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4" r:id="rId4"/>
  </p:sldMasterIdLst>
  <p:notesMasterIdLst>
    <p:notesMasterId r:id="rId21"/>
  </p:notesMasterIdLst>
  <p:handoutMasterIdLst>
    <p:handoutMasterId r:id="rId22"/>
  </p:handoutMasterIdLst>
  <p:sldIdLst>
    <p:sldId id="300" r:id="rId5"/>
    <p:sldId id="312" r:id="rId6"/>
    <p:sldId id="316" r:id="rId7"/>
    <p:sldId id="341" r:id="rId8"/>
    <p:sldId id="339" r:id="rId9"/>
    <p:sldId id="317" r:id="rId10"/>
    <p:sldId id="319" r:id="rId11"/>
    <p:sldId id="325" r:id="rId12"/>
    <p:sldId id="333" r:id="rId13"/>
    <p:sldId id="340" r:id="rId14"/>
    <p:sldId id="335" r:id="rId15"/>
    <p:sldId id="338" r:id="rId16"/>
    <p:sldId id="321" r:id="rId17"/>
    <p:sldId id="336" r:id="rId18"/>
    <p:sldId id="315" r:id="rId19"/>
    <p:sldId id="314" r:id="rId20"/>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ndy Pillay" initials="CP" lastIdx="5" clrIdx="0">
    <p:extLst>
      <p:ext uri="{19B8F6BF-5375-455C-9EA6-DF929625EA0E}">
        <p15:presenceInfo xmlns:p15="http://schemas.microsoft.com/office/powerpoint/2012/main" userId="S-1-5-21-3533553457-421781099-1673888754-2647" providerId="AD"/>
      </p:ext>
    </p:extLst>
  </p:cmAuthor>
  <p:cmAuthor id="2" name="Bea Drost" initials="BD" lastIdx="2" clrIdx="1">
    <p:extLst>
      <p:ext uri="{19B8F6BF-5375-455C-9EA6-DF929625EA0E}">
        <p15:presenceInfo xmlns:p15="http://schemas.microsoft.com/office/powerpoint/2012/main" userId="S-1-5-21-3533553457-421781099-1673888754-23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6613"/>
    <a:srgbClr val="EC6B14"/>
    <a:srgbClr val="CCFFCC"/>
    <a:srgbClr val="E2EFDA"/>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54" autoAdjust="0"/>
    <p:restoredTop sz="90014" autoAdjust="0"/>
  </p:normalViewPr>
  <p:slideViewPr>
    <p:cSldViewPr>
      <p:cViewPr varScale="1">
        <p:scale>
          <a:sx n="62" d="100"/>
          <a:sy n="62" d="100"/>
        </p:scale>
        <p:origin x="1168" y="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9832"/>
    </p:cViewPr>
  </p:sorterViewPr>
  <p:notesViewPr>
    <p:cSldViewPr>
      <p:cViewPr varScale="1">
        <p:scale>
          <a:sx n="88" d="100"/>
          <a:sy n="88" d="100"/>
        </p:scale>
        <p:origin x="3822" y="6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 Id="rId5" Type="http://schemas.openxmlformats.org/officeDocument/2006/relationships/image" Target="../media/image12.png"/><Relationship Id="rId4"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jpeg"/><Relationship Id="rId5" Type="http://schemas.openxmlformats.org/officeDocument/2006/relationships/image" Target="../media/image12.png"/><Relationship Id="rId4"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49EF40-352E-4EB7-A74E-D09F10B37F8A}" type="doc">
      <dgm:prSet loTypeId="urn:microsoft.com/office/officeart/2005/8/layout/vList3" loCatId="list" qsTypeId="urn:microsoft.com/office/officeart/2005/8/quickstyle/simple1" qsCatId="simple" csTypeId="urn:microsoft.com/office/officeart/2005/8/colors/accent1_2" csCatId="accent1" phldr="1"/>
      <dgm:spPr/>
    </dgm:pt>
    <dgm:pt modelId="{7524954B-9EC0-4945-A253-D8C9B26DF57B}">
      <dgm:prSet phldrT="[Text]" custT="1"/>
      <dgm:spPr>
        <a:solidFill>
          <a:srgbClr val="F8F200"/>
        </a:solidFill>
      </dgm:spPr>
      <dgm:t>
        <a:bodyPr/>
        <a:lstStyle/>
        <a:p>
          <a:r>
            <a:rPr lang="en-US" sz="1800" dirty="0" smtClean="0">
              <a:solidFill>
                <a:schemeClr val="tx1"/>
              </a:solidFill>
              <a:latin typeface="+mj-lt"/>
            </a:rPr>
            <a:t>ECONOMIC</a:t>
          </a:r>
          <a:endParaRPr lang="en-US" sz="1800" dirty="0">
            <a:solidFill>
              <a:schemeClr val="tx1"/>
            </a:solidFill>
            <a:latin typeface="+mj-lt"/>
          </a:endParaRPr>
        </a:p>
      </dgm:t>
    </dgm:pt>
    <dgm:pt modelId="{AE3666B3-2728-4AC4-A09D-6983B322787A}" type="parTrans" cxnId="{46340561-1C27-4187-90D4-0EF6C82F7E92}">
      <dgm:prSet/>
      <dgm:spPr/>
      <dgm:t>
        <a:bodyPr/>
        <a:lstStyle/>
        <a:p>
          <a:endParaRPr lang="en-US"/>
        </a:p>
      </dgm:t>
    </dgm:pt>
    <dgm:pt modelId="{4FCD4AD3-3678-46EB-A144-23579E1A1187}" type="sibTrans" cxnId="{46340561-1C27-4187-90D4-0EF6C82F7E92}">
      <dgm:prSet/>
      <dgm:spPr/>
      <dgm:t>
        <a:bodyPr/>
        <a:lstStyle/>
        <a:p>
          <a:endParaRPr lang="en-US"/>
        </a:p>
      </dgm:t>
    </dgm:pt>
    <dgm:pt modelId="{940AD943-361D-4921-B055-F6A7199D616B}">
      <dgm:prSet phldrT="[Text]" custT="1"/>
      <dgm:spPr>
        <a:solidFill>
          <a:srgbClr val="FF0000"/>
        </a:solidFill>
      </dgm:spPr>
      <dgm:t>
        <a:bodyPr/>
        <a:lstStyle/>
        <a:p>
          <a:r>
            <a:rPr lang="en-US" sz="1800" dirty="0" smtClean="0">
              <a:solidFill>
                <a:schemeClr val="bg1"/>
              </a:solidFill>
              <a:latin typeface="+mj-lt"/>
            </a:rPr>
            <a:t>SOCIAL</a:t>
          </a:r>
          <a:endParaRPr lang="en-US" sz="1800" dirty="0">
            <a:solidFill>
              <a:schemeClr val="bg1"/>
            </a:solidFill>
            <a:latin typeface="+mj-lt"/>
          </a:endParaRPr>
        </a:p>
      </dgm:t>
    </dgm:pt>
    <dgm:pt modelId="{31137491-4278-4E9E-B759-B466DF981C20}" type="parTrans" cxnId="{F3BE11CE-8F52-46A1-BC36-9BE63A622467}">
      <dgm:prSet/>
      <dgm:spPr/>
      <dgm:t>
        <a:bodyPr/>
        <a:lstStyle/>
        <a:p>
          <a:endParaRPr lang="en-US"/>
        </a:p>
      </dgm:t>
    </dgm:pt>
    <dgm:pt modelId="{ECA19B43-1235-43C4-9AEB-3BF1ED33C648}" type="sibTrans" cxnId="{F3BE11CE-8F52-46A1-BC36-9BE63A622467}">
      <dgm:prSet/>
      <dgm:spPr/>
      <dgm:t>
        <a:bodyPr/>
        <a:lstStyle/>
        <a:p>
          <a:endParaRPr lang="en-US"/>
        </a:p>
      </dgm:t>
    </dgm:pt>
    <dgm:pt modelId="{809C465D-16EC-4506-9A17-E02A13864CAB}">
      <dgm:prSet custT="1"/>
      <dgm:spPr>
        <a:solidFill>
          <a:srgbClr val="0AA602"/>
        </a:solidFill>
      </dgm:spPr>
      <dgm:t>
        <a:bodyPr/>
        <a:lstStyle/>
        <a:p>
          <a:r>
            <a:rPr lang="en-US" sz="1800" dirty="0" smtClean="0">
              <a:solidFill>
                <a:schemeClr val="bg1"/>
              </a:solidFill>
              <a:latin typeface="+mj-lt"/>
            </a:rPr>
            <a:t>INTEGRATED</a:t>
          </a:r>
          <a:r>
            <a:rPr lang="en-US" sz="1800" dirty="0" smtClean="0">
              <a:solidFill>
                <a:schemeClr val="tx1"/>
              </a:solidFill>
              <a:latin typeface="+mj-lt"/>
            </a:rPr>
            <a:t> </a:t>
          </a:r>
          <a:r>
            <a:rPr lang="en-US" sz="1800" dirty="0" smtClean="0">
              <a:solidFill>
                <a:schemeClr val="bg1"/>
              </a:solidFill>
              <a:latin typeface="+mj-lt"/>
            </a:rPr>
            <a:t>JUSTICE</a:t>
          </a:r>
          <a:endParaRPr lang="en-US" sz="1800" dirty="0">
            <a:solidFill>
              <a:schemeClr val="bg1"/>
            </a:solidFill>
            <a:latin typeface="+mj-lt"/>
          </a:endParaRPr>
        </a:p>
      </dgm:t>
    </dgm:pt>
    <dgm:pt modelId="{4739A97B-F208-4271-AE8B-7F7CE122E59B}" type="parTrans" cxnId="{D64A7294-652E-4D6B-A58B-EC85A9EE5BED}">
      <dgm:prSet/>
      <dgm:spPr/>
      <dgm:t>
        <a:bodyPr/>
        <a:lstStyle/>
        <a:p>
          <a:endParaRPr lang="en-US"/>
        </a:p>
      </dgm:t>
    </dgm:pt>
    <dgm:pt modelId="{FD54D240-E501-4D08-BCD5-4182C19FB42F}" type="sibTrans" cxnId="{D64A7294-652E-4D6B-A58B-EC85A9EE5BED}">
      <dgm:prSet/>
      <dgm:spPr/>
      <dgm:t>
        <a:bodyPr/>
        <a:lstStyle/>
        <a:p>
          <a:endParaRPr lang="en-US"/>
        </a:p>
      </dgm:t>
    </dgm:pt>
    <dgm:pt modelId="{F533E7FD-6584-4E2A-81DA-E2AC5715F10F}">
      <dgm:prSet custT="1"/>
      <dgm:spPr>
        <a:solidFill>
          <a:schemeClr val="tx1"/>
        </a:solidFill>
      </dgm:spPr>
      <dgm:t>
        <a:bodyPr/>
        <a:lstStyle/>
        <a:p>
          <a:r>
            <a:rPr lang="en-US" sz="1800" dirty="0" smtClean="0">
              <a:solidFill>
                <a:schemeClr val="bg1"/>
              </a:solidFill>
              <a:latin typeface="+mj-lt"/>
            </a:rPr>
            <a:t>GOVERNANCE</a:t>
          </a:r>
          <a:endParaRPr lang="en-US" sz="1800" dirty="0">
            <a:solidFill>
              <a:schemeClr val="bg1"/>
            </a:solidFill>
            <a:latin typeface="+mj-lt"/>
          </a:endParaRPr>
        </a:p>
      </dgm:t>
    </dgm:pt>
    <dgm:pt modelId="{AAFEC186-236E-43A8-A15A-EFAB4E7A12ED}" type="parTrans" cxnId="{31970C78-D483-4AD9-BBF2-727D7D4B7AA8}">
      <dgm:prSet/>
      <dgm:spPr/>
      <dgm:t>
        <a:bodyPr/>
        <a:lstStyle/>
        <a:p>
          <a:endParaRPr lang="en-US"/>
        </a:p>
      </dgm:t>
    </dgm:pt>
    <dgm:pt modelId="{C791B0C4-63AE-4D75-B303-4FAD42419C3F}" type="sibTrans" cxnId="{31970C78-D483-4AD9-BBF2-727D7D4B7AA8}">
      <dgm:prSet/>
      <dgm:spPr/>
      <dgm:t>
        <a:bodyPr/>
        <a:lstStyle/>
        <a:p>
          <a:endParaRPr lang="en-US"/>
        </a:p>
      </dgm:t>
    </dgm:pt>
    <dgm:pt modelId="{60A83C35-62FB-46CF-9F32-B21968223154}">
      <dgm:prSet custT="1"/>
      <dgm:spPr>
        <a:solidFill>
          <a:srgbClr val="00B0F0"/>
        </a:solidFill>
      </dgm:spPr>
      <dgm:t>
        <a:bodyPr/>
        <a:lstStyle/>
        <a:p>
          <a:r>
            <a:rPr lang="en-US" sz="1800" dirty="0" smtClean="0">
              <a:solidFill>
                <a:schemeClr val="tx1"/>
              </a:solidFill>
              <a:latin typeface="+mj-lt"/>
            </a:rPr>
            <a:t>INTERNATIONAL</a:t>
          </a:r>
          <a:endParaRPr lang="en-US" sz="1800" dirty="0">
            <a:solidFill>
              <a:schemeClr val="tx1"/>
            </a:solidFill>
            <a:latin typeface="+mj-lt"/>
          </a:endParaRPr>
        </a:p>
      </dgm:t>
    </dgm:pt>
    <dgm:pt modelId="{0F1C87E8-14CE-49E9-8FAE-35A1315857D2}" type="parTrans" cxnId="{A173B688-1BEB-4770-B28D-8A6823EFCC56}">
      <dgm:prSet/>
      <dgm:spPr/>
      <dgm:t>
        <a:bodyPr/>
        <a:lstStyle/>
        <a:p>
          <a:endParaRPr lang="en-US"/>
        </a:p>
      </dgm:t>
    </dgm:pt>
    <dgm:pt modelId="{4E462DA0-4B67-4886-B76C-D96FFF813D10}" type="sibTrans" cxnId="{A173B688-1BEB-4770-B28D-8A6823EFCC56}">
      <dgm:prSet/>
      <dgm:spPr/>
      <dgm:t>
        <a:bodyPr/>
        <a:lstStyle/>
        <a:p>
          <a:endParaRPr lang="en-US"/>
        </a:p>
      </dgm:t>
    </dgm:pt>
    <dgm:pt modelId="{D8F63C49-DE72-4858-8CC0-F5101A8E3003}" type="pres">
      <dgm:prSet presAssocID="{7949EF40-352E-4EB7-A74E-D09F10B37F8A}" presName="linearFlow" presStyleCnt="0">
        <dgm:presLayoutVars>
          <dgm:dir/>
          <dgm:resizeHandles val="exact"/>
        </dgm:presLayoutVars>
      </dgm:prSet>
      <dgm:spPr/>
    </dgm:pt>
    <dgm:pt modelId="{43EEDA0D-3CF8-4F1B-B257-F175FBF59D3E}" type="pres">
      <dgm:prSet presAssocID="{7524954B-9EC0-4945-A253-D8C9B26DF57B}" presName="composite" presStyleCnt="0"/>
      <dgm:spPr/>
    </dgm:pt>
    <dgm:pt modelId="{42718C15-2DBF-40BB-A978-07F2FD000557}" type="pres">
      <dgm:prSet presAssocID="{7524954B-9EC0-4945-A253-D8C9B26DF57B}" presName="imgShp"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4000" r="-24000"/>
          </a:stretch>
        </a:blipFill>
      </dgm:spPr>
      <dgm:t>
        <a:bodyPr/>
        <a:lstStyle/>
        <a:p>
          <a:endParaRPr lang="en-US"/>
        </a:p>
      </dgm:t>
    </dgm:pt>
    <dgm:pt modelId="{8149AC3A-F93B-4189-AD3E-21CDA93ADB8A}" type="pres">
      <dgm:prSet presAssocID="{7524954B-9EC0-4945-A253-D8C9B26DF57B}" presName="txShp" presStyleLbl="node1" presStyleIdx="0" presStyleCnt="5">
        <dgm:presLayoutVars>
          <dgm:bulletEnabled val="1"/>
        </dgm:presLayoutVars>
      </dgm:prSet>
      <dgm:spPr/>
      <dgm:t>
        <a:bodyPr/>
        <a:lstStyle/>
        <a:p>
          <a:endParaRPr lang="en-US"/>
        </a:p>
      </dgm:t>
    </dgm:pt>
    <dgm:pt modelId="{D06F3626-C2E7-4F90-B289-EDDAD79FF865}" type="pres">
      <dgm:prSet presAssocID="{4FCD4AD3-3678-46EB-A144-23579E1A1187}" presName="spacing" presStyleCnt="0"/>
      <dgm:spPr/>
    </dgm:pt>
    <dgm:pt modelId="{531B5A1E-7652-40C7-A1FC-B58AD486F604}" type="pres">
      <dgm:prSet presAssocID="{940AD943-361D-4921-B055-F6A7199D616B}" presName="composite" presStyleCnt="0"/>
      <dgm:spPr/>
    </dgm:pt>
    <dgm:pt modelId="{1C7A8194-1586-4903-B0FE-5510F28365AF}" type="pres">
      <dgm:prSet presAssocID="{940AD943-361D-4921-B055-F6A7199D616B}" presName="imgShp"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9923FCE7-4873-4EFC-A31E-FC015F1625D2}" type="pres">
      <dgm:prSet presAssocID="{940AD943-361D-4921-B055-F6A7199D616B}" presName="txShp" presStyleLbl="node1" presStyleIdx="1" presStyleCnt="5">
        <dgm:presLayoutVars>
          <dgm:bulletEnabled val="1"/>
        </dgm:presLayoutVars>
      </dgm:prSet>
      <dgm:spPr/>
      <dgm:t>
        <a:bodyPr/>
        <a:lstStyle/>
        <a:p>
          <a:endParaRPr lang="en-US"/>
        </a:p>
      </dgm:t>
    </dgm:pt>
    <dgm:pt modelId="{244D5C64-C28D-4328-9B5B-9485CD0316D4}" type="pres">
      <dgm:prSet presAssocID="{ECA19B43-1235-43C4-9AEB-3BF1ED33C648}" presName="spacing" presStyleCnt="0"/>
      <dgm:spPr/>
    </dgm:pt>
    <dgm:pt modelId="{B6B06B71-9DB3-4250-BA25-DF5CD64A1B16}" type="pres">
      <dgm:prSet presAssocID="{809C465D-16EC-4506-9A17-E02A13864CAB}" presName="composite" presStyleCnt="0"/>
      <dgm:spPr/>
    </dgm:pt>
    <dgm:pt modelId="{8B115421-17FF-4C55-A539-4230045BD35A}" type="pres">
      <dgm:prSet presAssocID="{809C465D-16EC-4506-9A17-E02A13864CAB}" presName="imgShp" presStyleLbl="fgImgPlace1" presStyleIdx="2" presStyleCnt="5"/>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7000" r="-27000"/>
          </a:stretch>
        </a:blipFill>
      </dgm:spPr>
    </dgm:pt>
    <dgm:pt modelId="{AC28ED9E-071A-447A-9F4A-BE5E53805D3E}" type="pres">
      <dgm:prSet presAssocID="{809C465D-16EC-4506-9A17-E02A13864CAB}" presName="txShp" presStyleLbl="node1" presStyleIdx="2" presStyleCnt="5">
        <dgm:presLayoutVars>
          <dgm:bulletEnabled val="1"/>
        </dgm:presLayoutVars>
      </dgm:prSet>
      <dgm:spPr/>
      <dgm:t>
        <a:bodyPr/>
        <a:lstStyle/>
        <a:p>
          <a:endParaRPr lang="en-US"/>
        </a:p>
      </dgm:t>
    </dgm:pt>
    <dgm:pt modelId="{D5D50E91-EBB7-4DB0-8466-6097DD2EE404}" type="pres">
      <dgm:prSet presAssocID="{FD54D240-E501-4D08-BCD5-4182C19FB42F}" presName="spacing" presStyleCnt="0"/>
      <dgm:spPr/>
    </dgm:pt>
    <dgm:pt modelId="{06CA2A16-0A50-4EB1-868D-4493B1F5D48C}" type="pres">
      <dgm:prSet presAssocID="{F533E7FD-6584-4E2A-81DA-E2AC5715F10F}" presName="composite" presStyleCnt="0"/>
      <dgm:spPr/>
    </dgm:pt>
    <dgm:pt modelId="{C29DDD9C-33A2-4B88-BCD7-C1185A0640A4}" type="pres">
      <dgm:prSet presAssocID="{F533E7FD-6584-4E2A-81DA-E2AC5715F10F}" presName="imgShp"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11000" b="-11000"/>
          </a:stretch>
        </a:blipFill>
      </dgm:spPr>
    </dgm:pt>
    <dgm:pt modelId="{665063AE-00A4-469D-8D54-4F96E7C4DD6A}" type="pres">
      <dgm:prSet presAssocID="{F533E7FD-6584-4E2A-81DA-E2AC5715F10F}" presName="txShp" presStyleLbl="node1" presStyleIdx="3" presStyleCnt="5">
        <dgm:presLayoutVars>
          <dgm:bulletEnabled val="1"/>
        </dgm:presLayoutVars>
      </dgm:prSet>
      <dgm:spPr/>
      <dgm:t>
        <a:bodyPr/>
        <a:lstStyle/>
        <a:p>
          <a:endParaRPr lang="en-US"/>
        </a:p>
      </dgm:t>
    </dgm:pt>
    <dgm:pt modelId="{54C42819-35FD-4E00-BF0F-8666709AF6AE}" type="pres">
      <dgm:prSet presAssocID="{C791B0C4-63AE-4D75-B303-4FAD42419C3F}" presName="spacing" presStyleCnt="0"/>
      <dgm:spPr/>
    </dgm:pt>
    <dgm:pt modelId="{F56FB9CB-2F07-431A-8D1C-3BD3DD6492B4}" type="pres">
      <dgm:prSet presAssocID="{60A83C35-62FB-46CF-9F32-B21968223154}" presName="composite" presStyleCnt="0"/>
      <dgm:spPr/>
    </dgm:pt>
    <dgm:pt modelId="{197D0997-F2E7-4F86-A27D-A28E00FC9247}" type="pres">
      <dgm:prSet presAssocID="{60A83C35-62FB-46CF-9F32-B21968223154}" presName="imgShp"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dgm:spPr>
    </dgm:pt>
    <dgm:pt modelId="{2470221A-F7A2-4D48-BEBE-F3BC9970FA1F}" type="pres">
      <dgm:prSet presAssocID="{60A83C35-62FB-46CF-9F32-B21968223154}" presName="txShp" presStyleLbl="node1" presStyleIdx="4" presStyleCnt="5">
        <dgm:presLayoutVars>
          <dgm:bulletEnabled val="1"/>
        </dgm:presLayoutVars>
      </dgm:prSet>
      <dgm:spPr/>
      <dgm:t>
        <a:bodyPr/>
        <a:lstStyle/>
        <a:p>
          <a:endParaRPr lang="en-US"/>
        </a:p>
      </dgm:t>
    </dgm:pt>
  </dgm:ptLst>
  <dgm:cxnLst>
    <dgm:cxn modelId="{31970C78-D483-4AD9-BBF2-727D7D4B7AA8}" srcId="{7949EF40-352E-4EB7-A74E-D09F10B37F8A}" destId="{F533E7FD-6584-4E2A-81DA-E2AC5715F10F}" srcOrd="3" destOrd="0" parTransId="{AAFEC186-236E-43A8-A15A-EFAB4E7A12ED}" sibTransId="{C791B0C4-63AE-4D75-B303-4FAD42419C3F}"/>
    <dgm:cxn modelId="{61791A8A-9951-48A8-A7D0-54F3CE304331}" type="presOf" srcId="{7949EF40-352E-4EB7-A74E-D09F10B37F8A}" destId="{D8F63C49-DE72-4858-8CC0-F5101A8E3003}" srcOrd="0" destOrd="0" presId="urn:microsoft.com/office/officeart/2005/8/layout/vList3"/>
    <dgm:cxn modelId="{D64A7294-652E-4D6B-A58B-EC85A9EE5BED}" srcId="{7949EF40-352E-4EB7-A74E-D09F10B37F8A}" destId="{809C465D-16EC-4506-9A17-E02A13864CAB}" srcOrd="2" destOrd="0" parTransId="{4739A97B-F208-4271-AE8B-7F7CE122E59B}" sibTransId="{FD54D240-E501-4D08-BCD5-4182C19FB42F}"/>
    <dgm:cxn modelId="{F9511455-B68E-46C1-87F1-3270EBBD6276}" type="presOf" srcId="{809C465D-16EC-4506-9A17-E02A13864CAB}" destId="{AC28ED9E-071A-447A-9F4A-BE5E53805D3E}" srcOrd="0" destOrd="0" presId="urn:microsoft.com/office/officeart/2005/8/layout/vList3"/>
    <dgm:cxn modelId="{F83F2E20-67CF-4731-9E3A-ED24FB882C82}" type="presOf" srcId="{940AD943-361D-4921-B055-F6A7199D616B}" destId="{9923FCE7-4873-4EFC-A31E-FC015F1625D2}" srcOrd="0" destOrd="0" presId="urn:microsoft.com/office/officeart/2005/8/layout/vList3"/>
    <dgm:cxn modelId="{22710DFB-76C7-424A-B28D-7CE7DB918C80}" type="presOf" srcId="{7524954B-9EC0-4945-A253-D8C9B26DF57B}" destId="{8149AC3A-F93B-4189-AD3E-21CDA93ADB8A}" srcOrd="0" destOrd="0" presId="urn:microsoft.com/office/officeart/2005/8/layout/vList3"/>
    <dgm:cxn modelId="{A173B688-1BEB-4770-B28D-8A6823EFCC56}" srcId="{7949EF40-352E-4EB7-A74E-D09F10B37F8A}" destId="{60A83C35-62FB-46CF-9F32-B21968223154}" srcOrd="4" destOrd="0" parTransId="{0F1C87E8-14CE-49E9-8FAE-35A1315857D2}" sibTransId="{4E462DA0-4B67-4886-B76C-D96FFF813D10}"/>
    <dgm:cxn modelId="{F3BE11CE-8F52-46A1-BC36-9BE63A622467}" srcId="{7949EF40-352E-4EB7-A74E-D09F10B37F8A}" destId="{940AD943-361D-4921-B055-F6A7199D616B}" srcOrd="1" destOrd="0" parTransId="{31137491-4278-4E9E-B759-B466DF981C20}" sibTransId="{ECA19B43-1235-43C4-9AEB-3BF1ED33C648}"/>
    <dgm:cxn modelId="{E42A06E3-298C-4B2E-A225-5417AA95E356}" type="presOf" srcId="{60A83C35-62FB-46CF-9F32-B21968223154}" destId="{2470221A-F7A2-4D48-BEBE-F3BC9970FA1F}" srcOrd="0" destOrd="0" presId="urn:microsoft.com/office/officeart/2005/8/layout/vList3"/>
    <dgm:cxn modelId="{46340561-1C27-4187-90D4-0EF6C82F7E92}" srcId="{7949EF40-352E-4EB7-A74E-D09F10B37F8A}" destId="{7524954B-9EC0-4945-A253-D8C9B26DF57B}" srcOrd="0" destOrd="0" parTransId="{AE3666B3-2728-4AC4-A09D-6983B322787A}" sibTransId="{4FCD4AD3-3678-46EB-A144-23579E1A1187}"/>
    <dgm:cxn modelId="{5785C220-B2EA-45A3-BFB1-97C49182F37F}" type="presOf" srcId="{F533E7FD-6584-4E2A-81DA-E2AC5715F10F}" destId="{665063AE-00A4-469D-8D54-4F96E7C4DD6A}" srcOrd="0" destOrd="0" presId="urn:microsoft.com/office/officeart/2005/8/layout/vList3"/>
    <dgm:cxn modelId="{E759933A-6AC0-4D65-92C1-404BC9EC2ACF}" type="presParOf" srcId="{D8F63C49-DE72-4858-8CC0-F5101A8E3003}" destId="{43EEDA0D-3CF8-4F1B-B257-F175FBF59D3E}" srcOrd="0" destOrd="0" presId="urn:microsoft.com/office/officeart/2005/8/layout/vList3"/>
    <dgm:cxn modelId="{F5B94918-5EE0-42EF-B33F-95AE8B06EB0B}" type="presParOf" srcId="{43EEDA0D-3CF8-4F1B-B257-F175FBF59D3E}" destId="{42718C15-2DBF-40BB-A978-07F2FD000557}" srcOrd="0" destOrd="0" presId="urn:microsoft.com/office/officeart/2005/8/layout/vList3"/>
    <dgm:cxn modelId="{FB411D41-60A1-473E-8835-4CA7D37903B3}" type="presParOf" srcId="{43EEDA0D-3CF8-4F1B-B257-F175FBF59D3E}" destId="{8149AC3A-F93B-4189-AD3E-21CDA93ADB8A}" srcOrd="1" destOrd="0" presId="urn:microsoft.com/office/officeart/2005/8/layout/vList3"/>
    <dgm:cxn modelId="{9A90D3EF-D952-47BF-8436-F19DB0F8D597}" type="presParOf" srcId="{D8F63C49-DE72-4858-8CC0-F5101A8E3003}" destId="{D06F3626-C2E7-4F90-B289-EDDAD79FF865}" srcOrd="1" destOrd="0" presId="urn:microsoft.com/office/officeart/2005/8/layout/vList3"/>
    <dgm:cxn modelId="{AC4E84A0-5A10-4FD4-A686-98003CF5B72A}" type="presParOf" srcId="{D8F63C49-DE72-4858-8CC0-F5101A8E3003}" destId="{531B5A1E-7652-40C7-A1FC-B58AD486F604}" srcOrd="2" destOrd="0" presId="urn:microsoft.com/office/officeart/2005/8/layout/vList3"/>
    <dgm:cxn modelId="{C5544DDF-CA5E-4B00-B8D7-019FA270DE00}" type="presParOf" srcId="{531B5A1E-7652-40C7-A1FC-B58AD486F604}" destId="{1C7A8194-1586-4903-B0FE-5510F28365AF}" srcOrd="0" destOrd="0" presId="urn:microsoft.com/office/officeart/2005/8/layout/vList3"/>
    <dgm:cxn modelId="{854F6054-95C0-4950-8F33-941D87AE100E}" type="presParOf" srcId="{531B5A1E-7652-40C7-A1FC-B58AD486F604}" destId="{9923FCE7-4873-4EFC-A31E-FC015F1625D2}" srcOrd="1" destOrd="0" presId="urn:microsoft.com/office/officeart/2005/8/layout/vList3"/>
    <dgm:cxn modelId="{111068EA-70F7-4219-9A7A-C9FF6BFD50AD}" type="presParOf" srcId="{D8F63C49-DE72-4858-8CC0-F5101A8E3003}" destId="{244D5C64-C28D-4328-9B5B-9485CD0316D4}" srcOrd="3" destOrd="0" presId="urn:microsoft.com/office/officeart/2005/8/layout/vList3"/>
    <dgm:cxn modelId="{7DDEC450-0C16-4B2D-B4AA-A175C40A76AF}" type="presParOf" srcId="{D8F63C49-DE72-4858-8CC0-F5101A8E3003}" destId="{B6B06B71-9DB3-4250-BA25-DF5CD64A1B16}" srcOrd="4" destOrd="0" presId="urn:microsoft.com/office/officeart/2005/8/layout/vList3"/>
    <dgm:cxn modelId="{20A00B5E-F280-4DD6-9C80-0420943450DC}" type="presParOf" srcId="{B6B06B71-9DB3-4250-BA25-DF5CD64A1B16}" destId="{8B115421-17FF-4C55-A539-4230045BD35A}" srcOrd="0" destOrd="0" presId="urn:microsoft.com/office/officeart/2005/8/layout/vList3"/>
    <dgm:cxn modelId="{1146F7F4-5A5F-413D-A36A-9DA6DFE3AAEC}" type="presParOf" srcId="{B6B06B71-9DB3-4250-BA25-DF5CD64A1B16}" destId="{AC28ED9E-071A-447A-9F4A-BE5E53805D3E}" srcOrd="1" destOrd="0" presId="urn:microsoft.com/office/officeart/2005/8/layout/vList3"/>
    <dgm:cxn modelId="{2BD70C19-B86A-450D-8866-9CA2DF61C1A5}" type="presParOf" srcId="{D8F63C49-DE72-4858-8CC0-F5101A8E3003}" destId="{D5D50E91-EBB7-4DB0-8466-6097DD2EE404}" srcOrd="5" destOrd="0" presId="urn:microsoft.com/office/officeart/2005/8/layout/vList3"/>
    <dgm:cxn modelId="{BC50123B-2CAD-41AB-89AA-C2CECA1E651F}" type="presParOf" srcId="{D8F63C49-DE72-4858-8CC0-F5101A8E3003}" destId="{06CA2A16-0A50-4EB1-868D-4493B1F5D48C}" srcOrd="6" destOrd="0" presId="urn:microsoft.com/office/officeart/2005/8/layout/vList3"/>
    <dgm:cxn modelId="{CF348189-B8FC-4B4A-AEB5-DFF915006BAB}" type="presParOf" srcId="{06CA2A16-0A50-4EB1-868D-4493B1F5D48C}" destId="{C29DDD9C-33A2-4B88-BCD7-C1185A0640A4}" srcOrd="0" destOrd="0" presId="urn:microsoft.com/office/officeart/2005/8/layout/vList3"/>
    <dgm:cxn modelId="{6B22E3F7-F514-47B6-8A99-6CF4872A0BAA}" type="presParOf" srcId="{06CA2A16-0A50-4EB1-868D-4493B1F5D48C}" destId="{665063AE-00A4-469D-8D54-4F96E7C4DD6A}" srcOrd="1" destOrd="0" presId="urn:microsoft.com/office/officeart/2005/8/layout/vList3"/>
    <dgm:cxn modelId="{8ABF70EE-59BB-4707-9548-DDFFD6217662}" type="presParOf" srcId="{D8F63C49-DE72-4858-8CC0-F5101A8E3003}" destId="{54C42819-35FD-4E00-BF0F-8666709AF6AE}" srcOrd="7" destOrd="0" presId="urn:microsoft.com/office/officeart/2005/8/layout/vList3"/>
    <dgm:cxn modelId="{E9A4B58B-1614-42BF-A8B9-A0953F1183D2}" type="presParOf" srcId="{D8F63C49-DE72-4858-8CC0-F5101A8E3003}" destId="{F56FB9CB-2F07-431A-8D1C-3BD3DD6492B4}" srcOrd="8" destOrd="0" presId="urn:microsoft.com/office/officeart/2005/8/layout/vList3"/>
    <dgm:cxn modelId="{B416DA84-484B-447D-BF12-E2D8012DCF33}" type="presParOf" srcId="{F56FB9CB-2F07-431A-8D1C-3BD3DD6492B4}" destId="{197D0997-F2E7-4F86-A27D-A28E00FC9247}" srcOrd="0" destOrd="0" presId="urn:microsoft.com/office/officeart/2005/8/layout/vList3"/>
    <dgm:cxn modelId="{F5FB251A-5D26-4EBE-A8DE-83751978E4FB}" type="presParOf" srcId="{F56FB9CB-2F07-431A-8D1C-3BD3DD6492B4}" destId="{2470221A-F7A2-4D48-BEBE-F3BC9970FA1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8EF75C-FB66-486F-ADB8-34EF2F0E4369}"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DD2B5ADB-0B65-40A2-8425-189420F5CECD}">
      <dgm:prSet phldrT="[Text]" custT="1"/>
      <dgm:spPr>
        <a:solidFill>
          <a:schemeClr val="accent2"/>
        </a:solidFill>
      </dgm:spPr>
      <dgm:t>
        <a:bodyPr/>
        <a:lstStyle/>
        <a:p>
          <a:r>
            <a:rPr lang="en-US" sz="2400" dirty="0" smtClean="0">
              <a:latin typeface="Arial" panose="020B0604020202020204" pitchFamily="34" charset="0"/>
              <a:cs typeface="Arial" panose="020B0604020202020204" pitchFamily="34" charset="0"/>
            </a:rPr>
            <a:t>NDP</a:t>
          </a:r>
          <a:endParaRPr lang="en-US" sz="2400" dirty="0">
            <a:latin typeface="Arial" panose="020B0604020202020204" pitchFamily="34" charset="0"/>
            <a:cs typeface="Arial" panose="020B0604020202020204" pitchFamily="34" charset="0"/>
          </a:endParaRPr>
        </a:p>
      </dgm:t>
    </dgm:pt>
    <dgm:pt modelId="{7ED09926-759C-4BDB-835E-59B4F8405D28}" type="parTrans" cxnId="{5674695A-E78B-420F-865D-243DC46FDD27}">
      <dgm:prSet/>
      <dgm:spPr/>
      <dgm:t>
        <a:bodyPr/>
        <a:lstStyle/>
        <a:p>
          <a:endParaRPr lang="en-US"/>
        </a:p>
      </dgm:t>
    </dgm:pt>
    <dgm:pt modelId="{20ABC3DD-4134-4D2E-8013-DA600E8E819D}" type="sibTrans" cxnId="{5674695A-E78B-420F-865D-243DC46FDD27}">
      <dgm:prSet/>
      <dgm:spPr/>
      <dgm:t>
        <a:bodyPr/>
        <a:lstStyle/>
        <a:p>
          <a:endParaRPr lang="en-US"/>
        </a:p>
      </dgm:t>
    </dgm:pt>
    <dgm:pt modelId="{58FB0BB1-6A42-4DD0-958C-8A3A8C9ADC65}">
      <dgm:prSet phldrT="[Text]" custT="1"/>
      <dgm:spPr>
        <a:solidFill>
          <a:schemeClr val="accent2">
            <a:lumMod val="60000"/>
            <a:lumOff val="40000"/>
          </a:schemeClr>
        </a:solidFill>
      </dgm:spPr>
      <dgm:t>
        <a:bodyPr/>
        <a:lstStyle/>
        <a:p>
          <a:r>
            <a:rPr lang="en-US" sz="2400" dirty="0" smtClean="0">
              <a:latin typeface="Arial" panose="020B0604020202020204" pitchFamily="34" charset="0"/>
              <a:cs typeface="Arial" panose="020B0604020202020204" pitchFamily="34" charset="0"/>
            </a:rPr>
            <a:t>MTSF/ NSDF</a:t>
          </a:r>
          <a:endParaRPr lang="en-US" sz="2000" dirty="0">
            <a:latin typeface="Arial" panose="020B0604020202020204" pitchFamily="34" charset="0"/>
            <a:cs typeface="Arial" panose="020B0604020202020204" pitchFamily="34" charset="0"/>
          </a:endParaRPr>
        </a:p>
      </dgm:t>
    </dgm:pt>
    <dgm:pt modelId="{4641F0A0-7559-4278-9A57-336642100263}" type="parTrans" cxnId="{8238C15B-7BA9-4129-B3F6-09C48688260E}">
      <dgm:prSet/>
      <dgm:spPr/>
      <dgm:t>
        <a:bodyPr/>
        <a:lstStyle/>
        <a:p>
          <a:endParaRPr lang="en-US"/>
        </a:p>
      </dgm:t>
    </dgm:pt>
    <dgm:pt modelId="{1F72F81A-54AA-4C8E-B8E6-6457F9CAD5ED}" type="sibTrans" cxnId="{8238C15B-7BA9-4129-B3F6-09C48688260E}">
      <dgm:prSet/>
      <dgm:spPr/>
      <dgm:t>
        <a:bodyPr/>
        <a:lstStyle/>
        <a:p>
          <a:endParaRPr lang="en-US"/>
        </a:p>
      </dgm:t>
    </dgm:pt>
    <dgm:pt modelId="{D9DD21E9-3F2B-4372-86E7-C4E96AA6295D}">
      <dgm:prSet custT="1"/>
      <dgm:spPr>
        <a:solidFill>
          <a:schemeClr val="accent2">
            <a:lumMod val="60000"/>
            <a:lumOff val="40000"/>
          </a:schemeClr>
        </a:solidFill>
      </dgm:spPr>
      <dgm:t>
        <a:bodyPr/>
        <a:lstStyle/>
        <a:p>
          <a:r>
            <a:rPr lang="en-US" sz="2400" b="0" dirty="0" smtClean="0">
              <a:solidFill>
                <a:schemeClr val="tx1"/>
              </a:solidFill>
              <a:latin typeface="Arial" panose="020B0604020202020204" pitchFamily="34" charset="0"/>
              <a:cs typeface="Arial" panose="020B0604020202020204" pitchFamily="34" charset="0"/>
            </a:rPr>
            <a:t>Budget Prioritisation Framework</a:t>
          </a:r>
          <a:endParaRPr lang="en-US" sz="2400" b="0" dirty="0">
            <a:solidFill>
              <a:schemeClr val="tx1"/>
            </a:solidFill>
            <a:latin typeface="Arial" panose="020B0604020202020204" pitchFamily="34" charset="0"/>
            <a:cs typeface="Arial" panose="020B0604020202020204" pitchFamily="34" charset="0"/>
          </a:endParaRPr>
        </a:p>
      </dgm:t>
    </dgm:pt>
    <dgm:pt modelId="{32F0E0F3-07C6-42A4-93B0-C8C396B072BF}" type="parTrans" cxnId="{5CD12834-9D4A-4EF7-BB54-0C35229A51C2}">
      <dgm:prSet/>
      <dgm:spPr/>
      <dgm:t>
        <a:bodyPr/>
        <a:lstStyle/>
        <a:p>
          <a:endParaRPr lang="en-US"/>
        </a:p>
      </dgm:t>
    </dgm:pt>
    <dgm:pt modelId="{5B2CD74A-7DD1-476F-B6B1-2F7740006558}" type="sibTrans" cxnId="{5CD12834-9D4A-4EF7-BB54-0C35229A51C2}">
      <dgm:prSet/>
      <dgm:spPr/>
      <dgm:t>
        <a:bodyPr/>
        <a:lstStyle/>
        <a:p>
          <a:endParaRPr lang="en-US"/>
        </a:p>
      </dgm:t>
    </dgm:pt>
    <dgm:pt modelId="{CD23A622-E0D9-4151-912E-0ED0F8356712}">
      <dgm:prSet/>
      <dgm:spPr>
        <a:solidFill>
          <a:schemeClr val="accent2">
            <a:lumMod val="20000"/>
            <a:lumOff val="80000"/>
          </a:schemeClr>
        </a:solidFill>
      </dgm:spPr>
      <dgm:t>
        <a:bodyPr/>
        <a:lstStyle/>
        <a:p>
          <a:r>
            <a:rPr lang="en-US" b="1" dirty="0" smtClean="0">
              <a:solidFill>
                <a:schemeClr val="tx1"/>
              </a:solidFill>
              <a:latin typeface="+mj-lt"/>
            </a:rPr>
            <a:t>MTBPS / MTEF</a:t>
          </a:r>
          <a:endParaRPr lang="en-US" b="1" dirty="0">
            <a:solidFill>
              <a:schemeClr val="tx1"/>
            </a:solidFill>
            <a:latin typeface="+mj-lt"/>
          </a:endParaRPr>
        </a:p>
      </dgm:t>
    </dgm:pt>
    <dgm:pt modelId="{A3640FDD-0B1B-49B1-8945-B5CF540DA7A8}" type="parTrans" cxnId="{E101A625-1B72-4F87-B1A3-359F5941F038}">
      <dgm:prSet/>
      <dgm:spPr/>
      <dgm:t>
        <a:bodyPr/>
        <a:lstStyle/>
        <a:p>
          <a:endParaRPr lang="en-US"/>
        </a:p>
      </dgm:t>
    </dgm:pt>
    <dgm:pt modelId="{394415B9-D2D9-4002-AFCD-C5E25A9FBB52}" type="sibTrans" cxnId="{E101A625-1B72-4F87-B1A3-359F5941F038}">
      <dgm:prSet/>
      <dgm:spPr/>
      <dgm:t>
        <a:bodyPr/>
        <a:lstStyle/>
        <a:p>
          <a:endParaRPr lang="en-US"/>
        </a:p>
      </dgm:t>
    </dgm:pt>
    <dgm:pt modelId="{69D235AC-5487-40B8-97BF-12A845FDAB2B}" type="pres">
      <dgm:prSet presAssocID="{CA8EF75C-FB66-486F-ADB8-34EF2F0E4369}" presName="rootnode" presStyleCnt="0">
        <dgm:presLayoutVars>
          <dgm:chMax/>
          <dgm:chPref/>
          <dgm:dir/>
          <dgm:animLvl val="lvl"/>
        </dgm:presLayoutVars>
      </dgm:prSet>
      <dgm:spPr/>
      <dgm:t>
        <a:bodyPr/>
        <a:lstStyle/>
        <a:p>
          <a:endParaRPr lang="en-US"/>
        </a:p>
      </dgm:t>
    </dgm:pt>
    <dgm:pt modelId="{7EE6FA31-6A9A-4231-9BB8-78ACD5ABF72D}" type="pres">
      <dgm:prSet presAssocID="{DD2B5ADB-0B65-40A2-8425-189420F5CECD}" presName="composite" presStyleCnt="0"/>
      <dgm:spPr/>
    </dgm:pt>
    <dgm:pt modelId="{07F57057-BF3A-4FB7-BDDB-37F2B2A36688}" type="pres">
      <dgm:prSet presAssocID="{DD2B5ADB-0B65-40A2-8425-189420F5CECD}" presName="bentUpArrow1" presStyleLbl="alignImgPlace1" presStyleIdx="0" presStyleCnt="3" custLinFactNeighborX="4778"/>
      <dgm:spPr/>
    </dgm:pt>
    <dgm:pt modelId="{4715A21B-808C-4AF8-9D8D-E6B7E9E40DAB}" type="pres">
      <dgm:prSet presAssocID="{DD2B5ADB-0B65-40A2-8425-189420F5CECD}" presName="ParentText" presStyleLbl="node1" presStyleIdx="0" presStyleCnt="4">
        <dgm:presLayoutVars>
          <dgm:chMax val="1"/>
          <dgm:chPref val="1"/>
          <dgm:bulletEnabled val="1"/>
        </dgm:presLayoutVars>
      </dgm:prSet>
      <dgm:spPr/>
      <dgm:t>
        <a:bodyPr/>
        <a:lstStyle/>
        <a:p>
          <a:endParaRPr lang="en-US"/>
        </a:p>
      </dgm:t>
    </dgm:pt>
    <dgm:pt modelId="{80F87ACD-AE57-4155-85C9-3367BBC698F3}" type="pres">
      <dgm:prSet presAssocID="{DD2B5ADB-0B65-40A2-8425-189420F5CECD}" presName="ChildText" presStyleLbl="revTx" presStyleIdx="0" presStyleCnt="3">
        <dgm:presLayoutVars>
          <dgm:chMax val="0"/>
          <dgm:chPref val="0"/>
          <dgm:bulletEnabled val="1"/>
        </dgm:presLayoutVars>
      </dgm:prSet>
      <dgm:spPr/>
      <dgm:t>
        <a:bodyPr/>
        <a:lstStyle/>
        <a:p>
          <a:endParaRPr lang="en-US"/>
        </a:p>
      </dgm:t>
    </dgm:pt>
    <dgm:pt modelId="{DCFFC92B-EE74-419C-BCF0-3F9B1439FEA6}" type="pres">
      <dgm:prSet presAssocID="{20ABC3DD-4134-4D2E-8013-DA600E8E819D}" presName="sibTrans" presStyleCnt="0"/>
      <dgm:spPr/>
    </dgm:pt>
    <dgm:pt modelId="{887C7082-AF39-4CFB-99DC-5209FCD5D7E7}" type="pres">
      <dgm:prSet presAssocID="{58FB0BB1-6A42-4DD0-958C-8A3A8C9ADC65}" presName="composite" presStyleCnt="0"/>
      <dgm:spPr/>
    </dgm:pt>
    <dgm:pt modelId="{7FA9E160-DB5B-4872-86A9-1346D4926C41}" type="pres">
      <dgm:prSet presAssocID="{58FB0BB1-6A42-4DD0-958C-8A3A8C9ADC65}" presName="bentUpArrow1" presStyleLbl="alignImgPlace1" presStyleIdx="1" presStyleCnt="3" custLinFactNeighborX="5981"/>
      <dgm:spPr/>
    </dgm:pt>
    <dgm:pt modelId="{6143B98D-4D44-4DAC-8CBF-30F53C3D46C7}" type="pres">
      <dgm:prSet presAssocID="{58FB0BB1-6A42-4DD0-958C-8A3A8C9ADC65}" presName="ParentText" presStyleLbl="node1" presStyleIdx="1" presStyleCnt="4">
        <dgm:presLayoutVars>
          <dgm:chMax val="1"/>
          <dgm:chPref val="1"/>
          <dgm:bulletEnabled val="1"/>
        </dgm:presLayoutVars>
      </dgm:prSet>
      <dgm:spPr/>
      <dgm:t>
        <a:bodyPr/>
        <a:lstStyle/>
        <a:p>
          <a:endParaRPr lang="en-US"/>
        </a:p>
      </dgm:t>
    </dgm:pt>
    <dgm:pt modelId="{F47FEEDA-6F6E-4384-9722-54BDF43C6A54}" type="pres">
      <dgm:prSet presAssocID="{58FB0BB1-6A42-4DD0-958C-8A3A8C9ADC65}" presName="ChildText" presStyleLbl="revTx" presStyleIdx="1" presStyleCnt="3">
        <dgm:presLayoutVars>
          <dgm:chMax val="0"/>
          <dgm:chPref val="0"/>
          <dgm:bulletEnabled val="1"/>
        </dgm:presLayoutVars>
      </dgm:prSet>
      <dgm:spPr/>
      <dgm:t>
        <a:bodyPr/>
        <a:lstStyle/>
        <a:p>
          <a:endParaRPr lang="en-US"/>
        </a:p>
      </dgm:t>
    </dgm:pt>
    <dgm:pt modelId="{9962FCA5-B4D7-43E8-92A6-E3EC99328CEA}" type="pres">
      <dgm:prSet presAssocID="{1F72F81A-54AA-4C8E-B8E6-6457F9CAD5ED}" presName="sibTrans" presStyleCnt="0"/>
      <dgm:spPr/>
    </dgm:pt>
    <dgm:pt modelId="{4D8F3BFB-1F4E-48D0-A734-A82D19BE98FB}" type="pres">
      <dgm:prSet presAssocID="{D9DD21E9-3F2B-4372-86E7-C4E96AA6295D}" presName="composite" presStyleCnt="0"/>
      <dgm:spPr/>
    </dgm:pt>
    <dgm:pt modelId="{4E80666D-AC43-4E6C-B03F-8B0B023E1456}" type="pres">
      <dgm:prSet presAssocID="{D9DD21E9-3F2B-4372-86E7-C4E96AA6295D}" presName="bentUpArrow1" presStyleLbl="alignImgPlace1" presStyleIdx="2" presStyleCnt="3" custLinFactNeighborX="-37264"/>
      <dgm:spPr/>
    </dgm:pt>
    <dgm:pt modelId="{28559A00-34F8-409A-88C7-1C509FA32CF4}" type="pres">
      <dgm:prSet presAssocID="{D9DD21E9-3F2B-4372-86E7-C4E96AA6295D}" presName="ParentText" presStyleLbl="node1" presStyleIdx="2" presStyleCnt="4" custScaleX="161417">
        <dgm:presLayoutVars>
          <dgm:chMax val="1"/>
          <dgm:chPref val="1"/>
          <dgm:bulletEnabled val="1"/>
        </dgm:presLayoutVars>
      </dgm:prSet>
      <dgm:spPr/>
      <dgm:t>
        <a:bodyPr/>
        <a:lstStyle/>
        <a:p>
          <a:endParaRPr lang="en-US"/>
        </a:p>
      </dgm:t>
    </dgm:pt>
    <dgm:pt modelId="{2DFD953D-7505-4F71-BFDB-B6BE5402BF5A}" type="pres">
      <dgm:prSet presAssocID="{D9DD21E9-3F2B-4372-86E7-C4E96AA6295D}" presName="ChildText" presStyleLbl="revTx" presStyleIdx="2" presStyleCnt="3">
        <dgm:presLayoutVars>
          <dgm:chMax val="0"/>
          <dgm:chPref val="0"/>
          <dgm:bulletEnabled val="1"/>
        </dgm:presLayoutVars>
      </dgm:prSet>
      <dgm:spPr/>
    </dgm:pt>
    <dgm:pt modelId="{0955ACDC-B398-4A8B-8953-2CD6F3EADCBA}" type="pres">
      <dgm:prSet presAssocID="{5B2CD74A-7DD1-476F-B6B1-2F7740006558}" presName="sibTrans" presStyleCnt="0"/>
      <dgm:spPr/>
    </dgm:pt>
    <dgm:pt modelId="{42F1E160-DDC8-476B-8DB7-370B94600A9C}" type="pres">
      <dgm:prSet presAssocID="{CD23A622-E0D9-4151-912E-0ED0F8356712}" presName="composite" presStyleCnt="0"/>
      <dgm:spPr/>
    </dgm:pt>
    <dgm:pt modelId="{AF5B2036-4E4D-4107-97ED-93C649804BC8}" type="pres">
      <dgm:prSet presAssocID="{CD23A622-E0D9-4151-912E-0ED0F8356712}" presName="ParentText" presStyleLbl="node1" presStyleIdx="3" presStyleCnt="4" custScaleX="115813">
        <dgm:presLayoutVars>
          <dgm:chMax val="1"/>
          <dgm:chPref val="1"/>
          <dgm:bulletEnabled val="1"/>
        </dgm:presLayoutVars>
      </dgm:prSet>
      <dgm:spPr/>
      <dgm:t>
        <a:bodyPr/>
        <a:lstStyle/>
        <a:p>
          <a:endParaRPr lang="en-US"/>
        </a:p>
      </dgm:t>
    </dgm:pt>
  </dgm:ptLst>
  <dgm:cxnLst>
    <dgm:cxn modelId="{5674695A-E78B-420F-865D-243DC46FDD27}" srcId="{CA8EF75C-FB66-486F-ADB8-34EF2F0E4369}" destId="{DD2B5ADB-0B65-40A2-8425-189420F5CECD}" srcOrd="0" destOrd="0" parTransId="{7ED09926-759C-4BDB-835E-59B4F8405D28}" sibTransId="{20ABC3DD-4134-4D2E-8013-DA600E8E819D}"/>
    <dgm:cxn modelId="{8238C15B-7BA9-4129-B3F6-09C48688260E}" srcId="{CA8EF75C-FB66-486F-ADB8-34EF2F0E4369}" destId="{58FB0BB1-6A42-4DD0-958C-8A3A8C9ADC65}" srcOrd="1" destOrd="0" parTransId="{4641F0A0-7559-4278-9A57-336642100263}" sibTransId="{1F72F81A-54AA-4C8E-B8E6-6457F9CAD5ED}"/>
    <dgm:cxn modelId="{E101A625-1B72-4F87-B1A3-359F5941F038}" srcId="{CA8EF75C-FB66-486F-ADB8-34EF2F0E4369}" destId="{CD23A622-E0D9-4151-912E-0ED0F8356712}" srcOrd="3" destOrd="0" parTransId="{A3640FDD-0B1B-49B1-8945-B5CF540DA7A8}" sibTransId="{394415B9-D2D9-4002-AFCD-C5E25A9FBB52}"/>
    <dgm:cxn modelId="{40793E31-9641-46F7-842B-BC3DE1138CAB}" type="presOf" srcId="{D9DD21E9-3F2B-4372-86E7-C4E96AA6295D}" destId="{28559A00-34F8-409A-88C7-1C509FA32CF4}" srcOrd="0" destOrd="0" presId="urn:microsoft.com/office/officeart/2005/8/layout/StepDownProcess"/>
    <dgm:cxn modelId="{06A32A41-3C1C-47E9-9339-55C183CBB43D}" type="presOf" srcId="{CD23A622-E0D9-4151-912E-0ED0F8356712}" destId="{AF5B2036-4E4D-4107-97ED-93C649804BC8}" srcOrd="0" destOrd="0" presId="urn:microsoft.com/office/officeart/2005/8/layout/StepDownProcess"/>
    <dgm:cxn modelId="{5CD12834-9D4A-4EF7-BB54-0C35229A51C2}" srcId="{CA8EF75C-FB66-486F-ADB8-34EF2F0E4369}" destId="{D9DD21E9-3F2B-4372-86E7-C4E96AA6295D}" srcOrd="2" destOrd="0" parTransId="{32F0E0F3-07C6-42A4-93B0-C8C396B072BF}" sibTransId="{5B2CD74A-7DD1-476F-B6B1-2F7740006558}"/>
    <dgm:cxn modelId="{C795C887-1DDC-449A-927D-043AE31C8416}" type="presOf" srcId="{CA8EF75C-FB66-486F-ADB8-34EF2F0E4369}" destId="{69D235AC-5487-40B8-97BF-12A845FDAB2B}" srcOrd="0" destOrd="0" presId="urn:microsoft.com/office/officeart/2005/8/layout/StepDownProcess"/>
    <dgm:cxn modelId="{B78066C9-CB6A-46F6-AD23-2B93B81A4B2B}" type="presOf" srcId="{DD2B5ADB-0B65-40A2-8425-189420F5CECD}" destId="{4715A21B-808C-4AF8-9D8D-E6B7E9E40DAB}" srcOrd="0" destOrd="0" presId="urn:microsoft.com/office/officeart/2005/8/layout/StepDownProcess"/>
    <dgm:cxn modelId="{57CCF061-2919-44D5-BBC5-ECF11177923D}" type="presOf" srcId="{58FB0BB1-6A42-4DD0-958C-8A3A8C9ADC65}" destId="{6143B98D-4D44-4DAC-8CBF-30F53C3D46C7}" srcOrd="0" destOrd="0" presId="urn:microsoft.com/office/officeart/2005/8/layout/StepDownProcess"/>
    <dgm:cxn modelId="{9A0BC80C-F502-4BA4-A211-22C9AB9850D9}" type="presParOf" srcId="{69D235AC-5487-40B8-97BF-12A845FDAB2B}" destId="{7EE6FA31-6A9A-4231-9BB8-78ACD5ABF72D}" srcOrd="0" destOrd="0" presId="urn:microsoft.com/office/officeart/2005/8/layout/StepDownProcess"/>
    <dgm:cxn modelId="{802104ED-D2F4-4C12-8379-FDA7C31AA4AF}" type="presParOf" srcId="{7EE6FA31-6A9A-4231-9BB8-78ACD5ABF72D}" destId="{07F57057-BF3A-4FB7-BDDB-37F2B2A36688}" srcOrd="0" destOrd="0" presId="urn:microsoft.com/office/officeart/2005/8/layout/StepDownProcess"/>
    <dgm:cxn modelId="{7D86F32B-8A17-41D7-888D-02BF108A7F78}" type="presParOf" srcId="{7EE6FA31-6A9A-4231-9BB8-78ACD5ABF72D}" destId="{4715A21B-808C-4AF8-9D8D-E6B7E9E40DAB}" srcOrd="1" destOrd="0" presId="urn:microsoft.com/office/officeart/2005/8/layout/StepDownProcess"/>
    <dgm:cxn modelId="{45FCB706-A602-4197-83F0-768C74019AD7}" type="presParOf" srcId="{7EE6FA31-6A9A-4231-9BB8-78ACD5ABF72D}" destId="{80F87ACD-AE57-4155-85C9-3367BBC698F3}" srcOrd="2" destOrd="0" presId="urn:microsoft.com/office/officeart/2005/8/layout/StepDownProcess"/>
    <dgm:cxn modelId="{BAA69B8F-B368-45C6-9871-70CD24FB2F5D}" type="presParOf" srcId="{69D235AC-5487-40B8-97BF-12A845FDAB2B}" destId="{DCFFC92B-EE74-419C-BCF0-3F9B1439FEA6}" srcOrd="1" destOrd="0" presId="urn:microsoft.com/office/officeart/2005/8/layout/StepDownProcess"/>
    <dgm:cxn modelId="{456F7721-58D7-4019-BAD7-506BB5F34490}" type="presParOf" srcId="{69D235AC-5487-40B8-97BF-12A845FDAB2B}" destId="{887C7082-AF39-4CFB-99DC-5209FCD5D7E7}" srcOrd="2" destOrd="0" presId="urn:microsoft.com/office/officeart/2005/8/layout/StepDownProcess"/>
    <dgm:cxn modelId="{A7D8CDA4-66EE-4D27-B9D8-DE4F95681BDF}" type="presParOf" srcId="{887C7082-AF39-4CFB-99DC-5209FCD5D7E7}" destId="{7FA9E160-DB5B-4872-86A9-1346D4926C41}" srcOrd="0" destOrd="0" presId="urn:microsoft.com/office/officeart/2005/8/layout/StepDownProcess"/>
    <dgm:cxn modelId="{39889D04-8819-4450-8F71-BEBD92C1B362}" type="presParOf" srcId="{887C7082-AF39-4CFB-99DC-5209FCD5D7E7}" destId="{6143B98D-4D44-4DAC-8CBF-30F53C3D46C7}" srcOrd="1" destOrd="0" presId="urn:microsoft.com/office/officeart/2005/8/layout/StepDownProcess"/>
    <dgm:cxn modelId="{628A5FBD-CE95-4CB4-A39E-DFDFBB865809}" type="presParOf" srcId="{887C7082-AF39-4CFB-99DC-5209FCD5D7E7}" destId="{F47FEEDA-6F6E-4384-9722-54BDF43C6A54}" srcOrd="2" destOrd="0" presId="urn:microsoft.com/office/officeart/2005/8/layout/StepDownProcess"/>
    <dgm:cxn modelId="{E139CCC0-FB5A-48CD-889B-5401AFEF32BD}" type="presParOf" srcId="{69D235AC-5487-40B8-97BF-12A845FDAB2B}" destId="{9962FCA5-B4D7-43E8-92A6-E3EC99328CEA}" srcOrd="3" destOrd="0" presId="urn:microsoft.com/office/officeart/2005/8/layout/StepDownProcess"/>
    <dgm:cxn modelId="{3AE32C1C-DCBA-4A09-83B8-420633A7152B}" type="presParOf" srcId="{69D235AC-5487-40B8-97BF-12A845FDAB2B}" destId="{4D8F3BFB-1F4E-48D0-A734-A82D19BE98FB}" srcOrd="4" destOrd="0" presId="urn:microsoft.com/office/officeart/2005/8/layout/StepDownProcess"/>
    <dgm:cxn modelId="{0CB0F854-22D4-48E3-9202-1EF6B37B4732}" type="presParOf" srcId="{4D8F3BFB-1F4E-48D0-A734-A82D19BE98FB}" destId="{4E80666D-AC43-4E6C-B03F-8B0B023E1456}" srcOrd="0" destOrd="0" presId="urn:microsoft.com/office/officeart/2005/8/layout/StepDownProcess"/>
    <dgm:cxn modelId="{BB2AC1CF-77D5-445D-B893-3F6EAB3DB2A6}" type="presParOf" srcId="{4D8F3BFB-1F4E-48D0-A734-A82D19BE98FB}" destId="{28559A00-34F8-409A-88C7-1C509FA32CF4}" srcOrd="1" destOrd="0" presId="urn:microsoft.com/office/officeart/2005/8/layout/StepDownProcess"/>
    <dgm:cxn modelId="{E5FE698B-F486-4B58-8569-223948602658}" type="presParOf" srcId="{4D8F3BFB-1F4E-48D0-A734-A82D19BE98FB}" destId="{2DFD953D-7505-4F71-BFDB-B6BE5402BF5A}" srcOrd="2" destOrd="0" presId="urn:microsoft.com/office/officeart/2005/8/layout/StepDownProcess"/>
    <dgm:cxn modelId="{EC46C7BC-2DCC-45BE-A49B-4CD5B09C63F7}" type="presParOf" srcId="{69D235AC-5487-40B8-97BF-12A845FDAB2B}" destId="{0955ACDC-B398-4A8B-8953-2CD6F3EADCBA}" srcOrd="5" destOrd="0" presId="urn:microsoft.com/office/officeart/2005/8/layout/StepDownProcess"/>
    <dgm:cxn modelId="{28CC5EE7-44A8-4C35-AC2A-B47082DD34D0}" type="presParOf" srcId="{69D235AC-5487-40B8-97BF-12A845FDAB2B}" destId="{42F1E160-DDC8-476B-8DB7-370B94600A9C}" srcOrd="6" destOrd="0" presId="urn:microsoft.com/office/officeart/2005/8/layout/StepDownProcess"/>
    <dgm:cxn modelId="{2910547D-AD41-4713-B7A4-17FAE0410580}" type="presParOf" srcId="{42F1E160-DDC8-476B-8DB7-370B94600A9C}" destId="{AF5B2036-4E4D-4107-97ED-93C649804BC8}" srcOrd="0" destOrd="0" presId="urn:microsoft.com/office/officeart/2005/8/layout/StepDownProces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2C8B92-D47D-4F22-A15B-F6E35461D299}" type="doc">
      <dgm:prSet loTypeId="urn:microsoft.com/office/officeart/2005/8/layout/cycle8" loCatId="cycle" qsTypeId="urn:microsoft.com/office/officeart/2005/8/quickstyle/simple1" qsCatId="simple" csTypeId="urn:microsoft.com/office/officeart/2005/8/colors/accent1_2" csCatId="accent1" phldr="1"/>
      <dgm:spPr/>
    </dgm:pt>
    <dgm:pt modelId="{12918A10-C719-4C07-958A-0F7C0793A7B2}">
      <dgm:prSet phldrT="[Text]"/>
      <dgm:spPr/>
      <dgm:t>
        <a:bodyPr/>
        <a:lstStyle/>
        <a:p>
          <a:r>
            <a:rPr lang="en-US" dirty="0" smtClean="0">
              <a:latin typeface="Calibri" panose="020F0502020204030204" pitchFamily="34" charset="0"/>
              <a:cs typeface="Calibri" panose="020F0502020204030204" pitchFamily="34" charset="0"/>
            </a:rPr>
            <a:t>Plan</a:t>
          </a:r>
          <a:endParaRPr lang="en-US" dirty="0">
            <a:latin typeface="Calibri" panose="020F0502020204030204" pitchFamily="34" charset="0"/>
            <a:cs typeface="Calibri" panose="020F0502020204030204" pitchFamily="34" charset="0"/>
          </a:endParaRPr>
        </a:p>
      </dgm:t>
    </dgm:pt>
    <dgm:pt modelId="{80E73169-1908-465E-B49A-8CED0EBF791C}" type="parTrans" cxnId="{B3F9BD46-14FF-40E9-B7B4-28E8FA8992C2}">
      <dgm:prSet/>
      <dgm:spPr/>
      <dgm:t>
        <a:bodyPr/>
        <a:lstStyle/>
        <a:p>
          <a:endParaRPr lang="en-US"/>
        </a:p>
      </dgm:t>
    </dgm:pt>
    <dgm:pt modelId="{E210F020-36D1-4FDD-A734-4802AD652EBE}" type="sibTrans" cxnId="{B3F9BD46-14FF-40E9-B7B4-28E8FA8992C2}">
      <dgm:prSet/>
      <dgm:spPr/>
      <dgm:t>
        <a:bodyPr/>
        <a:lstStyle/>
        <a:p>
          <a:endParaRPr lang="en-US"/>
        </a:p>
      </dgm:t>
    </dgm:pt>
    <dgm:pt modelId="{F8BD949F-6327-4E12-83CF-1C1EE5E0C456}">
      <dgm:prSet phldrT="[Text]"/>
      <dgm:spPr/>
      <dgm:t>
        <a:bodyPr/>
        <a:lstStyle/>
        <a:p>
          <a:r>
            <a:rPr lang="en-US" dirty="0" smtClean="0">
              <a:latin typeface="Calibri" panose="020F0502020204030204" pitchFamily="34" charset="0"/>
              <a:cs typeface="Calibri" panose="020F0502020204030204" pitchFamily="34" charset="0"/>
            </a:rPr>
            <a:t>Fund</a:t>
          </a:r>
          <a:endParaRPr lang="en-US" dirty="0">
            <a:latin typeface="Calibri" panose="020F0502020204030204" pitchFamily="34" charset="0"/>
            <a:cs typeface="Calibri" panose="020F0502020204030204" pitchFamily="34" charset="0"/>
          </a:endParaRPr>
        </a:p>
      </dgm:t>
    </dgm:pt>
    <dgm:pt modelId="{6AE3394C-D5E8-4F70-B587-51ED7638F725}" type="parTrans" cxnId="{92FD7DC9-E43C-499A-8638-543194E97E56}">
      <dgm:prSet/>
      <dgm:spPr/>
      <dgm:t>
        <a:bodyPr/>
        <a:lstStyle/>
        <a:p>
          <a:endParaRPr lang="en-US"/>
        </a:p>
      </dgm:t>
    </dgm:pt>
    <dgm:pt modelId="{BC68143D-20CB-411C-80C6-DA38457805A8}" type="sibTrans" cxnId="{92FD7DC9-E43C-499A-8638-543194E97E56}">
      <dgm:prSet/>
      <dgm:spPr/>
      <dgm:t>
        <a:bodyPr/>
        <a:lstStyle/>
        <a:p>
          <a:endParaRPr lang="en-US"/>
        </a:p>
      </dgm:t>
    </dgm:pt>
    <dgm:pt modelId="{C4C56D7D-2773-4E92-8868-72F506C42784}">
      <dgm:prSet phldrT="[Text]"/>
      <dgm:spPr/>
      <dgm:t>
        <a:bodyPr/>
        <a:lstStyle/>
        <a:p>
          <a:r>
            <a:rPr lang="en-US" dirty="0" smtClean="0">
              <a:latin typeface="Calibri" panose="020F0502020204030204" pitchFamily="34" charset="0"/>
              <a:cs typeface="Calibri" panose="020F0502020204030204" pitchFamily="34" charset="0"/>
            </a:rPr>
            <a:t>Report / Measure </a:t>
          </a:r>
          <a:endParaRPr lang="en-US" dirty="0">
            <a:latin typeface="Calibri" panose="020F0502020204030204" pitchFamily="34" charset="0"/>
            <a:cs typeface="Calibri" panose="020F0502020204030204" pitchFamily="34" charset="0"/>
          </a:endParaRPr>
        </a:p>
      </dgm:t>
    </dgm:pt>
    <dgm:pt modelId="{9E8AB4F0-9D50-4C05-A9DC-038754FF9E0B}" type="parTrans" cxnId="{F5FCC792-9660-40DF-998A-215FC6DE7015}">
      <dgm:prSet/>
      <dgm:spPr/>
      <dgm:t>
        <a:bodyPr/>
        <a:lstStyle/>
        <a:p>
          <a:endParaRPr lang="en-US"/>
        </a:p>
      </dgm:t>
    </dgm:pt>
    <dgm:pt modelId="{805E3119-3729-4B3C-A753-02BD5B611E80}" type="sibTrans" cxnId="{F5FCC792-9660-40DF-998A-215FC6DE7015}">
      <dgm:prSet/>
      <dgm:spPr/>
      <dgm:t>
        <a:bodyPr/>
        <a:lstStyle/>
        <a:p>
          <a:endParaRPr lang="en-US"/>
        </a:p>
      </dgm:t>
    </dgm:pt>
    <dgm:pt modelId="{660DBFAF-CCF7-4DCC-93CA-07E2371FB5A5}" type="pres">
      <dgm:prSet presAssocID="{992C8B92-D47D-4F22-A15B-F6E35461D299}" presName="compositeShape" presStyleCnt="0">
        <dgm:presLayoutVars>
          <dgm:chMax val="7"/>
          <dgm:dir/>
          <dgm:resizeHandles val="exact"/>
        </dgm:presLayoutVars>
      </dgm:prSet>
      <dgm:spPr/>
    </dgm:pt>
    <dgm:pt modelId="{1125F32E-CB39-41AF-9BEB-7A3219B12F5D}" type="pres">
      <dgm:prSet presAssocID="{992C8B92-D47D-4F22-A15B-F6E35461D299}" presName="wedge1" presStyleLbl="node1" presStyleIdx="0" presStyleCnt="3"/>
      <dgm:spPr/>
      <dgm:t>
        <a:bodyPr/>
        <a:lstStyle/>
        <a:p>
          <a:endParaRPr lang="en-US"/>
        </a:p>
      </dgm:t>
    </dgm:pt>
    <dgm:pt modelId="{8880FCAE-9649-48EE-BD5D-1A28248FF1AF}" type="pres">
      <dgm:prSet presAssocID="{992C8B92-D47D-4F22-A15B-F6E35461D299}" presName="dummy1a" presStyleCnt="0"/>
      <dgm:spPr/>
    </dgm:pt>
    <dgm:pt modelId="{2F6579C5-69C8-48BB-A042-43190B5DC67A}" type="pres">
      <dgm:prSet presAssocID="{992C8B92-D47D-4F22-A15B-F6E35461D299}" presName="dummy1b" presStyleCnt="0"/>
      <dgm:spPr/>
    </dgm:pt>
    <dgm:pt modelId="{0CE27A1C-1BFE-403C-A9A1-371CCA69A266}" type="pres">
      <dgm:prSet presAssocID="{992C8B92-D47D-4F22-A15B-F6E35461D299}" presName="wedge1Tx" presStyleLbl="node1" presStyleIdx="0" presStyleCnt="3">
        <dgm:presLayoutVars>
          <dgm:chMax val="0"/>
          <dgm:chPref val="0"/>
          <dgm:bulletEnabled val="1"/>
        </dgm:presLayoutVars>
      </dgm:prSet>
      <dgm:spPr/>
      <dgm:t>
        <a:bodyPr/>
        <a:lstStyle/>
        <a:p>
          <a:endParaRPr lang="en-US"/>
        </a:p>
      </dgm:t>
    </dgm:pt>
    <dgm:pt modelId="{AEA146ED-CC03-4371-85B3-861EA8C38BA8}" type="pres">
      <dgm:prSet presAssocID="{992C8B92-D47D-4F22-A15B-F6E35461D299}" presName="wedge2" presStyleLbl="node1" presStyleIdx="1" presStyleCnt="3"/>
      <dgm:spPr/>
      <dgm:t>
        <a:bodyPr/>
        <a:lstStyle/>
        <a:p>
          <a:endParaRPr lang="en-US"/>
        </a:p>
      </dgm:t>
    </dgm:pt>
    <dgm:pt modelId="{EE060532-8D80-4006-9BFD-0B9D768309DB}" type="pres">
      <dgm:prSet presAssocID="{992C8B92-D47D-4F22-A15B-F6E35461D299}" presName="dummy2a" presStyleCnt="0"/>
      <dgm:spPr/>
    </dgm:pt>
    <dgm:pt modelId="{2F952BB0-C3D5-406B-A435-89C0A8D55538}" type="pres">
      <dgm:prSet presAssocID="{992C8B92-D47D-4F22-A15B-F6E35461D299}" presName="dummy2b" presStyleCnt="0"/>
      <dgm:spPr/>
    </dgm:pt>
    <dgm:pt modelId="{C687F88F-7D94-4590-92E4-E01950219980}" type="pres">
      <dgm:prSet presAssocID="{992C8B92-D47D-4F22-A15B-F6E35461D299}" presName="wedge2Tx" presStyleLbl="node1" presStyleIdx="1" presStyleCnt="3">
        <dgm:presLayoutVars>
          <dgm:chMax val="0"/>
          <dgm:chPref val="0"/>
          <dgm:bulletEnabled val="1"/>
        </dgm:presLayoutVars>
      </dgm:prSet>
      <dgm:spPr/>
      <dgm:t>
        <a:bodyPr/>
        <a:lstStyle/>
        <a:p>
          <a:endParaRPr lang="en-US"/>
        </a:p>
      </dgm:t>
    </dgm:pt>
    <dgm:pt modelId="{C85B2A77-F296-434D-99BD-86B5DD9C51F9}" type="pres">
      <dgm:prSet presAssocID="{992C8B92-D47D-4F22-A15B-F6E35461D299}" presName="wedge3" presStyleLbl="node1" presStyleIdx="2" presStyleCnt="3" custLinFactNeighborX="-141" custLinFactNeighborY="367"/>
      <dgm:spPr/>
      <dgm:t>
        <a:bodyPr/>
        <a:lstStyle/>
        <a:p>
          <a:endParaRPr lang="en-US"/>
        </a:p>
      </dgm:t>
    </dgm:pt>
    <dgm:pt modelId="{5960C32D-F91B-43EB-8009-89D55265BCAC}" type="pres">
      <dgm:prSet presAssocID="{992C8B92-D47D-4F22-A15B-F6E35461D299}" presName="dummy3a" presStyleCnt="0"/>
      <dgm:spPr/>
    </dgm:pt>
    <dgm:pt modelId="{84247C20-BEB0-4807-9720-92C6B506319E}" type="pres">
      <dgm:prSet presAssocID="{992C8B92-D47D-4F22-A15B-F6E35461D299}" presName="dummy3b" presStyleCnt="0"/>
      <dgm:spPr/>
    </dgm:pt>
    <dgm:pt modelId="{2DD76E18-6B01-4907-8CE6-0D45263E5698}" type="pres">
      <dgm:prSet presAssocID="{992C8B92-D47D-4F22-A15B-F6E35461D299}" presName="wedge3Tx" presStyleLbl="node1" presStyleIdx="2" presStyleCnt="3">
        <dgm:presLayoutVars>
          <dgm:chMax val="0"/>
          <dgm:chPref val="0"/>
          <dgm:bulletEnabled val="1"/>
        </dgm:presLayoutVars>
      </dgm:prSet>
      <dgm:spPr/>
      <dgm:t>
        <a:bodyPr/>
        <a:lstStyle/>
        <a:p>
          <a:endParaRPr lang="en-US"/>
        </a:p>
      </dgm:t>
    </dgm:pt>
    <dgm:pt modelId="{86741D7E-F602-4987-B61B-9E42802B7E41}" type="pres">
      <dgm:prSet presAssocID="{BC68143D-20CB-411C-80C6-DA38457805A8}" presName="arrowWedge1" presStyleLbl="fgSibTrans2D1" presStyleIdx="0" presStyleCnt="3"/>
      <dgm:spPr/>
    </dgm:pt>
    <dgm:pt modelId="{DE620B84-6C1E-40FB-9527-4314A74A9FBB}" type="pres">
      <dgm:prSet presAssocID="{805E3119-3729-4B3C-A753-02BD5B611E80}" presName="arrowWedge2" presStyleLbl="fgSibTrans2D1" presStyleIdx="1" presStyleCnt="3"/>
      <dgm:spPr/>
    </dgm:pt>
    <dgm:pt modelId="{FDDC436B-49DE-43A3-BD98-C23221AA0790}" type="pres">
      <dgm:prSet presAssocID="{E210F020-36D1-4FDD-A734-4802AD652EBE}" presName="arrowWedge3" presStyleLbl="fgSibTrans2D1" presStyleIdx="2" presStyleCnt="3"/>
      <dgm:spPr/>
    </dgm:pt>
  </dgm:ptLst>
  <dgm:cxnLst>
    <dgm:cxn modelId="{92FD7DC9-E43C-499A-8638-543194E97E56}" srcId="{992C8B92-D47D-4F22-A15B-F6E35461D299}" destId="{F8BD949F-6327-4E12-83CF-1C1EE5E0C456}" srcOrd="0" destOrd="0" parTransId="{6AE3394C-D5E8-4F70-B587-51ED7638F725}" sibTransId="{BC68143D-20CB-411C-80C6-DA38457805A8}"/>
    <dgm:cxn modelId="{7F01E4A3-9CBD-4CF6-87B3-2A75D5695516}" type="presOf" srcId="{F8BD949F-6327-4E12-83CF-1C1EE5E0C456}" destId="{1125F32E-CB39-41AF-9BEB-7A3219B12F5D}" srcOrd="0" destOrd="0" presId="urn:microsoft.com/office/officeart/2005/8/layout/cycle8"/>
    <dgm:cxn modelId="{1863B694-C705-4E11-A913-4D0A7B440E9E}" type="presOf" srcId="{992C8B92-D47D-4F22-A15B-F6E35461D299}" destId="{660DBFAF-CCF7-4DCC-93CA-07E2371FB5A5}" srcOrd="0" destOrd="0" presId="urn:microsoft.com/office/officeart/2005/8/layout/cycle8"/>
    <dgm:cxn modelId="{F5FCC792-9660-40DF-998A-215FC6DE7015}" srcId="{992C8B92-D47D-4F22-A15B-F6E35461D299}" destId="{C4C56D7D-2773-4E92-8868-72F506C42784}" srcOrd="1" destOrd="0" parTransId="{9E8AB4F0-9D50-4C05-A9DC-038754FF9E0B}" sibTransId="{805E3119-3729-4B3C-A753-02BD5B611E80}"/>
    <dgm:cxn modelId="{3F782F48-F143-4F17-8860-D0FD5488C560}" type="presOf" srcId="{C4C56D7D-2773-4E92-8868-72F506C42784}" destId="{C687F88F-7D94-4590-92E4-E01950219980}" srcOrd="1" destOrd="0" presId="urn:microsoft.com/office/officeart/2005/8/layout/cycle8"/>
    <dgm:cxn modelId="{63BB5812-1E18-4C8D-8E3D-A6D2507C2CED}" type="presOf" srcId="{C4C56D7D-2773-4E92-8868-72F506C42784}" destId="{AEA146ED-CC03-4371-85B3-861EA8C38BA8}" srcOrd="0" destOrd="0" presId="urn:microsoft.com/office/officeart/2005/8/layout/cycle8"/>
    <dgm:cxn modelId="{D06D264A-0314-4CA5-A868-5D02C38A4669}" type="presOf" srcId="{12918A10-C719-4C07-958A-0F7C0793A7B2}" destId="{2DD76E18-6B01-4907-8CE6-0D45263E5698}" srcOrd="1" destOrd="0" presId="urn:microsoft.com/office/officeart/2005/8/layout/cycle8"/>
    <dgm:cxn modelId="{EE91FF33-E2B9-4D4B-97D1-6C37F6889C57}" type="presOf" srcId="{F8BD949F-6327-4E12-83CF-1C1EE5E0C456}" destId="{0CE27A1C-1BFE-403C-A9A1-371CCA69A266}" srcOrd="1" destOrd="0" presId="urn:microsoft.com/office/officeart/2005/8/layout/cycle8"/>
    <dgm:cxn modelId="{B3F9BD46-14FF-40E9-B7B4-28E8FA8992C2}" srcId="{992C8B92-D47D-4F22-A15B-F6E35461D299}" destId="{12918A10-C719-4C07-958A-0F7C0793A7B2}" srcOrd="2" destOrd="0" parTransId="{80E73169-1908-465E-B49A-8CED0EBF791C}" sibTransId="{E210F020-36D1-4FDD-A734-4802AD652EBE}"/>
    <dgm:cxn modelId="{20D97469-96BB-493E-B3D7-A733DCB3B4BE}" type="presOf" srcId="{12918A10-C719-4C07-958A-0F7C0793A7B2}" destId="{C85B2A77-F296-434D-99BD-86B5DD9C51F9}" srcOrd="0" destOrd="0" presId="urn:microsoft.com/office/officeart/2005/8/layout/cycle8"/>
    <dgm:cxn modelId="{24EFE9E2-6BE0-448A-9154-FF70E6D0B44F}" type="presParOf" srcId="{660DBFAF-CCF7-4DCC-93CA-07E2371FB5A5}" destId="{1125F32E-CB39-41AF-9BEB-7A3219B12F5D}" srcOrd="0" destOrd="0" presId="urn:microsoft.com/office/officeart/2005/8/layout/cycle8"/>
    <dgm:cxn modelId="{861A54E1-9286-4AB2-8300-D2E2219C80D8}" type="presParOf" srcId="{660DBFAF-CCF7-4DCC-93CA-07E2371FB5A5}" destId="{8880FCAE-9649-48EE-BD5D-1A28248FF1AF}" srcOrd="1" destOrd="0" presId="urn:microsoft.com/office/officeart/2005/8/layout/cycle8"/>
    <dgm:cxn modelId="{67FDFE49-037D-4F2E-BA46-DCDAACD2FB17}" type="presParOf" srcId="{660DBFAF-CCF7-4DCC-93CA-07E2371FB5A5}" destId="{2F6579C5-69C8-48BB-A042-43190B5DC67A}" srcOrd="2" destOrd="0" presId="urn:microsoft.com/office/officeart/2005/8/layout/cycle8"/>
    <dgm:cxn modelId="{3AC739AF-B201-48E6-A556-DFAEBA6596CB}" type="presParOf" srcId="{660DBFAF-CCF7-4DCC-93CA-07E2371FB5A5}" destId="{0CE27A1C-1BFE-403C-A9A1-371CCA69A266}" srcOrd="3" destOrd="0" presId="urn:microsoft.com/office/officeart/2005/8/layout/cycle8"/>
    <dgm:cxn modelId="{CB15D8AB-2310-4691-B116-D7262411A734}" type="presParOf" srcId="{660DBFAF-CCF7-4DCC-93CA-07E2371FB5A5}" destId="{AEA146ED-CC03-4371-85B3-861EA8C38BA8}" srcOrd="4" destOrd="0" presId="urn:microsoft.com/office/officeart/2005/8/layout/cycle8"/>
    <dgm:cxn modelId="{5F2F080F-AEBB-4714-9665-70A40B744BCA}" type="presParOf" srcId="{660DBFAF-CCF7-4DCC-93CA-07E2371FB5A5}" destId="{EE060532-8D80-4006-9BFD-0B9D768309DB}" srcOrd="5" destOrd="0" presId="urn:microsoft.com/office/officeart/2005/8/layout/cycle8"/>
    <dgm:cxn modelId="{AD8B9EFF-D0AA-4A79-887D-0D9FA9FBF4D3}" type="presParOf" srcId="{660DBFAF-CCF7-4DCC-93CA-07E2371FB5A5}" destId="{2F952BB0-C3D5-406B-A435-89C0A8D55538}" srcOrd="6" destOrd="0" presId="urn:microsoft.com/office/officeart/2005/8/layout/cycle8"/>
    <dgm:cxn modelId="{B1FCFA6C-176D-41D2-AFAA-65EBF3317BB4}" type="presParOf" srcId="{660DBFAF-CCF7-4DCC-93CA-07E2371FB5A5}" destId="{C687F88F-7D94-4590-92E4-E01950219980}" srcOrd="7" destOrd="0" presId="urn:microsoft.com/office/officeart/2005/8/layout/cycle8"/>
    <dgm:cxn modelId="{8954D24C-CE40-4E02-AC06-F9113CAD3094}" type="presParOf" srcId="{660DBFAF-CCF7-4DCC-93CA-07E2371FB5A5}" destId="{C85B2A77-F296-434D-99BD-86B5DD9C51F9}" srcOrd="8" destOrd="0" presId="urn:microsoft.com/office/officeart/2005/8/layout/cycle8"/>
    <dgm:cxn modelId="{0E468193-CC6C-4675-8FE8-39909C507FE5}" type="presParOf" srcId="{660DBFAF-CCF7-4DCC-93CA-07E2371FB5A5}" destId="{5960C32D-F91B-43EB-8009-89D55265BCAC}" srcOrd="9" destOrd="0" presId="urn:microsoft.com/office/officeart/2005/8/layout/cycle8"/>
    <dgm:cxn modelId="{F0C231AD-1B3C-468C-B659-E9ED856C37B7}" type="presParOf" srcId="{660DBFAF-CCF7-4DCC-93CA-07E2371FB5A5}" destId="{84247C20-BEB0-4807-9720-92C6B506319E}" srcOrd="10" destOrd="0" presId="urn:microsoft.com/office/officeart/2005/8/layout/cycle8"/>
    <dgm:cxn modelId="{914C7811-FF9A-4723-BACF-15DC719AF106}" type="presParOf" srcId="{660DBFAF-CCF7-4DCC-93CA-07E2371FB5A5}" destId="{2DD76E18-6B01-4907-8CE6-0D45263E5698}" srcOrd="11" destOrd="0" presId="urn:microsoft.com/office/officeart/2005/8/layout/cycle8"/>
    <dgm:cxn modelId="{A3C17B08-9A17-404D-B1D0-F595A29B093F}" type="presParOf" srcId="{660DBFAF-CCF7-4DCC-93CA-07E2371FB5A5}" destId="{86741D7E-F602-4987-B61B-9E42802B7E41}" srcOrd="12" destOrd="0" presId="urn:microsoft.com/office/officeart/2005/8/layout/cycle8"/>
    <dgm:cxn modelId="{35483FAF-32E6-44A3-BD12-B14D5888EA1D}" type="presParOf" srcId="{660DBFAF-CCF7-4DCC-93CA-07E2371FB5A5}" destId="{DE620B84-6C1E-40FB-9527-4314A74A9FBB}" srcOrd="13" destOrd="0" presId="urn:microsoft.com/office/officeart/2005/8/layout/cycle8"/>
    <dgm:cxn modelId="{0AE3BBA2-01E9-4A86-9DFB-B8C0DA6CE54F}" type="presParOf" srcId="{660DBFAF-CCF7-4DCC-93CA-07E2371FB5A5}" destId="{FDDC436B-49DE-43A3-BD98-C23221AA0790}"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F0C1E79-008A-4039-935B-2D1AC5CEFDE5}"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0ADA972C-0E58-45FD-8A53-365358E2C2AA}">
      <dgm:prSet phldrT="[Text]"/>
      <dgm:spPr/>
      <dgm:t>
        <a:bodyPr/>
        <a:lstStyle/>
        <a:p>
          <a:r>
            <a:rPr lang="en-US" dirty="0" smtClean="0">
              <a:latin typeface="Arial Narrow" panose="020B0606020202030204" pitchFamily="34" charset="0"/>
              <a:cs typeface="Calibri" panose="020F0502020204030204" pitchFamily="34" charset="0"/>
            </a:rPr>
            <a:t>THANK YOU</a:t>
          </a:r>
          <a:endParaRPr lang="en-US" dirty="0">
            <a:latin typeface="Arial Narrow" panose="020B0606020202030204" pitchFamily="34" charset="0"/>
            <a:cs typeface="Calibri" panose="020F0502020204030204" pitchFamily="34" charset="0"/>
          </a:endParaRPr>
        </a:p>
      </dgm:t>
    </dgm:pt>
    <dgm:pt modelId="{E6975D2C-629F-440F-950D-9AF214A01E02}" type="parTrans" cxnId="{56EF0456-ECFA-4833-9182-40D5CCC27FDD}">
      <dgm:prSet/>
      <dgm:spPr/>
      <dgm:t>
        <a:bodyPr/>
        <a:lstStyle/>
        <a:p>
          <a:endParaRPr lang="en-US"/>
        </a:p>
      </dgm:t>
    </dgm:pt>
    <dgm:pt modelId="{CB5D1DBF-BDE9-433C-A351-5DF809F8E982}" type="sibTrans" cxnId="{56EF0456-ECFA-4833-9182-40D5CCC27FDD}">
      <dgm:prSet/>
      <dgm:spPr/>
      <dgm:t>
        <a:bodyPr/>
        <a:lstStyle/>
        <a:p>
          <a:endParaRPr lang="en-US"/>
        </a:p>
      </dgm:t>
    </dgm:pt>
    <dgm:pt modelId="{DB933410-EBB9-4EF6-89C6-421FD723D843}">
      <dgm:prSet phldrT="[Text]"/>
      <dgm:spPr/>
      <dgm:t>
        <a:bodyPr/>
        <a:lstStyle/>
        <a:p>
          <a:r>
            <a:rPr lang="en-ZA" dirty="0" smtClean="0">
              <a:latin typeface="Arial Narrow" panose="020B0606020202030204" pitchFamily="34" charset="0"/>
              <a:cs typeface="Calibri" panose="020F0502020204030204" pitchFamily="34" charset="0"/>
            </a:rPr>
            <a:t>JE VOUS REMERCIE</a:t>
          </a:r>
          <a:endParaRPr lang="en-US" dirty="0">
            <a:latin typeface="Arial Narrow" panose="020B0606020202030204" pitchFamily="34" charset="0"/>
            <a:cs typeface="Calibri" panose="020F0502020204030204" pitchFamily="34" charset="0"/>
          </a:endParaRPr>
        </a:p>
      </dgm:t>
    </dgm:pt>
    <dgm:pt modelId="{1851478A-F8F3-49EA-A08F-4672B7D70599}" type="parTrans" cxnId="{615E5EAC-44B0-4FB0-9339-CB44010F9580}">
      <dgm:prSet/>
      <dgm:spPr/>
      <dgm:t>
        <a:bodyPr/>
        <a:lstStyle/>
        <a:p>
          <a:endParaRPr lang="en-US"/>
        </a:p>
      </dgm:t>
    </dgm:pt>
    <dgm:pt modelId="{3035FD10-FD25-4E16-A5EA-58113E0CEFA1}" type="sibTrans" cxnId="{615E5EAC-44B0-4FB0-9339-CB44010F9580}">
      <dgm:prSet/>
      <dgm:spPr/>
      <dgm:t>
        <a:bodyPr/>
        <a:lstStyle/>
        <a:p>
          <a:endParaRPr lang="en-US"/>
        </a:p>
      </dgm:t>
    </dgm:pt>
    <dgm:pt modelId="{EC103E4C-AC36-40D6-8E8F-CA3FF98CA475}">
      <dgm:prSet/>
      <dgm:spPr/>
      <dgm:t>
        <a:bodyPr/>
        <a:lstStyle/>
        <a:p>
          <a:r>
            <a:rPr lang="en-ZA" dirty="0" smtClean="0">
              <a:latin typeface="Arial Narrow" panose="020B0606020202030204" pitchFamily="34" charset="0"/>
              <a:cs typeface="Calibri" panose="020F0502020204030204" pitchFamily="34" charset="0"/>
            </a:rPr>
            <a:t>ASANTE</a:t>
          </a:r>
          <a:endParaRPr lang="en-ZA" dirty="0">
            <a:latin typeface="Arial Narrow" panose="020B0606020202030204" pitchFamily="34" charset="0"/>
            <a:cs typeface="Calibri" panose="020F0502020204030204" pitchFamily="34" charset="0"/>
          </a:endParaRPr>
        </a:p>
      </dgm:t>
    </dgm:pt>
    <dgm:pt modelId="{9404113C-210D-442C-B72B-737352FEF7FC}" type="parTrans" cxnId="{E84BDF3C-2EFC-4CF2-8BD7-3833BB6CEA96}">
      <dgm:prSet/>
      <dgm:spPr/>
      <dgm:t>
        <a:bodyPr/>
        <a:lstStyle/>
        <a:p>
          <a:endParaRPr lang="en-US"/>
        </a:p>
      </dgm:t>
    </dgm:pt>
    <dgm:pt modelId="{66212043-5379-416A-8CD6-B5CD5BA580A0}" type="sibTrans" cxnId="{E84BDF3C-2EFC-4CF2-8BD7-3833BB6CEA96}">
      <dgm:prSet/>
      <dgm:spPr/>
      <dgm:t>
        <a:bodyPr/>
        <a:lstStyle/>
        <a:p>
          <a:endParaRPr lang="en-US"/>
        </a:p>
      </dgm:t>
    </dgm:pt>
    <dgm:pt modelId="{DC1C532D-5CAD-4AAD-A145-825CDE6B094C}">
      <dgm:prSet/>
      <dgm:spPr/>
      <dgm:t>
        <a:bodyPr/>
        <a:lstStyle/>
        <a:p>
          <a:r>
            <a:rPr lang="en-ZA" dirty="0" smtClean="0">
              <a:latin typeface="Arial Narrow" panose="020B0606020202030204" pitchFamily="34" charset="0"/>
              <a:cs typeface="Calibri" panose="020F0502020204030204" pitchFamily="34" charset="0"/>
            </a:rPr>
            <a:t>SHUKRAAN LAK</a:t>
          </a:r>
          <a:endParaRPr lang="en-ZA" dirty="0">
            <a:latin typeface="Arial Narrow" panose="020B0606020202030204" pitchFamily="34" charset="0"/>
            <a:cs typeface="Calibri" panose="020F0502020204030204" pitchFamily="34" charset="0"/>
          </a:endParaRPr>
        </a:p>
      </dgm:t>
    </dgm:pt>
    <dgm:pt modelId="{E7B5A21B-D58E-4903-B21A-6556F2D4FE1B}" type="parTrans" cxnId="{954F5181-718E-4F29-A5EC-6E0946A61B70}">
      <dgm:prSet/>
      <dgm:spPr/>
      <dgm:t>
        <a:bodyPr/>
        <a:lstStyle/>
        <a:p>
          <a:endParaRPr lang="en-US"/>
        </a:p>
      </dgm:t>
    </dgm:pt>
    <dgm:pt modelId="{B5E125B2-D3FF-4ADA-ACBA-3B6AFB507EC3}" type="sibTrans" cxnId="{954F5181-718E-4F29-A5EC-6E0946A61B70}">
      <dgm:prSet/>
      <dgm:spPr/>
      <dgm:t>
        <a:bodyPr/>
        <a:lstStyle/>
        <a:p>
          <a:endParaRPr lang="en-US">
            <a:latin typeface="Calibri" panose="020F0502020204030204" pitchFamily="34" charset="0"/>
            <a:cs typeface="Calibri" panose="020F0502020204030204" pitchFamily="34" charset="0"/>
          </a:endParaRPr>
        </a:p>
      </dgm:t>
    </dgm:pt>
    <dgm:pt modelId="{F5FE9603-CC8A-403B-83C0-DF382AB40988}">
      <dgm:prSet phldrT="[Text]"/>
      <dgm:spPr/>
      <dgm:t>
        <a:bodyPr/>
        <a:lstStyle/>
        <a:p>
          <a:r>
            <a:rPr lang="en-ZA" dirty="0" smtClean="0">
              <a:latin typeface="Arial Narrow" panose="020B0606020202030204" pitchFamily="34" charset="0"/>
              <a:cs typeface="Calibri" panose="020F0502020204030204" pitchFamily="34" charset="0"/>
            </a:rPr>
            <a:t>OBRIGADO</a:t>
          </a:r>
          <a:endParaRPr lang="en-US" dirty="0">
            <a:latin typeface="Arial Narrow" panose="020B0606020202030204" pitchFamily="34" charset="0"/>
            <a:cs typeface="Calibri" panose="020F0502020204030204" pitchFamily="34" charset="0"/>
          </a:endParaRPr>
        </a:p>
      </dgm:t>
    </dgm:pt>
    <dgm:pt modelId="{EBB7D365-14D3-4D7F-AA1D-16D100C77D28}" type="parTrans" cxnId="{02190EC1-3068-4980-96AF-F157411BCF19}">
      <dgm:prSet/>
      <dgm:spPr/>
      <dgm:t>
        <a:bodyPr/>
        <a:lstStyle/>
        <a:p>
          <a:endParaRPr lang="en-US"/>
        </a:p>
      </dgm:t>
    </dgm:pt>
    <dgm:pt modelId="{5D0E4412-3F1D-4D26-BD05-9C8483DF4BD3}" type="sibTrans" cxnId="{02190EC1-3068-4980-96AF-F157411BCF19}">
      <dgm:prSet/>
      <dgm:spPr/>
      <dgm:t>
        <a:bodyPr/>
        <a:lstStyle/>
        <a:p>
          <a:endParaRPr lang="en-US"/>
        </a:p>
      </dgm:t>
    </dgm:pt>
    <dgm:pt modelId="{D5320F1E-A4D8-47F2-950E-1CE1F395F9D9}" type="pres">
      <dgm:prSet presAssocID="{FF0C1E79-008A-4039-935B-2D1AC5CEFDE5}" presName="cycle" presStyleCnt="0">
        <dgm:presLayoutVars>
          <dgm:dir/>
          <dgm:resizeHandles val="exact"/>
        </dgm:presLayoutVars>
      </dgm:prSet>
      <dgm:spPr/>
      <dgm:t>
        <a:bodyPr/>
        <a:lstStyle/>
        <a:p>
          <a:endParaRPr lang="en-US"/>
        </a:p>
      </dgm:t>
    </dgm:pt>
    <dgm:pt modelId="{BA0EB231-8768-4AA5-A1BA-49217ECD711D}" type="pres">
      <dgm:prSet presAssocID="{0ADA972C-0E58-45FD-8A53-365358E2C2AA}" presName="node" presStyleLbl="node1" presStyleIdx="0" presStyleCnt="5">
        <dgm:presLayoutVars>
          <dgm:bulletEnabled val="1"/>
        </dgm:presLayoutVars>
      </dgm:prSet>
      <dgm:spPr/>
      <dgm:t>
        <a:bodyPr/>
        <a:lstStyle/>
        <a:p>
          <a:endParaRPr lang="en-US"/>
        </a:p>
      </dgm:t>
    </dgm:pt>
    <dgm:pt modelId="{D244B130-06D3-498B-AF81-6538AE5EE427}" type="pres">
      <dgm:prSet presAssocID="{0ADA972C-0E58-45FD-8A53-365358E2C2AA}" presName="spNode" presStyleCnt="0"/>
      <dgm:spPr/>
    </dgm:pt>
    <dgm:pt modelId="{92CC2550-7490-47D7-B5DA-6FE900333D52}" type="pres">
      <dgm:prSet presAssocID="{CB5D1DBF-BDE9-433C-A351-5DF809F8E982}" presName="sibTrans" presStyleLbl="sibTrans1D1" presStyleIdx="0" presStyleCnt="5"/>
      <dgm:spPr/>
      <dgm:t>
        <a:bodyPr/>
        <a:lstStyle/>
        <a:p>
          <a:endParaRPr lang="en-US"/>
        </a:p>
      </dgm:t>
    </dgm:pt>
    <dgm:pt modelId="{2EC13D3F-006C-4687-9A93-B26EDA0AC9A5}" type="pres">
      <dgm:prSet presAssocID="{F5FE9603-CC8A-403B-83C0-DF382AB40988}" presName="node" presStyleLbl="node1" presStyleIdx="1" presStyleCnt="5">
        <dgm:presLayoutVars>
          <dgm:bulletEnabled val="1"/>
        </dgm:presLayoutVars>
      </dgm:prSet>
      <dgm:spPr/>
      <dgm:t>
        <a:bodyPr/>
        <a:lstStyle/>
        <a:p>
          <a:endParaRPr lang="en-US"/>
        </a:p>
      </dgm:t>
    </dgm:pt>
    <dgm:pt modelId="{52973594-24CD-4BC4-8B5F-F553609E3FEB}" type="pres">
      <dgm:prSet presAssocID="{F5FE9603-CC8A-403B-83C0-DF382AB40988}" presName="spNode" presStyleCnt="0"/>
      <dgm:spPr/>
    </dgm:pt>
    <dgm:pt modelId="{84F26160-6E4C-4254-9B4C-F272FA36ACAC}" type="pres">
      <dgm:prSet presAssocID="{5D0E4412-3F1D-4D26-BD05-9C8483DF4BD3}" presName="sibTrans" presStyleLbl="sibTrans1D1" presStyleIdx="1" presStyleCnt="5"/>
      <dgm:spPr/>
      <dgm:t>
        <a:bodyPr/>
        <a:lstStyle/>
        <a:p>
          <a:endParaRPr lang="en-US"/>
        </a:p>
      </dgm:t>
    </dgm:pt>
    <dgm:pt modelId="{BCC56528-334D-464D-ACEE-FFEF332EDEE7}" type="pres">
      <dgm:prSet presAssocID="{DB933410-EBB9-4EF6-89C6-421FD723D843}" presName="node" presStyleLbl="node1" presStyleIdx="2" presStyleCnt="5">
        <dgm:presLayoutVars>
          <dgm:bulletEnabled val="1"/>
        </dgm:presLayoutVars>
      </dgm:prSet>
      <dgm:spPr/>
      <dgm:t>
        <a:bodyPr/>
        <a:lstStyle/>
        <a:p>
          <a:endParaRPr lang="en-US"/>
        </a:p>
      </dgm:t>
    </dgm:pt>
    <dgm:pt modelId="{78E7D57D-804E-4A80-A7DC-552B5604C4A2}" type="pres">
      <dgm:prSet presAssocID="{DB933410-EBB9-4EF6-89C6-421FD723D843}" presName="spNode" presStyleCnt="0"/>
      <dgm:spPr/>
    </dgm:pt>
    <dgm:pt modelId="{10F3435E-7CA9-4309-A5BE-4CF67C14080B}" type="pres">
      <dgm:prSet presAssocID="{3035FD10-FD25-4E16-A5EA-58113E0CEFA1}" presName="sibTrans" presStyleLbl="sibTrans1D1" presStyleIdx="2" presStyleCnt="5"/>
      <dgm:spPr/>
      <dgm:t>
        <a:bodyPr/>
        <a:lstStyle/>
        <a:p>
          <a:endParaRPr lang="en-US"/>
        </a:p>
      </dgm:t>
    </dgm:pt>
    <dgm:pt modelId="{8D12CB95-EA17-49CB-B9E1-8DF3A2B253B9}" type="pres">
      <dgm:prSet presAssocID="{DC1C532D-5CAD-4AAD-A145-825CDE6B094C}" presName="node" presStyleLbl="node1" presStyleIdx="3" presStyleCnt="5">
        <dgm:presLayoutVars>
          <dgm:bulletEnabled val="1"/>
        </dgm:presLayoutVars>
      </dgm:prSet>
      <dgm:spPr/>
      <dgm:t>
        <a:bodyPr/>
        <a:lstStyle/>
        <a:p>
          <a:endParaRPr lang="en-US"/>
        </a:p>
      </dgm:t>
    </dgm:pt>
    <dgm:pt modelId="{CE47D575-3CFE-48C4-A6F1-85EE9725A5B9}" type="pres">
      <dgm:prSet presAssocID="{DC1C532D-5CAD-4AAD-A145-825CDE6B094C}" presName="spNode" presStyleCnt="0"/>
      <dgm:spPr/>
    </dgm:pt>
    <dgm:pt modelId="{7E535BB8-2BD9-46AD-BC72-CEFD7DD05E36}" type="pres">
      <dgm:prSet presAssocID="{B5E125B2-D3FF-4ADA-ACBA-3B6AFB507EC3}" presName="sibTrans" presStyleLbl="sibTrans1D1" presStyleIdx="3" presStyleCnt="5"/>
      <dgm:spPr/>
      <dgm:t>
        <a:bodyPr/>
        <a:lstStyle/>
        <a:p>
          <a:endParaRPr lang="en-US"/>
        </a:p>
      </dgm:t>
    </dgm:pt>
    <dgm:pt modelId="{DD15C5E6-5D87-4CC7-A918-C3080C4D2E67}" type="pres">
      <dgm:prSet presAssocID="{EC103E4C-AC36-40D6-8E8F-CA3FF98CA475}" presName="node" presStyleLbl="node1" presStyleIdx="4" presStyleCnt="5">
        <dgm:presLayoutVars>
          <dgm:bulletEnabled val="1"/>
        </dgm:presLayoutVars>
      </dgm:prSet>
      <dgm:spPr/>
      <dgm:t>
        <a:bodyPr/>
        <a:lstStyle/>
        <a:p>
          <a:endParaRPr lang="en-US"/>
        </a:p>
      </dgm:t>
    </dgm:pt>
    <dgm:pt modelId="{FEFDA541-2221-4EBC-A9E7-9EAC83A065D2}" type="pres">
      <dgm:prSet presAssocID="{EC103E4C-AC36-40D6-8E8F-CA3FF98CA475}" presName="spNode" presStyleCnt="0"/>
      <dgm:spPr/>
    </dgm:pt>
    <dgm:pt modelId="{3EF351AC-285A-4F9B-8D26-1A9236670961}" type="pres">
      <dgm:prSet presAssocID="{66212043-5379-416A-8CD6-B5CD5BA580A0}" presName="sibTrans" presStyleLbl="sibTrans1D1" presStyleIdx="4" presStyleCnt="5"/>
      <dgm:spPr/>
      <dgm:t>
        <a:bodyPr/>
        <a:lstStyle/>
        <a:p>
          <a:endParaRPr lang="en-US"/>
        </a:p>
      </dgm:t>
    </dgm:pt>
  </dgm:ptLst>
  <dgm:cxnLst>
    <dgm:cxn modelId="{56EF0456-ECFA-4833-9182-40D5CCC27FDD}" srcId="{FF0C1E79-008A-4039-935B-2D1AC5CEFDE5}" destId="{0ADA972C-0E58-45FD-8A53-365358E2C2AA}" srcOrd="0" destOrd="0" parTransId="{E6975D2C-629F-440F-950D-9AF214A01E02}" sibTransId="{CB5D1DBF-BDE9-433C-A351-5DF809F8E982}"/>
    <dgm:cxn modelId="{E183760A-9A18-4C04-9D14-B42E1EFCEFEC}" type="presOf" srcId="{0ADA972C-0E58-45FD-8A53-365358E2C2AA}" destId="{BA0EB231-8768-4AA5-A1BA-49217ECD711D}" srcOrd="0" destOrd="0" presId="urn:microsoft.com/office/officeart/2005/8/layout/cycle6"/>
    <dgm:cxn modelId="{615E5EAC-44B0-4FB0-9339-CB44010F9580}" srcId="{FF0C1E79-008A-4039-935B-2D1AC5CEFDE5}" destId="{DB933410-EBB9-4EF6-89C6-421FD723D843}" srcOrd="2" destOrd="0" parTransId="{1851478A-F8F3-49EA-A08F-4672B7D70599}" sibTransId="{3035FD10-FD25-4E16-A5EA-58113E0CEFA1}"/>
    <dgm:cxn modelId="{41748C62-3628-4081-8847-43B60A27CC15}" type="presOf" srcId="{FF0C1E79-008A-4039-935B-2D1AC5CEFDE5}" destId="{D5320F1E-A4D8-47F2-950E-1CE1F395F9D9}" srcOrd="0" destOrd="0" presId="urn:microsoft.com/office/officeart/2005/8/layout/cycle6"/>
    <dgm:cxn modelId="{3EB438A9-1843-4C17-A876-40317828BF97}" type="presOf" srcId="{EC103E4C-AC36-40D6-8E8F-CA3FF98CA475}" destId="{DD15C5E6-5D87-4CC7-A918-C3080C4D2E67}" srcOrd="0" destOrd="0" presId="urn:microsoft.com/office/officeart/2005/8/layout/cycle6"/>
    <dgm:cxn modelId="{C6C5D3D4-967D-458F-8C1B-520638C88DE8}" type="presOf" srcId="{B5E125B2-D3FF-4ADA-ACBA-3B6AFB507EC3}" destId="{7E535BB8-2BD9-46AD-BC72-CEFD7DD05E36}" srcOrd="0" destOrd="0" presId="urn:microsoft.com/office/officeart/2005/8/layout/cycle6"/>
    <dgm:cxn modelId="{31A372A6-FA5D-4B62-9D85-DB657DE20AEB}" type="presOf" srcId="{F5FE9603-CC8A-403B-83C0-DF382AB40988}" destId="{2EC13D3F-006C-4687-9A93-B26EDA0AC9A5}" srcOrd="0" destOrd="0" presId="urn:microsoft.com/office/officeart/2005/8/layout/cycle6"/>
    <dgm:cxn modelId="{09FB9324-1CEB-4A1F-B7E6-520C3183077B}" type="presOf" srcId="{5D0E4412-3F1D-4D26-BD05-9C8483DF4BD3}" destId="{84F26160-6E4C-4254-9B4C-F272FA36ACAC}" srcOrd="0" destOrd="0" presId="urn:microsoft.com/office/officeart/2005/8/layout/cycle6"/>
    <dgm:cxn modelId="{C4E10A4C-7FE2-4D4C-8E3F-FD5CE6A6D912}" type="presOf" srcId="{DB933410-EBB9-4EF6-89C6-421FD723D843}" destId="{BCC56528-334D-464D-ACEE-FFEF332EDEE7}" srcOrd="0" destOrd="0" presId="urn:microsoft.com/office/officeart/2005/8/layout/cycle6"/>
    <dgm:cxn modelId="{0F6D7754-7CF5-4E9A-B9E9-4FA523599763}" type="presOf" srcId="{DC1C532D-5CAD-4AAD-A145-825CDE6B094C}" destId="{8D12CB95-EA17-49CB-B9E1-8DF3A2B253B9}" srcOrd="0" destOrd="0" presId="urn:microsoft.com/office/officeart/2005/8/layout/cycle6"/>
    <dgm:cxn modelId="{02190EC1-3068-4980-96AF-F157411BCF19}" srcId="{FF0C1E79-008A-4039-935B-2D1AC5CEFDE5}" destId="{F5FE9603-CC8A-403B-83C0-DF382AB40988}" srcOrd="1" destOrd="0" parTransId="{EBB7D365-14D3-4D7F-AA1D-16D100C77D28}" sibTransId="{5D0E4412-3F1D-4D26-BD05-9C8483DF4BD3}"/>
    <dgm:cxn modelId="{1356C71A-CC8E-40B6-B085-E09519BEE6FF}" type="presOf" srcId="{66212043-5379-416A-8CD6-B5CD5BA580A0}" destId="{3EF351AC-285A-4F9B-8D26-1A9236670961}" srcOrd="0" destOrd="0" presId="urn:microsoft.com/office/officeart/2005/8/layout/cycle6"/>
    <dgm:cxn modelId="{E84BDF3C-2EFC-4CF2-8BD7-3833BB6CEA96}" srcId="{FF0C1E79-008A-4039-935B-2D1AC5CEFDE5}" destId="{EC103E4C-AC36-40D6-8E8F-CA3FF98CA475}" srcOrd="4" destOrd="0" parTransId="{9404113C-210D-442C-B72B-737352FEF7FC}" sibTransId="{66212043-5379-416A-8CD6-B5CD5BA580A0}"/>
    <dgm:cxn modelId="{954F5181-718E-4F29-A5EC-6E0946A61B70}" srcId="{FF0C1E79-008A-4039-935B-2D1AC5CEFDE5}" destId="{DC1C532D-5CAD-4AAD-A145-825CDE6B094C}" srcOrd="3" destOrd="0" parTransId="{E7B5A21B-D58E-4903-B21A-6556F2D4FE1B}" sibTransId="{B5E125B2-D3FF-4ADA-ACBA-3B6AFB507EC3}"/>
    <dgm:cxn modelId="{D34C2170-CD27-43E0-86F7-FA0029BE4521}" type="presOf" srcId="{3035FD10-FD25-4E16-A5EA-58113E0CEFA1}" destId="{10F3435E-7CA9-4309-A5BE-4CF67C14080B}" srcOrd="0" destOrd="0" presId="urn:microsoft.com/office/officeart/2005/8/layout/cycle6"/>
    <dgm:cxn modelId="{2AEA1683-526F-4FAA-AE9E-CFF2C5B351F4}" type="presOf" srcId="{CB5D1DBF-BDE9-433C-A351-5DF809F8E982}" destId="{92CC2550-7490-47D7-B5DA-6FE900333D52}" srcOrd="0" destOrd="0" presId="urn:microsoft.com/office/officeart/2005/8/layout/cycle6"/>
    <dgm:cxn modelId="{888858D2-C585-4F24-8D26-BC486F531070}" type="presParOf" srcId="{D5320F1E-A4D8-47F2-950E-1CE1F395F9D9}" destId="{BA0EB231-8768-4AA5-A1BA-49217ECD711D}" srcOrd="0" destOrd="0" presId="urn:microsoft.com/office/officeart/2005/8/layout/cycle6"/>
    <dgm:cxn modelId="{25F3D861-33A3-4A71-A6B8-44BE2460A15F}" type="presParOf" srcId="{D5320F1E-A4D8-47F2-950E-1CE1F395F9D9}" destId="{D244B130-06D3-498B-AF81-6538AE5EE427}" srcOrd="1" destOrd="0" presId="urn:microsoft.com/office/officeart/2005/8/layout/cycle6"/>
    <dgm:cxn modelId="{B32ED53F-3FF6-4066-928C-C2B7695604C7}" type="presParOf" srcId="{D5320F1E-A4D8-47F2-950E-1CE1F395F9D9}" destId="{92CC2550-7490-47D7-B5DA-6FE900333D52}" srcOrd="2" destOrd="0" presId="urn:microsoft.com/office/officeart/2005/8/layout/cycle6"/>
    <dgm:cxn modelId="{0DE3D7F4-6898-4F4F-BA07-C5EE78228F5E}" type="presParOf" srcId="{D5320F1E-A4D8-47F2-950E-1CE1F395F9D9}" destId="{2EC13D3F-006C-4687-9A93-B26EDA0AC9A5}" srcOrd="3" destOrd="0" presId="urn:microsoft.com/office/officeart/2005/8/layout/cycle6"/>
    <dgm:cxn modelId="{00BC3939-F894-4587-8E5D-AAEE8CD19650}" type="presParOf" srcId="{D5320F1E-A4D8-47F2-950E-1CE1F395F9D9}" destId="{52973594-24CD-4BC4-8B5F-F553609E3FEB}" srcOrd="4" destOrd="0" presId="urn:microsoft.com/office/officeart/2005/8/layout/cycle6"/>
    <dgm:cxn modelId="{B48A8BC9-67DA-4047-98D1-C713C78D8D1E}" type="presParOf" srcId="{D5320F1E-A4D8-47F2-950E-1CE1F395F9D9}" destId="{84F26160-6E4C-4254-9B4C-F272FA36ACAC}" srcOrd="5" destOrd="0" presId="urn:microsoft.com/office/officeart/2005/8/layout/cycle6"/>
    <dgm:cxn modelId="{7FCB67B2-1F74-4982-8318-997FF9278651}" type="presParOf" srcId="{D5320F1E-A4D8-47F2-950E-1CE1F395F9D9}" destId="{BCC56528-334D-464D-ACEE-FFEF332EDEE7}" srcOrd="6" destOrd="0" presId="urn:microsoft.com/office/officeart/2005/8/layout/cycle6"/>
    <dgm:cxn modelId="{0FFFB23E-1CF4-4BFC-8691-D20826D903E7}" type="presParOf" srcId="{D5320F1E-A4D8-47F2-950E-1CE1F395F9D9}" destId="{78E7D57D-804E-4A80-A7DC-552B5604C4A2}" srcOrd="7" destOrd="0" presId="urn:microsoft.com/office/officeart/2005/8/layout/cycle6"/>
    <dgm:cxn modelId="{C887DA9C-25A0-4619-A162-E4D8235D5BF2}" type="presParOf" srcId="{D5320F1E-A4D8-47F2-950E-1CE1F395F9D9}" destId="{10F3435E-7CA9-4309-A5BE-4CF67C14080B}" srcOrd="8" destOrd="0" presId="urn:microsoft.com/office/officeart/2005/8/layout/cycle6"/>
    <dgm:cxn modelId="{89C26F48-3E11-4CF0-8428-3256BB97C971}" type="presParOf" srcId="{D5320F1E-A4D8-47F2-950E-1CE1F395F9D9}" destId="{8D12CB95-EA17-49CB-B9E1-8DF3A2B253B9}" srcOrd="9" destOrd="0" presId="urn:microsoft.com/office/officeart/2005/8/layout/cycle6"/>
    <dgm:cxn modelId="{507CDB6F-5C4E-4B9D-BFDC-8B34EC336CBF}" type="presParOf" srcId="{D5320F1E-A4D8-47F2-950E-1CE1F395F9D9}" destId="{CE47D575-3CFE-48C4-A6F1-85EE9725A5B9}" srcOrd="10" destOrd="0" presId="urn:microsoft.com/office/officeart/2005/8/layout/cycle6"/>
    <dgm:cxn modelId="{2FD13A2C-30DD-4198-ADC7-5EE3C89EC0D6}" type="presParOf" srcId="{D5320F1E-A4D8-47F2-950E-1CE1F395F9D9}" destId="{7E535BB8-2BD9-46AD-BC72-CEFD7DD05E36}" srcOrd="11" destOrd="0" presId="urn:microsoft.com/office/officeart/2005/8/layout/cycle6"/>
    <dgm:cxn modelId="{67985F66-2C83-4093-9C79-2796A6627BA9}" type="presParOf" srcId="{D5320F1E-A4D8-47F2-950E-1CE1F395F9D9}" destId="{DD15C5E6-5D87-4CC7-A918-C3080C4D2E67}" srcOrd="12" destOrd="0" presId="urn:microsoft.com/office/officeart/2005/8/layout/cycle6"/>
    <dgm:cxn modelId="{9FE18955-BC4D-4A4F-8F80-AF5CA60E444D}" type="presParOf" srcId="{D5320F1E-A4D8-47F2-950E-1CE1F395F9D9}" destId="{FEFDA541-2221-4EBC-A9E7-9EAC83A065D2}" srcOrd="13" destOrd="0" presId="urn:microsoft.com/office/officeart/2005/8/layout/cycle6"/>
    <dgm:cxn modelId="{5883E995-80B8-41FF-AF60-7DDAA5ABFACD}" type="presParOf" srcId="{D5320F1E-A4D8-47F2-950E-1CE1F395F9D9}" destId="{3EF351AC-285A-4F9B-8D26-1A9236670961}" srcOrd="14" destOrd="0" presId="urn:microsoft.com/office/officeart/2005/8/layout/cycle6"/>
  </dgm:cxnLst>
  <dgm:bg>
    <a:solidFill>
      <a:srgbClr val="EC6B14"/>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49AC3A-F93B-4189-AD3E-21CDA93ADB8A}">
      <dsp:nvSpPr>
        <dsp:cNvPr id="0" name=""/>
        <dsp:cNvSpPr/>
      </dsp:nvSpPr>
      <dsp:spPr>
        <a:xfrm rot="10800000">
          <a:off x="923856" y="2471"/>
          <a:ext cx="3253249" cy="417716"/>
        </a:xfrm>
        <a:prstGeom prst="homePlate">
          <a:avLst/>
        </a:prstGeom>
        <a:solidFill>
          <a:srgbClr val="F8F2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201" tIns="68580" rIns="128016"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mj-lt"/>
            </a:rPr>
            <a:t>ECONOMIC</a:t>
          </a:r>
          <a:endParaRPr lang="en-US" sz="1800" kern="1200" dirty="0">
            <a:solidFill>
              <a:schemeClr val="tx1"/>
            </a:solidFill>
            <a:latin typeface="+mj-lt"/>
          </a:endParaRPr>
        </a:p>
      </dsp:txBody>
      <dsp:txXfrm rot="10800000">
        <a:off x="1028285" y="2471"/>
        <a:ext cx="3148820" cy="417716"/>
      </dsp:txXfrm>
    </dsp:sp>
    <dsp:sp modelId="{42718C15-2DBF-40BB-A978-07F2FD000557}">
      <dsp:nvSpPr>
        <dsp:cNvPr id="0" name=""/>
        <dsp:cNvSpPr/>
      </dsp:nvSpPr>
      <dsp:spPr>
        <a:xfrm>
          <a:off x="714998" y="2471"/>
          <a:ext cx="417716" cy="41771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4000" r="-24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923FCE7-4873-4EFC-A31E-FC015F1625D2}">
      <dsp:nvSpPr>
        <dsp:cNvPr id="0" name=""/>
        <dsp:cNvSpPr/>
      </dsp:nvSpPr>
      <dsp:spPr>
        <a:xfrm rot="10800000">
          <a:off x="923856" y="544878"/>
          <a:ext cx="3253249" cy="417716"/>
        </a:xfrm>
        <a:prstGeom prst="homePlate">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201" tIns="68580" rIns="128016"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mj-lt"/>
            </a:rPr>
            <a:t>SOCIAL</a:t>
          </a:r>
          <a:endParaRPr lang="en-US" sz="1800" kern="1200" dirty="0">
            <a:solidFill>
              <a:schemeClr val="bg1"/>
            </a:solidFill>
            <a:latin typeface="+mj-lt"/>
          </a:endParaRPr>
        </a:p>
      </dsp:txBody>
      <dsp:txXfrm rot="10800000">
        <a:off x="1028285" y="544878"/>
        <a:ext cx="3148820" cy="417716"/>
      </dsp:txXfrm>
    </dsp:sp>
    <dsp:sp modelId="{1C7A8194-1586-4903-B0FE-5510F28365AF}">
      <dsp:nvSpPr>
        <dsp:cNvPr id="0" name=""/>
        <dsp:cNvSpPr/>
      </dsp:nvSpPr>
      <dsp:spPr>
        <a:xfrm>
          <a:off x="714998" y="544878"/>
          <a:ext cx="417716" cy="41771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28ED9E-071A-447A-9F4A-BE5E53805D3E}">
      <dsp:nvSpPr>
        <dsp:cNvPr id="0" name=""/>
        <dsp:cNvSpPr/>
      </dsp:nvSpPr>
      <dsp:spPr>
        <a:xfrm rot="10800000">
          <a:off x="923856" y="1087285"/>
          <a:ext cx="3253249" cy="417716"/>
        </a:xfrm>
        <a:prstGeom prst="homePlate">
          <a:avLst/>
        </a:prstGeom>
        <a:solidFill>
          <a:srgbClr val="0AA60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201" tIns="68580" rIns="128016"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mj-lt"/>
            </a:rPr>
            <a:t>INTEGRATED</a:t>
          </a:r>
          <a:r>
            <a:rPr lang="en-US" sz="1800" kern="1200" dirty="0" smtClean="0">
              <a:solidFill>
                <a:schemeClr val="tx1"/>
              </a:solidFill>
              <a:latin typeface="+mj-lt"/>
            </a:rPr>
            <a:t> </a:t>
          </a:r>
          <a:r>
            <a:rPr lang="en-US" sz="1800" kern="1200" dirty="0" smtClean="0">
              <a:solidFill>
                <a:schemeClr val="bg1"/>
              </a:solidFill>
              <a:latin typeface="+mj-lt"/>
            </a:rPr>
            <a:t>JUSTICE</a:t>
          </a:r>
          <a:endParaRPr lang="en-US" sz="1800" kern="1200" dirty="0">
            <a:solidFill>
              <a:schemeClr val="bg1"/>
            </a:solidFill>
            <a:latin typeface="+mj-lt"/>
          </a:endParaRPr>
        </a:p>
      </dsp:txBody>
      <dsp:txXfrm rot="10800000">
        <a:off x="1028285" y="1087285"/>
        <a:ext cx="3148820" cy="417716"/>
      </dsp:txXfrm>
    </dsp:sp>
    <dsp:sp modelId="{8B115421-17FF-4C55-A539-4230045BD35A}">
      <dsp:nvSpPr>
        <dsp:cNvPr id="0" name=""/>
        <dsp:cNvSpPr/>
      </dsp:nvSpPr>
      <dsp:spPr>
        <a:xfrm>
          <a:off x="714998" y="1087285"/>
          <a:ext cx="417716" cy="417716"/>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7000" r="-2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5063AE-00A4-469D-8D54-4F96E7C4DD6A}">
      <dsp:nvSpPr>
        <dsp:cNvPr id="0" name=""/>
        <dsp:cNvSpPr/>
      </dsp:nvSpPr>
      <dsp:spPr>
        <a:xfrm rot="10800000">
          <a:off x="923856" y="1629693"/>
          <a:ext cx="3253249" cy="417716"/>
        </a:xfrm>
        <a:prstGeom prst="homePlate">
          <a:avLst/>
        </a:prstGeom>
        <a:solidFill>
          <a:schemeClr val="tx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201" tIns="68580" rIns="128016"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solidFill>
              <a:latin typeface="+mj-lt"/>
            </a:rPr>
            <a:t>GOVERNANCE</a:t>
          </a:r>
          <a:endParaRPr lang="en-US" sz="1800" kern="1200" dirty="0">
            <a:solidFill>
              <a:schemeClr val="bg1"/>
            </a:solidFill>
            <a:latin typeface="+mj-lt"/>
          </a:endParaRPr>
        </a:p>
      </dsp:txBody>
      <dsp:txXfrm rot="10800000">
        <a:off x="1028285" y="1629693"/>
        <a:ext cx="3148820" cy="417716"/>
      </dsp:txXfrm>
    </dsp:sp>
    <dsp:sp modelId="{C29DDD9C-33A2-4B88-BCD7-C1185A0640A4}">
      <dsp:nvSpPr>
        <dsp:cNvPr id="0" name=""/>
        <dsp:cNvSpPr/>
      </dsp:nvSpPr>
      <dsp:spPr>
        <a:xfrm>
          <a:off x="714998" y="1629693"/>
          <a:ext cx="417716" cy="417716"/>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11000" b="-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70221A-F7A2-4D48-BEBE-F3BC9970FA1F}">
      <dsp:nvSpPr>
        <dsp:cNvPr id="0" name=""/>
        <dsp:cNvSpPr/>
      </dsp:nvSpPr>
      <dsp:spPr>
        <a:xfrm rot="10800000">
          <a:off x="923856" y="2172100"/>
          <a:ext cx="3253249" cy="417716"/>
        </a:xfrm>
        <a:prstGeom prst="homePlate">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201" tIns="68580" rIns="128016"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mj-lt"/>
            </a:rPr>
            <a:t>INTERNATIONAL</a:t>
          </a:r>
          <a:endParaRPr lang="en-US" sz="1800" kern="1200" dirty="0">
            <a:solidFill>
              <a:schemeClr val="tx1"/>
            </a:solidFill>
            <a:latin typeface="+mj-lt"/>
          </a:endParaRPr>
        </a:p>
      </dsp:txBody>
      <dsp:txXfrm rot="10800000">
        <a:off x="1028285" y="2172100"/>
        <a:ext cx="3148820" cy="417716"/>
      </dsp:txXfrm>
    </dsp:sp>
    <dsp:sp modelId="{197D0997-F2E7-4F86-A27D-A28E00FC9247}">
      <dsp:nvSpPr>
        <dsp:cNvPr id="0" name=""/>
        <dsp:cNvSpPr/>
      </dsp:nvSpPr>
      <dsp:spPr>
        <a:xfrm>
          <a:off x="714998" y="2172100"/>
          <a:ext cx="417716" cy="417716"/>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57057-BF3A-4FB7-BDDB-37F2B2A36688}">
      <dsp:nvSpPr>
        <dsp:cNvPr id="0" name=""/>
        <dsp:cNvSpPr/>
      </dsp:nvSpPr>
      <dsp:spPr>
        <a:xfrm rot="5400000">
          <a:off x="505495" y="872628"/>
          <a:ext cx="766357" cy="872471"/>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715A21B-808C-4AF8-9D8D-E6B7E9E40DAB}">
      <dsp:nvSpPr>
        <dsp:cNvPr id="0" name=""/>
        <dsp:cNvSpPr/>
      </dsp:nvSpPr>
      <dsp:spPr>
        <a:xfrm>
          <a:off x="260770" y="23105"/>
          <a:ext cx="1290095" cy="903024"/>
        </a:xfrm>
        <a:prstGeom prst="roundRect">
          <a:avLst>
            <a:gd name="adj" fmla="val 1667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NDP</a:t>
          </a:r>
          <a:endParaRPr lang="en-US" sz="2400" kern="1200" dirty="0">
            <a:latin typeface="Arial" panose="020B0604020202020204" pitchFamily="34" charset="0"/>
            <a:cs typeface="Arial" panose="020B0604020202020204" pitchFamily="34" charset="0"/>
          </a:endParaRPr>
        </a:p>
      </dsp:txBody>
      <dsp:txXfrm>
        <a:off x="304860" y="67195"/>
        <a:ext cx="1201915" cy="814844"/>
      </dsp:txXfrm>
    </dsp:sp>
    <dsp:sp modelId="{80F87ACD-AE57-4155-85C9-3367BBC698F3}">
      <dsp:nvSpPr>
        <dsp:cNvPr id="0" name=""/>
        <dsp:cNvSpPr/>
      </dsp:nvSpPr>
      <dsp:spPr>
        <a:xfrm>
          <a:off x="1550865" y="109229"/>
          <a:ext cx="938292" cy="729864"/>
        </a:xfrm>
        <a:prstGeom prst="rect">
          <a:avLst/>
        </a:prstGeom>
        <a:noFill/>
        <a:ln>
          <a:noFill/>
        </a:ln>
        <a:effectLst/>
      </dsp:spPr>
      <dsp:style>
        <a:lnRef idx="0">
          <a:scrgbClr r="0" g="0" b="0"/>
        </a:lnRef>
        <a:fillRef idx="0">
          <a:scrgbClr r="0" g="0" b="0"/>
        </a:fillRef>
        <a:effectRef idx="0">
          <a:scrgbClr r="0" g="0" b="0"/>
        </a:effectRef>
        <a:fontRef idx="minor"/>
      </dsp:style>
    </dsp:sp>
    <dsp:sp modelId="{7FA9E160-DB5B-4872-86A9-1346D4926C41}">
      <dsp:nvSpPr>
        <dsp:cNvPr id="0" name=""/>
        <dsp:cNvSpPr/>
      </dsp:nvSpPr>
      <dsp:spPr>
        <a:xfrm rot="5400000">
          <a:off x="1585617" y="1887023"/>
          <a:ext cx="766357" cy="872471"/>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43B98D-4D44-4DAC-8CBF-30F53C3D46C7}">
      <dsp:nvSpPr>
        <dsp:cNvPr id="0" name=""/>
        <dsp:cNvSpPr/>
      </dsp:nvSpPr>
      <dsp:spPr>
        <a:xfrm>
          <a:off x="1330396" y="1037500"/>
          <a:ext cx="1290095" cy="903024"/>
        </a:xfrm>
        <a:prstGeom prst="roundRect">
          <a:avLst>
            <a:gd name="adj" fmla="val 1667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latin typeface="Arial" panose="020B0604020202020204" pitchFamily="34" charset="0"/>
              <a:cs typeface="Arial" panose="020B0604020202020204" pitchFamily="34" charset="0"/>
            </a:rPr>
            <a:t>MTSF/ NSDF</a:t>
          </a:r>
          <a:endParaRPr lang="en-US" sz="2000" kern="1200" dirty="0">
            <a:latin typeface="Arial" panose="020B0604020202020204" pitchFamily="34" charset="0"/>
            <a:cs typeface="Arial" panose="020B0604020202020204" pitchFamily="34" charset="0"/>
          </a:endParaRPr>
        </a:p>
      </dsp:txBody>
      <dsp:txXfrm>
        <a:off x="1374486" y="1081590"/>
        <a:ext cx="1201915" cy="814844"/>
      </dsp:txXfrm>
    </dsp:sp>
    <dsp:sp modelId="{F47FEEDA-6F6E-4384-9722-54BDF43C6A54}">
      <dsp:nvSpPr>
        <dsp:cNvPr id="0" name=""/>
        <dsp:cNvSpPr/>
      </dsp:nvSpPr>
      <dsp:spPr>
        <a:xfrm>
          <a:off x="2620491" y="1123624"/>
          <a:ext cx="938292" cy="729864"/>
        </a:xfrm>
        <a:prstGeom prst="rect">
          <a:avLst/>
        </a:prstGeom>
        <a:noFill/>
        <a:ln>
          <a:noFill/>
        </a:ln>
        <a:effectLst/>
      </dsp:spPr>
      <dsp:style>
        <a:lnRef idx="0">
          <a:scrgbClr r="0" g="0" b="0"/>
        </a:lnRef>
        <a:fillRef idx="0">
          <a:scrgbClr r="0" g="0" b="0"/>
        </a:fillRef>
        <a:effectRef idx="0">
          <a:scrgbClr r="0" g="0" b="0"/>
        </a:effectRef>
        <a:fontRef idx="minor"/>
      </dsp:style>
    </dsp:sp>
    <dsp:sp modelId="{4E80666D-AC43-4E6C-B03F-8B0B023E1456}">
      <dsp:nvSpPr>
        <dsp:cNvPr id="0" name=""/>
        <dsp:cNvSpPr/>
      </dsp:nvSpPr>
      <dsp:spPr>
        <a:xfrm rot="5400000">
          <a:off x="2674112" y="2901418"/>
          <a:ext cx="766357" cy="872471"/>
        </a:xfrm>
        <a:prstGeom prst="bentUpArrow">
          <a:avLst>
            <a:gd name="adj1" fmla="val 32840"/>
            <a:gd name="adj2" fmla="val 25000"/>
            <a:gd name="adj3" fmla="val 3578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8559A00-34F8-409A-88C7-1C509FA32CF4}">
      <dsp:nvSpPr>
        <dsp:cNvPr id="0" name=""/>
        <dsp:cNvSpPr/>
      </dsp:nvSpPr>
      <dsp:spPr>
        <a:xfrm>
          <a:off x="2400022" y="2051895"/>
          <a:ext cx="2082432" cy="903024"/>
        </a:xfrm>
        <a:prstGeom prst="roundRect">
          <a:avLst>
            <a:gd name="adj" fmla="val 1667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0" kern="1200" dirty="0" smtClean="0">
              <a:solidFill>
                <a:schemeClr val="tx1"/>
              </a:solidFill>
              <a:latin typeface="Arial" panose="020B0604020202020204" pitchFamily="34" charset="0"/>
              <a:cs typeface="Arial" panose="020B0604020202020204" pitchFamily="34" charset="0"/>
            </a:rPr>
            <a:t>Budget Prioritisation Framework</a:t>
          </a:r>
          <a:endParaRPr lang="en-US" sz="2400" b="0" kern="1200" dirty="0">
            <a:solidFill>
              <a:schemeClr val="tx1"/>
            </a:solidFill>
            <a:latin typeface="Arial" panose="020B0604020202020204" pitchFamily="34" charset="0"/>
            <a:cs typeface="Arial" panose="020B0604020202020204" pitchFamily="34" charset="0"/>
          </a:endParaRPr>
        </a:p>
      </dsp:txBody>
      <dsp:txXfrm>
        <a:off x="2444112" y="2095985"/>
        <a:ext cx="1994252" cy="814844"/>
      </dsp:txXfrm>
    </dsp:sp>
    <dsp:sp modelId="{2DFD953D-7505-4F71-BFDB-B6BE5402BF5A}">
      <dsp:nvSpPr>
        <dsp:cNvPr id="0" name=""/>
        <dsp:cNvSpPr/>
      </dsp:nvSpPr>
      <dsp:spPr>
        <a:xfrm>
          <a:off x="4086286" y="2138019"/>
          <a:ext cx="938292" cy="729864"/>
        </a:xfrm>
        <a:prstGeom prst="rect">
          <a:avLst/>
        </a:prstGeom>
        <a:noFill/>
        <a:ln>
          <a:noFill/>
        </a:ln>
        <a:effectLst/>
      </dsp:spPr>
      <dsp:style>
        <a:lnRef idx="0">
          <a:scrgbClr r="0" g="0" b="0"/>
        </a:lnRef>
        <a:fillRef idx="0">
          <a:scrgbClr r="0" g="0" b="0"/>
        </a:fillRef>
        <a:effectRef idx="0">
          <a:scrgbClr r="0" g="0" b="0"/>
        </a:effectRef>
        <a:fontRef idx="minor"/>
      </dsp:style>
    </dsp:sp>
    <dsp:sp modelId="{AF5B2036-4E4D-4107-97ED-93C649804BC8}">
      <dsp:nvSpPr>
        <dsp:cNvPr id="0" name=""/>
        <dsp:cNvSpPr/>
      </dsp:nvSpPr>
      <dsp:spPr>
        <a:xfrm>
          <a:off x="3469648" y="3066290"/>
          <a:ext cx="1494097" cy="903024"/>
        </a:xfrm>
        <a:prstGeom prst="roundRect">
          <a:avLst>
            <a:gd name="adj" fmla="val 16670"/>
          </a:avLst>
        </a:prstGeom>
        <a:solidFill>
          <a:schemeClr val="accent2">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a:lnSpc>
              <a:spcPct val="90000"/>
            </a:lnSpc>
            <a:spcBef>
              <a:spcPct val="0"/>
            </a:spcBef>
            <a:spcAft>
              <a:spcPct val="35000"/>
            </a:spcAft>
          </a:pPr>
          <a:r>
            <a:rPr lang="en-US" sz="2300" b="1" kern="1200" dirty="0" smtClean="0">
              <a:solidFill>
                <a:schemeClr val="tx1"/>
              </a:solidFill>
              <a:latin typeface="+mj-lt"/>
            </a:rPr>
            <a:t>MTBPS / MTEF</a:t>
          </a:r>
          <a:endParaRPr lang="en-US" sz="2300" b="1" kern="1200" dirty="0">
            <a:solidFill>
              <a:schemeClr val="tx1"/>
            </a:solidFill>
            <a:latin typeface="+mj-lt"/>
          </a:endParaRPr>
        </a:p>
      </dsp:txBody>
      <dsp:txXfrm>
        <a:off x="3513738" y="3110380"/>
        <a:ext cx="1405917" cy="814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25F32E-CB39-41AF-9BEB-7A3219B12F5D}">
      <dsp:nvSpPr>
        <dsp:cNvPr id="0" name=""/>
        <dsp:cNvSpPr/>
      </dsp:nvSpPr>
      <dsp:spPr>
        <a:xfrm>
          <a:off x="1516831" y="413359"/>
          <a:ext cx="5341879" cy="5341879"/>
        </a:xfrm>
        <a:prstGeom prst="pie">
          <a:avLst>
            <a:gd name="adj1" fmla="val 16200000"/>
            <a:gd name="adj2" fmla="val 18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latin typeface="Calibri" panose="020F0502020204030204" pitchFamily="34" charset="0"/>
              <a:cs typeface="Calibri" panose="020F0502020204030204" pitchFamily="34" charset="0"/>
            </a:rPr>
            <a:t>Fund</a:t>
          </a:r>
          <a:endParaRPr lang="en-US" sz="4500" kern="1200" dirty="0">
            <a:latin typeface="Calibri" panose="020F0502020204030204" pitchFamily="34" charset="0"/>
            <a:cs typeface="Calibri" panose="020F0502020204030204" pitchFamily="34" charset="0"/>
          </a:endParaRPr>
        </a:p>
      </dsp:txBody>
      <dsp:txXfrm>
        <a:off x="4332129" y="1545329"/>
        <a:ext cx="1907814" cy="1589845"/>
      </dsp:txXfrm>
    </dsp:sp>
    <dsp:sp modelId="{AEA146ED-CC03-4371-85B3-861EA8C38BA8}">
      <dsp:nvSpPr>
        <dsp:cNvPr id="0" name=""/>
        <dsp:cNvSpPr/>
      </dsp:nvSpPr>
      <dsp:spPr>
        <a:xfrm>
          <a:off x="1406814" y="604141"/>
          <a:ext cx="5341879" cy="5341879"/>
        </a:xfrm>
        <a:prstGeom prst="pie">
          <a:avLst>
            <a:gd name="adj1" fmla="val 1800000"/>
            <a:gd name="adj2" fmla="val 90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latin typeface="Calibri" panose="020F0502020204030204" pitchFamily="34" charset="0"/>
              <a:cs typeface="Calibri" panose="020F0502020204030204" pitchFamily="34" charset="0"/>
            </a:rPr>
            <a:t>Report / Measure </a:t>
          </a:r>
          <a:endParaRPr lang="en-US" sz="4500" kern="1200" dirty="0">
            <a:latin typeface="Calibri" panose="020F0502020204030204" pitchFamily="34" charset="0"/>
            <a:cs typeface="Calibri" panose="020F0502020204030204" pitchFamily="34" charset="0"/>
          </a:endParaRPr>
        </a:p>
      </dsp:txBody>
      <dsp:txXfrm>
        <a:off x="2678690" y="4070003"/>
        <a:ext cx="2861721" cy="1399063"/>
      </dsp:txXfrm>
    </dsp:sp>
    <dsp:sp modelId="{C85B2A77-F296-434D-99BD-86B5DD9C51F9}">
      <dsp:nvSpPr>
        <dsp:cNvPr id="0" name=""/>
        <dsp:cNvSpPr/>
      </dsp:nvSpPr>
      <dsp:spPr>
        <a:xfrm>
          <a:off x="1289265" y="432964"/>
          <a:ext cx="5341879" cy="5341879"/>
        </a:xfrm>
        <a:prstGeom prst="pie">
          <a:avLst>
            <a:gd name="adj1" fmla="val 9000000"/>
            <a:gd name="adj2" fmla="val 1620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latin typeface="Calibri" panose="020F0502020204030204" pitchFamily="34" charset="0"/>
              <a:cs typeface="Calibri" panose="020F0502020204030204" pitchFamily="34" charset="0"/>
            </a:rPr>
            <a:t>Plan</a:t>
          </a:r>
          <a:endParaRPr lang="en-US" sz="4500" kern="1200" dirty="0">
            <a:latin typeface="Calibri" panose="020F0502020204030204" pitchFamily="34" charset="0"/>
            <a:cs typeface="Calibri" panose="020F0502020204030204" pitchFamily="34" charset="0"/>
          </a:endParaRPr>
        </a:p>
      </dsp:txBody>
      <dsp:txXfrm>
        <a:off x="1908032" y="1564934"/>
        <a:ext cx="1907814" cy="1589845"/>
      </dsp:txXfrm>
    </dsp:sp>
    <dsp:sp modelId="{86741D7E-F602-4987-B61B-9E42802B7E41}">
      <dsp:nvSpPr>
        <dsp:cNvPr id="0" name=""/>
        <dsp:cNvSpPr/>
      </dsp:nvSpPr>
      <dsp:spPr>
        <a:xfrm>
          <a:off x="1186584" y="82671"/>
          <a:ext cx="6003254" cy="6003254"/>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E620B84-6C1E-40FB-9527-4314A74A9FBB}">
      <dsp:nvSpPr>
        <dsp:cNvPr id="0" name=""/>
        <dsp:cNvSpPr/>
      </dsp:nvSpPr>
      <dsp:spPr>
        <a:xfrm>
          <a:off x="1076126" y="273115"/>
          <a:ext cx="6003254" cy="6003254"/>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DDC436B-49DE-43A3-BD98-C23221AA0790}">
      <dsp:nvSpPr>
        <dsp:cNvPr id="0" name=""/>
        <dsp:cNvSpPr/>
      </dsp:nvSpPr>
      <dsp:spPr>
        <a:xfrm>
          <a:off x="958136" y="102276"/>
          <a:ext cx="6003254" cy="6003254"/>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0EB231-8768-4AA5-A1BA-49217ECD711D}">
      <dsp:nvSpPr>
        <dsp:cNvPr id="0" name=""/>
        <dsp:cNvSpPr/>
      </dsp:nvSpPr>
      <dsp:spPr>
        <a:xfrm>
          <a:off x="3560712" y="3840"/>
          <a:ext cx="2022574" cy="13146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Arial Narrow" panose="020B0606020202030204" pitchFamily="34" charset="0"/>
              <a:cs typeface="Calibri" panose="020F0502020204030204" pitchFamily="34" charset="0"/>
            </a:rPr>
            <a:t>THANK YOU</a:t>
          </a:r>
          <a:endParaRPr lang="en-US" sz="2800" kern="1200" dirty="0">
            <a:latin typeface="Arial Narrow" panose="020B0606020202030204" pitchFamily="34" charset="0"/>
            <a:cs typeface="Calibri" panose="020F0502020204030204" pitchFamily="34" charset="0"/>
          </a:endParaRPr>
        </a:p>
      </dsp:txBody>
      <dsp:txXfrm>
        <a:off x="3624889" y="68017"/>
        <a:ext cx="1894220" cy="1186319"/>
      </dsp:txXfrm>
    </dsp:sp>
    <dsp:sp modelId="{92CC2550-7490-47D7-B5DA-6FE900333D52}">
      <dsp:nvSpPr>
        <dsp:cNvPr id="0" name=""/>
        <dsp:cNvSpPr/>
      </dsp:nvSpPr>
      <dsp:spPr>
        <a:xfrm>
          <a:off x="1943211" y="661177"/>
          <a:ext cx="5257577" cy="5257577"/>
        </a:xfrm>
        <a:custGeom>
          <a:avLst/>
          <a:gdLst/>
          <a:ahLst/>
          <a:cxnLst/>
          <a:rect l="0" t="0" r="0" b="0"/>
          <a:pathLst>
            <a:path>
              <a:moveTo>
                <a:pt x="3653997" y="208153"/>
              </a:moveTo>
              <a:arcTo wR="2628788" hR="2628788" stAng="17577244" swAng="196351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EC13D3F-006C-4687-9A93-B26EDA0AC9A5}">
      <dsp:nvSpPr>
        <dsp:cNvPr id="0" name=""/>
        <dsp:cNvSpPr/>
      </dsp:nvSpPr>
      <dsp:spPr>
        <a:xfrm>
          <a:off x="6060839" y="1820288"/>
          <a:ext cx="2022574" cy="13146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ZA" sz="2800" kern="1200" dirty="0" smtClean="0">
              <a:latin typeface="Arial Narrow" panose="020B0606020202030204" pitchFamily="34" charset="0"/>
              <a:cs typeface="Calibri" panose="020F0502020204030204" pitchFamily="34" charset="0"/>
            </a:rPr>
            <a:t>OBRIGADO</a:t>
          </a:r>
          <a:endParaRPr lang="en-US" sz="2800" kern="1200" dirty="0">
            <a:latin typeface="Arial Narrow" panose="020B0606020202030204" pitchFamily="34" charset="0"/>
            <a:cs typeface="Calibri" panose="020F0502020204030204" pitchFamily="34" charset="0"/>
          </a:endParaRPr>
        </a:p>
      </dsp:txBody>
      <dsp:txXfrm>
        <a:off x="6125016" y="1884465"/>
        <a:ext cx="1894220" cy="1186319"/>
      </dsp:txXfrm>
    </dsp:sp>
    <dsp:sp modelId="{84F26160-6E4C-4254-9B4C-F272FA36ACAC}">
      <dsp:nvSpPr>
        <dsp:cNvPr id="0" name=""/>
        <dsp:cNvSpPr/>
      </dsp:nvSpPr>
      <dsp:spPr>
        <a:xfrm>
          <a:off x="1943211" y="661177"/>
          <a:ext cx="5257577" cy="5257577"/>
        </a:xfrm>
        <a:custGeom>
          <a:avLst/>
          <a:gdLst/>
          <a:ahLst/>
          <a:cxnLst/>
          <a:rect l="0" t="0" r="0" b="0"/>
          <a:pathLst>
            <a:path>
              <a:moveTo>
                <a:pt x="5253942" y="2490599"/>
              </a:moveTo>
              <a:arcTo wR="2628788" hR="2628788" stAng="21419203" swAng="219782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CC56528-334D-464D-ACEE-FFEF332EDEE7}">
      <dsp:nvSpPr>
        <dsp:cNvPr id="0" name=""/>
        <dsp:cNvSpPr/>
      </dsp:nvSpPr>
      <dsp:spPr>
        <a:xfrm>
          <a:off x="5105876" y="4759364"/>
          <a:ext cx="2022574" cy="13146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ZA" sz="2800" kern="1200" dirty="0" smtClean="0">
              <a:latin typeface="Arial Narrow" panose="020B0606020202030204" pitchFamily="34" charset="0"/>
              <a:cs typeface="Calibri" panose="020F0502020204030204" pitchFamily="34" charset="0"/>
            </a:rPr>
            <a:t>JE VOUS REMERCIE</a:t>
          </a:r>
          <a:endParaRPr lang="en-US" sz="2800" kern="1200" dirty="0">
            <a:latin typeface="Arial Narrow" panose="020B0606020202030204" pitchFamily="34" charset="0"/>
            <a:cs typeface="Calibri" panose="020F0502020204030204" pitchFamily="34" charset="0"/>
          </a:endParaRPr>
        </a:p>
      </dsp:txBody>
      <dsp:txXfrm>
        <a:off x="5170053" y="4823541"/>
        <a:ext cx="1894220" cy="1186319"/>
      </dsp:txXfrm>
    </dsp:sp>
    <dsp:sp modelId="{10F3435E-7CA9-4309-A5BE-4CF67C14080B}">
      <dsp:nvSpPr>
        <dsp:cNvPr id="0" name=""/>
        <dsp:cNvSpPr/>
      </dsp:nvSpPr>
      <dsp:spPr>
        <a:xfrm>
          <a:off x="1943211" y="661177"/>
          <a:ext cx="5257577" cy="5257577"/>
        </a:xfrm>
        <a:custGeom>
          <a:avLst/>
          <a:gdLst/>
          <a:ahLst/>
          <a:cxnLst/>
          <a:rect l="0" t="0" r="0" b="0"/>
          <a:pathLst>
            <a:path>
              <a:moveTo>
                <a:pt x="3152205" y="5204941"/>
              </a:moveTo>
              <a:arcTo wR="2628788" hR="2628788" stAng="4710907" swAng="137818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D12CB95-EA17-49CB-B9E1-8DF3A2B253B9}">
      <dsp:nvSpPr>
        <dsp:cNvPr id="0" name=""/>
        <dsp:cNvSpPr/>
      </dsp:nvSpPr>
      <dsp:spPr>
        <a:xfrm>
          <a:off x="2015549" y="4759364"/>
          <a:ext cx="2022574" cy="13146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ZA" sz="2800" kern="1200" dirty="0" smtClean="0">
              <a:latin typeface="Arial Narrow" panose="020B0606020202030204" pitchFamily="34" charset="0"/>
              <a:cs typeface="Calibri" panose="020F0502020204030204" pitchFamily="34" charset="0"/>
            </a:rPr>
            <a:t>SHUKRAAN LAK</a:t>
          </a:r>
          <a:endParaRPr lang="en-ZA" sz="2800" kern="1200" dirty="0">
            <a:latin typeface="Arial Narrow" panose="020B0606020202030204" pitchFamily="34" charset="0"/>
            <a:cs typeface="Calibri" panose="020F0502020204030204" pitchFamily="34" charset="0"/>
          </a:endParaRPr>
        </a:p>
      </dsp:txBody>
      <dsp:txXfrm>
        <a:off x="2079726" y="4823541"/>
        <a:ext cx="1894220" cy="1186319"/>
      </dsp:txXfrm>
    </dsp:sp>
    <dsp:sp modelId="{7E535BB8-2BD9-46AD-BC72-CEFD7DD05E36}">
      <dsp:nvSpPr>
        <dsp:cNvPr id="0" name=""/>
        <dsp:cNvSpPr/>
      </dsp:nvSpPr>
      <dsp:spPr>
        <a:xfrm>
          <a:off x="1943211" y="661177"/>
          <a:ext cx="5257577" cy="5257577"/>
        </a:xfrm>
        <a:custGeom>
          <a:avLst/>
          <a:gdLst/>
          <a:ahLst/>
          <a:cxnLst/>
          <a:rect l="0" t="0" r="0" b="0"/>
          <a:pathLst>
            <a:path>
              <a:moveTo>
                <a:pt x="439649" y="4084192"/>
              </a:moveTo>
              <a:arcTo wR="2628788" hR="2628788" stAng="8782973" swAng="2197824"/>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D15C5E6-5D87-4CC7-A918-C3080C4D2E67}">
      <dsp:nvSpPr>
        <dsp:cNvPr id="0" name=""/>
        <dsp:cNvSpPr/>
      </dsp:nvSpPr>
      <dsp:spPr>
        <a:xfrm>
          <a:off x="1060586" y="1820288"/>
          <a:ext cx="2022574" cy="131467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ZA" sz="2800" kern="1200" dirty="0" smtClean="0">
              <a:latin typeface="Arial Narrow" panose="020B0606020202030204" pitchFamily="34" charset="0"/>
              <a:cs typeface="Calibri" panose="020F0502020204030204" pitchFamily="34" charset="0"/>
            </a:rPr>
            <a:t>ASANTE</a:t>
          </a:r>
          <a:endParaRPr lang="en-ZA" sz="2800" kern="1200" dirty="0">
            <a:latin typeface="Arial Narrow" panose="020B0606020202030204" pitchFamily="34" charset="0"/>
            <a:cs typeface="Calibri" panose="020F0502020204030204" pitchFamily="34" charset="0"/>
          </a:endParaRPr>
        </a:p>
      </dsp:txBody>
      <dsp:txXfrm>
        <a:off x="1124763" y="1884465"/>
        <a:ext cx="1894220" cy="1186319"/>
      </dsp:txXfrm>
    </dsp:sp>
    <dsp:sp modelId="{3EF351AC-285A-4F9B-8D26-1A9236670961}">
      <dsp:nvSpPr>
        <dsp:cNvPr id="0" name=""/>
        <dsp:cNvSpPr/>
      </dsp:nvSpPr>
      <dsp:spPr>
        <a:xfrm>
          <a:off x="1943211" y="661177"/>
          <a:ext cx="5257577" cy="5257577"/>
        </a:xfrm>
        <a:custGeom>
          <a:avLst/>
          <a:gdLst/>
          <a:ahLst/>
          <a:cxnLst/>
          <a:rect l="0" t="0" r="0" b="0"/>
          <a:pathLst>
            <a:path>
              <a:moveTo>
                <a:pt x="457684" y="1146615"/>
              </a:moveTo>
              <a:arcTo wR="2628788" hR="2628788" stAng="12859239" swAng="196351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D40938AC-713D-485D-BDE5-F4DAB012A587}" type="datetimeFigureOut">
              <a:rPr lang="en-US" smtClean="0"/>
              <a:pPr/>
              <a:t>7/9/2018</a:t>
            </a:fld>
            <a:endParaRPr lang="en-GB"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7A2BDF3-54C1-46FC-8737-1872CECCB628}" type="slidenum">
              <a:rPr lang="en-GB" smtClean="0"/>
              <a:pPr/>
              <a:t>‹#›</a:t>
            </a:fld>
            <a:endParaRPr lang="en-GB" dirty="0"/>
          </a:p>
        </p:txBody>
      </p:sp>
    </p:spTree>
    <p:extLst>
      <p:ext uri="{BB962C8B-B14F-4D97-AF65-F5344CB8AC3E}">
        <p14:creationId xmlns:p14="http://schemas.microsoft.com/office/powerpoint/2010/main" val="354758105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855B797-24DC-4F4F-949B-7A2B5A6280D2}" type="datetimeFigureOut">
              <a:rPr lang="en-US" smtClean="0"/>
              <a:pPr/>
              <a:t>7/9/2018</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5BE54C7-EA55-4BBF-BB81-082164262C93}" type="slidenum">
              <a:rPr lang="en-GB" smtClean="0"/>
              <a:pPr/>
              <a:t>‹#›</a:t>
            </a:fld>
            <a:endParaRPr lang="en-GB" dirty="0"/>
          </a:p>
        </p:txBody>
      </p:sp>
    </p:spTree>
    <p:extLst>
      <p:ext uri="{BB962C8B-B14F-4D97-AF65-F5344CB8AC3E}">
        <p14:creationId xmlns:p14="http://schemas.microsoft.com/office/powerpoint/2010/main" val="1573614586"/>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8" Type="http://schemas.openxmlformats.org/officeDocument/2006/relationships/hyperlink" Target="https://csp.treasury.gov.za/Resource%20_Centre/Conferences/Documents/CSP%20Tools/Human%20Settlements/171017.Upgrading%20Resource%20Library%20List%20r44.xlsx?Web=1" TargetMode="External"/><Relationship Id="rId13" Type="http://schemas.openxmlformats.org/officeDocument/2006/relationships/hyperlink" Target="https://csp.treasury.gov.za/Resource%20_Centre/Conferences/Documents/CSP%20Tools/Public%20Transport%20and%20Urban%20Mobility/Station%20Management%20PN.pdf" TargetMode="External"/><Relationship Id="rId18" Type="http://schemas.openxmlformats.org/officeDocument/2006/relationships/hyperlink" Target="https://csp.treasury.gov.za/Resource%20_Centre/Conferences/Documents/CSP%20Tools/Economic%20Development/Partnering%20for%20Growth.pdf" TargetMode="External"/><Relationship Id="rId3" Type="http://schemas.openxmlformats.org/officeDocument/2006/relationships/hyperlink" Target="https://csp.treasury.gov.za/Resource%20_Centre/Conferences/Documents/CSP%20Tools/Core%20City%20Governance/April%202018_CSP%20and%20Coaching_04.pdf" TargetMode="External"/><Relationship Id="rId7" Type="http://schemas.openxmlformats.org/officeDocument/2006/relationships/hyperlink" Target="https://csp.treasury.gov.za/Resource%20_Centre/Conferences/Documents/CSP%20Tools/Core%20City%20Governance/LTFinancialStrategies.PDF" TargetMode="External"/><Relationship Id="rId12" Type="http://schemas.openxmlformats.org/officeDocument/2006/relationships/hyperlink" Target="https://csp.treasury.gov.za/Resource%20_Centre/Conferences/Documents/CSP%20Tools/Public%20Transport%20and%20Urban%20Mobility/ITS%20Practice%20note.pdf" TargetMode="External"/><Relationship Id="rId17" Type="http://schemas.openxmlformats.org/officeDocument/2006/relationships/hyperlink" Target="https://csp.treasury.gov.za/Resource%20_Centre/Conferences/Documents/CSP%20Tools/Economic%20Development/InvestorFacilitation.pdf" TargetMode="External"/><Relationship Id="rId2" Type="http://schemas.openxmlformats.org/officeDocument/2006/relationships/slide" Target="../slides/slide15.xml"/><Relationship Id="rId16" Type="http://schemas.openxmlformats.org/officeDocument/2006/relationships/hyperlink" Target="https://csp.treasury.gov.za/Resource%20_Centre/Conferences/Documents/CSP%20Tools/Economic%20Development/InvestmentPromotionStrategy.pdf" TargetMode="External"/><Relationship Id="rId20" Type="http://schemas.openxmlformats.org/officeDocument/2006/relationships/hyperlink" Target="https://csp.treasury.gov.za/Resource%20_Centre/Conferences/Documents/CSP%20Tools/Economic%20Development/Township%20Economies%20Series%201%20Paper.pdf" TargetMode="External"/><Relationship Id="rId1" Type="http://schemas.openxmlformats.org/officeDocument/2006/relationships/notesMaster" Target="../notesMasters/notesMaster1.xml"/><Relationship Id="rId6" Type="http://schemas.openxmlformats.org/officeDocument/2006/relationships/hyperlink" Target="https://csp.treasury.gov.za/Resource%20_Centre/Conferences/Documents/CSP%20Tools/Core%20City%20Governance/Land%20based%20financing%20tools.pdf" TargetMode="External"/><Relationship Id="rId11" Type="http://schemas.openxmlformats.org/officeDocument/2006/relationships/hyperlink" Target="https://csp.treasury.gov.za/Resource%20_Centre/Conferences/Documents/CSP%20Tools/Public%20Transport%20and%20Urban%20Mobility/BRT%20Toolkit.pdf" TargetMode="External"/><Relationship Id="rId5" Type="http://schemas.openxmlformats.org/officeDocument/2006/relationships/hyperlink" Target="https://csp.treasury.gov.za/Resource%20_Centre/Conferences/Documents/CSP%20Tools/Core%20City%20Governance/BorrowingPolicy%20Review%20.pdf" TargetMode="External"/><Relationship Id="rId15" Type="http://schemas.openxmlformats.org/officeDocument/2006/relationships/hyperlink" Target="https://csp.treasury.gov.za/Resource%20_Centre/Conferences/Documents/CSP%20Tools/Economic%20Development/InvestmentClimateReforms.pdf" TargetMode="External"/><Relationship Id="rId10" Type="http://schemas.openxmlformats.org/officeDocument/2006/relationships/hyperlink" Target="https://csp.treasury.gov.za/Resource%20_Centre/Conferences/Documents/CSP%20Tools/Human%20Settlements/Understanding%20Municipal%20Housing%20Markets%20.pdf" TargetMode="External"/><Relationship Id="rId19" Type="http://schemas.openxmlformats.org/officeDocument/2006/relationships/hyperlink" Target="https://csp.treasury.gov.za/Resource%20_Centre/Conferences/Documents/CSP%20Tools/Economic%20Development/Partnering%20for%20Growth-Baakens%20Valley.pdf" TargetMode="External"/><Relationship Id="rId4" Type="http://schemas.openxmlformats.org/officeDocument/2006/relationships/hyperlink" Target="https://csp.treasury.gov.za/Resource%20_Centre/Conferences/Documents/CSP%20Tools/Core%20City%20Governance/April%202018%20SDR%20Quick%20Guide_02.pdf" TargetMode="External"/><Relationship Id="rId9" Type="http://schemas.openxmlformats.org/officeDocument/2006/relationships/hyperlink" Target="https://csp.treasury.gov.za/Resource%20_Centre/Conferences/Documents/CSP%20Tools/Human%20Settlements/171117.Upgrading%20Toolkit%20r89.pdf" TargetMode="External"/><Relationship Id="rId14" Type="http://schemas.openxmlformats.org/officeDocument/2006/relationships/hyperlink" Target="https://csp.treasury.gov.za/Resource%20_Centre/Conferences/Documents/CSP%20Tools/Public%20Transport%20and%20Urban%20Mobility/Consolidated%20IPTN%20Guidance%20V4%20Jan%202018.pdf"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Introduction</a:t>
            </a:r>
          </a:p>
          <a:p>
            <a:r>
              <a:rPr lang="en-ZA" dirty="0" smtClean="0"/>
              <a:t>Policy and Contextual Framework </a:t>
            </a:r>
          </a:p>
          <a:p>
            <a:pPr lvl="1"/>
            <a:r>
              <a:rPr lang="en-ZA" dirty="0" smtClean="0"/>
              <a:t>Addis Ababa Action Agenda on Financing for Development</a:t>
            </a:r>
          </a:p>
          <a:p>
            <a:pPr lvl="1"/>
            <a:r>
              <a:rPr lang="en-ZA" dirty="0" smtClean="0"/>
              <a:t>South African Constitutional and Legal Framework</a:t>
            </a:r>
          </a:p>
          <a:p>
            <a:pPr lvl="2"/>
            <a:r>
              <a:rPr lang="en-ZA" dirty="0" smtClean="0"/>
              <a:t>Financial and Fiscal Commission </a:t>
            </a:r>
          </a:p>
          <a:p>
            <a:pPr lvl="2"/>
            <a:r>
              <a:rPr lang="en-ZA" dirty="0" smtClean="0"/>
              <a:t>Public Finance Management Act &amp; Municipal Finance Management Act </a:t>
            </a:r>
          </a:p>
          <a:p>
            <a:pPr lvl="2"/>
            <a:r>
              <a:rPr lang="en-ZA" dirty="0" smtClean="0"/>
              <a:t>National Planning Commission and Department of Planning, Monitoring and Evaluation</a:t>
            </a:r>
          </a:p>
          <a:p>
            <a:pPr lvl="2"/>
            <a:r>
              <a:rPr lang="en-ZA" dirty="0" smtClean="0"/>
              <a:t>Municipal Systems Act and Spatial Planning and Land Use Management Act </a:t>
            </a:r>
          </a:p>
          <a:p>
            <a:r>
              <a:rPr lang="en-ZA" dirty="0" smtClean="0"/>
              <a:t>South African Emerging Practice – Stronger linkage between finance and planning towards achievement of long-term goals</a:t>
            </a:r>
            <a:r>
              <a:rPr lang="en-ZA" i="1" dirty="0" smtClean="0"/>
              <a:t> </a:t>
            </a:r>
            <a:endParaRPr lang="en-ZA" dirty="0" smtClean="0"/>
          </a:p>
          <a:p>
            <a:pPr lvl="1"/>
            <a:r>
              <a:rPr lang="en-ZA" dirty="0" smtClean="0"/>
              <a:t>Overall National Framework - Resource Planning Framework  &amp; Budgeting linked to the National Development Plan </a:t>
            </a:r>
          </a:p>
          <a:p>
            <a:pPr lvl="1"/>
            <a:r>
              <a:rPr lang="en-ZA" dirty="0" smtClean="0"/>
              <a:t>Municipal Level - Capital Expenditure Framework linked to Spatial Development Framework, within a differentiated framework</a:t>
            </a:r>
          </a:p>
          <a:p>
            <a:endParaRPr lang="en-ZA" dirty="0"/>
          </a:p>
        </p:txBody>
      </p:sp>
    </p:spTree>
    <p:extLst>
      <p:ext uri="{BB962C8B-B14F-4D97-AF65-F5344CB8AC3E}">
        <p14:creationId xmlns:p14="http://schemas.microsoft.com/office/powerpoint/2010/main" val="1401567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ZA" dirty="0" smtClean="0"/>
              <a:t>Addis Ababa Action Agenda on Financing for Development – Policy actions to finance the global economy and achieve the SDGs</a:t>
            </a:r>
          </a:p>
          <a:p>
            <a:pPr lvl="1"/>
            <a:r>
              <a:rPr lang="en-ZA" dirty="0" smtClean="0"/>
              <a:t>Domestic Resource Mobilisation</a:t>
            </a:r>
          </a:p>
          <a:p>
            <a:pPr lvl="1"/>
            <a:r>
              <a:rPr lang="en-ZA" dirty="0" smtClean="0"/>
              <a:t>Improving Tax Collection </a:t>
            </a:r>
          </a:p>
          <a:p>
            <a:pPr lvl="1"/>
            <a:r>
              <a:rPr lang="en-ZA" dirty="0" smtClean="0"/>
              <a:t>Combatting tax evasion &amp; illicit financial flows</a:t>
            </a:r>
          </a:p>
          <a:p>
            <a:pPr lvl="1"/>
            <a:r>
              <a:rPr lang="en-ZA" dirty="0" smtClean="0"/>
              <a:t>Official Development Assistance</a:t>
            </a:r>
          </a:p>
          <a:p>
            <a:pPr lvl="1"/>
            <a:r>
              <a:rPr lang="en-ZA" dirty="0" smtClean="0"/>
              <a:t>South-South Cooperation</a:t>
            </a:r>
          </a:p>
          <a:p>
            <a:pPr lvl="1"/>
            <a:r>
              <a:rPr lang="en-ZA" dirty="0" smtClean="0"/>
              <a:t>Alignment of private investment with sustainable development </a:t>
            </a:r>
          </a:p>
          <a:p>
            <a:pPr lvl="1"/>
            <a:r>
              <a:rPr lang="en-ZA" dirty="0" smtClean="0"/>
              <a:t>Public policy and regulatory frameworks that set the right incentives</a:t>
            </a:r>
          </a:p>
          <a:p>
            <a:pPr lvl="1"/>
            <a:r>
              <a:rPr lang="en-ZA" dirty="0" smtClean="0"/>
              <a:t>Commitments around Infrastructure, social protection and technology.</a:t>
            </a:r>
          </a:p>
          <a:p>
            <a:pPr lvl="1"/>
            <a:endParaRPr lang="en-ZA" dirty="0" smtClean="0"/>
          </a:p>
          <a:p>
            <a:r>
              <a:rPr lang="en-ZA" dirty="0" smtClean="0"/>
              <a:t>South African Constitutional and Legal Framework</a:t>
            </a:r>
          </a:p>
          <a:p>
            <a:pPr lvl="1" algn="just"/>
            <a:r>
              <a:rPr lang="en-ZA" dirty="0" smtClean="0"/>
              <a:t>National Planning Commission – Independent advisory body, chaired by a Cabinet Minister and advising the country on long term development matters. </a:t>
            </a:r>
          </a:p>
          <a:p>
            <a:pPr lvl="1" algn="just"/>
            <a:r>
              <a:rPr lang="en-ZA" dirty="0" smtClean="0"/>
              <a:t>Department of Planning, Monitoring and Evaluation -</a:t>
            </a:r>
            <a:r>
              <a:rPr lang="en-ZA" baseline="0" dirty="0" smtClean="0"/>
              <a:t> </a:t>
            </a:r>
            <a:endParaRPr lang="en-ZA" dirty="0" smtClean="0"/>
          </a:p>
          <a:p>
            <a:pPr lvl="1" algn="just"/>
            <a:r>
              <a:rPr lang="en-ZA" dirty="0" smtClean="0"/>
              <a:t>Municipal Systems Act – Provides for the core principles, mechanisms and processes that are necessary to enabled municipalities to move progressively towards the social and economic upliftment of local communities and ensure universal access to essential services that are affordable to all.  Includes provision for the development of Integrated Development Plans – a Municipal Council’s vision for the long term development of the municipality with special emphasis on the municipality’s most critical developmental and internal transformation needs.</a:t>
            </a:r>
          </a:p>
          <a:p>
            <a:pPr lvl="1" algn="just"/>
            <a:r>
              <a:rPr lang="en-ZA" dirty="0" smtClean="0"/>
              <a:t>Spatial Planning and Land Use Management Act – Puts in place a system of spatial planning and land use management across the spheres of government. Provides requirements and interrelationships between spatial development frameworks.  Amongst others, requires that a Municipal SDF must identify current and future significant structuring and restructuring elements of the form of the municipality where public investment will be prioritised and facilitated and also provides for a related Capital Expenditure Framework. </a:t>
            </a:r>
          </a:p>
          <a:p>
            <a:pPr lvl="1"/>
            <a:endParaRPr lang="en-ZA" dirty="0" smtClean="0"/>
          </a:p>
          <a:p>
            <a:pPr lvl="1"/>
            <a:endParaRPr lang="en-ZA" dirty="0" smtClean="0"/>
          </a:p>
          <a:p>
            <a:r>
              <a:rPr lang="en-ZA" dirty="0" smtClean="0"/>
              <a:t>South African Constitutional and Legal Framework </a:t>
            </a:r>
          </a:p>
          <a:p>
            <a:pPr lvl="1" algn="just"/>
            <a:r>
              <a:rPr lang="en-ZA" dirty="0" smtClean="0"/>
              <a:t>Financial and Fiscal Commission – Independent Constitutional Advisory Institution that makes recommendations to Parliament, provincial legislatures, organised local government and other organs of state on financial and fiscal matters as envisaged in the Constitution and other national legislation. Mission: To provide proactive, experts and independent advice on promoting a sustainable and equitable inter government fiscal relations systems through evidence based policy analysis to ensure the realisation of our Constitutional values. Theme for the 2019/20 submission: Re-engineering the intergovernmental fiscal relations system for national development in a fiscally constrained environment. </a:t>
            </a:r>
          </a:p>
          <a:p>
            <a:pPr lvl="1" algn="just"/>
            <a:r>
              <a:rPr lang="en-ZA" dirty="0" smtClean="0"/>
              <a:t>Public Finance Management Act – Aims to secure transparency, accountability and sound financial management in government and public institutions. It sets out procedures for efficient and effective management of all revenue, expenditure, assets and liabilities. </a:t>
            </a:r>
          </a:p>
          <a:p>
            <a:pPr lvl="1" algn="just"/>
            <a:r>
              <a:rPr lang="en-ZA" dirty="0" smtClean="0"/>
              <a:t>Municipal Finance Management Act – To secure sound and sustainable management of the financial affairs of municipalities and other institutions in the local sphere of government, establish treasury norms and standards for the local sphere of government and related matters.</a:t>
            </a:r>
          </a:p>
          <a:p>
            <a:pPr lvl="1"/>
            <a:endParaRPr lang="en-ZA" dirty="0" smtClean="0"/>
          </a:p>
          <a:p>
            <a:r>
              <a:rPr lang="en-ZA" dirty="0" smtClean="0"/>
              <a:t>SA Long Term Development Plan – Adopted in 2012, prior to the SDGs.</a:t>
            </a:r>
            <a:r>
              <a:rPr lang="en-ZA" baseline="0" dirty="0" smtClean="0"/>
              <a:t> Provides ‘hooks’ for SDGs. Localisation agenda for the SDGs currently being compiled across multiple sectors. Triple challenges to be addressed through the NDP includes poverty, inequality and unemployment. </a:t>
            </a:r>
            <a:endParaRPr lang="en-ZA" dirty="0"/>
          </a:p>
        </p:txBody>
      </p:sp>
    </p:spTree>
    <p:extLst>
      <p:ext uri="{BB962C8B-B14F-4D97-AF65-F5344CB8AC3E}">
        <p14:creationId xmlns:p14="http://schemas.microsoft.com/office/powerpoint/2010/main" val="158348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South Africa has played a key role in the negotiations and processes that led to the development of the 2030 Agenda for Sustainable Development, including its 17 SDGs, and Agenda 2063. Aspects of these negotiations were informed by the priorities of South Africa’s National Development Plan. In working towards realizing the vision of both the NDP and the SDGs, South Africa has made several important steps forward, but also faces considerable challenges regarding implementation, capacity-building, financing, and engagement. </a:t>
            </a:r>
            <a:endParaRPr lang="en-ZA" dirty="0"/>
          </a:p>
        </p:txBody>
      </p:sp>
    </p:spTree>
    <p:extLst>
      <p:ext uri="{BB962C8B-B14F-4D97-AF65-F5344CB8AC3E}">
        <p14:creationId xmlns:p14="http://schemas.microsoft.com/office/powerpoint/2010/main" val="3112729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ZA" dirty="0" smtClean="0"/>
              <a:t>Core Development Planning instrument: Municipal Integrated Development Plan and Spatial Development Framework </a:t>
            </a:r>
          </a:p>
          <a:p>
            <a:pPr lvl="1"/>
            <a:r>
              <a:rPr lang="en-ZA" dirty="0" smtClean="0"/>
              <a:t>Linkage between development plans through:</a:t>
            </a:r>
          </a:p>
          <a:p>
            <a:pPr lvl="2"/>
            <a:r>
              <a:rPr lang="en-ZA" dirty="0" smtClean="0"/>
              <a:t>Initial introduction of Service Delivery</a:t>
            </a:r>
            <a:r>
              <a:rPr lang="en-ZA" baseline="0" dirty="0" smtClean="0"/>
              <a:t> Budget Implementation Plans (SDBIP) to link the IDP priorities to the Municipal Budget (annual and MTEC)(with the introduction of the MFMA, 2003)</a:t>
            </a:r>
          </a:p>
          <a:p>
            <a:pPr lvl="2"/>
            <a:r>
              <a:rPr lang="en-ZA" dirty="0" smtClean="0"/>
              <a:t>Emerging Linkage between Capital Investment Priorities and Spatial Development Framework, in line with SPLUMA (adopted in 2013)</a:t>
            </a:r>
          </a:p>
          <a:p>
            <a:pPr lvl="2"/>
            <a:r>
              <a:rPr lang="en-ZA" dirty="0" smtClean="0"/>
              <a:t>Setting spatial performance targets for Metropolitan Municipalities (Municipal and Provincial Infrastructure Investment priorities and impact) through the Built Environment Performance Plans </a:t>
            </a:r>
          </a:p>
          <a:p>
            <a:pPr lvl="2"/>
            <a:r>
              <a:rPr lang="en-ZA" dirty="0" smtClean="0"/>
              <a:t>Reporting reforms to reduce reporting burden and improve quality of data and information available for decision making (Reforms for Metropolitan Municipalities outlined in National Treasury Circular</a:t>
            </a:r>
            <a:r>
              <a:rPr lang="en-ZA" baseline="0" dirty="0" smtClean="0"/>
              <a:t> 88).</a:t>
            </a:r>
            <a:endParaRPr lang="en-ZA" dirty="0" smtClean="0"/>
          </a:p>
          <a:p>
            <a:endParaRPr lang="en-ZA" dirty="0"/>
          </a:p>
        </p:txBody>
      </p:sp>
    </p:spTree>
    <p:extLst>
      <p:ext uri="{BB962C8B-B14F-4D97-AF65-F5344CB8AC3E}">
        <p14:creationId xmlns:p14="http://schemas.microsoft.com/office/powerpoint/2010/main" val="37807135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2491295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2880643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1792435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DC=Development Charges</a:t>
            </a:r>
            <a:r>
              <a:rPr lang="en-ZA" baseline="0" dirty="0" smtClean="0"/>
              <a:t> – mostly explored at a Metropolitan level to improve revenue collection and contribute to infrastructure funding </a:t>
            </a:r>
          </a:p>
          <a:p>
            <a:endParaRPr lang="en-ZA" dirty="0"/>
          </a:p>
        </p:txBody>
      </p:sp>
    </p:spTree>
    <p:extLst>
      <p:ext uri="{BB962C8B-B14F-4D97-AF65-F5344CB8AC3E}">
        <p14:creationId xmlns:p14="http://schemas.microsoft.com/office/powerpoint/2010/main" val="700675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1207370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kern="1200" dirty="0" smtClean="0">
                <a:solidFill>
                  <a:schemeClr val="tx1"/>
                </a:solidFill>
                <a:effectLst/>
                <a:latin typeface="+mn-lt"/>
                <a:ea typeface="+mn-ea"/>
                <a:cs typeface="+mn-cs"/>
              </a:rPr>
              <a:t>CSP Tools</a:t>
            </a:r>
          </a:p>
          <a:p>
            <a:r>
              <a:rPr lang="en-US" sz="1200" b="0" i="0" kern="1200" dirty="0" smtClean="0">
                <a:solidFill>
                  <a:schemeClr val="tx1"/>
                </a:solidFill>
                <a:effectLst/>
                <a:latin typeface="+mn-lt"/>
                <a:ea typeface="+mn-ea"/>
                <a:cs typeface="+mn-cs"/>
              </a:rPr>
              <a:t>1. Core City Governance</a:t>
            </a:r>
          </a:p>
          <a:p>
            <a:r>
              <a:rPr lang="en-US" sz="1200" b="0" i="0" u="none" strike="noStrike" kern="1200" dirty="0" smtClean="0">
                <a:solidFill>
                  <a:schemeClr val="tx1"/>
                </a:solidFill>
                <a:effectLst/>
                <a:latin typeface="+mn-lt"/>
                <a:ea typeface="+mn-ea"/>
                <a:cs typeface="+mn-cs"/>
                <a:hlinkClick r:id="rId3"/>
              </a:rPr>
              <a:t>City Support Programme and Coaching - Emerging Lessons from the field</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4"/>
              </a:rPr>
              <a:t>Strategic Development Review (SDR) Guide</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5"/>
              </a:rPr>
              <a:t>Borrowing Policy Review</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6"/>
              </a:rPr>
              <a:t>Land based financing tools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7"/>
              </a:rPr>
              <a:t>LT Financial Strategies</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2. Human Settlements</a:t>
            </a:r>
          </a:p>
          <a:p>
            <a:r>
              <a:rPr lang="en-US" sz="1200" b="0" i="0" u="none" strike="noStrike" kern="1200" dirty="0" smtClean="0">
                <a:solidFill>
                  <a:schemeClr val="tx1"/>
                </a:solidFill>
                <a:effectLst/>
                <a:latin typeface="+mn-lt"/>
                <a:ea typeface="+mn-ea"/>
                <a:cs typeface="+mn-cs"/>
                <a:hlinkClick r:id="rId8"/>
              </a:rPr>
              <a:t>Upgrading Resource Library List</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9"/>
              </a:rPr>
              <a:t>Upgrading Toolkit</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0"/>
              </a:rPr>
              <a:t>Understanding Municipal Housing Markets</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3. Public Transport &amp; Urban Mobility</a:t>
            </a:r>
          </a:p>
          <a:p>
            <a:r>
              <a:rPr lang="en-US" sz="1200" b="0" i="0" u="none" strike="noStrike" kern="1200" dirty="0" smtClean="0">
                <a:solidFill>
                  <a:schemeClr val="tx1"/>
                </a:solidFill>
                <a:effectLst/>
                <a:latin typeface="+mn-lt"/>
                <a:ea typeface="+mn-ea"/>
                <a:cs typeface="+mn-cs"/>
                <a:hlinkClick r:id="rId11"/>
              </a:rPr>
              <a:t>BRT Toolkit</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2"/>
              </a:rPr>
              <a:t>ITS Practice note</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3"/>
              </a:rPr>
              <a:t>Station Management PN</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4"/>
              </a:rPr>
              <a:t>Consolidated IPTN Guidance V4 Jan 2018</a:t>
            </a:r>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4. Climate Resilience &amp; Sustainability</a:t>
            </a:r>
          </a:p>
          <a:p>
            <a:r>
              <a:rPr lang="en-US" sz="1200" b="0" i="0" kern="1200" dirty="0" smtClean="0">
                <a:solidFill>
                  <a:schemeClr val="tx1"/>
                </a:solidFill>
                <a:effectLst/>
                <a:latin typeface="+mn-lt"/>
                <a:ea typeface="+mn-ea"/>
                <a:cs typeface="+mn-cs"/>
              </a:rPr>
              <a:t> </a:t>
            </a:r>
          </a:p>
          <a:p>
            <a:r>
              <a:rPr lang="en-US" sz="1200" b="0" i="0" kern="1200" dirty="0" smtClean="0">
                <a:solidFill>
                  <a:schemeClr val="tx1"/>
                </a:solidFill>
                <a:effectLst/>
                <a:latin typeface="+mn-lt"/>
                <a:ea typeface="+mn-ea"/>
                <a:cs typeface="+mn-cs"/>
              </a:rPr>
              <a:t>5. Economic Development</a:t>
            </a:r>
          </a:p>
          <a:p>
            <a:r>
              <a:rPr lang="en-US" sz="1200" b="0" i="0" u="none" strike="noStrike" kern="1200" dirty="0" smtClean="0">
                <a:solidFill>
                  <a:schemeClr val="tx1"/>
                </a:solidFill>
                <a:effectLst/>
                <a:latin typeface="+mn-lt"/>
                <a:ea typeface="+mn-ea"/>
                <a:cs typeface="+mn-cs"/>
                <a:hlinkClick r:id="rId15"/>
              </a:rPr>
              <a:t>Investment Climate Reforms</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6"/>
              </a:rPr>
              <a:t>Investment Promotion Strategy</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7"/>
              </a:rPr>
              <a:t>Investor Facilitation</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8"/>
              </a:rPr>
              <a:t>Partnering for Growth</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19"/>
              </a:rPr>
              <a:t>​Partnering for Growth-Baakens Valley</a:t>
            </a:r>
            <a:endParaRPr lang="en-US" sz="1200" b="0" i="0" kern="1200" dirty="0" smtClean="0">
              <a:solidFill>
                <a:schemeClr val="tx1"/>
              </a:solidFill>
              <a:effectLst/>
              <a:latin typeface="+mn-lt"/>
              <a:ea typeface="+mn-ea"/>
              <a:cs typeface="+mn-cs"/>
            </a:endParaRPr>
          </a:p>
          <a:p>
            <a:r>
              <a:rPr lang="en-US" sz="1200" b="0" i="0" u="none" strike="noStrike" kern="1200" dirty="0" smtClean="0">
                <a:solidFill>
                  <a:schemeClr val="tx1"/>
                </a:solidFill>
                <a:effectLst/>
                <a:latin typeface="+mn-lt"/>
                <a:ea typeface="+mn-ea"/>
                <a:cs typeface="+mn-cs"/>
                <a:hlinkClick r:id="rId20"/>
              </a:rPr>
              <a:t>Township Economies Series 1 paper</a:t>
            </a:r>
            <a:endParaRPr lang="en-US" sz="1200" b="0" i="0" kern="1200" dirty="0" smtClean="0">
              <a:solidFill>
                <a:schemeClr val="tx1"/>
              </a:solidFill>
              <a:effectLst/>
              <a:latin typeface="+mn-lt"/>
              <a:ea typeface="+mn-ea"/>
              <a:cs typeface="+mn-cs"/>
            </a:endParaRPr>
          </a:p>
          <a:p>
            <a:endParaRPr lang="en-ZA" dirty="0"/>
          </a:p>
        </p:txBody>
      </p:sp>
    </p:spTree>
    <p:extLst>
      <p:ext uri="{BB962C8B-B14F-4D97-AF65-F5344CB8AC3E}">
        <p14:creationId xmlns:p14="http://schemas.microsoft.com/office/powerpoint/2010/main" val="1106209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Tree>
    <p:extLst>
      <p:ext uri="{BB962C8B-B14F-4D97-AF65-F5344CB8AC3E}">
        <p14:creationId xmlns:p14="http://schemas.microsoft.com/office/powerpoint/2010/main" val="33824273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79512" y="1556792"/>
            <a:ext cx="8750206" cy="969313"/>
          </a:xfrm>
        </p:spPr>
        <p:txBody>
          <a:bodyPr anchor="ctr"/>
          <a:lstStyle>
            <a:lvl1pPr algn="l">
              <a:defRPr>
                <a:latin typeface="Calibri" pitchFamily="34" charset="0"/>
              </a:defRPr>
            </a:lvl1pPr>
            <a:extLst/>
          </a:lstStyle>
          <a:p>
            <a:r>
              <a:rPr kumimoji="0" lang="en-US" dirty="0" smtClean="0"/>
              <a:t>Click to edit Master title style</a:t>
            </a:r>
            <a:endParaRPr kumimoji="0" lang="en-US" dirty="0"/>
          </a:p>
        </p:txBody>
      </p:sp>
      <p:sp>
        <p:nvSpPr>
          <p:cNvPr id="22" name="Subtitle 21"/>
          <p:cNvSpPr>
            <a:spLocks noGrp="1"/>
          </p:cNvSpPr>
          <p:nvPr>
            <p:ph type="subTitle" idx="1"/>
          </p:nvPr>
        </p:nvSpPr>
        <p:spPr>
          <a:xfrm>
            <a:off x="179512" y="2924944"/>
            <a:ext cx="8750206" cy="1901856"/>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520" y="285729"/>
            <a:ext cx="2880320" cy="981712"/>
          </a:xfrm>
          <a:prstGeom prst="rect">
            <a:avLst/>
          </a:prstGeom>
        </p:spPr>
      </p:pic>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88513" y="282147"/>
            <a:ext cx="1130629" cy="1130629"/>
          </a:xfrm>
          <a:prstGeom prst="rect">
            <a:avLst/>
          </a:prstGeom>
        </p:spPr>
      </p:pic>
    </p:spTree>
    <p:extLst>
      <p:ext uri="{BB962C8B-B14F-4D97-AF65-F5344CB8AC3E}">
        <p14:creationId xmlns:p14="http://schemas.microsoft.com/office/powerpoint/2010/main" val="30827768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1520" y="179941"/>
            <a:ext cx="8712968" cy="939784"/>
          </a:xfrm>
        </p:spPr>
        <p:txBody>
          <a:bodyPr/>
          <a:lstStyle>
            <a:lvl1pPr>
              <a:defRPr>
                <a:latin typeface="Calibri" pitchFamily="34" charset="0"/>
              </a:defRPr>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a:xfrm>
            <a:off x="251520" y="1340768"/>
            <a:ext cx="8726816" cy="4896544"/>
          </a:xfrm>
        </p:spPr>
        <p:txBody>
          <a:bodyPr/>
          <a:lstStyle>
            <a:lvl1pPr>
              <a:buFont typeface="Wingdings" pitchFamily="2" charset="2"/>
              <a:buChar char="Ø"/>
              <a:defRPr>
                <a:solidFill>
                  <a:schemeClr val="accent2"/>
                </a:solidFill>
              </a:defRPr>
            </a:lvl1pPr>
            <a:lvl2pPr>
              <a:buFont typeface="Wingdings" pitchFamily="2" charset="2"/>
              <a:buChar char="§"/>
              <a:defRPr/>
            </a:lvl2pPr>
            <a:lvl3pPr>
              <a:buFont typeface="Wingdings" pitchFamily="2" charset="2"/>
              <a:buChar char="§"/>
              <a:defRPr/>
            </a:lvl3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Slide Number Placeholder 21"/>
          <p:cNvSpPr>
            <a:spLocks noGrp="1"/>
          </p:cNvSpPr>
          <p:nvPr>
            <p:ph type="sldNum" sz="quarter" idx="4"/>
          </p:nvPr>
        </p:nvSpPr>
        <p:spPr>
          <a:xfrm>
            <a:off x="4427984" y="6435942"/>
            <a:ext cx="683568" cy="400110"/>
          </a:xfrm>
          <a:prstGeom prst="rect">
            <a:avLst/>
          </a:prstGeom>
        </p:spPr>
        <p:txBody>
          <a:bodyPr anchor="ctr"/>
          <a:lstStyle>
            <a:lvl1pPr algn="ctr" eaLnBrk="1" latinLnBrk="0" hangingPunct="1">
              <a:defRPr kumimoji="0" lang="en-GB" sz="1800" kern="1200" smtClean="0">
                <a:solidFill>
                  <a:schemeClr val="tx2">
                    <a:satMod val="130000"/>
                  </a:schemeClr>
                </a:solidFill>
                <a:effectLst>
                  <a:outerShdw blurRad="50000" dist="30000" dir="5400000" algn="tl" rotWithShape="0">
                    <a:srgbClr val="000000">
                      <a:alpha val="30000"/>
                    </a:srgbClr>
                  </a:outerShdw>
                </a:effectLst>
                <a:latin typeface="Calibri" pitchFamily="34" charset="0"/>
                <a:ea typeface="+mn-ea"/>
                <a:cs typeface="+mn-cs"/>
              </a:defRPr>
            </a:lvl1pPr>
            <a:extLst/>
          </a:lstStyle>
          <a:p>
            <a:fld id="{62AAA1A3-262B-4979-8C18-306C3DA11E9E}" type="slidenum">
              <a:rPr lang="en-ZA" smtClean="0"/>
              <a:pPr/>
              <a:t>‹#›</a:t>
            </a:fld>
            <a:endParaRPr lang="en-ZA"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437" y="6237402"/>
            <a:ext cx="1763688" cy="601125"/>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460432" y="6209479"/>
            <a:ext cx="626573" cy="626573"/>
          </a:xfrm>
          <a:prstGeom prst="rect">
            <a:avLst/>
          </a:prstGeom>
        </p:spPr>
      </p:pic>
    </p:spTree>
    <p:extLst>
      <p:ext uri="{BB962C8B-B14F-4D97-AF65-F5344CB8AC3E}">
        <p14:creationId xmlns:p14="http://schemas.microsoft.com/office/powerpoint/2010/main" val="41402849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x" preserve="1">
  <p:cSld name="Blank">
    <p:spTree>
      <p:nvGrpSpPr>
        <p:cNvPr id="1" name=""/>
        <p:cNvGrpSpPr/>
        <p:nvPr/>
      </p:nvGrpSpPr>
      <p:grpSpPr>
        <a:xfrm>
          <a:off x="0" y="0"/>
          <a:ext cx="0" cy="0"/>
          <a:chOff x="0" y="0"/>
          <a:chExt cx="0" cy="0"/>
        </a:xfrm>
      </p:grpSpPr>
      <p:sp>
        <p:nvSpPr>
          <p:cNvPr id="65" name="Slide Number"/>
          <p:cNvSpPr>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42387874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Tree>
    <p:extLst>
      <p:ext uri="{BB962C8B-B14F-4D97-AF65-F5344CB8AC3E}">
        <p14:creationId xmlns:p14="http://schemas.microsoft.com/office/powerpoint/2010/main" val="21070226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itle Placeholder 4"/>
          <p:cNvSpPr>
            <a:spLocks noGrp="1"/>
          </p:cNvSpPr>
          <p:nvPr>
            <p:ph type="title"/>
          </p:nvPr>
        </p:nvSpPr>
        <p:spPr>
          <a:xfrm>
            <a:off x="179512" y="285728"/>
            <a:ext cx="8784976" cy="939784"/>
          </a:xfrm>
          <a:prstGeom prst="rect">
            <a:avLst/>
          </a:prstGeom>
        </p:spPr>
        <p:txBody>
          <a:bodyPr anchor="ctr">
            <a:normAutofit/>
          </a:bodyPr>
          <a:lstStyle/>
          <a:p>
            <a:r>
              <a:rPr kumimoji="0" lang="en-US" dirty="0" smtClean="0"/>
              <a:t>Click to edit Master title style</a:t>
            </a:r>
            <a:endParaRPr kumimoji="0" lang="en-US" dirty="0"/>
          </a:p>
        </p:txBody>
      </p:sp>
      <p:sp>
        <p:nvSpPr>
          <p:cNvPr id="9" name="Text Placeholder 8"/>
          <p:cNvSpPr>
            <a:spLocks noGrp="1"/>
          </p:cNvSpPr>
          <p:nvPr>
            <p:ph type="body" idx="1"/>
          </p:nvPr>
        </p:nvSpPr>
        <p:spPr>
          <a:xfrm>
            <a:off x="179512" y="1340768"/>
            <a:ext cx="8798824" cy="5040560"/>
          </a:xfrm>
          <a:prstGeom prst="rect">
            <a:avLst/>
          </a:prstGeom>
        </p:spPr>
        <p:txBody>
          <a:bodyPr>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extLst>
      <p:ext uri="{BB962C8B-B14F-4D97-AF65-F5344CB8AC3E}">
        <p14:creationId xmlns:p14="http://schemas.microsoft.com/office/powerpoint/2010/main" val="2069682873"/>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Lst>
  <p:timing>
    <p:tnLst>
      <p:par>
        <p:cTn id="1" dur="indefinite" restart="never" nodeType="tmRoot"/>
      </p:par>
    </p:tnLst>
  </p:timing>
  <p:hf hdr="0" ftr="0" dt="0"/>
  <p:txStyles>
    <p:titleStyle>
      <a:lvl1pPr algn="l" rtl="0" eaLnBrk="1" latinLnBrk="0" hangingPunct="1">
        <a:spcBef>
          <a:spcPct val="0"/>
        </a:spcBef>
        <a:buNone/>
        <a:defRPr kumimoji="0" sz="40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pitchFamily="2" charset="2"/>
        <a:buChar char="Ø"/>
        <a:defRPr kumimoji="0" sz="3200" kern="1200">
          <a:solidFill>
            <a:schemeClr val="accent2"/>
          </a:solidFill>
          <a:latin typeface="Calibri" pitchFamily="34" charset="0"/>
          <a:ea typeface="+mn-ea"/>
          <a:cs typeface="+mn-cs"/>
        </a:defRPr>
      </a:lvl1pPr>
      <a:lvl2pPr marL="640080" indent="-237744" algn="l" rtl="0" eaLnBrk="1" latinLnBrk="0" hangingPunct="1">
        <a:lnSpc>
          <a:spcPct val="100000"/>
        </a:lnSpc>
        <a:spcBef>
          <a:spcPts val="550"/>
        </a:spcBef>
        <a:buClr>
          <a:schemeClr val="accent1"/>
        </a:buClr>
        <a:buFont typeface="Wingdings" pitchFamily="2" charset="2"/>
        <a:buChar char="§"/>
        <a:defRPr kumimoji="0" sz="2800" kern="1200">
          <a:solidFill>
            <a:schemeClr val="accent2"/>
          </a:solidFill>
          <a:latin typeface="Calibri" pitchFamily="34" charset="0"/>
          <a:ea typeface="+mn-ea"/>
          <a:cs typeface="+mn-cs"/>
        </a:defRPr>
      </a:lvl2pPr>
      <a:lvl3pPr marL="886968" indent="-228600" algn="l" rtl="0" eaLnBrk="1" latinLnBrk="0" hangingPunct="1">
        <a:lnSpc>
          <a:spcPct val="100000"/>
        </a:lnSpc>
        <a:spcBef>
          <a:spcPct val="20000"/>
        </a:spcBef>
        <a:buClr>
          <a:schemeClr val="accent2"/>
        </a:buClr>
        <a:buFont typeface="Wingdings" pitchFamily="2" charset="2"/>
        <a:buChar char="§"/>
        <a:defRPr kumimoji="0" sz="2400" kern="1200">
          <a:solidFill>
            <a:schemeClr val="accent3"/>
          </a:solidFill>
          <a:latin typeface="Calibri" pitchFamily="34" charset="0"/>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accent3"/>
          </a:solidFill>
          <a:latin typeface="Calibri" pitchFamily="34" charset="0"/>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accent3"/>
          </a:solidFill>
          <a:latin typeface="Calibri" pitchFamily="34" charset="0"/>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sp.treasury.gov.za/Resource%20_Centre/Conferences/Pages/CSP-Tools.aspx"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ogta.gov.za/" TargetMode="Externa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DPME_Induction_Slides5.jpg" descr="DPME_Induction_Slides5.jpg"/>
          <p:cNvPicPr>
            <a:picLocks noChangeAspect="1"/>
          </p:cNvPicPr>
          <p:nvPr/>
        </p:nvPicPr>
        <p:blipFill>
          <a:blip r:embed="rId2">
            <a:extLst/>
          </a:blip>
          <a:stretch>
            <a:fillRect/>
          </a:stretch>
        </p:blipFill>
        <p:spPr>
          <a:xfrm>
            <a:off x="1426" y="0"/>
            <a:ext cx="9142574" cy="6858000"/>
          </a:xfrm>
          <a:prstGeom prst="rect">
            <a:avLst/>
          </a:prstGeom>
          <a:ln w="12700">
            <a:miter lim="400000"/>
          </a:ln>
        </p:spPr>
      </p:pic>
      <p:sp>
        <p:nvSpPr>
          <p:cNvPr id="163" name="object 4"/>
          <p:cNvSpPr/>
          <p:nvPr/>
        </p:nvSpPr>
        <p:spPr>
          <a:xfrm>
            <a:off x="-108520" y="764704"/>
            <a:ext cx="9251807" cy="4124206"/>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indent="12700" algn="ctr">
              <a:defRPr sz="2800" b="1" spc="-10">
                <a:solidFill>
                  <a:srgbClr val="FFFFFF"/>
                </a:solidFill>
                <a:latin typeface="Arial"/>
                <a:ea typeface="Arial"/>
                <a:cs typeface="Arial"/>
                <a:sym typeface="Arial"/>
              </a:defRPr>
            </a:lvl1pPr>
          </a:lstStyle>
          <a:p>
            <a:endParaRPr lang="en-ZA" sz="3200" dirty="0" smtClean="0"/>
          </a:p>
          <a:p>
            <a:endParaRPr lang="en-ZA" sz="3200" dirty="0"/>
          </a:p>
          <a:p>
            <a:endParaRPr lang="en-ZA" sz="3200" dirty="0" smtClean="0"/>
          </a:p>
          <a:p>
            <a:endParaRPr lang="en-ZA" sz="3200" dirty="0"/>
          </a:p>
          <a:p>
            <a:r>
              <a:rPr lang="en-ZA" sz="2400" dirty="0">
                <a:latin typeface="Arial Narrow" panose="020B0606020202030204" pitchFamily="34" charset="0"/>
              </a:rPr>
              <a:t>T</a:t>
            </a:r>
            <a:r>
              <a:rPr lang="en-ZA" sz="2400" dirty="0" smtClean="0">
                <a:latin typeface="Arial Narrow" panose="020B0606020202030204" pitchFamily="34" charset="0"/>
              </a:rPr>
              <a:t>he 6</a:t>
            </a:r>
            <a:r>
              <a:rPr lang="en-ZA" sz="2400" baseline="30000" dirty="0" smtClean="0">
                <a:latin typeface="Arial Narrow" panose="020B0606020202030204" pitchFamily="34" charset="0"/>
              </a:rPr>
              <a:t>th</a:t>
            </a:r>
            <a:r>
              <a:rPr lang="en-ZA" sz="2400" dirty="0" smtClean="0">
                <a:latin typeface="Arial Narrow" panose="020B0606020202030204" pitchFamily="34" charset="0"/>
              </a:rPr>
              <a:t> High Level Policy Dialogue on Development Planning in Africa  </a:t>
            </a:r>
          </a:p>
          <a:p>
            <a:r>
              <a:rPr lang="en-ZA" sz="2000" dirty="0" smtClean="0">
                <a:latin typeface="Arial Narrow" panose="020B0606020202030204" pitchFamily="34" charset="0"/>
              </a:rPr>
              <a:t>Experiences </a:t>
            </a:r>
            <a:r>
              <a:rPr lang="en-ZA" sz="2000" dirty="0">
                <a:latin typeface="Arial Narrow" panose="020B0606020202030204" pitchFamily="34" charset="0"/>
              </a:rPr>
              <a:t>in Linking Development Planning and </a:t>
            </a:r>
            <a:r>
              <a:rPr lang="en-ZA" sz="2000" dirty="0" smtClean="0">
                <a:latin typeface="Arial Narrow" panose="020B0606020202030204" pitchFamily="34" charset="0"/>
              </a:rPr>
              <a:t>Financing</a:t>
            </a:r>
          </a:p>
          <a:p>
            <a:r>
              <a:rPr lang="en-ZA" sz="2000" dirty="0" smtClean="0">
                <a:latin typeface="Arial Narrow" panose="020B0606020202030204" pitchFamily="34" charset="0"/>
              </a:rPr>
              <a:t> (Resource Mobilisation)</a:t>
            </a:r>
          </a:p>
          <a:p>
            <a:endParaRPr lang="en-ZA" sz="1200" dirty="0">
              <a:latin typeface="Arial Narrow" panose="020B0606020202030204" pitchFamily="34" charset="0"/>
            </a:endParaRPr>
          </a:p>
          <a:p>
            <a:r>
              <a:rPr lang="en-ZA" sz="1800" i="1" dirty="0" smtClean="0">
                <a:latin typeface="Arial Narrow" panose="020B0606020202030204" pitchFamily="34" charset="0"/>
              </a:rPr>
              <a:t>Ms </a:t>
            </a:r>
            <a:r>
              <a:rPr lang="en-ZA" sz="1800" i="1" dirty="0">
                <a:latin typeface="Arial Narrow" panose="020B0606020202030204" pitchFamily="34" charset="0"/>
              </a:rPr>
              <a:t>Mpumi </a:t>
            </a:r>
            <a:r>
              <a:rPr lang="en-ZA" sz="1800" i="1" dirty="0" smtClean="0">
                <a:latin typeface="Arial Narrow" panose="020B0606020202030204" pitchFamily="34" charset="0"/>
              </a:rPr>
              <a:t>Mpofu</a:t>
            </a:r>
          </a:p>
          <a:p>
            <a:r>
              <a:rPr lang="en-ZA" sz="1800" i="1" dirty="0" smtClean="0">
                <a:latin typeface="Arial Narrow" panose="020B0606020202030204" pitchFamily="34" charset="0"/>
              </a:rPr>
              <a:t>Director-General </a:t>
            </a:r>
            <a:r>
              <a:rPr lang="en-ZA" sz="1800" i="1" dirty="0">
                <a:latin typeface="Arial Narrow" panose="020B0606020202030204" pitchFamily="34" charset="0"/>
              </a:rPr>
              <a:t>of Planning, Monitoring </a:t>
            </a:r>
            <a:r>
              <a:rPr lang="en-ZA" sz="1800" i="1" dirty="0" smtClean="0">
                <a:latin typeface="Arial Narrow" panose="020B0606020202030204" pitchFamily="34" charset="0"/>
              </a:rPr>
              <a:t>and </a:t>
            </a:r>
            <a:r>
              <a:rPr lang="en-ZA" sz="1800" i="1" dirty="0" smtClean="0">
                <a:latin typeface="Arial Narrow" panose="020B0606020202030204" pitchFamily="34" charset="0"/>
              </a:rPr>
              <a:t>Evaluation</a:t>
            </a:r>
            <a:endParaRPr lang="en-ZA" sz="1200" dirty="0" smtClean="0">
              <a:latin typeface="Arial Narrow" panose="020B0606020202030204" pitchFamily="34" charset="0"/>
            </a:endParaRPr>
          </a:p>
          <a:p>
            <a:r>
              <a:rPr lang="en-ZA" dirty="0" smtClean="0">
                <a:latin typeface="Arial Narrow" panose="020B0606020202030204" pitchFamily="34" charset="0"/>
              </a:rPr>
              <a:t> </a:t>
            </a:r>
            <a:r>
              <a:rPr lang="en-ZA" sz="1600" dirty="0" smtClean="0">
                <a:latin typeface="Arial Narrow" panose="020B0606020202030204" pitchFamily="34" charset="0"/>
              </a:rPr>
              <a:t>10 July 2018</a:t>
            </a:r>
            <a:endParaRPr sz="1600" dirty="0">
              <a:latin typeface="Arial Narrow" panose="020B0606020202030204" pitchFamily="34" charset="0"/>
            </a:endParaRPr>
          </a:p>
        </p:txBody>
      </p:sp>
    </p:spTree>
    <p:extLst>
      <p:ext uri="{BB962C8B-B14F-4D97-AF65-F5344CB8AC3E}">
        <p14:creationId xmlns:p14="http://schemas.microsoft.com/office/powerpoint/2010/main" val="1544710883"/>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b="1" dirty="0" smtClean="0">
                <a:solidFill>
                  <a:schemeClr val="tx1"/>
                </a:solidFill>
                <a:latin typeface="Arial Narrow" panose="020B0606020202030204" pitchFamily="34" charset="0"/>
              </a:rPr>
              <a:t>PRESENTATION OUTLINE</a:t>
            </a:r>
            <a:endParaRPr lang="en-ZA" b="1" dirty="0">
              <a:solidFill>
                <a:schemeClr val="tx1"/>
              </a:solidFill>
              <a:latin typeface="Arial Narrow" panose="020B0606020202030204" pitchFamily="34" charset="0"/>
            </a:endParaRPr>
          </a:p>
        </p:txBody>
      </p:sp>
      <p:sp>
        <p:nvSpPr>
          <p:cNvPr id="3" name="Content Placeholder 2"/>
          <p:cNvSpPr>
            <a:spLocks noGrp="1"/>
          </p:cNvSpPr>
          <p:nvPr>
            <p:ph idx="1"/>
          </p:nvPr>
        </p:nvSpPr>
        <p:spPr/>
        <p:txBody>
          <a:bodyPr>
            <a:normAutofit fontScale="70000" lnSpcReduction="20000"/>
          </a:bodyPr>
          <a:lstStyle/>
          <a:p>
            <a:pPr>
              <a:lnSpc>
                <a:spcPct val="120000"/>
              </a:lnSpc>
            </a:pPr>
            <a:r>
              <a:rPr lang="en-ZA" b="1" dirty="0" smtClean="0">
                <a:solidFill>
                  <a:schemeClr val="tx1"/>
                </a:solidFill>
                <a:latin typeface="Arial Narrow" panose="020B0606020202030204" pitchFamily="34" charset="0"/>
              </a:rPr>
              <a:t>Introduction</a:t>
            </a:r>
          </a:p>
          <a:p>
            <a:pPr>
              <a:lnSpc>
                <a:spcPct val="120000"/>
              </a:lnSpc>
            </a:pPr>
            <a:r>
              <a:rPr lang="en-ZA" b="1" dirty="0" smtClean="0">
                <a:solidFill>
                  <a:schemeClr val="tx1"/>
                </a:solidFill>
                <a:latin typeface="Arial Narrow" panose="020B0606020202030204" pitchFamily="34" charset="0"/>
              </a:rPr>
              <a:t>Policy and Contextual Framework </a:t>
            </a:r>
          </a:p>
          <a:p>
            <a:pPr lvl="1">
              <a:lnSpc>
                <a:spcPct val="120000"/>
              </a:lnSpc>
            </a:pPr>
            <a:r>
              <a:rPr lang="en-ZA" dirty="0" smtClean="0">
                <a:solidFill>
                  <a:schemeClr val="tx1"/>
                </a:solidFill>
                <a:latin typeface="Arial Narrow" panose="020B0606020202030204" pitchFamily="34" charset="0"/>
              </a:rPr>
              <a:t>United Nations (2015) Addis </a:t>
            </a:r>
            <a:r>
              <a:rPr lang="en-ZA" dirty="0" smtClean="0">
                <a:solidFill>
                  <a:schemeClr val="tx1"/>
                </a:solidFill>
                <a:latin typeface="Arial Narrow" panose="020B0606020202030204" pitchFamily="34" charset="0"/>
              </a:rPr>
              <a:t>Ababa Action Agenda on Financing for Development</a:t>
            </a:r>
          </a:p>
          <a:p>
            <a:pPr lvl="1">
              <a:lnSpc>
                <a:spcPct val="120000"/>
              </a:lnSpc>
            </a:pPr>
            <a:r>
              <a:rPr lang="en-ZA" dirty="0" smtClean="0">
                <a:solidFill>
                  <a:schemeClr val="tx1"/>
                </a:solidFill>
                <a:latin typeface="Arial Narrow" panose="020B0606020202030204" pitchFamily="34" charset="0"/>
              </a:rPr>
              <a:t>South African Constitutional and Legal Framework</a:t>
            </a:r>
          </a:p>
          <a:p>
            <a:pPr>
              <a:lnSpc>
                <a:spcPct val="120000"/>
              </a:lnSpc>
            </a:pPr>
            <a:r>
              <a:rPr lang="en-ZA" b="1" dirty="0" smtClean="0">
                <a:solidFill>
                  <a:schemeClr val="tx1"/>
                </a:solidFill>
                <a:latin typeface="Arial Narrow" panose="020B0606020202030204" pitchFamily="34" charset="0"/>
              </a:rPr>
              <a:t>South African Emerging Practice – Stronger linkage between finance and planning towards achievement of long-term goals</a:t>
            </a:r>
            <a:r>
              <a:rPr lang="en-ZA" b="1" i="1" dirty="0" smtClean="0">
                <a:solidFill>
                  <a:schemeClr val="tx1"/>
                </a:solidFill>
                <a:latin typeface="Arial Narrow" panose="020B0606020202030204" pitchFamily="34" charset="0"/>
              </a:rPr>
              <a:t> </a:t>
            </a:r>
            <a:endParaRPr lang="en-ZA" b="1" dirty="0" smtClean="0">
              <a:solidFill>
                <a:schemeClr val="tx1"/>
              </a:solidFill>
              <a:latin typeface="Arial Narrow" panose="020B0606020202030204" pitchFamily="34" charset="0"/>
            </a:endParaRPr>
          </a:p>
          <a:p>
            <a:pPr lvl="1">
              <a:lnSpc>
                <a:spcPct val="120000"/>
              </a:lnSpc>
            </a:pPr>
            <a:r>
              <a:rPr lang="en-ZA" dirty="0" smtClean="0">
                <a:solidFill>
                  <a:schemeClr val="tx1"/>
                </a:solidFill>
                <a:latin typeface="Arial Narrow" panose="020B0606020202030204" pitchFamily="34" charset="0"/>
              </a:rPr>
              <a:t>The National Development Plan (NDP) and Sustainable Development Goals</a:t>
            </a:r>
          </a:p>
          <a:p>
            <a:pPr lvl="1">
              <a:lnSpc>
                <a:spcPct val="120000"/>
              </a:lnSpc>
            </a:pPr>
            <a:r>
              <a:rPr lang="en-ZA" dirty="0" smtClean="0">
                <a:solidFill>
                  <a:schemeClr val="tx1"/>
                </a:solidFill>
                <a:latin typeface="Arial Narrow" panose="020B0606020202030204" pitchFamily="34" charset="0"/>
              </a:rPr>
              <a:t>Overall National Framework - Resource Planning Framework  </a:t>
            </a:r>
            <a:r>
              <a:rPr lang="en-ZA" dirty="0" smtClean="0">
                <a:solidFill>
                  <a:schemeClr val="tx1"/>
                </a:solidFill>
                <a:latin typeface="Arial Narrow" panose="020B0606020202030204" pitchFamily="34" charset="0"/>
              </a:rPr>
              <a:t>and </a:t>
            </a:r>
            <a:r>
              <a:rPr lang="en-ZA" dirty="0" smtClean="0">
                <a:solidFill>
                  <a:schemeClr val="tx1"/>
                </a:solidFill>
                <a:latin typeface="Arial Narrow" panose="020B0606020202030204" pitchFamily="34" charset="0"/>
              </a:rPr>
              <a:t>Budgeting linked to the National Development Plan </a:t>
            </a:r>
            <a:endParaRPr lang="en-ZA" dirty="0">
              <a:solidFill>
                <a:schemeClr val="tx1"/>
              </a:solidFill>
              <a:latin typeface="Arial Narrow" panose="020B0606020202030204" pitchFamily="34" charset="0"/>
            </a:endParaRPr>
          </a:p>
          <a:p>
            <a:pPr lvl="1">
              <a:lnSpc>
                <a:spcPct val="120000"/>
              </a:lnSpc>
            </a:pPr>
            <a:r>
              <a:rPr lang="en-ZA" dirty="0" smtClean="0">
                <a:solidFill>
                  <a:schemeClr val="tx1"/>
                </a:solidFill>
                <a:latin typeface="Arial Narrow" panose="020B0606020202030204" pitchFamily="34" charset="0"/>
              </a:rPr>
              <a:t>Provincial Growth and Development Strategies – Provincial budget allocation</a:t>
            </a:r>
          </a:p>
          <a:p>
            <a:pPr lvl="1">
              <a:lnSpc>
                <a:spcPct val="120000"/>
              </a:lnSpc>
            </a:pPr>
            <a:r>
              <a:rPr lang="en-ZA" dirty="0" smtClean="0">
                <a:solidFill>
                  <a:schemeClr val="tx1"/>
                </a:solidFill>
                <a:latin typeface="Arial Narrow" panose="020B0606020202030204" pitchFamily="34" charset="0"/>
              </a:rPr>
              <a:t>Municipal Level - Capital Expenditure Framework linked to Spatial Development Framework, within a differentiated framework</a:t>
            </a:r>
          </a:p>
          <a:p>
            <a:pPr lvl="1">
              <a:lnSpc>
                <a:spcPct val="120000"/>
              </a:lnSpc>
            </a:pPr>
            <a:endParaRPr lang="en-ZA" dirty="0" smtClean="0">
              <a:solidFill>
                <a:schemeClr val="tx1"/>
              </a:solidFill>
              <a:latin typeface="Arial Narrow" panose="020B0606020202030204" pitchFamily="34" charset="0"/>
            </a:endParaRPr>
          </a:p>
          <a:p>
            <a:endParaRPr lang="en-ZA" dirty="0"/>
          </a:p>
        </p:txBody>
      </p:sp>
      <p:sp>
        <p:nvSpPr>
          <p:cNvPr id="4" name="Slide Number Placeholder 3"/>
          <p:cNvSpPr>
            <a:spLocks noGrp="1"/>
          </p:cNvSpPr>
          <p:nvPr>
            <p:ph type="sldNum" sz="quarter" idx="4"/>
          </p:nvPr>
        </p:nvSpPr>
        <p:spPr/>
        <p:txBody>
          <a:bodyPr/>
          <a:lstStyle/>
          <a:p>
            <a:fld id="{62AAA1A3-262B-4979-8C18-306C3DA11E9E}" type="slidenum">
              <a:rPr lang="en-ZA" smtClean="0"/>
              <a:pPr/>
              <a:t>2</a:t>
            </a:fld>
            <a:endParaRPr lang="en-ZA" dirty="0"/>
          </a:p>
        </p:txBody>
      </p:sp>
    </p:spTree>
    <p:extLst>
      <p:ext uri="{BB962C8B-B14F-4D97-AF65-F5344CB8AC3E}">
        <p14:creationId xmlns:p14="http://schemas.microsoft.com/office/powerpoint/2010/main" val="263183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b="1" dirty="0" smtClean="0">
                <a:solidFill>
                  <a:schemeClr val="tx1"/>
                </a:solidFill>
                <a:latin typeface="Arial Narrow" panose="020B0606020202030204" pitchFamily="34" charset="0"/>
              </a:rPr>
              <a:t>POLICY AND CONTEXTUAL FRAMEWORK</a:t>
            </a:r>
            <a:endParaRPr lang="en-ZA" b="1" dirty="0">
              <a:solidFill>
                <a:schemeClr val="tx1"/>
              </a:solidFill>
              <a:latin typeface="Arial Narrow" panose="020B0606020202030204" pitchFamily="34" charset="0"/>
            </a:endParaRPr>
          </a:p>
        </p:txBody>
      </p:sp>
      <p:sp>
        <p:nvSpPr>
          <p:cNvPr id="3" name="Content Placeholder 2"/>
          <p:cNvSpPr>
            <a:spLocks noGrp="1"/>
          </p:cNvSpPr>
          <p:nvPr>
            <p:ph idx="1"/>
          </p:nvPr>
        </p:nvSpPr>
        <p:spPr/>
        <p:txBody>
          <a:bodyPr>
            <a:normAutofit fontScale="92500" lnSpcReduction="10000"/>
          </a:bodyPr>
          <a:lstStyle/>
          <a:p>
            <a:r>
              <a:rPr lang="en-ZA" sz="3000" b="1" dirty="0" smtClean="0">
                <a:solidFill>
                  <a:schemeClr val="tx1"/>
                </a:solidFill>
                <a:latin typeface="Arial Narrow" panose="020B0606020202030204" pitchFamily="34" charset="0"/>
              </a:rPr>
              <a:t>The United </a:t>
            </a:r>
            <a:r>
              <a:rPr lang="en-ZA" sz="3000" b="1" dirty="0" smtClean="0">
                <a:solidFill>
                  <a:schemeClr val="tx1"/>
                </a:solidFill>
                <a:latin typeface="Arial Narrow" panose="020B0606020202030204" pitchFamily="34" charset="0"/>
              </a:rPr>
              <a:t>Nations (2015) </a:t>
            </a:r>
            <a:r>
              <a:rPr lang="en-ZA" sz="3000" b="1" dirty="0" smtClean="0">
                <a:solidFill>
                  <a:schemeClr val="tx1"/>
                </a:solidFill>
                <a:latin typeface="Arial Narrow" panose="020B0606020202030204" pitchFamily="34" charset="0"/>
              </a:rPr>
              <a:t>Addis </a:t>
            </a:r>
            <a:r>
              <a:rPr lang="en-ZA" sz="3000" b="1" dirty="0">
                <a:solidFill>
                  <a:schemeClr val="tx1"/>
                </a:solidFill>
                <a:latin typeface="Arial Narrow" panose="020B0606020202030204" pitchFamily="34" charset="0"/>
              </a:rPr>
              <a:t>Ababa Action Agenda on Financing for </a:t>
            </a:r>
            <a:r>
              <a:rPr lang="en-ZA" sz="3000" b="1" dirty="0" smtClean="0">
                <a:solidFill>
                  <a:schemeClr val="tx1"/>
                </a:solidFill>
                <a:latin typeface="Arial Narrow" panose="020B0606020202030204" pitchFamily="34" charset="0"/>
              </a:rPr>
              <a:t>Development adopted</a:t>
            </a:r>
            <a:endParaRPr lang="en-ZA" sz="3000" b="1" dirty="0">
              <a:solidFill>
                <a:schemeClr val="tx1"/>
              </a:solidFill>
              <a:latin typeface="Arial Narrow" panose="020B0606020202030204" pitchFamily="34" charset="0"/>
            </a:endParaRPr>
          </a:p>
          <a:p>
            <a:r>
              <a:rPr lang="en-ZA" sz="3000" b="1" dirty="0">
                <a:solidFill>
                  <a:schemeClr val="tx1"/>
                </a:solidFill>
                <a:latin typeface="Arial Narrow" panose="020B0606020202030204" pitchFamily="34" charset="0"/>
              </a:rPr>
              <a:t>South African Constitutional and Legal Framework</a:t>
            </a:r>
          </a:p>
          <a:p>
            <a:pPr lvl="1"/>
            <a:r>
              <a:rPr lang="en-ZA" sz="2600" dirty="0">
                <a:solidFill>
                  <a:schemeClr val="tx1"/>
                </a:solidFill>
                <a:latin typeface="Arial Narrow" panose="020B0606020202030204" pitchFamily="34" charset="0"/>
              </a:rPr>
              <a:t>Financial and Fiscal Commission </a:t>
            </a:r>
          </a:p>
          <a:p>
            <a:pPr lvl="1"/>
            <a:r>
              <a:rPr lang="en-ZA" sz="2600" dirty="0">
                <a:solidFill>
                  <a:schemeClr val="tx1"/>
                </a:solidFill>
                <a:latin typeface="Arial Narrow" panose="020B0606020202030204" pitchFamily="34" charset="0"/>
              </a:rPr>
              <a:t>Public Finance Management Act </a:t>
            </a:r>
            <a:r>
              <a:rPr lang="en-ZA" sz="2600" dirty="0" smtClean="0">
                <a:solidFill>
                  <a:schemeClr val="tx1"/>
                </a:solidFill>
                <a:latin typeface="Arial Narrow" panose="020B0606020202030204" pitchFamily="34" charset="0"/>
              </a:rPr>
              <a:t>and </a:t>
            </a:r>
            <a:r>
              <a:rPr lang="en-ZA" sz="2600" dirty="0">
                <a:solidFill>
                  <a:schemeClr val="tx1"/>
                </a:solidFill>
                <a:latin typeface="Arial Narrow" panose="020B0606020202030204" pitchFamily="34" charset="0"/>
              </a:rPr>
              <a:t>Municipal Finance Management Act </a:t>
            </a:r>
          </a:p>
          <a:p>
            <a:pPr lvl="1"/>
            <a:r>
              <a:rPr lang="en-ZA" sz="2600" dirty="0">
                <a:solidFill>
                  <a:schemeClr val="tx1"/>
                </a:solidFill>
                <a:latin typeface="Arial Narrow" panose="020B0606020202030204" pitchFamily="34" charset="0"/>
              </a:rPr>
              <a:t>National Planning </a:t>
            </a:r>
            <a:r>
              <a:rPr lang="en-ZA" sz="2600" dirty="0" smtClean="0">
                <a:solidFill>
                  <a:schemeClr val="tx1"/>
                </a:solidFill>
                <a:latin typeface="Arial Narrow" panose="020B0606020202030204" pitchFamily="34" charset="0"/>
              </a:rPr>
              <a:t>Commission and Department of Planning, Monitoring and Evaluation</a:t>
            </a:r>
            <a:endParaRPr lang="en-ZA" sz="2600" dirty="0">
              <a:solidFill>
                <a:schemeClr val="tx1"/>
              </a:solidFill>
              <a:latin typeface="Arial Narrow" panose="020B0606020202030204" pitchFamily="34" charset="0"/>
            </a:endParaRPr>
          </a:p>
          <a:p>
            <a:pPr lvl="1"/>
            <a:r>
              <a:rPr lang="en-ZA" sz="2600" dirty="0">
                <a:solidFill>
                  <a:schemeClr val="tx1"/>
                </a:solidFill>
                <a:latin typeface="Arial Narrow" panose="020B0606020202030204" pitchFamily="34" charset="0"/>
              </a:rPr>
              <a:t>Municipal Systems Act and Spatial Planning and Land Use Management Act </a:t>
            </a:r>
            <a:endParaRPr lang="en-ZA" sz="2600" dirty="0" smtClean="0">
              <a:solidFill>
                <a:schemeClr val="tx1"/>
              </a:solidFill>
              <a:latin typeface="Arial Narrow" panose="020B0606020202030204" pitchFamily="34" charset="0"/>
            </a:endParaRPr>
          </a:p>
          <a:p>
            <a:r>
              <a:rPr lang="en-ZA" sz="3000" b="1" dirty="0" smtClean="0">
                <a:solidFill>
                  <a:schemeClr val="tx1"/>
                </a:solidFill>
                <a:latin typeface="Arial Narrow" panose="020B0606020202030204" pitchFamily="34" charset="0"/>
              </a:rPr>
              <a:t>National Development Plan as long-term development framework (SA Vision 2030)</a:t>
            </a:r>
            <a:endParaRPr lang="en-ZA" sz="3000" b="1" dirty="0">
              <a:solidFill>
                <a:schemeClr val="tx1"/>
              </a:solidFill>
              <a:latin typeface="Arial Narrow" panose="020B0606020202030204" pitchFamily="34" charset="0"/>
            </a:endParaRPr>
          </a:p>
        </p:txBody>
      </p:sp>
      <p:sp>
        <p:nvSpPr>
          <p:cNvPr id="4" name="Slide Number Placeholder 3"/>
          <p:cNvSpPr>
            <a:spLocks noGrp="1"/>
          </p:cNvSpPr>
          <p:nvPr>
            <p:ph type="sldNum" sz="quarter" idx="4"/>
          </p:nvPr>
        </p:nvSpPr>
        <p:spPr/>
        <p:txBody>
          <a:bodyPr/>
          <a:lstStyle/>
          <a:p>
            <a:fld id="{62AAA1A3-262B-4979-8C18-306C3DA11E9E}" type="slidenum">
              <a:rPr lang="en-ZA" smtClean="0"/>
              <a:pPr/>
              <a:t>3</a:t>
            </a:fld>
            <a:endParaRPr lang="en-ZA" dirty="0"/>
          </a:p>
        </p:txBody>
      </p:sp>
    </p:spTree>
    <p:extLst>
      <p:ext uri="{BB962C8B-B14F-4D97-AF65-F5344CB8AC3E}">
        <p14:creationId xmlns:p14="http://schemas.microsoft.com/office/powerpoint/2010/main" val="32125077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ZA" sz="3200" b="1" dirty="0">
                <a:solidFill>
                  <a:schemeClr val="tx1"/>
                </a:solidFill>
                <a:effectLst>
                  <a:outerShdw blurRad="38100" dist="38100" dir="2700000" algn="tl">
                    <a:srgbClr val="000000">
                      <a:alpha val="43137"/>
                    </a:srgbClr>
                  </a:outerShdw>
                </a:effectLst>
                <a:latin typeface="Arial Narrow" panose="020B0606020202030204" pitchFamily="34" charset="0"/>
              </a:rPr>
              <a:t>NATIONAL DEVELOPMENT PLAN/ MTSF AND THE SUSTAINABLE DEVELOPMENT GOALS </a:t>
            </a:r>
            <a:endParaRPr lang="en-ZA" sz="3200" dirty="0">
              <a:solidFill>
                <a:schemeClr val="tx1"/>
              </a:solidFill>
              <a:latin typeface="Arial Narrow" panose="020B0606020202030204" pitchFamily="34" charset="0"/>
            </a:endParaRPr>
          </a:p>
        </p:txBody>
      </p:sp>
      <p:sp>
        <p:nvSpPr>
          <p:cNvPr id="3" name="Content Placeholder 2"/>
          <p:cNvSpPr>
            <a:spLocks noGrp="1"/>
          </p:cNvSpPr>
          <p:nvPr>
            <p:ph idx="1"/>
          </p:nvPr>
        </p:nvSpPr>
        <p:spPr>
          <a:xfrm>
            <a:off x="107503" y="1119725"/>
            <a:ext cx="8892117" cy="5117587"/>
          </a:xfrm>
        </p:spPr>
        <p:txBody>
          <a:bodyPr>
            <a:normAutofit/>
          </a:bodyPr>
          <a:lstStyle/>
          <a:p>
            <a:pPr algn="just"/>
            <a:r>
              <a:rPr lang="en-US" sz="2400" dirty="0" smtClean="0">
                <a:solidFill>
                  <a:schemeClr val="tx1"/>
                </a:solidFill>
                <a:latin typeface="Arial Narrow" panose="020B0606020202030204" pitchFamily="34" charset="0"/>
              </a:rPr>
              <a:t>South </a:t>
            </a:r>
            <a:r>
              <a:rPr lang="en-US" sz="2400" dirty="0">
                <a:solidFill>
                  <a:schemeClr val="tx1"/>
                </a:solidFill>
                <a:latin typeface="Arial Narrow" panose="020B0606020202030204" pitchFamily="34" charset="0"/>
              </a:rPr>
              <a:t>Africa played key role in the negotiations and processes that led to the development of the 2030 Agenda for Sustainable Development, including its 17 SDGs, and Agenda 2063.</a:t>
            </a:r>
          </a:p>
          <a:p>
            <a:pPr algn="just"/>
            <a:r>
              <a:rPr lang="en-US" sz="2400" dirty="0">
                <a:solidFill>
                  <a:schemeClr val="tx1"/>
                </a:solidFill>
                <a:latin typeface="Arial Narrow" panose="020B0606020202030204" pitchFamily="34" charset="0"/>
              </a:rPr>
              <a:t>Towards realization of the vision of both the Agenda 2030 and NDP 2030, South Africa has made considerable progress in some areas, but also faces considerable challenges regarding implementation, capacity-building, financing, and engagement</a:t>
            </a:r>
            <a:r>
              <a:rPr lang="en-ZA" sz="2400" dirty="0">
                <a:solidFill>
                  <a:schemeClr val="tx1"/>
                </a:solidFill>
                <a:latin typeface="Arial Narrow" panose="020B0606020202030204" pitchFamily="34" charset="0"/>
              </a:rPr>
              <a:t>     </a:t>
            </a:r>
          </a:p>
          <a:p>
            <a:pPr marL="82296" indent="0" algn="just">
              <a:buNone/>
            </a:pPr>
            <a:endParaRPr lang="en-ZA" sz="2400" dirty="0"/>
          </a:p>
        </p:txBody>
      </p:sp>
      <p:sp>
        <p:nvSpPr>
          <p:cNvPr id="4" name="Slide Number Placeholder 3"/>
          <p:cNvSpPr>
            <a:spLocks noGrp="1"/>
          </p:cNvSpPr>
          <p:nvPr>
            <p:ph type="sldNum" sz="quarter" idx="4"/>
          </p:nvPr>
        </p:nvSpPr>
        <p:spPr/>
        <p:txBody>
          <a:bodyPr/>
          <a:lstStyle/>
          <a:p>
            <a:fld id="{62AAA1A3-262B-4979-8C18-306C3DA11E9E}" type="slidenum">
              <a:rPr lang="en-ZA" smtClean="0"/>
              <a:pPr/>
              <a:t>4</a:t>
            </a:fld>
            <a:endParaRPr lang="en-ZA" dirty="0"/>
          </a:p>
        </p:txBody>
      </p:sp>
      <p:pic>
        <p:nvPicPr>
          <p:cNvPr id="8" name="Picture 4" descr="https://www.cbmitalia.org/wp-content/uploads/global-goals-mobile.jpg"/>
          <p:cNvPicPr>
            <a:picLocks noChangeAspect="1" noChangeArrowheads="1"/>
          </p:cNvPicPr>
          <p:nvPr/>
        </p:nvPicPr>
        <p:blipFill rotWithShape="1">
          <a:blip r:embed="rId2">
            <a:extLst>
              <a:ext uri="{28A0092B-C50C-407E-A947-70E740481C1C}">
                <a14:useLocalDpi xmlns:a14="http://schemas.microsoft.com/office/drawing/2010/main" val="0"/>
              </a:ext>
            </a:extLst>
          </a:blip>
          <a:srcRect l="17870" r="17331"/>
          <a:stretch/>
        </p:blipFill>
        <p:spPr bwMode="auto">
          <a:xfrm>
            <a:off x="179511" y="3789040"/>
            <a:ext cx="8856985" cy="24482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3410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endParaRPr lang="en-ZA" b="1" dirty="0">
              <a:effectLst>
                <a:outerShdw blurRad="38100" dist="38100" dir="2700000" algn="tl">
                  <a:srgbClr val="000000">
                    <a:alpha val="43137"/>
                  </a:srgbClr>
                </a:outerShdw>
              </a:effectLst>
            </a:endParaRPr>
          </a:p>
        </p:txBody>
      </p:sp>
      <p:sp>
        <p:nvSpPr>
          <p:cNvPr id="4" name="Slide Number Placeholder 3"/>
          <p:cNvSpPr>
            <a:spLocks noGrp="1"/>
          </p:cNvSpPr>
          <p:nvPr>
            <p:ph type="sldNum" sz="quarter" idx="4"/>
          </p:nvPr>
        </p:nvSpPr>
        <p:spPr/>
        <p:txBody>
          <a:bodyPr/>
          <a:lstStyle/>
          <a:p>
            <a:fld id="{62AAA1A3-262B-4979-8C18-306C3DA11E9E}" type="slidenum">
              <a:rPr lang="en-ZA" smtClean="0"/>
              <a:pPr/>
              <a:t>5</a:t>
            </a:fld>
            <a:endParaRPr lang="en-ZA"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403676513"/>
              </p:ext>
            </p:extLst>
          </p:nvPr>
        </p:nvGraphicFramePr>
        <p:xfrm>
          <a:off x="0" y="-99391"/>
          <a:ext cx="9144002" cy="7739381"/>
        </p:xfrm>
        <a:graphic>
          <a:graphicData uri="http://schemas.openxmlformats.org/drawingml/2006/table">
            <a:tbl>
              <a:tblPr firstRow="1" bandRow="1">
                <a:tableStyleId>{5C22544A-7EE6-4342-B048-85BDC9FD1C3A}</a:tableStyleId>
              </a:tblPr>
              <a:tblGrid>
                <a:gridCol w="4644008">
                  <a:extLst>
                    <a:ext uri="{9D8B030D-6E8A-4147-A177-3AD203B41FA5}">
                      <a16:colId xmlns:a16="http://schemas.microsoft.com/office/drawing/2014/main" val="180800594"/>
                    </a:ext>
                  </a:extLst>
                </a:gridCol>
                <a:gridCol w="4499994">
                  <a:extLst>
                    <a:ext uri="{9D8B030D-6E8A-4147-A177-3AD203B41FA5}">
                      <a16:colId xmlns:a16="http://schemas.microsoft.com/office/drawing/2014/main" val="1187334773"/>
                    </a:ext>
                  </a:extLst>
                </a:gridCol>
              </a:tblGrid>
              <a:tr h="535645">
                <a:tc>
                  <a:txBody>
                    <a:bodyPr/>
                    <a:lstStyle/>
                    <a:p>
                      <a:r>
                        <a:rPr lang="en-ZA" sz="2800" dirty="0" smtClean="0">
                          <a:latin typeface="Arial Narrow" panose="020B0606020202030204" pitchFamily="34" charset="0"/>
                          <a:cs typeface="Calibri" panose="020F0502020204030204" pitchFamily="34" charset="0"/>
                        </a:rPr>
                        <a:t>SDG &amp; NDP Chapter (s)</a:t>
                      </a:r>
                      <a:endParaRPr lang="en-ZA" sz="2800" dirty="0">
                        <a:latin typeface="Arial Narrow" panose="020B0606020202030204" pitchFamily="34" charset="0"/>
                        <a:cs typeface="Calibri" panose="020F0502020204030204" pitchFamily="34" charset="0"/>
                      </a:endParaRPr>
                    </a:p>
                  </a:txBody>
                  <a:tcPr/>
                </a:tc>
                <a:tc>
                  <a:txBody>
                    <a:bodyPr/>
                    <a:lstStyle/>
                    <a:p>
                      <a:r>
                        <a:rPr lang="en-ZA" sz="2800" dirty="0" smtClean="0">
                          <a:latin typeface="Arial Narrow" panose="020B0606020202030204" pitchFamily="34" charset="0"/>
                          <a:cs typeface="Calibri" panose="020F0502020204030204" pitchFamily="34" charset="0"/>
                        </a:rPr>
                        <a:t>SDG and NDP Chapter (s)</a:t>
                      </a:r>
                      <a:endParaRPr lang="en-ZA" sz="2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194378386"/>
                  </a:ext>
                </a:extLst>
              </a:tr>
              <a:tr h="836887">
                <a:tc>
                  <a:txBody>
                    <a:bodyPr/>
                    <a:lstStyle/>
                    <a:p>
                      <a:r>
                        <a:rPr lang="en-ZA" sz="1800" dirty="0" smtClean="0">
                          <a:latin typeface="Arial Narrow" panose="020B0606020202030204" pitchFamily="34" charset="0"/>
                          <a:cs typeface="Calibri" panose="020F0502020204030204" pitchFamily="34" charset="0"/>
                        </a:rPr>
                        <a:t>SDG</a:t>
                      </a:r>
                      <a:r>
                        <a:rPr lang="en-ZA" sz="1800" baseline="0" dirty="0" smtClean="0">
                          <a:latin typeface="Arial Narrow" panose="020B0606020202030204" pitchFamily="34" charset="0"/>
                          <a:cs typeface="Calibri" panose="020F0502020204030204" pitchFamily="34" charset="0"/>
                        </a:rPr>
                        <a:t> </a:t>
                      </a:r>
                      <a:r>
                        <a:rPr lang="en-ZA" sz="1800" dirty="0" smtClean="0">
                          <a:latin typeface="Arial Narrow" panose="020B0606020202030204" pitchFamily="34" charset="0"/>
                          <a:cs typeface="Calibri" panose="020F0502020204030204" pitchFamily="34" charset="0"/>
                        </a:rPr>
                        <a:t>1 No</a:t>
                      </a:r>
                      <a:r>
                        <a:rPr lang="en-ZA" sz="1800" baseline="0" dirty="0" smtClean="0">
                          <a:latin typeface="Arial Narrow" panose="020B0606020202030204" pitchFamily="34" charset="0"/>
                          <a:cs typeface="Calibri" panose="020F0502020204030204" pitchFamily="34" charset="0"/>
                        </a:rPr>
                        <a:t> </a:t>
                      </a:r>
                      <a:r>
                        <a:rPr lang="en-ZA" sz="1800" dirty="0" smtClean="0">
                          <a:latin typeface="Arial Narrow" panose="020B0606020202030204" pitchFamily="34" charset="0"/>
                          <a:cs typeface="Calibri" panose="020F0502020204030204" pitchFamily="34" charset="0"/>
                        </a:rPr>
                        <a:t>Poverty</a:t>
                      </a:r>
                    </a:p>
                    <a:p>
                      <a:r>
                        <a:rPr lang="en-ZA" sz="1800" dirty="0" smtClean="0">
                          <a:latin typeface="Arial Narrow" panose="020B0606020202030204" pitchFamily="34" charset="0"/>
                          <a:cs typeface="Calibri" panose="020F0502020204030204" pitchFamily="34" charset="0"/>
                        </a:rPr>
                        <a:t> NDP:</a:t>
                      </a:r>
                      <a:r>
                        <a:rPr lang="en-ZA" sz="1800" baseline="0" dirty="0" smtClean="0">
                          <a:latin typeface="Arial Narrow" panose="020B0606020202030204" pitchFamily="34" charset="0"/>
                          <a:cs typeface="Calibri" panose="020F0502020204030204" pitchFamily="34" charset="0"/>
                        </a:rPr>
                        <a:t> Ch 3 - </a:t>
                      </a:r>
                      <a:r>
                        <a:rPr lang="en-ZA" sz="1800" dirty="0" smtClean="0">
                          <a:latin typeface="Arial Narrow" panose="020B0606020202030204" pitchFamily="34" charset="0"/>
                          <a:cs typeface="Calibri" panose="020F0502020204030204" pitchFamily="34" charset="0"/>
                        </a:rPr>
                        <a:t>Economy &amp; Ch</a:t>
                      </a:r>
                      <a:r>
                        <a:rPr lang="en-ZA" sz="1800" baseline="0" dirty="0" smtClean="0">
                          <a:latin typeface="Arial Narrow" panose="020B0606020202030204" pitchFamily="34" charset="0"/>
                          <a:cs typeface="Calibri" panose="020F0502020204030204" pitchFamily="34" charset="0"/>
                        </a:rPr>
                        <a:t> </a:t>
                      </a:r>
                      <a:r>
                        <a:rPr lang="en-ZA" sz="1800" dirty="0" smtClean="0">
                          <a:latin typeface="Arial Narrow" panose="020B0606020202030204" pitchFamily="34" charset="0"/>
                          <a:cs typeface="Calibri" panose="020F0502020204030204" pitchFamily="34" charset="0"/>
                        </a:rPr>
                        <a:t>11 -Social Protection</a:t>
                      </a:r>
                      <a:endParaRPr lang="en-ZA" sz="1800" dirty="0">
                        <a:latin typeface="Arial Narrow" panose="020B0606020202030204" pitchFamily="34" charset="0"/>
                        <a:cs typeface="Calibri" panose="020F0502020204030204" pitchFamily="34" charset="0"/>
                      </a:endParaRPr>
                    </a:p>
                  </a:txBody>
                  <a:tcPr/>
                </a:tc>
                <a:tc>
                  <a:txBody>
                    <a:bodyPr/>
                    <a:lstStyle/>
                    <a:p>
                      <a:r>
                        <a:rPr lang="en-ZA" sz="1800" dirty="0" smtClean="0">
                          <a:latin typeface="Arial Narrow" panose="020B0606020202030204" pitchFamily="34" charset="0"/>
                          <a:cs typeface="Calibri" panose="020F0502020204030204" pitchFamily="34" charset="0"/>
                        </a:rPr>
                        <a:t>SDG 10 Reduced Inequalities </a:t>
                      </a:r>
                    </a:p>
                    <a:p>
                      <a:r>
                        <a:rPr lang="en-ZA" sz="1800" dirty="0" smtClean="0">
                          <a:latin typeface="Arial Narrow" panose="020B0606020202030204" pitchFamily="34" charset="0"/>
                          <a:cs typeface="Calibri" panose="020F0502020204030204" pitchFamily="34" charset="0"/>
                        </a:rPr>
                        <a:t> NDP</a:t>
                      </a:r>
                      <a:r>
                        <a:rPr lang="en-ZA" sz="1800" baseline="0" dirty="0" smtClean="0">
                          <a:latin typeface="Arial Narrow" panose="020B0606020202030204" pitchFamily="34" charset="0"/>
                          <a:cs typeface="Calibri" panose="020F0502020204030204" pitchFamily="34" charset="0"/>
                        </a:rPr>
                        <a:t> overall objectives, in particular Ch 3, 11 &amp; 15 Nation Building</a:t>
                      </a:r>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2762328034"/>
                  </a:ext>
                </a:extLst>
              </a:tr>
              <a:tr h="1084854">
                <a:tc>
                  <a:txBody>
                    <a:bodyPr/>
                    <a:lstStyle/>
                    <a:p>
                      <a:r>
                        <a:rPr lang="en-ZA" sz="1800" dirty="0" smtClean="0">
                          <a:latin typeface="Arial Narrow" panose="020B0606020202030204" pitchFamily="34" charset="0"/>
                          <a:cs typeface="Calibri" panose="020F0502020204030204" pitchFamily="34" charset="0"/>
                        </a:rPr>
                        <a:t>SDG</a:t>
                      </a:r>
                      <a:r>
                        <a:rPr lang="en-ZA" sz="1800" baseline="0" dirty="0" smtClean="0">
                          <a:latin typeface="Arial Narrow" panose="020B0606020202030204" pitchFamily="34" charset="0"/>
                          <a:cs typeface="Calibri" panose="020F0502020204030204" pitchFamily="34" charset="0"/>
                        </a:rPr>
                        <a:t> </a:t>
                      </a:r>
                      <a:r>
                        <a:rPr lang="en-ZA" sz="1800" dirty="0" smtClean="0">
                          <a:latin typeface="Arial Narrow" panose="020B0606020202030204" pitchFamily="34" charset="0"/>
                          <a:cs typeface="Calibri" panose="020F0502020204030204" pitchFamily="34" charset="0"/>
                        </a:rPr>
                        <a:t>2 Zero Hunger </a:t>
                      </a:r>
                    </a:p>
                    <a:p>
                      <a:r>
                        <a:rPr lang="en-ZA" sz="1800" dirty="0" smtClean="0">
                          <a:latin typeface="Arial Narrow" panose="020B0606020202030204" pitchFamily="34" charset="0"/>
                          <a:cs typeface="Calibri" panose="020F0502020204030204" pitchFamily="34" charset="0"/>
                        </a:rPr>
                        <a:t>NDP: Ch5 – Environmental Sustainability, Ch 6 – Rural livelihoods</a:t>
                      </a:r>
                      <a:r>
                        <a:rPr lang="en-ZA" sz="1800" baseline="0" dirty="0" smtClean="0">
                          <a:latin typeface="Arial Narrow" panose="020B0606020202030204" pitchFamily="34" charset="0"/>
                          <a:cs typeface="Calibri" panose="020F0502020204030204" pitchFamily="34" charset="0"/>
                        </a:rPr>
                        <a:t> &amp; Ch</a:t>
                      </a:r>
                      <a:r>
                        <a:rPr lang="en-ZA" sz="1800" dirty="0" smtClean="0">
                          <a:latin typeface="Arial Narrow" panose="020B0606020202030204" pitchFamily="34" charset="0"/>
                          <a:cs typeface="Calibri" panose="020F0502020204030204" pitchFamily="34" charset="0"/>
                        </a:rPr>
                        <a:t> 11 - Social Protection</a:t>
                      </a:r>
                      <a:endParaRPr lang="en-ZA" sz="1800" dirty="0">
                        <a:latin typeface="Arial Narrow" panose="020B0606020202030204" pitchFamily="34" charset="0"/>
                        <a:cs typeface="Calibri" panose="020F0502020204030204" pitchFamily="34" charset="0"/>
                      </a:endParaRPr>
                    </a:p>
                  </a:txBody>
                  <a:tcPr/>
                </a:tc>
                <a:tc>
                  <a:txBody>
                    <a:bodyPr/>
                    <a:lstStyle/>
                    <a:p>
                      <a:r>
                        <a:rPr lang="en-ZA" sz="1800" dirty="0" smtClean="0">
                          <a:latin typeface="Arial Narrow" panose="020B0606020202030204" pitchFamily="34" charset="0"/>
                          <a:cs typeface="Calibri" panose="020F0502020204030204" pitchFamily="34" charset="0"/>
                        </a:rPr>
                        <a:t>SDG 11 Sustainable</a:t>
                      </a:r>
                      <a:r>
                        <a:rPr lang="en-ZA" sz="1800" baseline="0" dirty="0" smtClean="0">
                          <a:latin typeface="Arial Narrow" panose="020B0606020202030204" pitchFamily="34" charset="0"/>
                          <a:cs typeface="Calibri" panose="020F0502020204030204" pitchFamily="34" charset="0"/>
                        </a:rPr>
                        <a:t> Cities and Communities </a:t>
                      </a:r>
                    </a:p>
                    <a:p>
                      <a:r>
                        <a:rPr lang="en-ZA" sz="1800" baseline="0" dirty="0" smtClean="0">
                          <a:latin typeface="Arial Narrow" panose="020B0606020202030204" pitchFamily="34" charset="0"/>
                          <a:cs typeface="Calibri" panose="020F0502020204030204" pitchFamily="34" charset="0"/>
                        </a:rPr>
                        <a:t>NDP Ch 4 on Infrastructure, Ch 5 on Environmental Sustainability &amp; Ch 8 on Transforming Human Settlements</a:t>
                      </a:r>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1172610879"/>
                  </a:ext>
                </a:extLst>
              </a:tr>
              <a:tr h="648151">
                <a:tc>
                  <a:txBody>
                    <a:bodyPr/>
                    <a:lstStyle/>
                    <a:p>
                      <a:r>
                        <a:rPr lang="en-ZA" sz="1800" dirty="0" smtClean="0">
                          <a:latin typeface="Arial Narrow" panose="020B0606020202030204" pitchFamily="34" charset="0"/>
                          <a:cs typeface="Calibri" panose="020F0502020204030204" pitchFamily="34" charset="0"/>
                        </a:rPr>
                        <a:t>SDG 3 Good</a:t>
                      </a:r>
                      <a:r>
                        <a:rPr lang="en-ZA" sz="1800" baseline="0" dirty="0" smtClean="0">
                          <a:latin typeface="Arial Narrow" panose="020B0606020202030204" pitchFamily="34" charset="0"/>
                          <a:cs typeface="Calibri" panose="020F0502020204030204" pitchFamily="34" charset="0"/>
                        </a:rPr>
                        <a:t> Health </a:t>
                      </a:r>
                    </a:p>
                    <a:p>
                      <a:r>
                        <a:rPr lang="en-ZA" sz="1800" baseline="0" dirty="0" smtClean="0">
                          <a:latin typeface="Arial Narrow" panose="020B0606020202030204" pitchFamily="34" charset="0"/>
                          <a:cs typeface="Calibri" panose="020F0502020204030204" pitchFamily="34" charset="0"/>
                        </a:rPr>
                        <a:t>NDP Ch 10 - Health </a:t>
                      </a:r>
                      <a:endParaRPr lang="en-ZA" sz="1800" dirty="0">
                        <a:latin typeface="Arial Narrow" panose="020B0606020202030204" pitchFamily="34" charset="0"/>
                        <a:cs typeface="Calibri" panose="020F0502020204030204" pitchFamily="34" charset="0"/>
                      </a:endParaRPr>
                    </a:p>
                  </a:txBody>
                  <a:tcPr/>
                </a:tc>
                <a:tc>
                  <a:txBody>
                    <a:bodyPr/>
                    <a:lstStyle/>
                    <a:p>
                      <a:r>
                        <a:rPr lang="en-ZA" sz="1800" dirty="0" smtClean="0">
                          <a:latin typeface="Arial Narrow" panose="020B0606020202030204" pitchFamily="34" charset="0"/>
                          <a:cs typeface="Calibri" panose="020F0502020204030204" pitchFamily="34" charset="0"/>
                        </a:rPr>
                        <a:t>SDG 12 Responsible Consumption</a:t>
                      </a:r>
                      <a:r>
                        <a:rPr lang="en-ZA" sz="1800" baseline="0" dirty="0" smtClean="0">
                          <a:latin typeface="Arial Narrow" panose="020B0606020202030204" pitchFamily="34" charset="0"/>
                          <a:cs typeface="Calibri" panose="020F0502020204030204" pitchFamily="34" charset="0"/>
                        </a:rPr>
                        <a:t> and Production NDP Ch 5 on Environmental Sustainability </a:t>
                      </a:r>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3089816264"/>
                  </a:ext>
                </a:extLst>
              </a:tr>
              <a:tr h="588921">
                <a:tc>
                  <a:txBody>
                    <a:bodyPr/>
                    <a:lstStyle/>
                    <a:p>
                      <a:r>
                        <a:rPr lang="en-ZA" sz="1800" dirty="0" smtClean="0">
                          <a:latin typeface="Arial Narrow" panose="020B0606020202030204" pitchFamily="34" charset="0"/>
                          <a:cs typeface="Calibri" panose="020F0502020204030204" pitchFamily="34" charset="0"/>
                        </a:rPr>
                        <a:t>SDG 4 Quality Education </a:t>
                      </a:r>
                    </a:p>
                    <a:p>
                      <a:r>
                        <a:rPr lang="en-ZA" sz="1800" dirty="0" smtClean="0">
                          <a:latin typeface="Arial Narrow" panose="020B0606020202030204" pitchFamily="34" charset="0"/>
                          <a:cs typeface="Calibri" panose="020F0502020204030204" pitchFamily="34" charset="0"/>
                        </a:rPr>
                        <a:t>NDP</a:t>
                      </a:r>
                      <a:r>
                        <a:rPr lang="en-ZA" sz="1800" baseline="0" dirty="0" smtClean="0">
                          <a:latin typeface="Arial Narrow" panose="020B0606020202030204" pitchFamily="34" charset="0"/>
                          <a:cs typeface="Calibri" panose="020F0502020204030204" pitchFamily="34" charset="0"/>
                        </a:rPr>
                        <a:t> Ch 9 – Education</a:t>
                      </a:r>
                      <a:endParaRPr lang="en-ZA" sz="1800" dirty="0">
                        <a:latin typeface="Arial Narrow" panose="020B0606020202030204" pitchFamily="34" charset="0"/>
                        <a:cs typeface="Calibri" panose="020F0502020204030204" pitchFamily="34" charset="0"/>
                      </a:endParaRPr>
                    </a:p>
                  </a:txBody>
                  <a:tcPr/>
                </a:tc>
                <a:tc>
                  <a:txBody>
                    <a:bodyPr/>
                    <a:lstStyle/>
                    <a:p>
                      <a:r>
                        <a:rPr lang="en-ZA" sz="1800" dirty="0" smtClean="0">
                          <a:latin typeface="Arial Narrow" panose="020B0606020202030204" pitchFamily="34" charset="0"/>
                          <a:cs typeface="Calibri" panose="020F0502020204030204" pitchFamily="34" charset="0"/>
                        </a:rPr>
                        <a:t>SDG 13 Climate Action </a:t>
                      </a:r>
                    </a:p>
                    <a:p>
                      <a:r>
                        <a:rPr lang="en-ZA" sz="1800" dirty="0" smtClean="0">
                          <a:latin typeface="Arial Narrow" panose="020B0606020202030204" pitchFamily="34" charset="0"/>
                          <a:cs typeface="Calibri" panose="020F0502020204030204" pitchFamily="34" charset="0"/>
                        </a:rPr>
                        <a:t>NDP Ch 5 Environmental Sustainability</a:t>
                      </a:r>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3483011910"/>
                  </a:ext>
                </a:extLst>
              </a:tr>
              <a:tr h="588921">
                <a:tc>
                  <a:txBody>
                    <a:bodyPr/>
                    <a:lstStyle/>
                    <a:p>
                      <a:r>
                        <a:rPr lang="en-ZA" sz="1800" dirty="0" smtClean="0">
                          <a:latin typeface="Arial Narrow" panose="020B0606020202030204" pitchFamily="34" charset="0"/>
                          <a:cs typeface="Calibri" panose="020F0502020204030204" pitchFamily="34" charset="0"/>
                        </a:rPr>
                        <a:t>SDG</a:t>
                      </a:r>
                      <a:r>
                        <a:rPr lang="en-ZA" sz="1800" baseline="0" dirty="0" smtClean="0">
                          <a:latin typeface="Arial Narrow" panose="020B0606020202030204" pitchFamily="34" charset="0"/>
                          <a:cs typeface="Calibri" panose="020F0502020204030204" pitchFamily="34" charset="0"/>
                        </a:rPr>
                        <a:t> 5 </a:t>
                      </a:r>
                      <a:r>
                        <a:rPr lang="en-ZA" sz="1800" dirty="0" smtClean="0">
                          <a:latin typeface="Arial Narrow" panose="020B0606020202030204" pitchFamily="34" charset="0"/>
                          <a:cs typeface="Calibri" panose="020F0502020204030204" pitchFamily="34" charset="0"/>
                        </a:rPr>
                        <a:t>Gender Equality </a:t>
                      </a:r>
                      <a:r>
                        <a:rPr lang="en-ZA" sz="1800" baseline="0" dirty="0" smtClean="0">
                          <a:latin typeface="Arial Narrow" panose="020B0606020202030204" pitchFamily="34" charset="0"/>
                          <a:cs typeface="Calibri" panose="020F0502020204030204" pitchFamily="34" charset="0"/>
                        </a:rPr>
                        <a:t> </a:t>
                      </a:r>
                    </a:p>
                    <a:p>
                      <a:r>
                        <a:rPr lang="en-ZA" sz="1800" dirty="0" smtClean="0">
                          <a:latin typeface="Arial Narrow" panose="020B0606020202030204" pitchFamily="34" charset="0"/>
                          <a:cs typeface="Calibri" panose="020F0502020204030204" pitchFamily="34" charset="0"/>
                        </a:rPr>
                        <a:t>NDP Ch</a:t>
                      </a:r>
                      <a:r>
                        <a:rPr lang="en-ZA" sz="1800" baseline="0" dirty="0" smtClean="0">
                          <a:latin typeface="Arial Narrow" panose="020B0606020202030204" pitchFamily="34" charset="0"/>
                          <a:cs typeface="Calibri" panose="020F0502020204030204" pitchFamily="34" charset="0"/>
                        </a:rPr>
                        <a:t> 11 &amp; 12 Building Sustainable Communities </a:t>
                      </a:r>
                      <a:endParaRPr lang="en-ZA" sz="1800" dirty="0">
                        <a:latin typeface="Arial Narrow" panose="020B0606020202030204" pitchFamily="34" charset="0"/>
                        <a:cs typeface="Calibri" panose="020F0502020204030204" pitchFamily="34" charset="0"/>
                      </a:endParaRPr>
                    </a:p>
                  </a:txBody>
                  <a:tcPr/>
                </a:tc>
                <a:tc>
                  <a:txBody>
                    <a:bodyPr/>
                    <a:lstStyle/>
                    <a:p>
                      <a:r>
                        <a:rPr lang="en-ZA" sz="1800" dirty="0" smtClean="0">
                          <a:latin typeface="Arial Narrow" panose="020B0606020202030204" pitchFamily="34" charset="0"/>
                          <a:cs typeface="Calibri" panose="020F0502020204030204" pitchFamily="34" charset="0"/>
                        </a:rPr>
                        <a:t>SDG 14 Life Below Water </a:t>
                      </a:r>
                    </a:p>
                    <a:p>
                      <a:r>
                        <a:rPr lang="en-ZA" sz="1800" dirty="0" smtClean="0">
                          <a:latin typeface="Arial Narrow" panose="020B0606020202030204" pitchFamily="34" charset="0"/>
                          <a:cs typeface="Calibri" panose="020F0502020204030204" pitchFamily="34" charset="0"/>
                        </a:rPr>
                        <a:t>NDP Ch 5 Environmental Sustainability</a:t>
                      </a:r>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2820037882"/>
                  </a:ext>
                </a:extLst>
              </a:tr>
              <a:tr h="836887">
                <a:tc>
                  <a:txBody>
                    <a:bodyPr/>
                    <a:lstStyle/>
                    <a:p>
                      <a:r>
                        <a:rPr lang="en-ZA" sz="1800" dirty="0" smtClean="0">
                          <a:latin typeface="Arial Narrow" panose="020B0606020202030204" pitchFamily="34" charset="0"/>
                          <a:cs typeface="Calibri" panose="020F0502020204030204" pitchFamily="34" charset="0"/>
                        </a:rPr>
                        <a:t>SDG 6 Clean Water and Sanitation </a:t>
                      </a:r>
                    </a:p>
                    <a:p>
                      <a:r>
                        <a:rPr lang="en-ZA" sz="1800" dirty="0" smtClean="0">
                          <a:latin typeface="Arial Narrow" panose="020B0606020202030204" pitchFamily="34" charset="0"/>
                          <a:cs typeface="Calibri" panose="020F0502020204030204" pitchFamily="34" charset="0"/>
                        </a:rPr>
                        <a:t>NDP Ch 4</a:t>
                      </a:r>
                      <a:r>
                        <a:rPr lang="en-ZA" sz="1800" baseline="0" dirty="0" smtClean="0">
                          <a:latin typeface="Arial Narrow" panose="020B0606020202030204" pitchFamily="34" charset="0"/>
                          <a:cs typeface="Calibri" panose="020F0502020204030204" pitchFamily="34" charset="0"/>
                        </a:rPr>
                        <a:t> – Economic Infrastructure &amp; Ch 8 – Transforming Human Settlements</a:t>
                      </a:r>
                      <a:endParaRPr lang="en-ZA" sz="1800" dirty="0">
                        <a:latin typeface="Arial Narrow" panose="020B0606020202030204" pitchFamily="34" charset="0"/>
                        <a:cs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smtClean="0">
                          <a:latin typeface="Arial Narrow" panose="020B0606020202030204" pitchFamily="34" charset="0"/>
                          <a:cs typeface="Calibri" panose="020F0502020204030204" pitchFamily="34" charset="0"/>
                        </a:rPr>
                        <a:t>SDG 15 Life on land </a:t>
                      </a:r>
                    </a:p>
                    <a:p>
                      <a:pPr marL="0" marR="0" indent="0" algn="l" defTabSz="914400" rtl="0" eaLnBrk="1" fontAlgn="auto" latinLnBrk="0" hangingPunct="1">
                        <a:lnSpc>
                          <a:spcPct val="100000"/>
                        </a:lnSpc>
                        <a:spcBef>
                          <a:spcPts val="0"/>
                        </a:spcBef>
                        <a:spcAft>
                          <a:spcPts val="0"/>
                        </a:spcAft>
                        <a:buClrTx/>
                        <a:buSzTx/>
                        <a:buFontTx/>
                        <a:buNone/>
                        <a:tabLst/>
                        <a:defRPr/>
                      </a:pPr>
                      <a:r>
                        <a:rPr lang="en-ZA" sz="1800" dirty="0" smtClean="0">
                          <a:latin typeface="Arial Narrow" panose="020B0606020202030204" pitchFamily="34" charset="0"/>
                          <a:cs typeface="Calibri" panose="020F0502020204030204" pitchFamily="34" charset="0"/>
                        </a:rPr>
                        <a:t>NDP Ch 5 Environmental Sustainability</a:t>
                      </a:r>
                    </a:p>
                  </a:txBody>
                  <a:tcPr/>
                </a:tc>
                <a:extLst>
                  <a:ext uri="{0D108BD9-81ED-4DB2-BD59-A6C34878D82A}">
                    <a16:rowId xmlns:a16="http://schemas.microsoft.com/office/drawing/2014/main" val="1251066117"/>
                  </a:ext>
                </a:extLst>
              </a:tr>
              <a:tr h="836887">
                <a:tc>
                  <a:txBody>
                    <a:bodyPr/>
                    <a:lstStyle/>
                    <a:p>
                      <a:r>
                        <a:rPr lang="en-ZA" sz="1800" dirty="0" smtClean="0">
                          <a:latin typeface="Arial Narrow" panose="020B0606020202030204" pitchFamily="34" charset="0"/>
                          <a:cs typeface="Calibri" panose="020F0502020204030204" pitchFamily="34" charset="0"/>
                        </a:rPr>
                        <a:t>SDG 7 Affordable and Clean</a:t>
                      </a:r>
                      <a:r>
                        <a:rPr lang="en-ZA" sz="1800" baseline="0" dirty="0" smtClean="0">
                          <a:latin typeface="Arial Narrow" panose="020B0606020202030204" pitchFamily="34" charset="0"/>
                          <a:cs typeface="Calibri" panose="020F0502020204030204" pitchFamily="34" charset="0"/>
                        </a:rPr>
                        <a:t> Energy </a:t>
                      </a:r>
                    </a:p>
                    <a:p>
                      <a:r>
                        <a:rPr lang="en-ZA" sz="1800" baseline="0" dirty="0" smtClean="0">
                          <a:latin typeface="Arial Narrow" panose="020B0606020202030204" pitchFamily="34" charset="0"/>
                          <a:cs typeface="Calibri" panose="020F0502020204030204" pitchFamily="34" charset="0"/>
                        </a:rPr>
                        <a:t>NDP Ch 4  Infrastructure &amp; Ch 5- Environmental Sustainability  </a:t>
                      </a:r>
                      <a:endParaRPr lang="en-ZA" sz="1800" dirty="0">
                        <a:latin typeface="Arial Narrow" panose="020B0606020202030204" pitchFamily="34" charset="0"/>
                        <a:cs typeface="Calibri" panose="020F0502020204030204" pitchFamily="34" charset="0"/>
                      </a:endParaRPr>
                    </a:p>
                  </a:txBody>
                  <a:tcPr/>
                </a:tc>
                <a:tc>
                  <a:txBody>
                    <a:bodyPr/>
                    <a:lstStyle/>
                    <a:p>
                      <a:r>
                        <a:rPr lang="en-ZA" sz="1800" dirty="0" smtClean="0">
                          <a:latin typeface="Arial Narrow" panose="020B0606020202030204" pitchFamily="34" charset="0"/>
                          <a:cs typeface="Calibri" panose="020F0502020204030204" pitchFamily="34" charset="0"/>
                        </a:rPr>
                        <a:t>SDG 16</a:t>
                      </a:r>
                      <a:r>
                        <a:rPr lang="en-ZA" sz="1800" baseline="0" dirty="0" smtClean="0">
                          <a:latin typeface="Arial Narrow" panose="020B0606020202030204" pitchFamily="34" charset="0"/>
                          <a:cs typeface="Calibri" panose="020F0502020204030204" pitchFamily="34" charset="0"/>
                        </a:rPr>
                        <a:t> Peace and Justice </a:t>
                      </a:r>
                    </a:p>
                    <a:p>
                      <a:r>
                        <a:rPr lang="en-ZA" sz="1800" baseline="0" dirty="0" smtClean="0">
                          <a:latin typeface="Arial Narrow" panose="020B0606020202030204" pitchFamily="34" charset="0"/>
                          <a:cs typeface="Calibri" panose="020F0502020204030204" pitchFamily="34" charset="0"/>
                        </a:rPr>
                        <a:t>NDP Ch 13 – Building a Capable State &amp; 14 – Fighting Corruption  </a:t>
                      </a:r>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4294691938"/>
                  </a:ext>
                </a:extLst>
              </a:tr>
              <a:tr h="630684">
                <a:tc>
                  <a:txBody>
                    <a:bodyPr/>
                    <a:lstStyle/>
                    <a:p>
                      <a:r>
                        <a:rPr lang="en-ZA" sz="1800" dirty="0" smtClean="0">
                          <a:latin typeface="Arial Narrow" panose="020B0606020202030204" pitchFamily="34" charset="0"/>
                          <a:cs typeface="Calibri" panose="020F0502020204030204" pitchFamily="34" charset="0"/>
                        </a:rPr>
                        <a:t>SDG 8 Decent work and economic growth </a:t>
                      </a:r>
                    </a:p>
                    <a:p>
                      <a:r>
                        <a:rPr lang="en-ZA" sz="1800" dirty="0" smtClean="0">
                          <a:latin typeface="Arial Narrow" panose="020B0606020202030204" pitchFamily="34" charset="0"/>
                          <a:cs typeface="Calibri" panose="020F0502020204030204" pitchFamily="34" charset="0"/>
                        </a:rPr>
                        <a:t>NDP Ch 3 – Economy</a:t>
                      </a:r>
                      <a:endParaRPr lang="en-ZA" sz="1800" dirty="0">
                        <a:latin typeface="Arial Narrow" panose="020B0606020202030204" pitchFamily="34" charset="0"/>
                        <a:cs typeface="Calibri" panose="020F0502020204030204" pitchFamily="34" charset="0"/>
                      </a:endParaRPr>
                    </a:p>
                  </a:txBody>
                  <a:tcPr/>
                </a:tc>
                <a:tc>
                  <a:txBody>
                    <a:bodyPr/>
                    <a:lstStyle/>
                    <a:p>
                      <a:r>
                        <a:rPr lang="en-ZA" sz="1800" dirty="0" smtClean="0">
                          <a:latin typeface="Arial Narrow" panose="020B0606020202030204" pitchFamily="34" charset="0"/>
                          <a:cs typeface="Calibri" panose="020F0502020204030204" pitchFamily="34" charset="0"/>
                        </a:rPr>
                        <a:t>SDG 17 Partnerships for Goals</a:t>
                      </a:r>
                      <a:r>
                        <a:rPr lang="en-ZA" sz="1800" baseline="0" dirty="0" smtClean="0">
                          <a:latin typeface="Arial Narrow" panose="020B0606020202030204" pitchFamily="34" charset="0"/>
                          <a:cs typeface="Calibri" panose="020F0502020204030204" pitchFamily="34" charset="0"/>
                        </a:rPr>
                        <a:t> </a:t>
                      </a:r>
                    </a:p>
                    <a:p>
                      <a:r>
                        <a:rPr lang="en-ZA" sz="1800" baseline="0" dirty="0" smtClean="0">
                          <a:latin typeface="Arial Narrow" panose="020B0606020202030204" pitchFamily="34" charset="0"/>
                          <a:cs typeface="Calibri" panose="020F0502020204030204" pitchFamily="34" charset="0"/>
                        </a:rPr>
                        <a:t>NDP Ch 7 South Africa in the Region and the World </a:t>
                      </a:r>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2022782066"/>
                  </a:ext>
                </a:extLst>
              </a:tr>
              <a:tr h="703425">
                <a:tc>
                  <a:txBody>
                    <a:bodyPr/>
                    <a:lstStyle/>
                    <a:p>
                      <a:r>
                        <a:rPr lang="en-ZA" sz="1800" dirty="0" smtClean="0">
                          <a:latin typeface="Arial Narrow" panose="020B0606020202030204" pitchFamily="34" charset="0"/>
                          <a:cs typeface="Calibri" panose="020F0502020204030204" pitchFamily="34" charset="0"/>
                        </a:rPr>
                        <a:t>SDG</a:t>
                      </a:r>
                      <a:r>
                        <a:rPr lang="en-ZA" sz="1800" baseline="0" dirty="0" smtClean="0">
                          <a:latin typeface="Arial Narrow" panose="020B0606020202030204" pitchFamily="34" charset="0"/>
                          <a:cs typeface="Calibri" panose="020F0502020204030204" pitchFamily="34" charset="0"/>
                        </a:rPr>
                        <a:t> </a:t>
                      </a:r>
                      <a:r>
                        <a:rPr lang="en-ZA" sz="1800" dirty="0" smtClean="0">
                          <a:latin typeface="Arial Narrow" panose="020B0606020202030204" pitchFamily="34" charset="0"/>
                          <a:cs typeface="Calibri" panose="020F0502020204030204" pitchFamily="34" charset="0"/>
                        </a:rPr>
                        <a:t>9 Industry, Innovation and Infrastructure </a:t>
                      </a:r>
                    </a:p>
                    <a:p>
                      <a:r>
                        <a:rPr lang="en-ZA" sz="1800" dirty="0" smtClean="0">
                          <a:latin typeface="Arial Narrow" panose="020B0606020202030204" pitchFamily="34" charset="0"/>
                          <a:cs typeface="Calibri" panose="020F0502020204030204" pitchFamily="34" charset="0"/>
                        </a:rPr>
                        <a:t>NDP – NDP Ch 3</a:t>
                      </a:r>
                      <a:r>
                        <a:rPr lang="en-ZA" sz="1800" baseline="0" dirty="0" smtClean="0">
                          <a:latin typeface="Arial Narrow" panose="020B0606020202030204" pitchFamily="34" charset="0"/>
                          <a:cs typeface="Calibri" panose="020F0502020204030204" pitchFamily="34" charset="0"/>
                        </a:rPr>
                        <a:t> – Economy </a:t>
                      </a:r>
                      <a:r>
                        <a:rPr lang="en-ZA" sz="1800" dirty="0" smtClean="0">
                          <a:latin typeface="Arial Narrow" panose="020B0606020202030204" pitchFamily="34" charset="0"/>
                          <a:cs typeface="Calibri" panose="020F0502020204030204" pitchFamily="34" charset="0"/>
                        </a:rPr>
                        <a:t> &amp; Ch</a:t>
                      </a:r>
                      <a:r>
                        <a:rPr lang="en-ZA" sz="1800" baseline="0" dirty="0" smtClean="0">
                          <a:latin typeface="Arial Narrow" panose="020B0606020202030204" pitchFamily="34" charset="0"/>
                          <a:cs typeface="Calibri" panose="020F0502020204030204" pitchFamily="34" charset="0"/>
                        </a:rPr>
                        <a:t> 9 - Education </a:t>
                      </a:r>
                      <a:endParaRPr lang="en-ZA" sz="1800" dirty="0">
                        <a:latin typeface="Arial Narrow" panose="020B0606020202030204" pitchFamily="34" charset="0"/>
                        <a:cs typeface="Calibri" panose="020F0502020204030204" pitchFamily="34" charset="0"/>
                      </a:endParaRPr>
                    </a:p>
                  </a:txBody>
                  <a:tcPr/>
                </a:tc>
                <a:tc>
                  <a:txBody>
                    <a:bodyPr/>
                    <a:lstStyle/>
                    <a:p>
                      <a:endParaRPr lang="en-ZA" sz="1800" dirty="0">
                        <a:latin typeface="Arial Narrow" panose="020B0606020202030204" pitchFamily="34" charset="0"/>
                        <a:cs typeface="Calibri" panose="020F0502020204030204" pitchFamily="34" charset="0"/>
                      </a:endParaRPr>
                    </a:p>
                  </a:txBody>
                  <a:tcPr/>
                </a:tc>
                <a:extLst>
                  <a:ext uri="{0D108BD9-81ED-4DB2-BD59-A6C34878D82A}">
                    <a16:rowId xmlns:a16="http://schemas.microsoft.com/office/drawing/2014/main" val="687800690"/>
                  </a:ext>
                </a:extLst>
              </a:tr>
            </a:tbl>
          </a:graphicData>
        </a:graphic>
      </p:graphicFrame>
    </p:spTree>
    <p:extLst>
      <p:ext uri="{BB962C8B-B14F-4D97-AF65-F5344CB8AC3E}">
        <p14:creationId xmlns:p14="http://schemas.microsoft.com/office/powerpoint/2010/main" val="5566244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ZA" b="1" dirty="0" smtClean="0">
                <a:solidFill>
                  <a:schemeClr val="tx1"/>
                </a:solidFill>
                <a:latin typeface="Arial Narrow" panose="020B0606020202030204" pitchFamily="34" charset="0"/>
              </a:rPr>
              <a:t>INTERGOVERNMENTAL PROCESS IN SOUTH AFRICA </a:t>
            </a:r>
            <a:endParaRPr lang="en-ZA" b="1" dirty="0">
              <a:solidFill>
                <a:schemeClr val="tx1"/>
              </a:solidFill>
              <a:latin typeface="Arial Narrow" panose="020B0606020202030204" pitchFamily="34" charset="0"/>
            </a:endParaRPr>
          </a:p>
        </p:txBody>
      </p:sp>
      <p:sp>
        <p:nvSpPr>
          <p:cNvPr id="3" name="Content Placeholder 2"/>
          <p:cNvSpPr>
            <a:spLocks noGrp="1"/>
          </p:cNvSpPr>
          <p:nvPr>
            <p:ph idx="1"/>
          </p:nvPr>
        </p:nvSpPr>
        <p:spPr/>
        <p:txBody>
          <a:bodyPr>
            <a:normAutofit fontScale="70000" lnSpcReduction="20000"/>
          </a:bodyPr>
          <a:lstStyle/>
          <a:p>
            <a:pPr>
              <a:lnSpc>
                <a:spcPct val="120000"/>
              </a:lnSpc>
            </a:pPr>
            <a:r>
              <a:rPr lang="en-ZA" b="1" dirty="0" smtClean="0">
                <a:solidFill>
                  <a:schemeClr val="tx1"/>
                </a:solidFill>
                <a:latin typeface="Arial Narrow" panose="020B0606020202030204" pitchFamily="34" charset="0"/>
              </a:rPr>
              <a:t>Long term National Development Plan (NDP), linked to Medium Term Strategic Framework  (MTSF) and Expenditure Framework (high level linkage between budget and plan)</a:t>
            </a:r>
          </a:p>
          <a:p>
            <a:pPr>
              <a:lnSpc>
                <a:spcPct val="120000"/>
              </a:lnSpc>
            </a:pPr>
            <a:r>
              <a:rPr lang="en-ZA" b="1" dirty="0" smtClean="0">
                <a:solidFill>
                  <a:schemeClr val="tx1"/>
                </a:solidFill>
                <a:latin typeface="Arial Narrow" panose="020B0606020202030204" pitchFamily="34" charset="0"/>
              </a:rPr>
              <a:t>Introduction of an annual Budget Priorities Framework (or Mandate Paper)</a:t>
            </a:r>
          </a:p>
          <a:p>
            <a:pPr lvl="1">
              <a:lnSpc>
                <a:spcPct val="120000"/>
              </a:lnSpc>
            </a:pPr>
            <a:r>
              <a:rPr lang="en-ZA" dirty="0" smtClean="0">
                <a:solidFill>
                  <a:schemeClr val="tx1"/>
                </a:solidFill>
                <a:latin typeface="Arial Narrow" panose="020B0606020202030204" pitchFamily="34" charset="0"/>
              </a:rPr>
              <a:t>precedes the national budget process (Medium-term Expenditure Committee or MTEC process)</a:t>
            </a:r>
          </a:p>
          <a:p>
            <a:pPr lvl="1">
              <a:lnSpc>
                <a:spcPct val="120000"/>
              </a:lnSpc>
            </a:pPr>
            <a:r>
              <a:rPr lang="en-ZA" dirty="0" smtClean="0">
                <a:solidFill>
                  <a:schemeClr val="tx1"/>
                </a:solidFill>
                <a:latin typeface="Arial Narrow" panose="020B0606020202030204" pitchFamily="34" charset="0"/>
              </a:rPr>
              <a:t>guides review of annual performance plans and finalisation of budget proposals for priortisation and alignment </a:t>
            </a:r>
          </a:p>
          <a:p>
            <a:pPr>
              <a:lnSpc>
                <a:spcPct val="120000"/>
              </a:lnSpc>
            </a:pPr>
            <a:r>
              <a:rPr lang="en-ZA" b="1" dirty="0" smtClean="0">
                <a:solidFill>
                  <a:schemeClr val="tx1"/>
                </a:solidFill>
                <a:latin typeface="Arial Narrow" panose="020B0606020202030204" pitchFamily="34" charset="0"/>
              </a:rPr>
              <a:t>Provincial level – Provincial Growth and Development Strategies</a:t>
            </a:r>
          </a:p>
          <a:p>
            <a:pPr>
              <a:lnSpc>
                <a:spcPct val="120000"/>
              </a:lnSpc>
            </a:pPr>
            <a:r>
              <a:rPr lang="en-ZA" b="1" dirty="0" smtClean="0">
                <a:solidFill>
                  <a:schemeClr val="tx1"/>
                </a:solidFill>
                <a:latin typeface="Arial Narrow" panose="020B0606020202030204" pitchFamily="34" charset="0"/>
              </a:rPr>
              <a:t>Municipal Level instruments:</a:t>
            </a:r>
          </a:p>
          <a:p>
            <a:pPr lvl="1">
              <a:lnSpc>
                <a:spcPct val="120000"/>
              </a:lnSpc>
            </a:pPr>
            <a:r>
              <a:rPr lang="en-ZA" dirty="0" smtClean="0">
                <a:solidFill>
                  <a:schemeClr val="tx1"/>
                </a:solidFill>
                <a:latin typeface="Arial Narrow" panose="020B0606020202030204" pitchFamily="34" charset="0"/>
              </a:rPr>
              <a:t>Core Development Planning instrument: Municipal Integrated Development Plan (IDP) and Spatial Development Framework (SDF)</a:t>
            </a:r>
          </a:p>
          <a:p>
            <a:pPr lvl="1">
              <a:lnSpc>
                <a:spcPct val="120000"/>
              </a:lnSpc>
            </a:pPr>
            <a:r>
              <a:rPr lang="en-ZA" dirty="0" smtClean="0">
                <a:solidFill>
                  <a:schemeClr val="tx1"/>
                </a:solidFill>
                <a:latin typeface="Arial Narrow" panose="020B0606020202030204" pitchFamily="34" charset="0"/>
              </a:rPr>
              <a:t>Evolving strengthening of the linkage between development plans and budgets</a:t>
            </a:r>
            <a:endParaRPr lang="en-ZA" dirty="0">
              <a:solidFill>
                <a:schemeClr val="tx1"/>
              </a:solidFill>
              <a:latin typeface="Arial Narrow" panose="020B0606020202030204" pitchFamily="34" charset="0"/>
            </a:endParaRPr>
          </a:p>
        </p:txBody>
      </p:sp>
      <p:sp>
        <p:nvSpPr>
          <p:cNvPr id="4" name="Slide Number Placeholder 3"/>
          <p:cNvSpPr>
            <a:spLocks noGrp="1"/>
          </p:cNvSpPr>
          <p:nvPr>
            <p:ph type="sldNum" sz="quarter" idx="4"/>
          </p:nvPr>
        </p:nvSpPr>
        <p:spPr/>
        <p:txBody>
          <a:bodyPr/>
          <a:lstStyle/>
          <a:p>
            <a:fld id="{62AAA1A3-262B-4979-8C18-306C3DA11E9E}" type="slidenum">
              <a:rPr lang="en-ZA" smtClean="0"/>
              <a:pPr/>
              <a:t>6</a:t>
            </a:fld>
            <a:endParaRPr lang="en-ZA" dirty="0"/>
          </a:p>
        </p:txBody>
      </p:sp>
    </p:spTree>
    <p:extLst>
      <p:ext uri="{BB962C8B-B14F-4D97-AF65-F5344CB8AC3E}">
        <p14:creationId xmlns:p14="http://schemas.microsoft.com/office/powerpoint/2010/main" val="1059638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727" y="1"/>
            <a:ext cx="8712968" cy="1340768"/>
          </a:xfrm>
        </p:spPr>
        <p:txBody>
          <a:bodyPr>
            <a:normAutofit/>
          </a:bodyPr>
          <a:lstStyle/>
          <a:p>
            <a:pPr algn="ctr"/>
            <a:r>
              <a:rPr lang="en-ZA" b="1" dirty="0" smtClean="0">
                <a:solidFill>
                  <a:schemeClr val="tx1"/>
                </a:solidFill>
                <a:latin typeface="Arial Narrow" panose="020B0606020202030204" pitchFamily="34" charset="0"/>
              </a:rPr>
              <a:t>RESOURCE PLANNING FRAMEWORK  &amp; BUDGETING LINKED TO THE NDP</a:t>
            </a:r>
            <a:endParaRPr lang="en-ZA" b="1" dirty="0">
              <a:solidFill>
                <a:schemeClr val="tx1"/>
              </a:solidFill>
              <a:latin typeface="Arial Narrow" panose="020B0606020202030204" pitchFamily="34" charset="0"/>
            </a:endParaRPr>
          </a:p>
        </p:txBody>
      </p:sp>
      <p:sp>
        <p:nvSpPr>
          <p:cNvPr id="3" name="Content Placeholder 2"/>
          <p:cNvSpPr>
            <a:spLocks noGrp="1"/>
          </p:cNvSpPr>
          <p:nvPr>
            <p:ph idx="1"/>
          </p:nvPr>
        </p:nvSpPr>
        <p:spPr>
          <a:xfrm>
            <a:off x="372743" y="1628800"/>
            <a:ext cx="8568952" cy="3888432"/>
          </a:xfrm>
        </p:spPr>
        <p:txBody>
          <a:bodyPr>
            <a:normAutofit lnSpcReduction="10000"/>
          </a:bodyPr>
          <a:lstStyle/>
          <a:p>
            <a:pPr>
              <a:lnSpc>
                <a:spcPct val="110000"/>
              </a:lnSpc>
            </a:pPr>
            <a:r>
              <a:rPr lang="en-ZA" sz="2800" dirty="0" smtClean="0">
                <a:solidFill>
                  <a:schemeClr val="tx1"/>
                </a:solidFill>
                <a:latin typeface="Arial Narrow" panose="020B0606020202030204" pitchFamily="34" charset="0"/>
              </a:rPr>
              <a:t>The Resource Planning Framework established the strategic framework for decision-making on budget priorities that are required to advance the goals of the National Development Plan (NDP).</a:t>
            </a:r>
          </a:p>
          <a:p>
            <a:pPr>
              <a:lnSpc>
                <a:spcPct val="110000"/>
              </a:lnSpc>
            </a:pPr>
            <a:r>
              <a:rPr lang="en-ZA" sz="2800" dirty="0" smtClean="0">
                <a:solidFill>
                  <a:schemeClr val="tx1"/>
                </a:solidFill>
                <a:latin typeface="Arial Narrow" panose="020B0606020202030204" pitchFamily="34" charset="0"/>
              </a:rPr>
              <a:t>Establishes a systematic basis for making strategic choices to better optimise the budget as a key lever for driving the NDP, recognising that development needs outstrip availability of resources. </a:t>
            </a:r>
            <a:endParaRPr lang="en-ZA" sz="2800" dirty="0">
              <a:solidFill>
                <a:schemeClr val="tx1"/>
              </a:solidFill>
              <a:latin typeface="Arial Narrow" panose="020B0606020202030204" pitchFamily="34" charset="0"/>
            </a:endParaRPr>
          </a:p>
        </p:txBody>
      </p:sp>
      <p:sp>
        <p:nvSpPr>
          <p:cNvPr id="4" name="Slide Number Placeholder 3"/>
          <p:cNvSpPr>
            <a:spLocks noGrp="1"/>
          </p:cNvSpPr>
          <p:nvPr>
            <p:ph type="sldNum" sz="quarter" idx="4"/>
          </p:nvPr>
        </p:nvSpPr>
        <p:spPr/>
        <p:txBody>
          <a:bodyPr/>
          <a:lstStyle/>
          <a:p>
            <a:fld id="{62AAA1A3-262B-4979-8C18-306C3DA11E9E}" type="slidenum">
              <a:rPr lang="en-ZA" smtClean="0"/>
              <a:pPr/>
              <a:t>7</a:t>
            </a:fld>
            <a:endParaRPr lang="en-ZA" dirty="0"/>
          </a:p>
        </p:txBody>
      </p:sp>
    </p:spTree>
    <p:extLst>
      <p:ext uri="{BB962C8B-B14F-4D97-AF65-F5344CB8AC3E}">
        <p14:creationId xmlns:p14="http://schemas.microsoft.com/office/powerpoint/2010/main" val="27254358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2AAA1A3-262B-4979-8C18-306C3DA11E9E}" type="slidenum">
              <a:rPr lang="en-ZA" smtClean="0"/>
              <a:pPr/>
              <a:t>8</a:t>
            </a:fld>
            <a:endParaRPr lang="en-ZA" dirty="0"/>
          </a:p>
        </p:txBody>
      </p:sp>
      <p:sp>
        <p:nvSpPr>
          <p:cNvPr id="5" name="Title 1"/>
          <p:cNvSpPr txBox="1">
            <a:spLocks/>
          </p:cNvSpPr>
          <p:nvPr/>
        </p:nvSpPr>
        <p:spPr>
          <a:xfrm>
            <a:off x="78107" y="134002"/>
            <a:ext cx="8712968" cy="939784"/>
          </a:xfrm>
          <a:prstGeom prst="rect">
            <a:avLst/>
          </a:prstGeom>
        </p:spPr>
        <p:txBody>
          <a:bodyPr anchor="ctr">
            <a:noAutofit/>
          </a:bodyPr>
          <a:lstStyle>
            <a:lvl1pPr algn="l" rtl="0" eaLnBrk="1" latinLnBrk="0" hangingPunct="1">
              <a:spcBef>
                <a:spcPct val="0"/>
              </a:spcBef>
              <a:buNone/>
              <a:defRPr kumimoji="0" sz="4000" kern="1200">
                <a:solidFill>
                  <a:schemeClr val="tx2">
                    <a:satMod val="130000"/>
                  </a:schemeClr>
                </a:solidFill>
                <a:effectLst>
                  <a:outerShdw blurRad="50000" dist="30000" dir="5400000" algn="tl" rotWithShape="0">
                    <a:srgbClr val="000000">
                      <a:alpha val="30000"/>
                    </a:srgbClr>
                  </a:outerShdw>
                </a:effectLst>
                <a:latin typeface="Calibri" pitchFamily="34" charset="0"/>
                <a:ea typeface="+mj-ea"/>
                <a:cs typeface="+mj-cs"/>
              </a:defRPr>
            </a:lvl1pPr>
            <a:extLst/>
          </a:lstStyle>
          <a:p>
            <a:pPr algn="ctr"/>
            <a:r>
              <a:rPr lang="en-ZA" sz="3600" b="1" dirty="0" smtClean="0">
                <a:solidFill>
                  <a:schemeClr val="tx1"/>
                </a:solidFill>
                <a:latin typeface="Arial Narrow" panose="020B0606020202030204" pitchFamily="34" charset="0"/>
              </a:rPr>
              <a:t>PLANNING AND RESOURCE ALLOCATION FRAMEWORK</a:t>
            </a:r>
            <a:endParaRPr lang="en-ZA" sz="3600" b="1" dirty="0">
              <a:solidFill>
                <a:schemeClr val="tx1"/>
              </a:solidFill>
              <a:latin typeface="Arial Narrow" panose="020B0606020202030204" pitchFamily="34" charset="0"/>
            </a:endParaRPr>
          </a:p>
        </p:txBody>
      </p:sp>
      <p:sp>
        <p:nvSpPr>
          <p:cNvPr id="8" name="object 18"/>
          <p:cNvSpPr txBox="1"/>
          <p:nvPr/>
        </p:nvSpPr>
        <p:spPr>
          <a:xfrm>
            <a:off x="375014" y="1196752"/>
            <a:ext cx="8434774" cy="4896544"/>
          </a:xfrm>
          <a:prstGeom prst="rect">
            <a:avLst/>
          </a:prstGeom>
        </p:spPr>
        <p:txBody>
          <a:bodyPr vert="horz" wrap="square" lIns="0" tIns="0" rIns="0" bIns="0" rtlCol="0">
            <a:noAutofit/>
          </a:bodyPr>
          <a:lstStyle/>
          <a:p>
            <a:pPr marL="355600" marR="12700" indent="-342900">
              <a:lnSpc>
                <a:spcPct val="100000"/>
              </a:lnSpc>
              <a:buFont typeface="Arial" panose="020B0604020202020204" pitchFamily="34" charset="0"/>
              <a:buChar char="•"/>
            </a:pPr>
            <a:endParaRPr sz="1600" dirty="0">
              <a:latin typeface="Arial"/>
              <a:cs typeface="Arial"/>
            </a:endParaRPr>
          </a:p>
        </p:txBody>
      </p:sp>
      <p:graphicFrame>
        <p:nvGraphicFramePr>
          <p:cNvPr id="9" name="Diagram 8"/>
          <p:cNvGraphicFramePr/>
          <p:nvPr>
            <p:extLst>
              <p:ext uri="{D42A27DB-BD31-4B8C-83A1-F6EECF244321}">
                <p14:modId xmlns:p14="http://schemas.microsoft.com/office/powerpoint/2010/main" val="3110610628"/>
              </p:ext>
            </p:extLst>
          </p:nvPr>
        </p:nvGraphicFramePr>
        <p:xfrm>
          <a:off x="4756928" y="3486067"/>
          <a:ext cx="4892105" cy="2592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p:cNvGraphicFramePr/>
          <p:nvPr>
            <p:extLst>
              <p:ext uri="{D42A27DB-BD31-4B8C-83A1-F6EECF244321}">
                <p14:modId xmlns:p14="http://schemas.microsoft.com/office/powerpoint/2010/main" val="1979950495"/>
              </p:ext>
            </p:extLst>
          </p:nvPr>
        </p:nvGraphicFramePr>
        <p:xfrm>
          <a:off x="-121546" y="1145794"/>
          <a:ext cx="5285350" cy="399242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1" name="Rectangle 10"/>
          <p:cNvSpPr/>
          <p:nvPr/>
        </p:nvSpPr>
        <p:spPr>
          <a:xfrm>
            <a:off x="5548635" y="2698929"/>
            <a:ext cx="3308692" cy="58110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ZA" dirty="0" smtClean="0">
                <a:solidFill>
                  <a:schemeClr val="tx1"/>
                </a:solidFill>
                <a:latin typeface="Arial" panose="020B0604020202020204" pitchFamily="34" charset="0"/>
                <a:cs typeface="Arial" panose="020B0604020202020204" pitchFamily="34" charset="0"/>
              </a:rPr>
              <a:t>CABINET/DEPARTMENTAL CLUSTERS</a:t>
            </a:r>
            <a:endParaRPr lang="en-ZA" dirty="0">
              <a:solidFill>
                <a:schemeClr val="tx1"/>
              </a:solidFill>
              <a:latin typeface="Arial" panose="020B0604020202020204" pitchFamily="34" charset="0"/>
              <a:cs typeface="Arial" panose="020B0604020202020204" pitchFamily="34" charset="0"/>
            </a:endParaRPr>
          </a:p>
        </p:txBody>
      </p:sp>
      <p:sp>
        <p:nvSpPr>
          <p:cNvPr id="12" name="Rounded Rectangle 11"/>
          <p:cNvSpPr/>
          <p:nvPr/>
        </p:nvSpPr>
        <p:spPr>
          <a:xfrm>
            <a:off x="3645544" y="5215173"/>
            <a:ext cx="1440160" cy="792088"/>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effectLst>
                  <a:outerShdw blurRad="38100" dist="38100" dir="2700000" algn="tl">
                    <a:srgbClr val="000000">
                      <a:alpha val="43137"/>
                    </a:srgbClr>
                  </a:outerShdw>
                </a:effectLst>
                <a:latin typeface="+mj-lt"/>
              </a:rPr>
              <a:t>“BUDGET”</a:t>
            </a:r>
            <a:endParaRPr lang="en-ZA" dirty="0">
              <a:solidFill>
                <a:schemeClr val="tx1"/>
              </a:solidFill>
              <a:effectLst>
                <a:outerShdw blurRad="38100" dist="38100" dir="2700000" algn="tl">
                  <a:srgbClr val="000000">
                    <a:alpha val="43137"/>
                  </a:srgbClr>
                </a:outerShdw>
              </a:effectLst>
              <a:latin typeface="+mj-lt"/>
            </a:endParaRPr>
          </a:p>
        </p:txBody>
      </p:sp>
      <p:sp>
        <p:nvSpPr>
          <p:cNvPr id="13" name="Content Placeholder 2"/>
          <p:cNvSpPr>
            <a:spLocks noGrp="1"/>
          </p:cNvSpPr>
          <p:nvPr>
            <p:ph idx="1"/>
          </p:nvPr>
        </p:nvSpPr>
        <p:spPr>
          <a:xfrm>
            <a:off x="2771800" y="1122528"/>
            <a:ext cx="6037988" cy="1432385"/>
          </a:xfrm>
        </p:spPr>
        <p:txBody>
          <a:bodyPr>
            <a:noAutofit/>
          </a:bodyPr>
          <a:lstStyle/>
          <a:p>
            <a:pPr marL="82550" indent="0">
              <a:spcBef>
                <a:spcPts val="0"/>
              </a:spcBef>
              <a:buNone/>
            </a:pPr>
            <a:r>
              <a:rPr lang="en-US" sz="2400" dirty="0" smtClean="0">
                <a:solidFill>
                  <a:schemeClr val="tx1"/>
                </a:solidFill>
                <a:latin typeface="Arial Narrow" panose="020B0606020202030204" pitchFamily="34" charset="0"/>
                <a:cs typeface="Calibri" panose="020F0502020204030204" pitchFamily="34" charset="0"/>
              </a:rPr>
              <a:t>To ensure stronger implementation:</a:t>
            </a:r>
          </a:p>
          <a:p>
            <a:pPr>
              <a:spcBef>
                <a:spcPts val="0"/>
              </a:spcBef>
            </a:pPr>
            <a:r>
              <a:rPr lang="en-US" sz="2400" dirty="0" smtClean="0">
                <a:solidFill>
                  <a:schemeClr val="tx1"/>
                </a:solidFill>
                <a:latin typeface="Arial Narrow" panose="020B0606020202030204" pitchFamily="34" charset="0"/>
                <a:cs typeface="Calibri" panose="020F0502020204030204" pitchFamily="34" charset="0"/>
              </a:rPr>
              <a:t>Adequate prioritisation (not incrementalism or unrealistic expectations)</a:t>
            </a:r>
          </a:p>
          <a:p>
            <a:pPr>
              <a:spcBef>
                <a:spcPts val="0"/>
              </a:spcBef>
            </a:pPr>
            <a:r>
              <a:rPr lang="en-US" sz="2400" dirty="0" smtClean="0">
                <a:solidFill>
                  <a:schemeClr val="tx1"/>
                </a:solidFill>
                <a:latin typeface="Arial Narrow" panose="020B0606020202030204" pitchFamily="34" charset="0"/>
                <a:cs typeface="Calibri" panose="020F0502020204030204" pitchFamily="34" charset="0"/>
              </a:rPr>
              <a:t>Alignment of plans and budgets</a:t>
            </a:r>
            <a:endParaRPr lang="en-US" sz="2400" dirty="0">
              <a:solidFill>
                <a:schemeClr val="tx1"/>
              </a:solidFill>
              <a:latin typeface="Arial Narrow" panose="020B0606020202030204" pitchFamily="34" charset="0"/>
              <a:cs typeface="Calibri" panose="020F0502020204030204" pitchFamily="34" charset="0"/>
            </a:endParaRPr>
          </a:p>
        </p:txBody>
      </p:sp>
    </p:spTree>
    <p:extLst>
      <p:ext uri="{BB962C8B-B14F-4D97-AF65-F5344CB8AC3E}">
        <p14:creationId xmlns:p14="http://schemas.microsoft.com/office/powerpoint/2010/main" val="33711257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5916"/>
            <a:ext cx="8784976" cy="846913"/>
          </a:xfrm>
        </p:spPr>
        <p:txBody>
          <a:bodyPr>
            <a:normAutofit/>
          </a:bodyPr>
          <a:lstStyle/>
          <a:p>
            <a:pPr algn="ctr"/>
            <a:r>
              <a:rPr lang="en-US" b="1" dirty="0" smtClean="0">
                <a:solidFill>
                  <a:schemeClr val="tx1"/>
                </a:solidFill>
                <a:latin typeface="Arial Narrow" panose="020B0606020202030204" pitchFamily="34" charset="0"/>
                <a:cs typeface="Calibri" panose="020F0502020204030204" pitchFamily="34" charset="0"/>
              </a:rPr>
              <a:t>NDP LEVERS AND CRITERIA</a:t>
            </a:r>
            <a:endParaRPr lang="en-US" b="1" dirty="0">
              <a:solidFill>
                <a:schemeClr val="tx1"/>
              </a:solidFill>
              <a:latin typeface="Arial Narrow" panose="020B0606020202030204" pitchFamily="34" charset="0"/>
              <a:cs typeface="Calibri" panose="020F0502020204030204" pitchFamily="34" charset="0"/>
            </a:endParaRPr>
          </a:p>
        </p:txBody>
      </p:sp>
      <p:sp>
        <p:nvSpPr>
          <p:cNvPr id="12" name="Rectangle 11"/>
          <p:cNvSpPr/>
          <p:nvPr/>
        </p:nvSpPr>
        <p:spPr>
          <a:xfrm>
            <a:off x="35496" y="692696"/>
            <a:ext cx="3254495" cy="7153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ZA" sz="2400" dirty="0" smtClean="0">
                <a:solidFill>
                  <a:schemeClr val="tx1"/>
                </a:solidFill>
                <a:latin typeface="Arial" panose="020B0604020202020204" pitchFamily="34" charset="0"/>
                <a:cs typeface="Arial" panose="020B0604020202020204" pitchFamily="34" charset="0"/>
              </a:rPr>
              <a:t>Mandate Paper Criteria</a:t>
            </a:r>
            <a:endParaRPr lang="en-ZA" sz="2400" dirty="0">
              <a:solidFill>
                <a:schemeClr val="tx1"/>
              </a:solidFill>
              <a:latin typeface="Arial" panose="020B0604020202020204" pitchFamily="34" charset="0"/>
              <a:cs typeface="Arial" panose="020B0604020202020204" pitchFamily="34" charset="0"/>
            </a:endParaRPr>
          </a:p>
        </p:txBody>
      </p:sp>
      <p:sp>
        <p:nvSpPr>
          <p:cNvPr id="13" name="Rectangle 12"/>
          <p:cNvSpPr/>
          <p:nvPr/>
        </p:nvSpPr>
        <p:spPr>
          <a:xfrm>
            <a:off x="3776498" y="758795"/>
            <a:ext cx="2307670" cy="72598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ZA" sz="2400" dirty="0" smtClean="0">
                <a:solidFill>
                  <a:schemeClr val="tx1"/>
                </a:solidFill>
                <a:latin typeface="Arial" panose="020B0604020202020204" pitchFamily="34" charset="0"/>
                <a:cs typeface="Arial" panose="020B0604020202020204" pitchFamily="34" charset="0"/>
              </a:rPr>
              <a:t>NDP Levers</a:t>
            </a:r>
            <a:endParaRPr lang="en-ZA" sz="2400" dirty="0">
              <a:solidFill>
                <a:schemeClr val="tx1"/>
              </a:solidFill>
              <a:latin typeface="Arial" panose="020B0604020202020204" pitchFamily="34" charset="0"/>
              <a:cs typeface="Arial" panose="020B0604020202020204" pitchFamily="34" charset="0"/>
            </a:endParaRPr>
          </a:p>
        </p:txBody>
      </p:sp>
      <p:sp>
        <p:nvSpPr>
          <p:cNvPr id="15" name="object 10"/>
          <p:cNvSpPr/>
          <p:nvPr/>
        </p:nvSpPr>
        <p:spPr>
          <a:xfrm>
            <a:off x="3361735" y="4365104"/>
            <a:ext cx="3173645" cy="1304278"/>
          </a:xfrm>
          <a:custGeom>
            <a:avLst/>
            <a:gdLst/>
            <a:ahLst/>
            <a:cxnLst/>
            <a:rect l="l" t="t" r="r" b="b"/>
            <a:pathLst>
              <a:path w="3352800" h="1921764">
                <a:moveTo>
                  <a:pt x="1676400" y="0"/>
                </a:moveTo>
                <a:lnTo>
                  <a:pt x="1538908" y="3184"/>
                </a:lnTo>
                <a:lnTo>
                  <a:pt x="1404477" y="12574"/>
                </a:lnTo>
                <a:lnTo>
                  <a:pt x="1273539" y="27922"/>
                </a:lnTo>
                <a:lnTo>
                  <a:pt x="1146525" y="48981"/>
                </a:lnTo>
                <a:lnTo>
                  <a:pt x="1023867" y="75503"/>
                </a:lnTo>
                <a:lnTo>
                  <a:pt x="905995" y="107241"/>
                </a:lnTo>
                <a:lnTo>
                  <a:pt x="793341" y="143949"/>
                </a:lnTo>
                <a:lnTo>
                  <a:pt x="686337" y="185379"/>
                </a:lnTo>
                <a:lnTo>
                  <a:pt x="585414" y="231283"/>
                </a:lnTo>
                <a:lnTo>
                  <a:pt x="491004" y="281416"/>
                </a:lnTo>
                <a:lnTo>
                  <a:pt x="403537" y="335528"/>
                </a:lnTo>
                <a:lnTo>
                  <a:pt x="323446" y="393374"/>
                </a:lnTo>
                <a:lnTo>
                  <a:pt x="251161" y="454707"/>
                </a:lnTo>
                <a:lnTo>
                  <a:pt x="187115" y="519278"/>
                </a:lnTo>
                <a:lnTo>
                  <a:pt x="131739" y="586841"/>
                </a:lnTo>
                <a:lnTo>
                  <a:pt x="85463" y="657148"/>
                </a:lnTo>
                <a:lnTo>
                  <a:pt x="48720" y="729953"/>
                </a:lnTo>
                <a:lnTo>
                  <a:pt x="21941" y="805009"/>
                </a:lnTo>
                <a:lnTo>
                  <a:pt x="5557" y="882067"/>
                </a:lnTo>
                <a:lnTo>
                  <a:pt x="0" y="960882"/>
                </a:lnTo>
                <a:lnTo>
                  <a:pt x="5557" y="1039696"/>
                </a:lnTo>
                <a:lnTo>
                  <a:pt x="21941" y="1116754"/>
                </a:lnTo>
                <a:lnTo>
                  <a:pt x="48720" y="1191810"/>
                </a:lnTo>
                <a:lnTo>
                  <a:pt x="85463" y="1264615"/>
                </a:lnTo>
                <a:lnTo>
                  <a:pt x="131739" y="1334922"/>
                </a:lnTo>
                <a:lnTo>
                  <a:pt x="187115" y="1402485"/>
                </a:lnTo>
                <a:lnTo>
                  <a:pt x="251161" y="1467056"/>
                </a:lnTo>
                <a:lnTo>
                  <a:pt x="323446" y="1528389"/>
                </a:lnTo>
                <a:lnTo>
                  <a:pt x="403537" y="1586235"/>
                </a:lnTo>
                <a:lnTo>
                  <a:pt x="491004" y="1640347"/>
                </a:lnTo>
                <a:lnTo>
                  <a:pt x="585414" y="1690480"/>
                </a:lnTo>
                <a:lnTo>
                  <a:pt x="686337" y="1736384"/>
                </a:lnTo>
                <a:lnTo>
                  <a:pt x="793341" y="1777814"/>
                </a:lnTo>
                <a:lnTo>
                  <a:pt x="905995" y="1814522"/>
                </a:lnTo>
                <a:lnTo>
                  <a:pt x="1023867" y="1846260"/>
                </a:lnTo>
                <a:lnTo>
                  <a:pt x="1146525" y="1872782"/>
                </a:lnTo>
                <a:lnTo>
                  <a:pt x="1273539" y="1893841"/>
                </a:lnTo>
                <a:lnTo>
                  <a:pt x="1404477" y="1909189"/>
                </a:lnTo>
                <a:lnTo>
                  <a:pt x="1538908" y="1918579"/>
                </a:lnTo>
                <a:lnTo>
                  <a:pt x="1676400" y="1921764"/>
                </a:lnTo>
                <a:lnTo>
                  <a:pt x="1813888" y="1918579"/>
                </a:lnTo>
                <a:lnTo>
                  <a:pt x="1948315" y="1909189"/>
                </a:lnTo>
                <a:lnTo>
                  <a:pt x="2079251" y="1893841"/>
                </a:lnTo>
                <a:lnTo>
                  <a:pt x="2206264" y="1872782"/>
                </a:lnTo>
                <a:lnTo>
                  <a:pt x="2328922" y="1846260"/>
                </a:lnTo>
                <a:lnTo>
                  <a:pt x="2446793" y="1814522"/>
                </a:lnTo>
                <a:lnTo>
                  <a:pt x="2559447" y="1777814"/>
                </a:lnTo>
                <a:lnTo>
                  <a:pt x="2666451" y="1736384"/>
                </a:lnTo>
                <a:lnTo>
                  <a:pt x="2767374" y="1690480"/>
                </a:lnTo>
                <a:lnTo>
                  <a:pt x="2861786" y="1640347"/>
                </a:lnTo>
                <a:lnTo>
                  <a:pt x="2949253" y="1586235"/>
                </a:lnTo>
                <a:lnTo>
                  <a:pt x="3029346" y="1528389"/>
                </a:lnTo>
                <a:lnTo>
                  <a:pt x="3101631" y="1467056"/>
                </a:lnTo>
                <a:lnTo>
                  <a:pt x="3165679" y="1402485"/>
                </a:lnTo>
                <a:lnTo>
                  <a:pt x="3221057" y="1334922"/>
                </a:lnTo>
                <a:lnTo>
                  <a:pt x="3267334" y="1264615"/>
                </a:lnTo>
                <a:lnTo>
                  <a:pt x="3304078" y="1191810"/>
                </a:lnTo>
                <a:lnTo>
                  <a:pt x="3330858" y="1116754"/>
                </a:lnTo>
                <a:lnTo>
                  <a:pt x="3347242" y="1039696"/>
                </a:lnTo>
                <a:lnTo>
                  <a:pt x="3352800" y="960882"/>
                </a:lnTo>
                <a:lnTo>
                  <a:pt x="3347242" y="882067"/>
                </a:lnTo>
                <a:lnTo>
                  <a:pt x="3330858" y="805009"/>
                </a:lnTo>
                <a:lnTo>
                  <a:pt x="3304078" y="729953"/>
                </a:lnTo>
                <a:lnTo>
                  <a:pt x="3267334" y="657148"/>
                </a:lnTo>
                <a:lnTo>
                  <a:pt x="3221057" y="586841"/>
                </a:lnTo>
                <a:lnTo>
                  <a:pt x="3165679" y="519278"/>
                </a:lnTo>
                <a:lnTo>
                  <a:pt x="3101631" y="454707"/>
                </a:lnTo>
                <a:lnTo>
                  <a:pt x="3029346" y="393374"/>
                </a:lnTo>
                <a:lnTo>
                  <a:pt x="2949253" y="335528"/>
                </a:lnTo>
                <a:lnTo>
                  <a:pt x="2861786" y="281416"/>
                </a:lnTo>
                <a:lnTo>
                  <a:pt x="2767374" y="231283"/>
                </a:lnTo>
                <a:lnTo>
                  <a:pt x="2666451" y="185379"/>
                </a:lnTo>
                <a:lnTo>
                  <a:pt x="2559447" y="143949"/>
                </a:lnTo>
                <a:lnTo>
                  <a:pt x="2446793" y="107241"/>
                </a:lnTo>
                <a:lnTo>
                  <a:pt x="2328922" y="75503"/>
                </a:lnTo>
                <a:lnTo>
                  <a:pt x="2206264" y="48981"/>
                </a:lnTo>
                <a:lnTo>
                  <a:pt x="2079251" y="27922"/>
                </a:lnTo>
                <a:lnTo>
                  <a:pt x="1948315" y="12574"/>
                </a:lnTo>
                <a:lnTo>
                  <a:pt x="1813888" y="3184"/>
                </a:lnTo>
                <a:lnTo>
                  <a:pt x="1676400" y="0"/>
                </a:lnTo>
                <a:close/>
              </a:path>
            </a:pathLst>
          </a:custGeom>
          <a:solidFill>
            <a:srgbClr val="00FA71"/>
          </a:solidFill>
        </p:spPr>
        <p:txBody>
          <a:bodyPr wrap="square" lIns="0" tIns="0" rIns="0" bIns="0" rtlCol="0">
            <a:noAutofit/>
          </a:bodyPr>
          <a:lstStyle/>
          <a:p>
            <a:endParaRPr dirty="0"/>
          </a:p>
        </p:txBody>
      </p:sp>
      <p:sp>
        <p:nvSpPr>
          <p:cNvPr id="16" name="object 2"/>
          <p:cNvSpPr/>
          <p:nvPr/>
        </p:nvSpPr>
        <p:spPr>
          <a:xfrm>
            <a:off x="3347810" y="3068960"/>
            <a:ext cx="3118773" cy="1210586"/>
          </a:xfrm>
          <a:custGeom>
            <a:avLst/>
            <a:gdLst/>
            <a:ahLst/>
            <a:cxnLst/>
            <a:rect l="l" t="t" r="r" b="b"/>
            <a:pathLst>
              <a:path w="3407664" h="2218944">
                <a:moveTo>
                  <a:pt x="1703832" y="0"/>
                </a:moveTo>
                <a:lnTo>
                  <a:pt x="1564090" y="3677"/>
                </a:lnTo>
                <a:lnTo>
                  <a:pt x="1427460" y="14520"/>
                </a:lnTo>
                <a:lnTo>
                  <a:pt x="1294379" y="32242"/>
                </a:lnTo>
                <a:lnTo>
                  <a:pt x="1165286" y="56558"/>
                </a:lnTo>
                <a:lnTo>
                  <a:pt x="1040621" y="87183"/>
                </a:lnTo>
                <a:lnTo>
                  <a:pt x="920820" y="123831"/>
                </a:lnTo>
                <a:lnTo>
                  <a:pt x="806323" y="166217"/>
                </a:lnTo>
                <a:lnTo>
                  <a:pt x="697568" y="214054"/>
                </a:lnTo>
                <a:lnTo>
                  <a:pt x="594993" y="267059"/>
                </a:lnTo>
                <a:lnTo>
                  <a:pt x="499038" y="324945"/>
                </a:lnTo>
                <a:lnTo>
                  <a:pt x="410140" y="387427"/>
                </a:lnTo>
                <a:lnTo>
                  <a:pt x="328738" y="454219"/>
                </a:lnTo>
                <a:lnTo>
                  <a:pt x="255271" y="525035"/>
                </a:lnTo>
                <a:lnTo>
                  <a:pt x="190177" y="599592"/>
                </a:lnTo>
                <a:lnTo>
                  <a:pt x="133894" y="677602"/>
                </a:lnTo>
                <a:lnTo>
                  <a:pt x="86861" y="758781"/>
                </a:lnTo>
                <a:lnTo>
                  <a:pt x="49517" y="842843"/>
                </a:lnTo>
                <a:lnTo>
                  <a:pt x="22300" y="929502"/>
                </a:lnTo>
                <a:lnTo>
                  <a:pt x="5648" y="1018473"/>
                </a:lnTo>
                <a:lnTo>
                  <a:pt x="0" y="1109472"/>
                </a:lnTo>
                <a:lnTo>
                  <a:pt x="5648" y="1200466"/>
                </a:lnTo>
                <a:lnTo>
                  <a:pt x="22300" y="1289435"/>
                </a:lnTo>
                <a:lnTo>
                  <a:pt x="49517" y="1376092"/>
                </a:lnTo>
                <a:lnTo>
                  <a:pt x="86861" y="1460152"/>
                </a:lnTo>
                <a:lnTo>
                  <a:pt x="133894" y="1541330"/>
                </a:lnTo>
                <a:lnTo>
                  <a:pt x="190177" y="1619340"/>
                </a:lnTo>
                <a:lnTo>
                  <a:pt x="255271" y="1693896"/>
                </a:lnTo>
                <a:lnTo>
                  <a:pt x="328738" y="1764713"/>
                </a:lnTo>
                <a:lnTo>
                  <a:pt x="410140" y="1831506"/>
                </a:lnTo>
                <a:lnTo>
                  <a:pt x="499038" y="1893989"/>
                </a:lnTo>
                <a:lnTo>
                  <a:pt x="594993" y="1951875"/>
                </a:lnTo>
                <a:lnTo>
                  <a:pt x="697568" y="2004881"/>
                </a:lnTo>
                <a:lnTo>
                  <a:pt x="806323" y="2052720"/>
                </a:lnTo>
                <a:lnTo>
                  <a:pt x="920820" y="2095107"/>
                </a:lnTo>
                <a:lnTo>
                  <a:pt x="1040621" y="2131756"/>
                </a:lnTo>
                <a:lnTo>
                  <a:pt x="1165286" y="2162382"/>
                </a:lnTo>
                <a:lnTo>
                  <a:pt x="1294379" y="2186700"/>
                </a:lnTo>
                <a:lnTo>
                  <a:pt x="1427460" y="2204423"/>
                </a:lnTo>
                <a:lnTo>
                  <a:pt x="1564090" y="2215266"/>
                </a:lnTo>
                <a:lnTo>
                  <a:pt x="1703832" y="2218944"/>
                </a:lnTo>
                <a:lnTo>
                  <a:pt x="1843564" y="2215266"/>
                </a:lnTo>
                <a:lnTo>
                  <a:pt x="1980188" y="2204423"/>
                </a:lnTo>
                <a:lnTo>
                  <a:pt x="2113263" y="2186700"/>
                </a:lnTo>
                <a:lnTo>
                  <a:pt x="2242352" y="2162382"/>
                </a:lnTo>
                <a:lnTo>
                  <a:pt x="2367016" y="2131756"/>
                </a:lnTo>
                <a:lnTo>
                  <a:pt x="2486815" y="2095107"/>
                </a:lnTo>
                <a:lnTo>
                  <a:pt x="2601312" y="2052720"/>
                </a:lnTo>
                <a:lnTo>
                  <a:pt x="2710068" y="2004881"/>
                </a:lnTo>
                <a:lnTo>
                  <a:pt x="2812644" y="1951875"/>
                </a:lnTo>
                <a:lnTo>
                  <a:pt x="2908601" y="1893989"/>
                </a:lnTo>
                <a:lnTo>
                  <a:pt x="2997502" y="1831506"/>
                </a:lnTo>
                <a:lnTo>
                  <a:pt x="3078906" y="1764713"/>
                </a:lnTo>
                <a:lnTo>
                  <a:pt x="3152377" y="1693896"/>
                </a:lnTo>
                <a:lnTo>
                  <a:pt x="3217474" y="1619340"/>
                </a:lnTo>
                <a:lnTo>
                  <a:pt x="3273760" y="1541330"/>
                </a:lnTo>
                <a:lnTo>
                  <a:pt x="3320796" y="1460152"/>
                </a:lnTo>
                <a:lnTo>
                  <a:pt x="3358142" y="1376092"/>
                </a:lnTo>
                <a:lnTo>
                  <a:pt x="3385362" y="1289435"/>
                </a:lnTo>
                <a:lnTo>
                  <a:pt x="3402015" y="1200466"/>
                </a:lnTo>
                <a:lnTo>
                  <a:pt x="3407664" y="1109472"/>
                </a:lnTo>
                <a:lnTo>
                  <a:pt x="3402015" y="1018473"/>
                </a:lnTo>
                <a:lnTo>
                  <a:pt x="3385362" y="929502"/>
                </a:lnTo>
                <a:lnTo>
                  <a:pt x="3358142" y="842843"/>
                </a:lnTo>
                <a:lnTo>
                  <a:pt x="3320796" y="758781"/>
                </a:lnTo>
                <a:lnTo>
                  <a:pt x="3273760" y="677602"/>
                </a:lnTo>
                <a:lnTo>
                  <a:pt x="3217474" y="599592"/>
                </a:lnTo>
                <a:lnTo>
                  <a:pt x="3152377" y="525035"/>
                </a:lnTo>
                <a:lnTo>
                  <a:pt x="3078906" y="454219"/>
                </a:lnTo>
                <a:lnTo>
                  <a:pt x="2997502" y="387427"/>
                </a:lnTo>
                <a:lnTo>
                  <a:pt x="2908601" y="324945"/>
                </a:lnTo>
                <a:lnTo>
                  <a:pt x="2812644" y="267059"/>
                </a:lnTo>
                <a:lnTo>
                  <a:pt x="2710068" y="214054"/>
                </a:lnTo>
                <a:lnTo>
                  <a:pt x="2601312" y="166217"/>
                </a:lnTo>
                <a:lnTo>
                  <a:pt x="2486815" y="123831"/>
                </a:lnTo>
                <a:lnTo>
                  <a:pt x="2367016" y="87183"/>
                </a:lnTo>
                <a:lnTo>
                  <a:pt x="2242352" y="56558"/>
                </a:lnTo>
                <a:lnTo>
                  <a:pt x="2113263" y="32242"/>
                </a:lnTo>
                <a:lnTo>
                  <a:pt x="1980188" y="14520"/>
                </a:lnTo>
                <a:lnTo>
                  <a:pt x="1843564" y="3677"/>
                </a:lnTo>
                <a:lnTo>
                  <a:pt x="1703832" y="0"/>
                </a:lnTo>
                <a:close/>
              </a:path>
            </a:pathLst>
          </a:custGeom>
          <a:solidFill>
            <a:srgbClr val="29A3FF"/>
          </a:solidFill>
        </p:spPr>
        <p:txBody>
          <a:bodyPr wrap="square" lIns="0" tIns="0" rIns="0" bIns="0" rtlCol="0">
            <a:noAutofit/>
          </a:bodyPr>
          <a:lstStyle/>
          <a:p>
            <a:endParaRPr dirty="0"/>
          </a:p>
        </p:txBody>
      </p:sp>
      <p:sp>
        <p:nvSpPr>
          <p:cNvPr id="17" name="object 3"/>
          <p:cNvSpPr txBox="1"/>
          <p:nvPr/>
        </p:nvSpPr>
        <p:spPr>
          <a:xfrm>
            <a:off x="3584848" y="4758933"/>
            <a:ext cx="2417942" cy="258310"/>
          </a:xfrm>
          <a:prstGeom prst="rect">
            <a:avLst/>
          </a:prstGeom>
        </p:spPr>
        <p:txBody>
          <a:bodyPr vert="horz" wrap="square" lIns="0" tIns="0" rIns="0" bIns="0" rtlCol="0">
            <a:noAutofit/>
          </a:bodyPr>
          <a:lstStyle/>
          <a:p>
            <a:pPr marL="427990" marR="26670" indent="-1905" algn="ctr">
              <a:lnSpc>
                <a:spcPct val="100099"/>
              </a:lnSpc>
            </a:pPr>
            <a:r>
              <a:rPr lang="en-ZA" sz="2000" b="1" dirty="0" smtClean="0">
                <a:latin typeface="Arial"/>
                <a:cs typeface="Arial"/>
              </a:rPr>
              <a:t>CAPABLE STATE</a:t>
            </a:r>
            <a:endParaRPr sz="2000" dirty="0">
              <a:latin typeface="Arial"/>
              <a:cs typeface="Arial"/>
            </a:endParaRPr>
          </a:p>
          <a:p>
            <a:pPr marL="12700">
              <a:lnSpc>
                <a:spcPts val="2095"/>
              </a:lnSpc>
            </a:pPr>
            <a:endParaRPr dirty="0">
              <a:solidFill>
                <a:schemeClr val="bg1"/>
              </a:solidFill>
              <a:latin typeface="Arial"/>
              <a:cs typeface="Arial"/>
            </a:endParaRPr>
          </a:p>
        </p:txBody>
      </p:sp>
      <p:sp>
        <p:nvSpPr>
          <p:cNvPr id="18" name="object 8"/>
          <p:cNvSpPr/>
          <p:nvPr/>
        </p:nvSpPr>
        <p:spPr>
          <a:xfrm>
            <a:off x="3203848" y="1590467"/>
            <a:ext cx="3415947" cy="1430868"/>
          </a:xfrm>
          <a:custGeom>
            <a:avLst/>
            <a:gdLst/>
            <a:ahLst/>
            <a:cxnLst/>
            <a:rect l="l" t="t" r="r" b="b"/>
            <a:pathLst>
              <a:path w="3061716" h="2159507">
                <a:moveTo>
                  <a:pt x="1530858" y="0"/>
                </a:moveTo>
                <a:lnTo>
                  <a:pt x="1405304" y="3578"/>
                </a:lnTo>
                <a:lnTo>
                  <a:pt x="1282546" y="14130"/>
                </a:lnTo>
                <a:lnTo>
                  <a:pt x="1162976" y="31377"/>
                </a:lnTo>
                <a:lnTo>
                  <a:pt x="1046990" y="55040"/>
                </a:lnTo>
                <a:lnTo>
                  <a:pt x="934981" y="84843"/>
                </a:lnTo>
                <a:lnTo>
                  <a:pt x="827342" y="120508"/>
                </a:lnTo>
                <a:lnTo>
                  <a:pt x="724469" y="161757"/>
                </a:lnTo>
                <a:lnTo>
                  <a:pt x="626755" y="208312"/>
                </a:lnTo>
                <a:lnTo>
                  <a:pt x="534594" y="259895"/>
                </a:lnTo>
                <a:lnTo>
                  <a:pt x="448379" y="316230"/>
                </a:lnTo>
                <a:lnTo>
                  <a:pt x="368506" y="377037"/>
                </a:lnTo>
                <a:lnTo>
                  <a:pt x="295368" y="442039"/>
                </a:lnTo>
                <a:lnTo>
                  <a:pt x="229358" y="510958"/>
                </a:lnTo>
                <a:lnTo>
                  <a:pt x="170872" y="583518"/>
                </a:lnTo>
                <a:lnTo>
                  <a:pt x="120303" y="659439"/>
                </a:lnTo>
                <a:lnTo>
                  <a:pt x="78044" y="738445"/>
                </a:lnTo>
                <a:lnTo>
                  <a:pt x="44491" y="820256"/>
                </a:lnTo>
                <a:lnTo>
                  <a:pt x="20036" y="904597"/>
                </a:lnTo>
                <a:lnTo>
                  <a:pt x="5074" y="991189"/>
                </a:lnTo>
                <a:lnTo>
                  <a:pt x="0" y="1079753"/>
                </a:lnTo>
                <a:lnTo>
                  <a:pt x="5074" y="1168318"/>
                </a:lnTo>
                <a:lnTo>
                  <a:pt x="20036" y="1254910"/>
                </a:lnTo>
                <a:lnTo>
                  <a:pt x="44491" y="1339251"/>
                </a:lnTo>
                <a:lnTo>
                  <a:pt x="78044" y="1421062"/>
                </a:lnTo>
                <a:lnTo>
                  <a:pt x="120303" y="1500068"/>
                </a:lnTo>
                <a:lnTo>
                  <a:pt x="170872" y="1575989"/>
                </a:lnTo>
                <a:lnTo>
                  <a:pt x="229358" y="1648549"/>
                </a:lnTo>
                <a:lnTo>
                  <a:pt x="295368" y="1717468"/>
                </a:lnTo>
                <a:lnTo>
                  <a:pt x="368506" y="1782470"/>
                </a:lnTo>
                <a:lnTo>
                  <a:pt x="448379" y="1843277"/>
                </a:lnTo>
                <a:lnTo>
                  <a:pt x="534594" y="1899612"/>
                </a:lnTo>
                <a:lnTo>
                  <a:pt x="626755" y="1951195"/>
                </a:lnTo>
                <a:lnTo>
                  <a:pt x="724469" y="1997750"/>
                </a:lnTo>
                <a:lnTo>
                  <a:pt x="827342" y="2038999"/>
                </a:lnTo>
                <a:lnTo>
                  <a:pt x="934981" y="2074664"/>
                </a:lnTo>
                <a:lnTo>
                  <a:pt x="1046990" y="2104467"/>
                </a:lnTo>
                <a:lnTo>
                  <a:pt x="1162976" y="2128130"/>
                </a:lnTo>
                <a:lnTo>
                  <a:pt x="1282546" y="2145377"/>
                </a:lnTo>
                <a:lnTo>
                  <a:pt x="1405304" y="2155929"/>
                </a:lnTo>
                <a:lnTo>
                  <a:pt x="1530858" y="2159507"/>
                </a:lnTo>
                <a:lnTo>
                  <a:pt x="1656408" y="2155929"/>
                </a:lnTo>
                <a:lnTo>
                  <a:pt x="1779163" y="2145377"/>
                </a:lnTo>
                <a:lnTo>
                  <a:pt x="1898730" y="2128130"/>
                </a:lnTo>
                <a:lnTo>
                  <a:pt x="2014715" y="2104467"/>
                </a:lnTo>
                <a:lnTo>
                  <a:pt x="2126724" y="2074664"/>
                </a:lnTo>
                <a:lnTo>
                  <a:pt x="2234361" y="2038999"/>
                </a:lnTo>
                <a:lnTo>
                  <a:pt x="2337235" y="1997750"/>
                </a:lnTo>
                <a:lnTo>
                  <a:pt x="2434949" y="1951195"/>
                </a:lnTo>
                <a:lnTo>
                  <a:pt x="2527111" y="1899612"/>
                </a:lnTo>
                <a:lnTo>
                  <a:pt x="2613326" y="1843277"/>
                </a:lnTo>
                <a:lnTo>
                  <a:pt x="2693200" y="1782470"/>
                </a:lnTo>
                <a:lnTo>
                  <a:pt x="2766340" y="1717468"/>
                </a:lnTo>
                <a:lnTo>
                  <a:pt x="2832350" y="1648549"/>
                </a:lnTo>
                <a:lnTo>
                  <a:pt x="2890838" y="1575989"/>
                </a:lnTo>
                <a:lnTo>
                  <a:pt x="2941409" y="1500068"/>
                </a:lnTo>
                <a:lnTo>
                  <a:pt x="2983668" y="1421062"/>
                </a:lnTo>
                <a:lnTo>
                  <a:pt x="3017223" y="1339251"/>
                </a:lnTo>
                <a:lnTo>
                  <a:pt x="3041678" y="1254910"/>
                </a:lnTo>
                <a:lnTo>
                  <a:pt x="3056641" y="1168318"/>
                </a:lnTo>
                <a:lnTo>
                  <a:pt x="3061716" y="1079753"/>
                </a:lnTo>
                <a:lnTo>
                  <a:pt x="3056641" y="991189"/>
                </a:lnTo>
                <a:lnTo>
                  <a:pt x="3041678" y="904597"/>
                </a:lnTo>
                <a:lnTo>
                  <a:pt x="3017223" y="820256"/>
                </a:lnTo>
                <a:lnTo>
                  <a:pt x="2983668" y="738445"/>
                </a:lnTo>
                <a:lnTo>
                  <a:pt x="2941409" y="659439"/>
                </a:lnTo>
                <a:lnTo>
                  <a:pt x="2890838" y="583518"/>
                </a:lnTo>
                <a:lnTo>
                  <a:pt x="2832350" y="510958"/>
                </a:lnTo>
                <a:lnTo>
                  <a:pt x="2766340" y="442039"/>
                </a:lnTo>
                <a:lnTo>
                  <a:pt x="2693200" y="377037"/>
                </a:lnTo>
                <a:lnTo>
                  <a:pt x="2613326" y="316229"/>
                </a:lnTo>
                <a:lnTo>
                  <a:pt x="2527111" y="259895"/>
                </a:lnTo>
                <a:lnTo>
                  <a:pt x="2434949" y="208312"/>
                </a:lnTo>
                <a:lnTo>
                  <a:pt x="2337235" y="161757"/>
                </a:lnTo>
                <a:lnTo>
                  <a:pt x="2234361" y="120508"/>
                </a:lnTo>
                <a:lnTo>
                  <a:pt x="2126724" y="84843"/>
                </a:lnTo>
                <a:lnTo>
                  <a:pt x="2014715" y="55040"/>
                </a:lnTo>
                <a:lnTo>
                  <a:pt x="1898730" y="31377"/>
                </a:lnTo>
                <a:lnTo>
                  <a:pt x="1779163" y="14130"/>
                </a:lnTo>
                <a:lnTo>
                  <a:pt x="1656408" y="3578"/>
                </a:lnTo>
                <a:lnTo>
                  <a:pt x="1530858" y="0"/>
                </a:lnTo>
                <a:close/>
              </a:path>
            </a:pathLst>
          </a:custGeom>
          <a:solidFill>
            <a:srgbClr val="FF5D5D"/>
          </a:solidFill>
        </p:spPr>
        <p:txBody>
          <a:bodyPr wrap="square" lIns="0" tIns="0" rIns="0" bIns="0" rtlCol="0">
            <a:noAutofit/>
          </a:bodyPr>
          <a:lstStyle/>
          <a:p>
            <a:endParaRPr dirty="0"/>
          </a:p>
        </p:txBody>
      </p:sp>
      <p:sp>
        <p:nvSpPr>
          <p:cNvPr id="19" name="object 9"/>
          <p:cNvSpPr txBox="1"/>
          <p:nvPr/>
        </p:nvSpPr>
        <p:spPr>
          <a:xfrm>
            <a:off x="3435586" y="1884890"/>
            <a:ext cx="2920271" cy="640599"/>
          </a:xfrm>
          <a:prstGeom prst="rect">
            <a:avLst/>
          </a:prstGeom>
        </p:spPr>
        <p:txBody>
          <a:bodyPr vert="horz" wrap="square" lIns="0" tIns="0" rIns="0" bIns="0" rtlCol="0">
            <a:noAutofit/>
          </a:bodyPr>
          <a:lstStyle/>
          <a:p>
            <a:pPr marL="329565" marR="328930" algn="ctr"/>
            <a:r>
              <a:rPr lang="en-ZA" sz="2000" b="1" dirty="0" smtClean="0">
                <a:solidFill>
                  <a:schemeClr val="bg1"/>
                </a:solidFill>
                <a:latin typeface="Arial"/>
                <a:cs typeface="Arial"/>
              </a:rPr>
              <a:t>STRONG AND INCLUSIVE ECONOMY</a:t>
            </a:r>
            <a:endParaRPr lang="en-ZA" sz="2000" dirty="0">
              <a:solidFill>
                <a:schemeClr val="bg1"/>
              </a:solidFill>
              <a:latin typeface="Arial"/>
              <a:cs typeface="Arial"/>
            </a:endParaRPr>
          </a:p>
        </p:txBody>
      </p:sp>
      <p:sp>
        <p:nvSpPr>
          <p:cNvPr id="20" name="object 11"/>
          <p:cNvSpPr txBox="1"/>
          <p:nvPr/>
        </p:nvSpPr>
        <p:spPr>
          <a:xfrm>
            <a:off x="3759235" y="3355990"/>
            <a:ext cx="2542886" cy="678350"/>
          </a:xfrm>
          <a:prstGeom prst="rect">
            <a:avLst/>
          </a:prstGeom>
        </p:spPr>
        <p:txBody>
          <a:bodyPr vert="horz" wrap="square" lIns="0" tIns="0" rIns="0" bIns="0" rtlCol="0">
            <a:noAutofit/>
          </a:bodyPr>
          <a:lstStyle/>
          <a:p>
            <a:pPr marL="12700" marR="12700" indent="-2540" algn="ctr"/>
            <a:r>
              <a:rPr lang="en-ZA" sz="2000" b="1" dirty="0" smtClean="0">
                <a:solidFill>
                  <a:schemeClr val="bg1"/>
                </a:solidFill>
                <a:latin typeface="Arial"/>
                <a:cs typeface="Arial"/>
              </a:rPr>
              <a:t>CAPABILITIES OF SOUTH AFRICANS</a:t>
            </a:r>
            <a:endParaRPr sz="2000" dirty="0">
              <a:solidFill>
                <a:schemeClr val="bg1"/>
              </a:solidFill>
              <a:latin typeface="Arial"/>
              <a:cs typeface="Arial"/>
            </a:endParaRPr>
          </a:p>
        </p:txBody>
      </p:sp>
      <p:sp>
        <p:nvSpPr>
          <p:cNvPr id="21" name="Rectangle 20"/>
          <p:cNvSpPr/>
          <p:nvPr/>
        </p:nvSpPr>
        <p:spPr>
          <a:xfrm>
            <a:off x="55251" y="6141082"/>
            <a:ext cx="3071344" cy="422808"/>
          </a:xfrm>
          <a:prstGeom prst="rect">
            <a:avLst/>
          </a:prstGeom>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sz="2000" dirty="0" smtClean="0">
                <a:latin typeface="Arial" panose="020B0604020202020204" pitchFamily="34" charset="0"/>
                <a:cs typeface="Arial" panose="020B0604020202020204" pitchFamily="34" charset="0"/>
              </a:rPr>
              <a:t>Policy  blockages</a:t>
            </a:r>
            <a:endParaRPr lang="en-ZA" sz="2000" dirty="0">
              <a:latin typeface="Arial" panose="020B0604020202020204" pitchFamily="34" charset="0"/>
              <a:cs typeface="Arial" panose="020B0604020202020204" pitchFamily="34" charset="0"/>
            </a:endParaRPr>
          </a:p>
        </p:txBody>
      </p:sp>
      <p:sp>
        <p:nvSpPr>
          <p:cNvPr id="22" name="Rectangle 21"/>
          <p:cNvSpPr/>
          <p:nvPr/>
        </p:nvSpPr>
        <p:spPr>
          <a:xfrm>
            <a:off x="102123" y="4226289"/>
            <a:ext cx="3071344" cy="998854"/>
          </a:xfrm>
          <a:prstGeom prst="rect">
            <a:avLst/>
          </a:prstGeom>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latin typeface="Arial" panose="020B0604020202020204" pitchFamily="34" charset="0"/>
                <a:cs typeface="Arial" panose="020B0604020202020204" pitchFamily="34" charset="0"/>
              </a:rPr>
              <a:t>Efficiencies and savings (value for money)/ Remove non-core programmes</a:t>
            </a:r>
          </a:p>
        </p:txBody>
      </p:sp>
      <p:sp>
        <p:nvSpPr>
          <p:cNvPr id="23" name="Rectangle 22"/>
          <p:cNvSpPr/>
          <p:nvPr/>
        </p:nvSpPr>
        <p:spPr>
          <a:xfrm>
            <a:off x="92449" y="5289569"/>
            <a:ext cx="3054320" cy="759625"/>
          </a:xfrm>
          <a:prstGeom prst="rect">
            <a:avLst/>
          </a:prstGeom>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latin typeface="Arial" panose="020B0604020202020204" pitchFamily="34" charset="0"/>
                <a:cs typeface="Arial" panose="020B0604020202020204" pitchFamily="34" charset="0"/>
              </a:rPr>
              <a:t>Transformative impact and vulnerable/ key groups</a:t>
            </a:r>
          </a:p>
        </p:txBody>
      </p:sp>
      <p:sp>
        <p:nvSpPr>
          <p:cNvPr id="24" name="Rectangle 23"/>
          <p:cNvSpPr/>
          <p:nvPr/>
        </p:nvSpPr>
        <p:spPr>
          <a:xfrm>
            <a:off x="92449" y="2971480"/>
            <a:ext cx="3071344" cy="1112713"/>
          </a:xfrm>
          <a:prstGeom prst="rect">
            <a:avLst/>
          </a:prstGeom>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sz="2000" dirty="0" smtClean="0">
                <a:latin typeface="Arial" panose="020B0604020202020204" pitchFamily="34" charset="0"/>
                <a:cs typeface="Arial" panose="020B0604020202020204" pitchFamily="34" charset="0"/>
              </a:rPr>
              <a:t>Demand pressures, risks and looming crises, growth catalysts</a:t>
            </a:r>
            <a:endParaRPr lang="en-ZA" dirty="0">
              <a:latin typeface="Arial" panose="020B0604020202020204" pitchFamily="34" charset="0"/>
              <a:cs typeface="Arial" panose="020B0604020202020204" pitchFamily="34" charset="0"/>
            </a:endParaRPr>
          </a:p>
        </p:txBody>
      </p:sp>
      <p:sp>
        <p:nvSpPr>
          <p:cNvPr id="25" name="object 8"/>
          <p:cNvSpPr/>
          <p:nvPr/>
        </p:nvSpPr>
        <p:spPr>
          <a:xfrm>
            <a:off x="7418055" y="4678027"/>
            <a:ext cx="1656185" cy="1246341"/>
          </a:xfrm>
          <a:custGeom>
            <a:avLst/>
            <a:gdLst/>
            <a:ahLst/>
            <a:cxnLst/>
            <a:rect l="l" t="t" r="r" b="b"/>
            <a:pathLst>
              <a:path w="2267712" h="2101596">
                <a:moveTo>
                  <a:pt x="1133856" y="0"/>
                </a:moveTo>
                <a:lnTo>
                  <a:pt x="1040858" y="3483"/>
                </a:lnTo>
                <a:lnTo>
                  <a:pt x="949932" y="13751"/>
                </a:lnTo>
                <a:lnTo>
                  <a:pt x="861368" y="30536"/>
                </a:lnTo>
                <a:lnTo>
                  <a:pt x="775459" y="53565"/>
                </a:lnTo>
                <a:lnTo>
                  <a:pt x="692497" y="82569"/>
                </a:lnTo>
                <a:lnTo>
                  <a:pt x="612772" y="117278"/>
                </a:lnTo>
                <a:lnTo>
                  <a:pt x="536577" y="157421"/>
                </a:lnTo>
                <a:lnTo>
                  <a:pt x="464204" y="202728"/>
                </a:lnTo>
                <a:lnTo>
                  <a:pt x="395944" y="252929"/>
                </a:lnTo>
                <a:lnTo>
                  <a:pt x="332089" y="307752"/>
                </a:lnTo>
                <a:lnTo>
                  <a:pt x="272930" y="366929"/>
                </a:lnTo>
                <a:lnTo>
                  <a:pt x="218761" y="430188"/>
                </a:lnTo>
                <a:lnTo>
                  <a:pt x="169871" y="497260"/>
                </a:lnTo>
                <a:lnTo>
                  <a:pt x="126554" y="567873"/>
                </a:lnTo>
                <a:lnTo>
                  <a:pt x="89100" y="641758"/>
                </a:lnTo>
                <a:lnTo>
                  <a:pt x="57802" y="718645"/>
                </a:lnTo>
                <a:lnTo>
                  <a:pt x="32951" y="798262"/>
                </a:lnTo>
                <a:lnTo>
                  <a:pt x="14839" y="880340"/>
                </a:lnTo>
                <a:lnTo>
                  <a:pt x="3758" y="964609"/>
                </a:lnTo>
                <a:lnTo>
                  <a:pt x="0" y="1050798"/>
                </a:lnTo>
                <a:lnTo>
                  <a:pt x="3758" y="1136986"/>
                </a:lnTo>
                <a:lnTo>
                  <a:pt x="14839" y="1221255"/>
                </a:lnTo>
                <a:lnTo>
                  <a:pt x="32951" y="1303333"/>
                </a:lnTo>
                <a:lnTo>
                  <a:pt x="57802" y="1382950"/>
                </a:lnTo>
                <a:lnTo>
                  <a:pt x="89100" y="1459837"/>
                </a:lnTo>
                <a:lnTo>
                  <a:pt x="126554" y="1533722"/>
                </a:lnTo>
                <a:lnTo>
                  <a:pt x="169871" y="1604335"/>
                </a:lnTo>
                <a:lnTo>
                  <a:pt x="218761" y="1671407"/>
                </a:lnTo>
                <a:lnTo>
                  <a:pt x="272930" y="1734666"/>
                </a:lnTo>
                <a:lnTo>
                  <a:pt x="332089" y="1793843"/>
                </a:lnTo>
                <a:lnTo>
                  <a:pt x="395944" y="1848666"/>
                </a:lnTo>
                <a:lnTo>
                  <a:pt x="464204" y="1898867"/>
                </a:lnTo>
                <a:lnTo>
                  <a:pt x="536577" y="1944174"/>
                </a:lnTo>
                <a:lnTo>
                  <a:pt x="612772" y="1984317"/>
                </a:lnTo>
                <a:lnTo>
                  <a:pt x="692497" y="2019026"/>
                </a:lnTo>
                <a:lnTo>
                  <a:pt x="775459" y="2048030"/>
                </a:lnTo>
                <a:lnTo>
                  <a:pt x="861368" y="2071059"/>
                </a:lnTo>
                <a:lnTo>
                  <a:pt x="949932" y="2087844"/>
                </a:lnTo>
                <a:lnTo>
                  <a:pt x="1040858" y="2098112"/>
                </a:lnTo>
                <a:lnTo>
                  <a:pt x="1133856" y="2101596"/>
                </a:lnTo>
                <a:lnTo>
                  <a:pt x="1226853" y="2098112"/>
                </a:lnTo>
                <a:lnTo>
                  <a:pt x="1317779" y="2087844"/>
                </a:lnTo>
                <a:lnTo>
                  <a:pt x="1406343" y="2071059"/>
                </a:lnTo>
                <a:lnTo>
                  <a:pt x="1492252" y="2048030"/>
                </a:lnTo>
                <a:lnTo>
                  <a:pt x="1575214" y="2019026"/>
                </a:lnTo>
                <a:lnTo>
                  <a:pt x="1654939" y="1984317"/>
                </a:lnTo>
                <a:lnTo>
                  <a:pt x="1731134" y="1944174"/>
                </a:lnTo>
                <a:lnTo>
                  <a:pt x="1803507" y="1898867"/>
                </a:lnTo>
                <a:lnTo>
                  <a:pt x="1871767" y="1848666"/>
                </a:lnTo>
                <a:lnTo>
                  <a:pt x="1935622" y="1793843"/>
                </a:lnTo>
                <a:lnTo>
                  <a:pt x="1994781" y="1734666"/>
                </a:lnTo>
                <a:lnTo>
                  <a:pt x="2048950" y="1671407"/>
                </a:lnTo>
                <a:lnTo>
                  <a:pt x="2097840" y="1604335"/>
                </a:lnTo>
                <a:lnTo>
                  <a:pt x="2141157" y="1533722"/>
                </a:lnTo>
                <a:lnTo>
                  <a:pt x="2178611" y="1459837"/>
                </a:lnTo>
                <a:lnTo>
                  <a:pt x="2209909" y="1382950"/>
                </a:lnTo>
                <a:lnTo>
                  <a:pt x="2234760" y="1303333"/>
                </a:lnTo>
                <a:lnTo>
                  <a:pt x="2252872" y="1221255"/>
                </a:lnTo>
                <a:lnTo>
                  <a:pt x="2263953" y="1136986"/>
                </a:lnTo>
                <a:lnTo>
                  <a:pt x="2267712" y="1050798"/>
                </a:lnTo>
                <a:lnTo>
                  <a:pt x="2263953" y="964609"/>
                </a:lnTo>
                <a:lnTo>
                  <a:pt x="2252872" y="880340"/>
                </a:lnTo>
                <a:lnTo>
                  <a:pt x="2234760" y="798262"/>
                </a:lnTo>
                <a:lnTo>
                  <a:pt x="2209909" y="718645"/>
                </a:lnTo>
                <a:lnTo>
                  <a:pt x="2178611" y="641758"/>
                </a:lnTo>
                <a:lnTo>
                  <a:pt x="2141157" y="567873"/>
                </a:lnTo>
                <a:lnTo>
                  <a:pt x="2097840" y="497260"/>
                </a:lnTo>
                <a:lnTo>
                  <a:pt x="2048950" y="430188"/>
                </a:lnTo>
                <a:lnTo>
                  <a:pt x="1994781" y="366929"/>
                </a:lnTo>
                <a:lnTo>
                  <a:pt x="1935622" y="307752"/>
                </a:lnTo>
                <a:lnTo>
                  <a:pt x="1871767" y="252929"/>
                </a:lnTo>
                <a:lnTo>
                  <a:pt x="1803507" y="202728"/>
                </a:lnTo>
                <a:lnTo>
                  <a:pt x="1731134" y="157421"/>
                </a:lnTo>
                <a:lnTo>
                  <a:pt x="1654939" y="117278"/>
                </a:lnTo>
                <a:lnTo>
                  <a:pt x="1575214" y="82569"/>
                </a:lnTo>
                <a:lnTo>
                  <a:pt x="1492252" y="53565"/>
                </a:lnTo>
                <a:lnTo>
                  <a:pt x="1406343" y="30536"/>
                </a:lnTo>
                <a:lnTo>
                  <a:pt x="1317779" y="13751"/>
                </a:lnTo>
                <a:lnTo>
                  <a:pt x="1226853" y="3483"/>
                </a:lnTo>
                <a:lnTo>
                  <a:pt x="1133856" y="0"/>
                </a:lnTo>
                <a:close/>
              </a:path>
            </a:pathLst>
          </a:custGeom>
          <a:solidFill>
            <a:srgbClr val="FFFFFF"/>
          </a:solidFill>
          <a:ln w="3175">
            <a:solidFill>
              <a:schemeClr val="tx1"/>
            </a:solidFill>
          </a:ln>
        </p:spPr>
        <p:txBody>
          <a:bodyPr wrap="square" lIns="0" tIns="0" rIns="0" bIns="0" rtlCol="0">
            <a:noAutofit/>
          </a:bodyPr>
          <a:lstStyle/>
          <a:p>
            <a:endParaRPr dirty="0"/>
          </a:p>
        </p:txBody>
      </p:sp>
      <p:sp>
        <p:nvSpPr>
          <p:cNvPr id="26" name="object 6"/>
          <p:cNvSpPr/>
          <p:nvPr/>
        </p:nvSpPr>
        <p:spPr>
          <a:xfrm>
            <a:off x="6516216" y="1484784"/>
            <a:ext cx="2588100" cy="2122627"/>
          </a:xfrm>
          <a:custGeom>
            <a:avLst/>
            <a:gdLst/>
            <a:ahLst/>
            <a:cxnLst/>
            <a:rect l="l" t="t" r="r" b="b"/>
            <a:pathLst>
              <a:path w="2663952" h="2054352">
                <a:moveTo>
                  <a:pt x="0" y="1027176"/>
                </a:moveTo>
                <a:lnTo>
                  <a:pt x="4415" y="942929"/>
                </a:lnTo>
                <a:lnTo>
                  <a:pt x="17434" y="860558"/>
                </a:lnTo>
                <a:lnTo>
                  <a:pt x="38713" y="780328"/>
                </a:lnTo>
                <a:lnTo>
                  <a:pt x="67909" y="702503"/>
                </a:lnTo>
                <a:lnTo>
                  <a:pt x="104679" y="627346"/>
                </a:lnTo>
                <a:lnTo>
                  <a:pt x="148681" y="555122"/>
                </a:lnTo>
                <a:lnTo>
                  <a:pt x="199571" y="486096"/>
                </a:lnTo>
                <a:lnTo>
                  <a:pt x="257007" y="420532"/>
                </a:lnTo>
                <a:lnTo>
                  <a:pt x="320645" y="358694"/>
                </a:lnTo>
                <a:lnTo>
                  <a:pt x="390143" y="300847"/>
                </a:lnTo>
                <a:lnTo>
                  <a:pt x="465159" y="247254"/>
                </a:lnTo>
                <a:lnTo>
                  <a:pt x="545348" y="198180"/>
                </a:lnTo>
                <a:lnTo>
                  <a:pt x="630368" y="153890"/>
                </a:lnTo>
                <a:lnTo>
                  <a:pt x="719876" y="114648"/>
                </a:lnTo>
                <a:lnTo>
                  <a:pt x="813530" y="80718"/>
                </a:lnTo>
                <a:lnTo>
                  <a:pt x="910986" y="52364"/>
                </a:lnTo>
                <a:lnTo>
                  <a:pt x="1011901" y="29851"/>
                </a:lnTo>
                <a:lnTo>
                  <a:pt x="1115933" y="13443"/>
                </a:lnTo>
                <a:lnTo>
                  <a:pt x="1222739" y="3404"/>
                </a:lnTo>
                <a:lnTo>
                  <a:pt x="1331976" y="0"/>
                </a:lnTo>
                <a:lnTo>
                  <a:pt x="1441212" y="3404"/>
                </a:lnTo>
                <a:lnTo>
                  <a:pt x="1548018" y="13443"/>
                </a:lnTo>
                <a:lnTo>
                  <a:pt x="1652050" y="29851"/>
                </a:lnTo>
                <a:lnTo>
                  <a:pt x="1752965" y="52364"/>
                </a:lnTo>
                <a:lnTo>
                  <a:pt x="1850421" y="80718"/>
                </a:lnTo>
                <a:lnTo>
                  <a:pt x="1944075" y="114648"/>
                </a:lnTo>
                <a:lnTo>
                  <a:pt x="2033583" y="153890"/>
                </a:lnTo>
                <a:lnTo>
                  <a:pt x="2118603" y="198180"/>
                </a:lnTo>
                <a:lnTo>
                  <a:pt x="2198792" y="247254"/>
                </a:lnTo>
                <a:lnTo>
                  <a:pt x="2273807" y="300847"/>
                </a:lnTo>
                <a:lnTo>
                  <a:pt x="2343306" y="358694"/>
                </a:lnTo>
                <a:lnTo>
                  <a:pt x="2406944" y="420532"/>
                </a:lnTo>
                <a:lnTo>
                  <a:pt x="2464380" y="486096"/>
                </a:lnTo>
                <a:lnTo>
                  <a:pt x="2515270" y="555122"/>
                </a:lnTo>
                <a:lnTo>
                  <a:pt x="2559272" y="627346"/>
                </a:lnTo>
                <a:lnTo>
                  <a:pt x="2596042" y="702503"/>
                </a:lnTo>
                <a:lnTo>
                  <a:pt x="2625238" y="780328"/>
                </a:lnTo>
                <a:lnTo>
                  <a:pt x="2646517" y="860558"/>
                </a:lnTo>
                <a:lnTo>
                  <a:pt x="2659536" y="942929"/>
                </a:lnTo>
                <a:lnTo>
                  <a:pt x="2663952" y="1027176"/>
                </a:lnTo>
                <a:lnTo>
                  <a:pt x="2659536" y="1111422"/>
                </a:lnTo>
                <a:lnTo>
                  <a:pt x="2646517" y="1193793"/>
                </a:lnTo>
                <a:lnTo>
                  <a:pt x="2625238" y="1274023"/>
                </a:lnTo>
                <a:lnTo>
                  <a:pt x="2596042" y="1351848"/>
                </a:lnTo>
                <a:lnTo>
                  <a:pt x="2559272" y="1427005"/>
                </a:lnTo>
                <a:lnTo>
                  <a:pt x="2515270" y="1499229"/>
                </a:lnTo>
                <a:lnTo>
                  <a:pt x="2464380" y="1568255"/>
                </a:lnTo>
                <a:lnTo>
                  <a:pt x="2406944" y="1633819"/>
                </a:lnTo>
                <a:lnTo>
                  <a:pt x="2343306" y="1695657"/>
                </a:lnTo>
                <a:lnTo>
                  <a:pt x="2273807" y="1753504"/>
                </a:lnTo>
                <a:lnTo>
                  <a:pt x="2198792" y="1807097"/>
                </a:lnTo>
                <a:lnTo>
                  <a:pt x="2118603" y="1856171"/>
                </a:lnTo>
                <a:lnTo>
                  <a:pt x="2033583" y="1900461"/>
                </a:lnTo>
                <a:lnTo>
                  <a:pt x="1944075" y="1939703"/>
                </a:lnTo>
                <a:lnTo>
                  <a:pt x="1850421" y="1973633"/>
                </a:lnTo>
                <a:lnTo>
                  <a:pt x="1752965" y="2001987"/>
                </a:lnTo>
                <a:lnTo>
                  <a:pt x="1652050" y="2024500"/>
                </a:lnTo>
                <a:lnTo>
                  <a:pt x="1548018" y="2040908"/>
                </a:lnTo>
                <a:lnTo>
                  <a:pt x="1441212" y="2050947"/>
                </a:lnTo>
                <a:lnTo>
                  <a:pt x="1331976" y="2054351"/>
                </a:lnTo>
                <a:lnTo>
                  <a:pt x="1222739" y="2050947"/>
                </a:lnTo>
                <a:lnTo>
                  <a:pt x="1115933" y="2040908"/>
                </a:lnTo>
                <a:lnTo>
                  <a:pt x="1011901" y="2024500"/>
                </a:lnTo>
                <a:lnTo>
                  <a:pt x="910986" y="2001987"/>
                </a:lnTo>
                <a:lnTo>
                  <a:pt x="813530" y="1973633"/>
                </a:lnTo>
                <a:lnTo>
                  <a:pt x="719876" y="1939703"/>
                </a:lnTo>
                <a:lnTo>
                  <a:pt x="630368" y="1900461"/>
                </a:lnTo>
                <a:lnTo>
                  <a:pt x="545348" y="1856171"/>
                </a:lnTo>
                <a:lnTo>
                  <a:pt x="465159" y="1807097"/>
                </a:lnTo>
                <a:lnTo>
                  <a:pt x="390143" y="1753504"/>
                </a:lnTo>
                <a:lnTo>
                  <a:pt x="320645" y="1695657"/>
                </a:lnTo>
                <a:lnTo>
                  <a:pt x="257007" y="1633819"/>
                </a:lnTo>
                <a:lnTo>
                  <a:pt x="199571" y="1568255"/>
                </a:lnTo>
                <a:lnTo>
                  <a:pt x="148681" y="1499229"/>
                </a:lnTo>
                <a:lnTo>
                  <a:pt x="104679" y="1427005"/>
                </a:lnTo>
                <a:lnTo>
                  <a:pt x="67909" y="1351848"/>
                </a:lnTo>
                <a:lnTo>
                  <a:pt x="38713" y="1274023"/>
                </a:lnTo>
                <a:lnTo>
                  <a:pt x="17434" y="1193793"/>
                </a:lnTo>
                <a:lnTo>
                  <a:pt x="4415" y="1111422"/>
                </a:lnTo>
                <a:lnTo>
                  <a:pt x="0" y="1027176"/>
                </a:lnTo>
                <a:close/>
              </a:path>
            </a:pathLst>
          </a:custGeom>
          <a:ln w="3175">
            <a:solidFill>
              <a:srgbClr val="000000"/>
            </a:solidFill>
          </a:ln>
        </p:spPr>
        <p:txBody>
          <a:bodyPr wrap="square" lIns="0" tIns="0" rIns="0" bIns="0" rtlCol="0">
            <a:noAutofit/>
          </a:bodyPr>
          <a:lstStyle/>
          <a:p>
            <a:endParaRPr dirty="0"/>
          </a:p>
        </p:txBody>
      </p:sp>
      <p:sp>
        <p:nvSpPr>
          <p:cNvPr id="27" name="object 7"/>
          <p:cNvSpPr txBox="1"/>
          <p:nvPr/>
        </p:nvSpPr>
        <p:spPr>
          <a:xfrm>
            <a:off x="6630090" y="1883500"/>
            <a:ext cx="2358987" cy="2105937"/>
          </a:xfrm>
          <a:prstGeom prst="rect">
            <a:avLst/>
          </a:prstGeom>
        </p:spPr>
        <p:txBody>
          <a:bodyPr vert="horz" wrap="square" lIns="0" tIns="0" rIns="0" bIns="0" rtlCol="0">
            <a:noAutofit/>
          </a:bodyPr>
          <a:lstStyle/>
          <a:p>
            <a:pPr marL="12700" marR="12700" indent="0" algn="ctr">
              <a:lnSpc>
                <a:spcPct val="100000"/>
              </a:lnSpc>
            </a:pPr>
            <a:r>
              <a:rPr lang="en-ZA" sz="2400" b="1" spc="-20" dirty="0">
                <a:solidFill>
                  <a:srgbClr val="00AF50"/>
                </a:solidFill>
                <a:latin typeface="Arial"/>
                <a:cs typeface="Arial"/>
              </a:rPr>
              <a:t>Jobs, Incomes  </a:t>
            </a:r>
            <a:r>
              <a:rPr lang="en-ZA" sz="2400" b="1" spc="-20" dirty="0" smtClean="0">
                <a:solidFill>
                  <a:srgbClr val="00AF50"/>
                </a:solidFill>
                <a:latin typeface="Arial"/>
                <a:cs typeface="Arial"/>
              </a:rPr>
              <a:t>and </a:t>
            </a:r>
            <a:r>
              <a:rPr lang="en-ZA" sz="2400" b="1" spc="-20" dirty="0">
                <a:solidFill>
                  <a:srgbClr val="00AF50"/>
                </a:solidFill>
                <a:latin typeface="Arial"/>
                <a:cs typeface="Arial"/>
              </a:rPr>
              <a:t>Livelihoods</a:t>
            </a:r>
            <a:r>
              <a:rPr lang="en-ZA" sz="1400" b="1" spc="20" dirty="0" smtClean="0">
                <a:latin typeface="Arial"/>
                <a:cs typeface="Arial"/>
              </a:rPr>
              <a:t> </a:t>
            </a:r>
            <a:r>
              <a:rPr lang="en-ZA" sz="1400" b="1" spc="-10" dirty="0" smtClean="0">
                <a:latin typeface="Arial"/>
                <a:cs typeface="Arial"/>
              </a:rPr>
              <a:t>f</a:t>
            </a:r>
            <a:r>
              <a:rPr lang="en-ZA" sz="1400" b="1" spc="-20" dirty="0" smtClean="0">
                <a:latin typeface="Arial"/>
                <a:cs typeface="Arial"/>
              </a:rPr>
              <a:t>o</a:t>
            </a:r>
            <a:r>
              <a:rPr lang="en-ZA" sz="1400" b="1" spc="-10" dirty="0" smtClean="0">
                <a:latin typeface="Arial"/>
                <a:cs typeface="Arial"/>
              </a:rPr>
              <a:t>r</a:t>
            </a:r>
            <a:r>
              <a:rPr lang="en-ZA" sz="1400" b="1" spc="-5" dirty="0" smtClean="0">
                <a:latin typeface="Arial"/>
                <a:cs typeface="Arial"/>
              </a:rPr>
              <a:t> </a:t>
            </a:r>
            <a:endParaRPr lang="en-ZA" sz="1400" b="1" spc="-5" dirty="0">
              <a:latin typeface="Arial"/>
              <a:cs typeface="Arial"/>
            </a:endParaRPr>
          </a:p>
          <a:p>
            <a:pPr marL="12700" marR="12700" indent="0" algn="ctr">
              <a:lnSpc>
                <a:spcPct val="100000"/>
              </a:lnSpc>
            </a:pPr>
            <a:r>
              <a:rPr lang="en-ZA" sz="2400" b="1" spc="-20" dirty="0">
                <a:solidFill>
                  <a:schemeClr val="accent3"/>
                </a:solidFill>
                <a:latin typeface="Arial"/>
                <a:cs typeface="Arial"/>
              </a:rPr>
              <a:t>Inclusive Growth</a:t>
            </a:r>
            <a:endParaRPr lang="en-ZA" sz="1600" dirty="0">
              <a:latin typeface="Arial"/>
              <a:cs typeface="Arial"/>
            </a:endParaRPr>
          </a:p>
        </p:txBody>
      </p:sp>
      <p:sp>
        <p:nvSpPr>
          <p:cNvPr id="28" name="object 8"/>
          <p:cNvSpPr/>
          <p:nvPr/>
        </p:nvSpPr>
        <p:spPr>
          <a:xfrm>
            <a:off x="7557422" y="3604644"/>
            <a:ext cx="1634065" cy="1026359"/>
          </a:xfrm>
          <a:custGeom>
            <a:avLst/>
            <a:gdLst/>
            <a:ahLst/>
            <a:cxnLst/>
            <a:rect l="l" t="t" r="r" b="b"/>
            <a:pathLst>
              <a:path w="2267712" h="2101596">
                <a:moveTo>
                  <a:pt x="1133856" y="0"/>
                </a:moveTo>
                <a:lnTo>
                  <a:pt x="1040858" y="3483"/>
                </a:lnTo>
                <a:lnTo>
                  <a:pt x="949932" y="13751"/>
                </a:lnTo>
                <a:lnTo>
                  <a:pt x="861368" y="30536"/>
                </a:lnTo>
                <a:lnTo>
                  <a:pt x="775459" y="53565"/>
                </a:lnTo>
                <a:lnTo>
                  <a:pt x="692497" y="82569"/>
                </a:lnTo>
                <a:lnTo>
                  <a:pt x="612772" y="117278"/>
                </a:lnTo>
                <a:lnTo>
                  <a:pt x="536577" y="157421"/>
                </a:lnTo>
                <a:lnTo>
                  <a:pt x="464204" y="202728"/>
                </a:lnTo>
                <a:lnTo>
                  <a:pt x="395944" y="252929"/>
                </a:lnTo>
                <a:lnTo>
                  <a:pt x="332089" y="307752"/>
                </a:lnTo>
                <a:lnTo>
                  <a:pt x="272930" y="366929"/>
                </a:lnTo>
                <a:lnTo>
                  <a:pt x="218761" y="430188"/>
                </a:lnTo>
                <a:lnTo>
                  <a:pt x="169871" y="497260"/>
                </a:lnTo>
                <a:lnTo>
                  <a:pt x="126554" y="567873"/>
                </a:lnTo>
                <a:lnTo>
                  <a:pt x="89100" y="641758"/>
                </a:lnTo>
                <a:lnTo>
                  <a:pt x="57802" y="718645"/>
                </a:lnTo>
                <a:lnTo>
                  <a:pt x="32951" y="798262"/>
                </a:lnTo>
                <a:lnTo>
                  <a:pt x="14839" y="880340"/>
                </a:lnTo>
                <a:lnTo>
                  <a:pt x="3758" y="964609"/>
                </a:lnTo>
                <a:lnTo>
                  <a:pt x="0" y="1050798"/>
                </a:lnTo>
                <a:lnTo>
                  <a:pt x="3758" y="1136986"/>
                </a:lnTo>
                <a:lnTo>
                  <a:pt x="14839" y="1221255"/>
                </a:lnTo>
                <a:lnTo>
                  <a:pt x="32951" y="1303333"/>
                </a:lnTo>
                <a:lnTo>
                  <a:pt x="57802" y="1382950"/>
                </a:lnTo>
                <a:lnTo>
                  <a:pt x="89100" y="1459837"/>
                </a:lnTo>
                <a:lnTo>
                  <a:pt x="126554" y="1533722"/>
                </a:lnTo>
                <a:lnTo>
                  <a:pt x="169871" y="1604335"/>
                </a:lnTo>
                <a:lnTo>
                  <a:pt x="218761" y="1671407"/>
                </a:lnTo>
                <a:lnTo>
                  <a:pt x="272930" y="1734666"/>
                </a:lnTo>
                <a:lnTo>
                  <a:pt x="332089" y="1793843"/>
                </a:lnTo>
                <a:lnTo>
                  <a:pt x="395944" y="1848666"/>
                </a:lnTo>
                <a:lnTo>
                  <a:pt x="464204" y="1898867"/>
                </a:lnTo>
                <a:lnTo>
                  <a:pt x="536577" y="1944174"/>
                </a:lnTo>
                <a:lnTo>
                  <a:pt x="612772" y="1984317"/>
                </a:lnTo>
                <a:lnTo>
                  <a:pt x="692497" y="2019026"/>
                </a:lnTo>
                <a:lnTo>
                  <a:pt x="775459" y="2048030"/>
                </a:lnTo>
                <a:lnTo>
                  <a:pt x="861368" y="2071059"/>
                </a:lnTo>
                <a:lnTo>
                  <a:pt x="949932" y="2087844"/>
                </a:lnTo>
                <a:lnTo>
                  <a:pt x="1040858" y="2098112"/>
                </a:lnTo>
                <a:lnTo>
                  <a:pt x="1133856" y="2101596"/>
                </a:lnTo>
                <a:lnTo>
                  <a:pt x="1226853" y="2098112"/>
                </a:lnTo>
                <a:lnTo>
                  <a:pt x="1317779" y="2087844"/>
                </a:lnTo>
                <a:lnTo>
                  <a:pt x="1406343" y="2071059"/>
                </a:lnTo>
                <a:lnTo>
                  <a:pt x="1492252" y="2048030"/>
                </a:lnTo>
                <a:lnTo>
                  <a:pt x="1575214" y="2019026"/>
                </a:lnTo>
                <a:lnTo>
                  <a:pt x="1654939" y="1984317"/>
                </a:lnTo>
                <a:lnTo>
                  <a:pt x="1731134" y="1944174"/>
                </a:lnTo>
                <a:lnTo>
                  <a:pt x="1803507" y="1898867"/>
                </a:lnTo>
                <a:lnTo>
                  <a:pt x="1871767" y="1848666"/>
                </a:lnTo>
                <a:lnTo>
                  <a:pt x="1935622" y="1793843"/>
                </a:lnTo>
                <a:lnTo>
                  <a:pt x="1994781" y="1734666"/>
                </a:lnTo>
                <a:lnTo>
                  <a:pt x="2048950" y="1671407"/>
                </a:lnTo>
                <a:lnTo>
                  <a:pt x="2097840" y="1604335"/>
                </a:lnTo>
                <a:lnTo>
                  <a:pt x="2141157" y="1533722"/>
                </a:lnTo>
                <a:lnTo>
                  <a:pt x="2178611" y="1459837"/>
                </a:lnTo>
                <a:lnTo>
                  <a:pt x="2209909" y="1382950"/>
                </a:lnTo>
                <a:lnTo>
                  <a:pt x="2234760" y="1303333"/>
                </a:lnTo>
                <a:lnTo>
                  <a:pt x="2252872" y="1221255"/>
                </a:lnTo>
                <a:lnTo>
                  <a:pt x="2263953" y="1136986"/>
                </a:lnTo>
                <a:lnTo>
                  <a:pt x="2267712" y="1050798"/>
                </a:lnTo>
                <a:lnTo>
                  <a:pt x="2263953" y="964609"/>
                </a:lnTo>
                <a:lnTo>
                  <a:pt x="2252872" y="880340"/>
                </a:lnTo>
                <a:lnTo>
                  <a:pt x="2234760" y="798262"/>
                </a:lnTo>
                <a:lnTo>
                  <a:pt x="2209909" y="718645"/>
                </a:lnTo>
                <a:lnTo>
                  <a:pt x="2178611" y="641758"/>
                </a:lnTo>
                <a:lnTo>
                  <a:pt x="2141157" y="567873"/>
                </a:lnTo>
                <a:lnTo>
                  <a:pt x="2097840" y="497260"/>
                </a:lnTo>
                <a:lnTo>
                  <a:pt x="2048950" y="430188"/>
                </a:lnTo>
                <a:lnTo>
                  <a:pt x="1994781" y="366929"/>
                </a:lnTo>
                <a:lnTo>
                  <a:pt x="1935622" y="307752"/>
                </a:lnTo>
                <a:lnTo>
                  <a:pt x="1871767" y="252929"/>
                </a:lnTo>
                <a:lnTo>
                  <a:pt x="1803507" y="202728"/>
                </a:lnTo>
                <a:lnTo>
                  <a:pt x="1731134" y="157421"/>
                </a:lnTo>
                <a:lnTo>
                  <a:pt x="1654939" y="117278"/>
                </a:lnTo>
                <a:lnTo>
                  <a:pt x="1575214" y="82569"/>
                </a:lnTo>
                <a:lnTo>
                  <a:pt x="1492252" y="53565"/>
                </a:lnTo>
                <a:lnTo>
                  <a:pt x="1406343" y="30536"/>
                </a:lnTo>
                <a:lnTo>
                  <a:pt x="1317779" y="13751"/>
                </a:lnTo>
                <a:lnTo>
                  <a:pt x="1226853" y="3483"/>
                </a:lnTo>
                <a:lnTo>
                  <a:pt x="1133856" y="0"/>
                </a:lnTo>
                <a:close/>
              </a:path>
            </a:pathLst>
          </a:custGeom>
          <a:solidFill>
            <a:srgbClr val="FFFFFF"/>
          </a:solidFill>
          <a:ln w="3175">
            <a:solidFill>
              <a:schemeClr val="tx1"/>
            </a:solidFill>
          </a:ln>
        </p:spPr>
        <p:txBody>
          <a:bodyPr wrap="square" lIns="0" tIns="0" rIns="0" bIns="0" rtlCol="0">
            <a:noAutofit/>
          </a:bodyPr>
          <a:lstStyle/>
          <a:p>
            <a:endParaRPr dirty="0"/>
          </a:p>
        </p:txBody>
      </p:sp>
      <p:sp>
        <p:nvSpPr>
          <p:cNvPr id="31" name="object 7"/>
          <p:cNvSpPr txBox="1"/>
          <p:nvPr/>
        </p:nvSpPr>
        <p:spPr>
          <a:xfrm>
            <a:off x="7542930" y="5093732"/>
            <a:ext cx="1314125" cy="726676"/>
          </a:xfrm>
          <a:prstGeom prst="rect">
            <a:avLst/>
          </a:prstGeom>
        </p:spPr>
        <p:txBody>
          <a:bodyPr vert="horz" wrap="square" lIns="0" tIns="0" rIns="0" bIns="0" rtlCol="0">
            <a:noAutofit/>
          </a:bodyPr>
          <a:lstStyle/>
          <a:p>
            <a:pPr marL="0" algn="ctr">
              <a:lnSpc>
                <a:spcPct val="100000"/>
              </a:lnSpc>
            </a:pPr>
            <a:r>
              <a:rPr lang="en-ZA" sz="2000" b="1" spc="0" dirty="0" smtClean="0">
                <a:latin typeface="Arial"/>
                <a:cs typeface="Arial"/>
              </a:rPr>
              <a:t>Reduce inequality</a:t>
            </a:r>
            <a:endParaRPr sz="2000" dirty="0">
              <a:latin typeface="Arial"/>
              <a:cs typeface="Arial"/>
            </a:endParaRPr>
          </a:p>
        </p:txBody>
      </p:sp>
      <p:sp>
        <p:nvSpPr>
          <p:cNvPr id="32" name="object 10"/>
          <p:cNvSpPr txBox="1"/>
          <p:nvPr/>
        </p:nvSpPr>
        <p:spPr>
          <a:xfrm>
            <a:off x="7555528" y="3933056"/>
            <a:ext cx="1634065" cy="434604"/>
          </a:xfrm>
          <a:prstGeom prst="rect">
            <a:avLst/>
          </a:prstGeom>
        </p:spPr>
        <p:txBody>
          <a:bodyPr vert="horz" wrap="square" lIns="0" tIns="0" rIns="0" bIns="0" rtlCol="0">
            <a:noAutofit/>
          </a:bodyPr>
          <a:lstStyle/>
          <a:p>
            <a:pPr marL="142240" marR="12700" indent="-129539" algn="ctr">
              <a:lnSpc>
                <a:spcPct val="100000"/>
              </a:lnSpc>
            </a:pPr>
            <a:r>
              <a:rPr lang="en-ZA" sz="2000" b="1" dirty="0" smtClean="0">
                <a:latin typeface="Arial"/>
                <a:cs typeface="Arial"/>
              </a:rPr>
              <a:t>No poverty</a:t>
            </a:r>
            <a:endParaRPr sz="2000" dirty="0">
              <a:latin typeface="Arial"/>
              <a:cs typeface="Arial"/>
            </a:endParaRPr>
          </a:p>
        </p:txBody>
      </p:sp>
      <p:sp>
        <p:nvSpPr>
          <p:cNvPr id="33" name="Rectangle 32"/>
          <p:cNvSpPr/>
          <p:nvPr/>
        </p:nvSpPr>
        <p:spPr>
          <a:xfrm>
            <a:off x="6389095" y="761360"/>
            <a:ext cx="2307670" cy="72598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ZA" sz="2400" dirty="0" smtClean="0">
                <a:solidFill>
                  <a:schemeClr val="tx1"/>
                </a:solidFill>
                <a:latin typeface="Arial" panose="020B0604020202020204" pitchFamily="34" charset="0"/>
                <a:cs typeface="Arial" panose="020B0604020202020204" pitchFamily="34" charset="0"/>
              </a:rPr>
              <a:t>NDP Targets</a:t>
            </a:r>
            <a:endParaRPr lang="en-ZA" sz="2400" dirty="0">
              <a:solidFill>
                <a:schemeClr val="tx1"/>
              </a:solidFill>
              <a:latin typeface="Arial" panose="020B0604020202020204" pitchFamily="34" charset="0"/>
              <a:cs typeface="Arial" panose="020B0604020202020204" pitchFamily="34" charset="0"/>
            </a:endParaRPr>
          </a:p>
        </p:txBody>
      </p:sp>
      <p:cxnSp>
        <p:nvCxnSpPr>
          <p:cNvPr id="35" name="Straight Arrow Connector 34"/>
          <p:cNvCxnSpPr/>
          <p:nvPr/>
        </p:nvCxnSpPr>
        <p:spPr>
          <a:xfrm>
            <a:off x="6948264" y="3021335"/>
            <a:ext cx="861319" cy="1013005"/>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6948264" y="3068960"/>
            <a:ext cx="686976" cy="222359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92449" y="2123395"/>
            <a:ext cx="3071344" cy="756197"/>
          </a:xfrm>
          <a:prstGeom prst="rect">
            <a:avLst/>
          </a:prstGeom>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sz="2000" dirty="0" smtClean="0">
                <a:latin typeface="Arial" panose="020B0604020202020204" pitchFamily="34" charset="0"/>
                <a:cs typeface="Arial" panose="020B0604020202020204" pitchFamily="34" charset="0"/>
              </a:rPr>
              <a:t>Performance – improve/ change</a:t>
            </a:r>
            <a:endParaRPr lang="en-ZA" sz="2000" dirty="0">
              <a:latin typeface="Arial" panose="020B0604020202020204" pitchFamily="34" charset="0"/>
              <a:cs typeface="Arial" panose="020B0604020202020204" pitchFamily="34" charset="0"/>
            </a:endParaRPr>
          </a:p>
        </p:txBody>
      </p:sp>
      <p:sp>
        <p:nvSpPr>
          <p:cNvPr id="30" name="Rectangle 29"/>
          <p:cNvSpPr/>
          <p:nvPr/>
        </p:nvSpPr>
        <p:spPr>
          <a:xfrm>
            <a:off x="97060" y="1484783"/>
            <a:ext cx="3071344" cy="574185"/>
          </a:xfrm>
          <a:prstGeom prst="rect">
            <a:avLst/>
          </a:prstGeom>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sz="2000" dirty="0" smtClean="0">
                <a:latin typeface="Arial" panose="020B0604020202020204" pitchFamily="34" charset="0"/>
                <a:cs typeface="Arial" panose="020B0604020202020204" pitchFamily="34" charset="0"/>
              </a:rPr>
              <a:t>Funding </a:t>
            </a:r>
            <a:r>
              <a:rPr lang="en-ZA" sz="2000" dirty="0">
                <a:latin typeface="Arial" panose="020B0604020202020204" pitchFamily="34" charset="0"/>
                <a:cs typeface="Arial" panose="020B0604020202020204" pitchFamily="34" charset="0"/>
              </a:rPr>
              <a:t>T</a:t>
            </a:r>
            <a:r>
              <a:rPr lang="en-ZA" sz="2000" dirty="0" smtClean="0">
                <a:latin typeface="Arial" panose="020B0604020202020204" pitchFamily="34" charset="0"/>
                <a:cs typeface="Arial" panose="020B0604020202020204" pitchFamily="34" charset="0"/>
              </a:rPr>
              <a:t>rends Analysis</a:t>
            </a:r>
            <a:endParaRPr lang="en-ZA" sz="2000" dirty="0">
              <a:latin typeface="Arial" panose="020B0604020202020204" pitchFamily="34" charset="0"/>
              <a:cs typeface="Arial" panose="020B0604020202020204" pitchFamily="34" charset="0"/>
            </a:endParaRPr>
          </a:p>
        </p:txBody>
      </p:sp>
      <p:sp>
        <p:nvSpPr>
          <p:cNvPr id="37" name="Slide Number Placeholder 1"/>
          <p:cNvSpPr txBox="1">
            <a:spLocks/>
          </p:cNvSpPr>
          <p:nvPr/>
        </p:nvSpPr>
        <p:spPr>
          <a:xfrm>
            <a:off x="8460432" y="6381328"/>
            <a:ext cx="576064"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4C65C41-9535-4717-A7F3-FEE4278DA603}" type="slidenum">
              <a:rPr lang="en-ZA" smtClean="0">
                <a:solidFill>
                  <a:prstClr val="black">
                    <a:tint val="75000"/>
                  </a:prstClr>
                </a:solidFill>
              </a:rPr>
              <a:t>9</a:t>
            </a:fld>
            <a:endParaRPr lang="en-ZA" dirty="0">
              <a:solidFill>
                <a:prstClr val="black">
                  <a:tint val="75000"/>
                </a:prstClr>
              </a:solidFill>
            </a:endParaRPr>
          </a:p>
        </p:txBody>
      </p:sp>
      <p:sp>
        <p:nvSpPr>
          <p:cNvPr id="3" name="Down Arrow 2"/>
          <p:cNvSpPr/>
          <p:nvPr/>
        </p:nvSpPr>
        <p:spPr>
          <a:xfrm flipH="1">
            <a:off x="6767163" y="3068960"/>
            <a:ext cx="181101" cy="27514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4" name="Oval 3"/>
          <p:cNvSpPr/>
          <p:nvPr/>
        </p:nvSpPr>
        <p:spPr>
          <a:xfrm>
            <a:off x="5796136" y="5868033"/>
            <a:ext cx="2664295" cy="9144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b="1" dirty="0" smtClean="0">
                <a:latin typeface="Arial" panose="020B0604020202020204" pitchFamily="34" charset="0"/>
                <a:cs typeface="Arial" panose="020B0604020202020204" pitchFamily="34" charset="0"/>
              </a:rPr>
              <a:t>Reduce Unemployment</a:t>
            </a:r>
            <a:endParaRPr lang="en-ZA"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20060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tx1"/>
                </a:solidFill>
                <a:latin typeface="Arial Narrow" panose="020B0606020202030204" pitchFamily="34" charset="0"/>
                <a:cs typeface="Calibri" panose="020F0502020204030204" pitchFamily="34" charset="0"/>
              </a:rPr>
              <a:t>REPRIORITISATION OF NON-CORE AND NON-PERFORMING</a:t>
            </a:r>
            <a:endParaRPr lang="en-ZA" dirty="0">
              <a:solidFill>
                <a:schemeClr val="tx1"/>
              </a:solidFill>
              <a:latin typeface="Arial Narrow" panose="020B0606020202030204" pitchFamily="34" charset="0"/>
            </a:endParaRPr>
          </a:p>
        </p:txBody>
      </p:sp>
      <p:sp>
        <p:nvSpPr>
          <p:cNvPr id="3" name="Content Placeholder 2"/>
          <p:cNvSpPr>
            <a:spLocks noGrp="1"/>
          </p:cNvSpPr>
          <p:nvPr>
            <p:ph idx="1"/>
          </p:nvPr>
        </p:nvSpPr>
        <p:spPr/>
        <p:txBody>
          <a:bodyPr>
            <a:normAutofit lnSpcReduction="10000"/>
          </a:bodyPr>
          <a:lstStyle/>
          <a:p>
            <a:pPr marL="285750" indent="-285750"/>
            <a:r>
              <a:rPr lang="en-US" sz="2200" b="1" dirty="0">
                <a:solidFill>
                  <a:schemeClr val="tx1"/>
                </a:solidFill>
                <a:latin typeface="Arial Narrow" panose="020B0606020202030204" pitchFamily="34" charset="0"/>
                <a:cs typeface="Calibri" panose="020F0502020204030204" pitchFamily="34" charset="0"/>
              </a:rPr>
              <a:t>Need stronger steps on curtailing non-core and non-performing, also through better use of tools</a:t>
            </a:r>
          </a:p>
          <a:p>
            <a:pPr marL="560388" lvl="1" indent="-285750"/>
            <a:r>
              <a:rPr lang="en-ZA" sz="1800" dirty="0">
                <a:solidFill>
                  <a:schemeClr val="tx1"/>
                </a:solidFill>
                <a:latin typeface="Arial Narrow" panose="020B0606020202030204" pitchFamily="34" charset="0"/>
                <a:cs typeface="Calibri" panose="020F0502020204030204" pitchFamily="34" charset="0"/>
              </a:rPr>
              <a:t>Socio-Economic Impact Assessments applied to programmes before approved by Cabinet. Identify alignment with policy goals and improve strategy.</a:t>
            </a:r>
          </a:p>
          <a:p>
            <a:pPr marL="560388" lvl="1" indent="-285750"/>
            <a:r>
              <a:rPr lang="en-US" sz="1800" dirty="0">
                <a:solidFill>
                  <a:schemeClr val="tx1"/>
                </a:solidFill>
                <a:latin typeface="Arial Narrow" panose="020B0606020202030204" pitchFamily="34" charset="0"/>
                <a:cs typeface="Calibri" panose="020F0502020204030204" pitchFamily="34" charset="0"/>
              </a:rPr>
              <a:t>Performance and Expenditure Reviews (PERs) by National Treasury which interrogate key government programmes, </a:t>
            </a:r>
          </a:p>
          <a:p>
            <a:pPr marL="560388" lvl="1" indent="-285750"/>
            <a:r>
              <a:rPr lang="en-US" sz="1800" dirty="0">
                <a:solidFill>
                  <a:schemeClr val="tx1"/>
                </a:solidFill>
                <a:latin typeface="Arial Narrow" panose="020B0606020202030204" pitchFamily="34" charset="0"/>
                <a:cs typeface="Calibri" panose="020F0502020204030204" pitchFamily="34" charset="0"/>
              </a:rPr>
              <a:t>National Evaluation Programme interrogates programmes and develop  improvement plans</a:t>
            </a:r>
          </a:p>
          <a:p>
            <a:pPr marL="560388" lvl="1" indent="-285750"/>
            <a:r>
              <a:rPr lang="en-US" sz="1800" dirty="0">
                <a:solidFill>
                  <a:schemeClr val="tx1"/>
                </a:solidFill>
                <a:latin typeface="Arial Narrow" panose="020B0606020202030204" pitchFamily="34" charset="0"/>
                <a:cs typeface="Calibri" panose="020F0502020204030204" pitchFamily="34" charset="0"/>
              </a:rPr>
              <a:t>National Reviews assess the effectiveness and propose new policy framework for whole sectors</a:t>
            </a:r>
          </a:p>
          <a:p>
            <a:pPr marL="560388" lvl="1" indent="-285750"/>
            <a:r>
              <a:rPr lang="en-US" sz="1800" dirty="0">
                <a:solidFill>
                  <a:schemeClr val="tx1"/>
                </a:solidFill>
                <a:latin typeface="Arial Narrow" panose="020B0606020202030204" pitchFamily="34" charset="0"/>
                <a:cs typeface="Calibri" panose="020F0502020204030204" pitchFamily="34" charset="0"/>
              </a:rPr>
              <a:t>Consolidated Municipal Audits and Audits of national and provincial departments point to non-performing programmes; need to respond to audit reports through consequent management</a:t>
            </a:r>
          </a:p>
          <a:p>
            <a:pPr marL="560388" lvl="1" indent="-285750"/>
            <a:r>
              <a:rPr lang="en-ZA" sz="1800" dirty="0">
                <a:solidFill>
                  <a:schemeClr val="tx1"/>
                </a:solidFill>
                <a:latin typeface="Arial Narrow" panose="020B0606020202030204" pitchFamily="34" charset="0"/>
                <a:cs typeface="Calibri" panose="020F0502020204030204" pitchFamily="34" charset="0"/>
              </a:rPr>
              <a:t>Further develop battery of assessment tools for impact and effectiveness</a:t>
            </a:r>
            <a:endParaRPr lang="en-US" sz="1800" dirty="0">
              <a:solidFill>
                <a:schemeClr val="tx1"/>
              </a:solidFill>
              <a:latin typeface="Arial Narrow" panose="020B0606020202030204" pitchFamily="34" charset="0"/>
              <a:cs typeface="Calibri" panose="020F0502020204030204" pitchFamily="34" charset="0"/>
            </a:endParaRPr>
          </a:p>
          <a:p>
            <a:pPr marL="285750" indent="-285750"/>
            <a:r>
              <a:rPr lang="en-US" sz="2200" b="1" dirty="0">
                <a:solidFill>
                  <a:schemeClr val="tx1"/>
                </a:solidFill>
                <a:latin typeface="Arial Narrow" panose="020B0606020202030204" pitchFamily="34" charset="0"/>
                <a:cs typeface="Calibri" panose="020F0502020204030204" pitchFamily="34" charset="0"/>
              </a:rPr>
              <a:t>Some way to go on in implementation of 2018 efficiencies </a:t>
            </a:r>
            <a:r>
              <a:rPr lang="en-US" sz="2200" b="1" dirty="0" smtClean="0">
                <a:solidFill>
                  <a:schemeClr val="tx1"/>
                </a:solidFill>
                <a:latin typeface="Arial Narrow" panose="020B0606020202030204" pitchFamily="34" charset="0"/>
                <a:cs typeface="Calibri" panose="020F0502020204030204" pitchFamily="34" charset="0"/>
              </a:rPr>
              <a:t>measures</a:t>
            </a:r>
            <a:endParaRPr lang="en-US" sz="2200" b="1" dirty="0">
              <a:solidFill>
                <a:schemeClr val="tx1"/>
              </a:solidFill>
              <a:latin typeface="Arial Narrow" panose="020B0606020202030204" pitchFamily="34" charset="0"/>
              <a:cs typeface="Calibri" panose="020F0502020204030204" pitchFamily="34" charset="0"/>
            </a:endParaRPr>
          </a:p>
          <a:p>
            <a:pPr marL="560388" lvl="1" indent="-285750"/>
            <a:r>
              <a:rPr lang="en-US" sz="1800" dirty="0">
                <a:solidFill>
                  <a:schemeClr val="tx1"/>
                </a:solidFill>
                <a:latin typeface="Arial Narrow" panose="020B0606020202030204" pitchFamily="34" charset="0"/>
                <a:cs typeface="Calibri" panose="020F0502020204030204" pitchFamily="34" charset="0"/>
              </a:rPr>
              <a:t>use of consultants, state procurement, litigation cost, value for money in infrastructure, shared services and revenue generation </a:t>
            </a:r>
          </a:p>
          <a:p>
            <a:pPr marL="560388" lvl="1" indent="-285750"/>
            <a:r>
              <a:rPr lang="en-US" sz="1800" dirty="0">
                <a:solidFill>
                  <a:schemeClr val="tx1"/>
                </a:solidFill>
                <a:latin typeface="Arial Narrow" panose="020B0606020202030204" pitchFamily="34" charset="0"/>
                <a:cs typeface="Calibri" panose="020F0502020204030204" pitchFamily="34" charset="0"/>
              </a:rPr>
              <a:t>Disposal / sweating of redundant state movable and immovable </a:t>
            </a:r>
            <a:r>
              <a:rPr lang="en-US" sz="1800" dirty="0" smtClean="0">
                <a:solidFill>
                  <a:schemeClr val="tx1"/>
                </a:solidFill>
                <a:latin typeface="Arial Narrow" panose="020B0606020202030204" pitchFamily="34" charset="0"/>
                <a:cs typeface="Calibri" panose="020F0502020204030204" pitchFamily="34" charset="0"/>
              </a:rPr>
              <a:t>assets</a:t>
            </a:r>
            <a:endParaRPr lang="en-US" sz="1800" dirty="0">
              <a:solidFill>
                <a:schemeClr val="tx1"/>
              </a:solidFill>
              <a:latin typeface="Arial Narrow" panose="020B0606020202030204" pitchFamily="34" charset="0"/>
              <a:cs typeface="Calibri" panose="020F0502020204030204" pitchFamily="34" charset="0"/>
            </a:endParaRPr>
          </a:p>
        </p:txBody>
      </p:sp>
      <p:sp>
        <p:nvSpPr>
          <p:cNvPr id="4" name="Slide Number Placeholder 3"/>
          <p:cNvSpPr>
            <a:spLocks noGrp="1"/>
          </p:cNvSpPr>
          <p:nvPr>
            <p:ph type="sldNum" sz="quarter" idx="4"/>
          </p:nvPr>
        </p:nvSpPr>
        <p:spPr/>
        <p:txBody>
          <a:bodyPr/>
          <a:lstStyle/>
          <a:p>
            <a:fld id="{62AAA1A3-262B-4979-8C18-306C3DA11E9E}" type="slidenum">
              <a:rPr lang="en-ZA" smtClean="0"/>
              <a:pPr/>
              <a:t>10</a:t>
            </a:fld>
            <a:endParaRPr lang="en-ZA" dirty="0"/>
          </a:p>
        </p:txBody>
      </p:sp>
    </p:spTree>
    <p:extLst>
      <p:ext uri="{BB962C8B-B14F-4D97-AF65-F5344CB8AC3E}">
        <p14:creationId xmlns:p14="http://schemas.microsoft.com/office/powerpoint/2010/main" val="604147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2AAA1A3-262B-4979-8C18-306C3DA11E9E}" type="slidenum">
              <a:rPr lang="en-ZA" smtClean="0"/>
              <a:pPr/>
              <a:t>11</a:t>
            </a:fld>
            <a:endParaRPr lang="en-ZA" dirty="0"/>
          </a:p>
        </p:txBody>
      </p:sp>
      <p:sp>
        <p:nvSpPr>
          <p:cNvPr id="5" name="Title 1"/>
          <p:cNvSpPr txBox="1">
            <a:spLocks/>
          </p:cNvSpPr>
          <p:nvPr/>
        </p:nvSpPr>
        <p:spPr>
          <a:xfrm>
            <a:off x="0" y="93466"/>
            <a:ext cx="9144000" cy="617411"/>
          </a:xfrm>
          <a:prstGeom prst="rect">
            <a:avLst/>
          </a:prstGeom>
        </p:spPr>
        <p:txBody>
          <a:bodyPr anchor="ctr">
            <a:noAutofit/>
          </a:bodyPr>
          <a:lstStyle>
            <a:lvl1pPr algn="l" rtl="0" eaLnBrk="1" latinLnBrk="0" hangingPunct="1">
              <a:spcBef>
                <a:spcPct val="0"/>
              </a:spcBef>
              <a:buNone/>
              <a:defRPr kumimoji="0" sz="4000" kern="1200">
                <a:solidFill>
                  <a:schemeClr val="tx2">
                    <a:satMod val="130000"/>
                  </a:schemeClr>
                </a:solidFill>
                <a:effectLst>
                  <a:outerShdw blurRad="50000" dist="30000" dir="5400000" algn="tl" rotWithShape="0">
                    <a:srgbClr val="000000">
                      <a:alpha val="30000"/>
                    </a:srgbClr>
                  </a:outerShdw>
                </a:effectLst>
                <a:latin typeface="Calibri" pitchFamily="34" charset="0"/>
                <a:ea typeface="+mj-ea"/>
                <a:cs typeface="+mj-cs"/>
              </a:defRPr>
            </a:lvl1pPr>
            <a:extLst/>
          </a:lstStyle>
          <a:p>
            <a:pPr algn="ctr"/>
            <a:r>
              <a:rPr lang="en-ZA" sz="2800" b="1" dirty="0" smtClean="0">
                <a:solidFill>
                  <a:schemeClr val="tx1"/>
                </a:solidFill>
                <a:latin typeface="Arial Narrow" panose="020B0606020202030204" pitchFamily="34" charset="0"/>
              </a:rPr>
              <a:t>EXAMPLE OF BUDGET PRIORITISATION FRAMEWORK (2019)</a:t>
            </a:r>
            <a:endParaRPr lang="en-ZA" sz="2800" b="1" dirty="0">
              <a:solidFill>
                <a:schemeClr val="tx1"/>
              </a:solidFill>
              <a:latin typeface="Arial Narrow" panose="020B0606020202030204" pitchFamily="34" charset="0"/>
            </a:endParaRPr>
          </a:p>
        </p:txBody>
      </p:sp>
      <p:sp>
        <p:nvSpPr>
          <p:cNvPr id="35" name="object 18"/>
          <p:cNvSpPr txBox="1"/>
          <p:nvPr/>
        </p:nvSpPr>
        <p:spPr>
          <a:xfrm>
            <a:off x="349999" y="721424"/>
            <a:ext cx="8434774" cy="4896544"/>
          </a:xfrm>
          <a:prstGeom prst="rect">
            <a:avLst/>
          </a:prstGeom>
        </p:spPr>
        <p:txBody>
          <a:bodyPr vert="horz" wrap="square" lIns="0" tIns="0" rIns="0" bIns="0" rtlCol="0">
            <a:noAutofit/>
          </a:bodyPr>
          <a:lstStyle/>
          <a:p>
            <a:pPr marL="355600" marR="1270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36" name="object 8"/>
          <p:cNvSpPr/>
          <p:nvPr/>
        </p:nvSpPr>
        <p:spPr>
          <a:xfrm>
            <a:off x="7368761" y="3216980"/>
            <a:ext cx="1648433" cy="1414404"/>
          </a:xfrm>
          <a:custGeom>
            <a:avLst/>
            <a:gdLst/>
            <a:ahLst/>
            <a:cxnLst/>
            <a:rect l="l" t="t" r="r" b="b"/>
            <a:pathLst>
              <a:path w="2267712" h="2101596">
                <a:moveTo>
                  <a:pt x="1133856" y="0"/>
                </a:moveTo>
                <a:lnTo>
                  <a:pt x="1040858" y="3483"/>
                </a:lnTo>
                <a:lnTo>
                  <a:pt x="949932" y="13751"/>
                </a:lnTo>
                <a:lnTo>
                  <a:pt x="861368" y="30536"/>
                </a:lnTo>
                <a:lnTo>
                  <a:pt x="775459" y="53565"/>
                </a:lnTo>
                <a:lnTo>
                  <a:pt x="692497" y="82569"/>
                </a:lnTo>
                <a:lnTo>
                  <a:pt x="612772" y="117278"/>
                </a:lnTo>
                <a:lnTo>
                  <a:pt x="536577" y="157421"/>
                </a:lnTo>
                <a:lnTo>
                  <a:pt x="464204" y="202728"/>
                </a:lnTo>
                <a:lnTo>
                  <a:pt x="395944" y="252929"/>
                </a:lnTo>
                <a:lnTo>
                  <a:pt x="332089" y="307752"/>
                </a:lnTo>
                <a:lnTo>
                  <a:pt x="272930" y="366929"/>
                </a:lnTo>
                <a:lnTo>
                  <a:pt x="218761" y="430188"/>
                </a:lnTo>
                <a:lnTo>
                  <a:pt x="169871" y="497260"/>
                </a:lnTo>
                <a:lnTo>
                  <a:pt x="126554" y="567873"/>
                </a:lnTo>
                <a:lnTo>
                  <a:pt x="89100" y="641758"/>
                </a:lnTo>
                <a:lnTo>
                  <a:pt x="57802" y="718645"/>
                </a:lnTo>
                <a:lnTo>
                  <a:pt x="32951" y="798262"/>
                </a:lnTo>
                <a:lnTo>
                  <a:pt x="14839" y="880340"/>
                </a:lnTo>
                <a:lnTo>
                  <a:pt x="3758" y="964609"/>
                </a:lnTo>
                <a:lnTo>
                  <a:pt x="0" y="1050798"/>
                </a:lnTo>
                <a:lnTo>
                  <a:pt x="3758" y="1136986"/>
                </a:lnTo>
                <a:lnTo>
                  <a:pt x="14839" y="1221255"/>
                </a:lnTo>
                <a:lnTo>
                  <a:pt x="32951" y="1303333"/>
                </a:lnTo>
                <a:lnTo>
                  <a:pt x="57802" y="1382950"/>
                </a:lnTo>
                <a:lnTo>
                  <a:pt x="89100" y="1459837"/>
                </a:lnTo>
                <a:lnTo>
                  <a:pt x="126554" y="1533722"/>
                </a:lnTo>
                <a:lnTo>
                  <a:pt x="169871" y="1604335"/>
                </a:lnTo>
                <a:lnTo>
                  <a:pt x="218761" y="1671407"/>
                </a:lnTo>
                <a:lnTo>
                  <a:pt x="272930" y="1734666"/>
                </a:lnTo>
                <a:lnTo>
                  <a:pt x="332089" y="1793843"/>
                </a:lnTo>
                <a:lnTo>
                  <a:pt x="395944" y="1848666"/>
                </a:lnTo>
                <a:lnTo>
                  <a:pt x="464204" y="1898867"/>
                </a:lnTo>
                <a:lnTo>
                  <a:pt x="536577" y="1944174"/>
                </a:lnTo>
                <a:lnTo>
                  <a:pt x="612772" y="1984317"/>
                </a:lnTo>
                <a:lnTo>
                  <a:pt x="692497" y="2019026"/>
                </a:lnTo>
                <a:lnTo>
                  <a:pt x="775459" y="2048030"/>
                </a:lnTo>
                <a:lnTo>
                  <a:pt x="861368" y="2071059"/>
                </a:lnTo>
                <a:lnTo>
                  <a:pt x="949932" y="2087844"/>
                </a:lnTo>
                <a:lnTo>
                  <a:pt x="1040858" y="2098112"/>
                </a:lnTo>
                <a:lnTo>
                  <a:pt x="1133856" y="2101596"/>
                </a:lnTo>
                <a:lnTo>
                  <a:pt x="1226853" y="2098112"/>
                </a:lnTo>
                <a:lnTo>
                  <a:pt x="1317779" y="2087844"/>
                </a:lnTo>
                <a:lnTo>
                  <a:pt x="1406343" y="2071059"/>
                </a:lnTo>
                <a:lnTo>
                  <a:pt x="1492252" y="2048030"/>
                </a:lnTo>
                <a:lnTo>
                  <a:pt x="1575214" y="2019026"/>
                </a:lnTo>
                <a:lnTo>
                  <a:pt x="1654939" y="1984317"/>
                </a:lnTo>
                <a:lnTo>
                  <a:pt x="1731134" y="1944174"/>
                </a:lnTo>
                <a:lnTo>
                  <a:pt x="1803507" y="1898867"/>
                </a:lnTo>
                <a:lnTo>
                  <a:pt x="1871767" y="1848666"/>
                </a:lnTo>
                <a:lnTo>
                  <a:pt x="1935622" y="1793843"/>
                </a:lnTo>
                <a:lnTo>
                  <a:pt x="1994781" y="1734666"/>
                </a:lnTo>
                <a:lnTo>
                  <a:pt x="2048950" y="1671407"/>
                </a:lnTo>
                <a:lnTo>
                  <a:pt x="2097840" y="1604335"/>
                </a:lnTo>
                <a:lnTo>
                  <a:pt x="2141157" y="1533722"/>
                </a:lnTo>
                <a:lnTo>
                  <a:pt x="2178611" y="1459837"/>
                </a:lnTo>
                <a:lnTo>
                  <a:pt x="2209909" y="1382950"/>
                </a:lnTo>
                <a:lnTo>
                  <a:pt x="2234760" y="1303333"/>
                </a:lnTo>
                <a:lnTo>
                  <a:pt x="2252872" y="1221255"/>
                </a:lnTo>
                <a:lnTo>
                  <a:pt x="2263953" y="1136986"/>
                </a:lnTo>
                <a:lnTo>
                  <a:pt x="2267712" y="1050798"/>
                </a:lnTo>
                <a:lnTo>
                  <a:pt x="2263953" y="964609"/>
                </a:lnTo>
                <a:lnTo>
                  <a:pt x="2252872" y="880340"/>
                </a:lnTo>
                <a:lnTo>
                  <a:pt x="2234760" y="798262"/>
                </a:lnTo>
                <a:lnTo>
                  <a:pt x="2209909" y="718645"/>
                </a:lnTo>
                <a:lnTo>
                  <a:pt x="2178611" y="641758"/>
                </a:lnTo>
                <a:lnTo>
                  <a:pt x="2141157" y="567873"/>
                </a:lnTo>
                <a:lnTo>
                  <a:pt x="2097840" y="497260"/>
                </a:lnTo>
                <a:lnTo>
                  <a:pt x="2048950" y="430188"/>
                </a:lnTo>
                <a:lnTo>
                  <a:pt x="1994781" y="366929"/>
                </a:lnTo>
                <a:lnTo>
                  <a:pt x="1935622" y="307752"/>
                </a:lnTo>
                <a:lnTo>
                  <a:pt x="1871767" y="252929"/>
                </a:lnTo>
                <a:lnTo>
                  <a:pt x="1803507" y="202728"/>
                </a:lnTo>
                <a:lnTo>
                  <a:pt x="1731134" y="157421"/>
                </a:lnTo>
                <a:lnTo>
                  <a:pt x="1654939" y="117278"/>
                </a:lnTo>
                <a:lnTo>
                  <a:pt x="1575214" y="82569"/>
                </a:lnTo>
                <a:lnTo>
                  <a:pt x="1492252" y="53565"/>
                </a:lnTo>
                <a:lnTo>
                  <a:pt x="1406343" y="30536"/>
                </a:lnTo>
                <a:lnTo>
                  <a:pt x="1317779" y="13751"/>
                </a:lnTo>
                <a:lnTo>
                  <a:pt x="1226853" y="3483"/>
                </a:lnTo>
                <a:lnTo>
                  <a:pt x="1133856" y="0"/>
                </a:lnTo>
                <a:close/>
              </a:path>
            </a:pathLst>
          </a:custGeom>
          <a:solidFill>
            <a:srgbClr val="FFFFFF"/>
          </a:solidFill>
          <a:ln w="3175">
            <a:solidFill>
              <a:schemeClr val="tx1"/>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7" name="object 5"/>
          <p:cNvSpPr/>
          <p:nvPr/>
        </p:nvSpPr>
        <p:spPr>
          <a:xfrm>
            <a:off x="5313649" y="1944278"/>
            <a:ext cx="2173452" cy="2392681"/>
          </a:xfrm>
          <a:custGeom>
            <a:avLst/>
            <a:gdLst/>
            <a:ahLst/>
            <a:cxnLst/>
            <a:rect l="l" t="t" r="r" b="b"/>
            <a:pathLst>
              <a:path w="2663952" h="2054352">
                <a:moveTo>
                  <a:pt x="1331976" y="0"/>
                </a:moveTo>
                <a:lnTo>
                  <a:pt x="1222739" y="3404"/>
                </a:lnTo>
                <a:lnTo>
                  <a:pt x="1115933" y="13443"/>
                </a:lnTo>
                <a:lnTo>
                  <a:pt x="1011901" y="29851"/>
                </a:lnTo>
                <a:lnTo>
                  <a:pt x="910986" y="52364"/>
                </a:lnTo>
                <a:lnTo>
                  <a:pt x="813530" y="80718"/>
                </a:lnTo>
                <a:lnTo>
                  <a:pt x="719876" y="114648"/>
                </a:lnTo>
                <a:lnTo>
                  <a:pt x="630368" y="153890"/>
                </a:lnTo>
                <a:lnTo>
                  <a:pt x="545348" y="198180"/>
                </a:lnTo>
                <a:lnTo>
                  <a:pt x="465159" y="247254"/>
                </a:lnTo>
                <a:lnTo>
                  <a:pt x="390143" y="300847"/>
                </a:lnTo>
                <a:lnTo>
                  <a:pt x="320645" y="358694"/>
                </a:lnTo>
                <a:lnTo>
                  <a:pt x="257007" y="420532"/>
                </a:lnTo>
                <a:lnTo>
                  <a:pt x="199571" y="486096"/>
                </a:lnTo>
                <a:lnTo>
                  <a:pt x="148681" y="555122"/>
                </a:lnTo>
                <a:lnTo>
                  <a:pt x="104679" y="627346"/>
                </a:lnTo>
                <a:lnTo>
                  <a:pt x="67909" y="702503"/>
                </a:lnTo>
                <a:lnTo>
                  <a:pt x="38713" y="780328"/>
                </a:lnTo>
                <a:lnTo>
                  <a:pt x="17434" y="860558"/>
                </a:lnTo>
                <a:lnTo>
                  <a:pt x="4415" y="942929"/>
                </a:lnTo>
                <a:lnTo>
                  <a:pt x="0" y="1027176"/>
                </a:lnTo>
                <a:lnTo>
                  <a:pt x="4415" y="1111422"/>
                </a:lnTo>
                <a:lnTo>
                  <a:pt x="17434" y="1193793"/>
                </a:lnTo>
                <a:lnTo>
                  <a:pt x="38713" y="1274023"/>
                </a:lnTo>
                <a:lnTo>
                  <a:pt x="67909" y="1351848"/>
                </a:lnTo>
                <a:lnTo>
                  <a:pt x="104679" y="1427005"/>
                </a:lnTo>
                <a:lnTo>
                  <a:pt x="148681" y="1499229"/>
                </a:lnTo>
                <a:lnTo>
                  <a:pt x="199571" y="1568255"/>
                </a:lnTo>
                <a:lnTo>
                  <a:pt x="257007" y="1633819"/>
                </a:lnTo>
                <a:lnTo>
                  <a:pt x="320645" y="1695657"/>
                </a:lnTo>
                <a:lnTo>
                  <a:pt x="390143" y="1753504"/>
                </a:lnTo>
                <a:lnTo>
                  <a:pt x="465159" y="1807097"/>
                </a:lnTo>
                <a:lnTo>
                  <a:pt x="545348" y="1856171"/>
                </a:lnTo>
                <a:lnTo>
                  <a:pt x="630368" y="1900461"/>
                </a:lnTo>
                <a:lnTo>
                  <a:pt x="719876" y="1939703"/>
                </a:lnTo>
                <a:lnTo>
                  <a:pt x="813530" y="1973633"/>
                </a:lnTo>
                <a:lnTo>
                  <a:pt x="910986" y="2001987"/>
                </a:lnTo>
                <a:lnTo>
                  <a:pt x="1011901" y="2024500"/>
                </a:lnTo>
                <a:lnTo>
                  <a:pt x="1115933" y="2040908"/>
                </a:lnTo>
                <a:lnTo>
                  <a:pt x="1222739" y="2050947"/>
                </a:lnTo>
                <a:lnTo>
                  <a:pt x="1331976" y="2054351"/>
                </a:lnTo>
                <a:lnTo>
                  <a:pt x="1441212" y="2050947"/>
                </a:lnTo>
                <a:lnTo>
                  <a:pt x="1548018" y="2040908"/>
                </a:lnTo>
                <a:lnTo>
                  <a:pt x="1652050" y="2024500"/>
                </a:lnTo>
                <a:lnTo>
                  <a:pt x="1752965" y="2001987"/>
                </a:lnTo>
                <a:lnTo>
                  <a:pt x="1850421" y="1973633"/>
                </a:lnTo>
                <a:lnTo>
                  <a:pt x="1944075" y="1939703"/>
                </a:lnTo>
                <a:lnTo>
                  <a:pt x="2033583" y="1900461"/>
                </a:lnTo>
                <a:lnTo>
                  <a:pt x="2118603" y="1856171"/>
                </a:lnTo>
                <a:lnTo>
                  <a:pt x="2198792" y="1807097"/>
                </a:lnTo>
                <a:lnTo>
                  <a:pt x="2273807" y="1753504"/>
                </a:lnTo>
                <a:lnTo>
                  <a:pt x="2343306" y="1695657"/>
                </a:lnTo>
                <a:lnTo>
                  <a:pt x="2406944" y="1633819"/>
                </a:lnTo>
                <a:lnTo>
                  <a:pt x="2464380" y="1568255"/>
                </a:lnTo>
                <a:lnTo>
                  <a:pt x="2515270" y="1499229"/>
                </a:lnTo>
                <a:lnTo>
                  <a:pt x="2559272" y="1427005"/>
                </a:lnTo>
                <a:lnTo>
                  <a:pt x="2596042" y="1351848"/>
                </a:lnTo>
                <a:lnTo>
                  <a:pt x="2625238" y="1274023"/>
                </a:lnTo>
                <a:lnTo>
                  <a:pt x="2646517" y="1193793"/>
                </a:lnTo>
                <a:lnTo>
                  <a:pt x="2659536" y="1111422"/>
                </a:lnTo>
                <a:lnTo>
                  <a:pt x="2663952" y="1027176"/>
                </a:lnTo>
                <a:lnTo>
                  <a:pt x="2659536" y="942929"/>
                </a:lnTo>
                <a:lnTo>
                  <a:pt x="2646517" y="860558"/>
                </a:lnTo>
                <a:lnTo>
                  <a:pt x="2625238" y="780328"/>
                </a:lnTo>
                <a:lnTo>
                  <a:pt x="2596042" y="702503"/>
                </a:lnTo>
                <a:lnTo>
                  <a:pt x="2559272" y="627346"/>
                </a:lnTo>
                <a:lnTo>
                  <a:pt x="2515270" y="555122"/>
                </a:lnTo>
                <a:lnTo>
                  <a:pt x="2464380" y="486096"/>
                </a:lnTo>
                <a:lnTo>
                  <a:pt x="2406944" y="420532"/>
                </a:lnTo>
                <a:lnTo>
                  <a:pt x="2343306" y="358694"/>
                </a:lnTo>
                <a:lnTo>
                  <a:pt x="2273807" y="300847"/>
                </a:lnTo>
                <a:lnTo>
                  <a:pt x="2198792" y="247254"/>
                </a:lnTo>
                <a:lnTo>
                  <a:pt x="2118603" y="198180"/>
                </a:lnTo>
                <a:lnTo>
                  <a:pt x="2033583" y="153890"/>
                </a:lnTo>
                <a:lnTo>
                  <a:pt x="1944075" y="114648"/>
                </a:lnTo>
                <a:lnTo>
                  <a:pt x="1850421" y="80718"/>
                </a:lnTo>
                <a:lnTo>
                  <a:pt x="1752965" y="52364"/>
                </a:lnTo>
                <a:lnTo>
                  <a:pt x="1652050" y="29851"/>
                </a:lnTo>
                <a:lnTo>
                  <a:pt x="1548018" y="13443"/>
                </a:lnTo>
                <a:lnTo>
                  <a:pt x="1441212" y="3404"/>
                </a:lnTo>
                <a:lnTo>
                  <a:pt x="1331976" y="0"/>
                </a:lnTo>
                <a:close/>
              </a:path>
            </a:pathLst>
          </a:custGeom>
          <a:solidFill>
            <a:srgbClr val="FFFFFF"/>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8" name="object 6"/>
          <p:cNvSpPr/>
          <p:nvPr/>
        </p:nvSpPr>
        <p:spPr>
          <a:xfrm>
            <a:off x="5325580" y="1955570"/>
            <a:ext cx="2149590" cy="2407233"/>
          </a:xfrm>
          <a:custGeom>
            <a:avLst/>
            <a:gdLst/>
            <a:ahLst/>
            <a:cxnLst/>
            <a:rect l="l" t="t" r="r" b="b"/>
            <a:pathLst>
              <a:path w="2663952" h="2054352">
                <a:moveTo>
                  <a:pt x="0" y="1027176"/>
                </a:moveTo>
                <a:lnTo>
                  <a:pt x="4415" y="942929"/>
                </a:lnTo>
                <a:lnTo>
                  <a:pt x="17434" y="860558"/>
                </a:lnTo>
                <a:lnTo>
                  <a:pt x="38713" y="780328"/>
                </a:lnTo>
                <a:lnTo>
                  <a:pt x="67909" y="702503"/>
                </a:lnTo>
                <a:lnTo>
                  <a:pt x="104679" y="627346"/>
                </a:lnTo>
                <a:lnTo>
                  <a:pt x="148681" y="555122"/>
                </a:lnTo>
                <a:lnTo>
                  <a:pt x="199571" y="486096"/>
                </a:lnTo>
                <a:lnTo>
                  <a:pt x="257007" y="420532"/>
                </a:lnTo>
                <a:lnTo>
                  <a:pt x="320645" y="358694"/>
                </a:lnTo>
                <a:lnTo>
                  <a:pt x="390143" y="300847"/>
                </a:lnTo>
                <a:lnTo>
                  <a:pt x="465159" y="247254"/>
                </a:lnTo>
                <a:lnTo>
                  <a:pt x="545348" y="198180"/>
                </a:lnTo>
                <a:lnTo>
                  <a:pt x="630368" y="153890"/>
                </a:lnTo>
                <a:lnTo>
                  <a:pt x="719876" y="114648"/>
                </a:lnTo>
                <a:lnTo>
                  <a:pt x="813530" y="80718"/>
                </a:lnTo>
                <a:lnTo>
                  <a:pt x="910986" y="52364"/>
                </a:lnTo>
                <a:lnTo>
                  <a:pt x="1011901" y="29851"/>
                </a:lnTo>
                <a:lnTo>
                  <a:pt x="1115933" y="13443"/>
                </a:lnTo>
                <a:lnTo>
                  <a:pt x="1222739" y="3404"/>
                </a:lnTo>
                <a:lnTo>
                  <a:pt x="1331976" y="0"/>
                </a:lnTo>
                <a:lnTo>
                  <a:pt x="1441212" y="3404"/>
                </a:lnTo>
                <a:lnTo>
                  <a:pt x="1548018" y="13443"/>
                </a:lnTo>
                <a:lnTo>
                  <a:pt x="1652050" y="29851"/>
                </a:lnTo>
                <a:lnTo>
                  <a:pt x="1752965" y="52364"/>
                </a:lnTo>
                <a:lnTo>
                  <a:pt x="1850421" y="80718"/>
                </a:lnTo>
                <a:lnTo>
                  <a:pt x="1944075" y="114648"/>
                </a:lnTo>
                <a:lnTo>
                  <a:pt x="2033583" y="153890"/>
                </a:lnTo>
                <a:lnTo>
                  <a:pt x="2118603" y="198180"/>
                </a:lnTo>
                <a:lnTo>
                  <a:pt x="2198792" y="247254"/>
                </a:lnTo>
                <a:lnTo>
                  <a:pt x="2273807" y="300847"/>
                </a:lnTo>
                <a:lnTo>
                  <a:pt x="2343306" y="358694"/>
                </a:lnTo>
                <a:lnTo>
                  <a:pt x="2406944" y="420532"/>
                </a:lnTo>
                <a:lnTo>
                  <a:pt x="2464380" y="486096"/>
                </a:lnTo>
                <a:lnTo>
                  <a:pt x="2515270" y="555122"/>
                </a:lnTo>
                <a:lnTo>
                  <a:pt x="2559272" y="627346"/>
                </a:lnTo>
                <a:lnTo>
                  <a:pt x="2596042" y="702503"/>
                </a:lnTo>
                <a:lnTo>
                  <a:pt x="2625238" y="780328"/>
                </a:lnTo>
                <a:lnTo>
                  <a:pt x="2646517" y="860558"/>
                </a:lnTo>
                <a:lnTo>
                  <a:pt x="2659536" y="942929"/>
                </a:lnTo>
                <a:lnTo>
                  <a:pt x="2663952" y="1027176"/>
                </a:lnTo>
                <a:lnTo>
                  <a:pt x="2659536" y="1111422"/>
                </a:lnTo>
                <a:lnTo>
                  <a:pt x="2646517" y="1193793"/>
                </a:lnTo>
                <a:lnTo>
                  <a:pt x="2625238" y="1274023"/>
                </a:lnTo>
                <a:lnTo>
                  <a:pt x="2596042" y="1351848"/>
                </a:lnTo>
                <a:lnTo>
                  <a:pt x="2559272" y="1427005"/>
                </a:lnTo>
                <a:lnTo>
                  <a:pt x="2515270" y="1499229"/>
                </a:lnTo>
                <a:lnTo>
                  <a:pt x="2464380" y="1568255"/>
                </a:lnTo>
                <a:lnTo>
                  <a:pt x="2406944" y="1633819"/>
                </a:lnTo>
                <a:lnTo>
                  <a:pt x="2343306" y="1695657"/>
                </a:lnTo>
                <a:lnTo>
                  <a:pt x="2273807" y="1753504"/>
                </a:lnTo>
                <a:lnTo>
                  <a:pt x="2198792" y="1807097"/>
                </a:lnTo>
                <a:lnTo>
                  <a:pt x="2118603" y="1856171"/>
                </a:lnTo>
                <a:lnTo>
                  <a:pt x="2033583" y="1900461"/>
                </a:lnTo>
                <a:lnTo>
                  <a:pt x="1944075" y="1939703"/>
                </a:lnTo>
                <a:lnTo>
                  <a:pt x="1850421" y="1973633"/>
                </a:lnTo>
                <a:lnTo>
                  <a:pt x="1752965" y="2001987"/>
                </a:lnTo>
                <a:lnTo>
                  <a:pt x="1652050" y="2024500"/>
                </a:lnTo>
                <a:lnTo>
                  <a:pt x="1548018" y="2040908"/>
                </a:lnTo>
                <a:lnTo>
                  <a:pt x="1441212" y="2050947"/>
                </a:lnTo>
                <a:lnTo>
                  <a:pt x="1331976" y="2054351"/>
                </a:lnTo>
                <a:lnTo>
                  <a:pt x="1222739" y="2050947"/>
                </a:lnTo>
                <a:lnTo>
                  <a:pt x="1115933" y="2040908"/>
                </a:lnTo>
                <a:lnTo>
                  <a:pt x="1011901" y="2024500"/>
                </a:lnTo>
                <a:lnTo>
                  <a:pt x="910986" y="2001987"/>
                </a:lnTo>
                <a:lnTo>
                  <a:pt x="813530" y="1973633"/>
                </a:lnTo>
                <a:lnTo>
                  <a:pt x="719876" y="1939703"/>
                </a:lnTo>
                <a:lnTo>
                  <a:pt x="630368" y="1900461"/>
                </a:lnTo>
                <a:lnTo>
                  <a:pt x="545348" y="1856171"/>
                </a:lnTo>
                <a:lnTo>
                  <a:pt x="465159" y="1807097"/>
                </a:lnTo>
                <a:lnTo>
                  <a:pt x="390143" y="1753504"/>
                </a:lnTo>
                <a:lnTo>
                  <a:pt x="320645" y="1695657"/>
                </a:lnTo>
                <a:lnTo>
                  <a:pt x="257007" y="1633819"/>
                </a:lnTo>
                <a:lnTo>
                  <a:pt x="199571" y="1568255"/>
                </a:lnTo>
                <a:lnTo>
                  <a:pt x="148681" y="1499229"/>
                </a:lnTo>
                <a:lnTo>
                  <a:pt x="104679" y="1427005"/>
                </a:lnTo>
                <a:lnTo>
                  <a:pt x="67909" y="1351848"/>
                </a:lnTo>
                <a:lnTo>
                  <a:pt x="38713" y="1274023"/>
                </a:lnTo>
                <a:lnTo>
                  <a:pt x="17434" y="1193793"/>
                </a:lnTo>
                <a:lnTo>
                  <a:pt x="4415" y="1111422"/>
                </a:lnTo>
                <a:lnTo>
                  <a:pt x="0" y="1027176"/>
                </a:lnTo>
                <a:close/>
              </a:path>
            </a:pathLst>
          </a:custGeom>
          <a:ln w="3175">
            <a:solidFill>
              <a:srgbClr val="000000"/>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9" name="object 7"/>
          <p:cNvSpPr txBox="1"/>
          <p:nvPr/>
        </p:nvSpPr>
        <p:spPr>
          <a:xfrm>
            <a:off x="5389061" y="2044673"/>
            <a:ext cx="1994632" cy="2272836"/>
          </a:xfrm>
          <a:prstGeom prst="rect">
            <a:avLst/>
          </a:prstGeom>
        </p:spPr>
        <p:txBody>
          <a:bodyPr vert="horz" wrap="square" lIns="0" tIns="0" rIns="0" bIns="0" rtlCol="0">
            <a:noAutofit/>
          </a:bodyPr>
          <a:lstStyle/>
          <a:p>
            <a:pPr marL="12700" marR="12700" lvl="0" indent="0" algn="ctr" defTabSz="914400" rtl="0" eaLnBrk="1" fontAlgn="auto" latinLnBrk="0" hangingPunct="1">
              <a:lnSpc>
                <a:spcPct val="100000"/>
              </a:lnSpc>
              <a:spcBef>
                <a:spcPts val="0"/>
              </a:spcBef>
              <a:spcAft>
                <a:spcPts val="0"/>
              </a:spcAft>
              <a:buClrTx/>
              <a:buSzTx/>
              <a:buFontTx/>
              <a:buNone/>
              <a:tabLst/>
              <a:defRPr/>
            </a:pPr>
            <a:r>
              <a:rPr kumimoji="0" lang="en-ZA" sz="2400" b="1" i="0" u="none" strike="noStrike" kern="1200" cap="none" spc="-20" normalizeH="0" baseline="0" noProof="0" dirty="0" smtClean="0">
                <a:ln>
                  <a:noFill/>
                </a:ln>
                <a:solidFill>
                  <a:srgbClr val="EC6B14"/>
                </a:solidFill>
                <a:effectLst/>
                <a:uLnTx/>
                <a:uFillTx/>
                <a:latin typeface="Arial"/>
                <a:ea typeface="+mn-ea"/>
                <a:cs typeface="Arial"/>
              </a:rPr>
              <a:t>Jobs, </a:t>
            </a:r>
            <a:r>
              <a:rPr kumimoji="0" lang="en-ZA" sz="2400" b="1" i="0" u="none" strike="noStrike" kern="1200" cap="none" spc="-20" normalizeH="0" baseline="0" noProof="0" dirty="0">
                <a:ln>
                  <a:noFill/>
                </a:ln>
                <a:solidFill>
                  <a:srgbClr val="EC6B14"/>
                </a:solidFill>
                <a:effectLst/>
                <a:uLnTx/>
                <a:uFillTx/>
                <a:latin typeface="Arial"/>
                <a:ea typeface="+mn-ea"/>
                <a:cs typeface="Arial"/>
              </a:rPr>
              <a:t>Incomes </a:t>
            </a:r>
            <a:r>
              <a:rPr kumimoji="0" lang="en-ZA" sz="2400" b="1" i="0" u="none" strike="noStrike" kern="1200" cap="none" spc="-20" normalizeH="0" baseline="0" noProof="0" dirty="0" smtClean="0">
                <a:ln>
                  <a:noFill/>
                </a:ln>
                <a:solidFill>
                  <a:srgbClr val="EC6B14"/>
                </a:solidFill>
                <a:effectLst/>
                <a:uLnTx/>
                <a:uFillTx/>
                <a:latin typeface="Arial"/>
                <a:ea typeface="+mn-ea"/>
                <a:cs typeface="Arial"/>
              </a:rPr>
              <a:t>and </a:t>
            </a:r>
            <a:r>
              <a:rPr kumimoji="0" lang="en-ZA" sz="2400" b="1" i="0" u="none" strike="noStrike" kern="1200" cap="none" spc="-20" normalizeH="0" baseline="0" noProof="0" dirty="0">
                <a:ln>
                  <a:noFill/>
                </a:ln>
                <a:solidFill>
                  <a:srgbClr val="EC6B14"/>
                </a:solidFill>
                <a:effectLst/>
                <a:uLnTx/>
                <a:uFillTx/>
                <a:latin typeface="Arial"/>
                <a:ea typeface="+mn-ea"/>
                <a:cs typeface="Arial"/>
              </a:rPr>
              <a:t>Livelihoods </a:t>
            </a:r>
            <a:r>
              <a:rPr kumimoji="0" lang="en-ZA" sz="2400" b="1" i="0" u="none" strike="noStrike" kern="1200" cap="none" spc="20" normalizeH="0" baseline="0" noProof="0" dirty="0">
                <a:ln>
                  <a:noFill/>
                </a:ln>
                <a:solidFill>
                  <a:srgbClr val="EC6B14"/>
                </a:solidFill>
                <a:effectLst/>
                <a:uLnTx/>
                <a:uFillTx/>
                <a:latin typeface="Arial"/>
                <a:ea typeface="+mn-ea"/>
                <a:cs typeface="Arial"/>
              </a:rPr>
              <a:t> </a:t>
            </a:r>
            <a:r>
              <a:rPr kumimoji="0" lang="en-ZA" sz="2400" b="1" i="0" u="none" strike="noStrike" kern="1200" cap="none" spc="-10" normalizeH="0" baseline="0" noProof="0" dirty="0">
                <a:ln>
                  <a:noFill/>
                </a:ln>
                <a:solidFill>
                  <a:prstClr val="black"/>
                </a:solidFill>
                <a:effectLst/>
                <a:uLnTx/>
                <a:uFillTx/>
                <a:latin typeface="Arial"/>
                <a:ea typeface="+mn-ea"/>
                <a:cs typeface="Arial"/>
              </a:rPr>
              <a:t>f</a:t>
            </a:r>
            <a:r>
              <a:rPr kumimoji="0" lang="en-ZA" sz="2400" b="1" i="0" u="none" strike="noStrike" kern="1200" cap="none" spc="-20" normalizeH="0" baseline="0" noProof="0" dirty="0">
                <a:ln>
                  <a:noFill/>
                </a:ln>
                <a:solidFill>
                  <a:prstClr val="black"/>
                </a:solidFill>
                <a:effectLst/>
                <a:uLnTx/>
                <a:uFillTx/>
                <a:latin typeface="Arial"/>
                <a:ea typeface="+mn-ea"/>
                <a:cs typeface="Arial"/>
              </a:rPr>
              <a:t>o</a:t>
            </a:r>
            <a:r>
              <a:rPr kumimoji="0" lang="en-ZA" sz="2400" b="1" i="0" u="none" strike="noStrike" kern="1200" cap="none" spc="-10" normalizeH="0" baseline="0" noProof="0" dirty="0">
                <a:ln>
                  <a:noFill/>
                </a:ln>
                <a:solidFill>
                  <a:prstClr val="black"/>
                </a:solidFill>
                <a:effectLst/>
                <a:uLnTx/>
                <a:uFillTx/>
                <a:latin typeface="Arial"/>
                <a:ea typeface="+mn-ea"/>
                <a:cs typeface="Arial"/>
              </a:rPr>
              <a:t>r</a:t>
            </a:r>
            <a:r>
              <a:rPr kumimoji="0" lang="en-ZA" sz="2400" b="1" i="0" u="none" strike="noStrike" kern="1200" cap="none" spc="-5" normalizeH="0" baseline="0" noProof="0" dirty="0">
                <a:ln>
                  <a:noFill/>
                </a:ln>
                <a:solidFill>
                  <a:prstClr val="black"/>
                </a:solidFill>
                <a:effectLst/>
                <a:uLnTx/>
                <a:uFillTx/>
                <a:latin typeface="Arial"/>
                <a:ea typeface="+mn-ea"/>
                <a:cs typeface="Arial"/>
              </a:rPr>
              <a:t> </a:t>
            </a:r>
          </a:p>
          <a:p>
            <a:pPr marL="12700" marR="12700" lvl="0" indent="0" algn="ctr" defTabSz="914400" rtl="0" eaLnBrk="1" fontAlgn="auto" latinLnBrk="0" hangingPunct="1">
              <a:lnSpc>
                <a:spcPct val="100000"/>
              </a:lnSpc>
              <a:spcBef>
                <a:spcPts val="0"/>
              </a:spcBef>
              <a:spcAft>
                <a:spcPts val="0"/>
              </a:spcAft>
              <a:buClrTx/>
              <a:buSzTx/>
              <a:buFontTx/>
              <a:buNone/>
              <a:tabLst/>
              <a:defRPr/>
            </a:pPr>
            <a:r>
              <a:rPr kumimoji="0" lang="en-ZA" sz="2400" b="1" i="0" u="none" strike="noStrike" kern="1200" cap="none" spc="-20" normalizeH="0" baseline="0" noProof="0" dirty="0">
                <a:ln>
                  <a:noFill/>
                </a:ln>
                <a:solidFill>
                  <a:srgbClr val="B46E12"/>
                </a:solidFill>
                <a:effectLst/>
                <a:uLnTx/>
                <a:uFillTx/>
                <a:latin typeface="Arial"/>
                <a:ea typeface="+mn-ea"/>
                <a:cs typeface="Arial"/>
              </a:rPr>
              <a:t>Inclusive Growth</a:t>
            </a:r>
            <a:endParaRPr kumimoji="0" lang="en-ZA" sz="2400" b="0" i="0" u="none" strike="noStrike" kern="1200" cap="none" spc="0" normalizeH="0" baseline="0" noProof="0" dirty="0">
              <a:ln>
                <a:noFill/>
              </a:ln>
              <a:solidFill>
                <a:prstClr val="black"/>
              </a:solidFill>
              <a:effectLst/>
              <a:uLnTx/>
              <a:uFillTx/>
              <a:latin typeface="Arial"/>
              <a:ea typeface="+mn-ea"/>
              <a:cs typeface="Arial"/>
            </a:endParaRPr>
          </a:p>
        </p:txBody>
      </p:sp>
      <p:sp>
        <p:nvSpPr>
          <p:cNvPr id="40" name="object 8"/>
          <p:cNvSpPr/>
          <p:nvPr/>
        </p:nvSpPr>
        <p:spPr>
          <a:xfrm>
            <a:off x="7335642" y="1321941"/>
            <a:ext cx="1709411" cy="1389272"/>
          </a:xfrm>
          <a:custGeom>
            <a:avLst/>
            <a:gdLst/>
            <a:ahLst/>
            <a:cxnLst/>
            <a:rect l="l" t="t" r="r" b="b"/>
            <a:pathLst>
              <a:path w="2267712" h="2101596">
                <a:moveTo>
                  <a:pt x="1133856" y="0"/>
                </a:moveTo>
                <a:lnTo>
                  <a:pt x="1040858" y="3483"/>
                </a:lnTo>
                <a:lnTo>
                  <a:pt x="949932" y="13751"/>
                </a:lnTo>
                <a:lnTo>
                  <a:pt x="861368" y="30536"/>
                </a:lnTo>
                <a:lnTo>
                  <a:pt x="775459" y="53565"/>
                </a:lnTo>
                <a:lnTo>
                  <a:pt x="692497" y="82569"/>
                </a:lnTo>
                <a:lnTo>
                  <a:pt x="612772" y="117278"/>
                </a:lnTo>
                <a:lnTo>
                  <a:pt x="536577" y="157421"/>
                </a:lnTo>
                <a:lnTo>
                  <a:pt x="464204" y="202728"/>
                </a:lnTo>
                <a:lnTo>
                  <a:pt x="395944" y="252929"/>
                </a:lnTo>
                <a:lnTo>
                  <a:pt x="332089" y="307752"/>
                </a:lnTo>
                <a:lnTo>
                  <a:pt x="272930" y="366929"/>
                </a:lnTo>
                <a:lnTo>
                  <a:pt x="218761" y="430188"/>
                </a:lnTo>
                <a:lnTo>
                  <a:pt x="169871" y="497260"/>
                </a:lnTo>
                <a:lnTo>
                  <a:pt x="126554" y="567873"/>
                </a:lnTo>
                <a:lnTo>
                  <a:pt x="89100" y="641758"/>
                </a:lnTo>
                <a:lnTo>
                  <a:pt x="57802" y="718645"/>
                </a:lnTo>
                <a:lnTo>
                  <a:pt x="32951" y="798262"/>
                </a:lnTo>
                <a:lnTo>
                  <a:pt x="14839" y="880340"/>
                </a:lnTo>
                <a:lnTo>
                  <a:pt x="3758" y="964609"/>
                </a:lnTo>
                <a:lnTo>
                  <a:pt x="0" y="1050798"/>
                </a:lnTo>
                <a:lnTo>
                  <a:pt x="3758" y="1136986"/>
                </a:lnTo>
                <a:lnTo>
                  <a:pt x="14839" y="1221255"/>
                </a:lnTo>
                <a:lnTo>
                  <a:pt x="32951" y="1303333"/>
                </a:lnTo>
                <a:lnTo>
                  <a:pt x="57802" y="1382950"/>
                </a:lnTo>
                <a:lnTo>
                  <a:pt x="89100" y="1459837"/>
                </a:lnTo>
                <a:lnTo>
                  <a:pt x="126554" y="1533722"/>
                </a:lnTo>
                <a:lnTo>
                  <a:pt x="169871" y="1604335"/>
                </a:lnTo>
                <a:lnTo>
                  <a:pt x="218761" y="1671407"/>
                </a:lnTo>
                <a:lnTo>
                  <a:pt x="272930" y="1734666"/>
                </a:lnTo>
                <a:lnTo>
                  <a:pt x="332089" y="1793843"/>
                </a:lnTo>
                <a:lnTo>
                  <a:pt x="395944" y="1848666"/>
                </a:lnTo>
                <a:lnTo>
                  <a:pt x="464204" y="1898867"/>
                </a:lnTo>
                <a:lnTo>
                  <a:pt x="536577" y="1944174"/>
                </a:lnTo>
                <a:lnTo>
                  <a:pt x="612772" y="1984317"/>
                </a:lnTo>
                <a:lnTo>
                  <a:pt x="692497" y="2019026"/>
                </a:lnTo>
                <a:lnTo>
                  <a:pt x="775459" y="2048030"/>
                </a:lnTo>
                <a:lnTo>
                  <a:pt x="861368" y="2071059"/>
                </a:lnTo>
                <a:lnTo>
                  <a:pt x="949932" y="2087844"/>
                </a:lnTo>
                <a:lnTo>
                  <a:pt x="1040858" y="2098112"/>
                </a:lnTo>
                <a:lnTo>
                  <a:pt x="1133856" y="2101596"/>
                </a:lnTo>
                <a:lnTo>
                  <a:pt x="1226853" y="2098112"/>
                </a:lnTo>
                <a:lnTo>
                  <a:pt x="1317779" y="2087844"/>
                </a:lnTo>
                <a:lnTo>
                  <a:pt x="1406343" y="2071059"/>
                </a:lnTo>
                <a:lnTo>
                  <a:pt x="1492252" y="2048030"/>
                </a:lnTo>
                <a:lnTo>
                  <a:pt x="1575214" y="2019026"/>
                </a:lnTo>
                <a:lnTo>
                  <a:pt x="1654939" y="1984317"/>
                </a:lnTo>
                <a:lnTo>
                  <a:pt x="1731134" y="1944174"/>
                </a:lnTo>
                <a:lnTo>
                  <a:pt x="1803507" y="1898867"/>
                </a:lnTo>
                <a:lnTo>
                  <a:pt x="1871767" y="1848666"/>
                </a:lnTo>
                <a:lnTo>
                  <a:pt x="1935622" y="1793843"/>
                </a:lnTo>
                <a:lnTo>
                  <a:pt x="1994781" y="1734666"/>
                </a:lnTo>
                <a:lnTo>
                  <a:pt x="2048950" y="1671407"/>
                </a:lnTo>
                <a:lnTo>
                  <a:pt x="2097840" y="1604335"/>
                </a:lnTo>
                <a:lnTo>
                  <a:pt x="2141157" y="1533722"/>
                </a:lnTo>
                <a:lnTo>
                  <a:pt x="2178611" y="1459837"/>
                </a:lnTo>
                <a:lnTo>
                  <a:pt x="2209909" y="1382950"/>
                </a:lnTo>
                <a:lnTo>
                  <a:pt x="2234760" y="1303333"/>
                </a:lnTo>
                <a:lnTo>
                  <a:pt x="2252872" y="1221255"/>
                </a:lnTo>
                <a:lnTo>
                  <a:pt x="2263953" y="1136986"/>
                </a:lnTo>
                <a:lnTo>
                  <a:pt x="2267712" y="1050798"/>
                </a:lnTo>
                <a:lnTo>
                  <a:pt x="2263953" y="964609"/>
                </a:lnTo>
                <a:lnTo>
                  <a:pt x="2252872" y="880340"/>
                </a:lnTo>
                <a:lnTo>
                  <a:pt x="2234760" y="798262"/>
                </a:lnTo>
                <a:lnTo>
                  <a:pt x="2209909" y="718645"/>
                </a:lnTo>
                <a:lnTo>
                  <a:pt x="2178611" y="641758"/>
                </a:lnTo>
                <a:lnTo>
                  <a:pt x="2141157" y="567873"/>
                </a:lnTo>
                <a:lnTo>
                  <a:pt x="2097840" y="497260"/>
                </a:lnTo>
                <a:lnTo>
                  <a:pt x="2048950" y="430188"/>
                </a:lnTo>
                <a:lnTo>
                  <a:pt x="1994781" y="366929"/>
                </a:lnTo>
                <a:lnTo>
                  <a:pt x="1935622" y="307752"/>
                </a:lnTo>
                <a:lnTo>
                  <a:pt x="1871767" y="252929"/>
                </a:lnTo>
                <a:lnTo>
                  <a:pt x="1803507" y="202728"/>
                </a:lnTo>
                <a:lnTo>
                  <a:pt x="1731134" y="157421"/>
                </a:lnTo>
                <a:lnTo>
                  <a:pt x="1654939" y="117278"/>
                </a:lnTo>
                <a:lnTo>
                  <a:pt x="1575214" y="82569"/>
                </a:lnTo>
                <a:lnTo>
                  <a:pt x="1492252" y="53565"/>
                </a:lnTo>
                <a:lnTo>
                  <a:pt x="1406343" y="30536"/>
                </a:lnTo>
                <a:lnTo>
                  <a:pt x="1317779" y="13751"/>
                </a:lnTo>
                <a:lnTo>
                  <a:pt x="1226853" y="3483"/>
                </a:lnTo>
                <a:lnTo>
                  <a:pt x="1133856" y="0"/>
                </a:lnTo>
                <a:close/>
              </a:path>
            </a:pathLst>
          </a:custGeom>
          <a:solidFill>
            <a:srgbClr val="FFFFFF"/>
          </a:solidFill>
          <a:ln w="3175">
            <a:solidFill>
              <a:schemeClr val="tx1"/>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1" name="object 12"/>
          <p:cNvSpPr/>
          <p:nvPr/>
        </p:nvSpPr>
        <p:spPr>
          <a:xfrm>
            <a:off x="7172664" y="3527328"/>
            <a:ext cx="351185" cy="189582"/>
          </a:xfrm>
          <a:custGeom>
            <a:avLst/>
            <a:gdLst/>
            <a:ahLst/>
            <a:cxnLst/>
            <a:rect l="l" t="t" r="r" b="b"/>
            <a:pathLst>
              <a:path w="498982" h="464820">
                <a:moveTo>
                  <a:pt x="339375" y="391467"/>
                </a:moveTo>
                <a:lnTo>
                  <a:pt x="329200" y="397233"/>
                </a:lnTo>
                <a:lnTo>
                  <a:pt x="323130" y="410475"/>
                </a:lnTo>
                <a:lnTo>
                  <a:pt x="327245" y="422192"/>
                </a:lnTo>
                <a:lnTo>
                  <a:pt x="337947" y="428879"/>
                </a:lnTo>
                <a:lnTo>
                  <a:pt x="498982" y="464819"/>
                </a:lnTo>
                <a:lnTo>
                  <a:pt x="495400" y="453009"/>
                </a:lnTo>
                <a:lnTo>
                  <a:pt x="458343" y="453009"/>
                </a:lnTo>
                <a:lnTo>
                  <a:pt x="406739" y="405152"/>
                </a:lnTo>
                <a:lnTo>
                  <a:pt x="346329" y="391668"/>
                </a:lnTo>
                <a:lnTo>
                  <a:pt x="339375" y="391467"/>
                </a:lnTo>
                <a:close/>
              </a:path>
              <a:path w="498982" h="464820">
                <a:moveTo>
                  <a:pt x="406739" y="405152"/>
                </a:moveTo>
                <a:lnTo>
                  <a:pt x="458343" y="453009"/>
                </a:lnTo>
                <a:lnTo>
                  <a:pt x="466150" y="444626"/>
                </a:lnTo>
                <a:lnTo>
                  <a:pt x="453008" y="444626"/>
                </a:lnTo>
                <a:lnTo>
                  <a:pt x="443539" y="413365"/>
                </a:lnTo>
                <a:lnTo>
                  <a:pt x="406739" y="405152"/>
                </a:lnTo>
                <a:close/>
              </a:path>
              <a:path w="498982" h="464820">
                <a:moveTo>
                  <a:pt x="436828" y="294710"/>
                </a:moveTo>
                <a:lnTo>
                  <a:pt x="422672" y="296329"/>
                </a:lnTo>
                <a:lnTo>
                  <a:pt x="415001" y="305690"/>
                </a:lnTo>
                <a:lnTo>
                  <a:pt x="414655" y="318007"/>
                </a:lnTo>
                <a:lnTo>
                  <a:pt x="432612" y="377292"/>
                </a:lnTo>
                <a:lnTo>
                  <a:pt x="484251" y="425196"/>
                </a:lnTo>
                <a:lnTo>
                  <a:pt x="458343" y="453009"/>
                </a:lnTo>
                <a:lnTo>
                  <a:pt x="495400" y="453009"/>
                </a:lnTo>
                <a:lnTo>
                  <a:pt x="451104" y="306959"/>
                </a:lnTo>
                <a:lnTo>
                  <a:pt x="446834" y="299694"/>
                </a:lnTo>
                <a:lnTo>
                  <a:pt x="436828" y="294710"/>
                </a:lnTo>
                <a:close/>
              </a:path>
              <a:path w="498982" h="464820">
                <a:moveTo>
                  <a:pt x="443539" y="413365"/>
                </a:moveTo>
                <a:lnTo>
                  <a:pt x="453008" y="444626"/>
                </a:lnTo>
                <a:lnTo>
                  <a:pt x="475488" y="420497"/>
                </a:lnTo>
                <a:lnTo>
                  <a:pt x="443539" y="413365"/>
                </a:lnTo>
                <a:close/>
              </a:path>
              <a:path w="498982" h="464820">
                <a:moveTo>
                  <a:pt x="432612" y="377292"/>
                </a:moveTo>
                <a:lnTo>
                  <a:pt x="443539" y="413365"/>
                </a:lnTo>
                <a:lnTo>
                  <a:pt x="475488" y="420497"/>
                </a:lnTo>
                <a:lnTo>
                  <a:pt x="453008" y="444626"/>
                </a:lnTo>
                <a:lnTo>
                  <a:pt x="466150" y="444626"/>
                </a:lnTo>
                <a:lnTo>
                  <a:pt x="484251" y="425196"/>
                </a:lnTo>
                <a:lnTo>
                  <a:pt x="432612" y="377292"/>
                </a:lnTo>
                <a:close/>
              </a:path>
              <a:path w="498982" h="464820">
                <a:moveTo>
                  <a:pt x="25908" y="0"/>
                </a:moveTo>
                <a:lnTo>
                  <a:pt x="0" y="27940"/>
                </a:lnTo>
                <a:lnTo>
                  <a:pt x="406739" y="405152"/>
                </a:lnTo>
                <a:lnTo>
                  <a:pt x="443539" y="413365"/>
                </a:lnTo>
                <a:lnTo>
                  <a:pt x="432612" y="377292"/>
                </a:lnTo>
                <a:lnTo>
                  <a:pt x="25908" y="0"/>
                </a:lnTo>
                <a:close/>
              </a:path>
            </a:pathLst>
          </a:custGeom>
          <a:solidFill>
            <a:srgbClr val="00AF50"/>
          </a:solidFill>
          <a:ln w="38100">
            <a:solidFill>
              <a:schemeClr val="tx1"/>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2" name="object 7"/>
          <p:cNvSpPr txBox="1"/>
          <p:nvPr/>
        </p:nvSpPr>
        <p:spPr>
          <a:xfrm>
            <a:off x="7637152" y="3506810"/>
            <a:ext cx="1221117" cy="351383"/>
          </a:xfrm>
          <a:prstGeom prst="rect">
            <a:avLst/>
          </a:prstGeom>
        </p:spPr>
        <p:txBody>
          <a:bodyPr vert="horz"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a:ea typeface="+mn-ea"/>
                <a:cs typeface="Arial"/>
              </a:rPr>
              <a:t>E</a:t>
            </a:r>
            <a:r>
              <a:rPr kumimoji="0" sz="1800" b="1" i="0" u="none" strike="noStrike" kern="1200" cap="none" spc="-10" normalizeH="0" baseline="0" noProof="0" dirty="0">
                <a:ln>
                  <a:noFill/>
                </a:ln>
                <a:solidFill>
                  <a:prstClr val="black"/>
                </a:solidFill>
                <a:effectLst/>
                <a:uLnTx/>
                <a:uFillTx/>
                <a:latin typeface="Arial"/>
                <a:ea typeface="+mn-ea"/>
                <a:cs typeface="Arial"/>
              </a:rPr>
              <a:t>q</a:t>
            </a:r>
            <a:r>
              <a:rPr kumimoji="0" sz="1800" b="1" i="0" u="none" strike="noStrike" kern="1200" cap="none" spc="0" normalizeH="0" baseline="0" noProof="0" dirty="0">
                <a:ln>
                  <a:noFill/>
                </a:ln>
                <a:solidFill>
                  <a:prstClr val="black"/>
                </a:solidFill>
                <a:effectLst/>
                <a:uLnTx/>
                <a:uFillTx/>
                <a:latin typeface="Arial"/>
                <a:ea typeface="+mn-ea"/>
                <a:cs typeface="Arial"/>
              </a:rPr>
              <a:t>u</a:t>
            </a:r>
            <a:r>
              <a:rPr kumimoji="0" sz="1800" b="1" i="0" u="none" strike="noStrike" kern="1200" cap="none" spc="-10" normalizeH="0" baseline="0" noProof="0" dirty="0">
                <a:ln>
                  <a:noFill/>
                </a:ln>
                <a:solidFill>
                  <a:prstClr val="black"/>
                </a:solidFill>
                <a:effectLst/>
                <a:uLnTx/>
                <a:uFillTx/>
                <a:latin typeface="Arial"/>
                <a:ea typeface="+mn-ea"/>
                <a:cs typeface="Arial"/>
              </a:rPr>
              <a:t>a</a:t>
            </a:r>
            <a:r>
              <a:rPr kumimoji="0" sz="1800" b="1" i="0" u="none" strike="noStrike" kern="1200" cap="none" spc="0" normalizeH="0" baseline="0" noProof="0" dirty="0">
                <a:ln>
                  <a:noFill/>
                </a:ln>
                <a:solidFill>
                  <a:prstClr val="black"/>
                </a:solidFill>
                <a:effectLst/>
                <a:uLnTx/>
                <a:uFillTx/>
                <a:latin typeface="Arial"/>
                <a:ea typeface="+mn-ea"/>
                <a:cs typeface="Arial"/>
              </a:rPr>
              <a:t>lity</a:t>
            </a:r>
            <a:r>
              <a:rPr kumimoji="0" lang="en-ZA" sz="1800" b="1" i="0" u="none" strike="noStrike" kern="1200" cap="none" spc="0" normalizeH="0" baseline="0" noProof="0" dirty="0">
                <a:ln>
                  <a:noFill/>
                </a:ln>
                <a:solidFill>
                  <a:prstClr val="black"/>
                </a:solidFill>
                <a:effectLst/>
                <a:uLnTx/>
                <a:uFillTx/>
                <a:latin typeface="Arial"/>
                <a:ea typeface="+mn-ea"/>
                <a:cs typeface="Arial"/>
              </a:rPr>
              <a:t> (Reduce inequality)</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43" name="object 10"/>
          <p:cNvSpPr txBox="1"/>
          <p:nvPr/>
        </p:nvSpPr>
        <p:spPr>
          <a:xfrm>
            <a:off x="7626781" y="1579643"/>
            <a:ext cx="1194740" cy="888335"/>
          </a:xfrm>
          <a:prstGeom prst="rect">
            <a:avLst/>
          </a:prstGeom>
        </p:spPr>
        <p:txBody>
          <a:bodyPr vert="horz" wrap="square" lIns="0" tIns="0" rIns="0" bIns="0" rtlCol="0">
            <a:noAutofit/>
          </a:bodyPr>
          <a:lstStyle/>
          <a:p>
            <a:pPr marL="142240" marR="12700" lvl="0" indent="-129539"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a:ln>
                  <a:noFill/>
                </a:ln>
                <a:solidFill>
                  <a:prstClr val="black"/>
                </a:solidFill>
                <a:effectLst/>
                <a:uLnTx/>
                <a:uFillTx/>
                <a:latin typeface="Arial"/>
                <a:ea typeface="+mn-ea"/>
                <a:cs typeface="Arial"/>
              </a:rPr>
              <a:t>Prosperity (No poverty)</a:t>
            </a:r>
            <a:endParaRPr kumimoji="0"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44" name="Rectangle 43"/>
          <p:cNvSpPr/>
          <p:nvPr/>
        </p:nvSpPr>
        <p:spPr>
          <a:xfrm>
            <a:off x="5408881" y="1150582"/>
            <a:ext cx="1800330" cy="60682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Intermediate objectives</a:t>
            </a:r>
          </a:p>
        </p:txBody>
      </p:sp>
      <p:sp>
        <p:nvSpPr>
          <p:cNvPr id="45" name="Rectangle 44"/>
          <p:cNvSpPr/>
          <p:nvPr/>
        </p:nvSpPr>
        <p:spPr>
          <a:xfrm>
            <a:off x="7243730" y="836517"/>
            <a:ext cx="1809260" cy="3602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NDP targets</a:t>
            </a:r>
          </a:p>
        </p:txBody>
      </p:sp>
      <p:sp>
        <p:nvSpPr>
          <p:cNvPr id="46" name="object 10"/>
          <p:cNvSpPr/>
          <p:nvPr/>
        </p:nvSpPr>
        <p:spPr>
          <a:xfrm>
            <a:off x="3858592" y="4470289"/>
            <a:ext cx="2317880" cy="1300459"/>
          </a:xfrm>
          <a:custGeom>
            <a:avLst/>
            <a:gdLst/>
            <a:ahLst/>
            <a:cxnLst/>
            <a:rect l="l" t="t" r="r" b="b"/>
            <a:pathLst>
              <a:path w="3352800" h="1921764">
                <a:moveTo>
                  <a:pt x="1676400" y="0"/>
                </a:moveTo>
                <a:lnTo>
                  <a:pt x="1538908" y="3184"/>
                </a:lnTo>
                <a:lnTo>
                  <a:pt x="1404477" y="12574"/>
                </a:lnTo>
                <a:lnTo>
                  <a:pt x="1273539" y="27922"/>
                </a:lnTo>
                <a:lnTo>
                  <a:pt x="1146525" y="48981"/>
                </a:lnTo>
                <a:lnTo>
                  <a:pt x="1023867" y="75503"/>
                </a:lnTo>
                <a:lnTo>
                  <a:pt x="905995" y="107241"/>
                </a:lnTo>
                <a:lnTo>
                  <a:pt x="793341" y="143949"/>
                </a:lnTo>
                <a:lnTo>
                  <a:pt x="686337" y="185379"/>
                </a:lnTo>
                <a:lnTo>
                  <a:pt x="585414" y="231283"/>
                </a:lnTo>
                <a:lnTo>
                  <a:pt x="491004" y="281416"/>
                </a:lnTo>
                <a:lnTo>
                  <a:pt x="403537" y="335528"/>
                </a:lnTo>
                <a:lnTo>
                  <a:pt x="323446" y="393374"/>
                </a:lnTo>
                <a:lnTo>
                  <a:pt x="251161" y="454707"/>
                </a:lnTo>
                <a:lnTo>
                  <a:pt x="187115" y="519278"/>
                </a:lnTo>
                <a:lnTo>
                  <a:pt x="131739" y="586841"/>
                </a:lnTo>
                <a:lnTo>
                  <a:pt x="85463" y="657148"/>
                </a:lnTo>
                <a:lnTo>
                  <a:pt x="48720" y="729953"/>
                </a:lnTo>
                <a:lnTo>
                  <a:pt x="21941" y="805009"/>
                </a:lnTo>
                <a:lnTo>
                  <a:pt x="5557" y="882067"/>
                </a:lnTo>
                <a:lnTo>
                  <a:pt x="0" y="960882"/>
                </a:lnTo>
                <a:lnTo>
                  <a:pt x="5557" y="1039696"/>
                </a:lnTo>
                <a:lnTo>
                  <a:pt x="21941" y="1116754"/>
                </a:lnTo>
                <a:lnTo>
                  <a:pt x="48720" y="1191810"/>
                </a:lnTo>
                <a:lnTo>
                  <a:pt x="85463" y="1264615"/>
                </a:lnTo>
                <a:lnTo>
                  <a:pt x="131739" y="1334922"/>
                </a:lnTo>
                <a:lnTo>
                  <a:pt x="187115" y="1402485"/>
                </a:lnTo>
                <a:lnTo>
                  <a:pt x="251161" y="1467056"/>
                </a:lnTo>
                <a:lnTo>
                  <a:pt x="323446" y="1528389"/>
                </a:lnTo>
                <a:lnTo>
                  <a:pt x="403537" y="1586235"/>
                </a:lnTo>
                <a:lnTo>
                  <a:pt x="491004" y="1640347"/>
                </a:lnTo>
                <a:lnTo>
                  <a:pt x="585414" y="1690480"/>
                </a:lnTo>
                <a:lnTo>
                  <a:pt x="686337" y="1736384"/>
                </a:lnTo>
                <a:lnTo>
                  <a:pt x="793341" y="1777814"/>
                </a:lnTo>
                <a:lnTo>
                  <a:pt x="905995" y="1814522"/>
                </a:lnTo>
                <a:lnTo>
                  <a:pt x="1023867" y="1846260"/>
                </a:lnTo>
                <a:lnTo>
                  <a:pt x="1146525" y="1872782"/>
                </a:lnTo>
                <a:lnTo>
                  <a:pt x="1273539" y="1893841"/>
                </a:lnTo>
                <a:lnTo>
                  <a:pt x="1404477" y="1909189"/>
                </a:lnTo>
                <a:lnTo>
                  <a:pt x="1538908" y="1918579"/>
                </a:lnTo>
                <a:lnTo>
                  <a:pt x="1676400" y="1921764"/>
                </a:lnTo>
                <a:lnTo>
                  <a:pt x="1813888" y="1918579"/>
                </a:lnTo>
                <a:lnTo>
                  <a:pt x="1948315" y="1909189"/>
                </a:lnTo>
                <a:lnTo>
                  <a:pt x="2079251" y="1893841"/>
                </a:lnTo>
                <a:lnTo>
                  <a:pt x="2206264" y="1872782"/>
                </a:lnTo>
                <a:lnTo>
                  <a:pt x="2328922" y="1846260"/>
                </a:lnTo>
                <a:lnTo>
                  <a:pt x="2446793" y="1814522"/>
                </a:lnTo>
                <a:lnTo>
                  <a:pt x="2559447" y="1777814"/>
                </a:lnTo>
                <a:lnTo>
                  <a:pt x="2666451" y="1736384"/>
                </a:lnTo>
                <a:lnTo>
                  <a:pt x="2767374" y="1690480"/>
                </a:lnTo>
                <a:lnTo>
                  <a:pt x="2861786" y="1640347"/>
                </a:lnTo>
                <a:lnTo>
                  <a:pt x="2949253" y="1586235"/>
                </a:lnTo>
                <a:lnTo>
                  <a:pt x="3029346" y="1528389"/>
                </a:lnTo>
                <a:lnTo>
                  <a:pt x="3101631" y="1467056"/>
                </a:lnTo>
                <a:lnTo>
                  <a:pt x="3165679" y="1402485"/>
                </a:lnTo>
                <a:lnTo>
                  <a:pt x="3221057" y="1334922"/>
                </a:lnTo>
                <a:lnTo>
                  <a:pt x="3267334" y="1264615"/>
                </a:lnTo>
                <a:lnTo>
                  <a:pt x="3304078" y="1191810"/>
                </a:lnTo>
                <a:lnTo>
                  <a:pt x="3330858" y="1116754"/>
                </a:lnTo>
                <a:lnTo>
                  <a:pt x="3347242" y="1039696"/>
                </a:lnTo>
                <a:lnTo>
                  <a:pt x="3352800" y="960882"/>
                </a:lnTo>
                <a:lnTo>
                  <a:pt x="3347242" y="882067"/>
                </a:lnTo>
                <a:lnTo>
                  <a:pt x="3330858" y="805009"/>
                </a:lnTo>
                <a:lnTo>
                  <a:pt x="3304078" y="729953"/>
                </a:lnTo>
                <a:lnTo>
                  <a:pt x="3267334" y="657148"/>
                </a:lnTo>
                <a:lnTo>
                  <a:pt x="3221057" y="586841"/>
                </a:lnTo>
                <a:lnTo>
                  <a:pt x="3165679" y="519278"/>
                </a:lnTo>
                <a:lnTo>
                  <a:pt x="3101631" y="454707"/>
                </a:lnTo>
                <a:lnTo>
                  <a:pt x="3029346" y="393374"/>
                </a:lnTo>
                <a:lnTo>
                  <a:pt x="2949253" y="335528"/>
                </a:lnTo>
                <a:lnTo>
                  <a:pt x="2861786" y="281416"/>
                </a:lnTo>
                <a:lnTo>
                  <a:pt x="2767374" y="231283"/>
                </a:lnTo>
                <a:lnTo>
                  <a:pt x="2666451" y="185379"/>
                </a:lnTo>
                <a:lnTo>
                  <a:pt x="2559447" y="143949"/>
                </a:lnTo>
                <a:lnTo>
                  <a:pt x="2446793" y="107241"/>
                </a:lnTo>
                <a:lnTo>
                  <a:pt x="2328922" y="75503"/>
                </a:lnTo>
                <a:lnTo>
                  <a:pt x="2206264" y="48981"/>
                </a:lnTo>
                <a:lnTo>
                  <a:pt x="2079251" y="27922"/>
                </a:lnTo>
                <a:lnTo>
                  <a:pt x="1948315" y="12574"/>
                </a:lnTo>
                <a:lnTo>
                  <a:pt x="1813888" y="3184"/>
                </a:lnTo>
                <a:lnTo>
                  <a:pt x="1676400" y="0"/>
                </a:lnTo>
                <a:close/>
              </a:path>
            </a:pathLst>
          </a:custGeom>
          <a:solidFill>
            <a:schemeClr val="accent2">
              <a:lumMod val="40000"/>
              <a:lumOff val="60000"/>
            </a:schemeClr>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7" name="object 2"/>
          <p:cNvSpPr/>
          <p:nvPr/>
        </p:nvSpPr>
        <p:spPr>
          <a:xfrm>
            <a:off x="3449859" y="2846805"/>
            <a:ext cx="1927271" cy="1343309"/>
          </a:xfrm>
          <a:custGeom>
            <a:avLst/>
            <a:gdLst/>
            <a:ahLst/>
            <a:cxnLst/>
            <a:rect l="l" t="t" r="r" b="b"/>
            <a:pathLst>
              <a:path w="3407664" h="2218944">
                <a:moveTo>
                  <a:pt x="1703832" y="0"/>
                </a:moveTo>
                <a:lnTo>
                  <a:pt x="1564090" y="3677"/>
                </a:lnTo>
                <a:lnTo>
                  <a:pt x="1427460" y="14520"/>
                </a:lnTo>
                <a:lnTo>
                  <a:pt x="1294379" y="32242"/>
                </a:lnTo>
                <a:lnTo>
                  <a:pt x="1165286" y="56558"/>
                </a:lnTo>
                <a:lnTo>
                  <a:pt x="1040621" y="87183"/>
                </a:lnTo>
                <a:lnTo>
                  <a:pt x="920820" y="123831"/>
                </a:lnTo>
                <a:lnTo>
                  <a:pt x="806323" y="166217"/>
                </a:lnTo>
                <a:lnTo>
                  <a:pt x="697568" y="214054"/>
                </a:lnTo>
                <a:lnTo>
                  <a:pt x="594993" y="267059"/>
                </a:lnTo>
                <a:lnTo>
                  <a:pt x="499038" y="324945"/>
                </a:lnTo>
                <a:lnTo>
                  <a:pt x="410140" y="387427"/>
                </a:lnTo>
                <a:lnTo>
                  <a:pt x="328738" y="454219"/>
                </a:lnTo>
                <a:lnTo>
                  <a:pt x="255271" y="525035"/>
                </a:lnTo>
                <a:lnTo>
                  <a:pt x="190177" y="599592"/>
                </a:lnTo>
                <a:lnTo>
                  <a:pt x="133894" y="677602"/>
                </a:lnTo>
                <a:lnTo>
                  <a:pt x="86861" y="758781"/>
                </a:lnTo>
                <a:lnTo>
                  <a:pt x="49517" y="842843"/>
                </a:lnTo>
                <a:lnTo>
                  <a:pt x="22300" y="929502"/>
                </a:lnTo>
                <a:lnTo>
                  <a:pt x="5648" y="1018473"/>
                </a:lnTo>
                <a:lnTo>
                  <a:pt x="0" y="1109472"/>
                </a:lnTo>
                <a:lnTo>
                  <a:pt x="5648" y="1200466"/>
                </a:lnTo>
                <a:lnTo>
                  <a:pt x="22300" y="1289435"/>
                </a:lnTo>
                <a:lnTo>
                  <a:pt x="49517" y="1376092"/>
                </a:lnTo>
                <a:lnTo>
                  <a:pt x="86861" y="1460152"/>
                </a:lnTo>
                <a:lnTo>
                  <a:pt x="133894" y="1541330"/>
                </a:lnTo>
                <a:lnTo>
                  <a:pt x="190177" y="1619340"/>
                </a:lnTo>
                <a:lnTo>
                  <a:pt x="255271" y="1693896"/>
                </a:lnTo>
                <a:lnTo>
                  <a:pt x="328738" y="1764713"/>
                </a:lnTo>
                <a:lnTo>
                  <a:pt x="410140" y="1831506"/>
                </a:lnTo>
                <a:lnTo>
                  <a:pt x="499038" y="1893989"/>
                </a:lnTo>
                <a:lnTo>
                  <a:pt x="594993" y="1951875"/>
                </a:lnTo>
                <a:lnTo>
                  <a:pt x="697568" y="2004881"/>
                </a:lnTo>
                <a:lnTo>
                  <a:pt x="806323" y="2052720"/>
                </a:lnTo>
                <a:lnTo>
                  <a:pt x="920820" y="2095107"/>
                </a:lnTo>
                <a:lnTo>
                  <a:pt x="1040621" y="2131756"/>
                </a:lnTo>
                <a:lnTo>
                  <a:pt x="1165286" y="2162382"/>
                </a:lnTo>
                <a:lnTo>
                  <a:pt x="1294379" y="2186700"/>
                </a:lnTo>
                <a:lnTo>
                  <a:pt x="1427460" y="2204423"/>
                </a:lnTo>
                <a:lnTo>
                  <a:pt x="1564090" y="2215266"/>
                </a:lnTo>
                <a:lnTo>
                  <a:pt x="1703832" y="2218944"/>
                </a:lnTo>
                <a:lnTo>
                  <a:pt x="1843564" y="2215266"/>
                </a:lnTo>
                <a:lnTo>
                  <a:pt x="1980188" y="2204423"/>
                </a:lnTo>
                <a:lnTo>
                  <a:pt x="2113263" y="2186700"/>
                </a:lnTo>
                <a:lnTo>
                  <a:pt x="2242352" y="2162382"/>
                </a:lnTo>
                <a:lnTo>
                  <a:pt x="2367016" y="2131756"/>
                </a:lnTo>
                <a:lnTo>
                  <a:pt x="2486815" y="2095107"/>
                </a:lnTo>
                <a:lnTo>
                  <a:pt x="2601312" y="2052720"/>
                </a:lnTo>
                <a:lnTo>
                  <a:pt x="2710068" y="2004881"/>
                </a:lnTo>
                <a:lnTo>
                  <a:pt x="2812644" y="1951875"/>
                </a:lnTo>
                <a:lnTo>
                  <a:pt x="2908601" y="1893989"/>
                </a:lnTo>
                <a:lnTo>
                  <a:pt x="2997502" y="1831506"/>
                </a:lnTo>
                <a:lnTo>
                  <a:pt x="3078906" y="1764713"/>
                </a:lnTo>
                <a:lnTo>
                  <a:pt x="3152377" y="1693896"/>
                </a:lnTo>
                <a:lnTo>
                  <a:pt x="3217474" y="1619340"/>
                </a:lnTo>
                <a:lnTo>
                  <a:pt x="3273760" y="1541330"/>
                </a:lnTo>
                <a:lnTo>
                  <a:pt x="3320796" y="1460152"/>
                </a:lnTo>
                <a:lnTo>
                  <a:pt x="3358142" y="1376092"/>
                </a:lnTo>
                <a:lnTo>
                  <a:pt x="3385362" y="1289435"/>
                </a:lnTo>
                <a:lnTo>
                  <a:pt x="3402015" y="1200466"/>
                </a:lnTo>
                <a:lnTo>
                  <a:pt x="3407664" y="1109472"/>
                </a:lnTo>
                <a:lnTo>
                  <a:pt x="3402015" y="1018473"/>
                </a:lnTo>
                <a:lnTo>
                  <a:pt x="3385362" y="929502"/>
                </a:lnTo>
                <a:lnTo>
                  <a:pt x="3358142" y="842843"/>
                </a:lnTo>
                <a:lnTo>
                  <a:pt x="3320796" y="758781"/>
                </a:lnTo>
                <a:lnTo>
                  <a:pt x="3273760" y="677602"/>
                </a:lnTo>
                <a:lnTo>
                  <a:pt x="3217474" y="599592"/>
                </a:lnTo>
                <a:lnTo>
                  <a:pt x="3152377" y="525035"/>
                </a:lnTo>
                <a:lnTo>
                  <a:pt x="3078906" y="454219"/>
                </a:lnTo>
                <a:lnTo>
                  <a:pt x="2997502" y="387427"/>
                </a:lnTo>
                <a:lnTo>
                  <a:pt x="2908601" y="324945"/>
                </a:lnTo>
                <a:lnTo>
                  <a:pt x="2812644" y="267059"/>
                </a:lnTo>
                <a:lnTo>
                  <a:pt x="2710068" y="214054"/>
                </a:lnTo>
                <a:lnTo>
                  <a:pt x="2601312" y="166217"/>
                </a:lnTo>
                <a:lnTo>
                  <a:pt x="2486815" y="123831"/>
                </a:lnTo>
                <a:lnTo>
                  <a:pt x="2367016" y="87183"/>
                </a:lnTo>
                <a:lnTo>
                  <a:pt x="2242352" y="56558"/>
                </a:lnTo>
                <a:lnTo>
                  <a:pt x="2113263" y="32242"/>
                </a:lnTo>
                <a:lnTo>
                  <a:pt x="1980188" y="14520"/>
                </a:lnTo>
                <a:lnTo>
                  <a:pt x="1843564" y="3677"/>
                </a:lnTo>
                <a:lnTo>
                  <a:pt x="1703832" y="0"/>
                </a:lnTo>
                <a:close/>
              </a:path>
            </a:pathLst>
          </a:custGeom>
          <a:solidFill>
            <a:schemeClr val="accent2">
              <a:lumMod val="60000"/>
              <a:lumOff val="40000"/>
            </a:schemeClr>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8" name="object 3"/>
          <p:cNvSpPr txBox="1"/>
          <p:nvPr/>
        </p:nvSpPr>
        <p:spPr>
          <a:xfrm>
            <a:off x="3735980" y="4540281"/>
            <a:ext cx="2262672" cy="1253836"/>
          </a:xfrm>
          <a:prstGeom prst="rect">
            <a:avLst/>
          </a:prstGeom>
        </p:spPr>
        <p:txBody>
          <a:bodyPr vert="horz" wrap="square" lIns="0" tIns="0" rIns="0" bIns="0" rtlCol="0">
            <a:noAutofit/>
          </a:bodyPr>
          <a:lstStyle/>
          <a:p>
            <a:pPr marL="427990" marR="26670" lvl="0" indent="-1905" algn="ctr" defTabSz="914400" rtl="0" eaLnBrk="1" fontAlgn="auto" latinLnBrk="0" hangingPunct="1">
              <a:lnSpc>
                <a:spcPct val="100099"/>
              </a:lnSpc>
              <a:spcBef>
                <a:spcPts val="0"/>
              </a:spcBef>
              <a:spcAft>
                <a:spcPts val="0"/>
              </a:spcAft>
              <a:buClrTx/>
              <a:buSzTx/>
              <a:buFontTx/>
              <a:buNone/>
              <a:tabLst/>
              <a:defRPr/>
            </a:pPr>
            <a:r>
              <a:rPr kumimoji="0" lang="en-ZA" sz="1800" b="1" i="0" u="none" strike="noStrike" kern="1200" cap="none" spc="0" normalizeH="0" baseline="0" noProof="0" dirty="0" smtClean="0">
                <a:ln>
                  <a:noFill/>
                </a:ln>
                <a:solidFill>
                  <a:prstClr val="black"/>
                </a:solidFill>
                <a:effectLst/>
                <a:uLnTx/>
                <a:uFillTx/>
                <a:latin typeface="Arial"/>
                <a:ea typeface="+mn-ea"/>
                <a:cs typeface="Arial"/>
              </a:rPr>
              <a:t>CAPABLE STATE/ PROTECTION SERVICES</a:t>
            </a:r>
            <a:endParaRPr kumimoji="0" sz="18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ts val="2095"/>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Arial"/>
              <a:ea typeface="+mn-ea"/>
              <a:cs typeface="Arial"/>
            </a:endParaRPr>
          </a:p>
        </p:txBody>
      </p:sp>
      <p:sp>
        <p:nvSpPr>
          <p:cNvPr id="49" name="object 11"/>
          <p:cNvSpPr txBox="1"/>
          <p:nvPr/>
        </p:nvSpPr>
        <p:spPr>
          <a:xfrm>
            <a:off x="3535520" y="3145194"/>
            <a:ext cx="1847576" cy="670154"/>
          </a:xfrm>
          <a:prstGeom prst="rect">
            <a:avLst/>
          </a:prstGeom>
        </p:spPr>
        <p:txBody>
          <a:bodyPr vert="horz" wrap="square" lIns="0" tIns="0" rIns="0" bIns="0" rtlCol="0">
            <a:noAutofit/>
          </a:bodyPr>
          <a:lstStyle/>
          <a:p>
            <a:pPr marL="12700" marR="12700" lvl="0" indent="-254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smtClean="0">
                <a:ln>
                  <a:noFill/>
                </a:ln>
                <a:effectLst/>
                <a:uLnTx/>
                <a:uFillTx/>
                <a:latin typeface="Arial"/>
                <a:ea typeface="+mn-ea"/>
                <a:cs typeface="Arial"/>
              </a:rPr>
              <a:t>CAPABILITIES OF SOUTH AFRICANS</a:t>
            </a:r>
            <a:endParaRPr kumimoji="0" sz="1800" b="0" i="0" u="none" strike="noStrike" kern="1200" cap="none" spc="0" normalizeH="0" baseline="0" noProof="0" dirty="0">
              <a:ln>
                <a:noFill/>
              </a:ln>
              <a:effectLst/>
              <a:uLnTx/>
              <a:uFillTx/>
              <a:latin typeface="Arial"/>
              <a:ea typeface="+mn-ea"/>
              <a:cs typeface="Arial"/>
            </a:endParaRPr>
          </a:p>
        </p:txBody>
      </p:sp>
      <p:sp>
        <p:nvSpPr>
          <p:cNvPr id="50" name="Rectangle 49"/>
          <p:cNvSpPr/>
          <p:nvPr/>
        </p:nvSpPr>
        <p:spPr>
          <a:xfrm>
            <a:off x="78812" y="2994250"/>
            <a:ext cx="3411992" cy="435745"/>
          </a:xfrm>
          <a:prstGeom prst="rect">
            <a:avLst/>
          </a:prstGeom>
          <a:solidFill>
            <a:schemeClr val="accent2">
              <a:lumMod val="60000"/>
              <a:lumOff val="40000"/>
              <a:alpha val="69804"/>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4. Students, PSET and ECD</a:t>
            </a:r>
            <a:endParaRPr kumimoji="0" lang="en-ZA" sz="18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endParaRPr>
          </a:p>
        </p:txBody>
      </p:sp>
      <p:sp>
        <p:nvSpPr>
          <p:cNvPr id="51" name="Rectangle 50"/>
          <p:cNvSpPr/>
          <p:nvPr/>
        </p:nvSpPr>
        <p:spPr>
          <a:xfrm>
            <a:off x="39496" y="2094345"/>
            <a:ext cx="3156320" cy="793117"/>
          </a:xfrm>
          <a:prstGeom prst="rect">
            <a:avLst/>
          </a:prstGeom>
          <a:solidFill>
            <a:srgbClr val="ED6613">
              <a:alpha val="64706"/>
            </a:srgb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3. </a:t>
            </a:r>
            <a:r>
              <a:rPr kumimoji="0" lang="en-ZA" sz="18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rPr>
              <a:t>Land reform, restitution, human settlements and agricultural support</a:t>
            </a:r>
          </a:p>
        </p:txBody>
      </p:sp>
      <p:sp>
        <p:nvSpPr>
          <p:cNvPr id="52" name="Rectangle 51"/>
          <p:cNvSpPr/>
          <p:nvPr/>
        </p:nvSpPr>
        <p:spPr>
          <a:xfrm>
            <a:off x="42435" y="1222291"/>
            <a:ext cx="3484746" cy="803743"/>
          </a:xfrm>
          <a:prstGeom prst="rect">
            <a:avLst/>
          </a:prstGeom>
          <a:solidFill>
            <a:srgbClr val="ED6613">
              <a:alpha val="64706"/>
            </a:srgb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2. Econ </a:t>
            </a: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and </a:t>
            </a: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community infrastr. (incl water, energy, knowledge </a:t>
            </a: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and </a:t>
            </a: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ecosystem infrastructure)</a:t>
            </a:r>
            <a:endParaRPr kumimoji="0" lang="en-ZA" sz="18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endParaRPr>
          </a:p>
        </p:txBody>
      </p:sp>
      <p:sp>
        <p:nvSpPr>
          <p:cNvPr id="53" name="Rectangle 52"/>
          <p:cNvSpPr/>
          <p:nvPr/>
        </p:nvSpPr>
        <p:spPr>
          <a:xfrm>
            <a:off x="39495" y="602561"/>
            <a:ext cx="4921517" cy="523568"/>
          </a:xfrm>
          <a:prstGeom prst="rect">
            <a:avLst/>
          </a:prstGeom>
          <a:solidFill>
            <a:srgbClr val="ED6613">
              <a:alpha val="64706"/>
            </a:srgb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1. </a:t>
            </a:r>
            <a:r>
              <a:rPr kumimoji="0" lang="en-ZA" sz="18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rPr>
              <a:t>Direct job creation and small business support (with strong focus on </a:t>
            </a: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youth &amp; women)</a:t>
            </a:r>
            <a:endParaRPr kumimoji="0" lang="en-ZA" sz="18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endParaRPr>
          </a:p>
        </p:txBody>
      </p:sp>
      <p:sp>
        <p:nvSpPr>
          <p:cNvPr id="54" name="Rectangle 53"/>
          <p:cNvSpPr/>
          <p:nvPr/>
        </p:nvSpPr>
        <p:spPr>
          <a:xfrm>
            <a:off x="78812" y="4189234"/>
            <a:ext cx="3799579" cy="1082861"/>
          </a:xfrm>
          <a:prstGeom prst="rect">
            <a:avLst/>
          </a:prstGeom>
          <a:solidFill>
            <a:schemeClr val="accent2">
              <a:lumMod val="40000"/>
              <a:lumOff val="60000"/>
              <a:alpha val="69804"/>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6</a:t>
            </a:r>
            <a:r>
              <a:rPr kumimoji="0" lang="en-ZA" sz="1800" b="0" i="0" u="none" strike="noStrike" kern="1200" cap="none" spc="0" normalizeH="0" baseline="0" noProof="0" dirty="0" smtClean="0">
                <a:ln>
                  <a:noFill/>
                </a:ln>
                <a:solidFill>
                  <a:prstClr val="black"/>
                </a:solidFill>
                <a:effectLst/>
                <a:uLnTx/>
                <a:uFillTx/>
                <a:latin typeface="Arial"/>
                <a:ea typeface="+mn-ea"/>
                <a:cs typeface="Arial" panose="020B0604020202020204" pitchFamily="34" charset="0"/>
              </a:rPr>
              <a:t>. Integrated, enhanced </a:t>
            </a:r>
            <a:r>
              <a:rPr kumimoji="0" lang="en-ZA" sz="1800" b="0" i="0" u="none" strike="noStrike" kern="1200" cap="none" spc="0" normalizeH="0" baseline="0" noProof="0" dirty="0" smtClean="0">
                <a:ln>
                  <a:noFill/>
                </a:ln>
                <a:solidFill>
                  <a:prstClr val="black"/>
                </a:solidFill>
                <a:effectLst/>
                <a:uLnTx/>
                <a:uFillTx/>
                <a:latin typeface="Arial"/>
                <a:ea typeface="+mn-ea"/>
                <a:cs typeface="Arial" panose="020B0604020202020204" pitchFamily="34" charset="0"/>
              </a:rPr>
              <a:t>and </a:t>
            </a:r>
            <a:r>
              <a:rPr kumimoji="0" lang="en-ZA" sz="1800" b="0" i="0" u="none" strike="noStrike" kern="1200" cap="none" spc="0" normalizeH="0" baseline="0" noProof="0" dirty="0" smtClean="0">
                <a:ln>
                  <a:noFill/>
                </a:ln>
                <a:solidFill>
                  <a:prstClr val="black"/>
                </a:solidFill>
                <a:effectLst/>
                <a:uLnTx/>
                <a:uFillTx/>
                <a:latin typeface="Arial"/>
                <a:ea typeface="+mn-ea"/>
                <a:cs typeface="Arial" panose="020B0604020202020204" pitchFamily="34" charset="0"/>
              </a:rPr>
              <a:t>efficient service delivery, accountability.</a:t>
            </a:r>
            <a:r>
              <a:rPr kumimoji="0" lang="en-ZA" sz="1800" b="0" i="0" u="none" strike="noStrike" kern="1200" cap="none" spc="0" normalizeH="0" noProof="0" dirty="0" smtClean="0">
                <a:ln>
                  <a:noFill/>
                </a:ln>
                <a:solidFill>
                  <a:prstClr val="black"/>
                </a:solidFill>
                <a:effectLst/>
                <a:uLnTx/>
                <a:uFillTx/>
                <a:latin typeface="Arial"/>
                <a:ea typeface="+mn-ea"/>
                <a:cs typeface="Arial" panose="020B0604020202020204" pitchFamily="34" charset="0"/>
              </a:rPr>
              <a:t> M</a:t>
            </a:r>
            <a:r>
              <a:rPr kumimoji="0" lang="en-ZA" sz="1800" b="0" i="0" u="none" strike="noStrike" kern="1200" cap="none" spc="0" normalizeH="0" baseline="0" noProof="0" dirty="0" smtClean="0">
                <a:ln>
                  <a:noFill/>
                </a:ln>
                <a:solidFill>
                  <a:prstClr val="black"/>
                </a:solidFill>
                <a:effectLst/>
                <a:uLnTx/>
                <a:uFillTx/>
                <a:latin typeface="Arial"/>
                <a:ea typeface="+mn-ea"/>
                <a:cs typeface="Arial" panose="020B0604020202020204" pitchFamily="34" charset="0"/>
              </a:rPr>
              <a:t>odernising systems.</a:t>
            </a:r>
            <a:endParaRPr kumimoji="0" lang="en-ZA"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
        <p:nvSpPr>
          <p:cNvPr id="55" name="object 11"/>
          <p:cNvSpPr/>
          <p:nvPr/>
        </p:nvSpPr>
        <p:spPr>
          <a:xfrm>
            <a:off x="7175875" y="2302507"/>
            <a:ext cx="517576" cy="512608"/>
          </a:xfrm>
          <a:custGeom>
            <a:avLst/>
            <a:gdLst/>
            <a:ahLst/>
            <a:cxnLst/>
            <a:rect l="l" t="t" r="r" b="b"/>
            <a:pathLst>
              <a:path w="543178" h="261874">
                <a:moveTo>
                  <a:pt x="436778" y="45737"/>
                </a:moveTo>
                <a:lnTo>
                  <a:pt x="0" y="226694"/>
                </a:lnTo>
                <a:lnTo>
                  <a:pt x="14477" y="261874"/>
                </a:lnTo>
                <a:lnTo>
                  <a:pt x="450433" y="81303"/>
                </a:lnTo>
                <a:lnTo>
                  <a:pt x="473456" y="51008"/>
                </a:lnTo>
                <a:lnTo>
                  <a:pt x="436778" y="45737"/>
                </a:lnTo>
                <a:close/>
              </a:path>
              <a:path w="543178" h="261874">
                <a:moveTo>
                  <a:pt x="519961" y="19176"/>
                </a:moveTo>
                <a:lnTo>
                  <a:pt x="500888" y="19176"/>
                </a:lnTo>
                <a:lnTo>
                  <a:pt x="515492" y="54355"/>
                </a:lnTo>
                <a:lnTo>
                  <a:pt x="450433" y="81303"/>
                </a:lnTo>
                <a:lnTo>
                  <a:pt x="413003" y="130555"/>
                </a:lnTo>
                <a:lnTo>
                  <a:pt x="409095" y="141929"/>
                </a:lnTo>
                <a:lnTo>
                  <a:pt x="412587" y="153142"/>
                </a:lnTo>
                <a:lnTo>
                  <a:pt x="424950" y="159920"/>
                </a:lnTo>
                <a:lnTo>
                  <a:pt x="435797" y="159404"/>
                </a:lnTo>
                <a:lnTo>
                  <a:pt x="443356" y="153669"/>
                </a:lnTo>
                <a:lnTo>
                  <a:pt x="543178" y="22351"/>
                </a:lnTo>
                <a:lnTo>
                  <a:pt x="519961" y="19176"/>
                </a:lnTo>
                <a:close/>
              </a:path>
              <a:path w="543178" h="261874">
                <a:moveTo>
                  <a:pt x="473456" y="51008"/>
                </a:moveTo>
                <a:lnTo>
                  <a:pt x="450433" y="81303"/>
                </a:lnTo>
                <a:lnTo>
                  <a:pt x="512426" y="55625"/>
                </a:lnTo>
                <a:lnTo>
                  <a:pt x="505587" y="55625"/>
                </a:lnTo>
                <a:lnTo>
                  <a:pt x="473456" y="51008"/>
                </a:lnTo>
                <a:close/>
              </a:path>
              <a:path w="543178" h="261874">
                <a:moveTo>
                  <a:pt x="493013" y="25273"/>
                </a:moveTo>
                <a:lnTo>
                  <a:pt x="473456" y="51008"/>
                </a:lnTo>
                <a:lnTo>
                  <a:pt x="505587" y="55625"/>
                </a:lnTo>
                <a:lnTo>
                  <a:pt x="493013" y="25273"/>
                </a:lnTo>
                <a:close/>
              </a:path>
              <a:path w="543178" h="261874">
                <a:moveTo>
                  <a:pt x="503418" y="25273"/>
                </a:moveTo>
                <a:lnTo>
                  <a:pt x="493013" y="25273"/>
                </a:lnTo>
                <a:lnTo>
                  <a:pt x="505587" y="55625"/>
                </a:lnTo>
                <a:lnTo>
                  <a:pt x="512426" y="55625"/>
                </a:lnTo>
                <a:lnTo>
                  <a:pt x="515492" y="54355"/>
                </a:lnTo>
                <a:lnTo>
                  <a:pt x="503418" y="25273"/>
                </a:lnTo>
                <a:close/>
              </a:path>
              <a:path w="543178" h="261874">
                <a:moveTo>
                  <a:pt x="500888" y="19176"/>
                </a:moveTo>
                <a:lnTo>
                  <a:pt x="436778" y="45737"/>
                </a:lnTo>
                <a:lnTo>
                  <a:pt x="473456" y="51008"/>
                </a:lnTo>
                <a:lnTo>
                  <a:pt x="493013" y="25273"/>
                </a:lnTo>
                <a:lnTo>
                  <a:pt x="503418" y="25273"/>
                </a:lnTo>
                <a:lnTo>
                  <a:pt x="500888" y="19176"/>
                </a:lnTo>
                <a:close/>
              </a:path>
              <a:path w="543178" h="261874">
                <a:moveTo>
                  <a:pt x="379729" y="0"/>
                </a:moveTo>
                <a:lnTo>
                  <a:pt x="366980" y="2778"/>
                </a:lnTo>
                <a:lnTo>
                  <a:pt x="359084" y="12847"/>
                </a:lnTo>
                <a:lnTo>
                  <a:pt x="360533" y="27166"/>
                </a:lnTo>
                <a:lnTo>
                  <a:pt x="368584" y="35936"/>
                </a:lnTo>
                <a:lnTo>
                  <a:pt x="436778" y="45737"/>
                </a:lnTo>
                <a:lnTo>
                  <a:pt x="500888" y="19176"/>
                </a:lnTo>
                <a:lnTo>
                  <a:pt x="519961" y="19176"/>
                </a:lnTo>
                <a:lnTo>
                  <a:pt x="379729" y="0"/>
                </a:lnTo>
                <a:close/>
              </a:path>
            </a:pathLst>
          </a:custGeom>
          <a:solidFill>
            <a:srgbClr val="00AF50"/>
          </a:solidFill>
          <a:ln w="38100">
            <a:solidFill>
              <a:schemeClr val="tx1"/>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6" name="object 12"/>
          <p:cNvSpPr/>
          <p:nvPr/>
        </p:nvSpPr>
        <p:spPr>
          <a:xfrm flipV="1">
            <a:off x="5274858" y="3990383"/>
            <a:ext cx="484298" cy="504610"/>
          </a:xfrm>
          <a:custGeom>
            <a:avLst/>
            <a:gdLst/>
            <a:ahLst/>
            <a:cxnLst/>
            <a:rect l="l" t="t" r="r" b="b"/>
            <a:pathLst>
              <a:path w="498982" h="464820">
                <a:moveTo>
                  <a:pt x="339375" y="391467"/>
                </a:moveTo>
                <a:lnTo>
                  <a:pt x="329200" y="397233"/>
                </a:lnTo>
                <a:lnTo>
                  <a:pt x="323130" y="410475"/>
                </a:lnTo>
                <a:lnTo>
                  <a:pt x="327245" y="422192"/>
                </a:lnTo>
                <a:lnTo>
                  <a:pt x="337947" y="428879"/>
                </a:lnTo>
                <a:lnTo>
                  <a:pt x="498982" y="464819"/>
                </a:lnTo>
                <a:lnTo>
                  <a:pt x="495400" y="453009"/>
                </a:lnTo>
                <a:lnTo>
                  <a:pt x="458343" y="453009"/>
                </a:lnTo>
                <a:lnTo>
                  <a:pt x="406739" y="405152"/>
                </a:lnTo>
                <a:lnTo>
                  <a:pt x="346329" y="391668"/>
                </a:lnTo>
                <a:lnTo>
                  <a:pt x="339375" y="391467"/>
                </a:lnTo>
                <a:close/>
              </a:path>
              <a:path w="498982" h="464820">
                <a:moveTo>
                  <a:pt x="406739" y="405152"/>
                </a:moveTo>
                <a:lnTo>
                  <a:pt x="458343" y="453009"/>
                </a:lnTo>
                <a:lnTo>
                  <a:pt x="466150" y="444626"/>
                </a:lnTo>
                <a:lnTo>
                  <a:pt x="453008" y="444626"/>
                </a:lnTo>
                <a:lnTo>
                  <a:pt x="443539" y="413365"/>
                </a:lnTo>
                <a:lnTo>
                  <a:pt x="406739" y="405152"/>
                </a:lnTo>
                <a:close/>
              </a:path>
              <a:path w="498982" h="464820">
                <a:moveTo>
                  <a:pt x="436828" y="294710"/>
                </a:moveTo>
                <a:lnTo>
                  <a:pt x="422672" y="296329"/>
                </a:lnTo>
                <a:lnTo>
                  <a:pt x="415001" y="305690"/>
                </a:lnTo>
                <a:lnTo>
                  <a:pt x="414655" y="318007"/>
                </a:lnTo>
                <a:lnTo>
                  <a:pt x="432612" y="377292"/>
                </a:lnTo>
                <a:lnTo>
                  <a:pt x="484251" y="425196"/>
                </a:lnTo>
                <a:lnTo>
                  <a:pt x="458343" y="453009"/>
                </a:lnTo>
                <a:lnTo>
                  <a:pt x="495400" y="453009"/>
                </a:lnTo>
                <a:lnTo>
                  <a:pt x="451104" y="306959"/>
                </a:lnTo>
                <a:lnTo>
                  <a:pt x="446834" y="299694"/>
                </a:lnTo>
                <a:lnTo>
                  <a:pt x="436828" y="294710"/>
                </a:lnTo>
                <a:close/>
              </a:path>
              <a:path w="498982" h="464820">
                <a:moveTo>
                  <a:pt x="443539" y="413365"/>
                </a:moveTo>
                <a:lnTo>
                  <a:pt x="453008" y="444626"/>
                </a:lnTo>
                <a:lnTo>
                  <a:pt x="475488" y="420497"/>
                </a:lnTo>
                <a:lnTo>
                  <a:pt x="443539" y="413365"/>
                </a:lnTo>
                <a:close/>
              </a:path>
              <a:path w="498982" h="464820">
                <a:moveTo>
                  <a:pt x="432612" y="377292"/>
                </a:moveTo>
                <a:lnTo>
                  <a:pt x="443539" y="413365"/>
                </a:lnTo>
                <a:lnTo>
                  <a:pt x="475488" y="420497"/>
                </a:lnTo>
                <a:lnTo>
                  <a:pt x="453008" y="444626"/>
                </a:lnTo>
                <a:lnTo>
                  <a:pt x="466150" y="444626"/>
                </a:lnTo>
                <a:lnTo>
                  <a:pt x="484251" y="425196"/>
                </a:lnTo>
                <a:lnTo>
                  <a:pt x="432612" y="377292"/>
                </a:lnTo>
                <a:close/>
              </a:path>
              <a:path w="498982" h="464820">
                <a:moveTo>
                  <a:pt x="25908" y="0"/>
                </a:moveTo>
                <a:lnTo>
                  <a:pt x="0" y="27940"/>
                </a:lnTo>
                <a:lnTo>
                  <a:pt x="406739" y="405152"/>
                </a:lnTo>
                <a:lnTo>
                  <a:pt x="443539" y="413365"/>
                </a:lnTo>
                <a:lnTo>
                  <a:pt x="432612" y="377292"/>
                </a:lnTo>
                <a:lnTo>
                  <a:pt x="25908" y="0"/>
                </a:lnTo>
                <a:close/>
              </a:path>
            </a:pathLst>
          </a:custGeom>
          <a:solidFill>
            <a:srgbClr val="00AF50"/>
          </a:solidFill>
          <a:ln w="38100">
            <a:solidFill>
              <a:schemeClr val="tx1"/>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7" name="object 8"/>
          <p:cNvSpPr/>
          <p:nvPr/>
        </p:nvSpPr>
        <p:spPr>
          <a:xfrm>
            <a:off x="3483852" y="1502465"/>
            <a:ext cx="1896532" cy="1267511"/>
          </a:xfrm>
          <a:custGeom>
            <a:avLst/>
            <a:gdLst/>
            <a:ahLst/>
            <a:cxnLst/>
            <a:rect l="l" t="t" r="r" b="b"/>
            <a:pathLst>
              <a:path w="3061716" h="2159507">
                <a:moveTo>
                  <a:pt x="1530858" y="0"/>
                </a:moveTo>
                <a:lnTo>
                  <a:pt x="1405304" y="3578"/>
                </a:lnTo>
                <a:lnTo>
                  <a:pt x="1282546" y="14130"/>
                </a:lnTo>
                <a:lnTo>
                  <a:pt x="1162976" y="31377"/>
                </a:lnTo>
                <a:lnTo>
                  <a:pt x="1046990" y="55040"/>
                </a:lnTo>
                <a:lnTo>
                  <a:pt x="934981" y="84843"/>
                </a:lnTo>
                <a:lnTo>
                  <a:pt x="827342" y="120508"/>
                </a:lnTo>
                <a:lnTo>
                  <a:pt x="724469" y="161757"/>
                </a:lnTo>
                <a:lnTo>
                  <a:pt x="626755" y="208312"/>
                </a:lnTo>
                <a:lnTo>
                  <a:pt x="534594" y="259895"/>
                </a:lnTo>
                <a:lnTo>
                  <a:pt x="448379" y="316230"/>
                </a:lnTo>
                <a:lnTo>
                  <a:pt x="368506" y="377037"/>
                </a:lnTo>
                <a:lnTo>
                  <a:pt x="295368" y="442039"/>
                </a:lnTo>
                <a:lnTo>
                  <a:pt x="229358" y="510958"/>
                </a:lnTo>
                <a:lnTo>
                  <a:pt x="170872" y="583518"/>
                </a:lnTo>
                <a:lnTo>
                  <a:pt x="120303" y="659439"/>
                </a:lnTo>
                <a:lnTo>
                  <a:pt x="78044" y="738445"/>
                </a:lnTo>
                <a:lnTo>
                  <a:pt x="44491" y="820256"/>
                </a:lnTo>
                <a:lnTo>
                  <a:pt x="20036" y="904597"/>
                </a:lnTo>
                <a:lnTo>
                  <a:pt x="5074" y="991189"/>
                </a:lnTo>
                <a:lnTo>
                  <a:pt x="0" y="1079753"/>
                </a:lnTo>
                <a:lnTo>
                  <a:pt x="5074" y="1168318"/>
                </a:lnTo>
                <a:lnTo>
                  <a:pt x="20036" y="1254910"/>
                </a:lnTo>
                <a:lnTo>
                  <a:pt x="44491" y="1339251"/>
                </a:lnTo>
                <a:lnTo>
                  <a:pt x="78044" y="1421062"/>
                </a:lnTo>
                <a:lnTo>
                  <a:pt x="120303" y="1500068"/>
                </a:lnTo>
                <a:lnTo>
                  <a:pt x="170872" y="1575989"/>
                </a:lnTo>
                <a:lnTo>
                  <a:pt x="229358" y="1648549"/>
                </a:lnTo>
                <a:lnTo>
                  <a:pt x="295368" y="1717468"/>
                </a:lnTo>
                <a:lnTo>
                  <a:pt x="368506" y="1782470"/>
                </a:lnTo>
                <a:lnTo>
                  <a:pt x="448379" y="1843277"/>
                </a:lnTo>
                <a:lnTo>
                  <a:pt x="534594" y="1899612"/>
                </a:lnTo>
                <a:lnTo>
                  <a:pt x="626755" y="1951195"/>
                </a:lnTo>
                <a:lnTo>
                  <a:pt x="724469" y="1997750"/>
                </a:lnTo>
                <a:lnTo>
                  <a:pt x="827342" y="2038999"/>
                </a:lnTo>
                <a:lnTo>
                  <a:pt x="934981" y="2074664"/>
                </a:lnTo>
                <a:lnTo>
                  <a:pt x="1046990" y="2104467"/>
                </a:lnTo>
                <a:lnTo>
                  <a:pt x="1162976" y="2128130"/>
                </a:lnTo>
                <a:lnTo>
                  <a:pt x="1282546" y="2145377"/>
                </a:lnTo>
                <a:lnTo>
                  <a:pt x="1405304" y="2155929"/>
                </a:lnTo>
                <a:lnTo>
                  <a:pt x="1530858" y="2159507"/>
                </a:lnTo>
                <a:lnTo>
                  <a:pt x="1656408" y="2155929"/>
                </a:lnTo>
                <a:lnTo>
                  <a:pt x="1779163" y="2145377"/>
                </a:lnTo>
                <a:lnTo>
                  <a:pt x="1898730" y="2128130"/>
                </a:lnTo>
                <a:lnTo>
                  <a:pt x="2014715" y="2104467"/>
                </a:lnTo>
                <a:lnTo>
                  <a:pt x="2126724" y="2074664"/>
                </a:lnTo>
                <a:lnTo>
                  <a:pt x="2234361" y="2038999"/>
                </a:lnTo>
                <a:lnTo>
                  <a:pt x="2337235" y="1997750"/>
                </a:lnTo>
                <a:lnTo>
                  <a:pt x="2434949" y="1951195"/>
                </a:lnTo>
                <a:lnTo>
                  <a:pt x="2527111" y="1899612"/>
                </a:lnTo>
                <a:lnTo>
                  <a:pt x="2613326" y="1843277"/>
                </a:lnTo>
                <a:lnTo>
                  <a:pt x="2693200" y="1782470"/>
                </a:lnTo>
                <a:lnTo>
                  <a:pt x="2766340" y="1717468"/>
                </a:lnTo>
                <a:lnTo>
                  <a:pt x="2832350" y="1648549"/>
                </a:lnTo>
                <a:lnTo>
                  <a:pt x="2890838" y="1575989"/>
                </a:lnTo>
                <a:lnTo>
                  <a:pt x="2941409" y="1500068"/>
                </a:lnTo>
                <a:lnTo>
                  <a:pt x="2983668" y="1421062"/>
                </a:lnTo>
                <a:lnTo>
                  <a:pt x="3017223" y="1339251"/>
                </a:lnTo>
                <a:lnTo>
                  <a:pt x="3041678" y="1254910"/>
                </a:lnTo>
                <a:lnTo>
                  <a:pt x="3056641" y="1168318"/>
                </a:lnTo>
                <a:lnTo>
                  <a:pt x="3061716" y="1079753"/>
                </a:lnTo>
                <a:lnTo>
                  <a:pt x="3056641" y="991189"/>
                </a:lnTo>
                <a:lnTo>
                  <a:pt x="3041678" y="904597"/>
                </a:lnTo>
                <a:lnTo>
                  <a:pt x="3017223" y="820256"/>
                </a:lnTo>
                <a:lnTo>
                  <a:pt x="2983668" y="738445"/>
                </a:lnTo>
                <a:lnTo>
                  <a:pt x="2941409" y="659439"/>
                </a:lnTo>
                <a:lnTo>
                  <a:pt x="2890838" y="583518"/>
                </a:lnTo>
                <a:lnTo>
                  <a:pt x="2832350" y="510958"/>
                </a:lnTo>
                <a:lnTo>
                  <a:pt x="2766340" y="442039"/>
                </a:lnTo>
                <a:lnTo>
                  <a:pt x="2693200" y="377037"/>
                </a:lnTo>
                <a:lnTo>
                  <a:pt x="2613326" y="316229"/>
                </a:lnTo>
                <a:lnTo>
                  <a:pt x="2527111" y="259895"/>
                </a:lnTo>
                <a:lnTo>
                  <a:pt x="2434949" y="208312"/>
                </a:lnTo>
                <a:lnTo>
                  <a:pt x="2337235" y="161757"/>
                </a:lnTo>
                <a:lnTo>
                  <a:pt x="2234361" y="120508"/>
                </a:lnTo>
                <a:lnTo>
                  <a:pt x="2126724" y="84843"/>
                </a:lnTo>
                <a:lnTo>
                  <a:pt x="2014715" y="55040"/>
                </a:lnTo>
                <a:lnTo>
                  <a:pt x="1898730" y="31377"/>
                </a:lnTo>
                <a:lnTo>
                  <a:pt x="1779163" y="14130"/>
                </a:lnTo>
                <a:lnTo>
                  <a:pt x="1656408" y="3578"/>
                </a:lnTo>
                <a:lnTo>
                  <a:pt x="1530858" y="0"/>
                </a:lnTo>
                <a:close/>
              </a:path>
            </a:pathLst>
          </a:custGeom>
          <a:solidFill>
            <a:srgbClr val="EC6B14"/>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8" name="object 9"/>
          <p:cNvSpPr txBox="1"/>
          <p:nvPr/>
        </p:nvSpPr>
        <p:spPr>
          <a:xfrm>
            <a:off x="3147107" y="1767954"/>
            <a:ext cx="2503287" cy="573845"/>
          </a:xfrm>
          <a:prstGeom prst="rect">
            <a:avLst/>
          </a:prstGeom>
        </p:spPr>
        <p:txBody>
          <a:bodyPr vert="horz" wrap="square" lIns="0" tIns="0" rIns="0" bIns="0" rtlCol="0">
            <a:noAutofit/>
          </a:bodyPr>
          <a:lstStyle/>
          <a:p>
            <a:pPr marL="329565" marR="328930" lvl="0" indent="0" algn="ctr" defTabSz="914400" rtl="0" eaLnBrk="1" fontAlgn="auto" latinLnBrk="0" hangingPunct="1">
              <a:lnSpc>
                <a:spcPct val="100000"/>
              </a:lnSpc>
              <a:spcBef>
                <a:spcPts val="0"/>
              </a:spcBef>
              <a:spcAft>
                <a:spcPts val="0"/>
              </a:spcAft>
              <a:buClrTx/>
              <a:buSzTx/>
              <a:buFontTx/>
              <a:buNone/>
              <a:tabLst/>
              <a:defRPr/>
            </a:pPr>
            <a:r>
              <a:rPr kumimoji="0" lang="en-ZA" sz="1800" b="1" i="0" u="none" strike="noStrike" kern="1200" cap="none" spc="0" normalizeH="0" baseline="0" noProof="0" dirty="0" smtClean="0">
                <a:ln>
                  <a:noFill/>
                </a:ln>
                <a:effectLst/>
                <a:uLnTx/>
                <a:uFillTx/>
                <a:latin typeface="Arial"/>
                <a:ea typeface="+mn-ea"/>
                <a:cs typeface="Arial"/>
              </a:rPr>
              <a:t>STRONG AND INCLUSIVE ECONOMY</a:t>
            </a:r>
            <a:endParaRPr kumimoji="0" lang="en-ZA" sz="1800" b="0" i="0" u="none" strike="noStrike" kern="1200" cap="none" spc="0" normalizeH="0" baseline="0" noProof="0" dirty="0">
              <a:ln>
                <a:noFill/>
              </a:ln>
              <a:effectLst/>
              <a:uLnTx/>
              <a:uFillTx/>
              <a:latin typeface="Arial"/>
              <a:ea typeface="+mn-ea"/>
              <a:cs typeface="Arial"/>
            </a:endParaRPr>
          </a:p>
        </p:txBody>
      </p:sp>
      <p:sp>
        <p:nvSpPr>
          <p:cNvPr id="59" name="object 11"/>
          <p:cNvSpPr/>
          <p:nvPr/>
        </p:nvSpPr>
        <p:spPr>
          <a:xfrm flipV="1">
            <a:off x="4961013" y="2674316"/>
            <a:ext cx="555994" cy="206499"/>
          </a:xfrm>
          <a:custGeom>
            <a:avLst/>
            <a:gdLst/>
            <a:ahLst/>
            <a:cxnLst/>
            <a:rect l="l" t="t" r="r" b="b"/>
            <a:pathLst>
              <a:path w="543178" h="261874">
                <a:moveTo>
                  <a:pt x="436778" y="45737"/>
                </a:moveTo>
                <a:lnTo>
                  <a:pt x="0" y="226694"/>
                </a:lnTo>
                <a:lnTo>
                  <a:pt x="14477" y="261874"/>
                </a:lnTo>
                <a:lnTo>
                  <a:pt x="450433" y="81303"/>
                </a:lnTo>
                <a:lnTo>
                  <a:pt x="473456" y="51008"/>
                </a:lnTo>
                <a:lnTo>
                  <a:pt x="436778" y="45737"/>
                </a:lnTo>
                <a:close/>
              </a:path>
              <a:path w="543178" h="261874">
                <a:moveTo>
                  <a:pt x="519961" y="19176"/>
                </a:moveTo>
                <a:lnTo>
                  <a:pt x="500888" y="19176"/>
                </a:lnTo>
                <a:lnTo>
                  <a:pt x="515492" y="54355"/>
                </a:lnTo>
                <a:lnTo>
                  <a:pt x="450433" y="81303"/>
                </a:lnTo>
                <a:lnTo>
                  <a:pt x="413003" y="130555"/>
                </a:lnTo>
                <a:lnTo>
                  <a:pt x="409095" y="141929"/>
                </a:lnTo>
                <a:lnTo>
                  <a:pt x="412587" y="153142"/>
                </a:lnTo>
                <a:lnTo>
                  <a:pt x="424950" y="159920"/>
                </a:lnTo>
                <a:lnTo>
                  <a:pt x="435797" y="159404"/>
                </a:lnTo>
                <a:lnTo>
                  <a:pt x="443356" y="153669"/>
                </a:lnTo>
                <a:lnTo>
                  <a:pt x="543178" y="22351"/>
                </a:lnTo>
                <a:lnTo>
                  <a:pt x="519961" y="19176"/>
                </a:lnTo>
                <a:close/>
              </a:path>
              <a:path w="543178" h="261874">
                <a:moveTo>
                  <a:pt x="473456" y="51008"/>
                </a:moveTo>
                <a:lnTo>
                  <a:pt x="450433" y="81303"/>
                </a:lnTo>
                <a:lnTo>
                  <a:pt x="512426" y="55625"/>
                </a:lnTo>
                <a:lnTo>
                  <a:pt x="505587" y="55625"/>
                </a:lnTo>
                <a:lnTo>
                  <a:pt x="473456" y="51008"/>
                </a:lnTo>
                <a:close/>
              </a:path>
              <a:path w="543178" h="261874">
                <a:moveTo>
                  <a:pt x="493013" y="25273"/>
                </a:moveTo>
                <a:lnTo>
                  <a:pt x="473456" y="51008"/>
                </a:lnTo>
                <a:lnTo>
                  <a:pt x="505587" y="55625"/>
                </a:lnTo>
                <a:lnTo>
                  <a:pt x="493013" y="25273"/>
                </a:lnTo>
                <a:close/>
              </a:path>
              <a:path w="543178" h="261874">
                <a:moveTo>
                  <a:pt x="503418" y="25273"/>
                </a:moveTo>
                <a:lnTo>
                  <a:pt x="493013" y="25273"/>
                </a:lnTo>
                <a:lnTo>
                  <a:pt x="505587" y="55625"/>
                </a:lnTo>
                <a:lnTo>
                  <a:pt x="512426" y="55625"/>
                </a:lnTo>
                <a:lnTo>
                  <a:pt x="515492" y="54355"/>
                </a:lnTo>
                <a:lnTo>
                  <a:pt x="503418" y="25273"/>
                </a:lnTo>
                <a:close/>
              </a:path>
              <a:path w="543178" h="261874">
                <a:moveTo>
                  <a:pt x="500888" y="19176"/>
                </a:moveTo>
                <a:lnTo>
                  <a:pt x="436778" y="45737"/>
                </a:lnTo>
                <a:lnTo>
                  <a:pt x="473456" y="51008"/>
                </a:lnTo>
                <a:lnTo>
                  <a:pt x="493013" y="25273"/>
                </a:lnTo>
                <a:lnTo>
                  <a:pt x="503418" y="25273"/>
                </a:lnTo>
                <a:lnTo>
                  <a:pt x="500888" y="19176"/>
                </a:lnTo>
                <a:close/>
              </a:path>
              <a:path w="543178" h="261874">
                <a:moveTo>
                  <a:pt x="379729" y="0"/>
                </a:moveTo>
                <a:lnTo>
                  <a:pt x="366980" y="2778"/>
                </a:lnTo>
                <a:lnTo>
                  <a:pt x="359084" y="12847"/>
                </a:lnTo>
                <a:lnTo>
                  <a:pt x="360533" y="27166"/>
                </a:lnTo>
                <a:lnTo>
                  <a:pt x="368584" y="35936"/>
                </a:lnTo>
                <a:lnTo>
                  <a:pt x="436778" y="45737"/>
                </a:lnTo>
                <a:lnTo>
                  <a:pt x="500888" y="19176"/>
                </a:lnTo>
                <a:lnTo>
                  <a:pt x="519961" y="19176"/>
                </a:lnTo>
                <a:lnTo>
                  <a:pt x="379729" y="0"/>
                </a:lnTo>
                <a:close/>
              </a:path>
            </a:pathLst>
          </a:custGeom>
          <a:solidFill>
            <a:srgbClr val="00AF50"/>
          </a:solidFill>
          <a:ln w="38100">
            <a:solidFill>
              <a:schemeClr val="tx1"/>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60" name="Rectangle 59"/>
          <p:cNvSpPr/>
          <p:nvPr/>
        </p:nvSpPr>
        <p:spPr>
          <a:xfrm>
            <a:off x="78812" y="3536783"/>
            <a:ext cx="3396722" cy="545663"/>
          </a:xfrm>
          <a:prstGeom prst="rect">
            <a:avLst/>
          </a:prstGeom>
          <a:solidFill>
            <a:schemeClr val="accent2">
              <a:lumMod val="60000"/>
              <a:lumOff val="40000"/>
              <a:alpha val="69804"/>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rPr>
              <a:t>5</a:t>
            </a:r>
            <a:r>
              <a:rPr kumimoji="0" lang="en-ZA" sz="1800" b="0" i="0" u="none" strike="noStrike" kern="1200" cap="none" spc="0" normalizeH="0" baseline="0" noProof="0" dirty="0" smtClean="0">
                <a:ln>
                  <a:noFill/>
                </a:ln>
                <a:solidFill>
                  <a:schemeClr val="tx1"/>
                </a:solidFill>
                <a:effectLst/>
                <a:uLnTx/>
                <a:uFillTx/>
                <a:latin typeface="Arial"/>
                <a:ea typeface="+mn-ea"/>
                <a:cs typeface="Arial" panose="020B0604020202020204" pitchFamily="34" charset="0"/>
              </a:rPr>
              <a:t>. Health including National Health Insurance</a:t>
            </a:r>
            <a:endParaRPr kumimoji="0" lang="en-ZA" sz="1800" b="0" i="0" u="none" strike="noStrike" kern="1200" cap="none" spc="0" normalizeH="0" baseline="0" noProof="0" dirty="0">
              <a:ln>
                <a:noFill/>
              </a:ln>
              <a:solidFill>
                <a:schemeClr val="tx1"/>
              </a:solidFill>
              <a:effectLst/>
              <a:uLnTx/>
              <a:uFillTx/>
              <a:latin typeface="Arial"/>
              <a:ea typeface="+mn-ea"/>
              <a:cs typeface="Arial" panose="020B0604020202020204" pitchFamily="34" charset="0"/>
            </a:endParaRPr>
          </a:p>
        </p:txBody>
      </p:sp>
      <p:sp>
        <p:nvSpPr>
          <p:cNvPr id="61" name="Rectangle 60"/>
          <p:cNvSpPr/>
          <p:nvPr/>
        </p:nvSpPr>
        <p:spPr>
          <a:xfrm>
            <a:off x="116301" y="5424876"/>
            <a:ext cx="3567602" cy="566978"/>
          </a:xfrm>
          <a:prstGeom prst="rect">
            <a:avLst/>
          </a:prstGeom>
          <a:solidFill>
            <a:schemeClr val="accent2">
              <a:lumMod val="40000"/>
              <a:lumOff val="60000"/>
              <a:alpha val="69804"/>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7</a:t>
            </a:r>
            <a:r>
              <a:rPr kumimoji="0" lang="en-ZA" sz="1800" b="0" i="0" u="none" strike="noStrike" kern="1200" cap="none" spc="0" normalizeH="0" baseline="0" noProof="0" dirty="0" smtClean="0">
                <a:ln>
                  <a:noFill/>
                </a:ln>
                <a:solidFill>
                  <a:prstClr val="black"/>
                </a:solidFill>
                <a:effectLst/>
                <a:uLnTx/>
                <a:uFillTx/>
                <a:latin typeface="Arial"/>
                <a:ea typeface="+mn-ea"/>
                <a:cs typeface="Arial" panose="020B0604020202020204" pitchFamily="34" charset="0"/>
              </a:rPr>
              <a:t>. </a:t>
            </a:r>
            <a:r>
              <a:rPr kumimoji="0" lang="en-ZA"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Integrated plan to fight </a:t>
            </a:r>
            <a:r>
              <a:rPr kumimoji="0" lang="en-ZA" sz="1800" b="0" i="0" u="none" strike="noStrike" kern="1200" cap="none" spc="0" normalizeH="0" baseline="0" noProof="0" dirty="0" smtClean="0">
                <a:ln>
                  <a:noFill/>
                </a:ln>
                <a:solidFill>
                  <a:prstClr val="black"/>
                </a:solidFill>
                <a:effectLst/>
                <a:uLnTx/>
                <a:uFillTx/>
                <a:latin typeface="Arial"/>
                <a:ea typeface="+mn-ea"/>
                <a:cs typeface="Arial" panose="020B0604020202020204" pitchFamily="34" charset="0"/>
              </a:rPr>
              <a:t>crime and ensure territorial integrity  </a:t>
            </a:r>
            <a:endParaRPr kumimoji="0" lang="en-ZA"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763581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latin typeface="Arial Narrow" panose="020B0606020202030204" pitchFamily="34" charset="0"/>
              </a:rPr>
              <a:t>PROVINCIAL PLANNING PROCESSES</a:t>
            </a:r>
            <a:endParaRPr lang="en-US" b="1" dirty="0">
              <a:solidFill>
                <a:schemeClr val="tx1"/>
              </a:solidFill>
              <a:latin typeface="Arial Narrow" panose="020B0606020202030204" pitchFamily="34" charset="0"/>
            </a:endParaRPr>
          </a:p>
        </p:txBody>
      </p:sp>
      <p:sp>
        <p:nvSpPr>
          <p:cNvPr id="3" name="Content Placeholder 2"/>
          <p:cNvSpPr>
            <a:spLocks noGrp="1"/>
          </p:cNvSpPr>
          <p:nvPr>
            <p:ph idx="1"/>
          </p:nvPr>
        </p:nvSpPr>
        <p:spPr/>
        <p:txBody>
          <a:bodyPr>
            <a:normAutofit fontScale="92500" lnSpcReduction="10000"/>
          </a:bodyPr>
          <a:lstStyle/>
          <a:p>
            <a:pPr algn="just"/>
            <a:r>
              <a:rPr lang="en-US" sz="2400" dirty="0">
                <a:solidFill>
                  <a:schemeClr val="tx1"/>
                </a:solidFill>
                <a:latin typeface="Arial Narrow" panose="020B0606020202030204" pitchFamily="34" charset="0"/>
                <a:cs typeface="Arial" panose="020B0604020202020204" pitchFamily="34" charset="0"/>
              </a:rPr>
              <a:t>The Provincial Growth and Development Strategy (PGDS) is a </a:t>
            </a:r>
            <a:r>
              <a:rPr lang="en-US" sz="2400" dirty="0" smtClean="0">
                <a:solidFill>
                  <a:schemeClr val="tx1"/>
                </a:solidFill>
                <a:latin typeface="Arial Narrow" panose="020B0606020202030204" pitchFamily="34" charset="0"/>
                <a:cs typeface="Arial" panose="020B0604020202020204" pitchFamily="34" charset="0"/>
              </a:rPr>
              <a:t> </a:t>
            </a:r>
            <a:r>
              <a:rPr lang="en-US" sz="2400" dirty="0">
                <a:solidFill>
                  <a:schemeClr val="tx1"/>
                </a:solidFill>
                <a:latin typeface="Arial Narrow" panose="020B0606020202030204" pitchFamily="34" charset="0"/>
                <a:cs typeface="Arial" panose="020B0604020202020204" pitchFamily="34" charset="0"/>
              </a:rPr>
              <a:t>tool to guide and coordinate the allocation of national, </a:t>
            </a:r>
            <a:r>
              <a:rPr lang="en-US" sz="2400" i="1" dirty="0">
                <a:solidFill>
                  <a:schemeClr val="tx1"/>
                </a:solidFill>
                <a:latin typeface="Arial Narrow" panose="020B0606020202030204" pitchFamily="34" charset="0"/>
                <a:cs typeface="Arial" panose="020B0604020202020204" pitchFamily="34" charset="0"/>
              </a:rPr>
              <a:t>provincial</a:t>
            </a:r>
            <a:r>
              <a:rPr lang="en-US" sz="2400" dirty="0">
                <a:solidFill>
                  <a:schemeClr val="tx1"/>
                </a:solidFill>
                <a:latin typeface="Arial Narrow" panose="020B0606020202030204" pitchFamily="34" charset="0"/>
                <a:cs typeface="Arial" panose="020B0604020202020204" pitchFamily="34" charset="0"/>
              </a:rPr>
              <a:t> and local resources and private sector investment to achieve sustainable development outcomes</a:t>
            </a:r>
            <a:r>
              <a:rPr lang="en-US" sz="2400" dirty="0" smtClean="0">
                <a:solidFill>
                  <a:schemeClr val="tx1"/>
                </a:solidFill>
                <a:latin typeface="Arial Narrow" panose="020B0606020202030204" pitchFamily="34" charset="0"/>
                <a:cs typeface="Arial" panose="020B0604020202020204" pitchFamily="34" charset="0"/>
              </a:rPr>
              <a:t>.</a:t>
            </a:r>
          </a:p>
          <a:p>
            <a:pPr algn="just"/>
            <a:r>
              <a:rPr lang="en-US" sz="2400" dirty="0" smtClean="0">
                <a:solidFill>
                  <a:schemeClr val="tx1"/>
                </a:solidFill>
                <a:latin typeface="Arial Narrow" panose="020B0606020202030204" pitchFamily="34" charset="0"/>
                <a:cs typeface="Arial" panose="020B0604020202020204" pitchFamily="34" charset="0"/>
              </a:rPr>
              <a:t>The PGDS secures buy in and ownership from all spheres </a:t>
            </a:r>
            <a:r>
              <a:rPr lang="en-US" sz="2400" dirty="0">
                <a:solidFill>
                  <a:schemeClr val="tx1"/>
                </a:solidFill>
                <a:latin typeface="Arial Narrow" panose="020B0606020202030204" pitchFamily="34" charset="0"/>
                <a:cs typeface="Arial" panose="020B0604020202020204" pitchFamily="34" charset="0"/>
              </a:rPr>
              <a:t>of </a:t>
            </a:r>
            <a:r>
              <a:rPr lang="en-US" sz="2400" dirty="0" smtClean="0">
                <a:solidFill>
                  <a:schemeClr val="tx1"/>
                </a:solidFill>
                <a:latin typeface="Arial Narrow" panose="020B0606020202030204" pitchFamily="34" charset="0"/>
                <a:cs typeface="Arial" panose="020B0604020202020204" pitchFamily="34" charset="0"/>
              </a:rPr>
              <a:t>government, </a:t>
            </a:r>
            <a:r>
              <a:rPr lang="en-US" sz="2400" dirty="0">
                <a:solidFill>
                  <a:schemeClr val="tx1"/>
                </a:solidFill>
                <a:latin typeface="Arial Narrow" panose="020B0606020202030204" pitchFamily="34" charset="0"/>
                <a:cs typeface="Arial" panose="020B0604020202020204" pitchFamily="34" charset="0"/>
              </a:rPr>
              <a:t>state owned entities, business, higher education institutions, labour, civil society and all other social partners. </a:t>
            </a:r>
            <a:endParaRPr lang="en-US" sz="2400" dirty="0" smtClean="0">
              <a:solidFill>
                <a:schemeClr val="tx1"/>
              </a:solidFill>
              <a:latin typeface="Arial Narrow" panose="020B0606020202030204" pitchFamily="34" charset="0"/>
              <a:cs typeface="Arial" panose="020B0604020202020204" pitchFamily="34" charset="0"/>
            </a:endParaRPr>
          </a:p>
          <a:p>
            <a:pPr algn="just"/>
            <a:r>
              <a:rPr lang="en-US" sz="2400" dirty="0" smtClean="0">
                <a:solidFill>
                  <a:schemeClr val="tx1"/>
                </a:solidFill>
                <a:latin typeface="Arial Narrow" panose="020B0606020202030204" pitchFamily="34" charset="0"/>
                <a:cs typeface="Arial" panose="020B0604020202020204" pitchFamily="34" charset="0"/>
              </a:rPr>
              <a:t>Priorities from the PGDS finds expression in provincial governance and accountability instruments known as the strategic and annual performance plans.</a:t>
            </a:r>
          </a:p>
          <a:p>
            <a:pPr algn="just"/>
            <a:r>
              <a:rPr lang="en-US" sz="2400" dirty="0" smtClean="0">
                <a:solidFill>
                  <a:schemeClr val="tx1"/>
                </a:solidFill>
                <a:latin typeface="Arial Narrow" panose="020B0606020202030204" pitchFamily="34" charset="0"/>
                <a:cs typeface="Arial" panose="020B0604020202020204" pitchFamily="34" charset="0"/>
              </a:rPr>
              <a:t>Provincial Medium Term Expenditure Committees guide processes towards the alignment of budgets to  provincial priorities.</a:t>
            </a:r>
          </a:p>
          <a:p>
            <a:pPr algn="just"/>
            <a:r>
              <a:rPr lang="en-US" sz="2400" dirty="0" smtClean="0">
                <a:solidFill>
                  <a:schemeClr val="tx1"/>
                </a:solidFill>
                <a:latin typeface="Arial Narrow" panose="020B0606020202030204" pitchFamily="34" charset="0"/>
                <a:cs typeface="Arial" panose="020B0604020202020204" pitchFamily="34" charset="0"/>
              </a:rPr>
              <a:t>In year monitoring and reporting systems tracks both financial and non financial information which is used for value for money assessments and assessing progress on the achievement of </a:t>
            </a:r>
            <a:r>
              <a:rPr lang="en-US" sz="2400" dirty="0">
                <a:solidFill>
                  <a:schemeClr val="tx1"/>
                </a:solidFill>
                <a:latin typeface="Arial Narrow" panose="020B0606020202030204" pitchFamily="34" charset="0"/>
                <a:cs typeface="Arial" panose="020B0604020202020204" pitchFamily="34" charset="0"/>
              </a:rPr>
              <a:t>b</a:t>
            </a:r>
            <a:r>
              <a:rPr lang="en-US" sz="2400" dirty="0" smtClean="0">
                <a:solidFill>
                  <a:schemeClr val="tx1"/>
                </a:solidFill>
                <a:latin typeface="Arial Narrow" panose="020B0606020202030204" pitchFamily="34" charset="0"/>
                <a:cs typeface="Arial" panose="020B0604020202020204" pitchFamily="34" charset="0"/>
              </a:rPr>
              <a:t>oth national and provincial priorities.</a:t>
            </a:r>
          </a:p>
          <a:p>
            <a:endParaRPr lang="en-US" sz="2400" dirty="0" smtClean="0"/>
          </a:p>
          <a:p>
            <a:endParaRPr lang="en-US" sz="2400" dirty="0"/>
          </a:p>
        </p:txBody>
      </p:sp>
      <p:sp>
        <p:nvSpPr>
          <p:cNvPr id="4" name="Slide Number Placeholder 3"/>
          <p:cNvSpPr>
            <a:spLocks noGrp="1"/>
          </p:cNvSpPr>
          <p:nvPr>
            <p:ph type="sldNum" sz="quarter" idx="4"/>
          </p:nvPr>
        </p:nvSpPr>
        <p:spPr/>
        <p:txBody>
          <a:bodyPr/>
          <a:lstStyle/>
          <a:p>
            <a:fld id="{62AAA1A3-262B-4979-8C18-306C3DA11E9E}" type="slidenum">
              <a:rPr lang="en-ZA" smtClean="0"/>
              <a:pPr/>
              <a:t>12</a:t>
            </a:fld>
            <a:endParaRPr lang="en-ZA" dirty="0"/>
          </a:p>
        </p:txBody>
      </p:sp>
    </p:spTree>
    <p:extLst>
      <p:ext uri="{BB962C8B-B14F-4D97-AF65-F5344CB8AC3E}">
        <p14:creationId xmlns:p14="http://schemas.microsoft.com/office/powerpoint/2010/main" val="40259060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
            <a:ext cx="8712968" cy="548679"/>
          </a:xfrm>
        </p:spPr>
        <p:txBody>
          <a:bodyPr>
            <a:normAutofit fontScale="90000"/>
          </a:bodyPr>
          <a:lstStyle/>
          <a:p>
            <a:pPr algn="ctr"/>
            <a:r>
              <a:rPr lang="en-ZA" sz="3600" b="1" dirty="0" smtClean="0">
                <a:solidFill>
                  <a:schemeClr val="tx1"/>
                </a:solidFill>
                <a:latin typeface="Arial Narrow" panose="020B0606020202030204" pitchFamily="34" charset="0"/>
              </a:rPr>
              <a:t>MUNICIPAL EMERGING PRACTICE </a:t>
            </a:r>
            <a:endParaRPr lang="en-ZA" sz="3600" b="1" dirty="0">
              <a:solidFill>
                <a:schemeClr val="tx1"/>
              </a:solidFill>
              <a:latin typeface="Arial Narrow" panose="020B060602020203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83959131"/>
              </p:ext>
            </p:extLst>
          </p:nvPr>
        </p:nvGraphicFramePr>
        <p:xfrm>
          <a:off x="808980" y="476672"/>
          <a:ext cx="8155508" cy="63593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p:txBody>
          <a:bodyPr/>
          <a:lstStyle/>
          <a:p>
            <a:fld id="{62AAA1A3-262B-4979-8C18-306C3DA11E9E}" type="slidenum">
              <a:rPr lang="en-ZA" smtClean="0"/>
              <a:pPr/>
              <a:t>13</a:t>
            </a:fld>
            <a:endParaRPr lang="en-ZA" dirty="0"/>
          </a:p>
        </p:txBody>
      </p:sp>
      <p:sp>
        <p:nvSpPr>
          <p:cNvPr id="6" name="TextBox 5"/>
          <p:cNvSpPr txBox="1"/>
          <p:nvPr/>
        </p:nvSpPr>
        <p:spPr>
          <a:xfrm>
            <a:off x="179512" y="1118008"/>
            <a:ext cx="2376264" cy="4093428"/>
          </a:xfrm>
          <a:prstGeom prst="rect">
            <a:avLst/>
          </a:prstGeom>
          <a:solidFill>
            <a:schemeClr val="accent2">
              <a:lumMod val="40000"/>
              <a:lumOff val="60000"/>
            </a:schemeClr>
          </a:solidFill>
          <a:effectLst>
            <a:softEdge rad="31750"/>
          </a:effectLst>
        </p:spPr>
        <p:txBody>
          <a:bodyPr wrap="square" rtlCol="0">
            <a:spAutoFit/>
          </a:bodyPr>
          <a:lstStyle/>
          <a:p>
            <a:pPr algn="just"/>
            <a:r>
              <a:rPr lang="en-ZA" sz="2000" dirty="0" smtClean="0">
                <a:latin typeface="Calibri" panose="020F0502020204030204" pitchFamily="34" charset="0"/>
                <a:cs typeface="Calibri" panose="020F0502020204030204" pitchFamily="34" charset="0"/>
              </a:rPr>
              <a:t>Improving Integrated Development Plans and Spatial Development Frameworks (NDP, National Development Plan, (IUDF) Integrated Urban Development Framework, review of Integrated Development Plan (IDP) guidelines</a:t>
            </a:r>
            <a:endParaRPr lang="en-ZA" sz="2000" dirty="0">
              <a:latin typeface="Calibri" panose="020F0502020204030204" pitchFamily="34" charset="0"/>
              <a:cs typeface="Calibri" panose="020F0502020204030204" pitchFamily="34" charset="0"/>
            </a:endParaRPr>
          </a:p>
        </p:txBody>
      </p:sp>
      <p:sp>
        <p:nvSpPr>
          <p:cNvPr id="7" name="TextBox 6"/>
          <p:cNvSpPr txBox="1"/>
          <p:nvPr/>
        </p:nvSpPr>
        <p:spPr>
          <a:xfrm>
            <a:off x="7065150" y="1118008"/>
            <a:ext cx="2078850" cy="5632311"/>
          </a:xfrm>
          <a:prstGeom prst="rect">
            <a:avLst/>
          </a:prstGeom>
          <a:solidFill>
            <a:schemeClr val="accent2">
              <a:lumMod val="40000"/>
              <a:lumOff val="60000"/>
            </a:schemeClr>
          </a:solidFill>
          <a:effectLst>
            <a:softEdge rad="31750"/>
          </a:effectLst>
        </p:spPr>
        <p:txBody>
          <a:bodyPr wrap="square" rtlCol="0">
            <a:spAutoFit/>
          </a:bodyPr>
          <a:lstStyle/>
          <a:p>
            <a:r>
              <a:rPr lang="en-ZA" sz="2000" dirty="0" smtClean="0">
                <a:latin typeface="Calibri" panose="020F0502020204030204" pitchFamily="34" charset="0"/>
                <a:cs typeface="Calibri" panose="020F0502020204030204" pitchFamily="34" charset="0"/>
              </a:rPr>
              <a:t>Linking SDFs (Spatial Development Framework and longer term development plans to Capital Expenditure Frameworks,  </a:t>
            </a:r>
          </a:p>
          <a:p>
            <a:r>
              <a:rPr lang="en-ZA" sz="2000" dirty="0" smtClean="0">
                <a:latin typeface="Calibri" panose="020F0502020204030204" pitchFamily="34" charset="0"/>
                <a:cs typeface="Calibri" panose="020F0502020204030204" pitchFamily="34" charset="0"/>
              </a:rPr>
              <a:t>Grant framework(s) which incentivizes integrated and compact development.</a:t>
            </a:r>
          </a:p>
          <a:p>
            <a:r>
              <a:rPr lang="en-ZA" sz="2000" dirty="0" smtClean="0">
                <a:latin typeface="Calibri" panose="020F0502020204030204" pitchFamily="34" charset="0"/>
                <a:cs typeface="Calibri" panose="020F0502020204030204" pitchFamily="34" charset="0"/>
              </a:rPr>
              <a:t>Widening revenue base (DC, Borrowing)</a:t>
            </a:r>
            <a:endParaRPr lang="en-ZA" sz="2000" dirty="0">
              <a:latin typeface="Calibri" panose="020F0502020204030204" pitchFamily="34" charset="0"/>
              <a:cs typeface="Calibri" panose="020F0502020204030204" pitchFamily="34" charset="0"/>
            </a:endParaRPr>
          </a:p>
        </p:txBody>
      </p:sp>
      <p:sp>
        <p:nvSpPr>
          <p:cNvPr id="8" name="TextBox 7"/>
          <p:cNvSpPr txBox="1"/>
          <p:nvPr/>
        </p:nvSpPr>
        <p:spPr>
          <a:xfrm>
            <a:off x="3635896" y="5863791"/>
            <a:ext cx="2773312" cy="1015663"/>
          </a:xfrm>
          <a:prstGeom prst="rect">
            <a:avLst/>
          </a:prstGeom>
          <a:solidFill>
            <a:schemeClr val="accent2">
              <a:lumMod val="40000"/>
              <a:lumOff val="60000"/>
            </a:schemeClr>
          </a:solidFill>
          <a:effectLst>
            <a:softEdge rad="31750"/>
          </a:effectLst>
        </p:spPr>
        <p:txBody>
          <a:bodyPr wrap="square" rtlCol="0">
            <a:spAutoFit/>
          </a:bodyPr>
          <a:lstStyle/>
          <a:p>
            <a:r>
              <a:rPr lang="en-ZA" sz="2000" dirty="0" smtClean="0">
                <a:latin typeface="Calibri" panose="020F0502020204030204" pitchFamily="34" charset="0"/>
                <a:cs typeface="Calibri" panose="020F0502020204030204" pitchFamily="34" charset="0"/>
              </a:rPr>
              <a:t>Outcome focused monitoring to track impact </a:t>
            </a:r>
            <a:endParaRPr lang="en-Z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595274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62AAA1A3-262B-4979-8C18-306C3DA11E9E}" type="slidenum">
              <a:rPr lang="en-ZA" smtClean="0"/>
              <a:pPr/>
              <a:t>14</a:t>
            </a:fld>
            <a:endParaRPr lang="en-ZA" dirty="0"/>
          </a:p>
        </p:txBody>
      </p:sp>
      <p:sp>
        <p:nvSpPr>
          <p:cNvPr id="5" name="Title 1"/>
          <p:cNvSpPr txBox="1">
            <a:spLocks/>
          </p:cNvSpPr>
          <p:nvPr/>
        </p:nvSpPr>
        <p:spPr>
          <a:xfrm>
            <a:off x="184217" y="93467"/>
            <a:ext cx="8712968" cy="490342"/>
          </a:xfrm>
          <a:prstGeom prst="rect">
            <a:avLst/>
          </a:prstGeom>
        </p:spPr>
        <p:txBody>
          <a:bodyPr anchor="ctr">
            <a:noAutofit/>
          </a:bodyPr>
          <a:lstStyle>
            <a:lvl1pPr algn="l" rtl="0" eaLnBrk="1" latinLnBrk="0" hangingPunct="1">
              <a:spcBef>
                <a:spcPct val="0"/>
              </a:spcBef>
              <a:buNone/>
              <a:defRPr kumimoji="0" sz="4000" kern="1200">
                <a:solidFill>
                  <a:schemeClr val="tx2">
                    <a:satMod val="130000"/>
                  </a:schemeClr>
                </a:solidFill>
                <a:effectLst>
                  <a:outerShdw blurRad="50000" dist="30000" dir="5400000" algn="tl" rotWithShape="0">
                    <a:srgbClr val="000000">
                      <a:alpha val="30000"/>
                    </a:srgbClr>
                  </a:outerShdw>
                </a:effectLst>
                <a:latin typeface="Calibri" pitchFamily="34" charset="0"/>
                <a:ea typeface="+mj-ea"/>
                <a:cs typeface="+mj-cs"/>
              </a:defRPr>
            </a:lvl1pPr>
            <a:extLst/>
          </a:lstStyle>
          <a:p>
            <a:pPr algn="ctr"/>
            <a:r>
              <a:rPr lang="en-ZA" sz="3600" b="1" dirty="0" smtClean="0">
                <a:solidFill>
                  <a:schemeClr val="tx1"/>
                </a:solidFill>
                <a:latin typeface="Arial Narrow" panose="020B0606020202030204" pitchFamily="34" charset="0"/>
              </a:rPr>
              <a:t>PROCESS AND TIME FRAMES</a:t>
            </a:r>
            <a:endParaRPr lang="en-ZA" sz="3600" b="1" dirty="0">
              <a:solidFill>
                <a:schemeClr val="tx1"/>
              </a:solidFill>
              <a:latin typeface="Arial Narrow" panose="020B0606020202030204" pitchFamily="34" charset="0"/>
            </a:endParaRPr>
          </a:p>
        </p:txBody>
      </p:sp>
      <p:sp>
        <p:nvSpPr>
          <p:cNvPr id="6" name="Rectangle 5"/>
          <p:cNvSpPr/>
          <p:nvPr/>
        </p:nvSpPr>
        <p:spPr>
          <a:xfrm>
            <a:off x="2411760" y="596719"/>
            <a:ext cx="3653859" cy="527302"/>
          </a:xfrm>
          <a:prstGeom prst="rect">
            <a:avLst/>
          </a:prstGeom>
          <a:solidFill>
            <a:srgbClr val="FF9900"/>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bg1"/>
                </a:solidFill>
                <a:latin typeface="Arial Narrow" panose="020B0606020202030204" pitchFamily="34" charset="0"/>
                <a:cs typeface="Arial" panose="020B0604020202020204" pitchFamily="34" charset="0"/>
              </a:rPr>
              <a:t>Priorities Framework for Budget 2019</a:t>
            </a:r>
            <a:endParaRPr lang="en-ZA" dirty="0">
              <a:solidFill>
                <a:schemeClr val="bg1"/>
              </a:solidFill>
              <a:latin typeface="Arial Narrow" panose="020B0606020202030204" pitchFamily="34" charset="0"/>
              <a:cs typeface="Arial" panose="020B0604020202020204" pitchFamily="34" charset="0"/>
            </a:endParaRPr>
          </a:p>
        </p:txBody>
      </p:sp>
      <p:sp>
        <p:nvSpPr>
          <p:cNvPr id="7" name="Rectangle 6"/>
          <p:cNvSpPr/>
          <p:nvPr/>
        </p:nvSpPr>
        <p:spPr>
          <a:xfrm>
            <a:off x="2411502" y="2771563"/>
            <a:ext cx="3659505" cy="873462"/>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Medium Term Expenditure Committee (MTEC) (Treasury-led)</a:t>
            </a:r>
          </a:p>
        </p:txBody>
      </p:sp>
      <p:sp>
        <p:nvSpPr>
          <p:cNvPr id="8" name="Rectangle 7"/>
          <p:cNvSpPr/>
          <p:nvPr/>
        </p:nvSpPr>
        <p:spPr>
          <a:xfrm>
            <a:off x="2411502" y="3645025"/>
            <a:ext cx="3659505" cy="593131"/>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Medium Term Budget Policy Statement (MTBPS) (Treasury) </a:t>
            </a:r>
          </a:p>
        </p:txBody>
      </p:sp>
      <p:sp>
        <p:nvSpPr>
          <p:cNvPr id="9" name="Rectangle 8"/>
          <p:cNvSpPr/>
          <p:nvPr/>
        </p:nvSpPr>
        <p:spPr>
          <a:xfrm>
            <a:off x="2411502" y="2420889"/>
            <a:ext cx="3659505" cy="350674"/>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Budget Submissions</a:t>
            </a:r>
            <a:endParaRPr lang="en-ZA" dirty="0">
              <a:solidFill>
                <a:schemeClr val="bg1"/>
              </a:solidFill>
              <a:latin typeface="Arial Narrow" panose="020B0606020202030204" pitchFamily="34" charset="0"/>
              <a:cs typeface="Arial" panose="020B0604020202020204" pitchFamily="34" charset="0"/>
            </a:endParaRPr>
          </a:p>
        </p:txBody>
      </p:sp>
      <p:sp>
        <p:nvSpPr>
          <p:cNvPr id="10" name="Rectangle 9"/>
          <p:cNvSpPr/>
          <p:nvPr/>
        </p:nvSpPr>
        <p:spPr>
          <a:xfrm>
            <a:off x="2411502" y="1705861"/>
            <a:ext cx="3659505" cy="356400"/>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Dissemination and support </a:t>
            </a:r>
            <a:endParaRPr lang="en-ZA" dirty="0">
              <a:solidFill>
                <a:schemeClr val="bg1"/>
              </a:solidFill>
              <a:latin typeface="Arial Narrow" panose="020B0606020202030204" pitchFamily="34" charset="0"/>
              <a:cs typeface="Arial" panose="020B0604020202020204" pitchFamily="34" charset="0"/>
            </a:endParaRPr>
          </a:p>
        </p:txBody>
      </p:sp>
      <p:sp>
        <p:nvSpPr>
          <p:cNvPr id="11" name="Rectangle 10"/>
          <p:cNvSpPr/>
          <p:nvPr/>
        </p:nvSpPr>
        <p:spPr>
          <a:xfrm>
            <a:off x="2411502" y="1121415"/>
            <a:ext cx="3659505" cy="578719"/>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Release Budget Prioritisation Framework (DPME)</a:t>
            </a:r>
            <a:endParaRPr lang="en-ZA" dirty="0">
              <a:solidFill>
                <a:schemeClr val="bg1"/>
              </a:solidFill>
              <a:latin typeface="Arial Narrow" panose="020B0606020202030204" pitchFamily="34" charset="0"/>
              <a:cs typeface="Arial" panose="020B0604020202020204" pitchFamily="34" charset="0"/>
            </a:endParaRPr>
          </a:p>
        </p:txBody>
      </p:sp>
      <p:sp>
        <p:nvSpPr>
          <p:cNvPr id="12" name="Rectangle 11"/>
          <p:cNvSpPr/>
          <p:nvPr/>
        </p:nvSpPr>
        <p:spPr>
          <a:xfrm>
            <a:off x="6222796" y="597320"/>
            <a:ext cx="2921204" cy="53936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dirty="0" smtClean="0">
                <a:solidFill>
                  <a:schemeClr val="tx1"/>
                </a:solidFill>
                <a:latin typeface="Arial Narrow" panose="020B0606020202030204" pitchFamily="34" charset="0"/>
                <a:cs typeface="Arial" panose="020B0604020202020204" pitchFamily="34" charset="0"/>
              </a:rPr>
              <a:t>Priorities Framework  for Budget 2020</a:t>
            </a:r>
            <a:endParaRPr lang="en-ZA" dirty="0">
              <a:solidFill>
                <a:schemeClr val="tx1"/>
              </a:solidFill>
              <a:latin typeface="Arial Narrow" panose="020B0606020202030204" pitchFamily="34" charset="0"/>
              <a:cs typeface="Arial" panose="020B0604020202020204" pitchFamily="34" charset="0"/>
            </a:endParaRPr>
          </a:p>
        </p:txBody>
      </p:sp>
      <p:sp>
        <p:nvSpPr>
          <p:cNvPr id="13" name="Rectangle 12"/>
          <p:cNvSpPr/>
          <p:nvPr/>
        </p:nvSpPr>
        <p:spPr>
          <a:xfrm>
            <a:off x="2411502" y="4294533"/>
            <a:ext cx="3659505" cy="356400"/>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Allocation letters</a:t>
            </a:r>
          </a:p>
        </p:txBody>
      </p:sp>
      <p:sp>
        <p:nvSpPr>
          <p:cNvPr id="14" name="Rectangle 13"/>
          <p:cNvSpPr/>
          <p:nvPr/>
        </p:nvSpPr>
        <p:spPr>
          <a:xfrm>
            <a:off x="2411502" y="5592880"/>
            <a:ext cx="3659505" cy="356400"/>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Budget Announcement 2019</a:t>
            </a:r>
          </a:p>
        </p:txBody>
      </p:sp>
      <p:sp>
        <p:nvSpPr>
          <p:cNvPr id="15" name="Rectangle 14"/>
          <p:cNvSpPr/>
          <p:nvPr/>
        </p:nvSpPr>
        <p:spPr>
          <a:xfrm>
            <a:off x="2411502" y="2056535"/>
            <a:ext cx="3659505" cy="364353"/>
          </a:xfrm>
          <a:prstGeom prst="rect">
            <a:avLst/>
          </a:prstGeom>
          <a:solidFill>
            <a:srgbClr val="FF9900"/>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smtClean="0">
                <a:solidFill>
                  <a:schemeClr val="bg1"/>
                </a:solidFill>
                <a:latin typeface="Arial Narrow" panose="020B0606020202030204" pitchFamily="34" charset="0"/>
                <a:cs typeface="Arial" panose="020B0604020202020204" pitchFamily="34" charset="0"/>
              </a:rPr>
              <a:t>Re-programming &amp; budgeting</a:t>
            </a:r>
            <a:endParaRPr lang="en-ZA" dirty="0">
              <a:solidFill>
                <a:schemeClr val="bg1"/>
              </a:solidFill>
              <a:latin typeface="Arial Narrow" panose="020B0606020202030204" pitchFamily="34" charset="0"/>
              <a:cs typeface="Arial" panose="020B0604020202020204" pitchFamily="34" charset="0"/>
            </a:endParaRPr>
          </a:p>
        </p:txBody>
      </p:sp>
      <p:sp>
        <p:nvSpPr>
          <p:cNvPr id="16" name="Rectangle 15"/>
          <p:cNvSpPr/>
          <p:nvPr/>
        </p:nvSpPr>
        <p:spPr>
          <a:xfrm>
            <a:off x="6228184" y="2713718"/>
            <a:ext cx="2915815" cy="1518713"/>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a:solidFill>
                  <a:schemeClr val="tx1"/>
                </a:solidFill>
                <a:latin typeface="Arial Narrow" panose="020B0606020202030204" pitchFamily="34" charset="0"/>
                <a:cs typeface="Arial" panose="020B0604020202020204" pitchFamily="34" charset="0"/>
              </a:rPr>
              <a:t>Analyse implementation and impact (“review”)</a:t>
            </a:r>
          </a:p>
          <a:p>
            <a:pPr marL="285750" indent="-285750">
              <a:buFont typeface="Arial" panose="020B0604020202020204" pitchFamily="34" charset="0"/>
              <a:buChar char="•"/>
            </a:pPr>
            <a:r>
              <a:rPr lang="en-ZA" dirty="0" smtClean="0">
                <a:solidFill>
                  <a:schemeClr val="tx1"/>
                </a:solidFill>
                <a:latin typeface="Arial Narrow" panose="020B0606020202030204" pitchFamily="34" charset="0"/>
                <a:cs typeface="Arial" panose="020B0604020202020204" pitchFamily="34" charset="0"/>
              </a:rPr>
              <a:t>Assess drivers (“projections forward”) </a:t>
            </a:r>
            <a:endParaRPr lang="en-ZA" dirty="0">
              <a:solidFill>
                <a:schemeClr val="tx1"/>
              </a:solidFill>
              <a:latin typeface="Arial Narrow" panose="020B0606020202030204" pitchFamily="34" charset="0"/>
              <a:cs typeface="Arial" panose="020B0604020202020204" pitchFamily="34" charset="0"/>
            </a:endParaRPr>
          </a:p>
        </p:txBody>
      </p:sp>
      <p:sp>
        <p:nvSpPr>
          <p:cNvPr id="17" name="Rectangle 16"/>
          <p:cNvSpPr/>
          <p:nvPr/>
        </p:nvSpPr>
        <p:spPr>
          <a:xfrm>
            <a:off x="6228184" y="4742330"/>
            <a:ext cx="2915815" cy="1201225"/>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ZA" dirty="0">
                <a:solidFill>
                  <a:schemeClr val="tx1"/>
                </a:solidFill>
                <a:latin typeface="Arial Narrow" panose="020B0606020202030204" pitchFamily="34" charset="0"/>
                <a:cs typeface="Arial" panose="020B0604020202020204" pitchFamily="34" charset="0"/>
              </a:rPr>
              <a:t>Consult and revise</a:t>
            </a:r>
          </a:p>
        </p:txBody>
      </p:sp>
      <p:sp>
        <p:nvSpPr>
          <p:cNvPr id="18" name="Rectangle 17"/>
          <p:cNvSpPr/>
          <p:nvPr/>
        </p:nvSpPr>
        <p:spPr>
          <a:xfrm>
            <a:off x="6228184" y="2280185"/>
            <a:ext cx="2915816" cy="356401"/>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US" dirty="0" smtClean="0">
                <a:solidFill>
                  <a:schemeClr val="tx1"/>
                </a:solidFill>
                <a:latin typeface="Arial Narrow" panose="020B0606020202030204" pitchFamily="34" charset="0"/>
                <a:cs typeface="Arial" panose="020B0604020202020204" pitchFamily="34" charset="0"/>
              </a:rPr>
              <a:t>Initiate process</a:t>
            </a:r>
            <a:endParaRPr lang="en-ZA" dirty="0">
              <a:solidFill>
                <a:schemeClr val="tx1"/>
              </a:solidFill>
              <a:latin typeface="Arial Narrow" panose="020B0606020202030204" pitchFamily="34" charset="0"/>
              <a:cs typeface="Arial" panose="020B0604020202020204" pitchFamily="34" charset="0"/>
            </a:endParaRPr>
          </a:p>
        </p:txBody>
      </p:sp>
      <p:sp>
        <p:nvSpPr>
          <p:cNvPr id="19" name="Rectangle 18"/>
          <p:cNvSpPr/>
          <p:nvPr/>
        </p:nvSpPr>
        <p:spPr>
          <a:xfrm>
            <a:off x="184217" y="3015249"/>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Aug 2018</a:t>
            </a:r>
          </a:p>
        </p:txBody>
      </p:sp>
      <p:sp>
        <p:nvSpPr>
          <p:cNvPr id="20" name="Rectangle 19"/>
          <p:cNvSpPr/>
          <p:nvPr/>
        </p:nvSpPr>
        <p:spPr>
          <a:xfrm>
            <a:off x="184217" y="3445640"/>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Sept 2018</a:t>
            </a:r>
          </a:p>
        </p:txBody>
      </p:sp>
      <p:sp>
        <p:nvSpPr>
          <p:cNvPr id="21" name="Rectangle 20"/>
          <p:cNvSpPr/>
          <p:nvPr/>
        </p:nvSpPr>
        <p:spPr>
          <a:xfrm>
            <a:off x="184217" y="2610474"/>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July 2018</a:t>
            </a:r>
            <a:endParaRPr lang="en-ZA" dirty="0">
              <a:solidFill>
                <a:schemeClr val="bg1"/>
              </a:solidFill>
              <a:latin typeface="Arial Narrow" panose="020B0606020202030204" pitchFamily="34" charset="0"/>
              <a:cs typeface="Arial" panose="020B0604020202020204" pitchFamily="34" charset="0"/>
            </a:endParaRPr>
          </a:p>
        </p:txBody>
      </p:sp>
      <p:sp>
        <p:nvSpPr>
          <p:cNvPr id="22" name="Rectangle 21"/>
          <p:cNvSpPr/>
          <p:nvPr/>
        </p:nvSpPr>
        <p:spPr>
          <a:xfrm>
            <a:off x="184217" y="1700135"/>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May 2018</a:t>
            </a:r>
            <a:endParaRPr lang="en-ZA" dirty="0">
              <a:solidFill>
                <a:schemeClr val="bg1"/>
              </a:solidFill>
              <a:latin typeface="Arial Narrow" panose="020B0606020202030204" pitchFamily="34" charset="0"/>
              <a:cs typeface="Arial" panose="020B0604020202020204" pitchFamily="34" charset="0"/>
            </a:endParaRPr>
          </a:p>
        </p:txBody>
      </p:sp>
      <p:sp>
        <p:nvSpPr>
          <p:cNvPr id="23" name="Rectangle 22"/>
          <p:cNvSpPr/>
          <p:nvPr/>
        </p:nvSpPr>
        <p:spPr>
          <a:xfrm>
            <a:off x="184217" y="1280585"/>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April 2018</a:t>
            </a:r>
            <a:endParaRPr lang="en-ZA" dirty="0">
              <a:solidFill>
                <a:schemeClr val="bg1"/>
              </a:solidFill>
              <a:latin typeface="Arial Narrow" panose="020B0606020202030204" pitchFamily="34" charset="0"/>
              <a:cs typeface="Arial" panose="020B0604020202020204" pitchFamily="34" charset="0"/>
            </a:endParaRPr>
          </a:p>
        </p:txBody>
      </p:sp>
      <p:sp>
        <p:nvSpPr>
          <p:cNvPr id="24" name="Rectangle 23"/>
          <p:cNvSpPr/>
          <p:nvPr/>
        </p:nvSpPr>
        <p:spPr>
          <a:xfrm>
            <a:off x="184217" y="3876031"/>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Oct 2018</a:t>
            </a:r>
          </a:p>
        </p:txBody>
      </p:sp>
      <p:sp>
        <p:nvSpPr>
          <p:cNvPr id="25" name="Rectangle 24"/>
          <p:cNvSpPr/>
          <p:nvPr/>
        </p:nvSpPr>
        <p:spPr>
          <a:xfrm>
            <a:off x="184217" y="4306422"/>
            <a:ext cx="1707186" cy="34451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dirty="0" smtClean="0">
                <a:solidFill>
                  <a:schemeClr val="bg1"/>
                </a:solidFill>
                <a:latin typeface="Arial Narrow" panose="020B0606020202030204" pitchFamily="34" charset="0"/>
                <a:cs typeface="Arial" panose="020B0604020202020204" pitchFamily="34" charset="0"/>
              </a:rPr>
              <a:t>Nov 2018</a:t>
            </a:r>
            <a:endParaRPr lang="en-ZA" dirty="0" smtClean="0">
              <a:solidFill>
                <a:schemeClr val="bg1"/>
              </a:solidFill>
              <a:latin typeface="Arial Narrow" panose="020B0606020202030204" pitchFamily="34" charset="0"/>
              <a:cs typeface="Arial" panose="020B0604020202020204" pitchFamily="34" charset="0"/>
            </a:endParaRPr>
          </a:p>
        </p:txBody>
      </p:sp>
      <p:sp>
        <p:nvSpPr>
          <p:cNvPr id="26" name="Rectangle 25"/>
          <p:cNvSpPr/>
          <p:nvPr/>
        </p:nvSpPr>
        <p:spPr>
          <a:xfrm>
            <a:off x="184217" y="2160881"/>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June 2018</a:t>
            </a:r>
            <a:endParaRPr lang="en-ZA" dirty="0">
              <a:solidFill>
                <a:schemeClr val="bg1"/>
              </a:solidFill>
              <a:latin typeface="Arial Narrow" panose="020B0606020202030204" pitchFamily="34" charset="0"/>
              <a:cs typeface="Arial" panose="020B0604020202020204" pitchFamily="34" charset="0"/>
            </a:endParaRPr>
          </a:p>
        </p:txBody>
      </p:sp>
      <p:sp>
        <p:nvSpPr>
          <p:cNvPr id="27" name="Rectangle 26"/>
          <p:cNvSpPr/>
          <p:nvPr/>
        </p:nvSpPr>
        <p:spPr>
          <a:xfrm>
            <a:off x="184217" y="4742330"/>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Dec 2018</a:t>
            </a:r>
          </a:p>
        </p:txBody>
      </p:sp>
      <p:sp>
        <p:nvSpPr>
          <p:cNvPr id="28" name="Rectangle 27"/>
          <p:cNvSpPr/>
          <p:nvPr/>
        </p:nvSpPr>
        <p:spPr>
          <a:xfrm>
            <a:off x="184217" y="5155107"/>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dirty="0" smtClean="0">
                <a:solidFill>
                  <a:schemeClr val="bg1"/>
                </a:solidFill>
                <a:latin typeface="Arial Narrow" panose="020B0606020202030204" pitchFamily="34" charset="0"/>
                <a:cs typeface="Arial" panose="020B0604020202020204" pitchFamily="34" charset="0"/>
              </a:rPr>
              <a:t>Jan 2019</a:t>
            </a:r>
            <a:endParaRPr lang="en-ZA" dirty="0" smtClean="0">
              <a:solidFill>
                <a:schemeClr val="bg1"/>
              </a:solidFill>
              <a:latin typeface="Arial Narrow" panose="020B0606020202030204" pitchFamily="34" charset="0"/>
              <a:cs typeface="Arial" panose="020B0604020202020204" pitchFamily="34" charset="0"/>
            </a:endParaRPr>
          </a:p>
        </p:txBody>
      </p:sp>
      <p:sp>
        <p:nvSpPr>
          <p:cNvPr id="29" name="Rectangle 28"/>
          <p:cNvSpPr/>
          <p:nvPr/>
        </p:nvSpPr>
        <p:spPr>
          <a:xfrm>
            <a:off x="184217" y="5587155"/>
            <a:ext cx="1707186" cy="356400"/>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dirty="0" smtClean="0">
                <a:solidFill>
                  <a:schemeClr val="bg1"/>
                </a:solidFill>
                <a:latin typeface="Arial Narrow" panose="020B0606020202030204" pitchFamily="34" charset="0"/>
                <a:cs typeface="Arial" panose="020B0604020202020204" pitchFamily="34" charset="0"/>
              </a:rPr>
              <a:t>Feb 2019</a:t>
            </a:r>
            <a:endParaRPr lang="en-ZA" dirty="0" smtClean="0">
              <a:solidFill>
                <a:schemeClr val="bg1"/>
              </a:solidFill>
              <a:latin typeface="Arial Narrow" panose="020B0606020202030204" pitchFamily="34" charset="0"/>
              <a:cs typeface="Arial" panose="020B0604020202020204" pitchFamily="34" charset="0"/>
            </a:endParaRPr>
          </a:p>
        </p:txBody>
      </p:sp>
      <p:sp>
        <p:nvSpPr>
          <p:cNvPr id="30" name="Rectangle 29"/>
          <p:cNvSpPr/>
          <p:nvPr/>
        </p:nvSpPr>
        <p:spPr>
          <a:xfrm>
            <a:off x="6228184" y="4294533"/>
            <a:ext cx="2915816" cy="356399"/>
          </a:xfrm>
          <a:prstGeom prst="rect">
            <a:avLst/>
          </a:prstGeom>
          <a:solidFill>
            <a:schemeClr val="accent2">
              <a:lumMod val="40000"/>
              <a:lumOff val="60000"/>
            </a:schemeClr>
          </a:solidFill>
        </p:spPr>
        <p:style>
          <a:lnRef idx="1">
            <a:schemeClr val="accent1"/>
          </a:lnRef>
          <a:fillRef idx="3">
            <a:schemeClr val="accent1"/>
          </a:fillRef>
          <a:effectRef idx="2">
            <a:schemeClr val="accent1"/>
          </a:effectRef>
          <a:fontRef idx="minor">
            <a:schemeClr val="lt1"/>
          </a:fontRef>
        </p:style>
        <p:txBody>
          <a:bodyPr vert="horz" rtlCol="0" anchor="ctr"/>
          <a:lstStyle/>
          <a:p>
            <a:pPr marL="285750" indent="-285750">
              <a:buFont typeface="Arial" panose="020B0604020202020204" pitchFamily="34" charset="0"/>
              <a:buChar char="•"/>
            </a:pPr>
            <a:r>
              <a:rPr lang="en-US" dirty="0" smtClean="0">
                <a:solidFill>
                  <a:schemeClr val="tx1"/>
                </a:solidFill>
                <a:latin typeface="Arial Narrow" panose="020B0606020202030204" pitchFamily="34" charset="0"/>
                <a:cs typeface="Arial" panose="020B0604020202020204" pitchFamily="34" charset="0"/>
              </a:rPr>
              <a:t>Draft</a:t>
            </a:r>
            <a:endParaRPr lang="en-ZA" dirty="0">
              <a:solidFill>
                <a:schemeClr val="tx1"/>
              </a:solidFill>
              <a:latin typeface="Arial Narrow" panose="020B0606020202030204" pitchFamily="34" charset="0"/>
              <a:cs typeface="Arial" panose="020B0604020202020204" pitchFamily="34" charset="0"/>
            </a:endParaRPr>
          </a:p>
        </p:txBody>
      </p:sp>
      <p:cxnSp>
        <p:nvCxnSpPr>
          <p:cNvPr id="31" name="Straight Connector 30"/>
          <p:cNvCxnSpPr/>
          <p:nvPr/>
        </p:nvCxnSpPr>
        <p:spPr>
          <a:xfrm>
            <a:off x="2123728" y="982767"/>
            <a:ext cx="0" cy="49607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28184" y="982767"/>
            <a:ext cx="0" cy="49607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91315" y="1198791"/>
            <a:ext cx="8945181" cy="0"/>
          </a:xfrm>
          <a:prstGeom prst="line">
            <a:avLst/>
          </a:prstGeom>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165258" y="599610"/>
            <a:ext cx="1707186" cy="521805"/>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ZA" dirty="0" smtClean="0">
                <a:solidFill>
                  <a:schemeClr val="bg1"/>
                </a:solidFill>
                <a:latin typeface="Arial Narrow" panose="020B0606020202030204" pitchFamily="34" charset="0"/>
                <a:cs typeface="Arial" panose="020B0604020202020204" pitchFamily="34" charset="0"/>
              </a:rPr>
              <a:t>Month</a:t>
            </a:r>
            <a:endParaRPr lang="en-ZA" dirty="0">
              <a:solidFill>
                <a:schemeClr val="bg1"/>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004264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ZA" sz="3600" b="1" dirty="0" smtClean="0">
                <a:solidFill>
                  <a:schemeClr val="tx1"/>
                </a:solidFill>
                <a:latin typeface="Arial Narrow" panose="020B0606020202030204" pitchFamily="34" charset="0"/>
              </a:rPr>
              <a:t>ADDITIONAL RESOURCES </a:t>
            </a:r>
            <a:endParaRPr lang="en-ZA" sz="3600" b="1" dirty="0">
              <a:solidFill>
                <a:schemeClr val="tx1"/>
              </a:solidFill>
              <a:latin typeface="Arial Narrow" panose="020B0606020202030204" pitchFamily="34" charset="0"/>
            </a:endParaRPr>
          </a:p>
        </p:txBody>
      </p:sp>
      <p:sp>
        <p:nvSpPr>
          <p:cNvPr id="3" name="Content Placeholder 2"/>
          <p:cNvSpPr>
            <a:spLocks noGrp="1"/>
          </p:cNvSpPr>
          <p:nvPr>
            <p:ph idx="1"/>
          </p:nvPr>
        </p:nvSpPr>
        <p:spPr/>
        <p:txBody>
          <a:bodyPr>
            <a:normAutofit fontScale="92500" lnSpcReduction="20000"/>
          </a:bodyPr>
          <a:lstStyle/>
          <a:p>
            <a:pPr marL="82296" indent="0">
              <a:buNone/>
            </a:pPr>
            <a:r>
              <a:rPr lang="en-ZA" dirty="0" smtClean="0">
                <a:solidFill>
                  <a:schemeClr val="tx1"/>
                </a:solidFill>
                <a:latin typeface="Arial Narrow" panose="020B0606020202030204" pitchFamily="34" charset="0"/>
                <a:hlinkClick r:id="rId3"/>
              </a:rPr>
              <a:t>Departments</a:t>
            </a:r>
            <a:endParaRPr lang="en-ZA" dirty="0" smtClean="0">
              <a:solidFill>
                <a:schemeClr val="tx1"/>
              </a:solidFill>
              <a:latin typeface="Arial Narrow" panose="020B0606020202030204" pitchFamily="34" charset="0"/>
              <a:hlinkClick r:id="rId3"/>
            </a:endParaRPr>
          </a:p>
          <a:p>
            <a:r>
              <a:rPr lang="en-ZA" dirty="0" smtClean="0">
                <a:solidFill>
                  <a:schemeClr val="tx1"/>
                </a:solidFill>
                <a:latin typeface="Arial Narrow" panose="020B0606020202030204" pitchFamily="34" charset="0"/>
                <a:hlinkClick r:id="rId3"/>
              </a:rPr>
              <a:t>www.dpme.gov.za</a:t>
            </a:r>
          </a:p>
          <a:p>
            <a:r>
              <a:rPr lang="en-ZA" dirty="0" smtClean="0">
                <a:solidFill>
                  <a:schemeClr val="tx1"/>
                </a:solidFill>
                <a:latin typeface="Arial Narrow" panose="020B0606020202030204" pitchFamily="34" charset="0"/>
                <a:hlinkClick r:id="rId3"/>
              </a:rPr>
              <a:t>www.treasury.gov.za</a:t>
            </a:r>
          </a:p>
          <a:p>
            <a:pPr marL="82296" indent="0">
              <a:buNone/>
            </a:pPr>
            <a:r>
              <a:rPr lang="en-ZA" dirty="0" smtClean="0">
                <a:solidFill>
                  <a:schemeClr val="tx1"/>
                </a:solidFill>
                <a:latin typeface="Arial Narrow" panose="020B0606020202030204" pitchFamily="34" charset="0"/>
                <a:hlinkClick r:id="rId3"/>
              </a:rPr>
              <a:t>Commissions</a:t>
            </a:r>
          </a:p>
          <a:p>
            <a:r>
              <a:rPr lang="en-ZA" dirty="0" smtClean="0">
                <a:solidFill>
                  <a:schemeClr val="tx1"/>
                </a:solidFill>
                <a:latin typeface="Arial Narrow" panose="020B0606020202030204" pitchFamily="34" charset="0"/>
                <a:hlinkClick r:id="rId3"/>
              </a:rPr>
              <a:t>www.nationalplanningcommission.org.za</a:t>
            </a:r>
          </a:p>
          <a:p>
            <a:r>
              <a:rPr lang="en-ZA" dirty="0" smtClean="0">
                <a:solidFill>
                  <a:schemeClr val="tx1"/>
                </a:solidFill>
                <a:latin typeface="Arial Narrow" panose="020B0606020202030204" pitchFamily="34" charset="0"/>
                <a:hlinkClick r:id="rId4"/>
              </a:rPr>
              <a:t>www.cogta.gov.za</a:t>
            </a:r>
            <a:r>
              <a:rPr lang="en-ZA" dirty="0" smtClean="0">
                <a:solidFill>
                  <a:schemeClr val="tx1"/>
                </a:solidFill>
                <a:latin typeface="Arial Narrow" panose="020B0606020202030204" pitchFamily="34" charset="0"/>
              </a:rPr>
              <a:t> </a:t>
            </a:r>
            <a:endParaRPr lang="en-ZA" dirty="0" smtClean="0">
              <a:solidFill>
                <a:schemeClr val="tx1"/>
              </a:solidFill>
              <a:latin typeface="Arial Narrow" panose="020B0606020202030204" pitchFamily="34" charset="0"/>
              <a:hlinkClick r:id="rId3"/>
            </a:endParaRPr>
          </a:p>
          <a:p>
            <a:r>
              <a:rPr lang="en-ZA" dirty="0" smtClean="0">
                <a:solidFill>
                  <a:schemeClr val="tx1"/>
                </a:solidFill>
                <a:latin typeface="Arial Narrow" panose="020B0606020202030204" pitchFamily="34" charset="0"/>
                <a:hlinkClick r:id="rId3"/>
              </a:rPr>
              <a:t>www.ffc.co.za</a:t>
            </a:r>
          </a:p>
          <a:p>
            <a:pPr marL="82296" indent="0">
              <a:buNone/>
            </a:pPr>
            <a:r>
              <a:rPr lang="en-ZA" dirty="0" smtClean="0">
                <a:solidFill>
                  <a:schemeClr val="tx1"/>
                </a:solidFill>
                <a:latin typeface="Arial Narrow" panose="020B0606020202030204" pitchFamily="34" charset="0"/>
                <a:hlinkClick r:id="rId3"/>
              </a:rPr>
              <a:t>Programmes</a:t>
            </a:r>
          </a:p>
          <a:p>
            <a:r>
              <a:rPr lang="en-ZA" dirty="0" smtClean="0">
                <a:solidFill>
                  <a:schemeClr val="tx1"/>
                </a:solidFill>
                <a:latin typeface="Arial Narrow" panose="020B0606020202030204" pitchFamily="34" charset="0"/>
                <a:hlinkClick r:id="rId3"/>
              </a:rPr>
              <a:t>City Support Programme Tools: </a:t>
            </a:r>
          </a:p>
          <a:p>
            <a:pPr marL="82296" indent="0">
              <a:buNone/>
            </a:pPr>
            <a:r>
              <a:rPr lang="en-ZA" dirty="0" smtClean="0">
                <a:solidFill>
                  <a:schemeClr val="tx1"/>
                </a:solidFill>
                <a:latin typeface="Arial Narrow" panose="020B0606020202030204" pitchFamily="34" charset="0"/>
                <a:hlinkClick r:id="rId3"/>
              </a:rPr>
              <a:t>https</a:t>
            </a:r>
            <a:r>
              <a:rPr lang="en-ZA" dirty="0">
                <a:solidFill>
                  <a:schemeClr val="tx1"/>
                </a:solidFill>
                <a:latin typeface="Arial Narrow" panose="020B0606020202030204" pitchFamily="34" charset="0"/>
                <a:hlinkClick r:id="rId3"/>
              </a:rPr>
              <a:t>://</a:t>
            </a:r>
            <a:r>
              <a:rPr lang="en-ZA" dirty="0" smtClean="0">
                <a:solidFill>
                  <a:schemeClr val="tx1"/>
                </a:solidFill>
                <a:latin typeface="Arial Narrow" panose="020B0606020202030204" pitchFamily="34" charset="0"/>
                <a:hlinkClick r:id="rId3"/>
              </a:rPr>
              <a:t>csp.treasury.gov.za/Resource%20_Centre/Conferences/Pages/CSP-Tools.aspx</a:t>
            </a:r>
            <a:endParaRPr lang="en-ZA" dirty="0" smtClean="0">
              <a:solidFill>
                <a:schemeClr val="tx1"/>
              </a:solidFill>
              <a:latin typeface="Arial Narrow" panose="020B0606020202030204" pitchFamily="34" charset="0"/>
            </a:endParaRPr>
          </a:p>
          <a:p>
            <a:pPr marL="82296" indent="0">
              <a:buNone/>
            </a:pPr>
            <a:endParaRPr lang="en-ZA" dirty="0" smtClean="0"/>
          </a:p>
          <a:p>
            <a:pPr marL="82296" indent="0">
              <a:buNone/>
            </a:pPr>
            <a:endParaRPr lang="en-ZA" dirty="0"/>
          </a:p>
        </p:txBody>
      </p:sp>
      <p:sp>
        <p:nvSpPr>
          <p:cNvPr id="4" name="Slide Number Placeholder 3"/>
          <p:cNvSpPr>
            <a:spLocks noGrp="1"/>
          </p:cNvSpPr>
          <p:nvPr>
            <p:ph type="sldNum" sz="quarter" idx="4"/>
          </p:nvPr>
        </p:nvSpPr>
        <p:spPr/>
        <p:txBody>
          <a:bodyPr/>
          <a:lstStyle/>
          <a:p>
            <a:fld id="{62AAA1A3-262B-4979-8C18-306C3DA11E9E}" type="slidenum">
              <a:rPr lang="en-ZA" smtClean="0"/>
              <a:pPr/>
              <a:t>15</a:t>
            </a:fld>
            <a:endParaRPr lang="en-ZA" dirty="0"/>
          </a:p>
        </p:txBody>
      </p:sp>
    </p:spTree>
    <p:extLst>
      <p:ext uri="{BB962C8B-B14F-4D97-AF65-F5344CB8AC3E}">
        <p14:creationId xmlns:p14="http://schemas.microsoft.com/office/powerpoint/2010/main" val="4442009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ZA" dirty="0"/>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644434211"/>
              </p:ext>
            </p:extLst>
          </p:nvPr>
        </p:nvGraphicFramePr>
        <p:xfrm>
          <a:off x="1" y="0"/>
          <a:ext cx="9144000" cy="61653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4"/>
          </p:nvPr>
        </p:nvSpPr>
        <p:spPr>
          <a:prstGeom prst="rect">
            <a:avLst/>
          </a:prstGeom>
        </p:spPr>
        <p:txBody>
          <a:bodyPr/>
          <a:lstStyle/>
          <a:p>
            <a:fld id="{62AAA1A3-262B-4979-8C18-306C3DA11E9E}" type="slidenum">
              <a:rPr lang="en-ZA" smtClean="0"/>
              <a:pPr/>
              <a:t>16</a:t>
            </a:fld>
            <a:endParaRPr lang="en-ZA" dirty="0"/>
          </a:p>
        </p:txBody>
      </p:sp>
    </p:spTree>
    <p:extLst>
      <p:ext uri="{BB962C8B-B14F-4D97-AF65-F5344CB8AC3E}">
        <p14:creationId xmlns:p14="http://schemas.microsoft.com/office/powerpoint/2010/main" val="24383093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Solstice">
  <a:themeElements>
    <a:clrScheme name="Custom 1">
      <a:dk1>
        <a:sysClr val="windowText" lastClr="000000"/>
      </a:dk1>
      <a:lt1>
        <a:sysClr val="window" lastClr="FFFFFF"/>
      </a:lt1>
      <a:dk2>
        <a:srgbClr val="531A17"/>
      </a:dk2>
      <a:lt2>
        <a:srgbClr val="E7DEC9"/>
      </a:lt2>
      <a:accent1>
        <a:srgbClr val="531A17"/>
      </a:accent1>
      <a:accent2>
        <a:srgbClr val="874515"/>
      </a:accent2>
      <a:accent3>
        <a:srgbClr val="B46E12"/>
      </a:accent3>
      <a:accent4>
        <a:srgbClr val="B46E12"/>
      </a:accent4>
      <a:accent5>
        <a:srgbClr val="B46E12"/>
      </a:accent5>
      <a:accent6>
        <a:srgbClr val="B46E12"/>
      </a:accent6>
      <a:hlink>
        <a:srgbClr val="531A17"/>
      </a:hlink>
      <a:folHlink>
        <a:srgbClr val="B46E12"/>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01C80929617446A548DA57D3E39F5E" ma:contentTypeVersion="0" ma:contentTypeDescription="Create a new document." ma:contentTypeScope="" ma:versionID="87735470b9e028ab23c4679e0267b394">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60612E-5EC5-4891-9812-D39103BDE5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4BE6108B-281E-488A-9AF3-50133F4F0BE1}">
  <ds:schemaRefs>
    <ds:schemaRef ds:uri="http://schemas.microsoft.com/sharepoint/v3/contenttype/forms"/>
  </ds:schemaRefs>
</ds:datastoreItem>
</file>

<file path=customXml/itemProps3.xml><?xml version="1.0" encoding="utf-8"?>
<ds:datastoreItem xmlns:ds="http://schemas.openxmlformats.org/officeDocument/2006/customXml" ds:itemID="{412097B2-BE79-48E4-9AA7-4791446820EA}">
  <ds:schemaRefs>
    <ds:schemaRef ds:uri="http://www.w3.org/XML/1998/namespace"/>
    <ds:schemaRef ds:uri="http://purl.org/dc/dcmitype/"/>
    <ds:schemaRef ds:uri="http://schemas.microsoft.com/office/2006/metadata/properties"/>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4826</TotalTime>
  <Words>2396</Words>
  <Application>Microsoft Office PowerPoint</Application>
  <PresentationFormat>On-screen Show (4:3)</PresentationFormat>
  <Paragraphs>281</Paragraphs>
  <Slides>16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Narrow</vt:lpstr>
      <vt:lpstr>Calibri</vt:lpstr>
      <vt:lpstr>Georgia</vt:lpstr>
      <vt:lpstr>Trebuchet MS</vt:lpstr>
      <vt:lpstr>Wingdings</vt:lpstr>
      <vt:lpstr>Wingdings 2</vt:lpstr>
      <vt:lpstr>1_Solstice</vt:lpstr>
      <vt:lpstr>PowerPoint Presentation</vt:lpstr>
      <vt:lpstr>PRESENTATION OUTLINE</vt:lpstr>
      <vt:lpstr>POLICY AND CONTEXTUAL FRAMEWORK</vt:lpstr>
      <vt:lpstr>NATIONAL DEVELOPMENT PLAN/ MTSF AND THE SUSTAINABLE DEVELOPMENT GOALS </vt:lpstr>
      <vt:lpstr>PowerPoint Presentation</vt:lpstr>
      <vt:lpstr>INTERGOVERNMENTAL PROCESS IN SOUTH AFRICA </vt:lpstr>
      <vt:lpstr>RESOURCE PLANNING FRAMEWORK  &amp; BUDGETING LINKED TO THE NDP</vt:lpstr>
      <vt:lpstr>PowerPoint Presentation</vt:lpstr>
      <vt:lpstr>NDP LEVERS AND CRITERIA</vt:lpstr>
      <vt:lpstr>REPRIORITISATION OF NON-CORE AND NON-PERFORMING</vt:lpstr>
      <vt:lpstr>PowerPoint Presentation</vt:lpstr>
      <vt:lpstr>PROVINCIAL PLANNING PROCESSES</vt:lpstr>
      <vt:lpstr>MUNICIPAL EMERGING PRACTICE </vt:lpstr>
      <vt:lpstr>PowerPoint Presentation</vt:lpstr>
      <vt:lpstr>ADDITIONAL RESOURCES </vt:lpstr>
      <vt:lpstr>PowerPoint Presentation</vt:lpstr>
    </vt:vector>
  </TitlesOfParts>
  <Company>SA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Pieter@dpme.gov.za</dc:creator>
  <cp:lastModifiedBy>Andile Mhlongo</cp:lastModifiedBy>
  <cp:revision>369</cp:revision>
  <cp:lastPrinted>2017-07-17T05:37:42Z</cp:lastPrinted>
  <dcterms:created xsi:type="dcterms:W3CDTF">2010-04-21T14:27:00Z</dcterms:created>
  <dcterms:modified xsi:type="dcterms:W3CDTF">2018-07-09T09:45:55Z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0x0101005301C80929617446A548DA57D3E39F5E</vt:lpwstr>
  </property>
</Properties>
</file>