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howSpecialPlsOnTitleSld="0" strictFirstAndLastChars="0" saveSubsetFonts="1">
  <p:sldMasterIdLst>
    <p:sldMasterId id="2147483648" r:id="rId1"/>
  </p:sldMasterIdLst>
  <p:notesMasterIdLst>
    <p:notesMasterId r:id="rId17"/>
  </p:notesMasterIdLst>
  <p:sldIdLst>
    <p:sldId id="256" r:id="rId2"/>
    <p:sldId id="296" r:id="rId3"/>
    <p:sldId id="289" r:id="rId4"/>
    <p:sldId id="297" r:id="rId5"/>
    <p:sldId id="298" r:id="rId6"/>
    <p:sldId id="299" r:id="rId7"/>
    <p:sldId id="300" r:id="rId8"/>
    <p:sldId id="308" r:id="rId9"/>
    <p:sldId id="301" r:id="rId10"/>
    <p:sldId id="302" r:id="rId11"/>
    <p:sldId id="303" r:id="rId12"/>
    <p:sldId id="304" r:id="rId13"/>
    <p:sldId id="305" r:id="rId14"/>
    <p:sldId id="306" r:id="rId15"/>
    <p:sldId id="307" r:id="rId16"/>
  </p:sldIdLst>
  <p:sldSz cx="9144000" cy="6858000" type="screen4x3"/>
  <p:notesSz cx="7010400" cy="9296400"/>
  <p:defaultTextStyle>
    <a:defPPr>
      <a:defRPr lang="en-US"/>
    </a:defPPr>
    <a:lvl1pPr algn="l" rtl="0" eaLnBrk="0" fontAlgn="base" hangingPunct="0">
      <a:spcBef>
        <a:spcPct val="0"/>
      </a:spcBef>
      <a:spcAft>
        <a:spcPct val="0"/>
      </a:spcAft>
      <a:defRPr kern="1200">
        <a:solidFill>
          <a:srgbClr val="000000"/>
        </a:solidFill>
        <a:latin typeface="Calibri" panose="020F0502020204030204" pitchFamily="34" charset="0"/>
        <a:ea typeface="+mn-ea"/>
        <a:cs typeface="Calibri" panose="020F0502020204030204" pitchFamily="34" charset="0"/>
        <a:sym typeface="Calibri" panose="020F0502020204030204" pitchFamily="34" charset="0"/>
      </a:defRPr>
    </a:lvl1pPr>
    <a:lvl2pPr marL="457200" algn="l" rtl="0" eaLnBrk="0" fontAlgn="base" hangingPunct="0">
      <a:spcBef>
        <a:spcPct val="0"/>
      </a:spcBef>
      <a:spcAft>
        <a:spcPct val="0"/>
      </a:spcAft>
      <a:defRPr kern="1200">
        <a:solidFill>
          <a:srgbClr val="000000"/>
        </a:solidFill>
        <a:latin typeface="Calibri" panose="020F0502020204030204" pitchFamily="34" charset="0"/>
        <a:ea typeface="+mn-ea"/>
        <a:cs typeface="Calibri" panose="020F0502020204030204" pitchFamily="34" charset="0"/>
        <a:sym typeface="Calibri" panose="020F0502020204030204" pitchFamily="34" charset="0"/>
      </a:defRPr>
    </a:lvl2pPr>
    <a:lvl3pPr marL="914400" algn="l" rtl="0" eaLnBrk="0" fontAlgn="base" hangingPunct="0">
      <a:spcBef>
        <a:spcPct val="0"/>
      </a:spcBef>
      <a:spcAft>
        <a:spcPct val="0"/>
      </a:spcAft>
      <a:defRPr kern="1200">
        <a:solidFill>
          <a:srgbClr val="000000"/>
        </a:solidFill>
        <a:latin typeface="Calibri" panose="020F0502020204030204" pitchFamily="34" charset="0"/>
        <a:ea typeface="+mn-ea"/>
        <a:cs typeface="Calibri" panose="020F0502020204030204" pitchFamily="34" charset="0"/>
        <a:sym typeface="Calibri" panose="020F0502020204030204" pitchFamily="34" charset="0"/>
      </a:defRPr>
    </a:lvl3pPr>
    <a:lvl4pPr marL="1371600" algn="l" rtl="0" eaLnBrk="0" fontAlgn="base" hangingPunct="0">
      <a:spcBef>
        <a:spcPct val="0"/>
      </a:spcBef>
      <a:spcAft>
        <a:spcPct val="0"/>
      </a:spcAft>
      <a:defRPr kern="1200">
        <a:solidFill>
          <a:srgbClr val="000000"/>
        </a:solidFill>
        <a:latin typeface="Calibri" panose="020F0502020204030204" pitchFamily="34" charset="0"/>
        <a:ea typeface="+mn-ea"/>
        <a:cs typeface="Calibri" panose="020F0502020204030204" pitchFamily="34" charset="0"/>
        <a:sym typeface="Calibri" panose="020F0502020204030204" pitchFamily="34" charset="0"/>
      </a:defRPr>
    </a:lvl4pPr>
    <a:lvl5pPr marL="1828800" algn="l" rtl="0" eaLnBrk="0" fontAlgn="base" hangingPunct="0">
      <a:spcBef>
        <a:spcPct val="0"/>
      </a:spcBef>
      <a:spcAft>
        <a:spcPct val="0"/>
      </a:spcAft>
      <a:defRPr kern="1200">
        <a:solidFill>
          <a:srgbClr val="000000"/>
        </a:solidFill>
        <a:latin typeface="Calibri" panose="020F0502020204030204" pitchFamily="34" charset="0"/>
        <a:ea typeface="+mn-ea"/>
        <a:cs typeface="Calibri" panose="020F0502020204030204" pitchFamily="34" charset="0"/>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mn-ea"/>
        <a:cs typeface="Calibri" panose="020F0502020204030204" pitchFamily="34" charset="0"/>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mn-ea"/>
        <a:cs typeface="Calibri" panose="020F0502020204030204" pitchFamily="34" charset="0"/>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mn-ea"/>
        <a:cs typeface="Calibri" panose="020F0502020204030204" pitchFamily="34" charset="0"/>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mn-ea"/>
        <a:cs typeface="Calibri" panose="020F0502020204030204" pitchFamily="34" charset="0"/>
        <a:sym typeface="Calibri" panose="020F050202020403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7CB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365" autoAdjust="0"/>
  </p:normalViewPr>
  <p:slideViewPr>
    <p:cSldViewPr>
      <p:cViewPr varScale="1">
        <p:scale>
          <a:sx n="89" d="100"/>
          <a:sy n="89" d="100"/>
        </p:scale>
        <p:origin x="224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a:extLst>
              <a:ext uri="{FF2B5EF4-FFF2-40B4-BE49-F238E27FC236}">
                <a16:creationId xmlns:a16="http://schemas.microsoft.com/office/drawing/2014/main" id="{85A8F374-ADAF-4D2B-BA0E-823D534400B3}"/>
              </a:ext>
            </a:extLst>
          </p:cNvPr>
          <p:cNvSpPr>
            <a:spLocks/>
          </p:cNvSpPr>
          <p:nvPr>
            <p:ph type="sldImg"/>
          </p:nvPr>
        </p:nvSpPr>
        <p:spPr bwMode="auto">
          <a:xfrm>
            <a:off x="1181100" y="696913"/>
            <a:ext cx="4648200" cy="348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sp>
      <p:sp>
        <p:nvSpPr>
          <p:cNvPr id="3074" name="Rectangle 2">
            <a:extLst>
              <a:ext uri="{FF2B5EF4-FFF2-40B4-BE49-F238E27FC236}">
                <a16:creationId xmlns:a16="http://schemas.microsoft.com/office/drawing/2014/main" id="{7F30D683-CE39-46A4-9283-13C44A714C09}"/>
              </a:ext>
            </a:extLst>
          </p:cNvPr>
          <p:cNvSpPr>
            <a:spLocks noGrp="1"/>
          </p:cNvSpPr>
          <p:nvPr>
            <p:ph type="body" sz="quarter" idx="1"/>
          </p:nvPr>
        </p:nvSpPr>
        <p:spPr bwMode="auto">
          <a:xfrm>
            <a:off x="935038" y="4416425"/>
            <a:ext cx="5140325" cy="4183063"/>
          </a:xfrm>
          <a:prstGeom prst="rect">
            <a:avLst/>
          </a:prstGeom>
          <a:noFill/>
          <a:ln w="9525" cap="flat" cmpd="sng">
            <a:noFill/>
            <a:prstDash val="solid"/>
            <a:round/>
            <a:headEnd type="none" w="med" len="med"/>
            <a:tailEnd type="none" w="med" len="med"/>
          </a:ln>
          <a:effectLst/>
        </p:spPr>
        <p:txBody>
          <a:bodyPr vert="horz" wrap="square" lIns="93177" tIns="46589" rIns="93177" bIns="46589" numCol="1" anchor="t" anchorCtr="0" compatLnSpc="1">
            <a:prstTxWarp prst="textNoShape">
              <a:avLst/>
            </a:prstTxWarp>
          </a:bodyPr>
          <a:lstStyle/>
          <a:p>
            <a:pPr lvl="0"/>
            <a:r>
              <a:rPr lang="en-US" noProof="0">
                <a:sym typeface="Helvetica Neue" pitchFamily="2"/>
              </a:rPr>
              <a:t>Click to edit Master text styles</a:t>
            </a:r>
          </a:p>
          <a:p>
            <a:pPr lvl="1"/>
            <a:r>
              <a:rPr lang="en-US" noProof="0">
                <a:sym typeface="Helvetica Neue" pitchFamily="2"/>
              </a:rPr>
              <a:t>Second level</a:t>
            </a:r>
          </a:p>
          <a:p>
            <a:pPr lvl="2"/>
            <a:r>
              <a:rPr lang="en-US" noProof="0">
                <a:sym typeface="Helvetica Neue" pitchFamily="2"/>
              </a:rPr>
              <a:t>Third level</a:t>
            </a:r>
          </a:p>
          <a:p>
            <a:pPr lvl="3"/>
            <a:r>
              <a:rPr lang="en-US" noProof="0">
                <a:sym typeface="Helvetica Neue" pitchFamily="2"/>
              </a:rPr>
              <a:t>Fourth level</a:t>
            </a:r>
          </a:p>
          <a:p>
            <a:pPr lvl="4"/>
            <a:r>
              <a:rPr lang="en-US" noProof="0">
                <a:sym typeface="Helvetica Neue" pitchFamily="2"/>
              </a:rPr>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pitchFamily="2" charset="0"/>
      </a:defRPr>
    </a:lvl1pPr>
    <a:lvl2pPr indent="2286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pitchFamily="2" charset="0"/>
      </a:defRPr>
    </a:lvl2pPr>
    <a:lvl3pPr indent="4572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pitchFamily="2" charset="0"/>
      </a:defRPr>
    </a:lvl3pPr>
    <a:lvl4pPr indent="6858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pitchFamily="2" charset="0"/>
      </a:defRPr>
    </a:lvl4pPr>
    <a:lvl5pPr indent="914400" algn="l" rtl="0" eaLnBrk="0" fontAlgn="base" hangingPunct="0">
      <a:spcBef>
        <a:spcPct val="0"/>
      </a:spcBef>
      <a:spcAft>
        <a:spcPct val="0"/>
      </a:spcAft>
      <a:defRPr sz="1200" kern="1200">
        <a:solidFill>
          <a:srgbClr val="000000"/>
        </a:solidFill>
        <a:latin typeface="Helvetica Neue" pitchFamily="2"/>
        <a:ea typeface="Helvetica Neue" pitchFamily="2"/>
        <a:cs typeface="Helvetica Neue" pitchFamily="2"/>
        <a:sym typeface="Helvetica Neue" pitchFamily="2"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6CCE9593-DE8E-4717-9D36-DE30AC78B2D6}"/>
              </a:ext>
            </a:extLst>
          </p:cNvPr>
          <p:cNvSpPr>
            <a:spLocks noGrp="1" noRot="1" noChangeAspect="1" noTextEdit="1"/>
          </p:cNvSpPr>
          <p:nvPr>
            <p:ph type="sldImg"/>
          </p:nvPr>
        </p:nvSpPr>
        <p:spPr/>
      </p:sp>
      <p:sp>
        <p:nvSpPr>
          <p:cNvPr id="5123" name="Notes Placeholder 2">
            <a:extLst>
              <a:ext uri="{FF2B5EF4-FFF2-40B4-BE49-F238E27FC236}">
                <a16:creationId xmlns:a16="http://schemas.microsoft.com/office/drawing/2014/main" id="{3D855959-E026-4DD9-AC5B-4CD9F8D60B8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Neue" pitchFamily="2" charset="0"/>
                <a:cs typeface="Helvetica Neue" pitchFamily="2" charset="0"/>
              </a:rPr>
              <a:t>The aim of this presentation is to provide insights into women’s health issues in Ethiopia focusing on persistent and emerging challenges. There are four pillars: reproductive health, HIV, cancer and violence against women. </a:t>
            </a:r>
          </a:p>
          <a:p>
            <a:endParaRPr lang="en-US" altLang="en-US">
              <a:latin typeface="Helvetica Neue" pitchFamily="2" charset="0"/>
              <a:cs typeface="Helvetica Neue" pitchFamily="2" charset="0"/>
            </a:endParaRPr>
          </a:p>
          <a:p>
            <a:r>
              <a:rPr lang="en-US" altLang="en-US">
                <a:latin typeface="Helvetica Neue" pitchFamily="2" charset="0"/>
                <a:cs typeface="Helvetica Neue" pitchFamily="2" charset="0"/>
              </a:rPr>
              <a:t>The following slides will outline trends in women’s health as well as women’s access to healthcare and explore key factors that contribute to existing inequalities including education, wealth and location.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78F528F3-7E97-4290-942B-023D7FBBEA86}"/>
              </a:ext>
            </a:extLst>
          </p:cNvPr>
          <p:cNvSpPr>
            <a:spLocks noGrp="1" noRot="1" noChangeAspect="1" noTextEdit="1"/>
          </p:cNvSpPr>
          <p:nvPr>
            <p:ph type="sldImg"/>
          </p:nvPr>
        </p:nvSpPr>
        <p:spPr/>
      </p:sp>
      <p:sp>
        <p:nvSpPr>
          <p:cNvPr id="7171" name="Notes Placeholder 2">
            <a:extLst>
              <a:ext uri="{FF2B5EF4-FFF2-40B4-BE49-F238E27FC236}">
                <a16:creationId xmlns:a16="http://schemas.microsoft.com/office/drawing/2014/main" id="{BFAA4E2B-D378-463C-9DC9-A8A427C056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Neue" pitchFamily="2" charset="0"/>
                <a:cs typeface="Helvetica Neue" pitchFamily="2" charset="0"/>
              </a:rPr>
              <a:t>From 2000 to 2016, fertility rate decreased from 5.5 to 4.6 births. This is a commendable progress reflecting a 16% reduction in total fertility rate. </a:t>
            </a:r>
          </a:p>
          <a:p>
            <a:endParaRPr lang="en-US" altLang="en-US">
              <a:latin typeface="Helvetica Neue" pitchFamily="2" charset="0"/>
              <a:cs typeface="Helvetica Neue" pitchFamily="2" charset="0"/>
            </a:endParaRPr>
          </a:p>
          <a:p>
            <a:r>
              <a:rPr lang="en-US" altLang="en-US">
                <a:latin typeface="Helvetica Neue" pitchFamily="2" charset="0"/>
                <a:cs typeface="Helvetica Neue" pitchFamily="2" charset="0"/>
              </a:rPr>
              <a:t>This can partly be explained with the six-fold increase in the use of modern contraceptive methods among married women in the sampe period.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0FDC5699-00EB-479F-94BB-B4CD67A80981}"/>
              </a:ext>
            </a:extLst>
          </p:cNvPr>
          <p:cNvSpPr>
            <a:spLocks noGrp="1" noRot="1" noChangeAspect="1" noTextEdit="1"/>
          </p:cNvSpPr>
          <p:nvPr>
            <p:ph type="sldImg"/>
          </p:nvPr>
        </p:nvSpPr>
        <p:spPr/>
      </p:sp>
      <p:sp>
        <p:nvSpPr>
          <p:cNvPr id="9219" name="Notes Placeholder 2">
            <a:extLst>
              <a:ext uri="{FF2B5EF4-FFF2-40B4-BE49-F238E27FC236}">
                <a16:creationId xmlns:a16="http://schemas.microsoft.com/office/drawing/2014/main" id="{043B3DB2-EA24-47AF-8C8D-061A525266C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Neue" pitchFamily="2" charset="0"/>
                <a:cs typeface="Helvetica Neue" pitchFamily="2" charset="0"/>
              </a:rPr>
              <a:t>Inequalities in accessing family planning must be addressed to further decrease the fertility rate. Women residing in rural areas, women with lower education and women living inhouseholds with lower wealth find it more difficult to access family planning.</a:t>
            </a:r>
          </a:p>
          <a:p>
            <a:endParaRPr lang="en-US" altLang="en-US">
              <a:latin typeface="Helvetica Neue" pitchFamily="2" charset="0"/>
              <a:cs typeface="Helvetica Neue" pitchFamily="2" charset="0"/>
            </a:endParaRPr>
          </a:p>
          <a:p>
            <a:r>
              <a:rPr lang="en-US" altLang="en-US">
                <a:latin typeface="Helvetica Neue" pitchFamily="2" charset="0"/>
                <a:cs typeface="Helvetica Neue" pitchFamily="2" charset="0"/>
              </a:rPr>
              <a:t>While unmet need for family planning decreased in the last decade significantly, more than 1 in every 5 Ethiopian women report unmet need. Eliminating such unmet need will require more targeted policy actions based on the three contours of inequality explored earlier.</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FC72D870-AE16-4D89-A516-87832BBA5767}"/>
              </a:ext>
            </a:extLst>
          </p:cNvPr>
          <p:cNvSpPr>
            <a:spLocks noGrp="1" noRot="1" noChangeAspect="1" noTextEdit="1"/>
          </p:cNvSpPr>
          <p:nvPr>
            <p:ph type="sldImg"/>
          </p:nvPr>
        </p:nvSpPr>
        <p:spPr/>
      </p:sp>
      <p:sp>
        <p:nvSpPr>
          <p:cNvPr id="11267" name="Notes Placeholder 2">
            <a:extLst>
              <a:ext uri="{FF2B5EF4-FFF2-40B4-BE49-F238E27FC236}">
                <a16:creationId xmlns:a16="http://schemas.microsoft.com/office/drawing/2014/main" id="{F1F1BAFB-98EE-4399-B7C7-CC2BAAFEF34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Neue" pitchFamily="2" charset="0"/>
                <a:cs typeface="Helvetica Neue" pitchFamily="2" charset="0"/>
              </a:rPr>
              <a:t>Ethiopia halved its maternal mortality ration in the last couple of decades. Further progress is needed at accelerated pace to reach the SDG target of 70 by 2030.</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E9AC3395-9D3A-4631-8880-6FB1B2628709}"/>
              </a:ext>
            </a:extLst>
          </p:cNvPr>
          <p:cNvSpPr>
            <a:spLocks noGrp="1" noRot="1" noChangeAspect="1" noTextEdit="1"/>
          </p:cNvSpPr>
          <p:nvPr>
            <p:ph type="sldImg"/>
          </p:nvPr>
        </p:nvSpPr>
        <p:spPr/>
      </p:sp>
      <p:sp>
        <p:nvSpPr>
          <p:cNvPr id="13315" name="Notes Placeholder 2">
            <a:extLst>
              <a:ext uri="{FF2B5EF4-FFF2-40B4-BE49-F238E27FC236}">
                <a16:creationId xmlns:a16="http://schemas.microsoft.com/office/drawing/2014/main" id="{A52601E7-E5AC-4AC0-9FF4-0CCC3629D99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Neue" pitchFamily="2" charset="0"/>
                <a:cs typeface="Helvetica Neue" pitchFamily="2" charset="0"/>
              </a:rPr>
              <a:t>Despite a steady decline by 20% from 2006 to 2010, hemorrhage continuous to be the main cause of maternal death in Ethiopia.</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B91B0FB1-57A7-4C7B-90F6-01C8B7626271}"/>
              </a:ext>
            </a:extLst>
          </p:cNvPr>
          <p:cNvSpPr>
            <a:spLocks noGrp="1" noRot="1" noChangeAspect="1" noTextEdit="1"/>
          </p:cNvSpPr>
          <p:nvPr>
            <p:ph type="sldImg"/>
          </p:nvPr>
        </p:nvSpPr>
        <p:spPr/>
      </p:sp>
      <p:sp>
        <p:nvSpPr>
          <p:cNvPr id="15363" name="Notes Placeholder 2">
            <a:extLst>
              <a:ext uri="{FF2B5EF4-FFF2-40B4-BE49-F238E27FC236}">
                <a16:creationId xmlns:a16="http://schemas.microsoft.com/office/drawing/2014/main" id="{01BF4C80-ADC5-494F-A868-E56DF2E90BF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Neue" pitchFamily="2" charset="0"/>
                <a:cs typeface="Helvetica Neue" pitchFamily="2" charset="0"/>
              </a:rPr>
              <a:t>The share of live births taking place in health facilities has increased fivefold from 2000 to 2016. However more than two-third still deliver at home.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D4298A06-50F9-41F3-B6BF-91DC010CBB69}"/>
              </a:ext>
            </a:extLst>
          </p:cNvPr>
          <p:cNvSpPr>
            <a:spLocks noGrp="1" noRot="1" noChangeAspect="1" noTextEdit="1"/>
          </p:cNvSpPr>
          <p:nvPr>
            <p:ph type="sldImg"/>
          </p:nvPr>
        </p:nvSpPr>
        <p:spPr/>
      </p:sp>
      <p:sp>
        <p:nvSpPr>
          <p:cNvPr id="17411" name="Notes Placeholder 2">
            <a:extLst>
              <a:ext uri="{FF2B5EF4-FFF2-40B4-BE49-F238E27FC236}">
                <a16:creationId xmlns:a16="http://schemas.microsoft.com/office/drawing/2014/main" id="{D7C37C70-685F-4872-8798-AA080D98B09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Neue" pitchFamily="2" charset="0"/>
                <a:cs typeface="Helvetica Neue" pitchFamily="2" charset="0"/>
              </a:rPr>
              <a:t>There is a substantial gender gap in HIV prevalence in Ethiopia. Gambela, Addis Ababa, Dire Dawa and Harari are the top four regions with highest prevalence rates reaching 5.7% in Gambela for women.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B3C48FE2-DBB5-4D7F-97B7-5D3BF63F4AF0}"/>
              </a:ext>
            </a:extLst>
          </p:cNvPr>
          <p:cNvSpPr>
            <a:spLocks noGrp="1" noRot="1" noChangeAspect="1" noTextEdit="1"/>
          </p:cNvSpPr>
          <p:nvPr>
            <p:ph type="sldImg"/>
          </p:nvPr>
        </p:nvSpPr>
        <p:spPr/>
      </p:sp>
      <p:sp>
        <p:nvSpPr>
          <p:cNvPr id="19459" name="Notes Placeholder 2">
            <a:extLst>
              <a:ext uri="{FF2B5EF4-FFF2-40B4-BE49-F238E27FC236}">
                <a16:creationId xmlns:a16="http://schemas.microsoft.com/office/drawing/2014/main" id="{8D78DF61-65EE-4F1F-A750-587695F84B8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Neue" pitchFamily="2" charset="0"/>
                <a:cs typeface="Helvetica Neue" pitchFamily="2" charset="0"/>
              </a:rPr>
              <a:t>Men are more likely to know about HIV prevention methods than women in Ethiopia. This gender gap has remained wide since early 2000s partly contributing to higher prevalence rates among women, particularly the younger cohorts.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450ED7BB-2658-4874-BC88-6D6EF9C3E9AB}"/>
              </a:ext>
            </a:extLst>
          </p:cNvPr>
          <p:cNvSpPr>
            <a:spLocks noGrp="1" noRot="1" noChangeAspect="1" noTextEdit="1"/>
          </p:cNvSpPr>
          <p:nvPr>
            <p:ph type="sldImg"/>
          </p:nvPr>
        </p:nvSpPr>
        <p:spPr/>
      </p:sp>
      <p:sp>
        <p:nvSpPr>
          <p:cNvPr id="21507" name="Notes Placeholder 2">
            <a:extLst>
              <a:ext uri="{FF2B5EF4-FFF2-40B4-BE49-F238E27FC236}">
                <a16:creationId xmlns:a16="http://schemas.microsoft.com/office/drawing/2014/main" id="{E3B0C17B-6265-4EFC-9747-C94F67FD14A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Neue" pitchFamily="2" charset="0"/>
                <a:cs typeface="Helvetica Neue" pitchFamily="2" charset="0"/>
              </a:rPr>
              <a:t>Cancer is an emerging health challenge particularly for women. The number of cases for breast and cervical cancer has increases substantially from mid-1990s to 2010s.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DB3DAEAD-EF0B-42FF-A1C0-7B597C2D4BD9}"/>
              </a:ext>
            </a:extLst>
          </p:cNvPr>
          <p:cNvSpPr>
            <a:spLocks noGrp="1" noRot="1" noChangeAspect="1" noTextEdit="1"/>
          </p:cNvSpPr>
          <p:nvPr>
            <p:ph type="sldImg"/>
          </p:nvPr>
        </p:nvSpPr>
        <p:spPr/>
      </p:sp>
      <p:sp>
        <p:nvSpPr>
          <p:cNvPr id="23555" name="Notes Placeholder 2">
            <a:extLst>
              <a:ext uri="{FF2B5EF4-FFF2-40B4-BE49-F238E27FC236}">
                <a16:creationId xmlns:a16="http://schemas.microsoft.com/office/drawing/2014/main" id="{39D93F4B-55AC-4121-9D80-C9F4923BFE6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Neue" pitchFamily="2" charset="0"/>
                <a:cs typeface="Helvetica Neue" pitchFamily="2" charset="0"/>
              </a:rPr>
              <a:t>Breast and cervical cancer clearly dominates the type of cancers women experience in Ethiopia.</a:t>
            </a:r>
          </a:p>
          <a:p>
            <a:endParaRPr lang="en-US" altLang="en-US">
              <a:latin typeface="Helvetica Neue" pitchFamily="2" charset="0"/>
              <a:cs typeface="Helvetica Neue" pitchFamily="2" charset="0"/>
            </a:endParaRPr>
          </a:p>
          <a:p>
            <a:r>
              <a:rPr lang="en-US" altLang="en-US">
                <a:latin typeface="Helvetica Neue" pitchFamily="2" charset="0"/>
                <a:cs typeface="Helvetica Neue" pitchFamily="2" charset="0"/>
              </a:rPr>
              <a:t>This makes service availability for cancer screening extremely important. With respect to cervical cancer screening, service availability remains at 2% indicating major supply side weaknesses.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9180BE6C-8639-438C-B2A7-DEE28B2AC126}"/>
              </a:ext>
            </a:extLst>
          </p:cNvPr>
          <p:cNvSpPr>
            <a:spLocks noGrp="1" noRot="1" noChangeAspect="1" noTextEdit="1"/>
          </p:cNvSpPr>
          <p:nvPr>
            <p:ph type="sldImg"/>
          </p:nvPr>
        </p:nvSpPr>
        <p:spPr/>
      </p:sp>
      <p:sp>
        <p:nvSpPr>
          <p:cNvPr id="25603" name="Notes Placeholder 2">
            <a:extLst>
              <a:ext uri="{FF2B5EF4-FFF2-40B4-BE49-F238E27FC236}">
                <a16:creationId xmlns:a16="http://schemas.microsoft.com/office/drawing/2014/main" id="{C4A65216-B2DB-43CF-ABB9-5E50DF955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Neue" pitchFamily="2" charset="0"/>
                <a:cs typeface="Helvetica Neue" pitchFamily="2" charset="0"/>
              </a:rPr>
              <a:t>As of 2016, violence against women remains a severe public health problem faced by women. Ethiopia’s average is equivalent to the global average.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04C82EA9-943B-4BBC-B5BF-F7EAEF787D10}"/>
              </a:ext>
            </a:extLst>
          </p:cNvPr>
          <p:cNvSpPr>
            <a:spLocks noGrp="1" noRot="1" noChangeAspect="1" noTextEdit="1"/>
          </p:cNvSpPr>
          <p:nvPr>
            <p:ph type="sldImg"/>
          </p:nvPr>
        </p:nvSpPr>
        <p:spPr/>
      </p:sp>
      <p:sp>
        <p:nvSpPr>
          <p:cNvPr id="27651" name="Notes Placeholder 2">
            <a:extLst>
              <a:ext uri="{FF2B5EF4-FFF2-40B4-BE49-F238E27FC236}">
                <a16:creationId xmlns:a16="http://schemas.microsoft.com/office/drawing/2014/main" id="{2BD96DCD-F5EA-4D7E-9A4E-5F2F755C334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Neue" pitchFamily="2" charset="0"/>
                <a:cs typeface="Helvetica Neue" pitchFamily="2" charset="0"/>
              </a:rPr>
              <a:t>FGM is a harmful practice against women which has shown significant reductions particularly in urban Ethiopia. However, as of 2016, the practice is highly prevalent both in urban and rural areas.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04BD5596-4451-4FB2-87E5-9DC243F907F4}"/>
              </a:ext>
            </a:extLst>
          </p:cNvPr>
          <p:cNvSpPr>
            <a:spLocks noGrp="1" noRot="1" noChangeAspect="1" noTextEdit="1"/>
          </p:cNvSpPr>
          <p:nvPr>
            <p:ph type="sldImg"/>
          </p:nvPr>
        </p:nvSpPr>
        <p:spPr/>
      </p:sp>
      <p:sp>
        <p:nvSpPr>
          <p:cNvPr id="29699" name="Notes Placeholder 2">
            <a:extLst>
              <a:ext uri="{FF2B5EF4-FFF2-40B4-BE49-F238E27FC236}">
                <a16:creationId xmlns:a16="http://schemas.microsoft.com/office/drawing/2014/main" id="{E9514CA0-9761-417B-A267-2B01130A0C8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Helvetica Neue" pitchFamily="2" charset="0"/>
                <a:cs typeface="Helvetica Neue" pitchFamily="2" charset="0"/>
              </a:rPr>
              <a:t>Early marriage is a major challenge against girls human capital formation. The figures above point toward major challenges.</a:t>
            </a:r>
          </a:p>
          <a:p>
            <a:endParaRPr lang="en-US" altLang="en-US">
              <a:latin typeface="Helvetica Neue" pitchFamily="2" charset="0"/>
              <a:cs typeface="Helvetica Neue" pitchFamily="2" charset="0"/>
            </a:endParaRPr>
          </a:p>
          <a:p>
            <a:r>
              <a:rPr lang="en-US" altLang="en-US">
                <a:latin typeface="Helvetica Neue" pitchFamily="2" charset="0"/>
                <a:cs typeface="Helvetica Neue" pitchFamily="2" charset="0"/>
              </a:rPr>
              <a:t>Median age at first marriage increases with education. While women with no education on average marry at age 16, women with more than secondary education marry at age 24.</a:t>
            </a:r>
          </a:p>
          <a:p>
            <a:endParaRPr lang="en-US" altLang="en-US">
              <a:latin typeface="Helvetica Neue" pitchFamily="2" charset="0"/>
              <a:cs typeface="Helvetica Neue" pitchFamily="2"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C0BBFE37-1807-4B9C-87E9-DC1D6379E4DA}"/>
              </a:ext>
            </a:extLst>
          </p:cNvPr>
          <p:cNvSpPr>
            <a:spLocks noGrp="1" noRot="1" noChangeAspect="1" noTextEdit="1"/>
          </p:cNvSpPr>
          <p:nvPr>
            <p:ph type="sldImg"/>
          </p:nvPr>
        </p:nvSpPr>
        <p:spPr/>
      </p:sp>
      <p:sp>
        <p:nvSpPr>
          <p:cNvPr id="31747" name="Notes Placeholder 2">
            <a:extLst>
              <a:ext uri="{FF2B5EF4-FFF2-40B4-BE49-F238E27FC236}">
                <a16:creationId xmlns:a16="http://schemas.microsoft.com/office/drawing/2014/main" id="{06ED2E67-40C5-4361-B339-BC3956412BB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Helvetica Neue" pitchFamily="2" charset="0"/>
              <a:cs typeface="Helvetica Neue" pitchFamily="2"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PT"/>
              <a:t>Clique para editar o estilo</a:t>
            </a:r>
            <a:endParaRPr lang="en-GB"/>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PT"/>
              <a:t>Faça clique para editar o estilo</a:t>
            </a:r>
            <a:endParaRPr lang="en-GB"/>
          </a:p>
        </p:txBody>
      </p:sp>
      <p:sp>
        <p:nvSpPr>
          <p:cNvPr id="4" name="Rectangle 6">
            <a:extLst>
              <a:ext uri="{FF2B5EF4-FFF2-40B4-BE49-F238E27FC236}">
                <a16:creationId xmlns:a16="http://schemas.microsoft.com/office/drawing/2014/main" id="{16C38CB1-5451-45A8-A60F-83E22CD7A1FB}"/>
              </a:ext>
            </a:extLst>
          </p:cNvPr>
          <p:cNvSpPr>
            <a:spLocks noGrp="1"/>
          </p:cNvSpPr>
          <p:nvPr>
            <p:ph type="sldNum" sz="quarter" idx="10"/>
          </p:nvPr>
        </p:nvSpPr>
        <p:spPr/>
        <p:txBody>
          <a:bodyPr/>
          <a:lstStyle>
            <a:lvl1pPr>
              <a:defRPr/>
            </a:lvl1pPr>
          </a:lstStyle>
          <a:p>
            <a:fld id="{4BB7700E-85A3-499C-9EED-DA3340072D6B}" type="slidenum">
              <a:rPr lang="en-US" altLang="en-US"/>
              <a:pPr/>
              <a:t>‹#›</a:t>
            </a:fld>
            <a:endParaRPr lang="en-US" altLang="en-US"/>
          </a:p>
        </p:txBody>
      </p:sp>
    </p:spTree>
    <p:extLst>
      <p:ext uri="{BB962C8B-B14F-4D97-AF65-F5344CB8AC3E}">
        <p14:creationId xmlns:p14="http://schemas.microsoft.com/office/powerpoint/2010/main" val="3569341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Conteúdo 2"/>
          <p:cNvSpPr>
            <a:spLocks noGrp="1"/>
          </p:cNvSpPr>
          <p:nvPr>
            <p:ph idx="1"/>
          </p:nvPr>
        </p:nvSpPr>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a:extLst>
              <a:ext uri="{FF2B5EF4-FFF2-40B4-BE49-F238E27FC236}">
                <a16:creationId xmlns:a16="http://schemas.microsoft.com/office/drawing/2014/main" id="{A7D8D05B-7756-4DA4-9827-B8ED3D1E9708}"/>
              </a:ext>
            </a:extLst>
          </p:cNvPr>
          <p:cNvSpPr>
            <a:spLocks noGrp="1"/>
          </p:cNvSpPr>
          <p:nvPr>
            <p:ph type="sldNum" sz="quarter" idx="10"/>
          </p:nvPr>
        </p:nvSpPr>
        <p:spPr/>
        <p:txBody>
          <a:bodyPr/>
          <a:lstStyle>
            <a:lvl1pPr>
              <a:defRPr/>
            </a:lvl1pPr>
          </a:lstStyle>
          <a:p>
            <a:fld id="{49D8A1E6-649E-4673-B1AD-75F44EBD184F}" type="slidenum">
              <a:rPr lang="en-US" altLang="en-US"/>
              <a:pPr/>
              <a:t>‹#›</a:t>
            </a:fld>
            <a:endParaRPr lang="en-US" altLang="en-US"/>
          </a:p>
        </p:txBody>
      </p:sp>
    </p:spTree>
    <p:extLst>
      <p:ext uri="{BB962C8B-B14F-4D97-AF65-F5344CB8AC3E}">
        <p14:creationId xmlns:p14="http://schemas.microsoft.com/office/powerpoint/2010/main" val="2555673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lstStyle>
            <a:lvl1pPr algn="l">
              <a:defRPr sz="4000" b="1" cap="all"/>
            </a:lvl1pPr>
          </a:lstStyle>
          <a:p>
            <a:r>
              <a:rPr lang="pt-PT"/>
              <a:t>Clique para editar o estilo</a:t>
            </a:r>
            <a:endParaRPr lang="en-GB"/>
          </a:p>
        </p:txBody>
      </p:sp>
      <p:sp>
        <p:nvSpPr>
          <p:cNvPr id="3" name="Marcador de Posição do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PT"/>
              <a:t>Clique para editar os estilos</a:t>
            </a:r>
          </a:p>
        </p:txBody>
      </p:sp>
      <p:sp>
        <p:nvSpPr>
          <p:cNvPr id="4" name="Rectangle 6">
            <a:extLst>
              <a:ext uri="{FF2B5EF4-FFF2-40B4-BE49-F238E27FC236}">
                <a16:creationId xmlns:a16="http://schemas.microsoft.com/office/drawing/2014/main" id="{A8A1E644-A58B-4362-9402-1A053A0AAE52}"/>
              </a:ext>
            </a:extLst>
          </p:cNvPr>
          <p:cNvSpPr>
            <a:spLocks noGrp="1"/>
          </p:cNvSpPr>
          <p:nvPr>
            <p:ph type="sldNum" sz="quarter" idx="10"/>
          </p:nvPr>
        </p:nvSpPr>
        <p:spPr/>
        <p:txBody>
          <a:bodyPr/>
          <a:lstStyle>
            <a:lvl1pPr>
              <a:defRPr/>
            </a:lvl1pPr>
          </a:lstStyle>
          <a:p>
            <a:fld id="{0330F288-91E6-4A12-B7E7-7C2AD269534D}" type="slidenum">
              <a:rPr lang="en-US" altLang="en-US"/>
              <a:pPr/>
              <a:t>‹#›</a:t>
            </a:fld>
            <a:endParaRPr lang="en-US" altLang="en-US"/>
          </a:p>
        </p:txBody>
      </p:sp>
    </p:spTree>
    <p:extLst>
      <p:ext uri="{BB962C8B-B14F-4D97-AF65-F5344CB8AC3E}">
        <p14:creationId xmlns:p14="http://schemas.microsoft.com/office/powerpoint/2010/main" val="31857049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Conteúdo 2"/>
          <p:cNvSpPr>
            <a:spLocks noGrp="1"/>
          </p:cNvSpPr>
          <p:nvPr>
            <p:ph sz="half" idx="1"/>
          </p:nvPr>
        </p:nvSpPr>
        <p:spPr>
          <a:xfrm>
            <a:off x="457200" y="15763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Marcador de Posição de Conteúdo 3"/>
          <p:cNvSpPr>
            <a:spLocks noGrp="1"/>
          </p:cNvSpPr>
          <p:nvPr>
            <p:ph sz="half" idx="2"/>
          </p:nvPr>
        </p:nvSpPr>
        <p:spPr>
          <a:xfrm>
            <a:off x="4648200" y="157638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5" name="Rectangle 6">
            <a:extLst>
              <a:ext uri="{FF2B5EF4-FFF2-40B4-BE49-F238E27FC236}">
                <a16:creationId xmlns:a16="http://schemas.microsoft.com/office/drawing/2014/main" id="{CF03161E-332A-4AB6-8313-45078E99CD27}"/>
              </a:ext>
            </a:extLst>
          </p:cNvPr>
          <p:cNvSpPr>
            <a:spLocks noGrp="1"/>
          </p:cNvSpPr>
          <p:nvPr>
            <p:ph type="sldNum" sz="quarter" idx="10"/>
          </p:nvPr>
        </p:nvSpPr>
        <p:spPr/>
        <p:txBody>
          <a:bodyPr/>
          <a:lstStyle>
            <a:lvl1pPr>
              <a:defRPr/>
            </a:lvl1pPr>
          </a:lstStyle>
          <a:p>
            <a:fld id="{A465AB5F-1EC2-4362-826D-9644D8937CCE}" type="slidenum">
              <a:rPr lang="en-US" altLang="en-US"/>
              <a:pPr/>
              <a:t>‹#›</a:t>
            </a:fld>
            <a:endParaRPr lang="en-US" altLang="en-US"/>
          </a:p>
        </p:txBody>
      </p:sp>
    </p:spTree>
    <p:extLst>
      <p:ext uri="{BB962C8B-B14F-4D97-AF65-F5344CB8AC3E}">
        <p14:creationId xmlns:p14="http://schemas.microsoft.com/office/powerpoint/2010/main" val="1451573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p:spPr>
        <p:txBody>
          <a:bodyPr/>
          <a:lstStyle>
            <a:lvl1pPr>
              <a:defRPr/>
            </a:lvl1pPr>
          </a:lstStyle>
          <a:p>
            <a:r>
              <a:rPr lang="pt-PT"/>
              <a:t>Clique para editar o estilo</a:t>
            </a:r>
            <a:endParaRPr lang="en-GB"/>
          </a:p>
        </p:txBody>
      </p:sp>
      <p:sp>
        <p:nvSpPr>
          <p:cNvPr id="3" name="Marcador de Posição do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4" name="Marcador de Posição de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5" name="Marcador de Posição do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a:t>
            </a:r>
          </a:p>
        </p:txBody>
      </p:sp>
      <p:sp>
        <p:nvSpPr>
          <p:cNvPr id="6" name="Marcador de Posição de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7" name="Rectangle 6">
            <a:extLst>
              <a:ext uri="{FF2B5EF4-FFF2-40B4-BE49-F238E27FC236}">
                <a16:creationId xmlns:a16="http://schemas.microsoft.com/office/drawing/2014/main" id="{E1C77E41-4D37-459F-AFD5-8574C8183BA3}"/>
              </a:ext>
            </a:extLst>
          </p:cNvPr>
          <p:cNvSpPr>
            <a:spLocks noGrp="1"/>
          </p:cNvSpPr>
          <p:nvPr>
            <p:ph type="sldNum" sz="quarter" idx="10"/>
          </p:nvPr>
        </p:nvSpPr>
        <p:spPr/>
        <p:txBody>
          <a:bodyPr/>
          <a:lstStyle>
            <a:lvl1pPr>
              <a:defRPr/>
            </a:lvl1pPr>
          </a:lstStyle>
          <a:p>
            <a:fld id="{F88E8432-5321-4388-9AED-D7590509E1DD}" type="slidenum">
              <a:rPr lang="en-US" altLang="en-US"/>
              <a:pPr/>
              <a:t>‹#›</a:t>
            </a:fld>
            <a:endParaRPr lang="en-US" altLang="en-US"/>
          </a:p>
        </p:txBody>
      </p:sp>
    </p:spTree>
    <p:extLst>
      <p:ext uri="{BB962C8B-B14F-4D97-AF65-F5344CB8AC3E}">
        <p14:creationId xmlns:p14="http://schemas.microsoft.com/office/powerpoint/2010/main" val="4236590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Rectangle 6">
            <a:extLst>
              <a:ext uri="{FF2B5EF4-FFF2-40B4-BE49-F238E27FC236}">
                <a16:creationId xmlns:a16="http://schemas.microsoft.com/office/drawing/2014/main" id="{FF33666A-A5A2-447A-BCE3-088EDB1BC1A0}"/>
              </a:ext>
            </a:extLst>
          </p:cNvPr>
          <p:cNvSpPr>
            <a:spLocks noGrp="1"/>
          </p:cNvSpPr>
          <p:nvPr>
            <p:ph type="sldNum" sz="quarter" idx="10"/>
          </p:nvPr>
        </p:nvSpPr>
        <p:spPr/>
        <p:txBody>
          <a:bodyPr/>
          <a:lstStyle>
            <a:lvl1pPr>
              <a:defRPr/>
            </a:lvl1pPr>
          </a:lstStyle>
          <a:p>
            <a:fld id="{D63FDEA3-B5BA-4A30-880A-D2257061F74E}" type="slidenum">
              <a:rPr lang="en-US" altLang="en-US"/>
              <a:pPr/>
              <a:t>‹#›</a:t>
            </a:fld>
            <a:endParaRPr lang="en-US" altLang="en-US"/>
          </a:p>
        </p:txBody>
      </p:sp>
    </p:spTree>
    <p:extLst>
      <p:ext uri="{BB962C8B-B14F-4D97-AF65-F5344CB8AC3E}">
        <p14:creationId xmlns:p14="http://schemas.microsoft.com/office/powerpoint/2010/main" val="1071007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4E7673C0-AAC5-440D-8227-557D91F9031A}"/>
              </a:ext>
            </a:extLst>
          </p:cNvPr>
          <p:cNvSpPr>
            <a:spLocks noGrp="1"/>
          </p:cNvSpPr>
          <p:nvPr>
            <p:ph type="sldNum" sz="quarter" idx="10"/>
          </p:nvPr>
        </p:nvSpPr>
        <p:spPr/>
        <p:txBody>
          <a:bodyPr/>
          <a:lstStyle>
            <a:lvl1pPr>
              <a:defRPr/>
            </a:lvl1pPr>
          </a:lstStyle>
          <a:p>
            <a:fld id="{472EDAD8-EFD9-4F48-86A2-49E536E42421}" type="slidenum">
              <a:rPr lang="en-US" altLang="en-US"/>
              <a:pPr/>
              <a:t>‹#›</a:t>
            </a:fld>
            <a:endParaRPr lang="en-US" altLang="en-US"/>
          </a:p>
        </p:txBody>
      </p:sp>
    </p:spTree>
    <p:extLst>
      <p:ext uri="{BB962C8B-B14F-4D97-AF65-F5344CB8AC3E}">
        <p14:creationId xmlns:p14="http://schemas.microsoft.com/office/powerpoint/2010/main" val="34957556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PT"/>
              <a:t>Clique para editar o estilo</a:t>
            </a:r>
            <a:endParaRPr lang="en-GB"/>
          </a:p>
        </p:txBody>
      </p:sp>
      <p:sp>
        <p:nvSpPr>
          <p:cNvPr id="3" name="Marcador de Posição de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Marcador de Posição do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a:t>
            </a:r>
          </a:p>
        </p:txBody>
      </p:sp>
      <p:sp>
        <p:nvSpPr>
          <p:cNvPr id="5" name="Rectangle 6">
            <a:extLst>
              <a:ext uri="{FF2B5EF4-FFF2-40B4-BE49-F238E27FC236}">
                <a16:creationId xmlns:a16="http://schemas.microsoft.com/office/drawing/2014/main" id="{6E45192C-CA0B-4C74-A14D-A4986BC28D67}"/>
              </a:ext>
            </a:extLst>
          </p:cNvPr>
          <p:cNvSpPr>
            <a:spLocks noGrp="1"/>
          </p:cNvSpPr>
          <p:nvPr>
            <p:ph type="sldNum" sz="quarter" idx="10"/>
          </p:nvPr>
        </p:nvSpPr>
        <p:spPr/>
        <p:txBody>
          <a:bodyPr/>
          <a:lstStyle>
            <a:lvl1pPr>
              <a:defRPr/>
            </a:lvl1pPr>
          </a:lstStyle>
          <a:p>
            <a:fld id="{B28E12A8-8A0B-4A3C-8F17-2C6C5F2327E0}" type="slidenum">
              <a:rPr lang="en-US" altLang="en-US"/>
              <a:pPr/>
              <a:t>‹#›</a:t>
            </a:fld>
            <a:endParaRPr lang="en-US" altLang="en-US"/>
          </a:p>
        </p:txBody>
      </p:sp>
    </p:spTree>
    <p:extLst>
      <p:ext uri="{BB962C8B-B14F-4D97-AF65-F5344CB8AC3E}">
        <p14:creationId xmlns:p14="http://schemas.microsoft.com/office/powerpoint/2010/main" val="4034232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PT"/>
              <a:t>Clique para editar o estilo</a:t>
            </a:r>
            <a:endParaRPr lang="en-GB"/>
          </a:p>
        </p:txBody>
      </p:sp>
      <p:sp>
        <p:nvSpPr>
          <p:cNvPr id="3" name="Marcador de Posição d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sym typeface="Calibri" pitchFamily="34" charset="0"/>
            </a:endParaRPr>
          </a:p>
        </p:txBody>
      </p:sp>
      <p:sp>
        <p:nvSpPr>
          <p:cNvPr id="4" name="Marcador de Posição do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a:t>
            </a:r>
          </a:p>
        </p:txBody>
      </p:sp>
      <p:sp>
        <p:nvSpPr>
          <p:cNvPr id="5" name="Rectangle 6">
            <a:extLst>
              <a:ext uri="{FF2B5EF4-FFF2-40B4-BE49-F238E27FC236}">
                <a16:creationId xmlns:a16="http://schemas.microsoft.com/office/drawing/2014/main" id="{29853E21-A7F1-4B5A-81C7-053C3D4F7001}"/>
              </a:ext>
            </a:extLst>
          </p:cNvPr>
          <p:cNvSpPr>
            <a:spLocks noGrp="1"/>
          </p:cNvSpPr>
          <p:nvPr>
            <p:ph type="sldNum" sz="quarter" idx="10"/>
          </p:nvPr>
        </p:nvSpPr>
        <p:spPr/>
        <p:txBody>
          <a:bodyPr/>
          <a:lstStyle>
            <a:lvl1pPr>
              <a:defRPr/>
            </a:lvl1pPr>
          </a:lstStyle>
          <a:p>
            <a:fld id="{7D47E386-0BC9-407A-BA5C-D18A5412030A}" type="slidenum">
              <a:rPr lang="en-US" altLang="en-US"/>
              <a:pPr/>
              <a:t>‹#›</a:t>
            </a:fld>
            <a:endParaRPr lang="en-US" altLang="en-US"/>
          </a:p>
        </p:txBody>
      </p:sp>
    </p:spTree>
    <p:extLst>
      <p:ext uri="{BB962C8B-B14F-4D97-AF65-F5344CB8AC3E}">
        <p14:creationId xmlns:p14="http://schemas.microsoft.com/office/powerpoint/2010/main" val="2319353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endParaRPr lang="en-GB"/>
          </a:p>
        </p:txBody>
      </p:sp>
      <p:sp>
        <p:nvSpPr>
          <p:cNvPr id="3" name="Marcador de Posição de Texto Vertical 2"/>
          <p:cNvSpPr>
            <a:spLocks noGrp="1"/>
          </p:cNvSpPr>
          <p:nvPr>
            <p:ph type="body" orient="vert" idx="1"/>
          </p:nvPr>
        </p:nvSpPr>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a:extLst>
              <a:ext uri="{FF2B5EF4-FFF2-40B4-BE49-F238E27FC236}">
                <a16:creationId xmlns:a16="http://schemas.microsoft.com/office/drawing/2014/main" id="{70DA6808-DD85-443B-9B86-ED92220651ED}"/>
              </a:ext>
            </a:extLst>
          </p:cNvPr>
          <p:cNvSpPr>
            <a:spLocks noGrp="1"/>
          </p:cNvSpPr>
          <p:nvPr>
            <p:ph type="sldNum" sz="quarter" idx="10"/>
          </p:nvPr>
        </p:nvSpPr>
        <p:spPr/>
        <p:txBody>
          <a:bodyPr/>
          <a:lstStyle>
            <a:lvl1pPr>
              <a:defRPr/>
            </a:lvl1pPr>
          </a:lstStyle>
          <a:p>
            <a:fld id="{880C1D14-1A61-41E1-BE1C-633F88D347AB}" type="slidenum">
              <a:rPr lang="en-US" altLang="en-US"/>
              <a:pPr/>
              <a:t>‹#›</a:t>
            </a:fld>
            <a:endParaRPr lang="en-US" altLang="en-US"/>
          </a:p>
        </p:txBody>
      </p:sp>
    </p:spTree>
    <p:extLst>
      <p:ext uri="{BB962C8B-B14F-4D97-AF65-F5344CB8AC3E}">
        <p14:creationId xmlns:p14="http://schemas.microsoft.com/office/powerpoint/2010/main" val="1034901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42100" y="341313"/>
            <a:ext cx="2070100" cy="5761037"/>
          </a:xfrm>
        </p:spPr>
        <p:txBody>
          <a:bodyPr vert="eaVert"/>
          <a:lstStyle/>
          <a:p>
            <a:r>
              <a:rPr lang="pt-PT"/>
              <a:t>Clique para editar o estilo</a:t>
            </a:r>
            <a:endParaRPr lang="en-GB"/>
          </a:p>
        </p:txBody>
      </p:sp>
      <p:sp>
        <p:nvSpPr>
          <p:cNvPr id="3" name="Marcador de Posição de Texto Vertical 2"/>
          <p:cNvSpPr>
            <a:spLocks noGrp="1"/>
          </p:cNvSpPr>
          <p:nvPr>
            <p:ph type="body" orient="vert" idx="1"/>
          </p:nvPr>
        </p:nvSpPr>
        <p:spPr>
          <a:xfrm>
            <a:off x="430213" y="341313"/>
            <a:ext cx="6059487" cy="5761037"/>
          </a:xfrm>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endParaRPr lang="en-GB"/>
          </a:p>
        </p:txBody>
      </p:sp>
      <p:sp>
        <p:nvSpPr>
          <p:cNvPr id="4" name="Rectangle 6">
            <a:extLst>
              <a:ext uri="{FF2B5EF4-FFF2-40B4-BE49-F238E27FC236}">
                <a16:creationId xmlns:a16="http://schemas.microsoft.com/office/drawing/2014/main" id="{C7BEC56A-67FC-468A-B581-0D6FB10908B3}"/>
              </a:ext>
            </a:extLst>
          </p:cNvPr>
          <p:cNvSpPr>
            <a:spLocks noGrp="1"/>
          </p:cNvSpPr>
          <p:nvPr>
            <p:ph type="sldNum" sz="quarter" idx="10"/>
          </p:nvPr>
        </p:nvSpPr>
        <p:spPr/>
        <p:txBody>
          <a:bodyPr/>
          <a:lstStyle>
            <a:lvl1pPr>
              <a:defRPr/>
            </a:lvl1pPr>
          </a:lstStyle>
          <a:p>
            <a:fld id="{97157F3A-264B-4E8A-A15D-731C4FE2665B}" type="slidenum">
              <a:rPr lang="en-US" altLang="en-US"/>
              <a:pPr/>
              <a:t>‹#›</a:t>
            </a:fld>
            <a:endParaRPr lang="en-US" altLang="en-US"/>
          </a:p>
        </p:txBody>
      </p:sp>
    </p:spTree>
    <p:extLst>
      <p:ext uri="{BB962C8B-B14F-4D97-AF65-F5344CB8AC3E}">
        <p14:creationId xmlns:p14="http://schemas.microsoft.com/office/powerpoint/2010/main" val="3832746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1026" name="Rectangle 5">
            <a:extLst>
              <a:ext uri="{FF2B5EF4-FFF2-40B4-BE49-F238E27FC236}">
                <a16:creationId xmlns:a16="http://schemas.microsoft.com/office/drawing/2014/main" id="{4DBD0020-07D0-456C-BA6E-8DCD701477FD}"/>
              </a:ext>
            </a:extLst>
          </p:cNvPr>
          <p:cNvSpPr>
            <a:spLocks/>
          </p:cNvSpPr>
          <p:nvPr>
            <p:ph type="body" idx="1"/>
          </p:nvPr>
        </p:nvSpPr>
        <p:spPr bwMode="auto">
          <a:xfrm>
            <a:off x="457200" y="157638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p>
            <a:pPr lvl="0"/>
            <a:r>
              <a:rPr lang="en-US" altLang="en-US">
                <a:sym typeface="Calibri" panose="020F0502020204030204" pitchFamily="34" charset="0"/>
              </a:rPr>
              <a:t>Click to edit Master text styles</a:t>
            </a:r>
          </a:p>
          <a:p>
            <a:pPr lvl="1"/>
            <a:r>
              <a:rPr lang="en-US" altLang="en-US">
                <a:sym typeface="Calibri" panose="020F0502020204030204" pitchFamily="34" charset="0"/>
              </a:rPr>
              <a:t>Second level</a:t>
            </a:r>
          </a:p>
          <a:p>
            <a:pPr lvl="2"/>
            <a:r>
              <a:rPr lang="en-US" altLang="en-US">
                <a:sym typeface="Calibri" panose="020F0502020204030204" pitchFamily="34" charset="0"/>
              </a:rPr>
              <a:t>Third level</a:t>
            </a:r>
          </a:p>
          <a:p>
            <a:pPr lvl="3"/>
            <a:r>
              <a:rPr lang="en-US" altLang="en-US">
                <a:sym typeface="Calibri" panose="020F0502020204030204" pitchFamily="34" charset="0"/>
              </a:rPr>
              <a:t>Fourth level</a:t>
            </a:r>
          </a:p>
          <a:p>
            <a:pPr lvl="4"/>
            <a:r>
              <a:rPr lang="en-US" altLang="en-US">
                <a:sym typeface="Calibri" panose="020F0502020204030204" pitchFamily="34" charset="0"/>
              </a:rPr>
              <a:t>Fifth level</a:t>
            </a:r>
          </a:p>
        </p:txBody>
      </p:sp>
      <p:sp>
        <p:nvSpPr>
          <p:cNvPr id="1027" name="Rectangle 4">
            <a:extLst>
              <a:ext uri="{FF2B5EF4-FFF2-40B4-BE49-F238E27FC236}">
                <a16:creationId xmlns:a16="http://schemas.microsoft.com/office/drawing/2014/main" id="{35255447-E8EE-423B-A955-9B105D369050}"/>
              </a:ext>
            </a:extLst>
          </p:cNvPr>
          <p:cNvSpPr>
            <a:spLocks/>
          </p:cNvSpPr>
          <p:nvPr>
            <p:ph type="title"/>
          </p:nvPr>
        </p:nvSpPr>
        <p:spPr bwMode="auto">
          <a:xfrm>
            <a:off x="430213" y="341313"/>
            <a:ext cx="8281987"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0" tIns="0" rIns="0" bIns="0" numCol="1" anchor="t" anchorCtr="0" compatLnSpc="1">
            <a:prstTxWarp prst="textNoShape">
              <a:avLst/>
            </a:prstTxWarp>
          </a:bodyPr>
          <a:lstStyle/>
          <a:p>
            <a:pPr lvl="0"/>
            <a:r>
              <a:rPr lang="en-US" altLang="en-US">
                <a:sym typeface="Lucida Sans" panose="020B0602040502020204" pitchFamily="34" charset="0"/>
              </a:rPr>
              <a:t>Click to edit Master title style</a:t>
            </a:r>
          </a:p>
        </p:txBody>
      </p:sp>
      <p:sp>
        <p:nvSpPr>
          <p:cNvPr id="1030" name="Rectangle 6">
            <a:extLst>
              <a:ext uri="{FF2B5EF4-FFF2-40B4-BE49-F238E27FC236}">
                <a16:creationId xmlns:a16="http://schemas.microsoft.com/office/drawing/2014/main" id="{BE59B392-1E0C-4470-87D8-5FB14E1635C4}"/>
              </a:ext>
            </a:extLst>
          </p:cNvPr>
          <p:cNvSpPr>
            <a:spLocks noGrp="1"/>
          </p:cNvSpPr>
          <p:nvPr>
            <p:ph type="sldNum" sz="quarter" idx="2"/>
          </p:nvPr>
        </p:nvSpPr>
        <p:spPr bwMode="auto">
          <a:xfrm>
            <a:off x="8418513" y="6376988"/>
            <a:ext cx="268287" cy="279400"/>
          </a:xfrm>
          <a:prstGeom prst="rect">
            <a:avLst/>
          </a:prstGeom>
          <a:noFill/>
          <a:ln w="12700" cap="flat" cmpd="sng">
            <a:noFill/>
            <a:prstDash val="solid"/>
            <a:miter lim="400000"/>
            <a:headEnd type="none" w="med" len="med"/>
            <a:tailEnd type="none" w="med" len="med"/>
          </a:ln>
          <a:effectLst/>
        </p:spPr>
        <p:txBody>
          <a:bodyPr vert="horz" wrap="none" lIns="0" tIns="0" rIns="0" bIns="0" numCol="1" anchor="t" anchorCtr="0" compatLnSpc="1">
            <a:prstTxWarp prst="textNoShape">
              <a:avLst/>
            </a:prstTxWarp>
          </a:bodyPr>
          <a:lstStyle>
            <a:lvl1pPr algn="r" eaLnBrk="1">
              <a:defRPr>
                <a:solidFill>
                  <a:srgbClr val="888888"/>
                </a:solidFill>
                <a:latin typeface="Helvetica" panose="020B0604020202020204" pitchFamily="34" charset="0"/>
                <a:cs typeface="Helvetica" panose="020B0604020202020204" pitchFamily="34" charset="0"/>
                <a:sym typeface="Helvetica" panose="020B0604020202020204" pitchFamily="34" charset="0"/>
              </a:defRPr>
            </a:lvl1pPr>
          </a:lstStyle>
          <a:p>
            <a:fld id="{405E09AD-FDB7-4A9E-8994-AEA6B357E41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rtl="0" eaLnBrk="0" fontAlgn="base" hangingPunct="0">
        <a:spcBef>
          <a:spcPct val="0"/>
        </a:spcBef>
        <a:spcAft>
          <a:spcPct val="0"/>
        </a:spcAft>
        <a:defRPr sz="4000" b="1">
          <a:solidFill>
            <a:srgbClr val="FFFFFF"/>
          </a:solidFill>
          <a:latin typeface="+mj-lt"/>
          <a:ea typeface="+mj-ea"/>
          <a:cs typeface="+mj-cs"/>
          <a:sym typeface="Lucida Sans" panose="020B0602040502020204" pitchFamily="34" charset="0"/>
        </a:defRPr>
      </a:lvl1pPr>
      <a:lvl2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40502020204" pitchFamily="34" charset="0"/>
        </a:defRPr>
      </a:lvl2pPr>
      <a:lvl3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40502020204" pitchFamily="34" charset="0"/>
        </a:defRPr>
      </a:lvl3pPr>
      <a:lvl4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40502020204" pitchFamily="34" charset="0"/>
        </a:defRPr>
      </a:lvl4pPr>
      <a:lvl5pPr algn="l" rtl="0" eaLnBrk="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anose="020B0602040502020204" pitchFamily="34" charset="0"/>
        </a:defRPr>
      </a:lvl5pPr>
      <a:lvl6pPr marL="4572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6pPr>
      <a:lvl7pPr marL="9144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7pPr>
      <a:lvl8pPr marL="13716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8pPr>
      <a:lvl9pPr marL="1828800" algn="l" rtl="0" fontAlgn="base" hangingPunct="0">
        <a:spcBef>
          <a:spcPct val="0"/>
        </a:spcBef>
        <a:spcAft>
          <a:spcPct val="0"/>
        </a:spcAft>
        <a:defRPr sz="4000" b="1">
          <a:solidFill>
            <a:srgbClr val="FFFFFF"/>
          </a:solidFill>
          <a:latin typeface="Lucida Sans" pitchFamily="34" charset="0"/>
          <a:ea typeface="Lucida Sans" pitchFamily="34" charset="0"/>
          <a:cs typeface="Lucida Sans" pitchFamily="34" charset="0"/>
          <a:sym typeface="Lucida Sans" pitchFamily="34" charset="0"/>
        </a:defRPr>
      </a:lvl9pPr>
    </p:titleStyle>
    <p:bodyStyle>
      <a:lvl1pPr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1pPr>
      <a:lvl2pPr indent="4572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2pPr>
      <a:lvl3pPr indent="9144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3pPr>
      <a:lvl4pPr indent="13716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4pPr>
      <a:lvl5pPr indent="1828800" algn="l" rtl="0" eaLnBrk="0" fontAlgn="base" hangingPunct="0">
        <a:spcBef>
          <a:spcPct val="0"/>
        </a:spcBef>
        <a:spcAft>
          <a:spcPct val="0"/>
        </a:spcAft>
        <a:defRPr>
          <a:solidFill>
            <a:srgbClr val="000000"/>
          </a:solidFill>
          <a:latin typeface="+mn-lt"/>
          <a:ea typeface="+mn-ea"/>
          <a:cs typeface="+mn-cs"/>
          <a:sym typeface="Calibri" panose="020F0502020204030204" pitchFamily="34" charset="0"/>
        </a:defRPr>
      </a:lvl5pPr>
      <a:lvl6pPr marL="457200" indent="1828800" algn="l" rtl="0" fontAlgn="base" hangingPunct="0">
        <a:spcBef>
          <a:spcPct val="0"/>
        </a:spcBef>
        <a:spcAft>
          <a:spcPct val="0"/>
        </a:spcAft>
        <a:defRPr>
          <a:solidFill>
            <a:srgbClr val="000000"/>
          </a:solidFill>
          <a:latin typeface="+mn-lt"/>
          <a:ea typeface="+mn-ea"/>
          <a:cs typeface="+mn-cs"/>
          <a:sym typeface="Calibri" pitchFamily="34" charset="0"/>
        </a:defRPr>
      </a:lvl6pPr>
      <a:lvl7pPr marL="914400" indent="1828800" algn="l" rtl="0" fontAlgn="base" hangingPunct="0">
        <a:spcBef>
          <a:spcPct val="0"/>
        </a:spcBef>
        <a:spcAft>
          <a:spcPct val="0"/>
        </a:spcAft>
        <a:defRPr>
          <a:solidFill>
            <a:srgbClr val="000000"/>
          </a:solidFill>
          <a:latin typeface="+mn-lt"/>
          <a:ea typeface="+mn-ea"/>
          <a:cs typeface="+mn-cs"/>
          <a:sym typeface="Calibri" pitchFamily="34" charset="0"/>
        </a:defRPr>
      </a:lvl7pPr>
      <a:lvl8pPr marL="1371600" indent="1828800" algn="l" rtl="0" fontAlgn="base" hangingPunct="0">
        <a:spcBef>
          <a:spcPct val="0"/>
        </a:spcBef>
        <a:spcAft>
          <a:spcPct val="0"/>
        </a:spcAft>
        <a:defRPr>
          <a:solidFill>
            <a:srgbClr val="000000"/>
          </a:solidFill>
          <a:latin typeface="+mn-lt"/>
          <a:ea typeface="+mn-ea"/>
          <a:cs typeface="+mn-cs"/>
          <a:sym typeface="Calibri" pitchFamily="34" charset="0"/>
        </a:defRPr>
      </a:lvl8pPr>
      <a:lvl9pPr marL="1828800" indent="1828800" algn="l" rtl="0" fontAlgn="base" hangingPunct="0">
        <a:spcBef>
          <a:spcPct val="0"/>
        </a:spcBef>
        <a:spcAft>
          <a:spcPct val="0"/>
        </a:spcAft>
        <a:defRPr>
          <a:solidFill>
            <a:srgbClr val="000000"/>
          </a:solidFill>
          <a:latin typeface="+mn-lt"/>
          <a:ea typeface="+mn-ea"/>
          <a:cs typeface="+mn-cs"/>
          <a:sym typeface="Calibri"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1">
            <a:extLst>
              <a:ext uri="{FF2B5EF4-FFF2-40B4-BE49-F238E27FC236}">
                <a16:creationId xmlns:a16="http://schemas.microsoft.com/office/drawing/2014/main" id="{EC815346-075B-4B0A-A1BB-4C2DFC309320}"/>
              </a:ext>
            </a:extLst>
          </p:cNvPr>
          <p:cNvSpPr>
            <a:spLocks/>
          </p:cNvSpPr>
          <p:nvPr/>
        </p:nvSpPr>
        <p:spPr bwMode="auto">
          <a:xfrm>
            <a:off x="0" y="9525"/>
            <a:ext cx="9144000" cy="6858000"/>
          </a:xfrm>
          <a:prstGeom prst="rect">
            <a:avLst/>
          </a:prstGeom>
          <a:solidFill>
            <a:srgbClr val="0B5784"/>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endParaRPr lang="en-US" altLang="en-US"/>
          </a:p>
        </p:txBody>
      </p:sp>
      <p:sp>
        <p:nvSpPr>
          <p:cNvPr id="3075" name="AutoShape 2">
            <a:extLst>
              <a:ext uri="{FF2B5EF4-FFF2-40B4-BE49-F238E27FC236}">
                <a16:creationId xmlns:a16="http://schemas.microsoft.com/office/drawing/2014/main" id="{BBCBFA9C-D5E8-47D2-B583-EC4F66D3C704}"/>
              </a:ext>
            </a:extLst>
          </p:cNvPr>
          <p:cNvSpPr>
            <a:spLocks/>
          </p:cNvSpPr>
          <p:nvPr/>
        </p:nvSpPr>
        <p:spPr bwMode="auto">
          <a:xfrm>
            <a:off x="3663950" y="6213475"/>
            <a:ext cx="5094288" cy="51911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72" y="0"/>
                </a:moveTo>
                <a:lnTo>
                  <a:pt x="2028" y="0"/>
                </a:lnTo>
                <a:lnTo>
                  <a:pt x="1664" y="172"/>
                </a:lnTo>
                <a:lnTo>
                  <a:pt x="1321" y="669"/>
                </a:lnTo>
                <a:lnTo>
                  <a:pt x="1005" y="1460"/>
                </a:lnTo>
                <a:lnTo>
                  <a:pt x="722" y="2514"/>
                </a:lnTo>
                <a:lnTo>
                  <a:pt x="477" y="3803"/>
                </a:lnTo>
                <a:lnTo>
                  <a:pt x="277" y="5295"/>
                </a:lnTo>
                <a:lnTo>
                  <a:pt x="127" y="6961"/>
                </a:lnTo>
                <a:lnTo>
                  <a:pt x="33" y="8770"/>
                </a:lnTo>
                <a:lnTo>
                  <a:pt x="0" y="10692"/>
                </a:lnTo>
                <a:lnTo>
                  <a:pt x="0" y="10908"/>
                </a:lnTo>
                <a:lnTo>
                  <a:pt x="33" y="12830"/>
                </a:lnTo>
                <a:lnTo>
                  <a:pt x="127" y="14639"/>
                </a:lnTo>
                <a:lnTo>
                  <a:pt x="277" y="16304"/>
                </a:lnTo>
                <a:lnTo>
                  <a:pt x="477" y="17797"/>
                </a:lnTo>
                <a:lnTo>
                  <a:pt x="722" y="19085"/>
                </a:lnTo>
                <a:lnTo>
                  <a:pt x="1005" y="20140"/>
                </a:lnTo>
                <a:lnTo>
                  <a:pt x="1321" y="20931"/>
                </a:lnTo>
                <a:lnTo>
                  <a:pt x="1664" y="21428"/>
                </a:lnTo>
                <a:lnTo>
                  <a:pt x="2028" y="21600"/>
                </a:lnTo>
                <a:lnTo>
                  <a:pt x="19572" y="21600"/>
                </a:lnTo>
                <a:lnTo>
                  <a:pt x="19936" y="21428"/>
                </a:lnTo>
                <a:lnTo>
                  <a:pt x="20279" y="20931"/>
                </a:lnTo>
                <a:lnTo>
                  <a:pt x="20595" y="20140"/>
                </a:lnTo>
                <a:lnTo>
                  <a:pt x="20878" y="19085"/>
                </a:lnTo>
                <a:lnTo>
                  <a:pt x="21123" y="17797"/>
                </a:lnTo>
                <a:lnTo>
                  <a:pt x="21323" y="16304"/>
                </a:lnTo>
                <a:lnTo>
                  <a:pt x="21473" y="14639"/>
                </a:lnTo>
                <a:lnTo>
                  <a:pt x="21567" y="12830"/>
                </a:lnTo>
                <a:lnTo>
                  <a:pt x="21600" y="10908"/>
                </a:lnTo>
                <a:lnTo>
                  <a:pt x="21600" y="10692"/>
                </a:lnTo>
                <a:lnTo>
                  <a:pt x="21567" y="8770"/>
                </a:lnTo>
                <a:lnTo>
                  <a:pt x="21473" y="6961"/>
                </a:lnTo>
                <a:lnTo>
                  <a:pt x="21323" y="5295"/>
                </a:lnTo>
                <a:lnTo>
                  <a:pt x="21123" y="3803"/>
                </a:lnTo>
                <a:lnTo>
                  <a:pt x="20878" y="2514"/>
                </a:lnTo>
                <a:lnTo>
                  <a:pt x="20595" y="1460"/>
                </a:lnTo>
                <a:lnTo>
                  <a:pt x="20279" y="669"/>
                </a:lnTo>
                <a:lnTo>
                  <a:pt x="19936" y="172"/>
                </a:lnTo>
                <a:lnTo>
                  <a:pt x="19572"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76" name="Rectangle 5">
            <a:extLst>
              <a:ext uri="{FF2B5EF4-FFF2-40B4-BE49-F238E27FC236}">
                <a16:creationId xmlns:a16="http://schemas.microsoft.com/office/drawing/2014/main" id="{0163F5B4-1959-4C07-AF2A-7ACEA46149BB}"/>
              </a:ext>
            </a:extLst>
          </p:cNvPr>
          <p:cNvSpPr>
            <a:spLocks/>
          </p:cNvSpPr>
          <p:nvPr>
            <p:ph type="title"/>
          </p:nvPr>
        </p:nvSpPr>
        <p:spPr>
          <a:xfrm>
            <a:off x="4703763" y="192088"/>
            <a:ext cx="4260850" cy="1270000"/>
          </a:xfrm>
        </p:spPr>
        <p:txBody>
          <a:bodyPr/>
          <a:lstStyle/>
          <a:p>
            <a:pPr indent="12700" eaLnBrk="1">
              <a:lnSpc>
                <a:spcPct val="104000"/>
              </a:lnSpc>
            </a:pPr>
            <a:r>
              <a:rPr lang="en-US" altLang="en-US" sz="3600">
                <a:latin typeface="Lato" pitchFamily="34" charset="0"/>
                <a:cs typeface="Lato" pitchFamily="34" charset="0"/>
                <a:sym typeface="Lato" pitchFamily="34" charset="0"/>
              </a:rPr>
              <a:t>Women’s Health in Ethiopia:</a:t>
            </a:r>
            <a:br>
              <a:rPr lang="en-US" altLang="en-US" sz="3600">
                <a:latin typeface="Lato" pitchFamily="34" charset="0"/>
                <a:cs typeface="Lato" pitchFamily="34" charset="0"/>
                <a:sym typeface="Lato" pitchFamily="34" charset="0"/>
              </a:rPr>
            </a:br>
            <a:r>
              <a:rPr lang="en-US" altLang="en-US" sz="3600">
                <a:latin typeface="Lato" pitchFamily="34" charset="0"/>
                <a:cs typeface="Lato" pitchFamily="34" charset="0"/>
                <a:sym typeface="Lato" pitchFamily="34" charset="0"/>
              </a:rPr>
              <a:t>Facts &amp; Figures</a:t>
            </a:r>
          </a:p>
        </p:txBody>
      </p:sp>
      <p:sp>
        <p:nvSpPr>
          <p:cNvPr id="3077" name="Rectangle 6">
            <a:extLst>
              <a:ext uri="{FF2B5EF4-FFF2-40B4-BE49-F238E27FC236}">
                <a16:creationId xmlns:a16="http://schemas.microsoft.com/office/drawing/2014/main" id="{0886CBB5-7381-4BDF-8FFD-C6DDDC7B96D3}"/>
              </a:ext>
            </a:extLst>
          </p:cNvPr>
          <p:cNvSpPr>
            <a:spLocks/>
          </p:cNvSpPr>
          <p:nvPr/>
        </p:nvSpPr>
        <p:spPr bwMode="auto">
          <a:xfrm>
            <a:off x="4702175" y="4208463"/>
            <a:ext cx="4090988"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000" b="1">
                <a:solidFill>
                  <a:srgbClr val="FFFFFF"/>
                </a:solidFill>
                <a:latin typeface="Lato" pitchFamily="34" charset="0"/>
                <a:cs typeface="Lato" pitchFamily="34" charset="0"/>
                <a:sym typeface="Lato" pitchFamily="34" charset="0"/>
              </a:rPr>
              <a:t>Meeting Women’s Health Needs in Ethiopia: </a:t>
            </a:r>
          </a:p>
          <a:p>
            <a:pPr eaLnBrk="1"/>
            <a:r>
              <a:rPr lang="en-US" altLang="en-US" b="1">
                <a:solidFill>
                  <a:srgbClr val="FFFFFF"/>
                </a:solidFill>
                <a:latin typeface="Lato" pitchFamily="34" charset="0"/>
                <a:cs typeface="Lato" pitchFamily="34" charset="0"/>
                <a:sym typeface="Lato" pitchFamily="34" charset="0"/>
              </a:rPr>
              <a:t>Challenges and Opportunities</a:t>
            </a:r>
          </a:p>
        </p:txBody>
      </p:sp>
      <p:sp>
        <p:nvSpPr>
          <p:cNvPr id="3078" name="Rectangle 7">
            <a:extLst>
              <a:ext uri="{FF2B5EF4-FFF2-40B4-BE49-F238E27FC236}">
                <a16:creationId xmlns:a16="http://schemas.microsoft.com/office/drawing/2014/main" id="{F2728D0E-9CD3-4984-A630-000CED114E08}"/>
              </a:ext>
            </a:extLst>
          </p:cNvPr>
          <p:cNvSpPr>
            <a:spLocks/>
          </p:cNvSpPr>
          <p:nvPr/>
        </p:nvSpPr>
        <p:spPr bwMode="auto">
          <a:xfrm>
            <a:off x="4224338" y="5395913"/>
            <a:ext cx="457993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marL="187325" indent="3619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r" eaLnBrk="1"/>
            <a:r>
              <a:rPr lang="en-US" altLang="en-US" sz="1700" b="1">
                <a:solidFill>
                  <a:srgbClr val="FFFFFF"/>
                </a:solidFill>
                <a:latin typeface="Lato" pitchFamily="34" charset="0"/>
                <a:cs typeface="Lato" pitchFamily="34" charset="0"/>
                <a:sym typeface="Lato" pitchFamily="34" charset="0"/>
              </a:rPr>
              <a:t>15 February 2018</a:t>
            </a:r>
          </a:p>
          <a:p>
            <a:pPr algn="r" eaLnBrk="1">
              <a:spcBef>
                <a:spcPts val="200"/>
              </a:spcBef>
            </a:pPr>
            <a:r>
              <a:rPr lang="en-US" altLang="en-US" sz="1700" b="1">
                <a:solidFill>
                  <a:srgbClr val="FFFFFF"/>
                </a:solidFill>
                <a:latin typeface="Lato" pitchFamily="34" charset="0"/>
                <a:cs typeface="Lato" pitchFamily="34" charset="0"/>
                <a:sym typeface="Lato" pitchFamily="34" charset="0"/>
              </a:rPr>
              <a:t>United Nations Conference Centre CR3</a:t>
            </a:r>
          </a:p>
        </p:txBody>
      </p:sp>
      <p:sp>
        <p:nvSpPr>
          <p:cNvPr id="3079" name="AutoShape 8">
            <a:extLst>
              <a:ext uri="{FF2B5EF4-FFF2-40B4-BE49-F238E27FC236}">
                <a16:creationId xmlns:a16="http://schemas.microsoft.com/office/drawing/2014/main" id="{C674B208-EE6C-4968-8E45-0EA76A824D04}"/>
              </a:ext>
            </a:extLst>
          </p:cNvPr>
          <p:cNvSpPr>
            <a:spLocks/>
          </p:cNvSpPr>
          <p:nvPr/>
        </p:nvSpPr>
        <p:spPr bwMode="auto">
          <a:xfrm>
            <a:off x="663575" y="3273425"/>
            <a:ext cx="3730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155" y="0"/>
                </a:moveTo>
                <a:lnTo>
                  <a:pt x="1445" y="0"/>
                </a:lnTo>
                <a:lnTo>
                  <a:pt x="1185" y="172"/>
                </a:lnTo>
                <a:lnTo>
                  <a:pt x="941" y="669"/>
                </a:lnTo>
                <a:lnTo>
                  <a:pt x="716" y="1460"/>
                </a:lnTo>
                <a:lnTo>
                  <a:pt x="514" y="2514"/>
                </a:lnTo>
                <a:lnTo>
                  <a:pt x="340" y="3803"/>
                </a:lnTo>
                <a:lnTo>
                  <a:pt x="197" y="5295"/>
                </a:lnTo>
                <a:lnTo>
                  <a:pt x="90" y="6961"/>
                </a:lnTo>
                <a:lnTo>
                  <a:pt x="23" y="8770"/>
                </a:lnTo>
                <a:lnTo>
                  <a:pt x="0" y="10692"/>
                </a:lnTo>
                <a:lnTo>
                  <a:pt x="0" y="10908"/>
                </a:lnTo>
                <a:lnTo>
                  <a:pt x="23" y="12830"/>
                </a:lnTo>
                <a:lnTo>
                  <a:pt x="90" y="14639"/>
                </a:lnTo>
                <a:lnTo>
                  <a:pt x="197" y="16304"/>
                </a:lnTo>
                <a:lnTo>
                  <a:pt x="340" y="17797"/>
                </a:lnTo>
                <a:lnTo>
                  <a:pt x="514" y="19085"/>
                </a:lnTo>
                <a:lnTo>
                  <a:pt x="716" y="20140"/>
                </a:lnTo>
                <a:lnTo>
                  <a:pt x="941" y="20931"/>
                </a:lnTo>
                <a:lnTo>
                  <a:pt x="1185" y="21428"/>
                </a:lnTo>
                <a:lnTo>
                  <a:pt x="1445" y="21600"/>
                </a:lnTo>
                <a:lnTo>
                  <a:pt x="20155" y="21600"/>
                </a:lnTo>
                <a:lnTo>
                  <a:pt x="20415" y="21428"/>
                </a:lnTo>
                <a:lnTo>
                  <a:pt x="20659" y="20931"/>
                </a:lnTo>
                <a:lnTo>
                  <a:pt x="20884" y="20140"/>
                </a:lnTo>
                <a:lnTo>
                  <a:pt x="21086" y="19085"/>
                </a:lnTo>
                <a:lnTo>
                  <a:pt x="21260" y="17797"/>
                </a:lnTo>
                <a:lnTo>
                  <a:pt x="21403" y="16304"/>
                </a:lnTo>
                <a:lnTo>
                  <a:pt x="21510" y="14639"/>
                </a:lnTo>
                <a:lnTo>
                  <a:pt x="21577" y="12830"/>
                </a:lnTo>
                <a:lnTo>
                  <a:pt x="21600" y="10908"/>
                </a:lnTo>
                <a:lnTo>
                  <a:pt x="21600" y="10692"/>
                </a:lnTo>
                <a:lnTo>
                  <a:pt x="21577" y="8770"/>
                </a:lnTo>
                <a:lnTo>
                  <a:pt x="21510" y="6961"/>
                </a:lnTo>
                <a:lnTo>
                  <a:pt x="21403" y="5295"/>
                </a:lnTo>
                <a:lnTo>
                  <a:pt x="21260" y="3803"/>
                </a:lnTo>
                <a:lnTo>
                  <a:pt x="21086" y="2514"/>
                </a:lnTo>
                <a:lnTo>
                  <a:pt x="20884" y="1460"/>
                </a:lnTo>
                <a:lnTo>
                  <a:pt x="20659" y="669"/>
                </a:lnTo>
                <a:lnTo>
                  <a:pt x="20415" y="172"/>
                </a:lnTo>
                <a:lnTo>
                  <a:pt x="20155"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0" name="AutoShape 9">
            <a:extLst>
              <a:ext uri="{FF2B5EF4-FFF2-40B4-BE49-F238E27FC236}">
                <a16:creationId xmlns:a16="http://schemas.microsoft.com/office/drawing/2014/main" id="{39BD8F2E-08AD-4622-905B-4A456CCDA1F3}"/>
              </a:ext>
            </a:extLst>
          </p:cNvPr>
          <p:cNvSpPr>
            <a:spLocks/>
          </p:cNvSpPr>
          <p:nvPr/>
        </p:nvSpPr>
        <p:spPr bwMode="auto">
          <a:xfrm>
            <a:off x="1004888" y="3889375"/>
            <a:ext cx="2692400"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97" y="0"/>
                </a:moveTo>
                <a:lnTo>
                  <a:pt x="2003" y="0"/>
                </a:lnTo>
                <a:lnTo>
                  <a:pt x="1643" y="172"/>
                </a:lnTo>
                <a:lnTo>
                  <a:pt x="1304" y="669"/>
                </a:lnTo>
                <a:lnTo>
                  <a:pt x="992" y="1460"/>
                </a:lnTo>
                <a:lnTo>
                  <a:pt x="713" y="2514"/>
                </a:lnTo>
                <a:lnTo>
                  <a:pt x="471" y="3803"/>
                </a:lnTo>
                <a:lnTo>
                  <a:pt x="274" y="5295"/>
                </a:lnTo>
                <a:lnTo>
                  <a:pt x="125" y="6961"/>
                </a:lnTo>
                <a:lnTo>
                  <a:pt x="32" y="8770"/>
                </a:lnTo>
                <a:lnTo>
                  <a:pt x="0" y="10692"/>
                </a:lnTo>
                <a:lnTo>
                  <a:pt x="0" y="10908"/>
                </a:lnTo>
                <a:lnTo>
                  <a:pt x="32" y="12830"/>
                </a:lnTo>
                <a:lnTo>
                  <a:pt x="125" y="14639"/>
                </a:lnTo>
                <a:lnTo>
                  <a:pt x="274" y="16304"/>
                </a:lnTo>
                <a:lnTo>
                  <a:pt x="471" y="17797"/>
                </a:lnTo>
                <a:lnTo>
                  <a:pt x="713" y="19085"/>
                </a:lnTo>
                <a:lnTo>
                  <a:pt x="992" y="20140"/>
                </a:lnTo>
                <a:lnTo>
                  <a:pt x="1304" y="20931"/>
                </a:lnTo>
                <a:lnTo>
                  <a:pt x="1643" y="21428"/>
                </a:lnTo>
                <a:lnTo>
                  <a:pt x="2003" y="21600"/>
                </a:lnTo>
                <a:lnTo>
                  <a:pt x="19597" y="21600"/>
                </a:lnTo>
                <a:lnTo>
                  <a:pt x="19957" y="21428"/>
                </a:lnTo>
                <a:lnTo>
                  <a:pt x="20296" y="20931"/>
                </a:lnTo>
                <a:lnTo>
                  <a:pt x="20608" y="20140"/>
                </a:lnTo>
                <a:lnTo>
                  <a:pt x="20887" y="19085"/>
                </a:lnTo>
                <a:lnTo>
                  <a:pt x="21129" y="17797"/>
                </a:lnTo>
                <a:lnTo>
                  <a:pt x="21327" y="16304"/>
                </a:lnTo>
                <a:lnTo>
                  <a:pt x="21475" y="14639"/>
                </a:lnTo>
                <a:lnTo>
                  <a:pt x="21568" y="12830"/>
                </a:lnTo>
                <a:lnTo>
                  <a:pt x="21600" y="10908"/>
                </a:lnTo>
                <a:lnTo>
                  <a:pt x="21600" y="10692"/>
                </a:lnTo>
                <a:lnTo>
                  <a:pt x="21568" y="8770"/>
                </a:lnTo>
                <a:lnTo>
                  <a:pt x="21475" y="6961"/>
                </a:lnTo>
                <a:lnTo>
                  <a:pt x="21327" y="5295"/>
                </a:lnTo>
                <a:lnTo>
                  <a:pt x="21129" y="3803"/>
                </a:lnTo>
                <a:lnTo>
                  <a:pt x="20887" y="2514"/>
                </a:lnTo>
                <a:lnTo>
                  <a:pt x="20608" y="1460"/>
                </a:lnTo>
                <a:lnTo>
                  <a:pt x="20296" y="669"/>
                </a:lnTo>
                <a:lnTo>
                  <a:pt x="19957" y="172"/>
                </a:lnTo>
                <a:lnTo>
                  <a:pt x="19597"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1" name="AutoShape 10">
            <a:extLst>
              <a:ext uri="{FF2B5EF4-FFF2-40B4-BE49-F238E27FC236}">
                <a16:creationId xmlns:a16="http://schemas.microsoft.com/office/drawing/2014/main" id="{7E199832-FAC4-4548-9D92-89721BC0AA5A}"/>
              </a:ext>
            </a:extLst>
          </p:cNvPr>
          <p:cNvSpPr>
            <a:spLocks/>
          </p:cNvSpPr>
          <p:nvPr/>
        </p:nvSpPr>
        <p:spPr bwMode="auto">
          <a:xfrm>
            <a:off x="1166813" y="4567238"/>
            <a:ext cx="280828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681" y="0"/>
                </a:moveTo>
                <a:lnTo>
                  <a:pt x="1919" y="0"/>
                </a:lnTo>
                <a:lnTo>
                  <a:pt x="1574" y="172"/>
                </a:lnTo>
                <a:lnTo>
                  <a:pt x="1250" y="669"/>
                </a:lnTo>
                <a:lnTo>
                  <a:pt x="951" y="1460"/>
                </a:lnTo>
                <a:lnTo>
                  <a:pt x="683" y="2514"/>
                </a:lnTo>
                <a:lnTo>
                  <a:pt x="451" y="3803"/>
                </a:lnTo>
                <a:lnTo>
                  <a:pt x="262" y="5295"/>
                </a:lnTo>
                <a:lnTo>
                  <a:pt x="120" y="6961"/>
                </a:lnTo>
                <a:lnTo>
                  <a:pt x="31" y="8770"/>
                </a:lnTo>
                <a:lnTo>
                  <a:pt x="0" y="10692"/>
                </a:lnTo>
                <a:lnTo>
                  <a:pt x="0" y="10908"/>
                </a:lnTo>
                <a:lnTo>
                  <a:pt x="31" y="12830"/>
                </a:lnTo>
                <a:lnTo>
                  <a:pt x="120" y="14639"/>
                </a:lnTo>
                <a:lnTo>
                  <a:pt x="262" y="16304"/>
                </a:lnTo>
                <a:lnTo>
                  <a:pt x="451" y="17797"/>
                </a:lnTo>
                <a:lnTo>
                  <a:pt x="683" y="19085"/>
                </a:lnTo>
                <a:lnTo>
                  <a:pt x="951" y="20140"/>
                </a:lnTo>
                <a:lnTo>
                  <a:pt x="1250" y="20931"/>
                </a:lnTo>
                <a:lnTo>
                  <a:pt x="1574" y="21428"/>
                </a:lnTo>
                <a:lnTo>
                  <a:pt x="1919" y="21600"/>
                </a:lnTo>
                <a:lnTo>
                  <a:pt x="19681" y="21600"/>
                </a:lnTo>
                <a:lnTo>
                  <a:pt x="20026" y="21420"/>
                </a:lnTo>
                <a:lnTo>
                  <a:pt x="20350" y="20904"/>
                </a:lnTo>
                <a:lnTo>
                  <a:pt x="20649" y="20084"/>
                </a:lnTo>
                <a:lnTo>
                  <a:pt x="20917" y="18995"/>
                </a:lnTo>
                <a:lnTo>
                  <a:pt x="21149" y="17671"/>
                </a:lnTo>
                <a:lnTo>
                  <a:pt x="21338" y="16144"/>
                </a:lnTo>
                <a:lnTo>
                  <a:pt x="21480" y="14450"/>
                </a:lnTo>
                <a:lnTo>
                  <a:pt x="21569" y="12621"/>
                </a:lnTo>
                <a:lnTo>
                  <a:pt x="21600" y="10692"/>
                </a:lnTo>
                <a:lnTo>
                  <a:pt x="21569" y="8770"/>
                </a:lnTo>
                <a:lnTo>
                  <a:pt x="21480" y="6961"/>
                </a:lnTo>
                <a:lnTo>
                  <a:pt x="21338" y="5295"/>
                </a:lnTo>
                <a:lnTo>
                  <a:pt x="21149" y="3803"/>
                </a:lnTo>
                <a:lnTo>
                  <a:pt x="20917" y="2514"/>
                </a:lnTo>
                <a:lnTo>
                  <a:pt x="20649" y="1460"/>
                </a:lnTo>
                <a:lnTo>
                  <a:pt x="20350" y="669"/>
                </a:lnTo>
                <a:lnTo>
                  <a:pt x="20026" y="172"/>
                </a:lnTo>
                <a:lnTo>
                  <a:pt x="19681"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2" name="AutoShape 11">
            <a:extLst>
              <a:ext uri="{FF2B5EF4-FFF2-40B4-BE49-F238E27FC236}">
                <a16:creationId xmlns:a16="http://schemas.microsoft.com/office/drawing/2014/main" id="{03F39864-72E3-42AE-90C0-04C49B4DC4BD}"/>
              </a:ext>
            </a:extLst>
          </p:cNvPr>
          <p:cNvSpPr>
            <a:spLocks/>
          </p:cNvSpPr>
          <p:nvPr/>
        </p:nvSpPr>
        <p:spPr bwMode="auto">
          <a:xfrm>
            <a:off x="1166813" y="5253038"/>
            <a:ext cx="2141537"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083" y="0"/>
                </a:moveTo>
                <a:lnTo>
                  <a:pt x="2517" y="0"/>
                </a:lnTo>
                <a:lnTo>
                  <a:pt x="2065" y="172"/>
                </a:lnTo>
                <a:lnTo>
                  <a:pt x="1639" y="669"/>
                </a:lnTo>
                <a:lnTo>
                  <a:pt x="1247" y="1460"/>
                </a:lnTo>
                <a:lnTo>
                  <a:pt x="895" y="2514"/>
                </a:lnTo>
                <a:lnTo>
                  <a:pt x="592" y="3803"/>
                </a:lnTo>
                <a:lnTo>
                  <a:pt x="344" y="5295"/>
                </a:lnTo>
                <a:lnTo>
                  <a:pt x="157" y="6961"/>
                </a:lnTo>
                <a:lnTo>
                  <a:pt x="41" y="8770"/>
                </a:lnTo>
                <a:lnTo>
                  <a:pt x="0" y="10692"/>
                </a:lnTo>
                <a:lnTo>
                  <a:pt x="0" y="10908"/>
                </a:lnTo>
                <a:lnTo>
                  <a:pt x="41" y="12830"/>
                </a:lnTo>
                <a:lnTo>
                  <a:pt x="157" y="14639"/>
                </a:lnTo>
                <a:lnTo>
                  <a:pt x="344" y="16304"/>
                </a:lnTo>
                <a:lnTo>
                  <a:pt x="592" y="17797"/>
                </a:lnTo>
                <a:lnTo>
                  <a:pt x="895" y="19085"/>
                </a:lnTo>
                <a:lnTo>
                  <a:pt x="1247" y="20140"/>
                </a:lnTo>
                <a:lnTo>
                  <a:pt x="1639" y="20931"/>
                </a:lnTo>
                <a:lnTo>
                  <a:pt x="2065" y="21428"/>
                </a:lnTo>
                <a:lnTo>
                  <a:pt x="2517" y="21600"/>
                </a:lnTo>
                <a:lnTo>
                  <a:pt x="19083" y="21600"/>
                </a:lnTo>
                <a:lnTo>
                  <a:pt x="19535" y="21428"/>
                </a:lnTo>
                <a:lnTo>
                  <a:pt x="19961" y="20931"/>
                </a:lnTo>
                <a:lnTo>
                  <a:pt x="20353" y="20140"/>
                </a:lnTo>
                <a:lnTo>
                  <a:pt x="20705" y="19085"/>
                </a:lnTo>
                <a:lnTo>
                  <a:pt x="21008" y="17797"/>
                </a:lnTo>
                <a:lnTo>
                  <a:pt x="21256" y="16304"/>
                </a:lnTo>
                <a:lnTo>
                  <a:pt x="21443" y="14639"/>
                </a:lnTo>
                <a:lnTo>
                  <a:pt x="21559" y="12830"/>
                </a:lnTo>
                <a:lnTo>
                  <a:pt x="21600" y="10908"/>
                </a:lnTo>
                <a:lnTo>
                  <a:pt x="21600" y="10692"/>
                </a:lnTo>
                <a:lnTo>
                  <a:pt x="21559" y="8770"/>
                </a:lnTo>
                <a:lnTo>
                  <a:pt x="21443" y="6961"/>
                </a:lnTo>
                <a:lnTo>
                  <a:pt x="21256" y="5295"/>
                </a:lnTo>
                <a:lnTo>
                  <a:pt x="21008" y="3803"/>
                </a:lnTo>
                <a:lnTo>
                  <a:pt x="20705" y="2514"/>
                </a:lnTo>
                <a:lnTo>
                  <a:pt x="20353" y="1460"/>
                </a:lnTo>
                <a:lnTo>
                  <a:pt x="19961" y="669"/>
                </a:lnTo>
                <a:lnTo>
                  <a:pt x="19535" y="172"/>
                </a:lnTo>
                <a:lnTo>
                  <a:pt x="19083"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3" name="AutoShape 12">
            <a:extLst>
              <a:ext uri="{FF2B5EF4-FFF2-40B4-BE49-F238E27FC236}">
                <a16:creationId xmlns:a16="http://schemas.microsoft.com/office/drawing/2014/main" id="{C8AB1570-2EB7-47C3-BA23-34C4D82AF1D7}"/>
              </a:ext>
            </a:extLst>
          </p:cNvPr>
          <p:cNvSpPr>
            <a:spLocks/>
          </p:cNvSpPr>
          <p:nvPr/>
        </p:nvSpPr>
        <p:spPr bwMode="auto">
          <a:xfrm>
            <a:off x="1411288" y="5922963"/>
            <a:ext cx="147637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948" y="0"/>
                </a:moveTo>
                <a:lnTo>
                  <a:pt x="3652" y="0"/>
                </a:lnTo>
                <a:lnTo>
                  <a:pt x="2996" y="172"/>
                </a:lnTo>
                <a:lnTo>
                  <a:pt x="2378" y="669"/>
                </a:lnTo>
                <a:lnTo>
                  <a:pt x="1809" y="1460"/>
                </a:lnTo>
                <a:lnTo>
                  <a:pt x="1299" y="2514"/>
                </a:lnTo>
                <a:lnTo>
                  <a:pt x="859" y="3803"/>
                </a:lnTo>
                <a:lnTo>
                  <a:pt x="499" y="5295"/>
                </a:lnTo>
                <a:lnTo>
                  <a:pt x="228" y="6961"/>
                </a:lnTo>
                <a:lnTo>
                  <a:pt x="59" y="8770"/>
                </a:lnTo>
                <a:lnTo>
                  <a:pt x="0" y="10692"/>
                </a:lnTo>
                <a:lnTo>
                  <a:pt x="0" y="10908"/>
                </a:lnTo>
                <a:lnTo>
                  <a:pt x="59" y="12830"/>
                </a:lnTo>
                <a:lnTo>
                  <a:pt x="228" y="14639"/>
                </a:lnTo>
                <a:lnTo>
                  <a:pt x="499" y="16304"/>
                </a:lnTo>
                <a:lnTo>
                  <a:pt x="859" y="17797"/>
                </a:lnTo>
                <a:lnTo>
                  <a:pt x="1299" y="19085"/>
                </a:lnTo>
                <a:lnTo>
                  <a:pt x="1809" y="20140"/>
                </a:lnTo>
                <a:lnTo>
                  <a:pt x="2378" y="20931"/>
                </a:lnTo>
                <a:lnTo>
                  <a:pt x="2996" y="21428"/>
                </a:lnTo>
                <a:lnTo>
                  <a:pt x="3652" y="21600"/>
                </a:lnTo>
                <a:lnTo>
                  <a:pt x="17948" y="21600"/>
                </a:lnTo>
                <a:lnTo>
                  <a:pt x="18605" y="21428"/>
                </a:lnTo>
                <a:lnTo>
                  <a:pt x="19222" y="20931"/>
                </a:lnTo>
                <a:lnTo>
                  <a:pt x="19791" y="20140"/>
                </a:lnTo>
                <a:lnTo>
                  <a:pt x="20301" y="19085"/>
                </a:lnTo>
                <a:lnTo>
                  <a:pt x="20741" y="17797"/>
                </a:lnTo>
                <a:lnTo>
                  <a:pt x="21101" y="16304"/>
                </a:lnTo>
                <a:lnTo>
                  <a:pt x="21372" y="14639"/>
                </a:lnTo>
                <a:lnTo>
                  <a:pt x="21541" y="12830"/>
                </a:lnTo>
                <a:lnTo>
                  <a:pt x="21600" y="10908"/>
                </a:lnTo>
                <a:lnTo>
                  <a:pt x="21600" y="10692"/>
                </a:lnTo>
                <a:lnTo>
                  <a:pt x="21541" y="8770"/>
                </a:lnTo>
                <a:lnTo>
                  <a:pt x="21372" y="6961"/>
                </a:lnTo>
                <a:lnTo>
                  <a:pt x="21101" y="5295"/>
                </a:lnTo>
                <a:lnTo>
                  <a:pt x="20741" y="3803"/>
                </a:lnTo>
                <a:lnTo>
                  <a:pt x="20301" y="2514"/>
                </a:lnTo>
                <a:lnTo>
                  <a:pt x="19791" y="1460"/>
                </a:lnTo>
                <a:lnTo>
                  <a:pt x="19222" y="669"/>
                </a:lnTo>
                <a:lnTo>
                  <a:pt x="18605" y="172"/>
                </a:lnTo>
                <a:lnTo>
                  <a:pt x="17948"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4" name="AutoShape 13">
            <a:extLst>
              <a:ext uri="{FF2B5EF4-FFF2-40B4-BE49-F238E27FC236}">
                <a16:creationId xmlns:a16="http://schemas.microsoft.com/office/drawing/2014/main" id="{45497B4C-D0AE-4B82-BAF7-59A9CEBCEBFD}"/>
              </a:ext>
            </a:extLst>
          </p:cNvPr>
          <p:cNvSpPr>
            <a:spLocks/>
          </p:cNvSpPr>
          <p:nvPr/>
        </p:nvSpPr>
        <p:spPr bwMode="auto">
          <a:xfrm>
            <a:off x="0" y="0"/>
            <a:ext cx="1004888" cy="4968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873" y="0"/>
                </a:moveTo>
                <a:lnTo>
                  <a:pt x="0" y="0"/>
                </a:lnTo>
                <a:lnTo>
                  <a:pt x="0" y="21600"/>
                </a:lnTo>
                <a:lnTo>
                  <a:pt x="16243" y="21600"/>
                </a:lnTo>
                <a:lnTo>
                  <a:pt x="17206" y="21423"/>
                </a:lnTo>
                <a:lnTo>
                  <a:pt x="18112" y="20914"/>
                </a:lnTo>
                <a:lnTo>
                  <a:pt x="18947" y="20103"/>
                </a:lnTo>
                <a:lnTo>
                  <a:pt x="19694" y="19021"/>
                </a:lnTo>
                <a:lnTo>
                  <a:pt x="20340" y="17700"/>
                </a:lnTo>
                <a:lnTo>
                  <a:pt x="20869" y="16169"/>
                </a:lnTo>
                <a:lnTo>
                  <a:pt x="21265" y="14461"/>
                </a:lnTo>
                <a:lnTo>
                  <a:pt x="21514" y="12606"/>
                </a:lnTo>
                <a:lnTo>
                  <a:pt x="21600" y="10635"/>
                </a:lnTo>
                <a:lnTo>
                  <a:pt x="21600" y="10413"/>
                </a:lnTo>
                <a:lnTo>
                  <a:pt x="21514" y="8442"/>
                </a:lnTo>
                <a:lnTo>
                  <a:pt x="21265" y="6587"/>
                </a:lnTo>
                <a:lnTo>
                  <a:pt x="20869" y="4879"/>
                </a:lnTo>
                <a:lnTo>
                  <a:pt x="20340" y="3349"/>
                </a:lnTo>
                <a:lnTo>
                  <a:pt x="19694" y="2027"/>
                </a:lnTo>
                <a:lnTo>
                  <a:pt x="18947" y="945"/>
                </a:lnTo>
                <a:lnTo>
                  <a:pt x="18112" y="134"/>
                </a:lnTo>
                <a:lnTo>
                  <a:pt x="17873"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5" name="AutoShape 14">
            <a:extLst>
              <a:ext uri="{FF2B5EF4-FFF2-40B4-BE49-F238E27FC236}">
                <a16:creationId xmlns:a16="http://schemas.microsoft.com/office/drawing/2014/main" id="{2AF16850-E5B0-41AA-BC10-2BC3795CCA6D}"/>
              </a:ext>
            </a:extLst>
          </p:cNvPr>
          <p:cNvSpPr>
            <a:spLocks/>
          </p:cNvSpPr>
          <p:nvPr/>
        </p:nvSpPr>
        <p:spPr bwMode="auto">
          <a:xfrm>
            <a:off x="1519238" y="6546850"/>
            <a:ext cx="790575" cy="309563"/>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782" y="0"/>
                </a:moveTo>
                <a:lnTo>
                  <a:pt x="6817" y="0"/>
                </a:lnTo>
                <a:lnTo>
                  <a:pt x="5592" y="283"/>
                </a:lnTo>
                <a:lnTo>
                  <a:pt x="4439" y="1100"/>
                </a:lnTo>
                <a:lnTo>
                  <a:pt x="3377" y="2401"/>
                </a:lnTo>
                <a:lnTo>
                  <a:pt x="2425" y="4137"/>
                </a:lnTo>
                <a:lnTo>
                  <a:pt x="1603" y="6257"/>
                </a:lnTo>
                <a:lnTo>
                  <a:pt x="931" y="8712"/>
                </a:lnTo>
                <a:lnTo>
                  <a:pt x="426" y="11452"/>
                </a:lnTo>
                <a:lnTo>
                  <a:pt x="110" y="14428"/>
                </a:lnTo>
                <a:lnTo>
                  <a:pt x="0" y="17590"/>
                </a:lnTo>
                <a:lnTo>
                  <a:pt x="0" y="17946"/>
                </a:lnTo>
                <a:lnTo>
                  <a:pt x="110" y="21108"/>
                </a:lnTo>
                <a:lnTo>
                  <a:pt x="162" y="21600"/>
                </a:lnTo>
                <a:lnTo>
                  <a:pt x="21438" y="21600"/>
                </a:lnTo>
                <a:lnTo>
                  <a:pt x="21490" y="21108"/>
                </a:lnTo>
                <a:lnTo>
                  <a:pt x="21600" y="17946"/>
                </a:lnTo>
                <a:lnTo>
                  <a:pt x="21600" y="17590"/>
                </a:lnTo>
                <a:lnTo>
                  <a:pt x="21490" y="14428"/>
                </a:lnTo>
                <a:lnTo>
                  <a:pt x="21173" y="11452"/>
                </a:lnTo>
                <a:lnTo>
                  <a:pt x="20669" y="8712"/>
                </a:lnTo>
                <a:lnTo>
                  <a:pt x="19997" y="6257"/>
                </a:lnTo>
                <a:lnTo>
                  <a:pt x="19175" y="4137"/>
                </a:lnTo>
                <a:lnTo>
                  <a:pt x="18223" y="2401"/>
                </a:lnTo>
                <a:lnTo>
                  <a:pt x="17161" y="1100"/>
                </a:lnTo>
                <a:lnTo>
                  <a:pt x="16008" y="283"/>
                </a:lnTo>
                <a:lnTo>
                  <a:pt x="14782"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6" name="AutoShape 15">
            <a:extLst>
              <a:ext uri="{FF2B5EF4-FFF2-40B4-BE49-F238E27FC236}">
                <a16:creationId xmlns:a16="http://schemas.microsoft.com/office/drawing/2014/main" id="{5575A74A-366F-4FD5-BE99-4A6F352C3B33}"/>
              </a:ext>
            </a:extLst>
          </p:cNvPr>
          <p:cNvSpPr>
            <a:spLocks/>
          </p:cNvSpPr>
          <p:nvPr/>
        </p:nvSpPr>
        <p:spPr bwMode="auto">
          <a:xfrm>
            <a:off x="0" y="573088"/>
            <a:ext cx="1536700"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093" y="0"/>
                </a:moveTo>
                <a:lnTo>
                  <a:pt x="0" y="0"/>
                </a:lnTo>
                <a:lnTo>
                  <a:pt x="0" y="21600"/>
                </a:lnTo>
                <a:lnTo>
                  <a:pt x="18093" y="21600"/>
                </a:lnTo>
                <a:lnTo>
                  <a:pt x="18724" y="21428"/>
                </a:lnTo>
                <a:lnTo>
                  <a:pt x="19317" y="20931"/>
                </a:lnTo>
                <a:lnTo>
                  <a:pt x="19863" y="20140"/>
                </a:lnTo>
                <a:lnTo>
                  <a:pt x="20353" y="19085"/>
                </a:lnTo>
                <a:lnTo>
                  <a:pt x="20775" y="17797"/>
                </a:lnTo>
                <a:lnTo>
                  <a:pt x="21121" y="16304"/>
                </a:lnTo>
                <a:lnTo>
                  <a:pt x="21381" y="14639"/>
                </a:lnTo>
                <a:lnTo>
                  <a:pt x="21544" y="12830"/>
                </a:lnTo>
                <a:lnTo>
                  <a:pt x="21600" y="10908"/>
                </a:lnTo>
                <a:lnTo>
                  <a:pt x="21600" y="10692"/>
                </a:lnTo>
                <a:lnTo>
                  <a:pt x="21544" y="8770"/>
                </a:lnTo>
                <a:lnTo>
                  <a:pt x="21381" y="6961"/>
                </a:lnTo>
                <a:lnTo>
                  <a:pt x="21121" y="5295"/>
                </a:lnTo>
                <a:lnTo>
                  <a:pt x="20775" y="3803"/>
                </a:lnTo>
                <a:lnTo>
                  <a:pt x="20353" y="2514"/>
                </a:lnTo>
                <a:lnTo>
                  <a:pt x="19863" y="1460"/>
                </a:lnTo>
                <a:lnTo>
                  <a:pt x="19317" y="669"/>
                </a:lnTo>
                <a:lnTo>
                  <a:pt x="18724" y="172"/>
                </a:lnTo>
                <a:lnTo>
                  <a:pt x="18093"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7" name="AutoShape 16">
            <a:extLst>
              <a:ext uri="{FF2B5EF4-FFF2-40B4-BE49-F238E27FC236}">
                <a16:creationId xmlns:a16="http://schemas.microsoft.com/office/drawing/2014/main" id="{B460DCD3-65AA-4B40-87F2-42BDBA773D69}"/>
              </a:ext>
            </a:extLst>
          </p:cNvPr>
          <p:cNvSpPr>
            <a:spLocks/>
          </p:cNvSpPr>
          <p:nvPr/>
        </p:nvSpPr>
        <p:spPr bwMode="auto">
          <a:xfrm>
            <a:off x="0" y="1238250"/>
            <a:ext cx="3067050" cy="509588"/>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842" y="0"/>
                </a:moveTo>
                <a:lnTo>
                  <a:pt x="0" y="0"/>
                </a:lnTo>
                <a:lnTo>
                  <a:pt x="0" y="21600"/>
                </a:lnTo>
                <a:lnTo>
                  <a:pt x="19842" y="21600"/>
                </a:lnTo>
                <a:lnTo>
                  <a:pt x="20158" y="21428"/>
                </a:lnTo>
                <a:lnTo>
                  <a:pt x="20456" y="20931"/>
                </a:lnTo>
                <a:lnTo>
                  <a:pt x="20729" y="20140"/>
                </a:lnTo>
                <a:lnTo>
                  <a:pt x="20975" y="19085"/>
                </a:lnTo>
                <a:lnTo>
                  <a:pt x="21187" y="17797"/>
                </a:lnTo>
                <a:lnTo>
                  <a:pt x="21360" y="16304"/>
                </a:lnTo>
                <a:lnTo>
                  <a:pt x="21490" y="14639"/>
                </a:lnTo>
                <a:lnTo>
                  <a:pt x="21572" y="12830"/>
                </a:lnTo>
                <a:lnTo>
                  <a:pt x="21600" y="10908"/>
                </a:lnTo>
                <a:lnTo>
                  <a:pt x="21600" y="10692"/>
                </a:lnTo>
                <a:lnTo>
                  <a:pt x="21572" y="8770"/>
                </a:lnTo>
                <a:lnTo>
                  <a:pt x="21490" y="6961"/>
                </a:lnTo>
                <a:lnTo>
                  <a:pt x="21360" y="5295"/>
                </a:lnTo>
                <a:lnTo>
                  <a:pt x="21187" y="3803"/>
                </a:lnTo>
                <a:lnTo>
                  <a:pt x="20975" y="2514"/>
                </a:lnTo>
                <a:lnTo>
                  <a:pt x="20729" y="1460"/>
                </a:lnTo>
                <a:lnTo>
                  <a:pt x="20456" y="669"/>
                </a:lnTo>
                <a:lnTo>
                  <a:pt x="20158" y="172"/>
                </a:lnTo>
                <a:lnTo>
                  <a:pt x="19842"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8" name="AutoShape 17">
            <a:extLst>
              <a:ext uri="{FF2B5EF4-FFF2-40B4-BE49-F238E27FC236}">
                <a16:creationId xmlns:a16="http://schemas.microsoft.com/office/drawing/2014/main" id="{A1438F0B-C58C-4BAB-BCC8-8A7E2F23BC99}"/>
              </a:ext>
            </a:extLst>
          </p:cNvPr>
          <p:cNvSpPr>
            <a:spLocks/>
          </p:cNvSpPr>
          <p:nvPr/>
        </p:nvSpPr>
        <p:spPr bwMode="auto">
          <a:xfrm>
            <a:off x="0" y="1916113"/>
            <a:ext cx="3432175" cy="50958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030" y="0"/>
                </a:moveTo>
                <a:lnTo>
                  <a:pt x="0" y="0"/>
                </a:lnTo>
                <a:lnTo>
                  <a:pt x="0" y="21600"/>
                </a:lnTo>
                <a:lnTo>
                  <a:pt x="20030" y="21600"/>
                </a:lnTo>
                <a:lnTo>
                  <a:pt x="20312" y="21428"/>
                </a:lnTo>
                <a:lnTo>
                  <a:pt x="20578" y="20931"/>
                </a:lnTo>
                <a:lnTo>
                  <a:pt x="20822" y="20140"/>
                </a:lnTo>
                <a:lnTo>
                  <a:pt x="21041" y="19085"/>
                </a:lnTo>
                <a:lnTo>
                  <a:pt x="21231" y="17797"/>
                </a:lnTo>
                <a:lnTo>
                  <a:pt x="21386" y="16304"/>
                </a:lnTo>
                <a:lnTo>
                  <a:pt x="21502" y="14639"/>
                </a:lnTo>
                <a:lnTo>
                  <a:pt x="21575" y="12830"/>
                </a:lnTo>
                <a:lnTo>
                  <a:pt x="21600" y="10908"/>
                </a:lnTo>
                <a:lnTo>
                  <a:pt x="21600" y="10692"/>
                </a:lnTo>
                <a:lnTo>
                  <a:pt x="21575" y="8770"/>
                </a:lnTo>
                <a:lnTo>
                  <a:pt x="21502" y="6961"/>
                </a:lnTo>
                <a:lnTo>
                  <a:pt x="21386" y="5295"/>
                </a:lnTo>
                <a:lnTo>
                  <a:pt x="21231" y="3803"/>
                </a:lnTo>
                <a:lnTo>
                  <a:pt x="21041" y="2514"/>
                </a:lnTo>
                <a:lnTo>
                  <a:pt x="20822" y="1460"/>
                </a:lnTo>
                <a:lnTo>
                  <a:pt x="20578" y="669"/>
                </a:lnTo>
                <a:lnTo>
                  <a:pt x="20312" y="172"/>
                </a:lnTo>
                <a:lnTo>
                  <a:pt x="20030"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89" name="AutoShape 18">
            <a:extLst>
              <a:ext uri="{FF2B5EF4-FFF2-40B4-BE49-F238E27FC236}">
                <a16:creationId xmlns:a16="http://schemas.microsoft.com/office/drawing/2014/main" id="{15C96540-3491-4BA1-8D95-1DCB8A5C2B4D}"/>
              </a:ext>
            </a:extLst>
          </p:cNvPr>
          <p:cNvSpPr>
            <a:spLocks/>
          </p:cNvSpPr>
          <p:nvPr/>
        </p:nvSpPr>
        <p:spPr bwMode="auto">
          <a:xfrm>
            <a:off x="0" y="2600325"/>
            <a:ext cx="4619625" cy="51117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598" y="0"/>
                </a:moveTo>
                <a:lnTo>
                  <a:pt x="0" y="0"/>
                </a:lnTo>
                <a:lnTo>
                  <a:pt x="0" y="21600"/>
                </a:lnTo>
                <a:lnTo>
                  <a:pt x="20433" y="21600"/>
                </a:lnTo>
                <a:lnTo>
                  <a:pt x="20643" y="21428"/>
                </a:lnTo>
                <a:lnTo>
                  <a:pt x="20840" y="20931"/>
                </a:lnTo>
                <a:lnTo>
                  <a:pt x="21022" y="20140"/>
                </a:lnTo>
                <a:lnTo>
                  <a:pt x="21185" y="19085"/>
                </a:lnTo>
                <a:lnTo>
                  <a:pt x="21326" y="17797"/>
                </a:lnTo>
                <a:lnTo>
                  <a:pt x="21441" y="16304"/>
                </a:lnTo>
                <a:lnTo>
                  <a:pt x="21527" y="14639"/>
                </a:lnTo>
                <a:lnTo>
                  <a:pt x="21581" y="12830"/>
                </a:lnTo>
                <a:lnTo>
                  <a:pt x="21600" y="10908"/>
                </a:lnTo>
                <a:lnTo>
                  <a:pt x="21600" y="9184"/>
                </a:lnTo>
                <a:lnTo>
                  <a:pt x="21574" y="7078"/>
                </a:lnTo>
                <a:lnTo>
                  <a:pt x="21498" y="5145"/>
                </a:lnTo>
                <a:lnTo>
                  <a:pt x="21380" y="3440"/>
                </a:lnTo>
                <a:lnTo>
                  <a:pt x="21225" y="2018"/>
                </a:lnTo>
                <a:lnTo>
                  <a:pt x="21039" y="933"/>
                </a:lnTo>
                <a:lnTo>
                  <a:pt x="20828" y="243"/>
                </a:lnTo>
                <a:lnTo>
                  <a:pt x="20598" y="0"/>
                </a:lnTo>
                <a:close/>
              </a:path>
            </a:pathLst>
          </a:custGeom>
          <a:solidFill>
            <a:srgbClr val="0A7CB8"/>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90" name="Rectangle 19">
            <a:extLst>
              <a:ext uri="{FF2B5EF4-FFF2-40B4-BE49-F238E27FC236}">
                <a16:creationId xmlns:a16="http://schemas.microsoft.com/office/drawing/2014/main" id="{6C2829DC-751D-4FF4-9212-C1ED063AF630}"/>
              </a:ext>
            </a:extLst>
          </p:cNvPr>
          <p:cNvSpPr>
            <a:spLocks/>
          </p:cNvSpPr>
          <p:nvPr/>
        </p:nvSpPr>
        <p:spPr bwMode="auto">
          <a:xfrm>
            <a:off x="3324225" y="6303963"/>
            <a:ext cx="557053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45720" rIns="45720">
            <a:spAutoFit/>
          </a:bodyPr>
          <a:lstStyle>
            <a:lvl1pPr indent="3873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1600" b="1">
                <a:solidFill>
                  <a:schemeClr val="bg1"/>
                </a:solidFill>
                <a:latin typeface="Lato" pitchFamily="34" charset="0"/>
                <a:cs typeface="Lato" pitchFamily="34" charset="0"/>
                <a:sym typeface="Lato" pitchFamily="34" charset="0"/>
              </a:rPr>
              <a:t>Women’s Health in Ethiopia: Facts and Figures</a:t>
            </a:r>
          </a:p>
        </p:txBody>
      </p:sp>
      <p:pic>
        <p:nvPicPr>
          <p:cNvPr id="3091" name="Picture 2">
            <a:extLst>
              <a:ext uri="{FF2B5EF4-FFF2-40B4-BE49-F238E27FC236}">
                <a16:creationId xmlns:a16="http://schemas.microsoft.com/office/drawing/2014/main" id="{FFAE1BAD-FD1C-4A4F-BD60-6D4BF3E8FF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3763" y="2111375"/>
            <a:ext cx="1719262"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2" name="Picture 4">
            <a:extLst>
              <a:ext uri="{FF2B5EF4-FFF2-40B4-BE49-F238E27FC236}">
                <a16:creationId xmlns:a16="http://schemas.microsoft.com/office/drawing/2014/main" id="{C44FA970-BA96-46BC-A4AB-AA7692351F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2111375"/>
            <a:ext cx="1747838" cy="173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AutoShape 2">
            <a:extLst>
              <a:ext uri="{FF2B5EF4-FFF2-40B4-BE49-F238E27FC236}">
                <a16:creationId xmlns:a16="http://schemas.microsoft.com/office/drawing/2014/main" id="{EAF7D1C3-4FDD-4619-91D0-191930553C28}"/>
              </a:ext>
            </a:extLst>
          </p:cNvPr>
          <p:cNvSpPr>
            <a:spLocks/>
          </p:cNvSpPr>
          <p:nvPr/>
        </p:nvSpPr>
        <p:spPr bwMode="auto">
          <a:xfrm>
            <a:off x="0" y="6135688"/>
            <a:ext cx="7308850" cy="44291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4099" name="AutoShape 4">
            <a:extLst>
              <a:ext uri="{FF2B5EF4-FFF2-40B4-BE49-F238E27FC236}">
                <a16:creationId xmlns:a16="http://schemas.microsoft.com/office/drawing/2014/main" id="{8BFB03E5-5958-434A-A2DA-5A495E9B7DE2}"/>
              </a:ext>
            </a:extLst>
          </p:cNvPr>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4100" name="AutoShape 5">
            <a:extLst>
              <a:ext uri="{FF2B5EF4-FFF2-40B4-BE49-F238E27FC236}">
                <a16:creationId xmlns:a16="http://schemas.microsoft.com/office/drawing/2014/main" id="{E1077B48-5D7B-442C-ABD4-E61D59695684}"/>
              </a:ext>
            </a:extLst>
          </p:cNvPr>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4101" name="AutoShape 6">
            <a:extLst>
              <a:ext uri="{FF2B5EF4-FFF2-40B4-BE49-F238E27FC236}">
                <a16:creationId xmlns:a16="http://schemas.microsoft.com/office/drawing/2014/main" id="{C9976CE6-B9C4-47D0-BB9A-764BEC34FD31}"/>
              </a:ext>
            </a:extLst>
          </p:cNvPr>
          <p:cNvSpPr>
            <a:spLocks/>
          </p:cNvSpPr>
          <p:nvPr/>
        </p:nvSpPr>
        <p:spPr bwMode="auto">
          <a:xfrm>
            <a:off x="0" y="309563"/>
            <a:ext cx="8101013"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4102" name="AutoShape 9">
            <a:extLst>
              <a:ext uri="{FF2B5EF4-FFF2-40B4-BE49-F238E27FC236}">
                <a16:creationId xmlns:a16="http://schemas.microsoft.com/office/drawing/2014/main" id="{2D105E1F-BF2B-40E3-AA94-29CB29A4130C}"/>
              </a:ext>
            </a:extLst>
          </p:cNvPr>
          <p:cNvSpPr>
            <a:spLocks/>
          </p:cNvSpPr>
          <p:nvPr/>
        </p:nvSpPr>
        <p:spPr bwMode="auto">
          <a:xfrm>
            <a:off x="7666038" y="6135688"/>
            <a:ext cx="1212850"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4103" name="Rectangle 10">
            <a:extLst>
              <a:ext uri="{FF2B5EF4-FFF2-40B4-BE49-F238E27FC236}">
                <a16:creationId xmlns:a16="http://schemas.microsoft.com/office/drawing/2014/main" id="{063CA28A-4A9C-411D-842F-3C1C791323EB}"/>
              </a:ext>
            </a:extLst>
          </p:cNvPr>
          <p:cNvSpPr>
            <a:spLocks/>
          </p:cNvSpPr>
          <p:nvPr/>
        </p:nvSpPr>
        <p:spPr bwMode="auto">
          <a:xfrm>
            <a:off x="7796213" y="6251575"/>
            <a:ext cx="10795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200" b="1">
                <a:solidFill>
                  <a:srgbClr val="FFFFFF"/>
                </a:solidFill>
                <a:latin typeface="Arial" panose="020B0604020202020204" pitchFamily="34" charset="0"/>
                <a:cs typeface="Arial" panose="020B0604020202020204" pitchFamily="34" charset="0"/>
                <a:sym typeface="Lato" pitchFamily="34" charset="0"/>
              </a:rPr>
              <a:t>UNECA.ORG</a:t>
            </a:r>
          </a:p>
        </p:txBody>
      </p:sp>
      <p:sp>
        <p:nvSpPr>
          <p:cNvPr id="4104" name="Rectangle 11">
            <a:extLst>
              <a:ext uri="{FF2B5EF4-FFF2-40B4-BE49-F238E27FC236}">
                <a16:creationId xmlns:a16="http://schemas.microsoft.com/office/drawing/2014/main" id="{F5FB6CF9-EE0F-4BDC-A06A-B33C51DF14F1}"/>
              </a:ext>
            </a:extLst>
          </p:cNvPr>
          <p:cNvSpPr>
            <a:spLocks/>
          </p:cNvSpPr>
          <p:nvPr/>
        </p:nvSpPr>
        <p:spPr bwMode="auto">
          <a:xfrm>
            <a:off x="246063" y="357188"/>
            <a:ext cx="68468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200" b="1">
                <a:solidFill>
                  <a:srgbClr val="FFFFFF"/>
                </a:solidFill>
                <a:latin typeface="Arial" panose="020B0604020202020204" pitchFamily="34" charset="0"/>
                <a:cs typeface="Arial" panose="020B0604020202020204" pitchFamily="34" charset="0"/>
                <a:sym typeface="Lato" pitchFamily="34" charset="0"/>
              </a:rPr>
              <a:t>Reviewing Women’s Health in Ethiopia</a:t>
            </a:r>
          </a:p>
        </p:txBody>
      </p:sp>
      <p:sp>
        <p:nvSpPr>
          <p:cNvPr id="4105" name="Rectangle 12">
            <a:extLst>
              <a:ext uri="{FF2B5EF4-FFF2-40B4-BE49-F238E27FC236}">
                <a16:creationId xmlns:a16="http://schemas.microsoft.com/office/drawing/2014/main" id="{969F708D-6645-4028-8C33-C465856494EB}"/>
              </a:ext>
            </a:extLst>
          </p:cNvPr>
          <p:cNvSpPr>
            <a:spLocks/>
          </p:cNvSpPr>
          <p:nvPr/>
        </p:nvSpPr>
        <p:spPr bwMode="auto">
          <a:xfrm>
            <a:off x="8586788" y="461963"/>
            <a:ext cx="2889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fld id="{98B28389-5086-4F68-ADCB-4BB9C42F4530}" type="slidenum">
              <a:rPr lang="en-US" altLang="en-US" sz="1600" b="1">
                <a:solidFill>
                  <a:srgbClr val="0A7CB8"/>
                </a:solidFill>
                <a:latin typeface="Lucida Sans" panose="020B0602040502020204" pitchFamily="34" charset="0"/>
                <a:sym typeface="Lucida Sans" panose="020B0602040502020204" pitchFamily="34" charset="0"/>
              </a:rPr>
              <a:pPr eaLnBrk="1"/>
              <a:t>2</a:t>
            </a:fld>
            <a:endParaRPr lang="en-US" altLang="en-US" sz="1600" b="1">
              <a:solidFill>
                <a:srgbClr val="0A7CB8"/>
              </a:solidFill>
              <a:latin typeface="Lucida Sans" panose="020B0602040502020204" pitchFamily="34" charset="0"/>
              <a:sym typeface="Lucida Sans" panose="020B0602040502020204" pitchFamily="34" charset="0"/>
            </a:endParaRPr>
          </a:p>
        </p:txBody>
      </p:sp>
      <p:sp>
        <p:nvSpPr>
          <p:cNvPr id="4106" name="Line 13">
            <a:extLst>
              <a:ext uri="{FF2B5EF4-FFF2-40B4-BE49-F238E27FC236}">
                <a16:creationId xmlns:a16="http://schemas.microsoft.com/office/drawing/2014/main" id="{1FB94DC3-1F57-4DBC-8B66-602FA2B73842}"/>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4107" name="Rectangle 1">
            <a:extLst>
              <a:ext uri="{FF2B5EF4-FFF2-40B4-BE49-F238E27FC236}">
                <a16:creationId xmlns:a16="http://schemas.microsoft.com/office/drawing/2014/main" id="{180A0DBB-E0D1-4FDE-B105-4C845C80A88E}"/>
              </a:ext>
            </a:extLst>
          </p:cNvPr>
          <p:cNvSpPr>
            <a:spLocks/>
          </p:cNvSpPr>
          <p:nvPr/>
        </p:nvSpPr>
        <p:spPr bwMode="auto">
          <a:xfrm>
            <a:off x="182563" y="904875"/>
            <a:ext cx="8548687" cy="498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marL="382588" indent="-3429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buFont typeface="Wingdings" panose="05000000000000000000" pitchFamily="2" charset="2"/>
              <a:buChar char="q"/>
            </a:pPr>
            <a:endParaRPr lang="en-US" altLang="en-US" b="1" dirty="0">
              <a:solidFill>
                <a:schemeClr val="tx1"/>
              </a:solidFill>
              <a:latin typeface="Arial" panose="020B0604020202020204" pitchFamily="34" charset="0"/>
              <a:cs typeface="Arial" panose="020B0604020202020204" pitchFamily="34" charset="0"/>
            </a:endParaRPr>
          </a:p>
          <a:p>
            <a:pPr>
              <a:buFont typeface="Wingdings" panose="05000000000000000000" pitchFamily="2" charset="2"/>
              <a:buChar char="q"/>
            </a:pPr>
            <a:r>
              <a:rPr lang="en-US" altLang="en-US" b="1" dirty="0">
                <a:solidFill>
                  <a:schemeClr val="tx1"/>
                </a:solidFill>
                <a:latin typeface="Arial" panose="020B0604020202020204" pitchFamily="34" charset="0"/>
                <a:cs typeface="Arial" panose="020B0604020202020204" pitchFamily="34" charset="0"/>
              </a:rPr>
              <a:t>Reproductive Health</a:t>
            </a:r>
          </a:p>
          <a:p>
            <a:pPr lvl="1">
              <a:buFont typeface="Arial" panose="020B0604020202020204" pitchFamily="34" charset="0"/>
              <a:buChar char="•"/>
            </a:pPr>
            <a:r>
              <a:rPr lang="en-US" altLang="en-US" dirty="0">
                <a:solidFill>
                  <a:schemeClr val="tx1"/>
                </a:solidFill>
                <a:latin typeface="Arial" panose="020B0604020202020204" pitchFamily="34" charset="0"/>
                <a:cs typeface="Arial" panose="020B0604020202020204" pitchFamily="34" charset="0"/>
              </a:rPr>
              <a:t>Fertility and Family Planning</a:t>
            </a:r>
          </a:p>
          <a:p>
            <a:pPr lvl="1">
              <a:buFont typeface="Arial" panose="020B0604020202020204" pitchFamily="34" charset="0"/>
              <a:buChar char="•"/>
            </a:pPr>
            <a:r>
              <a:rPr lang="en-US" altLang="en-US" dirty="0">
                <a:solidFill>
                  <a:schemeClr val="tx1"/>
                </a:solidFill>
                <a:latin typeface="Arial" panose="020B0604020202020204" pitchFamily="34" charset="0"/>
                <a:cs typeface="Arial" panose="020B0604020202020204" pitchFamily="34" charset="0"/>
              </a:rPr>
              <a:t>Maternal Mortality</a:t>
            </a:r>
          </a:p>
          <a:p>
            <a:pPr lvl="1">
              <a:buFont typeface="Arial" panose="020B0604020202020204" pitchFamily="34" charset="0"/>
              <a:buChar char="•"/>
            </a:pPr>
            <a:r>
              <a:rPr lang="en-US" altLang="en-US" dirty="0">
                <a:solidFill>
                  <a:schemeClr val="tx1"/>
                </a:solidFill>
                <a:latin typeface="Arial" panose="020B0604020202020204" pitchFamily="34" charset="0"/>
                <a:cs typeface="Arial" panose="020B0604020202020204" pitchFamily="34" charset="0"/>
              </a:rPr>
              <a:t>Access to Reproductive Health</a:t>
            </a:r>
          </a:p>
          <a:p>
            <a:pPr>
              <a:buFont typeface="Arial" panose="020B0604020202020204" pitchFamily="34" charset="0"/>
              <a:buChar char="•"/>
            </a:pPr>
            <a:endParaRPr lang="en-US" altLang="en-US" dirty="0">
              <a:solidFill>
                <a:schemeClr val="tx1"/>
              </a:solidFill>
              <a:latin typeface="Arial" panose="020B0604020202020204" pitchFamily="34" charset="0"/>
              <a:cs typeface="Arial" panose="020B0604020202020204" pitchFamily="34" charset="0"/>
            </a:endParaRPr>
          </a:p>
          <a:p>
            <a:pPr>
              <a:buFont typeface="Wingdings" panose="05000000000000000000" pitchFamily="2" charset="2"/>
              <a:buChar char="q"/>
            </a:pPr>
            <a:r>
              <a:rPr lang="en-US" altLang="en-US" b="1" dirty="0">
                <a:solidFill>
                  <a:schemeClr val="tx1"/>
                </a:solidFill>
                <a:latin typeface="Arial" panose="020B0604020202020204" pitchFamily="34" charset="0"/>
                <a:cs typeface="Arial" panose="020B0604020202020204" pitchFamily="34" charset="0"/>
              </a:rPr>
              <a:t>HIV</a:t>
            </a:r>
          </a:p>
          <a:p>
            <a:pPr lvl="1">
              <a:buFont typeface="Arial" panose="020B0604020202020204" pitchFamily="34" charset="0"/>
              <a:buChar char="•"/>
            </a:pPr>
            <a:r>
              <a:rPr lang="en-US" altLang="en-US" dirty="0">
                <a:solidFill>
                  <a:schemeClr val="tx1"/>
                </a:solidFill>
                <a:latin typeface="Arial" panose="020B0604020202020204" pitchFamily="34" charset="0"/>
                <a:cs typeface="Arial" panose="020B0604020202020204" pitchFamily="34" charset="0"/>
              </a:rPr>
              <a:t>Prevalence of HIV</a:t>
            </a:r>
          </a:p>
          <a:p>
            <a:pPr lvl="1">
              <a:buFont typeface="Arial" panose="020B0604020202020204" pitchFamily="34" charset="0"/>
              <a:buChar char="•"/>
            </a:pPr>
            <a:r>
              <a:rPr lang="en-US" altLang="en-US" dirty="0">
                <a:solidFill>
                  <a:schemeClr val="tx1"/>
                </a:solidFill>
                <a:latin typeface="Arial" panose="020B0604020202020204" pitchFamily="34" charset="0"/>
                <a:cs typeface="Arial" panose="020B0604020202020204" pitchFamily="34" charset="0"/>
              </a:rPr>
              <a:t>Knowledge of HIV Prevention Methods</a:t>
            </a:r>
          </a:p>
          <a:p>
            <a:pPr lvl="1"/>
            <a:endParaRPr lang="en-US" altLang="en-US" dirty="0">
              <a:solidFill>
                <a:schemeClr val="tx1"/>
              </a:solidFill>
              <a:latin typeface="Arial" panose="020B0604020202020204" pitchFamily="34" charset="0"/>
              <a:cs typeface="Arial" panose="020B0604020202020204" pitchFamily="34" charset="0"/>
            </a:endParaRPr>
          </a:p>
          <a:p>
            <a:pPr>
              <a:buFont typeface="Wingdings" panose="05000000000000000000" pitchFamily="2" charset="2"/>
              <a:buChar char="q"/>
            </a:pPr>
            <a:r>
              <a:rPr lang="en-US" altLang="en-US" b="1" dirty="0">
                <a:solidFill>
                  <a:schemeClr val="tx1"/>
                </a:solidFill>
                <a:latin typeface="Arial" panose="020B0604020202020204" pitchFamily="34" charset="0"/>
                <a:cs typeface="Arial" panose="020B0604020202020204" pitchFamily="34" charset="0"/>
              </a:rPr>
              <a:t>Cancer</a:t>
            </a:r>
          </a:p>
          <a:p>
            <a:pPr lvl="1">
              <a:buFont typeface="Arial" panose="020B0604020202020204" pitchFamily="34" charset="0"/>
              <a:buChar char="•"/>
            </a:pPr>
            <a:r>
              <a:rPr lang="en-US" altLang="en-US" dirty="0">
                <a:solidFill>
                  <a:schemeClr val="tx1"/>
                </a:solidFill>
                <a:latin typeface="Arial" panose="020B0604020202020204" pitchFamily="34" charset="0"/>
                <a:cs typeface="Arial" panose="020B0604020202020204" pitchFamily="34" charset="0"/>
              </a:rPr>
              <a:t>Breast Cancer</a:t>
            </a:r>
          </a:p>
          <a:p>
            <a:pPr lvl="1">
              <a:buFont typeface="Arial" panose="020B0604020202020204" pitchFamily="34" charset="0"/>
              <a:buChar char="•"/>
            </a:pPr>
            <a:r>
              <a:rPr lang="en-US" altLang="en-US" dirty="0">
                <a:solidFill>
                  <a:schemeClr val="tx1"/>
                </a:solidFill>
                <a:latin typeface="Arial" panose="020B0604020202020204" pitchFamily="34" charset="0"/>
                <a:cs typeface="Arial" panose="020B0604020202020204" pitchFamily="34" charset="0"/>
              </a:rPr>
              <a:t>Cervical Cancer</a:t>
            </a:r>
          </a:p>
          <a:p>
            <a:pPr lvl="1">
              <a:buFont typeface="Arial" panose="020B0604020202020204" pitchFamily="34" charset="0"/>
              <a:buChar char="•"/>
            </a:pPr>
            <a:endParaRPr lang="en-GB" altLang="en-US" dirty="0">
              <a:solidFill>
                <a:schemeClr val="tx1"/>
              </a:solidFill>
              <a:latin typeface="Arial" panose="020B0604020202020204" pitchFamily="34" charset="0"/>
              <a:cs typeface="Arial" panose="020B0604020202020204" pitchFamily="34" charset="0"/>
            </a:endParaRPr>
          </a:p>
          <a:p>
            <a:pPr>
              <a:buFont typeface="Wingdings" panose="05000000000000000000" pitchFamily="2" charset="2"/>
              <a:buChar char="q"/>
            </a:pPr>
            <a:r>
              <a:rPr lang="en-US" altLang="en-US" b="1" dirty="0">
                <a:solidFill>
                  <a:schemeClr val="tx1"/>
                </a:solidFill>
                <a:latin typeface="Arial" panose="020B0604020202020204" pitchFamily="34" charset="0"/>
                <a:cs typeface="Arial" panose="020B0604020202020204" pitchFamily="34" charset="0"/>
              </a:rPr>
              <a:t>Violence Against Women</a:t>
            </a:r>
          </a:p>
          <a:p>
            <a:pPr lvl="1">
              <a:buFont typeface="Arial" panose="020B0604020202020204" pitchFamily="34" charset="0"/>
              <a:buChar char="•"/>
            </a:pPr>
            <a:r>
              <a:rPr lang="en-US" altLang="en-US" dirty="0">
                <a:solidFill>
                  <a:schemeClr val="tx1"/>
                </a:solidFill>
                <a:latin typeface="Arial" panose="020B0604020202020204" pitchFamily="34" charset="0"/>
                <a:cs typeface="Arial" panose="020B0604020202020204" pitchFamily="34" charset="0"/>
              </a:rPr>
              <a:t>Physical and Sexual Violence</a:t>
            </a:r>
          </a:p>
          <a:p>
            <a:pPr lvl="1">
              <a:buFont typeface="Arial" panose="020B0604020202020204" pitchFamily="34" charset="0"/>
              <a:buChar char="•"/>
            </a:pPr>
            <a:r>
              <a:rPr lang="en-US" altLang="en-US" dirty="0">
                <a:solidFill>
                  <a:schemeClr val="tx1"/>
                </a:solidFill>
                <a:latin typeface="Arial" panose="020B0604020202020204" pitchFamily="34" charset="0"/>
                <a:cs typeface="Arial" panose="020B0604020202020204" pitchFamily="34" charset="0"/>
              </a:rPr>
              <a:t>Female Genital Mutilation</a:t>
            </a:r>
          </a:p>
          <a:p>
            <a:pPr lvl="1">
              <a:buFont typeface="Arial" panose="020B0604020202020204" pitchFamily="34" charset="0"/>
              <a:buChar char="•"/>
            </a:pPr>
            <a:r>
              <a:rPr lang="en-US" altLang="en-US" dirty="0">
                <a:solidFill>
                  <a:schemeClr val="tx1"/>
                </a:solidFill>
                <a:latin typeface="Arial" panose="020B0604020202020204" pitchFamily="34" charset="0"/>
                <a:cs typeface="Arial" panose="020B0604020202020204" pitchFamily="34" charset="0"/>
              </a:rPr>
              <a:t>Early Marriage</a:t>
            </a:r>
          </a:p>
        </p:txBody>
      </p:sp>
      <p:sp>
        <p:nvSpPr>
          <p:cNvPr id="4108" name="Rectangle 50">
            <a:extLst>
              <a:ext uri="{FF2B5EF4-FFF2-40B4-BE49-F238E27FC236}">
                <a16:creationId xmlns:a16="http://schemas.microsoft.com/office/drawing/2014/main" id="{C0BC6753-5C33-4EF4-838D-97AB159EFAC4}"/>
              </a:ext>
            </a:extLst>
          </p:cNvPr>
          <p:cNvSpPr>
            <a:spLocks/>
          </p:cNvSpPr>
          <p:nvPr/>
        </p:nvSpPr>
        <p:spPr bwMode="auto">
          <a:xfrm>
            <a:off x="339725" y="6232525"/>
            <a:ext cx="66294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600" b="1">
                <a:solidFill>
                  <a:schemeClr val="bg1"/>
                </a:solidFill>
                <a:latin typeface="Lato" pitchFamily="34" charset="0"/>
                <a:cs typeface="Lato" pitchFamily="34" charset="0"/>
                <a:sym typeface="Lato" pitchFamily="34" charset="0"/>
              </a:rPr>
              <a:t>Women’s Health in Ethiopia: Facts and Figures</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a:extLst>
              <a:ext uri="{FF2B5EF4-FFF2-40B4-BE49-F238E27FC236}">
                <a16:creationId xmlns:a16="http://schemas.microsoft.com/office/drawing/2014/main" id="{304566FD-AF63-4583-9517-0E01EE1CCB2A}"/>
              </a:ext>
            </a:extLst>
          </p:cNvPr>
          <p:cNvSpPr>
            <a:spLocks/>
          </p:cNvSpPr>
          <p:nvPr/>
        </p:nvSpPr>
        <p:spPr bwMode="auto">
          <a:xfrm>
            <a:off x="0" y="6135688"/>
            <a:ext cx="7308850" cy="44291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6147" name="AutoShape 4">
            <a:extLst>
              <a:ext uri="{FF2B5EF4-FFF2-40B4-BE49-F238E27FC236}">
                <a16:creationId xmlns:a16="http://schemas.microsoft.com/office/drawing/2014/main" id="{A0A028E9-A069-49AD-B610-9234906F26E9}"/>
              </a:ext>
            </a:extLst>
          </p:cNvPr>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6148" name="AutoShape 5">
            <a:extLst>
              <a:ext uri="{FF2B5EF4-FFF2-40B4-BE49-F238E27FC236}">
                <a16:creationId xmlns:a16="http://schemas.microsoft.com/office/drawing/2014/main" id="{FB421A2E-D854-412C-A7E4-453C337E8760}"/>
              </a:ext>
            </a:extLst>
          </p:cNvPr>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6149" name="AutoShape 6">
            <a:extLst>
              <a:ext uri="{FF2B5EF4-FFF2-40B4-BE49-F238E27FC236}">
                <a16:creationId xmlns:a16="http://schemas.microsoft.com/office/drawing/2014/main" id="{2257EB34-142D-454B-B1F1-514BE842A184}"/>
              </a:ext>
            </a:extLst>
          </p:cNvPr>
          <p:cNvSpPr>
            <a:spLocks/>
          </p:cNvSpPr>
          <p:nvPr/>
        </p:nvSpPr>
        <p:spPr bwMode="auto">
          <a:xfrm>
            <a:off x="0" y="314325"/>
            <a:ext cx="7666038"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6150" name="AutoShape 9">
            <a:extLst>
              <a:ext uri="{FF2B5EF4-FFF2-40B4-BE49-F238E27FC236}">
                <a16:creationId xmlns:a16="http://schemas.microsoft.com/office/drawing/2014/main" id="{6763AA10-C870-40AC-A297-CAF57A37D767}"/>
              </a:ext>
            </a:extLst>
          </p:cNvPr>
          <p:cNvSpPr>
            <a:spLocks/>
          </p:cNvSpPr>
          <p:nvPr/>
        </p:nvSpPr>
        <p:spPr bwMode="auto">
          <a:xfrm>
            <a:off x="7666038" y="6135688"/>
            <a:ext cx="1212850"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6151" name="Rectangle 10">
            <a:extLst>
              <a:ext uri="{FF2B5EF4-FFF2-40B4-BE49-F238E27FC236}">
                <a16:creationId xmlns:a16="http://schemas.microsoft.com/office/drawing/2014/main" id="{131E13F4-6FB9-4474-8247-557D2A0CC0DD}"/>
              </a:ext>
            </a:extLst>
          </p:cNvPr>
          <p:cNvSpPr>
            <a:spLocks/>
          </p:cNvSpPr>
          <p:nvPr/>
        </p:nvSpPr>
        <p:spPr bwMode="auto">
          <a:xfrm>
            <a:off x="7796213" y="6251575"/>
            <a:ext cx="10795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200" b="1">
                <a:solidFill>
                  <a:srgbClr val="FFFFFF"/>
                </a:solidFill>
                <a:latin typeface="Arial" panose="020B0604020202020204" pitchFamily="34" charset="0"/>
                <a:cs typeface="Arial" panose="020B0604020202020204" pitchFamily="34" charset="0"/>
                <a:sym typeface="Lato" pitchFamily="34" charset="0"/>
              </a:rPr>
              <a:t>UNECA.ORG</a:t>
            </a:r>
          </a:p>
        </p:txBody>
      </p:sp>
      <p:sp>
        <p:nvSpPr>
          <p:cNvPr id="6152" name="Rectangle 11">
            <a:extLst>
              <a:ext uri="{FF2B5EF4-FFF2-40B4-BE49-F238E27FC236}">
                <a16:creationId xmlns:a16="http://schemas.microsoft.com/office/drawing/2014/main" id="{B3D25201-CB93-46E1-A58D-0D540098C137}"/>
              </a:ext>
            </a:extLst>
          </p:cNvPr>
          <p:cNvSpPr>
            <a:spLocks/>
          </p:cNvSpPr>
          <p:nvPr/>
        </p:nvSpPr>
        <p:spPr bwMode="auto">
          <a:xfrm>
            <a:off x="246063" y="357188"/>
            <a:ext cx="72786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200" b="1">
                <a:solidFill>
                  <a:srgbClr val="FFFFFF"/>
                </a:solidFill>
                <a:latin typeface="Arial" panose="020B0604020202020204" pitchFamily="34" charset="0"/>
                <a:cs typeface="Arial" panose="020B0604020202020204" pitchFamily="34" charset="0"/>
                <a:sym typeface="Lato" pitchFamily="34" charset="0"/>
              </a:rPr>
              <a:t>Reproductive Health: Fertility and Contraceptives</a:t>
            </a:r>
          </a:p>
        </p:txBody>
      </p:sp>
      <p:sp>
        <p:nvSpPr>
          <p:cNvPr id="6153" name="Rectangle 12">
            <a:extLst>
              <a:ext uri="{FF2B5EF4-FFF2-40B4-BE49-F238E27FC236}">
                <a16:creationId xmlns:a16="http://schemas.microsoft.com/office/drawing/2014/main" id="{D808076D-5C25-4245-89A9-72C249351603}"/>
              </a:ext>
            </a:extLst>
          </p:cNvPr>
          <p:cNvSpPr>
            <a:spLocks/>
          </p:cNvSpPr>
          <p:nvPr/>
        </p:nvSpPr>
        <p:spPr bwMode="auto">
          <a:xfrm>
            <a:off x="8586788" y="461963"/>
            <a:ext cx="2889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fld id="{CCD58A6D-4DD1-4D33-8CD5-167E077C73D9}" type="slidenum">
              <a:rPr lang="en-US" altLang="en-US" sz="1600" b="1">
                <a:solidFill>
                  <a:srgbClr val="0A7CB8"/>
                </a:solidFill>
                <a:latin typeface="Lucida Sans" panose="020B0602040502020204" pitchFamily="34" charset="0"/>
                <a:sym typeface="Lucida Sans" panose="020B0602040502020204" pitchFamily="34" charset="0"/>
              </a:rPr>
              <a:pPr eaLnBrk="1"/>
              <a:t>3</a:t>
            </a:fld>
            <a:endParaRPr lang="en-US" altLang="en-US" sz="1600" b="1">
              <a:solidFill>
                <a:srgbClr val="0A7CB8"/>
              </a:solidFill>
              <a:latin typeface="Lucida Sans" panose="020B0602040502020204" pitchFamily="34" charset="0"/>
              <a:sym typeface="Lucida Sans" panose="020B0602040502020204" pitchFamily="34" charset="0"/>
            </a:endParaRPr>
          </a:p>
        </p:txBody>
      </p:sp>
      <p:sp>
        <p:nvSpPr>
          <p:cNvPr id="6154" name="Line 13">
            <a:extLst>
              <a:ext uri="{FF2B5EF4-FFF2-40B4-BE49-F238E27FC236}">
                <a16:creationId xmlns:a16="http://schemas.microsoft.com/office/drawing/2014/main" id="{FACAA6FC-2B2E-45F5-8629-A7A2AD919EA0}"/>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6155" name="Rectangle 50">
            <a:extLst>
              <a:ext uri="{FF2B5EF4-FFF2-40B4-BE49-F238E27FC236}">
                <a16:creationId xmlns:a16="http://schemas.microsoft.com/office/drawing/2014/main" id="{036EB851-78D7-499F-AD8A-D5556FCD15F8}"/>
              </a:ext>
            </a:extLst>
          </p:cNvPr>
          <p:cNvSpPr>
            <a:spLocks/>
          </p:cNvSpPr>
          <p:nvPr/>
        </p:nvSpPr>
        <p:spPr bwMode="auto">
          <a:xfrm>
            <a:off x="317500" y="6208713"/>
            <a:ext cx="66294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600" b="1">
                <a:solidFill>
                  <a:schemeClr val="bg1"/>
                </a:solidFill>
                <a:latin typeface="Lato" pitchFamily="34" charset="0"/>
                <a:cs typeface="Lato" pitchFamily="34" charset="0"/>
                <a:sym typeface="Lato" pitchFamily="34" charset="0"/>
              </a:rPr>
              <a:t>Women’s Health in Ethiopia: Facts and Figures</a:t>
            </a:r>
          </a:p>
        </p:txBody>
      </p:sp>
      <p:pic>
        <p:nvPicPr>
          <p:cNvPr id="6156" name="Picture 2">
            <a:extLst>
              <a:ext uri="{FF2B5EF4-FFF2-40B4-BE49-F238E27FC236}">
                <a16:creationId xmlns:a16="http://schemas.microsoft.com/office/drawing/2014/main" id="{A6391FFF-ABBE-4C8B-AD9F-9E28B2D373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600" y="3876675"/>
            <a:ext cx="3379788" cy="187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7" name="Picture 4">
            <a:extLst>
              <a:ext uri="{FF2B5EF4-FFF2-40B4-BE49-F238E27FC236}">
                <a16:creationId xmlns:a16="http://schemas.microsoft.com/office/drawing/2014/main" id="{BAF66BE1-E346-42A4-B711-FA049FD009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600" y="1162050"/>
            <a:ext cx="3357563" cy="239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8" name="Picture 8">
            <a:extLst>
              <a:ext uri="{FF2B5EF4-FFF2-40B4-BE49-F238E27FC236}">
                <a16:creationId xmlns:a16="http://schemas.microsoft.com/office/drawing/2014/main" id="{CBBB098D-0810-42D8-980D-994B6263036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0075" y="1162050"/>
            <a:ext cx="2898775" cy="459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9" name="TextBox 9">
            <a:extLst>
              <a:ext uri="{FF2B5EF4-FFF2-40B4-BE49-F238E27FC236}">
                <a16:creationId xmlns:a16="http://schemas.microsoft.com/office/drawing/2014/main" id="{BC761B33-CF18-4DC0-8E91-8DB6BBCE2B16}"/>
              </a:ext>
            </a:extLst>
          </p:cNvPr>
          <p:cNvSpPr txBox="1">
            <a:spLocks noChangeArrowheads="1"/>
          </p:cNvSpPr>
          <p:nvPr/>
        </p:nvSpPr>
        <p:spPr bwMode="auto">
          <a:xfrm>
            <a:off x="7437438" y="5541963"/>
            <a:ext cx="14382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r>
              <a:rPr lang="en-US" altLang="en-US" sz="1400"/>
              <a:t>Source: EDHS 2000-2016</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2">
            <a:extLst>
              <a:ext uri="{FF2B5EF4-FFF2-40B4-BE49-F238E27FC236}">
                <a16:creationId xmlns:a16="http://schemas.microsoft.com/office/drawing/2014/main" id="{C3BB11A5-A2B1-4078-88A5-9BF2FBFDED54}"/>
              </a:ext>
            </a:extLst>
          </p:cNvPr>
          <p:cNvSpPr>
            <a:spLocks/>
          </p:cNvSpPr>
          <p:nvPr/>
        </p:nvSpPr>
        <p:spPr bwMode="auto">
          <a:xfrm>
            <a:off x="0" y="6135688"/>
            <a:ext cx="7308850" cy="44291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8195" name="AutoShape 4">
            <a:extLst>
              <a:ext uri="{FF2B5EF4-FFF2-40B4-BE49-F238E27FC236}">
                <a16:creationId xmlns:a16="http://schemas.microsoft.com/office/drawing/2014/main" id="{C0A3A467-981C-470F-87EA-41E86F801471}"/>
              </a:ext>
            </a:extLst>
          </p:cNvPr>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8196" name="AutoShape 5">
            <a:extLst>
              <a:ext uri="{FF2B5EF4-FFF2-40B4-BE49-F238E27FC236}">
                <a16:creationId xmlns:a16="http://schemas.microsoft.com/office/drawing/2014/main" id="{52AEAF87-3D44-428E-AA6A-CC9A91E7B900}"/>
              </a:ext>
            </a:extLst>
          </p:cNvPr>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8197" name="AutoShape 6">
            <a:extLst>
              <a:ext uri="{FF2B5EF4-FFF2-40B4-BE49-F238E27FC236}">
                <a16:creationId xmlns:a16="http://schemas.microsoft.com/office/drawing/2014/main" id="{4FE5A19E-2AD7-40F5-997E-7E19EBC1673E}"/>
              </a:ext>
            </a:extLst>
          </p:cNvPr>
          <p:cNvSpPr>
            <a:spLocks/>
          </p:cNvSpPr>
          <p:nvPr/>
        </p:nvSpPr>
        <p:spPr bwMode="auto">
          <a:xfrm>
            <a:off x="-71438" y="306388"/>
            <a:ext cx="7666038"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8198" name="AutoShape 9">
            <a:extLst>
              <a:ext uri="{FF2B5EF4-FFF2-40B4-BE49-F238E27FC236}">
                <a16:creationId xmlns:a16="http://schemas.microsoft.com/office/drawing/2014/main" id="{082EF27C-B67E-403D-9E82-0FA3BBAF3F88}"/>
              </a:ext>
            </a:extLst>
          </p:cNvPr>
          <p:cNvSpPr>
            <a:spLocks/>
          </p:cNvSpPr>
          <p:nvPr/>
        </p:nvSpPr>
        <p:spPr bwMode="auto">
          <a:xfrm>
            <a:off x="7666038" y="6135688"/>
            <a:ext cx="1212850"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8199" name="Rectangle 10">
            <a:extLst>
              <a:ext uri="{FF2B5EF4-FFF2-40B4-BE49-F238E27FC236}">
                <a16:creationId xmlns:a16="http://schemas.microsoft.com/office/drawing/2014/main" id="{1E2F12F6-15B0-4565-B3FA-C24057E24D15}"/>
              </a:ext>
            </a:extLst>
          </p:cNvPr>
          <p:cNvSpPr>
            <a:spLocks/>
          </p:cNvSpPr>
          <p:nvPr/>
        </p:nvSpPr>
        <p:spPr bwMode="auto">
          <a:xfrm>
            <a:off x="7796213" y="6251575"/>
            <a:ext cx="10795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200" b="1">
                <a:solidFill>
                  <a:srgbClr val="FFFFFF"/>
                </a:solidFill>
                <a:latin typeface="Arial" panose="020B0604020202020204" pitchFamily="34" charset="0"/>
                <a:cs typeface="Arial" panose="020B0604020202020204" pitchFamily="34" charset="0"/>
                <a:sym typeface="Lato" pitchFamily="34" charset="0"/>
              </a:rPr>
              <a:t>UNECA.ORG</a:t>
            </a:r>
          </a:p>
        </p:txBody>
      </p:sp>
      <p:sp>
        <p:nvSpPr>
          <p:cNvPr id="8200" name="Rectangle 11">
            <a:extLst>
              <a:ext uri="{FF2B5EF4-FFF2-40B4-BE49-F238E27FC236}">
                <a16:creationId xmlns:a16="http://schemas.microsoft.com/office/drawing/2014/main" id="{3CA3F8C3-CC8E-4959-819D-63616D211062}"/>
              </a:ext>
            </a:extLst>
          </p:cNvPr>
          <p:cNvSpPr>
            <a:spLocks/>
          </p:cNvSpPr>
          <p:nvPr/>
        </p:nvSpPr>
        <p:spPr bwMode="auto">
          <a:xfrm>
            <a:off x="246063" y="357188"/>
            <a:ext cx="72786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200" b="1">
                <a:solidFill>
                  <a:srgbClr val="FFFFFF"/>
                </a:solidFill>
                <a:latin typeface="Arial" panose="020B0604020202020204" pitchFamily="34" charset="0"/>
                <a:cs typeface="Arial" panose="020B0604020202020204" pitchFamily="34" charset="0"/>
                <a:sym typeface="Lato" pitchFamily="34" charset="0"/>
              </a:rPr>
              <a:t>Reproductive Health: Unmet Need for FP</a:t>
            </a:r>
          </a:p>
        </p:txBody>
      </p:sp>
      <p:sp>
        <p:nvSpPr>
          <p:cNvPr id="8201" name="Rectangle 12">
            <a:extLst>
              <a:ext uri="{FF2B5EF4-FFF2-40B4-BE49-F238E27FC236}">
                <a16:creationId xmlns:a16="http://schemas.microsoft.com/office/drawing/2014/main" id="{0E6C25E5-1272-43B1-91F5-62E220895C45}"/>
              </a:ext>
            </a:extLst>
          </p:cNvPr>
          <p:cNvSpPr>
            <a:spLocks/>
          </p:cNvSpPr>
          <p:nvPr/>
        </p:nvSpPr>
        <p:spPr bwMode="auto">
          <a:xfrm>
            <a:off x="8586788" y="461963"/>
            <a:ext cx="2889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fld id="{6F102782-1AF7-4148-A96A-249B0EF1B433}" type="slidenum">
              <a:rPr lang="en-US" altLang="en-US" sz="1600" b="1">
                <a:solidFill>
                  <a:srgbClr val="0A7CB8"/>
                </a:solidFill>
                <a:latin typeface="Lucida Sans" panose="020B0602040502020204" pitchFamily="34" charset="0"/>
                <a:sym typeface="Lucida Sans" panose="020B0602040502020204" pitchFamily="34" charset="0"/>
              </a:rPr>
              <a:pPr eaLnBrk="1"/>
              <a:t>4</a:t>
            </a:fld>
            <a:endParaRPr lang="en-US" altLang="en-US" sz="1600" b="1">
              <a:solidFill>
                <a:srgbClr val="0A7CB8"/>
              </a:solidFill>
              <a:latin typeface="Lucida Sans" panose="020B0602040502020204" pitchFamily="34" charset="0"/>
              <a:sym typeface="Lucida Sans" panose="020B0602040502020204" pitchFamily="34" charset="0"/>
            </a:endParaRPr>
          </a:p>
        </p:txBody>
      </p:sp>
      <p:sp>
        <p:nvSpPr>
          <p:cNvPr id="8202" name="Line 13">
            <a:extLst>
              <a:ext uri="{FF2B5EF4-FFF2-40B4-BE49-F238E27FC236}">
                <a16:creationId xmlns:a16="http://schemas.microsoft.com/office/drawing/2014/main" id="{5D9979E7-1EDC-4153-A479-EB3D43978D4A}"/>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8203" name="Rectangle 50">
            <a:extLst>
              <a:ext uri="{FF2B5EF4-FFF2-40B4-BE49-F238E27FC236}">
                <a16:creationId xmlns:a16="http://schemas.microsoft.com/office/drawing/2014/main" id="{B4FA2245-7CB3-4705-B8E4-5080F293739C}"/>
              </a:ext>
            </a:extLst>
          </p:cNvPr>
          <p:cNvSpPr>
            <a:spLocks/>
          </p:cNvSpPr>
          <p:nvPr/>
        </p:nvSpPr>
        <p:spPr bwMode="auto">
          <a:xfrm>
            <a:off x="231775" y="6234113"/>
            <a:ext cx="66294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600" b="1">
                <a:solidFill>
                  <a:schemeClr val="bg1"/>
                </a:solidFill>
                <a:latin typeface="Lato" pitchFamily="34" charset="0"/>
                <a:cs typeface="Lato" pitchFamily="34" charset="0"/>
                <a:sym typeface="Lato" pitchFamily="34" charset="0"/>
              </a:rPr>
              <a:t>Women’s Health in Ethiopia: Facts and Figures</a:t>
            </a:r>
          </a:p>
        </p:txBody>
      </p:sp>
      <p:pic>
        <p:nvPicPr>
          <p:cNvPr id="8204" name="Picture 3">
            <a:extLst>
              <a:ext uri="{FF2B5EF4-FFF2-40B4-BE49-F238E27FC236}">
                <a16:creationId xmlns:a16="http://schemas.microsoft.com/office/drawing/2014/main" id="{683CBCD9-6475-44F0-8838-033DB17DE9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1225"/>
            <a:ext cx="8724900" cy="495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5" name="TextBox 16">
            <a:extLst>
              <a:ext uri="{FF2B5EF4-FFF2-40B4-BE49-F238E27FC236}">
                <a16:creationId xmlns:a16="http://schemas.microsoft.com/office/drawing/2014/main" id="{E958280F-D5E7-4F44-AA4F-1890DE9BC60D}"/>
              </a:ext>
            </a:extLst>
          </p:cNvPr>
          <p:cNvSpPr txBox="1">
            <a:spLocks noChangeArrowheads="1"/>
          </p:cNvSpPr>
          <p:nvPr/>
        </p:nvSpPr>
        <p:spPr bwMode="auto">
          <a:xfrm>
            <a:off x="7942263" y="5508625"/>
            <a:ext cx="15668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r>
              <a:rPr lang="en-US" altLang="en-US" sz="1400"/>
              <a:t>Source: EDHS 2000- 2016</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AutoShape 2">
            <a:extLst>
              <a:ext uri="{FF2B5EF4-FFF2-40B4-BE49-F238E27FC236}">
                <a16:creationId xmlns:a16="http://schemas.microsoft.com/office/drawing/2014/main" id="{AB32BDCC-CACB-4A11-9C61-D9B704B00A8A}"/>
              </a:ext>
            </a:extLst>
          </p:cNvPr>
          <p:cNvSpPr>
            <a:spLocks/>
          </p:cNvSpPr>
          <p:nvPr/>
        </p:nvSpPr>
        <p:spPr bwMode="auto">
          <a:xfrm>
            <a:off x="0" y="6135688"/>
            <a:ext cx="7308850" cy="44291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10243" name="AutoShape 4">
            <a:extLst>
              <a:ext uri="{FF2B5EF4-FFF2-40B4-BE49-F238E27FC236}">
                <a16:creationId xmlns:a16="http://schemas.microsoft.com/office/drawing/2014/main" id="{61FEC529-5AA0-49FA-A1CF-86813B476A70}"/>
              </a:ext>
            </a:extLst>
          </p:cNvPr>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10244" name="AutoShape 5">
            <a:extLst>
              <a:ext uri="{FF2B5EF4-FFF2-40B4-BE49-F238E27FC236}">
                <a16:creationId xmlns:a16="http://schemas.microsoft.com/office/drawing/2014/main" id="{88DFE134-C911-4849-8469-959284D91EE3}"/>
              </a:ext>
            </a:extLst>
          </p:cNvPr>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10245" name="AutoShape 6">
            <a:extLst>
              <a:ext uri="{FF2B5EF4-FFF2-40B4-BE49-F238E27FC236}">
                <a16:creationId xmlns:a16="http://schemas.microsoft.com/office/drawing/2014/main" id="{71C11143-0F9E-460A-9394-CAF9EEF2DFE0}"/>
              </a:ext>
            </a:extLst>
          </p:cNvPr>
          <p:cNvSpPr>
            <a:spLocks/>
          </p:cNvSpPr>
          <p:nvPr/>
        </p:nvSpPr>
        <p:spPr bwMode="auto">
          <a:xfrm>
            <a:off x="-71438" y="306388"/>
            <a:ext cx="7666038"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10246" name="AutoShape 9">
            <a:extLst>
              <a:ext uri="{FF2B5EF4-FFF2-40B4-BE49-F238E27FC236}">
                <a16:creationId xmlns:a16="http://schemas.microsoft.com/office/drawing/2014/main" id="{3C34453F-ADB5-490B-8EAB-0E13DE337549}"/>
              </a:ext>
            </a:extLst>
          </p:cNvPr>
          <p:cNvSpPr>
            <a:spLocks/>
          </p:cNvSpPr>
          <p:nvPr/>
        </p:nvSpPr>
        <p:spPr bwMode="auto">
          <a:xfrm>
            <a:off x="7666038" y="6135688"/>
            <a:ext cx="1212850"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10247" name="Rectangle 10">
            <a:extLst>
              <a:ext uri="{FF2B5EF4-FFF2-40B4-BE49-F238E27FC236}">
                <a16:creationId xmlns:a16="http://schemas.microsoft.com/office/drawing/2014/main" id="{307E1DAB-5893-42E9-8FE5-E56BC934C668}"/>
              </a:ext>
            </a:extLst>
          </p:cNvPr>
          <p:cNvSpPr>
            <a:spLocks/>
          </p:cNvSpPr>
          <p:nvPr/>
        </p:nvSpPr>
        <p:spPr bwMode="auto">
          <a:xfrm>
            <a:off x="7796213" y="6251575"/>
            <a:ext cx="10795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200" b="1">
                <a:solidFill>
                  <a:srgbClr val="FFFFFF"/>
                </a:solidFill>
                <a:latin typeface="Arial" panose="020B0604020202020204" pitchFamily="34" charset="0"/>
                <a:cs typeface="Arial" panose="020B0604020202020204" pitchFamily="34" charset="0"/>
                <a:sym typeface="Lato" pitchFamily="34" charset="0"/>
              </a:rPr>
              <a:t>UNECA.ORG</a:t>
            </a:r>
          </a:p>
        </p:txBody>
      </p:sp>
      <p:sp>
        <p:nvSpPr>
          <p:cNvPr id="10248" name="Rectangle 11">
            <a:extLst>
              <a:ext uri="{FF2B5EF4-FFF2-40B4-BE49-F238E27FC236}">
                <a16:creationId xmlns:a16="http://schemas.microsoft.com/office/drawing/2014/main" id="{9E74F5DB-C8CA-4CA2-AD58-6CD37BDD9CD0}"/>
              </a:ext>
            </a:extLst>
          </p:cNvPr>
          <p:cNvSpPr>
            <a:spLocks/>
          </p:cNvSpPr>
          <p:nvPr/>
        </p:nvSpPr>
        <p:spPr bwMode="auto">
          <a:xfrm>
            <a:off x="246063" y="357188"/>
            <a:ext cx="72786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200" b="1">
                <a:solidFill>
                  <a:srgbClr val="FFFFFF"/>
                </a:solidFill>
                <a:latin typeface="Arial" panose="020B0604020202020204" pitchFamily="34" charset="0"/>
                <a:cs typeface="Arial" panose="020B0604020202020204" pitchFamily="34" charset="0"/>
                <a:sym typeface="Lato" pitchFamily="34" charset="0"/>
              </a:rPr>
              <a:t>Reproductive Health: Maternal Mortality</a:t>
            </a:r>
          </a:p>
        </p:txBody>
      </p:sp>
      <p:sp>
        <p:nvSpPr>
          <p:cNvPr id="10249" name="Rectangle 12">
            <a:extLst>
              <a:ext uri="{FF2B5EF4-FFF2-40B4-BE49-F238E27FC236}">
                <a16:creationId xmlns:a16="http://schemas.microsoft.com/office/drawing/2014/main" id="{987828E2-F6E3-4B2E-9428-C305AFFE58A8}"/>
              </a:ext>
            </a:extLst>
          </p:cNvPr>
          <p:cNvSpPr>
            <a:spLocks/>
          </p:cNvSpPr>
          <p:nvPr/>
        </p:nvSpPr>
        <p:spPr bwMode="auto">
          <a:xfrm>
            <a:off x="8586788" y="461963"/>
            <a:ext cx="2889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fld id="{32D47D03-793E-4860-8DFF-B4AF8E0B26F3}" type="slidenum">
              <a:rPr lang="en-US" altLang="en-US" sz="1600" b="1">
                <a:solidFill>
                  <a:srgbClr val="0A7CB8"/>
                </a:solidFill>
                <a:latin typeface="Lucida Sans" panose="020B0602040502020204" pitchFamily="34" charset="0"/>
                <a:sym typeface="Lucida Sans" panose="020B0602040502020204" pitchFamily="34" charset="0"/>
              </a:rPr>
              <a:pPr eaLnBrk="1"/>
              <a:t>5</a:t>
            </a:fld>
            <a:endParaRPr lang="en-US" altLang="en-US" sz="1600" b="1">
              <a:solidFill>
                <a:srgbClr val="0A7CB8"/>
              </a:solidFill>
              <a:latin typeface="Lucida Sans" panose="020B0602040502020204" pitchFamily="34" charset="0"/>
              <a:sym typeface="Lucida Sans" panose="020B0602040502020204" pitchFamily="34" charset="0"/>
            </a:endParaRPr>
          </a:p>
        </p:txBody>
      </p:sp>
      <p:sp>
        <p:nvSpPr>
          <p:cNvPr id="10250" name="Line 13">
            <a:extLst>
              <a:ext uri="{FF2B5EF4-FFF2-40B4-BE49-F238E27FC236}">
                <a16:creationId xmlns:a16="http://schemas.microsoft.com/office/drawing/2014/main" id="{38C63219-EC21-4438-9725-0836360D4A30}"/>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10251" name="Rectangle 50">
            <a:extLst>
              <a:ext uri="{FF2B5EF4-FFF2-40B4-BE49-F238E27FC236}">
                <a16:creationId xmlns:a16="http://schemas.microsoft.com/office/drawing/2014/main" id="{4CE77535-58AB-4B9F-B1F0-5D7EFC7370CC}"/>
              </a:ext>
            </a:extLst>
          </p:cNvPr>
          <p:cNvSpPr>
            <a:spLocks/>
          </p:cNvSpPr>
          <p:nvPr/>
        </p:nvSpPr>
        <p:spPr bwMode="auto">
          <a:xfrm>
            <a:off x="231775" y="6234113"/>
            <a:ext cx="66294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600" b="1">
                <a:solidFill>
                  <a:schemeClr val="bg1"/>
                </a:solidFill>
                <a:latin typeface="Lato" pitchFamily="34" charset="0"/>
                <a:cs typeface="Lato" pitchFamily="34" charset="0"/>
                <a:sym typeface="Lato" pitchFamily="34" charset="0"/>
              </a:rPr>
              <a:t>Women’s Health in Ethiopia: Facts and Figures</a:t>
            </a:r>
          </a:p>
        </p:txBody>
      </p:sp>
      <p:pic>
        <p:nvPicPr>
          <p:cNvPr id="10252" name="Picture 2">
            <a:extLst>
              <a:ext uri="{FF2B5EF4-FFF2-40B4-BE49-F238E27FC236}">
                <a16:creationId xmlns:a16="http://schemas.microsoft.com/office/drawing/2014/main" id="{35DD3EA3-85F0-4DCA-B6F9-0D1F5EC865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 y="1052513"/>
            <a:ext cx="8675688"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3" name="TextBox 14">
            <a:extLst>
              <a:ext uri="{FF2B5EF4-FFF2-40B4-BE49-F238E27FC236}">
                <a16:creationId xmlns:a16="http://schemas.microsoft.com/office/drawing/2014/main" id="{380924A5-121F-4DB5-AC7B-53196DB78402}"/>
              </a:ext>
            </a:extLst>
          </p:cNvPr>
          <p:cNvSpPr txBox="1">
            <a:spLocks noChangeArrowheads="1"/>
          </p:cNvSpPr>
          <p:nvPr/>
        </p:nvSpPr>
        <p:spPr bwMode="auto">
          <a:xfrm>
            <a:off x="6881813" y="5665788"/>
            <a:ext cx="2014537"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r>
              <a:rPr lang="en-US" altLang="en-US" sz="1400"/>
              <a:t>Source: EDHS 2000-2016</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2">
            <a:extLst>
              <a:ext uri="{FF2B5EF4-FFF2-40B4-BE49-F238E27FC236}">
                <a16:creationId xmlns:a16="http://schemas.microsoft.com/office/drawing/2014/main" id="{B0790EFE-5BE7-4770-BA06-093302BD52DA}"/>
              </a:ext>
            </a:extLst>
          </p:cNvPr>
          <p:cNvSpPr>
            <a:spLocks/>
          </p:cNvSpPr>
          <p:nvPr/>
        </p:nvSpPr>
        <p:spPr bwMode="auto">
          <a:xfrm>
            <a:off x="0" y="6135688"/>
            <a:ext cx="7308850" cy="44291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12291" name="AutoShape 4">
            <a:extLst>
              <a:ext uri="{FF2B5EF4-FFF2-40B4-BE49-F238E27FC236}">
                <a16:creationId xmlns:a16="http://schemas.microsoft.com/office/drawing/2014/main" id="{6C72C776-62AB-4405-94CD-6C3CC86CD1EE}"/>
              </a:ext>
            </a:extLst>
          </p:cNvPr>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12292" name="AutoShape 5">
            <a:extLst>
              <a:ext uri="{FF2B5EF4-FFF2-40B4-BE49-F238E27FC236}">
                <a16:creationId xmlns:a16="http://schemas.microsoft.com/office/drawing/2014/main" id="{7D2FAE17-6F51-47DC-8DFF-B73052825DEA}"/>
              </a:ext>
            </a:extLst>
          </p:cNvPr>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12293" name="AutoShape 6">
            <a:extLst>
              <a:ext uri="{FF2B5EF4-FFF2-40B4-BE49-F238E27FC236}">
                <a16:creationId xmlns:a16="http://schemas.microsoft.com/office/drawing/2014/main" id="{AC2F0238-732E-465B-BE20-A5104D175789}"/>
              </a:ext>
            </a:extLst>
          </p:cNvPr>
          <p:cNvSpPr>
            <a:spLocks/>
          </p:cNvSpPr>
          <p:nvPr/>
        </p:nvSpPr>
        <p:spPr bwMode="auto">
          <a:xfrm>
            <a:off x="-71438" y="306388"/>
            <a:ext cx="7666038"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12294" name="AutoShape 9">
            <a:extLst>
              <a:ext uri="{FF2B5EF4-FFF2-40B4-BE49-F238E27FC236}">
                <a16:creationId xmlns:a16="http://schemas.microsoft.com/office/drawing/2014/main" id="{C8D121F2-4BD5-43C5-8EE5-E3773E141B3B}"/>
              </a:ext>
            </a:extLst>
          </p:cNvPr>
          <p:cNvSpPr>
            <a:spLocks/>
          </p:cNvSpPr>
          <p:nvPr/>
        </p:nvSpPr>
        <p:spPr bwMode="auto">
          <a:xfrm>
            <a:off x="7666038" y="6135688"/>
            <a:ext cx="1212850"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12295" name="Rectangle 10">
            <a:extLst>
              <a:ext uri="{FF2B5EF4-FFF2-40B4-BE49-F238E27FC236}">
                <a16:creationId xmlns:a16="http://schemas.microsoft.com/office/drawing/2014/main" id="{6853762F-E147-41DC-8559-9090AC2487AB}"/>
              </a:ext>
            </a:extLst>
          </p:cNvPr>
          <p:cNvSpPr>
            <a:spLocks/>
          </p:cNvSpPr>
          <p:nvPr/>
        </p:nvSpPr>
        <p:spPr bwMode="auto">
          <a:xfrm>
            <a:off x="7796213" y="6251575"/>
            <a:ext cx="10795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200" b="1">
                <a:solidFill>
                  <a:srgbClr val="FFFFFF"/>
                </a:solidFill>
                <a:latin typeface="Arial" panose="020B0604020202020204" pitchFamily="34" charset="0"/>
                <a:cs typeface="Arial" panose="020B0604020202020204" pitchFamily="34" charset="0"/>
                <a:sym typeface="Lato" pitchFamily="34" charset="0"/>
              </a:rPr>
              <a:t>UNECA.ORG</a:t>
            </a:r>
          </a:p>
        </p:txBody>
      </p:sp>
      <p:sp>
        <p:nvSpPr>
          <p:cNvPr id="12296" name="Rectangle 11">
            <a:extLst>
              <a:ext uri="{FF2B5EF4-FFF2-40B4-BE49-F238E27FC236}">
                <a16:creationId xmlns:a16="http://schemas.microsoft.com/office/drawing/2014/main" id="{E0BD5FD7-CEAC-4C17-A386-406369B2D3C4}"/>
              </a:ext>
            </a:extLst>
          </p:cNvPr>
          <p:cNvSpPr>
            <a:spLocks/>
          </p:cNvSpPr>
          <p:nvPr/>
        </p:nvSpPr>
        <p:spPr bwMode="auto">
          <a:xfrm>
            <a:off x="246063" y="357188"/>
            <a:ext cx="72786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200" b="1">
                <a:solidFill>
                  <a:srgbClr val="FFFFFF"/>
                </a:solidFill>
                <a:latin typeface="Arial" panose="020B0604020202020204" pitchFamily="34" charset="0"/>
                <a:cs typeface="Arial" panose="020B0604020202020204" pitchFamily="34" charset="0"/>
                <a:sym typeface="Lato" pitchFamily="34" charset="0"/>
              </a:rPr>
              <a:t>Reproductive Health: Maternal Mortality</a:t>
            </a:r>
          </a:p>
        </p:txBody>
      </p:sp>
      <p:sp>
        <p:nvSpPr>
          <p:cNvPr id="12297" name="Rectangle 12">
            <a:extLst>
              <a:ext uri="{FF2B5EF4-FFF2-40B4-BE49-F238E27FC236}">
                <a16:creationId xmlns:a16="http://schemas.microsoft.com/office/drawing/2014/main" id="{CB80C546-C982-4DC0-B06E-B9BB04BD93F7}"/>
              </a:ext>
            </a:extLst>
          </p:cNvPr>
          <p:cNvSpPr>
            <a:spLocks/>
          </p:cNvSpPr>
          <p:nvPr/>
        </p:nvSpPr>
        <p:spPr bwMode="auto">
          <a:xfrm>
            <a:off x="8586788" y="461963"/>
            <a:ext cx="2889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fld id="{B5B5DD03-ED2C-431B-805D-4842D78BC233}" type="slidenum">
              <a:rPr lang="en-US" altLang="en-US" sz="1600" b="1">
                <a:solidFill>
                  <a:srgbClr val="0A7CB8"/>
                </a:solidFill>
                <a:latin typeface="Lucida Sans" panose="020B0602040502020204" pitchFamily="34" charset="0"/>
                <a:sym typeface="Lucida Sans" panose="020B0602040502020204" pitchFamily="34" charset="0"/>
              </a:rPr>
              <a:pPr eaLnBrk="1"/>
              <a:t>6</a:t>
            </a:fld>
            <a:endParaRPr lang="en-US" altLang="en-US" sz="1600" b="1">
              <a:solidFill>
                <a:srgbClr val="0A7CB8"/>
              </a:solidFill>
              <a:latin typeface="Lucida Sans" panose="020B0602040502020204" pitchFamily="34" charset="0"/>
              <a:sym typeface="Lucida Sans" panose="020B0602040502020204" pitchFamily="34" charset="0"/>
            </a:endParaRPr>
          </a:p>
        </p:txBody>
      </p:sp>
      <p:sp>
        <p:nvSpPr>
          <p:cNvPr id="12298" name="Line 13">
            <a:extLst>
              <a:ext uri="{FF2B5EF4-FFF2-40B4-BE49-F238E27FC236}">
                <a16:creationId xmlns:a16="http://schemas.microsoft.com/office/drawing/2014/main" id="{B5593C71-3E56-42AF-A6E7-59646ECE86ED}"/>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12299" name="Rectangle 50">
            <a:extLst>
              <a:ext uri="{FF2B5EF4-FFF2-40B4-BE49-F238E27FC236}">
                <a16:creationId xmlns:a16="http://schemas.microsoft.com/office/drawing/2014/main" id="{640775C9-9DCC-42D6-8744-49958088DD0D}"/>
              </a:ext>
            </a:extLst>
          </p:cNvPr>
          <p:cNvSpPr>
            <a:spLocks/>
          </p:cNvSpPr>
          <p:nvPr/>
        </p:nvSpPr>
        <p:spPr bwMode="auto">
          <a:xfrm>
            <a:off x="231775" y="6234113"/>
            <a:ext cx="66294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600" b="1">
                <a:solidFill>
                  <a:schemeClr val="bg1"/>
                </a:solidFill>
                <a:latin typeface="Lato" pitchFamily="34" charset="0"/>
                <a:cs typeface="Lato" pitchFamily="34" charset="0"/>
                <a:sym typeface="Lato" pitchFamily="34" charset="0"/>
              </a:rPr>
              <a:t>Women’s Health in Ethiopia: Facts and Figures</a:t>
            </a:r>
          </a:p>
        </p:txBody>
      </p:sp>
      <p:pic>
        <p:nvPicPr>
          <p:cNvPr id="12300" name="Picture 3">
            <a:extLst>
              <a:ext uri="{FF2B5EF4-FFF2-40B4-BE49-F238E27FC236}">
                <a16:creationId xmlns:a16="http://schemas.microsoft.com/office/drawing/2014/main" id="{EF8B1606-0967-4E83-8025-B88771ADEE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363" y="938213"/>
            <a:ext cx="7062787" cy="500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1" name="TextBox 15">
            <a:extLst>
              <a:ext uri="{FF2B5EF4-FFF2-40B4-BE49-F238E27FC236}">
                <a16:creationId xmlns:a16="http://schemas.microsoft.com/office/drawing/2014/main" id="{9AB55DE1-A197-4016-84C4-5C1760395EB3}"/>
              </a:ext>
            </a:extLst>
          </p:cNvPr>
          <p:cNvSpPr txBox="1">
            <a:spLocks noChangeArrowheads="1"/>
          </p:cNvSpPr>
          <p:nvPr/>
        </p:nvSpPr>
        <p:spPr bwMode="auto">
          <a:xfrm>
            <a:off x="7832725" y="5203825"/>
            <a:ext cx="1508125"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r>
              <a:rPr lang="en-US" altLang="en-US" sz="1400"/>
              <a:t>Source: EFY, MSDR System, 2013-2018</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2">
            <a:extLst>
              <a:ext uri="{FF2B5EF4-FFF2-40B4-BE49-F238E27FC236}">
                <a16:creationId xmlns:a16="http://schemas.microsoft.com/office/drawing/2014/main" id="{94CF302E-E2A6-4497-93C5-BB2F873150AB}"/>
              </a:ext>
            </a:extLst>
          </p:cNvPr>
          <p:cNvSpPr>
            <a:spLocks/>
          </p:cNvSpPr>
          <p:nvPr/>
        </p:nvSpPr>
        <p:spPr bwMode="auto">
          <a:xfrm>
            <a:off x="0" y="6135688"/>
            <a:ext cx="7308850" cy="44291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14339" name="AutoShape 4">
            <a:extLst>
              <a:ext uri="{FF2B5EF4-FFF2-40B4-BE49-F238E27FC236}">
                <a16:creationId xmlns:a16="http://schemas.microsoft.com/office/drawing/2014/main" id="{58155746-1E8C-4DC9-9448-2CFA9506B4A4}"/>
              </a:ext>
            </a:extLst>
          </p:cNvPr>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14340" name="AutoShape 5">
            <a:extLst>
              <a:ext uri="{FF2B5EF4-FFF2-40B4-BE49-F238E27FC236}">
                <a16:creationId xmlns:a16="http://schemas.microsoft.com/office/drawing/2014/main" id="{D4771D07-7F8D-44BC-8E48-5B31C5CC69D3}"/>
              </a:ext>
            </a:extLst>
          </p:cNvPr>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14341" name="AutoShape 6">
            <a:extLst>
              <a:ext uri="{FF2B5EF4-FFF2-40B4-BE49-F238E27FC236}">
                <a16:creationId xmlns:a16="http://schemas.microsoft.com/office/drawing/2014/main" id="{664595E2-F9AB-4279-B282-8868619BAE7B}"/>
              </a:ext>
            </a:extLst>
          </p:cNvPr>
          <p:cNvSpPr>
            <a:spLocks/>
          </p:cNvSpPr>
          <p:nvPr/>
        </p:nvSpPr>
        <p:spPr bwMode="auto">
          <a:xfrm>
            <a:off x="-71438" y="306388"/>
            <a:ext cx="7666038"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14342" name="AutoShape 9">
            <a:extLst>
              <a:ext uri="{FF2B5EF4-FFF2-40B4-BE49-F238E27FC236}">
                <a16:creationId xmlns:a16="http://schemas.microsoft.com/office/drawing/2014/main" id="{4F9D63EF-85F7-4F0D-91BE-EBE068CDCDEB}"/>
              </a:ext>
            </a:extLst>
          </p:cNvPr>
          <p:cNvSpPr>
            <a:spLocks/>
          </p:cNvSpPr>
          <p:nvPr/>
        </p:nvSpPr>
        <p:spPr bwMode="auto">
          <a:xfrm>
            <a:off x="7666038" y="6135688"/>
            <a:ext cx="1212850"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14343" name="Rectangle 10">
            <a:extLst>
              <a:ext uri="{FF2B5EF4-FFF2-40B4-BE49-F238E27FC236}">
                <a16:creationId xmlns:a16="http://schemas.microsoft.com/office/drawing/2014/main" id="{ED72FBB3-76E6-41A1-A966-C566A5EDACCB}"/>
              </a:ext>
            </a:extLst>
          </p:cNvPr>
          <p:cNvSpPr>
            <a:spLocks/>
          </p:cNvSpPr>
          <p:nvPr/>
        </p:nvSpPr>
        <p:spPr bwMode="auto">
          <a:xfrm>
            <a:off x="7796213" y="6251575"/>
            <a:ext cx="10795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200" b="1">
                <a:solidFill>
                  <a:srgbClr val="FFFFFF"/>
                </a:solidFill>
                <a:latin typeface="Arial" panose="020B0604020202020204" pitchFamily="34" charset="0"/>
                <a:cs typeface="Arial" panose="020B0604020202020204" pitchFamily="34" charset="0"/>
                <a:sym typeface="Lato" pitchFamily="34" charset="0"/>
              </a:rPr>
              <a:t>UNECA.ORG</a:t>
            </a:r>
          </a:p>
        </p:txBody>
      </p:sp>
      <p:sp>
        <p:nvSpPr>
          <p:cNvPr id="14344" name="Rectangle 11">
            <a:extLst>
              <a:ext uri="{FF2B5EF4-FFF2-40B4-BE49-F238E27FC236}">
                <a16:creationId xmlns:a16="http://schemas.microsoft.com/office/drawing/2014/main" id="{A0D9C76E-9D4D-4844-8312-39E3D6A07F87}"/>
              </a:ext>
            </a:extLst>
          </p:cNvPr>
          <p:cNvSpPr>
            <a:spLocks/>
          </p:cNvSpPr>
          <p:nvPr/>
        </p:nvSpPr>
        <p:spPr bwMode="auto">
          <a:xfrm>
            <a:off x="246063" y="357188"/>
            <a:ext cx="72786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200" b="1">
                <a:solidFill>
                  <a:srgbClr val="FFFFFF"/>
                </a:solidFill>
                <a:latin typeface="Arial" panose="020B0604020202020204" pitchFamily="34" charset="0"/>
                <a:cs typeface="Arial" panose="020B0604020202020204" pitchFamily="34" charset="0"/>
                <a:sym typeface="Lato" pitchFamily="34" charset="0"/>
              </a:rPr>
              <a:t>Reproductive Health: Maternal Mortality</a:t>
            </a:r>
          </a:p>
        </p:txBody>
      </p:sp>
      <p:sp>
        <p:nvSpPr>
          <p:cNvPr id="14345" name="Rectangle 12">
            <a:extLst>
              <a:ext uri="{FF2B5EF4-FFF2-40B4-BE49-F238E27FC236}">
                <a16:creationId xmlns:a16="http://schemas.microsoft.com/office/drawing/2014/main" id="{BFCABE88-BADA-42B7-9C59-F7E4C44C5485}"/>
              </a:ext>
            </a:extLst>
          </p:cNvPr>
          <p:cNvSpPr>
            <a:spLocks/>
          </p:cNvSpPr>
          <p:nvPr/>
        </p:nvSpPr>
        <p:spPr bwMode="auto">
          <a:xfrm>
            <a:off x="8586788" y="461963"/>
            <a:ext cx="2889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fld id="{3A889076-846F-485E-AC67-B6626FED8082}" type="slidenum">
              <a:rPr lang="en-US" altLang="en-US" sz="1600" b="1">
                <a:solidFill>
                  <a:srgbClr val="0A7CB8"/>
                </a:solidFill>
                <a:latin typeface="Lucida Sans" panose="020B0602040502020204" pitchFamily="34" charset="0"/>
                <a:sym typeface="Lucida Sans" panose="020B0602040502020204" pitchFamily="34" charset="0"/>
              </a:rPr>
              <a:pPr eaLnBrk="1"/>
              <a:t>7</a:t>
            </a:fld>
            <a:endParaRPr lang="en-US" altLang="en-US" sz="1600" b="1">
              <a:solidFill>
                <a:srgbClr val="0A7CB8"/>
              </a:solidFill>
              <a:latin typeface="Lucida Sans" panose="020B0602040502020204" pitchFamily="34" charset="0"/>
              <a:sym typeface="Lucida Sans" panose="020B0602040502020204" pitchFamily="34" charset="0"/>
            </a:endParaRPr>
          </a:p>
        </p:txBody>
      </p:sp>
      <p:sp>
        <p:nvSpPr>
          <p:cNvPr id="14346" name="Line 13">
            <a:extLst>
              <a:ext uri="{FF2B5EF4-FFF2-40B4-BE49-F238E27FC236}">
                <a16:creationId xmlns:a16="http://schemas.microsoft.com/office/drawing/2014/main" id="{3AFE0218-9AA9-4364-9E00-A92BEC3BF294}"/>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14347" name="Rectangle 50">
            <a:extLst>
              <a:ext uri="{FF2B5EF4-FFF2-40B4-BE49-F238E27FC236}">
                <a16:creationId xmlns:a16="http://schemas.microsoft.com/office/drawing/2014/main" id="{CEC71791-323F-4618-A602-537635B684C5}"/>
              </a:ext>
            </a:extLst>
          </p:cNvPr>
          <p:cNvSpPr>
            <a:spLocks/>
          </p:cNvSpPr>
          <p:nvPr/>
        </p:nvSpPr>
        <p:spPr bwMode="auto">
          <a:xfrm>
            <a:off x="231775" y="6234113"/>
            <a:ext cx="66294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600" b="1">
                <a:solidFill>
                  <a:schemeClr val="bg1"/>
                </a:solidFill>
                <a:latin typeface="Lato" pitchFamily="34" charset="0"/>
                <a:cs typeface="Lato" pitchFamily="34" charset="0"/>
                <a:sym typeface="Lato" pitchFamily="34" charset="0"/>
              </a:rPr>
              <a:t>Women’s Health in Ethiopia: Facts and Figures</a:t>
            </a:r>
          </a:p>
        </p:txBody>
      </p:sp>
      <p:pic>
        <p:nvPicPr>
          <p:cNvPr id="14348" name="Picture 2">
            <a:extLst>
              <a:ext uri="{FF2B5EF4-FFF2-40B4-BE49-F238E27FC236}">
                <a16:creationId xmlns:a16="http://schemas.microsoft.com/office/drawing/2014/main" id="{2137A2F5-15BC-4299-97A5-9A0E7CD12E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04963"/>
            <a:ext cx="8875713" cy="364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9" name="TextBox 14">
            <a:extLst>
              <a:ext uri="{FF2B5EF4-FFF2-40B4-BE49-F238E27FC236}">
                <a16:creationId xmlns:a16="http://schemas.microsoft.com/office/drawing/2014/main" id="{1163DF86-331A-45D7-A29B-8C30D813DE42}"/>
              </a:ext>
            </a:extLst>
          </p:cNvPr>
          <p:cNvSpPr txBox="1">
            <a:spLocks noChangeArrowheads="1"/>
          </p:cNvSpPr>
          <p:nvPr/>
        </p:nvSpPr>
        <p:spPr bwMode="auto">
          <a:xfrm>
            <a:off x="7308850" y="5540375"/>
            <a:ext cx="1566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r>
              <a:rPr lang="en-US" altLang="en-US" sz="1400"/>
              <a:t>Source: EDHS 2016</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a:extLst>
              <a:ext uri="{FF2B5EF4-FFF2-40B4-BE49-F238E27FC236}">
                <a16:creationId xmlns:a16="http://schemas.microsoft.com/office/drawing/2014/main" id="{DA055C2E-A5E6-4542-A70C-E8940DC56055}"/>
              </a:ext>
            </a:extLst>
          </p:cNvPr>
          <p:cNvSpPr>
            <a:spLocks/>
          </p:cNvSpPr>
          <p:nvPr/>
        </p:nvSpPr>
        <p:spPr bwMode="auto">
          <a:xfrm>
            <a:off x="0" y="6135688"/>
            <a:ext cx="7308850" cy="44291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16387" name="AutoShape 4">
            <a:extLst>
              <a:ext uri="{FF2B5EF4-FFF2-40B4-BE49-F238E27FC236}">
                <a16:creationId xmlns:a16="http://schemas.microsoft.com/office/drawing/2014/main" id="{186630EA-66D8-45D7-A52E-E0B5A3918CB2}"/>
              </a:ext>
            </a:extLst>
          </p:cNvPr>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16388" name="AutoShape 5">
            <a:extLst>
              <a:ext uri="{FF2B5EF4-FFF2-40B4-BE49-F238E27FC236}">
                <a16:creationId xmlns:a16="http://schemas.microsoft.com/office/drawing/2014/main" id="{11C42639-05B8-44C7-8BAA-165A8BDEB143}"/>
              </a:ext>
            </a:extLst>
          </p:cNvPr>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16389" name="AutoShape 6">
            <a:extLst>
              <a:ext uri="{FF2B5EF4-FFF2-40B4-BE49-F238E27FC236}">
                <a16:creationId xmlns:a16="http://schemas.microsoft.com/office/drawing/2014/main" id="{F0AF47B8-112F-4930-9921-952FB8988EB8}"/>
              </a:ext>
            </a:extLst>
          </p:cNvPr>
          <p:cNvSpPr>
            <a:spLocks/>
          </p:cNvSpPr>
          <p:nvPr/>
        </p:nvSpPr>
        <p:spPr bwMode="auto">
          <a:xfrm>
            <a:off x="-71438" y="306388"/>
            <a:ext cx="7666038"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16390" name="AutoShape 9">
            <a:extLst>
              <a:ext uri="{FF2B5EF4-FFF2-40B4-BE49-F238E27FC236}">
                <a16:creationId xmlns:a16="http://schemas.microsoft.com/office/drawing/2014/main" id="{38308DD2-D3B2-4023-8712-D48EDA780D8F}"/>
              </a:ext>
            </a:extLst>
          </p:cNvPr>
          <p:cNvSpPr>
            <a:spLocks/>
          </p:cNvSpPr>
          <p:nvPr/>
        </p:nvSpPr>
        <p:spPr bwMode="auto">
          <a:xfrm>
            <a:off x="7666038" y="6135688"/>
            <a:ext cx="1212850"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16391" name="Rectangle 10">
            <a:extLst>
              <a:ext uri="{FF2B5EF4-FFF2-40B4-BE49-F238E27FC236}">
                <a16:creationId xmlns:a16="http://schemas.microsoft.com/office/drawing/2014/main" id="{581ADECE-2D67-43E2-A91A-633681FF0278}"/>
              </a:ext>
            </a:extLst>
          </p:cNvPr>
          <p:cNvSpPr>
            <a:spLocks/>
          </p:cNvSpPr>
          <p:nvPr/>
        </p:nvSpPr>
        <p:spPr bwMode="auto">
          <a:xfrm>
            <a:off x="7796213" y="6251575"/>
            <a:ext cx="10795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200" b="1">
                <a:solidFill>
                  <a:srgbClr val="FFFFFF"/>
                </a:solidFill>
                <a:latin typeface="Arial" panose="020B0604020202020204" pitchFamily="34" charset="0"/>
                <a:cs typeface="Arial" panose="020B0604020202020204" pitchFamily="34" charset="0"/>
                <a:sym typeface="Lato" pitchFamily="34" charset="0"/>
              </a:rPr>
              <a:t>UNECA.ORG</a:t>
            </a:r>
          </a:p>
        </p:txBody>
      </p:sp>
      <p:sp>
        <p:nvSpPr>
          <p:cNvPr id="16392" name="Rectangle 11">
            <a:extLst>
              <a:ext uri="{FF2B5EF4-FFF2-40B4-BE49-F238E27FC236}">
                <a16:creationId xmlns:a16="http://schemas.microsoft.com/office/drawing/2014/main" id="{1FE27744-9393-4B59-8418-BB08CDF66A33}"/>
              </a:ext>
            </a:extLst>
          </p:cNvPr>
          <p:cNvSpPr>
            <a:spLocks/>
          </p:cNvSpPr>
          <p:nvPr/>
        </p:nvSpPr>
        <p:spPr bwMode="auto">
          <a:xfrm>
            <a:off x="246063" y="357188"/>
            <a:ext cx="72786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200" b="1">
                <a:solidFill>
                  <a:srgbClr val="FFFFFF"/>
                </a:solidFill>
                <a:latin typeface="Arial" panose="020B0604020202020204" pitchFamily="34" charset="0"/>
                <a:cs typeface="Arial" panose="020B0604020202020204" pitchFamily="34" charset="0"/>
                <a:sym typeface="Lato" pitchFamily="34" charset="0"/>
              </a:rPr>
              <a:t>HIV: Prevalence and MTCT</a:t>
            </a:r>
          </a:p>
        </p:txBody>
      </p:sp>
      <p:sp>
        <p:nvSpPr>
          <p:cNvPr id="16393" name="Rectangle 12">
            <a:extLst>
              <a:ext uri="{FF2B5EF4-FFF2-40B4-BE49-F238E27FC236}">
                <a16:creationId xmlns:a16="http://schemas.microsoft.com/office/drawing/2014/main" id="{02807D64-5B95-47FE-9F5B-47A6A6AC3BF4}"/>
              </a:ext>
            </a:extLst>
          </p:cNvPr>
          <p:cNvSpPr>
            <a:spLocks/>
          </p:cNvSpPr>
          <p:nvPr/>
        </p:nvSpPr>
        <p:spPr bwMode="auto">
          <a:xfrm>
            <a:off x="8586788" y="461963"/>
            <a:ext cx="2889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fld id="{4239CB46-667B-49D0-AC9E-C01B650F273E}" type="slidenum">
              <a:rPr lang="en-US" altLang="en-US" sz="1600" b="1">
                <a:solidFill>
                  <a:srgbClr val="0A7CB8"/>
                </a:solidFill>
                <a:latin typeface="Lucida Sans" panose="020B0602040502020204" pitchFamily="34" charset="0"/>
                <a:sym typeface="Lucida Sans" panose="020B0602040502020204" pitchFamily="34" charset="0"/>
              </a:rPr>
              <a:pPr eaLnBrk="1"/>
              <a:t>8</a:t>
            </a:fld>
            <a:endParaRPr lang="en-US" altLang="en-US" sz="1600" b="1">
              <a:solidFill>
                <a:srgbClr val="0A7CB8"/>
              </a:solidFill>
              <a:latin typeface="Lucida Sans" panose="020B0602040502020204" pitchFamily="34" charset="0"/>
              <a:sym typeface="Lucida Sans" panose="020B0602040502020204" pitchFamily="34" charset="0"/>
            </a:endParaRPr>
          </a:p>
        </p:txBody>
      </p:sp>
      <p:sp>
        <p:nvSpPr>
          <p:cNvPr id="16394" name="Line 13">
            <a:extLst>
              <a:ext uri="{FF2B5EF4-FFF2-40B4-BE49-F238E27FC236}">
                <a16:creationId xmlns:a16="http://schemas.microsoft.com/office/drawing/2014/main" id="{5DE3DF60-94FF-48FB-883F-20AB90F0C8DB}"/>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16395" name="Rectangle 50">
            <a:extLst>
              <a:ext uri="{FF2B5EF4-FFF2-40B4-BE49-F238E27FC236}">
                <a16:creationId xmlns:a16="http://schemas.microsoft.com/office/drawing/2014/main" id="{01B5CDBA-6256-4EC2-808D-49650021AB63}"/>
              </a:ext>
            </a:extLst>
          </p:cNvPr>
          <p:cNvSpPr>
            <a:spLocks/>
          </p:cNvSpPr>
          <p:nvPr/>
        </p:nvSpPr>
        <p:spPr bwMode="auto">
          <a:xfrm>
            <a:off x="231775" y="6234113"/>
            <a:ext cx="66294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600" b="1">
                <a:solidFill>
                  <a:schemeClr val="bg1"/>
                </a:solidFill>
                <a:latin typeface="Lato" pitchFamily="34" charset="0"/>
                <a:cs typeface="Lato" pitchFamily="34" charset="0"/>
                <a:sym typeface="Lato" pitchFamily="34" charset="0"/>
              </a:rPr>
              <a:t>Women’s Health in Ethiopia: Facts and Figures</a:t>
            </a:r>
          </a:p>
        </p:txBody>
      </p:sp>
      <p:pic>
        <p:nvPicPr>
          <p:cNvPr id="16396" name="Picture 3">
            <a:extLst>
              <a:ext uri="{FF2B5EF4-FFF2-40B4-BE49-F238E27FC236}">
                <a16:creationId xmlns:a16="http://schemas.microsoft.com/office/drawing/2014/main" id="{133505EE-B59B-4311-864D-49FDF1003D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700" y="1201738"/>
            <a:ext cx="5399088" cy="445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7" name="Picture 5">
            <a:extLst>
              <a:ext uri="{FF2B5EF4-FFF2-40B4-BE49-F238E27FC236}">
                <a16:creationId xmlns:a16="http://schemas.microsoft.com/office/drawing/2014/main" id="{0D991013-9B31-49B5-981F-3FD085B49A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8238" y="869950"/>
            <a:ext cx="2054225"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8" name="TextBox 16">
            <a:extLst>
              <a:ext uri="{FF2B5EF4-FFF2-40B4-BE49-F238E27FC236}">
                <a16:creationId xmlns:a16="http://schemas.microsoft.com/office/drawing/2014/main" id="{65DFFD96-F232-44A3-B887-654AF66DD494}"/>
              </a:ext>
            </a:extLst>
          </p:cNvPr>
          <p:cNvSpPr txBox="1">
            <a:spLocks noChangeArrowheads="1"/>
          </p:cNvSpPr>
          <p:nvPr/>
        </p:nvSpPr>
        <p:spPr bwMode="auto">
          <a:xfrm>
            <a:off x="393700" y="5757863"/>
            <a:ext cx="156686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r>
              <a:rPr lang="en-US" altLang="en-US" sz="1400"/>
              <a:t>Source: EDHS 2016</a:t>
            </a:r>
          </a:p>
        </p:txBody>
      </p:sp>
      <p:sp>
        <p:nvSpPr>
          <p:cNvPr id="16399" name="TextBox 17">
            <a:extLst>
              <a:ext uri="{FF2B5EF4-FFF2-40B4-BE49-F238E27FC236}">
                <a16:creationId xmlns:a16="http://schemas.microsoft.com/office/drawing/2014/main" id="{97A8765B-873F-4D64-AACE-95C5C80C5767}"/>
              </a:ext>
            </a:extLst>
          </p:cNvPr>
          <p:cNvSpPr txBox="1">
            <a:spLocks noChangeArrowheads="1"/>
          </p:cNvSpPr>
          <p:nvPr/>
        </p:nvSpPr>
        <p:spPr bwMode="auto">
          <a:xfrm>
            <a:off x="8067675" y="5554663"/>
            <a:ext cx="11350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r>
              <a:rPr lang="en-US" altLang="en-US" sz="1400"/>
              <a:t>Source: PTCMT 2017</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AutoShape 2">
            <a:extLst>
              <a:ext uri="{FF2B5EF4-FFF2-40B4-BE49-F238E27FC236}">
                <a16:creationId xmlns:a16="http://schemas.microsoft.com/office/drawing/2014/main" id="{B85B5DEA-516A-4991-ADAC-26540F3D9BC1}"/>
              </a:ext>
            </a:extLst>
          </p:cNvPr>
          <p:cNvSpPr>
            <a:spLocks/>
          </p:cNvSpPr>
          <p:nvPr/>
        </p:nvSpPr>
        <p:spPr bwMode="auto">
          <a:xfrm>
            <a:off x="0" y="6135688"/>
            <a:ext cx="7308850" cy="44291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18435" name="AutoShape 4">
            <a:extLst>
              <a:ext uri="{FF2B5EF4-FFF2-40B4-BE49-F238E27FC236}">
                <a16:creationId xmlns:a16="http://schemas.microsoft.com/office/drawing/2014/main" id="{28F7F483-A925-4A31-BBDD-BDC53BE6196C}"/>
              </a:ext>
            </a:extLst>
          </p:cNvPr>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18436" name="AutoShape 5">
            <a:extLst>
              <a:ext uri="{FF2B5EF4-FFF2-40B4-BE49-F238E27FC236}">
                <a16:creationId xmlns:a16="http://schemas.microsoft.com/office/drawing/2014/main" id="{D5BD3D83-93DF-44EB-B696-78183BE2F1BD}"/>
              </a:ext>
            </a:extLst>
          </p:cNvPr>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18437" name="AutoShape 6">
            <a:extLst>
              <a:ext uri="{FF2B5EF4-FFF2-40B4-BE49-F238E27FC236}">
                <a16:creationId xmlns:a16="http://schemas.microsoft.com/office/drawing/2014/main" id="{FD5E5B45-003C-412A-B451-69684A62504B}"/>
              </a:ext>
            </a:extLst>
          </p:cNvPr>
          <p:cNvSpPr>
            <a:spLocks/>
          </p:cNvSpPr>
          <p:nvPr/>
        </p:nvSpPr>
        <p:spPr bwMode="auto">
          <a:xfrm>
            <a:off x="0" y="306388"/>
            <a:ext cx="7666038"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18438" name="AutoShape 9">
            <a:extLst>
              <a:ext uri="{FF2B5EF4-FFF2-40B4-BE49-F238E27FC236}">
                <a16:creationId xmlns:a16="http://schemas.microsoft.com/office/drawing/2014/main" id="{4EB0405F-4C17-46F9-B5FC-B603BF75484F}"/>
              </a:ext>
            </a:extLst>
          </p:cNvPr>
          <p:cNvSpPr>
            <a:spLocks/>
          </p:cNvSpPr>
          <p:nvPr/>
        </p:nvSpPr>
        <p:spPr bwMode="auto">
          <a:xfrm>
            <a:off x="7666038" y="6135688"/>
            <a:ext cx="1212850"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18439" name="Rectangle 10">
            <a:extLst>
              <a:ext uri="{FF2B5EF4-FFF2-40B4-BE49-F238E27FC236}">
                <a16:creationId xmlns:a16="http://schemas.microsoft.com/office/drawing/2014/main" id="{9BC63346-20E0-4822-AD3D-C942D1DD0FFD}"/>
              </a:ext>
            </a:extLst>
          </p:cNvPr>
          <p:cNvSpPr>
            <a:spLocks/>
          </p:cNvSpPr>
          <p:nvPr/>
        </p:nvSpPr>
        <p:spPr bwMode="auto">
          <a:xfrm>
            <a:off x="7796213" y="6251575"/>
            <a:ext cx="10795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200" b="1">
                <a:solidFill>
                  <a:srgbClr val="FFFFFF"/>
                </a:solidFill>
                <a:latin typeface="Arial" panose="020B0604020202020204" pitchFamily="34" charset="0"/>
                <a:cs typeface="Arial" panose="020B0604020202020204" pitchFamily="34" charset="0"/>
                <a:sym typeface="Lato" pitchFamily="34" charset="0"/>
              </a:rPr>
              <a:t>UNECA.ORG</a:t>
            </a:r>
          </a:p>
        </p:txBody>
      </p:sp>
      <p:sp>
        <p:nvSpPr>
          <p:cNvPr id="18440" name="Rectangle 11">
            <a:extLst>
              <a:ext uri="{FF2B5EF4-FFF2-40B4-BE49-F238E27FC236}">
                <a16:creationId xmlns:a16="http://schemas.microsoft.com/office/drawing/2014/main" id="{8EA98548-24A2-45C3-B3A4-F07F39EFA1D2}"/>
              </a:ext>
            </a:extLst>
          </p:cNvPr>
          <p:cNvSpPr>
            <a:spLocks/>
          </p:cNvSpPr>
          <p:nvPr/>
        </p:nvSpPr>
        <p:spPr bwMode="auto">
          <a:xfrm>
            <a:off x="246063" y="357188"/>
            <a:ext cx="72786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200" b="1">
                <a:solidFill>
                  <a:srgbClr val="FFFFFF"/>
                </a:solidFill>
                <a:latin typeface="Arial" panose="020B0604020202020204" pitchFamily="34" charset="0"/>
                <a:cs typeface="Arial" panose="020B0604020202020204" pitchFamily="34" charset="0"/>
                <a:sym typeface="Lato" pitchFamily="34" charset="0"/>
              </a:rPr>
              <a:t>HIV: Knowledge of prevention methods</a:t>
            </a:r>
          </a:p>
        </p:txBody>
      </p:sp>
      <p:sp>
        <p:nvSpPr>
          <p:cNvPr id="18441" name="Rectangle 12">
            <a:extLst>
              <a:ext uri="{FF2B5EF4-FFF2-40B4-BE49-F238E27FC236}">
                <a16:creationId xmlns:a16="http://schemas.microsoft.com/office/drawing/2014/main" id="{99AC7783-29D2-4D56-B5C9-CC577E7853C8}"/>
              </a:ext>
            </a:extLst>
          </p:cNvPr>
          <p:cNvSpPr>
            <a:spLocks/>
          </p:cNvSpPr>
          <p:nvPr/>
        </p:nvSpPr>
        <p:spPr bwMode="auto">
          <a:xfrm>
            <a:off x="8586788" y="461963"/>
            <a:ext cx="2889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fld id="{9893B206-5940-4C9B-8631-644AE68A9F7C}" type="slidenum">
              <a:rPr lang="en-US" altLang="en-US" sz="1600" b="1">
                <a:solidFill>
                  <a:srgbClr val="0A7CB8"/>
                </a:solidFill>
                <a:latin typeface="Lucida Sans" panose="020B0602040502020204" pitchFamily="34" charset="0"/>
                <a:sym typeface="Lucida Sans" panose="020B0602040502020204" pitchFamily="34" charset="0"/>
              </a:rPr>
              <a:pPr eaLnBrk="1"/>
              <a:t>9</a:t>
            </a:fld>
            <a:endParaRPr lang="en-US" altLang="en-US" sz="1600" b="1">
              <a:solidFill>
                <a:srgbClr val="0A7CB8"/>
              </a:solidFill>
              <a:latin typeface="Lucida Sans" panose="020B0602040502020204" pitchFamily="34" charset="0"/>
              <a:sym typeface="Lucida Sans" panose="020B0602040502020204" pitchFamily="34" charset="0"/>
            </a:endParaRPr>
          </a:p>
        </p:txBody>
      </p:sp>
      <p:sp>
        <p:nvSpPr>
          <p:cNvPr id="18442" name="Line 13">
            <a:extLst>
              <a:ext uri="{FF2B5EF4-FFF2-40B4-BE49-F238E27FC236}">
                <a16:creationId xmlns:a16="http://schemas.microsoft.com/office/drawing/2014/main" id="{E9BDFD99-3B5D-467B-B686-9DC8521B640D}"/>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18443" name="Rectangle 50">
            <a:extLst>
              <a:ext uri="{FF2B5EF4-FFF2-40B4-BE49-F238E27FC236}">
                <a16:creationId xmlns:a16="http://schemas.microsoft.com/office/drawing/2014/main" id="{5A603E18-1949-4E3A-B4C1-19D78D0A84C8}"/>
              </a:ext>
            </a:extLst>
          </p:cNvPr>
          <p:cNvSpPr>
            <a:spLocks/>
          </p:cNvSpPr>
          <p:nvPr/>
        </p:nvSpPr>
        <p:spPr bwMode="auto">
          <a:xfrm>
            <a:off x="231775" y="6234113"/>
            <a:ext cx="66294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600" b="1">
                <a:solidFill>
                  <a:schemeClr val="bg1"/>
                </a:solidFill>
                <a:latin typeface="Lato" pitchFamily="34" charset="0"/>
                <a:cs typeface="Lato" pitchFamily="34" charset="0"/>
                <a:sym typeface="Lato" pitchFamily="34" charset="0"/>
              </a:rPr>
              <a:t>Women’s Health in Ethiopia: Facts and Figures</a:t>
            </a:r>
          </a:p>
        </p:txBody>
      </p:sp>
      <p:pic>
        <p:nvPicPr>
          <p:cNvPr id="18444" name="Picture 7">
            <a:extLst>
              <a:ext uri="{FF2B5EF4-FFF2-40B4-BE49-F238E27FC236}">
                <a16:creationId xmlns:a16="http://schemas.microsoft.com/office/drawing/2014/main" id="{9211A59E-6473-46BB-94CC-BB321A27B6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1887538"/>
            <a:ext cx="8856663" cy="308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5" name="TextBox 18">
            <a:extLst>
              <a:ext uri="{FF2B5EF4-FFF2-40B4-BE49-F238E27FC236}">
                <a16:creationId xmlns:a16="http://schemas.microsoft.com/office/drawing/2014/main" id="{2375301C-4573-44ED-B0FC-E3F069E8FC7A}"/>
              </a:ext>
            </a:extLst>
          </p:cNvPr>
          <p:cNvSpPr txBox="1">
            <a:spLocks noChangeArrowheads="1"/>
          </p:cNvSpPr>
          <p:nvPr/>
        </p:nvSpPr>
        <p:spPr bwMode="auto">
          <a:xfrm>
            <a:off x="7435850" y="5541963"/>
            <a:ext cx="1566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r>
              <a:rPr lang="en-US" altLang="en-US" sz="1400"/>
              <a:t>Source: EDHS 2016</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2">
            <a:extLst>
              <a:ext uri="{FF2B5EF4-FFF2-40B4-BE49-F238E27FC236}">
                <a16:creationId xmlns:a16="http://schemas.microsoft.com/office/drawing/2014/main" id="{D493A91D-3A43-4B41-8211-6523D9A3A45F}"/>
              </a:ext>
            </a:extLst>
          </p:cNvPr>
          <p:cNvSpPr>
            <a:spLocks/>
          </p:cNvSpPr>
          <p:nvPr/>
        </p:nvSpPr>
        <p:spPr bwMode="auto">
          <a:xfrm>
            <a:off x="0" y="6135688"/>
            <a:ext cx="7308850" cy="44291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20483" name="AutoShape 4">
            <a:extLst>
              <a:ext uri="{FF2B5EF4-FFF2-40B4-BE49-F238E27FC236}">
                <a16:creationId xmlns:a16="http://schemas.microsoft.com/office/drawing/2014/main" id="{FB7EE343-4FEC-44CA-B566-5A20931F6D2D}"/>
              </a:ext>
            </a:extLst>
          </p:cNvPr>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20484" name="AutoShape 5">
            <a:extLst>
              <a:ext uri="{FF2B5EF4-FFF2-40B4-BE49-F238E27FC236}">
                <a16:creationId xmlns:a16="http://schemas.microsoft.com/office/drawing/2014/main" id="{41BB661C-C07D-47DB-8E15-4F5E855492B2}"/>
              </a:ext>
            </a:extLst>
          </p:cNvPr>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20485" name="AutoShape 6">
            <a:extLst>
              <a:ext uri="{FF2B5EF4-FFF2-40B4-BE49-F238E27FC236}">
                <a16:creationId xmlns:a16="http://schemas.microsoft.com/office/drawing/2014/main" id="{1FD3125E-FF3F-4E5E-9555-6841471E332F}"/>
              </a:ext>
            </a:extLst>
          </p:cNvPr>
          <p:cNvSpPr>
            <a:spLocks/>
          </p:cNvSpPr>
          <p:nvPr/>
        </p:nvSpPr>
        <p:spPr bwMode="auto">
          <a:xfrm>
            <a:off x="0" y="306388"/>
            <a:ext cx="7666038"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20486" name="AutoShape 9">
            <a:extLst>
              <a:ext uri="{FF2B5EF4-FFF2-40B4-BE49-F238E27FC236}">
                <a16:creationId xmlns:a16="http://schemas.microsoft.com/office/drawing/2014/main" id="{819EC923-7239-4ED3-A03D-5DDF0DF41CB5}"/>
              </a:ext>
            </a:extLst>
          </p:cNvPr>
          <p:cNvSpPr>
            <a:spLocks/>
          </p:cNvSpPr>
          <p:nvPr/>
        </p:nvSpPr>
        <p:spPr bwMode="auto">
          <a:xfrm>
            <a:off x="7666038" y="6135688"/>
            <a:ext cx="1212850"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20487" name="Rectangle 10">
            <a:extLst>
              <a:ext uri="{FF2B5EF4-FFF2-40B4-BE49-F238E27FC236}">
                <a16:creationId xmlns:a16="http://schemas.microsoft.com/office/drawing/2014/main" id="{F211D299-F805-4EB4-9D89-030B3A31B4CE}"/>
              </a:ext>
            </a:extLst>
          </p:cNvPr>
          <p:cNvSpPr>
            <a:spLocks/>
          </p:cNvSpPr>
          <p:nvPr/>
        </p:nvSpPr>
        <p:spPr bwMode="auto">
          <a:xfrm>
            <a:off x="7796213" y="6251575"/>
            <a:ext cx="10795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200" b="1">
                <a:solidFill>
                  <a:srgbClr val="FFFFFF"/>
                </a:solidFill>
                <a:latin typeface="Arial" panose="020B0604020202020204" pitchFamily="34" charset="0"/>
                <a:cs typeface="Arial" panose="020B0604020202020204" pitchFamily="34" charset="0"/>
                <a:sym typeface="Lato" pitchFamily="34" charset="0"/>
              </a:rPr>
              <a:t>UNECA.ORG</a:t>
            </a:r>
          </a:p>
        </p:txBody>
      </p:sp>
      <p:sp>
        <p:nvSpPr>
          <p:cNvPr id="20488" name="Rectangle 11">
            <a:extLst>
              <a:ext uri="{FF2B5EF4-FFF2-40B4-BE49-F238E27FC236}">
                <a16:creationId xmlns:a16="http://schemas.microsoft.com/office/drawing/2014/main" id="{A44E7D3D-DDFE-40B6-B6AD-B9484B711EBB}"/>
              </a:ext>
            </a:extLst>
          </p:cNvPr>
          <p:cNvSpPr>
            <a:spLocks/>
          </p:cNvSpPr>
          <p:nvPr/>
        </p:nvSpPr>
        <p:spPr bwMode="auto">
          <a:xfrm>
            <a:off x="246063" y="357188"/>
            <a:ext cx="72786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200" b="1">
                <a:solidFill>
                  <a:srgbClr val="FFFFFF"/>
                </a:solidFill>
                <a:latin typeface="Arial" panose="020B0604020202020204" pitchFamily="34" charset="0"/>
                <a:cs typeface="Arial" panose="020B0604020202020204" pitchFamily="34" charset="0"/>
                <a:sym typeface="Lato" pitchFamily="34" charset="0"/>
              </a:rPr>
              <a:t>Cancer: Number of Cases</a:t>
            </a:r>
          </a:p>
        </p:txBody>
      </p:sp>
      <p:sp>
        <p:nvSpPr>
          <p:cNvPr id="20489" name="Rectangle 12">
            <a:extLst>
              <a:ext uri="{FF2B5EF4-FFF2-40B4-BE49-F238E27FC236}">
                <a16:creationId xmlns:a16="http://schemas.microsoft.com/office/drawing/2014/main" id="{CD345DDB-51F9-40C6-8568-3082C0CE3010}"/>
              </a:ext>
            </a:extLst>
          </p:cNvPr>
          <p:cNvSpPr>
            <a:spLocks/>
          </p:cNvSpPr>
          <p:nvPr/>
        </p:nvSpPr>
        <p:spPr bwMode="auto">
          <a:xfrm>
            <a:off x="8586788" y="461963"/>
            <a:ext cx="2889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fld id="{65790101-D9AD-411B-A72E-C3A4A871CAAB}" type="slidenum">
              <a:rPr lang="en-US" altLang="en-US" sz="1600" b="1">
                <a:solidFill>
                  <a:srgbClr val="0A7CB8"/>
                </a:solidFill>
                <a:latin typeface="Lucida Sans" panose="020B0602040502020204" pitchFamily="34" charset="0"/>
                <a:sym typeface="Lucida Sans" panose="020B0602040502020204" pitchFamily="34" charset="0"/>
              </a:rPr>
              <a:pPr eaLnBrk="1"/>
              <a:t>10</a:t>
            </a:fld>
            <a:endParaRPr lang="en-US" altLang="en-US" sz="1600" b="1">
              <a:solidFill>
                <a:srgbClr val="0A7CB8"/>
              </a:solidFill>
              <a:latin typeface="Lucida Sans" panose="020B0602040502020204" pitchFamily="34" charset="0"/>
              <a:sym typeface="Lucida Sans" panose="020B0602040502020204" pitchFamily="34" charset="0"/>
            </a:endParaRPr>
          </a:p>
        </p:txBody>
      </p:sp>
      <p:sp>
        <p:nvSpPr>
          <p:cNvPr id="20490" name="Line 13">
            <a:extLst>
              <a:ext uri="{FF2B5EF4-FFF2-40B4-BE49-F238E27FC236}">
                <a16:creationId xmlns:a16="http://schemas.microsoft.com/office/drawing/2014/main" id="{BD96E5C8-ECBE-4165-97DC-9921B3687A37}"/>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20491" name="Rectangle 50">
            <a:extLst>
              <a:ext uri="{FF2B5EF4-FFF2-40B4-BE49-F238E27FC236}">
                <a16:creationId xmlns:a16="http://schemas.microsoft.com/office/drawing/2014/main" id="{CEABD8ED-A6E0-4782-943D-EE9BB33437FE}"/>
              </a:ext>
            </a:extLst>
          </p:cNvPr>
          <p:cNvSpPr>
            <a:spLocks/>
          </p:cNvSpPr>
          <p:nvPr/>
        </p:nvSpPr>
        <p:spPr bwMode="auto">
          <a:xfrm>
            <a:off x="231775" y="6234113"/>
            <a:ext cx="66294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600" b="1">
                <a:solidFill>
                  <a:schemeClr val="bg1"/>
                </a:solidFill>
                <a:latin typeface="Lato" pitchFamily="34" charset="0"/>
                <a:cs typeface="Lato" pitchFamily="34" charset="0"/>
                <a:sym typeface="Lato" pitchFamily="34" charset="0"/>
              </a:rPr>
              <a:t>Women’s Health in Ethiopia: Facts and Figures</a:t>
            </a:r>
          </a:p>
        </p:txBody>
      </p:sp>
      <p:pic>
        <p:nvPicPr>
          <p:cNvPr id="20492" name="Picture 2">
            <a:extLst>
              <a:ext uri="{FF2B5EF4-FFF2-40B4-BE49-F238E27FC236}">
                <a16:creationId xmlns:a16="http://schemas.microsoft.com/office/drawing/2014/main" id="{56230F4A-A63B-4012-9B07-C5E3425174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25" y="839788"/>
            <a:ext cx="8709025" cy="474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93" name="TextBox 14">
            <a:extLst>
              <a:ext uri="{FF2B5EF4-FFF2-40B4-BE49-F238E27FC236}">
                <a16:creationId xmlns:a16="http://schemas.microsoft.com/office/drawing/2014/main" id="{19C67107-9170-4E0D-BF60-D869A4FEBB39}"/>
              </a:ext>
            </a:extLst>
          </p:cNvPr>
          <p:cNvSpPr txBox="1">
            <a:spLocks noChangeArrowheads="1"/>
          </p:cNvSpPr>
          <p:nvPr/>
        </p:nvSpPr>
        <p:spPr bwMode="auto">
          <a:xfrm>
            <a:off x="0" y="5705475"/>
            <a:ext cx="8875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r>
              <a:rPr lang="en-US" altLang="en-US" sz="1200"/>
              <a:t>Source: Abate SM, Yilmaz, Assefa M, Tigeneh W (2016) Trends of Breast Cancer in Ethiopia. Int J Cancer Res Mol Mech 2( 1); Abate SM (2015) Trends of Cervical Cancer in Ethiopia. Cervical Cancer 1: 103</a:t>
            </a:r>
            <a:endParaRPr lang="en-US" altLang="en-US" sz="1000"/>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AutoShape 2">
            <a:extLst>
              <a:ext uri="{FF2B5EF4-FFF2-40B4-BE49-F238E27FC236}">
                <a16:creationId xmlns:a16="http://schemas.microsoft.com/office/drawing/2014/main" id="{DF657C14-ADBD-4D20-B68F-78BBA13E433E}"/>
              </a:ext>
            </a:extLst>
          </p:cNvPr>
          <p:cNvSpPr>
            <a:spLocks/>
          </p:cNvSpPr>
          <p:nvPr/>
        </p:nvSpPr>
        <p:spPr bwMode="auto">
          <a:xfrm>
            <a:off x="0" y="6135688"/>
            <a:ext cx="7308850" cy="44291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22531" name="AutoShape 4">
            <a:extLst>
              <a:ext uri="{FF2B5EF4-FFF2-40B4-BE49-F238E27FC236}">
                <a16:creationId xmlns:a16="http://schemas.microsoft.com/office/drawing/2014/main" id="{0C7C88CC-D1D2-456D-AEF0-6B3DB78C4013}"/>
              </a:ext>
            </a:extLst>
          </p:cNvPr>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22532" name="AutoShape 5">
            <a:extLst>
              <a:ext uri="{FF2B5EF4-FFF2-40B4-BE49-F238E27FC236}">
                <a16:creationId xmlns:a16="http://schemas.microsoft.com/office/drawing/2014/main" id="{8634E9FC-B997-46B2-AF5C-8FEDF72D0A44}"/>
              </a:ext>
            </a:extLst>
          </p:cNvPr>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22533" name="AutoShape 6">
            <a:extLst>
              <a:ext uri="{FF2B5EF4-FFF2-40B4-BE49-F238E27FC236}">
                <a16:creationId xmlns:a16="http://schemas.microsoft.com/office/drawing/2014/main" id="{6FE4EC9E-C278-4ADA-B9A9-AFA3FE9375F2}"/>
              </a:ext>
            </a:extLst>
          </p:cNvPr>
          <p:cNvSpPr>
            <a:spLocks/>
          </p:cNvSpPr>
          <p:nvPr/>
        </p:nvSpPr>
        <p:spPr bwMode="auto">
          <a:xfrm>
            <a:off x="0" y="306388"/>
            <a:ext cx="7666038"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22534" name="AutoShape 9">
            <a:extLst>
              <a:ext uri="{FF2B5EF4-FFF2-40B4-BE49-F238E27FC236}">
                <a16:creationId xmlns:a16="http://schemas.microsoft.com/office/drawing/2014/main" id="{362B17EE-0A40-4399-A8E0-DE43CB91F7CC}"/>
              </a:ext>
            </a:extLst>
          </p:cNvPr>
          <p:cNvSpPr>
            <a:spLocks/>
          </p:cNvSpPr>
          <p:nvPr/>
        </p:nvSpPr>
        <p:spPr bwMode="auto">
          <a:xfrm>
            <a:off x="7666038" y="6135688"/>
            <a:ext cx="1212850"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22535" name="Rectangle 10">
            <a:extLst>
              <a:ext uri="{FF2B5EF4-FFF2-40B4-BE49-F238E27FC236}">
                <a16:creationId xmlns:a16="http://schemas.microsoft.com/office/drawing/2014/main" id="{6CC7FB4C-7A5D-4DDB-AAFC-AB5D5E30D600}"/>
              </a:ext>
            </a:extLst>
          </p:cNvPr>
          <p:cNvSpPr>
            <a:spLocks/>
          </p:cNvSpPr>
          <p:nvPr/>
        </p:nvSpPr>
        <p:spPr bwMode="auto">
          <a:xfrm>
            <a:off x="7796213" y="6251575"/>
            <a:ext cx="10795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200" b="1">
                <a:solidFill>
                  <a:srgbClr val="FFFFFF"/>
                </a:solidFill>
                <a:latin typeface="Arial" panose="020B0604020202020204" pitchFamily="34" charset="0"/>
                <a:cs typeface="Arial" panose="020B0604020202020204" pitchFamily="34" charset="0"/>
                <a:sym typeface="Lato" pitchFamily="34" charset="0"/>
              </a:rPr>
              <a:t>UNECA.ORG</a:t>
            </a:r>
          </a:p>
        </p:txBody>
      </p:sp>
      <p:sp>
        <p:nvSpPr>
          <p:cNvPr id="22536" name="Rectangle 11">
            <a:extLst>
              <a:ext uri="{FF2B5EF4-FFF2-40B4-BE49-F238E27FC236}">
                <a16:creationId xmlns:a16="http://schemas.microsoft.com/office/drawing/2014/main" id="{0FFB5D57-5126-46B7-9294-C15772F1EEDA}"/>
              </a:ext>
            </a:extLst>
          </p:cNvPr>
          <p:cNvSpPr>
            <a:spLocks/>
          </p:cNvSpPr>
          <p:nvPr/>
        </p:nvSpPr>
        <p:spPr bwMode="auto">
          <a:xfrm>
            <a:off x="246063" y="357188"/>
            <a:ext cx="72786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200" b="1">
                <a:solidFill>
                  <a:srgbClr val="FFFFFF"/>
                </a:solidFill>
                <a:latin typeface="Arial" panose="020B0604020202020204" pitchFamily="34" charset="0"/>
                <a:cs typeface="Arial" panose="020B0604020202020204" pitchFamily="34" charset="0"/>
                <a:sym typeface="Lato" pitchFamily="34" charset="0"/>
              </a:rPr>
              <a:t>Cancer: Cancer Incidence rate per 100,000 population</a:t>
            </a:r>
          </a:p>
        </p:txBody>
      </p:sp>
      <p:sp>
        <p:nvSpPr>
          <p:cNvPr id="22537" name="Rectangle 12">
            <a:extLst>
              <a:ext uri="{FF2B5EF4-FFF2-40B4-BE49-F238E27FC236}">
                <a16:creationId xmlns:a16="http://schemas.microsoft.com/office/drawing/2014/main" id="{9CCC5C70-6307-4859-9AC8-29275BF7F9DF}"/>
              </a:ext>
            </a:extLst>
          </p:cNvPr>
          <p:cNvSpPr>
            <a:spLocks/>
          </p:cNvSpPr>
          <p:nvPr/>
        </p:nvSpPr>
        <p:spPr bwMode="auto">
          <a:xfrm>
            <a:off x="8586788" y="461963"/>
            <a:ext cx="2889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fld id="{F94D1D57-A8FB-402E-8A16-063A951F2F7F}" type="slidenum">
              <a:rPr lang="en-US" altLang="en-US" sz="1600" b="1">
                <a:solidFill>
                  <a:srgbClr val="0A7CB8"/>
                </a:solidFill>
                <a:latin typeface="Lucida Sans" panose="020B0602040502020204" pitchFamily="34" charset="0"/>
                <a:sym typeface="Lucida Sans" panose="020B0602040502020204" pitchFamily="34" charset="0"/>
              </a:rPr>
              <a:pPr eaLnBrk="1"/>
              <a:t>11</a:t>
            </a:fld>
            <a:endParaRPr lang="en-US" altLang="en-US" sz="1600" b="1">
              <a:solidFill>
                <a:srgbClr val="0A7CB8"/>
              </a:solidFill>
              <a:latin typeface="Lucida Sans" panose="020B0602040502020204" pitchFamily="34" charset="0"/>
              <a:sym typeface="Lucida Sans" panose="020B0602040502020204" pitchFamily="34" charset="0"/>
            </a:endParaRPr>
          </a:p>
        </p:txBody>
      </p:sp>
      <p:sp>
        <p:nvSpPr>
          <p:cNvPr id="22538" name="Line 13">
            <a:extLst>
              <a:ext uri="{FF2B5EF4-FFF2-40B4-BE49-F238E27FC236}">
                <a16:creationId xmlns:a16="http://schemas.microsoft.com/office/drawing/2014/main" id="{3F5D41C5-0029-4A57-87AD-DA645C672BAF}"/>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22539" name="Rectangle 50">
            <a:extLst>
              <a:ext uri="{FF2B5EF4-FFF2-40B4-BE49-F238E27FC236}">
                <a16:creationId xmlns:a16="http://schemas.microsoft.com/office/drawing/2014/main" id="{D4EA37C1-C3A5-4421-A70A-497B36FBD58A}"/>
              </a:ext>
            </a:extLst>
          </p:cNvPr>
          <p:cNvSpPr>
            <a:spLocks/>
          </p:cNvSpPr>
          <p:nvPr/>
        </p:nvSpPr>
        <p:spPr bwMode="auto">
          <a:xfrm>
            <a:off x="231775" y="6234113"/>
            <a:ext cx="66294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600" b="1">
                <a:solidFill>
                  <a:schemeClr val="bg1"/>
                </a:solidFill>
                <a:latin typeface="Lato" pitchFamily="34" charset="0"/>
                <a:cs typeface="Lato" pitchFamily="34" charset="0"/>
                <a:sym typeface="Lato" pitchFamily="34" charset="0"/>
              </a:rPr>
              <a:t>Women’s Health in Ethiopia: Facts and Figures</a:t>
            </a:r>
          </a:p>
        </p:txBody>
      </p:sp>
      <p:pic>
        <p:nvPicPr>
          <p:cNvPr id="22540" name="Picture 5">
            <a:extLst>
              <a:ext uri="{FF2B5EF4-FFF2-40B4-BE49-F238E27FC236}">
                <a16:creationId xmlns:a16="http://schemas.microsoft.com/office/drawing/2014/main" id="{89E86ECB-E1AD-44F8-AAA2-8446B67DCB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9013" y="830263"/>
            <a:ext cx="6311900" cy="456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41" name="TextBox 17">
            <a:extLst>
              <a:ext uri="{FF2B5EF4-FFF2-40B4-BE49-F238E27FC236}">
                <a16:creationId xmlns:a16="http://schemas.microsoft.com/office/drawing/2014/main" id="{EB89EB10-47DD-418D-8745-197E112C5A14}"/>
              </a:ext>
            </a:extLst>
          </p:cNvPr>
          <p:cNvSpPr txBox="1">
            <a:spLocks noChangeArrowheads="1"/>
          </p:cNvSpPr>
          <p:nvPr/>
        </p:nvSpPr>
        <p:spPr bwMode="auto">
          <a:xfrm>
            <a:off x="0" y="5513388"/>
            <a:ext cx="86661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r>
              <a:rPr lang="en-US" altLang="en-US" sz="1200" b="1"/>
              <a:t>Source</a:t>
            </a:r>
            <a:r>
              <a:rPr lang="en-US" altLang="en-US" sz="1200"/>
              <a:t>: Solomon Tessema Memirie, Mahlet Kifle Habtemariam, Mathewos Asefa, Biniyam Tefera Deressa, Getamesay Abayneh, Biniam Tsegaye, Mihiret Woldetinsae Abraha, Girma Ababi, Ahmedin Jemal, Timothy R. Rebbeck, and Stéphane Verguet. “Estimates of Cancer Incidence in Ethiopia in 2015 Using Population Based Registry Data”, </a:t>
            </a:r>
            <a:r>
              <a:rPr lang="en-US" altLang="en-US" sz="1200" i="1"/>
              <a:t>Journal of Global Oncology</a:t>
            </a:r>
            <a:r>
              <a:rPr lang="en-US" altLang="en-US" sz="1200"/>
              <a:t>, 4: 1-11.</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a:extLst>
              <a:ext uri="{FF2B5EF4-FFF2-40B4-BE49-F238E27FC236}">
                <a16:creationId xmlns:a16="http://schemas.microsoft.com/office/drawing/2014/main" id="{F90A9783-956A-4B6C-B213-B107C6F5370B}"/>
              </a:ext>
            </a:extLst>
          </p:cNvPr>
          <p:cNvSpPr>
            <a:spLocks/>
          </p:cNvSpPr>
          <p:nvPr/>
        </p:nvSpPr>
        <p:spPr bwMode="auto">
          <a:xfrm>
            <a:off x="0" y="6135688"/>
            <a:ext cx="7308850" cy="44291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24579" name="AutoShape 4">
            <a:extLst>
              <a:ext uri="{FF2B5EF4-FFF2-40B4-BE49-F238E27FC236}">
                <a16:creationId xmlns:a16="http://schemas.microsoft.com/office/drawing/2014/main" id="{32C24A88-F84C-433A-ABBC-D3DCCFC7B4B7}"/>
              </a:ext>
            </a:extLst>
          </p:cNvPr>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24580" name="AutoShape 5">
            <a:extLst>
              <a:ext uri="{FF2B5EF4-FFF2-40B4-BE49-F238E27FC236}">
                <a16:creationId xmlns:a16="http://schemas.microsoft.com/office/drawing/2014/main" id="{FBF8B3CB-653A-4D81-A311-6AB2BF217615}"/>
              </a:ext>
            </a:extLst>
          </p:cNvPr>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24581" name="AutoShape 6">
            <a:extLst>
              <a:ext uri="{FF2B5EF4-FFF2-40B4-BE49-F238E27FC236}">
                <a16:creationId xmlns:a16="http://schemas.microsoft.com/office/drawing/2014/main" id="{74786F61-DD77-457B-B4AC-08E9C826768F}"/>
              </a:ext>
            </a:extLst>
          </p:cNvPr>
          <p:cNvSpPr>
            <a:spLocks/>
          </p:cNvSpPr>
          <p:nvPr/>
        </p:nvSpPr>
        <p:spPr bwMode="auto">
          <a:xfrm>
            <a:off x="0" y="306388"/>
            <a:ext cx="7666038"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24582" name="AutoShape 9">
            <a:extLst>
              <a:ext uri="{FF2B5EF4-FFF2-40B4-BE49-F238E27FC236}">
                <a16:creationId xmlns:a16="http://schemas.microsoft.com/office/drawing/2014/main" id="{7AC96A45-3F6E-415D-8BA7-3EB266663BD5}"/>
              </a:ext>
            </a:extLst>
          </p:cNvPr>
          <p:cNvSpPr>
            <a:spLocks/>
          </p:cNvSpPr>
          <p:nvPr/>
        </p:nvSpPr>
        <p:spPr bwMode="auto">
          <a:xfrm>
            <a:off x="7666038" y="6135688"/>
            <a:ext cx="1212850"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24583" name="Rectangle 10">
            <a:extLst>
              <a:ext uri="{FF2B5EF4-FFF2-40B4-BE49-F238E27FC236}">
                <a16:creationId xmlns:a16="http://schemas.microsoft.com/office/drawing/2014/main" id="{8800C2C4-7FA8-4D31-A44D-677EF495385D}"/>
              </a:ext>
            </a:extLst>
          </p:cNvPr>
          <p:cNvSpPr>
            <a:spLocks/>
          </p:cNvSpPr>
          <p:nvPr/>
        </p:nvSpPr>
        <p:spPr bwMode="auto">
          <a:xfrm>
            <a:off x="7796213" y="6251575"/>
            <a:ext cx="10795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200" b="1">
                <a:solidFill>
                  <a:srgbClr val="FFFFFF"/>
                </a:solidFill>
                <a:latin typeface="Arial" panose="020B0604020202020204" pitchFamily="34" charset="0"/>
                <a:cs typeface="Arial" panose="020B0604020202020204" pitchFamily="34" charset="0"/>
                <a:sym typeface="Lato" pitchFamily="34" charset="0"/>
              </a:rPr>
              <a:t>UNECA.ORG</a:t>
            </a:r>
          </a:p>
        </p:txBody>
      </p:sp>
      <p:sp>
        <p:nvSpPr>
          <p:cNvPr id="24584" name="Rectangle 11">
            <a:extLst>
              <a:ext uri="{FF2B5EF4-FFF2-40B4-BE49-F238E27FC236}">
                <a16:creationId xmlns:a16="http://schemas.microsoft.com/office/drawing/2014/main" id="{3B52D43D-2542-4569-8E09-8AF3CCA52807}"/>
              </a:ext>
            </a:extLst>
          </p:cNvPr>
          <p:cNvSpPr>
            <a:spLocks/>
          </p:cNvSpPr>
          <p:nvPr/>
        </p:nvSpPr>
        <p:spPr bwMode="auto">
          <a:xfrm>
            <a:off x="246063" y="357188"/>
            <a:ext cx="72786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200" b="1">
                <a:solidFill>
                  <a:srgbClr val="FFFFFF"/>
                </a:solidFill>
                <a:latin typeface="Arial" panose="020B0604020202020204" pitchFamily="34" charset="0"/>
                <a:cs typeface="Arial" panose="020B0604020202020204" pitchFamily="34" charset="0"/>
                <a:sym typeface="Lato" pitchFamily="34" charset="0"/>
              </a:rPr>
              <a:t>Violence Against Women: VAW and IPV</a:t>
            </a:r>
          </a:p>
        </p:txBody>
      </p:sp>
      <p:sp>
        <p:nvSpPr>
          <p:cNvPr id="24585" name="Rectangle 12">
            <a:extLst>
              <a:ext uri="{FF2B5EF4-FFF2-40B4-BE49-F238E27FC236}">
                <a16:creationId xmlns:a16="http://schemas.microsoft.com/office/drawing/2014/main" id="{C9A6FB97-28B0-4343-A96A-78991C829356}"/>
              </a:ext>
            </a:extLst>
          </p:cNvPr>
          <p:cNvSpPr>
            <a:spLocks/>
          </p:cNvSpPr>
          <p:nvPr/>
        </p:nvSpPr>
        <p:spPr bwMode="auto">
          <a:xfrm>
            <a:off x="8586788" y="461963"/>
            <a:ext cx="2889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fld id="{2E5CFA82-CC5F-473B-ACCF-BB704AA32029}" type="slidenum">
              <a:rPr lang="en-US" altLang="en-US" sz="1600" b="1">
                <a:solidFill>
                  <a:srgbClr val="0A7CB8"/>
                </a:solidFill>
                <a:latin typeface="Lucida Sans" panose="020B0602040502020204" pitchFamily="34" charset="0"/>
                <a:sym typeface="Lucida Sans" panose="020B0602040502020204" pitchFamily="34" charset="0"/>
              </a:rPr>
              <a:pPr eaLnBrk="1"/>
              <a:t>12</a:t>
            </a:fld>
            <a:endParaRPr lang="en-US" altLang="en-US" sz="1600" b="1">
              <a:solidFill>
                <a:srgbClr val="0A7CB8"/>
              </a:solidFill>
              <a:latin typeface="Lucida Sans" panose="020B0602040502020204" pitchFamily="34" charset="0"/>
              <a:sym typeface="Lucida Sans" panose="020B0602040502020204" pitchFamily="34" charset="0"/>
            </a:endParaRPr>
          </a:p>
        </p:txBody>
      </p:sp>
      <p:sp>
        <p:nvSpPr>
          <p:cNvPr id="24586" name="Line 13">
            <a:extLst>
              <a:ext uri="{FF2B5EF4-FFF2-40B4-BE49-F238E27FC236}">
                <a16:creationId xmlns:a16="http://schemas.microsoft.com/office/drawing/2014/main" id="{4811AACF-B15D-4235-9D52-F91864D4627C}"/>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24587" name="Rectangle 50">
            <a:extLst>
              <a:ext uri="{FF2B5EF4-FFF2-40B4-BE49-F238E27FC236}">
                <a16:creationId xmlns:a16="http://schemas.microsoft.com/office/drawing/2014/main" id="{0D7110CC-0FEE-40D6-8766-FC01425E3DB4}"/>
              </a:ext>
            </a:extLst>
          </p:cNvPr>
          <p:cNvSpPr>
            <a:spLocks/>
          </p:cNvSpPr>
          <p:nvPr/>
        </p:nvSpPr>
        <p:spPr bwMode="auto">
          <a:xfrm>
            <a:off x="231775" y="6234113"/>
            <a:ext cx="66294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600" b="1">
                <a:solidFill>
                  <a:schemeClr val="bg1"/>
                </a:solidFill>
                <a:latin typeface="Lato" pitchFamily="34" charset="0"/>
                <a:cs typeface="Lato" pitchFamily="34" charset="0"/>
                <a:sym typeface="Lato" pitchFamily="34" charset="0"/>
              </a:rPr>
              <a:t>Women’s Health in Ethiopia: Facts and Figures</a:t>
            </a:r>
          </a:p>
        </p:txBody>
      </p:sp>
      <p:pic>
        <p:nvPicPr>
          <p:cNvPr id="24588" name="Picture 2">
            <a:extLst>
              <a:ext uri="{FF2B5EF4-FFF2-40B4-BE49-F238E27FC236}">
                <a16:creationId xmlns:a16="http://schemas.microsoft.com/office/drawing/2014/main" id="{27D2A859-2713-4361-AB5E-B74A16B872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52513"/>
            <a:ext cx="8748713" cy="429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9" name="TextBox 14">
            <a:extLst>
              <a:ext uri="{FF2B5EF4-FFF2-40B4-BE49-F238E27FC236}">
                <a16:creationId xmlns:a16="http://schemas.microsoft.com/office/drawing/2014/main" id="{F327ED0F-DAA5-43DF-8ED1-7C342C839B45}"/>
              </a:ext>
            </a:extLst>
          </p:cNvPr>
          <p:cNvSpPr txBox="1">
            <a:spLocks noChangeArrowheads="1"/>
          </p:cNvSpPr>
          <p:nvPr/>
        </p:nvSpPr>
        <p:spPr bwMode="auto">
          <a:xfrm>
            <a:off x="7308850" y="5589588"/>
            <a:ext cx="15668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r>
              <a:rPr lang="en-US" altLang="en-US" sz="1400"/>
              <a:t>Source: EDHS 2016</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a:extLst>
              <a:ext uri="{FF2B5EF4-FFF2-40B4-BE49-F238E27FC236}">
                <a16:creationId xmlns:a16="http://schemas.microsoft.com/office/drawing/2014/main" id="{82B151EC-1236-485B-9D02-AA9B2A4E2227}"/>
              </a:ext>
            </a:extLst>
          </p:cNvPr>
          <p:cNvSpPr>
            <a:spLocks/>
          </p:cNvSpPr>
          <p:nvPr/>
        </p:nvSpPr>
        <p:spPr bwMode="auto">
          <a:xfrm>
            <a:off x="0" y="6135688"/>
            <a:ext cx="7308850" cy="44291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26627" name="AutoShape 4">
            <a:extLst>
              <a:ext uri="{FF2B5EF4-FFF2-40B4-BE49-F238E27FC236}">
                <a16:creationId xmlns:a16="http://schemas.microsoft.com/office/drawing/2014/main" id="{ED19A83F-3CE1-434B-813A-A688E504E846}"/>
              </a:ext>
            </a:extLst>
          </p:cNvPr>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26628" name="AutoShape 5">
            <a:extLst>
              <a:ext uri="{FF2B5EF4-FFF2-40B4-BE49-F238E27FC236}">
                <a16:creationId xmlns:a16="http://schemas.microsoft.com/office/drawing/2014/main" id="{5002AB6C-85D4-49C0-8B85-93564395781D}"/>
              </a:ext>
            </a:extLst>
          </p:cNvPr>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26629" name="AutoShape 6">
            <a:extLst>
              <a:ext uri="{FF2B5EF4-FFF2-40B4-BE49-F238E27FC236}">
                <a16:creationId xmlns:a16="http://schemas.microsoft.com/office/drawing/2014/main" id="{E2A6FFF3-42B6-4B91-9D87-7AFB402F1390}"/>
              </a:ext>
            </a:extLst>
          </p:cNvPr>
          <p:cNvSpPr>
            <a:spLocks/>
          </p:cNvSpPr>
          <p:nvPr/>
        </p:nvSpPr>
        <p:spPr bwMode="auto">
          <a:xfrm>
            <a:off x="0" y="306388"/>
            <a:ext cx="7666038"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26630" name="AutoShape 9">
            <a:extLst>
              <a:ext uri="{FF2B5EF4-FFF2-40B4-BE49-F238E27FC236}">
                <a16:creationId xmlns:a16="http://schemas.microsoft.com/office/drawing/2014/main" id="{65A8DCDB-391F-464A-8CF5-0E060F98E1CC}"/>
              </a:ext>
            </a:extLst>
          </p:cNvPr>
          <p:cNvSpPr>
            <a:spLocks/>
          </p:cNvSpPr>
          <p:nvPr/>
        </p:nvSpPr>
        <p:spPr bwMode="auto">
          <a:xfrm>
            <a:off x="7666038" y="6135688"/>
            <a:ext cx="1212850"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26631" name="Rectangle 10">
            <a:extLst>
              <a:ext uri="{FF2B5EF4-FFF2-40B4-BE49-F238E27FC236}">
                <a16:creationId xmlns:a16="http://schemas.microsoft.com/office/drawing/2014/main" id="{FD5124D5-6D17-415E-8E8F-7A1826384CBC}"/>
              </a:ext>
            </a:extLst>
          </p:cNvPr>
          <p:cNvSpPr>
            <a:spLocks/>
          </p:cNvSpPr>
          <p:nvPr/>
        </p:nvSpPr>
        <p:spPr bwMode="auto">
          <a:xfrm>
            <a:off x="7796213" y="6251575"/>
            <a:ext cx="10795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200" b="1">
                <a:solidFill>
                  <a:srgbClr val="FFFFFF"/>
                </a:solidFill>
                <a:latin typeface="Arial" panose="020B0604020202020204" pitchFamily="34" charset="0"/>
                <a:cs typeface="Arial" panose="020B0604020202020204" pitchFamily="34" charset="0"/>
                <a:sym typeface="Lato" pitchFamily="34" charset="0"/>
              </a:rPr>
              <a:t>UNECA.ORG</a:t>
            </a:r>
          </a:p>
        </p:txBody>
      </p:sp>
      <p:sp>
        <p:nvSpPr>
          <p:cNvPr id="26632" name="Rectangle 11">
            <a:extLst>
              <a:ext uri="{FF2B5EF4-FFF2-40B4-BE49-F238E27FC236}">
                <a16:creationId xmlns:a16="http://schemas.microsoft.com/office/drawing/2014/main" id="{253BE767-932A-4670-9608-AE1B8684EA54}"/>
              </a:ext>
            </a:extLst>
          </p:cNvPr>
          <p:cNvSpPr>
            <a:spLocks/>
          </p:cNvSpPr>
          <p:nvPr/>
        </p:nvSpPr>
        <p:spPr bwMode="auto">
          <a:xfrm>
            <a:off x="246063" y="357188"/>
            <a:ext cx="72786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200" b="1">
                <a:solidFill>
                  <a:srgbClr val="FFFFFF"/>
                </a:solidFill>
                <a:latin typeface="Arial" panose="020B0604020202020204" pitchFamily="34" charset="0"/>
                <a:cs typeface="Arial" panose="020B0604020202020204" pitchFamily="34" charset="0"/>
                <a:sym typeface="Lato" pitchFamily="34" charset="0"/>
              </a:rPr>
              <a:t>Violence Against Women: FGM</a:t>
            </a:r>
          </a:p>
        </p:txBody>
      </p:sp>
      <p:sp>
        <p:nvSpPr>
          <p:cNvPr id="26633" name="Rectangle 12">
            <a:extLst>
              <a:ext uri="{FF2B5EF4-FFF2-40B4-BE49-F238E27FC236}">
                <a16:creationId xmlns:a16="http://schemas.microsoft.com/office/drawing/2014/main" id="{7A0B1C4C-AC60-43BC-B7D6-14928194CB33}"/>
              </a:ext>
            </a:extLst>
          </p:cNvPr>
          <p:cNvSpPr>
            <a:spLocks/>
          </p:cNvSpPr>
          <p:nvPr/>
        </p:nvSpPr>
        <p:spPr bwMode="auto">
          <a:xfrm>
            <a:off x="8586788" y="461963"/>
            <a:ext cx="2889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fld id="{E8A895A8-F1E4-434A-9BC0-7B87AC322535}" type="slidenum">
              <a:rPr lang="en-US" altLang="en-US" sz="1600" b="1">
                <a:solidFill>
                  <a:srgbClr val="0A7CB8"/>
                </a:solidFill>
                <a:latin typeface="Lucida Sans" panose="020B0602040502020204" pitchFamily="34" charset="0"/>
                <a:sym typeface="Lucida Sans" panose="020B0602040502020204" pitchFamily="34" charset="0"/>
              </a:rPr>
              <a:pPr eaLnBrk="1"/>
              <a:t>13</a:t>
            </a:fld>
            <a:endParaRPr lang="en-US" altLang="en-US" sz="1600" b="1">
              <a:solidFill>
                <a:srgbClr val="0A7CB8"/>
              </a:solidFill>
              <a:latin typeface="Lucida Sans" panose="020B0602040502020204" pitchFamily="34" charset="0"/>
              <a:sym typeface="Lucida Sans" panose="020B0602040502020204" pitchFamily="34" charset="0"/>
            </a:endParaRPr>
          </a:p>
        </p:txBody>
      </p:sp>
      <p:sp>
        <p:nvSpPr>
          <p:cNvPr id="26634" name="Line 13">
            <a:extLst>
              <a:ext uri="{FF2B5EF4-FFF2-40B4-BE49-F238E27FC236}">
                <a16:creationId xmlns:a16="http://schemas.microsoft.com/office/drawing/2014/main" id="{1B669EA3-DA5F-4B0F-A9AB-CBD87A89C301}"/>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26635" name="Rectangle 50">
            <a:extLst>
              <a:ext uri="{FF2B5EF4-FFF2-40B4-BE49-F238E27FC236}">
                <a16:creationId xmlns:a16="http://schemas.microsoft.com/office/drawing/2014/main" id="{97306407-29A0-427F-AE1B-21439CC48264}"/>
              </a:ext>
            </a:extLst>
          </p:cNvPr>
          <p:cNvSpPr>
            <a:spLocks/>
          </p:cNvSpPr>
          <p:nvPr/>
        </p:nvSpPr>
        <p:spPr bwMode="auto">
          <a:xfrm>
            <a:off x="231775" y="6234113"/>
            <a:ext cx="66294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600" b="1">
                <a:solidFill>
                  <a:schemeClr val="bg1"/>
                </a:solidFill>
                <a:latin typeface="Lato" pitchFamily="34" charset="0"/>
                <a:cs typeface="Lato" pitchFamily="34" charset="0"/>
                <a:sym typeface="Lato" pitchFamily="34" charset="0"/>
              </a:rPr>
              <a:t>Women’s Health in Ethiopia: Facts and Figures</a:t>
            </a:r>
          </a:p>
        </p:txBody>
      </p:sp>
      <p:pic>
        <p:nvPicPr>
          <p:cNvPr id="26636" name="Picture 3">
            <a:extLst>
              <a:ext uri="{FF2B5EF4-FFF2-40B4-BE49-F238E27FC236}">
                <a16:creationId xmlns:a16="http://schemas.microsoft.com/office/drawing/2014/main" id="{37445E87-CE38-4617-ABB9-19A431CCEA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250" y="1149350"/>
            <a:ext cx="8534400" cy="434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7" name="TextBox 14">
            <a:extLst>
              <a:ext uri="{FF2B5EF4-FFF2-40B4-BE49-F238E27FC236}">
                <a16:creationId xmlns:a16="http://schemas.microsoft.com/office/drawing/2014/main" id="{90AE536C-2BE1-4AFE-A957-5FCAA5BF0725}"/>
              </a:ext>
            </a:extLst>
          </p:cNvPr>
          <p:cNvSpPr txBox="1">
            <a:spLocks noChangeArrowheads="1"/>
          </p:cNvSpPr>
          <p:nvPr/>
        </p:nvSpPr>
        <p:spPr bwMode="auto">
          <a:xfrm>
            <a:off x="7488238" y="5632450"/>
            <a:ext cx="15684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r>
              <a:rPr lang="en-US" altLang="en-US" sz="1400"/>
              <a:t>Source: EDHS 2016</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a:extLst>
              <a:ext uri="{FF2B5EF4-FFF2-40B4-BE49-F238E27FC236}">
                <a16:creationId xmlns:a16="http://schemas.microsoft.com/office/drawing/2014/main" id="{26ABF4FE-3D8C-46C8-BA38-2E541B83E901}"/>
              </a:ext>
            </a:extLst>
          </p:cNvPr>
          <p:cNvSpPr>
            <a:spLocks/>
          </p:cNvSpPr>
          <p:nvPr/>
        </p:nvSpPr>
        <p:spPr bwMode="auto">
          <a:xfrm>
            <a:off x="0" y="6135688"/>
            <a:ext cx="7308850" cy="44291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929" y="0"/>
                </a:moveTo>
                <a:lnTo>
                  <a:pt x="0" y="0"/>
                </a:lnTo>
                <a:lnTo>
                  <a:pt x="0" y="21600"/>
                </a:lnTo>
                <a:lnTo>
                  <a:pt x="20929" y="21600"/>
                </a:lnTo>
                <a:lnTo>
                  <a:pt x="21107" y="21274"/>
                </a:lnTo>
                <a:lnTo>
                  <a:pt x="21268" y="20353"/>
                </a:lnTo>
                <a:lnTo>
                  <a:pt x="21404" y="18924"/>
                </a:lnTo>
                <a:lnTo>
                  <a:pt x="21508" y="17076"/>
                </a:lnTo>
                <a:lnTo>
                  <a:pt x="21576" y="14893"/>
                </a:lnTo>
                <a:lnTo>
                  <a:pt x="21600" y="12465"/>
                </a:lnTo>
                <a:lnTo>
                  <a:pt x="21600" y="9135"/>
                </a:lnTo>
                <a:lnTo>
                  <a:pt x="21576" y="6707"/>
                </a:lnTo>
                <a:lnTo>
                  <a:pt x="21508" y="4524"/>
                </a:lnTo>
                <a:lnTo>
                  <a:pt x="21404" y="2676"/>
                </a:lnTo>
                <a:lnTo>
                  <a:pt x="21268" y="1247"/>
                </a:lnTo>
                <a:lnTo>
                  <a:pt x="21107" y="326"/>
                </a:lnTo>
                <a:lnTo>
                  <a:pt x="20929"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28675" name="AutoShape 4">
            <a:extLst>
              <a:ext uri="{FF2B5EF4-FFF2-40B4-BE49-F238E27FC236}">
                <a16:creationId xmlns:a16="http://schemas.microsoft.com/office/drawing/2014/main" id="{171E2A3F-34B7-4617-B88F-24CDE365824D}"/>
              </a:ext>
            </a:extLst>
          </p:cNvPr>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28676" name="AutoShape 5">
            <a:extLst>
              <a:ext uri="{FF2B5EF4-FFF2-40B4-BE49-F238E27FC236}">
                <a16:creationId xmlns:a16="http://schemas.microsoft.com/office/drawing/2014/main" id="{7C05D588-9971-4F99-8C46-A90296C4C978}"/>
              </a:ext>
            </a:extLst>
          </p:cNvPr>
          <p:cNvSpPr>
            <a:spLocks/>
          </p:cNvSpPr>
          <p:nvPr/>
        </p:nvSpPr>
        <p:spPr bwMode="auto">
          <a:xfrm>
            <a:off x="0" y="0"/>
            <a:ext cx="9131300" cy="6845300"/>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21600"/>
                </a:moveTo>
                <a:lnTo>
                  <a:pt x="0" y="0"/>
                </a:lnTo>
                <a:lnTo>
                  <a:pt x="21600" y="0"/>
                </a:lnTo>
              </a:path>
            </a:pathLst>
          </a:custGeom>
          <a:noFill/>
          <a:ln w="3175" cap="flat" cmpd="sng">
            <a:solidFill>
              <a:srgbClr val="7B7B7B"/>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lIns="45720" rIns="45720"/>
          <a:lstStyle/>
          <a:p>
            <a:endParaRPr lang="en-US"/>
          </a:p>
        </p:txBody>
      </p:sp>
      <p:sp>
        <p:nvSpPr>
          <p:cNvPr id="28677" name="AutoShape 6">
            <a:extLst>
              <a:ext uri="{FF2B5EF4-FFF2-40B4-BE49-F238E27FC236}">
                <a16:creationId xmlns:a16="http://schemas.microsoft.com/office/drawing/2014/main" id="{E14C298F-F0B3-435F-B586-3BDE6FE41E30}"/>
              </a:ext>
            </a:extLst>
          </p:cNvPr>
          <p:cNvSpPr>
            <a:spLocks/>
          </p:cNvSpPr>
          <p:nvPr/>
        </p:nvSpPr>
        <p:spPr bwMode="auto">
          <a:xfrm>
            <a:off x="0" y="306388"/>
            <a:ext cx="7666038"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694" y="0"/>
                </a:moveTo>
                <a:lnTo>
                  <a:pt x="115" y="0"/>
                </a:lnTo>
                <a:lnTo>
                  <a:pt x="0" y="157"/>
                </a:lnTo>
                <a:lnTo>
                  <a:pt x="0" y="21443"/>
                </a:lnTo>
                <a:lnTo>
                  <a:pt x="115" y="21600"/>
                </a:lnTo>
                <a:lnTo>
                  <a:pt x="20694" y="21600"/>
                </a:lnTo>
                <a:lnTo>
                  <a:pt x="20935" y="21272"/>
                </a:lnTo>
                <a:lnTo>
                  <a:pt x="21151" y="20346"/>
                </a:lnTo>
                <a:lnTo>
                  <a:pt x="21335" y="18910"/>
                </a:lnTo>
                <a:lnTo>
                  <a:pt x="21476" y="17052"/>
                </a:lnTo>
                <a:lnTo>
                  <a:pt x="21568" y="14858"/>
                </a:lnTo>
                <a:lnTo>
                  <a:pt x="21600" y="12416"/>
                </a:lnTo>
                <a:lnTo>
                  <a:pt x="21600" y="9183"/>
                </a:lnTo>
                <a:lnTo>
                  <a:pt x="21568" y="6742"/>
                </a:lnTo>
                <a:lnTo>
                  <a:pt x="21476" y="4549"/>
                </a:lnTo>
                <a:lnTo>
                  <a:pt x="21335" y="2690"/>
                </a:lnTo>
                <a:lnTo>
                  <a:pt x="21151" y="1254"/>
                </a:lnTo>
                <a:lnTo>
                  <a:pt x="20935" y="328"/>
                </a:lnTo>
                <a:lnTo>
                  <a:pt x="20694"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28678" name="AutoShape 9">
            <a:extLst>
              <a:ext uri="{FF2B5EF4-FFF2-40B4-BE49-F238E27FC236}">
                <a16:creationId xmlns:a16="http://schemas.microsoft.com/office/drawing/2014/main" id="{1D1EA768-36A5-4EEA-980F-33A0B8C86AF9}"/>
              </a:ext>
            </a:extLst>
          </p:cNvPr>
          <p:cNvSpPr>
            <a:spLocks/>
          </p:cNvSpPr>
          <p:nvPr/>
        </p:nvSpPr>
        <p:spPr bwMode="auto">
          <a:xfrm>
            <a:off x="7666038" y="6135688"/>
            <a:ext cx="1212850"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A7CB8"/>
          </a:solidFill>
          <a:ln>
            <a:noFill/>
          </a:ln>
          <a:extLst>
            <a:ext uri="{91240B29-F687-4F45-9708-019B960494DF}">
              <a14:hiddenLine xmlns:a14="http://schemas.microsoft.com/office/drawing/2010/main" w="9525">
                <a:solidFill>
                  <a:srgbClr val="000000"/>
                </a:solidFill>
                <a:round/>
                <a:headEnd/>
                <a:tailEnd/>
              </a14:hiddenLine>
            </a:ext>
          </a:extLst>
        </p:spPr>
        <p:txBody>
          <a:bodyPr lIns="45720" rIns="45720"/>
          <a:lstStyle/>
          <a:p>
            <a:endParaRPr lang="en-US"/>
          </a:p>
        </p:txBody>
      </p:sp>
      <p:sp>
        <p:nvSpPr>
          <p:cNvPr id="28679" name="Rectangle 10">
            <a:extLst>
              <a:ext uri="{FF2B5EF4-FFF2-40B4-BE49-F238E27FC236}">
                <a16:creationId xmlns:a16="http://schemas.microsoft.com/office/drawing/2014/main" id="{78E7545F-C1C9-492A-A4D4-0DC5916AAC71}"/>
              </a:ext>
            </a:extLst>
          </p:cNvPr>
          <p:cNvSpPr>
            <a:spLocks/>
          </p:cNvSpPr>
          <p:nvPr/>
        </p:nvSpPr>
        <p:spPr bwMode="auto">
          <a:xfrm>
            <a:off x="7796213" y="6251575"/>
            <a:ext cx="10795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200" b="1">
                <a:solidFill>
                  <a:srgbClr val="FFFFFF"/>
                </a:solidFill>
                <a:latin typeface="Arial" panose="020B0604020202020204" pitchFamily="34" charset="0"/>
                <a:cs typeface="Arial" panose="020B0604020202020204" pitchFamily="34" charset="0"/>
                <a:sym typeface="Lato" pitchFamily="34" charset="0"/>
              </a:rPr>
              <a:t>UNECA.ORG</a:t>
            </a:r>
          </a:p>
        </p:txBody>
      </p:sp>
      <p:sp>
        <p:nvSpPr>
          <p:cNvPr id="28680" name="Rectangle 11">
            <a:extLst>
              <a:ext uri="{FF2B5EF4-FFF2-40B4-BE49-F238E27FC236}">
                <a16:creationId xmlns:a16="http://schemas.microsoft.com/office/drawing/2014/main" id="{982222E3-B180-4A6B-BDFD-11754ABF013F}"/>
              </a:ext>
            </a:extLst>
          </p:cNvPr>
          <p:cNvSpPr>
            <a:spLocks/>
          </p:cNvSpPr>
          <p:nvPr/>
        </p:nvSpPr>
        <p:spPr bwMode="auto">
          <a:xfrm>
            <a:off x="246063" y="357188"/>
            <a:ext cx="72786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2200" b="1">
                <a:solidFill>
                  <a:srgbClr val="FFFFFF"/>
                </a:solidFill>
                <a:latin typeface="Arial" panose="020B0604020202020204" pitchFamily="34" charset="0"/>
                <a:cs typeface="Arial" panose="020B0604020202020204" pitchFamily="34" charset="0"/>
                <a:sym typeface="Lato" pitchFamily="34" charset="0"/>
              </a:rPr>
              <a:t>Violence Against Women: Early Marriage</a:t>
            </a:r>
          </a:p>
        </p:txBody>
      </p:sp>
      <p:sp>
        <p:nvSpPr>
          <p:cNvPr id="28681" name="Rectangle 12">
            <a:extLst>
              <a:ext uri="{FF2B5EF4-FFF2-40B4-BE49-F238E27FC236}">
                <a16:creationId xmlns:a16="http://schemas.microsoft.com/office/drawing/2014/main" id="{C7DAD206-8C91-4700-AED2-6C220C13ACA4}"/>
              </a:ext>
            </a:extLst>
          </p:cNvPr>
          <p:cNvSpPr>
            <a:spLocks/>
          </p:cNvSpPr>
          <p:nvPr/>
        </p:nvSpPr>
        <p:spPr bwMode="auto">
          <a:xfrm>
            <a:off x="8586788" y="461963"/>
            <a:ext cx="2889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fld id="{94412000-E4EB-428D-999F-406D3F495D79}" type="slidenum">
              <a:rPr lang="en-US" altLang="en-US" sz="1600" b="1">
                <a:solidFill>
                  <a:srgbClr val="0A7CB8"/>
                </a:solidFill>
                <a:latin typeface="Lucida Sans" panose="020B0602040502020204" pitchFamily="34" charset="0"/>
                <a:sym typeface="Lucida Sans" panose="020B0602040502020204" pitchFamily="34" charset="0"/>
              </a:rPr>
              <a:pPr eaLnBrk="1"/>
              <a:t>14</a:t>
            </a:fld>
            <a:endParaRPr lang="en-US" altLang="en-US" sz="1600" b="1">
              <a:solidFill>
                <a:srgbClr val="0A7CB8"/>
              </a:solidFill>
              <a:latin typeface="Lucida Sans" panose="020B0602040502020204" pitchFamily="34" charset="0"/>
              <a:sym typeface="Lucida Sans" panose="020B0602040502020204" pitchFamily="34" charset="0"/>
            </a:endParaRPr>
          </a:p>
        </p:txBody>
      </p:sp>
      <p:sp>
        <p:nvSpPr>
          <p:cNvPr id="28682" name="Line 13">
            <a:extLst>
              <a:ext uri="{FF2B5EF4-FFF2-40B4-BE49-F238E27FC236}">
                <a16:creationId xmlns:a16="http://schemas.microsoft.com/office/drawing/2014/main" id="{CFF71E46-3BDF-4258-834C-2C9B9CD60C44}"/>
              </a:ext>
            </a:extLst>
          </p:cNvPr>
          <p:cNvSpPr>
            <a:spLocks noChangeShapeType="1"/>
          </p:cNvSpPr>
          <p:nvPr/>
        </p:nvSpPr>
        <p:spPr bwMode="auto">
          <a:xfrm>
            <a:off x="0" y="6851650"/>
            <a:ext cx="9144000" cy="0"/>
          </a:xfrm>
          <a:prstGeom prst="line">
            <a:avLst/>
          </a:prstGeom>
          <a:noFill/>
          <a:ln w="12700">
            <a:solidFill>
              <a:srgbClr val="666666"/>
            </a:solidFill>
            <a:round/>
            <a:headEnd/>
            <a:tailEnd/>
          </a:ln>
          <a:extLst>
            <a:ext uri="{909E8E84-426E-40DD-AFC4-6F175D3DCCD1}">
              <a14:hiddenFill xmlns:a14="http://schemas.microsoft.com/office/drawing/2010/main">
                <a:noFill/>
              </a14:hiddenFill>
            </a:ext>
          </a:extLst>
        </p:spPr>
        <p:txBody>
          <a:bodyPr lIns="45720" rIns="45720"/>
          <a:lstStyle/>
          <a:p>
            <a:endParaRPr lang="en-US"/>
          </a:p>
        </p:txBody>
      </p:sp>
      <p:sp>
        <p:nvSpPr>
          <p:cNvPr id="28683" name="Rectangle 50">
            <a:extLst>
              <a:ext uri="{FF2B5EF4-FFF2-40B4-BE49-F238E27FC236}">
                <a16:creationId xmlns:a16="http://schemas.microsoft.com/office/drawing/2014/main" id="{6ACB71D8-8485-4B75-A00F-3CB2571A4BDC}"/>
              </a:ext>
            </a:extLst>
          </p:cNvPr>
          <p:cNvSpPr>
            <a:spLocks/>
          </p:cNvSpPr>
          <p:nvPr/>
        </p:nvSpPr>
        <p:spPr bwMode="auto">
          <a:xfrm>
            <a:off x="231775" y="6234113"/>
            <a:ext cx="66294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600" b="1">
                <a:solidFill>
                  <a:schemeClr val="bg1"/>
                </a:solidFill>
                <a:latin typeface="Lato" pitchFamily="34" charset="0"/>
                <a:cs typeface="Lato" pitchFamily="34" charset="0"/>
                <a:sym typeface="Lato" pitchFamily="34" charset="0"/>
              </a:rPr>
              <a:t>Women’s Health in Ethiopia: Facts and Figures</a:t>
            </a:r>
          </a:p>
        </p:txBody>
      </p:sp>
      <p:pic>
        <p:nvPicPr>
          <p:cNvPr id="28684" name="Picture 5">
            <a:extLst>
              <a:ext uri="{FF2B5EF4-FFF2-40B4-BE49-F238E27FC236}">
                <a16:creationId xmlns:a16="http://schemas.microsoft.com/office/drawing/2014/main" id="{5C48D0F1-559A-43D0-989F-9C5452602A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950" y="928688"/>
            <a:ext cx="8048625" cy="503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5" name="TextBox 16">
            <a:extLst>
              <a:ext uri="{FF2B5EF4-FFF2-40B4-BE49-F238E27FC236}">
                <a16:creationId xmlns:a16="http://schemas.microsoft.com/office/drawing/2014/main" id="{A413C688-6499-459E-A1C8-4CEEABA10BDB}"/>
              </a:ext>
            </a:extLst>
          </p:cNvPr>
          <p:cNvSpPr txBox="1">
            <a:spLocks noChangeArrowheads="1"/>
          </p:cNvSpPr>
          <p:nvPr/>
        </p:nvSpPr>
        <p:spPr bwMode="auto">
          <a:xfrm>
            <a:off x="7488238" y="5638800"/>
            <a:ext cx="15684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r>
              <a:rPr lang="en-US" altLang="en-US" sz="1400"/>
              <a:t>Source: EDHS 2016</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
            <a:extLst>
              <a:ext uri="{FF2B5EF4-FFF2-40B4-BE49-F238E27FC236}">
                <a16:creationId xmlns:a16="http://schemas.microsoft.com/office/drawing/2014/main" id="{692B6096-E9F9-4B59-9F3D-09523345DFD4}"/>
              </a:ext>
            </a:extLst>
          </p:cNvPr>
          <p:cNvSpPr>
            <a:spLocks/>
          </p:cNvSpPr>
          <p:nvPr/>
        </p:nvSpPr>
        <p:spPr bwMode="auto">
          <a:xfrm>
            <a:off x="-107950" y="38100"/>
            <a:ext cx="9144000" cy="6845300"/>
          </a:xfrm>
          <a:prstGeom prst="rect">
            <a:avLst/>
          </a:prstGeom>
          <a:solidFill>
            <a:srgbClr val="065785"/>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5720" rIns="45720"/>
          <a:lstStyle>
            <a:lvl1pPr marL="342900" indent="-3429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0" lvl="1" algn="ctr">
              <a:lnSpc>
                <a:spcPct val="70000"/>
              </a:lnSpc>
            </a:pPr>
            <a:endParaRPr lang="en-US" altLang="en-US" sz="2000" b="1">
              <a:solidFill>
                <a:srgbClr val="6E8BBB"/>
              </a:solidFill>
              <a:effectLst>
                <a:outerShdw blurRad="38100" dist="38100" dir="2700000" algn="tl">
                  <a:srgbClr val="000000"/>
                </a:outerShdw>
              </a:effectLst>
              <a:latin typeface="Lato" pitchFamily="34" charset="0"/>
            </a:endParaRPr>
          </a:p>
        </p:txBody>
      </p:sp>
      <p:sp>
        <p:nvSpPr>
          <p:cNvPr id="30723" name="Rectangle 2">
            <a:extLst>
              <a:ext uri="{FF2B5EF4-FFF2-40B4-BE49-F238E27FC236}">
                <a16:creationId xmlns:a16="http://schemas.microsoft.com/office/drawing/2014/main" id="{D1FEE628-C9AD-4FBB-AE03-07832D935BDD}"/>
              </a:ext>
            </a:extLst>
          </p:cNvPr>
          <p:cNvSpPr>
            <a:spLocks/>
          </p:cNvSpPr>
          <p:nvPr/>
        </p:nvSpPr>
        <p:spPr bwMode="auto">
          <a:xfrm>
            <a:off x="2339975" y="3741738"/>
            <a:ext cx="44211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5500" b="1">
                <a:solidFill>
                  <a:srgbClr val="FFFFFF"/>
                </a:solidFill>
                <a:latin typeface="Lato" pitchFamily="34" charset="0"/>
                <a:cs typeface="Lato" pitchFamily="34" charset="0"/>
                <a:sym typeface="Lato" pitchFamily="34" charset="0"/>
              </a:rPr>
              <a:t>THANK YOU!</a:t>
            </a:r>
          </a:p>
        </p:txBody>
      </p:sp>
      <p:sp>
        <p:nvSpPr>
          <p:cNvPr id="30724" name="AutoShape 5">
            <a:extLst>
              <a:ext uri="{FF2B5EF4-FFF2-40B4-BE49-F238E27FC236}">
                <a16:creationId xmlns:a16="http://schemas.microsoft.com/office/drawing/2014/main" id="{BE2BA3CA-2309-4B0B-AF36-4639679154BF}"/>
              </a:ext>
            </a:extLst>
          </p:cNvPr>
          <p:cNvSpPr>
            <a:spLocks/>
          </p:cNvSpPr>
          <p:nvPr/>
        </p:nvSpPr>
        <p:spPr bwMode="auto">
          <a:xfrm>
            <a:off x="2957513" y="6156325"/>
            <a:ext cx="3311525"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D7CB9"/>
          </a:solidFill>
          <a:ln>
            <a:noFill/>
          </a:ln>
          <a:extLst>
            <a:ext uri="{91240B29-F687-4F45-9708-019B960494DF}">
              <a14:hiddenLine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725" name="Rectangle 7">
            <a:extLst>
              <a:ext uri="{FF2B5EF4-FFF2-40B4-BE49-F238E27FC236}">
                <a16:creationId xmlns:a16="http://schemas.microsoft.com/office/drawing/2014/main" id="{B8161CAC-A01E-4709-BCD5-390A8ED4900C}"/>
              </a:ext>
            </a:extLst>
          </p:cNvPr>
          <p:cNvSpPr>
            <a:spLocks/>
          </p:cNvSpPr>
          <p:nvPr/>
        </p:nvSpPr>
        <p:spPr bwMode="auto">
          <a:xfrm>
            <a:off x="4067175" y="6253163"/>
            <a:ext cx="141446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eaLnBrk="1"/>
            <a:r>
              <a:rPr lang="en-US" altLang="en-US" sz="1600" b="1">
                <a:solidFill>
                  <a:schemeClr val="bg1"/>
                </a:solidFill>
                <a:latin typeface="Avenir Book"/>
              </a:rPr>
              <a:t>UNECA.ORG</a:t>
            </a:r>
            <a:endParaRPr lang="en-US" altLang="en-US" sz="1200" b="1">
              <a:solidFill>
                <a:schemeClr val="bg1"/>
              </a:solidFill>
              <a:latin typeface="Lato" pitchFamily="34" charset="0"/>
              <a:cs typeface="Lato" pitchFamily="34" charset="0"/>
              <a:sym typeface="Lato" pitchFamily="34" charset="0"/>
            </a:endParaRPr>
          </a:p>
        </p:txBody>
      </p:sp>
      <p:pic>
        <p:nvPicPr>
          <p:cNvPr id="30726" name="Picture 8" descr="pasted-image.pdf">
            <a:extLst>
              <a:ext uri="{FF2B5EF4-FFF2-40B4-BE49-F238E27FC236}">
                <a16:creationId xmlns:a16="http://schemas.microsoft.com/office/drawing/2014/main" id="{00EADC01-E170-4B11-A1E1-7729F9EF57C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89300" y="742950"/>
            <a:ext cx="2563813"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30727" name="Picture 9" descr="pasted-image.pdf">
            <a:extLst>
              <a:ext uri="{FF2B5EF4-FFF2-40B4-BE49-F238E27FC236}">
                <a16:creationId xmlns:a16="http://schemas.microsoft.com/office/drawing/2014/main" id="{EDBDB3A3-C766-4DDA-B660-1BA0D674725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17900" y="1746250"/>
            <a:ext cx="2106613" cy="9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30728" name="Rectangle 6">
            <a:extLst>
              <a:ext uri="{FF2B5EF4-FFF2-40B4-BE49-F238E27FC236}">
                <a16:creationId xmlns:a16="http://schemas.microsoft.com/office/drawing/2014/main" id="{E288B954-F2CE-4F87-BB62-823A4BB7C864}"/>
              </a:ext>
            </a:extLst>
          </p:cNvPr>
          <p:cNvSpPr>
            <a:spLocks/>
          </p:cNvSpPr>
          <p:nvPr/>
        </p:nvSpPr>
        <p:spPr bwMode="auto">
          <a:xfrm>
            <a:off x="1906588" y="4786313"/>
            <a:ext cx="5449887"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1900">
                <a:solidFill>
                  <a:srgbClr val="0D7CB9"/>
                </a:solidFill>
                <a:latin typeface="Lato" pitchFamily="34" charset="0"/>
                <a:cs typeface="Lato" pitchFamily="34" charset="0"/>
                <a:sym typeface="Lato" pitchFamily="34" charset="0"/>
              </a:rPr>
              <a:t>more info: </a:t>
            </a:r>
          </a:p>
          <a:p>
            <a:pPr algn="ctr" eaLnBrk="1"/>
            <a:endParaRPr lang="en-US" altLang="en-US" sz="1900">
              <a:solidFill>
                <a:srgbClr val="0D7CB9"/>
              </a:solidFill>
              <a:latin typeface="Lato" pitchFamily="34" charset="0"/>
              <a:cs typeface="Lato" pitchFamily="34" charset="0"/>
              <a:sym typeface="Lato" pitchFamily="34" charset="0"/>
            </a:endParaRPr>
          </a:p>
          <a:p>
            <a:pPr algn="ctr" eaLnBrk="1"/>
            <a:r>
              <a:rPr lang="en-US" altLang="en-US" sz="1900" b="1" u="sng">
                <a:solidFill>
                  <a:schemeClr val="bg1"/>
                </a:solidFill>
                <a:latin typeface="Lato" pitchFamily="34" charset="0"/>
                <a:cs typeface="Lato" pitchFamily="34" charset="0"/>
                <a:sym typeface="Lato" pitchFamily="34" charset="0"/>
              </a:rPr>
              <a:t>Ngone Diop</a:t>
            </a:r>
          </a:p>
          <a:p>
            <a:pPr algn="ctr" eaLnBrk="1"/>
            <a:r>
              <a:rPr lang="en-US" altLang="en-US" sz="1900" b="1">
                <a:solidFill>
                  <a:schemeClr val="bg1"/>
                </a:solidFill>
                <a:latin typeface="Lato" pitchFamily="34" charset="0"/>
                <a:cs typeface="Lato" pitchFamily="34" charset="0"/>
                <a:sym typeface="Lato" pitchFamily="34" charset="0"/>
              </a:rPr>
              <a:t>diopn@un.org</a:t>
            </a:r>
          </a:p>
        </p:txBody>
      </p:sp>
      <p:pic>
        <p:nvPicPr>
          <p:cNvPr id="30729" name="Picture 8">
            <a:extLst>
              <a:ext uri="{FF2B5EF4-FFF2-40B4-BE49-F238E27FC236}">
                <a16:creationId xmlns:a16="http://schemas.microsoft.com/office/drawing/2014/main" id="{41FDFA6B-3714-45B2-A3B3-213B1119D6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1988" y="1557338"/>
            <a:ext cx="1365250" cy="152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30" name="Picture 9">
            <a:extLst>
              <a:ext uri="{FF2B5EF4-FFF2-40B4-BE49-F238E27FC236}">
                <a16:creationId xmlns:a16="http://schemas.microsoft.com/office/drawing/2014/main" id="{865B7545-16A2-47B3-8071-EE4EF63FB7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64388" y="1557338"/>
            <a:ext cx="1162050" cy="153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theme/theme1.xml><?xml version="1.0" encoding="utf-8"?>
<a:theme xmlns:a="http://schemas.openxmlformats.org/drawingml/2006/main" name="Office Theme">
  <a:themeElements>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Theme">
      <a:majorFont>
        <a:latin typeface="Lucida Sans"/>
        <a:ea typeface="Lucida Sans"/>
        <a:cs typeface="Lucida Sans"/>
      </a:majorFont>
      <a:minorFont>
        <a:latin typeface="Calibri"/>
        <a:ea typeface="Calibri"/>
        <a:cs typeface="Calibri"/>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Calibri" pitchFamily="34" charset="0"/>
            <a:ea typeface="Calibri" pitchFamily="34" charset="0"/>
            <a:cs typeface="Calibri" pitchFamily="34" charset="0"/>
            <a:sym typeface="Calibri" pitchFamily="34" charset="0"/>
          </a:defRPr>
        </a:defPPr>
      </a:lstStyle>
    </a:spDef>
    <a:ln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outerShdw dist="23000" dir="5400000" algn="ctr" rotWithShape="0">
            <a:srgbClr val="000000">
              <a:alpha val="34999"/>
            </a:srgbClr>
          </a:outerShdw>
        </a:effectLst>
      </a:spPr>
      <a:bodyPr vert="horz" wrap="square" lIns="45720" tIns="45720" rIns="45720" bIns="45720"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rgbClr val="000000"/>
            </a:solidFill>
            <a:effectLst/>
            <a:latin typeface="Calibri" pitchFamily="34" charset="0"/>
            <a:ea typeface="Calibri" pitchFamily="34" charset="0"/>
            <a:cs typeface="Calibri" pitchFamily="34" charset="0"/>
            <a:sym typeface="Calibri" pitchFamily="34" charset="0"/>
          </a:defRPr>
        </a:defPPr>
      </a:lstStyle>
    </a:lnDef>
  </a:objectDefaults>
  <a:extraClrSchemeLst/>
</a:theme>
</file>

<file path=ppt/theme/theme2.xml><?xml version="1.0" encoding="utf-8"?>
<a:theme xmlns:a="http://schemas.openxmlformats.org/drawingml/2006/main" name="Tema do Office">
  <a:themeElements>
    <a:clrScheme name="">
      <a:dk1>
        <a:srgbClr val="000000"/>
      </a:dk1>
      <a:lt1>
        <a:srgbClr val="FFFFFF"/>
      </a:lt1>
      <a:dk2>
        <a:srgbClr val="A7A7A7"/>
      </a:dk2>
      <a:lt2>
        <a:srgbClr val="535353"/>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FF00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2848</TotalTime>
  <Words>971</Words>
  <Application>Microsoft Office PowerPoint</Application>
  <PresentationFormat>On-screen Show (4:3)</PresentationFormat>
  <Paragraphs>118</Paragraphs>
  <Slides>15</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15</vt:i4>
      </vt:variant>
    </vt:vector>
  </HeadingPairs>
  <TitlesOfParts>
    <vt:vector size="24" baseType="lpstr">
      <vt:lpstr>Calibri</vt:lpstr>
      <vt:lpstr>Arial</vt:lpstr>
      <vt:lpstr>Lucida Sans</vt:lpstr>
      <vt:lpstr>Helvetica Neue</vt:lpstr>
      <vt:lpstr>Helvetica</vt:lpstr>
      <vt:lpstr>Lato</vt:lpstr>
      <vt:lpstr>Wingdings</vt:lpstr>
      <vt:lpstr>Avenir Book</vt:lpstr>
      <vt:lpstr>Office Theme</vt:lpstr>
      <vt:lpstr>Women’s Health in Ethiopia: Facts &amp; Figures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THE  PRESENTATION</dc:title>
  <dc:creator>Afework Temtime</dc:creator>
  <cp:lastModifiedBy>Selahattin Selsah Pasali</cp:lastModifiedBy>
  <cp:revision>245</cp:revision>
  <cp:lastPrinted>2018-11-13T05:33:29Z</cp:lastPrinted>
  <dcterms:modified xsi:type="dcterms:W3CDTF">2019-02-13T07:05:25Z</dcterms:modified>
</cp:coreProperties>
</file>