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65" r:id="rId3"/>
    <p:sldId id="257" r:id="rId4"/>
    <p:sldId id="266" r:id="rId5"/>
    <p:sldId id="258" r:id="rId6"/>
    <p:sldId id="261" r:id="rId7"/>
    <p:sldId id="267" r:id="rId8"/>
    <p:sldId id="259" r:id="rId9"/>
    <p:sldId id="260" r:id="rId10"/>
    <p:sldId id="263" r:id="rId11"/>
    <p:sldId id="264" r:id="rId12"/>
  </p:sldIdLst>
  <p:sldSz cx="12192000" cy="6858000"/>
  <p:notesSz cx="6797675"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6" autoAdjust="0"/>
    <p:restoredTop sz="94660"/>
  </p:normalViewPr>
  <p:slideViewPr>
    <p:cSldViewPr snapToGrid="0">
      <p:cViewPr varScale="1">
        <p:scale>
          <a:sx n="67" d="100"/>
          <a:sy n="67" d="100"/>
        </p:scale>
        <p:origin x="102" y="2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FR" smtClean="0"/>
              <a:t>Modifiez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7462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115443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smtClean="0"/>
              <a:t>Modifiez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8767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683843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smtClean="0"/>
              <a:t>Modifiez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2851158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6828688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235244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smtClean="0"/>
              <a:t>Modifiez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48A87A34-81AB-432B-8DAE-1953F412C126}" type="datetimeFigureOut">
              <a:rPr lang="en-US" smtClean="0"/>
              <a:pPr/>
              <a:t>3/30/2016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1004916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721021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157411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3/30/2016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‹N°›</a:t>
            </a:fld>
            <a:endParaRPr lang="en-US" dirty="0"/>
          </a:p>
        </p:txBody>
      </p:sp>
    </p:spTree>
    <p:extLst>
      <p:ext uri="{BB962C8B-B14F-4D97-AF65-F5344CB8AC3E}">
        <p14:creationId xmlns:p14="http://schemas.microsoft.com/office/powerpoint/2010/main" val="32631698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48A87A34-81AB-432B-8DAE-1953F412C126}" type="datetimeFigureOut">
              <a:rPr lang="en-US" smtClean="0"/>
              <a:pPr/>
              <a:t>3/30/2016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D22F896-40B5-4ADD-8801-0D06FADFA095}" type="slidenum">
              <a:rPr lang="en-US" smtClean="0"/>
              <a:pPr/>
              <a:t>‹N°›</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49311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KokobeG@africa-union.org" TargetMode="External"/><Relationship Id="rId2" Type="http://schemas.openxmlformats.org/officeDocument/2006/relationships/hyperlink" Target="mailto:NdankhonzaM@Africa-Union.Org"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82000"/>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57922" y="2236763"/>
            <a:ext cx="10877586" cy="1632710"/>
          </a:xfrm>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p:spPr>
        <p:txBody>
          <a:bodyPr>
            <a:normAutofit fontScale="90000"/>
          </a:bodyPr>
          <a:lstStyle/>
          <a:p>
            <a:pPr algn="ctr"/>
            <a:r>
              <a:rPr lang="en-GB" sz="5400" dirty="0" smtClean="0">
                <a:latin typeface="Algerian" panose="04020705040A02060702" pitchFamily="82" charset="0"/>
              </a:rPr>
              <a:t/>
            </a:r>
            <a:br>
              <a:rPr lang="en-GB" sz="5400" dirty="0" smtClean="0">
                <a:latin typeface="Algerian" panose="04020705040A02060702" pitchFamily="82" charset="0"/>
              </a:rPr>
            </a:br>
            <a:r>
              <a:rPr lang="en-GB" sz="5400" dirty="0">
                <a:latin typeface="Algerian" panose="04020705040A02060702" pitchFamily="82" charset="0"/>
              </a:rPr>
              <a:t/>
            </a:r>
            <a:br>
              <a:rPr lang="en-GB" sz="5400" dirty="0">
                <a:latin typeface="Algerian" panose="04020705040A02060702" pitchFamily="82" charset="0"/>
              </a:rPr>
            </a:br>
            <a:r>
              <a:rPr lang="en-GB" sz="5400" dirty="0" smtClean="0">
                <a:latin typeface="Algerian" panose="04020705040A02060702" pitchFamily="82" charset="0"/>
              </a:rPr>
              <a:t/>
            </a:r>
            <a:br>
              <a:rPr lang="en-GB" sz="5400" dirty="0" smtClean="0">
                <a:latin typeface="Algerian" panose="04020705040A02060702" pitchFamily="82" charset="0"/>
              </a:rPr>
            </a:br>
            <a:r>
              <a:rPr lang="en-GB" sz="5400" dirty="0">
                <a:latin typeface="Algerian" panose="04020705040A02060702" pitchFamily="82" charset="0"/>
              </a:rPr>
              <a:t/>
            </a:r>
            <a:br>
              <a:rPr lang="en-GB" sz="5400" dirty="0">
                <a:latin typeface="Algerian" panose="04020705040A02060702" pitchFamily="82" charset="0"/>
              </a:rPr>
            </a:br>
            <a:r>
              <a:rPr lang="en-GB" sz="5400" dirty="0" smtClean="0">
                <a:latin typeface="Algerian" panose="04020705040A02060702" pitchFamily="82" charset="0"/>
              </a:rPr>
              <a:t/>
            </a:r>
            <a:br>
              <a:rPr lang="en-GB" sz="5400" dirty="0" smtClean="0">
                <a:latin typeface="Algerian" panose="04020705040A02060702" pitchFamily="82" charset="0"/>
              </a:rPr>
            </a:br>
            <a:r>
              <a:rPr lang="en-GB" sz="5400" dirty="0" smtClean="0">
                <a:solidFill>
                  <a:schemeClr val="tx1"/>
                </a:solidFill>
                <a:latin typeface="Algerian" panose="04020705040A02060702" pitchFamily="82" charset="0"/>
              </a:rPr>
              <a:t>the </a:t>
            </a:r>
            <a:r>
              <a:rPr lang="en-GB" sz="5400" dirty="0">
                <a:solidFill>
                  <a:schemeClr val="tx1"/>
                </a:solidFill>
                <a:latin typeface="Algerian" panose="04020705040A02060702" pitchFamily="82" charset="0"/>
              </a:rPr>
              <a:t>establishment of the African Central Bank</a:t>
            </a:r>
          </a:p>
        </p:txBody>
      </p:sp>
      <p:sp>
        <p:nvSpPr>
          <p:cNvPr id="3" name="Subtitle 2"/>
          <p:cNvSpPr>
            <a:spLocks noGrp="1"/>
          </p:cNvSpPr>
          <p:nvPr>
            <p:ph type="subTitle" idx="1"/>
          </p:nvPr>
        </p:nvSpPr>
        <p:spPr>
          <a:xfrm>
            <a:off x="6246056" y="5247250"/>
            <a:ext cx="5834553" cy="1326480"/>
          </a:xfr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p:spPr>
        <p:txBody>
          <a:bodyPr>
            <a:noAutofit/>
          </a:bodyPr>
          <a:lstStyle/>
          <a:p>
            <a:pPr algn="ctr"/>
            <a:r>
              <a:rPr lang="en-GB" sz="1400" b="1" i="1" dirty="0" smtClean="0">
                <a:solidFill>
                  <a:schemeClr val="tx1"/>
                </a:solidFill>
                <a:latin typeface="Sylfaen" panose="010A0502050306030303" pitchFamily="18" charset="0"/>
                <a:cs typeface="Andalus" panose="02020603050405020304" pitchFamily="18" charset="-78"/>
              </a:rPr>
              <a:t>Presented by</a:t>
            </a:r>
            <a:r>
              <a:rPr lang="en-GB" sz="1400" b="1" dirty="0" smtClean="0">
                <a:solidFill>
                  <a:schemeClr val="tx1"/>
                </a:solidFill>
                <a:latin typeface="Sylfaen" panose="010A0502050306030303" pitchFamily="18" charset="0"/>
                <a:cs typeface="Andalus" panose="02020603050405020304" pitchFamily="18" charset="-78"/>
              </a:rPr>
              <a:t>:</a:t>
            </a:r>
          </a:p>
          <a:p>
            <a:pPr algn="ctr"/>
            <a:r>
              <a:rPr lang="en-GB" sz="1400" b="1" dirty="0" err="1" smtClean="0">
                <a:solidFill>
                  <a:schemeClr val="tx1"/>
                </a:solidFill>
                <a:latin typeface="Sylfaen" panose="010A0502050306030303" pitchFamily="18" charset="0"/>
                <a:cs typeface="Andalus" panose="02020603050405020304" pitchFamily="18" charset="-78"/>
              </a:rPr>
              <a:t>Dr.</a:t>
            </a:r>
            <a:r>
              <a:rPr lang="en-GB" sz="1400" b="1" dirty="0" smtClean="0">
                <a:solidFill>
                  <a:schemeClr val="tx1"/>
                </a:solidFill>
                <a:latin typeface="Sylfaen" panose="010A0502050306030303" pitchFamily="18" charset="0"/>
                <a:cs typeface="Andalus" panose="02020603050405020304" pitchFamily="18" charset="-78"/>
              </a:rPr>
              <a:t> </a:t>
            </a:r>
            <a:r>
              <a:rPr lang="en-GB" sz="1400" b="1" dirty="0">
                <a:solidFill>
                  <a:schemeClr val="tx1"/>
                </a:solidFill>
                <a:latin typeface="Sylfaen" panose="010A0502050306030303" pitchFamily="18" charset="0"/>
                <a:cs typeface="Andalus" panose="02020603050405020304" pitchFamily="18" charset="-78"/>
              </a:rPr>
              <a:t>Rene N’Guettia </a:t>
            </a:r>
            <a:r>
              <a:rPr lang="en-GB" sz="1400" b="1" dirty="0" err="1">
                <a:solidFill>
                  <a:schemeClr val="tx1"/>
                </a:solidFill>
                <a:latin typeface="Sylfaen" panose="010A0502050306030303" pitchFamily="18" charset="0"/>
                <a:cs typeface="Andalus" panose="02020603050405020304" pitchFamily="18" charset="-78"/>
              </a:rPr>
              <a:t>Kouassi</a:t>
            </a:r>
            <a:r>
              <a:rPr lang="en-GB" sz="1400" b="1" dirty="0">
                <a:solidFill>
                  <a:schemeClr val="tx1"/>
                </a:solidFill>
                <a:latin typeface="Sylfaen" panose="010A0502050306030303" pitchFamily="18" charset="0"/>
                <a:cs typeface="Andalus" panose="02020603050405020304" pitchFamily="18" charset="-78"/>
              </a:rPr>
              <a:t> </a:t>
            </a:r>
            <a:endParaRPr lang="en-GB" sz="1400" b="1" dirty="0" smtClean="0">
              <a:solidFill>
                <a:schemeClr val="tx1"/>
              </a:solidFill>
              <a:latin typeface="Sylfaen" panose="010A0502050306030303" pitchFamily="18" charset="0"/>
              <a:cs typeface="Andalus" panose="02020603050405020304" pitchFamily="18" charset="-78"/>
            </a:endParaRPr>
          </a:p>
          <a:p>
            <a:pPr algn="ctr"/>
            <a:r>
              <a:rPr lang="en-GB" sz="1400" dirty="0" smtClean="0">
                <a:solidFill>
                  <a:schemeClr val="tx1"/>
                </a:solidFill>
                <a:latin typeface="Sylfaen" panose="010A0502050306030303" pitchFamily="18" charset="0"/>
                <a:cs typeface="Andalus" panose="02020603050405020304" pitchFamily="18" charset="-78"/>
              </a:rPr>
              <a:t> </a:t>
            </a:r>
            <a:r>
              <a:rPr lang="en-GB" sz="1400" dirty="0">
                <a:solidFill>
                  <a:schemeClr val="tx1"/>
                </a:solidFill>
                <a:effectLst>
                  <a:outerShdw blurRad="38100" dist="38100" dir="2700000" algn="tl">
                    <a:srgbClr val="000000">
                      <a:alpha val="43137"/>
                    </a:srgbClr>
                  </a:outerShdw>
                </a:effectLst>
                <a:latin typeface="Sylfaen" panose="010A0502050306030303" pitchFamily="18" charset="0"/>
                <a:cs typeface="Andalus" panose="02020603050405020304" pitchFamily="18" charset="-78"/>
              </a:rPr>
              <a:t>Director </a:t>
            </a:r>
            <a:endParaRPr lang="en-GB" sz="1400" dirty="0">
              <a:solidFill>
                <a:schemeClr val="tx1"/>
              </a:solidFill>
              <a:effectLst>
                <a:outerShdw blurRad="38100" dist="38100" dir="2700000" algn="tl">
                  <a:srgbClr val="000000">
                    <a:alpha val="43137"/>
                  </a:srgbClr>
                </a:outerShdw>
              </a:effectLst>
              <a:latin typeface="Sylfaen" panose="010A0502050306030303" pitchFamily="18" charset="0"/>
              <a:cs typeface="Andalus" panose="02020603050405020304" pitchFamily="18" charset="-78"/>
            </a:endParaRPr>
          </a:p>
          <a:p>
            <a:pPr algn="ctr"/>
            <a:r>
              <a:rPr lang="en-GB" sz="1400" i="1" dirty="0" smtClean="0">
                <a:solidFill>
                  <a:schemeClr val="tx1"/>
                </a:solidFill>
                <a:latin typeface="Sylfaen" panose="010A0502050306030303" pitchFamily="18" charset="0"/>
                <a:cs typeface="Andalus" panose="02020603050405020304" pitchFamily="18" charset="-78"/>
              </a:rPr>
              <a:t>Economic Affairs-African </a:t>
            </a:r>
            <a:r>
              <a:rPr lang="en-GB" sz="1400" i="1" dirty="0">
                <a:solidFill>
                  <a:schemeClr val="tx1"/>
                </a:solidFill>
                <a:latin typeface="Sylfaen" panose="010A0502050306030303" pitchFamily="18" charset="0"/>
                <a:cs typeface="Andalus" panose="02020603050405020304" pitchFamily="18" charset="-78"/>
              </a:rPr>
              <a:t>Union Commission</a:t>
            </a:r>
          </a:p>
        </p:txBody>
      </p:sp>
      <p:pic>
        <p:nvPicPr>
          <p:cNvPr id="1026" name="Picture 2" descr="https://upload.wikimedia.org/wikipedia/en/thumb/f/f5/Emblem_of_the_African_Union.svg/200px-Emblem_of_the_African_Union.sv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8105"/>
            <a:ext cx="1583473" cy="1704976"/>
          </a:xfrm>
          <a:prstGeom prst="rect">
            <a:avLst/>
          </a:prstGeo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a:extLst/>
        </p:spPr>
      </p:pic>
      <p:pic>
        <p:nvPicPr>
          <p:cNvPr id="4" name="Image 3"/>
          <p:cNvPicPr>
            <a:picLocks noChangeAspect="1"/>
          </p:cNvPicPr>
          <p:nvPr/>
        </p:nvPicPr>
        <p:blipFill>
          <a:blip r:embed="rId4"/>
          <a:stretch>
            <a:fillRect/>
          </a:stretch>
        </p:blipFill>
        <p:spPr>
          <a:xfrm>
            <a:off x="10382970" y="78105"/>
            <a:ext cx="1585097" cy="1707028"/>
          </a:xfrm>
          <a:prstGeom prst="rect">
            <a:avLst/>
          </a:prstGeom>
          <a:gradFill>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gradFill>
        </p:spPr>
      </p:pic>
    </p:spTree>
    <p:extLst>
      <p:ext uri="{BB962C8B-B14F-4D97-AF65-F5344CB8AC3E}">
        <p14:creationId xmlns:p14="http://schemas.microsoft.com/office/powerpoint/2010/main" val="97033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bg/>
                                          </p:spTgt>
                                        </p:tgtEl>
                                        <p:attrNameLst>
                                          <p:attrName>style.visibility</p:attrName>
                                        </p:attrNameLst>
                                      </p:cBhvr>
                                      <p:to>
                                        <p:strVal val="visible"/>
                                      </p:to>
                                    </p:set>
                                    <p:animEffect transition="in" filter="fade">
                                      <p:cBhvr>
                                        <p:cTn id="12" dur="500"/>
                                        <p:tgtEl>
                                          <p:spTgt spid="3">
                                            <p:bg/>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5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fade">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1451579" y="323557"/>
            <a:ext cx="9603275" cy="914229"/>
          </a:xfrm>
          <a:pattFill prst="pct5">
            <a:fgClr>
              <a:schemeClr val="accent1"/>
            </a:fgClr>
            <a:bgClr>
              <a:schemeClr val="bg1"/>
            </a:bgClr>
          </a:pattFill>
        </p:spPr>
        <p:txBody>
          <a:bodyPr>
            <a:noAutofit/>
          </a:bodyPr>
          <a:lstStyle/>
          <a:p>
            <a:pPr algn="ctr"/>
            <a:r>
              <a:rPr lang="fr-FR" sz="6600" dirty="0" smtClean="0">
                <a:latin typeface="Algerian" panose="04020705040A02060702" pitchFamily="82" charset="0"/>
              </a:rPr>
              <a:t>OUTLINE</a:t>
            </a:r>
            <a:endParaRPr lang="fr-FR" sz="6600" dirty="0">
              <a:latin typeface="Algerian" panose="04020705040A02060702" pitchFamily="82" charset="0"/>
            </a:endParaRPr>
          </a:p>
        </p:txBody>
      </p:sp>
      <p:sp>
        <p:nvSpPr>
          <p:cNvPr id="3" name="Espace réservé du contenu 2"/>
          <p:cNvSpPr>
            <a:spLocks noGrp="1"/>
          </p:cNvSpPr>
          <p:nvPr>
            <p:ph idx="1"/>
          </p:nvPr>
        </p:nvSpPr>
        <p:spPr>
          <a:xfrm>
            <a:off x="309489" y="2163337"/>
            <a:ext cx="11662117" cy="3303008"/>
          </a:xfrm>
          <a:pattFill prst="pct5">
            <a:fgClr>
              <a:schemeClr val="accent1"/>
            </a:fgClr>
            <a:bgClr>
              <a:schemeClr val="bg1"/>
            </a:bgClr>
          </a:pattFill>
        </p:spPr>
        <p:txBody>
          <a:bodyPr>
            <a:normAutofit/>
          </a:bodyPr>
          <a:lstStyle/>
          <a:p>
            <a:pPr marL="0" indent="0">
              <a:buNone/>
            </a:pPr>
            <a:r>
              <a:rPr lang="en-GB" sz="2800" b="1" dirty="0" smtClean="0">
                <a:latin typeface="Sylfaen" panose="010A0502050306030303" pitchFamily="18" charset="0"/>
              </a:rPr>
              <a:t>I. BACKGROUND </a:t>
            </a:r>
            <a:r>
              <a:rPr lang="en-GB" sz="2800" b="1" dirty="0">
                <a:latin typeface="Sylfaen" panose="010A0502050306030303" pitchFamily="18" charset="0"/>
              </a:rPr>
              <a:t>TO THE ESTABLISHMENT OF THE AFRICAN CENTRAL </a:t>
            </a:r>
            <a:r>
              <a:rPr lang="en-GB" sz="2800" b="1" dirty="0">
                <a:latin typeface="Sylfaen" panose="010A0502050306030303" pitchFamily="18" charset="0"/>
              </a:rPr>
              <a:t>BANK (ACB)</a:t>
            </a:r>
          </a:p>
          <a:p>
            <a:pPr marL="571500" indent="-571500">
              <a:buAutoNum type="romanUcPeriod"/>
            </a:pPr>
            <a:endParaRPr lang="en-GB" sz="2800" dirty="0" smtClean="0">
              <a:latin typeface="Sylfaen" panose="010A0502050306030303" pitchFamily="18" charset="0"/>
            </a:endParaRPr>
          </a:p>
          <a:p>
            <a:pPr marL="571500" indent="-571500">
              <a:buAutoNum type="romanUcPeriod"/>
            </a:pPr>
            <a:endParaRPr lang="en-GB" sz="2800" dirty="0" smtClean="0">
              <a:latin typeface="Sylfaen" panose="010A0502050306030303" pitchFamily="18" charset="0"/>
            </a:endParaRPr>
          </a:p>
          <a:p>
            <a:pPr marL="0" indent="0">
              <a:buNone/>
            </a:pPr>
            <a:r>
              <a:rPr lang="en-GB" sz="2800" dirty="0" smtClean="0">
                <a:latin typeface="Sylfaen" panose="010A0502050306030303" pitchFamily="18" charset="0"/>
              </a:rPr>
              <a:t>II. </a:t>
            </a:r>
            <a:r>
              <a:rPr lang="en-GB" sz="2800" b="1" dirty="0" smtClean="0">
                <a:latin typeface="Sylfaen" panose="010A0502050306030303" pitchFamily="18" charset="0"/>
              </a:rPr>
              <a:t>THE AUC-AACB JOINT STRATEGY</a:t>
            </a:r>
          </a:p>
          <a:p>
            <a:pPr marL="514350" indent="-514350">
              <a:buFont typeface="+mj-lt"/>
              <a:buAutoNum type="arabicPeriod"/>
            </a:pPr>
            <a:endParaRPr lang="fr-FR" sz="2800" b="1" dirty="0">
              <a:latin typeface="Sylfaen" panose="010A0502050306030303" pitchFamily="18" charset="0"/>
            </a:endParaRPr>
          </a:p>
        </p:txBody>
      </p:sp>
    </p:spTree>
    <p:extLst>
      <p:ext uri="{BB962C8B-B14F-4D97-AF65-F5344CB8AC3E}">
        <p14:creationId xmlns:p14="http://schemas.microsoft.com/office/powerpoint/2010/main" val="253635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Sylfaen" panose="010A0502050306030303" pitchFamily="18" charset="0"/>
              </a:rPr>
              <a:t>Background </a:t>
            </a:r>
            <a:r>
              <a:rPr lang="en-GB" dirty="0">
                <a:latin typeface="Sylfaen" panose="010A0502050306030303" pitchFamily="18" charset="0"/>
              </a:rPr>
              <a:t>to the Establishment of the African Central Bank (ACB)</a:t>
            </a:r>
          </a:p>
        </p:txBody>
      </p:sp>
      <p:sp>
        <p:nvSpPr>
          <p:cNvPr id="3" name="Content Placeholder 2"/>
          <p:cNvSpPr>
            <a:spLocks noGrp="1"/>
          </p:cNvSpPr>
          <p:nvPr>
            <p:ph idx="1"/>
          </p:nvPr>
        </p:nvSpPr>
        <p:spPr>
          <a:xfrm>
            <a:off x="144966" y="1737361"/>
            <a:ext cx="11775688" cy="4473868"/>
          </a:xfrm>
          <a:pattFill prst="pct5">
            <a:fgClr>
              <a:schemeClr val="accent1"/>
            </a:fgClr>
            <a:bgClr>
              <a:schemeClr val="bg1"/>
            </a:bgClr>
          </a:pattFill>
        </p:spPr>
        <p:txBody>
          <a:bodyPr>
            <a:normAutofit lnSpcReduction="10000"/>
          </a:bodyPr>
          <a:lstStyle/>
          <a:p>
            <a:pPr marL="0" indent="0">
              <a:buNone/>
            </a:pPr>
            <a:r>
              <a:rPr lang="en-GB" dirty="0">
                <a:latin typeface="Times New Roman" panose="02020603050405020304" pitchFamily="18" charset="0"/>
                <a:cs typeface="Times New Roman" panose="02020603050405020304" pitchFamily="18" charset="0"/>
              </a:rPr>
              <a:t>1991 </a:t>
            </a:r>
            <a:r>
              <a:rPr lang="en-GB" dirty="0">
                <a:latin typeface="Times New Roman" panose="02020603050405020304" pitchFamily="18" charset="0"/>
                <a:cs typeface="Times New Roman" panose="02020603050405020304" pitchFamily="18" charset="0"/>
              </a:rPr>
              <a:t>:</a:t>
            </a:r>
            <a:r>
              <a:rPr lang="en-GB" dirty="0">
                <a:latin typeface="Times New Roman" panose="02020603050405020304" pitchFamily="18" charset="0"/>
                <a:cs typeface="Times New Roman" panose="02020603050405020304" pitchFamily="18" charset="0"/>
              </a:rPr>
              <a:t>	</a:t>
            </a:r>
            <a:r>
              <a:rPr lang="en-GB" sz="2400" dirty="0">
                <a:latin typeface="Times New Roman" panose="02020603050405020304" pitchFamily="18" charset="0"/>
                <a:cs typeface="Times New Roman" panose="02020603050405020304" pitchFamily="18" charset="0"/>
              </a:rPr>
              <a:t>The Abuja Treaty (Art. 5) : </a:t>
            </a:r>
            <a:r>
              <a:rPr lang="en-GB" sz="2400" i="1" dirty="0">
                <a:latin typeface="Times New Roman" panose="02020603050405020304" pitchFamily="18" charset="0"/>
                <a:cs typeface="Times New Roman" panose="02020603050405020304" pitchFamily="18" charset="0"/>
              </a:rPr>
              <a:t>“The establishment of a single African Central Bank and the creation 	of 	a single African Currency” </a:t>
            </a:r>
            <a:endParaRPr lang="en-GB" sz="2400" i="1" dirty="0" smtClean="0">
              <a:latin typeface="Times New Roman" panose="02020603050405020304" pitchFamily="18" charset="0"/>
              <a:cs typeface="Times New Roman" panose="02020603050405020304" pitchFamily="18" charset="0"/>
            </a:endParaRPr>
          </a:p>
          <a:p>
            <a:pPr marL="0" indent="0">
              <a:buNone/>
            </a:pPr>
            <a:endParaRPr lang="en-GB" sz="2400" dirty="0" smtClean="0">
              <a:latin typeface="Times New Roman" panose="02020603050405020304" pitchFamily="18" charset="0"/>
              <a:cs typeface="Times New Roman" panose="02020603050405020304" pitchFamily="18" charset="0"/>
            </a:endParaRPr>
          </a:p>
          <a:p>
            <a:pPr marL="0" indent="0">
              <a:buNone/>
            </a:pPr>
            <a:endParaRPr lang="en-GB" sz="2400" dirty="0">
              <a:latin typeface="Times New Roman" panose="02020603050405020304" pitchFamily="18" charset="0"/>
              <a:cs typeface="Times New Roman" panose="02020603050405020304" pitchFamily="18" charset="0"/>
            </a:endParaRPr>
          </a:p>
          <a:p>
            <a:pPr marL="0" indent="0">
              <a:buNone/>
            </a:pPr>
            <a:r>
              <a:rPr lang="en-GB" sz="2400" dirty="0" smtClean="0">
                <a:latin typeface="Times New Roman" panose="02020603050405020304" pitchFamily="18" charset="0"/>
                <a:cs typeface="Times New Roman" panose="02020603050405020304" pitchFamily="18" charset="0"/>
              </a:rPr>
              <a:t>2000: </a:t>
            </a:r>
            <a:r>
              <a:rPr lang="en-GB" sz="2400" dirty="0">
                <a:latin typeface="Times New Roman" panose="02020603050405020304" pitchFamily="18" charset="0"/>
                <a:cs typeface="Times New Roman" panose="02020603050405020304" pitchFamily="18" charset="0"/>
              </a:rPr>
              <a:t>	The Constitutive Act of the African Union (Art. 19):	“The Union shall have the following financial </a:t>
            </a:r>
            <a:r>
              <a:rPr lang="en-GB" sz="2400" dirty="0" smtClean="0">
                <a:latin typeface="Times New Roman" panose="02020603050405020304" pitchFamily="18" charset="0"/>
                <a:cs typeface="Times New Roman" panose="02020603050405020304" pitchFamily="18" charset="0"/>
              </a:rPr>
              <a:t>institutions…The </a:t>
            </a:r>
            <a:r>
              <a:rPr lang="en-GB" sz="2400" dirty="0">
                <a:latin typeface="Times New Roman" panose="02020603050405020304" pitchFamily="18" charset="0"/>
                <a:cs typeface="Times New Roman" panose="02020603050405020304" pitchFamily="18" charset="0"/>
              </a:rPr>
              <a:t>African Central Bank</a:t>
            </a:r>
            <a:r>
              <a:rPr lang="en-GB" sz="2400" dirty="0" smtClean="0">
                <a:latin typeface="Times New Roman" panose="02020603050405020304" pitchFamily="18" charset="0"/>
                <a:cs typeface="Times New Roman" panose="02020603050405020304" pitchFamily="18" charset="0"/>
              </a:rPr>
              <a:t>”</a:t>
            </a:r>
          </a:p>
          <a:p>
            <a:pPr marL="0" indent="0">
              <a:buNone/>
            </a:pPr>
            <a:endParaRPr lang="en-GB" sz="2400" dirty="0" smtClean="0">
              <a:latin typeface="Times New Roman" panose="02020603050405020304" pitchFamily="18" charset="0"/>
              <a:cs typeface="Times New Roman" panose="02020603050405020304" pitchFamily="18" charset="0"/>
            </a:endParaRPr>
          </a:p>
          <a:p>
            <a:pPr marL="0" indent="0">
              <a:buNone/>
            </a:pPr>
            <a:endParaRPr lang="en-GB" sz="2400" dirty="0">
              <a:latin typeface="Times New Roman" panose="02020603050405020304" pitchFamily="18" charset="0"/>
              <a:cs typeface="Times New Roman" panose="02020603050405020304" pitchFamily="18" charset="0"/>
            </a:endParaRPr>
          </a:p>
          <a:p>
            <a:pPr marL="0" indent="0">
              <a:buNone/>
            </a:pPr>
            <a:r>
              <a:rPr lang="en-GB" sz="2400" dirty="0" smtClean="0">
                <a:latin typeface="Times New Roman" panose="02020603050405020304" pitchFamily="18" charset="0"/>
                <a:cs typeface="Times New Roman" panose="02020603050405020304" pitchFamily="18" charset="0"/>
              </a:rPr>
              <a:t>2005:</a:t>
            </a:r>
            <a:r>
              <a:rPr lang="en-GB" sz="2400" dirty="0"/>
              <a:t>	</a:t>
            </a:r>
            <a:r>
              <a:rPr lang="en-GB" sz="2400" dirty="0">
                <a:latin typeface="Times New Roman" panose="02020603050405020304" pitchFamily="18" charset="0"/>
                <a:cs typeface="Times New Roman" panose="02020603050405020304" pitchFamily="18" charset="0"/>
              </a:rPr>
              <a:t>AU Assembly Decision on location of AU Institutes (Assembly/AU/Dec.64):</a:t>
            </a:r>
          </a:p>
          <a:p>
            <a:pPr marL="0" indent="0">
              <a:buNone/>
            </a:pPr>
            <a:r>
              <a:rPr lang="en-GB" sz="2400" dirty="0">
                <a:latin typeface="Times New Roman" panose="02020603050405020304" pitchFamily="18" charset="0"/>
                <a:cs typeface="Times New Roman" panose="02020603050405020304" pitchFamily="18" charset="0"/>
              </a:rPr>
              <a:t>	</a:t>
            </a:r>
            <a:r>
              <a:rPr lang="en-GB" sz="2400" i="1" dirty="0">
                <a:latin typeface="Times New Roman" panose="02020603050405020304" pitchFamily="18" charset="0"/>
                <a:cs typeface="Times New Roman" panose="02020603050405020304" pitchFamily="18" charset="0"/>
              </a:rPr>
              <a:t>“African Central Bank  -  Western Region” </a:t>
            </a:r>
            <a:r>
              <a:rPr lang="en-GB" sz="2400" dirty="0">
                <a:latin typeface="Times New Roman" panose="02020603050405020304" pitchFamily="18" charset="0"/>
                <a:cs typeface="Times New Roman" panose="02020603050405020304" pitchFamily="18" charset="0"/>
              </a:rPr>
              <a:t>designated to Nigeria</a:t>
            </a:r>
            <a:r>
              <a:rPr lang="en-GB" dirty="0" smtClean="0">
                <a:latin typeface="Times New Roman" panose="02020603050405020304" pitchFamily="18" charset="0"/>
                <a:cs typeface="Times New Roman" panose="02020603050405020304" pitchFamily="18" charset="0"/>
              </a:rPr>
              <a:t>.</a:t>
            </a:r>
          </a:p>
          <a:p>
            <a:pPr marL="0" indent="0">
              <a:buNone/>
            </a:pPr>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4211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1000"/>
                                        <p:tgtEl>
                                          <p:spTgt spid="3">
                                            <p:txEl>
                                              <p:pRg st="3" end="3"/>
                                            </p:txEl>
                                          </p:spTgt>
                                        </p:tgtEl>
                                      </p:cBhvr>
                                    </p:animEffect>
                                    <p:anim calcmode="lin" valueType="num">
                                      <p:cBhvr>
                                        <p:cTn id="1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1000"/>
                                        <p:tgtEl>
                                          <p:spTgt spid="3">
                                            <p:txEl>
                                              <p:pRg st="6" end="6"/>
                                            </p:txEl>
                                          </p:spTgt>
                                        </p:tgtEl>
                                      </p:cBhvr>
                                    </p:animEffect>
                                    <p:anim calcmode="lin" valueType="num">
                                      <p:cBhvr>
                                        <p:cTn id="26"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1000"/>
                                        <p:tgtEl>
                                          <p:spTgt spid="3">
                                            <p:txEl>
                                              <p:pRg st="7" end="7"/>
                                            </p:txEl>
                                          </p:spTgt>
                                        </p:tgtEl>
                                      </p:cBhvr>
                                    </p:animEffect>
                                    <p:anim calcmode="lin" valueType="num">
                                      <p:cBhvr>
                                        <p:cTn id="31"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2"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latin typeface="Sylfaen" panose="010A0502050306030303" pitchFamily="18" charset="0"/>
              </a:rPr>
              <a:t>Background </a:t>
            </a:r>
            <a:r>
              <a:rPr lang="en-GB" dirty="0">
                <a:latin typeface="Sylfaen" panose="010A0502050306030303" pitchFamily="18" charset="0"/>
              </a:rPr>
              <a:t>to the Establishment of the African Central Bank (ACB)</a:t>
            </a:r>
          </a:p>
        </p:txBody>
      </p:sp>
      <p:sp>
        <p:nvSpPr>
          <p:cNvPr id="3" name="Content Placeholder 2"/>
          <p:cNvSpPr>
            <a:spLocks noGrp="1"/>
          </p:cNvSpPr>
          <p:nvPr>
            <p:ph idx="1"/>
          </p:nvPr>
        </p:nvSpPr>
        <p:spPr>
          <a:xfrm>
            <a:off x="144966" y="1845733"/>
            <a:ext cx="11775688" cy="4365495"/>
          </a:xfrm>
          <a:pattFill prst="pct5">
            <a:fgClr>
              <a:schemeClr val="accent1"/>
            </a:fgClr>
            <a:bgClr>
              <a:schemeClr val="bg1"/>
            </a:bgClr>
          </a:pattFill>
        </p:spPr>
        <p:txBody>
          <a:bodyPr>
            <a:normAutofit/>
          </a:bodyPr>
          <a:lstStyle/>
          <a:p>
            <a:pPr marL="0" indent="0">
              <a:buNone/>
            </a:pPr>
            <a:endParaRPr lang="en-GB" dirty="0">
              <a:latin typeface="Times New Roman" panose="02020603050405020304" pitchFamily="18" charset="0"/>
              <a:cs typeface="Times New Roman" panose="02020603050405020304" pitchFamily="18" charset="0"/>
            </a:endParaRPr>
          </a:p>
          <a:p>
            <a:pPr marL="0" indent="0">
              <a:buNone/>
            </a:pPr>
            <a:r>
              <a:rPr lang="en-GB" sz="2400" dirty="0" smtClean="0">
                <a:latin typeface="Times New Roman" panose="02020603050405020304" pitchFamily="18" charset="0"/>
                <a:cs typeface="Times New Roman" panose="02020603050405020304" pitchFamily="18" charset="0"/>
              </a:rPr>
              <a:t>2009:</a:t>
            </a:r>
            <a:r>
              <a:rPr lang="en-GB" sz="2400" dirty="0">
                <a:latin typeface="Times New Roman" panose="02020603050405020304" pitchFamily="18" charset="0"/>
                <a:cs typeface="Times New Roman" panose="02020603050405020304" pitchFamily="18" charset="0"/>
              </a:rPr>
              <a:t>	AU Commission signs MoU with the Nigerian Government to host the ACB</a:t>
            </a:r>
            <a:r>
              <a:rPr lang="en-GB" sz="2400" dirty="0" smtClean="0">
                <a:latin typeface="Times New Roman" panose="02020603050405020304" pitchFamily="18" charset="0"/>
                <a:cs typeface="Times New Roman" panose="02020603050405020304" pitchFamily="18" charset="0"/>
              </a:rPr>
              <a:t>.</a:t>
            </a:r>
          </a:p>
          <a:p>
            <a:pPr marL="0" indent="0">
              <a:buNone/>
            </a:pPr>
            <a:endParaRPr lang="en-GB" sz="2400" dirty="0" smtClean="0">
              <a:latin typeface="Times New Roman" panose="02020603050405020304" pitchFamily="18" charset="0"/>
              <a:cs typeface="Times New Roman" panose="02020603050405020304" pitchFamily="18" charset="0"/>
            </a:endParaRPr>
          </a:p>
          <a:p>
            <a:pPr marL="0" indent="0">
              <a:buNone/>
            </a:pPr>
            <a:endParaRPr lang="en-GB" sz="2400" dirty="0">
              <a:latin typeface="Times New Roman" panose="02020603050405020304" pitchFamily="18" charset="0"/>
              <a:cs typeface="Times New Roman" panose="02020603050405020304" pitchFamily="18" charset="0"/>
            </a:endParaRPr>
          </a:p>
          <a:p>
            <a:pPr marL="0" indent="0">
              <a:buNone/>
            </a:pPr>
            <a:r>
              <a:rPr lang="en-GB" sz="2400" dirty="0" smtClean="0">
                <a:latin typeface="Times New Roman" panose="02020603050405020304" pitchFamily="18" charset="0"/>
                <a:cs typeface="Times New Roman" panose="02020603050405020304" pitchFamily="18" charset="0"/>
              </a:rPr>
              <a:t>2013:  </a:t>
            </a:r>
            <a:r>
              <a:rPr lang="en-GB" sz="2400" dirty="0">
                <a:latin typeface="Times New Roman" panose="02020603050405020304" pitchFamily="18" charset="0"/>
                <a:cs typeface="Times New Roman" panose="02020603050405020304" pitchFamily="18" charset="0"/>
              </a:rPr>
              <a:t>	AUC-AACB Joint Strategy Report on the Establishment of the ACB is validated by </a:t>
            </a:r>
            <a:r>
              <a:rPr lang="en-GB" sz="2400" dirty="0" smtClean="0">
                <a:latin typeface="Times New Roman" panose="02020603050405020304" pitchFamily="18" charset="0"/>
                <a:cs typeface="Times New Roman" panose="02020603050405020304" pitchFamily="18" charset="0"/>
              </a:rPr>
              <a:t>  AUC-AACB Joint Committee</a:t>
            </a:r>
          </a:p>
          <a:p>
            <a:pPr marL="0" indent="0">
              <a:buNone/>
            </a:pPr>
            <a:endParaRPr lang="en-GB" sz="2400" dirty="0" smtClean="0">
              <a:latin typeface="Times New Roman" panose="02020603050405020304" pitchFamily="18" charset="0"/>
              <a:cs typeface="Times New Roman" panose="02020603050405020304" pitchFamily="18" charset="0"/>
            </a:endParaRPr>
          </a:p>
          <a:p>
            <a:pPr marL="0" indent="0">
              <a:buNone/>
            </a:pPr>
            <a:endParaRPr lang="en-GB" sz="2400" dirty="0">
              <a:latin typeface="Times New Roman" panose="02020603050405020304" pitchFamily="18" charset="0"/>
              <a:cs typeface="Times New Roman" panose="02020603050405020304" pitchFamily="18" charset="0"/>
            </a:endParaRPr>
          </a:p>
          <a:p>
            <a:pPr marL="0" indent="0">
              <a:buNone/>
            </a:pPr>
            <a:r>
              <a:rPr lang="en-GB" sz="2400" dirty="0" smtClean="0">
                <a:latin typeface="Times New Roman" panose="02020603050405020304" pitchFamily="18" charset="0"/>
                <a:cs typeface="Times New Roman" panose="02020603050405020304" pitchFamily="18" charset="0"/>
              </a:rPr>
              <a:t>2015:</a:t>
            </a:r>
            <a:r>
              <a:rPr lang="en-GB" sz="2400" dirty="0">
                <a:latin typeface="Times New Roman" panose="02020603050405020304" pitchFamily="18" charset="0"/>
                <a:cs typeface="Times New Roman" panose="02020603050405020304" pitchFamily="18" charset="0"/>
              </a:rPr>
              <a:t>	 AUC-AACB  Joint Strategy Report is adopted </a:t>
            </a:r>
            <a:r>
              <a:rPr lang="en-GB" sz="2400" dirty="0">
                <a:latin typeface="Times New Roman" panose="02020603050405020304" pitchFamily="18" charset="0"/>
                <a:cs typeface="Times New Roman" panose="02020603050405020304" pitchFamily="18" charset="0"/>
              </a:rPr>
              <a:t>by the AACB Assembly of Governors.</a:t>
            </a:r>
          </a:p>
        </p:txBody>
      </p:sp>
    </p:spTree>
    <p:extLst>
      <p:ext uri="{BB962C8B-B14F-4D97-AF65-F5344CB8AC3E}">
        <p14:creationId xmlns:p14="http://schemas.microsoft.com/office/powerpoint/2010/main" val="1330672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anim calcmode="lin" valueType="num">
                                      <p:cBhvr>
                                        <p:cTn id="1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1000"/>
                                        <p:tgtEl>
                                          <p:spTgt spid="3">
                                            <p:txEl>
                                              <p:pRg st="4" end="4"/>
                                            </p:txEl>
                                          </p:spTgt>
                                        </p:tgtEl>
                                      </p:cBhvr>
                                    </p:animEffect>
                                    <p:anim calcmode="lin" valueType="num">
                                      <p:cBhvr>
                                        <p:cTn id="19"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Effect transition="in" filter="fade">
                                      <p:cBhvr>
                                        <p:cTn id="25" dur="1000"/>
                                        <p:tgtEl>
                                          <p:spTgt spid="3">
                                            <p:txEl>
                                              <p:pRg st="7" end="7"/>
                                            </p:txEl>
                                          </p:spTgt>
                                        </p:tgtEl>
                                      </p:cBhvr>
                                    </p:animEffect>
                                    <p:anim calcmode="lin" valueType="num">
                                      <p:cBhvr>
                                        <p:cTn id="2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1094720" cy="1450757"/>
          </a:xfrm>
        </p:spPr>
        <p:txBody>
          <a:bodyPr>
            <a:normAutofit fontScale="90000"/>
          </a:bodyPr>
          <a:lstStyle/>
          <a:p>
            <a:r>
              <a:rPr lang="en-GB" dirty="0"/>
              <a:t>	</a:t>
            </a:r>
            <a:r>
              <a:rPr lang="en-GB" sz="6000" dirty="0">
                <a:latin typeface="Sylfaen" panose="010A0502050306030303" pitchFamily="18" charset="0"/>
              </a:rPr>
              <a:t>T</a:t>
            </a:r>
            <a:r>
              <a:rPr lang="en-GB" sz="6000" dirty="0" smtClean="0">
                <a:latin typeface="Sylfaen" panose="010A0502050306030303" pitchFamily="18" charset="0"/>
              </a:rPr>
              <a:t>he </a:t>
            </a:r>
            <a:r>
              <a:rPr lang="en-GB" sz="6000" dirty="0">
                <a:latin typeface="Sylfaen" panose="010A0502050306030303" pitchFamily="18" charset="0"/>
              </a:rPr>
              <a:t>AUC-AACB Joint </a:t>
            </a:r>
            <a:r>
              <a:rPr lang="en-GB" sz="6000" dirty="0" smtClean="0">
                <a:latin typeface="Sylfaen" panose="010A0502050306030303" pitchFamily="18" charset="0"/>
              </a:rPr>
              <a:t>Strategy</a:t>
            </a:r>
            <a:r>
              <a:rPr lang="en-GB" dirty="0" smtClean="0">
                <a:latin typeface="Sylfaen" panose="010A0502050306030303" pitchFamily="18" charset="0"/>
              </a:rPr>
              <a:t/>
            </a:r>
            <a:br>
              <a:rPr lang="en-GB" dirty="0" smtClean="0">
                <a:latin typeface="Sylfaen" panose="010A0502050306030303" pitchFamily="18" charset="0"/>
              </a:rPr>
            </a:br>
            <a:r>
              <a:rPr lang="en-GB" dirty="0"/>
              <a:t>	</a:t>
            </a:r>
            <a:r>
              <a:rPr lang="en-GB" dirty="0" smtClean="0"/>
              <a:t>                    ( </a:t>
            </a:r>
            <a:r>
              <a:rPr lang="en-GB" i="1" dirty="0" smtClean="0">
                <a:latin typeface="Arial Narrow Special G1" panose="050B0506020202030204" pitchFamily="34" charset="2"/>
              </a:rPr>
              <a:t>Introduction)</a:t>
            </a:r>
            <a:endParaRPr lang="en-GB" i="1" dirty="0">
              <a:latin typeface="Arial Narrow Special G1" panose="050B0506020202030204" pitchFamily="34" charset="2"/>
            </a:endParaRPr>
          </a:p>
        </p:txBody>
      </p:sp>
      <p:sp>
        <p:nvSpPr>
          <p:cNvPr id="3" name="Content Placeholder 2"/>
          <p:cNvSpPr>
            <a:spLocks noGrp="1"/>
          </p:cNvSpPr>
          <p:nvPr>
            <p:ph idx="1"/>
          </p:nvPr>
        </p:nvSpPr>
        <p:spPr>
          <a:xfrm>
            <a:off x="436098" y="1737359"/>
            <a:ext cx="11451102" cy="4368019"/>
          </a:xfrm>
        </p:spPr>
        <p:txBody>
          <a:bodyPr>
            <a:noAutofit/>
          </a:bodyPr>
          <a:lstStyle/>
          <a:p>
            <a:pPr algn="just">
              <a:buFont typeface="Wingdings" panose="05000000000000000000" pitchFamily="2" charset="2"/>
              <a:buChar char="q"/>
            </a:pPr>
            <a:r>
              <a:rPr lang="en-GB" sz="2400" dirty="0">
                <a:latin typeface="Sylfaen" panose="010A0502050306030303" pitchFamily="18" charset="0"/>
              </a:rPr>
              <a:t>Takes into account Political Economy Context, Objectives of the African Union, various African Union legal frameworks and attendant initiatives, and the different stages of integration attained by the Regional Economic Communities</a:t>
            </a:r>
            <a:r>
              <a:rPr lang="en-GB" sz="2400" dirty="0" smtClean="0">
                <a:latin typeface="Sylfaen" panose="010A0502050306030303" pitchFamily="18" charset="0"/>
              </a:rPr>
              <a:t>.</a:t>
            </a:r>
          </a:p>
          <a:p>
            <a:pPr algn="just">
              <a:buFont typeface="Wingdings" panose="05000000000000000000" pitchFamily="2" charset="2"/>
              <a:buChar char="q"/>
            </a:pPr>
            <a:endParaRPr lang="en-GB" sz="2400" dirty="0">
              <a:latin typeface="Sylfaen" panose="010A0502050306030303" pitchFamily="18" charset="0"/>
            </a:endParaRPr>
          </a:p>
          <a:p>
            <a:pPr algn="just">
              <a:buFont typeface="Wingdings" panose="05000000000000000000" pitchFamily="2" charset="2"/>
              <a:buChar char="q"/>
            </a:pPr>
            <a:r>
              <a:rPr lang="en-GB" sz="2400" dirty="0">
                <a:latin typeface="Sylfaen" panose="010A0502050306030303" pitchFamily="18" charset="0"/>
              </a:rPr>
              <a:t>Discusses stages and approaches; preconditions for successful economic and monetary union, and the net benefits of economic and monetary union; it also highlights lessons learned from the Euro zone debt crisis and monetary unions worldwide</a:t>
            </a:r>
            <a:r>
              <a:rPr lang="en-GB" sz="2400" dirty="0" smtClean="0">
                <a:latin typeface="Sylfaen" panose="010A0502050306030303" pitchFamily="18" charset="0"/>
              </a:rPr>
              <a:t>.</a:t>
            </a:r>
          </a:p>
          <a:p>
            <a:pPr algn="just">
              <a:buFont typeface="Wingdings" panose="05000000000000000000" pitchFamily="2" charset="2"/>
              <a:buChar char="q"/>
            </a:pPr>
            <a:endParaRPr lang="en-GB" sz="2400" dirty="0">
              <a:latin typeface="Sylfaen" panose="010A0502050306030303" pitchFamily="18" charset="0"/>
            </a:endParaRPr>
          </a:p>
          <a:p>
            <a:pPr algn="just">
              <a:buFont typeface="Wingdings" panose="05000000000000000000" pitchFamily="2" charset="2"/>
              <a:buChar char="q"/>
            </a:pPr>
            <a:r>
              <a:rPr lang="en-GB" sz="2400" dirty="0">
                <a:latin typeface="Sylfaen" panose="010A0502050306030303" pitchFamily="18" charset="0"/>
              </a:rPr>
              <a:t>Provides strategies and a roadmap with clear tasks and timelines leading to the establishment of the African Monetary Union,  The African Central Bank and the African Single Currency, while highlighting the role of the African Monetary Institute (AMI).</a:t>
            </a:r>
          </a:p>
        </p:txBody>
      </p:sp>
    </p:spTree>
    <p:extLst>
      <p:ext uri="{BB962C8B-B14F-4D97-AF65-F5344CB8AC3E}">
        <p14:creationId xmlns:p14="http://schemas.microsoft.com/office/powerpoint/2010/main" val="2467924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86603"/>
            <a:ext cx="11802794" cy="1245983"/>
          </a:xfrm>
          <a:pattFill prst="pct5">
            <a:fgClr>
              <a:schemeClr val="accent1"/>
            </a:fgClr>
            <a:bgClr>
              <a:schemeClr val="bg1"/>
            </a:bgClr>
          </a:pattFill>
        </p:spPr>
        <p:txBody>
          <a:bodyPr>
            <a:normAutofit fontScale="90000"/>
          </a:bodyPr>
          <a:lstStyle/>
          <a:p>
            <a:pPr algn="ctr"/>
            <a:r>
              <a:rPr lang="en-GB" dirty="0"/>
              <a:t>	</a:t>
            </a:r>
            <a:r>
              <a:rPr lang="en-GB" sz="5400" dirty="0">
                <a:latin typeface="Sylfaen" panose="010A0502050306030303" pitchFamily="18" charset="0"/>
              </a:rPr>
              <a:t>T</a:t>
            </a:r>
            <a:r>
              <a:rPr lang="en-GB" sz="5400" dirty="0" smtClean="0">
                <a:latin typeface="Sylfaen" panose="010A0502050306030303" pitchFamily="18" charset="0"/>
              </a:rPr>
              <a:t>he </a:t>
            </a:r>
            <a:r>
              <a:rPr lang="en-GB" sz="5400" dirty="0">
                <a:latin typeface="Sylfaen" panose="010A0502050306030303" pitchFamily="18" charset="0"/>
              </a:rPr>
              <a:t>AUC-AACB Joint Strategy</a:t>
            </a:r>
            <a:r>
              <a:rPr lang="en-GB" dirty="0"/>
              <a:t/>
            </a:r>
            <a:br>
              <a:rPr lang="en-GB" dirty="0"/>
            </a:br>
            <a:r>
              <a:rPr lang="en-GB" dirty="0"/>
              <a:t>	</a:t>
            </a:r>
            <a:r>
              <a:rPr lang="en-GB" dirty="0" smtClean="0"/>
              <a:t> (</a:t>
            </a:r>
            <a:r>
              <a:rPr lang="en-GB" sz="4300" i="1" dirty="0">
                <a:latin typeface="Arial Narrow Special G1" panose="050B0506020202030204" pitchFamily="34" charset="2"/>
              </a:rPr>
              <a:t>5 </a:t>
            </a:r>
            <a:r>
              <a:rPr lang="en-GB" sz="4300" i="1" dirty="0">
                <a:latin typeface="Arial Narrow Special G1" panose="050B0506020202030204" pitchFamily="34" charset="2"/>
              </a:rPr>
              <a:t>stages for establishing the </a:t>
            </a:r>
            <a:r>
              <a:rPr lang="en-GB" sz="4300" i="1" dirty="0">
                <a:latin typeface="Arial Narrow Special G1" panose="050B0506020202030204" pitchFamily="34" charset="2"/>
              </a:rPr>
              <a:t>ACB</a:t>
            </a:r>
            <a:r>
              <a:rPr lang="en-GB" sz="4300" dirty="0" smtClean="0"/>
              <a:t>)</a:t>
            </a:r>
            <a:endParaRPr lang="en-GB" sz="4300" dirty="0"/>
          </a:p>
        </p:txBody>
      </p:sp>
      <p:sp>
        <p:nvSpPr>
          <p:cNvPr id="3" name="Content Placeholder 2"/>
          <p:cNvSpPr>
            <a:spLocks noGrp="1"/>
          </p:cNvSpPr>
          <p:nvPr>
            <p:ph idx="1"/>
          </p:nvPr>
        </p:nvSpPr>
        <p:spPr>
          <a:xfrm>
            <a:off x="379828" y="1737359"/>
            <a:ext cx="11422966" cy="4972533"/>
          </a:xfrm>
        </p:spPr>
        <p:txBody>
          <a:bodyPr>
            <a:normAutofit/>
          </a:bodyPr>
          <a:lstStyle/>
          <a:p>
            <a:pPr algn="just"/>
            <a:r>
              <a:rPr lang="en-GB" sz="2800" b="1" dirty="0">
                <a:solidFill>
                  <a:schemeClr val="tx1"/>
                </a:solidFill>
                <a:latin typeface="Andalus" panose="02020603050405020304" pitchFamily="18" charset="-78"/>
                <a:cs typeface="Andalus" panose="02020603050405020304" pitchFamily="18" charset="-78"/>
              </a:rPr>
              <a:t>Mar– Dec, 2014</a:t>
            </a:r>
            <a:r>
              <a:rPr lang="en-GB" dirty="0">
                <a:solidFill>
                  <a:schemeClr val="tx1"/>
                </a:solidFill>
              </a:rPr>
              <a:t>:</a:t>
            </a:r>
          </a:p>
          <a:p>
            <a:pPr lvl="1" algn="just">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Creation of the African Monetary Institution (AMI).</a:t>
            </a:r>
          </a:p>
          <a:p>
            <a:pPr algn="just"/>
            <a:r>
              <a:rPr lang="en-GB" sz="2800" b="1" dirty="0">
                <a:solidFill>
                  <a:schemeClr val="tx1"/>
                </a:solidFill>
                <a:latin typeface="Andalus" panose="02020603050405020304" pitchFamily="18" charset="-78"/>
                <a:cs typeface="Andalus" panose="02020603050405020304" pitchFamily="18" charset="-78"/>
              </a:rPr>
              <a:t>2015 – 2017</a:t>
            </a:r>
            <a:r>
              <a:rPr lang="en-GB" dirty="0">
                <a:solidFill>
                  <a:schemeClr val="tx1"/>
                </a:solidFill>
              </a:rPr>
              <a:t>:</a:t>
            </a:r>
          </a:p>
          <a:p>
            <a:pPr lvl="1" algn="just">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Effective FTAs at REC levels and preparations for effective Customs Unions;</a:t>
            </a:r>
          </a:p>
          <a:p>
            <a:pPr lvl="1" algn="just">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Strengthening Macroeconomic convergence and Financial Integration;</a:t>
            </a:r>
          </a:p>
          <a:p>
            <a:pPr lvl="1" algn="just">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Tripartite Free Trade Area (TFTA), PIDA (phase I-II), and resolution of overlapping REC membership.</a:t>
            </a:r>
          </a:p>
          <a:p>
            <a:pPr algn="just"/>
            <a:r>
              <a:rPr lang="en-GB" sz="2800" b="1" dirty="0">
                <a:solidFill>
                  <a:schemeClr val="tx1"/>
                </a:solidFill>
                <a:latin typeface="Andalus" panose="02020603050405020304" pitchFamily="18" charset="-78"/>
                <a:cs typeface="Andalus" panose="02020603050405020304" pitchFamily="18" charset="-78"/>
              </a:rPr>
              <a:t>2018 – 2022</a:t>
            </a:r>
            <a:r>
              <a:rPr lang="en-GB" dirty="0">
                <a:solidFill>
                  <a:schemeClr val="tx1"/>
                </a:solidFill>
              </a:rPr>
              <a:t>:</a:t>
            </a:r>
          </a:p>
          <a:p>
            <a:pPr lvl="1" algn="just">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Effective RECs Customs Union</a:t>
            </a:r>
          </a:p>
          <a:p>
            <a:pPr lvl="1" algn="just">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Deepening of Macroeconomic Convergence and Financial Integration</a:t>
            </a:r>
          </a:p>
          <a:p>
            <a:pPr lvl="1" algn="just">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PIDA (phase II continued) and establishment of Continental Free Trade Area (CFTA)</a:t>
            </a:r>
          </a:p>
          <a:p>
            <a:endParaRPr lang="en-GB" dirty="0">
              <a:solidFill>
                <a:schemeClr val="tx1"/>
              </a:solidFill>
            </a:endParaRPr>
          </a:p>
        </p:txBody>
      </p:sp>
    </p:spTree>
    <p:extLst>
      <p:ext uri="{BB962C8B-B14F-4D97-AF65-F5344CB8AC3E}">
        <p14:creationId xmlns:p14="http://schemas.microsoft.com/office/powerpoint/2010/main" val="263490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 calcmode="lin" valueType="num">
                                      <p:cBhvr>
                                        <p:cTn id="33"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4"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 calcmode="lin" valueType="num">
                                      <p:cBhvr>
                                        <p:cTn id="40"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1"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42" dur="5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49" dur="500"/>
                                        <p:tgtEl>
                                          <p:spTgt spid="3">
                                            <p:txEl>
                                              <p:pRg st="5" end="5"/>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3">
                                            <p:txEl>
                                              <p:pRg st="6" end="6"/>
                                            </p:txEl>
                                          </p:spTgt>
                                        </p:tgtEl>
                                        <p:attrNameLst>
                                          <p:attrName>style.visibility</p:attrName>
                                        </p:attrNameLst>
                                      </p:cBhvr>
                                      <p:to>
                                        <p:strVal val="visible"/>
                                      </p:to>
                                    </p:set>
                                    <p:animEffect transition="in" filter="fade">
                                      <p:cBhvr>
                                        <p:cTn id="54" dur="1000"/>
                                        <p:tgtEl>
                                          <p:spTgt spid="3">
                                            <p:txEl>
                                              <p:pRg st="6" end="6"/>
                                            </p:txEl>
                                          </p:spTgt>
                                        </p:tgtEl>
                                      </p:cBhvr>
                                    </p:animEffect>
                                    <p:anim calcmode="lin" valueType="num">
                                      <p:cBhvr>
                                        <p:cTn id="5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53" presetClass="entr" presetSubtype="16" fill="hold"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p:cTn id="61"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62"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63" dur="500"/>
                                        <p:tgtEl>
                                          <p:spTgt spid="3">
                                            <p:txEl>
                                              <p:pRg st="7" end="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3">
                                            <p:txEl>
                                              <p:pRg st="8" end="8"/>
                                            </p:txEl>
                                          </p:spTgt>
                                        </p:tgtEl>
                                        <p:attrNameLst>
                                          <p:attrName>style.visibility</p:attrName>
                                        </p:attrNameLst>
                                      </p:cBhvr>
                                      <p:to>
                                        <p:strVal val="visible"/>
                                      </p:to>
                                    </p:set>
                                    <p:anim calcmode="lin" valueType="num">
                                      <p:cBhvr>
                                        <p:cTn id="68"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69"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70" dur="500"/>
                                        <p:tgtEl>
                                          <p:spTgt spid="3">
                                            <p:txEl>
                                              <p:pRg st="8" end="8"/>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nodeType="clickEffect">
                                  <p:stCondLst>
                                    <p:cond delay="0"/>
                                  </p:stCondLst>
                                  <p:childTnLst>
                                    <p:set>
                                      <p:cBhvr>
                                        <p:cTn id="74" dur="1" fill="hold">
                                          <p:stCondLst>
                                            <p:cond delay="0"/>
                                          </p:stCondLst>
                                        </p:cTn>
                                        <p:tgtEl>
                                          <p:spTgt spid="3">
                                            <p:txEl>
                                              <p:pRg st="9" end="9"/>
                                            </p:txEl>
                                          </p:spTgt>
                                        </p:tgtEl>
                                        <p:attrNameLst>
                                          <p:attrName>style.visibility</p:attrName>
                                        </p:attrNameLst>
                                      </p:cBhvr>
                                      <p:to>
                                        <p:strVal val="visible"/>
                                      </p:to>
                                    </p:set>
                                    <p:anim calcmode="lin" valueType="num">
                                      <p:cBhvr>
                                        <p:cTn id="75"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76"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7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86603"/>
            <a:ext cx="11802794" cy="1450757"/>
          </a:xfrm>
          <a:pattFill prst="pct5">
            <a:fgClr>
              <a:schemeClr val="accent1"/>
            </a:fgClr>
            <a:bgClr>
              <a:schemeClr val="bg1"/>
            </a:bgClr>
          </a:pattFill>
        </p:spPr>
        <p:txBody>
          <a:bodyPr/>
          <a:lstStyle/>
          <a:p>
            <a:pPr algn="ctr"/>
            <a:r>
              <a:rPr lang="en-GB" dirty="0"/>
              <a:t>	</a:t>
            </a:r>
            <a:r>
              <a:rPr lang="en-GB" sz="5400" dirty="0">
                <a:latin typeface="Sylfaen" panose="010A0502050306030303" pitchFamily="18" charset="0"/>
              </a:rPr>
              <a:t>T</a:t>
            </a:r>
            <a:r>
              <a:rPr lang="en-GB" sz="5400" dirty="0" smtClean="0">
                <a:latin typeface="Sylfaen" panose="010A0502050306030303" pitchFamily="18" charset="0"/>
              </a:rPr>
              <a:t>he </a:t>
            </a:r>
            <a:r>
              <a:rPr lang="en-GB" sz="5400" dirty="0">
                <a:latin typeface="Sylfaen" panose="010A0502050306030303" pitchFamily="18" charset="0"/>
              </a:rPr>
              <a:t>AUC-AACB Joint Strategy</a:t>
            </a:r>
            <a:r>
              <a:rPr lang="en-GB" dirty="0"/>
              <a:t/>
            </a:r>
            <a:br>
              <a:rPr lang="en-GB" dirty="0"/>
            </a:br>
            <a:r>
              <a:rPr lang="en-GB" dirty="0"/>
              <a:t>	</a:t>
            </a:r>
            <a:r>
              <a:rPr lang="en-GB" dirty="0" smtClean="0"/>
              <a:t> (</a:t>
            </a:r>
            <a:r>
              <a:rPr lang="en-GB" sz="4300" i="1" dirty="0">
                <a:latin typeface="Arial Narrow Special G1" panose="050B0506020202030204" pitchFamily="34" charset="2"/>
              </a:rPr>
              <a:t>5 </a:t>
            </a:r>
            <a:r>
              <a:rPr lang="en-GB" sz="4300" i="1" dirty="0">
                <a:latin typeface="Arial Narrow Special G1" panose="050B0506020202030204" pitchFamily="34" charset="2"/>
              </a:rPr>
              <a:t>stages for establishing the </a:t>
            </a:r>
            <a:r>
              <a:rPr lang="en-GB" sz="4300" i="1" dirty="0">
                <a:latin typeface="Arial Narrow Special G1" panose="050B0506020202030204" pitchFamily="34" charset="2"/>
              </a:rPr>
              <a:t>ACB</a:t>
            </a:r>
            <a:r>
              <a:rPr lang="en-GB" sz="4300" dirty="0" smtClean="0"/>
              <a:t>)</a:t>
            </a:r>
            <a:endParaRPr lang="en-GB" sz="4300" dirty="0"/>
          </a:p>
        </p:txBody>
      </p:sp>
      <p:sp>
        <p:nvSpPr>
          <p:cNvPr id="3" name="Content Placeholder 2"/>
          <p:cNvSpPr>
            <a:spLocks noGrp="1"/>
          </p:cNvSpPr>
          <p:nvPr>
            <p:ph idx="1"/>
          </p:nvPr>
        </p:nvSpPr>
        <p:spPr>
          <a:xfrm>
            <a:off x="379828" y="1737360"/>
            <a:ext cx="11422966" cy="4972532"/>
          </a:xfrm>
        </p:spPr>
        <p:txBody>
          <a:bodyPr>
            <a:normAutofit/>
          </a:bodyPr>
          <a:lstStyle/>
          <a:p>
            <a:endParaRPr lang="en-GB" sz="2800" b="1" dirty="0" smtClean="0">
              <a:solidFill>
                <a:schemeClr val="tx1"/>
              </a:solidFill>
              <a:latin typeface="Andalus" panose="02020603050405020304" pitchFamily="18" charset="-78"/>
              <a:cs typeface="Andalus" panose="02020603050405020304" pitchFamily="18" charset="-78"/>
            </a:endParaRPr>
          </a:p>
          <a:p>
            <a:r>
              <a:rPr lang="en-GB" sz="2800" b="1" dirty="0" smtClean="0">
                <a:solidFill>
                  <a:schemeClr val="tx1"/>
                </a:solidFill>
                <a:latin typeface="Andalus" panose="02020603050405020304" pitchFamily="18" charset="-78"/>
                <a:cs typeface="Andalus" panose="02020603050405020304" pitchFamily="18" charset="-78"/>
              </a:rPr>
              <a:t>2023 </a:t>
            </a:r>
            <a:r>
              <a:rPr lang="en-GB" sz="2800" b="1" dirty="0">
                <a:solidFill>
                  <a:schemeClr val="tx1"/>
                </a:solidFill>
                <a:latin typeface="Andalus" panose="02020603050405020304" pitchFamily="18" charset="-78"/>
                <a:cs typeface="Andalus" panose="02020603050405020304" pitchFamily="18" charset="-78"/>
              </a:rPr>
              <a:t>- 2028:</a:t>
            </a:r>
          </a:p>
          <a:p>
            <a:pPr lvl="1">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Effective REC Common Markets and establishment of REC Central Banks and Fiscal Banking Unions by 2028.</a:t>
            </a:r>
          </a:p>
          <a:p>
            <a:pPr lvl="1">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Further strengthening of macroeconomic convergence and financial integration (payments and settlement systems, sub-regional and regional stock exchanges,).</a:t>
            </a:r>
          </a:p>
          <a:p>
            <a:pPr lvl="1">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PIDA (phase III) and establishment of Continental Customs Union</a:t>
            </a:r>
            <a:r>
              <a:rPr lang="en-GB" sz="2400" dirty="0" smtClean="0">
                <a:solidFill>
                  <a:schemeClr val="tx1"/>
                </a:solidFill>
              </a:rPr>
              <a:t>.</a:t>
            </a:r>
          </a:p>
          <a:p>
            <a:pPr marL="201168" lvl="1" indent="0">
              <a:buNone/>
            </a:pPr>
            <a:endParaRPr lang="en-GB" dirty="0">
              <a:solidFill>
                <a:schemeClr val="tx1"/>
              </a:solidFill>
            </a:endParaRPr>
          </a:p>
          <a:p>
            <a:r>
              <a:rPr lang="en-GB" sz="2800" b="1" dirty="0">
                <a:solidFill>
                  <a:schemeClr val="tx1"/>
                </a:solidFill>
                <a:latin typeface="Andalus" panose="02020603050405020304" pitchFamily="18" charset="-78"/>
                <a:cs typeface="Andalus" panose="02020603050405020304" pitchFamily="18" charset="-78"/>
              </a:rPr>
              <a:t>2029 – 2034:</a:t>
            </a:r>
          </a:p>
          <a:p>
            <a:pPr lvl="1">
              <a:buFont typeface="Wingdings" panose="05000000000000000000" pitchFamily="2" charset="2"/>
              <a:buChar char="v"/>
            </a:pPr>
            <a:r>
              <a:rPr lang="en-GB" sz="2400" dirty="0">
                <a:solidFill>
                  <a:schemeClr val="tx1"/>
                </a:solidFill>
                <a:latin typeface="Times New Roman" panose="02020603050405020304" pitchFamily="18" charset="0"/>
                <a:cs typeface="Times New Roman" panose="02020603050405020304" pitchFamily="18" charset="0"/>
              </a:rPr>
              <a:t>Establishment of an African Common Market and Economic and Monetary Union, including Continental Fiscal and Banking Unions culminating in the African Central Bank and Single Currency</a:t>
            </a:r>
            <a:r>
              <a:rPr lang="en-GB" sz="2000" dirty="0">
                <a:solidFill>
                  <a:schemeClr val="tx1"/>
                </a:solidFill>
                <a:latin typeface="Times New Roman" panose="02020603050405020304" pitchFamily="18" charset="0"/>
                <a:cs typeface="Times New Roman" panose="02020603050405020304" pitchFamily="18" charset="0"/>
              </a:rPr>
              <a:t>.</a:t>
            </a:r>
          </a:p>
          <a:p>
            <a:pPr marL="0" indent="0">
              <a:buNone/>
            </a:pPr>
            <a:endParaRPr lang="en-GB" dirty="0">
              <a:solidFill>
                <a:schemeClr val="tx1"/>
              </a:solidFill>
            </a:endParaRPr>
          </a:p>
        </p:txBody>
      </p:sp>
    </p:spTree>
    <p:extLst>
      <p:ext uri="{BB962C8B-B14F-4D97-AF65-F5344CB8AC3E}">
        <p14:creationId xmlns:p14="http://schemas.microsoft.com/office/powerpoint/2010/main" val="115833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fade">
                                      <p:cBhvr>
                                        <p:cTn id="42" dur="1000"/>
                                        <p:tgtEl>
                                          <p:spTgt spid="3">
                                            <p:txEl>
                                              <p:pRg st="6" end="6"/>
                                            </p:txEl>
                                          </p:spTgt>
                                        </p:tgtEl>
                                      </p:cBhvr>
                                    </p:animEffect>
                                    <p:anim calcmode="lin" valueType="num">
                                      <p:cBhvr>
                                        <p:cTn id="43"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1000"/>
                                        <p:tgtEl>
                                          <p:spTgt spid="3">
                                            <p:txEl>
                                              <p:pRg st="7" end="7"/>
                                            </p:txEl>
                                          </p:spTgt>
                                        </p:tgtEl>
                                      </p:cBhvr>
                                    </p:animEffect>
                                    <p:anim calcmode="lin" valueType="num">
                                      <p:cBhvr>
                                        <p:cTn id="5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79" y="286603"/>
            <a:ext cx="10466363" cy="1450757"/>
          </a:xfrm>
        </p:spPr>
        <p:txBody>
          <a:bodyPr>
            <a:noAutofit/>
          </a:bodyPr>
          <a:lstStyle/>
          <a:p>
            <a:pPr algn="ctr"/>
            <a:r>
              <a:rPr lang="en-GB" sz="5400" dirty="0">
                <a:latin typeface="Sylfaen" panose="010A0502050306030303" pitchFamily="18" charset="0"/>
              </a:rPr>
              <a:t>T</a:t>
            </a:r>
            <a:r>
              <a:rPr lang="en-GB" sz="5400" dirty="0">
                <a:latin typeface="Sylfaen" panose="010A0502050306030303" pitchFamily="18" charset="0"/>
              </a:rPr>
              <a:t>he </a:t>
            </a:r>
            <a:r>
              <a:rPr lang="en-GB" sz="5400" dirty="0">
                <a:latin typeface="Sylfaen" panose="010A0502050306030303" pitchFamily="18" charset="0"/>
              </a:rPr>
              <a:t>AUC-AACB Joint Strategy</a:t>
            </a:r>
            <a:br>
              <a:rPr lang="en-GB" sz="5400" dirty="0">
                <a:latin typeface="Sylfaen" panose="010A0502050306030303" pitchFamily="18" charset="0"/>
              </a:rPr>
            </a:br>
            <a:r>
              <a:rPr lang="en-GB" sz="5400" dirty="0">
                <a:latin typeface="Sylfaen" panose="010A0502050306030303" pitchFamily="18" charset="0"/>
              </a:rPr>
              <a:t>	</a:t>
            </a:r>
            <a:r>
              <a:rPr lang="en-GB" sz="4300" i="1" dirty="0">
                <a:latin typeface="Arial Narrow Special G1" panose="050B0506020202030204" pitchFamily="34" charset="2"/>
              </a:rPr>
              <a:t>(</a:t>
            </a:r>
            <a:r>
              <a:rPr lang="en-GB" sz="4300" i="1" dirty="0" smtClean="0">
                <a:latin typeface="Arial Narrow Special G1" panose="050B0506020202030204" pitchFamily="34" charset="2"/>
              </a:rPr>
              <a:t>Recommendations)</a:t>
            </a:r>
            <a:endParaRPr lang="en-GB" sz="4300" i="1" dirty="0">
              <a:latin typeface="Arial Narrow Special G1" panose="050B0506020202030204" pitchFamily="34" charset="2"/>
            </a:endParaRPr>
          </a:p>
        </p:txBody>
      </p:sp>
      <p:sp>
        <p:nvSpPr>
          <p:cNvPr id="3" name="Content Placeholder 2"/>
          <p:cNvSpPr>
            <a:spLocks noGrp="1"/>
          </p:cNvSpPr>
          <p:nvPr>
            <p:ph idx="1"/>
          </p:nvPr>
        </p:nvSpPr>
        <p:spPr>
          <a:xfrm>
            <a:off x="323557" y="1845733"/>
            <a:ext cx="11605845" cy="4329983"/>
          </a:xfrm>
        </p:spPr>
        <p:txBody>
          <a:bodyPr>
            <a:normAutofit/>
          </a:bodyPr>
          <a:lstStyle/>
          <a:p>
            <a:pPr algn="just">
              <a:buFont typeface="Wingdings" panose="05000000000000000000" pitchFamily="2" charset="2"/>
              <a:buChar char="q"/>
            </a:pPr>
            <a:r>
              <a:rPr lang="en-GB" sz="2200" dirty="0">
                <a:latin typeface="Times New Roman" panose="02020603050405020304" pitchFamily="18" charset="0"/>
                <a:cs typeface="Times New Roman" panose="02020603050405020304" pitchFamily="18" charset="0"/>
              </a:rPr>
              <a:t>Political Commitment: Creation of Ministries of Integration and REC Affairs in all African Countries.</a:t>
            </a:r>
          </a:p>
          <a:p>
            <a:pPr algn="just">
              <a:buFont typeface="Wingdings" panose="05000000000000000000" pitchFamily="2" charset="2"/>
              <a:buChar char="q"/>
            </a:pPr>
            <a:r>
              <a:rPr lang="en-GB" sz="2200" dirty="0">
                <a:latin typeface="Times New Roman" panose="02020603050405020304" pitchFamily="18" charset="0"/>
                <a:cs typeface="Times New Roman" panose="02020603050405020304" pitchFamily="18" charset="0"/>
              </a:rPr>
              <a:t>Governance and Implementation Strategy:  </a:t>
            </a:r>
          </a:p>
          <a:p>
            <a:pPr lvl="1" algn="just">
              <a:buFont typeface="Wingdings" panose="05000000000000000000" pitchFamily="2" charset="2"/>
              <a:buChar char="§"/>
            </a:pPr>
            <a:r>
              <a:rPr lang="en-GB" sz="2200" dirty="0">
                <a:latin typeface="Times New Roman" panose="02020603050405020304" pitchFamily="18" charset="0"/>
                <a:cs typeface="Times New Roman" panose="02020603050405020304" pitchFamily="18" charset="0"/>
              </a:rPr>
              <a:t>AU Conference of African Ministers of Economy and Finance (STC on Finance, Monetary Affairs, Economic Planning and Integration) to monitor the process.</a:t>
            </a:r>
          </a:p>
          <a:p>
            <a:pPr lvl="1" algn="just">
              <a:buFont typeface="Wingdings" panose="05000000000000000000" pitchFamily="2" charset="2"/>
              <a:buChar char="§"/>
            </a:pPr>
            <a:r>
              <a:rPr lang="en-GB" sz="2200" dirty="0">
                <a:latin typeface="Times New Roman" panose="02020603050405020304" pitchFamily="18" charset="0"/>
                <a:cs typeface="Times New Roman" panose="02020603050405020304" pitchFamily="18" charset="0"/>
              </a:rPr>
              <a:t>The African Monetary Institute (AMI) should be set up to undertake the preparatory work and then report through Joint Committee to the STC, the Council of Ministers and Heads of State and Government.</a:t>
            </a:r>
          </a:p>
          <a:p>
            <a:pPr algn="just">
              <a:buFont typeface="Wingdings" panose="05000000000000000000" pitchFamily="2" charset="2"/>
              <a:buChar char="q"/>
            </a:pPr>
            <a:r>
              <a:rPr lang="en-GB" sz="2200" dirty="0">
                <a:latin typeface="Times New Roman" panose="02020603050405020304" pitchFamily="18" charset="0"/>
                <a:cs typeface="Times New Roman" panose="02020603050405020304" pitchFamily="18" charset="0"/>
              </a:rPr>
              <a:t>Voluntary Memberships to allow countries to join when they are ready to meet criteria.</a:t>
            </a:r>
          </a:p>
          <a:p>
            <a:pPr algn="just">
              <a:buFont typeface="Wingdings" panose="05000000000000000000" pitchFamily="2" charset="2"/>
              <a:buChar char="q"/>
            </a:pPr>
            <a:r>
              <a:rPr lang="en-GB" sz="2200" dirty="0">
                <a:latin typeface="Times New Roman" panose="02020603050405020304" pitchFamily="18" charset="0"/>
                <a:cs typeface="Times New Roman" panose="02020603050405020304" pitchFamily="18" charset="0"/>
              </a:rPr>
              <a:t>Overlapping memberships in RECs needs to be resolved so countries identify with an individual REC as  their vehicle for monetary integration.</a:t>
            </a:r>
          </a:p>
          <a:p>
            <a:endParaRPr lang="en-GB" dirty="0"/>
          </a:p>
        </p:txBody>
      </p:sp>
    </p:spTree>
    <p:extLst>
      <p:ext uri="{BB962C8B-B14F-4D97-AF65-F5344CB8AC3E}">
        <p14:creationId xmlns:p14="http://schemas.microsoft.com/office/powerpoint/2010/main" val="11830373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Sylfaen" panose="010A0502050306030303" pitchFamily="18" charset="0"/>
              </a:rPr>
              <a:t>The AUC-AACB Joint Strategy</a:t>
            </a:r>
            <a:br>
              <a:rPr lang="en-GB" dirty="0">
                <a:latin typeface="Sylfaen" panose="010A0502050306030303" pitchFamily="18" charset="0"/>
              </a:rPr>
            </a:br>
            <a:r>
              <a:rPr lang="en-GB" dirty="0">
                <a:latin typeface="Sylfaen" panose="010A0502050306030303" pitchFamily="18" charset="0"/>
              </a:rPr>
              <a:t>	</a:t>
            </a:r>
            <a:r>
              <a:rPr lang="en-GB" sz="4000" i="1" dirty="0">
                <a:latin typeface="Arial Narrow Special G1" panose="050B0506020202030204" pitchFamily="34" charset="2"/>
              </a:rPr>
              <a:t>(Recommendations)</a:t>
            </a:r>
            <a:endParaRPr lang="en-GB" dirty="0"/>
          </a:p>
        </p:txBody>
      </p:sp>
      <p:sp>
        <p:nvSpPr>
          <p:cNvPr id="3" name="Content Placeholder 2"/>
          <p:cNvSpPr>
            <a:spLocks noGrp="1"/>
          </p:cNvSpPr>
          <p:nvPr>
            <p:ph idx="1"/>
          </p:nvPr>
        </p:nvSpPr>
        <p:spPr>
          <a:xfrm>
            <a:off x="548640" y="1845734"/>
            <a:ext cx="11254154" cy="4147103"/>
          </a:xfrm>
        </p:spPr>
        <p:txBody>
          <a:bodyPr>
            <a:noAutofit/>
          </a:bodyPr>
          <a:lstStyle/>
          <a:p>
            <a:pPr algn="just">
              <a:buFont typeface="Wingdings" panose="05000000000000000000" pitchFamily="2" charset="2"/>
              <a:buChar char="q"/>
            </a:pPr>
            <a:r>
              <a:rPr lang="en-GB" sz="2400" dirty="0">
                <a:latin typeface="Times New Roman" panose="02020603050405020304" pitchFamily="18" charset="0"/>
                <a:cs typeface="Times New Roman" panose="02020603050405020304" pitchFamily="18" charset="0"/>
              </a:rPr>
              <a:t>Integration stages and approach that focuses on eliminating obstacles and creating convergence at REC level before aiming at continental level; harmonize the AACB African Monetary Cooperation Programme (AMCP) timeline of 2021 with the Abuja Treaty timeline of 2034</a:t>
            </a:r>
            <a:r>
              <a:rPr lang="en-GB" sz="2400" dirty="0" smtClean="0">
                <a:latin typeface="Times New Roman" panose="02020603050405020304" pitchFamily="18" charset="0"/>
                <a:cs typeface="Times New Roman" panose="02020603050405020304" pitchFamily="18" charset="0"/>
              </a:rPr>
              <a:t>.</a:t>
            </a:r>
          </a:p>
          <a:p>
            <a:pPr marL="0" indent="0" algn="just">
              <a:buNone/>
            </a:pPr>
            <a:endParaRPr lang="en-GB" sz="24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q"/>
            </a:pPr>
            <a:r>
              <a:rPr lang="en-GB" sz="2400" dirty="0">
                <a:latin typeface="Times New Roman" panose="02020603050405020304" pitchFamily="18" charset="0"/>
                <a:cs typeface="Times New Roman" panose="02020603050405020304" pitchFamily="18" charset="0"/>
              </a:rPr>
              <a:t>Macroeconomic convergence should be given due attention:</a:t>
            </a:r>
          </a:p>
          <a:p>
            <a:pPr lvl="1" algn="just">
              <a:buFont typeface="Wingdings" panose="05000000000000000000" pitchFamily="2" charset="2"/>
              <a:buChar char="§"/>
            </a:pPr>
            <a:r>
              <a:rPr lang="en-GB" sz="2400" dirty="0">
                <a:latin typeface="Times New Roman" panose="02020603050405020304" pitchFamily="18" charset="0"/>
                <a:cs typeface="Times New Roman" panose="02020603050405020304" pitchFamily="18" charset="0"/>
              </a:rPr>
              <a:t>Aligning REC macroeconomic convergence to the AMCP framework;</a:t>
            </a:r>
          </a:p>
          <a:p>
            <a:pPr lvl="1" algn="just">
              <a:buFont typeface="Wingdings" panose="05000000000000000000" pitchFamily="2" charset="2"/>
              <a:buChar char="§"/>
            </a:pPr>
            <a:r>
              <a:rPr lang="en-GB" sz="2400" dirty="0">
                <a:latin typeface="Times New Roman" panose="02020603050405020304" pitchFamily="18" charset="0"/>
                <a:cs typeface="Times New Roman" panose="02020603050405020304" pitchFamily="18" charset="0"/>
              </a:rPr>
              <a:t>Ensuring REC Exchange Rate Mechanisms adhere to universal rules;</a:t>
            </a:r>
          </a:p>
          <a:p>
            <a:pPr lvl="1" algn="just">
              <a:buFont typeface="Wingdings" panose="05000000000000000000" pitchFamily="2" charset="2"/>
              <a:buChar char="§"/>
            </a:pPr>
            <a:r>
              <a:rPr lang="en-GB" sz="2400" dirty="0">
                <a:latin typeface="Times New Roman" panose="02020603050405020304" pitchFamily="18" charset="0"/>
                <a:cs typeface="Times New Roman" panose="02020603050405020304" pitchFamily="18" charset="0"/>
              </a:rPr>
              <a:t>Addressing key challenges of African Central Banks in monetary policy management;</a:t>
            </a:r>
          </a:p>
          <a:p>
            <a:pPr lvl="1" algn="just">
              <a:buFont typeface="Wingdings" panose="05000000000000000000" pitchFamily="2" charset="2"/>
              <a:buChar char="§"/>
            </a:pPr>
            <a:r>
              <a:rPr lang="en-GB" sz="2400" dirty="0">
                <a:latin typeface="Times New Roman" panose="02020603050405020304" pitchFamily="18" charset="0"/>
                <a:cs typeface="Times New Roman" panose="02020603050405020304" pitchFamily="18" charset="0"/>
              </a:rPr>
              <a:t>Rationalizing public expenditure among member </a:t>
            </a:r>
            <a:r>
              <a:rPr lang="en-GB" sz="2400" dirty="0" smtClean="0">
                <a:latin typeface="Times New Roman" panose="02020603050405020304" pitchFamily="18" charset="0"/>
                <a:cs typeface="Times New Roman" panose="02020603050405020304" pitchFamily="18" charset="0"/>
              </a:rPr>
              <a:t>states.</a:t>
            </a:r>
          </a:p>
          <a:p>
            <a:pPr lvl="1" algn="just">
              <a:buFont typeface="Wingdings" panose="05000000000000000000" pitchFamily="2" charset="2"/>
              <a:buChar char="§"/>
            </a:pPr>
            <a:r>
              <a:rPr lang="en-GB" sz="2400" dirty="0" smtClean="0">
                <a:latin typeface="Times New Roman" panose="02020603050405020304" pitchFamily="18" charset="0"/>
                <a:cs typeface="Times New Roman" panose="02020603050405020304" pitchFamily="18" charset="0"/>
              </a:rPr>
              <a:t>Development </a:t>
            </a:r>
            <a:r>
              <a:rPr lang="en-GB" sz="2400" dirty="0">
                <a:latin typeface="Times New Roman" panose="02020603050405020304" pitchFamily="18" charset="0"/>
                <a:cs typeface="Times New Roman" panose="02020603050405020304" pitchFamily="18" charset="0"/>
              </a:rPr>
              <a:t>and integration of financial markets</a:t>
            </a:r>
          </a:p>
          <a:p>
            <a:endParaRPr lang="en-GB" sz="2400" dirty="0"/>
          </a:p>
        </p:txBody>
      </p:sp>
    </p:spTree>
    <p:extLst>
      <p:ext uri="{BB962C8B-B14F-4D97-AF65-F5344CB8AC3E}">
        <p14:creationId xmlns:p14="http://schemas.microsoft.com/office/powerpoint/2010/main" val="21170676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843" y="286603"/>
            <a:ext cx="10972799" cy="1450757"/>
          </a:xfrm>
        </p:spPr>
        <p:txBody>
          <a:bodyPr/>
          <a:lstStyle/>
          <a:p>
            <a:pPr algn="ctr"/>
            <a:r>
              <a:rPr lang="en-GB" dirty="0">
                <a:latin typeface="Sylfaen" panose="010A0502050306030303" pitchFamily="18" charset="0"/>
              </a:rPr>
              <a:t>The AUC-AACB Joint Strategy</a:t>
            </a:r>
            <a:br>
              <a:rPr lang="en-GB" dirty="0">
                <a:latin typeface="Sylfaen" panose="010A0502050306030303" pitchFamily="18" charset="0"/>
              </a:rPr>
            </a:br>
            <a:r>
              <a:rPr lang="en-GB" dirty="0">
                <a:latin typeface="Sylfaen" panose="010A0502050306030303" pitchFamily="18" charset="0"/>
              </a:rPr>
              <a:t>	</a:t>
            </a:r>
            <a:r>
              <a:rPr lang="en-GB" sz="4000" i="1" dirty="0">
                <a:latin typeface="Arial Narrow Special G1" panose="050B0506020202030204" pitchFamily="34" charset="2"/>
              </a:rPr>
              <a:t>(Recommendations)</a:t>
            </a:r>
            <a:endParaRPr lang="en-GB" dirty="0"/>
          </a:p>
        </p:txBody>
      </p:sp>
      <p:sp>
        <p:nvSpPr>
          <p:cNvPr id="3" name="Content Placeholder 2"/>
          <p:cNvSpPr>
            <a:spLocks noGrp="1"/>
          </p:cNvSpPr>
          <p:nvPr>
            <p:ph idx="1"/>
          </p:nvPr>
        </p:nvSpPr>
        <p:spPr>
          <a:xfrm>
            <a:off x="590843" y="1845734"/>
            <a:ext cx="11282289" cy="4386254"/>
          </a:xfrm>
        </p:spPr>
        <p:txBody>
          <a:bodyPr>
            <a:normAutofit/>
          </a:bodyPr>
          <a:lstStyle/>
          <a:p>
            <a:pPr algn="just">
              <a:buFont typeface="Wingdings" panose="05000000000000000000" pitchFamily="2" charset="2"/>
              <a:buChar char="q"/>
            </a:pPr>
            <a:r>
              <a:rPr lang="en-GB" sz="2400" dirty="0">
                <a:latin typeface="Times New Roman" panose="02020603050405020304" pitchFamily="18" charset="0"/>
                <a:cs typeface="Times New Roman" panose="02020603050405020304" pitchFamily="18" charset="0"/>
              </a:rPr>
              <a:t>Strengthening policies for economic diversification to reduce commodity price volatility.</a:t>
            </a:r>
          </a:p>
          <a:p>
            <a:pPr algn="just">
              <a:buFont typeface="Wingdings" panose="05000000000000000000" pitchFamily="2" charset="2"/>
              <a:buChar char="q"/>
            </a:pPr>
            <a:r>
              <a:rPr lang="en-GB" sz="2400" dirty="0">
                <a:latin typeface="Times New Roman" panose="02020603050405020304" pitchFamily="18" charset="0"/>
                <a:cs typeface="Times New Roman" panose="02020603050405020304" pitchFamily="18" charset="0"/>
              </a:rPr>
              <a:t>Surveillance and enforcement mechanism and regulatory framework with binding commitments and sanctions.</a:t>
            </a:r>
          </a:p>
          <a:p>
            <a:pPr algn="just">
              <a:buFont typeface="Wingdings" panose="05000000000000000000" pitchFamily="2" charset="2"/>
              <a:buChar char="q"/>
            </a:pPr>
            <a:r>
              <a:rPr lang="en-GB" sz="2400" dirty="0">
                <a:latin typeface="Times New Roman" panose="02020603050405020304" pitchFamily="18" charset="0"/>
                <a:cs typeface="Times New Roman" panose="02020603050405020304" pitchFamily="18" charset="0"/>
              </a:rPr>
              <a:t>Strengthening of the development of physical infrastructure.</a:t>
            </a:r>
          </a:p>
          <a:p>
            <a:pPr algn="just">
              <a:buFont typeface="Wingdings" panose="05000000000000000000" pitchFamily="2" charset="2"/>
              <a:buChar char="q"/>
            </a:pPr>
            <a:r>
              <a:rPr lang="en-GB" sz="2400" dirty="0">
                <a:latin typeface="Times New Roman" panose="02020603050405020304" pitchFamily="18" charset="0"/>
                <a:cs typeface="Times New Roman" panose="02020603050405020304" pitchFamily="18" charset="0"/>
              </a:rPr>
              <a:t>Statistical harmonisation to support economic and monetary integration.</a:t>
            </a:r>
          </a:p>
          <a:p>
            <a:pPr algn="just">
              <a:buFont typeface="Wingdings" panose="05000000000000000000" pitchFamily="2" charset="2"/>
              <a:buChar char="q"/>
            </a:pPr>
            <a:r>
              <a:rPr lang="en-GB" sz="2400" dirty="0">
                <a:latin typeface="Times New Roman" panose="02020603050405020304" pitchFamily="18" charset="0"/>
                <a:cs typeface="Times New Roman" panose="02020603050405020304" pitchFamily="18" charset="0"/>
              </a:rPr>
              <a:t>Accelerating the trade integration process and the mobility of factors of production, including effective financial compensation mechanisms for customs revenue loss.</a:t>
            </a:r>
          </a:p>
          <a:p>
            <a:pPr algn="just">
              <a:buFont typeface="Wingdings" panose="05000000000000000000" pitchFamily="2" charset="2"/>
              <a:buChar char="q"/>
            </a:pPr>
            <a:r>
              <a:rPr lang="en-GB" sz="2400" dirty="0">
                <a:latin typeface="Times New Roman" panose="02020603050405020304" pitchFamily="18" charset="0"/>
                <a:cs typeface="Times New Roman" panose="02020603050405020304" pitchFamily="18" charset="0"/>
              </a:rPr>
              <a:t>Transitional institutional arrangements such as the African Monetary Institute (AMI).</a:t>
            </a:r>
          </a:p>
          <a:p>
            <a:pPr algn="just">
              <a:buFont typeface="Wingdings" panose="05000000000000000000" pitchFamily="2" charset="2"/>
              <a:buChar char="q"/>
            </a:pPr>
            <a:r>
              <a:rPr lang="en-GB" sz="2400" dirty="0">
                <a:latin typeface="Times New Roman" panose="02020603050405020304" pitchFamily="18" charset="0"/>
                <a:cs typeface="Times New Roman" panose="02020603050405020304" pitchFamily="18" charset="0"/>
              </a:rPr>
              <a:t>Communication Strategy and Sensitization Programme.</a:t>
            </a:r>
          </a:p>
          <a:p>
            <a:endParaRPr lang="en-GB"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68862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GB" sz="8800" dirty="0">
                <a:latin typeface="Sylfaen" panose="010A0502050306030303" pitchFamily="18" charset="0"/>
              </a:rPr>
              <a:t>Thank you</a:t>
            </a:r>
          </a:p>
        </p:txBody>
      </p:sp>
      <p:sp>
        <p:nvSpPr>
          <p:cNvPr id="3" name="Content Placeholder 2"/>
          <p:cNvSpPr>
            <a:spLocks noGrp="1"/>
          </p:cNvSpPr>
          <p:nvPr>
            <p:ph idx="1"/>
          </p:nvPr>
        </p:nvSpPr>
        <p:spPr/>
        <p:txBody>
          <a:bodyPr>
            <a:normAutofit/>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r>
              <a:rPr lang="en-GB" dirty="0"/>
              <a:t>Please submit all queries to: 	</a:t>
            </a:r>
            <a:r>
              <a:rPr lang="en-GB" dirty="0">
                <a:hlinkClick r:id="rId2"/>
              </a:rPr>
              <a:t>NdankhonzaM@Africa-Union.Org</a:t>
            </a:r>
            <a:endParaRPr lang="en-GB" dirty="0"/>
          </a:p>
          <a:p>
            <a:pPr marL="0" indent="0">
              <a:buNone/>
            </a:pPr>
            <a:r>
              <a:rPr lang="en-GB" dirty="0"/>
              <a:t>				</a:t>
            </a:r>
            <a:r>
              <a:rPr lang="en-GB" dirty="0">
                <a:hlinkClick r:id="rId3"/>
              </a:rPr>
              <a:t>KokobeG@africa-union.org</a:t>
            </a:r>
            <a:r>
              <a:rPr lang="en-GB" dirty="0"/>
              <a:t> </a:t>
            </a:r>
          </a:p>
        </p:txBody>
      </p:sp>
      <p:pic>
        <p:nvPicPr>
          <p:cNvPr id="4" name="Picture 2" descr="https://upload.wikimedia.org/wikipedia/en/thumb/f/f5/Emblem_of_the_African_Union.svg/200px-Emblem_of_the_African_Union.svg.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00716" y="2460132"/>
            <a:ext cx="1905000" cy="17049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450174"/>
      </p:ext>
    </p:extLst>
  </p:cSld>
  <p:clrMapOvr>
    <a:masterClrMapping/>
  </p:clrMapOvr>
  <p:timing>
    <p:tnLst>
      <p:par>
        <p:cTn id="1" dur="indefinite" restart="never" nodeType="tmRoot"/>
      </p:par>
    </p:tnLst>
  </p:timing>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257</TotalTime>
  <Words>670</Words>
  <Application>Microsoft Office PowerPoint</Application>
  <PresentationFormat>Grand écran</PresentationFormat>
  <Paragraphs>87</Paragraphs>
  <Slides>11</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11</vt:i4>
      </vt:variant>
    </vt:vector>
  </HeadingPairs>
  <TitlesOfParts>
    <vt:vector size="20" baseType="lpstr">
      <vt:lpstr>Algerian</vt:lpstr>
      <vt:lpstr>Andalus</vt:lpstr>
      <vt:lpstr>Arial Narrow Special G1</vt:lpstr>
      <vt:lpstr>Calibri</vt:lpstr>
      <vt:lpstr>Calibri Light</vt:lpstr>
      <vt:lpstr>Sylfaen</vt:lpstr>
      <vt:lpstr>Times New Roman</vt:lpstr>
      <vt:lpstr>Wingdings</vt:lpstr>
      <vt:lpstr>Rétrospective</vt:lpstr>
      <vt:lpstr>     the establishment of the African Central Bank</vt:lpstr>
      <vt:lpstr>OUTLINE</vt:lpstr>
      <vt:lpstr>Background to the Establishment of the African Central Bank (ACB)</vt:lpstr>
      <vt:lpstr>Background to the Establishment of the African Central Bank (ACB)</vt:lpstr>
      <vt:lpstr> The AUC-AACB Joint Strategy                      ( Introduction)</vt:lpstr>
      <vt:lpstr> The AUC-AACB Joint Strategy   (5 stages for establishing the ACB)</vt:lpstr>
      <vt:lpstr> The AUC-AACB Joint Strategy   (5 stages for establishing the ACB)</vt:lpstr>
      <vt:lpstr>The AUC-AACB Joint Strategy  (Recommendations)</vt:lpstr>
      <vt:lpstr>The AUC-AACB Joint Strategy  (Recommendations)</vt:lpstr>
      <vt:lpstr>The AUC-AACB Joint Strategy  (Recommendations)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establishment of the African Central Bank</dc:title>
  <dc:creator>Ndankhonza Munlo</dc:creator>
  <cp:lastModifiedBy>HP</cp:lastModifiedBy>
  <cp:revision>26</cp:revision>
  <cp:lastPrinted>2016-03-30T17:05:10Z</cp:lastPrinted>
  <dcterms:created xsi:type="dcterms:W3CDTF">2016-03-28T11:26:27Z</dcterms:created>
  <dcterms:modified xsi:type="dcterms:W3CDTF">2016-03-30T17:19:00Z</dcterms:modified>
</cp:coreProperties>
</file>