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1"/>
    <p:sldMasterId id="2147483721" r:id="rId2"/>
    <p:sldMasterId id="2147483733" r:id="rId3"/>
    <p:sldMasterId id="2147483745" r:id="rId4"/>
    <p:sldMasterId id="2147483757" r:id="rId5"/>
    <p:sldMasterId id="2147483769" r:id="rId6"/>
    <p:sldMasterId id="2147483781" r:id="rId7"/>
    <p:sldMasterId id="2147483793" r:id="rId8"/>
    <p:sldMasterId id="2147483817" r:id="rId9"/>
    <p:sldMasterId id="2147483829" r:id="rId10"/>
    <p:sldMasterId id="2147483841" r:id="rId11"/>
    <p:sldMasterId id="2147483853" r:id="rId12"/>
    <p:sldMasterId id="2147483865" r:id="rId13"/>
    <p:sldMasterId id="2147483877" r:id="rId14"/>
    <p:sldMasterId id="2147483889" r:id="rId15"/>
    <p:sldMasterId id="2147483901" r:id="rId16"/>
    <p:sldMasterId id="2147483913" r:id="rId17"/>
    <p:sldMasterId id="2147483925" r:id="rId18"/>
    <p:sldMasterId id="2147483937" r:id="rId19"/>
    <p:sldMasterId id="2147483949" r:id="rId20"/>
  </p:sldMasterIdLst>
  <p:notesMasterIdLst>
    <p:notesMasterId r:id="rId53"/>
  </p:notesMasterIdLst>
  <p:sldIdLst>
    <p:sldId id="258" r:id="rId21"/>
    <p:sldId id="469" r:id="rId22"/>
    <p:sldId id="470" r:id="rId23"/>
    <p:sldId id="471" r:id="rId24"/>
    <p:sldId id="472" r:id="rId25"/>
    <p:sldId id="473" r:id="rId26"/>
    <p:sldId id="474" r:id="rId27"/>
    <p:sldId id="475" r:id="rId28"/>
    <p:sldId id="476" r:id="rId29"/>
    <p:sldId id="477" r:id="rId30"/>
    <p:sldId id="478" r:id="rId31"/>
    <p:sldId id="479" r:id="rId32"/>
    <p:sldId id="480" r:id="rId33"/>
    <p:sldId id="417" r:id="rId34"/>
    <p:sldId id="481" r:id="rId35"/>
    <p:sldId id="482" r:id="rId36"/>
    <p:sldId id="483" r:id="rId37"/>
    <p:sldId id="484" r:id="rId38"/>
    <p:sldId id="485" r:id="rId39"/>
    <p:sldId id="486" r:id="rId40"/>
    <p:sldId id="487" r:id="rId41"/>
    <p:sldId id="488" r:id="rId42"/>
    <p:sldId id="489" r:id="rId43"/>
    <p:sldId id="490" r:id="rId44"/>
    <p:sldId id="491" r:id="rId45"/>
    <p:sldId id="492" r:id="rId46"/>
    <p:sldId id="493" r:id="rId47"/>
    <p:sldId id="494" r:id="rId48"/>
    <p:sldId id="495" r:id="rId49"/>
    <p:sldId id="496" r:id="rId50"/>
    <p:sldId id="497" r:id="rId51"/>
    <p:sldId id="498" r:id="rId5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Style foncé 2 - Accentuation 5/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75" autoAdjust="0"/>
  </p:normalViewPr>
  <p:slideViewPr>
    <p:cSldViewPr snapToGrid="0" snapToObjects="1">
      <p:cViewPr varScale="1">
        <p:scale>
          <a:sx n="111" d="100"/>
          <a:sy n="111" d="100"/>
        </p:scale>
        <p:origin x="159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40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6.xml"/><Relationship Id="rId39" Type="http://schemas.openxmlformats.org/officeDocument/2006/relationships/slide" Target="slides/slide19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50" Type="http://schemas.openxmlformats.org/officeDocument/2006/relationships/slide" Target="slides/slide30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9.xml"/><Relationship Id="rId41" Type="http://schemas.openxmlformats.org/officeDocument/2006/relationships/slide" Target="slides/slide21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4"/>
          <c:order val="0"/>
          <c:spPr>
            <a:solidFill>
              <a:schemeClr val="accent2">
                <a:lumMod val="40000"/>
                <a:lumOff val="60000"/>
              </a:schemeClr>
            </a:solidFill>
            <a:effectLst>
              <a:innerShdw blurRad="63500" dist="50800" dir="16200000">
                <a:prstClr val="black">
                  <a:alpha val="50000"/>
                </a:prstClr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'Contribution Analysis'!$R$6:$X$6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'Contribution Analysis'!$R$10:$X$10</c:f>
              <c:numCache>
                <c:formatCode>_(* #,##0_);_(* \(#,##0\);_(* "-"??_);_(@_)</c:formatCode>
                <c:ptCount val="7"/>
                <c:pt idx="0">
                  <c:v>1149318</c:v>
                </c:pt>
                <c:pt idx="1">
                  <c:v>2206341</c:v>
                </c:pt>
                <c:pt idx="2">
                  <c:v>1076900</c:v>
                </c:pt>
                <c:pt idx="3">
                  <c:v>584127</c:v>
                </c:pt>
                <c:pt idx="4">
                  <c:v>617366.41</c:v>
                </c:pt>
                <c:pt idx="5">
                  <c:v>665518.7300000001</c:v>
                </c:pt>
                <c:pt idx="6">
                  <c:v>1513317.46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437910264"/>
        <c:axId val="437910656"/>
      </c:barChart>
      <c:catAx>
        <c:axId val="4379102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437910656"/>
        <c:crosses val="autoZero"/>
        <c:auto val="1"/>
        <c:lblAlgn val="ctr"/>
        <c:lblOffset val="100"/>
        <c:tickMarkSkip val="1"/>
        <c:noMultiLvlLbl val="0"/>
      </c:catAx>
      <c:valAx>
        <c:axId val="437910656"/>
        <c:scaling>
          <c:orientation val="minMax"/>
          <c:max val="240000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AMOUNT (USD)</a:t>
                </a:r>
              </a:p>
            </c:rich>
          </c:tx>
          <c:overlay val="0"/>
        </c:title>
        <c:numFmt formatCode="_(* #,##0_);_(* \(#,##0\);_(* &quot;-&quot;??_);_(@_)" sourceLinked="1"/>
        <c:majorTickMark val="none"/>
        <c:minorTickMark val="none"/>
        <c:tickLblPos val="nextTo"/>
        <c:crossAx val="437910264"/>
        <c:crosses val="autoZero"/>
        <c:crossBetween val="between"/>
        <c:dispUnits>
          <c:builtInUnit val="thousands"/>
          <c:dispUnitsLbl/>
        </c:dispUnits>
      </c:valAx>
    </c:plotArea>
    <c:plotVisOnly val="1"/>
    <c:dispBlanksAs val="zero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n-US"/>
            </a:pPr>
            <a:r>
              <a:rPr lang="en-US" baseline="0"/>
              <a:t>IDEP Extrabudgetary Resources by Source</a:t>
            </a:r>
            <a:endParaRPr lang="en-US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Sheet1!$B$3</c:f>
              <c:strCache>
                <c:ptCount val="1"/>
                <c:pt idx="0">
                  <c:v>ECA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2400000"/>
              <a:lstStyle/>
              <a:p>
                <a:pPr>
                  <a:defRPr sz="8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Sheet1!$C$2:$H$2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Sheet1!$C$3:$H$3</c:f>
              <c:numCache>
                <c:formatCode>_(* #,##0_);_(* \(#,##0\);_(* "-"??_);_(@_)</c:formatCode>
                <c:ptCount val="6"/>
                <c:pt idx="0">
                  <c:v>0</c:v>
                </c:pt>
                <c:pt idx="1">
                  <c:v>479261</c:v>
                </c:pt>
                <c:pt idx="2">
                  <c:v>674533</c:v>
                </c:pt>
                <c:pt idx="3">
                  <c:v>2404795</c:v>
                </c:pt>
                <c:pt idx="4">
                  <c:v>1789112</c:v>
                </c:pt>
                <c:pt idx="5">
                  <c:v>1310675</c:v>
                </c:pt>
              </c:numCache>
            </c:numRef>
          </c:val>
        </c:ser>
        <c:ser>
          <c:idx val="2"/>
          <c:order val="1"/>
          <c:tx>
            <c:strRef>
              <c:f>Sheet1!$B$4</c:f>
              <c:strCache>
                <c:ptCount val="1"/>
                <c:pt idx="0">
                  <c:v>Other Donors</c:v>
                </c:pt>
              </c:strCache>
            </c:strRef>
          </c:tx>
          <c:spPr>
            <a:scene3d>
              <a:camera prst="orthographicFront"/>
              <a:lightRig rig="glow" dir="t">
                <a:rot lat="0" lon="0" rev="4800000"/>
              </a:lightRig>
            </a:scene3d>
            <a:sp3d prstMaterial="matte">
              <a:bevelT w="127000" h="63500"/>
            </a:sp3d>
          </c:spPr>
          <c:invertIfNegative val="0"/>
          <c:dLbls>
            <c:dLbl>
              <c:idx val="0"/>
              <c:layout>
                <c:manualLayout>
                  <c:x val="-3.2952281567213701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2820512820512799E-2"/>
                  <c:y val="-8.25816285925624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4957264957265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-2400000"/>
              <a:lstStyle/>
              <a:p>
                <a:pPr>
                  <a:defRPr sz="8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Sheet1!$C$2:$H$2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Sheet1!$C$4:$H$4</c:f>
              <c:numCache>
                <c:formatCode>_(* #,##0_);_(* \(#,##0\);_(* "-"??_);_(@_)</c:formatCode>
                <c:ptCount val="6"/>
                <c:pt idx="0">
                  <c:v>1429982</c:v>
                </c:pt>
                <c:pt idx="1">
                  <c:v>1505572</c:v>
                </c:pt>
                <c:pt idx="2">
                  <c:v>2041841</c:v>
                </c:pt>
                <c:pt idx="3">
                  <c:v>2105552</c:v>
                </c:pt>
                <c:pt idx="4">
                  <c:v>946855</c:v>
                </c:pt>
                <c:pt idx="5">
                  <c:v>402927</c:v>
                </c:pt>
              </c:numCache>
            </c:numRef>
          </c:val>
        </c:ser>
        <c:ser>
          <c:idx val="3"/>
          <c:order val="2"/>
          <c:tx>
            <c:strRef>
              <c:f>Sheet1!$B$5</c:f>
              <c:strCache>
                <c:ptCount val="1"/>
                <c:pt idx="0">
                  <c:v>Total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2400000"/>
              <a:lstStyle/>
              <a:p>
                <a:pPr>
                  <a:defRPr sz="8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Sheet1!$C$2:$H$2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Sheet1!$C$5:$H$5</c:f>
              <c:numCache>
                <c:formatCode>_(* #,##0_);_(* \(#,##0\);_(* "-"??_);_(@_)</c:formatCode>
                <c:ptCount val="6"/>
                <c:pt idx="0">
                  <c:v>1429982</c:v>
                </c:pt>
                <c:pt idx="1">
                  <c:v>1984833</c:v>
                </c:pt>
                <c:pt idx="2">
                  <c:v>2716374</c:v>
                </c:pt>
                <c:pt idx="3">
                  <c:v>4510347</c:v>
                </c:pt>
                <c:pt idx="4">
                  <c:v>2735967</c:v>
                </c:pt>
                <c:pt idx="5">
                  <c:v>1713602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233400"/>
        <c:axId val="1233784"/>
      </c:barChart>
      <c:catAx>
        <c:axId val="12334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233784"/>
        <c:crosses val="autoZero"/>
        <c:auto val="1"/>
        <c:lblAlgn val="ctr"/>
        <c:lblOffset val="100"/>
        <c:tickMarkSkip val="1"/>
        <c:noMultiLvlLbl val="0"/>
      </c:catAx>
      <c:valAx>
        <c:axId val="1233784"/>
        <c:scaling>
          <c:orientation val="minMax"/>
          <c:max val="500000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AMOUNT</a:t>
                </a:r>
                <a:r>
                  <a:rPr lang="en-US" baseline="0"/>
                  <a:t> (USD)</a:t>
                </a:r>
                <a:endParaRPr lang="en-US"/>
              </a:p>
            </c:rich>
          </c:tx>
          <c:overlay val="0"/>
        </c:title>
        <c:numFmt formatCode="_(* #,##0_);_(* \(#,##0\);_(* &quot;-&quot;??_);_(@_)" sourceLinked="1"/>
        <c:majorTickMark val="none"/>
        <c:minorTickMark val="none"/>
        <c:tickLblPos val="nextTo"/>
        <c:crossAx val="1233400"/>
        <c:crosses val="autoZero"/>
        <c:crossBetween val="between"/>
        <c:dispUnits>
          <c:builtInUnit val="thousands"/>
          <c:dispUnitsLbl/>
        </c:dispUnits>
      </c:valAx>
    </c:plotArea>
    <c:legend>
      <c:legendPos val="t"/>
      <c:overlay val="0"/>
    </c:legend>
    <c:plotVisOnly val="1"/>
    <c:dispBlanksAs val="zero"/>
    <c:showDLblsOverMax val="0"/>
  </c:chart>
  <c:spPr>
    <a:ln w="12700">
      <a:solidFill>
        <a:schemeClr val="tx1">
          <a:alpha val="36000"/>
        </a:schemeClr>
      </a:solidFill>
    </a:ln>
    <a:effectLst>
      <a:outerShdw blurRad="50800" dist="50800" dir="2700000" algn="ctr" rotWithShape="0">
        <a:sysClr val="windowText" lastClr="000000"/>
      </a:outerShdw>
    </a:effectLst>
    <a:scene3d>
      <a:camera prst="orthographicFront"/>
      <a:lightRig rig="threePt" dir="t"/>
    </a:scene3d>
    <a:sp3d prstMaterial="powder"/>
  </c:sp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AB2968-AF50-4779-A8F9-C452E71A6D55}" type="datetimeFigureOut">
              <a:rPr lang="en-US" smtClean="0"/>
              <a:t>4/2/2016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8D053-2E03-4458-BB66-52EB7FE50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474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A008B-DE38-46BF-BC24-9D1CBC4DFD84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636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A008B-DE38-46BF-BC24-9D1CBC4DFD84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622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A008B-DE38-46BF-BC24-9D1CBC4DFD84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971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A008B-DE38-46BF-BC24-9D1CBC4DFD84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493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A008B-DE38-46BF-BC24-9D1CBC4DFD84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874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A008B-DE38-46BF-BC24-9D1CBC4DFD84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6137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A008B-DE38-46BF-BC24-9D1CBC4DFD84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4080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A008B-DE38-46BF-BC24-9D1CBC4DFD84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7209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A008B-DE38-46BF-BC24-9D1CBC4DFD84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2172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A008B-DE38-46BF-BC24-9D1CBC4DFD84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3954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A008B-DE38-46BF-BC24-9D1CBC4DFD84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512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/>
              <a:t>02/04/2016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2304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/>
              <a:t>02/04/2016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8841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/>
              <a:t>02/04/2016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9298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/>
              <a:t>02/04/2016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7499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/>
              <a:t>02/04/2016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1805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/>
              <a:t>02/04/2016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1193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/>
              <a:t>02/04/2016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8712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/>
              <a:t>02/04/2016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2526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/>
              <a:t>02/04/2016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0021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/>
              <a:t>02/04/2016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989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/>
              <a:t>02/04/2016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1153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490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475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588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518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3087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456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848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399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5510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098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4819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7982-687A-4450-BC95-77136AAB6090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826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A3F00-01C8-447F-9B83-FB300D7EEBA4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5833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B7A68-9CB9-48D0-A9DD-DA66F49A291A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8189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9BDC6-5A95-4F59-B7A4-6EEBA8F3FCC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1658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AAE5E-AE5B-4209-AC59-4358E0EABF7B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8729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9433D-68C0-4ABD-90FA-36F7C2DEAD8A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190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4C97-CA85-4AB4-8FB1-B977D9A333EB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4024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038F2-CAF3-4374-A7A1-325BDE1A2B18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6160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2AB19-227D-4280-8B4F-8C2796E6FDE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3463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C3C81-83A8-4B9D-B25B-C31EF1225500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876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FA45B-AAFD-48AC-8FF2-398EB1C0F71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1072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6637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4122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7974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4841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5400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2105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8170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8121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2084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9856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6957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5149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2963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1816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73226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1679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76415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9132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0908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72980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2404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60351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350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794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6993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76975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0709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72566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96008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44958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376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43814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64416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53481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2900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35718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95389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8733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3944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24856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43426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57954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9422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81662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81826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77482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6101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8442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70347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7575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27649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02724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28207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48981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57119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87494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66087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48808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20247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14896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01001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15937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69362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13713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77321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1518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75737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11614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34711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37005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80291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30421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32299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66390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84378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05114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21684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36632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66503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40382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258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43276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957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67425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84159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02030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70937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84098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8427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96041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28308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29098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41227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15176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25495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33962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21932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73974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14486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EA5A3-5111-4D02-BE8D-F4AB95782BAB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77175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8FE86-8DAE-4310-908E-1E253EBA0100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17192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6135-9374-45C2-AE24-2EE7A71A9D27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59142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53C4D-20D7-41A0-A8E7-A5164C93F016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3307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37374-B695-4033-889E-62147ADC4398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49042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0D6D8-5906-4098-8FC3-2298684F82A4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95211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F62A9-7D57-451F-9366-82C1E613E50C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9724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75DB4-5D31-44A1-9DDD-B01DB241B956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68765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DA0C2-5E21-4E42-8D5C-E7FEA289FC19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77231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805C3-C9EA-4358-93BA-53E9A23C0E3B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72678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4349-573E-4818-8656-95053F8EEC76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42873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70D549-BD71-43DB-9F7B-DE9FDE2BDD52}" type="datetimeFigureOut">
              <a:rPr lang="fr-FR"/>
              <a:pPr/>
              <a:t>02/04/2016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CD46BD-5DC1-48D4-AC7D-AA1B21755CEC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19640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81AFF69-1213-41A8-8D50-E6135BEE5E72}" type="datetimeFigureOut">
              <a:rPr lang="fr-FR"/>
              <a:pPr/>
              <a:t>02/04/2016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98DB27-CB62-47B2-9753-8C50AC69217E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83587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82D926-41EF-47C2-82F0-923E61E1EFA4}" type="datetimeFigureOut">
              <a:rPr lang="fr-FR"/>
              <a:pPr/>
              <a:t>02/04/2016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0F9D60-8F2C-4F07-8126-05D8666923AA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652890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358BA8-0005-438C-BD35-C0E0A06BCF28}" type="datetimeFigureOut">
              <a:rPr lang="fr-FR"/>
              <a:pPr/>
              <a:t>02/04/2016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C81694-9C26-4D36-906C-8F8B3C4E1693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649700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D6B2D7-26FB-4EF5-A83C-4EFB2FF05D2A}" type="datetimeFigureOut">
              <a:rPr lang="fr-FR"/>
              <a:pPr/>
              <a:t>02/04/2016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027358-1A14-438D-9BA3-2A5158E5C461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562110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F88364-0FBB-43DF-8CA6-849483619E47}" type="datetimeFigureOut">
              <a:rPr lang="fr-FR"/>
              <a:pPr/>
              <a:t>02/04/2016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76AC-5573-428E-A2F9-E593AAB036DA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50448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AE17EA-708E-4FAA-92B4-8C2391F070E9}" type="datetimeFigureOut">
              <a:rPr lang="fr-FR"/>
              <a:pPr/>
              <a:t>02/04/2016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6BFC28-E7A0-4AB0-B767-2CE875D160B9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817044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1327CD-54FE-48C4-939B-8FCF80ADA090}" type="datetimeFigureOut">
              <a:rPr lang="fr-FR"/>
              <a:pPr/>
              <a:t>02/04/2016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7B5096-A992-42A2-8485-70E8F810EF6A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786608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B9F7C01-B46C-4910-8B07-0B28409391B5}" type="datetimeFigureOut">
              <a:rPr lang="fr-FR"/>
              <a:pPr/>
              <a:t>02/04/2016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7E2913-EF12-478A-A04C-7A98625785E6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90813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3B4FB66-0C41-4391-A001-1DAF8CB871D2}" type="datetimeFigureOut">
              <a:rPr lang="fr-FR"/>
              <a:pPr/>
              <a:t>02/04/2016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9EC790-1966-4B2D-A3AF-9C844FBF1FB5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149385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8E57C9-C6D6-45C2-8621-058A0EA1DFEA}" type="datetimeFigureOut">
              <a:rPr lang="fr-FR"/>
              <a:pPr/>
              <a:t>02/04/2016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BA682A-2A19-4FFB-8DAE-0E9D52EF4C97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247929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72971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66357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28177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305184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35641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66692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97354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51449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98526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706971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696897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571722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55515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40826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341627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006182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342366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04753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94962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38583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483304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59787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968163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23371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4366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46545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72625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09821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216605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79831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039547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694961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168787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882544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742988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481485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42705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79963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16761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816071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859812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866922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908874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35402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89438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944257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682183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010943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863251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03467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53755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375280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033191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259800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363903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44731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827714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665577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316560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804243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220676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237060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01210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188750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64020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248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/>
              <a:t>02/04/2016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7823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5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26ABD-EA0C-49E9-8816-E5CA915C3B1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802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54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71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724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83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769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985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148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345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720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BB8D1-B2DE-4DD5-9186-3C94B2CC3DE6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052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BBEC3F-056C-40EC-8302-86E3208BBA6E}" type="datetimeFigureOut">
              <a:rPr lang="fr-FR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02/04/2016</a:t>
            </a:fld>
            <a:endParaRPr lang="fr-FR">
              <a:cs typeface="Arial" panose="020B0604020202020204" pitchFamily="34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cs typeface="Arial" panose="020B0604020202020204" pitchFamily="34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907DD2D-C18A-41BA-ADC8-197569675C8E}" type="slidenum">
              <a:rPr lang="fr-FR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203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511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281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447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929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445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848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0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0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logo PPT-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799"/>
            <a:ext cx="6282267" cy="1422702"/>
          </a:xfrm>
          <a:prstGeom prst="rect">
            <a:avLst/>
          </a:prstGeom>
        </p:spPr>
      </p:pic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-64584" y="2109330"/>
            <a:ext cx="9294696" cy="3120942"/>
          </a:xfrm>
        </p:spPr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FFFFFF"/>
                </a:solidFill>
                <a:latin typeface="Avenir Book"/>
                <a:cs typeface="Avenir Book"/>
              </a:rPr>
              <a:t>Meeting of the </a:t>
            </a:r>
            <a:r>
              <a:rPr lang="fr-FR" sz="3600" dirty="0" err="1" smtClean="0">
                <a:solidFill>
                  <a:srgbClr val="FFFFFF"/>
                </a:solidFill>
                <a:latin typeface="Avenir Book"/>
                <a:cs typeface="Avenir Book"/>
              </a:rPr>
              <a:t>Committee</a:t>
            </a:r>
            <a:r>
              <a:rPr lang="fr-FR" sz="3600" dirty="0" smtClean="0">
                <a:solidFill>
                  <a:srgbClr val="FFFFFF"/>
                </a:solidFill>
                <a:latin typeface="Avenir Book"/>
                <a:cs typeface="Avenir Book"/>
              </a:rPr>
              <a:t> of Experts</a:t>
            </a:r>
            <a:br>
              <a:rPr lang="fr-FR" sz="3600" dirty="0" smtClean="0">
                <a:solidFill>
                  <a:srgbClr val="FFFFFF"/>
                </a:solidFill>
                <a:latin typeface="Avenir Book"/>
                <a:cs typeface="Avenir Book"/>
              </a:rPr>
            </a:br>
            <a:r>
              <a:rPr lang="en-US" sz="2400" dirty="0" smtClean="0">
                <a:solidFill>
                  <a:srgbClr val="FFFFFF"/>
                </a:solidFill>
                <a:latin typeface="Avenir Book"/>
                <a:cs typeface="Avenir Book"/>
              </a:rPr>
              <a:t>All </a:t>
            </a:r>
            <a:r>
              <a:rPr lang="en-US" sz="2400" dirty="0">
                <a:solidFill>
                  <a:srgbClr val="FFFFFF"/>
                </a:solidFill>
                <a:latin typeface="Avenir Book"/>
                <a:cs typeface="Avenir Book"/>
              </a:rPr>
              <a:t>day event 9.00 - 18.45</a:t>
            </a:r>
            <a:r>
              <a:rPr lang="fr-FR" sz="2400" dirty="0" smtClean="0">
                <a:solidFill>
                  <a:srgbClr val="FFFFFF"/>
                </a:solidFill>
                <a:latin typeface="Avenir Book"/>
                <a:cs typeface="Avenir Book"/>
              </a:rPr>
              <a:t/>
            </a:r>
            <a:br>
              <a:rPr lang="fr-FR" sz="2400" dirty="0" smtClean="0">
                <a:solidFill>
                  <a:srgbClr val="FFFFFF"/>
                </a:solidFill>
                <a:latin typeface="Avenir Book"/>
                <a:cs typeface="Avenir Book"/>
              </a:rPr>
            </a:br>
            <a:r>
              <a:rPr lang="fr-FR" sz="2400" dirty="0" smtClean="0">
                <a:solidFill>
                  <a:srgbClr val="FFFFFF"/>
                </a:solidFill>
                <a:latin typeface="Avenir Book"/>
                <a:cs typeface="Avenir Book"/>
              </a:rPr>
              <a:t/>
            </a:r>
            <a:br>
              <a:rPr lang="fr-FR" sz="2400" dirty="0" smtClean="0">
                <a:solidFill>
                  <a:srgbClr val="FFFFFF"/>
                </a:solidFill>
                <a:latin typeface="Avenir Book"/>
                <a:cs typeface="Avenir Book"/>
              </a:rPr>
            </a:br>
            <a:r>
              <a:rPr lang="fr-FR" sz="2400" dirty="0" smtClean="0">
                <a:solidFill>
                  <a:srgbClr val="FFFFFF"/>
                </a:solidFill>
                <a:latin typeface="Avenir Book"/>
                <a:cs typeface="Avenir Book"/>
              </a:rPr>
              <a:t/>
            </a:r>
            <a:br>
              <a:rPr lang="fr-FR" sz="2400" dirty="0" smtClean="0">
                <a:solidFill>
                  <a:srgbClr val="FFFFFF"/>
                </a:solidFill>
                <a:latin typeface="Avenir Book"/>
                <a:cs typeface="Avenir Book"/>
              </a:rPr>
            </a:br>
            <a:r>
              <a:rPr lang="fr-FR" sz="3600" dirty="0" smtClean="0">
                <a:solidFill>
                  <a:srgbClr val="FFFFFF"/>
                </a:solidFill>
                <a:latin typeface="Avenir Book"/>
                <a:cs typeface="Avenir Book"/>
              </a:rPr>
              <a:t>Réunion du Comité d’experts</a:t>
            </a:r>
            <a:br>
              <a:rPr lang="fr-FR" sz="3600" dirty="0" smtClean="0">
                <a:solidFill>
                  <a:srgbClr val="FFFFFF"/>
                </a:solidFill>
                <a:latin typeface="Avenir Book"/>
                <a:cs typeface="Avenir Book"/>
              </a:rPr>
            </a:br>
            <a:r>
              <a:rPr lang="fr-FR" sz="2400" dirty="0" smtClean="0">
                <a:solidFill>
                  <a:srgbClr val="FFFFFF"/>
                </a:solidFill>
                <a:latin typeface="Avenir Book"/>
                <a:cs typeface="Avenir Book"/>
              </a:rPr>
              <a:t>Journée entière </a:t>
            </a:r>
            <a:r>
              <a:rPr lang="en-US" sz="2400" dirty="0">
                <a:solidFill>
                  <a:srgbClr val="FFFFFF"/>
                </a:solidFill>
                <a:latin typeface="Avenir Book"/>
                <a:cs typeface="Avenir Book"/>
              </a:rPr>
              <a:t>9.00 - 18.45</a:t>
            </a:r>
            <a:r>
              <a:rPr lang="fr-FR" sz="2400" dirty="0">
                <a:solidFill>
                  <a:srgbClr val="FFFFFF"/>
                </a:solidFill>
                <a:latin typeface="Avenir Book"/>
                <a:cs typeface="Avenir Book"/>
              </a:rPr>
              <a:t/>
            </a:r>
            <a:br>
              <a:rPr lang="fr-FR" sz="2400" dirty="0">
                <a:solidFill>
                  <a:srgbClr val="FFFFFF"/>
                </a:solidFill>
                <a:latin typeface="Avenir Book"/>
                <a:cs typeface="Avenir Book"/>
              </a:rPr>
            </a:br>
            <a:endParaRPr lang="fr-FR" sz="240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pic>
        <p:nvPicPr>
          <p:cNvPr id="13" name="Image 12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54"/>
          <a:stretch/>
        </p:blipFill>
        <p:spPr>
          <a:xfrm>
            <a:off x="0" y="5973150"/>
            <a:ext cx="9144000" cy="59159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/>
            </a:ext>
          </a:extLst>
        </p:spPr>
      </p:pic>
      <p:pic>
        <p:nvPicPr>
          <p:cNvPr id="15" name="Image 14" descr="201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291" y="453526"/>
            <a:ext cx="1813285" cy="73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3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logo PPT-0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799"/>
            <a:ext cx="6282267" cy="1422702"/>
          </a:xfrm>
          <a:prstGeom prst="rect">
            <a:avLst/>
          </a:prstGeom>
        </p:spPr>
      </p:pic>
      <p:pic>
        <p:nvPicPr>
          <p:cNvPr id="13" name="Image 12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54"/>
          <a:stretch/>
        </p:blipFill>
        <p:spPr>
          <a:xfrm>
            <a:off x="0" y="5973150"/>
            <a:ext cx="9144000" cy="59159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/>
            </a:ext>
          </a:extLst>
        </p:spPr>
      </p:pic>
      <p:pic>
        <p:nvPicPr>
          <p:cNvPr id="15" name="Image 14" descr="201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291" y="453526"/>
            <a:ext cx="1813285" cy="730282"/>
          </a:xfrm>
          <a:prstGeom prst="rect">
            <a:avLst/>
          </a:prstGeom>
        </p:spPr>
      </p:pic>
      <p:graphicFrame>
        <p:nvGraphicFramePr>
          <p:cNvPr id="6" name="Table 7"/>
          <p:cNvGraphicFramePr>
            <a:graphicFrameLocks noGrp="1"/>
          </p:cNvGraphicFramePr>
          <p:nvPr>
            <p:extLst/>
          </p:nvPr>
        </p:nvGraphicFramePr>
        <p:xfrm>
          <a:off x="830606" y="2056604"/>
          <a:ext cx="7244664" cy="32247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3221"/>
                <a:gridCol w="1647555"/>
                <a:gridCol w="2713888"/>
              </a:tblGrid>
              <a:tr h="24296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5425" marR="5542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55425" marR="5542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5425" marR="5542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296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kern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400" b="1" kern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5425" marR="5542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5425" marR="5542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kern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400" b="1" kern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5425" marR="5542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7456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AFRICAN INSTITUTE FOR ECONOMIC DEVELOPMENT AND PLANNING</a:t>
                      </a:r>
                      <a:endParaRPr lang="en-US" sz="14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INSTITUT AFRICAIN DE DEVELOPPEMENT ECONOMIQUE ET DE </a:t>
                      </a:r>
                      <a:r>
                        <a:rPr lang="fr-FR" sz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PLANIFICATION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200" dirty="0" smtClean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200" dirty="0" smtClean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200" dirty="0" smtClean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200" noProof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Progress</a:t>
                      </a:r>
                      <a:r>
                        <a:rPr lang="fr-FR" sz="2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3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R</a:t>
                      </a:r>
                      <a:r>
                        <a:rPr lang="fr-FR" sz="2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eport</a:t>
                      </a:r>
                      <a:endParaRPr lang="fr-FR" sz="2400" baseline="0" dirty="0" smtClean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2400" baseline="0" dirty="0" smtClean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b="0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Karima BOUNEMRA BEN SOLTANE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b="0" baseline="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Director</a:t>
                      </a:r>
                      <a:r>
                        <a:rPr lang="fr-FR" sz="1600" b="0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, IDEP</a:t>
                      </a:r>
                      <a:endParaRPr lang="en-US" sz="1800" b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55425" marR="55425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946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19"/>
          <a:stretch/>
        </p:blipFill>
        <p:spPr>
          <a:xfrm>
            <a:off x="7898107" y="5639219"/>
            <a:ext cx="1035996" cy="1076652"/>
          </a:xfrm>
          <a:prstGeom prst="rect">
            <a:avLst/>
          </a:prstGeom>
        </p:spPr>
      </p:pic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601DB11-662B-4A87-B7EC-F2D6E486F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rme libre 6"/>
          <p:cNvSpPr/>
          <p:nvPr/>
        </p:nvSpPr>
        <p:spPr>
          <a:xfrm>
            <a:off x="46722" y="3197240"/>
            <a:ext cx="2300694" cy="359099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7801" tIns="718199" rIns="177800" bIns="718200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800" dirty="0" smtClean="0">
                <a:solidFill>
                  <a:prstClr val="white"/>
                </a:solidFill>
              </a:rPr>
              <a:t>IDEP self-designed programme</a:t>
            </a:r>
            <a:endParaRPr lang="en-GB" sz="2800" dirty="0">
              <a:solidFill>
                <a:prstClr val="white"/>
              </a:solidFill>
            </a:endParaRPr>
          </a:p>
        </p:txBody>
      </p:sp>
      <p:sp>
        <p:nvSpPr>
          <p:cNvPr id="8" name="Forme libre 7"/>
          <p:cNvSpPr/>
          <p:nvPr/>
        </p:nvSpPr>
        <p:spPr>
          <a:xfrm>
            <a:off x="2475746" y="3267003"/>
            <a:ext cx="3297256" cy="359099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1" tIns="718199" rIns="152400" bIns="718200" numCol="1" spcCol="1270" anchor="ctr" anchorCtr="0">
            <a:noAutofit/>
          </a:bodyPr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 smtClean="0">
                <a:solidFill>
                  <a:prstClr val="white"/>
                </a:solidFill>
              </a:rPr>
              <a:t>Other sub-programmes </a:t>
            </a:r>
          </a:p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 smtClean="0">
                <a:solidFill>
                  <a:prstClr val="white"/>
                </a:solidFill>
              </a:rPr>
              <a:t>training/workshops/ </a:t>
            </a:r>
          </a:p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 smtClean="0">
                <a:solidFill>
                  <a:prstClr val="white"/>
                </a:solidFill>
              </a:rPr>
              <a:t>seminars organized </a:t>
            </a:r>
          </a:p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 smtClean="0">
                <a:solidFill>
                  <a:prstClr val="white"/>
                </a:solidFill>
              </a:rPr>
              <a:t>in collaboration with </a:t>
            </a:r>
            <a:r>
              <a:rPr lang="en-GB" sz="2800" dirty="0" smtClean="0">
                <a:solidFill>
                  <a:prstClr val="white"/>
                </a:solidFill>
              </a:rPr>
              <a:t>IDEP</a:t>
            </a:r>
            <a:endParaRPr lang="en-GB" sz="24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483787" y="154496"/>
            <a:ext cx="1600182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sz="2400" b="1" dirty="0" smtClean="0">
                <a:solidFill>
                  <a:srgbClr val="4F81BD">
                    <a:lumMod val="20000"/>
                    <a:lumOff val="80000"/>
                  </a:srgbClr>
                </a:solidFill>
              </a:rPr>
              <a:t>IDEP’s Role</a:t>
            </a:r>
            <a:endParaRPr lang="en-GB" sz="2400" b="1" dirty="0">
              <a:solidFill>
                <a:srgbClr val="4F81BD">
                  <a:lumMod val="20000"/>
                  <a:lumOff val="80000"/>
                </a:srgbClr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921777" y="1128343"/>
            <a:ext cx="8012326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0033CC"/>
                </a:solidFill>
              </a:rPr>
              <a:t>ECOSOC Resolution E/RES/2013/2 </a:t>
            </a:r>
            <a:r>
              <a:rPr lang="en-GB" sz="2200" dirty="0" smtClean="0">
                <a:solidFill>
                  <a:srgbClr val="0033CC"/>
                </a:solidFill>
              </a:rPr>
              <a:t>- July </a:t>
            </a:r>
            <a:r>
              <a:rPr lang="en-GB" sz="2200" dirty="0">
                <a:solidFill>
                  <a:srgbClr val="0033CC"/>
                </a:solidFill>
              </a:rPr>
              <a:t>2013 </a:t>
            </a:r>
          </a:p>
          <a:p>
            <a:r>
              <a:rPr lang="en-GB" sz="2200" dirty="0">
                <a:solidFill>
                  <a:srgbClr val="0033CC"/>
                </a:solidFill>
              </a:rPr>
              <a:t>based on  the recommendation of the </a:t>
            </a:r>
            <a:r>
              <a:rPr lang="en-GB" sz="2200" dirty="0" smtClean="0">
                <a:solidFill>
                  <a:srgbClr val="0033CC"/>
                </a:solidFill>
              </a:rPr>
              <a:t>ECA E/2013/15/Add.2  </a:t>
            </a:r>
            <a:endParaRPr lang="en-GB" sz="2200" dirty="0">
              <a:solidFill>
                <a:srgbClr val="0033CC"/>
              </a:solidFill>
            </a:endParaRPr>
          </a:p>
          <a:p>
            <a:r>
              <a:rPr lang="en-GB" sz="2200" b="1" dirty="0">
                <a:solidFill>
                  <a:srgbClr val="0033CC"/>
                </a:solidFill>
              </a:rPr>
              <a:t>‘Refocusing and recalibrating the </a:t>
            </a:r>
            <a:r>
              <a:rPr lang="en-GB" sz="2200" b="1" dirty="0" smtClean="0">
                <a:solidFill>
                  <a:srgbClr val="0033CC"/>
                </a:solidFill>
              </a:rPr>
              <a:t>ECA </a:t>
            </a:r>
            <a:r>
              <a:rPr lang="en-GB" sz="2200" b="1" dirty="0">
                <a:solidFill>
                  <a:srgbClr val="0033CC"/>
                </a:solidFill>
              </a:rPr>
              <a:t>to support Africa’s structural </a:t>
            </a:r>
            <a:r>
              <a:rPr lang="en-GB" sz="2200" b="1" dirty="0" smtClean="0">
                <a:solidFill>
                  <a:srgbClr val="0033CC"/>
                </a:solidFill>
              </a:rPr>
              <a:t>transformation’</a:t>
            </a:r>
          </a:p>
          <a:p>
            <a:endParaRPr lang="en-GB" sz="400" b="1" dirty="0">
              <a:solidFill>
                <a:srgbClr val="0033CC"/>
              </a:solidFill>
            </a:endParaRPr>
          </a:p>
          <a:p>
            <a:endParaRPr lang="en-GB" sz="400" b="1" dirty="0">
              <a:solidFill>
                <a:srgbClr val="0033CC"/>
              </a:solidFill>
            </a:endParaRPr>
          </a:p>
          <a:p>
            <a:r>
              <a:rPr lang="fr-FR" sz="2200" b="1" dirty="0" smtClean="0">
                <a:solidFill>
                  <a:srgbClr val="0033CC"/>
                </a:solidFill>
              </a:rPr>
              <a:t>		IDEP = ECA </a:t>
            </a:r>
            <a:r>
              <a:rPr lang="fr-FR" sz="2200" b="1" dirty="0">
                <a:solidFill>
                  <a:srgbClr val="0033CC"/>
                </a:solidFill>
              </a:rPr>
              <a:t>training </a:t>
            </a:r>
            <a:r>
              <a:rPr lang="fr-FR" sz="2200" b="1" dirty="0" smtClean="0">
                <a:solidFill>
                  <a:srgbClr val="0033CC"/>
                </a:solidFill>
              </a:rPr>
              <a:t>arm, in addition to </a:t>
            </a:r>
            <a:r>
              <a:rPr lang="en-GB" sz="2200" b="1" dirty="0" smtClean="0">
                <a:solidFill>
                  <a:srgbClr val="0033CC"/>
                </a:solidFill>
              </a:rPr>
              <a:t>its</a:t>
            </a:r>
            <a:r>
              <a:rPr lang="fr-FR" sz="2200" b="1" dirty="0" smtClean="0">
                <a:solidFill>
                  <a:srgbClr val="0033CC"/>
                </a:solidFill>
              </a:rPr>
              <a:t> mandate</a:t>
            </a:r>
          </a:p>
        </p:txBody>
      </p:sp>
      <p:sp>
        <p:nvSpPr>
          <p:cNvPr id="11" name="Bulle ronde 10"/>
          <p:cNvSpPr/>
          <p:nvPr/>
        </p:nvSpPr>
        <p:spPr>
          <a:xfrm>
            <a:off x="5920975" y="3051948"/>
            <a:ext cx="2895479" cy="2297056"/>
          </a:xfrm>
          <a:prstGeom prst="wedgeEllipseCallout">
            <a:avLst>
              <a:gd name="adj1" fmla="val -56645"/>
              <a:gd name="adj2" fmla="val -4789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004986" y="3342162"/>
            <a:ext cx="2605614" cy="198823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Bef>
                <a:spcPts val="1200"/>
              </a:spcBef>
            </a:pPr>
            <a:r>
              <a:rPr lang="en-US" sz="1400" dirty="0" smtClean="0">
                <a:solidFill>
                  <a:srgbClr val="0070C0"/>
                </a:solidFill>
              </a:rPr>
              <a:t>The primary purpose of IDEP shall be the specialist training of the officials of those services &amp; institutions in Africa responsible for economic policy design &amp; management, and development planning, monitoring and evaluation</a:t>
            </a:r>
          </a:p>
        </p:txBody>
      </p:sp>
      <p:sp>
        <p:nvSpPr>
          <p:cNvPr id="13" name="Virage 12"/>
          <p:cNvSpPr/>
          <p:nvPr/>
        </p:nvSpPr>
        <p:spPr>
          <a:xfrm flipV="1">
            <a:off x="1119117" y="2571117"/>
            <a:ext cx="651596" cy="355699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24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19"/>
          <a:stretch/>
        </p:blipFill>
        <p:spPr>
          <a:xfrm>
            <a:off x="7898107" y="5639219"/>
            <a:ext cx="1035996" cy="1076652"/>
          </a:xfrm>
          <a:prstGeom prst="rect">
            <a:avLst/>
          </a:prstGeom>
        </p:spPr>
      </p:pic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601DB11-662B-4A87-B7EC-F2D6E486F6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rme libre 6"/>
          <p:cNvSpPr/>
          <p:nvPr/>
        </p:nvSpPr>
        <p:spPr>
          <a:xfrm>
            <a:off x="46722" y="3197240"/>
            <a:ext cx="2300694" cy="359099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7801" tIns="718199" rIns="177800" bIns="718200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800" dirty="0" smtClean="0">
                <a:solidFill>
                  <a:prstClr val="white"/>
                </a:solidFill>
              </a:rPr>
              <a:t>IDEP self-designed programme</a:t>
            </a:r>
            <a:endParaRPr lang="en-GB" sz="2800" dirty="0">
              <a:solidFill>
                <a:prstClr val="white"/>
              </a:solidFill>
            </a:endParaRPr>
          </a:p>
        </p:txBody>
      </p:sp>
      <p:sp>
        <p:nvSpPr>
          <p:cNvPr id="8" name="Forme libre 7"/>
          <p:cNvSpPr/>
          <p:nvPr/>
        </p:nvSpPr>
        <p:spPr>
          <a:xfrm>
            <a:off x="2475746" y="3267003"/>
            <a:ext cx="3297256" cy="359099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1" tIns="718199" rIns="152400" bIns="718200" numCol="1" spcCol="1270" anchor="ctr" anchorCtr="0">
            <a:noAutofit/>
          </a:bodyPr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 smtClean="0">
                <a:solidFill>
                  <a:prstClr val="white"/>
                </a:solidFill>
              </a:rPr>
              <a:t>Other sub-programmes </a:t>
            </a:r>
          </a:p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 smtClean="0">
                <a:solidFill>
                  <a:prstClr val="white"/>
                </a:solidFill>
              </a:rPr>
              <a:t>training/workshops/ </a:t>
            </a:r>
          </a:p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 smtClean="0">
                <a:solidFill>
                  <a:prstClr val="white"/>
                </a:solidFill>
              </a:rPr>
              <a:t>seminars organized </a:t>
            </a:r>
          </a:p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 smtClean="0">
                <a:solidFill>
                  <a:prstClr val="white"/>
                </a:solidFill>
              </a:rPr>
              <a:t>in collaboration with </a:t>
            </a:r>
            <a:r>
              <a:rPr lang="en-GB" sz="2800" dirty="0" smtClean="0">
                <a:solidFill>
                  <a:prstClr val="white"/>
                </a:solidFill>
              </a:rPr>
              <a:t>IDEP</a:t>
            </a:r>
            <a:endParaRPr lang="en-GB" sz="24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483787" y="154496"/>
            <a:ext cx="1600182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sz="2400" b="1" dirty="0" smtClean="0">
                <a:solidFill>
                  <a:srgbClr val="4F81BD">
                    <a:lumMod val="20000"/>
                    <a:lumOff val="80000"/>
                  </a:srgbClr>
                </a:solidFill>
              </a:rPr>
              <a:t>IDEP’s Role</a:t>
            </a:r>
            <a:endParaRPr lang="en-GB" sz="2400" b="1" dirty="0">
              <a:solidFill>
                <a:srgbClr val="4F81BD">
                  <a:lumMod val="20000"/>
                  <a:lumOff val="80000"/>
                </a:srgbClr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921777" y="1128343"/>
            <a:ext cx="8012326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0033CC"/>
                </a:solidFill>
              </a:rPr>
              <a:t>ECOSOC Resolution E/RES/2013/2 </a:t>
            </a:r>
            <a:r>
              <a:rPr lang="en-GB" sz="2200" dirty="0" smtClean="0">
                <a:solidFill>
                  <a:srgbClr val="0033CC"/>
                </a:solidFill>
              </a:rPr>
              <a:t>- July </a:t>
            </a:r>
            <a:r>
              <a:rPr lang="en-GB" sz="2200" dirty="0">
                <a:solidFill>
                  <a:srgbClr val="0033CC"/>
                </a:solidFill>
              </a:rPr>
              <a:t>2013 </a:t>
            </a:r>
          </a:p>
          <a:p>
            <a:r>
              <a:rPr lang="en-GB" sz="2200" dirty="0">
                <a:solidFill>
                  <a:srgbClr val="0033CC"/>
                </a:solidFill>
              </a:rPr>
              <a:t>based on  the recommendation of the </a:t>
            </a:r>
            <a:r>
              <a:rPr lang="en-GB" sz="2200" dirty="0" smtClean="0">
                <a:solidFill>
                  <a:srgbClr val="0033CC"/>
                </a:solidFill>
              </a:rPr>
              <a:t>ECA E/2013/15/Add.2  </a:t>
            </a:r>
            <a:endParaRPr lang="en-GB" sz="2200" dirty="0">
              <a:solidFill>
                <a:srgbClr val="0033CC"/>
              </a:solidFill>
            </a:endParaRPr>
          </a:p>
          <a:p>
            <a:r>
              <a:rPr lang="en-GB" sz="2200" b="1" dirty="0">
                <a:solidFill>
                  <a:srgbClr val="0033CC"/>
                </a:solidFill>
              </a:rPr>
              <a:t>‘Refocusing and recalibrating the </a:t>
            </a:r>
            <a:r>
              <a:rPr lang="en-GB" sz="2200" b="1" dirty="0" smtClean="0">
                <a:solidFill>
                  <a:srgbClr val="0033CC"/>
                </a:solidFill>
              </a:rPr>
              <a:t>ECA </a:t>
            </a:r>
            <a:r>
              <a:rPr lang="en-GB" sz="2200" b="1" dirty="0">
                <a:solidFill>
                  <a:srgbClr val="0033CC"/>
                </a:solidFill>
              </a:rPr>
              <a:t>to support Africa’s structural </a:t>
            </a:r>
            <a:r>
              <a:rPr lang="en-GB" sz="2200" b="1" dirty="0" smtClean="0">
                <a:solidFill>
                  <a:srgbClr val="0033CC"/>
                </a:solidFill>
              </a:rPr>
              <a:t>transformation’</a:t>
            </a:r>
          </a:p>
          <a:p>
            <a:endParaRPr lang="en-GB" sz="400" b="1" dirty="0">
              <a:solidFill>
                <a:srgbClr val="0033CC"/>
              </a:solidFill>
            </a:endParaRPr>
          </a:p>
          <a:p>
            <a:endParaRPr lang="en-GB" sz="400" b="1" dirty="0">
              <a:solidFill>
                <a:srgbClr val="0033CC"/>
              </a:solidFill>
            </a:endParaRPr>
          </a:p>
          <a:p>
            <a:r>
              <a:rPr lang="fr-FR" sz="2200" b="1" dirty="0" smtClean="0">
                <a:solidFill>
                  <a:srgbClr val="0033CC"/>
                </a:solidFill>
              </a:rPr>
              <a:t>		IDEP = ECA </a:t>
            </a:r>
            <a:r>
              <a:rPr lang="fr-FR" sz="2200" b="1" dirty="0">
                <a:solidFill>
                  <a:srgbClr val="0033CC"/>
                </a:solidFill>
              </a:rPr>
              <a:t>training </a:t>
            </a:r>
            <a:r>
              <a:rPr lang="fr-FR" sz="2200" b="1" dirty="0" smtClean="0">
                <a:solidFill>
                  <a:srgbClr val="0033CC"/>
                </a:solidFill>
              </a:rPr>
              <a:t>arm, in addition to </a:t>
            </a:r>
            <a:r>
              <a:rPr lang="en-GB" sz="2200" b="1" dirty="0" smtClean="0">
                <a:solidFill>
                  <a:srgbClr val="0033CC"/>
                </a:solidFill>
              </a:rPr>
              <a:t>its</a:t>
            </a:r>
            <a:r>
              <a:rPr lang="fr-FR" sz="2200" b="1" dirty="0" smtClean="0">
                <a:solidFill>
                  <a:srgbClr val="0033CC"/>
                </a:solidFill>
              </a:rPr>
              <a:t> mandate</a:t>
            </a:r>
          </a:p>
        </p:txBody>
      </p:sp>
      <p:sp>
        <p:nvSpPr>
          <p:cNvPr id="11" name="Bulle ronde 10"/>
          <p:cNvSpPr/>
          <p:nvPr/>
        </p:nvSpPr>
        <p:spPr>
          <a:xfrm>
            <a:off x="5920975" y="3051948"/>
            <a:ext cx="2895479" cy="2297056"/>
          </a:xfrm>
          <a:prstGeom prst="wedgeEllipseCallout">
            <a:avLst>
              <a:gd name="adj1" fmla="val -56645"/>
              <a:gd name="adj2" fmla="val -4789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004986" y="3342162"/>
            <a:ext cx="2605614" cy="198823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Bef>
                <a:spcPts val="1200"/>
              </a:spcBef>
            </a:pPr>
            <a:r>
              <a:rPr lang="en-US" sz="1400" dirty="0" smtClean="0">
                <a:solidFill>
                  <a:srgbClr val="0070C0"/>
                </a:solidFill>
              </a:rPr>
              <a:t>The primary purpose of IDEP shall be the specialist training of the officials of those services &amp; institutions in Africa responsible for economic policy design &amp; management, and development planning, monitoring and evaluation</a:t>
            </a:r>
          </a:p>
        </p:txBody>
      </p:sp>
      <p:sp>
        <p:nvSpPr>
          <p:cNvPr id="13" name="Virage 12"/>
          <p:cNvSpPr/>
          <p:nvPr/>
        </p:nvSpPr>
        <p:spPr>
          <a:xfrm flipV="1">
            <a:off x="1119117" y="2571117"/>
            <a:ext cx="651596" cy="355699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38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271463" y="-577899"/>
            <a:ext cx="9158287" cy="4682019"/>
            <a:chOff x="850006" y="-304800"/>
            <a:chExt cx="10046593" cy="6229082"/>
          </a:xfrm>
          <a:scene3d>
            <a:camera prst="perspectiveRelaxed">
              <a:rot lat="19149996" lon="20104178" rev="1577324"/>
            </a:camera>
            <a:lightRig rig="soft" dir="t"/>
            <a:backdrop>
              <a:anchor x="0" y="0" z="-210000"/>
              <a:norm dx="0" dy="0" dz="914400"/>
              <a:up dx="0" dy="914400" dz="0"/>
            </a:backdrop>
          </a:scene3d>
        </p:grpSpPr>
        <p:sp>
          <p:nvSpPr>
            <p:cNvPr id="7" name="Flèche droite 6"/>
            <p:cNvSpPr/>
            <p:nvPr/>
          </p:nvSpPr>
          <p:spPr>
            <a:xfrm>
              <a:off x="850006" y="-304800"/>
              <a:ext cx="10046588" cy="6229082"/>
            </a:xfrm>
            <a:prstGeom prst="rightArrow">
              <a:avLst/>
            </a:prstGeom>
            <a:sp3d z="-227350" prstMaterial="matte"/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Forme libre 7"/>
            <p:cNvSpPr/>
            <p:nvPr/>
          </p:nvSpPr>
          <p:spPr>
            <a:xfrm>
              <a:off x="850006" y="1624645"/>
              <a:ext cx="1527409" cy="2491632"/>
            </a:xfrm>
            <a:custGeom>
              <a:avLst/>
              <a:gdLst>
                <a:gd name="connsiteX0" fmla="*/ 0 w 1527409"/>
                <a:gd name="connsiteY0" fmla="*/ 254573 h 2491632"/>
                <a:gd name="connsiteX1" fmla="*/ 254573 w 1527409"/>
                <a:gd name="connsiteY1" fmla="*/ 0 h 2491632"/>
                <a:gd name="connsiteX2" fmla="*/ 1272836 w 1527409"/>
                <a:gd name="connsiteY2" fmla="*/ 0 h 2491632"/>
                <a:gd name="connsiteX3" fmla="*/ 1527409 w 1527409"/>
                <a:gd name="connsiteY3" fmla="*/ 254573 h 2491632"/>
                <a:gd name="connsiteX4" fmla="*/ 1527409 w 1527409"/>
                <a:gd name="connsiteY4" fmla="*/ 2237059 h 2491632"/>
                <a:gd name="connsiteX5" fmla="*/ 1272836 w 1527409"/>
                <a:gd name="connsiteY5" fmla="*/ 2491632 h 2491632"/>
                <a:gd name="connsiteX6" fmla="*/ 254573 w 1527409"/>
                <a:gd name="connsiteY6" fmla="*/ 2491632 h 2491632"/>
                <a:gd name="connsiteX7" fmla="*/ 0 w 1527409"/>
                <a:gd name="connsiteY7" fmla="*/ 2237059 h 2491632"/>
                <a:gd name="connsiteX8" fmla="*/ 0 w 1527409"/>
                <a:gd name="connsiteY8" fmla="*/ 254573 h 2491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7409" h="2491632">
                  <a:moveTo>
                    <a:pt x="0" y="254573"/>
                  </a:moveTo>
                  <a:cubicBezTo>
                    <a:pt x="0" y="113976"/>
                    <a:pt x="113976" y="0"/>
                    <a:pt x="254573" y="0"/>
                  </a:cubicBezTo>
                  <a:lnTo>
                    <a:pt x="1272836" y="0"/>
                  </a:lnTo>
                  <a:cubicBezTo>
                    <a:pt x="1413433" y="0"/>
                    <a:pt x="1527409" y="113976"/>
                    <a:pt x="1527409" y="254573"/>
                  </a:cubicBezTo>
                  <a:lnTo>
                    <a:pt x="1527409" y="2237059"/>
                  </a:lnTo>
                  <a:cubicBezTo>
                    <a:pt x="1527409" y="2377656"/>
                    <a:pt x="1413433" y="2491632"/>
                    <a:pt x="1272836" y="2491632"/>
                  </a:cubicBezTo>
                  <a:lnTo>
                    <a:pt x="254573" y="2491632"/>
                  </a:lnTo>
                  <a:cubicBezTo>
                    <a:pt x="113976" y="2491632"/>
                    <a:pt x="0" y="2377656"/>
                    <a:pt x="0" y="2237059"/>
                  </a:cubicBezTo>
                  <a:lnTo>
                    <a:pt x="0" y="254573"/>
                  </a:lnTo>
                  <a:close/>
                </a:path>
              </a:pathLst>
            </a:custGeom>
            <a:sp3d extrusionH="152250" prstMaterial="matte">
              <a:bevelT w="165100" prst="coolSlan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6482" tIns="196482" rIns="196482" bIns="196482" numCol="1" spcCol="1270" anchor="ctr" anchorCtr="0">
              <a:noAutofit/>
              <a:sp3d extrusionH="28000" prstMaterial="matte"/>
            </a:bodyPr>
            <a:lstStyle/>
            <a:p>
              <a:pPr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b="1" dirty="0" smtClean="0">
                  <a:solidFill>
                    <a:prstClr val="white"/>
                  </a:solidFill>
                </a:rPr>
                <a:t>2015</a:t>
              </a:r>
              <a:endParaRPr lang="en-US" sz="2200" b="1" dirty="0">
                <a:solidFill>
                  <a:prstClr val="white"/>
                </a:solidFill>
              </a:endParaRPr>
            </a:p>
          </p:txBody>
        </p:sp>
        <p:sp>
          <p:nvSpPr>
            <p:cNvPr id="9" name="Forme libre 8"/>
            <p:cNvSpPr/>
            <p:nvPr/>
          </p:nvSpPr>
          <p:spPr>
            <a:xfrm>
              <a:off x="2580563" y="1705050"/>
              <a:ext cx="5669402" cy="2491632"/>
            </a:xfrm>
            <a:custGeom>
              <a:avLst/>
              <a:gdLst>
                <a:gd name="connsiteX0" fmla="*/ 0 w 5669402"/>
                <a:gd name="connsiteY0" fmla="*/ 415280 h 2491632"/>
                <a:gd name="connsiteX1" fmla="*/ 415280 w 5669402"/>
                <a:gd name="connsiteY1" fmla="*/ 0 h 2491632"/>
                <a:gd name="connsiteX2" fmla="*/ 5254122 w 5669402"/>
                <a:gd name="connsiteY2" fmla="*/ 0 h 2491632"/>
                <a:gd name="connsiteX3" fmla="*/ 5669402 w 5669402"/>
                <a:gd name="connsiteY3" fmla="*/ 415280 h 2491632"/>
                <a:gd name="connsiteX4" fmla="*/ 5669402 w 5669402"/>
                <a:gd name="connsiteY4" fmla="*/ 2076352 h 2491632"/>
                <a:gd name="connsiteX5" fmla="*/ 5254122 w 5669402"/>
                <a:gd name="connsiteY5" fmla="*/ 2491632 h 2491632"/>
                <a:gd name="connsiteX6" fmla="*/ 415280 w 5669402"/>
                <a:gd name="connsiteY6" fmla="*/ 2491632 h 2491632"/>
                <a:gd name="connsiteX7" fmla="*/ 0 w 5669402"/>
                <a:gd name="connsiteY7" fmla="*/ 2076352 h 2491632"/>
                <a:gd name="connsiteX8" fmla="*/ 0 w 5669402"/>
                <a:gd name="connsiteY8" fmla="*/ 415280 h 2491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69402" h="2491632">
                  <a:moveTo>
                    <a:pt x="0" y="415280"/>
                  </a:moveTo>
                  <a:cubicBezTo>
                    <a:pt x="0" y="185927"/>
                    <a:pt x="185927" y="0"/>
                    <a:pt x="415280" y="0"/>
                  </a:cubicBezTo>
                  <a:lnTo>
                    <a:pt x="5254122" y="0"/>
                  </a:lnTo>
                  <a:cubicBezTo>
                    <a:pt x="5483475" y="0"/>
                    <a:pt x="5669402" y="185927"/>
                    <a:pt x="5669402" y="415280"/>
                  </a:cubicBezTo>
                  <a:lnTo>
                    <a:pt x="5669402" y="2076352"/>
                  </a:lnTo>
                  <a:cubicBezTo>
                    <a:pt x="5669402" y="2305705"/>
                    <a:pt x="5483475" y="2491632"/>
                    <a:pt x="5254122" y="2491632"/>
                  </a:cubicBezTo>
                  <a:lnTo>
                    <a:pt x="415280" y="2491632"/>
                  </a:lnTo>
                  <a:cubicBezTo>
                    <a:pt x="185927" y="2491632"/>
                    <a:pt x="0" y="2305705"/>
                    <a:pt x="0" y="2076352"/>
                  </a:cubicBezTo>
                  <a:lnTo>
                    <a:pt x="0" y="415280"/>
                  </a:lnTo>
                  <a:close/>
                </a:path>
              </a:pathLst>
            </a:custGeom>
            <a:sp3d extrusionH="152250" prstMaterial="matte">
              <a:bevelT w="165100" prst="coolSlan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5931" tIns="235931" rIns="235931" bIns="235931" numCol="1" spcCol="1270" anchor="ctr" anchorCtr="0">
              <a:noAutofit/>
              <a:sp3d extrusionH="28000" prstMaterial="matte"/>
            </a:bodyPr>
            <a:lstStyle/>
            <a:p>
              <a:pPr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dirty="0" smtClean="0">
                  <a:solidFill>
                    <a:prstClr val="white"/>
                  </a:solidFill>
                </a:rPr>
                <a:t>Exciting year worldwide and in Africa : a number of big ‘</a:t>
              </a:r>
              <a:r>
                <a:rPr lang="en-US" sz="2400" dirty="0" err="1" smtClean="0">
                  <a:solidFill>
                    <a:prstClr val="white"/>
                  </a:solidFill>
                </a:rPr>
                <a:t>rendez-vous</a:t>
              </a:r>
              <a:r>
                <a:rPr lang="en-US" sz="2400" dirty="0" smtClean="0">
                  <a:solidFill>
                    <a:prstClr val="white"/>
                  </a:solidFill>
                </a:rPr>
                <a:t>’ </a:t>
              </a:r>
              <a:r>
                <a:rPr lang="en-US" sz="2400" dirty="0" smtClean="0">
                  <a:solidFill>
                    <a:srgbClr val="0070C0"/>
                  </a:solidFill>
                </a:rPr>
                <a:t>&gt;&gt;</a:t>
              </a:r>
              <a:r>
                <a:rPr lang="en-US" sz="2400" dirty="0" smtClean="0">
                  <a:solidFill>
                    <a:prstClr val="white"/>
                  </a:solidFill>
                </a:rPr>
                <a:t> issues relevant to Africa’s development</a:t>
              </a:r>
              <a:endParaRPr 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10" name="Forme libre 9"/>
            <p:cNvSpPr/>
            <p:nvPr/>
          </p:nvSpPr>
          <p:spPr>
            <a:xfrm>
              <a:off x="8349232" y="1705050"/>
              <a:ext cx="2547367" cy="2491632"/>
            </a:xfrm>
            <a:custGeom>
              <a:avLst/>
              <a:gdLst>
                <a:gd name="connsiteX0" fmla="*/ 0 w 2547367"/>
                <a:gd name="connsiteY0" fmla="*/ 415280 h 2491632"/>
                <a:gd name="connsiteX1" fmla="*/ 415280 w 2547367"/>
                <a:gd name="connsiteY1" fmla="*/ 0 h 2491632"/>
                <a:gd name="connsiteX2" fmla="*/ 2132087 w 2547367"/>
                <a:gd name="connsiteY2" fmla="*/ 0 h 2491632"/>
                <a:gd name="connsiteX3" fmla="*/ 2547367 w 2547367"/>
                <a:gd name="connsiteY3" fmla="*/ 415280 h 2491632"/>
                <a:gd name="connsiteX4" fmla="*/ 2547367 w 2547367"/>
                <a:gd name="connsiteY4" fmla="*/ 2076352 h 2491632"/>
                <a:gd name="connsiteX5" fmla="*/ 2132087 w 2547367"/>
                <a:gd name="connsiteY5" fmla="*/ 2491632 h 2491632"/>
                <a:gd name="connsiteX6" fmla="*/ 415280 w 2547367"/>
                <a:gd name="connsiteY6" fmla="*/ 2491632 h 2491632"/>
                <a:gd name="connsiteX7" fmla="*/ 0 w 2547367"/>
                <a:gd name="connsiteY7" fmla="*/ 2076352 h 2491632"/>
                <a:gd name="connsiteX8" fmla="*/ 0 w 2547367"/>
                <a:gd name="connsiteY8" fmla="*/ 415280 h 2491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47367" h="2491632">
                  <a:moveTo>
                    <a:pt x="0" y="415280"/>
                  </a:moveTo>
                  <a:cubicBezTo>
                    <a:pt x="0" y="185927"/>
                    <a:pt x="185927" y="0"/>
                    <a:pt x="415280" y="0"/>
                  </a:cubicBezTo>
                  <a:lnTo>
                    <a:pt x="2132087" y="0"/>
                  </a:lnTo>
                  <a:cubicBezTo>
                    <a:pt x="2361440" y="0"/>
                    <a:pt x="2547367" y="185927"/>
                    <a:pt x="2547367" y="415280"/>
                  </a:cubicBezTo>
                  <a:lnTo>
                    <a:pt x="2547367" y="2076352"/>
                  </a:lnTo>
                  <a:cubicBezTo>
                    <a:pt x="2547367" y="2305705"/>
                    <a:pt x="2361440" y="2491632"/>
                    <a:pt x="2132087" y="2491632"/>
                  </a:cubicBezTo>
                  <a:lnTo>
                    <a:pt x="415280" y="2491632"/>
                  </a:lnTo>
                  <a:cubicBezTo>
                    <a:pt x="185927" y="2491632"/>
                    <a:pt x="0" y="2305705"/>
                    <a:pt x="0" y="2076352"/>
                  </a:cubicBezTo>
                  <a:lnTo>
                    <a:pt x="0" y="415280"/>
                  </a:lnTo>
                  <a:close/>
                </a:path>
              </a:pathLst>
            </a:custGeom>
            <a:sp3d extrusionH="152250" prstMaterial="matte">
              <a:bevelT w="165100" prst="coolSlan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5931" tIns="235931" rIns="235931" bIns="235931" numCol="1" spcCol="1270" anchor="ctr" anchorCtr="0">
              <a:noAutofit/>
              <a:sp3d extrusionH="28000" prstMaterial="matte"/>
            </a:bodyPr>
            <a:lstStyle/>
            <a:p>
              <a:pPr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dirty="0" smtClean="0">
                  <a:solidFill>
                    <a:prstClr val="white"/>
                  </a:solidFill>
                </a:rPr>
                <a:t>Decisive move </a:t>
              </a:r>
              <a:r>
                <a:rPr lang="en-US" sz="2400" dirty="0" smtClean="0">
                  <a:solidFill>
                    <a:prstClr val="white"/>
                  </a:solidFill>
                </a:rPr>
                <a:t>for Africa: SDGs + Agenda 2063</a:t>
              </a:r>
              <a:endParaRPr lang="en-US" sz="2800" dirty="0">
                <a:solidFill>
                  <a:prstClr val="white"/>
                </a:solidFill>
              </a:endParaRPr>
            </a:p>
          </p:txBody>
        </p:sp>
      </p:grp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0F4A8-2F2F-4CA0-89CA-27A2B246D8D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7463307" y="59758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B0F4A8-2F2F-4CA0-89CA-27A2B246D8D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3193728" y="3146175"/>
            <a:ext cx="5835974" cy="3575300"/>
            <a:chOff x="5751189" y="3180781"/>
            <a:chExt cx="6167435" cy="3575300"/>
          </a:xfrm>
        </p:grpSpPr>
        <p:grpSp>
          <p:nvGrpSpPr>
            <p:cNvPr id="14" name="Groupe 13"/>
            <p:cNvGrpSpPr/>
            <p:nvPr/>
          </p:nvGrpSpPr>
          <p:grpSpPr>
            <a:xfrm>
              <a:off x="5751189" y="3448511"/>
              <a:ext cx="6167435" cy="3307570"/>
              <a:chOff x="3696237" y="2821305"/>
              <a:chExt cx="7748078" cy="3926160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3696237" y="2821305"/>
                <a:ext cx="7748078" cy="478800"/>
              </a:xfrm>
              <a:prstGeom prst="rect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2" name="Rectangle 21"/>
              <p:cNvSpPr/>
              <p:nvPr/>
            </p:nvSpPr>
            <p:spPr>
              <a:xfrm>
                <a:off x="3696237" y="3683145"/>
                <a:ext cx="7748078" cy="478800"/>
              </a:xfrm>
              <a:prstGeom prst="rect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3" name="Rectangle 22"/>
              <p:cNvSpPr/>
              <p:nvPr/>
            </p:nvSpPr>
            <p:spPr>
              <a:xfrm>
                <a:off x="3696237" y="4544985"/>
                <a:ext cx="7748078" cy="478800"/>
              </a:xfrm>
              <a:prstGeom prst="rect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4" name="Rectangle 23"/>
              <p:cNvSpPr/>
              <p:nvPr/>
            </p:nvSpPr>
            <p:spPr>
              <a:xfrm>
                <a:off x="3696237" y="5406825"/>
                <a:ext cx="7748078" cy="478800"/>
              </a:xfrm>
              <a:prstGeom prst="rect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5" name="Rectangle 24"/>
              <p:cNvSpPr/>
              <p:nvPr/>
            </p:nvSpPr>
            <p:spPr>
              <a:xfrm>
                <a:off x="3696237" y="6268665"/>
                <a:ext cx="7748078" cy="478800"/>
              </a:xfrm>
              <a:prstGeom prst="rect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grpSp>
          <p:nvGrpSpPr>
            <p:cNvPr id="15" name="Groupe 14"/>
            <p:cNvGrpSpPr/>
            <p:nvPr/>
          </p:nvGrpSpPr>
          <p:grpSpPr>
            <a:xfrm>
              <a:off x="6378632" y="3180781"/>
              <a:ext cx="5423654" cy="3428711"/>
              <a:chOff x="6378632" y="3180781"/>
              <a:chExt cx="5423654" cy="3428711"/>
            </a:xfrm>
          </p:grpSpPr>
          <p:sp>
            <p:nvSpPr>
              <p:cNvPr id="16" name="Forme libre 15"/>
              <p:cNvSpPr/>
              <p:nvPr/>
            </p:nvSpPr>
            <p:spPr>
              <a:xfrm>
                <a:off x="6378632" y="3180781"/>
                <a:ext cx="5423654" cy="502033"/>
              </a:xfrm>
              <a:custGeom>
                <a:avLst/>
                <a:gdLst>
                  <a:gd name="connsiteX0" fmla="*/ 0 w 6072750"/>
                  <a:gd name="connsiteY0" fmla="*/ 93482 h 560880"/>
                  <a:gd name="connsiteX1" fmla="*/ 93482 w 6072750"/>
                  <a:gd name="connsiteY1" fmla="*/ 0 h 560880"/>
                  <a:gd name="connsiteX2" fmla="*/ 5979268 w 6072750"/>
                  <a:gd name="connsiteY2" fmla="*/ 0 h 560880"/>
                  <a:gd name="connsiteX3" fmla="*/ 6072750 w 6072750"/>
                  <a:gd name="connsiteY3" fmla="*/ 93482 h 560880"/>
                  <a:gd name="connsiteX4" fmla="*/ 6072750 w 6072750"/>
                  <a:gd name="connsiteY4" fmla="*/ 467398 h 560880"/>
                  <a:gd name="connsiteX5" fmla="*/ 5979268 w 6072750"/>
                  <a:gd name="connsiteY5" fmla="*/ 560880 h 560880"/>
                  <a:gd name="connsiteX6" fmla="*/ 93482 w 6072750"/>
                  <a:gd name="connsiteY6" fmla="*/ 560880 h 560880"/>
                  <a:gd name="connsiteX7" fmla="*/ 0 w 6072750"/>
                  <a:gd name="connsiteY7" fmla="*/ 467398 h 560880"/>
                  <a:gd name="connsiteX8" fmla="*/ 0 w 6072750"/>
                  <a:gd name="connsiteY8" fmla="*/ 93482 h 560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072750" h="560880">
                    <a:moveTo>
                      <a:pt x="0" y="93482"/>
                    </a:moveTo>
                    <a:cubicBezTo>
                      <a:pt x="0" y="41853"/>
                      <a:pt x="41853" y="0"/>
                      <a:pt x="93482" y="0"/>
                    </a:cubicBezTo>
                    <a:lnTo>
                      <a:pt x="5979268" y="0"/>
                    </a:lnTo>
                    <a:cubicBezTo>
                      <a:pt x="6030897" y="0"/>
                      <a:pt x="6072750" y="41853"/>
                      <a:pt x="6072750" y="93482"/>
                    </a:cubicBezTo>
                    <a:lnTo>
                      <a:pt x="6072750" y="467398"/>
                    </a:lnTo>
                    <a:cubicBezTo>
                      <a:pt x="6072750" y="519027"/>
                      <a:pt x="6030897" y="560880"/>
                      <a:pt x="5979268" y="560880"/>
                    </a:cubicBezTo>
                    <a:lnTo>
                      <a:pt x="93482" y="560880"/>
                    </a:lnTo>
                    <a:cubicBezTo>
                      <a:pt x="41853" y="560880"/>
                      <a:pt x="0" y="519027"/>
                      <a:pt x="0" y="467398"/>
                    </a:cubicBezTo>
                    <a:lnTo>
                      <a:pt x="0" y="93482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6916" tIns="27380" rIns="256916" bIns="27380" numCol="1" spcCol="1270" anchor="ctr" anchorCtr="0">
                <a:noAutofit/>
              </a:bodyPr>
              <a:lstStyle/>
              <a:p>
                <a:pPr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dirty="0" smtClean="0">
                    <a:solidFill>
                      <a:prstClr val="white"/>
                    </a:solidFill>
                  </a:rPr>
                  <a:t>Sustainable development &gt;&gt; next 15 years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Forme libre 16"/>
              <p:cNvSpPr/>
              <p:nvPr/>
            </p:nvSpPr>
            <p:spPr>
              <a:xfrm>
                <a:off x="6378632" y="3923546"/>
                <a:ext cx="5423654" cy="502033"/>
              </a:xfrm>
              <a:custGeom>
                <a:avLst/>
                <a:gdLst>
                  <a:gd name="connsiteX0" fmla="*/ 0 w 6072750"/>
                  <a:gd name="connsiteY0" fmla="*/ 93482 h 560880"/>
                  <a:gd name="connsiteX1" fmla="*/ 93482 w 6072750"/>
                  <a:gd name="connsiteY1" fmla="*/ 0 h 560880"/>
                  <a:gd name="connsiteX2" fmla="*/ 5979268 w 6072750"/>
                  <a:gd name="connsiteY2" fmla="*/ 0 h 560880"/>
                  <a:gd name="connsiteX3" fmla="*/ 6072750 w 6072750"/>
                  <a:gd name="connsiteY3" fmla="*/ 93482 h 560880"/>
                  <a:gd name="connsiteX4" fmla="*/ 6072750 w 6072750"/>
                  <a:gd name="connsiteY4" fmla="*/ 467398 h 560880"/>
                  <a:gd name="connsiteX5" fmla="*/ 5979268 w 6072750"/>
                  <a:gd name="connsiteY5" fmla="*/ 560880 h 560880"/>
                  <a:gd name="connsiteX6" fmla="*/ 93482 w 6072750"/>
                  <a:gd name="connsiteY6" fmla="*/ 560880 h 560880"/>
                  <a:gd name="connsiteX7" fmla="*/ 0 w 6072750"/>
                  <a:gd name="connsiteY7" fmla="*/ 467398 h 560880"/>
                  <a:gd name="connsiteX8" fmla="*/ 0 w 6072750"/>
                  <a:gd name="connsiteY8" fmla="*/ 93482 h 560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072750" h="560880">
                    <a:moveTo>
                      <a:pt x="0" y="93482"/>
                    </a:moveTo>
                    <a:cubicBezTo>
                      <a:pt x="0" y="41853"/>
                      <a:pt x="41853" y="0"/>
                      <a:pt x="93482" y="0"/>
                    </a:cubicBezTo>
                    <a:lnTo>
                      <a:pt x="5979268" y="0"/>
                    </a:lnTo>
                    <a:cubicBezTo>
                      <a:pt x="6030897" y="0"/>
                      <a:pt x="6072750" y="41853"/>
                      <a:pt x="6072750" y="93482"/>
                    </a:cubicBezTo>
                    <a:lnTo>
                      <a:pt x="6072750" y="467398"/>
                    </a:lnTo>
                    <a:cubicBezTo>
                      <a:pt x="6072750" y="519027"/>
                      <a:pt x="6030897" y="560880"/>
                      <a:pt x="5979268" y="560880"/>
                    </a:cubicBezTo>
                    <a:lnTo>
                      <a:pt x="93482" y="560880"/>
                    </a:lnTo>
                    <a:cubicBezTo>
                      <a:pt x="41853" y="560880"/>
                      <a:pt x="0" y="519027"/>
                      <a:pt x="0" y="467398"/>
                    </a:cubicBezTo>
                    <a:lnTo>
                      <a:pt x="0" y="93482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6916" tIns="27380" rIns="256916" bIns="27380" numCol="1" spcCol="1270" anchor="ctr" anchorCtr="0">
                <a:noAutofit/>
              </a:bodyPr>
              <a:lstStyle/>
              <a:p>
                <a:pPr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dirty="0" smtClean="0">
                    <a:solidFill>
                      <a:prstClr val="white"/>
                    </a:solidFill>
                  </a:rPr>
                  <a:t>Financing Africa’s development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Forme libre 17"/>
              <p:cNvSpPr/>
              <p:nvPr/>
            </p:nvSpPr>
            <p:spPr>
              <a:xfrm>
                <a:off x="6378632" y="4664600"/>
                <a:ext cx="5423654" cy="502033"/>
              </a:xfrm>
              <a:custGeom>
                <a:avLst/>
                <a:gdLst>
                  <a:gd name="connsiteX0" fmla="*/ 0 w 6072750"/>
                  <a:gd name="connsiteY0" fmla="*/ 93482 h 560880"/>
                  <a:gd name="connsiteX1" fmla="*/ 93482 w 6072750"/>
                  <a:gd name="connsiteY1" fmla="*/ 0 h 560880"/>
                  <a:gd name="connsiteX2" fmla="*/ 5979268 w 6072750"/>
                  <a:gd name="connsiteY2" fmla="*/ 0 h 560880"/>
                  <a:gd name="connsiteX3" fmla="*/ 6072750 w 6072750"/>
                  <a:gd name="connsiteY3" fmla="*/ 93482 h 560880"/>
                  <a:gd name="connsiteX4" fmla="*/ 6072750 w 6072750"/>
                  <a:gd name="connsiteY4" fmla="*/ 467398 h 560880"/>
                  <a:gd name="connsiteX5" fmla="*/ 5979268 w 6072750"/>
                  <a:gd name="connsiteY5" fmla="*/ 560880 h 560880"/>
                  <a:gd name="connsiteX6" fmla="*/ 93482 w 6072750"/>
                  <a:gd name="connsiteY6" fmla="*/ 560880 h 560880"/>
                  <a:gd name="connsiteX7" fmla="*/ 0 w 6072750"/>
                  <a:gd name="connsiteY7" fmla="*/ 467398 h 560880"/>
                  <a:gd name="connsiteX8" fmla="*/ 0 w 6072750"/>
                  <a:gd name="connsiteY8" fmla="*/ 93482 h 560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072750" h="560880">
                    <a:moveTo>
                      <a:pt x="0" y="93482"/>
                    </a:moveTo>
                    <a:cubicBezTo>
                      <a:pt x="0" y="41853"/>
                      <a:pt x="41853" y="0"/>
                      <a:pt x="93482" y="0"/>
                    </a:cubicBezTo>
                    <a:lnTo>
                      <a:pt x="5979268" y="0"/>
                    </a:lnTo>
                    <a:cubicBezTo>
                      <a:pt x="6030897" y="0"/>
                      <a:pt x="6072750" y="41853"/>
                      <a:pt x="6072750" y="93482"/>
                    </a:cubicBezTo>
                    <a:lnTo>
                      <a:pt x="6072750" y="467398"/>
                    </a:lnTo>
                    <a:cubicBezTo>
                      <a:pt x="6072750" y="519027"/>
                      <a:pt x="6030897" y="560880"/>
                      <a:pt x="5979268" y="560880"/>
                    </a:cubicBezTo>
                    <a:lnTo>
                      <a:pt x="93482" y="560880"/>
                    </a:lnTo>
                    <a:cubicBezTo>
                      <a:pt x="41853" y="560880"/>
                      <a:pt x="0" y="519027"/>
                      <a:pt x="0" y="467398"/>
                    </a:cubicBezTo>
                    <a:lnTo>
                      <a:pt x="0" y="93482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6916" tIns="27380" rIns="256916" bIns="27380" numCol="1" spcCol="1270" anchor="ctr" anchorCtr="0">
                <a:noAutofit/>
              </a:bodyPr>
              <a:lstStyle/>
              <a:p>
                <a:pPr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dirty="0" smtClean="0">
                    <a:solidFill>
                      <a:prstClr val="white"/>
                    </a:solidFill>
                  </a:rPr>
                  <a:t>Green economy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Forme libre 18"/>
              <p:cNvSpPr/>
              <p:nvPr/>
            </p:nvSpPr>
            <p:spPr>
              <a:xfrm>
                <a:off x="6378632" y="5411893"/>
                <a:ext cx="5423654" cy="502033"/>
              </a:xfrm>
              <a:custGeom>
                <a:avLst/>
                <a:gdLst>
                  <a:gd name="connsiteX0" fmla="*/ 0 w 6072750"/>
                  <a:gd name="connsiteY0" fmla="*/ 93482 h 560880"/>
                  <a:gd name="connsiteX1" fmla="*/ 93482 w 6072750"/>
                  <a:gd name="connsiteY1" fmla="*/ 0 h 560880"/>
                  <a:gd name="connsiteX2" fmla="*/ 5979268 w 6072750"/>
                  <a:gd name="connsiteY2" fmla="*/ 0 h 560880"/>
                  <a:gd name="connsiteX3" fmla="*/ 6072750 w 6072750"/>
                  <a:gd name="connsiteY3" fmla="*/ 93482 h 560880"/>
                  <a:gd name="connsiteX4" fmla="*/ 6072750 w 6072750"/>
                  <a:gd name="connsiteY4" fmla="*/ 467398 h 560880"/>
                  <a:gd name="connsiteX5" fmla="*/ 5979268 w 6072750"/>
                  <a:gd name="connsiteY5" fmla="*/ 560880 h 560880"/>
                  <a:gd name="connsiteX6" fmla="*/ 93482 w 6072750"/>
                  <a:gd name="connsiteY6" fmla="*/ 560880 h 560880"/>
                  <a:gd name="connsiteX7" fmla="*/ 0 w 6072750"/>
                  <a:gd name="connsiteY7" fmla="*/ 467398 h 560880"/>
                  <a:gd name="connsiteX8" fmla="*/ 0 w 6072750"/>
                  <a:gd name="connsiteY8" fmla="*/ 93482 h 560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072750" h="560880">
                    <a:moveTo>
                      <a:pt x="0" y="93482"/>
                    </a:moveTo>
                    <a:cubicBezTo>
                      <a:pt x="0" y="41853"/>
                      <a:pt x="41853" y="0"/>
                      <a:pt x="93482" y="0"/>
                    </a:cubicBezTo>
                    <a:lnTo>
                      <a:pt x="5979268" y="0"/>
                    </a:lnTo>
                    <a:cubicBezTo>
                      <a:pt x="6030897" y="0"/>
                      <a:pt x="6072750" y="41853"/>
                      <a:pt x="6072750" y="93482"/>
                    </a:cubicBezTo>
                    <a:lnTo>
                      <a:pt x="6072750" y="467398"/>
                    </a:lnTo>
                    <a:cubicBezTo>
                      <a:pt x="6072750" y="519027"/>
                      <a:pt x="6030897" y="560880"/>
                      <a:pt x="5979268" y="560880"/>
                    </a:cubicBezTo>
                    <a:lnTo>
                      <a:pt x="93482" y="560880"/>
                    </a:lnTo>
                    <a:cubicBezTo>
                      <a:pt x="41853" y="560880"/>
                      <a:pt x="0" y="519027"/>
                      <a:pt x="0" y="467398"/>
                    </a:cubicBezTo>
                    <a:lnTo>
                      <a:pt x="0" y="93482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6916" tIns="27380" rIns="256916" bIns="27380" numCol="1" spcCol="1270" anchor="ctr" anchorCtr="0">
                <a:noAutofit/>
              </a:bodyPr>
              <a:lstStyle/>
              <a:p>
                <a:pPr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dirty="0" smtClean="0">
                    <a:solidFill>
                      <a:prstClr val="white"/>
                    </a:solidFill>
                  </a:rPr>
                  <a:t>Intra African trade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Forme libre 19"/>
              <p:cNvSpPr/>
              <p:nvPr/>
            </p:nvSpPr>
            <p:spPr>
              <a:xfrm>
                <a:off x="6378632" y="6107459"/>
                <a:ext cx="5423654" cy="502033"/>
              </a:xfrm>
              <a:custGeom>
                <a:avLst/>
                <a:gdLst>
                  <a:gd name="connsiteX0" fmla="*/ 0 w 6072750"/>
                  <a:gd name="connsiteY0" fmla="*/ 93482 h 560880"/>
                  <a:gd name="connsiteX1" fmla="*/ 93482 w 6072750"/>
                  <a:gd name="connsiteY1" fmla="*/ 0 h 560880"/>
                  <a:gd name="connsiteX2" fmla="*/ 5979268 w 6072750"/>
                  <a:gd name="connsiteY2" fmla="*/ 0 h 560880"/>
                  <a:gd name="connsiteX3" fmla="*/ 6072750 w 6072750"/>
                  <a:gd name="connsiteY3" fmla="*/ 93482 h 560880"/>
                  <a:gd name="connsiteX4" fmla="*/ 6072750 w 6072750"/>
                  <a:gd name="connsiteY4" fmla="*/ 467398 h 560880"/>
                  <a:gd name="connsiteX5" fmla="*/ 5979268 w 6072750"/>
                  <a:gd name="connsiteY5" fmla="*/ 560880 h 560880"/>
                  <a:gd name="connsiteX6" fmla="*/ 93482 w 6072750"/>
                  <a:gd name="connsiteY6" fmla="*/ 560880 h 560880"/>
                  <a:gd name="connsiteX7" fmla="*/ 0 w 6072750"/>
                  <a:gd name="connsiteY7" fmla="*/ 467398 h 560880"/>
                  <a:gd name="connsiteX8" fmla="*/ 0 w 6072750"/>
                  <a:gd name="connsiteY8" fmla="*/ 93482 h 560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072750" h="560880">
                    <a:moveTo>
                      <a:pt x="0" y="93482"/>
                    </a:moveTo>
                    <a:cubicBezTo>
                      <a:pt x="0" y="41853"/>
                      <a:pt x="41853" y="0"/>
                      <a:pt x="93482" y="0"/>
                    </a:cubicBezTo>
                    <a:lnTo>
                      <a:pt x="5979268" y="0"/>
                    </a:lnTo>
                    <a:cubicBezTo>
                      <a:pt x="6030897" y="0"/>
                      <a:pt x="6072750" y="41853"/>
                      <a:pt x="6072750" y="93482"/>
                    </a:cubicBezTo>
                    <a:lnTo>
                      <a:pt x="6072750" y="467398"/>
                    </a:lnTo>
                    <a:cubicBezTo>
                      <a:pt x="6072750" y="519027"/>
                      <a:pt x="6030897" y="560880"/>
                      <a:pt x="5979268" y="560880"/>
                    </a:cubicBezTo>
                    <a:lnTo>
                      <a:pt x="93482" y="560880"/>
                    </a:lnTo>
                    <a:cubicBezTo>
                      <a:pt x="41853" y="560880"/>
                      <a:pt x="0" y="519027"/>
                      <a:pt x="0" y="467398"/>
                    </a:cubicBezTo>
                    <a:lnTo>
                      <a:pt x="0" y="93482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6916" tIns="27380" rIns="256916" bIns="27380" numCol="1" spcCol="1270" anchor="ctr" anchorCtr="0">
                <a:noAutofit/>
              </a:bodyPr>
              <a:lstStyle/>
              <a:p>
                <a:pPr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mtClean="0">
                    <a:solidFill>
                      <a:prstClr val="white"/>
                    </a:solidFill>
                  </a:rPr>
                  <a:t>Migration for development</a:t>
                </a:r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2685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"/>
          <p:cNvSpPr txBox="1"/>
          <p:nvPr/>
        </p:nvSpPr>
        <p:spPr>
          <a:xfrm>
            <a:off x="588230" y="1599942"/>
            <a:ext cx="834145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90000"/>
              <a:buFont typeface="Wingdings" panose="05000000000000000000" pitchFamily="2" charset="2"/>
              <a:buChar char="ü"/>
            </a:pPr>
            <a:r>
              <a:rPr lang="en-GB" sz="2200" dirty="0" smtClean="0">
                <a:solidFill>
                  <a:srgbClr val="0033CC"/>
                </a:solidFill>
              </a:rPr>
              <a:t>Employment</a:t>
            </a:r>
          </a:p>
          <a:p>
            <a:pPr marL="342900" indent="-342900">
              <a:buSzPct val="90000"/>
              <a:buFont typeface="Wingdings" panose="05000000000000000000" pitchFamily="2" charset="2"/>
              <a:buChar char="ü"/>
            </a:pPr>
            <a:r>
              <a:rPr lang="en-GB" sz="2200" dirty="0" smtClean="0">
                <a:solidFill>
                  <a:srgbClr val="0033CC"/>
                </a:solidFill>
              </a:rPr>
              <a:t>Social development, with focus on women, youth, vulnerable groups</a:t>
            </a:r>
          </a:p>
          <a:p>
            <a:pPr marL="342900" indent="-342900">
              <a:buSzPct val="90000"/>
              <a:buFont typeface="Wingdings" panose="05000000000000000000" pitchFamily="2" charset="2"/>
              <a:buChar char="ü"/>
            </a:pPr>
            <a:r>
              <a:rPr lang="en-GB" sz="2200" dirty="0" smtClean="0">
                <a:solidFill>
                  <a:srgbClr val="0033CC"/>
                </a:solidFill>
              </a:rPr>
              <a:t>Management of natural resources</a:t>
            </a:r>
          </a:p>
          <a:p>
            <a:pPr marL="342900" indent="-342900">
              <a:buSzPct val="90000"/>
              <a:buFont typeface="Wingdings" panose="05000000000000000000" pitchFamily="2" charset="2"/>
              <a:buChar char="ü"/>
            </a:pPr>
            <a:r>
              <a:rPr lang="en-GB" sz="2200" dirty="0" smtClean="0">
                <a:solidFill>
                  <a:srgbClr val="0033CC"/>
                </a:solidFill>
              </a:rPr>
              <a:t>Agriculture</a:t>
            </a:r>
          </a:p>
          <a:p>
            <a:pPr marL="342900" indent="-342900">
              <a:buSzPct val="90000"/>
              <a:buFont typeface="Wingdings" panose="05000000000000000000" pitchFamily="2" charset="2"/>
              <a:buChar char="ü"/>
            </a:pPr>
            <a:r>
              <a:rPr lang="en-GB" sz="2200" dirty="0" smtClean="0">
                <a:solidFill>
                  <a:srgbClr val="0033CC"/>
                </a:solidFill>
              </a:rPr>
              <a:t>Knowledge economy</a:t>
            </a:r>
          </a:p>
          <a:p>
            <a:pPr marL="342900" indent="-342900">
              <a:buSzPct val="90000"/>
              <a:buFont typeface="Wingdings" panose="05000000000000000000" pitchFamily="2" charset="2"/>
              <a:buChar char="ü"/>
            </a:pPr>
            <a:r>
              <a:rPr lang="en-GB" sz="2200" dirty="0" smtClean="0">
                <a:solidFill>
                  <a:srgbClr val="0033CC"/>
                </a:solidFill>
              </a:rPr>
              <a:t>. . .</a:t>
            </a:r>
          </a:p>
          <a:p>
            <a:pPr defTabSz="719138"/>
            <a:r>
              <a:rPr lang="en-GB" sz="2400" dirty="0" smtClean="0">
                <a:solidFill>
                  <a:srgbClr val="0033CC"/>
                </a:solidFill>
              </a:rPr>
              <a:t>	IDEP programme fully consistent with Africa’s priorities / </a:t>
            </a:r>
          </a:p>
          <a:p>
            <a:pPr defTabSz="719138"/>
            <a:r>
              <a:rPr lang="en-GB" sz="2400" dirty="0">
                <a:solidFill>
                  <a:srgbClr val="0033CC"/>
                </a:solidFill>
              </a:rPr>
              <a:t>	</a:t>
            </a:r>
            <a:r>
              <a:rPr lang="en-GB" sz="2400" dirty="0" smtClean="0">
                <a:solidFill>
                  <a:srgbClr val="0033CC"/>
                </a:solidFill>
              </a:rPr>
              <a:t>transformative agenda</a:t>
            </a:r>
          </a:p>
          <a:p>
            <a:pPr defTabSz="719138"/>
            <a:r>
              <a:rPr lang="en-GB" sz="2400" dirty="0" smtClean="0">
                <a:solidFill>
                  <a:srgbClr val="0033CC"/>
                </a:solidFill>
              </a:rPr>
              <a:t>	Revitalisation of the role of planning (CoM2015)</a:t>
            </a:r>
            <a:endParaRPr lang="en-GB" sz="2400" dirty="0">
              <a:solidFill>
                <a:srgbClr val="0033CC"/>
              </a:solidFill>
            </a:endParaRPr>
          </a:p>
        </p:txBody>
      </p:sp>
      <p:sp>
        <p:nvSpPr>
          <p:cNvPr id="7" name="Arrondir un rectangle avec un coin du même côté 6"/>
          <p:cNvSpPr/>
          <p:nvPr/>
        </p:nvSpPr>
        <p:spPr>
          <a:xfrm>
            <a:off x="5243513" y="786779"/>
            <a:ext cx="3900487" cy="605118"/>
          </a:xfrm>
          <a:prstGeom prst="round2Same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prstClr val="white">
                    <a:lumMod val="95000"/>
                  </a:prstClr>
                </a:solidFill>
              </a:rPr>
              <a:t>Other issues to be addressed</a:t>
            </a:r>
            <a:endParaRPr lang="en-GB" sz="2400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8" name="Virage 7"/>
          <p:cNvSpPr/>
          <p:nvPr/>
        </p:nvSpPr>
        <p:spPr>
          <a:xfrm flipV="1">
            <a:off x="792796" y="3771899"/>
            <a:ext cx="450218" cy="66439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17514" y="5039641"/>
            <a:ext cx="4138436" cy="1515800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endParaRPr lang="en-GB" sz="500" b="1" dirty="0" smtClean="0">
              <a:solidFill>
                <a:srgbClr val="4BACC6">
                  <a:lumMod val="75000"/>
                </a:srgbClr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4BACC6">
                    <a:lumMod val="75000"/>
                  </a:srgbClr>
                </a:solidFill>
              </a:rPr>
              <a:t>54</a:t>
            </a:r>
            <a:r>
              <a:rPr lang="en-GB" sz="2000" b="1" baseline="30000" dirty="0" smtClean="0">
                <a:solidFill>
                  <a:srgbClr val="4BACC6">
                    <a:lumMod val="75000"/>
                  </a:srgbClr>
                </a:solidFill>
              </a:rPr>
              <a:t>th</a:t>
            </a:r>
            <a:r>
              <a:rPr lang="en-GB" sz="2000" b="1" dirty="0" smtClean="0">
                <a:solidFill>
                  <a:srgbClr val="4BACC6">
                    <a:lumMod val="75000"/>
                  </a:srgbClr>
                </a:solidFill>
              </a:rPr>
              <a:t> </a:t>
            </a:r>
            <a:r>
              <a:rPr lang="fr-FR" sz="2000" b="1" dirty="0" smtClean="0">
                <a:solidFill>
                  <a:srgbClr val="4BACC6">
                    <a:lumMod val="75000"/>
                  </a:srgbClr>
                </a:solidFill>
              </a:rPr>
              <a:t>Meeting </a:t>
            </a:r>
            <a:r>
              <a:rPr lang="en-GB" sz="2000" b="1" dirty="0" smtClean="0">
                <a:solidFill>
                  <a:srgbClr val="4BACC6">
                    <a:lumMod val="75000"/>
                  </a:srgbClr>
                </a:solidFill>
              </a:rPr>
              <a:t>of the Governing Council</a:t>
            </a:r>
          </a:p>
          <a:p>
            <a:pPr algn="ctr"/>
            <a:r>
              <a:rPr lang="fr-FR" sz="1050" dirty="0">
                <a:solidFill>
                  <a:srgbClr val="4BACC6">
                    <a:lumMod val="75000"/>
                  </a:srgbClr>
                </a:solidFill>
              </a:rPr>
              <a:t> </a:t>
            </a:r>
            <a:endParaRPr lang="en-US" sz="1050" dirty="0">
              <a:solidFill>
                <a:srgbClr val="4BACC6">
                  <a:lumMod val="75000"/>
                </a:srgbClr>
              </a:solidFill>
            </a:endParaRPr>
          </a:p>
          <a:p>
            <a:pPr algn="ctr"/>
            <a:r>
              <a:rPr lang="fr-FR" sz="1600" dirty="0">
                <a:solidFill>
                  <a:srgbClr val="4BACC6">
                    <a:lumMod val="75000"/>
                  </a:srgbClr>
                </a:solidFill>
              </a:rPr>
              <a:t>5 </a:t>
            </a:r>
            <a:r>
              <a:rPr lang="en-GB" sz="1600" dirty="0" smtClean="0">
                <a:solidFill>
                  <a:srgbClr val="4BACC6">
                    <a:lumMod val="75000"/>
                  </a:srgbClr>
                </a:solidFill>
              </a:rPr>
              <a:t>February</a:t>
            </a:r>
            <a:r>
              <a:rPr lang="fr-FR" sz="1600" dirty="0" smtClean="0">
                <a:solidFill>
                  <a:srgbClr val="4BACC6">
                    <a:lumMod val="75000"/>
                  </a:srgbClr>
                </a:solidFill>
              </a:rPr>
              <a:t> 2016</a:t>
            </a:r>
            <a:endParaRPr lang="en-US" sz="1600" dirty="0">
              <a:solidFill>
                <a:srgbClr val="4BACC6">
                  <a:lumMod val="75000"/>
                </a:srgbClr>
              </a:solidFill>
            </a:endParaRPr>
          </a:p>
          <a:p>
            <a:pPr algn="ctr"/>
            <a:r>
              <a:rPr lang="en-GB" sz="1600" dirty="0" smtClean="0">
                <a:solidFill>
                  <a:srgbClr val="4BACC6">
                    <a:lumMod val="75000"/>
                  </a:srgbClr>
                </a:solidFill>
              </a:rPr>
              <a:t>Addis-Ababa, Ethiopia</a:t>
            </a:r>
          </a:p>
          <a:p>
            <a:pPr algn="ctr"/>
            <a:endParaRPr lang="en-GB" sz="500" dirty="0">
              <a:solidFill>
                <a:srgbClr val="4BACC6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93976" y="157466"/>
            <a:ext cx="2007601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400" dirty="0">
                <a:solidFill>
                  <a:srgbClr val="EEECE1"/>
                </a:solidFill>
              </a:rPr>
              <a:t>IDEP in 2015</a:t>
            </a:r>
          </a:p>
        </p:txBody>
      </p:sp>
      <p:sp>
        <p:nvSpPr>
          <p:cNvPr id="7" name="Rectangle 6"/>
          <p:cNvSpPr/>
          <p:nvPr/>
        </p:nvSpPr>
        <p:spPr>
          <a:xfrm>
            <a:off x="-65332" y="1712785"/>
            <a:ext cx="41158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00100" lvl="1" indent="-257175">
              <a:spcBef>
                <a:spcPts val="300"/>
              </a:spcBef>
              <a:buClr>
                <a:srgbClr val="0033CC"/>
              </a:buClr>
              <a:buFontTx/>
              <a:buBlip>
                <a:blip r:embed="rId3"/>
              </a:buBlip>
            </a:pPr>
            <a:r>
              <a:rPr lang="en-GB" sz="2000" dirty="0" smtClean="0">
                <a:solidFill>
                  <a:srgbClr val="0033CC"/>
                </a:solidFill>
              </a:rPr>
              <a:t>Core </a:t>
            </a:r>
            <a:r>
              <a:rPr lang="en-GB" sz="2000" dirty="0">
                <a:solidFill>
                  <a:srgbClr val="0033CC"/>
                </a:solidFill>
              </a:rPr>
              <a:t>/ Thematic short courses</a:t>
            </a:r>
          </a:p>
        </p:txBody>
      </p:sp>
      <p:sp>
        <p:nvSpPr>
          <p:cNvPr id="8" name="Curved Right Arrow 11"/>
          <p:cNvSpPr/>
          <p:nvPr/>
        </p:nvSpPr>
        <p:spPr>
          <a:xfrm flipH="1" flipV="1">
            <a:off x="55882" y="1769604"/>
            <a:ext cx="1086873" cy="4116846"/>
          </a:xfrm>
          <a:prstGeom prst="curved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200" dirty="0">
              <a:solidFill>
                <a:srgbClr val="0033C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5239" y="2493811"/>
            <a:ext cx="32169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00100" lvl="1" indent="-257175">
              <a:spcBef>
                <a:spcPts val="300"/>
              </a:spcBef>
              <a:buFontTx/>
              <a:buBlip>
                <a:blip r:embed="rId3"/>
              </a:buBlip>
            </a:pPr>
            <a:r>
              <a:rPr lang="en-GB" sz="2000" dirty="0">
                <a:solidFill>
                  <a:srgbClr val="0033CC"/>
                </a:solidFill>
              </a:rPr>
              <a:t>Collaborative courses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2370" y="5037048"/>
            <a:ext cx="17083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00100" lvl="1" indent="-257175">
              <a:spcBef>
                <a:spcPts val="300"/>
              </a:spcBef>
              <a:buFontTx/>
              <a:buBlip>
                <a:blip r:embed="rId3"/>
              </a:buBlip>
            </a:pPr>
            <a:r>
              <a:rPr lang="en-GB" sz="2000" dirty="0">
                <a:solidFill>
                  <a:srgbClr val="0033CC"/>
                </a:solidFill>
              </a:rPr>
              <a:t>Library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7081" y="4326633"/>
            <a:ext cx="28709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00100" lvl="1" indent="-257175">
              <a:spcBef>
                <a:spcPts val="300"/>
              </a:spcBef>
              <a:buFontTx/>
              <a:buBlip>
                <a:blip r:embed="rId3"/>
              </a:buBlip>
            </a:pPr>
            <a:r>
              <a:rPr lang="en-GB" sz="2000" dirty="0">
                <a:solidFill>
                  <a:srgbClr val="0033CC"/>
                </a:solidFill>
              </a:rPr>
              <a:t>Monthly seminars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6071" y="3932446"/>
            <a:ext cx="30871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00100" lvl="1" indent="-257175">
              <a:spcBef>
                <a:spcPts val="300"/>
              </a:spcBef>
              <a:buFontTx/>
              <a:buBlip>
                <a:blip r:embed="rId3"/>
              </a:buBlip>
            </a:pPr>
            <a:r>
              <a:rPr lang="en-GB" sz="2000" dirty="0">
                <a:solidFill>
                  <a:srgbClr val="0033CC"/>
                </a:solidFill>
              </a:rPr>
              <a:t>High level Dialogues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5931" y="2066259"/>
            <a:ext cx="30627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00100" lvl="1" indent="-257175">
              <a:spcBef>
                <a:spcPts val="300"/>
              </a:spcBef>
              <a:buFontTx/>
              <a:buBlip>
                <a:blip r:embed="rId3"/>
              </a:buBlip>
            </a:pPr>
            <a:r>
              <a:rPr lang="en-GB" sz="2000" dirty="0">
                <a:solidFill>
                  <a:srgbClr val="0033CC"/>
                </a:solidFill>
              </a:rPr>
              <a:t>Tailor made courses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6071" y="3156066"/>
            <a:ext cx="31758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00100" indent="-257175">
              <a:buFontTx/>
              <a:buBlip>
                <a:blip r:embed="rId3"/>
              </a:buBlip>
            </a:pPr>
            <a:r>
              <a:rPr lang="en-GB" sz="2000" dirty="0" smtClean="0">
                <a:solidFill>
                  <a:srgbClr val="0033CC"/>
                </a:solidFill>
              </a:rPr>
              <a:t>Master’s programme</a:t>
            </a:r>
            <a:endParaRPr lang="en-GB" sz="2000" dirty="0">
              <a:solidFill>
                <a:srgbClr val="0033CC"/>
              </a:solidFill>
            </a:endParaRPr>
          </a:p>
        </p:txBody>
      </p:sp>
      <p:sp>
        <p:nvSpPr>
          <p:cNvPr id="15" name="Slide Number Placeholder 23"/>
          <p:cNvSpPr>
            <a:spLocks noGrp="1"/>
          </p:cNvSpPr>
          <p:nvPr>
            <p:ph type="sldNum" sz="quarter" idx="12"/>
          </p:nvPr>
        </p:nvSpPr>
        <p:spPr>
          <a:xfrm>
            <a:off x="8610600" y="7581734"/>
            <a:ext cx="2743200" cy="365125"/>
          </a:xfrm>
        </p:spPr>
        <p:txBody>
          <a:bodyPr/>
          <a:lstStyle/>
          <a:p>
            <a:fld id="{12C6A087-F6E7-4A41-9DB9-DCFC70E6A4B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Rounded Rectangle 19"/>
          <p:cNvSpPr/>
          <p:nvPr/>
        </p:nvSpPr>
        <p:spPr>
          <a:xfrm>
            <a:off x="933209" y="5786208"/>
            <a:ext cx="2634913" cy="669505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prstClr val="white"/>
                </a:solidFill>
              </a:rPr>
              <a:t>e-learning programme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864033" y="6078991"/>
            <a:ext cx="2494594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 smtClean="0">
                <a:solidFill>
                  <a:srgbClr val="4F81BD">
                    <a:lumMod val="75000"/>
                  </a:srgbClr>
                </a:solidFill>
              </a:rPr>
              <a:t>Gender dimension</a:t>
            </a:r>
            <a:endParaRPr lang="en-GB" sz="2400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18" name="Bent Arrow 3"/>
          <p:cNvSpPr/>
          <p:nvPr/>
        </p:nvSpPr>
        <p:spPr>
          <a:xfrm rot="6436725" flipH="1">
            <a:off x="7923495" y="5989513"/>
            <a:ext cx="870265" cy="603689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 flipH="1">
            <a:off x="4224458" y="1844403"/>
            <a:ext cx="4919542" cy="8233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  <a:prstDash val="dashDot"/>
          </a:ln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  <a:spcAft>
                <a:spcPts val="300"/>
              </a:spcAft>
            </a:pPr>
            <a:r>
              <a:rPr lang="en-GB" i="1" dirty="0" smtClean="0">
                <a:solidFill>
                  <a:srgbClr val="4F81BD">
                    <a:lumMod val="75000"/>
                  </a:srgbClr>
                </a:solidFill>
              </a:rPr>
              <a:t>24 courses, 589 trainees, 33% women, 51 countries</a:t>
            </a:r>
          </a:p>
          <a:p>
            <a:pPr>
              <a:lnSpc>
                <a:spcPts val="1700"/>
              </a:lnSpc>
              <a:spcAft>
                <a:spcPts val="300"/>
              </a:spcAft>
            </a:pPr>
            <a:r>
              <a:rPr lang="en-GB" i="1" dirty="0" smtClean="0">
                <a:solidFill>
                  <a:srgbClr val="4F81BD">
                    <a:lumMod val="75000"/>
                  </a:srgbClr>
                </a:solidFill>
              </a:rPr>
              <a:t>New topics: </a:t>
            </a:r>
            <a:r>
              <a:rPr lang="en-GB" sz="1600" i="1" dirty="0" smtClean="0">
                <a:solidFill>
                  <a:srgbClr val="4F81BD">
                    <a:lumMod val="75000"/>
                  </a:srgbClr>
                </a:solidFill>
              </a:rPr>
              <a:t>transport, CFTA, negotiation,</a:t>
            </a:r>
            <a:r>
              <a:rPr lang="en-GB" i="1" dirty="0" smtClean="0">
                <a:solidFill>
                  <a:srgbClr val="4F81BD">
                    <a:lumMod val="75000"/>
                  </a:srgbClr>
                </a:solidFill>
              </a:rPr>
              <a:t> …</a:t>
            </a:r>
          </a:p>
          <a:p>
            <a:pPr>
              <a:lnSpc>
                <a:spcPts val="1700"/>
              </a:lnSpc>
              <a:spcAft>
                <a:spcPts val="300"/>
              </a:spcAft>
            </a:pPr>
            <a:r>
              <a:rPr lang="en-GB" i="1" dirty="0" smtClean="0">
                <a:solidFill>
                  <a:srgbClr val="4F81BD">
                    <a:lumMod val="75000"/>
                  </a:srgbClr>
                </a:solidFill>
              </a:rPr>
              <a:t>1 course in Arabic - 13 courses in Dakar</a:t>
            </a:r>
            <a:endParaRPr lang="en-GB" i="1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 flipH="1">
            <a:off x="4224458" y="3076146"/>
            <a:ext cx="4919542" cy="5732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  <a:prstDash val="dashDot"/>
          </a:ln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  <a:spcAft>
                <a:spcPts val="300"/>
              </a:spcAft>
            </a:pPr>
            <a:r>
              <a:rPr lang="en-GB" i="1" dirty="0" smtClean="0">
                <a:solidFill>
                  <a:srgbClr val="4F81BD">
                    <a:lumMod val="75000"/>
                  </a:srgbClr>
                </a:solidFill>
              </a:rPr>
              <a:t>University of Johannesburg: industrial policy</a:t>
            </a:r>
          </a:p>
          <a:p>
            <a:pPr>
              <a:lnSpc>
                <a:spcPts val="1700"/>
              </a:lnSpc>
              <a:spcAft>
                <a:spcPts val="300"/>
              </a:spcAft>
            </a:pPr>
            <a:r>
              <a:rPr lang="en-GB" i="1" dirty="0" smtClean="0">
                <a:solidFill>
                  <a:srgbClr val="4F81BD">
                    <a:lumMod val="75000"/>
                  </a:srgbClr>
                </a:solidFill>
              </a:rPr>
              <a:t>INP Cairo, in progress</a:t>
            </a:r>
            <a:endParaRPr lang="en-GB" i="1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 flipH="1">
            <a:off x="4224458" y="3977308"/>
            <a:ext cx="4919542" cy="9707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  <a:prstDash val="dashDot"/>
          </a:ln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GB" i="1" dirty="0" smtClean="0">
                <a:solidFill>
                  <a:srgbClr val="4F81BD">
                    <a:lumMod val="75000"/>
                  </a:srgbClr>
                </a:solidFill>
              </a:rPr>
              <a:t>Strategic issues at high level: </a:t>
            </a:r>
            <a:r>
              <a:rPr lang="en-GB" i="1" dirty="0" smtClean="0">
                <a:solidFill>
                  <a:srgbClr val="4BACC6">
                    <a:lumMod val="75000"/>
                  </a:srgbClr>
                </a:solidFill>
              </a:rPr>
              <a:t>migration, fight against corruption, research-policy nexus in support of Africa's development, domestic resource mobilisation</a:t>
            </a:r>
          </a:p>
        </p:txBody>
      </p:sp>
      <p:sp>
        <p:nvSpPr>
          <p:cNvPr id="22" name="Triangle isocèle 21"/>
          <p:cNvSpPr/>
          <p:nvPr/>
        </p:nvSpPr>
        <p:spPr>
          <a:xfrm rot="5400000">
            <a:off x="3866942" y="2174699"/>
            <a:ext cx="367065" cy="27766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 flipH="1">
            <a:off x="4224458" y="5104419"/>
            <a:ext cx="491954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en-GB" i="1" dirty="0" smtClean="0">
                <a:solidFill>
                  <a:srgbClr val="4F81BD">
                    <a:lumMod val="75000"/>
                  </a:srgbClr>
                </a:solidFill>
              </a:rPr>
              <a:t>Revamping, as part of IDEP KM programme</a:t>
            </a:r>
            <a:endParaRPr lang="en-GB" sz="1600" i="1" dirty="0" smtClean="0">
              <a:solidFill>
                <a:srgbClr val="4BACC6">
                  <a:lumMod val="75000"/>
                </a:srgbClr>
              </a:solidFill>
            </a:endParaRPr>
          </a:p>
        </p:txBody>
      </p:sp>
      <p:sp>
        <p:nvSpPr>
          <p:cNvPr id="27" name="Triangle isocèle 26"/>
          <p:cNvSpPr/>
          <p:nvPr/>
        </p:nvSpPr>
        <p:spPr>
          <a:xfrm rot="5400000">
            <a:off x="3841548" y="3247566"/>
            <a:ext cx="367065" cy="27766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28" name="Triangle isocèle 27"/>
          <p:cNvSpPr/>
          <p:nvPr/>
        </p:nvSpPr>
        <p:spPr>
          <a:xfrm rot="5400000">
            <a:off x="3841548" y="4204325"/>
            <a:ext cx="367065" cy="27766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29" name="Triangle isocèle 28"/>
          <p:cNvSpPr/>
          <p:nvPr/>
        </p:nvSpPr>
        <p:spPr>
          <a:xfrm rot="5400000">
            <a:off x="3841547" y="5165973"/>
            <a:ext cx="367065" cy="27766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20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693782" y="7206585"/>
            <a:ext cx="502920" cy="502920"/>
          </a:xfrm>
        </p:spPr>
        <p:txBody>
          <a:bodyPr/>
          <a:lstStyle/>
          <a:p>
            <a:fld id="{F8B0F4A8-2F2F-4CA0-89CA-27A2B246D8D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2"/>
          <p:cNvSpPr/>
          <p:nvPr/>
        </p:nvSpPr>
        <p:spPr>
          <a:xfrm>
            <a:off x="1733595" y="2221478"/>
            <a:ext cx="1631795" cy="1583232"/>
          </a:xfrm>
          <a:custGeom>
            <a:avLst/>
            <a:gdLst>
              <a:gd name="connsiteX0" fmla="*/ 0 w 1074539"/>
              <a:gd name="connsiteY0" fmla="*/ 467424 h 934848"/>
              <a:gd name="connsiteX1" fmla="*/ 233712 w 1074539"/>
              <a:gd name="connsiteY1" fmla="*/ 0 h 934848"/>
              <a:gd name="connsiteX2" fmla="*/ 840827 w 1074539"/>
              <a:gd name="connsiteY2" fmla="*/ 0 h 934848"/>
              <a:gd name="connsiteX3" fmla="*/ 1074539 w 1074539"/>
              <a:gd name="connsiteY3" fmla="*/ 467424 h 934848"/>
              <a:gd name="connsiteX4" fmla="*/ 840827 w 1074539"/>
              <a:gd name="connsiteY4" fmla="*/ 934848 h 934848"/>
              <a:gd name="connsiteX5" fmla="*/ 233712 w 1074539"/>
              <a:gd name="connsiteY5" fmla="*/ 934848 h 934848"/>
              <a:gd name="connsiteX6" fmla="*/ 0 w 1074539"/>
              <a:gd name="connsiteY6" fmla="*/ 467424 h 93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74539" h="934848">
                <a:moveTo>
                  <a:pt x="537270" y="0"/>
                </a:moveTo>
                <a:lnTo>
                  <a:pt x="1074538" y="203329"/>
                </a:lnTo>
                <a:lnTo>
                  <a:pt x="1074538" y="731519"/>
                </a:lnTo>
                <a:lnTo>
                  <a:pt x="537270" y="934848"/>
                </a:lnTo>
                <a:lnTo>
                  <a:pt x="1" y="731519"/>
                </a:lnTo>
                <a:lnTo>
                  <a:pt x="1" y="203329"/>
                </a:lnTo>
                <a:lnTo>
                  <a:pt x="53727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2350" tIns="194120" rIns="172351" bIns="194119" numCol="1" spcCol="1270" anchor="ctr" anchorCtr="0">
            <a:noAutofit/>
          </a:bodyPr>
          <a:lstStyle/>
          <a:p>
            <a:pPr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>
                <a:solidFill>
                  <a:prstClr val="white"/>
                </a:solidFill>
              </a:rPr>
              <a:t>Monitoring &amp; Evaluation</a:t>
            </a:r>
          </a:p>
        </p:txBody>
      </p:sp>
      <p:sp>
        <p:nvSpPr>
          <p:cNvPr id="7" name="Freeform 15"/>
          <p:cNvSpPr/>
          <p:nvPr/>
        </p:nvSpPr>
        <p:spPr>
          <a:xfrm>
            <a:off x="4920001" y="5107073"/>
            <a:ext cx="1368986" cy="1243113"/>
          </a:xfrm>
          <a:custGeom>
            <a:avLst/>
            <a:gdLst>
              <a:gd name="connsiteX0" fmla="*/ 0 w 1074539"/>
              <a:gd name="connsiteY0" fmla="*/ 467424 h 934848"/>
              <a:gd name="connsiteX1" fmla="*/ 233712 w 1074539"/>
              <a:gd name="connsiteY1" fmla="*/ 0 h 934848"/>
              <a:gd name="connsiteX2" fmla="*/ 840827 w 1074539"/>
              <a:gd name="connsiteY2" fmla="*/ 0 h 934848"/>
              <a:gd name="connsiteX3" fmla="*/ 1074539 w 1074539"/>
              <a:gd name="connsiteY3" fmla="*/ 467424 h 934848"/>
              <a:gd name="connsiteX4" fmla="*/ 840827 w 1074539"/>
              <a:gd name="connsiteY4" fmla="*/ 934848 h 934848"/>
              <a:gd name="connsiteX5" fmla="*/ 233712 w 1074539"/>
              <a:gd name="connsiteY5" fmla="*/ 934848 h 934848"/>
              <a:gd name="connsiteX6" fmla="*/ 0 w 1074539"/>
              <a:gd name="connsiteY6" fmla="*/ 467424 h 93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74539" h="934848">
                <a:moveTo>
                  <a:pt x="537270" y="0"/>
                </a:moveTo>
                <a:lnTo>
                  <a:pt x="1074538" y="203329"/>
                </a:lnTo>
                <a:lnTo>
                  <a:pt x="1074538" y="731519"/>
                </a:lnTo>
                <a:lnTo>
                  <a:pt x="537270" y="934848"/>
                </a:lnTo>
                <a:lnTo>
                  <a:pt x="1" y="731519"/>
                </a:lnTo>
                <a:lnTo>
                  <a:pt x="1" y="203329"/>
                </a:lnTo>
                <a:lnTo>
                  <a:pt x="53727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2350" tIns="194120" rIns="172351" bIns="194119" numCol="1" spcCol="1270" anchor="ctr" anchorCtr="0">
            <a:noAutofit/>
          </a:bodyPr>
          <a:lstStyle/>
          <a:p>
            <a:pPr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>
                <a:solidFill>
                  <a:prstClr val="white"/>
                </a:solidFill>
              </a:rPr>
              <a:t>UMOJA</a:t>
            </a:r>
            <a:endParaRPr lang="en-US" sz="1400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35890" y="4024479"/>
            <a:ext cx="2276754" cy="644723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Freeform 18"/>
          <p:cNvSpPr/>
          <p:nvPr/>
        </p:nvSpPr>
        <p:spPr>
          <a:xfrm>
            <a:off x="2231792" y="3881142"/>
            <a:ext cx="1875592" cy="1921114"/>
          </a:xfrm>
          <a:custGeom>
            <a:avLst/>
            <a:gdLst>
              <a:gd name="connsiteX0" fmla="*/ 0 w 1074539"/>
              <a:gd name="connsiteY0" fmla="*/ 467424 h 934848"/>
              <a:gd name="connsiteX1" fmla="*/ 233712 w 1074539"/>
              <a:gd name="connsiteY1" fmla="*/ 0 h 934848"/>
              <a:gd name="connsiteX2" fmla="*/ 840827 w 1074539"/>
              <a:gd name="connsiteY2" fmla="*/ 0 h 934848"/>
              <a:gd name="connsiteX3" fmla="*/ 1074539 w 1074539"/>
              <a:gd name="connsiteY3" fmla="*/ 467424 h 934848"/>
              <a:gd name="connsiteX4" fmla="*/ 840827 w 1074539"/>
              <a:gd name="connsiteY4" fmla="*/ 934848 h 934848"/>
              <a:gd name="connsiteX5" fmla="*/ 233712 w 1074539"/>
              <a:gd name="connsiteY5" fmla="*/ 934848 h 934848"/>
              <a:gd name="connsiteX6" fmla="*/ 0 w 1074539"/>
              <a:gd name="connsiteY6" fmla="*/ 467424 h 93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74539" h="934848">
                <a:moveTo>
                  <a:pt x="537270" y="0"/>
                </a:moveTo>
                <a:lnTo>
                  <a:pt x="1074538" y="203329"/>
                </a:lnTo>
                <a:lnTo>
                  <a:pt x="1074538" y="731519"/>
                </a:lnTo>
                <a:lnTo>
                  <a:pt x="537270" y="934848"/>
                </a:lnTo>
                <a:lnTo>
                  <a:pt x="1" y="731519"/>
                </a:lnTo>
                <a:lnTo>
                  <a:pt x="1" y="203329"/>
                </a:lnTo>
                <a:lnTo>
                  <a:pt x="53727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2350" tIns="194120" rIns="172351" bIns="194119" numCol="1" spcCol="1270" anchor="ctr" anchorCtr="0">
            <a:noAutofit/>
          </a:bodyPr>
          <a:lstStyle/>
          <a:p>
            <a:pPr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prstClr val="white"/>
                </a:solidFill>
              </a:rPr>
              <a:t>Human Capital</a:t>
            </a:r>
          </a:p>
        </p:txBody>
      </p:sp>
      <p:sp>
        <p:nvSpPr>
          <p:cNvPr id="10" name="Freeform 21"/>
          <p:cNvSpPr/>
          <p:nvPr/>
        </p:nvSpPr>
        <p:spPr>
          <a:xfrm>
            <a:off x="3356077" y="1192854"/>
            <a:ext cx="1884263" cy="1607038"/>
          </a:xfrm>
          <a:custGeom>
            <a:avLst/>
            <a:gdLst>
              <a:gd name="connsiteX0" fmla="*/ 0 w 1074539"/>
              <a:gd name="connsiteY0" fmla="*/ 467424 h 934848"/>
              <a:gd name="connsiteX1" fmla="*/ 233712 w 1074539"/>
              <a:gd name="connsiteY1" fmla="*/ 0 h 934848"/>
              <a:gd name="connsiteX2" fmla="*/ 840827 w 1074539"/>
              <a:gd name="connsiteY2" fmla="*/ 0 h 934848"/>
              <a:gd name="connsiteX3" fmla="*/ 1074539 w 1074539"/>
              <a:gd name="connsiteY3" fmla="*/ 467424 h 934848"/>
              <a:gd name="connsiteX4" fmla="*/ 840827 w 1074539"/>
              <a:gd name="connsiteY4" fmla="*/ 934848 h 934848"/>
              <a:gd name="connsiteX5" fmla="*/ 233712 w 1074539"/>
              <a:gd name="connsiteY5" fmla="*/ 934848 h 934848"/>
              <a:gd name="connsiteX6" fmla="*/ 0 w 1074539"/>
              <a:gd name="connsiteY6" fmla="*/ 467424 h 93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74539" h="934848">
                <a:moveTo>
                  <a:pt x="537270" y="0"/>
                </a:moveTo>
                <a:lnTo>
                  <a:pt x="1074538" y="203329"/>
                </a:lnTo>
                <a:lnTo>
                  <a:pt x="1074538" y="731519"/>
                </a:lnTo>
                <a:lnTo>
                  <a:pt x="537270" y="934848"/>
                </a:lnTo>
                <a:lnTo>
                  <a:pt x="1" y="731519"/>
                </a:lnTo>
                <a:lnTo>
                  <a:pt x="1" y="203329"/>
                </a:lnTo>
                <a:lnTo>
                  <a:pt x="53727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2350" tIns="194120" rIns="172351" bIns="194119" numCol="1" spcCol="1270" anchor="ctr" anchorCtr="0">
            <a:noAutofit/>
          </a:bodyPr>
          <a:lstStyle/>
          <a:p>
            <a:pPr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>
                <a:solidFill>
                  <a:prstClr val="white"/>
                </a:solidFill>
              </a:rPr>
              <a:t>Infrastructure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6288987" y="5360713"/>
            <a:ext cx="30081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New UN ERP</a:t>
            </a:r>
          </a:p>
          <a:p>
            <a:r>
              <a:rPr lang="en-US" dirty="0">
                <a:solidFill>
                  <a:srgbClr val="0070C0"/>
                </a:solidFill>
              </a:rPr>
              <a:t>Alignment with UN processes</a:t>
            </a:r>
          </a:p>
        </p:txBody>
      </p:sp>
      <p:sp>
        <p:nvSpPr>
          <p:cNvPr id="12" name="TextBox 9"/>
          <p:cNvSpPr txBox="1"/>
          <p:nvPr/>
        </p:nvSpPr>
        <p:spPr>
          <a:xfrm>
            <a:off x="185177" y="2164642"/>
            <a:ext cx="17536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Key to measure </a:t>
            </a:r>
          </a:p>
          <a:p>
            <a:r>
              <a:rPr lang="en-US" dirty="0">
                <a:solidFill>
                  <a:srgbClr val="0070C0"/>
                </a:solidFill>
              </a:rPr>
              <a:t>IDEP impact</a:t>
            </a:r>
          </a:p>
          <a:p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3" name="TextBox 10"/>
          <p:cNvSpPr txBox="1"/>
          <p:nvPr/>
        </p:nvSpPr>
        <p:spPr>
          <a:xfrm>
            <a:off x="5318295" y="1444859"/>
            <a:ext cx="32776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ICT</a:t>
            </a:r>
          </a:p>
          <a:p>
            <a:r>
              <a:rPr lang="en-US" dirty="0">
                <a:solidFill>
                  <a:srgbClr val="0070C0"/>
                </a:solidFill>
              </a:rPr>
              <a:t>Building maintenance / security</a:t>
            </a:r>
          </a:p>
        </p:txBody>
      </p:sp>
      <p:sp>
        <p:nvSpPr>
          <p:cNvPr id="14" name="TextBox 11"/>
          <p:cNvSpPr txBox="1"/>
          <p:nvPr/>
        </p:nvSpPr>
        <p:spPr>
          <a:xfrm>
            <a:off x="578788" y="4333868"/>
            <a:ext cx="259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Main asset</a:t>
            </a:r>
          </a:p>
          <a:p>
            <a:r>
              <a:rPr lang="en-US" sz="2000" dirty="0">
                <a:solidFill>
                  <a:srgbClr val="0070C0"/>
                </a:solidFill>
              </a:rPr>
              <a:t>To be further strengthened</a:t>
            </a:r>
          </a:p>
        </p:txBody>
      </p:sp>
      <p:sp>
        <p:nvSpPr>
          <p:cNvPr id="15" name="Freeform 13"/>
          <p:cNvSpPr/>
          <p:nvPr/>
        </p:nvSpPr>
        <p:spPr>
          <a:xfrm>
            <a:off x="4213602" y="2727981"/>
            <a:ext cx="2209386" cy="2073981"/>
          </a:xfrm>
          <a:custGeom>
            <a:avLst/>
            <a:gdLst>
              <a:gd name="connsiteX0" fmla="*/ 0 w 1074539"/>
              <a:gd name="connsiteY0" fmla="*/ 467424 h 934848"/>
              <a:gd name="connsiteX1" fmla="*/ 233712 w 1074539"/>
              <a:gd name="connsiteY1" fmla="*/ 0 h 934848"/>
              <a:gd name="connsiteX2" fmla="*/ 840827 w 1074539"/>
              <a:gd name="connsiteY2" fmla="*/ 0 h 934848"/>
              <a:gd name="connsiteX3" fmla="*/ 1074539 w 1074539"/>
              <a:gd name="connsiteY3" fmla="*/ 467424 h 934848"/>
              <a:gd name="connsiteX4" fmla="*/ 840827 w 1074539"/>
              <a:gd name="connsiteY4" fmla="*/ 934848 h 934848"/>
              <a:gd name="connsiteX5" fmla="*/ 233712 w 1074539"/>
              <a:gd name="connsiteY5" fmla="*/ 934848 h 934848"/>
              <a:gd name="connsiteX6" fmla="*/ 0 w 1074539"/>
              <a:gd name="connsiteY6" fmla="*/ 467424 h 93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74539" h="934848">
                <a:moveTo>
                  <a:pt x="537270" y="0"/>
                </a:moveTo>
                <a:lnTo>
                  <a:pt x="1074538" y="203329"/>
                </a:lnTo>
                <a:lnTo>
                  <a:pt x="1074538" y="731519"/>
                </a:lnTo>
                <a:lnTo>
                  <a:pt x="537270" y="934848"/>
                </a:lnTo>
                <a:lnTo>
                  <a:pt x="1" y="731519"/>
                </a:lnTo>
                <a:lnTo>
                  <a:pt x="1" y="203329"/>
                </a:lnTo>
                <a:lnTo>
                  <a:pt x="53727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2350" tIns="194120" rIns="172351" bIns="194119" numCol="1" spcCol="1270" anchor="ctr" anchorCtr="0">
            <a:noAutofit/>
          </a:bodyPr>
          <a:lstStyle/>
          <a:p>
            <a:pPr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prstClr val="white"/>
                </a:solidFill>
              </a:rPr>
              <a:t>Financial resources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16" name="TextBox 14"/>
          <p:cNvSpPr txBox="1"/>
          <p:nvPr/>
        </p:nvSpPr>
        <p:spPr>
          <a:xfrm>
            <a:off x="6540776" y="3380252"/>
            <a:ext cx="234141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70C0"/>
                </a:solidFill>
              </a:rPr>
              <a:t>Funds mobilization</a:t>
            </a:r>
          </a:p>
          <a:p>
            <a:r>
              <a:rPr lang="en-US" sz="2200" dirty="0">
                <a:solidFill>
                  <a:srgbClr val="0070C0"/>
                </a:solidFill>
              </a:rPr>
              <a:t>Predictability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136399" y="164603"/>
            <a:ext cx="2007601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2400" dirty="0">
                <a:solidFill>
                  <a:srgbClr val="EEECE1"/>
                </a:solidFill>
              </a:rPr>
              <a:t>IDEP in 2015</a:t>
            </a:r>
          </a:p>
        </p:txBody>
      </p:sp>
    </p:spTree>
    <p:extLst>
      <p:ext uri="{BB962C8B-B14F-4D97-AF65-F5344CB8AC3E}">
        <p14:creationId xmlns:p14="http://schemas.microsoft.com/office/powerpoint/2010/main" val="154212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 flipH="1">
            <a:off x="4992556" y="154744"/>
            <a:ext cx="4046669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white">
                    <a:lumMod val="95000"/>
                  </a:prstClr>
                </a:solidFill>
              </a:rPr>
              <a:t>IDEP Resource Mobilisation</a:t>
            </a:r>
            <a:endParaRPr lang="en-GB" sz="2400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34788" y="1023106"/>
            <a:ext cx="8709212" cy="29392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9999FF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GB" sz="2200" dirty="0" smtClean="0">
                <a:solidFill>
                  <a:srgbClr val="4F81BD">
                    <a:lumMod val="75000"/>
                  </a:srgbClr>
                </a:solidFill>
              </a:rPr>
              <a:t>The implementation of IDEP activities requires a stronger resource mobilisation effort for: </a:t>
            </a:r>
          </a:p>
          <a:p>
            <a:endParaRPr lang="en-GB" sz="800" dirty="0" smtClean="0">
              <a:solidFill>
                <a:srgbClr val="4F81BD">
                  <a:lumMod val="75000"/>
                </a:srgbClr>
              </a:solidFill>
            </a:endParaRPr>
          </a:p>
          <a:p>
            <a:pPr marL="342900" indent="-342900">
              <a:buClr>
                <a:srgbClr val="4F81BD"/>
              </a:buClr>
              <a:buSzPct val="80000"/>
              <a:buFont typeface="Wingdings" panose="05000000000000000000" pitchFamily="2" charset="2"/>
              <a:buChar char="ü"/>
            </a:pPr>
            <a:r>
              <a:rPr lang="en-GB" sz="2000" dirty="0" smtClean="0">
                <a:solidFill>
                  <a:srgbClr val="4F81BD">
                    <a:lumMod val="75000"/>
                  </a:srgbClr>
                </a:solidFill>
              </a:rPr>
              <a:t>The implementation of the e-learning programme and the revamping of the library</a:t>
            </a:r>
          </a:p>
          <a:p>
            <a:pPr>
              <a:buClr>
                <a:srgbClr val="4F81BD"/>
              </a:buClr>
              <a:buSzPct val="90000"/>
            </a:pPr>
            <a:endParaRPr lang="en-GB" sz="500" dirty="0" smtClean="0">
              <a:solidFill>
                <a:srgbClr val="4F81BD">
                  <a:lumMod val="75000"/>
                </a:srgbClr>
              </a:solidFill>
            </a:endParaRPr>
          </a:p>
          <a:p>
            <a:pPr marL="342900" indent="-342900">
              <a:buClr>
                <a:srgbClr val="4F81BD"/>
              </a:buClr>
              <a:buSzPct val="80000"/>
              <a:buFont typeface="Wingdings" panose="05000000000000000000" pitchFamily="2" charset="2"/>
              <a:buChar char="ü"/>
            </a:pPr>
            <a:r>
              <a:rPr lang="en-GB" sz="2000" dirty="0" smtClean="0">
                <a:solidFill>
                  <a:srgbClr val="4F81BD">
                    <a:lumMod val="75000"/>
                  </a:srgbClr>
                </a:solidFill>
              </a:rPr>
              <a:t>Adequate response to specific requests more and more frequently formulated at the highest level by our countries</a:t>
            </a:r>
          </a:p>
          <a:p>
            <a:pPr>
              <a:buClr>
                <a:srgbClr val="4F81BD"/>
              </a:buClr>
              <a:buSzPct val="90000"/>
            </a:pPr>
            <a:endParaRPr lang="en-GB" sz="500" dirty="0" smtClean="0">
              <a:solidFill>
                <a:srgbClr val="4F81BD">
                  <a:lumMod val="75000"/>
                </a:srgbClr>
              </a:solidFill>
            </a:endParaRPr>
          </a:p>
          <a:p>
            <a:pPr marL="342900" indent="-342900">
              <a:buClr>
                <a:srgbClr val="4F81BD"/>
              </a:buClr>
              <a:buSzPct val="80000"/>
              <a:buFont typeface="Wingdings" panose="05000000000000000000" pitchFamily="2" charset="2"/>
              <a:buChar char="ü"/>
            </a:pPr>
            <a:r>
              <a:rPr lang="en-GB" sz="2000" dirty="0" smtClean="0">
                <a:solidFill>
                  <a:srgbClr val="4F81BD">
                    <a:lumMod val="75000"/>
                  </a:srgbClr>
                </a:solidFill>
              </a:rPr>
              <a:t>The reorganisation of the human resources and the recruitment of staff for the newly identified functions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34788" y="4893078"/>
            <a:ext cx="8709212" cy="17081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9999FF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200" dirty="0" smtClean="0">
                <a:solidFill>
                  <a:srgbClr val="4F81BD">
                    <a:lumMod val="75000"/>
                  </a:srgbClr>
                </a:solidFill>
              </a:rPr>
              <a:t>Member States: more regular payment of contributions and settlement of arrears (</a:t>
            </a:r>
            <a:r>
              <a:rPr lang="en-GB" sz="2400" b="1" dirty="0" smtClean="0">
                <a:solidFill>
                  <a:srgbClr val="4F81BD">
                    <a:lumMod val="75000"/>
                  </a:srgbClr>
                </a:solidFill>
              </a:rPr>
              <a:t>USD16,802,328)</a:t>
            </a:r>
          </a:p>
          <a:p>
            <a:endParaRPr lang="en-GB" sz="700" dirty="0" smtClean="0">
              <a:solidFill>
                <a:srgbClr val="4F81BD">
                  <a:lumMod val="75000"/>
                </a:srgb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200" dirty="0" smtClean="0">
                <a:solidFill>
                  <a:srgbClr val="4F81BD">
                    <a:lumMod val="75000"/>
                  </a:srgbClr>
                </a:solidFill>
              </a:rPr>
              <a:t>Strategic partnerships with donors (e.g. BADEA) </a:t>
            </a:r>
          </a:p>
          <a:p>
            <a:endParaRPr lang="en-GB" sz="700" dirty="0" smtClean="0">
              <a:solidFill>
                <a:srgbClr val="4F81BD">
                  <a:lumMod val="75000"/>
                </a:srgb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200" dirty="0" smtClean="0">
                <a:solidFill>
                  <a:srgbClr val="4F81BD">
                    <a:lumMod val="75000"/>
                  </a:srgbClr>
                </a:solidFill>
              </a:rPr>
              <a:t>Continuous support from ECA</a:t>
            </a:r>
            <a:endParaRPr lang="en-GB" sz="2200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8" name="Flèche vers le bas 7"/>
          <p:cNvSpPr/>
          <p:nvPr/>
        </p:nvSpPr>
        <p:spPr>
          <a:xfrm>
            <a:off x="4195818" y="4162365"/>
            <a:ext cx="1187152" cy="6596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64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2"/>
          <p:cNvGraphicFramePr/>
          <p:nvPr>
            <p:extLst/>
          </p:nvPr>
        </p:nvGraphicFramePr>
        <p:xfrm>
          <a:off x="4192867" y="5014914"/>
          <a:ext cx="4951133" cy="2199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/>
          </p:nvPr>
        </p:nvGraphicFramePr>
        <p:xfrm>
          <a:off x="0" y="13643"/>
          <a:ext cx="7745506" cy="48433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1924"/>
                <a:gridCol w="1172405"/>
                <a:gridCol w="1143000"/>
                <a:gridCol w="1492624"/>
                <a:gridCol w="1438835"/>
                <a:gridCol w="1976718"/>
              </a:tblGrid>
              <a:tr h="7749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Countries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Annual Assessed Contribution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Arrears Paid in 2015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Prepayments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Total Amount Paid in </a:t>
                      </a:r>
                      <a:r>
                        <a:rPr lang="en-US" sz="1100" dirty="0" smtClean="0">
                          <a:effectLst/>
                        </a:rPr>
                        <a:t>2015</a:t>
                      </a:r>
                      <a:endParaRPr lang="fr-FR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(USD)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5427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Angola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32,000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32,000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64,000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128,000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25427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Burkina Faso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14,664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14,664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25427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Cameroun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24,000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10,432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34,432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25427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Congo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12,427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12,427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25427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Egypt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80,000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80,000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25427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Guinea Bissau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10,000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20,000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30,000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25427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Kenya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17,806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23,700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41,506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25427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8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Madagascar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16,129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16,129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25427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9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Malawi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 15,000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75,701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90,701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25427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Mali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15,000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286,205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301,205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25427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Senegal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24,000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24,000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25427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12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Sierra Leone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20,000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170,000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190,000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25427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South Africa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80,000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80,000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25427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Tanzania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24,000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 429,959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 453,959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25427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15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Tunisia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16,294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16,294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25427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Total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388,894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1,024,296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100,127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 1,513,317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116013" y="21828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0" y="5234447"/>
            <a:ext cx="2845844" cy="5796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US" dirty="0" smtClean="0">
                <a:solidFill>
                  <a:srgbClr val="4F81BD">
                    <a:lumMod val="75000"/>
                  </a:srgbClr>
                </a:solidFill>
              </a:rPr>
              <a:t>Breakdown </a:t>
            </a:r>
            <a:r>
              <a:rPr lang="en-US" dirty="0">
                <a:solidFill>
                  <a:srgbClr val="4F81BD">
                    <a:lumMod val="75000"/>
                  </a:srgbClr>
                </a:solidFill>
              </a:rPr>
              <a:t>of contributions </a:t>
            </a:r>
            <a:endParaRPr lang="en-US" dirty="0" smtClean="0">
              <a:solidFill>
                <a:srgbClr val="4F81BD">
                  <a:lumMod val="75000"/>
                </a:srgbClr>
              </a:solidFill>
            </a:endParaRPr>
          </a:p>
          <a:p>
            <a:pPr>
              <a:lnSpc>
                <a:spcPts val="1900"/>
              </a:lnSpc>
            </a:pPr>
            <a:r>
              <a:rPr lang="en-US" dirty="0" smtClean="0">
                <a:solidFill>
                  <a:srgbClr val="4F81BD">
                    <a:lumMod val="75000"/>
                  </a:srgbClr>
                </a:solidFill>
              </a:rPr>
              <a:t>received </a:t>
            </a:r>
            <a:r>
              <a:rPr lang="en-US" dirty="0">
                <a:solidFill>
                  <a:srgbClr val="4F81BD">
                    <a:lumMod val="75000"/>
                  </a:srgbClr>
                </a:solidFill>
              </a:rPr>
              <a:t>in 2015</a:t>
            </a:r>
            <a:endParaRPr lang="fr-FR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9" name="Triangle isocèle 8"/>
          <p:cNvSpPr/>
          <p:nvPr/>
        </p:nvSpPr>
        <p:spPr>
          <a:xfrm rot="10800000" flipV="1">
            <a:off x="145681" y="4967322"/>
            <a:ext cx="276060" cy="26712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31178" y="6147903"/>
            <a:ext cx="3562065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900"/>
              </a:lnSpc>
            </a:pPr>
            <a:r>
              <a:rPr lang="en-US" dirty="0">
                <a:solidFill>
                  <a:srgbClr val="4F81BD">
                    <a:lumMod val="75000"/>
                  </a:srgbClr>
                </a:solidFill>
              </a:rPr>
              <a:t>7</a:t>
            </a:r>
            <a:r>
              <a:rPr lang="en-US" dirty="0" smtClean="0">
                <a:solidFill>
                  <a:srgbClr val="4F81BD">
                    <a:lumMod val="75000"/>
                  </a:srgbClr>
                </a:solidFill>
              </a:rPr>
              <a:t>-year trend </a:t>
            </a:r>
            <a:r>
              <a:rPr lang="en-US" dirty="0">
                <a:solidFill>
                  <a:srgbClr val="4F81BD">
                    <a:lumMod val="75000"/>
                  </a:srgbClr>
                </a:solidFill>
              </a:rPr>
              <a:t>in total received assessed contributions</a:t>
            </a:r>
            <a:endParaRPr lang="fr-FR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 rot="5400000" flipH="1">
            <a:off x="6889833" y="1806145"/>
            <a:ext cx="4046669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prstClr val="white">
                    <a:lumMod val="95000"/>
                  </a:prstClr>
                </a:solidFill>
              </a:rPr>
              <a:t>Member States Contributions</a:t>
            </a:r>
            <a:endParaRPr lang="en-GB" sz="2400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14" name="Triangle isocèle 13"/>
          <p:cNvSpPr/>
          <p:nvPr/>
        </p:nvSpPr>
        <p:spPr>
          <a:xfrm rot="16200000" flipV="1">
            <a:off x="3788776" y="6289915"/>
            <a:ext cx="276060" cy="26712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/>
          </p:nvPr>
        </p:nvGraphicFramePr>
        <p:xfrm>
          <a:off x="703329" y="2567658"/>
          <a:ext cx="7737343" cy="4087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ZoneTexte 2"/>
          <p:cNvSpPr txBox="1"/>
          <p:nvPr/>
        </p:nvSpPr>
        <p:spPr>
          <a:xfrm flipH="1">
            <a:off x="6537277" y="168294"/>
            <a:ext cx="2606722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prstClr val="white">
                    <a:lumMod val="95000"/>
                  </a:prstClr>
                </a:solidFill>
              </a:rPr>
              <a:t>Other Sources</a:t>
            </a:r>
            <a:endParaRPr lang="en-GB" sz="2400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104499" y="1275362"/>
            <a:ext cx="6736139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4F81BD">
                    <a:lumMod val="75000"/>
                  </a:srgbClr>
                </a:solidFill>
              </a:rPr>
              <a:t>Necessary effort to mobilise more XB</a:t>
            </a:r>
          </a:p>
          <a:p>
            <a:endParaRPr lang="en-GB" sz="1200" dirty="0">
              <a:solidFill>
                <a:srgbClr val="4F81BD">
                  <a:lumMod val="75000"/>
                </a:srgbClr>
              </a:solidFill>
            </a:endParaRPr>
          </a:p>
          <a:p>
            <a:r>
              <a:rPr lang="en-GB" sz="2000" dirty="0" smtClean="0">
                <a:solidFill>
                  <a:srgbClr val="4F81BD">
                    <a:lumMod val="75000"/>
                  </a:srgbClr>
                </a:solidFill>
              </a:rPr>
              <a:t>ECA regular support since 2013, in line with IDEP new mandate</a:t>
            </a:r>
          </a:p>
        </p:txBody>
      </p:sp>
    </p:spTree>
    <p:extLst>
      <p:ext uri="{BB962C8B-B14F-4D97-AF65-F5344CB8AC3E}">
        <p14:creationId xmlns:p14="http://schemas.microsoft.com/office/powerpoint/2010/main" val="330417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and Round Single Corner Rectangle 8"/>
          <p:cNvSpPr/>
          <p:nvPr/>
        </p:nvSpPr>
        <p:spPr>
          <a:xfrm>
            <a:off x="869633" y="954436"/>
            <a:ext cx="7404735" cy="5806391"/>
          </a:xfrm>
          <a:prstGeom prst="snip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8B0F4A8-2F2F-4CA0-89CA-27A2B246D8D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nip Diagonal Corner Rectangle 2"/>
          <p:cNvSpPr/>
          <p:nvPr/>
        </p:nvSpPr>
        <p:spPr>
          <a:xfrm>
            <a:off x="6968865" y="94579"/>
            <a:ext cx="2175135" cy="522234"/>
          </a:xfrm>
          <a:prstGeom prst="snip2Diag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2 0 1 6 . . .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505239" y="1557943"/>
            <a:ext cx="6604630" cy="361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prstClr val="white"/>
                </a:solidFill>
              </a:rPr>
              <a:t>New challenges</a:t>
            </a:r>
          </a:p>
          <a:p>
            <a:endParaRPr lang="en-US" sz="300" dirty="0">
              <a:solidFill>
                <a:prstClr val="white"/>
              </a:solidFill>
            </a:endParaRPr>
          </a:p>
          <a:p>
            <a:r>
              <a:rPr lang="en-US" sz="2000" dirty="0">
                <a:solidFill>
                  <a:prstClr val="white"/>
                </a:solidFill>
              </a:rPr>
              <a:t>   </a:t>
            </a:r>
            <a:r>
              <a:rPr lang="en-US" dirty="0">
                <a:solidFill>
                  <a:prstClr val="white"/>
                </a:solidFill>
              </a:rPr>
              <a:t>&gt;&gt;  Planning will be central</a:t>
            </a:r>
          </a:p>
          <a:p>
            <a:r>
              <a:rPr lang="en-US" dirty="0">
                <a:solidFill>
                  <a:prstClr val="white"/>
                </a:solidFill>
              </a:rPr>
              <a:t>   &gt;&gt;  2016-2020 Strategic Plan</a:t>
            </a:r>
          </a:p>
          <a:p>
            <a:endParaRPr lang="en-US" sz="1200" dirty="0">
              <a:solidFill>
                <a:prstClr val="white"/>
              </a:solidFill>
            </a:endParaRPr>
          </a:p>
          <a:p>
            <a:r>
              <a:rPr lang="en-US" sz="2000" dirty="0">
                <a:solidFill>
                  <a:prstClr val="white"/>
                </a:solidFill>
              </a:rPr>
              <a:t>Calendar of IDEP courses </a:t>
            </a:r>
          </a:p>
          <a:p>
            <a:endParaRPr lang="en-US" sz="300" dirty="0">
              <a:solidFill>
                <a:prstClr val="white"/>
              </a:solidFill>
            </a:endParaRPr>
          </a:p>
          <a:p>
            <a:r>
              <a:rPr lang="en-US" sz="2000" dirty="0">
                <a:solidFill>
                  <a:prstClr val="white"/>
                </a:solidFill>
              </a:rPr>
              <a:t>   </a:t>
            </a:r>
            <a:r>
              <a:rPr lang="en-US" dirty="0">
                <a:solidFill>
                  <a:prstClr val="white"/>
                </a:solidFill>
              </a:rPr>
              <a:t>&gt;&gt; short courses </a:t>
            </a:r>
            <a:r>
              <a:rPr lang="en-US" dirty="0" smtClean="0">
                <a:solidFill>
                  <a:prstClr val="white"/>
                </a:solidFill>
              </a:rPr>
              <a:t>launched</a:t>
            </a:r>
            <a:endParaRPr lang="en-US" dirty="0">
              <a:solidFill>
                <a:prstClr val="white"/>
              </a:solidFill>
            </a:endParaRPr>
          </a:p>
          <a:p>
            <a:r>
              <a:rPr lang="en-GB" dirty="0">
                <a:solidFill>
                  <a:prstClr val="white"/>
                </a:solidFill>
              </a:rPr>
              <a:t>   &gt;&gt;  </a:t>
            </a:r>
            <a:r>
              <a:rPr lang="en-US" dirty="0">
                <a:solidFill>
                  <a:prstClr val="white"/>
                </a:solidFill>
              </a:rPr>
              <a:t>Joint activities: discussions with partners</a:t>
            </a:r>
          </a:p>
          <a:p>
            <a:endParaRPr lang="en-US" sz="1100" dirty="0">
              <a:solidFill>
                <a:prstClr val="white"/>
              </a:solidFill>
            </a:endParaRPr>
          </a:p>
          <a:p>
            <a:r>
              <a:rPr lang="en-US" sz="2000" dirty="0">
                <a:solidFill>
                  <a:prstClr val="white"/>
                </a:solidFill>
              </a:rPr>
              <a:t>MPhil</a:t>
            </a:r>
            <a:r>
              <a:rPr lang="en-GB" sz="2000" dirty="0">
                <a:solidFill>
                  <a:prstClr val="white"/>
                </a:solidFill>
              </a:rPr>
              <a:t> Programme</a:t>
            </a:r>
            <a:endParaRPr lang="en-US" sz="2000" dirty="0">
              <a:solidFill>
                <a:prstClr val="white"/>
              </a:solidFill>
            </a:endParaRPr>
          </a:p>
          <a:p>
            <a:endParaRPr lang="en-US" sz="1100" dirty="0">
              <a:solidFill>
                <a:prstClr val="white"/>
              </a:solidFill>
            </a:endParaRPr>
          </a:p>
          <a:p>
            <a:r>
              <a:rPr lang="en-US" sz="2000" dirty="0">
                <a:solidFill>
                  <a:prstClr val="white"/>
                </a:solidFill>
              </a:rPr>
              <a:t>KM &amp; E-learning</a:t>
            </a:r>
          </a:p>
          <a:p>
            <a:endParaRPr lang="en-GB" sz="1100" dirty="0">
              <a:solidFill>
                <a:prstClr val="white"/>
              </a:solidFill>
            </a:endParaRPr>
          </a:p>
          <a:p>
            <a:r>
              <a:rPr lang="en-GB" sz="2000" dirty="0">
                <a:solidFill>
                  <a:prstClr val="white"/>
                </a:solidFill>
              </a:rPr>
              <a:t>Mobilization of resources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813723" y="2590800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38367" y="5571198"/>
            <a:ext cx="55715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i="1" dirty="0">
                <a:solidFill>
                  <a:prstClr val="white"/>
                </a:solidFill>
              </a:rPr>
              <a:t>1</a:t>
            </a:r>
            <a:r>
              <a:rPr lang="en-GB" sz="2400" i="1" baseline="30000" dirty="0">
                <a:solidFill>
                  <a:prstClr val="white"/>
                </a:solidFill>
              </a:rPr>
              <a:t>st</a:t>
            </a:r>
            <a:r>
              <a:rPr lang="en-GB" sz="2400" i="1" dirty="0">
                <a:solidFill>
                  <a:prstClr val="white"/>
                </a:solidFill>
              </a:rPr>
              <a:t> MDS organised on Planning for Agenda 2030, </a:t>
            </a:r>
            <a:r>
              <a:rPr lang="en-GB" sz="2400" i="1" dirty="0" smtClean="0">
                <a:solidFill>
                  <a:prstClr val="white"/>
                </a:solidFill>
              </a:rPr>
              <a:t>to </a:t>
            </a:r>
            <a:r>
              <a:rPr lang="en-GB" sz="2400" i="1" dirty="0">
                <a:solidFill>
                  <a:prstClr val="white"/>
                </a:solidFill>
              </a:rPr>
              <a:t>set the scene</a:t>
            </a:r>
            <a:endParaRPr lang="en-US" sz="2400" i="1" dirty="0">
              <a:solidFill>
                <a:prstClr val="white"/>
              </a:solidFill>
            </a:endParaRPr>
          </a:p>
        </p:txBody>
      </p:sp>
      <p:sp>
        <p:nvSpPr>
          <p:cNvPr id="14" name="Right Arrow 10"/>
          <p:cNvSpPr/>
          <p:nvPr/>
        </p:nvSpPr>
        <p:spPr>
          <a:xfrm>
            <a:off x="1732836" y="5777825"/>
            <a:ext cx="609600" cy="417745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49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logo PPT-0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799"/>
            <a:ext cx="6282267" cy="1422702"/>
          </a:xfrm>
          <a:prstGeom prst="rect">
            <a:avLst/>
          </a:prstGeom>
        </p:spPr>
      </p:pic>
      <p:pic>
        <p:nvPicPr>
          <p:cNvPr id="13" name="Image 12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54"/>
          <a:stretch/>
        </p:blipFill>
        <p:spPr>
          <a:xfrm>
            <a:off x="0" y="5973150"/>
            <a:ext cx="9144000" cy="59159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/>
            </a:ext>
          </a:extLst>
        </p:spPr>
      </p:pic>
      <p:pic>
        <p:nvPicPr>
          <p:cNvPr id="15" name="Image 14" descr="201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291" y="453526"/>
            <a:ext cx="1813285" cy="730282"/>
          </a:xfrm>
          <a:prstGeom prst="rect">
            <a:avLst/>
          </a:prstGeom>
        </p:spPr>
      </p:pic>
      <p:graphicFrame>
        <p:nvGraphicFramePr>
          <p:cNvPr id="6" name="Table 7"/>
          <p:cNvGraphicFramePr>
            <a:graphicFrameLocks noGrp="1"/>
          </p:cNvGraphicFramePr>
          <p:nvPr>
            <p:extLst/>
          </p:nvPr>
        </p:nvGraphicFramePr>
        <p:xfrm>
          <a:off x="949668" y="3731649"/>
          <a:ext cx="7244664" cy="23134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3221"/>
                <a:gridCol w="1647555"/>
                <a:gridCol w="2713888"/>
              </a:tblGrid>
              <a:tr h="24296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5425" marR="5542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55425" marR="5542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5425" marR="5542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296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kern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400" b="1" kern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5425" marR="5542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5425" marR="5542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kern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400" b="1" kern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5425" marR="5542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7456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AFRICAN INSTITUTE FOR ECONOMIC DEVELOPMENT AND PLANNING</a:t>
                      </a:r>
                      <a:endParaRPr lang="en-US" sz="14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INSTITUT AFRICAIN DE DEVELOPPEMENT ECONOMIQUE ET DE </a:t>
                      </a:r>
                      <a:r>
                        <a:rPr lang="fr-FR" sz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PLANIFICATION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200" dirty="0" smtClean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www.uneca.org/idep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200" dirty="0" smtClean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200" dirty="0" smtClean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200" dirty="0" smtClean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5425" marR="55425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2"/>
          <p:cNvSpPr txBox="1"/>
          <p:nvPr/>
        </p:nvSpPr>
        <p:spPr>
          <a:xfrm>
            <a:off x="1287127" y="2444427"/>
            <a:ext cx="6569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>
                <a:solidFill>
                  <a:prstClr val="white">
                    <a:lumMod val="95000"/>
                  </a:prstClr>
                </a:solidFill>
              </a:rPr>
              <a:t>I thank </a:t>
            </a:r>
            <a:r>
              <a:rPr lang="en-US" sz="3600" i="1" dirty="0" smtClean="0">
                <a:solidFill>
                  <a:prstClr val="white">
                    <a:lumMod val="95000"/>
                  </a:prstClr>
                </a:solidFill>
              </a:rPr>
              <a:t>you for your kind attention</a:t>
            </a:r>
            <a:endParaRPr lang="en-US" sz="3600" i="1" dirty="0">
              <a:solidFill>
                <a:prstClr val="white">
                  <a:lumMod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31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19"/>
          <a:stretch/>
        </p:blipFill>
        <p:spPr>
          <a:xfrm>
            <a:off x="7898107" y="5639219"/>
            <a:ext cx="1035996" cy="107665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8820" y="43048"/>
            <a:ext cx="10595158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fr-FR" sz="2800" b="1" dirty="0" smtClean="0">
                <a:solidFill>
                  <a:prstClr val="white"/>
                </a:solidFill>
                <a:latin typeface="Avenir Book"/>
                <a:cs typeface="Avenir Book"/>
              </a:rPr>
              <a:t>Lunch in 5 minutes/ Déjeuner dans 5 minutes </a:t>
            </a:r>
            <a:endParaRPr lang="fr-FR" sz="2800" b="1" dirty="0">
              <a:solidFill>
                <a:prstClr val="white"/>
              </a:solidFill>
              <a:latin typeface="Avenir Book"/>
              <a:cs typeface="Avenir Book"/>
            </a:endParaRPr>
          </a:p>
        </p:txBody>
      </p:sp>
      <p:pic>
        <p:nvPicPr>
          <p:cNvPr id="8" name="Image 7" descr="Map_ful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432" y="2402118"/>
            <a:ext cx="5883804" cy="4219118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1259619" y="945757"/>
            <a:ext cx="1087089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600" dirty="0">
              <a:solidFill>
                <a:srgbClr val="1F497D"/>
              </a:solidFill>
            </a:endParaRPr>
          </a:p>
          <a:p>
            <a:r>
              <a:rPr lang="fr-FR" sz="2800" b="1" dirty="0" err="1" smtClean="0">
                <a:solidFill>
                  <a:srgbClr val="1F497D"/>
                </a:solidFill>
              </a:rPr>
              <a:t>Where</a:t>
            </a:r>
            <a:r>
              <a:rPr lang="fr-FR" sz="2800" b="1" dirty="0" smtClean="0">
                <a:solidFill>
                  <a:srgbClr val="1F497D"/>
                </a:solidFill>
              </a:rPr>
              <a:t> </a:t>
            </a:r>
            <a:r>
              <a:rPr lang="fr-FR" sz="2800" b="1" dirty="0">
                <a:solidFill>
                  <a:srgbClr val="1F497D"/>
                </a:solidFill>
              </a:rPr>
              <a:t>to </a:t>
            </a:r>
            <a:r>
              <a:rPr lang="fr-FR" sz="2800" b="1" dirty="0" err="1">
                <a:solidFill>
                  <a:srgbClr val="1F497D"/>
                </a:solidFill>
              </a:rPr>
              <a:t>eat</a:t>
            </a:r>
            <a:r>
              <a:rPr lang="fr-FR" sz="2800" b="1" dirty="0">
                <a:solidFill>
                  <a:srgbClr val="1F497D"/>
                </a:solidFill>
              </a:rPr>
              <a:t>?</a:t>
            </a:r>
            <a:endParaRPr lang="fr-FR" sz="2800" dirty="0">
              <a:solidFill>
                <a:srgbClr val="1F497D"/>
              </a:solidFill>
            </a:endParaRPr>
          </a:p>
          <a:p>
            <a:r>
              <a:rPr lang="fr-FR" sz="1600" b="1" dirty="0">
                <a:solidFill>
                  <a:srgbClr val="1F497D"/>
                </a:solidFill>
              </a:rPr>
              <a:t>Sheraton </a:t>
            </a:r>
            <a:endParaRPr lang="fr-FR" sz="1600" b="1" dirty="0" smtClean="0">
              <a:solidFill>
                <a:srgbClr val="1F497D"/>
              </a:solidFill>
            </a:endParaRPr>
          </a:p>
          <a:p>
            <a:r>
              <a:rPr lang="fr-FR" sz="1600" b="1" dirty="0" smtClean="0">
                <a:solidFill>
                  <a:srgbClr val="1F497D"/>
                </a:solidFill>
              </a:rPr>
              <a:t>The </a:t>
            </a:r>
            <a:r>
              <a:rPr lang="fr-FR" sz="1600" b="1" dirty="0" err="1">
                <a:solidFill>
                  <a:srgbClr val="1F497D"/>
                </a:solidFill>
              </a:rPr>
              <a:t>Press</a:t>
            </a:r>
            <a:r>
              <a:rPr lang="fr-FR" sz="1600" b="1" dirty="0">
                <a:solidFill>
                  <a:srgbClr val="1F497D"/>
                </a:solidFill>
              </a:rPr>
              <a:t> Bar </a:t>
            </a:r>
            <a:endParaRPr lang="fr-FR" sz="1600" b="1" dirty="0" smtClean="0">
              <a:solidFill>
                <a:srgbClr val="1F497D"/>
              </a:solidFill>
            </a:endParaRPr>
          </a:p>
          <a:p>
            <a:r>
              <a:rPr lang="fr-FR" sz="1600" b="1" dirty="0" err="1" smtClean="0">
                <a:solidFill>
                  <a:srgbClr val="1F497D"/>
                </a:solidFill>
              </a:rPr>
              <a:t>Harambee</a:t>
            </a:r>
            <a:r>
              <a:rPr lang="fr-FR" sz="1600" b="1" dirty="0" smtClean="0">
                <a:solidFill>
                  <a:srgbClr val="1F497D"/>
                </a:solidFill>
              </a:rPr>
              <a:t> </a:t>
            </a:r>
          </a:p>
          <a:p>
            <a:r>
              <a:rPr lang="fr-FR" sz="1600" b="1" dirty="0" smtClean="0">
                <a:solidFill>
                  <a:srgbClr val="1F497D"/>
                </a:solidFill>
              </a:rPr>
              <a:t>Tivoli </a:t>
            </a:r>
          </a:p>
          <a:p>
            <a:r>
              <a:rPr lang="fr-FR" sz="1600" b="1" dirty="0" err="1" smtClean="0">
                <a:solidFill>
                  <a:srgbClr val="1F497D"/>
                </a:solidFill>
              </a:rPr>
              <a:t>Kaldis</a:t>
            </a:r>
            <a:r>
              <a:rPr lang="fr-FR" sz="1600" b="1" dirty="0" smtClean="0">
                <a:solidFill>
                  <a:srgbClr val="1F497D"/>
                </a:solidFill>
              </a:rPr>
              <a:t> </a:t>
            </a:r>
          </a:p>
          <a:p>
            <a:r>
              <a:rPr lang="fr-FR" sz="1600" b="1" dirty="0" smtClean="0">
                <a:solidFill>
                  <a:srgbClr val="1F497D"/>
                </a:solidFill>
              </a:rPr>
              <a:t>AHCONGO </a:t>
            </a:r>
          </a:p>
          <a:p>
            <a:r>
              <a:rPr lang="fr-FR" sz="1600" b="1" dirty="0" smtClean="0">
                <a:solidFill>
                  <a:srgbClr val="1F497D"/>
                </a:solidFill>
              </a:rPr>
              <a:t>UNCC</a:t>
            </a:r>
            <a:endParaRPr lang="fr-FR" sz="1600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36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logo PPT-0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799"/>
            <a:ext cx="6282267" cy="1422702"/>
          </a:xfrm>
          <a:prstGeom prst="rect">
            <a:avLst/>
          </a:prstGeom>
        </p:spPr>
      </p:pic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06532" y="2657398"/>
            <a:ext cx="8930936" cy="2340730"/>
          </a:xfrm>
        </p:spPr>
        <p:txBody>
          <a:bodyPr>
            <a:normAutofit fontScale="90000"/>
          </a:bodyPr>
          <a:lstStyle/>
          <a:p>
            <a:r>
              <a:rPr lang="fr-FR" sz="5400" dirty="0" smtClean="0">
                <a:solidFill>
                  <a:srgbClr val="FFFFFF"/>
                </a:solidFill>
                <a:latin typeface="Avenir Book"/>
                <a:cs typeface="Avenir Book"/>
              </a:rPr>
              <a:t>Report of the ninth session of the Committee on Regional Cooperation and Integration</a:t>
            </a:r>
            <a:endParaRPr lang="fr-FR" sz="540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pic>
        <p:nvPicPr>
          <p:cNvPr id="13" name="Image 12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54"/>
          <a:stretch/>
        </p:blipFill>
        <p:spPr>
          <a:xfrm>
            <a:off x="0" y="5973150"/>
            <a:ext cx="9144000" cy="59159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/>
            </a:ext>
          </a:extLst>
        </p:spPr>
      </p:pic>
      <p:pic>
        <p:nvPicPr>
          <p:cNvPr id="15" name="Image 14" descr="201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291" y="453526"/>
            <a:ext cx="1813285" cy="73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3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19"/>
          <a:stretch/>
        </p:blipFill>
        <p:spPr>
          <a:xfrm>
            <a:off x="7898107" y="5639219"/>
            <a:ext cx="1035996" cy="1076652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16350"/>
            <a:ext cx="8229600" cy="607835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FFFFFF"/>
                </a:solidFill>
                <a:latin typeface="Avenir Book"/>
                <a:cs typeface="Avenir Book"/>
              </a:rPr>
              <a:t>Introduction</a:t>
            </a:r>
            <a:endParaRPr lang="fr-FR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097926" y="1226854"/>
            <a:ext cx="7588874" cy="4899310"/>
          </a:xfrm>
        </p:spPr>
        <p:txBody>
          <a:bodyPr>
            <a:normAutofit/>
          </a:bodyPr>
          <a:lstStyle/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dirty="0" smtClean="0">
                <a:latin typeface="Avenir Book"/>
                <a:cs typeface="Avenir Book"/>
              </a:rPr>
              <a:t>The Committee on Regional Cooperation and </a:t>
            </a:r>
            <a:r>
              <a:rPr lang="en-GB" dirty="0" smtClean="0">
                <a:latin typeface="Avenir Book"/>
                <a:cs typeface="Avenir Book"/>
              </a:rPr>
              <a:t>Integration</a:t>
            </a:r>
            <a:r>
              <a:rPr lang="fr-FR" dirty="0" smtClean="0">
                <a:latin typeface="Avenir Book"/>
                <a:cs typeface="Avenir Book"/>
              </a:rPr>
              <a:t> </a:t>
            </a:r>
            <a:r>
              <a:rPr lang="fr-FR" dirty="0" err="1" smtClean="0">
                <a:latin typeface="Avenir Book"/>
                <a:cs typeface="Avenir Book"/>
              </a:rPr>
              <a:t>is</a:t>
            </a:r>
            <a:r>
              <a:rPr lang="fr-FR" dirty="0" smtClean="0">
                <a:latin typeface="Avenir Book"/>
                <a:cs typeface="Avenir Book"/>
              </a:rPr>
              <a:t> a </a:t>
            </a:r>
            <a:r>
              <a:rPr lang="fr-FR" dirty="0" err="1" smtClean="0">
                <a:latin typeface="Avenir Book"/>
                <a:cs typeface="Avenir Book"/>
              </a:rPr>
              <a:t>subsidiary</a:t>
            </a:r>
            <a:r>
              <a:rPr lang="fr-FR" dirty="0" smtClean="0">
                <a:latin typeface="Avenir Book"/>
                <a:cs typeface="Avenir Book"/>
              </a:rPr>
              <a:t> </a:t>
            </a:r>
            <a:r>
              <a:rPr lang="fr-FR" dirty="0" err="1" smtClean="0">
                <a:latin typeface="Avenir Book"/>
                <a:cs typeface="Avenir Book"/>
              </a:rPr>
              <a:t>organ</a:t>
            </a:r>
            <a:r>
              <a:rPr lang="fr-FR" dirty="0" smtClean="0">
                <a:latin typeface="Avenir Book"/>
                <a:cs typeface="Avenir Book"/>
              </a:rPr>
              <a:t> of the </a:t>
            </a:r>
            <a:r>
              <a:rPr lang="fr-FR" dirty="0" err="1" smtClean="0">
                <a:latin typeface="Avenir Book"/>
                <a:cs typeface="Avenir Book"/>
              </a:rPr>
              <a:t>Conference</a:t>
            </a:r>
            <a:r>
              <a:rPr lang="fr-FR" dirty="0" smtClean="0">
                <a:latin typeface="Avenir Book"/>
                <a:cs typeface="Avenir Book"/>
              </a:rPr>
              <a:t> of </a:t>
            </a:r>
            <a:r>
              <a:rPr lang="fr-FR" dirty="0" err="1" smtClean="0">
                <a:latin typeface="Avenir Book"/>
                <a:cs typeface="Avenir Book"/>
              </a:rPr>
              <a:t>Ministers</a:t>
            </a:r>
            <a:r>
              <a:rPr lang="fr-FR" dirty="0" smtClean="0">
                <a:latin typeface="Avenir Book"/>
                <a:cs typeface="Avenir Book"/>
              </a:rPr>
              <a:t>.</a:t>
            </a:r>
          </a:p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dirty="0" smtClean="0">
                <a:latin typeface="Avenir Book"/>
                <a:cs typeface="Avenir Book"/>
              </a:rPr>
              <a:t>The Committee </a:t>
            </a:r>
            <a:r>
              <a:rPr lang="en-GB" noProof="1" smtClean="0">
                <a:latin typeface="Avenir Book"/>
                <a:cs typeface="Avenir Book"/>
              </a:rPr>
              <a:t>Session</a:t>
            </a:r>
            <a:r>
              <a:rPr lang="fr-FR" dirty="0" smtClean="0">
                <a:latin typeface="Avenir Book"/>
                <a:cs typeface="Avenir Book"/>
              </a:rPr>
              <a:t> </a:t>
            </a:r>
            <a:r>
              <a:rPr lang="fr-FR" dirty="0" err="1" smtClean="0">
                <a:latin typeface="Avenir Book"/>
                <a:cs typeface="Avenir Book"/>
              </a:rPr>
              <a:t>takes</a:t>
            </a:r>
            <a:r>
              <a:rPr lang="fr-FR" dirty="0" smtClean="0">
                <a:latin typeface="Avenir Book"/>
                <a:cs typeface="Avenir Book"/>
              </a:rPr>
              <a:t> place once in a </a:t>
            </a:r>
            <a:r>
              <a:rPr lang="fr-FR" dirty="0" err="1" smtClean="0">
                <a:latin typeface="Avenir Book"/>
                <a:cs typeface="Avenir Book"/>
              </a:rPr>
              <a:t>biennium</a:t>
            </a:r>
            <a:r>
              <a:rPr lang="fr-FR" dirty="0" smtClean="0">
                <a:latin typeface="Avenir Book"/>
                <a:cs typeface="Avenir Book"/>
              </a:rPr>
              <a:t> (</a:t>
            </a:r>
            <a:r>
              <a:rPr lang="fr-FR" dirty="0" err="1" smtClean="0">
                <a:latin typeface="Avenir Book"/>
                <a:cs typeface="Avenir Book"/>
              </a:rPr>
              <a:t>every</a:t>
            </a:r>
            <a:r>
              <a:rPr lang="fr-FR" dirty="0" smtClean="0">
                <a:latin typeface="Avenir Book"/>
                <a:cs typeface="Avenir Book"/>
              </a:rPr>
              <a:t> </a:t>
            </a:r>
            <a:r>
              <a:rPr lang="fr-FR" dirty="0" err="1" smtClean="0">
                <a:latin typeface="Avenir Book"/>
                <a:cs typeface="Avenir Book"/>
              </a:rPr>
              <a:t>two</a:t>
            </a:r>
            <a:r>
              <a:rPr lang="fr-FR" dirty="0" smtClean="0">
                <a:latin typeface="Avenir Book"/>
                <a:cs typeface="Avenir Book"/>
              </a:rPr>
              <a:t> </a:t>
            </a:r>
            <a:r>
              <a:rPr lang="fr-FR" dirty="0" err="1" smtClean="0">
                <a:latin typeface="Avenir Book"/>
                <a:cs typeface="Avenir Book"/>
              </a:rPr>
              <a:t>years</a:t>
            </a:r>
            <a:r>
              <a:rPr lang="fr-FR" dirty="0" smtClean="0">
                <a:latin typeface="Avenir Book"/>
                <a:cs typeface="Avenir Book"/>
              </a:rPr>
              <a:t>).</a:t>
            </a:r>
          </a:p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dirty="0" smtClean="0">
                <a:latin typeface="Avenir Book"/>
                <a:cs typeface="Avenir Book"/>
              </a:rPr>
              <a:t>The </a:t>
            </a:r>
            <a:r>
              <a:rPr lang="fr-FR" dirty="0" err="1" smtClean="0">
                <a:latin typeface="Avenir Book"/>
                <a:cs typeface="Avenir Book"/>
              </a:rPr>
              <a:t>theme</a:t>
            </a:r>
            <a:r>
              <a:rPr lang="fr-FR" dirty="0" smtClean="0">
                <a:latin typeface="Avenir Book"/>
                <a:cs typeface="Avenir Book"/>
              </a:rPr>
              <a:t> of </a:t>
            </a:r>
            <a:r>
              <a:rPr lang="en-GB" noProof="1" smtClean="0">
                <a:latin typeface="Avenir Book"/>
                <a:cs typeface="Avenir Book"/>
              </a:rPr>
              <a:t>the</a:t>
            </a:r>
            <a:r>
              <a:rPr lang="fr-FR" dirty="0" smtClean="0">
                <a:latin typeface="Avenir Book"/>
                <a:cs typeface="Avenir Book"/>
              </a:rPr>
              <a:t> last session </a:t>
            </a:r>
            <a:r>
              <a:rPr lang="fr-FR" dirty="0" err="1" smtClean="0">
                <a:latin typeface="Avenir Book"/>
                <a:cs typeface="Avenir Book"/>
              </a:rPr>
              <a:t>was</a:t>
            </a:r>
            <a:r>
              <a:rPr lang="fr-FR" dirty="0" smtClean="0">
                <a:latin typeface="Avenir Book"/>
                <a:cs typeface="Avenir Book"/>
              </a:rPr>
              <a:t> « </a:t>
            </a:r>
            <a:r>
              <a:rPr lang="fr-FR" dirty="0" err="1" smtClean="0">
                <a:latin typeface="Avenir Book"/>
                <a:cs typeface="Avenir Book"/>
              </a:rPr>
              <a:t>Enhancing</a:t>
            </a:r>
            <a:r>
              <a:rPr lang="fr-FR" dirty="0" smtClean="0">
                <a:latin typeface="Avenir Book"/>
                <a:cs typeface="Avenir Book"/>
              </a:rPr>
              <a:t> productive </a:t>
            </a:r>
            <a:r>
              <a:rPr lang="fr-FR" dirty="0" err="1" smtClean="0">
                <a:latin typeface="Avenir Book"/>
                <a:cs typeface="Avenir Book"/>
              </a:rPr>
              <a:t>integration</a:t>
            </a:r>
            <a:r>
              <a:rPr lang="fr-FR" dirty="0" smtClean="0">
                <a:latin typeface="Avenir Book"/>
                <a:cs typeface="Avenir Book"/>
              </a:rPr>
              <a:t> for </a:t>
            </a:r>
            <a:r>
              <a:rPr lang="fr-FR" dirty="0" err="1" smtClean="0">
                <a:latin typeface="Avenir Book"/>
                <a:cs typeface="Avenir Book"/>
              </a:rPr>
              <a:t>Africa’s</a:t>
            </a:r>
            <a:r>
              <a:rPr lang="fr-FR" dirty="0" smtClean="0">
                <a:latin typeface="Avenir Book"/>
                <a:cs typeface="Avenir Book"/>
              </a:rPr>
              <a:t> transformation »</a:t>
            </a:r>
          </a:p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dirty="0" smtClean="0">
                <a:latin typeface="Avenir Book"/>
                <a:cs typeface="Avenir Book"/>
              </a:rPr>
              <a:t>49 </a:t>
            </a:r>
            <a:r>
              <a:rPr lang="fr-FR" dirty="0" err="1" smtClean="0">
                <a:latin typeface="Avenir Book"/>
                <a:cs typeface="Avenir Book"/>
              </a:rPr>
              <a:t>member</a:t>
            </a:r>
            <a:r>
              <a:rPr lang="fr-FR" dirty="0" smtClean="0">
                <a:latin typeface="Avenir Book"/>
                <a:cs typeface="Avenir Book"/>
              </a:rPr>
              <a:t> States; 6 </a:t>
            </a:r>
            <a:r>
              <a:rPr lang="fr-FR" dirty="0" err="1" smtClean="0">
                <a:latin typeface="Avenir Book"/>
                <a:cs typeface="Avenir Book"/>
              </a:rPr>
              <a:t>RECs</a:t>
            </a:r>
            <a:r>
              <a:rPr lang="fr-FR" dirty="0" smtClean="0">
                <a:latin typeface="Avenir Book"/>
                <a:cs typeface="Avenir Book"/>
              </a:rPr>
              <a:t>; AUC; and </a:t>
            </a:r>
            <a:r>
              <a:rPr lang="fr-FR" dirty="0" err="1" smtClean="0">
                <a:latin typeface="Avenir Book"/>
                <a:cs typeface="Avenir Book"/>
              </a:rPr>
              <a:t>other</a:t>
            </a:r>
            <a:r>
              <a:rPr lang="fr-FR" dirty="0" smtClean="0">
                <a:latin typeface="Avenir Book"/>
                <a:cs typeface="Avenir Book"/>
              </a:rPr>
              <a:t> </a:t>
            </a:r>
            <a:r>
              <a:rPr lang="fr-FR" dirty="0" err="1" smtClean="0">
                <a:latin typeface="Avenir Book"/>
                <a:cs typeface="Avenir Book"/>
              </a:rPr>
              <a:t>partners</a:t>
            </a:r>
            <a:r>
              <a:rPr lang="fr-FR" dirty="0" smtClean="0">
                <a:latin typeface="Avenir Book"/>
                <a:cs typeface="Avenir Book"/>
              </a:rPr>
              <a:t> </a:t>
            </a:r>
            <a:r>
              <a:rPr lang="fr-FR" dirty="0" err="1" smtClean="0">
                <a:latin typeface="Avenir Book"/>
                <a:cs typeface="Avenir Book"/>
              </a:rPr>
              <a:t>were</a:t>
            </a:r>
            <a:r>
              <a:rPr lang="fr-FR" dirty="0" smtClean="0">
                <a:latin typeface="Avenir Book"/>
                <a:cs typeface="Avenir Book"/>
              </a:rPr>
              <a:t> </a:t>
            </a:r>
            <a:r>
              <a:rPr lang="fr-FR" dirty="0" err="1" smtClean="0">
                <a:latin typeface="Avenir Book"/>
                <a:cs typeface="Avenir Book"/>
              </a:rPr>
              <a:t>present</a:t>
            </a:r>
            <a:r>
              <a:rPr lang="fr-FR" dirty="0" smtClean="0">
                <a:latin typeface="Avenir Book"/>
                <a:cs typeface="Avenir Book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0940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16350"/>
            <a:ext cx="8229600" cy="607835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FFFFFF"/>
                </a:solidFill>
                <a:latin typeface="Avenir Book"/>
                <a:cs typeface="Avenir Book"/>
              </a:rPr>
              <a:t>Issues </a:t>
            </a:r>
            <a:r>
              <a:rPr lang="fr-FR" dirty="0" err="1" smtClean="0">
                <a:solidFill>
                  <a:srgbClr val="FFFFFF"/>
                </a:solidFill>
                <a:latin typeface="Avenir Book"/>
                <a:cs typeface="Avenir Book"/>
              </a:rPr>
              <a:t>discussed</a:t>
            </a:r>
            <a:endParaRPr lang="fr-FR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57451" y="1226853"/>
            <a:ext cx="8637973" cy="5413643"/>
          </a:xfrm>
        </p:spPr>
        <p:txBody>
          <a:bodyPr>
            <a:normAutofit fontScale="92500" lnSpcReduction="10000"/>
          </a:bodyPr>
          <a:lstStyle/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dirty="0" smtClean="0">
                <a:latin typeface="Avenir Book"/>
                <a:cs typeface="Avenir Book"/>
              </a:rPr>
              <a:t>Progress in the </a:t>
            </a:r>
            <a:r>
              <a:rPr lang="fr-FR" dirty="0" err="1" smtClean="0">
                <a:latin typeface="Avenir Book"/>
                <a:cs typeface="Avenir Book"/>
              </a:rPr>
              <a:t>implementation</a:t>
            </a:r>
            <a:r>
              <a:rPr lang="fr-FR" dirty="0" smtClean="0">
                <a:latin typeface="Avenir Book"/>
                <a:cs typeface="Avenir Book"/>
              </a:rPr>
              <a:t> of </a:t>
            </a:r>
            <a:r>
              <a:rPr lang="fr-FR" dirty="0" err="1" smtClean="0">
                <a:latin typeface="Avenir Book"/>
                <a:cs typeface="Avenir Book"/>
              </a:rPr>
              <a:t>regional</a:t>
            </a:r>
            <a:r>
              <a:rPr lang="fr-FR" dirty="0" smtClean="0">
                <a:latin typeface="Avenir Book"/>
                <a:cs typeface="Avenir Book"/>
              </a:rPr>
              <a:t> </a:t>
            </a:r>
            <a:r>
              <a:rPr lang="fr-FR" dirty="0" err="1" smtClean="0">
                <a:latin typeface="Avenir Book"/>
                <a:cs typeface="Avenir Book"/>
              </a:rPr>
              <a:t>integration</a:t>
            </a:r>
            <a:r>
              <a:rPr lang="fr-FR" dirty="0" smtClean="0">
                <a:latin typeface="Avenir Book"/>
                <a:cs typeface="Avenir Book"/>
              </a:rPr>
              <a:t> programmes</a:t>
            </a:r>
          </a:p>
          <a:p>
            <a:pPr lvl="2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dirty="0" smtClean="0">
                <a:latin typeface="Avenir Book"/>
                <a:cs typeface="Avenir Book"/>
              </a:rPr>
              <a:t>Innovation and </a:t>
            </a:r>
            <a:r>
              <a:rPr lang="fr-FR" dirty="0" err="1" smtClean="0">
                <a:latin typeface="Avenir Book"/>
                <a:cs typeface="Avenir Book"/>
              </a:rPr>
              <a:t>regional</a:t>
            </a:r>
            <a:r>
              <a:rPr lang="fr-FR" dirty="0" smtClean="0">
                <a:latin typeface="Avenir Book"/>
                <a:cs typeface="Avenir Book"/>
              </a:rPr>
              <a:t> </a:t>
            </a:r>
            <a:r>
              <a:rPr lang="fr-FR" dirty="0" err="1" smtClean="0">
                <a:latin typeface="Avenir Book"/>
                <a:cs typeface="Avenir Book"/>
              </a:rPr>
              <a:t>integration</a:t>
            </a:r>
            <a:r>
              <a:rPr lang="fr-FR" dirty="0" smtClean="0">
                <a:latin typeface="Avenir Book"/>
                <a:cs typeface="Avenir Book"/>
              </a:rPr>
              <a:t>;</a:t>
            </a:r>
          </a:p>
          <a:p>
            <a:pPr lvl="2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dirty="0" err="1" smtClean="0">
                <a:latin typeface="Avenir Book"/>
                <a:cs typeface="Avenir Book"/>
              </a:rPr>
              <a:t>Measuring</a:t>
            </a:r>
            <a:r>
              <a:rPr lang="fr-FR" dirty="0" smtClean="0">
                <a:latin typeface="Avenir Book"/>
                <a:cs typeface="Avenir Book"/>
              </a:rPr>
              <a:t> and monitoring </a:t>
            </a:r>
            <a:r>
              <a:rPr lang="fr-FR" dirty="0" err="1" smtClean="0">
                <a:latin typeface="Avenir Book"/>
                <a:cs typeface="Avenir Book"/>
              </a:rPr>
              <a:t>progress</a:t>
            </a:r>
            <a:r>
              <a:rPr lang="fr-FR" dirty="0" smtClean="0">
                <a:latin typeface="Avenir Book"/>
                <a:cs typeface="Avenir Book"/>
              </a:rPr>
              <a:t> of </a:t>
            </a:r>
            <a:r>
              <a:rPr lang="fr-FR" dirty="0" err="1" smtClean="0">
                <a:latin typeface="Avenir Book"/>
                <a:cs typeface="Avenir Book"/>
              </a:rPr>
              <a:t>integration</a:t>
            </a:r>
            <a:r>
              <a:rPr lang="fr-FR" dirty="0" smtClean="0">
                <a:latin typeface="Avenir Book"/>
                <a:cs typeface="Avenir Book"/>
              </a:rPr>
              <a:t>;</a:t>
            </a:r>
          </a:p>
          <a:p>
            <a:pPr lvl="2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dirty="0" smtClean="0">
                <a:latin typeface="Avenir Book"/>
                <a:cs typeface="Avenir Book"/>
              </a:rPr>
              <a:t>International and intra-</a:t>
            </a:r>
            <a:r>
              <a:rPr lang="fr-FR" dirty="0" err="1" smtClean="0">
                <a:latin typeface="Avenir Book"/>
                <a:cs typeface="Avenir Book"/>
              </a:rPr>
              <a:t>African</a:t>
            </a:r>
            <a:r>
              <a:rPr lang="fr-FR" dirty="0" smtClean="0">
                <a:latin typeface="Avenir Book"/>
                <a:cs typeface="Avenir Book"/>
              </a:rPr>
              <a:t> </a:t>
            </a:r>
            <a:r>
              <a:rPr lang="fr-FR" dirty="0" err="1" smtClean="0">
                <a:latin typeface="Avenir Book"/>
                <a:cs typeface="Avenir Book"/>
              </a:rPr>
              <a:t>trade</a:t>
            </a:r>
            <a:r>
              <a:rPr lang="fr-FR" dirty="0" smtClean="0">
                <a:latin typeface="Avenir Book"/>
                <a:cs typeface="Avenir Book"/>
              </a:rPr>
              <a:t> performance;</a:t>
            </a:r>
          </a:p>
          <a:p>
            <a:pPr lvl="2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dirty="0" smtClean="0">
                <a:latin typeface="Avenir Book"/>
                <a:cs typeface="Avenir Book"/>
              </a:rPr>
              <a:t>Progress in the </a:t>
            </a:r>
            <a:r>
              <a:rPr lang="fr-FR" dirty="0" err="1" smtClean="0">
                <a:latin typeface="Avenir Book"/>
                <a:cs typeface="Avenir Book"/>
              </a:rPr>
              <a:t>implementation</a:t>
            </a:r>
            <a:r>
              <a:rPr lang="fr-FR" dirty="0" smtClean="0">
                <a:latin typeface="Avenir Book"/>
                <a:cs typeface="Avenir Book"/>
              </a:rPr>
              <a:t> of the </a:t>
            </a:r>
            <a:r>
              <a:rPr lang="fr-FR" dirty="0" err="1" smtClean="0">
                <a:latin typeface="Avenir Book"/>
                <a:cs typeface="Avenir Book"/>
              </a:rPr>
              <a:t>framework</a:t>
            </a:r>
            <a:r>
              <a:rPr lang="fr-FR" dirty="0" smtClean="0">
                <a:latin typeface="Avenir Book"/>
                <a:cs typeface="Avenir Book"/>
              </a:rPr>
              <a:t> and guidelines of land </a:t>
            </a:r>
            <a:r>
              <a:rPr lang="fr-FR" dirty="0" err="1" smtClean="0">
                <a:latin typeface="Avenir Book"/>
                <a:cs typeface="Avenir Book"/>
              </a:rPr>
              <a:t>governance</a:t>
            </a:r>
            <a:r>
              <a:rPr lang="fr-FR" dirty="0" smtClean="0">
                <a:latin typeface="Avenir Book"/>
                <a:cs typeface="Avenir Book"/>
              </a:rPr>
              <a:t> in </a:t>
            </a:r>
            <a:r>
              <a:rPr lang="fr-FR" dirty="0" err="1" smtClean="0">
                <a:latin typeface="Avenir Book"/>
                <a:cs typeface="Avenir Book"/>
              </a:rPr>
              <a:t>Africa</a:t>
            </a:r>
            <a:r>
              <a:rPr lang="fr-FR" dirty="0" smtClean="0">
                <a:latin typeface="Avenir Book"/>
                <a:cs typeface="Avenir Book"/>
              </a:rPr>
              <a:t>;</a:t>
            </a:r>
          </a:p>
          <a:p>
            <a:pPr lvl="2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dirty="0" err="1" smtClean="0">
                <a:latin typeface="Avenir Book"/>
                <a:cs typeface="Avenir Book"/>
              </a:rPr>
              <a:t>Status</a:t>
            </a:r>
            <a:r>
              <a:rPr lang="fr-FR" dirty="0" smtClean="0">
                <a:latin typeface="Avenir Book"/>
                <a:cs typeface="Avenir Book"/>
              </a:rPr>
              <a:t> of </a:t>
            </a:r>
            <a:r>
              <a:rPr lang="fr-FR" dirty="0" err="1" smtClean="0">
                <a:latin typeface="Avenir Book"/>
                <a:cs typeface="Avenir Book"/>
              </a:rPr>
              <a:t>food</a:t>
            </a:r>
            <a:r>
              <a:rPr lang="fr-FR" dirty="0" smtClean="0">
                <a:latin typeface="Avenir Book"/>
                <a:cs typeface="Avenir Book"/>
              </a:rPr>
              <a:t> </a:t>
            </a:r>
            <a:r>
              <a:rPr lang="fr-FR" dirty="0" err="1" smtClean="0">
                <a:latin typeface="Avenir Book"/>
                <a:cs typeface="Avenir Book"/>
              </a:rPr>
              <a:t>security</a:t>
            </a:r>
            <a:r>
              <a:rPr lang="fr-FR" dirty="0" smtClean="0">
                <a:latin typeface="Avenir Book"/>
                <a:cs typeface="Avenir Book"/>
              </a:rPr>
              <a:t> in </a:t>
            </a:r>
            <a:r>
              <a:rPr lang="fr-FR" dirty="0" err="1" smtClean="0">
                <a:latin typeface="Avenir Book"/>
                <a:cs typeface="Avenir Book"/>
              </a:rPr>
              <a:t>Africa</a:t>
            </a:r>
            <a:r>
              <a:rPr lang="fr-FR" dirty="0" smtClean="0">
                <a:latin typeface="Avenir Book"/>
                <a:cs typeface="Avenir Book"/>
              </a:rPr>
              <a:t>;</a:t>
            </a:r>
          </a:p>
          <a:p>
            <a:pPr lvl="2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dirty="0" err="1" smtClean="0">
                <a:latin typeface="Avenir Book"/>
                <a:cs typeface="Avenir Book"/>
              </a:rPr>
              <a:t>Development</a:t>
            </a:r>
            <a:r>
              <a:rPr lang="fr-FR" dirty="0" smtClean="0">
                <a:latin typeface="Avenir Book"/>
                <a:cs typeface="Avenir Book"/>
              </a:rPr>
              <a:t> and promotion of </a:t>
            </a:r>
            <a:r>
              <a:rPr lang="fr-FR" dirty="0" err="1" smtClean="0">
                <a:latin typeface="Avenir Book"/>
                <a:cs typeface="Avenir Book"/>
              </a:rPr>
              <a:t>regional</a:t>
            </a:r>
            <a:r>
              <a:rPr lang="fr-FR" dirty="0" smtClean="0">
                <a:latin typeface="Avenir Book"/>
                <a:cs typeface="Avenir Book"/>
              </a:rPr>
              <a:t> </a:t>
            </a:r>
            <a:r>
              <a:rPr lang="fr-FR" dirty="0" err="1" smtClean="0">
                <a:latin typeface="Avenir Book"/>
                <a:cs typeface="Avenir Book"/>
              </a:rPr>
              <a:t>strategic</a:t>
            </a:r>
            <a:r>
              <a:rPr lang="fr-FR" dirty="0" smtClean="0">
                <a:latin typeface="Avenir Book"/>
                <a:cs typeface="Avenir Book"/>
              </a:rPr>
              <a:t> </a:t>
            </a:r>
            <a:r>
              <a:rPr lang="fr-FR" dirty="0" err="1" smtClean="0">
                <a:latin typeface="Avenir Book"/>
                <a:cs typeface="Avenir Book"/>
              </a:rPr>
              <a:t>food</a:t>
            </a:r>
            <a:r>
              <a:rPr lang="fr-FR" dirty="0" smtClean="0">
                <a:latin typeface="Avenir Book"/>
                <a:cs typeface="Avenir Book"/>
              </a:rPr>
              <a:t> and agricultural </a:t>
            </a:r>
            <a:r>
              <a:rPr lang="fr-FR" dirty="0" err="1" smtClean="0">
                <a:latin typeface="Avenir Book"/>
                <a:cs typeface="Avenir Book"/>
              </a:rPr>
              <a:t>commodity</a:t>
            </a:r>
            <a:r>
              <a:rPr lang="fr-FR" dirty="0" smtClean="0">
                <a:latin typeface="Avenir Book"/>
                <a:cs typeface="Avenir Book"/>
              </a:rPr>
              <a:t> value </a:t>
            </a:r>
            <a:r>
              <a:rPr lang="fr-FR" dirty="0" err="1" smtClean="0">
                <a:latin typeface="Avenir Book"/>
                <a:cs typeface="Avenir Book"/>
              </a:rPr>
              <a:t>chains</a:t>
            </a:r>
            <a:r>
              <a:rPr lang="fr-FR" dirty="0" smtClean="0">
                <a:latin typeface="Avenir Book"/>
                <a:cs typeface="Avenir Book"/>
              </a:rPr>
              <a:t>;</a:t>
            </a:r>
          </a:p>
          <a:p>
            <a:pPr lvl="2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dirty="0" smtClean="0">
                <a:latin typeface="Avenir Book"/>
                <a:cs typeface="Avenir Book"/>
              </a:rPr>
              <a:t>Implications of </a:t>
            </a:r>
            <a:r>
              <a:rPr lang="fr-FR" dirty="0" err="1" smtClean="0">
                <a:latin typeface="Avenir Book"/>
                <a:cs typeface="Avenir Book"/>
              </a:rPr>
              <a:t>investment</a:t>
            </a:r>
            <a:r>
              <a:rPr lang="fr-FR" dirty="0" smtClean="0">
                <a:latin typeface="Avenir Book"/>
                <a:cs typeface="Avenir Book"/>
              </a:rPr>
              <a:t> </a:t>
            </a:r>
            <a:r>
              <a:rPr lang="fr-FR" dirty="0" err="1" smtClean="0">
                <a:latin typeface="Avenir Book"/>
                <a:cs typeface="Avenir Book"/>
              </a:rPr>
              <a:t>policies</a:t>
            </a:r>
            <a:r>
              <a:rPr lang="fr-FR" dirty="0" smtClean="0">
                <a:latin typeface="Avenir Book"/>
                <a:cs typeface="Avenir Book"/>
              </a:rPr>
              <a:t> and </a:t>
            </a:r>
            <a:r>
              <a:rPr lang="fr-FR" dirty="0" err="1" smtClean="0">
                <a:latin typeface="Avenir Book"/>
                <a:cs typeface="Avenir Book"/>
              </a:rPr>
              <a:t>bilateral</a:t>
            </a:r>
            <a:r>
              <a:rPr lang="fr-FR" dirty="0" smtClean="0">
                <a:latin typeface="Avenir Book"/>
                <a:cs typeface="Avenir Book"/>
              </a:rPr>
              <a:t> </a:t>
            </a:r>
            <a:r>
              <a:rPr lang="fr-FR" dirty="0" err="1" smtClean="0">
                <a:latin typeface="Avenir Book"/>
                <a:cs typeface="Avenir Book"/>
              </a:rPr>
              <a:t>investment</a:t>
            </a:r>
            <a:r>
              <a:rPr lang="fr-FR" dirty="0" smtClean="0">
                <a:latin typeface="Avenir Book"/>
                <a:cs typeface="Avenir Book"/>
              </a:rPr>
              <a:t> </a:t>
            </a:r>
            <a:r>
              <a:rPr lang="fr-FR" dirty="0" err="1" smtClean="0">
                <a:latin typeface="Avenir Book"/>
                <a:cs typeface="Avenir Book"/>
              </a:rPr>
              <a:t>treaties</a:t>
            </a:r>
            <a:r>
              <a:rPr lang="fr-FR" dirty="0" smtClean="0">
                <a:latin typeface="Avenir Book"/>
                <a:cs typeface="Avenir Book"/>
              </a:rPr>
              <a:t> for </a:t>
            </a:r>
            <a:r>
              <a:rPr lang="fr-FR" dirty="0" err="1" smtClean="0">
                <a:latin typeface="Avenir Book"/>
                <a:cs typeface="Avenir Book"/>
              </a:rPr>
              <a:t>regional</a:t>
            </a:r>
            <a:r>
              <a:rPr lang="fr-FR" dirty="0" smtClean="0">
                <a:latin typeface="Avenir Book"/>
                <a:cs typeface="Avenir Book"/>
              </a:rPr>
              <a:t> </a:t>
            </a:r>
            <a:r>
              <a:rPr lang="fr-FR" dirty="0" err="1" smtClean="0">
                <a:latin typeface="Avenir Book"/>
                <a:cs typeface="Avenir Book"/>
              </a:rPr>
              <a:t>integration</a:t>
            </a:r>
            <a:r>
              <a:rPr lang="fr-FR" dirty="0" smtClean="0">
                <a:latin typeface="Avenir Book"/>
                <a:cs typeface="Avenir Book"/>
              </a:rPr>
              <a:t>; and </a:t>
            </a:r>
          </a:p>
          <a:p>
            <a:pPr lvl="2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dirty="0" smtClean="0">
                <a:latin typeface="Avenir Book"/>
                <a:cs typeface="Avenir Book"/>
              </a:rPr>
              <a:t>Infrastructure </a:t>
            </a:r>
            <a:r>
              <a:rPr lang="fr-FR" dirty="0" err="1" smtClean="0">
                <a:latin typeface="Avenir Book"/>
                <a:cs typeface="Avenir Book"/>
              </a:rPr>
              <a:t>development</a:t>
            </a:r>
            <a:r>
              <a:rPr lang="fr-FR" dirty="0">
                <a:latin typeface="Avenir Book"/>
                <a:cs typeface="Avenir Book"/>
              </a:rPr>
              <a:t> </a:t>
            </a:r>
            <a:r>
              <a:rPr lang="fr-FR" dirty="0" smtClean="0">
                <a:latin typeface="Avenir Book"/>
                <a:cs typeface="Avenir Book"/>
              </a:rPr>
              <a:t>in </a:t>
            </a:r>
            <a:r>
              <a:rPr lang="fr-FR" dirty="0" err="1" smtClean="0">
                <a:latin typeface="Avenir Book"/>
                <a:cs typeface="Avenir Book"/>
              </a:rPr>
              <a:t>Africa</a:t>
            </a:r>
            <a:r>
              <a:rPr lang="fr-FR" dirty="0" smtClean="0">
                <a:latin typeface="Avenir Book"/>
                <a:cs typeface="Avenir Book"/>
              </a:rPr>
              <a:t>.</a:t>
            </a:r>
          </a:p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dirty="0" err="1" smtClean="0">
                <a:latin typeface="Avenir Book"/>
                <a:cs typeface="Avenir Book"/>
              </a:rPr>
              <a:t>Review</a:t>
            </a:r>
            <a:r>
              <a:rPr lang="fr-FR" dirty="0" smtClean="0">
                <a:latin typeface="Avenir Book"/>
                <a:cs typeface="Avenir Book"/>
              </a:rPr>
              <a:t> of </a:t>
            </a:r>
            <a:r>
              <a:rPr lang="fr-FR" dirty="0" err="1" smtClean="0">
                <a:latin typeface="Avenir Book"/>
                <a:cs typeface="Avenir Book"/>
              </a:rPr>
              <a:t>industrial</a:t>
            </a:r>
            <a:r>
              <a:rPr lang="fr-FR" dirty="0" smtClean="0">
                <a:latin typeface="Avenir Book"/>
                <a:cs typeface="Avenir Book"/>
              </a:rPr>
              <a:t> </a:t>
            </a:r>
            <a:r>
              <a:rPr lang="fr-FR" dirty="0" err="1" smtClean="0">
                <a:latin typeface="Avenir Book"/>
                <a:cs typeface="Avenir Book"/>
              </a:rPr>
              <a:t>policies</a:t>
            </a:r>
            <a:r>
              <a:rPr lang="fr-FR" dirty="0" smtClean="0">
                <a:latin typeface="Avenir Book"/>
                <a:cs typeface="Avenir Book"/>
              </a:rPr>
              <a:t> and </a:t>
            </a:r>
            <a:r>
              <a:rPr lang="fr-FR" dirty="0" err="1" smtClean="0">
                <a:latin typeface="Avenir Book"/>
                <a:cs typeface="Avenir Book"/>
              </a:rPr>
              <a:t>strategies</a:t>
            </a:r>
            <a:r>
              <a:rPr lang="fr-FR" dirty="0" smtClean="0">
                <a:latin typeface="Avenir Book"/>
                <a:cs typeface="Avenir Book"/>
              </a:rPr>
              <a:t> in </a:t>
            </a:r>
            <a:r>
              <a:rPr lang="fr-FR" dirty="0" err="1" smtClean="0">
                <a:latin typeface="Avenir Book"/>
                <a:cs typeface="Avenir Book"/>
              </a:rPr>
              <a:t>Africa</a:t>
            </a:r>
            <a:r>
              <a:rPr lang="fr-FR" dirty="0" smtClean="0">
                <a:latin typeface="Avenir Book"/>
                <a:cs typeface="Avenir Book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9106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16350"/>
            <a:ext cx="8229600" cy="607835"/>
          </a:xfrm>
        </p:spPr>
        <p:txBody>
          <a:bodyPr>
            <a:normAutofit fontScale="90000"/>
          </a:bodyPr>
          <a:lstStyle/>
          <a:p>
            <a:r>
              <a:rPr lang="fr-FR" dirty="0" err="1" smtClean="0">
                <a:solidFill>
                  <a:srgbClr val="FFFFFF"/>
                </a:solidFill>
                <a:latin typeface="Avenir Book"/>
                <a:cs typeface="Avenir Book"/>
              </a:rPr>
              <a:t>Highlight</a:t>
            </a:r>
            <a:r>
              <a:rPr lang="fr-FR" dirty="0" smtClean="0">
                <a:solidFill>
                  <a:srgbClr val="FFFFFF"/>
                </a:solidFill>
                <a:latin typeface="Avenir Book"/>
                <a:cs typeface="Avenir Book"/>
              </a:rPr>
              <a:t> of </a:t>
            </a:r>
            <a:r>
              <a:rPr lang="fr-FR" dirty="0" err="1" smtClean="0">
                <a:solidFill>
                  <a:srgbClr val="FFFFFF"/>
                </a:solidFill>
                <a:latin typeface="Avenir Book"/>
                <a:cs typeface="Avenir Book"/>
              </a:rPr>
              <a:t>recommendations</a:t>
            </a:r>
            <a:endParaRPr lang="fr-FR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57451" y="1226853"/>
            <a:ext cx="8637973" cy="5413643"/>
          </a:xfrm>
        </p:spPr>
        <p:txBody>
          <a:bodyPr>
            <a:normAutofit lnSpcReduction="10000"/>
          </a:bodyPr>
          <a:lstStyle/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en-GB" dirty="0" smtClean="0">
                <a:latin typeface="Avenir Book"/>
                <a:cs typeface="Avenir Book"/>
              </a:rPr>
              <a:t>Focus on human capital development to optimise innovation;</a:t>
            </a:r>
          </a:p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en-GB" dirty="0" smtClean="0">
                <a:latin typeface="Avenir Book"/>
                <a:cs typeface="Avenir Book"/>
              </a:rPr>
              <a:t>Special attention towards Central Africa to strengthen mechanisms for monitoring regional integration efforts;</a:t>
            </a:r>
          </a:p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en-GB" dirty="0" smtClean="0">
                <a:latin typeface="Avenir Book"/>
                <a:cs typeface="Avenir Book"/>
              </a:rPr>
              <a:t>To optimise outcomes for African countries, trade policy reforms need to be well sequenced;</a:t>
            </a:r>
          </a:p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en-GB" dirty="0" smtClean="0">
                <a:latin typeface="Avenir Book"/>
                <a:cs typeface="Avenir Book"/>
              </a:rPr>
              <a:t>In order to get the most out of the large scale land based investments, African countries should consider use of the AU guiding principles;</a:t>
            </a:r>
          </a:p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en-GB" dirty="0" smtClean="0">
                <a:latin typeface="Avenir Book"/>
                <a:cs typeface="Avenir Book"/>
              </a:rPr>
              <a:t>Efforts to be made towards target of women owning 30% of documented land by 2025;</a:t>
            </a:r>
          </a:p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endParaRPr lang="en-GB" dirty="0" smtClean="0"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30483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16350"/>
            <a:ext cx="8229600" cy="607835"/>
          </a:xfrm>
        </p:spPr>
        <p:txBody>
          <a:bodyPr>
            <a:normAutofit fontScale="90000"/>
          </a:bodyPr>
          <a:lstStyle/>
          <a:p>
            <a:r>
              <a:rPr lang="fr-FR" dirty="0" err="1" smtClean="0">
                <a:solidFill>
                  <a:srgbClr val="FFFFFF"/>
                </a:solidFill>
                <a:latin typeface="Avenir Book"/>
                <a:cs typeface="Avenir Book"/>
              </a:rPr>
              <a:t>Highlight</a:t>
            </a:r>
            <a:r>
              <a:rPr lang="fr-FR" dirty="0" smtClean="0">
                <a:solidFill>
                  <a:srgbClr val="FFFFFF"/>
                </a:solidFill>
                <a:latin typeface="Avenir Book"/>
                <a:cs typeface="Avenir Book"/>
              </a:rPr>
              <a:t> of </a:t>
            </a:r>
            <a:r>
              <a:rPr lang="fr-FR" dirty="0" err="1" smtClean="0">
                <a:solidFill>
                  <a:srgbClr val="FFFFFF"/>
                </a:solidFill>
                <a:latin typeface="Avenir Book"/>
                <a:cs typeface="Avenir Book"/>
              </a:rPr>
              <a:t>recommendations</a:t>
            </a:r>
            <a:endParaRPr lang="fr-FR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57451" y="1226853"/>
            <a:ext cx="8637973" cy="5413643"/>
          </a:xfrm>
        </p:spPr>
        <p:txBody>
          <a:bodyPr>
            <a:normAutofit lnSpcReduction="10000"/>
          </a:bodyPr>
          <a:lstStyle/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en-GB" dirty="0" smtClean="0">
                <a:latin typeface="Avenir Book"/>
                <a:cs typeface="Avenir Book"/>
              </a:rPr>
              <a:t>Balance between improving agricultural productivity and the environment;</a:t>
            </a:r>
          </a:p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en-GB" dirty="0" smtClean="0">
                <a:latin typeface="Avenir Book"/>
                <a:cs typeface="Avenir Book"/>
              </a:rPr>
              <a:t>Establishment of food reserves as a way of dealing with poverty;</a:t>
            </a:r>
          </a:p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en-GB" dirty="0" smtClean="0">
                <a:latin typeface="Avenir Book"/>
                <a:cs typeface="Avenir Book"/>
              </a:rPr>
              <a:t>Assessment of agricultural value chains should seek optimising job creation for youth and women;</a:t>
            </a:r>
          </a:p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en-GB" dirty="0" smtClean="0">
                <a:latin typeface="Avenir Book"/>
                <a:cs typeface="Avenir Book"/>
              </a:rPr>
              <a:t>Member States should aim to preserve policy space in bilateral investment treaties;</a:t>
            </a:r>
          </a:p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en-GB" dirty="0" smtClean="0">
                <a:latin typeface="Avenir Book"/>
                <a:cs typeface="Avenir Book"/>
              </a:rPr>
              <a:t>Focus on maritime transport; and</a:t>
            </a:r>
          </a:p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en-GB" dirty="0" smtClean="0">
                <a:latin typeface="Avenir Book"/>
                <a:cs typeface="Avenir Book"/>
              </a:rPr>
              <a:t>Strengthening of capacity on projects management.</a:t>
            </a:r>
          </a:p>
        </p:txBody>
      </p:sp>
    </p:spTree>
    <p:extLst>
      <p:ext uri="{BB962C8B-B14F-4D97-AF65-F5344CB8AC3E}">
        <p14:creationId xmlns:p14="http://schemas.microsoft.com/office/powerpoint/2010/main" val="27382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logo PPT-0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799"/>
            <a:ext cx="6282267" cy="1422702"/>
          </a:xfrm>
          <a:prstGeom prst="rect">
            <a:avLst/>
          </a:prstGeom>
        </p:spPr>
      </p:pic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979098" y="2571133"/>
            <a:ext cx="7772400" cy="1470025"/>
          </a:xfrm>
        </p:spPr>
        <p:txBody>
          <a:bodyPr>
            <a:noAutofit/>
          </a:bodyPr>
          <a:lstStyle/>
          <a:p>
            <a:r>
              <a:rPr lang="fr-FR" sz="3600" dirty="0" err="1" smtClean="0">
                <a:solidFill>
                  <a:srgbClr val="FFFFFF"/>
                </a:solidFill>
                <a:latin typeface="Avenir Book"/>
                <a:cs typeface="Avenir Book"/>
              </a:rPr>
              <a:t>Presentation</a:t>
            </a:r>
            <a:r>
              <a:rPr lang="fr-FR" sz="3600" dirty="0" smtClean="0">
                <a:solidFill>
                  <a:srgbClr val="FFFFFF"/>
                </a:solidFill>
                <a:latin typeface="Avenir Book"/>
                <a:cs typeface="Avenir Book"/>
              </a:rPr>
              <a:t> on the meetings of the </a:t>
            </a:r>
            <a:r>
              <a:rPr lang="fr-FR" sz="3600" dirty="0" err="1" smtClean="0">
                <a:solidFill>
                  <a:srgbClr val="FFFFFF"/>
                </a:solidFill>
                <a:latin typeface="Avenir Book"/>
                <a:cs typeface="Avenir Book"/>
              </a:rPr>
              <a:t>Intergovernmental</a:t>
            </a:r>
            <a:r>
              <a:rPr lang="fr-FR" sz="3600" dirty="0" smtClean="0">
                <a:solidFill>
                  <a:srgbClr val="FFFFFF"/>
                </a:solidFill>
                <a:latin typeface="Avenir Book"/>
                <a:cs typeface="Avenir Book"/>
              </a:rPr>
              <a:t> </a:t>
            </a:r>
            <a:r>
              <a:rPr lang="fr-FR" sz="3600" dirty="0" err="1" smtClean="0">
                <a:solidFill>
                  <a:srgbClr val="FFFFFF"/>
                </a:solidFill>
                <a:latin typeface="Avenir Book"/>
                <a:cs typeface="Avenir Book"/>
              </a:rPr>
              <a:t>Committee</a:t>
            </a:r>
            <a:r>
              <a:rPr lang="fr-FR" sz="3600" dirty="0" smtClean="0">
                <a:solidFill>
                  <a:srgbClr val="FFFFFF"/>
                </a:solidFill>
                <a:latin typeface="Avenir Book"/>
                <a:cs typeface="Avenir Book"/>
              </a:rPr>
              <a:t> of Experts (ICE)</a:t>
            </a:r>
            <a:br>
              <a:rPr lang="fr-FR" sz="3600" dirty="0" smtClean="0">
                <a:solidFill>
                  <a:srgbClr val="FFFFFF"/>
                </a:solidFill>
                <a:latin typeface="Avenir Book"/>
                <a:cs typeface="Avenir Book"/>
              </a:rPr>
            </a:br>
            <a:r>
              <a:rPr lang="fr-FR" sz="3600" dirty="0" smtClean="0">
                <a:solidFill>
                  <a:srgbClr val="FFFFFF"/>
                </a:solidFill>
                <a:latin typeface="Avenir Book"/>
                <a:cs typeface="Avenir Book"/>
              </a:rPr>
              <a:t>by </a:t>
            </a:r>
            <a:br>
              <a:rPr lang="fr-FR" sz="3600" dirty="0" smtClean="0">
                <a:solidFill>
                  <a:srgbClr val="FFFFFF"/>
                </a:solidFill>
                <a:latin typeface="Avenir Book"/>
                <a:cs typeface="Avenir Book"/>
              </a:rPr>
            </a:br>
            <a:r>
              <a:rPr lang="fr-FR" sz="3600" dirty="0" smtClean="0">
                <a:solidFill>
                  <a:srgbClr val="FFFFFF"/>
                </a:solidFill>
                <a:latin typeface="Avenir Book"/>
                <a:cs typeface="Avenir Book"/>
              </a:rPr>
              <a:t>Antonio M. A. Pedro</a:t>
            </a:r>
            <a:br>
              <a:rPr lang="fr-FR" sz="3600" dirty="0" smtClean="0">
                <a:solidFill>
                  <a:srgbClr val="FFFFFF"/>
                </a:solidFill>
                <a:latin typeface="Avenir Book"/>
                <a:cs typeface="Avenir Book"/>
              </a:rPr>
            </a:br>
            <a:r>
              <a:rPr lang="fr-FR" sz="3600" dirty="0" smtClean="0">
                <a:solidFill>
                  <a:srgbClr val="FFFFFF"/>
                </a:solidFill>
                <a:latin typeface="Avenir Book"/>
                <a:cs typeface="Avenir Book"/>
              </a:rPr>
              <a:t>Director,</a:t>
            </a:r>
            <a:br>
              <a:rPr lang="fr-FR" sz="3600" dirty="0" smtClean="0">
                <a:solidFill>
                  <a:srgbClr val="FFFFFF"/>
                </a:solidFill>
                <a:latin typeface="Avenir Book"/>
                <a:cs typeface="Avenir Book"/>
              </a:rPr>
            </a:br>
            <a:r>
              <a:rPr lang="fr-FR" sz="3600" dirty="0" err="1" smtClean="0">
                <a:solidFill>
                  <a:srgbClr val="FFFFFF"/>
                </a:solidFill>
                <a:latin typeface="Avenir Book"/>
                <a:cs typeface="Avenir Book"/>
              </a:rPr>
              <a:t>Sub-regional</a:t>
            </a:r>
            <a:r>
              <a:rPr lang="fr-FR" sz="3600" dirty="0" smtClean="0">
                <a:solidFill>
                  <a:srgbClr val="FFFFFF"/>
                </a:solidFill>
                <a:latin typeface="Avenir Book"/>
                <a:cs typeface="Avenir Book"/>
              </a:rPr>
              <a:t> Office for </a:t>
            </a:r>
            <a:r>
              <a:rPr lang="fr-FR" sz="3600" dirty="0" err="1" smtClean="0">
                <a:solidFill>
                  <a:srgbClr val="FFFFFF"/>
                </a:solidFill>
                <a:latin typeface="Avenir Book"/>
                <a:cs typeface="Avenir Book"/>
              </a:rPr>
              <a:t>Eastern</a:t>
            </a:r>
            <a:r>
              <a:rPr lang="fr-FR" sz="3600" dirty="0" smtClean="0">
                <a:solidFill>
                  <a:srgbClr val="FFFFFF"/>
                </a:solidFill>
                <a:latin typeface="Avenir Book"/>
                <a:cs typeface="Avenir Book"/>
              </a:rPr>
              <a:t> </a:t>
            </a:r>
            <a:r>
              <a:rPr lang="fr-FR" sz="3600" dirty="0" err="1" smtClean="0">
                <a:solidFill>
                  <a:srgbClr val="FFFFFF"/>
                </a:solidFill>
                <a:latin typeface="Avenir Book"/>
                <a:cs typeface="Avenir Book"/>
              </a:rPr>
              <a:t>Africa</a:t>
            </a:r>
            <a:endParaRPr lang="fr-FR" sz="360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pic>
        <p:nvPicPr>
          <p:cNvPr id="13" name="Image 12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54"/>
          <a:stretch/>
        </p:blipFill>
        <p:spPr>
          <a:xfrm>
            <a:off x="0" y="5973150"/>
            <a:ext cx="9144000" cy="59159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/>
            </a:ext>
          </a:extLst>
        </p:spPr>
      </p:pic>
      <p:pic>
        <p:nvPicPr>
          <p:cNvPr id="15" name="Image 14" descr="201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291" y="453526"/>
            <a:ext cx="1813285" cy="73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58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19"/>
          <a:stretch/>
        </p:blipFill>
        <p:spPr>
          <a:xfrm>
            <a:off x="7898107" y="5639219"/>
            <a:ext cx="1035996" cy="1076652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70936" y="16350"/>
            <a:ext cx="8229600" cy="607835"/>
          </a:xfrm>
        </p:spPr>
        <p:txBody>
          <a:bodyPr>
            <a:noAutofit/>
          </a:bodyPr>
          <a:lstStyle/>
          <a:p>
            <a:r>
              <a:rPr lang="fr-FR" sz="2400" dirty="0" err="1" smtClean="0">
                <a:solidFill>
                  <a:srgbClr val="FFFFFF"/>
                </a:solidFill>
                <a:latin typeface="Avenir Book"/>
                <a:cs typeface="Avenir Book"/>
              </a:rPr>
              <a:t>Summary</a:t>
            </a:r>
            <a:r>
              <a:rPr lang="fr-FR" sz="2400" dirty="0" smtClean="0">
                <a:solidFill>
                  <a:srgbClr val="FFFFFF"/>
                </a:solidFill>
                <a:latin typeface="Avenir Book"/>
                <a:cs typeface="Avenir Book"/>
              </a:rPr>
              <a:t> of 2016 ICE Meetings</a:t>
            </a:r>
            <a:endParaRPr lang="fr-FR" sz="240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097926" y="1226854"/>
            <a:ext cx="7588874" cy="4899310"/>
          </a:xfrm>
        </p:spPr>
        <p:txBody>
          <a:bodyPr/>
          <a:lstStyle/>
          <a:p>
            <a:pPr marL="457200" lvl="1" indent="0">
              <a:buClr>
                <a:schemeClr val="tx2"/>
              </a:buClr>
              <a:buSzPct val="120000"/>
              <a:buNone/>
            </a:pPr>
            <a:r>
              <a:rPr lang="fr-FR" dirty="0" smtClean="0">
                <a:latin typeface="Avenir Book"/>
                <a:cs typeface="Avenir Book"/>
              </a:rPr>
              <a:t> </a:t>
            </a:r>
            <a:endParaRPr lang="fr-FR" dirty="0">
              <a:latin typeface="Avenir Book"/>
              <a:cs typeface="Avenir Book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328468" y="951395"/>
          <a:ext cx="7556740" cy="5720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284"/>
                <a:gridCol w="1442986"/>
                <a:gridCol w="2635018"/>
                <a:gridCol w="2107452"/>
              </a:tblGrid>
              <a:tr h="891439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Sub-regional office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Venue and 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Theme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Attendance</a:t>
                      </a:r>
                      <a:endParaRPr lang="en-US" dirty="0"/>
                    </a:p>
                  </a:txBody>
                  <a:tcPr/>
                </a:tc>
              </a:tr>
              <a:tr h="1515446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Eastern Africa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Nairobi, 8-11 February, 2016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600" dirty="0" smtClean="0"/>
                        <a:t>Institutions, decentralisation and structural transformation in Eastern Africa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306 delegates from 14 MS, RECS, academia, civil society, private sector, think  tanks</a:t>
                      </a:r>
                      <a:r>
                        <a:rPr lang="en-GB" sz="1600" baseline="0" dirty="0" smtClean="0"/>
                        <a:t> and  UN agencies</a:t>
                      </a:r>
                      <a:endParaRPr lang="en-US" sz="1600" dirty="0"/>
                    </a:p>
                  </a:txBody>
                  <a:tcPr/>
                </a:tc>
              </a:tr>
              <a:tr h="1775538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Central Africa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Doula, 24-26 February,</a:t>
                      </a:r>
                      <a:r>
                        <a:rPr lang="en-GB" sz="1600" baseline="0" dirty="0" smtClean="0"/>
                        <a:t> 2016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600" dirty="0" smtClean="0"/>
                        <a:t>Harnessing the agricultural potential</a:t>
                      </a:r>
                      <a:r>
                        <a:rPr lang="en-GB" sz="1600" baseline="0" dirty="0" smtClean="0"/>
                        <a:t> of central Africa for food security and the structural transformation of the sub-region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88 delegates form MS, RECS, academia, civil society, private</a:t>
                      </a:r>
                      <a:r>
                        <a:rPr lang="en-GB" sz="1600" baseline="0" dirty="0" smtClean="0"/>
                        <a:t> sector, think tanks and UN Agencies</a:t>
                      </a:r>
                      <a:endParaRPr lang="en-US" sz="1600" dirty="0"/>
                    </a:p>
                  </a:txBody>
                  <a:tcPr/>
                </a:tc>
              </a:tr>
              <a:tr h="1515446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West Africa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Dakar, 25-26 February,</a:t>
                      </a:r>
                      <a:r>
                        <a:rPr lang="en-GB" sz="1600" baseline="0" dirty="0" smtClean="0"/>
                        <a:t> 2016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600" dirty="0" smtClean="0"/>
                        <a:t>The EAC Country Profiles. Tools to serve the structural transformation of West African Countries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103 delegates from 15</a:t>
                      </a:r>
                      <a:r>
                        <a:rPr lang="en-GB" sz="1600" baseline="0" dirty="0" smtClean="0"/>
                        <a:t> MS, RECs, academia, civil society, private sector, think tanks and UN agencies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17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19"/>
          <a:stretch/>
        </p:blipFill>
        <p:spPr>
          <a:xfrm>
            <a:off x="7898107" y="5639219"/>
            <a:ext cx="1035996" cy="1076652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16350"/>
            <a:ext cx="8229600" cy="607835"/>
          </a:xfrm>
        </p:spPr>
        <p:txBody>
          <a:bodyPr>
            <a:noAutofit/>
          </a:bodyPr>
          <a:lstStyle/>
          <a:p>
            <a:r>
              <a:rPr lang="fr-FR" sz="2400" dirty="0" err="1" smtClean="0">
                <a:solidFill>
                  <a:srgbClr val="FFFFFF"/>
                </a:solidFill>
                <a:latin typeface="Avenir Book"/>
                <a:cs typeface="Avenir Book"/>
              </a:rPr>
              <a:t>Summary</a:t>
            </a:r>
            <a:r>
              <a:rPr lang="fr-FR" sz="2400" dirty="0" smtClean="0">
                <a:solidFill>
                  <a:srgbClr val="FFFFFF"/>
                </a:solidFill>
                <a:latin typeface="Avenir Book"/>
                <a:cs typeface="Avenir Book"/>
              </a:rPr>
              <a:t> of 2016 ICE Meetings</a:t>
            </a:r>
            <a:endParaRPr lang="fr-FR" sz="240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097926" y="1226854"/>
            <a:ext cx="7588874" cy="4899310"/>
          </a:xfrm>
        </p:spPr>
        <p:txBody>
          <a:bodyPr/>
          <a:lstStyle/>
          <a:p>
            <a:pPr marL="457200" lvl="1" indent="0">
              <a:buClr>
                <a:schemeClr val="tx2"/>
              </a:buClr>
              <a:buSzPct val="120000"/>
              <a:buNone/>
            </a:pPr>
            <a:r>
              <a:rPr lang="fr-FR" dirty="0" smtClean="0">
                <a:latin typeface="Avenir Book"/>
                <a:cs typeface="Avenir Book"/>
              </a:rPr>
              <a:t> </a:t>
            </a:r>
            <a:endParaRPr lang="fr-FR" dirty="0">
              <a:latin typeface="Avenir Book"/>
              <a:cs typeface="Avenir Book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273846" y="1112696"/>
          <a:ext cx="7378448" cy="4386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4084"/>
                <a:gridCol w="1477950"/>
                <a:gridCol w="2374324"/>
                <a:gridCol w="1822090"/>
              </a:tblGrid>
              <a:tr h="58821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Sub-regional office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Venue and 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Theme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Attendance</a:t>
                      </a:r>
                      <a:endParaRPr lang="en-US" dirty="0"/>
                    </a:p>
                  </a:txBody>
                  <a:tcPr/>
                </a:tc>
              </a:tr>
              <a:tr h="1327366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North</a:t>
                      </a:r>
                      <a:r>
                        <a:rPr lang="en-GB" sz="1600" baseline="0" dirty="0" smtClean="0"/>
                        <a:t> Africa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Rabat, 1-4 March, 2016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 smtClean="0"/>
                        <a:t>Green Economy to accelerate industrialisation in North Africa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150 delegates from 7 MS, RECs, academia,</a:t>
                      </a:r>
                      <a:r>
                        <a:rPr lang="en-GB" sz="1600" baseline="0" dirty="0" smtClean="0"/>
                        <a:t> civil society, private sector, think  tanks and UN Agencies</a:t>
                      </a:r>
                      <a:endParaRPr lang="en-US" sz="1600" dirty="0"/>
                    </a:p>
                  </a:txBody>
                  <a:tcPr/>
                </a:tc>
              </a:tr>
              <a:tr h="1821271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Southern Africa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Lilongwe, 17-18 March,</a:t>
                      </a:r>
                      <a:r>
                        <a:rPr lang="en-GB" sz="1600" baseline="0" dirty="0" smtClean="0"/>
                        <a:t> 2016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 smtClean="0"/>
                        <a:t>Implementing the SADC  Industrialisation Strategy and Roadmap: Options and Prospects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64 delegates from 7 MS, RECs, IGOs, civil society, think tanks and UN agencies</a:t>
                      </a:r>
                      <a:endParaRPr lang="en-US" sz="1600" dirty="0"/>
                    </a:p>
                  </a:txBody>
                  <a:tcPr/>
                </a:tc>
              </a:tr>
              <a:tr h="3704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04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16350"/>
            <a:ext cx="8229600" cy="607835"/>
          </a:xfrm>
        </p:spPr>
        <p:txBody>
          <a:bodyPr>
            <a:noAutofit/>
          </a:bodyPr>
          <a:lstStyle/>
          <a:p>
            <a:r>
              <a:rPr lang="fr-FR" sz="2800" dirty="0" smtClean="0">
                <a:solidFill>
                  <a:srgbClr val="FFFFFF"/>
                </a:solidFill>
                <a:latin typeface="Avenir Book"/>
                <a:cs typeface="Avenir Book"/>
              </a:rPr>
              <a:t>Key </a:t>
            </a:r>
            <a:r>
              <a:rPr lang="fr-FR" sz="2800" dirty="0">
                <a:solidFill>
                  <a:srgbClr val="FFFFFF"/>
                </a:solidFill>
                <a:latin typeface="Avenir Book"/>
                <a:cs typeface="Avenir Book"/>
              </a:rPr>
              <a:t>e</a:t>
            </a:r>
            <a:r>
              <a:rPr lang="fr-FR" sz="2800" dirty="0" smtClean="0">
                <a:solidFill>
                  <a:srgbClr val="FFFFFF"/>
                </a:solidFill>
                <a:latin typeface="Avenir Book"/>
                <a:cs typeface="Avenir Book"/>
              </a:rPr>
              <a:t>merging issues/messages</a:t>
            </a:r>
            <a:endParaRPr lang="fr-FR" sz="280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951277" y="1131964"/>
            <a:ext cx="7588874" cy="4899310"/>
          </a:xfrm>
        </p:spPr>
        <p:txBody>
          <a:bodyPr>
            <a:normAutofit/>
          </a:bodyPr>
          <a:lstStyle/>
          <a:p>
            <a:pPr marL="57150" indent="0">
              <a:buClr>
                <a:schemeClr val="tx2"/>
              </a:buClr>
              <a:buSzPct val="120000"/>
              <a:buNone/>
            </a:pPr>
            <a:r>
              <a:rPr lang="fr-FR" sz="2600" b="1" dirty="0" err="1" smtClean="0">
                <a:latin typeface="Avenir Book"/>
                <a:cs typeface="Avenir Book"/>
              </a:rPr>
              <a:t>Eastern</a:t>
            </a:r>
            <a:r>
              <a:rPr lang="fr-FR" sz="2600" b="1" dirty="0" smtClean="0">
                <a:latin typeface="Avenir Book"/>
                <a:cs typeface="Avenir Book"/>
              </a:rPr>
              <a:t> </a:t>
            </a:r>
            <a:r>
              <a:rPr lang="fr-FR" sz="2600" b="1" dirty="0" err="1" smtClean="0">
                <a:latin typeface="Avenir Book"/>
                <a:cs typeface="Avenir Book"/>
              </a:rPr>
              <a:t>Africa</a:t>
            </a:r>
            <a:r>
              <a:rPr lang="fr-FR" sz="2600" b="1" dirty="0" smtClean="0">
                <a:latin typeface="Avenir Book"/>
                <a:cs typeface="Avenir Book"/>
              </a:rPr>
              <a:t> </a:t>
            </a:r>
            <a:r>
              <a:rPr lang="fr-FR" sz="2600" b="1" dirty="0" err="1" smtClean="0">
                <a:latin typeface="Avenir Book"/>
                <a:cs typeface="Avenir Book"/>
              </a:rPr>
              <a:t>sub-region</a:t>
            </a:r>
            <a:endParaRPr lang="fr-FR" sz="2600" b="1" dirty="0" smtClean="0">
              <a:latin typeface="Avenir Book"/>
              <a:cs typeface="Avenir Book"/>
            </a:endParaRPr>
          </a:p>
          <a:p>
            <a:pPr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fr-FR" sz="2600" dirty="0" err="1" smtClean="0">
                <a:latin typeface="Avenir Book"/>
                <a:cs typeface="Avenir Book"/>
              </a:rPr>
              <a:t>Decentralisation</a:t>
            </a:r>
            <a:r>
              <a:rPr lang="fr-FR" sz="2600" dirty="0" smtClean="0">
                <a:latin typeface="Avenir Book"/>
                <a:cs typeface="Avenir Book"/>
              </a:rPr>
              <a:t> and institutions</a:t>
            </a:r>
          </a:p>
          <a:p>
            <a:pPr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fr-FR" sz="2600" dirty="0" smtClean="0">
                <a:latin typeface="Avenir Book"/>
                <a:cs typeface="Avenir Book"/>
              </a:rPr>
              <a:t>Social cohesion and inequality</a:t>
            </a:r>
          </a:p>
          <a:p>
            <a:pPr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endParaRPr lang="fr-FR" sz="2600" dirty="0">
              <a:latin typeface="Avenir Book"/>
              <a:cs typeface="Avenir Book"/>
            </a:endParaRPr>
          </a:p>
          <a:p>
            <a:pPr marL="57150" indent="0">
              <a:buClr>
                <a:schemeClr val="tx2"/>
              </a:buClr>
              <a:buSzPct val="120000"/>
              <a:buNone/>
            </a:pPr>
            <a:r>
              <a:rPr lang="fr-FR" sz="2600" b="1" dirty="0" smtClean="0">
                <a:latin typeface="Avenir Book"/>
                <a:cs typeface="Avenir Book"/>
              </a:rPr>
              <a:t>Central </a:t>
            </a:r>
            <a:r>
              <a:rPr lang="fr-FR" sz="2600" b="1" dirty="0" err="1" smtClean="0">
                <a:latin typeface="Avenir Book"/>
                <a:cs typeface="Avenir Book"/>
              </a:rPr>
              <a:t>Africa</a:t>
            </a:r>
            <a:r>
              <a:rPr lang="fr-FR" sz="2600" b="1" dirty="0" smtClean="0">
                <a:latin typeface="Avenir Book"/>
                <a:cs typeface="Avenir Book"/>
              </a:rPr>
              <a:t> </a:t>
            </a:r>
            <a:r>
              <a:rPr lang="fr-FR" sz="2600" b="1" dirty="0" err="1" smtClean="0">
                <a:latin typeface="Avenir Book"/>
                <a:cs typeface="Avenir Book"/>
              </a:rPr>
              <a:t>sub-region</a:t>
            </a:r>
            <a:endParaRPr lang="fr-FR" sz="2600" b="1" dirty="0" smtClean="0">
              <a:latin typeface="Avenir Book"/>
              <a:cs typeface="Avenir Book"/>
            </a:endParaRPr>
          </a:p>
          <a:p>
            <a:pPr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fr-FR" sz="2600" dirty="0" err="1" smtClean="0">
                <a:latin typeface="Avenir Book"/>
                <a:cs typeface="Avenir Book"/>
              </a:rPr>
              <a:t>Harnessing</a:t>
            </a:r>
            <a:r>
              <a:rPr lang="fr-FR" sz="2600" dirty="0" smtClean="0">
                <a:latin typeface="Avenir Book"/>
                <a:cs typeface="Avenir Book"/>
              </a:rPr>
              <a:t> the </a:t>
            </a:r>
            <a:r>
              <a:rPr lang="fr-FR" sz="2600" dirty="0" err="1" smtClean="0">
                <a:latin typeface="Avenir Book"/>
                <a:cs typeface="Avenir Book"/>
              </a:rPr>
              <a:t>potential</a:t>
            </a:r>
            <a:r>
              <a:rPr lang="fr-FR" sz="2600" dirty="0" smtClean="0">
                <a:latin typeface="Avenir Book"/>
                <a:cs typeface="Avenir Book"/>
              </a:rPr>
              <a:t> for an agricultural </a:t>
            </a:r>
            <a:r>
              <a:rPr lang="fr-FR" sz="2600" dirty="0" err="1" smtClean="0">
                <a:latin typeface="Avenir Book"/>
                <a:cs typeface="Avenir Book"/>
              </a:rPr>
              <a:t>revolution</a:t>
            </a:r>
            <a:r>
              <a:rPr lang="fr-FR" sz="2600" dirty="0" smtClean="0">
                <a:latin typeface="Avenir Book"/>
                <a:cs typeface="Avenir Book"/>
              </a:rPr>
              <a:t> for Central </a:t>
            </a:r>
            <a:r>
              <a:rPr lang="fr-FR" sz="2600" dirty="0" err="1" smtClean="0">
                <a:latin typeface="Avenir Book"/>
                <a:cs typeface="Avenir Book"/>
              </a:rPr>
              <a:t>Africa’s</a:t>
            </a:r>
            <a:r>
              <a:rPr lang="fr-FR" sz="2600" dirty="0" smtClean="0">
                <a:latin typeface="Avenir Book"/>
                <a:cs typeface="Avenir Book"/>
              </a:rPr>
              <a:t> transformation</a:t>
            </a:r>
          </a:p>
          <a:p>
            <a:pPr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en-GB" sz="2600" dirty="0" smtClean="0">
                <a:latin typeface="Avenir Book"/>
                <a:cs typeface="Avenir Book"/>
              </a:rPr>
              <a:t>Climate</a:t>
            </a:r>
            <a:r>
              <a:rPr lang="fr-FR" sz="2600" dirty="0" smtClean="0">
                <a:latin typeface="Avenir Book"/>
                <a:cs typeface="Avenir Book"/>
              </a:rPr>
              <a:t> change and land </a:t>
            </a:r>
            <a:r>
              <a:rPr lang="en-GB" sz="2600" dirty="0" smtClean="0">
                <a:latin typeface="Avenir Book"/>
                <a:cs typeface="Avenir Book"/>
              </a:rPr>
              <a:t>grabbing</a:t>
            </a:r>
            <a:r>
              <a:rPr lang="fr-FR" sz="2600" dirty="0" smtClean="0">
                <a:latin typeface="Avenir Book"/>
                <a:cs typeface="Avenir Book"/>
              </a:rPr>
              <a:t> conundrum</a:t>
            </a:r>
          </a:p>
          <a:p>
            <a:pPr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endParaRPr lang="fr-FR" sz="2600" dirty="0" smtClean="0">
              <a:latin typeface="Avenir Book"/>
              <a:cs typeface="Avenir Book"/>
            </a:endParaRPr>
          </a:p>
          <a:p>
            <a:pPr marL="57150" indent="0">
              <a:buClr>
                <a:schemeClr val="tx2"/>
              </a:buClr>
              <a:buSzPct val="120000"/>
              <a:buNone/>
            </a:pPr>
            <a:endParaRPr lang="fr-FR" sz="2600" dirty="0" smtClean="0">
              <a:latin typeface="Avenir Book"/>
              <a:cs typeface="Avenir Book"/>
            </a:endParaRPr>
          </a:p>
          <a:p>
            <a:pPr marL="57150" indent="0">
              <a:buClr>
                <a:schemeClr val="tx2"/>
              </a:buClr>
              <a:buSzPct val="120000"/>
              <a:buNone/>
            </a:pPr>
            <a:endParaRPr lang="fr-FR" sz="2600" dirty="0" smtClean="0">
              <a:latin typeface="Avenir Book"/>
              <a:cs typeface="Avenir Book"/>
            </a:endParaRPr>
          </a:p>
          <a:p>
            <a:pPr lvl="1"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endParaRPr lang="fr-FR" dirty="0" smtClean="0">
              <a:latin typeface="Avenir Book"/>
              <a:cs typeface="Avenir Book"/>
            </a:endParaRPr>
          </a:p>
          <a:p>
            <a:pPr lvl="2">
              <a:buClr>
                <a:srgbClr val="008000"/>
              </a:buClr>
              <a:buSzPct val="120000"/>
              <a:buFont typeface="Wingdings" charset="2"/>
              <a:buChar char="§"/>
            </a:pPr>
            <a:endParaRPr lang="fr-FR" dirty="0">
              <a:latin typeface="Avenir Book"/>
              <a:cs typeface="Avenir Boo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82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16350"/>
            <a:ext cx="8229600" cy="607835"/>
          </a:xfrm>
        </p:spPr>
        <p:txBody>
          <a:bodyPr>
            <a:noAutofit/>
          </a:bodyPr>
          <a:lstStyle/>
          <a:p>
            <a:r>
              <a:rPr lang="fr-FR" sz="2800" dirty="0" smtClean="0">
                <a:solidFill>
                  <a:srgbClr val="FFFFFF"/>
                </a:solidFill>
                <a:latin typeface="Avenir Book"/>
                <a:cs typeface="Avenir Book"/>
              </a:rPr>
              <a:t>Key </a:t>
            </a:r>
            <a:r>
              <a:rPr lang="fr-FR" sz="2800" dirty="0">
                <a:solidFill>
                  <a:srgbClr val="FFFFFF"/>
                </a:solidFill>
                <a:latin typeface="Avenir Book"/>
                <a:cs typeface="Avenir Book"/>
              </a:rPr>
              <a:t>e</a:t>
            </a:r>
            <a:r>
              <a:rPr lang="fr-FR" sz="2800" dirty="0" smtClean="0">
                <a:solidFill>
                  <a:srgbClr val="FFFFFF"/>
                </a:solidFill>
                <a:latin typeface="Avenir Book"/>
                <a:cs typeface="Avenir Book"/>
              </a:rPr>
              <a:t>merging issues/messages</a:t>
            </a:r>
            <a:endParaRPr lang="fr-FR" sz="280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951277" y="1131964"/>
            <a:ext cx="7588874" cy="4899310"/>
          </a:xfrm>
        </p:spPr>
        <p:txBody>
          <a:bodyPr>
            <a:normAutofit/>
          </a:bodyPr>
          <a:lstStyle/>
          <a:p>
            <a:pPr marL="57150" indent="0">
              <a:buClr>
                <a:schemeClr val="tx2"/>
              </a:buClr>
              <a:buSzPct val="120000"/>
              <a:buNone/>
            </a:pPr>
            <a:r>
              <a:rPr lang="fr-FR" sz="2600" b="1" dirty="0" smtClean="0">
                <a:latin typeface="Avenir Book"/>
                <a:cs typeface="Avenir Book"/>
              </a:rPr>
              <a:t>West </a:t>
            </a:r>
            <a:r>
              <a:rPr lang="fr-FR" sz="2600" b="1" dirty="0" err="1" smtClean="0">
                <a:latin typeface="Avenir Book"/>
                <a:cs typeface="Avenir Book"/>
              </a:rPr>
              <a:t>Africa</a:t>
            </a:r>
            <a:r>
              <a:rPr lang="fr-FR" sz="2600" b="1" dirty="0" smtClean="0">
                <a:latin typeface="Avenir Book"/>
                <a:cs typeface="Avenir Book"/>
              </a:rPr>
              <a:t> </a:t>
            </a:r>
            <a:r>
              <a:rPr lang="fr-FR" sz="2600" b="1" dirty="0" err="1" smtClean="0">
                <a:latin typeface="Avenir Book"/>
                <a:cs typeface="Avenir Book"/>
              </a:rPr>
              <a:t>sub-region</a:t>
            </a:r>
            <a:endParaRPr lang="fr-FR" sz="2600" b="1" dirty="0" smtClean="0">
              <a:latin typeface="Avenir Book"/>
              <a:cs typeface="Avenir Book"/>
            </a:endParaRPr>
          </a:p>
          <a:p>
            <a:pPr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fr-FR" sz="2600" dirty="0" smtClean="0">
                <a:latin typeface="Avenir Book"/>
                <a:cs typeface="Avenir Book"/>
              </a:rPr>
              <a:t>ECA country profiles</a:t>
            </a:r>
          </a:p>
          <a:p>
            <a:pPr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fr-FR" sz="2600" dirty="0" smtClean="0">
                <a:latin typeface="Avenir Book"/>
                <a:cs typeface="Avenir Book"/>
              </a:rPr>
              <a:t>Transition </a:t>
            </a:r>
            <a:r>
              <a:rPr lang="fr-FR" sz="2600" dirty="0" err="1" smtClean="0">
                <a:latin typeface="Avenir Book"/>
                <a:cs typeface="Avenir Book"/>
              </a:rPr>
              <a:t>from</a:t>
            </a:r>
            <a:r>
              <a:rPr lang="fr-FR" sz="2600" dirty="0" smtClean="0">
                <a:latin typeface="Avenir Book"/>
                <a:cs typeface="Avenir Book"/>
              </a:rPr>
              <a:t> </a:t>
            </a:r>
            <a:r>
              <a:rPr lang="fr-FR" sz="2600" dirty="0" err="1" smtClean="0">
                <a:latin typeface="Avenir Book"/>
                <a:cs typeface="Avenir Book"/>
              </a:rPr>
              <a:t>MDGs</a:t>
            </a:r>
            <a:r>
              <a:rPr lang="fr-FR" sz="2600" dirty="0" smtClean="0">
                <a:latin typeface="Avenir Book"/>
                <a:cs typeface="Avenir Book"/>
              </a:rPr>
              <a:t> to </a:t>
            </a:r>
            <a:r>
              <a:rPr lang="fr-FR" sz="2600" dirty="0" err="1" smtClean="0">
                <a:latin typeface="Avenir Book"/>
                <a:cs typeface="Avenir Book"/>
              </a:rPr>
              <a:t>SDGs</a:t>
            </a:r>
            <a:endParaRPr lang="fr-FR" sz="2600" dirty="0" smtClean="0">
              <a:latin typeface="Avenir Book"/>
              <a:cs typeface="Avenir Book"/>
            </a:endParaRPr>
          </a:p>
          <a:p>
            <a:pPr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fr-FR" sz="2600" dirty="0" err="1" smtClean="0">
                <a:latin typeface="Avenir Book"/>
                <a:cs typeface="Avenir Book"/>
              </a:rPr>
              <a:t>Innovative</a:t>
            </a:r>
            <a:r>
              <a:rPr lang="fr-FR" sz="2600" dirty="0" smtClean="0">
                <a:latin typeface="Avenir Book"/>
                <a:cs typeface="Avenir Book"/>
              </a:rPr>
              <a:t> </a:t>
            </a:r>
            <a:r>
              <a:rPr lang="fr-FR" sz="2600" dirty="0" err="1" smtClean="0">
                <a:latin typeface="Avenir Book"/>
                <a:cs typeface="Avenir Book"/>
              </a:rPr>
              <a:t>financing</a:t>
            </a:r>
            <a:r>
              <a:rPr lang="fr-FR" sz="2600" dirty="0" smtClean="0">
                <a:latin typeface="Avenir Book"/>
                <a:cs typeface="Avenir Book"/>
              </a:rPr>
              <a:t> for structural transformation</a:t>
            </a:r>
          </a:p>
          <a:p>
            <a:pPr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fr-FR" sz="2600" dirty="0" smtClean="0">
                <a:latin typeface="Avenir Book"/>
                <a:cs typeface="Avenir Book"/>
              </a:rPr>
              <a:t>Resource mobilisation for development </a:t>
            </a:r>
            <a:r>
              <a:rPr lang="fr-FR" sz="2600" dirty="0" err="1" smtClean="0">
                <a:latin typeface="Avenir Book"/>
                <a:cs typeface="Avenir Book"/>
              </a:rPr>
              <a:t>financing</a:t>
            </a:r>
            <a:endParaRPr lang="fr-FR" sz="2600" dirty="0" smtClean="0">
              <a:latin typeface="Avenir Book"/>
              <a:cs typeface="Avenir Book"/>
            </a:endParaRPr>
          </a:p>
          <a:p>
            <a:pPr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endParaRPr lang="fr-FR" sz="2600" dirty="0">
              <a:latin typeface="Avenir Book"/>
              <a:cs typeface="Avenir Book"/>
            </a:endParaRPr>
          </a:p>
          <a:p>
            <a:pPr marL="57150" indent="0">
              <a:buClr>
                <a:schemeClr val="tx2"/>
              </a:buClr>
              <a:buSzPct val="120000"/>
              <a:buNone/>
            </a:pPr>
            <a:r>
              <a:rPr lang="fr-FR" sz="2600" b="1" dirty="0" err="1" smtClean="0">
                <a:latin typeface="Avenir Book"/>
                <a:cs typeface="Avenir Book"/>
              </a:rPr>
              <a:t>North</a:t>
            </a:r>
            <a:r>
              <a:rPr lang="fr-FR" sz="2600" b="1" dirty="0" smtClean="0">
                <a:latin typeface="Avenir Book"/>
                <a:cs typeface="Avenir Book"/>
              </a:rPr>
              <a:t> </a:t>
            </a:r>
            <a:r>
              <a:rPr lang="fr-FR" sz="2600" b="1" dirty="0" err="1" smtClean="0">
                <a:latin typeface="Avenir Book"/>
                <a:cs typeface="Avenir Book"/>
              </a:rPr>
              <a:t>Africa</a:t>
            </a:r>
            <a:r>
              <a:rPr lang="fr-FR" sz="2600" b="1" dirty="0" smtClean="0">
                <a:latin typeface="Avenir Book"/>
                <a:cs typeface="Avenir Book"/>
              </a:rPr>
              <a:t> </a:t>
            </a:r>
            <a:r>
              <a:rPr lang="fr-FR" sz="2600" b="1" dirty="0" err="1" smtClean="0">
                <a:latin typeface="Avenir Book"/>
                <a:cs typeface="Avenir Book"/>
              </a:rPr>
              <a:t>sub-region</a:t>
            </a:r>
            <a:endParaRPr lang="fr-FR" sz="2600" b="1" dirty="0" smtClean="0">
              <a:latin typeface="Avenir Book"/>
              <a:cs typeface="Avenir Book"/>
            </a:endParaRPr>
          </a:p>
          <a:p>
            <a:pPr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fr-FR" sz="2600" dirty="0" smtClean="0">
                <a:latin typeface="Avenir Book"/>
                <a:cs typeface="Avenir Book"/>
              </a:rPr>
              <a:t>Green </a:t>
            </a:r>
            <a:r>
              <a:rPr lang="fr-FR" sz="2600" dirty="0" err="1" smtClean="0">
                <a:latin typeface="Avenir Book"/>
                <a:cs typeface="Avenir Book"/>
              </a:rPr>
              <a:t>economy</a:t>
            </a:r>
            <a:endParaRPr lang="fr-FR" sz="2600" dirty="0" smtClean="0">
              <a:latin typeface="Avenir Book"/>
              <a:cs typeface="Avenir Book"/>
            </a:endParaRPr>
          </a:p>
          <a:p>
            <a:pPr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fr-FR" sz="2600" dirty="0" smtClean="0">
                <a:latin typeface="Avenir Book"/>
                <a:cs typeface="Avenir Book"/>
              </a:rPr>
              <a:t>Industrialisation </a:t>
            </a:r>
            <a:r>
              <a:rPr lang="fr-FR" sz="2600" dirty="0" err="1" smtClean="0">
                <a:latin typeface="Avenir Book"/>
                <a:cs typeface="Avenir Book"/>
              </a:rPr>
              <a:t>through</a:t>
            </a:r>
            <a:r>
              <a:rPr lang="fr-FR" sz="2600" dirty="0" smtClean="0">
                <a:latin typeface="Avenir Book"/>
                <a:cs typeface="Avenir Book"/>
              </a:rPr>
              <a:t> </a:t>
            </a:r>
            <a:r>
              <a:rPr lang="fr-FR" sz="2600" dirty="0" err="1" smtClean="0">
                <a:latin typeface="Avenir Book"/>
                <a:cs typeface="Avenir Book"/>
              </a:rPr>
              <a:t>trade</a:t>
            </a:r>
            <a:r>
              <a:rPr lang="fr-FR" sz="2600" dirty="0" smtClean="0">
                <a:latin typeface="Avenir Book"/>
                <a:cs typeface="Avenir Book"/>
              </a:rPr>
              <a:t> in </a:t>
            </a:r>
            <a:r>
              <a:rPr lang="fr-FR" sz="2600" dirty="0" err="1" smtClean="0">
                <a:latin typeface="Avenir Book"/>
                <a:cs typeface="Avenir Book"/>
              </a:rPr>
              <a:t>North</a:t>
            </a:r>
            <a:r>
              <a:rPr lang="fr-FR" sz="2600" dirty="0" smtClean="0">
                <a:latin typeface="Avenir Book"/>
                <a:cs typeface="Avenir Book"/>
              </a:rPr>
              <a:t> </a:t>
            </a:r>
            <a:r>
              <a:rPr lang="fr-FR" sz="2600" dirty="0" err="1" smtClean="0">
                <a:latin typeface="Avenir Book"/>
                <a:cs typeface="Avenir Book"/>
              </a:rPr>
              <a:t>Africa</a:t>
            </a:r>
            <a:endParaRPr lang="fr-FR" sz="2600" dirty="0" smtClean="0">
              <a:latin typeface="Avenir Book"/>
              <a:cs typeface="Avenir Book"/>
            </a:endParaRPr>
          </a:p>
          <a:p>
            <a:pPr lvl="1"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endParaRPr lang="fr-FR" dirty="0" smtClean="0">
              <a:latin typeface="Avenir Book"/>
              <a:cs typeface="Avenir Book"/>
            </a:endParaRPr>
          </a:p>
          <a:p>
            <a:pPr marL="457200" lvl="1" indent="0">
              <a:buClr>
                <a:schemeClr val="tx2"/>
              </a:buClr>
              <a:buSzPct val="120000"/>
              <a:buNone/>
            </a:pPr>
            <a:endParaRPr lang="fr-FR" dirty="0" smtClean="0">
              <a:latin typeface="Avenir Book"/>
              <a:cs typeface="Avenir Book"/>
            </a:endParaRPr>
          </a:p>
          <a:p>
            <a:pPr marL="457200" lvl="1" indent="0">
              <a:buClr>
                <a:schemeClr val="tx2"/>
              </a:buClr>
              <a:buSzPct val="120000"/>
              <a:buNone/>
            </a:pPr>
            <a:endParaRPr lang="fr-FR" dirty="0" smtClean="0">
              <a:latin typeface="Avenir Book"/>
              <a:cs typeface="Avenir Book"/>
            </a:endParaRPr>
          </a:p>
          <a:p>
            <a:pPr lvl="1"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endParaRPr lang="fr-FR" dirty="0" smtClean="0">
              <a:latin typeface="Avenir Book"/>
              <a:cs typeface="Avenir Book"/>
            </a:endParaRPr>
          </a:p>
          <a:p>
            <a:pPr lvl="2">
              <a:buClr>
                <a:srgbClr val="008000"/>
              </a:buClr>
              <a:buSzPct val="120000"/>
              <a:buFont typeface="Wingdings" charset="2"/>
              <a:buChar char="§"/>
            </a:pPr>
            <a:endParaRPr lang="fr-FR" dirty="0">
              <a:latin typeface="Avenir Book"/>
              <a:cs typeface="Avenir Boo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84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16350"/>
            <a:ext cx="8229600" cy="607835"/>
          </a:xfrm>
        </p:spPr>
        <p:txBody>
          <a:bodyPr>
            <a:noAutofit/>
          </a:bodyPr>
          <a:lstStyle/>
          <a:p>
            <a:r>
              <a:rPr lang="fr-FR" sz="2800" dirty="0" smtClean="0">
                <a:solidFill>
                  <a:srgbClr val="FFFFFF"/>
                </a:solidFill>
                <a:latin typeface="Avenir Book"/>
                <a:cs typeface="Avenir Book"/>
              </a:rPr>
              <a:t>Key </a:t>
            </a:r>
            <a:r>
              <a:rPr lang="fr-FR" sz="2800" dirty="0">
                <a:solidFill>
                  <a:srgbClr val="FFFFFF"/>
                </a:solidFill>
                <a:latin typeface="Avenir Book"/>
                <a:cs typeface="Avenir Book"/>
              </a:rPr>
              <a:t>e</a:t>
            </a:r>
            <a:r>
              <a:rPr lang="fr-FR" sz="2800" dirty="0" smtClean="0">
                <a:solidFill>
                  <a:srgbClr val="FFFFFF"/>
                </a:solidFill>
                <a:latin typeface="Avenir Book"/>
                <a:cs typeface="Avenir Book"/>
              </a:rPr>
              <a:t>merging issues/messages</a:t>
            </a:r>
            <a:endParaRPr lang="fr-FR" sz="280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951277" y="1131964"/>
            <a:ext cx="7588874" cy="4899310"/>
          </a:xfrm>
        </p:spPr>
        <p:txBody>
          <a:bodyPr>
            <a:normAutofit/>
          </a:bodyPr>
          <a:lstStyle/>
          <a:p>
            <a:pPr marL="57150" indent="0">
              <a:buClr>
                <a:schemeClr val="tx2"/>
              </a:buClr>
              <a:buSzPct val="120000"/>
              <a:buNone/>
            </a:pPr>
            <a:r>
              <a:rPr lang="fr-FR" sz="2400" b="1" dirty="0" err="1" smtClean="0">
                <a:latin typeface="Avenir Book"/>
                <a:cs typeface="Avenir Book"/>
              </a:rPr>
              <a:t>Southern</a:t>
            </a:r>
            <a:r>
              <a:rPr lang="fr-FR" sz="2400" b="1" dirty="0" smtClean="0">
                <a:latin typeface="Avenir Book"/>
                <a:cs typeface="Avenir Book"/>
              </a:rPr>
              <a:t> </a:t>
            </a:r>
            <a:r>
              <a:rPr lang="fr-FR" sz="2400" b="1" dirty="0" err="1" smtClean="0">
                <a:latin typeface="Avenir Book"/>
                <a:cs typeface="Avenir Book"/>
              </a:rPr>
              <a:t>Africa</a:t>
            </a:r>
            <a:r>
              <a:rPr lang="fr-FR" sz="2400" b="1" dirty="0" smtClean="0">
                <a:latin typeface="Avenir Book"/>
                <a:cs typeface="Avenir Book"/>
              </a:rPr>
              <a:t> </a:t>
            </a:r>
            <a:r>
              <a:rPr lang="fr-FR" sz="2400" b="1" dirty="0" err="1" smtClean="0">
                <a:latin typeface="Avenir Book"/>
                <a:cs typeface="Avenir Book"/>
              </a:rPr>
              <a:t>sub-region</a:t>
            </a:r>
            <a:endParaRPr lang="fr-FR" sz="2400" b="1" dirty="0" smtClean="0">
              <a:latin typeface="Avenir Book"/>
              <a:cs typeface="Avenir Book"/>
            </a:endParaRPr>
          </a:p>
          <a:p>
            <a:pPr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fr-FR" sz="2400" dirty="0" err="1" smtClean="0">
                <a:latin typeface="Avenir Book"/>
                <a:cs typeface="Avenir Book"/>
              </a:rPr>
              <a:t>Economic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environment</a:t>
            </a:r>
            <a:r>
              <a:rPr lang="fr-FR" sz="2400" dirty="0" smtClean="0">
                <a:latin typeface="Avenir Book"/>
                <a:cs typeface="Avenir Book"/>
              </a:rPr>
              <a:t> in </a:t>
            </a:r>
            <a:r>
              <a:rPr lang="fr-FR" sz="2400" dirty="0" err="1" smtClean="0">
                <a:latin typeface="Avenir Book"/>
                <a:cs typeface="Avenir Book"/>
              </a:rPr>
              <a:t>Southern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Africa</a:t>
            </a:r>
            <a:endParaRPr lang="fr-FR" sz="2400" dirty="0" smtClean="0">
              <a:latin typeface="Avenir Book"/>
              <a:cs typeface="Avenir Book"/>
            </a:endParaRPr>
          </a:p>
          <a:p>
            <a:pPr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fr-FR" sz="2400" dirty="0" smtClean="0">
                <a:latin typeface="Avenir Book"/>
                <a:cs typeface="Avenir Book"/>
              </a:rPr>
              <a:t>Industrialisation</a:t>
            </a:r>
          </a:p>
          <a:p>
            <a:pPr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fr-FR" sz="2400" dirty="0" err="1" smtClean="0">
                <a:latin typeface="Avenir Book"/>
                <a:cs typeface="Avenir Book"/>
              </a:rPr>
              <a:t>Poverty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reduction</a:t>
            </a:r>
            <a:r>
              <a:rPr lang="fr-FR" sz="2400" dirty="0" smtClean="0">
                <a:latin typeface="Avenir Book"/>
                <a:cs typeface="Avenir Book"/>
              </a:rPr>
              <a:t> and social development</a:t>
            </a:r>
          </a:p>
          <a:p>
            <a:pPr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endParaRPr lang="fr-FR" sz="2400" dirty="0">
              <a:latin typeface="Avenir Book"/>
              <a:cs typeface="Avenir Book"/>
            </a:endParaRPr>
          </a:p>
          <a:p>
            <a:pPr lvl="1"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endParaRPr lang="fr-FR" dirty="0" smtClean="0">
              <a:latin typeface="Avenir Book"/>
              <a:cs typeface="Avenir Book"/>
            </a:endParaRPr>
          </a:p>
          <a:p>
            <a:pPr marL="457200" lvl="1" indent="0">
              <a:buClr>
                <a:schemeClr val="tx2"/>
              </a:buClr>
              <a:buSzPct val="120000"/>
              <a:buNone/>
            </a:pPr>
            <a:endParaRPr lang="fr-FR" dirty="0" smtClean="0">
              <a:latin typeface="Avenir Book"/>
              <a:cs typeface="Avenir Book"/>
            </a:endParaRPr>
          </a:p>
          <a:p>
            <a:pPr marL="457200" lvl="1" indent="0">
              <a:buClr>
                <a:schemeClr val="tx2"/>
              </a:buClr>
              <a:buSzPct val="120000"/>
              <a:buNone/>
            </a:pPr>
            <a:endParaRPr lang="fr-FR" dirty="0" smtClean="0">
              <a:latin typeface="Avenir Book"/>
              <a:cs typeface="Avenir Book"/>
            </a:endParaRPr>
          </a:p>
          <a:p>
            <a:pPr lvl="1"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endParaRPr lang="fr-FR" dirty="0" smtClean="0">
              <a:latin typeface="Avenir Book"/>
              <a:cs typeface="Avenir Book"/>
            </a:endParaRPr>
          </a:p>
          <a:p>
            <a:pPr lvl="2">
              <a:buClr>
                <a:srgbClr val="008000"/>
              </a:buClr>
              <a:buSzPct val="120000"/>
              <a:buFont typeface="Wingdings" charset="2"/>
              <a:buChar char="§"/>
            </a:pPr>
            <a:endParaRPr lang="fr-FR" dirty="0">
              <a:latin typeface="Avenir Book"/>
              <a:cs typeface="Avenir Boo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6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16350"/>
            <a:ext cx="8229600" cy="607835"/>
          </a:xfrm>
        </p:spPr>
        <p:txBody>
          <a:bodyPr>
            <a:noAutofit/>
          </a:bodyPr>
          <a:lstStyle/>
          <a:p>
            <a:r>
              <a:rPr lang="fr-FR" sz="2800" dirty="0" smtClean="0">
                <a:solidFill>
                  <a:srgbClr val="FFFFFF"/>
                </a:solidFill>
                <a:latin typeface="Avenir Book"/>
                <a:cs typeface="Avenir Book"/>
              </a:rPr>
              <a:t>Key </a:t>
            </a:r>
            <a:r>
              <a:rPr lang="fr-FR" sz="2800" dirty="0" err="1" smtClean="0">
                <a:solidFill>
                  <a:srgbClr val="FFFFFF"/>
                </a:solidFill>
                <a:latin typeface="Avenir Book"/>
                <a:cs typeface="Avenir Book"/>
              </a:rPr>
              <a:t>Recommendations</a:t>
            </a:r>
            <a:r>
              <a:rPr lang="fr-FR" sz="2800" dirty="0" smtClean="0">
                <a:solidFill>
                  <a:srgbClr val="FFFFFF"/>
                </a:solidFill>
                <a:latin typeface="Avenir Book"/>
                <a:cs typeface="Avenir Book"/>
              </a:rPr>
              <a:t> of the ICE</a:t>
            </a:r>
            <a:endParaRPr lang="fr-FR" sz="280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951277" y="1131964"/>
            <a:ext cx="7588874" cy="4899310"/>
          </a:xfrm>
        </p:spPr>
        <p:txBody>
          <a:bodyPr>
            <a:normAutofit/>
          </a:bodyPr>
          <a:lstStyle/>
          <a:p>
            <a:pPr marL="57150" indent="0">
              <a:buClr>
                <a:schemeClr val="tx2"/>
              </a:buClr>
              <a:buSzPct val="120000"/>
              <a:buNone/>
            </a:pPr>
            <a:r>
              <a:rPr lang="fr-FR" sz="2600" dirty="0" smtClean="0">
                <a:latin typeface="Avenir Book"/>
                <a:cs typeface="Avenir Book"/>
              </a:rPr>
              <a:t>The five ICE meetings </a:t>
            </a:r>
            <a:r>
              <a:rPr lang="fr-FR" sz="2600" dirty="0" err="1" smtClean="0">
                <a:latin typeface="Avenir Book"/>
                <a:cs typeface="Avenir Book"/>
              </a:rPr>
              <a:t>issued</a:t>
            </a:r>
            <a:r>
              <a:rPr lang="fr-FR" sz="2600" dirty="0" smtClean="0">
                <a:latin typeface="Avenir Book"/>
                <a:cs typeface="Avenir Book"/>
              </a:rPr>
              <a:t> </a:t>
            </a:r>
            <a:r>
              <a:rPr lang="fr-FR" sz="2600" dirty="0" err="1" smtClean="0">
                <a:latin typeface="Avenir Book"/>
                <a:cs typeface="Avenir Book"/>
              </a:rPr>
              <a:t>recommendations</a:t>
            </a:r>
            <a:r>
              <a:rPr lang="fr-FR" sz="2600" dirty="0" smtClean="0">
                <a:latin typeface="Avenir Book"/>
                <a:cs typeface="Avenir Book"/>
              </a:rPr>
              <a:t> </a:t>
            </a:r>
            <a:r>
              <a:rPr lang="fr-FR" sz="2600" dirty="0" err="1" smtClean="0">
                <a:latin typeface="Avenir Book"/>
                <a:cs typeface="Avenir Book"/>
              </a:rPr>
              <a:t>that</a:t>
            </a:r>
            <a:r>
              <a:rPr lang="fr-FR" sz="2600" dirty="0" smtClean="0">
                <a:latin typeface="Avenir Book"/>
                <a:cs typeface="Avenir Book"/>
              </a:rPr>
              <a:t> are </a:t>
            </a:r>
            <a:r>
              <a:rPr lang="fr-FR" sz="2600" dirty="0" err="1" smtClean="0">
                <a:latin typeface="Avenir Book"/>
                <a:cs typeface="Avenir Book"/>
              </a:rPr>
              <a:t>summarised</a:t>
            </a:r>
            <a:r>
              <a:rPr lang="fr-FR" sz="2600" dirty="0" smtClean="0">
                <a:latin typeface="Avenir Book"/>
                <a:cs typeface="Avenir Book"/>
              </a:rPr>
              <a:t> in </a:t>
            </a:r>
            <a:r>
              <a:rPr lang="fr-FR" sz="2600" dirty="0" err="1" smtClean="0">
                <a:latin typeface="Avenir Book"/>
                <a:cs typeface="Avenir Book"/>
              </a:rPr>
              <a:t>three</a:t>
            </a:r>
            <a:r>
              <a:rPr lang="fr-FR" sz="2600" dirty="0" smtClean="0">
                <a:latin typeface="Avenir Book"/>
                <a:cs typeface="Avenir Book"/>
              </a:rPr>
              <a:t> </a:t>
            </a:r>
            <a:r>
              <a:rPr lang="fr-FR" sz="2600" dirty="0" err="1" smtClean="0">
                <a:latin typeface="Avenir Book"/>
                <a:cs typeface="Avenir Book"/>
              </a:rPr>
              <a:t>categories</a:t>
            </a:r>
            <a:r>
              <a:rPr lang="fr-FR" sz="2600" dirty="0" smtClean="0">
                <a:latin typeface="Avenir Book"/>
                <a:cs typeface="Avenir Book"/>
              </a:rPr>
              <a:t>:</a:t>
            </a:r>
          </a:p>
          <a:p>
            <a:pPr marL="57150" indent="0">
              <a:buClr>
                <a:schemeClr val="tx2"/>
              </a:buClr>
              <a:buSzPct val="120000"/>
              <a:buNone/>
            </a:pPr>
            <a:endParaRPr lang="fr-FR" sz="2600" dirty="0" smtClean="0">
              <a:latin typeface="Avenir Book"/>
              <a:cs typeface="Avenir Book"/>
            </a:endParaRPr>
          </a:p>
          <a:p>
            <a:pPr marL="628650" indent="-571500">
              <a:buClr>
                <a:schemeClr val="tx2"/>
              </a:buClr>
              <a:buSzPct val="120000"/>
              <a:buFont typeface="+mj-lt"/>
              <a:buAutoNum type="romanUcPeriod"/>
            </a:pPr>
            <a:r>
              <a:rPr lang="fr-FR" sz="2600" dirty="0" err="1" smtClean="0">
                <a:latin typeface="Avenir Book"/>
                <a:cs typeface="Avenir Book"/>
              </a:rPr>
              <a:t>Recommendations</a:t>
            </a:r>
            <a:r>
              <a:rPr lang="fr-FR" sz="2600" dirty="0" smtClean="0">
                <a:latin typeface="Avenir Book"/>
                <a:cs typeface="Avenir Book"/>
              </a:rPr>
              <a:t> relevant to Agenda 2063 and the </a:t>
            </a:r>
            <a:r>
              <a:rPr lang="fr-FR" sz="2600" dirty="0" err="1" smtClean="0">
                <a:latin typeface="Avenir Book"/>
                <a:cs typeface="Avenir Book"/>
              </a:rPr>
              <a:t>SDGs</a:t>
            </a:r>
            <a:r>
              <a:rPr lang="fr-FR" sz="2600" dirty="0" smtClean="0">
                <a:latin typeface="Avenir Book"/>
                <a:cs typeface="Avenir Book"/>
              </a:rPr>
              <a:t>.</a:t>
            </a:r>
          </a:p>
          <a:p>
            <a:pPr marL="628650" indent="-571500">
              <a:buClr>
                <a:schemeClr val="tx2"/>
              </a:buClr>
              <a:buSzPct val="120000"/>
              <a:buFont typeface="+mj-lt"/>
              <a:buAutoNum type="romanUcPeriod"/>
            </a:pPr>
            <a:r>
              <a:rPr lang="fr-FR" sz="2600" dirty="0" err="1" smtClean="0">
                <a:latin typeface="Avenir Book"/>
                <a:cs typeface="Avenir Book"/>
              </a:rPr>
              <a:t>Recommendations</a:t>
            </a:r>
            <a:r>
              <a:rPr lang="fr-FR" sz="2600" dirty="0" smtClean="0">
                <a:latin typeface="Avenir Book"/>
                <a:cs typeface="Avenir Book"/>
              </a:rPr>
              <a:t> </a:t>
            </a:r>
            <a:r>
              <a:rPr lang="fr-FR" sz="2600" dirty="0" err="1" smtClean="0">
                <a:latin typeface="Avenir Book"/>
                <a:cs typeface="Avenir Book"/>
              </a:rPr>
              <a:t>related</a:t>
            </a:r>
            <a:r>
              <a:rPr lang="fr-FR" sz="2600" dirty="0" smtClean="0">
                <a:latin typeface="Avenir Book"/>
                <a:cs typeface="Avenir Book"/>
              </a:rPr>
              <a:t> to the ECA country profiles.</a:t>
            </a:r>
          </a:p>
          <a:p>
            <a:pPr marL="628650" indent="-571500">
              <a:buClr>
                <a:schemeClr val="tx2"/>
              </a:buClr>
              <a:buSzPct val="120000"/>
              <a:buFont typeface="+mj-lt"/>
              <a:buAutoNum type="romanUcPeriod"/>
            </a:pPr>
            <a:r>
              <a:rPr lang="fr-FR" sz="2600" dirty="0" err="1" smtClean="0">
                <a:latin typeface="Avenir Book"/>
                <a:cs typeface="Avenir Book"/>
              </a:rPr>
              <a:t>Recommendations</a:t>
            </a:r>
            <a:r>
              <a:rPr lang="fr-FR" sz="2600" dirty="0" smtClean="0">
                <a:latin typeface="Avenir Book"/>
                <a:cs typeface="Avenir Book"/>
              </a:rPr>
              <a:t> on the </a:t>
            </a:r>
            <a:r>
              <a:rPr lang="fr-FR" sz="2600" dirty="0" err="1" smtClean="0">
                <a:latin typeface="Avenir Book"/>
                <a:cs typeface="Avenir Book"/>
              </a:rPr>
              <a:t>review</a:t>
            </a:r>
            <a:r>
              <a:rPr lang="fr-FR" sz="2600" dirty="0" smtClean="0">
                <a:latin typeface="Avenir Book"/>
                <a:cs typeface="Avenir Book"/>
              </a:rPr>
              <a:t> of the ICE and </a:t>
            </a:r>
            <a:r>
              <a:rPr lang="fr-FR" sz="2600" dirty="0" err="1" smtClean="0">
                <a:latin typeface="Avenir Book"/>
                <a:cs typeface="Avenir Book"/>
              </a:rPr>
              <a:t>other</a:t>
            </a:r>
            <a:r>
              <a:rPr lang="fr-FR" sz="2600" dirty="0" smtClean="0">
                <a:latin typeface="Avenir Book"/>
                <a:cs typeface="Avenir Book"/>
              </a:rPr>
              <a:t> </a:t>
            </a:r>
            <a:r>
              <a:rPr lang="fr-FR" sz="2600" dirty="0" err="1" smtClean="0">
                <a:latin typeface="Avenir Book"/>
                <a:cs typeface="Avenir Book"/>
              </a:rPr>
              <a:t>subsidiary</a:t>
            </a:r>
            <a:r>
              <a:rPr lang="fr-FR" sz="2600" dirty="0" smtClean="0">
                <a:latin typeface="Avenir Book"/>
                <a:cs typeface="Avenir Book"/>
              </a:rPr>
              <a:t> </a:t>
            </a:r>
            <a:r>
              <a:rPr lang="fr-FR" sz="2600" dirty="0" err="1" smtClean="0">
                <a:latin typeface="Avenir Book"/>
                <a:cs typeface="Avenir Book"/>
              </a:rPr>
              <a:t>organs</a:t>
            </a:r>
            <a:r>
              <a:rPr lang="fr-FR" sz="2600" dirty="0" smtClean="0">
                <a:latin typeface="Avenir Book"/>
                <a:cs typeface="Avenir Book"/>
              </a:rPr>
              <a:t> of the Commission.</a:t>
            </a:r>
          </a:p>
          <a:p>
            <a:pPr marL="914400" lvl="2" indent="0">
              <a:buClr>
                <a:srgbClr val="008000"/>
              </a:buClr>
              <a:buSzPct val="120000"/>
              <a:buNone/>
            </a:pPr>
            <a:endParaRPr lang="fr-FR" dirty="0">
              <a:latin typeface="Avenir Book"/>
              <a:cs typeface="Avenir Boo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80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16350"/>
            <a:ext cx="8229600" cy="607835"/>
          </a:xfrm>
        </p:spPr>
        <p:txBody>
          <a:bodyPr>
            <a:noAutofit/>
          </a:bodyPr>
          <a:lstStyle/>
          <a:p>
            <a:r>
              <a:rPr lang="fr-FR" sz="2800" dirty="0" err="1" smtClean="0">
                <a:solidFill>
                  <a:srgbClr val="FFFFFF"/>
                </a:solidFill>
                <a:latin typeface="Avenir Book"/>
                <a:cs typeface="Avenir Book"/>
              </a:rPr>
              <a:t>Recommendations</a:t>
            </a:r>
            <a:r>
              <a:rPr lang="fr-FR" sz="2800" dirty="0" smtClean="0">
                <a:solidFill>
                  <a:srgbClr val="FFFFFF"/>
                </a:solidFill>
                <a:latin typeface="Avenir Book"/>
                <a:cs typeface="Avenir Book"/>
              </a:rPr>
              <a:t> on Agenda 2063 and </a:t>
            </a:r>
            <a:r>
              <a:rPr lang="fr-FR" sz="2800" dirty="0" err="1" smtClean="0">
                <a:solidFill>
                  <a:srgbClr val="FFFFFF"/>
                </a:solidFill>
                <a:latin typeface="Avenir Book"/>
                <a:cs typeface="Avenir Book"/>
              </a:rPr>
              <a:t>SDGs</a:t>
            </a:r>
            <a:endParaRPr lang="fr-FR" sz="280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097926" y="1226854"/>
            <a:ext cx="7588874" cy="4899310"/>
          </a:xfrm>
        </p:spPr>
        <p:txBody>
          <a:bodyPr>
            <a:normAutofit fontScale="77500" lnSpcReduction="20000"/>
          </a:bodyPr>
          <a:lstStyle/>
          <a:p>
            <a:pPr algn="just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sz="2900" dirty="0" err="1" smtClean="0">
                <a:latin typeface="Avenir Book"/>
                <a:cs typeface="Avenir Book"/>
              </a:rPr>
              <a:t>Implementation</a:t>
            </a:r>
            <a:r>
              <a:rPr lang="fr-FR" sz="2900" dirty="0" smtClean="0">
                <a:latin typeface="Avenir Book"/>
                <a:cs typeface="Avenir Book"/>
              </a:rPr>
              <a:t> of the </a:t>
            </a:r>
            <a:r>
              <a:rPr lang="fr-FR" sz="2900" dirty="0" err="1" smtClean="0">
                <a:latin typeface="Avenir Book"/>
                <a:cs typeface="Avenir Book"/>
              </a:rPr>
              <a:t>SDGs</a:t>
            </a:r>
            <a:r>
              <a:rPr lang="fr-FR" sz="2900" dirty="0" smtClean="0">
                <a:latin typeface="Avenir Book"/>
                <a:cs typeface="Avenir Book"/>
              </a:rPr>
              <a:t> to </a:t>
            </a:r>
            <a:r>
              <a:rPr lang="fr-FR" sz="2900" dirty="0" err="1" smtClean="0">
                <a:latin typeface="Avenir Book"/>
                <a:cs typeface="Avenir Book"/>
              </a:rPr>
              <a:t>be</a:t>
            </a:r>
            <a:r>
              <a:rPr lang="fr-FR" sz="2900" dirty="0" smtClean="0">
                <a:latin typeface="Avenir Book"/>
                <a:cs typeface="Avenir Book"/>
              </a:rPr>
              <a:t> </a:t>
            </a:r>
            <a:r>
              <a:rPr lang="fr-FR" sz="2900" dirty="0" err="1" smtClean="0">
                <a:latin typeface="Avenir Book"/>
                <a:cs typeface="Avenir Book"/>
              </a:rPr>
              <a:t>domesticated</a:t>
            </a:r>
            <a:r>
              <a:rPr lang="fr-FR" sz="2900" dirty="0" smtClean="0">
                <a:latin typeface="Avenir Book"/>
                <a:cs typeface="Avenir Book"/>
              </a:rPr>
              <a:t> and </a:t>
            </a:r>
            <a:r>
              <a:rPr lang="fr-FR" sz="2900" dirty="0" err="1" smtClean="0">
                <a:latin typeface="Avenir Book"/>
                <a:cs typeface="Avenir Book"/>
              </a:rPr>
              <a:t>prioritised</a:t>
            </a:r>
            <a:r>
              <a:rPr lang="fr-FR" sz="2900" dirty="0" smtClean="0">
                <a:latin typeface="Avenir Book"/>
                <a:cs typeface="Avenir Book"/>
              </a:rPr>
              <a:t> </a:t>
            </a:r>
            <a:r>
              <a:rPr lang="fr-FR" sz="2900" dirty="0" err="1" smtClean="0">
                <a:latin typeface="Avenir Book"/>
                <a:cs typeface="Avenir Book"/>
              </a:rPr>
              <a:t>within</a:t>
            </a:r>
            <a:r>
              <a:rPr lang="fr-FR" sz="2900" dirty="0" smtClean="0">
                <a:latin typeface="Avenir Book"/>
                <a:cs typeface="Avenir Book"/>
              </a:rPr>
              <a:t> the </a:t>
            </a:r>
            <a:r>
              <a:rPr lang="fr-FR" sz="2900" dirty="0" err="1" smtClean="0">
                <a:latin typeface="Avenir Book"/>
                <a:cs typeface="Avenir Book"/>
              </a:rPr>
              <a:t>African</a:t>
            </a:r>
            <a:r>
              <a:rPr lang="fr-FR" sz="2900" dirty="0" smtClean="0">
                <a:latin typeface="Avenir Book"/>
                <a:cs typeface="Avenir Book"/>
              </a:rPr>
              <a:t> and national </a:t>
            </a:r>
            <a:r>
              <a:rPr lang="fr-FR" sz="2900" dirty="0" err="1" smtClean="0">
                <a:latin typeface="Avenir Book"/>
                <a:cs typeface="Avenir Book"/>
              </a:rPr>
              <a:t>contexts</a:t>
            </a:r>
            <a:r>
              <a:rPr lang="fr-FR" sz="2900" dirty="0" smtClean="0">
                <a:latin typeface="Avenir Book"/>
                <a:cs typeface="Avenir Book"/>
              </a:rPr>
              <a:t>.</a:t>
            </a:r>
          </a:p>
          <a:p>
            <a:pPr marL="457200" lvl="1" indent="0" algn="just">
              <a:buClr>
                <a:schemeClr val="tx2"/>
              </a:buClr>
              <a:buSzPct val="120000"/>
              <a:buNone/>
            </a:pPr>
            <a:endParaRPr lang="fr-FR" sz="2900" dirty="0" smtClean="0">
              <a:latin typeface="Avenir Book"/>
              <a:cs typeface="Avenir Book"/>
            </a:endParaRPr>
          </a:p>
          <a:p>
            <a:pPr algn="just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sz="2900" dirty="0" err="1" smtClean="0">
                <a:latin typeface="Avenir Book"/>
                <a:cs typeface="Avenir Book"/>
              </a:rPr>
              <a:t>Undertake</a:t>
            </a:r>
            <a:r>
              <a:rPr lang="fr-FR" sz="2900" dirty="0" smtClean="0">
                <a:latin typeface="Avenir Book"/>
                <a:cs typeface="Avenir Book"/>
              </a:rPr>
              <a:t> a </a:t>
            </a:r>
            <a:r>
              <a:rPr lang="fr-FR" sz="2900" dirty="0" err="1" smtClean="0">
                <a:latin typeface="Avenir Book"/>
                <a:cs typeface="Avenir Book"/>
              </a:rPr>
              <a:t>careful</a:t>
            </a:r>
            <a:r>
              <a:rPr lang="fr-FR" sz="2900" dirty="0" smtClean="0">
                <a:latin typeface="Avenir Book"/>
                <a:cs typeface="Avenir Book"/>
              </a:rPr>
              <a:t> </a:t>
            </a:r>
            <a:r>
              <a:rPr lang="fr-FR" sz="2900" dirty="0" err="1" smtClean="0">
                <a:latin typeface="Avenir Book"/>
                <a:cs typeface="Avenir Book"/>
              </a:rPr>
              <a:t>selection</a:t>
            </a:r>
            <a:r>
              <a:rPr lang="fr-FR" sz="2900" dirty="0" smtClean="0">
                <a:latin typeface="Avenir Book"/>
                <a:cs typeface="Avenir Book"/>
              </a:rPr>
              <a:t> of </a:t>
            </a:r>
            <a:r>
              <a:rPr lang="fr-FR" sz="2900" dirty="0" err="1" smtClean="0">
                <a:latin typeface="Avenir Book"/>
                <a:cs typeface="Avenir Book"/>
              </a:rPr>
              <a:t>indicators</a:t>
            </a:r>
            <a:r>
              <a:rPr lang="fr-FR" sz="2900" dirty="0" smtClean="0">
                <a:latin typeface="Avenir Book"/>
                <a:cs typeface="Avenir Book"/>
              </a:rPr>
              <a:t> </a:t>
            </a:r>
            <a:r>
              <a:rPr lang="fr-FR" sz="2900" dirty="0" err="1" smtClean="0">
                <a:latin typeface="Avenir Book"/>
                <a:cs typeface="Avenir Book"/>
              </a:rPr>
              <a:t>that</a:t>
            </a:r>
            <a:r>
              <a:rPr lang="fr-FR" sz="2900" dirty="0" smtClean="0">
                <a:latin typeface="Avenir Book"/>
                <a:cs typeface="Avenir Book"/>
              </a:rPr>
              <a:t> </a:t>
            </a:r>
            <a:r>
              <a:rPr lang="fr-FR" sz="2900" dirty="0" err="1" smtClean="0">
                <a:latin typeface="Avenir Book"/>
                <a:cs typeface="Avenir Book"/>
              </a:rPr>
              <a:t>would</a:t>
            </a:r>
            <a:r>
              <a:rPr lang="fr-FR" sz="2900" dirty="0" smtClean="0">
                <a:latin typeface="Avenir Book"/>
                <a:cs typeface="Avenir Book"/>
              </a:rPr>
              <a:t> </a:t>
            </a:r>
            <a:r>
              <a:rPr lang="fr-FR" sz="2900" dirty="0" err="1" smtClean="0">
                <a:latin typeface="Avenir Book"/>
                <a:cs typeface="Avenir Book"/>
              </a:rPr>
              <a:t>be</a:t>
            </a:r>
            <a:r>
              <a:rPr lang="fr-FR" sz="2900" dirty="0" smtClean="0">
                <a:latin typeface="Avenir Book"/>
                <a:cs typeface="Avenir Book"/>
              </a:rPr>
              <a:t> </a:t>
            </a:r>
            <a:r>
              <a:rPr lang="fr-FR" sz="2900" dirty="0" err="1" smtClean="0">
                <a:latin typeface="Avenir Book"/>
                <a:cs typeface="Avenir Book"/>
              </a:rPr>
              <a:t>used</a:t>
            </a:r>
            <a:r>
              <a:rPr lang="fr-FR" sz="2900" dirty="0" smtClean="0">
                <a:latin typeface="Avenir Book"/>
                <a:cs typeface="Avenir Book"/>
              </a:rPr>
              <a:t> to </a:t>
            </a:r>
            <a:r>
              <a:rPr lang="fr-FR" sz="2900" dirty="0" err="1" smtClean="0">
                <a:latin typeface="Avenir Book"/>
                <a:cs typeface="Avenir Book"/>
              </a:rPr>
              <a:t>measure</a:t>
            </a:r>
            <a:r>
              <a:rPr lang="fr-FR" sz="2900" dirty="0" smtClean="0">
                <a:latin typeface="Avenir Book"/>
                <a:cs typeface="Avenir Book"/>
              </a:rPr>
              <a:t> the </a:t>
            </a:r>
            <a:r>
              <a:rPr lang="fr-FR" sz="2900" dirty="0" err="1" smtClean="0">
                <a:latin typeface="Avenir Book"/>
                <a:cs typeface="Avenir Book"/>
              </a:rPr>
              <a:t>progress</a:t>
            </a:r>
            <a:r>
              <a:rPr lang="fr-FR" sz="2900" dirty="0" smtClean="0">
                <a:latin typeface="Avenir Book"/>
                <a:cs typeface="Avenir Book"/>
              </a:rPr>
              <a:t> of </a:t>
            </a:r>
            <a:r>
              <a:rPr lang="fr-FR" sz="2900" dirty="0" err="1" smtClean="0">
                <a:latin typeface="Avenir Book"/>
                <a:cs typeface="Avenir Book"/>
              </a:rPr>
              <a:t>implementation</a:t>
            </a:r>
            <a:r>
              <a:rPr lang="fr-FR" sz="2900" dirty="0" smtClean="0">
                <a:latin typeface="Avenir Book"/>
                <a:cs typeface="Avenir Book"/>
              </a:rPr>
              <a:t> of Agenda 2063 and the SDGS and </a:t>
            </a:r>
            <a:r>
              <a:rPr lang="fr-FR" sz="2900" dirty="0" err="1" smtClean="0">
                <a:latin typeface="Avenir Book"/>
                <a:cs typeface="Avenir Book"/>
              </a:rPr>
              <a:t>provide</a:t>
            </a:r>
            <a:r>
              <a:rPr lang="fr-FR" sz="2900" dirty="0" smtClean="0">
                <a:latin typeface="Avenir Book"/>
                <a:cs typeface="Avenir Book"/>
              </a:rPr>
              <a:t> </a:t>
            </a:r>
            <a:r>
              <a:rPr lang="fr-FR" sz="2900" dirty="0" err="1" smtClean="0">
                <a:latin typeface="Avenir Book"/>
                <a:cs typeface="Avenir Book"/>
              </a:rPr>
              <a:t>adequate</a:t>
            </a:r>
            <a:r>
              <a:rPr lang="fr-FR" sz="2900" dirty="0" smtClean="0">
                <a:latin typeface="Avenir Book"/>
                <a:cs typeface="Avenir Book"/>
              </a:rPr>
              <a:t> support to </a:t>
            </a:r>
            <a:r>
              <a:rPr lang="fr-FR" sz="2900" dirty="0" err="1" smtClean="0">
                <a:latin typeface="Avenir Book"/>
                <a:cs typeface="Avenir Book"/>
              </a:rPr>
              <a:t>strengthen</a:t>
            </a:r>
            <a:r>
              <a:rPr lang="fr-FR" sz="2900" dirty="0" smtClean="0">
                <a:latin typeface="Avenir Book"/>
                <a:cs typeface="Avenir Book"/>
              </a:rPr>
              <a:t> the </a:t>
            </a:r>
            <a:r>
              <a:rPr lang="fr-FR" sz="2900" dirty="0" err="1" smtClean="0">
                <a:latin typeface="Avenir Book"/>
                <a:cs typeface="Avenir Book"/>
              </a:rPr>
              <a:t>capacity</a:t>
            </a:r>
            <a:r>
              <a:rPr lang="fr-FR" sz="2900" dirty="0" smtClean="0">
                <a:latin typeface="Avenir Book"/>
                <a:cs typeface="Avenir Book"/>
              </a:rPr>
              <a:t> of national </a:t>
            </a:r>
            <a:r>
              <a:rPr lang="fr-FR" sz="2900" dirty="0" err="1" smtClean="0">
                <a:latin typeface="Avenir Book"/>
                <a:cs typeface="Avenir Book"/>
              </a:rPr>
              <a:t>statistics</a:t>
            </a:r>
            <a:r>
              <a:rPr lang="fr-FR" sz="2900" dirty="0" smtClean="0">
                <a:latin typeface="Avenir Book"/>
                <a:cs typeface="Avenir Book"/>
              </a:rPr>
              <a:t> </a:t>
            </a:r>
            <a:r>
              <a:rPr lang="fr-FR" sz="2900" dirty="0" err="1" smtClean="0">
                <a:latin typeface="Avenir Book"/>
                <a:cs typeface="Avenir Book"/>
              </a:rPr>
              <a:t>systems</a:t>
            </a:r>
            <a:r>
              <a:rPr lang="fr-FR" sz="2900" dirty="0" smtClean="0">
                <a:latin typeface="Avenir Book"/>
                <a:cs typeface="Avenir Book"/>
              </a:rPr>
              <a:t>.</a:t>
            </a:r>
          </a:p>
          <a:p>
            <a:pPr marL="457200" lvl="1" indent="0" algn="just">
              <a:buClr>
                <a:schemeClr val="tx2"/>
              </a:buClr>
              <a:buSzPct val="120000"/>
              <a:buNone/>
            </a:pPr>
            <a:endParaRPr lang="fr-FR" sz="2900" dirty="0" smtClean="0">
              <a:latin typeface="Avenir Book"/>
              <a:cs typeface="Avenir Book"/>
            </a:endParaRPr>
          </a:p>
          <a:p>
            <a:pPr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sz="2900" dirty="0" err="1" smtClean="0">
                <a:latin typeface="Avenir Book"/>
                <a:cs typeface="Avenir Book"/>
              </a:rPr>
              <a:t>African</a:t>
            </a:r>
            <a:r>
              <a:rPr lang="fr-FR" sz="2900" dirty="0" smtClean="0">
                <a:latin typeface="Avenir Book"/>
                <a:cs typeface="Avenir Book"/>
              </a:rPr>
              <a:t> Member States to </a:t>
            </a:r>
            <a:r>
              <a:rPr lang="fr-FR" sz="2900" dirty="0" err="1" smtClean="0">
                <a:latin typeface="Avenir Book"/>
                <a:cs typeface="Avenir Book"/>
              </a:rPr>
              <a:t>play</a:t>
            </a:r>
            <a:r>
              <a:rPr lang="fr-FR" sz="2900" dirty="0" smtClean="0">
                <a:latin typeface="Avenir Book"/>
                <a:cs typeface="Avenir Book"/>
              </a:rPr>
              <a:t> an active </a:t>
            </a:r>
            <a:r>
              <a:rPr lang="fr-FR" sz="2900" dirty="0" err="1" smtClean="0">
                <a:latin typeface="Avenir Book"/>
                <a:cs typeface="Avenir Book"/>
              </a:rPr>
              <a:t>role</a:t>
            </a:r>
            <a:r>
              <a:rPr lang="fr-FR" sz="2900" dirty="0" smtClean="0">
                <a:latin typeface="Avenir Book"/>
                <a:cs typeface="Avenir Book"/>
              </a:rPr>
              <a:t> in global discussions on </a:t>
            </a:r>
            <a:r>
              <a:rPr lang="fr-FR" sz="2900" dirty="0" err="1" smtClean="0">
                <a:latin typeface="Avenir Book"/>
                <a:cs typeface="Avenir Book"/>
              </a:rPr>
              <a:t>choice</a:t>
            </a:r>
            <a:r>
              <a:rPr lang="fr-FR" sz="2900" dirty="0" smtClean="0">
                <a:latin typeface="Avenir Book"/>
                <a:cs typeface="Avenir Book"/>
              </a:rPr>
              <a:t> of SDG </a:t>
            </a:r>
            <a:r>
              <a:rPr lang="fr-FR" sz="2900" dirty="0" err="1" smtClean="0">
                <a:latin typeface="Avenir Book"/>
                <a:cs typeface="Avenir Book"/>
              </a:rPr>
              <a:t>indicators</a:t>
            </a:r>
            <a:r>
              <a:rPr lang="fr-FR" sz="2900" dirty="0" smtClean="0">
                <a:latin typeface="Avenir Book"/>
                <a:cs typeface="Avenir Book"/>
              </a:rPr>
              <a:t>.</a:t>
            </a:r>
          </a:p>
          <a:p>
            <a:pPr marL="457200" lvl="1" indent="0">
              <a:buClr>
                <a:schemeClr val="tx2"/>
              </a:buClr>
              <a:buSzPct val="120000"/>
              <a:buNone/>
            </a:pPr>
            <a:endParaRPr lang="fr-FR" sz="2900" dirty="0" smtClean="0">
              <a:latin typeface="Avenir Book"/>
              <a:cs typeface="Avenir Book"/>
            </a:endParaRPr>
          </a:p>
          <a:p>
            <a:pPr algn="just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sz="2900" dirty="0" smtClean="0">
                <a:latin typeface="Avenir Book"/>
                <a:cs typeface="Avenir Book"/>
              </a:rPr>
              <a:t>There </a:t>
            </a:r>
            <a:r>
              <a:rPr lang="fr-FR" sz="2900" dirty="0" err="1" smtClean="0">
                <a:latin typeface="Avenir Book"/>
                <a:cs typeface="Avenir Book"/>
              </a:rPr>
              <a:t>is</a:t>
            </a:r>
            <a:r>
              <a:rPr lang="fr-FR" sz="2900" dirty="0" smtClean="0">
                <a:latin typeface="Avenir Book"/>
                <a:cs typeface="Avenir Book"/>
              </a:rPr>
              <a:t> </a:t>
            </a:r>
            <a:r>
              <a:rPr lang="fr-FR" sz="2900" dirty="0" err="1" smtClean="0">
                <a:latin typeface="Avenir Book"/>
                <a:cs typeface="Avenir Book"/>
              </a:rPr>
              <a:t>need</a:t>
            </a:r>
            <a:r>
              <a:rPr lang="fr-FR" sz="2900" dirty="0" smtClean="0">
                <a:latin typeface="Avenir Book"/>
                <a:cs typeface="Avenir Book"/>
              </a:rPr>
              <a:t> to </a:t>
            </a:r>
            <a:r>
              <a:rPr lang="fr-FR" sz="2900" dirty="0" err="1" smtClean="0">
                <a:latin typeface="Avenir Book"/>
                <a:cs typeface="Avenir Book"/>
              </a:rPr>
              <a:t>raise</a:t>
            </a:r>
            <a:r>
              <a:rPr lang="fr-FR" sz="2900" dirty="0" smtClean="0">
                <a:latin typeface="Avenir Book"/>
                <a:cs typeface="Avenir Book"/>
              </a:rPr>
              <a:t> </a:t>
            </a:r>
            <a:r>
              <a:rPr lang="fr-FR" sz="2900" dirty="0" err="1" smtClean="0">
                <a:latin typeface="Avenir Book"/>
                <a:cs typeface="Avenir Book"/>
              </a:rPr>
              <a:t>awareness</a:t>
            </a:r>
            <a:r>
              <a:rPr lang="fr-FR" sz="2900" dirty="0" smtClean="0">
                <a:latin typeface="Avenir Book"/>
                <a:cs typeface="Avenir Book"/>
              </a:rPr>
              <a:t>, </a:t>
            </a:r>
            <a:r>
              <a:rPr lang="fr-FR" sz="2900" dirty="0" err="1" smtClean="0">
                <a:latin typeface="Avenir Book"/>
                <a:cs typeface="Avenir Book"/>
              </a:rPr>
              <a:t>improve</a:t>
            </a:r>
            <a:r>
              <a:rPr lang="fr-FR" sz="2900" dirty="0" smtClean="0">
                <a:latin typeface="Avenir Book"/>
                <a:cs typeface="Avenir Book"/>
              </a:rPr>
              <a:t> </a:t>
            </a:r>
            <a:r>
              <a:rPr lang="fr-FR" sz="2900" dirty="0" err="1" smtClean="0">
                <a:latin typeface="Avenir Book"/>
                <a:cs typeface="Avenir Book"/>
              </a:rPr>
              <a:t>advocacy</a:t>
            </a:r>
            <a:r>
              <a:rPr lang="fr-FR" sz="2900" dirty="0" smtClean="0">
                <a:latin typeface="Avenir Book"/>
                <a:cs typeface="Avenir Book"/>
              </a:rPr>
              <a:t> and </a:t>
            </a:r>
            <a:r>
              <a:rPr lang="fr-FR" sz="2900" dirty="0" err="1" smtClean="0">
                <a:latin typeface="Avenir Book"/>
                <a:cs typeface="Avenir Book"/>
              </a:rPr>
              <a:t>domesticate</a:t>
            </a:r>
            <a:r>
              <a:rPr lang="fr-FR" sz="2900" dirty="0" smtClean="0">
                <a:latin typeface="Avenir Book"/>
                <a:cs typeface="Avenir Book"/>
              </a:rPr>
              <a:t> Agenda 2063 key </a:t>
            </a:r>
            <a:r>
              <a:rPr lang="fr-FR" sz="2900" dirty="0" err="1" smtClean="0">
                <a:latin typeface="Avenir Book"/>
                <a:cs typeface="Avenir Book"/>
              </a:rPr>
              <a:t>tenets</a:t>
            </a:r>
            <a:r>
              <a:rPr lang="fr-FR" sz="2900" dirty="0" smtClean="0">
                <a:latin typeface="Avenir Book"/>
                <a:cs typeface="Avenir Book"/>
              </a:rPr>
              <a:t> in national and </a:t>
            </a:r>
            <a:r>
              <a:rPr lang="fr-FR" sz="2900" dirty="0" err="1" smtClean="0">
                <a:latin typeface="Avenir Book"/>
                <a:cs typeface="Avenir Book"/>
              </a:rPr>
              <a:t>sub</a:t>
            </a:r>
            <a:r>
              <a:rPr lang="fr-FR" sz="2900" dirty="0" smtClean="0">
                <a:latin typeface="Avenir Book"/>
                <a:cs typeface="Avenir Book"/>
              </a:rPr>
              <a:t>-national </a:t>
            </a:r>
            <a:r>
              <a:rPr lang="fr-FR" sz="2900" dirty="0" err="1" smtClean="0">
                <a:latin typeface="Avenir Book"/>
                <a:cs typeface="Avenir Book"/>
              </a:rPr>
              <a:t>policies</a:t>
            </a:r>
            <a:r>
              <a:rPr lang="fr-FR" sz="2900" dirty="0" smtClean="0">
                <a:latin typeface="Avenir Book"/>
                <a:cs typeface="Avenir Book"/>
              </a:rPr>
              <a:t> and </a:t>
            </a:r>
            <a:r>
              <a:rPr lang="fr-FR" sz="2900" dirty="0" err="1" smtClean="0">
                <a:latin typeface="Avenir Book"/>
                <a:cs typeface="Avenir Book"/>
              </a:rPr>
              <a:t>strategies</a:t>
            </a:r>
            <a:r>
              <a:rPr lang="fr-FR" sz="2900" dirty="0" smtClean="0">
                <a:latin typeface="Avenir Book"/>
                <a:cs typeface="Avenir Book"/>
              </a:rPr>
              <a:t>.</a:t>
            </a:r>
          </a:p>
          <a:p>
            <a:pPr marL="514350" lvl="1" indent="0">
              <a:buClr>
                <a:srgbClr val="008000"/>
              </a:buClr>
              <a:buSzPct val="120000"/>
              <a:buNone/>
            </a:pPr>
            <a:endParaRPr lang="fr-FR" dirty="0">
              <a:latin typeface="Avenir Book"/>
              <a:cs typeface="Avenir Boo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44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16350"/>
            <a:ext cx="8229600" cy="607835"/>
          </a:xfrm>
        </p:spPr>
        <p:txBody>
          <a:bodyPr>
            <a:noAutofit/>
          </a:bodyPr>
          <a:lstStyle/>
          <a:p>
            <a:r>
              <a:rPr lang="fr-FR" sz="2800" dirty="0" err="1" smtClean="0">
                <a:solidFill>
                  <a:srgbClr val="FFFFFF"/>
                </a:solidFill>
                <a:latin typeface="Avenir Book"/>
                <a:cs typeface="Avenir Book"/>
              </a:rPr>
              <a:t>Recommendations</a:t>
            </a:r>
            <a:r>
              <a:rPr lang="fr-FR" sz="2800" dirty="0" smtClean="0">
                <a:solidFill>
                  <a:srgbClr val="FFFFFF"/>
                </a:solidFill>
                <a:latin typeface="Avenir Book"/>
                <a:cs typeface="Avenir Book"/>
              </a:rPr>
              <a:t> on Agenda 2063 and </a:t>
            </a:r>
            <a:r>
              <a:rPr lang="fr-FR" sz="2800" dirty="0" err="1" smtClean="0">
                <a:solidFill>
                  <a:srgbClr val="FFFFFF"/>
                </a:solidFill>
                <a:latin typeface="Avenir Book"/>
                <a:cs typeface="Avenir Book"/>
              </a:rPr>
              <a:t>SDGs</a:t>
            </a:r>
            <a:endParaRPr lang="fr-FR" sz="280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097926" y="1226854"/>
            <a:ext cx="7588874" cy="4899310"/>
          </a:xfrm>
        </p:spPr>
        <p:txBody>
          <a:bodyPr>
            <a:normAutofit/>
          </a:bodyPr>
          <a:lstStyle/>
          <a:p>
            <a:pPr algn="just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sz="2400" dirty="0" err="1" smtClean="0">
                <a:latin typeface="Avenir Book"/>
                <a:cs typeface="Avenir Book"/>
              </a:rPr>
              <a:t>Increased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renewed</a:t>
            </a:r>
            <a:r>
              <a:rPr lang="fr-FR" sz="2400" dirty="0" smtClean="0">
                <a:latin typeface="Avenir Book"/>
                <a:cs typeface="Avenir Book"/>
              </a:rPr>
              <a:t> efforts in the </a:t>
            </a:r>
            <a:r>
              <a:rPr lang="fr-FR" sz="2400" dirty="0" err="1" smtClean="0">
                <a:latin typeface="Avenir Book"/>
                <a:cs typeface="Avenir Book"/>
              </a:rPr>
              <a:t>fight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against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poverty</a:t>
            </a:r>
            <a:r>
              <a:rPr lang="fr-FR" sz="2400" dirty="0" smtClean="0">
                <a:latin typeface="Avenir Book"/>
                <a:cs typeface="Avenir Book"/>
              </a:rPr>
              <a:t> and </a:t>
            </a:r>
            <a:r>
              <a:rPr lang="fr-FR" sz="2400" dirty="0" err="1" smtClean="0">
                <a:latin typeface="Avenir Book"/>
                <a:cs typeface="Avenir Book"/>
              </a:rPr>
              <a:t>inequalities</a:t>
            </a:r>
            <a:r>
              <a:rPr lang="fr-FR" sz="2400" dirty="0" smtClean="0">
                <a:latin typeface="Avenir Book"/>
                <a:cs typeface="Avenir Book"/>
              </a:rPr>
              <a:t>, </a:t>
            </a:r>
            <a:r>
              <a:rPr lang="fr-FR" sz="2400" dirty="0" err="1" smtClean="0">
                <a:latin typeface="Avenir Book"/>
                <a:cs typeface="Avenir Book"/>
              </a:rPr>
              <a:t>promoting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women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empowerment</a:t>
            </a:r>
            <a:r>
              <a:rPr lang="fr-FR" sz="2400" dirty="0" smtClean="0">
                <a:latin typeface="Avenir Book"/>
                <a:cs typeface="Avenir Book"/>
              </a:rPr>
              <a:t>, </a:t>
            </a:r>
            <a:r>
              <a:rPr lang="fr-FR" sz="2400" dirty="0" err="1" smtClean="0">
                <a:latin typeface="Avenir Book"/>
                <a:cs typeface="Avenir Book"/>
              </a:rPr>
              <a:t>improving</a:t>
            </a:r>
            <a:r>
              <a:rPr lang="fr-FR" sz="2400" dirty="0" smtClean="0">
                <a:latin typeface="Avenir Book"/>
                <a:cs typeface="Avenir Book"/>
              </a:rPr>
              <a:t> infant and </a:t>
            </a:r>
            <a:r>
              <a:rPr lang="fr-FR" sz="2400" dirty="0" err="1" smtClean="0">
                <a:latin typeface="Avenir Book"/>
                <a:cs typeface="Avenir Book"/>
              </a:rPr>
              <a:t>maternal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health</a:t>
            </a:r>
            <a:r>
              <a:rPr lang="fr-FR" sz="2400" dirty="0" smtClean="0">
                <a:latin typeface="Avenir Book"/>
                <a:cs typeface="Avenir Book"/>
              </a:rPr>
              <a:t> and </a:t>
            </a:r>
            <a:r>
              <a:rPr lang="fr-FR" sz="2400" dirty="0" err="1" smtClean="0">
                <a:latin typeface="Avenir Book"/>
                <a:cs typeface="Avenir Book"/>
              </a:rPr>
              <a:t>access</a:t>
            </a:r>
            <a:r>
              <a:rPr lang="fr-FR" sz="2400" dirty="0" smtClean="0">
                <a:latin typeface="Avenir Book"/>
                <a:cs typeface="Avenir Book"/>
              </a:rPr>
              <a:t> to </a:t>
            </a:r>
            <a:r>
              <a:rPr lang="fr-FR" sz="2400" dirty="0" err="1" smtClean="0">
                <a:latin typeface="Avenir Book"/>
                <a:cs typeface="Avenir Book"/>
              </a:rPr>
              <a:t>sanitary</a:t>
            </a:r>
            <a:r>
              <a:rPr lang="fr-FR" sz="2400" dirty="0" smtClean="0">
                <a:latin typeface="Avenir Book"/>
                <a:cs typeface="Avenir Book"/>
              </a:rPr>
              <a:t> infrastructure.</a:t>
            </a:r>
          </a:p>
          <a:p>
            <a:pPr algn="just">
              <a:buClr>
                <a:schemeClr val="tx2"/>
              </a:buClr>
              <a:buSzPct val="120000"/>
              <a:buFont typeface="Wingdings" charset="2"/>
              <a:buChar char="§"/>
            </a:pPr>
            <a:endParaRPr lang="fr-FR" sz="2400" dirty="0" smtClean="0">
              <a:latin typeface="Avenir Book"/>
              <a:cs typeface="Avenir Book"/>
            </a:endParaRPr>
          </a:p>
          <a:p>
            <a:pPr algn="just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sz="2400" dirty="0" err="1" smtClean="0">
                <a:latin typeface="Avenir Book"/>
                <a:cs typeface="Avenir Book"/>
              </a:rPr>
              <a:t>While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acknowledging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that</a:t>
            </a:r>
            <a:r>
              <a:rPr lang="fr-FR" sz="2400" dirty="0" smtClean="0">
                <a:latin typeface="Avenir Book"/>
                <a:cs typeface="Avenir Book"/>
              </a:rPr>
              <a:t> Agenda 2063 and </a:t>
            </a:r>
            <a:r>
              <a:rPr lang="fr-FR" sz="2400" dirty="0" err="1" smtClean="0">
                <a:latin typeface="Avenir Book"/>
                <a:cs typeface="Avenir Book"/>
              </a:rPr>
              <a:t>SDGs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were</a:t>
            </a:r>
            <a:r>
              <a:rPr lang="fr-FR" sz="2400" dirty="0" smtClean="0">
                <a:latin typeface="Avenir Book"/>
                <a:cs typeface="Avenir Book"/>
              </a:rPr>
              <a:t> aligned and </a:t>
            </a:r>
            <a:r>
              <a:rPr lang="fr-FR" sz="2400" dirty="0" err="1" smtClean="0">
                <a:latin typeface="Avenir Book"/>
                <a:cs typeface="Avenir Book"/>
              </a:rPr>
              <a:t>complimentary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there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is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concern</a:t>
            </a:r>
            <a:r>
              <a:rPr lang="fr-FR" sz="2400" dirty="0" smtClean="0">
                <a:latin typeface="Avenir Book"/>
                <a:cs typeface="Avenir Book"/>
              </a:rPr>
              <a:t> over </a:t>
            </a:r>
            <a:r>
              <a:rPr lang="fr-FR" sz="2400" dirty="0" err="1" smtClean="0">
                <a:latin typeface="Avenir Book"/>
                <a:cs typeface="Avenir Book"/>
              </a:rPr>
              <a:t>lack</a:t>
            </a:r>
            <a:r>
              <a:rPr lang="fr-FR" sz="2400" dirty="0" smtClean="0">
                <a:latin typeface="Avenir Book"/>
                <a:cs typeface="Avenir Book"/>
              </a:rPr>
              <a:t> of </a:t>
            </a:r>
            <a:r>
              <a:rPr lang="fr-FR" sz="2400" dirty="0" err="1" smtClean="0">
                <a:latin typeface="Avenir Book"/>
                <a:cs typeface="Avenir Book"/>
              </a:rPr>
              <a:t>clear</a:t>
            </a:r>
            <a:r>
              <a:rPr lang="fr-FR" sz="2400" dirty="0" smtClean="0">
                <a:latin typeface="Avenir Book"/>
                <a:cs typeface="Avenir Book"/>
              </a:rPr>
              <a:t> division of </a:t>
            </a:r>
            <a:r>
              <a:rPr lang="fr-FR" sz="2400" dirty="0" err="1" smtClean="0">
                <a:latin typeface="Avenir Book"/>
                <a:cs typeface="Avenir Book"/>
              </a:rPr>
              <a:t>roles</a:t>
            </a:r>
            <a:r>
              <a:rPr lang="fr-FR" sz="2400" dirty="0" smtClean="0">
                <a:latin typeface="Avenir Book"/>
                <a:cs typeface="Avenir Book"/>
              </a:rPr>
              <a:t> and </a:t>
            </a:r>
            <a:r>
              <a:rPr lang="fr-FR" sz="2400" dirty="0" err="1" smtClean="0">
                <a:latin typeface="Avenir Book"/>
                <a:cs typeface="Avenir Book"/>
              </a:rPr>
              <a:t>responsibilities</a:t>
            </a:r>
            <a:r>
              <a:rPr lang="fr-FR" sz="2400" dirty="0" smtClean="0">
                <a:latin typeface="Avenir Book"/>
                <a:cs typeface="Avenir Book"/>
              </a:rPr>
              <a:t> of </a:t>
            </a:r>
            <a:r>
              <a:rPr lang="fr-FR" sz="2400" dirty="0" err="1" smtClean="0">
                <a:latin typeface="Avenir Book"/>
                <a:cs typeface="Avenir Book"/>
              </a:rPr>
              <a:t>stakeholders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involved</a:t>
            </a:r>
            <a:r>
              <a:rPr lang="fr-FR" sz="2400" dirty="0" smtClean="0">
                <a:latin typeface="Avenir Book"/>
                <a:cs typeface="Avenir Book"/>
              </a:rPr>
              <a:t> in </a:t>
            </a:r>
            <a:r>
              <a:rPr lang="fr-FR" sz="2400" dirty="0" err="1" smtClean="0">
                <a:latin typeface="Avenir Book"/>
                <a:cs typeface="Avenir Book"/>
              </a:rPr>
              <a:t>their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implementation</a:t>
            </a:r>
            <a:r>
              <a:rPr lang="fr-FR" sz="2400" dirty="0">
                <a:latin typeface="Avenir Book"/>
                <a:cs typeface="Avenir Book"/>
              </a:rPr>
              <a:t> </a:t>
            </a:r>
            <a:r>
              <a:rPr lang="fr-FR" sz="2400" dirty="0" smtClean="0">
                <a:latin typeface="Avenir Book"/>
                <a:cs typeface="Avenir Book"/>
              </a:rPr>
              <a:t>and the ICE </a:t>
            </a:r>
            <a:r>
              <a:rPr lang="fr-FR" sz="2400" dirty="0" err="1" smtClean="0">
                <a:latin typeface="Avenir Book"/>
                <a:cs typeface="Avenir Book"/>
              </a:rPr>
              <a:t>called</a:t>
            </a:r>
            <a:r>
              <a:rPr lang="fr-FR" sz="2400" dirty="0" smtClean="0">
                <a:latin typeface="Avenir Book"/>
                <a:cs typeface="Avenir Book"/>
              </a:rPr>
              <a:t> for action by </a:t>
            </a:r>
            <a:r>
              <a:rPr lang="fr-FR" sz="2400" dirty="0" err="1" smtClean="0">
                <a:latin typeface="Avenir Book"/>
                <a:cs typeface="Avenir Book"/>
              </a:rPr>
              <a:t>Regional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Economic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Communities</a:t>
            </a:r>
            <a:r>
              <a:rPr lang="fr-FR" sz="2400" dirty="0" smtClean="0">
                <a:latin typeface="Avenir Book"/>
                <a:cs typeface="Avenir Book"/>
              </a:rPr>
              <a:t> and the AUC.</a:t>
            </a:r>
          </a:p>
          <a:p>
            <a:pPr algn="just">
              <a:buClr>
                <a:schemeClr val="tx2"/>
              </a:buClr>
              <a:buSzPct val="120000"/>
              <a:buFont typeface="Wingdings" charset="2"/>
              <a:buChar char="§"/>
            </a:pPr>
            <a:endParaRPr lang="fr-FR" sz="2900" dirty="0" smtClean="0">
              <a:latin typeface="Avenir Book"/>
              <a:cs typeface="Avenir Book"/>
            </a:endParaRPr>
          </a:p>
          <a:p>
            <a:pPr marL="457200" lvl="1" indent="0" algn="just">
              <a:buClr>
                <a:schemeClr val="tx2"/>
              </a:buClr>
              <a:buSzPct val="120000"/>
              <a:buNone/>
            </a:pPr>
            <a:endParaRPr lang="fr-FR" sz="2900" dirty="0" smtClean="0">
              <a:latin typeface="Avenir Book"/>
              <a:cs typeface="Avenir Book"/>
            </a:endParaRPr>
          </a:p>
          <a:p>
            <a:pPr marL="514350" lvl="1" indent="0">
              <a:buClr>
                <a:srgbClr val="008000"/>
              </a:buClr>
              <a:buSzPct val="120000"/>
              <a:buNone/>
            </a:pPr>
            <a:endParaRPr lang="fr-FR" dirty="0">
              <a:latin typeface="Avenir Book"/>
              <a:cs typeface="Avenir Boo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70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16350"/>
            <a:ext cx="8229600" cy="607835"/>
          </a:xfrm>
        </p:spPr>
        <p:txBody>
          <a:bodyPr>
            <a:noAutofit/>
          </a:bodyPr>
          <a:lstStyle/>
          <a:p>
            <a:r>
              <a:rPr lang="fr-FR" sz="2800" dirty="0" err="1" smtClean="0">
                <a:solidFill>
                  <a:srgbClr val="FFFFFF"/>
                </a:solidFill>
                <a:latin typeface="Avenir Book"/>
                <a:cs typeface="Avenir Book"/>
              </a:rPr>
              <a:t>Recommendations</a:t>
            </a:r>
            <a:r>
              <a:rPr lang="fr-FR" sz="2800" dirty="0" smtClean="0">
                <a:solidFill>
                  <a:srgbClr val="FFFFFF"/>
                </a:solidFill>
                <a:latin typeface="Avenir Book"/>
                <a:cs typeface="Avenir Book"/>
              </a:rPr>
              <a:t> on the ECA Country Profiles</a:t>
            </a:r>
            <a:endParaRPr lang="fr-FR" sz="280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097926" y="1226854"/>
            <a:ext cx="7588874" cy="4899310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sz="2400" dirty="0" smtClean="0">
                <a:latin typeface="Avenir Book"/>
                <a:cs typeface="Avenir Book"/>
              </a:rPr>
              <a:t>Member States </a:t>
            </a:r>
            <a:r>
              <a:rPr lang="fr-FR" sz="2400" dirty="0" err="1" smtClean="0">
                <a:latin typeface="Avenir Book"/>
                <a:cs typeface="Avenir Book"/>
              </a:rPr>
              <a:t>welcomed</a:t>
            </a:r>
            <a:r>
              <a:rPr lang="fr-FR" sz="2400" dirty="0" smtClean="0">
                <a:latin typeface="Avenir Book"/>
                <a:cs typeface="Avenir Book"/>
              </a:rPr>
              <a:t> the </a:t>
            </a:r>
            <a:r>
              <a:rPr lang="fr-FR" sz="2400" dirty="0" err="1" smtClean="0">
                <a:latin typeface="Avenir Book"/>
                <a:cs typeface="Avenir Book"/>
              </a:rPr>
              <a:t>progress</a:t>
            </a:r>
            <a:r>
              <a:rPr lang="fr-FR" sz="2400" dirty="0" smtClean="0">
                <a:latin typeface="Avenir Book"/>
                <a:cs typeface="Avenir Book"/>
              </a:rPr>
              <a:t> made by the </a:t>
            </a:r>
            <a:r>
              <a:rPr lang="fr-FR" sz="2400" dirty="0" err="1" smtClean="0">
                <a:latin typeface="Avenir Book"/>
                <a:cs typeface="Avenir Book"/>
              </a:rPr>
              <a:t>Eastern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Africa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Sub-region</a:t>
            </a:r>
            <a:r>
              <a:rPr lang="fr-FR" sz="2400" dirty="0" smtClean="0">
                <a:latin typeface="Avenir Book"/>
                <a:cs typeface="Avenir Book"/>
              </a:rPr>
              <a:t> in </a:t>
            </a:r>
            <a:r>
              <a:rPr lang="fr-FR" sz="2400" dirty="0" err="1" smtClean="0">
                <a:latin typeface="Avenir Book"/>
                <a:cs typeface="Avenir Book"/>
              </a:rPr>
              <a:t>producing</a:t>
            </a:r>
            <a:r>
              <a:rPr lang="fr-FR" sz="2400" dirty="0" smtClean="0">
                <a:latin typeface="Avenir Book"/>
                <a:cs typeface="Avenir Book"/>
              </a:rPr>
              <a:t> country profiles  and </a:t>
            </a:r>
            <a:r>
              <a:rPr lang="fr-FR" sz="2400" dirty="0" err="1" smtClean="0">
                <a:latin typeface="Avenir Book"/>
                <a:cs typeface="Avenir Book"/>
              </a:rPr>
              <a:t>urged</a:t>
            </a:r>
            <a:r>
              <a:rPr lang="fr-FR" sz="2400" dirty="0" smtClean="0">
                <a:latin typeface="Avenir Book"/>
                <a:cs typeface="Avenir Book"/>
              </a:rPr>
              <a:t> the </a:t>
            </a:r>
            <a:r>
              <a:rPr lang="fr-FR" sz="2400" dirty="0" err="1" smtClean="0">
                <a:latin typeface="Avenir Book"/>
                <a:cs typeface="Avenir Book"/>
              </a:rPr>
              <a:t>sub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regional</a:t>
            </a:r>
            <a:r>
              <a:rPr lang="fr-FR" sz="2400" dirty="0" smtClean="0">
                <a:latin typeface="Avenir Book"/>
                <a:cs typeface="Avenir Book"/>
              </a:rPr>
              <a:t> office to </a:t>
            </a:r>
            <a:r>
              <a:rPr lang="fr-FR" sz="2400" dirty="0" err="1" smtClean="0">
                <a:latin typeface="Avenir Book"/>
                <a:cs typeface="Avenir Book"/>
              </a:rPr>
              <a:t>produce</a:t>
            </a:r>
            <a:r>
              <a:rPr lang="fr-FR" sz="2400" dirty="0" smtClean="0">
                <a:latin typeface="Avenir Book"/>
                <a:cs typeface="Avenir Book"/>
              </a:rPr>
              <a:t> country profiles for the </a:t>
            </a:r>
            <a:r>
              <a:rPr lang="fr-FR" sz="2400" dirty="0" err="1" smtClean="0">
                <a:latin typeface="Avenir Book"/>
                <a:cs typeface="Avenir Book"/>
              </a:rPr>
              <a:t>entire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region</a:t>
            </a:r>
            <a:r>
              <a:rPr lang="fr-FR" sz="2400" dirty="0" smtClean="0">
                <a:latin typeface="Avenir Book"/>
                <a:cs typeface="Avenir Book"/>
              </a:rPr>
              <a:t> and a </a:t>
            </a:r>
            <a:r>
              <a:rPr lang="fr-FR" sz="2400" dirty="0" err="1" smtClean="0">
                <a:latin typeface="Avenir Book"/>
                <a:cs typeface="Avenir Book"/>
              </a:rPr>
              <a:t>sub-regional</a:t>
            </a:r>
            <a:r>
              <a:rPr lang="fr-FR" sz="2400" dirty="0">
                <a:latin typeface="Avenir Book"/>
                <a:cs typeface="Avenir Book"/>
              </a:rPr>
              <a:t> </a:t>
            </a:r>
            <a:r>
              <a:rPr lang="fr-FR" sz="2400" dirty="0" smtClean="0">
                <a:latin typeface="Avenir Book"/>
                <a:cs typeface="Avenir Book"/>
              </a:rPr>
              <a:t>report </a:t>
            </a:r>
            <a:r>
              <a:rPr lang="fr-FR" sz="2400" dirty="0" err="1" smtClean="0">
                <a:latin typeface="Avenir Book"/>
                <a:cs typeface="Avenir Book"/>
              </a:rPr>
              <a:t>with</a:t>
            </a:r>
            <a:r>
              <a:rPr lang="fr-FR" sz="2400" dirty="0" smtClean="0">
                <a:latin typeface="Avenir Book"/>
                <a:cs typeface="Avenir Book"/>
              </a:rPr>
              <a:t> a focus on </a:t>
            </a:r>
            <a:r>
              <a:rPr lang="fr-FR" sz="2400" dirty="0" err="1" smtClean="0">
                <a:latin typeface="Avenir Book"/>
                <a:cs typeface="Avenir Book"/>
              </a:rPr>
              <a:t>macroeconomic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indicators</a:t>
            </a:r>
            <a:r>
              <a:rPr lang="fr-FR" sz="2400" dirty="0" smtClean="0">
                <a:latin typeface="Avenir Book"/>
                <a:cs typeface="Avenir Book"/>
              </a:rPr>
              <a:t>.</a:t>
            </a:r>
          </a:p>
          <a:p>
            <a:pPr marL="457200" lvl="1" indent="0">
              <a:buClr>
                <a:schemeClr val="tx2"/>
              </a:buClr>
              <a:buSzPct val="120000"/>
              <a:buNone/>
            </a:pPr>
            <a:endParaRPr lang="fr-FR" sz="2400" dirty="0" smtClean="0">
              <a:latin typeface="Avenir Book"/>
              <a:cs typeface="Avenir Book"/>
            </a:endParaRPr>
          </a:p>
          <a:p>
            <a:pPr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sz="2400" dirty="0" smtClean="0">
                <a:latin typeface="Avenir Book"/>
                <a:cs typeface="Avenir Book"/>
              </a:rPr>
              <a:t>Member States to </a:t>
            </a:r>
            <a:r>
              <a:rPr lang="fr-FR" sz="2400" dirty="0" err="1" smtClean="0">
                <a:latin typeface="Avenir Book"/>
                <a:cs typeface="Avenir Book"/>
              </a:rPr>
              <a:t>strengthen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technical</a:t>
            </a:r>
            <a:r>
              <a:rPr lang="fr-FR" sz="2400" dirty="0" smtClean="0">
                <a:latin typeface="Avenir Book"/>
                <a:cs typeface="Avenir Book"/>
              </a:rPr>
              <a:t> collaboration </a:t>
            </a:r>
            <a:r>
              <a:rPr lang="fr-FR" sz="2400" dirty="0" err="1" smtClean="0">
                <a:latin typeface="Avenir Book"/>
                <a:cs typeface="Avenir Book"/>
              </a:rPr>
              <a:t>with</a:t>
            </a:r>
            <a:r>
              <a:rPr lang="fr-FR" sz="2400" dirty="0" smtClean="0">
                <a:latin typeface="Avenir Book"/>
                <a:cs typeface="Avenir Book"/>
              </a:rPr>
              <a:t> ECA and </a:t>
            </a:r>
            <a:r>
              <a:rPr lang="fr-FR" sz="2400" dirty="0" err="1" smtClean="0">
                <a:latin typeface="Avenir Book"/>
                <a:cs typeface="Avenir Book"/>
              </a:rPr>
              <a:t>domesticate</a:t>
            </a:r>
            <a:r>
              <a:rPr lang="fr-FR" sz="2400" dirty="0" smtClean="0">
                <a:latin typeface="Avenir Book"/>
                <a:cs typeface="Avenir Book"/>
              </a:rPr>
              <a:t> country profiles as </a:t>
            </a:r>
            <a:r>
              <a:rPr lang="fr-FR" sz="2400" dirty="0" err="1" smtClean="0">
                <a:latin typeface="Avenir Book"/>
                <a:cs typeface="Avenir Book"/>
              </a:rPr>
              <a:t>decision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making</a:t>
            </a:r>
            <a:r>
              <a:rPr lang="fr-FR" sz="2400" dirty="0" smtClean="0">
                <a:latin typeface="Avenir Book"/>
                <a:cs typeface="Avenir Book"/>
              </a:rPr>
              <a:t> support tools for </a:t>
            </a:r>
            <a:r>
              <a:rPr lang="fr-FR" sz="2400" dirty="0" err="1" smtClean="0">
                <a:latin typeface="Avenir Book"/>
                <a:cs typeface="Avenir Book"/>
              </a:rPr>
              <a:t>economic</a:t>
            </a:r>
            <a:r>
              <a:rPr lang="fr-FR" sz="2400" dirty="0" smtClean="0">
                <a:latin typeface="Avenir Book"/>
                <a:cs typeface="Avenir Book"/>
              </a:rPr>
              <a:t> and social </a:t>
            </a:r>
            <a:r>
              <a:rPr lang="fr-FR" sz="2400" dirty="0" err="1" smtClean="0">
                <a:latin typeface="Avenir Book"/>
                <a:cs typeface="Avenir Book"/>
              </a:rPr>
              <a:t>policies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towards</a:t>
            </a:r>
            <a:r>
              <a:rPr lang="fr-FR" sz="2400" dirty="0" smtClean="0">
                <a:latin typeface="Avenir Book"/>
                <a:cs typeface="Avenir Book"/>
              </a:rPr>
              <a:t> structural transformation.</a:t>
            </a:r>
          </a:p>
          <a:p>
            <a:pPr marL="457200" lvl="1" indent="0">
              <a:buClr>
                <a:schemeClr val="tx2"/>
              </a:buClr>
              <a:buSzPct val="120000"/>
              <a:buNone/>
            </a:pPr>
            <a:endParaRPr lang="fr-FR" sz="2400" dirty="0" smtClean="0">
              <a:latin typeface="Avenir Book"/>
              <a:cs typeface="Avenir Book"/>
            </a:endParaRPr>
          </a:p>
          <a:p>
            <a:pPr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sz="2400" dirty="0" smtClean="0">
                <a:latin typeface="Avenir Book"/>
                <a:cs typeface="Avenir Book"/>
              </a:rPr>
              <a:t>ECA to coordinate and support efforts for data collection, </a:t>
            </a:r>
            <a:r>
              <a:rPr lang="fr-FR" sz="2400" dirty="0" err="1" smtClean="0">
                <a:latin typeface="Avenir Book"/>
                <a:cs typeface="Avenir Book"/>
              </a:rPr>
              <a:t>processing</a:t>
            </a:r>
            <a:r>
              <a:rPr lang="fr-FR" sz="2400" dirty="0" smtClean="0">
                <a:latin typeface="Avenir Book"/>
                <a:cs typeface="Avenir Book"/>
              </a:rPr>
              <a:t> and </a:t>
            </a:r>
            <a:r>
              <a:rPr lang="fr-FR" sz="2400" dirty="0" err="1" smtClean="0">
                <a:latin typeface="Avenir Book"/>
                <a:cs typeface="Avenir Book"/>
              </a:rPr>
              <a:t>dissemination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so</a:t>
            </a:r>
            <a:r>
              <a:rPr lang="fr-FR" sz="2400" dirty="0" smtClean="0">
                <a:latin typeface="Avenir Book"/>
                <a:cs typeface="Avenir Book"/>
              </a:rPr>
              <a:t> as to </a:t>
            </a:r>
            <a:r>
              <a:rPr lang="fr-FR" sz="2400" dirty="0" err="1" smtClean="0">
                <a:latin typeface="Avenir Book"/>
                <a:cs typeface="Avenir Book"/>
              </a:rPr>
              <a:t>reduce</a:t>
            </a:r>
            <a:r>
              <a:rPr lang="fr-FR" sz="2400" dirty="0" smtClean="0">
                <a:latin typeface="Avenir Book"/>
                <a:cs typeface="Avenir Book"/>
              </a:rPr>
              <a:t> the </a:t>
            </a:r>
            <a:r>
              <a:rPr lang="fr-FR" sz="2400" dirty="0" err="1" smtClean="0">
                <a:latin typeface="Avenir Book"/>
                <a:cs typeface="Avenir Book"/>
              </a:rPr>
              <a:t>burden</a:t>
            </a:r>
            <a:r>
              <a:rPr lang="fr-FR" sz="2400" dirty="0" smtClean="0">
                <a:latin typeface="Avenir Book"/>
                <a:cs typeface="Avenir Book"/>
              </a:rPr>
              <a:t> of the </a:t>
            </a:r>
            <a:r>
              <a:rPr lang="fr-FR" sz="2400" dirty="0" err="1" smtClean="0">
                <a:latin typeface="Avenir Book"/>
                <a:cs typeface="Avenir Book"/>
              </a:rPr>
              <a:t>work</a:t>
            </a:r>
            <a:r>
              <a:rPr lang="fr-FR" sz="2400" dirty="0" smtClean="0">
                <a:latin typeface="Avenir Book"/>
                <a:cs typeface="Avenir Book"/>
              </a:rPr>
              <a:t> of national structures </a:t>
            </a:r>
            <a:r>
              <a:rPr lang="fr-FR" sz="2400" dirty="0" err="1" smtClean="0">
                <a:latin typeface="Avenir Book"/>
                <a:cs typeface="Avenir Book"/>
              </a:rPr>
              <a:t>within</a:t>
            </a:r>
            <a:r>
              <a:rPr lang="fr-FR" sz="2400" dirty="0" smtClean="0">
                <a:latin typeface="Avenir Book"/>
                <a:cs typeface="Avenir Book"/>
              </a:rPr>
              <a:t> the Central </a:t>
            </a:r>
            <a:r>
              <a:rPr lang="fr-FR" sz="2400" dirty="0" err="1" smtClean="0">
                <a:latin typeface="Avenir Book"/>
                <a:cs typeface="Avenir Book"/>
              </a:rPr>
              <a:t>Africa</a:t>
            </a:r>
            <a:r>
              <a:rPr lang="fr-FR" sz="2400" dirty="0" smtClean="0">
                <a:latin typeface="Avenir Book"/>
                <a:cs typeface="Avenir Book"/>
              </a:rPr>
              <a:t> subregion.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55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16350"/>
            <a:ext cx="8229600" cy="607835"/>
          </a:xfrm>
        </p:spPr>
        <p:txBody>
          <a:bodyPr>
            <a:noAutofit/>
          </a:bodyPr>
          <a:lstStyle/>
          <a:p>
            <a:r>
              <a:rPr lang="fr-FR" sz="2800" dirty="0" err="1" smtClean="0">
                <a:solidFill>
                  <a:srgbClr val="FFFFFF"/>
                </a:solidFill>
                <a:latin typeface="Avenir Book"/>
                <a:cs typeface="Avenir Book"/>
              </a:rPr>
              <a:t>Recommendations</a:t>
            </a:r>
            <a:r>
              <a:rPr lang="fr-FR" sz="2800" dirty="0" smtClean="0">
                <a:solidFill>
                  <a:srgbClr val="FFFFFF"/>
                </a:solidFill>
                <a:latin typeface="Avenir Book"/>
                <a:cs typeface="Avenir Book"/>
              </a:rPr>
              <a:t> on the ECA Country Profiles</a:t>
            </a:r>
            <a:endParaRPr lang="fr-FR" sz="280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097926" y="1226854"/>
            <a:ext cx="7588874" cy="4899310"/>
          </a:xfrm>
        </p:spPr>
        <p:txBody>
          <a:bodyPr>
            <a:normAutofit/>
          </a:bodyPr>
          <a:lstStyle/>
          <a:p>
            <a:pPr algn="just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sz="2400" dirty="0" smtClean="0">
                <a:latin typeface="Avenir Book"/>
                <a:cs typeface="Avenir Book"/>
              </a:rPr>
              <a:t>ECA country profiles to serve as tools to support structural transformation in West </a:t>
            </a:r>
            <a:r>
              <a:rPr lang="fr-FR" sz="2400" dirty="0" err="1" smtClean="0">
                <a:latin typeface="Avenir Book"/>
                <a:cs typeface="Avenir Book"/>
              </a:rPr>
              <a:t>African</a:t>
            </a:r>
            <a:r>
              <a:rPr lang="fr-FR" sz="2400" dirty="0" smtClean="0">
                <a:latin typeface="Avenir Book"/>
                <a:cs typeface="Avenir Book"/>
              </a:rPr>
              <a:t> countries.</a:t>
            </a:r>
          </a:p>
          <a:p>
            <a:pPr algn="just">
              <a:buClr>
                <a:schemeClr val="tx2"/>
              </a:buClr>
              <a:buSzPct val="120000"/>
              <a:buFont typeface="Wingdings" charset="2"/>
              <a:buChar char="§"/>
            </a:pPr>
            <a:endParaRPr lang="fr-FR" sz="2400" dirty="0" smtClean="0">
              <a:latin typeface="Avenir Book"/>
              <a:cs typeface="Avenir Book"/>
            </a:endParaRPr>
          </a:p>
          <a:p>
            <a:pPr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sz="2400" dirty="0" smtClean="0">
                <a:latin typeface="Avenir Book"/>
                <a:cs typeface="Avenir Book"/>
              </a:rPr>
              <a:t>ECA to continue to </a:t>
            </a:r>
            <a:r>
              <a:rPr lang="fr-FR" sz="2400" dirty="0" err="1" smtClean="0">
                <a:latin typeface="Avenir Book"/>
                <a:cs typeface="Avenir Book"/>
              </a:rPr>
              <a:t>integrate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indicators</a:t>
            </a:r>
            <a:r>
              <a:rPr lang="fr-FR" sz="2400" dirty="0" smtClean="0">
                <a:latin typeface="Avenir Book"/>
                <a:cs typeface="Avenir Book"/>
              </a:rPr>
              <a:t> on cross </a:t>
            </a:r>
            <a:r>
              <a:rPr lang="fr-FR" sz="2400" dirty="0" err="1" smtClean="0">
                <a:latin typeface="Avenir Book"/>
                <a:cs typeface="Avenir Book"/>
              </a:rPr>
              <a:t>cutting</a:t>
            </a:r>
            <a:r>
              <a:rPr lang="fr-FR" sz="2400" dirty="0" smtClean="0">
                <a:latin typeface="Avenir Book"/>
                <a:cs typeface="Avenir Book"/>
              </a:rPr>
              <a:t> issues </a:t>
            </a:r>
            <a:r>
              <a:rPr lang="fr-FR" sz="2400" dirty="0" err="1" smtClean="0">
                <a:latin typeface="Avenir Book"/>
                <a:cs typeface="Avenir Book"/>
              </a:rPr>
              <a:t>such</a:t>
            </a:r>
            <a:r>
              <a:rPr lang="fr-FR" sz="2400" dirty="0" smtClean="0">
                <a:latin typeface="Avenir Book"/>
                <a:cs typeface="Avenir Book"/>
              </a:rPr>
              <a:t> as </a:t>
            </a:r>
            <a:r>
              <a:rPr lang="fr-FR" sz="2400" dirty="0" err="1" smtClean="0">
                <a:latin typeface="Avenir Book"/>
                <a:cs typeface="Avenir Book"/>
              </a:rPr>
              <a:t>governance</a:t>
            </a:r>
            <a:r>
              <a:rPr lang="fr-FR" sz="2400" dirty="0" smtClean="0">
                <a:latin typeface="Avenir Book"/>
                <a:cs typeface="Avenir Book"/>
              </a:rPr>
              <a:t>, </a:t>
            </a:r>
            <a:r>
              <a:rPr lang="fr-FR" sz="2400" dirty="0" err="1" smtClean="0">
                <a:latin typeface="Avenir Book"/>
                <a:cs typeface="Avenir Book"/>
              </a:rPr>
              <a:t>sustainable</a:t>
            </a:r>
            <a:r>
              <a:rPr lang="fr-FR" sz="2400" dirty="0" smtClean="0">
                <a:latin typeface="Avenir Book"/>
                <a:cs typeface="Avenir Book"/>
              </a:rPr>
              <a:t> development, </a:t>
            </a:r>
            <a:r>
              <a:rPr lang="fr-FR" sz="2400" dirty="0" err="1" smtClean="0">
                <a:latin typeface="Avenir Book"/>
                <a:cs typeface="Avenir Book"/>
              </a:rPr>
              <a:t>gender</a:t>
            </a:r>
            <a:r>
              <a:rPr lang="fr-FR" sz="2400" dirty="0" smtClean="0">
                <a:latin typeface="Avenir Book"/>
                <a:cs typeface="Avenir Book"/>
              </a:rPr>
              <a:t> and </a:t>
            </a:r>
            <a:r>
              <a:rPr lang="fr-FR" sz="2400" dirty="0" err="1" smtClean="0">
                <a:latin typeface="Avenir Book"/>
                <a:cs typeface="Avenir Book"/>
              </a:rPr>
              <a:t>climate</a:t>
            </a:r>
            <a:r>
              <a:rPr lang="fr-FR" sz="2400" dirty="0" smtClean="0">
                <a:latin typeface="Avenir Book"/>
                <a:cs typeface="Avenir Book"/>
              </a:rPr>
              <a:t> change </a:t>
            </a:r>
            <a:r>
              <a:rPr lang="fr-FR" sz="2400" dirty="0" err="1" smtClean="0">
                <a:latin typeface="Avenir Book"/>
                <a:cs typeface="Avenir Book"/>
              </a:rPr>
              <a:t>into</a:t>
            </a:r>
            <a:r>
              <a:rPr lang="fr-FR" sz="2400" dirty="0" smtClean="0">
                <a:latin typeface="Avenir Book"/>
                <a:cs typeface="Avenir Book"/>
              </a:rPr>
              <a:t> the country profiles.</a:t>
            </a:r>
          </a:p>
          <a:p>
            <a:pPr marL="0" indent="0">
              <a:buClr>
                <a:schemeClr val="tx2"/>
              </a:buClr>
              <a:buSzPct val="120000"/>
              <a:buNone/>
            </a:pPr>
            <a:endParaRPr lang="fr-FR" sz="2400" dirty="0" smtClean="0">
              <a:latin typeface="Avenir Book"/>
              <a:cs typeface="Avenir Book"/>
            </a:endParaRPr>
          </a:p>
          <a:p>
            <a:pPr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sz="2400" dirty="0" err="1" smtClean="0">
                <a:latin typeface="Avenir Book"/>
                <a:cs typeface="Avenir Book"/>
              </a:rPr>
              <a:t>Integrate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indicators</a:t>
            </a:r>
            <a:r>
              <a:rPr lang="fr-FR" sz="2400" dirty="0" smtClean="0">
                <a:latin typeface="Avenir Book"/>
                <a:cs typeface="Avenir Book"/>
              </a:rPr>
              <a:t> on cross-</a:t>
            </a:r>
            <a:r>
              <a:rPr lang="fr-FR" sz="2400" dirty="0" err="1" smtClean="0">
                <a:latin typeface="Avenir Book"/>
                <a:cs typeface="Avenir Book"/>
              </a:rPr>
              <a:t>cutting</a:t>
            </a:r>
            <a:r>
              <a:rPr lang="fr-FR" sz="2400" dirty="0" smtClean="0">
                <a:latin typeface="Avenir Book"/>
                <a:cs typeface="Avenir Book"/>
              </a:rPr>
              <a:t> issues </a:t>
            </a:r>
            <a:r>
              <a:rPr lang="fr-FR" sz="2400" dirty="0" err="1" smtClean="0">
                <a:latin typeface="Avenir Book"/>
                <a:cs typeface="Avenir Book"/>
              </a:rPr>
              <a:t>such</a:t>
            </a:r>
            <a:r>
              <a:rPr lang="fr-FR" sz="2400" dirty="0" smtClean="0">
                <a:latin typeface="Avenir Book"/>
                <a:cs typeface="Avenir Book"/>
              </a:rPr>
              <a:t> as </a:t>
            </a:r>
            <a:r>
              <a:rPr lang="fr-FR" sz="2400" dirty="0" err="1" smtClean="0">
                <a:latin typeface="Avenir Book"/>
                <a:cs typeface="Avenir Book"/>
              </a:rPr>
              <a:t>governance</a:t>
            </a:r>
            <a:r>
              <a:rPr lang="fr-FR" sz="2400" dirty="0" smtClean="0">
                <a:latin typeface="Avenir Book"/>
                <a:cs typeface="Avenir Book"/>
              </a:rPr>
              <a:t>, </a:t>
            </a:r>
            <a:r>
              <a:rPr lang="fr-FR" sz="2400" dirty="0" err="1" smtClean="0">
                <a:latin typeface="Avenir Book"/>
                <a:cs typeface="Avenir Book"/>
              </a:rPr>
              <a:t>sustainable</a:t>
            </a:r>
            <a:r>
              <a:rPr lang="fr-FR" sz="2400" dirty="0" smtClean="0">
                <a:latin typeface="Avenir Book"/>
                <a:cs typeface="Avenir Book"/>
              </a:rPr>
              <a:t> development, </a:t>
            </a:r>
            <a:r>
              <a:rPr lang="fr-FR" sz="2400" dirty="0" err="1" smtClean="0">
                <a:latin typeface="Avenir Book"/>
                <a:cs typeface="Avenir Book"/>
              </a:rPr>
              <a:t>gender</a:t>
            </a:r>
            <a:r>
              <a:rPr lang="fr-FR" sz="2400" dirty="0" smtClean="0">
                <a:latin typeface="Avenir Book"/>
                <a:cs typeface="Avenir Book"/>
              </a:rPr>
              <a:t> and </a:t>
            </a:r>
            <a:r>
              <a:rPr lang="fr-FR" sz="2400" dirty="0" err="1" smtClean="0">
                <a:latin typeface="Avenir Book"/>
                <a:cs typeface="Avenir Book"/>
              </a:rPr>
              <a:t>climate</a:t>
            </a:r>
            <a:r>
              <a:rPr lang="fr-FR" sz="2400" dirty="0" smtClean="0">
                <a:latin typeface="Avenir Book"/>
                <a:cs typeface="Avenir Book"/>
              </a:rPr>
              <a:t> change in the </a:t>
            </a:r>
            <a:r>
              <a:rPr lang="fr-FR" sz="2400" dirty="0" err="1" smtClean="0">
                <a:latin typeface="Avenir Book"/>
                <a:cs typeface="Avenir Book"/>
              </a:rPr>
              <a:t>North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Africa</a:t>
            </a:r>
            <a:r>
              <a:rPr lang="fr-FR" sz="2400" dirty="0" smtClean="0">
                <a:latin typeface="Avenir Book"/>
                <a:cs typeface="Avenir Book"/>
              </a:rPr>
              <a:t> </a:t>
            </a:r>
            <a:r>
              <a:rPr lang="fr-FR" sz="2400" dirty="0" err="1" smtClean="0">
                <a:latin typeface="Avenir Book"/>
                <a:cs typeface="Avenir Book"/>
              </a:rPr>
              <a:t>sub-region</a:t>
            </a:r>
            <a:r>
              <a:rPr lang="fr-FR" sz="2400" dirty="0" smtClean="0">
                <a:latin typeface="Avenir Book"/>
                <a:cs typeface="Avenir Book"/>
              </a:rPr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65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16350"/>
            <a:ext cx="8229600" cy="607835"/>
          </a:xfrm>
        </p:spPr>
        <p:txBody>
          <a:bodyPr>
            <a:noAutofit/>
          </a:bodyPr>
          <a:lstStyle/>
          <a:p>
            <a:r>
              <a:rPr lang="fr-FR" sz="2800" dirty="0" err="1" smtClean="0">
                <a:solidFill>
                  <a:srgbClr val="FFFFFF"/>
                </a:solidFill>
                <a:latin typeface="Avenir Book"/>
                <a:cs typeface="Avenir Book"/>
              </a:rPr>
              <a:t>Recommendations</a:t>
            </a:r>
            <a:r>
              <a:rPr lang="fr-FR" sz="2800" dirty="0" smtClean="0">
                <a:solidFill>
                  <a:srgbClr val="FFFFFF"/>
                </a:solidFill>
                <a:latin typeface="Avenir Book"/>
                <a:cs typeface="Avenir Book"/>
              </a:rPr>
              <a:t> on </a:t>
            </a:r>
            <a:r>
              <a:rPr lang="fr-FR" sz="2800" dirty="0" err="1" smtClean="0">
                <a:solidFill>
                  <a:srgbClr val="FFFFFF"/>
                </a:solidFill>
                <a:latin typeface="Avenir Book"/>
                <a:cs typeface="Avenir Book"/>
              </a:rPr>
              <a:t>review</a:t>
            </a:r>
            <a:r>
              <a:rPr lang="fr-FR" sz="2800" dirty="0" smtClean="0">
                <a:solidFill>
                  <a:srgbClr val="FFFFFF"/>
                </a:solidFill>
                <a:latin typeface="Avenir Book"/>
                <a:cs typeface="Avenir Book"/>
              </a:rPr>
              <a:t> of the </a:t>
            </a:r>
            <a:r>
              <a:rPr lang="fr-FR" sz="2800" dirty="0" err="1" smtClean="0">
                <a:solidFill>
                  <a:srgbClr val="FFFFFF"/>
                </a:solidFill>
                <a:latin typeface="Avenir Book"/>
                <a:cs typeface="Avenir Book"/>
              </a:rPr>
              <a:t>ICEs</a:t>
            </a:r>
            <a:endParaRPr lang="fr-FR" sz="280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097926" y="1226854"/>
            <a:ext cx="7588874" cy="4899310"/>
          </a:xfrm>
        </p:spPr>
        <p:txBody>
          <a:bodyPr>
            <a:normAutofit/>
          </a:bodyPr>
          <a:lstStyle/>
          <a:p>
            <a:pPr algn="just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sz="2600" dirty="0" smtClean="0">
                <a:latin typeface="Avenir Book"/>
                <a:cs typeface="Avenir Book"/>
              </a:rPr>
              <a:t>The Conference of Ministers to mandate ECA to review the ICE and other subsidiary organs of the Commission.</a:t>
            </a:r>
          </a:p>
          <a:p>
            <a:pPr marL="57150" indent="0" algn="just">
              <a:buClr>
                <a:schemeClr val="tx2"/>
              </a:buClr>
              <a:buSzPct val="120000"/>
              <a:buNone/>
            </a:pPr>
            <a:endParaRPr lang="fr-FR" sz="2600" dirty="0" smtClean="0">
              <a:latin typeface="Avenir Book"/>
              <a:cs typeface="Avenir Book"/>
            </a:endParaRPr>
          </a:p>
          <a:p>
            <a:pPr algn="just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sz="2600" dirty="0" smtClean="0">
                <a:latin typeface="Avenir Book"/>
                <a:cs typeface="Avenir Book"/>
              </a:rPr>
              <a:t>The </a:t>
            </a:r>
            <a:r>
              <a:rPr lang="fr-FR" sz="2600" dirty="0" err="1" smtClean="0">
                <a:latin typeface="Avenir Book"/>
                <a:cs typeface="Avenir Book"/>
              </a:rPr>
              <a:t>reforms</a:t>
            </a:r>
            <a:r>
              <a:rPr lang="fr-FR" sz="2600" dirty="0" smtClean="0">
                <a:latin typeface="Avenir Book"/>
                <a:cs typeface="Avenir Book"/>
              </a:rPr>
              <a:t> to </a:t>
            </a:r>
            <a:r>
              <a:rPr lang="fr-FR" sz="2600" dirty="0" err="1" smtClean="0">
                <a:latin typeface="Avenir Book"/>
                <a:cs typeface="Avenir Book"/>
              </a:rPr>
              <a:t>take</a:t>
            </a:r>
            <a:r>
              <a:rPr lang="fr-FR" sz="2600" dirty="0" smtClean="0">
                <a:latin typeface="Avenir Book"/>
                <a:cs typeface="Avenir Book"/>
              </a:rPr>
              <a:t> </a:t>
            </a:r>
            <a:r>
              <a:rPr lang="fr-FR" sz="2600" dirty="0" err="1" smtClean="0">
                <a:latin typeface="Avenir Book"/>
                <a:cs typeface="Avenir Book"/>
              </a:rPr>
              <a:t>into</a:t>
            </a:r>
            <a:r>
              <a:rPr lang="fr-FR" sz="2600" dirty="0" smtClean="0">
                <a:latin typeface="Avenir Book"/>
                <a:cs typeface="Avenir Book"/>
              </a:rPr>
              <a:t> </a:t>
            </a:r>
            <a:r>
              <a:rPr lang="fr-FR" sz="2600" dirty="0" err="1" smtClean="0">
                <a:latin typeface="Avenir Book"/>
                <a:cs typeface="Avenir Book"/>
              </a:rPr>
              <a:t>consideration</a:t>
            </a:r>
            <a:r>
              <a:rPr lang="fr-FR" sz="2600" dirty="0" smtClean="0">
                <a:latin typeface="Avenir Book"/>
                <a:cs typeface="Avenir Book"/>
              </a:rPr>
              <a:t> the </a:t>
            </a:r>
            <a:r>
              <a:rPr lang="fr-FR" sz="2600" dirty="0" err="1" smtClean="0">
                <a:latin typeface="Avenir Book"/>
                <a:cs typeface="Avenir Book"/>
              </a:rPr>
              <a:t>possibility</a:t>
            </a:r>
            <a:r>
              <a:rPr lang="fr-FR" sz="2600" dirty="0" smtClean="0">
                <a:latin typeface="Avenir Book"/>
                <a:cs typeface="Avenir Book"/>
              </a:rPr>
              <a:t> of </a:t>
            </a:r>
            <a:r>
              <a:rPr lang="fr-FR" sz="2600" dirty="0" err="1" smtClean="0">
                <a:latin typeface="Avenir Book"/>
                <a:cs typeface="Avenir Book"/>
              </a:rPr>
              <a:t>changing</a:t>
            </a:r>
            <a:r>
              <a:rPr lang="fr-FR" sz="2600" dirty="0" smtClean="0">
                <a:latin typeface="Avenir Book"/>
                <a:cs typeface="Avenir Book"/>
              </a:rPr>
              <a:t> the dates of </a:t>
            </a:r>
            <a:r>
              <a:rPr lang="fr-FR" sz="2600" dirty="0" err="1" smtClean="0">
                <a:latin typeface="Avenir Book"/>
                <a:cs typeface="Avenir Book"/>
              </a:rPr>
              <a:t>ICEs</a:t>
            </a:r>
            <a:r>
              <a:rPr lang="fr-FR" sz="2600" dirty="0" smtClean="0">
                <a:latin typeface="Avenir Book"/>
                <a:cs typeface="Avenir Book"/>
              </a:rPr>
              <a:t>.</a:t>
            </a:r>
          </a:p>
          <a:p>
            <a:pPr marL="57150" indent="0" algn="r">
              <a:buClr>
                <a:schemeClr val="tx2"/>
              </a:buClr>
              <a:buSzPct val="120000"/>
              <a:buNone/>
            </a:pPr>
            <a:endParaRPr lang="fr-FR" sz="2600" dirty="0" smtClean="0">
              <a:latin typeface="Avenir Book"/>
              <a:cs typeface="Avenir Book"/>
            </a:endParaRPr>
          </a:p>
          <a:p>
            <a:pPr algn="just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fr-FR" sz="2600" dirty="0" smtClean="0">
                <a:latin typeface="Avenir Book"/>
                <a:cs typeface="Avenir Book"/>
              </a:rPr>
              <a:t>The selection of the topic for each ICE to be done at corporate level.</a:t>
            </a:r>
            <a:endParaRPr lang="fr-FR" sz="2600" dirty="0">
              <a:latin typeface="Avenir Book"/>
              <a:cs typeface="Avenir Book"/>
            </a:endParaRPr>
          </a:p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endParaRPr lang="fr-FR" sz="2400" dirty="0" smtClean="0">
              <a:latin typeface="Avenir Book"/>
              <a:cs typeface="Avenir Boo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67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16350"/>
            <a:ext cx="8229600" cy="607835"/>
          </a:xfrm>
        </p:spPr>
        <p:txBody>
          <a:bodyPr>
            <a:noAutofit/>
          </a:bodyPr>
          <a:lstStyle/>
          <a:p>
            <a:endParaRPr lang="fr-FR" sz="280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097926" y="1226854"/>
            <a:ext cx="7588874" cy="4899310"/>
          </a:xfrm>
        </p:spPr>
        <p:txBody>
          <a:bodyPr>
            <a:normAutofit/>
          </a:bodyPr>
          <a:lstStyle/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endParaRPr lang="fr-FR" dirty="0">
              <a:latin typeface="Avenir Book"/>
              <a:cs typeface="Avenir Book"/>
            </a:endParaRPr>
          </a:p>
          <a:p>
            <a:pPr marL="914400" lvl="2" indent="0">
              <a:buClr>
                <a:srgbClr val="008000"/>
              </a:buClr>
              <a:buSzPct val="120000"/>
              <a:buNone/>
            </a:pPr>
            <a:endParaRPr lang="fr-FR" dirty="0" smtClean="0">
              <a:latin typeface="Avenir Book"/>
              <a:cs typeface="Avenir Book"/>
            </a:endParaRPr>
          </a:p>
          <a:p>
            <a:pPr marL="914400" lvl="2" indent="0">
              <a:buClr>
                <a:srgbClr val="008000"/>
              </a:buClr>
              <a:buSzPct val="120000"/>
              <a:buNone/>
            </a:pPr>
            <a:endParaRPr lang="fr-FR" dirty="0">
              <a:latin typeface="Avenir Book"/>
              <a:cs typeface="Avenir Book"/>
            </a:endParaRPr>
          </a:p>
          <a:p>
            <a:pPr marL="914400" lvl="2" indent="0">
              <a:buClr>
                <a:srgbClr val="008000"/>
              </a:buClr>
              <a:buSzPct val="120000"/>
              <a:buNone/>
            </a:pPr>
            <a:endParaRPr lang="fr-FR" dirty="0" smtClean="0">
              <a:latin typeface="Avenir Book"/>
              <a:cs typeface="Avenir Book"/>
            </a:endParaRPr>
          </a:p>
          <a:p>
            <a:pPr marL="914400" lvl="2" indent="0">
              <a:buClr>
                <a:srgbClr val="008000"/>
              </a:buClr>
              <a:buSzPct val="120000"/>
              <a:buNone/>
            </a:pPr>
            <a:r>
              <a:rPr lang="fr-FR" b="1" i="1" dirty="0" err="1" smtClean="0">
                <a:latin typeface="Avenir Book"/>
                <a:cs typeface="Avenir Book"/>
              </a:rPr>
              <a:t>Thank</a:t>
            </a:r>
            <a:r>
              <a:rPr lang="fr-FR" b="1" i="1" dirty="0" smtClean="0">
                <a:latin typeface="Avenir Book"/>
                <a:cs typeface="Avenir Book"/>
              </a:rPr>
              <a:t> </a:t>
            </a:r>
            <a:r>
              <a:rPr lang="fr-FR" b="1" i="1" dirty="0" err="1" smtClean="0">
                <a:latin typeface="Avenir Book"/>
                <a:cs typeface="Avenir Book"/>
              </a:rPr>
              <a:t>you</a:t>
            </a:r>
            <a:r>
              <a:rPr lang="fr-FR" b="1" i="1" dirty="0" smtClean="0">
                <a:latin typeface="Avenir Book"/>
                <a:cs typeface="Avenir Book"/>
              </a:rPr>
              <a:t> for </a:t>
            </a:r>
            <a:r>
              <a:rPr lang="fr-FR" b="1" i="1" dirty="0" err="1" smtClean="0">
                <a:latin typeface="Avenir Book"/>
                <a:cs typeface="Avenir Book"/>
              </a:rPr>
              <a:t>your</a:t>
            </a:r>
            <a:r>
              <a:rPr lang="fr-FR" b="1" i="1" dirty="0" smtClean="0">
                <a:latin typeface="Avenir Book"/>
                <a:cs typeface="Avenir Book"/>
              </a:rPr>
              <a:t> </a:t>
            </a:r>
            <a:r>
              <a:rPr lang="fr-FR" b="1" i="1" dirty="0" err="1" smtClean="0">
                <a:latin typeface="Avenir Book"/>
                <a:cs typeface="Avenir Book"/>
              </a:rPr>
              <a:t>kind</a:t>
            </a:r>
            <a:r>
              <a:rPr lang="fr-FR" b="1" i="1" dirty="0" smtClean="0">
                <a:latin typeface="Avenir Book"/>
                <a:cs typeface="Avenir Book"/>
              </a:rPr>
              <a:t> attention</a:t>
            </a:r>
            <a:r>
              <a:rPr lang="fr-FR" b="1" i="1" dirty="0">
                <a:latin typeface="Avenir Book"/>
                <a:cs typeface="Avenir Book"/>
              </a:rPr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27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6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7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8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9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10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11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12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4.xml><?xml version="1.0" encoding="utf-8"?>
<a:theme xmlns:a="http://schemas.openxmlformats.org/drawingml/2006/main" name="13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5.xml><?xml version="1.0" encoding="utf-8"?>
<a:theme xmlns:a="http://schemas.openxmlformats.org/drawingml/2006/main" name="14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6.xml><?xml version="1.0" encoding="utf-8"?>
<a:theme xmlns:a="http://schemas.openxmlformats.org/drawingml/2006/main" name="15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7.xml><?xml version="1.0" encoding="utf-8"?>
<a:theme xmlns:a="http://schemas.openxmlformats.org/drawingml/2006/main" name="16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8.xml><?xml version="1.0" encoding="utf-8"?>
<a:theme xmlns:a="http://schemas.openxmlformats.org/drawingml/2006/main" name="17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9.xml><?xml version="1.0" encoding="utf-8"?>
<a:theme xmlns:a="http://schemas.openxmlformats.org/drawingml/2006/main" name="18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0.xml><?xml version="1.0" encoding="utf-8"?>
<a:theme xmlns:a="http://schemas.openxmlformats.org/drawingml/2006/main" name="19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1895</TotalTime>
  <Words>1837</Words>
  <Application>Microsoft Office PowerPoint</Application>
  <PresentationFormat>On-screen Show (4:3)</PresentationFormat>
  <Paragraphs>430</Paragraphs>
  <Slides>32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20</vt:i4>
      </vt:variant>
      <vt:variant>
        <vt:lpstr>Slide Titles</vt:lpstr>
      </vt:variant>
      <vt:variant>
        <vt:i4>32</vt:i4>
      </vt:variant>
    </vt:vector>
  </HeadingPairs>
  <TitlesOfParts>
    <vt:vector size="57" baseType="lpstr">
      <vt:lpstr>Arial</vt:lpstr>
      <vt:lpstr>Avenir Book</vt:lpstr>
      <vt:lpstr>Calibri</vt:lpstr>
      <vt:lpstr>Times New Roman</vt:lpstr>
      <vt:lpstr>Wingdings</vt:lpstr>
      <vt:lpstr>Conception personnalisée</vt:lpstr>
      <vt:lpstr>1_Conception personnalisée</vt:lpstr>
      <vt:lpstr>2_Conception personnalisée</vt:lpstr>
      <vt:lpstr>3_Conception personnalisée</vt:lpstr>
      <vt:lpstr>4_Conception personnalisée</vt:lpstr>
      <vt:lpstr>5_Conception personnalisée</vt:lpstr>
      <vt:lpstr>6_Conception personnalisée</vt:lpstr>
      <vt:lpstr>7_Conception personnalisée</vt:lpstr>
      <vt:lpstr>8_Conception personnalisée</vt:lpstr>
      <vt:lpstr>9_Conception personnalisée</vt:lpstr>
      <vt:lpstr>10_Conception personnalisée</vt:lpstr>
      <vt:lpstr>11_Conception personnalisée</vt:lpstr>
      <vt:lpstr>12_Conception personnalisée</vt:lpstr>
      <vt:lpstr>13_Conception personnalisée</vt:lpstr>
      <vt:lpstr>14_Conception personnalisée</vt:lpstr>
      <vt:lpstr>15_Conception personnalisée</vt:lpstr>
      <vt:lpstr>16_Conception personnalisée</vt:lpstr>
      <vt:lpstr>17_Conception personnalisée</vt:lpstr>
      <vt:lpstr>18_Conception personnalisée</vt:lpstr>
      <vt:lpstr>19_Conception personnalisée</vt:lpstr>
      <vt:lpstr>Meeting of the Committee of Experts All day event 9.00 - 18.45   Réunion du Comité d’experts Journée entière 9.00 - 18.45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Report of the ninth session of the Committee on Regional Cooperation and Integration</vt:lpstr>
      <vt:lpstr>Introduction</vt:lpstr>
      <vt:lpstr>Issues discussed</vt:lpstr>
      <vt:lpstr>Highlight of recommendations</vt:lpstr>
      <vt:lpstr>Highlight of recommendations</vt:lpstr>
      <vt:lpstr>Presentation on the meetings of the Intergovernmental Committee of Experts (ICE) by  Antonio M. A. Pedro Director, Sub-regional Office for Eastern Africa</vt:lpstr>
      <vt:lpstr>Summary of 2016 ICE Meetings</vt:lpstr>
      <vt:lpstr>Summary of 2016 ICE Meetings</vt:lpstr>
      <vt:lpstr>Key emerging issues/messages</vt:lpstr>
      <vt:lpstr>Key emerging issues/messages</vt:lpstr>
      <vt:lpstr>Key emerging issues/messages</vt:lpstr>
      <vt:lpstr>Key Recommendations of the ICE</vt:lpstr>
      <vt:lpstr>Recommendations on Agenda 2063 and SDGs</vt:lpstr>
      <vt:lpstr>Recommendations on Agenda 2063 and SDGs</vt:lpstr>
      <vt:lpstr>Recommendations on the ECA Country Profiles</vt:lpstr>
      <vt:lpstr>Recommendations on the ECA Country Profiles</vt:lpstr>
      <vt:lpstr>Recommendations on review of the ICEs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Hassna BENSEDDIK</dc:creator>
  <cp:lastModifiedBy>Eskinder Tsegaye</cp:lastModifiedBy>
  <cp:revision>50</cp:revision>
  <dcterms:created xsi:type="dcterms:W3CDTF">2016-03-28T17:04:51Z</dcterms:created>
  <dcterms:modified xsi:type="dcterms:W3CDTF">2016-04-02T10:35:33Z</dcterms:modified>
</cp:coreProperties>
</file>