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theme/theme2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charts/chart4.xml" ContentType="application/vnd.openxmlformats-officedocument.drawingml.chart+xml"/>
  <Override PartName="/ppt/notesSlides/notesSlide10.xml" ContentType="application/vnd.openxmlformats-officedocument.presentationml.notesSlide+xml"/>
  <Override PartName="/ppt/charts/chart5.xml" ContentType="application/vnd.openxmlformats-officedocument.drawingml.chart+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13.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14.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 id="2147483721" r:id="rId2"/>
    <p:sldMasterId id="2147483733" r:id="rId3"/>
    <p:sldMasterId id="2147483745" r:id="rId4"/>
    <p:sldMasterId id="2147483757" r:id="rId5"/>
    <p:sldMasterId id="2147483769" r:id="rId6"/>
    <p:sldMasterId id="2147483781" r:id="rId7"/>
    <p:sldMasterId id="2147483793" r:id="rId8"/>
    <p:sldMasterId id="2147483805" r:id="rId9"/>
    <p:sldMasterId id="2147483817" r:id="rId10"/>
    <p:sldMasterId id="2147483829" r:id="rId11"/>
    <p:sldMasterId id="2147483841" r:id="rId12"/>
    <p:sldMasterId id="2147483853" r:id="rId13"/>
    <p:sldMasterId id="2147483865" r:id="rId14"/>
    <p:sldMasterId id="2147483877" r:id="rId15"/>
    <p:sldMasterId id="2147483889" r:id="rId16"/>
    <p:sldMasterId id="2147483901" r:id="rId17"/>
    <p:sldMasterId id="2147483913" r:id="rId18"/>
    <p:sldMasterId id="2147483925" r:id="rId19"/>
    <p:sldMasterId id="2147483937" r:id="rId20"/>
    <p:sldMasterId id="2147483949" r:id="rId21"/>
  </p:sldMasterIdLst>
  <p:notesMasterIdLst>
    <p:notesMasterId r:id="rId44"/>
  </p:notesMasterIdLst>
  <p:sldIdLst>
    <p:sldId id="436" r:id="rId22"/>
    <p:sldId id="437" r:id="rId23"/>
    <p:sldId id="438" r:id="rId24"/>
    <p:sldId id="439" r:id="rId25"/>
    <p:sldId id="440" r:id="rId26"/>
    <p:sldId id="441" r:id="rId27"/>
    <p:sldId id="442" r:id="rId28"/>
    <p:sldId id="443" r:id="rId29"/>
    <p:sldId id="444" r:id="rId30"/>
    <p:sldId id="445" r:id="rId31"/>
    <p:sldId id="446" r:id="rId32"/>
    <p:sldId id="447" r:id="rId33"/>
    <p:sldId id="448" r:id="rId34"/>
    <p:sldId id="449" r:id="rId35"/>
    <p:sldId id="450" r:id="rId36"/>
    <p:sldId id="451" r:id="rId37"/>
    <p:sldId id="452" r:id="rId38"/>
    <p:sldId id="453" r:id="rId39"/>
    <p:sldId id="454" r:id="rId40"/>
    <p:sldId id="455" r:id="rId41"/>
    <p:sldId id="456" r:id="rId42"/>
    <p:sldId id="457" r:id="rId43"/>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575" autoAdjust="0"/>
  </p:normalViewPr>
  <p:slideViewPr>
    <p:cSldViewPr snapToGrid="0" snapToObjects="1">
      <p:cViewPr varScale="1">
        <p:scale>
          <a:sx n="111" d="100"/>
          <a:sy n="111" d="100"/>
        </p:scale>
        <p:origin x="159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405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5.xml"/><Relationship Id="rId39"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Master" Target="slideMasters/slideMaster21.xml"/><Relationship Id="rId34" Type="http://schemas.openxmlformats.org/officeDocument/2006/relationships/slide" Target="slides/slide13.xml"/><Relationship Id="rId42" Type="http://schemas.openxmlformats.org/officeDocument/2006/relationships/slide" Target="slides/slide21.xml"/><Relationship Id="rId47"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Master" Target="slideMasters/slideMaster20.xml"/><Relationship Id="rId29" Type="http://schemas.openxmlformats.org/officeDocument/2006/relationships/slide" Target="slides/slide8.xml"/><Relationship Id="rId41"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3.xml"/><Relationship Id="rId32" Type="http://schemas.openxmlformats.org/officeDocument/2006/relationships/slide" Target="slides/slide11.xml"/><Relationship Id="rId37" Type="http://schemas.openxmlformats.org/officeDocument/2006/relationships/slide" Target="slides/slide16.xml"/><Relationship Id="rId40" Type="http://schemas.openxmlformats.org/officeDocument/2006/relationships/slide" Target="slides/slide19.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0.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carmenwilke:Desktop:Data%20Comparison%20-%20Quantitative%20Analysi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1.%20Business\UNECA\Delivered%202016\Partner%20survey\Excel%20Results\ECA_Partners_2016_Merged_All_Fina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1.%20Business\UNECA\Delivered%202016\Partner%20survey\Excel%20Results\ECA_Partners_2016_Regions_Master_File_Automated.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Patrick\Desktop\Copie%20de%20Data%20Comparison%20-%20Quantitative%20Analysi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Patrick\Desktop\Copie%20de%20Data%20Comparison%20-%20Quantitative%20Analysi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Patrick\Desktop\Copie%20de%20Data%20Comparison%20-%20Quantitative%20Analysi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carmenwilke:Desktop:Data%20Comparison%20-%20Quantitative%20Analysi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Patrick\Desktop\Copie%20de%20Data%20Comparison%20-%20Quantitative%20Analysi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carmenwilke:Desktop:Data%20Comparison%20-%20Quantitative%20Analysi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Patrick\Desktop\Copie%20de%20Data%20Comparison%20-%20Quantitative%20Analysi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carmenwilke:Desktop:Data%20Comparison%20-%20Quantitative%20Analy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35936850629752198"/>
          <c:y val="8.7157381927286698E-2"/>
          <c:w val="0.87644203849518798"/>
          <c:h val="0.76836468358121901"/>
        </c:manualLayout>
      </c:layout>
      <c:barChart>
        <c:barDir val="col"/>
        <c:grouping val="clustered"/>
        <c:varyColors val="0"/>
        <c:ser>
          <c:idx val="0"/>
          <c:order val="0"/>
          <c:tx>
            <c:strRef>
              <c:f>'Years in Organization'!$E$2</c:f>
              <c:strCache>
                <c:ptCount val="1"/>
                <c:pt idx="0">
                  <c:v>Respondents</c:v>
                </c:pt>
              </c:strCache>
            </c:strRef>
          </c:tx>
          <c:invertIfNegative val="0"/>
          <c:cat>
            <c:strRef>
              <c:f>'Years in Organization'!$D$3:$D$8</c:f>
              <c:strCache>
                <c:ptCount val="6"/>
                <c:pt idx="0">
                  <c:v>&lt; 2 years</c:v>
                </c:pt>
                <c:pt idx="1">
                  <c:v>2 - 5 years</c:v>
                </c:pt>
                <c:pt idx="2">
                  <c:v>6 - 10 years</c:v>
                </c:pt>
                <c:pt idx="3">
                  <c:v>11 - 15 years</c:v>
                </c:pt>
                <c:pt idx="4">
                  <c:v>&gt; 15 years</c:v>
                </c:pt>
                <c:pt idx="5">
                  <c:v>No Response</c:v>
                </c:pt>
              </c:strCache>
            </c:strRef>
          </c:cat>
          <c:val>
            <c:numRef>
              <c:f>'Years in Organization'!$E$3:$E$8</c:f>
              <c:numCache>
                <c:formatCode>General</c:formatCode>
                <c:ptCount val="6"/>
                <c:pt idx="0">
                  <c:v>60</c:v>
                </c:pt>
                <c:pt idx="1">
                  <c:v>166</c:v>
                </c:pt>
                <c:pt idx="2">
                  <c:v>166</c:v>
                </c:pt>
                <c:pt idx="3">
                  <c:v>106</c:v>
                </c:pt>
                <c:pt idx="4">
                  <c:v>158</c:v>
                </c:pt>
                <c:pt idx="5">
                  <c:v>5</c:v>
                </c:pt>
              </c:numCache>
            </c:numRef>
          </c:val>
        </c:ser>
        <c:dLbls>
          <c:showLegendKey val="0"/>
          <c:showVal val="0"/>
          <c:showCatName val="0"/>
          <c:showSerName val="0"/>
          <c:showPercent val="0"/>
          <c:showBubbleSize val="0"/>
        </c:dLbls>
        <c:gapWidth val="150"/>
        <c:axId val="145876216"/>
        <c:axId val="145876608"/>
      </c:barChart>
      <c:catAx>
        <c:axId val="145876216"/>
        <c:scaling>
          <c:orientation val="minMax"/>
        </c:scaling>
        <c:delete val="1"/>
        <c:axPos val="b"/>
        <c:numFmt formatCode="General" sourceLinked="0"/>
        <c:majorTickMark val="out"/>
        <c:minorTickMark val="none"/>
        <c:tickLblPos val="nextTo"/>
        <c:crossAx val="145876608"/>
        <c:crosses val="autoZero"/>
        <c:auto val="1"/>
        <c:lblAlgn val="ctr"/>
        <c:lblOffset val="100"/>
        <c:noMultiLvlLbl val="0"/>
      </c:catAx>
      <c:valAx>
        <c:axId val="145876608"/>
        <c:scaling>
          <c:orientation val="minMax"/>
        </c:scaling>
        <c:delete val="0"/>
        <c:axPos val="l"/>
        <c:majorGridlines/>
        <c:numFmt formatCode="General" sourceLinked="1"/>
        <c:majorTickMark val="out"/>
        <c:minorTickMark val="none"/>
        <c:tickLblPos val="nextTo"/>
        <c:crossAx val="145876216"/>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invertIfNegative val="0"/>
          <c:dLbls>
            <c:spPr>
              <a:noFill/>
              <a:ln>
                <a:noFill/>
              </a:ln>
              <a:effectLst/>
            </c:spPr>
            <c:txPr>
              <a:bodyPr/>
              <a:lstStyle/>
              <a:p>
                <a:pPr>
                  <a:defRPr sz="1400" b="1">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Feuil1!$A$32:$A$43</c:f>
              <c:strCache>
                <c:ptCount val="12"/>
                <c:pt idx="0">
                  <c:v>Media</c:v>
                </c:pt>
                <c:pt idx="1">
                  <c:v>Pan-African Institutions (AfDB, AUC, NEPAD)</c:v>
                </c:pt>
                <c:pt idx="2">
                  <c:v>Other</c:v>
                </c:pt>
                <c:pt idx="3">
                  <c:v>Regional Economic Communities</c:v>
                </c:pt>
                <c:pt idx="4">
                  <c:v>Bilateral or Multilateral Institution</c:v>
                </c:pt>
                <c:pt idx="5">
                  <c:v>Statistical Agency</c:v>
                </c:pt>
                <c:pt idx="6">
                  <c:v>U.N. Entity	</c:v>
                </c:pt>
                <c:pt idx="7">
                  <c:v>Private Sector</c:v>
                </c:pt>
                <c:pt idx="8">
                  <c:v>Academia / Research / Think Tank</c:v>
                </c:pt>
                <c:pt idx="9">
                  <c:v>Not-For-Profit / NGO / INGO</c:v>
                </c:pt>
                <c:pt idx="10">
                  <c:v>Other National Institution</c:v>
                </c:pt>
                <c:pt idx="11">
                  <c:v>ECA Member States Ministry/ Administration</c:v>
                </c:pt>
              </c:strCache>
            </c:strRef>
          </c:cat>
          <c:val>
            <c:numRef>
              <c:f>Feuil1!$B$32:$B$43</c:f>
              <c:numCache>
                <c:formatCode>General</c:formatCode>
                <c:ptCount val="12"/>
                <c:pt idx="0">
                  <c:v>10</c:v>
                </c:pt>
                <c:pt idx="1">
                  <c:v>14</c:v>
                </c:pt>
                <c:pt idx="2">
                  <c:v>15</c:v>
                </c:pt>
                <c:pt idx="3">
                  <c:v>24</c:v>
                </c:pt>
                <c:pt idx="4">
                  <c:v>26</c:v>
                </c:pt>
                <c:pt idx="5">
                  <c:v>35</c:v>
                </c:pt>
                <c:pt idx="6">
                  <c:v>50</c:v>
                </c:pt>
                <c:pt idx="7">
                  <c:v>67</c:v>
                </c:pt>
                <c:pt idx="8">
                  <c:v>81</c:v>
                </c:pt>
                <c:pt idx="9">
                  <c:v>94</c:v>
                </c:pt>
                <c:pt idx="10">
                  <c:v>118</c:v>
                </c:pt>
                <c:pt idx="11">
                  <c:v>126</c:v>
                </c:pt>
              </c:numCache>
            </c:numRef>
          </c:val>
        </c:ser>
        <c:dLbls>
          <c:showLegendKey val="0"/>
          <c:showVal val="0"/>
          <c:showCatName val="0"/>
          <c:showSerName val="0"/>
          <c:showPercent val="0"/>
          <c:showBubbleSize val="0"/>
        </c:dLbls>
        <c:gapWidth val="150"/>
        <c:axId val="471011128"/>
        <c:axId val="471011520"/>
      </c:barChart>
      <c:catAx>
        <c:axId val="471011128"/>
        <c:scaling>
          <c:orientation val="minMax"/>
        </c:scaling>
        <c:delete val="0"/>
        <c:axPos val="l"/>
        <c:numFmt formatCode="General" sourceLinked="0"/>
        <c:majorTickMark val="out"/>
        <c:minorTickMark val="none"/>
        <c:tickLblPos val="nextTo"/>
        <c:txPr>
          <a:bodyPr/>
          <a:lstStyle/>
          <a:p>
            <a:pPr>
              <a:defRPr>
                <a:latin typeface="Arial" panose="020B0604020202020204" pitchFamily="34" charset="0"/>
                <a:cs typeface="Arial" panose="020B0604020202020204" pitchFamily="34" charset="0"/>
              </a:defRPr>
            </a:pPr>
            <a:endParaRPr lang="en-US"/>
          </a:p>
        </c:txPr>
        <c:crossAx val="471011520"/>
        <c:crosses val="autoZero"/>
        <c:auto val="1"/>
        <c:lblAlgn val="ctr"/>
        <c:lblOffset val="100"/>
        <c:noMultiLvlLbl val="0"/>
      </c:catAx>
      <c:valAx>
        <c:axId val="471011520"/>
        <c:scaling>
          <c:orientation val="minMax"/>
        </c:scaling>
        <c:delete val="0"/>
        <c:axPos val="b"/>
        <c:majorGridlines/>
        <c:numFmt formatCode="General" sourceLinked="1"/>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47101112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8152571661076701"/>
          <c:y val="7.5116190222496396E-2"/>
          <c:w val="0.36356873037290954"/>
          <c:h val="0.85891584708455426"/>
        </c:manualLayout>
      </c:layout>
      <c:barChart>
        <c:barDir val="bar"/>
        <c:grouping val="percentStacked"/>
        <c:varyColors val="0"/>
        <c:ser>
          <c:idx val="0"/>
          <c:order val="0"/>
          <c:tx>
            <c:strRef>
              <c:f>'Q8'!$B$47</c:f>
              <c:strCache>
                <c:ptCount val="1"/>
                <c:pt idx="0">
                  <c:v>Strongly Agree</c:v>
                </c:pt>
              </c:strCache>
            </c:strRef>
          </c:tx>
          <c:invertIfNegative val="0"/>
          <c:cat>
            <c:strRef>
              <c:f>'Q8'!$A$48:$A$55</c:f>
              <c:strCache>
                <c:ptCount val="8"/>
                <c:pt idx="0">
                  <c:v>ECA's knowledge products are effective in providing advisory services</c:v>
                </c:pt>
                <c:pt idx="1">
                  <c:v>ECA's knowledge products are effective in strengthening networks</c:v>
                </c:pt>
                <c:pt idx="2">
                  <c:v>ECA's knowledge products are effective in promoting discussion on Africa's transformative agenda</c:v>
                </c:pt>
                <c:pt idx="3">
                  <c:v>ECA statistics address capacity dimensions</c:v>
                </c:pt>
                <c:pt idx="4">
                  <c:v>ECA statistics are of consistently high quality</c:v>
                </c:pt>
                <c:pt idx="5">
                  <c:v>ECA research papers address change paths and capacity dimensions</c:v>
                </c:pt>
                <c:pt idx="6">
                  <c:v>ECA research papers apply a cutting edge understanding of African development policy issues</c:v>
                </c:pt>
                <c:pt idx="7">
                  <c:v>ECA research papers are of consistently high quality</c:v>
                </c:pt>
              </c:strCache>
            </c:strRef>
          </c:cat>
          <c:val>
            <c:numRef>
              <c:f>'Q8'!$B$48:$B$55</c:f>
              <c:numCache>
                <c:formatCode>General</c:formatCode>
                <c:ptCount val="8"/>
                <c:pt idx="0">
                  <c:v>135</c:v>
                </c:pt>
                <c:pt idx="1">
                  <c:v>153</c:v>
                </c:pt>
                <c:pt idx="2">
                  <c:v>203</c:v>
                </c:pt>
                <c:pt idx="3">
                  <c:v>108</c:v>
                </c:pt>
                <c:pt idx="4">
                  <c:v>126</c:v>
                </c:pt>
                <c:pt idx="5">
                  <c:v>120</c:v>
                </c:pt>
                <c:pt idx="6">
                  <c:v>136</c:v>
                </c:pt>
                <c:pt idx="7">
                  <c:v>140</c:v>
                </c:pt>
              </c:numCache>
            </c:numRef>
          </c:val>
        </c:ser>
        <c:ser>
          <c:idx val="1"/>
          <c:order val="1"/>
          <c:tx>
            <c:strRef>
              <c:f>'Q8'!$C$47</c:f>
              <c:strCache>
                <c:ptCount val="1"/>
                <c:pt idx="0">
                  <c:v>Agree</c:v>
                </c:pt>
              </c:strCache>
            </c:strRef>
          </c:tx>
          <c:invertIfNegative val="0"/>
          <c:cat>
            <c:strRef>
              <c:f>'Q8'!$A$48:$A$55</c:f>
              <c:strCache>
                <c:ptCount val="8"/>
                <c:pt idx="0">
                  <c:v>ECA's knowledge products are effective in providing advisory services</c:v>
                </c:pt>
                <c:pt idx="1">
                  <c:v>ECA's knowledge products are effective in strengthening networks</c:v>
                </c:pt>
                <c:pt idx="2">
                  <c:v>ECA's knowledge products are effective in promoting discussion on Africa's transformative agenda</c:v>
                </c:pt>
                <c:pt idx="3">
                  <c:v>ECA statistics address capacity dimensions</c:v>
                </c:pt>
                <c:pt idx="4">
                  <c:v>ECA statistics are of consistently high quality</c:v>
                </c:pt>
                <c:pt idx="5">
                  <c:v>ECA research papers address change paths and capacity dimensions</c:v>
                </c:pt>
                <c:pt idx="6">
                  <c:v>ECA research papers apply a cutting edge understanding of African development policy issues</c:v>
                </c:pt>
                <c:pt idx="7">
                  <c:v>ECA research papers are of consistently high quality</c:v>
                </c:pt>
              </c:strCache>
            </c:strRef>
          </c:cat>
          <c:val>
            <c:numRef>
              <c:f>'Q8'!$C$48:$C$55</c:f>
              <c:numCache>
                <c:formatCode>General</c:formatCode>
                <c:ptCount val="8"/>
                <c:pt idx="0">
                  <c:v>315</c:v>
                </c:pt>
                <c:pt idx="1">
                  <c:v>288</c:v>
                </c:pt>
                <c:pt idx="2">
                  <c:v>308</c:v>
                </c:pt>
                <c:pt idx="3">
                  <c:v>292</c:v>
                </c:pt>
                <c:pt idx="4">
                  <c:v>282</c:v>
                </c:pt>
                <c:pt idx="5">
                  <c:v>317</c:v>
                </c:pt>
                <c:pt idx="6">
                  <c:v>347</c:v>
                </c:pt>
                <c:pt idx="7">
                  <c:v>368</c:v>
                </c:pt>
              </c:numCache>
            </c:numRef>
          </c:val>
        </c:ser>
        <c:ser>
          <c:idx val="2"/>
          <c:order val="2"/>
          <c:tx>
            <c:strRef>
              <c:f>'Q8'!$D$47</c:f>
              <c:strCache>
                <c:ptCount val="1"/>
                <c:pt idx="0">
                  <c:v>Neutral</c:v>
                </c:pt>
              </c:strCache>
            </c:strRef>
          </c:tx>
          <c:invertIfNegative val="0"/>
          <c:cat>
            <c:strRef>
              <c:f>'Q8'!$A$48:$A$55</c:f>
              <c:strCache>
                <c:ptCount val="8"/>
                <c:pt idx="0">
                  <c:v>ECA's knowledge products are effective in providing advisory services</c:v>
                </c:pt>
                <c:pt idx="1">
                  <c:v>ECA's knowledge products are effective in strengthening networks</c:v>
                </c:pt>
                <c:pt idx="2">
                  <c:v>ECA's knowledge products are effective in promoting discussion on Africa's transformative agenda</c:v>
                </c:pt>
                <c:pt idx="3">
                  <c:v>ECA statistics address capacity dimensions</c:v>
                </c:pt>
                <c:pt idx="4">
                  <c:v>ECA statistics are of consistently high quality</c:v>
                </c:pt>
                <c:pt idx="5">
                  <c:v>ECA research papers address change paths and capacity dimensions</c:v>
                </c:pt>
                <c:pt idx="6">
                  <c:v>ECA research papers apply a cutting edge understanding of African development policy issues</c:v>
                </c:pt>
                <c:pt idx="7">
                  <c:v>ECA research papers are of consistently high quality</c:v>
                </c:pt>
              </c:strCache>
            </c:strRef>
          </c:cat>
          <c:val>
            <c:numRef>
              <c:f>'Q8'!$D$48:$D$55</c:f>
              <c:numCache>
                <c:formatCode>General</c:formatCode>
                <c:ptCount val="8"/>
                <c:pt idx="0">
                  <c:v>138</c:v>
                </c:pt>
                <c:pt idx="1">
                  <c:v>147</c:v>
                </c:pt>
                <c:pt idx="2">
                  <c:v>89</c:v>
                </c:pt>
                <c:pt idx="3">
                  <c:v>176</c:v>
                </c:pt>
                <c:pt idx="4">
                  <c:v>162</c:v>
                </c:pt>
                <c:pt idx="5">
                  <c:v>145</c:v>
                </c:pt>
                <c:pt idx="6">
                  <c:v>102</c:v>
                </c:pt>
                <c:pt idx="7">
                  <c:v>81</c:v>
                </c:pt>
              </c:numCache>
            </c:numRef>
          </c:val>
        </c:ser>
        <c:ser>
          <c:idx val="3"/>
          <c:order val="3"/>
          <c:tx>
            <c:strRef>
              <c:f>'Q8'!$E$47</c:f>
              <c:strCache>
                <c:ptCount val="1"/>
                <c:pt idx="0">
                  <c:v>Disagree</c:v>
                </c:pt>
              </c:strCache>
            </c:strRef>
          </c:tx>
          <c:invertIfNegative val="0"/>
          <c:cat>
            <c:strRef>
              <c:f>'Q8'!$A$48:$A$55</c:f>
              <c:strCache>
                <c:ptCount val="8"/>
                <c:pt idx="0">
                  <c:v>ECA's knowledge products are effective in providing advisory services</c:v>
                </c:pt>
                <c:pt idx="1">
                  <c:v>ECA's knowledge products are effective in strengthening networks</c:v>
                </c:pt>
                <c:pt idx="2">
                  <c:v>ECA's knowledge products are effective in promoting discussion on Africa's transformative agenda</c:v>
                </c:pt>
                <c:pt idx="3">
                  <c:v>ECA statistics address capacity dimensions</c:v>
                </c:pt>
                <c:pt idx="4">
                  <c:v>ECA statistics are of consistently high quality</c:v>
                </c:pt>
                <c:pt idx="5">
                  <c:v>ECA research papers address change paths and capacity dimensions</c:v>
                </c:pt>
                <c:pt idx="6">
                  <c:v>ECA research papers apply a cutting edge understanding of African development policy issues</c:v>
                </c:pt>
                <c:pt idx="7">
                  <c:v>ECA research papers are of consistently high quality</c:v>
                </c:pt>
              </c:strCache>
            </c:strRef>
          </c:cat>
          <c:val>
            <c:numRef>
              <c:f>'Q8'!$E$48:$E$55</c:f>
              <c:numCache>
                <c:formatCode>General</c:formatCode>
                <c:ptCount val="8"/>
                <c:pt idx="0">
                  <c:v>15</c:v>
                </c:pt>
                <c:pt idx="1">
                  <c:v>22</c:v>
                </c:pt>
                <c:pt idx="2">
                  <c:v>14</c:v>
                </c:pt>
                <c:pt idx="3">
                  <c:v>24</c:v>
                </c:pt>
                <c:pt idx="4">
                  <c:v>34</c:v>
                </c:pt>
                <c:pt idx="5">
                  <c:v>11</c:v>
                </c:pt>
                <c:pt idx="6">
                  <c:v>15</c:v>
                </c:pt>
                <c:pt idx="7">
                  <c:v>13</c:v>
                </c:pt>
              </c:numCache>
            </c:numRef>
          </c:val>
        </c:ser>
        <c:ser>
          <c:idx val="4"/>
          <c:order val="4"/>
          <c:tx>
            <c:strRef>
              <c:f>'Q8'!$F$47</c:f>
              <c:strCache>
                <c:ptCount val="1"/>
                <c:pt idx="0">
                  <c:v>Strongly disagree</c:v>
                </c:pt>
              </c:strCache>
            </c:strRef>
          </c:tx>
          <c:invertIfNegative val="0"/>
          <c:cat>
            <c:strRef>
              <c:f>'Q8'!$A$48:$A$55</c:f>
              <c:strCache>
                <c:ptCount val="8"/>
                <c:pt idx="0">
                  <c:v>ECA's knowledge products are effective in providing advisory services</c:v>
                </c:pt>
                <c:pt idx="1">
                  <c:v>ECA's knowledge products are effective in strengthening networks</c:v>
                </c:pt>
                <c:pt idx="2">
                  <c:v>ECA's knowledge products are effective in promoting discussion on Africa's transformative agenda</c:v>
                </c:pt>
                <c:pt idx="3">
                  <c:v>ECA statistics address capacity dimensions</c:v>
                </c:pt>
                <c:pt idx="4">
                  <c:v>ECA statistics are of consistently high quality</c:v>
                </c:pt>
                <c:pt idx="5">
                  <c:v>ECA research papers address change paths and capacity dimensions</c:v>
                </c:pt>
                <c:pt idx="6">
                  <c:v>ECA research papers apply a cutting edge understanding of African development policy issues</c:v>
                </c:pt>
                <c:pt idx="7">
                  <c:v>ECA research papers are of consistently high quality</c:v>
                </c:pt>
              </c:strCache>
            </c:strRef>
          </c:cat>
          <c:val>
            <c:numRef>
              <c:f>'Q8'!$F$48:$F$55</c:f>
              <c:numCache>
                <c:formatCode>General</c:formatCode>
                <c:ptCount val="8"/>
                <c:pt idx="0">
                  <c:v>7</c:v>
                </c:pt>
                <c:pt idx="1">
                  <c:v>5</c:v>
                </c:pt>
                <c:pt idx="2">
                  <c:v>6</c:v>
                </c:pt>
                <c:pt idx="3">
                  <c:v>3</c:v>
                </c:pt>
                <c:pt idx="4">
                  <c:v>2</c:v>
                </c:pt>
                <c:pt idx="5">
                  <c:v>4</c:v>
                </c:pt>
                <c:pt idx="6">
                  <c:v>4</c:v>
                </c:pt>
                <c:pt idx="7">
                  <c:v>4</c:v>
                </c:pt>
              </c:numCache>
            </c:numRef>
          </c:val>
        </c:ser>
        <c:ser>
          <c:idx val="5"/>
          <c:order val="5"/>
          <c:tx>
            <c:strRef>
              <c:f>'Q8'!$G$47</c:f>
              <c:strCache>
                <c:ptCount val="1"/>
                <c:pt idx="0">
                  <c:v>Do not know / Not applicable</c:v>
                </c:pt>
              </c:strCache>
            </c:strRef>
          </c:tx>
          <c:invertIfNegative val="0"/>
          <c:cat>
            <c:strRef>
              <c:f>'Q8'!$A$48:$A$55</c:f>
              <c:strCache>
                <c:ptCount val="8"/>
                <c:pt idx="0">
                  <c:v>ECA's knowledge products are effective in providing advisory services</c:v>
                </c:pt>
                <c:pt idx="1">
                  <c:v>ECA's knowledge products are effective in strengthening networks</c:v>
                </c:pt>
                <c:pt idx="2">
                  <c:v>ECA's knowledge products are effective in promoting discussion on Africa's transformative agenda</c:v>
                </c:pt>
                <c:pt idx="3">
                  <c:v>ECA statistics address capacity dimensions</c:v>
                </c:pt>
                <c:pt idx="4">
                  <c:v>ECA statistics are of consistently high quality</c:v>
                </c:pt>
                <c:pt idx="5">
                  <c:v>ECA research papers address change paths and capacity dimensions</c:v>
                </c:pt>
                <c:pt idx="6">
                  <c:v>ECA research papers apply a cutting edge understanding of African development policy issues</c:v>
                </c:pt>
                <c:pt idx="7">
                  <c:v>ECA research papers are of consistently high quality</c:v>
                </c:pt>
              </c:strCache>
            </c:strRef>
          </c:cat>
          <c:val>
            <c:numRef>
              <c:f>'Q8'!$G$48:$G$55</c:f>
              <c:numCache>
                <c:formatCode>General</c:formatCode>
                <c:ptCount val="8"/>
                <c:pt idx="0">
                  <c:v>42</c:v>
                </c:pt>
                <c:pt idx="1">
                  <c:v>37</c:v>
                </c:pt>
                <c:pt idx="2">
                  <c:v>36</c:v>
                </c:pt>
                <c:pt idx="3">
                  <c:v>50</c:v>
                </c:pt>
                <c:pt idx="4">
                  <c:v>45</c:v>
                </c:pt>
                <c:pt idx="5">
                  <c:v>59</c:v>
                </c:pt>
                <c:pt idx="6">
                  <c:v>50</c:v>
                </c:pt>
                <c:pt idx="7">
                  <c:v>49</c:v>
                </c:pt>
              </c:numCache>
            </c:numRef>
          </c:val>
        </c:ser>
        <c:dLbls>
          <c:showLegendKey val="0"/>
          <c:showVal val="0"/>
          <c:showCatName val="0"/>
          <c:showSerName val="0"/>
          <c:showPercent val="0"/>
          <c:showBubbleSize val="0"/>
        </c:dLbls>
        <c:gapWidth val="150"/>
        <c:overlap val="100"/>
        <c:axId val="471012304"/>
        <c:axId val="145886136"/>
      </c:barChart>
      <c:catAx>
        <c:axId val="471012304"/>
        <c:scaling>
          <c:orientation val="minMax"/>
        </c:scaling>
        <c:delete val="0"/>
        <c:axPos val="l"/>
        <c:numFmt formatCode="General" sourceLinked="0"/>
        <c:majorTickMark val="out"/>
        <c:minorTickMark val="none"/>
        <c:tickLblPos val="nextTo"/>
        <c:txPr>
          <a:bodyPr/>
          <a:lstStyle/>
          <a:p>
            <a:pPr>
              <a:defRPr sz="1100"/>
            </a:pPr>
            <a:endParaRPr lang="en-US"/>
          </a:p>
        </c:txPr>
        <c:crossAx val="145886136"/>
        <c:crosses val="autoZero"/>
        <c:auto val="1"/>
        <c:lblAlgn val="ctr"/>
        <c:lblOffset val="100"/>
        <c:noMultiLvlLbl val="0"/>
      </c:catAx>
      <c:valAx>
        <c:axId val="145886136"/>
        <c:scaling>
          <c:orientation val="minMax"/>
        </c:scaling>
        <c:delete val="0"/>
        <c:axPos val="b"/>
        <c:majorGridlines/>
        <c:numFmt formatCode="0%" sourceLinked="1"/>
        <c:majorTickMark val="out"/>
        <c:minorTickMark val="none"/>
        <c:tickLblPos val="nextTo"/>
        <c:crossAx val="471012304"/>
        <c:crosses val="autoZero"/>
        <c:crossBetween val="between"/>
        <c:majorUnit val="0.2"/>
      </c:valAx>
    </c:plotArea>
    <c:legend>
      <c:legendPos val="r"/>
      <c:layout>
        <c:manualLayout>
          <c:xMode val="edge"/>
          <c:yMode val="edge"/>
          <c:x val="0.78595359162194278"/>
          <c:y val="0.34488102728496051"/>
          <c:w val="0.14373131716744361"/>
          <c:h val="0.40356068504034648"/>
        </c:manualLayout>
      </c:layout>
      <c:overlay val="0"/>
      <c:txPr>
        <a:bodyPr/>
        <a:lstStyle/>
        <a:p>
          <a:pPr>
            <a:defRPr sz="1050"/>
          </a:pPr>
          <a:endParaRPr lang="en-US"/>
        </a:p>
      </c:txPr>
    </c:legend>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percentStacked"/>
        <c:varyColors val="0"/>
        <c:ser>
          <c:idx val="0"/>
          <c:order val="0"/>
          <c:tx>
            <c:strRef>
              <c:f>'Q9'!$L$3</c:f>
              <c:strCache>
                <c:ptCount val="1"/>
                <c:pt idx="0">
                  <c:v>Strongly agree</c:v>
                </c:pt>
              </c:strCache>
            </c:strRef>
          </c:tx>
          <c:invertIfNegative val="0"/>
          <c:cat>
            <c:strRef>
              <c:f>'Q9'!$K$4:$K$8</c:f>
              <c:strCache>
                <c:ptCount val="5"/>
                <c:pt idx="0">
                  <c:v>ECA knowledge delivery is well-attuned to policy processes</c:v>
                </c:pt>
                <c:pt idx="1">
                  <c:v>ECA knowledge delivery is highly relevant, sensitive and tailored to context</c:v>
                </c:pt>
                <c:pt idx="2">
                  <c:v>ECA knowledge delivery is timely, dynamic, seizing opportunities as they emerge</c:v>
                </c:pt>
                <c:pt idx="3">
                  <c:v>ECA knowledge delivery is influential</c:v>
                </c:pt>
                <c:pt idx="4">
                  <c:v>ECA's interventions in support to Member States and Pan African institutions have a balanced demand and supply driven approach</c:v>
                </c:pt>
              </c:strCache>
            </c:strRef>
          </c:cat>
          <c:val>
            <c:numRef>
              <c:f>'Q9'!$L$4:$L$8</c:f>
              <c:numCache>
                <c:formatCode>0%</c:formatCode>
                <c:ptCount val="5"/>
                <c:pt idx="0">
                  <c:v>0.17431192660550501</c:v>
                </c:pt>
                <c:pt idx="1">
                  <c:v>0.183076923076923</c:v>
                </c:pt>
                <c:pt idx="2">
                  <c:v>0.16589861751152099</c:v>
                </c:pt>
                <c:pt idx="3">
                  <c:v>0.14395099540581899</c:v>
                </c:pt>
                <c:pt idx="4">
                  <c:v>0.130368098159509</c:v>
                </c:pt>
              </c:numCache>
            </c:numRef>
          </c:val>
        </c:ser>
        <c:ser>
          <c:idx val="1"/>
          <c:order val="1"/>
          <c:tx>
            <c:strRef>
              <c:f>'Q9'!$M$3</c:f>
              <c:strCache>
                <c:ptCount val="1"/>
                <c:pt idx="0">
                  <c:v>Agree</c:v>
                </c:pt>
              </c:strCache>
            </c:strRef>
          </c:tx>
          <c:invertIfNegative val="0"/>
          <c:cat>
            <c:strRef>
              <c:f>'Q9'!$K$4:$K$8</c:f>
              <c:strCache>
                <c:ptCount val="5"/>
                <c:pt idx="0">
                  <c:v>ECA knowledge delivery is well-attuned to policy processes</c:v>
                </c:pt>
                <c:pt idx="1">
                  <c:v>ECA knowledge delivery is highly relevant, sensitive and tailored to context</c:v>
                </c:pt>
                <c:pt idx="2">
                  <c:v>ECA knowledge delivery is timely, dynamic, seizing opportunities as they emerge</c:v>
                </c:pt>
                <c:pt idx="3">
                  <c:v>ECA knowledge delivery is influential</c:v>
                </c:pt>
                <c:pt idx="4">
                  <c:v>ECA's interventions in support to Member States and Pan African institutions have a balanced demand and supply driven approach</c:v>
                </c:pt>
              </c:strCache>
            </c:strRef>
          </c:cat>
          <c:val>
            <c:numRef>
              <c:f>'Q9'!$M$4:$M$8</c:f>
              <c:numCache>
                <c:formatCode>0%</c:formatCode>
                <c:ptCount val="5"/>
                <c:pt idx="0">
                  <c:v>0.51987767584097899</c:v>
                </c:pt>
                <c:pt idx="1">
                  <c:v>0.515384615384615</c:v>
                </c:pt>
                <c:pt idx="2">
                  <c:v>0.43932411674347199</c:v>
                </c:pt>
                <c:pt idx="3">
                  <c:v>0.43032159264931102</c:v>
                </c:pt>
                <c:pt idx="4">
                  <c:v>0.38343558282208601</c:v>
                </c:pt>
              </c:numCache>
            </c:numRef>
          </c:val>
        </c:ser>
        <c:ser>
          <c:idx val="2"/>
          <c:order val="2"/>
          <c:tx>
            <c:strRef>
              <c:f>'Q9'!$N$3</c:f>
              <c:strCache>
                <c:ptCount val="1"/>
                <c:pt idx="0">
                  <c:v>Neutral</c:v>
                </c:pt>
              </c:strCache>
            </c:strRef>
          </c:tx>
          <c:invertIfNegative val="0"/>
          <c:cat>
            <c:strRef>
              <c:f>'Q9'!$K$4:$K$8</c:f>
              <c:strCache>
                <c:ptCount val="5"/>
                <c:pt idx="0">
                  <c:v>ECA knowledge delivery is well-attuned to policy processes</c:v>
                </c:pt>
                <c:pt idx="1">
                  <c:v>ECA knowledge delivery is highly relevant, sensitive and tailored to context</c:v>
                </c:pt>
                <c:pt idx="2">
                  <c:v>ECA knowledge delivery is timely, dynamic, seizing opportunities as they emerge</c:v>
                </c:pt>
                <c:pt idx="3">
                  <c:v>ECA knowledge delivery is influential</c:v>
                </c:pt>
                <c:pt idx="4">
                  <c:v>ECA's interventions in support to Member States and Pan African institutions have a balanced demand and supply driven approach</c:v>
                </c:pt>
              </c:strCache>
            </c:strRef>
          </c:cat>
          <c:val>
            <c:numRef>
              <c:f>'Q9'!$N$4:$N$8</c:f>
              <c:numCache>
                <c:formatCode>0%</c:formatCode>
                <c:ptCount val="5"/>
                <c:pt idx="0">
                  <c:v>0.209480122324159</c:v>
                </c:pt>
                <c:pt idx="1">
                  <c:v>0.201538461538462</c:v>
                </c:pt>
                <c:pt idx="2">
                  <c:v>0.26881720430107497</c:v>
                </c:pt>
                <c:pt idx="3">
                  <c:v>0.301684532924962</c:v>
                </c:pt>
                <c:pt idx="4">
                  <c:v>0.32055214723926401</c:v>
                </c:pt>
              </c:numCache>
            </c:numRef>
          </c:val>
        </c:ser>
        <c:ser>
          <c:idx val="3"/>
          <c:order val="3"/>
          <c:tx>
            <c:strRef>
              <c:f>'Q9'!$O$3</c:f>
              <c:strCache>
                <c:ptCount val="1"/>
                <c:pt idx="0">
                  <c:v>Disagree</c:v>
                </c:pt>
              </c:strCache>
            </c:strRef>
          </c:tx>
          <c:invertIfNegative val="0"/>
          <c:cat>
            <c:strRef>
              <c:f>'Q9'!$K$4:$K$8</c:f>
              <c:strCache>
                <c:ptCount val="5"/>
                <c:pt idx="0">
                  <c:v>ECA knowledge delivery is well-attuned to policy processes</c:v>
                </c:pt>
                <c:pt idx="1">
                  <c:v>ECA knowledge delivery is highly relevant, sensitive and tailored to context</c:v>
                </c:pt>
                <c:pt idx="2">
                  <c:v>ECA knowledge delivery is timely, dynamic, seizing opportunities as they emerge</c:v>
                </c:pt>
                <c:pt idx="3">
                  <c:v>ECA knowledge delivery is influential</c:v>
                </c:pt>
                <c:pt idx="4">
                  <c:v>ECA's interventions in support to Member States and Pan African institutions have a balanced demand and supply driven approach</c:v>
                </c:pt>
              </c:strCache>
            </c:strRef>
          </c:cat>
          <c:val>
            <c:numRef>
              <c:f>'Q9'!$O$4:$O$8</c:f>
              <c:numCache>
                <c:formatCode>0%</c:formatCode>
                <c:ptCount val="5"/>
                <c:pt idx="0">
                  <c:v>3.2110091743119303E-2</c:v>
                </c:pt>
                <c:pt idx="1">
                  <c:v>3.8461538461538498E-2</c:v>
                </c:pt>
                <c:pt idx="2">
                  <c:v>5.99078341013825E-2</c:v>
                </c:pt>
                <c:pt idx="3">
                  <c:v>5.8192955589586502E-2</c:v>
                </c:pt>
                <c:pt idx="4">
                  <c:v>5.98159509202454E-2</c:v>
                </c:pt>
              </c:numCache>
            </c:numRef>
          </c:val>
        </c:ser>
        <c:ser>
          <c:idx val="4"/>
          <c:order val="4"/>
          <c:tx>
            <c:strRef>
              <c:f>'Q9'!$P$3</c:f>
              <c:strCache>
                <c:ptCount val="1"/>
                <c:pt idx="0">
                  <c:v>Strongly disagree</c:v>
                </c:pt>
              </c:strCache>
            </c:strRef>
          </c:tx>
          <c:invertIfNegative val="0"/>
          <c:cat>
            <c:strRef>
              <c:f>'Q9'!$K$4:$K$8</c:f>
              <c:strCache>
                <c:ptCount val="5"/>
                <c:pt idx="0">
                  <c:v>ECA knowledge delivery is well-attuned to policy processes</c:v>
                </c:pt>
                <c:pt idx="1">
                  <c:v>ECA knowledge delivery is highly relevant, sensitive and tailored to context</c:v>
                </c:pt>
                <c:pt idx="2">
                  <c:v>ECA knowledge delivery is timely, dynamic, seizing opportunities as they emerge</c:v>
                </c:pt>
                <c:pt idx="3">
                  <c:v>ECA knowledge delivery is influential</c:v>
                </c:pt>
                <c:pt idx="4">
                  <c:v>ECA's interventions in support to Member States and Pan African institutions have a balanced demand and supply driven approach</c:v>
                </c:pt>
              </c:strCache>
            </c:strRef>
          </c:cat>
          <c:val>
            <c:numRef>
              <c:f>'Q9'!$P$4:$P$8</c:f>
              <c:numCache>
                <c:formatCode>0%</c:formatCode>
                <c:ptCount val="5"/>
                <c:pt idx="0">
                  <c:v>7.6452599388379203E-3</c:v>
                </c:pt>
                <c:pt idx="1">
                  <c:v>6.1538461538461504E-3</c:v>
                </c:pt>
                <c:pt idx="2">
                  <c:v>9.2165898617511503E-3</c:v>
                </c:pt>
                <c:pt idx="3">
                  <c:v>9.18836140888208E-3</c:v>
                </c:pt>
                <c:pt idx="4">
                  <c:v>1.68711656441718E-2</c:v>
                </c:pt>
              </c:numCache>
            </c:numRef>
          </c:val>
        </c:ser>
        <c:ser>
          <c:idx val="5"/>
          <c:order val="5"/>
          <c:tx>
            <c:strRef>
              <c:f>'Q9'!$Q$3</c:f>
              <c:strCache>
                <c:ptCount val="1"/>
                <c:pt idx="0">
                  <c:v>Do not know</c:v>
                </c:pt>
              </c:strCache>
            </c:strRef>
          </c:tx>
          <c:invertIfNegative val="0"/>
          <c:cat>
            <c:strRef>
              <c:f>'Q9'!$K$4:$K$8</c:f>
              <c:strCache>
                <c:ptCount val="5"/>
                <c:pt idx="0">
                  <c:v>ECA knowledge delivery is well-attuned to policy processes</c:v>
                </c:pt>
                <c:pt idx="1">
                  <c:v>ECA knowledge delivery is highly relevant, sensitive and tailored to context</c:v>
                </c:pt>
                <c:pt idx="2">
                  <c:v>ECA knowledge delivery is timely, dynamic, seizing opportunities as they emerge</c:v>
                </c:pt>
                <c:pt idx="3">
                  <c:v>ECA knowledge delivery is influential</c:v>
                </c:pt>
                <c:pt idx="4">
                  <c:v>ECA's interventions in support to Member States and Pan African institutions have a balanced demand and supply driven approach</c:v>
                </c:pt>
              </c:strCache>
            </c:strRef>
          </c:cat>
          <c:val>
            <c:numRef>
              <c:f>'Q9'!$Q$4:$Q$8</c:f>
              <c:numCache>
                <c:formatCode>0%</c:formatCode>
                <c:ptCount val="5"/>
                <c:pt idx="0">
                  <c:v>5.6574923547400603E-2</c:v>
                </c:pt>
                <c:pt idx="1">
                  <c:v>5.53846153846154E-2</c:v>
                </c:pt>
                <c:pt idx="2">
                  <c:v>5.6835637480798798E-2</c:v>
                </c:pt>
                <c:pt idx="3">
                  <c:v>5.6661562021439502E-2</c:v>
                </c:pt>
                <c:pt idx="4">
                  <c:v>8.8957055214723899E-2</c:v>
                </c:pt>
              </c:numCache>
            </c:numRef>
          </c:val>
        </c:ser>
        <c:dLbls>
          <c:showLegendKey val="0"/>
          <c:showVal val="0"/>
          <c:showCatName val="0"/>
          <c:showSerName val="0"/>
          <c:showPercent val="0"/>
          <c:showBubbleSize val="0"/>
        </c:dLbls>
        <c:gapWidth val="150"/>
        <c:overlap val="100"/>
        <c:axId val="145886920"/>
        <c:axId val="145887312"/>
      </c:barChart>
      <c:catAx>
        <c:axId val="145886920"/>
        <c:scaling>
          <c:orientation val="minMax"/>
        </c:scaling>
        <c:delete val="0"/>
        <c:axPos val="l"/>
        <c:numFmt formatCode="General" sourceLinked="0"/>
        <c:majorTickMark val="out"/>
        <c:minorTickMark val="none"/>
        <c:tickLblPos val="nextTo"/>
        <c:txPr>
          <a:bodyPr/>
          <a:lstStyle/>
          <a:p>
            <a:pPr>
              <a:defRPr sz="1300"/>
            </a:pPr>
            <a:endParaRPr lang="en-US"/>
          </a:p>
        </c:txPr>
        <c:crossAx val="145887312"/>
        <c:crosses val="autoZero"/>
        <c:auto val="1"/>
        <c:lblAlgn val="ctr"/>
        <c:lblOffset val="100"/>
        <c:noMultiLvlLbl val="0"/>
      </c:catAx>
      <c:valAx>
        <c:axId val="145887312"/>
        <c:scaling>
          <c:orientation val="minMax"/>
        </c:scaling>
        <c:delete val="0"/>
        <c:axPos val="b"/>
        <c:majorGridlines/>
        <c:numFmt formatCode="0%" sourceLinked="1"/>
        <c:majorTickMark val="out"/>
        <c:minorTickMark val="none"/>
        <c:tickLblPos val="nextTo"/>
        <c:crossAx val="145886920"/>
        <c:crosses val="autoZero"/>
        <c:crossBetween val="between"/>
        <c:majorUnit val="0.2"/>
      </c:valAx>
    </c:plotArea>
    <c:legend>
      <c:legendPos val="r"/>
      <c:overlay val="0"/>
      <c:txPr>
        <a:bodyPr/>
        <a:lstStyle/>
        <a:p>
          <a:pPr>
            <a:defRPr sz="1100"/>
          </a:pPr>
          <a:endParaRPr lang="en-US"/>
        </a:p>
      </c:txPr>
    </c:legend>
    <c:plotVisOnly val="1"/>
    <c:dispBlanksAs val="gap"/>
    <c:showDLblsOverMax val="0"/>
  </c:chart>
  <c:txPr>
    <a:bodyPr/>
    <a:lstStyle/>
    <a:p>
      <a:pPr>
        <a:defRPr>
          <a:latin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45311394490204338"/>
          <c:y val="3.0828222145035201E-2"/>
          <c:w val="0.34998227630109247"/>
          <c:h val="0.89896287417009857"/>
        </c:manualLayout>
      </c:layout>
      <c:barChart>
        <c:barDir val="bar"/>
        <c:grouping val="percentStacked"/>
        <c:varyColors val="0"/>
        <c:ser>
          <c:idx val="0"/>
          <c:order val="0"/>
          <c:tx>
            <c:strRef>
              <c:f>'Q10'!$L$2</c:f>
              <c:strCache>
                <c:ptCount val="1"/>
                <c:pt idx="0">
                  <c:v>Strongly agree</c:v>
                </c:pt>
              </c:strCache>
            </c:strRef>
          </c:tx>
          <c:invertIfNegative val="0"/>
          <c:cat>
            <c:strRef>
              <c:f>'Q10'!$K$3:$K$7</c:f>
              <c:strCache>
                <c:ptCount val="5"/>
                <c:pt idx="0">
                  <c:v>ECA generates reliable and relevant policy ideas</c:v>
                </c:pt>
                <c:pt idx="1">
                  <c:v>ECA policy outreach is pertinent, well targeted, and of "good fit"</c:v>
                </c:pt>
                <c:pt idx="2">
                  <c:v>ECA policy engagement is consistently of high quality</c:v>
                </c:pt>
                <c:pt idx="3">
                  <c:v>ECA is effective in supporting statistics for policy Planning, Monitoring &amp; Evaluation of national, sub-regional and regional development </c:v>
                </c:pt>
                <c:pt idx="4">
                  <c:v>ECA's knowledge networking and facilitation services are effective, including in bridging gaps between various constituencies (policy makers, academia, civil society, media  and "new voices”)</c:v>
                </c:pt>
              </c:strCache>
            </c:strRef>
          </c:cat>
          <c:val>
            <c:numRef>
              <c:f>'Q10'!$L$3:$L$7</c:f>
              <c:numCache>
                <c:formatCode>0%</c:formatCode>
                <c:ptCount val="5"/>
                <c:pt idx="0">
                  <c:v>0.27022900763358798</c:v>
                </c:pt>
                <c:pt idx="1">
                  <c:v>0.15007656967840699</c:v>
                </c:pt>
                <c:pt idx="2">
                  <c:v>0.168469860896445</c:v>
                </c:pt>
                <c:pt idx="3">
                  <c:v>0.22018348623853201</c:v>
                </c:pt>
                <c:pt idx="4">
                  <c:v>0.17024539877300601</c:v>
                </c:pt>
              </c:numCache>
            </c:numRef>
          </c:val>
        </c:ser>
        <c:ser>
          <c:idx val="1"/>
          <c:order val="1"/>
          <c:tx>
            <c:strRef>
              <c:f>'Q10'!$M$2</c:f>
              <c:strCache>
                <c:ptCount val="1"/>
                <c:pt idx="0">
                  <c:v>Agree</c:v>
                </c:pt>
              </c:strCache>
            </c:strRef>
          </c:tx>
          <c:invertIfNegative val="0"/>
          <c:cat>
            <c:strRef>
              <c:f>'Q10'!$K$3:$K$7</c:f>
              <c:strCache>
                <c:ptCount val="5"/>
                <c:pt idx="0">
                  <c:v>ECA generates reliable and relevant policy ideas</c:v>
                </c:pt>
                <c:pt idx="1">
                  <c:v>ECA policy outreach is pertinent, well targeted, and of "good fit"</c:v>
                </c:pt>
                <c:pt idx="2">
                  <c:v>ECA policy engagement is consistently of high quality</c:v>
                </c:pt>
                <c:pt idx="3">
                  <c:v>ECA is effective in supporting statistics for policy Planning, Monitoring &amp; Evaluation of national, sub-regional and regional development </c:v>
                </c:pt>
                <c:pt idx="4">
                  <c:v>ECA's knowledge networking and facilitation services are effective, including in bridging gaps between various constituencies (policy makers, academia, civil society, media  and "new voices”)</c:v>
                </c:pt>
              </c:strCache>
            </c:strRef>
          </c:cat>
          <c:val>
            <c:numRef>
              <c:f>'Q10'!$M$3:$M$7</c:f>
              <c:numCache>
                <c:formatCode>0%</c:formatCode>
                <c:ptCount val="5"/>
                <c:pt idx="0">
                  <c:v>0.52366412213740499</c:v>
                </c:pt>
                <c:pt idx="1">
                  <c:v>0.49923430321592599</c:v>
                </c:pt>
                <c:pt idx="2">
                  <c:v>0.44822256568779001</c:v>
                </c:pt>
                <c:pt idx="3">
                  <c:v>0.40978593272171299</c:v>
                </c:pt>
                <c:pt idx="4">
                  <c:v>0.42177914110429499</c:v>
                </c:pt>
              </c:numCache>
            </c:numRef>
          </c:val>
        </c:ser>
        <c:ser>
          <c:idx val="2"/>
          <c:order val="2"/>
          <c:tx>
            <c:strRef>
              <c:f>'Q10'!$N$2</c:f>
              <c:strCache>
                <c:ptCount val="1"/>
                <c:pt idx="0">
                  <c:v>Neutral</c:v>
                </c:pt>
              </c:strCache>
            </c:strRef>
          </c:tx>
          <c:invertIfNegative val="0"/>
          <c:cat>
            <c:strRef>
              <c:f>'Q10'!$K$3:$K$7</c:f>
              <c:strCache>
                <c:ptCount val="5"/>
                <c:pt idx="0">
                  <c:v>ECA generates reliable and relevant policy ideas</c:v>
                </c:pt>
                <c:pt idx="1">
                  <c:v>ECA policy outreach is pertinent, well targeted, and of "good fit"</c:v>
                </c:pt>
                <c:pt idx="2">
                  <c:v>ECA policy engagement is consistently of high quality</c:v>
                </c:pt>
                <c:pt idx="3">
                  <c:v>ECA is effective in supporting statistics for policy Planning, Monitoring &amp; Evaluation of national, sub-regional and regional development </c:v>
                </c:pt>
                <c:pt idx="4">
                  <c:v>ECA's knowledge networking and facilitation services are effective, including in bridging gaps between various constituencies (policy makers, academia, civil society, media  and "new voices”)</c:v>
                </c:pt>
              </c:strCache>
            </c:strRef>
          </c:cat>
          <c:val>
            <c:numRef>
              <c:f>'Q10'!$N$3:$N$7</c:f>
              <c:numCache>
                <c:formatCode>0%</c:formatCode>
                <c:ptCount val="5"/>
                <c:pt idx="0">
                  <c:v>0.13587786259542001</c:v>
                </c:pt>
                <c:pt idx="1">
                  <c:v>0.24349157733537499</c:v>
                </c:pt>
                <c:pt idx="2">
                  <c:v>0.273570324574961</c:v>
                </c:pt>
                <c:pt idx="3">
                  <c:v>0.22935779816513799</c:v>
                </c:pt>
                <c:pt idx="4">
                  <c:v>0.248466257668712</c:v>
                </c:pt>
              </c:numCache>
            </c:numRef>
          </c:val>
        </c:ser>
        <c:ser>
          <c:idx val="3"/>
          <c:order val="3"/>
          <c:tx>
            <c:strRef>
              <c:f>'Q10'!$O$2</c:f>
              <c:strCache>
                <c:ptCount val="1"/>
                <c:pt idx="0">
                  <c:v>Disagree</c:v>
                </c:pt>
              </c:strCache>
            </c:strRef>
          </c:tx>
          <c:invertIfNegative val="0"/>
          <c:cat>
            <c:strRef>
              <c:f>'Q10'!$K$3:$K$7</c:f>
              <c:strCache>
                <c:ptCount val="5"/>
                <c:pt idx="0">
                  <c:v>ECA generates reliable and relevant policy ideas</c:v>
                </c:pt>
                <c:pt idx="1">
                  <c:v>ECA policy outreach is pertinent, well targeted, and of "good fit"</c:v>
                </c:pt>
                <c:pt idx="2">
                  <c:v>ECA policy engagement is consistently of high quality</c:v>
                </c:pt>
                <c:pt idx="3">
                  <c:v>ECA is effective in supporting statistics for policy Planning, Monitoring &amp; Evaluation of national, sub-regional and regional development </c:v>
                </c:pt>
                <c:pt idx="4">
                  <c:v>ECA's knowledge networking and facilitation services are effective, including in bridging gaps between various constituencies (policy makers, academia, civil society, media  and "new voices”)</c:v>
                </c:pt>
              </c:strCache>
            </c:strRef>
          </c:cat>
          <c:val>
            <c:numRef>
              <c:f>'Q10'!$O$3:$O$7</c:f>
              <c:numCache>
                <c:formatCode>0%</c:formatCode>
                <c:ptCount val="5"/>
                <c:pt idx="0">
                  <c:v>2.13740458015267E-2</c:v>
                </c:pt>
                <c:pt idx="1">
                  <c:v>4.59418070444104E-2</c:v>
                </c:pt>
                <c:pt idx="2">
                  <c:v>4.9459041731066501E-2</c:v>
                </c:pt>
                <c:pt idx="3">
                  <c:v>5.9633027522935797E-2</c:v>
                </c:pt>
                <c:pt idx="4">
                  <c:v>7.6687116564417193E-2</c:v>
                </c:pt>
              </c:numCache>
            </c:numRef>
          </c:val>
        </c:ser>
        <c:ser>
          <c:idx val="4"/>
          <c:order val="4"/>
          <c:tx>
            <c:strRef>
              <c:f>'Q10'!$P$2</c:f>
              <c:strCache>
                <c:ptCount val="1"/>
                <c:pt idx="0">
                  <c:v>Strongly disagree</c:v>
                </c:pt>
              </c:strCache>
            </c:strRef>
          </c:tx>
          <c:invertIfNegative val="0"/>
          <c:cat>
            <c:strRef>
              <c:f>'Q10'!$K$3:$K$7</c:f>
              <c:strCache>
                <c:ptCount val="5"/>
                <c:pt idx="0">
                  <c:v>ECA generates reliable and relevant policy ideas</c:v>
                </c:pt>
                <c:pt idx="1">
                  <c:v>ECA policy outreach is pertinent, well targeted, and of "good fit"</c:v>
                </c:pt>
                <c:pt idx="2">
                  <c:v>ECA policy engagement is consistently of high quality</c:v>
                </c:pt>
                <c:pt idx="3">
                  <c:v>ECA is effective in supporting statistics for policy Planning, Monitoring &amp; Evaluation of national, sub-regional and regional development </c:v>
                </c:pt>
                <c:pt idx="4">
                  <c:v>ECA's knowledge networking and facilitation services are effective, including in bridging gaps between various constituencies (policy makers, academia, civil society, media  and "new voices”)</c:v>
                </c:pt>
              </c:strCache>
            </c:strRef>
          </c:cat>
          <c:val>
            <c:numRef>
              <c:f>'Q10'!$P$3:$P$7</c:f>
              <c:numCache>
                <c:formatCode>0%</c:formatCode>
                <c:ptCount val="5"/>
                <c:pt idx="0">
                  <c:v>0</c:v>
                </c:pt>
                <c:pt idx="1">
                  <c:v>6.1255742725880502E-3</c:v>
                </c:pt>
                <c:pt idx="2">
                  <c:v>3.0911901081916498E-3</c:v>
                </c:pt>
                <c:pt idx="3">
                  <c:v>1.5290519877675801E-2</c:v>
                </c:pt>
                <c:pt idx="4">
                  <c:v>1.68711656441718E-2</c:v>
                </c:pt>
              </c:numCache>
            </c:numRef>
          </c:val>
        </c:ser>
        <c:ser>
          <c:idx val="5"/>
          <c:order val="5"/>
          <c:tx>
            <c:strRef>
              <c:f>'Q10'!$Q$2</c:f>
              <c:strCache>
                <c:ptCount val="1"/>
                <c:pt idx="0">
                  <c:v>Do not know</c:v>
                </c:pt>
              </c:strCache>
            </c:strRef>
          </c:tx>
          <c:invertIfNegative val="0"/>
          <c:cat>
            <c:strRef>
              <c:f>'Q10'!$K$3:$K$7</c:f>
              <c:strCache>
                <c:ptCount val="5"/>
                <c:pt idx="0">
                  <c:v>ECA generates reliable and relevant policy ideas</c:v>
                </c:pt>
                <c:pt idx="1">
                  <c:v>ECA policy outreach is pertinent, well targeted, and of "good fit"</c:v>
                </c:pt>
                <c:pt idx="2">
                  <c:v>ECA policy engagement is consistently of high quality</c:v>
                </c:pt>
                <c:pt idx="3">
                  <c:v>ECA is effective in supporting statistics for policy Planning, Monitoring &amp; Evaluation of national, sub-regional and regional development </c:v>
                </c:pt>
                <c:pt idx="4">
                  <c:v>ECA's knowledge networking and facilitation services are effective, including in bridging gaps between various constituencies (policy makers, academia, civil society, media  and "new voices”)</c:v>
                </c:pt>
              </c:strCache>
            </c:strRef>
          </c:cat>
          <c:val>
            <c:numRef>
              <c:f>'Q10'!$Q$3:$Q$7</c:f>
              <c:numCache>
                <c:formatCode>0%</c:formatCode>
                <c:ptCount val="5"/>
                <c:pt idx="0">
                  <c:v>4.8854961832061103E-2</c:v>
                </c:pt>
                <c:pt idx="1">
                  <c:v>5.5130168453292501E-2</c:v>
                </c:pt>
                <c:pt idx="2">
                  <c:v>5.7187017001545597E-2</c:v>
                </c:pt>
                <c:pt idx="3">
                  <c:v>6.5749235474006101E-2</c:v>
                </c:pt>
                <c:pt idx="4">
                  <c:v>6.5950920245398795E-2</c:v>
                </c:pt>
              </c:numCache>
            </c:numRef>
          </c:val>
        </c:ser>
        <c:dLbls>
          <c:showLegendKey val="0"/>
          <c:showVal val="0"/>
          <c:showCatName val="0"/>
          <c:showSerName val="0"/>
          <c:showPercent val="0"/>
          <c:showBubbleSize val="0"/>
        </c:dLbls>
        <c:gapWidth val="150"/>
        <c:overlap val="100"/>
        <c:axId val="303445144"/>
        <c:axId val="299992792"/>
      </c:barChart>
      <c:catAx>
        <c:axId val="303445144"/>
        <c:scaling>
          <c:orientation val="minMax"/>
        </c:scaling>
        <c:delete val="0"/>
        <c:axPos val="l"/>
        <c:numFmt formatCode="General" sourceLinked="0"/>
        <c:majorTickMark val="out"/>
        <c:minorTickMark val="none"/>
        <c:tickLblPos val="nextTo"/>
        <c:txPr>
          <a:bodyPr/>
          <a:lstStyle/>
          <a:p>
            <a:pPr>
              <a:defRPr sz="1200">
                <a:latin typeface="Arial" panose="020B0604020202020204" pitchFamily="34" charset="0"/>
                <a:cs typeface="Arial" panose="020B0604020202020204" pitchFamily="34" charset="0"/>
              </a:defRPr>
            </a:pPr>
            <a:endParaRPr lang="en-US"/>
          </a:p>
        </c:txPr>
        <c:crossAx val="299992792"/>
        <c:crosses val="autoZero"/>
        <c:auto val="1"/>
        <c:lblAlgn val="ctr"/>
        <c:lblOffset val="100"/>
        <c:noMultiLvlLbl val="0"/>
      </c:catAx>
      <c:valAx>
        <c:axId val="299992792"/>
        <c:scaling>
          <c:orientation val="minMax"/>
        </c:scaling>
        <c:delete val="0"/>
        <c:axPos val="b"/>
        <c:majorGridlines/>
        <c:numFmt formatCode="0%" sourceLinked="1"/>
        <c:majorTickMark val="out"/>
        <c:minorTickMark val="none"/>
        <c:tickLblPos val="nextTo"/>
        <c:crossAx val="303445144"/>
        <c:crosses val="autoZero"/>
        <c:crossBetween val="between"/>
      </c:valAx>
    </c:plotArea>
    <c:legend>
      <c:legendPos val="r"/>
      <c:overlay val="0"/>
      <c:txPr>
        <a:bodyPr/>
        <a:lstStyle/>
        <a:p>
          <a:pPr>
            <a:defRPr sz="1100">
              <a:latin typeface="Arial" panose="020B0604020202020204" pitchFamily="34" charset="0"/>
              <a:cs typeface="Arial" panose="020B0604020202020204" pitchFamily="34" charset="0"/>
            </a:defRPr>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percentStacked"/>
        <c:varyColors val="0"/>
        <c:ser>
          <c:idx val="0"/>
          <c:order val="0"/>
          <c:tx>
            <c:strRef>
              <c:f>'Q11'!$K$3</c:f>
              <c:strCache>
                <c:ptCount val="1"/>
                <c:pt idx="0">
                  <c:v>Strongly agree</c:v>
                </c:pt>
              </c:strCache>
            </c:strRef>
          </c:tx>
          <c:invertIfNegative val="0"/>
          <c:cat>
            <c:strRef>
              <c:f>'Q11'!$J$4:$J$7</c:f>
              <c:strCache>
                <c:ptCount val="4"/>
                <c:pt idx="0">
                  <c:v>Policy advisory services</c:v>
                </c:pt>
                <c:pt idx="1">
                  <c:v>Policy dialogue</c:v>
                </c:pt>
                <c:pt idx="2">
                  <c:v>Knowledge facilitation</c:v>
                </c:pt>
                <c:pt idx="3">
                  <c:v>Trainings</c:v>
                </c:pt>
              </c:strCache>
            </c:strRef>
          </c:cat>
          <c:val>
            <c:numRef>
              <c:f>'Q11'!$K$4:$K$7</c:f>
              <c:numCache>
                <c:formatCode>0%</c:formatCode>
                <c:ptCount val="4"/>
                <c:pt idx="0">
                  <c:v>0.12987012987013</c:v>
                </c:pt>
                <c:pt idx="1">
                  <c:v>0.15210355987054999</c:v>
                </c:pt>
                <c:pt idx="2">
                  <c:v>0.20388349514563101</c:v>
                </c:pt>
                <c:pt idx="3">
                  <c:v>0.15171288743882499</c:v>
                </c:pt>
              </c:numCache>
            </c:numRef>
          </c:val>
        </c:ser>
        <c:ser>
          <c:idx val="1"/>
          <c:order val="1"/>
          <c:tx>
            <c:strRef>
              <c:f>'Q11'!$L$3</c:f>
              <c:strCache>
                <c:ptCount val="1"/>
                <c:pt idx="0">
                  <c:v>Agree</c:v>
                </c:pt>
              </c:strCache>
            </c:strRef>
          </c:tx>
          <c:invertIfNegative val="0"/>
          <c:cat>
            <c:strRef>
              <c:f>'Q11'!$J$4:$J$7</c:f>
              <c:strCache>
                <c:ptCount val="4"/>
                <c:pt idx="0">
                  <c:v>Policy advisory services</c:v>
                </c:pt>
                <c:pt idx="1">
                  <c:v>Policy dialogue</c:v>
                </c:pt>
                <c:pt idx="2">
                  <c:v>Knowledge facilitation</c:v>
                </c:pt>
                <c:pt idx="3">
                  <c:v>Trainings</c:v>
                </c:pt>
              </c:strCache>
            </c:strRef>
          </c:cat>
          <c:val>
            <c:numRef>
              <c:f>'Q11'!$L$4:$L$7</c:f>
              <c:numCache>
                <c:formatCode>0%</c:formatCode>
                <c:ptCount val="4"/>
                <c:pt idx="0">
                  <c:v>0.35714285714285698</c:v>
                </c:pt>
                <c:pt idx="1">
                  <c:v>0.38996763754045299</c:v>
                </c:pt>
                <c:pt idx="2">
                  <c:v>0.42556634304207103</c:v>
                </c:pt>
                <c:pt idx="3">
                  <c:v>0.32626427406198999</c:v>
                </c:pt>
              </c:numCache>
            </c:numRef>
          </c:val>
        </c:ser>
        <c:ser>
          <c:idx val="2"/>
          <c:order val="2"/>
          <c:tx>
            <c:strRef>
              <c:f>'Q11'!$M$3</c:f>
              <c:strCache>
                <c:ptCount val="1"/>
                <c:pt idx="0">
                  <c:v>Neutral</c:v>
                </c:pt>
              </c:strCache>
            </c:strRef>
          </c:tx>
          <c:invertIfNegative val="0"/>
          <c:cat>
            <c:strRef>
              <c:f>'Q11'!$J$4:$J$7</c:f>
              <c:strCache>
                <c:ptCount val="4"/>
                <c:pt idx="0">
                  <c:v>Policy advisory services</c:v>
                </c:pt>
                <c:pt idx="1">
                  <c:v>Policy dialogue</c:v>
                </c:pt>
                <c:pt idx="2">
                  <c:v>Knowledge facilitation</c:v>
                </c:pt>
                <c:pt idx="3">
                  <c:v>Trainings</c:v>
                </c:pt>
              </c:strCache>
            </c:strRef>
          </c:cat>
          <c:val>
            <c:numRef>
              <c:f>'Q11'!$M$4:$M$7</c:f>
              <c:numCache>
                <c:formatCode>0%</c:formatCode>
                <c:ptCount val="4"/>
                <c:pt idx="0">
                  <c:v>0.29870129870129902</c:v>
                </c:pt>
                <c:pt idx="1">
                  <c:v>0.27022653721682899</c:v>
                </c:pt>
                <c:pt idx="2">
                  <c:v>0.20388349514563101</c:v>
                </c:pt>
                <c:pt idx="3">
                  <c:v>0.28384991843393098</c:v>
                </c:pt>
              </c:numCache>
            </c:numRef>
          </c:val>
        </c:ser>
        <c:ser>
          <c:idx val="3"/>
          <c:order val="3"/>
          <c:tx>
            <c:strRef>
              <c:f>'Q11'!$N$3</c:f>
              <c:strCache>
                <c:ptCount val="1"/>
                <c:pt idx="0">
                  <c:v>Disagree</c:v>
                </c:pt>
              </c:strCache>
            </c:strRef>
          </c:tx>
          <c:invertIfNegative val="0"/>
          <c:cat>
            <c:strRef>
              <c:f>'Q11'!$J$4:$J$7</c:f>
              <c:strCache>
                <c:ptCount val="4"/>
                <c:pt idx="0">
                  <c:v>Policy advisory services</c:v>
                </c:pt>
                <c:pt idx="1">
                  <c:v>Policy dialogue</c:v>
                </c:pt>
                <c:pt idx="2">
                  <c:v>Knowledge facilitation</c:v>
                </c:pt>
                <c:pt idx="3">
                  <c:v>Trainings</c:v>
                </c:pt>
              </c:strCache>
            </c:strRef>
          </c:cat>
          <c:val>
            <c:numRef>
              <c:f>'Q11'!$N$4:$N$7</c:f>
              <c:numCache>
                <c:formatCode>0%</c:formatCode>
                <c:ptCount val="4"/>
                <c:pt idx="0">
                  <c:v>7.7922077922077906E-2</c:v>
                </c:pt>
                <c:pt idx="1">
                  <c:v>6.7961165048543701E-2</c:v>
                </c:pt>
                <c:pt idx="2">
                  <c:v>7.2815533980582506E-2</c:v>
                </c:pt>
                <c:pt idx="3">
                  <c:v>0.10603588907014699</c:v>
                </c:pt>
              </c:numCache>
            </c:numRef>
          </c:val>
        </c:ser>
        <c:ser>
          <c:idx val="4"/>
          <c:order val="4"/>
          <c:tx>
            <c:strRef>
              <c:f>'Q11'!$O$3</c:f>
              <c:strCache>
                <c:ptCount val="1"/>
                <c:pt idx="0">
                  <c:v>Strongly disagree</c:v>
                </c:pt>
              </c:strCache>
            </c:strRef>
          </c:tx>
          <c:invertIfNegative val="0"/>
          <c:cat>
            <c:strRef>
              <c:f>'Q11'!$J$4:$J$7</c:f>
              <c:strCache>
                <c:ptCount val="4"/>
                <c:pt idx="0">
                  <c:v>Policy advisory services</c:v>
                </c:pt>
                <c:pt idx="1">
                  <c:v>Policy dialogue</c:v>
                </c:pt>
                <c:pt idx="2">
                  <c:v>Knowledge facilitation</c:v>
                </c:pt>
                <c:pt idx="3">
                  <c:v>Trainings</c:v>
                </c:pt>
              </c:strCache>
            </c:strRef>
          </c:cat>
          <c:val>
            <c:numRef>
              <c:f>'Q11'!$O$4:$O$7</c:f>
              <c:numCache>
                <c:formatCode>0%</c:formatCode>
                <c:ptCount val="4"/>
                <c:pt idx="0">
                  <c:v>1.9480519480519501E-2</c:v>
                </c:pt>
                <c:pt idx="1">
                  <c:v>2.4271844660194199E-2</c:v>
                </c:pt>
                <c:pt idx="2">
                  <c:v>2.5889967637540499E-2</c:v>
                </c:pt>
                <c:pt idx="3">
                  <c:v>4.5676998368678598E-2</c:v>
                </c:pt>
              </c:numCache>
            </c:numRef>
          </c:val>
        </c:ser>
        <c:ser>
          <c:idx val="5"/>
          <c:order val="5"/>
          <c:tx>
            <c:strRef>
              <c:f>'Q11'!$P$3</c:f>
              <c:strCache>
                <c:ptCount val="1"/>
                <c:pt idx="0">
                  <c:v>Do not know</c:v>
                </c:pt>
              </c:strCache>
            </c:strRef>
          </c:tx>
          <c:invertIfNegative val="0"/>
          <c:cat>
            <c:strRef>
              <c:f>'Q11'!$J$4:$J$7</c:f>
              <c:strCache>
                <c:ptCount val="4"/>
                <c:pt idx="0">
                  <c:v>Policy advisory services</c:v>
                </c:pt>
                <c:pt idx="1">
                  <c:v>Policy dialogue</c:v>
                </c:pt>
                <c:pt idx="2">
                  <c:v>Knowledge facilitation</c:v>
                </c:pt>
                <c:pt idx="3">
                  <c:v>Trainings</c:v>
                </c:pt>
              </c:strCache>
            </c:strRef>
          </c:cat>
          <c:val>
            <c:numRef>
              <c:f>'Q11'!$P$4:$P$7</c:f>
              <c:numCache>
                <c:formatCode>0%</c:formatCode>
                <c:ptCount val="4"/>
                <c:pt idx="0">
                  <c:v>0.11688311688311701</c:v>
                </c:pt>
                <c:pt idx="1">
                  <c:v>9.5469255663430397E-2</c:v>
                </c:pt>
                <c:pt idx="2">
                  <c:v>6.7961165048543701E-2</c:v>
                </c:pt>
                <c:pt idx="3">
                  <c:v>8.6460032626427402E-2</c:v>
                </c:pt>
              </c:numCache>
            </c:numRef>
          </c:val>
        </c:ser>
        <c:dLbls>
          <c:showLegendKey val="0"/>
          <c:showVal val="0"/>
          <c:showCatName val="0"/>
          <c:showSerName val="0"/>
          <c:showPercent val="0"/>
          <c:showBubbleSize val="0"/>
        </c:dLbls>
        <c:gapWidth val="150"/>
        <c:overlap val="100"/>
        <c:axId val="299993576"/>
        <c:axId val="537783000"/>
      </c:barChart>
      <c:catAx>
        <c:axId val="299993576"/>
        <c:scaling>
          <c:orientation val="minMax"/>
        </c:scaling>
        <c:delete val="0"/>
        <c:axPos val="l"/>
        <c:numFmt formatCode="General" sourceLinked="0"/>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537783000"/>
        <c:crosses val="autoZero"/>
        <c:auto val="1"/>
        <c:lblAlgn val="ctr"/>
        <c:lblOffset val="100"/>
        <c:noMultiLvlLbl val="0"/>
      </c:catAx>
      <c:valAx>
        <c:axId val="537783000"/>
        <c:scaling>
          <c:orientation val="minMax"/>
        </c:scaling>
        <c:delete val="0"/>
        <c:axPos val="b"/>
        <c:majorGridlines/>
        <c:numFmt formatCode="0%" sourceLinked="1"/>
        <c:majorTickMark val="out"/>
        <c:minorTickMark val="none"/>
        <c:tickLblPos val="nextTo"/>
        <c:txPr>
          <a:bodyPr/>
          <a:lstStyle/>
          <a:p>
            <a:pPr>
              <a:defRPr>
                <a:latin typeface="Arial"/>
                <a:cs typeface="Arial"/>
              </a:defRPr>
            </a:pPr>
            <a:endParaRPr lang="en-US"/>
          </a:p>
        </c:txPr>
        <c:crossAx val="299993576"/>
        <c:crosses val="autoZero"/>
        <c:crossBetween val="between"/>
        <c:majorUnit val="0.2"/>
      </c:valAx>
    </c:plotArea>
    <c:legend>
      <c:legendPos val="r"/>
      <c:overlay val="0"/>
      <c:txPr>
        <a:bodyPr/>
        <a:lstStyle/>
        <a:p>
          <a:pPr>
            <a:defRPr sz="1100">
              <a:latin typeface="Arial" panose="020B0604020202020204" pitchFamily="34" charset="0"/>
              <a:cs typeface="Arial" panose="020B0604020202020204" pitchFamily="34" charset="0"/>
            </a:defRPr>
          </a:pPr>
          <a:endParaRPr lang="en-U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49888994662327601"/>
          <c:y val="4.9752862600019501E-2"/>
          <c:w val="0.33414376739305601"/>
          <c:h val="0.88005104453293703"/>
        </c:manualLayout>
      </c:layout>
      <c:barChart>
        <c:barDir val="bar"/>
        <c:grouping val="percentStacked"/>
        <c:varyColors val="0"/>
        <c:ser>
          <c:idx val="0"/>
          <c:order val="0"/>
          <c:tx>
            <c:strRef>
              <c:f>'Q12'!$Q$3</c:f>
              <c:strCache>
                <c:ptCount val="1"/>
                <c:pt idx="0">
                  <c:v>Strongly agree</c:v>
                </c:pt>
              </c:strCache>
            </c:strRef>
          </c:tx>
          <c:invertIfNegative val="0"/>
          <c:cat>
            <c:strRef>
              <c:f>'Q12'!$P$4:$P$13</c:f>
              <c:strCache>
                <c:ptCount val="10"/>
                <c:pt idx="0">
                  <c:v>ECA support to Member States and pan-African partners is well coordinated and coherent</c:v>
                </c:pt>
                <c:pt idx="1">
                  <c:v>ECA is effectively developing partnerships around substantive initiative in research and knowledge delivery</c:v>
                </c:pt>
                <c:pt idx="2">
                  <c:v>ECA is a reliable partner</c:v>
                </c:pt>
                <c:pt idx="3">
                  <c:v>ECA is a constructive partner</c:v>
                </c:pt>
                <c:pt idx="4">
                  <c:v>ECA nurtures trustful relationships and frank dialogue on issues is possible</c:v>
                </c:pt>
                <c:pt idx="5">
                  <c:v>ECA maintains a high level of flexibility to adjust to evolving circumstances and opportunities</c:v>
                </c:pt>
                <c:pt idx="6">
                  <c:v>ECA effectively engages in promoting South-South and triangular cooperation</c:v>
                </c:pt>
                <c:pt idx="7">
                  <c:v>ECA leverages effectively system-wide coherence and synergies through the UN System (Regional Coordination Mechanism and Sub Regional Coordination Mechanism)</c:v>
                </c:pt>
                <c:pt idx="8">
                  <c:v> ECA leverages effectively system-wide coherence and synergies through partnership with AUC and ADB to support African structural transformation</c:v>
                </c:pt>
                <c:pt idx="9">
                  <c:v> ECA communicates effectively with its partners</c:v>
                </c:pt>
              </c:strCache>
            </c:strRef>
          </c:cat>
          <c:val>
            <c:numRef>
              <c:f>'Q12'!$Q$4:$Q$13</c:f>
              <c:numCache>
                <c:formatCode>0%</c:formatCode>
                <c:ptCount val="10"/>
                <c:pt idx="0">
                  <c:v>0.12398042414355601</c:v>
                </c:pt>
                <c:pt idx="1">
                  <c:v>0.15533980582524301</c:v>
                </c:pt>
                <c:pt idx="2">
                  <c:v>0.28571428571428598</c:v>
                </c:pt>
                <c:pt idx="3">
                  <c:v>0.28130081300812998</c:v>
                </c:pt>
                <c:pt idx="4">
                  <c:v>0.19218241042345299</c:v>
                </c:pt>
                <c:pt idx="5">
                  <c:v>0.13938411669367901</c:v>
                </c:pt>
                <c:pt idx="6">
                  <c:v>0.190243902439024</c:v>
                </c:pt>
                <c:pt idx="7">
                  <c:v>0.15609756097561001</c:v>
                </c:pt>
                <c:pt idx="8">
                  <c:v>0.185970636215334</c:v>
                </c:pt>
                <c:pt idx="9">
                  <c:v>0.19934640522875799</c:v>
                </c:pt>
              </c:numCache>
            </c:numRef>
          </c:val>
        </c:ser>
        <c:ser>
          <c:idx val="1"/>
          <c:order val="1"/>
          <c:tx>
            <c:strRef>
              <c:f>'Q12'!$R$3</c:f>
              <c:strCache>
                <c:ptCount val="1"/>
                <c:pt idx="0">
                  <c:v>Agree</c:v>
                </c:pt>
              </c:strCache>
            </c:strRef>
          </c:tx>
          <c:invertIfNegative val="0"/>
          <c:cat>
            <c:strRef>
              <c:f>'Q12'!$P$4:$P$13</c:f>
              <c:strCache>
                <c:ptCount val="10"/>
                <c:pt idx="0">
                  <c:v>ECA support to Member States and pan-African partners is well coordinated and coherent</c:v>
                </c:pt>
                <c:pt idx="1">
                  <c:v>ECA is effectively developing partnerships around substantive initiative in research and knowledge delivery</c:v>
                </c:pt>
                <c:pt idx="2">
                  <c:v>ECA is a reliable partner</c:v>
                </c:pt>
                <c:pt idx="3">
                  <c:v>ECA is a constructive partner</c:v>
                </c:pt>
                <c:pt idx="4">
                  <c:v>ECA nurtures trustful relationships and frank dialogue on issues is possible</c:v>
                </c:pt>
                <c:pt idx="5">
                  <c:v>ECA maintains a high level of flexibility to adjust to evolving circumstances and opportunities</c:v>
                </c:pt>
                <c:pt idx="6">
                  <c:v>ECA effectively engages in promoting South-South and triangular cooperation</c:v>
                </c:pt>
                <c:pt idx="7">
                  <c:v>ECA leverages effectively system-wide coherence and synergies through the UN System (Regional Coordination Mechanism and Sub Regional Coordination Mechanism)</c:v>
                </c:pt>
                <c:pt idx="8">
                  <c:v> ECA leverages effectively system-wide coherence and synergies through partnership with AUC and ADB to support African structural transformation</c:v>
                </c:pt>
                <c:pt idx="9">
                  <c:v> ECA communicates effectively with its partners</c:v>
                </c:pt>
              </c:strCache>
            </c:strRef>
          </c:cat>
          <c:val>
            <c:numRef>
              <c:f>'Q12'!$R$4:$R$13</c:f>
              <c:numCache>
                <c:formatCode>0%</c:formatCode>
                <c:ptCount val="10"/>
                <c:pt idx="0">
                  <c:v>0.39804241435562798</c:v>
                </c:pt>
                <c:pt idx="1">
                  <c:v>0.495145631067961</c:v>
                </c:pt>
                <c:pt idx="2">
                  <c:v>0.47240259740259699</c:v>
                </c:pt>
                <c:pt idx="3">
                  <c:v>0.50406504065040603</c:v>
                </c:pt>
                <c:pt idx="4">
                  <c:v>0.44625407166123798</c:v>
                </c:pt>
                <c:pt idx="5">
                  <c:v>0.426256077795786</c:v>
                </c:pt>
                <c:pt idx="6">
                  <c:v>0.42439024390243901</c:v>
                </c:pt>
                <c:pt idx="7">
                  <c:v>0.430894308943089</c:v>
                </c:pt>
                <c:pt idx="8">
                  <c:v>0.437194127243067</c:v>
                </c:pt>
                <c:pt idx="9">
                  <c:v>0.40196078431372501</c:v>
                </c:pt>
              </c:numCache>
            </c:numRef>
          </c:val>
        </c:ser>
        <c:ser>
          <c:idx val="2"/>
          <c:order val="2"/>
          <c:tx>
            <c:strRef>
              <c:f>'Q12'!$S$3</c:f>
              <c:strCache>
                <c:ptCount val="1"/>
                <c:pt idx="0">
                  <c:v>Neutral</c:v>
                </c:pt>
              </c:strCache>
            </c:strRef>
          </c:tx>
          <c:invertIfNegative val="0"/>
          <c:cat>
            <c:strRef>
              <c:f>'Q12'!$P$4:$P$13</c:f>
              <c:strCache>
                <c:ptCount val="10"/>
                <c:pt idx="0">
                  <c:v>ECA support to Member States and pan-African partners is well coordinated and coherent</c:v>
                </c:pt>
                <c:pt idx="1">
                  <c:v>ECA is effectively developing partnerships around substantive initiative in research and knowledge delivery</c:v>
                </c:pt>
                <c:pt idx="2">
                  <c:v>ECA is a reliable partner</c:v>
                </c:pt>
                <c:pt idx="3">
                  <c:v>ECA is a constructive partner</c:v>
                </c:pt>
                <c:pt idx="4">
                  <c:v>ECA nurtures trustful relationships and frank dialogue on issues is possible</c:v>
                </c:pt>
                <c:pt idx="5">
                  <c:v>ECA maintains a high level of flexibility to adjust to evolving circumstances and opportunities</c:v>
                </c:pt>
                <c:pt idx="6">
                  <c:v>ECA effectively engages in promoting South-South and triangular cooperation</c:v>
                </c:pt>
                <c:pt idx="7">
                  <c:v>ECA leverages effectively system-wide coherence and synergies through the UN System (Regional Coordination Mechanism and Sub Regional Coordination Mechanism)</c:v>
                </c:pt>
                <c:pt idx="8">
                  <c:v> ECA leverages effectively system-wide coherence and synergies through partnership with AUC and ADB to support African structural transformation</c:v>
                </c:pt>
                <c:pt idx="9">
                  <c:v> ECA communicates effectively with its partners</c:v>
                </c:pt>
              </c:strCache>
            </c:strRef>
          </c:cat>
          <c:val>
            <c:numRef>
              <c:f>'Q12'!$S$4:$S$13</c:f>
              <c:numCache>
                <c:formatCode>0%</c:formatCode>
                <c:ptCount val="10"/>
                <c:pt idx="0">
                  <c:v>0.30342577487765099</c:v>
                </c:pt>
                <c:pt idx="1">
                  <c:v>0.21682847896440099</c:v>
                </c:pt>
                <c:pt idx="2">
                  <c:v>0.15259740259740301</c:v>
                </c:pt>
                <c:pt idx="3">
                  <c:v>0.13658536585365899</c:v>
                </c:pt>
                <c:pt idx="4">
                  <c:v>0.244299674267101</c:v>
                </c:pt>
                <c:pt idx="5">
                  <c:v>0.29011345218800599</c:v>
                </c:pt>
                <c:pt idx="6">
                  <c:v>0.25528455284552798</c:v>
                </c:pt>
                <c:pt idx="7">
                  <c:v>0.26504065040650399</c:v>
                </c:pt>
                <c:pt idx="8">
                  <c:v>0.230016313213703</c:v>
                </c:pt>
                <c:pt idx="9">
                  <c:v>0.25326797385620903</c:v>
                </c:pt>
              </c:numCache>
            </c:numRef>
          </c:val>
        </c:ser>
        <c:ser>
          <c:idx val="3"/>
          <c:order val="3"/>
          <c:tx>
            <c:strRef>
              <c:f>'Q12'!$T$3</c:f>
              <c:strCache>
                <c:ptCount val="1"/>
                <c:pt idx="0">
                  <c:v>Disagree</c:v>
                </c:pt>
              </c:strCache>
            </c:strRef>
          </c:tx>
          <c:invertIfNegative val="0"/>
          <c:cat>
            <c:strRef>
              <c:f>'Q12'!$P$4:$P$13</c:f>
              <c:strCache>
                <c:ptCount val="10"/>
                <c:pt idx="0">
                  <c:v>ECA support to Member States and pan-African partners is well coordinated and coherent</c:v>
                </c:pt>
                <c:pt idx="1">
                  <c:v>ECA is effectively developing partnerships around substantive initiative in research and knowledge delivery</c:v>
                </c:pt>
                <c:pt idx="2">
                  <c:v>ECA is a reliable partner</c:v>
                </c:pt>
                <c:pt idx="3">
                  <c:v>ECA is a constructive partner</c:v>
                </c:pt>
                <c:pt idx="4">
                  <c:v>ECA nurtures trustful relationships and frank dialogue on issues is possible</c:v>
                </c:pt>
                <c:pt idx="5">
                  <c:v>ECA maintains a high level of flexibility to adjust to evolving circumstances and opportunities</c:v>
                </c:pt>
                <c:pt idx="6">
                  <c:v>ECA effectively engages in promoting South-South and triangular cooperation</c:v>
                </c:pt>
                <c:pt idx="7">
                  <c:v>ECA leverages effectively system-wide coherence and synergies through the UN System (Regional Coordination Mechanism and Sub Regional Coordination Mechanism)</c:v>
                </c:pt>
                <c:pt idx="8">
                  <c:v> ECA leverages effectively system-wide coherence and synergies through partnership with AUC and ADB to support African structural transformation</c:v>
                </c:pt>
                <c:pt idx="9">
                  <c:v> ECA communicates effectively with its partners</c:v>
                </c:pt>
              </c:strCache>
            </c:strRef>
          </c:cat>
          <c:val>
            <c:numRef>
              <c:f>'Q12'!$T$4:$T$13</c:f>
              <c:numCache>
                <c:formatCode>0%</c:formatCode>
                <c:ptCount val="10"/>
                <c:pt idx="0">
                  <c:v>8.3197389885807493E-2</c:v>
                </c:pt>
                <c:pt idx="1">
                  <c:v>4.85436893203883E-2</c:v>
                </c:pt>
                <c:pt idx="2">
                  <c:v>3.8961038961039002E-2</c:v>
                </c:pt>
                <c:pt idx="3">
                  <c:v>2.4390243902439001E-2</c:v>
                </c:pt>
                <c:pt idx="4">
                  <c:v>4.7231270358306203E-2</c:v>
                </c:pt>
                <c:pt idx="5">
                  <c:v>5.6726094003241502E-2</c:v>
                </c:pt>
                <c:pt idx="6">
                  <c:v>6.0162601626016297E-2</c:v>
                </c:pt>
                <c:pt idx="7">
                  <c:v>4.2276422764227599E-2</c:v>
                </c:pt>
                <c:pt idx="8">
                  <c:v>3.9151712887438801E-2</c:v>
                </c:pt>
                <c:pt idx="9">
                  <c:v>6.5359477124182996E-2</c:v>
                </c:pt>
              </c:numCache>
            </c:numRef>
          </c:val>
        </c:ser>
        <c:ser>
          <c:idx val="4"/>
          <c:order val="4"/>
          <c:tx>
            <c:strRef>
              <c:f>'Q12'!$U$3</c:f>
              <c:strCache>
                <c:ptCount val="1"/>
                <c:pt idx="0">
                  <c:v>Strongly disagree</c:v>
                </c:pt>
              </c:strCache>
            </c:strRef>
          </c:tx>
          <c:invertIfNegative val="0"/>
          <c:cat>
            <c:strRef>
              <c:f>'Q12'!$P$4:$P$13</c:f>
              <c:strCache>
                <c:ptCount val="10"/>
                <c:pt idx="0">
                  <c:v>ECA support to Member States and pan-African partners is well coordinated and coherent</c:v>
                </c:pt>
                <c:pt idx="1">
                  <c:v>ECA is effectively developing partnerships around substantive initiative in research and knowledge delivery</c:v>
                </c:pt>
                <c:pt idx="2">
                  <c:v>ECA is a reliable partner</c:v>
                </c:pt>
                <c:pt idx="3">
                  <c:v>ECA is a constructive partner</c:v>
                </c:pt>
                <c:pt idx="4">
                  <c:v>ECA nurtures trustful relationships and frank dialogue on issues is possible</c:v>
                </c:pt>
                <c:pt idx="5">
                  <c:v>ECA maintains a high level of flexibility to adjust to evolving circumstances and opportunities</c:v>
                </c:pt>
                <c:pt idx="6">
                  <c:v>ECA effectively engages in promoting South-South and triangular cooperation</c:v>
                </c:pt>
                <c:pt idx="7">
                  <c:v>ECA leverages effectively system-wide coherence and synergies through the UN System (Regional Coordination Mechanism and Sub Regional Coordination Mechanism)</c:v>
                </c:pt>
                <c:pt idx="8">
                  <c:v> ECA leverages effectively system-wide coherence and synergies through partnership with AUC and ADB to support African structural transformation</c:v>
                </c:pt>
                <c:pt idx="9">
                  <c:v> ECA communicates effectively with its partners</c:v>
                </c:pt>
              </c:strCache>
            </c:strRef>
          </c:cat>
          <c:val>
            <c:numRef>
              <c:f>'Q12'!$U$4:$U$13</c:f>
              <c:numCache>
                <c:formatCode>0%</c:formatCode>
                <c:ptCount val="10"/>
                <c:pt idx="0">
                  <c:v>1.7944535073409498E-2</c:v>
                </c:pt>
                <c:pt idx="1">
                  <c:v>2.4271844660194199E-2</c:v>
                </c:pt>
                <c:pt idx="2">
                  <c:v>1.2987012987013E-2</c:v>
                </c:pt>
                <c:pt idx="3">
                  <c:v>1.13821138211382E-2</c:v>
                </c:pt>
                <c:pt idx="4">
                  <c:v>2.1172638436482101E-2</c:v>
                </c:pt>
                <c:pt idx="5">
                  <c:v>2.4311183144246299E-2</c:v>
                </c:pt>
                <c:pt idx="6">
                  <c:v>1.13821138211382E-2</c:v>
                </c:pt>
                <c:pt idx="7">
                  <c:v>1.3008130081300801E-2</c:v>
                </c:pt>
                <c:pt idx="8">
                  <c:v>1.30505709624796E-2</c:v>
                </c:pt>
                <c:pt idx="9">
                  <c:v>3.1045751633986901E-2</c:v>
                </c:pt>
              </c:numCache>
            </c:numRef>
          </c:val>
        </c:ser>
        <c:ser>
          <c:idx val="5"/>
          <c:order val="5"/>
          <c:tx>
            <c:strRef>
              <c:f>'Q12'!$V$3</c:f>
              <c:strCache>
                <c:ptCount val="1"/>
                <c:pt idx="0">
                  <c:v>Do not know</c:v>
                </c:pt>
              </c:strCache>
            </c:strRef>
          </c:tx>
          <c:invertIfNegative val="0"/>
          <c:cat>
            <c:strRef>
              <c:f>'Q12'!$P$4:$P$13</c:f>
              <c:strCache>
                <c:ptCount val="10"/>
                <c:pt idx="0">
                  <c:v>ECA support to Member States and pan-African partners is well coordinated and coherent</c:v>
                </c:pt>
                <c:pt idx="1">
                  <c:v>ECA is effectively developing partnerships around substantive initiative in research and knowledge delivery</c:v>
                </c:pt>
                <c:pt idx="2">
                  <c:v>ECA is a reliable partner</c:v>
                </c:pt>
                <c:pt idx="3">
                  <c:v>ECA is a constructive partner</c:v>
                </c:pt>
                <c:pt idx="4">
                  <c:v>ECA nurtures trustful relationships and frank dialogue on issues is possible</c:v>
                </c:pt>
                <c:pt idx="5">
                  <c:v>ECA maintains a high level of flexibility to adjust to evolving circumstances and opportunities</c:v>
                </c:pt>
                <c:pt idx="6">
                  <c:v>ECA effectively engages in promoting South-South and triangular cooperation</c:v>
                </c:pt>
                <c:pt idx="7">
                  <c:v>ECA leverages effectively system-wide coherence and synergies through the UN System (Regional Coordination Mechanism and Sub Regional Coordination Mechanism)</c:v>
                </c:pt>
                <c:pt idx="8">
                  <c:v> ECA leverages effectively system-wide coherence and synergies through partnership with AUC and ADB to support African structural transformation</c:v>
                </c:pt>
                <c:pt idx="9">
                  <c:v> ECA communicates effectively with its partners</c:v>
                </c:pt>
              </c:strCache>
            </c:strRef>
          </c:cat>
          <c:val>
            <c:numRef>
              <c:f>'Q12'!$V$4:$V$13</c:f>
              <c:numCache>
                <c:formatCode>0%</c:formatCode>
                <c:ptCount val="10"/>
                <c:pt idx="0">
                  <c:v>7.3409461663947795E-2</c:v>
                </c:pt>
                <c:pt idx="1">
                  <c:v>5.9870550161812301E-2</c:v>
                </c:pt>
                <c:pt idx="2">
                  <c:v>3.7337662337662302E-2</c:v>
                </c:pt>
                <c:pt idx="3">
                  <c:v>4.2276422764227599E-2</c:v>
                </c:pt>
                <c:pt idx="4">
                  <c:v>4.8859934853420203E-2</c:v>
                </c:pt>
                <c:pt idx="5">
                  <c:v>6.3209076175040499E-2</c:v>
                </c:pt>
                <c:pt idx="6">
                  <c:v>5.8536585365853697E-2</c:v>
                </c:pt>
                <c:pt idx="7">
                  <c:v>9.2682926829268306E-2</c:v>
                </c:pt>
                <c:pt idx="8">
                  <c:v>9.4616639477977105E-2</c:v>
                </c:pt>
                <c:pt idx="9">
                  <c:v>4.9019607843137199E-2</c:v>
                </c:pt>
              </c:numCache>
            </c:numRef>
          </c:val>
        </c:ser>
        <c:dLbls>
          <c:showLegendKey val="0"/>
          <c:showVal val="0"/>
          <c:showCatName val="0"/>
          <c:showSerName val="0"/>
          <c:showPercent val="0"/>
          <c:showBubbleSize val="0"/>
        </c:dLbls>
        <c:gapWidth val="150"/>
        <c:overlap val="100"/>
        <c:axId val="537783784"/>
        <c:axId val="537784176"/>
      </c:barChart>
      <c:catAx>
        <c:axId val="537783784"/>
        <c:scaling>
          <c:orientation val="minMax"/>
        </c:scaling>
        <c:delete val="0"/>
        <c:axPos val="l"/>
        <c:numFmt formatCode="General" sourceLinked="0"/>
        <c:majorTickMark val="out"/>
        <c:minorTickMark val="none"/>
        <c:tickLblPos val="nextTo"/>
        <c:txPr>
          <a:bodyPr/>
          <a:lstStyle/>
          <a:p>
            <a:pPr>
              <a:defRPr sz="1200" baseline="0"/>
            </a:pPr>
            <a:endParaRPr lang="en-US"/>
          </a:p>
        </c:txPr>
        <c:crossAx val="537784176"/>
        <c:crosses val="autoZero"/>
        <c:auto val="1"/>
        <c:lblAlgn val="ctr"/>
        <c:lblOffset val="100"/>
        <c:noMultiLvlLbl val="0"/>
      </c:catAx>
      <c:valAx>
        <c:axId val="537784176"/>
        <c:scaling>
          <c:orientation val="minMax"/>
        </c:scaling>
        <c:delete val="0"/>
        <c:axPos val="b"/>
        <c:majorGridlines/>
        <c:numFmt formatCode="0%" sourceLinked="1"/>
        <c:majorTickMark val="out"/>
        <c:minorTickMark val="none"/>
        <c:tickLblPos val="nextTo"/>
        <c:crossAx val="537783784"/>
        <c:crosses val="autoZero"/>
        <c:crossBetween val="between"/>
      </c:valAx>
    </c:plotArea>
    <c:legend>
      <c:legendPos val="r"/>
      <c:layout>
        <c:manualLayout>
          <c:xMode val="edge"/>
          <c:yMode val="edge"/>
          <c:x val="0.83044748923886402"/>
          <c:y val="0.26511996667945698"/>
          <c:w val="0.169552510761136"/>
          <c:h val="0.51999578582622497"/>
        </c:manualLayout>
      </c:layout>
      <c:overlay val="0"/>
      <c:txPr>
        <a:bodyPr/>
        <a:lstStyle/>
        <a:p>
          <a:pPr>
            <a:defRPr sz="1100"/>
          </a:pPr>
          <a:endParaRPr lang="en-US"/>
        </a:p>
      </c:txPr>
    </c:legend>
    <c:plotVisOnly val="1"/>
    <c:dispBlanksAs val="gap"/>
    <c:showDLblsOverMax val="0"/>
  </c:chart>
  <c:txPr>
    <a:bodyPr/>
    <a:lstStyle/>
    <a:p>
      <a:pPr>
        <a:defRPr sz="900">
          <a:latin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percentStacked"/>
        <c:varyColors val="0"/>
        <c:ser>
          <c:idx val="0"/>
          <c:order val="0"/>
          <c:tx>
            <c:strRef>
              <c:f>'Q14'!$L$3</c:f>
              <c:strCache>
                <c:ptCount val="1"/>
                <c:pt idx="0">
                  <c:v>Strongly agree</c:v>
                </c:pt>
              </c:strCache>
            </c:strRef>
          </c:tx>
          <c:invertIfNegative val="0"/>
          <c:cat>
            <c:strRef>
              <c:f>'Q14'!$K$4:$K$7</c:f>
              <c:strCache>
                <c:ptCount val="4"/>
                <c:pt idx="0">
                  <c:v>ECA's business plan addresses the transformative agenda of the continent</c:v>
                </c:pt>
                <c:pt idx="1">
                  <c:v>ECA Executive Performance Management Dashboard is an innovative tool aligned with the Commission’s new business model</c:v>
                </c:pt>
                <c:pt idx="2">
                  <c:v>ECA is a transparent and accountable development partner</c:v>
                </c:pt>
                <c:pt idx="3">
                  <c:v>ECA‘s extra budgetary resources planning, utilization rate and result oriented reporting is satisfactory</c:v>
                </c:pt>
              </c:strCache>
            </c:strRef>
          </c:cat>
          <c:val>
            <c:numRef>
              <c:f>'Q14'!$L$4:$L$7</c:f>
              <c:numCache>
                <c:formatCode>0%</c:formatCode>
                <c:ptCount val="4"/>
                <c:pt idx="0">
                  <c:v>0.16521739130434801</c:v>
                </c:pt>
                <c:pt idx="1">
                  <c:v>0.11287477954144599</c:v>
                </c:pt>
                <c:pt idx="2">
                  <c:v>0.164930555555556</c:v>
                </c:pt>
                <c:pt idx="3">
                  <c:v>7.5571177504393697E-2</c:v>
                </c:pt>
              </c:numCache>
            </c:numRef>
          </c:val>
        </c:ser>
        <c:ser>
          <c:idx val="1"/>
          <c:order val="1"/>
          <c:tx>
            <c:strRef>
              <c:f>'Q14'!$M$3</c:f>
              <c:strCache>
                <c:ptCount val="1"/>
                <c:pt idx="0">
                  <c:v>Agree</c:v>
                </c:pt>
              </c:strCache>
            </c:strRef>
          </c:tx>
          <c:invertIfNegative val="0"/>
          <c:cat>
            <c:strRef>
              <c:f>'Q14'!$K$4:$K$7</c:f>
              <c:strCache>
                <c:ptCount val="4"/>
                <c:pt idx="0">
                  <c:v>ECA's business plan addresses the transformative agenda of the continent</c:v>
                </c:pt>
                <c:pt idx="1">
                  <c:v>ECA Executive Performance Management Dashboard is an innovative tool aligned with the Commission’s new business model</c:v>
                </c:pt>
                <c:pt idx="2">
                  <c:v>ECA is a transparent and accountable development partner</c:v>
                </c:pt>
                <c:pt idx="3">
                  <c:v>ECA‘s extra budgetary resources planning, utilization rate and result oriented reporting is satisfactory</c:v>
                </c:pt>
              </c:strCache>
            </c:strRef>
          </c:cat>
          <c:val>
            <c:numRef>
              <c:f>'Q14'!$M$4:$M$7</c:f>
              <c:numCache>
                <c:formatCode>0%</c:formatCode>
                <c:ptCount val="4"/>
                <c:pt idx="0">
                  <c:v>0.48869565217391298</c:v>
                </c:pt>
                <c:pt idx="1">
                  <c:v>0.33509700176366802</c:v>
                </c:pt>
                <c:pt idx="2">
                  <c:v>0.43923611111111099</c:v>
                </c:pt>
                <c:pt idx="3">
                  <c:v>0.25834797891036898</c:v>
                </c:pt>
              </c:numCache>
            </c:numRef>
          </c:val>
        </c:ser>
        <c:ser>
          <c:idx val="2"/>
          <c:order val="2"/>
          <c:tx>
            <c:strRef>
              <c:f>'Q14'!$N$3</c:f>
              <c:strCache>
                <c:ptCount val="1"/>
                <c:pt idx="0">
                  <c:v>Neutral</c:v>
                </c:pt>
              </c:strCache>
            </c:strRef>
          </c:tx>
          <c:invertIfNegative val="0"/>
          <c:cat>
            <c:strRef>
              <c:f>'Q14'!$K$4:$K$7</c:f>
              <c:strCache>
                <c:ptCount val="4"/>
                <c:pt idx="0">
                  <c:v>ECA's business plan addresses the transformative agenda of the continent</c:v>
                </c:pt>
                <c:pt idx="1">
                  <c:v>ECA Executive Performance Management Dashboard is an innovative tool aligned with the Commission’s new business model</c:v>
                </c:pt>
                <c:pt idx="2">
                  <c:v>ECA is a transparent and accountable development partner</c:v>
                </c:pt>
                <c:pt idx="3">
                  <c:v>ECA‘s extra budgetary resources planning, utilization rate and result oriented reporting is satisfactory</c:v>
                </c:pt>
              </c:strCache>
            </c:strRef>
          </c:cat>
          <c:val>
            <c:numRef>
              <c:f>'Q14'!$N$4:$N$7</c:f>
              <c:numCache>
                <c:formatCode>0%</c:formatCode>
                <c:ptCount val="4"/>
                <c:pt idx="0">
                  <c:v>0.19130434782608699</c:v>
                </c:pt>
                <c:pt idx="1">
                  <c:v>0.28395061728395099</c:v>
                </c:pt>
                <c:pt idx="2">
                  <c:v>0.25694444444444398</c:v>
                </c:pt>
                <c:pt idx="3">
                  <c:v>0.33567662565905099</c:v>
                </c:pt>
              </c:numCache>
            </c:numRef>
          </c:val>
        </c:ser>
        <c:ser>
          <c:idx val="3"/>
          <c:order val="3"/>
          <c:tx>
            <c:strRef>
              <c:f>'Q14'!$O$3</c:f>
              <c:strCache>
                <c:ptCount val="1"/>
                <c:pt idx="0">
                  <c:v>Disagree</c:v>
                </c:pt>
              </c:strCache>
            </c:strRef>
          </c:tx>
          <c:invertIfNegative val="0"/>
          <c:cat>
            <c:strRef>
              <c:f>'Q14'!$K$4:$K$7</c:f>
              <c:strCache>
                <c:ptCount val="4"/>
                <c:pt idx="0">
                  <c:v>ECA's business plan addresses the transformative agenda of the continent</c:v>
                </c:pt>
                <c:pt idx="1">
                  <c:v>ECA Executive Performance Management Dashboard is an innovative tool aligned with the Commission’s new business model</c:v>
                </c:pt>
                <c:pt idx="2">
                  <c:v>ECA is a transparent and accountable development partner</c:v>
                </c:pt>
                <c:pt idx="3">
                  <c:v>ECA‘s extra budgetary resources planning, utilization rate and result oriented reporting is satisfactory</c:v>
                </c:pt>
              </c:strCache>
            </c:strRef>
          </c:cat>
          <c:val>
            <c:numRef>
              <c:f>'Q14'!$O$4:$O$7</c:f>
              <c:numCache>
                <c:formatCode>0%</c:formatCode>
                <c:ptCount val="4"/>
                <c:pt idx="0">
                  <c:v>1.56521739130435E-2</c:v>
                </c:pt>
                <c:pt idx="1">
                  <c:v>1.7636684303350999E-3</c:v>
                </c:pt>
                <c:pt idx="2">
                  <c:v>3.125E-2</c:v>
                </c:pt>
                <c:pt idx="3">
                  <c:v>5.6239015817223202E-2</c:v>
                </c:pt>
              </c:numCache>
            </c:numRef>
          </c:val>
        </c:ser>
        <c:ser>
          <c:idx val="4"/>
          <c:order val="4"/>
          <c:tx>
            <c:strRef>
              <c:f>'Q14'!$P$3</c:f>
              <c:strCache>
                <c:ptCount val="1"/>
                <c:pt idx="0">
                  <c:v>Strongly disagree</c:v>
                </c:pt>
              </c:strCache>
            </c:strRef>
          </c:tx>
          <c:invertIfNegative val="0"/>
          <c:cat>
            <c:strRef>
              <c:f>'Q14'!$K$4:$K$7</c:f>
              <c:strCache>
                <c:ptCount val="4"/>
                <c:pt idx="0">
                  <c:v>ECA's business plan addresses the transformative agenda of the continent</c:v>
                </c:pt>
                <c:pt idx="1">
                  <c:v>ECA Executive Performance Management Dashboard is an innovative tool aligned with the Commission’s new business model</c:v>
                </c:pt>
                <c:pt idx="2">
                  <c:v>ECA is a transparent and accountable development partner</c:v>
                </c:pt>
                <c:pt idx="3">
                  <c:v>ECA‘s extra budgetary resources planning, utilization rate and result oriented reporting is satisfactory</c:v>
                </c:pt>
              </c:strCache>
            </c:strRef>
          </c:cat>
          <c:val>
            <c:numRef>
              <c:f>'Q14'!$P$4:$P$7</c:f>
              <c:numCache>
                <c:formatCode>0%</c:formatCode>
                <c:ptCount val="4"/>
                <c:pt idx="0">
                  <c:v>3.4782608695652201E-3</c:v>
                </c:pt>
                <c:pt idx="1">
                  <c:v>5.2910052910052898E-3</c:v>
                </c:pt>
                <c:pt idx="2">
                  <c:v>1.38888888888889E-2</c:v>
                </c:pt>
                <c:pt idx="3">
                  <c:v>1.4059753954305801E-2</c:v>
                </c:pt>
              </c:numCache>
            </c:numRef>
          </c:val>
        </c:ser>
        <c:ser>
          <c:idx val="5"/>
          <c:order val="5"/>
          <c:tx>
            <c:strRef>
              <c:f>'Q14'!$Q$3</c:f>
              <c:strCache>
                <c:ptCount val="1"/>
                <c:pt idx="0">
                  <c:v>Do not know</c:v>
                </c:pt>
              </c:strCache>
            </c:strRef>
          </c:tx>
          <c:invertIfNegative val="0"/>
          <c:cat>
            <c:strRef>
              <c:f>'Q14'!$K$4:$K$7</c:f>
              <c:strCache>
                <c:ptCount val="4"/>
                <c:pt idx="0">
                  <c:v>ECA's business plan addresses the transformative agenda of the continent</c:v>
                </c:pt>
                <c:pt idx="1">
                  <c:v>ECA Executive Performance Management Dashboard is an innovative tool aligned with the Commission’s new business model</c:v>
                </c:pt>
                <c:pt idx="2">
                  <c:v>ECA is a transparent and accountable development partner</c:v>
                </c:pt>
                <c:pt idx="3">
                  <c:v>ECA‘s extra budgetary resources planning, utilization rate and result oriented reporting is satisfactory</c:v>
                </c:pt>
              </c:strCache>
            </c:strRef>
          </c:cat>
          <c:val>
            <c:numRef>
              <c:f>'Q14'!$Q$4:$Q$7</c:f>
              <c:numCache>
                <c:formatCode>0%</c:formatCode>
                <c:ptCount val="4"/>
                <c:pt idx="0">
                  <c:v>0.13565217391304299</c:v>
                </c:pt>
                <c:pt idx="1">
                  <c:v>0.26102292768959401</c:v>
                </c:pt>
                <c:pt idx="2">
                  <c:v>9.375E-2</c:v>
                </c:pt>
                <c:pt idx="3">
                  <c:v>0.26010544815465703</c:v>
                </c:pt>
              </c:numCache>
            </c:numRef>
          </c:val>
        </c:ser>
        <c:dLbls>
          <c:showLegendKey val="0"/>
          <c:showVal val="0"/>
          <c:showCatName val="0"/>
          <c:showSerName val="0"/>
          <c:showPercent val="0"/>
          <c:showBubbleSize val="0"/>
        </c:dLbls>
        <c:gapWidth val="150"/>
        <c:overlap val="100"/>
        <c:axId val="511078432"/>
        <c:axId val="511078824"/>
      </c:barChart>
      <c:catAx>
        <c:axId val="511078432"/>
        <c:scaling>
          <c:orientation val="minMax"/>
        </c:scaling>
        <c:delete val="0"/>
        <c:axPos val="l"/>
        <c:numFmt formatCode="General" sourceLinked="0"/>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511078824"/>
        <c:crosses val="autoZero"/>
        <c:auto val="1"/>
        <c:lblAlgn val="ctr"/>
        <c:lblOffset val="100"/>
        <c:noMultiLvlLbl val="0"/>
      </c:catAx>
      <c:valAx>
        <c:axId val="511078824"/>
        <c:scaling>
          <c:orientation val="minMax"/>
        </c:scaling>
        <c:delete val="0"/>
        <c:axPos val="b"/>
        <c:majorGridlines/>
        <c:numFmt formatCode="0%" sourceLinked="1"/>
        <c:majorTickMark val="out"/>
        <c:minorTickMark val="none"/>
        <c:tickLblPos val="nextTo"/>
        <c:crossAx val="511078432"/>
        <c:crosses val="autoZero"/>
        <c:crossBetween val="between"/>
        <c:majorUnit val="0.2"/>
      </c:valAx>
    </c:plotArea>
    <c:legend>
      <c:legendPos val="r"/>
      <c:overlay val="0"/>
      <c:txPr>
        <a:bodyPr/>
        <a:lstStyle/>
        <a:p>
          <a:pPr>
            <a:defRPr sz="1200">
              <a:latin typeface="Arial"/>
              <a:cs typeface="Arial"/>
            </a:defRPr>
          </a:pPr>
          <a:endParaRPr lang="en-US"/>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31799702115178702"/>
          <c:y val="2.4880184524770099E-2"/>
          <c:w val="0.46766657603600098"/>
          <c:h val="0.89726589791141098"/>
        </c:manualLayout>
      </c:layout>
      <c:barChart>
        <c:barDir val="bar"/>
        <c:grouping val="percentStacked"/>
        <c:varyColors val="0"/>
        <c:ser>
          <c:idx val="0"/>
          <c:order val="0"/>
          <c:tx>
            <c:strRef>
              <c:f>'Q15'!$N$17</c:f>
              <c:strCache>
                <c:ptCount val="1"/>
                <c:pt idx="0">
                  <c:v>Very high</c:v>
                </c:pt>
              </c:strCache>
            </c:strRef>
          </c:tx>
          <c:invertIfNegative val="0"/>
          <c:cat>
            <c:strRef>
              <c:f>'Q15'!$M$18:$M$25</c:f>
              <c:strCache>
                <c:ptCount val="8"/>
                <c:pt idx="0">
                  <c:v>Macroeconomic Policy</c:v>
                </c:pt>
                <c:pt idx="1">
                  <c:v>Regional Integration and Trade</c:v>
                </c:pt>
                <c:pt idx="2">
                  <c:v>Innovation and Technology</c:v>
                </c:pt>
                <c:pt idx="3">
                  <c:v>Natural Resource Management</c:v>
                </c:pt>
                <c:pt idx="4">
                  <c:v>Climate Change</c:v>
                </c:pt>
                <c:pt idx="5">
                  <c:v>Statistics</c:v>
                </c:pt>
                <c:pt idx="6">
                  <c:v>Social Development Policy</c:v>
                </c:pt>
                <c:pt idx="7">
                  <c:v>Capacity Development</c:v>
                </c:pt>
              </c:strCache>
            </c:strRef>
          </c:cat>
          <c:val>
            <c:numRef>
              <c:f>'Q15'!$N$18:$N$25</c:f>
              <c:numCache>
                <c:formatCode>0%</c:formatCode>
                <c:ptCount val="8"/>
                <c:pt idx="0">
                  <c:v>0.106457242582897</c:v>
                </c:pt>
                <c:pt idx="1">
                  <c:v>0.10296684118673601</c:v>
                </c:pt>
                <c:pt idx="2">
                  <c:v>9.9650349650349607E-2</c:v>
                </c:pt>
                <c:pt idx="3">
                  <c:v>7.9365079365079402E-2</c:v>
                </c:pt>
                <c:pt idx="4">
                  <c:v>9.8765432098765399E-2</c:v>
                </c:pt>
                <c:pt idx="5">
                  <c:v>0.155866900175131</c:v>
                </c:pt>
                <c:pt idx="6">
                  <c:v>0.141608391608392</c:v>
                </c:pt>
                <c:pt idx="7">
                  <c:v>0.14510489510489499</c:v>
                </c:pt>
              </c:numCache>
            </c:numRef>
          </c:val>
        </c:ser>
        <c:ser>
          <c:idx val="1"/>
          <c:order val="1"/>
          <c:tx>
            <c:strRef>
              <c:f>'Q15'!$O$17</c:f>
              <c:strCache>
                <c:ptCount val="1"/>
                <c:pt idx="0">
                  <c:v>High</c:v>
                </c:pt>
              </c:strCache>
            </c:strRef>
          </c:tx>
          <c:invertIfNegative val="0"/>
          <c:cat>
            <c:strRef>
              <c:f>'Q15'!$M$18:$M$25</c:f>
              <c:strCache>
                <c:ptCount val="8"/>
                <c:pt idx="0">
                  <c:v>Macroeconomic Policy</c:v>
                </c:pt>
                <c:pt idx="1">
                  <c:v>Regional Integration and Trade</c:v>
                </c:pt>
                <c:pt idx="2">
                  <c:v>Innovation and Technology</c:v>
                </c:pt>
                <c:pt idx="3">
                  <c:v>Natural Resource Management</c:v>
                </c:pt>
                <c:pt idx="4">
                  <c:v>Climate Change</c:v>
                </c:pt>
                <c:pt idx="5">
                  <c:v>Statistics</c:v>
                </c:pt>
                <c:pt idx="6">
                  <c:v>Social Development Policy</c:v>
                </c:pt>
                <c:pt idx="7">
                  <c:v>Capacity Development</c:v>
                </c:pt>
              </c:strCache>
            </c:strRef>
          </c:cat>
          <c:val>
            <c:numRef>
              <c:f>'Q15'!$O$18:$O$25</c:f>
              <c:numCache>
                <c:formatCode>0%</c:formatCode>
                <c:ptCount val="8"/>
                <c:pt idx="0">
                  <c:v>0.28272251308900498</c:v>
                </c:pt>
                <c:pt idx="1">
                  <c:v>0.28446771378708502</c:v>
                </c:pt>
                <c:pt idx="2">
                  <c:v>0.25</c:v>
                </c:pt>
                <c:pt idx="3">
                  <c:v>0.27160493827160498</c:v>
                </c:pt>
                <c:pt idx="4">
                  <c:v>0.25220458553791902</c:v>
                </c:pt>
                <c:pt idx="5">
                  <c:v>0.31523642732049001</c:v>
                </c:pt>
                <c:pt idx="6">
                  <c:v>0.34615384615384598</c:v>
                </c:pt>
                <c:pt idx="7">
                  <c:v>0.32342657342657299</c:v>
                </c:pt>
              </c:numCache>
            </c:numRef>
          </c:val>
        </c:ser>
        <c:ser>
          <c:idx val="2"/>
          <c:order val="2"/>
          <c:tx>
            <c:strRef>
              <c:f>'Q15'!$P$17</c:f>
              <c:strCache>
                <c:ptCount val="1"/>
                <c:pt idx="0">
                  <c:v>Moderate</c:v>
                </c:pt>
              </c:strCache>
            </c:strRef>
          </c:tx>
          <c:invertIfNegative val="0"/>
          <c:cat>
            <c:strRef>
              <c:f>'Q15'!$M$18:$M$25</c:f>
              <c:strCache>
                <c:ptCount val="8"/>
                <c:pt idx="0">
                  <c:v>Macroeconomic Policy</c:v>
                </c:pt>
                <c:pt idx="1">
                  <c:v>Regional Integration and Trade</c:v>
                </c:pt>
                <c:pt idx="2">
                  <c:v>Innovation and Technology</c:v>
                </c:pt>
                <c:pt idx="3">
                  <c:v>Natural Resource Management</c:v>
                </c:pt>
                <c:pt idx="4">
                  <c:v>Climate Change</c:v>
                </c:pt>
                <c:pt idx="5">
                  <c:v>Statistics</c:v>
                </c:pt>
                <c:pt idx="6">
                  <c:v>Social Development Policy</c:v>
                </c:pt>
                <c:pt idx="7">
                  <c:v>Capacity Development</c:v>
                </c:pt>
              </c:strCache>
            </c:strRef>
          </c:cat>
          <c:val>
            <c:numRef>
              <c:f>'Q15'!$P$18:$P$25</c:f>
              <c:numCache>
                <c:formatCode>0%</c:formatCode>
                <c:ptCount val="8"/>
                <c:pt idx="0">
                  <c:v>0.293193717277487</c:v>
                </c:pt>
                <c:pt idx="1">
                  <c:v>0.293193717277487</c:v>
                </c:pt>
                <c:pt idx="2">
                  <c:v>0.30069930069930101</c:v>
                </c:pt>
                <c:pt idx="3">
                  <c:v>0.30158730158730201</c:v>
                </c:pt>
                <c:pt idx="4">
                  <c:v>0.28747795414462102</c:v>
                </c:pt>
                <c:pt idx="5">
                  <c:v>0.269702276707531</c:v>
                </c:pt>
                <c:pt idx="6">
                  <c:v>0.24650349650349601</c:v>
                </c:pt>
                <c:pt idx="7">
                  <c:v>0.27797202797202802</c:v>
                </c:pt>
              </c:numCache>
            </c:numRef>
          </c:val>
        </c:ser>
        <c:ser>
          <c:idx val="3"/>
          <c:order val="3"/>
          <c:tx>
            <c:strRef>
              <c:f>'Q15'!$Q$17</c:f>
              <c:strCache>
                <c:ptCount val="1"/>
                <c:pt idx="0">
                  <c:v>Poor</c:v>
                </c:pt>
              </c:strCache>
            </c:strRef>
          </c:tx>
          <c:invertIfNegative val="0"/>
          <c:cat>
            <c:strRef>
              <c:f>'Q15'!$M$18:$M$25</c:f>
              <c:strCache>
                <c:ptCount val="8"/>
                <c:pt idx="0">
                  <c:v>Macroeconomic Policy</c:v>
                </c:pt>
                <c:pt idx="1">
                  <c:v>Regional Integration and Trade</c:v>
                </c:pt>
                <c:pt idx="2">
                  <c:v>Innovation and Technology</c:v>
                </c:pt>
                <c:pt idx="3">
                  <c:v>Natural Resource Management</c:v>
                </c:pt>
                <c:pt idx="4">
                  <c:v>Climate Change</c:v>
                </c:pt>
                <c:pt idx="5">
                  <c:v>Statistics</c:v>
                </c:pt>
                <c:pt idx="6">
                  <c:v>Social Development Policy</c:v>
                </c:pt>
                <c:pt idx="7">
                  <c:v>Capacity Development</c:v>
                </c:pt>
              </c:strCache>
            </c:strRef>
          </c:cat>
          <c:val>
            <c:numRef>
              <c:f>'Q15'!$Q$18:$Q$25</c:f>
              <c:numCache>
                <c:formatCode>0%</c:formatCode>
                <c:ptCount val="8"/>
                <c:pt idx="0">
                  <c:v>3.3158813263525301E-2</c:v>
                </c:pt>
                <c:pt idx="1">
                  <c:v>5.5846422338568902E-2</c:v>
                </c:pt>
                <c:pt idx="2">
                  <c:v>8.5664335664335595E-2</c:v>
                </c:pt>
                <c:pt idx="3">
                  <c:v>5.6437389770723101E-2</c:v>
                </c:pt>
                <c:pt idx="4">
                  <c:v>6.5255731922398599E-2</c:v>
                </c:pt>
                <c:pt idx="5">
                  <c:v>4.72854640980735E-2</c:v>
                </c:pt>
                <c:pt idx="6">
                  <c:v>3.1468531468531499E-2</c:v>
                </c:pt>
                <c:pt idx="7">
                  <c:v>4.72027972027972E-2</c:v>
                </c:pt>
              </c:numCache>
            </c:numRef>
          </c:val>
        </c:ser>
        <c:ser>
          <c:idx val="4"/>
          <c:order val="4"/>
          <c:tx>
            <c:strRef>
              <c:f>'Q15'!$R$17</c:f>
              <c:strCache>
                <c:ptCount val="1"/>
                <c:pt idx="0">
                  <c:v>Very poor</c:v>
                </c:pt>
              </c:strCache>
            </c:strRef>
          </c:tx>
          <c:invertIfNegative val="0"/>
          <c:cat>
            <c:strRef>
              <c:f>'Q15'!$M$18:$M$25</c:f>
              <c:strCache>
                <c:ptCount val="8"/>
                <c:pt idx="0">
                  <c:v>Macroeconomic Policy</c:v>
                </c:pt>
                <c:pt idx="1">
                  <c:v>Regional Integration and Trade</c:v>
                </c:pt>
                <c:pt idx="2">
                  <c:v>Innovation and Technology</c:v>
                </c:pt>
                <c:pt idx="3">
                  <c:v>Natural Resource Management</c:v>
                </c:pt>
                <c:pt idx="4">
                  <c:v>Climate Change</c:v>
                </c:pt>
                <c:pt idx="5">
                  <c:v>Statistics</c:v>
                </c:pt>
                <c:pt idx="6">
                  <c:v>Social Development Policy</c:v>
                </c:pt>
                <c:pt idx="7">
                  <c:v>Capacity Development</c:v>
                </c:pt>
              </c:strCache>
            </c:strRef>
          </c:cat>
          <c:val>
            <c:numRef>
              <c:f>'Q15'!$R$18:$R$25</c:f>
              <c:numCache>
                <c:formatCode>0%</c:formatCode>
                <c:ptCount val="8"/>
                <c:pt idx="0">
                  <c:v>5.2356020942408397E-3</c:v>
                </c:pt>
                <c:pt idx="1">
                  <c:v>6.9808027923211101E-3</c:v>
                </c:pt>
                <c:pt idx="2">
                  <c:v>1.22377622377622E-2</c:v>
                </c:pt>
                <c:pt idx="3">
                  <c:v>1.41093474426808E-2</c:v>
                </c:pt>
                <c:pt idx="4">
                  <c:v>2.4691358024691398E-2</c:v>
                </c:pt>
                <c:pt idx="5">
                  <c:v>1.40105078809107E-2</c:v>
                </c:pt>
                <c:pt idx="6">
                  <c:v>1.04895104895105E-2</c:v>
                </c:pt>
                <c:pt idx="7">
                  <c:v>1.7482517482517501E-2</c:v>
                </c:pt>
              </c:numCache>
            </c:numRef>
          </c:val>
        </c:ser>
        <c:ser>
          <c:idx val="5"/>
          <c:order val="5"/>
          <c:tx>
            <c:strRef>
              <c:f>'Q15'!$S$17</c:f>
              <c:strCache>
                <c:ptCount val="1"/>
                <c:pt idx="0">
                  <c:v>Do not know</c:v>
                </c:pt>
              </c:strCache>
            </c:strRef>
          </c:tx>
          <c:invertIfNegative val="0"/>
          <c:cat>
            <c:strRef>
              <c:f>'Q15'!$M$18:$M$25</c:f>
              <c:strCache>
                <c:ptCount val="8"/>
                <c:pt idx="0">
                  <c:v>Macroeconomic Policy</c:v>
                </c:pt>
                <c:pt idx="1">
                  <c:v>Regional Integration and Trade</c:v>
                </c:pt>
                <c:pt idx="2">
                  <c:v>Innovation and Technology</c:v>
                </c:pt>
                <c:pt idx="3">
                  <c:v>Natural Resource Management</c:v>
                </c:pt>
                <c:pt idx="4">
                  <c:v>Climate Change</c:v>
                </c:pt>
                <c:pt idx="5">
                  <c:v>Statistics</c:v>
                </c:pt>
                <c:pt idx="6">
                  <c:v>Social Development Policy</c:v>
                </c:pt>
                <c:pt idx="7">
                  <c:v>Capacity Development</c:v>
                </c:pt>
              </c:strCache>
            </c:strRef>
          </c:cat>
          <c:val>
            <c:numRef>
              <c:f>'Q15'!$S$18:$S$25</c:f>
              <c:numCache>
                <c:formatCode>0%</c:formatCode>
                <c:ptCount val="8"/>
                <c:pt idx="0">
                  <c:v>0.27923211169284501</c:v>
                </c:pt>
                <c:pt idx="1">
                  <c:v>0.25654450261780098</c:v>
                </c:pt>
                <c:pt idx="2">
                  <c:v>0.25174825174825199</c:v>
                </c:pt>
                <c:pt idx="3">
                  <c:v>0.27689594356260999</c:v>
                </c:pt>
                <c:pt idx="4">
                  <c:v>0.27160493827160498</c:v>
                </c:pt>
                <c:pt idx="5">
                  <c:v>0.19789842381786299</c:v>
                </c:pt>
                <c:pt idx="6">
                  <c:v>0.223776223776224</c:v>
                </c:pt>
                <c:pt idx="7">
                  <c:v>0.188811188811189</c:v>
                </c:pt>
              </c:numCache>
            </c:numRef>
          </c:val>
        </c:ser>
        <c:dLbls>
          <c:showLegendKey val="0"/>
          <c:showVal val="0"/>
          <c:showCatName val="0"/>
          <c:showSerName val="0"/>
          <c:showPercent val="0"/>
          <c:showBubbleSize val="0"/>
        </c:dLbls>
        <c:gapWidth val="150"/>
        <c:overlap val="100"/>
        <c:axId val="5343768"/>
        <c:axId val="5344160"/>
      </c:barChart>
      <c:catAx>
        <c:axId val="5343768"/>
        <c:scaling>
          <c:orientation val="minMax"/>
        </c:scaling>
        <c:delete val="0"/>
        <c:axPos val="l"/>
        <c:numFmt formatCode="General" sourceLinked="0"/>
        <c:majorTickMark val="out"/>
        <c:minorTickMark val="none"/>
        <c:tickLblPos val="nextTo"/>
        <c:txPr>
          <a:bodyPr/>
          <a:lstStyle/>
          <a:p>
            <a:pPr>
              <a:defRPr sz="1300">
                <a:latin typeface="Arial"/>
                <a:cs typeface="Arial"/>
              </a:defRPr>
            </a:pPr>
            <a:endParaRPr lang="en-US"/>
          </a:p>
        </c:txPr>
        <c:crossAx val="5344160"/>
        <c:crosses val="autoZero"/>
        <c:auto val="1"/>
        <c:lblAlgn val="ctr"/>
        <c:lblOffset val="100"/>
        <c:noMultiLvlLbl val="0"/>
      </c:catAx>
      <c:valAx>
        <c:axId val="5344160"/>
        <c:scaling>
          <c:orientation val="minMax"/>
        </c:scaling>
        <c:delete val="0"/>
        <c:axPos val="b"/>
        <c:majorGridlines/>
        <c:numFmt formatCode="0%" sourceLinked="1"/>
        <c:majorTickMark val="out"/>
        <c:minorTickMark val="none"/>
        <c:tickLblPos val="nextTo"/>
        <c:txPr>
          <a:bodyPr/>
          <a:lstStyle/>
          <a:p>
            <a:pPr>
              <a:defRPr>
                <a:latin typeface="Arial"/>
                <a:cs typeface="Arial"/>
              </a:defRPr>
            </a:pPr>
            <a:endParaRPr lang="en-US"/>
          </a:p>
        </c:txPr>
        <c:crossAx val="5343768"/>
        <c:crosses val="autoZero"/>
        <c:crossBetween val="between"/>
      </c:valAx>
    </c:plotArea>
    <c:legend>
      <c:legendPos val="r"/>
      <c:layout>
        <c:manualLayout>
          <c:xMode val="edge"/>
          <c:yMode val="edge"/>
          <c:x val="0.75996583656281202"/>
          <c:y val="0.30877582390510699"/>
          <c:w val="0.227239245941108"/>
          <c:h val="0.37933808424048499"/>
        </c:manualLayout>
      </c:layout>
      <c:overlay val="0"/>
      <c:txPr>
        <a:bodyPr/>
        <a:lstStyle/>
        <a:p>
          <a:pPr>
            <a:defRPr sz="1100">
              <a:latin typeface="Arial"/>
              <a:cs typeface="Arial"/>
            </a:defRPr>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percentStacked"/>
        <c:varyColors val="0"/>
        <c:ser>
          <c:idx val="0"/>
          <c:order val="0"/>
          <c:tx>
            <c:strRef>
              <c:f>'Q17'!$K$3</c:f>
              <c:strCache>
                <c:ptCount val="1"/>
                <c:pt idx="0">
                  <c:v>High contribution</c:v>
                </c:pt>
              </c:strCache>
            </c:strRef>
          </c:tx>
          <c:invertIfNegative val="0"/>
          <c:cat>
            <c:strRef>
              <c:f>'Q17'!$J$4:$J$7</c:f>
              <c:strCache>
                <c:ptCount val="4"/>
                <c:pt idx="0">
                  <c:v>Contribute to evidence-based decision-making in governments and organizations</c:v>
                </c:pt>
                <c:pt idx="1">
                  <c:v>Contribute to improve national policies, strategies, or legislative frameworks</c:v>
                </c:pt>
                <c:pt idx="2">
                  <c:v>Contribute to increase national capacities (human, financial) for economic and/or social development</c:v>
                </c:pt>
                <c:pt idx="3">
                  <c:v>Contribute to the social and economic development of your country</c:v>
                </c:pt>
              </c:strCache>
            </c:strRef>
          </c:cat>
          <c:val>
            <c:numRef>
              <c:f>'Q17'!$K$4:$K$7</c:f>
              <c:numCache>
                <c:formatCode>0%</c:formatCode>
                <c:ptCount val="4"/>
                <c:pt idx="0">
                  <c:v>0.16094032549728801</c:v>
                </c:pt>
                <c:pt idx="1">
                  <c:v>0.151898734177215</c:v>
                </c:pt>
                <c:pt idx="2">
                  <c:v>0.15272727272727299</c:v>
                </c:pt>
                <c:pt idx="3">
                  <c:v>0.12885662431941899</c:v>
                </c:pt>
              </c:numCache>
            </c:numRef>
          </c:val>
        </c:ser>
        <c:ser>
          <c:idx val="1"/>
          <c:order val="1"/>
          <c:tx>
            <c:strRef>
              <c:f>'Q17'!$L$3</c:f>
              <c:strCache>
                <c:ptCount val="1"/>
                <c:pt idx="0">
                  <c:v>Significant contribution</c:v>
                </c:pt>
              </c:strCache>
            </c:strRef>
          </c:tx>
          <c:invertIfNegative val="0"/>
          <c:cat>
            <c:strRef>
              <c:f>'Q17'!$J$4:$J$7</c:f>
              <c:strCache>
                <c:ptCount val="4"/>
                <c:pt idx="0">
                  <c:v>Contribute to evidence-based decision-making in governments and organizations</c:v>
                </c:pt>
                <c:pt idx="1">
                  <c:v>Contribute to improve national policies, strategies, or legislative frameworks</c:v>
                </c:pt>
                <c:pt idx="2">
                  <c:v>Contribute to increase national capacities (human, financial) for economic and/or social development</c:v>
                </c:pt>
                <c:pt idx="3">
                  <c:v>Contribute to the social and economic development of your country</c:v>
                </c:pt>
              </c:strCache>
            </c:strRef>
          </c:cat>
          <c:val>
            <c:numRef>
              <c:f>'Q17'!$L$4:$L$7</c:f>
              <c:numCache>
                <c:formatCode>0%</c:formatCode>
                <c:ptCount val="4"/>
                <c:pt idx="0">
                  <c:v>0.37432188065099498</c:v>
                </c:pt>
                <c:pt idx="1">
                  <c:v>0.36347197106690798</c:v>
                </c:pt>
                <c:pt idx="2">
                  <c:v>0.34727272727272701</c:v>
                </c:pt>
                <c:pt idx="3">
                  <c:v>0.29401088929219599</c:v>
                </c:pt>
              </c:numCache>
            </c:numRef>
          </c:val>
        </c:ser>
        <c:ser>
          <c:idx val="2"/>
          <c:order val="2"/>
          <c:tx>
            <c:strRef>
              <c:f>'Q17'!$M$3</c:f>
              <c:strCache>
                <c:ptCount val="1"/>
                <c:pt idx="0">
                  <c:v>Moderate contribution</c:v>
                </c:pt>
              </c:strCache>
            </c:strRef>
          </c:tx>
          <c:spPr>
            <a:solidFill>
              <a:schemeClr val="accent2">
                <a:lumMod val="60000"/>
                <a:lumOff val="40000"/>
              </a:schemeClr>
            </a:solidFill>
          </c:spPr>
          <c:invertIfNegative val="0"/>
          <c:cat>
            <c:strRef>
              <c:f>'Q17'!$J$4:$J$7</c:f>
              <c:strCache>
                <c:ptCount val="4"/>
                <c:pt idx="0">
                  <c:v>Contribute to evidence-based decision-making in governments and organizations</c:v>
                </c:pt>
                <c:pt idx="1">
                  <c:v>Contribute to improve national policies, strategies, or legislative frameworks</c:v>
                </c:pt>
                <c:pt idx="2">
                  <c:v>Contribute to increase national capacities (human, financial) for economic and/or social development</c:v>
                </c:pt>
                <c:pt idx="3">
                  <c:v>Contribute to the social and economic development of your country</c:v>
                </c:pt>
              </c:strCache>
            </c:strRef>
          </c:cat>
          <c:val>
            <c:numRef>
              <c:f>'Q17'!$M$4:$M$7</c:f>
              <c:numCache>
                <c:formatCode>0%</c:formatCode>
                <c:ptCount val="4"/>
                <c:pt idx="0">
                  <c:v>0.245931283905967</c:v>
                </c:pt>
                <c:pt idx="1">
                  <c:v>0.27305605786618398</c:v>
                </c:pt>
                <c:pt idx="2">
                  <c:v>0.265454545454545</c:v>
                </c:pt>
                <c:pt idx="3">
                  <c:v>0.250453720508167</c:v>
                </c:pt>
              </c:numCache>
            </c:numRef>
          </c:val>
        </c:ser>
        <c:ser>
          <c:idx val="3"/>
          <c:order val="3"/>
          <c:tx>
            <c:strRef>
              <c:f>'Q17'!$N$3</c:f>
              <c:strCache>
                <c:ptCount val="1"/>
                <c:pt idx="0">
                  <c:v>Some contribution</c:v>
                </c:pt>
              </c:strCache>
            </c:strRef>
          </c:tx>
          <c:spPr>
            <a:solidFill>
              <a:schemeClr val="bg2">
                <a:lumMod val="50000"/>
              </a:schemeClr>
            </a:solidFill>
          </c:spPr>
          <c:invertIfNegative val="0"/>
          <c:cat>
            <c:strRef>
              <c:f>'Q17'!$J$4:$J$7</c:f>
              <c:strCache>
                <c:ptCount val="4"/>
                <c:pt idx="0">
                  <c:v>Contribute to evidence-based decision-making in governments and organizations</c:v>
                </c:pt>
                <c:pt idx="1">
                  <c:v>Contribute to improve national policies, strategies, or legislative frameworks</c:v>
                </c:pt>
                <c:pt idx="2">
                  <c:v>Contribute to increase national capacities (human, financial) for economic and/or social development</c:v>
                </c:pt>
                <c:pt idx="3">
                  <c:v>Contribute to the social and economic development of your country</c:v>
                </c:pt>
              </c:strCache>
            </c:strRef>
          </c:cat>
          <c:val>
            <c:numRef>
              <c:f>'Q17'!$N$4:$N$7</c:f>
              <c:numCache>
                <c:formatCode>0%</c:formatCode>
                <c:ptCount val="4"/>
                <c:pt idx="0">
                  <c:v>7.5949367088607597E-2</c:v>
                </c:pt>
                <c:pt idx="1">
                  <c:v>8.8607594936708903E-2</c:v>
                </c:pt>
                <c:pt idx="2">
                  <c:v>0.118181818181818</c:v>
                </c:pt>
                <c:pt idx="3">
                  <c:v>0.11978221415607999</c:v>
                </c:pt>
              </c:numCache>
            </c:numRef>
          </c:val>
        </c:ser>
        <c:ser>
          <c:idx val="4"/>
          <c:order val="4"/>
          <c:tx>
            <c:strRef>
              <c:f>'Q17'!$O$3</c:f>
              <c:strCache>
                <c:ptCount val="1"/>
                <c:pt idx="0">
                  <c:v>No contribution</c:v>
                </c:pt>
              </c:strCache>
            </c:strRef>
          </c:tx>
          <c:invertIfNegative val="0"/>
          <c:cat>
            <c:strRef>
              <c:f>'Q17'!$J$4:$J$7</c:f>
              <c:strCache>
                <c:ptCount val="4"/>
                <c:pt idx="0">
                  <c:v>Contribute to evidence-based decision-making in governments and organizations</c:v>
                </c:pt>
                <c:pt idx="1">
                  <c:v>Contribute to improve national policies, strategies, or legislative frameworks</c:v>
                </c:pt>
                <c:pt idx="2">
                  <c:v>Contribute to increase national capacities (human, financial) for economic and/or social development</c:v>
                </c:pt>
                <c:pt idx="3">
                  <c:v>Contribute to the social and economic development of your country</c:v>
                </c:pt>
              </c:strCache>
            </c:strRef>
          </c:cat>
          <c:val>
            <c:numRef>
              <c:f>'Q17'!$O$4:$O$7</c:f>
              <c:numCache>
                <c:formatCode>0%</c:formatCode>
                <c:ptCount val="4"/>
                <c:pt idx="0">
                  <c:v>2.8933092224231498E-2</c:v>
                </c:pt>
                <c:pt idx="1">
                  <c:v>2.53164556962025E-2</c:v>
                </c:pt>
                <c:pt idx="2">
                  <c:v>3.2727272727272702E-2</c:v>
                </c:pt>
                <c:pt idx="3">
                  <c:v>6.17059891107078E-2</c:v>
                </c:pt>
              </c:numCache>
            </c:numRef>
          </c:val>
        </c:ser>
        <c:ser>
          <c:idx val="5"/>
          <c:order val="5"/>
          <c:tx>
            <c:strRef>
              <c:f>'Q17'!$P$3</c:f>
              <c:strCache>
                <c:ptCount val="1"/>
                <c:pt idx="0">
                  <c:v>Do not know</c:v>
                </c:pt>
              </c:strCache>
            </c:strRef>
          </c:tx>
          <c:invertIfNegative val="0"/>
          <c:cat>
            <c:strRef>
              <c:f>'Q17'!$J$4:$J$7</c:f>
              <c:strCache>
                <c:ptCount val="4"/>
                <c:pt idx="0">
                  <c:v>Contribute to evidence-based decision-making in governments and organizations</c:v>
                </c:pt>
                <c:pt idx="1">
                  <c:v>Contribute to improve national policies, strategies, or legislative frameworks</c:v>
                </c:pt>
                <c:pt idx="2">
                  <c:v>Contribute to increase national capacities (human, financial) for economic and/or social development</c:v>
                </c:pt>
                <c:pt idx="3">
                  <c:v>Contribute to the social and economic development of your country</c:v>
                </c:pt>
              </c:strCache>
            </c:strRef>
          </c:cat>
          <c:val>
            <c:numRef>
              <c:f>'Q17'!$P$4:$P$7</c:f>
              <c:numCache>
                <c:formatCode>0%</c:formatCode>
                <c:ptCount val="4"/>
                <c:pt idx="0">
                  <c:v>0.113924050632911</c:v>
                </c:pt>
                <c:pt idx="1">
                  <c:v>9.7649186256781206E-2</c:v>
                </c:pt>
                <c:pt idx="2">
                  <c:v>8.3636363636363703E-2</c:v>
                </c:pt>
                <c:pt idx="3">
                  <c:v>0.14519056261343</c:v>
                </c:pt>
              </c:numCache>
            </c:numRef>
          </c:val>
        </c:ser>
        <c:dLbls>
          <c:showLegendKey val="0"/>
          <c:showVal val="0"/>
          <c:showCatName val="0"/>
          <c:showSerName val="0"/>
          <c:showPercent val="0"/>
          <c:showBubbleSize val="0"/>
        </c:dLbls>
        <c:gapWidth val="150"/>
        <c:overlap val="100"/>
        <c:axId val="5344944"/>
        <c:axId val="5345336"/>
      </c:barChart>
      <c:catAx>
        <c:axId val="5344944"/>
        <c:scaling>
          <c:orientation val="minMax"/>
        </c:scaling>
        <c:delete val="0"/>
        <c:axPos val="l"/>
        <c:numFmt formatCode="General" sourceLinked="0"/>
        <c:majorTickMark val="out"/>
        <c:minorTickMark val="none"/>
        <c:tickLblPos val="nextTo"/>
        <c:txPr>
          <a:bodyPr/>
          <a:lstStyle/>
          <a:p>
            <a:pPr>
              <a:defRPr sz="1300">
                <a:latin typeface="Arial" panose="020B0604020202020204" pitchFamily="34" charset="0"/>
                <a:cs typeface="Arial" panose="020B0604020202020204" pitchFamily="34" charset="0"/>
              </a:defRPr>
            </a:pPr>
            <a:endParaRPr lang="en-US"/>
          </a:p>
        </c:txPr>
        <c:crossAx val="5345336"/>
        <c:crosses val="autoZero"/>
        <c:auto val="1"/>
        <c:lblAlgn val="ctr"/>
        <c:lblOffset val="100"/>
        <c:noMultiLvlLbl val="0"/>
      </c:catAx>
      <c:valAx>
        <c:axId val="5345336"/>
        <c:scaling>
          <c:orientation val="minMax"/>
        </c:scaling>
        <c:delete val="0"/>
        <c:axPos val="b"/>
        <c:majorGridlines/>
        <c:numFmt formatCode="0%" sourceLinked="1"/>
        <c:majorTickMark val="out"/>
        <c:minorTickMark val="none"/>
        <c:tickLblPos val="nextTo"/>
        <c:crossAx val="5344944"/>
        <c:crosses val="autoZero"/>
        <c:crossBetween val="between"/>
        <c:majorUnit val="0.2"/>
      </c:valAx>
    </c:plotArea>
    <c:legend>
      <c:legendPos val="r"/>
      <c:overlay val="0"/>
      <c:txPr>
        <a:bodyPr/>
        <a:lstStyle/>
        <a:p>
          <a:pPr>
            <a:defRPr sz="1200">
              <a:latin typeface="Arial" panose="020B0604020202020204" pitchFamily="34" charset="0"/>
              <a:cs typeface="Arial" panose="020B0604020202020204" pitchFamily="34" charset="0"/>
            </a:defRPr>
          </a:pPr>
          <a:endParaRPr lang="en-US"/>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clustered"/>
        <c:varyColors val="0"/>
        <c:ser>
          <c:idx val="0"/>
          <c:order val="0"/>
          <c:tx>
            <c:strRef>
              <c:f>'Q20'!$M$4</c:f>
              <c:strCache>
                <c:ptCount val="1"/>
                <c:pt idx="0">
                  <c:v>Respondents</c:v>
                </c:pt>
              </c:strCache>
            </c:strRef>
          </c:tx>
          <c:spPr>
            <a:solidFill>
              <a:srgbClr val="B04815"/>
            </a:solidFill>
          </c:spPr>
          <c:invertIfNegative val="0"/>
          <c:cat>
            <c:strRef>
              <c:f>'Q20'!$L$5:$L$8</c:f>
              <c:strCache>
                <c:ptCount val="4"/>
                <c:pt idx="0">
                  <c:v>Generate knowledge that is underpinned by robust and reliable statistics</c:v>
                </c:pt>
                <c:pt idx="1">
                  <c:v>Improve the packaging and dissemination of ECA’s knowledge products</c:v>
                </c:pt>
                <c:pt idx="2">
                  <c:v>Leverage ECA’s sub-regional presence to support the collection and collation of data in member states</c:v>
                </c:pt>
                <c:pt idx="3">
                  <c:v>Strengthen the rigor and relevance of the knowledge produced by the ECA</c:v>
                </c:pt>
              </c:strCache>
            </c:strRef>
          </c:cat>
          <c:val>
            <c:numRef>
              <c:f>'Q20'!$M$5:$M$8</c:f>
              <c:numCache>
                <c:formatCode>0%</c:formatCode>
                <c:ptCount val="4"/>
                <c:pt idx="0">
                  <c:v>0.29678638941398899</c:v>
                </c:pt>
                <c:pt idx="1">
                  <c:v>0.20604914933837401</c:v>
                </c:pt>
                <c:pt idx="2">
                  <c:v>0.34593572778828002</c:v>
                </c:pt>
                <c:pt idx="3">
                  <c:v>0.151228733459357</c:v>
                </c:pt>
              </c:numCache>
            </c:numRef>
          </c:val>
        </c:ser>
        <c:dLbls>
          <c:showLegendKey val="0"/>
          <c:showVal val="0"/>
          <c:showCatName val="0"/>
          <c:showSerName val="0"/>
          <c:showPercent val="0"/>
          <c:showBubbleSize val="0"/>
        </c:dLbls>
        <c:gapWidth val="150"/>
        <c:axId val="752299920"/>
        <c:axId val="752300312"/>
      </c:barChart>
      <c:catAx>
        <c:axId val="752299920"/>
        <c:scaling>
          <c:orientation val="minMax"/>
        </c:scaling>
        <c:delete val="0"/>
        <c:axPos val="l"/>
        <c:numFmt formatCode="General" sourceLinked="0"/>
        <c:majorTickMark val="out"/>
        <c:minorTickMark val="none"/>
        <c:tickLblPos val="nextTo"/>
        <c:txPr>
          <a:bodyPr/>
          <a:lstStyle/>
          <a:p>
            <a:pPr>
              <a:defRPr sz="1600">
                <a:latin typeface="Arial"/>
                <a:cs typeface="Arial"/>
              </a:defRPr>
            </a:pPr>
            <a:endParaRPr lang="en-US"/>
          </a:p>
        </c:txPr>
        <c:crossAx val="752300312"/>
        <c:crosses val="autoZero"/>
        <c:auto val="1"/>
        <c:lblAlgn val="ctr"/>
        <c:lblOffset val="100"/>
        <c:noMultiLvlLbl val="0"/>
      </c:catAx>
      <c:valAx>
        <c:axId val="752300312"/>
        <c:scaling>
          <c:orientation val="minMax"/>
        </c:scaling>
        <c:delete val="0"/>
        <c:axPos val="b"/>
        <c:majorGridlines/>
        <c:numFmt formatCode="0%" sourceLinked="1"/>
        <c:majorTickMark val="out"/>
        <c:minorTickMark val="none"/>
        <c:tickLblPos val="nextTo"/>
        <c:txPr>
          <a:bodyPr/>
          <a:lstStyle/>
          <a:p>
            <a:pPr>
              <a:defRPr sz="1200">
                <a:latin typeface="Arial"/>
                <a:cs typeface="Arial"/>
              </a:defRPr>
            </a:pPr>
            <a:endParaRPr lang="en-US"/>
          </a:p>
        </c:txPr>
        <c:crossAx val="752299920"/>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AB2968-AF50-4779-A8F9-C452E71A6D55}" type="datetimeFigureOut">
              <a:rPr lang="en-US" smtClean="0"/>
              <a:t>4/2/2016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08D053-2E03-4458-BB66-52EB7FE50212}" type="slidenum">
              <a:rPr lang="en-US" smtClean="0"/>
              <a:t>‹#›</a:t>
            </a:fld>
            <a:endParaRPr lang="en-US"/>
          </a:p>
        </p:txBody>
      </p:sp>
    </p:spTree>
    <p:extLst>
      <p:ext uri="{BB962C8B-B14F-4D97-AF65-F5344CB8AC3E}">
        <p14:creationId xmlns:p14="http://schemas.microsoft.com/office/powerpoint/2010/main" val="1063474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E40399-1824-BE4E-B1CC-8CF814CFD6B9}"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161015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E40399-1824-BE4E-B1CC-8CF814CFD6B9}"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182779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414463" y="1162050"/>
            <a:ext cx="4181475" cy="3136900"/>
          </a:xfrm>
        </p:spPr>
      </p:sp>
      <p:sp>
        <p:nvSpPr>
          <p:cNvPr id="3" name="Espace réservé des commentaires 2"/>
          <p:cNvSpPr>
            <a:spLocks noGrp="1"/>
          </p:cNvSpPr>
          <p:nvPr>
            <p:ph type="body" idx="1"/>
          </p:nvPr>
        </p:nvSpPr>
        <p:spPr/>
        <p:txBody>
          <a:bodyPr/>
          <a:lstStyle/>
          <a:p>
            <a:pPr marL="12700" marR="38176" algn="just">
              <a:spcBef>
                <a:spcPts val="107"/>
              </a:spcBef>
            </a:pPr>
            <a:r>
              <a:rPr lang="en-US" sz="1000" dirty="0" smtClean="0">
                <a:latin typeface="Arial" charset="0"/>
                <a:ea typeface="Arial" charset="0"/>
                <a:cs typeface="Arial" charset="0"/>
              </a:rPr>
              <a:t>The</a:t>
            </a:r>
            <a:r>
              <a:rPr lang="en-US" sz="1000" baseline="0" dirty="0" smtClean="0">
                <a:latin typeface="Arial" charset="0"/>
                <a:ea typeface="Arial" charset="0"/>
                <a:cs typeface="Arial" charset="0"/>
              </a:rPr>
              <a:t> main objective of the Survey is </a:t>
            </a:r>
            <a:r>
              <a:rPr lang="en-US" sz="1000" dirty="0" smtClean="0">
                <a:latin typeface="Arial" charset="0"/>
                <a:ea typeface="Arial" charset="0"/>
                <a:cs typeface="Arial" charset="0"/>
              </a:rPr>
              <a:t>to</a:t>
            </a:r>
            <a:r>
              <a:rPr lang="en-US" sz="1000" dirty="0" smtClean="0">
                <a:solidFill>
                  <a:prstClr val="black"/>
                </a:solidFill>
                <a:latin typeface="Arial" charset="0"/>
                <a:ea typeface="Arial" charset="0"/>
                <a:cs typeface="Arial" charset="0"/>
              </a:rPr>
              <a:t> assess </a:t>
            </a:r>
            <a:r>
              <a:rPr lang="en-US" sz="1000" b="1" dirty="0" smtClean="0">
                <a:solidFill>
                  <a:prstClr val="black"/>
                </a:solidFill>
                <a:latin typeface="Arial" charset="0"/>
                <a:ea typeface="Arial" charset="0"/>
                <a:cs typeface="Arial" charset="0"/>
              </a:rPr>
              <a:t>ECA’s</a:t>
            </a:r>
            <a:r>
              <a:rPr lang="en-US" sz="1000" dirty="0" smtClean="0">
                <a:solidFill>
                  <a:prstClr val="black"/>
                </a:solidFill>
                <a:latin typeface="Arial" charset="0"/>
                <a:ea typeface="Arial" charset="0"/>
                <a:cs typeface="Arial" charset="0"/>
              </a:rPr>
              <a:t> </a:t>
            </a:r>
            <a:r>
              <a:rPr lang="en-US" sz="1000" b="1" dirty="0" smtClean="0">
                <a:solidFill>
                  <a:prstClr val="black"/>
                </a:solidFill>
                <a:latin typeface="Arial" charset="0"/>
                <a:ea typeface="Arial" charset="0"/>
                <a:cs typeface="Arial" charset="0"/>
              </a:rPr>
              <a:t>partners opinion </a:t>
            </a:r>
            <a:r>
              <a:rPr lang="en-US" sz="1000" dirty="0" smtClean="0">
                <a:solidFill>
                  <a:prstClr val="black"/>
                </a:solidFill>
                <a:latin typeface="Arial" charset="0"/>
                <a:ea typeface="Arial" charset="0"/>
                <a:cs typeface="Arial" charset="0"/>
              </a:rPr>
              <a:t>on the </a:t>
            </a:r>
            <a:r>
              <a:rPr lang="en-US" sz="1000" b="1" dirty="0" smtClean="0">
                <a:solidFill>
                  <a:prstClr val="black"/>
                </a:solidFill>
                <a:latin typeface="Arial" charset="0"/>
                <a:ea typeface="Arial" charset="0"/>
                <a:cs typeface="Arial" charset="0"/>
              </a:rPr>
              <a:t>influence</a:t>
            </a:r>
            <a:r>
              <a:rPr lang="en-US" sz="1000" dirty="0" smtClean="0">
                <a:solidFill>
                  <a:prstClr val="black"/>
                </a:solidFill>
                <a:latin typeface="Arial" charset="0"/>
                <a:ea typeface="Arial" charset="0"/>
                <a:cs typeface="Arial" charset="0"/>
              </a:rPr>
              <a:t> ECA is</a:t>
            </a:r>
            <a:r>
              <a:rPr lang="en-US" sz="1000" b="1" dirty="0" smtClean="0">
                <a:solidFill>
                  <a:prstClr val="black"/>
                </a:solidFill>
                <a:latin typeface="Arial" charset="0"/>
                <a:ea typeface="Arial" charset="0"/>
                <a:cs typeface="Arial" charset="0"/>
              </a:rPr>
              <a:t> </a:t>
            </a:r>
            <a:r>
              <a:rPr lang="en-US" sz="1000" dirty="0" smtClean="0">
                <a:solidFill>
                  <a:prstClr val="black"/>
                </a:solidFill>
                <a:latin typeface="Arial" charset="0"/>
                <a:ea typeface="Arial" charset="0"/>
                <a:cs typeface="Arial" charset="0"/>
              </a:rPr>
              <a:t>making in the area of </a:t>
            </a:r>
            <a:r>
              <a:rPr lang="en-US" sz="1000" b="1" dirty="0" smtClean="0">
                <a:solidFill>
                  <a:prstClr val="black"/>
                </a:solidFill>
                <a:latin typeface="Arial" charset="0"/>
                <a:ea typeface="Arial" charset="0"/>
                <a:cs typeface="Arial" charset="0"/>
              </a:rPr>
              <a:t>knowledge generation </a:t>
            </a:r>
            <a:r>
              <a:rPr lang="en-US" sz="1000" dirty="0" smtClean="0">
                <a:solidFill>
                  <a:prstClr val="black"/>
                </a:solidFill>
                <a:latin typeface="Arial" charset="0"/>
                <a:ea typeface="Arial" charset="0"/>
                <a:cs typeface="Arial" charset="0"/>
              </a:rPr>
              <a:t>and</a:t>
            </a:r>
            <a:r>
              <a:rPr lang="en-US" sz="1000" b="1" dirty="0" smtClean="0">
                <a:solidFill>
                  <a:prstClr val="black"/>
                </a:solidFill>
                <a:latin typeface="Arial" charset="0"/>
                <a:ea typeface="Arial" charset="0"/>
                <a:cs typeface="Arial" charset="0"/>
              </a:rPr>
              <a:t> delivery</a:t>
            </a:r>
            <a:r>
              <a:rPr lang="en-US" sz="1000" dirty="0" smtClean="0">
                <a:solidFill>
                  <a:prstClr val="black"/>
                </a:solidFill>
                <a:latin typeface="Arial" charset="0"/>
                <a:ea typeface="Arial" charset="0"/>
                <a:cs typeface="Arial" charset="0"/>
              </a:rPr>
              <a:t> and the </a:t>
            </a:r>
            <a:r>
              <a:rPr lang="en-US" sz="1000" b="1" dirty="0" smtClean="0">
                <a:solidFill>
                  <a:prstClr val="black"/>
                </a:solidFill>
                <a:latin typeface="Arial" charset="0"/>
                <a:ea typeface="Arial" charset="0"/>
                <a:cs typeface="Arial" charset="0"/>
              </a:rPr>
              <a:t>perception </a:t>
            </a:r>
            <a:r>
              <a:rPr lang="en-US" sz="1000" dirty="0" smtClean="0">
                <a:solidFill>
                  <a:prstClr val="black"/>
                </a:solidFill>
                <a:latin typeface="Arial" charset="0"/>
                <a:ea typeface="Arial" charset="0"/>
                <a:cs typeface="Arial" charset="0"/>
              </a:rPr>
              <a:t>on issues related to </a:t>
            </a:r>
            <a:r>
              <a:rPr lang="en-US" sz="1000" b="1" dirty="0" smtClean="0">
                <a:solidFill>
                  <a:prstClr val="black"/>
                </a:solidFill>
                <a:latin typeface="Arial" charset="0"/>
                <a:ea typeface="Arial" charset="0"/>
                <a:cs typeface="Arial" charset="0"/>
              </a:rPr>
              <a:t>ECA’s policies and work.</a:t>
            </a:r>
          </a:p>
          <a:p>
            <a:pPr marL="469900" marR="38176" indent="-457200">
              <a:spcBef>
                <a:spcPts val="107"/>
              </a:spcBef>
              <a:buFont typeface="Arial" charset="0"/>
              <a:buChar char="•"/>
            </a:pPr>
            <a:endParaRPr lang="en-US" sz="1050" dirty="0" smtClean="0"/>
          </a:p>
          <a:p>
            <a:pPr marL="469900" marR="38176" indent="-457200">
              <a:spcBef>
                <a:spcPts val="600"/>
              </a:spcBef>
              <a:buFont typeface="Courier New" charset="0"/>
              <a:buChar char="o"/>
            </a:pPr>
            <a:r>
              <a:rPr lang="en-US" sz="1000" dirty="0" smtClean="0">
                <a:latin typeface="Arial" charset="0"/>
                <a:ea typeface="Arial" charset="0"/>
                <a:cs typeface="Arial" charset="0"/>
              </a:rPr>
              <a:t>The 2016 survey is the second annual survey</a:t>
            </a:r>
          </a:p>
          <a:p>
            <a:pPr marL="469900" marR="38176" indent="-457200" algn="just">
              <a:spcBef>
                <a:spcPts val="600"/>
              </a:spcBef>
              <a:buFont typeface="Courier New" charset="0"/>
              <a:buChar char="o"/>
            </a:pPr>
            <a:r>
              <a:rPr lang="en-US" sz="1000" dirty="0" smtClean="0">
                <a:latin typeface="Arial" charset="0"/>
                <a:ea typeface="Arial" charset="0"/>
                <a:cs typeface="Arial" charset="0"/>
              </a:rPr>
              <a:t>Results are utilized to understand the perceptions of partners and </a:t>
            </a:r>
            <a:r>
              <a:rPr lang="en-US" sz="1000" b="1" dirty="0" smtClean="0">
                <a:latin typeface="Arial" charset="0"/>
                <a:ea typeface="Arial" charset="0"/>
                <a:cs typeface="Arial" charset="0"/>
              </a:rPr>
              <a:t>improve the work of the organization</a:t>
            </a:r>
            <a:endParaRPr lang="en-US" sz="1000" dirty="0" smtClean="0">
              <a:latin typeface="Arial" charset="0"/>
              <a:ea typeface="Arial" charset="0"/>
              <a:cs typeface="Arial" charset="0"/>
            </a:endParaRPr>
          </a:p>
          <a:p>
            <a:pPr marL="469900" marR="38176" indent="-457200" algn="just">
              <a:spcBef>
                <a:spcPts val="600"/>
              </a:spcBef>
              <a:buFont typeface="Courier New" charset="0"/>
              <a:buChar char="o"/>
            </a:pPr>
            <a:r>
              <a:rPr lang="en-US" sz="1000" dirty="0" smtClean="0">
                <a:latin typeface="Arial" charset="0"/>
                <a:ea typeface="Arial" charset="0"/>
                <a:cs typeface="Arial" charset="0"/>
              </a:rPr>
              <a:t>The findings will be used for organizational learning and will be factored into </a:t>
            </a:r>
            <a:r>
              <a:rPr lang="en-US" sz="1000" b="1" dirty="0" smtClean="0">
                <a:latin typeface="Arial" charset="0"/>
                <a:ea typeface="Arial" charset="0"/>
                <a:cs typeface="Arial" charset="0"/>
              </a:rPr>
              <a:t>reporting and performance assessments</a:t>
            </a:r>
            <a:endParaRPr lang="en-US" sz="1050" dirty="0" smtClean="0"/>
          </a:p>
          <a:p>
            <a:endParaRPr lang="en-US" sz="1000" noProof="0" dirty="0" smtClean="0">
              <a:latin typeface="Arial" panose="020B0604020202020204" pitchFamily="34" charset="0"/>
              <a:cs typeface="Arial" panose="020B0604020202020204" pitchFamily="34" charset="0"/>
            </a:endParaRPr>
          </a:p>
          <a:p>
            <a:endParaRPr lang="en-US" sz="1000" noProof="0" dirty="0" smtClean="0">
              <a:latin typeface="Arial" panose="020B0604020202020204" pitchFamily="34" charset="0"/>
              <a:cs typeface="Arial" panose="020B0604020202020204" pitchFamily="34" charset="0"/>
            </a:endParaRPr>
          </a:p>
          <a:p>
            <a:endParaRPr lang="en-US" sz="1000" noProof="0" dirty="0" smtClean="0">
              <a:latin typeface="Arial" panose="020B0604020202020204" pitchFamily="34" charset="0"/>
              <a:cs typeface="Arial" panose="020B0604020202020204" pitchFamily="34" charset="0"/>
            </a:endParaRPr>
          </a:p>
          <a:p>
            <a:r>
              <a:rPr lang="en-US" sz="1000" noProof="0" dirty="0" smtClean="0">
                <a:latin typeface="Arial" panose="020B0604020202020204" pitchFamily="34" charset="0"/>
                <a:cs typeface="Arial" panose="020B0604020202020204" pitchFamily="34" charset="0"/>
              </a:rPr>
              <a:t>(1) Convenience sampling: </a:t>
            </a:r>
            <a:r>
              <a:rPr lang="en-US" sz="1000" kern="1200" noProof="0" dirty="0" smtClean="0">
                <a:solidFill>
                  <a:schemeClr val="tx1"/>
                </a:solidFill>
                <a:effectLst/>
                <a:latin typeface="Arial" panose="020B0604020202020204" pitchFamily="34" charset="0"/>
                <a:ea typeface="+mn-ea"/>
                <a:cs typeface="Arial" panose="020B0604020202020204" pitchFamily="34" charset="0"/>
              </a:rPr>
              <a:t>a specific type of non-probability sampling method that relies on data collection from population members who are conveniently available to participate in study. Convenience sampling is a type of sampling where the first available primary data source will be used for the research without additional requirements. In other words, this sampling method involves getting participants wherever they can be found and typically wherever is convenient. In business studies this method can be applied in order to gain initial primary data regarding specific issues such as perception of image of a particular brand or collecting opinions of perspective customers in relation to a new design of a product. However, the use of this sampling technique does not allow for a generalization of the research findings.</a:t>
            </a:r>
          </a:p>
          <a:p>
            <a:r>
              <a:rPr lang="en-US" sz="1000" noProof="0" dirty="0" smtClean="0">
                <a:latin typeface="Arial" panose="020B0604020202020204" pitchFamily="34" charset="0"/>
                <a:cs typeface="Arial" panose="020B0604020202020204" pitchFamily="34" charset="0"/>
              </a:rPr>
              <a:t>http://research-methodology.net/sampling/convenience-sampling/</a:t>
            </a:r>
          </a:p>
          <a:p>
            <a:endParaRPr lang="en-US" sz="1000" noProof="0" dirty="0">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F1E40399-1824-BE4E-B1CC-8CF814CFD6B9}"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165370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GB" dirty="0" smtClean="0"/>
              <a:t>Comparing to last</a:t>
            </a:r>
            <a:r>
              <a:rPr lang="en-GB" baseline="0" dirty="0" smtClean="0"/>
              <a:t> year’s survey: 900 targeted respondents  and 25% response rate =&gt; efforts have been made to substantive increase the number of </a:t>
            </a:r>
            <a:r>
              <a:rPr lang="en-GB" baseline="0" dirty="0" err="1" smtClean="0"/>
              <a:t>respondenst</a:t>
            </a:r>
            <a:endParaRPr lang="en-GB" dirty="0"/>
          </a:p>
        </p:txBody>
      </p:sp>
      <p:sp>
        <p:nvSpPr>
          <p:cNvPr id="4" name="Slide Number Placeholder 3"/>
          <p:cNvSpPr>
            <a:spLocks noGrp="1"/>
          </p:cNvSpPr>
          <p:nvPr>
            <p:ph type="sldNum" sz="quarter" idx="10"/>
          </p:nvPr>
        </p:nvSpPr>
        <p:spPr/>
        <p:txBody>
          <a:bodyPr/>
          <a:lstStyle/>
          <a:p>
            <a:fld id="{F1E40399-1824-BE4E-B1CC-8CF814CFD6B9}"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077397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GB" dirty="0" smtClean="0"/>
              <a:t>This an</a:t>
            </a:r>
            <a:r>
              <a:rPr lang="en-GB" baseline="0" dirty="0" smtClean="0"/>
              <a:t> example of a quantitative assessment by one of the survey respondent which we though provides a good picture of the overall feedback received </a:t>
            </a:r>
            <a:endParaRPr lang="en-US" dirty="0"/>
          </a:p>
        </p:txBody>
      </p:sp>
      <p:sp>
        <p:nvSpPr>
          <p:cNvPr id="4" name="Slide Number Placeholder 3"/>
          <p:cNvSpPr>
            <a:spLocks noGrp="1"/>
          </p:cNvSpPr>
          <p:nvPr>
            <p:ph type="sldNum" sz="quarter" idx="10"/>
          </p:nvPr>
        </p:nvSpPr>
        <p:spPr/>
        <p:txBody>
          <a:bodyPr/>
          <a:lstStyle/>
          <a:p>
            <a:fld id="{F1E40399-1824-BE4E-B1CC-8CF814CFD6B9}"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966287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GB" dirty="0" smtClean="0"/>
              <a:t>This slide provides a sample of responses to questions related to ECA’s business model. Details will be presented in the next slides</a:t>
            </a:r>
            <a:endParaRPr lang="en-US" dirty="0"/>
          </a:p>
        </p:txBody>
      </p:sp>
      <p:sp>
        <p:nvSpPr>
          <p:cNvPr id="4" name="Slide Number Placeholder 3"/>
          <p:cNvSpPr>
            <a:spLocks noGrp="1"/>
          </p:cNvSpPr>
          <p:nvPr>
            <p:ph type="sldNum" sz="quarter" idx="10"/>
          </p:nvPr>
        </p:nvSpPr>
        <p:spPr/>
        <p:txBody>
          <a:bodyPr/>
          <a:lstStyle/>
          <a:p>
            <a:fld id="{F1E40399-1824-BE4E-B1CC-8CF814CFD6B9}"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16860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GB" dirty="0" smtClean="0"/>
              <a:t>This year a particular effort was made to reach out to Think Thanks and members of Community of Practices</a:t>
            </a:r>
            <a:endParaRPr lang="en-US" dirty="0"/>
          </a:p>
        </p:txBody>
      </p:sp>
      <p:sp>
        <p:nvSpPr>
          <p:cNvPr id="4" name="Slide Number Placeholder 3"/>
          <p:cNvSpPr>
            <a:spLocks noGrp="1"/>
          </p:cNvSpPr>
          <p:nvPr>
            <p:ph type="sldNum" sz="quarter" idx="10"/>
          </p:nvPr>
        </p:nvSpPr>
        <p:spPr/>
        <p:txBody>
          <a:bodyPr/>
          <a:lstStyle/>
          <a:p>
            <a:fld id="{F1E40399-1824-BE4E-B1CC-8CF814CFD6B9}"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201068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414463" y="1162050"/>
            <a:ext cx="4181475" cy="3136900"/>
          </a:xfrm>
        </p:spPr>
      </p:sp>
      <p:sp>
        <p:nvSpPr>
          <p:cNvPr id="3" name="Espace réservé des commentaires 2"/>
          <p:cNvSpPr>
            <a:spLocks noGrp="1"/>
          </p:cNvSpPr>
          <p:nvPr>
            <p:ph type="body" idx="1"/>
          </p:nvPr>
        </p:nvSpPr>
        <p:spPr/>
        <p:txBody>
          <a:bodyPr/>
          <a:lstStyle/>
          <a:p>
            <a:r>
              <a:rPr lang="fr-FR" dirty="0" smtClean="0"/>
              <a:t>Positive</a:t>
            </a:r>
            <a:r>
              <a:rPr lang="fr-FR" baseline="0" dirty="0" smtClean="0"/>
              <a:t> </a:t>
            </a:r>
            <a:r>
              <a:rPr lang="fr-FR" baseline="0" dirty="0" err="1" smtClean="0"/>
              <a:t>assesment</a:t>
            </a:r>
            <a:r>
              <a:rPr lang="fr-FR" baseline="0" dirty="0" smtClean="0"/>
              <a:t>  (77%)  </a:t>
            </a:r>
            <a:r>
              <a:rPr lang="fr-FR" baseline="0" dirty="0" err="1" smtClean="0"/>
              <a:t>with</a:t>
            </a:r>
            <a:r>
              <a:rPr lang="fr-FR" baseline="0" dirty="0" smtClean="0"/>
              <a:t> regard to the </a:t>
            </a:r>
            <a:r>
              <a:rPr lang="fr-FR" baseline="0" dirty="0" err="1" smtClean="0"/>
              <a:t>quality</a:t>
            </a:r>
            <a:r>
              <a:rPr lang="fr-FR" baseline="0" dirty="0" smtClean="0"/>
              <a:t> of </a:t>
            </a:r>
            <a:r>
              <a:rPr lang="fr-FR" baseline="0" dirty="0" err="1" smtClean="0"/>
              <a:t>our</a:t>
            </a:r>
            <a:r>
              <a:rPr lang="fr-FR" baseline="0" dirty="0" smtClean="0"/>
              <a:t> </a:t>
            </a:r>
            <a:r>
              <a:rPr lang="fr-FR" baseline="0" dirty="0" err="1" smtClean="0"/>
              <a:t>research</a:t>
            </a:r>
            <a:r>
              <a:rPr lang="fr-FR" baseline="0" dirty="0" smtClean="0"/>
              <a:t> </a:t>
            </a:r>
            <a:r>
              <a:rPr lang="fr-FR" baseline="0" dirty="0" err="1" smtClean="0"/>
              <a:t>papers</a:t>
            </a:r>
            <a:r>
              <a:rPr lang="fr-FR" baseline="0" dirty="0" smtClean="0"/>
              <a:t> </a:t>
            </a:r>
            <a:r>
              <a:rPr lang="fr-FR" baseline="0" dirty="0" err="1" smtClean="0"/>
              <a:t>that</a:t>
            </a:r>
            <a:r>
              <a:rPr lang="fr-FR" baseline="0" dirty="0" smtClean="0"/>
              <a:t> are </a:t>
            </a:r>
            <a:r>
              <a:rPr lang="fr-FR" baseline="0" dirty="0" err="1" smtClean="0"/>
              <a:t>considered</a:t>
            </a:r>
            <a:r>
              <a:rPr lang="fr-FR" baseline="0" dirty="0" smtClean="0"/>
              <a:t> effective in </a:t>
            </a:r>
            <a:r>
              <a:rPr lang="fr-FR" baseline="0" dirty="0" err="1" smtClean="0"/>
              <a:t>promoting</a:t>
            </a:r>
            <a:r>
              <a:rPr lang="fr-FR" baseline="0" dirty="0" smtClean="0"/>
              <a:t> discussion on </a:t>
            </a:r>
            <a:r>
              <a:rPr lang="fr-FR" baseline="0" dirty="0" err="1" smtClean="0"/>
              <a:t>Africa’s</a:t>
            </a:r>
            <a:r>
              <a:rPr lang="fr-FR" baseline="0" dirty="0" smtClean="0"/>
              <a:t> transformative agenda  </a:t>
            </a:r>
            <a:r>
              <a:rPr lang="fr-FR" baseline="0" dirty="0" err="1" smtClean="0"/>
              <a:t>while</a:t>
            </a:r>
            <a:r>
              <a:rPr lang="fr-FR" baseline="0" dirty="0" smtClean="0"/>
              <a:t> for 74% of </a:t>
            </a:r>
            <a:r>
              <a:rPr lang="fr-FR" baseline="0" dirty="0" err="1" smtClean="0"/>
              <a:t>respondents</a:t>
            </a:r>
            <a:r>
              <a:rPr lang="fr-FR" baseline="0" dirty="0" smtClean="0"/>
              <a:t> </a:t>
            </a:r>
            <a:r>
              <a:rPr lang="fr-FR" baseline="0" dirty="0" err="1" smtClean="0"/>
              <a:t>ECA’s</a:t>
            </a:r>
            <a:r>
              <a:rPr lang="fr-FR" baseline="0" dirty="0" smtClean="0"/>
              <a:t> </a:t>
            </a:r>
            <a:r>
              <a:rPr lang="fr-FR" baseline="0" dirty="0" err="1" smtClean="0"/>
              <a:t>research</a:t>
            </a:r>
            <a:r>
              <a:rPr lang="fr-FR" baseline="0" dirty="0" smtClean="0"/>
              <a:t> </a:t>
            </a:r>
            <a:r>
              <a:rPr lang="fr-FR" baseline="0" dirty="0" err="1" smtClean="0"/>
              <a:t>apply</a:t>
            </a:r>
            <a:r>
              <a:rPr lang="fr-FR" baseline="0" dirty="0" smtClean="0"/>
              <a:t> a </a:t>
            </a:r>
            <a:r>
              <a:rPr lang="fr-FR" baseline="0" dirty="0" err="1" smtClean="0"/>
              <a:t>cutting</a:t>
            </a:r>
            <a:r>
              <a:rPr lang="fr-FR" baseline="0" dirty="0" smtClean="0"/>
              <a:t> </a:t>
            </a:r>
            <a:r>
              <a:rPr lang="fr-FR" baseline="0" dirty="0" err="1" smtClean="0"/>
              <a:t>edge</a:t>
            </a:r>
            <a:r>
              <a:rPr lang="fr-FR" baseline="0" dirty="0" smtClean="0"/>
              <a:t> </a:t>
            </a:r>
            <a:r>
              <a:rPr lang="fr-FR" baseline="0" dirty="0" err="1" smtClean="0"/>
              <a:t>understanding</a:t>
            </a:r>
            <a:r>
              <a:rPr lang="fr-FR" baseline="0" dirty="0" smtClean="0"/>
              <a:t> of </a:t>
            </a:r>
            <a:r>
              <a:rPr lang="fr-FR" baseline="0" dirty="0" err="1" smtClean="0"/>
              <a:t>African</a:t>
            </a:r>
            <a:r>
              <a:rPr lang="fr-FR" baseline="0" dirty="0" smtClean="0"/>
              <a:t> </a:t>
            </a:r>
            <a:r>
              <a:rPr lang="fr-FR" baseline="0" dirty="0" err="1" smtClean="0"/>
              <a:t>development</a:t>
            </a:r>
            <a:r>
              <a:rPr lang="fr-FR" baseline="0" dirty="0" smtClean="0"/>
              <a:t> issues</a:t>
            </a:r>
          </a:p>
          <a:p>
            <a:endParaRPr lang="fr-FR" baseline="0" dirty="0" smtClean="0"/>
          </a:p>
          <a:p>
            <a:r>
              <a:rPr lang="fr-FR" baseline="0" dirty="0" smtClean="0"/>
              <a:t>Note a </a:t>
            </a:r>
            <a:r>
              <a:rPr lang="fr-FR" baseline="0" dirty="0" err="1" smtClean="0"/>
              <a:t>relatively</a:t>
            </a:r>
            <a:r>
              <a:rPr lang="fr-FR" baseline="0" dirty="0" smtClean="0"/>
              <a:t> </a:t>
            </a:r>
            <a:r>
              <a:rPr lang="fr-FR" baseline="0" dirty="0" err="1" smtClean="0"/>
              <a:t>lower</a:t>
            </a:r>
            <a:r>
              <a:rPr lang="fr-FR" baseline="0" dirty="0" smtClean="0"/>
              <a:t> </a:t>
            </a:r>
            <a:r>
              <a:rPr lang="fr-FR" baseline="0" dirty="0" err="1" smtClean="0"/>
              <a:t>assessment</a:t>
            </a:r>
            <a:r>
              <a:rPr lang="fr-FR" baseline="0" dirty="0" smtClean="0"/>
              <a:t> ( </a:t>
            </a:r>
            <a:r>
              <a:rPr lang="fr-FR" baseline="0" dirty="0" err="1" smtClean="0"/>
              <a:t>slightly</a:t>
            </a:r>
            <a:r>
              <a:rPr lang="fr-FR" baseline="0" dirty="0" smtClean="0"/>
              <a:t> over 60%) </a:t>
            </a:r>
            <a:r>
              <a:rPr lang="fr-FR" baseline="0" dirty="0" err="1" smtClean="0"/>
              <a:t>with</a:t>
            </a:r>
            <a:r>
              <a:rPr lang="fr-FR" baseline="0" dirty="0" smtClean="0"/>
              <a:t> regard to the high </a:t>
            </a:r>
            <a:r>
              <a:rPr lang="fr-FR" baseline="0" dirty="0" err="1" smtClean="0"/>
              <a:t>quality</a:t>
            </a:r>
            <a:r>
              <a:rPr lang="fr-FR" baseline="0" dirty="0" smtClean="0"/>
              <a:t> of </a:t>
            </a:r>
            <a:r>
              <a:rPr lang="fr-FR" baseline="0" dirty="0" err="1" smtClean="0"/>
              <a:t>our</a:t>
            </a:r>
            <a:r>
              <a:rPr lang="fr-FR" baseline="0" dirty="0" smtClean="0"/>
              <a:t> </a:t>
            </a:r>
            <a:r>
              <a:rPr lang="fr-FR" baseline="0" dirty="0" err="1" smtClean="0"/>
              <a:t>statistics</a:t>
            </a:r>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F1E40399-1824-BE4E-B1CC-8CF814CFD6B9}"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702576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GB" dirty="0" smtClean="0"/>
              <a:t>Respondents</a:t>
            </a:r>
            <a:r>
              <a:rPr lang="en-GB" baseline="0" dirty="0" smtClean="0"/>
              <a:t> have also alerted us to ensure that our interventions have a balanced demand and supply driven approach </a:t>
            </a:r>
          </a:p>
          <a:p>
            <a:endParaRPr lang="en-GB" baseline="0" dirty="0" smtClean="0"/>
          </a:p>
          <a:p>
            <a:r>
              <a:rPr lang="en-GB" baseline="0" dirty="0" smtClean="0"/>
              <a:t>Other relative lower returns concern the influence that ECA is making through its knowledge delivery  (59%) while 61 % think that our knowledge delivery is timely and dynamic</a:t>
            </a:r>
            <a:endParaRPr lang="en-US" dirty="0"/>
          </a:p>
        </p:txBody>
      </p:sp>
      <p:sp>
        <p:nvSpPr>
          <p:cNvPr id="4" name="Slide Number Placeholder 3"/>
          <p:cNvSpPr>
            <a:spLocks noGrp="1"/>
          </p:cNvSpPr>
          <p:nvPr>
            <p:ph type="sldNum" sz="quarter" idx="10"/>
          </p:nvPr>
        </p:nvSpPr>
        <p:spPr/>
        <p:txBody>
          <a:bodyPr/>
          <a:lstStyle/>
          <a:p>
            <a:fld id="{F1E40399-1824-BE4E-B1CC-8CF814CFD6B9}"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80520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GB" dirty="0" smtClean="0"/>
              <a:t>59% of the survey respondents assessed</a:t>
            </a:r>
            <a:r>
              <a:rPr lang="en-GB" baseline="0" dirty="0" smtClean="0"/>
              <a:t> ECA’s knowledge networking and facilitation services as effective while 62% think that our policy engagement is consistently of high quality</a:t>
            </a:r>
            <a:endParaRPr lang="en-US" dirty="0"/>
          </a:p>
        </p:txBody>
      </p:sp>
      <p:sp>
        <p:nvSpPr>
          <p:cNvPr id="4" name="Slide Number Placeholder 3"/>
          <p:cNvSpPr>
            <a:spLocks noGrp="1"/>
          </p:cNvSpPr>
          <p:nvPr>
            <p:ph type="sldNum" sz="quarter" idx="10"/>
          </p:nvPr>
        </p:nvSpPr>
        <p:spPr/>
        <p:txBody>
          <a:bodyPr/>
          <a:lstStyle/>
          <a:p>
            <a:fld id="{F1E40399-1824-BE4E-B1CC-8CF814CFD6B9}"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866145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Arial" charset="0"/>
                <a:ea typeface="Arial" charset="0"/>
                <a:cs typeface="Arial" charset="0"/>
              </a:rPr>
              <a:t>With regard to ECA’s interventions aiming at improving organization’s skills/capacities</a:t>
            </a:r>
            <a:r>
              <a:rPr lang="en-US" b="1" baseline="0" dirty="0" smtClean="0">
                <a:latin typeface="Arial" charset="0"/>
                <a:ea typeface="Arial" charset="0"/>
                <a:cs typeface="Arial" charset="0"/>
              </a:rPr>
              <a:t> the highest response rate (63%)  suggests that knowledge facilitation contributes more compared to policy advisory services  (49%) and trainings (48%)</a:t>
            </a:r>
            <a:endParaRPr lang="en-US" dirty="0"/>
          </a:p>
        </p:txBody>
      </p:sp>
      <p:sp>
        <p:nvSpPr>
          <p:cNvPr id="4" name="Slide Number Placeholder 3"/>
          <p:cNvSpPr>
            <a:spLocks noGrp="1"/>
          </p:cNvSpPr>
          <p:nvPr>
            <p:ph type="sldNum" sz="quarter" idx="10"/>
          </p:nvPr>
        </p:nvSpPr>
        <p:spPr/>
        <p:txBody>
          <a:bodyPr/>
          <a:lstStyle/>
          <a:p>
            <a:fld id="{F1E40399-1824-BE4E-B1CC-8CF814CFD6B9}"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13418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GB" dirty="0" smtClean="0"/>
              <a:t>Communication, system wide coherence,</a:t>
            </a:r>
            <a:r>
              <a:rPr lang="en-GB" baseline="0" dirty="0" smtClean="0"/>
              <a:t> effective synergies with other Pan African institutions, flexibility to adjust to evolving circumstances and coordination as well as coordination and coherence in providing support to Members States (52%) are areas that returned a relatively lower assessment</a:t>
            </a:r>
            <a:endParaRPr lang="en-US" dirty="0"/>
          </a:p>
        </p:txBody>
      </p:sp>
      <p:sp>
        <p:nvSpPr>
          <p:cNvPr id="4" name="Slide Number Placeholder 3"/>
          <p:cNvSpPr>
            <a:spLocks noGrp="1"/>
          </p:cNvSpPr>
          <p:nvPr>
            <p:ph type="sldNum" sz="quarter" idx="10"/>
          </p:nvPr>
        </p:nvSpPr>
        <p:spPr/>
        <p:txBody>
          <a:bodyPr/>
          <a:lstStyle/>
          <a:p>
            <a:fld id="{F1E40399-1824-BE4E-B1CC-8CF814CFD6B9}"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002786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GB" dirty="0" smtClean="0"/>
              <a:t>ECA will have to continue improving in XB resource planning, utilization rate and result oriented report as only 34% assessed the Commission favourably in this particular area</a:t>
            </a:r>
            <a:endParaRPr lang="en-US" dirty="0"/>
          </a:p>
        </p:txBody>
      </p:sp>
      <p:sp>
        <p:nvSpPr>
          <p:cNvPr id="4" name="Slide Number Placeholder 3"/>
          <p:cNvSpPr>
            <a:spLocks noGrp="1"/>
          </p:cNvSpPr>
          <p:nvPr>
            <p:ph type="sldNum" sz="quarter" idx="10"/>
          </p:nvPr>
        </p:nvSpPr>
        <p:spPr/>
        <p:txBody>
          <a:bodyPr/>
          <a:lstStyle/>
          <a:p>
            <a:fld id="{F1E40399-1824-BE4E-B1CC-8CF814CFD6B9}"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730582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E40399-1824-BE4E-B1CC-8CF814CFD6B9}"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848525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E8347DA-7438-44A0-9370-327877CD6748}" type="slidenum">
              <a:rPr lang="en-GB" smtClean="0">
                <a:solidFill>
                  <a:prstClr val="black"/>
                </a:solidFill>
              </a:rPr>
              <a:pPr/>
              <a:t>20</a:t>
            </a:fld>
            <a:endParaRPr lang="en-GB">
              <a:solidFill>
                <a:prstClr val="black"/>
              </a:solidFill>
            </a:endParaRPr>
          </a:p>
        </p:txBody>
      </p:sp>
    </p:spTree>
    <p:extLst>
      <p:ext uri="{BB962C8B-B14F-4D97-AF65-F5344CB8AC3E}">
        <p14:creationId xmlns:p14="http://schemas.microsoft.com/office/powerpoint/2010/main" val="1379968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E8347DA-7438-44A0-9370-327877CD6748}" type="slidenum">
              <a:rPr lang="en-GB" smtClean="0">
                <a:solidFill>
                  <a:prstClr val="black"/>
                </a:solidFill>
              </a:rPr>
              <a:pPr/>
              <a:t>21</a:t>
            </a:fld>
            <a:endParaRPr lang="en-GB">
              <a:solidFill>
                <a:prstClr val="black"/>
              </a:solidFill>
            </a:endParaRPr>
          </a:p>
        </p:txBody>
      </p:sp>
    </p:spTree>
    <p:extLst>
      <p:ext uri="{BB962C8B-B14F-4D97-AF65-F5344CB8AC3E}">
        <p14:creationId xmlns:p14="http://schemas.microsoft.com/office/powerpoint/2010/main" val="2456336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E8347DA-7438-44A0-9370-327877CD6748}" type="slidenum">
              <a:rPr lang="en-GB" smtClean="0">
                <a:solidFill>
                  <a:prstClr val="black"/>
                </a:solidFill>
              </a:rPr>
              <a:pPr/>
              <a:t>22</a:t>
            </a:fld>
            <a:endParaRPr lang="en-GB">
              <a:solidFill>
                <a:prstClr val="black"/>
              </a:solidFill>
            </a:endParaRPr>
          </a:p>
        </p:txBody>
      </p:sp>
    </p:spTree>
    <p:extLst>
      <p:ext uri="{BB962C8B-B14F-4D97-AF65-F5344CB8AC3E}">
        <p14:creationId xmlns:p14="http://schemas.microsoft.com/office/powerpoint/2010/main" val="978454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t>02/04/2016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3162304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t>02/04/2016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2878841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t>02/04/2016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1299298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t>02/04/2016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1987499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t>02/04/2016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341180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t>02/04/2016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203119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t>02/04/2016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1058712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t>02/04/2016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1092526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t>02/04/2016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2470021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t>02/04/2016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10298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t>02/04/2016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t>‹#›</a:t>
            </a:fld>
            <a:endParaRPr lang="fr-FR"/>
          </a:p>
        </p:txBody>
      </p:sp>
    </p:spTree>
    <p:extLst>
      <p:ext uri="{BB962C8B-B14F-4D97-AF65-F5344CB8AC3E}">
        <p14:creationId xmlns:p14="http://schemas.microsoft.com/office/powerpoint/2010/main" val="1481153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804490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884475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736588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59518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89308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821456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03848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22399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525510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86909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684819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9D197982-687A-4450-BC95-77136AAB6090}" type="datetime1">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54826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BDA3F00-01C8-447F-9B83-FB300D7EEBA4}" type="datetime1">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135833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354B7A68-9CB9-48D0-A9DD-DA66F49A291A}" type="datetime1">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758189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B79BDC6-5A95-4F59-B7A4-6EEBA8F3FCC2}" type="datetime1">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7041658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4DAAE5E-AE5B-4209-AC59-4358E0EABF7B}" type="datetime1">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568729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DB39433D-68C0-4ABD-90FA-36F7C2DEAD8A}" type="datetime1">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386190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2814C97-CA85-4AB4-8FB1-B977D9A333EB}" type="datetime1">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384024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82038F2-CAF3-4374-A7A1-325BDE1A2B18}" type="datetime1">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216160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A12AB19-227D-4280-8B4F-8C2796E6FDE2}" type="datetime1">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0113463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B8C3C81-83A8-4B9D-B25B-C31EF1225500}" type="datetime1">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202876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83FA45B-AAFD-48AC-8FF2-398EB1C0F712}" type="datetime1">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931072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786637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124122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687974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1174841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885400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2242105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838170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678121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0192084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8959856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556957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3355149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0042963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0751816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657322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2051679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8777641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31913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1440908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927298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2592404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866035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310350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807947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2866993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107697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2117070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4007256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719600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784495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13376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654381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19664416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3525348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2909290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9433571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7659538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478733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493944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412485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5343426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9395795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0309422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82781662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06681826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767748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1316101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6698442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84170347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82875759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3327649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8602724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4042820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224898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85457119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EE42D1A-A957-6F4C-A1A7-FB8606433374}" type="datetime1">
              <a:rPr lang="it-IT" smtClean="0">
                <a:solidFill>
                  <a:prstClr val="black">
                    <a:tint val="75000"/>
                  </a:prstClr>
                </a:solidFill>
              </a:rPr>
              <a:pPr/>
              <a:t>02/04/2016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DA1562-DCDE-684B-AA3F-00118D4F70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020813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57CA1D-12F9-D842-A76B-846980D664E3}" type="datetime1">
              <a:rPr lang="it-IT" smtClean="0">
                <a:solidFill>
                  <a:prstClr val="black">
                    <a:tint val="75000"/>
                  </a:prstClr>
                </a:solidFill>
              </a:rPr>
              <a:pPr/>
              <a:t>02/04/2016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DA1562-DCDE-684B-AA3F-00118D4F70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742155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63E6E2-2D62-D242-968F-A4511DEA4A85}" type="datetime1">
              <a:rPr lang="it-IT" smtClean="0">
                <a:solidFill>
                  <a:prstClr val="black">
                    <a:tint val="75000"/>
                  </a:prstClr>
                </a:solidFill>
              </a:rPr>
              <a:pPr/>
              <a:t>02/04/2016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DA1562-DCDE-684B-AA3F-00118D4F70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77181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3D691C9-E310-D349-8974-54BB03C3059C}" type="datetime1">
              <a:rPr lang="it-IT" smtClean="0">
                <a:solidFill>
                  <a:prstClr val="black">
                    <a:tint val="75000"/>
                  </a:prstClr>
                </a:solidFill>
              </a:rPr>
              <a:pPr/>
              <a:t>02/04/2016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DA1562-DCDE-684B-AA3F-00118D4F70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4413445"/>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DC2179-679A-1F4B-A1BB-5120B52238D1}" type="datetime1">
              <a:rPr lang="it-IT" smtClean="0">
                <a:solidFill>
                  <a:prstClr val="black">
                    <a:tint val="75000"/>
                  </a:prstClr>
                </a:solidFill>
              </a:rPr>
              <a:pPr/>
              <a:t>02/04/2016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4DA1562-DCDE-684B-AA3F-00118D4F70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4712984"/>
      </p:ext>
    </p:extLst>
  </p:cSld>
  <p:clrMapOvr>
    <a:masterClrMapping/>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C2E6BB5-4464-3548-A8A6-3C1189B83122}" type="datetime1">
              <a:rPr lang="it-IT" smtClean="0">
                <a:solidFill>
                  <a:prstClr val="black">
                    <a:tint val="75000"/>
                  </a:prstClr>
                </a:solidFill>
              </a:rPr>
              <a:pPr/>
              <a:t>02/04/2016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4DA1562-DCDE-684B-AA3F-00118D4F70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717622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9186AE-6836-FB42-A9A4-A904B2928D96}" type="datetime1">
              <a:rPr lang="it-IT" smtClean="0">
                <a:solidFill>
                  <a:prstClr val="black">
                    <a:tint val="75000"/>
                  </a:prstClr>
                </a:solidFill>
              </a:rPr>
              <a:pPr/>
              <a:t>02/04/2016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4DA1562-DCDE-684B-AA3F-00118D4F70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018222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985CB1-8E16-4C46-9D34-2C645F241834}" type="datetime1">
              <a:rPr lang="it-IT" smtClean="0">
                <a:solidFill>
                  <a:prstClr val="black">
                    <a:tint val="75000"/>
                  </a:prstClr>
                </a:solidFill>
              </a:rPr>
              <a:pPr/>
              <a:t>02/04/2016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DA1562-DCDE-684B-AA3F-00118D4F70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976966"/>
      </p:ext>
    </p:extLst>
  </p:cSld>
  <p:clrMapOvr>
    <a:masterClrMapping/>
  </p:clrMapOvr>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6D3D6D-A633-E842-901D-E943B50C22BA}" type="datetime1">
              <a:rPr lang="it-IT" smtClean="0">
                <a:solidFill>
                  <a:prstClr val="black">
                    <a:tint val="75000"/>
                  </a:prstClr>
                </a:solidFill>
              </a:rPr>
              <a:pPr/>
              <a:t>02/04/2016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DA1562-DCDE-684B-AA3F-00118D4F70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314516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A1A6CE-2A59-C941-9E30-0B2D13847966}" type="datetime1">
              <a:rPr lang="it-IT" smtClean="0">
                <a:solidFill>
                  <a:prstClr val="black">
                    <a:tint val="75000"/>
                  </a:prstClr>
                </a:solidFill>
              </a:rPr>
              <a:pPr/>
              <a:t>02/04/2016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DA1562-DCDE-684B-AA3F-00118D4F70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271368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FB9C41-5DA6-1A45-A59E-38DA69DE9D19}" type="datetime1">
              <a:rPr lang="it-IT" smtClean="0">
                <a:solidFill>
                  <a:prstClr val="black">
                    <a:tint val="75000"/>
                  </a:prstClr>
                </a:solidFill>
              </a:rPr>
              <a:pPr/>
              <a:t>02/04/2016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DA1562-DCDE-684B-AA3F-00118D4F70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740964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62987494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66666087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564880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7520247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77514896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6701001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7915937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7669362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8913713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95977321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671518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5075737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0911614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3534711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97237005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3438029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74730421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33632299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21966390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65184378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6005114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2721684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78436632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8666503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4240382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6712586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27943276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53957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84167425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20384159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62302030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5970937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568409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6558427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93396041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17228308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20429098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44841227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21015176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3325495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33133962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00121932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5273974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31614486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8C7EA5A3-5111-4D02-BE8D-F4AB95782BAB}" type="datetime1">
              <a:rPr lang="fr-FR" smtClean="0">
                <a:solidFill>
                  <a:prstClr val="black">
                    <a:tint val="75000"/>
                  </a:prstClr>
                </a:solidFill>
              </a:rPr>
              <a:pPr/>
              <a:t>02/04/2016</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349477175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028FE86-8DAE-4310-908E-1E253EBA0100}" type="datetime1">
              <a:rPr lang="fr-FR" smtClean="0">
                <a:solidFill>
                  <a:prstClr val="black">
                    <a:tint val="75000"/>
                  </a:prstClr>
                </a:solidFill>
              </a:rPr>
              <a:pPr/>
              <a:t>02/04/2016</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134217192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8656135-9374-45C2-AE24-2EE7A71A9D27}" type="datetime1">
              <a:rPr lang="fr-FR" smtClean="0">
                <a:solidFill>
                  <a:prstClr val="black">
                    <a:tint val="75000"/>
                  </a:prstClr>
                </a:solidFill>
              </a:rPr>
              <a:pPr/>
              <a:t>02/04/2016</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319159142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C753C4D-20D7-41A0-A8E7-A5164C93F016}" type="datetime1">
              <a:rPr lang="fr-FR" smtClean="0">
                <a:solidFill>
                  <a:prstClr val="black">
                    <a:tint val="75000"/>
                  </a:prstClr>
                </a:solidFill>
              </a:rPr>
              <a:pPr/>
              <a:t>02/04/2016</a:t>
            </a:fld>
            <a:endParaRPr lang="fr-FR" dirty="0">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262533076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7237374-B695-4033-889E-62147ADC4398}" type="datetime1">
              <a:rPr lang="fr-FR" smtClean="0">
                <a:solidFill>
                  <a:prstClr val="black">
                    <a:tint val="75000"/>
                  </a:prstClr>
                </a:solidFill>
              </a:rPr>
              <a:pPr/>
              <a:t>02/04/2016</a:t>
            </a:fld>
            <a:endParaRPr lang="fr-FR" dirty="0">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dirty="0">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322249042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8EA0D6D8-5906-4098-8FC3-2298684F82A4}" type="datetime1">
              <a:rPr lang="fr-FR" smtClean="0">
                <a:solidFill>
                  <a:prstClr val="black">
                    <a:tint val="75000"/>
                  </a:prstClr>
                </a:solidFill>
              </a:rPr>
              <a:pPr/>
              <a:t>02/04/2016</a:t>
            </a:fld>
            <a:endParaRPr lang="fr-FR" dirty="0">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dirty="0">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161295211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4EF62A9-7D57-451F-9366-82C1E613E50C}" type="datetime1">
              <a:rPr lang="fr-FR" smtClean="0">
                <a:solidFill>
                  <a:prstClr val="black">
                    <a:tint val="75000"/>
                  </a:prstClr>
                </a:solidFill>
              </a:rPr>
              <a:pPr/>
              <a:t>02/04/2016</a:t>
            </a:fld>
            <a:endParaRPr lang="fr-FR" dirty="0">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dirty="0">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35059724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C275DB4-5D31-44A1-9DDD-B01DB241B956}" type="datetime1">
              <a:rPr lang="fr-FR" smtClean="0">
                <a:solidFill>
                  <a:prstClr val="black">
                    <a:tint val="75000"/>
                  </a:prstClr>
                </a:solidFill>
              </a:rPr>
              <a:pPr/>
              <a:t>02/04/2016</a:t>
            </a:fld>
            <a:endParaRPr lang="fr-FR" dirty="0">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384968765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F2DA0C2-5E21-4E42-8D5C-E7FEA289FC19}" type="datetime1">
              <a:rPr lang="fr-FR" smtClean="0">
                <a:solidFill>
                  <a:prstClr val="black">
                    <a:tint val="75000"/>
                  </a:prstClr>
                </a:solidFill>
              </a:rPr>
              <a:pPr/>
              <a:t>02/04/2016</a:t>
            </a:fld>
            <a:endParaRPr lang="fr-FR" dirty="0">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404977231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F2805C3-C9EA-4358-93BA-53E9A23C0E3B}" type="datetime1">
              <a:rPr lang="fr-FR" smtClean="0">
                <a:solidFill>
                  <a:prstClr val="black">
                    <a:tint val="75000"/>
                  </a:prstClr>
                </a:solidFill>
              </a:rPr>
              <a:pPr/>
              <a:t>02/04/2016</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149372678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31F4349-573E-4818-8656-95053F8EEC76}" type="datetime1">
              <a:rPr lang="fr-FR" smtClean="0">
                <a:solidFill>
                  <a:prstClr val="black">
                    <a:tint val="75000"/>
                  </a:prstClr>
                </a:solidFill>
              </a:rPr>
              <a:pPr/>
              <a:t>02/04/2016</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144742873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fld id="{9D70D549-BD71-43DB-9F7B-DE9FDE2BDD52}" type="datetimeFigureOut">
              <a:rPr lang="fr-FR"/>
              <a:pPr/>
              <a:t>02/04/2016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30CD46BD-5DC1-48D4-AC7D-AA1B21755CEC}" type="slidenum">
              <a:rPr lang="fr-FR"/>
              <a:pPr/>
              <a:t>‹#›</a:t>
            </a:fld>
            <a:endParaRPr lang="fr-FR"/>
          </a:p>
        </p:txBody>
      </p:sp>
    </p:spTree>
    <p:extLst>
      <p:ext uri="{BB962C8B-B14F-4D97-AF65-F5344CB8AC3E}">
        <p14:creationId xmlns:p14="http://schemas.microsoft.com/office/powerpoint/2010/main" val="5319640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381AFF69-1213-41A8-8D50-E6135BEE5E72}" type="datetimeFigureOut">
              <a:rPr lang="fr-FR"/>
              <a:pPr/>
              <a:t>02/04/2016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0398DB27-CB62-47B2-9753-8C50AC69217E}" type="slidenum">
              <a:rPr lang="fr-FR"/>
              <a:pPr/>
              <a:t>‹#›</a:t>
            </a:fld>
            <a:endParaRPr lang="fr-FR"/>
          </a:p>
        </p:txBody>
      </p:sp>
    </p:spTree>
    <p:extLst>
      <p:ext uri="{BB962C8B-B14F-4D97-AF65-F5344CB8AC3E}">
        <p14:creationId xmlns:p14="http://schemas.microsoft.com/office/powerpoint/2010/main" val="86383587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fld id="{1382D926-41EF-47C2-82F0-923E61E1EFA4}" type="datetimeFigureOut">
              <a:rPr lang="fr-FR"/>
              <a:pPr/>
              <a:t>02/04/2016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2E0F9D60-8F2C-4F07-8126-05D8666923AA}" type="slidenum">
              <a:rPr lang="fr-FR"/>
              <a:pPr/>
              <a:t>‹#›</a:t>
            </a:fld>
            <a:endParaRPr lang="fr-FR"/>
          </a:p>
        </p:txBody>
      </p:sp>
    </p:spTree>
    <p:extLst>
      <p:ext uri="{BB962C8B-B14F-4D97-AF65-F5344CB8AC3E}">
        <p14:creationId xmlns:p14="http://schemas.microsoft.com/office/powerpoint/2010/main" val="374652890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fld id="{14358BA8-0005-438C-BD35-C0E0A06BCF28}" type="datetimeFigureOut">
              <a:rPr lang="fr-FR"/>
              <a:pPr/>
              <a:t>02/04/2016</a:t>
            </a:fld>
            <a:endParaRPr lang="fr-FR"/>
          </a:p>
        </p:txBody>
      </p:sp>
      <p:sp>
        <p:nvSpPr>
          <p:cNvPr id="6" name="Espace réservé du pied de page 4"/>
          <p:cNvSpPr>
            <a:spLocks noGrp="1"/>
          </p:cNvSpPr>
          <p:nvPr>
            <p:ph type="ftr" sz="quarter" idx="11"/>
          </p:nvPr>
        </p:nvSpPr>
        <p:spPr/>
        <p:txBody>
          <a:bodyPr/>
          <a:lstStyle>
            <a:lvl1pPr>
              <a:defRPr/>
            </a:lvl1pPr>
          </a:lstStyle>
          <a:p>
            <a:endParaRPr lang="en-US"/>
          </a:p>
        </p:txBody>
      </p:sp>
      <p:sp>
        <p:nvSpPr>
          <p:cNvPr id="7" name="Espace réservé du numéro de diapositive 5"/>
          <p:cNvSpPr>
            <a:spLocks noGrp="1"/>
          </p:cNvSpPr>
          <p:nvPr>
            <p:ph type="sldNum" sz="quarter" idx="12"/>
          </p:nvPr>
        </p:nvSpPr>
        <p:spPr/>
        <p:txBody>
          <a:bodyPr/>
          <a:lstStyle>
            <a:lvl1pPr>
              <a:defRPr/>
            </a:lvl1pPr>
          </a:lstStyle>
          <a:p>
            <a:fld id="{4AC81694-9C26-4D36-906C-8F8B3C4E1693}" type="slidenum">
              <a:rPr lang="fr-FR"/>
              <a:pPr/>
              <a:t>‹#›</a:t>
            </a:fld>
            <a:endParaRPr lang="fr-FR"/>
          </a:p>
        </p:txBody>
      </p:sp>
    </p:spTree>
    <p:extLst>
      <p:ext uri="{BB962C8B-B14F-4D97-AF65-F5344CB8AC3E}">
        <p14:creationId xmlns:p14="http://schemas.microsoft.com/office/powerpoint/2010/main" val="196649700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fld id="{3BD6B2D7-26FB-4EF5-A83C-4EFB2FF05D2A}" type="datetimeFigureOut">
              <a:rPr lang="fr-FR"/>
              <a:pPr/>
              <a:t>02/04/2016</a:t>
            </a:fld>
            <a:endParaRPr lang="fr-FR"/>
          </a:p>
        </p:txBody>
      </p:sp>
      <p:sp>
        <p:nvSpPr>
          <p:cNvPr id="8" name="Espace réservé du pied de page 4"/>
          <p:cNvSpPr>
            <a:spLocks noGrp="1"/>
          </p:cNvSpPr>
          <p:nvPr>
            <p:ph type="ftr" sz="quarter" idx="11"/>
          </p:nvPr>
        </p:nvSpPr>
        <p:spPr/>
        <p:txBody>
          <a:bodyPr/>
          <a:lstStyle>
            <a:lvl1pPr>
              <a:defRPr/>
            </a:lvl1pPr>
          </a:lstStyle>
          <a:p>
            <a:endParaRPr lang="en-US"/>
          </a:p>
        </p:txBody>
      </p:sp>
      <p:sp>
        <p:nvSpPr>
          <p:cNvPr id="9" name="Espace réservé du numéro de diapositive 5"/>
          <p:cNvSpPr>
            <a:spLocks noGrp="1"/>
          </p:cNvSpPr>
          <p:nvPr>
            <p:ph type="sldNum" sz="quarter" idx="12"/>
          </p:nvPr>
        </p:nvSpPr>
        <p:spPr/>
        <p:txBody>
          <a:bodyPr/>
          <a:lstStyle>
            <a:lvl1pPr>
              <a:defRPr/>
            </a:lvl1pPr>
          </a:lstStyle>
          <a:p>
            <a:fld id="{D2027358-1A14-438D-9BA3-2A5158E5C461}" type="slidenum">
              <a:rPr lang="fr-FR"/>
              <a:pPr/>
              <a:t>‹#›</a:t>
            </a:fld>
            <a:endParaRPr lang="fr-FR"/>
          </a:p>
        </p:txBody>
      </p:sp>
    </p:spTree>
    <p:extLst>
      <p:ext uri="{BB962C8B-B14F-4D97-AF65-F5344CB8AC3E}">
        <p14:creationId xmlns:p14="http://schemas.microsoft.com/office/powerpoint/2010/main" val="259562110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3"/>
          <p:cNvSpPr>
            <a:spLocks noGrp="1"/>
          </p:cNvSpPr>
          <p:nvPr>
            <p:ph type="dt" sz="half" idx="10"/>
          </p:nvPr>
        </p:nvSpPr>
        <p:spPr/>
        <p:txBody>
          <a:bodyPr/>
          <a:lstStyle>
            <a:lvl1pPr>
              <a:defRPr/>
            </a:lvl1pPr>
          </a:lstStyle>
          <a:p>
            <a:fld id="{55F88364-0FBB-43DF-8CA6-849483619E47}" type="datetimeFigureOut">
              <a:rPr lang="fr-FR"/>
              <a:pPr/>
              <a:t>02/04/2016</a:t>
            </a:fld>
            <a:endParaRPr lang="fr-FR"/>
          </a:p>
        </p:txBody>
      </p:sp>
      <p:sp>
        <p:nvSpPr>
          <p:cNvPr id="4" name="Espace réservé du pied de page 4"/>
          <p:cNvSpPr>
            <a:spLocks noGrp="1"/>
          </p:cNvSpPr>
          <p:nvPr>
            <p:ph type="ftr" sz="quarter" idx="11"/>
          </p:nvPr>
        </p:nvSpPr>
        <p:spPr/>
        <p:txBody>
          <a:bodyPr/>
          <a:lstStyle>
            <a:lvl1pPr>
              <a:defRPr/>
            </a:lvl1pPr>
          </a:lstStyle>
          <a:p>
            <a:endParaRPr lang="en-US"/>
          </a:p>
        </p:txBody>
      </p:sp>
      <p:sp>
        <p:nvSpPr>
          <p:cNvPr id="5" name="Espace réservé du numéro de diapositive 5"/>
          <p:cNvSpPr>
            <a:spLocks noGrp="1"/>
          </p:cNvSpPr>
          <p:nvPr>
            <p:ph type="sldNum" sz="quarter" idx="12"/>
          </p:nvPr>
        </p:nvSpPr>
        <p:spPr/>
        <p:txBody>
          <a:bodyPr/>
          <a:lstStyle>
            <a:lvl1pPr>
              <a:defRPr/>
            </a:lvl1pPr>
          </a:lstStyle>
          <a:p>
            <a:fld id="{E7A476AC-5573-428E-A2F9-E593AAB036DA}" type="slidenum">
              <a:rPr lang="fr-FR"/>
              <a:pPr/>
              <a:t>‹#›</a:t>
            </a:fld>
            <a:endParaRPr lang="fr-FR"/>
          </a:p>
        </p:txBody>
      </p:sp>
    </p:spTree>
    <p:extLst>
      <p:ext uri="{BB962C8B-B14F-4D97-AF65-F5344CB8AC3E}">
        <p14:creationId xmlns:p14="http://schemas.microsoft.com/office/powerpoint/2010/main" val="303750448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fld id="{3DAE17EA-708E-4FAA-92B4-8C2391F070E9}" type="datetimeFigureOut">
              <a:rPr lang="fr-FR"/>
              <a:pPr/>
              <a:t>02/04/2016</a:t>
            </a:fld>
            <a:endParaRPr lang="fr-FR"/>
          </a:p>
        </p:txBody>
      </p:sp>
      <p:sp>
        <p:nvSpPr>
          <p:cNvPr id="3" name="Espace réservé du pied de page 4"/>
          <p:cNvSpPr>
            <a:spLocks noGrp="1"/>
          </p:cNvSpPr>
          <p:nvPr>
            <p:ph type="ftr" sz="quarter" idx="11"/>
          </p:nvPr>
        </p:nvSpPr>
        <p:spPr/>
        <p:txBody>
          <a:bodyPr/>
          <a:lstStyle>
            <a:lvl1pPr>
              <a:defRPr/>
            </a:lvl1pPr>
          </a:lstStyle>
          <a:p>
            <a:endParaRPr lang="en-US"/>
          </a:p>
        </p:txBody>
      </p:sp>
      <p:sp>
        <p:nvSpPr>
          <p:cNvPr id="4" name="Espace réservé du numéro de diapositive 5"/>
          <p:cNvSpPr>
            <a:spLocks noGrp="1"/>
          </p:cNvSpPr>
          <p:nvPr>
            <p:ph type="sldNum" sz="quarter" idx="12"/>
          </p:nvPr>
        </p:nvSpPr>
        <p:spPr/>
        <p:txBody>
          <a:bodyPr/>
          <a:lstStyle>
            <a:lvl1pPr>
              <a:defRPr/>
            </a:lvl1pPr>
          </a:lstStyle>
          <a:p>
            <a:fld id="{C26BFC28-E7A0-4AB0-B767-2CE875D160B9}" type="slidenum">
              <a:rPr lang="fr-FR"/>
              <a:pPr/>
              <a:t>‹#›</a:t>
            </a:fld>
            <a:endParaRPr lang="fr-FR"/>
          </a:p>
        </p:txBody>
      </p:sp>
    </p:spTree>
    <p:extLst>
      <p:ext uri="{BB962C8B-B14F-4D97-AF65-F5344CB8AC3E}">
        <p14:creationId xmlns:p14="http://schemas.microsoft.com/office/powerpoint/2010/main" val="170817044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fld id="{0F1327CD-54FE-48C4-939B-8FCF80ADA090}" type="datetimeFigureOut">
              <a:rPr lang="fr-FR"/>
              <a:pPr/>
              <a:t>02/04/2016</a:t>
            </a:fld>
            <a:endParaRPr lang="fr-FR"/>
          </a:p>
        </p:txBody>
      </p:sp>
      <p:sp>
        <p:nvSpPr>
          <p:cNvPr id="6" name="Espace réservé du pied de page 4"/>
          <p:cNvSpPr>
            <a:spLocks noGrp="1"/>
          </p:cNvSpPr>
          <p:nvPr>
            <p:ph type="ftr" sz="quarter" idx="11"/>
          </p:nvPr>
        </p:nvSpPr>
        <p:spPr/>
        <p:txBody>
          <a:bodyPr/>
          <a:lstStyle>
            <a:lvl1pPr>
              <a:defRPr/>
            </a:lvl1pPr>
          </a:lstStyle>
          <a:p>
            <a:endParaRPr lang="en-US"/>
          </a:p>
        </p:txBody>
      </p:sp>
      <p:sp>
        <p:nvSpPr>
          <p:cNvPr id="7" name="Espace réservé du numéro de diapositive 5"/>
          <p:cNvSpPr>
            <a:spLocks noGrp="1"/>
          </p:cNvSpPr>
          <p:nvPr>
            <p:ph type="sldNum" sz="quarter" idx="12"/>
          </p:nvPr>
        </p:nvSpPr>
        <p:spPr/>
        <p:txBody>
          <a:bodyPr/>
          <a:lstStyle>
            <a:lvl1pPr>
              <a:defRPr/>
            </a:lvl1pPr>
          </a:lstStyle>
          <a:p>
            <a:fld id="{2B7B5096-A992-42A2-8485-70E8F810EF6A}" type="slidenum">
              <a:rPr lang="fr-FR"/>
              <a:pPr/>
              <a:t>‹#›</a:t>
            </a:fld>
            <a:endParaRPr lang="fr-FR"/>
          </a:p>
        </p:txBody>
      </p:sp>
    </p:spTree>
    <p:extLst>
      <p:ext uri="{BB962C8B-B14F-4D97-AF65-F5344CB8AC3E}">
        <p14:creationId xmlns:p14="http://schemas.microsoft.com/office/powerpoint/2010/main" val="165786608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fld id="{DB9F7C01-B46C-4910-8B07-0B28409391B5}" type="datetimeFigureOut">
              <a:rPr lang="fr-FR"/>
              <a:pPr/>
              <a:t>02/04/2016</a:t>
            </a:fld>
            <a:endParaRPr lang="fr-FR"/>
          </a:p>
        </p:txBody>
      </p:sp>
      <p:sp>
        <p:nvSpPr>
          <p:cNvPr id="6" name="Espace réservé du pied de page 4"/>
          <p:cNvSpPr>
            <a:spLocks noGrp="1"/>
          </p:cNvSpPr>
          <p:nvPr>
            <p:ph type="ftr" sz="quarter" idx="11"/>
          </p:nvPr>
        </p:nvSpPr>
        <p:spPr/>
        <p:txBody>
          <a:bodyPr/>
          <a:lstStyle>
            <a:lvl1pPr>
              <a:defRPr/>
            </a:lvl1pPr>
          </a:lstStyle>
          <a:p>
            <a:endParaRPr lang="en-US"/>
          </a:p>
        </p:txBody>
      </p:sp>
      <p:sp>
        <p:nvSpPr>
          <p:cNvPr id="7" name="Espace réservé du numéro de diapositive 5"/>
          <p:cNvSpPr>
            <a:spLocks noGrp="1"/>
          </p:cNvSpPr>
          <p:nvPr>
            <p:ph type="sldNum" sz="quarter" idx="12"/>
          </p:nvPr>
        </p:nvSpPr>
        <p:spPr/>
        <p:txBody>
          <a:bodyPr/>
          <a:lstStyle>
            <a:lvl1pPr>
              <a:defRPr/>
            </a:lvl1pPr>
          </a:lstStyle>
          <a:p>
            <a:fld id="{217E2913-EF12-478A-A04C-7A98625785E6}" type="slidenum">
              <a:rPr lang="fr-FR"/>
              <a:pPr/>
              <a:t>‹#›</a:t>
            </a:fld>
            <a:endParaRPr lang="fr-FR"/>
          </a:p>
        </p:txBody>
      </p:sp>
    </p:spTree>
    <p:extLst>
      <p:ext uri="{BB962C8B-B14F-4D97-AF65-F5344CB8AC3E}">
        <p14:creationId xmlns:p14="http://schemas.microsoft.com/office/powerpoint/2010/main" val="17390813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03B4FB66-0C41-4391-A001-1DAF8CB871D2}" type="datetimeFigureOut">
              <a:rPr lang="fr-FR"/>
              <a:pPr/>
              <a:t>02/04/2016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609EC790-1966-4B2D-A3AF-9C844FBF1FB5}" type="slidenum">
              <a:rPr lang="fr-FR"/>
              <a:pPr/>
              <a:t>‹#›</a:t>
            </a:fld>
            <a:endParaRPr lang="fr-FR"/>
          </a:p>
        </p:txBody>
      </p:sp>
    </p:spTree>
    <p:extLst>
      <p:ext uri="{BB962C8B-B14F-4D97-AF65-F5344CB8AC3E}">
        <p14:creationId xmlns:p14="http://schemas.microsoft.com/office/powerpoint/2010/main" val="404149385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fld id="{628E57C9-C6D6-45C2-8621-058A0EA1DFEA}" type="datetimeFigureOut">
              <a:rPr lang="fr-FR"/>
              <a:pPr/>
              <a:t>02/04/2016</a:t>
            </a:fld>
            <a:endParaRPr lang="fr-FR"/>
          </a:p>
        </p:txBody>
      </p:sp>
      <p:sp>
        <p:nvSpPr>
          <p:cNvPr id="5" name="Espace réservé du pied de page 4"/>
          <p:cNvSpPr>
            <a:spLocks noGrp="1"/>
          </p:cNvSpPr>
          <p:nvPr>
            <p:ph type="ftr" sz="quarter" idx="11"/>
          </p:nvPr>
        </p:nvSpPr>
        <p:spPr/>
        <p:txBody>
          <a:bodyPr/>
          <a:lstStyle>
            <a:lvl1pPr>
              <a:defRPr/>
            </a:lvl1pPr>
          </a:lstStyle>
          <a:p>
            <a:endParaRPr lang="en-US"/>
          </a:p>
        </p:txBody>
      </p:sp>
      <p:sp>
        <p:nvSpPr>
          <p:cNvPr id="6" name="Espace réservé du numéro de diapositive 5"/>
          <p:cNvSpPr>
            <a:spLocks noGrp="1"/>
          </p:cNvSpPr>
          <p:nvPr>
            <p:ph type="sldNum" sz="quarter" idx="12"/>
          </p:nvPr>
        </p:nvSpPr>
        <p:spPr/>
        <p:txBody>
          <a:bodyPr/>
          <a:lstStyle>
            <a:lvl1pPr>
              <a:defRPr/>
            </a:lvl1pPr>
          </a:lstStyle>
          <a:p>
            <a:fld id="{2EBA682A-2A19-4FFB-8DAE-0E9D52EF4C97}" type="slidenum">
              <a:rPr lang="fr-FR"/>
              <a:pPr/>
              <a:t>‹#›</a:t>
            </a:fld>
            <a:endParaRPr lang="fr-FR"/>
          </a:p>
        </p:txBody>
      </p:sp>
    </p:spTree>
    <p:extLst>
      <p:ext uri="{BB962C8B-B14F-4D97-AF65-F5344CB8AC3E}">
        <p14:creationId xmlns:p14="http://schemas.microsoft.com/office/powerpoint/2010/main" val="256247929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8472971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4166357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7128177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0430518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73535641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10066692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49697354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3951449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6398526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02670697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6169689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6757172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29755515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4740826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5634162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68800618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3334236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110475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1394962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5238583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08748330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15659787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08996816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99323371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714366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3946545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18672625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42309821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57921660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69679831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64803954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21169496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78916878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21588254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2474298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02648148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15742705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79479963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99316761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7781607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74785981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76866922"/>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15590887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16835402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04089438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18944257"/>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97668218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38501094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176863251"/>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09903467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60853755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1137528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094033191"/>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11625980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10436390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7"/>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98244731"/>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993827714"/>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2"/>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88665577"/>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62631656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65780424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476220676"/>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79237060"/>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563012102"/>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63718875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4273640207"/>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0"/>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40"/>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843248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t>02/04/2016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t>‹#›</a:t>
            </a:fld>
            <a:endParaRPr lang="fr-FR"/>
          </a:p>
        </p:txBody>
      </p:sp>
    </p:spTree>
    <p:extLst>
      <p:ext uri="{BB962C8B-B14F-4D97-AF65-F5344CB8AC3E}">
        <p14:creationId xmlns:p14="http://schemas.microsoft.com/office/powerpoint/2010/main" val="132782399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97250353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826ABD-EA0C-49E9-8816-E5CA915C3B12}" type="datetime1">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29802949"/>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5254156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872711332"/>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517724692"/>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7468300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7676986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BED32CCB-D370-6C40-B689-98AD3758F43C}" type="datetime1">
              <a:rPr lang="it-IT" smtClean="0">
                <a:solidFill>
                  <a:prstClr val="black">
                    <a:tint val="75000"/>
                  </a:prstClr>
                </a:solidFill>
              </a:rPr>
              <a:pPr defTabSz="914400"/>
              <a:t>02/04/2016</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84DA1562-DCDE-684B-AA3F-00118D4F70EF}"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636184209"/>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160985996"/>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706148988"/>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875345887"/>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917720949"/>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BB8D1-B2DE-4DD5-9186-3C94B2CC3DE6}" type="datetime1">
              <a:rPr lang="fr-FR" smtClean="0">
                <a:solidFill>
                  <a:prstClr val="black">
                    <a:tint val="75000"/>
                  </a:prstClr>
                </a:solidFill>
              </a:rPr>
              <a:pPr/>
              <a:t>02/04/2016</a:t>
            </a:fld>
            <a:endParaRPr lang="fr-FR" dirty="0">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dirty="0">
              <a:solidFill>
                <a:prstClr val="black">
                  <a:tint val="75000"/>
                </a:prstClr>
              </a:solidFill>
            </a:endParaRPr>
          </a:p>
        </p:txBody>
      </p:sp>
    </p:spTree>
    <p:extLst>
      <p:ext uri="{BB962C8B-B14F-4D97-AF65-F5344CB8AC3E}">
        <p14:creationId xmlns:p14="http://schemas.microsoft.com/office/powerpoint/2010/main" val="4164052886"/>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smtClean="0"/>
              <a:t>Cliquez et modifiez le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defRPr>
            </a:lvl1pPr>
          </a:lstStyle>
          <a:p>
            <a:pPr fontAlgn="base">
              <a:spcBef>
                <a:spcPct val="0"/>
              </a:spcBef>
              <a:spcAft>
                <a:spcPct val="0"/>
              </a:spcAft>
            </a:pPr>
            <a:fld id="{B3BBEC3F-056C-40EC-8302-86E3208BBA6E}" type="datetimeFigureOut">
              <a:rPr lang="fr-FR">
                <a:cs typeface="Arial" panose="020B0604020202020204" pitchFamily="34" charset="0"/>
              </a:rPr>
              <a:pPr fontAlgn="base">
                <a:spcBef>
                  <a:spcPct val="0"/>
                </a:spcBef>
                <a:spcAft>
                  <a:spcPct val="0"/>
                </a:spcAft>
              </a:pPr>
              <a:t>02/04/2016</a:t>
            </a:fld>
            <a:endParaRPr lang="fr-FR">
              <a:cs typeface="Arial" panose="020B0604020202020204" pitchFamily="34" charset="0"/>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anose="020F0502020204030204" pitchFamily="34" charset="0"/>
              </a:defRPr>
            </a:lvl1pPr>
          </a:lstStyle>
          <a:p>
            <a:pPr fontAlgn="base">
              <a:spcBef>
                <a:spcPct val="0"/>
              </a:spcBef>
              <a:spcAft>
                <a:spcPct val="0"/>
              </a:spcAft>
            </a:pPr>
            <a:endParaRPr lang="en-US">
              <a:cs typeface="Arial" panose="020B0604020202020204" pitchFamily="34" charset="0"/>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pPr>
            <a:fld id="{8907DD2D-C18A-41BA-ADC8-197569675C8E}" type="slidenum">
              <a:rPr lang="fr-FR">
                <a:cs typeface="Arial" panose="020B0604020202020204" pitchFamily="34" charset="0"/>
              </a:rPr>
              <a:pPr fontAlgn="base">
                <a:spcBef>
                  <a:spcPct val="0"/>
                </a:spcBef>
                <a:spcAft>
                  <a:spcPct val="0"/>
                </a:spcAft>
              </a:pPr>
              <a:t>‹#›</a:t>
            </a:fld>
            <a:endParaRPr lang="fr-FR">
              <a:cs typeface="Arial" panose="020B0604020202020204" pitchFamily="34" charset="0"/>
            </a:endParaRPr>
          </a:p>
        </p:txBody>
      </p:sp>
    </p:spTree>
    <p:extLst>
      <p:ext uri="{BB962C8B-B14F-4D97-AF65-F5344CB8AC3E}">
        <p14:creationId xmlns:p14="http://schemas.microsoft.com/office/powerpoint/2010/main" val="1293203151"/>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466511260"/>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558281954"/>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925447263"/>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2919929217"/>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1694445557"/>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3FFFD8-F347-F041-88EE-862E40341E20}" type="datetimeFigureOut">
              <a:rPr lang="fr-FR" smtClean="0">
                <a:solidFill>
                  <a:prstClr val="black">
                    <a:tint val="75000"/>
                  </a:prstClr>
                </a:solidFill>
              </a:rPr>
              <a:pPr/>
              <a:t>02/04/2016</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4D76C-01FB-BA4D-9CCE-F6AB969BCE84}" type="slidenum">
              <a:rPr lang="fr-FR" smtClean="0">
                <a:solidFill>
                  <a:prstClr val="black">
                    <a:tint val="75000"/>
                  </a:prstClr>
                </a:solidFill>
              </a:rPr>
              <a:pPr/>
              <a:t>‹#›</a:t>
            </a:fld>
            <a:endParaRPr lang="fr-FR">
              <a:solidFill>
                <a:prstClr val="black">
                  <a:tint val="75000"/>
                </a:prstClr>
              </a:solidFill>
            </a:endParaRPr>
          </a:p>
        </p:txBody>
      </p:sp>
    </p:spTree>
    <p:extLst>
      <p:ext uri="{BB962C8B-B14F-4D97-AF65-F5344CB8AC3E}">
        <p14:creationId xmlns:p14="http://schemas.microsoft.com/office/powerpoint/2010/main" val="3628848952"/>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5.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9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95.xml"/><Relationship Id="rId5" Type="http://schemas.openxmlformats.org/officeDocument/2006/relationships/image" Target="../media/image4.png"/><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9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95.xml"/></Relationships>
</file>

<file path=ppt/slides/_rels/slide7.xml.rels><?xml version="1.0" encoding="UTF-8" standalone="yes"?>
<Relationships xmlns="http://schemas.openxmlformats.org/package/2006/relationships"><Relationship Id="rId117" Type="http://schemas.openxmlformats.org/officeDocument/2006/relationships/tags" Target="../tags/tag117.xml"/><Relationship Id="rId299" Type="http://schemas.openxmlformats.org/officeDocument/2006/relationships/tags" Target="../tags/tag299.xml"/><Relationship Id="rId303" Type="http://schemas.openxmlformats.org/officeDocument/2006/relationships/tags" Target="../tags/tag303.xml"/><Relationship Id="rId21" Type="http://schemas.openxmlformats.org/officeDocument/2006/relationships/tags" Target="../tags/tag21.xml"/><Relationship Id="rId42" Type="http://schemas.openxmlformats.org/officeDocument/2006/relationships/tags" Target="../tags/tag42.xml"/><Relationship Id="rId63" Type="http://schemas.openxmlformats.org/officeDocument/2006/relationships/tags" Target="../tags/tag63.xml"/><Relationship Id="rId84" Type="http://schemas.openxmlformats.org/officeDocument/2006/relationships/tags" Target="../tags/tag84.xml"/><Relationship Id="rId138" Type="http://schemas.openxmlformats.org/officeDocument/2006/relationships/tags" Target="../tags/tag138.xml"/><Relationship Id="rId159" Type="http://schemas.openxmlformats.org/officeDocument/2006/relationships/tags" Target="../tags/tag159.xml"/><Relationship Id="rId170" Type="http://schemas.openxmlformats.org/officeDocument/2006/relationships/tags" Target="../tags/tag170.xml"/><Relationship Id="rId191" Type="http://schemas.openxmlformats.org/officeDocument/2006/relationships/tags" Target="../tags/tag191.xml"/><Relationship Id="rId205" Type="http://schemas.openxmlformats.org/officeDocument/2006/relationships/tags" Target="../tags/tag205.xml"/><Relationship Id="rId226" Type="http://schemas.openxmlformats.org/officeDocument/2006/relationships/tags" Target="../tags/tag226.xml"/><Relationship Id="rId247" Type="http://schemas.openxmlformats.org/officeDocument/2006/relationships/tags" Target="../tags/tag247.xml"/><Relationship Id="rId107" Type="http://schemas.openxmlformats.org/officeDocument/2006/relationships/tags" Target="../tags/tag107.xml"/><Relationship Id="rId268" Type="http://schemas.openxmlformats.org/officeDocument/2006/relationships/tags" Target="../tags/tag268.xml"/><Relationship Id="rId289" Type="http://schemas.openxmlformats.org/officeDocument/2006/relationships/tags" Target="../tags/tag289.xml"/><Relationship Id="rId11" Type="http://schemas.openxmlformats.org/officeDocument/2006/relationships/tags" Target="../tags/tag11.xml"/><Relationship Id="rId32" Type="http://schemas.openxmlformats.org/officeDocument/2006/relationships/tags" Target="../tags/tag32.xml"/><Relationship Id="rId53" Type="http://schemas.openxmlformats.org/officeDocument/2006/relationships/tags" Target="../tags/tag53.xml"/><Relationship Id="rId74" Type="http://schemas.openxmlformats.org/officeDocument/2006/relationships/tags" Target="../tags/tag74.xml"/><Relationship Id="rId128" Type="http://schemas.openxmlformats.org/officeDocument/2006/relationships/tags" Target="../tags/tag128.xml"/><Relationship Id="rId149" Type="http://schemas.openxmlformats.org/officeDocument/2006/relationships/tags" Target="../tags/tag149.xml"/><Relationship Id="rId314" Type="http://schemas.openxmlformats.org/officeDocument/2006/relationships/image" Target="../media/image4.png"/><Relationship Id="rId5" Type="http://schemas.openxmlformats.org/officeDocument/2006/relationships/tags" Target="../tags/tag5.xml"/><Relationship Id="rId95" Type="http://schemas.openxmlformats.org/officeDocument/2006/relationships/tags" Target="../tags/tag95.xml"/><Relationship Id="rId160" Type="http://schemas.openxmlformats.org/officeDocument/2006/relationships/tags" Target="../tags/tag160.xml"/><Relationship Id="rId181" Type="http://schemas.openxmlformats.org/officeDocument/2006/relationships/tags" Target="../tags/tag181.xml"/><Relationship Id="rId216" Type="http://schemas.openxmlformats.org/officeDocument/2006/relationships/tags" Target="../tags/tag216.xml"/><Relationship Id="rId237" Type="http://schemas.openxmlformats.org/officeDocument/2006/relationships/tags" Target="../tags/tag237.xml"/><Relationship Id="rId258" Type="http://schemas.openxmlformats.org/officeDocument/2006/relationships/tags" Target="../tags/tag258.xml"/><Relationship Id="rId279" Type="http://schemas.openxmlformats.org/officeDocument/2006/relationships/tags" Target="../tags/tag279.xml"/><Relationship Id="rId22" Type="http://schemas.openxmlformats.org/officeDocument/2006/relationships/tags" Target="../tags/tag22.xml"/><Relationship Id="rId43" Type="http://schemas.openxmlformats.org/officeDocument/2006/relationships/tags" Target="../tags/tag43.xml"/><Relationship Id="rId64" Type="http://schemas.openxmlformats.org/officeDocument/2006/relationships/tags" Target="../tags/tag64.xml"/><Relationship Id="rId118" Type="http://schemas.openxmlformats.org/officeDocument/2006/relationships/tags" Target="../tags/tag118.xml"/><Relationship Id="rId139" Type="http://schemas.openxmlformats.org/officeDocument/2006/relationships/tags" Target="../tags/tag139.xml"/><Relationship Id="rId290" Type="http://schemas.openxmlformats.org/officeDocument/2006/relationships/tags" Target="../tags/tag290.xml"/><Relationship Id="rId304" Type="http://schemas.openxmlformats.org/officeDocument/2006/relationships/tags" Target="../tags/tag304.xml"/><Relationship Id="rId85" Type="http://schemas.openxmlformats.org/officeDocument/2006/relationships/tags" Target="../tags/tag85.xml"/><Relationship Id="rId150" Type="http://schemas.openxmlformats.org/officeDocument/2006/relationships/tags" Target="../tags/tag150.xml"/><Relationship Id="rId171" Type="http://schemas.openxmlformats.org/officeDocument/2006/relationships/tags" Target="../tags/tag171.xml"/><Relationship Id="rId192" Type="http://schemas.openxmlformats.org/officeDocument/2006/relationships/tags" Target="../tags/tag192.xml"/><Relationship Id="rId206" Type="http://schemas.openxmlformats.org/officeDocument/2006/relationships/tags" Target="../tags/tag206.xml"/><Relationship Id="rId227" Type="http://schemas.openxmlformats.org/officeDocument/2006/relationships/tags" Target="../tags/tag227.xml"/><Relationship Id="rId248" Type="http://schemas.openxmlformats.org/officeDocument/2006/relationships/tags" Target="../tags/tag248.xml"/><Relationship Id="rId269" Type="http://schemas.openxmlformats.org/officeDocument/2006/relationships/tags" Target="../tags/tag269.xml"/><Relationship Id="rId12" Type="http://schemas.openxmlformats.org/officeDocument/2006/relationships/tags" Target="../tags/tag12.xml"/><Relationship Id="rId33" Type="http://schemas.openxmlformats.org/officeDocument/2006/relationships/tags" Target="../tags/tag33.xml"/><Relationship Id="rId108" Type="http://schemas.openxmlformats.org/officeDocument/2006/relationships/tags" Target="../tags/tag108.xml"/><Relationship Id="rId129" Type="http://schemas.openxmlformats.org/officeDocument/2006/relationships/tags" Target="../tags/tag129.xml"/><Relationship Id="rId280" Type="http://schemas.openxmlformats.org/officeDocument/2006/relationships/tags" Target="../tags/tag280.xml"/><Relationship Id="rId54" Type="http://schemas.openxmlformats.org/officeDocument/2006/relationships/tags" Target="../tags/tag54.xml"/><Relationship Id="rId75" Type="http://schemas.openxmlformats.org/officeDocument/2006/relationships/tags" Target="../tags/tag75.xml"/><Relationship Id="rId96" Type="http://schemas.openxmlformats.org/officeDocument/2006/relationships/tags" Target="../tags/tag96.xml"/><Relationship Id="rId140" Type="http://schemas.openxmlformats.org/officeDocument/2006/relationships/tags" Target="../tags/tag140.xml"/><Relationship Id="rId161" Type="http://schemas.openxmlformats.org/officeDocument/2006/relationships/tags" Target="../tags/tag161.xml"/><Relationship Id="rId182" Type="http://schemas.openxmlformats.org/officeDocument/2006/relationships/tags" Target="../tags/tag182.xml"/><Relationship Id="rId217" Type="http://schemas.openxmlformats.org/officeDocument/2006/relationships/tags" Target="../tags/tag217.xml"/><Relationship Id="rId6" Type="http://schemas.openxmlformats.org/officeDocument/2006/relationships/tags" Target="../tags/tag6.xml"/><Relationship Id="rId238" Type="http://schemas.openxmlformats.org/officeDocument/2006/relationships/tags" Target="../tags/tag238.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291" Type="http://schemas.openxmlformats.org/officeDocument/2006/relationships/tags" Target="../tags/tag291.xml"/><Relationship Id="rId305" Type="http://schemas.openxmlformats.org/officeDocument/2006/relationships/tags" Target="../tags/tag305.xml"/><Relationship Id="rId44" Type="http://schemas.openxmlformats.org/officeDocument/2006/relationships/tags" Target="../tags/tag44.xml"/><Relationship Id="rId65" Type="http://schemas.openxmlformats.org/officeDocument/2006/relationships/tags" Target="../tags/tag65.xml"/><Relationship Id="rId86" Type="http://schemas.openxmlformats.org/officeDocument/2006/relationships/tags" Target="../tags/tag86.xml"/><Relationship Id="rId130" Type="http://schemas.openxmlformats.org/officeDocument/2006/relationships/tags" Target="../tags/tag130.xml"/><Relationship Id="rId151" Type="http://schemas.openxmlformats.org/officeDocument/2006/relationships/tags" Target="../tags/tag151.xml"/><Relationship Id="rId172" Type="http://schemas.openxmlformats.org/officeDocument/2006/relationships/tags" Target="../tags/tag172.xml"/><Relationship Id="rId193" Type="http://schemas.openxmlformats.org/officeDocument/2006/relationships/tags" Target="../tags/tag193.xml"/><Relationship Id="rId207" Type="http://schemas.openxmlformats.org/officeDocument/2006/relationships/tags" Target="../tags/tag207.xml"/><Relationship Id="rId228" Type="http://schemas.openxmlformats.org/officeDocument/2006/relationships/tags" Target="../tags/tag228.xml"/><Relationship Id="rId249" Type="http://schemas.openxmlformats.org/officeDocument/2006/relationships/tags" Target="../tags/tag249.xml"/><Relationship Id="rId13" Type="http://schemas.openxmlformats.org/officeDocument/2006/relationships/tags" Target="../tags/tag13.xml"/><Relationship Id="rId109" Type="http://schemas.openxmlformats.org/officeDocument/2006/relationships/tags" Target="../tags/tag109.xml"/><Relationship Id="rId260" Type="http://schemas.openxmlformats.org/officeDocument/2006/relationships/tags" Target="../tags/tag260.xml"/><Relationship Id="rId281" Type="http://schemas.openxmlformats.org/officeDocument/2006/relationships/tags" Target="../tags/tag281.xml"/><Relationship Id="rId34" Type="http://schemas.openxmlformats.org/officeDocument/2006/relationships/tags" Target="../tags/tag34.xml"/><Relationship Id="rId55" Type="http://schemas.openxmlformats.org/officeDocument/2006/relationships/tags" Target="../tags/tag55.xml"/><Relationship Id="rId76" Type="http://schemas.openxmlformats.org/officeDocument/2006/relationships/tags" Target="../tags/tag76.xml"/><Relationship Id="rId97" Type="http://schemas.openxmlformats.org/officeDocument/2006/relationships/tags" Target="../tags/tag97.xml"/><Relationship Id="rId120" Type="http://schemas.openxmlformats.org/officeDocument/2006/relationships/tags" Target="../tags/tag120.xml"/><Relationship Id="rId141" Type="http://schemas.openxmlformats.org/officeDocument/2006/relationships/tags" Target="../tags/tag141.xml"/><Relationship Id="rId7" Type="http://schemas.openxmlformats.org/officeDocument/2006/relationships/tags" Target="../tags/tag7.xml"/><Relationship Id="rId162" Type="http://schemas.openxmlformats.org/officeDocument/2006/relationships/tags" Target="../tags/tag162.xml"/><Relationship Id="rId183" Type="http://schemas.openxmlformats.org/officeDocument/2006/relationships/tags" Target="../tags/tag183.xml"/><Relationship Id="rId218" Type="http://schemas.openxmlformats.org/officeDocument/2006/relationships/tags" Target="../tags/tag218.xml"/><Relationship Id="rId239" Type="http://schemas.openxmlformats.org/officeDocument/2006/relationships/tags" Target="../tags/tag239.xml"/><Relationship Id="rId250" Type="http://schemas.openxmlformats.org/officeDocument/2006/relationships/tags" Target="../tags/tag250.xml"/><Relationship Id="rId271" Type="http://schemas.openxmlformats.org/officeDocument/2006/relationships/tags" Target="../tags/tag271.xml"/><Relationship Id="rId292" Type="http://schemas.openxmlformats.org/officeDocument/2006/relationships/tags" Target="../tags/tag292.xml"/><Relationship Id="rId306" Type="http://schemas.openxmlformats.org/officeDocument/2006/relationships/tags" Target="../tags/tag306.xml"/><Relationship Id="rId24" Type="http://schemas.openxmlformats.org/officeDocument/2006/relationships/tags" Target="../tags/tag24.xml"/><Relationship Id="rId45" Type="http://schemas.openxmlformats.org/officeDocument/2006/relationships/tags" Target="../tags/tag45.xml"/><Relationship Id="rId66" Type="http://schemas.openxmlformats.org/officeDocument/2006/relationships/tags" Target="../tags/tag66.xml"/><Relationship Id="rId87" Type="http://schemas.openxmlformats.org/officeDocument/2006/relationships/tags" Target="../tags/tag87.xml"/><Relationship Id="rId110" Type="http://schemas.openxmlformats.org/officeDocument/2006/relationships/tags" Target="../tags/tag110.xml"/><Relationship Id="rId131" Type="http://schemas.openxmlformats.org/officeDocument/2006/relationships/tags" Target="../tags/tag131.xml"/><Relationship Id="rId61" Type="http://schemas.openxmlformats.org/officeDocument/2006/relationships/tags" Target="../tags/tag61.xml"/><Relationship Id="rId82" Type="http://schemas.openxmlformats.org/officeDocument/2006/relationships/tags" Target="../tags/tag82.xml"/><Relationship Id="rId152" Type="http://schemas.openxmlformats.org/officeDocument/2006/relationships/tags" Target="../tags/tag152.xml"/><Relationship Id="rId173" Type="http://schemas.openxmlformats.org/officeDocument/2006/relationships/tags" Target="../tags/tag173.xml"/><Relationship Id="rId194" Type="http://schemas.openxmlformats.org/officeDocument/2006/relationships/tags" Target="../tags/tag194.xml"/><Relationship Id="rId199" Type="http://schemas.openxmlformats.org/officeDocument/2006/relationships/tags" Target="../tags/tag199.xml"/><Relationship Id="rId203" Type="http://schemas.openxmlformats.org/officeDocument/2006/relationships/tags" Target="../tags/tag203.xml"/><Relationship Id="rId208" Type="http://schemas.openxmlformats.org/officeDocument/2006/relationships/tags" Target="../tags/tag208.xml"/><Relationship Id="rId229" Type="http://schemas.openxmlformats.org/officeDocument/2006/relationships/tags" Target="../tags/tag229.xml"/><Relationship Id="rId19" Type="http://schemas.openxmlformats.org/officeDocument/2006/relationships/tags" Target="../tags/tag19.xml"/><Relationship Id="rId224" Type="http://schemas.openxmlformats.org/officeDocument/2006/relationships/tags" Target="../tags/tag224.xml"/><Relationship Id="rId240" Type="http://schemas.openxmlformats.org/officeDocument/2006/relationships/tags" Target="../tags/tag240.xml"/><Relationship Id="rId245" Type="http://schemas.openxmlformats.org/officeDocument/2006/relationships/tags" Target="../tags/tag245.xml"/><Relationship Id="rId261" Type="http://schemas.openxmlformats.org/officeDocument/2006/relationships/tags" Target="../tags/tag261.xml"/><Relationship Id="rId266" Type="http://schemas.openxmlformats.org/officeDocument/2006/relationships/tags" Target="../tags/tag266.xml"/><Relationship Id="rId287" Type="http://schemas.openxmlformats.org/officeDocument/2006/relationships/tags" Target="../tags/tag287.xml"/><Relationship Id="rId14" Type="http://schemas.openxmlformats.org/officeDocument/2006/relationships/tags" Target="../tags/tag14.xml"/><Relationship Id="rId30" Type="http://schemas.openxmlformats.org/officeDocument/2006/relationships/tags" Target="../tags/tag30.xml"/><Relationship Id="rId35" Type="http://schemas.openxmlformats.org/officeDocument/2006/relationships/tags" Target="../tags/tag35.xml"/><Relationship Id="rId56" Type="http://schemas.openxmlformats.org/officeDocument/2006/relationships/tags" Target="../tags/tag56.xml"/><Relationship Id="rId77" Type="http://schemas.openxmlformats.org/officeDocument/2006/relationships/tags" Target="../tags/tag77.xml"/><Relationship Id="rId100" Type="http://schemas.openxmlformats.org/officeDocument/2006/relationships/tags" Target="../tags/tag10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282" Type="http://schemas.openxmlformats.org/officeDocument/2006/relationships/tags" Target="../tags/tag282.xml"/><Relationship Id="rId312" Type="http://schemas.openxmlformats.org/officeDocument/2006/relationships/tags" Target="../tags/tag312.xml"/><Relationship Id="rId8" Type="http://schemas.openxmlformats.org/officeDocument/2006/relationships/tags" Target="../tags/tag8.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98" Type="http://schemas.openxmlformats.org/officeDocument/2006/relationships/tags" Target="../tags/tag98.xml"/><Relationship Id="rId121" Type="http://schemas.openxmlformats.org/officeDocument/2006/relationships/tags" Target="../tags/tag121.xml"/><Relationship Id="rId142" Type="http://schemas.openxmlformats.org/officeDocument/2006/relationships/tags" Target="../tags/tag142.xml"/><Relationship Id="rId163" Type="http://schemas.openxmlformats.org/officeDocument/2006/relationships/tags" Target="../tags/tag163.xml"/><Relationship Id="rId184" Type="http://schemas.openxmlformats.org/officeDocument/2006/relationships/tags" Target="../tags/tag184.xml"/><Relationship Id="rId189" Type="http://schemas.openxmlformats.org/officeDocument/2006/relationships/tags" Target="../tags/tag189.xml"/><Relationship Id="rId219" Type="http://schemas.openxmlformats.org/officeDocument/2006/relationships/tags" Target="../tags/tag219.xml"/><Relationship Id="rId3" Type="http://schemas.openxmlformats.org/officeDocument/2006/relationships/tags" Target="../tags/tag3.xml"/><Relationship Id="rId214" Type="http://schemas.openxmlformats.org/officeDocument/2006/relationships/tags" Target="../tags/tag214.xml"/><Relationship Id="rId230" Type="http://schemas.openxmlformats.org/officeDocument/2006/relationships/tags" Target="../tags/tag230.xml"/><Relationship Id="rId235" Type="http://schemas.openxmlformats.org/officeDocument/2006/relationships/tags" Target="../tags/tag235.xml"/><Relationship Id="rId251" Type="http://schemas.openxmlformats.org/officeDocument/2006/relationships/tags" Target="../tags/tag251.xml"/><Relationship Id="rId256" Type="http://schemas.openxmlformats.org/officeDocument/2006/relationships/tags" Target="../tags/tag256.xml"/><Relationship Id="rId277" Type="http://schemas.openxmlformats.org/officeDocument/2006/relationships/tags" Target="../tags/tag277.xml"/><Relationship Id="rId298" Type="http://schemas.openxmlformats.org/officeDocument/2006/relationships/tags" Target="../tags/tag298.xml"/><Relationship Id="rId25" Type="http://schemas.openxmlformats.org/officeDocument/2006/relationships/tags" Target="../tags/tag25.xml"/><Relationship Id="rId46" Type="http://schemas.openxmlformats.org/officeDocument/2006/relationships/tags" Target="../tags/tag46.xml"/><Relationship Id="rId67" Type="http://schemas.openxmlformats.org/officeDocument/2006/relationships/tags" Target="../tags/tag67.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272" Type="http://schemas.openxmlformats.org/officeDocument/2006/relationships/tags" Target="../tags/tag272.xml"/><Relationship Id="rId293" Type="http://schemas.openxmlformats.org/officeDocument/2006/relationships/tags" Target="../tags/tag293.xml"/><Relationship Id="rId302" Type="http://schemas.openxmlformats.org/officeDocument/2006/relationships/tags" Target="../tags/tag302.xml"/><Relationship Id="rId307" Type="http://schemas.openxmlformats.org/officeDocument/2006/relationships/tags" Target="../tags/tag307.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88" Type="http://schemas.openxmlformats.org/officeDocument/2006/relationships/tags" Target="../tags/tag88.xml"/><Relationship Id="rId111" Type="http://schemas.openxmlformats.org/officeDocument/2006/relationships/tags" Target="../tags/tag111.xml"/><Relationship Id="rId132" Type="http://schemas.openxmlformats.org/officeDocument/2006/relationships/tags" Target="../tags/tag132.xml"/><Relationship Id="rId153" Type="http://schemas.openxmlformats.org/officeDocument/2006/relationships/tags" Target="../tags/tag153.xml"/><Relationship Id="rId174" Type="http://schemas.openxmlformats.org/officeDocument/2006/relationships/tags" Target="../tags/tag174.xml"/><Relationship Id="rId179" Type="http://schemas.openxmlformats.org/officeDocument/2006/relationships/tags" Target="../tags/tag179.xml"/><Relationship Id="rId195" Type="http://schemas.openxmlformats.org/officeDocument/2006/relationships/tags" Target="../tags/tag195.xml"/><Relationship Id="rId209" Type="http://schemas.openxmlformats.org/officeDocument/2006/relationships/tags" Target="../tags/tag209.xml"/><Relationship Id="rId190" Type="http://schemas.openxmlformats.org/officeDocument/2006/relationships/tags" Target="../tags/tag190.xml"/><Relationship Id="rId204" Type="http://schemas.openxmlformats.org/officeDocument/2006/relationships/tags" Target="../tags/tag204.xml"/><Relationship Id="rId220" Type="http://schemas.openxmlformats.org/officeDocument/2006/relationships/tags" Target="../tags/tag220.xml"/><Relationship Id="rId225" Type="http://schemas.openxmlformats.org/officeDocument/2006/relationships/tags" Target="../tags/tag225.xml"/><Relationship Id="rId241" Type="http://schemas.openxmlformats.org/officeDocument/2006/relationships/tags" Target="../tags/tag241.xml"/><Relationship Id="rId246" Type="http://schemas.openxmlformats.org/officeDocument/2006/relationships/tags" Target="../tags/tag246.xml"/><Relationship Id="rId267" Type="http://schemas.openxmlformats.org/officeDocument/2006/relationships/tags" Target="../tags/tag267.xml"/><Relationship Id="rId288" Type="http://schemas.openxmlformats.org/officeDocument/2006/relationships/tags" Target="../tags/tag288.xml"/><Relationship Id="rId15" Type="http://schemas.openxmlformats.org/officeDocument/2006/relationships/tags" Target="../tags/tag15.xml"/><Relationship Id="rId36" Type="http://schemas.openxmlformats.org/officeDocument/2006/relationships/tags" Target="../tags/tag36.xml"/><Relationship Id="rId57" Type="http://schemas.openxmlformats.org/officeDocument/2006/relationships/tags" Target="../tags/tag57.xml"/><Relationship Id="rId106" Type="http://schemas.openxmlformats.org/officeDocument/2006/relationships/tags" Target="../tags/tag106.xml"/><Relationship Id="rId127" Type="http://schemas.openxmlformats.org/officeDocument/2006/relationships/tags" Target="../tags/tag127.xml"/><Relationship Id="rId262" Type="http://schemas.openxmlformats.org/officeDocument/2006/relationships/tags" Target="../tags/tag262.xml"/><Relationship Id="rId283" Type="http://schemas.openxmlformats.org/officeDocument/2006/relationships/tags" Target="../tags/tag283.xml"/><Relationship Id="rId313" Type="http://schemas.openxmlformats.org/officeDocument/2006/relationships/slideLayout" Target="../slideLayouts/slideLayout95.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78" Type="http://schemas.openxmlformats.org/officeDocument/2006/relationships/tags" Target="../tags/tag78.xml"/><Relationship Id="rId94" Type="http://schemas.openxmlformats.org/officeDocument/2006/relationships/tags" Target="../tags/tag94.xml"/><Relationship Id="rId99" Type="http://schemas.openxmlformats.org/officeDocument/2006/relationships/tags" Target="../tags/tag99.xml"/><Relationship Id="rId101" Type="http://schemas.openxmlformats.org/officeDocument/2006/relationships/tags" Target="../tags/tag101.xml"/><Relationship Id="rId122" Type="http://schemas.openxmlformats.org/officeDocument/2006/relationships/tags" Target="../tags/tag122.xml"/><Relationship Id="rId143" Type="http://schemas.openxmlformats.org/officeDocument/2006/relationships/tags" Target="../tags/tag143.xml"/><Relationship Id="rId148" Type="http://schemas.openxmlformats.org/officeDocument/2006/relationships/tags" Target="../tags/tag148.xml"/><Relationship Id="rId164" Type="http://schemas.openxmlformats.org/officeDocument/2006/relationships/tags" Target="../tags/tag164.xml"/><Relationship Id="rId169" Type="http://schemas.openxmlformats.org/officeDocument/2006/relationships/tags" Target="../tags/tag169.xml"/><Relationship Id="rId185" Type="http://schemas.openxmlformats.org/officeDocument/2006/relationships/tags" Target="../tags/tag185.xml"/><Relationship Id="rId4" Type="http://schemas.openxmlformats.org/officeDocument/2006/relationships/tags" Target="../tags/tag4.xml"/><Relationship Id="rId9" Type="http://schemas.openxmlformats.org/officeDocument/2006/relationships/tags" Target="../tags/tag9.xml"/><Relationship Id="rId180" Type="http://schemas.openxmlformats.org/officeDocument/2006/relationships/tags" Target="../tags/tag180.xml"/><Relationship Id="rId210" Type="http://schemas.openxmlformats.org/officeDocument/2006/relationships/tags" Target="../tags/tag21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tags" Target="../tags/tag278.xml"/><Relationship Id="rId26" Type="http://schemas.openxmlformats.org/officeDocument/2006/relationships/tags" Target="../tags/tag26.xml"/><Relationship Id="rId231" Type="http://schemas.openxmlformats.org/officeDocument/2006/relationships/tags" Target="../tags/tag231.xml"/><Relationship Id="rId252" Type="http://schemas.openxmlformats.org/officeDocument/2006/relationships/tags" Target="../tags/tag252.xml"/><Relationship Id="rId273" Type="http://schemas.openxmlformats.org/officeDocument/2006/relationships/tags" Target="../tags/tag273.xml"/><Relationship Id="rId294" Type="http://schemas.openxmlformats.org/officeDocument/2006/relationships/tags" Target="../tags/tag294.xml"/><Relationship Id="rId308" Type="http://schemas.openxmlformats.org/officeDocument/2006/relationships/tags" Target="../tags/tag308.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196" Type="http://schemas.openxmlformats.org/officeDocument/2006/relationships/tags" Target="../tags/tag196.xml"/><Relationship Id="rId200" Type="http://schemas.openxmlformats.org/officeDocument/2006/relationships/tags" Target="../tags/tag200.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284" Type="http://schemas.openxmlformats.org/officeDocument/2006/relationships/tags" Target="../tags/tag284.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95" Type="http://schemas.openxmlformats.org/officeDocument/2006/relationships/tags" Target="../tags/tag295.xml"/><Relationship Id="rId309" Type="http://schemas.openxmlformats.org/officeDocument/2006/relationships/tags" Target="../tags/tag309.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285" Type="http://schemas.openxmlformats.org/officeDocument/2006/relationships/tags" Target="../tags/tag285.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310" Type="http://schemas.openxmlformats.org/officeDocument/2006/relationships/tags" Target="../tags/tag310.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296" Type="http://schemas.openxmlformats.org/officeDocument/2006/relationships/tags" Target="../tags/tag296.xml"/><Relationship Id="rId300" Type="http://schemas.openxmlformats.org/officeDocument/2006/relationships/tags" Target="../tags/tag300.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 Id="rId202" Type="http://schemas.openxmlformats.org/officeDocument/2006/relationships/tags" Target="../tags/tag202.xml"/><Relationship Id="rId223" Type="http://schemas.openxmlformats.org/officeDocument/2006/relationships/tags" Target="../tags/tag223.xml"/><Relationship Id="rId244" Type="http://schemas.openxmlformats.org/officeDocument/2006/relationships/tags" Target="../tags/tag244.xml"/><Relationship Id="rId18" Type="http://schemas.openxmlformats.org/officeDocument/2006/relationships/tags" Target="../tags/tag18.xml"/><Relationship Id="rId39" Type="http://schemas.openxmlformats.org/officeDocument/2006/relationships/tags" Target="../tags/tag39.xml"/><Relationship Id="rId265" Type="http://schemas.openxmlformats.org/officeDocument/2006/relationships/tags" Target="../tags/tag265.xml"/><Relationship Id="rId286" Type="http://schemas.openxmlformats.org/officeDocument/2006/relationships/tags" Target="../tags/tag286.xml"/><Relationship Id="rId50" Type="http://schemas.openxmlformats.org/officeDocument/2006/relationships/tags" Target="../tags/tag50.xml"/><Relationship Id="rId104" Type="http://schemas.openxmlformats.org/officeDocument/2006/relationships/tags" Target="../tags/tag104.xml"/><Relationship Id="rId125" Type="http://schemas.openxmlformats.org/officeDocument/2006/relationships/tags" Target="../tags/tag125.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311" Type="http://schemas.openxmlformats.org/officeDocument/2006/relationships/tags" Target="../tags/tag311.xml"/><Relationship Id="rId71" Type="http://schemas.openxmlformats.org/officeDocument/2006/relationships/tags" Target="../tags/tag71.xml"/><Relationship Id="rId92" Type="http://schemas.openxmlformats.org/officeDocument/2006/relationships/tags" Target="../tags/tag92.xml"/><Relationship Id="rId213" Type="http://schemas.openxmlformats.org/officeDocument/2006/relationships/tags" Target="../tags/tag213.xml"/><Relationship Id="rId234" Type="http://schemas.openxmlformats.org/officeDocument/2006/relationships/tags" Target="../tags/tag234.xml"/><Relationship Id="rId2" Type="http://schemas.openxmlformats.org/officeDocument/2006/relationships/tags" Target="../tags/tag2.xml"/><Relationship Id="rId29" Type="http://schemas.openxmlformats.org/officeDocument/2006/relationships/tags" Target="../tags/tag29.xml"/><Relationship Id="rId255" Type="http://schemas.openxmlformats.org/officeDocument/2006/relationships/tags" Target="../tags/tag255.xml"/><Relationship Id="rId276" Type="http://schemas.openxmlformats.org/officeDocument/2006/relationships/tags" Target="../tags/tag276.xml"/><Relationship Id="rId297" Type="http://schemas.openxmlformats.org/officeDocument/2006/relationships/tags" Target="../tags/tag297.xml"/><Relationship Id="rId40" Type="http://schemas.openxmlformats.org/officeDocument/2006/relationships/tags" Target="../tags/tag40.xml"/><Relationship Id="rId115" Type="http://schemas.openxmlformats.org/officeDocument/2006/relationships/tags" Target="../tags/tag115.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301" Type="http://schemas.openxmlformats.org/officeDocument/2006/relationships/tags" Target="../tags/tag30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95.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95.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95.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95.xm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95.xml"/><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95.xml"/><Relationship Id="rId4" Type="http://schemas.openxmlformats.org/officeDocument/2006/relationships/chart" Target="../charts/char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95.xml"/><Relationship Id="rId4" Type="http://schemas.openxmlformats.org/officeDocument/2006/relationships/chart" Target="../charts/chart8.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4.png"/><Relationship Id="rId1" Type="http://schemas.openxmlformats.org/officeDocument/2006/relationships/slideLayout" Target="../slideLayouts/slideLayout9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95.xml"/><Relationship Id="rId4" Type="http://schemas.openxmlformats.org/officeDocument/2006/relationships/chart" Target="../charts/chart10.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1.xml"/><Relationship Id="rId1" Type="http://schemas.openxmlformats.org/officeDocument/2006/relationships/slideLayout" Target="../slideLayouts/slideLayout9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95.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95.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9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0" y="857251"/>
            <a:ext cx="9144000" cy="5143499"/>
          </a:xfrm>
          <a:prstGeom prst="rect">
            <a:avLst/>
          </a:prstGeom>
        </p:spPr>
        <p:txBody>
          <a:bodyPr wrap="square" lIns="0" tIns="0" rIns="0" bIns="0" rtlCol="0">
            <a:noAutofit/>
          </a:bodyPr>
          <a:lstStyle/>
          <a:p>
            <a:pPr defTabSz="914400">
              <a:lnSpc>
                <a:spcPts val="750"/>
              </a:lnSpc>
            </a:pPr>
            <a:endParaRPr sz="750" dirty="0">
              <a:solidFill>
                <a:prstClr val="black"/>
              </a:solidFill>
            </a:endParaRPr>
          </a:p>
        </p:txBody>
      </p:sp>
      <p:sp>
        <p:nvSpPr>
          <p:cNvPr id="7" name="object 7"/>
          <p:cNvSpPr/>
          <p:nvPr/>
        </p:nvSpPr>
        <p:spPr>
          <a:xfrm>
            <a:off x="0" y="5877306"/>
            <a:ext cx="9144000" cy="123442"/>
          </a:xfrm>
          <a:custGeom>
            <a:avLst/>
            <a:gdLst/>
            <a:ahLst/>
            <a:cxnLst/>
            <a:rect l="l" t="t" r="r" b="b"/>
            <a:pathLst>
              <a:path w="12192000" h="164589">
                <a:moveTo>
                  <a:pt x="12192000" y="0"/>
                </a:moveTo>
                <a:lnTo>
                  <a:pt x="0" y="0"/>
                </a:lnTo>
                <a:lnTo>
                  <a:pt x="0" y="164589"/>
                </a:lnTo>
                <a:lnTo>
                  <a:pt x="12192000" y="164589"/>
                </a:lnTo>
                <a:lnTo>
                  <a:pt x="12192000" y="0"/>
                </a:lnTo>
                <a:close/>
              </a:path>
            </a:pathLst>
          </a:custGeom>
          <a:solidFill>
            <a:srgbClr val="1C1AAA"/>
          </a:solidFill>
        </p:spPr>
        <p:txBody>
          <a:bodyPr wrap="square" lIns="0" tIns="0" rIns="0" bIns="0" rtlCol="0">
            <a:noAutofit/>
          </a:bodyPr>
          <a:lstStyle/>
          <a:p>
            <a:pPr defTabSz="914400"/>
            <a:endParaRPr sz="1350">
              <a:solidFill>
                <a:srgbClr val="1C1AAA"/>
              </a:solidFill>
            </a:endParaRPr>
          </a:p>
        </p:txBody>
      </p:sp>
      <p:sp>
        <p:nvSpPr>
          <p:cNvPr id="11" name="object 11"/>
          <p:cNvSpPr/>
          <p:nvPr/>
        </p:nvSpPr>
        <p:spPr>
          <a:xfrm>
            <a:off x="0" y="3794266"/>
            <a:ext cx="9144000" cy="406162"/>
          </a:xfrm>
          <a:custGeom>
            <a:avLst/>
            <a:gdLst/>
            <a:ahLst/>
            <a:cxnLst/>
            <a:rect l="l" t="t" r="r" b="b"/>
            <a:pathLst>
              <a:path w="12192000" h="1249679">
                <a:moveTo>
                  <a:pt x="0" y="1249680"/>
                </a:moveTo>
                <a:lnTo>
                  <a:pt x="12192000" y="1249680"/>
                </a:lnTo>
                <a:lnTo>
                  <a:pt x="12192000" y="0"/>
                </a:lnTo>
                <a:lnTo>
                  <a:pt x="0" y="0"/>
                </a:lnTo>
                <a:lnTo>
                  <a:pt x="0" y="1249680"/>
                </a:lnTo>
                <a:close/>
              </a:path>
            </a:pathLst>
          </a:custGeom>
          <a:solidFill>
            <a:schemeClr val="bg2">
              <a:lumMod val="50000"/>
            </a:schemeClr>
          </a:solidFill>
        </p:spPr>
        <p:txBody>
          <a:bodyPr wrap="square" lIns="0" tIns="0" rIns="0" bIns="0" rtlCol="0">
            <a:noAutofit/>
          </a:bodyPr>
          <a:lstStyle/>
          <a:p>
            <a:pPr defTabSz="914400"/>
            <a:endParaRPr sz="1350" dirty="0">
              <a:solidFill>
                <a:prstClr val="black"/>
              </a:solidFill>
            </a:endParaRPr>
          </a:p>
        </p:txBody>
      </p:sp>
      <p:sp>
        <p:nvSpPr>
          <p:cNvPr id="6" name="object 6"/>
          <p:cNvSpPr txBox="1"/>
          <p:nvPr/>
        </p:nvSpPr>
        <p:spPr>
          <a:xfrm>
            <a:off x="0" y="5471274"/>
            <a:ext cx="5886450" cy="399897"/>
          </a:xfrm>
          <a:prstGeom prst="rect">
            <a:avLst/>
          </a:prstGeom>
        </p:spPr>
        <p:txBody>
          <a:bodyPr wrap="square" lIns="0" tIns="0" rIns="0" bIns="0" rtlCol="0">
            <a:noAutofit/>
          </a:bodyPr>
          <a:lstStyle/>
          <a:p>
            <a:pPr marL="9525" defTabSz="914400">
              <a:lnSpc>
                <a:spcPts val="3131"/>
              </a:lnSpc>
              <a:spcBef>
                <a:spcPts val="156"/>
              </a:spcBef>
            </a:pPr>
            <a:r>
              <a:rPr lang="en-US" sz="3600" b="1" baseline="3413" dirty="0">
                <a:solidFill>
                  <a:srgbClr val="FFFFFF"/>
                </a:solidFill>
                <a:latin typeface="Arial"/>
                <a:cs typeface="Arial"/>
              </a:rPr>
              <a:t> 2016ECA Partners Opinion Survey</a:t>
            </a:r>
            <a:endParaRPr sz="3600" dirty="0">
              <a:solidFill>
                <a:prstClr val="black"/>
              </a:solidFill>
              <a:latin typeface="Arial"/>
              <a:cs typeface="Arial"/>
            </a:endParaRPr>
          </a:p>
        </p:txBody>
      </p:sp>
      <p:sp>
        <p:nvSpPr>
          <p:cNvPr id="5" name="object 5"/>
          <p:cNvSpPr txBox="1"/>
          <p:nvPr/>
        </p:nvSpPr>
        <p:spPr>
          <a:xfrm rot="16200000">
            <a:off x="0" y="1368913"/>
            <a:ext cx="1066660" cy="106204"/>
          </a:xfrm>
          <a:prstGeom prst="rect">
            <a:avLst/>
          </a:prstGeom>
        </p:spPr>
        <p:txBody>
          <a:bodyPr wrap="square" lIns="0" tIns="0" rIns="0" bIns="0" rtlCol="0">
            <a:noAutofit/>
          </a:bodyPr>
          <a:lstStyle/>
          <a:p>
            <a:pPr marL="9525" defTabSz="914400">
              <a:lnSpc>
                <a:spcPts val="836"/>
              </a:lnSpc>
              <a:spcBef>
                <a:spcPts val="41"/>
              </a:spcBef>
            </a:pPr>
            <a:r>
              <a:rPr sz="1125" baseline="2730" dirty="0">
                <a:solidFill>
                  <a:srgbClr val="FFFFFF"/>
                </a:solidFill>
                <a:cs typeface="Calibri"/>
              </a:rPr>
              <a:t>j</a:t>
            </a:r>
            <a:endParaRPr sz="750" dirty="0">
              <a:solidFill>
                <a:prstClr val="black"/>
              </a:solidFill>
              <a:cs typeface="Calibri"/>
            </a:endParaRPr>
          </a:p>
        </p:txBody>
      </p:sp>
      <p:sp>
        <p:nvSpPr>
          <p:cNvPr id="4" name="object 4"/>
          <p:cNvSpPr txBox="1"/>
          <p:nvPr/>
        </p:nvSpPr>
        <p:spPr>
          <a:xfrm>
            <a:off x="0" y="3129470"/>
            <a:ext cx="9144000" cy="654875"/>
          </a:xfrm>
          <a:prstGeom prst="rect">
            <a:avLst/>
          </a:prstGeom>
          <a:solidFill>
            <a:srgbClr val="2A4EB3"/>
          </a:solidFill>
          <a:ln>
            <a:solidFill>
              <a:srgbClr val="558ED5"/>
            </a:solidFill>
          </a:ln>
        </p:spPr>
        <p:txBody>
          <a:bodyPr wrap="square" lIns="0" tIns="0" rIns="0" bIns="0" rtlCol="0">
            <a:noAutofit/>
          </a:bodyPr>
          <a:lstStyle/>
          <a:p>
            <a:pPr marL="68580" algn="ctr" defTabSz="914400">
              <a:lnSpc>
                <a:spcPct val="101725"/>
              </a:lnSpc>
              <a:spcBef>
                <a:spcPts val="49"/>
              </a:spcBef>
            </a:pPr>
            <a:r>
              <a:rPr lang="en-US" sz="3000" b="1" dirty="0">
                <a:solidFill>
                  <a:prstClr val="white"/>
                </a:solidFill>
                <a:latin typeface="Arial"/>
                <a:cs typeface="Arial"/>
              </a:rPr>
              <a:t>2016 UNECA Partners Survey</a:t>
            </a:r>
            <a:endParaRPr lang="en-GB" sz="3000" b="1" dirty="0">
              <a:solidFill>
                <a:prstClr val="white"/>
              </a:solidFill>
              <a:latin typeface="Arial"/>
              <a:cs typeface="Arial"/>
            </a:endParaRPr>
          </a:p>
        </p:txBody>
      </p:sp>
      <p:sp>
        <p:nvSpPr>
          <p:cNvPr id="3" name="object 3"/>
          <p:cNvSpPr txBox="1"/>
          <p:nvPr/>
        </p:nvSpPr>
        <p:spPr>
          <a:xfrm>
            <a:off x="0" y="5702426"/>
            <a:ext cx="9144000" cy="174879"/>
          </a:xfrm>
          <a:prstGeom prst="rect">
            <a:avLst/>
          </a:prstGeom>
        </p:spPr>
        <p:txBody>
          <a:bodyPr wrap="square" lIns="0" tIns="0" rIns="0" bIns="0" rtlCol="0">
            <a:noAutofit/>
          </a:bodyPr>
          <a:lstStyle/>
          <a:p>
            <a:pPr marL="19050" defTabSz="914400">
              <a:lnSpc>
                <a:spcPts val="750"/>
              </a:lnSpc>
            </a:pPr>
            <a:endParaRPr sz="750">
              <a:solidFill>
                <a:prstClr val="black"/>
              </a:solidFill>
            </a:endParaRPr>
          </a:p>
        </p:txBody>
      </p:sp>
      <p:sp>
        <p:nvSpPr>
          <p:cNvPr id="2" name="object 2"/>
          <p:cNvSpPr txBox="1"/>
          <p:nvPr/>
        </p:nvSpPr>
        <p:spPr>
          <a:xfrm>
            <a:off x="0" y="5812329"/>
            <a:ext cx="9144000" cy="266334"/>
          </a:xfrm>
          <a:prstGeom prst="rect">
            <a:avLst/>
          </a:prstGeom>
          <a:solidFill>
            <a:srgbClr val="2A4EB3"/>
          </a:solidFill>
        </p:spPr>
        <p:txBody>
          <a:bodyPr wrap="square" lIns="0" tIns="0" rIns="0" bIns="0" rtlCol="0">
            <a:noAutofit/>
          </a:bodyPr>
          <a:lstStyle/>
          <a:p>
            <a:pPr marL="19050" defTabSz="914400">
              <a:lnSpc>
                <a:spcPts val="750"/>
              </a:lnSpc>
            </a:pPr>
            <a:endParaRPr lang="en-US" sz="1200" dirty="0">
              <a:solidFill>
                <a:prstClr val="white"/>
              </a:solidFill>
              <a:latin typeface="Arial"/>
              <a:cs typeface="Arial"/>
            </a:endParaRPr>
          </a:p>
          <a:p>
            <a:pPr marL="19050" defTabSz="914400">
              <a:lnSpc>
                <a:spcPts val="750"/>
              </a:lnSpc>
            </a:pPr>
            <a:r>
              <a:rPr lang="en-US" sz="1200" dirty="0">
                <a:solidFill>
                  <a:prstClr val="white"/>
                </a:solidFill>
              </a:rPr>
              <a:t>2016 Conference of Ministers , March 31</a:t>
            </a:r>
            <a:r>
              <a:rPr lang="en-US" sz="1200" baseline="30000" dirty="0">
                <a:solidFill>
                  <a:prstClr val="white"/>
                </a:solidFill>
              </a:rPr>
              <a:t>st</a:t>
            </a:r>
            <a:r>
              <a:rPr lang="en-US" sz="1200" dirty="0">
                <a:solidFill>
                  <a:prstClr val="white"/>
                </a:solidFill>
              </a:rPr>
              <a:t> to April 5</a:t>
            </a:r>
            <a:r>
              <a:rPr lang="en-US" sz="1200" baseline="30000" dirty="0">
                <a:solidFill>
                  <a:prstClr val="white"/>
                </a:solidFill>
              </a:rPr>
              <a:t>th</a:t>
            </a:r>
            <a:r>
              <a:rPr lang="en-US" sz="1200" dirty="0">
                <a:solidFill>
                  <a:prstClr val="white"/>
                </a:solidFill>
              </a:rPr>
              <a:t>, Addis Ababa, Ethiopia</a:t>
            </a:r>
            <a:endParaRPr sz="1200" dirty="0">
              <a:solidFill>
                <a:prstClr val="white"/>
              </a:solidFill>
            </a:endParaRPr>
          </a:p>
        </p:txBody>
      </p:sp>
      <p:pic>
        <p:nvPicPr>
          <p:cNvPr id="15" name="Picture 14"/>
          <p:cNvPicPr>
            <a:picLocks noChangeAspect="1"/>
          </p:cNvPicPr>
          <p:nvPr/>
        </p:nvPicPr>
        <p:blipFill>
          <a:blip r:embed="rId3"/>
          <a:stretch>
            <a:fillRect/>
          </a:stretch>
        </p:blipFill>
        <p:spPr>
          <a:xfrm>
            <a:off x="278606" y="4958470"/>
            <a:ext cx="3921920" cy="666043"/>
          </a:xfrm>
          <a:prstGeom prst="rect">
            <a:avLst/>
          </a:prstGeom>
        </p:spPr>
      </p:pic>
      <p:sp>
        <p:nvSpPr>
          <p:cNvPr id="8" name="Slide Number Placeholder 7"/>
          <p:cNvSpPr>
            <a:spLocks noGrp="1"/>
          </p:cNvSpPr>
          <p:nvPr>
            <p:ph type="sldNum" sz="quarter" idx="12"/>
          </p:nvPr>
        </p:nvSpPr>
        <p:spPr/>
        <p:txBody>
          <a:bodyPr/>
          <a:lstStyle/>
          <a:p>
            <a:fld id="{84DA1562-DCDE-684B-AA3F-00118D4F70EF}" type="slidenum">
              <a:rPr lang="en-US" smtClean="0">
                <a:solidFill>
                  <a:prstClr val="black">
                    <a:tint val="75000"/>
                  </a:prstClr>
                </a:solidFill>
              </a:rPr>
              <a:pPr/>
              <a:t>1</a:t>
            </a:fld>
            <a:endParaRPr lang="en-US">
              <a:solidFill>
                <a:prstClr val="black">
                  <a:tint val="75000"/>
                </a:prstClr>
              </a:solidFill>
            </a:endParaRPr>
          </a:p>
        </p:txBody>
      </p:sp>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2154" y="1017569"/>
            <a:ext cx="2255204" cy="921366"/>
          </a:xfrm>
          <a:prstGeom prst="rect">
            <a:avLst/>
          </a:prstGeom>
        </p:spPr>
      </p:pic>
    </p:spTree>
    <p:extLst>
      <p:ext uri="{BB962C8B-B14F-4D97-AF65-F5344CB8AC3E}">
        <p14:creationId xmlns:p14="http://schemas.microsoft.com/office/powerpoint/2010/main" val="2766558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57176" y="1707110"/>
            <a:ext cx="8513525" cy="2553508"/>
          </a:xfrm>
          <a:prstGeom prst="rect">
            <a:avLst/>
          </a:prstGeom>
        </p:spPr>
        <p:txBody>
          <a:bodyPr wrap="square" lIns="0" tIns="0" rIns="0" bIns="0" rtlCol="0">
            <a:noAutofit/>
          </a:bodyPr>
          <a:lstStyle/>
          <a:p>
            <a:pPr marL="9525" marR="28632" defTabSz="914400">
              <a:spcBef>
                <a:spcPts val="80"/>
              </a:spcBef>
            </a:pPr>
            <a:endParaRPr lang="en-GB" sz="2100" dirty="0">
              <a:solidFill>
                <a:prstClr val="black"/>
              </a:solidFill>
              <a:latin typeface="Arial"/>
              <a:cs typeface="Arial"/>
            </a:endParaRPr>
          </a:p>
        </p:txBody>
      </p:sp>
      <p:sp>
        <p:nvSpPr>
          <p:cNvPr id="6" name="object 6"/>
          <p:cNvSpPr txBox="1"/>
          <p:nvPr/>
        </p:nvSpPr>
        <p:spPr>
          <a:xfrm>
            <a:off x="650901" y="5110746"/>
            <a:ext cx="114490" cy="209931"/>
          </a:xfrm>
          <a:prstGeom prst="rect">
            <a:avLst/>
          </a:prstGeom>
        </p:spPr>
        <p:txBody>
          <a:bodyPr wrap="square" lIns="0" tIns="0" rIns="0" bIns="0" rtlCol="0">
            <a:noAutofit/>
          </a:bodyPr>
          <a:lstStyle/>
          <a:p>
            <a:pPr marL="9525" defTabSz="914400">
              <a:lnSpc>
                <a:spcPts val="1613"/>
              </a:lnSpc>
              <a:spcBef>
                <a:spcPts val="80"/>
              </a:spcBef>
            </a:pPr>
            <a:endParaRPr sz="1500" dirty="0">
              <a:solidFill>
                <a:prstClr val="black"/>
              </a:solidFill>
              <a:latin typeface="Arial"/>
              <a:cs typeface="Arial"/>
            </a:endParaRPr>
          </a:p>
        </p:txBody>
      </p:sp>
      <p:sp>
        <p:nvSpPr>
          <p:cNvPr id="19"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sp>
        <p:nvSpPr>
          <p:cNvPr id="2" name="Rectangle 1"/>
          <p:cNvSpPr/>
          <p:nvPr/>
        </p:nvSpPr>
        <p:spPr>
          <a:xfrm>
            <a:off x="257176" y="1635995"/>
            <a:ext cx="8628407" cy="2934137"/>
          </a:xfrm>
          <a:prstGeom prst="rect">
            <a:avLst/>
          </a:prstGeom>
          <a:solidFill>
            <a:schemeClr val="bg1"/>
          </a:solidFill>
        </p:spPr>
        <p:txBody>
          <a:bodyPr wrap="square">
            <a:spAutoFit/>
          </a:bodyPr>
          <a:lstStyle/>
          <a:p>
            <a:pPr defTabSz="914400"/>
            <a:r>
              <a:rPr lang="en-US" b="1" dirty="0">
                <a:solidFill>
                  <a:prstClr val="black"/>
                </a:solidFill>
                <a:latin typeface="Arial" charset="0"/>
                <a:ea typeface="Arial" charset="0"/>
                <a:cs typeface="Arial" charset="0"/>
              </a:rPr>
              <a:t>ECA strategic business priority set forth in 2013 is to transform itself into a Think Tank of reference on matters pertaining to Africa’s development through:</a:t>
            </a:r>
          </a:p>
          <a:p>
            <a:pPr defTabSz="914400"/>
            <a:endParaRPr lang="en-US" sz="1500" b="1" dirty="0">
              <a:solidFill>
                <a:prstClr val="black"/>
              </a:solidFill>
              <a:latin typeface="Arial" charset="0"/>
              <a:ea typeface="Arial" charset="0"/>
              <a:cs typeface="Arial" charset="0"/>
            </a:endParaRPr>
          </a:p>
          <a:p>
            <a:pPr marL="214313" indent="-214313" defTabSz="914400">
              <a:spcBef>
                <a:spcPts val="450"/>
              </a:spcBef>
              <a:buFont typeface="Courier New" charset="0"/>
              <a:buChar char="o"/>
            </a:pPr>
            <a:r>
              <a:rPr lang="en-US" sz="1650" b="1" dirty="0">
                <a:solidFill>
                  <a:prstClr val="black"/>
                </a:solidFill>
                <a:latin typeface="Arial" charset="0"/>
                <a:ea typeface="Arial" charset="0"/>
                <a:cs typeface="Arial" charset="0"/>
              </a:rPr>
              <a:t>Policy influence </a:t>
            </a:r>
            <a:r>
              <a:rPr lang="en-US" sz="1650" dirty="0">
                <a:solidFill>
                  <a:prstClr val="black"/>
                </a:solidFill>
                <a:latin typeface="Arial" charset="0"/>
                <a:ea typeface="Arial" charset="0"/>
                <a:cs typeface="Arial" charset="0"/>
              </a:rPr>
              <a:t>for Africa’s transformation agenda</a:t>
            </a:r>
          </a:p>
          <a:p>
            <a:pPr marL="214313" indent="-214313" defTabSz="914400">
              <a:spcBef>
                <a:spcPts val="450"/>
              </a:spcBef>
              <a:buFont typeface="Courier New" charset="0"/>
              <a:buChar char="o"/>
            </a:pPr>
            <a:r>
              <a:rPr lang="en-US" sz="1650" dirty="0">
                <a:solidFill>
                  <a:prstClr val="black"/>
                </a:solidFill>
                <a:latin typeface="Arial" charset="0"/>
                <a:ea typeface="Arial" charset="0"/>
                <a:cs typeface="Arial" charset="0"/>
              </a:rPr>
              <a:t>Production of </a:t>
            </a:r>
            <a:r>
              <a:rPr lang="en-US" sz="1650" b="1" dirty="0">
                <a:solidFill>
                  <a:prstClr val="black"/>
                </a:solidFill>
                <a:latin typeface="Arial" charset="0"/>
                <a:ea typeface="Arial" charset="0"/>
                <a:cs typeface="Arial" charset="0"/>
              </a:rPr>
              <a:t>high-quality</a:t>
            </a:r>
            <a:r>
              <a:rPr lang="en-US" sz="1650" dirty="0">
                <a:solidFill>
                  <a:prstClr val="black"/>
                </a:solidFill>
                <a:latin typeface="Arial" charset="0"/>
                <a:ea typeface="Arial" charset="0"/>
                <a:cs typeface="Arial" charset="0"/>
              </a:rPr>
              <a:t>, evidence-based and “good fit” </a:t>
            </a:r>
            <a:r>
              <a:rPr lang="en-US" sz="1650" b="1" dirty="0">
                <a:solidFill>
                  <a:prstClr val="black"/>
                </a:solidFill>
                <a:latin typeface="Arial" charset="0"/>
                <a:ea typeface="Arial" charset="0"/>
                <a:cs typeface="Arial" charset="0"/>
              </a:rPr>
              <a:t>policy research and knowledge delivery services</a:t>
            </a:r>
          </a:p>
          <a:p>
            <a:pPr marL="214313" indent="-214313" defTabSz="914400">
              <a:spcBef>
                <a:spcPts val="450"/>
              </a:spcBef>
              <a:buFont typeface="Courier New" charset="0"/>
              <a:buChar char="o"/>
            </a:pPr>
            <a:r>
              <a:rPr lang="en-US" sz="1650" dirty="0">
                <a:solidFill>
                  <a:prstClr val="black"/>
                </a:solidFill>
                <a:latin typeface="Arial" charset="0"/>
                <a:ea typeface="Arial" charset="0"/>
                <a:cs typeface="Arial" charset="0"/>
              </a:rPr>
              <a:t>Enhancing its </a:t>
            </a:r>
            <a:r>
              <a:rPr lang="en-US" sz="1650" b="1" dirty="0">
                <a:solidFill>
                  <a:prstClr val="black"/>
                </a:solidFill>
                <a:latin typeface="Arial" charset="0"/>
                <a:ea typeface="Arial" charset="0"/>
                <a:cs typeface="Arial" charset="0"/>
              </a:rPr>
              <a:t>accountability mechanisms </a:t>
            </a:r>
            <a:r>
              <a:rPr lang="en-US" sz="1650" dirty="0">
                <a:solidFill>
                  <a:prstClr val="black"/>
                </a:solidFill>
                <a:latin typeface="Arial" charset="0"/>
                <a:ea typeface="Arial" charset="0"/>
                <a:cs typeface="Arial" charset="0"/>
              </a:rPr>
              <a:t>and deepening learning culture across all streams of its work </a:t>
            </a:r>
          </a:p>
          <a:p>
            <a:pPr marL="214313" indent="-214313" defTabSz="914400">
              <a:spcBef>
                <a:spcPts val="450"/>
              </a:spcBef>
              <a:buFont typeface="Courier New" charset="0"/>
              <a:buChar char="o"/>
            </a:pPr>
            <a:r>
              <a:rPr lang="en-US" sz="1650" dirty="0">
                <a:solidFill>
                  <a:prstClr val="black"/>
                </a:solidFill>
                <a:latin typeface="Arial" charset="0"/>
                <a:ea typeface="Arial" charset="0"/>
                <a:cs typeface="Arial" charset="0"/>
              </a:rPr>
              <a:t>Timely delivery of its knowledge production and </a:t>
            </a:r>
            <a:r>
              <a:rPr lang="en-US" sz="1650" b="1" dirty="0">
                <a:solidFill>
                  <a:prstClr val="black"/>
                </a:solidFill>
                <a:latin typeface="Arial" charset="0"/>
                <a:ea typeface="Arial" charset="0"/>
                <a:cs typeface="Arial" charset="0"/>
              </a:rPr>
              <a:t>capacity- building services</a:t>
            </a:r>
          </a:p>
        </p:txBody>
      </p:sp>
      <p:pic>
        <p:nvPicPr>
          <p:cNvPr id="8" name="Picture 7"/>
          <p:cNvPicPr>
            <a:picLocks noChangeAspect="1"/>
          </p:cNvPicPr>
          <p:nvPr/>
        </p:nvPicPr>
        <p:blipFill>
          <a:blip r:embed="rId3"/>
          <a:stretch>
            <a:fillRect/>
          </a:stretch>
        </p:blipFill>
        <p:spPr>
          <a:xfrm>
            <a:off x="0" y="5391792"/>
            <a:ext cx="714356" cy="608959"/>
          </a:xfrm>
          <a:prstGeom prst="rect">
            <a:avLst/>
          </a:prstGeom>
        </p:spPr>
      </p:pic>
      <p:sp>
        <p:nvSpPr>
          <p:cNvPr id="5" name="Slide Number Placeholder 4"/>
          <p:cNvSpPr>
            <a:spLocks noGrp="1"/>
          </p:cNvSpPr>
          <p:nvPr>
            <p:ph type="sldNum" sz="quarter" idx="12"/>
          </p:nvPr>
        </p:nvSpPr>
        <p:spPr/>
        <p:txBody>
          <a:bodyPr/>
          <a:lstStyle/>
          <a:p>
            <a:fld id="{84DA1562-DCDE-684B-AA3F-00118D4F70EF}" type="slidenum">
              <a:rPr lang="en-US" smtClean="0">
                <a:solidFill>
                  <a:prstClr val="black">
                    <a:tint val="75000"/>
                  </a:prstClr>
                </a:solidFill>
              </a:rPr>
              <a:pPr/>
              <a:t>2</a:t>
            </a:fld>
            <a:endParaRPr lang="en-US">
              <a:solidFill>
                <a:prstClr val="black">
                  <a:tint val="75000"/>
                </a:prstClr>
              </a:solidFill>
            </a:endParaRPr>
          </a:p>
        </p:txBody>
      </p:sp>
      <p:pic>
        <p:nvPicPr>
          <p:cNvPr id="12" name="Picture 11"/>
          <p:cNvPicPr>
            <a:picLocks noChangeAspect="1"/>
          </p:cNvPicPr>
          <p:nvPr/>
        </p:nvPicPr>
        <p:blipFill>
          <a:blip r:embed="rId4"/>
          <a:stretch>
            <a:fillRect/>
          </a:stretch>
        </p:blipFill>
        <p:spPr>
          <a:xfrm>
            <a:off x="7691718" y="4342541"/>
            <a:ext cx="1452281" cy="1249642"/>
          </a:xfrm>
          <a:prstGeom prst="rect">
            <a:avLst/>
          </a:prstGeom>
        </p:spPr>
      </p:pic>
      <p:sp>
        <p:nvSpPr>
          <p:cNvPr id="11"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Context</a:t>
            </a:r>
            <a:endParaRPr sz="3000" dirty="0">
              <a:solidFill>
                <a:prstClr val="white"/>
              </a:solidFill>
              <a:latin typeface="Arial"/>
              <a:cs typeface="Arial"/>
            </a:endParaRPr>
          </a:p>
        </p:txBody>
      </p:sp>
    </p:spTree>
    <p:extLst>
      <p:ext uri="{BB962C8B-B14F-4D97-AF65-F5344CB8AC3E}">
        <p14:creationId xmlns:p14="http://schemas.microsoft.com/office/powerpoint/2010/main" val="24393028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139304" y="2280585"/>
            <a:ext cx="6826864" cy="369332"/>
          </a:xfrm>
          <a:prstGeom prst="rect">
            <a:avLst/>
          </a:prstGeom>
          <a:noFill/>
        </p:spPr>
        <p:txBody>
          <a:bodyPr wrap="square" rtlCol="0">
            <a:spAutoFit/>
          </a:bodyPr>
          <a:lstStyle/>
          <a:p>
            <a:pPr marL="257175" indent="-257175" defTabSz="914400">
              <a:buFont typeface="Arial" charset="0"/>
              <a:buChar char="•"/>
            </a:pPr>
            <a:r>
              <a:rPr lang="en-US" dirty="0">
                <a:solidFill>
                  <a:prstClr val="black"/>
                </a:solidFill>
                <a:latin typeface="Arial" panose="020B0604020202020204" pitchFamily="34" charset="0"/>
                <a:ea typeface="Arial" charset="0"/>
                <a:cs typeface="Arial" panose="020B0604020202020204" pitchFamily="34" charset="0"/>
              </a:rPr>
              <a:t>Questionnaire based on ECA Key Performance Indicators</a:t>
            </a:r>
          </a:p>
        </p:txBody>
      </p:sp>
      <p:sp>
        <p:nvSpPr>
          <p:cNvPr id="18" name="Rectangle 17"/>
          <p:cNvSpPr/>
          <p:nvPr/>
        </p:nvSpPr>
        <p:spPr>
          <a:xfrm>
            <a:off x="1139304" y="2785756"/>
            <a:ext cx="5323893" cy="369332"/>
          </a:xfrm>
          <a:prstGeom prst="rect">
            <a:avLst/>
          </a:prstGeom>
        </p:spPr>
        <p:txBody>
          <a:bodyPr wrap="none">
            <a:spAutoFit/>
          </a:bodyPr>
          <a:lstStyle/>
          <a:p>
            <a:pPr marL="257175" indent="-257175" defTabSz="914400">
              <a:buFont typeface="Arial" charset="0"/>
              <a:buChar char="•"/>
            </a:pPr>
            <a:r>
              <a:rPr lang="en-US" dirty="0">
                <a:solidFill>
                  <a:prstClr val="black"/>
                </a:solidFill>
                <a:latin typeface="Arial" panose="020B0604020202020204" pitchFamily="34" charset="0"/>
                <a:ea typeface="Arial" charset="0"/>
                <a:cs typeface="Arial" panose="020B0604020202020204" pitchFamily="34" charset="0"/>
              </a:rPr>
              <a:t>24 key survey questions and 50+ sub-questions</a:t>
            </a:r>
          </a:p>
        </p:txBody>
      </p:sp>
      <p:sp>
        <p:nvSpPr>
          <p:cNvPr id="27" name="Rectangle 26"/>
          <p:cNvSpPr/>
          <p:nvPr/>
        </p:nvSpPr>
        <p:spPr>
          <a:xfrm>
            <a:off x="1138827" y="3350270"/>
            <a:ext cx="7342145" cy="369332"/>
          </a:xfrm>
          <a:prstGeom prst="rect">
            <a:avLst/>
          </a:prstGeom>
        </p:spPr>
        <p:txBody>
          <a:bodyPr wrap="square">
            <a:spAutoFit/>
          </a:bodyPr>
          <a:lstStyle/>
          <a:p>
            <a:pPr marL="257175" indent="-257175" defTabSz="914400">
              <a:buFont typeface="Arial" charset="0"/>
              <a:buChar char="•"/>
            </a:pPr>
            <a:r>
              <a:rPr lang="en-US" dirty="0">
                <a:solidFill>
                  <a:prstClr val="black"/>
                </a:solidFill>
                <a:latin typeface="Arial" panose="020B0604020202020204" pitchFamily="34" charset="0"/>
                <a:ea typeface="Arial" charset="0"/>
                <a:cs typeface="Arial" panose="020B0604020202020204" pitchFamily="34" charset="0"/>
              </a:rPr>
              <a:t>Survey in four languages (English, French, Arabic, Portuguese) </a:t>
            </a:r>
          </a:p>
        </p:txBody>
      </p:sp>
      <p:sp>
        <p:nvSpPr>
          <p:cNvPr id="30" name="Rectangle 29"/>
          <p:cNvSpPr/>
          <p:nvPr/>
        </p:nvSpPr>
        <p:spPr>
          <a:xfrm>
            <a:off x="1138827" y="3938530"/>
            <a:ext cx="7718651" cy="646331"/>
          </a:xfrm>
          <a:prstGeom prst="rect">
            <a:avLst/>
          </a:prstGeom>
        </p:spPr>
        <p:txBody>
          <a:bodyPr wrap="square">
            <a:spAutoFit/>
          </a:bodyPr>
          <a:lstStyle/>
          <a:p>
            <a:pPr marL="257175" indent="-257175" defTabSz="914400">
              <a:buFont typeface="Arial" charset="0"/>
              <a:buChar char="•"/>
            </a:pPr>
            <a:r>
              <a:rPr lang="en-US" dirty="0">
                <a:solidFill>
                  <a:prstClr val="black"/>
                </a:solidFill>
                <a:latin typeface="Arial" panose="020B0604020202020204" pitchFamily="34" charset="0"/>
                <a:ea typeface="Arial" charset="0"/>
                <a:cs typeface="Arial" panose="020B0604020202020204" pitchFamily="34" charset="0"/>
              </a:rPr>
              <a:t>Convenience sampling</a:t>
            </a:r>
            <a:r>
              <a:rPr lang="en-US" sz="1500" baseline="30000" dirty="0">
                <a:solidFill>
                  <a:prstClr val="black"/>
                </a:solidFill>
                <a:latin typeface="Arial" panose="020B0604020202020204" pitchFamily="34" charset="0"/>
                <a:ea typeface="Arial" charset="0"/>
                <a:cs typeface="Arial" panose="020B0604020202020204" pitchFamily="34" charset="0"/>
              </a:rPr>
              <a:t>(1)</a:t>
            </a:r>
            <a:r>
              <a:rPr lang="en-US" dirty="0">
                <a:solidFill>
                  <a:prstClr val="black"/>
                </a:solidFill>
                <a:latin typeface="Arial" panose="020B0604020202020204" pitchFamily="34" charset="0"/>
                <a:ea typeface="Arial" charset="0"/>
                <a:cs typeface="Arial" panose="020B0604020202020204" pitchFamily="34" charset="0"/>
              </a:rPr>
              <a:t> of ECA partners from governments, academia, NGO, UN, media and private sector</a:t>
            </a:r>
          </a:p>
        </p:txBody>
      </p:sp>
      <p:sp>
        <p:nvSpPr>
          <p:cNvPr id="38" name="Rectangle 37"/>
          <p:cNvSpPr/>
          <p:nvPr/>
        </p:nvSpPr>
        <p:spPr>
          <a:xfrm>
            <a:off x="1137229" y="4715000"/>
            <a:ext cx="7718651" cy="369332"/>
          </a:xfrm>
          <a:prstGeom prst="rect">
            <a:avLst/>
          </a:prstGeom>
        </p:spPr>
        <p:txBody>
          <a:bodyPr wrap="square">
            <a:spAutoFit/>
          </a:bodyPr>
          <a:lstStyle/>
          <a:p>
            <a:pPr marL="257175" indent="-257175" defTabSz="914400">
              <a:buFont typeface="Arial" charset="0"/>
              <a:buChar char="•"/>
            </a:pPr>
            <a:r>
              <a:rPr lang="en-US" dirty="0">
                <a:solidFill>
                  <a:prstClr val="black"/>
                </a:solidFill>
                <a:latin typeface="Arial" panose="020B0604020202020204" pitchFamily="34" charset="0"/>
                <a:ea typeface="Arial" charset="0"/>
                <a:cs typeface="Arial" panose="020B0604020202020204" pitchFamily="34" charset="0"/>
              </a:rPr>
              <a:t>To ensure anonymity of partners, a third party administers the survey  </a:t>
            </a:r>
          </a:p>
        </p:txBody>
      </p:sp>
      <p:grpSp>
        <p:nvGrpSpPr>
          <p:cNvPr id="39" name="Group 18"/>
          <p:cNvGrpSpPr>
            <a:grpSpLocks/>
          </p:cNvGrpSpPr>
          <p:nvPr/>
        </p:nvGrpSpPr>
        <p:grpSpPr bwMode="auto">
          <a:xfrm>
            <a:off x="166085" y="4715000"/>
            <a:ext cx="693300" cy="475502"/>
            <a:chOff x="0" y="0"/>
            <a:chExt cx="5477868" cy="5472534"/>
          </a:xfrm>
        </p:grpSpPr>
        <p:sp>
          <p:nvSpPr>
            <p:cNvPr id="40" name="AutoShape 19"/>
            <p:cNvSpPr>
              <a:spLocks/>
            </p:cNvSpPr>
            <p:nvPr/>
          </p:nvSpPr>
          <p:spPr bwMode="auto">
            <a:xfrm>
              <a:off x="1112717" y="3399099"/>
              <a:ext cx="2096859" cy="1963888"/>
            </a:xfrm>
            <a:custGeom>
              <a:avLst/>
              <a:gdLst>
                <a:gd name="T0" fmla="+- 0 10803 48"/>
                <a:gd name="T1" fmla="*/ T0 w 21510"/>
                <a:gd name="T2" fmla="+- 0 10833 67"/>
                <a:gd name="T3" fmla="*/ 10833 h 21533"/>
                <a:gd name="T4" fmla="+- 0 10803 48"/>
                <a:gd name="T5" fmla="*/ T4 w 21510"/>
                <a:gd name="T6" fmla="+- 0 10833 67"/>
                <a:gd name="T7" fmla="*/ 10833 h 21533"/>
                <a:gd name="T8" fmla="+- 0 10803 48"/>
                <a:gd name="T9" fmla="*/ T8 w 21510"/>
                <a:gd name="T10" fmla="+- 0 10833 67"/>
                <a:gd name="T11" fmla="*/ 10833 h 21533"/>
                <a:gd name="T12" fmla="+- 0 10803 48"/>
                <a:gd name="T13" fmla="*/ T12 w 21510"/>
                <a:gd name="T14" fmla="+- 0 10833 67"/>
                <a:gd name="T15" fmla="*/ 10833 h 21533"/>
              </a:gdLst>
              <a:ahLst/>
              <a:cxnLst>
                <a:cxn ang="0">
                  <a:pos x="T1" y="T3"/>
                </a:cxn>
                <a:cxn ang="0">
                  <a:pos x="T5" y="T7"/>
                </a:cxn>
                <a:cxn ang="0">
                  <a:pos x="T9" y="T11"/>
                </a:cxn>
                <a:cxn ang="0">
                  <a:pos x="T13" y="T15"/>
                </a:cxn>
              </a:cxnLst>
              <a:rect l="0" t="0" r="r" b="b"/>
              <a:pathLst>
                <a:path w="21510" h="21533">
                  <a:moveTo>
                    <a:pt x="9639" y="21533"/>
                  </a:moveTo>
                  <a:cubicBezTo>
                    <a:pt x="9809" y="21428"/>
                    <a:pt x="10060" y="21452"/>
                    <a:pt x="9950" y="21283"/>
                  </a:cubicBezTo>
                  <a:cubicBezTo>
                    <a:pt x="9841" y="21114"/>
                    <a:pt x="9700" y="20880"/>
                    <a:pt x="9700" y="20880"/>
                  </a:cubicBezTo>
                  <a:cubicBezTo>
                    <a:pt x="9620" y="20742"/>
                    <a:pt x="9700" y="20659"/>
                    <a:pt x="9749" y="20685"/>
                  </a:cubicBezTo>
                  <a:cubicBezTo>
                    <a:pt x="9797" y="20711"/>
                    <a:pt x="9870" y="20646"/>
                    <a:pt x="9919" y="20620"/>
                  </a:cubicBezTo>
                  <a:cubicBezTo>
                    <a:pt x="9967" y="20594"/>
                    <a:pt x="10113" y="20542"/>
                    <a:pt x="10162" y="20555"/>
                  </a:cubicBezTo>
                  <a:cubicBezTo>
                    <a:pt x="10211" y="20568"/>
                    <a:pt x="10262" y="20472"/>
                    <a:pt x="10262" y="20472"/>
                  </a:cubicBezTo>
                  <a:cubicBezTo>
                    <a:pt x="10186" y="20373"/>
                    <a:pt x="10126" y="20295"/>
                    <a:pt x="10138" y="20217"/>
                  </a:cubicBezTo>
                  <a:cubicBezTo>
                    <a:pt x="10150" y="20139"/>
                    <a:pt x="10126" y="20056"/>
                    <a:pt x="10126" y="20056"/>
                  </a:cubicBezTo>
                  <a:cubicBezTo>
                    <a:pt x="10235" y="20126"/>
                    <a:pt x="10308" y="20139"/>
                    <a:pt x="10417" y="20087"/>
                  </a:cubicBezTo>
                  <a:cubicBezTo>
                    <a:pt x="10527" y="20035"/>
                    <a:pt x="10612" y="20100"/>
                    <a:pt x="10672" y="20113"/>
                  </a:cubicBezTo>
                  <a:cubicBezTo>
                    <a:pt x="10733" y="20126"/>
                    <a:pt x="11110" y="20230"/>
                    <a:pt x="11207" y="20165"/>
                  </a:cubicBezTo>
                  <a:cubicBezTo>
                    <a:pt x="11305" y="20100"/>
                    <a:pt x="11553" y="20274"/>
                    <a:pt x="11662" y="20222"/>
                  </a:cubicBezTo>
                  <a:cubicBezTo>
                    <a:pt x="11771" y="20170"/>
                    <a:pt x="11662" y="20222"/>
                    <a:pt x="11662" y="20222"/>
                  </a:cubicBezTo>
                  <a:cubicBezTo>
                    <a:pt x="11662" y="20222"/>
                    <a:pt x="12039" y="20105"/>
                    <a:pt x="12051" y="20014"/>
                  </a:cubicBezTo>
                  <a:cubicBezTo>
                    <a:pt x="12063" y="19924"/>
                    <a:pt x="12010" y="19905"/>
                    <a:pt x="11864" y="19840"/>
                  </a:cubicBezTo>
                  <a:cubicBezTo>
                    <a:pt x="11718" y="19775"/>
                    <a:pt x="11560" y="19567"/>
                    <a:pt x="11523" y="19489"/>
                  </a:cubicBezTo>
                  <a:cubicBezTo>
                    <a:pt x="11487" y="19411"/>
                    <a:pt x="11256" y="19372"/>
                    <a:pt x="11215" y="19245"/>
                  </a:cubicBezTo>
                  <a:cubicBezTo>
                    <a:pt x="11187" y="19159"/>
                    <a:pt x="11256" y="19178"/>
                    <a:pt x="11329" y="19269"/>
                  </a:cubicBezTo>
                  <a:cubicBezTo>
                    <a:pt x="11475" y="19230"/>
                    <a:pt x="11523" y="19243"/>
                    <a:pt x="11572" y="19295"/>
                  </a:cubicBezTo>
                  <a:cubicBezTo>
                    <a:pt x="11621" y="19346"/>
                    <a:pt x="11803" y="19411"/>
                    <a:pt x="11864" y="19411"/>
                  </a:cubicBezTo>
                  <a:cubicBezTo>
                    <a:pt x="11924" y="19411"/>
                    <a:pt x="12216" y="19502"/>
                    <a:pt x="12216" y="19502"/>
                  </a:cubicBezTo>
                  <a:cubicBezTo>
                    <a:pt x="12289" y="19580"/>
                    <a:pt x="12629" y="19671"/>
                    <a:pt x="12775" y="19580"/>
                  </a:cubicBezTo>
                  <a:cubicBezTo>
                    <a:pt x="12921" y="19489"/>
                    <a:pt x="13249" y="19308"/>
                    <a:pt x="13371" y="19282"/>
                  </a:cubicBezTo>
                  <a:cubicBezTo>
                    <a:pt x="13493" y="19256"/>
                    <a:pt x="13614" y="19126"/>
                    <a:pt x="13651" y="19087"/>
                  </a:cubicBezTo>
                  <a:cubicBezTo>
                    <a:pt x="13687" y="19048"/>
                    <a:pt x="13723" y="18996"/>
                    <a:pt x="13845" y="18957"/>
                  </a:cubicBezTo>
                  <a:cubicBezTo>
                    <a:pt x="13918" y="18840"/>
                    <a:pt x="13967" y="18788"/>
                    <a:pt x="14064" y="18801"/>
                  </a:cubicBezTo>
                  <a:cubicBezTo>
                    <a:pt x="14185" y="18723"/>
                    <a:pt x="14319" y="18710"/>
                    <a:pt x="14392" y="18580"/>
                  </a:cubicBezTo>
                  <a:cubicBezTo>
                    <a:pt x="14465" y="18450"/>
                    <a:pt x="14635" y="18372"/>
                    <a:pt x="14757" y="18359"/>
                  </a:cubicBezTo>
                  <a:lnTo>
                    <a:pt x="15046" y="18122"/>
                  </a:lnTo>
                  <a:cubicBezTo>
                    <a:pt x="15121" y="17917"/>
                    <a:pt x="15061" y="17956"/>
                    <a:pt x="15036" y="17878"/>
                  </a:cubicBezTo>
                  <a:cubicBezTo>
                    <a:pt x="15012" y="17800"/>
                    <a:pt x="14958" y="17589"/>
                    <a:pt x="15007" y="17498"/>
                  </a:cubicBezTo>
                  <a:cubicBezTo>
                    <a:pt x="15056" y="17407"/>
                    <a:pt x="15133" y="17358"/>
                    <a:pt x="15194" y="17332"/>
                  </a:cubicBezTo>
                  <a:cubicBezTo>
                    <a:pt x="15255" y="17306"/>
                    <a:pt x="15316" y="17244"/>
                    <a:pt x="15377" y="17166"/>
                  </a:cubicBezTo>
                  <a:cubicBezTo>
                    <a:pt x="15595" y="17111"/>
                    <a:pt x="15717" y="17085"/>
                    <a:pt x="15802" y="16994"/>
                  </a:cubicBezTo>
                  <a:cubicBezTo>
                    <a:pt x="15887" y="16903"/>
                    <a:pt x="16069" y="16877"/>
                    <a:pt x="16142" y="16851"/>
                  </a:cubicBezTo>
                  <a:cubicBezTo>
                    <a:pt x="16215" y="16825"/>
                    <a:pt x="16458" y="16734"/>
                    <a:pt x="16507" y="16708"/>
                  </a:cubicBezTo>
                  <a:cubicBezTo>
                    <a:pt x="16556" y="16682"/>
                    <a:pt x="16774" y="16565"/>
                    <a:pt x="16774" y="16565"/>
                  </a:cubicBezTo>
                  <a:cubicBezTo>
                    <a:pt x="16969" y="16630"/>
                    <a:pt x="17090" y="16591"/>
                    <a:pt x="17200" y="16539"/>
                  </a:cubicBezTo>
                  <a:cubicBezTo>
                    <a:pt x="17309" y="16487"/>
                    <a:pt x="17467" y="16461"/>
                    <a:pt x="17565" y="16526"/>
                  </a:cubicBezTo>
                  <a:cubicBezTo>
                    <a:pt x="17662" y="16591"/>
                    <a:pt x="17917" y="16500"/>
                    <a:pt x="17924" y="16500"/>
                  </a:cubicBezTo>
                  <a:cubicBezTo>
                    <a:pt x="18002" y="16383"/>
                    <a:pt x="18194" y="16256"/>
                    <a:pt x="18352" y="16230"/>
                  </a:cubicBezTo>
                  <a:cubicBezTo>
                    <a:pt x="18428" y="15993"/>
                    <a:pt x="18440" y="16006"/>
                    <a:pt x="18573" y="15928"/>
                  </a:cubicBezTo>
                  <a:cubicBezTo>
                    <a:pt x="18610" y="15746"/>
                    <a:pt x="18622" y="15733"/>
                    <a:pt x="18719" y="15643"/>
                  </a:cubicBezTo>
                  <a:cubicBezTo>
                    <a:pt x="18829" y="15461"/>
                    <a:pt x="18938" y="15123"/>
                    <a:pt x="19108" y="15019"/>
                  </a:cubicBezTo>
                  <a:cubicBezTo>
                    <a:pt x="19206" y="14863"/>
                    <a:pt x="19305" y="14712"/>
                    <a:pt x="19305" y="14712"/>
                  </a:cubicBezTo>
                  <a:cubicBezTo>
                    <a:pt x="19242" y="14447"/>
                    <a:pt x="19351" y="14265"/>
                    <a:pt x="19376" y="14148"/>
                  </a:cubicBezTo>
                  <a:cubicBezTo>
                    <a:pt x="19436" y="13979"/>
                    <a:pt x="19400" y="13914"/>
                    <a:pt x="19424" y="13771"/>
                  </a:cubicBezTo>
                  <a:cubicBezTo>
                    <a:pt x="19449" y="13628"/>
                    <a:pt x="19412" y="13641"/>
                    <a:pt x="19400" y="13498"/>
                  </a:cubicBezTo>
                  <a:cubicBezTo>
                    <a:pt x="19485" y="13355"/>
                    <a:pt x="19512" y="13199"/>
                    <a:pt x="19509" y="13134"/>
                  </a:cubicBezTo>
                  <a:cubicBezTo>
                    <a:pt x="19704" y="12978"/>
                    <a:pt x="20008" y="12731"/>
                    <a:pt x="20044" y="12627"/>
                  </a:cubicBezTo>
                  <a:cubicBezTo>
                    <a:pt x="20081" y="12523"/>
                    <a:pt x="20154" y="12432"/>
                    <a:pt x="20287" y="12315"/>
                  </a:cubicBezTo>
                  <a:cubicBezTo>
                    <a:pt x="20421" y="12198"/>
                    <a:pt x="20494" y="11991"/>
                    <a:pt x="20701" y="11913"/>
                  </a:cubicBezTo>
                  <a:cubicBezTo>
                    <a:pt x="20907" y="11835"/>
                    <a:pt x="21335" y="11385"/>
                    <a:pt x="21347" y="11281"/>
                  </a:cubicBezTo>
                  <a:cubicBezTo>
                    <a:pt x="21347" y="11281"/>
                    <a:pt x="21454" y="11016"/>
                    <a:pt x="21503" y="10496"/>
                  </a:cubicBezTo>
                  <a:cubicBezTo>
                    <a:pt x="21551" y="9976"/>
                    <a:pt x="21279" y="9701"/>
                    <a:pt x="21269" y="9721"/>
                  </a:cubicBezTo>
                  <a:cubicBezTo>
                    <a:pt x="21260" y="9742"/>
                    <a:pt x="20944" y="9638"/>
                    <a:pt x="20774" y="9690"/>
                  </a:cubicBezTo>
                  <a:cubicBezTo>
                    <a:pt x="20603" y="9742"/>
                    <a:pt x="20492" y="9667"/>
                    <a:pt x="20336" y="9573"/>
                  </a:cubicBezTo>
                  <a:cubicBezTo>
                    <a:pt x="20180" y="9480"/>
                    <a:pt x="19680" y="9144"/>
                    <a:pt x="19485" y="9027"/>
                  </a:cubicBezTo>
                  <a:cubicBezTo>
                    <a:pt x="19291" y="8910"/>
                    <a:pt x="19169" y="8832"/>
                    <a:pt x="18999" y="8884"/>
                  </a:cubicBezTo>
                  <a:cubicBezTo>
                    <a:pt x="18829" y="8936"/>
                    <a:pt x="18707" y="8949"/>
                    <a:pt x="18488" y="8819"/>
                  </a:cubicBezTo>
                  <a:cubicBezTo>
                    <a:pt x="18270" y="8689"/>
                    <a:pt x="17953" y="8702"/>
                    <a:pt x="17637" y="8702"/>
                  </a:cubicBezTo>
                  <a:cubicBezTo>
                    <a:pt x="17321" y="8702"/>
                    <a:pt x="17224" y="8611"/>
                    <a:pt x="17030" y="8468"/>
                  </a:cubicBezTo>
                  <a:cubicBezTo>
                    <a:pt x="16835" y="8326"/>
                    <a:pt x="16227" y="8157"/>
                    <a:pt x="15911" y="8027"/>
                  </a:cubicBezTo>
                  <a:cubicBezTo>
                    <a:pt x="15595" y="7897"/>
                    <a:pt x="15450" y="7886"/>
                    <a:pt x="15182" y="7912"/>
                  </a:cubicBezTo>
                  <a:cubicBezTo>
                    <a:pt x="14915" y="7938"/>
                    <a:pt x="14861" y="8235"/>
                    <a:pt x="14715" y="8391"/>
                  </a:cubicBezTo>
                  <a:cubicBezTo>
                    <a:pt x="14569" y="8546"/>
                    <a:pt x="14477" y="8572"/>
                    <a:pt x="14331" y="8546"/>
                  </a:cubicBezTo>
                  <a:cubicBezTo>
                    <a:pt x="14185" y="8520"/>
                    <a:pt x="14088" y="8494"/>
                    <a:pt x="13976" y="8266"/>
                  </a:cubicBezTo>
                  <a:cubicBezTo>
                    <a:pt x="13976" y="8266"/>
                    <a:pt x="14185" y="8313"/>
                    <a:pt x="14428" y="8274"/>
                  </a:cubicBezTo>
                  <a:cubicBezTo>
                    <a:pt x="14672" y="8235"/>
                    <a:pt x="14968" y="7746"/>
                    <a:pt x="14968" y="7746"/>
                  </a:cubicBezTo>
                  <a:cubicBezTo>
                    <a:pt x="14871" y="7798"/>
                    <a:pt x="14428" y="7611"/>
                    <a:pt x="14307" y="7559"/>
                  </a:cubicBezTo>
                  <a:cubicBezTo>
                    <a:pt x="14185" y="7507"/>
                    <a:pt x="14015" y="7247"/>
                    <a:pt x="13937" y="7684"/>
                  </a:cubicBezTo>
                  <a:cubicBezTo>
                    <a:pt x="13860" y="8120"/>
                    <a:pt x="13869" y="7871"/>
                    <a:pt x="13748" y="8092"/>
                  </a:cubicBezTo>
                  <a:cubicBezTo>
                    <a:pt x="13638" y="7975"/>
                    <a:pt x="13680" y="7886"/>
                    <a:pt x="13665" y="7787"/>
                  </a:cubicBezTo>
                  <a:cubicBezTo>
                    <a:pt x="13651" y="7689"/>
                    <a:pt x="13359" y="7663"/>
                    <a:pt x="13784" y="7403"/>
                  </a:cubicBezTo>
                  <a:cubicBezTo>
                    <a:pt x="13784" y="7403"/>
                    <a:pt x="14078" y="6966"/>
                    <a:pt x="14249" y="6810"/>
                  </a:cubicBezTo>
                  <a:cubicBezTo>
                    <a:pt x="14419" y="6654"/>
                    <a:pt x="14149" y="6571"/>
                    <a:pt x="14052" y="6441"/>
                  </a:cubicBezTo>
                  <a:cubicBezTo>
                    <a:pt x="13954" y="6311"/>
                    <a:pt x="13894" y="6155"/>
                    <a:pt x="13845" y="5947"/>
                  </a:cubicBezTo>
                  <a:cubicBezTo>
                    <a:pt x="13784" y="5726"/>
                    <a:pt x="13475" y="5607"/>
                    <a:pt x="13359" y="5544"/>
                  </a:cubicBezTo>
                  <a:cubicBezTo>
                    <a:pt x="13242" y="5482"/>
                    <a:pt x="13237" y="5453"/>
                    <a:pt x="12921" y="5261"/>
                  </a:cubicBezTo>
                  <a:cubicBezTo>
                    <a:pt x="12848" y="5131"/>
                    <a:pt x="12702" y="4907"/>
                    <a:pt x="12168" y="4791"/>
                  </a:cubicBezTo>
                  <a:cubicBezTo>
                    <a:pt x="11997" y="4583"/>
                    <a:pt x="11837" y="4653"/>
                    <a:pt x="11706" y="4622"/>
                  </a:cubicBezTo>
                  <a:cubicBezTo>
                    <a:pt x="11574" y="4590"/>
                    <a:pt x="11329" y="4635"/>
                    <a:pt x="11147" y="4596"/>
                  </a:cubicBezTo>
                  <a:cubicBezTo>
                    <a:pt x="10964" y="4557"/>
                    <a:pt x="10806" y="4585"/>
                    <a:pt x="10660" y="4596"/>
                  </a:cubicBezTo>
                  <a:cubicBezTo>
                    <a:pt x="10660" y="4596"/>
                    <a:pt x="10271" y="4388"/>
                    <a:pt x="10271" y="4102"/>
                  </a:cubicBezTo>
                  <a:cubicBezTo>
                    <a:pt x="10271" y="3816"/>
                    <a:pt x="10016" y="3686"/>
                    <a:pt x="9907" y="3608"/>
                  </a:cubicBezTo>
                  <a:cubicBezTo>
                    <a:pt x="9797" y="3530"/>
                    <a:pt x="9688" y="3361"/>
                    <a:pt x="9591" y="3270"/>
                  </a:cubicBezTo>
                  <a:cubicBezTo>
                    <a:pt x="9493" y="3179"/>
                    <a:pt x="9262" y="3114"/>
                    <a:pt x="9262" y="3114"/>
                  </a:cubicBezTo>
                  <a:cubicBezTo>
                    <a:pt x="9165" y="3088"/>
                    <a:pt x="9027" y="3091"/>
                    <a:pt x="8978" y="3026"/>
                  </a:cubicBezTo>
                  <a:cubicBezTo>
                    <a:pt x="8929" y="2961"/>
                    <a:pt x="8934" y="2776"/>
                    <a:pt x="9017" y="2610"/>
                  </a:cubicBezTo>
                  <a:cubicBezTo>
                    <a:pt x="9017" y="2610"/>
                    <a:pt x="8582" y="2295"/>
                    <a:pt x="8497" y="2282"/>
                  </a:cubicBezTo>
                  <a:cubicBezTo>
                    <a:pt x="8412" y="2269"/>
                    <a:pt x="8339" y="2178"/>
                    <a:pt x="8290" y="2087"/>
                  </a:cubicBezTo>
                  <a:cubicBezTo>
                    <a:pt x="8241" y="1996"/>
                    <a:pt x="8229" y="2048"/>
                    <a:pt x="8047" y="1970"/>
                  </a:cubicBezTo>
                  <a:cubicBezTo>
                    <a:pt x="7950" y="2022"/>
                    <a:pt x="7889" y="1970"/>
                    <a:pt x="7707" y="1944"/>
                  </a:cubicBezTo>
                  <a:cubicBezTo>
                    <a:pt x="7524" y="1918"/>
                    <a:pt x="7293" y="1879"/>
                    <a:pt x="7130" y="1903"/>
                  </a:cubicBezTo>
                  <a:cubicBezTo>
                    <a:pt x="7045" y="1812"/>
                    <a:pt x="6805" y="1635"/>
                    <a:pt x="6683" y="1570"/>
                  </a:cubicBezTo>
                  <a:cubicBezTo>
                    <a:pt x="6562" y="1505"/>
                    <a:pt x="6491" y="1593"/>
                    <a:pt x="6357" y="1515"/>
                  </a:cubicBezTo>
                  <a:cubicBezTo>
                    <a:pt x="6224" y="1437"/>
                    <a:pt x="6102" y="1437"/>
                    <a:pt x="5847" y="1445"/>
                  </a:cubicBezTo>
                  <a:cubicBezTo>
                    <a:pt x="5750" y="1354"/>
                    <a:pt x="5713" y="1230"/>
                    <a:pt x="5592" y="1217"/>
                  </a:cubicBezTo>
                  <a:cubicBezTo>
                    <a:pt x="5470" y="1204"/>
                    <a:pt x="5300" y="957"/>
                    <a:pt x="5190" y="814"/>
                  </a:cubicBezTo>
                  <a:cubicBezTo>
                    <a:pt x="5190" y="814"/>
                    <a:pt x="5032" y="723"/>
                    <a:pt x="4911" y="736"/>
                  </a:cubicBezTo>
                  <a:cubicBezTo>
                    <a:pt x="4972" y="892"/>
                    <a:pt x="4923" y="931"/>
                    <a:pt x="4887" y="1087"/>
                  </a:cubicBezTo>
                  <a:cubicBezTo>
                    <a:pt x="4789" y="1100"/>
                    <a:pt x="4777" y="1126"/>
                    <a:pt x="4680" y="1191"/>
                  </a:cubicBezTo>
                  <a:cubicBezTo>
                    <a:pt x="4583" y="1256"/>
                    <a:pt x="4534" y="1295"/>
                    <a:pt x="4279" y="1243"/>
                  </a:cubicBezTo>
                  <a:cubicBezTo>
                    <a:pt x="4169" y="1191"/>
                    <a:pt x="4169" y="1022"/>
                    <a:pt x="4157" y="970"/>
                  </a:cubicBezTo>
                  <a:cubicBezTo>
                    <a:pt x="4145" y="918"/>
                    <a:pt x="4388" y="346"/>
                    <a:pt x="4461" y="203"/>
                  </a:cubicBezTo>
                  <a:cubicBezTo>
                    <a:pt x="4534" y="60"/>
                    <a:pt x="4619" y="99"/>
                    <a:pt x="4522" y="21"/>
                  </a:cubicBezTo>
                  <a:cubicBezTo>
                    <a:pt x="4522" y="21"/>
                    <a:pt x="4519" y="-67"/>
                    <a:pt x="4349" y="114"/>
                  </a:cubicBezTo>
                  <a:cubicBezTo>
                    <a:pt x="4179" y="296"/>
                    <a:pt x="3853" y="229"/>
                    <a:pt x="3610" y="426"/>
                  </a:cubicBezTo>
                  <a:cubicBezTo>
                    <a:pt x="3337" y="649"/>
                    <a:pt x="2966" y="502"/>
                    <a:pt x="2723" y="541"/>
                  </a:cubicBezTo>
                  <a:cubicBezTo>
                    <a:pt x="2480" y="580"/>
                    <a:pt x="2579" y="551"/>
                    <a:pt x="2589" y="931"/>
                  </a:cubicBezTo>
                  <a:cubicBezTo>
                    <a:pt x="2589" y="931"/>
                    <a:pt x="2358" y="1074"/>
                    <a:pt x="2322" y="1165"/>
                  </a:cubicBezTo>
                  <a:cubicBezTo>
                    <a:pt x="2285" y="1256"/>
                    <a:pt x="1928" y="1250"/>
                    <a:pt x="1738" y="1219"/>
                  </a:cubicBezTo>
                  <a:cubicBezTo>
                    <a:pt x="1802" y="1562"/>
                    <a:pt x="1707" y="1578"/>
                    <a:pt x="1605" y="1697"/>
                  </a:cubicBezTo>
                  <a:cubicBezTo>
                    <a:pt x="1503" y="1817"/>
                    <a:pt x="1490" y="1778"/>
                    <a:pt x="1490" y="1778"/>
                  </a:cubicBezTo>
                  <a:cubicBezTo>
                    <a:pt x="1653" y="2238"/>
                    <a:pt x="1678" y="2178"/>
                    <a:pt x="1653" y="2412"/>
                  </a:cubicBezTo>
                  <a:cubicBezTo>
                    <a:pt x="1629" y="2646"/>
                    <a:pt x="1447" y="3270"/>
                    <a:pt x="1607" y="3462"/>
                  </a:cubicBezTo>
                  <a:cubicBezTo>
                    <a:pt x="1768" y="3655"/>
                    <a:pt x="1909" y="3634"/>
                    <a:pt x="1909" y="3634"/>
                  </a:cubicBezTo>
                  <a:cubicBezTo>
                    <a:pt x="1641" y="3972"/>
                    <a:pt x="1617" y="4086"/>
                    <a:pt x="1471" y="3982"/>
                  </a:cubicBezTo>
                  <a:cubicBezTo>
                    <a:pt x="1325" y="3878"/>
                    <a:pt x="1143" y="3912"/>
                    <a:pt x="1070" y="4193"/>
                  </a:cubicBezTo>
                  <a:cubicBezTo>
                    <a:pt x="997" y="4473"/>
                    <a:pt x="798" y="4549"/>
                    <a:pt x="632" y="4544"/>
                  </a:cubicBezTo>
                  <a:cubicBezTo>
                    <a:pt x="467" y="4538"/>
                    <a:pt x="353" y="4648"/>
                    <a:pt x="353" y="4856"/>
                  </a:cubicBezTo>
                  <a:cubicBezTo>
                    <a:pt x="353" y="5063"/>
                    <a:pt x="151" y="5043"/>
                    <a:pt x="187" y="5251"/>
                  </a:cubicBezTo>
                  <a:cubicBezTo>
                    <a:pt x="224" y="5459"/>
                    <a:pt x="207" y="5812"/>
                    <a:pt x="207" y="5812"/>
                  </a:cubicBezTo>
                  <a:cubicBezTo>
                    <a:pt x="421" y="6041"/>
                    <a:pt x="438" y="6124"/>
                    <a:pt x="413" y="6259"/>
                  </a:cubicBezTo>
                  <a:cubicBezTo>
                    <a:pt x="389" y="6394"/>
                    <a:pt x="401" y="6545"/>
                    <a:pt x="207" y="6545"/>
                  </a:cubicBezTo>
                  <a:cubicBezTo>
                    <a:pt x="12" y="6545"/>
                    <a:pt x="-48" y="6675"/>
                    <a:pt x="37" y="6831"/>
                  </a:cubicBezTo>
                  <a:cubicBezTo>
                    <a:pt x="122" y="6987"/>
                    <a:pt x="29" y="7197"/>
                    <a:pt x="187" y="7392"/>
                  </a:cubicBezTo>
                  <a:cubicBezTo>
                    <a:pt x="345" y="7587"/>
                    <a:pt x="863" y="8131"/>
                    <a:pt x="960" y="8339"/>
                  </a:cubicBezTo>
                  <a:cubicBezTo>
                    <a:pt x="1276" y="8780"/>
                    <a:pt x="1276" y="8819"/>
                    <a:pt x="1301" y="9027"/>
                  </a:cubicBezTo>
                  <a:cubicBezTo>
                    <a:pt x="1325" y="9235"/>
                    <a:pt x="1374" y="9248"/>
                    <a:pt x="1520" y="9482"/>
                  </a:cubicBezTo>
                  <a:cubicBezTo>
                    <a:pt x="1665" y="9716"/>
                    <a:pt x="1799" y="9833"/>
                    <a:pt x="1799" y="10041"/>
                  </a:cubicBezTo>
                  <a:cubicBezTo>
                    <a:pt x="1799" y="10249"/>
                    <a:pt x="1909" y="10392"/>
                    <a:pt x="2042" y="10548"/>
                  </a:cubicBezTo>
                  <a:cubicBezTo>
                    <a:pt x="2176" y="10704"/>
                    <a:pt x="2334" y="10977"/>
                    <a:pt x="2334" y="11133"/>
                  </a:cubicBezTo>
                  <a:cubicBezTo>
                    <a:pt x="2334" y="11215"/>
                    <a:pt x="2492" y="11406"/>
                    <a:pt x="2662" y="11601"/>
                  </a:cubicBezTo>
                  <a:cubicBezTo>
                    <a:pt x="2788" y="11745"/>
                    <a:pt x="2990" y="11757"/>
                    <a:pt x="3209" y="12017"/>
                  </a:cubicBezTo>
                  <a:cubicBezTo>
                    <a:pt x="3428" y="12276"/>
                    <a:pt x="3452" y="12315"/>
                    <a:pt x="3647" y="12367"/>
                  </a:cubicBezTo>
                  <a:cubicBezTo>
                    <a:pt x="3763" y="12399"/>
                    <a:pt x="3914" y="12523"/>
                    <a:pt x="4036" y="12692"/>
                  </a:cubicBezTo>
                  <a:cubicBezTo>
                    <a:pt x="4149" y="12849"/>
                    <a:pt x="4315" y="13004"/>
                    <a:pt x="4485" y="13056"/>
                  </a:cubicBezTo>
                  <a:cubicBezTo>
                    <a:pt x="4656" y="13108"/>
                    <a:pt x="4899" y="13303"/>
                    <a:pt x="4947" y="13433"/>
                  </a:cubicBezTo>
                  <a:cubicBezTo>
                    <a:pt x="4996" y="13563"/>
                    <a:pt x="5132" y="13619"/>
                    <a:pt x="5215" y="13849"/>
                  </a:cubicBezTo>
                  <a:cubicBezTo>
                    <a:pt x="5276" y="14018"/>
                    <a:pt x="5421" y="14109"/>
                    <a:pt x="5458" y="14395"/>
                  </a:cubicBezTo>
                  <a:cubicBezTo>
                    <a:pt x="5494" y="14681"/>
                    <a:pt x="5664" y="14863"/>
                    <a:pt x="5543" y="15071"/>
                  </a:cubicBezTo>
                  <a:cubicBezTo>
                    <a:pt x="5421" y="15279"/>
                    <a:pt x="5531" y="15435"/>
                    <a:pt x="5579" y="15695"/>
                  </a:cubicBezTo>
                  <a:cubicBezTo>
                    <a:pt x="5628" y="15954"/>
                    <a:pt x="5701" y="16266"/>
                    <a:pt x="5628" y="16422"/>
                  </a:cubicBezTo>
                  <a:cubicBezTo>
                    <a:pt x="5555" y="16578"/>
                    <a:pt x="5652" y="16981"/>
                    <a:pt x="5786" y="17293"/>
                  </a:cubicBezTo>
                  <a:cubicBezTo>
                    <a:pt x="5920" y="17605"/>
                    <a:pt x="6139" y="18205"/>
                    <a:pt x="6139" y="18205"/>
                  </a:cubicBezTo>
                  <a:cubicBezTo>
                    <a:pt x="6041" y="18476"/>
                    <a:pt x="5968" y="18788"/>
                    <a:pt x="5925" y="18850"/>
                  </a:cubicBezTo>
                  <a:cubicBezTo>
                    <a:pt x="6139" y="18996"/>
                    <a:pt x="6175" y="19113"/>
                    <a:pt x="6199" y="19269"/>
                  </a:cubicBezTo>
                  <a:cubicBezTo>
                    <a:pt x="6224" y="19424"/>
                    <a:pt x="6455" y="19593"/>
                    <a:pt x="6469" y="19661"/>
                  </a:cubicBezTo>
                  <a:cubicBezTo>
                    <a:pt x="6484" y="19729"/>
                    <a:pt x="6722" y="19822"/>
                    <a:pt x="7014" y="19848"/>
                  </a:cubicBezTo>
                  <a:cubicBezTo>
                    <a:pt x="7111" y="20202"/>
                    <a:pt x="7281" y="20399"/>
                    <a:pt x="7500" y="20529"/>
                  </a:cubicBezTo>
                  <a:cubicBezTo>
                    <a:pt x="7719" y="20659"/>
                    <a:pt x="7646" y="20594"/>
                    <a:pt x="7792" y="20789"/>
                  </a:cubicBezTo>
                  <a:cubicBezTo>
                    <a:pt x="7938" y="20984"/>
                    <a:pt x="8144" y="21088"/>
                    <a:pt x="8266" y="21088"/>
                  </a:cubicBezTo>
                  <a:cubicBezTo>
                    <a:pt x="8387" y="21088"/>
                    <a:pt x="8509" y="21049"/>
                    <a:pt x="8643" y="21153"/>
                  </a:cubicBezTo>
                  <a:cubicBezTo>
                    <a:pt x="8776" y="21257"/>
                    <a:pt x="8934" y="21348"/>
                    <a:pt x="9080" y="21348"/>
                  </a:cubicBezTo>
                  <a:cubicBezTo>
                    <a:pt x="9226" y="21348"/>
                    <a:pt x="9445" y="21465"/>
                    <a:pt x="9445" y="21465"/>
                  </a:cubicBezTo>
                  <a:cubicBezTo>
                    <a:pt x="9445" y="21465"/>
                    <a:pt x="9639" y="21533"/>
                    <a:pt x="9639" y="21533"/>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41" name="AutoShape 20"/>
            <p:cNvSpPr>
              <a:spLocks/>
            </p:cNvSpPr>
            <p:nvPr/>
          </p:nvSpPr>
          <p:spPr bwMode="auto">
            <a:xfrm>
              <a:off x="1112717" y="2797390"/>
              <a:ext cx="374609" cy="238143"/>
            </a:xfrm>
            <a:custGeom>
              <a:avLst/>
              <a:gdLst>
                <a:gd name="T0" fmla="*/ 10800 w 21600"/>
                <a:gd name="T1" fmla="+- 0 10874 149"/>
                <a:gd name="T2" fmla="*/ 10874 h 21451"/>
                <a:gd name="T3" fmla="*/ 10800 w 21600"/>
                <a:gd name="T4" fmla="+- 0 10874 149"/>
                <a:gd name="T5" fmla="*/ 10874 h 21451"/>
                <a:gd name="T6" fmla="*/ 10800 w 21600"/>
                <a:gd name="T7" fmla="+- 0 10874 149"/>
                <a:gd name="T8" fmla="*/ 10874 h 21451"/>
                <a:gd name="T9" fmla="*/ 10800 w 21600"/>
                <a:gd name="T10" fmla="+- 0 10874 149"/>
                <a:gd name="T11" fmla="*/ 10874 h 21451"/>
              </a:gdLst>
              <a:ahLst/>
              <a:cxnLst>
                <a:cxn ang="0">
                  <a:pos x="T0" y="T2"/>
                </a:cxn>
                <a:cxn ang="0">
                  <a:pos x="T3" y="T5"/>
                </a:cxn>
                <a:cxn ang="0">
                  <a:pos x="T6" y="T8"/>
                </a:cxn>
                <a:cxn ang="0">
                  <a:pos x="T9" y="T11"/>
                </a:cxn>
              </a:cxnLst>
              <a:rect l="0" t="0" r="r" b="b"/>
              <a:pathLst>
                <a:path w="21600" h="21451">
                  <a:moveTo>
                    <a:pt x="0" y="2403"/>
                  </a:moveTo>
                  <a:cubicBezTo>
                    <a:pt x="959" y="1116"/>
                    <a:pt x="2329" y="-42"/>
                    <a:pt x="2741" y="0"/>
                  </a:cubicBezTo>
                  <a:cubicBezTo>
                    <a:pt x="3152" y="44"/>
                    <a:pt x="3974" y="1138"/>
                    <a:pt x="5071" y="494"/>
                  </a:cubicBezTo>
                  <a:cubicBezTo>
                    <a:pt x="6167" y="-149"/>
                    <a:pt x="7263" y="923"/>
                    <a:pt x="8291" y="1888"/>
                  </a:cubicBezTo>
                  <a:cubicBezTo>
                    <a:pt x="9319" y="2853"/>
                    <a:pt x="13225" y="8967"/>
                    <a:pt x="14048" y="9610"/>
                  </a:cubicBezTo>
                  <a:cubicBezTo>
                    <a:pt x="14870" y="10254"/>
                    <a:pt x="17680" y="15294"/>
                    <a:pt x="17680" y="15294"/>
                  </a:cubicBezTo>
                  <a:cubicBezTo>
                    <a:pt x="17680" y="15294"/>
                    <a:pt x="18982" y="16796"/>
                    <a:pt x="19393" y="17976"/>
                  </a:cubicBezTo>
                  <a:cubicBezTo>
                    <a:pt x="21380" y="19692"/>
                    <a:pt x="21600" y="21451"/>
                    <a:pt x="21600" y="21451"/>
                  </a:cubicBezTo>
                  <a:cubicBezTo>
                    <a:pt x="19804" y="20979"/>
                    <a:pt x="17817" y="19584"/>
                    <a:pt x="16446" y="20013"/>
                  </a:cubicBezTo>
                  <a:cubicBezTo>
                    <a:pt x="15076" y="20443"/>
                    <a:pt x="12609" y="21107"/>
                    <a:pt x="13815" y="19392"/>
                  </a:cubicBezTo>
                  <a:cubicBezTo>
                    <a:pt x="15021" y="17675"/>
                    <a:pt x="16035" y="17547"/>
                    <a:pt x="16035" y="17547"/>
                  </a:cubicBezTo>
                  <a:cubicBezTo>
                    <a:pt x="15459" y="17332"/>
                    <a:pt x="13363" y="15831"/>
                    <a:pt x="13088" y="14115"/>
                  </a:cubicBezTo>
                  <a:cubicBezTo>
                    <a:pt x="12814" y="12399"/>
                    <a:pt x="13280" y="12077"/>
                    <a:pt x="12389" y="11326"/>
                  </a:cubicBezTo>
                  <a:cubicBezTo>
                    <a:pt x="11498" y="10575"/>
                    <a:pt x="8840" y="9074"/>
                    <a:pt x="8703" y="7572"/>
                  </a:cubicBezTo>
                  <a:cubicBezTo>
                    <a:pt x="8565" y="6071"/>
                    <a:pt x="7716" y="6371"/>
                    <a:pt x="6784" y="5642"/>
                  </a:cubicBezTo>
                  <a:cubicBezTo>
                    <a:pt x="5852" y="4913"/>
                    <a:pt x="4988" y="4762"/>
                    <a:pt x="4029" y="3476"/>
                  </a:cubicBezTo>
                  <a:cubicBezTo>
                    <a:pt x="3069" y="2189"/>
                    <a:pt x="2329" y="2103"/>
                    <a:pt x="1781" y="2532"/>
                  </a:cubicBezTo>
                  <a:cubicBezTo>
                    <a:pt x="1233" y="2961"/>
                    <a:pt x="0" y="2403"/>
                    <a:pt x="0" y="2403"/>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42" name="AutoShape 21"/>
            <p:cNvSpPr>
              <a:spLocks/>
            </p:cNvSpPr>
            <p:nvPr/>
          </p:nvSpPr>
          <p:spPr bwMode="auto">
            <a:xfrm>
              <a:off x="1293672" y="3068874"/>
              <a:ext cx="73017" cy="44453"/>
            </a:xfrm>
            <a:custGeom>
              <a:avLst/>
              <a:gdLst>
                <a:gd name="T0" fmla="+- 0 11871 2656"/>
                <a:gd name="T1" fmla="*/ T0 w 18430"/>
                <a:gd name="T2" fmla="+- 0 11449 2281"/>
                <a:gd name="T3" fmla="*/ 11449 h 18336"/>
                <a:gd name="T4" fmla="+- 0 11871 2656"/>
                <a:gd name="T5" fmla="*/ T4 w 18430"/>
                <a:gd name="T6" fmla="+- 0 11449 2281"/>
                <a:gd name="T7" fmla="*/ 11449 h 18336"/>
                <a:gd name="T8" fmla="+- 0 11871 2656"/>
                <a:gd name="T9" fmla="*/ T8 w 18430"/>
                <a:gd name="T10" fmla="+- 0 11449 2281"/>
                <a:gd name="T11" fmla="*/ 11449 h 18336"/>
                <a:gd name="T12" fmla="+- 0 11871 2656"/>
                <a:gd name="T13" fmla="*/ T12 w 18430"/>
                <a:gd name="T14" fmla="+- 0 11449 2281"/>
                <a:gd name="T15" fmla="*/ 11449 h 18336"/>
              </a:gdLst>
              <a:ahLst/>
              <a:cxnLst>
                <a:cxn ang="0">
                  <a:pos x="T1" y="T3"/>
                </a:cxn>
                <a:cxn ang="0">
                  <a:pos x="T5" y="T7"/>
                </a:cxn>
                <a:cxn ang="0">
                  <a:pos x="T9" y="T11"/>
                </a:cxn>
                <a:cxn ang="0">
                  <a:pos x="T13" y="T15"/>
                </a:cxn>
              </a:cxnLst>
              <a:rect l="0" t="0" r="r" b="b"/>
              <a:pathLst>
                <a:path w="18430" h="18336">
                  <a:moveTo>
                    <a:pt x="1212" y="2519"/>
                  </a:moveTo>
                  <a:cubicBezTo>
                    <a:pt x="3848" y="5791"/>
                    <a:pt x="4484" y="5398"/>
                    <a:pt x="5079" y="7319"/>
                  </a:cubicBezTo>
                  <a:cubicBezTo>
                    <a:pt x="5674" y="9238"/>
                    <a:pt x="7518" y="15959"/>
                    <a:pt x="8947" y="16439"/>
                  </a:cubicBezTo>
                  <a:cubicBezTo>
                    <a:pt x="10374" y="16919"/>
                    <a:pt x="15611" y="17303"/>
                    <a:pt x="17277" y="17878"/>
                  </a:cubicBezTo>
                  <a:cubicBezTo>
                    <a:pt x="18944" y="18455"/>
                    <a:pt x="18765" y="19318"/>
                    <a:pt x="16980" y="14518"/>
                  </a:cubicBezTo>
                  <a:cubicBezTo>
                    <a:pt x="15195" y="9718"/>
                    <a:pt x="11922" y="4918"/>
                    <a:pt x="11803" y="4631"/>
                  </a:cubicBezTo>
                  <a:cubicBezTo>
                    <a:pt x="11684" y="4342"/>
                    <a:pt x="5674" y="2999"/>
                    <a:pt x="4781" y="2039"/>
                  </a:cubicBezTo>
                  <a:cubicBezTo>
                    <a:pt x="3889" y="1078"/>
                    <a:pt x="-2656" y="-2281"/>
                    <a:pt x="1212" y="2519"/>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43" name="AutoShape 22"/>
            <p:cNvSpPr>
              <a:spLocks/>
            </p:cNvSpPr>
            <p:nvPr/>
          </p:nvSpPr>
          <p:spPr bwMode="auto">
            <a:xfrm>
              <a:off x="1474628" y="3068874"/>
              <a:ext cx="236511" cy="127010"/>
            </a:xfrm>
            <a:custGeom>
              <a:avLst/>
              <a:gdLst>
                <a:gd name="T0" fmla="*/ 10774 w 21548"/>
                <a:gd name="T1" fmla="+- 0 10607 358"/>
                <a:gd name="T2" fmla="*/ 10607 h 20498"/>
                <a:gd name="T3" fmla="*/ 10774 w 21548"/>
                <a:gd name="T4" fmla="+- 0 10607 358"/>
                <a:gd name="T5" fmla="*/ 10607 h 20498"/>
                <a:gd name="T6" fmla="*/ 10774 w 21548"/>
                <a:gd name="T7" fmla="+- 0 10607 358"/>
                <a:gd name="T8" fmla="*/ 10607 h 20498"/>
                <a:gd name="T9" fmla="*/ 10774 w 21548"/>
                <a:gd name="T10" fmla="+- 0 10607 358"/>
                <a:gd name="T11" fmla="*/ 10607 h 20498"/>
              </a:gdLst>
              <a:ahLst/>
              <a:cxnLst>
                <a:cxn ang="0">
                  <a:pos x="T0" y="T2"/>
                </a:cxn>
                <a:cxn ang="0">
                  <a:pos x="T3" y="T5"/>
                </a:cxn>
                <a:cxn ang="0">
                  <a:pos x="T6" y="T8"/>
                </a:cxn>
                <a:cxn ang="0">
                  <a:pos x="T9" y="T11"/>
                </a:cxn>
              </a:cxnLst>
              <a:rect l="0" t="0" r="r" b="b"/>
              <a:pathLst>
                <a:path w="21548" h="20498">
                  <a:moveTo>
                    <a:pt x="5152" y="10959"/>
                  </a:moveTo>
                  <a:cubicBezTo>
                    <a:pt x="5798" y="10959"/>
                    <a:pt x="6445" y="10959"/>
                    <a:pt x="5906" y="9233"/>
                  </a:cubicBezTo>
                  <a:cubicBezTo>
                    <a:pt x="5367" y="7507"/>
                    <a:pt x="5259" y="5396"/>
                    <a:pt x="4720" y="4629"/>
                  </a:cubicBezTo>
                  <a:cubicBezTo>
                    <a:pt x="4182" y="3862"/>
                    <a:pt x="3750" y="1177"/>
                    <a:pt x="3664" y="793"/>
                  </a:cubicBezTo>
                  <a:cubicBezTo>
                    <a:pt x="4936" y="-167"/>
                    <a:pt x="4936" y="-358"/>
                    <a:pt x="6014" y="793"/>
                  </a:cubicBezTo>
                  <a:cubicBezTo>
                    <a:pt x="7092" y="1944"/>
                    <a:pt x="7501" y="2481"/>
                    <a:pt x="8601" y="2519"/>
                  </a:cubicBezTo>
                  <a:cubicBezTo>
                    <a:pt x="9700" y="2558"/>
                    <a:pt x="10756" y="2327"/>
                    <a:pt x="11619" y="3478"/>
                  </a:cubicBezTo>
                  <a:cubicBezTo>
                    <a:pt x="12481" y="4629"/>
                    <a:pt x="13774" y="5972"/>
                    <a:pt x="15068" y="5780"/>
                  </a:cubicBezTo>
                  <a:cubicBezTo>
                    <a:pt x="16361" y="5588"/>
                    <a:pt x="17008" y="6356"/>
                    <a:pt x="17547" y="8466"/>
                  </a:cubicBezTo>
                  <a:cubicBezTo>
                    <a:pt x="18086" y="10576"/>
                    <a:pt x="18194" y="11919"/>
                    <a:pt x="18948" y="12494"/>
                  </a:cubicBezTo>
                  <a:cubicBezTo>
                    <a:pt x="19703" y="13070"/>
                    <a:pt x="21470" y="14681"/>
                    <a:pt x="21535" y="16331"/>
                  </a:cubicBezTo>
                  <a:cubicBezTo>
                    <a:pt x="21600" y="17981"/>
                    <a:pt x="21427" y="18633"/>
                    <a:pt x="20673" y="18249"/>
                  </a:cubicBezTo>
                  <a:cubicBezTo>
                    <a:pt x="19918" y="17866"/>
                    <a:pt x="16792" y="16714"/>
                    <a:pt x="16038" y="18825"/>
                  </a:cubicBezTo>
                  <a:cubicBezTo>
                    <a:pt x="13559" y="17673"/>
                    <a:pt x="13235" y="18441"/>
                    <a:pt x="11834" y="19400"/>
                  </a:cubicBezTo>
                  <a:cubicBezTo>
                    <a:pt x="10433" y="20359"/>
                    <a:pt x="10282" y="21241"/>
                    <a:pt x="9528" y="19515"/>
                  </a:cubicBezTo>
                  <a:cubicBezTo>
                    <a:pt x="8773" y="17789"/>
                    <a:pt x="8665" y="16446"/>
                    <a:pt x="8665" y="16446"/>
                  </a:cubicBezTo>
                  <a:cubicBezTo>
                    <a:pt x="6122" y="14412"/>
                    <a:pt x="5583" y="14988"/>
                    <a:pt x="4936" y="15372"/>
                  </a:cubicBezTo>
                  <a:cubicBezTo>
                    <a:pt x="4289" y="14220"/>
                    <a:pt x="3750" y="12878"/>
                    <a:pt x="2780" y="13645"/>
                  </a:cubicBezTo>
                  <a:cubicBezTo>
                    <a:pt x="1810" y="14412"/>
                    <a:pt x="1508" y="13722"/>
                    <a:pt x="1077" y="12763"/>
                  </a:cubicBezTo>
                  <a:cubicBezTo>
                    <a:pt x="646" y="11803"/>
                    <a:pt x="0" y="9540"/>
                    <a:pt x="0" y="9540"/>
                  </a:cubicBezTo>
                  <a:cubicBezTo>
                    <a:pt x="409" y="8466"/>
                    <a:pt x="1595" y="8082"/>
                    <a:pt x="1918" y="8849"/>
                  </a:cubicBezTo>
                  <a:cubicBezTo>
                    <a:pt x="2423" y="10048"/>
                    <a:pt x="2241" y="9617"/>
                    <a:pt x="2565" y="10000"/>
                  </a:cubicBezTo>
                  <a:cubicBezTo>
                    <a:pt x="2888" y="10384"/>
                    <a:pt x="5152" y="10959"/>
                    <a:pt x="5152" y="10959"/>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44" name="AutoShape 23"/>
            <p:cNvSpPr>
              <a:spLocks/>
            </p:cNvSpPr>
            <p:nvPr/>
          </p:nvSpPr>
          <p:spPr bwMode="auto">
            <a:xfrm>
              <a:off x="1744474" y="3189533"/>
              <a:ext cx="65080" cy="26989"/>
            </a:xfrm>
            <a:custGeom>
              <a:avLst/>
              <a:gdLst>
                <a:gd name="T0" fmla="+- 0 10993 387"/>
                <a:gd name="T1" fmla="*/ T0 w 21213"/>
                <a:gd name="T2" fmla="+- 0 10726 651"/>
                <a:gd name="T3" fmla="*/ 10726 h 20151"/>
                <a:gd name="T4" fmla="+- 0 10993 387"/>
                <a:gd name="T5" fmla="*/ T4 w 21213"/>
                <a:gd name="T6" fmla="+- 0 10726 651"/>
                <a:gd name="T7" fmla="*/ 10726 h 20151"/>
                <a:gd name="T8" fmla="+- 0 10993 387"/>
                <a:gd name="T9" fmla="*/ T8 w 21213"/>
                <a:gd name="T10" fmla="+- 0 10726 651"/>
                <a:gd name="T11" fmla="*/ 10726 h 20151"/>
                <a:gd name="T12" fmla="+- 0 10993 387"/>
                <a:gd name="T13" fmla="*/ T12 w 21213"/>
                <a:gd name="T14" fmla="+- 0 10726 651"/>
                <a:gd name="T15" fmla="*/ 10726 h 20151"/>
              </a:gdLst>
              <a:ahLst/>
              <a:cxnLst>
                <a:cxn ang="0">
                  <a:pos x="T1" y="T3"/>
                </a:cxn>
                <a:cxn ang="0">
                  <a:pos x="T5" y="T7"/>
                </a:cxn>
                <a:cxn ang="0">
                  <a:pos x="T9" y="T11"/>
                </a:cxn>
                <a:cxn ang="0">
                  <a:pos x="T13" y="T15"/>
                </a:cxn>
              </a:cxnLst>
              <a:rect l="0" t="0" r="r" b="b"/>
              <a:pathLst>
                <a:path w="21213" h="20151">
                  <a:moveTo>
                    <a:pt x="10609" y="4450"/>
                  </a:moveTo>
                  <a:cubicBezTo>
                    <a:pt x="7075" y="-651"/>
                    <a:pt x="4876" y="-142"/>
                    <a:pt x="2362" y="199"/>
                  </a:cubicBezTo>
                  <a:cubicBezTo>
                    <a:pt x="-151" y="541"/>
                    <a:pt x="-387" y="1050"/>
                    <a:pt x="399" y="4450"/>
                  </a:cubicBezTo>
                  <a:cubicBezTo>
                    <a:pt x="1184" y="7853"/>
                    <a:pt x="-387" y="18908"/>
                    <a:pt x="4718" y="16357"/>
                  </a:cubicBezTo>
                  <a:cubicBezTo>
                    <a:pt x="9824" y="13805"/>
                    <a:pt x="9038" y="19247"/>
                    <a:pt x="11787" y="20098"/>
                  </a:cubicBezTo>
                  <a:cubicBezTo>
                    <a:pt x="14536" y="20948"/>
                    <a:pt x="21212" y="11255"/>
                    <a:pt x="21212" y="11255"/>
                  </a:cubicBezTo>
                  <a:cubicBezTo>
                    <a:pt x="21212" y="11255"/>
                    <a:pt x="10609" y="4450"/>
                    <a:pt x="10609" y="4450"/>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45" name="AutoShape 24"/>
            <p:cNvSpPr>
              <a:spLocks/>
            </p:cNvSpPr>
            <p:nvPr/>
          </p:nvSpPr>
          <p:spPr bwMode="auto">
            <a:xfrm>
              <a:off x="2196861" y="1895621"/>
              <a:ext cx="49208" cy="60330"/>
            </a:xfrm>
            <a:custGeom>
              <a:avLst/>
              <a:gdLst>
                <a:gd name="T0" fmla="+- 0 11605 2522"/>
                <a:gd name="T1" fmla="*/ T0 w 18167"/>
                <a:gd name="T2" fmla="*/ 10800 h 21600"/>
                <a:gd name="T3" fmla="+- 0 11605 2522"/>
                <a:gd name="T4" fmla="*/ T3 w 18167"/>
                <a:gd name="T5" fmla="*/ 10800 h 21600"/>
                <a:gd name="T6" fmla="+- 0 11605 2522"/>
                <a:gd name="T7" fmla="*/ T6 w 18167"/>
                <a:gd name="T8" fmla="*/ 10800 h 21600"/>
                <a:gd name="T9" fmla="+- 0 11605 2522"/>
                <a:gd name="T10" fmla="*/ T9 w 18167"/>
                <a:gd name="T11" fmla="*/ 10800 h 21600"/>
              </a:gdLst>
              <a:ahLst/>
              <a:cxnLst>
                <a:cxn ang="0">
                  <a:pos x="T1" y="T2"/>
                </a:cxn>
                <a:cxn ang="0">
                  <a:pos x="T4" y="T5"/>
                </a:cxn>
                <a:cxn ang="0">
                  <a:pos x="T7" y="T8"/>
                </a:cxn>
                <a:cxn ang="0">
                  <a:pos x="T10" y="T11"/>
                </a:cxn>
              </a:cxnLst>
              <a:rect l="0" t="0" r="r" b="b"/>
              <a:pathLst>
                <a:path w="18167" h="21600">
                  <a:moveTo>
                    <a:pt x="1730" y="21599"/>
                  </a:moveTo>
                  <a:cubicBezTo>
                    <a:pt x="7683" y="18647"/>
                    <a:pt x="17036" y="18562"/>
                    <a:pt x="18057" y="16875"/>
                  </a:cubicBezTo>
                  <a:cubicBezTo>
                    <a:pt x="19078" y="15187"/>
                    <a:pt x="12615" y="5905"/>
                    <a:pt x="12615" y="0"/>
                  </a:cubicBezTo>
                  <a:cubicBezTo>
                    <a:pt x="1049" y="11475"/>
                    <a:pt x="-2522" y="13668"/>
                    <a:pt x="1730" y="21599"/>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46" name="AutoShape 25"/>
            <p:cNvSpPr>
              <a:spLocks/>
            </p:cNvSpPr>
            <p:nvPr/>
          </p:nvSpPr>
          <p:spPr bwMode="auto">
            <a:xfrm>
              <a:off x="2136543" y="1865457"/>
              <a:ext cx="71430" cy="60330"/>
            </a:xfrm>
            <a:custGeom>
              <a:avLst/>
              <a:gdLst>
                <a:gd name="T0" fmla="+- 0 10758 666"/>
                <a:gd name="T1" fmla="*/ T0 w 20184"/>
                <a:gd name="T2" fmla="*/ 10218 h 20437"/>
                <a:gd name="T3" fmla="+- 0 10758 666"/>
                <a:gd name="T4" fmla="*/ T3 w 20184"/>
                <a:gd name="T5" fmla="*/ 10218 h 20437"/>
                <a:gd name="T6" fmla="+- 0 10758 666"/>
                <a:gd name="T7" fmla="*/ T6 w 20184"/>
                <a:gd name="T8" fmla="*/ 10218 h 20437"/>
                <a:gd name="T9" fmla="+- 0 10758 666"/>
                <a:gd name="T10" fmla="*/ T9 w 20184"/>
                <a:gd name="T11" fmla="*/ 10218 h 20437"/>
              </a:gdLst>
              <a:ahLst/>
              <a:cxnLst>
                <a:cxn ang="0">
                  <a:pos x="T1" y="T2"/>
                </a:cxn>
                <a:cxn ang="0">
                  <a:pos x="T4" y="T5"/>
                </a:cxn>
                <a:cxn ang="0">
                  <a:pos x="T7" y="T8"/>
                </a:cxn>
                <a:cxn ang="0">
                  <a:pos x="T10" y="T11"/>
                </a:cxn>
              </a:cxnLst>
              <a:rect l="0" t="0" r="r" b="b"/>
              <a:pathLst>
                <a:path w="20184" h="20437">
                  <a:moveTo>
                    <a:pt x="325" y="6240"/>
                  </a:moveTo>
                  <a:cubicBezTo>
                    <a:pt x="-666" y="13440"/>
                    <a:pt x="655" y="14400"/>
                    <a:pt x="3627" y="17599"/>
                  </a:cubicBezTo>
                  <a:cubicBezTo>
                    <a:pt x="6600" y="20799"/>
                    <a:pt x="10364" y="21600"/>
                    <a:pt x="15649" y="18400"/>
                  </a:cubicBezTo>
                  <a:cubicBezTo>
                    <a:pt x="20934" y="15200"/>
                    <a:pt x="20141" y="11200"/>
                    <a:pt x="20141" y="11200"/>
                  </a:cubicBezTo>
                  <a:cubicBezTo>
                    <a:pt x="15649" y="18400"/>
                    <a:pt x="10894" y="17599"/>
                    <a:pt x="9572" y="13599"/>
                  </a:cubicBezTo>
                  <a:cubicBezTo>
                    <a:pt x="8251" y="9599"/>
                    <a:pt x="2306" y="0"/>
                    <a:pt x="2306" y="0"/>
                  </a:cubicBezTo>
                  <a:lnTo>
                    <a:pt x="325" y="6240"/>
                  </a:lnTo>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47" name="AutoShape 26"/>
            <p:cNvSpPr>
              <a:spLocks/>
            </p:cNvSpPr>
            <p:nvPr/>
          </p:nvSpPr>
          <p:spPr bwMode="auto">
            <a:xfrm>
              <a:off x="2285752" y="1714632"/>
              <a:ext cx="211115" cy="225442"/>
            </a:xfrm>
            <a:custGeom>
              <a:avLst/>
              <a:gdLst>
                <a:gd name="T0" fmla="*/ 10513 w 21027"/>
                <a:gd name="T1" fmla="*/ 10800 h 21600"/>
                <a:gd name="T2" fmla="*/ 10513 w 21027"/>
                <a:gd name="T3" fmla="*/ 10800 h 21600"/>
                <a:gd name="T4" fmla="*/ 10513 w 21027"/>
                <a:gd name="T5" fmla="*/ 10800 h 21600"/>
                <a:gd name="T6" fmla="*/ 10513 w 21027"/>
                <a:gd name="T7" fmla="*/ 10800 h 21600"/>
              </a:gdLst>
              <a:ahLst/>
              <a:cxnLst>
                <a:cxn ang="0">
                  <a:pos x="T0" y="T1"/>
                </a:cxn>
                <a:cxn ang="0">
                  <a:pos x="T2" y="T3"/>
                </a:cxn>
                <a:cxn ang="0">
                  <a:pos x="T4" y="T5"/>
                </a:cxn>
                <a:cxn ang="0">
                  <a:pos x="T6" y="T7"/>
                </a:cxn>
              </a:cxnLst>
              <a:rect l="0" t="0" r="r" b="b"/>
              <a:pathLst>
                <a:path w="21027" h="21600">
                  <a:moveTo>
                    <a:pt x="14210" y="0"/>
                  </a:moveTo>
                  <a:cubicBezTo>
                    <a:pt x="12315" y="1588"/>
                    <a:pt x="11415" y="3607"/>
                    <a:pt x="11178" y="4742"/>
                  </a:cubicBezTo>
                  <a:cubicBezTo>
                    <a:pt x="10942" y="5876"/>
                    <a:pt x="9284" y="7805"/>
                    <a:pt x="9284" y="7805"/>
                  </a:cubicBezTo>
                  <a:cubicBezTo>
                    <a:pt x="13026" y="6285"/>
                    <a:pt x="13784" y="7010"/>
                    <a:pt x="15205" y="7918"/>
                  </a:cubicBezTo>
                  <a:lnTo>
                    <a:pt x="18947" y="9801"/>
                  </a:lnTo>
                  <a:cubicBezTo>
                    <a:pt x="18947" y="9801"/>
                    <a:pt x="19113" y="11435"/>
                    <a:pt x="19823" y="12796"/>
                  </a:cubicBezTo>
                  <a:cubicBezTo>
                    <a:pt x="20534" y="14157"/>
                    <a:pt x="21600" y="15519"/>
                    <a:pt x="20652" y="16653"/>
                  </a:cubicBezTo>
                  <a:cubicBezTo>
                    <a:pt x="19705" y="17788"/>
                    <a:pt x="18047" y="18468"/>
                    <a:pt x="17621" y="21600"/>
                  </a:cubicBezTo>
                  <a:cubicBezTo>
                    <a:pt x="17621" y="21600"/>
                    <a:pt x="7389" y="18128"/>
                    <a:pt x="6442" y="17107"/>
                  </a:cubicBezTo>
                  <a:cubicBezTo>
                    <a:pt x="5494" y="16086"/>
                    <a:pt x="3079" y="15156"/>
                    <a:pt x="0" y="15610"/>
                  </a:cubicBezTo>
                  <a:cubicBezTo>
                    <a:pt x="47" y="13250"/>
                    <a:pt x="876" y="11321"/>
                    <a:pt x="2415" y="10981"/>
                  </a:cubicBezTo>
                  <a:cubicBezTo>
                    <a:pt x="3955" y="10641"/>
                    <a:pt x="4926" y="9801"/>
                    <a:pt x="4926" y="9801"/>
                  </a:cubicBezTo>
                  <a:cubicBezTo>
                    <a:pt x="4926" y="9801"/>
                    <a:pt x="5968" y="8599"/>
                    <a:pt x="6205" y="7010"/>
                  </a:cubicBezTo>
                  <a:cubicBezTo>
                    <a:pt x="6442" y="5422"/>
                    <a:pt x="6844" y="3993"/>
                    <a:pt x="8147" y="3085"/>
                  </a:cubicBezTo>
                  <a:cubicBezTo>
                    <a:pt x="9450" y="2178"/>
                    <a:pt x="14210" y="0"/>
                    <a:pt x="14210" y="0"/>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48" name="AutoShape 27"/>
            <p:cNvSpPr>
              <a:spLocks/>
            </p:cNvSpPr>
            <p:nvPr/>
          </p:nvSpPr>
          <p:spPr bwMode="auto">
            <a:xfrm>
              <a:off x="420642" y="271484"/>
              <a:ext cx="1992096" cy="3308605"/>
            </a:xfrm>
            <a:custGeom>
              <a:avLst/>
              <a:gdLst>
                <a:gd name="T0" fmla="+- 0 10817 55"/>
                <a:gd name="T1" fmla="*/ T0 w 21524"/>
                <a:gd name="T2" fmla="+- 0 10806 31"/>
                <a:gd name="T3" fmla="*/ 10806 h 21550"/>
                <a:gd name="T4" fmla="+- 0 10817 55"/>
                <a:gd name="T5" fmla="*/ T4 w 21524"/>
                <a:gd name="T6" fmla="+- 0 10806 31"/>
                <a:gd name="T7" fmla="*/ 10806 h 21550"/>
                <a:gd name="T8" fmla="+- 0 10817 55"/>
                <a:gd name="T9" fmla="*/ T8 w 21524"/>
                <a:gd name="T10" fmla="+- 0 10806 31"/>
                <a:gd name="T11" fmla="*/ 10806 h 21550"/>
                <a:gd name="T12" fmla="+- 0 10817 55"/>
                <a:gd name="T13" fmla="*/ T12 w 21524"/>
                <a:gd name="T14" fmla="+- 0 10806 31"/>
                <a:gd name="T15" fmla="*/ 10806 h 21550"/>
              </a:gdLst>
              <a:ahLst/>
              <a:cxnLst>
                <a:cxn ang="0">
                  <a:pos x="T1" y="T3"/>
                </a:cxn>
                <a:cxn ang="0">
                  <a:pos x="T5" y="T7"/>
                </a:cxn>
                <a:cxn ang="0">
                  <a:pos x="T9" y="T11"/>
                </a:cxn>
                <a:cxn ang="0">
                  <a:pos x="T13" y="T15"/>
                </a:cxn>
              </a:cxnLst>
              <a:rect l="0" t="0" r="r" b="b"/>
              <a:pathLst>
                <a:path w="21524" h="21550">
                  <a:moveTo>
                    <a:pt x="10960" y="1586"/>
                  </a:moveTo>
                  <a:cubicBezTo>
                    <a:pt x="10960" y="1586"/>
                    <a:pt x="10732" y="1624"/>
                    <a:pt x="10591" y="1640"/>
                  </a:cubicBezTo>
                  <a:cubicBezTo>
                    <a:pt x="10450" y="1655"/>
                    <a:pt x="10350" y="1623"/>
                    <a:pt x="10324" y="1499"/>
                  </a:cubicBezTo>
                  <a:cubicBezTo>
                    <a:pt x="10299" y="1376"/>
                    <a:pt x="10099" y="1413"/>
                    <a:pt x="9648" y="1240"/>
                  </a:cubicBezTo>
                  <a:cubicBezTo>
                    <a:pt x="9648" y="1240"/>
                    <a:pt x="9663" y="1221"/>
                    <a:pt x="9812" y="1166"/>
                  </a:cubicBezTo>
                  <a:cubicBezTo>
                    <a:pt x="9960" y="1110"/>
                    <a:pt x="10309" y="1092"/>
                    <a:pt x="10488" y="1138"/>
                  </a:cubicBezTo>
                  <a:cubicBezTo>
                    <a:pt x="10668" y="1184"/>
                    <a:pt x="11042" y="938"/>
                    <a:pt x="11144" y="783"/>
                  </a:cubicBezTo>
                  <a:cubicBezTo>
                    <a:pt x="11247" y="629"/>
                    <a:pt x="11910" y="436"/>
                    <a:pt x="12269" y="451"/>
                  </a:cubicBezTo>
                  <a:cubicBezTo>
                    <a:pt x="12628" y="467"/>
                    <a:pt x="12436" y="444"/>
                    <a:pt x="12764" y="302"/>
                  </a:cubicBezTo>
                  <a:cubicBezTo>
                    <a:pt x="12764" y="302"/>
                    <a:pt x="12848" y="450"/>
                    <a:pt x="12989" y="512"/>
                  </a:cubicBezTo>
                  <a:cubicBezTo>
                    <a:pt x="13130" y="573"/>
                    <a:pt x="13473" y="478"/>
                    <a:pt x="13601" y="367"/>
                  </a:cubicBezTo>
                  <a:cubicBezTo>
                    <a:pt x="13730" y="255"/>
                    <a:pt x="13812" y="208"/>
                    <a:pt x="13952" y="154"/>
                  </a:cubicBezTo>
                  <a:cubicBezTo>
                    <a:pt x="14093" y="100"/>
                    <a:pt x="14644" y="-31"/>
                    <a:pt x="14629" y="6"/>
                  </a:cubicBezTo>
                  <a:cubicBezTo>
                    <a:pt x="14603" y="83"/>
                    <a:pt x="14670" y="137"/>
                    <a:pt x="14567" y="191"/>
                  </a:cubicBezTo>
                  <a:cubicBezTo>
                    <a:pt x="14465" y="245"/>
                    <a:pt x="14116" y="450"/>
                    <a:pt x="14116" y="450"/>
                  </a:cubicBezTo>
                  <a:lnTo>
                    <a:pt x="14665" y="382"/>
                  </a:lnTo>
                  <a:cubicBezTo>
                    <a:pt x="14793" y="212"/>
                    <a:pt x="14947" y="266"/>
                    <a:pt x="15100" y="220"/>
                  </a:cubicBezTo>
                  <a:cubicBezTo>
                    <a:pt x="15254" y="174"/>
                    <a:pt x="15526" y="178"/>
                    <a:pt x="15551" y="117"/>
                  </a:cubicBezTo>
                  <a:cubicBezTo>
                    <a:pt x="15941" y="191"/>
                    <a:pt x="15946" y="240"/>
                    <a:pt x="15997" y="320"/>
                  </a:cubicBezTo>
                  <a:cubicBezTo>
                    <a:pt x="16048" y="401"/>
                    <a:pt x="16048" y="521"/>
                    <a:pt x="15818" y="521"/>
                  </a:cubicBezTo>
                  <a:cubicBezTo>
                    <a:pt x="15587" y="521"/>
                    <a:pt x="15398" y="610"/>
                    <a:pt x="15346" y="672"/>
                  </a:cubicBezTo>
                  <a:cubicBezTo>
                    <a:pt x="15295" y="734"/>
                    <a:pt x="14995" y="992"/>
                    <a:pt x="14806" y="1130"/>
                  </a:cubicBezTo>
                  <a:cubicBezTo>
                    <a:pt x="14616" y="1269"/>
                    <a:pt x="14447" y="1331"/>
                    <a:pt x="14421" y="1439"/>
                  </a:cubicBezTo>
                  <a:cubicBezTo>
                    <a:pt x="14396" y="1547"/>
                    <a:pt x="14014" y="1758"/>
                    <a:pt x="14014" y="1758"/>
                  </a:cubicBezTo>
                  <a:lnTo>
                    <a:pt x="14101" y="1740"/>
                  </a:lnTo>
                  <a:cubicBezTo>
                    <a:pt x="14321" y="1697"/>
                    <a:pt x="14319" y="1670"/>
                    <a:pt x="14511" y="1740"/>
                  </a:cubicBezTo>
                  <a:cubicBezTo>
                    <a:pt x="14703" y="1809"/>
                    <a:pt x="15039" y="1882"/>
                    <a:pt x="15039" y="1882"/>
                  </a:cubicBezTo>
                  <a:cubicBezTo>
                    <a:pt x="15000" y="2190"/>
                    <a:pt x="14742" y="2527"/>
                    <a:pt x="14767" y="2681"/>
                  </a:cubicBezTo>
                  <a:cubicBezTo>
                    <a:pt x="14793" y="2835"/>
                    <a:pt x="14690" y="2894"/>
                    <a:pt x="14690" y="2894"/>
                  </a:cubicBezTo>
                  <a:cubicBezTo>
                    <a:pt x="14342" y="2906"/>
                    <a:pt x="14260" y="2943"/>
                    <a:pt x="14383" y="3036"/>
                  </a:cubicBezTo>
                  <a:cubicBezTo>
                    <a:pt x="14506" y="3129"/>
                    <a:pt x="14506" y="3129"/>
                    <a:pt x="14506" y="3129"/>
                  </a:cubicBezTo>
                  <a:cubicBezTo>
                    <a:pt x="14819" y="3152"/>
                    <a:pt x="15531" y="3203"/>
                    <a:pt x="15531" y="3203"/>
                  </a:cubicBezTo>
                  <a:cubicBezTo>
                    <a:pt x="15305" y="3329"/>
                    <a:pt x="15357" y="3406"/>
                    <a:pt x="15305" y="3425"/>
                  </a:cubicBezTo>
                  <a:cubicBezTo>
                    <a:pt x="15254" y="3443"/>
                    <a:pt x="15367" y="3622"/>
                    <a:pt x="15367" y="3622"/>
                  </a:cubicBezTo>
                  <a:cubicBezTo>
                    <a:pt x="15690" y="3622"/>
                    <a:pt x="16138" y="3746"/>
                    <a:pt x="16023" y="4042"/>
                  </a:cubicBezTo>
                  <a:cubicBezTo>
                    <a:pt x="16343" y="3931"/>
                    <a:pt x="16766" y="3892"/>
                    <a:pt x="16817" y="3815"/>
                  </a:cubicBezTo>
                  <a:cubicBezTo>
                    <a:pt x="16868" y="3738"/>
                    <a:pt x="17048" y="3684"/>
                    <a:pt x="17048" y="3684"/>
                  </a:cubicBezTo>
                  <a:cubicBezTo>
                    <a:pt x="16920" y="3561"/>
                    <a:pt x="16925" y="3462"/>
                    <a:pt x="16925" y="3462"/>
                  </a:cubicBezTo>
                  <a:cubicBezTo>
                    <a:pt x="17214" y="3399"/>
                    <a:pt x="17317" y="3375"/>
                    <a:pt x="17368" y="3314"/>
                  </a:cubicBezTo>
                  <a:cubicBezTo>
                    <a:pt x="17601" y="3153"/>
                    <a:pt x="17724" y="3270"/>
                    <a:pt x="17827" y="3178"/>
                  </a:cubicBezTo>
                  <a:cubicBezTo>
                    <a:pt x="17929" y="3085"/>
                    <a:pt x="18175" y="3005"/>
                    <a:pt x="18252" y="2928"/>
                  </a:cubicBezTo>
                  <a:cubicBezTo>
                    <a:pt x="18329" y="2851"/>
                    <a:pt x="18401" y="2746"/>
                    <a:pt x="18606" y="2808"/>
                  </a:cubicBezTo>
                  <a:cubicBezTo>
                    <a:pt x="18811" y="2869"/>
                    <a:pt x="18944" y="3036"/>
                    <a:pt x="18790" y="3020"/>
                  </a:cubicBezTo>
                  <a:cubicBezTo>
                    <a:pt x="18636" y="3005"/>
                    <a:pt x="18329" y="3098"/>
                    <a:pt x="18252" y="3144"/>
                  </a:cubicBezTo>
                  <a:cubicBezTo>
                    <a:pt x="18175" y="3190"/>
                    <a:pt x="17752" y="3206"/>
                    <a:pt x="17752" y="3267"/>
                  </a:cubicBezTo>
                  <a:cubicBezTo>
                    <a:pt x="17752" y="3329"/>
                    <a:pt x="17673" y="3647"/>
                    <a:pt x="17519" y="3647"/>
                  </a:cubicBezTo>
                  <a:cubicBezTo>
                    <a:pt x="17365" y="3647"/>
                    <a:pt x="17278" y="3777"/>
                    <a:pt x="17278" y="3777"/>
                  </a:cubicBezTo>
                  <a:lnTo>
                    <a:pt x="17048" y="4054"/>
                  </a:lnTo>
                  <a:cubicBezTo>
                    <a:pt x="17483" y="3931"/>
                    <a:pt x="17381" y="3954"/>
                    <a:pt x="17586" y="4000"/>
                  </a:cubicBezTo>
                  <a:cubicBezTo>
                    <a:pt x="17791" y="4047"/>
                    <a:pt x="18098" y="4020"/>
                    <a:pt x="18196" y="3943"/>
                  </a:cubicBezTo>
                  <a:cubicBezTo>
                    <a:pt x="18293" y="3866"/>
                    <a:pt x="18406" y="4008"/>
                    <a:pt x="18406" y="4008"/>
                  </a:cubicBezTo>
                  <a:cubicBezTo>
                    <a:pt x="18406" y="4008"/>
                    <a:pt x="18431" y="4085"/>
                    <a:pt x="18457" y="4193"/>
                  </a:cubicBezTo>
                  <a:cubicBezTo>
                    <a:pt x="18483" y="4301"/>
                    <a:pt x="18329" y="4494"/>
                    <a:pt x="18175" y="4525"/>
                  </a:cubicBezTo>
                  <a:cubicBezTo>
                    <a:pt x="18021" y="4556"/>
                    <a:pt x="17893" y="4625"/>
                    <a:pt x="17765" y="4702"/>
                  </a:cubicBezTo>
                  <a:cubicBezTo>
                    <a:pt x="17637" y="4779"/>
                    <a:pt x="17406" y="4779"/>
                    <a:pt x="17330" y="4687"/>
                  </a:cubicBezTo>
                  <a:cubicBezTo>
                    <a:pt x="17253" y="4594"/>
                    <a:pt x="16830" y="4479"/>
                    <a:pt x="16715" y="4563"/>
                  </a:cubicBezTo>
                  <a:cubicBezTo>
                    <a:pt x="16599" y="4648"/>
                    <a:pt x="16248" y="4721"/>
                    <a:pt x="16248" y="4721"/>
                  </a:cubicBezTo>
                  <a:cubicBezTo>
                    <a:pt x="16248" y="4721"/>
                    <a:pt x="16248" y="4520"/>
                    <a:pt x="16248" y="4721"/>
                  </a:cubicBezTo>
                  <a:cubicBezTo>
                    <a:pt x="16248" y="4921"/>
                    <a:pt x="16023" y="5029"/>
                    <a:pt x="16023" y="5029"/>
                  </a:cubicBezTo>
                  <a:cubicBezTo>
                    <a:pt x="15715" y="4943"/>
                    <a:pt x="15633" y="4952"/>
                    <a:pt x="15510" y="5011"/>
                  </a:cubicBezTo>
                  <a:cubicBezTo>
                    <a:pt x="15387" y="5070"/>
                    <a:pt x="15088" y="5080"/>
                    <a:pt x="15088" y="5080"/>
                  </a:cubicBezTo>
                  <a:cubicBezTo>
                    <a:pt x="15088" y="5080"/>
                    <a:pt x="14716" y="5156"/>
                    <a:pt x="14588" y="5264"/>
                  </a:cubicBezTo>
                  <a:cubicBezTo>
                    <a:pt x="14280" y="5289"/>
                    <a:pt x="14034" y="5301"/>
                    <a:pt x="14034" y="5301"/>
                  </a:cubicBezTo>
                  <a:cubicBezTo>
                    <a:pt x="13806" y="5458"/>
                    <a:pt x="13704" y="5651"/>
                    <a:pt x="13550" y="5636"/>
                  </a:cubicBezTo>
                  <a:cubicBezTo>
                    <a:pt x="13396" y="5620"/>
                    <a:pt x="13204" y="5960"/>
                    <a:pt x="13204" y="5960"/>
                  </a:cubicBezTo>
                  <a:cubicBezTo>
                    <a:pt x="13379" y="5968"/>
                    <a:pt x="13307" y="6006"/>
                    <a:pt x="13230" y="6091"/>
                  </a:cubicBezTo>
                  <a:cubicBezTo>
                    <a:pt x="13153" y="6176"/>
                    <a:pt x="12846" y="6412"/>
                    <a:pt x="12846" y="6412"/>
                  </a:cubicBezTo>
                  <a:cubicBezTo>
                    <a:pt x="13230" y="6369"/>
                    <a:pt x="13284" y="6413"/>
                    <a:pt x="13396" y="6546"/>
                  </a:cubicBezTo>
                  <a:cubicBezTo>
                    <a:pt x="13509" y="6679"/>
                    <a:pt x="13742" y="6893"/>
                    <a:pt x="13768" y="7017"/>
                  </a:cubicBezTo>
                  <a:cubicBezTo>
                    <a:pt x="13794" y="7140"/>
                    <a:pt x="13858" y="7264"/>
                    <a:pt x="14037" y="7279"/>
                  </a:cubicBezTo>
                  <a:cubicBezTo>
                    <a:pt x="14216" y="7295"/>
                    <a:pt x="14547" y="7474"/>
                    <a:pt x="14547" y="7474"/>
                  </a:cubicBezTo>
                  <a:cubicBezTo>
                    <a:pt x="14075" y="7649"/>
                    <a:pt x="14219" y="7868"/>
                    <a:pt x="14178" y="7943"/>
                  </a:cubicBezTo>
                  <a:cubicBezTo>
                    <a:pt x="14137" y="8017"/>
                    <a:pt x="13986" y="8220"/>
                    <a:pt x="14063" y="8282"/>
                  </a:cubicBezTo>
                  <a:cubicBezTo>
                    <a:pt x="14140" y="8344"/>
                    <a:pt x="14081" y="8588"/>
                    <a:pt x="14306" y="8621"/>
                  </a:cubicBezTo>
                  <a:cubicBezTo>
                    <a:pt x="14532" y="8655"/>
                    <a:pt x="14506" y="8671"/>
                    <a:pt x="14506" y="8671"/>
                  </a:cubicBezTo>
                  <a:cubicBezTo>
                    <a:pt x="14614" y="8621"/>
                    <a:pt x="14772" y="8461"/>
                    <a:pt x="14977" y="8461"/>
                  </a:cubicBezTo>
                  <a:cubicBezTo>
                    <a:pt x="14834" y="8350"/>
                    <a:pt x="14844" y="8328"/>
                    <a:pt x="14895" y="8189"/>
                  </a:cubicBezTo>
                  <a:cubicBezTo>
                    <a:pt x="14947" y="8051"/>
                    <a:pt x="14860" y="7865"/>
                    <a:pt x="15039" y="7819"/>
                  </a:cubicBezTo>
                  <a:cubicBezTo>
                    <a:pt x="15218" y="7773"/>
                    <a:pt x="15446" y="7711"/>
                    <a:pt x="15446" y="7711"/>
                  </a:cubicBezTo>
                  <a:cubicBezTo>
                    <a:pt x="15792" y="7665"/>
                    <a:pt x="16164" y="7526"/>
                    <a:pt x="16164" y="7526"/>
                  </a:cubicBezTo>
                  <a:lnTo>
                    <a:pt x="16310" y="7486"/>
                  </a:lnTo>
                  <a:cubicBezTo>
                    <a:pt x="16381" y="7187"/>
                    <a:pt x="16399" y="7244"/>
                    <a:pt x="16420" y="7071"/>
                  </a:cubicBezTo>
                  <a:cubicBezTo>
                    <a:pt x="16440" y="6898"/>
                    <a:pt x="16512" y="6943"/>
                    <a:pt x="16394" y="6832"/>
                  </a:cubicBezTo>
                  <a:cubicBezTo>
                    <a:pt x="16276" y="6721"/>
                    <a:pt x="16177" y="6708"/>
                    <a:pt x="16177" y="6708"/>
                  </a:cubicBezTo>
                  <a:cubicBezTo>
                    <a:pt x="16510" y="6677"/>
                    <a:pt x="16545" y="6673"/>
                    <a:pt x="16715" y="6639"/>
                  </a:cubicBezTo>
                  <a:cubicBezTo>
                    <a:pt x="16884" y="6605"/>
                    <a:pt x="16894" y="6461"/>
                    <a:pt x="16894" y="6461"/>
                  </a:cubicBezTo>
                  <a:cubicBezTo>
                    <a:pt x="16907" y="6307"/>
                    <a:pt x="16958" y="6214"/>
                    <a:pt x="17061" y="6137"/>
                  </a:cubicBezTo>
                  <a:cubicBezTo>
                    <a:pt x="17163" y="6060"/>
                    <a:pt x="17499" y="5844"/>
                    <a:pt x="17499" y="5844"/>
                  </a:cubicBezTo>
                  <a:cubicBezTo>
                    <a:pt x="17624" y="5906"/>
                    <a:pt x="17868" y="6068"/>
                    <a:pt x="18047" y="6022"/>
                  </a:cubicBezTo>
                  <a:cubicBezTo>
                    <a:pt x="18226" y="5975"/>
                    <a:pt x="18316" y="6006"/>
                    <a:pt x="18316" y="6083"/>
                  </a:cubicBezTo>
                  <a:cubicBezTo>
                    <a:pt x="18316" y="6160"/>
                    <a:pt x="18288" y="6358"/>
                    <a:pt x="18442" y="6412"/>
                  </a:cubicBezTo>
                  <a:cubicBezTo>
                    <a:pt x="18595" y="6466"/>
                    <a:pt x="18852" y="6498"/>
                    <a:pt x="18852" y="6498"/>
                  </a:cubicBezTo>
                  <a:cubicBezTo>
                    <a:pt x="18752" y="6716"/>
                    <a:pt x="18775" y="6955"/>
                    <a:pt x="18647" y="6955"/>
                  </a:cubicBezTo>
                  <a:cubicBezTo>
                    <a:pt x="18518" y="6955"/>
                    <a:pt x="18252" y="7078"/>
                    <a:pt x="18252" y="7078"/>
                  </a:cubicBezTo>
                  <a:cubicBezTo>
                    <a:pt x="18790" y="7233"/>
                    <a:pt x="18749" y="7162"/>
                    <a:pt x="18995" y="7156"/>
                  </a:cubicBezTo>
                  <a:cubicBezTo>
                    <a:pt x="19241" y="7149"/>
                    <a:pt x="19584" y="7048"/>
                    <a:pt x="19584" y="7048"/>
                  </a:cubicBezTo>
                  <a:cubicBezTo>
                    <a:pt x="19584" y="7048"/>
                    <a:pt x="19835" y="6909"/>
                    <a:pt x="19938" y="6832"/>
                  </a:cubicBezTo>
                  <a:cubicBezTo>
                    <a:pt x="20122" y="6924"/>
                    <a:pt x="20158" y="7063"/>
                    <a:pt x="20081" y="7140"/>
                  </a:cubicBezTo>
                  <a:cubicBezTo>
                    <a:pt x="20005" y="7217"/>
                    <a:pt x="19917" y="7338"/>
                    <a:pt x="19917" y="7338"/>
                  </a:cubicBezTo>
                  <a:lnTo>
                    <a:pt x="20163" y="7399"/>
                  </a:lnTo>
                  <a:cubicBezTo>
                    <a:pt x="20046" y="7526"/>
                    <a:pt x="20035" y="7617"/>
                    <a:pt x="20148" y="7703"/>
                  </a:cubicBezTo>
                  <a:cubicBezTo>
                    <a:pt x="20261" y="7790"/>
                    <a:pt x="20040" y="8004"/>
                    <a:pt x="20040" y="8004"/>
                  </a:cubicBezTo>
                  <a:cubicBezTo>
                    <a:pt x="20456" y="8128"/>
                    <a:pt x="20635" y="8274"/>
                    <a:pt x="20840" y="8382"/>
                  </a:cubicBezTo>
                  <a:cubicBezTo>
                    <a:pt x="21045" y="8490"/>
                    <a:pt x="21275" y="8560"/>
                    <a:pt x="21275" y="8560"/>
                  </a:cubicBezTo>
                  <a:cubicBezTo>
                    <a:pt x="20814" y="8513"/>
                    <a:pt x="20686" y="8583"/>
                    <a:pt x="20532" y="8629"/>
                  </a:cubicBezTo>
                  <a:cubicBezTo>
                    <a:pt x="20379" y="8675"/>
                    <a:pt x="19999" y="8708"/>
                    <a:pt x="19999" y="8708"/>
                  </a:cubicBezTo>
                  <a:cubicBezTo>
                    <a:pt x="20020" y="8807"/>
                    <a:pt x="20212" y="8822"/>
                    <a:pt x="20391" y="8807"/>
                  </a:cubicBezTo>
                  <a:cubicBezTo>
                    <a:pt x="20571" y="8791"/>
                    <a:pt x="20717" y="8677"/>
                    <a:pt x="20942" y="8668"/>
                  </a:cubicBezTo>
                  <a:cubicBezTo>
                    <a:pt x="21168" y="8658"/>
                    <a:pt x="21201" y="8699"/>
                    <a:pt x="21365" y="8776"/>
                  </a:cubicBezTo>
                  <a:cubicBezTo>
                    <a:pt x="21529" y="8853"/>
                    <a:pt x="21544" y="8976"/>
                    <a:pt x="21506" y="9084"/>
                  </a:cubicBezTo>
                  <a:cubicBezTo>
                    <a:pt x="21468" y="9192"/>
                    <a:pt x="21378" y="9486"/>
                    <a:pt x="21147" y="9424"/>
                  </a:cubicBezTo>
                  <a:cubicBezTo>
                    <a:pt x="20917" y="9362"/>
                    <a:pt x="20676" y="9341"/>
                    <a:pt x="20573" y="9448"/>
                  </a:cubicBezTo>
                  <a:cubicBezTo>
                    <a:pt x="20471" y="9556"/>
                    <a:pt x="20128" y="9668"/>
                    <a:pt x="20020" y="9686"/>
                  </a:cubicBezTo>
                  <a:cubicBezTo>
                    <a:pt x="19912" y="9705"/>
                    <a:pt x="19149" y="9640"/>
                    <a:pt x="19149" y="9640"/>
                  </a:cubicBezTo>
                  <a:cubicBezTo>
                    <a:pt x="19149" y="9640"/>
                    <a:pt x="18764" y="9470"/>
                    <a:pt x="18483" y="9532"/>
                  </a:cubicBezTo>
                  <a:cubicBezTo>
                    <a:pt x="18201" y="9594"/>
                    <a:pt x="17970" y="9523"/>
                    <a:pt x="17970" y="9523"/>
                  </a:cubicBezTo>
                  <a:cubicBezTo>
                    <a:pt x="17816" y="9470"/>
                    <a:pt x="17816" y="9462"/>
                    <a:pt x="17714" y="9601"/>
                  </a:cubicBezTo>
                  <a:cubicBezTo>
                    <a:pt x="17611" y="9740"/>
                    <a:pt x="17201" y="9817"/>
                    <a:pt x="17099" y="9802"/>
                  </a:cubicBezTo>
                  <a:cubicBezTo>
                    <a:pt x="16996" y="9786"/>
                    <a:pt x="16689" y="9956"/>
                    <a:pt x="16689" y="9956"/>
                  </a:cubicBezTo>
                  <a:cubicBezTo>
                    <a:pt x="17304" y="9925"/>
                    <a:pt x="17227" y="10002"/>
                    <a:pt x="17535" y="9910"/>
                  </a:cubicBezTo>
                  <a:cubicBezTo>
                    <a:pt x="17842" y="9817"/>
                    <a:pt x="18226" y="9791"/>
                    <a:pt x="18278" y="9868"/>
                  </a:cubicBezTo>
                  <a:cubicBezTo>
                    <a:pt x="18329" y="9945"/>
                    <a:pt x="18278" y="10149"/>
                    <a:pt x="18098" y="10103"/>
                  </a:cubicBezTo>
                  <a:cubicBezTo>
                    <a:pt x="17919" y="10056"/>
                    <a:pt x="17581" y="10152"/>
                    <a:pt x="17581" y="10152"/>
                  </a:cubicBezTo>
                  <a:cubicBezTo>
                    <a:pt x="17970" y="10211"/>
                    <a:pt x="18124" y="10269"/>
                    <a:pt x="17996" y="10365"/>
                  </a:cubicBezTo>
                  <a:cubicBezTo>
                    <a:pt x="17868" y="10461"/>
                    <a:pt x="17945" y="10643"/>
                    <a:pt x="17945" y="10643"/>
                  </a:cubicBezTo>
                  <a:cubicBezTo>
                    <a:pt x="17945" y="10643"/>
                    <a:pt x="18034" y="10879"/>
                    <a:pt x="18175" y="10856"/>
                  </a:cubicBezTo>
                  <a:cubicBezTo>
                    <a:pt x="18316" y="10833"/>
                    <a:pt x="18790" y="11029"/>
                    <a:pt x="18867" y="11013"/>
                  </a:cubicBezTo>
                  <a:cubicBezTo>
                    <a:pt x="18944" y="10998"/>
                    <a:pt x="19046" y="11121"/>
                    <a:pt x="19118" y="11127"/>
                  </a:cubicBezTo>
                  <a:cubicBezTo>
                    <a:pt x="19190" y="11133"/>
                    <a:pt x="19315" y="11137"/>
                    <a:pt x="18816" y="11160"/>
                  </a:cubicBezTo>
                  <a:cubicBezTo>
                    <a:pt x="18316" y="11183"/>
                    <a:pt x="17945" y="11175"/>
                    <a:pt x="17791" y="11314"/>
                  </a:cubicBezTo>
                  <a:cubicBezTo>
                    <a:pt x="17637" y="11453"/>
                    <a:pt x="17394" y="11646"/>
                    <a:pt x="17355" y="11522"/>
                  </a:cubicBezTo>
                  <a:cubicBezTo>
                    <a:pt x="17317" y="11399"/>
                    <a:pt x="17227" y="11245"/>
                    <a:pt x="17406" y="11214"/>
                  </a:cubicBezTo>
                  <a:cubicBezTo>
                    <a:pt x="17586" y="11183"/>
                    <a:pt x="18149" y="11052"/>
                    <a:pt x="18149" y="11052"/>
                  </a:cubicBezTo>
                  <a:cubicBezTo>
                    <a:pt x="17816" y="10951"/>
                    <a:pt x="17432" y="10890"/>
                    <a:pt x="17137" y="10959"/>
                  </a:cubicBezTo>
                  <a:cubicBezTo>
                    <a:pt x="17035" y="10983"/>
                    <a:pt x="16894" y="11013"/>
                    <a:pt x="16925" y="11103"/>
                  </a:cubicBezTo>
                  <a:cubicBezTo>
                    <a:pt x="16925" y="11103"/>
                    <a:pt x="16651" y="11160"/>
                    <a:pt x="16561" y="11160"/>
                  </a:cubicBezTo>
                  <a:cubicBezTo>
                    <a:pt x="16471" y="11160"/>
                    <a:pt x="16228" y="11167"/>
                    <a:pt x="16164" y="11206"/>
                  </a:cubicBezTo>
                  <a:cubicBezTo>
                    <a:pt x="16100" y="11245"/>
                    <a:pt x="15895" y="11237"/>
                    <a:pt x="15736" y="11251"/>
                  </a:cubicBezTo>
                  <a:cubicBezTo>
                    <a:pt x="15621" y="11266"/>
                    <a:pt x="15549" y="11329"/>
                    <a:pt x="15510" y="11407"/>
                  </a:cubicBezTo>
                  <a:cubicBezTo>
                    <a:pt x="15472" y="11484"/>
                    <a:pt x="15433" y="11530"/>
                    <a:pt x="15264" y="11621"/>
                  </a:cubicBezTo>
                  <a:cubicBezTo>
                    <a:pt x="15264" y="11621"/>
                    <a:pt x="15318" y="11669"/>
                    <a:pt x="15382" y="11723"/>
                  </a:cubicBezTo>
                  <a:cubicBezTo>
                    <a:pt x="15474" y="11800"/>
                    <a:pt x="15531" y="11856"/>
                    <a:pt x="15638" y="11769"/>
                  </a:cubicBezTo>
                  <a:cubicBezTo>
                    <a:pt x="15613" y="11854"/>
                    <a:pt x="15531" y="11863"/>
                    <a:pt x="15382" y="11846"/>
                  </a:cubicBezTo>
                  <a:cubicBezTo>
                    <a:pt x="15234" y="11829"/>
                    <a:pt x="15024" y="11785"/>
                    <a:pt x="14921" y="11831"/>
                  </a:cubicBezTo>
                  <a:cubicBezTo>
                    <a:pt x="14819" y="11877"/>
                    <a:pt x="14767" y="11854"/>
                    <a:pt x="14639" y="11823"/>
                  </a:cubicBezTo>
                  <a:cubicBezTo>
                    <a:pt x="14511" y="11792"/>
                    <a:pt x="14450" y="11822"/>
                    <a:pt x="14403" y="11819"/>
                  </a:cubicBezTo>
                  <a:cubicBezTo>
                    <a:pt x="14357" y="11815"/>
                    <a:pt x="14024" y="11885"/>
                    <a:pt x="13891" y="11942"/>
                  </a:cubicBezTo>
                  <a:cubicBezTo>
                    <a:pt x="13891" y="11942"/>
                    <a:pt x="13865" y="12044"/>
                    <a:pt x="13891" y="12090"/>
                  </a:cubicBezTo>
                  <a:cubicBezTo>
                    <a:pt x="13917" y="12136"/>
                    <a:pt x="13819" y="12178"/>
                    <a:pt x="13691" y="12209"/>
                  </a:cubicBezTo>
                  <a:cubicBezTo>
                    <a:pt x="13563" y="12240"/>
                    <a:pt x="13563" y="12286"/>
                    <a:pt x="13379" y="12386"/>
                  </a:cubicBezTo>
                  <a:cubicBezTo>
                    <a:pt x="13379" y="12386"/>
                    <a:pt x="13371" y="12224"/>
                    <a:pt x="13256" y="12164"/>
                  </a:cubicBezTo>
                  <a:cubicBezTo>
                    <a:pt x="13256" y="12164"/>
                    <a:pt x="13256" y="12294"/>
                    <a:pt x="13294" y="12348"/>
                  </a:cubicBezTo>
                  <a:cubicBezTo>
                    <a:pt x="13332" y="12402"/>
                    <a:pt x="13256" y="12510"/>
                    <a:pt x="13230" y="12564"/>
                  </a:cubicBezTo>
                  <a:cubicBezTo>
                    <a:pt x="13204" y="12618"/>
                    <a:pt x="13089" y="12595"/>
                    <a:pt x="13012" y="12703"/>
                  </a:cubicBezTo>
                  <a:cubicBezTo>
                    <a:pt x="12935" y="12811"/>
                    <a:pt x="12897" y="12780"/>
                    <a:pt x="12769" y="12718"/>
                  </a:cubicBezTo>
                  <a:cubicBezTo>
                    <a:pt x="12641" y="12656"/>
                    <a:pt x="12794" y="12641"/>
                    <a:pt x="12794" y="12579"/>
                  </a:cubicBezTo>
                  <a:cubicBezTo>
                    <a:pt x="12794" y="12517"/>
                    <a:pt x="12858" y="12409"/>
                    <a:pt x="12858" y="12409"/>
                  </a:cubicBezTo>
                  <a:cubicBezTo>
                    <a:pt x="12858" y="12409"/>
                    <a:pt x="12961" y="12294"/>
                    <a:pt x="13051" y="12224"/>
                  </a:cubicBezTo>
                  <a:cubicBezTo>
                    <a:pt x="13140" y="12155"/>
                    <a:pt x="13112" y="12160"/>
                    <a:pt x="13012" y="12178"/>
                  </a:cubicBezTo>
                  <a:cubicBezTo>
                    <a:pt x="12912" y="12197"/>
                    <a:pt x="12833" y="12213"/>
                    <a:pt x="12820" y="12278"/>
                  </a:cubicBezTo>
                  <a:cubicBezTo>
                    <a:pt x="12807" y="12343"/>
                    <a:pt x="12820" y="12363"/>
                    <a:pt x="12769" y="12417"/>
                  </a:cubicBezTo>
                  <a:cubicBezTo>
                    <a:pt x="12717" y="12471"/>
                    <a:pt x="12735" y="12547"/>
                    <a:pt x="12730" y="12502"/>
                  </a:cubicBezTo>
                  <a:cubicBezTo>
                    <a:pt x="12725" y="12457"/>
                    <a:pt x="12641" y="12433"/>
                    <a:pt x="12477" y="12349"/>
                  </a:cubicBezTo>
                  <a:cubicBezTo>
                    <a:pt x="12477" y="12349"/>
                    <a:pt x="12635" y="12562"/>
                    <a:pt x="12661" y="12608"/>
                  </a:cubicBezTo>
                  <a:cubicBezTo>
                    <a:pt x="12687" y="12655"/>
                    <a:pt x="12589" y="12718"/>
                    <a:pt x="12477" y="12868"/>
                  </a:cubicBezTo>
                  <a:cubicBezTo>
                    <a:pt x="12477" y="12868"/>
                    <a:pt x="12528" y="12855"/>
                    <a:pt x="12641" y="12929"/>
                  </a:cubicBezTo>
                  <a:cubicBezTo>
                    <a:pt x="12753" y="13004"/>
                    <a:pt x="12615" y="13081"/>
                    <a:pt x="12538" y="13324"/>
                  </a:cubicBezTo>
                  <a:cubicBezTo>
                    <a:pt x="12538" y="13324"/>
                    <a:pt x="12156" y="13514"/>
                    <a:pt x="12038" y="13551"/>
                  </a:cubicBezTo>
                  <a:cubicBezTo>
                    <a:pt x="11921" y="13588"/>
                    <a:pt x="11423" y="13713"/>
                    <a:pt x="11065" y="13775"/>
                  </a:cubicBezTo>
                  <a:cubicBezTo>
                    <a:pt x="10706" y="13837"/>
                    <a:pt x="10299" y="13821"/>
                    <a:pt x="10119" y="13991"/>
                  </a:cubicBezTo>
                  <a:cubicBezTo>
                    <a:pt x="9940" y="14161"/>
                    <a:pt x="10119" y="13991"/>
                    <a:pt x="10119" y="13991"/>
                  </a:cubicBezTo>
                  <a:cubicBezTo>
                    <a:pt x="10119" y="13991"/>
                    <a:pt x="9925" y="14207"/>
                    <a:pt x="9707" y="14330"/>
                  </a:cubicBezTo>
                  <a:cubicBezTo>
                    <a:pt x="9707" y="14330"/>
                    <a:pt x="9668" y="14454"/>
                    <a:pt x="9643" y="14562"/>
                  </a:cubicBezTo>
                  <a:cubicBezTo>
                    <a:pt x="9617" y="14670"/>
                    <a:pt x="9617" y="15195"/>
                    <a:pt x="9630" y="15503"/>
                  </a:cubicBezTo>
                  <a:cubicBezTo>
                    <a:pt x="9643" y="15812"/>
                    <a:pt x="9502" y="15688"/>
                    <a:pt x="9463" y="15843"/>
                  </a:cubicBezTo>
                  <a:cubicBezTo>
                    <a:pt x="9425" y="15997"/>
                    <a:pt x="9370" y="16055"/>
                    <a:pt x="9233" y="16089"/>
                  </a:cubicBezTo>
                  <a:cubicBezTo>
                    <a:pt x="8925" y="16167"/>
                    <a:pt x="8772" y="15997"/>
                    <a:pt x="8889" y="15744"/>
                  </a:cubicBezTo>
                  <a:cubicBezTo>
                    <a:pt x="8919" y="15680"/>
                    <a:pt x="8828" y="15133"/>
                    <a:pt x="8787" y="15102"/>
                  </a:cubicBezTo>
                  <a:cubicBezTo>
                    <a:pt x="8746" y="15071"/>
                    <a:pt x="8951" y="14849"/>
                    <a:pt x="8951" y="14744"/>
                  </a:cubicBezTo>
                  <a:cubicBezTo>
                    <a:pt x="8951" y="14639"/>
                    <a:pt x="8818" y="14367"/>
                    <a:pt x="8705" y="14349"/>
                  </a:cubicBezTo>
                  <a:cubicBezTo>
                    <a:pt x="8592" y="14330"/>
                    <a:pt x="8182" y="14269"/>
                    <a:pt x="7967" y="14016"/>
                  </a:cubicBezTo>
                  <a:cubicBezTo>
                    <a:pt x="7752" y="13763"/>
                    <a:pt x="7793" y="13966"/>
                    <a:pt x="7393" y="13942"/>
                  </a:cubicBezTo>
                  <a:cubicBezTo>
                    <a:pt x="6993" y="13917"/>
                    <a:pt x="7209" y="14022"/>
                    <a:pt x="6922" y="13855"/>
                  </a:cubicBezTo>
                  <a:cubicBezTo>
                    <a:pt x="6635" y="13689"/>
                    <a:pt x="6717" y="13979"/>
                    <a:pt x="6717" y="13979"/>
                  </a:cubicBezTo>
                  <a:cubicBezTo>
                    <a:pt x="6717" y="13979"/>
                    <a:pt x="6214" y="13880"/>
                    <a:pt x="6061" y="13695"/>
                  </a:cubicBezTo>
                  <a:cubicBezTo>
                    <a:pt x="5907" y="13510"/>
                    <a:pt x="5786" y="13636"/>
                    <a:pt x="5786" y="13636"/>
                  </a:cubicBezTo>
                  <a:cubicBezTo>
                    <a:pt x="5786" y="13636"/>
                    <a:pt x="4954" y="13436"/>
                    <a:pt x="5159" y="13497"/>
                  </a:cubicBezTo>
                  <a:cubicBezTo>
                    <a:pt x="5364" y="13559"/>
                    <a:pt x="4698" y="13659"/>
                    <a:pt x="4390" y="13621"/>
                  </a:cubicBezTo>
                  <a:cubicBezTo>
                    <a:pt x="4083" y="13582"/>
                    <a:pt x="4080" y="13719"/>
                    <a:pt x="4019" y="13868"/>
                  </a:cubicBezTo>
                  <a:cubicBezTo>
                    <a:pt x="3957" y="14016"/>
                    <a:pt x="3903" y="14099"/>
                    <a:pt x="3806" y="14287"/>
                  </a:cubicBezTo>
                  <a:cubicBezTo>
                    <a:pt x="3806" y="14287"/>
                    <a:pt x="3486" y="14500"/>
                    <a:pt x="3396" y="14546"/>
                  </a:cubicBezTo>
                  <a:cubicBezTo>
                    <a:pt x="3306" y="14593"/>
                    <a:pt x="3288" y="14593"/>
                    <a:pt x="3365" y="14732"/>
                  </a:cubicBezTo>
                  <a:cubicBezTo>
                    <a:pt x="3365" y="14732"/>
                    <a:pt x="3147" y="14870"/>
                    <a:pt x="3173" y="14978"/>
                  </a:cubicBezTo>
                  <a:cubicBezTo>
                    <a:pt x="3199" y="15086"/>
                    <a:pt x="3160" y="15179"/>
                    <a:pt x="3032" y="15380"/>
                  </a:cubicBezTo>
                  <a:cubicBezTo>
                    <a:pt x="3032" y="15380"/>
                    <a:pt x="3006" y="15596"/>
                    <a:pt x="3045" y="15750"/>
                  </a:cubicBezTo>
                  <a:cubicBezTo>
                    <a:pt x="3083" y="15904"/>
                    <a:pt x="3160" y="15935"/>
                    <a:pt x="3006" y="16136"/>
                  </a:cubicBezTo>
                  <a:cubicBezTo>
                    <a:pt x="3032" y="16228"/>
                    <a:pt x="3106" y="16279"/>
                    <a:pt x="3173" y="16421"/>
                  </a:cubicBezTo>
                  <a:cubicBezTo>
                    <a:pt x="3240" y="16563"/>
                    <a:pt x="3288" y="16560"/>
                    <a:pt x="3457" y="16768"/>
                  </a:cubicBezTo>
                  <a:cubicBezTo>
                    <a:pt x="3457" y="16768"/>
                    <a:pt x="3775" y="16845"/>
                    <a:pt x="4057" y="16830"/>
                  </a:cubicBezTo>
                  <a:cubicBezTo>
                    <a:pt x="4312" y="16816"/>
                    <a:pt x="4313" y="16830"/>
                    <a:pt x="4421" y="16991"/>
                  </a:cubicBezTo>
                  <a:cubicBezTo>
                    <a:pt x="4555" y="17191"/>
                    <a:pt x="4421" y="16991"/>
                    <a:pt x="4421" y="16991"/>
                  </a:cubicBezTo>
                  <a:cubicBezTo>
                    <a:pt x="4421" y="16991"/>
                    <a:pt x="4774" y="17015"/>
                    <a:pt x="4864" y="16745"/>
                  </a:cubicBezTo>
                  <a:cubicBezTo>
                    <a:pt x="4864" y="16745"/>
                    <a:pt x="5043" y="16599"/>
                    <a:pt x="5069" y="16491"/>
                  </a:cubicBezTo>
                  <a:cubicBezTo>
                    <a:pt x="5095" y="16383"/>
                    <a:pt x="5179" y="16369"/>
                    <a:pt x="5389" y="16375"/>
                  </a:cubicBezTo>
                  <a:cubicBezTo>
                    <a:pt x="5599" y="16381"/>
                    <a:pt x="5569" y="16421"/>
                    <a:pt x="5876" y="16421"/>
                  </a:cubicBezTo>
                  <a:cubicBezTo>
                    <a:pt x="6184" y="16421"/>
                    <a:pt x="6145" y="16506"/>
                    <a:pt x="6273" y="16599"/>
                  </a:cubicBezTo>
                  <a:cubicBezTo>
                    <a:pt x="6401" y="16691"/>
                    <a:pt x="6396" y="16694"/>
                    <a:pt x="6299" y="16784"/>
                  </a:cubicBezTo>
                  <a:cubicBezTo>
                    <a:pt x="6202" y="16873"/>
                    <a:pt x="6132" y="16845"/>
                    <a:pt x="5991" y="17015"/>
                  </a:cubicBezTo>
                  <a:cubicBezTo>
                    <a:pt x="5882" y="17042"/>
                    <a:pt x="5838" y="17216"/>
                    <a:pt x="5812" y="17293"/>
                  </a:cubicBezTo>
                  <a:cubicBezTo>
                    <a:pt x="5786" y="17370"/>
                    <a:pt x="5812" y="17463"/>
                    <a:pt x="5692" y="17497"/>
                  </a:cubicBezTo>
                  <a:cubicBezTo>
                    <a:pt x="5692" y="17497"/>
                    <a:pt x="5607" y="17416"/>
                    <a:pt x="5528" y="17348"/>
                  </a:cubicBezTo>
                  <a:cubicBezTo>
                    <a:pt x="5528" y="17348"/>
                    <a:pt x="5505" y="17455"/>
                    <a:pt x="5441" y="17540"/>
                  </a:cubicBezTo>
                  <a:cubicBezTo>
                    <a:pt x="5377" y="17625"/>
                    <a:pt x="5402" y="17656"/>
                    <a:pt x="5405" y="17793"/>
                  </a:cubicBezTo>
                  <a:cubicBezTo>
                    <a:pt x="5405" y="17793"/>
                    <a:pt x="5392" y="17785"/>
                    <a:pt x="5364" y="17825"/>
                  </a:cubicBezTo>
                  <a:cubicBezTo>
                    <a:pt x="5336" y="17865"/>
                    <a:pt x="5351" y="17926"/>
                    <a:pt x="5097" y="18027"/>
                  </a:cubicBezTo>
                  <a:cubicBezTo>
                    <a:pt x="5097" y="18027"/>
                    <a:pt x="5210" y="18088"/>
                    <a:pt x="5261" y="18126"/>
                  </a:cubicBezTo>
                  <a:cubicBezTo>
                    <a:pt x="5312" y="18165"/>
                    <a:pt x="5492" y="18219"/>
                    <a:pt x="5786" y="18242"/>
                  </a:cubicBezTo>
                  <a:cubicBezTo>
                    <a:pt x="6081" y="18265"/>
                    <a:pt x="6017" y="18257"/>
                    <a:pt x="6081" y="18311"/>
                  </a:cubicBezTo>
                  <a:cubicBezTo>
                    <a:pt x="6145" y="18365"/>
                    <a:pt x="6273" y="18358"/>
                    <a:pt x="6427" y="18388"/>
                  </a:cubicBezTo>
                  <a:cubicBezTo>
                    <a:pt x="6590" y="18421"/>
                    <a:pt x="6760" y="18512"/>
                    <a:pt x="6760" y="18589"/>
                  </a:cubicBezTo>
                  <a:cubicBezTo>
                    <a:pt x="6760" y="18666"/>
                    <a:pt x="6927" y="18720"/>
                    <a:pt x="7029" y="18766"/>
                  </a:cubicBezTo>
                  <a:cubicBezTo>
                    <a:pt x="7132" y="18813"/>
                    <a:pt x="7145" y="18820"/>
                    <a:pt x="7080" y="18921"/>
                  </a:cubicBezTo>
                  <a:cubicBezTo>
                    <a:pt x="6965" y="18975"/>
                    <a:pt x="7119" y="19006"/>
                    <a:pt x="7004" y="19114"/>
                  </a:cubicBezTo>
                  <a:cubicBezTo>
                    <a:pt x="7004" y="19114"/>
                    <a:pt x="6965" y="19314"/>
                    <a:pt x="6875" y="19438"/>
                  </a:cubicBezTo>
                  <a:cubicBezTo>
                    <a:pt x="6786" y="19561"/>
                    <a:pt x="6786" y="19631"/>
                    <a:pt x="6760" y="19746"/>
                  </a:cubicBezTo>
                  <a:cubicBezTo>
                    <a:pt x="6735" y="19862"/>
                    <a:pt x="6811" y="19862"/>
                    <a:pt x="6655" y="20002"/>
                  </a:cubicBezTo>
                  <a:cubicBezTo>
                    <a:pt x="6655" y="20002"/>
                    <a:pt x="6670" y="20093"/>
                    <a:pt x="6811" y="20201"/>
                  </a:cubicBezTo>
                  <a:cubicBezTo>
                    <a:pt x="6786" y="20263"/>
                    <a:pt x="6799" y="20279"/>
                    <a:pt x="6940" y="20356"/>
                  </a:cubicBezTo>
                  <a:cubicBezTo>
                    <a:pt x="7080" y="20433"/>
                    <a:pt x="7157" y="20579"/>
                    <a:pt x="7298" y="20672"/>
                  </a:cubicBezTo>
                  <a:cubicBezTo>
                    <a:pt x="7439" y="20765"/>
                    <a:pt x="7424" y="20839"/>
                    <a:pt x="7496" y="20817"/>
                  </a:cubicBezTo>
                  <a:cubicBezTo>
                    <a:pt x="7567" y="20795"/>
                    <a:pt x="7900" y="20811"/>
                    <a:pt x="8233" y="20788"/>
                  </a:cubicBezTo>
                  <a:cubicBezTo>
                    <a:pt x="8567" y="20765"/>
                    <a:pt x="8515" y="20795"/>
                    <a:pt x="8618" y="20903"/>
                  </a:cubicBezTo>
                  <a:cubicBezTo>
                    <a:pt x="8720" y="21011"/>
                    <a:pt x="8797" y="21073"/>
                    <a:pt x="9130" y="21214"/>
                  </a:cubicBezTo>
                  <a:cubicBezTo>
                    <a:pt x="9197" y="21417"/>
                    <a:pt x="9097" y="21427"/>
                    <a:pt x="8989" y="21498"/>
                  </a:cubicBezTo>
                  <a:cubicBezTo>
                    <a:pt x="8882" y="21569"/>
                    <a:pt x="8869" y="21545"/>
                    <a:pt x="8869" y="21545"/>
                  </a:cubicBezTo>
                  <a:cubicBezTo>
                    <a:pt x="8759" y="21405"/>
                    <a:pt x="8705" y="21312"/>
                    <a:pt x="8782" y="21274"/>
                  </a:cubicBezTo>
                  <a:cubicBezTo>
                    <a:pt x="8859" y="21235"/>
                    <a:pt x="8874" y="21274"/>
                    <a:pt x="8772" y="21181"/>
                  </a:cubicBezTo>
                  <a:cubicBezTo>
                    <a:pt x="8669" y="21089"/>
                    <a:pt x="8356" y="20953"/>
                    <a:pt x="8356" y="20953"/>
                  </a:cubicBezTo>
                  <a:cubicBezTo>
                    <a:pt x="8182" y="20996"/>
                    <a:pt x="7977" y="21035"/>
                    <a:pt x="7900" y="21065"/>
                  </a:cubicBezTo>
                  <a:cubicBezTo>
                    <a:pt x="7824" y="21096"/>
                    <a:pt x="7824" y="21089"/>
                    <a:pt x="7824" y="21089"/>
                  </a:cubicBezTo>
                  <a:cubicBezTo>
                    <a:pt x="7952" y="21166"/>
                    <a:pt x="7939" y="21282"/>
                    <a:pt x="7946" y="21298"/>
                  </a:cubicBezTo>
                  <a:cubicBezTo>
                    <a:pt x="7954" y="21315"/>
                    <a:pt x="7798" y="21343"/>
                    <a:pt x="7762" y="21348"/>
                  </a:cubicBezTo>
                  <a:cubicBezTo>
                    <a:pt x="7644" y="21220"/>
                    <a:pt x="7554" y="21197"/>
                    <a:pt x="7529" y="21166"/>
                  </a:cubicBezTo>
                  <a:cubicBezTo>
                    <a:pt x="7503" y="21135"/>
                    <a:pt x="7439" y="21081"/>
                    <a:pt x="7414" y="21035"/>
                  </a:cubicBezTo>
                  <a:cubicBezTo>
                    <a:pt x="7388" y="20988"/>
                    <a:pt x="7298" y="20965"/>
                    <a:pt x="7170" y="20927"/>
                  </a:cubicBezTo>
                  <a:cubicBezTo>
                    <a:pt x="7042" y="20888"/>
                    <a:pt x="6824" y="20826"/>
                    <a:pt x="6747" y="20749"/>
                  </a:cubicBezTo>
                  <a:cubicBezTo>
                    <a:pt x="6670" y="20672"/>
                    <a:pt x="6376" y="20433"/>
                    <a:pt x="6376" y="20340"/>
                  </a:cubicBezTo>
                  <a:cubicBezTo>
                    <a:pt x="6376" y="20248"/>
                    <a:pt x="6122" y="20113"/>
                    <a:pt x="6122" y="20113"/>
                  </a:cubicBezTo>
                  <a:cubicBezTo>
                    <a:pt x="6107" y="20217"/>
                    <a:pt x="6104" y="20271"/>
                    <a:pt x="6040" y="20225"/>
                  </a:cubicBezTo>
                  <a:cubicBezTo>
                    <a:pt x="5976" y="20178"/>
                    <a:pt x="5799" y="20132"/>
                    <a:pt x="5838" y="20047"/>
                  </a:cubicBezTo>
                  <a:cubicBezTo>
                    <a:pt x="5876" y="19962"/>
                    <a:pt x="5856" y="19756"/>
                    <a:pt x="5856" y="19756"/>
                  </a:cubicBezTo>
                  <a:cubicBezTo>
                    <a:pt x="5697" y="19561"/>
                    <a:pt x="5282" y="18879"/>
                    <a:pt x="5282" y="18879"/>
                  </a:cubicBezTo>
                  <a:cubicBezTo>
                    <a:pt x="5056" y="18890"/>
                    <a:pt x="5010" y="18919"/>
                    <a:pt x="4933" y="18842"/>
                  </a:cubicBezTo>
                  <a:cubicBezTo>
                    <a:pt x="4856" y="18765"/>
                    <a:pt x="4582" y="18581"/>
                    <a:pt x="4403" y="18512"/>
                  </a:cubicBezTo>
                  <a:cubicBezTo>
                    <a:pt x="4224" y="18442"/>
                    <a:pt x="4147" y="18296"/>
                    <a:pt x="4019" y="18211"/>
                  </a:cubicBezTo>
                  <a:cubicBezTo>
                    <a:pt x="3890" y="18126"/>
                    <a:pt x="3762" y="17995"/>
                    <a:pt x="3698" y="17902"/>
                  </a:cubicBezTo>
                  <a:cubicBezTo>
                    <a:pt x="3634" y="17810"/>
                    <a:pt x="3478" y="17571"/>
                    <a:pt x="3478" y="17571"/>
                  </a:cubicBezTo>
                  <a:cubicBezTo>
                    <a:pt x="3301" y="17463"/>
                    <a:pt x="3027" y="17299"/>
                    <a:pt x="3027" y="17299"/>
                  </a:cubicBezTo>
                  <a:cubicBezTo>
                    <a:pt x="2635" y="17362"/>
                    <a:pt x="2635" y="17332"/>
                    <a:pt x="2558" y="17270"/>
                  </a:cubicBezTo>
                  <a:cubicBezTo>
                    <a:pt x="2481" y="17208"/>
                    <a:pt x="2187" y="17046"/>
                    <a:pt x="2148" y="17000"/>
                  </a:cubicBezTo>
                  <a:cubicBezTo>
                    <a:pt x="2110" y="16953"/>
                    <a:pt x="2020" y="16884"/>
                    <a:pt x="1982" y="16807"/>
                  </a:cubicBezTo>
                  <a:cubicBezTo>
                    <a:pt x="1943" y="16730"/>
                    <a:pt x="1815" y="16637"/>
                    <a:pt x="1700" y="16537"/>
                  </a:cubicBezTo>
                  <a:cubicBezTo>
                    <a:pt x="1584" y="16437"/>
                    <a:pt x="1507" y="16259"/>
                    <a:pt x="1354" y="16167"/>
                  </a:cubicBezTo>
                  <a:cubicBezTo>
                    <a:pt x="1200" y="16074"/>
                    <a:pt x="1123" y="15912"/>
                    <a:pt x="1072" y="15858"/>
                  </a:cubicBezTo>
                  <a:cubicBezTo>
                    <a:pt x="1021" y="15804"/>
                    <a:pt x="918" y="15711"/>
                    <a:pt x="880" y="15619"/>
                  </a:cubicBezTo>
                  <a:cubicBezTo>
                    <a:pt x="841" y="15526"/>
                    <a:pt x="854" y="15426"/>
                    <a:pt x="777" y="15387"/>
                  </a:cubicBezTo>
                  <a:cubicBezTo>
                    <a:pt x="700" y="15349"/>
                    <a:pt x="713" y="15225"/>
                    <a:pt x="713" y="15225"/>
                  </a:cubicBezTo>
                  <a:cubicBezTo>
                    <a:pt x="713" y="15225"/>
                    <a:pt x="777" y="15264"/>
                    <a:pt x="700" y="15202"/>
                  </a:cubicBezTo>
                  <a:cubicBezTo>
                    <a:pt x="623" y="15141"/>
                    <a:pt x="611" y="15063"/>
                    <a:pt x="649" y="14978"/>
                  </a:cubicBezTo>
                  <a:cubicBezTo>
                    <a:pt x="688" y="14894"/>
                    <a:pt x="998" y="14226"/>
                    <a:pt x="998" y="14226"/>
                  </a:cubicBezTo>
                  <a:cubicBezTo>
                    <a:pt x="905" y="13868"/>
                    <a:pt x="880" y="13736"/>
                    <a:pt x="918" y="13698"/>
                  </a:cubicBezTo>
                  <a:cubicBezTo>
                    <a:pt x="957" y="13659"/>
                    <a:pt x="931" y="13628"/>
                    <a:pt x="893" y="13567"/>
                  </a:cubicBezTo>
                  <a:cubicBezTo>
                    <a:pt x="867" y="13443"/>
                    <a:pt x="803" y="13412"/>
                    <a:pt x="854" y="13335"/>
                  </a:cubicBezTo>
                  <a:cubicBezTo>
                    <a:pt x="803" y="13235"/>
                    <a:pt x="816" y="13088"/>
                    <a:pt x="816" y="13088"/>
                  </a:cubicBezTo>
                  <a:cubicBezTo>
                    <a:pt x="803" y="13027"/>
                    <a:pt x="793" y="12929"/>
                    <a:pt x="793" y="12929"/>
                  </a:cubicBezTo>
                  <a:cubicBezTo>
                    <a:pt x="944" y="12834"/>
                    <a:pt x="977" y="12732"/>
                    <a:pt x="977" y="12732"/>
                  </a:cubicBezTo>
                  <a:cubicBezTo>
                    <a:pt x="918" y="12618"/>
                    <a:pt x="918" y="12610"/>
                    <a:pt x="982" y="12510"/>
                  </a:cubicBezTo>
                  <a:lnTo>
                    <a:pt x="982" y="12251"/>
                  </a:lnTo>
                  <a:cubicBezTo>
                    <a:pt x="982" y="12251"/>
                    <a:pt x="1059" y="11908"/>
                    <a:pt x="982" y="11800"/>
                  </a:cubicBezTo>
                  <a:cubicBezTo>
                    <a:pt x="905" y="11692"/>
                    <a:pt x="1098" y="11275"/>
                    <a:pt x="1226" y="11152"/>
                  </a:cubicBezTo>
                  <a:cubicBezTo>
                    <a:pt x="1354" y="11029"/>
                    <a:pt x="1418" y="10674"/>
                    <a:pt x="1244" y="10522"/>
                  </a:cubicBezTo>
                  <a:cubicBezTo>
                    <a:pt x="1244" y="10522"/>
                    <a:pt x="834" y="11149"/>
                    <a:pt x="793" y="11189"/>
                  </a:cubicBezTo>
                  <a:cubicBezTo>
                    <a:pt x="752" y="11229"/>
                    <a:pt x="739" y="11507"/>
                    <a:pt x="688" y="11584"/>
                  </a:cubicBezTo>
                  <a:cubicBezTo>
                    <a:pt x="636" y="11661"/>
                    <a:pt x="636" y="11769"/>
                    <a:pt x="649" y="11923"/>
                  </a:cubicBezTo>
                  <a:lnTo>
                    <a:pt x="521" y="12186"/>
                  </a:lnTo>
                  <a:cubicBezTo>
                    <a:pt x="521" y="12186"/>
                    <a:pt x="534" y="12456"/>
                    <a:pt x="406" y="12564"/>
                  </a:cubicBezTo>
                  <a:cubicBezTo>
                    <a:pt x="278" y="12672"/>
                    <a:pt x="267" y="13053"/>
                    <a:pt x="303" y="13204"/>
                  </a:cubicBezTo>
                  <a:cubicBezTo>
                    <a:pt x="339" y="13355"/>
                    <a:pt x="342" y="13463"/>
                    <a:pt x="342" y="13473"/>
                  </a:cubicBezTo>
                  <a:cubicBezTo>
                    <a:pt x="342" y="13482"/>
                    <a:pt x="193" y="13645"/>
                    <a:pt x="116" y="13584"/>
                  </a:cubicBezTo>
                  <a:cubicBezTo>
                    <a:pt x="39" y="13522"/>
                    <a:pt x="34" y="13312"/>
                    <a:pt x="85" y="13111"/>
                  </a:cubicBezTo>
                  <a:cubicBezTo>
                    <a:pt x="85" y="13111"/>
                    <a:pt x="73" y="12973"/>
                    <a:pt x="9" y="12895"/>
                  </a:cubicBezTo>
                  <a:cubicBezTo>
                    <a:pt x="-55" y="12818"/>
                    <a:pt x="239" y="12325"/>
                    <a:pt x="342" y="12078"/>
                  </a:cubicBezTo>
                  <a:lnTo>
                    <a:pt x="198" y="11646"/>
                  </a:lnTo>
                  <a:cubicBezTo>
                    <a:pt x="198" y="11646"/>
                    <a:pt x="198" y="11646"/>
                    <a:pt x="526" y="11547"/>
                  </a:cubicBezTo>
                  <a:cubicBezTo>
                    <a:pt x="526" y="11547"/>
                    <a:pt x="549" y="11174"/>
                    <a:pt x="588" y="11004"/>
                  </a:cubicBezTo>
                  <a:cubicBezTo>
                    <a:pt x="626" y="10834"/>
                    <a:pt x="867" y="10596"/>
                    <a:pt x="893" y="10458"/>
                  </a:cubicBezTo>
                  <a:cubicBezTo>
                    <a:pt x="918" y="10319"/>
                    <a:pt x="1136" y="9964"/>
                    <a:pt x="1305" y="9547"/>
                  </a:cubicBezTo>
                  <a:cubicBezTo>
                    <a:pt x="1305" y="9547"/>
                    <a:pt x="1262" y="9285"/>
                    <a:pt x="1223" y="9177"/>
                  </a:cubicBezTo>
                  <a:cubicBezTo>
                    <a:pt x="1185" y="9069"/>
                    <a:pt x="1469" y="8891"/>
                    <a:pt x="1495" y="8768"/>
                  </a:cubicBezTo>
                  <a:cubicBezTo>
                    <a:pt x="1520" y="8645"/>
                    <a:pt x="1879" y="8359"/>
                    <a:pt x="2125" y="8152"/>
                  </a:cubicBezTo>
                  <a:lnTo>
                    <a:pt x="2043" y="8041"/>
                  </a:lnTo>
                  <a:cubicBezTo>
                    <a:pt x="2043" y="8041"/>
                    <a:pt x="2110" y="7989"/>
                    <a:pt x="2225" y="7842"/>
                  </a:cubicBezTo>
                  <a:cubicBezTo>
                    <a:pt x="2340" y="7696"/>
                    <a:pt x="2417" y="7646"/>
                    <a:pt x="2558" y="7480"/>
                  </a:cubicBezTo>
                  <a:cubicBezTo>
                    <a:pt x="2658" y="7362"/>
                    <a:pt x="3045" y="7140"/>
                    <a:pt x="3019" y="7140"/>
                  </a:cubicBezTo>
                  <a:cubicBezTo>
                    <a:pt x="3173" y="7140"/>
                    <a:pt x="4172" y="6461"/>
                    <a:pt x="4403" y="6400"/>
                  </a:cubicBezTo>
                  <a:cubicBezTo>
                    <a:pt x="4633" y="6338"/>
                    <a:pt x="5082" y="5937"/>
                    <a:pt x="5261" y="5690"/>
                  </a:cubicBezTo>
                  <a:cubicBezTo>
                    <a:pt x="5441" y="5443"/>
                    <a:pt x="5405" y="5647"/>
                    <a:pt x="5441" y="5890"/>
                  </a:cubicBezTo>
                  <a:cubicBezTo>
                    <a:pt x="5441" y="5890"/>
                    <a:pt x="5876" y="5528"/>
                    <a:pt x="6081" y="5420"/>
                  </a:cubicBezTo>
                  <a:cubicBezTo>
                    <a:pt x="6286" y="5312"/>
                    <a:pt x="6396" y="4906"/>
                    <a:pt x="6409" y="4783"/>
                  </a:cubicBezTo>
                  <a:cubicBezTo>
                    <a:pt x="6422" y="4659"/>
                    <a:pt x="8003" y="3823"/>
                    <a:pt x="8259" y="3715"/>
                  </a:cubicBezTo>
                  <a:cubicBezTo>
                    <a:pt x="8515" y="3607"/>
                    <a:pt x="8377" y="3598"/>
                    <a:pt x="8151" y="3585"/>
                  </a:cubicBezTo>
                  <a:cubicBezTo>
                    <a:pt x="8151" y="3585"/>
                    <a:pt x="8336" y="3491"/>
                    <a:pt x="8541" y="3391"/>
                  </a:cubicBezTo>
                  <a:cubicBezTo>
                    <a:pt x="8746" y="3291"/>
                    <a:pt x="9310" y="2997"/>
                    <a:pt x="9643" y="2897"/>
                  </a:cubicBezTo>
                  <a:cubicBezTo>
                    <a:pt x="9976" y="2797"/>
                    <a:pt x="9771" y="2758"/>
                    <a:pt x="9540" y="2774"/>
                  </a:cubicBezTo>
                  <a:cubicBezTo>
                    <a:pt x="9310" y="2789"/>
                    <a:pt x="8987" y="2987"/>
                    <a:pt x="9115" y="2894"/>
                  </a:cubicBezTo>
                  <a:cubicBezTo>
                    <a:pt x="9243" y="2801"/>
                    <a:pt x="9591" y="2480"/>
                    <a:pt x="9796" y="2450"/>
                  </a:cubicBezTo>
                  <a:cubicBezTo>
                    <a:pt x="10001" y="2419"/>
                    <a:pt x="10053" y="2218"/>
                    <a:pt x="10078" y="2095"/>
                  </a:cubicBezTo>
                  <a:cubicBezTo>
                    <a:pt x="10104" y="1971"/>
                    <a:pt x="10796" y="1724"/>
                    <a:pt x="10960" y="1586"/>
                  </a:cubicBezTo>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49" name="AutoShape 28"/>
            <p:cNvSpPr>
              <a:spLocks/>
            </p:cNvSpPr>
            <p:nvPr/>
          </p:nvSpPr>
          <p:spPr bwMode="auto">
            <a:xfrm>
              <a:off x="1925429" y="992264"/>
              <a:ext cx="122224" cy="120659"/>
            </a:xfrm>
            <a:custGeom>
              <a:avLst/>
              <a:gdLst>
                <a:gd name="T0" fmla="*/ 10345 w 20691"/>
                <a:gd name="T1" fmla="*/ 9830 h 19661"/>
                <a:gd name="T2" fmla="*/ 10345 w 20691"/>
                <a:gd name="T3" fmla="*/ 9830 h 19661"/>
                <a:gd name="T4" fmla="*/ 10345 w 20691"/>
                <a:gd name="T5" fmla="*/ 9830 h 19661"/>
                <a:gd name="T6" fmla="*/ 10345 w 20691"/>
                <a:gd name="T7" fmla="*/ 9830 h 19661"/>
              </a:gdLst>
              <a:ahLst/>
              <a:cxnLst>
                <a:cxn ang="0">
                  <a:pos x="T0" y="T1"/>
                </a:cxn>
                <a:cxn ang="0">
                  <a:pos x="T2" y="T3"/>
                </a:cxn>
                <a:cxn ang="0">
                  <a:pos x="T4" y="T5"/>
                </a:cxn>
                <a:cxn ang="0">
                  <a:pos x="T6" y="T7"/>
                </a:cxn>
              </a:cxnLst>
              <a:rect l="0" t="0" r="r" b="b"/>
              <a:pathLst>
                <a:path w="20691" h="19661">
                  <a:moveTo>
                    <a:pt x="12000" y="13830"/>
                  </a:moveTo>
                  <a:cubicBezTo>
                    <a:pt x="12800" y="16549"/>
                    <a:pt x="19199" y="21600"/>
                    <a:pt x="20400" y="18880"/>
                  </a:cubicBezTo>
                  <a:cubicBezTo>
                    <a:pt x="21599" y="16160"/>
                    <a:pt x="18800" y="11887"/>
                    <a:pt x="17199" y="9556"/>
                  </a:cubicBezTo>
                  <a:cubicBezTo>
                    <a:pt x="15800" y="8391"/>
                    <a:pt x="15599" y="5283"/>
                    <a:pt x="15200" y="4118"/>
                  </a:cubicBezTo>
                  <a:cubicBezTo>
                    <a:pt x="14800" y="2952"/>
                    <a:pt x="13759" y="0"/>
                    <a:pt x="13759" y="0"/>
                  </a:cubicBezTo>
                  <a:cubicBezTo>
                    <a:pt x="10400" y="233"/>
                    <a:pt x="10200" y="233"/>
                    <a:pt x="10000" y="2175"/>
                  </a:cubicBezTo>
                  <a:cubicBezTo>
                    <a:pt x="9800" y="4118"/>
                    <a:pt x="6800" y="6060"/>
                    <a:pt x="6000" y="5866"/>
                  </a:cubicBezTo>
                  <a:cubicBezTo>
                    <a:pt x="5200" y="5672"/>
                    <a:pt x="0" y="10256"/>
                    <a:pt x="0" y="10256"/>
                  </a:cubicBezTo>
                  <a:cubicBezTo>
                    <a:pt x="600" y="11304"/>
                    <a:pt x="1200" y="10877"/>
                    <a:pt x="3000" y="10527"/>
                  </a:cubicBezTo>
                  <a:cubicBezTo>
                    <a:pt x="4800" y="10178"/>
                    <a:pt x="5799" y="10722"/>
                    <a:pt x="5799" y="10722"/>
                  </a:cubicBezTo>
                  <a:cubicBezTo>
                    <a:pt x="4600" y="12082"/>
                    <a:pt x="3000" y="12664"/>
                    <a:pt x="3400" y="14218"/>
                  </a:cubicBezTo>
                  <a:cubicBezTo>
                    <a:pt x="3800" y="15772"/>
                    <a:pt x="4600" y="16355"/>
                    <a:pt x="4600" y="16355"/>
                  </a:cubicBezTo>
                  <a:cubicBezTo>
                    <a:pt x="6800" y="14606"/>
                    <a:pt x="10400" y="11693"/>
                    <a:pt x="12000" y="13830"/>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50" name="AutoShape 29"/>
            <p:cNvSpPr>
              <a:spLocks/>
            </p:cNvSpPr>
            <p:nvPr/>
          </p:nvSpPr>
          <p:spPr bwMode="auto">
            <a:xfrm>
              <a:off x="2076224" y="752533"/>
              <a:ext cx="338101" cy="492163"/>
            </a:xfrm>
            <a:custGeom>
              <a:avLst/>
              <a:gdLst>
                <a:gd name="T0" fmla="*/ 10800 w 21600"/>
                <a:gd name="T1" fmla="+- 0 10794 119"/>
                <a:gd name="T2" fmla="*/ 10794 h 21351"/>
                <a:gd name="T3" fmla="*/ 10800 w 21600"/>
                <a:gd name="T4" fmla="+- 0 10794 119"/>
                <a:gd name="T5" fmla="*/ 10794 h 21351"/>
                <a:gd name="T6" fmla="*/ 10800 w 21600"/>
                <a:gd name="T7" fmla="+- 0 10794 119"/>
                <a:gd name="T8" fmla="*/ 10794 h 21351"/>
                <a:gd name="T9" fmla="*/ 10800 w 21600"/>
                <a:gd name="T10" fmla="+- 0 10794 119"/>
                <a:gd name="T11" fmla="*/ 10794 h 21351"/>
              </a:gdLst>
              <a:ahLst/>
              <a:cxnLst>
                <a:cxn ang="0">
                  <a:pos x="T0" y="T2"/>
                </a:cxn>
                <a:cxn ang="0">
                  <a:pos x="T3" y="T5"/>
                </a:cxn>
                <a:cxn ang="0">
                  <a:pos x="T6" y="T8"/>
                </a:cxn>
                <a:cxn ang="0">
                  <a:pos x="T9" y="T11"/>
                </a:cxn>
              </a:cxnLst>
              <a:rect l="0" t="0" r="r" b="b"/>
              <a:pathLst>
                <a:path w="21600" h="21351">
                  <a:moveTo>
                    <a:pt x="1586" y="4088"/>
                  </a:moveTo>
                  <a:cubicBezTo>
                    <a:pt x="1586" y="3674"/>
                    <a:pt x="392" y="3636"/>
                    <a:pt x="921" y="3226"/>
                  </a:cubicBezTo>
                  <a:cubicBezTo>
                    <a:pt x="1450" y="2815"/>
                    <a:pt x="1768" y="1912"/>
                    <a:pt x="1768" y="1912"/>
                  </a:cubicBezTo>
                  <a:cubicBezTo>
                    <a:pt x="1768" y="1912"/>
                    <a:pt x="2267" y="1522"/>
                    <a:pt x="2796" y="1420"/>
                  </a:cubicBezTo>
                  <a:cubicBezTo>
                    <a:pt x="3325" y="1317"/>
                    <a:pt x="3778" y="1060"/>
                    <a:pt x="4081" y="804"/>
                  </a:cubicBezTo>
                  <a:cubicBezTo>
                    <a:pt x="4383" y="547"/>
                    <a:pt x="5517" y="106"/>
                    <a:pt x="5517" y="106"/>
                  </a:cubicBezTo>
                  <a:cubicBezTo>
                    <a:pt x="6650" y="240"/>
                    <a:pt x="8011" y="291"/>
                    <a:pt x="8540" y="86"/>
                  </a:cubicBezTo>
                  <a:cubicBezTo>
                    <a:pt x="9069" y="-119"/>
                    <a:pt x="9628" y="106"/>
                    <a:pt x="9628" y="106"/>
                  </a:cubicBezTo>
                  <a:cubicBezTo>
                    <a:pt x="10505" y="342"/>
                    <a:pt x="11926" y="763"/>
                    <a:pt x="11926" y="763"/>
                  </a:cubicBezTo>
                  <a:cubicBezTo>
                    <a:pt x="11926" y="763"/>
                    <a:pt x="10928" y="2035"/>
                    <a:pt x="11079" y="2651"/>
                  </a:cubicBezTo>
                  <a:cubicBezTo>
                    <a:pt x="12016" y="2907"/>
                    <a:pt x="12923" y="3369"/>
                    <a:pt x="13074" y="3677"/>
                  </a:cubicBezTo>
                  <a:cubicBezTo>
                    <a:pt x="13226" y="3985"/>
                    <a:pt x="13528" y="3985"/>
                    <a:pt x="14133" y="4190"/>
                  </a:cubicBezTo>
                  <a:cubicBezTo>
                    <a:pt x="14737" y="4395"/>
                    <a:pt x="16476" y="5216"/>
                    <a:pt x="16778" y="5781"/>
                  </a:cubicBezTo>
                  <a:cubicBezTo>
                    <a:pt x="17080" y="6345"/>
                    <a:pt x="18062" y="7730"/>
                    <a:pt x="18214" y="7884"/>
                  </a:cubicBezTo>
                  <a:cubicBezTo>
                    <a:pt x="18365" y="8038"/>
                    <a:pt x="18818" y="8397"/>
                    <a:pt x="18667" y="9064"/>
                  </a:cubicBezTo>
                  <a:cubicBezTo>
                    <a:pt x="18516" y="9731"/>
                    <a:pt x="18894" y="12399"/>
                    <a:pt x="18894" y="12399"/>
                  </a:cubicBezTo>
                  <a:cubicBezTo>
                    <a:pt x="18894" y="12399"/>
                    <a:pt x="18969" y="13066"/>
                    <a:pt x="19725" y="13374"/>
                  </a:cubicBezTo>
                  <a:cubicBezTo>
                    <a:pt x="20481" y="13682"/>
                    <a:pt x="21599" y="14308"/>
                    <a:pt x="21599" y="14308"/>
                  </a:cubicBezTo>
                  <a:cubicBezTo>
                    <a:pt x="21237" y="15118"/>
                    <a:pt x="20934" y="15324"/>
                    <a:pt x="20330" y="15324"/>
                  </a:cubicBezTo>
                  <a:cubicBezTo>
                    <a:pt x="19725" y="15324"/>
                    <a:pt x="18818" y="16032"/>
                    <a:pt x="18214" y="16401"/>
                  </a:cubicBezTo>
                  <a:cubicBezTo>
                    <a:pt x="17609" y="16771"/>
                    <a:pt x="17307" y="16863"/>
                    <a:pt x="17080" y="16350"/>
                  </a:cubicBezTo>
                  <a:cubicBezTo>
                    <a:pt x="16853" y="15837"/>
                    <a:pt x="16022" y="14811"/>
                    <a:pt x="16022" y="14811"/>
                  </a:cubicBezTo>
                  <a:lnTo>
                    <a:pt x="15191" y="13733"/>
                  </a:lnTo>
                  <a:cubicBezTo>
                    <a:pt x="14057" y="13887"/>
                    <a:pt x="13618" y="13733"/>
                    <a:pt x="13618" y="13733"/>
                  </a:cubicBezTo>
                  <a:cubicBezTo>
                    <a:pt x="13618" y="13733"/>
                    <a:pt x="13467" y="13066"/>
                    <a:pt x="13618" y="13733"/>
                  </a:cubicBezTo>
                  <a:cubicBezTo>
                    <a:pt x="13770" y="14400"/>
                    <a:pt x="13830" y="15683"/>
                    <a:pt x="13603" y="15837"/>
                  </a:cubicBezTo>
                  <a:cubicBezTo>
                    <a:pt x="13377" y="15991"/>
                    <a:pt x="13241" y="16422"/>
                    <a:pt x="13618" y="16524"/>
                  </a:cubicBezTo>
                  <a:cubicBezTo>
                    <a:pt x="13997" y="16627"/>
                    <a:pt x="15493" y="17325"/>
                    <a:pt x="15493" y="17325"/>
                  </a:cubicBezTo>
                  <a:cubicBezTo>
                    <a:pt x="15342" y="17992"/>
                    <a:pt x="14208" y="18915"/>
                    <a:pt x="14359" y="19377"/>
                  </a:cubicBezTo>
                  <a:cubicBezTo>
                    <a:pt x="14510" y="19839"/>
                    <a:pt x="13739" y="20547"/>
                    <a:pt x="13739" y="20547"/>
                  </a:cubicBezTo>
                  <a:cubicBezTo>
                    <a:pt x="12923" y="21275"/>
                    <a:pt x="11034" y="21481"/>
                    <a:pt x="10883" y="21275"/>
                  </a:cubicBezTo>
                  <a:cubicBezTo>
                    <a:pt x="9673" y="20300"/>
                    <a:pt x="9220" y="20095"/>
                    <a:pt x="8766" y="20044"/>
                  </a:cubicBezTo>
                  <a:cubicBezTo>
                    <a:pt x="8313" y="19993"/>
                    <a:pt x="7406" y="19202"/>
                    <a:pt x="6726" y="18915"/>
                  </a:cubicBezTo>
                  <a:cubicBezTo>
                    <a:pt x="6046" y="18628"/>
                    <a:pt x="6046" y="18300"/>
                    <a:pt x="5819" y="17992"/>
                  </a:cubicBezTo>
                  <a:cubicBezTo>
                    <a:pt x="5592" y="17684"/>
                    <a:pt x="5139" y="16709"/>
                    <a:pt x="4534" y="16504"/>
                  </a:cubicBezTo>
                  <a:cubicBezTo>
                    <a:pt x="3929" y="16299"/>
                    <a:pt x="2040" y="15683"/>
                    <a:pt x="1586" y="15632"/>
                  </a:cubicBezTo>
                  <a:cubicBezTo>
                    <a:pt x="1133" y="15580"/>
                    <a:pt x="680" y="14913"/>
                    <a:pt x="680" y="14913"/>
                  </a:cubicBezTo>
                  <a:lnTo>
                    <a:pt x="0" y="14246"/>
                  </a:lnTo>
                  <a:cubicBezTo>
                    <a:pt x="680" y="14195"/>
                    <a:pt x="1284" y="13887"/>
                    <a:pt x="1511" y="13631"/>
                  </a:cubicBezTo>
                  <a:cubicBezTo>
                    <a:pt x="1738" y="13374"/>
                    <a:pt x="1571" y="13251"/>
                    <a:pt x="2252" y="13405"/>
                  </a:cubicBezTo>
                  <a:cubicBezTo>
                    <a:pt x="2932" y="13559"/>
                    <a:pt x="4610" y="14298"/>
                    <a:pt x="5139" y="14092"/>
                  </a:cubicBezTo>
                  <a:cubicBezTo>
                    <a:pt x="5668" y="13887"/>
                    <a:pt x="6363" y="14144"/>
                    <a:pt x="6363" y="14144"/>
                  </a:cubicBezTo>
                  <a:cubicBezTo>
                    <a:pt x="6423" y="13579"/>
                    <a:pt x="5728" y="13066"/>
                    <a:pt x="6484" y="12912"/>
                  </a:cubicBezTo>
                  <a:cubicBezTo>
                    <a:pt x="7240" y="12758"/>
                    <a:pt x="8691" y="12297"/>
                    <a:pt x="8691" y="12297"/>
                  </a:cubicBezTo>
                  <a:lnTo>
                    <a:pt x="10112" y="11599"/>
                  </a:lnTo>
                  <a:cubicBezTo>
                    <a:pt x="9371" y="9526"/>
                    <a:pt x="9371" y="8756"/>
                    <a:pt x="9371" y="8756"/>
                  </a:cubicBezTo>
                  <a:lnTo>
                    <a:pt x="9069" y="6345"/>
                  </a:lnTo>
                  <a:cubicBezTo>
                    <a:pt x="8540" y="5770"/>
                    <a:pt x="8389" y="5627"/>
                    <a:pt x="7557" y="5627"/>
                  </a:cubicBezTo>
                  <a:cubicBezTo>
                    <a:pt x="6726" y="5627"/>
                    <a:pt x="4912" y="5422"/>
                    <a:pt x="4610" y="5114"/>
                  </a:cubicBezTo>
                  <a:cubicBezTo>
                    <a:pt x="4307" y="4806"/>
                    <a:pt x="3657" y="4857"/>
                    <a:pt x="2796" y="4806"/>
                  </a:cubicBezTo>
                  <a:cubicBezTo>
                    <a:pt x="1934" y="4755"/>
                    <a:pt x="1586" y="4601"/>
                    <a:pt x="1586" y="4088"/>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51" name="AutoShape 30"/>
            <p:cNvSpPr>
              <a:spLocks/>
            </p:cNvSpPr>
            <p:nvPr/>
          </p:nvSpPr>
          <p:spPr bwMode="auto">
            <a:xfrm>
              <a:off x="2166703" y="962099"/>
              <a:ext cx="52381" cy="33341"/>
            </a:xfrm>
            <a:custGeom>
              <a:avLst/>
              <a:gdLst>
                <a:gd name="T0" fmla="+- 0 11705 1811"/>
                <a:gd name="T1" fmla="*/ T0 w 19789"/>
                <a:gd name="T2" fmla="*/ 10206 h 20412"/>
                <a:gd name="T3" fmla="+- 0 11705 1811"/>
                <a:gd name="T4" fmla="*/ T3 w 19789"/>
                <a:gd name="T5" fmla="*/ 10206 h 20412"/>
                <a:gd name="T6" fmla="+- 0 11705 1811"/>
                <a:gd name="T7" fmla="*/ T6 w 19789"/>
                <a:gd name="T8" fmla="*/ 10206 h 20412"/>
                <a:gd name="T9" fmla="+- 0 11705 1811"/>
                <a:gd name="T10" fmla="*/ T9 w 19789"/>
                <a:gd name="T11" fmla="*/ 10206 h 20412"/>
              </a:gdLst>
              <a:ahLst/>
              <a:cxnLst>
                <a:cxn ang="0">
                  <a:pos x="T1" y="T2"/>
                </a:cxn>
                <a:cxn ang="0">
                  <a:pos x="T4" y="T5"/>
                </a:cxn>
                <a:cxn ang="0">
                  <a:pos x="T7" y="T8"/>
                </a:cxn>
                <a:cxn ang="0">
                  <a:pos x="T10" y="T11"/>
                </a:cxn>
              </a:cxnLst>
              <a:rect l="0" t="0" r="r" b="b"/>
              <a:pathLst>
                <a:path w="19789" h="20412">
                  <a:moveTo>
                    <a:pt x="14544" y="20099"/>
                  </a:moveTo>
                  <a:lnTo>
                    <a:pt x="19788" y="8250"/>
                  </a:lnTo>
                  <a:lnTo>
                    <a:pt x="17566" y="0"/>
                  </a:lnTo>
                  <a:cubicBezTo>
                    <a:pt x="17566" y="0"/>
                    <a:pt x="10011" y="3751"/>
                    <a:pt x="8677" y="9000"/>
                  </a:cubicBezTo>
                  <a:cubicBezTo>
                    <a:pt x="7345" y="14250"/>
                    <a:pt x="6900" y="15750"/>
                    <a:pt x="3788" y="16500"/>
                  </a:cubicBezTo>
                  <a:cubicBezTo>
                    <a:pt x="677" y="17251"/>
                    <a:pt x="-1811" y="21600"/>
                    <a:pt x="1744" y="20099"/>
                  </a:cubicBezTo>
                  <a:cubicBezTo>
                    <a:pt x="5300" y="18601"/>
                    <a:pt x="11522" y="18450"/>
                    <a:pt x="14544" y="20099"/>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52" name="AutoShape 31"/>
            <p:cNvSpPr>
              <a:spLocks/>
            </p:cNvSpPr>
            <p:nvPr/>
          </p:nvSpPr>
          <p:spPr bwMode="auto">
            <a:xfrm>
              <a:off x="2255593" y="782698"/>
              <a:ext cx="46032" cy="41278"/>
            </a:xfrm>
            <a:custGeom>
              <a:avLst/>
              <a:gdLst>
                <a:gd name="T0" fmla="+- 0 12587 3575"/>
                <a:gd name="T1" fmla="*/ T0 w 18025"/>
                <a:gd name="T2" fmla="+- 0 10649 530"/>
                <a:gd name="T3" fmla="*/ 10649 h 20238"/>
                <a:gd name="T4" fmla="+- 0 12587 3575"/>
                <a:gd name="T5" fmla="*/ T4 w 18025"/>
                <a:gd name="T6" fmla="+- 0 10649 530"/>
                <a:gd name="T7" fmla="*/ 10649 h 20238"/>
                <a:gd name="T8" fmla="+- 0 12587 3575"/>
                <a:gd name="T9" fmla="*/ T8 w 18025"/>
                <a:gd name="T10" fmla="+- 0 10649 530"/>
                <a:gd name="T11" fmla="*/ 10649 h 20238"/>
                <a:gd name="T12" fmla="+- 0 12587 3575"/>
                <a:gd name="T13" fmla="*/ T12 w 18025"/>
                <a:gd name="T14" fmla="+- 0 10649 530"/>
                <a:gd name="T15" fmla="*/ 10649 h 20238"/>
              </a:gdLst>
              <a:ahLst/>
              <a:cxnLst>
                <a:cxn ang="0">
                  <a:pos x="T1" y="T3"/>
                </a:cxn>
                <a:cxn ang="0">
                  <a:pos x="T5" y="T7"/>
                </a:cxn>
                <a:cxn ang="0">
                  <a:pos x="T9" y="T11"/>
                </a:cxn>
                <a:cxn ang="0">
                  <a:pos x="T13" y="T15"/>
                </a:cxn>
              </a:cxnLst>
              <a:rect l="0" t="0" r="r" b="b"/>
              <a:pathLst>
                <a:path w="18025" h="20238">
                  <a:moveTo>
                    <a:pt x="2998" y="15817"/>
                  </a:moveTo>
                  <a:cubicBezTo>
                    <a:pt x="8603" y="17309"/>
                    <a:pt x="9103" y="15232"/>
                    <a:pt x="10982" y="18151"/>
                  </a:cubicBezTo>
                  <a:cubicBezTo>
                    <a:pt x="12859" y="21070"/>
                    <a:pt x="16146" y="20253"/>
                    <a:pt x="18025" y="19669"/>
                  </a:cubicBezTo>
                  <a:cubicBezTo>
                    <a:pt x="18025" y="14649"/>
                    <a:pt x="15677" y="14649"/>
                    <a:pt x="14738" y="11729"/>
                  </a:cubicBezTo>
                  <a:cubicBezTo>
                    <a:pt x="13798" y="8811"/>
                    <a:pt x="12014" y="3790"/>
                    <a:pt x="12014" y="3790"/>
                  </a:cubicBezTo>
                  <a:cubicBezTo>
                    <a:pt x="12014" y="3790"/>
                    <a:pt x="5346" y="-530"/>
                    <a:pt x="3749" y="53"/>
                  </a:cubicBezTo>
                  <a:cubicBezTo>
                    <a:pt x="2528" y="5307"/>
                    <a:pt x="-3575" y="14065"/>
                    <a:pt x="2998" y="15817"/>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53" name="AutoShape 32"/>
            <p:cNvSpPr>
              <a:spLocks/>
            </p:cNvSpPr>
            <p:nvPr/>
          </p:nvSpPr>
          <p:spPr bwMode="auto">
            <a:xfrm>
              <a:off x="1804792" y="601709"/>
              <a:ext cx="230162" cy="166700"/>
            </a:xfrm>
            <a:custGeom>
              <a:avLst/>
              <a:gdLst>
                <a:gd name="T0" fmla="*/ 10800 w 21600"/>
                <a:gd name="T1" fmla="+- 0 11065 642"/>
                <a:gd name="T2" fmla="*/ 11065 h 20847"/>
                <a:gd name="T3" fmla="*/ 10800 w 21600"/>
                <a:gd name="T4" fmla="+- 0 11065 642"/>
                <a:gd name="T5" fmla="*/ 11065 h 20847"/>
                <a:gd name="T6" fmla="*/ 10800 w 21600"/>
                <a:gd name="T7" fmla="+- 0 11065 642"/>
                <a:gd name="T8" fmla="*/ 11065 h 20847"/>
                <a:gd name="T9" fmla="*/ 10800 w 21600"/>
                <a:gd name="T10" fmla="+- 0 11065 642"/>
                <a:gd name="T11" fmla="*/ 11065 h 20847"/>
              </a:gdLst>
              <a:ahLst/>
              <a:cxnLst>
                <a:cxn ang="0">
                  <a:pos x="T0" y="T2"/>
                </a:cxn>
                <a:cxn ang="0">
                  <a:pos x="T3" y="T5"/>
                </a:cxn>
                <a:cxn ang="0">
                  <a:pos x="T6" y="T8"/>
                </a:cxn>
                <a:cxn ang="0">
                  <a:pos x="T9" y="T11"/>
                </a:cxn>
              </a:cxnLst>
              <a:rect l="0" t="0" r="r" b="b"/>
              <a:pathLst>
                <a:path w="21600" h="20847">
                  <a:moveTo>
                    <a:pt x="7274" y="17259"/>
                  </a:moveTo>
                  <a:cubicBezTo>
                    <a:pt x="6605" y="18147"/>
                    <a:pt x="6493" y="20366"/>
                    <a:pt x="7386" y="19774"/>
                  </a:cubicBezTo>
                  <a:cubicBezTo>
                    <a:pt x="8278" y="19182"/>
                    <a:pt x="8724" y="19478"/>
                    <a:pt x="9617" y="20218"/>
                  </a:cubicBezTo>
                  <a:cubicBezTo>
                    <a:pt x="10509" y="20958"/>
                    <a:pt x="12674" y="20839"/>
                    <a:pt x="12674" y="20839"/>
                  </a:cubicBezTo>
                  <a:cubicBezTo>
                    <a:pt x="12629" y="19330"/>
                    <a:pt x="12741" y="18295"/>
                    <a:pt x="13633" y="17407"/>
                  </a:cubicBezTo>
                  <a:cubicBezTo>
                    <a:pt x="14526" y="16519"/>
                    <a:pt x="15039" y="14004"/>
                    <a:pt x="14816" y="13264"/>
                  </a:cubicBezTo>
                  <a:cubicBezTo>
                    <a:pt x="14593" y="12525"/>
                    <a:pt x="15865" y="10749"/>
                    <a:pt x="16646" y="10453"/>
                  </a:cubicBezTo>
                  <a:cubicBezTo>
                    <a:pt x="17427" y="10157"/>
                    <a:pt x="19435" y="7642"/>
                    <a:pt x="19435" y="7642"/>
                  </a:cubicBezTo>
                  <a:lnTo>
                    <a:pt x="21599" y="4979"/>
                  </a:lnTo>
                  <a:cubicBezTo>
                    <a:pt x="20774" y="3648"/>
                    <a:pt x="18989" y="2908"/>
                    <a:pt x="18989" y="2908"/>
                  </a:cubicBezTo>
                  <a:cubicBezTo>
                    <a:pt x="18989" y="2908"/>
                    <a:pt x="18922" y="423"/>
                    <a:pt x="17137" y="719"/>
                  </a:cubicBezTo>
                  <a:cubicBezTo>
                    <a:pt x="15352" y="1015"/>
                    <a:pt x="13522" y="1725"/>
                    <a:pt x="12518" y="541"/>
                  </a:cubicBezTo>
                  <a:cubicBezTo>
                    <a:pt x="11514" y="-642"/>
                    <a:pt x="8033" y="482"/>
                    <a:pt x="8033" y="482"/>
                  </a:cubicBezTo>
                  <a:cubicBezTo>
                    <a:pt x="5824" y="2020"/>
                    <a:pt x="4820" y="2760"/>
                    <a:pt x="4708" y="3944"/>
                  </a:cubicBezTo>
                  <a:cubicBezTo>
                    <a:pt x="4596" y="5127"/>
                    <a:pt x="2811" y="7642"/>
                    <a:pt x="2142" y="7938"/>
                  </a:cubicBezTo>
                  <a:cubicBezTo>
                    <a:pt x="1472" y="8234"/>
                    <a:pt x="1249" y="9270"/>
                    <a:pt x="914" y="10453"/>
                  </a:cubicBezTo>
                  <a:cubicBezTo>
                    <a:pt x="580" y="11637"/>
                    <a:pt x="0" y="14448"/>
                    <a:pt x="0" y="14448"/>
                  </a:cubicBezTo>
                  <a:cubicBezTo>
                    <a:pt x="2923" y="14300"/>
                    <a:pt x="2588" y="14596"/>
                    <a:pt x="3369" y="15336"/>
                  </a:cubicBezTo>
                  <a:cubicBezTo>
                    <a:pt x="4150" y="16075"/>
                    <a:pt x="5601" y="16371"/>
                    <a:pt x="6270" y="16075"/>
                  </a:cubicBezTo>
                  <a:cubicBezTo>
                    <a:pt x="6939" y="15779"/>
                    <a:pt x="7497" y="16519"/>
                    <a:pt x="7274" y="17259"/>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54" name="AutoShape 33"/>
            <p:cNvSpPr>
              <a:spLocks/>
            </p:cNvSpPr>
            <p:nvPr/>
          </p:nvSpPr>
          <p:spPr bwMode="auto">
            <a:xfrm>
              <a:off x="1925429" y="782698"/>
              <a:ext cx="55556" cy="49216"/>
            </a:xfrm>
            <a:custGeom>
              <a:avLst/>
              <a:gdLst>
                <a:gd name="T0" fmla="+- 0 10424 1240"/>
                <a:gd name="T1" fmla="*/ T0 w 18368"/>
                <a:gd name="T2" fmla="+- 0 12309 3103"/>
                <a:gd name="T3" fmla="*/ 12309 h 18413"/>
                <a:gd name="T4" fmla="+- 0 10424 1240"/>
                <a:gd name="T5" fmla="*/ T4 w 18368"/>
                <a:gd name="T6" fmla="+- 0 12309 3103"/>
                <a:gd name="T7" fmla="*/ 12309 h 18413"/>
                <a:gd name="T8" fmla="+- 0 10424 1240"/>
                <a:gd name="T9" fmla="*/ T8 w 18368"/>
                <a:gd name="T10" fmla="+- 0 12309 3103"/>
                <a:gd name="T11" fmla="*/ 12309 h 18413"/>
                <a:gd name="T12" fmla="+- 0 10424 1240"/>
                <a:gd name="T13" fmla="*/ T12 w 18368"/>
                <a:gd name="T14" fmla="+- 0 12309 3103"/>
                <a:gd name="T15" fmla="*/ 12309 h 18413"/>
              </a:gdLst>
              <a:ahLst/>
              <a:cxnLst>
                <a:cxn ang="0">
                  <a:pos x="T1" y="T3"/>
                </a:cxn>
                <a:cxn ang="0">
                  <a:pos x="T5" y="T7"/>
                </a:cxn>
                <a:cxn ang="0">
                  <a:pos x="T9" y="T11"/>
                </a:cxn>
                <a:cxn ang="0">
                  <a:pos x="T13" y="T15"/>
                </a:cxn>
              </a:cxnLst>
              <a:rect l="0" t="0" r="r" b="b"/>
              <a:pathLst>
                <a:path w="18368" h="18413">
                  <a:moveTo>
                    <a:pt x="17660" y="3837"/>
                  </a:moveTo>
                  <a:cubicBezTo>
                    <a:pt x="16631" y="6479"/>
                    <a:pt x="15346" y="12511"/>
                    <a:pt x="15346" y="12511"/>
                  </a:cubicBezTo>
                  <a:cubicBezTo>
                    <a:pt x="15346" y="12511"/>
                    <a:pt x="19048" y="18324"/>
                    <a:pt x="13648" y="18410"/>
                  </a:cubicBezTo>
                  <a:cubicBezTo>
                    <a:pt x="8248" y="18496"/>
                    <a:pt x="5316" y="16848"/>
                    <a:pt x="4932" y="15114"/>
                  </a:cubicBezTo>
                  <a:cubicBezTo>
                    <a:pt x="4545" y="13379"/>
                    <a:pt x="3388" y="10343"/>
                    <a:pt x="1074" y="9475"/>
                  </a:cubicBezTo>
                  <a:cubicBezTo>
                    <a:pt x="-1240" y="8607"/>
                    <a:pt x="303" y="6873"/>
                    <a:pt x="4545" y="6005"/>
                  </a:cubicBezTo>
                  <a:cubicBezTo>
                    <a:pt x="8788" y="5139"/>
                    <a:pt x="11489" y="3837"/>
                    <a:pt x="13031" y="2535"/>
                  </a:cubicBezTo>
                  <a:cubicBezTo>
                    <a:pt x="14574" y="1234"/>
                    <a:pt x="20359" y="-3103"/>
                    <a:pt x="17660" y="3837"/>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55" name="AutoShape 34"/>
            <p:cNvSpPr>
              <a:spLocks/>
            </p:cNvSpPr>
            <p:nvPr/>
          </p:nvSpPr>
          <p:spPr bwMode="auto">
            <a:xfrm>
              <a:off x="2466707" y="511214"/>
              <a:ext cx="631756" cy="839853"/>
            </a:xfrm>
            <a:custGeom>
              <a:avLst/>
              <a:gdLst>
                <a:gd name="T0" fmla="+- 0 10695 105"/>
                <a:gd name="T1" fmla="*/ T0 w 21181"/>
                <a:gd name="T2" fmla="+- 0 10863 126"/>
                <a:gd name="T3" fmla="*/ 10863 h 21474"/>
                <a:gd name="T4" fmla="+- 0 10695 105"/>
                <a:gd name="T5" fmla="*/ T4 w 21181"/>
                <a:gd name="T6" fmla="+- 0 10863 126"/>
                <a:gd name="T7" fmla="*/ 10863 h 21474"/>
                <a:gd name="T8" fmla="+- 0 10695 105"/>
                <a:gd name="T9" fmla="*/ T8 w 21181"/>
                <a:gd name="T10" fmla="+- 0 10863 126"/>
                <a:gd name="T11" fmla="*/ 10863 h 21474"/>
                <a:gd name="T12" fmla="+- 0 10695 105"/>
                <a:gd name="T13" fmla="*/ T12 w 21181"/>
                <a:gd name="T14" fmla="+- 0 10863 126"/>
                <a:gd name="T15" fmla="*/ 10863 h 21474"/>
              </a:gdLst>
              <a:ahLst/>
              <a:cxnLst>
                <a:cxn ang="0">
                  <a:pos x="T1" y="T3"/>
                </a:cxn>
                <a:cxn ang="0">
                  <a:pos x="T5" y="T7"/>
                </a:cxn>
                <a:cxn ang="0">
                  <a:pos x="T9" y="T11"/>
                </a:cxn>
                <a:cxn ang="0">
                  <a:pos x="T13" y="T15"/>
                </a:cxn>
              </a:cxnLst>
              <a:rect l="0" t="0" r="r" b="b"/>
              <a:pathLst>
                <a:path w="21181" h="21474">
                  <a:moveTo>
                    <a:pt x="6999" y="1024"/>
                  </a:moveTo>
                  <a:cubicBezTo>
                    <a:pt x="7254" y="1327"/>
                    <a:pt x="8606" y="1691"/>
                    <a:pt x="8606" y="1691"/>
                  </a:cubicBezTo>
                  <a:cubicBezTo>
                    <a:pt x="8606" y="1691"/>
                    <a:pt x="8996" y="1981"/>
                    <a:pt x="9036" y="1557"/>
                  </a:cubicBezTo>
                  <a:cubicBezTo>
                    <a:pt x="9075" y="1133"/>
                    <a:pt x="8908" y="491"/>
                    <a:pt x="8908" y="491"/>
                  </a:cubicBezTo>
                  <a:cubicBezTo>
                    <a:pt x="8908" y="491"/>
                    <a:pt x="10802" y="237"/>
                    <a:pt x="11518" y="55"/>
                  </a:cubicBezTo>
                  <a:cubicBezTo>
                    <a:pt x="12234" y="-126"/>
                    <a:pt x="12345" y="176"/>
                    <a:pt x="12823" y="358"/>
                  </a:cubicBezTo>
                  <a:cubicBezTo>
                    <a:pt x="13300" y="540"/>
                    <a:pt x="13809" y="588"/>
                    <a:pt x="13809" y="588"/>
                  </a:cubicBezTo>
                  <a:cubicBezTo>
                    <a:pt x="12425" y="964"/>
                    <a:pt x="11669" y="1176"/>
                    <a:pt x="12226" y="1267"/>
                  </a:cubicBezTo>
                  <a:cubicBezTo>
                    <a:pt x="12783" y="1358"/>
                    <a:pt x="13236" y="1557"/>
                    <a:pt x="13236" y="1557"/>
                  </a:cubicBezTo>
                  <a:cubicBezTo>
                    <a:pt x="13857" y="1206"/>
                    <a:pt x="16355" y="394"/>
                    <a:pt x="16419" y="831"/>
                  </a:cubicBezTo>
                  <a:cubicBezTo>
                    <a:pt x="16419" y="831"/>
                    <a:pt x="16323" y="1630"/>
                    <a:pt x="16562" y="1993"/>
                  </a:cubicBezTo>
                  <a:cubicBezTo>
                    <a:pt x="16801" y="2357"/>
                    <a:pt x="16864" y="2793"/>
                    <a:pt x="16864" y="4126"/>
                  </a:cubicBezTo>
                  <a:cubicBezTo>
                    <a:pt x="16864" y="4126"/>
                    <a:pt x="17517" y="4780"/>
                    <a:pt x="18074" y="4962"/>
                  </a:cubicBezTo>
                  <a:cubicBezTo>
                    <a:pt x="18630" y="5143"/>
                    <a:pt x="19267" y="5386"/>
                    <a:pt x="19267" y="5870"/>
                  </a:cubicBezTo>
                  <a:cubicBezTo>
                    <a:pt x="19267" y="6355"/>
                    <a:pt x="19585" y="6718"/>
                    <a:pt x="19983" y="7421"/>
                  </a:cubicBezTo>
                  <a:cubicBezTo>
                    <a:pt x="19983" y="7421"/>
                    <a:pt x="19506" y="7687"/>
                    <a:pt x="18869" y="7869"/>
                  </a:cubicBezTo>
                  <a:cubicBezTo>
                    <a:pt x="18233" y="8051"/>
                    <a:pt x="18519" y="8136"/>
                    <a:pt x="18837" y="8438"/>
                  </a:cubicBezTo>
                  <a:cubicBezTo>
                    <a:pt x="19155" y="8741"/>
                    <a:pt x="19887" y="8887"/>
                    <a:pt x="20365" y="9068"/>
                  </a:cubicBezTo>
                  <a:cubicBezTo>
                    <a:pt x="20842" y="9250"/>
                    <a:pt x="20619" y="9414"/>
                    <a:pt x="21057" y="9838"/>
                  </a:cubicBezTo>
                  <a:cubicBezTo>
                    <a:pt x="21495" y="10262"/>
                    <a:pt x="20659" y="9838"/>
                    <a:pt x="20261" y="9898"/>
                  </a:cubicBezTo>
                  <a:cubicBezTo>
                    <a:pt x="19864" y="9959"/>
                    <a:pt x="18988" y="9838"/>
                    <a:pt x="18750" y="9595"/>
                  </a:cubicBezTo>
                  <a:cubicBezTo>
                    <a:pt x="18511" y="9353"/>
                    <a:pt x="18312" y="9323"/>
                    <a:pt x="17692" y="9359"/>
                  </a:cubicBezTo>
                  <a:cubicBezTo>
                    <a:pt x="17835" y="9504"/>
                    <a:pt x="17954" y="10140"/>
                    <a:pt x="18193" y="10625"/>
                  </a:cubicBezTo>
                  <a:cubicBezTo>
                    <a:pt x="18432" y="11110"/>
                    <a:pt x="19426" y="10776"/>
                    <a:pt x="20142" y="10534"/>
                  </a:cubicBezTo>
                  <a:cubicBezTo>
                    <a:pt x="20858" y="10292"/>
                    <a:pt x="21041" y="10522"/>
                    <a:pt x="20739" y="10837"/>
                  </a:cubicBezTo>
                  <a:cubicBezTo>
                    <a:pt x="20436" y="11152"/>
                    <a:pt x="18829" y="12715"/>
                    <a:pt x="18829" y="12715"/>
                  </a:cubicBezTo>
                  <a:cubicBezTo>
                    <a:pt x="18829" y="12715"/>
                    <a:pt x="17835" y="13381"/>
                    <a:pt x="17437" y="13623"/>
                  </a:cubicBezTo>
                  <a:cubicBezTo>
                    <a:pt x="17039" y="13866"/>
                    <a:pt x="16204" y="14350"/>
                    <a:pt x="15846" y="14714"/>
                  </a:cubicBezTo>
                  <a:cubicBezTo>
                    <a:pt x="15488" y="15077"/>
                    <a:pt x="14891" y="15592"/>
                    <a:pt x="14334" y="15834"/>
                  </a:cubicBezTo>
                  <a:cubicBezTo>
                    <a:pt x="13777" y="16077"/>
                    <a:pt x="13300" y="16349"/>
                    <a:pt x="13061" y="16894"/>
                  </a:cubicBezTo>
                  <a:cubicBezTo>
                    <a:pt x="12823" y="17439"/>
                    <a:pt x="11629" y="18227"/>
                    <a:pt x="11152" y="18409"/>
                  </a:cubicBezTo>
                  <a:cubicBezTo>
                    <a:pt x="10675" y="18590"/>
                    <a:pt x="10889" y="19129"/>
                    <a:pt x="11327" y="19584"/>
                  </a:cubicBezTo>
                  <a:cubicBezTo>
                    <a:pt x="11311" y="20286"/>
                    <a:pt x="11279" y="20662"/>
                    <a:pt x="10881" y="20844"/>
                  </a:cubicBezTo>
                  <a:cubicBezTo>
                    <a:pt x="10484" y="21025"/>
                    <a:pt x="9418" y="21474"/>
                    <a:pt x="9418" y="21474"/>
                  </a:cubicBezTo>
                  <a:cubicBezTo>
                    <a:pt x="8566" y="21074"/>
                    <a:pt x="7214" y="20498"/>
                    <a:pt x="6896" y="20317"/>
                  </a:cubicBezTo>
                  <a:cubicBezTo>
                    <a:pt x="6577" y="20135"/>
                    <a:pt x="5861" y="19893"/>
                    <a:pt x="5662" y="19469"/>
                  </a:cubicBezTo>
                  <a:cubicBezTo>
                    <a:pt x="5464" y="19045"/>
                    <a:pt x="5543" y="18621"/>
                    <a:pt x="4827" y="18015"/>
                  </a:cubicBezTo>
                  <a:cubicBezTo>
                    <a:pt x="4111" y="17409"/>
                    <a:pt x="4032" y="16894"/>
                    <a:pt x="4111" y="16470"/>
                  </a:cubicBezTo>
                  <a:cubicBezTo>
                    <a:pt x="4191" y="16046"/>
                    <a:pt x="3753" y="15077"/>
                    <a:pt x="3689" y="15029"/>
                  </a:cubicBezTo>
                  <a:cubicBezTo>
                    <a:pt x="3626" y="14980"/>
                    <a:pt x="3753" y="14653"/>
                    <a:pt x="3872" y="14169"/>
                  </a:cubicBezTo>
                  <a:cubicBezTo>
                    <a:pt x="3992" y="13684"/>
                    <a:pt x="4111" y="13109"/>
                    <a:pt x="4469" y="12987"/>
                  </a:cubicBezTo>
                  <a:cubicBezTo>
                    <a:pt x="4827" y="12866"/>
                    <a:pt x="6172" y="12218"/>
                    <a:pt x="6172" y="12218"/>
                  </a:cubicBezTo>
                  <a:cubicBezTo>
                    <a:pt x="6219" y="11382"/>
                    <a:pt x="5726" y="10607"/>
                    <a:pt x="5726" y="10183"/>
                  </a:cubicBezTo>
                  <a:cubicBezTo>
                    <a:pt x="4390" y="10231"/>
                    <a:pt x="4032" y="10171"/>
                    <a:pt x="4151" y="9686"/>
                  </a:cubicBezTo>
                  <a:cubicBezTo>
                    <a:pt x="4270" y="9202"/>
                    <a:pt x="4644" y="8729"/>
                    <a:pt x="4644" y="8729"/>
                  </a:cubicBezTo>
                  <a:cubicBezTo>
                    <a:pt x="4151" y="7808"/>
                    <a:pt x="4405" y="7578"/>
                    <a:pt x="4071" y="6900"/>
                  </a:cubicBezTo>
                  <a:cubicBezTo>
                    <a:pt x="3737" y="6221"/>
                    <a:pt x="3562" y="6015"/>
                    <a:pt x="2957" y="5749"/>
                  </a:cubicBezTo>
                  <a:cubicBezTo>
                    <a:pt x="2353" y="5482"/>
                    <a:pt x="698" y="5579"/>
                    <a:pt x="698" y="5579"/>
                  </a:cubicBezTo>
                  <a:cubicBezTo>
                    <a:pt x="189" y="5095"/>
                    <a:pt x="-66" y="4962"/>
                    <a:pt x="14" y="4477"/>
                  </a:cubicBezTo>
                  <a:cubicBezTo>
                    <a:pt x="93" y="3992"/>
                    <a:pt x="-105" y="3417"/>
                    <a:pt x="1128" y="3387"/>
                  </a:cubicBezTo>
                  <a:cubicBezTo>
                    <a:pt x="2361" y="3356"/>
                    <a:pt x="2926" y="3157"/>
                    <a:pt x="2926" y="3157"/>
                  </a:cubicBezTo>
                  <a:cubicBezTo>
                    <a:pt x="3475" y="2811"/>
                    <a:pt x="4071" y="2478"/>
                    <a:pt x="4071" y="2478"/>
                  </a:cubicBezTo>
                  <a:cubicBezTo>
                    <a:pt x="3180" y="2187"/>
                    <a:pt x="3236" y="2206"/>
                    <a:pt x="3713" y="2024"/>
                  </a:cubicBezTo>
                  <a:cubicBezTo>
                    <a:pt x="4191" y="1842"/>
                    <a:pt x="6999" y="1024"/>
                    <a:pt x="6999" y="1024"/>
                  </a:cubicBezTo>
                  <a:cubicBezTo>
                    <a:pt x="6999" y="1024"/>
                    <a:pt x="6999" y="1024"/>
                    <a:pt x="6999" y="1024"/>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56" name="AutoShape 35"/>
            <p:cNvSpPr>
              <a:spLocks/>
            </p:cNvSpPr>
            <p:nvPr/>
          </p:nvSpPr>
          <p:spPr bwMode="auto">
            <a:xfrm>
              <a:off x="2285752" y="511214"/>
              <a:ext cx="326989" cy="180989"/>
            </a:xfrm>
            <a:custGeom>
              <a:avLst/>
              <a:gdLst>
                <a:gd name="T0" fmla="+- 0 11127 654"/>
                <a:gd name="T1" fmla="*/ T0 w 20946"/>
                <a:gd name="T2" fmla="+- 0 10870 141"/>
                <a:gd name="T3" fmla="*/ 10870 h 21459"/>
                <a:gd name="T4" fmla="+- 0 11127 654"/>
                <a:gd name="T5" fmla="*/ T4 w 20946"/>
                <a:gd name="T6" fmla="+- 0 10870 141"/>
                <a:gd name="T7" fmla="*/ 10870 h 21459"/>
                <a:gd name="T8" fmla="+- 0 11127 654"/>
                <a:gd name="T9" fmla="*/ T8 w 20946"/>
                <a:gd name="T10" fmla="+- 0 10870 141"/>
                <a:gd name="T11" fmla="*/ 10870 h 21459"/>
                <a:gd name="T12" fmla="+- 0 11127 654"/>
                <a:gd name="T13" fmla="*/ T12 w 20946"/>
                <a:gd name="T14" fmla="+- 0 10870 141"/>
                <a:gd name="T15" fmla="*/ 10870 h 21459"/>
              </a:gdLst>
              <a:ahLst/>
              <a:cxnLst>
                <a:cxn ang="0">
                  <a:pos x="T1" y="T3"/>
                </a:cxn>
                <a:cxn ang="0">
                  <a:pos x="T5" y="T7"/>
                </a:cxn>
                <a:cxn ang="0">
                  <a:pos x="T9" y="T11"/>
                </a:cxn>
                <a:cxn ang="0">
                  <a:pos x="T13" y="T15"/>
                </a:cxn>
              </a:cxnLst>
              <a:rect l="0" t="0" r="r" b="b"/>
              <a:pathLst>
                <a:path w="20946" h="21459">
                  <a:moveTo>
                    <a:pt x="9360" y="677"/>
                  </a:moveTo>
                  <a:cubicBezTo>
                    <a:pt x="9132" y="3360"/>
                    <a:pt x="7958" y="6211"/>
                    <a:pt x="7653" y="6776"/>
                  </a:cubicBezTo>
                  <a:cubicBezTo>
                    <a:pt x="7348" y="7341"/>
                    <a:pt x="7272" y="7906"/>
                    <a:pt x="7653" y="8752"/>
                  </a:cubicBezTo>
                  <a:cubicBezTo>
                    <a:pt x="8034" y="9600"/>
                    <a:pt x="7653" y="11971"/>
                    <a:pt x="7653" y="11971"/>
                  </a:cubicBezTo>
                  <a:cubicBezTo>
                    <a:pt x="4909" y="13835"/>
                    <a:pt x="2013" y="16658"/>
                    <a:pt x="1556" y="16235"/>
                  </a:cubicBezTo>
                  <a:cubicBezTo>
                    <a:pt x="1099" y="15811"/>
                    <a:pt x="-654" y="17223"/>
                    <a:pt x="260" y="18776"/>
                  </a:cubicBezTo>
                  <a:cubicBezTo>
                    <a:pt x="1175" y="20329"/>
                    <a:pt x="2897" y="21459"/>
                    <a:pt x="2897" y="21459"/>
                  </a:cubicBezTo>
                  <a:cubicBezTo>
                    <a:pt x="3050" y="20329"/>
                    <a:pt x="4528" y="20188"/>
                    <a:pt x="4224" y="19059"/>
                  </a:cubicBezTo>
                  <a:cubicBezTo>
                    <a:pt x="3919" y="17929"/>
                    <a:pt x="5001" y="16235"/>
                    <a:pt x="5001" y="16235"/>
                  </a:cubicBezTo>
                  <a:cubicBezTo>
                    <a:pt x="5001" y="16235"/>
                    <a:pt x="6281" y="19482"/>
                    <a:pt x="7196" y="18070"/>
                  </a:cubicBezTo>
                  <a:cubicBezTo>
                    <a:pt x="8110" y="16658"/>
                    <a:pt x="10077" y="16207"/>
                    <a:pt x="10458" y="15360"/>
                  </a:cubicBezTo>
                  <a:cubicBezTo>
                    <a:pt x="10839" y="14512"/>
                    <a:pt x="14589" y="10729"/>
                    <a:pt x="15199" y="10447"/>
                  </a:cubicBezTo>
                  <a:cubicBezTo>
                    <a:pt x="15808" y="10164"/>
                    <a:pt x="20946" y="4517"/>
                    <a:pt x="20946" y="4517"/>
                  </a:cubicBezTo>
                  <a:cubicBezTo>
                    <a:pt x="18247" y="3247"/>
                    <a:pt x="18019" y="3106"/>
                    <a:pt x="17561" y="1835"/>
                  </a:cubicBezTo>
                  <a:cubicBezTo>
                    <a:pt x="17104" y="565"/>
                    <a:pt x="15092" y="0"/>
                    <a:pt x="15092" y="0"/>
                  </a:cubicBezTo>
                  <a:cubicBezTo>
                    <a:pt x="13522" y="705"/>
                    <a:pt x="11312" y="1270"/>
                    <a:pt x="10854" y="565"/>
                  </a:cubicBezTo>
                  <a:cubicBezTo>
                    <a:pt x="10397" y="-141"/>
                    <a:pt x="9360" y="677"/>
                    <a:pt x="9360" y="677"/>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57" name="AutoShape 36"/>
            <p:cNvSpPr>
              <a:spLocks/>
            </p:cNvSpPr>
            <p:nvPr/>
          </p:nvSpPr>
          <p:spPr bwMode="auto">
            <a:xfrm>
              <a:off x="2196861" y="601709"/>
              <a:ext cx="138098" cy="128597"/>
            </a:xfrm>
            <a:custGeom>
              <a:avLst/>
              <a:gdLst>
                <a:gd name="T0" fmla="+- 0 11351 1103"/>
                <a:gd name="T1" fmla="*/ T0 w 20497"/>
                <a:gd name="T2" fmla="*/ 10401 h 20803"/>
                <a:gd name="T3" fmla="+- 0 11351 1103"/>
                <a:gd name="T4" fmla="*/ T3 w 20497"/>
                <a:gd name="T5" fmla="*/ 10401 h 20803"/>
                <a:gd name="T6" fmla="+- 0 11351 1103"/>
                <a:gd name="T7" fmla="*/ T6 w 20497"/>
                <a:gd name="T8" fmla="*/ 10401 h 20803"/>
                <a:gd name="T9" fmla="+- 0 11351 1103"/>
                <a:gd name="T10" fmla="*/ T9 w 20497"/>
                <a:gd name="T11" fmla="*/ 10401 h 20803"/>
              </a:gdLst>
              <a:ahLst/>
              <a:cxnLst>
                <a:cxn ang="0">
                  <a:pos x="T1" y="T2"/>
                </a:cxn>
                <a:cxn ang="0">
                  <a:pos x="T4" y="T5"/>
                </a:cxn>
                <a:cxn ang="0">
                  <a:pos x="T7" y="T8"/>
                </a:cxn>
                <a:cxn ang="0">
                  <a:pos x="T10" y="T11"/>
                </a:cxn>
              </a:cxnLst>
              <a:rect l="0" t="0" r="r" b="b"/>
              <a:pathLst>
                <a:path w="20497" h="20803">
                  <a:moveTo>
                    <a:pt x="18406" y="18159"/>
                  </a:moveTo>
                  <a:cubicBezTo>
                    <a:pt x="17709" y="19688"/>
                    <a:pt x="15793" y="21599"/>
                    <a:pt x="14051" y="20453"/>
                  </a:cubicBezTo>
                  <a:cubicBezTo>
                    <a:pt x="12309" y="19306"/>
                    <a:pt x="5690" y="15101"/>
                    <a:pt x="4296" y="14909"/>
                  </a:cubicBezTo>
                  <a:cubicBezTo>
                    <a:pt x="2903" y="14718"/>
                    <a:pt x="-1103" y="14718"/>
                    <a:pt x="290" y="12042"/>
                  </a:cubicBezTo>
                  <a:cubicBezTo>
                    <a:pt x="1683" y="9366"/>
                    <a:pt x="2728" y="8410"/>
                    <a:pt x="2728" y="6881"/>
                  </a:cubicBezTo>
                  <a:cubicBezTo>
                    <a:pt x="2728" y="5352"/>
                    <a:pt x="3948" y="3823"/>
                    <a:pt x="3948" y="2293"/>
                  </a:cubicBezTo>
                  <a:cubicBezTo>
                    <a:pt x="3948" y="764"/>
                    <a:pt x="5690" y="0"/>
                    <a:pt x="5690" y="0"/>
                  </a:cubicBezTo>
                  <a:lnTo>
                    <a:pt x="8338" y="956"/>
                  </a:lnTo>
                  <a:lnTo>
                    <a:pt x="10567" y="7684"/>
                  </a:lnTo>
                  <a:cubicBezTo>
                    <a:pt x="7954" y="8984"/>
                    <a:pt x="6909" y="9940"/>
                    <a:pt x="7780" y="11469"/>
                  </a:cubicBezTo>
                  <a:cubicBezTo>
                    <a:pt x="8651" y="12998"/>
                    <a:pt x="9522" y="13953"/>
                    <a:pt x="10741" y="13763"/>
                  </a:cubicBezTo>
                  <a:cubicBezTo>
                    <a:pt x="11961" y="13571"/>
                    <a:pt x="15271" y="14336"/>
                    <a:pt x="15793" y="15101"/>
                  </a:cubicBezTo>
                  <a:cubicBezTo>
                    <a:pt x="16316" y="15865"/>
                    <a:pt x="19974" y="16438"/>
                    <a:pt x="20497" y="16056"/>
                  </a:cubicBezTo>
                  <a:cubicBezTo>
                    <a:pt x="20497" y="16056"/>
                    <a:pt x="18406" y="18159"/>
                    <a:pt x="18406" y="18159"/>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58" name="AutoShape 37"/>
            <p:cNvSpPr>
              <a:spLocks/>
            </p:cNvSpPr>
            <p:nvPr/>
          </p:nvSpPr>
          <p:spPr bwMode="auto">
            <a:xfrm>
              <a:off x="2015906" y="662039"/>
              <a:ext cx="114288" cy="93669"/>
            </a:xfrm>
            <a:custGeom>
              <a:avLst/>
              <a:gdLst>
                <a:gd name="T0" fmla="+- 0 11919 2238"/>
                <a:gd name="T1" fmla="*/ T0 w 19362"/>
                <a:gd name="T2" fmla="+- 0 10928 257"/>
                <a:gd name="T3" fmla="*/ 10928 h 21343"/>
                <a:gd name="T4" fmla="+- 0 11919 2238"/>
                <a:gd name="T5" fmla="*/ T4 w 19362"/>
                <a:gd name="T6" fmla="+- 0 10928 257"/>
                <a:gd name="T7" fmla="*/ 10928 h 21343"/>
                <a:gd name="T8" fmla="+- 0 11919 2238"/>
                <a:gd name="T9" fmla="*/ T8 w 19362"/>
                <a:gd name="T10" fmla="+- 0 10928 257"/>
                <a:gd name="T11" fmla="*/ 10928 h 21343"/>
                <a:gd name="T12" fmla="+- 0 11919 2238"/>
                <a:gd name="T13" fmla="*/ T12 w 19362"/>
                <a:gd name="T14" fmla="+- 0 10928 257"/>
                <a:gd name="T15" fmla="*/ 10928 h 21343"/>
              </a:gdLst>
              <a:ahLst/>
              <a:cxnLst>
                <a:cxn ang="0">
                  <a:pos x="T1" y="T3"/>
                </a:cxn>
                <a:cxn ang="0">
                  <a:pos x="T5" y="T7"/>
                </a:cxn>
                <a:cxn ang="0">
                  <a:pos x="T9" y="T11"/>
                </a:cxn>
                <a:cxn ang="0">
                  <a:pos x="T13" y="T15"/>
                </a:cxn>
              </a:cxnLst>
              <a:rect l="0" t="0" r="r" b="b"/>
              <a:pathLst>
                <a:path w="19362" h="21343">
                  <a:moveTo>
                    <a:pt x="8078" y="19237"/>
                  </a:moveTo>
                  <a:cubicBezTo>
                    <a:pt x="8884" y="17347"/>
                    <a:pt x="9448" y="14323"/>
                    <a:pt x="12269" y="12973"/>
                  </a:cubicBezTo>
                  <a:cubicBezTo>
                    <a:pt x="15090" y="11622"/>
                    <a:pt x="19362" y="5413"/>
                    <a:pt x="19362" y="5413"/>
                  </a:cubicBezTo>
                  <a:cubicBezTo>
                    <a:pt x="16299" y="4603"/>
                    <a:pt x="16500" y="3522"/>
                    <a:pt x="15695" y="1632"/>
                  </a:cubicBezTo>
                  <a:cubicBezTo>
                    <a:pt x="14889" y="-257"/>
                    <a:pt x="12874" y="13"/>
                    <a:pt x="12874" y="13"/>
                  </a:cubicBezTo>
                  <a:cubicBezTo>
                    <a:pt x="12470" y="3792"/>
                    <a:pt x="11463" y="5953"/>
                    <a:pt x="9650" y="6222"/>
                  </a:cubicBezTo>
                  <a:cubicBezTo>
                    <a:pt x="7836" y="6492"/>
                    <a:pt x="5620" y="9463"/>
                    <a:pt x="5015" y="11893"/>
                  </a:cubicBezTo>
                  <a:cubicBezTo>
                    <a:pt x="4411" y="14323"/>
                    <a:pt x="-2238" y="21343"/>
                    <a:pt x="784" y="21343"/>
                  </a:cubicBezTo>
                  <a:cubicBezTo>
                    <a:pt x="3806" y="21343"/>
                    <a:pt x="8078" y="19237"/>
                    <a:pt x="8078" y="19237"/>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59" name="AutoShape 38"/>
            <p:cNvSpPr>
              <a:spLocks/>
            </p:cNvSpPr>
            <p:nvPr/>
          </p:nvSpPr>
          <p:spPr bwMode="auto">
            <a:xfrm>
              <a:off x="2285752" y="571544"/>
              <a:ext cx="36509" cy="317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216" y="21599"/>
                  </a:moveTo>
                  <a:cubicBezTo>
                    <a:pt x="14635" y="13716"/>
                    <a:pt x="18757" y="3154"/>
                    <a:pt x="21600" y="0"/>
                  </a:cubicBezTo>
                  <a:cubicBezTo>
                    <a:pt x="3979" y="9774"/>
                    <a:pt x="0" y="18918"/>
                    <a:pt x="0" y="18918"/>
                  </a:cubicBezTo>
                  <a:cubicBezTo>
                    <a:pt x="0" y="18918"/>
                    <a:pt x="13216" y="21599"/>
                    <a:pt x="13216" y="21599"/>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60" name="AutoShape 39"/>
            <p:cNvSpPr>
              <a:spLocks/>
            </p:cNvSpPr>
            <p:nvPr/>
          </p:nvSpPr>
          <p:spPr bwMode="auto">
            <a:xfrm>
              <a:off x="1865110" y="511214"/>
              <a:ext cx="161907" cy="77794"/>
            </a:xfrm>
            <a:custGeom>
              <a:avLst/>
              <a:gdLst>
                <a:gd name="T0" fmla="*/ 10800 w 21600"/>
                <a:gd name="T1" fmla="+- 0 11473 1646"/>
                <a:gd name="T2" fmla="*/ 11473 h 19654"/>
                <a:gd name="T3" fmla="*/ 10800 w 21600"/>
                <a:gd name="T4" fmla="+- 0 11473 1646"/>
                <a:gd name="T5" fmla="*/ 11473 h 19654"/>
                <a:gd name="T6" fmla="*/ 10800 w 21600"/>
                <a:gd name="T7" fmla="+- 0 11473 1646"/>
                <a:gd name="T8" fmla="*/ 11473 h 19654"/>
                <a:gd name="T9" fmla="*/ 10800 w 21600"/>
                <a:gd name="T10" fmla="+- 0 11473 1646"/>
                <a:gd name="T11" fmla="*/ 11473 h 19654"/>
              </a:gdLst>
              <a:ahLst/>
              <a:cxnLst>
                <a:cxn ang="0">
                  <a:pos x="T0" y="T2"/>
                </a:cxn>
                <a:cxn ang="0">
                  <a:pos x="T3" y="T5"/>
                </a:cxn>
                <a:cxn ang="0">
                  <a:pos x="T6" y="T8"/>
                </a:cxn>
                <a:cxn ang="0">
                  <a:pos x="T9" y="T11"/>
                </a:cxn>
              </a:cxnLst>
              <a:rect l="0" t="0" r="r" b="b"/>
              <a:pathLst>
                <a:path w="21600" h="19654">
                  <a:moveTo>
                    <a:pt x="1556" y="16953"/>
                  </a:moveTo>
                  <a:cubicBezTo>
                    <a:pt x="3144" y="15454"/>
                    <a:pt x="4732" y="16353"/>
                    <a:pt x="5368" y="17554"/>
                  </a:cubicBezTo>
                  <a:cubicBezTo>
                    <a:pt x="6003" y="18753"/>
                    <a:pt x="8544" y="18154"/>
                    <a:pt x="8544" y="18154"/>
                  </a:cubicBezTo>
                  <a:cubicBezTo>
                    <a:pt x="10609" y="17554"/>
                    <a:pt x="11562" y="17554"/>
                    <a:pt x="12356" y="18753"/>
                  </a:cubicBezTo>
                  <a:cubicBezTo>
                    <a:pt x="13150" y="19954"/>
                    <a:pt x="14897" y="19653"/>
                    <a:pt x="15691" y="19353"/>
                  </a:cubicBezTo>
                  <a:cubicBezTo>
                    <a:pt x="16485" y="19053"/>
                    <a:pt x="18042" y="19653"/>
                    <a:pt x="18042" y="19653"/>
                  </a:cubicBezTo>
                  <a:cubicBezTo>
                    <a:pt x="18232" y="15754"/>
                    <a:pt x="18232" y="15154"/>
                    <a:pt x="19503" y="13054"/>
                  </a:cubicBezTo>
                  <a:cubicBezTo>
                    <a:pt x="20773" y="10953"/>
                    <a:pt x="21600" y="4294"/>
                    <a:pt x="21600" y="4294"/>
                  </a:cubicBezTo>
                  <a:cubicBezTo>
                    <a:pt x="20297" y="1354"/>
                    <a:pt x="19821" y="-1646"/>
                    <a:pt x="18550" y="1053"/>
                  </a:cubicBezTo>
                  <a:cubicBezTo>
                    <a:pt x="17280" y="3754"/>
                    <a:pt x="14897" y="3153"/>
                    <a:pt x="14897" y="3153"/>
                  </a:cubicBezTo>
                  <a:cubicBezTo>
                    <a:pt x="14897" y="3153"/>
                    <a:pt x="12038" y="3453"/>
                    <a:pt x="10609" y="4953"/>
                  </a:cubicBezTo>
                  <a:cubicBezTo>
                    <a:pt x="9179" y="6453"/>
                    <a:pt x="6797" y="7353"/>
                    <a:pt x="6321" y="6754"/>
                  </a:cubicBezTo>
                  <a:cubicBezTo>
                    <a:pt x="5844" y="6153"/>
                    <a:pt x="4574" y="6754"/>
                    <a:pt x="3303" y="9454"/>
                  </a:cubicBezTo>
                  <a:cubicBezTo>
                    <a:pt x="2032" y="12154"/>
                    <a:pt x="0" y="16774"/>
                    <a:pt x="0" y="16774"/>
                  </a:cubicBezTo>
                  <a:cubicBezTo>
                    <a:pt x="0" y="16774"/>
                    <a:pt x="1556" y="16953"/>
                    <a:pt x="1556" y="16953"/>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61" name="AutoShape 40"/>
            <p:cNvSpPr>
              <a:spLocks/>
            </p:cNvSpPr>
            <p:nvPr/>
          </p:nvSpPr>
          <p:spPr bwMode="auto">
            <a:xfrm>
              <a:off x="2166703" y="662039"/>
              <a:ext cx="31747" cy="22227"/>
            </a:xfrm>
            <a:custGeom>
              <a:avLst/>
              <a:gdLst>
                <a:gd name="T0" fmla="*/ 10800 w 21600"/>
                <a:gd name="T1" fmla="+- 0 12449 3299"/>
                <a:gd name="T2" fmla="*/ 12449 h 18301"/>
                <a:gd name="T3" fmla="*/ 10800 w 21600"/>
                <a:gd name="T4" fmla="+- 0 12449 3299"/>
                <a:gd name="T5" fmla="*/ 12449 h 18301"/>
                <a:gd name="T6" fmla="*/ 10800 w 21600"/>
                <a:gd name="T7" fmla="+- 0 12449 3299"/>
                <a:gd name="T8" fmla="*/ 12449 h 18301"/>
                <a:gd name="T9" fmla="*/ 10800 w 21600"/>
                <a:gd name="T10" fmla="+- 0 12449 3299"/>
                <a:gd name="T11" fmla="*/ 12449 h 18301"/>
              </a:gdLst>
              <a:ahLst/>
              <a:cxnLst>
                <a:cxn ang="0">
                  <a:pos x="T0" y="T2"/>
                </a:cxn>
                <a:cxn ang="0">
                  <a:pos x="T3" y="T5"/>
                </a:cxn>
                <a:cxn ang="0">
                  <a:pos x="T6" y="T8"/>
                </a:cxn>
                <a:cxn ang="0">
                  <a:pos x="T9" y="T11"/>
                </a:cxn>
              </a:cxnLst>
              <a:rect l="0" t="0" r="r" b="b"/>
              <a:pathLst>
                <a:path w="21600" h="18301">
                  <a:moveTo>
                    <a:pt x="0" y="18300"/>
                  </a:moveTo>
                  <a:lnTo>
                    <a:pt x="21600" y="2396"/>
                  </a:lnTo>
                  <a:cubicBezTo>
                    <a:pt x="21600" y="2396"/>
                    <a:pt x="14086" y="4555"/>
                    <a:pt x="10174" y="628"/>
                  </a:cubicBezTo>
                  <a:cubicBezTo>
                    <a:pt x="6260" y="-3299"/>
                    <a:pt x="939" y="12214"/>
                    <a:pt x="0" y="18300"/>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62" name="AutoShape 41"/>
            <p:cNvSpPr>
              <a:spLocks/>
            </p:cNvSpPr>
            <p:nvPr/>
          </p:nvSpPr>
          <p:spPr bwMode="auto">
            <a:xfrm>
              <a:off x="2046066" y="631874"/>
              <a:ext cx="22223" cy="25402"/>
            </a:xfrm>
            <a:custGeom>
              <a:avLst/>
              <a:gdLst>
                <a:gd name="T0" fmla="*/ 10800 w 21600"/>
                <a:gd name="T1" fmla="+- 0 12482 3364"/>
                <a:gd name="T2" fmla="*/ 12482 h 18236"/>
                <a:gd name="T3" fmla="*/ 10800 w 21600"/>
                <a:gd name="T4" fmla="+- 0 12482 3364"/>
                <a:gd name="T5" fmla="*/ 12482 h 18236"/>
                <a:gd name="T6" fmla="*/ 10800 w 21600"/>
                <a:gd name="T7" fmla="+- 0 12482 3364"/>
                <a:gd name="T8" fmla="*/ 12482 h 18236"/>
                <a:gd name="T9" fmla="*/ 10800 w 21600"/>
                <a:gd name="T10" fmla="+- 0 12482 3364"/>
                <a:gd name="T11" fmla="*/ 12482 h 18236"/>
              </a:gdLst>
              <a:ahLst/>
              <a:cxnLst>
                <a:cxn ang="0">
                  <a:pos x="T0" y="T2"/>
                </a:cxn>
                <a:cxn ang="0">
                  <a:pos x="T3" y="T5"/>
                </a:cxn>
                <a:cxn ang="0">
                  <a:pos x="T6" y="T8"/>
                </a:cxn>
                <a:cxn ang="0">
                  <a:pos x="T9" y="T11"/>
                </a:cxn>
              </a:cxnLst>
              <a:rect l="0" t="0" r="r" b="b"/>
              <a:pathLst>
                <a:path w="21600" h="18236">
                  <a:moveTo>
                    <a:pt x="0" y="18235"/>
                  </a:moveTo>
                  <a:cubicBezTo>
                    <a:pt x="9000" y="13174"/>
                    <a:pt x="21600" y="4735"/>
                    <a:pt x="21600" y="4735"/>
                  </a:cubicBezTo>
                  <a:cubicBezTo>
                    <a:pt x="12825" y="1528"/>
                    <a:pt x="1799" y="-3364"/>
                    <a:pt x="1799" y="3386"/>
                  </a:cubicBezTo>
                  <a:cubicBezTo>
                    <a:pt x="1799" y="10136"/>
                    <a:pt x="0" y="18235"/>
                    <a:pt x="0" y="18235"/>
                  </a:cubicBezTo>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63" name="AutoShape 42"/>
            <p:cNvSpPr>
              <a:spLocks/>
            </p:cNvSpPr>
            <p:nvPr/>
          </p:nvSpPr>
          <p:spPr bwMode="auto">
            <a:xfrm>
              <a:off x="2166703" y="511214"/>
              <a:ext cx="36508" cy="12701"/>
            </a:xfrm>
            <a:custGeom>
              <a:avLst/>
              <a:gdLst>
                <a:gd name="T0" fmla="+- 0 12973 4347"/>
                <a:gd name="T1" fmla="*/ T0 w 17253"/>
                <a:gd name="T2" fmla="+- 0 12073 3851"/>
                <a:gd name="T3" fmla="*/ 12073 h 16444"/>
                <a:gd name="T4" fmla="+- 0 12973 4347"/>
                <a:gd name="T5" fmla="*/ T4 w 17253"/>
                <a:gd name="T6" fmla="+- 0 12073 3851"/>
                <a:gd name="T7" fmla="*/ 12073 h 16444"/>
                <a:gd name="T8" fmla="+- 0 12973 4347"/>
                <a:gd name="T9" fmla="*/ T8 w 17253"/>
                <a:gd name="T10" fmla="+- 0 12073 3851"/>
                <a:gd name="T11" fmla="*/ 12073 h 16444"/>
                <a:gd name="T12" fmla="+- 0 12973 4347"/>
                <a:gd name="T13" fmla="*/ T12 w 17253"/>
                <a:gd name="T14" fmla="+- 0 12073 3851"/>
                <a:gd name="T15" fmla="*/ 12073 h 16444"/>
              </a:gdLst>
              <a:ahLst/>
              <a:cxnLst>
                <a:cxn ang="0">
                  <a:pos x="T1" y="T3"/>
                </a:cxn>
                <a:cxn ang="0">
                  <a:pos x="T5" y="T7"/>
                </a:cxn>
                <a:cxn ang="0">
                  <a:pos x="T9" y="T11"/>
                </a:cxn>
                <a:cxn ang="0">
                  <a:pos x="T13" y="T15"/>
                </a:cxn>
              </a:cxnLst>
              <a:rect l="0" t="0" r="r" b="b"/>
              <a:pathLst>
                <a:path w="17253" h="16444">
                  <a:moveTo>
                    <a:pt x="17253" y="16205"/>
                  </a:moveTo>
                  <a:cubicBezTo>
                    <a:pt x="10893" y="-150"/>
                    <a:pt x="15937" y="-3851"/>
                    <a:pt x="9358" y="3862"/>
                  </a:cubicBezTo>
                  <a:cubicBezTo>
                    <a:pt x="2779" y="11575"/>
                    <a:pt x="-4347" y="17748"/>
                    <a:pt x="3327" y="16205"/>
                  </a:cubicBezTo>
                  <a:cubicBezTo>
                    <a:pt x="11003" y="14661"/>
                    <a:pt x="17253" y="16205"/>
                    <a:pt x="17253" y="16205"/>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64" name="AutoShape 43"/>
            <p:cNvSpPr>
              <a:spLocks/>
            </p:cNvSpPr>
            <p:nvPr/>
          </p:nvSpPr>
          <p:spPr bwMode="auto">
            <a:xfrm>
              <a:off x="2255593" y="541380"/>
              <a:ext cx="44445" cy="55566"/>
            </a:xfrm>
            <a:custGeom>
              <a:avLst/>
              <a:gdLst>
                <a:gd name="T0" fmla="+- 0 12140 4307"/>
                <a:gd name="T1" fmla="*/ T0 w 15666"/>
                <a:gd name="T2" fmla="*/ 10024 h 20049"/>
                <a:gd name="T3" fmla="+- 0 12140 4307"/>
                <a:gd name="T4" fmla="*/ T3 w 15666"/>
                <a:gd name="T5" fmla="*/ 10024 h 20049"/>
                <a:gd name="T6" fmla="+- 0 12140 4307"/>
                <a:gd name="T7" fmla="*/ T6 w 15666"/>
                <a:gd name="T8" fmla="*/ 10024 h 20049"/>
                <a:gd name="T9" fmla="+- 0 12140 4307"/>
                <a:gd name="T10" fmla="*/ T9 w 15666"/>
                <a:gd name="T11" fmla="*/ 10024 h 20049"/>
              </a:gdLst>
              <a:ahLst/>
              <a:cxnLst>
                <a:cxn ang="0">
                  <a:pos x="T1" y="T2"/>
                </a:cxn>
                <a:cxn ang="0">
                  <a:pos x="T4" y="T5"/>
                </a:cxn>
                <a:cxn ang="0">
                  <a:pos x="T7" y="T8"/>
                </a:cxn>
                <a:cxn ang="0">
                  <a:pos x="T10" y="T11"/>
                </a:cxn>
              </a:cxnLst>
              <a:rect l="0" t="0" r="r" b="b"/>
              <a:pathLst>
                <a:path w="15666" h="20049">
                  <a:moveTo>
                    <a:pt x="6280" y="13879"/>
                  </a:moveTo>
                  <a:cubicBezTo>
                    <a:pt x="8059" y="11412"/>
                    <a:pt x="-4307" y="7287"/>
                    <a:pt x="1621" y="5551"/>
                  </a:cubicBezTo>
                  <a:cubicBezTo>
                    <a:pt x="7551" y="3817"/>
                    <a:pt x="13735" y="0"/>
                    <a:pt x="13735" y="0"/>
                  </a:cubicBezTo>
                  <a:cubicBezTo>
                    <a:pt x="17292" y="3383"/>
                    <a:pt x="14751" y="2082"/>
                    <a:pt x="14751" y="5985"/>
                  </a:cubicBezTo>
                  <a:cubicBezTo>
                    <a:pt x="14751" y="9889"/>
                    <a:pt x="17292" y="12926"/>
                    <a:pt x="13903" y="13792"/>
                  </a:cubicBezTo>
                  <a:cubicBezTo>
                    <a:pt x="10515" y="14660"/>
                    <a:pt x="7551" y="16396"/>
                    <a:pt x="5433" y="18997"/>
                  </a:cubicBezTo>
                  <a:cubicBezTo>
                    <a:pt x="3316" y="21600"/>
                    <a:pt x="2469" y="19171"/>
                    <a:pt x="6280" y="13879"/>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65" name="AutoShape 44"/>
            <p:cNvSpPr>
              <a:spLocks/>
            </p:cNvSpPr>
            <p:nvPr/>
          </p:nvSpPr>
          <p:spPr bwMode="auto">
            <a:xfrm>
              <a:off x="2136543" y="601709"/>
              <a:ext cx="74605" cy="49216"/>
            </a:xfrm>
            <a:custGeom>
              <a:avLst/>
              <a:gdLst>
                <a:gd name="T0" fmla="+- 0 10112 1247"/>
                <a:gd name="T1" fmla="*/ T0 w 17730"/>
                <a:gd name="T2" fmla="+- 0 11296 993"/>
                <a:gd name="T3" fmla="*/ 11296 h 20607"/>
                <a:gd name="T4" fmla="+- 0 10112 1247"/>
                <a:gd name="T5" fmla="*/ T4 w 17730"/>
                <a:gd name="T6" fmla="+- 0 11296 993"/>
                <a:gd name="T7" fmla="*/ 11296 h 20607"/>
                <a:gd name="T8" fmla="+- 0 10112 1247"/>
                <a:gd name="T9" fmla="*/ T8 w 17730"/>
                <a:gd name="T10" fmla="+- 0 11296 993"/>
                <a:gd name="T11" fmla="*/ 11296 h 20607"/>
                <a:gd name="T12" fmla="+- 0 10112 1247"/>
                <a:gd name="T13" fmla="*/ T12 w 17730"/>
                <a:gd name="T14" fmla="+- 0 11296 993"/>
                <a:gd name="T15" fmla="*/ 11296 h 20607"/>
              </a:gdLst>
              <a:ahLst/>
              <a:cxnLst>
                <a:cxn ang="0">
                  <a:pos x="T1" y="T3"/>
                </a:cxn>
                <a:cxn ang="0">
                  <a:pos x="T5" y="T7"/>
                </a:cxn>
                <a:cxn ang="0">
                  <a:pos x="T9" y="T11"/>
                </a:cxn>
                <a:cxn ang="0">
                  <a:pos x="T13" y="T15"/>
                </a:cxn>
              </a:cxnLst>
              <a:rect l="0" t="0" r="r" b="b"/>
              <a:pathLst>
                <a:path w="17730" h="20607">
                  <a:moveTo>
                    <a:pt x="13811" y="12607"/>
                  </a:moveTo>
                  <a:cubicBezTo>
                    <a:pt x="15784" y="9607"/>
                    <a:pt x="20353" y="5207"/>
                    <a:pt x="15728" y="2507"/>
                  </a:cubicBezTo>
                  <a:cubicBezTo>
                    <a:pt x="11103" y="-193"/>
                    <a:pt x="12062" y="-993"/>
                    <a:pt x="8960" y="1507"/>
                  </a:cubicBezTo>
                  <a:cubicBezTo>
                    <a:pt x="5858" y="4006"/>
                    <a:pt x="2079" y="6206"/>
                    <a:pt x="2079" y="6206"/>
                  </a:cubicBezTo>
                  <a:cubicBezTo>
                    <a:pt x="1347" y="11507"/>
                    <a:pt x="-1247" y="15607"/>
                    <a:pt x="726" y="16607"/>
                  </a:cubicBezTo>
                  <a:cubicBezTo>
                    <a:pt x="2700" y="17606"/>
                    <a:pt x="6141" y="20607"/>
                    <a:pt x="6141" y="20607"/>
                  </a:cubicBezTo>
                  <a:cubicBezTo>
                    <a:pt x="8114" y="15506"/>
                    <a:pt x="13811" y="12607"/>
                    <a:pt x="13811" y="12607"/>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66" name="AutoShape 45"/>
            <p:cNvSpPr>
              <a:spLocks/>
            </p:cNvSpPr>
            <p:nvPr/>
          </p:nvSpPr>
          <p:spPr bwMode="auto">
            <a:xfrm>
              <a:off x="2076224" y="511214"/>
              <a:ext cx="77780" cy="22227"/>
            </a:xfrm>
            <a:custGeom>
              <a:avLst/>
              <a:gdLst>
                <a:gd name="T0" fmla="+- 0 11302 1515"/>
                <a:gd name="T1" fmla="*/ T0 w 19575"/>
                <a:gd name="T2" fmla="+- 0 9992 555"/>
                <a:gd name="T3" fmla="*/ 9992 h 18875"/>
                <a:gd name="T4" fmla="+- 0 11302 1515"/>
                <a:gd name="T5" fmla="*/ T4 w 19575"/>
                <a:gd name="T6" fmla="+- 0 9992 555"/>
                <a:gd name="T7" fmla="*/ 9992 h 18875"/>
                <a:gd name="T8" fmla="+- 0 11302 1515"/>
                <a:gd name="T9" fmla="*/ T8 w 19575"/>
                <a:gd name="T10" fmla="+- 0 9992 555"/>
                <a:gd name="T11" fmla="*/ 9992 h 18875"/>
                <a:gd name="T12" fmla="+- 0 11302 1515"/>
                <a:gd name="T13" fmla="*/ T12 w 19575"/>
                <a:gd name="T14" fmla="+- 0 9992 555"/>
                <a:gd name="T15" fmla="*/ 9992 h 18875"/>
              </a:gdLst>
              <a:ahLst/>
              <a:cxnLst>
                <a:cxn ang="0">
                  <a:pos x="T1" y="T3"/>
                </a:cxn>
                <a:cxn ang="0">
                  <a:pos x="T5" y="T7"/>
                </a:cxn>
                <a:cxn ang="0">
                  <a:pos x="T9" y="T11"/>
                </a:cxn>
                <a:cxn ang="0">
                  <a:pos x="T13" y="T15"/>
                </a:cxn>
              </a:cxnLst>
              <a:rect l="0" t="0" r="r" b="b"/>
              <a:pathLst>
                <a:path w="19575" h="18875">
                  <a:moveTo>
                    <a:pt x="17717" y="17961"/>
                  </a:moveTo>
                  <a:cubicBezTo>
                    <a:pt x="20085" y="17138"/>
                    <a:pt x="20085" y="12817"/>
                    <a:pt x="18309" y="10759"/>
                  </a:cubicBezTo>
                  <a:cubicBezTo>
                    <a:pt x="16534" y="8704"/>
                    <a:pt x="14640" y="6852"/>
                    <a:pt x="13456" y="1708"/>
                  </a:cubicBezTo>
                  <a:cubicBezTo>
                    <a:pt x="7065" y="3560"/>
                    <a:pt x="2627" y="-555"/>
                    <a:pt x="2568" y="63"/>
                  </a:cubicBezTo>
                  <a:cubicBezTo>
                    <a:pt x="2508" y="680"/>
                    <a:pt x="260" y="1502"/>
                    <a:pt x="555" y="7675"/>
                  </a:cubicBezTo>
                  <a:cubicBezTo>
                    <a:pt x="852" y="13845"/>
                    <a:pt x="-1515" y="21045"/>
                    <a:pt x="1739" y="17961"/>
                  </a:cubicBezTo>
                  <a:cubicBezTo>
                    <a:pt x="4994" y="14874"/>
                    <a:pt x="7657" y="15903"/>
                    <a:pt x="9136" y="17961"/>
                  </a:cubicBezTo>
                  <a:cubicBezTo>
                    <a:pt x="10616" y="20016"/>
                    <a:pt x="17717" y="17961"/>
                    <a:pt x="17717" y="17961"/>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67" name="AutoShape 46"/>
            <p:cNvSpPr>
              <a:spLocks/>
            </p:cNvSpPr>
            <p:nvPr/>
          </p:nvSpPr>
          <p:spPr bwMode="auto">
            <a:xfrm>
              <a:off x="2046066" y="541380"/>
              <a:ext cx="120637" cy="82556"/>
            </a:xfrm>
            <a:custGeom>
              <a:avLst/>
              <a:gdLst>
                <a:gd name="T0" fmla="+- 0 11257 1687"/>
                <a:gd name="T1" fmla="*/ T0 w 19141"/>
                <a:gd name="T2" fmla="+- 0 10303 574"/>
                <a:gd name="T3" fmla="*/ 10303 h 19459"/>
                <a:gd name="T4" fmla="+- 0 11257 1687"/>
                <a:gd name="T5" fmla="*/ T4 w 19141"/>
                <a:gd name="T6" fmla="+- 0 10303 574"/>
                <a:gd name="T7" fmla="*/ 10303 h 19459"/>
                <a:gd name="T8" fmla="+- 0 11257 1687"/>
                <a:gd name="T9" fmla="*/ T8 w 19141"/>
                <a:gd name="T10" fmla="+- 0 10303 574"/>
                <a:gd name="T11" fmla="*/ 10303 h 19459"/>
                <a:gd name="T12" fmla="+- 0 11257 1687"/>
                <a:gd name="T13" fmla="*/ T12 w 19141"/>
                <a:gd name="T14" fmla="+- 0 10303 574"/>
                <a:gd name="T15" fmla="*/ 10303 h 19459"/>
              </a:gdLst>
              <a:ahLst/>
              <a:cxnLst>
                <a:cxn ang="0">
                  <a:pos x="T1" y="T3"/>
                </a:cxn>
                <a:cxn ang="0">
                  <a:pos x="T5" y="T7"/>
                </a:cxn>
                <a:cxn ang="0">
                  <a:pos x="T9" y="T11"/>
                </a:cxn>
                <a:cxn ang="0">
                  <a:pos x="T13" y="T15"/>
                </a:cxn>
              </a:cxnLst>
              <a:rect l="0" t="0" r="r" b="b"/>
              <a:pathLst>
                <a:path w="19141" h="19459">
                  <a:moveTo>
                    <a:pt x="12464" y="2527"/>
                  </a:moveTo>
                  <a:cubicBezTo>
                    <a:pt x="12991" y="3965"/>
                    <a:pt x="16449" y="6024"/>
                    <a:pt x="16449" y="6024"/>
                  </a:cubicBezTo>
                  <a:cubicBezTo>
                    <a:pt x="16449" y="6024"/>
                    <a:pt x="19913" y="5347"/>
                    <a:pt x="18981" y="7603"/>
                  </a:cubicBezTo>
                  <a:cubicBezTo>
                    <a:pt x="18050" y="9859"/>
                    <a:pt x="16933" y="13525"/>
                    <a:pt x="16449" y="14145"/>
                  </a:cubicBezTo>
                  <a:cubicBezTo>
                    <a:pt x="15965" y="14765"/>
                    <a:pt x="15071" y="15780"/>
                    <a:pt x="13767" y="16062"/>
                  </a:cubicBezTo>
                  <a:cubicBezTo>
                    <a:pt x="12464" y="16344"/>
                    <a:pt x="10490" y="18206"/>
                    <a:pt x="10490" y="18206"/>
                  </a:cubicBezTo>
                  <a:cubicBezTo>
                    <a:pt x="10490" y="18206"/>
                    <a:pt x="12911" y="21025"/>
                    <a:pt x="10490" y="18206"/>
                  </a:cubicBezTo>
                  <a:cubicBezTo>
                    <a:pt x="8070" y="15386"/>
                    <a:pt x="6505" y="13807"/>
                    <a:pt x="5016" y="14371"/>
                  </a:cubicBezTo>
                  <a:cubicBezTo>
                    <a:pt x="3526" y="14934"/>
                    <a:pt x="3154" y="13525"/>
                    <a:pt x="2223" y="12396"/>
                  </a:cubicBezTo>
                  <a:cubicBezTo>
                    <a:pt x="1292" y="11269"/>
                    <a:pt x="-1687" y="11269"/>
                    <a:pt x="1292" y="8449"/>
                  </a:cubicBezTo>
                  <a:cubicBezTo>
                    <a:pt x="4271" y="5629"/>
                    <a:pt x="3713" y="4220"/>
                    <a:pt x="4643" y="3656"/>
                  </a:cubicBezTo>
                  <a:cubicBezTo>
                    <a:pt x="5575" y="3092"/>
                    <a:pt x="7437" y="1681"/>
                    <a:pt x="8367" y="554"/>
                  </a:cubicBezTo>
                  <a:cubicBezTo>
                    <a:pt x="9299" y="-574"/>
                    <a:pt x="11533" y="-10"/>
                    <a:pt x="12464" y="2527"/>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68" name="AutoShape 47"/>
            <p:cNvSpPr>
              <a:spLocks/>
            </p:cNvSpPr>
            <p:nvPr/>
          </p:nvSpPr>
          <p:spPr bwMode="auto">
            <a:xfrm>
              <a:off x="2315911" y="541380"/>
              <a:ext cx="104764" cy="82556"/>
            </a:xfrm>
            <a:custGeom>
              <a:avLst/>
              <a:gdLst>
                <a:gd name="T0" fmla="+- 0 12205 2810"/>
                <a:gd name="T1" fmla="*/ T0 w 18790"/>
                <a:gd name="T2" fmla="*/ 9682 h 19365"/>
                <a:gd name="T3" fmla="+- 0 12205 2810"/>
                <a:gd name="T4" fmla="*/ T3 w 18790"/>
                <a:gd name="T5" fmla="*/ 9682 h 19365"/>
                <a:gd name="T6" fmla="+- 0 12205 2810"/>
                <a:gd name="T7" fmla="*/ T6 w 18790"/>
                <a:gd name="T8" fmla="*/ 9682 h 19365"/>
                <a:gd name="T9" fmla="+- 0 12205 2810"/>
                <a:gd name="T10" fmla="*/ T9 w 18790"/>
                <a:gd name="T11" fmla="*/ 9682 h 19365"/>
              </a:gdLst>
              <a:ahLst/>
              <a:cxnLst>
                <a:cxn ang="0">
                  <a:pos x="T1" y="T2"/>
                </a:cxn>
                <a:cxn ang="0">
                  <a:pos x="T4" y="T5"/>
                </a:cxn>
                <a:cxn ang="0">
                  <a:pos x="T7" y="T8"/>
                </a:cxn>
                <a:cxn ang="0">
                  <a:pos x="T10" y="T11"/>
                </a:cxn>
              </a:cxnLst>
              <a:rect l="0" t="0" r="r" b="b"/>
              <a:pathLst>
                <a:path w="18790" h="19365">
                  <a:moveTo>
                    <a:pt x="2515" y="18522"/>
                  </a:moveTo>
                  <a:cubicBezTo>
                    <a:pt x="4192" y="17552"/>
                    <a:pt x="11887" y="15724"/>
                    <a:pt x="12953" y="16283"/>
                  </a:cubicBezTo>
                  <a:cubicBezTo>
                    <a:pt x="14018" y="16843"/>
                    <a:pt x="15040" y="15668"/>
                    <a:pt x="15040" y="15668"/>
                  </a:cubicBezTo>
                  <a:cubicBezTo>
                    <a:pt x="15040" y="15668"/>
                    <a:pt x="15679" y="18466"/>
                    <a:pt x="15040" y="15668"/>
                  </a:cubicBezTo>
                  <a:cubicBezTo>
                    <a:pt x="14401" y="12870"/>
                    <a:pt x="15296" y="11527"/>
                    <a:pt x="16361" y="9848"/>
                  </a:cubicBezTo>
                  <a:cubicBezTo>
                    <a:pt x="17426" y="8170"/>
                    <a:pt x="18789" y="0"/>
                    <a:pt x="18789" y="0"/>
                  </a:cubicBezTo>
                  <a:cubicBezTo>
                    <a:pt x="13592" y="1174"/>
                    <a:pt x="11887" y="55"/>
                    <a:pt x="10396" y="2574"/>
                  </a:cubicBezTo>
                  <a:cubicBezTo>
                    <a:pt x="8905" y="5092"/>
                    <a:pt x="5795" y="6490"/>
                    <a:pt x="4858" y="7050"/>
                  </a:cubicBezTo>
                  <a:cubicBezTo>
                    <a:pt x="3921" y="7610"/>
                    <a:pt x="3154" y="10408"/>
                    <a:pt x="2515" y="12926"/>
                  </a:cubicBezTo>
                  <a:cubicBezTo>
                    <a:pt x="1876" y="15444"/>
                    <a:pt x="-2810" y="21600"/>
                    <a:pt x="2515" y="18522"/>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69" name="AutoShape 48"/>
            <p:cNvSpPr>
              <a:spLocks/>
            </p:cNvSpPr>
            <p:nvPr/>
          </p:nvSpPr>
          <p:spPr bwMode="auto">
            <a:xfrm>
              <a:off x="3128623" y="1022429"/>
              <a:ext cx="212702" cy="130185"/>
            </a:xfrm>
            <a:custGeom>
              <a:avLst/>
              <a:gdLst>
                <a:gd name="T0" fmla="+- 0 10208 105"/>
                <a:gd name="T1" fmla="*/ T0 w 20206"/>
                <a:gd name="T2" fmla="+- 0 11435 1614"/>
                <a:gd name="T3" fmla="*/ 11435 h 19643"/>
                <a:gd name="T4" fmla="+- 0 10208 105"/>
                <a:gd name="T5" fmla="*/ T4 w 20206"/>
                <a:gd name="T6" fmla="+- 0 11435 1614"/>
                <a:gd name="T7" fmla="*/ 11435 h 19643"/>
                <a:gd name="T8" fmla="+- 0 10208 105"/>
                <a:gd name="T9" fmla="*/ T8 w 20206"/>
                <a:gd name="T10" fmla="+- 0 11435 1614"/>
                <a:gd name="T11" fmla="*/ 11435 h 19643"/>
                <a:gd name="T12" fmla="+- 0 10208 105"/>
                <a:gd name="T13" fmla="*/ T12 w 20206"/>
                <a:gd name="T14" fmla="+- 0 11435 1614"/>
                <a:gd name="T15" fmla="*/ 11435 h 19643"/>
              </a:gdLst>
              <a:ahLst/>
              <a:cxnLst>
                <a:cxn ang="0">
                  <a:pos x="T1" y="T3"/>
                </a:cxn>
                <a:cxn ang="0">
                  <a:pos x="T5" y="T7"/>
                </a:cxn>
                <a:cxn ang="0">
                  <a:pos x="T9" y="T11"/>
                </a:cxn>
                <a:cxn ang="0">
                  <a:pos x="T13" y="T15"/>
                </a:cxn>
              </a:cxnLst>
              <a:rect l="0" t="0" r="r" b="b"/>
              <a:pathLst>
                <a:path w="20206" h="19643">
                  <a:moveTo>
                    <a:pt x="6120" y="14757"/>
                  </a:moveTo>
                  <a:cubicBezTo>
                    <a:pt x="6120" y="14757"/>
                    <a:pt x="4952" y="19985"/>
                    <a:pt x="7424" y="19625"/>
                  </a:cubicBezTo>
                  <a:cubicBezTo>
                    <a:pt x="9896" y="19264"/>
                    <a:pt x="10796" y="19264"/>
                    <a:pt x="12818" y="17641"/>
                  </a:cubicBezTo>
                  <a:cubicBezTo>
                    <a:pt x="14842" y="16019"/>
                    <a:pt x="15628" y="13315"/>
                    <a:pt x="17201" y="13315"/>
                  </a:cubicBezTo>
                  <a:cubicBezTo>
                    <a:pt x="18775" y="13315"/>
                    <a:pt x="19337" y="11872"/>
                    <a:pt x="19561" y="9348"/>
                  </a:cubicBezTo>
                  <a:cubicBezTo>
                    <a:pt x="19786" y="6824"/>
                    <a:pt x="21494" y="5670"/>
                    <a:pt x="18213" y="2857"/>
                  </a:cubicBezTo>
                  <a:cubicBezTo>
                    <a:pt x="14931" y="44"/>
                    <a:pt x="12414" y="-1614"/>
                    <a:pt x="12414" y="2352"/>
                  </a:cubicBezTo>
                  <a:cubicBezTo>
                    <a:pt x="6750" y="4299"/>
                    <a:pt x="6300" y="8555"/>
                    <a:pt x="4502" y="6391"/>
                  </a:cubicBezTo>
                  <a:cubicBezTo>
                    <a:pt x="2704" y="4228"/>
                    <a:pt x="1243" y="2352"/>
                    <a:pt x="569" y="6824"/>
                  </a:cubicBezTo>
                  <a:cubicBezTo>
                    <a:pt x="-105" y="11295"/>
                    <a:pt x="7" y="11295"/>
                    <a:pt x="7" y="11295"/>
                  </a:cubicBezTo>
                  <a:cubicBezTo>
                    <a:pt x="2592" y="11151"/>
                    <a:pt x="3918" y="15478"/>
                    <a:pt x="6120" y="14757"/>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70" name="AutoShape 49"/>
            <p:cNvSpPr>
              <a:spLocks/>
            </p:cNvSpPr>
            <p:nvPr/>
          </p:nvSpPr>
          <p:spPr bwMode="auto">
            <a:xfrm>
              <a:off x="3158782" y="511214"/>
              <a:ext cx="126986" cy="60330"/>
            </a:xfrm>
            <a:custGeom>
              <a:avLst/>
              <a:gdLst>
                <a:gd name="T0" fmla="+- 0 10112 651"/>
                <a:gd name="T1" fmla="*/ T0 w 18923"/>
                <a:gd name="T2" fmla="*/ 10342 h 20684"/>
                <a:gd name="T3" fmla="+- 0 10112 651"/>
                <a:gd name="T4" fmla="*/ T3 w 18923"/>
                <a:gd name="T5" fmla="*/ 10342 h 20684"/>
                <a:gd name="T6" fmla="+- 0 10112 651"/>
                <a:gd name="T7" fmla="*/ T6 w 18923"/>
                <a:gd name="T8" fmla="*/ 10342 h 20684"/>
                <a:gd name="T9" fmla="+- 0 10112 651"/>
                <a:gd name="T10" fmla="*/ T9 w 18923"/>
                <a:gd name="T11" fmla="*/ 10342 h 20684"/>
              </a:gdLst>
              <a:ahLst/>
              <a:cxnLst>
                <a:cxn ang="0">
                  <a:pos x="T1" y="T2"/>
                </a:cxn>
                <a:cxn ang="0">
                  <a:pos x="T4" y="T5"/>
                </a:cxn>
                <a:cxn ang="0">
                  <a:pos x="T7" y="T8"/>
                </a:cxn>
                <a:cxn ang="0">
                  <a:pos x="T10" y="T11"/>
                </a:cxn>
              </a:cxnLst>
              <a:rect l="0" t="0" r="r" b="b"/>
              <a:pathLst>
                <a:path w="18923" h="20684">
                  <a:moveTo>
                    <a:pt x="12879" y="12483"/>
                  </a:moveTo>
                  <a:cubicBezTo>
                    <a:pt x="13866" y="19053"/>
                    <a:pt x="11188" y="19135"/>
                    <a:pt x="14007" y="20367"/>
                  </a:cubicBezTo>
                  <a:cubicBezTo>
                    <a:pt x="16825" y="21600"/>
                    <a:pt x="20949" y="19135"/>
                    <a:pt x="17777" y="14618"/>
                  </a:cubicBezTo>
                  <a:cubicBezTo>
                    <a:pt x="14606" y="10101"/>
                    <a:pt x="10342" y="0"/>
                    <a:pt x="10342" y="0"/>
                  </a:cubicBezTo>
                  <a:cubicBezTo>
                    <a:pt x="10342" y="0"/>
                    <a:pt x="1040" y="656"/>
                    <a:pt x="194" y="3284"/>
                  </a:cubicBezTo>
                  <a:cubicBezTo>
                    <a:pt x="-651" y="5913"/>
                    <a:pt x="1392" y="12565"/>
                    <a:pt x="3858" y="13387"/>
                  </a:cubicBezTo>
                  <a:cubicBezTo>
                    <a:pt x="6325" y="14208"/>
                    <a:pt x="10977" y="16096"/>
                    <a:pt x="12879" y="12483"/>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71" name="AutoShape 50"/>
            <p:cNvSpPr>
              <a:spLocks/>
            </p:cNvSpPr>
            <p:nvPr/>
          </p:nvSpPr>
          <p:spPr bwMode="auto">
            <a:xfrm>
              <a:off x="3249260" y="511214"/>
              <a:ext cx="36508" cy="20640"/>
            </a:xfrm>
            <a:custGeom>
              <a:avLst/>
              <a:gdLst>
                <a:gd name="T0" fmla="+- 0 11491 3656"/>
                <a:gd name="T1" fmla="*/ T0 w 15671"/>
                <a:gd name="T2" fmla="+- 0 11559 1518"/>
                <a:gd name="T3" fmla="*/ 11559 h 20082"/>
                <a:gd name="T4" fmla="+- 0 11491 3656"/>
                <a:gd name="T5" fmla="*/ T4 w 15671"/>
                <a:gd name="T6" fmla="+- 0 11559 1518"/>
                <a:gd name="T7" fmla="*/ 11559 h 20082"/>
                <a:gd name="T8" fmla="+- 0 11491 3656"/>
                <a:gd name="T9" fmla="*/ T8 w 15671"/>
                <a:gd name="T10" fmla="+- 0 11559 1518"/>
                <a:gd name="T11" fmla="*/ 11559 h 20082"/>
                <a:gd name="T12" fmla="+- 0 11491 3656"/>
                <a:gd name="T13" fmla="*/ T12 w 15671"/>
                <a:gd name="T14" fmla="+- 0 11559 1518"/>
                <a:gd name="T15" fmla="*/ 11559 h 20082"/>
              </a:gdLst>
              <a:ahLst/>
              <a:cxnLst>
                <a:cxn ang="0">
                  <a:pos x="T1" y="T3"/>
                </a:cxn>
                <a:cxn ang="0">
                  <a:pos x="T5" y="T7"/>
                </a:cxn>
                <a:cxn ang="0">
                  <a:pos x="T9" y="T11"/>
                </a:cxn>
                <a:cxn ang="0">
                  <a:pos x="T13" y="T15"/>
                </a:cxn>
              </a:cxnLst>
              <a:rect l="0" t="0" r="r" b="b"/>
              <a:pathLst>
                <a:path w="15671" h="20082">
                  <a:moveTo>
                    <a:pt x="9507" y="882"/>
                  </a:moveTo>
                  <a:cubicBezTo>
                    <a:pt x="17944" y="2932"/>
                    <a:pt x="15267" y="20081"/>
                    <a:pt x="15267" y="20081"/>
                  </a:cubicBezTo>
                  <a:cubicBezTo>
                    <a:pt x="15267" y="20081"/>
                    <a:pt x="11061" y="15194"/>
                    <a:pt x="4982" y="9282"/>
                  </a:cubicBezTo>
                  <a:cubicBezTo>
                    <a:pt x="-3656" y="882"/>
                    <a:pt x="-365" y="-1518"/>
                    <a:pt x="9507" y="882"/>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72" name="AutoShape 51"/>
            <p:cNvSpPr>
              <a:spLocks/>
            </p:cNvSpPr>
            <p:nvPr/>
          </p:nvSpPr>
          <p:spPr bwMode="auto">
            <a:xfrm>
              <a:off x="3128623" y="481050"/>
              <a:ext cx="71429" cy="38103"/>
            </a:xfrm>
            <a:custGeom>
              <a:avLst/>
              <a:gdLst>
                <a:gd name="T0" fmla="+- 0 11791 1983"/>
                <a:gd name="T1" fmla="*/ T0 w 19617"/>
                <a:gd name="T2" fmla="+- 0 11393 3556"/>
                <a:gd name="T3" fmla="*/ 11393 h 15675"/>
                <a:gd name="T4" fmla="+- 0 11791 1983"/>
                <a:gd name="T5" fmla="*/ T4 w 19617"/>
                <a:gd name="T6" fmla="+- 0 11393 3556"/>
                <a:gd name="T7" fmla="*/ 11393 h 15675"/>
                <a:gd name="T8" fmla="+- 0 11791 1983"/>
                <a:gd name="T9" fmla="*/ T8 w 19617"/>
                <a:gd name="T10" fmla="+- 0 11393 3556"/>
                <a:gd name="T11" fmla="*/ 11393 h 15675"/>
                <a:gd name="T12" fmla="+- 0 11791 1983"/>
                <a:gd name="T13" fmla="*/ T12 w 19617"/>
                <a:gd name="T14" fmla="+- 0 11393 3556"/>
                <a:gd name="T15" fmla="*/ 11393 h 15675"/>
              </a:gdLst>
              <a:ahLst/>
              <a:cxnLst>
                <a:cxn ang="0">
                  <a:pos x="T1" y="T3"/>
                </a:cxn>
                <a:cxn ang="0">
                  <a:pos x="T5" y="T7"/>
                </a:cxn>
                <a:cxn ang="0">
                  <a:pos x="T9" y="T11"/>
                </a:cxn>
                <a:cxn ang="0">
                  <a:pos x="T13" y="T15"/>
                </a:cxn>
              </a:cxnLst>
              <a:rect l="0" t="0" r="r" b="b"/>
              <a:pathLst>
                <a:path w="19617" h="15675">
                  <a:moveTo>
                    <a:pt x="13039" y="4751"/>
                  </a:moveTo>
                  <a:cubicBezTo>
                    <a:pt x="13039" y="4751"/>
                    <a:pt x="13205" y="5815"/>
                    <a:pt x="13039" y="4751"/>
                  </a:cubicBezTo>
                  <a:cubicBezTo>
                    <a:pt x="11750" y="-3556"/>
                    <a:pt x="9170" y="744"/>
                    <a:pt x="4335" y="4751"/>
                  </a:cubicBezTo>
                  <a:cubicBezTo>
                    <a:pt x="-500" y="8758"/>
                    <a:pt x="-1983" y="18044"/>
                    <a:pt x="3497" y="15112"/>
                  </a:cubicBezTo>
                  <a:cubicBezTo>
                    <a:pt x="8977" y="12180"/>
                    <a:pt x="17359" y="11104"/>
                    <a:pt x="19616" y="12082"/>
                  </a:cubicBezTo>
                  <a:cubicBezTo>
                    <a:pt x="19616" y="12082"/>
                    <a:pt x="13039" y="4751"/>
                    <a:pt x="13039" y="4751"/>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73" name="AutoShape 52"/>
            <p:cNvSpPr>
              <a:spLocks/>
            </p:cNvSpPr>
            <p:nvPr/>
          </p:nvSpPr>
          <p:spPr bwMode="auto">
            <a:xfrm>
              <a:off x="4361976" y="1714632"/>
              <a:ext cx="106351" cy="179402"/>
            </a:xfrm>
            <a:custGeom>
              <a:avLst/>
              <a:gdLst>
                <a:gd name="T0" fmla="+- 0 10688 890"/>
                <a:gd name="T1" fmla="*/ T0 w 19596"/>
                <a:gd name="T2" fmla="+- 0 10565 1006"/>
                <a:gd name="T3" fmla="*/ 10565 h 19118"/>
                <a:gd name="T4" fmla="+- 0 10688 890"/>
                <a:gd name="T5" fmla="*/ T4 w 19596"/>
                <a:gd name="T6" fmla="+- 0 10565 1006"/>
                <a:gd name="T7" fmla="*/ 10565 h 19118"/>
                <a:gd name="T8" fmla="+- 0 10688 890"/>
                <a:gd name="T9" fmla="*/ T8 w 19596"/>
                <a:gd name="T10" fmla="+- 0 10565 1006"/>
                <a:gd name="T11" fmla="*/ 10565 h 19118"/>
                <a:gd name="T12" fmla="+- 0 10688 890"/>
                <a:gd name="T13" fmla="*/ T12 w 19596"/>
                <a:gd name="T14" fmla="+- 0 10565 1006"/>
                <a:gd name="T15" fmla="*/ 10565 h 19118"/>
              </a:gdLst>
              <a:ahLst/>
              <a:cxnLst>
                <a:cxn ang="0">
                  <a:pos x="T1" y="T3"/>
                </a:cxn>
                <a:cxn ang="0">
                  <a:pos x="T5" y="T7"/>
                </a:cxn>
                <a:cxn ang="0">
                  <a:pos x="T9" y="T11"/>
                </a:cxn>
                <a:cxn ang="0">
                  <a:pos x="T13" y="T15"/>
                </a:cxn>
              </a:cxnLst>
              <a:rect l="0" t="0" r="r" b="b"/>
              <a:pathLst>
                <a:path w="19596" h="19118">
                  <a:moveTo>
                    <a:pt x="3053" y="2652"/>
                  </a:moveTo>
                  <a:cubicBezTo>
                    <a:pt x="2396" y="1769"/>
                    <a:pt x="-233" y="-1006"/>
                    <a:pt x="205" y="381"/>
                  </a:cubicBezTo>
                  <a:cubicBezTo>
                    <a:pt x="643" y="1769"/>
                    <a:pt x="-890" y="3410"/>
                    <a:pt x="862" y="4040"/>
                  </a:cubicBezTo>
                  <a:cubicBezTo>
                    <a:pt x="2615" y="4671"/>
                    <a:pt x="5901" y="6311"/>
                    <a:pt x="5901" y="6311"/>
                  </a:cubicBezTo>
                  <a:cubicBezTo>
                    <a:pt x="5901" y="6311"/>
                    <a:pt x="6689" y="8128"/>
                    <a:pt x="6339" y="9213"/>
                  </a:cubicBezTo>
                  <a:cubicBezTo>
                    <a:pt x="5988" y="10298"/>
                    <a:pt x="5244" y="10979"/>
                    <a:pt x="7215" y="11484"/>
                  </a:cubicBezTo>
                  <a:cubicBezTo>
                    <a:pt x="9187" y="11989"/>
                    <a:pt x="12911" y="14386"/>
                    <a:pt x="13568" y="15396"/>
                  </a:cubicBezTo>
                  <a:cubicBezTo>
                    <a:pt x="14225" y="16405"/>
                    <a:pt x="15802" y="20594"/>
                    <a:pt x="17335" y="18575"/>
                  </a:cubicBezTo>
                  <a:cubicBezTo>
                    <a:pt x="18869" y="16556"/>
                    <a:pt x="20709" y="16329"/>
                    <a:pt x="18738" y="14941"/>
                  </a:cubicBezTo>
                  <a:cubicBezTo>
                    <a:pt x="16766" y="13553"/>
                    <a:pt x="14882" y="13377"/>
                    <a:pt x="13787" y="11610"/>
                  </a:cubicBezTo>
                  <a:cubicBezTo>
                    <a:pt x="12692" y="9844"/>
                    <a:pt x="10282" y="9339"/>
                    <a:pt x="9406" y="8708"/>
                  </a:cubicBezTo>
                  <a:cubicBezTo>
                    <a:pt x="8529" y="8078"/>
                    <a:pt x="5681" y="6564"/>
                    <a:pt x="5463" y="5050"/>
                  </a:cubicBezTo>
                  <a:cubicBezTo>
                    <a:pt x="5244" y="3536"/>
                    <a:pt x="3053" y="2652"/>
                    <a:pt x="3053" y="2652"/>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74" name="AutoShape 53"/>
            <p:cNvSpPr>
              <a:spLocks/>
            </p:cNvSpPr>
            <p:nvPr/>
          </p:nvSpPr>
          <p:spPr bwMode="auto">
            <a:xfrm>
              <a:off x="4542932" y="1805127"/>
              <a:ext cx="73017" cy="58742"/>
            </a:xfrm>
            <a:custGeom>
              <a:avLst/>
              <a:gdLst>
                <a:gd name="T0" fmla="+- 0 10857 764"/>
                <a:gd name="T1" fmla="*/ T0 w 20186"/>
                <a:gd name="T2" fmla="*/ 9949 h 19898"/>
                <a:gd name="T3" fmla="+- 0 10857 764"/>
                <a:gd name="T4" fmla="*/ T3 w 20186"/>
                <a:gd name="T5" fmla="*/ 9949 h 19898"/>
                <a:gd name="T6" fmla="+- 0 10857 764"/>
                <a:gd name="T7" fmla="*/ T6 w 20186"/>
                <a:gd name="T8" fmla="*/ 9949 h 19898"/>
                <a:gd name="T9" fmla="+- 0 10857 764"/>
                <a:gd name="T10" fmla="*/ T9 w 20186"/>
                <a:gd name="T11" fmla="*/ 9949 h 19898"/>
              </a:gdLst>
              <a:ahLst/>
              <a:cxnLst>
                <a:cxn ang="0">
                  <a:pos x="T1" y="T2"/>
                </a:cxn>
                <a:cxn ang="0">
                  <a:pos x="T4" y="T5"/>
                </a:cxn>
                <a:cxn ang="0">
                  <a:pos x="T7" y="T8"/>
                </a:cxn>
                <a:cxn ang="0">
                  <a:pos x="T10" y="T11"/>
                </a:cxn>
              </a:cxnLst>
              <a:rect l="0" t="0" r="r" b="b"/>
              <a:pathLst>
                <a:path w="20186" h="19898">
                  <a:moveTo>
                    <a:pt x="10035" y="0"/>
                  </a:moveTo>
                  <a:cubicBezTo>
                    <a:pt x="11999" y="1593"/>
                    <a:pt x="16908" y="7570"/>
                    <a:pt x="18871" y="9564"/>
                  </a:cubicBezTo>
                  <a:cubicBezTo>
                    <a:pt x="20836" y="11556"/>
                    <a:pt x="20836" y="17534"/>
                    <a:pt x="17235" y="19129"/>
                  </a:cubicBezTo>
                  <a:cubicBezTo>
                    <a:pt x="13635" y="20722"/>
                    <a:pt x="7875" y="16657"/>
                    <a:pt x="4799" y="19129"/>
                  </a:cubicBezTo>
                  <a:cubicBezTo>
                    <a:pt x="1722" y="21600"/>
                    <a:pt x="-764" y="17534"/>
                    <a:pt x="217" y="15143"/>
                  </a:cubicBezTo>
                  <a:cubicBezTo>
                    <a:pt x="1199" y="12752"/>
                    <a:pt x="3140" y="12802"/>
                    <a:pt x="4799" y="9165"/>
                  </a:cubicBezTo>
                  <a:cubicBezTo>
                    <a:pt x="6435" y="5578"/>
                    <a:pt x="10035" y="0"/>
                    <a:pt x="10035" y="0"/>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75" name="AutoShape 54"/>
            <p:cNvSpPr>
              <a:spLocks/>
            </p:cNvSpPr>
            <p:nvPr/>
          </p:nvSpPr>
          <p:spPr bwMode="auto">
            <a:xfrm>
              <a:off x="4271499" y="1925786"/>
              <a:ext cx="20635" cy="22227"/>
            </a:xfrm>
            <a:custGeom>
              <a:avLst/>
              <a:gdLst>
                <a:gd name="T0" fmla="+- 0 11408 3849"/>
                <a:gd name="T1" fmla="*/ T0 w 15119"/>
                <a:gd name="T2" fmla="+- 0 11808 4519"/>
                <a:gd name="T3" fmla="*/ 11808 h 14579"/>
                <a:gd name="T4" fmla="+- 0 11408 3849"/>
                <a:gd name="T5" fmla="*/ T4 w 15119"/>
                <a:gd name="T6" fmla="+- 0 11808 4519"/>
                <a:gd name="T7" fmla="*/ 11808 h 14579"/>
                <a:gd name="T8" fmla="+- 0 11408 3849"/>
                <a:gd name="T9" fmla="*/ T8 w 15119"/>
                <a:gd name="T10" fmla="+- 0 11808 4519"/>
                <a:gd name="T11" fmla="*/ 11808 h 14579"/>
                <a:gd name="T12" fmla="+- 0 11408 3849"/>
                <a:gd name="T13" fmla="*/ T12 w 15119"/>
                <a:gd name="T14" fmla="+- 0 11808 4519"/>
                <a:gd name="T15" fmla="*/ 11808 h 14579"/>
              </a:gdLst>
              <a:ahLst/>
              <a:cxnLst>
                <a:cxn ang="0">
                  <a:pos x="T1" y="T3"/>
                </a:cxn>
                <a:cxn ang="0">
                  <a:pos x="T5" y="T7"/>
                </a:cxn>
                <a:cxn ang="0">
                  <a:pos x="T9" y="T11"/>
                </a:cxn>
                <a:cxn ang="0">
                  <a:pos x="T13" y="T15"/>
                </a:cxn>
              </a:cxnLst>
              <a:rect l="0" t="0" r="r" b="b"/>
              <a:pathLst>
                <a:path w="15119" h="14579">
                  <a:moveTo>
                    <a:pt x="13431" y="5164"/>
                  </a:moveTo>
                  <a:cubicBezTo>
                    <a:pt x="13431" y="5164"/>
                    <a:pt x="17750" y="17080"/>
                    <a:pt x="12567" y="14100"/>
                  </a:cubicBezTo>
                  <a:cubicBezTo>
                    <a:pt x="7384" y="11122"/>
                    <a:pt x="-3849" y="11867"/>
                    <a:pt x="1334" y="6652"/>
                  </a:cubicBezTo>
                  <a:cubicBezTo>
                    <a:pt x="6520" y="1439"/>
                    <a:pt x="7902" y="-4519"/>
                    <a:pt x="13431" y="5164"/>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76" name="AutoShape 55"/>
            <p:cNvSpPr>
              <a:spLocks/>
            </p:cNvSpPr>
            <p:nvPr/>
          </p:nvSpPr>
          <p:spPr bwMode="auto">
            <a:xfrm>
              <a:off x="3669901" y="1384407"/>
              <a:ext cx="120637" cy="179402"/>
            </a:xfrm>
            <a:custGeom>
              <a:avLst/>
              <a:gdLst>
                <a:gd name="T0" fmla="+- 0 10663 966"/>
                <a:gd name="T1" fmla="*/ T0 w 19394"/>
                <a:gd name="T2" fmla="+- 0 10991 383"/>
                <a:gd name="T3" fmla="*/ 10991 h 21217"/>
                <a:gd name="T4" fmla="+- 0 10663 966"/>
                <a:gd name="T5" fmla="*/ T4 w 19394"/>
                <a:gd name="T6" fmla="+- 0 10991 383"/>
                <a:gd name="T7" fmla="*/ 10991 h 21217"/>
                <a:gd name="T8" fmla="+- 0 10663 966"/>
                <a:gd name="T9" fmla="*/ T8 w 19394"/>
                <a:gd name="T10" fmla="+- 0 10991 383"/>
                <a:gd name="T11" fmla="*/ 10991 h 21217"/>
                <a:gd name="T12" fmla="+- 0 10663 966"/>
                <a:gd name="T13" fmla="*/ T12 w 19394"/>
                <a:gd name="T14" fmla="+- 0 10991 383"/>
                <a:gd name="T15" fmla="*/ 10991 h 21217"/>
              </a:gdLst>
              <a:ahLst/>
              <a:cxnLst>
                <a:cxn ang="0">
                  <a:pos x="T1" y="T3"/>
                </a:cxn>
                <a:cxn ang="0">
                  <a:pos x="T5" y="T7"/>
                </a:cxn>
                <a:cxn ang="0">
                  <a:pos x="T9" y="T11"/>
                </a:cxn>
                <a:cxn ang="0">
                  <a:pos x="T13" y="T15"/>
                </a:cxn>
              </a:cxnLst>
              <a:rect l="0" t="0" r="r" b="b"/>
              <a:pathLst>
                <a:path w="19394" h="21217">
                  <a:moveTo>
                    <a:pt x="13943" y="6340"/>
                  </a:moveTo>
                  <a:cubicBezTo>
                    <a:pt x="14516" y="7461"/>
                    <a:pt x="16046" y="9982"/>
                    <a:pt x="17002" y="10823"/>
                  </a:cubicBezTo>
                  <a:cubicBezTo>
                    <a:pt x="17957" y="11663"/>
                    <a:pt x="20634" y="14745"/>
                    <a:pt x="18722" y="15305"/>
                  </a:cubicBezTo>
                  <a:cubicBezTo>
                    <a:pt x="16810" y="15865"/>
                    <a:pt x="13752" y="17126"/>
                    <a:pt x="12987" y="18387"/>
                  </a:cubicBezTo>
                  <a:cubicBezTo>
                    <a:pt x="12223" y="19648"/>
                    <a:pt x="7826" y="21217"/>
                    <a:pt x="7826" y="21217"/>
                  </a:cubicBezTo>
                  <a:cubicBezTo>
                    <a:pt x="4577" y="19648"/>
                    <a:pt x="4386" y="19367"/>
                    <a:pt x="5341" y="17966"/>
                  </a:cubicBezTo>
                  <a:cubicBezTo>
                    <a:pt x="6297" y="16566"/>
                    <a:pt x="6603" y="12476"/>
                    <a:pt x="6603" y="12476"/>
                  </a:cubicBezTo>
                  <a:cubicBezTo>
                    <a:pt x="2474" y="13344"/>
                    <a:pt x="3621" y="13064"/>
                    <a:pt x="1901" y="11943"/>
                  </a:cubicBezTo>
                  <a:cubicBezTo>
                    <a:pt x="180" y="10823"/>
                    <a:pt x="-966" y="9562"/>
                    <a:pt x="1136" y="8862"/>
                  </a:cubicBezTo>
                  <a:cubicBezTo>
                    <a:pt x="3239" y="8161"/>
                    <a:pt x="4156" y="7097"/>
                    <a:pt x="4156" y="7097"/>
                  </a:cubicBezTo>
                  <a:cubicBezTo>
                    <a:pt x="3621" y="5220"/>
                    <a:pt x="410" y="1101"/>
                    <a:pt x="2627" y="1942"/>
                  </a:cubicBezTo>
                  <a:cubicBezTo>
                    <a:pt x="4844" y="2782"/>
                    <a:pt x="5074" y="2838"/>
                    <a:pt x="5074" y="2838"/>
                  </a:cubicBezTo>
                  <a:cubicBezTo>
                    <a:pt x="4386" y="877"/>
                    <a:pt x="5915" y="457"/>
                    <a:pt x="7635" y="37"/>
                  </a:cubicBezTo>
                  <a:cubicBezTo>
                    <a:pt x="9356" y="-383"/>
                    <a:pt x="13943" y="2838"/>
                    <a:pt x="13943" y="2838"/>
                  </a:cubicBezTo>
                  <a:cubicBezTo>
                    <a:pt x="12223" y="4939"/>
                    <a:pt x="13943" y="6340"/>
                    <a:pt x="13943" y="6340"/>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77" name="AutoShape 56"/>
            <p:cNvSpPr>
              <a:spLocks/>
            </p:cNvSpPr>
            <p:nvPr/>
          </p:nvSpPr>
          <p:spPr bwMode="auto">
            <a:xfrm>
              <a:off x="3639743" y="1233583"/>
              <a:ext cx="320640" cy="334988"/>
            </a:xfrm>
            <a:custGeom>
              <a:avLst/>
              <a:gdLst>
                <a:gd name="T0" fmla="*/ 10800 w 21600"/>
                <a:gd name="T1" fmla="*/ 10765 h 21531"/>
                <a:gd name="T2" fmla="*/ 10800 w 21600"/>
                <a:gd name="T3" fmla="*/ 10765 h 21531"/>
                <a:gd name="T4" fmla="*/ 10800 w 21600"/>
                <a:gd name="T5" fmla="*/ 10765 h 21531"/>
                <a:gd name="T6" fmla="*/ 10800 w 21600"/>
                <a:gd name="T7" fmla="*/ 10765 h 21531"/>
              </a:gdLst>
              <a:ahLst/>
              <a:cxnLst>
                <a:cxn ang="0">
                  <a:pos x="T0" y="T1"/>
                </a:cxn>
                <a:cxn ang="0">
                  <a:pos x="T2" y="T3"/>
                </a:cxn>
                <a:cxn ang="0">
                  <a:pos x="T4" y="T5"/>
                </a:cxn>
                <a:cxn ang="0">
                  <a:pos x="T6" y="T7"/>
                </a:cxn>
              </a:cxnLst>
              <a:rect l="0" t="0" r="r" b="b"/>
              <a:pathLst>
                <a:path w="21600" h="21531">
                  <a:moveTo>
                    <a:pt x="2140" y="0"/>
                  </a:moveTo>
                  <a:lnTo>
                    <a:pt x="2540" y="2205"/>
                  </a:lnTo>
                  <a:cubicBezTo>
                    <a:pt x="3019" y="2586"/>
                    <a:pt x="3978" y="1368"/>
                    <a:pt x="5368" y="1292"/>
                  </a:cubicBezTo>
                  <a:cubicBezTo>
                    <a:pt x="5975" y="1368"/>
                    <a:pt x="7013" y="4259"/>
                    <a:pt x="6646" y="6038"/>
                  </a:cubicBezTo>
                  <a:lnTo>
                    <a:pt x="8211" y="6084"/>
                  </a:lnTo>
                  <a:cubicBezTo>
                    <a:pt x="8211" y="6084"/>
                    <a:pt x="9713" y="6160"/>
                    <a:pt x="10767" y="6768"/>
                  </a:cubicBezTo>
                  <a:cubicBezTo>
                    <a:pt x="11822" y="7377"/>
                    <a:pt x="12525" y="7605"/>
                    <a:pt x="13084" y="8138"/>
                  </a:cubicBezTo>
                  <a:cubicBezTo>
                    <a:pt x="13643" y="8670"/>
                    <a:pt x="14330" y="9020"/>
                    <a:pt x="15209" y="9324"/>
                  </a:cubicBezTo>
                  <a:cubicBezTo>
                    <a:pt x="16088" y="9628"/>
                    <a:pt x="16679" y="10419"/>
                    <a:pt x="16870" y="11758"/>
                  </a:cubicBezTo>
                  <a:cubicBezTo>
                    <a:pt x="16950" y="12138"/>
                    <a:pt x="18356" y="12016"/>
                    <a:pt x="19874" y="11788"/>
                  </a:cubicBezTo>
                  <a:cubicBezTo>
                    <a:pt x="20066" y="12184"/>
                    <a:pt x="20753" y="14678"/>
                    <a:pt x="21600" y="15895"/>
                  </a:cubicBezTo>
                  <a:cubicBezTo>
                    <a:pt x="21600" y="15895"/>
                    <a:pt x="20433" y="16884"/>
                    <a:pt x="19475" y="17112"/>
                  </a:cubicBezTo>
                  <a:cubicBezTo>
                    <a:pt x="18516" y="17340"/>
                    <a:pt x="17637" y="18557"/>
                    <a:pt x="17398" y="19318"/>
                  </a:cubicBezTo>
                  <a:cubicBezTo>
                    <a:pt x="17158" y="20078"/>
                    <a:pt x="16119" y="20611"/>
                    <a:pt x="15480" y="20839"/>
                  </a:cubicBezTo>
                  <a:cubicBezTo>
                    <a:pt x="14841" y="21067"/>
                    <a:pt x="14123" y="21599"/>
                    <a:pt x="13563" y="21523"/>
                  </a:cubicBezTo>
                  <a:cubicBezTo>
                    <a:pt x="14202" y="20611"/>
                    <a:pt x="14043" y="20383"/>
                    <a:pt x="14043" y="19470"/>
                  </a:cubicBezTo>
                  <a:cubicBezTo>
                    <a:pt x="14043" y="18557"/>
                    <a:pt x="14762" y="17873"/>
                    <a:pt x="13883" y="17569"/>
                  </a:cubicBezTo>
                  <a:cubicBezTo>
                    <a:pt x="13004" y="17264"/>
                    <a:pt x="13004" y="16275"/>
                    <a:pt x="12605" y="16732"/>
                  </a:cubicBezTo>
                  <a:cubicBezTo>
                    <a:pt x="12205" y="17188"/>
                    <a:pt x="11407" y="17797"/>
                    <a:pt x="11407" y="17797"/>
                  </a:cubicBezTo>
                  <a:cubicBezTo>
                    <a:pt x="10863" y="17599"/>
                    <a:pt x="10528" y="16656"/>
                    <a:pt x="11087" y="16124"/>
                  </a:cubicBezTo>
                  <a:cubicBezTo>
                    <a:pt x="11646" y="15591"/>
                    <a:pt x="12046" y="14222"/>
                    <a:pt x="12046" y="13690"/>
                  </a:cubicBezTo>
                  <a:cubicBezTo>
                    <a:pt x="12046" y="13157"/>
                    <a:pt x="11646" y="12701"/>
                    <a:pt x="11167" y="12092"/>
                  </a:cubicBezTo>
                  <a:cubicBezTo>
                    <a:pt x="10688" y="11484"/>
                    <a:pt x="9681" y="10708"/>
                    <a:pt x="9250" y="10343"/>
                  </a:cubicBezTo>
                  <a:cubicBezTo>
                    <a:pt x="8818" y="9978"/>
                    <a:pt x="8962" y="9172"/>
                    <a:pt x="8850" y="8822"/>
                  </a:cubicBezTo>
                  <a:cubicBezTo>
                    <a:pt x="7333" y="8290"/>
                    <a:pt x="6294" y="8594"/>
                    <a:pt x="5495" y="8898"/>
                  </a:cubicBezTo>
                  <a:cubicBezTo>
                    <a:pt x="4697" y="9202"/>
                    <a:pt x="4297" y="9126"/>
                    <a:pt x="3898" y="8290"/>
                  </a:cubicBezTo>
                  <a:cubicBezTo>
                    <a:pt x="3498" y="7453"/>
                    <a:pt x="1661" y="5628"/>
                    <a:pt x="1262" y="4791"/>
                  </a:cubicBezTo>
                  <a:cubicBezTo>
                    <a:pt x="862" y="3955"/>
                    <a:pt x="0" y="1779"/>
                    <a:pt x="0" y="1779"/>
                  </a:cubicBezTo>
                  <a:cubicBezTo>
                    <a:pt x="0" y="1779"/>
                    <a:pt x="2140" y="0"/>
                    <a:pt x="2140" y="0"/>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78" name="AutoShape 57"/>
            <p:cNvSpPr>
              <a:spLocks/>
            </p:cNvSpPr>
            <p:nvPr/>
          </p:nvSpPr>
          <p:spPr bwMode="auto">
            <a:xfrm>
              <a:off x="3309579" y="300061"/>
              <a:ext cx="306354" cy="133360"/>
            </a:xfrm>
            <a:custGeom>
              <a:avLst/>
              <a:gdLst>
                <a:gd name="T0" fmla="+- 0 10668 614"/>
                <a:gd name="T1" fmla="*/ T0 w 20108"/>
                <a:gd name="T2" fmla="+- 0 10856 1134"/>
                <a:gd name="T3" fmla="*/ 10856 h 19444"/>
                <a:gd name="T4" fmla="+- 0 10668 614"/>
                <a:gd name="T5" fmla="*/ T4 w 20108"/>
                <a:gd name="T6" fmla="+- 0 10856 1134"/>
                <a:gd name="T7" fmla="*/ 10856 h 19444"/>
                <a:gd name="T8" fmla="+- 0 10668 614"/>
                <a:gd name="T9" fmla="*/ T8 w 20108"/>
                <a:gd name="T10" fmla="+- 0 10856 1134"/>
                <a:gd name="T11" fmla="*/ 10856 h 19444"/>
                <a:gd name="T12" fmla="+- 0 10668 614"/>
                <a:gd name="T13" fmla="*/ T12 w 20108"/>
                <a:gd name="T14" fmla="+- 0 10856 1134"/>
                <a:gd name="T15" fmla="*/ 10856 h 19444"/>
              </a:gdLst>
              <a:ahLst/>
              <a:cxnLst>
                <a:cxn ang="0">
                  <a:pos x="T1" y="T3"/>
                </a:cxn>
                <a:cxn ang="0">
                  <a:pos x="T5" y="T7"/>
                </a:cxn>
                <a:cxn ang="0">
                  <a:pos x="T9" y="T11"/>
                </a:cxn>
                <a:cxn ang="0">
                  <a:pos x="T13" y="T15"/>
                </a:cxn>
              </a:cxnLst>
              <a:rect l="0" t="0" r="r" b="b"/>
              <a:pathLst>
                <a:path w="20108" h="19444">
                  <a:moveTo>
                    <a:pt x="17598" y="16975"/>
                  </a:moveTo>
                  <a:cubicBezTo>
                    <a:pt x="16634" y="18980"/>
                    <a:pt x="16634" y="20466"/>
                    <a:pt x="15547" y="18565"/>
                  </a:cubicBezTo>
                  <a:cubicBezTo>
                    <a:pt x="14459" y="16664"/>
                    <a:pt x="12252" y="14763"/>
                    <a:pt x="12252" y="14763"/>
                  </a:cubicBezTo>
                  <a:cubicBezTo>
                    <a:pt x="11196" y="15800"/>
                    <a:pt x="10807" y="14936"/>
                    <a:pt x="9253" y="12517"/>
                  </a:cubicBezTo>
                  <a:cubicBezTo>
                    <a:pt x="7699" y="10098"/>
                    <a:pt x="1250" y="4050"/>
                    <a:pt x="318" y="1457"/>
                  </a:cubicBezTo>
                  <a:cubicBezTo>
                    <a:pt x="-614" y="-1134"/>
                    <a:pt x="706" y="248"/>
                    <a:pt x="1639" y="1630"/>
                  </a:cubicBezTo>
                  <a:cubicBezTo>
                    <a:pt x="2571" y="3013"/>
                    <a:pt x="8554" y="8888"/>
                    <a:pt x="10108" y="9579"/>
                  </a:cubicBezTo>
                  <a:cubicBezTo>
                    <a:pt x="11662" y="10270"/>
                    <a:pt x="14614" y="14245"/>
                    <a:pt x="16013" y="13208"/>
                  </a:cubicBezTo>
                  <a:cubicBezTo>
                    <a:pt x="17411" y="12171"/>
                    <a:pt x="18188" y="12690"/>
                    <a:pt x="19587" y="15455"/>
                  </a:cubicBezTo>
                  <a:cubicBezTo>
                    <a:pt x="20986" y="18219"/>
                    <a:pt x="19307" y="18358"/>
                    <a:pt x="17598" y="16975"/>
                  </a:cubicBezTo>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79" name="AutoShape 58"/>
            <p:cNvSpPr>
              <a:spLocks/>
            </p:cNvSpPr>
            <p:nvPr/>
          </p:nvSpPr>
          <p:spPr bwMode="auto">
            <a:xfrm>
              <a:off x="3007986" y="211154"/>
              <a:ext cx="46032" cy="15876"/>
            </a:xfrm>
            <a:custGeom>
              <a:avLst/>
              <a:gdLst>
                <a:gd name="T0" fmla="+- 0 9910 2432"/>
                <a:gd name="T1" fmla="*/ T0 w 14956"/>
                <a:gd name="T2" fmla="*/ 10221 h 20443"/>
                <a:gd name="T3" fmla="+- 0 9910 2432"/>
                <a:gd name="T4" fmla="*/ T3 w 14956"/>
                <a:gd name="T5" fmla="*/ 10221 h 20443"/>
                <a:gd name="T6" fmla="+- 0 9910 2432"/>
                <a:gd name="T7" fmla="*/ T6 w 14956"/>
                <a:gd name="T8" fmla="*/ 10221 h 20443"/>
                <a:gd name="T9" fmla="+- 0 9910 2432"/>
                <a:gd name="T10" fmla="*/ T9 w 14956"/>
                <a:gd name="T11" fmla="*/ 10221 h 20443"/>
              </a:gdLst>
              <a:ahLst/>
              <a:cxnLst>
                <a:cxn ang="0">
                  <a:pos x="T1" y="T2"/>
                </a:cxn>
                <a:cxn ang="0">
                  <a:pos x="T4" y="T5"/>
                </a:cxn>
                <a:cxn ang="0">
                  <a:pos x="T7" y="T8"/>
                </a:cxn>
                <a:cxn ang="0">
                  <a:pos x="T10" y="T11"/>
                </a:cxn>
              </a:cxnLst>
              <a:rect l="0" t="0" r="r" b="b"/>
              <a:pathLst>
                <a:path w="14956" h="20443">
                  <a:moveTo>
                    <a:pt x="5050" y="0"/>
                  </a:moveTo>
                  <a:cubicBezTo>
                    <a:pt x="10450" y="2880"/>
                    <a:pt x="19168" y="15841"/>
                    <a:pt x="12610" y="18722"/>
                  </a:cubicBezTo>
                  <a:cubicBezTo>
                    <a:pt x="6053" y="21600"/>
                    <a:pt x="-2432" y="21600"/>
                    <a:pt x="653" y="12960"/>
                  </a:cubicBezTo>
                  <a:cubicBezTo>
                    <a:pt x="3739" y="4321"/>
                    <a:pt x="5050" y="0"/>
                    <a:pt x="5050" y="0"/>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80" name="AutoShape 59"/>
            <p:cNvSpPr>
              <a:spLocks/>
            </p:cNvSpPr>
            <p:nvPr/>
          </p:nvSpPr>
          <p:spPr bwMode="auto">
            <a:xfrm>
              <a:off x="1804792" y="0"/>
              <a:ext cx="3673076" cy="4581877"/>
            </a:xfrm>
            <a:custGeom>
              <a:avLst/>
              <a:gdLst>
                <a:gd name="T0" fmla="+- 0 10802 4"/>
                <a:gd name="T1" fmla="*/ T0 w 21596"/>
                <a:gd name="T2" fmla="*/ 10800 h 21600"/>
                <a:gd name="T3" fmla="+- 0 10802 4"/>
                <a:gd name="T4" fmla="*/ T3 w 21596"/>
                <a:gd name="T5" fmla="*/ 10800 h 21600"/>
                <a:gd name="T6" fmla="+- 0 10802 4"/>
                <a:gd name="T7" fmla="*/ T6 w 21596"/>
                <a:gd name="T8" fmla="*/ 10800 h 21600"/>
                <a:gd name="T9" fmla="+- 0 10802 4"/>
                <a:gd name="T10" fmla="*/ T9 w 21596"/>
                <a:gd name="T11" fmla="*/ 10800 h 21600"/>
              </a:gdLst>
              <a:ahLst/>
              <a:cxnLst>
                <a:cxn ang="0">
                  <a:pos x="T1" y="T2"/>
                </a:cxn>
                <a:cxn ang="0">
                  <a:pos x="T4" y="T5"/>
                </a:cxn>
                <a:cxn ang="0">
                  <a:pos x="T7" y="T8"/>
                </a:cxn>
                <a:cxn ang="0">
                  <a:pos x="T10" y="T11"/>
                </a:cxn>
              </a:cxnLst>
              <a:rect l="0" t="0" r="r" b="b"/>
              <a:pathLst>
                <a:path w="21596" h="21600">
                  <a:moveTo>
                    <a:pt x="17411" y="21600"/>
                  </a:moveTo>
                  <a:cubicBezTo>
                    <a:pt x="20011" y="19306"/>
                    <a:pt x="21595" y="16259"/>
                    <a:pt x="21595" y="12915"/>
                  </a:cubicBezTo>
                  <a:cubicBezTo>
                    <a:pt x="21595" y="12075"/>
                    <a:pt x="21495" y="11254"/>
                    <a:pt x="21304" y="10458"/>
                  </a:cubicBezTo>
                  <a:cubicBezTo>
                    <a:pt x="21309" y="10565"/>
                    <a:pt x="21350" y="10844"/>
                    <a:pt x="21350" y="10933"/>
                  </a:cubicBezTo>
                  <a:cubicBezTo>
                    <a:pt x="21183" y="10743"/>
                    <a:pt x="21222" y="10641"/>
                    <a:pt x="21069" y="10518"/>
                  </a:cubicBezTo>
                  <a:cubicBezTo>
                    <a:pt x="20916" y="10395"/>
                    <a:pt x="20867" y="10308"/>
                    <a:pt x="20786" y="10229"/>
                  </a:cubicBezTo>
                  <a:cubicBezTo>
                    <a:pt x="20705" y="10151"/>
                    <a:pt x="20570" y="10028"/>
                    <a:pt x="20556" y="9939"/>
                  </a:cubicBezTo>
                  <a:cubicBezTo>
                    <a:pt x="20542" y="9850"/>
                    <a:pt x="20414" y="9590"/>
                    <a:pt x="20289" y="9579"/>
                  </a:cubicBezTo>
                  <a:cubicBezTo>
                    <a:pt x="20163" y="9568"/>
                    <a:pt x="20082" y="9498"/>
                    <a:pt x="19999" y="9386"/>
                  </a:cubicBezTo>
                  <a:cubicBezTo>
                    <a:pt x="19915" y="9274"/>
                    <a:pt x="19741" y="9123"/>
                    <a:pt x="19630" y="9023"/>
                  </a:cubicBezTo>
                  <a:cubicBezTo>
                    <a:pt x="19518" y="8922"/>
                    <a:pt x="19252" y="8618"/>
                    <a:pt x="19191" y="8576"/>
                  </a:cubicBezTo>
                  <a:cubicBezTo>
                    <a:pt x="19497" y="8793"/>
                    <a:pt x="19514" y="8761"/>
                    <a:pt x="19486" y="8694"/>
                  </a:cubicBezTo>
                  <a:cubicBezTo>
                    <a:pt x="19727" y="8844"/>
                    <a:pt x="19748" y="8866"/>
                    <a:pt x="19957" y="8933"/>
                  </a:cubicBezTo>
                  <a:cubicBezTo>
                    <a:pt x="20166" y="9000"/>
                    <a:pt x="20167" y="9088"/>
                    <a:pt x="20188" y="9132"/>
                  </a:cubicBezTo>
                  <a:cubicBezTo>
                    <a:pt x="20209" y="9177"/>
                    <a:pt x="20333" y="9380"/>
                    <a:pt x="20431" y="9414"/>
                  </a:cubicBezTo>
                  <a:cubicBezTo>
                    <a:pt x="20528" y="9447"/>
                    <a:pt x="20626" y="9620"/>
                    <a:pt x="20647" y="9665"/>
                  </a:cubicBezTo>
                  <a:cubicBezTo>
                    <a:pt x="20668" y="9710"/>
                    <a:pt x="20852" y="9943"/>
                    <a:pt x="20935" y="9999"/>
                  </a:cubicBezTo>
                  <a:cubicBezTo>
                    <a:pt x="21019" y="10055"/>
                    <a:pt x="21058" y="10218"/>
                    <a:pt x="21100" y="10308"/>
                  </a:cubicBezTo>
                  <a:cubicBezTo>
                    <a:pt x="21141" y="10397"/>
                    <a:pt x="21204" y="10565"/>
                    <a:pt x="21204" y="10565"/>
                  </a:cubicBezTo>
                  <a:cubicBezTo>
                    <a:pt x="21204" y="10565"/>
                    <a:pt x="21246" y="10514"/>
                    <a:pt x="21162" y="10263"/>
                  </a:cubicBezTo>
                  <a:cubicBezTo>
                    <a:pt x="21116" y="10125"/>
                    <a:pt x="21123" y="9881"/>
                    <a:pt x="21102" y="9803"/>
                  </a:cubicBezTo>
                  <a:cubicBezTo>
                    <a:pt x="21082" y="9724"/>
                    <a:pt x="21027" y="9502"/>
                    <a:pt x="21027" y="9502"/>
                  </a:cubicBezTo>
                  <a:cubicBezTo>
                    <a:pt x="20734" y="8643"/>
                    <a:pt x="20333" y="7819"/>
                    <a:pt x="19837" y="7041"/>
                  </a:cubicBezTo>
                  <a:lnTo>
                    <a:pt x="19832" y="7067"/>
                  </a:lnTo>
                  <a:cubicBezTo>
                    <a:pt x="19846" y="7112"/>
                    <a:pt x="19873" y="7274"/>
                    <a:pt x="19992" y="7481"/>
                  </a:cubicBezTo>
                  <a:cubicBezTo>
                    <a:pt x="20110" y="7688"/>
                    <a:pt x="19922" y="7570"/>
                    <a:pt x="19880" y="7481"/>
                  </a:cubicBezTo>
                  <a:cubicBezTo>
                    <a:pt x="19839" y="7391"/>
                    <a:pt x="19715" y="7269"/>
                    <a:pt x="19631" y="7246"/>
                  </a:cubicBezTo>
                  <a:cubicBezTo>
                    <a:pt x="19547" y="7224"/>
                    <a:pt x="19496" y="7053"/>
                    <a:pt x="19419" y="6969"/>
                  </a:cubicBezTo>
                  <a:cubicBezTo>
                    <a:pt x="19342" y="6885"/>
                    <a:pt x="19386" y="6821"/>
                    <a:pt x="19609" y="6961"/>
                  </a:cubicBezTo>
                  <a:cubicBezTo>
                    <a:pt x="19832" y="7102"/>
                    <a:pt x="19670" y="6770"/>
                    <a:pt x="19606" y="6692"/>
                  </a:cubicBezTo>
                  <a:cubicBezTo>
                    <a:pt x="16864" y="2702"/>
                    <a:pt x="11570" y="0"/>
                    <a:pt x="5487" y="0"/>
                  </a:cubicBezTo>
                  <a:cubicBezTo>
                    <a:pt x="4563" y="0"/>
                    <a:pt x="3657" y="62"/>
                    <a:pt x="2775" y="182"/>
                  </a:cubicBezTo>
                  <a:cubicBezTo>
                    <a:pt x="2775" y="182"/>
                    <a:pt x="2455" y="246"/>
                    <a:pt x="2392" y="263"/>
                  </a:cubicBezTo>
                  <a:cubicBezTo>
                    <a:pt x="2330" y="280"/>
                    <a:pt x="2162" y="302"/>
                    <a:pt x="2086" y="313"/>
                  </a:cubicBezTo>
                  <a:cubicBezTo>
                    <a:pt x="2009" y="324"/>
                    <a:pt x="1626" y="389"/>
                    <a:pt x="1493" y="417"/>
                  </a:cubicBezTo>
                  <a:cubicBezTo>
                    <a:pt x="1361" y="445"/>
                    <a:pt x="1452" y="431"/>
                    <a:pt x="1452" y="431"/>
                  </a:cubicBezTo>
                  <a:cubicBezTo>
                    <a:pt x="1452" y="431"/>
                    <a:pt x="1340" y="481"/>
                    <a:pt x="1278" y="481"/>
                  </a:cubicBezTo>
                  <a:cubicBezTo>
                    <a:pt x="1215" y="481"/>
                    <a:pt x="1075" y="537"/>
                    <a:pt x="1034" y="565"/>
                  </a:cubicBezTo>
                  <a:cubicBezTo>
                    <a:pt x="992" y="593"/>
                    <a:pt x="910" y="588"/>
                    <a:pt x="847" y="605"/>
                  </a:cubicBezTo>
                  <a:cubicBezTo>
                    <a:pt x="784" y="622"/>
                    <a:pt x="706" y="688"/>
                    <a:pt x="692" y="710"/>
                  </a:cubicBezTo>
                  <a:cubicBezTo>
                    <a:pt x="678" y="732"/>
                    <a:pt x="623" y="755"/>
                    <a:pt x="553" y="777"/>
                  </a:cubicBezTo>
                  <a:cubicBezTo>
                    <a:pt x="483" y="799"/>
                    <a:pt x="441" y="829"/>
                    <a:pt x="434" y="846"/>
                  </a:cubicBezTo>
                  <a:cubicBezTo>
                    <a:pt x="427" y="863"/>
                    <a:pt x="427" y="846"/>
                    <a:pt x="483" y="844"/>
                  </a:cubicBezTo>
                  <a:cubicBezTo>
                    <a:pt x="539" y="842"/>
                    <a:pt x="574" y="833"/>
                    <a:pt x="609" y="855"/>
                  </a:cubicBezTo>
                  <a:cubicBezTo>
                    <a:pt x="643" y="878"/>
                    <a:pt x="706" y="855"/>
                    <a:pt x="797" y="847"/>
                  </a:cubicBezTo>
                  <a:cubicBezTo>
                    <a:pt x="922" y="837"/>
                    <a:pt x="901" y="917"/>
                    <a:pt x="602" y="950"/>
                  </a:cubicBezTo>
                  <a:cubicBezTo>
                    <a:pt x="533" y="958"/>
                    <a:pt x="407" y="1017"/>
                    <a:pt x="358" y="1017"/>
                  </a:cubicBezTo>
                  <a:cubicBezTo>
                    <a:pt x="309" y="1017"/>
                    <a:pt x="218" y="1062"/>
                    <a:pt x="198" y="1067"/>
                  </a:cubicBezTo>
                  <a:cubicBezTo>
                    <a:pt x="177" y="1073"/>
                    <a:pt x="117" y="1090"/>
                    <a:pt x="58" y="1107"/>
                  </a:cubicBezTo>
                  <a:cubicBezTo>
                    <a:pt x="0" y="1123"/>
                    <a:pt x="0" y="1123"/>
                    <a:pt x="0" y="1123"/>
                  </a:cubicBezTo>
                  <a:cubicBezTo>
                    <a:pt x="0" y="1123"/>
                    <a:pt x="-4" y="1162"/>
                    <a:pt x="51" y="1157"/>
                  </a:cubicBezTo>
                  <a:cubicBezTo>
                    <a:pt x="107" y="1151"/>
                    <a:pt x="145" y="1174"/>
                    <a:pt x="145" y="1213"/>
                  </a:cubicBezTo>
                  <a:cubicBezTo>
                    <a:pt x="211" y="1168"/>
                    <a:pt x="260" y="1135"/>
                    <a:pt x="337" y="1135"/>
                  </a:cubicBezTo>
                  <a:cubicBezTo>
                    <a:pt x="414" y="1135"/>
                    <a:pt x="504" y="1146"/>
                    <a:pt x="518" y="1123"/>
                  </a:cubicBezTo>
                  <a:cubicBezTo>
                    <a:pt x="532" y="1101"/>
                    <a:pt x="685" y="1056"/>
                    <a:pt x="685" y="1056"/>
                  </a:cubicBezTo>
                  <a:cubicBezTo>
                    <a:pt x="685" y="1056"/>
                    <a:pt x="929" y="1028"/>
                    <a:pt x="978" y="978"/>
                  </a:cubicBezTo>
                  <a:cubicBezTo>
                    <a:pt x="978" y="978"/>
                    <a:pt x="1075" y="973"/>
                    <a:pt x="1110" y="939"/>
                  </a:cubicBezTo>
                  <a:cubicBezTo>
                    <a:pt x="1145" y="905"/>
                    <a:pt x="1284" y="866"/>
                    <a:pt x="1368" y="866"/>
                  </a:cubicBezTo>
                  <a:cubicBezTo>
                    <a:pt x="1452" y="866"/>
                    <a:pt x="1528" y="855"/>
                    <a:pt x="1556" y="810"/>
                  </a:cubicBezTo>
                  <a:cubicBezTo>
                    <a:pt x="1584" y="766"/>
                    <a:pt x="1772" y="749"/>
                    <a:pt x="1772" y="749"/>
                  </a:cubicBezTo>
                  <a:cubicBezTo>
                    <a:pt x="1772" y="749"/>
                    <a:pt x="1918" y="743"/>
                    <a:pt x="1981" y="693"/>
                  </a:cubicBezTo>
                  <a:cubicBezTo>
                    <a:pt x="2045" y="642"/>
                    <a:pt x="2107" y="643"/>
                    <a:pt x="2155" y="643"/>
                  </a:cubicBezTo>
                  <a:cubicBezTo>
                    <a:pt x="2204" y="643"/>
                    <a:pt x="2344" y="598"/>
                    <a:pt x="2371" y="581"/>
                  </a:cubicBezTo>
                  <a:cubicBezTo>
                    <a:pt x="2399" y="565"/>
                    <a:pt x="2497" y="559"/>
                    <a:pt x="2553" y="531"/>
                  </a:cubicBezTo>
                  <a:cubicBezTo>
                    <a:pt x="2608" y="503"/>
                    <a:pt x="2769" y="492"/>
                    <a:pt x="2824" y="486"/>
                  </a:cubicBezTo>
                  <a:cubicBezTo>
                    <a:pt x="2998" y="431"/>
                    <a:pt x="3019" y="425"/>
                    <a:pt x="3117" y="459"/>
                  </a:cubicBezTo>
                  <a:cubicBezTo>
                    <a:pt x="3214" y="492"/>
                    <a:pt x="3403" y="436"/>
                    <a:pt x="3458" y="436"/>
                  </a:cubicBezTo>
                  <a:cubicBezTo>
                    <a:pt x="3514" y="436"/>
                    <a:pt x="3612" y="352"/>
                    <a:pt x="3765" y="375"/>
                  </a:cubicBezTo>
                  <a:cubicBezTo>
                    <a:pt x="3918" y="397"/>
                    <a:pt x="4267" y="375"/>
                    <a:pt x="4336" y="330"/>
                  </a:cubicBezTo>
                  <a:cubicBezTo>
                    <a:pt x="4406" y="285"/>
                    <a:pt x="4796" y="341"/>
                    <a:pt x="4949" y="313"/>
                  </a:cubicBezTo>
                  <a:cubicBezTo>
                    <a:pt x="5103" y="285"/>
                    <a:pt x="5755" y="305"/>
                    <a:pt x="5852" y="238"/>
                  </a:cubicBezTo>
                  <a:cubicBezTo>
                    <a:pt x="5967" y="319"/>
                    <a:pt x="6301" y="403"/>
                    <a:pt x="6301" y="403"/>
                  </a:cubicBezTo>
                  <a:cubicBezTo>
                    <a:pt x="6301" y="403"/>
                    <a:pt x="6608" y="464"/>
                    <a:pt x="6858" y="464"/>
                  </a:cubicBezTo>
                  <a:cubicBezTo>
                    <a:pt x="7109" y="464"/>
                    <a:pt x="7416" y="576"/>
                    <a:pt x="7569" y="542"/>
                  </a:cubicBezTo>
                  <a:cubicBezTo>
                    <a:pt x="7722" y="509"/>
                    <a:pt x="8168" y="593"/>
                    <a:pt x="7764" y="593"/>
                  </a:cubicBezTo>
                  <a:cubicBezTo>
                    <a:pt x="7360" y="593"/>
                    <a:pt x="7360" y="593"/>
                    <a:pt x="7235" y="598"/>
                  </a:cubicBezTo>
                  <a:cubicBezTo>
                    <a:pt x="7109" y="604"/>
                    <a:pt x="6935" y="615"/>
                    <a:pt x="7040" y="671"/>
                  </a:cubicBezTo>
                  <a:cubicBezTo>
                    <a:pt x="7144" y="727"/>
                    <a:pt x="7157" y="844"/>
                    <a:pt x="7268" y="810"/>
                  </a:cubicBezTo>
                  <a:cubicBezTo>
                    <a:pt x="7380" y="777"/>
                    <a:pt x="7625" y="784"/>
                    <a:pt x="7736" y="828"/>
                  </a:cubicBezTo>
                  <a:cubicBezTo>
                    <a:pt x="7848" y="873"/>
                    <a:pt x="8182" y="917"/>
                    <a:pt x="8322" y="939"/>
                  </a:cubicBezTo>
                  <a:cubicBezTo>
                    <a:pt x="8461" y="961"/>
                    <a:pt x="8565" y="1017"/>
                    <a:pt x="8719" y="1017"/>
                  </a:cubicBezTo>
                  <a:cubicBezTo>
                    <a:pt x="8872" y="1017"/>
                    <a:pt x="9112" y="1081"/>
                    <a:pt x="9206" y="1112"/>
                  </a:cubicBezTo>
                  <a:cubicBezTo>
                    <a:pt x="9301" y="1143"/>
                    <a:pt x="9486" y="1043"/>
                    <a:pt x="9486" y="1043"/>
                  </a:cubicBezTo>
                  <a:cubicBezTo>
                    <a:pt x="9534" y="1101"/>
                    <a:pt x="9464" y="1180"/>
                    <a:pt x="9687" y="1196"/>
                  </a:cubicBezTo>
                  <a:cubicBezTo>
                    <a:pt x="9910" y="1212"/>
                    <a:pt x="9902" y="1240"/>
                    <a:pt x="9944" y="1284"/>
                  </a:cubicBezTo>
                  <a:cubicBezTo>
                    <a:pt x="9985" y="1329"/>
                    <a:pt x="9826" y="1351"/>
                    <a:pt x="10175" y="1358"/>
                  </a:cubicBezTo>
                  <a:cubicBezTo>
                    <a:pt x="10523" y="1365"/>
                    <a:pt x="10555" y="1379"/>
                    <a:pt x="10474" y="1308"/>
                  </a:cubicBezTo>
                  <a:cubicBezTo>
                    <a:pt x="10394" y="1236"/>
                    <a:pt x="10424" y="1162"/>
                    <a:pt x="10612" y="1213"/>
                  </a:cubicBezTo>
                  <a:cubicBezTo>
                    <a:pt x="10800" y="1263"/>
                    <a:pt x="10947" y="1371"/>
                    <a:pt x="11108" y="1425"/>
                  </a:cubicBezTo>
                  <a:cubicBezTo>
                    <a:pt x="11270" y="1479"/>
                    <a:pt x="11331" y="1604"/>
                    <a:pt x="11136" y="1559"/>
                  </a:cubicBezTo>
                  <a:cubicBezTo>
                    <a:pt x="10941" y="1514"/>
                    <a:pt x="10690" y="1542"/>
                    <a:pt x="10551" y="1475"/>
                  </a:cubicBezTo>
                  <a:cubicBezTo>
                    <a:pt x="10412" y="1408"/>
                    <a:pt x="10022" y="1425"/>
                    <a:pt x="10022" y="1425"/>
                  </a:cubicBezTo>
                  <a:lnTo>
                    <a:pt x="9743" y="1356"/>
                  </a:lnTo>
                  <a:cubicBezTo>
                    <a:pt x="9743" y="1436"/>
                    <a:pt x="9847" y="1486"/>
                    <a:pt x="10001" y="1486"/>
                  </a:cubicBezTo>
                  <a:cubicBezTo>
                    <a:pt x="10154" y="1486"/>
                    <a:pt x="10572" y="1660"/>
                    <a:pt x="10614" y="1738"/>
                  </a:cubicBezTo>
                  <a:cubicBezTo>
                    <a:pt x="10656" y="1816"/>
                    <a:pt x="10934" y="1933"/>
                    <a:pt x="10934" y="1933"/>
                  </a:cubicBezTo>
                  <a:cubicBezTo>
                    <a:pt x="11018" y="1995"/>
                    <a:pt x="11352" y="2207"/>
                    <a:pt x="11415" y="2246"/>
                  </a:cubicBezTo>
                  <a:cubicBezTo>
                    <a:pt x="11478" y="2285"/>
                    <a:pt x="11561" y="2442"/>
                    <a:pt x="11687" y="2442"/>
                  </a:cubicBezTo>
                  <a:cubicBezTo>
                    <a:pt x="11812" y="2442"/>
                    <a:pt x="11917" y="2581"/>
                    <a:pt x="11805" y="2559"/>
                  </a:cubicBezTo>
                  <a:cubicBezTo>
                    <a:pt x="11694" y="2537"/>
                    <a:pt x="11605" y="2421"/>
                    <a:pt x="11493" y="2482"/>
                  </a:cubicBezTo>
                  <a:cubicBezTo>
                    <a:pt x="11382" y="2543"/>
                    <a:pt x="11373" y="2626"/>
                    <a:pt x="11457" y="2621"/>
                  </a:cubicBezTo>
                  <a:cubicBezTo>
                    <a:pt x="11540" y="2615"/>
                    <a:pt x="11805" y="2704"/>
                    <a:pt x="11875" y="2693"/>
                  </a:cubicBezTo>
                  <a:cubicBezTo>
                    <a:pt x="11945" y="2682"/>
                    <a:pt x="12112" y="2813"/>
                    <a:pt x="12014" y="2799"/>
                  </a:cubicBezTo>
                  <a:cubicBezTo>
                    <a:pt x="11917" y="2786"/>
                    <a:pt x="11951" y="2894"/>
                    <a:pt x="12014" y="2911"/>
                  </a:cubicBezTo>
                  <a:cubicBezTo>
                    <a:pt x="12077" y="2928"/>
                    <a:pt x="12300" y="3146"/>
                    <a:pt x="12363" y="3157"/>
                  </a:cubicBezTo>
                  <a:cubicBezTo>
                    <a:pt x="12425" y="3168"/>
                    <a:pt x="12563" y="3260"/>
                    <a:pt x="12563" y="3260"/>
                  </a:cubicBezTo>
                  <a:lnTo>
                    <a:pt x="12340" y="3331"/>
                  </a:lnTo>
                  <a:cubicBezTo>
                    <a:pt x="12140" y="3257"/>
                    <a:pt x="11763" y="3218"/>
                    <a:pt x="11627" y="3188"/>
                  </a:cubicBezTo>
                  <a:cubicBezTo>
                    <a:pt x="11749" y="3123"/>
                    <a:pt x="11965" y="3090"/>
                    <a:pt x="11938" y="3023"/>
                  </a:cubicBezTo>
                  <a:cubicBezTo>
                    <a:pt x="11910" y="2956"/>
                    <a:pt x="11854" y="2945"/>
                    <a:pt x="11798" y="2855"/>
                  </a:cubicBezTo>
                  <a:cubicBezTo>
                    <a:pt x="11742" y="2766"/>
                    <a:pt x="11596" y="2743"/>
                    <a:pt x="11457" y="2788"/>
                  </a:cubicBezTo>
                  <a:cubicBezTo>
                    <a:pt x="11317" y="2833"/>
                    <a:pt x="10958" y="2893"/>
                    <a:pt x="10958" y="2893"/>
                  </a:cubicBezTo>
                  <a:cubicBezTo>
                    <a:pt x="10913" y="2974"/>
                    <a:pt x="10885" y="3000"/>
                    <a:pt x="10746" y="2911"/>
                  </a:cubicBezTo>
                  <a:cubicBezTo>
                    <a:pt x="10607" y="2822"/>
                    <a:pt x="10544" y="2874"/>
                    <a:pt x="10579" y="2947"/>
                  </a:cubicBezTo>
                  <a:cubicBezTo>
                    <a:pt x="10614" y="3019"/>
                    <a:pt x="10647" y="3273"/>
                    <a:pt x="10586" y="3369"/>
                  </a:cubicBezTo>
                  <a:cubicBezTo>
                    <a:pt x="10525" y="3465"/>
                    <a:pt x="10601" y="3403"/>
                    <a:pt x="10635" y="3514"/>
                  </a:cubicBezTo>
                  <a:cubicBezTo>
                    <a:pt x="10668" y="3626"/>
                    <a:pt x="10859" y="3951"/>
                    <a:pt x="11018" y="4067"/>
                  </a:cubicBezTo>
                  <a:cubicBezTo>
                    <a:pt x="11177" y="4184"/>
                    <a:pt x="11206" y="4330"/>
                    <a:pt x="11220" y="4442"/>
                  </a:cubicBezTo>
                  <a:cubicBezTo>
                    <a:pt x="11234" y="4553"/>
                    <a:pt x="11408" y="5101"/>
                    <a:pt x="11582" y="5213"/>
                  </a:cubicBezTo>
                  <a:cubicBezTo>
                    <a:pt x="11756" y="5324"/>
                    <a:pt x="11961" y="5503"/>
                    <a:pt x="11961" y="5503"/>
                  </a:cubicBezTo>
                  <a:cubicBezTo>
                    <a:pt x="12195" y="5548"/>
                    <a:pt x="12321" y="5559"/>
                    <a:pt x="12251" y="5436"/>
                  </a:cubicBezTo>
                  <a:cubicBezTo>
                    <a:pt x="12181" y="5313"/>
                    <a:pt x="12236" y="5289"/>
                    <a:pt x="12188" y="5190"/>
                  </a:cubicBezTo>
                  <a:cubicBezTo>
                    <a:pt x="12141" y="5092"/>
                    <a:pt x="12188" y="5095"/>
                    <a:pt x="12251" y="5123"/>
                  </a:cubicBezTo>
                  <a:cubicBezTo>
                    <a:pt x="12390" y="5123"/>
                    <a:pt x="12425" y="5185"/>
                    <a:pt x="12502" y="5246"/>
                  </a:cubicBezTo>
                  <a:cubicBezTo>
                    <a:pt x="12579" y="5308"/>
                    <a:pt x="12934" y="5424"/>
                    <a:pt x="12976" y="5520"/>
                  </a:cubicBezTo>
                  <a:cubicBezTo>
                    <a:pt x="13017" y="5616"/>
                    <a:pt x="13210" y="5800"/>
                    <a:pt x="13243" y="5780"/>
                  </a:cubicBezTo>
                  <a:cubicBezTo>
                    <a:pt x="13277" y="5760"/>
                    <a:pt x="13129" y="5731"/>
                    <a:pt x="13232" y="5673"/>
                  </a:cubicBezTo>
                  <a:cubicBezTo>
                    <a:pt x="13335" y="5615"/>
                    <a:pt x="13282" y="5514"/>
                    <a:pt x="13232" y="5485"/>
                  </a:cubicBezTo>
                  <a:cubicBezTo>
                    <a:pt x="13338" y="5447"/>
                    <a:pt x="13366" y="5403"/>
                    <a:pt x="13261" y="5330"/>
                  </a:cubicBezTo>
                  <a:cubicBezTo>
                    <a:pt x="13157" y="5257"/>
                    <a:pt x="12849" y="5059"/>
                    <a:pt x="12842" y="5003"/>
                  </a:cubicBezTo>
                  <a:cubicBezTo>
                    <a:pt x="12835" y="4947"/>
                    <a:pt x="12948" y="4755"/>
                    <a:pt x="12808" y="4699"/>
                  </a:cubicBezTo>
                  <a:cubicBezTo>
                    <a:pt x="12669" y="4643"/>
                    <a:pt x="12507" y="4636"/>
                    <a:pt x="12507" y="4636"/>
                  </a:cubicBezTo>
                  <a:cubicBezTo>
                    <a:pt x="12368" y="4536"/>
                    <a:pt x="12050" y="4296"/>
                    <a:pt x="12050" y="4296"/>
                  </a:cubicBezTo>
                  <a:cubicBezTo>
                    <a:pt x="12000" y="4129"/>
                    <a:pt x="11988" y="4009"/>
                    <a:pt x="11883" y="3948"/>
                  </a:cubicBezTo>
                  <a:cubicBezTo>
                    <a:pt x="11779" y="3886"/>
                    <a:pt x="11499" y="3787"/>
                    <a:pt x="11638" y="3653"/>
                  </a:cubicBezTo>
                  <a:cubicBezTo>
                    <a:pt x="11819" y="3682"/>
                    <a:pt x="11868" y="3609"/>
                    <a:pt x="12014" y="3827"/>
                  </a:cubicBezTo>
                  <a:cubicBezTo>
                    <a:pt x="12161" y="4045"/>
                    <a:pt x="12265" y="4151"/>
                    <a:pt x="12439" y="4263"/>
                  </a:cubicBezTo>
                  <a:cubicBezTo>
                    <a:pt x="12613" y="4375"/>
                    <a:pt x="12655" y="4436"/>
                    <a:pt x="12795" y="4453"/>
                  </a:cubicBezTo>
                  <a:cubicBezTo>
                    <a:pt x="12934" y="4470"/>
                    <a:pt x="12998" y="4475"/>
                    <a:pt x="12998" y="4475"/>
                  </a:cubicBezTo>
                  <a:cubicBezTo>
                    <a:pt x="13024" y="4285"/>
                    <a:pt x="13016" y="4265"/>
                    <a:pt x="13038" y="4196"/>
                  </a:cubicBezTo>
                  <a:cubicBezTo>
                    <a:pt x="13061" y="4127"/>
                    <a:pt x="13054" y="4055"/>
                    <a:pt x="13054" y="4055"/>
                  </a:cubicBezTo>
                  <a:cubicBezTo>
                    <a:pt x="13157" y="4056"/>
                    <a:pt x="13271" y="3975"/>
                    <a:pt x="13299" y="4064"/>
                  </a:cubicBezTo>
                  <a:cubicBezTo>
                    <a:pt x="13327" y="4153"/>
                    <a:pt x="13394" y="4264"/>
                    <a:pt x="13324" y="4264"/>
                  </a:cubicBezTo>
                  <a:cubicBezTo>
                    <a:pt x="13255" y="4264"/>
                    <a:pt x="13089" y="4470"/>
                    <a:pt x="13165" y="4520"/>
                  </a:cubicBezTo>
                  <a:cubicBezTo>
                    <a:pt x="13242" y="4570"/>
                    <a:pt x="13289" y="4609"/>
                    <a:pt x="13366" y="4626"/>
                  </a:cubicBezTo>
                  <a:cubicBezTo>
                    <a:pt x="13443" y="4643"/>
                    <a:pt x="13561" y="4721"/>
                    <a:pt x="13638" y="4749"/>
                  </a:cubicBezTo>
                  <a:cubicBezTo>
                    <a:pt x="13714" y="4777"/>
                    <a:pt x="13742" y="4810"/>
                    <a:pt x="13589" y="4794"/>
                  </a:cubicBezTo>
                  <a:cubicBezTo>
                    <a:pt x="13514" y="4786"/>
                    <a:pt x="13368" y="4804"/>
                    <a:pt x="13433" y="4851"/>
                  </a:cubicBezTo>
                  <a:cubicBezTo>
                    <a:pt x="13470" y="4877"/>
                    <a:pt x="13533" y="4961"/>
                    <a:pt x="13610" y="4984"/>
                  </a:cubicBezTo>
                  <a:cubicBezTo>
                    <a:pt x="13686" y="5006"/>
                    <a:pt x="13749" y="5051"/>
                    <a:pt x="13777" y="5095"/>
                  </a:cubicBezTo>
                  <a:cubicBezTo>
                    <a:pt x="13805" y="5140"/>
                    <a:pt x="13916" y="5241"/>
                    <a:pt x="13916" y="5274"/>
                  </a:cubicBezTo>
                  <a:cubicBezTo>
                    <a:pt x="13916" y="5308"/>
                    <a:pt x="13934" y="5503"/>
                    <a:pt x="13934" y="5503"/>
                  </a:cubicBezTo>
                  <a:cubicBezTo>
                    <a:pt x="13861" y="5464"/>
                    <a:pt x="13735" y="5509"/>
                    <a:pt x="13728" y="5570"/>
                  </a:cubicBezTo>
                  <a:cubicBezTo>
                    <a:pt x="13721" y="5632"/>
                    <a:pt x="13678" y="5861"/>
                    <a:pt x="13678" y="5861"/>
                  </a:cubicBezTo>
                  <a:cubicBezTo>
                    <a:pt x="13547" y="5810"/>
                    <a:pt x="13408" y="5777"/>
                    <a:pt x="13310" y="5833"/>
                  </a:cubicBezTo>
                  <a:cubicBezTo>
                    <a:pt x="13213" y="5889"/>
                    <a:pt x="13080" y="5922"/>
                    <a:pt x="13080" y="5922"/>
                  </a:cubicBezTo>
                  <a:cubicBezTo>
                    <a:pt x="12990" y="5878"/>
                    <a:pt x="12900" y="5836"/>
                    <a:pt x="12899" y="5732"/>
                  </a:cubicBezTo>
                  <a:cubicBezTo>
                    <a:pt x="12898" y="5628"/>
                    <a:pt x="12937" y="5627"/>
                    <a:pt x="12850" y="5626"/>
                  </a:cubicBezTo>
                  <a:cubicBezTo>
                    <a:pt x="12764" y="5625"/>
                    <a:pt x="12764" y="5619"/>
                    <a:pt x="12764" y="5619"/>
                  </a:cubicBezTo>
                  <a:lnTo>
                    <a:pt x="12586" y="5423"/>
                  </a:lnTo>
                  <a:cubicBezTo>
                    <a:pt x="12537" y="5559"/>
                    <a:pt x="12502" y="5660"/>
                    <a:pt x="12613" y="5704"/>
                  </a:cubicBezTo>
                  <a:cubicBezTo>
                    <a:pt x="12725" y="5749"/>
                    <a:pt x="12937" y="5884"/>
                    <a:pt x="12965" y="5968"/>
                  </a:cubicBezTo>
                  <a:cubicBezTo>
                    <a:pt x="12992" y="6052"/>
                    <a:pt x="13109" y="6334"/>
                    <a:pt x="13109" y="6334"/>
                  </a:cubicBezTo>
                  <a:cubicBezTo>
                    <a:pt x="13011" y="6386"/>
                    <a:pt x="12941" y="6414"/>
                    <a:pt x="12976" y="6531"/>
                  </a:cubicBezTo>
                  <a:cubicBezTo>
                    <a:pt x="13011" y="6648"/>
                    <a:pt x="13059" y="6861"/>
                    <a:pt x="12962" y="6989"/>
                  </a:cubicBezTo>
                  <a:cubicBezTo>
                    <a:pt x="12864" y="7118"/>
                    <a:pt x="12941" y="7095"/>
                    <a:pt x="12955" y="7179"/>
                  </a:cubicBezTo>
                  <a:cubicBezTo>
                    <a:pt x="12969" y="7263"/>
                    <a:pt x="12969" y="7380"/>
                    <a:pt x="12885" y="7386"/>
                  </a:cubicBezTo>
                  <a:cubicBezTo>
                    <a:pt x="12802" y="7391"/>
                    <a:pt x="12641" y="7434"/>
                    <a:pt x="12641" y="7434"/>
                  </a:cubicBezTo>
                  <a:cubicBezTo>
                    <a:pt x="12641" y="7434"/>
                    <a:pt x="12725" y="7509"/>
                    <a:pt x="12853" y="7622"/>
                  </a:cubicBezTo>
                  <a:cubicBezTo>
                    <a:pt x="12853" y="7622"/>
                    <a:pt x="12538" y="7673"/>
                    <a:pt x="12488" y="7760"/>
                  </a:cubicBezTo>
                  <a:cubicBezTo>
                    <a:pt x="12438" y="7847"/>
                    <a:pt x="12502" y="7877"/>
                    <a:pt x="12641" y="7922"/>
                  </a:cubicBezTo>
                  <a:cubicBezTo>
                    <a:pt x="12697" y="7877"/>
                    <a:pt x="12788" y="7917"/>
                    <a:pt x="13020" y="7899"/>
                  </a:cubicBezTo>
                  <a:cubicBezTo>
                    <a:pt x="13006" y="8055"/>
                    <a:pt x="13129" y="8017"/>
                    <a:pt x="13243" y="8042"/>
                  </a:cubicBezTo>
                  <a:cubicBezTo>
                    <a:pt x="13268" y="8084"/>
                    <a:pt x="13456" y="8492"/>
                    <a:pt x="13533" y="8658"/>
                  </a:cubicBezTo>
                  <a:cubicBezTo>
                    <a:pt x="13436" y="8636"/>
                    <a:pt x="13275" y="8743"/>
                    <a:pt x="12948" y="8816"/>
                  </a:cubicBezTo>
                  <a:cubicBezTo>
                    <a:pt x="12822" y="8805"/>
                    <a:pt x="12690" y="8877"/>
                    <a:pt x="12627" y="8889"/>
                  </a:cubicBezTo>
                  <a:cubicBezTo>
                    <a:pt x="12565" y="8900"/>
                    <a:pt x="12519" y="8936"/>
                    <a:pt x="12519" y="8936"/>
                  </a:cubicBezTo>
                  <a:cubicBezTo>
                    <a:pt x="12519" y="8936"/>
                    <a:pt x="12370" y="9129"/>
                    <a:pt x="12460" y="9179"/>
                  </a:cubicBezTo>
                  <a:cubicBezTo>
                    <a:pt x="12551" y="9229"/>
                    <a:pt x="12613" y="9324"/>
                    <a:pt x="12634" y="9380"/>
                  </a:cubicBezTo>
                  <a:cubicBezTo>
                    <a:pt x="12655" y="9436"/>
                    <a:pt x="12781" y="9805"/>
                    <a:pt x="12781" y="9855"/>
                  </a:cubicBezTo>
                  <a:cubicBezTo>
                    <a:pt x="12781" y="9905"/>
                    <a:pt x="12774" y="9989"/>
                    <a:pt x="12864" y="9989"/>
                  </a:cubicBezTo>
                  <a:cubicBezTo>
                    <a:pt x="12955" y="9989"/>
                    <a:pt x="12983" y="10023"/>
                    <a:pt x="13011" y="10079"/>
                  </a:cubicBezTo>
                  <a:cubicBezTo>
                    <a:pt x="13038" y="10134"/>
                    <a:pt x="13098" y="10321"/>
                    <a:pt x="13098" y="10321"/>
                  </a:cubicBezTo>
                  <a:cubicBezTo>
                    <a:pt x="13206" y="10280"/>
                    <a:pt x="13420" y="10130"/>
                    <a:pt x="13511" y="10205"/>
                  </a:cubicBezTo>
                  <a:cubicBezTo>
                    <a:pt x="13589" y="10269"/>
                    <a:pt x="13823" y="10348"/>
                    <a:pt x="13823" y="10348"/>
                  </a:cubicBezTo>
                  <a:cubicBezTo>
                    <a:pt x="13888" y="10313"/>
                    <a:pt x="13888" y="10246"/>
                    <a:pt x="13888" y="10246"/>
                  </a:cubicBezTo>
                  <a:cubicBezTo>
                    <a:pt x="13888" y="10246"/>
                    <a:pt x="13874" y="10157"/>
                    <a:pt x="14056" y="10118"/>
                  </a:cubicBezTo>
                  <a:cubicBezTo>
                    <a:pt x="14237" y="10079"/>
                    <a:pt x="14325" y="9999"/>
                    <a:pt x="14325" y="9999"/>
                  </a:cubicBezTo>
                  <a:cubicBezTo>
                    <a:pt x="14390" y="9917"/>
                    <a:pt x="14446" y="9693"/>
                    <a:pt x="14432" y="9637"/>
                  </a:cubicBezTo>
                  <a:cubicBezTo>
                    <a:pt x="14418" y="9581"/>
                    <a:pt x="14436" y="9454"/>
                    <a:pt x="14436" y="9454"/>
                  </a:cubicBezTo>
                  <a:lnTo>
                    <a:pt x="14362" y="9391"/>
                  </a:lnTo>
                  <a:cubicBezTo>
                    <a:pt x="14362" y="9391"/>
                    <a:pt x="14265" y="9296"/>
                    <a:pt x="14265" y="9202"/>
                  </a:cubicBezTo>
                  <a:cubicBezTo>
                    <a:pt x="14265" y="9107"/>
                    <a:pt x="14220" y="9041"/>
                    <a:pt x="14269" y="8962"/>
                  </a:cubicBezTo>
                  <a:cubicBezTo>
                    <a:pt x="14318" y="8884"/>
                    <a:pt x="14447" y="8685"/>
                    <a:pt x="14447" y="8685"/>
                  </a:cubicBezTo>
                  <a:cubicBezTo>
                    <a:pt x="14369" y="8537"/>
                    <a:pt x="14313" y="8419"/>
                    <a:pt x="14272" y="8375"/>
                  </a:cubicBezTo>
                  <a:cubicBezTo>
                    <a:pt x="14390" y="8336"/>
                    <a:pt x="14481" y="8256"/>
                    <a:pt x="14481" y="8256"/>
                  </a:cubicBezTo>
                  <a:cubicBezTo>
                    <a:pt x="14606" y="8246"/>
                    <a:pt x="14676" y="8229"/>
                    <a:pt x="14690" y="8140"/>
                  </a:cubicBezTo>
                  <a:cubicBezTo>
                    <a:pt x="14704" y="8051"/>
                    <a:pt x="14793" y="7818"/>
                    <a:pt x="14793" y="7818"/>
                  </a:cubicBezTo>
                  <a:cubicBezTo>
                    <a:pt x="14857" y="7799"/>
                    <a:pt x="14967" y="7770"/>
                    <a:pt x="15016" y="7809"/>
                  </a:cubicBezTo>
                  <a:cubicBezTo>
                    <a:pt x="15065" y="7848"/>
                    <a:pt x="15271" y="7951"/>
                    <a:pt x="15324" y="7995"/>
                  </a:cubicBezTo>
                  <a:cubicBezTo>
                    <a:pt x="15377" y="8038"/>
                    <a:pt x="15477" y="8045"/>
                    <a:pt x="15477" y="8045"/>
                  </a:cubicBezTo>
                  <a:lnTo>
                    <a:pt x="15651" y="8051"/>
                  </a:lnTo>
                  <a:cubicBezTo>
                    <a:pt x="15651" y="8051"/>
                    <a:pt x="15742" y="8107"/>
                    <a:pt x="15839" y="8090"/>
                  </a:cubicBezTo>
                  <a:cubicBezTo>
                    <a:pt x="15937" y="8073"/>
                    <a:pt x="16034" y="8118"/>
                    <a:pt x="16034" y="8118"/>
                  </a:cubicBezTo>
                  <a:lnTo>
                    <a:pt x="16231" y="8140"/>
                  </a:lnTo>
                  <a:cubicBezTo>
                    <a:pt x="16278" y="8174"/>
                    <a:pt x="16438" y="8252"/>
                    <a:pt x="16466" y="8364"/>
                  </a:cubicBezTo>
                  <a:cubicBezTo>
                    <a:pt x="16494" y="8475"/>
                    <a:pt x="16621" y="8507"/>
                    <a:pt x="16621" y="8507"/>
                  </a:cubicBezTo>
                  <a:cubicBezTo>
                    <a:pt x="16621" y="8507"/>
                    <a:pt x="16544" y="8276"/>
                    <a:pt x="16565" y="8221"/>
                  </a:cubicBezTo>
                  <a:cubicBezTo>
                    <a:pt x="16586" y="8165"/>
                    <a:pt x="16397" y="8084"/>
                    <a:pt x="16320" y="8006"/>
                  </a:cubicBezTo>
                  <a:cubicBezTo>
                    <a:pt x="16243" y="7928"/>
                    <a:pt x="16432" y="7961"/>
                    <a:pt x="16554" y="7979"/>
                  </a:cubicBezTo>
                  <a:lnTo>
                    <a:pt x="16521" y="7917"/>
                  </a:lnTo>
                  <a:cubicBezTo>
                    <a:pt x="16521" y="7917"/>
                    <a:pt x="16599" y="7877"/>
                    <a:pt x="16390" y="7900"/>
                  </a:cubicBezTo>
                  <a:cubicBezTo>
                    <a:pt x="16181" y="7922"/>
                    <a:pt x="15470" y="7688"/>
                    <a:pt x="15470" y="7688"/>
                  </a:cubicBezTo>
                  <a:cubicBezTo>
                    <a:pt x="15470" y="7688"/>
                    <a:pt x="15191" y="7626"/>
                    <a:pt x="15136" y="7520"/>
                  </a:cubicBezTo>
                  <a:cubicBezTo>
                    <a:pt x="15021" y="7424"/>
                    <a:pt x="15016" y="7407"/>
                    <a:pt x="15140" y="7291"/>
                  </a:cubicBezTo>
                  <a:cubicBezTo>
                    <a:pt x="15140" y="7291"/>
                    <a:pt x="15296" y="7330"/>
                    <a:pt x="15372" y="7369"/>
                  </a:cubicBezTo>
                  <a:cubicBezTo>
                    <a:pt x="15449" y="7408"/>
                    <a:pt x="15972" y="7509"/>
                    <a:pt x="16309" y="7541"/>
                  </a:cubicBezTo>
                  <a:cubicBezTo>
                    <a:pt x="16309" y="7541"/>
                    <a:pt x="16383" y="7615"/>
                    <a:pt x="16432" y="7676"/>
                  </a:cubicBezTo>
                  <a:cubicBezTo>
                    <a:pt x="16480" y="7738"/>
                    <a:pt x="16557" y="7780"/>
                    <a:pt x="16641" y="7827"/>
                  </a:cubicBezTo>
                  <a:cubicBezTo>
                    <a:pt x="16724" y="7874"/>
                    <a:pt x="16884" y="7939"/>
                    <a:pt x="16968" y="7984"/>
                  </a:cubicBezTo>
                  <a:cubicBezTo>
                    <a:pt x="17052" y="8028"/>
                    <a:pt x="17056" y="8033"/>
                    <a:pt x="17145" y="7970"/>
                  </a:cubicBezTo>
                  <a:cubicBezTo>
                    <a:pt x="17145" y="7970"/>
                    <a:pt x="17142" y="8039"/>
                    <a:pt x="17145" y="8131"/>
                  </a:cubicBezTo>
                  <a:cubicBezTo>
                    <a:pt x="17198" y="8151"/>
                    <a:pt x="17417" y="8241"/>
                    <a:pt x="17479" y="8274"/>
                  </a:cubicBezTo>
                  <a:cubicBezTo>
                    <a:pt x="17542" y="8308"/>
                    <a:pt x="17517" y="8226"/>
                    <a:pt x="17456" y="8090"/>
                  </a:cubicBezTo>
                  <a:cubicBezTo>
                    <a:pt x="17394" y="7953"/>
                    <a:pt x="17337" y="8012"/>
                    <a:pt x="17240" y="7989"/>
                  </a:cubicBezTo>
                  <a:cubicBezTo>
                    <a:pt x="17142" y="7967"/>
                    <a:pt x="17254" y="7900"/>
                    <a:pt x="17323" y="7911"/>
                  </a:cubicBezTo>
                  <a:cubicBezTo>
                    <a:pt x="17393" y="7922"/>
                    <a:pt x="17399" y="7885"/>
                    <a:pt x="17323" y="7818"/>
                  </a:cubicBezTo>
                  <a:cubicBezTo>
                    <a:pt x="17248" y="7751"/>
                    <a:pt x="17198" y="7810"/>
                    <a:pt x="17078" y="7809"/>
                  </a:cubicBezTo>
                  <a:lnTo>
                    <a:pt x="17112" y="7711"/>
                  </a:lnTo>
                  <a:cubicBezTo>
                    <a:pt x="17162" y="7639"/>
                    <a:pt x="16975" y="7458"/>
                    <a:pt x="16926" y="7358"/>
                  </a:cubicBezTo>
                  <a:cubicBezTo>
                    <a:pt x="16877" y="7257"/>
                    <a:pt x="17070" y="7210"/>
                    <a:pt x="17170" y="7224"/>
                  </a:cubicBezTo>
                  <a:cubicBezTo>
                    <a:pt x="17270" y="7237"/>
                    <a:pt x="17171" y="7014"/>
                    <a:pt x="17178" y="6924"/>
                  </a:cubicBezTo>
                  <a:cubicBezTo>
                    <a:pt x="17185" y="6835"/>
                    <a:pt x="17014" y="6895"/>
                    <a:pt x="16967" y="6853"/>
                  </a:cubicBezTo>
                  <a:cubicBezTo>
                    <a:pt x="16919" y="6810"/>
                    <a:pt x="16599" y="6464"/>
                    <a:pt x="16571" y="6375"/>
                  </a:cubicBezTo>
                  <a:cubicBezTo>
                    <a:pt x="16543" y="6285"/>
                    <a:pt x="16418" y="6101"/>
                    <a:pt x="16334" y="6067"/>
                  </a:cubicBezTo>
                  <a:cubicBezTo>
                    <a:pt x="16250" y="6034"/>
                    <a:pt x="16242" y="5959"/>
                    <a:pt x="16242" y="5762"/>
                  </a:cubicBezTo>
                  <a:cubicBezTo>
                    <a:pt x="16298" y="5818"/>
                    <a:pt x="16353" y="5861"/>
                    <a:pt x="16473" y="5788"/>
                  </a:cubicBezTo>
                  <a:cubicBezTo>
                    <a:pt x="16479" y="5846"/>
                    <a:pt x="16543" y="5938"/>
                    <a:pt x="16710" y="5956"/>
                  </a:cubicBezTo>
                  <a:cubicBezTo>
                    <a:pt x="16877" y="5974"/>
                    <a:pt x="16731" y="5889"/>
                    <a:pt x="16710" y="5827"/>
                  </a:cubicBezTo>
                  <a:cubicBezTo>
                    <a:pt x="16689" y="5766"/>
                    <a:pt x="16661" y="5739"/>
                    <a:pt x="16564" y="5732"/>
                  </a:cubicBezTo>
                  <a:cubicBezTo>
                    <a:pt x="16466" y="5726"/>
                    <a:pt x="16515" y="5646"/>
                    <a:pt x="16432" y="5566"/>
                  </a:cubicBezTo>
                  <a:cubicBezTo>
                    <a:pt x="16348" y="5485"/>
                    <a:pt x="16397" y="5324"/>
                    <a:pt x="16376" y="5146"/>
                  </a:cubicBezTo>
                  <a:cubicBezTo>
                    <a:pt x="16390" y="5146"/>
                    <a:pt x="16613" y="5369"/>
                    <a:pt x="16721" y="5637"/>
                  </a:cubicBezTo>
                  <a:cubicBezTo>
                    <a:pt x="16721" y="5637"/>
                    <a:pt x="17031" y="5637"/>
                    <a:pt x="17226" y="5621"/>
                  </a:cubicBezTo>
                  <a:cubicBezTo>
                    <a:pt x="17421" y="5604"/>
                    <a:pt x="17351" y="5626"/>
                    <a:pt x="17524" y="5780"/>
                  </a:cubicBezTo>
                  <a:cubicBezTo>
                    <a:pt x="17532" y="5816"/>
                    <a:pt x="17504" y="5972"/>
                    <a:pt x="17580" y="6174"/>
                  </a:cubicBezTo>
                  <a:cubicBezTo>
                    <a:pt x="17580" y="6174"/>
                    <a:pt x="17482" y="6257"/>
                    <a:pt x="17468" y="6263"/>
                  </a:cubicBezTo>
                  <a:cubicBezTo>
                    <a:pt x="17454" y="6269"/>
                    <a:pt x="17407" y="6296"/>
                    <a:pt x="17279" y="6236"/>
                  </a:cubicBezTo>
                  <a:lnTo>
                    <a:pt x="17247" y="6364"/>
                  </a:lnTo>
                  <a:cubicBezTo>
                    <a:pt x="17247" y="6364"/>
                    <a:pt x="17240" y="6520"/>
                    <a:pt x="17275" y="6621"/>
                  </a:cubicBezTo>
                  <a:cubicBezTo>
                    <a:pt x="17309" y="6721"/>
                    <a:pt x="17308" y="6748"/>
                    <a:pt x="17205" y="6822"/>
                  </a:cubicBezTo>
                  <a:cubicBezTo>
                    <a:pt x="17102" y="6895"/>
                    <a:pt x="17156" y="6862"/>
                    <a:pt x="17290" y="6898"/>
                  </a:cubicBezTo>
                  <a:cubicBezTo>
                    <a:pt x="17290" y="6898"/>
                    <a:pt x="17288" y="7146"/>
                    <a:pt x="17190" y="7300"/>
                  </a:cubicBezTo>
                  <a:cubicBezTo>
                    <a:pt x="17190" y="7300"/>
                    <a:pt x="17183" y="7300"/>
                    <a:pt x="17247" y="7358"/>
                  </a:cubicBezTo>
                  <a:cubicBezTo>
                    <a:pt x="17311" y="7416"/>
                    <a:pt x="17410" y="7514"/>
                    <a:pt x="17479" y="7604"/>
                  </a:cubicBezTo>
                  <a:cubicBezTo>
                    <a:pt x="17549" y="7693"/>
                    <a:pt x="17630" y="7688"/>
                    <a:pt x="17825" y="7800"/>
                  </a:cubicBezTo>
                  <a:cubicBezTo>
                    <a:pt x="17825" y="7800"/>
                    <a:pt x="17818" y="7800"/>
                    <a:pt x="17846" y="7727"/>
                  </a:cubicBezTo>
                  <a:cubicBezTo>
                    <a:pt x="17874" y="7653"/>
                    <a:pt x="17989" y="7633"/>
                    <a:pt x="18059" y="7666"/>
                  </a:cubicBezTo>
                  <a:cubicBezTo>
                    <a:pt x="18129" y="7700"/>
                    <a:pt x="18278" y="7386"/>
                    <a:pt x="18405" y="7202"/>
                  </a:cubicBezTo>
                  <a:cubicBezTo>
                    <a:pt x="18405" y="7202"/>
                    <a:pt x="18384" y="7213"/>
                    <a:pt x="18473" y="7269"/>
                  </a:cubicBezTo>
                  <a:cubicBezTo>
                    <a:pt x="18562" y="7324"/>
                    <a:pt x="18696" y="7576"/>
                    <a:pt x="18731" y="7648"/>
                  </a:cubicBezTo>
                  <a:cubicBezTo>
                    <a:pt x="18766" y="7721"/>
                    <a:pt x="18877" y="7911"/>
                    <a:pt x="19018" y="8158"/>
                  </a:cubicBezTo>
                  <a:cubicBezTo>
                    <a:pt x="19018" y="8158"/>
                    <a:pt x="18940" y="8296"/>
                    <a:pt x="18863" y="8358"/>
                  </a:cubicBezTo>
                  <a:cubicBezTo>
                    <a:pt x="18786" y="8419"/>
                    <a:pt x="18800" y="8576"/>
                    <a:pt x="18795" y="8730"/>
                  </a:cubicBezTo>
                  <a:cubicBezTo>
                    <a:pt x="18795" y="8730"/>
                    <a:pt x="18529" y="8855"/>
                    <a:pt x="18473" y="8894"/>
                  </a:cubicBezTo>
                  <a:cubicBezTo>
                    <a:pt x="18417" y="8933"/>
                    <a:pt x="18187" y="8956"/>
                    <a:pt x="18090" y="8961"/>
                  </a:cubicBezTo>
                  <a:cubicBezTo>
                    <a:pt x="17992" y="8967"/>
                    <a:pt x="17916" y="9017"/>
                    <a:pt x="17860" y="9134"/>
                  </a:cubicBezTo>
                  <a:cubicBezTo>
                    <a:pt x="17860" y="9134"/>
                    <a:pt x="17851" y="9244"/>
                    <a:pt x="17858" y="9311"/>
                  </a:cubicBezTo>
                  <a:cubicBezTo>
                    <a:pt x="17865" y="9378"/>
                    <a:pt x="17981" y="9532"/>
                    <a:pt x="18037" y="9588"/>
                  </a:cubicBezTo>
                  <a:cubicBezTo>
                    <a:pt x="18093" y="9644"/>
                    <a:pt x="18062" y="9682"/>
                    <a:pt x="17981" y="9740"/>
                  </a:cubicBezTo>
                  <a:cubicBezTo>
                    <a:pt x="17981" y="9740"/>
                    <a:pt x="17669" y="9775"/>
                    <a:pt x="17502" y="9803"/>
                  </a:cubicBezTo>
                  <a:cubicBezTo>
                    <a:pt x="17502" y="9803"/>
                    <a:pt x="17357" y="9685"/>
                    <a:pt x="17301" y="9669"/>
                  </a:cubicBezTo>
                  <a:cubicBezTo>
                    <a:pt x="17245" y="9652"/>
                    <a:pt x="16905" y="9760"/>
                    <a:pt x="16822" y="9783"/>
                  </a:cubicBezTo>
                  <a:cubicBezTo>
                    <a:pt x="16738" y="9805"/>
                    <a:pt x="16585" y="9838"/>
                    <a:pt x="16432" y="9758"/>
                  </a:cubicBezTo>
                  <a:cubicBezTo>
                    <a:pt x="16432" y="9758"/>
                    <a:pt x="16418" y="9570"/>
                    <a:pt x="16425" y="9503"/>
                  </a:cubicBezTo>
                  <a:cubicBezTo>
                    <a:pt x="16432" y="9436"/>
                    <a:pt x="16420" y="9395"/>
                    <a:pt x="16306" y="9330"/>
                  </a:cubicBezTo>
                  <a:cubicBezTo>
                    <a:pt x="16192" y="9265"/>
                    <a:pt x="16209" y="9324"/>
                    <a:pt x="16164" y="9061"/>
                  </a:cubicBezTo>
                  <a:cubicBezTo>
                    <a:pt x="16136" y="9139"/>
                    <a:pt x="16048" y="9134"/>
                    <a:pt x="15952" y="9105"/>
                  </a:cubicBezTo>
                  <a:cubicBezTo>
                    <a:pt x="15952" y="9105"/>
                    <a:pt x="15966" y="9117"/>
                    <a:pt x="15916" y="9179"/>
                  </a:cubicBezTo>
                  <a:cubicBezTo>
                    <a:pt x="15866" y="9242"/>
                    <a:pt x="15770" y="9347"/>
                    <a:pt x="15658" y="9369"/>
                  </a:cubicBezTo>
                  <a:cubicBezTo>
                    <a:pt x="15547" y="9391"/>
                    <a:pt x="15289" y="9593"/>
                    <a:pt x="15024" y="9749"/>
                  </a:cubicBezTo>
                  <a:cubicBezTo>
                    <a:pt x="14759" y="9905"/>
                    <a:pt x="14718" y="10034"/>
                    <a:pt x="14648" y="10151"/>
                  </a:cubicBezTo>
                  <a:cubicBezTo>
                    <a:pt x="14578" y="10269"/>
                    <a:pt x="14489" y="10337"/>
                    <a:pt x="14355" y="10397"/>
                  </a:cubicBezTo>
                  <a:cubicBezTo>
                    <a:pt x="14221" y="10457"/>
                    <a:pt x="14090" y="10482"/>
                    <a:pt x="13937" y="10453"/>
                  </a:cubicBezTo>
                  <a:cubicBezTo>
                    <a:pt x="13784" y="10424"/>
                    <a:pt x="13756" y="10587"/>
                    <a:pt x="13770" y="10777"/>
                  </a:cubicBezTo>
                  <a:cubicBezTo>
                    <a:pt x="13784" y="10967"/>
                    <a:pt x="13645" y="11079"/>
                    <a:pt x="13561" y="11146"/>
                  </a:cubicBezTo>
                  <a:cubicBezTo>
                    <a:pt x="13477" y="11213"/>
                    <a:pt x="13484" y="11313"/>
                    <a:pt x="13484" y="11369"/>
                  </a:cubicBezTo>
                  <a:cubicBezTo>
                    <a:pt x="13484" y="11425"/>
                    <a:pt x="13436" y="11715"/>
                    <a:pt x="13555" y="11993"/>
                  </a:cubicBezTo>
                  <a:lnTo>
                    <a:pt x="13352" y="12285"/>
                  </a:lnTo>
                  <a:cubicBezTo>
                    <a:pt x="13352" y="12285"/>
                    <a:pt x="13108" y="12492"/>
                    <a:pt x="13045" y="12615"/>
                  </a:cubicBezTo>
                  <a:cubicBezTo>
                    <a:pt x="12983" y="12738"/>
                    <a:pt x="12892" y="12871"/>
                    <a:pt x="12864" y="12994"/>
                  </a:cubicBezTo>
                  <a:cubicBezTo>
                    <a:pt x="12836" y="13117"/>
                    <a:pt x="12815" y="13425"/>
                    <a:pt x="12732" y="13537"/>
                  </a:cubicBezTo>
                  <a:cubicBezTo>
                    <a:pt x="12648" y="13648"/>
                    <a:pt x="12711" y="13648"/>
                    <a:pt x="12572" y="14217"/>
                  </a:cubicBezTo>
                  <a:cubicBezTo>
                    <a:pt x="12669" y="14273"/>
                    <a:pt x="12767" y="14442"/>
                    <a:pt x="12909" y="14719"/>
                  </a:cubicBezTo>
                  <a:cubicBezTo>
                    <a:pt x="12864" y="14922"/>
                    <a:pt x="12850" y="15134"/>
                    <a:pt x="12906" y="15324"/>
                  </a:cubicBezTo>
                  <a:cubicBezTo>
                    <a:pt x="12822" y="15391"/>
                    <a:pt x="12767" y="15458"/>
                    <a:pt x="12686" y="15604"/>
                  </a:cubicBezTo>
                  <a:cubicBezTo>
                    <a:pt x="12783" y="15648"/>
                    <a:pt x="12829" y="15704"/>
                    <a:pt x="12965" y="15800"/>
                  </a:cubicBezTo>
                  <a:cubicBezTo>
                    <a:pt x="12965" y="15800"/>
                    <a:pt x="12931" y="15881"/>
                    <a:pt x="12931" y="15925"/>
                  </a:cubicBezTo>
                  <a:cubicBezTo>
                    <a:pt x="12931" y="15970"/>
                    <a:pt x="12912" y="16035"/>
                    <a:pt x="12965" y="16060"/>
                  </a:cubicBezTo>
                  <a:cubicBezTo>
                    <a:pt x="13017" y="16084"/>
                    <a:pt x="13344" y="16194"/>
                    <a:pt x="13399" y="16283"/>
                  </a:cubicBezTo>
                  <a:cubicBezTo>
                    <a:pt x="13455" y="16372"/>
                    <a:pt x="13658" y="16447"/>
                    <a:pt x="13791" y="16514"/>
                  </a:cubicBezTo>
                  <a:cubicBezTo>
                    <a:pt x="13923" y="16581"/>
                    <a:pt x="13916" y="16648"/>
                    <a:pt x="13990" y="16801"/>
                  </a:cubicBezTo>
                  <a:cubicBezTo>
                    <a:pt x="13990" y="16801"/>
                    <a:pt x="14244" y="16872"/>
                    <a:pt x="14347" y="16900"/>
                  </a:cubicBezTo>
                  <a:cubicBezTo>
                    <a:pt x="14381" y="16909"/>
                    <a:pt x="14648" y="16984"/>
                    <a:pt x="14745" y="17084"/>
                  </a:cubicBezTo>
                  <a:cubicBezTo>
                    <a:pt x="14843" y="17185"/>
                    <a:pt x="15175" y="17157"/>
                    <a:pt x="15272" y="17168"/>
                  </a:cubicBezTo>
                  <a:cubicBezTo>
                    <a:pt x="15370" y="17179"/>
                    <a:pt x="15442" y="17157"/>
                    <a:pt x="15498" y="17090"/>
                  </a:cubicBezTo>
                  <a:cubicBezTo>
                    <a:pt x="15554" y="17023"/>
                    <a:pt x="15679" y="16933"/>
                    <a:pt x="15749" y="16944"/>
                  </a:cubicBezTo>
                  <a:cubicBezTo>
                    <a:pt x="15818" y="16956"/>
                    <a:pt x="15902" y="16911"/>
                    <a:pt x="16104" y="16782"/>
                  </a:cubicBezTo>
                  <a:cubicBezTo>
                    <a:pt x="16212" y="16714"/>
                    <a:pt x="16256" y="16645"/>
                    <a:pt x="16465" y="16712"/>
                  </a:cubicBezTo>
                  <a:cubicBezTo>
                    <a:pt x="16549" y="16679"/>
                    <a:pt x="16946" y="16276"/>
                    <a:pt x="17078" y="16176"/>
                  </a:cubicBezTo>
                  <a:cubicBezTo>
                    <a:pt x="17210" y="16075"/>
                    <a:pt x="17368" y="16006"/>
                    <a:pt x="17635" y="15872"/>
                  </a:cubicBezTo>
                  <a:cubicBezTo>
                    <a:pt x="17635" y="15872"/>
                    <a:pt x="17867" y="15984"/>
                    <a:pt x="18026" y="16131"/>
                  </a:cubicBezTo>
                  <a:cubicBezTo>
                    <a:pt x="18026" y="16131"/>
                    <a:pt x="18208" y="16034"/>
                    <a:pt x="18250" y="15956"/>
                  </a:cubicBezTo>
                  <a:cubicBezTo>
                    <a:pt x="18292" y="15877"/>
                    <a:pt x="18394" y="15836"/>
                    <a:pt x="18605" y="15872"/>
                  </a:cubicBezTo>
                  <a:lnTo>
                    <a:pt x="18639" y="16229"/>
                  </a:lnTo>
                  <a:cubicBezTo>
                    <a:pt x="18639" y="16229"/>
                    <a:pt x="18628" y="16462"/>
                    <a:pt x="18616" y="16480"/>
                  </a:cubicBezTo>
                  <a:cubicBezTo>
                    <a:pt x="18605" y="16498"/>
                    <a:pt x="18647" y="16667"/>
                    <a:pt x="18494" y="16891"/>
                  </a:cubicBezTo>
                  <a:cubicBezTo>
                    <a:pt x="18494" y="16891"/>
                    <a:pt x="18696" y="17140"/>
                    <a:pt x="18800" y="17241"/>
                  </a:cubicBezTo>
                  <a:cubicBezTo>
                    <a:pt x="18908" y="17344"/>
                    <a:pt x="18933" y="17403"/>
                    <a:pt x="19021" y="17435"/>
                  </a:cubicBezTo>
                  <a:cubicBezTo>
                    <a:pt x="19021" y="17435"/>
                    <a:pt x="18975" y="17760"/>
                    <a:pt x="18989" y="17816"/>
                  </a:cubicBezTo>
                  <a:cubicBezTo>
                    <a:pt x="19002" y="17872"/>
                    <a:pt x="19058" y="17984"/>
                    <a:pt x="19002" y="18062"/>
                  </a:cubicBezTo>
                  <a:cubicBezTo>
                    <a:pt x="18947" y="18140"/>
                    <a:pt x="18934" y="18178"/>
                    <a:pt x="19018" y="18357"/>
                  </a:cubicBezTo>
                  <a:cubicBezTo>
                    <a:pt x="19018" y="18357"/>
                    <a:pt x="18982" y="18520"/>
                    <a:pt x="18912" y="18565"/>
                  </a:cubicBezTo>
                  <a:cubicBezTo>
                    <a:pt x="18842" y="18609"/>
                    <a:pt x="18786" y="18799"/>
                    <a:pt x="18786" y="18900"/>
                  </a:cubicBezTo>
                  <a:cubicBezTo>
                    <a:pt x="18786" y="19000"/>
                    <a:pt x="18675" y="19127"/>
                    <a:pt x="18564" y="19229"/>
                  </a:cubicBezTo>
                  <a:cubicBezTo>
                    <a:pt x="18452" y="19332"/>
                    <a:pt x="18384" y="19499"/>
                    <a:pt x="18349" y="19644"/>
                  </a:cubicBezTo>
                  <a:cubicBezTo>
                    <a:pt x="18314" y="19789"/>
                    <a:pt x="18243" y="19794"/>
                    <a:pt x="18320" y="20028"/>
                  </a:cubicBezTo>
                  <a:cubicBezTo>
                    <a:pt x="18320" y="20028"/>
                    <a:pt x="18222" y="20207"/>
                    <a:pt x="18250" y="20363"/>
                  </a:cubicBezTo>
                  <a:cubicBezTo>
                    <a:pt x="18278" y="20520"/>
                    <a:pt x="18118" y="20620"/>
                    <a:pt x="18041" y="20766"/>
                  </a:cubicBezTo>
                  <a:cubicBezTo>
                    <a:pt x="18041" y="20844"/>
                    <a:pt x="17874" y="21062"/>
                    <a:pt x="17804" y="21134"/>
                  </a:cubicBezTo>
                  <a:cubicBezTo>
                    <a:pt x="17734" y="21207"/>
                    <a:pt x="17460" y="21477"/>
                    <a:pt x="17411" y="21600"/>
                  </a:cubicBezTo>
                  <a:close/>
                </a:path>
              </a:pathLst>
            </a:custGeom>
            <a:solidFill>
              <a:srgbClr val="CEC1AB"/>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81" name="AutoShape 60"/>
            <p:cNvSpPr>
              <a:spLocks/>
            </p:cNvSpPr>
            <p:nvPr/>
          </p:nvSpPr>
          <p:spPr bwMode="auto">
            <a:xfrm>
              <a:off x="0" y="0"/>
              <a:ext cx="5473106" cy="54725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600"/>
                  </a:moveTo>
                  <a:cubicBezTo>
                    <a:pt x="16764" y="21600"/>
                    <a:pt x="21600" y="16764"/>
                    <a:pt x="21600" y="10800"/>
                  </a:cubicBezTo>
                  <a:cubicBezTo>
                    <a:pt x="21600" y="4835"/>
                    <a:pt x="16764" y="0"/>
                    <a:pt x="10800" y="0"/>
                  </a:cubicBezTo>
                  <a:cubicBezTo>
                    <a:pt x="4835" y="0"/>
                    <a:pt x="0" y="4835"/>
                    <a:pt x="0" y="10800"/>
                  </a:cubicBezTo>
                  <a:cubicBezTo>
                    <a:pt x="0" y="16764"/>
                    <a:pt x="4835" y="21600"/>
                    <a:pt x="10800" y="21600"/>
                  </a:cubicBezTo>
                  <a:close/>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82" name="Line 61"/>
            <p:cNvSpPr>
              <a:spLocks noChangeShapeType="1"/>
            </p:cNvSpPr>
            <p:nvPr/>
          </p:nvSpPr>
          <p:spPr bwMode="auto">
            <a:xfrm flipV="1">
              <a:off x="2728617" y="793811"/>
              <a:ext cx="0" cy="4677135"/>
            </a:xfrm>
            <a:prstGeom prst="line">
              <a:avLst/>
            </a:prstGeom>
            <a:noFill/>
            <a:ln w="6350">
              <a:solidFill>
                <a:schemeClr val="accent1">
                  <a:lumMod val="50000"/>
                </a:schemeClr>
              </a:solidFill>
              <a:round/>
              <a:headEnd/>
              <a:tailEnd/>
            </a:ln>
            <a:extLst>
              <a:ext uri="{909E8E84-426E-40DD-AFC4-6F175D3DCCD1}">
                <a14:hiddenFill xmlns:a14="http://schemas.microsoft.com/office/drawing/2010/main">
                  <a:noFill/>
                </a14:hiddenFill>
              </a:ext>
            </a:extLst>
          </p:spPr>
          <p:txBody>
            <a:bodyPr lIns="0" tIns="0" rIns="0" bIns="0" anchor="ctr"/>
            <a:lstStyle/>
            <a:p>
              <a:pPr defTabSz="914400"/>
              <a:endParaRPr lang="en-GB" sz="1350">
                <a:solidFill>
                  <a:prstClr val="black"/>
                </a:solidFill>
              </a:endParaRPr>
            </a:p>
          </p:txBody>
        </p:sp>
        <p:sp>
          <p:nvSpPr>
            <p:cNvPr id="83" name="AutoShape 62"/>
            <p:cNvSpPr>
              <a:spLocks/>
            </p:cNvSpPr>
            <p:nvPr/>
          </p:nvSpPr>
          <p:spPr bwMode="auto">
            <a:xfrm>
              <a:off x="1353991" y="752533"/>
              <a:ext cx="1027000" cy="4540599"/>
            </a:xfrm>
            <a:custGeom>
              <a:avLst/>
              <a:gdLst>
                <a:gd name="T0" fmla="+- 0 14639 7678"/>
                <a:gd name="T1" fmla="*/ T0 w 13922"/>
                <a:gd name="T2" fmla="*/ 10800 h 21600"/>
                <a:gd name="T3" fmla="+- 0 14639 7678"/>
                <a:gd name="T4" fmla="*/ T3 w 13922"/>
                <a:gd name="T5" fmla="*/ 10800 h 21600"/>
                <a:gd name="T6" fmla="+- 0 14639 7678"/>
                <a:gd name="T7" fmla="*/ T6 w 13922"/>
                <a:gd name="T8" fmla="*/ 10800 h 21600"/>
                <a:gd name="T9" fmla="+- 0 14639 7678"/>
                <a:gd name="T10" fmla="*/ T9 w 13922"/>
                <a:gd name="T11" fmla="*/ 10800 h 21600"/>
              </a:gdLst>
              <a:ahLst/>
              <a:cxnLst>
                <a:cxn ang="0">
                  <a:pos x="T1" y="T2"/>
                </a:cxn>
                <a:cxn ang="0">
                  <a:pos x="T4" y="T5"/>
                </a:cxn>
                <a:cxn ang="0">
                  <a:pos x="T7" y="T8"/>
                </a:cxn>
                <a:cxn ang="0">
                  <a:pos x="T10" y="T11"/>
                </a:cxn>
              </a:cxnLst>
              <a:rect l="0" t="0" r="r" b="b"/>
              <a:pathLst>
                <a:path w="13922" h="21600">
                  <a:moveTo>
                    <a:pt x="13922" y="0"/>
                  </a:moveTo>
                  <a:cubicBezTo>
                    <a:pt x="4685" y="3628"/>
                    <a:pt x="-7678" y="17720"/>
                    <a:pt x="6278" y="21600"/>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84" name="AutoShape 63"/>
            <p:cNvSpPr>
              <a:spLocks/>
            </p:cNvSpPr>
            <p:nvPr/>
          </p:nvSpPr>
          <p:spPr bwMode="auto">
            <a:xfrm>
              <a:off x="782553" y="692203"/>
              <a:ext cx="1436531" cy="4391363"/>
            </a:xfrm>
            <a:custGeom>
              <a:avLst/>
              <a:gdLst>
                <a:gd name="T0" fmla="+- 0 13360 5120"/>
                <a:gd name="T1" fmla="*/ T0 w 16480"/>
                <a:gd name="T2" fmla="*/ 10800 h 21600"/>
                <a:gd name="T3" fmla="+- 0 13360 5120"/>
                <a:gd name="T4" fmla="*/ T3 w 16480"/>
                <a:gd name="T5" fmla="*/ 10800 h 21600"/>
                <a:gd name="T6" fmla="+- 0 13360 5120"/>
                <a:gd name="T7" fmla="*/ T6 w 16480"/>
                <a:gd name="T8" fmla="*/ 10800 h 21600"/>
                <a:gd name="T9" fmla="+- 0 13360 5120"/>
                <a:gd name="T10" fmla="*/ T9 w 16480"/>
                <a:gd name="T11" fmla="*/ 10800 h 21600"/>
              </a:gdLst>
              <a:ahLst/>
              <a:cxnLst>
                <a:cxn ang="0">
                  <a:pos x="T1" y="T2"/>
                </a:cxn>
                <a:cxn ang="0">
                  <a:pos x="T4" y="T5"/>
                </a:cxn>
                <a:cxn ang="0">
                  <a:pos x="T7" y="T8"/>
                </a:cxn>
                <a:cxn ang="0">
                  <a:pos x="T10" y="T11"/>
                </a:cxn>
              </a:cxnLst>
              <a:rect l="0" t="0" r="r" b="b"/>
              <a:pathLst>
                <a:path w="16480" h="21600">
                  <a:moveTo>
                    <a:pt x="16480" y="0"/>
                  </a:moveTo>
                  <a:cubicBezTo>
                    <a:pt x="-444" y="5986"/>
                    <a:pt x="-5120" y="17969"/>
                    <a:pt x="6141" y="21599"/>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85" name="AutoShape 64"/>
            <p:cNvSpPr>
              <a:spLocks/>
            </p:cNvSpPr>
            <p:nvPr/>
          </p:nvSpPr>
          <p:spPr bwMode="auto">
            <a:xfrm>
              <a:off x="360324" y="631874"/>
              <a:ext cx="1768283" cy="3951592"/>
            </a:xfrm>
            <a:custGeom>
              <a:avLst/>
              <a:gdLst>
                <a:gd name="T0" fmla="+- 0 13573 5546"/>
                <a:gd name="T1" fmla="*/ T0 w 16054"/>
                <a:gd name="T2" fmla="*/ 10800 h 21600"/>
                <a:gd name="T3" fmla="+- 0 13573 5546"/>
                <a:gd name="T4" fmla="*/ T3 w 16054"/>
                <a:gd name="T5" fmla="*/ 10800 h 21600"/>
                <a:gd name="T6" fmla="+- 0 13573 5546"/>
                <a:gd name="T7" fmla="*/ T6 w 16054"/>
                <a:gd name="T8" fmla="*/ 10800 h 21600"/>
                <a:gd name="T9" fmla="+- 0 13573 5546"/>
                <a:gd name="T10" fmla="*/ T9 w 16054"/>
                <a:gd name="T11" fmla="*/ 10800 h 21600"/>
              </a:gdLst>
              <a:ahLst/>
              <a:cxnLst>
                <a:cxn ang="0">
                  <a:pos x="T1" y="T2"/>
                </a:cxn>
                <a:cxn ang="0">
                  <a:pos x="T4" y="T5"/>
                </a:cxn>
                <a:cxn ang="0">
                  <a:pos x="T7" y="T8"/>
                </a:cxn>
                <a:cxn ang="0">
                  <a:pos x="T10" y="T11"/>
                </a:cxn>
              </a:cxnLst>
              <a:rect l="0" t="0" r="r" b="b"/>
              <a:pathLst>
                <a:path w="16054" h="21600">
                  <a:moveTo>
                    <a:pt x="16054" y="0"/>
                  </a:moveTo>
                  <a:cubicBezTo>
                    <a:pt x="4914" y="3575"/>
                    <a:pt x="-5546" y="14037"/>
                    <a:pt x="3330" y="21599"/>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86" name="AutoShape 65"/>
            <p:cNvSpPr>
              <a:spLocks/>
            </p:cNvSpPr>
            <p:nvPr/>
          </p:nvSpPr>
          <p:spPr bwMode="auto">
            <a:xfrm>
              <a:off x="90478" y="541380"/>
              <a:ext cx="1965112" cy="3018069"/>
            </a:xfrm>
            <a:custGeom>
              <a:avLst/>
              <a:gdLst>
                <a:gd name="T0" fmla="+- 0 11682 1764"/>
                <a:gd name="T1" fmla="*/ T0 w 19836"/>
                <a:gd name="T2" fmla="*/ 10800 h 21600"/>
                <a:gd name="T3" fmla="+- 0 11682 1764"/>
                <a:gd name="T4" fmla="*/ T3 w 19836"/>
                <a:gd name="T5" fmla="*/ 10800 h 21600"/>
                <a:gd name="T6" fmla="+- 0 11682 1764"/>
                <a:gd name="T7" fmla="*/ T6 w 19836"/>
                <a:gd name="T8" fmla="*/ 10800 h 21600"/>
                <a:gd name="T9" fmla="+- 0 11682 1764"/>
                <a:gd name="T10" fmla="*/ T9 w 19836"/>
                <a:gd name="T11" fmla="*/ 10800 h 21600"/>
              </a:gdLst>
              <a:ahLst/>
              <a:cxnLst>
                <a:cxn ang="0">
                  <a:pos x="T1" y="T2"/>
                </a:cxn>
                <a:cxn ang="0">
                  <a:pos x="T4" y="T5"/>
                </a:cxn>
                <a:cxn ang="0">
                  <a:pos x="T7" y="T8"/>
                </a:cxn>
                <a:cxn ang="0">
                  <a:pos x="T10" y="T11"/>
                </a:cxn>
              </a:cxnLst>
              <a:rect l="0" t="0" r="r" b="b"/>
              <a:pathLst>
                <a:path w="19836" h="21600">
                  <a:moveTo>
                    <a:pt x="19835" y="0"/>
                  </a:moveTo>
                  <a:cubicBezTo>
                    <a:pt x="5609" y="3812"/>
                    <a:pt x="-1764" y="13091"/>
                    <a:pt x="359" y="21599"/>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87" name="AutoShape 66"/>
            <p:cNvSpPr>
              <a:spLocks/>
            </p:cNvSpPr>
            <p:nvPr/>
          </p:nvSpPr>
          <p:spPr bwMode="auto">
            <a:xfrm>
              <a:off x="30160" y="450885"/>
              <a:ext cx="1987334" cy="18035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cubicBezTo>
                    <a:pt x="3904" y="6753"/>
                    <a:pt x="16261" y="1067"/>
                    <a:pt x="21600" y="0"/>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88" name="AutoShape 67"/>
            <p:cNvSpPr>
              <a:spLocks/>
            </p:cNvSpPr>
            <p:nvPr/>
          </p:nvSpPr>
          <p:spPr bwMode="auto">
            <a:xfrm>
              <a:off x="541279" y="360391"/>
              <a:ext cx="1509548" cy="7604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cubicBezTo>
                    <a:pt x="5242" y="8242"/>
                    <a:pt x="14376" y="1525"/>
                    <a:pt x="21599" y="0"/>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89" name="AutoShape 68"/>
            <p:cNvSpPr>
              <a:spLocks/>
            </p:cNvSpPr>
            <p:nvPr/>
          </p:nvSpPr>
          <p:spPr bwMode="auto">
            <a:xfrm>
              <a:off x="1052399" y="271484"/>
              <a:ext cx="1052398" cy="301648"/>
            </a:xfrm>
            <a:custGeom>
              <a:avLst/>
              <a:gdLst>
                <a:gd name="T0" fmla="*/ 10800 w 21600"/>
                <a:gd name="T1" fmla="+- 0 11661 1723"/>
                <a:gd name="T2" fmla="*/ 11661 h 19877"/>
                <a:gd name="T3" fmla="*/ 10800 w 21600"/>
                <a:gd name="T4" fmla="+- 0 11661 1723"/>
                <a:gd name="T5" fmla="*/ 11661 h 19877"/>
                <a:gd name="T6" fmla="*/ 10800 w 21600"/>
                <a:gd name="T7" fmla="+- 0 11661 1723"/>
                <a:gd name="T8" fmla="*/ 11661 h 19877"/>
                <a:gd name="T9" fmla="*/ 10800 w 21600"/>
                <a:gd name="T10" fmla="+- 0 11661 1723"/>
                <a:gd name="T11" fmla="*/ 11661 h 19877"/>
              </a:gdLst>
              <a:ahLst/>
              <a:cxnLst>
                <a:cxn ang="0">
                  <a:pos x="T0" y="T2"/>
                </a:cxn>
                <a:cxn ang="0">
                  <a:pos x="T3" y="T5"/>
                </a:cxn>
                <a:cxn ang="0">
                  <a:pos x="T6" y="T8"/>
                </a:cxn>
                <a:cxn ang="0">
                  <a:pos x="T9" y="T11"/>
                </a:cxn>
              </a:cxnLst>
              <a:rect l="0" t="0" r="r" b="b"/>
              <a:pathLst>
                <a:path w="21600" h="19877">
                  <a:moveTo>
                    <a:pt x="0" y="19877"/>
                  </a:moveTo>
                  <a:cubicBezTo>
                    <a:pt x="5475" y="7611"/>
                    <a:pt x="13985" y="-1723"/>
                    <a:pt x="21600" y="268"/>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90" name="AutoShape 69"/>
            <p:cNvSpPr>
              <a:spLocks/>
            </p:cNvSpPr>
            <p:nvPr/>
          </p:nvSpPr>
          <p:spPr bwMode="auto">
            <a:xfrm>
              <a:off x="1534946" y="180989"/>
              <a:ext cx="684138" cy="92082"/>
            </a:xfrm>
            <a:custGeom>
              <a:avLst/>
              <a:gdLst>
                <a:gd name="T0" fmla="*/ 10800 w 21600"/>
                <a:gd name="T1" fmla="+- 0 12510 3420"/>
                <a:gd name="T2" fmla="*/ 12510 h 18180"/>
                <a:gd name="T3" fmla="*/ 10800 w 21600"/>
                <a:gd name="T4" fmla="+- 0 12510 3420"/>
                <a:gd name="T5" fmla="*/ 12510 h 18180"/>
                <a:gd name="T6" fmla="*/ 10800 w 21600"/>
                <a:gd name="T7" fmla="+- 0 12510 3420"/>
                <a:gd name="T8" fmla="*/ 12510 h 18180"/>
                <a:gd name="T9" fmla="*/ 10800 w 21600"/>
                <a:gd name="T10" fmla="+- 0 12510 3420"/>
                <a:gd name="T11" fmla="*/ 12510 h 18180"/>
              </a:gdLst>
              <a:ahLst/>
              <a:cxnLst>
                <a:cxn ang="0">
                  <a:pos x="T0" y="T2"/>
                </a:cxn>
                <a:cxn ang="0">
                  <a:pos x="T3" y="T5"/>
                </a:cxn>
                <a:cxn ang="0">
                  <a:pos x="T6" y="T8"/>
                </a:cxn>
                <a:cxn ang="0">
                  <a:pos x="T9" y="T11"/>
                </a:cxn>
              </a:cxnLst>
              <a:rect l="0" t="0" r="r" b="b"/>
              <a:pathLst>
                <a:path w="21600" h="18180">
                  <a:moveTo>
                    <a:pt x="0" y="18179"/>
                  </a:moveTo>
                  <a:cubicBezTo>
                    <a:pt x="8838" y="-1396"/>
                    <a:pt x="11813" y="-3420"/>
                    <a:pt x="21599" y="3912"/>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91" name="AutoShape 70"/>
            <p:cNvSpPr>
              <a:spLocks/>
            </p:cNvSpPr>
            <p:nvPr/>
          </p:nvSpPr>
          <p:spPr bwMode="auto">
            <a:xfrm>
              <a:off x="2015906" y="90495"/>
              <a:ext cx="1415896" cy="7064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600"/>
                  </a:moveTo>
                  <a:cubicBezTo>
                    <a:pt x="16764" y="21600"/>
                    <a:pt x="21599" y="16764"/>
                    <a:pt x="21599" y="10799"/>
                  </a:cubicBezTo>
                  <a:cubicBezTo>
                    <a:pt x="21599" y="4835"/>
                    <a:pt x="16764" y="0"/>
                    <a:pt x="10800" y="0"/>
                  </a:cubicBezTo>
                  <a:cubicBezTo>
                    <a:pt x="4835" y="0"/>
                    <a:pt x="0" y="4835"/>
                    <a:pt x="0" y="10799"/>
                  </a:cubicBezTo>
                  <a:cubicBezTo>
                    <a:pt x="0" y="16764"/>
                    <a:pt x="4835" y="21600"/>
                    <a:pt x="10800" y="21600"/>
                  </a:cubicBezTo>
                  <a:close/>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92" name="AutoShape 71"/>
            <p:cNvSpPr>
              <a:spLocks/>
            </p:cNvSpPr>
            <p:nvPr/>
          </p:nvSpPr>
          <p:spPr bwMode="auto">
            <a:xfrm>
              <a:off x="1353991" y="0"/>
              <a:ext cx="2747664" cy="13669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4" y="21599"/>
                    <a:pt x="21600" y="16764"/>
                    <a:pt x="21600" y="10800"/>
                  </a:cubicBezTo>
                  <a:cubicBezTo>
                    <a:pt x="21600" y="4835"/>
                    <a:pt x="16764" y="0"/>
                    <a:pt x="10800" y="0"/>
                  </a:cubicBezTo>
                  <a:cubicBezTo>
                    <a:pt x="4835" y="0"/>
                    <a:pt x="0" y="4835"/>
                    <a:pt x="0" y="10800"/>
                  </a:cubicBezTo>
                  <a:cubicBezTo>
                    <a:pt x="0" y="16764"/>
                    <a:pt x="4835" y="21599"/>
                    <a:pt x="10800" y="21599"/>
                  </a:cubicBezTo>
                  <a:close/>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93" name="AutoShape 72"/>
            <p:cNvSpPr>
              <a:spLocks/>
            </p:cNvSpPr>
            <p:nvPr/>
          </p:nvSpPr>
          <p:spPr bwMode="auto">
            <a:xfrm>
              <a:off x="782553" y="571544"/>
              <a:ext cx="3876254" cy="14479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49" y="0"/>
                  </a:moveTo>
                  <a:cubicBezTo>
                    <a:pt x="527" y="2119"/>
                    <a:pt x="0" y="4580"/>
                    <a:pt x="0" y="7206"/>
                  </a:cubicBezTo>
                  <a:cubicBezTo>
                    <a:pt x="0" y="15155"/>
                    <a:pt x="4835" y="21599"/>
                    <a:pt x="10799" y="21599"/>
                  </a:cubicBezTo>
                  <a:cubicBezTo>
                    <a:pt x="16764" y="21599"/>
                    <a:pt x="21600" y="15155"/>
                    <a:pt x="21600" y="7206"/>
                  </a:cubicBezTo>
                  <a:cubicBezTo>
                    <a:pt x="21600" y="4722"/>
                    <a:pt x="21127" y="2385"/>
                    <a:pt x="20296" y="345"/>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94" name="AutoShape 73"/>
            <p:cNvSpPr>
              <a:spLocks/>
            </p:cNvSpPr>
            <p:nvPr/>
          </p:nvSpPr>
          <p:spPr bwMode="auto">
            <a:xfrm>
              <a:off x="211115" y="1624138"/>
              <a:ext cx="5052463" cy="1454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1" y="0"/>
                  </a:moveTo>
                  <a:cubicBezTo>
                    <a:pt x="45" y="953"/>
                    <a:pt x="0" y="1931"/>
                    <a:pt x="0" y="2927"/>
                  </a:cubicBezTo>
                  <a:cubicBezTo>
                    <a:pt x="0" y="13239"/>
                    <a:pt x="4835" y="21600"/>
                    <a:pt x="10799" y="21600"/>
                  </a:cubicBezTo>
                  <a:cubicBezTo>
                    <a:pt x="16764" y="21600"/>
                    <a:pt x="21599" y="13239"/>
                    <a:pt x="21599" y="2927"/>
                  </a:cubicBezTo>
                  <a:cubicBezTo>
                    <a:pt x="21599" y="1960"/>
                    <a:pt x="21557" y="1009"/>
                    <a:pt x="21475" y="82"/>
                  </a:cubicBezTo>
                </a:path>
              </a:pathLst>
            </a:custGeom>
            <a:noFill/>
            <a:ln w="6350" cap="flat" cmpd="sng">
              <a:solidFill>
                <a:schemeClr val="accent1">
                  <a:lumMod val="60000"/>
                  <a:lumOff val="40000"/>
                </a:schemeClr>
              </a:solidFill>
              <a:prstDash val="sysDot"/>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95" name="AutoShape 74"/>
            <p:cNvSpPr>
              <a:spLocks/>
            </p:cNvSpPr>
            <p:nvPr/>
          </p:nvSpPr>
          <p:spPr bwMode="auto">
            <a:xfrm>
              <a:off x="90478" y="1986116"/>
              <a:ext cx="5288976" cy="14558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3" y="536"/>
                  </a:moveTo>
                  <a:cubicBezTo>
                    <a:pt x="11" y="1046"/>
                    <a:pt x="0" y="1562"/>
                    <a:pt x="0" y="2083"/>
                  </a:cubicBezTo>
                  <a:cubicBezTo>
                    <a:pt x="0" y="12861"/>
                    <a:pt x="4835" y="21600"/>
                    <a:pt x="10800" y="21600"/>
                  </a:cubicBezTo>
                  <a:cubicBezTo>
                    <a:pt x="16764" y="21600"/>
                    <a:pt x="21600" y="12861"/>
                    <a:pt x="21600" y="2083"/>
                  </a:cubicBezTo>
                  <a:cubicBezTo>
                    <a:pt x="21600" y="1379"/>
                    <a:pt x="21579" y="684"/>
                    <a:pt x="21539" y="0"/>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96" name="AutoShape 75"/>
            <p:cNvSpPr>
              <a:spLocks/>
            </p:cNvSpPr>
            <p:nvPr/>
          </p:nvSpPr>
          <p:spPr bwMode="auto">
            <a:xfrm>
              <a:off x="0" y="2737061"/>
              <a:ext cx="5474693" cy="13621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cubicBezTo>
                    <a:pt x="0" y="11929"/>
                    <a:pt x="4835" y="21599"/>
                    <a:pt x="10799" y="21599"/>
                  </a:cubicBezTo>
                  <a:cubicBezTo>
                    <a:pt x="16764" y="21599"/>
                    <a:pt x="21599" y="11929"/>
                    <a:pt x="21599" y="0"/>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97" name="AutoShape 76"/>
            <p:cNvSpPr>
              <a:spLocks/>
            </p:cNvSpPr>
            <p:nvPr/>
          </p:nvSpPr>
          <p:spPr bwMode="auto">
            <a:xfrm>
              <a:off x="150797" y="3640418"/>
              <a:ext cx="5141354" cy="10224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409"/>
                  </a:moveTo>
                  <a:cubicBezTo>
                    <a:pt x="1177" y="12569"/>
                    <a:pt x="5557" y="21600"/>
                    <a:pt x="10780" y="21600"/>
                  </a:cubicBezTo>
                  <a:cubicBezTo>
                    <a:pt x="16062" y="21600"/>
                    <a:pt x="20481" y="12366"/>
                    <a:pt x="21600" y="0"/>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98" name="AutoShape 77"/>
            <p:cNvSpPr>
              <a:spLocks/>
            </p:cNvSpPr>
            <p:nvPr/>
          </p:nvSpPr>
          <p:spPr bwMode="auto">
            <a:xfrm>
              <a:off x="330164" y="4061137"/>
              <a:ext cx="4790555" cy="8763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9"/>
                  </a:moveTo>
                  <a:cubicBezTo>
                    <a:pt x="1437" y="12528"/>
                    <a:pt x="5728" y="21600"/>
                    <a:pt x="10798" y="21600"/>
                  </a:cubicBezTo>
                  <a:cubicBezTo>
                    <a:pt x="15872" y="21600"/>
                    <a:pt x="20166" y="12514"/>
                    <a:pt x="21600" y="0"/>
                  </a:cubicBezTo>
                </a:path>
              </a:pathLst>
            </a:custGeom>
            <a:noFill/>
            <a:ln w="6350" cap="flat" cmpd="sng">
              <a:solidFill>
                <a:schemeClr val="accent1">
                  <a:lumMod val="60000"/>
                  <a:lumOff val="40000"/>
                </a:schemeClr>
              </a:solidFill>
              <a:prstDash val="sysDot"/>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99" name="AutoShape 78"/>
            <p:cNvSpPr>
              <a:spLocks/>
            </p:cNvSpPr>
            <p:nvPr/>
          </p:nvSpPr>
          <p:spPr bwMode="auto">
            <a:xfrm>
              <a:off x="601598" y="4451692"/>
              <a:ext cx="4258799" cy="655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cubicBezTo>
                    <a:pt x="1985" y="12808"/>
                    <a:pt x="6080" y="21600"/>
                    <a:pt x="10811" y="21600"/>
                  </a:cubicBezTo>
                  <a:cubicBezTo>
                    <a:pt x="15523" y="21600"/>
                    <a:pt x="19606" y="12874"/>
                    <a:pt x="21599" y="144"/>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100" name="AutoShape 79"/>
            <p:cNvSpPr>
              <a:spLocks/>
            </p:cNvSpPr>
            <p:nvPr/>
          </p:nvSpPr>
          <p:spPr bwMode="auto">
            <a:xfrm>
              <a:off x="1323831" y="5023236"/>
              <a:ext cx="2873063" cy="3397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742"/>
                  </a:moveTo>
                  <a:cubicBezTo>
                    <a:pt x="2650" y="14365"/>
                    <a:pt x="6377" y="21600"/>
                    <a:pt x="10505" y="21600"/>
                  </a:cubicBezTo>
                  <a:cubicBezTo>
                    <a:pt x="14949" y="21600"/>
                    <a:pt x="18928" y="13216"/>
                    <a:pt x="21599" y="0"/>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101" name="AutoShape 80"/>
            <p:cNvSpPr>
              <a:spLocks/>
            </p:cNvSpPr>
            <p:nvPr/>
          </p:nvSpPr>
          <p:spPr bwMode="auto">
            <a:xfrm>
              <a:off x="2887349" y="782698"/>
              <a:ext cx="552390" cy="4640619"/>
            </a:xfrm>
            <a:custGeom>
              <a:avLst/>
              <a:gdLst>
                <a:gd name="T0" fmla="*/ 6819 w 13639"/>
                <a:gd name="T1" fmla="*/ 10800 h 21600"/>
                <a:gd name="T2" fmla="*/ 6819 w 13639"/>
                <a:gd name="T3" fmla="*/ 10800 h 21600"/>
                <a:gd name="T4" fmla="*/ 6819 w 13639"/>
                <a:gd name="T5" fmla="*/ 10800 h 21600"/>
                <a:gd name="T6" fmla="*/ 6819 w 13639"/>
                <a:gd name="T7" fmla="*/ 10800 h 21600"/>
              </a:gdLst>
              <a:ahLst/>
              <a:cxnLst>
                <a:cxn ang="0">
                  <a:pos x="T0" y="T1"/>
                </a:cxn>
                <a:cxn ang="0">
                  <a:pos x="T2" y="T3"/>
                </a:cxn>
                <a:cxn ang="0">
                  <a:pos x="T4" y="T5"/>
                </a:cxn>
                <a:cxn ang="0">
                  <a:pos x="T6" y="T7"/>
                </a:cxn>
              </a:cxnLst>
              <a:rect l="0" t="0" r="r" b="b"/>
              <a:pathLst>
                <a:path w="13639" h="21600">
                  <a:moveTo>
                    <a:pt x="6372" y="21599"/>
                  </a:moveTo>
                  <a:cubicBezTo>
                    <a:pt x="21599" y="19376"/>
                    <a:pt x="9652" y="3229"/>
                    <a:pt x="0" y="0"/>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102" name="AutoShape 81"/>
            <p:cNvSpPr>
              <a:spLocks/>
            </p:cNvSpPr>
            <p:nvPr/>
          </p:nvSpPr>
          <p:spPr bwMode="auto">
            <a:xfrm>
              <a:off x="3068305" y="752533"/>
              <a:ext cx="1027000" cy="4540599"/>
            </a:xfrm>
            <a:custGeom>
              <a:avLst/>
              <a:gdLst>
                <a:gd name="T0" fmla="*/ 6961 w 13922"/>
                <a:gd name="T1" fmla="*/ 10800 h 21600"/>
                <a:gd name="T2" fmla="*/ 6961 w 13922"/>
                <a:gd name="T3" fmla="*/ 10800 h 21600"/>
                <a:gd name="T4" fmla="*/ 6961 w 13922"/>
                <a:gd name="T5" fmla="*/ 10800 h 21600"/>
                <a:gd name="T6" fmla="*/ 6961 w 13922"/>
                <a:gd name="T7" fmla="*/ 10800 h 21600"/>
              </a:gdLst>
              <a:ahLst/>
              <a:cxnLst>
                <a:cxn ang="0">
                  <a:pos x="T0" y="T1"/>
                </a:cxn>
                <a:cxn ang="0">
                  <a:pos x="T2" y="T3"/>
                </a:cxn>
                <a:cxn ang="0">
                  <a:pos x="T4" y="T5"/>
                </a:cxn>
                <a:cxn ang="0">
                  <a:pos x="T6" y="T7"/>
                </a:cxn>
              </a:cxnLst>
              <a:rect l="0" t="0" r="r" b="b"/>
              <a:pathLst>
                <a:path w="13922" h="21600">
                  <a:moveTo>
                    <a:pt x="0" y="0"/>
                  </a:moveTo>
                  <a:cubicBezTo>
                    <a:pt x="9236" y="3628"/>
                    <a:pt x="21600" y="17720"/>
                    <a:pt x="7643" y="21600"/>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103" name="AutoShape 82"/>
            <p:cNvSpPr>
              <a:spLocks/>
            </p:cNvSpPr>
            <p:nvPr/>
          </p:nvSpPr>
          <p:spPr bwMode="auto">
            <a:xfrm>
              <a:off x="3219100" y="692203"/>
              <a:ext cx="1436532" cy="4391363"/>
            </a:xfrm>
            <a:custGeom>
              <a:avLst/>
              <a:gdLst>
                <a:gd name="T0" fmla="*/ 8240 w 16480"/>
                <a:gd name="T1" fmla="*/ 10800 h 21600"/>
                <a:gd name="T2" fmla="*/ 8240 w 16480"/>
                <a:gd name="T3" fmla="*/ 10800 h 21600"/>
                <a:gd name="T4" fmla="*/ 8240 w 16480"/>
                <a:gd name="T5" fmla="*/ 10800 h 21600"/>
                <a:gd name="T6" fmla="*/ 8240 w 16480"/>
                <a:gd name="T7" fmla="*/ 10800 h 21600"/>
              </a:gdLst>
              <a:ahLst/>
              <a:cxnLst>
                <a:cxn ang="0">
                  <a:pos x="T0" y="T1"/>
                </a:cxn>
                <a:cxn ang="0">
                  <a:pos x="T2" y="T3"/>
                </a:cxn>
                <a:cxn ang="0">
                  <a:pos x="T4" y="T5"/>
                </a:cxn>
                <a:cxn ang="0">
                  <a:pos x="T6" y="T7"/>
                </a:cxn>
              </a:cxnLst>
              <a:rect l="0" t="0" r="r" b="b"/>
              <a:pathLst>
                <a:path w="16480" h="21600">
                  <a:moveTo>
                    <a:pt x="0" y="0"/>
                  </a:moveTo>
                  <a:cubicBezTo>
                    <a:pt x="16923" y="5986"/>
                    <a:pt x="21599" y="17969"/>
                    <a:pt x="10338" y="21599"/>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104" name="AutoShape 83"/>
            <p:cNvSpPr>
              <a:spLocks/>
            </p:cNvSpPr>
            <p:nvPr/>
          </p:nvSpPr>
          <p:spPr bwMode="auto">
            <a:xfrm>
              <a:off x="3339737" y="631874"/>
              <a:ext cx="1766696" cy="3951592"/>
            </a:xfrm>
            <a:custGeom>
              <a:avLst/>
              <a:gdLst>
                <a:gd name="T0" fmla="*/ 8027 w 16054"/>
                <a:gd name="T1" fmla="*/ 10800 h 21600"/>
                <a:gd name="T2" fmla="*/ 8027 w 16054"/>
                <a:gd name="T3" fmla="*/ 10800 h 21600"/>
                <a:gd name="T4" fmla="*/ 8027 w 16054"/>
                <a:gd name="T5" fmla="*/ 10800 h 21600"/>
                <a:gd name="T6" fmla="*/ 8027 w 16054"/>
                <a:gd name="T7" fmla="*/ 10800 h 21600"/>
              </a:gdLst>
              <a:ahLst/>
              <a:cxnLst>
                <a:cxn ang="0">
                  <a:pos x="T0" y="T1"/>
                </a:cxn>
                <a:cxn ang="0">
                  <a:pos x="T2" y="T3"/>
                </a:cxn>
                <a:cxn ang="0">
                  <a:pos x="T4" y="T5"/>
                </a:cxn>
                <a:cxn ang="0">
                  <a:pos x="T6" y="T7"/>
                </a:cxn>
              </a:cxnLst>
              <a:rect l="0" t="0" r="r" b="b"/>
              <a:pathLst>
                <a:path w="16054" h="21600">
                  <a:moveTo>
                    <a:pt x="0" y="0"/>
                  </a:moveTo>
                  <a:cubicBezTo>
                    <a:pt x="11139" y="3575"/>
                    <a:pt x="21600" y="14037"/>
                    <a:pt x="12723" y="21599"/>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105" name="AutoShape 84"/>
            <p:cNvSpPr>
              <a:spLocks/>
            </p:cNvSpPr>
            <p:nvPr/>
          </p:nvSpPr>
          <p:spPr bwMode="auto">
            <a:xfrm>
              <a:off x="3400056" y="541380"/>
              <a:ext cx="1965112" cy="3018069"/>
            </a:xfrm>
            <a:custGeom>
              <a:avLst/>
              <a:gdLst>
                <a:gd name="T0" fmla="*/ 9918 w 19836"/>
                <a:gd name="T1" fmla="*/ 10800 h 21600"/>
                <a:gd name="T2" fmla="*/ 9918 w 19836"/>
                <a:gd name="T3" fmla="*/ 10800 h 21600"/>
                <a:gd name="T4" fmla="*/ 9918 w 19836"/>
                <a:gd name="T5" fmla="*/ 10800 h 21600"/>
                <a:gd name="T6" fmla="*/ 9918 w 19836"/>
                <a:gd name="T7" fmla="*/ 10800 h 21600"/>
              </a:gdLst>
              <a:ahLst/>
              <a:cxnLst>
                <a:cxn ang="0">
                  <a:pos x="T0" y="T1"/>
                </a:cxn>
                <a:cxn ang="0">
                  <a:pos x="T2" y="T3"/>
                </a:cxn>
                <a:cxn ang="0">
                  <a:pos x="T4" y="T5"/>
                </a:cxn>
                <a:cxn ang="0">
                  <a:pos x="T6" y="T7"/>
                </a:cxn>
              </a:cxnLst>
              <a:rect l="0" t="0" r="r" b="b"/>
              <a:pathLst>
                <a:path w="19836" h="21600">
                  <a:moveTo>
                    <a:pt x="0" y="0"/>
                  </a:moveTo>
                  <a:cubicBezTo>
                    <a:pt x="14226" y="3812"/>
                    <a:pt x="21599" y="13091"/>
                    <a:pt x="19476" y="21599"/>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106" name="AutoShape 85"/>
            <p:cNvSpPr>
              <a:spLocks/>
            </p:cNvSpPr>
            <p:nvPr/>
          </p:nvSpPr>
          <p:spPr bwMode="auto">
            <a:xfrm>
              <a:off x="3430215" y="450885"/>
              <a:ext cx="1987334" cy="18035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cubicBezTo>
                    <a:pt x="17695" y="6753"/>
                    <a:pt x="5338" y="1067"/>
                    <a:pt x="0" y="0"/>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107" name="AutoShape 86"/>
            <p:cNvSpPr>
              <a:spLocks/>
            </p:cNvSpPr>
            <p:nvPr/>
          </p:nvSpPr>
          <p:spPr bwMode="auto">
            <a:xfrm>
              <a:off x="3400056" y="360391"/>
              <a:ext cx="1507961" cy="7604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600"/>
                  </a:moveTo>
                  <a:cubicBezTo>
                    <a:pt x="16357" y="8242"/>
                    <a:pt x="7223" y="1525"/>
                    <a:pt x="0" y="0"/>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108" name="AutoShape 87"/>
            <p:cNvSpPr>
              <a:spLocks/>
            </p:cNvSpPr>
            <p:nvPr/>
          </p:nvSpPr>
          <p:spPr bwMode="auto">
            <a:xfrm>
              <a:off x="3339737" y="271484"/>
              <a:ext cx="1050811" cy="301648"/>
            </a:xfrm>
            <a:custGeom>
              <a:avLst/>
              <a:gdLst>
                <a:gd name="T0" fmla="*/ 10800 w 21600"/>
                <a:gd name="T1" fmla="+- 0 11661 1723"/>
                <a:gd name="T2" fmla="*/ 11661 h 19877"/>
                <a:gd name="T3" fmla="*/ 10800 w 21600"/>
                <a:gd name="T4" fmla="+- 0 11661 1723"/>
                <a:gd name="T5" fmla="*/ 11661 h 19877"/>
                <a:gd name="T6" fmla="*/ 10800 w 21600"/>
                <a:gd name="T7" fmla="+- 0 11661 1723"/>
                <a:gd name="T8" fmla="*/ 11661 h 19877"/>
                <a:gd name="T9" fmla="*/ 10800 w 21600"/>
                <a:gd name="T10" fmla="+- 0 11661 1723"/>
                <a:gd name="T11" fmla="*/ 11661 h 19877"/>
              </a:gdLst>
              <a:ahLst/>
              <a:cxnLst>
                <a:cxn ang="0">
                  <a:pos x="T0" y="T2"/>
                </a:cxn>
                <a:cxn ang="0">
                  <a:pos x="T3" y="T5"/>
                </a:cxn>
                <a:cxn ang="0">
                  <a:pos x="T6" y="T8"/>
                </a:cxn>
                <a:cxn ang="0">
                  <a:pos x="T9" y="T11"/>
                </a:cxn>
              </a:cxnLst>
              <a:rect l="0" t="0" r="r" b="b"/>
              <a:pathLst>
                <a:path w="21600" h="19877">
                  <a:moveTo>
                    <a:pt x="21600" y="19877"/>
                  </a:moveTo>
                  <a:cubicBezTo>
                    <a:pt x="16124" y="7611"/>
                    <a:pt x="7614" y="-1723"/>
                    <a:pt x="0" y="268"/>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109" name="AutoShape 88"/>
            <p:cNvSpPr>
              <a:spLocks/>
            </p:cNvSpPr>
            <p:nvPr/>
          </p:nvSpPr>
          <p:spPr bwMode="auto">
            <a:xfrm>
              <a:off x="3219100" y="180989"/>
              <a:ext cx="684139" cy="92082"/>
            </a:xfrm>
            <a:custGeom>
              <a:avLst/>
              <a:gdLst>
                <a:gd name="T0" fmla="*/ 10800 w 21600"/>
                <a:gd name="T1" fmla="+- 0 12510 3420"/>
                <a:gd name="T2" fmla="*/ 12510 h 18180"/>
                <a:gd name="T3" fmla="*/ 10800 w 21600"/>
                <a:gd name="T4" fmla="+- 0 12510 3420"/>
                <a:gd name="T5" fmla="*/ 12510 h 18180"/>
                <a:gd name="T6" fmla="*/ 10800 w 21600"/>
                <a:gd name="T7" fmla="+- 0 12510 3420"/>
                <a:gd name="T8" fmla="*/ 12510 h 18180"/>
                <a:gd name="T9" fmla="*/ 10800 w 21600"/>
                <a:gd name="T10" fmla="+- 0 12510 3420"/>
                <a:gd name="T11" fmla="*/ 12510 h 18180"/>
              </a:gdLst>
              <a:ahLst/>
              <a:cxnLst>
                <a:cxn ang="0">
                  <a:pos x="T0" y="T2"/>
                </a:cxn>
                <a:cxn ang="0">
                  <a:pos x="T3" y="T5"/>
                </a:cxn>
                <a:cxn ang="0">
                  <a:pos x="T6" y="T8"/>
                </a:cxn>
                <a:cxn ang="0">
                  <a:pos x="T9" y="T11"/>
                </a:cxn>
              </a:cxnLst>
              <a:rect l="0" t="0" r="r" b="b"/>
              <a:pathLst>
                <a:path w="21600" h="18180">
                  <a:moveTo>
                    <a:pt x="21600" y="18179"/>
                  </a:moveTo>
                  <a:cubicBezTo>
                    <a:pt x="12761" y="-1396"/>
                    <a:pt x="9786" y="-3420"/>
                    <a:pt x="0" y="3912"/>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110" name="AutoShape 89"/>
            <p:cNvSpPr>
              <a:spLocks/>
            </p:cNvSpPr>
            <p:nvPr/>
          </p:nvSpPr>
          <p:spPr bwMode="auto">
            <a:xfrm>
              <a:off x="2015906" y="782698"/>
              <a:ext cx="550803" cy="4640619"/>
            </a:xfrm>
            <a:custGeom>
              <a:avLst/>
              <a:gdLst>
                <a:gd name="T0" fmla="+- 0 14780 7961"/>
                <a:gd name="T1" fmla="*/ T0 w 13639"/>
                <a:gd name="T2" fmla="*/ 10800 h 21600"/>
                <a:gd name="T3" fmla="+- 0 14780 7961"/>
                <a:gd name="T4" fmla="*/ T3 w 13639"/>
                <a:gd name="T5" fmla="*/ 10800 h 21600"/>
                <a:gd name="T6" fmla="+- 0 14780 7961"/>
                <a:gd name="T7" fmla="*/ T6 w 13639"/>
                <a:gd name="T8" fmla="*/ 10800 h 21600"/>
                <a:gd name="T9" fmla="+- 0 14780 7961"/>
                <a:gd name="T10" fmla="*/ T9 w 13639"/>
                <a:gd name="T11" fmla="*/ 10800 h 21600"/>
              </a:gdLst>
              <a:ahLst/>
              <a:cxnLst>
                <a:cxn ang="0">
                  <a:pos x="T1" y="T2"/>
                </a:cxn>
                <a:cxn ang="0">
                  <a:pos x="T4" y="T5"/>
                </a:cxn>
                <a:cxn ang="0">
                  <a:pos x="T7" y="T8"/>
                </a:cxn>
                <a:cxn ang="0">
                  <a:pos x="T10" y="T11"/>
                </a:cxn>
              </a:cxnLst>
              <a:rect l="0" t="0" r="r" b="b"/>
              <a:pathLst>
                <a:path w="13639" h="21600">
                  <a:moveTo>
                    <a:pt x="7266" y="21599"/>
                  </a:moveTo>
                  <a:cubicBezTo>
                    <a:pt x="-7961" y="19376"/>
                    <a:pt x="3986" y="3229"/>
                    <a:pt x="13638" y="0"/>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111" name="AutoShape 90"/>
            <p:cNvSpPr>
              <a:spLocks/>
            </p:cNvSpPr>
            <p:nvPr/>
          </p:nvSpPr>
          <p:spPr bwMode="auto">
            <a:xfrm>
              <a:off x="360324" y="1173253"/>
              <a:ext cx="4750871" cy="1546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4" y="0"/>
                  </a:moveTo>
                  <a:cubicBezTo>
                    <a:pt x="21415" y="1605"/>
                    <a:pt x="21599" y="3318"/>
                    <a:pt x="21599" y="5097"/>
                  </a:cubicBezTo>
                  <a:cubicBezTo>
                    <a:pt x="21599" y="14211"/>
                    <a:pt x="16764" y="21599"/>
                    <a:pt x="10799" y="21599"/>
                  </a:cubicBezTo>
                  <a:cubicBezTo>
                    <a:pt x="4835" y="21599"/>
                    <a:pt x="0" y="14211"/>
                    <a:pt x="0" y="5097"/>
                  </a:cubicBezTo>
                  <a:cubicBezTo>
                    <a:pt x="0" y="3318"/>
                    <a:pt x="184" y="1605"/>
                    <a:pt x="525" y="0"/>
                  </a:cubicBezTo>
                </a:path>
              </a:pathLst>
            </a:custGeom>
            <a:noFill/>
            <a:ln w="635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grpSp>
      <p:grpSp>
        <p:nvGrpSpPr>
          <p:cNvPr id="114" name="Group 16"/>
          <p:cNvGrpSpPr>
            <a:grpSpLocks/>
          </p:cNvGrpSpPr>
          <p:nvPr/>
        </p:nvGrpSpPr>
        <p:grpSpPr bwMode="auto">
          <a:xfrm>
            <a:off x="181554" y="4019600"/>
            <a:ext cx="668792" cy="616478"/>
            <a:chOff x="0" y="0"/>
            <a:chExt cx="2025097" cy="2025097"/>
          </a:xfrm>
        </p:grpSpPr>
        <p:sp>
          <p:nvSpPr>
            <p:cNvPr id="115" name="AutoShape 17"/>
            <p:cNvSpPr>
              <a:spLocks/>
            </p:cNvSpPr>
            <p:nvPr/>
          </p:nvSpPr>
          <p:spPr bwMode="auto">
            <a:xfrm>
              <a:off x="0" y="0"/>
              <a:ext cx="2025097" cy="20250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4" y="21599"/>
                    <a:pt x="21599" y="16764"/>
                    <a:pt x="21599" y="10799"/>
                  </a:cubicBezTo>
                  <a:cubicBezTo>
                    <a:pt x="21599" y="4835"/>
                    <a:pt x="16764" y="0"/>
                    <a:pt x="10800" y="0"/>
                  </a:cubicBezTo>
                  <a:cubicBezTo>
                    <a:pt x="4835" y="0"/>
                    <a:pt x="0" y="4835"/>
                    <a:pt x="0" y="10799"/>
                  </a:cubicBezTo>
                  <a:cubicBezTo>
                    <a:pt x="0" y="16764"/>
                    <a:pt x="4835" y="21599"/>
                    <a:pt x="10800" y="21599"/>
                  </a:cubicBezTo>
                  <a:close/>
                </a:path>
              </a:pathLst>
            </a:custGeom>
            <a:noFill/>
            <a:ln w="1270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116" name="AutoShape 18"/>
            <p:cNvSpPr>
              <a:spLocks/>
            </p:cNvSpPr>
            <p:nvPr/>
          </p:nvSpPr>
          <p:spPr bwMode="auto">
            <a:xfrm>
              <a:off x="303368" y="444379"/>
              <a:ext cx="1416773" cy="105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61" y="3539"/>
                  </a:moveTo>
                  <a:lnTo>
                    <a:pt x="6917" y="10859"/>
                  </a:lnTo>
                  <a:lnTo>
                    <a:pt x="1461" y="18210"/>
                  </a:lnTo>
                  <a:cubicBezTo>
                    <a:pt x="1461" y="18210"/>
                    <a:pt x="1461" y="3539"/>
                    <a:pt x="1461" y="3539"/>
                  </a:cubicBezTo>
                  <a:close/>
                  <a:moveTo>
                    <a:pt x="20138" y="18210"/>
                  </a:moveTo>
                  <a:lnTo>
                    <a:pt x="14682" y="10859"/>
                  </a:lnTo>
                  <a:lnTo>
                    <a:pt x="20138" y="3539"/>
                  </a:lnTo>
                  <a:cubicBezTo>
                    <a:pt x="20138" y="3539"/>
                    <a:pt x="20138" y="18210"/>
                    <a:pt x="20138" y="18210"/>
                  </a:cubicBezTo>
                  <a:close/>
                  <a:moveTo>
                    <a:pt x="2443" y="19604"/>
                  </a:moveTo>
                  <a:lnTo>
                    <a:pt x="7932" y="12224"/>
                  </a:lnTo>
                  <a:cubicBezTo>
                    <a:pt x="8132" y="12493"/>
                    <a:pt x="8860" y="13458"/>
                    <a:pt x="9140" y="13834"/>
                  </a:cubicBezTo>
                  <a:cubicBezTo>
                    <a:pt x="9591" y="14441"/>
                    <a:pt x="10138" y="14843"/>
                    <a:pt x="10800" y="14843"/>
                  </a:cubicBezTo>
                  <a:cubicBezTo>
                    <a:pt x="11461" y="14843"/>
                    <a:pt x="12008" y="14441"/>
                    <a:pt x="12459" y="13834"/>
                  </a:cubicBezTo>
                  <a:cubicBezTo>
                    <a:pt x="12739" y="13458"/>
                    <a:pt x="13467" y="12493"/>
                    <a:pt x="13667" y="12224"/>
                  </a:cubicBezTo>
                  <a:lnTo>
                    <a:pt x="19156" y="19604"/>
                  </a:lnTo>
                  <a:cubicBezTo>
                    <a:pt x="19156" y="19604"/>
                    <a:pt x="2443" y="19604"/>
                    <a:pt x="2443" y="19604"/>
                  </a:cubicBezTo>
                  <a:close/>
                  <a:moveTo>
                    <a:pt x="19190" y="2009"/>
                  </a:moveTo>
                  <a:cubicBezTo>
                    <a:pt x="19190" y="2009"/>
                    <a:pt x="11552" y="12310"/>
                    <a:pt x="11360" y="12568"/>
                  </a:cubicBezTo>
                  <a:cubicBezTo>
                    <a:pt x="11212" y="12768"/>
                    <a:pt x="11072" y="12895"/>
                    <a:pt x="10800" y="12895"/>
                  </a:cubicBezTo>
                  <a:cubicBezTo>
                    <a:pt x="10527" y="12895"/>
                    <a:pt x="10387" y="12768"/>
                    <a:pt x="10239" y="12568"/>
                  </a:cubicBezTo>
                  <a:cubicBezTo>
                    <a:pt x="10047" y="12310"/>
                    <a:pt x="2409" y="2009"/>
                    <a:pt x="2409" y="2009"/>
                  </a:cubicBezTo>
                  <a:cubicBezTo>
                    <a:pt x="2409" y="2009"/>
                    <a:pt x="19190" y="2009"/>
                    <a:pt x="19190" y="2009"/>
                  </a:cubicBezTo>
                  <a:close/>
                  <a:moveTo>
                    <a:pt x="21599" y="21599"/>
                  </a:moveTo>
                  <a:lnTo>
                    <a:pt x="21599" y="0"/>
                  </a:lnTo>
                  <a:lnTo>
                    <a:pt x="0" y="0"/>
                  </a:lnTo>
                  <a:lnTo>
                    <a:pt x="0" y="21599"/>
                  </a:lnTo>
                  <a:cubicBezTo>
                    <a:pt x="0" y="21599"/>
                    <a:pt x="21599" y="21599"/>
                    <a:pt x="21599" y="21599"/>
                  </a:cubicBezTo>
                  <a:close/>
                </a:path>
              </a:pathLst>
            </a:custGeom>
            <a:solidFill>
              <a:schemeClr val="accent1">
                <a:lumMod val="50000"/>
              </a:schemeClr>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grpSp>
      <p:sp>
        <p:nvSpPr>
          <p:cNvPr id="117" name="AutoShape 106"/>
          <p:cNvSpPr>
            <a:spLocks/>
          </p:cNvSpPr>
          <p:nvPr/>
        </p:nvSpPr>
        <p:spPr bwMode="auto">
          <a:xfrm>
            <a:off x="191198" y="3401137"/>
            <a:ext cx="633232" cy="4812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656" y="12395"/>
                </a:moveTo>
                <a:lnTo>
                  <a:pt x="17656" y="18325"/>
                </a:lnTo>
                <a:lnTo>
                  <a:pt x="10800" y="18325"/>
                </a:lnTo>
                <a:lnTo>
                  <a:pt x="10800" y="15223"/>
                </a:lnTo>
                <a:lnTo>
                  <a:pt x="7143" y="15223"/>
                </a:lnTo>
                <a:lnTo>
                  <a:pt x="7143" y="13673"/>
                </a:lnTo>
                <a:lnTo>
                  <a:pt x="3943" y="13673"/>
                </a:lnTo>
                <a:lnTo>
                  <a:pt x="3943" y="10116"/>
                </a:lnTo>
                <a:lnTo>
                  <a:pt x="3950" y="10116"/>
                </a:lnTo>
                <a:cubicBezTo>
                  <a:pt x="3947" y="10070"/>
                  <a:pt x="3943" y="10024"/>
                  <a:pt x="3943" y="9978"/>
                </a:cubicBezTo>
                <a:cubicBezTo>
                  <a:pt x="3943" y="8844"/>
                  <a:pt x="4864" y="7926"/>
                  <a:pt x="6000" y="7926"/>
                </a:cubicBezTo>
                <a:cubicBezTo>
                  <a:pt x="6784" y="7926"/>
                  <a:pt x="7465" y="8364"/>
                  <a:pt x="7812" y="9008"/>
                </a:cubicBezTo>
                <a:cubicBezTo>
                  <a:pt x="8272" y="8512"/>
                  <a:pt x="8927" y="8200"/>
                  <a:pt x="9657" y="8200"/>
                </a:cubicBezTo>
                <a:cubicBezTo>
                  <a:pt x="10661" y="8200"/>
                  <a:pt x="11524" y="8788"/>
                  <a:pt x="11927" y="9636"/>
                </a:cubicBezTo>
                <a:cubicBezTo>
                  <a:pt x="12536" y="9086"/>
                  <a:pt x="13341" y="8747"/>
                  <a:pt x="14228" y="8747"/>
                </a:cubicBezTo>
                <a:cubicBezTo>
                  <a:pt x="16121" y="8747"/>
                  <a:pt x="17656" y="10278"/>
                  <a:pt x="17656" y="12168"/>
                </a:cubicBezTo>
                <a:cubicBezTo>
                  <a:pt x="17656" y="12245"/>
                  <a:pt x="17650" y="12320"/>
                  <a:pt x="17644" y="12395"/>
                </a:cubicBezTo>
                <a:cubicBezTo>
                  <a:pt x="17644" y="12395"/>
                  <a:pt x="17656" y="12395"/>
                  <a:pt x="17656" y="12395"/>
                </a:cubicBezTo>
                <a:close/>
                <a:moveTo>
                  <a:pt x="6000" y="4643"/>
                </a:moveTo>
                <a:cubicBezTo>
                  <a:pt x="6833" y="4643"/>
                  <a:pt x="7508" y="5317"/>
                  <a:pt x="7508" y="6148"/>
                </a:cubicBezTo>
                <a:cubicBezTo>
                  <a:pt x="7508" y="6979"/>
                  <a:pt x="6833" y="7653"/>
                  <a:pt x="6000" y="7653"/>
                </a:cubicBezTo>
                <a:cubicBezTo>
                  <a:pt x="5167" y="7653"/>
                  <a:pt x="4492" y="6979"/>
                  <a:pt x="4492" y="6148"/>
                </a:cubicBezTo>
                <a:cubicBezTo>
                  <a:pt x="4492" y="5317"/>
                  <a:pt x="5167" y="4643"/>
                  <a:pt x="6000" y="4643"/>
                </a:cubicBezTo>
                <a:close/>
                <a:moveTo>
                  <a:pt x="9657" y="4187"/>
                </a:moveTo>
                <a:cubicBezTo>
                  <a:pt x="10675" y="4187"/>
                  <a:pt x="11500" y="5011"/>
                  <a:pt x="11500" y="6026"/>
                </a:cubicBezTo>
                <a:cubicBezTo>
                  <a:pt x="11500" y="7042"/>
                  <a:pt x="10675" y="7865"/>
                  <a:pt x="9657" y="7865"/>
                </a:cubicBezTo>
                <a:cubicBezTo>
                  <a:pt x="8639" y="7865"/>
                  <a:pt x="7813" y="7042"/>
                  <a:pt x="7813" y="6026"/>
                </a:cubicBezTo>
                <a:cubicBezTo>
                  <a:pt x="7813" y="5011"/>
                  <a:pt x="8639" y="4187"/>
                  <a:pt x="9657" y="4187"/>
                </a:cubicBezTo>
                <a:close/>
                <a:moveTo>
                  <a:pt x="14228" y="3274"/>
                </a:moveTo>
                <a:cubicBezTo>
                  <a:pt x="15616" y="3274"/>
                  <a:pt x="16742" y="4398"/>
                  <a:pt x="16742" y="5783"/>
                </a:cubicBezTo>
                <a:cubicBezTo>
                  <a:pt x="16742" y="7168"/>
                  <a:pt x="15616" y="8291"/>
                  <a:pt x="14228" y="8291"/>
                </a:cubicBezTo>
                <a:cubicBezTo>
                  <a:pt x="12840" y="8291"/>
                  <a:pt x="11713" y="7168"/>
                  <a:pt x="11713" y="5783"/>
                </a:cubicBezTo>
                <a:cubicBezTo>
                  <a:pt x="11713" y="4398"/>
                  <a:pt x="12840" y="3274"/>
                  <a:pt x="14228" y="3274"/>
                </a:cubicBezTo>
                <a:close/>
                <a:moveTo>
                  <a:pt x="20019" y="0"/>
                </a:moveTo>
                <a:lnTo>
                  <a:pt x="1580" y="0"/>
                </a:lnTo>
                <a:cubicBezTo>
                  <a:pt x="707" y="0"/>
                  <a:pt x="0" y="707"/>
                  <a:pt x="0" y="1580"/>
                </a:cubicBezTo>
                <a:lnTo>
                  <a:pt x="0" y="20019"/>
                </a:lnTo>
                <a:cubicBezTo>
                  <a:pt x="0" y="20892"/>
                  <a:pt x="707" y="21600"/>
                  <a:pt x="1580" y="21600"/>
                </a:cubicBezTo>
                <a:lnTo>
                  <a:pt x="20019" y="21600"/>
                </a:lnTo>
                <a:cubicBezTo>
                  <a:pt x="20892" y="21600"/>
                  <a:pt x="21600" y="20892"/>
                  <a:pt x="21600" y="20019"/>
                </a:cubicBezTo>
                <a:lnTo>
                  <a:pt x="21600" y="1580"/>
                </a:lnTo>
                <a:cubicBezTo>
                  <a:pt x="21600" y="707"/>
                  <a:pt x="20892" y="0"/>
                  <a:pt x="20019" y="0"/>
                </a:cubicBezTo>
                <a:close/>
              </a:path>
            </a:pathLst>
          </a:custGeom>
          <a:solidFill>
            <a:schemeClr val="accent1">
              <a:lumMod val="50000"/>
            </a:schemeClr>
          </a:solidFill>
          <a:ln>
            <a:no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118" name="AutoShape 73"/>
          <p:cNvSpPr>
            <a:spLocks/>
          </p:cNvSpPr>
          <p:nvPr/>
        </p:nvSpPr>
        <p:spPr bwMode="auto">
          <a:xfrm>
            <a:off x="211393" y="2153582"/>
            <a:ext cx="571144" cy="528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575" y="12282"/>
                </a:moveTo>
                <a:lnTo>
                  <a:pt x="8988" y="14929"/>
                </a:lnTo>
                <a:lnTo>
                  <a:pt x="9402" y="12600"/>
                </a:lnTo>
                <a:lnTo>
                  <a:pt x="5882" y="8258"/>
                </a:lnTo>
                <a:lnTo>
                  <a:pt x="3916" y="8364"/>
                </a:lnTo>
                <a:lnTo>
                  <a:pt x="8264" y="3916"/>
                </a:lnTo>
                <a:lnTo>
                  <a:pt x="8264" y="5611"/>
                </a:lnTo>
                <a:lnTo>
                  <a:pt x="12403" y="9423"/>
                </a:lnTo>
                <a:lnTo>
                  <a:pt x="14991" y="8788"/>
                </a:lnTo>
                <a:lnTo>
                  <a:pt x="12301" y="11646"/>
                </a:lnTo>
                <a:lnTo>
                  <a:pt x="17683" y="17683"/>
                </a:lnTo>
                <a:cubicBezTo>
                  <a:pt x="17683" y="17683"/>
                  <a:pt x="11575" y="12282"/>
                  <a:pt x="11575" y="12282"/>
                </a:cubicBezTo>
                <a:close/>
                <a:moveTo>
                  <a:pt x="20019" y="0"/>
                </a:moveTo>
                <a:lnTo>
                  <a:pt x="1580" y="0"/>
                </a:lnTo>
                <a:cubicBezTo>
                  <a:pt x="707" y="0"/>
                  <a:pt x="0" y="707"/>
                  <a:pt x="0" y="1580"/>
                </a:cubicBezTo>
                <a:lnTo>
                  <a:pt x="0" y="20019"/>
                </a:lnTo>
                <a:cubicBezTo>
                  <a:pt x="0" y="20892"/>
                  <a:pt x="707" y="21599"/>
                  <a:pt x="1580" y="21599"/>
                </a:cubicBezTo>
                <a:lnTo>
                  <a:pt x="20019" y="21599"/>
                </a:lnTo>
                <a:cubicBezTo>
                  <a:pt x="20892" y="21599"/>
                  <a:pt x="21599" y="20892"/>
                  <a:pt x="21599" y="20019"/>
                </a:cubicBezTo>
                <a:lnTo>
                  <a:pt x="21599" y="1580"/>
                </a:lnTo>
                <a:cubicBezTo>
                  <a:pt x="21599" y="707"/>
                  <a:pt x="20892" y="0"/>
                  <a:pt x="20019" y="0"/>
                </a:cubicBezTo>
                <a:close/>
              </a:path>
            </a:pathLst>
          </a:custGeom>
          <a:solidFill>
            <a:schemeClr val="accent1">
              <a:lumMod val="50000"/>
              <a:alpha val="46999"/>
            </a:schemeClr>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grpSp>
        <p:nvGrpSpPr>
          <p:cNvPr id="119" name="Group 30"/>
          <p:cNvGrpSpPr>
            <a:grpSpLocks/>
          </p:cNvGrpSpPr>
          <p:nvPr/>
        </p:nvGrpSpPr>
        <p:grpSpPr bwMode="auto">
          <a:xfrm>
            <a:off x="224604" y="2807793"/>
            <a:ext cx="576263" cy="456094"/>
            <a:chOff x="0" y="0"/>
            <a:chExt cx="1825739" cy="1825739"/>
          </a:xfrm>
          <a:solidFill>
            <a:schemeClr val="accent1">
              <a:lumMod val="50000"/>
            </a:schemeClr>
          </a:solidFill>
        </p:grpSpPr>
        <p:sp>
          <p:nvSpPr>
            <p:cNvPr id="120" name="AutoShape 31"/>
            <p:cNvSpPr>
              <a:spLocks/>
            </p:cNvSpPr>
            <p:nvPr/>
          </p:nvSpPr>
          <p:spPr bwMode="auto">
            <a:xfrm>
              <a:off x="384199" y="363560"/>
              <a:ext cx="1090681" cy="109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558" y="11577"/>
                  </a:moveTo>
                  <a:cubicBezTo>
                    <a:pt x="12503" y="12350"/>
                    <a:pt x="12365" y="12485"/>
                    <a:pt x="12365" y="13607"/>
                  </a:cubicBezTo>
                  <a:cubicBezTo>
                    <a:pt x="12365" y="13934"/>
                    <a:pt x="12365" y="15754"/>
                    <a:pt x="12365" y="15754"/>
                  </a:cubicBezTo>
                  <a:lnTo>
                    <a:pt x="9240" y="15754"/>
                  </a:lnTo>
                  <a:cubicBezTo>
                    <a:pt x="9240" y="15754"/>
                    <a:pt x="9240" y="13496"/>
                    <a:pt x="9240" y="13043"/>
                  </a:cubicBezTo>
                  <a:cubicBezTo>
                    <a:pt x="9240" y="11210"/>
                    <a:pt x="9545" y="10482"/>
                    <a:pt x="11592" y="9124"/>
                  </a:cubicBezTo>
                  <a:cubicBezTo>
                    <a:pt x="12664" y="8412"/>
                    <a:pt x="13365" y="7946"/>
                    <a:pt x="13365" y="6895"/>
                  </a:cubicBezTo>
                  <a:cubicBezTo>
                    <a:pt x="13365" y="5648"/>
                    <a:pt x="12467" y="4720"/>
                    <a:pt x="10720" y="4720"/>
                  </a:cubicBezTo>
                  <a:cubicBezTo>
                    <a:pt x="8924" y="4720"/>
                    <a:pt x="7988" y="5849"/>
                    <a:pt x="7988" y="7529"/>
                  </a:cubicBezTo>
                  <a:cubicBezTo>
                    <a:pt x="7988" y="7941"/>
                    <a:pt x="7988" y="8662"/>
                    <a:pt x="7988" y="8662"/>
                  </a:cubicBezTo>
                  <a:lnTo>
                    <a:pt x="4842" y="8662"/>
                  </a:lnTo>
                  <a:cubicBezTo>
                    <a:pt x="4842" y="8662"/>
                    <a:pt x="4842" y="7501"/>
                    <a:pt x="4842" y="7147"/>
                  </a:cubicBezTo>
                  <a:cubicBezTo>
                    <a:pt x="4842" y="4443"/>
                    <a:pt x="7303" y="1649"/>
                    <a:pt x="10720" y="1649"/>
                  </a:cubicBezTo>
                  <a:cubicBezTo>
                    <a:pt x="14232" y="1649"/>
                    <a:pt x="16651" y="4058"/>
                    <a:pt x="16651" y="7074"/>
                  </a:cubicBezTo>
                  <a:cubicBezTo>
                    <a:pt x="16651" y="9056"/>
                    <a:pt x="15821" y="9918"/>
                    <a:pt x="13558" y="11577"/>
                  </a:cubicBezTo>
                  <a:close/>
                  <a:moveTo>
                    <a:pt x="12376" y="20043"/>
                  </a:moveTo>
                  <a:lnTo>
                    <a:pt x="9254" y="20043"/>
                  </a:lnTo>
                  <a:lnTo>
                    <a:pt x="9254" y="16936"/>
                  </a:lnTo>
                  <a:lnTo>
                    <a:pt x="12376" y="16936"/>
                  </a:lnTo>
                  <a:cubicBezTo>
                    <a:pt x="12376" y="16936"/>
                    <a:pt x="12376" y="20043"/>
                    <a:pt x="12376" y="20043"/>
                  </a:cubicBezTo>
                  <a:close/>
                  <a:moveTo>
                    <a:pt x="10799" y="0"/>
                  </a:moveTo>
                  <a:cubicBezTo>
                    <a:pt x="4835" y="0"/>
                    <a:pt x="0" y="4835"/>
                    <a:pt x="0" y="10800"/>
                  </a:cubicBezTo>
                  <a:cubicBezTo>
                    <a:pt x="0" y="16764"/>
                    <a:pt x="4835" y="21600"/>
                    <a:pt x="10799" y="21600"/>
                  </a:cubicBezTo>
                  <a:cubicBezTo>
                    <a:pt x="16764" y="21600"/>
                    <a:pt x="21600" y="16764"/>
                    <a:pt x="21600" y="10800"/>
                  </a:cubicBezTo>
                  <a:cubicBezTo>
                    <a:pt x="21600" y="4835"/>
                    <a:pt x="16764" y="0"/>
                    <a:pt x="10799" y="0"/>
                  </a:cubicBezTo>
                  <a:close/>
                </a:path>
              </a:pathLst>
            </a:custGeom>
            <a:grp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121" name="AutoShape 32"/>
            <p:cNvSpPr>
              <a:spLocks/>
            </p:cNvSpPr>
            <p:nvPr/>
          </p:nvSpPr>
          <p:spPr bwMode="auto">
            <a:xfrm>
              <a:off x="0" y="0"/>
              <a:ext cx="1825739" cy="18257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4" y="19009"/>
                  </a:moveTo>
                  <a:cubicBezTo>
                    <a:pt x="6305" y="19009"/>
                    <a:pt x="2609" y="15313"/>
                    <a:pt x="2609" y="10754"/>
                  </a:cubicBezTo>
                  <a:cubicBezTo>
                    <a:pt x="2609" y="6194"/>
                    <a:pt x="6305" y="2498"/>
                    <a:pt x="10864" y="2498"/>
                  </a:cubicBezTo>
                  <a:cubicBezTo>
                    <a:pt x="15423" y="2498"/>
                    <a:pt x="19120" y="6194"/>
                    <a:pt x="19120" y="10754"/>
                  </a:cubicBezTo>
                  <a:cubicBezTo>
                    <a:pt x="19120" y="15313"/>
                    <a:pt x="15423" y="19009"/>
                    <a:pt x="10864" y="19009"/>
                  </a:cubicBezTo>
                  <a:close/>
                  <a:moveTo>
                    <a:pt x="19170" y="0"/>
                  </a:moveTo>
                  <a:lnTo>
                    <a:pt x="2429" y="0"/>
                  </a:lnTo>
                  <a:cubicBezTo>
                    <a:pt x="1087" y="0"/>
                    <a:pt x="0" y="1087"/>
                    <a:pt x="0" y="2429"/>
                  </a:cubicBezTo>
                  <a:lnTo>
                    <a:pt x="0" y="19170"/>
                  </a:lnTo>
                  <a:cubicBezTo>
                    <a:pt x="0" y="20512"/>
                    <a:pt x="1087" y="21600"/>
                    <a:pt x="2429" y="21600"/>
                  </a:cubicBezTo>
                  <a:lnTo>
                    <a:pt x="19170" y="21600"/>
                  </a:lnTo>
                  <a:cubicBezTo>
                    <a:pt x="20512" y="21600"/>
                    <a:pt x="21600" y="20512"/>
                    <a:pt x="21600" y="19170"/>
                  </a:cubicBezTo>
                  <a:lnTo>
                    <a:pt x="21600" y="2429"/>
                  </a:lnTo>
                  <a:cubicBezTo>
                    <a:pt x="21600" y="1087"/>
                    <a:pt x="20512" y="0"/>
                    <a:pt x="19170" y="0"/>
                  </a:cubicBezTo>
                  <a:close/>
                </a:path>
              </a:pathLst>
            </a:custGeom>
            <a:grp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grpSp>
      <p:sp>
        <p:nvSpPr>
          <p:cNvPr id="125" name="object 161"/>
          <p:cNvSpPr/>
          <p:nvPr/>
        </p:nvSpPr>
        <p:spPr>
          <a:xfrm>
            <a:off x="-17859" y="1527938"/>
            <a:ext cx="9161859" cy="429301"/>
          </a:xfrm>
          <a:custGeom>
            <a:avLst/>
            <a:gdLst/>
            <a:ahLst/>
            <a:cxnLst/>
            <a:rect l="l" t="t" r="r" b="b"/>
            <a:pathLst>
              <a:path w="12192000" h="460248">
                <a:moveTo>
                  <a:pt x="0" y="460248"/>
                </a:moveTo>
                <a:lnTo>
                  <a:pt x="12192000" y="460248"/>
                </a:lnTo>
                <a:lnTo>
                  <a:pt x="12192000" y="0"/>
                </a:lnTo>
                <a:lnTo>
                  <a:pt x="0" y="0"/>
                </a:lnTo>
                <a:lnTo>
                  <a:pt x="0" y="460248"/>
                </a:lnTo>
                <a:close/>
              </a:path>
            </a:pathLst>
          </a:custGeom>
          <a:solidFill>
            <a:schemeClr val="bg2">
              <a:lumMod val="50000"/>
            </a:schemeClr>
          </a:solidFill>
        </p:spPr>
        <p:txBody>
          <a:bodyPr wrap="square" lIns="0" tIns="0" rIns="0" bIns="0" rtlCol="0">
            <a:noAutofit/>
          </a:bodyPr>
          <a:lstStyle/>
          <a:p>
            <a:pPr marL="81000" defTabSz="914400"/>
            <a:r>
              <a:rPr lang="en-US" b="1" dirty="0">
                <a:solidFill>
                  <a:prstClr val="white"/>
                </a:solidFill>
                <a:latin typeface="Arial" charset="0"/>
                <a:ea typeface="Arial" charset="0"/>
                <a:cs typeface="Arial" charset="0"/>
              </a:rPr>
              <a:t>Survey conducted by an external independent contractor - Breard &amp; Associates </a:t>
            </a:r>
            <a:r>
              <a:rPr lang="en-US" dirty="0">
                <a:solidFill>
                  <a:prstClr val="white"/>
                </a:solidFill>
              </a:rPr>
              <a:t>	 </a:t>
            </a:r>
            <a:endParaRPr dirty="0">
              <a:solidFill>
                <a:prstClr val="white"/>
              </a:solidFill>
            </a:endParaRPr>
          </a:p>
        </p:txBody>
      </p:sp>
      <p:sp>
        <p:nvSpPr>
          <p:cNvPr id="6" name="TextBox 5"/>
          <p:cNvSpPr txBox="1"/>
          <p:nvPr/>
        </p:nvSpPr>
        <p:spPr>
          <a:xfrm>
            <a:off x="1779717" y="5102291"/>
            <a:ext cx="5546035" cy="723275"/>
          </a:xfrm>
          <a:prstGeom prst="rect">
            <a:avLst/>
          </a:prstGeom>
          <a:noFill/>
        </p:spPr>
        <p:txBody>
          <a:bodyPr wrap="square" rtlCol="0">
            <a:spAutoFit/>
          </a:bodyPr>
          <a:lstStyle/>
          <a:p>
            <a:pPr marL="9525" algn="ctr" defTabSz="914400">
              <a:lnSpc>
                <a:spcPts val="1605"/>
              </a:lnSpc>
              <a:spcBef>
                <a:spcPts val="80"/>
              </a:spcBef>
            </a:pPr>
            <a:endParaRPr lang="en-US" sz="1350" b="1" baseline="2730" dirty="0">
              <a:solidFill>
                <a:srgbClr val="FF0000"/>
              </a:solidFill>
              <a:cs typeface="Calibri"/>
            </a:endParaRPr>
          </a:p>
          <a:p>
            <a:pPr marL="9525" algn="ctr" defTabSz="914400">
              <a:lnSpc>
                <a:spcPts val="1605"/>
              </a:lnSpc>
              <a:spcBef>
                <a:spcPts val="80"/>
              </a:spcBef>
            </a:pPr>
            <a:r>
              <a:rPr lang="en-US" sz="2400" b="1" baseline="2730" dirty="0">
                <a:solidFill>
                  <a:srgbClr val="44546A">
                    <a:lumMod val="75000"/>
                  </a:srgbClr>
                </a:solidFill>
                <a:latin typeface="Arial" charset="0"/>
                <a:ea typeface="Arial" charset="0"/>
                <a:cs typeface="Arial" charset="0"/>
              </a:rPr>
              <a:t>Confidential and </a:t>
            </a:r>
            <a:r>
              <a:rPr lang="en-US" sz="2400" b="1" u="sng" baseline="2730" dirty="0">
                <a:solidFill>
                  <a:srgbClr val="44546A">
                    <a:lumMod val="75000"/>
                  </a:srgbClr>
                </a:solidFill>
                <a:latin typeface="Arial" charset="0"/>
                <a:ea typeface="Arial" charset="0"/>
                <a:cs typeface="Arial" charset="0"/>
              </a:rPr>
              <a:t>Independent</a:t>
            </a:r>
            <a:endParaRPr lang="en-US" sz="2400" b="1" u="sng" dirty="0">
              <a:solidFill>
                <a:srgbClr val="44546A">
                  <a:lumMod val="75000"/>
                </a:srgbClr>
              </a:solidFill>
              <a:latin typeface="Arial" charset="0"/>
              <a:ea typeface="Arial" charset="0"/>
              <a:cs typeface="Arial" charset="0"/>
            </a:endParaRPr>
          </a:p>
          <a:p>
            <a:pPr defTabSz="914400"/>
            <a:endParaRPr lang="en-US" sz="1350" dirty="0">
              <a:solidFill>
                <a:prstClr val="black"/>
              </a:solidFill>
            </a:endParaRPr>
          </a:p>
        </p:txBody>
      </p:sp>
      <p:sp>
        <p:nvSpPr>
          <p:cNvPr id="123"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124" name="Picture 7"/>
          <p:cNvPicPr>
            <a:picLocks noChangeAspect="1"/>
          </p:cNvPicPr>
          <p:nvPr/>
        </p:nvPicPr>
        <p:blipFill>
          <a:blip r:embed="rId3"/>
          <a:stretch>
            <a:fillRect/>
          </a:stretch>
        </p:blipFill>
        <p:spPr>
          <a:xfrm>
            <a:off x="0" y="5391792"/>
            <a:ext cx="714356" cy="608959"/>
          </a:xfrm>
          <a:prstGeom prst="rect">
            <a:avLst/>
          </a:prstGeom>
        </p:spPr>
      </p:pic>
      <p:sp>
        <p:nvSpPr>
          <p:cNvPr id="126"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3</a:t>
            </a:fld>
            <a:endParaRPr lang="en-US">
              <a:solidFill>
                <a:prstClr val="black">
                  <a:tint val="75000"/>
                </a:prstClr>
              </a:solidFill>
            </a:endParaRPr>
          </a:p>
        </p:txBody>
      </p:sp>
      <p:sp>
        <p:nvSpPr>
          <p:cNvPr id="128"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Methodology</a:t>
            </a:r>
            <a:endParaRPr sz="3000" dirty="0">
              <a:solidFill>
                <a:prstClr val="white"/>
              </a:solidFill>
              <a:latin typeface="Arial"/>
              <a:cs typeface="Arial"/>
            </a:endParaRPr>
          </a:p>
        </p:txBody>
      </p:sp>
    </p:spTree>
    <p:extLst>
      <p:ext uri="{BB962C8B-B14F-4D97-AF65-F5344CB8AC3E}">
        <p14:creationId xmlns:p14="http://schemas.microsoft.com/office/powerpoint/2010/main" val="1641967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1211284" y="2017952"/>
            <a:ext cx="7713776" cy="3373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ct val="0"/>
              </a:spcBef>
              <a:spcAft>
                <a:spcPts val="225"/>
              </a:spcAft>
              <a:buFont typeface="Arial" panose="020B0604020202020204" pitchFamily="34" charset="0"/>
              <a:buNone/>
            </a:pPr>
            <a:r>
              <a:rPr lang="en-US" sz="1650" dirty="0">
                <a:solidFill>
                  <a:prstClr val="black"/>
                </a:solidFill>
                <a:latin typeface="Arial" panose="020B0604020202020204" pitchFamily="34" charset="0"/>
                <a:cs typeface="Arial" panose="020B0604020202020204" pitchFamily="34" charset="0"/>
              </a:rPr>
              <a:t>  </a:t>
            </a:r>
          </a:p>
          <a:p>
            <a:pPr algn="just">
              <a:spcBef>
                <a:spcPct val="0"/>
              </a:spcBef>
              <a:spcAft>
                <a:spcPts val="225"/>
              </a:spcAft>
            </a:pPr>
            <a:r>
              <a:rPr lang="en-US" sz="1800" dirty="0">
                <a:solidFill>
                  <a:prstClr val="black"/>
                </a:solidFill>
                <a:latin typeface="Arial" panose="020B0604020202020204" pitchFamily="34" charset="0"/>
                <a:cs typeface="Arial" panose="020B0604020202020204" pitchFamily="34" charset="0"/>
              </a:rPr>
              <a:t>Survey opened for 3.5 weeks, from 10 February to 4 March 2016</a:t>
            </a:r>
          </a:p>
          <a:p>
            <a:pPr>
              <a:spcBef>
                <a:spcPct val="0"/>
              </a:spcBef>
              <a:spcAft>
                <a:spcPts val="225"/>
              </a:spcAft>
            </a:pPr>
            <a:endParaRPr lang="en-US" sz="1650" dirty="0">
              <a:solidFill>
                <a:prstClr val="black"/>
              </a:solidFill>
              <a:latin typeface="Arial" panose="020B0604020202020204" pitchFamily="34" charset="0"/>
              <a:cs typeface="Arial" panose="020B0604020202020204" pitchFamily="34" charset="0"/>
            </a:endParaRPr>
          </a:p>
          <a:p>
            <a:pPr algn="just">
              <a:spcBef>
                <a:spcPct val="0"/>
              </a:spcBef>
              <a:spcAft>
                <a:spcPts val="225"/>
              </a:spcAft>
            </a:pPr>
            <a:r>
              <a:rPr lang="en-US" sz="1800" dirty="0">
                <a:solidFill>
                  <a:prstClr val="black"/>
                </a:solidFill>
                <a:latin typeface="Arial" panose="020B0604020202020204" pitchFamily="34" charset="0"/>
                <a:cs typeface="Arial" panose="020B0604020202020204" pitchFamily="34" charset="0"/>
              </a:rPr>
              <a:t>Survey sent by email to </a:t>
            </a:r>
            <a:r>
              <a:rPr lang="en-US" sz="1800" b="1" dirty="0">
                <a:solidFill>
                  <a:prstClr val="black"/>
                </a:solidFill>
                <a:latin typeface="Arial" panose="020B0604020202020204" pitchFamily="34" charset="0"/>
                <a:cs typeface="Arial" panose="020B0604020202020204" pitchFamily="34" charset="0"/>
              </a:rPr>
              <a:t>2,099</a:t>
            </a:r>
            <a:r>
              <a:rPr lang="en-US" sz="1800" dirty="0">
                <a:solidFill>
                  <a:prstClr val="black"/>
                </a:solidFill>
                <a:latin typeface="Arial" panose="020B0604020202020204" pitchFamily="34" charset="0"/>
                <a:cs typeface="Arial" panose="020B0604020202020204" pitchFamily="34" charset="0"/>
              </a:rPr>
              <a:t> partners (men 73% - women 27%)</a:t>
            </a:r>
          </a:p>
          <a:p>
            <a:pPr>
              <a:spcBef>
                <a:spcPct val="0"/>
              </a:spcBef>
              <a:spcAft>
                <a:spcPts val="225"/>
              </a:spcAft>
            </a:pPr>
            <a:endParaRPr lang="en-US" sz="1650" dirty="0">
              <a:solidFill>
                <a:prstClr val="black"/>
              </a:solidFill>
              <a:latin typeface="Arial" panose="020B0604020202020204" pitchFamily="34" charset="0"/>
              <a:cs typeface="Arial" panose="020B0604020202020204" pitchFamily="34" charset="0"/>
            </a:endParaRPr>
          </a:p>
          <a:p>
            <a:pPr algn="just">
              <a:spcBef>
                <a:spcPct val="0"/>
              </a:spcBef>
              <a:spcAft>
                <a:spcPts val="225"/>
              </a:spcAft>
            </a:pPr>
            <a:r>
              <a:rPr lang="en-US" sz="1800" dirty="0">
                <a:solidFill>
                  <a:prstClr val="black"/>
                </a:solidFill>
                <a:latin typeface="Arial" panose="020B0604020202020204" pitchFamily="34" charset="0"/>
                <a:cs typeface="Arial" panose="020B0604020202020204" pitchFamily="34" charset="0"/>
              </a:rPr>
              <a:t>Inputs collected from </a:t>
            </a:r>
            <a:r>
              <a:rPr lang="en-US" sz="1800" b="1" dirty="0">
                <a:solidFill>
                  <a:prstClr val="black"/>
                </a:solidFill>
                <a:latin typeface="Arial" panose="020B0604020202020204" pitchFamily="34" charset="0"/>
                <a:cs typeface="Arial" panose="020B0604020202020204" pitchFamily="34" charset="0"/>
              </a:rPr>
              <a:t>661</a:t>
            </a:r>
            <a:r>
              <a:rPr lang="en-US" sz="1800" dirty="0">
                <a:solidFill>
                  <a:prstClr val="black"/>
                </a:solidFill>
                <a:latin typeface="Arial" panose="020B0604020202020204" pitchFamily="34" charset="0"/>
                <a:cs typeface="Arial" panose="020B0604020202020204" pitchFamily="34" charset="0"/>
              </a:rPr>
              <a:t> responding partners</a:t>
            </a:r>
          </a:p>
          <a:p>
            <a:pPr algn="just">
              <a:spcBef>
                <a:spcPct val="0"/>
              </a:spcBef>
              <a:spcAft>
                <a:spcPts val="225"/>
              </a:spcAft>
            </a:pPr>
            <a:endParaRPr lang="en-US" sz="1500" dirty="0">
              <a:solidFill>
                <a:prstClr val="black"/>
              </a:solidFill>
              <a:latin typeface="Arial" panose="020B0604020202020204" pitchFamily="34" charset="0"/>
              <a:cs typeface="Arial" panose="020B0604020202020204" pitchFamily="34" charset="0"/>
            </a:endParaRPr>
          </a:p>
          <a:p>
            <a:pPr algn="just">
              <a:spcBef>
                <a:spcPct val="0"/>
              </a:spcBef>
              <a:spcAft>
                <a:spcPts val="225"/>
              </a:spcAft>
            </a:pPr>
            <a:r>
              <a:rPr lang="en-US" sz="1800" dirty="0">
                <a:solidFill>
                  <a:prstClr val="black"/>
                </a:solidFill>
                <a:latin typeface="Arial" panose="020B0604020202020204" pitchFamily="34" charset="0"/>
                <a:cs typeface="Arial" panose="020B0604020202020204" pitchFamily="34" charset="0"/>
              </a:rPr>
              <a:t>Overall analysis of results based on solid number of respondents</a:t>
            </a:r>
          </a:p>
          <a:p>
            <a:pPr>
              <a:spcBef>
                <a:spcPct val="0"/>
              </a:spcBef>
              <a:spcAft>
                <a:spcPts val="225"/>
              </a:spcAft>
            </a:pPr>
            <a:endParaRPr lang="en-US" sz="1800" dirty="0">
              <a:solidFill>
                <a:prstClr val="black"/>
              </a:solidFill>
              <a:latin typeface="Arial" panose="020B0604020202020204" pitchFamily="34" charset="0"/>
              <a:cs typeface="Arial" panose="020B0604020202020204" pitchFamily="34" charset="0"/>
            </a:endParaRPr>
          </a:p>
          <a:p>
            <a:pPr>
              <a:spcBef>
                <a:spcPct val="0"/>
              </a:spcBef>
              <a:spcAft>
                <a:spcPts val="225"/>
              </a:spcAft>
            </a:pPr>
            <a:r>
              <a:rPr lang="en-US" sz="1800" dirty="0">
                <a:solidFill>
                  <a:prstClr val="black"/>
                </a:solidFill>
                <a:latin typeface="Arial" panose="020B0604020202020204" pitchFamily="34" charset="0"/>
                <a:cs typeface="Arial" panose="020B0604020202020204" pitchFamily="34" charset="0"/>
              </a:rPr>
              <a:t>Analysis based on conversion of Likert scales into indices from 1 (Strongly disagree/not needed/no contribution) to 5 (Strongly agree/very highly/high contribution)</a:t>
            </a:r>
          </a:p>
        </p:txBody>
      </p:sp>
      <p:grpSp>
        <p:nvGrpSpPr>
          <p:cNvPr id="7" name="Group 16"/>
          <p:cNvGrpSpPr>
            <a:grpSpLocks/>
          </p:cNvGrpSpPr>
          <p:nvPr/>
        </p:nvGrpSpPr>
        <p:grpSpPr bwMode="auto">
          <a:xfrm>
            <a:off x="199733" y="2106562"/>
            <a:ext cx="726556" cy="662557"/>
            <a:chOff x="0" y="0"/>
            <a:chExt cx="2025097" cy="2025097"/>
          </a:xfrm>
        </p:grpSpPr>
        <p:sp>
          <p:nvSpPr>
            <p:cNvPr id="8" name="AutoShape 17"/>
            <p:cNvSpPr>
              <a:spLocks/>
            </p:cNvSpPr>
            <p:nvPr/>
          </p:nvSpPr>
          <p:spPr bwMode="auto">
            <a:xfrm>
              <a:off x="0" y="0"/>
              <a:ext cx="2025097" cy="20250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4" y="21599"/>
                    <a:pt x="21599" y="16764"/>
                    <a:pt x="21599" y="10799"/>
                  </a:cubicBezTo>
                  <a:cubicBezTo>
                    <a:pt x="21599" y="4835"/>
                    <a:pt x="16764" y="0"/>
                    <a:pt x="10800" y="0"/>
                  </a:cubicBezTo>
                  <a:cubicBezTo>
                    <a:pt x="4835" y="0"/>
                    <a:pt x="0" y="4835"/>
                    <a:pt x="0" y="10799"/>
                  </a:cubicBezTo>
                  <a:cubicBezTo>
                    <a:pt x="0" y="16764"/>
                    <a:pt x="4835" y="21599"/>
                    <a:pt x="10800" y="21599"/>
                  </a:cubicBezTo>
                  <a:close/>
                </a:path>
              </a:pathLst>
            </a:custGeom>
            <a:noFill/>
            <a:ln w="12700" cap="flat" cmpd="sng">
              <a:solidFill>
                <a:schemeClr val="accent1">
                  <a:lumMod val="60000"/>
                  <a:lumOff val="40000"/>
                </a:schemeClr>
              </a:solidFill>
              <a:prstDash val="solid"/>
              <a:miter lim="0"/>
              <a:headEnd/>
              <a:tailEnd/>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DDDDDD"/>
                  </a:outerShdw>
                </a:effectLst>
                <a:latin typeface="Gill Sans" charset="0"/>
                <a:ea typeface="ＭＳ Ｐゴシック" charset="0"/>
                <a:cs typeface="Gill Sans" charset="0"/>
                <a:sym typeface="Gill Sans" charset="0"/>
              </a:endParaRPr>
            </a:p>
          </p:txBody>
        </p:sp>
        <p:sp>
          <p:nvSpPr>
            <p:cNvPr id="9" name="AutoShape 18"/>
            <p:cNvSpPr>
              <a:spLocks/>
            </p:cNvSpPr>
            <p:nvPr/>
          </p:nvSpPr>
          <p:spPr bwMode="auto">
            <a:xfrm>
              <a:off x="303368" y="444379"/>
              <a:ext cx="1416773" cy="105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61" y="3539"/>
                  </a:moveTo>
                  <a:lnTo>
                    <a:pt x="6917" y="10859"/>
                  </a:lnTo>
                  <a:lnTo>
                    <a:pt x="1461" y="18210"/>
                  </a:lnTo>
                  <a:cubicBezTo>
                    <a:pt x="1461" y="18210"/>
                    <a:pt x="1461" y="3539"/>
                    <a:pt x="1461" y="3539"/>
                  </a:cubicBezTo>
                  <a:close/>
                  <a:moveTo>
                    <a:pt x="20138" y="18210"/>
                  </a:moveTo>
                  <a:lnTo>
                    <a:pt x="14682" y="10859"/>
                  </a:lnTo>
                  <a:lnTo>
                    <a:pt x="20138" y="3539"/>
                  </a:lnTo>
                  <a:cubicBezTo>
                    <a:pt x="20138" y="3539"/>
                    <a:pt x="20138" y="18210"/>
                    <a:pt x="20138" y="18210"/>
                  </a:cubicBezTo>
                  <a:close/>
                  <a:moveTo>
                    <a:pt x="2443" y="19604"/>
                  </a:moveTo>
                  <a:lnTo>
                    <a:pt x="7932" y="12224"/>
                  </a:lnTo>
                  <a:cubicBezTo>
                    <a:pt x="8132" y="12493"/>
                    <a:pt x="8860" y="13458"/>
                    <a:pt x="9140" y="13834"/>
                  </a:cubicBezTo>
                  <a:cubicBezTo>
                    <a:pt x="9591" y="14441"/>
                    <a:pt x="10138" y="14843"/>
                    <a:pt x="10800" y="14843"/>
                  </a:cubicBezTo>
                  <a:cubicBezTo>
                    <a:pt x="11461" y="14843"/>
                    <a:pt x="12008" y="14441"/>
                    <a:pt x="12459" y="13834"/>
                  </a:cubicBezTo>
                  <a:cubicBezTo>
                    <a:pt x="12739" y="13458"/>
                    <a:pt x="13467" y="12493"/>
                    <a:pt x="13667" y="12224"/>
                  </a:cubicBezTo>
                  <a:lnTo>
                    <a:pt x="19156" y="19604"/>
                  </a:lnTo>
                  <a:cubicBezTo>
                    <a:pt x="19156" y="19604"/>
                    <a:pt x="2443" y="19604"/>
                    <a:pt x="2443" y="19604"/>
                  </a:cubicBezTo>
                  <a:close/>
                  <a:moveTo>
                    <a:pt x="19190" y="2009"/>
                  </a:moveTo>
                  <a:cubicBezTo>
                    <a:pt x="19190" y="2009"/>
                    <a:pt x="11552" y="12310"/>
                    <a:pt x="11360" y="12568"/>
                  </a:cubicBezTo>
                  <a:cubicBezTo>
                    <a:pt x="11212" y="12768"/>
                    <a:pt x="11072" y="12895"/>
                    <a:pt x="10800" y="12895"/>
                  </a:cubicBezTo>
                  <a:cubicBezTo>
                    <a:pt x="10527" y="12895"/>
                    <a:pt x="10387" y="12768"/>
                    <a:pt x="10239" y="12568"/>
                  </a:cubicBezTo>
                  <a:cubicBezTo>
                    <a:pt x="10047" y="12310"/>
                    <a:pt x="2409" y="2009"/>
                    <a:pt x="2409" y="2009"/>
                  </a:cubicBezTo>
                  <a:cubicBezTo>
                    <a:pt x="2409" y="2009"/>
                    <a:pt x="19190" y="2009"/>
                    <a:pt x="19190" y="2009"/>
                  </a:cubicBezTo>
                  <a:close/>
                  <a:moveTo>
                    <a:pt x="21599" y="21599"/>
                  </a:moveTo>
                  <a:lnTo>
                    <a:pt x="21599" y="0"/>
                  </a:lnTo>
                  <a:lnTo>
                    <a:pt x="0" y="0"/>
                  </a:lnTo>
                  <a:lnTo>
                    <a:pt x="0" y="21599"/>
                  </a:lnTo>
                  <a:cubicBezTo>
                    <a:pt x="0" y="21599"/>
                    <a:pt x="21599" y="21599"/>
                    <a:pt x="21599" y="21599"/>
                  </a:cubicBezTo>
                  <a:close/>
                </a:path>
              </a:pathLst>
            </a:custGeom>
            <a:solidFill>
              <a:schemeClr val="accent1">
                <a:lumMod val="50000"/>
              </a:schemeClr>
            </a:solidFill>
            <a:ln>
              <a:solidFill>
                <a:schemeClr val="accent1">
                  <a:lumMod val="60000"/>
                  <a:lumOff val="40000"/>
                </a:schemeClr>
              </a:solidFill>
            </a:ln>
            <a:effectLst/>
            <a:extLst/>
          </p:spPr>
          <p:txBody>
            <a:bodyPr lIns="28575" tIns="28575" rIns="28575" bIns="28575" anchor="ctr"/>
            <a:lstStyle/>
            <a:p>
              <a:pPr algn="ctr" defTabSz="342900">
                <a:defRPr/>
              </a:pPr>
              <a:endParaRPr lang="en-US" sz="2250" b="1">
                <a:solidFill>
                  <a:prstClr val="black"/>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grpSp>
      <p:pic>
        <p:nvPicPr>
          <p:cNvPr id="16" name="Picture 15"/>
          <p:cNvPicPr>
            <a:picLocks noChangeAspect="1"/>
          </p:cNvPicPr>
          <p:nvPr/>
        </p:nvPicPr>
        <p:blipFill rotWithShape="1">
          <a:blip r:embed="rId3"/>
          <a:srcRect l="12014" t="9310" r="13125" b="2529"/>
          <a:stretch/>
        </p:blipFill>
        <p:spPr>
          <a:xfrm>
            <a:off x="199733" y="2951237"/>
            <a:ext cx="726556" cy="1022577"/>
          </a:xfrm>
          <a:prstGeom prst="rect">
            <a:avLst/>
          </a:prstGeom>
        </p:spPr>
      </p:pic>
      <p:graphicFrame>
        <p:nvGraphicFramePr>
          <p:cNvPr id="17" name="Chart 16"/>
          <p:cNvGraphicFramePr>
            <a:graphicFrameLocks/>
          </p:cNvGraphicFramePr>
          <p:nvPr>
            <p:extLst/>
          </p:nvPr>
        </p:nvGraphicFramePr>
        <p:xfrm>
          <a:off x="72747" y="4192080"/>
          <a:ext cx="833032" cy="1107962"/>
        </p:xfrm>
        <a:graphic>
          <a:graphicData uri="http://schemas.openxmlformats.org/drawingml/2006/chart">
            <c:chart xmlns:c="http://schemas.openxmlformats.org/drawingml/2006/chart" xmlns:r="http://schemas.openxmlformats.org/officeDocument/2006/relationships" r:id="rId4"/>
          </a:graphicData>
        </a:graphic>
      </p:graphicFrame>
      <p:sp>
        <p:nvSpPr>
          <p:cNvPr id="18" name="object 161"/>
          <p:cNvSpPr/>
          <p:nvPr/>
        </p:nvSpPr>
        <p:spPr>
          <a:xfrm>
            <a:off x="-10358" y="1528270"/>
            <a:ext cx="9153000" cy="432000"/>
          </a:xfrm>
          <a:custGeom>
            <a:avLst/>
            <a:gdLst/>
            <a:ahLst/>
            <a:cxnLst/>
            <a:rect l="l" t="t" r="r" b="b"/>
            <a:pathLst>
              <a:path w="12192000" h="460248">
                <a:moveTo>
                  <a:pt x="0" y="460248"/>
                </a:moveTo>
                <a:lnTo>
                  <a:pt x="12192000" y="460248"/>
                </a:lnTo>
                <a:lnTo>
                  <a:pt x="12192000" y="0"/>
                </a:lnTo>
                <a:lnTo>
                  <a:pt x="0" y="0"/>
                </a:lnTo>
                <a:lnTo>
                  <a:pt x="0" y="460248"/>
                </a:lnTo>
                <a:close/>
              </a:path>
            </a:pathLst>
          </a:custGeom>
          <a:solidFill>
            <a:schemeClr val="bg2">
              <a:lumMod val="50000"/>
            </a:schemeClr>
          </a:solidFill>
        </p:spPr>
        <p:txBody>
          <a:bodyPr wrap="square" lIns="0" tIns="0" rIns="0" bIns="0" rtlCol="0">
            <a:noAutofit/>
          </a:bodyPr>
          <a:lstStyle/>
          <a:p>
            <a:pPr defTabSz="914400"/>
            <a:r>
              <a:rPr lang="en-US" sz="2400" dirty="0">
                <a:solidFill>
                  <a:prstClr val="white"/>
                </a:solidFill>
              </a:rPr>
              <a:t> </a:t>
            </a:r>
            <a:r>
              <a:rPr lang="en-US" sz="2100" dirty="0">
                <a:solidFill>
                  <a:prstClr val="white"/>
                </a:solidFill>
                <a:latin typeface="Arial" charset="0"/>
                <a:ea typeface="Arial" charset="0"/>
                <a:cs typeface="Arial" charset="0"/>
              </a:rPr>
              <a:t>Overall results offer a robust number</a:t>
            </a:r>
            <a:r>
              <a:rPr lang="en-US" sz="2100" dirty="0">
                <a:solidFill>
                  <a:prstClr val="black"/>
                </a:solidFill>
                <a:latin typeface="Arial" charset="0"/>
                <a:ea typeface="Arial" charset="0"/>
                <a:cs typeface="Arial" charset="0"/>
              </a:rPr>
              <a:t> </a:t>
            </a:r>
            <a:r>
              <a:rPr lang="en-US" sz="2100" dirty="0">
                <a:solidFill>
                  <a:prstClr val="white"/>
                </a:solidFill>
                <a:latin typeface="Arial" charset="0"/>
                <a:ea typeface="Arial" charset="0"/>
                <a:cs typeface="Arial" charset="0"/>
              </a:rPr>
              <a:t>of partners</a:t>
            </a:r>
            <a:r>
              <a:rPr lang="en-US" sz="2100" dirty="0">
                <a:solidFill>
                  <a:prstClr val="white"/>
                </a:solidFill>
              </a:rPr>
              <a:t>	 </a:t>
            </a:r>
            <a:endParaRPr sz="2100" dirty="0">
              <a:solidFill>
                <a:prstClr val="white"/>
              </a:solidFill>
            </a:endParaRPr>
          </a:p>
        </p:txBody>
      </p:sp>
      <p:sp>
        <p:nvSpPr>
          <p:cNvPr id="14"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15" name="Picture 7"/>
          <p:cNvPicPr>
            <a:picLocks noChangeAspect="1"/>
          </p:cNvPicPr>
          <p:nvPr/>
        </p:nvPicPr>
        <p:blipFill>
          <a:blip r:embed="rId5"/>
          <a:stretch>
            <a:fillRect/>
          </a:stretch>
        </p:blipFill>
        <p:spPr>
          <a:xfrm>
            <a:off x="0" y="5391792"/>
            <a:ext cx="714356" cy="608959"/>
          </a:xfrm>
          <a:prstGeom prst="rect">
            <a:avLst/>
          </a:prstGeom>
        </p:spPr>
      </p:pic>
      <p:sp>
        <p:nvSpPr>
          <p:cNvPr id="19"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4</a:t>
            </a:fld>
            <a:endParaRPr lang="en-US">
              <a:solidFill>
                <a:prstClr val="black">
                  <a:tint val="75000"/>
                </a:prstClr>
              </a:solidFill>
            </a:endParaRPr>
          </a:p>
        </p:txBody>
      </p:sp>
      <p:sp>
        <p:nvSpPr>
          <p:cNvPr id="21"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Dissemination and Validity</a:t>
            </a:r>
            <a:endParaRPr sz="3000" dirty="0">
              <a:solidFill>
                <a:prstClr val="white"/>
              </a:solidFill>
              <a:latin typeface="Arial"/>
              <a:cs typeface="Arial"/>
            </a:endParaRPr>
          </a:p>
        </p:txBody>
      </p:sp>
    </p:spTree>
    <p:extLst>
      <p:ext uri="{BB962C8B-B14F-4D97-AF65-F5344CB8AC3E}">
        <p14:creationId xmlns:p14="http://schemas.microsoft.com/office/powerpoint/2010/main" val="40874570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257176" y="1811855"/>
            <a:ext cx="8513525" cy="2448763"/>
          </a:xfrm>
          <a:prstGeom prst="rect">
            <a:avLst/>
          </a:prstGeom>
        </p:spPr>
        <p:txBody>
          <a:bodyPr wrap="square" lIns="0" tIns="0" rIns="0" bIns="0" rtlCol="0">
            <a:noAutofit/>
          </a:bodyPr>
          <a:lstStyle/>
          <a:p>
            <a:pPr marL="9525" marR="28632" defTabSz="914400">
              <a:lnSpc>
                <a:spcPts val="1605"/>
              </a:lnSpc>
              <a:spcBef>
                <a:spcPts val="80"/>
              </a:spcBef>
            </a:pPr>
            <a:endParaRPr sz="1500" dirty="0">
              <a:solidFill>
                <a:prstClr val="black"/>
              </a:solidFill>
              <a:cs typeface="Calibri"/>
            </a:endParaRPr>
          </a:p>
        </p:txBody>
      </p:sp>
      <p:sp>
        <p:nvSpPr>
          <p:cNvPr id="6" name="object 6"/>
          <p:cNvSpPr txBox="1"/>
          <p:nvPr/>
        </p:nvSpPr>
        <p:spPr>
          <a:xfrm>
            <a:off x="650901" y="5110746"/>
            <a:ext cx="114490" cy="209931"/>
          </a:xfrm>
          <a:prstGeom prst="rect">
            <a:avLst/>
          </a:prstGeom>
        </p:spPr>
        <p:txBody>
          <a:bodyPr wrap="square" lIns="0" tIns="0" rIns="0" bIns="0" rtlCol="0">
            <a:noAutofit/>
          </a:bodyPr>
          <a:lstStyle/>
          <a:p>
            <a:pPr marL="9525" defTabSz="914400">
              <a:lnSpc>
                <a:spcPts val="1613"/>
              </a:lnSpc>
              <a:spcBef>
                <a:spcPts val="80"/>
              </a:spcBef>
            </a:pPr>
            <a:endParaRPr sz="1500" dirty="0">
              <a:solidFill>
                <a:prstClr val="black"/>
              </a:solidFill>
              <a:latin typeface="Arial"/>
              <a:cs typeface="Arial"/>
            </a:endParaRPr>
          </a:p>
        </p:txBody>
      </p:sp>
      <p:sp>
        <p:nvSpPr>
          <p:cNvPr id="19"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8" name="Picture 7"/>
          <p:cNvPicPr>
            <a:picLocks noChangeAspect="1"/>
          </p:cNvPicPr>
          <p:nvPr/>
        </p:nvPicPr>
        <p:blipFill>
          <a:blip r:embed="rId3"/>
          <a:stretch>
            <a:fillRect/>
          </a:stretch>
        </p:blipFill>
        <p:spPr>
          <a:xfrm>
            <a:off x="0" y="5391792"/>
            <a:ext cx="714356" cy="608959"/>
          </a:xfrm>
          <a:prstGeom prst="rect">
            <a:avLst/>
          </a:prstGeom>
        </p:spPr>
      </p:pic>
      <p:sp>
        <p:nvSpPr>
          <p:cNvPr id="2" name="Slide Number Placeholder 1"/>
          <p:cNvSpPr>
            <a:spLocks noGrp="1"/>
          </p:cNvSpPr>
          <p:nvPr>
            <p:ph type="sldNum" sz="quarter" idx="12"/>
          </p:nvPr>
        </p:nvSpPr>
        <p:spPr/>
        <p:txBody>
          <a:bodyPr/>
          <a:lstStyle/>
          <a:p>
            <a:fld id="{84DA1562-DCDE-684B-AA3F-00118D4F70EF}" type="slidenum">
              <a:rPr lang="en-US" smtClean="0">
                <a:solidFill>
                  <a:prstClr val="black">
                    <a:tint val="75000"/>
                  </a:prstClr>
                </a:solidFill>
              </a:rPr>
              <a:pPr/>
              <a:t>5</a:t>
            </a:fld>
            <a:endParaRPr lang="en-US">
              <a:solidFill>
                <a:prstClr val="black">
                  <a:tint val="75000"/>
                </a:prstClr>
              </a:solidFill>
            </a:endParaRPr>
          </a:p>
        </p:txBody>
      </p:sp>
      <p:sp>
        <p:nvSpPr>
          <p:cNvPr id="3" name="TextBox 2"/>
          <p:cNvSpPr txBox="1"/>
          <p:nvPr/>
        </p:nvSpPr>
        <p:spPr>
          <a:xfrm>
            <a:off x="294842" y="1900588"/>
            <a:ext cx="8438192" cy="2400657"/>
          </a:xfrm>
          <a:prstGeom prst="rect">
            <a:avLst/>
          </a:prstGeom>
          <a:noFill/>
        </p:spPr>
        <p:txBody>
          <a:bodyPr wrap="square" rtlCol="0">
            <a:spAutoFit/>
          </a:bodyPr>
          <a:lstStyle/>
          <a:p>
            <a:pPr algn="ctr" defTabSz="914400"/>
            <a:r>
              <a:rPr lang="en-US" sz="3000" i="1" dirty="0">
                <a:solidFill>
                  <a:srgbClr val="44546A">
                    <a:lumMod val="75000"/>
                  </a:srgbClr>
                </a:solidFill>
                <a:latin typeface="Abadi MT Condensed Light" charset="0"/>
                <a:ea typeface="Abadi MT Condensed Light" charset="0"/>
                <a:cs typeface="Abadi MT Condensed Light" charset="0"/>
              </a:rPr>
              <a:t>“ECA has been playing a key role in Africa as a </a:t>
            </a:r>
            <a:r>
              <a:rPr lang="en-US" sz="3000" b="1" i="1" dirty="0">
                <a:solidFill>
                  <a:srgbClr val="44546A">
                    <a:lumMod val="75000"/>
                  </a:srgbClr>
                </a:solidFill>
                <a:latin typeface="Abadi MT Condensed Light" charset="0"/>
                <a:ea typeface="Abadi MT Condensed Light" charset="0"/>
                <a:cs typeface="Abadi MT Condensed Light" charset="0"/>
              </a:rPr>
              <a:t>Think Tank </a:t>
            </a:r>
            <a:r>
              <a:rPr lang="en-US" sz="3000" i="1" dirty="0">
                <a:solidFill>
                  <a:srgbClr val="44546A">
                    <a:lumMod val="75000"/>
                  </a:srgbClr>
                </a:solidFill>
                <a:latin typeface="Abadi MT Condensed Light" charset="0"/>
                <a:ea typeface="Abadi MT Condensed Light" charset="0"/>
                <a:cs typeface="Abadi MT Condensed Light" charset="0"/>
              </a:rPr>
              <a:t>and its new face will endorse and bring brand equity. </a:t>
            </a:r>
          </a:p>
          <a:p>
            <a:pPr algn="ctr" defTabSz="914400"/>
            <a:r>
              <a:rPr lang="en-US" sz="3000" i="1" dirty="0">
                <a:solidFill>
                  <a:srgbClr val="44546A">
                    <a:lumMod val="75000"/>
                  </a:srgbClr>
                </a:solidFill>
                <a:latin typeface="Abadi MT Condensed Light" charset="0"/>
                <a:ea typeface="Abadi MT Condensed Light" charset="0"/>
                <a:cs typeface="Abadi MT Condensed Light" charset="0"/>
              </a:rPr>
              <a:t>Its role and presence in Africa is sine qua none for the continents </a:t>
            </a:r>
            <a:r>
              <a:rPr lang="en-US" sz="3000" b="1" i="1" dirty="0">
                <a:solidFill>
                  <a:srgbClr val="44546A">
                    <a:lumMod val="75000"/>
                  </a:srgbClr>
                </a:solidFill>
                <a:latin typeface="Abadi MT Condensed Light" charset="0"/>
                <a:ea typeface="Abadi MT Condensed Light" charset="0"/>
                <a:cs typeface="Abadi MT Condensed Light" charset="0"/>
              </a:rPr>
              <a:t>integrated development</a:t>
            </a:r>
            <a:r>
              <a:rPr lang="en-US" sz="3000" i="1" dirty="0">
                <a:solidFill>
                  <a:srgbClr val="44546A">
                    <a:lumMod val="75000"/>
                  </a:srgbClr>
                </a:solidFill>
                <a:latin typeface="Abadi MT Condensed Light" charset="0"/>
                <a:ea typeface="Abadi MT Condensed Light" charset="0"/>
                <a:cs typeface="Abadi MT Condensed Light" charset="0"/>
              </a:rPr>
              <a:t>.”</a:t>
            </a:r>
          </a:p>
        </p:txBody>
      </p:sp>
      <p:sp>
        <p:nvSpPr>
          <p:cNvPr id="9" name="TextBox 8"/>
          <p:cNvSpPr txBox="1"/>
          <p:nvPr/>
        </p:nvSpPr>
        <p:spPr>
          <a:xfrm>
            <a:off x="4644737" y="4779861"/>
            <a:ext cx="3330909" cy="323165"/>
          </a:xfrm>
          <a:prstGeom prst="rect">
            <a:avLst/>
          </a:prstGeom>
          <a:noFill/>
        </p:spPr>
        <p:txBody>
          <a:bodyPr wrap="square" rtlCol="0">
            <a:spAutoFit/>
          </a:bodyPr>
          <a:lstStyle/>
          <a:p>
            <a:pPr defTabSz="914400"/>
            <a:r>
              <a:rPr lang="en-US" sz="1500" b="1" dirty="0">
                <a:solidFill>
                  <a:srgbClr val="44546A">
                    <a:lumMod val="75000"/>
                  </a:srgbClr>
                </a:solidFill>
                <a:latin typeface="Arial" charset="0"/>
                <a:ea typeface="Arial" charset="0"/>
                <a:cs typeface="Arial" charset="0"/>
              </a:rPr>
              <a:t>2016 Partner Survey Respondent</a:t>
            </a:r>
            <a:endParaRPr lang="en-US" sz="1500" b="1" dirty="0">
              <a:solidFill>
                <a:srgbClr val="44546A">
                  <a:lumMod val="75000"/>
                </a:srgbClr>
              </a:solidFill>
            </a:endParaRPr>
          </a:p>
        </p:txBody>
      </p:sp>
    </p:spTree>
    <p:extLst>
      <p:ext uri="{BB962C8B-B14F-4D97-AF65-F5344CB8AC3E}">
        <p14:creationId xmlns:p14="http://schemas.microsoft.com/office/powerpoint/2010/main" val="1577103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p:cNvSpPr txBox="1"/>
          <p:nvPr/>
        </p:nvSpPr>
        <p:spPr>
          <a:xfrm>
            <a:off x="97154" y="912114"/>
            <a:ext cx="8959977" cy="473685"/>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US" sz="3000" dirty="0">
                <a:solidFill>
                  <a:prstClr val="white"/>
                </a:solidFill>
                <a:latin typeface="Arial"/>
                <a:cs typeface="Arial"/>
              </a:rPr>
              <a:t>Key Results: 2016 ECA Partners Survey </a:t>
            </a:r>
            <a:endParaRPr sz="3000" dirty="0">
              <a:solidFill>
                <a:prstClr val="white"/>
              </a:solidFill>
              <a:latin typeface="Arial"/>
              <a:cs typeface="Arial"/>
            </a:endParaRPr>
          </a:p>
        </p:txBody>
      </p:sp>
      <p:sp>
        <p:nvSpPr>
          <p:cNvPr id="3" name="TextBox 2"/>
          <p:cNvSpPr txBox="1"/>
          <p:nvPr/>
        </p:nvSpPr>
        <p:spPr>
          <a:xfrm>
            <a:off x="97154" y="1489262"/>
            <a:ext cx="4394165" cy="369332"/>
          </a:xfrm>
          <a:prstGeom prst="rect">
            <a:avLst/>
          </a:prstGeom>
          <a:solidFill>
            <a:schemeClr val="accent5">
              <a:lumMod val="40000"/>
              <a:lumOff val="60000"/>
            </a:schemeClr>
          </a:solidFill>
        </p:spPr>
        <p:txBody>
          <a:bodyPr wrap="square" rtlCol="0">
            <a:spAutoFit/>
          </a:bodyPr>
          <a:lstStyle/>
          <a:p>
            <a:pPr defTabSz="914400"/>
            <a:r>
              <a:rPr lang="en-GB" b="1" dirty="0">
                <a:solidFill>
                  <a:prstClr val="black"/>
                </a:solidFill>
                <a:latin typeface="Arial" charset="0"/>
                <a:ea typeface="Arial" charset="0"/>
                <a:cs typeface="Arial" charset="0"/>
              </a:rPr>
              <a:t>661 Partners Responded</a:t>
            </a:r>
          </a:p>
        </p:txBody>
      </p:sp>
      <p:sp>
        <p:nvSpPr>
          <p:cNvPr id="4" name="TextBox 3"/>
          <p:cNvSpPr txBox="1"/>
          <p:nvPr/>
        </p:nvSpPr>
        <p:spPr>
          <a:xfrm>
            <a:off x="4612342" y="1489262"/>
            <a:ext cx="4444790" cy="369332"/>
          </a:xfrm>
          <a:prstGeom prst="rect">
            <a:avLst/>
          </a:prstGeom>
          <a:solidFill>
            <a:schemeClr val="accent5">
              <a:lumMod val="20000"/>
              <a:lumOff val="80000"/>
            </a:schemeClr>
          </a:solidFill>
        </p:spPr>
        <p:txBody>
          <a:bodyPr wrap="square" rtlCol="0">
            <a:spAutoFit/>
          </a:bodyPr>
          <a:lstStyle/>
          <a:p>
            <a:pPr defTabSz="914400"/>
            <a:r>
              <a:rPr lang="en-GB" b="1" dirty="0">
                <a:solidFill>
                  <a:prstClr val="black"/>
                </a:solidFill>
                <a:latin typeface="Arial" charset="0"/>
                <a:ea typeface="Arial" charset="0"/>
                <a:cs typeface="Arial" charset="0"/>
              </a:rPr>
              <a:t>ECA is a Think Tank of Reference</a:t>
            </a:r>
          </a:p>
        </p:txBody>
      </p:sp>
      <p:sp>
        <p:nvSpPr>
          <p:cNvPr id="7" name="TextBox 6"/>
          <p:cNvSpPr txBox="1"/>
          <p:nvPr/>
        </p:nvSpPr>
        <p:spPr>
          <a:xfrm>
            <a:off x="97154" y="1865779"/>
            <a:ext cx="8959977" cy="3154710"/>
          </a:xfrm>
          <a:prstGeom prst="rect">
            <a:avLst/>
          </a:prstGeom>
          <a:solidFill>
            <a:schemeClr val="bg1">
              <a:lumMod val="75000"/>
            </a:schemeClr>
          </a:solidFill>
        </p:spPr>
        <p:txBody>
          <a:bodyPr wrap="square" rtlCol="0">
            <a:spAutoFit/>
          </a:bodyPr>
          <a:lstStyle/>
          <a:p>
            <a:pPr marL="272654" indent="-272654" defTabSz="914400">
              <a:spcBef>
                <a:spcPts val="750"/>
              </a:spcBef>
            </a:pPr>
            <a:r>
              <a:rPr lang="en-GB" sz="1650" b="1" dirty="0">
                <a:solidFill>
                  <a:srgbClr val="FF0000"/>
                </a:solidFill>
                <a:latin typeface="Arial" charset="0"/>
                <a:ea typeface="Arial" charset="0"/>
                <a:cs typeface="Arial" charset="0"/>
              </a:rPr>
              <a:t>1</a:t>
            </a:r>
            <a:r>
              <a:rPr lang="en-GB" sz="1650" dirty="0">
                <a:solidFill>
                  <a:srgbClr val="FF0000"/>
                </a:solidFill>
                <a:latin typeface="Arial" charset="0"/>
                <a:ea typeface="Arial" charset="0"/>
                <a:cs typeface="Arial" charset="0"/>
              </a:rPr>
              <a:t>  </a:t>
            </a:r>
            <a:r>
              <a:rPr lang="en-GB" sz="1650" dirty="0">
                <a:solidFill>
                  <a:prstClr val="black"/>
                </a:solidFill>
                <a:latin typeface="Arial" charset="0"/>
                <a:ea typeface="Arial" charset="0"/>
                <a:cs typeface="Arial" charset="0"/>
              </a:rPr>
              <a:t>Close to </a:t>
            </a:r>
            <a:r>
              <a:rPr lang="en-GB" sz="1650" b="1" dirty="0">
                <a:solidFill>
                  <a:srgbClr val="FF0000"/>
                </a:solidFill>
                <a:latin typeface="Arial" charset="0"/>
                <a:ea typeface="Arial" charset="0"/>
                <a:cs typeface="Arial" charset="0"/>
              </a:rPr>
              <a:t>80%</a:t>
            </a:r>
            <a:r>
              <a:rPr lang="en-GB" sz="1650" dirty="0">
                <a:solidFill>
                  <a:srgbClr val="FF0000"/>
                </a:solidFill>
                <a:latin typeface="Arial" charset="0"/>
                <a:ea typeface="Arial" charset="0"/>
                <a:cs typeface="Arial" charset="0"/>
              </a:rPr>
              <a:t> </a:t>
            </a:r>
            <a:r>
              <a:rPr lang="en-GB" sz="1650" dirty="0">
                <a:solidFill>
                  <a:prstClr val="black"/>
                </a:solidFill>
                <a:latin typeface="Arial" charset="0"/>
                <a:ea typeface="Arial" charset="0"/>
                <a:cs typeface="Arial" charset="0"/>
              </a:rPr>
              <a:t>of partners state that ECA generates </a:t>
            </a:r>
            <a:r>
              <a:rPr lang="en-GB" sz="1650" b="1" dirty="0">
                <a:solidFill>
                  <a:prstClr val="black"/>
                </a:solidFill>
                <a:latin typeface="Arial" charset="0"/>
                <a:ea typeface="Arial" charset="0"/>
                <a:cs typeface="Arial" charset="0"/>
              </a:rPr>
              <a:t>quality knowledge products and reliable and relevant policy ideas</a:t>
            </a:r>
            <a:endParaRPr lang="en-GB" sz="1650" dirty="0">
              <a:solidFill>
                <a:srgbClr val="FF0000"/>
              </a:solidFill>
              <a:latin typeface="Arial" charset="0"/>
              <a:ea typeface="Arial" charset="0"/>
              <a:cs typeface="Arial" charset="0"/>
            </a:endParaRPr>
          </a:p>
          <a:p>
            <a:pPr marL="272654" indent="-272654" defTabSz="914400">
              <a:spcBef>
                <a:spcPts val="750"/>
              </a:spcBef>
            </a:pPr>
            <a:r>
              <a:rPr lang="en-GB" sz="1650" b="1" dirty="0">
                <a:solidFill>
                  <a:srgbClr val="FF0000"/>
                </a:solidFill>
                <a:latin typeface="Arial" charset="0"/>
                <a:ea typeface="Arial" charset="0"/>
                <a:cs typeface="Arial" charset="0"/>
              </a:rPr>
              <a:t>2</a:t>
            </a:r>
            <a:r>
              <a:rPr lang="en-GB" sz="1650" dirty="0">
                <a:solidFill>
                  <a:srgbClr val="FF0000"/>
                </a:solidFill>
                <a:latin typeface="Arial" charset="0"/>
                <a:ea typeface="Arial" charset="0"/>
                <a:cs typeface="Arial" charset="0"/>
              </a:rPr>
              <a:t>  </a:t>
            </a:r>
            <a:r>
              <a:rPr lang="en-GB" sz="1650" b="1" dirty="0">
                <a:solidFill>
                  <a:srgbClr val="FF0000"/>
                </a:solidFill>
                <a:latin typeface="Arial" charset="0"/>
                <a:ea typeface="Arial" charset="0"/>
                <a:cs typeface="Arial" charset="0"/>
              </a:rPr>
              <a:t>77%</a:t>
            </a:r>
            <a:r>
              <a:rPr lang="en-GB" sz="1650" dirty="0">
                <a:solidFill>
                  <a:srgbClr val="FF0000"/>
                </a:solidFill>
                <a:latin typeface="Arial" charset="0"/>
                <a:ea typeface="Arial" charset="0"/>
                <a:cs typeface="Arial" charset="0"/>
              </a:rPr>
              <a:t> </a:t>
            </a:r>
            <a:r>
              <a:rPr lang="en-GB" sz="1650" dirty="0">
                <a:solidFill>
                  <a:prstClr val="black"/>
                </a:solidFill>
                <a:latin typeface="Arial" charset="0"/>
                <a:ea typeface="Arial" charset="0"/>
                <a:cs typeface="Arial" charset="0"/>
              </a:rPr>
              <a:t>believe that ECA </a:t>
            </a:r>
            <a:r>
              <a:rPr lang="en-GB" sz="1650" b="1" dirty="0">
                <a:solidFill>
                  <a:prstClr val="black"/>
                </a:solidFill>
                <a:latin typeface="Arial" charset="0"/>
                <a:ea typeface="Arial" charset="0"/>
                <a:cs typeface="Arial" charset="0"/>
              </a:rPr>
              <a:t>knowledge products </a:t>
            </a:r>
            <a:r>
              <a:rPr lang="en-GB" sz="1650" dirty="0">
                <a:solidFill>
                  <a:prstClr val="black"/>
                </a:solidFill>
                <a:latin typeface="Arial" charset="0"/>
                <a:ea typeface="Arial" charset="0"/>
                <a:cs typeface="Arial" charset="0"/>
              </a:rPr>
              <a:t>are of </a:t>
            </a:r>
            <a:r>
              <a:rPr lang="en-GB" sz="1650" b="1" dirty="0">
                <a:solidFill>
                  <a:prstClr val="black"/>
                </a:solidFill>
                <a:latin typeface="Arial" charset="0"/>
                <a:ea typeface="Arial" charset="0"/>
                <a:cs typeface="Arial" charset="0"/>
              </a:rPr>
              <a:t>consistent high quality</a:t>
            </a:r>
          </a:p>
          <a:p>
            <a:pPr marL="272654" indent="-272654" defTabSz="914400">
              <a:spcBef>
                <a:spcPts val="750"/>
              </a:spcBef>
            </a:pPr>
            <a:r>
              <a:rPr lang="en-GB" sz="1650" b="1" dirty="0">
                <a:solidFill>
                  <a:srgbClr val="FF0000"/>
                </a:solidFill>
                <a:latin typeface="Arial" charset="0"/>
                <a:ea typeface="Arial" charset="0"/>
                <a:cs typeface="Arial" charset="0"/>
              </a:rPr>
              <a:t>3</a:t>
            </a:r>
            <a:r>
              <a:rPr lang="en-GB" sz="1650" dirty="0">
                <a:solidFill>
                  <a:srgbClr val="FF0000"/>
                </a:solidFill>
                <a:latin typeface="Arial" charset="0"/>
                <a:ea typeface="Arial" charset="0"/>
                <a:cs typeface="Arial" charset="0"/>
              </a:rPr>
              <a:t>  </a:t>
            </a:r>
            <a:r>
              <a:rPr lang="en-GB" sz="1650" b="1" dirty="0">
                <a:solidFill>
                  <a:srgbClr val="FF0000"/>
                </a:solidFill>
                <a:latin typeface="Arial" charset="0"/>
                <a:ea typeface="Arial" charset="0"/>
                <a:cs typeface="Arial" charset="0"/>
              </a:rPr>
              <a:t>63% </a:t>
            </a:r>
            <a:r>
              <a:rPr lang="en-GB" sz="1650" dirty="0">
                <a:solidFill>
                  <a:prstClr val="black"/>
                </a:solidFill>
                <a:latin typeface="Arial" charset="0"/>
                <a:ea typeface="Arial" charset="0"/>
                <a:cs typeface="Arial" charset="0"/>
              </a:rPr>
              <a:t>believe that </a:t>
            </a:r>
            <a:r>
              <a:rPr lang="en-GB" sz="1650" b="1" dirty="0">
                <a:solidFill>
                  <a:prstClr val="black"/>
                </a:solidFill>
                <a:latin typeface="Arial" charset="0"/>
                <a:ea typeface="Arial" charset="0"/>
                <a:cs typeface="Arial" charset="0"/>
              </a:rPr>
              <a:t>ECA statistics are of consistent high quality</a:t>
            </a:r>
          </a:p>
          <a:p>
            <a:pPr marL="272654" indent="-272654" defTabSz="914400">
              <a:spcBef>
                <a:spcPts val="750"/>
              </a:spcBef>
            </a:pPr>
            <a:r>
              <a:rPr lang="en-GB" sz="1650" b="1" dirty="0">
                <a:solidFill>
                  <a:srgbClr val="FF0000"/>
                </a:solidFill>
                <a:latin typeface="Arial" charset="0"/>
                <a:ea typeface="Arial" charset="0"/>
                <a:cs typeface="Arial" charset="0"/>
              </a:rPr>
              <a:t>4	70% </a:t>
            </a:r>
            <a:r>
              <a:rPr lang="en-GB" sz="1650" dirty="0">
                <a:solidFill>
                  <a:prstClr val="black"/>
                </a:solidFill>
                <a:latin typeface="Arial" charset="0"/>
                <a:ea typeface="Arial" charset="0"/>
                <a:cs typeface="Arial" charset="0"/>
              </a:rPr>
              <a:t>believe that ECA’s </a:t>
            </a:r>
            <a:r>
              <a:rPr lang="en-GB" sz="1650" b="1" dirty="0">
                <a:solidFill>
                  <a:prstClr val="black"/>
                </a:solidFill>
                <a:latin typeface="Arial" charset="0"/>
                <a:ea typeface="Arial" charset="0"/>
                <a:cs typeface="Arial" charset="0"/>
              </a:rPr>
              <a:t>knowledge delivery </a:t>
            </a:r>
            <a:r>
              <a:rPr lang="en-GB" sz="1650" dirty="0">
                <a:solidFill>
                  <a:prstClr val="black"/>
                </a:solidFill>
                <a:latin typeface="Arial" charset="0"/>
                <a:ea typeface="Arial" charset="0"/>
                <a:cs typeface="Arial" charset="0"/>
              </a:rPr>
              <a:t>is </a:t>
            </a:r>
            <a:r>
              <a:rPr lang="en-US" sz="1650" b="1" dirty="0">
                <a:solidFill>
                  <a:prstClr val="black"/>
                </a:solidFill>
                <a:latin typeface="Arial" charset="0"/>
                <a:ea typeface="Arial" charset="0"/>
                <a:cs typeface="Arial" charset="0"/>
              </a:rPr>
              <a:t>highly sensitive to context</a:t>
            </a:r>
            <a:r>
              <a:rPr lang="en-US" sz="1650" dirty="0">
                <a:solidFill>
                  <a:prstClr val="black"/>
                </a:solidFill>
                <a:latin typeface="Arial" charset="0"/>
                <a:ea typeface="Arial" charset="0"/>
                <a:cs typeface="Arial" charset="0"/>
              </a:rPr>
              <a:t>, relevant and tailored and </a:t>
            </a:r>
            <a:r>
              <a:rPr lang="en-US" sz="1650" b="1" dirty="0">
                <a:solidFill>
                  <a:prstClr val="black"/>
                </a:solidFill>
                <a:latin typeface="Arial" charset="0"/>
                <a:ea typeface="Arial" charset="0"/>
                <a:cs typeface="Arial" charset="0"/>
              </a:rPr>
              <a:t>well attuned to policy processes</a:t>
            </a:r>
          </a:p>
          <a:p>
            <a:pPr defTabSz="914400">
              <a:spcBef>
                <a:spcPts val="750"/>
              </a:spcBef>
            </a:pPr>
            <a:r>
              <a:rPr lang="en-GB" sz="1650" b="1" dirty="0">
                <a:solidFill>
                  <a:srgbClr val="FF0000"/>
                </a:solidFill>
                <a:latin typeface="Arial" charset="0"/>
                <a:ea typeface="Arial" charset="0"/>
                <a:cs typeface="Arial" charset="0"/>
              </a:rPr>
              <a:t>5   Over 75% </a:t>
            </a:r>
            <a:r>
              <a:rPr lang="en-GB" sz="1650" dirty="0">
                <a:solidFill>
                  <a:prstClr val="black"/>
                </a:solidFill>
                <a:latin typeface="Arial" charset="0"/>
                <a:ea typeface="Arial" charset="0"/>
                <a:cs typeface="Arial" charset="0"/>
              </a:rPr>
              <a:t>of partners perceive ECA as a </a:t>
            </a:r>
            <a:r>
              <a:rPr lang="en-GB" sz="1650" b="1" dirty="0">
                <a:solidFill>
                  <a:prstClr val="black"/>
                </a:solidFill>
                <a:latin typeface="Arial" charset="0"/>
                <a:ea typeface="Arial" charset="0"/>
                <a:cs typeface="Arial" charset="0"/>
              </a:rPr>
              <a:t>reliable </a:t>
            </a:r>
            <a:r>
              <a:rPr lang="en-GB" sz="1650" dirty="0">
                <a:solidFill>
                  <a:prstClr val="black"/>
                </a:solidFill>
                <a:latin typeface="Arial" charset="0"/>
                <a:ea typeface="Arial" charset="0"/>
                <a:cs typeface="Arial" charset="0"/>
              </a:rPr>
              <a:t>and</a:t>
            </a:r>
            <a:r>
              <a:rPr lang="en-GB" sz="1650" b="1" dirty="0">
                <a:solidFill>
                  <a:prstClr val="black"/>
                </a:solidFill>
                <a:latin typeface="Arial" charset="0"/>
                <a:ea typeface="Arial" charset="0"/>
                <a:cs typeface="Arial" charset="0"/>
              </a:rPr>
              <a:t> constructive partner</a:t>
            </a:r>
          </a:p>
          <a:p>
            <a:pPr marL="272654" indent="-272654" defTabSz="914400">
              <a:spcBef>
                <a:spcPts val="750"/>
              </a:spcBef>
            </a:pPr>
            <a:r>
              <a:rPr lang="en-GB" sz="1650" b="1" dirty="0">
                <a:solidFill>
                  <a:srgbClr val="FF0000"/>
                </a:solidFill>
                <a:latin typeface="Arial" charset="0"/>
                <a:ea typeface="Arial" charset="0"/>
                <a:cs typeface="Arial" charset="0"/>
              </a:rPr>
              <a:t>6   Close to 80% </a:t>
            </a:r>
            <a:r>
              <a:rPr lang="en-GB" sz="1650" dirty="0">
                <a:solidFill>
                  <a:prstClr val="black"/>
                </a:solidFill>
                <a:latin typeface="Arial" charset="0"/>
                <a:ea typeface="Arial" charset="0"/>
                <a:cs typeface="Arial" charset="0"/>
              </a:rPr>
              <a:t>indicate that </a:t>
            </a:r>
            <a:r>
              <a:rPr lang="en-GB" sz="1650" b="1" dirty="0">
                <a:solidFill>
                  <a:prstClr val="black"/>
                </a:solidFill>
                <a:latin typeface="Arial" charset="0"/>
                <a:ea typeface="Arial" charset="0"/>
                <a:cs typeface="Arial" charset="0"/>
              </a:rPr>
              <a:t>ECA makes a moderate to high contribution</a:t>
            </a:r>
            <a:r>
              <a:rPr lang="en-GB" sz="1650" dirty="0">
                <a:solidFill>
                  <a:prstClr val="black"/>
                </a:solidFill>
                <a:latin typeface="Arial" charset="0"/>
                <a:ea typeface="Arial" charset="0"/>
                <a:cs typeface="Arial" charset="0"/>
              </a:rPr>
              <a:t> in </a:t>
            </a:r>
            <a:r>
              <a:rPr lang="en-GB" sz="1650" b="1" dirty="0">
                <a:solidFill>
                  <a:prstClr val="black"/>
                </a:solidFill>
                <a:latin typeface="Arial" charset="0"/>
                <a:ea typeface="Arial" charset="0"/>
                <a:cs typeface="Arial" charset="0"/>
              </a:rPr>
              <a:t>improving national polices</a:t>
            </a:r>
            <a:endParaRPr lang="en-US" sz="1650" b="1" dirty="0">
              <a:solidFill>
                <a:prstClr val="black"/>
              </a:solidFill>
              <a:latin typeface="Arial" charset="0"/>
              <a:ea typeface="Arial" charset="0"/>
              <a:cs typeface="Arial" charset="0"/>
            </a:endParaRPr>
          </a:p>
          <a:p>
            <a:pPr defTabSz="914400">
              <a:spcBef>
                <a:spcPts val="750"/>
              </a:spcBef>
            </a:pPr>
            <a:endParaRPr lang="en-GB" sz="1050" dirty="0">
              <a:solidFill>
                <a:srgbClr val="FF0000"/>
              </a:solidFill>
              <a:latin typeface="Arial" charset="0"/>
              <a:ea typeface="Arial" charset="0"/>
              <a:cs typeface="Arial" charset="0"/>
            </a:endParaRPr>
          </a:p>
        </p:txBody>
      </p:sp>
      <p:sp>
        <p:nvSpPr>
          <p:cNvPr id="14" name="object 71"/>
          <p:cNvSpPr/>
          <p:nvPr/>
        </p:nvSpPr>
        <p:spPr>
          <a:xfrm>
            <a:off x="496080" y="5610057"/>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17" name="Picture 7"/>
          <p:cNvPicPr>
            <a:picLocks noChangeAspect="1"/>
          </p:cNvPicPr>
          <p:nvPr/>
        </p:nvPicPr>
        <p:blipFill>
          <a:blip r:embed="rId3"/>
          <a:stretch>
            <a:fillRect/>
          </a:stretch>
        </p:blipFill>
        <p:spPr>
          <a:xfrm>
            <a:off x="0" y="5391792"/>
            <a:ext cx="714356" cy="608959"/>
          </a:xfrm>
          <a:prstGeom prst="rect">
            <a:avLst/>
          </a:prstGeom>
        </p:spPr>
      </p:pic>
      <p:sp>
        <p:nvSpPr>
          <p:cNvPr id="18"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6</a:t>
            </a:fld>
            <a:endParaRPr lang="en-US">
              <a:solidFill>
                <a:prstClr val="black">
                  <a:tint val="75000"/>
                </a:prstClr>
              </a:solidFill>
            </a:endParaRPr>
          </a:p>
        </p:txBody>
      </p:sp>
    </p:spTree>
    <p:extLst>
      <p:ext uri="{BB962C8B-B14F-4D97-AF65-F5344CB8AC3E}">
        <p14:creationId xmlns:p14="http://schemas.microsoft.com/office/powerpoint/2010/main" val="5139092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bject 33"/>
          <p:cNvSpPr/>
          <p:nvPr/>
        </p:nvSpPr>
        <p:spPr>
          <a:xfrm>
            <a:off x="0" y="1757934"/>
            <a:ext cx="1620774" cy="4242816"/>
          </a:xfrm>
          <a:custGeom>
            <a:avLst/>
            <a:gdLst/>
            <a:ahLst/>
            <a:cxnLst/>
            <a:rect l="l" t="t" r="r" b="b"/>
            <a:pathLst>
              <a:path w="2161032" h="5657087">
                <a:moveTo>
                  <a:pt x="2161032" y="0"/>
                </a:moveTo>
                <a:lnTo>
                  <a:pt x="0" y="0"/>
                </a:lnTo>
                <a:lnTo>
                  <a:pt x="0" y="5657086"/>
                </a:lnTo>
                <a:lnTo>
                  <a:pt x="2161032" y="5657086"/>
                </a:lnTo>
                <a:lnTo>
                  <a:pt x="2161032" y="0"/>
                </a:lnTo>
                <a:close/>
              </a:path>
            </a:pathLst>
          </a:custGeom>
          <a:solidFill>
            <a:srgbClr val="404040"/>
          </a:solidFill>
        </p:spPr>
        <p:txBody>
          <a:bodyPr wrap="square" lIns="0" tIns="0" rIns="0" bIns="0" rtlCol="0">
            <a:noAutofit/>
          </a:bodyPr>
          <a:lstStyle/>
          <a:p>
            <a:pPr defTabSz="914400"/>
            <a:endParaRPr sz="1350" dirty="0">
              <a:solidFill>
                <a:prstClr val="black"/>
              </a:solidFill>
            </a:endParaRPr>
          </a:p>
        </p:txBody>
      </p:sp>
      <p:sp>
        <p:nvSpPr>
          <p:cNvPr id="35" name="object 35"/>
          <p:cNvSpPr/>
          <p:nvPr/>
        </p:nvSpPr>
        <p:spPr>
          <a:xfrm>
            <a:off x="198958" y="5429250"/>
            <a:ext cx="1149477" cy="0"/>
          </a:xfrm>
          <a:custGeom>
            <a:avLst/>
            <a:gdLst/>
            <a:ahLst/>
            <a:cxnLst/>
            <a:rect l="l" t="t" r="r" b="b"/>
            <a:pathLst>
              <a:path w="1532636">
                <a:moveTo>
                  <a:pt x="0" y="0"/>
                </a:moveTo>
                <a:lnTo>
                  <a:pt x="1532636" y="0"/>
                </a:lnTo>
              </a:path>
            </a:pathLst>
          </a:custGeom>
          <a:ln w="38100">
            <a:solidFill>
              <a:srgbClr val="FFFFFF"/>
            </a:solidFill>
          </a:ln>
        </p:spPr>
        <p:txBody>
          <a:bodyPr wrap="square" lIns="0" tIns="0" rIns="0" bIns="0" rtlCol="0">
            <a:noAutofit/>
          </a:bodyPr>
          <a:lstStyle/>
          <a:p>
            <a:pPr defTabSz="914400"/>
            <a:endParaRPr sz="1350">
              <a:solidFill>
                <a:prstClr val="black"/>
              </a:solidFill>
            </a:endParaRPr>
          </a:p>
        </p:txBody>
      </p:sp>
      <p:sp>
        <p:nvSpPr>
          <p:cNvPr id="28" name="object 28"/>
          <p:cNvSpPr/>
          <p:nvPr/>
        </p:nvSpPr>
        <p:spPr>
          <a:xfrm>
            <a:off x="24344" y="873823"/>
            <a:ext cx="4794928" cy="487490"/>
          </a:xfrm>
          <a:custGeom>
            <a:avLst/>
            <a:gdLst/>
            <a:ahLst/>
            <a:cxnLst/>
            <a:rect l="l" t="t" r="r" b="b"/>
            <a:pathLst>
              <a:path w="3673741" h="618490">
                <a:moveTo>
                  <a:pt x="0" y="618490"/>
                </a:moveTo>
                <a:lnTo>
                  <a:pt x="3623195" y="520954"/>
                </a:lnTo>
                <a:lnTo>
                  <a:pt x="3673741" y="111760"/>
                </a:lnTo>
                <a:lnTo>
                  <a:pt x="75818" y="0"/>
                </a:lnTo>
                <a:lnTo>
                  <a:pt x="0" y="618490"/>
                </a:lnTo>
                <a:close/>
              </a:path>
            </a:pathLst>
          </a:custGeom>
          <a:solidFill>
            <a:srgbClr val="2A4EB3"/>
          </a:solidFill>
        </p:spPr>
        <p:txBody>
          <a:bodyPr wrap="square" lIns="0" tIns="0" rIns="0" bIns="0" rtlCol="0">
            <a:noAutofit/>
          </a:bodyPr>
          <a:lstStyle/>
          <a:p>
            <a:pPr defTabSz="914400"/>
            <a:endParaRPr sz="1350">
              <a:solidFill>
                <a:prstClr val="black"/>
              </a:solidFill>
            </a:endParaRPr>
          </a:p>
        </p:txBody>
      </p:sp>
      <p:sp>
        <p:nvSpPr>
          <p:cNvPr id="29" name="object 29"/>
          <p:cNvSpPr/>
          <p:nvPr/>
        </p:nvSpPr>
        <p:spPr>
          <a:xfrm>
            <a:off x="301420" y="952976"/>
            <a:ext cx="1659389" cy="336935"/>
          </a:xfrm>
          <a:custGeom>
            <a:avLst/>
            <a:gdLst/>
            <a:ahLst/>
            <a:cxnLst/>
            <a:rect l="l" t="t" r="r" b="b"/>
            <a:pathLst>
              <a:path w="3974795" h="630428">
                <a:moveTo>
                  <a:pt x="0" y="630428"/>
                </a:moveTo>
                <a:lnTo>
                  <a:pt x="3801186" y="513461"/>
                </a:lnTo>
                <a:lnTo>
                  <a:pt x="3974795" y="0"/>
                </a:lnTo>
                <a:lnTo>
                  <a:pt x="150990" y="252476"/>
                </a:lnTo>
                <a:lnTo>
                  <a:pt x="0" y="630428"/>
                </a:lnTo>
                <a:close/>
              </a:path>
            </a:pathLst>
          </a:custGeom>
          <a:solidFill>
            <a:srgbClr val="2A4EB3"/>
          </a:solidFill>
        </p:spPr>
        <p:txBody>
          <a:bodyPr wrap="square" lIns="0" tIns="0" rIns="0" bIns="0" rtlCol="0">
            <a:noAutofit/>
          </a:bodyPr>
          <a:lstStyle/>
          <a:p>
            <a:pPr defTabSz="914400"/>
            <a:endParaRPr sz="1350">
              <a:solidFill>
                <a:prstClr val="black"/>
              </a:solidFill>
            </a:endParaRPr>
          </a:p>
        </p:txBody>
      </p:sp>
      <p:sp>
        <p:nvSpPr>
          <p:cNvPr id="11" name="object 11"/>
          <p:cNvSpPr txBox="1"/>
          <p:nvPr/>
        </p:nvSpPr>
        <p:spPr>
          <a:xfrm>
            <a:off x="115909" y="1028939"/>
            <a:ext cx="3910142" cy="321161"/>
          </a:xfrm>
          <a:prstGeom prst="rect">
            <a:avLst/>
          </a:prstGeom>
        </p:spPr>
        <p:txBody>
          <a:bodyPr wrap="square" lIns="0" tIns="0" rIns="0" bIns="0" rtlCol="0">
            <a:noAutofit/>
          </a:bodyPr>
          <a:lstStyle/>
          <a:p>
            <a:pPr marL="9525" defTabSz="914400">
              <a:lnSpc>
                <a:spcPts val="2213"/>
              </a:lnSpc>
              <a:spcBef>
                <a:spcPts val="110"/>
              </a:spcBef>
            </a:pPr>
            <a:r>
              <a:rPr sz="4050" spc="-56" baseline="2925" dirty="0">
                <a:solidFill>
                  <a:srgbClr val="FFFFFF"/>
                </a:solidFill>
                <a:latin typeface="Arial"/>
                <a:cs typeface="Arial"/>
              </a:rPr>
              <a:t>R</a:t>
            </a:r>
            <a:r>
              <a:rPr sz="4050" spc="-11" baseline="2925" dirty="0">
                <a:solidFill>
                  <a:srgbClr val="FFFFFF"/>
                </a:solidFill>
                <a:latin typeface="Arial"/>
                <a:cs typeface="Arial"/>
              </a:rPr>
              <a:t>e</a:t>
            </a:r>
            <a:r>
              <a:rPr sz="4050" baseline="2925" dirty="0">
                <a:solidFill>
                  <a:srgbClr val="FFFFFF"/>
                </a:solidFill>
                <a:latin typeface="Arial"/>
                <a:cs typeface="Arial"/>
              </a:rPr>
              <a:t>s</a:t>
            </a:r>
            <a:r>
              <a:rPr sz="4050" spc="-19" baseline="2925" dirty="0">
                <a:solidFill>
                  <a:srgbClr val="FFFFFF"/>
                </a:solidFill>
                <a:latin typeface="Arial"/>
                <a:cs typeface="Arial"/>
              </a:rPr>
              <a:t>p</a:t>
            </a:r>
            <a:r>
              <a:rPr sz="4050" spc="-14" baseline="2925" dirty="0">
                <a:solidFill>
                  <a:srgbClr val="FFFFFF"/>
                </a:solidFill>
                <a:latin typeface="Arial"/>
                <a:cs typeface="Arial"/>
              </a:rPr>
              <a:t>o</a:t>
            </a:r>
            <a:r>
              <a:rPr sz="4050" spc="-19" baseline="2925" dirty="0">
                <a:solidFill>
                  <a:srgbClr val="FFFFFF"/>
                </a:solidFill>
                <a:latin typeface="Arial"/>
                <a:cs typeface="Arial"/>
              </a:rPr>
              <a:t>ns</a:t>
            </a:r>
            <a:r>
              <a:rPr sz="4050" baseline="2925" dirty="0">
                <a:solidFill>
                  <a:srgbClr val="FFFFFF"/>
                </a:solidFill>
                <a:latin typeface="Arial"/>
                <a:cs typeface="Arial"/>
              </a:rPr>
              <a:t>e</a:t>
            </a:r>
            <a:r>
              <a:rPr lang="en-US" sz="4050" baseline="2925" dirty="0">
                <a:solidFill>
                  <a:srgbClr val="FFFFFF"/>
                </a:solidFill>
                <a:latin typeface="Arial"/>
                <a:cs typeface="Arial"/>
              </a:rPr>
              <a:t> rate by region</a:t>
            </a:r>
            <a:endParaRPr sz="4050" dirty="0">
              <a:solidFill>
                <a:prstClr val="black"/>
              </a:solidFill>
              <a:latin typeface="Arial"/>
              <a:cs typeface="Arial"/>
            </a:endParaRPr>
          </a:p>
        </p:txBody>
      </p:sp>
      <p:sp>
        <p:nvSpPr>
          <p:cNvPr id="9" name="object 9"/>
          <p:cNvSpPr txBox="1"/>
          <p:nvPr/>
        </p:nvSpPr>
        <p:spPr>
          <a:xfrm>
            <a:off x="198958" y="1901953"/>
            <a:ext cx="1269440" cy="438530"/>
          </a:xfrm>
          <a:prstGeom prst="rect">
            <a:avLst/>
          </a:prstGeom>
        </p:spPr>
        <p:txBody>
          <a:bodyPr wrap="square" lIns="0" tIns="0" rIns="0" bIns="0" rtlCol="0">
            <a:noAutofit/>
          </a:bodyPr>
          <a:lstStyle/>
          <a:p>
            <a:pPr marL="248573" marR="261426" algn="ctr" defTabSz="914400">
              <a:lnSpc>
                <a:spcPts val="1605"/>
              </a:lnSpc>
              <a:spcBef>
                <a:spcPts val="80"/>
              </a:spcBef>
            </a:pPr>
            <a:r>
              <a:rPr spc="-29" baseline="2730" dirty="0">
                <a:solidFill>
                  <a:srgbClr val="FFFFFF"/>
                </a:solidFill>
                <a:latin typeface="Arial"/>
                <a:cs typeface="Arial"/>
              </a:rPr>
              <a:t>O</a:t>
            </a:r>
            <a:r>
              <a:rPr spc="-3" baseline="2730" dirty="0">
                <a:solidFill>
                  <a:srgbClr val="FFFFFF"/>
                </a:solidFill>
                <a:latin typeface="Arial"/>
                <a:cs typeface="Arial"/>
              </a:rPr>
              <a:t>V</a:t>
            </a:r>
            <a:r>
              <a:rPr spc="-7" baseline="2730" dirty="0">
                <a:solidFill>
                  <a:srgbClr val="FFFFFF"/>
                </a:solidFill>
                <a:latin typeface="Arial"/>
                <a:cs typeface="Arial"/>
              </a:rPr>
              <a:t>ER</a:t>
            </a:r>
            <a:r>
              <a:rPr spc="-19" baseline="2730" dirty="0">
                <a:solidFill>
                  <a:srgbClr val="FFFFFF"/>
                </a:solidFill>
                <a:latin typeface="Arial"/>
                <a:cs typeface="Arial"/>
              </a:rPr>
              <a:t>AL</a:t>
            </a:r>
            <a:r>
              <a:rPr baseline="2730" dirty="0">
                <a:solidFill>
                  <a:srgbClr val="FFFFFF"/>
                </a:solidFill>
                <a:latin typeface="Arial"/>
                <a:cs typeface="Arial"/>
              </a:rPr>
              <a:t>L</a:t>
            </a:r>
            <a:endParaRPr dirty="0">
              <a:solidFill>
                <a:prstClr val="black"/>
              </a:solidFill>
              <a:latin typeface="Arial"/>
              <a:cs typeface="Arial"/>
            </a:endParaRPr>
          </a:p>
          <a:p>
            <a:pPr algn="ctr" defTabSz="914400">
              <a:lnSpc>
                <a:spcPts val="1800"/>
              </a:lnSpc>
              <a:spcBef>
                <a:spcPts val="10"/>
              </a:spcBef>
            </a:pPr>
            <a:r>
              <a:rPr spc="-7" baseline="1365" dirty="0">
                <a:solidFill>
                  <a:srgbClr val="FFFFFF"/>
                </a:solidFill>
                <a:latin typeface="Arial"/>
                <a:cs typeface="Arial"/>
              </a:rPr>
              <a:t>R</a:t>
            </a:r>
            <a:r>
              <a:rPr spc="-22" baseline="1365" dirty="0">
                <a:solidFill>
                  <a:srgbClr val="FFFFFF"/>
                </a:solidFill>
                <a:latin typeface="Arial"/>
                <a:cs typeface="Arial"/>
              </a:rPr>
              <a:t>E</a:t>
            </a:r>
            <a:r>
              <a:rPr spc="-3" baseline="1365" dirty="0">
                <a:solidFill>
                  <a:srgbClr val="FFFFFF"/>
                </a:solidFill>
                <a:latin typeface="Arial"/>
                <a:cs typeface="Arial"/>
              </a:rPr>
              <a:t>S</a:t>
            </a:r>
            <a:r>
              <a:rPr spc="-7" baseline="1365" dirty="0">
                <a:solidFill>
                  <a:srgbClr val="FFFFFF"/>
                </a:solidFill>
                <a:latin typeface="Arial"/>
                <a:cs typeface="Arial"/>
              </a:rPr>
              <a:t>P</a:t>
            </a:r>
            <a:r>
              <a:rPr spc="-19" baseline="1365" dirty="0">
                <a:solidFill>
                  <a:srgbClr val="FFFFFF"/>
                </a:solidFill>
                <a:latin typeface="Arial"/>
                <a:cs typeface="Arial"/>
              </a:rPr>
              <a:t>O</a:t>
            </a:r>
            <a:r>
              <a:rPr spc="-14" baseline="1365" dirty="0">
                <a:solidFill>
                  <a:srgbClr val="FFFFFF"/>
                </a:solidFill>
                <a:latin typeface="Arial"/>
                <a:cs typeface="Arial"/>
              </a:rPr>
              <a:t>NS</a:t>
            </a:r>
            <a:r>
              <a:rPr baseline="1365" dirty="0">
                <a:solidFill>
                  <a:srgbClr val="FFFFFF"/>
                </a:solidFill>
                <a:latin typeface="Arial"/>
                <a:cs typeface="Arial"/>
              </a:rPr>
              <a:t>E</a:t>
            </a:r>
            <a:r>
              <a:rPr spc="-48" baseline="1365" dirty="0">
                <a:solidFill>
                  <a:srgbClr val="FFFFFF"/>
                </a:solidFill>
                <a:latin typeface="Arial"/>
                <a:cs typeface="Arial"/>
              </a:rPr>
              <a:t> </a:t>
            </a:r>
            <a:r>
              <a:rPr spc="-7" baseline="1365" dirty="0">
                <a:solidFill>
                  <a:srgbClr val="FFFFFF"/>
                </a:solidFill>
                <a:latin typeface="Arial"/>
                <a:cs typeface="Arial"/>
              </a:rPr>
              <a:t>R</a:t>
            </a:r>
            <a:r>
              <a:rPr spc="-127" baseline="1365" dirty="0">
                <a:solidFill>
                  <a:srgbClr val="FFFFFF"/>
                </a:solidFill>
                <a:latin typeface="Arial"/>
                <a:cs typeface="Arial"/>
              </a:rPr>
              <a:t>A</a:t>
            </a:r>
            <a:r>
              <a:rPr spc="-7" baseline="1365" dirty="0">
                <a:solidFill>
                  <a:srgbClr val="FFFFFF"/>
                </a:solidFill>
                <a:latin typeface="Arial"/>
                <a:cs typeface="Arial"/>
              </a:rPr>
              <a:t>T</a:t>
            </a:r>
            <a:r>
              <a:rPr baseline="1365" dirty="0">
                <a:solidFill>
                  <a:srgbClr val="FFFFFF"/>
                </a:solidFill>
                <a:latin typeface="Arial"/>
                <a:cs typeface="Arial"/>
              </a:rPr>
              <a:t>E</a:t>
            </a:r>
            <a:endParaRPr dirty="0">
              <a:solidFill>
                <a:prstClr val="black"/>
              </a:solidFill>
              <a:latin typeface="Arial"/>
              <a:cs typeface="Arial"/>
            </a:endParaRPr>
          </a:p>
        </p:txBody>
      </p:sp>
      <p:sp>
        <p:nvSpPr>
          <p:cNvPr id="8" name="object 8"/>
          <p:cNvSpPr txBox="1"/>
          <p:nvPr/>
        </p:nvSpPr>
        <p:spPr>
          <a:xfrm>
            <a:off x="0" y="2469313"/>
            <a:ext cx="1617222" cy="1223200"/>
          </a:xfrm>
          <a:prstGeom prst="rect">
            <a:avLst/>
          </a:prstGeom>
        </p:spPr>
        <p:txBody>
          <a:bodyPr wrap="square" lIns="0" tIns="0" rIns="0" bIns="0" rtlCol="0">
            <a:noAutofit/>
          </a:bodyPr>
          <a:lstStyle/>
          <a:p>
            <a:pPr marL="9525" algn="ctr" defTabSz="914400">
              <a:lnSpc>
                <a:spcPts val="3439"/>
              </a:lnSpc>
              <a:spcBef>
                <a:spcPts val="172"/>
              </a:spcBef>
            </a:pPr>
            <a:r>
              <a:rPr lang="en-US" sz="4500" b="1" baseline="3103" dirty="0">
                <a:solidFill>
                  <a:srgbClr val="FFFFFF"/>
                </a:solidFill>
                <a:latin typeface="Arial"/>
                <a:cs typeface="Arial"/>
              </a:rPr>
              <a:t>661</a:t>
            </a:r>
            <a:endParaRPr sz="4500" dirty="0">
              <a:solidFill>
                <a:prstClr val="black"/>
              </a:solidFill>
              <a:latin typeface="Arial"/>
              <a:cs typeface="Arial"/>
            </a:endParaRPr>
          </a:p>
          <a:p>
            <a:pPr marL="36957" marR="62956" algn="ctr" defTabSz="914400">
              <a:lnSpc>
                <a:spcPts val="1796"/>
              </a:lnSpc>
            </a:pPr>
            <a:r>
              <a:rPr lang="en-US" sz="2100" spc="-3" baseline="1365" dirty="0">
                <a:solidFill>
                  <a:srgbClr val="FFFFFF"/>
                </a:solidFill>
                <a:latin typeface="Arial"/>
                <a:cs typeface="Arial"/>
              </a:rPr>
              <a:t>Partners</a:t>
            </a:r>
            <a:r>
              <a:rPr lang="en-US" sz="2100" spc="-3" dirty="0">
                <a:solidFill>
                  <a:srgbClr val="FFFFFF"/>
                </a:solidFill>
                <a:latin typeface="Arial"/>
                <a:cs typeface="Arial"/>
              </a:rPr>
              <a:t> </a:t>
            </a:r>
            <a:r>
              <a:rPr lang="en-US" sz="2100" spc="-3" baseline="1365" dirty="0">
                <a:solidFill>
                  <a:srgbClr val="FFFFFF"/>
                </a:solidFill>
                <a:latin typeface="Arial"/>
                <a:cs typeface="Arial"/>
              </a:rPr>
              <a:t>responded</a:t>
            </a:r>
            <a:endParaRPr lang="en-GB" sz="2100" baseline="1365" dirty="0">
              <a:solidFill>
                <a:srgbClr val="FFFFFF"/>
              </a:solidFill>
              <a:latin typeface="Arial"/>
              <a:cs typeface="Arial"/>
            </a:endParaRPr>
          </a:p>
          <a:p>
            <a:pPr marL="36957" marR="62956" algn="ctr" defTabSz="914400">
              <a:lnSpc>
                <a:spcPts val="1796"/>
              </a:lnSpc>
            </a:pPr>
            <a:endParaRPr lang="en-GB" sz="1500" dirty="0">
              <a:solidFill>
                <a:prstClr val="white"/>
              </a:solidFill>
              <a:latin typeface="Arial"/>
              <a:cs typeface="Arial"/>
            </a:endParaRPr>
          </a:p>
          <a:p>
            <a:pPr marL="36957" marR="62956" algn="ctr" defTabSz="914400">
              <a:lnSpc>
                <a:spcPts val="1796"/>
              </a:lnSpc>
            </a:pPr>
            <a:endParaRPr lang="en-GB" sz="1500" dirty="0">
              <a:solidFill>
                <a:prstClr val="white"/>
              </a:solidFill>
              <a:latin typeface="Arial"/>
              <a:cs typeface="Arial"/>
            </a:endParaRPr>
          </a:p>
          <a:p>
            <a:pPr marL="36957" marR="62956" algn="ctr" defTabSz="914400">
              <a:lnSpc>
                <a:spcPts val="1796"/>
              </a:lnSpc>
            </a:pPr>
            <a:endParaRPr lang="en-GB" sz="1500" dirty="0">
              <a:solidFill>
                <a:prstClr val="white"/>
              </a:solidFill>
              <a:latin typeface="Arial"/>
              <a:cs typeface="Arial"/>
            </a:endParaRPr>
          </a:p>
          <a:p>
            <a:pPr marL="36957" marR="62956" algn="ctr" defTabSz="914400">
              <a:lnSpc>
                <a:spcPts val="1796"/>
              </a:lnSpc>
            </a:pPr>
            <a:endParaRPr lang="en-GB" sz="1500" dirty="0">
              <a:solidFill>
                <a:prstClr val="white"/>
              </a:solidFill>
              <a:latin typeface="Arial"/>
              <a:cs typeface="Arial"/>
            </a:endParaRPr>
          </a:p>
          <a:p>
            <a:pPr marL="36957" marR="62956" algn="ctr" defTabSz="914400">
              <a:lnSpc>
                <a:spcPts val="1796"/>
              </a:lnSpc>
            </a:pPr>
            <a:r>
              <a:rPr lang="en-GB" sz="2625" b="1" dirty="0">
                <a:solidFill>
                  <a:prstClr val="white"/>
                </a:solidFill>
                <a:latin typeface="Arial"/>
                <a:cs typeface="Arial"/>
              </a:rPr>
              <a:t>31.5% </a:t>
            </a:r>
          </a:p>
          <a:p>
            <a:pPr marL="36957" marR="62956" algn="ctr" defTabSz="914400">
              <a:lnSpc>
                <a:spcPts val="1796"/>
              </a:lnSpc>
            </a:pPr>
            <a:r>
              <a:rPr lang="en-GB" sz="1500" dirty="0">
                <a:solidFill>
                  <a:prstClr val="white"/>
                </a:solidFill>
                <a:latin typeface="Arial"/>
                <a:cs typeface="Arial"/>
              </a:rPr>
              <a:t>of invited partners</a:t>
            </a:r>
          </a:p>
          <a:p>
            <a:pPr marL="36957" marR="62956" algn="ctr" defTabSz="914400">
              <a:lnSpc>
                <a:spcPts val="1796"/>
              </a:lnSpc>
            </a:pPr>
            <a:r>
              <a:rPr lang="en-GB" sz="1500" dirty="0">
                <a:solidFill>
                  <a:prstClr val="white"/>
                </a:solidFill>
                <a:latin typeface="Arial"/>
                <a:cs typeface="Arial"/>
              </a:rPr>
              <a:t>completed the survey</a:t>
            </a:r>
            <a:endParaRPr sz="1500" dirty="0">
              <a:solidFill>
                <a:prstClr val="white"/>
              </a:solidFill>
              <a:latin typeface="Arial"/>
              <a:cs typeface="Arial"/>
            </a:endParaRPr>
          </a:p>
        </p:txBody>
      </p:sp>
      <p:sp>
        <p:nvSpPr>
          <p:cNvPr id="7" name="object 7"/>
          <p:cNvSpPr txBox="1"/>
          <p:nvPr/>
        </p:nvSpPr>
        <p:spPr>
          <a:xfrm>
            <a:off x="8695754" y="5785256"/>
            <a:ext cx="94126" cy="133350"/>
          </a:xfrm>
          <a:prstGeom prst="rect">
            <a:avLst/>
          </a:prstGeom>
        </p:spPr>
        <p:txBody>
          <a:bodyPr wrap="square" lIns="0" tIns="0" rIns="0" bIns="0" rtlCol="0">
            <a:noAutofit/>
          </a:bodyPr>
          <a:lstStyle/>
          <a:p>
            <a:pPr marL="9525" defTabSz="914400">
              <a:lnSpc>
                <a:spcPts val="990"/>
              </a:lnSpc>
              <a:spcBef>
                <a:spcPts val="50"/>
              </a:spcBef>
            </a:pPr>
            <a:r>
              <a:rPr sz="1350" baseline="2275" dirty="0">
                <a:solidFill>
                  <a:srgbClr val="FFFFFF"/>
                </a:solidFill>
                <a:cs typeface="Calibri"/>
              </a:rPr>
              <a:t>5</a:t>
            </a:r>
            <a:endParaRPr sz="900" dirty="0">
              <a:solidFill>
                <a:prstClr val="black"/>
              </a:solidFill>
              <a:cs typeface="Calibri"/>
            </a:endParaRPr>
          </a:p>
        </p:txBody>
      </p:sp>
      <p:sp>
        <p:nvSpPr>
          <p:cNvPr id="5" name="object 5"/>
          <p:cNvSpPr txBox="1"/>
          <p:nvPr/>
        </p:nvSpPr>
        <p:spPr>
          <a:xfrm>
            <a:off x="4608576" y="1361312"/>
            <a:ext cx="1107567" cy="176022"/>
          </a:xfrm>
          <a:prstGeom prst="rect">
            <a:avLst/>
          </a:prstGeom>
        </p:spPr>
        <p:txBody>
          <a:bodyPr wrap="square" lIns="0" tIns="0" rIns="0" bIns="0" rtlCol="0">
            <a:noAutofit/>
          </a:bodyPr>
          <a:lstStyle/>
          <a:p>
            <a:pPr marL="44768" defTabSz="914400">
              <a:lnSpc>
                <a:spcPct val="101725"/>
              </a:lnSpc>
              <a:spcBef>
                <a:spcPts val="64"/>
              </a:spcBef>
            </a:pPr>
            <a:r>
              <a:rPr lang="en-US" sz="1050" dirty="0">
                <a:solidFill>
                  <a:srgbClr val="FFFFFF"/>
                </a:solidFill>
                <a:latin typeface="Arial"/>
                <a:cs typeface="Arial"/>
              </a:rPr>
              <a:t>East Africa </a:t>
            </a:r>
            <a:endParaRPr sz="1050" dirty="0">
              <a:solidFill>
                <a:prstClr val="black"/>
              </a:solidFill>
              <a:latin typeface="Arial"/>
              <a:cs typeface="Arial"/>
            </a:endParaRPr>
          </a:p>
        </p:txBody>
      </p:sp>
      <p:sp>
        <p:nvSpPr>
          <p:cNvPr id="4" name="object 4"/>
          <p:cNvSpPr txBox="1"/>
          <p:nvPr/>
        </p:nvSpPr>
        <p:spPr>
          <a:xfrm>
            <a:off x="5943600" y="1361312"/>
            <a:ext cx="1104709" cy="176022"/>
          </a:xfrm>
          <a:prstGeom prst="rect">
            <a:avLst/>
          </a:prstGeom>
        </p:spPr>
        <p:txBody>
          <a:bodyPr wrap="square" lIns="0" tIns="0" rIns="0" bIns="0" rtlCol="0">
            <a:noAutofit/>
          </a:bodyPr>
          <a:lstStyle/>
          <a:p>
            <a:pPr marL="361730" marR="367503" algn="ctr" defTabSz="914400">
              <a:lnSpc>
                <a:spcPct val="101725"/>
              </a:lnSpc>
              <a:spcBef>
                <a:spcPts val="64"/>
              </a:spcBef>
            </a:pPr>
            <a:endParaRPr sz="1050" dirty="0">
              <a:solidFill>
                <a:prstClr val="black"/>
              </a:solidFill>
              <a:latin typeface="Arial"/>
              <a:cs typeface="Arial"/>
            </a:endParaRPr>
          </a:p>
        </p:txBody>
      </p:sp>
      <p:grpSp>
        <p:nvGrpSpPr>
          <p:cNvPr id="39" name="map_world2"/>
          <p:cNvGrpSpPr/>
          <p:nvPr/>
        </p:nvGrpSpPr>
        <p:grpSpPr>
          <a:xfrm>
            <a:off x="2228850" y="2000251"/>
            <a:ext cx="6269127" cy="3918356"/>
            <a:chOff x="1057275" y="2005013"/>
            <a:chExt cx="7791450" cy="3984625"/>
          </a:xfrm>
        </p:grpSpPr>
        <p:sp>
          <p:nvSpPr>
            <p:cNvPr id="40" name="Freeform 39"/>
            <p:cNvSpPr>
              <a:spLocks/>
            </p:cNvSpPr>
            <p:nvPr>
              <p:custDataLst>
                <p:tags r:id="rId1"/>
              </p:custDataLst>
            </p:nvPr>
          </p:nvSpPr>
          <p:spPr bwMode="auto">
            <a:xfrm>
              <a:off x="2127250" y="2486026"/>
              <a:ext cx="403225" cy="190500"/>
            </a:xfrm>
            <a:custGeom>
              <a:avLst/>
              <a:gdLst>
                <a:gd name="T0" fmla="*/ 90310 w 509"/>
                <a:gd name="T1" fmla="*/ 41275 h 240"/>
                <a:gd name="T2" fmla="*/ 93478 w 509"/>
                <a:gd name="T3" fmla="*/ 44450 h 240"/>
                <a:gd name="T4" fmla="*/ 90310 w 509"/>
                <a:gd name="T5" fmla="*/ 47625 h 240"/>
                <a:gd name="T6" fmla="*/ 76050 w 509"/>
                <a:gd name="T7" fmla="*/ 44450 h 240"/>
                <a:gd name="T8" fmla="*/ 65752 w 509"/>
                <a:gd name="T9" fmla="*/ 44450 h 240"/>
                <a:gd name="T10" fmla="*/ 55453 w 509"/>
                <a:gd name="T11" fmla="*/ 44450 h 240"/>
                <a:gd name="T12" fmla="*/ 48324 w 509"/>
                <a:gd name="T13" fmla="*/ 47625 h 240"/>
                <a:gd name="T14" fmla="*/ 34064 w 509"/>
                <a:gd name="T15" fmla="*/ 47625 h 240"/>
                <a:gd name="T16" fmla="*/ 30895 w 509"/>
                <a:gd name="T17" fmla="*/ 44450 h 240"/>
                <a:gd name="T18" fmla="*/ 23766 w 509"/>
                <a:gd name="T19" fmla="*/ 44450 h 240"/>
                <a:gd name="T20" fmla="*/ 13467 w 509"/>
                <a:gd name="T21" fmla="*/ 44450 h 240"/>
                <a:gd name="T22" fmla="*/ 6338 w 509"/>
                <a:gd name="T23" fmla="*/ 37306 h 240"/>
                <a:gd name="T24" fmla="*/ 20597 w 509"/>
                <a:gd name="T25" fmla="*/ 34131 h 240"/>
                <a:gd name="T26" fmla="*/ 30895 w 509"/>
                <a:gd name="T27" fmla="*/ 34131 h 240"/>
                <a:gd name="T28" fmla="*/ 23766 w 509"/>
                <a:gd name="T29" fmla="*/ 30956 h 240"/>
                <a:gd name="T30" fmla="*/ 13467 w 509"/>
                <a:gd name="T31" fmla="*/ 30956 h 240"/>
                <a:gd name="T32" fmla="*/ 3169 w 509"/>
                <a:gd name="T33" fmla="*/ 26988 h 240"/>
                <a:gd name="T34" fmla="*/ 10298 w 509"/>
                <a:gd name="T35" fmla="*/ 23813 h 240"/>
                <a:gd name="T36" fmla="*/ 3169 w 509"/>
                <a:gd name="T37" fmla="*/ 23813 h 240"/>
                <a:gd name="T38" fmla="*/ 0 w 509"/>
                <a:gd name="T39" fmla="*/ 20638 h 240"/>
                <a:gd name="T40" fmla="*/ 13467 w 509"/>
                <a:gd name="T41" fmla="*/ 7144 h 240"/>
                <a:gd name="T42" fmla="*/ 23766 w 509"/>
                <a:gd name="T43" fmla="*/ 7144 h 240"/>
                <a:gd name="T44" fmla="*/ 27727 w 509"/>
                <a:gd name="T45" fmla="*/ 13494 h 240"/>
                <a:gd name="T46" fmla="*/ 30895 w 509"/>
                <a:gd name="T47" fmla="*/ 7144 h 240"/>
                <a:gd name="T48" fmla="*/ 41194 w 509"/>
                <a:gd name="T49" fmla="*/ 10319 h 240"/>
                <a:gd name="T50" fmla="*/ 45155 w 509"/>
                <a:gd name="T51" fmla="*/ 13494 h 240"/>
                <a:gd name="T52" fmla="*/ 48324 w 509"/>
                <a:gd name="T53" fmla="*/ 10319 h 240"/>
                <a:gd name="T54" fmla="*/ 55453 w 509"/>
                <a:gd name="T55" fmla="*/ 10319 h 240"/>
                <a:gd name="T56" fmla="*/ 55453 w 509"/>
                <a:gd name="T57" fmla="*/ 17463 h 240"/>
                <a:gd name="T58" fmla="*/ 58622 w 509"/>
                <a:gd name="T59" fmla="*/ 20638 h 240"/>
                <a:gd name="T60" fmla="*/ 58622 w 509"/>
                <a:gd name="T61" fmla="*/ 13494 h 240"/>
                <a:gd name="T62" fmla="*/ 55453 w 509"/>
                <a:gd name="T63" fmla="*/ 7144 h 240"/>
                <a:gd name="T64" fmla="*/ 61791 w 509"/>
                <a:gd name="T65" fmla="*/ 3175 h 240"/>
                <a:gd name="T66" fmla="*/ 65752 w 509"/>
                <a:gd name="T67" fmla="*/ 0 h 240"/>
                <a:gd name="T68" fmla="*/ 72882 w 509"/>
                <a:gd name="T69" fmla="*/ 0 h 240"/>
                <a:gd name="T70" fmla="*/ 76050 w 509"/>
                <a:gd name="T71" fmla="*/ 3175 h 240"/>
                <a:gd name="T72" fmla="*/ 76050 w 509"/>
                <a:gd name="T73" fmla="*/ 10319 h 240"/>
                <a:gd name="T74" fmla="*/ 76050 w 509"/>
                <a:gd name="T75" fmla="*/ 20638 h 240"/>
                <a:gd name="T76" fmla="*/ 83180 w 509"/>
                <a:gd name="T77" fmla="*/ 30956 h 240"/>
                <a:gd name="T78" fmla="*/ 100608 w 509"/>
                <a:gd name="T79" fmla="*/ 37306 h 240"/>
                <a:gd name="T80" fmla="*/ 93478 w 509"/>
                <a:gd name="T81" fmla="*/ 37306 h 2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09"/>
                <a:gd name="T124" fmla="*/ 0 h 240"/>
                <a:gd name="T125" fmla="*/ 509 w 509"/>
                <a:gd name="T126" fmla="*/ 240 h 2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09" h="240">
                  <a:moveTo>
                    <a:pt x="457" y="188"/>
                  </a:moveTo>
                  <a:lnTo>
                    <a:pt x="457" y="205"/>
                  </a:lnTo>
                  <a:lnTo>
                    <a:pt x="457" y="223"/>
                  </a:lnTo>
                  <a:lnTo>
                    <a:pt x="475" y="223"/>
                  </a:lnTo>
                  <a:lnTo>
                    <a:pt x="457" y="223"/>
                  </a:lnTo>
                  <a:lnTo>
                    <a:pt x="457" y="240"/>
                  </a:lnTo>
                  <a:lnTo>
                    <a:pt x="423" y="240"/>
                  </a:lnTo>
                  <a:lnTo>
                    <a:pt x="386" y="223"/>
                  </a:lnTo>
                  <a:lnTo>
                    <a:pt x="369" y="223"/>
                  </a:lnTo>
                  <a:lnTo>
                    <a:pt x="333" y="223"/>
                  </a:lnTo>
                  <a:lnTo>
                    <a:pt x="315" y="223"/>
                  </a:lnTo>
                  <a:lnTo>
                    <a:pt x="281" y="223"/>
                  </a:lnTo>
                  <a:lnTo>
                    <a:pt x="281" y="240"/>
                  </a:lnTo>
                  <a:lnTo>
                    <a:pt x="246" y="240"/>
                  </a:lnTo>
                  <a:lnTo>
                    <a:pt x="210" y="240"/>
                  </a:lnTo>
                  <a:lnTo>
                    <a:pt x="175" y="240"/>
                  </a:lnTo>
                  <a:lnTo>
                    <a:pt x="158" y="240"/>
                  </a:lnTo>
                  <a:lnTo>
                    <a:pt x="158" y="223"/>
                  </a:lnTo>
                  <a:lnTo>
                    <a:pt x="141" y="223"/>
                  </a:lnTo>
                  <a:lnTo>
                    <a:pt x="123" y="223"/>
                  </a:lnTo>
                  <a:lnTo>
                    <a:pt x="106" y="223"/>
                  </a:lnTo>
                  <a:lnTo>
                    <a:pt x="70" y="223"/>
                  </a:lnTo>
                  <a:lnTo>
                    <a:pt x="52" y="205"/>
                  </a:lnTo>
                  <a:lnTo>
                    <a:pt x="35" y="188"/>
                  </a:lnTo>
                  <a:lnTo>
                    <a:pt x="70" y="171"/>
                  </a:lnTo>
                  <a:lnTo>
                    <a:pt x="106" y="171"/>
                  </a:lnTo>
                  <a:lnTo>
                    <a:pt x="141" y="171"/>
                  </a:lnTo>
                  <a:lnTo>
                    <a:pt x="158" y="171"/>
                  </a:lnTo>
                  <a:lnTo>
                    <a:pt x="158" y="154"/>
                  </a:lnTo>
                  <a:lnTo>
                    <a:pt x="123" y="154"/>
                  </a:lnTo>
                  <a:lnTo>
                    <a:pt x="106" y="154"/>
                  </a:lnTo>
                  <a:lnTo>
                    <a:pt x="70" y="154"/>
                  </a:lnTo>
                  <a:lnTo>
                    <a:pt x="35" y="154"/>
                  </a:lnTo>
                  <a:lnTo>
                    <a:pt x="18" y="136"/>
                  </a:lnTo>
                  <a:lnTo>
                    <a:pt x="35" y="119"/>
                  </a:lnTo>
                  <a:lnTo>
                    <a:pt x="52" y="119"/>
                  </a:lnTo>
                  <a:lnTo>
                    <a:pt x="35" y="119"/>
                  </a:lnTo>
                  <a:lnTo>
                    <a:pt x="18" y="119"/>
                  </a:lnTo>
                  <a:lnTo>
                    <a:pt x="0" y="119"/>
                  </a:lnTo>
                  <a:lnTo>
                    <a:pt x="0" y="102"/>
                  </a:lnTo>
                  <a:lnTo>
                    <a:pt x="18" y="67"/>
                  </a:lnTo>
                  <a:lnTo>
                    <a:pt x="70" y="33"/>
                  </a:lnTo>
                  <a:lnTo>
                    <a:pt x="123" y="15"/>
                  </a:lnTo>
                  <a:lnTo>
                    <a:pt x="123" y="33"/>
                  </a:lnTo>
                  <a:lnTo>
                    <a:pt x="141" y="50"/>
                  </a:lnTo>
                  <a:lnTo>
                    <a:pt x="141" y="67"/>
                  </a:lnTo>
                  <a:lnTo>
                    <a:pt x="141" y="50"/>
                  </a:lnTo>
                  <a:lnTo>
                    <a:pt x="158" y="33"/>
                  </a:lnTo>
                  <a:lnTo>
                    <a:pt x="192" y="50"/>
                  </a:lnTo>
                  <a:lnTo>
                    <a:pt x="210" y="50"/>
                  </a:lnTo>
                  <a:lnTo>
                    <a:pt x="210" y="67"/>
                  </a:lnTo>
                  <a:lnTo>
                    <a:pt x="229" y="67"/>
                  </a:lnTo>
                  <a:lnTo>
                    <a:pt x="229" y="50"/>
                  </a:lnTo>
                  <a:lnTo>
                    <a:pt x="246" y="50"/>
                  </a:lnTo>
                  <a:lnTo>
                    <a:pt x="263" y="50"/>
                  </a:lnTo>
                  <a:lnTo>
                    <a:pt x="281" y="50"/>
                  </a:lnTo>
                  <a:lnTo>
                    <a:pt x="281" y="67"/>
                  </a:lnTo>
                  <a:lnTo>
                    <a:pt x="281" y="85"/>
                  </a:lnTo>
                  <a:lnTo>
                    <a:pt x="281" y="102"/>
                  </a:lnTo>
                  <a:lnTo>
                    <a:pt x="298" y="102"/>
                  </a:lnTo>
                  <a:lnTo>
                    <a:pt x="315" y="102"/>
                  </a:lnTo>
                  <a:lnTo>
                    <a:pt x="298" y="67"/>
                  </a:lnTo>
                  <a:lnTo>
                    <a:pt x="298" y="50"/>
                  </a:lnTo>
                  <a:lnTo>
                    <a:pt x="281" y="33"/>
                  </a:lnTo>
                  <a:lnTo>
                    <a:pt x="298" y="15"/>
                  </a:lnTo>
                  <a:lnTo>
                    <a:pt x="315" y="15"/>
                  </a:lnTo>
                  <a:lnTo>
                    <a:pt x="333" y="15"/>
                  </a:lnTo>
                  <a:lnTo>
                    <a:pt x="333" y="0"/>
                  </a:lnTo>
                  <a:lnTo>
                    <a:pt x="350" y="0"/>
                  </a:lnTo>
                  <a:lnTo>
                    <a:pt x="369" y="0"/>
                  </a:lnTo>
                  <a:lnTo>
                    <a:pt x="386" y="0"/>
                  </a:lnTo>
                  <a:lnTo>
                    <a:pt x="386" y="15"/>
                  </a:lnTo>
                  <a:lnTo>
                    <a:pt x="386" y="33"/>
                  </a:lnTo>
                  <a:lnTo>
                    <a:pt x="386" y="50"/>
                  </a:lnTo>
                  <a:lnTo>
                    <a:pt x="386" y="67"/>
                  </a:lnTo>
                  <a:lnTo>
                    <a:pt x="386" y="102"/>
                  </a:lnTo>
                  <a:lnTo>
                    <a:pt x="405" y="119"/>
                  </a:lnTo>
                  <a:lnTo>
                    <a:pt x="423" y="154"/>
                  </a:lnTo>
                  <a:lnTo>
                    <a:pt x="457" y="171"/>
                  </a:lnTo>
                  <a:lnTo>
                    <a:pt x="509" y="188"/>
                  </a:lnTo>
                  <a:lnTo>
                    <a:pt x="492" y="188"/>
                  </a:lnTo>
                  <a:lnTo>
                    <a:pt x="475" y="188"/>
                  </a:lnTo>
                  <a:lnTo>
                    <a:pt x="457" y="188"/>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41" name="Freeform 40"/>
            <p:cNvSpPr>
              <a:spLocks/>
            </p:cNvSpPr>
            <p:nvPr>
              <p:custDataLst>
                <p:tags r:id="rId2"/>
              </p:custDataLst>
            </p:nvPr>
          </p:nvSpPr>
          <p:spPr bwMode="auto">
            <a:xfrm>
              <a:off x="1971675" y="2443163"/>
              <a:ext cx="239713" cy="150813"/>
            </a:xfrm>
            <a:custGeom>
              <a:avLst/>
              <a:gdLst>
                <a:gd name="T0" fmla="*/ 10353 w 301"/>
                <a:gd name="T1" fmla="*/ 34925 h 190"/>
                <a:gd name="T2" fmla="*/ 10353 w 301"/>
                <a:gd name="T3" fmla="*/ 30956 h 190"/>
                <a:gd name="T4" fmla="*/ 7167 w 301"/>
                <a:gd name="T5" fmla="*/ 30956 h 190"/>
                <a:gd name="T6" fmla="*/ 3982 w 301"/>
                <a:gd name="T7" fmla="*/ 30956 h 190"/>
                <a:gd name="T8" fmla="*/ 0 w 301"/>
                <a:gd name="T9" fmla="*/ 27781 h 190"/>
                <a:gd name="T10" fmla="*/ 3982 w 301"/>
                <a:gd name="T11" fmla="*/ 23813 h 190"/>
                <a:gd name="T12" fmla="*/ 10353 w 301"/>
                <a:gd name="T13" fmla="*/ 14288 h 190"/>
                <a:gd name="T14" fmla="*/ 10353 w 301"/>
                <a:gd name="T15" fmla="*/ 10319 h 190"/>
                <a:gd name="T16" fmla="*/ 10353 w 301"/>
                <a:gd name="T17" fmla="*/ 7938 h 190"/>
                <a:gd name="T18" fmla="*/ 10353 w 301"/>
                <a:gd name="T19" fmla="*/ 3969 h 190"/>
                <a:gd name="T20" fmla="*/ 7167 w 301"/>
                <a:gd name="T21" fmla="*/ 3969 h 190"/>
                <a:gd name="T22" fmla="*/ 10353 w 301"/>
                <a:gd name="T23" fmla="*/ 0 h 190"/>
                <a:gd name="T24" fmla="*/ 14335 w 301"/>
                <a:gd name="T25" fmla="*/ 0 h 190"/>
                <a:gd name="T26" fmla="*/ 21502 w 301"/>
                <a:gd name="T27" fmla="*/ 3969 h 190"/>
                <a:gd name="T28" fmla="*/ 24688 w 301"/>
                <a:gd name="T29" fmla="*/ 0 h 190"/>
                <a:gd name="T30" fmla="*/ 27874 w 301"/>
                <a:gd name="T31" fmla="*/ 0 h 190"/>
                <a:gd name="T32" fmla="*/ 31856 w 301"/>
                <a:gd name="T33" fmla="*/ 3969 h 190"/>
                <a:gd name="T34" fmla="*/ 35837 w 301"/>
                <a:gd name="T35" fmla="*/ 3969 h 190"/>
                <a:gd name="T36" fmla="*/ 39023 w 301"/>
                <a:gd name="T37" fmla="*/ 7938 h 190"/>
                <a:gd name="T38" fmla="*/ 43005 w 301"/>
                <a:gd name="T39" fmla="*/ 3969 h 190"/>
                <a:gd name="T40" fmla="*/ 46191 w 301"/>
                <a:gd name="T41" fmla="*/ 3969 h 190"/>
                <a:gd name="T42" fmla="*/ 49376 w 301"/>
                <a:gd name="T43" fmla="*/ 7938 h 190"/>
                <a:gd name="T44" fmla="*/ 56544 w 301"/>
                <a:gd name="T45" fmla="*/ 10319 h 190"/>
                <a:gd name="T46" fmla="*/ 60526 w 301"/>
                <a:gd name="T47" fmla="*/ 10319 h 190"/>
                <a:gd name="T48" fmla="*/ 56544 w 301"/>
                <a:gd name="T49" fmla="*/ 14288 h 190"/>
                <a:gd name="T50" fmla="*/ 49376 w 301"/>
                <a:gd name="T51" fmla="*/ 17463 h 190"/>
                <a:gd name="T52" fmla="*/ 46191 w 301"/>
                <a:gd name="T53" fmla="*/ 17463 h 190"/>
                <a:gd name="T54" fmla="*/ 39023 w 301"/>
                <a:gd name="T55" fmla="*/ 20638 h 190"/>
                <a:gd name="T56" fmla="*/ 35837 w 301"/>
                <a:gd name="T57" fmla="*/ 23813 h 190"/>
                <a:gd name="T58" fmla="*/ 31856 w 301"/>
                <a:gd name="T59" fmla="*/ 30956 h 190"/>
                <a:gd name="T60" fmla="*/ 27874 w 301"/>
                <a:gd name="T61" fmla="*/ 34925 h 190"/>
                <a:gd name="T62" fmla="*/ 21502 w 301"/>
                <a:gd name="T63" fmla="*/ 34925 h 190"/>
                <a:gd name="T64" fmla="*/ 14335 w 301"/>
                <a:gd name="T65" fmla="*/ 38100 h 190"/>
                <a:gd name="T66" fmla="*/ 14335 w 301"/>
                <a:gd name="T67" fmla="*/ 34925 h 190"/>
                <a:gd name="T68" fmla="*/ 10353 w 301"/>
                <a:gd name="T69" fmla="*/ 34925 h 1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1"/>
                <a:gd name="T106" fmla="*/ 0 h 190"/>
                <a:gd name="T107" fmla="*/ 301 w 301"/>
                <a:gd name="T108" fmla="*/ 190 h 1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1" h="190">
                  <a:moveTo>
                    <a:pt x="51" y="173"/>
                  </a:moveTo>
                  <a:lnTo>
                    <a:pt x="51" y="156"/>
                  </a:lnTo>
                  <a:lnTo>
                    <a:pt x="34" y="156"/>
                  </a:lnTo>
                  <a:lnTo>
                    <a:pt x="17" y="156"/>
                  </a:lnTo>
                  <a:lnTo>
                    <a:pt x="0" y="139"/>
                  </a:lnTo>
                  <a:lnTo>
                    <a:pt x="17" y="121"/>
                  </a:lnTo>
                  <a:lnTo>
                    <a:pt x="51" y="69"/>
                  </a:lnTo>
                  <a:lnTo>
                    <a:pt x="51" y="54"/>
                  </a:lnTo>
                  <a:lnTo>
                    <a:pt x="51" y="37"/>
                  </a:lnTo>
                  <a:lnTo>
                    <a:pt x="51" y="20"/>
                  </a:lnTo>
                  <a:lnTo>
                    <a:pt x="34" y="20"/>
                  </a:lnTo>
                  <a:lnTo>
                    <a:pt x="51" y="0"/>
                  </a:lnTo>
                  <a:lnTo>
                    <a:pt x="71" y="0"/>
                  </a:lnTo>
                  <a:lnTo>
                    <a:pt x="105" y="20"/>
                  </a:lnTo>
                  <a:lnTo>
                    <a:pt x="122" y="0"/>
                  </a:lnTo>
                  <a:lnTo>
                    <a:pt x="140" y="0"/>
                  </a:lnTo>
                  <a:lnTo>
                    <a:pt x="159" y="20"/>
                  </a:lnTo>
                  <a:lnTo>
                    <a:pt x="178" y="20"/>
                  </a:lnTo>
                  <a:lnTo>
                    <a:pt x="195" y="37"/>
                  </a:lnTo>
                  <a:lnTo>
                    <a:pt x="213" y="20"/>
                  </a:lnTo>
                  <a:lnTo>
                    <a:pt x="230" y="20"/>
                  </a:lnTo>
                  <a:lnTo>
                    <a:pt x="247" y="37"/>
                  </a:lnTo>
                  <a:lnTo>
                    <a:pt x="284" y="54"/>
                  </a:lnTo>
                  <a:lnTo>
                    <a:pt x="301" y="54"/>
                  </a:lnTo>
                  <a:lnTo>
                    <a:pt x="284" y="69"/>
                  </a:lnTo>
                  <a:lnTo>
                    <a:pt x="247" y="87"/>
                  </a:lnTo>
                  <a:lnTo>
                    <a:pt x="230" y="87"/>
                  </a:lnTo>
                  <a:lnTo>
                    <a:pt x="195" y="104"/>
                  </a:lnTo>
                  <a:lnTo>
                    <a:pt x="178" y="121"/>
                  </a:lnTo>
                  <a:lnTo>
                    <a:pt x="159" y="156"/>
                  </a:lnTo>
                  <a:lnTo>
                    <a:pt x="140" y="173"/>
                  </a:lnTo>
                  <a:lnTo>
                    <a:pt x="105" y="173"/>
                  </a:lnTo>
                  <a:lnTo>
                    <a:pt x="71" y="190"/>
                  </a:lnTo>
                  <a:lnTo>
                    <a:pt x="71" y="173"/>
                  </a:lnTo>
                  <a:lnTo>
                    <a:pt x="51" y="17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42" name="Freeform 41"/>
            <p:cNvSpPr>
              <a:spLocks/>
            </p:cNvSpPr>
            <p:nvPr>
              <p:custDataLst>
                <p:tags r:id="rId3"/>
              </p:custDataLst>
            </p:nvPr>
          </p:nvSpPr>
          <p:spPr bwMode="auto">
            <a:xfrm>
              <a:off x="2155825" y="2347913"/>
              <a:ext cx="260350" cy="109538"/>
            </a:xfrm>
            <a:custGeom>
              <a:avLst/>
              <a:gdLst>
                <a:gd name="T0" fmla="*/ 20637 w 328"/>
                <a:gd name="T1" fmla="*/ 23813 h 138"/>
                <a:gd name="T2" fmla="*/ 20637 w 328"/>
                <a:gd name="T3" fmla="*/ 23813 h 138"/>
                <a:gd name="T4" fmla="*/ 23812 w 328"/>
                <a:gd name="T5" fmla="*/ 19844 h 138"/>
                <a:gd name="T6" fmla="*/ 20637 w 328"/>
                <a:gd name="T7" fmla="*/ 16669 h 138"/>
                <a:gd name="T8" fmla="*/ 16669 w 328"/>
                <a:gd name="T9" fmla="*/ 19844 h 138"/>
                <a:gd name="T10" fmla="*/ 10319 w 328"/>
                <a:gd name="T11" fmla="*/ 19844 h 138"/>
                <a:gd name="T12" fmla="*/ 3969 w 328"/>
                <a:gd name="T13" fmla="*/ 19844 h 138"/>
                <a:gd name="T14" fmla="*/ 0 w 328"/>
                <a:gd name="T15" fmla="*/ 16669 h 138"/>
                <a:gd name="T16" fmla="*/ 3969 w 328"/>
                <a:gd name="T17" fmla="*/ 13494 h 138"/>
                <a:gd name="T18" fmla="*/ 10319 w 328"/>
                <a:gd name="T19" fmla="*/ 13494 h 138"/>
                <a:gd name="T20" fmla="*/ 10319 w 328"/>
                <a:gd name="T21" fmla="*/ 13494 h 138"/>
                <a:gd name="T22" fmla="*/ 3969 w 328"/>
                <a:gd name="T23" fmla="*/ 13494 h 138"/>
                <a:gd name="T24" fmla="*/ 7144 w 328"/>
                <a:gd name="T25" fmla="*/ 9525 h 138"/>
                <a:gd name="T26" fmla="*/ 14288 w 328"/>
                <a:gd name="T27" fmla="*/ 9525 h 138"/>
                <a:gd name="T28" fmla="*/ 14288 w 328"/>
                <a:gd name="T29" fmla="*/ 9525 h 138"/>
                <a:gd name="T30" fmla="*/ 7144 w 328"/>
                <a:gd name="T31" fmla="*/ 9525 h 138"/>
                <a:gd name="T32" fmla="*/ 10319 w 328"/>
                <a:gd name="T33" fmla="*/ 7144 h 138"/>
                <a:gd name="T34" fmla="*/ 10319 w 328"/>
                <a:gd name="T35" fmla="*/ 3175 h 138"/>
                <a:gd name="T36" fmla="*/ 16669 w 328"/>
                <a:gd name="T37" fmla="*/ 3175 h 138"/>
                <a:gd name="T38" fmla="*/ 23812 w 328"/>
                <a:gd name="T39" fmla="*/ 7144 h 138"/>
                <a:gd name="T40" fmla="*/ 34131 w 328"/>
                <a:gd name="T41" fmla="*/ 13494 h 138"/>
                <a:gd name="T42" fmla="*/ 44450 w 328"/>
                <a:gd name="T43" fmla="*/ 13494 h 138"/>
                <a:gd name="T44" fmla="*/ 44450 w 328"/>
                <a:gd name="T45" fmla="*/ 13494 h 138"/>
                <a:gd name="T46" fmla="*/ 44450 w 328"/>
                <a:gd name="T47" fmla="*/ 9525 h 138"/>
                <a:gd name="T48" fmla="*/ 40481 w 328"/>
                <a:gd name="T49" fmla="*/ 7144 h 138"/>
                <a:gd name="T50" fmla="*/ 37306 w 328"/>
                <a:gd name="T51" fmla="*/ 3175 h 138"/>
                <a:gd name="T52" fmla="*/ 44450 w 328"/>
                <a:gd name="T53" fmla="*/ 0 h 138"/>
                <a:gd name="T54" fmla="*/ 47625 w 328"/>
                <a:gd name="T55" fmla="*/ 3175 h 138"/>
                <a:gd name="T56" fmla="*/ 51594 w 328"/>
                <a:gd name="T57" fmla="*/ 9525 h 138"/>
                <a:gd name="T58" fmla="*/ 61913 w 328"/>
                <a:gd name="T59" fmla="*/ 7144 h 138"/>
                <a:gd name="T60" fmla="*/ 65088 w 328"/>
                <a:gd name="T61" fmla="*/ 9525 h 138"/>
                <a:gd name="T62" fmla="*/ 61913 w 328"/>
                <a:gd name="T63" fmla="*/ 19844 h 138"/>
                <a:gd name="T64" fmla="*/ 47625 w 328"/>
                <a:gd name="T65" fmla="*/ 19844 h 138"/>
                <a:gd name="T66" fmla="*/ 37306 w 328"/>
                <a:gd name="T67" fmla="*/ 23813 h 138"/>
                <a:gd name="T68" fmla="*/ 30956 w 328"/>
                <a:gd name="T69" fmla="*/ 23813 h 138"/>
                <a:gd name="T70" fmla="*/ 23812 w 328"/>
                <a:gd name="T71" fmla="*/ 27781 h 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8"/>
                <a:gd name="T109" fmla="*/ 0 h 138"/>
                <a:gd name="T110" fmla="*/ 328 w 328"/>
                <a:gd name="T111" fmla="*/ 138 h 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8" h="138">
                  <a:moveTo>
                    <a:pt x="121" y="138"/>
                  </a:moveTo>
                  <a:lnTo>
                    <a:pt x="104" y="120"/>
                  </a:lnTo>
                  <a:lnTo>
                    <a:pt x="86" y="120"/>
                  </a:lnTo>
                  <a:lnTo>
                    <a:pt x="104" y="120"/>
                  </a:lnTo>
                  <a:lnTo>
                    <a:pt x="121" y="120"/>
                  </a:lnTo>
                  <a:lnTo>
                    <a:pt x="121" y="103"/>
                  </a:lnTo>
                  <a:lnTo>
                    <a:pt x="104" y="103"/>
                  </a:lnTo>
                  <a:lnTo>
                    <a:pt x="104" y="86"/>
                  </a:lnTo>
                  <a:lnTo>
                    <a:pt x="86" y="86"/>
                  </a:lnTo>
                  <a:lnTo>
                    <a:pt x="86" y="103"/>
                  </a:lnTo>
                  <a:lnTo>
                    <a:pt x="69" y="103"/>
                  </a:lnTo>
                  <a:lnTo>
                    <a:pt x="52" y="103"/>
                  </a:lnTo>
                  <a:lnTo>
                    <a:pt x="34" y="103"/>
                  </a:lnTo>
                  <a:lnTo>
                    <a:pt x="17" y="103"/>
                  </a:lnTo>
                  <a:lnTo>
                    <a:pt x="0" y="103"/>
                  </a:lnTo>
                  <a:lnTo>
                    <a:pt x="0" y="86"/>
                  </a:lnTo>
                  <a:lnTo>
                    <a:pt x="0" y="69"/>
                  </a:lnTo>
                  <a:lnTo>
                    <a:pt x="17" y="69"/>
                  </a:lnTo>
                  <a:lnTo>
                    <a:pt x="34" y="69"/>
                  </a:lnTo>
                  <a:lnTo>
                    <a:pt x="52" y="69"/>
                  </a:lnTo>
                  <a:lnTo>
                    <a:pt x="69" y="69"/>
                  </a:lnTo>
                  <a:lnTo>
                    <a:pt x="52" y="69"/>
                  </a:lnTo>
                  <a:lnTo>
                    <a:pt x="34" y="69"/>
                  </a:lnTo>
                  <a:lnTo>
                    <a:pt x="17" y="69"/>
                  </a:lnTo>
                  <a:lnTo>
                    <a:pt x="17" y="51"/>
                  </a:lnTo>
                  <a:lnTo>
                    <a:pt x="34" y="51"/>
                  </a:lnTo>
                  <a:lnTo>
                    <a:pt x="52" y="51"/>
                  </a:lnTo>
                  <a:lnTo>
                    <a:pt x="69" y="51"/>
                  </a:lnTo>
                  <a:lnTo>
                    <a:pt x="86" y="51"/>
                  </a:lnTo>
                  <a:lnTo>
                    <a:pt x="69" y="51"/>
                  </a:lnTo>
                  <a:lnTo>
                    <a:pt x="52" y="51"/>
                  </a:lnTo>
                  <a:lnTo>
                    <a:pt x="34" y="51"/>
                  </a:lnTo>
                  <a:lnTo>
                    <a:pt x="34" y="34"/>
                  </a:lnTo>
                  <a:lnTo>
                    <a:pt x="52" y="34"/>
                  </a:lnTo>
                  <a:lnTo>
                    <a:pt x="69" y="34"/>
                  </a:lnTo>
                  <a:lnTo>
                    <a:pt x="52" y="17"/>
                  </a:lnTo>
                  <a:lnTo>
                    <a:pt x="69" y="17"/>
                  </a:lnTo>
                  <a:lnTo>
                    <a:pt x="86" y="17"/>
                  </a:lnTo>
                  <a:lnTo>
                    <a:pt x="104" y="34"/>
                  </a:lnTo>
                  <a:lnTo>
                    <a:pt x="121" y="34"/>
                  </a:lnTo>
                  <a:lnTo>
                    <a:pt x="138" y="51"/>
                  </a:lnTo>
                  <a:lnTo>
                    <a:pt x="173" y="69"/>
                  </a:lnTo>
                  <a:lnTo>
                    <a:pt x="207" y="69"/>
                  </a:lnTo>
                  <a:lnTo>
                    <a:pt x="225" y="69"/>
                  </a:lnTo>
                  <a:lnTo>
                    <a:pt x="242" y="69"/>
                  </a:lnTo>
                  <a:lnTo>
                    <a:pt x="225" y="69"/>
                  </a:lnTo>
                  <a:lnTo>
                    <a:pt x="207" y="69"/>
                  </a:lnTo>
                  <a:lnTo>
                    <a:pt x="225" y="51"/>
                  </a:lnTo>
                  <a:lnTo>
                    <a:pt x="225" y="34"/>
                  </a:lnTo>
                  <a:lnTo>
                    <a:pt x="207" y="34"/>
                  </a:lnTo>
                  <a:lnTo>
                    <a:pt x="190" y="34"/>
                  </a:lnTo>
                  <a:lnTo>
                    <a:pt x="190" y="17"/>
                  </a:lnTo>
                  <a:lnTo>
                    <a:pt x="207" y="0"/>
                  </a:lnTo>
                  <a:lnTo>
                    <a:pt x="225" y="0"/>
                  </a:lnTo>
                  <a:lnTo>
                    <a:pt x="242" y="0"/>
                  </a:lnTo>
                  <a:lnTo>
                    <a:pt x="242" y="17"/>
                  </a:lnTo>
                  <a:lnTo>
                    <a:pt x="242" y="34"/>
                  </a:lnTo>
                  <a:lnTo>
                    <a:pt x="259" y="51"/>
                  </a:lnTo>
                  <a:lnTo>
                    <a:pt x="294" y="51"/>
                  </a:lnTo>
                  <a:lnTo>
                    <a:pt x="311" y="34"/>
                  </a:lnTo>
                  <a:lnTo>
                    <a:pt x="311" y="51"/>
                  </a:lnTo>
                  <a:lnTo>
                    <a:pt x="328" y="51"/>
                  </a:lnTo>
                  <a:lnTo>
                    <a:pt x="328" y="69"/>
                  </a:lnTo>
                  <a:lnTo>
                    <a:pt x="311" y="103"/>
                  </a:lnTo>
                  <a:lnTo>
                    <a:pt x="294" y="103"/>
                  </a:lnTo>
                  <a:lnTo>
                    <a:pt x="242" y="103"/>
                  </a:lnTo>
                  <a:lnTo>
                    <a:pt x="225" y="120"/>
                  </a:lnTo>
                  <a:lnTo>
                    <a:pt x="190" y="120"/>
                  </a:lnTo>
                  <a:lnTo>
                    <a:pt x="173" y="120"/>
                  </a:lnTo>
                  <a:lnTo>
                    <a:pt x="155" y="120"/>
                  </a:lnTo>
                  <a:lnTo>
                    <a:pt x="138" y="120"/>
                  </a:lnTo>
                  <a:lnTo>
                    <a:pt x="121" y="138"/>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43" name="Freeform 42"/>
            <p:cNvSpPr>
              <a:spLocks/>
            </p:cNvSpPr>
            <p:nvPr>
              <p:custDataLst>
                <p:tags r:id="rId4"/>
              </p:custDataLst>
            </p:nvPr>
          </p:nvSpPr>
          <p:spPr bwMode="auto">
            <a:xfrm>
              <a:off x="2041525" y="2319338"/>
              <a:ext cx="155575" cy="82550"/>
            </a:xfrm>
            <a:custGeom>
              <a:avLst/>
              <a:gdLst>
                <a:gd name="T0" fmla="*/ 38894 w 196"/>
                <a:gd name="T1" fmla="*/ 0 h 104"/>
                <a:gd name="T2" fmla="*/ 38894 w 196"/>
                <a:gd name="T3" fmla="*/ 3969 h 104"/>
                <a:gd name="T4" fmla="*/ 35719 w 196"/>
                <a:gd name="T5" fmla="*/ 3969 h 104"/>
                <a:gd name="T6" fmla="*/ 35719 w 196"/>
                <a:gd name="T7" fmla="*/ 7144 h 104"/>
                <a:gd name="T8" fmla="*/ 38894 w 196"/>
                <a:gd name="T9" fmla="*/ 7144 h 104"/>
                <a:gd name="T10" fmla="*/ 35719 w 196"/>
                <a:gd name="T11" fmla="*/ 7144 h 104"/>
                <a:gd name="T12" fmla="*/ 28575 w 196"/>
                <a:gd name="T13" fmla="*/ 14288 h 104"/>
                <a:gd name="T14" fmla="*/ 24606 w 196"/>
                <a:gd name="T15" fmla="*/ 10319 h 104"/>
                <a:gd name="T16" fmla="*/ 24606 w 196"/>
                <a:gd name="T17" fmla="*/ 7144 h 104"/>
                <a:gd name="T18" fmla="*/ 20637 w 196"/>
                <a:gd name="T19" fmla="*/ 10319 h 104"/>
                <a:gd name="T20" fmla="*/ 20637 w 196"/>
                <a:gd name="T21" fmla="*/ 14288 h 104"/>
                <a:gd name="T22" fmla="*/ 18256 w 196"/>
                <a:gd name="T23" fmla="*/ 14288 h 104"/>
                <a:gd name="T24" fmla="*/ 18256 w 196"/>
                <a:gd name="T25" fmla="*/ 17463 h 104"/>
                <a:gd name="T26" fmla="*/ 18256 w 196"/>
                <a:gd name="T27" fmla="*/ 20638 h 104"/>
                <a:gd name="T28" fmla="*/ 14288 w 196"/>
                <a:gd name="T29" fmla="*/ 20638 h 104"/>
                <a:gd name="T30" fmla="*/ 10319 w 196"/>
                <a:gd name="T31" fmla="*/ 20638 h 104"/>
                <a:gd name="T32" fmla="*/ 10319 w 196"/>
                <a:gd name="T33" fmla="*/ 17463 h 104"/>
                <a:gd name="T34" fmla="*/ 7144 w 196"/>
                <a:gd name="T35" fmla="*/ 17463 h 104"/>
                <a:gd name="T36" fmla="*/ 3969 w 196"/>
                <a:gd name="T37" fmla="*/ 17463 h 104"/>
                <a:gd name="T38" fmla="*/ 0 w 196"/>
                <a:gd name="T39" fmla="*/ 17463 h 104"/>
                <a:gd name="T40" fmla="*/ 0 w 196"/>
                <a:gd name="T41" fmla="*/ 14288 h 104"/>
                <a:gd name="T42" fmla="*/ 3969 w 196"/>
                <a:gd name="T43" fmla="*/ 10319 h 104"/>
                <a:gd name="T44" fmla="*/ 7144 w 196"/>
                <a:gd name="T45" fmla="*/ 10319 h 104"/>
                <a:gd name="T46" fmla="*/ 10319 w 196"/>
                <a:gd name="T47" fmla="*/ 7144 h 104"/>
                <a:gd name="T48" fmla="*/ 14288 w 196"/>
                <a:gd name="T49" fmla="*/ 7144 h 104"/>
                <a:gd name="T50" fmla="*/ 18256 w 196"/>
                <a:gd name="T51" fmla="*/ 7144 h 104"/>
                <a:gd name="T52" fmla="*/ 18256 w 196"/>
                <a:gd name="T53" fmla="*/ 3969 h 104"/>
                <a:gd name="T54" fmla="*/ 20637 w 196"/>
                <a:gd name="T55" fmla="*/ 0 h 104"/>
                <a:gd name="T56" fmla="*/ 24606 w 196"/>
                <a:gd name="T57" fmla="*/ 0 h 104"/>
                <a:gd name="T58" fmla="*/ 28575 w 196"/>
                <a:gd name="T59" fmla="*/ 0 h 104"/>
                <a:gd name="T60" fmla="*/ 35719 w 196"/>
                <a:gd name="T61" fmla="*/ 0 h 104"/>
                <a:gd name="T62" fmla="*/ 38894 w 196"/>
                <a:gd name="T63" fmla="*/ 0 h 1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6"/>
                <a:gd name="T97" fmla="*/ 0 h 104"/>
                <a:gd name="T98" fmla="*/ 196 w 196"/>
                <a:gd name="T99" fmla="*/ 104 h 10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6" h="104">
                  <a:moveTo>
                    <a:pt x="196" y="0"/>
                  </a:moveTo>
                  <a:lnTo>
                    <a:pt x="196" y="17"/>
                  </a:lnTo>
                  <a:lnTo>
                    <a:pt x="177" y="17"/>
                  </a:lnTo>
                  <a:lnTo>
                    <a:pt x="177" y="35"/>
                  </a:lnTo>
                  <a:lnTo>
                    <a:pt x="196" y="35"/>
                  </a:lnTo>
                  <a:lnTo>
                    <a:pt x="177" y="35"/>
                  </a:lnTo>
                  <a:lnTo>
                    <a:pt x="142" y="69"/>
                  </a:lnTo>
                  <a:lnTo>
                    <a:pt x="125" y="52"/>
                  </a:lnTo>
                  <a:lnTo>
                    <a:pt x="125" y="35"/>
                  </a:lnTo>
                  <a:lnTo>
                    <a:pt x="107" y="52"/>
                  </a:lnTo>
                  <a:lnTo>
                    <a:pt x="107" y="69"/>
                  </a:lnTo>
                  <a:lnTo>
                    <a:pt x="90" y="69"/>
                  </a:lnTo>
                  <a:lnTo>
                    <a:pt x="90" y="86"/>
                  </a:lnTo>
                  <a:lnTo>
                    <a:pt x="90" y="104"/>
                  </a:lnTo>
                  <a:lnTo>
                    <a:pt x="69" y="104"/>
                  </a:lnTo>
                  <a:lnTo>
                    <a:pt x="52" y="104"/>
                  </a:lnTo>
                  <a:lnTo>
                    <a:pt x="52" y="86"/>
                  </a:lnTo>
                  <a:lnTo>
                    <a:pt x="34" y="86"/>
                  </a:lnTo>
                  <a:lnTo>
                    <a:pt x="17" y="86"/>
                  </a:lnTo>
                  <a:lnTo>
                    <a:pt x="0" y="86"/>
                  </a:lnTo>
                  <a:lnTo>
                    <a:pt x="0" y="69"/>
                  </a:lnTo>
                  <a:lnTo>
                    <a:pt x="17" y="52"/>
                  </a:lnTo>
                  <a:lnTo>
                    <a:pt x="34" y="52"/>
                  </a:lnTo>
                  <a:lnTo>
                    <a:pt x="52" y="35"/>
                  </a:lnTo>
                  <a:lnTo>
                    <a:pt x="69" y="35"/>
                  </a:lnTo>
                  <a:lnTo>
                    <a:pt x="90" y="35"/>
                  </a:lnTo>
                  <a:lnTo>
                    <a:pt x="90" y="17"/>
                  </a:lnTo>
                  <a:lnTo>
                    <a:pt x="107" y="0"/>
                  </a:lnTo>
                  <a:lnTo>
                    <a:pt x="125" y="0"/>
                  </a:lnTo>
                  <a:lnTo>
                    <a:pt x="142" y="0"/>
                  </a:lnTo>
                  <a:lnTo>
                    <a:pt x="177" y="0"/>
                  </a:lnTo>
                  <a:lnTo>
                    <a:pt x="196" y="0"/>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44" name="Freeform 43"/>
            <p:cNvSpPr>
              <a:spLocks/>
            </p:cNvSpPr>
            <p:nvPr>
              <p:custDataLst>
                <p:tags r:id="rId5"/>
              </p:custDataLst>
            </p:nvPr>
          </p:nvSpPr>
          <p:spPr bwMode="auto">
            <a:xfrm>
              <a:off x="2249488" y="2265363"/>
              <a:ext cx="84138" cy="28575"/>
            </a:xfrm>
            <a:custGeom>
              <a:avLst/>
              <a:gdLst>
                <a:gd name="T0" fmla="*/ 7144 w 106"/>
                <a:gd name="T1" fmla="*/ 7144 h 36"/>
                <a:gd name="T2" fmla="*/ 3969 w 106"/>
                <a:gd name="T3" fmla="*/ 3969 h 36"/>
                <a:gd name="T4" fmla="*/ 0 w 106"/>
                <a:gd name="T5" fmla="*/ 3969 h 36"/>
                <a:gd name="T6" fmla="*/ 0 w 106"/>
                <a:gd name="T7" fmla="*/ 7144 h 36"/>
                <a:gd name="T8" fmla="*/ 0 w 106"/>
                <a:gd name="T9" fmla="*/ 0 h 36"/>
                <a:gd name="T10" fmla="*/ 7144 w 106"/>
                <a:gd name="T11" fmla="*/ 0 h 36"/>
                <a:gd name="T12" fmla="*/ 10319 w 106"/>
                <a:gd name="T13" fmla="*/ 0 h 36"/>
                <a:gd name="T14" fmla="*/ 14288 w 106"/>
                <a:gd name="T15" fmla="*/ 0 h 36"/>
                <a:gd name="T16" fmla="*/ 17463 w 106"/>
                <a:gd name="T17" fmla="*/ 0 h 36"/>
                <a:gd name="T18" fmla="*/ 21431 w 106"/>
                <a:gd name="T19" fmla="*/ 3969 h 36"/>
                <a:gd name="T20" fmla="*/ 17463 w 106"/>
                <a:gd name="T21" fmla="*/ 3969 h 36"/>
                <a:gd name="T22" fmla="*/ 14288 w 106"/>
                <a:gd name="T23" fmla="*/ 7144 h 36"/>
                <a:gd name="T24" fmla="*/ 10319 w 106"/>
                <a:gd name="T25" fmla="*/ 7144 h 36"/>
                <a:gd name="T26" fmla="*/ 7144 w 106"/>
                <a:gd name="T27" fmla="*/ 7144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6"/>
                <a:gd name="T43" fmla="*/ 0 h 36"/>
                <a:gd name="T44" fmla="*/ 106 w 106"/>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6" h="36">
                  <a:moveTo>
                    <a:pt x="36" y="36"/>
                  </a:moveTo>
                  <a:lnTo>
                    <a:pt x="17" y="17"/>
                  </a:lnTo>
                  <a:lnTo>
                    <a:pt x="0" y="17"/>
                  </a:lnTo>
                  <a:lnTo>
                    <a:pt x="0" y="36"/>
                  </a:lnTo>
                  <a:lnTo>
                    <a:pt x="0" y="0"/>
                  </a:lnTo>
                  <a:lnTo>
                    <a:pt x="36" y="0"/>
                  </a:lnTo>
                  <a:lnTo>
                    <a:pt x="54" y="0"/>
                  </a:lnTo>
                  <a:lnTo>
                    <a:pt x="71" y="0"/>
                  </a:lnTo>
                  <a:lnTo>
                    <a:pt x="88" y="0"/>
                  </a:lnTo>
                  <a:lnTo>
                    <a:pt x="106" y="17"/>
                  </a:lnTo>
                  <a:lnTo>
                    <a:pt x="88" y="17"/>
                  </a:lnTo>
                  <a:lnTo>
                    <a:pt x="71" y="36"/>
                  </a:lnTo>
                  <a:lnTo>
                    <a:pt x="54" y="36"/>
                  </a:lnTo>
                  <a:lnTo>
                    <a:pt x="36" y="36"/>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45" name="Freeform 44"/>
            <p:cNvSpPr>
              <a:spLocks/>
            </p:cNvSpPr>
            <p:nvPr>
              <p:custDataLst>
                <p:tags r:id="rId6"/>
              </p:custDataLst>
            </p:nvPr>
          </p:nvSpPr>
          <p:spPr bwMode="auto">
            <a:xfrm>
              <a:off x="2249488" y="2293938"/>
              <a:ext cx="71438" cy="41275"/>
            </a:xfrm>
            <a:custGeom>
              <a:avLst/>
              <a:gdLst>
                <a:gd name="T0" fmla="*/ 14612 w 88"/>
                <a:gd name="T1" fmla="*/ 3969 h 52"/>
                <a:gd name="T2" fmla="*/ 11365 w 88"/>
                <a:gd name="T3" fmla="*/ 7144 h 52"/>
                <a:gd name="T4" fmla="*/ 4059 w 88"/>
                <a:gd name="T5" fmla="*/ 10319 h 52"/>
                <a:gd name="T6" fmla="*/ 0 w 88"/>
                <a:gd name="T7" fmla="*/ 7144 h 52"/>
                <a:gd name="T8" fmla="*/ 0 w 88"/>
                <a:gd name="T9" fmla="*/ 3969 h 52"/>
                <a:gd name="T10" fmla="*/ 0 w 88"/>
                <a:gd name="T11" fmla="*/ 0 h 52"/>
                <a:gd name="T12" fmla="*/ 11365 w 88"/>
                <a:gd name="T13" fmla="*/ 0 h 52"/>
                <a:gd name="T14" fmla="*/ 14612 w 88"/>
                <a:gd name="T15" fmla="*/ 0 h 52"/>
                <a:gd name="T16" fmla="*/ 18671 w 88"/>
                <a:gd name="T17" fmla="*/ 0 h 52"/>
                <a:gd name="T18" fmla="*/ 18671 w 88"/>
                <a:gd name="T19" fmla="*/ 3969 h 52"/>
                <a:gd name="T20" fmla="*/ 14612 w 88"/>
                <a:gd name="T21" fmla="*/ 3969 h 52"/>
                <a:gd name="T22" fmla="*/ 11365 w 88"/>
                <a:gd name="T23" fmla="*/ 3969 h 52"/>
                <a:gd name="T24" fmla="*/ 14612 w 88"/>
                <a:gd name="T25" fmla="*/ 3969 h 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8"/>
                <a:gd name="T40" fmla="*/ 0 h 52"/>
                <a:gd name="T41" fmla="*/ 88 w 88"/>
                <a:gd name="T42" fmla="*/ 52 h 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8" h="52">
                  <a:moveTo>
                    <a:pt x="71" y="18"/>
                  </a:moveTo>
                  <a:lnTo>
                    <a:pt x="54" y="35"/>
                  </a:lnTo>
                  <a:lnTo>
                    <a:pt x="17" y="52"/>
                  </a:lnTo>
                  <a:lnTo>
                    <a:pt x="0" y="35"/>
                  </a:lnTo>
                  <a:lnTo>
                    <a:pt x="0" y="18"/>
                  </a:lnTo>
                  <a:lnTo>
                    <a:pt x="0" y="0"/>
                  </a:lnTo>
                  <a:lnTo>
                    <a:pt x="54" y="0"/>
                  </a:lnTo>
                  <a:lnTo>
                    <a:pt x="71" y="0"/>
                  </a:lnTo>
                  <a:lnTo>
                    <a:pt x="88" y="0"/>
                  </a:lnTo>
                  <a:lnTo>
                    <a:pt x="88" y="18"/>
                  </a:lnTo>
                  <a:lnTo>
                    <a:pt x="71" y="18"/>
                  </a:lnTo>
                  <a:lnTo>
                    <a:pt x="54" y="18"/>
                  </a:lnTo>
                  <a:lnTo>
                    <a:pt x="71" y="18"/>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46" name="Freeform 9"/>
            <p:cNvSpPr>
              <a:spLocks/>
            </p:cNvSpPr>
            <p:nvPr>
              <p:custDataLst>
                <p:tags r:id="rId7"/>
              </p:custDataLst>
            </p:nvPr>
          </p:nvSpPr>
          <p:spPr bwMode="auto">
            <a:xfrm>
              <a:off x="2211388" y="2347913"/>
              <a:ext cx="26988" cy="0"/>
            </a:xfrm>
            <a:custGeom>
              <a:avLst/>
              <a:gdLst>
                <a:gd name="T0" fmla="*/ 3084 w 35"/>
                <a:gd name="T1" fmla="*/ 0 w 35"/>
                <a:gd name="T2" fmla="*/ 3084 w 35"/>
                <a:gd name="T3" fmla="*/ 6169 w 35"/>
                <a:gd name="T4" fmla="*/ 3084 w 35"/>
                <a:gd name="T5" fmla="*/ 0 60000 65536"/>
                <a:gd name="T6" fmla="*/ 0 60000 65536"/>
                <a:gd name="T7" fmla="*/ 0 60000 65536"/>
                <a:gd name="T8" fmla="*/ 0 60000 65536"/>
                <a:gd name="T9" fmla="*/ 0 60000 65536"/>
                <a:gd name="T10" fmla="*/ 0 w 35"/>
                <a:gd name="T11" fmla="*/ 35 w 35"/>
              </a:gdLst>
              <a:ahLst/>
              <a:cxnLst>
                <a:cxn ang="T5">
                  <a:pos x="T0" y="0"/>
                </a:cxn>
                <a:cxn ang="T6">
                  <a:pos x="T1" y="0"/>
                </a:cxn>
                <a:cxn ang="T7">
                  <a:pos x="T2" y="0"/>
                </a:cxn>
                <a:cxn ang="T8">
                  <a:pos x="T3" y="0"/>
                </a:cxn>
                <a:cxn ang="T9">
                  <a:pos x="T4" y="0"/>
                </a:cxn>
              </a:cxnLst>
              <a:rect l="T10" t="0" r="T11" b="0"/>
              <a:pathLst>
                <a:path w="35">
                  <a:moveTo>
                    <a:pt x="17" y="0"/>
                  </a:moveTo>
                  <a:lnTo>
                    <a:pt x="0" y="0"/>
                  </a:lnTo>
                  <a:lnTo>
                    <a:pt x="17" y="0"/>
                  </a:lnTo>
                  <a:lnTo>
                    <a:pt x="35" y="0"/>
                  </a:lnTo>
                  <a:lnTo>
                    <a:pt x="17" y="0"/>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47" name="Freeform 10"/>
            <p:cNvSpPr>
              <a:spLocks/>
            </p:cNvSpPr>
            <p:nvPr>
              <p:custDataLst>
                <p:tags r:id="rId8"/>
              </p:custDataLst>
            </p:nvPr>
          </p:nvSpPr>
          <p:spPr bwMode="auto">
            <a:xfrm>
              <a:off x="2433638" y="2347913"/>
              <a:ext cx="153988" cy="84138"/>
            </a:xfrm>
            <a:custGeom>
              <a:avLst/>
              <a:gdLst>
                <a:gd name="T0" fmla="*/ 3969 w 194"/>
                <a:gd name="T1" fmla="*/ 7212 h 105"/>
                <a:gd name="T2" fmla="*/ 3969 w 194"/>
                <a:gd name="T3" fmla="*/ 4007 h 105"/>
                <a:gd name="T4" fmla="*/ 0 w 194"/>
                <a:gd name="T5" fmla="*/ 0 h 105"/>
                <a:gd name="T6" fmla="*/ 3969 w 194"/>
                <a:gd name="T7" fmla="*/ 0 h 105"/>
                <a:gd name="T8" fmla="*/ 10319 w 194"/>
                <a:gd name="T9" fmla="*/ 4007 h 105"/>
                <a:gd name="T10" fmla="*/ 14288 w 194"/>
                <a:gd name="T11" fmla="*/ 11218 h 105"/>
                <a:gd name="T12" fmla="*/ 20638 w 194"/>
                <a:gd name="T13" fmla="*/ 11218 h 105"/>
                <a:gd name="T14" fmla="*/ 18256 w 194"/>
                <a:gd name="T15" fmla="*/ 11218 h 105"/>
                <a:gd name="T16" fmla="*/ 14288 w 194"/>
                <a:gd name="T17" fmla="*/ 7212 h 105"/>
                <a:gd name="T18" fmla="*/ 14288 w 194"/>
                <a:gd name="T19" fmla="*/ 4007 h 105"/>
                <a:gd name="T20" fmla="*/ 18256 w 194"/>
                <a:gd name="T21" fmla="*/ 7212 h 105"/>
                <a:gd name="T22" fmla="*/ 24606 w 194"/>
                <a:gd name="T23" fmla="*/ 7212 h 105"/>
                <a:gd name="T24" fmla="*/ 24606 w 194"/>
                <a:gd name="T25" fmla="*/ 11218 h 105"/>
                <a:gd name="T26" fmla="*/ 24606 w 194"/>
                <a:gd name="T27" fmla="*/ 7212 h 105"/>
                <a:gd name="T28" fmla="*/ 24606 w 194"/>
                <a:gd name="T29" fmla="*/ 4007 h 105"/>
                <a:gd name="T30" fmla="*/ 20638 w 194"/>
                <a:gd name="T31" fmla="*/ 4007 h 105"/>
                <a:gd name="T32" fmla="*/ 20638 w 194"/>
                <a:gd name="T33" fmla="*/ 0 h 105"/>
                <a:gd name="T34" fmla="*/ 24606 w 194"/>
                <a:gd name="T35" fmla="*/ 0 h 105"/>
                <a:gd name="T36" fmla="*/ 28575 w 194"/>
                <a:gd name="T37" fmla="*/ 4007 h 105"/>
                <a:gd name="T38" fmla="*/ 31750 w 194"/>
                <a:gd name="T39" fmla="*/ 4007 h 105"/>
                <a:gd name="T40" fmla="*/ 35719 w 194"/>
                <a:gd name="T41" fmla="*/ 4007 h 105"/>
                <a:gd name="T42" fmla="*/ 35719 w 194"/>
                <a:gd name="T43" fmla="*/ 0 h 105"/>
                <a:gd name="T44" fmla="*/ 35719 w 194"/>
                <a:gd name="T45" fmla="*/ 4007 h 105"/>
                <a:gd name="T46" fmla="*/ 38894 w 194"/>
                <a:gd name="T47" fmla="*/ 4007 h 105"/>
                <a:gd name="T48" fmla="*/ 38894 w 194"/>
                <a:gd name="T49" fmla="*/ 7212 h 105"/>
                <a:gd name="T50" fmla="*/ 38894 w 194"/>
                <a:gd name="T51" fmla="*/ 14424 h 105"/>
                <a:gd name="T52" fmla="*/ 35719 w 194"/>
                <a:gd name="T53" fmla="*/ 14424 h 105"/>
                <a:gd name="T54" fmla="*/ 35719 w 194"/>
                <a:gd name="T55" fmla="*/ 21635 h 105"/>
                <a:gd name="T56" fmla="*/ 31750 w 194"/>
                <a:gd name="T57" fmla="*/ 21635 h 105"/>
                <a:gd name="T58" fmla="*/ 28575 w 194"/>
                <a:gd name="T59" fmla="*/ 21635 h 105"/>
                <a:gd name="T60" fmla="*/ 24606 w 194"/>
                <a:gd name="T61" fmla="*/ 21635 h 105"/>
                <a:gd name="T62" fmla="*/ 24606 w 194"/>
                <a:gd name="T63" fmla="*/ 17629 h 105"/>
                <a:gd name="T64" fmla="*/ 24606 w 194"/>
                <a:gd name="T65" fmla="*/ 14424 h 105"/>
                <a:gd name="T66" fmla="*/ 28575 w 194"/>
                <a:gd name="T67" fmla="*/ 14424 h 105"/>
                <a:gd name="T68" fmla="*/ 24606 w 194"/>
                <a:gd name="T69" fmla="*/ 14424 h 105"/>
                <a:gd name="T70" fmla="*/ 18256 w 194"/>
                <a:gd name="T71" fmla="*/ 14424 h 105"/>
                <a:gd name="T72" fmla="*/ 14288 w 194"/>
                <a:gd name="T73" fmla="*/ 14424 h 105"/>
                <a:gd name="T74" fmla="*/ 10319 w 194"/>
                <a:gd name="T75" fmla="*/ 14424 h 105"/>
                <a:gd name="T76" fmla="*/ 7938 w 194"/>
                <a:gd name="T77" fmla="*/ 14424 h 105"/>
                <a:gd name="T78" fmla="*/ 7938 w 194"/>
                <a:gd name="T79" fmla="*/ 11218 h 105"/>
                <a:gd name="T80" fmla="*/ 3969 w 194"/>
                <a:gd name="T81" fmla="*/ 11218 h 105"/>
                <a:gd name="T82" fmla="*/ 3969 w 194"/>
                <a:gd name="T83" fmla="*/ 7212 h 105"/>
                <a:gd name="T84" fmla="*/ 3969 w 194"/>
                <a:gd name="T85" fmla="*/ 4007 h 105"/>
                <a:gd name="T86" fmla="*/ 3969 w 194"/>
                <a:gd name="T87" fmla="*/ 7212 h 1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4"/>
                <a:gd name="T133" fmla="*/ 0 h 105"/>
                <a:gd name="T134" fmla="*/ 194 w 194"/>
                <a:gd name="T135" fmla="*/ 105 h 1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4" h="105">
                  <a:moveTo>
                    <a:pt x="19" y="34"/>
                  </a:moveTo>
                  <a:lnTo>
                    <a:pt x="19" y="17"/>
                  </a:lnTo>
                  <a:lnTo>
                    <a:pt x="0" y="0"/>
                  </a:lnTo>
                  <a:lnTo>
                    <a:pt x="19" y="0"/>
                  </a:lnTo>
                  <a:lnTo>
                    <a:pt x="54" y="17"/>
                  </a:lnTo>
                  <a:lnTo>
                    <a:pt x="71" y="53"/>
                  </a:lnTo>
                  <a:lnTo>
                    <a:pt x="106" y="53"/>
                  </a:lnTo>
                  <a:lnTo>
                    <a:pt x="89" y="53"/>
                  </a:lnTo>
                  <a:lnTo>
                    <a:pt x="71" y="34"/>
                  </a:lnTo>
                  <a:lnTo>
                    <a:pt x="71" y="17"/>
                  </a:lnTo>
                  <a:lnTo>
                    <a:pt x="89" y="34"/>
                  </a:lnTo>
                  <a:lnTo>
                    <a:pt x="125" y="34"/>
                  </a:lnTo>
                  <a:lnTo>
                    <a:pt x="125" y="53"/>
                  </a:lnTo>
                  <a:lnTo>
                    <a:pt x="125" y="34"/>
                  </a:lnTo>
                  <a:lnTo>
                    <a:pt x="125" y="17"/>
                  </a:lnTo>
                  <a:lnTo>
                    <a:pt x="106" y="17"/>
                  </a:lnTo>
                  <a:lnTo>
                    <a:pt x="106" y="0"/>
                  </a:lnTo>
                  <a:lnTo>
                    <a:pt x="125" y="0"/>
                  </a:lnTo>
                  <a:lnTo>
                    <a:pt x="142" y="17"/>
                  </a:lnTo>
                  <a:lnTo>
                    <a:pt x="160" y="17"/>
                  </a:lnTo>
                  <a:lnTo>
                    <a:pt x="177" y="17"/>
                  </a:lnTo>
                  <a:lnTo>
                    <a:pt x="177" y="0"/>
                  </a:lnTo>
                  <a:lnTo>
                    <a:pt x="177" y="17"/>
                  </a:lnTo>
                  <a:lnTo>
                    <a:pt x="194" y="17"/>
                  </a:lnTo>
                  <a:lnTo>
                    <a:pt x="194" y="34"/>
                  </a:lnTo>
                  <a:lnTo>
                    <a:pt x="194" y="71"/>
                  </a:lnTo>
                  <a:lnTo>
                    <a:pt x="177" y="71"/>
                  </a:lnTo>
                  <a:lnTo>
                    <a:pt x="177" y="105"/>
                  </a:lnTo>
                  <a:lnTo>
                    <a:pt x="160" y="105"/>
                  </a:lnTo>
                  <a:lnTo>
                    <a:pt x="142" y="105"/>
                  </a:lnTo>
                  <a:lnTo>
                    <a:pt x="125" y="105"/>
                  </a:lnTo>
                  <a:lnTo>
                    <a:pt x="125" y="88"/>
                  </a:lnTo>
                  <a:lnTo>
                    <a:pt x="125" y="71"/>
                  </a:lnTo>
                  <a:lnTo>
                    <a:pt x="142" y="71"/>
                  </a:lnTo>
                  <a:lnTo>
                    <a:pt x="125" y="71"/>
                  </a:lnTo>
                  <a:lnTo>
                    <a:pt x="89" y="71"/>
                  </a:lnTo>
                  <a:lnTo>
                    <a:pt x="71" y="71"/>
                  </a:lnTo>
                  <a:lnTo>
                    <a:pt x="54" y="71"/>
                  </a:lnTo>
                  <a:lnTo>
                    <a:pt x="37" y="71"/>
                  </a:lnTo>
                  <a:lnTo>
                    <a:pt x="37" y="53"/>
                  </a:lnTo>
                  <a:lnTo>
                    <a:pt x="19" y="53"/>
                  </a:lnTo>
                  <a:lnTo>
                    <a:pt x="19" y="34"/>
                  </a:lnTo>
                  <a:lnTo>
                    <a:pt x="19" y="17"/>
                  </a:lnTo>
                  <a:lnTo>
                    <a:pt x="19" y="34"/>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48" name="Freeform 11"/>
            <p:cNvSpPr>
              <a:spLocks/>
            </p:cNvSpPr>
            <p:nvPr>
              <p:custDataLst>
                <p:tags r:id="rId9"/>
              </p:custDataLst>
            </p:nvPr>
          </p:nvSpPr>
          <p:spPr bwMode="auto">
            <a:xfrm>
              <a:off x="2401888" y="2306638"/>
              <a:ext cx="31750" cy="28575"/>
            </a:xfrm>
            <a:custGeom>
              <a:avLst/>
              <a:gdLst>
                <a:gd name="T0" fmla="*/ 9191 w 38"/>
                <a:gd name="T1" fmla="*/ 3969 h 36"/>
                <a:gd name="T2" fmla="*/ 9191 w 38"/>
                <a:gd name="T3" fmla="*/ 7144 h 36"/>
                <a:gd name="T4" fmla="*/ 4178 w 38"/>
                <a:gd name="T5" fmla="*/ 7144 h 36"/>
                <a:gd name="T6" fmla="*/ 0 w 38"/>
                <a:gd name="T7" fmla="*/ 3969 h 36"/>
                <a:gd name="T8" fmla="*/ 0 w 38"/>
                <a:gd name="T9" fmla="*/ 0 h 36"/>
                <a:gd name="T10" fmla="*/ 4178 w 38"/>
                <a:gd name="T11" fmla="*/ 0 h 36"/>
                <a:gd name="T12" fmla="*/ 9191 w 38"/>
                <a:gd name="T13" fmla="*/ 3969 h 36"/>
                <a:gd name="T14" fmla="*/ 0 60000 65536"/>
                <a:gd name="T15" fmla="*/ 0 60000 65536"/>
                <a:gd name="T16" fmla="*/ 0 60000 65536"/>
                <a:gd name="T17" fmla="*/ 0 60000 65536"/>
                <a:gd name="T18" fmla="*/ 0 60000 65536"/>
                <a:gd name="T19" fmla="*/ 0 60000 65536"/>
                <a:gd name="T20" fmla="*/ 0 60000 65536"/>
                <a:gd name="T21" fmla="*/ 0 w 38"/>
                <a:gd name="T22" fmla="*/ 0 h 36"/>
                <a:gd name="T23" fmla="*/ 38 w 3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36">
                  <a:moveTo>
                    <a:pt x="38" y="17"/>
                  </a:moveTo>
                  <a:lnTo>
                    <a:pt x="38" y="36"/>
                  </a:lnTo>
                  <a:lnTo>
                    <a:pt x="19" y="36"/>
                  </a:lnTo>
                  <a:lnTo>
                    <a:pt x="0" y="17"/>
                  </a:lnTo>
                  <a:lnTo>
                    <a:pt x="0" y="0"/>
                  </a:lnTo>
                  <a:lnTo>
                    <a:pt x="19" y="0"/>
                  </a:lnTo>
                  <a:lnTo>
                    <a:pt x="38" y="17"/>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49" name="Freeform 12"/>
            <p:cNvSpPr>
              <a:spLocks/>
            </p:cNvSpPr>
            <p:nvPr>
              <p:custDataLst>
                <p:tags r:id="rId10"/>
              </p:custDataLst>
            </p:nvPr>
          </p:nvSpPr>
          <p:spPr bwMode="auto">
            <a:xfrm>
              <a:off x="2433638" y="2401888"/>
              <a:ext cx="30163" cy="30163"/>
            </a:xfrm>
            <a:custGeom>
              <a:avLst/>
              <a:gdLst>
                <a:gd name="T0" fmla="*/ 3094 w 39"/>
                <a:gd name="T1" fmla="*/ 0 h 36"/>
                <a:gd name="T2" fmla="*/ 6961 w 39"/>
                <a:gd name="T3" fmla="*/ 4189 h 36"/>
                <a:gd name="T4" fmla="*/ 3094 w 39"/>
                <a:gd name="T5" fmla="*/ 8379 h 36"/>
                <a:gd name="T6" fmla="*/ 0 w 39"/>
                <a:gd name="T7" fmla="*/ 8379 h 36"/>
                <a:gd name="T8" fmla="*/ 0 w 39"/>
                <a:gd name="T9" fmla="*/ 4189 h 36"/>
                <a:gd name="T10" fmla="*/ 0 w 39"/>
                <a:gd name="T11" fmla="*/ 0 h 36"/>
                <a:gd name="T12" fmla="*/ 3094 w 39"/>
                <a:gd name="T13" fmla="*/ 0 h 36"/>
                <a:gd name="T14" fmla="*/ 0 60000 65536"/>
                <a:gd name="T15" fmla="*/ 0 60000 65536"/>
                <a:gd name="T16" fmla="*/ 0 60000 65536"/>
                <a:gd name="T17" fmla="*/ 0 60000 65536"/>
                <a:gd name="T18" fmla="*/ 0 60000 65536"/>
                <a:gd name="T19" fmla="*/ 0 60000 65536"/>
                <a:gd name="T20" fmla="*/ 0 60000 65536"/>
                <a:gd name="T21" fmla="*/ 0 w 39"/>
                <a:gd name="T22" fmla="*/ 0 h 36"/>
                <a:gd name="T23" fmla="*/ 39 w 39"/>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36">
                  <a:moveTo>
                    <a:pt x="19" y="0"/>
                  </a:moveTo>
                  <a:lnTo>
                    <a:pt x="39" y="19"/>
                  </a:lnTo>
                  <a:lnTo>
                    <a:pt x="19" y="36"/>
                  </a:lnTo>
                  <a:lnTo>
                    <a:pt x="0" y="36"/>
                  </a:lnTo>
                  <a:lnTo>
                    <a:pt x="0" y="19"/>
                  </a:lnTo>
                  <a:lnTo>
                    <a:pt x="0" y="0"/>
                  </a:lnTo>
                  <a:lnTo>
                    <a:pt x="19" y="0"/>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50" name="Freeform 13"/>
            <p:cNvSpPr>
              <a:spLocks/>
            </p:cNvSpPr>
            <p:nvPr>
              <p:custDataLst>
                <p:tags r:id="rId11"/>
              </p:custDataLst>
            </p:nvPr>
          </p:nvSpPr>
          <p:spPr bwMode="auto">
            <a:xfrm>
              <a:off x="2487613" y="2293938"/>
              <a:ext cx="28575" cy="12700"/>
            </a:xfrm>
            <a:custGeom>
              <a:avLst/>
              <a:gdLst>
                <a:gd name="T0" fmla="*/ 0 w 37"/>
                <a:gd name="T1" fmla="*/ 3175 h 16"/>
                <a:gd name="T2" fmla="*/ 0 w 37"/>
                <a:gd name="T3" fmla="*/ 0 h 16"/>
                <a:gd name="T4" fmla="*/ 3861 w 37"/>
                <a:gd name="T5" fmla="*/ 0 h 16"/>
                <a:gd name="T6" fmla="*/ 3861 w 37"/>
                <a:gd name="T7" fmla="*/ 3175 h 16"/>
                <a:gd name="T8" fmla="*/ 6951 w 37"/>
                <a:gd name="T9" fmla="*/ 3175 h 16"/>
                <a:gd name="T10" fmla="*/ 3861 w 37"/>
                <a:gd name="T11" fmla="*/ 3175 h 16"/>
                <a:gd name="T12" fmla="*/ 0 w 37"/>
                <a:gd name="T13" fmla="*/ 3175 h 16"/>
                <a:gd name="T14" fmla="*/ 0 60000 65536"/>
                <a:gd name="T15" fmla="*/ 0 60000 65536"/>
                <a:gd name="T16" fmla="*/ 0 60000 65536"/>
                <a:gd name="T17" fmla="*/ 0 60000 65536"/>
                <a:gd name="T18" fmla="*/ 0 60000 65536"/>
                <a:gd name="T19" fmla="*/ 0 60000 65536"/>
                <a:gd name="T20" fmla="*/ 0 60000 65536"/>
                <a:gd name="T21" fmla="*/ 0 w 37"/>
                <a:gd name="T22" fmla="*/ 0 h 16"/>
                <a:gd name="T23" fmla="*/ 37 w 3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16">
                  <a:moveTo>
                    <a:pt x="0" y="16"/>
                  </a:moveTo>
                  <a:lnTo>
                    <a:pt x="0" y="0"/>
                  </a:lnTo>
                  <a:lnTo>
                    <a:pt x="20" y="0"/>
                  </a:lnTo>
                  <a:lnTo>
                    <a:pt x="20" y="16"/>
                  </a:lnTo>
                  <a:lnTo>
                    <a:pt x="37" y="16"/>
                  </a:lnTo>
                  <a:lnTo>
                    <a:pt x="20" y="16"/>
                  </a:lnTo>
                  <a:lnTo>
                    <a:pt x="0" y="16"/>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51" name="Freeform 14"/>
            <p:cNvSpPr>
              <a:spLocks/>
            </p:cNvSpPr>
            <p:nvPr>
              <p:custDataLst>
                <p:tags r:id="rId12"/>
              </p:custDataLst>
            </p:nvPr>
          </p:nvSpPr>
          <p:spPr bwMode="auto">
            <a:xfrm>
              <a:off x="2544763" y="2197101"/>
              <a:ext cx="28575" cy="14288"/>
            </a:xfrm>
            <a:custGeom>
              <a:avLst/>
              <a:gdLst>
                <a:gd name="T0" fmla="*/ 6951 w 37"/>
                <a:gd name="T1" fmla="*/ 0 h 19"/>
                <a:gd name="T2" fmla="*/ 6951 w 37"/>
                <a:gd name="T3" fmla="*/ 3008 h 19"/>
                <a:gd name="T4" fmla="*/ 3089 w 37"/>
                <a:gd name="T5" fmla="*/ 3008 h 19"/>
                <a:gd name="T6" fmla="*/ 0 w 37"/>
                <a:gd name="T7" fmla="*/ 0 h 19"/>
                <a:gd name="T8" fmla="*/ 3089 w 37"/>
                <a:gd name="T9" fmla="*/ 0 h 19"/>
                <a:gd name="T10" fmla="*/ 6951 w 37"/>
                <a:gd name="T11" fmla="*/ 0 h 19"/>
                <a:gd name="T12" fmla="*/ 0 60000 65536"/>
                <a:gd name="T13" fmla="*/ 0 60000 65536"/>
                <a:gd name="T14" fmla="*/ 0 60000 65536"/>
                <a:gd name="T15" fmla="*/ 0 60000 65536"/>
                <a:gd name="T16" fmla="*/ 0 60000 65536"/>
                <a:gd name="T17" fmla="*/ 0 60000 65536"/>
                <a:gd name="T18" fmla="*/ 0 w 37"/>
                <a:gd name="T19" fmla="*/ 0 h 19"/>
                <a:gd name="T20" fmla="*/ 37 w 37"/>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37" h="19">
                  <a:moveTo>
                    <a:pt x="37" y="0"/>
                  </a:moveTo>
                  <a:lnTo>
                    <a:pt x="37" y="19"/>
                  </a:lnTo>
                  <a:lnTo>
                    <a:pt x="18" y="19"/>
                  </a:lnTo>
                  <a:lnTo>
                    <a:pt x="0" y="0"/>
                  </a:lnTo>
                  <a:lnTo>
                    <a:pt x="18" y="0"/>
                  </a:lnTo>
                  <a:lnTo>
                    <a:pt x="37" y="0"/>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52" name="Freeform 15"/>
            <p:cNvSpPr>
              <a:spLocks/>
            </p:cNvSpPr>
            <p:nvPr>
              <p:custDataLst>
                <p:tags r:id="rId13"/>
              </p:custDataLst>
            </p:nvPr>
          </p:nvSpPr>
          <p:spPr bwMode="auto">
            <a:xfrm>
              <a:off x="2420938" y="2225676"/>
              <a:ext cx="141288" cy="80963"/>
            </a:xfrm>
            <a:custGeom>
              <a:avLst/>
              <a:gdLst>
                <a:gd name="T0" fmla="*/ 24469 w 179"/>
                <a:gd name="T1" fmla="*/ 16669 h 102"/>
                <a:gd name="T2" fmla="*/ 17365 w 179"/>
                <a:gd name="T3" fmla="*/ 13494 h 102"/>
                <a:gd name="T4" fmla="*/ 14208 w 179"/>
                <a:gd name="T5" fmla="*/ 13494 h 102"/>
                <a:gd name="T6" fmla="*/ 11050 w 179"/>
                <a:gd name="T7" fmla="*/ 13494 h 102"/>
                <a:gd name="T8" fmla="*/ 7104 w 179"/>
                <a:gd name="T9" fmla="*/ 13494 h 102"/>
                <a:gd name="T10" fmla="*/ 3157 w 179"/>
                <a:gd name="T11" fmla="*/ 13494 h 102"/>
                <a:gd name="T12" fmla="*/ 3157 w 179"/>
                <a:gd name="T13" fmla="*/ 10319 h 102"/>
                <a:gd name="T14" fmla="*/ 7104 w 179"/>
                <a:gd name="T15" fmla="*/ 10319 h 102"/>
                <a:gd name="T16" fmla="*/ 3157 w 179"/>
                <a:gd name="T17" fmla="*/ 10319 h 102"/>
                <a:gd name="T18" fmla="*/ 3157 w 179"/>
                <a:gd name="T19" fmla="*/ 7144 h 102"/>
                <a:gd name="T20" fmla="*/ 0 w 179"/>
                <a:gd name="T21" fmla="*/ 7144 h 102"/>
                <a:gd name="T22" fmla="*/ 0 w 179"/>
                <a:gd name="T23" fmla="*/ 2381 h 102"/>
                <a:gd name="T24" fmla="*/ 3157 w 179"/>
                <a:gd name="T25" fmla="*/ 2381 h 102"/>
                <a:gd name="T26" fmla="*/ 3157 w 179"/>
                <a:gd name="T27" fmla="*/ 0 h 102"/>
                <a:gd name="T28" fmla="*/ 7104 w 179"/>
                <a:gd name="T29" fmla="*/ 2381 h 102"/>
                <a:gd name="T30" fmla="*/ 11050 w 179"/>
                <a:gd name="T31" fmla="*/ 2381 h 102"/>
                <a:gd name="T32" fmla="*/ 14208 w 179"/>
                <a:gd name="T33" fmla="*/ 7144 h 102"/>
                <a:gd name="T34" fmla="*/ 14208 w 179"/>
                <a:gd name="T35" fmla="*/ 2381 h 102"/>
                <a:gd name="T36" fmla="*/ 17365 w 179"/>
                <a:gd name="T37" fmla="*/ 2381 h 102"/>
                <a:gd name="T38" fmla="*/ 21312 w 179"/>
                <a:gd name="T39" fmla="*/ 7144 h 102"/>
                <a:gd name="T40" fmla="*/ 21312 w 179"/>
                <a:gd name="T41" fmla="*/ 10319 h 102"/>
                <a:gd name="T42" fmla="*/ 24469 w 179"/>
                <a:gd name="T43" fmla="*/ 10319 h 102"/>
                <a:gd name="T44" fmla="*/ 24469 w 179"/>
                <a:gd name="T45" fmla="*/ 7144 h 102"/>
                <a:gd name="T46" fmla="*/ 28415 w 179"/>
                <a:gd name="T47" fmla="*/ 7144 h 102"/>
                <a:gd name="T48" fmla="*/ 28415 w 179"/>
                <a:gd name="T49" fmla="*/ 10319 h 102"/>
                <a:gd name="T50" fmla="*/ 31573 w 179"/>
                <a:gd name="T51" fmla="*/ 10319 h 102"/>
                <a:gd name="T52" fmla="*/ 28415 w 179"/>
                <a:gd name="T53" fmla="*/ 10319 h 102"/>
                <a:gd name="T54" fmla="*/ 31573 w 179"/>
                <a:gd name="T55" fmla="*/ 13494 h 102"/>
                <a:gd name="T56" fmla="*/ 34730 w 179"/>
                <a:gd name="T57" fmla="*/ 16669 h 102"/>
                <a:gd name="T58" fmla="*/ 34730 w 179"/>
                <a:gd name="T59" fmla="*/ 20638 h 102"/>
                <a:gd name="T60" fmla="*/ 31573 w 179"/>
                <a:gd name="T61" fmla="*/ 20638 h 102"/>
                <a:gd name="T62" fmla="*/ 28415 w 179"/>
                <a:gd name="T63" fmla="*/ 20638 h 102"/>
                <a:gd name="T64" fmla="*/ 28415 w 179"/>
                <a:gd name="T65" fmla="*/ 16669 h 102"/>
                <a:gd name="T66" fmla="*/ 24469 w 179"/>
                <a:gd name="T67" fmla="*/ 16669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9"/>
                <a:gd name="T103" fmla="*/ 0 h 102"/>
                <a:gd name="T104" fmla="*/ 179 w 179"/>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9" h="102">
                  <a:moveTo>
                    <a:pt x="127" y="84"/>
                  </a:moveTo>
                  <a:lnTo>
                    <a:pt x="90" y="67"/>
                  </a:lnTo>
                  <a:lnTo>
                    <a:pt x="73" y="67"/>
                  </a:lnTo>
                  <a:lnTo>
                    <a:pt x="56" y="67"/>
                  </a:lnTo>
                  <a:lnTo>
                    <a:pt x="39" y="67"/>
                  </a:lnTo>
                  <a:lnTo>
                    <a:pt x="19" y="67"/>
                  </a:lnTo>
                  <a:lnTo>
                    <a:pt x="19" y="50"/>
                  </a:lnTo>
                  <a:lnTo>
                    <a:pt x="39" y="50"/>
                  </a:lnTo>
                  <a:lnTo>
                    <a:pt x="19" y="50"/>
                  </a:lnTo>
                  <a:lnTo>
                    <a:pt x="19" y="33"/>
                  </a:lnTo>
                  <a:lnTo>
                    <a:pt x="0" y="33"/>
                  </a:lnTo>
                  <a:lnTo>
                    <a:pt x="0" y="15"/>
                  </a:lnTo>
                  <a:lnTo>
                    <a:pt x="19" y="15"/>
                  </a:lnTo>
                  <a:lnTo>
                    <a:pt x="19" y="0"/>
                  </a:lnTo>
                  <a:lnTo>
                    <a:pt x="39" y="15"/>
                  </a:lnTo>
                  <a:lnTo>
                    <a:pt x="56" y="15"/>
                  </a:lnTo>
                  <a:lnTo>
                    <a:pt x="73" y="33"/>
                  </a:lnTo>
                  <a:lnTo>
                    <a:pt x="73" y="15"/>
                  </a:lnTo>
                  <a:lnTo>
                    <a:pt x="90" y="15"/>
                  </a:lnTo>
                  <a:lnTo>
                    <a:pt x="108" y="33"/>
                  </a:lnTo>
                  <a:lnTo>
                    <a:pt x="108" y="50"/>
                  </a:lnTo>
                  <a:lnTo>
                    <a:pt x="127" y="50"/>
                  </a:lnTo>
                  <a:lnTo>
                    <a:pt x="127" y="33"/>
                  </a:lnTo>
                  <a:lnTo>
                    <a:pt x="144" y="33"/>
                  </a:lnTo>
                  <a:lnTo>
                    <a:pt x="144" y="50"/>
                  </a:lnTo>
                  <a:lnTo>
                    <a:pt x="161" y="50"/>
                  </a:lnTo>
                  <a:lnTo>
                    <a:pt x="144" y="50"/>
                  </a:lnTo>
                  <a:lnTo>
                    <a:pt x="161" y="67"/>
                  </a:lnTo>
                  <a:lnTo>
                    <a:pt x="179" y="84"/>
                  </a:lnTo>
                  <a:lnTo>
                    <a:pt x="179" y="102"/>
                  </a:lnTo>
                  <a:lnTo>
                    <a:pt x="161" y="102"/>
                  </a:lnTo>
                  <a:lnTo>
                    <a:pt x="144" y="102"/>
                  </a:lnTo>
                  <a:lnTo>
                    <a:pt x="144" y="84"/>
                  </a:lnTo>
                  <a:lnTo>
                    <a:pt x="127" y="84"/>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53" name="Freeform 16"/>
            <p:cNvSpPr>
              <a:spLocks/>
            </p:cNvSpPr>
            <p:nvPr>
              <p:custDataLst>
                <p:tags r:id="rId14"/>
              </p:custDataLst>
            </p:nvPr>
          </p:nvSpPr>
          <p:spPr bwMode="auto">
            <a:xfrm>
              <a:off x="2614613" y="2335213"/>
              <a:ext cx="377825" cy="107950"/>
            </a:xfrm>
            <a:custGeom>
              <a:avLst/>
              <a:gdLst>
                <a:gd name="T0" fmla="*/ 91281 w 476"/>
                <a:gd name="T1" fmla="*/ 20637 h 136"/>
                <a:gd name="T2" fmla="*/ 91281 w 476"/>
                <a:gd name="T3" fmla="*/ 23019 h 136"/>
                <a:gd name="T4" fmla="*/ 94456 w 476"/>
                <a:gd name="T5" fmla="*/ 23019 h 136"/>
                <a:gd name="T6" fmla="*/ 91281 w 476"/>
                <a:gd name="T7" fmla="*/ 26988 h 136"/>
                <a:gd name="T8" fmla="*/ 84138 w 476"/>
                <a:gd name="T9" fmla="*/ 26988 h 136"/>
                <a:gd name="T10" fmla="*/ 76994 w 476"/>
                <a:gd name="T11" fmla="*/ 26988 h 136"/>
                <a:gd name="T12" fmla="*/ 73819 w 476"/>
                <a:gd name="T13" fmla="*/ 26988 h 136"/>
                <a:gd name="T14" fmla="*/ 70644 w 476"/>
                <a:gd name="T15" fmla="*/ 26988 h 136"/>
                <a:gd name="T16" fmla="*/ 63500 w 476"/>
                <a:gd name="T17" fmla="*/ 26988 h 136"/>
                <a:gd name="T18" fmla="*/ 56356 w 476"/>
                <a:gd name="T19" fmla="*/ 26988 h 136"/>
                <a:gd name="T20" fmla="*/ 53181 w 476"/>
                <a:gd name="T21" fmla="*/ 26988 h 136"/>
                <a:gd name="T22" fmla="*/ 48419 w 476"/>
                <a:gd name="T23" fmla="*/ 26988 h 136"/>
                <a:gd name="T24" fmla="*/ 45244 w 476"/>
                <a:gd name="T25" fmla="*/ 26988 h 136"/>
                <a:gd name="T26" fmla="*/ 42069 w 476"/>
                <a:gd name="T27" fmla="*/ 26988 h 136"/>
                <a:gd name="T28" fmla="*/ 38100 w 476"/>
                <a:gd name="T29" fmla="*/ 26988 h 136"/>
                <a:gd name="T30" fmla="*/ 31750 w 476"/>
                <a:gd name="T31" fmla="*/ 26988 h 136"/>
                <a:gd name="T32" fmla="*/ 23812 w 476"/>
                <a:gd name="T33" fmla="*/ 23019 h 136"/>
                <a:gd name="T34" fmla="*/ 21431 w 476"/>
                <a:gd name="T35" fmla="*/ 20637 h 136"/>
                <a:gd name="T36" fmla="*/ 23812 w 476"/>
                <a:gd name="T37" fmla="*/ 20637 h 136"/>
                <a:gd name="T38" fmla="*/ 23812 w 476"/>
                <a:gd name="T39" fmla="*/ 16669 h 136"/>
                <a:gd name="T40" fmla="*/ 21431 w 476"/>
                <a:gd name="T41" fmla="*/ 16669 h 136"/>
                <a:gd name="T42" fmla="*/ 17463 w 476"/>
                <a:gd name="T43" fmla="*/ 10319 h 136"/>
                <a:gd name="T44" fmla="*/ 17463 w 476"/>
                <a:gd name="T45" fmla="*/ 7144 h 136"/>
                <a:gd name="T46" fmla="*/ 14288 w 476"/>
                <a:gd name="T47" fmla="*/ 10319 h 136"/>
                <a:gd name="T48" fmla="*/ 7144 w 476"/>
                <a:gd name="T49" fmla="*/ 7144 h 136"/>
                <a:gd name="T50" fmla="*/ 3969 w 476"/>
                <a:gd name="T51" fmla="*/ 3175 h 136"/>
                <a:gd name="T52" fmla="*/ 0 w 476"/>
                <a:gd name="T53" fmla="*/ 3175 h 136"/>
                <a:gd name="T54" fmla="*/ 3969 w 476"/>
                <a:gd name="T55" fmla="*/ 3175 h 136"/>
                <a:gd name="T56" fmla="*/ 3969 w 476"/>
                <a:gd name="T57" fmla="*/ 0 h 136"/>
                <a:gd name="T58" fmla="*/ 14288 w 476"/>
                <a:gd name="T59" fmla="*/ 3175 h 136"/>
                <a:gd name="T60" fmla="*/ 21431 w 476"/>
                <a:gd name="T61" fmla="*/ 7144 h 136"/>
                <a:gd name="T62" fmla="*/ 23812 w 476"/>
                <a:gd name="T63" fmla="*/ 7144 h 136"/>
                <a:gd name="T64" fmla="*/ 23812 w 476"/>
                <a:gd name="T65" fmla="*/ 3175 h 136"/>
                <a:gd name="T66" fmla="*/ 27781 w 476"/>
                <a:gd name="T67" fmla="*/ 3175 h 136"/>
                <a:gd name="T68" fmla="*/ 27781 w 476"/>
                <a:gd name="T69" fmla="*/ 7144 h 136"/>
                <a:gd name="T70" fmla="*/ 34925 w 476"/>
                <a:gd name="T71" fmla="*/ 10319 h 136"/>
                <a:gd name="T72" fmla="*/ 38100 w 476"/>
                <a:gd name="T73" fmla="*/ 10319 h 136"/>
                <a:gd name="T74" fmla="*/ 31750 w 476"/>
                <a:gd name="T75" fmla="*/ 10319 h 136"/>
                <a:gd name="T76" fmla="*/ 27781 w 476"/>
                <a:gd name="T77" fmla="*/ 10319 h 136"/>
                <a:gd name="T78" fmla="*/ 31750 w 476"/>
                <a:gd name="T79" fmla="*/ 16669 h 136"/>
                <a:gd name="T80" fmla="*/ 34925 w 476"/>
                <a:gd name="T81" fmla="*/ 16669 h 136"/>
                <a:gd name="T82" fmla="*/ 38100 w 476"/>
                <a:gd name="T83" fmla="*/ 16669 h 136"/>
                <a:gd name="T84" fmla="*/ 45244 w 476"/>
                <a:gd name="T85" fmla="*/ 16669 h 136"/>
                <a:gd name="T86" fmla="*/ 48419 w 476"/>
                <a:gd name="T87" fmla="*/ 20637 h 136"/>
                <a:gd name="T88" fmla="*/ 53181 w 476"/>
                <a:gd name="T89" fmla="*/ 20637 h 136"/>
                <a:gd name="T90" fmla="*/ 59531 w 476"/>
                <a:gd name="T91" fmla="*/ 16669 h 136"/>
                <a:gd name="T92" fmla="*/ 70644 w 476"/>
                <a:gd name="T93" fmla="*/ 16669 h 136"/>
                <a:gd name="T94" fmla="*/ 76994 w 476"/>
                <a:gd name="T95" fmla="*/ 16669 h 136"/>
                <a:gd name="T96" fmla="*/ 84138 w 476"/>
                <a:gd name="T97" fmla="*/ 16669 h 136"/>
                <a:gd name="T98" fmla="*/ 87313 w 476"/>
                <a:gd name="T99" fmla="*/ 16669 h 136"/>
                <a:gd name="T100" fmla="*/ 94456 w 476"/>
                <a:gd name="T101" fmla="*/ 20637 h 136"/>
                <a:gd name="T102" fmla="*/ 91281 w 476"/>
                <a:gd name="T103" fmla="*/ 20637 h 1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6"/>
                <a:gd name="T157" fmla="*/ 0 h 136"/>
                <a:gd name="T158" fmla="*/ 476 w 476"/>
                <a:gd name="T159" fmla="*/ 136 h 1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6" h="136">
                  <a:moveTo>
                    <a:pt x="457" y="104"/>
                  </a:moveTo>
                  <a:lnTo>
                    <a:pt x="457" y="119"/>
                  </a:lnTo>
                  <a:lnTo>
                    <a:pt x="476" y="119"/>
                  </a:lnTo>
                  <a:lnTo>
                    <a:pt x="457" y="136"/>
                  </a:lnTo>
                  <a:lnTo>
                    <a:pt x="422" y="136"/>
                  </a:lnTo>
                  <a:lnTo>
                    <a:pt x="388" y="136"/>
                  </a:lnTo>
                  <a:lnTo>
                    <a:pt x="370" y="136"/>
                  </a:lnTo>
                  <a:lnTo>
                    <a:pt x="353" y="136"/>
                  </a:lnTo>
                  <a:lnTo>
                    <a:pt x="317" y="136"/>
                  </a:lnTo>
                  <a:lnTo>
                    <a:pt x="282" y="136"/>
                  </a:lnTo>
                  <a:lnTo>
                    <a:pt x="265" y="136"/>
                  </a:lnTo>
                  <a:lnTo>
                    <a:pt x="247" y="136"/>
                  </a:lnTo>
                  <a:lnTo>
                    <a:pt x="228" y="136"/>
                  </a:lnTo>
                  <a:lnTo>
                    <a:pt x="211" y="136"/>
                  </a:lnTo>
                  <a:lnTo>
                    <a:pt x="192" y="136"/>
                  </a:lnTo>
                  <a:lnTo>
                    <a:pt x="157" y="136"/>
                  </a:lnTo>
                  <a:lnTo>
                    <a:pt x="123" y="119"/>
                  </a:lnTo>
                  <a:lnTo>
                    <a:pt x="105" y="104"/>
                  </a:lnTo>
                  <a:lnTo>
                    <a:pt x="123" y="104"/>
                  </a:lnTo>
                  <a:lnTo>
                    <a:pt x="123" y="87"/>
                  </a:lnTo>
                  <a:lnTo>
                    <a:pt x="105" y="87"/>
                  </a:lnTo>
                  <a:lnTo>
                    <a:pt x="86" y="52"/>
                  </a:lnTo>
                  <a:lnTo>
                    <a:pt x="86" y="35"/>
                  </a:lnTo>
                  <a:lnTo>
                    <a:pt x="69" y="52"/>
                  </a:lnTo>
                  <a:lnTo>
                    <a:pt x="34" y="35"/>
                  </a:lnTo>
                  <a:lnTo>
                    <a:pt x="17" y="17"/>
                  </a:lnTo>
                  <a:lnTo>
                    <a:pt x="0" y="17"/>
                  </a:lnTo>
                  <a:lnTo>
                    <a:pt x="17" y="17"/>
                  </a:lnTo>
                  <a:lnTo>
                    <a:pt x="17" y="0"/>
                  </a:lnTo>
                  <a:lnTo>
                    <a:pt x="69" y="17"/>
                  </a:lnTo>
                  <a:lnTo>
                    <a:pt x="105" y="35"/>
                  </a:lnTo>
                  <a:lnTo>
                    <a:pt x="123" y="35"/>
                  </a:lnTo>
                  <a:lnTo>
                    <a:pt x="123" y="17"/>
                  </a:lnTo>
                  <a:lnTo>
                    <a:pt x="140" y="17"/>
                  </a:lnTo>
                  <a:lnTo>
                    <a:pt x="140" y="35"/>
                  </a:lnTo>
                  <a:lnTo>
                    <a:pt x="174" y="52"/>
                  </a:lnTo>
                  <a:lnTo>
                    <a:pt x="192" y="52"/>
                  </a:lnTo>
                  <a:lnTo>
                    <a:pt x="157" y="52"/>
                  </a:lnTo>
                  <a:lnTo>
                    <a:pt x="140" y="52"/>
                  </a:lnTo>
                  <a:lnTo>
                    <a:pt x="157" y="87"/>
                  </a:lnTo>
                  <a:lnTo>
                    <a:pt x="174" y="87"/>
                  </a:lnTo>
                  <a:lnTo>
                    <a:pt x="192" y="87"/>
                  </a:lnTo>
                  <a:lnTo>
                    <a:pt x="228" y="87"/>
                  </a:lnTo>
                  <a:lnTo>
                    <a:pt x="247" y="104"/>
                  </a:lnTo>
                  <a:lnTo>
                    <a:pt x="265" y="104"/>
                  </a:lnTo>
                  <a:lnTo>
                    <a:pt x="299" y="87"/>
                  </a:lnTo>
                  <a:lnTo>
                    <a:pt x="353" y="87"/>
                  </a:lnTo>
                  <a:lnTo>
                    <a:pt x="388" y="87"/>
                  </a:lnTo>
                  <a:lnTo>
                    <a:pt x="422" y="87"/>
                  </a:lnTo>
                  <a:lnTo>
                    <a:pt x="439" y="87"/>
                  </a:lnTo>
                  <a:lnTo>
                    <a:pt x="476" y="104"/>
                  </a:lnTo>
                  <a:lnTo>
                    <a:pt x="457" y="104"/>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54" name="Freeform 17"/>
            <p:cNvSpPr>
              <a:spLocks/>
            </p:cNvSpPr>
            <p:nvPr>
              <p:custDataLst>
                <p:tags r:id="rId15"/>
              </p:custDataLst>
            </p:nvPr>
          </p:nvSpPr>
          <p:spPr bwMode="auto">
            <a:xfrm>
              <a:off x="2614613" y="2401888"/>
              <a:ext cx="68263" cy="41275"/>
            </a:xfrm>
            <a:custGeom>
              <a:avLst/>
              <a:gdLst>
                <a:gd name="T0" fmla="*/ 3969 w 86"/>
                <a:gd name="T1" fmla="*/ 4047 h 51"/>
                <a:gd name="T2" fmla="*/ 3969 w 86"/>
                <a:gd name="T3" fmla="*/ 0 h 51"/>
                <a:gd name="T4" fmla="*/ 10319 w 86"/>
                <a:gd name="T5" fmla="*/ 0 h 51"/>
                <a:gd name="T6" fmla="*/ 14288 w 86"/>
                <a:gd name="T7" fmla="*/ 0 h 51"/>
                <a:gd name="T8" fmla="*/ 14288 w 86"/>
                <a:gd name="T9" fmla="*/ 4047 h 51"/>
                <a:gd name="T10" fmla="*/ 17463 w 86"/>
                <a:gd name="T11" fmla="*/ 7284 h 51"/>
                <a:gd name="T12" fmla="*/ 14288 w 86"/>
                <a:gd name="T13" fmla="*/ 10521 h 51"/>
                <a:gd name="T14" fmla="*/ 10319 w 86"/>
                <a:gd name="T15" fmla="*/ 10521 h 51"/>
                <a:gd name="T16" fmla="*/ 3969 w 86"/>
                <a:gd name="T17" fmla="*/ 7284 h 51"/>
                <a:gd name="T18" fmla="*/ 0 w 86"/>
                <a:gd name="T19" fmla="*/ 7284 h 51"/>
                <a:gd name="T20" fmla="*/ 3969 w 86"/>
                <a:gd name="T21" fmla="*/ 4047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51"/>
                <a:gd name="T35" fmla="*/ 86 w 86"/>
                <a:gd name="T36" fmla="*/ 51 h 5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51">
                  <a:moveTo>
                    <a:pt x="17" y="17"/>
                  </a:moveTo>
                  <a:lnTo>
                    <a:pt x="17" y="0"/>
                  </a:lnTo>
                  <a:lnTo>
                    <a:pt x="52" y="0"/>
                  </a:lnTo>
                  <a:lnTo>
                    <a:pt x="69" y="0"/>
                  </a:lnTo>
                  <a:lnTo>
                    <a:pt x="69" y="17"/>
                  </a:lnTo>
                  <a:lnTo>
                    <a:pt x="86" y="34"/>
                  </a:lnTo>
                  <a:lnTo>
                    <a:pt x="69" y="51"/>
                  </a:lnTo>
                  <a:lnTo>
                    <a:pt x="52" y="51"/>
                  </a:lnTo>
                  <a:lnTo>
                    <a:pt x="17" y="34"/>
                  </a:lnTo>
                  <a:lnTo>
                    <a:pt x="0" y="34"/>
                  </a:lnTo>
                  <a:lnTo>
                    <a:pt x="17" y="17"/>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55" name="Freeform 18"/>
            <p:cNvSpPr>
              <a:spLocks/>
            </p:cNvSpPr>
            <p:nvPr>
              <p:custDataLst>
                <p:tags r:id="rId16"/>
              </p:custDataLst>
            </p:nvPr>
          </p:nvSpPr>
          <p:spPr bwMode="auto">
            <a:xfrm>
              <a:off x="2627313" y="2306638"/>
              <a:ext cx="55563" cy="12700"/>
            </a:xfrm>
            <a:custGeom>
              <a:avLst/>
              <a:gdLst>
                <a:gd name="T0" fmla="*/ 10174 w 71"/>
                <a:gd name="T1" fmla="*/ 0 h 17"/>
                <a:gd name="T2" fmla="*/ 13304 w 71"/>
                <a:gd name="T3" fmla="*/ 0 h 17"/>
                <a:gd name="T4" fmla="*/ 13304 w 71"/>
                <a:gd name="T5" fmla="*/ 2988 h 17"/>
                <a:gd name="T6" fmla="*/ 10174 w 71"/>
                <a:gd name="T7" fmla="*/ 2988 h 17"/>
                <a:gd name="T8" fmla="*/ 7043 w 71"/>
                <a:gd name="T9" fmla="*/ 2988 h 17"/>
                <a:gd name="T10" fmla="*/ 0 w 71"/>
                <a:gd name="T11" fmla="*/ 0 h 17"/>
                <a:gd name="T12" fmla="*/ 7043 w 71"/>
                <a:gd name="T13" fmla="*/ 0 h 17"/>
                <a:gd name="T14" fmla="*/ 10174 w 71"/>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71"/>
                <a:gd name="T25" fmla="*/ 0 h 17"/>
                <a:gd name="T26" fmla="*/ 71 w 71"/>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 h="17">
                  <a:moveTo>
                    <a:pt x="54" y="0"/>
                  </a:moveTo>
                  <a:lnTo>
                    <a:pt x="71" y="0"/>
                  </a:lnTo>
                  <a:lnTo>
                    <a:pt x="71" y="17"/>
                  </a:lnTo>
                  <a:lnTo>
                    <a:pt x="54" y="17"/>
                  </a:lnTo>
                  <a:lnTo>
                    <a:pt x="37" y="17"/>
                  </a:lnTo>
                  <a:lnTo>
                    <a:pt x="0" y="0"/>
                  </a:lnTo>
                  <a:lnTo>
                    <a:pt x="37" y="0"/>
                  </a:lnTo>
                  <a:lnTo>
                    <a:pt x="54" y="0"/>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56" name="Freeform 19"/>
            <p:cNvSpPr>
              <a:spLocks/>
            </p:cNvSpPr>
            <p:nvPr>
              <p:custDataLst>
                <p:tags r:id="rId17"/>
              </p:custDataLst>
            </p:nvPr>
          </p:nvSpPr>
          <p:spPr bwMode="auto">
            <a:xfrm>
              <a:off x="2578100" y="2251076"/>
              <a:ext cx="82550" cy="55563"/>
            </a:xfrm>
            <a:custGeom>
              <a:avLst/>
              <a:gdLst>
                <a:gd name="T0" fmla="*/ 7144 w 104"/>
                <a:gd name="T1" fmla="*/ 14495 h 69"/>
                <a:gd name="T2" fmla="*/ 7144 w 104"/>
                <a:gd name="T3" fmla="*/ 10468 h 69"/>
                <a:gd name="T4" fmla="*/ 3969 w 104"/>
                <a:gd name="T5" fmla="*/ 7247 h 69"/>
                <a:gd name="T6" fmla="*/ 0 w 104"/>
                <a:gd name="T7" fmla="*/ 4026 h 69"/>
                <a:gd name="T8" fmla="*/ 3969 w 104"/>
                <a:gd name="T9" fmla="*/ 0 h 69"/>
                <a:gd name="T10" fmla="*/ 7144 w 104"/>
                <a:gd name="T11" fmla="*/ 0 h 69"/>
                <a:gd name="T12" fmla="*/ 7144 w 104"/>
                <a:gd name="T13" fmla="*/ 4026 h 69"/>
                <a:gd name="T14" fmla="*/ 10319 w 104"/>
                <a:gd name="T15" fmla="*/ 4026 h 69"/>
                <a:gd name="T16" fmla="*/ 14288 w 104"/>
                <a:gd name="T17" fmla="*/ 4026 h 69"/>
                <a:gd name="T18" fmla="*/ 17463 w 104"/>
                <a:gd name="T19" fmla="*/ 4026 h 69"/>
                <a:gd name="T20" fmla="*/ 20638 w 104"/>
                <a:gd name="T21" fmla="*/ 7247 h 69"/>
                <a:gd name="T22" fmla="*/ 17463 w 104"/>
                <a:gd name="T23" fmla="*/ 7247 h 69"/>
                <a:gd name="T24" fmla="*/ 17463 w 104"/>
                <a:gd name="T25" fmla="*/ 10468 h 69"/>
                <a:gd name="T26" fmla="*/ 20638 w 104"/>
                <a:gd name="T27" fmla="*/ 14495 h 69"/>
                <a:gd name="T28" fmla="*/ 14288 w 104"/>
                <a:gd name="T29" fmla="*/ 14495 h 69"/>
                <a:gd name="T30" fmla="*/ 7144 w 104"/>
                <a:gd name="T31" fmla="*/ 14495 h 6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4"/>
                <a:gd name="T49" fmla="*/ 0 h 69"/>
                <a:gd name="T50" fmla="*/ 104 w 104"/>
                <a:gd name="T51" fmla="*/ 69 h 6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4" h="69">
                  <a:moveTo>
                    <a:pt x="34" y="69"/>
                  </a:moveTo>
                  <a:lnTo>
                    <a:pt x="34" y="51"/>
                  </a:lnTo>
                  <a:lnTo>
                    <a:pt x="17" y="34"/>
                  </a:lnTo>
                  <a:lnTo>
                    <a:pt x="0" y="17"/>
                  </a:lnTo>
                  <a:lnTo>
                    <a:pt x="17" y="0"/>
                  </a:lnTo>
                  <a:lnTo>
                    <a:pt x="34" y="0"/>
                  </a:lnTo>
                  <a:lnTo>
                    <a:pt x="34" y="17"/>
                  </a:lnTo>
                  <a:lnTo>
                    <a:pt x="52" y="17"/>
                  </a:lnTo>
                  <a:lnTo>
                    <a:pt x="69" y="17"/>
                  </a:lnTo>
                  <a:lnTo>
                    <a:pt x="86" y="17"/>
                  </a:lnTo>
                  <a:lnTo>
                    <a:pt x="104" y="34"/>
                  </a:lnTo>
                  <a:lnTo>
                    <a:pt x="86" y="34"/>
                  </a:lnTo>
                  <a:lnTo>
                    <a:pt x="86" y="51"/>
                  </a:lnTo>
                  <a:lnTo>
                    <a:pt x="104" y="69"/>
                  </a:lnTo>
                  <a:lnTo>
                    <a:pt x="69" y="69"/>
                  </a:lnTo>
                  <a:lnTo>
                    <a:pt x="34" y="69"/>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57" name="Freeform 20"/>
            <p:cNvSpPr>
              <a:spLocks/>
            </p:cNvSpPr>
            <p:nvPr>
              <p:custDataLst>
                <p:tags r:id="rId18"/>
              </p:custDataLst>
            </p:nvPr>
          </p:nvSpPr>
          <p:spPr bwMode="auto">
            <a:xfrm>
              <a:off x="2627313" y="2128838"/>
              <a:ext cx="225425" cy="165100"/>
            </a:xfrm>
            <a:custGeom>
              <a:avLst/>
              <a:gdLst>
                <a:gd name="T0" fmla="*/ 42069 w 284"/>
                <a:gd name="T1" fmla="*/ 17379 h 209"/>
                <a:gd name="T2" fmla="*/ 45244 w 284"/>
                <a:gd name="T3" fmla="*/ 13429 h 209"/>
                <a:gd name="T4" fmla="*/ 45244 w 284"/>
                <a:gd name="T5" fmla="*/ 20539 h 209"/>
                <a:gd name="T6" fmla="*/ 53181 w 284"/>
                <a:gd name="T7" fmla="*/ 20539 h 209"/>
                <a:gd name="T8" fmla="*/ 56356 w 284"/>
                <a:gd name="T9" fmla="*/ 26858 h 209"/>
                <a:gd name="T10" fmla="*/ 45244 w 284"/>
                <a:gd name="T11" fmla="*/ 33968 h 209"/>
                <a:gd name="T12" fmla="*/ 42069 w 284"/>
                <a:gd name="T13" fmla="*/ 30808 h 209"/>
                <a:gd name="T14" fmla="*/ 38894 w 284"/>
                <a:gd name="T15" fmla="*/ 33968 h 209"/>
                <a:gd name="T16" fmla="*/ 42069 w 284"/>
                <a:gd name="T17" fmla="*/ 37128 h 209"/>
                <a:gd name="T18" fmla="*/ 38894 w 284"/>
                <a:gd name="T19" fmla="*/ 41078 h 209"/>
                <a:gd name="T20" fmla="*/ 34925 w 284"/>
                <a:gd name="T21" fmla="*/ 33968 h 209"/>
                <a:gd name="T22" fmla="*/ 30956 w 284"/>
                <a:gd name="T23" fmla="*/ 41078 h 209"/>
                <a:gd name="T24" fmla="*/ 23812 w 284"/>
                <a:gd name="T25" fmla="*/ 41078 h 209"/>
                <a:gd name="T26" fmla="*/ 20637 w 284"/>
                <a:gd name="T27" fmla="*/ 33968 h 209"/>
                <a:gd name="T28" fmla="*/ 14287 w 284"/>
                <a:gd name="T29" fmla="*/ 30808 h 209"/>
                <a:gd name="T30" fmla="*/ 20637 w 284"/>
                <a:gd name="T31" fmla="*/ 26858 h 209"/>
                <a:gd name="T32" fmla="*/ 23812 w 284"/>
                <a:gd name="T33" fmla="*/ 26858 h 209"/>
                <a:gd name="T34" fmla="*/ 17462 w 284"/>
                <a:gd name="T35" fmla="*/ 23699 h 209"/>
                <a:gd name="T36" fmla="*/ 14287 w 284"/>
                <a:gd name="T37" fmla="*/ 26858 h 209"/>
                <a:gd name="T38" fmla="*/ 10319 w 284"/>
                <a:gd name="T39" fmla="*/ 26858 h 209"/>
                <a:gd name="T40" fmla="*/ 10319 w 284"/>
                <a:gd name="T41" fmla="*/ 23699 h 209"/>
                <a:gd name="T42" fmla="*/ 7144 w 284"/>
                <a:gd name="T43" fmla="*/ 20539 h 209"/>
                <a:gd name="T44" fmla="*/ 0 w 284"/>
                <a:gd name="T45" fmla="*/ 17379 h 209"/>
                <a:gd name="T46" fmla="*/ 7144 w 284"/>
                <a:gd name="T47" fmla="*/ 17379 h 209"/>
                <a:gd name="T48" fmla="*/ 7144 w 284"/>
                <a:gd name="T49" fmla="*/ 13429 h 209"/>
                <a:gd name="T50" fmla="*/ 0 w 284"/>
                <a:gd name="T51" fmla="*/ 10269 h 209"/>
                <a:gd name="T52" fmla="*/ 7144 w 284"/>
                <a:gd name="T53" fmla="*/ 10269 h 209"/>
                <a:gd name="T54" fmla="*/ 14287 w 284"/>
                <a:gd name="T55" fmla="*/ 10269 h 209"/>
                <a:gd name="T56" fmla="*/ 7144 w 284"/>
                <a:gd name="T57" fmla="*/ 10269 h 209"/>
                <a:gd name="T58" fmla="*/ 10319 w 284"/>
                <a:gd name="T59" fmla="*/ 3160 h 209"/>
                <a:gd name="T60" fmla="*/ 14287 w 284"/>
                <a:gd name="T61" fmla="*/ 6320 h 209"/>
                <a:gd name="T62" fmla="*/ 14287 w 284"/>
                <a:gd name="T63" fmla="*/ 3160 h 209"/>
                <a:gd name="T64" fmla="*/ 10319 w 284"/>
                <a:gd name="T65" fmla="*/ 0 h 209"/>
                <a:gd name="T66" fmla="*/ 20637 w 284"/>
                <a:gd name="T67" fmla="*/ 0 h 209"/>
                <a:gd name="T68" fmla="*/ 23812 w 284"/>
                <a:gd name="T69" fmla="*/ 6320 h 209"/>
                <a:gd name="T70" fmla="*/ 27781 w 284"/>
                <a:gd name="T71" fmla="*/ 10269 h 209"/>
                <a:gd name="T72" fmla="*/ 34925 w 284"/>
                <a:gd name="T73" fmla="*/ 10269 h 209"/>
                <a:gd name="T74" fmla="*/ 38894 w 284"/>
                <a:gd name="T75" fmla="*/ 17379 h 20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4"/>
                <a:gd name="T115" fmla="*/ 0 h 209"/>
                <a:gd name="T116" fmla="*/ 284 w 284"/>
                <a:gd name="T117" fmla="*/ 209 h 20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4" h="209">
                  <a:moveTo>
                    <a:pt x="196" y="88"/>
                  </a:moveTo>
                  <a:lnTo>
                    <a:pt x="213" y="88"/>
                  </a:lnTo>
                  <a:lnTo>
                    <a:pt x="213" y="71"/>
                  </a:lnTo>
                  <a:lnTo>
                    <a:pt x="230" y="71"/>
                  </a:lnTo>
                  <a:lnTo>
                    <a:pt x="230" y="88"/>
                  </a:lnTo>
                  <a:lnTo>
                    <a:pt x="230" y="106"/>
                  </a:lnTo>
                  <a:lnTo>
                    <a:pt x="250" y="106"/>
                  </a:lnTo>
                  <a:lnTo>
                    <a:pt x="267" y="106"/>
                  </a:lnTo>
                  <a:lnTo>
                    <a:pt x="284" y="123"/>
                  </a:lnTo>
                  <a:lnTo>
                    <a:pt x="284" y="138"/>
                  </a:lnTo>
                  <a:lnTo>
                    <a:pt x="250" y="156"/>
                  </a:lnTo>
                  <a:lnTo>
                    <a:pt x="230" y="173"/>
                  </a:lnTo>
                  <a:lnTo>
                    <a:pt x="213" y="173"/>
                  </a:lnTo>
                  <a:lnTo>
                    <a:pt x="213" y="156"/>
                  </a:lnTo>
                  <a:lnTo>
                    <a:pt x="213" y="173"/>
                  </a:lnTo>
                  <a:lnTo>
                    <a:pt x="196" y="173"/>
                  </a:lnTo>
                  <a:lnTo>
                    <a:pt x="213" y="173"/>
                  </a:lnTo>
                  <a:lnTo>
                    <a:pt x="213" y="190"/>
                  </a:lnTo>
                  <a:lnTo>
                    <a:pt x="196" y="190"/>
                  </a:lnTo>
                  <a:lnTo>
                    <a:pt x="196" y="209"/>
                  </a:lnTo>
                  <a:lnTo>
                    <a:pt x="177" y="190"/>
                  </a:lnTo>
                  <a:lnTo>
                    <a:pt x="177" y="173"/>
                  </a:lnTo>
                  <a:lnTo>
                    <a:pt x="159" y="190"/>
                  </a:lnTo>
                  <a:lnTo>
                    <a:pt x="159" y="209"/>
                  </a:lnTo>
                  <a:lnTo>
                    <a:pt x="140" y="209"/>
                  </a:lnTo>
                  <a:lnTo>
                    <a:pt x="123" y="209"/>
                  </a:lnTo>
                  <a:lnTo>
                    <a:pt x="106" y="190"/>
                  </a:lnTo>
                  <a:lnTo>
                    <a:pt x="106" y="173"/>
                  </a:lnTo>
                  <a:lnTo>
                    <a:pt x="71" y="173"/>
                  </a:lnTo>
                  <a:lnTo>
                    <a:pt x="71" y="156"/>
                  </a:lnTo>
                  <a:lnTo>
                    <a:pt x="88" y="138"/>
                  </a:lnTo>
                  <a:lnTo>
                    <a:pt x="106" y="138"/>
                  </a:lnTo>
                  <a:lnTo>
                    <a:pt x="140" y="138"/>
                  </a:lnTo>
                  <a:lnTo>
                    <a:pt x="123" y="138"/>
                  </a:lnTo>
                  <a:lnTo>
                    <a:pt x="106" y="123"/>
                  </a:lnTo>
                  <a:lnTo>
                    <a:pt x="88" y="123"/>
                  </a:lnTo>
                  <a:lnTo>
                    <a:pt x="88" y="138"/>
                  </a:lnTo>
                  <a:lnTo>
                    <a:pt x="71" y="138"/>
                  </a:lnTo>
                  <a:lnTo>
                    <a:pt x="54" y="123"/>
                  </a:lnTo>
                  <a:lnTo>
                    <a:pt x="54" y="138"/>
                  </a:lnTo>
                  <a:lnTo>
                    <a:pt x="35" y="123"/>
                  </a:lnTo>
                  <a:lnTo>
                    <a:pt x="54" y="123"/>
                  </a:lnTo>
                  <a:lnTo>
                    <a:pt x="54" y="106"/>
                  </a:lnTo>
                  <a:lnTo>
                    <a:pt x="35" y="106"/>
                  </a:lnTo>
                  <a:lnTo>
                    <a:pt x="0" y="106"/>
                  </a:lnTo>
                  <a:lnTo>
                    <a:pt x="0" y="88"/>
                  </a:lnTo>
                  <a:lnTo>
                    <a:pt x="17" y="88"/>
                  </a:lnTo>
                  <a:lnTo>
                    <a:pt x="35" y="88"/>
                  </a:lnTo>
                  <a:lnTo>
                    <a:pt x="54" y="88"/>
                  </a:lnTo>
                  <a:lnTo>
                    <a:pt x="35" y="71"/>
                  </a:lnTo>
                  <a:lnTo>
                    <a:pt x="17" y="71"/>
                  </a:lnTo>
                  <a:lnTo>
                    <a:pt x="0" y="54"/>
                  </a:lnTo>
                  <a:lnTo>
                    <a:pt x="17" y="54"/>
                  </a:lnTo>
                  <a:lnTo>
                    <a:pt x="35" y="54"/>
                  </a:lnTo>
                  <a:lnTo>
                    <a:pt x="54" y="54"/>
                  </a:lnTo>
                  <a:lnTo>
                    <a:pt x="71" y="54"/>
                  </a:lnTo>
                  <a:lnTo>
                    <a:pt x="54" y="54"/>
                  </a:lnTo>
                  <a:lnTo>
                    <a:pt x="35" y="54"/>
                  </a:lnTo>
                  <a:lnTo>
                    <a:pt x="35" y="35"/>
                  </a:lnTo>
                  <a:lnTo>
                    <a:pt x="54" y="17"/>
                  </a:lnTo>
                  <a:lnTo>
                    <a:pt x="54" y="35"/>
                  </a:lnTo>
                  <a:lnTo>
                    <a:pt x="71" y="35"/>
                  </a:lnTo>
                  <a:lnTo>
                    <a:pt x="88" y="35"/>
                  </a:lnTo>
                  <a:lnTo>
                    <a:pt x="71" y="17"/>
                  </a:lnTo>
                  <a:lnTo>
                    <a:pt x="54" y="17"/>
                  </a:lnTo>
                  <a:lnTo>
                    <a:pt x="54" y="0"/>
                  </a:lnTo>
                  <a:lnTo>
                    <a:pt x="71" y="0"/>
                  </a:lnTo>
                  <a:lnTo>
                    <a:pt x="106" y="0"/>
                  </a:lnTo>
                  <a:lnTo>
                    <a:pt x="106" y="17"/>
                  </a:lnTo>
                  <a:lnTo>
                    <a:pt x="123" y="35"/>
                  </a:lnTo>
                  <a:lnTo>
                    <a:pt x="123" y="54"/>
                  </a:lnTo>
                  <a:lnTo>
                    <a:pt x="140" y="54"/>
                  </a:lnTo>
                  <a:lnTo>
                    <a:pt x="159" y="54"/>
                  </a:lnTo>
                  <a:lnTo>
                    <a:pt x="177" y="54"/>
                  </a:lnTo>
                  <a:lnTo>
                    <a:pt x="196" y="71"/>
                  </a:lnTo>
                  <a:lnTo>
                    <a:pt x="196" y="88"/>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58" name="Freeform 21"/>
            <p:cNvSpPr>
              <a:spLocks/>
            </p:cNvSpPr>
            <p:nvPr>
              <p:custDataLst>
                <p:tags r:id="rId19"/>
              </p:custDataLst>
            </p:nvPr>
          </p:nvSpPr>
          <p:spPr bwMode="auto">
            <a:xfrm>
              <a:off x="2709863" y="2033588"/>
              <a:ext cx="674688" cy="341313"/>
            </a:xfrm>
            <a:custGeom>
              <a:avLst/>
              <a:gdLst>
                <a:gd name="T0" fmla="*/ 134460 w 848"/>
                <a:gd name="T1" fmla="*/ 7144 h 430"/>
                <a:gd name="T2" fmla="*/ 151964 w 848"/>
                <a:gd name="T3" fmla="*/ 3969 h 430"/>
                <a:gd name="T4" fmla="*/ 165490 w 848"/>
                <a:gd name="T5" fmla="*/ 10319 h 430"/>
                <a:gd name="T6" fmla="*/ 165490 w 848"/>
                <a:gd name="T7" fmla="*/ 14288 h 430"/>
                <a:gd name="T8" fmla="*/ 137643 w 848"/>
                <a:gd name="T9" fmla="*/ 23813 h 430"/>
                <a:gd name="T10" fmla="*/ 151964 w 848"/>
                <a:gd name="T11" fmla="*/ 23813 h 430"/>
                <a:gd name="T12" fmla="*/ 130482 w 848"/>
                <a:gd name="T13" fmla="*/ 34925 h 430"/>
                <a:gd name="T14" fmla="*/ 112978 w 848"/>
                <a:gd name="T15" fmla="*/ 44450 h 430"/>
                <a:gd name="T16" fmla="*/ 102635 w 848"/>
                <a:gd name="T17" fmla="*/ 44450 h 430"/>
                <a:gd name="T18" fmla="*/ 95475 w 848"/>
                <a:gd name="T19" fmla="*/ 51594 h 430"/>
                <a:gd name="T20" fmla="*/ 95475 w 848"/>
                <a:gd name="T21" fmla="*/ 57944 h 430"/>
                <a:gd name="T22" fmla="*/ 85132 w 848"/>
                <a:gd name="T23" fmla="*/ 68263 h 430"/>
                <a:gd name="T24" fmla="*/ 77971 w 848"/>
                <a:gd name="T25" fmla="*/ 72231 h 430"/>
                <a:gd name="T26" fmla="*/ 73993 w 848"/>
                <a:gd name="T27" fmla="*/ 78581 h 430"/>
                <a:gd name="T28" fmla="*/ 70810 w 848"/>
                <a:gd name="T29" fmla="*/ 85725 h 430"/>
                <a:gd name="T30" fmla="*/ 56489 w 848"/>
                <a:gd name="T31" fmla="*/ 82550 h 430"/>
                <a:gd name="T32" fmla="*/ 38986 w 848"/>
                <a:gd name="T33" fmla="*/ 82550 h 430"/>
                <a:gd name="T34" fmla="*/ 32621 w 848"/>
                <a:gd name="T35" fmla="*/ 85725 h 430"/>
                <a:gd name="T36" fmla="*/ 14321 w 848"/>
                <a:gd name="T37" fmla="*/ 82550 h 430"/>
                <a:gd name="T38" fmla="*/ 28642 w 848"/>
                <a:gd name="T39" fmla="*/ 75406 h 430"/>
                <a:gd name="T40" fmla="*/ 24664 w 848"/>
                <a:gd name="T41" fmla="*/ 68263 h 430"/>
                <a:gd name="T42" fmla="*/ 38986 w 848"/>
                <a:gd name="T43" fmla="*/ 72231 h 430"/>
                <a:gd name="T44" fmla="*/ 35803 w 848"/>
                <a:gd name="T45" fmla="*/ 68263 h 430"/>
                <a:gd name="T46" fmla="*/ 28642 w 848"/>
                <a:gd name="T47" fmla="*/ 65088 h 430"/>
                <a:gd name="T48" fmla="*/ 24664 w 848"/>
                <a:gd name="T49" fmla="*/ 57944 h 430"/>
                <a:gd name="T50" fmla="*/ 35803 w 848"/>
                <a:gd name="T51" fmla="*/ 57944 h 430"/>
                <a:gd name="T52" fmla="*/ 38986 w 848"/>
                <a:gd name="T53" fmla="*/ 44450 h 430"/>
                <a:gd name="T54" fmla="*/ 32621 w 848"/>
                <a:gd name="T55" fmla="*/ 41275 h 430"/>
                <a:gd name="T56" fmla="*/ 32621 w 848"/>
                <a:gd name="T57" fmla="*/ 38100 h 430"/>
                <a:gd name="T58" fmla="*/ 42964 w 848"/>
                <a:gd name="T59" fmla="*/ 38100 h 430"/>
                <a:gd name="T60" fmla="*/ 56489 w 848"/>
                <a:gd name="T61" fmla="*/ 44450 h 430"/>
                <a:gd name="T62" fmla="*/ 49329 w 848"/>
                <a:gd name="T63" fmla="*/ 38100 h 430"/>
                <a:gd name="T64" fmla="*/ 60467 w 848"/>
                <a:gd name="T65" fmla="*/ 38100 h 430"/>
                <a:gd name="T66" fmla="*/ 70810 w 848"/>
                <a:gd name="T67" fmla="*/ 34925 h 430"/>
                <a:gd name="T68" fmla="*/ 56489 w 848"/>
                <a:gd name="T69" fmla="*/ 34925 h 430"/>
                <a:gd name="T70" fmla="*/ 42964 w 848"/>
                <a:gd name="T71" fmla="*/ 34925 h 430"/>
                <a:gd name="T72" fmla="*/ 32621 w 848"/>
                <a:gd name="T73" fmla="*/ 34925 h 430"/>
                <a:gd name="T74" fmla="*/ 18299 w 848"/>
                <a:gd name="T75" fmla="*/ 34925 h 430"/>
                <a:gd name="T76" fmla="*/ 21482 w 848"/>
                <a:gd name="T77" fmla="*/ 27781 h 430"/>
                <a:gd name="T78" fmla="*/ 14321 w 848"/>
                <a:gd name="T79" fmla="*/ 23813 h 430"/>
                <a:gd name="T80" fmla="*/ 21482 w 848"/>
                <a:gd name="T81" fmla="*/ 23813 h 430"/>
                <a:gd name="T82" fmla="*/ 11139 w 848"/>
                <a:gd name="T83" fmla="*/ 23813 h 430"/>
                <a:gd name="T84" fmla="*/ 7161 w 848"/>
                <a:gd name="T85" fmla="*/ 23813 h 430"/>
                <a:gd name="T86" fmla="*/ 3978 w 848"/>
                <a:gd name="T87" fmla="*/ 20638 h 430"/>
                <a:gd name="T88" fmla="*/ 24664 w 848"/>
                <a:gd name="T89" fmla="*/ 14288 h 430"/>
                <a:gd name="T90" fmla="*/ 38986 w 848"/>
                <a:gd name="T91" fmla="*/ 10319 h 430"/>
                <a:gd name="T92" fmla="*/ 49329 w 848"/>
                <a:gd name="T93" fmla="*/ 10319 h 430"/>
                <a:gd name="T94" fmla="*/ 60467 w 848"/>
                <a:gd name="T95" fmla="*/ 7144 h 430"/>
                <a:gd name="T96" fmla="*/ 70810 w 848"/>
                <a:gd name="T97" fmla="*/ 3969 h 430"/>
                <a:gd name="T98" fmla="*/ 88314 w 848"/>
                <a:gd name="T99" fmla="*/ 0 h 430"/>
                <a:gd name="T100" fmla="*/ 98657 w 848"/>
                <a:gd name="T101" fmla="*/ 3969 h 430"/>
                <a:gd name="T102" fmla="*/ 105818 w 848"/>
                <a:gd name="T103" fmla="*/ 0 h 430"/>
                <a:gd name="T104" fmla="*/ 120139 w 848"/>
                <a:gd name="T105" fmla="*/ 0 h 43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48"/>
                <a:gd name="T160" fmla="*/ 0 h 430"/>
                <a:gd name="T161" fmla="*/ 848 w 848"/>
                <a:gd name="T162" fmla="*/ 430 h 43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48" h="430">
                  <a:moveTo>
                    <a:pt x="708" y="17"/>
                  </a:moveTo>
                  <a:lnTo>
                    <a:pt x="689" y="35"/>
                  </a:lnTo>
                  <a:lnTo>
                    <a:pt x="672" y="35"/>
                  </a:lnTo>
                  <a:lnTo>
                    <a:pt x="708" y="35"/>
                  </a:lnTo>
                  <a:lnTo>
                    <a:pt x="725" y="17"/>
                  </a:lnTo>
                  <a:lnTo>
                    <a:pt x="760" y="17"/>
                  </a:lnTo>
                  <a:lnTo>
                    <a:pt x="777" y="35"/>
                  </a:lnTo>
                  <a:lnTo>
                    <a:pt x="814" y="52"/>
                  </a:lnTo>
                  <a:lnTo>
                    <a:pt x="831" y="52"/>
                  </a:lnTo>
                  <a:lnTo>
                    <a:pt x="848" y="52"/>
                  </a:lnTo>
                  <a:lnTo>
                    <a:pt x="848" y="69"/>
                  </a:lnTo>
                  <a:lnTo>
                    <a:pt x="831" y="69"/>
                  </a:lnTo>
                  <a:lnTo>
                    <a:pt x="777" y="87"/>
                  </a:lnTo>
                  <a:lnTo>
                    <a:pt x="743" y="104"/>
                  </a:lnTo>
                  <a:lnTo>
                    <a:pt x="689" y="121"/>
                  </a:lnTo>
                  <a:lnTo>
                    <a:pt x="708" y="121"/>
                  </a:lnTo>
                  <a:lnTo>
                    <a:pt x="743" y="121"/>
                  </a:lnTo>
                  <a:lnTo>
                    <a:pt x="760" y="121"/>
                  </a:lnTo>
                  <a:lnTo>
                    <a:pt x="725" y="138"/>
                  </a:lnTo>
                  <a:lnTo>
                    <a:pt x="689" y="156"/>
                  </a:lnTo>
                  <a:lnTo>
                    <a:pt x="654" y="173"/>
                  </a:lnTo>
                  <a:lnTo>
                    <a:pt x="620" y="173"/>
                  </a:lnTo>
                  <a:lnTo>
                    <a:pt x="583" y="207"/>
                  </a:lnTo>
                  <a:lnTo>
                    <a:pt x="566" y="225"/>
                  </a:lnTo>
                  <a:lnTo>
                    <a:pt x="549" y="225"/>
                  </a:lnTo>
                  <a:lnTo>
                    <a:pt x="531" y="225"/>
                  </a:lnTo>
                  <a:lnTo>
                    <a:pt x="514" y="225"/>
                  </a:lnTo>
                  <a:lnTo>
                    <a:pt x="478" y="242"/>
                  </a:lnTo>
                  <a:lnTo>
                    <a:pt x="459" y="257"/>
                  </a:lnTo>
                  <a:lnTo>
                    <a:pt x="478" y="257"/>
                  </a:lnTo>
                  <a:lnTo>
                    <a:pt x="478" y="275"/>
                  </a:lnTo>
                  <a:lnTo>
                    <a:pt x="459" y="275"/>
                  </a:lnTo>
                  <a:lnTo>
                    <a:pt x="478" y="292"/>
                  </a:lnTo>
                  <a:lnTo>
                    <a:pt x="459" y="309"/>
                  </a:lnTo>
                  <a:lnTo>
                    <a:pt x="441" y="326"/>
                  </a:lnTo>
                  <a:lnTo>
                    <a:pt x="424" y="344"/>
                  </a:lnTo>
                  <a:lnTo>
                    <a:pt x="407" y="344"/>
                  </a:lnTo>
                  <a:lnTo>
                    <a:pt x="389" y="344"/>
                  </a:lnTo>
                  <a:lnTo>
                    <a:pt x="389" y="361"/>
                  </a:lnTo>
                  <a:lnTo>
                    <a:pt x="353" y="378"/>
                  </a:lnTo>
                  <a:lnTo>
                    <a:pt x="353" y="396"/>
                  </a:lnTo>
                  <a:lnTo>
                    <a:pt x="372" y="396"/>
                  </a:lnTo>
                  <a:lnTo>
                    <a:pt x="389" y="396"/>
                  </a:lnTo>
                  <a:lnTo>
                    <a:pt x="372" y="413"/>
                  </a:lnTo>
                  <a:lnTo>
                    <a:pt x="353" y="430"/>
                  </a:lnTo>
                  <a:lnTo>
                    <a:pt x="318" y="430"/>
                  </a:lnTo>
                  <a:lnTo>
                    <a:pt x="301" y="430"/>
                  </a:lnTo>
                  <a:lnTo>
                    <a:pt x="284" y="413"/>
                  </a:lnTo>
                  <a:lnTo>
                    <a:pt x="247" y="413"/>
                  </a:lnTo>
                  <a:lnTo>
                    <a:pt x="213" y="413"/>
                  </a:lnTo>
                  <a:lnTo>
                    <a:pt x="196" y="413"/>
                  </a:lnTo>
                  <a:lnTo>
                    <a:pt x="196" y="430"/>
                  </a:lnTo>
                  <a:lnTo>
                    <a:pt x="178" y="430"/>
                  </a:lnTo>
                  <a:lnTo>
                    <a:pt x="161" y="430"/>
                  </a:lnTo>
                  <a:lnTo>
                    <a:pt x="124" y="413"/>
                  </a:lnTo>
                  <a:lnTo>
                    <a:pt x="90" y="413"/>
                  </a:lnTo>
                  <a:lnTo>
                    <a:pt x="71" y="413"/>
                  </a:lnTo>
                  <a:lnTo>
                    <a:pt x="90" y="396"/>
                  </a:lnTo>
                  <a:lnTo>
                    <a:pt x="124" y="378"/>
                  </a:lnTo>
                  <a:lnTo>
                    <a:pt x="142" y="378"/>
                  </a:lnTo>
                  <a:lnTo>
                    <a:pt x="124" y="361"/>
                  </a:lnTo>
                  <a:lnTo>
                    <a:pt x="107" y="344"/>
                  </a:lnTo>
                  <a:lnTo>
                    <a:pt x="124" y="344"/>
                  </a:lnTo>
                  <a:lnTo>
                    <a:pt x="161" y="344"/>
                  </a:lnTo>
                  <a:lnTo>
                    <a:pt x="178" y="344"/>
                  </a:lnTo>
                  <a:lnTo>
                    <a:pt x="196" y="361"/>
                  </a:lnTo>
                  <a:lnTo>
                    <a:pt x="213" y="361"/>
                  </a:lnTo>
                  <a:lnTo>
                    <a:pt x="196" y="344"/>
                  </a:lnTo>
                  <a:lnTo>
                    <a:pt x="178" y="344"/>
                  </a:lnTo>
                  <a:lnTo>
                    <a:pt x="178" y="326"/>
                  </a:lnTo>
                  <a:lnTo>
                    <a:pt x="161" y="326"/>
                  </a:lnTo>
                  <a:lnTo>
                    <a:pt x="142" y="326"/>
                  </a:lnTo>
                  <a:lnTo>
                    <a:pt x="124" y="326"/>
                  </a:lnTo>
                  <a:lnTo>
                    <a:pt x="124" y="309"/>
                  </a:lnTo>
                  <a:lnTo>
                    <a:pt x="124" y="292"/>
                  </a:lnTo>
                  <a:lnTo>
                    <a:pt x="142" y="292"/>
                  </a:lnTo>
                  <a:lnTo>
                    <a:pt x="161" y="292"/>
                  </a:lnTo>
                  <a:lnTo>
                    <a:pt x="178" y="292"/>
                  </a:lnTo>
                  <a:lnTo>
                    <a:pt x="196" y="275"/>
                  </a:lnTo>
                  <a:lnTo>
                    <a:pt x="213" y="257"/>
                  </a:lnTo>
                  <a:lnTo>
                    <a:pt x="196" y="225"/>
                  </a:lnTo>
                  <a:lnTo>
                    <a:pt x="161" y="225"/>
                  </a:lnTo>
                  <a:lnTo>
                    <a:pt x="142" y="207"/>
                  </a:lnTo>
                  <a:lnTo>
                    <a:pt x="161" y="207"/>
                  </a:lnTo>
                  <a:lnTo>
                    <a:pt x="178" y="207"/>
                  </a:lnTo>
                  <a:lnTo>
                    <a:pt x="161" y="207"/>
                  </a:lnTo>
                  <a:lnTo>
                    <a:pt x="161" y="190"/>
                  </a:lnTo>
                  <a:lnTo>
                    <a:pt x="178" y="190"/>
                  </a:lnTo>
                  <a:lnTo>
                    <a:pt x="196" y="190"/>
                  </a:lnTo>
                  <a:lnTo>
                    <a:pt x="213" y="190"/>
                  </a:lnTo>
                  <a:lnTo>
                    <a:pt x="247" y="207"/>
                  </a:lnTo>
                  <a:lnTo>
                    <a:pt x="247" y="225"/>
                  </a:lnTo>
                  <a:lnTo>
                    <a:pt x="284" y="225"/>
                  </a:lnTo>
                  <a:lnTo>
                    <a:pt x="267" y="225"/>
                  </a:lnTo>
                  <a:lnTo>
                    <a:pt x="247" y="207"/>
                  </a:lnTo>
                  <a:lnTo>
                    <a:pt x="247" y="190"/>
                  </a:lnTo>
                  <a:lnTo>
                    <a:pt x="267" y="190"/>
                  </a:lnTo>
                  <a:lnTo>
                    <a:pt x="284" y="190"/>
                  </a:lnTo>
                  <a:lnTo>
                    <a:pt x="301" y="190"/>
                  </a:lnTo>
                  <a:lnTo>
                    <a:pt x="318" y="173"/>
                  </a:lnTo>
                  <a:lnTo>
                    <a:pt x="336" y="173"/>
                  </a:lnTo>
                  <a:lnTo>
                    <a:pt x="353" y="173"/>
                  </a:lnTo>
                  <a:lnTo>
                    <a:pt x="336" y="173"/>
                  </a:lnTo>
                  <a:lnTo>
                    <a:pt x="301" y="173"/>
                  </a:lnTo>
                  <a:lnTo>
                    <a:pt x="284" y="173"/>
                  </a:lnTo>
                  <a:lnTo>
                    <a:pt x="247" y="173"/>
                  </a:lnTo>
                  <a:lnTo>
                    <a:pt x="230" y="173"/>
                  </a:lnTo>
                  <a:lnTo>
                    <a:pt x="213" y="173"/>
                  </a:lnTo>
                  <a:lnTo>
                    <a:pt x="196" y="173"/>
                  </a:lnTo>
                  <a:lnTo>
                    <a:pt x="178" y="173"/>
                  </a:lnTo>
                  <a:lnTo>
                    <a:pt x="161" y="173"/>
                  </a:lnTo>
                  <a:lnTo>
                    <a:pt x="142" y="173"/>
                  </a:lnTo>
                  <a:lnTo>
                    <a:pt x="124" y="173"/>
                  </a:lnTo>
                  <a:lnTo>
                    <a:pt x="90" y="173"/>
                  </a:lnTo>
                  <a:lnTo>
                    <a:pt x="71" y="156"/>
                  </a:lnTo>
                  <a:lnTo>
                    <a:pt x="90" y="156"/>
                  </a:lnTo>
                  <a:lnTo>
                    <a:pt x="107" y="138"/>
                  </a:lnTo>
                  <a:lnTo>
                    <a:pt x="90" y="138"/>
                  </a:lnTo>
                  <a:lnTo>
                    <a:pt x="71" y="138"/>
                  </a:lnTo>
                  <a:lnTo>
                    <a:pt x="71" y="121"/>
                  </a:lnTo>
                  <a:lnTo>
                    <a:pt x="90" y="121"/>
                  </a:lnTo>
                  <a:lnTo>
                    <a:pt x="124" y="121"/>
                  </a:lnTo>
                  <a:lnTo>
                    <a:pt x="107" y="121"/>
                  </a:lnTo>
                  <a:lnTo>
                    <a:pt x="90" y="121"/>
                  </a:lnTo>
                  <a:lnTo>
                    <a:pt x="71" y="121"/>
                  </a:lnTo>
                  <a:lnTo>
                    <a:pt x="53" y="121"/>
                  </a:lnTo>
                  <a:lnTo>
                    <a:pt x="71" y="121"/>
                  </a:lnTo>
                  <a:lnTo>
                    <a:pt x="53" y="121"/>
                  </a:lnTo>
                  <a:lnTo>
                    <a:pt x="36" y="121"/>
                  </a:lnTo>
                  <a:lnTo>
                    <a:pt x="17" y="121"/>
                  </a:lnTo>
                  <a:lnTo>
                    <a:pt x="0" y="121"/>
                  </a:lnTo>
                  <a:lnTo>
                    <a:pt x="17" y="104"/>
                  </a:lnTo>
                  <a:lnTo>
                    <a:pt x="71" y="87"/>
                  </a:lnTo>
                  <a:lnTo>
                    <a:pt x="107" y="69"/>
                  </a:lnTo>
                  <a:lnTo>
                    <a:pt x="124" y="69"/>
                  </a:lnTo>
                  <a:lnTo>
                    <a:pt x="161" y="52"/>
                  </a:lnTo>
                  <a:lnTo>
                    <a:pt x="178" y="52"/>
                  </a:lnTo>
                  <a:lnTo>
                    <a:pt x="196" y="52"/>
                  </a:lnTo>
                  <a:lnTo>
                    <a:pt x="213" y="52"/>
                  </a:lnTo>
                  <a:lnTo>
                    <a:pt x="247" y="69"/>
                  </a:lnTo>
                  <a:lnTo>
                    <a:pt x="247" y="52"/>
                  </a:lnTo>
                  <a:lnTo>
                    <a:pt x="267" y="35"/>
                  </a:lnTo>
                  <a:lnTo>
                    <a:pt x="284" y="35"/>
                  </a:lnTo>
                  <a:lnTo>
                    <a:pt x="301" y="35"/>
                  </a:lnTo>
                  <a:lnTo>
                    <a:pt x="301" y="17"/>
                  </a:lnTo>
                  <a:lnTo>
                    <a:pt x="318" y="17"/>
                  </a:lnTo>
                  <a:lnTo>
                    <a:pt x="353" y="17"/>
                  </a:lnTo>
                  <a:lnTo>
                    <a:pt x="389" y="17"/>
                  </a:lnTo>
                  <a:lnTo>
                    <a:pt x="424" y="17"/>
                  </a:lnTo>
                  <a:lnTo>
                    <a:pt x="441" y="0"/>
                  </a:lnTo>
                  <a:lnTo>
                    <a:pt x="459" y="0"/>
                  </a:lnTo>
                  <a:lnTo>
                    <a:pt x="478" y="17"/>
                  </a:lnTo>
                  <a:lnTo>
                    <a:pt x="495" y="17"/>
                  </a:lnTo>
                  <a:lnTo>
                    <a:pt x="495" y="0"/>
                  </a:lnTo>
                  <a:lnTo>
                    <a:pt x="514" y="0"/>
                  </a:lnTo>
                  <a:lnTo>
                    <a:pt x="531" y="0"/>
                  </a:lnTo>
                  <a:lnTo>
                    <a:pt x="549" y="0"/>
                  </a:lnTo>
                  <a:lnTo>
                    <a:pt x="566" y="0"/>
                  </a:lnTo>
                  <a:lnTo>
                    <a:pt x="602" y="0"/>
                  </a:lnTo>
                  <a:lnTo>
                    <a:pt x="654" y="17"/>
                  </a:lnTo>
                  <a:lnTo>
                    <a:pt x="708" y="17"/>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59" name="Freeform 22"/>
            <p:cNvSpPr>
              <a:spLocks/>
            </p:cNvSpPr>
            <p:nvPr>
              <p:custDataLst>
                <p:tags r:id="rId20"/>
              </p:custDataLst>
            </p:nvPr>
          </p:nvSpPr>
          <p:spPr bwMode="auto">
            <a:xfrm>
              <a:off x="2487613" y="2486026"/>
              <a:ext cx="139700" cy="95250"/>
            </a:xfrm>
            <a:custGeom>
              <a:avLst/>
              <a:gdLst>
                <a:gd name="T0" fmla="*/ 28738 w 175"/>
                <a:gd name="T1" fmla="*/ 7204 h 119"/>
                <a:gd name="T2" fmla="*/ 28738 w 175"/>
                <a:gd name="T3" fmla="*/ 10405 h 119"/>
                <a:gd name="T4" fmla="*/ 28738 w 175"/>
                <a:gd name="T5" fmla="*/ 13607 h 119"/>
                <a:gd name="T6" fmla="*/ 31931 w 175"/>
                <a:gd name="T7" fmla="*/ 13607 h 119"/>
                <a:gd name="T8" fmla="*/ 35125 w 175"/>
                <a:gd name="T9" fmla="*/ 13607 h 119"/>
                <a:gd name="T10" fmla="*/ 31931 w 175"/>
                <a:gd name="T11" fmla="*/ 17609 h 119"/>
                <a:gd name="T12" fmla="*/ 31931 w 175"/>
                <a:gd name="T13" fmla="*/ 20811 h 119"/>
                <a:gd name="T14" fmla="*/ 24747 w 175"/>
                <a:gd name="T15" fmla="*/ 24013 h 119"/>
                <a:gd name="T16" fmla="*/ 21554 w 175"/>
                <a:gd name="T17" fmla="*/ 24013 h 119"/>
                <a:gd name="T18" fmla="*/ 18361 w 175"/>
                <a:gd name="T19" fmla="*/ 24013 h 119"/>
                <a:gd name="T20" fmla="*/ 18361 w 175"/>
                <a:gd name="T21" fmla="*/ 20811 h 119"/>
                <a:gd name="T22" fmla="*/ 11176 w 175"/>
                <a:gd name="T23" fmla="*/ 17609 h 119"/>
                <a:gd name="T24" fmla="*/ 7185 w 175"/>
                <a:gd name="T25" fmla="*/ 13607 h 119"/>
                <a:gd name="T26" fmla="*/ 0 w 175"/>
                <a:gd name="T27" fmla="*/ 13607 h 119"/>
                <a:gd name="T28" fmla="*/ 0 w 175"/>
                <a:gd name="T29" fmla="*/ 10405 h 119"/>
                <a:gd name="T30" fmla="*/ 0 w 175"/>
                <a:gd name="T31" fmla="*/ 7204 h 119"/>
                <a:gd name="T32" fmla="*/ 3991 w 175"/>
                <a:gd name="T33" fmla="*/ 10405 h 119"/>
                <a:gd name="T34" fmla="*/ 7185 w 175"/>
                <a:gd name="T35" fmla="*/ 10405 h 119"/>
                <a:gd name="T36" fmla="*/ 11176 w 175"/>
                <a:gd name="T37" fmla="*/ 10405 h 119"/>
                <a:gd name="T38" fmla="*/ 11176 w 175"/>
                <a:gd name="T39" fmla="*/ 7204 h 119"/>
                <a:gd name="T40" fmla="*/ 11176 w 175"/>
                <a:gd name="T41" fmla="*/ 3202 h 119"/>
                <a:gd name="T42" fmla="*/ 7185 w 175"/>
                <a:gd name="T43" fmla="*/ 3202 h 119"/>
                <a:gd name="T44" fmla="*/ 7185 w 175"/>
                <a:gd name="T45" fmla="*/ 0 h 119"/>
                <a:gd name="T46" fmla="*/ 11176 w 175"/>
                <a:gd name="T47" fmla="*/ 0 h 119"/>
                <a:gd name="T48" fmla="*/ 14369 w 175"/>
                <a:gd name="T49" fmla="*/ 0 h 119"/>
                <a:gd name="T50" fmla="*/ 21554 w 175"/>
                <a:gd name="T51" fmla="*/ 0 h 119"/>
                <a:gd name="T52" fmla="*/ 24747 w 175"/>
                <a:gd name="T53" fmla="*/ 0 h 119"/>
                <a:gd name="T54" fmla="*/ 28738 w 175"/>
                <a:gd name="T55" fmla="*/ 0 h 119"/>
                <a:gd name="T56" fmla="*/ 28738 w 175"/>
                <a:gd name="T57" fmla="*/ 3202 h 119"/>
                <a:gd name="T58" fmla="*/ 24747 w 175"/>
                <a:gd name="T59" fmla="*/ 7204 h 119"/>
                <a:gd name="T60" fmla="*/ 21554 w 175"/>
                <a:gd name="T61" fmla="*/ 7204 h 119"/>
                <a:gd name="T62" fmla="*/ 24747 w 175"/>
                <a:gd name="T63" fmla="*/ 7204 h 119"/>
                <a:gd name="T64" fmla="*/ 28738 w 175"/>
                <a:gd name="T65" fmla="*/ 7204 h 1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5"/>
                <a:gd name="T100" fmla="*/ 0 h 119"/>
                <a:gd name="T101" fmla="*/ 175 w 175"/>
                <a:gd name="T102" fmla="*/ 119 h 11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5" h="119">
                  <a:moveTo>
                    <a:pt x="141" y="33"/>
                  </a:moveTo>
                  <a:lnTo>
                    <a:pt x="141" y="50"/>
                  </a:lnTo>
                  <a:lnTo>
                    <a:pt x="141" y="67"/>
                  </a:lnTo>
                  <a:lnTo>
                    <a:pt x="158" y="67"/>
                  </a:lnTo>
                  <a:lnTo>
                    <a:pt x="175" y="67"/>
                  </a:lnTo>
                  <a:lnTo>
                    <a:pt x="158" y="85"/>
                  </a:lnTo>
                  <a:lnTo>
                    <a:pt x="158" y="102"/>
                  </a:lnTo>
                  <a:lnTo>
                    <a:pt x="123" y="119"/>
                  </a:lnTo>
                  <a:lnTo>
                    <a:pt x="106" y="119"/>
                  </a:lnTo>
                  <a:lnTo>
                    <a:pt x="89" y="119"/>
                  </a:lnTo>
                  <a:lnTo>
                    <a:pt x="89" y="102"/>
                  </a:lnTo>
                  <a:lnTo>
                    <a:pt x="54" y="85"/>
                  </a:lnTo>
                  <a:lnTo>
                    <a:pt x="35" y="67"/>
                  </a:lnTo>
                  <a:lnTo>
                    <a:pt x="0" y="67"/>
                  </a:lnTo>
                  <a:lnTo>
                    <a:pt x="0" y="50"/>
                  </a:lnTo>
                  <a:lnTo>
                    <a:pt x="0" y="33"/>
                  </a:lnTo>
                  <a:lnTo>
                    <a:pt x="18" y="50"/>
                  </a:lnTo>
                  <a:lnTo>
                    <a:pt x="35" y="50"/>
                  </a:lnTo>
                  <a:lnTo>
                    <a:pt x="54" y="50"/>
                  </a:lnTo>
                  <a:lnTo>
                    <a:pt x="54" y="33"/>
                  </a:lnTo>
                  <a:lnTo>
                    <a:pt x="54" y="15"/>
                  </a:lnTo>
                  <a:lnTo>
                    <a:pt x="35" y="15"/>
                  </a:lnTo>
                  <a:lnTo>
                    <a:pt x="35" y="0"/>
                  </a:lnTo>
                  <a:lnTo>
                    <a:pt x="54" y="0"/>
                  </a:lnTo>
                  <a:lnTo>
                    <a:pt x="71" y="0"/>
                  </a:lnTo>
                  <a:lnTo>
                    <a:pt x="106" y="0"/>
                  </a:lnTo>
                  <a:lnTo>
                    <a:pt x="123" y="0"/>
                  </a:lnTo>
                  <a:lnTo>
                    <a:pt x="141" y="0"/>
                  </a:lnTo>
                  <a:lnTo>
                    <a:pt x="141" y="15"/>
                  </a:lnTo>
                  <a:lnTo>
                    <a:pt x="123" y="33"/>
                  </a:lnTo>
                  <a:lnTo>
                    <a:pt x="106" y="33"/>
                  </a:lnTo>
                  <a:lnTo>
                    <a:pt x="123" y="33"/>
                  </a:lnTo>
                  <a:lnTo>
                    <a:pt x="141" y="3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60" name="Freeform 23"/>
            <p:cNvSpPr>
              <a:spLocks/>
            </p:cNvSpPr>
            <p:nvPr>
              <p:custDataLst>
                <p:tags r:id="rId21"/>
              </p:custDataLst>
            </p:nvPr>
          </p:nvSpPr>
          <p:spPr bwMode="auto">
            <a:xfrm>
              <a:off x="2557463" y="2633663"/>
              <a:ext cx="82550" cy="58738"/>
            </a:xfrm>
            <a:custGeom>
              <a:avLst/>
              <a:gdLst>
                <a:gd name="T0" fmla="*/ 17632 w 103"/>
                <a:gd name="T1" fmla="*/ 15288 h 73"/>
                <a:gd name="T2" fmla="*/ 10419 w 103"/>
                <a:gd name="T3" fmla="*/ 11265 h 73"/>
                <a:gd name="T4" fmla="*/ 4007 w 103"/>
                <a:gd name="T5" fmla="*/ 8046 h 73"/>
                <a:gd name="T6" fmla="*/ 0 w 103"/>
                <a:gd name="T7" fmla="*/ 8046 h 73"/>
                <a:gd name="T8" fmla="*/ 4007 w 103"/>
                <a:gd name="T9" fmla="*/ 8046 h 73"/>
                <a:gd name="T10" fmla="*/ 4007 w 103"/>
                <a:gd name="T11" fmla="*/ 4023 h 73"/>
                <a:gd name="T12" fmla="*/ 7213 w 103"/>
                <a:gd name="T13" fmla="*/ 0 h 73"/>
                <a:gd name="T14" fmla="*/ 14426 w 103"/>
                <a:gd name="T15" fmla="*/ 4023 h 73"/>
                <a:gd name="T16" fmla="*/ 17632 w 103"/>
                <a:gd name="T17" fmla="*/ 8046 h 73"/>
                <a:gd name="T18" fmla="*/ 20838 w 103"/>
                <a:gd name="T19" fmla="*/ 11265 h 73"/>
                <a:gd name="T20" fmla="*/ 17632 w 103"/>
                <a:gd name="T21" fmla="*/ 11265 h 73"/>
                <a:gd name="T22" fmla="*/ 17632 w 103"/>
                <a:gd name="T23" fmla="*/ 15288 h 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3"/>
                <a:gd name="T37" fmla="*/ 0 h 73"/>
                <a:gd name="T38" fmla="*/ 103 w 103"/>
                <a:gd name="T39" fmla="*/ 73 h 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3" h="73">
                  <a:moveTo>
                    <a:pt x="86" y="73"/>
                  </a:moveTo>
                  <a:lnTo>
                    <a:pt x="52" y="56"/>
                  </a:lnTo>
                  <a:lnTo>
                    <a:pt x="17" y="37"/>
                  </a:lnTo>
                  <a:lnTo>
                    <a:pt x="0" y="37"/>
                  </a:lnTo>
                  <a:lnTo>
                    <a:pt x="17" y="37"/>
                  </a:lnTo>
                  <a:lnTo>
                    <a:pt x="17" y="19"/>
                  </a:lnTo>
                  <a:lnTo>
                    <a:pt x="34" y="0"/>
                  </a:lnTo>
                  <a:lnTo>
                    <a:pt x="69" y="19"/>
                  </a:lnTo>
                  <a:lnTo>
                    <a:pt x="86" y="37"/>
                  </a:lnTo>
                  <a:lnTo>
                    <a:pt x="103" y="56"/>
                  </a:lnTo>
                  <a:lnTo>
                    <a:pt x="86" y="56"/>
                  </a:lnTo>
                  <a:lnTo>
                    <a:pt x="86" y="73"/>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61" name="Freeform 24"/>
            <p:cNvSpPr>
              <a:spLocks/>
            </p:cNvSpPr>
            <p:nvPr>
              <p:custDataLst>
                <p:tags r:id="rId22"/>
              </p:custDataLst>
            </p:nvPr>
          </p:nvSpPr>
          <p:spPr bwMode="auto">
            <a:xfrm>
              <a:off x="2627313" y="2457451"/>
              <a:ext cx="125413" cy="95250"/>
            </a:xfrm>
            <a:custGeom>
              <a:avLst/>
              <a:gdLst>
                <a:gd name="T0" fmla="*/ 30762 w 159"/>
                <a:gd name="T1" fmla="*/ 6298 h 121"/>
                <a:gd name="T2" fmla="*/ 27607 w 159"/>
                <a:gd name="T3" fmla="*/ 6298 h 121"/>
                <a:gd name="T4" fmla="*/ 24452 w 159"/>
                <a:gd name="T5" fmla="*/ 6298 h 121"/>
                <a:gd name="T6" fmla="*/ 21297 w 159"/>
                <a:gd name="T7" fmla="*/ 13382 h 121"/>
                <a:gd name="T8" fmla="*/ 21297 w 159"/>
                <a:gd name="T9" fmla="*/ 16531 h 121"/>
                <a:gd name="T10" fmla="*/ 13409 w 159"/>
                <a:gd name="T11" fmla="*/ 16531 h 121"/>
                <a:gd name="T12" fmla="*/ 10254 w 159"/>
                <a:gd name="T13" fmla="*/ 16531 h 121"/>
                <a:gd name="T14" fmla="*/ 10254 w 159"/>
                <a:gd name="T15" fmla="*/ 19680 h 121"/>
                <a:gd name="T16" fmla="*/ 10254 w 159"/>
                <a:gd name="T17" fmla="*/ 23616 h 121"/>
                <a:gd name="T18" fmla="*/ 6310 w 159"/>
                <a:gd name="T19" fmla="*/ 23616 h 121"/>
                <a:gd name="T20" fmla="*/ 3155 w 159"/>
                <a:gd name="T21" fmla="*/ 23616 h 121"/>
                <a:gd name="T22" fmla="*/ 3155 w 159"/>
                <a:gd name="T23" fmla="*/ 19680 h 121"/>
                <a:gd name="T24" fmla="*/ 3155 w 159"/>
                <a:gd name="T25" fmla="*/ 16531 h 121"/>
                <a:gd name="T26" fmla="*/ 3155 w 159"/>
                <a:gd name="T27" fmla="*/ 13382 h 121"/>
                <a:gd name="T28" fmla="*/ 0 w 159"/>
                <a:gd name="T29" fmla="*/ 6298 h 121"/>
                <a:gd name="T30" fmla="*/ 3155 w 159"/>
                <a:gd name="T31" fmla="*/ 6298 h 121"/>
                <a:gd name="T32" fmla="*/ 6310 w 159"/>
                <a:gd name="T33" fmla="*/ 6298 h 121"/>
                <a:gd name="T34" fmla="*/ 6310 w 159"/>
                <a:gd name="T35" fmla="*/ 3149 h 121"/>
                <a:gd name="T36" fmla="*/ 10254 w 159"/>
                <a:gd name="T37" fmla="*/ 3149 h 121"/>
                <a:gd name="T38" fmla="*/ 10254 w 159"/>
                <a:gd name="T39" fmla="*/ 0 h 121"/>
                <a:gd name="T40" fmla="*/ 17353 w 159"/>
                <a:gd name="T41" fmla="*/ 3149 h 121"/>
                <a:gd name="T42" fmla="*/ 21297 w 159"/>
                <a:gd name="T43" fmla="*/ 3149 h 121"/>
                <a:gd name="T44" fmla="*/ 30762 w 159"/>
                <a:gd name="T45" fmla="*/ 3149 h 121"/>
                <a:gd name="T46" fmla="*/ 30762 w 159"/>
                <a:gd name="T47" fmla="*/ 6298 h 1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9"/>
                <a:gd name="T73" fmla="*/ 0 h 121"/>
                <a:gd name="T74" fmla="*/ 159 w 159"/>
                <a:gd name="T75" fmla="*/ 121 h 1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9" h="121">
                  <a:moveTo>
                    <a:pt x="159" y="34"/>
                  </a:moveTo>
                  <a:lnTo>
                    <a:pt x="142" y="34"/>
                  </a:lnTo>
                  <a:lnTo>
                    <a:pt x="125" y="34"/>
                  </a:lnTo>
                  <a:lnTo>
                    <a:pt x="108" y="69"/>
                  </a:lnTo>
                  <a:lnTo>
                    <a:pt x="108" y="86"/>
                  </a:lnTo>
                  <a:lnTo>
                    <a:pt x="71" y="86"/>
                  </a:lnTo>
                  <a:lnTo>
                    <a:pt x="54" y="86"/>
                  </a:lnTo>
                  <a:lnTo>
                    <a:pt x="54" y="103"/>
                  </a:lnTo>
                  <a:lnTo>
                    <a:pt x="54" y="121"/>
                  </a:lnTo>
                  <a:lnTo>
                    <a:pt x="35" y="121"/>
                  </a:lnTo>
                  <a:lnTo>
                    <a:pt x="17" y="121"/>
                  </a:lnTo>
                  <a:lnTo>
                    <a:pt x="17" y="103"/>
                  </a:lnTo>
                  <a:lnTo>
                    <a:pt x="17" y="86"/>
                  </a:lnTo>
                  <a:lnTo>
                    <a:pt x="17" y="69"/>
                  </a:lnTo>
                  <a:lnTo>
                    <a:pt x="0" y="34"/>
                  </a:lnTo>
                  <a:lnTo>
                    <a:pt x="17" y="34"/>
                  </a:lnTo>
                  <a:lnTo>
                    <a:pt x="35" y="34"/>
                  </a:lnTo>
                  <a:lnTo>
                    <a:pt x="35" y="17"/>
                  </a:lnTo>
                  <a:lnTo>
                    <a:pt x="54" y="17"/>
                  </a:lnTo>
                  <a:lnTo>
                    <a:pt x="54" y="0"/>
                  </a:lnTo>
                  <a:lnTo>
                    <a:pt x="88" y="17"/>
                  </a:lnTo>
                  <a:lnTo>
                    <a:pt x="108" y="17"/>
                  </a:lnTo>
                  <a:lnTo>
                    <a:pt x="159" y="17"/>
                  </a:lnTo>
                  <a:lnTo>
                    <a:pt x="159" y="34"/>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62" name="Freeform 25"/>
            <p:cNvSpPr>
              <a:spLocks/>
            </p:cNvSpPr>
            <p:nvPr>
              <p:custDataLst>
                <p:tags r:id="rId23"/>
              </p:custDataLst>
            </p:nvPr>
          </p:nvSpPr>
          <p:spPr bwMode="auto">
            <a:xfrm>
              <a:off x="3046413" y="2703513"/>
              <a:ext cx="41275" cy="28575"/>
            </a:xfrm>
            <a:custGeom>
              <a:avLst/>
              <a:gdLst>
                <a:gd name="T0" fmla="*/ 10319 w 52"/>
                <a:gd name="T1" fmla="*/ 3969 h 36"/>
                <a:gd name="T2" fmla="*/ 3969 w 52"/>
                <a:gd name="T3" fmla="*/ 7144 h 36"/>
                <a:gd name="T4" fmla="*/ 0 w 52"/>
                <a:gd name="T5" fmla="*/ 7144 h 36"/>
                <a:gd name="T6" fmla="*/ 0 w 52"/>
                <a:gd name="T7" fmla="*/ 3969 h 36"/>
                <a:gd name="T8" fmla="*/ 0 w 52"/>
                <a:gd name="T9" fmla="*/ 0 h 36"/>
                <a:gd name="T10" fmla="*/ 7144 w 52"/>
                <a:gd name="T11" fmla="*/ 0 h 36"/>
                <a:gd name="T12" fmla="*/ 10319 w 52"/>
                <a:gd name="T13" fmla="*/ 3969 h 36"/>
                <a:gd name="T14" fmla="*/ 0 60000 65536"/>
                <a:gd name="T15" fmla="*/ 0 60000 65536"/>
                <a:gd name="T16" fmla="*/ 0 60000 65536"/>
                <a:gd name="T17" fmla="*/ 0 60000 65536"/>
                <a:gd name="T18" fmla="*/ 0 60000 65536"/>
                <a:gd name="T19" fmla="*/ 0 60000 65536"/>
                <a:gd name="T20" fmla="*/ 0 60000 65536"/>
                <a:gd name="T21" fmla="*/ 0 w 52"/>
                <a:gd name="T22" fmla="*/ 0 h 36"/>
                <a:gd name="T23" fmla="*/ 52 w 52"/>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36">
                  <a:moveTo>
                    <a:pt x="52" y="19"/>
                  </a:moveTo>
                  <a:lnTo>
                    <a:pt x="17" y="36"/>
                  </a:lnTo>
                  <a:lnTo>
                    <a:pt x="0" y="36"/>
                  </a:lnTo>
                  <a:lnTo>
                    <a:pt x="0" y="19"/>
                  </a:lnTo>
                  <a:lnTo>
                    <a:pt x="0" y="0"/>
                  </a:lnTo>
                  <a:lnTo>
                    <a:pt x="35" y="0"/>
                  </a:lnTo>
                  <a:lnTo>
                    <a:pt x="52" y="19"/>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63" name="Freeform 26"/>
            <p:cNvSpPr>
              <a:spLocks/>
            </p:cNvSpPr>
            <p:nvPr>
              <p:custDataLst>
                <p:tags r:id="rId24"/>
              </p:custDataLst>
            </p:nvPr>
          </p:nvSpPr>
          <p:spPr bwMode="auto">
            <a:xfrm>
              <a:off x="2947988" y="2486026"/>
              <a:ext cx="112713" cy="39688"/>
            </a:xfrm>
            <a:custGeom>
              <a:avLst/>
              <a:gdLst>
                <a:gd name="T0" fmla="*/ 10319 w 142"/>
                <a:gd name="T1" fmla="*/ 10319 h 50"/>
                <a:gd name="T2" fmla="*/ 7144 w 142"/>
                <a:gd name="T3" fmla="*/ 10319 h 50"/>
                <a:gd name="T4" fmla="*/ 7144 w 142"/>
                <a:gd name="T5" fmla="*/ 7144 h 50"/>
                <a:gd name="T6" fmla="*/ 3175 w 142"/>
                <a:gd name="T7" fmla="*/ 2381 h 50"/>
                <a:gd name="T8" fmla="*/ 0 w 142"/>
                <a:gd name="T9" fmla="*/ 2381 h 50"/>
                <a:gd name="T10" fmla="*/ 0 w 142"/>
                <a:gd name="T11" fmla="*/ 0 h 50"/>
                <a:gd name="T12" fmla="*/ 3175 w 142"/>
                <a:gd name="T13" fmla="*/ 0 h 50"/>
                <a:gd name="T14" fmla="*/ 10319 w 142"/>
                <a:gd name="T15" fmla="*/ 0 h 50"/>
                <a:gd name="T16" fmla="*/ 14288 w 142"/>
                <a:gd name="T17" fmla="*/ 0 h 50"/>
                <a:gd name="T18" fmla="*/ 21431 w 142"/>
                <a:gd name="T19" fmla="*/ 0 h 50"/>
                <a:gd name="T20" fmla="*/ 24606 w 142"/>
                <a:gd name="T21" fmla="*/ 2381 h 50"/>
                <a:gd name="T22" fmla="*/ 28575 w 142"/>
                <a:gd name="T23" fmla="*/ 7144 h 50"/>
                <a:gd name="T24" fmla="*/ 24606 w 142"/>
                <a:gd name="T25" fmla="*/ 7144 h 50"/>
                <a:gd name="T26" fmla="*/ 24606 w 142"/>
                <a:gd name="T27" fmla="*/ 10319 h 50"/>
                <a:gd name="T28" fmla="*/ 21431 w 142"/>
                <a:gd name="T29" fmla="*/ 10319 h 50"/>
                <a:gd name="T30" fmla="*/ 17463 w 142"/>
                <a:gd name="T31" fmla="*/ 7144 h 50"/>
                <a:gd name="T32" fmla="*/ 17463 w 142"/>
                <a:gd name="T33" fmla="*/ 10319 h 50"/>
                <a:gd name="T34" fmla="*/ 14288 w 142"/>
                <a:gd name="T35" fmla="*/ 10319 h 50"/>
                <a:gd name="T36" fmla="*/ 10319 w 142"/>
                <a:gd name="T37" fmla="*/ 10319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2"/>
                <a:gd name="T58" fmla="*/ 0 h 50"/>
                <a:gd name="T59" fmla="*/ 142 w 142"/>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2" h="50">
                  <a:moveTo>
                    <a:pt x="54" y="50"/>
                  </a:moveTo>
                  <a:lnTo>
                    <a:pt x="37" y="50"/>
                  </a:lnTo>
                  <a:lnTo>
                    <a:pt x="37" y="33"/>
                  </a:lnTo>
                  <a:lnTo>
                    <a:pt x="19" y="15"/>
                  </a:lnTo>
                  <a:lnTo>
                    <a:pt x="0" y="15"/>
                  </a:lnTo>
                  <a:lnTo>
                    <a:pt x="0" y="0"/>
                  </a:lnTo>
                  <a:lnTo>
                    <a:pt x="19" y="0"/>
                  </a:lnTo>
                  <a:lnTo>
                    <a:pt x="54" y="0"/>
                  </a:lnTo>
                  <a:lnTo>
                    <a:pt x="71" y="0"/>
                  </a:lnTo>
                  <a:lnTo>
                    <a:pt x="108" y="0"/>
                  </a:lnTo>
                  <a:lnTo>
                    <a:pt x="125" y="15"/>
                  </a:lnTo>
                  <a:lnTo>
                    <a:pt x="142" y="33"/>
                  </a:lnTo>
                  <a:lnTo>
                    <a:pt x="125" y="33"/>
                  </a:lnTo>
                  <a:lnTo>
                    <a:pt x="125" y="50"/>
                  </a:lnTo>
                  <a:lnTo>
                    <a:pt x="108" y="50"/>
                  </a:lnTo>
                  <a:lnTo>
                    <a:pt x="90" y="33"/>
                  </a:lnTo>
                  <a:lnTo>
                    <a:pt x="90" y="50"/>
                  </a:lnTo>
                  <a:lnTo>
                    <a:pt x="71" y="50"/>
                  </a:lnTo>
                  <a:lnTo>
                    <a:pt x="54" y="50"/>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64" name="Freeform 27"/>
            <p:cNvSpPr>
              <a:spLocks/>
            </p:cNvSpPr>
            <p:nvPr>
              <p:custDataLst>
                <p:tags r:id="rId25"/>
              </p:custDataLst>
            </p:nvPr>
          </p:nvSpPr>
          <p:spPr bwMode="auto">
            <a:xfrm>
              <a:off x="2992438" y="2662238"/>
              <a:ext cx="11113" cy="0"/>
            </a:xfrm>
            <a:custGeom>
              <a:avLst/>
              <a:gdLst>
                <a:gd name="T0" fmla="*/ 0 w 13"/>
                <a:gd name="T1" fmla="*/ 3419 w 13"/>
                <a:gd name="T2" fmla="*/ 0 w 13"/>
                <a:gd name="T3" fmla="*/ 0 60000 65536"/>
                <a:gd name="T4" fmla="*/ 0 60000 65536"/>
                <a:gd name="T5" fmla="*/ 0 60000 65536"/>
                <a:gd name="T6" fmla="*/ 0 w 13"/>
                <a:gd name="T7" fmla="*/ 13 w 13"/>
              </a:gdLst>
              <a:ahLst/>
              <a:cxnLst>
                <a:cxn ang="T3">
                  <a:pos x="T0" y="0"/>
                </a:cxn>
                <a:cxn ang="T4">
                  <a:pos x="T1" y="0"/>
                </a:cxn>
                <a:cxn ang="T5">
                  <a:pos x="T2" y="0"/>
                </a:cxn>
              </a:cxnLst>
              <a:rect l="T6" t="0" r="T7" b="0"/>
              <a:pathLst>
                <a:path w="13">
                  <a:moveTo>
                    <a:pt x="0" y="0"/>
                  </a:moveTo>
                  <a:lnTo>
                    <a:pt x="13" y="0"/>
                  </a:lnTo>
                  <a:lnTo>
                    <a:pt x="0" y="0"/>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65" name="Freeform 28"/>
            <p:cNvSpPr>
              <a:spLocks/>
            </p:cNvSpPr>
            <p:nvPr>
              <p:custDataLst>
                <p:tags r:id="rId26"/>
              </p:custDataLst>
            </p:nvPr>
          </p:nvSpPr>
          <p:spPr bwMode="auto">
            <a:xfrm>
              <a:off x="2752725" y="2486026"/>
              <a:ext cx="631825" cy="425450"/>
            </a:xfrm>
            <a:custGeom>
              <a:avLst/>
              <a:gdLst>
                <a:gd name="T0" fmla="*/ 143849 w 795"/>
                <a:gd name="T1" fmla="*/ 78728 h 535"/>
                <a:gd name="T2" fmla="*/ 127160 w 795"/>
                <a:gd name="T3" fmla="*/ 69185 h 535"/>
                <a:gd name="T4" fmla="*/ 127160 w 795"/>
                <a:gd name="T5" fmla="*/ 72366 h 535"/>
                <a:gd name="T6" fmla="*/ 127160 w 795"/>
                <a:gd name="T7" fmla="*/ 75547 h 535"/>
                <a:gd name="T8" fmla="*/ 133518 w 795"/>
                <a:gd name="T9" fmla="*/ 78728 h 535"/>
                <a:gd name="T10" fmla="*/ 140670 w 795"/>
                <a:gd name="T11" fmla="*/ 82704 h 535"/>
                <a:gd name="T12" fmla="*/ 140670 w 795"/>
                <a:gd name="T13" fmla="*/ 93042 h 535"/>
                <a:gd name="T14" fmla="*/ 133518 w 795"/>
                <a:gd name="T15" fmla="*/ 96223 h 535"/>
                <a:gd name="T16" fmla="*/ 123186 w 795"/>
                <a:gd name="T17" fmla="*/ 96223 h 535"/>
                <a:gd name="T18" fmla="*/ 130339 w 795"/>
                <a:gd name="T19" fmla="*/ 106561 h 535"/>
                <a:gd name="T20" fmla="*/ 120007 w 795"/>
                <a:gd name="T21" fmla="*/ 100199 h 535"/>
                <a:gd name="T22" fmla="*/ 102523 w 795"/>
                <a:gd name="T23" fmla="*/ 96223 h 535"/>
                <a:gd name="T24" fmla="*/ 92191 w 795"/>
                <a:gd name="T25" fmla="*/ 85885 h 535"/>
                <a:gd name="T26" fmla="*/ 81064 w 795"/>
                <a:gd name="T27" fmla="*/ 82704 h 535"/>
                <a:gd name="T28" fmla="*/ 66759 w 795"/>
                <a:gd name="T29" fmla="*/ 82704 h 535"/>
                <a:gd name="T30" fmla="*/ 73912 w 795"/>
                <a:gd name="T31" fmla="*/ 78728 h 535"/>
                <a:gd name="T32" fmla="*/ 85038 w 795"/>
                <a:gd name="T33" fmla="*/ 78728 h 535"/>
                <a:gd name="T34" fmla="*/ 88217 w 795"/>
                <a:gd name="T35" fmla="*/ 75547 h 535"/>
                <a:gd name="T36" fmla="*/ 88217 w 795"/>
                <a:gd name="T37" fmla="*/ 69185 h 535"/>
                <a:gd name="T38" fmla="*/ 95370 w 795"/>
                <a:gd name="T39" fmla="*/ 65209 h 535"/>
                <a:gd name="T40" fmla="*/ 88217 w 795"/>
                <a:gd name="T41" fmla="*/ 48509 h 535"/>
                <a:gd name="T42" fmla="*/ 77885 w 795"/>
                <a:gd name="T43" fmla="*/ 48509 h 535"/>
                <a:gd name="T44" fmla="*/ 77885 w 795"/>
                <a:gd name="T45" fmla="*/ 45328 h 535"/>
                <a:gd name="T46" fmla="*/ 63580 w 795"/>
                <a:gd name="T47" fmla="*/ 34195 h 535"/>
                <a:gd name="T48" fmla="*/ 57222 w 795"/>
                <a:gd name="T49" fmla="*/ 41352 h 535"/>
                <a:gd name="T50" fmla="*/ 46095 w 795"/>
                <a:gd name="T51" fmla="*/ 34195 h 535"/>
                <a:gd name="T52" fmla="*/ 25432 w 795"/>
                <a:gd name="T53" fmla="*/ 34195 h 535"/>
                <a:gd name="T54" fmla="*/ 15100 w 795"/>
                <a:gd name="T55" fmla="*/ 34195 h 535"/>
                <a:gd name="T56" fmla="*/ 3974 w 795"/>
                <a:gd name="T57" fmla="*/ 27038 h 535"/>
                <a:gd name="T58" fmla="*/ 15100 w 795"/>
                <a:gd name="T59" fmla="*/ 27038 h 535"/>
                <a:gd name="T60" fmla="*/ 3974 w 795"/>
                <a:gd name="T61" fmla="*/ 23857 h 535"/>
                <a:gd name="T62" fmla="*/ 3974 w 795"/>
                <a:gd name="T63" fmla="*/ 13519 h 535"/>
                <a:gd name="T64" fmla="*/ 11126 w 795"/>
                <a:gd name="T65" fmla="*/ 0 h 535"/>
                <a:gd name="T66" fmla="*/ 25432 w 795"/>
                <a:gd name="T67" fmla="*/ 0 h 535"/>
                <a:gd name="T68" fmla="*/ 18279 w 795"/>
                <a:gd name="T69" fmla="*/ 10338 h 535"/>
                <a:gd name="T70" fmla="*/ 21458 w 795"/>
                <a:gd name="T71" fmla="*/ 17495 h 535"/>
                <a:gd name="T72" fmla="*/ 25432 w 795"/>
                <a:gd name="T73" fmla="*/ 10338 h 535"/>
                <a:gd name="T74" fmla="*/ 46095 w 795"/>
                <a:gd name="T75" fmla="*/ 0 h 535"/>
                <a:gd name="T76" fmla="*/ 53248 w 795"/>
                <a:gd name="T77" fmla="*/ 13519 h 535"/>
                <a:gd name="T78" fmla="*/ 63580 w 795"/>
                <a:gd name="T79" fmla="*/ 13519 h 535"/>
                <a:gd name="T80" fmla="*/ 73912 w 795"/>
                <a:gd name="T81" fmla="*/ 10338 h 535"/>
                <a:gd name="T82" fmla="*/ 85038 w 795"/>
                <a:gd name="T83" fmla="*/ 17495 h 535"/>
                <a:gd name="T84" fmla="*/ 98549 w 795"/>
                <a:gd name="T85" fmla="*/ 23857 h 535"/>
                <a:gd name="T86" fmla="*/ 109675 w 795"/>
                <a:gd name="T87" fmla="*/ 27038 h 535"/>
                <a:gd name="T88" fmla="*/ 120007 w 795"/>
                <a:gd name="T89" fmla="*/ 34195 h 535"/>
                <a:gd name="T90" fmla="*/ 130339 w 795"/>
                <a:gd name="T91" fmla="*/ 37376 h 535"/>
                <a:gd name="T92" fmla="*/ 120007 w 795"/>
                <a:gd name="T93" fmla="*/ 41352 h 535"/>
                <a:gd name="T94" fmla="*/ 130339 w 795"/>
                <a:gd name="T95" fmla="*/ 41352 h 535"/>
                <a:gd name="T96" fmla="*/ 123186 w 795"/>
                <a:gd name="T97" fmla="*/ 48509 h 535"/>
                <a:gd name="T98" fmla="*/ 130339 w 795"/>
                <a:gd name="T99" fmla="*/ 51690 h 535"/>
                <a:gd name="T100" fmla="*/ 140670 w 795"/>
                <a:gd name="T101" fmla="*/ 58847 h 535"/>
                <a:gd name="T102" fmla="*/ 147823 w 795"/>
                <a:gd name="T103" fmla="*/ 62028 h 535"/>
                <a:gd name="T104" fmla="*/ 154976 w 795"/>
                <a:gd name="T105" fmla="*/ 69185 h 535"/>
                <a:gd name="T106" fmla="*/ 154976 w 795"/>
                <a:gd name="T107" fmla="*/ 72366 h 535"/>
                <a:gd name="T108" fmla="*/ 147823 w 795"/>
                <a:gd name="T109" fmla="*/ 75547 h 53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95"/>
                <a:gd name="T166" fmla="*/ 0 h 535"/>
                <a:gd name="T167" fmla="*/ 795 w 795"/>
                <a:gd name="T168" fmla="*/ 535 h 53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95" h="535">
                  <a:moveTo>
                    <a:pt x="741" y="378"/>
                  </a:moveTo>
                  <a:lnTo>
                    <a:pt x="741" y="395"/>
                  </a:lnTo>
                  <a:lnTo>
                    <a:pt x="724" y="395"/>
                  </a:lnTo>
                  <a:lnTo>
                    <a:pt x="690" y="395"/>
                  </a:lnTo>
                  <a:lnTo>
                    <a:pt x="672" y="361"/>
                  </a:lnTo>
                  <a:lnTo>
                    <a:pt x="638" y="346"/>
                  </a:lnTo>
                  <a:lnTo>
                    <a:pt x="619" y="346"/>
                  </a:lnTo>
                  <a:lnTo>
                    <a:pt x="619" y="361"/>
                  </a:lnTo>
                  <a:lnTo>
                    <a:pt x="638" y="361"/>
                  </a:lnTo>
                  <a:lnTo>
                    <a:pt x="619" y="361"/>
                  </a:lnTo>
                  <a:lnTo>
                    <a:pt x="619" y="378"/>
                  </a:lnTo>
                  <a:lnTo>
                    <a:pt x="638" y="378"/>
                  </a:lnTo>
                  <a:lnTo>
                    <a:pt x="638" y="395"/>
                  </a:lnTo>
                  <a:lnTo>
                    <a:pt x="655" y="395"/>
                  </a:lnTo>
                  <a:lnTo>
                    <a:pt x="672" y="395"/>
                  </a:lnTo>
                  <a:lnTo>
                    <a:pt x="672" y="413"/>
                  </a:lnTo>
                  <a:lnTo>
                    <a:pt x="690" y="413"/>
                  </a:lnTo>
                  <a:lnTo>
                    <a:pt x="707" y="413"/>
                  </a:lnTo>
                  <a:lnTo>
                    <a:pt x="707" y="430"/>
                  </a:lnTo>
                  <a:lnTo>
                    <a:pt x="707" y="447"/>
                  </a:lnTo>
                  <a:lnTo>
                    <a:pt x="707" y="466"/>
                  </a:lnTo>
                  <a:lnTo>
                    <a:pt x="707" y="484"/>
                  </a:lnTo>
                  <a:lnTo>
                    <a:pt x="707" y="501"/>
                  </a:lnTo>
                  <a:lnTo>
                    <a:pt x="672" y="484"/>
                  </a:lnTo>
                  <a:lnTo>
                    <a:pt x="638" y="466"/>
                  </a:lnTo>
                  <a:lnTo>
                    <a:pt x="601" y="447"/>
                  </a:lnTo>
                  <a:lnTo>
                    <a:pt x="619" y="484"/>
                  </a:lnTo>
                  <a:lnTo>
                    <a:pt x="655" y="501"/>
                  </a:lnTo>
                  <a:lnTo>
                    <a:pt x="655" y="518"/>
                  </a:lnTo>
                  <a:lnTo>
                    <a:pt x="655" y="535"/>
                  </a:lnTo>
                  <a:lnTo>
                    <a:pt x="655" y="518"/>
                  </a:lnTo>
                  <a:lnTo>
                    <a:pt x="619" y="501"/>
                  </a:lnTo>
                  <a:lnTo>
                    <a:pt x="601" y="501"/>
                  </a:lnTo>
                  <a:lnTo>
                    <a:pt x="584" y="501"/>
                  </a:lnTo>
                  <a:lnTo>
                    <a:pt x="532" y="501"/>
                  </a:lnTo>
                  <a:lnTo>
                    <a:pt x="515" y="484"/>
                  </a:lnTo>
                  <a:lnTo>
                    <a:pt x="515" y="447"/>
                  </a:lnTo>
                  <a:lnTo>
                    <a:pt x="478" y="447"/>
                  </a:lnTo>
                  <a:lnTo>
                    <a:pt x="461" y="430"/>
                  </a:lnTo>
                  <a:lnTo>
                    <a:pt x="425" y="413"/>
                  </a:lnTo>
                  <a:lnTo>
                    <a:pt x="425" y="430"/>
                  </a:lnTo>
                  <a:lnTo>
                    <a:pt x="407" y="413"/>
                  </a:lnTo>
                  <a:lnTo>
                    <a:pt x="390" y="413"/>
                  </a:lnTo>
                  <a:lnTo>
                    <a:pt x="371" y="430"/>
                  </a:lnTo>
                  <a:lnTo>
                    <a:pt x="336" y="413"/>
                  </a:lnTo>
                  <a:lnTo>
                    <a:pt x="336" y="395"/>
                  </a:lnTo>
                  <a:lnTo>
                    <a:pt x="354" y="395"/>
                  </a:lnTo>
                  <a:lnTo>
                    <a:pt x="371" y="395"/>
                  </a:lnTo>
                  <a:lnTo>
                    <a:pt x="390" y="395"/>
                  </a:lnTo>
                  <a:lnTo>
                    <a:pt x="407" y="395"/>
                  </a:lnTo>
                  <a:lnTo>
                    <a:pt x="425" y="395"/>
                  </a:lnTo>
                  <a:lnTo>
                    <a:pt x="442" y="395"/>
                  </a:lnTo>
                  <a:lnTo>
                    <a:pt x="461" y="378"/>
                  </a:lnTo>
                  <a:lnTo>
                    <a:pt x="442" y="378"/>
                  </a:lnTo>
                  <a:lnTo>
                    <a:pt x="442" y="361"/>
                  </a:lnTo>
                  <a:lnTo>
                    <a:pt x="425" y="361"/>
                  </a:lnTo>
                  <a:lnTo>
                    <a:pt x="442" y="346"/>
                  </a:lnTo>
                  <a:lnTo>
                    <a:pt x="461" y="346"/>
                  </a:lnTo>
                  <a:lnTo>
                    <a:pt x="478" y="346"/>
                  </a:lnTo>
                  <a:lnTo>
                    <a:pt x="478" y="328"/>
                  </a:lnTo>
                  <a:lnTo>
                    <a:pt x="478" y="311"/>
                  </a:lnTo>
                  <a:lnTo>
                    <a:pt x="478" y="276"/>
                  </a:lnTo>
                  <a:lnTo>
                    <a:pt x="442" y="242"/>
                  </a:lnTo>
                  <a:lnTo>
                    <a:pt x="407" y="225"/>
                  </a:lnTo>
                  <a:lnTo>
                    <a:pt x="407" y="242"/>
                  </a:lnTo>
                  <a:lnTo>
                    <a:pt x="390" y="242"/>
                  </a:lnTo>
                  <a:lnTo>
                    <a:pt x="371" y="242"/>
                  </a:lnTo>
                  <a:lnTo>
                    <a:pt x="371" y="225"/>
                  </a:lnTo>
                  <a:lnTo>
                    <a:pt x="390" y="225"/>
                  </a:lnTo>
                  <a:lnTo>
                    <a:pt x="371" y="205"/>
                  </a:lnTo>
                  <a:lnTo>
                    <a:pt x="354" y="171"/>
                  </a:lnTo>
                  <a:lnTo>
                    <a:pt x="319" y="171"/>
                  </a:lnTo>
                  <a:lnTo>
                    <a:pt x="302" y="171"/>
                  </a:lnTo>
                  <a:lnTo>
                    <a:pt x="302" y="188"/>
                  </a:lnTo>
                  <a:lnTo>
                    <a:pt x="285" y="205"/>
                  </a:lnTo>
                  <a:lnTo>
                    <a:pt x="267" y="205"/>
                  </a:lnTo>
                  <a:lnTo>
                    <a:pt x="267" y="188"/>
                  </a:lnTo>
                  <a:lnTo>
                    <a:pt x="231" y="171"/>
                  </a:lnTo>
                  <a:lnTo>
                    <a:pt x="179" y="188"/>
                  </a:lnTo>
                  <a:lnTo>
                    <a:pt x="125" y="188"/>
                  </a:lnTo>
                  <a:lnTo>
                    <a:pt x="125" y="171"/>
                  </a:lnTo>
                  <a:lnTo>
                    <a:pt x="108" y="171"/>
                  </a:lnTo>
                  <a:lnTo>
                    <a:pt x="91" y="171"/>
                  </a:lnTo>
                  <a:lnTo>
                    <a:pt x="73" y="171"/>
                  </a:lnTo>
                  <a:lnTo>
                    <a:pt x="56" y="171"/>
                  </a:lnTo>
                  <a:lnTo>
                    <a:pt x="39" y="154"/>
                  </a:lnTo>
                  <a:lnTo>
                    <a:pt x="20" y="136"/>
                  </a:lnTo>
                  <a:lnTo>
                    <a:pt x="39" y="136"/>
                  </a:lnTo>
                  <a:lnTo>
                    <a:pt x="56" y="136"/>
                  </a:lnTo>
                  <a:lnTo>
                    <a:pt x="73" y="136"/>
                  </a:lnTo>
                  <a:lnTo>
                    <a:pt x="73" y="119"/>
                  </a:lnTo>
                  <a:lnTo>
                    <a:pt x="56" y="119"/>
                  </a:lnTo>
                  <a:lnTo>
                    <a:pt x="20" y="119"/>
                  </a:lnTo>
                  <a:lnTo>
                    <a:pt x="20" y="102"/>
                  </a:lnTo>
                  <a:lnTo>
                    <a:pt x="0" y="102"/>
                  </a:lnTo>
                  <a:lnTo>
                    <a:pt x="20" y="67"/>
                  </a:lnTo>
                  <a:lnTo>
                    <a:pt x="20" y="50"/>
                  </a:lnTo>
                  <a:lnTo>
                    <a:pt x="20" y="33"/>
                  </a:lnTo>
                  <a:lnTo>
                    <a:pt x="56" y="0"/>
                  </a:lnTo>
                  <a:lnTo>
                    <a:pt x="73" y="0"/>
                  </a:lnTo>
                  <a:lnTo>
                    <a:pt x="108" y="0"/>
                  </a:lnTo>
                  <a:lnTo>
                    <a:pt x="125" y="0"/>
                  </a:lnTo>
                  <a:lnTo>
                    <a:pt x="125" y="15"/>
                  </a:lnTo>
                  <a:lnTo>
                    <a:pt x="108" y="33"/>
                  </a:lnTo>
                  <a:lnTo>
                    <a:pt x="91" y="50"/>
                  </a:lnTo>
                  <a:lnTo>
                    <a:pt x="91" y="67"/>
                  </a:lnTo>
                  <a:lnTo>
                    <a:pt x="108" y="67"/>
                  </a:lnTo>
                  <a:lnTo>
                    <a:pt x="108" y="85"/>
                  </a:lnTo>
                  <a:lnTo>
                    <a:pt x="125" y="85"/>
                  </a:lnTo>
                  <a:lnTo>
                    <a:pt x="125" y="67"/>
                  </a:lnTo>
                  <a:lnTo>
                    <a:pt x="125" y="50"/>
                  </a:lnTo>
                  <a:lnTo>
                    <a:pt x="143" y="15"/>
                  </a:lnTo>
                  <a:lnTo>
                    <a:pt x="196" y="0"/>
                  </a:lnTo>
                  <a:lnTo>
                    <a:pt x="231" y="0"/>
                  </a:lnTo>
                  <a:lnTo>
                    <a:pt x="248" y="0"/>
                  </a:lnTo>
                  <a:lnTo>
                    <a:pt x="248" y="33"/>
                  </a:lnTo>
                  <a:lnTo>
                    <a:pt x="267" y="67"/>
                  </a:lnTo>
                  <a:lnTo>
                    <a:pt x="285" y="67"/>
                  </a:lnTo>
                  <a:lnTo>
                    <a:pt x="302" y="67"/>
                  </a:lnTo>
                  <a:lnTo>
                    <a:pt x="319" y="67"/>
                  </a:lnTo>
                  <a:lnTo>
                    <a:pt x="336" y="67"/>
                  </a:lnTo>
                  <a:lnTo>
                    <a:pt x="354" y="50"/>
                  </a:lnTo>
                  <a:lnTo>
                    <a:pt x="371" y="50"/>
                  </a:lnTo>
                  <a:lnTo>
                    <a:pt x="390" y="67"/>
                  </a:lnTo>
                  <a:lnTo>
                    <a:pt x="425" y="67"/>
                  </a:lnTo>
                  <a:lnTo>
                    <a:pt x="425" y="85"/>
                  </a:lnTo>
                  <a:lnTo>
                    <a:pt x="442" y="102"/>
                  </a:lnTo>
                  <a:lnTo>
                    <a:pt x="478" y="119"/>
                  </a:lnTo>
                  <a:lnTo>
                    <a:pt x="496" y="119"/>
                  </a:lnTo>
                  <a:lnTo>
                    <a:pt x="515" y="119"/>
                  </a:lnTo>
                  <a:lnTo>
                    <a:pt x="532" y="119"/>
                  </a:lnTo>
                  <a:lnTo>
                    <a:pt x="549" y="136"/>
                  </a:lnTo>
                  <a:lnTo>
                    <a:pt x="584" y="154"/>
                  </a:lnTo>
                  <a:lnTo>
                    <a:pt x="601" y="154"/>
                  </a:lnTo>
                  <a:lnTo>
                    <a:pt x="601" y="171"/>
                  </a:lnTo>
                  <a:lnTo>
                    <a:pt x="619" y="171"/>
                  </a:lnTo>
                  <a:lnTo>
                    <a:pt x="638" y="171"/>
                  </a:lnTo>
                  <a:lnTo>
                    <a:pt x="655" y="188"/>
                  </a:lnTo>
                  <a:lnTo>
                    <a:pt x="638" y="188"/>
                  </a:lnTo>
                  <a:lnTo>
                    <a:pt x="619" y="205"/>
                  </a:lnTo>
                  <a:lnTo>
                    <a:pt x="601" y="205"/>
                  </a:lnTo>
                  <a:lnTo>
                    <a:pt x="619" y="205"/>
                  </a:lnTo>
                  <a:lnTo>
                    <a:pt x="638" y="205"/>
                  </a:lnTo>
                  <a:lnTo>
                    <a:pt x="655" y="205"/>
                  </a:lnTo>
                  <a:lnTo>
                    <a:pt x="655" y="225"/>
                  </a:lnTo>
                  <a:lnTo>
                    <a:pt x="638" y="225"/>
                  </a:lnTo>
                  <a:lnTo>
                    <a:pt x="619" y="242"/>
                  </a:lnTo>
                  <a:lnTo>
                    <a:pt x="638" y="242"/>
                  </a:lnTo>
                  <a:lnTo>
                    <a:pt x="655" y="242"/>
                  </a:lnTo>
                  <a:lnTo>
                    <a:pt x="655" y="259"/>
                  </a:lnTo>
                  <a:lnTo>
                    <a:pt x="672" y="276"/>
                  </a:lnTo>
                  <a:lnTo>
                    <a:pt x="690" y="294"/>
                  </a:lnTo>
                  <a:lnTo>
                    <a:pt x="707" y="294"/>
                  </a:lnTo>
                  <a:lnTo>
                    <a:pt x="707" y="311"/>
                  </a:lnTo>
                  <a:lnTo>
                    <a:pt x="724" y="311"/>
                  </a:lnTo>
                  <a:lnTo>
                    <a:pt x="741" y="311"/>
                  </a:lnTo>
                  <a:lnTo>
                    <a:pt x="761" y="328"/>
                  </a:lnTo>
                  <a:lnTo>
                    <a:pt x="778" y="328"/>
                  </a:lnTo>
                  <a:lnTo>
                    <a:pt x="778" y="346"/>
                  </a:lnTo>
                  <a:lnTo>
                    <a:pt x="795" y="346"/>
                  </a:lnTo>
                  <a:lnTo>
                    <a:pt x="778" y="346"/>
                  </a:lnTo>
                  <a:lnTo>
                    <a:pt x="778" y="361"/>
                  </a:lnTo>
                  <a:lnTo>
                    <a:pt x="778" y="378"/>
                  </a:lnTo>
                  <a:lnTo>
                    <a:pt x="761" y="378"/>
                  </a:lnTo>
                  <a:lnTo>
                    <a:pt x="741" y="378"/>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66" name="Freeform 29"/>
            <p:cNvSpPr>
              <a:spLocks/>
            </p:cNvSpPr>
            <p:nvPr>
              <p:custDataLst>
                <p:tags r:id="rId27"/>
              </p:custDataLst>
            </p:nvPr>
          </p:nvSpPr>
          <p:spPr bwMode="auto">
            <a:xfrm>
              <a:off x="3130550" y="2005013"/>
              <a:ext cx="1284288" cy="958850"/>
            </a:xfrm>
            <a:custGeom>
              <a:avLst/>
              <a:gdLst>
                <a:gd name="T0" fmla="*/ 119063 w 1618"/>
                <a:gd name="T1" fmla="*/ 153860 h 1209"/>
                <a:gd name="T2" fmla="*/ 104775 w 1618"/>
                <a:gd name="T3" fmla="*/ 150688 h 1209"/>
                <a:gd name="T4" fmla="*/ 104775 w 1618"/>
                <a:gd name="T5" fmla="*/ 140378 h 1209"/>
                <a:gd name="T6" fmla="*/ 90488 w 1618"/>
                <a:gd name="T7" fmla="*/ 140378 h 1209"/>
                <a:gd name="T8" fmla="*/ 90488 w 1618"/>
                <a:gd name="T9" fmla="*/ 126102 h 1209"/>
                <a:gd name="T10" fmla="*/ 69850 w 1618"/>
                <a:gd name="T11" fmla="*/ 99137 h 1209"/>
                <a:gd name="T12" fmla="*/ 41275 w 1618"/>
                <a:gd name="T13" fmla="*/ 95171 h 1209"/>
                <a:gd name="T14" fmla="*/ 31750 w 1618"/>
                <a:gd name="T15" fmla="*/ 95171 h 1209"/>
                <a:gd name="T16" fmla="*/ 23813 w 1618"/>
                <a:gd name="T17" fmla="*/ 88826 h 1209"/>
                <a:gd name="T18" fmla="*/ 10319 w 1618"/>
                <a:gd name="T19" fmla="*/ 85654 h 1209"/>
                <a:gd name="T20" fmla="*/ 23813 w 1618"/>
                <a:gd name="T21" fmla="*/ 81689 h 1209"/>
                <a:gd name="T22" fmla="*/ 31750 w 1618"/>
                <a:gd name="T23" fmla="*/ 75344 h 1209"/>
                <a:gd name="T24" fmla="*/ 7144 w 1618"/>
                <a:gd name="T25" fmla="*/ 75344 h 1209"/>
                <a:gd name="T26" fmla="*/ 14288 w 1618"/>
                <a:gd name="T27" fmla="*/ 65034 h 1209"/>
                <a:gd name="T28" fmla="*/ 34925 w 1618"/>
                <a:gd name="T29" fmla="*/ 57896 h 1209"/>
                <a:gd name="T30" fmla="*/ 27781 w 1618"/>
                <a:gd name="T31" fmla="*/ 44413 h 1209"/>
                <a:gd name="T32" fmla="*/ 52388 w 1618"/>
                <a:gd name="T33" fmla="*/ 30138 h 1209"/>
                <a:gd name="T34" fmla="*/ 69850 w 1618"/>
                <a:gd name="T35" fmla="*/ 23793 h 1209"/>
                <a:gd name="T36" fmla="*/ 94456 w 1618"/>
                <a:gd name="T37" fmla="*/ 16655 h 1209"/>
                <a:gd name="T38" fmla="*/ 104775 w 1618"/>
                <a:gd name="T39" fmla="*/ 19827 h 1209"/>
                <a:gd name="T40" fmla="*/ 129381 w 1618"/>
                <a:gd name="T41" fmla="*/ 16655 h 1209"/>
                <a:gd name="T42" fmla="*/ 132556 w 1618"/>
                <a:gd name="T43" fmla="*/ 16655 h 1209"/>
                <a:gd name="T44" fmla="*/ 139700 w 1618"/>
                <a:gd name="T45" fmla="*/ 6345 h 1209"/>
                <a:gd name="T46" fmla="*/ 163513 w 1618"/>
                <a:gd name="T47" fmla="*/ 6345 h 1209"/>
                <a:gd name="T48" fmla="*/ 191294 w 1618"/>
                <a:gd name="T49" fmla="*/ 0 h 1209"/>
                <a:gd name="T50" fmla="*/ 237331 w 1618"/>
                <a:gd name="T51" fmla="*/ 3172 h 1209"/>
                <a:gd name="T52" fmla="*/ 272256 w 1618"/>
                <a:gd name="T53" fmla="*/ 13483 h 1209"/>
                <a:gd name="T54" fmla="*/ 234156 w 1618"/>
                <a:gd name="T55" fmla="*/ 19827 h 1209"/>
                <a:gd name="T56" fmla="*/ 241300 w 1618"/>
                <a:gd name="T57" fmla="*/ 19827 h 1209"/>
                <a:gd name="T58" fmla="*/ 251619 w 1618"/>
                <a:gd name="T59" fmla="*/ 30138 h 1209"/>
                <a:gd name="T60" fmla="*/ 272256 w 1618"/>
                <a:gd name="T61" fmla="*/ 26965 h 1209"/>
                <a:gd name="T62" fmla="*/ 272256 w 1618"/>
                <a:gd name="T63" fmla="*/ 30138 h 1209"/>
                <a:gd name="T64" fmla="*/ 293688 w 1618"/>
                <a:gd name="T65" fmla="*/ 26965 h 1209"/>
                <a:gd name="T66" fmla="*/ 311150 w 1618"/>
                <a:gd name="T67" fmla="*/ 23793 h 1209"/>
                <a:gd name="T68" fmla="*/ 321469 w 1618"/>
                <a:gd name="T69" fmla="*/ 30138 h 1209"/>
                <a:gd name="T70" fmla="*/ 300038 w 1618"/>
                <a:gd name="T71" fmla="*/ 44413 h 1209"/>
                <a:gd name="T72" fmla="*/ 286544 w 1618"/>
                <a:gd name="T73" fmla="*/ 51551 h 1209"/>
                <a:gd name="T74" fmla="*/ 276225 w 1618"/>
                <a:gd name="T75" fmla="*/ 65034 h 1209"/>
                <a:gd name="T76" fmla="*/ 286544 w 1618"/>
                <a:gd name="T77" fmla="*/ 71378 h 1209"/>
                <a:gd name="T78" fmla="*/ 293688 w 1618"/>
                <a:gd name="T79" fmla="*/ 81689 h 1209"/>
                <a:gd name="T80" fmla="*/ 276225 w 1618"/>
                <a:gd name="T81" fmla="*/ 88826 h 1209"/>
                <a:gd name="T82" fmla="*/ 286544 w 1618"/>
                <a:gd name="T83" fmla="*/ 102309 h 1209"/>
                <a:gd name="T84" fmla="*/ 286544 w 1618"/>
                <a:gd name="T85" fmla="*/ 109447 h 1209"/>
                <a:gd name="T86" fmla="*/ 272256 w 1618"/>
                <a:gd name="T87" fmla="*/ 122929 h 1209"/>
                <a:gd name="T88" fmla="*/ 269081 w 1618"/>
                <a:gd name="T89" fmla="*/ 122929 h 1209"/>
                <a:gd name="T90" fmla="*/ 261938 w 1618"/>
                <a:gd name="T91" fmla="*/ 130067 h 1209"/>
                <a:gd name="T92" fmla="*/ 272256 w 1618"/>
                <a:gd name="T93" fmla="*/ 140378 h 1209"/>
                <a:gd name="T94" fmla="*/ 261938 w 1618"/>
                <a:gd name="T95" fmla="*/ 143550 h 1209"/>
                <a:gd name="T96" fmla="*/ 255588 w 1618"/>
                <a:gd name="T97" fmla="*/ 153860 h 1209"/>
                <a:gd name="T98" fmla="*/ 258763 w 1618"/>
                <a:gd name="T99" fmla="*/ 160205 h 1209"/>
                <a:gd name="T100" fmla="*/ 223838 w 1618"/>
                <a:gd name="T101" fmla="*/ 170515 h 1209"/>
                <a:gd name="T102" fmla="*/ 213519 w 1618"/>
                <a:gd name="T103" fmla="*/ 177653 h 1209"/>
                <a:gd name="T104" fmla="*/ 195263 w 1618"/>
                <a:gd name="T105" fmla="*/ 191135 h 1209"/>
                <a:gd name="T106" fmla="*/ 184944 w 1618"/>
                <a:gd name="T107" fmla="*/ 191135 h 1209"/>
                <a:gd name="T108" fmla="*/ 170656 w 1618"/>
                <a:gd name="T109" fmla="*/ 205411 h 1209"/>
                <a:gd name="T110" fmla="*/ 160338 w 1618"/>
                <a:gd name="T111" fmla="*/ 218894 h 1209"/>
                <a:gd name="T112" fmla="*/ 157163 w 1618"/>
                <a:gd name="T113" fmla="*/ 239514 h 1209"/>
                <a:gd name="T114" fmla="*/ 146844 w 1618"/>
                <a:gd name="T115" fmla="*/ 235549 h 1209"/>
                <a:gd name="T116" fmla="*/ 129381 w 1618"/>
                <a:gd name="T117" fmla="*/ 229204 h 1209"/>
                <a:gd name="T118" fmla="*/ 115094 w 1618"/>
                <a:gd name="T119" fmla="*/ 211756 h 1209"/>
                <a:gd name="T120" fmla="*/ 111919 w 1618"/>
                <a:gd name="T121" fmla="*/ 201446 h 1209"/>
                <a:gd name="T122" fmla="*/ 100806 w 1618"/>
                <a:gd name="T123" fmla="*/ 188756 h 1209"/>
                <a:gd name="T124" fmla="*/ 108744 w 1618"/>
                <a:gd name="T125" fmla="*/ 170515 h 12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18"/>
                <a:gd name="T190" fmla="*/ 0 h 1209"/>
                <a:gd name="T191" fmla="*/ 1618 w 1618"/>
                <a:gd name="T192" fmla="*/ 1209 h 120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18" h="1209">
                  <a:moveTo>
                    <a:pt x="545" y="846"/>
                  </a:moveTo>
                  <a:lnTo>
                    <a:pt x="562" y="846"/>
                  </a:lnTo>
                  <a:lnTo>
                    <a:pt x="562" y="829"/>
                  </a:lnTo>
                  <a:lnTo>
                    <a:pt x="579" y="811"/>
                  </a:lnTo>
                  <a:lnTo>
                    <a:pt x="599" y="777"/>
                  </a:lnTo>
                  <a:lnTo>
                    <a:pt x="562" y="777"/>
                  </a:lnTo>
                  <a:lnTo>
                    <a:pt x="510" y="777"/>
                  </a:lnTo>
                  <a:lnTo>
                    <a:pt x="493" y="742"/>
                  </a:lnTo>
                  <a:lnTo>
                    <a:pt x="510" y="742"/>
                  </a:lnTo>
                  <a:lnTo>
                    <a:pt x="527" y="760"/>
                  </a:lnTo>
                  <a:lnTo>
                    <a:pt x="545" y="760"/>
                  </a:lnTo>
                  <a:lnTo>
                    <a:pt x="562" y="760"/>
                  </a:lnTo>
                  <a:lnTo>
                    <a:pt x="562" y="742"/>
                  </a:lnTo>
                  <a:lnTo>
                    <a:pt x="562" y="725"/>
                  </a:lnTo>
                  <a:lnTo>
                    <a:pt x="527" y="708"/>
                  </a:lnTo>
                  <a:lnTo>
                    <a:pt x="510" y="691"/>
                  </a:lnTo>
                  <a:lnTo>
                    <a:pt x="510" y="708"/>
                  </a:lnTo>
                  <a:lnTo>
                    <a:pt x="493" y="708"/>
                  </a:lnTo>
                  <a:lnTo>
                    <a:pt x="476" y="725"/>
                  </a:lnTo>
                  <a:lnTo>
                    <a:pt x="458" y="708"/>
                  </a:lnTo>
                  <a:lnTo>
                    <a:pt x="458" y="691"/>
                  </a:lnTo>
                  <a:lnTo>
                    <a:pt x="458" y="673"/>
                  </a:lnTo>
                  <a:lnTo>
                    <a:pt x="476" y="673"/>
                  </a:lnTo>
                  <a:lnTo>
                    <a:pt x="476" y="656"/>
                  </a:lnTo>
                  <a:lnTo>
                    <a:pt x="458" y="639"/>
                  </a:lnTo>
                  <a:lnTo>
                    <a:pt x="458" y="621"/>
                  </a:lnTo>
                  <a:lnTo>
                    <a:pt x="458" y="589"/>
                  </a:lnTo>
                  <a:lnTo>
                    <a:pt x="422" y="552"/>
                  </a:lnTo>
                  <a:lnTo>
                    <a:pt x="405" y="518"/>
                  </a:lnTo>
                  <a:lnTo>
                    <a:pt x="351" y="501"/>
                  </a:lnTo>
                  <a:lnTo>
                    <a:pt x="316" y="466"/>
                  </a:lnTo>
                  <a:lnTo>
                    <a:pt x="263" y="466"/>
                  </a:lnTo>
                  <a:lnTo>
                    <a:pt x="245" y="466"/>
                  </a:lnTo>
                  <a:lnTo>
                    <a:pt x="228" y="466"/>
                  </a:lnTo>
                  <a:lnTo>
                    <a:pt x="211" y="483"/>
                  </a:lnTo>
                  <a:lnTo>
                    <a:pt x="193" y="483"/>
                  </a:lnTo>
                  <a:lnTo>
                    <a:pt x="193" y="466"/>
                  </a:lnTo>
                  <a:lnTo>
                    <a:pt x="176" y="466"/>
                  </a:lnTo>
                  <a:lnTo>
                    <a:pt x="176" y="483"/>
                  </a:lnTo>
                  <a:lnTo>
                    <a:pt x="157" y="483"/>
                  </a:lnTo>
                  <a:lnTo>
                    <a:pt x="140" y="483"/>
                  </a:lnTo>
                  <a:lnTo>
                    <a:pt x="122" y="466"/>
                  </a:lnTo>
                  <a:lnTo>
                    <a:pt x="105" y="466"/>
                  </a:lnTo>
                  <a:lnTo>
                    <a:pt x="105" y="449"/>
                  </a:lnTo>
                  <a:lnTo>
                    <a:pt x="122" y="449"/>
                  </a:lnTo>
                  <a:lnTo>
                    <a:pt x="122" y="432"/>
                  </a:lnTo>
                  <a:lnTo>
                    <a:pt x="105" y="432"/>
                  </a:lnTo>
                  <a:lnTo>
                    <a:pt x="88" y="432"/>
                  </a:lnTo>
                  <a:lnTo>
                    <a:pt x="71" y="432"/>
                  </a:lnTo>
                  <a:lnTo>
                    <a:pt x="53" y="432"/>
                  </a:lnTo>
                  <a:lnTo>
                    <a:pt x="53" y="414"/>
                  </a:lnTo>
                  <a:lnTo>
                    <a:pt x="71" y="414"/>
                  </a:lnTo>
                  <a:lnTo>
                    <a:pt x="88" y="414"/>
                  </a:lnTo>
                  <a:lnTo>
                    <a:pt x="105" y="414"/>
                  </a:lnTo>
                  <a:lnTo>
                    <a:pt x="122" y="414"/>
                  </a:lnTo>
                  <a:lnTo>
                    <a:pt x="122" y="397"/>
                  </a:lnTo>
                  <a:lnTo>
                    <a:pt x="157" y="397"/>
                  </a:lnTo>
                  <a:lnTo>
                    <a:pt x="176" y="397"/>
                  </a:lnTo>
                  <a:lnTo>
                    <a:pt x="176" y="380"/>
                  </a:lnTo>
                  <a:lnTo>
                    <a:pt x="157" y="380"/>
                  </a:lnTo>
                  <a:lnTo>
                    <a:pt x="140" y="380"/>
                  </a:lnTo>
                  <a:lnTo>
                    <a:pt x="122" y="380"/>
                  </a:lnTo>
                  <a:lnTo>
                    <a:pt x="105" y="380"/>
                  </a:lnTo>
                  <a:lnTo>
                    <a:pt x="71" y="380"/>
                  </a:lnTo>
                  <a:lnTo>
                    <a:pt x="36" y="380"/>
                  </a:lnTo>
                  <a:lnTo>
                    <a:pt x="0" y="345"/>
                  </a:lnTo>
                  <a:lnTo>
                    <a:pt x="17" y="328"/>
                  </a:lnTo>
                  <a:lnTo>
                    <a:pt x="36" y="328"/>
                  </a:lnTo>
                  <a:lnTo>
                    <a:pt x="53" y="328"/>
                  </a:lnTo>
                  <a:lnTo>
                    <a:pt x="71" y="328"/>
                  </a:lnTo>
                  <a:lnTo>
                    <a:pt x="88" y="311"/>
                  </a:lnTo>
                  <a:lnTo>
                    <a:pt x="105" y="311"/>
                  </a:lnTo>
                  <a:lnTo>
                    <a:pt x="122" y="311"/>
                  </a:lnTo>
                  <a:lnTo>
                    <a:pt x="157" y="311"/>
                  </a:lnTo>
                  <a:lnTo>
                    <a:pt x="176" y="293"/>
                  </a:lnTo>
                  <a:lnTo>
                    <a:pt x="193" y="278"/>
                  </a:lnTo>
                  <a:lnTo>
                    <a:pt x="211" y="261"/>
                  </a:lnTo>
                  <a:lnTo>
                    <a:pt x="176" y="243"/>
                  </a:lnTo>
                  <a:lnTo>
                    <a:pt x="157" y="243"/>
                  </a:lnTo>
                  <a:lnTo>
                    <a:pt x="140" y="226"/>
                  </a:lnTo>
                  <a:lnTo>
                    <a:pt x="157" y="209"/>
                  </a:lnTo>
                  <a:lnTo>
                    <a:pt x="193" y="209"/>
                  </a:lnTo>
                  <a:lnTo>
                    <a:pt x="228" y="192"/>
                  </a:lnTo>
                  <a:lnTo>
                    <a:pt x="245" y="155"/>
                  </a:lnTo>
                  <a:lnTo>
                    <a:pt x="263" y="155"/>
                  </a:lnTo>
                  <a:lnTo>
                    <a:pt x="280" y="172"/>
                  </a:lnTo>
                  <a:lnTo>
                    <a:pt x="297" y="155"/>
                  </a:lnTo>
                  <a:lnTo>
                    <a:pt x="297" y="138"/>
                  </a:lnTo>
                  <a:lnTo>
                    <a:pt x="316" y="121"/>
                  </a:lnTo>
                  <a:lnTo>
                    <a:pt x="351" y="121"/>
                  </a:lnTo>
                  <a:lnTo>
                    <a:pt x="368" y="103"/>
                  </a:lnTo>
                  <a:lnTo>
                    <a:pt x="405" y="103"/>
                  </a:lnTo>
                  <a:lnTo>
                    <a:pt x="422" y="86"/>
                  </a:lnTo>
                  <a:lnTo>
                    <a:pt x="458" y="86"/>
                  </a:lnTo>
                  <a:lnTo>
                    <a:pt x="476" y="86"/>
                  </a:lnTo>
                  <a:lnTo>
                    <a:pt x="493" y="103"/>
                  </a:lnTo>
                  <a:lnTo>
                    <a:pt x="510" y="121"/>
                  </a:lnTo>
                  <a:lnTo>
                    <a:pt x="510" y="103"/>
                  </a:lnTo>
                  <a:lnTo>
                    <a:pt x="510" y="86"/>
                  </a:lnTo>
                  <a:lnTo>
                    <a:pt x="527" y="103"/>
                  </a:lnTo>
                  <a:lnTo>
                    <a:pt x="562" y="103"/>
                  </a:lnTo>
                  <a:lnTo>
                    <a:pt x="562" y="86"/>
                  </a:lnTo>
                  <a:lnTo>
                    <a:pt x="579" y="86"/>
                  </a:lnTo>
                  <a:lnTo>
                    <a:pt x="616" y="86"/>
                  </a:lnTo>
                  <a:lnTo>
                    <a:pt x="650" y="86"/>
                  </a:lnTo>
                  <a:lnTo>
                    <a:pt x="668" y="103"/>
                  </a:lnTo>
                  <a:lnTo>
                    <a:pt x="685" y="103"/>
                  </a:lnTo>
                  <a:lnTo>
                    <a:pt x="702" y="103"/>
                  </a:lnTo>
                  <a:lnTo>
                    <a:pt x="685" y="103"/>
                  </a:lnTo>
                  <a:lnTo>
                    <a:pt x="668" y="86"/>
                  </a:lnTo>
                  <a:lnTo>
                    <a:pt x="650" y="69"/>
                  </a:lnTo>
                  <a:lnTo>
                    <a:pt x="668" y="69"/>
                  </a:lnTo>
                  <a:lnTo>
                    <a:pt x="685" y="69"/>
                  </a:lnTo>
                  <a:lnTo>
                    <a:pt x="685" y="52"/>
                  </a:lnTo>
                  <a:lnTo>
                    <a:pt x="702" y="34"/>
                  </a:lnTo>
                  <a:lnTo>
                    <a:pt x="739" y="34"/>
                  </a:lnTo>
                  <a:lnTo>
                    <a:pt x="756" y="34"/>
                  </a:lnTo>
                  <a:lnTo>
                    <a:pt x="773" y="34"/>
                  </a:lnTo>
                  <a:lnTo>
                    <a:pt x="808" y="34"/>
                  </a:lnTo>
                  <a:lnTo>
                    <a:pt x="827" y="34"/>
                  </a:lnTo>
                  <a:lnTo>
                    <a:pt x="844" y="34"/>
                  </a:lnTo>
                  <a:lnTo>
                    <a:pt x="862" y="34"/>
                  </a:lnTo>
                  <a:lnTo>
                    <a:pt x="881" y="34"/>
                  </a:lnTo>
                  <a:lnTo>
                    <a:pt x="915" y="17"/>
                  </a:lnTo>
                  <a:lnTo>
                    <a:pt x="967" y="0"/>
                  </a:lnTo>
                  <a:lnTo>
                    <a:pt x="1004" y="0"/>
                  </a:lnTo>
                  <a:lnTo>
                    <a:pt x="1055" y="0"/>
                  </a:lnTo>
                  <a:lnTo>
                    <a:pt x="1090" y="0"/>
                  </a:lnTo>
                  <a:lnTo>
                    <a:pt x="1161" y="0"/>
                  </a:lnTo>
                  <a:lnTo>
                    <a:pt x="1196" y="17"/>
                  </a:lnTo>
                  <a:lnTo>
                    <a:pt x="1249" y="34"/>
                  </a:lnTo>
                  <a:lnTo>
                    <a:pt x="1286" y="52"/>
                  </a:lnTo>
                  <a:lnTo>
                    <a:pt x="1320" y="52"/>
                  </a:lnTo>
                  <a:lnTo>
                    <a:pt x="1338" y="52"/>
                  </a:lnTo>
                  <a:lnTo>
                    <a:pt x="1372" y="69"/>
                  </a:lnTo>
                  <a:lnTo>
                    <a:pt x="1355" y="86"/>
                  </a:lnTo>
                  <a:lnTo>
                    <a:pt x="1320" y="86"/>
                  </a:lnTo>
                  <a:lnTo>
                    <a:pt x="1267" y="86"/>
                  </a:lnTo>
                  <a:lnTo>
                    <a:pt x="1249" y="103"/>
                  </a:lnTo>
                  <a:lnTo>
                    <a:pt x="1178" y="103"/>
                  </a:lnTo>
                  <a:lnTo>
                    <a:pt x="1090" y="103"/>
                  </a:lnTo>
                  <a:lnTo>
                    <a:pt x="1073" y="103"/>
                  </a:lnTo>
                  <a:lnTo>
                    <a:pt x="1090" y="121"/>
                  </a:lnTo>
                  <a:lnTo>
                    <a:pt x="1161" y="103"/>
                  </a:lnTo>
                  <a:lnTo>
                    <a:pt x="1213" y="103"/>
                  </a:lnTo>
                  <a:lnTo>
                    <a:pt x="1267" y="103"/>
                  </a:lnTo>
                  <a:lnTo>
                    <a:pt x="1249" y="121"/>
                  </a:lnTo>
                  <a:lnTo>
                    <a:pt x="1230" y="155"/>
                  </a:lnTo>
                  <a:lnTo>
                    <a:pt x="1213" y="155"/>
                  </a:lnTo>
                  <a:lnTo>
                    <a:pt x="1267" y="155"/>
                  </a:lnTo>
                  <a:lnTo>
                    <a:pt x="1303" y="121"/>
                  </a:lnTo>
                  <a:lnTo>
                    <a:pt x="1338" y="103"/>
                  </a:lnTo>
                  <a:lnTo>
                    <a:pt x="1355" y="103"/>
                  </a:lnTo>
                  <a:lnTo>
                    <a:pt x="1355" y="121"/>
                  </a:lnTo>
                  <a:lnTo>
                    <a:pt x="1372" y="138"/>
                  </a:lnTo>
                  <a:lnTo>
                    <a:pt x="1338" y="155"/>
                  </a:lnTo>
                  <a:lnTo>
                    <a:pt x="1320" y="192"/>
                  </a:lnTo>
                  <a:lnTo>
                    <a:pt x="1303" y="209"/>
                  </a:lnTo>
                  <a:lnTo>
                    <a:pt x="1338" y="192"/>
                  </a:lnTo>
                  <a:lnTo>
                    <a:pt x="1372" y="155"/>
                  </a:lnTo>
                  <a:lnTo>
                    <a:pt x="1389" y="138"/>
                  </a:lnTo>
                  <a:lnTo>
                    <a:pt x="1407" y="138"/>
                  </a:lnTo>
                  <a:lnTo>
                    <a:pt x="1443" y="138"/>
                  </a:lnTo>
                  <a:lnTo>
                    <a:pt x="1460" y="138"/>
                  </a:lnTo>
                  <a:lnTo>
                    <a:pt x="1478" y="138"/>
                  </a:lnTo>
                  <a:lnTo>
                    <a:pt x="1495" y="138"/>
                  </a:lnTo>
                  <a:lnTo>
                    <a:pt x="1495" y="121"/>
                  </a:lnTo>
                  <a:lnTo>
                    <a:pt x="1512" y="121"/>
                  </a:lnTo>
                  <a:lnTo>
                    <a:pt x="1547" y="121"/>
                  </a:lnTo>
                  <a:lnTo>
                    <a:pt x="1566" y="121"/>
                  </a:lnTo>
                  <a:lnTo>
                    <a:pt x="1566" y="103"/>
                  </a:lnTo>
                  <a:lnTo>
                    <a:pt x="1601" y="103"/>
                  </a:lnTo>
                  <a:lnTo>
                    <a:pt x="1618" y="121"/>
                  </a:lnTo>
                  <a:lnTo>
                    <a:pt x="1618" y="138"/>
                  </a:lnTo>
                  <a:lnTo>
                    <a:pt x="1618" y="155"/>
                  </a:lnTo>
                  <a:lnTo>
                    <a:pt x="1566" y="172"/>
                  </a:lnTo>
                  <a:lnTo>
                    <a:pt x="1547" y="192"/>
                  </a:lnTo>
                  <a:lnTo>
                    <a:pt x="1512" y="209"/>
                  </a:lnTo>
                  <a:lnTo>
                    <a:pt x="1530" y="209"/>
                  </a:lnTo>
                  <a:lnTo>
                    <a:pt x="1512" y="226"/>
                  </a:lnTo>
                  <a:lnTo>
                    <a:pt x="1495" y="226"/>
                  </a:lnTo>
                  <a:lnTo>
                    <a:pt x="1495" y="243"/>
                  </a:lnTo>
                  <a:lnTo>
                    <a:pt x="1478" y="261"/>
                  </a:lnTo>
                  <a:lnTo>
                    <a:pt x="1460" y="261"/>
                  </a:lnTo>
                  <a:lnTo>
                    <a:pt x="1443" y="261"/>
                  </a:lnTo>
                  <a:lnTo>
                    <a:pt x="1443" y="278"/>
                  </a:lnTo>
                  <a:lnTo>
                    <a:pt x="1443" y="293"/>
                  </a:lnTo>
                  <a:lnTo>
                    <a:pt x="1426" y="311"/>
                  </a:lnTo>
                  <a:lnTo>
                    <a:pt x="1407" y="328"/>
                  </a:lnTo>
                  <a:lnTo>
                    <a:pt x="1389" y="328"/>
                  </a:lnTo>
                  <a:lnTo>
                    <a:pt x="1389" y="345"/>
                  </a:lnTo>
                  <a:lnTo>
                    <a:pt x="1389" y="362"/>
                  </a:lnTo>
                  <a:lnTo>
                    <a:pt x="1407" y="362"/>
                  </a:lnTo>
                  <a:lnTo>
                    <a:pt x="1426" y="362"/>
                  </a:lnTo>
                  <a:lnTo>
                    <a:pt x="1443" y="362"/>
                  </a:lnTo>
                  <a:lnTo>
                    <a:pt x="1443" y="380"/>
                  </a:lnTo>
                  <a:lnTo>
                    <a:pt x="1460" y="380"/>
                  </a:lnTo>
                  <a:lnTo>
                    <a:pt x="1443" y="380"/>
                  </a:lnTo>
                  <a:lnTo>
                    <a:pt x="1478" y="397"/>
                  </a:lnTo>
                  <a:lnTo>
                    <a:pt x="1478" y="414"/>
                  </a:lnTo>
                  <a:lnTo>
                    <a:pt x="1460" y="432"/>
                  </a:lnTo>
                  <a:lnTo>
                    <a:pt x="1443" y="432"/>
                  </a:lnTo>
                  <a:lnTo>
                    <a:pt x="1407" y="432"/>
                  </a:lnTo>
                  <a:lnTo>
                    <a:pt x="1389" y="432"/>
                  </a:lnTo>
                  <a:lnTo>
                    <a:pt x="1389" y="449"/>
                  </a:lnTo>
                  <a:lnTo>
                    <a:pt x="1407" y="449"/>
                  </a:lnTo>
                  <a:lnTo>
                    <a:pt x="1426" y="449"/>
                  </a:lnTo>
                  <a:lnTo>
                    <a:pt x="1443" y="483"/>
                  </a:lnTo>
                  <a:lnTo>
                    <a:pt x="1443" y="501"/>
                  </a:lnTo>
                  <a:lnTo>
                    <a:pt x="1443" y="518"/>
                  </a:lnTo>
                  <a:lnTo>
                    <a:pt x="1426" y="518"/>
                  </a:lnTo>
                  <a:lnTo>
                    <a:pt x="1407" y="518"/>
                  </a:lnTo>
                  <a:lnTo>
                    <a:pt x="1407" y="535"/>
                  </a:lnTo>
                  <a:lnTo>
                    <a:pt x="1426" y="552"/>
                  </a:lnTo>
                  <a:lnTo>
                    <a:pt x="1443" y="552"/>
                  </a:lnTo>
                  <a:lnTo>
                    <a:pt x="1426" y="572"/>
                  </a:lnTo>
                  <a:lnTo>
                    <a:pt x="1407" y="572"/>
                  </a:lnTo>
                  <a:lnTo>
                    <a:pt x="1407" y="589"/>
                  </a:lnTo>
                  <a:lnTo>
                    <a:pt x="1389" y="606"/>
                  </a:lnTo>
                  <a:lnTo>
                    <a:pt x="1372" y="621"/>
                  </a:lnTo>
                  <a:lnTo>
                    <a:pt x="1355" y="621"/>
                  </a:lnTo>
                  <a:lnTo>
                    <a:pt x="1338" y="606"/>
                  </a:lnTo>
                  <a:lnTo>
                    <a:pt x="1320" y="606"/>
                  </a:lnTo>
                  <a:lnTo>
                    <a:pt x="1338" y="621"/>
                  </a:lnTo>
                  <a:lnTo>
                    <a:pt x="1355" y="621"/>
                  </a:lnTo>
                  <a:lnTo>
                    <a:pt x="1372" y="656"/>
                  </a:lnTo>
                  <a:lnTo>
                    <a:pt x="1372" y="673"/>
                  </a:lnTo>
                  <a:lnTo>
                    <a:pt x="1355" y="673"/>
                  </a:lnTo>
                  <a:lnTo>
                    <a:pt x="1338" y="673"/>
                  </a:lnTo>
                  <a:lnTo>
                    <a:pt x="1320" y="656"/>
                  </a:lnTo>
                  <a:lnTo>
                    <a:pt x="1303" y="621"/>
                  </a:lnTo>
                  <a:lnTo>
                    <a:pt x="1286" y="621"/>
                  </a:lnTo>
                  <a:lnTo>
                    <a:pt x="1286" y="639"/>
                  </a:lnTo>
                  <a:lnTo>
                    <a:pt x="1338" y="673"/>
                  </a:lnTo>
                  <a:lnTo>
                    <a:pt x="1372" y="708"/>
                  </a:lnTo>
                  <a:lnTo>
                    <a:pt x="1389" y="742"/>
                  </a:lnTo>
                  <a:lnTo>
                    <a:pt x="1389" y="760"/>
                  </a:lnTo>
                  <a:lnTo>
                    <a:pt x="1372" y="760"/>
                  </a:lnTo>
                  <a:lnTo>
                    <a:pt x="1338" y="742"/>
                  </a:lnTo>
                  <a:lnTo>
                    <a:pt x="1320" y="725"/>
                  </a:lnTo>
                  <a:lnTo>
                    <a:pt x="1286" y="725"/>
                  </a:lnTo>
                  <a:lnTo>
                    <a:pt x="1267" y="725"/>
                  </a:lnTo>
                  <a:lnTo>
                    <a:pt x="1286" y="725"/>
                  </a:lnTo>
                  <a:lnTo>
                    <a:pt x="1267" y="742"/>
                  </a:lnTo>
                  <a:lnTo>
                    <a:pt x="1286" y="777"/>
                  </a:lnTo>
                  <a:lnTo>
                    <a:pt x="1338" y="777"/>
                  </a:lnTo>
                  <a:lnTo>
                    <a:pt x="1372" y="777"/>
                  </a:lnTo>
                  <a:lnTo>
                    <a:pt x="1355" y="777"/>
                  </a:lnTo>
                  <a:lnTo>
                    <a:pt x="1338" y="794"/>
                  </a:lnTo>
                  <a:lnTo>
                    <a:pt x="1303" y="811"/>
                  </a:lnTo>
                  <a:lnTo>
                    <a:pt x="1267" y="829"/>
                  </a:lnTo>
                  <a:lnTo>
                    <a:pt x="1213" y="846"/>
                  </a:lnTo>
                  <a:lnTo>
                    <a:pt x="1196" y="846"/>
                  </a:lnTo>
                  <a:lnTo>
                    <a:pt x="1161" y="863"/>
                  </a:lnTo>
                  <a:lnTo>
                    <a:pt x="1125" y="863"/>
                  </a:lnTo>
                  <a:lnTo>
                    <a:pt x="1107" y="863"/>
                  </a:lnTo>
                  <a:lnTo>
                    <a:pt x="1090" y="863"/>
                  </a:lnTo>
                  <a:lnTo>
                    <a:pt x="1090" y="881"/>
                  </a:lnTo>
                  <a:lnTo>
                    <a:pt x="1090" y="898"/>
                  </a:lnTo>
                  <a:lnTo>
                    <a:pt x="1073" y="898"/>
                  </a:lnTo>
                  <a:lnTo>
                    <a:pt x="1055" y="915"/>
                  </a:lnTo>
                  <a:lnTo>
                    <a:pt x="1038" y="932"/>
                  </a:lnTo>
                  <a:lnTo>
                    <a:pt x="1038" y="952"/>
                  </a:lnTo>
                  <a:lnTo>
                    <a:pt x="1021" y="952"/>
                  </a:lnTo>
                  <a:lnTo>
                    <a:pt x="984" y="967"/>
                  </a:lnTo>
                  <a:lnTo>
                    <a:pt x="967" y="967"/>
                  </a:lnTo>
                  <a:lnTo>
                    <a:pt x="950" y="967"/>
                  </a:lnTo>
                  <a:lnTo>
                    <a:pt x="950" y="952"/>
                  </a:lnTo>
                  <a:lnTo>
                    <a:pt x="933" y="952"/>
                  </a:lnTo>
                  <a:lnTo>
                    <a:pt x="933" y="967"/>
                  </a:lnTo>
                  <a:lnTo>
                    <a:pt x="933" y="984"/>
                  </a:lnTo>
                  <a:lnTo>
                    <a:pt x="915" y="1001"/>
                  </a:lnTo>
                  <a:lnTo>
                    <a:pt x="862" y="1001"/>
                  </a:lnTo>
                  <a:lnTo>
                    <a:pt x="862" y="1019"/>
                  </a:lnTo>
                  <a:lnTo>
                    <a:pt x="862" y="1036"/>
                  </a:lnTo>
                  <a:lnTo>
                    <a:pt x="862" y="1053"/>
                  </a:lnTo>
                  <a:lnTo>
                    <a:pt x="862" y="1070"/>
                  </a:lnTo>
                  <a:lnTo>
                    <a:pt x="827" y="1070"/>
                  </a:lnTo>
                  <a:lnTo>
                    <a:pt x="827" y="1105"/>
                  </a:lnTo>
                  <a:lnTo>
                    <a:pt x="808" y="1105"/>
                  </a:lnTo>
                  <a:lnTo>
                    <a:pt x="808" y="1122"/>
                  </a:lnTo>
                  <a:lnTo>
                    <a:pt x="827" y="1157"/>
                  </a:lnTo>
                  <a:lnTo>
                    <a:pt x="808" y="1157"/>
                  </a:lnTo>
                  <a:lnTo>
                    <a:pt x="808" y="1191"/>
                  </a:lnTo>
                  <a:lnTo>
                    <a:pt x="790" y="1209"/>
                  </a:lnTo>
                  <a:lnTo>
                    <a:pt x="773" y="1209"/>
                  </a:lnTo>
                  <a:lnTo>
                    <a:pt x="773" y="1191"/>
                  </a:lnTo>
                  <a:lnTo>
                    <a:pt x="756" y="1191"/>
                  </a:lnTo>
                  <a:lnTo>
                    <a:pt x="756" y="1209"/>
                  </a:lnTo>
                  <a:lnTo>
                    <a:pt x="739" y="1191"/>
                  </a:lnTo>
                  <a:lnTo>
                    <a:pt x="721" y="1157"/>
                  </a:lnTo>
                  <a:lnTo>
                    <a:pt x="702" y="1157"/>
                  </a:lnTo>
                  <a:lnTo>
                    <a:pt x="685" y="1157"/>
                  </a:lnTo>
                  <a:lnTo>
                    <a:pt x="668" y="1157"/>
                  </a:lnTo>
                  <a:lnTo>
                    <a:pt x="650" y="1157"/>
                  </a:lnTo>
                  <a:lnTo>
                    <a:pt x="633" y="1157"/>
                  </a:lnTo>
                  <a:lnTo>
                    <a:pt x="633" y="1140"/>
                  </a:lnTo>
                  <a:lnTo>
                    <a:pt x="633" y="1122"/>
                  </a:lnTo>
                  <a:lnTo>
                    <a:pt x="616" y="1105"/>
                  </a:lnTo>
                  <a:lnTo>
                    <a:pt x="579" y="1070"/>
                  </a:lnTo>
                  <a:lnTo>
                    <a:pt x="562" y="1053"/>
                  </a:lnTo>
                  <a:lnTo>
                    <a:pt x="562" y="1036"/>
                  </a:lnTo>
                  <a:lnTo>
                    <a:pt x="579" y="1036"/>
                  </a:lnTo>
                  <a:lnTo>
                    <a:pt x="579" y="1019"/>
                  </a:lnTo>
                  <a:lnTo>
                    <a:pt x="562" y="1019"/>
                  </a:lnTo>
                  <a:lnTo>
                    <a:pt x="545" y="1019"/>
                  </a:lnTo>
                  <a:lnTo>
                    <a:pt x="545" y="1001"/>
                  </a:lnTo>
                  <a:lnTo>
                    <a:pt x="527" y="1001"/>
                  </a:lnTo>
                  <a:lnTo>
                    <a:pt x="510" y="967"/>
                  </a:lnTo>
                  <a:lnTo>
                    <a:pt x="510" y="952"/>
                  </a:lnTo>
                  <a:lnTo>
                    <a:pt x="510" y="932"/>
                  </a:lnTo>
                  <a:lnTo>
                    <a:pt x="510" y="915"/>
                  </a:lnTo>
                  <a:lnTo>
                    <a:pt x="510" y="898"/>
                  </a:lnTo>
                  <a:lnTo>
                    <a:pt x="527" y="881"/>
                  </a:lnTo>
                  <a:lnTo>
                    <a:pt x="545" y="863"/>
                  </a:lnTo>
                  <a:lnTo>
                    <a:pt x="545" y="846"/>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67" name="Freeform 30"/>
            <p:cNvSpPr>
              <a:spLocks/>
            </p:cNvSpPr>
            <p:nvPr>
              <p:custDataLst>
                <p:tags r:id="rId28"/>
              </p:custDataLst>
            </p:nvPr>
          </p:nvSpPr>
          <p:spPr bwMode="auto">
            <a:xfrm>
              <a:off x="3508375" y="2620963"/>
              <a:ext cx="69850" cy="41275"/>
            </a:xfrm>
            <a:custGeom>
              <a:avLst/>
              <a:gdLst>
                <a:gd name="T0" fmla="*/ 4061 w 86"/>
                <a:gd name="T1" fmla="*/ 10319 h 52"/>
                <a:gd name="T2" fmla="*/ 4061 w 86"/>
                <a:gd name="T3" fmla="*/ 7144 h 52"/>
                <a:gd name="T4" fmla="*/ 0 w 86"/>
                <a:gd name="T5" fmla="*/ 3969 h 52"/>
                <a:gd name="T6" fmla="*/ 0 w 86"/>
                <a:gd name="T7" fmla="*/ 0 h 52"/>
                <a:gd name="T8" fmla="*/ 4061 w 86"/>
                <a:gd name="T9" fmla="*/ 0 h 52"/>
                <a:gd name="T10" fmla="*/ 7310 w 86"/>
                <a:gd name="T11" fmla="*/ 0 h 52"/>
                <a:gd name="T12" fmla="*/ 10559 w 86"/>
                <a:gd name="T13" fmla="*/ 0 h 52"/>
                <a:gd name="T14" fmla="*/ 18681 w 86"/>
                <a:gd name="T15" fmla="*/ 3969 h 52"/>
                <a:gd name="T16" fmla="*/ 14620 w 86"/>
                <a:gd name="T17" fmla="*/ 7144 h 52"/>
                <a:gd name="T18" fmla="*/ 10559 w 86"/>
                <a:gd name="T19" fmla="*/ 10319 h 52"/>
                <a:gd name="T20" fmla="*/ 7310 w 86"/>
                <a:gd name="T21" fmla="*/ 10319 h 52"/>
                <a:gd name="T22" fmla="*/ 4061 w 86"/>
                <a:gd name="T23" fmla="*/ 10319 h 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6"/>
                <a:gd name="T37" fmla="*/ 0 h 52"/>
                <a:gd name="T38" fmla="*/ 86 w 86"/>
                <a:gd name="T39" fmla="*/ 52 h 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6" h="52">
                  <a:moveTo>
                    <a:pt x="17" y="52"/>
                  </a:moveTo>
                  <a:lnTo>
                    <a:pt x="17" y="34"/>
                  </a:lnTo>
                  <a:lnTo>
                    <a:pt x="0" y="17"/>
                  </a:lnTo>
                  <a:lnTo>
                    <a:pt x="0" y="0"/>
                  </a:lnTo>
                  <a:lnTo>
                    <a:pt x="17" y="0"/>
                  </a:lnTo>
                  <a:lnTo>
                    <a:pt x="34" y="0"/>
                  </a:lnTo>
                  <a:lnTo>
                    <a:pt x="51" y="0"/>
                  </a:lnTo>
                  <a:lnTo>
                    <a:pt x="86" y="17"/>
                  </a:lnTo>
                  <a:lnTo>
                    <a:pt x="69" y="34"/>
                  </a:lnTo>
                  <a:lnTo>
                    <a:pt x="51" y="52"/>
                  </a:lnTo>
                  <a:lnTo>
                    <a:pt x="34" y="52"/>
                  </a:lnTo>
                  <a:lnTo>
                    <a:pt x="17" y="52"/>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68" name="Freeform 31"/>
            <p:cNvSpPr>
              <a:spLocks/>
            </p:cNvSpPr>
            <p:nvPr>
              <p:custDataLst>
                <p:tags r:id="rId29"/>
              </p:custDataLst>
            </p:nvPr>
          </p:nvSpPr>
          <p:spPr bwMode="auto">
            <a:xfrm>
              <a:off x="2992438" y="2662238"/>
              <a:ext cx="11113" cy="0"/>
            </a:xfrm>
            <a:custGeom>
              <a:avLst/>
              <a:gdLst>
                <a:gd name="T0" fmla="*/ 0 w 13"/>
                <a:gd name="T1" fmla="*/ 3419 w 13"/>
                <a:gd name="T2" fmla="*/ 0 w 13"/>
                <a:gd name="T3" fmla="*/ 0 60000 65536"/>
                <a:gd name="T4" fmla="*/ 0 60000 65536"/>
                <a:gd name="T5" fmla="*/ 0 60000 65536"/>
                <a:gd name="T6" fmla="*/ 0 w 13"/>
                <a:gd name="T7" fmla="*/ 13 w 13"/>
              </a:gdLst>
              <a:ahLst/>
              <a:cxnLst>
                <a:cxn ang="T3">
                  <a:pos x="T0" y="0"/>
                </a:cxn>
                <a:cxn ang="T4">
                  <a:pos x="T1" y="0"/>
                </a:cxn>
                <a:cxn ang="T5">
                  <a:pos x="T2" y="0"/>
                </a:cxn>
              </a:cxnLst>
              <a:rect l="T6" t="0" r="T7" b="0"/>
              <a:pathLst>
                <a:path w="13">
                  <a:moveTo>
                    <a:pt x="0" y="0"/>
                  </a:moveTo>
                  <a:lnTo>
                    <a:pt x="13" y="0"/>
                  </a:lnTo>
                  <a:lnTo>
                    <a:pt x="0" y="0"/>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69" name="Freeform 32"/>
            <p:cNvSpPr>
              <a:spLocks/>
            </p:cNvSpPr>
            <p:nvPr>
              <p:custDataLst>
                <p:tags r:id="rId30"/>
              </p:custDataLst>
            </p:nvPr>
          </p:nvSpPr>
          <p:spPr bwMode="auto">
            <a:xfrm>
              <a:off x="4191000" y="2759076"/>
              <a:ext cx="211138" cy="82550"/>
            </a:xfrm>
            <a:custGeom>
              <a:avLst/>
              <a:gdLst>
                <a:gd name="T0" fmla="*/ 53382 w 265"/>
                <a:gd name="T1" fmla="*/ 10419 h 103"/>
                <a:gd name="T2" fmla="*/ 49398 w 265"/>
                <a:gd name="T3" fmla="*/ 10419 h 103"/>
                <a:gd name="T4" fmla="*/ 45415 w 265"/>
                <a:gd name="T5" fmla="*/ 14426 h 103"/>
                <a:gd name="T6" fmla="*/ 45415 w 265"/>
                <a:gd name="T7" fmla="*/ 17632 h 103"/>
                <a:gd name="T8" fmla="*/ 39041 w 265"/>
                <a:gd name="T9" fmla="*/ 17632 h 103"/>
                <a:gd name="T10" fmla="*/ 35057 w 265"/>
                <a:gd name="T11" fmla="*/ 20838 h 103"/>
                <a:gd name="T12" fmla="*/ 27886 w 265"/>
                <a:gd name="T13" fmla="*/ 20838 h 103"/>
                <a:gd name="T14" fmla="*/ 21512 w 265"/>
                <a:gd name="T15" fmla="*/ 20838 h 103"/>
                <a:gd name="T16" fmla="*/ 17528 w 265"/>
                <a:gd name="T17" fmla="*/ 20838 h 103"/>
                <a:gd name="T18" fmla="*/ 11154 w 265"/>
                <a:gd name="T19" fmla="*/ 17632 h 103"/>
                <a:gd name="T20" fmla="*/ 7171 w 265"/>
                <a:gd name="T21" fmla="*/ 14426 h 103"/>
                <a:gd name="T22" fmla="*/ 3984 w 265"/>
                <a:gd name="T23" fmla="*/ 14426 h 103"/>
                <a:gd name="T24" fmla="*/ 7171 w 265"/>
                <a:gd name="T25" fmla="*/ 14426 h 103"/>
                <a:gd name="T26" fmla="*/ 7171 w 265"/>
                <a:gd name="T27" fmla="*/ 10419 h 103"/>
                <a:gd name="T28" fmla="*/ 3984 w 265"/>
                <a:gd name="T29" fmla="*/ 10419 h 103"/>
                <a:gd name="T30" fmla="*/ 0 w 265"/>
                <a:gd name="T31" fmla="*/ 10419 h 103"/>
                <a:gd name="T32" fmla="*/ 7171 w 265"/>
                <a:gd name="T33" fmla="*/ 10419 h 103"/>
                <a:gd name="T34" fmla="*/ 11154 w 265"/>
                <a:gd name="T35" fmla="*/ 6412 h 103"/>
                <a:gd name="T36" fmla="*/ 7171 w 265"/>
                <a:gd name="T37" fmla="*/ 6412 h 103"/>
                <a:gd name="T38" fmla="*/ 3984 w 265"/>
                <a:gd name="T39" fmla="*/ 6412 h 103"/>
                <a:gd name="T40" fmla="*/ 0 w 265"/>
                <a:gd name="T41" fmla="*/ 3206 h 103"/>
                <a:gd name="T42" fmla="*/ 0 w 265"/>
                <a:gd name="T43" fmla="*/ 0 h 103"/>
                <a:gd name="T44" fmla="*/ 0 w 265"/>
                <a:gd name="T45" fmla="*/ 3206 h 103"/>
                <a:gd name="T46" fmla="*/ 0 w 265"/>
                <a:gd name="T47" fmla="*/ 0 h 103"/>
                <a:gd name="T48" fmla="*/ 3984 w 265"/>
                <a:gd name="T49" fmla="*/ 0 h 103"/>
                <a:gd name="T50" fmla="*/ 7171 w 265"/>
                <a:gd name="T51" fmla="*/ 0 h 103"/>
                <a:gd name="T52" fmla="*/ 11154 w 265"/>
                <a:gd name="T53" fmla="*/ 3206 h 103"/>
                <a:gd name="T54" fmla="*/ 11154 w 265"/>
                <a:gd name="T55" fmla="*/ 6412 h 103"/>
                <a:gd name="T56" fmla="*/ 11154 w 265"/>
                <a:gd name="T57" fmla="*/ 3206 h 103"/>
                <a:gd name="T58" fmla="*/ 14341 w 265"/>
                <a:gd name="T59" fmla="*/ 3206 h 103"/>
                <a:gd name="T60" fmla="*/ 14341 w 265"/>
                <a:gd name="T61" fmla="*/ 0 h 103"/>
                <a:gd name="T62" fmla="*/ 14341 w 265"/>
                <a:gd name="T63" fmla="*/ 3206 h 103"/>
                <a:gd name="T64" fmla="*/ 17528 w 265"/>
                <a:gd name="T65" fmla="*/ 3206 h 103"/>
                <a:gd name="T66" fmla="*/ 21512 w 265"/>
                <a:gd name="T67" fmla="*/ 3206 h 103"/>
                <a:gd name="T68" fmla="*/ 21512 w 265"/>
                <a:gd name="T69" fmla="*/ 0 h 103"/>
                <a:gd name="T70" fmla="*/ 24699 w 265"/>
                <a:gd name="T71" fmla="*/ 0 h 103"/>
                <a:gd name="T72" fmla="*/ 27886 w 265"/>
                <a:gd name="T73" fmla="*/ 0 h 103"/>
                <a:gd name="T74" fmla="*/ 31870 w 265"/>
                <a:gd name="T75" fmla="*/ 3206 h 103"/>
                <a:gd name="T76" fmla="*/ 31870 w 265"/>
                <a:gd name="T77" fmla="*/ 0 h 103"/>
                <a:gd name="T78" fmla="*/ 35057 w 265"/>
                <a:gd name="T79" fmla="*/ 0 h 103"/>
                <a:gd name="T80" fmla="*/ 39041 w 265"/>
                <a:gd name="T81" fmla="*/ 0 h 103"/>
                <a:gd name="T82" fmla="*/ 42228 w 265"/>
                <a:gd name="T83" fmla="*/ 0 h 103"/>
                <a:gd name="T84" fmla="*/ 45415 w 265"/>
                <a:gd name="T85" fmla="*/ 0 h 103"/>
                <a:gd name="T86" fmla="*/ 45415 w 265"/>
                <a:gd name="T87" fmla="*/ 6412 h 103"/>
                <a:gd name="T88" fmla="*/ 53382 w 265"/>
                <a:gd name="T89" fmla="*/ 10419 h 10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5"/>
                <a:gd name="T136" fmla="*/ 0 h 103"/>
                <a:gd name="T137" fmla="*/ 265 w 265"/>
                <a:gd name="T138" fmla="*/ 103 h 10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5" h="103">
                  <a:moveTo>
                    <a:pt x="265" y="49"/>
                  </a:moveTo>
                  <a:lnTo>
                    <a:pt x="245" y="49"/>
                  </a:lnTo>
                  <a:lnTo>
                    <a:pt x="228" y="69"/>
                  </a:lnTo>
                  <a:lnTo>
                    <a:pt x="228" y="86"/>
                  </a:lnTo>
                  <a:lnTo>
                    <a:pt x="194" y="86"/>
                  </a:lnTo>
                  <a:lnTo>
                    <a:pt x="176" y="103"/>
                  </a:lnTo>
                  <a:lnTo>
                    <a:pt x="140" y="103"/>
                  </a:lnTo>
                  <a:lnTo>
                    <a:pt x="105" y="103"/>
                  </a:lnTo>
                  <a:lnTo>
                    <a:pt x="88" y="103"/>
                  </a:lnTo>
                  <a:lnTo>
                    <a:pt x="53" y="86"/>
                  </a:lnTo>
                  <a:lnTo>
                    <a:pt x="34" y="69"/>
                  </a:lnTo>
                  <a:lnTo>
                    <a:pt x="17" y="69"/>
                  </a:lnTo>
                  <a:lnTo>
                    <a:pt x="34" y="69"/>
                  </a:lnTo>
                  <a:lnTo>
                    <a:pt x="34" y="49"/>
                  </a:lnTo>
                  <a:lnTo>
                    <a:pt x="17" y="49"/>
                  </a:lnTo>
                  <a:lnTo>
                    <a:pt x="0" y="49"/>
                  </a:lnTo>
                  <a:lnTo>
                    <a:pt x="34" y="49"/>
                  </a:lnTo>
                  <a:lnTo>
                    <a:pt x="53" y="32"/>
                  </a:lnTo>
                  <a:lnTo>
                    <a:pt x="34" y="32"/>
                  </a:lnTo>
                  <a:lnTo>
                    <a:pt x="17" y="32"/>
                  </a:lnTo>
                  <a:lnTo>
                    <a:pt x="0" y="15"/>
                  </a:lnTo>
                  <a:lnTo>
                    <a:pt x="0" y="0"/>
                  </a:lnTo>
                  <a:lnTo>
                    <a:pt x="0" y="15"/>
                  </a:lnTo>
                  <a:lnTo>
                    <a:pt x="0" y="0"/>
                  </a:lnTo>
                  <a:lnTo>
                    <a:pt x="17" y="0"/>
                  </a:lnTo>
                  <a:lnTo>
                    <a:pt x="34" y="0"/>
                  </a:lnTo>
                  <a:lnTo>
                    <a:pt x="53" y="15"/>
                  </a:lnTo>
                  <a:lnTo>
                    <a:pt x="53" y="32"/>
                  </a:lnTo>
                  <a:lnTo>
                    <a:pt x="53" y="15"/>
                  </a:lnTo>
                  <a:lnTo>
                    <a:pt x="71" y="15"/>
                  </a:lnTo>
                  <a:lnTo>
                    <a:pt x="71" y="0"/>
                  </a:lnTo>
                  <a:lnTo>
                    <a:pt x="71" y="15"/>
                  </a:lnTo>
                  <a:lnTo>
                    <a:pt x="88" y="15"/>
                  </a:lnTo>
                  <a:lnTo>
                    <a:pt x="105" y="15"/>
                  </a:lnTo>
                  <a:lnTo>
                    <a:pt x="105" y="0"/>
                  </a:lnTo>
                  <a:lnTo>
                    <a:pt x="123" y="0"/>
                  </a:lnTo>
                  <a:lnTo>
                    <a:pt x="140" y="0"/>
                  </a:lnTo>
                  <a:lnTo>
                    <a:pt x="159" y="15"/>
                  </a:lnTo>
                  <a:lnTo>
                    <a:pt x="159" y="0"/>
                  </a:lnTo>
                  <a:lnTo>
                    <a:pt x="176" y="0"/>
                  </a:lnTo>
                  <a:lnTo>
                    <a:pt x="194" y="0"/>
                  </a:lnTo>
                  <a:lnTo>
                    <a:pt x="211" y="0"/>
                  </a:lnTo>
                  <a:lnTo>
                    <a:pt x="228" y="0"/>
                  </a:lnTo>
                  <a:lnTo>
                    <a:pt x="228" y="32"/>
                  </a:lnTo>
                  <a:lnTo>
                    <a:pt x="265" y="49"/>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70" name="Freeform 33"/>
            <p:cNvSpPr>
              <a:spLocks/>
            </p:cNvSpPr>
            <p:nvPr>
              <p:custDataLst>
                <p:tags r:id="rId31"/>
              </p:custDataLst>
            </p:nvPr>
          </p:nvSpPr>
          <p:spPr bwMode="auto">
            <a:xfrm>
              <a:off x="3087688" y="2703513"/>
              <a:ext cx="30163" cy="14288"/>
            </a:xfrm>
            <a:custGeom>
              <a:avLst/>
              <a:gdLst>
                <a:gd name="T0" fmla="*/ 4189 w 36"/>
                <a:gd name="T1" fmla="*/ 4202 h 17"/>
                <a:gd name="T2" fmla="*/ 0 w 36"/>
                <a:gd name="T3" fmla="*/ 4202 h 17"/>
                <a:gd name="T4" fmla="*/ 0 w 36"/>
                <a:gd name="T5" fmla="*/ 0 h 17"/>
                <a:gd name="T6" fmla="*/ 4189 w 36"/>
                <a:gd name="T7" fmla="*/ 0 h 17"/>
                <a:gd name="T8" fmla="*/ 8379 w 36"/>
                <a:gd name="T9" fmla="*/ 4202 h 17"/>
                <a:gd name="T10" fmla="*/ 4189 w 36"/>
                <a:gd name="T11" fmla="*/ 4202 h 17"/>
                <a:gd name="T12" fmla="*/ 0 60000 65536"/>
                <a:gd name="T13" fmla="*/ 0 60000 65536"/>
                <a:gd name="T14" fmla="*/ 0 60000 65536"/>
                <a:gd name="T15" fmla="*/ 0 60000 65536"/>
                <a:gd name="T16" fmla="*/ 0 60000 65536"/>
                <a:gd name="T17" fmla="*/ 0 60000 65536"/>
                <a:gd name="T18" fmla="*/ 0 w 36"/>
                <a:gd name="T19" fmla="*/ 0 h 17"/>
                <a:gd name="T20" fmla="*/ 36 w 36"/>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6" h="17">
                  <a:moveTo>
                    <a:pt x="17" y="17"/>
                  </a:moveTo>
                  <a:lnTo>
                    <a:pt x="0" y="17"/>
                  </a:lnTo>
                  <a:lnTo>
                    <a:pt x="0" y="0"/>
                  </a:lnTo>
                  <a:lnTo>
                    <a:pt x="17" y="0"/>
                  </a:lnTo>
                  <a:lnTo>
                    <a:pt x="36" y="17"/>
                  </a:lnTo>
                  <a:lnTo>
                    <a:pt x="17" y="17"/>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71" name="Freeform 34"/>
            <p:cNvSpPr>
              <a:spLocks/>
            </p:cNvSpPr>
            <p:nvPr>
              <p:custDataLst>
                <p:tags r:id="rId32"/>
              </p:custDataLst>
            </p:nvPr>
          </p:nvSpPr>
          <p:spPr bwMode="auto">
            <a:xfrm>
              <a:off x="4276725" y="2401888"/>
              <a:ext cx="55563" cy="30163"/>
            </a:xfrm>
            <a:custGeom>
              <a:avLst/>
              <a:gdLst>
                <a:gd name="T0" fmla="*/ 4026 w 69"/>
                <a:gd name="T1" fmla="*/ 8379 h 36"/>
                <a:gd name="T2" fmla="*/ 4026 w 69"/>
                <a:gd name="T3" fmla="*/ 4189 h 36"/>
                <a:gd name="T4" fmla="*/ 0 w 69"/>
                <a:gd name="T5" fmla="*/ 4189 h 36"/>
                <a:gd name="T6" fmla="*/ 4026 w 69"/>
                <a:gd name="T7" fmla="*/ 4189 h 36"/>
                <a:gd name="T8" fmla="*/ 4026 w 69"/>
                <a:gd name="T9" fmla="*/ 0 h 36"/>
                <a:gd name="T10" fmla="*/ 7247 w 69"/>
                <a:gd name="T11" fmla="*/ 0 h 36"/>
                <a:gd name="T12" fmla="*/ 7247 w 69"/>
                <a:gd name="T13" fmla="*/ 4189 h 36"/>
                <a:gd name="T14" fmla="*/ 10468 w 69"/>
                <a:gd name="T15" fmla="*/ 4189 h 36"/>
                <a:gd name="T16" fmla="*/ 14495 w 69"/>
                <a:gd name="T17" fmla="*/ 4189 h 36"/>
                <a:gd name="T18" fmla="*/ 10468 w 69"/>
                <a:gd name="T19" fmla="*/ 4189 h 36"/>
                <a:gd name="T20" fmla="*/ 7247 w 69"/>
                <a:gd name="T21" fmla="*/ 8379 h 36"/>
                <a:gd name="T22" fmla="*/ 4026 w 69"/>
                <a:gd name="T23" fmla="*/ 8379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9"/>
                <a:gd name="T37" fmla="*/ 0 h 36"/>
                <a:gd name="T38" fmla="*/ 69 w 69"/>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9" h="36">
                  <a:moveTo>
                    <a:pt x="17" y="36"/>
                  </a:moveTo>
                  <a:lnTo>
                    <a:pt x="17" y="19"/>
                  </a:lnTo>
                  <a:lnTo>
                    <a:pt x="0" y="19"/>
                  </a:lnTo>
                  <a:lnTo>
                    <a:pt x="17" y="19"/>
                  </a:lnTo>
                  <a:lnTo>
                    <a:pt x="17" y="0"/>
                  </a:lnTo>
                  <a:lnTo>
                    <a:pt x="35" y="0"/>
                  </a:lnTo>
                  <a:lnTo>
                    <a:pt x="35" y="19"/>
                  </a:lnTo>
                  <a:lnTo>
                    <a:pt x="52" y="19"/>
                  </a:lnTo>
                  <a:lnTo>
                    <a:pt x="69" y="19"/>
                  </a:lnTo>
                  <a:lnTo>
                    <a:pt x="52" y="19"/>
                  </a:lnTo>
                  <a:lnTo>
                    <a:pt x="35" y="36"/>
                  </a:lnTo>
                  <a:lnTo>
                    <a:pt x="17" y="3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72" name="Freeform 35"/>
            <p:cNvSpPr>
              <a:spLocks/>
            </p:cNvSpPr>
            <p:nvPr>
              <p:custDataLst>
                <p:tags r:id="rId33"/>
              </p:custDataLst>
            </p:nvPr>
          </p:nvSpPr>
          <p:spPr bwMode="auto">
            <a:xfrm>
              <a:off x="1076325" y="2574926"/>
              <a:ext cx="812800" cy="773113"/>
            </a:xfrm>
            <a:custGeom>
              <a:avLst/>
              <a:gdLst>
                <a:gd name="T0" fmla="*/ 203399 w 1023"/>
                <a:gd name="T1" fmla="*/ 187133 h 975"/>
                <a:gd name="T2" fmla="*/ 193070 w 1023"/>
                <a:gd name="T3" fmla="*/ 171274 h 975"/>
                <a:gd name="T4" fmla="*/ 178768 w 1023"/>
                <a:gd name="T5" fmla="*/ 152244 h 975"/>
                <a:gd name="T6" fmla="*/ 168439 w 1023"/>
                <a:gd name="T7" fmla="*/ 145107 h 975"/>
                <a:gd name="T8" fmla="*/ 154933 w 1023"/>
                <a:gd name="T9" fmla="*/ 139557 h 975"/>
                <a:gd name="T10" fmla="*/ 144604 w 1023"/>
                <a:gd name="T11" fmla="*/ 139557 h 975"/>
                <a:gd name="T12" fmla="*/ 144604 w 1023"/>
                <a:gd name="T13" fmla="*/ 25374 h 975"/>
                <a:gd name="T14" fmla="*/ 123946 w 1023"/>
                <a:gd name="T15" fmla="*/ 22202 h 975"/>
                <a:gd name="T16" fmla="*/ 110439 w 1023"/>
                <a:gd name="T17" fmla="*/ 19030 h 975"/>
                <a:gd name="T18" fmla="*/ 86603 w 1023"/>
                <a:gd name="T19" fmla="*/ 12687 h 975"/>
                <a:gd name="T20" fmla="*/ 72302 w 1023"/>
                <a:gd name="T21" fmla="*/ 6343 h 975"/>
                <a:gd name="T22" fmla="*/ 62768 w 1023"/>
                <a:gd name="T23" fmla="*/ 0 h 975"/>
                <a:gd name="T24" fmla="*/ 48466 w 1023"/>
                <a:gd name="T25" fmla="*/ 9515 h 975"/>
                <a:gd name="T26" fmla="*/ 34959 w 1023"/>
                <a:gd name="T27" fmla="*/ 15859 h 975"/>
                <a:gd name="T28" fmla="*/ 24630 w 1023"/>
                <a:gd name="T29" fmla="*/ 34889 h 975"/>
                <a:gd name="T30" fmla="*/ 7151 w 1023"/>
                <a:gd name="T31" fmla="*/ 44404 h 975"/>
                <a:gd name="T32" fmla="*/ 24630 w 1023"/>
                <a:gd name="T33" fmla="*/ 60263 h 975"/>
                <a:gd name="T34" fmla="*/ 31781 w 1023"/>
                <a:gd name="T35" fmla="*/ 72950 h 975"/>
                <a:gd name="T36" fmla="*/ 20658 w 1023"/>
                <a:gd name="T37" fmla="*/ 66607 h 975"/>
                <a:gd name="T38" fmla="*/ 3973 w 1023"/>
                <a:gd name="T39" fmla="*/ 72950 h 975"/>
                <a:gd name="T40" fmla="*/ 7151 w 1023"/>
                <a:gd name="T41" fmla="*/ 82465 h 975"/>
                <a:gd name="T42" fmla="*/ 7151 w 1023"/>
                <a:gd name="T43" fmla="*/ 88809 h 975"/>
                <a:gd name="T44" fmla="*/ 20658 w 1023"/>
                <a:gd name="T45" fmla="*/ 91981 h 975"/>
                <a:gd name="T46" fmla="*/ 34959 w 1023"/>
                <a:gd name="T47" fmla="*/ 88809 h 975"/>
                <a:gd name="T48" fmla="*/ 38137 w 1023"/>
                <a:gd name="T49" fmla="*/ 97531 h 975"/>
                <a:gd name="T50" fmla="*/ 27808 w 1023"/>
                <a:gd name="T51" fmla="*/ 104668 h 975"/>
                <a:gd name="T52" fmla="*/ 20658 w 1023"/>
                <a:gd name="T53" fmla="*/ 107046 h 975"/>
                <a:gd name="T54" fmla="*/ 10329 w 1023"/>
                <a:gd name="T55" fmla="*/ 123698 h 975"/>
                <a:gd name="T56" fmla="*/ 24630 w 1023"/>
                <a:gd name="T57" fmla="*/ 142729 h 975"/>
                <a:gd name="T58" fmla="*/ 31781 w 1023"/>
                <a:gd name="T59" fmla="*/ 145107 h 975"/>
                <a:gd name="T60" fmla="*/ 34959 w 1023"/>
                <a:gd name="T61" fmla="*/ 152244 h 975"/>
                <a:gd name="T62" fmla="*/ 48466 w 1023"/>
                <a:gd name="T63" fmla="*/ 154623 h 975"/>
                <a:gd name="T64" fmla="*/ 55617 w 1023"/>
                <a:gd name="T65" fmla="*/ 152244 h 975"/>
                <a:gd name="T66" fmla="*/ 55617 w 1023"/>
                <a:gd name="T67" fmla="*/ 164138 h 975"/>
                <a:gd name="T68" fmla="*/ 27808 w 1023"/>
                <a:gd name="T69" fmla="*/ 180790 h 975"/>
                <a:gd name="T70" fmla="*/ 14301 w 1023"/>
                <a:gd name="T71" fmla="*/ 190305 h 975"/>
                <a:gd name="T72" fmla="*/ 34959 w 1023"/>
                <a:gd name="T73" fmla="*/ 183168 h 975"/>
                <a:gd name="T74" fmla="*/ 52439 w 1023"/>
                <a:gd name="T75" fmla="*/ 173653 h 975"/>
                <a:gd name="T76" fmla="*/ 76274 w 1023"/>
                <a:gd name="T77" fmla="*/ 154623 h 975"/>
                <a:gd name="T78" fmla="*/ 72302 w 1023"/>
                <a:gd name="T79" fmla="*/ 149072 h 975"/>
                <a:gd name="T80" fmla="*/ 82631 w 1023"/>
                <a:gd name="T81" fmla="*/ 139557 h 975"/>
                <a:gd name="T82" fmla="*/ 92960 w 1023"/>
                <a:gd name="T83" fmla="*/ 126077 h 975"/>
                <a:gd name="T84" fmla="*/ 92960 w 1023"/>
                <a:gd name="T85" fmla="*/ 130042 h 975"/>
                <a:gd name="T86" fmla="*/ 86603 w 1023"/>
                <a:gd name="T87" fmla="*/ 142729 h 975"/>
                <a:gd name="T88" fmla="*/ 86603 w 1023"/>
                <a:gd name="T89" fmla="*/ 149072 h 975"/>
                <a:gd name="T90" fmla="*/ 100110 w 1023"/>
                <a:gd name="T91" fmla="*/ 142729 h 975"/>
                <a:gd name="T92" fmla="*/ 107261 w 1023"/>
                <a:gd name="T93" fmla="*/ 135592 h 975"/>
                <a:gd name="T94" fmla="*/ 113617 w 1023"/>
                <a:gd name="T95" fmla="*/ 133213 h 975"/>
                <a:gd name="T96" fmla="*/ 138248 w 1023"/>
                <a:gd name="T97" fmla="*/ 139557 h 975"/>
                <a:gd name="T98" fmla="*/ 151754 w 1023"/>
                <a:gd name="T99" fmla="*/ 142729 h 975"/>
                <a:gd name="T100" fmla="*/ 168439 w 1023"/>
                <a:gd name="T101" fmla="*/ 158587 h 975"/>
                <a:gd name="T102" fmla="*/ 175590 w 1023"/>
                <a:gd name="T103" fmla="*/ 161759 h 975"/>
                <a:gd name="T104" fmla="*/ 175590 w 1023"/>
                <a:gd name="T105" fmla="*/ 158587 h 975"/>
                <a:gd name="T106" fmla="*/ 178768 w 1023"/>
                <a:gd name="T107" fmla="*/ 168103 h 975"/>
                <a:gd name="T108" fmla="*/ 189097 w 1023"/>
                <a:gd name="T109" fmla="*/ 171274 h 975"/>
                <a:gd name="T110" fmla="*/ 182741 w 1023"/>
                <a:gd name="T111" fmla="*/ 171274 h 975"/>
                <a:gd name="T112" fmla="*/ 185919 w 1023"/>
                <a:gd name="T113" fmla="*/ 173653 h 975"/>
                <a:gd name="T114" fmla="*/ 193070 w 1023"/>
                <a:gd name="T115" fmla="*/ 190305 h 975"/>
                <a:gd name="T116" fmla="*/ 189097 w 1023"/>
                <a:gd name="T117" fmla="*/ 177618 h 975"/>
                <a:gd name="T118" fmla="*/ 193070 w 1023"/>
                <a:gd name="T119" fmla="*/ 180790 h 975"/>
                <a:gd name="T120" fmla="*/ 200221 w 1023"/>
                <a:gd name="T121" fmla="*/ 190305 h 97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23"/>
                <a:gd name="T184" fmla="*/ 0 h 975"/>
                <a:gd name="T185" fmla="*/ 1023 w 1023"/>
                <a:gd name="T186" fmla="*/ 975 h 97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23" h="975">
                  <a:moveTo>
                    <a:pt x="1023" y="945"/>
                  </a:moveTo>
                  <a:lnTo>
                    <a:pt x="1023" y="945"/>
                  </a:lnTo>
                  <a:lnTo>
                    <a:pt x="1023" y="897"/>
                  </a:lnTo>
                  <a:lnTo>
                    <a:pt x="971" y="864"/>
                  </a:lnTo>
                  <a:lnTo>
                    <a:pt x="917" y="768"/>
                  </a:lnTo>
                  <a:lnTo>
                    <a:pt x="900" y="768"/>
                  </a:lnTo>
                  <a:lnTo>
                    <a:pt x="883" y="720"/>
                  </a:lnTo>
                  <a:lnTo>
                    <a:pt x="848" y="735"/>
                  </a:lnTo>
                  <a:lnTo>
                    <a:pt x="831" y="753"/>
                  </a:lnTo>
                  <a:lnTo>
                    <a:pt x="779" y="705"/>
                  </a:lnTo>
                  <a:lnTo>
                    <a:pt x="779" y="687"/>
                  </a:lnTo>
                  <a:lnTo>
                    <a:pt x="727" y="705"/>
                  </a:lnTo>
                  <a:lnTo>
                    <a:pt x="727" y="687"/>
                  </a:lnTo>
                  <a:lnTo>
                    <a:pt x="727" y="129"/>
                  </a:lnTo>
                  <a:lnTo>
                    <a:pt x="675" y="96"/>
                  </a:lnTo>
                  <a:lnTo>
                    <a:pt x="624" y="112"/>
                  </a:lnTo>
                  <a:lnTo>
                    <a:pt x="589" y="96"/>
                  </a:lnTo>
                  <a:lnTo>
                    <a:pt x="555" y="96"/>
                  </a:lnTo>
                  <a:lnTo>
                    <a:pt x="503" y="64"/>
                  </a:lnTo>
                  <a:lnTo>
                    <a:pt x="434" y="64"/>
                  </a:lnTo>
                  <a:lnTo>
                    <a:pt x="416" y="33"/>
                  </a:lnTo>
                  <a:lnTo>
                    <a:pt x="364" y="33"/>
                  </a:lnTo>
                  <a:lnTo>
                    <a:pt x="347" y="16"/>
                  </a:lnTo>
                  <a:lnTo>
                    <a:pt x="313" y="0"/>
                  </a:lnTo>
                  <a:lnTo>
                    <a:pt x="278" y="33"/>
                  </a:lnTo>
                  <a:lnTo>
                    <a:pt x="244" y="48"/>
                  </a:lnTo>
                  <a:lnTo>
                    <a:pt x="192" y="81"/>
                  </a:lnTo>
                  <a:lnTo>
                    <a:pt x="174" y="81"/>
                  </a:lnTo>
                  <a:lnTo>
                    <a:pt x="140" y="112"/>
                  </a:lnTo>
                  <a:lnTo>
                    <a:pt x="123" y="177"/>
                  </a:lnTo>
                  <a:lnTo>
                    <a:pt x="52" y="192"/>
                  </a:lnTo>
                  <a:lnTo>
                    <a:pt x="34" y="225"/>
                  </a:lnTo>
                  <a:lnTo>
                    <a:pt x="103" y="273"/>
                  </a:lnTo>
                  <a:lnTo>
                    <a:pt x="123" y="304"/>
                  </a:lnTo>
                  <a:lnTo>
                    <a:pt x="157" y="352"/>
                  </a:lnTo>
                  <a:lnTo>
                    <a:pt x="157" y="369"/>
                  </a:lnTo>
                  <a:lnTo>
                    <a:pt x="103" y="369"/>
                  </a:lnTo>
                  <a:lnTo>
                    <a:pt x="103" y="336"/>
                  </a:lnTo>
                  <a:lnTo>
                    <a:pt x="86" y="336"/>
                  </a:lnTo>
                  <a:lnTo>
                    <a:pt x="17" y="369"/>
                  </a:lnTo>
                  <a:lnTo>
                    <a:pt x="0" y="400"/>
                  </a:lnTo>
                  <a:lnTo>
                    <a:pt x="34" y="417"/>
                  </a:lnTo>
                  <a:lnTo>
                    <a:pt x="34" y="432"/>
                  </a:lnTo>
                  <a:lnTo>
                    <a:pt x="34" y="448"/>
                  </a:lnTo>
                  <a:lnTo>
                    <a:pt x="69" y="465"/>
                  </a:lnTo>
                  <a:lnTo>
                    <a:pt x="103" y="465"/>
                  </a:lnTo>
                  <a:lnTo>
                    <a:pt x="140" y="465"/>
                  </a:lnTo>
                  <a:lnTo>
                    <a:pt x="174" y="448"/>
                  </a:lnTo>
                  <a:lnTo>
                    <a:pt x="174" y="465"/>
                  </a:lnTo>
                  <a:lnTo>
                    <a:pt x="192" y="495"/>
                  </a:lnTo>
                  <a:lnTo>
                    <a:pt x="174" y="528"/>
                  </a:lnTo>
                  <a:lnTo>
                    <a:pt x="140" y="528"/>
                  </a:lnTo>
                  <a:lnTo>
                    <a:pt x="123" y="543"/>
                  </a:lnTo>
                  <a:lnTo>
                    <a:pt x="103" y="543"/>
                  </a:lnTo>
                  <a:lnTo>
                    <a:pt x="86" y="543"/>
                  </a:lnTo>
                  <a:lnTo>
                    <a:pt x="52" y="624"/>
                  </a:lnTo>
                  <a:lnTo>
                    <a:pt x="103" y="720"/>
                  </a:lnTo>
                  <a:lnTo>
                    <a:pt x="123" y="720"/>
                  </a:lnTo>
                  <a:lnTo>
                    <a:pt x="157" y="705"/>
                  </a:lnTo>
                  <a:lnTo>
                    <a:pt x="157" y="735"/>
                  </a:lnTo>
                  <a:lnTo>
                    <a:pt x="157" y="753"/>
                  </a:lnTo>
                  <a:lnTo>
                    <a:pt x="174" y="768"/>
                  </a:lnTo>
                  <a:lnTo>
                    <a:pt x="226" y="768"/>
                  </a:lnTo>
                  <a:lnTo>
                    <a:pt x="244" y="783"/>
                  </a:lnTo>
                  <a:lnTo>
                    <a:pt x="244" y="768"/>
                  </a:lnTo>
                  <a:lnTo>
                    <a:pt x="278" y="768"/>
                  </a:lnTo>
                  <a:lnTo>
                    <a:pt x="278" y="801"/>
                  </a:lnTo>
                  <a:lnTo>
                    <a:pt x="278" y="831"/>
                  </a:lnTo>
                  <a:lnTo>
                    <a:pt x="192" y="897"/>
                  </a:lnTo>
                  <a:lnTo>
                    <a:pt x="140" y="912"/>
                  </a:lnTo>
                  <a:lnTo>
                    <a:pt x="123" y="927"/>
                  </a:lnTo>
                  <a:lnTo>
                    <a:pt x="69" y="960"/>
                  </a:lnTo>
                  <a:lnTo>
                    <a:pt x="86" y="975"/>
                  </a:lnTo>
                  <a:lnTo>
                    <a:pt x="174" y="927"/>
                  </a:lnTo>
                  <a:lnTo>
                    <a:pt x="244" y="897"/>
                  </a:lnTo>
                  <a:lnTo>
                    <a:pt x="261" y="879"/>
                  </a:lnTo>
                  <a:lnTo>
                    <a:pt x="295" y="849"/>
                  </a:lnTo>
                  <a:lnTo>
                    <a:pt x="382" y="783"/>
                  </a:lnTo>
                  <a:lnTo>
                    <a:pt x="399" y="768"/>
                  </a:lnTo>
                  <a:lnTo>
                    <a:pt x="364" y="753"/>
                  </a:lnTo>
                  <a:lnTo>
                    <a:pt x="382" y="735"/>
                  </a:lnTo>
                  <a:lnTo>
                    <a:pt x="416" y="705"/>
                  </a:lnTo>
                  <a:lnTo>
                    <a:pt x="416" y="672"/>
                  </a:lnTo>
                  <a:lnTo>
                    <a:pt x="468" y="639"/>
                  </a:lnTo>
                  <a:lnTo>
                    <a:pt x="485" y="639"/>
                  </a:lnTo>
                  <a:lnTo>
                    <a:pt x="468" y="657"/>
                  </a:lnTo>
                  <a:lnTo>
                    <a:pt x="451" y="672"/>
                  </a:lnTo>
                  <a:lnTo>
                    <a:pt x="434" y="720"/>
                  </a:lnTo>
                  <a:lnTo>
                    <a:pt x="451" y="735"/>
                  </a:lnTo>
                  <a:lnTo>
                    <a:pt x="434" y="753"/>
                  </a:lnTo>
                  <a:lnTo>
                    <a:pt x="451" y="753"/>
                  </a:lnTo>
                  <a:lnTo>
                    <a:pt x="503" y="720"/>
                  </a:lnTo>
                  <a:lnTo>
                    <a:pt x="520" y="720"/>
                  </a:lnTo>
                  <a:lnTo>
                    <a:pt x="537" y="687"/>
                  </a:lnTo>
                  <a:lnTo>
                    <a:pt x="520" y="657"/>
                  </a:lnTo>
                  <a:lnTo>
                    <a:pt x="572" y="672"/>
                  </a:lnTo>
                  <a:lnTo>
                    <a:pt x="641" y="705"/>
                  </a:lnTo>
                  <a:lnTo>
                    <a:pt x="693" y="705"/>
                  </a:lnTo>
                  <a:lnTo>
                    <a:pt x="745" y="720"/>
                  </a:lnTo>
                  <a:lnTo>
                    <a:pt x="762" y="720"/>
                  </a:lnTo>
                  <a:lnTo>
                    <a:pt x="762" y="735"/>
                  </a:lnTo>
                  <a:lnTo>
                    <a:pt x="848" y="801"/>
                  </a:lnTo>
                  <a:lnTo>
                    <a:pt x="900" y="897"/>
                  </a:lnTo>
                  <a:lnTo>
                    <a:pt x="883" y="816"/>
                  </a:lnTo>
                  <a:lnTo>
                    <a:pt x="866" y="801"/>
                  </a:lnTo>
                  <a:lnTo>
                    <a:pt x="883" y="801"/>
                  </a:lnTo>
                  <a:lnTo>
                    <a:pt x="883" y="768"/>
                  </a:lnTo>
                  <a:lnTo>
                    <a:pt x="900" y="849"/>
                  </a:lnTo>
                  <a:lnTo>
                    <a:pt x="917" y="831"/>
                  </a:lnTo>
                  <a:lnTo>
                    <a:pt x="952" y="864"/>
                  </a:lnTo>
                  <a:lnTo>
                    <a:pt x="917" y="849"/>
                  </a:lnTo>
                  <a:lnTo>
                    <a:pt x="917" y="864"/>
                  </a:lnTo>
                  <a:lnTo>
                    <a:pt x="917" y="897"/>
                  </a:lnTo>
                  <a:lnTo>
                    <a:pt x="935" y="879"/>
                  </a:lnTo>
                  <a:lnTo>
                    <a:pt x="935" y="912"/>
                  </a:lnTo>
                  <a:lnTo>
                    <a:pt x="971" y="960"/>
                  </a:lnTo>
                  <a:lnTo>
                    <a:pt x="971" y="927"/>
                  </a:lnTo>
                  <a:lnTo>
                    <a:pt x="952" y="897"/>
                  </a:lnTo>
                  <a:lnTo>
                    <a:pt x="971" y="897"/>
                  </a:lnTo>
                  <a:lnTo>
                    <a:pt x="971" y="912"/>
                  </a:lnTo>
                  <a:lnTo>
                    <a:pt x="988" y="945"/>
                  </a:lnTo>
                  <a:lnTo>
                    <a:pt x="1006" y="960"/>
                  </a:lnTo>
                  <a:lnTo>
                    <a:pt x="1023" y="94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73" name="Freeform 36"/>
            <p:cNvSpPr>
              <a:spLocks/>
            </p:cNvSpPr>
            <p:nvPr>
              <p:custDataLst>
                <p:tags r:id="rId34"/>
              </p:custDataLst>
            </p:nvPr>
          </p:nvSpPr>
          <p:spPr bwMode="auto">
            <a:xfrm>
              <a:off x="2974975" y="3271838"/>
              <a:ext cx="28575" cy="25400"/>
            </a:xfrm>
            <a:custGeom>
              <a:avLst/>
              <a:gdLst>
                <a:gd name="T0" fmla="*/ 0 w 34"/>
                <a:gd name="T1" fmla="*/ 3079 h 33"/>
                <a:gd name="T2" fmla="*/ 0 w 34"/>
                <a:gd name="T3" fmla="*/ 3079 h 33"/>
                <a:gd name="T4" fmla="*/ 8404 w 34"/>
                <a:gd name="T5" fmla="*/ 6158 h 33"/>
                <a:gd name="T6" fmla="*/ 8404 w 34"/>
                <a:gd name="T7" fmla="*/ 0 h 33"/>
                <a:gd name="T8" fmla="*/ 0 w 34"/>
                <a:gd name="T9" fmla="*/ 3079 h 33"/>
                <a:gd name="T10" fmla="*/ 0 60000 65536"/>
                <a:gd name="T11" fmla="*/ 0 60000 65536"/>
                <a:gd name="T12" fmla="*/ 0 60000 65536"/>
                <a:gd name="T13" fmla="*/ 0 60000 65536"/>
                <a:gd name="T14" fmla="*/ 0 60000 65536"/>
                <a:gd name="T15" fmla="*/ 0 w 34"/>
                <a:gd name="T16" fmla="*/ 0 h 33"/>
                <a:gd name="T17" fmla="*/ 34 w 34"/>
                <a:gd name="T18" fmla="*/ 33 h 33"/>
              </a:gdLst>
              <a:ahLst/>
              <a:cxnLst>
                <a:cxn ang="T10">
                  <a:pos x="T0" y="T1"/>
                </a:cxn>
                <a:cxn ang="T11">
                  <a:pos x="T2" y="T3"/>
                </a:cxn>
                <a:cxn ang="T12">
                  <a:pos x="T4" y="T5"/>
                </a:cxn>
                <a:cxn ang="T13">
                  <a:pos x="T6" y="T7"/>
                </a:cxn>
                <a:cxn ang="T14">
                  <a:pos x="T8" y="T9"/>
                </a:cxn>
              </a:cxnLst>
              <a:rect l="T15" t="T16" r="T17" b="T18"/>
              <a:pathLst>
                <a:path w="34" h="33">
                  <a:moveTo>
                    <a:pt x="0" y="18"/>
                  </a:moveTo>
                  <a:lnTo>
                    <a:pt x="0" y="18"/>
                  </a:lnTo>
                  <a:lnTo>
                    <a:pt x="34" y="33"/>
                  </a:lnTo>
                  <a:lnTo>
                    <a:pt x="34" y="0"/>
                  </a:lnTo>
                  <a:lnTo>
                    <a:pt x="0" y="1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74" name="Freeform 37"/>
            <p:cNvSpPr>
              <a:spLocks/>
            </p:cNvSpPr>
            <p:nvPr>
              <p:custDataLst>
                <p:tags r:id="rId35"/>
              </p:custDataLst>
            </p:nvPr>
          </p:nvSpPr>
          <p:spPr bwMode="auto">
            <a:xfrm>
              <a:off x="2933700" y="3386138"/>
              <a:ext cx="28575" cy="14288"/>
            </a:xfrm>
            <a:custGeom>
              <a:avLst/>
              <a:gdLst>
                <a:gd name="T0" fmla="*/ 0 w 34"/>
                <a:gd name="T1" fmla="*/ 0 h 17"/>
                <a:gd name="T2" fmla="*/ 0 w 34"/>
                <a:gd name="T3" fmla="*/ 0 h 17"/>
                <a:gd name="T4" fmla="*/ 8404 w 34"/>
                <a:gd name="T5" fmla="*/ 4202 h 17"/>
                <a:gd name="T6" fmla="*/ 8404 w 34"/>
                <a:gd name="T7" fmla="*/ 0 h 17"/>
                <a:gd name="T8" fmla="*/ 0 w 34"/>
                <a:gd name="T9" fmla="*/ 0 h 17"/>
                <a:gd name="T10" fmla="*/ 0 60000 65536"/>
                <a:gd name="T11" fmla="*/ 0 60000 65536"/>
                <a:gd name="T12" fmla="*/ 0 60000 65536"/>
                <a:gd name="T13" fmla="*/ 0 60000 65536"/>
                <a:gd name="T14" fmla="*/ 0 60000 65536"/>
                <a:gd name="T15" fmla="*/ 0 w 34"/>
                <a:gd name="T16" fmla="*/ 0 h 17"/>
                <a:gd name="T17" fmla="*/ 34 w 34"/>
                <a:gd name="T18" fmla="*/ 17 h 17"/>
              </a:gdLst>
              <a:ahLst/>
              <a:cxnLst>
                <a:cxn ang="T10">
                  <a:pos x="T0" y="T1"/>
                </a:cxn>
                <a:cxn ang="T11">
                  <a:pos x="T2" y="T3"/>
                </a:cxn>
                <a:cxn ang="T12">
                  <a:pos x="T4" y="T5"/>
                </a:cxn>
                <a:cxn ang="T13">
                  <a:pos x="T6" y="T7"/>
                </a:cxn>
                <a:cxn ang="T14">
                  <a:pos x="T8" y="T9"/>
                </a:cxn>
              </a:cxnLst>
              <a:rect l="T15" t="T16" r="T17" b="T18"/>
              <a:pathLst>
                <a:path w="34" h="17">
                  <a:moveTo>
                    <a:pt x="0" y="0"/>
                  </a:moveTo>
                  <a:lnTo>
                    <a:pt x="0" y="0"/>
                  </a:lnTo>
                  <a:lnTo>
                    <a:pt x="34" y="17"/>
                  </a:lnTo>
                  <a:lnTo>
                    <a:pt x="34"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75" name="Freeform 38"/>
            <p:cNvSpPr>
              <a:spLocks/>
            </p:cNvSpPr>
            <p:nvPr>
              <p:custDataLst>
                <p:tags r:id="rId36"/>
              </p:custDataLst>
            </p:nvPr>
          </p:nvSpPr>
          <p:spPr bwMode="auto">
            <a:xfrm>
              <a:off x="1076325" y="3119438"/>
              <a:ext cx="41275" cy="25400"/>
            </a:xfrm>
            <a:custGeom>
              <a:avLst/>
              <a:gdLst>
                <a:gd name="T0" fmla="*/ 0 w 52"/>
                <a:gd name="T1" fmla="*/ 3079 h 33"/>
                <a:gd name="T2" fmla="*/ 0 w 52"/>
                <a:gd name="T3" fmla="*/ 3079 h 33"/>
                <a:gd name="T4" fmla="*/ 7144 w 52"/>
                <a:gd name="T5" fmla="*/ 6158 h 33"/>
                <a:gd name="T6" fmla="*/ 10319 w 52"/>
                <a:gd name="T7" fmla="*/ 3079 h 33"/>
                <a:gd name="T8" fmla="*/ 7144 w 52"/>
                <a:gd name="T9" fmla="*/ 0 h 33"/>
                <a:gd name="T10" fmla="*/ 0 w 52"/>
                <a:gd name="T11" fmla="*/ 3079 h 33"/>
                <a:gd name="T12" fmla="*/ 0 60000 65536"/>
                <a:gd name="T13" fmla="*/ 0 60000 65536"/>
                <a:gd name="T14" fmla="*/ 0 60000 65536"/>
                <a:gd name="T15" fmla="*/ 0 60000 65536"/>
                <a:gd name="T16" fmla="*/ 0 60000 65536"/>
                <a:gd name="T17" fmla="*/ 0 60000 65536"/>
                <a:gd name="T18" fmla="*/ 0 w 52"/>
                <a:gd name="T19" fmla="*/ 0 h 33"/>
                <a:gd name="T20" fmla="*/ 52 w 52"/>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52" h="33">
                  <a:moveTo>
                    <a:pt x="0" y="18"/>
                  </a:moveTo>
                  <a:lnTo>
                    <a:pt x="0" y="18"/>
                  </a:lnTo>
                  <a:lnTo>
                    <a:pt x="34" y="33"/>
                  </a:lnTo>
                  <a:lnTo>
                    <a:pt x="52" y="18"/>
                  </a:lnTo>
                  <a:lnTo>
                    <a:pt x="34" y="0"/>
                  </a:lnTo>
                  <a:lnTo>
                    <a:pt x="0" y="1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76" name="Freeform 39"/>
            <p:cNvSpPr>
              <a:spLocks/>
            </p:cNvSpPr>
            <p:nvPr>
              <p:custDataLst>
                <p:tags r:id="rId37"/>
              </p:custDataLst>
            </p:nvPr>
          </p:nvSpPr>
          <p:spPr bwMode="auto">
            <a:xfrm>
              <a:off x="1352550" y="3195638"/>
              <a:ext cx="68263" cy="63500"/>
            </a:xfrm>
            <a:custGeom>
              <a:avLst/>
              <a:gdLst>
                <a:gd name="T0" fmla="*/ 0 w 87"/>
                <a:gd name="T1" fmla="*/ 12543 h 81"/>
                <a:gd name="T2" fmla="*/ 0 w 87"/>
                <a:gd name="T3" fmla="*/ 12543 h 81"/>
                <a:gd name="T4" fmla="*/ 3139 w 87"/>
                <a:gd name="T5" fmla="*/ 15679 h 81"/>
                <a:gd name="T6" fmla="*/ 10200 w 87"/>
                <a:gd name="T7" fmla="*/ 9407 h 81"/>
                <a:gd name="T8" fmla="*/ 13339 w 87"/>
                <a:gd name="T9" fmla="*/ 9407 h 81"/>
                <a:gd name="T10" fmla="*/ 13339 w 87"/>
                <a:gd name="T11" fmla="*/ 6272 h 81"/>
                <a:gd name="T12" fmla="*/ 10200 w 87"/>
                <a:gd name="T13" fmla="*/ 6272 h 81"/>
                <a:gd name="T14" fmla="*/ 16477 w 87"/>
                <a:gd name="T15" fmla="*/ 3136 h 81"/>
                <a:gd name="T16" fmla="*/ 13339 w 87"/>
                <a:gd name="T17" fmla="*/ 0 h 81"/>
                <a:gd name="T18" fmla="*/ 0 w 87"/>
                <a:gd name="T19" fmla="*/ 12543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7"/>
                <a:gd name="T31" fmla="*/ 0 h 81"/>
                <a:gd name="T32" fmla="*/ 87 w 87"/>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7" h="81">
                  <a:moveTo>
                    <a:pt x="0" y="66"/>
                  </a:moveTo>
                  <a:lnTo>
                    <a:pt x="0" y="66"/>
                  </a:lnTo>
                  <a:lnTo>
                    <a:pt x="17" y="81"/>
                  </a:lnTo>
                  <a:lnTo>
                    <a:pt x="52" y="48"/>
                  </a:lnTo>
                  <a:lnTo>
                    <a:pt x="69" y="48"/>
                  </a:lnTo>
                  <a:lnTo>
                    <a:pt x="69" y="33"/>
                  </a:lnTo>
                  <a:lnTo>
                    <a:pt x="52" y="33"/>
                  </a:lnTo>
                  <a:lnTo>
                    <a:pt x="87" y="18"/>
                  </a:lnTo>
                  <a:lnTo>
                    <a:pt x="69" y="0"/>
                  </a:lnTo>
                  <a:lnTo>
                    <a:pt x="0" y="6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77" name="Freeform 40"/>
            <p:cNvSpPr>
              <a:spLocks/>
            </p:cNvSpPr>
            <p:nvPr>
              <p:custDataLst>
                <p:tags r:id="rId38"/>
              </p:custDataLst>
            </p:nvPr>
          </p:nvSpPr>
          <p:spPr bwMode="auto">
            <a:xfrm>
              <a:off x="1831975" y="3348038"/>
              <a:ext cx="42863" cy="76200"/>
            </a:xfrm>
            <a:custGeom>
              <a:avLst/>
              <a:gdLst>
                <a:gd name="T0" fmla="*/ 0 w 54"/>
                <a:gd name="T1" fmla="*/ 0 h 96"/>
                <a:gd name="T2" fmla="*/ 0 w 54"/>
                <a:gd name="T3" fmla="*/ 0 h 96"/>
                <a:gd name="T4" fmla="*/ 0 w 54"/>
                <a:gd name="T5" fmla="*/ 7144 h 96"/>
                <a:gd name="T6" fmla="*/ 3969 w 54"/>
                <a:gd name="T7" fmla="*/ 16669 h 96"/>
                <a:gd name="T8" fmla="*/ 11113 w 54"/>
                <a:gd name="T9" fmla="*/ 19050 h 96"/>
                <a:gd name="T10" fmla="*/ 3969 w 54"/>
                <a:gd name="T11" fmla="*/ 13494 h 96"/>
                <a:gd name="T12" fmla="*/ 7144 w 54"/>
                <a:gd name="T13" fmla="*/ 9525 h 96"/>
                <a:gd name="T14" fmla="*/ 3969 w 54"/>
                <a:gd name="T15" fmla="*/ 7144 h 96"/>
                <a:gd name="T16" fmla="*/ 7144 w 54"/>
                <a:gd name="T17" fmla="*/ 0 h 96"/>
                <a:gd name="T18" fmla="*/ 0 w 54"/>
                <a:gd name="T19" fmla="*/ 0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96"/>
                <a:gd name="T32" fmla="*/ 54 w 54"/>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96">
                  <a:moveTo>
                    <a:pt x="0" y="0"/>
                  </a:moveTo>
                  <a:lnTo>
                    <a:pt x="0" y="0"/>
                  </a:lnTo>
                  <a:lnTo>
                    <a:pt x="0" y="33"/>
                  </a:lnTo>
                  <a:lnTo>
                    <a:pt x="19" y="81"/>
                  </a:lnTo>
                  <a:lnTo>
                    <a:pt x="54" y="96"/>
                  </a:lnTo>
                  <a:lnTo>
                    <a:pt x="19" y="65"/>
                  </a:lnTo>
                  <a:lnTo>
                    <a:pt x="36" y="48"/>
                  </a:lnTo>
                  <a:lnTo>
                    <a:pt x="19" y="33"/>
                  </a:lnTo>
                  <a:lnTo>
                    <a:pt x="36"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78" name="Freeform 41"/>
            <p:cNvSpPr>
              <a:spLocks/>
            </p:cNvSpPr>
            <p:nvPr>
              <p:custDataLst>
                <p:tags r:id="rId39"/>
              </p:custDataLst>
            </p:nvPr>
          </p:nvSpPr>
          <p:spPr bwMode="auto">
            <a:xfrm>
              <a:off x="1930400" y="3462338"/>
              <a:ext cx="111125" cy="76200"/>
            </a:xfrm>
            <a:custGeom>
              <a:avLst/>
              <a:gdLst>
                <a:gd name="T0" fmla="*/ 0 w 140"/>
                <a:gd name="T1" fmla="*/ 0 h 96"/>
                <a:gd name="T2" fmla="*/ 0 w 140"/>
                <a:gd name="T3" fmla="*/ 0 h 96"/>
                <a:gd name="T4" fmla="*/ 3175 w 140"/>
                <a:gd name="T5" fmla="*/ 7144 h 96"/>
                <a:gd name="T6" fmla="*/ 10319 w 140"/>
                <a:gd name="T7" fmla="*/ 9525 h 96"/>
                <a:gd name="T8" fmla="*/ 16669 w 140"/>
                <a:gd name="T9" fmla="*/ 13494 h 96"/>
                <a:gd name="T10" fmla="*/ 16669 w 140"/>
                <a:gd name="T11" fmla="*/ 16669 h 96"/>
                <a:gd name="T12" fmla="*/ 23812 w 140"/>
                <a:gd name="T13" fmla="*/ 19050 h 96"/>
                <a:gd name="T14" fmla="*/ 27781 w 140"/>
                <a:gd name="T15" fmla="*/ 19050 h 96"/>
                <a:gd name="T16" fmla="*/ 14287 w 140"/>
                <a:gd name="T17" fmla="*/ 3969 h 96"/>
                <a:gd name="T18" fmla="*/ 3175 w 140"/>
                <a:gd name="T19" fmla="*/ 0 h 96"/>
                <a:gd name="T20" fmla="*/ 0 w 140"/>
                <a:gd name="T21" fmla="*/ 0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0"/>
                <a:gd name="T34" fmla="*/ 0 h 96"/>
                <a:gd name="T35" fmla="*/ 140 w 140"/>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0" h="96">
                  <a:moveTo>
                    <a:pt x="0" y="0"/>
                  </a:moveTo>
                  <a:lnTo>
                    <a:pt x="0" y="0"/>
                  </a:lnTo>
                  <a:lnTo>
                    <a:pt x="17" y="33"/>
                  </a:lnTo>
                  <a:lnTo>
                    <a:pt x="52" y="48"/>
                  </a:lnTo>
                  <a:lnTo>
                    <a:pt x="86" y="65"/>
                  </a:lnTo>
                  <a:lnTo>
                    <a:pt x="86" y="81"/>
                  </a:lnTo>
                  <a:lnTo>
                    <a:pt x="121" y="96"/>
                  </a:lnTo>
                  <a:lnTo>
                    <a:pt x="140" y="96"/>
                  </a:lnTo>
                  <a:lnTo>
                    <a:pt x="69" y="17"/>
                  </a:lnTo>
                  <a:lnTo>
                    <a:pt x="17"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79" name="Line 42"/>
            <p:cNvSpPr>
              <a:spLocks noChangeShapeType="1"/>
            </p:cNvSpPr>
            <p:nvPr>
              <p:custDataLst>
                <p:tags r:id="rId40"/>
              </p:custDataLst>
            </p:nvPr>
          </p:nvSpPr>
          <p:spPr bwMode="auto">
            <a:xfrm flipV="1">
              <a:off x="1057275" y="3379788"/>
              <a:ext cx="14288" cy="508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80" name="Freeform 43"/>
            <p:cNvSpPr>
              <a:spLocks/>
            </p:cNvSpPr>
            <p:nvPr>
              <p:custDataLst>
                <p:tags r:id="rId41"/>
              </p:custDataLst>
            </p:nvPr>
          </p:nvSpPr>
          <p:spPr bwMode="auto">
            <a:xfrm>
              <a:off x="1076325" y="3362326"/>
              <a:ext cx="28575" cy="11113"/>
            </a:xfrm>
            <a:custGeom>
              <a:avLst/>
              <a:gdLst>
                <a:gd name="T0" fmla="*/ 0 w 34"/>
                <a:gd name="T1" fmla="*/ 2084 h 16"/>
                <a:gd name="T2" fmla="*/ 0 w 34"/>
                <a:gd name="T3" fmla="*/ 2084 h 16"/>
                <a:gd name="T4" fmla="*/ 8404 w 34"/>
                <a:gd name="T5" fmla="*/ 2084 h 16"/>
                <a:gd name="T6" fmla="*/ 8404 w 34"/>
                <a:gd name="T7" fmla="*/ 0 h 16"/>
                <a:gd name="T8" fmla="*/ 4202 w 34"/>
                <a:gd name="T9" fmla="*/ 0 h 16"/>
                <a:gd name="T10" fmla="*/ 4202 w 34"/>
                <a:gd name="T11" fmla="*/ 2084 h 16"/>
                <a:gd name="T12" fmla="*/ 0 w 34"/>
                <a:gd name="T13" fmla="*/ 2084 h 16"/>
                <a:gd name="T14" fmla="*/ 0 60000 65536"/>
                <a:gd name="T15" fmla="*/ 0 60000 65536"/>
                <a:gd name="T16" fmla="*/ 0 60000 65536"/>
                <a:gd name="T17" fmla="*/ 0 60000 65536"/>
                <a:gd name="T18" fmla="*/ 0 60000 65536"/>
                <a:gd name="T19" fmla="*/ 0 60000 65536"/>
                <a:gd name="T20" fmla="*/ 0 60000 65536"/>
                <a:gd name="T21" fmla="*/ 0 w 34"/>
                <a:gd name="T22" fmla="*/ 0 h 16"/>
                <a:gd name="T23" fmla="*/ 34 w 34"/>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16">
                  <a:moveTo>
                    <a:pt x="0" y="16"/>
                  </a:moveTo>
                  <a:lnTo>
                    <a:pt x="0" y="16"/>
                  </a:lnTo>
                  <a:lnTo>
                    <a:pt x="34" y="16"/>
                  </a:lnTo>
                  <a:lnTo>
                    <a:pt x="34" y="0"/>
                  </a:lnTo>
                  <a:lnTo>
                    <a:pt x="17" y="0"/>
                  </a:lnTo>
                  <a:lnTo>
                    <a:pt x="17" y="16"/>
                  </a:lnTo>
                  <a:lnTo>
                    <a:pt x="0" y="1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81" name="Freeform 44"/>
            <p:cNvSpPr>
              <a:spLocks/>
            </p:cNvSpPr>
            <p:nvPr>
              <p:custDataLst>
                <p:tags r:id="rId42"/>
              </p:custDataLst>
            </p:nvPr>
          </p:nvSpPr>
          <p:spPr bwMode="auto">
            <a:xfrm>
              <a:off x="1655763" y="2555876"/>
              <a:ext cx="1855788" cy="1173163"/>
            </a:xfrm>
            <a:custGeom>
              <a:avLst/>
              <a:gdLst>
                <a:gd name="T0" fmla="*/ 336550 w 2338"/>
                <a:gd name="T1" fmla="*/ 284163 h 1478"/>
                <a:gd name="T2" fmla="*/ 319088 w 2338"/>
                <a:gd name="T3" fmla="*/ 284163 h 1478"/>
                <a:gd name="T4" fmla="*/ 329406 w 2338"/>
                <a:gd name="T5" fmla="*/ 274638 h 1478"/>
                <a:gd name="T6" fmla="*/ 305594 w 2338"/>
                <a:gd name="T7" fmla="*/ 258763 h 1478"/>
                <a:gd name="T8" fmla="*/ 288131 w 2338"/>
                <a:gd name="T9" fmla="*/ 239713 h 1478"/>
                <a:gd name="T10" fmla="*/ 254000 w 2338"/>
                <a:gd name="T11" fmla="*/ 242888 h 1478"/>
                <a:gd name="T12" fmla="*/ 96044 w 2338"/>
                <a:gd name="T13" fmla="*/ 239713 h 1478"/>
                <a:gd name="T14" fmla="*/ 71438 w 2338"/>
                <a:gd name="T15" fmla="*/ 223838 h 1478"/>
                <a:gd name="T16" fmla="*/ 57944 w 2338"/>
                <a:gd name="T17" fmla="*/ 197644 h 1478"/>
                <a:gd name="T18" fmla="*/ 37306 w 2338"/>
                <a:gd name="T19" fmla="*/ 156369 h 1478"/>
                <a:gd name="T20" fmla="*/ 20638 w 2338"/>
                <a:gd name="T21" fmla="*/ 153988 h 1478"/>
                <a:gd name="T22" fmla="*/ 0 w 2338"/>
                <a:gd name="T23" fmla="*/ 141288 h 1478"/>
                <a:gd name="T24" fmla="*/ 27781 w 2338"/>
                <a:gd name="T25" fmla="*/ 36513 h 1478"/>
                <a:gd name="T26" fmla="*/ 61119 w 2338"/>
                <a:gd name="T27" fmla="*/ 20638 h 1478"/>
                <a:gd name="T28" fmla="*/ 78581 w 2338"/>
                <a:gd name="T29" fmla="*/ 23019 h 1478"/>
                <a:gd name="T30" fmla="*/ 88900 w 2338"/>
                <a:gd name="T31" fmla="*/ 33338 h 1478"/>
                <a:gd name="T32" fmla="*/ 113506 w 2338"/>
                <a:gd name="T33" fmla="*/ 33338 h 1478"/>
                <a:gd name="T34" fmla="*/ 144463 w 2338"/>
                <a:gd name="T35" fmla="*/ 42069 h 1478"/>
                <a:gd name="T36" fmla="*/ 150813 w 2338"/>
                <a:gd name="T37" fmla="*/ 58738 h 1478"/>
                <a:gd name="T38" fmla="*/ 174625 w 2338"/>
                <a:gd name="T39" fmla="*/ 49213 h 1478"/>
                <a:gd name="T40" fmla="*/ 213519 w 2338"/>
                <a:gd name="T41" fmla="*/ 55563 h 1478"/>
                <a:gd name="T42" fmla="*/ 233363 w 2338"/>
                <a:gd name="T43" fmla="*/ 45244 h 1478"/>
                <a:gd name="T44" fmla="*/ 240506 w 2338"/>
                <a:gd name="T45" fmla="*/ 36513 h 1478"/>
                <a:gd name="T46" fmla="*/ 243681 w 2338"/>
                <a:gd name="T47" fmla="*/ 58738 h 1478"/>
                <a:gd name="T48" fmla="*/ 254000 w 2338"/>
                <a:gd name="T49" fmla="*/ 33338 h 1478"/>
                <a:gd name="T50" fmla="*/ 254000 w 2338"/>
                <a:gd name="T51" fmla="*/ 0 h 1478"/>
                <a:gd name="T52" fmla="*/ 278606 w 2338"/>
                <a:gd name="T53" fmla="*/ 45244 h 1478"/>
                <a:gd name="T54" fmla="*/ 292100 w 2338"/>
                <a:gd name="T55" fmla="*/ 61913 h 1478"/>
                <a:gd name="T56" fmla="*/ 302419 w 2338"/>
                <a:gd name="T57" fmla="*/ 26988 h 1478"/>
                <a:gd name="T58" fmla="*/ 323056 w 2338"/>
                <a:gd name="T59" fmla="*/ 36513 h 1478"/>
                <a:gd name="T60" fmla="*/ 323056 w 2338"/>
                <a:gd name="T61" fmla="*/ 58738 h 1478"/>
                <a:gd name="T62" fmla="*/ 302419 w 2338"/>
                <a:gd name="T63" fmla="*/ 71438 h 1478"/>
                <a:gd name="T64" fmla="*/ 292100 w 2338"/>
                <a:gd name="T65" fmla="*/ 89694 h 1478"/>
                <a:gd name="T66" fmla="*/ 274638 w 2338"/>
                <a:gd name="T67" fmla="*/ 115888 h 1478"/>
                <a:gd name="T68" fmla="*/ 257969 w 2338"/>
                <a:gd name="T69" fmla="*/ 128588 h 1478"/>
                <a:gd name="T70" fmla="*/ 261144 w 2338"/>
                <a:gd name="T71" fmla="*/ 156369 h 1478"/>
                <a:gd name="T72" fmla="*/ 288131 w 2338"/>
                <a:gd name="T73" fmla="*/ 182563 h 1478"/>
                <a:gd name="T74" fmla="*/ 319088 w 2338"/>
                <a:gd name="T75" fmla="*/ 211138 h 1478"/>
                <a:gd name="T76" fmla="*/ 339725 w 2338"/>
                <a:gd name="T77" fmla="*/ 192088 h 1478"/>
                <a:gd name="T78" fmla="*/ 339725 w 2338"/>
                <a:gd name="T79" fmla="*/ 153988 h 1478"/>
                <a:gd name="T80" fmla="*/ 339725 w 2338"/>
                <a:gd name="T81" fmla="*/ 138113 h 1478"/>
                <a:gd name="T82" fmla="*/ 343694 w 2338"/>
                <a:gd name="T83" fmla="*/ 119063 h 1478"/>
                <a:gd name="T84" fmla="*/ 374650 w 2338"/>
                <a:gd name="T85" fmla="*/ 131763 h 1478"/>
                <a:gd name="T86" fmla="*/ 398463 w 2338"/>
                <a:gd name="T87" fmla="*/ 163513 h 1478"/>
                <a:gd name="T88" fmla="*/ 408781 w 2338"/>
                <a:gd name="T89" fmla="*/ 146844 h 1478"/>
                <a:gd name="T90" fmla="*/ 430213 w 2338"/>
                <a:gd name="T91" fmla="*/ 182563 h 1478"/>
                <a:gd name="T92" fmla="*/ 446881 w 2338"/>
                <a:gd name="T93" fmla="*/ 192088 h 1478"/>
                <a:gd name="T94" fmla="*/ 454025 w 2338"/>
                <a:gd name="T95" fmla="*/ 204788 h 1478"/>
                <a:gd name="T96" fmla="*/ 464344 w 2338"/>
                <a:gd name="T97" fmla="*/ 217488 h 1478"/>
                <a:gd name="T98" fmla="*/ 430213 w 2338"/>
                <a:gd name="T99" fmla="*/ 233363 h 1478"/>
                <a:gd name="T100" fmla="*/ 395288 w 2338"/>
                <a:gd name="T101" fmla="*/ 239713 h 1478"/>
                <a:gd name="T102" fmla="*/ 392113 w 2338"/>
                <a:gd name="T103" fmla="*/ 246063 h 1478"/>
                <a:gd name="T104" fmla="*/ 416719 w 2338"/>
                <a:gd name="T105" fmla="*/ 246063 h 1478"/>
                <a:gd name="T106" fmla="*/ 412750 w 2338"/>
                <a:gd name="T107" fmla="*/ 249238 h 1478"/>
                <a:gd name="T108" fmla="*/ 430213 w 2338"/>
                <a:gd name="T109" fmla="*/ 265113 h 1478"/>
                <a:gd name="T110" fmla="*/ 440531 w 2338"/>
                <a:gd name="T111" fmla="*/ 261938 h 1478"/>
                <a:gd name="T112" fmla="*/ 408781 w 2338"/>
                <a:gd name="T113" fmla="*/ 280988 h 1478"/>
                <a:gd name="T114" fmla="*/ 412750 w 2338"/>
                <a:gd name="T115" fmla="*/ 265113 h 1478"/>
                <a:gd name="T116" fmla="*/ 395288 w 2338"/>
                <a:gd name="T117" fmla="*/ 255588 h 1478"/>
                <a:gd name="T118" fmla="*/ 381794 w 2338"/>
                <a:gd name="T119" fmla="*/ 268288 h 1478"/>
                <a:gd name="T120" fmla="*/ 346869 w 2338"/>
                <a:gd name="T121" fmla="*/ 277813 h 147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38"/>
                <a:gd name="T184" fmla="*/ 0 h 1478"/>
                <a:gd name="T185" fmla="*/ 2338 w 2338"/>
                <a:gd name="T186" fmla="*/ 1478 h 147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38" h="1478">
                  <a:moveTo>
                    <a:pt x="1682" y="1415"/>
                  </a:moveTo>
                  <a:lnTo>
                    <a:pt x="1682" y="1415"/>
                  </a:lnTo>
                  <a:lnTo>
                    <a:pt x="1697" y="1415"/>
                  </a:lnTo>
                  <a:lnTo>
                    <a:pt x="1697" y="1430"/>
                  </a:lnTo>
                  <a:lnTo>
                    <a:pt x="1628" y="1447"/>
                  </a:lnTo>
                  <a:lnTo>
                    <a:pt x="1611" y="1463"/>
                  </a:lnTo>
                  <a:lnTo>
                    <a:pt x="1576" y="1478"/>
                  </a:lnTo>
                  <a:lnTo>
                    <a:pt x="1611" y="1430"/>
                  </a:lnTo>
                  <a:lnTo>
                    <a:pt x="1594" y="1430"/>
                  </a:lnTo>
                  <a:lnTo>
                    <a:pt x="1628" y="1415"/>
                  </a:lnTo>
                  <a:lnTo>
                    <a:pt x="1628" y="1351"/>
                  </a:lnTo>
                  <a:lnTo>
                    <a:pt x="1663" y="1382"/>
                  </a:lnTo>
                  <a:lnTo>
                    <a:pt x="1682" y="1367"/>
                  </a:lnTo>
                  <a:lnTo>
                    <a:pt x="1645" y="1334"/>
                  </a:lnTo>
                  <a:lnTo>
                    <a:pt x="1559" y="1319"/>
                  </a:lnTo>
                  <a:lnTo>
                    <a:pt x="1542" y="1303"/>
                  </a:lnTo>
                  <a:lnTo>
                    <a:pt x="1525" y="1255"/>
                  </a:lnTo>
                  <a:lnTo>
                    <a:pt x="1507" y="1255"/>
                  </a:lnTo>
                  <a:lnTo>
                    <a:pt x="1490" y="1223"/>
                  </a:lnTo>
                  <a:lnTo>
                    <a:pt x="1455" y="1207"/>
                  </a:lnTo>
                  <a:lnTo>
                    <a:pt x="1404" y="1255"/>
                  </a:lnTo>
                  <a:lnTo>
                    <a:pt x="1352" y="1255"/>
                  </a:lnTo>
                  <a:lnTo>
                    <a:pt x="1317" y="1223"/>
                  </a:lnTo>
                  <a:lnTo>
                    <a:pt x="1281" y="1223"/>
                  </a:lnTo>
                  <a:lnTo>
                    <a:pt x="1265" y="1190"/>
                  </a:lnTo>
                  <a:lnTo>
                    <a:pt x="1248" y="1207"/>
                  </a:lnTo>
                  <a:lnTo>
                    <a:pt x="501" y="1207"/>
                  </a:lnTo>
                  <a:lnTo>
                    <a:pt x="486" y="1207"/>
                  </a:lnTo>
                  <a:lnTo>
                    <a:pt x="486" y="1190"/>
                  </a:lnTo>
                  <a:lnTo>
                    <a:pt x="467" y="1190"/>
                  </a:lnTo>
                  <a:lnTo>
                    <a:pt x="415" y="1159"/>
                  </a:lnTo>
                  <a:lnTo>
                    <a:pt x="363" y="1127"/>
                  </a:lnTo>
                  <a:lnTo>
                    <a:pt x="346" y="1079"/>
                  </a:lnTo>
                  <a:lnTo>
                    <a:pt x="328" y="1063"/>
                  </a:lnTo>
                  <a:lnTo>
                    <a:pt x="277" y="1015"/>
                  </a:lnTo>
                  <a:lnTo>
                    <a:pt x="294" y="998"/>
                  </a:lnTo>
                  <a:lnTo>
                    <a:pt x="294" y="968"/>
                  </a:lnTo>
                  <a:lnTo>
                    <a:pt x="294" y="920"/>
                  </a:lnTo>
                  <a:lnTo>
                    <a:pt x="242" y="887"/>
                  </a:lnTo>
                  <a:lnTo>
                    <a:pt x="188" y="791"/>
                  </a:lnTo>
                  <a:lnTo>
                    <a:pt x="173" y="791"/>
                  </a:lnTo>
                  <a:lnTo>
                    <a:pt x="156" y="743"/>
                  </a:lnTo>
                  <a:lnTo>
                    <a:pt x="121" y="758"/>
                  </a:lnTo>
                  <a:lnTo>
                    <a:pt x="104" y="776"/>
                  </a:lnTo>
                  <a:lnTo>
                    <a:pt x="52" y="728"/>
                  </a:lnTo>
                  <a:lnTo>
                    <a:pt x="52" y="710"/>
                  </a:lnTo>
                  <a:lnTo>
                    <a:pt x="0" y="728"/>
                  </a:lnTo>
                  <a:lnTo>
                    <a:pt x="0" y="710"/>
                  </a:lnTo>
                  <a:lnTo>
                    <a:pt x="0" y="152"/>
                  </a:lnTo>
                  <a:lnTo>
                    <a:pt x="33" y="152"/>
                  </a:lnTo>
                  <a:lnTo>
                    <a:pt x="137" y="215"/>
                  </a:lnTo>
                  <a:lnTo>
                    <a:pt x="137" y="183"/>
                  </a:lnTo>
                  <a:lnTo>
                    <a:pt x="156" y="167"/>
                  </a:lnTo>
                  <a:lnTo>
                    <a:pt x="188" y="152"/>
                  </a:lnTo>
                  <a:lnTo>
                    <a:pt x="208" y="167"/>
                  </a:lnTo>
                  <a:lnTo>
                    <a:pt x="311" y="104"/>
                  </a:lnTo>
                  <a:lnTo>
                    <a:pt x="311" y="135"/>
                  </a:lnTo>
                  <a:lnTo>
                    <a:pt x="346" y="135"/>
                  </a:lnTo>
                  <a:lnTo>
                    <a:pt x="363" y="87"/>
                  </a:lnTo>
                  <a:lnTo>
                    <a:pt x="398" y="119"/>
                  </a:lnTo>
                  <a:lnTo>
                    <a:pt x="398" y="152"/>
                  </a:lnTo>
                  <a:lnTo>
                    <a:pt x="434" y="167"/>
                  </a:lnTo>
                  <a:lnTo>
                    <a:pt x="449" y="135"/>
                  </a:lnTo>
                  <a:lnTo>
                    <a:pt x="449" y="167"/>
                  </a:lnTo>
                  <a:lnTo>
                    <a:pt x="486" y="167"/>
                  </a:lnTo>
                  <a:lnTo>
                    <a:pt x="486" y="135"/>
                  </a:lnTo>
                  <a:lnTo>
                    <a:pt x="538" y="135"/>
                  </a:lnTo>
                  <a:lnTo>
                    <a:pt x="570" y="167"/>
                  </a:lnTo>
                  <a:lnTo>
                    <a:pt x="605" y="183"/>
                  </a:lnTo>
                  <a:lnTo>
                    <a:pt x="641" y="200"/>
                  </a:lnTo>
                  <a:lnTo>
                    <a:pt x="676" y="200"/>
                  </a:lnTo>
                  <a:lnTo>
                    <a:pt x="728" y="215"/>
                  </a:lnTo>
                  <a:lnTo>
                    <a:pt x="728" y="248"/>
                  </a:lnTo>
                  <a:lnTo>
                    <a:pt x="709" y="263"/>
                  </a:lnTo>
                  <a:lnTo>
                    <a:pt x="709" y="279"/>
                  </a:lnTo>
                  <a:lnTo>
                    <a:pt x="760" y="296"/>
                  </a:lnTo>
                  <a:lnTo>
                    <a:pt x="849" y="263"/>
                  </a:lnTo>
                  <a:lnTo>
                    <a:pt x="901" y="296"/>
                  </a:lnTo>
                  <a:lnTo>
                    <a:pt x="901" y="263"/>
                  </a:lnTo>
                  <a:lnTo>
                    <a:pt x="883" y="248"/>
                  </a:lnTo>
                  <a:lnTo>
                    <a:pt x="901" y="231"/>
                  </a:lnTo>
                  <a:lnTo>
                    <a:pt x="970" y="200"/>
                  </a:lnTo>
                  <a:lnTo>
                    <a:pt x="987" y="248"/>
                  </a:lnTo>
                  <a:lnTo>
                    <a:pt x="1073" y="279"/>
                  </a:lnTo>
                  <a:lnTo>
                    <a:pt x="1125" y="296"/>
                  </a:lnTo>
                  <a:lnTo>
                    <a:pt x="1162" y="296"/>
                  </a:lnTo>
                  <a:lnTo>
                    <a:pt x="1162" y="248"/>
                  </a:lnTo>
                  <a:lnTo>
                    <a:pt x="1177" y="231"/>
                  </a:lnTo>
                  <a:lnTo>
                    <a:pt x="1125" y="200"/>
                  </a:lnTo>
                  <a:lnTo>
                    <a:pt x="1162" y="183"/>
                  </a:lnTo>
                  <a:lnTo>
                    <a:pt x="1177" y="135"/>
                  </a:lnTo>
                  <a:lnTo>
                    <a:pt x="1214" y="183"/>
                  </a:lnTo>
                  <a:lnTo>
                    <a:pt x="1248" y="215"/>
                  </a:lnTo>
                  <a:lnTo>
                    <a:pt x="1214" y="248"/>
                  </a:lnTo>
                  <a:lnTo>
                    <a:pt x="1214" y="279"/>
                  </a:lnTo>
                  <a:lnTo>
                    <a:pt x="1229" y="296"/>
                  </a:lnTo>
                  <a:lnTo>
                    <a:pt x="1248" y="263"/>
                  </a:lnTo>
                  <a:lnTo>
                    <a:pt x="1281" y="231"/>
                  </a:lnTo>
                  <a:lnTo>
                    <a:pt x="1265" y="200"/>
                  </a:lnTo>
                  <a:lnTo>
                    <a:pt x="1281" y="167"/>
                  </a:lnTo>
                  <a:lnTo>
                    <a:pt x="1248" y="135"/>
                  </a:lnTo>
                  <a:lnTo>
                    <a:pt x="1214" y="104"/>
                  </a:lnTo>
                  <a:lnTo>
                    <a:pt x="1229" y="8"/>
                  </a:lnTo>
                  <a:lnTo>
                    <a:pt x="1283" y="0"/>
                  </a:lnTo>
                  <a:lnTo>
                    <a:pt x="1352" y="119"/>
                  </a:lnTo>
                  <a:lnTo>
                    <a:pt x="1333" y="152"/>
                  </a:lnTo>
                  <a:lnTo>
                    <a:pt x="1352" y="167"/>
                  </a:lnTo>
                  <a:lnTo>
                    <a:pt x="1404" y="231"/>
                  </a:lnTo>
                  <a:lnTo>
                    <a:pt x="1421" y="183"/>
                  </a:lnTo>
                  <a:lnTo>
                    <a:pt x="1455" y="215"/>
                  </a:lnTo>
                  <a:lnTo>
                    <a:pt x="1436" y="279"/>
                  </a:lnTo>
                  <a:lnTo>
                    <a:pt x="1473" y="311"/>
                  </a:lnTo>
                  <a:lnTo>
                    <a:pt x="1490" y="311"/>
                  </a:lnTo>
                  <a:lnTo>
                    <a:pt x="1490" y="279"/>
                  </a:lnTo>
                  <a:lnTo>
                    <a:pt x="1525" y="263"/>
                  </a:lnTo>
                  <a:lnTo>
                    <a:pt x="1525" y="135"/>
                  </a:lnTo>
                  <a:lnTo>
                    <a:pt x="1559" y="135"/>
                  </a:lnTo>
                  <a:lnTo>
                    <a:pt x="1594" y="152"/>
                  </a:lnTo>
                  <a:lnTo>
                    <a:pt x="1594" y="183"/>
                  </a:lnTo>
                  <a:lnTo>
                    <a:pt x="1628" y="183"/>
                  </a:lnTo>
                  <a:lnTo>
                    <a:pt x="1628" y="231"/>
                  </a:lnTo>
                  <a:lnTo>
                    <a:pt x="1594" y="248"/>
                  </a:lnTo>
                  <a:lnTo>
                    <a:pt x="1594" y="279"/>
                  </a:lnTo>
                  <a:lnTo>
                    <a:pt x="1628" y="296"/>
                  </a:lnTo>
                  <a:lnTo>
                    <a:pt x="1628" y="327"/>
                  </a:lnTo>
                  <a:lnTo>
                    <a:pt x="1559" y="392"/>
                  </a:lnTo>
                  <a:lnTo>
                    <a:pt x="1525" y="375"/>
                  </a:lnTo>
                  <a:lnTo>
                    <a:pt x="1525" y="359"/>
                  </a:lnTo>
                  <a:lnTo>
                    <a:pt x="1490" y="359"/>
                  </a:lnTo>
                  <a:lnTo>
                    <a:pt x="1507" y="392"/>
                  </a:lnTo>
                  <a:lnTo>
                    <a:pt x="1473" y="423"/>
                  </a:lnTo>
                  <a:lnTo>
                    <a:pt x="1473" y="455"/>
                  </a:lnTo>
                  <a:lnTo>
                    <a:pt x="1436" y="518"/>
                  </a:lnTo>
                  <a:lnTo>
                    <a:pt x="1404" y="518"/>
                  </a:lnTo>
                  <a:lnTo>
                    <a:pt x="1369" y="551"/>
                  </a:lnTo>
                  <a:lnTo>
                    <a:pt x="1384" y="584"/>
                  </a:lnTo>
                  <a:lnTo>
                    <a:pt x="1333" y="599"/>
                  </a:lnTo>
                  <a:lnTo>
                    <a:pt x="1333" y="632"/>
                  </a:lnTo>
                  <a:lnTo>
                    <a:pt x="1317" y="632"/>
                  </a:lnTo>
                  <a:lnTo>
                    <a:pt x="1300" y="647"/>
                  </a:lnTo>
                  <a:lnTo>
                    <a:pt x="1265" y="728"/>
                  </a:lnTo>
                  <a:lnTo>
                    <a:pt x="1265" y="776"/>
                  </a:lnTo>
                  <a:lnTo>
                    <a:pt x="1281" y="791"/>
                  </a:lnTo>
                  <a:lnTo>
                    <a:pt x="1317" y="791"/>
                  </a:lnTo>
                  <a:lnTo>
                    <a:pt x="1333" y="887"/>
                  </a:lnTo>
                  <a:lnTo>
                    <a:pt x="1369" y="872"/>
                  </a:lnTo>
                  <a:lnTo>
                    <a:pt x="1421" y="887"/>
                  </a:lnTo>
                  <a:lnTo>
                    <a:pt x="1455" y="920"/>
                  </a:lnTo>
                  <a:lnTo>
                    <a:pt x="1525" y="950"/>
                  </a:lnTo>
                  <a:lnTo>
                    <a:pt x="1594" y="950"/>
                  </a:lnTo>
                  <a:lnTo>
                    <a:pt x="1611" y="968"/>
                  </a:lnTo>
                  <a:lnTo>
                    <a:pt x="1611" y="1063"/>
                  </a:lnTo>
                  <a:lnTo>
                    <a:pt x="1682" y="1127"/>
                  </a:lnTo>
                  <a:lnTo>
                    <a:pt x="1715" y="1094"/>
                  </a:lnTo>
                  <a:lnTo>
                    <a:pt x="1682" y="983"/>
                  </a:lnTo>
                  <a:lnTo>
                    <a:pt x="1715" y="968"/>
                  </a:lnTo>
                  <a:lnTo>
                    <a:pt x="1749" y="920"/>
                  </a:lnTo>
                  <a:lnTo>
                    <a:pt x="1734" y="824"/>
                  </a:lnTo>
                  <a:lnTo>
                    <a:pt x="1697" y="791"/>
                  </a:lnTo>
                  <a:lnTo>
                    <a:pt x="1715" y="776"/>
                  </a:lnTo>
                  <a:lnTo>
                    <a:pt x="1734" y="776"/>
                  </a:lnTo>
                  <a:lnTo>
                    <a:pt x="1734" y="758"/>
                  </a:lnTo>
                  <a:lnTo>
                    <a:pt x="1734" y="710"/>
                  </a:lnTo>
                  <a:lnTo>
                    <a:pt x="1715" y="695"/>
                  </a:lnTo>
                  <a:lnTo>
                    <a:pt x="1734" y="647"/>
                  </a:lnTo>
                  <a:lnTo>
                    <a:pt x="1715" y="632"/>
                  </a:lnTo>
                  <a:lnTo>
                    <a:pt x="1715" y="614"/>
                  </a:lnTo>
                  <a:lnTo>
                    <a:pt x="1734" y="599"/>
                  </a:lnTo>
                  <a:lnTo>
                    <a:pt x="1786" y="614"/>
                  </a:lnTo>
                  <a:lnTo>
                    <a:pt x="1837" y="599"/>
                  </a:lnTo>
                  <a:lnTo>
                    <a:pt x="1905" y="647"/>
                  </a:lnTo>
                  <a:lnTo>
                    <a:pt x="1889" y="662"/>
                  </a:lnTo>
                  <a:lnTo>
                    <a:pt x="1905" y="680"/>
                  </a:lnTo>
                  <a:lnTo>
                    <a:pt x="1956" y="680"/>
                  </a:lnTo>
                  <a:lnTo>
                    <a:pt x="1956" y="776"/>
                  </a:lnTo>
                  <a:lnTo>
                    <a:pt x="2008" y="824"/>
                  </a:lnTo>
                  <a:lnTo>
                    <a:pt x="2027" y="806"/>
                  </a:lnTo>
                  <a:lnTo>
                    <a:pt x="2060" y="776"/>
                  </a:lnTo>
                  <a:lnTo>
                    <a:pt x="2079" y="758"/>
                  </a:lnTo>
                  <a:lnTo>
                    <a:pt x="2060" y="743"/>
                  </a:lnTo>
                  <a:lnTo>
                    <a:pt x="2079" y="710"/>
                  </a:lnTo>
                  <a:lnTo>
                    <a:pt x="2183" y="872"/>
                  </a:lnTo>
                  <a:lnTo>
                    <a:pt x="2166" y="887"/>
                  </a:lnTo>
                  <a:lnTo>
                    <a:pt x="2166" y="920"/>
                  </a:lnTo>
                  <a:lnTo>
                    <a:pt x="2200" y="935"/>
                  </a:lnTo>
                  <a:lnTo>
                    <a:pt x="2200" y="950"/>
                  </a:lnTo>
                  <a:lnTo>
                    <a:pt x="2235" y="968"/>
                  </a:lnTo>
                  <a:lnTo>
                    <a:pt x="2252" y="968"/>
                  </a:lnTo>
                  <a:lnTo>
                    <a:pt x="2287" y="983"/>
                  </a:lnTo>
                  <a:lnTo>
                    <a:pt x="2252" y="998"/>
                  </a:lnTo>
                  <a:lnTo>
                    <a:pt x="2287" y="998"/>
                  </a:lnTo>
                  <a:lnTo>
                    <a:pt x="2287" y="1031"/>
                  </a:lnTo>
                  <a:lnTo>
                    <a:pt x="2306" y="1031"/>
                  </a:lnTo>
                  <a:lnTo>
                    <a:pt x="2321" y="1046"/>
                  </a:lnTo>
                  <a:lnTo>
                    <a:pt x="2321" y="1063"/>
                  </a:lnTo>
                  <a:lnTo>
                    <a:pt x="2338" y="1094"/>
                  </a:lnTo>
                  <a:lnTo>
                    <a:pt x="2306" y="1111"/>
                  </a:lnTo>
                  <a:lnTo>
                    <a:pt x="2252" y="1127"/>
                  </a:lnTo>
                  <a:lnTo>
                    <a:pt x="2218" y="1175"/>
                  </a:lnTo>
                  <a:lnTo>
                    <a:pt x="2166" y="1175"/>
                  </a:lnTo>
                  <a:lnTo>
                    <a:pt x="2114" y="1159"/>
                  </a:lnTo>
                  <a:lnTo>
                    <a:pt x="2027" y="1175"/>
                  </a:lnTo>
                  <a:lnTo>
                    <a:pt x="2008" y="1207"/>
                  </a:lnTo>
                  <a:lnTo>
                    <a:pt x="1993" y="1207"/>
                  </a:lnTo>
                  <a:lnTo>
                    <a:pt x="1956" y="1223"/>
                  </a:lnTo>
                  <a:lnTo>
                    <a:pt x="1905" y="1286"/>
                  </a:lnTo>
                  <a:lnTo>
                    <a:pt x="1924" y="1286"/>
                  </a:lnTo>
                  <a:lnTo>
                    <a:pt x="1976" y="1238"/>
                  </a:lnTo>
                  <a:lnTo>
                    <a:pt x="2027" y="1207"/>
                  </a:lnTo>
                  <a:lnTo>
                    <a:pt x="2079" y="1207"/>
                  </a:lnTo>
                  <a:lnTo>
                    <a:pt x="2097" y="1207"/>
                  </a:lnTo>
                  <a:lnTo>
                    <a:pt x="2097" y="1238"/>
                  </a:lnTo>
                  <a:lnTo>
                    <a:pt x="2060" y="1255"/>
                  </a:lnTo>
                  <a:lnTo>
                    <a:pt x="2045" y="1255"/>
                  </a:lnTo>
                  <a:lnTo>
                    <a:pt x="2060" y="1271"/>
                  </a:lnTo>
                  <a:lnTo>
                    <a:pt x="2079" y="1255"/>
                  </a:lnTo>
                  <a:lnTo>
                    <a:pt x="2079" y="1303"/>
                  </a:lnTo>
                  <a:lnTo>
                    <a:pt x="2097" y="1319"/>
                  </a:lnTo>
                  <a:lnTo>
                    <a:pt x="2131" y="1334"/>
                  </a:lnTo>
                  <a:lnTo>
                    <a:pt x="2166" y="1334"/>
                  </a:lnTo>
                  <a:lnTo>
                    <a:pt x="2166" y="1319"/>
                  </a:lnTo>
                  <a:lnTo>
                    <a:pt x="2200" y="1286"/>
                  </a:lnTo>
                  <a:lnTo>
                    <a:pt x="2200" y="1319"/>
                  </a:lnTo>
                  <a:lnTo>
                    <a:pt x="2218" y="1319"/>
                  </a:lnTo>
                  <a:lnTo>
                    <a:pt x="2183" y="1334"/>
                  </a:lnTo>
                  <a:lnTo>
                    <a:pt x="2183" y="1351"/>
                  </a:lnTo>
                  <a:lnTo>
                    <a:pt x="2097" y="1382"/>
                  </a:lnTo>
                  <a:lnTo>
                    <a:pt x="2060" y="1415"/>
                  </a:lnTo>
                  <a:lnTo>
                    <a:pt x="2045" y="1382"/>
                  </a:lnTo>
                  <a:lnTo>
                    <a:pt x="2097" y="1351"/>
                  </a:lnTo>
                  <a:lnTo>
                    <a:pt x="2079" y="1351"/>
                  </a:lnTo>
                  <a:lnTo>
                    <a:pt x="2079" y="1334"/>
                  </a:lnTo>
                  <a:lnTo>
                    <a:pt x="2045" y="1351"/>
                  </a:lnTo>
                  <a:lnTo>
                    <a:pt x="2027" y="1351"/>
                  </a:lnTo>
                  <a:lnTo>
                    <a:pt x="2008" y="1334"/>
                  </a:lnTo>
                  <a:lnTo>
                    <a:pt x="1993" y="1286"/>
                  </a:lnTo>
                  <a:lnTo>
                    <a:pt x="1993" y="1271"/>
                  </a:lnTo>
                  <a:lnTo>
                    <a:pt x="1976" y="1286"/>
                  </a:lnTo>
                  <a:lnTo>
                    <a:pt x="1956" y="1271"/>
                  </a:lnTo>
                  <a:lnTo>
                    <a:pt x="1924" y="1351"/>
                  </a:lnTo>
                  <a:lnTo>
                    <a:pt x="1889" y="1367"/>
                  </a:lnTo>
                  <a:lnTo>
                    <a:pt x="1801" y="1367"/>
                  </a:lnTo>
                  <a:lnTo>
                    <a:pt x="1766" y="1382"/>
                  </a:lnTo>
                  <a:lnTo>
                    <a:pt x="1749" y="1399"/>
                  </a:lnTo>
                  <a:lnTo>
                    <a:pt x="1682" y="1415"/>
                  </a:lnTo>
                </a:path>
              </a:pathLst>
            </a:custGeom>
            <a:solidFill>
              <a:schemeClr val="accent2"/>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82" name="Freeform 45"/>
            <p:cNvSpPr>
              <a:spLocks/>
            </p:cNvSpPr>
            <p:nvPr>
              <p:custDataLst>
                <p:tags r:id="rId43"/>
              </p:custDataLst>
            </p:nvPr>
          </p:nvSpPr>
          <p:spPr bwMode="auto">
            <a:xfrm>
              <a:off x="3154363" y="4237038"/>
              <a:ext cx="82550" cy="50800"/>
            </a:xfrm>
            <a:custGeom>
              <a:avLst/>
              <a:gdLst>
                <a:gd name="T0" fmla="*/ 0 w 104"/>
                <a:gd name="T1" fmla="*/ 9676 h 63"/>
                <a:gd name="T2" fmla="*/ 0 w 104"/>
                <a:gd name="T3" fmla="*/ 9676 h 63"/>
                <a:gd name="T4" fmla="*/ 0 w 104"/>
                <a:gd name="T5" fmla="*/ 0 h 63"/>
                <a:gd name="T6" fmla="*/ 10319 w 104"/>
                <a:gd name="T7" fmla="*/ 0 h 63"/>
                <a:gd name="T8" fmla="*/ 10319 w 104"/>
                <a:gd name="T9" fmla="*/ 3225 h 63"/>
                <a:gd name="T10" fmla="*/ 14288 w 104"/>
                <a:gd name="T11" fmla="*/ 3225 h 63"/>
                <a:gd name="T12" fmla="*/ 20638 w 104"/>
                <a:gd name="T13" fmla="*/ 6451 h 63"/>
                <a:gd name="T14" fmla="*/ 17463 w 104"/>
                <a:gd name="T15" fmla="*/ 9676 h 63"/>
                <a:gd name="T16" fmla="*/ 17463 w 104"/>
                <a:gd name="T17" fmla="*/ 6451 h 63"/>
                <a:gd name="T18" fmla="*/ 7144 w 104"/>
                <a:gd name="T19" fmla="*/ 9676 h 63"/>
                <a:gd name="T20" fmla="*/ 7144 w 104"/>
                <a:gd name="T21" fmla="*/ 6451 h 63"/>
                <a:gd name="T22" fmla="*/ 3969 w 104"/>
                <a:gd name="T23" fmla="*/ 9676 h 63"/>
                <a:gd name="T24" fmla="*/ 3969 w 104"/>
                <a:gd name="T25" fmla="*/ 12902 h 63"/>
                <a:gd name="T26" fmla="*/ 0 w 104"/>
                <a:gd name="T27" fmla="*/ 9676 h 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4"/>
                <a:gd name="T43" fmla="*/ 0 h 63"/>
                <a:gd name="T44" fmla="*/ 104 w 104"/>
                <a:gd name="T45" fmla="*/ 63 h 6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4" h="63">
                  <a:moveTo>
                    <a:pt x="0" y="48"/>
                  </a:moveTo>
                  <a:lnTo>
                    <a:pt x="0" y="48"/>
                  </a:lnTo>
                  <a:lnTo>
                    <a:pt x="0" y="0"/>
                  </a:lnTo>
                  <a:lnTo>
                    <a:pt x="52" y="0"/>
                  </a:lnTo>
                  <a:lnTo>
                    <a:pt x="52" y="15"/>
                  </a:lnTo>
                  <a:lnTo>
                    <a:pt x="69" y="15"/>
                  </a:lnTo>
                  <a:lnTo>
                    <a:pt x="104" y="31"/>
                  </a:lnTo>
                  <a:lnTo>
                    <a:pt x="87" y="48"/>
                  </a:lnTo>
                  <a:lnTo>
                    <a:pt x="87" y="31"/>
                  </a:lnTo>
                  <a:lnTo>
                    <a:pt x="35" y="48"/>
                  </a:lnTo>
                  <a:lnTo>
                    <a:pt x="35" y="31"/>
                  </a:lnTo>
                  <a:lnTo>
                    <a:pt x="18" y="48"/>
                  </a:lnTo>
                  <a:lnTo>
                    <a:pt x="18" y="63"/>
                  </a:lnTo>
                  <a:lnTo>
                    <a:pt x="0"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83" name="Freeform 46"/>
            <p:cNvSpPr>
              <a:spLocks/>
            </p:cNvSpPr>
            <p:nvPr>
              <p:custDataLst>
                <p:tags r:id="rId44"/>
              </p:custDataLst>
            </p:nvPr>
          </p:nvSpPr>
          <p:spPr bwMode="auto">
            <a:xfrm>
              <a:off x="3098800" y="4237038"/>
              <a:ext cx="55563" cy="38100"/>
            </a:xfrm>
            <a:custGeom>
              <a:avLst/>
              <a:gdLst>
                <a:gd name="T0" fmla="*/ 14495 w 69"/>
                <a:gd name="T1" fmla="*/ 9525 h 48"/>
                <a:gd name="T2" fmla="*/ 14495 w 69"/>
                <a:gd name="T3" fmla="*/ 9525 h 48"/>
                <a:gd name="T4" fmla="*/ 14495 w 69"/>
                <a:gd name="T5" fmla="*/ 0 h 48"/>
                <a:gd name="T6" fmla="*/ 7247 w 69"/>
                <a:gd name="T7" fmla="*/ 0 h 48"/>
                <a:gd name="T8" fmla="*/ 10468 w 69"/>
                <a:gd name="T9" fmla="*/ 5556 h 48"/>
                <a:gd name="T10" fmla="*/ 0 w 69"/>
                <a:gd name="T11" fmla="*/ 9525 h 48"/>
                <a:gd name="T12" fmla="*/ 4026 w 69"/>
                <a:gd name="T13" fmla="*/ 9525 h 48"/>
                <a:gd name="T14" fmla="*/ 14495 w 69"/>
                <a:gd name="T15" fmla="*/ 9525 h 48"/>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48"/>
                <a:gd name="T26" fmla="*/ 69 w 69"/>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48">
                  <a:moveTo>
                    <a:pt x="69" y="48"/>
                  </a:moveTo>
                  <a:lnTo>
                    <a:pt x="69" y="48"/>
                  </a:lnTo>
                  <a:lnTo>
                    <a:pt x="69" y="0"/>
                  </a:lnTo>
                  <a:lnTo>
                    <a:pt x="35" y="0"/>
                  </a:lnTo>
                  <a:lnTo>
                    <a:pt x="52" y="31"/>
                  </a:lnTo>
                  <a:lnTo>
                    <a:pt x="0" y="48"/>
                  </a:lnTo>
                  <a:lnTo>
                    <a:pt x="18" y="48"/>
                  </a:lnTo>
                  <a:lnTo>
                    <a:pt x="69"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84" name="Freeform 47"/>
            <p:cNvSpPr>
              <a:spLocks/>
            </p:cNvSpPr>
            <p:nvPr>
              <p:custDataLst>
                <p:tags r:id="rId45"/>
              </p:custDataLst>
            </p:nvPr>
          </p:nvSpPr>
          <p:spPr bwMode="auto">
            <a:xfrm>
              <a:off x="3375025" y="4427538"/>
              <a:ext cx="12700" cy="12700"/>
            </a:xfrm>
            <a:custGeom>
              <a:avLst/>
              <a:gdLst>
                <a:gd name="T0" fmla="*/ 0 w 17"/>
                <a:gd name="T1" fmla="*/ 3387 h 15"/>
                <a:gd name="T2" fmla="*/ 0 w 17"/>
                <a:gd name="T3" fmla="*/ 3387 h 15"/>
                <a:gd name="T4" fmla="*/ 2988 w 17"/>
                <a:gd name="T5" fmla="*/ 3387 h 15"/>
                <a:gd name="T6" fmla="*/ 2988 w 17"/>
                <a:gd name="T7" fmla="*/ 0 h 15"/>
                <a:gd name="T8" fmla="*/ 0 w 17"/>
                <a:gd name="T9" fmla="*/ 0 h 15"/>
                <a:gd name="T10" fmla="*/ 0 w 17"/>
                <a:gd name="T11" fmla="*/ 3387 h 15"/>
                <a:gd name="T12" fmla="*/ 0 60000 65536"/>
                <a:gd name="T13" fmla="*/ 0 60000 65536"/>
                <a:gd name="T14" fmla="*/ 0 60000 65536"/>
                <a:gd name="T15" fmla="*/ 0 60000 65536"/>
                <a:gd name="T16" fmla="*/ 0 60000 65536"/>
                <a:gd name="T17" fmla="*/ 0 60000 65536"/>
                <a:gd name="T18" fmla="*/ 0 w 17"/>
                <a:gd name="T19" fmla="*/ 0 h 15"/>
                <a:gd name="T20" fmla="*/ 17 w 17"/>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7" h="15">
                  <a:moveTo>
                    <a:pt x="0" y="15"/>
                  </a:moveTo>
                  <a:lnTo>
                    <a:pt x="0" y="15"/>
                  </a:lnTo>
                  <a:lnTo>
                    <a:pt x="17" y="15"/>
                  </a:lnTo>
                  <a:lnTo>
                    <a:pt x="17" y="0"/>
                  </a:lnTo>
                  <a:lnTo>
                    <a:pt x="0" y="0"/>
                  </a:lnTo>
                  <a:lnTo>
                    <a:pt x="0" y="1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85" name="Freeform 48"/>
            <p:cNvSpPr>
              <a:spLocks/>
            </p:cNvSpPr>
            <p:nvPr>
              <p:custDataLst>
                <p:tags r:id="rId46"/>
              </p:custDataLst>
            </p:nvPr>
          </p:nvSpPr>
          <p:spPr bwMode="auto">
            <a:xfrm>
              <a:off x="3016250" y="4262438"/>
              <a:ext cx="41275" cy="25400"/>
            </a:xfrm>
            <a:custGeom>
              <a:avLst/>
              <a:gdLst>
                <a:gd name="T0" fmla="*/ 0 w 51"/>
                <a:gd name="T1" fmla="*/ 3175 h 32"/>
                <a:gd name="T2" fmla="*/ 0 w 51"/>
                <a:gd name="T3" fmla="*/ 3175 h 32"/>
                <a:gd name="T4" fmla="*/ 7284 w 51"/>
                <a:gd name="T5" fmla="*/ 6350 h 32"/>
                <a:gd name="T6" fmla="*/ 10521 w 51"/>
                <a:gd name="T7" fmla="*/ 3175 h 32"/>
                <a:gd name="T8" fmla="*/ 4047 w 51"/>
                <a:gd name="T9" fmla="*/ 0 h 32"/>
                <a:gd name="T10" fmla="*/ 0 w 51"/>
                <a:gd name="T11" fmla="*/ 3175 h 32"/>
                <a:gd name="T12" fmla="*/ 0 60000 65536"/>
                <a:gd name="T13" fmla="*/ 0 60000 65536"/>
                <a:gd name="T14" fmla="*/ 0 60000 65536"/>
                <a:gd name="T15" fmla="*/ 0 60000 65536"/>
                <a:gd name="T16" fmla="*/ 0 60000 65536"/>
                <a:gd name="T17" fmla="*/ 0 60000 65536"/>
                <a:gd name="T18" fmla="*/ 0 w 51"/>
                <a:gd name="T19" fmla="*/ 0 h 32"/>
                <a:gd name="T20" fmla="*/ 51 w 51"/>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51" h="32">
                  <a:moveTo>
                    <a:pt x="0" y="17"/>
                  </a:moveTo>
                  <a:lnTo>
                    <a:pt x="0" y="17"/>
                  </a:lnTo>
                  <a:lnTo>
                    <a:pt x="34" y="32"/>
                  </a:lnTo>
                  <a:lnTo>
                    <a:pt x="51" y="17"/>
                  </a:lnTo>
                  <a:lnTo>
                    <a:pt x="17" y="0"/>
                  </a:lnTo>
                  <a:lnTo>
                    <a:pt x="0" y="17"/>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86" name="Freeform 49"/>
            <p:cNvSpPr>
              <a:spLocks/>
            </p:cNvSpPr>
            <p:nvPr>
              <p:custDataLst>
                <p:tags r:id="rId47"/>
              </p:custDataLst>
            </p:nvPr>
          </p:nvSpPr>
          <p:spPr bwMode="auto">
            <a:xfrm>
              <a:off x="2879725" y="4160838"/>
              <a:ext cx="219075" cy="76200"/>
            </a:xfrm>
            <a:custGeom>
              <a:avLst/>
              <a:gdLst>
                <a:gd name="T0" fmla="*/ 0 w 276"/>
                <a:gd name="T1" fmla="*/ 9525 h 96"/>
                <a:gd name="T2" fmla="*/ 0 w 276"/>
                <a:gd name="T3" fmla="*/ 9525 h 96"/>
                <a:gd name="T4" fmla="*/ 3175 w 276"/>
                <a:gd name="T5" fmla="*/ 9525 h 96"/>
                <a:gd name="T6" fmla="*/ 10319 w 276"/>
                <a:gd name="T7" fmla="*/ 2381 h 96"/>
                <a:gd name="T8" fmla="*/ 16669 w 276"/>
                <a:gd name="T9" fmla="*/ 5556 h 96"/>
                <a:gd name="T10" fmla="*/ 13494 w 276"/>
                <a:gd name="T11" fmla="*/ 5556 h 96"/>
                <a:gd name="T12" fmla="*/ 16669 w 276"/>
                <a:gd name="T13" fmla="*/ 5556 h 96"/>
                <a:gd name="T14" fmla="*/ 30162 w 276"/>
                <a:gd name="T15" fmla="*/ 9525 h 96"/>
                <a:gd name="T16" fmla="*/ 34131 w 276"/>
                <a:gd name="T17" fmla="*/ 15875 h 96"/>
                <a:gd name="T18" fmla="*/ 40481 w 276"/>
                <a:gd name="T19" fmla="*/ 15875 h 96"/>
                <a:gd name="T20" fmla="*/ 37306 w 276"/>
                <a:gd name="T21" fmla="*/ 19050 h 96"/>
                <a:gd name="T22" fmla="*/ 54769 w 276"/>
                <a:gd name="T23" fmla="*/ 19050 h 96"/>
                <a:gd name="T24" fmla="*/ 51594 w 276"/>
                <a:gd name="T25" fmla="*/ 15875 h 96"/>
                <a:gd name="T26" fmla="*/ 47625 w 276"/>
                <a:gd name="T27" fmla="*/ 15875 h 96"/>
                <a:gd name="T28" fmla="*/ 47625 w 276"/>
                <a:gd name="T29" fmla="*/ 11906 h 96"/>
                <a:gd name="T30" fmla="*/ 34131 w 276"/>
                <a:gd name="T31" fmla="*/ 5556 h 96"/>
                <a:gd name="T32" fmla="*/ 16669 w 276"/>
                <a:gd name="T33" fmla="*/ 0 h 96"/>
                <a:gd name="T34" fmla="*/ 7144 w 276"/>
                <a:gd name="T35" fmla="*/ 2381 h 96"/>
                <a:gd name="T36" fmla="*/ 0 w 276"/>
                <a:gd name="T37" fmla="*/ 9525 h 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6"/>
                <a:gd name="T58" fmla="*/ 0 h 96"/>
                <a:gd name="T59" fmla="*/ 276 w 276"/>
                <a:gd name="T60" fmla="*/ 96 h 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6" h="96">
                  <a:moveTo>
                    <a:pt x="0" y="48"/>
                  </a:moveTo>
                  <a:lnTo>
                    <a:pt x="0" y="48"/>
                  </a:lnTo>
                  <a:lnTo>
                    <a:pt x="17" y="48"/>
                  </a:lnTo>
                  <a:lnTo>
                    <a:pt x="52" y="15"/>
                  </a:lnTo>
                  <a:lnTo>
                    <a:pt x="86" y="31"/>
                  </a:lnTo>
                  <a:lnTo>
                    <a:pt x="69" y="31"/>
                  </a:lnTo>
                  <a:lnTo>
                    <a:pt x="86" y="31"/>
                  </a:lnTo>
                  <a:lnTo>
                    <a:pt x="155" y="48"/>
                  </a:lnTo>
                  <a:lnTo>
                    <a:pt x="173" y="79"/>
                  </a:lnTo>
                  <a:lnTo>
                    <a:pt x="207" y="79"/>
                  </a:lnTo>
                  <a:lnTo>
                    <a:pt x="190" y="96"/>
                  </a:lnTo>
                  <a:lnTo>
                    <a:pt x="276" y="96"/>
                  </a:lnTo>
                  <a:lnTo>
                    <a:pt x="259" y="79"/>
                  </a:lnTo>
                  <a:lnTo>
                    <a:pt x="242" y="79"/>
                  </a:lnTo>
                  <a:lnTo>
                    <a:pt x="242" y="63"/>
                  </a:lnTo>
                  <a:lnTo>
                    <a:pt x="173" y="31"/>
                  </a:lnTo>
                  <a:lnTo>
                    <a:pt x="86" y="0"/>
                  </a:lnTo>
                  <a:lnTo>
                    <a:pt x="34" y="15"/>
                  </a:lnTo>
                  <a:lnTo>
                    <a:pt x="0"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87" name="Freeform 50"/>
            <p:cNvSpPr>
              <a:spLocks/>
            </p:cNvSpPr>
            <p:nvPr>
              <p:custDataLst>
                <p:tags r:id="rId48"/>
              </p:custDataLst>
            </p:nvPr>
          </p:nvSpPr>
          <p:spPr bwMode="auto">
            <a:xfrm>
              <a:off x="3265488" y="4262438"/>
              <a:ext cx="25400" cy="12700"/>
            </a:xfrm>
            <a:custGeom>
              <a:avLst/>
              <a:gdLst>
                <a:gd name="T0" fmla="*/ 0 w 33"/>
                <a:gd name="T1" fmla="*/ 2988 h 17"/>
                <a:gd name="T2" fmla="*/ 0 w 33"/>
                <a:gd name="T3" fmla="*/ 2988 h 17"/>
                <a:gd name="T4" fmla="*/ 6158 w 33"/>
                <a:gd name="T5" fmla="*/ 2988 h 17"/>
                <a:gd name="T6" fmla="*/ 0 w 33"/>
                <a:gd name="T7" fmla="*/ 0 h 17"/>
                <a:gd name="T8" fmla="*/ 0 w 33"/>
                <a:gd name="T9" fmla="*/ 2988 h 17"/>
                <a:gd name="T10" fmla="*/ 0 60000 65536"/>
                <a:gd name="T11" fmla="*/ 0 60000 65536"/>
                <a:gd name="T12" fmla="*/ 0 60000 65536"/>
                <a:gd name="T13" fmla="*/ 0 60000 65536"/>
                <a:gd name="T14" fmla="*/ 0 60000 65536"/>
                <a:gd name="T15" fmla="*/ 0 w 33"/>
                <a:gd name="T16" fmla="*/ 0 h 17"/>
                <a:gd name="T17" fmla="*/ 33 w 33"/>
                <a:gd name="T18" fmla="*/ 17 h 17"/>
              </a:gdLst>
              <a:ahLst/>
              <a:cxnLst>
                <a:cxn ang="T10">
                  <a:pos x="T0" y="T1"/>
                </a:cxn>
                <a:cxn ang="T11">
                  <a:pos x="T2" y="T3"/>
                </a:cxn>
                <a:cxn ang="T12">
                  <a:pos x="T4" y="T5"/>
                </a:cxn>
                <a:cxn ang="T13">
                  <a:pos x="T6" y="T7"/>
                </a:cxn>
                <a:cxn ang="T14">
                  <a:pos x="T8" y="T9"/>
                </a:cxn>
              </a:cxnLst>
              <a:rect l="T15" t="T16" r="T17" b="T18"/>
              <a:pathLst>
                <a:path w="33" h="17">
                  <a:moveTo>
                    <a:pt x="0" y="17"/>
                  </a:moveTo>
                  <a:lnTo>
                    <a:pt x="0" y="17"/>
                  </a:lnTo>
                  <a:lnTo>
                    <a:pt x="33" y="17"/>
                  </a:lnTo>
                  <a:lnTo>
                    <a:pt x="0" y="0"/>
                  </a:lnTo>
                  <a:lnTo>
                    <a:pt x="0" y="17"/>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88" name="Freeform 51"/>
            <p:cNvSpPr>
              <a:spLocks/>
            </p:cNvSpPr>
            <p:nvPr>
              <p:custDataLst>
                <p:tags r:id="rId49"/>
              </p:custDataLst>
            </p:nvPr>
          </p:nvSpPr>
          <p:spPr bwMode="auto">
            <a:xfrm>
              <a:off x="3375025" y="4313238"/>
              <a:ext cx="12700" cy="12700"/>
            </a:xfrm>
            <a:custGeom>
              <a:avLst/>
              <a:gdLst>
                <a:gd name="T0" fmla="*/ 0 w 17"/>
                <a:gd name="T1" fmla="*/ 0 h 15"/>
                <a:gd name="T2" fmla="*/ 0 w 17"/>
                <a:gd name="T3" fmla="*/ 0 h 15"/>
                <a:gd name="T4" fmla="*/ 0 w 17"/>
                <a:gd name="T5" fmla="*/ 3387 h 15"/>
                <a:gd name="T6" fmla="*/ 2988 w 17"/>
                <a:gd name="T7" fmla="*/ 0 h 15"/>
                <a:gd name="T8" fmla="*/ 0 w 17"/>
                <a:gd name="T9" fmla="*/ 0 h 15"/>
                <a:gd name="T10" fmla="*/ 0 60000 65536"/>
                <a:gd name="T11" fmla="*/ 0 60000 65536"/>
                <a:gd name="T12" fmla="*/ 0 60000 65536"/>
                <a:gd name="T13" fmla="*/ 0 60000 65536"/>
                <a:gd name="T14" fmla="*/ 0 60000 65536"/>
                <a:gd name="T15" fmla="*/ 0 w 17"/>
                <a:gd name="T16" fmla="*/ 0 h 15"/>
                <a:gd name="T17" fmla="*/ 17 w 17"/>
                <a:gd name="T18" fmla="*/ 15 h 15"/>
              </a:gdLst>
              <a:ahLst/>
              <a:cxnLst>
                <a:cxn ang="T10">
                  <a:pos x="T0" y="T1"/>
                </a:cxn>
                <a:cxn ang="T11">
                  <a:pos x="T2" y="T3"/>
                </a:cxn>
                <a:cxn ang="T12">
                  <a:pos x="T4" y="T5"/>
                </a:cxn>
                <a:cxn ang="T13">
                  <a:pos x="T6" y="T7"/>
                </a:cxn>
                <a:cxn ang="T14">
                  <a:pos x="T8" y="T9"/>
                </a:cxn>
              </a:cxnLst>
              <a:rect l="T15" t="T16" r="T17" b="T18"/>
              <a:pathLst>
                <a:path w="17" h="15">
                  <a:moveTo>
                    <a:pt x="0" y="0"/>
                  </a:moveTo>
                  <a:lnTo>
                    <a:pt x="0" y="0"/>
                  </a:lnTo>
                  <a:lnTo>
                    <a:pt x="0" y="15"/>
                  </a:lnTo>
                  <a:lnTo>
                    <a:pt x="17"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89" name="Freeform 52"/>
            <p:cNvSpPr>
              <a:spLocks/>
            </p:cNvSpPr>
            <p:nvPr>
              <p:custDataLst>
                <p:tags r:id="rId50"/>
              </p:custDataLst>
            </p:nvPr>
          </p:nvSpPr>
          <p:spPr bwMode="auto">
            <a:xfrm>
              <a:off x="3016250" y="4122738"/>
              <a:ext cx="14288" cy="38100"/>
            </a:xfrm>
            <a:custGeom>
              <a:avLst/>
              <a:gdLst>
                <a:gd name="T0" fmla="*/ 0 w 17"/>
                <a:gd name="T1" fmla="*/ 0 h 48"/>
                <a:gd name="T2" fmla="*/ 0 w 17"/>
                <a:gd name="T3" fmla="*/ 0 h 48"/>
                <a:gd name="T4" fmla="*/ 0 w 17"/>
                <a:gd name="T5" fmla="*/ 2381 h 48"/>
                <a:gd name="T6" fmla="*/ 4202 w 17"/>
                <a:gd name="T7" fmla="*/ 9525 h 48"/>
                <a:gd name="T8" fmla="*/ 4202 w 17"/>
                <a:gd name="T9" fmla="*/ 2381 h 48"/>
                <a:gd name="T10" fmla="*/ 0 w 17"/>
                <a:gd name="T11" fmla="*/ 0 h 48"/>
                <a:gd name="T12" fmla="*/ 0 60000 65536"/>
                <a:gd name="T13" fmla="*/ 0 60000 65536"/>
                <a:gd name="T14" fmla="*/ 0 60000 65536"/>
                <a:gd name="T15" fmla="*/ 0 60000 65536"/>
                <a:gd name="T16" fmla="*/ 0 60000 65536"/>
                <a:gd name="T17" fmla="*/ 0 60000 65536"/>
                <a:gd name="T18" fmla="*/ 0 w 17"/>
                <a:gd name="T19" fmla="*/ 0 h 48"/>
                <a:gd name="T20" fmla="*/ 17 w 17"/>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17" h="48">
                  <a:moveTo>
                    <a:pt x="0" y="0"/>
                  </a:moveTo>
                  <a:lnTo>
                    <a:pt x="0" y="0"/>
                  </a:lnTo>
                  <a:lnTo>
                    <a:pt x="0" y="15"/>
                  </a:lnTo>
                  <a:lnTo>
                    <a:pt x="17" y="48"/>
                  </a:lnTo>
                  <a:lnTo>
                    <a:pt x="17" y="15"/>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90" name="Freeform 53"/>
            <p:cNvSpPr>
              <a:spLocks/>
            </p:cNvSpPr>
            <p:nvPr>
              <p:custDataLst>
                <p:tags r:id="rId51"/>
              </p:custDataLst>
            </p:nvPr>
          </p:nvSpPr>
          <p:spPr bwMode="auto">
            <a:xfrm>
              <a:off x="3113088" y="3743326"/>
              <a:ext cx="41275" cy="11113"/>
            </a:xfrm>
            <a:custGeom>
              <a:avLst/>
              <a:gdLst>
                <a:gd name="T0" fmla="*/ 0 w 51"/>
                <a:gd name="T1" fmla="*/ 2084 h 16"/>
                <a:gd name="T2" fmla="*/ 10521 w 51"/>
                <a:gd name="T3" fmla="*/ 0 h 16"/>
                <a:gd name="T4" fmla="*/ 7284 w 51"/>
                <a:gd name="T5" fmla="*/ 0 h 16"/>
                <a:gd name="T6" fmla="*/ 0 w 51"/>
                <a:gd name="T7" fmla="*/ 2084 h 16"/>
                <a:gd name="T8" fmla="*/ 0 60000 65536"/>
                <a:gd name="T9" fmla="*/ 0 60000 65536"/>
                <a:gd name="T10" fmla="*/ 0 60000 65536"/>
                <a:gd name="T11" fmla="*/ 0 60000 65536"/>
                <a:gd name="T12" fmla="*/ 0 w 51"/>
                <a:gd name="T13" fmla="*/ 0 h 16"/>
                <a:gd name="T14" fmla="*/ 51 w 51"/>
                <a:gd name="T15" fmla="*/ 16 h 16"/>
              </a:gdLst>
              <a:ahLst/>
              <a:cxnLst>
                <a:cxn ang="T8">
                  <a:pos x="T0" y="T1"/>
                </a:cxn>
                <a:cxn ang="T9">
                  <a:pos x="T2" y="T3"/>
                </a:cxn>
                <a:cxn ang="T10">
                  <a:pos x="T4" y="T5"/>
                </a:cxn>
                <a:cxn ang="T11">
                  <a:pos x="T6" y="T7"/>
                </a:cxn>
              </a:cxnLst>
              <a:rect l="T12" t="T13" r="T14" b="T15"/>
              <a:pathLst>
                <a:path w="51" h="16">
                  <a:moveTo>
                    <a:pt x="0" y="16"/>
                  </a:moveTo>
                  <a:lnTo>
                    <a:pt x="51" y="0"/>
                  </a:lnTo>
                  <a:lnTo>
                    <a:pt x="34" y="0"/>
                  </a:lnTo>
                  <a:lnTo>
                    <a:pt x="0" y="1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91" name="Freeform 54"/>
            <p:cNvSpPr>
              <a:spLocks/>
            </p:cNvSpPr>
            <p:nvPr>
              <p:custDataLst>
                <p:tags r:id="rId52"/>
              </p:custDataLst>
            </p:nvPr>
          </p:nvSpPr>
          <p:spPr bwMode="auto">
            <a:xfrm>
              <a:off x="3317875" y="3487738"/>
              <a:ext cx="57150" cy="26988"/>
            </a:xfrm>
            <a:custGeom>
              <a:avLst/>
              <a:gdLst>
                <a:gd name="T0" fmla="*/ 0 w 71"/>
                <a:gd name="T1" fmla="*/ 0 h 32"/>
                <a:gd name="T2" fmla="*/ 0 w 71"/>
                <a:gd name="T3" fmla="*/ 0 h 32"/>
                <a:gd name="T4" fmla="*/ 7244 w 71"/>
                <a:gd name="T5" fmla="*/ 7590 h 32"/>
                <a:gd name="T6" fmla="*/ 14489 w 71"/>
                <a:gd name="T7" fmla="*/ 7590 h 32"/>
                <a:gd name="T8" fmla="*/ 7244 w 71"/>
                <a:gd name="T9" fmla="*/ 3374 h 32"/>
                <a:gd name="T10" fmla="*/ 0 w 71"/>
                <a:gd name="T11" fmla="*/ 0 h 32"/>
                <a:gd name="T12" fmla="*/ 0 60000 65536"/>
                <a:gd name="T13" fmla="*/ 0 60000 65536"/>
                <a:gd name="T14" fmla="*/ 0 60000 65536"/>
                <a:gd name="T15" fmla="*/ 0 60000 65536"/>
                <a:gd name="T16" fmla="*/ 0 60000 65536"/>
                <a:gd name="T17" fmla="*/ 0 60000 65536"/>
                <a:gd name="T18" fmla="*/ 0 w 71"/>
                <a:gd name="T19" fmla="*/ 0 h 32"/>
                <a:gd name="T20" fmla="*/ 71 w 71"/>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71" h="32">
                  <a:moveTo>
                    <a:pt x="0" y="0"/>
                  </a:moveTo>
                  <a:lnTo>
                    <a:pt x="0" y="0"/>
                  </a:lnTo>
                  <a:lnTo>
                    <a:pt x="34" y="32"/>
                  </a:lnTo>
                  <a:lnTo>
                    <a:pt x="71" y="32"/>
                  </a:lnTo>
                  <a:lnTo>
                    <a:pt x="34" y="15"/>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92" name="Freeform 55"/>
            <p:cNvSpPr>
              <a:spLocks/>
            </p:cNvSpPr>
            <p:nvPr>
              <p:custDataLst>
                <p:tags r:id="rId53"/>
              </p:custDataLst>
            </p:nvPr>
          </p:nvSpPr>
          <p:spPr bwMode="auto">
            <a:xfrm>
              <a:off x="3317875" y="3576638"/>
              <a:ext cx="57150" cy="38100"/>
            </a:xfrm>
            <a:custGeom>
              <a:avLst/>
              <a:gdLst>
                <a:gd name="T0" fmla="*/ 0 w 71"/>
                <a:gd name="T1" fmla="*/ 3969 h 48"/>
                <a:gd name="T2" fmla="*/ 0 w 71"/>
                <a:gd name="T3" fmla="*/ 3969 h 48"/>
                <a:gd name="T4" fmla="*/ 10464 w 71"/>
                <a:gd name="T5" fmla="*/ 9525 h 48"/>
                <a:gd name="T6" fmla="*/ 10464 w 71"/>
                <a:gd name="T7" fmla="*/ 7144 h 48"/>
                <a:gd name="T8" fmla="*/ 14489 w 71"/>
                <a:gd name="T9" fmla="*/ 3969 h 48"/>
                <a:gd name="T10" fmla="*/ 7244 w 71"/>
                <a:gd name="T11" fmla="*/ 3969 h 48"/>
                <a:gd name="T12" fmla="*/ 4025 w 71"/>
                <a:gd name="T13" fmla="*/ 3969 h 48"/>
                <a:gd name="T14" fmla="*/ 4025 w 71"/>
                <a:gd name="T15" fmla="*/ 0 h 48"/>
                <a:gd name="T16" fmla="*/ 0 w 71"/>
                <a:gd name="T17" fmla="*/ 3969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1"/>
                <a:gd name="T28" fmla="*/ 0 h 48"/>
                <a:gd name="T29" fmla="*/ 71 w 71"/>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1" h="48">
                  <a:moveTo>
                    <a:pt x="0" y="17"/>
                  </a:moveTo>
                  <a:lnTo>
                    <a:pt x="0" y="17"/>
                  </a:lnTo>
                  <a:lnTo>
                    <a:pt x="52" y="48"/>
                  </a:lnTo>
                  <a:lnTo>
                    <a:pt x="52" y="33"/>
                  </a:lnTo>
                  <a:lnTo>
                    <a:pt x="71" y="17"/>
                  </a:lnTo>
                  <a:lnTo>
                    <a:pt x="34" y="17"/>
                  </a:lnTo>
                  <a:lnTo>
                    <a:pt x="17" y="17"/>
                  </a:lnTo>
                  <a:lnTo>
                    <a:pt x="17" y="0"/>
                  </a:lnTo>
                  <a:lnTo>
                    <a:pt x="0" y="17"/>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93" name="Freeform 56"/>
            <p:cNvSpPr>
              <a:spLocks/>
            </p:cNvSpPr>
            <p:nvPr>
              <p:custDataLst>
                <p:tags r:id="rId54"/>
              </p:custDataLst>
            </p:nvPr>
          </p:nvSpPr>
          <p:spPr bwMode="auto">
            <a:xfrm>
              <a:off x="3427413" y="3438526"/>
              <a:ext cx="139700" cy="152400"/>
            </a:xfrm>
            <a:custGeom>
              <a:avLst/>
              <a:gdLst>
                <a:gd name="T0" fmla="*/ 0 w 175"/>
                <a:gd name="T1" fmla="*/ 28575 h 192"/>
                <a:gd name="T2" fmla="*/ 0 w 175"/>
                <a:gd name="T3" fmla="*/ 28575 h 192"/>
                <a:gd name="T4" fmla="*/ 0 w 175"/>
                <a:gd name="T5" fmla="*/ 31750 h 192"/>
                <a:gd name="T6" fmla="*/ 3991 w 175"/>
                <a:gd name="T7" fmla="*/ 31750 h 192"/>
                <a:gd name="T8" fmla="*/ 20755 w 175"/>
                <a:gd name="T9" fmla="*/ 31750 h 192"/>
                <a:gd name="T10" fmla="*/ 20755 w 175"/>
                <a:gd name="T11" fmla="*/ 34925 h 192"/>
                <a:gd name="T12" fmla="*/ 17562 w 175"/>
                <a:gd name="T13" fmla="*/ 34925 h 192"/>
                <a:gd name="T14" fmla="*/ 20755 w 175"/>
                <a:gd name="T15" fmla="*/ 34925 h 192"/>
                <a:gd name="T16" fmla="*/ 24747 w 175"/>
                <a:gd name="T17" fmla="*/ 31750 h 192"/>
                <a:gd name="T18" fmla="*/ 27940 w 175"/>
                <a:gd name="T19" fmla="*/ 31750 h 192"/>
                <a:gd name="T20" fmla="*/ 27940 w 175"/>
                <a:gd name="T21" fmla="*/ 34925 h 192"/>
                <a:gd name="T22" fmla="*/ 31931 w 175"/>
                <a:gd name="T23" fmla="*/ 34925 h 192"/>
                <a:gd name="T24" fmla="*/ 31931 w 175"/>
                <a:gd name="T25" fmla="*/ 38100 h 192"/>
                <a:gd name="T26" fmla="*/ 35125 w 175"/>
                <a:gd name="T27" fmla="*/ 38100 h 192"/>
                <a:gd name="T28" fmla="*/ 35125 w 175"/>
                <a:gd name="T29" fmla="*/ 31750 h 192"/>
                <a:gd name="T30" fmla="*/ 31931 w 175"/>
                <a:gd name="T31" fmla="*/ 31750 h 192"/>
                <a:gd name="T32" fmla="*/ 35125 w 175"/>
                <a:gd name="T33" fmla="*/ 28575 h 192"/>
                <a:gd name="T34" fmla="*/ 31931 w 175"/>
                <a:gd name="T35" fmla="*/ 31750 h 192"/>
                <a:gd name="T36" fmla="*/ 27940 w 175"/>
                <a:gd name="T37" fmla="*/ 28575 h 192"/>
                <a:gd name="T38" fmla="*/ 35125 w 175"/>
                <a:gd name="T39" fmla="*/ 22225 h 192"/>
                <a:gd name="T40" fmla="*/ 31931 w 175"/>
                <a:gd name="T41" fmla="*/ 24606 h 192"/>
                <a:gd name="T42" fmla="*/ 27940 w 175"/>
                <a:gd name="T43" fmla="*/ 22225 h 192"/>
                <a:gd name="T44" fmla="*/ 31931 w 175"/>
                <a:gd name="T45" fmla="*/ 19050 h 192"/>
                <a:gd name="T46" fmla="*/ 20755 w 175"/>
                <a:gd name="T47" fmla="*/ 19050 h 192"/>
                <a:gd name="T48" fmla="*/ 17562 w 175"/>
                <a:gd name="T49" fmla="*/ 15875 h 192"/>
                <a:gd name="T50" fmla="*/ 20755 w 175"/>
                <a:gd name="T51" fmla="*/ 12700 h 192"/>
                <a:gd name="T52" fmla="*/ 17562 w 175"/>
                <a:gd name="T53" fmla="*/ 12700 h 192"/>
                <a:gd name="T54" fmla="*/ 14369 w 175"/>
                <a:gd name="T55" fmla="*/ 15875 h 192"/>
                <a:gd name="T56" fmla="*/ 20755 w 175"/>
                <a:gd name="T57" fmla="*/ 0 h 192"/>
                <a:gd name="T58" fmla="*/ 14369 w 175"/>
                <a:gd name="T59" fmla="*/ 3175 h 192"/>
                <a:gd name="T60" fmla="*/ 3991 w 175"/>
                <a:gd name="T61" fmla="*/ 22225 h 192"/>
                <a:gd name="T62" fmla="*/ 3991 w 175"/>
                <a:gd name="T63" fmla="*/ 24606 h 192"/>
                <a:gd name="T64" fmla="*/ 0 w 175"/>
                <a:gd name="T65" fmla="*/ 28575 h 19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5"/>
                <a:gd name="T100" fmla="*/ 0 h 192"/>
                <a:gd name="T101" fmla="*/ 175 w 175"/>
                <a:gd name="T102" fmla="*/ 192 h 19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5" h="192">
                  <a:moveTo>
                    <a:pt x="0" y="144"/>
                  </a:moveTo>
                  <a:lnTo>
                    <a:pt x="0" y="144"/>
                  </a:lnTo>
                  <a:lnTo>
                    <a:pt x="0" y="160"/>
                  </a:lnTo>
                  <a:lnTo>
                    <a:pt x="17" y="160"/>
                  </a:lnTo>
                  <a:lnTo>
                    <a:pt x="104" y="160"/>
                  </a:lnTo>
                  <a:lnTo>
                    <a:pt x="104" y="175"/>
                  </a:lnTo>
                  <a:lnTo>
                    <a:pt x="86" y="175"/>
                  </a:lnTo>
                  <a:lnTo>
                    <a:pt x="104" y="175"/>
                  </a:lnTo>
                  <a:lnTo>
                    <a:pt x="121" y="160"/>
                  </a:lnTo>
                  <a:lnTo>
                    <a:pt x="140" y="160"/>
                  </a:lnTo>
                  <a:lnTo>
                    <a:pt x="140" y="175"/>
                  </a:lnTo>
                  <a:lnTo>
                    <a:pt x="157" y="175"/>
                  </a:lnTo>
                  <a:lnTo>
                    <a:pt x="157" y="192"/>
                  </a:lnTo>
                  <a:lnTo>
                    <a:pt x="175" y="192"/>
                  </a:lnTo>
                  <a:lnTo>
                    <a:pt x="175" y="160"/>
                  </a:lnTo>
                  <a:lnTo>
                    <a:pt x="157" y="160"/>
                  </a:lnTo>
                  <a:lnTo>
                    <a:pt x="175" y="144"/>
                  </a:lnTo>
                  <a:lnTo>
                    <a:pt x="157" y="160"/>
                  </a:lnTo>
                  <a:lnTo>
                    <a:pt x="140" y="144"/>
                  </a:lnTo>
                  <a:lnTo>
                    <a:pt x="175" y="112"/>
                  </a:lnTo>
                  <a:lnTo>
                    <a:pt x="157" y="127"/>
                  </a:lnTo>
                  <a:lnTo>
                    <a:pt x="140" y="112"/>
                  </a:lnTo>
                  <a:lnTo>
                    <a:pt x="157" y="96"/>
                  </a:lnTo>
                  <a:lnTo>
                    <a:pt x="104" y="96"/>
                  </a:lnTo>
                  <a:lnTo>
                    <a:pt x="86" y="79"/>
                  </a:lnTo>
                  <a:lnTo>
                    <a:pt x="104" y="64"/>
                  </a:lnTo>
                  <a:lnTo>
                    <a:pt x="86" y="64"/>
                  </a:lnTo>
                  <a:lnTo>
                    <a:pt x="69" y="79"/>
                  </a:lnTo>
                  <a:lnTo>
                    <a:pt x="104" y="0"/>
                  </a:lnTo>
                  <a:lnTo>
                    <a:pt x="69" y="16"/>
                  </a:lnTo>
                  <a:lnTo>
                    <a:pt x="17" y="112"/>
                  </a:lnTo>
                  <a:lnTo>
                    <a:pt x="17" y="127"/>
                  </a:lnTo>
                  <a:lnTo>
                    <a:pt x="0" y="144"/>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94" name="Line 57"/>
            <p:cNvSpPr>
              <a:spLocks noChangeShapeType="1"/>
            </p:cNvSpPr>
            <p:nvPr>
              <p:custDataLst>
                <p:tags r:id="rId55"/>
              </p:custDataLst>
            </p:nvPr>
          </p:nvSpPr>
          <p:spPr bwMode="auto">
            <a:xfrm>
              <a:off x="3394075" y="4357688"/>
              <a:ext cx="14288" cy="127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95" name="Line 58"/>
            <p:cNvSpPr>
              <a:spLocks noChangeShapeType="1"/>
            </p:cNvSpPr>
            <p:nvPr>
              <p:custDataLst>
                <p:tags r:id="rId56"/>
              </p:custDataLst>
            </p:nvPr>
          </p:nvSpPr>
          <p:spPr bwMode="auto">
            <a:xfrm>
              <a:off x="3008313" y="4103688"/>
              <a:ext cx="30163" cy="127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96" name="Freeform 59"/>
            <p:cNvSpPr>
              <a:spLocks/>
            </p:cNvSpPr>
            <p:nvPr>
              <p:custDataLst>
                <p:tags r:id="rId57"/>
              </p:custDataLst>
            </p:nvPr>
          </p:nvSpPr>
          <p:spPr bwMode="auto">
            <a:xfrm>
              <a:off x="3030538" y="4084638"/>
              <a:ext cx="14288" cy="25400"/>
            </a:xfrm>
            <a:custGeom>
              <a:avLst/>
              <a:gdLst>
                <a:gd name="T0" fmla="*/ 0 w 17"/>
                <a:gd name="T1" fmla="*/ 0 h 31"/>
                <a:gd name="T2" fmla="*/ 0 w 17"/>
                <a:gd name="T3" fmla="*/ 0 h 31"/>
                <a:gd name="T4" fmla="*/ 4202 w 17"/>
                <a:gd name="T5" fmla="*/ 3277 h 31"/>
                <a:gd name="T6" fmla="*/ 4202 w 17"/>
                <a:gd name="T7" fmla="*/ 6555 h 31"/>
                <a:gd name="T8" fmla="*/ 0 60000 65536"/>
                <a:gd name="T9" fmla="*/ 0 60000 65536"/>
                <a:gd name="T10" fmla="*/ 0 60000 65536"/>
                <a:gd name="T11" fmla="*/ 0 60000 65536"/>
                <a:gd name="T12" fmla="*/ 0 w 17"/>
                <a:gd name="T13" fmla="*/ 0 h 31"/>
                <a:gd name="T14" fmla="*/ 17 w 17"/>
                <a:gd name="T15" fmla="*/ 31 h 31"/>
              </a:gdLst>
              <a:ahLst/>
              <a:cxnLst>
                <a:cxn ang="T8">
                  <a:pos x="T0" y="T1"/>
                </a:cxn>
                <a:cxn ang="T9">
                  <a:pos x="T2" y="T3"/>
                </a:cxn>
                <a:cxn ang="T10">
                  <a:pos x="T4" y="T5"/>
                </a:cxn>
                <a:cxn ang="T11">
                  <a:pos x="T6" y="T7"/>
                </a:cxn>
              </a:cxnLst>
              <a:rect l="T12" t="T13" r="T14" b="T15"/>
              <a:pathLst>
                <a:path w="17" h="31">
                  <a:moveTo>
                    <a:pt x="0" y="0"/>
                  </a:moveTo>
                  <a:lnTo>
                    <a:pt x="0" y="0"/>
                  </a:lnTo>
                  <a:lnTo>
                    <a:pt x="17" y="15"/>
                  </a:lnTo>
                  <a:lnTo>
                    <a:pt x="17" y="31"/>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97" name="Freeform 60"/>
            <p:cNvSpPr>
              <a:spLocks/>
            </p:cNvSpPr>
            <p:nvPr>
              <p:custDataLst>
                <p:tags r:id="rId58"/>
              </p:custDataLst>
            </p:nvPr>
          </p:nvSpPr>
          <p:spPr bwMode="auto">
            <a:xfrm>
              <a:off x="3044825" y="4110038"/>
              <a:ext cx="12700" cy="25400"/>
            </a:xfrm>
            <a:custGeom>
              <a:avLst/>
              <a:gdLst>
                <a:gd name="T0" fmla="*/ 0 w 17"/>
                <a:gd name="T1" fmla="*/ 0 h 32"/>
                <a:gd name="T2" fmla="*/ 0 w 17"/>
                <a:gd name="T3" fmla="*/ 0 h 32"/>
                <a:gd name="T4" fmla="*/ 2988 w 17"/>
                <a:gd name="T5" fmla="*/ 3175 h 32"/>
                <a:gd name="T6" fmla="*/ 2988 w 17"/>
                <a:gd name="T7" fmla="*/ 6350 h 32"/>
                <a:gd name="T8" fmla="*/ 0 60000 65536"/>
                <a:gd name="T9" fmla="*/ 0 60000 65536"/>
                <a:gd name="T10" fmla="*/ 0 60000 65536"/>
                <a:gd name="T11" fmla="*/ 0 60000 65536"/>
                <a:gd name="T12" fmla="*/ 0 w 17"/>
                <a:gd name="T13" fmla="*/ 0 h 32"/>
                <a:gd name="T14" fmla="*/ 17 w 17"/>
                <a:gd name="T15" fmla="*/ 32 h 32"/>
              </a:gdLst>
              <a:ahLst/>
              <a:cxnLst>
                <a:cxn ang="T8">
                  <a:pos x="T0" y="T1"/>
                </a:cxn>
                <a:cxn ang="T9">
                  <a:pos x="T2" y="T3"/>
                </a:cxn>
                <a:cxn ang="T10">
                  <a:pos x="T4" y="T5"/>
                </a:cxn>
                <a:cxn ang="T11">
                  <a:pos x="T6" y="T7"/>
                </a:cxn>
              </a:cxnLst>
              <a:rect l="T12" t="T13" r="T14" b="T15"/>
              <a:pathLst>
                <a:path w="17" h="32">
                  <a:moveTo>
                    <a:pt x="0" y="0"/>
                  </a:moveTo>
                  <a:lnTo>
                    <a:pt x="0" y="0"/>
                  </a:lnTo>
                  <a:lnTo>
                    <a:pt x="17" y="17"/>
                  </a:lnTo>
                  <a:lnTo>
                    <a:pt x="17" y="32"/>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98" name="Freeform 61"/>
            <p:cNvSpPr>
              <a:spLocks/>
            </p:cNvSpPr>
            <p:nvPr>
              <p:custDataLst>
                <p:tags r:id="rId59"/>
              </p:custDataLst>
            </p:nvPr>
          </p:nvSpPr>
          <p:spPr bwMode="auto">
            <a:xfrm>
              <a:off x="3098800" y="4173538"/>
              <a:ext cx="14288" cy="12700"/>
            </a:xfrm>
            <a:custGeom>
              <a:avLst/>
              <a:gdLst>
                <a:gd name="T0" fmla="*/ 0 w 18"/>
                <a:gd name="T1" fmla="*/ 0 h 16"/>
                <a:gd name="T2" fmla="*/ 0 w 18"/>
                <a:gd name="T3" fmla="*/ 0 h 16"/>
                <a:gd name="T4" fmla="*/ 3969 w 18"/>
                <a:gd name="T5" fmla="*/ 3175 h 16"/>
                <a:gd name="T6" fmla="*/ 0 w 18"/>
                <a:gd name="T7" fmla="*/ 3175 h 16"/>
                <a:gd name="T8" fmla="*/ 0 60000 65536"/>
                <a:gd name="T9" fmla="*/ 0 60000 65536"/>
                <a:gd name="T10" fmla="*/ 0 60000 65536"/>
                <a:gd name="T11" fmla="*/ 0 60000 65536"/>
                <a:gd name="T12" fmla="*/ 0 w 18"/>
                <a:gd name="T13" fmla="*/ 0 h 16"/>
                <a:gd name="T14" fmla="*/ 18 w 18"/>
                <a:gd name="T15" fmla="*/ 16 h 16"/>
              </a:gdLst>
              <a:ahLst/>
              <a:cxnLst>
                <a:cxn ang="T8">
                  <a:pos x="T0" y="T1"/>
                </a:cxn>
                <a:cxn ang="T9">
                  <a:pos x="T2" y="T3"/>
                </a:cxn>
                <a:cxn ang="T10">
                  <a:pos x="T4" y="T5"/>
                </a:cxn>
                <a:cxn ang="T11">
                  <a:pos x="T6" y="T7"/>
                </a:cxn>
              </a:cxnLst>
              <a:rect l="T12" t="T13" r="T14" b="T15"/>
              <a:pathLst>
                <a:path w="18" h="16">
                  <a:moveTo>
                    <a:pt x="0" y="0"/>
                  </a:moveTo>
                  <a:lnTo>
                    <a:pt x="0" y="0"/>
                  </a:lnTo>
                  <a:lnTo>
                    <a:pt x="18" y="16"/>
                  </a:lnTo>
                  <a:lnTo>
                    <a:pt x="0" y="1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99" name="Freeform 62"/>
            <p:cNvSpPr>
              <a:spLocks/>
            </p:cNvSpPr>
            <p:nvPr>
              <p:custDataLst>
                <p:tags r:id="rId60"/>
              </p:custDataLst>
            </p:nvPr>
          </p:nvSpPr>
          <p:spPr bwMode="auto">
            <a:xfrm>
              <a:off x="3141663" y="4198938"/>
              <a:ext cx="25400" cy="0"/>
            </a:xfrm>
            <a:custGeom>
              <a:avLst/>
              <a:gdLst>
                <a:gd name="T0" fmla="*/ 0 w 33"/>
                <a:gd name="T1" fmla="*/ 0 w 33"/>
                <a:gd name="T2" fmla="*/ 2309 w 33"/>
                <a:gd name="T3" fmla="*/ 6158 w 33"/>
                <a:gd name="T4" fmla="*/ 0 60000 65536"/>
                <a:gd name="T5" fmla="*/ 0 60000 65536"/>
                <a:gd name="T6" fmla="*/ 0 60000 65536"/>
                <a:gd name="T7" fmla="*/ 0 60000 65536"/>
                <a:gd name="T8" fmla="*/ 0 w 33"/>
                <a:gd name="T9" fmla="*/ 33 w 33"/>
              </a:gdLst>
              <a:ahLst/>
              <a:cxnLst>
                <a:cxn ang="T4">
                  <a:pos x="T0" y="0"/>
                </a:cxn>
                <a:cxn ang="T5">
                  <a:pos x="T1" y="0"/>
                </a:cxn>
                <a:cxn ang="T6">
                  <a:pos x="T2" y="0"/>
                </a:cxn>
                <a:cxn ang="T7">
                  <a:pos x="T3" y="0"/>
                </a:cxn>
              </a:cxnLst>
              <a:rect l="T8" t="0" r="T9" b="0"/>
              <a:pathLst>
                <a:path w="33">
                  <a:moveTo>
                    <a:pt x="0" y="0"/>
                  </a:moveTo>
                  <a:lnTo>
                    <a:pt x="0" y="0"/>
                  </a:lnTo>
                  <a:lnTo>
                    <a:pt x="15" y="0"/>
                  </a:lnTo>
                  <a:lnTo>
                    <a:pt x="33"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00" name="Line 63"/>
            <p:cNvSpPr>
              <a:spLocks noChangeShapeType="1"/>
            </p:cNvSpPr>
            <p:nvPr>
              <p:custDataLst>
                <p:tags r:id="rId61"/>
              </p:custDataLst>
            </p:nvPr>
          </p:nvSpPr>
          <p:spPr bwMode="auto">
            <a:xfrm>
              <a:off x="3079750" y="4154488"/>
              <a:ext cx="11113" cy="127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01" name="Line 64"/>
            <p:cNvSpPr>
              <a:spLocks noChangeShapeType="1"/>
            </p:cNvSpPr>
            <p:nvPr>
              <p:custDataLst>
                <p:tags r:id="rId62"/>
              </p:custDataLst>
            </p:nvPr>
          </p:nvSpPr>
          <p:spPr bwMode="auto">
            <a:xfrm flipV="1">
              <a:off x="3079750" y="3887788"/>
              <a:ext cx="11113" cy="381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02" name="Freeform 65"/>
            <p:cNvSpPr>
              <a:spLocks/>
            </p:cNvSpPr>
            <p:nvPr>
              <p:custDataLst>
                <p:tags r:id="rId63"/>
              </p:custDataLst>
            </p:nvPr>
          </p:nvSpPr>
          <p:spPr bwMode="auto">
            <a:xfrm>
              <a:off x="2012950" y="3500438"/>
              <a:ext cx="1252538" cy="622300"/>
            </a:xfrm>
            <a:custGeom>
              <a:avLst/>
              <a:gdLst>
                <a:gd name="T0" fmla="*/ 157956 w 1578"/>
                <a:gd name="T1" fmla="*/ 3171 h 785"/>
                <a:gd name="T2" fmla="*/ 171450 w 1578"/>
                <a:gd name="T3" fmla="*/ 6342 h 785"/>
                <a:gd name="T4" fmla="*/ 175419 w 1578"/>
                <a:gd name="T5" fmla="*/ 22197 h 785"/>
                <a:gd name="T6" fmla="*/ 196056 w 1578"/>
                <a:gd name="T7" fmla="*/ 19026 h 785"/>
                <a:gd name="T8" fmla="*/ 203200 w 1578"/>
                <a:gd name="T9" fmla="*/ 22197 h 785"/>
                <a:gd name="T10" fmla="*/ 220663 w 1578"/>
                <a:gd name="T11" fmla="*/ 25368 h 785"/>
                <a:gd name="T12" fmla="*/ 199231 w 1578"/>
                <a:gd name="T13" fmla="*/ 38051 h 785"/>
                <a:gd name="T14" fmla="*/ 199231 w 1578"/>
                <a:gd name="T15" fmla="*/ 53906 h 785"/>
                <a:gd name="T16" fmla="*/ 207169 w 1578"/>
                <a:gd name="T17" fmla="*/ 53906 h 785"/>
                <a:gd name="T18" fmla="*/ 213519 w 1578"/>
                <a:gd name="T19" fmla="*/ 31710 h 785"/>
                <a:gd name="T20" fmla="*/ 223838 w 1578"/>
                <a:gd name="T21" fmla="*/ 38051 h 785"/>
                <a:gd name="T22" fmla="*/ 227806 w 1578"/>
                <a:gd name="T23" fmla="*/ 47564 h 785"/>
                <a:gd name="T24" fmla="*/ 227806 w 1578"/>
                <a:gd name="T25" fmla="*/ 57077 h 785"/>
                <a:gd name="T26" fmla="*/ 247650 w 1578"/>
                <a:gd name="T27" fmla="*/ 44393 h 785"/>
                <a:gd name="T28" fmla="*/ 268288 w 1578"/>
                <a:gd name="T29" fmla="*/ 34881 h 785"/>
                <a:gd name="T30" fmla="*/ 300038 w 1578"/>
                <a:gd name="T31" fmla="*/ 15855 h 785"/>
                <a:gd name="T32" fmla="*/ 306388 w 1578"/>
                <a:gd name="T33" fmla="*/ 19026 h 785"/>
                <a:gd name="T34" fmla="*/ 313531 w 1578"/>
                <a:gd name="T35" fmla="*/ 34881 h 785"/>
                <a:gd name="T36" fmla="*/ 300038 w 1578"/>
                <a:gd name="T37" fmla="*/ 41222 h 785"/>
                <a:gd name="T38" fmla="*/ 292894 w 1578"/>
                <a:gd name="T39" fmla="*/ 57077 h 785"/>
                <a:gd name="T40" fmla="*/ 296069 w 1578"/>
                <a:gd name="T41" fmla="*/ 57077 h 785"/>
                <a:gd name="T42" fmla="*/ 275431 w 1578"/>
                <a:gd name="T43" fmla="*/ 63419 h 785"/>
                <a:gd name="T44" fmla="*/ 265113 w 1578"/>
                <a:gd name="T45" fmla="*/ 69761 h 785"/>
                <a:gd name="T46" fmla="*/ 265113 w 1578"/>
                <a:gd name="T47" fmla="*/ 79274 h 785"/>
                <a:gd name="T48" fmla="*/ 261938 w 1578"/>
                <a:gd name="T49" fmla="*/ 72932 h 785"/>
                <a:gd name="T50" fmla="*/ 261938 w 1578"/>
                <a:gd name="T51" fmla="*/ 79274 h 785"/>
                <a:gd name="T52" fmla="*/ 261938 w 1578"/>
                <a:gd name="T53" fmla="*/ 101471 h 785"/>
                <a:gd name="T54" fmla="*/ 234156 w 1578"/>
                <a:gd name="T55" fmla="*/ 123667 h 785"/>
                <a:gd name="T56" fmla="*/ 237331 w 1578"/>
                <a:gd name="T57" fmla="*/ 155377 h 785"/>
                <a:gd name="T58" fmla="*/ 227806 w 1578"/>
                <a:gd name="T59" fmla="*/ 133180 h 785"/>
                <a:gd name="T60" fmla="*/ 213519 w 1578"/>
                <a:gd name="T61" fmla="*/ 126838 h 785"/>
                <a:gd name="T62" fmla="*/ 199231 w 1578"/>
                <a:gd name="T63" fmla="*/ 123667 h 785"/>
                <a:gd name="T64" fmla="*/ 192881 w 1578"/>
                <a:gd name="T65" fmla="*/ 126838 h 785"/>
                <a:gd name="T66" fmla="*/ 188913 w 1578"/>
                <a:gd name="T67" fmla="*/ 133180 h 785"/>
                <a:gd name="T68" fmla="*/ 175419 w 1578"/>
                <a:gd name="T69" fmla="*/ 130009 h 785"/>
                <a:gd name="T70" fmla="*/ 161131 w 1578"/>
                <a:gd name="T71" fmla="*/ 130009 h 785"/>
                <a:gd name="T72" fmla="*/ 148431 w 1578"/>
                <a:gd name="T73" fmla="*/ 142693 h 785"/>
                <a:gd name="T74" fmla="*/ 123825 w 1578"/>
                <a:gd name="T75" fmla="*/ 130009 h 785"/>
                <a:gd name="T76" fmla="*/ 114300 w 1578"/>
                <a:gd name="T77" fmla="*/ 133180 h 785"/>
                <a:gd name="T78" fmla="*/ 99219 w 1578"/>
                <a:gd name="T79" fmla="*/ 117325 h 785"/>
                <a:gd name="T80" fmla="*/ 41275 w 1578"/>
                <a:gd name="T81" fmla="*/ 114154 h 785"/>
                <a:gd name="T82" fmla="*/ 34925 w 1578"/>
                <a:gd name="T83" fmla="*/ 104642 h 785"/>
                <a:gd name="T84" fmla="*/ 14288 w 1578"/>
                <a:gd name="T85" fmla="*/ 91958 h 785"/>
                <a:gd name="T86" fmla="*/ 10319 w 1578"/>
                <a:gd name="T87" fmla="*/ 82445 h 785"/>
                <a:gd name="T88" fmla="*/ 7144 w 1578"/>
                <a:gd name="T89" fmla="*/ 79274 h 785"/>
                <a:gd name="T90" fmla="*/ 3969 w 1578"/>
                <a:gd name="T91" fmla="*/ 69761 h 785"/>
                <a:gd name="T92" fmla="*/ 0 w 1578"/>
                <a:gd name="T93" fmla="*/ 47564 h 785"/>
                <a:gd name="T94" fmla="*/ 3969 w 1578"/>
                <a:gd name="T95" fmla="*/ 25368 h 785"/>
                <a:gd name="T96" fmla="*/ 10319 w 1578"/>
                <a:gd name="T97" fmla="*/ 12684 h 785"/>
                <a:gd name="T98" fmla="*/ 10319 w 1578"/>
                <a:gd name="T99" fmla="*/ 6342 h 78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78"/>
                <a:gd name="T151" fmla="*/ 0 h 785"/>
                <a:gd name="T152" fmla="*/ 1578 w 1578"/>
                <a:gd name="T153" fmla="*/ 785 h 78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78" h="785">
                  <a:moveTo>
                    <a:pt x="52" y="17"/>
                  </a:moveTo>
                  <a:lnTo>
                    <a:pt x="52" y="17"/>
                  </a:lnTo>
                  <a:lnTo>
                    <a:pt x="797" y="17"/>
                  </a:lnTo>
                  <a:lnTo>
                    <a:pt x="814" y="0"/>
                  </a:lnTo>
                  <a:lnTo>
                    <a:pt x="832" y="33"/>
                  </a:lnTo>
                  <a:lnTo>
                    <a:pt x="866" y="33"/>
                  </a:lnTo>
                  <a:lnTo>
                    <a:pt x="903" y="65"/>
                  </a:lnTo>
                  <a:lnTo>
                    <a:pt x="955" y="65"/>
                  </a:lnTo>
                  <a:lnTo>
                    <a:pt x="884" y="113"/>
                  </a:lnTo>
                  <a:lnTo>
                    <a:pt x="920" y="96"/>
                  </a:lnTo>
                  <a:lnTo>
                    <a:pt x="937" y="113"/>
                  </a:lnTo>
                  <a:lnTo>
                    <a:pt x="989" y="96"/>
                  </a:lnTo>
                  <a:lnTo>
                    <a:pt x="989" y="113"/>
                  </a:lnTo>
                  <a:lnTo>
                    <a:pt x="1006" y="96"/>
                  </a:lnTo>
                  <a:lnTo>
                    <a:pt x="1024" y="113"/>
                  </a:lnTo>
                  <a:lnTo>
                    <a:pt x="1076" y="113"/>
                  </a:lnTo>
                  <a:lnTo>
                    <a:pt x="1093" y="113"/>
                  </a:lnTo>
                  <a:lnTo>
                    <a:pt x="1110" y="129"/>
                  </a:lnTo>
                  <a:lnTo>
                    <a:pt x="1110" y="144"/>
                  </a:lnTo>
                  <a:lnTo>
                    <a:pt x="1024" y="144"/>
                  </a:lnTo>
                  <a:lnTo>
                    <a:pt x="1006" y="192"/>
                  </a:lnTo>
                  <a:lnTo>
                    <a:pt x="1024" y="177"/>
                  </a:lnTo>
                  <a:lnTo>
                    <a:pt x="1006" y="240"/>
                  </a:lnTo>
                  <a:lnTo>
                    <a:pt x="1006" y="273"/>
                  </a:lnTo>
                  <a:lnTo>
                    <a:pt x="1006" y="288"/>
                  </a:lnTo>
                  <a:lnTo>
                    <a:pt x="1024" y="288"/>
                  </a:lnTo>
                  <a:lnTo>
                    <a:pt x="1041" y="273"/>
                  </a:lnTo>
                  <a:lnTo>
                    <a:pt x="1041" y="209"/>
                  </a:lnTo>
                  <a:lnTo>
                    <a:pt x="1058" y="177"/>
                  </a:lnTo>
                  <a:lnTo>
                    <a:pt x="1076" y="161"/>
                  </a:lnTo>
                  <a:lnTo>
                    <a:pt x="1076" y="144"/>
                  </a:lnTo>
                  <a:lnTo>
                    <a:pt x="1127" y="161"/>
                  </a:lnTo>
                  <a:lnTo>
                    <a:pt x="1127" y="192"/>
                  </a:lnTo>
                  <a:lnTo>
                    <a:pt x="1110" y="225"/>
                  </a:lnTo>
                  <a:lnTo>
                    <a:pt x="1145" y="209"/>
                  </a:lnTo>
                  <a:lnTo>
                    <a:pt x="1145" y="240"/>
                  </a:lnTo>
                  <a:lnTo>
                    <a:pt x="1162" y="240"/>
                  </a:lnTo>
                  <a:lnTo>
                    <a:pt x="1127" y="288"/>
                  </a:lnTo>
                  <a:lnTo>
                    <a:pt x="1145" y="288"/>
                  </a:lnTo>
                  <a:lnTo>
                    <a:pt x="1179" y="288"/>
                  </a:lnTo>
                  <a:lnTo>
                    <a:pt x="1248" y="240"/>
                  </a:lnTo>
                  <a:lnTo>
                    <a:pt x="1248" y="225"/>
                  </a:lnTo>
                  <a:lnTo>
                    <a:pt x="1317" y="225"/>
                  </a:lnTo>
                  <a:lnTo>
                    <a:pt x="1317" y="192"/>
                  </a:lnTo>
                  <a:lnTo>
                    <a:pt x="1352" y="177"/>
                  </a:lnTo>
                  <a:lnTo>
                    <a:pt x="1438" y="177"/>
                  </a:lnTo>
                  <a:lnTo>
                    <a:pt x="1475" y="161"/>
                  </a:lnTo>
                  <a:lnTo>
                    <a:pt x="1509" y="81"/>
                  </a:lnTo>
                  <a:lnTo>
                    <a:pt x="1527" y="96"/>
                  </a:lnTo>
                  <a:lnTo>
                    <a:pt x="1544" y="81"/>
                  </a:lnTo>
                  <a:lnTo>
                    <a:pt x="1544" y="96"/>
                  </a:lnTo>
                  <a:lnTo>
                    <a:pt x="1561" y="144"/>
                  </a:lnTo>
                  <a:lnTo>
                    <a:pt x="1578" y="161"/>
                  </a:lnTo>
                  <a:lnTo>
                    <a:pt x="1578" y="177"/>
                  </a:lnTo>
                  <a:lnTo>
                    <a:pt x="1561" y="192"/>
                  </a:lnTo>
                  <a:lnTo>
                    <a:pt x="1527" y="192"/>
                  </a:lnTo>
                  <a:lnTo>
                    <a:pt x="1509" y="209"/>
                  </a:lnTo>
                  <a:lnTo>
                    <a:pt x="1492" y="225"/>
                  </a:lnTo>
                  <a:lnTo>
                    <a:pt x="1456" y="257"/>
                  </a:lnTo>
                  <a:lnTo>
                    <a:pt x="1475" y="288"/>
                  </a:lnTo>
                  <a:lnTo>
                    <a:pt x="1492" y="288"/>
                  </a:lnTo>
                  <a:lnTo>
                    <a:pt x="1492" y="273"/>
                  </a:lnTo>
                  <a:lnTo>
                    <a:pt x="1492" y="288"/>
                  </a:lnTo>
                  <a:lnTo>
                    <a:pt x="1456" y="288"/>
                  </a:lnTo>
                  <a:lnTo>
                    <a:pt x="1404" y="305"/>
                  </a:lnTo>
                  <a:lnTo>
                    <a:pt x="1387" y="321"/>
                  </a:lnTo>
                  <a:lnTo>
                    <a:pt x="1369" y="369"/>
                  </a:lnTo>
                  <a:lnTo>
                    <a:pt x="1352" y="369"/>
                  </a:lnTo>
                  <a:lnTo>
                    <a:pt x="1335" y="353"/>
                  </a:lnTo>
                  <a:lnTo>
                    <a:pt x="1352" y="384"/>
                  </a:lnTo>
                  <a:lnTo>
                    <a:pt x="1335" y="432"/>
                  </a:lnTo>
                  <a:lnTo>
                    <a:pt x="1335" y="401"/>
                  </a:lnTo>
                  <a:lnTo>
                    <a:pt x="1317" y="384"/>
                  </a:lnTo>
                  <a:lnTo>
                    <a:pt x="1335" y="353"/>
                  </a:lnTo>
                  <a:lnTo>
                    <a:pt x="1317" y="369"/>
                  </a:lnTo>
                  <a:lnTo>
                    <a:pt x="1317" y="401"/>
                  </a:lnTo>
                  <a:lnTo>
                    <a:pt x="1300" y="401"/>
                  </a:lnTo>
                  <a:lnTo>
                    <a:pt x="1317" y="401"/>
                  </a:lnTo>
                  <a:lnTo>
                    <a:pt x="1317" y="432"/>
                  </a:lnTo>
                  <a:lnTo>
                    <a:pt x="1335" y="480"/>
                  </a:lnTo>
                  <a:lnTo>
                    <a:pt x="1317" y="512"/>
                  </a:lnTo>
                  <a:lnTo>
                    <a:pt x="1248" y="545"/>
                  </a:lnTo>
                  <a:lnTo>
                    <a:pt x="1196" y="593"/>
                  </a:lnTo>
                  <a:lnTo>
                    <a:pt x="1179" y="624"/>
                  </a:lnTo>
                  <a:lnTo>
                    <a:pt x="1214" y="737"/>
                  </a:lnTo>
                  <a:lnTo>
                    <a:pt x="1214" y="785"/>
                  </a:lnTo>
                  <a:lnTo>
                    <a:pt x="1196" y="785"/>
                  </a:lnTo>
                  <a:lnTo>
                    <a:pt x="1179" y="768"/>
                  </a:lnTo>
                  <a:lnTo>
                    <a:pt x="1145" y="737"/>
                  </a:lnTo>
                  <a:lnTo>
                    <a:pt x="1145" y="672"/>
                  </a:lnTo>
                  <a:lnTo>
                    <a:pt x="1110" y="641"/>
                  </a:lnTo>
                  <a:lnTo>
                    <a:pt x="1076" y="656"/>
                  </a:lnTo>
                  <a:lnTo>
                    <a:pt x="1076" y="641"/>
                  </a:lnTo>
                  <a:lnTo>
                    <a:pt x="1041" y="641"/>
                  </a:lnTo>
                  <a:lnTo>
                    <a:pt x="1006" y="641"/>
                  </a:lnTo>
                  <a:lnTo>
                    <a:pt x="1006" y="624"/>
                  </a:lnTo>
                  <a:lnTo>
                    <a:pt x="955" y="641"/>
                  </a:lnTo>
                  <a:lnTo>
                    <a:pt x="937" y="641"/>
                  </a:lnTo>
                  <a:lnTo>
                    <a:pt x="972" y="641"/>
                  </a:lnTo>
                  <a:lnTo>
                    <a:pt x="955" y="656"/>
                  </a:lnTo>
                  <a:lnTo>
                    <a:pt x="972" y="672"/>
                  </a:lnTo>
                  <a:lnTo>
                    <a:pt x="955" y="672"/>
                  </a:lnTo>
                  <a:lnTo>
                    <a:pt x="920" y="672"/>
                  </a:lnTo>
                  <a:lnTo>
                    <a:pt x="903" y="656"/>
                  </a:lnTo>
                  <a:lnTo>
                    <a:pt x="884" y="656"/>
                  </a:lnTo>
                  <a:lnTo>
                    <a:pt x="849" y="656"/>
                  </a:lnTo>
                  <a:lnTo>
                    <a:pt x="814" y="672"/>
                  </a:lnTo>
                  <a:lnTo>
                    <a:pt x="814" y="656"/>
                  </a:lnTo>
                  <a:lnTo>
                    <a:pt x="797" y="656"/>
                  </a:lnTo>
                  <a:lnTo>
                    <a:pt x="814" y="672"/>
                  </a:lnTo>
                  <a:lnTo>
                    <a:pt x="745" y="720"/>
                  </a:lnTo>
                  <a:lnTo>
                    <a:pt x="745" y="768"/>
                  </a:lnTo>
                  <a:lnTo>
                    <a:pt x="693" y="752"/>
                  </a:lnTo>
                  <a:lnTo>
                    <a:pt x="624" y="656"/>
                  </a:lnTo>
                  <a:lnTo>
                    <a:pt x="607" y="656"/>
                  </a:lnTo>
                  <a:lnTo>
                    <a:pt x="590" y="672"/>
                  </a:lnTo>
                  <a:lnTo>
                    <a:pt x="573" y="672"/>
                  </a:lnTo>
                  <a:lnTo>
                    <a:pt x="538" y="656"/>
                  </a:lnTo>
                  <a:lnTo>
                    <a:pt x="538" y="624"/>
                  </a:lnTo>
                  <a:lnTo>
                    <a:pt x="503" y="593"/>
                  </a:lnTo>
                  <a:lnTo>
                    <a:pt x="365" y="608"/>
                  </a:lnTo>
                  <a:lnTo>
                    <a:pt x="260" y="576"/>
                  </a:lnTo>
                  <a:lnTo>
                    <a:pt x="208" y="576"/>
                  </a:lnTo>
                  <a:lnTo>
                    <a:pt x="190" y="545"/>
                  </a:lnTo>
                  <a:lnTo>
                    <a:pt x="173" y="545"/>
                  </a:lnTo>
                  <a:lnTo>
                    <a:pt x="173" y="528"/>
                  </a:lnTo>
                  <a:lnTo>
                    <a:pt x="104" y="512"/>
                  </a:lnTo>
                  <a:lnTo>
                    <a:pt x="104" y="497"/>
                  </a:lnTo>
                  <a:lnTo>
                    <a:pt x="70" y="464"/>
                  </a:lnTo>
                  <a:lnTo>
                    <a:pt x="70" y="432"/>
                  </a:lnTo>
                  <a:lnTo>
                    <a:pt x="52" y="432"/>
                  </a:lnTo>
                  <a:lnTo>
                    <a:pt x="52" y="416"/>
                  </a:lnTo>
                  <a:lnTo>
                    <a:pt x="70" y="416"/>
                  </a:lnTo>
                  <a:lnTo>
                    <a:pt x="70" y="401"/>
                  </a:lnTo>
                  <a:lnTo>
                    <a:pt x="35" y="401"/>
                  </a:lnTo>
                  <a:lnTo>
                    <a:pt x="52" y="401"/>
                  </a:lnTo>
                  <a:lnTo>
                    <a:pt x="18" y="369"/>
                  </a:lnTo>
                  <a:lnTo>
                    <a:pt x="18" y="353"/>
                  </a:lnTo>
                  <a:lnTo>
                    <a:pt x="0" y="336"/>
                  </a:lnTo>
                  <a:lnTo>
                    <a:pt x="18" y="288"/>
                  </a:lnTo>
                  <a:lnTo>
                    <a:pt x="0" y="240"/>
                  </a:lnTo>
                  <a:lnTo>
                    <a:pt x="18" y="129"/>
                  </a:lnTo>
                  <a:lnTo>
                    <a:pt x="35" y="129"/>
                  </a:lnTo>
                  <a:lnTo>
                    <a:pt x="18" y="129"/>
                  </a:lnTo>
                  <a:lnTo>
                    <a:pt x="0" y="48"/>
                  </a:lnTo>
                  <a:lnTo>
                    <a:pt x="35" y="48"/>
                  </a:lnTo>
                  <a:lnTo>
                    <a:pt x="52" y="65"/>
                  </a:lnTo>
                  <a:lnTo>
                    <a:pt x="35" y="81"/>
                  </a:lnTo>
                  <a:lnTo>
                    <a:pt x="52" y="81"/>
                  </a:lnTo>
                  <a:lnTo>
                    <a:pt x="52" y="33"/>
                  </a:lnTo>
                  <a:lnTo>
                    <a:pt x="52" y="17"/>
                  </a:lnTo>
                  <a:close/>
                </a:path>
              </a:pathLst>
            </a:custGeom>
            <a:solidFill>
              <a:schemeClr val="accent2"/>
            </a:solidFill>
            <a:ln w="9525">
              <a:solidFill>
                <a:srgbClr val="BBAD87"/>
              </a:solidFill>
              <a:round/>
              <a:headEnd/>
              <a:tailEnd/>
            </a:ln>
          </p:spPr>
          <p:txBody>
            <a:bodyPr/>
            <a:lstStyle/>
            <a:p>
              <a:pPr defTabSz="914400"/>
              <a:endParaRPr lang="en-GB" sz="1350">
                <a:solidFill>
                  <a:prstClr val="black"/>
                </a:solidFill>
              </a:endParaRPr>
            </a:p>
          </p:txBody>
        </p:sp>
        <p:sp>
          <p:nvSpPr>
            <p:cNvPr id="103" name="Freeform 66"/>
            <p:cNvSpPr>
              <a:spLocks/>
            </p:cNvSpPr>
            <p:nvPr>
              <p:custDataLst>
                <p:tags r:id="rId64"/>
              </p:custDataLst>
            </p:nvPr>
          </p:nvSpPr>
          <p:spPr bwMode="auto">
            <a:xfrm>
              <a:off x="3113088" y="5875338"/>
              <a:ext cx="111125" cy="100013"/>
            </a:xfrm>
            <a:custGeom>
              <a:avLst/>
              <a:gdLst>
                <a:gd name="T0" fmla="*/ 27781 w 140"/>
                <a:gd name="T1" fmla="*/ 19050 h 126"/>
                <a:gd name="T2" fmla="*/ 27781 w 140"/>
                <a:gd name="T3" fmla="*/ 19050 h 126"/>
                <a:gd name="T4" fmla="*/ 27781 w 140"/>
                <a:gd name="T5" fmla="*/ 0 h 126"/>
                <a:gd name="T6" fmla="*/ 19844 w 140"/>
                <a:gd name="T7" fmla="*/ 3175 h 126"/>
                <a:gd name="T8" fmla="*/ 16669 w 140"/>
                <a:gd name="T9" fmla="*/ 6350 h 126"/>
                <a:gd name="T10" fmla="*/ 19844 w 140"/>
                <a:gd name="T11" fmla="*/ 9525 h 126"/>
                <a:gd name="T12" fmla="*/ 23812 w 140"/>
                <a:gd name="T13" fmla="*/ 6350 h 126"/>
                <a:gd name="T14" fmla="*/ 23812 w 140"/>
                <a:gd name="T15" fmla="*/ 9525 h 126"/>
                <a:gd name="T16" fmla="*/ 19844 w 140"/>
                <a:gd name="T17" fmla="*/ 9525 h 126"/>
                <a:gd name="T18" fmla="*/ 19844 w 140"/>
                <a:gd name="T19" fmla="*/ 15875 h 126"/>
                <a:gd name="T20" fmla="*/ 19844 w 140"/>
                <a:gd name="T21" fmla="*/ 12700 h 126"/>
                <a:gd name="T22" fmla="*/ 16669 w 140"/>
                <a:gd name="T23" fmla="*/ 12700 h 126"/>
                <a:gd name="T24" fmla="*/ 14287 w 140"/>
                <a:gd name="T25" fmla="*/ 12700 h 126"/>
                <a:gd name="T26" fmla="*/ 3175 w 140"/>
                <a:gd name="T27" fmla="*/ 6350 h 126"/>
                <a:gd name="T28" fmla="*/ 0 w 140"/>
                <a:gd name="T29" fmla="*/ 9525 h 126"/>
                <a:gd name="T30" fmla="*/ 3175 w 140"/>
                <a:gd name="T31" fmla="*/ 12700 h 126"/>
                <a:gd name="T32" fmla="*/ 7144 w 140"/>
                <a:gd name="T33" fmla="*/ 12700 h 126"/>
                <a:gd name="T34" fmla="*/ 7144 w 140"/>
                <a:gd name="T35" fmla="*/ 15875 h 126"/>
                <a:gd name="T36" fmla="*/ 9525 w 140"/>
                <a:gd name="T37" fmla="*/ 15875 h 126"/>
                <a:gd name="T38" fmla="*/ 9525 w 140"/>
                <a:gd name="T39" fmla="*/ 19050 h 126"/>
                <a:gd name="T40" fmla="*/ 16669 w 140"/>
                <a:gd name="T41" fmla="*/ 22225 h 126"/>
                <a:gd name="T42" fmla="*/ 19844 w 140"/>
                <a:gd name="T43" fmla="*/ 22225 h 126"/>
                <a:gd name="T44" fmla="*/ 23812 w 140"/>
                <a:gd name="T45" fmla="*/ 25400 h 126"/>
                <a:gd name="T46" fmla="*/ 27781 w 140"/>
                <a:gd name="T47" fmla="*/ 19050 h 1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126"/>
                <a:gd name="T74" fmla="*/ 140 w 140"/>
                <a:gd name="T75" fmla="*/ 126 h 1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126">
                  <a:moveTo>
                    <a:pt x="140" y="96"/>
                  </a:moveTo>
                  <a:lnTo>
                    <a:pt x="140" y="96"/>
                  </a:lnTo>
                  <a:lnTo>
                    <a:pt x="140" y="0"/>
                  </a:lnTo>
                  <a:lnTo>
                    <a:pt x="103" y="15"/>
                  </a:lnTo>
                  <a:lnTo>
                    <a:pt x="86" y="30"/>
                  </a:lnTo>
                  <a:lnTo>
                    <a:pt x="103" y="48"/>
                  </a:lnTo>
                  <a:lnTo>
                    <a:pt x="122" y="30"/>
                  </a:lnTo>
                  <a:lnTo>
                    <a:pt x="122" y="48"/>
                  </a:lnTo>
                  <a:lnTo>
                    <a:pt x="103" y="48"/>
                  </a:lnTo>
                  <a:lnTo>
                    <a:pt x="103" y="78"/>
                  </a:lnTo>
                  <a:lnTo>
                    <a:pt x="103" y="63"/>
                  </a:lnTo>
                  <a:lnTo>
                    <a:pt x="86" y="63"/>
                  </a:lnTo>
                  <a:lnTo>
                    <a:pt x="69" y="63"/>
                  </a:lnTo>
                  <a:lnTo>
                    <a:pt x="17" y="30"/>
                  </a:lnTo>
                  <a:lnTo>
                    <a:pt x="0" y="48"/>
                  </a:lnTo>
                  <a:lnTo>
                    <a:pt x="17" y="63"/>
                  </a:lnTo>
                  <a:lnTo>
                    <a:pt x="34" y="63"/>
                  </a:lnTo>
                  <a:lnTo>
                    <a:pt x="34" y="78"/>
                  </a:lnTo>
                  <a:lnTo>
                    <a:pt x="51" y="78"/>
                  </a:lnTo>
                  <a:lnTo>
                    <a:pt x="51" y="96"/>
                  </a:lnTo>
                  <a:lnTo>
                    <a:pt x="86" y="111"/>
                  </a:lnTo>
                  <a:lnTo>
                    <a:pt x="103" y="111"/>
                  </a:lnTo>
                  <a:lnTo>
                    <a:pt x="122" y="126"/>
                  </a:lnTo>
                  <a:lnTo>
                    <a:pt x="140" y="9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04" name="Freeform 67"/>
            <p:cNvSpPr>
              <a:spLocks/>
            </p:cNvSpPr>
            <p:nvPr>
              <p:custDataLst>
                <p:tags r:id="rId65"/>
              </p:custDataLst>
            </p:nvPr>
          </p:nvSpPr>
          <p:spPr bwMode="auto">
            <a:xfrm>
              <a:off x="3224213" y="5875338"/>
              <a:ext cx="82550" cy="114300"/>
            </a:xfrm>
            <a:custGeom>
              <a:avLst/>
              <a:gdLst>
                <a:gd name="T0" fmla="*/ 0 w 103"/>
                <a:gd name="T1" fmla="*/ 19050 h 144"/>
                <a:gd name="T2" fmla="*/ 0 w 103"/>
                <a:gd name="T3" fmla="*/ 19050 h 144"/>
                <a:gd name="T4" fmla="*/ 0 w 103"/>
                <a:gd name="T5" fmla="*/ 0 h 144"/>
                <a:gd name="T6" fmla="*/ 4007 w 103"/>
                <a:gd name="T7" fmla="*/ 9525 h 144"/>
                <a:gd name="T8" fmla="*/ 14426 w 103"/>
                <a:gd name="T9" fmla="*/ 15081 h 144"/>
                <a:gd name="T10" fmla="*/ 20838 w 103"/>
                <a:gd name="T11" fmla="*/ 19050 h 144"/>
                <a:gd name="T12" fmla="*/ 17632 w 103"/>
                <a:gd name="T13" fmla="*/ 21431 h 144"/>
                <a:gd name="T14" fmla="*/ 7213 w 103"/>
                <a:gd name="T15" fmla="*/ 24606 h 144"/>
                <a:gd name="T16" fmla="*/ 4007 w 103"/>
                <a:gd name="T17" fmla="*/ 28575 h 144"/>
                <a:gd name="T18" fmla="*/ 0 w 103"/>
                <a:gd name="T19" fmla="*/ 19050 h 1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3"/>
                <a:gd name="T31" fmla="*/ 0 h 144"/>
                <a:gd name="T32" fmla="*/ 103 w 103"/>
                <a:gd name="T33" fmla="*/ 144 h 1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3" h="144">
                  <a:moveTo>
                    <a:pt x="0" y="96"/>
                  </a:moveTo>
                  <a:lnTo>
                    <a:pt x="0" y="96"/>
                  </a:lnTo>
                  <a:lnTo>
                    <a:pt x="0" y="0"/>
                  </a:lnTo>
                  <a:lnTo>
                    <a:pt x="17" y="48"/>
                  </a:lnTo>
                  <a:lnTo>
                    <a:pt x="69" y="78"/>
                  </a:lnTo>
                  <a:lnTo>
                    <a:pt x="103" y="96"/>
                  </a:lnTo>
                  <a:lnTo>
                    <a:pt x="86" y="111"/>
                  </a:lnTo>
                  <a:lnTo>
                    <a:pt x="34" y="126"/>
                  </a:lnTo>
                  <a:lnTo>
                    <a:pt x="17" y="144"/>
                  </a:lnTo>
                  <a:lnTo>
                    <a:pt x="0" y="96"/>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05" name="Freeform 68"/>
            <p:cNvSpPr>
              <a:spLocks/>
            </p:cNvSpPr>
            <p:nvPr>
              <p:custDataLst>
                <p:tags r:id="rId66"/>
              </p:custDataLst>
            </p:nvPr>
          </p:nvSpPr>
          <p:spPr bwMode="auto">
            <a:xfrm>
              <a:off x="2728913" y="4643438"/>
              <a:ext cx="12700" cy="25400"/>
            </a:xfrm>
            <a:custGeom>
              <a:avLst/>
              <a:gdLst>
                <a:gd name="T0" fmla="*/ 0 w 15"/>
                <a:gd name="T1" fmla="*/ 0 h 33"/>
                <a:gd name="T2" fmla="*/ 0 w 15"/>
                <a:gd name="T3" fmla="*/ 0 h 33"/>
                <a:gd name="T4" fmla="*/ 3387 w 15"/>
                <a:gd name="T5" fmla="*/ 3079 h 33"/>
                <a:gd name="T6" fmla="*/ 0 w 15"/>
                <a:gd name="T7" fmla="*/ 3079 h 33"/>
                <a:gd name="T8" fmla="*/ 3387 w 15"/>
                <a:gd name="T9" fmla="*/ 6158 h 33"/>
                <a:gd name="T10" fmla="*/ 3387 w 15"/>
                <a:gd name="T11" fmla="*/ 3079 h 33"/>
                <a:gd name="T12" fmla="*/ 0 w 15"/>
                <a:gd name="T13" fmla="*/ 0 h 33"/>
                <a:gd name="T14" fmla="*/ 0 60000 65536"/>
                <a:gd name="T15" fmla="*/ 0 60000 65536"/>
                <a:gd name="T16" fmla="*/ 0 60000 65536"/>
                <a:gd name="T17" fmla="*/ 0 60000 65536"/>
                <a:gd name="T18" fmla="*/ 0 60000 65536"/>
                <a:gd name="T19" fmla="*/ 0 60000 65536"/>
                <a:gd name="T20" fmla="*/ 0 60000 65536"/>
                <a:gd name="T21" fmla="*/ 0 w 15"/>
                <a:gd name="T22" fmla="*/ 0 h 33"/>
                <a:gd name="T23" fmla="*/ 15 w 15"/>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33">
                  <a:moveTo>
                    <a:pt x="0" y="0"/>
                  </a:moveTo>
                  <a:lnTo>
                    <a:pt x="0" y="0"/>
                  </a:lnTo>
                  <a:lnTo>
                    <a:pt x="15" y="18"/>
                  </a:lnTo>
                  <a:lnTo>
                    <a:pt x="0" y="18"/>
                  </a:lnTo>
                  <a:lnTo>
                    <a:pt x="15" y="33"/>
                  </a:lnTo>
                  <a:lnTo>
                    <a:pt x="15" y="18"/>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06" name="Freeform 69"/>
            <p:cNvSpPr>
              <a:spLocks/>
            </p:cNvSpPr>
            <p:nvPr>
              <p:custDataLst>
                <p:tags r:id="rId67"/>
              </p:custDataLst>
            </p:nvPr>
          </p:nvSpPr>
          <p:spPr bwMode="auto">
            <a:xfrm>
              <a:off x="3098800" y="5556251"/>
              <a:ext cx="26988" cy="52388"/>
            </a:xfrm>
            <a:custGeom>
              <a:avLst/>
              <a:gdLst>
                <a:gd name="T0" fmla="*/ 3084 w 35"/>
                <a:gd name="T1" fmla="*/ 0 h 65"/>
                <a:gd name="T2" fmla="*/ 3084 w 35"/>
                <a:gd name="T3" fmla="*/ 0 h 65"/>
                <a:gd name="T4" fmla="*/ 0 w 35"/>
                <a:gd name="T5" fmla="*/ 9672 h 65"/>
                <a:gd name="T6" fmla="*/ 3084 w 35"/>
                <a:gd name="T7" fmla="*/ 13701 h 65"/>
                <a:gd name="T8" fmla="*/ 6169 w 35"/>
                <a:gd name="T9" fmla="*/ 4030 h 65"/>
                <a:gd name="T10" fmla="*/ 3084 w 35"/>
                <a:gd name="T11" fmla="*/ 0 h 65"/>
                <a:gd name="T12" fmla="*/ 0 60000 65536"/>
                <a:gd name="T13" fmla="*/ 0 60000 65536"/>
                <a:gd name="T14" fmla="*/ 0 60000 65536"/>
                <a:gd name="T15" fmla="*/ 0 60000 65536"/>
                <a:gd name="T16" fmla="*/ 0 60000 65536"/>
                <a:gd name="T17" fmla="*/ 0 60000 65536"/>
                <a:gd name="T18" fmla="*/ 0 w 35"/>
                <a:gd name="T19" fmla="*/ 0 h 65"/>
                <a:gd name="T20" fmla="*/ 35 w 35"/>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35" h="65">
                  <a:moveTo>
                    <a:pt x="18" y="0"/>
                  </a:moveTo>
                  <a:lnTo>
                    <a:pt x="18" y="0"/>
                  </a:lnTo>
                  <a:lnTo>
                    <a:pt x="0" y="48"/>
                  </a:lnTo>
                  <a:lnTo>
                    <a:pt x="18" y="65"/>
                  </a:lnTo>
                  <a:lnTo>
                    <a:pt x="35" y="17"/>
                  </a:lnTo>
                  <a:lnTo>
                    <a:pt x="18"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07" name="Freeform 70"/>
            <p:cNvSpPr>
              <a:spLocks/>
            </p:cNvSpPr>
            <p:nvPr>
              <p:custDataLst>
                <p:tags r:id="rId68"/>
              </p:custDataLst>
            </p:nvPr>
          </p:nvSpPr>
          <p:spPr bwMode="auto">
            <a:xfrm>
              <a:off x="3387725" y="5837238"/>
              <a:ext cx="69850" cy="38100"/>
            </a:xfrm>
            <a:custGeom>
              <a:avLst/>
              <a:gdLst>
                <a:gd name="T0" fmla="*/ 0 w 88"/>
                <a:gd name="T1" fmla="*/ 2381 h 48"/>
                <a:gd name="T2" fmla="*/ 0 w 88"/>
                <a:gd name="T3" fmla="*/ 2381 h 48"/>
                <a:gd name="T4" fmla="*/ 3969 w 88"/>
                <a:gd name="T5" fmla="*/ 5556 h 48"/>
                <a:gd name="T6" fmla="*/ 7144 w 88"/>
                <a:gd name="T7" fmla="*/ 5556 h 48"/>
                <a:gd name="T8" fmla="*/ 10319 w 88"/>
                <a:gd name="T9" fmla="*/ 9525 h 48"/>
                <a:gd name="T10" fmla="*/ 17463 w 88"/>
                <a:gd name="T11" fmla="*/ 2381 h 48"/>
                <a:gd name="T12" fmla="*/ 17463 w 88"/>
                <a:gd name="T13" fmla="*/ 0 h 48"/>
                <a:gd name="T14" fmla="*/ 7144 w 88"/>
                <a:gd name="T15" fmla="*/ 0 h 48"/>
                <a:gd name="T16" fmla="*/ 3969 w 88"/>
                <a:gd name="T17" fmla="*/ 0 h 48"/>
                <a:gd name="T18" fmla="*/ 7144 w 88"/>
                <a:gd name="T19" fmla="*/ 2381 h 48"/>
                <a:gd name="T20" fmla="*/ 3969 w 88"/>
                <a:gd name="T21" fmla="*/ 5556 h 48"/>
                <a:gd name="T22" fmla="*/ 0 w 88"/>
                <a:gd name="T23" fmla="*/ 2381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8"/>
                <a:gd name="T37" fmla="*/ 0 h 48"/>
                <a:gd name="T38" fmla="*/ 88 w 8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8" h="48">
                  <a:moveTo>
                    <a:pt x="0" y="15"/>
                  </a:moveTo>
                  <a:lnTo>
                    <a:pt x="0" y="15"/>
                  </a:lnTo>
                  <a:lnTo>
                    <a:pt x="17" y="30"/>
                  </a:lnTo>
                  <a:lnTo>
                    <a:pt x="35" y="30"/>
                  </a:lnTo>
                  <a:lnTo>
                    <a:pt x="52" y="48"/>
                  </a:lnTo>
                  <a:lnTo>
                    <a:pt x="88" y="15"/>
                  </a:lnTo>
                  <a:lnTo>
                    <a:pt x="88" y="0"/>
                  </a:lnTo>
                  <a:lnTo>
                    <a:pt x="35" y="0"/>
                  </a:lnTo>
                  <a:lnTo>
                    <a:pt x="17" y="0"/>
                  </a:lnTo>
                  <a:lnTo>
                    <a:pt x="35" y="15"/>
                  </a:lnTo>
                  <a:lnTo>
                    <a:pt x="17" y="30"/>
                  </a:lnTo>
                  <a:lnTo>
                    <a:pt x="0" y="1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08" name="Freeform 71"/>
            <p:cNvSpPr>
              <a:spLocks/>
            </p:cNvSpPr>
            <p:nvPr>
              <p:custDataLst>
                <p:tags r:id="rId69"/>
              </p:custDataLst>
            </p:nvPr>
          </p:nvSpPr>
          <p:spPr bwMode="auto">
            <a:xfrm>
              <a:off x="3071813" y="5003801"/>
              <a:ext cx="177800" cy="925513"/>
            </a:xfrm>
            <a:custGeom>
              <a:avLst/>
              <a:gdLst>
                <a:gd name="T0" fmla="*/ 27781 w 224"/>
                <a:gd name="T1" fmla="*/ 3172 h 1167"/>
                <a:gd name="T2" fmla="*/ 38100 w 224"/>
                <a:gd name="T3" fmla="*/ 9517 h 1167"/>
                <a:gd name="T4" fmla="*/ 41275 w 224"/>
                <a:gd name="T5" fmla="*/ 28551 h 1167"/>
                <a:gd name="T6" fmla="*/ 44450 w 224"/>
                <a:gd name="T7" fmla="*/ 34102 h 1167"/>
                <a:gd name="T8" fmla="*/ 41275 w 224"/>
                <a:gd name="T9" fmla="*/ 47584 h 1167"/>
                <a:gd name="T10" fmla="*/ 27781 w 224"/>
                <a:gd name="T11" fmla="*/ 76135 h 1167"/>
                <a:gd name="T12" fmla="*/ 27781 w 224"/>
                <a:gd name="T13" fmla="*/ 97548 h 1167"/>
                <a:gd name="T14" fmla="*/ 23812 w 224"/>
                <a:gd name="T15" fmla="*/ 107064 h 1167"/>
                <a:gd name="T16" fmla="*/ 20638 w 224"/>
                <a:gd name="T17" fmla="*/ 126098 h 1167"/>
                <a:gd name="T18" fmla="*/ 20638 w 224"/>
                <a:gd name="T19" fmla="*/ 145132 h 1167"/>
                <a:gd name="T20" fmla="*/ 23812 w 224"/>
                <a:gd name="T21" fmla="*/ 157821 h 1167"/>
                <a:gd name="T22" fmla="*/ 20638 w 224"/>
                <a:gd name="T23" fmla="*/ 161786 h 1167"/>
                <a:gd name="T24" fmla="*/ 20638 w 224"/>
                <a:gd name="T25" fmla="*/ 173682 h 1167"/>
                <a:gd name="T26" fmla="*/ 17463 w 224"/>
                <a:gd name="T27" fmla="*/ 186371 h 1167"/>
                <a:gd name="T28" fmla="*/ 14288 w 224"/>
                <a:gd name="T29" fmla="*/ 202233 h 1167"/>
                <a:gd name="T30" fmla="*/ 17463 w 224"/>
                <a:gd name="T31" fmla="*/ 202233 h 1167"/>
                <a:gd name="T32" fmla="*/ 20638 w 224"/>
                <a:gd name="T33" fmla="*/ 214922 h 1167"/>
                <a:gd name="T34" fmla="*/ 38100 w 224"/>
                <a:gd name="T35" fmla="*/ 214922 h 1167"/>
                <a:gd name="T36" fmla="*/ 34131 w 224"/>
                <a:gd name="T37" fmla="*/ 214922 h 1167"/>
                <a:gd name="T38" fmla="*/ 27781 w 224"/>
                <a:gd name="T39" fmla="*/ 221267 h 1167"/>
                <a:gd name="T40" fmla="*/ 23812 w 224"/>
                <a:gd name="T41" fmla="*/ 230783 h 1167"/>
                <a:gd name="T42" fmla="*/ 23812 w 224"/>
                <a:gd name="T43" fmla="*/ 224439 h 1167"/>
                <a:gd name="T44" fmla="*/ 17463 w 224"/>
                <a:gd name="T45" fmla="*/ 224439 h 1167"/>
                <a:gd name="T46" fmla="*/ 14288 w 224"/>
                <a:gd name="T47" fmla="*/ 218887 h 1167"/>
                <a:gd name="T48" fmla="*/ 7144 w 224"/>
                <a:gd name="T49" fmla="*/ 214922 h 1167"/>
                <a:gd name="T50" fmla="*/ 3969 w 224"/>
                <a:gd name="T51" fmla="*/ 214922 h 1167"/>
                <a:gd name="T52" fmla="*/ 7144 w 224"/>
                <a:gd name="T53" fmla="*/ 211750 h 1167"/>
                <a:gd name="T54" fmla="*/ 7144 w 224"/>
                <a:gd name="T55" fmla="*/ 205405 h 1167"/>
                <a:gd name="T56" fmla="*/ 3969 w 224"/>
                <a:gd name="T57" fmla="*/ 211750 h 1167"/>
                <a:gd name="T58" fmla="*/ 7144 w 224"/>
                <a:gd name="T59" fmla="*/ 205405 h 1167"/>
                <a:gd name="T60" fmla="*/ 3969 w 224"/>
                <a:gd name="T61" fmla="*/ 205405 h 1167"/>
                <a:gd name="T62" fmla="*/ 0 w 224"/>
                <a:gd name="T63" fmla="*/ 195888 h 1167"/>
                <a:gd name="T64" fmla="*/ 3969 w 224"/>
                <a:gd name="T65" fmla="*/ 183199 h 1167"/>
                <a:gd name="T66" fmla="*/ 7144 w 224"/>
                <a:gd name="T67" fmla="*/ 186371 h 1167"/>
                <a:gd name="T68" fmla="*/ 3969 w 224"/>
                <a:gd name="T69" fmla="*/ 173682 h 1167"/>
                <a:gd name="T70" fmla="*/ 7144 w 224"/>
                <a:gd name="T71" fmla="*/ 171303 h 1167"/>
                <a:gd name="T72" fmla="*/ 7144 w 224"/>
                <a:gd name="T73" fmla="*/ 167338 h 1167"/>
                <a:gd name="T74" fmla="*/ 10319 w 224"/>
                <a:gd name="T75" fmla="*/ 154649 h 1167"/>
                <a:gd name="T76" fmla="*/ 10319 w 224"/>
                <a:gd name="T77" fmla="*/ 161786 h 1167"/>
                <a:gd name="T78" fmla="*/ 17463 w 224"/>
                <a:gd name="T79" fmla="*/ 142753 h 1167"/>
                <a:gd name="T80" fmla="*/ 14288 w 224"/>
                <a:gd name="T81" fmla="*/ 138787 h 1167"/>
                <a:gd name="T82" fmla="*/ 10319 w 224"/>
                <a:gd name="T83" fmla="*/ 126098 h 1167"/>
                <a:gd name="T84" fmla="*/ 10319 w 224"/>
                <a:gd name="T85" fmla="*/ 114202 h 1167"/>
                <a:gd name="T86" fmla="*/ 23812 w 224"/>
                <a:gd name="T87" fmla="*/ 81686 h 1167"/>
                <a:gd name="T88" fmla="*/ 23812 w 224"/>
                <a:gd name="T89" fmla="*/ 66618 h 1167"/>
                <a:gd name="T90" fmla="*/ 27781 w 224"/>
                <a:gd name="T91" fmla="*/ 47584 h 1167"/>
                <a:gd name="T92" fmla="*/ 30956 w 224"/>
                <a:gd name="T93" fmla="*/ 19034 h 116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4"/>
                <a:gd name="T142" fmla="*/ 0 h 1167"/>
                <a:gd name="T143" fmla="*/ 224 w 224"/>
                <a:gd name="T144" fmla="*/ 1167 h 116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4" h="1167">
                  <a:moveTo>
                    <a:pt x="138" y="16"/>
                  </a:moveTo>
                  <a:lnTo>
                    <a:pt x="138" y="16"/>
                  </a:lnTo>
                  <a:lnTo>
                    <a:pt x="172" y="0"/>
                  </a:lnTo>
                  <a:lnTo>
                    <a:pt x="190" y="48"/>
                  </a:lnTo>
                  <a:lnTo>
                    <a:pt x="190" y="64"/>
                  </a:lnTo>
                  <a:lnTo>
                    <a:pt x="207" y="144"/>
                  </a:lnTo>
                  <a:lnTo>
                    <a:pt x="224" y="144"/>
                  </a:lnTo>
                  <a:lnTo>
                    <a:pt x="224" y="175"/>
                  </a:lnTo>
                  <a:lnTo>
                    <a:pt x="190" y="192"/>
                  </a:lnTo>
                  <a:lnTo>
                    <a:pt x="207" y="240"/>
                  </a:lnTo>
                  <a:lnTo>
                    <a:pt x="172" y="288"/>
                  </a:lnTo>
                  <a:lnTo>
                    <a:pt x="138" y="384"/>
                  </a:lnTo>
                  <a:lnTo>
                    <a:pt x="155" y="447"/>
                  </a:lnTo>
                  <a:lnTo>
                    <a:pt x="138" y="495"/>
                  </a:lnTo>
                  <a:lnTo>
                    <a:pt x="138" y="528"/>
                  </a:lnTo>
                  <a:lnTo>
                    <a:pt x="121" y="543"/>
                  </a:lnTo>
                  <a:lnTo>
                    <a:pt x="121" y="607"/>
                  </a:lnTo>
                  <a:lnTo>
                    <a:pt x="103" y="639"/>
                  </a:lnTo>
                  <a:lnTo>
                    <a:pt x="103" y="703"/>
                  </a:lnTo>
                  <a:lnTo>
                    <a:pt x="103" y="735"/>
                  </a:lnTo>
                  <a:lnTo>
                    <a:pt x="103" y="799"/>
                  </a:lnTo>
                  <a:lnTo>
                    <a:pt x="121" y="799"/>
                  </a:lnTo>
                  <a:lnTo>
                    <a:pt x="121" y="816"/>
                  </a:lnTo>
                  <a:lnTo>
                    <a:pt x="103" y="816"/>
                  </a:lnTo>
                  <a:lnTo>
                    <a:pt x="121" y="816"/>
                  </a:lnTo>
                  <a:lnTo>
                    <a:pt x="103" y="879"/>
                  </a:lnTo>
                  <a:lnTo>
                    <a:pt x="86" y="912"/>
                  </a:lnTo>
                  <a:lnTo>
                    <a:pt x="86" y="942"/>
                  </a:lnTo>
                  <a:lnTo>
                    <a:pt x="69" y="990"/>
                  </a:lnTo>
                  <a:lnTo>
                    <a:pt x="69" y="1023"/>
                  </a:lnTo>
                  <a:lnTo>
                    <a:pt x="69" y="1038"/>
                  </a:lnTo>
                  <a:lnTo>
                    <a:pt x="86" y="1023"/>
                  </a:lnTo>
                  <a:lnTo>
                    <a:pt x="86" y="1071"/>
                  </a:lnTo>
                  <a:lnTo>
                    <a:pt x="103" y="1086"/>
                  </a:lnTo>
                  <a:lnTo>
                    <a:pt x="155" y="1086"/>
                  </a:lnTo>
                  <a:lnTo>
                    <a:pt x="190" y="1086"/>
                  </a:lnTo>
                  <a:lnTo>
                    <a:pt x="190" y="1104"/>
                  </a:lnTo>
                  <a:lnTo>
                    <a:pt x="172" y="1086"/>
                  </a:lnTo>
                  <a:lnTo>
                    <a:pt x="172" y="1104"/>
                  </a:lnTo>
                  <a:lnTo>
                    <a:pt x="138" y="1119"/>
                  </a:lnTo>
                  <a:lnTo>
                    <a:pt x="138" y="1152"/>
                  </a:lnTo>
                  <a:lnTo>
                    <a:pt x="121" y="1167"/>
                  </a:lnTo>
                  <a:lnTo>
                    <a:pt x="103" y="1134"/>
                  </a:lnTo>
                  <a:lnTo>
                    <a:pt x="121" y="1134"/>
                  </a:lnTo>
                  <a:lnTo>
                    <a:pt x="121" y="1119"/>
                  </a:lnTo>
                  <a:lnTo>
                    <a:pt x="86" y="1134"/>
                  </a:lnTo>
                  <a:lnTo>
                    <a:pt x="69" y="1119"/>
                  </a:lnTo>
                  <a:lnTo>
                    <a:pt x="69" y="1104"/>
                  </a:lnTo>
                  <a:lnTo>
                    <a:pt x="52" y="1104"/>
                  </a:lnTo>
                  <a:lnTo>
                    <a:pt x="34" y="1086"/>
                  </a:lnTo>
                  <a:lnTo>
                    <a:pt x="34" y="1104"/>
                  </a:lnTo>
                  <a:lnTo>
                    <a:pt x="17" y="1086"/>
                  </a:lnTo>
                  <a:lnTo>
                    <a:pt x="17" y="1071"/>
                  </a:lnTo>
                  <a:lnTo>
                    <a:pt x="34" y="1071"/>
                  </a:lnTo>
                  <a:lnTo>
                    <a:pt x="34" y="1056"/>
                  </a:lnTo>
                  <a:lnTo>
                    <a:pt x="34" y="1038"/>
                  </a:lnTo>
                  <a:lnTo>
                    <a:pt x="34" y="1056"/>
                  </a:lnTo>
                  <a:lnTo>
                    <a:pt x="17" y="1071"/>
                  </a:lnTo>
                  <a:lnTo>
                    <a:pt x="17" y="1023"/>
                  </a:lnTo>
                  <a:lnTo>
                    <a:pt x="34" y="1038"/>
                  </a:lnTo>
                  <a:lnTo>
                    <a:pt x="34" y="1008"/>
                  </a:lnTo>
                  <a:lnTo>
                    <a:pt x="17" y="1038"/>
                  </a:lnTo>
                  <a:lnTo>
                    <a:pt x="17" y="1008"/>
                  </a:lnTo>
                  <a:lnTo>
                    <a:pt x="0" y="990"/>
                  </a:lnTo>
                  <a:lnTo>
                    <a:pt x="0" y="975"/>
                  </a:lnTo>
                  <a:lnTo>
                    <a:pt x="17" y="927"/>
                  </a:lnTo>
                  <a:lnTo>
                    <a:pt x="17" y="912"/>
                  </a:lnTo>
                  <a:lnTo>
                    <a:pt x="34" y="942"/>
                  </a:lnTo>
                  <a:lnTo>
                    <a:pt x="52" y="879"/>
                  </a:lnTo>
                  <a:lnTo>
                    <a:pt x="17" y="879"/>
                  </a:lnTo>
                  <a:lnTo>
                    <a:pt x="0" y="879"/>
                  </a:lnTo>
                  <a:lnTo>
                    <a:pt x="34" y="864"/>
                  </a:lnTo>
                  <a:lnTo>
                    <a:pt x="17" y="846"/>
                  </a:lnTo>
                  <a:lnTo>
                    <a:pt x="34" y="846"/>
                  </a:lnTo>
                  <a:lnTo>
                    <a:pt x="34" y="799"/>
                  </a:lnTo>
                  <a:lnTo>
                    <a:pt x="52" y="783"/>
                  </a:lnTo>
                  <a:lnTo>
                    <a:pt x="69" y="783"/>
                  </a:lnTo>
                  <a:lnTo>
                    <a:pt x="52" y="816"/>
                  </a:lnTo>
                  <a:lnTo>
                    <a:pt x="52" y="831"/>
                  </a:lnTo>
                  <a:lnTo>
                    <a:pt x="86" y="720"/>
                  </a:lnTo>
                  <a:lnTo>
                    <a:pt x="86" y="703"/>
                  </a:lnTo>
                  <a:lnTo>
                    <a:pt x="69" y="703"/>
                  </a:lnTo>
                  <a:lnTo>
                    <a:pt x="52" y="687"/>
                  </a:lnTo>
                  <a:lnTo>
                    <a:pt x="52" y="639"/>
                  </a:lnTo>
                  <a:lnTo>
                    <a:pt x="69" y="624"/>
                  </a:lnTo>
                  <a:lnTo>
                    <a:pt x="52" y="576"/>
                  </a:lnTo>
                  <a:lnTo>
                    <a:pt x="69" y="559"/>
                  </a:lnTo>
                  <a:lnTo>
                    <a:pt x="121" y="415"/>
                  </a:lnTo>
                  <a:lnTo>
                    <a:pt x="103" y="367"/>
                  </a:lnTo>
                  <a:lnTo>
                    <a:pt x="121" y="336"/>
                  </a:lnTo>
                  <a:lnTo>
                    <a:pt x="121" y="303"/>
                  </a:lnTo>
                  <a:lnTo>
                    <a:pt x="138" y="240"/>
                  </a:lnTo>
                  <a:lnTo>
                    <a:pt x="138" y="144"/>
                  </a:lnTo>
                  <a:lnTo>
                    <a:pt x="155" y="96"/>
                  </a:lnTo>
                  <a:lnTo>
                    <a:pt x="138" y="16"/>
                  </a:lnTo>
                </a:path>
              </a:pathLst>
            </a:custGeom>
            <a:solidFill>
              <a:schemeClr val="bg1">
                <a:lumMod val="85000"/>
              </a:schemeClr>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09" name="Freeform 72"/>
            <p:cNvSpPr>
              <a:spLocks/>
            </p:cNvSpPr>
            <p:nvPr>
              <p:custDataLst>
                <p:tags r:id="rId70"/>
              </p:custDataLst>
            </p:nvPr>
          </p:nvSpPr>
          <p:spPr bwMode="auto">
            <a:xfrm>
              <a:off x="3003550" y="4394201"/>
              <a:ext cx="246063" cy="330200"/>
            </a:xfrm>
            <a:custGeom>
              <a:avLst/>
              <a:gdLst>
                <a:gd name="T0" fmla="*/ 47472 w 311"/>
                <a:gd name="T1" fmla="*/ 83746 h 414"/>
                <a:gd name="T2" fmla="*/ 47472 w 311"/>
                <a:gd name="T3" fmla="*/ 83746 h 414"/>
                <a:gd name="T4" fmla="*/ 50637 w 311"/>
                <a:gd name="T5" fmla="*/ 70187 h 414"/>
                <a:gd name="T6" fmla="*/ 47472 w 311"/>
                <a:gd name="T7" fmla="*/ 60616 h 414"/>
                <a:gd name="T8" fmla="*/ 50637 w 311"/>
                <a:gd name="T9" fmla="*/ 60616 h 414"/>
                <a:gd name="T10" fmla="*/ 47472 w 311"/>
                <a:gd name="T11" fmla="*/ 58224 h 414"/>
                <a:gd name="T12" fmla="*/ 47472 w 311"/>
                <a:gd name="T13" fmla="*/ 54236 h 414"/>
                <a:gd name="T14" fmla="*/ 60922 w 311"/>
                <a:gd name="T15" fmla="*/ 54236 h 414"/>
                <a:gd name="T16" fmla="*/ 60922 w 311"/>
                <a:gd name="T17" fmla="*/ 48653 h 414"/>
                <a:gd name="T18" fmla="*/ 57758 w 311"/>
                <a:gd name="T19" fmla="*/ 41474 h 414"/>
                <a:gd name="T20" fmla="*/ 60922 w 311"/>
                <a:gd name="T21" fmla="*/ 31903 h 414"/>
                <a:gd name="T22" fmla="*/ 50637 w 311"/>
                <a:gd name="T23" fmla="*/ 31903 h 414"/>
                <a:gd name="T24" fmla="*/ 47472 w 311"/>
                <a:gd name="T25" fmla="*/ 28713 h 414"/>
                <a:gd name="T26" fmla="*/ 37186 w 311"/>
                <a:gd name="T27" fmla="*/ 28713 h 414"/>
                <a:gd name="T28" fmla="*/ 34022 w 311"/>
                <a:gd name="T29" fmla="*/ 25523 h 414"/>
                <a:gd name="T30" fmla="*/ 34022 w 311"/>
                <a:gd name="T31" fmla="*/ 22332 h 414"/>
                <a:gd name="T32" fmla="*/ 30857 w 311"/>
                <a:gd name="T33" fmla="*/ 15952 h 414"/>
                <a:gd name="T34" fmla="*/ 34022 w 311"/>
                <a:gd name="T35" fmla="*/ 9571 h 414"/>
                <a:gd name="T36" fmla="*/ 37186 w 311"/>
                <a:gd name="T37" fmla="*/ 6381 h 414"/>
                <a:gd name="T38" fmla="*/ 41142 w 311"/>
                <a:gd name="T39" fmla="*/ 3190 h 414"/>
                <a:gd name="T40" fmla="*/ 37186 w 311"/>
                <a:gd name="T41" fmla="*/ 0 h 414"/>
                <a:gd name="T42" fmla="*/ 30857 w 311"/>
                <a:gd name="T43" fmla="*/ 6381 h 414"/>
                <a:gd name="T44" fmla="*/ 20571 w 311"/>
                <a:gd name="T45" fmla="*/ 9571 h 414"/>
                <a:gd name="T46" fmla="*/ 16615 w 311"/>
                <a:gd name="T47" fmla="*/ 15952 h 414"/>
                <a:gd name="T48" fmla="*/ 10286 w 311"/>
                <a:gd name="T49" fmla="*/ 19142 h 414"/>
                <a:gd name="T50" fmla="*/ 10286 w 311"/>
                <a:gd name="T51" fmla="*/ 25523 h 414"/>
                <a:gd name="T52" fmla="*/ 6330 w 311"/>
                <a:gd name="T53" fmla="*/ 19142 h 414"/>
                <a:gd name="T54" fmla="*/ 10286 w 311"/>
                <a:gd name="T55" fmla="*/ 22332 h 414"/>
                <a:gd name="T56" fmla="*/ 6330 w 311"/>
                <a:gd name="T57" fmla="*/ 25523 h 414"/>
                <a:gd name="T58" fmla="*/ 6330 w 311"/>
                <a:gd name="T59" fmla="*/ 28713 h 414"/>
                <a:gd name="T60" fmla="*/ 6330 w 311"/>
                <a:gd name="T61" fmla="*/ 31903 h 414"/>
                <a:gd name="T62" fmla="*/ 6330 w 311"/>
                <a:gd name="T63" fmla="*/ 44665 h 414"/>
                <a:gd name="T64" fmla="*/ 10286 w 311"/>
                <a:gd name="T65" fmla="*/ 44665 h 414"/>
                <a:gd name="T66" fmla="*/ 6330 w 311"/>
                <a:gd name="T67" fmla="*/ 51045 h 414"/>
                <a:gd name="T68" fmla="*/ 3165 w 311"/>
                <a:gd name="T69" fmla="*/ 51045 h 414"/>
                <a:gd name="T70" fmla="*/ 3165 w 311"/>
                <a:gd name="T71" fmla="*/ 54236 h 414"/>
                <a:gd name="T72" fmla="*/ 0 w 311"/>
                <a:gd name="T73" fmla="*/ 54236 h 414"/>
                <a:gd name="T74" fmla="*/ 0 w 311"/>
                <a:gd name="T75" fmla="*/ 58224 h 414"/>
                <a:gd name="T76" fmla="*/ 10286 w 311"/>
                <a:gd name="T77" fmla="*/ 63807 h 414"/>
                <a:gd name="T78" fmla="*/ 16615 w 311"/>
                <a:gd name="T79" fmla="*/ 60616 h 414"/>
                <a:gd name="T80" fmla="*/ 20571 w 311"/>
                <a:gd name="T81" fmla="*/ 63807 h 414"/>
                <a:gd name="T82" fmla="*/ 26901 w 311"/>
                <a:gd name="T83" fmla="*/ 70187 h 414"/>
                <a:gd name="T84" fmla="*/ 30857 w 311"/>
                <a:gd name="T85" fmla="*/ 76568 h 414"/>
                <a:gd name="T86" fmla="*/ 44307 w 311"/>
                <a:gd name="T87" fmla="*/ 73378 h 414"/>
                <a:gd name="T88" fmla="*/ 47472 w 311"/>
                <a:gd name="T89" fmla="*/ 76568 h 414"/>
                <a:gd name="T90" fmla="*/ 47472 w 311"/>
                <a:gd name="T91" fmla="*/ 79758 h 414"/>
                <a:gd name="T92" fmla="*/ 44307 w 311"/>
                <a:gd name="T93" fmla="*/ 79758 h 414"/>
                <a:gd name="T94" fmla="*/ 47472 w 311"/>
                <a:gd name="T95" fmla="*/ 83746 h 4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1"/>
                <a:gd name="T145" fmla="*/ 0 h 414"/>
                <a:gd name="T146" fmla="*/ 311 w 311"/>
                <a:gd name="T147" fmla="*/ 414 h 4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1" h="414">
                  <a:moveTo>
                    <a:pt x="242" y="414"/>
                  </a:moveTo>
                  <a:lnTo>
                    <a:pt x="242" y="414"/>
                  </a:lnTo>
                  <a:lnTo>
                    <a:pt x="259" y="351"/>
                  </a:lnTo>
                  <a:lnTo>
                    <a:pt x="242" y="303"/>
                  </a:lnTo>
                  <a:lnTo>
                    <a:pt x="259" y="303"/>
                  </a:lnTo>
                  <a:lnTo>
                    <a:pt x="242" y="288"/>
                  </a:lnTo>
                  <a:lnTo>
                    <a:pt x="242" y="270"/>
                  </a:lnTo>
                  <a:lnTo>
                    <a:pt x="311" y="270"/>
                  </a:lnTo>
                  <a:lnTo>
                    <a:pt x="311" y="240"/>
                  </a:lnTo>
                  <a:lnTo>
                    <a:pt x="294" y="207"/>
                  </a:lnTo>
                  <a:lnTo>
                    <a:pt x="311" y="159"/>
                  </a:lnTo>
                  <a:lnTo>
                    <a:pt x="259" y="159"/>
                  </a:lnTo>
                  <a:lnTo>
                    <a:pt x="242" y="144"/>
                  </a:lnTo>
                  <a:lnTo>
                    <a:pt x="190" y="144"/>
                  </a:lnTo>
                  <a:lnTo>
                    <a:pt x="173" y="126"/>
                  </a:lnTo>
                  <a:lnTo>
                    <a:pt x="173" y="111"/>
                  </a:lnTo>
                  <a:lnTo>
                    <a:pt x="156" y="78"/>
                  </a:lnTo>
                  <a:lnTo>
                    <a:pt x="173" y="48"/>
                  </a:lnTo>
                  <a:lnTo>
                    <a:pt x="190" y="30"/>
                  </a:lnTo>
                  <a:lnTo>
                    <a:pt x="208" y="15"/>
                  </a:lnTo>
                  <a:lnTo>
                    <a:pt x="190" y="0"/>
                  </a:lnTo>
                  <a:lnTo>
                    <a:pt x="156" y="30"/>
                  </a:lnTo>
                  <a:lnTo>
                    <a:pt x="104" y="48"/>
                  </a:lnTo>
                  <a:lnTo>
                    <a:pt x="87" y="78"/>
                  </a:lnTo>
                  <a:lnTo>
                    <a:pt x="52" y="96"/>
                  </a:lnTo>
                  <a:lnTo>
                    <a:pt x="52" y="126"/>
                  </a:lnTo>
                  <a:lnTo>
                    <a:pt x="35" y="96"/>
                  </a:lnTo>
                  <a:lnTo>
                    <a:pt x="52" y="111"/>
                  </a:lnTo>
                  <a:lnTo>
                    <a:pt x="35" y="126"/>
                  </a:lnTo>
                  <a:lnTo>
                    <a:pt x="35" y="144"/>
                  </a:lnTo>
                  <a:lnTo>
                    <a:pt x="35" y="159"/>
                  </a:lnTo>
                  <a:lnTo>
                    <a:pt x="35" y="222"/>
                  </a:lnTo>
                  <a:lnTo>
                    <a:pt x="52" y="222"/>
                  </a:lnTo>
                  <a:lnTo>
                    <a:pt x="35" y="255"/>
                  </a:lnTo>
                  <a:lnTo>
                    <a:pt x="18" y="255"/>
                  </a:lnTo>
                  <a:lnTo>
                    <a:pt x="18" y="270"/>
                  </a:lnTo>
                  <a:lnTo>
                    <a:pt x="0" y="270"/>
                  </a:lnTo>
                  <a:lnTo>
                    <a:pt x="0" y="288"/>
                  </a:lnTo>
                  <a:lnTo>
                    <a:pt x="52" y="318"/>
                  </a:lnTo>
                  <a:lnTo>
                    <a:pt x="87" y="303"/>
                  </a:lnTo>
                  <a:lnTo>
                    <a:pt x="104" y="318"/>
                  </a:lnTo>
                  <a:lnTo>
                    <a:pt x="139" y="351"/>
                  </a:lnTo>
                  <a:lnTo>
                    <a:pt x="156" y="383"/>
                  </a:lnTo>
                  <a:lnTo>
                    <a:pt x="225" y="366"/>
                  </a:lnTo>
                  <a:lnTo>
                    <a:pt x="242" y="383"/>
                  </a:lnTo>
                  <a:lnTo>
                    <a:pt x="242" y="399"/>
                  </a:lnTo>
                  <a:lnTo>
                    <a:pt x="225" y="399"/>
                  </a:lnTo>
                  <a:lnTo>
                    <a:pt x="242" y="414"/>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10" name="Freeform 73"/>
            <p:cNvSpPr>
              <a:spLocks/>
            </p:cNvSpPr>
            <p:nvPr>
              <p:custDataLst>
                <p:tags r:id="rId71"/>
              </p:custDataLst>
            </p:nvPr>
          </p:nvSpPr>
          <p:spPr bwMode="auto">
            <a:xfrm>
              <a:off x="2962275" y="4622801"/>
              <a:ext cx="122238" cy="127000"/>
            </a:xfrm>
            <a:custGeom>
              <a:avLst/>
              <a:gdLst>
                <a:gd name="T0" fmla="*/ 29776 w 156"/>
                <a:gd name="T1" fmla="*/ 6390 h 159"/>
                <a:gd name="T2" fmla="*/ 29776 w 156"/>
                <a:gd name="T3" fmla="*/ 6390 h 159"/>
                <a:gd name="T4" fmla="*/ 26642 w 156"/>
                <a:gd name="T5" fmla="*/ 3195 h 159"/>
                <a:gd name="T6" fmla="*/ 19589 w 156"/>
                <a:gd name="T7" fmla="*/ 6390 h 159"/>
                <a:gd name="T8" fmla="*/ 10186 w 156"/>
                <a:gd name="T9" fmla="*/ 0 h 159"/>
                <a:gd name="T10" fmla="*/ 3134 w 156"/>
                <a:gd name="T11" fmla="*/ 3195 h 159"/>
                <a:gd name="T12" fmla="*/ 3134 w 156"/>
                <a:gd name="T13" fmla="*/ 6390 h 159"/>
                <a:gd name="T14" fmla="*/ 0 w 156"/>
                <a:gd name="T15" fmla="*/ 9585 h 159"/>
                <a:gd name="T16" fmla="*/ 0 w 156"/>
                <a:gd name="T17" fmla="*/ 15975 h 159"/>
                <a:gd name="T18" fmla="*/ 3134 w 156"/>
                <a:gd name="T19" fmla="*/ 22365 h 159"/>
                <a:gd name="T20" fmla="*/ 3134 w 156"/>
                <a:gd name="T21" fmla="*/ 19170 h 159"/>
                <a:gd name="T22" fmla="*/ 6269 w 156"/>
                <a:gd name="T23" fmla="*/ 19170 h 159"/>
                <a:gd name="T24" fmla="*/ 3134 w 156"/>
                <a:gd name="T25" fmla="*/ 22365 h 159"/>
                <a:gd name="T26" fmla="*/ 0 w 156"/>
                <a:gd name="T27" fmla="*/ 28755 h 159"/>
                <a:gd name="T28" fmla="*/ 6269 w 156"/>
                <a:gd name="T29" fmla="*/ 31950 h 159"/>
                <a:gd name="T30" fmla="*/ 16455 w 156"/>
                <a:gd name="T31" fmla="*/ 22365 h 159"/>
                <a:gd name="T32" fmla="*/ 23507 w 156"/>
                <a:gd name="T33" fmla="*/ 19170 h 159"/>
                <a:gd name="T34" fmla="*/ 26642 w 156"/>
                <a:gd name="T35" fmla="*/ 15975 h 159"/>
                <a:gd name="T36" fmla="*/ 29776 w 156"/>
                <a:gd name="T37" fmla="*/ 9585 h 159"/>
                <a:gd name="T38" fmla="*/ 26642 w 156"/>
                <a:gd name="T39" fmla="*/ 6390 h 159"/>
                <a:gd name="T40" fmla="*/ 29776 w 156"/>
                <a:gd name="T41" fmla="*/ 639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6"/>
                <a:gd name="T64" fmla="*/ 0 h 159"/>
                <a:gd name="T65" fmla="*/ 156 w 156"/>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6" h="159">
                  <a:moveTo>
                    <a:pt x="156" y="30"/>
                  </a:moveTo>
                  <a:lnTo>
                    <a:pt x="156" y="30"/>
                  </a:lnTo>
                  <a:lnTo>
                    <a:pt x="139" y="15"/>
                  </a:lnTo>
                  <a:lnTo>
                    <a:pt x="104" y="30"/>
                  </a:lnTo>
                  <a:lnTo>
                    <a:pt x="52" y="0"/>
                  </a:lnTo>
                  <a:lnTo>
                    <a:pt x="18" y="15"/>
                  </a:lnTo>
                  <a:lnTo>
                    <a:pt x="18" y="30"/>
                  </a:lnTo>
                  <a:lnTo>
                    <a:pt x="0" y="48"/>
                  </a:lnTo>
                  <a:lnTo>
                    <a:pt x="0" y="78"/>
                  </a:lnTo>
                  <a:lnTo>
                    <a:pt x="18" y="111"/>
                  </a:lnTo>
                  <a:lnTo>
                    <a:pt x="18" y="95"/>
                  </a:lnTo>
                  <a:lnTo>
                    <a:pt x="35" y="95"/>
                  </a:lnTo>
                  <a:lnTo>
                    <a:pt x="18" y="111"/>
                  </a:lnTo>
                  <a:lnTo>
                    <a:pt x="0" y="143"/>
                  </a:lnTo>
                  <a:lnTo>
                    <a:pt x="35" y="159"/>
                  </a:lnTo>
                  <a:lnTo>
                    <a:pt x="87" y="111"/>
                  </a:lnTo>
                  <a:lnTo>
                    <a:pt x="121" y="95"/>
                  </a:lnTo>
                  <a:lnTo>
                    <a:pt x="139" y="78"/>
                  </a:lnTo>
                  <a:lnTo>
                    <a:pt x="156" y="48"/>
                  </a:lnTo>
                  <a:lnTo>
                    <a:pt x="139" y="30"/>
                  </a:lnTo>
                  <a:lnTo>
                    <a:pt x="156" y="30"/>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11" name="Freeform 74"/>
            <p:cNvSpPr>
              <a:spLocks/>
            </p:cNvSpPr>
            <p:nvPr>
              <p:custDataLst>
                <p:tags r:id="rId72"/>
              </p:custDataLst>
            </p:nvPr>
          </p:nvSpPr>
          <p:spPr bwMode="auto">
            <a:xfrm>
              <a:off x="2946400" y="4648201"/>
              <a:ext cx="277813" cy="368300"/>
            </a:xfrm>
            <a:custGeom>
              <a:avLst/>
              <a:gdLst>
                <a:gd name="T0" fmla="*/ 65881 w 350"/>
                <a:gd name="T1" fmla="*/ 53859 h 465"/>
                <a:gd name="T2" fmla="*/ 65881 w 350"/>
                <a:gd name="T3" fmla="*/ 53859 h 465"/>
                <a:gd name="T4" fmla="*/ 58738 w 350"/>
                <a:gd name="T5" fmla="*/ 53859 h 465"/>
                <a:gd name="T6" fmla="*/ 58738 w 350"/>
                <a:gd name="T7" fmla="*/ 47523 h 465"/>
                <a:gd name="T8" fmla="*/ 52388 w 350"/>
                <a:gd name="T9" fmla="*/ 50691 h 465"/>
                <a:gd name="T10" fmla="*/ 44450 w 350"/>
                <a:gd name="T11" fmla="*/ 47523 h 465"/>
                <a:gd name="T12" fmla="*/ 41275 w 350"/>
                <a:gd name="T13" fmla="*/ 38018 h 465"/>
                <a:gd name="T14" fmla="*/ 48419 w 350"/>
                <a:gd name="T15" fmla="*/ 25345 h 465"/>
                <a:gd name="T16" fmla="*/ 62706 w 350"/>
                <a:gd name="T17" fmla="*/ 19009 h 465"/>
                <a:gd name="T18" fmla="*/ 58738 w 350"/>
                <a:gd name="T19" fmla="*/ 15841 h 465"/>
                <a:gd name="T20" fmla="*/ 62706 w 350"/>
                <a:gd name="T21" fmla="*/ 15841 h 465"/>
                <a:gd name="T22" fmla="*/ 62706 w 350"/>
                <a:gd name="T23" fmla="*/ 12673 h 465"/>
                <a:gd name="T24" fmla="*/ 58738 w 350"/>
                <a:gd name="T25" fmla="*/ 9505 h 465"/>
                <a:gd name="T26" fmla="*/ 44450 w 350"/>
                <a:gd name="T27" fmla="*/ 12673 h 465"/>
                <a:gd name="T28" fmla="*/ 41275 w 350"/>
                <a:gd name="T29" fmla="*/ 6336 h 465"/>
                <a:gd name="T30" fmla="*/ 34925 w 350"/>
                <a:gd name="T31" fmla="*/ 0 h 465"/>
                <a:gd name="T32" fmla="*/ 31750 w 350"/>
                <a:gd name="T33" fmla="*/ 0 h 465"/>
                <a:gd name="T34" fmla="*/ 34925 w 350"/>
                <a:gd name="T35" fmla="*/ 3168 h 465"/>
                <a:gd name="T36" fmla="*/ 31750 w 350"/>
                <a:gd name="T37" fmla="*/ 9505 h 465"/>
                <a:gd name="T38" fmla="*/ 27781 w 350"/>
                <a:gd name="T39" fmla="*/ 12673 h 465"/>
                <a:gd name="T40" fmla="*/ 20638 w 350"/>
                <a:gd name="T41" fmla="*/ 15841 h 465"/>
                <a:gd name="T42" fmla="*/ 10319 w 350"/>
                <a:gd name="T43" fmla="*/ 25345 h 465"/>
                <a:gd name="T44" fmla="*/ 3969 w 350"/>
                <a:gd name="T45" fmla="*/ 22177 h 465"/>
                <a:gd name="T46" fmla="*/ 7938 w 350"/>
                <a:gd name="T47" fmla="*/ 15841 h 465"/>
                <a:gd name="T48" fmla="*/ 0 w 350"/>
                <a:gd name="T49" fmla="*/ 22177 h 465"/>
                <a:gd name="T50" fmla="*/ 3969 w 350"/>
                <a:gd name="T51" fmla="*/ 28514 h 465"/>
                <a:gd name="T52" fmla="*/ 0 w 350"/>
                <a:gd name="T53" fmla="*/ 28514 h 465"/>
                <a:gd name="T54" fmla="*/ 7938 w 350"/>
                <a:gd name="T55" fmla="*/ 34850 h 465"/>
                <a:gd name="T56" fmla="*/ 14288 w 350"/>
                <a:gd name="T57" fmla="*/ 41186 h 465"/>
                <a:gd name="T58" fmla="*/ 31750 w 350"/>
                <a:gd name="T59" fmla="*/ 72868 h 465"/>
                <a:gd name="T60" fmla="*/ 58738 w 350"/>
                <a:gd name="T61" fmla="*/ 91877 h 465"/>
                <a:gd name="T62" fmla="*/ 65881 w 350"/>
                <a:gd name="T63" fmla="*/ 88709 h 465"/>
                <a:gd name="T64" fmla="*/ 69850 w 350"/>
                <a:gd name="T65" fmla="*/ 82372 h 465"/>
                <a:gd name="T66" fmla="*/ 65881 w 350"/>
                <a:gd name="T67" fmla="*/ 79204 h 465"/>
                <a:gd name="T68" fmla="*/ 69850 w 350"/>
                <a:gd name="T69" fmla="*/ 60195 h 465"/>
                <a:gd name="T70" fmla="*/ 65881 w 350"/>
                <a:gd name="T71" fmla="*/ 53859 h 46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0"/>
                <a:gd name="T109" fmla="*/ 0 h 465"/>
                <a:gd name="T110" fmla="*/ 350 w 350"/>
                <a:gd name="T111" fmla="*/ 465 h 46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0" h="465">
                  <a:moveTo>
                    <a:pt x="332" y="273"/>
                  </a:moveTo>
                  <a:lnTo>
                    <a:pt x="332" y="273"/>
                  </a:lnTo>
                  <a:lnTo>
                    <a:pt x="296" y="273"/>
                  </a:lnTo>
                  <a:lnTo>
                    <a:pt x="296" y="240"/>
                  </a:lnTo>
                  <a:lnTo>
                    <a:pt x="261" y="257"/>
                  </a:lnTo>
                  <a:lnTo>
                    <a:pt x="227" y="240"/>
                  </a:lnTo>
                  <a:lnTo>
                    <a:pt x="210" y="192"/>
                  </a:lnTo>
                  <a:lnTo>
                    <a:pt x="244" y="129"/>
                  </a:lnTo>
                  <a:lnTo>
                    <a:pt x="313" y="96"/>
                  </a:lnTo>
                  <a:lnTo>
                    <a:pt x="296" y="81"/>
                  </a:lnTo>
                  <a:lnTo>
                    <a:pt x="313" y="81"/>
                  </a:lnTo>
                  <a:lnTo>
                    <a:pt x="313" y="65"/>
                  </a:lnTo>
                  <a:lnTo>
                    <a:pt x="296" y="48"/>
                  </a:lnTo>
                  <a:lnTo>
                    <a:pt x="227" y="65"/>
                  </a:lnTo>
                  <a:lnTo>
                    <a:pt x="210" y="33"/>
                  </a:lnTo>
                  <a:lnTo>
                    <a:pt x="175" y="0"/>
                  </a:lnTo>
                  <a:lnTo>
                    <a:pt x="158" y="0"/>
                  </a:lnTo>
                  <a:lnTo>
                    <a:pt x="175" y="18"/>
                  </a:lnTo>
                  <a:lnTo>
                    <a:pt x="158" y="48"/>
                  </a:lnTo>
                  <a:lnTo>
                    <a:pt x="140" y="65"/>
                  </a:lnTo>
                  <a:lnTo>
                    <a:pt x="106" y="81"/>
                  </a:lnTo>
                  <a:lnTo>
                    <a:pt x="54" y="129"/>
                  </a:lnTo>
                  <a:lnTo>
                    <a:pt x="19" y="113"/>
                  </a:lnTo>
                  <a:lnTo>
                    <a:pt x="37" y="81"/>
                  </a:lnTo>
                  <a:lnTo>
                    <a:pt x="0" y="113"/>
                  </a:lnTo>
                  <a:lnTo>
                    <a:pt x="19" y="144"/>
                  </a:lnTo>
                  <a:lnTo>
                    <a:pt x="0" y="144"/>
                  </a:lnTo>
                  <a:lnTo>
                    <a:pt x="37" y="177"/>
                  </a:lnTo>
                  <a:lnTo>
                    <a:pt x="71" y="209"/>
                  </a:lnTo>
                  <a:lnTo>
                    <a:pt x="158" y="369"/>
                  </a:lnTo>
                  <a:lnTo>
                    <a:pt x="296" y="465"/>
                  </a:lnTo>
                  <a:lnTo>
                    <a:pt x="332" y="449"/>
                  </a:lnTo>
                  <a:lnTo>
                    <a:pt x="350" y="417"/>
                  </a:lnTo>
                  <a:lnTo>
                    <a:pt x="332" y="401"/>
                  </a:lnTo>
                  <a:lnTo>
                    <a:pt x="350" y="305"/>
                  </a:lnTo>
                  <a:lnTo>
                    <a:pt x="332" y="27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12" name="Freeform 75"/>
            <p:cNvSpPr>
              <a:spLocks/>
            </p:cNvSpPr>
            <p:nvPr>
              <p:custDataLst>
                <p:tags r:id="rId73"/>
              </p:custDataLst>
            </p:nvPr>
          </p:nvSpPr>
          <p:spPr bwMode="auto">
            <a:xfrm>
              <a:off x="3208338" y="4838701"/>
              <a:ext cx="249238" cy="279400"/>
            </a:xfrm>
            <a:custGeom>
              <a:avLst/>
              <a:gdLst>
                <a:gd name="T0" fmla="*/ 62907 w 313"/>
                <a:gd name="T1" fmla="*/ 53822 h 353"/>
                <a:gd name="T2" fmla="*/ 62907 w 313"/>
                <a:gd name="T3" fmla="*/ 53822 h 353"/>
                <a:gd name="T4" fmla="*/ 62907 w 313"/>
                <a:gd name="T5" fmla="*/ 44324 h 353"/>
                <a:gd name="T6" fmla="*/ 58925 w 313"/>
                <a:gd name="T7" fmla="*/ 37992 h 353"/>
                <a:gd name="T8" fmla="*/ 58925 w 313"/>
                <a:gd name="T9" fmla="*/ 34826 h 353"/>
                <a:gd name="T10" fmla="*/ 52555 w 313"/>
                <a:gd name="T11" fmla="*/ 34826 h 353"/>
                <a:gd name="T12" fmla="*/ 48574 w 313"/>
                <a:gd name="T13" fmla="*/ 28494 h 353"/>
                <a:gd name="T14" fmla="*/ 48574 w 313"/>
                <a:gd name="T15" fmla="*/ 25328 h 353"/>
                <a:gd name="T16" fmla="*/ 45388 w 313"/>
                <a:gd name="T17" fmla="*/ 18996 h 353"/>
                <a:gd name="T18" fmla="*/ 24685 w 313"/>
                <a:gd name="T19" fmla="*/ 12664 h 353"/>
                <a:gd name="T20" fmla="*/ 20703 w 313"/>
                <a:gd name="T21" fmla="*/ 9498 h 353"/>
                <a:gd name="T22" fmla="*/ 20703 w 313"/>
                <a:gd name="T23" fmla="*/ 0 h 353"/>
                <a:gd name="T24" fmla="*/ 14333 w 313"/>
                <a:gd name="T25" fmla="*/ 0 h 353"/>
                <a:gd name="T26" fmla="*/ 7167 w 313"/>
                <a:gd name="T27" fmla="*/ 6332 h 353"/>
                <a:gd name="T28" fmla="*/ 0 w 313"/>
                <a:gd name="T29" fmla="*/ 6332 h 353"/>
                <a:gd name="T30" fmla="*/ 3981 w 313"/>
                <a:gd name="T31" fmla="*/ 12664 h 353"/>
                <a:gd name="T32" fmla="*/ 0 w 313"/>
                <a:gd name="T33" fmla="*/ 31660 h 353"/>
                <a:gd name="T34" fmla="*/ 3981 w 313"/>
                <a:gd name="T35" fmla="*/ 34826 h 353"/>
                <a:gd name="T36" fmla="*/ 0 w 313"/>
                <a:gd name="T37" fmla="*/ 41158 h 353"/>
                <a:gd name="T38" fmla="*/ 3981 w 313"/>
                <a:gd name="T39" fmla="*/ 50656 h 353"/>
                <a:gd name="T40" fmla="*/ 3981 w 313"/>
                <a:gd name="T41" fmla="*/ 53822 h 353"/>
                <a:gd name="T42" fmla="*/ 7167 w 313"/>
                <a:gd name="T43" fmla="*/ 69652 h 353"/>
                <a:gd name="T44" fmla="*/ 10352 w 313"/>
                <a:gd name="T45" fmla="*/ 69652 h 353"/>
                <a:gd name="T46" fmla="*/ 17518 w 313"/>
                <a:gd name="T47" fmla="*/ 63320 h 353"/>
                <a:gd name="T48" fmla="*/ 28666 w 313"/>
                <a:gd name="T49" fmla="*/ 66486 h 353"/>
                <a:gd name="T50" fmla="*/ 31852 w 313"/>
                <a:gd name="T51" fmla="*/ 63320 h 353"/>
                <a:gd name="T52" fmla="*/ 38222 w 313"/>
                <a:gd name="T53" fmla="*/ 66486 h 353"/>
                <a:gd name="T54" fmla="*/ 42203 w 313"/>
                <a:gd name="T55" fmla="*/ 50656 h 353"/>
                <a:gd name="T56" fmla="*/ 55740 w 313"/>
                <a:gd name="T57" fmla="*/ 50656 h 353"/>
                <a:gd name="T58" fmla="*/ 62907 w 313"/>
                <a:gd name="T59" fmla="*/ 53822 h 35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3"/>
                <a:gd name="T91" fmla="*/ 0 h 353"/>
                <a:gd name="T92" fmla="*/ 313 w 313"/>
                <a:gd name="T93" fmla="*/ 353 h 35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3" h="353">
                  <a:moveTo>
                    <a:pt x="313" y="273"/>
                  </a:moveTo>
                  <a:lnTo>
                    <a:pt x="313" y="273"/>
                  </a:lnTo>
                  <a:lnTo>
                    <a:pt x="313" y="225"/>
                  </a:lnTo>
                  <a:lnTo>
                    <a:pt x="296" y="192"/>
                  </a:lnTo>
                  <a:lnTo>
                    <a:pt x="296" y="177"/>
                  </a:lnTo>
                  <a:lnTo>
                    <a:pt x="262" y="177"/>
                  </a:lnTo>
                  <a:lnTo>
                    <a:pt x="244" y="144"/>
                  </a:lnTo>
                  <a:lnTo>
                    <a:pt x="244" y="129"/>
                  </a:lnTo>
                  <a:lnTo>
                    <a:pt x="227" y="96"/>
                  </a:lnTo>
                  <a:lnTo>
                    <a:pt x="121" y="65"/>
                  </a:lnTo>
                  <a:lnTo>
                    <a:pt x="104" y="48"/>
                  </a:lnTo>
                  <a:lnTo>
                    <a:pt x="104" y="0"/>
                  </a:lnTo>
                  <a:lnTo>
                    <a:pt x="70" y="0"/>
                  </a:lnTo>
                  <a:lnTo>
                    <a:pt x="35" y="33"/>
                  </a:lnTo>
                  <a:lnTo>
                    <a:pt x="0" y="33"/>
                  </a:lnTo>
                  <a:lnTo>
                    <a:pt x="18" y="65"/>
                  </a:lnTo>
                  <a:lnTo>
                    <a:pt x="0" y="161"/>
                  </a:lnTo>
                  <a:lnTo>
                    <a:pt x="18" y="177"/>
                  </a:lnTo>
                  <a:lnTo>
                    <a:pt x="0" y="209"/>
                  </a:lnTo>
                  <a:lnTo>
                    <a:pt x="18" y="257"/>
                  </a:lnTo>
                  <a:lnTo>
                    <a:pt x="18" y="273"/>
                  </a:lnTo>
                  <a:lnTo>
                    <a:pt x="35" y="353"/>
                  </a:lnTo>
                  <a:lnTo>
                    <a:pt x="52" y="353"/>
                  </a:lnTo>
                  <a:lnTo>
                    <a:pt x="87" y="321"/>
                  </a:lnTo>
                  <a:lnTo>
                    <a:pt x="141" y="336"/>
                  </a:lnTo>
                  <a:lnTo>
                    <a:pt x="158" y="321"/>
                  </a:lnTo>
                  <a:lnTo>
                    <a:pt x="192" y="336"/>
                  </a:lnTo>
                  <a:lnTo>
                    <a:pt x="210" y="257"/>
                  </a:lnTo>
                  <a:lnTo>
                    <a:pt x="279" y="257"/>
                  </a:lnTo>
                  <a:lnTo>
                    <a:pt x="313" y="27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13" name="Freeform 76"/>
            <p:cNvSpPr>
              <a:spLocks/>
            </p:cNvSpPr>
            <p:nvPr>
              <p:custDataLst>
                <p:tags r:id="rId74"/>
              </p:custDataLst>
            </p:nvPr>
          </p:nvSpPr>
          <p:spPr bwMode="auto">
            <a:xfrm>
              <a:off x="3359150" y="5041901"/>
              <a:ext cx="180975" cy="176213"/>
            </a:xfrm>
            <a:custGeom>
              <a:avLst/>
              <a:gdLst>
                <a:gd name="T0" fmla="*/ 42441 w 226"/>
                <a:gd name="T1" fmla="*/ 31608 h 223"/>
                <a:gd name="T2" fmla="*/ 42441 w 226"/>
                <a:gd name="T3" fmla="*/ 31608 h 223"/>
                <a:gd name="T4" fmla="*/ 46445 w 226"/>
                <a:gd name="T5" fmla="*/ 24496 h 223"/>
                <a:gd name="T6" fmla="*/ 38437 w 226"/>
                <a:gd name="T7" fmla="*/ 22125 h 223"/>
                <a:gd name="T8" fmla="*/ 38437 w 226"/>
                <a:gd name="T9" fmla="*/ 15014 h 223"/>
                <a:gd name="T10" fmla="*/ 35234 w 226"/>
                <a:gd name="T11" fmla="*/ 15014 h 223"/>
                <a:gd name="T12" fmla="*/ 24824 w 226"/>
                <a:gd name="T13" fmla="*/ 12643 h 223"/>
                <a:gd name="T14" fmla="*/ 24824 w 226"/>
                <a:gd name="T15" fmla="*/ 3161 h 223"/>
                <a:gd name="T16" fmla="*/ 17617 w 226"/>
                <a:gd name="T17" fmla="*/ 0 h 223"/>
                <a:gd name="T18" fmla="*/ 4004 w 226"/>
                <a:gd name="T19" fmla="*/ 0 h 223"/>
                <a:gd name="T20" fmla="*/ 0 w 226"/>
                <a:gd name="T21" fmla="*/ 15014 h 223"/>
                <a:gd name="T22" fmla="*/ 7207 w 226"/>
                <a:gd name="T23" fmla="*/ 24496 h 223"/>
                <a:gd name="T24" fmla="*/ 17617 w 226"/>
                <a:gd name="T25" fmla="*/ 24496 h 223"/>
                <a:gd name="T26" fmla="*/ 24824 w 226"/>
                <a:gd name="T27" fmla="*/ 31608 h 223"/>
                <a:gd name="T28" fmla="*/ 24824 w 226"/>
                <a:gd name="T29" fmla="*/ 33978 h 223"/>
                <a:gd name="T30" fmla="*/ 21621 w 226"/>
                <a:gd name="T31" fmla="*/ 40300 h 223"/>
                <a:gd name="T32" fmla="*/ 32031 w 226"/>
                <a:gd name="T33" fmla="*/ 43461 h 223"/>
                <a:gd name="T34" fmla="*/ 35234 w 226"/>
                <a:gd name="T35" fmla="*/ 40300 h 223"/>
                <a:gd name="T36" fmla="*/ 42441 w 226"/>
                <a:gd name="T37" fmla="*/ 37929 h 223"/>
                <a:gd name="T38" fmla="*/ 42441 w 226"/>
                <a:gd name="T39" fmla="*/ 31608 h 2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6"/>
                <a:gd name="T61" fmla="*/ 0 h 223"/>
                <a:gd name="T62" fmla="*/ 226 w 226"/>
                <a:gd name="T63" fmla="*/ 223 h 2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6" h="223">
                  <a:moveTo>
                    <a:pt x="209" y="160"/>
                  </a:moveTo>
                  <a:lnTo>
                    <a:pt x="209" y="160"/>
                  </a:lnTo>
                  <a:lnTo>
                    <a:pt x="226" y="127"/>
                  </a:lnTo>
                  <a:lnTo>
                    <a:pt x="191" y="112"/>
                  </a:lnTo>
                  <a:lnTo>
                    <a:pt x="191" y="79"/>
                  </a:lnTo>
                  <a:lnTo>
                    <a:pt x="174" y="79"/>
                  </a:lnTo>
                  <a:lnTo>
                    <a:pt x="122" y="64"/>
                  </a:lnTo>
                  <a:lnTo>
                    <a:pt x="122" y="16"/>
                  </a:lnTo>
                  <a:lnTo>
                    <a:pt x="88" y="0"/>
                  </a:lnTo>
                  <a:lnTo>
                    <a:pt x="17" y="0"/>
                  </a:lnTo>
                  <a:lnTo>
                    <a:pt x="0" y="79"/>
                  </a:lnTo>
                  <a:lnTo>
                    <a:pt x="34" y="127"/>
                  </a:lnTo>
                  <a:lnTo>
                    <a:pt x="88" y="127"/>
                  </a:lnTo>
                  <a:lnTo>
                    <a:pt x="122" y="160"/>
                  </a:lnTo>
                  <a:lnTo>
                    <a:pt x="122" y="175"/>
                  </a:lnTo>
                  <a:lnTo>
                    <a:pt x="105" y="207"/>
                  </a:lnTo>
                  <a:lnTo>
                    <a:pt x="157" y="223"/>
                  </a:lnTo>
                  <a:lnTo>
                    <a:pt x="174" y="207"/>
                  </a:lnTo>
                  <a:lnTo>
                    <a:pt x="209" y="192"/>
                  </a:lnTo>
                  <a:lnTo>
                    <a:pt x="209" y="16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14" name="Freeform 77"/>
            <p:cNvSpPr>
              <a:spLocks/>
            </p:cNvSpPr>
            <p:nvPr>
              <p:custDataLst>
                <p:tags r:id="rId75"/>
              </p:custDataLst>
            </p:nvPr>
          </p:nvSpPr>
          <p:spPr bwMode="auto">
            <a:xfrm>
              <a:off x="3125788" y="5092701"/>
              <a:ext cx="427038" cy="787400"/>
            </a:xfrm>
            <a:custGeom>
              <a:avLst/>
              <a:gdLst>
                <a:gd name="T0" fmla="*/ 79523 w 537"/>
                <a:gd name="T1" fmla="*/ 69850 h 992"/>
                <a:gd name="T2" fmla="*/ 100199 w 537"/>
                <a:gd name="T3" fmla="*/ 31750 h 992"/>
                <a:gd name="T4" fmla="*/ 103380 w 537"/>
                <a:gd name="T5" fmla="*/ 19050 h 992"/>
                <a:gd name="T6" fmla="*/ 100199 w 537"/>
                <a:gd name="T7" fmla="*/ 25400 h 992"/>
                <a:gd name="T8" fmla="*/ 89861 w 537"/>
                <a:gd name="T9" fmla="*/ 31750 h 992"/>
                <a:gd name="T10" fmla="*/ 82704 w 537"/>
                <a:gd name="T11" fmla="*/ 22225 h 992"/>
                <a:gd name="T12" fmla="*/ 76342 w 537"/>
                <a:gd name="T13" fmla="*/ 12700 h 992"/>
                <a:gd name="T14" fmla="*/ 58847 w 537"/>
                <a:gd name="T15" fmla="*/ 3175 h 992"/>
                <a:gd name="T16" fmla="*/ 48509 w 537"/>
                <a:gd name="T17" fmla="*/ 3175 h 992"/>
                <a:gd name="T18" fmla="*/ 31014 w 537"/>
                <a:gd name="T19" fmla="*/ 6350 h 992"/>
                <a:gd name="T20" fmla="*/ 24652 w 537"/>
                <a:gd name="T21" fmla="*/ 15875 h 992"/>
                <a:gd name="T22" fmla="*/ 20676 w 537"/>
                <a:gd name="T23" fmla="*/ 34925 h 992"/>
                <a:gd name="T24" fmla="*/ 17495 w 537"/>
                <a:gd name="T25" fmla="*/ 66675 h 992"/>
                <a:gd name="T26" fmla="*/ 14314 w 537"/>
                <a:gd name="T27" fmla="*/ 82550 h 992"/>
                <a:gd name="T28" fmla="*/ 10338 w 537"/>
                <a:gd name="T29" fmla="*/ 98425 h 992"/>
                <a:gd name="T30" fmla="*/ 7157 w 537"/>
                <a:gd name="T31" fmla="*/ 117475 h 992"/>
                <a:gd name="T32" fmla="*/ 7157 w 537"/>
                <a:gd name="T33" fmla="*/ 136525 h 992"/>
                <a:gd name="T34" fmla="*/ 10338 w 537"/>
                <a:gd name="T35" fmla="*/ 139700 h 992"/>
                <a:gd name="T36" fmla="*/ 10338 w 537"/>
                <a:gd name="T37" fmla="*/ 139700 h 992"/>
                <a:gd name="T38" fmla="*/ 3976 w 537"/>
                <a:gd name="T39" fmla="*/ 158750 h 992"/>
                <a:gd name="T40" fmla="*/ 0 w 537"/>
                <a:gd name="T41" fmla="*/ 174625 h 992"/>
                <a:gd name="T42" fmla="*/ 0 w 537"/>
                <a:gd name="T43" fmla="*/ 184150 h 992"/>
                <a:gd name="T44" fmla="*/ 3976 w 537"/>
                <a:gd name="T45" fmla="*/ 190500 h 992"/>
                <a:gd name="T46" fmla="*/ 17495 w 537"/>
                <a:gd name="T47" fmla="*/ 193675 h 992"/>
                <a:gd name="T48" fmla="*/ 24652 w 537"/>
                <a:gd name="T49" fmla="*/ 196850 h 992"/>
                <a:gd name="T50" fmla="*/ 24652 w 537"/>
                <a:gd name="T51" fmla="*/ 180975 h 992"/>
                <a:gd name="T52" fmla="*/ 31014 w 537"/>
                <a:gd name="T53" fmla="*/ 168275 h 992"/>
                <a:gd name="T54" fmla="*/ 42147 w 537"/>
                <a:gd name="T55" fmla="*/ 155575 h 992"/>
                <a:gd name="T56" fmla="*/ 31014 w 537"/>
                <a:gd name="T57" fmla="*/ 149225 h 992"/>
                <a:gd name="T58" fmla="*/ 34990 w 537"/>
                <a:gd name="T59" fmla="*/ 142875 h 992"/>
                <a:gd name="T60" fmla="*/ 42147 w 537"/>
                <a:gd name="T61" fmla="*/ 136525 h 992"/>
                <a:gd name="T62" fmla="*/ 45328 w 537"/>
                <a:gd name="T63" fmla="*/ 130175 h 992"/>
                <a:gd name="T64" fmla="*/ 45328 w 537"/>
                <a:gd name="T65" fmla="*/ 123825 h 992"/>
                <a:gd name="T66" fmla="*/ 52485 w 537"/>
                <a:gd name="T67" fmla="*/ 123825 h 992"/>
                <a:gd name="T68" fmla="*/ 48509 w 537"/>
                <a:gd name="T69" fmla="*/ 120650 h 992"/>
                <a:gd name="T70" fmla="*/ 45328 w 537"/>
                <a:gd name="T71" fmla="*/ 111125 h 992"/>
                <a:gd name="T72" fmla="*/ 58847 w 537"/>
                <a:gd name="T73" fmla="*/ 111125 h 992"/>
                <a:gd name="T74" fmla="*/ 58847 w 537"/>
                <a:gd name="T75" fmla="*/ 98425 h 992"/>
                <a:gd name="T76" fmla="*/ 69185 w 537"/>
                <a:gd name="T77" fmla="*/ 98425 h 992"/>
                <a:gd name="T78" fmla="*/ 89861 w 537"/>
                <a:gd name="T79" fmla="*/ 85725 h 992"/>
                <a:gd name="T80" fmla="*/ 86680 w 537"/>
                <a:gd name="T81" fmla="*/ 79375 h 992"/>
                <a:gd name="T82" fmla="*/ 79523 w 537"/>
                <a:gd name="T83" fmla="*/ 73025 h 99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37"/>
                <a:gd name="T127" fmla="*/ 0 h 992"/>
                <a:gd name="T128" fmla="*/ 537 w 537"/>
                <a:gd name="T129" fmla="*/ 992 h 99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37" h="992">
                  <a:moveTo>
                    <a:pt x="399" y="351"/>
                  </a:moveTo>
                  <a:lnTo>
                    <a:pt x="399" y="351"/>
                  </a:lnTo>
                  <a:lnTo>
                    <a:pt x="434" y="239"/>
                  </a:lnTo>
                  <a:lnTo>
                    <a:pt x="503" y="159"/>
                  </a:lnTo>
                  <a:lnTo>
                    <a:pt x="537" y="143"/>
                  </a:lnTo>
                  <a:lnTo>
                    <a:pt x="520" y="96"/>
                  </a:lnTo>
                  <a:lnTo>
                    <a:pt x="503" y="96"/>
                  </a:lnTo>
                  <a:lnTo>
                    <a:pt x="503" y="128"/>
                  </a:lnTo>
                  <a:lnTo>
                    <a:pt x="468" y="143"/>
                  </a:lnTo>
                  <a:lnTo>
                    <a:pt x="451" y="159"/>
                  </a:lnTo>
                  <a:lnTo>
                    <a:pt x="399" y="143"/>
                  </a:lnTo>
                  <a:lnTo>
                    <a:pt x="416" y="111"/>
                  </a:lnTo>
                  <a:lnTo>
                    <a:pt x="416" y="96"/>
                  </a:lnTo>
                  <a:lnTo>
                    <a:pt x="382" y="63"/>
                  </a:lnTo>
                  <a:lnTo>
                    <a:pt x="330" y="63"/>
                  </a:lnTo>
                  <a:lnTo>
                    <a:pt x="295" y="15"/>
                  </a:lnTo>
                  <a:lnTo>
                    <a:pt x="261" y="0"/>
                  </a:lnTo>
                  <a:lnTo>
                    <a:pt x="244" y="15"/>
                  </a:lnTo>
                  <a:lnTo>
                    <a:pt x="192" y="0"/>
                  </a:lnTo>
                  <a:lnTo>
                    <a:pt x="155" y="32"/>
                  </a:lnTo>
                  <a:lnTo>
                    <a:pt x="155" y="63"/>
                  </a:lnTo>
                  <a:lnTo>
                    <a:pt x="121" y="80"/>
                  </a:lnTo>
                  <a:lnTo>
                    <a:pt x="138" y="128"/>
                  </a:lnTo>
                  <a:lnTo>
                    <a:pt x="103" y="176"/>
                  </a:lnTo>
                  <a:lnTo>
                    <a:pt x="69" y="272"/>
                  </a:lnTo>
                  <a:lnTo>
                    <a:pt x="86" y="335"/>
                  </a:lnTo>
                  <a:lnTo>
                    <a:pt x="69" y="383"/>
                  </a:lnTo>
                  <a:lnTo>
                    <a:pt x="69" y="416"/>
                  </a:lnTo>
                  <a:lnTo>
                    <a:pt x="52" y="431"/>
                  </a:lnTo>
                  <a:lnTo>
                    <a:pt x="52" y="495"/>
                  </a:lnTo>
                  <a:lnTo>
                    <a:pt x="34" y="527"/>
                  </a:lnTo>
                  <a:lnTo>
                    <a:pt x="34" y="591"/>
                  </a:lnTo>
                  <a:lnTo>
                    <a:pt x="34" y="623"/>
                  </a:lnTo>
                  <a:lnTo>
                    <a:pt x="34" y="687"/>
                  </a:lnTo>
                  <a:lnTo>
                    <a:pt x="52" y="687"/>
                  </a:lnTo>
                  <a:lnTo>
                    <a:pt x="52" y="704"/>
                  </a:lnTo>
                  <a:lnTo>
                    <a:pt x="34" y="704"/>
                  </a:lnTo>
                  <a:lnTo>
                    <a:pt x="52" y="704"/>
                  </a:lnTo>
                  <a:lnTo>
                    <a:pt x="34" y="767"/>
                  </a:lnTo>
                  <a:lnTo>
                    <a:pt x="17" y="800"/>
                  </a:lnTo>
                  <a:lnTo>
                    <a:pt x="17" y="830"/>
                  </a:lnTo>
                  <a:lnTo>
                    <a:pt x="0" y="878"/>
                  </a:lnTo>
                  <a:lnTo>
                    <a:pt x="0" y="911"/>
                  </a:lnTo>
                  <a:lnTo>
                    <a:pt x="0" y="926"/>
                  </a:lnTo>
                  <a:lnTo>
                    <a:pt x="17" y="911"/>
                  </a:lnTo>
                  <a:lnTo>
                    <a:pt x="17" y="959"/>
                  </a:lnTo>
                  <a:lnTo>
                    <a:pt x="34" y="974"/>
                  </a:lnTo>
                  <a:lnTo>
                    <a:pt x="86" y="974"/>
                  </a:lnTo>
                  <a:lnTo>
                    <a:pt x="121" y="974"/>
                  </a:lnTo>
                  <a:lnTo>
                    <a:pt x="121" y="992"/>
                  </a:lnTo>
                  <a:lnTo>
                    <a:pt x="103" y="926"/>
                  </a:lnTo>
                  <a:lnTo>
                    <a:pt x="121" y="911"/>
                  </a:lnTo>
                  <a:lnTo>
                    <a:pt x="138" y="896"/>
                  </a:lnTo>
                  <a:lnTo>
                    <a:pt x="155" y="848"/>
                  </a:lnTo>
                  <a:lnTo>
                    <a:pt x="209" y="815"/>
                  </a:lnTo>
                  <a:lnTo>
                    <a:pt x="209" y="782"/>
                  </a:lnTo>
                  <a:lnTo>
                    <a:pt x="192" y="782"/>
                  </a:lnTo>
                  <a:lnTo>
                    <a:pt x="155" y="752"/>
                  </a:lnTo>
                  <a:lnTo>
                    <a:pt x="155" y="734"/>
                  </a:lnTo>
                  <a:lnTo>
                    <a:pt x="174" y="719"/>
                  </a:lnTo>
                  <a:lnTo>
                    <a:pt x="209" y="704"/>
                  </a:lnTo>
                  <a:lnTo>
                    <a:pt x="209" y="687"/>
                  </a:lnTo>
                  <a:lnTo>
                    <a:pt x="226" y="687"/>
                  </a:lnTo>
                  <a:lnTo>
                    <a:pt x="226" y="656"/>
                  </a:lnTo>
                  <a:lnTo>
                    <a:pt x="244" y="639"/>
                  </a:lnTo>
                  <a:lnTo>
                    <a:pt x="226" y="623"/>
                  </a:lnTo>
                  <a:lnTo>
                    <a:pt x="244" y="623"/>
                  </a:lnTo>
                  <a:lnTo>
                    <a:pt x="261" y="623"/>
                  </a:lnTo>
                  <a:lnTo>
                    <a:pt x="261" y="608"/>
                  </a:lnTo>
                  <a:lnTo>
                    <a:pt x="244" y="608"/>
                  </a:lnTo>
                  <a:lnTo>
                    <a:pt x="226" y="608"/>
                  </a:lnTo>
                  <a:lnTo>
                    <a:pt x="226" y="560"/>
                  </a:lnTo>
                  <a:lnTo>
                    <a:pt x="261" y="575"/>
                  </a:lnTo>
                  <a:lnTo>
                    <a:pt x="295" y="560"/>
                  </a:lnTo>
                  <a:lnTo>
                    <a:pt x="313" y="512"/>
                  </a:lnTo>
                  <a:lnTo>
                    <a:pt x="295" y="495"/>
                  </a:lnTo>
                  <a:lnTo>
                    <a:pt x="313" y="495"/>
                  </a:lnTo>
                  <a:lnTo>
                    <a:pt x="347" y="495"/>
                  </a:lnTo>
                  <a:lnTo>
                    <a:pt x="434" y="479"/>
                  </a:lnTo>
                  <a:lnTo>
                    <a:pt x="451" y="431"/>
                  </a:lnTo>
                  <a:lnTo>
                    <a:pt x="451" y="416"/>
                  </a:lnTo>
                  <a:lnTo>
                    <a:pt x="434" y="399"/>
                  </a:lnTo>
                  <a:lnTo>
                    <a:pt x="434" y="383"/>
                  </a:lnTo>
                  <a:lnTo>
                    <a:pt x="399" y="368"/>
                  </a:lnTo>
                  <a:lnTo>
                    <a:pt x="399" y="351"/>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15" name="Freeform 78"/>
            <p:cNvSpPr>
              <a:spLocks/>
            </p:cNvSpPr>
            <p:nvPr>
              <p:custDataLst>
                <p:tags r:id="rId76"/>
              </p:custDataLst>
            </p:nvPr>
          </p:nvSpPr>
          <p:spPr bwMode="auto">
            <a:xfrm>
              <a:off x="3441700" y="5283201"/>
              <a:ext cx="125413" cy="101600"/>
            </a:xfrm>
            <a:custGeom>
              <a:avLst/>
              <a:gdLst>
                <a:gd name="T0" fmla="*/ 27781 w 158"/>
                <a:gd name="T1" fmla="*/ 18902 h 129"/>
                <a:gd name="T2" fmla="*/ 27781 w 158"/>
                <a:gd name="T3" fmla="*/ 18902 h 129"/>
                <a:gd name="T4" fmla="*/ 31750 w 158"/>
                <a:gd name="T5" fmla="*/ 12602 h 129"/>
                <a:gd name="T6" fmla="*/ 27781 w 158"/>
                <a:gd name="T7" fmla="*/ 9451 h 129"/>
                <a:gd name="T8" fmla="*/ 17463 w 158"/>
                <a:gd name="T9" fmla="*/ 3150 h 129"/>
                <a:gd name="T10" fmla="*/ 14288 w 158"/>
                <a:gd name="T11" fmla="*/ 3150 h 129"/>
                <a:gd name="T12" fmla="*/ 10319 w 158"/>
                <a:gd name="T13" fmla="*/ 0 h 129"/>
                <a:gd name="T14" fmla="*/ 7144 w 158"/>
                <a:gd name="T15" fmla="*/ 0 h 129"/>
                <a:gd name="T16" fmla="*/ 0 w 158"/>
                <a:gd name="T17" fmla="*/ 22053 h 129"/>
                <a:gd name="T18" fmla="*/ 3969 w 158"/>
                <a:gd name="T19" fmla="*/ 22053 h 129"/>
                <a:gd name="T20" fmla="*/ 14288 w 158"/>
                <a:gd name="T21" fmla="*/ 25203 h 129"/>
                <a:gd name="T22" fmla="*/ 23813 w 158"/>
                <a:gd name="T23" fmla="*/ 25203 h 129"/>
                <a:gd name="T24" fmla="*/ 27781 w 158"/>
                <a:gd name="T25" fmla="*/ 18902 h 1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8"/>
                <a:gd name="T40" fmla="*/ 0 h 129"/>
                <a:gd name="T41" fmla="*/ 158 w 158"/>
                <a:gd name="T42" fmla="*/ 129 h 12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8" h="129">
                  <a:moveTo>
                    <a:pt x="140" y="96"/>
                  </a:moveTo>
                  <a:lnTo>
                    <a:pt x="140" y="96"/>
                  </a:lnTo>
                  <a:lnTo>
                    <a:pt x="158" y="64"/>
                  </a:lnTo>
                  <a:lnTo>
                    <a:pt x="140" y="48"/>
                  </a:lnTo>
                  <a:lnTo>
                    <a:pt x="88" y="16"/>
                  </a:lnTo>
                  <a:lnTo>
                    <a:pt x="71" y="16"/>
                  </a:lnTo>
                  <a:lnTo>
                    <a:pt x="54" y="0"/>
                  </a:lnTo>
                  <a:lnTo>
                    <a:pt x="35" y="0"/>
                  </a:lnTo>
                  <a:lnTo>
                    <a:pt x="0" y="112"/>
                  </a:lnTo>
                  <a:lnTo>
                    <a:pt x="17" y="112"/>
                  </a:lnTo>
                  <a:lnTo>
                    <a:pt x="71" y="129"/>
                  </a:lnTo>
                  <a:lnTo>
                    <a:pt x="123" y="129"/>
                  </a:lnTo>
                  <a:lnTo>
                    <a:pt x="140" y="96"/>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16" name="Freeform 79"/>
            <p:cNvSpPr>
              <a:spLocks/>
            </p:cNvSpPr>
            <p:nvPr>
              <p:custDataLst>
                <p:tags r:id="rId77"/>
              </p:custDataLst>
            </p:nvPr>
          </p:nvSpPr>
          <p:spPr bwMode="auto">
            <a:xfrm>
              <a:off x="3113088" y="4546601"/>
              <a:ext cx="850900" cy="812800"/>
            </a:xfrm>
            <a:custGeom>
              <a:avLst/>
              <a:gdLst>
                <a:gd name="T0" fmla="*/ 122917 w 1073"/>
                <a:gd name="T1" fmla="*/ 6362 h 1022"/>
                <a:gd name="T2" fmla="*/ 112607 w 1073"/>
                <a:gd name="T3" fmla="*/ 12725 h 1022"/>
                <a:gd name="T4" fmla="*/ 105470 w 1073"/>
                <a:gd name="T5" fmla="*/ 12725 h 1022"/>
                <a:gd name="T6" fmla="*/ 95161 w 1073"/>
                <a:gd name="T7" fmla="*/ 15906 h 1022"/>
                <a:gd name="T8" fmla="*/ 81680 w 1073"/>
                <a:gd name="T9" fmla="*/ 19087 h 1022"/>
                <a:gd name="T10" fmla="*/ 75336 w 1073"/>
                <a:gd name="T11" fmla="*/ 12725 h 1022"/>
                <a:gd name="T12" fmla="*/ 75336 w 1073"/>
                <a:gd name="T13" fmla="*/ 0 h 1022"/>
                <a:gd name="T14" fmla="*/ 68199 w 1073"/>
                <a:gd name="T15" fmla="*/ 3181 h 1022"/>
                <a:gd name="T16" fmla="*/ 47581 w 1073"/>
                <a:gd name="T17" fmla="*/ 3181 h 1022"/>
                <a:gd name="T18" fmla="*/ 50753 w 1073"/>
                <a:gd name="T19" fmla="*/ 12725 h 1022"/>
                <a:gd name="T20" fmla="*/ 44409 w 1073"/>
                <a:gd name="T21" fmla="*/ 22268 h 1022"/>
                <a:gd name="T22" fmla="*/ 37271 w 1073"/>
                <a:gd name="T23" fmla="*/ 19087 h 1022"/>
                <a:gd name="T24" fmla="*/ 19825 w 1073"/>
                <a:gd name="T25" fmla="*/ 15906 h 1022"/>
                <a:gd name="T26" fmla="*/ 23790 w 1073"/>
                <a:gd name="T27" fmla="*/ 22268 h 1022"/>
                <a:gd name="T28" fmla="*/ 23790 w 1073"/>
                <a:gd name="T29" fmla="*/ 31812 h 1022"/>
                <a:gd name="T30" fmla="*/ 6344 w 1073"/>
                <a:gd name="T31" fmla="*/ 50899 h 1022"/>
                <a:gd name="T32" fmla="*/ 3172 w 1073"/>
                <a:gd name="T33" fmla="*/ 73168 h 1022"/>
                <a:gd name="T34" fmla="*/ 16653 w 1073"/>
                <a:gd name="T35" fmla="*/ 73168 h 1022"/>
                <a:gd name="T36" fmla="*/ 23790 w 1073"/>
                <a:gd name="T37" fmla="*/ 79530 h 1022"/>
                <a:gd name="T38" fmla="*/ 37271 w 1073"/>
                <a:gd name="T39" fmla="*/ 73168 h 1022"/>
                <a:gd name="T40" fmla="*/ 44409 w 1073"/>
                <a:gd name="T41" fmla="*/ 82712 h 1022"/>
                <a:gd name="T42" fmla="*/ 68199 w 1073"/>
                <a:gd name="T43" fmla="*/ 92255 h 1022"/>
                <a:gd name="T44" fmla="*/ 71371 w 1073"/>
                <a:gd name="T45" fmla="*/ 101799 h 1022"/>
                <a:gd name="T46" fmla="*/ 81680 w 1073"/>
                <a:gd name="T47" fmla="*/ 108161 h 1022"/>
                <a:gd name="T48" fmla="*/ 84852 w 1073"/>
                <a:gd name="T49" fmla="*/ 117705 h 1022"/>
                <a:gd name="T50" fmla="*/ 84852 w 1073"/>
                <a:gd name="T51" fmla="*/ 136792 h 1022"/>
                <a:gd name="T52" fmla="*/ 99126 w 1073"/>
                <a:gd name="T53" fmla="*/ 139973 h 1022"/>
                <a:gd name="T54" fmla="*/ 105470 w 1073"/>
                <a:gd name="T55" fmla="*/ 149517 h 1022"/>
                <a:gd name="T56" fmla="*/ 105470 w 1073"/>
                <a:gd name="T57" fmla="*/ 155879 h 1022"/>
                <a:gd name="T58" fmla="*/ 102298 w 1073"/>
                <a:gd name="T59" fmla="*/ 168604 h 1022"/>
                <a:gd name="T60" fmla="*/ 91989 w 1073"/>
                <a:gd name="T61" fmla="*/ 184510 h 1022"/>
                <a:gd name="T62" fmla="*/ 99126 w 1073"/>
                <a:gd name="T63" fmla="*/ 187692 h 1022"/>
                <a:gd name="T64" fmla="*/ 112607 w 1073"/>
                <a:gd name="T65" fmla="*/ 197235 h 1022"/>
                <a:gd name="T66" fmla="*/ 115779 w 1073"/>
                <a:gd name="T67" fmla="*/ 197235 h 1022"/>
                <a:gd name="T68" fmla="*/ 130054 w 1073"/>
                <a:gd name="T69" fmla="*/ 178148 h 1022"/>
                <a:gd name="T70" fmla="*/ 137191 w 1073"/>
                <a:gd name="T71" fmla="*/ 159061 h 1022"/>
                <a:gd name="T72" fmla="*/ 147500 w 1073"/>
                <a:gd name="T73" fmla="*/ 149517 h 1022"/>
                <a:gd name="T74" fmla="*/ 171290 w 1073"/>
                <a:gd name="T75" fmla="*/ 143155 h 1022"/>
                <a:gd name="T76" fmla="*/ 178427 w 1073"/>
                <a:gd name="T77" fmla="*/ 136792 h 1022"/>
                <a:gd name="T78" fmla="*/ 184771 w 1073"/>
                <a:gd name="T79" fmla="*/ 124067 h 1022"/>
                <a:gd name="T80" fmla="*/ 188736 w 1073"/>
                <a:gd name="T81" fmla="*/ 114524 h 1022"/>
                <a:gd name="T82" fmla="*/ 205390 w 1073"/>
                <a:gd name="T83" fmla="*/ 73168 h 1022"/>
                <a:gd name="T84" fmla="*/ 208562 w 1073"/>
                <a:gd name="T85" fmla="*/ 50899 h 1022"/>
                <a:gd name="T86" fmla="*/ 181599 w 1073"/>
                <a:gd name="T87" fmla="*/ 38175 h 1022"/>
                <a:gd name="T88" fmla="*/ 164153 w 1073"/>
                <a:gd name="T89" fmla="*/ 38175 h 1022"/>
                <a:gd name="T90" fmla="*/ 157809 w 1073"/>
                <a:gd name="T91" fmla="*/ 34993 h 1022"/>
                <a:gd name="T92" fmla="*/ 153844 w 1073"/>
                <a:gd name="T93" fmla="*/ 31812 h 1022"/>
                <a:gd name="T94" fmla="*/ 137191 w 1073"/>
                <a:gd name="T95" fmla="*/ 31812 h 1022"/>
                <a:gd name="T96" fmla="*/ 133226 w 1073"/>
                <a:gd name="T97" fmla="*/ 25450 h 1022"/>
                <a:gd name="T98" fmla="*/ 126882 w 1073"/>
                <a:gd name="T99" fmla="*/ 31812 h 1022"/>
                <a:gd name="T100" fmla="*/ 119745 w 1073"/>
                <a:gd name="T101" fmla="*/ 31812 h 1022"/>
                <a:gd name="T102" fmla="*/ 130054 w 1073"/>
                <a:gd name="T103" fmla="*/ 19087 h 1022"/>
                <a:gd name="T104" fmla="*/ 126882 w 1073"/>
                <a:gd name="T105" fmla="*/ 15906 h 102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73"/>
                <a:gd name="T160" fmla="*/ 0 h 1022"/>
                <a:gd name="T161" fmla="*/ 1073 w 1073"/>
                <a:gd name="T162" fmla="*/ 1022 h 102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73" h="1022">
                  <a:moveTo>
                    <a:pt x="623" y="30"/>
                  </a:moveTo>
                  <a:lnTo>
                    <a:pt x="623" y="30"/>
                  </a:lnTo>
                  <a:lnTo>
                    <a:pt x="606" y="30"/>
                  </a:lnTo>
                  <a:lnTo>
                    <a:pt x="570" y="63"/>
                  </a:lnTo>
                  <a:lnTo>
                    <a:pt x="552" y="78"/>
                  </a:lnTo>
                  <a:lnTo>
                    <a:pt x="535" y="63"/>
                  </a:lnTo>
                  <a:lnTo>
                    <a:pt x="501" y="63"/>
                  </a:lnTo>
                  <a:lnTo>
                    <a:pt x="483" y="78"/>
                  </a:lnTo>
                  <a:lnTo>
                    <a:pt x="466" y="78"/>
                  </a:lnTo>
                  <a:lnTo>
                    <a:pt x="414" y="96"/>
                  </a:lnTo>
                  <a:lnTo>
                    <a:pt x="397" y="96"/>
                  </a:lnTo>
                  <a:lnTo>
                    <a:pt x="380" y="63"/>
                  </a:lnTo>
                  <a:lnTo>
                    <a:pt x="380" y="15"/>
                  </a:lnTo>
                  <a:lnTo>
                    <a:pt x="380" y="0"/>
                  </a:lnTo>
                  <a:lnTo>
                    <a:pt x="362" y="0"/>
                  </a:lnTo>
                  <a:lnTo>
                    <a:pt x="345" y="15"/>
                  </a:lnTo>
                  <a:lnTo>
                    <a:pt x="293" y="30"/>
                  </a:lnTo>
                  <a:lnTo>
                    <a:pt x="241" y="15"/>
                  </a:lnTo>
                  <a:lnTo>
                    <a:pt x="259" y="30"/>
                  </a:lnTo>
                  <a:lnTo>
                    <a:pt x="259" y="63"/>
                  </a:lnTo>
                  <a:lnTo>
                    <a:pt x="276" y="78"/>
                  </a:lnTo>
                  <a:lnTo>
                    <a:pt x="224" y="111"/>
                  </a:lnTo>
                  <a:lnTo>
                    <a:pt x="207" y="111"/>
                  </a:lnTo>
                  <a:lnTo>
                    <a:pt x="190" y="96"/>
                  </a:lnTo>
                  <a:lnTo>
                    <a:pt x="172" y="78"/>
                  </a:lnTo>
                  <a:lnTo>
                    <a:pt x="103" y="78"/>
                  </a:lnTo>
                  <a:lnTo>
                    <a:pt x="103" y="96"/>
                  </a:lnTo>
                  <a:lnTo>
                    <a:pt x="120" y="111"/>
                  </a:lnTo>
                  <a:lnTo>
                    <a:pt x="103" y="111"/>
                  </a:lnTo>
                  <a:lnTo>
                    <a:pt x="120" y="159"/>
                  </a:lnTo>
                  <a:lnTo>
                    <a:pt x="103" y="222"/>
                  </a:lnTo>
                  <a:lnTo>
                    <a:pt x="34" y="255"/>
                  </a:lnTo>
                  <a:lnTo>
                    <a:pt x="0" y="318"/>
                  </a:lnTo>
                  <a:lnTo>
                    <a:pt x="17" y="366"/>
                  </a:lnTo>
                  <a:lnTo>
                    <a:pt x="51" y="383"/>
                  </a:lnTo>
                  <a:lnTo>
                    <a:pt x="86" y="366"/>
                  </a:lnTo>
                  <a:lnTo>
                    <a:pt x="86" y="399"/>
                  </a:lnTo>
                  <a:lnTo>
                    <a:pt x="120" y="399"/>
                  </a:lnTo>
                  <a:lnTo>
                    <a:pt x="155" y="399"/>
                  </a:lnTo>
                  <a:lnTo>
                    <a:pt x="190" y="366"/>
                  </a:lnTo>
                  <a:lnTo>
                    <a:pt x="224" y="366"/>
                  </a:lnTo>
                  <a:lnTo>
                    <a:pt x="224" y="414"/>
                  </a:lnTo>
                  <a:lnTo>
                    <a:pt x="241" y="431"/>
                  </a:lnTo>
                  <a:lnTo>
                    <a:pt x="345" y="462"/>
                  </a:lnTo>
                  <a:lnTo>
                    <a:pt x="362" y="495"/>
                  </a:lnTo>
                  <a:lnTo>
                    <a:pt x="362" y="510"/>
                  </a:lnTo>
                  <a:lnTo>
                    <a:pt x="380" y="543"/>
                  </a:lnTo>
                  <a:lnTo>
                    <a:pt x="414" y="543"/>
                  </a:lnTo>
                  <a:lnTo>
                    <a:pt x="414" y="558"/>
                  </a:lnTo>
                  <a:lnTo>
                    <a:pt x="431" y="591"/>
                  </a:lnTo>
                  <a:lnTo>
                    <a:pt x="431" y="639"/>
                  </a:lnTo>
                  <a:lnTo>
                    <a:pt x="431" y="687"/>
                  </a:lnTo>
                  <a:lnTo>
                    <a:pt x="483" y="702"/>
                  </a:lnTo>
                  <a:lnTo>
                    <a:pt x="501" y="702"/>
                  </a:lnTo>
                  <a:lnTo>
                    <a:pt x="501" y="735"/>
                  </a:lnTo>
                  <a:lnTo>
                    <a:pt x="535" y="750"/>
                  </a:lnTo>
                  <a:lnTo>
                    <a:pt x="518" y="783"/>
                  </a:lnTo>
                  <a:lnTo>
                    <a:pt x="535" y="783"/>
                  </a:lnTo>
                  <a:lnTo>
                    <a:pt x="552" y="830"/>
                  </a:lnTo>
                  <a:lnTo>
                    <a:pt x="518" y="846"/>
                  </a:lnTo>
                  <a:lnTo>
                    <a:pt x="449" y="926"/>
                  </a:lnTo>
                  <a:lnTo>
                    <a:pt x="466" y="926"/>
                  </a:lnTo>
                  <a:lnTo>
                    <a:pt x="483" y="942"/>
                  </a:lnTo>
                  <a:lnTo>
                    <a:pt x="501" y="942"/>
                  </a:lnTo>
                  <a:lnTo>
                    <a:pt x="552" y="974"/>
                  </a:lnTo>
                  <a:lnTo>
                    <a:pt x="570" y="990"/>
                  </a:lnTo>
                  <a:lnTo>
                    <a:pt x="552" y="1022"/>
                  </a:lnTo>
                  <a:lnTo>
                    <a:pt x="587" y="990"/>
                  </a:lnTo>
                  <a:lnTo>
                    <a:pt x="623" y="959"/>
                  </a:lnTo>
                  <a:lnTo>
                    <a:pt x="658" y="894"/>
                  </a:lnTo>
                  <a:lnTo>
                    <a:pt x="693" y="863"/>
                  </a:lnTo>
                  <a:lnTo>
                    <a:pt x="693" y="798"/>
                  </a:lnTo>
                  <a:lnTo>
                    <a:pt x="710" y="767"/>
                  </a:lnTo>
                  <a:lnTo>
                    <a:pt x="744" y="750"/>
                  </a:lnTo>
                  <a:lnTo>
                    <a:pt x="796" y="719"/>
                  </a:lnTo>
                  <a:lnTo>
                    <a:pt x="865" y="719"/>
                  </a:lnTo>
                  <a:lnTo>
                    <a:pt x="865" y="702"/>
                  </a:lnTo>
                  <a:lnTo>
                    <a:pt x="900" y="687"/>
                  </a:lnTo>
                  <a:lnTo>
                    <a:pt x="900" y="671"/>
                  </a:lnTo>
                  <a:lnTo>
                    <a:pt x="934" y="623"/>
                  </a:lnTo>
                  <a:lnTo>
                    <a:pt x="934" y="591"/>
                  </a:lnTo>
                  <a:lnTo>
                    <a:pt x="952" y="575"/>
                  </a:lnTo>
                  <a:lnTo>
                    <a:pt x="952" y="462"/>
                  </a:lnTo>
                  <a:lnTo>
                    <a:pt x="1038" y="366"/>
                  </a:lnTo>
                  <a:lnTo>
                    <a:pt x="1073" y="318"/>
                  </a:lnTo>
                  <a:lnTo>
                    <a:pt x="1055" y="255"/>
                  </a:lnTo>
                  <a:lnTo>
                    <a:pt x="1004" y="255"/>
                  </a:lnTo>
                  <a:lnTo>
                    <a:pt x="917" y="191"/>
                  </a:lnTo>
                  <a:lnTo>
                    <a:pt x="883" y="207"/>
                  </a:lnTo>
                  <a:lnTo>
                    <a:pt x="831" y="191"/>
                  </a:lnTo>
                  <a:lnTo>
                    <a:pt x="796" y="191"/>
                  </a:lnTo>
                  <a:lnTo>
                    <a:pt x="796" y="174"/>
                  </a:lnTo>
                  <a:lnTo>
                    <a:pt x="796" y="159"/>
                  </a:lnTo>
                  <a:lnTo>
                    <a:pt x="779" y="159"/>
                  </a:lnTo>
                  <a:lnTo>
                    <a:pt x="710" y="144"/>
                  </a:lnTo>
                  <a:lnTo>
                    <a:pt x="693" y="159"/>
                  </a:lnTo>
                  <a:lnTo>
                    <a:pt x="693" y="126"/>
                  </a:lnTo>
                  <a:lnTo>
                    <a:pt x="675" y="126"/>
                  </a:lnTo>
                  <a:lnTo>
                    <a:pt x="641" y="126"/>
                  </a:lnTo>
                  <a:lnTo>
                    <a:pt x="641" y="159"/>
                  </a:lnTo>
                  <a:lnTo>
                    <a:pt x="623" y="144"/>
                  </a:lnTo>
                  <a:lnTo>
                    <a:pt x="606" y="159"/>
                  </a:lnTo>
                  <a:lnTo>
                    <a:pt x="623" y="126"/>
                  </a:lnTo>
                  <a:lnTo>
                    <a:pt x="658" y="96"/>
                  </a:lnTo>
                  <a:lnTo>
                    <a:pt x="658" y="78"/>
                  </a:lnTo>
                  <a:lnTo>
                    <a:pt x="641" y="78"/>
                  </a:lnTo>
                  <a:lnTo>
                    <a:pt x="623" y="30"/>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17" name="Freeform 80"/>
            <p:cNvSpPr>
              <a:spLocks/>
            </p:cNvSpPr>
            <p:nvPr>
              <p:custDataLst>
                <p:tags r:id="rId78"/>
              </p:custDataLst>
            </p:nvPr>
          </p:nvSpPr>
          <p:spPr bwMode="auto">
            <a:xfrm>
              <a:off x="3540125" y="4529138"/>
              <a:ext cx="53975" cy="76200"/>
            </a:xfrm>
            <a:custGeom>
              <a:avLst/>
              <a:gdLst>
                <a:gd name="T0" fmla="*/ 0 w 69"/>
                <a:gd name="T1" fmla="*/ 16669 h 96"/>
                <a:gd name="T2" fmla="*/ 0 w 69"/>
                <a:gd name="T3" fmla="*/ 16669 h 96"/>
                <a:gd name="T4" fmla="*/ 3129 w 69"/>
                <a:gd name="T5" fmla="*/ 19050 h 96"/>
                <a:gd name="T6" fmla="*/ 6258 w 69"/>
                <a:gd name="T7" fmla="*/ 16669 h 96"/>
                <a:gd name="T8" fmla="*/ 13298 w 69"/>
                <a:gd name="T9" fmla="*/ 9525 h 96"/>
                <a:gd name="T10" fmla="*/ 0 w 69"/>
                <a:gd name="T11" fmla="*/ 0 h 96"/>
                <a:gd name="T12" fmla="*/ 0 w 69"/>
                <a:gd name="T13" fmla="*/ 3969 h 96"/>
                <a:gd name="T14" fmla="*/ 0 w 69"/>
                <a:gd name="T15" fmla="*/ 9525 h 96"/>
                <a:gd name="T16" fmla="*/ 0 w 69"/>
                <a:gd name="T17" fmla="*/ 16669 h 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
                <a:gd name="T28" fmla="*/ 0 h 96"/>
                <a:gd name="T29" fmla="*/ 69 w 69"/>
                <a:gd name="T30" fmla="*/ 96 h 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 h="96">
                  <a:moveTo>
                    <a:pt x="0" y="81"/>
                  </a:moveTo>
                  <a:lnTo>
                    <a:pt x="0" y="81"/>
                  </a:lnTo>
                  <a:lnTo>
                    <a:pt x="17" y="96"/>
                  </a:lnTo>
                  <a:lnTo>
                    <a:pt x="35" y="81"/>
                  </a:lnTo>
                  <a:lnTo>
                    <a:pt x="69" y="48"/>
                  </a:lnTo>
                  <a:lnTo>
                    <a:pt x="0" y="0"/>
                  </a:lnTo>
                  <a:lnTo>
                    <a:pt x="0" y="18"/>
                  </a:lnTo>
                  <a:lnTo>
                    <a:pt x="0" y="48"/>
                  </a:lnTo>
                  <a:lnTo>
                    <a:pt x="0" y="81"/>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18" name="Freeform 81"/>
            <p:cNvSpPr>
              <a:spLocks/>
            </p:cNvSpPr>
            <p:nvPr>
              <p:custDataLst>
                <p:tags r:id="rId79"/>
              </p:custDataLst>
            </p:nvPr>
          </p:nvSpPr>
          <p:spPr bwMode="auto">
            <a:xfrm>
              <a:off x="3457575" y="4529138"/>
              <a:ext cx="82550" cy="76200"/>
            </a:xfrm>
            <a:custGeom>
              <a:avLst/>
              <a:gdLst>
                <a:gd name="T0" fmla="*/ 20638 w 104"/>
                <a:gd name="T1" fmla="*/ 16669 h 96"/>
                <a:gd name="T2" fmla="*/ 20638 w 104"/>
                <a:gd name="T3" fmla="*/ 16669 h 96"/>
                <a:gd name="T4" fmla="*/ 20638 w 104"/>
                <a:gd name="T5" fmla="*/ 9525 h 96"/>
                <a:gd name="T6" fmla="*/ 20638 w 104"/>
                <a:gd name="T7" fmla="*/ 3969 h 96"/>
                <a:gd name="T8" fmla="*/ 20638 w 104"/>
                <a:gd name="T9" fmla="*/ 0 h 96"/>
                <a:gd name="T10" fmla="*/ 7144 w 104"/>
                <a:gd name="T11" fmla="*/ 0 h 96"/>
                <a:gd name="T12" fmla="*/ 0 w 104"/>
                <a:gd name="T13" fmla="*/ 7144 h 96"/>
                <a:gd name="T14" fmla="*/ 7144 w 104"/>
                <a:gd name="T15" fmla="*/ 19050 h 96"/>
                <a:gd name="T16" fmla="*/ 10319 w 104"/>
                <a:gd name="T17" fmla="*/ 19050 h 96"/>
                <a:gd name="T18" fmla="*/ 14288 w 104"/>
                <a:gd name="T19" fmla="*/ 16669 h 96"/>
                <a:gd name="T20" fmla="*/ 20638 w 104"/>
                <a:gd name="T21" fmla="*/ 16669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96"/>
                <a:gd name="T35" fmla="*/ 104 w 104"/>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96">
                  <a:moveTo>
                    <a:pt x="104" y="81"/>
                  </a:moveTo>
                  <a:lnTo>
                    <a:pt x="104" y="81"/>
                  </a:lnTo>
                  <a:lnTo>
                    <a:pt x="104" y="48"/>
                  </a:lnTo>
                  <a:lnTo>
                    <a:pt x="104" y="18"/>
                  </a:lnTo>
                  <a:lnTo>
                    <a:pt x="104" y="0"/>
                  </a:lnTo>
                  <a:lnTo>
                    <a:pt x="35" y="0"/>
                  </a:lnTo>
                  <a:lnTo>
                    <a:pt x="0" y="33"/>
                  </a:lnTo>
                  <a:lnTo>
                    <a:pt x="35" y="96"/>
                  </a:lnTo>
                  <a:lnTo>
                    <a:pt x="52" y="96"/>
                  </a:lnTo>
                  <a:lnTo>
                    <a:pt x="69" y="81"/>
                  </a:lnTo>
                  <a:lnTo>
                    <a:pt x="104" y="81"/>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19" name="Freeform 82"/>
            <p:cNvSpPr>
              <a:spLocks/>
            </p:cNvSpPr>
            <p:nvPr>
              <p:custDataLst>
                <p:tags r:id="rId80"/>
              </p:custDataLst>
            </p:nvPr>
          </p:nvSpPr>
          <p:spPr bwMode="auto">
            <a:xfrm>
              <a:off x="3387725" y="4483101"/>
              <a:ext cx="95250" cy="139700"/>
            </a:xfrm>
            <a:custGeom>
              <a:avLst/>
              <a:gdLst>
                <a:gd name="T0" fmla="*/ 6298 w 121"/>
                <a:gd name="T1" fmla="*/ 0 h 177"/>
                <a:gd name="T2" fmla="*/ 6298 w 121"/>
                <a:gd name="T3" fmla="*/ 0 h 177"/>
                <a:gd name="T4" fmla="*/ 13382 w 121"/>
                <a:gd name="T5" fmla="*/ 2368 h 177"/>
                <a:gd name="T6" fmla="*/ 13382 w 121"/>
                <a:gd name="T7" fmla="*/ 6314 h 177"/>
                <a:gd name="T8" fmla="*/ 16531 w 121"/>
                <a:gd name="T9" fmla="*/ 6314 h 177"/>
                <a:gd name="T10" fmla="*/ 23616 w 121"/>
                <a:gd name="T11" fmla="*/ 11839 h 177"/>
                <a:gd name="T12" fmla="*/ 16531 w 121"/>
                <a:gd name="T13" fmla="*/ 18942 h 177"/>
                <a:gd name="T14" fmla="*/ 23616 w 121"/>
                <a:gd name="T15" fmla="*/ 30781 h 177"/>
                <a:gd name="T16" fmla="*/ 13382 w 121"/>
                <a:gd name="T17" fmla="*/ 34728 h 177"/>
                <a:gd name="T18" fmla="*/ 10233 w 121"/>
                <a:gd name="T19" fmla="*/ 34728 h 177"/>
                <a:gd name="T20" fmla="*/ 6298 w 121"/>
                <a:gd name="T21" fmla="*/ 28414 h 177"/>
                <a:gd name="T22" fmla="*/ 6298 w 121"/>
                <a:gd name="T23" fmla="*/ 18942 h 177"/>
                <a:gd name="T24" fmla="*/ 6298 w 121"/>
                <a:gd name="T25" fmla="*/ 15785 h 177"/>
                <a:gd name="T26" fmla="*/ 3149 w 121"/>
                <a:gd name="T27" fmla="*/ 15785 h 177"/>
                <a:gd name="T28" fmla="*/ 0 w 121"/>
                <a:gd name="T29" fmla="*/ 11839 h 177"/>
                <a:gd name="T30" fmla="*/ 0 w 121"/>
                <a:gd name="T31" fmla="*/ 6314 h 177"/>
                <a:gd name="T32" fmla="*/ 3149 w 121"/>
                <a:gd name="T33" fmla="*/ 6314 h 177"/>
                <a:gd name="T34" fmla="*/ 3149 w 121"/>
                <a:gd name="T35" fmla="*/ 2368 h 177"/>
                <a:gd name="T36" fmla="*/ 6298 w 121"/>
                <a:gd name="T37" fmla="*/ 0 h 17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1"/>
                <a:gd name="T58" fmla="*/ 0 h 177"/>
                <a:gd name="T59" fmla="*/ 121 w 121"/>
                <a:gd name="T60" fmla="*/ 177 h 17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1" h="177">
                  <a:moveTo>
                    <a:pt x="35" y="0"/>
                  </a:moveTo>
                  <a:lnTo>
                    <a:pt x="35" y="0"/>
                  </a:lnTo>
                  <a:lnTo>
                    <a:pt x="69" y="15"/>
                  </a:lnTo>
                  <a:lnTo>
                    <a:pt x="69" y="33"/>
                  </a:lnTo>
                  <a:lnTo>
                    <a:pt x="86" y="33"/>
                  </a:lnTo>
                  <a:lnTo>
                    <a:pt x="121" y="63"/>
                  </a:lnTo>
                  <a:lnTo>
                    <a:pt x="86" y="96"/>
                  </a:lnTo>
                  <a:lnTo>
                    <a:pt x="121" y="159"/>
                  </a:lnTo>
                  <a:lnTo>
                    <a:pt x="69" y="177"/>
                  </a:lnTo>
                  <a:lnTo>
                    <a:pt x="52" y="177"/>
                  </a:lnTo>
                  <a:lnTo>
                    <a:pt x="35" y="144"/>
                  </a:lnTo>
                  <a:lnTo>
                    <a:pt x="35" y="96"/>
                  </a:lnTo>
                  <a:lnTo>
                    <a:pt x="35" y="81"/>
                  </a:lnTo>
                  <a:lnTo>
                    <a:pt x="17" y="81"/>
                  </a:lnTo>
                  <a:lnTo>
                    <a:pt x="0" y="63"/>
                  </a:lnTo>
                  <a:lnTo>
                    <a:pt x="0" y="33"/>
                  </a:lnTo>
                  <a:lnTo>
                    <a:pt x="17" y="33"/>
                  </a:lnTo>
                  <a:lnTo>
                    <a:pt x="17" y="15"/>
                  </a:lnTo>
                  <a:lnTo>
                    <a:pt x="35" y="0"/>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20" name="Freeform 83"/>
            <p:cNvSpPr>
              <a:spLocks/>
            </p:cNvSpPr>
            <p:nvPr>
              <p:custDataLst>
                <p:tags r:id="rId81"/>
              </p:custDataLst>
            </p:nvPr>
          </p:nvSpPr>
          <p:spPr bwMode="auto">
            <a:xfrm>
              <a:off x="3125788" y="4406901"/>
              <a:ext cx="290513" cy="228600"/>
            </a:xfrm>
            <a:custGeom>
              <a:avLst/>
              <a:gdLst>
                <a:gd name="T0" fmla="*/ 73225 w 365"/>
                <a:gd name="T1" fmla="*/ 19050 h 288"/>
                <a:gd name="T2" fmla="*/ 73225 w 365"/>
                <a:gd name="T3" fmla="*/ 19050 h 288"/>
                <a:gd name="T4" fmla="*/ 69246 w 365"/>
                <a:gd name="T5" fmla="*/ 21431 h 288"/>
                <a:gd name="T6" fmla="*/ 69246 w 365"/>
                <a:gd name="T7" fmla="*/ 26194 h 288"/>
                <a:gd name="T8" fmla="*/ 66062 w 365"/>
                <a:gd name="T9" fmla="*/ 26194 h 288"/>
                <a:gd name="T10" fmla="*/ 66062 w 365"/>
                <a:gd name="T11" fmla="*/ 30956 h 288"/>
                <a:gd name="T12" fmla="*/ 69246 w 365"/>
                <a:gd name="T13" fmla="*/ 34925 h 288"/>
                <a:gd name="T14" fmla="*/ 66062 w 365"/>
                <a:gd name="T15" fmla="*/ 38100 h 288"/>
                <a:gd name="T16" fmla="*/ 55715 w 365"/>
                <a:gd name="T17" fmla="*/ 40481 h 288"/>
                <a:gd name="T18" fmla="*/ 44572 w 365"/>
                <a:gd name="T19" fmla="*/ 38100 h 288"/>
                <a:gd name="T20" fmla="*/ 48551 w 365"/>
                <a:gd name="T21" fmla="*/ 40481 h 288"/>
                <a:gd name="T22" fmla="*/ 48551 w 365"/>
                <a:gd name="T23" fmla="*/ 47625 h 288"/>
                <a:gd name="T24" fmla="*/ 52531 w 365"/>
                <a:gd name="T25" fmla="*/ 50006 h 288"/>
                <a:gd name="T26" fmla="*/ 41388 w 365"/>
                <a:gd name="T27" fmla="*/ 57150 h 288"/>
                <a:gd name="T28" fmla="*/ 38204 w 365"/>
                <a:gd name="T29" fmla="*/ 57150 h 288"/>
                <a:gd name="T30" fmla="*/ 35021 w 365"/>
                <a:gd name="T31" fmla="*/ 54769 h 288"/>
                <a:gd name="T32" fmla="*/ 31041 w 365"/>
                <a:gd name="T33" fmla="*/ 50006 h 288"/>
                <a:gd name="T34" fmla="*/ 31041 w 365"/>
                <a:gd name="T35" fmla="*/ 44450 h 288"/>
                <a:gd name="T36" fmla="*/ 27857 w 365"/>
                <a:gd name="T37" fmla="*/ 38100 h 288"/>
                <a:gd name="T38" fmla="*/ 31041 w 365"/>
                <a:gd name="T39" fmla="*/ 28575 h 288"/>
                <a:gd name="T40" fmla="*/ 20694 w 365"/>
                <a:gd name="T41" fmla="*/ 28575 h 288"/>
                <a:gd name="T42" fmla="*/ 17510 w 365"/>
                <a:gd name="T43" fmla="*/ 26194 h 288"/>
                <a:gd name="T44" fmla="*/ 7163 w 365"/>
                <a:gd name="T45" fmla="*/ 26194 h 288"/>
                <a:gd name="T46" fmla="*/ 3980 w 365"/>
                <a:gd name="T47" fmla="*/ 21431 h 288"/>
                <a:gd name="T48" fmla="*/ 3980 w 365"/>
                <a:gd name="T49" fmla="*/ 19050 h 288"/>
                <a:gd name="T50" fmla="*/ 0 w 365"/>
                <a:gd name="T51" fmla="*/ 11906 h 288"/>
                <a:gd name="T52" fmla="*/ 3980 w 365"/>
                <a:gd name="T53" fmla="*/ 7144 h 288"/>
                <a:gd name="T54" fmla="*/ 7163 w 365"/>
                <a:gd name="T55" fmla="*/ 2381 h 288"/>
                <a:gd name="T56" fmla="*/ 10347 w 365"/>
                <a:gd name="T57" fmla="*/ 7144 h 288"/>
                <a:gd name="T58" fmla="*/ 7163 w 365"/>
                <a:gd name="T59" fmla="*/ 9525 h 288"/>
                <a:gd name="T60" fmla="*/ 7163 w 365"/>
                <a:gd name="T61" fmla="*/ 15875 h 288"/>
                <a:gd name="T62" fmla="*/ 10347 w 365"/>
                <a:gd name="T63" fmla="*/ 11906 h 288"/>
                <a:gd name="T64" fmla="*/ 10347 w 365"/>
                <a:gd name="T65" fmla="*/ 7144 h 288"/>
                <a:gd name="T66" fmla="*/ 17510 w 365"/>
                <a:gd name="T67" fmla="*/ 2381 h 288"/>
                <a:gd name="T68" fmla="*/ 17510 w 365"/>
                <a:gd name="T69" fmla="*/ 0 h 288"/>
                <a:gd name="T70" fmla="*/ 17510 w 365"/>
                <a:gd name="T71" fmla="*/ 2381 h 288"/>
                <a:gd name="T72" fmla="*/ 27857 w 365"/>
                <a:gd name="T73" fmla="*/ 2381 h 288"/>
                <a:gd name="T74" fmla="*/ 27857 w 365"/>
                <a:gd name="T75" fmla="*/ 7144 h 288"/>
                <a:gd name="T76" fmla="*/ 38204 w 365"/>
                <a:gd name="T77" fmla="*/ 7144 h 288"/>
                <a:gd name="T78" fmla="*/ 44572 w 365"/>
                <a:gd name="T79" fmla="*/ 9525 h 288"/>
                <a:gd name="T80" fmla="*/ 52531 w 365"/>
                <a:gd name="T81" fmla="*/ 7144 h 288"/>
                <a:gd name="T82" fmla="*/ 58899 w 365"/>
                <a:gd name="T83" fmla="*/ 7144 h 288"/>
                <a:gd name="T84" fmla="*/ 55715 w 365"/>
                <a:gd name="T85" fmla="*/ 7144 h 288"/>
                <a:gd name="T86" fmla="*/ 58899 w 365"/>
                <a:gd name="T87" fmla="*/ 9525 h 288"/>
                <a:gd name="T88" fmla="*/ 66062 w 365"/>
                <a:gd name="T89" fmla="*/ 11906 h 288"/>
                <a:gd name="T90" fmla="*/ 66062 w 365"/>
                <a:gd name="T91" fmla="*/ 19050 h 288"/>
                <a:gd name="T92" fmla="*/ 69246 w 365"/>
                <a:gd name="T93" fmla="*/ 15875 h 288"/>
                <a:gd name="T94" fmla="*/ 73225 w 365"/>
                <a:gd name="T95" fmla="*/ 19050 h 2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65"/>
                <a:gd name="T145" fmla="*/ 0 h 288"/>
                <a:gd name="T146" fmla="*/ 365 w 365"/>
                <a:gd name="T147" fmla="*/ 288 h 2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65" h="288">
                  <a:moveTo>
                    <a:pt x="365" y="96"/>
                  </a:moveTo>
                  <a:lnTo>
                    <a:pt x="365" y="96"/>
                  </a:lnTo>
                  <a:lnTo>
                    <a:pt x="347" y="111"/>
                  </a:lnTo>
                  <a:lnTo>
                    <a:pt x="347" y="129"/>
                  </a:lnTo>
                  <a:lnTo>
                    <a:pt x="330" y="129"/>
                  </a:lnTo>
                  <a:lnTo>
                    <a:pt x="330" y="159"/>
                  </a:lnTo>
                  <a:lnTo>
                    <a:pt x="347" y="177"/>
                  </a:lnTo>
                  <a:lnTo>
                    <a:pt x="330" y="192"/>
                  </a:lnTo>
                  <a:lnTo>
                    <a:pt x="278" y="207"/>
                  </a:lnTo>
                  <a:lnTo>
                    <a:pt x="224" y="192"/>
                  </a:lnTo>
                  <a:lnTo>
                    <a:pt x="242" y="207"/>
                  </a:lnTo>
                  <a:lnTo>
                    <a:pt x="242" y="240"/>
                  </a:lnTo>
                  <a:lnTo>
                    <a:pt x="261" y="255"/>
                  </a:lnTo>
                  <a:lnTo>
                    <a:pt x="207" y="288"/>
                  </a:lnTo>
                  <a:lnTo>
                    <a:pt x="190" y="288"/>
                  </a:lnTo>
                  <a:lnTo>
                    <a:pt x="173" y="273"/>
                  </a:lnTo>
                  <a:lnTo>
                    <a:pt x="155" y="255"/>
                  </a:lnTo>
                  <a:lnTo>
                    <a:pt x="155" y="225"/>
                  </a:lnTo>
                  <a:lnTo>
                    <a:pt x="138" y="192"/>
                  </a:lnTo>
                  <a:lnTo>
                    <a:pt x="155" y="144"/>
                  </a:lnTo>
                  <a:lnTo>
                    <a:pt x="103" y="144"/>
                  </a:lnTo>
                  <a:lnTo>
                    <a:pt x="86" y="129"/>
                  </a:lnTo>
                  <a:lnTo>
                    <a:pt x="34" y="129"/>
                  </a:lnTo>
                  <a:lnTo>
                    <a:pt x="17" y="111"/>
                  </a:lnTo>
                  <a:lnTo>
                    <a:pt x="17" y="96"/>
                  </a:lnTo>
                  <a:lnTo>
                    <a:pt x="0" y="63"/>
                  </a:lnTo>
                  <a:lnTo>
                    <a:pt x="17" y="33"/>
                  </a:lnTo>
                  <a:lnTo>
                    <a:pt x="34" y="15"/>
                  </a:lnTo>
                  <a:lnTo>
                    <a:pt x="52" y="33"/>
                  </a:lnTo>
                  <a:lnTo>
                    <a:pt x="34" y="48"/>
                  </a:lnTo>
                  <a:lnTo>
                    <a:pt x="34" y="81"/>
                  </a:lnTo>
                  <a:lnTo>
                    <a:pt x="52" y="63"/>
                  </a:lnTo>
                  <a:lnTo>
                    <a:pt x="52" y="33"/>
                  </a:lnTo>
                  <a:lnTo>
                    <a:pt x="86" y="15"/>
                  </a:lnTo>
                  <a:lnTo>
                    <a:pt x="86" y="0"/>
                  </a:lnTo>
                  <a:lnTo>
                    <a:pt x="86" y="15"/>
                  </a:lnTo>
                  <a:lnTo>
                    <a:pt x="138" y="15"/>
                  </a:lnTo>
                  <a:lnTo>
                    <a:pt x="138" y="33"/>
                  </a:lnTo>
                  <a:lnTo>
                    <a:pt x="190" y="33"/>
                  </a:lnTo>
                  <a:lnTo>
                    <a:pt x="224" y="48"/>
                  </a:lnTo>
                  <a:lnTo>
                    <a:pt x="261" y="33"/>
                  </a:lnTo>
                  <a:lnTo>
                    <a:pt x="295" y="33"/>
                  </a:lnTo>
                  <a:lnTo>
                    <a:pt x="278" y="33"/>
                  </a:lnTo>
                  <a:lnTo>
                    <a:pt x="295" y="48"/>
                  </a:lnTo>
                  <a:lnTo>
                    <a:pt x="330" y="63"/>
                  </a:lnTo>
                  <a:lnTo>
                    <a:pt x="330" y="96"/>
                  </a:lnTo>
                  <a:lnTo>
                    <a:pt x="347" y="81"/>
                  </a:lnTo>
                  <a:lnTo>
                    <a:pt x="365" y="96"/>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21" name="Freeform 84"/>
            <p:cNvSpPr>
              <a:spLocks/>
            </p:cNvSpPr>
            <p:nvPr>
              <p:custDataLst>
                <p:tags r:id="rId82"/>
              </p:custDataLst>
            </p:nvPr>
          </p:nvSpPr>
          <p:spPr bwMode="auto">
            <a:xfrm>
              <a:off x="2178050" y="3954463"/>
              <a:ext cx="646113" cy="393700"/>
            </a:xfrm>
            <a:custGeom>
              <a:avLst/>
              <a:gdLst>
                <a:gd name="T0" fmla="*/ 107156 w 814"/>
                <a:gd name="T1" fmla="*/ 38023 h 497"/>
                <a:gd name="T2" fmla="*/ 103188 w 814"/>
                <a:gd name="T3" fmla="*/ 57035 h 497"/>
                <a:gd name="T4" fmla="*/ 107156 w 814"/>
                <a:gd name="T5" fmla="*/ 63372 h 497"/>
                <a:gd name="T6" fmla="*/ 123825 w 814"/>
                <a:gd name="T7" fmla="*/ 79215 h 497"/>
                <a:gd name="T8" fmla="*/ 141288 w 814"/>
                <a:gd name="T9" fmla="*/ 76047 h 497"/>
                <a:gd name="T10" fmla="*/ 141288 w 814"/>
                <a:gd name="T11" fmla="*/ 72878 h 497"/>
                <a:gd name="T12" fmla="*/ 148431 w 814"/>
                <a:gd name="T13" fmla="*/ 63372 h 497"/>
                <a:gd name="T14" fmla="*/ 161925 w 814"/>
                <a:gd name="T15" fmla="*/ 63372 h 497"/>
                <a:gd name="T16" fmla="*/ 157956 w 814"/>
                <a:gd name="T17" fmla="*/ 79215 h 497"/>
                <a:gd name="T18" fmla="*/ 151606 w 814"/>
                <a:gd name="T19" fmla="*/ 79215 h 497"/>
                <a:gd name="T20" fmla="*/ 138113 w 814"/>
                <a:gd name="T21" fmla="*/ 82384 h 497"/>
                <a:gd name="T22" fmla="*/ 138113 w 814"/>
                <a:gd name="T23" fmla="*/ 88721 h 497"/>
                <a:gd name="T24" fmla="*/ 123825 w 814"/>
                <a:gd name="T25" fmla="*/ 88721 h 497"/>
                <a:gd name="T26" fmla="*/ 113506 w 814"/>
                <a:gd name="T27" fmla="*/ 91890 h 497"/>
                <a:gd name="T28" fmla="*/ 85725 w 814"/>
                <a:gd name="T29" fmla="*/ 82384 h 497"/>
                <a:gd name="T30" fmla="*/ 73025 w 814"/>
                <a:gd name="T31" fmla="*/ 79215 h 497"/>
                <a:gd name="T32" fmla="*/ 62706 w 814"/>
                <a:gd name="T33" fmla="*/ 66541 h 497"/>
                <a:gd name="T34" fmla="*/ 62706 w 814"/>
                <a:gd name="T35" fmla="*/ 57035 h 497"/>
                <a:gd name="T36" fmla="*/ 40481 w 814"/>
                <a:gd name="T37" fmla="*/ 38023 h 497"/>
                <a:gd name="T38" fmla="*/ 34925 w 814"/>
                <a:gd name="T39" fmla="*/ 28518 h 497"/>
                <a:gd name="T40" fmla="*/ 30956 w 814"/>
                <a:gd name="T41" fmla="*/ 25349 h 497"/>
                <a:gd name="T42" fmla="*/ 19844 w 814"/>
                <a:gd name="T43" fmla="*/ 6337 h 497"/>
                <a:gd name="T44" fmla="*/ 10319 w 814"/>
                <a:gd name="T45" fmla="*/ 3169 h 497"/>
                <a:gd name="T46" fmla="*/ 30956 w 814"/>
                <a:gd name="T47" fmla="*/ 34855 h 497"/>
                <a:gd name="T48" fmla="*/ 38100 w 814"/>
                <a:gd name="T49" fmla="*/ 47529 h 497"/>
                <a:gd name="T50" fmla="*/ 38100 w 814"/>
                <a:gd name="T51" fmla="*/ 53866 h 497"/>
                <a:gd name="T52" fmla="*/ 23813 w 814"/>
                <a:gd name="T53" fmla="*/ 44361 h 497"/>
                <a:gd name="T54" fmla="*/ 23813 w 814"/>
                <a:gd name="T55" fmla="*/ 34855 h 497"/>
                <a:gd name="T56" fmla="*/ 10319 w 814"/>
                <a:gd name="T57" fmla="*/ 25349 h 497"/>
                <a:gd name="T58" fmla="*/ 17463 w 814"/>
                <a:gd name="T59" fmla="*/ 22180 h 497"/>
                <a:gd name="T60" fmla="*/ 0 w 814"/>
                <a:gd name="T61" fmla="*/ 0 h 497"/>
                <a:gd name="T62" fmla="*/ 30956 w 814"/>
                <a:gd name="T63" fmla="*/ 6337 h 497"/>
                <a:gd name="T64" fmla="*/ 65881 w 814"/>
                <a:gd name="T65" fmla="*/ 9506 h 497"/>
                <a:gd name="T66" fmla="*/ 73025 w 814"/>
                <a:gd name="T67" fmla="*/ 19012 h 497"/>
                <a:gd name="T68" fmla="*/ 79375 w 814"/>
                <a:gd name="T69" fmla="*/ 15843 h 497"/>
                <a:gd name="T70" fmla="*/ 96044 w 814"/>
                <a:gd name="T71" fmla="*/ 34855 h 4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14"/>
                <a:gd name="T109" fmla="*/ 0 h 497"/>
                <a:gd name="T110" fmla="*/ 814 w 814"/>
                <a:gd name="T111" fmla="*/ 497 h 4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14" h="497">
                  <a:moveTo>
                    <a:pt x="537" y="192"/>
                  </a:moveTo>
                  <a:lnTo>
                    <a:pt x="537" y="192"/>
                  </a:lnTo>
                  <a:lnTo>
                    <a:pt x="520" y="224"/>
                  </a:lnTo>
                  <a:lnTo>
                    <a:pt x="520" y="288"/>
                  </a:lnTo>
                  <a:lnTo>
                    <a:pt x="537" y="305"/>
                  </a:lnTo>
                  <a:lnTo>
                    <a:pt x="537" y="320"/>
                  </a:lnTo>
                  <a:lnTo>
                    <a:pt x="572" y="384"/>
                  </a:lnTo>
                  <a:lnTo>
                    <a:pt x="624" y="401"/>
                  </a:lnTo>
                  <a:lnTo>
                    <a:pt x="676" y="384"/>
                  </a:lnTo>
                  <a:lnTo>
                    <a:pt x="710" y="384"/>
                  </a:lnTo>
                  <a:lnTo>
                    <a:pt x="693" y="384"/>
                  </a:lnTo>
                  <a:lnTo>
                    <a:pt x="710" y="368"/>
                  </a:lnTo>
                  <a:lnTo>
                    <a:pt x="727" y="320"/>
                  </a:lnTo>
                  <a:lnTo>
                    <a:pt x="745" y="320"/>
                  </a:lnTo>
                  <a:lnTo>
                    <a:pt x="796" y="305"/>
                  </a:lnTo>
                  <a:lnTo>
                    <a:pt x="814" y="320"/>
                  </a:lnTo>
                  <a:lnTo>
                    <a:pt x="796" y="384"/>
                  </a:lnTo>
                  <a:lnTo>
                    <a:pt x="796" y="401"/>
                  </a:lnTo>
                  <a:lnTo>
                    <a:pt x="779" y="384"/>
                  </a:lnTo>
                  <a:lnTo>
                    <a:pt x="762" y="401"/>
                  </a:lnTo>
                  <a:lnTo>
                    <a:pt x="710" y="401"/>
                  </a:lnTo>
                  <a:lnTo>
                    <a:pt x="693" y="416"/>
                  </a:lnTo>
                  <a:lnTo>
                    <a:pt x="727" y="449"/>
                  </a:lnTo>
                  <a:lnTo>
                    <a:pt x="693" y="449"/>
                  </a:lnTo>
                  <a:lnTo>
                    <a:pt x="676" y="497"/>
                  </a:lnTo>
                  <a:lnTo>
                    <a:pt x="624" y="449"/>
                  </a:lnTo>
                  <a:lnTo>
                    <a:pt x="589" y="449"/>
                  </a:lnTo>
                  <a:lnTo>
                    <a:pt x="572" y="464"/>
                  </a:lnTo>
                  <a:lnTo>
                    <a:pt x="520" y="449"/>
                  </a:lnTo>
                  <a:lnTo>
                    <a:pt x="434" y="416"/>
                  </a:lnTo>
                  <a:lnTo>
                    <a:pt x="416" y="401"/>
                  </a:lnTo>
                  <a:lnTo>
                    <a:pt x="365" y="401"/>
                  </a:lnTo>
                  <a:lnTo>
                    <a:pt x="330" y="368"/>
                  </a:lnTo>
                  <a:lnTo>
                    <a:pt x="313" y="336"/>
                  </a:lnTo>
                  <a:lnTo>
                    <a:pt x="330" y="320"/>
                  </a:lnTo>
                  <a:lnTo>
                    <a:pt x="313" y="288"/>
                  </a:lnTo>
                  <a:lnTo>
                    <a:pt x="244" y="209"/>
                  </a:lnTo>
                  <a:lnTo>
                    <a:pt x="207" y="192"/>
                  </a:lnTo>
                  <a:lnTo>
                    <a:pt x="207" y="176"/>
                  </a:lnTo>
                  <a:lnTo>
                    <a:pt x="173" y="144"/>
                  </a:lnTo>
                  <a:lnTo>
                    <a:pt x="173" y="128"/>
                  </a:lnTo>
                  <a:lnTo>
                    <a:pt x="155" y="128"/>
                  </a:lnTo>
                  <a:lnTo>
                    <a:pt x="138" y="96"/>
                  </a:lnTo>
                  <a:lnTo>
                    <a:pt x="103" y="32"/>
                  </a:lnTo>
                  <a:lnTo>
                    <a:pt x="86" y="32"/>
                  </a:lnTo>
                  <a:lnTo>
                    <a:pt x="52" y="17"/>
                  </a:lnTo>
                  <a:lnTo>
                    <a:pt x="69" y="65"/>
                  </a:lnTo>
                  <a:lnTo>
                    <a:pt x="155" y="176"/>
                  </a:lnTo>
                  <a:lnTo>
                    <a:pt x="173" y="240"/>
                  </a:lnTo>
                  <a:lnTo>
                    <a:pt x="190" y="240"/>
                  </a:lnTo>
                  <a:lnTo>
                    <a:pt x="207" y="257"/>
                  </a:lnTo>
                  <a:lnTo>
                    <a:pt x="190" y="272"/>
                  </a:lnTo>
                  <a:lnTo>
                    <a:pt x="173" y="257"/>
                  </a:lnTo>
                  <a:lnTo>
                    <a:pt x="121" y="224"/>
                  </a:lnTo>
                  <a:lnTo>
                    <a:pt x="138" y="209"/>
                  </a:lnTo>
                  <a:lnTo>
                    <a:pt x="121" y="176"/>
                  </a:lnTo>
                  <a:lnTo>
                    <a:pt x="69" y="161"/>
                  </a:lnTo>
                  <a:lnTo>
                    <a:pt x="52" y="128"/>
                  </a:lnTo>
                  <a:lnTo>
                    <a:pt x="69" y="144"/>
                  </a:lnTo>
                  <a:lnTo>
                    <a:pt x="86" y="113"/>
                  </a:lnTo>
                  <a:lnTo>
                    <a:pt x="34" y="80"/>
                  </a:lnTo>
                  <a:lnTo>
                    <a:pt x="0" y="0"/>
                  </a:lnTo>
                  <a:lnTo>
                    <a:pt x="52" y="0"/>
                  </a:lnTo>
                  <a:lnTo>
                    <a:pt x="155" y="32"/>
                  </a:lnTo>
                  <a:lnTo>
                    <a:pt x="295" y="17"/>
                  </a:lnTo>
                  <a:lnTo>
                    <a:pt x="330" y="48"/>
                  </a:lnTo>
                  <a:lnTo>
                    <a:pt x="330" y="80"/>
                  </a:lnTo>
                  <a:lnTo>
                    <a:pt x="365" y="96"/>
                  </a:lnTo>
                  <a:lnTo>
                    <a:pt x="382" y="96"/>
                  </a:lnTo>
                  <a:lnTo>
                    <a:pt x="399" y="80"/>
                  </a:lnTo>
                  <a:lnTo>
                    <a:pt x="416" y="80"/>
                  </a:lnTo>
                  <a:lnTo>
                    <a:pt x="485" y="176"/>
                  </a:lnTo>
                  <a:lnTo>
                    <a:pt x="537" y="192"/>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22" name="Freeform 85"/>
            <p:cNvSpPr>
              <a:spLocks/>
            </p:cNvSpPr>
            <p:nvPr>
              <p:custDataLst>
                <p:tags r:id="rId83"/>
              </p:custDataLst>
            </p:nvPr>
          </p:nvSpPr>
          <p:spPr bwMode="auto">
            <a:xfrm>
              <a:off x="2714625" y="4271963"/>
              <a:ext cx="82550" cy="88900"/>
            </a:xfrm>
            <a:custGeom>
              <a:avLst/>
              <a:gdLst>
                <a:gd name="T0" fmla="*/ 17632 w 103"/>
                <a:gd name="T1" fmla="*/ 9611 h 111"/>
                <a:gd name="T2" fmla="*/ 17632 w 103"/>
                <a:gd name="T3" fmla="*/ 9611 h 111"/>
                <a:gd name="T4" fmla="*/ 20838 w 103"/>
                <a:gd name="T5" fmla="*/ 12814 h 111"/>
                <a:gd name="T6" fmla="*/ 14426 w 103"/>
                <a:gd name="T7" fmla="*/ 19222 h 111"/>
                <a:gd name="T8" fmla="*/ 10419 w 103"/>
                <a:gd name="T9" fmla="*/ 22425 h 111"/>
                <a:gd name="T10" fmla="*/ 0 w 103"/>
                <a:gd name="T11" fmla="*/ 19222 h 111"/>
                <a:gd name="T12" fmla="*/ 4007 w 103"/>
                <a:gd name="T13" fmla="*/ 9611 h 111"/>
                <a:gd name="T14" fmla="*/ 10419 w 103"/>
                <a:gd name="T15" fmla="*/ 9611 h 111"/>
                <a:gd name="T16" fmla="*/ 4007 w 103"/>
                <a:gd name="T17" fmla="*/ 3204 h 111"/>
                <a:gd name="T18" fmla="*/ 7213 w 103"/>
                <a:gd name="T19" fmla="*/ 0 h 111"/>
                <a:gd name="T20" fmla="*/ 17632 w 103"/>
                <a:gd name="T21" fmla="*/ 0 h 111"/>
                <a:gd name="T22" fmla="*/ 17632 w 103"/>
                <a:gd name="T23" fmla="*/ 961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3"/>
                <a:gd name="T37" fmla="*/ 0 h 111"/>
                <a:gd name="T38" fmla="*/ 103 w 103"/>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3" h="111">
                  <a:moveTo>
                    <a:pt x="86" y="48"/>
                  </a:moveTo>
                  <a:lnTo>
                    <a:pt x="86" y="48"/>
                  </a:lnTo>
                  <a:lnTo>
                    <a:pt x="103" y="63"/>
                  </a:lnTo>
                  <a:lnTo>
                    <a:pt x="69" y="96"/>
                  </a:lnTo>
                  <a:lnTo>
                    <a:pt x="51" y="111"/>
                  </a:lnTo>
                  <a:lnTo>
                    <a:pt x="0" y="96"/>
                  </a:lnTo>
                  <a:lnTo>
                    <a:pt x="17" y="48"/>
                  </a:lnTo>
                  <a:lnTo>
                    <a:pt x="51" y="48"/>
                  </a:lnTo>
                  <a:lnTo>
                    <a:pt x="17" y="15"/>
                  </a:lnTo>
                  <a:lnTo>
                    <a:pt x="34" y="0"/>
                  </a:lnTo>
                  <a:lnTo>
                    <a:pt x="86" y="0"/>
                  </a:lnTo>
                  <a:lnTo>
                    <a:pt x="86"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23" name="Freeform 86"/>
            <p:cNvSpPr>
              <a:spLocks/>
            </p:cNvSpPr>
            <p:nvPr>
              <p:custDataLst>
                <p:tags r:id="rId84"/>
              </p:custDataLst>
            </p:nvPr>
          </p:nvSpPr>
          <p:spPr bwMode="auto">
            <a:xfrm>
              <a:off x="2771775" y="4322763"/>
              <a:ext cx="134938" cy="50800"/>
            </a:xfrm>
            <a:custGeom>
              <a:avLst/>
              <a:gdLst>
                <a:gd name="T0" fmla="*/ 7144 w 170"/>
                <a:gd name="T1" fmla="*/ 0 h 63"/>
                <a:gd name="T2" fmla="*/ 7144 w 170"/>
                <a:gd name="T3" fmla="*/ 0 h 63"/>
                <a:gd name="T4" fmla="*/ 23019 w 170"/>
                <a:gd name="T5" fmla="*/ 0 h 63"/>
                <a:gd name="T6" fmla="*/ 34131 w 170"/>
                <a:gd name="T7" fmla="*/ 3225 h 63"/>
                <a:gd name="T8" fmla="*/ 26988 w 170"/>
                <a:gd name="T9" fmla="*/ 7257 h 63"/>
                <a:gd name="T10" fmla="*/ 14288 w 170"/>
                <a:gd name="T11" fmla="*/ 12902 h 63"/>
                <a:gd name="T12" fmla="*/ 9525 w 170"/>
                <a:gd name="T13" fmla="*/ 12902 h 63"/>
                <a:gd name="T14" fmla="*/ 9525 w 170"/>
                <a:gd name="T15" fmla="*/ 9676 h 63"/>
                <a:gd name="T16" fmla="*/ 0 w 170"/>
                <a:gd name="T17" fmla="*/ 7257 h 63"/>
                <a:gd name="T18" fmla="*/ 7144 w 170"/>
                <a:gd name="T19" fmla="*/ 0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0"/>
                <a:gd name="T31" fmla="*/ 0 h 63"/>
                <a:gd name="T32" fmla="*/ 170 w 170"/>
                <a:gd name="T33" fmla="*/ 63 h 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0" h="63">
                  <a:moveTo>
                    <a:pt x="34" y="0"/>
                  </a:moveTo>
                  <a:lnTo>
                    <a:pt x="34" y="0"/>
                  </a:lnTo>
                  <a:lnTo>
                    <a:pt x="119" y="0"/>
                  </a:lnTo>
                  <a:lnTo>
                    <a:pt x="170" y="15"/>
                  </a:lnTo>
                  <a:lnTo>
                    <a:pt x="136" y="33"/>
                  </a:lnTo>
                  <a:lnTo>
                    <a:pt x="69" y="63"/>
                  </a:lnTo>
                  <a:lnTo>
                    <a:pt x="51" y="63"/>
                  </a:lnTo>
                  <a:lnTo>
                    <a:pt x="51" y="48"/>
                  </a:lnTo>
                  <a:lnTo>
                    <a:pt x="0" y="33"/>
                  </a:lnTo>
                  <a:lnTo>
                    <a:pt x="34" y="0"/>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24" name="Freeform 87"/>
            <p:cNvSpPr>
              <a:spLocks/>
            </p:cNvSpPr>
            <p:nvPr>
              <p:custDataLst>
                <p:tags r:id="rId85"/>
              </p:custDataLst>
            </p:nvPr>
          </p:nvSpPr>
          <p:spPr bwMode="auto">
            <a:xfrm>
              <a:off x="2755900" y="4348163"/>
              <a:ext cx="57150" cy="25400"/>
            </a:xfrm>
            <a:custGeom>
              <a:avLst/>
              <a:gdLst>
                <a:gd name="T0" fmla="*/ 4025 w 71"/>
                <a:gd name="T1" fmla="*/ 0 h 30"/>
                <a:gd name="T2" fmla="*/ 4025 w 71"/>
                <a:gd name="T3" fmla="*/ 0 h 30"/>
                <a:gd name="T4" fmla="*/ 0 w 71"/>
                <a:gd name="T5" fmla="*/ 3387 h 30"/>
                <a:gd name="T6" fmla="*/ 4025 w 71"/>
                <a:gd name="T7" fmla="*/ 7620 h 30"/>
                <a:gd name="T8" fmla="*/ 14489 w 71"/>
                <a:gd name="T9" fmla="*/ 7620 h 30"/>
                <a:gd name="T10" fmla="*/ 14489 w 71"/>
                <a:gd name="T11" fmla="*/ 3387 h 30"/>
                <a:gd name="T12" fmla="*/ 4025 w 71"/>
                <a:gd name="T13" fmla="*/ 0 h 30"/>
                <a:gd name="T14" fmla="*/ 0 60000 65536"/>
                <a:gd name="T15" fmla="*/ 0 60000 65536"/>
                <a:gd name="T16" fmla="*/ 0 60000 65536"/>
                <a:gd name="T17" fmla="*/ 0 60000 65536"/>
                <a:gd name="T18" fmla="*/ 0 60000 65536"/>
                <a:gd name="T19" fmla="*/ 0 60000 65536"/>
                <a:gd name="T20" fmla="*/ 0 60000 65536"/>
                <a:gd name="T21" fmla="*/ 0 w 71"/>
                <a:gd name="T22" fmla="*/ 0 h 30"/>
                <a:gd name="T23" fmla="*/ 71 w 71"/>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30">
                  <a:moveTo>
                    <a:pt x="20" y="0"/>
                  </a:moveTo>
                  <a:lnTo>
                    <a:pt x="20" y="0"/>
                  </a:lnTo>
                  <a:lnTo>
                    <a:pt x="0" y="15"/>
                  </a:lnTo>
                  <a:lnTo>
                    <a:pt x="20" y="30"/>
                  </a:lnTo>
                  <a:lnTo>
                    <a:pt x="71" y="30"/>
                  </a:lnTo>
                  <a:lnTo>
                    <a:pt x="71" y="15"/>
                  </a:lnTo>
                  <a:lnTo>
                    <a:pt x="2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25" name="Freeform 88"/>
            <p:cNvSpPr>
              <a:spLocks/>
            </p:cNvSpPr>
            <p:nvPr>
              <p:custDataLst>
                <p:tags r:id="rId86"/>
              </p:custDataLst>
            </p:nvPr>
          </p:nvSpPr>
          <p:spPr bwMode="auto">
            <a:xfrm>
              <a:off x="2824163" y="4335463"/>
              <a:ext cx="82550" cy="88900"/>
            </a:xfrm>
            <a:custGeom>
              <a:avLst/>
              <a:gdLst>
                <a:gd name="T0" fmla="*/ 20838 w 103"/>
                <a:gd name="T1" fmla="*/ 0 h 114"/>
                <a:gd name="T2" fmla="*/ 20838 w 103"/>
                <a:gd name="T3" fmla="*/ 0 h 114"/>
                <a:gd name="T4" fmla="*/ 20838 w 103"/>
                <a:gd name="T5" fmla="*/ 3119 h 114"/>
                <a:gd name="T6" fmla="*/ 17632 w 103"/>
                <a:gd name="T7" fmla="*/ 17936 h 114"/>
                <a:gd name="T8" fmla="*/ 20838 w 103"/>
                <a:gd name="T9" fmla="*/ 21835 h 114"/>
                <a:gd name="T10" fmla="*/ 17632 w 103"/>
                <a:gd name="T11" fmla="*/ 21835 h 114"/>
                <a:gd name="T12" fmla="*/ 7213 w 103"/>
                <a:gd name="T13" fmla="*/ 17936 h 114"/>
                <a:gd name="T14" fmla="*/ 0 w 103"/>
                <a:gd name="T15" fmla="*/ 12477 h 114"/>
                <a:gd name="T16" fmla="*/ 0 w 103"/>
                <a:gd name="T17" fmla="*/ 9358 h 114"/>
                <a:gd name="T18" fmla="*/ 14426 w 103"/>
                <a:gd name="T19" fmla="*/ 3119 h 114"/>
                <a:gd name="T20" fmla="*/ 20838 w 103"/>
                <a:gd name="T21" fmla="*/ 0 h 1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114"/>
                <a:gd name="T35" fmla="*/ 103 w 103"/>
                <a:gd name="T36" fmla="*/ 114 h 1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114">
                  <a:moveTo>
                    <a:pt x="103" y="0"/>
                  </a:moveTo>
                  <a:lnTo>
                    <a:pt x="103" y="0"/>
                  </a:lnTo>
                  <a:lnTo>
                    <a:pt x="103" y="18"/>
                  </a:lnTo>
                  <a:lnTo>
                    <a:pt x="86" y="96"/>
                  </a:lnTo>
                  <a:lnTo>
                    <a:pt x="103" y="114"/>
                  </a:lnTo>
                  <a:lnTo>
                    <a:pt x="86" y="114"/>
                  </a:lnTo>
                  <a:lnTo>
                    <a:pt x="34" y="96"/>
                  </a:lnTo>
                  <a:lnTo>
                    <a:pt x="0" y="66"/>
                  </a:lnTo>
                  <a:lnTo>
                    <a:pt x="0" y="48"/>
                  </a:lnTo>
                  <a:lnTo>
                    <a:pt x="69" y="18"/>
                  </a:lnTo>
                  <a:lnTo>
                    <a:pt x="103" y="0"/>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26" name="Freeform 89"/>
            <p:cNvSpPr>
              <a:spLocks/>
            </p:cNvSpPr>
            <p:nvPr>
              <p:custDataLst>
                <p:tags r:id="rId87"/>
              </p:custDataLst>
            </p:nvPr>
          </p:nvSpPr>
          <p:spPr bwMode="auto">
            <a:xfrm>
              <a:off x="2854325" y="4411663"/>
              <a:ext cx="68263" cy="63500"/>
            </a:xfrm>
            <a:custGeom>
              <a:avLst/>
              <a:gdLst>
                <a:gd name="T0" fmla="*/ 16477 w 87"/>
                <a:gd name="T1" fmla="*/ 15679 h 81"/>
                <a:gd name="T2" fmla="*/ 16477 w 87"/>
                <a:gd name="T3" fmla="*/ 15679 h 81"/>
                <a:gd name="T4" fmla="*/ 16477 w 87"/>
                <a:gd name="T5" fmla="*/ 9407 h 81"/>
                <a:gd name="T6" fmla="*/ 13339 w 87"/>
                <a:gd name="T7" fmla="*/ 6272 h 81"/>
                <a:gd name="T8" fmla="*/ 13339 w 87"/>
                <a:gd name="T9" fmla="*/ 3136 h 81"/>
                <a:gd name="T10" fmla="*/ 10200 w 87"/>
                <a:gd name="T11" fmla="*/ 3136 h 81"/>
                <a:gd name="T12" fmla="*/ 0 w 87"/>
                <a:gd name="T13" fmla="*/ 0 h 81"/>
                <a:gd name="T14" fmla="*/ 0 w 87"/>
                <a:gd name="T15" fmla="*/ 6272 h 81"/>
                <a:gd name="T16" fmla="*/ 3139 w 87"/>
                <a:gd name="T17" fmla="*/ 9407 h 81"/>
                <a:gd name="T18" fmla="*/ 6277 w 87"/>
                <a:gd name="T19" fmla="*/ 6272 h 81"/>
                <a:gd name="T20" fmla="*/ 10200 w 87"/>
                <a:gd name="T21" fmla="*/ 12543 h 81"/>
                <a:gd name="T22" fmla="*/ 16477 w 87"/>
                <a:gd name="T23" fmla="*/ 15679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7"/>
                <a:gd name="T37" fmla="*/ 0 h 81"/>
                <a:gd name="T38" fmla="*/ 87 w 87"/>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7" h="81">
                  <a:moveTo>
                    <a:pt x="87" y="81"/>
                  </a:moveTo>
                  <a:lnTo>
                    <a:pt x="87" y="81"/>
                  </a:lnTo>
                  <a:lnTo>
                    <a:pt x="87" y="48"/>
                  </a:lnTo>
                  <a:lnTo>
                    <a:pt x="69" y="33"/>
                  </a:lnTo>
                  <a:lnTo>
                    <a:pt x="69" y="18"/>
                  </a:lnTo>
                  <a:lnTo>
                    <a:pt x="52" y="18"/>
                  </a:lnTo>
                  <a:lnTo>
                    <a:pt x="0" y="0"/>
                  </a:lnTo>
                  <a:lnTo>
                    <a:pt x="0" y="33"/>
                  </a:lnTo>
                  <a:lnTo>
                    <a:pt x="18" y="48"/>
                  </a:lnTo>
                  <a:lnTo>
                    <a:pt x="35" y="33"/>
                  </a:lnTo>
                  <a:lnTo>
                    <a:pt x="52" y="66"/>
                  </a:lnTo>
                  <a:lnTo>
                    <a:pt x="87" y="81"/>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27" name="Freeform 90"/>
            <p:cNvSpPr>
              <a:spLocks/>
            </p:cNvSpPr>
            <p:nvPr>
              <p:custDataLst>
                <p:tags r:id="rId88"/>
              </p:custDataLst>
            </p:nvPr>
          </p:nvSpPr>
          <p:spPr bwMode="auto">
            <a:xfrm>
              <a:off x="2922588" y="4449763"/>
              <a:ext cx="66675" cy="50800"/>
            </a:xfrm>
            <a:custGeom>
              <a:avLst/>
              <a:gdLst>
                <a:gd name="T0" fmla="*/ 0 w 84"/>
                <a:gd name="T1" fmla="*/ 6158 h 66"/>
                <a:gd name="T2" fmla="*/ 0 w 84"/>
                <a:gd name="T3" fmla="*/ 6158 h 66"/>
                <a:gd name="T4" fmla="*/ 9525 w 84"/>
                <a:gd name="T5" fmla="*/ 8467 h 66"/>
                <a:gd name="T6" fmla="*/ 9525 w 84"/>
                <a:gd name="T7" fmla="*/ 12315 h 66"/>
                <a:gd name="T8" fmla="*/ 14288 w 84"/>
                <a:gd name="T9" fmla="*/ 8467 h 66"/>
                <a:gd name="T10" fmla="*/ 9525 w 84"/>
                <a:gd name="T11" fmla="*/ 6158 h 66"/>
                <a:gd name="T12" fmla="*/ 16669 w 84"/>
                <a:gd name="T13" fmla="*/ 3079 h 66"/>
                <a:gd name="T14" fmla="*/ 14288 w 84"/>
                <a:gd name="T15" fmla="*/ 0 h 66"/>
                <a:gd name="T16" fmla="*/ 7144 w 84"/>
                <a:gd name="T17" fmla="*/ 3079 h 66"/>
                <a:gd name="T18" fmla="*/ 3969 w 84"/>
                <a:gd name="T19" fmla="*/ 3079 h 66"/>
                <a:gd name="T20" fmla="*/ 0 w 84"/>
                <a:gd name="T21" fmla="*/ 0 h 66"/>
                <a:gd name="T22" fmla="*/ 0 w 84"/>
                <a:gd name="T23" fmla="*/ 6158 h 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4"/>
                <a:gd name="T37" fmla="*/ 0 h 66"/>
                <a:gd name="T38" fmla="*/ 84 w 84"/>
                <a:gd name="T39" fmla="*/ 66 h 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4" h="66">
                  <a:moveTo>
                    <a:pt x="0" y="33"/>
                  </a:moveTo>
                  <a:lnTo>
                    <a:pt x="0" y="33"/>
                  </a:lnTo>
                  <a:lnTo>
                    <a:pt x="51" y="48"/>
                  </a:lnTo>
                  <a:lnTo>
                    <a:pt x="51" y="66"/>
                  </a:lnTo>
                  <a:lnTo>
                    <a:pt x="69" y="48"/>
                  </a:lnTo>
                  <a:lnTo>
                    <a:pt x="51" y="33"/>
                  </a:lnTo>
                  <a:lnTo>
                    <a:pt x="84" y="18"/>
                  </a:lnTo>
                  <a:lnTo>
                    <a:pt x="69" y="0"/>
                  </a:lnTo>
                  <a:lnTo>
                    <a:pt x="34" y="18"/>
                  </a:lnTo>
                  <a:lnTo>
                    <a:pt x="17" y="18"/>
                  </a:lnTo>
                  <a:lnTo>
                    <a:pt x="0" y="0"/>
                  </a:lnTo>
                  <a:lnTo>
                    <a:pt x="0" y="33"/>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28" name="Freeform 91"/>
            <p:cNvSpPr>
              <a:spLocks/>
            </p:cNvSpPr>
            <p:nvPr>
              <p:custDataLst>
                <p:tags r:id="rId89"/>
              </p:custDataLst>
            </p:nvPr>
          </p:nvSpPr>
          <p:spPr bwMode="auto">
            <a:xfrm>
              <a:off x="2990850" y="4449763"/>
              <a:ext cx="55563" cy="50800"/>
            </a:xfrm>
            <a:custGeom>
              <a:avLst/>
              <a:gdLst>
                <a:gd name="T0" fmla="*/ 10468 w 69"/>
                <a:gd name="T1" fmla="*/ 3079 h 66"/>
                <a:gd name="T2" fmla="*/ 10468 w 69"/>
                <a:gd name="T3" fmla="*/ 3079 h 66"/>
                <a:gd name="T4" fmla="*/ 14495 w 69"/>
                <a:gd name="T5" fmla="*/ 6158 h 66"/>
                <a:gd name="T6" fmla="*/ 10468 w 69"/>
                <a:gd name="T7" fmla="*/ 8467 h 66"/>
                <a:gd name="T8" fmla="*/ 10468 w 69"/>
                <a:gd name="T9" fmla="*/ 12315 h 66"/>
                <a:gd name="T10" fmla="*/ 7247 w 69"/>
                <a:gd name="T11" fmla="*/ 6158 h 66"/>
                <a:gd name="T12" fmla="*/ 0 w 69"/>
                <a:gd name="T13" fmla="*/ 3079 h 66"/>
                <a:gd name="T14" fmla="*/ 0 w 69"/>
                <a:gd name="T15" fmla="*/ 0 h 66"/>
                <a:gd name="T16" fmla="*/ 4026 w 69"/>
                <a:gd name="T17" fmla="*/ 0 h 66"/>
                <a:gd name="T18" fmla="*/ 7247 w 69"/>
                <a:gd name="T19" fmla="*/ 0 h 66"/>
                <a:gd name="T20" fmla="*/ 10468 w 69"/>
                <a:gd name="T21" fmla="*/ 3079 h 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9"/>
                <a:gd name="T34" fmla="*/ 0 h 66"/>
                <a:gd name="T35" fmla="*/ 69 w 69"/>
                <a:gd name="T36" fmla="*/ 66 h 6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9" h="66">
                  <a:moveTo>
                    <a:pt x="52" y="18"/>
                  </a:moveTo>
                  <a:lnTo>
                    <a:pt x="52" y="18"/>
                  </a:lnTo>
                  <a:lnTo>
                    <a:pt x="69" y="33"/>
                  </a:lnTo>
                  <a:lnTo>
                    <a:pt x="52" y="48"/>
                  </a:lnTo>
                  <a:lnTo>
                    <a:pt x="52" y="66"/>
                  </a:lnTo>
                  <a:lnTo>
                    <a:pt x="35" y="33"/>
                  </a:lnTo>
                  <a:lnTo>
                    <a:pt x="0" y="18"/>
                  </a:lnTo>
                  <a:lnTo>
                    <a:pt x="0" y="0"/>
                  </a:lnTo>
                  <a:lnTo>
                    <a:pt x="17" y="0"/>
                  </a:lnTo>
                  <a:lnTo>
                    <a:pt x="35" y="0"/>
                  </a:lnTo>
                  <a:lnTo>
                    <a:pt x="52" y="1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29" name="Freeform 92"/>
            <p:cNvSpPr>
              <a:spLocks/>
            </p:cNvSpPr>
            <p:nvPr>
              <p:custDataLst>
                <p:tags r:id="rId90"/>
              </p:custDataLst>
            </p:nvPr>
          </p:nvSpPr>
          <p:spPr bwMode="auto">
            <a:xfrm>
              <a:off x="2976563" y="4449763"/>
              <a:ext cx="14288" cy="12700"/>
            </a:xfrm>
            <a:custGeom>
              <a:avLst/>
              <a:gdLst>
                <a:gd name="T0" fmla="*/ 4202 w 17"/>
                <a:gd name="T1" fmla="*/ 2822 h 18"/>
                <a:gd name="T2" fmla="*/ 4202 w 17"/>
                <a:gd name="T3" fmla="*/ 2822 h 18"/>
                <a:gd name="T4" fmla="*/ 4202 w 17"/>
                <a:gd name="T5" fmla="*/ 0 h 18"/>
                <a:gd name="T6" fmla="*/ 0 w 17"/>
                <a:gd name="T7" fmla="*/ 0 h 18"/>
                <a:gd name="T8" fmla="*/ 4202 w 17"/>
                <a:gd name="T9" fmla="*/ 2822 h 18"/>
                <a:gd name="T10" fmla="*/ 0 60000 65536"/>
                <a:gd name="T11" fmla="*/ 0 60000 65536"/>
                <a:gd name="T12" fmla="*/ 0 60000 65536"/>
                <a:gd name="T13" fmla="*/ 0 60000 65536"/>
                <a:gd name="T14" fmla="*/ 0 60000 65536"/>
                <a:gd name="T15" fmla="*/ 0 w 17"/>
                <a:gd name="T16" fmla="*/ 0 h 18"/>
                <a:gd name="T17" fmla="*/ 17 w 17"/>
                <a:gd name="T18" fmla="*/ 18 h 18"/>
              </a:gdLst>
              <a:ahLst/>
              <a:cxnLst>
                <a:cxn ang="T10">
                  <a:pos x="T0" y="T1"/>
                </a:cxn>
                <a:cxn ang="T11">
                  <a:pos x="T2" y="T3"/>
                </a:cxn>
                <a:cxn ang="T12">
                  <a:pos x="T4" y="T5"/>
                </a:cxn>
                <a:cxn ang="T13">
                  <a:pos x="T6" y="T7"/>
                </a:cxn>
                <a:cxn ang="T14">
                  <a:pos x="T8" y="T9"/>
                </a:cxn>
              </a:cxnLst>
              <a:rect l="T15" t="T16" r="T17" b="T18"/>
              <a:pathLst>
                <a:path w="17" h="18">
                  <a:moveTo>
                    <a:pt x="17" y="18"/>
                  </a:moveTo>
                  <a:lnTo>
                    <a:pt x="17" y="18"/>
                  </a:lnTo>
                  <a:lnTo>
                    <a:pt x="17" y="0"/>
                  </a:lnTo>
                  <a:lnTo>
                    <a:pt x="0" y="0"/>
                  </a:lnTo>
                  <a:lnTo>
                    <a:pt x="17" y="1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30" name="Freeform 93"/>
            <p:cNvSpPr>
              <a:spLocks/>
            </p:cNvSpPr>
            <p:nvPr>
              <p:custDataLst>
                <p:tags r:id="rId91"/>
              </p:custDataLst>
            </p:nvPr>
          </p:nvSpPr>
          <p:spPr bwMode="auto">
            <a:xfrm>
              <a:off x="7558087" y="4643438"/>
              <a:ext cx="217488" cy="177800"/>
            </a:xfrm>
            <a:custGeom>
              <a:avLst/>
              <a:gdLst>
                <a:gd name="T0" fmla="*/ 53779 w 275"/>
                <a:gd name="T1" fmla="*/ 12644 h 225"/>
                <a:gd name="T2" fmla="*/ 53779 w 275"/>
                <a:gd name="T3" fmla="*/ 12644 h 225"/>
                <a:gd name="T4" fmla="*/ 53779 w 275"/>
                <a:gd name="T5" fmla="*/ 25287 h 225"/>
                <a:gd name="T6" fmla="*/ 53779 w 275"/>
                <a:gd name="T7" fmla="*/ 44252 h 225"/>
                <a:gd name="T8" fmla="*/ 47452 w 275"/>
                <a:gd name="T9" fmla="*/ 37931 h 225"/>
                <a:gd name="T10" fmla="*/ 37171 w 275"/>
                <a:gd name="T11" fmla="*/ 41092 h 225"/>
                <a:gd name="T12" fmla="*/ 40334 w 275"/>
                <a:gd name="T13" fmla="*/ 34770 h 225"/>
                <a:gd name="T14" fmla="*/ 37171 w 275"/>
                <a:gd name="T15" fmla="*/ 28448 h 225"/>
                <a:gd name="T16" fmla="*/ 13445 w 275"/>
                <a:gd name="T17" fmla="*/ 15804 h 225"/>
                <a:gd name="T18" fmla="*/ 10281 w 275"/>
                <a:gd name="T19" fmla="*/ 18965 h 225"/>
                <a:gd name="T20" fmla="*/ 10281 w 275"/>
                <a:gd name="T21" fmla="*/ 15804 h 225"/>
                <a:gd name="T22" fmla="*/ 6327 w 275"/>
                <a:gd name="T23" fmla="*/ 12644 h 225"/>
                <a:gd name="T24" fmla="*/ 13445 w 275"/>
                <a:gd name="T25" fmla="*/ 12644 h 225"/>
                <a:gd name="T26" fmla="*/ 16608 w 275"/>
                <a:gd name="T27" fmla="*/ 9483 h 225"/>
                <a:gd name="T28" fmla="*/ 6327 w 275"/>
                <a:gd name="T29" fmla="*/ 9483 h 225"/>
                <a:gd name="T30" fmla="*/ 3163 w 275"/>
                <a:gd name="T31" fmla="*/ 6322 h 225"/>
                <a:gd name="T32" fmla="*/ 0 w 275"/>
                <a:gd name="T33" fmla="*/ 6322 h 225"/>
                <a:gd name="T34" fmla="*/ 6327 w 275"/>
                <a:gd name="T35" fmla="*/ 0 h 225"/>
                <a:gd name="T36" fmla="*/ 10281 w 275"/>
                <a:gd name="T37" fmla="*/ 0 h 225"/>
                <a:gd name="T38" fmla="*/ 16608 w 275"/>
                <a:gd name="T39" fmla="*/ 3161 h 225"/>
                <a:gd name="T40" fmla="*/ 16608 w 275"/>
                <a:gd name="T41" fmla="*/ 9483 h 225"/>
                <a:gd name="T42" fmla="*/ 22935 w 275"/>
                <a:gd name="T43" fmla="*/ 15804 h 225"/>
                <a:gd name="T44" fmla="*/ 30053 w 275"/>
                <a:gd name="T45" fmla="*/ 9483 h 225"/>
                <a:gd name="T46" fmla="*/ 37171 w 275"/>
                <a:gd name="T47" fmla="*/ 6322 h 225"/>
                <a:gd name="T48" fmla="*/ 53779 w 275"/>
                <a:gd name="T49" fmla="*/ 12644 h 2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5"/>
                <a:gd name="T76" fmla="*/ 0 h 225"/>
                <a:gd name="T77" fmla="*/ 275 w 275"/>
                <a:gd name="T78" fmla="*/ 225 h 2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5" h="225">
                  <a:moveTo>
                    <a:pt x="275" y="65"/>
                  </a:moveTo>
                  <a:lnTo>
                    <a:pt x="275" y="65"/>
                  </a:lnTo>
                  <a:lnTo>
                    <a:pt x="275" y="129"/>
                  </a:lnTo>
                  <a:lnTo>
                    <a:pt x="275" y="225"/>
                  </a:lnTo>
                  <a:lnTo>
                    <a:pt x="240" y="192"/>
                  </a:lnTo>
                  <a:lnTo>
                    <a:pt x="189" y="209"/>
                  </a:lnTo>
                  <a:lnTo>
                    <a:pt x="206" y="177"/>
                  </a:lnTo>
                  <a:lnTo>
                    <a:pt x="189" y="144"/>
                  </a:lnTo>
                  <a:lnTo>
                    <a:pt x="68" y="81"/>
                  </a:lnTo>
                  <a:lnTo>
                    <a:pt x="52" y="96"/>
                  </a:lnTo>
                  <a:lnTo>
                    <a:pt x="52" y="81"/>
                  </a:lnTo>
                  <a:lnTo>
                    <a:pt x="35" y="65"/>
                  </a:lnTo>
                  <a:lnTo>
                    <a:pt x="68" y="65"/>
                  </a:lnTo>
                  <a:lnTo>
                    <a:pt x="85" y="48"/>
                  </a:lnTo>
                  <a:lnTo>
                    <a:pt x="35" y="48"/>
                  </a:lnTo>
                  <a:lnTo>
                    <a:pt x="18" y="33"/>
                  </a:lnTo>
                  <a:lnTo>
                    <a:pt x="0" y="33"/>
                  </a:lnTo>
                  <a:lnTo>
                    <a:pt x="35" y="0"/>
                  </a:lnTo>
                  <a:lnTo>
                    <a:pt x="52" y="0"/>
                  </a:lnTo>
                  <a:lnTo>
                    <a:pt x="85" y="18"/>
                  </a:lnTo>
                  <a:lnTo>
                    <a:pt x="85" y="48"/>
                  </a:lnTo>
                  <a:lnTo>
                    <a:pt x="119" y="81"/>
                  </a:lnTo>
                  <a:lnTo>
                    <a:pt x="154" y="48"/>
                  </a:lnTo>
                  <a:lnTo>
                    <a:pt x="189" y="33"/>
                  </a:lnTo>
                  <a:lnTo>
                    <a:pt x="275" y="65"/>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31" name="Freeform 94"/>
            <p:cNvSpPr>
              <a:spLocks/>
            </p:cNvSpPr>
            <p:nvPr>
              <p:custDataLst>
                <p:tags r:id="rId92"/>
              </p:custDataLst>
            </p:nvPr>
          </p:nvSpPr>
          <p:spPr bwMode="auto">
            <a:xfrm>
              <a:off x="7775574" y="4694238"/>
              <a:ext cx="207963" cy="165100"/>
            </a:xfrm>
            <a:custGeom>
              <a:avLst/>
              <a:gdLst>
                <a:gd name="T0" fmla="*/ 0 w 261"/>
                <a:gd name="T1" fmla="*/ 31750 h 208"/>
                <a:gd name="T2" fmla="*/ 0 w 261"/>
                <a:gd name="T3" fmla="*/ 31750 h 208"/>
                <a:gd name="T4" fmla="*/ 0 w 261"/>
                <a:gd name="T5" fmla="*/ 12700 h 208"/>
                <a:gd name="T6" fmla="*/ 0 w 261"/>
                <a:gd name="T7" fmla="*/ 0 h 208"/>
                <a:gd name="T8" fmla="*/ 14342 w 261"/>
                <a:gd name="T9" fmla="*/ 3175 h 208"/>
                <a:gd name="T10" fmla="*/ 24701 w 261"/>
                <a:gd name="T11" fmla="*/ 9525 h 208"/>
                <a:gd name="T12" fmla="*/ 24701 w 261"/>
                <a:gd name="T13" fmla="*/ 12700 h 208"/>
                <a:gd name="T14" fmla="*/ 38246 w 261"/>
                <a:gd name="T15" fmla="*/ 19050 h 208"/>
                <a:gd name="T16" fmla="*/ 31872 w 261"/>
                <a:gd name="T17" fmla="*/ 22225 h 208"/>
                <a:gd name="T18" fmla="*/ 35059 w 261"/>
                <a:gd name="T19" fmla="*/ 22225 h 208"/>
                <a:gd name="T20" fmla="*/ 38246 w 261"/>
                <a:gd name="T21" fmla="*/ 24606 h 208"/>
                <a:gd name="T22" fmla="*/ 42230 w 261"/>
                <a:gd name="T23" fmla="*/ 31750 h 208"/>
                <a:gd name="T24" fmla="*/ 45417 w 261"/>
                <a:gd name="T25" fmla="*/ 31750 h 208"/>
                <a:gd name="T26" fmla="*/ 45417 w 261"/>
                <a:gd name="T27" fmla="*/ 34925 h 208"/>
                <a:gd name="T28" fmla="*/ 52588 w 261"/>
                <a:gd name="T29" fmla="*/ 38100 h 208"/>
                <a:gd name="T30" fmla="*/ 52588 w 261"/>
                <a:gd name="T31" fmla="*/ 41275 h 208"/>
                <a:gd name="T32" fmla="*/ 35059 w 261"/>
                <a:gd name="T33" fmla="*/ 38100 h 208"/>
                <a:gd name="T34" fmla="*/ 27888 w 261"/>
                <a:gd name="T35" fmla="*/ 24606 h 208"/>
                <a:gd name="T36" fmla="*/ 20717 w 261"/>
                <a:gd name="T37" fmla="*/ 24606 h 208"/>
                <a:gd name="T38" fmla="*/ 17529 w 261"/>
                <a:gd name="T39" fmla="*/ 24606 h 208"/>
                <a:gd name="T40" fmla="*/ 10358 w 261"/>
                <a:gd name="T41" fmla="*/ 28575 h 208"/>
                <a:gd name="T42" fmla="*/ 14342 w 261"/>
                <a:gd name="T43" fmla="*/ 31750 h 208"/>
                <a:gd name="T44" fmla="*/ 7171 w 261"/>
                <a:gd name="T45" fmla="*/ 31750 h 208"/>
                <a:gd name="T46" fmla="*/ 0 w 261"/>
                <a:gd name="T47" fmla="*/ 31750 h 20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1"/>
                <a:gd name="T73" fmla="*/ 0 h 208"/>
                <a:gd name="T74" fmla="*/ 261 w 261"/>
                <a:gd name="T75" fmla="*/ 208 h 20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1" h="208">
                  <a:moveTo>
                    <a:pt x="0" y="160"/>
                  </a:moveTo>
                  <a:lnTo>
                    <a:pt x="0" y="160"/>
                  </a:lnTo>
                  <a:lnTo>
                    <a:pt x="0" y="64"/>
                  </a:lnTo>
                  <a:lnTo>
                    <a:pt x="0" y="0"/>
                  </a:lnTo>
                  <a:lnTo>
                    <a:pt x="69" y="16"/>
                  </a:lnTo>
                  <a:lnTo>
                    <a:pt x="121" y="48"/>
                  </a:lnTo>
                  <a:lnTo>
                    <a:pt x="121" y="64"/>
                  </a:lnTo>
                  <a:lnTo>
                    <a:pt x="192" y="96"/>
                  </a:lnTo>
                  <a:lnTo>
                    <a:pt x="157" y="112"/>
                  </a:lnTo>
                  <a:lnTo>
                    <a:pt x="175" y="112"/>
                  </a:lnTo>
                  <a:lnTo>
                    <a:pt x="192" y="127"/>
                  </a:lnTo>
                  <a:lnTo>
                    <a:pt x="209" y="160"/>
                  </a:lnTo>
                  <a:lnTo>
                    <a:pt x="226" y="160"/>
                  </a:lnTo>
                  <a:lnTo>
                    <a:pt x="226" y="175"/>
                  </a:lnTo>
                  <a:lnTo>
                    <a:pt x="261" y="192"/>
                  </a:lnTo>
                  <a:lnTo>
                    <a:pt x="261" y="208"/>
                  </a:lnTo>
                  <a:lnTo>
                    <a:pt x="175" y="192"/>
                  </a:lnTo>
                  <a:lnTo>
                    <a:pt x="140" y="127"/>
                  </a:lnTo>
                  <a:lnTo>
                    <a:pt x="104" y="127"/>
                  </a:lnTo>
                  <a:lnTo>
                    <a:pt x="86" y="127"/>
                  </a:lnTo>
                  <a:lnTo>
                    <a:pt x="52" y="144"/>
                  </a:lnTo>
                  <a:lnTo>
                    <a:pt x="69" y="160"/>
                  </a:lnTo>
                  <a:lnTo>
                    <a:pt x="34" y="160"/>
                  </a:lnTo>
                  <a:lnTo>
                    <a:pt x="0" y="160"/>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32" name="Freeform 95"/>
            <p:cNvSpPr>
              <a:spLocks/>
            </p:cNvSpPr>
            <p:nvPr>
              <p:custDataLst>
                <p:tags r:id="rId93"/>
              </p:custDataLst>
            </p:nvPr>
          </p:nvSpPr>
          <p:spPr bwMode="auto">
            <a:xfrm>
              <a:off x="7170737" y="4859338"/>
              <a:ext cx="881063" cy="635000"/>
            </a:xfrm>
            <a:custGeom>
              <a:avLst/>
              <a:gdLst>
                <a:gd name="T0" fmla="*/ 11123 w 1109"/>
                <a:gd name="T1" fmla="*/ 127000 h 800"/>
                <a:gd name="T2" fmla="*/ 27806 w 1109"/>
                <a:gd name="T3" fmla="*/ 133350 h 800"/>
                <a:gd name="T4" fmla="*/ 55613 w 1109"/>
                <a:gd name="T5" fmla="*/ 123825 h 800"/>
                <a:gd name="T6" fmla="*/ 73091 w 1109"/>
                <a:gd name="T7" fmla="*/ 114300 h 800"/>
                <a:gd name="T8" fmla="*/ 114403 w 1109"/>
                <a:gd name="T9" fmla="*/ 117475 h 800"/>
                <a:gd name="T10" fmla="*/ 117581 w 1109"/>
                <a:gd name="T11" fmla="*/ 120650 h 800"/>
                <a:gd name="T12" fmla="*/ 135059 w 1109"/>
                <a:gd name="T13" fmla="*/ 117475 h 800"/>
                <a:gd name="T14" fmla="*/ 131087 w 1109"/>
                <a:gd name="T15" fmla="*/ 133350 h 800"/>
                <a:gd name="T16" fmla="*/ 135059 w 1109"/>
                <a:gd name="T17" fmla="*/ 127000 h 800"/>
                <a:gd name="T18" fmla="*/ 135059 w 1109"/>
                <a:gd name="T19" fmla="*/ 136525 h 800"/>
                <a:gd name="T20" fmla="*/ 145387 w 1109"/>
                <a:gd name="T21" fmla="*/ 142875 h 800"/>
                <a:gd name="T22" fmla="*/ 148565 w 1109"/>
                <a:gd name="T23" fmla="*/ 149225 h 800"/>
                <a:gd name="T24" fmla="*/ 162071 w 1109"/>
                <a:gd name="T25" fmla="*/ 152400 h 800"/>
                <a:gd name="T26" fmla="*/ 172399 w 1109"/>
                <a:gd name="T27" fmla="*/ 149225 h 800"/>
                <a:gd name="T28" fmla="*/ 176371 w 1109"/>
                <a:gd name="T29" fmla="*/ 152400 h 800"/>
                <a:gd name="T30" fmla="*/ 182727 w 1109"/>
                <a:gd name="T31" fmla="*/ 158750 h 800"/>
                <a:gd name="T32" fmla="*/ 200205 w 1109"/>
                <a:gd name="T33" fmla="*/ 149225 h 800"/>
                <a:gd name="T34" fmla="*/ 216889 w 1109"/>
                <a:gd name="T35" fmla="*/ 107950 h 800"/>
                <a:gd name="T36" fmla="*/ 216889 w 1109"/>
                <a:gd name="T37" fmla="*/ 79375 h 800"/>
                <a:gd name="T38" fmla="*/ 206561 w 1109"/>
                <a:gd name="T39" fmla="*/ 66675 h 800"/>
                <a:gd name="T40" fmla="*/ 200205 w 1109"/>
                <a:gd name="T41" fmla="*/ 57150 h 800"/>
                <a:gd name="T42" fmla="*/ 193055 w 1109"/>
                <a:gd name="T43" fmla="*/ 50006 h 800"/>
                <a:gd name="T44" fmla="*/ 179549 w 1109"/>
                <a:gd name="T45" fmla="*/ 31750 h 800"/>
                <a:gd name="T46" fmla="*/ 176371 w 1109"/>
                <a:gd name="T47" fmla="*/ 21431 h 800"/>
                <a:gd name="T48" fmla="*/ 166043 w 1109"/>
                <a:gd name="T49" fmla="*/ 19050 h 800"/>
                <a:gd name="T50" fmla="*/ 158893 w 1109"/>
                <a:gd name="T51" fmla="*/ 0 h 800"/>
                <a:gd name="T52" fmla="*/ 155715 w 1109"/>
                <a:gd name="T53" fmla="*/ 21431 h 800"/>
                <a:gd name="T54" fmla="*/ 145387 w 1109"/>
                <a:gd name="T55" fmla="*/ 34925 h 800"/>
                <a:gd name="T56" fmla="*/ 127909 w 1109"/>
                <a:gd name="T57" fmla="*/ 25400 h 800"/>
                <a:gd name="T58" fmla="*/ 120759 w 1109"/>
                <a:gd name="T59" fmla="*/ 21431 h 800"/>
                <a:gd name="T60" fmla="*/ 127909 w 1109"/>
                <a:gd name="T61" fmla="*/ 11906 h 800"/>
                <a:gd name="T62" fmla="*/ 127909 w 1109"/>
                <a:gd name="T63" fmla="*/ 6350 h 800"/>
                <a:gd name="T64" fmla="*/ 124731 w 1109"/>
                <a:gd name="T65" fmla="*/ 6350 h 800"/>
                <a:gd name="T66" fmla="*/ 103281 w 1109"/>
                <a:gd name="T67" fmla="*/ 2381 h 800"/>
                <a:gd name="T68" fmla="*/ 103281 w 1109"/>
                <a:gd name="T69" fmla="*/ 6350 h 800"/>
                <a:gd name="T70" fmla="*/ 92953 w 1109"/>
                <a:gd name="T71" fmla="*/ 9525 h 800"/>
                <a:gd name="T72" fmla="*/ 89775 w 1109"/>
                <a:gd name="T73" fmla="*/ 11906 h 800"/>
                <a:gd name="T74" fmla="*/ 89775 w 1109"/>
                <a:gd name="T75" fmla="*/ 21431 h 800"/>
                <a:gd name="T76" fmla="*/ 82624 w 1109"/>
                <a:gd name="T77" fmla="*/ 21431 h 800"/>
                <a:gd name="T78" fmla="*/ 79447 w 1109"/>
                <a:gd name="T79" fmla="*/ 15875 h 800"/>
                <a:gd name="T80" fmla="*/ 69119 w 1109"/>
                <a:gd name="T81" fmla="*/ 19050 h 800"/>
                <a:gd name="T82" fmla="*/ 62763 w 1109"/>
                <a:gd name="T83" fmla="*/ 28575 h 800"/>
                <a:gd name="T84" fmla="*/ 55613 w 1109"/>
                <a:gd name="T85" fmla="*/ 28575 h 800"/>
                <a:gd name="T86" fmla="*/ 55613 w 1109"/>
                <a:gd name="T87" fmla="*/ 34925 h 800"/>
                <a:gd name="T88" fmla="*/ 48462 w 1109"/>
                <a:gd name="T89" fmla="*/ 34925 h 800"/>
                <a:gd name="T90" fmla="*/ 42107 w 1109"/>
                <a:gd name="T91" fmla="*/ 44450 h 800"/>
                <a:gd name="T92" fmla="*/ 7150 w 1109"/>
                <a:gd name="T93" fmla="*/ 60325 h 800"/>
                <a:gd name="T94" fmla="*/ 3972 w 1109"/>
                <a:gd name="T95" fmla="*/ 60325 h 800"/>
                <a:gd name="T96" fmla="*/ 0 w 1109"/>
                <a:gd name="T97" fmla="*/ 66675 h 800"/>
                <a:gd name="T98" fmla="*/ 3972 w 1109"/>
                <a:gd name="T99" fmla="*/ 76200 h 800"/>
                <a:gd name="T100" fmla="*/ 0 w 1109"/>
                <a:gd name="T101" fmla="*/ 79375 h 800"/>
                <a:gd name="T102" fmla="*/ 14300 w 1109"/>
                <a:gd name="T103" fmla="*/ 111125 h 800"/>
                <a:gd name="T104" fmla="*/ 11123 w 1109"/>
                <a:gd name="T105" fmla="*/ 123825 h 8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09"/>
                <a:gd name="T160" fmla="*/ 0 h 800"/>
                <a:gd name="T161" fmla="*/ 1109 w 1109"/>
                <a:gd name="T162" fmla="*/ 800 h 8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09" h="800">
                  <a:moveTo>
                    <a:pt x="54" y="639"/>
                  </a:moveTo>
                  <a:lnTo>
                    <a:pt x="54" y="639"/>
                  </a:lnTo>
                  <a:lnTo>
                    <a:pt x="105" y="671"/>
                  </a:lnTo>
                  <a:lnTo>
                    <a:pt x="140" y="671"/>
                  </a:lnTo>
                  <a:lnTo>
                    <a:pt x="192" y="623"/>
                  </a:lnTo>
                  <a:lnTo>
                    <a:pt x="278" y="623"/>
                  </a:lnTo>
                  <a:lnTo>
                    <a:pt x="295" y="608"/>
                  </a:lnTo>
                  <a:lnTo>
                    <a:pt x="365" y="575"/>
                  </a:lnTo>
                  <a:lnTo>
                    <a:pt x="503" y="560"/>
                  </a:lnTo>
                  <a:lnTo>
                    <a:pt x="574" y="591"/>
                  </a:lnTo>
                  <a:lnTo>
                    <a:pt x="574" y="608"/>
                  </a:lnTo>
                  <a:lnTo>
                    <a:pt x="591" y="608"/>
                  </a:lnTo>
                  <a:lnTo>
                    <a:pt x="626" y="671"/>
                  </a:lnTo>
                  <a:lnTo>
                    <a:pt x="677" y="591"/>
                  </a:lnTo>
                  <a:lnTo>
                    <a:pt x="677" y="623"/>
                  </a:lnTo>
                  <a:lnTo>
                    <a:pt x="660" y="671"/>
                  </a:lnTo>
                  <a:lnTo>
                    <a:pt x="677" y="671"/>
                  </a:lnTo>
                  <a:lnTo>
                    <a:pt x="677" y="639"/>
                  </a:lnTo>
                  <a:lnTo>
                    <a:pt x="695" y="671"/>
                  </a:lnTo>
                  <a:lnTo>
                    <a:pt x="677" y="687"/>
                  </a:lnTo>
                  <a:lnTo>
                    <a:pt x="712" y="687"/>
                  </a:lnTo>
                  <a:lnTo>
                    <a:pt x="729" y="719"/>
                  </a:lnTo>
                  <a:lnTo>
                    <a:pt x="729" y="735"/>
                  </a:lnTo>
                  <a:lnTo>
                    <a:pt x="747" y="752"/>
                  </a:lnTo>
                  <a:lnTo>
                    <a:pt x="781" y="767"/>
                  </a:lnTo>
                  <a:lnTo>
                    <a:pt x="816" y="767"/>
                  </a:lnTo>
                  <a:lnTo>
                    <a:pt x="833" y="783"/>
                  </a:lnTo>
                  <a:lnTo>
                    <a:pt x="868" y="752"/>
                  </a:lnTo>
                  <a:lnTo>
                    <a:pt x="868" y="767"/>
                  </a:lnTo>
                  <a:lnTo>
                    <a:pt x="885" y="767"/>
                  </a:lnTo>
                  <a:lnTo>
                    <a:pt x="885" y="783"/>
                  </a:lnTo>
                  <a:lnTo>
                    <a:pt x="919" y="800"/>
                  </a:lnTo>
                  <a:lnTo>
                    <a:pt x="954" y="752"/>
                  </a:lnTo>
                  <a:lnTo>
                    <a:pt x="1006" y="752"/>
                  </a:lnTo>
                  <a:lnTo>
                    <a:pt x="1023" y="687"/>
                  </a:lnTo>
                  <a:lnTo>
                    <a:pt x="1092" y="543"/>
                  </a:lnTo>
                  <a:lnTo>
                    <a:pt x="1109" y="479"/>
                  </a:lnTo>
                  <a:lnTo>
                    <a:pt x="1092" y="399"/>
                  </a:lnTo>
                  <a:lnTo>
                    <a:pt x="1058" y="351"/>
                  </a:lnTo>
                  <a:lnTo>
                    <a:pt x="1040" y="336"/>
                  </a:lnTo>
                  <a:lnTo>
                    <a:pt x="1023" y="303"/>
                  </a:lnTo>
                  <a:lnTo>
                    <a:pt x="1006" y="288"/>
                  </a:lnTo>
                  <a:lnTo>
                    <a:pt x="1006" y="303"/>
                  </a:lnTo>
                  <a:lnTo>
                    <a:pt x="971" y="255"/>
                  </a:lnTo>
                  <a:lnTo>
                    <a:pt x="919" y="207"/>
                  </a:lnTo>
                  <a:lnTo>
                    <a:pt x="902" y="159"/>
                  </a:lnTo>
                  <a:lnTo>
                    <a:pt x="885" y="144"/>
                  </a:lnTo>
                  <a:lnTo>
                    <a:pt x="885" y="111"/>
                  </a:lnTo>
                  <a:lnTo>
                    <a:pt x="868" y="96"/>
                  </a:lnTo>
                  <a:lnTo>
                    <a:pt x="833" y="96"/>
                  </a:lnTo>
                  <a:lnTo>
                    <a:pt x="816" y="0"/>
                  </a:lnTo>
                  <a:lnTo>
                    <a:pt x="798" y="0"/>
                  </a:lnTo>
                  <a:lnTo>
                    <a:pt x="781" y="32"/>
                  </a:lnTo>
                  <a:lnTo>
                    <a:pt x="781" y="111"/>
                  </a:lnTo>
                  <a:lnTo>
                    <a:pt x="764" y="176"/>
                  </a:lnTo>
                  <a:lnTo>
                    <a:pt x="729" y="176"/>
                  </a:lnTo>
                  <a:lnTo>
                    <a:pt x="660" y="128"/>
                  </a:lnTo>
                  <a:lnTo>
                    <a:pt x="643" y="128"/>
                  </a:lnTo>
                  <a:lnTo>
                    <a:pt x="643" y="111"/>
                  </a:lnTo>
                  <a:lnTo>
                    <a:pt x="608" y="111"/>
                  </a:lnTo>
                  <a:lnTo>
                    <a:pt x="626" y="63"/>
                  </a:lnTo>
                  <a:lnTo>
                    <a:pt x="643" y="63"/>
                  </a:lnTo>
                  <a:lnTo>
                    <a:pt x="660" y="32"/>
                  </a:lnTo>
                  <a:lnTo>
                    <a:pt x="643" y="32"/>
                  </a:lnTo>
                  <a:lnTo>
                    <a:pt x="626" y="48"/>
                  </a:lnTo>
                  <a:lnTo>
                    <a:pt x="626" y="32"/>
                  </a:lnTo>
                  <a:lnTo>
                    <a:pt x="608" y="32"/>
                  </a:lnTo>
                  <a:lnTo>
                    <a:pt x="520" y="15"/>
                  </a:lnTo>
                  <a:lnTo>
                    <a:pt x="537" y="32"/>
                  </a:lnTo>
                  <a:lnTo>
                    <a:pt x="520" y="32"/>
                  </a:lnTo>
                  <a:lnTo>
                    <a:pt x="485" y="32"/>
                  </a:lnTo>
                  <a:lnTo>
                    <a:pt x="468" y="48"/>
                  </a:lnTo>
                  <a:lnTo>
                    <a:pt x="468" y="63"/>
                  </a:lnTo>
                  <a:lnTo>
                    <a:pt x="451" y="63"/>
                  </a:lnTo>
                  <a:lnTo>
                    <a:pt x="451" y="96"/>
                  </a:lnTo>
                  <a:lnTo>
                    <a:pt x="451" y="111"/>
                  </a:lnTo>
                  <a:lnTo>
                    <a:pt x="416" y="96"/>
                  </a:lnTo>
                  <a:lnTo>
                    <a:pt x="416" y="111"/>
                  </a:lnTo>
                  <a:lnTo>
                    <a:pt x="416" y="96"/>
                  </a:lnTo>
                  <a:lnTo>
                    <a:pt x="399" y="80"/>
                  </a:lnTo>
                  <a:lnTo>
                    <a:pt x="382" y="80"/>
                  </a:lnTo>
                  <a:lnTo>
                    <a:pt x="347" y="96"/>
                  </a:lnTo>
                  <a:lnTo>
                    <a:pt x="330" y="96"/>
                  </a:lnTo>
                  <a:lnTo>
                    <a:pt x="313" y="144"/>
                  </a:lnTo>
                  <a:lnTo>
                    <a:pt x="295" y="144"/>
                  </a:lnTo>
                  <a:lnTo>
                    <a:pt x="278" y="144"/>
                  </a:lnTo>
                  <a:lnTo>
                    <a:pt x="295" y="159"/>
                  </a:lnTo>
                  <a:lnTo>
                    <a:pt x="278" y="176"/>
                  </a:lnTo>
                  <a:lnTo>
                    <a:pt x="278" y="144"/>
                  </a:lnTo>
                  <a:lnTo>
                    <a:pt x="244" y="176"/>
                  </a:lnTo>
                  <a:lnTo>
                    <a:pt x="261" y="192"/>
                  </a:lnTo>
                  <a:lnTo>
                    <a:pt x="209" y="224"/>
                  </a:lnTo>
                  <a:lnTo>
                    <a:pt x="88" y="255"/>
                  </a:lnTo>
                  <a:lnTo>
                    <a:pt x="36" y="303"/>
                  </a:lnTo>
                  <a:lnTo>
                    <a:pt x="17" y="288"/>
                  </a:lnTo>
                  <a:lnTo>
                    <a:pt x="17" y="303"/>
                  </a:lnTo>
                  <a:lnTo>
                    <a:pt x="17" y="336"/>
                  </a:lnTo>
                  <a:lnTo>
                    <a:pt x="0" y="336"/>
                  </a:lnTo>
                  <a:lnTo>
                    <a:pt x="36" y="416"/>
                  </a:lnTo>
                  <a:lnTo>
                    <a:pt x="17" y="384"/>
                  </a:lnTo>
                  <a:lnTo>
                    <a:pt x="17" y="416"/>
                  </a:lnTo>
                  <a:lnTo>
                    <a:pt x="0" y="399"/>
                  </a:lnTo>
                  <a:lnTo>
                    <a:pt x="54" y="495"/>
                  </a:lnTo>
                  <a:lnTo>
                    <a:pt x="71" y="560"/>
                  </a:lnTo>
                  <a:lnTo>
                    <a:pt x="71" y="608"/>
                  </a:lnTo>
                  <a:lnTo>
                    <a:pt x="54" y="623"/>
                  </a:lnTo>
                  <a:lnTo>
                    <a:pt x="54" y="639"/>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33" name="Freeform 96"/>
            <p:cNvSpPr>
              <a:spLocks/>
            </p:cNvSpPr>
            <p:nvPr>
              <p:custDataLst>
                <p:tags r:id="rId94"/>
              </p:custDataLst>
            </p:nvPr>
          </p:nvSpPr>
          <p:spPr bwMode="auto">
            <a:xfrm>
              <a:off x="7542212" y="4872038"/>
              <a:ext cx="26988" cy="12700"/>
            </a:xfrm>
            <a:custGeom>
              <a:avLst/>
              <a:gdLst>
                <a:gd name="T0" fmla="*/ 0 w 35"/>
                <a:gd name="T1" fmla="*/ 2988 h 17"/>
                <a:gd name="T2" fmla="*/ 0 w 35"/>
                <a:gd name="T3" fmla="*/ 2988 h 17"/>
                <a:gd name="T4" fmla="*/ 3084 w 35"/>
                <a:gd name="T5" fmla="*/ 2988 h 17"/>
                <a:gd name="T6" fmla="*/ 6169 w 35"/>
                <a:gd name="T7" fmla="*/ 0 h 17"/>
                <a:gd name="T8" fmla="*/ 0 w 35"/>
                <a:gd name="T9" fmla="*/ 0 h 17"/>
                <a:gd name="T10" fmla="*/ 0 w 35"/>
                <a:gd name="T11" fmla="*/ 2988 h 17"/>
                <a:gd name="T12" fmla="*/ 0 60000 65536"/>
                <a:gd name="T13" fmla="*/ 0 60000 65536"/>
                <a:gd name="T14" fmla="*/ 0 60000 65536"/>
                <a:gd name="T15" fmla="*/ 0 60000 65536"/>
                <a:gd name="T16" fmla="*/ 0 60000 65536"/>
                <a:gd name="T17" fmla="*/ 0 60000 65536"/>
                <a:gd name="T18" fmla="*/ 0 w 35"/>
                <a:gd name="T19" fmla="*/ 0 h 17"/>
                <a:gd name="T20" fmla="*/ 35 w 35"/>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5" h="17">
                  <a:moveTo>
                    <a:pt x="0" y="17"/>
                  </a:moveTo>
                  <a:lnTo>
                    <a:pt x="0" y="17"/>
                  </a:lnTo>
                  <a:lnTo>
                    <a:pt x="17" y="17"/>
                  </a:lnTo>
                  <a:lnTo>
                    <a:pt x="35" y="0"/>
                  </a:lnTo>
                  <a:lnTo>
                    <a:pt x="0" y="0"/>
                  </a:lnTo>
                  <a:lnTo>
                    <a:pt x="0" y="17"/>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34" name="Freeform 97"/>
            <p:cNvSpPr>
              <a:spLocks/>
            </p:cNvSpPr>
            <p:nvPr>
              <p:custDataLst>
                <p:tags r:id="rId95"/>
              </p:custDataLst>
            </p:nvPr>
          </p:nvSpPr>
          <p:spPr bwMode="auto">
            <a:xfrm>
              <a:off x="7680324" y="5403851"/>
              <a:ext cx="26988" cy="14288"/>
            </a:xfrm>
            <a:custGeom>
              <a:avLst/>
              <a:gdLst>
                <a:gd name="T0" fmla="*/ 0 w 33"/>
                <a:gd name="T1" fmla="*/ 0 h 17"/>
                <a:gd name="T2" fmla="*/ 0 w 33"/>
                <a:gd name="T3" fmla="*/ 0 h 17"/>
                <a:gd name="T4" fmla="*/ 7360 w 33"/>
                <a:gd name="T5" fmla="*/ 4202 h 17"/>
                <a:gd name="T6" fmla="*/ 7360 w 33"/>
                <a:gd name="T7" fmla="*/ 0 h 17"/>
                <a:gd name="T8" fmla="*/ 4089 w 33"/>
                <a:gd name="T9" fmla="*/ 0 h 17"/>
                <a:gd name="T10" fmla="*/ 0 w 33"/>
                <a:gd name="T11" fmla="*/ 0 h 17"/>
                <a:gd name="T12" fmla="*/ 0 60000 65536"/>
                <a:gd name="T13" fmla="*/ 0 60000 65536"/>
                <a:gd name="T14" fmla="*/ 0 60000 65536"/>
                <a:gd name="T15" fmla="*/ 0 60000 65536"/>
                <a:gd name="T16" fmla="*/ 0 60000 65536"/>
                <a:gd name="T17" fmla="*/ 0 60000 65536"/>
                <a:gd name="T18" fmla="*/ 0 w 33"/>
                <a:gd name="T19" fmla="*/ 0 h 17"/>
                <a:gd name="T20" fmla="*/ 33 w 33"/>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3" h="17">
                  <a:moveTo>
                    <a:pt x="0" y="0"/>
                  </a:moveTo>
                  <a:lnTo>
                    <a:pt x="0" y="0"/>
                  </a:lnTo>
                  <a:lnTo>
                    <a:pt x="33" y="17"/>
                  </a:lnTo>
                  <a:lnTo>
                    <a:pt x="33" y="0"/>
                  </a:lnTo>
                  <a:lnTo>
                    <a:pt x="17"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35" name="Freeform 98"/>
            <p:cNvSpPr>
              <a:spLocks/>
            </p:cNvSpPr>
            <p:nvPr>
              <p:custDataLst>
                <p:tags r:id="rId96"/>
              </p:custDataLst>
            </p:nvPr>
          </p:nvSpPr>
          <p:spPr bwMode="auto">
            <a:xfrm>
              <a:off x="7856537" y="5532438"/>
              <a:ext cx="84138" cy="76200"/>
            </a:xfrm>
            <a:custGeom>
              <a:avLst/>
              <a:gdLst>
                <a:gd name="T0" fmla="*/ 0 w 105"/>
                <a:gd name="T1" fmla="*/ 0 h 96"/>
                <a:gd name="T2" fmla="*/ 0 w 105"/>
                <a:gd name="T3" fmla="*/ 0 h 96"/>
                <a:gd name="T4" fmla="*/ 4007 w 105"/>
                <a:gd name="T5" fmla="*/ 15875 h 96"/>
                <a:gd name="T6" fmla="*/ 11218 w 105"/>
                <a:gd name="T7" fmla="*/ 19050 h 96"/>
                <a:gd name="T8" fmla="*/ 14424 w 105"/>
                <a:gd name="T9" fmla="*/ 11906 h 96"/>
                <a:gd name="T10" fmla="*/ 17629 w 105"/>
                <a:gd name="T11" fmla="*/ 15875 h 96"/>
                <a:gd name="T12" fmla="*/ 21635 w 105"/>
                <a:gd name="T13" fmla="*/ 0 h 96"/>
                <a:gd name="T14" fmla="*/ 17629 w 105"/>
                <a:gd name="T15" fmla="*/ 0 h 96"/>
                <a:gd name="T16" fmla="*/ 7212 w 105"/>
                <a:gd name="T17" fmla="*/ 2381 h 96"/>
                <a:gd name="T18" fmla="*/ 0 w 105"/>
                <a:gd name="T19" fmla="*/ 0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
                <a:gd name="T31" fmla="*/ 0 h 96"/>
                <a:gd name="T32" fmla="*/ 105 w 105"/>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 h="96">
                  <a:moveTo>
                    <a:pt x="0" y="0"/>
                  </a:moveTo>
                  <a:lnTo>
                    <a:pt x="0" y="0"/>
                  </a:lnTo>
                  <a:lnTo>
                    <a:pt x="19" y="79"/>
                  </a:lnTo>
                  <a:lnTo>
                    <a:pt x="53" y="96"/>
                  </a:lnTo>
                  <a:lnTo>
                    <a:pt x="71" y="63"/>
                  </a:lnTo>
                  <a:lnTo>
                    <a:pt x="88" y="79"/>
                  </a:lnTo>
                  <a:lnTo>
                    <a:pt x="105" y="0"/>
                  </a:lnTo>
                  <a:lnTo>
                    <a:pt x="88" y="0"/>
                  </a:lnTo>
                  <a:lnTo>
                    <a:pt x="36" y="15"/>
                  </a:lnTo>
                  <a:lnTo>
                    <a:pt x="0" y="0"/>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36" name="Freeform 99"/>
            <p:cNvSpPr>
              <a:spLocks/>
            </p:cNvSpPr>
            <p:nvPr>
              <p:custDataLst>
                <p:tags r:id="rId97"/>
              </p:custDataLst>
            </p:nvPr>
          </p:nvSpPr>
          <p:spPr bwMode="auto">
            <a:xfrm>
              <a:off x="8461374" y="5380038"/>
              <a:ext cx="125413" cy="176213"/>
            </a:xfrm>
            <a:custGeom>
              <a:avLst/>
              <a:gdLst>
                <a:gd name="T0" fmla="*/ 7189 w 157"/>
                <a:gd name="T1" fmla="*/ 28447 h 223"/>
                <a:gd name="T2" fmla="*/ 7189 w 157"/>
                <a:gd name="T3" fmla="*/ 28447 h 223"/>
                <a:gd name="T4" fmla="*/ 14379 w 157"/>
                <a:gd name="T5" fmla="*/ 30818 h 223"/>
                <a:gd name="T6" fmla="*/ 10385 w 157"/>
                <a:gd name="T7" fmla="*/ 40300 h 223"/>
                <a:gd name="T8" fmla="*/ 14379 w 157"/>
                <a:gd name="T9" fmla="*/ 43461 h 223"/>
                <a:gd name="T10" fmla="*/ 17574 w 157"/>
                <a:gd name="T11" fmla="*/ 40300 h 223"/>
                <a:gd name="T12" fmla="*/ 24763 w 157"/>
                <a:gd name="T13" fmla="*/ 28447 h 223"/>
                <a:gd name="T14" fmla="*/ 27958 w 157"/>
                <a:gd name="T15" fmla="*/ 28447 h 223"/>
                <a:gd name="T16" fmla="*/ 31952 w 157"/>
                <a:gd name="T17" fmla="*/ 24496 h 223"/>
                <a:gd name="T18" fmla="*/ 31952 w 157"/>
                <a:gd name="T19" fmla="*/ 18965 h 223"/>
                <a:gd name="T20" fmla="*/ 27958 w 157"/>
                <a:gd name="T21" fmla="*/ 15014 h 223"/>
                <a:gd name="T22" fmla="*/ 24763 w 157"/>
                <a:gd name="T23" fmla="*/ 18965 h 223"/>
                <a:gd name="T24" fmla="*/ 17574 w 157"/>
                <a:gd name="T25" fmla="*/ 18965 h 223"/>
                <a:gd name="T26" fmla="*/ 17574 w 157"/>
                <a:gd name="T27" fmla="*/ 11853 h 223"/>
                <a:gd name="T28" fmla="*/ 14379 w 157"/>
                <a:gd name="T29" fmla="*/ 11853 h 223"/>
                <a:gd name="T30" fmla="*/ 14379 w 157"/>
                <a:gd name="T31" fmla="*/ 15014 h 223"/>
                <a:gd name="T32" fmla="*/ 10385 w 157"/>
                <a:gd name="T33" fmla="*/ 11853 h 223"/>
                <a:gd name="T34" fmla="*/ 10385 w 157"/>
                <a:gd name="T35" fmla="*/ 2371 h 223"/>
                <a:gd name="T36" fmla="*/ 0 w 157"/>
                <a:gd name="T37" fmla="*/ 0 h 223"/>
                <a:gd name="T38" fmla="*/ 10385 w 157"/>
                <a:gd name="T39" fmla="*/ 11853 h 223"/>
                <a:gd name="T40" fmla="*/ 10385 w 157"/>
                <a:gd name="T41" fmla="*/ 24496 h 223"/>
                <a:gd name="T42" fmla="*/ 7189 w 157"/>
                <a:gd name="T43" fmla="*/ 28447 h 22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7"/>
                <a:gd name="T67" fmla="*/ 0 h 223"/>
                <a:gd name="T68" fmla="*/ 157 w 157"/>
                <a:gd name="T69" fmla="*/ 223 h 22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7" h="223">
                  <a:moveTo>
                    <a:pt x="34" y="144"/>
                  </a:moveTo>
                  <a:lnTo>
                    <a:pt x="34" y="144"/>
                  </a:lnTo>
                  <a:lnTo>
                    <a:pt x="69" y="159"/>
                  </a:lnTo>
                  <a:lnTo>
                    <a:pt x="52" y="207"/>
                  </a:lnTo>
                  <a:lnTo>
                    <a:pt x="69" y="223"/>
                  </a:lnTo>
                  <a:lnTo>
                    <a:pt x="86" y="207"/>
                  </a:lnTo>
                  <a:lnTo>
                    <a:pt x="121" y="144"/>
                  </a:lnTo>
                  <a:lnTo>
                    <a:pt x="140" y="144"/>
                  </a:lnTo>
                  <a:lnTo>
                    <a:pt x="157" y="127"/>
                  </a:lnTo>
                  <a:lnTo>
                    <a:pt x="157" y="96"/>
                  </a:lnTo>
                  <a:lnTo>
                    <a:pt x="140" y="79"/>
                  </a:lnTo>
                  <a:lnTo>
                    <a:pt x="121" y="96"/>
                  </a:lnTo>
                  <a:lnTo>
                    <a:pt x="86" y="96"/>
                  </a:lnTo>
                  <a:lnTo>
                    <a:pt x="86" y="63"/>
                  </a:lnTo>
                  <a:lnTo>
                    <a:pt x="69" y="63"/>
                  </a:lnTo>
                  <a:lnTo>
                    <a:pt x="69" y="79"/>
                  </a:lnTo>
                  <a:lnTo>
                    <a:pt x="52" y="63"/>
                  </a:lnTo>
                  <a:lnTo>
                    <a:pt x="52" y="15"/>
                  </a:lnTo>
                  <a:lnTo>
                    <a:pt x="0" y="0"/>
                  </a:lnTo>
                  <a:lnTo>
                    <a:pt x="52" y="63"/>
                  </a:lnTo>
                  <a:lnTo>
                    <a:pt x="52" y="127"/>
                  </a:lnTo>
                  <a:lnTo>
                    <a:pt x="34" y="144"/>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37" name="Freeform 100"/>
            <p:cNvSpPr>
              <a:spLocks/>
            </p:cNvSpPr>
            <p:nvPr>
              <p:custDataLst>
                <p:tags r:id="rId98"/>
              </p:custDataLst>
            </p:nvPr>
          </p:nvSpPr>
          <p:spPr bwMode="auto">
            <a:xfrm>
              <a:off x="8324849" y="5532438"/>
              <a:ext cx="177800" cy="165100"/>
            </a:xfrm>
            <a:custGeom>
              <a:avLst/>
              <a:gdLst>
                <a:gd name="T0" fmla="*/ 0 w 223"/>
                <a:gd name="T1" fmla="*/ 35094 h 207"/>
                <a:gd name="T2" fmla="*/ 0 w 223"/>
                <a:gd name="T3" fmla="*/ 35094 h 207"/>
                <a:gd name="T4" fmla="*/ 3987 w 223"/>
                <a:gd name="T5" fmla="*/ 38284 h 207"/>
                <a:gd name="T6" fmla="*/ 7176 w 223"/>
                <a:gd name="T7" fmla="*/ 38284 h 207"/>
                <a:gd name="T8" fmla="*/ 14352 w 223"/>
                <a:gd name="T9" fmla="*/ 41474 h 207"/>
                <a:gd name="T10" fmla="*/ 20730 w 223"/>
                <a:gd name="T11" fmla="*/ 38284 h 207"/>
                <a:gd name="T12" fmla="*/ 24717 w 223"/>
                <a:gd name="T13" fmla="*/ 31903 h 207"/>
                <a:gd name="T14" fmla="*/ 27906 w 223"/>
                <a:gd name="T15" fmla="*/ 25523 h 207"/>
                <a:gd name="T16" fmla="*/ 34284 w 223"/>
                <a:gd name="T17" fmla="*/ 19142 h 207"/>
                <a:gd name="T18" fmla="*/ 37474 w 223"/>
                <a:gd name="T19" fmla="*/ 19142 h 207"/>
                <a:gd name="T20" fmla="*/ 34284 w 223"/>
                <a:gd name="T21" fmla="*/ 15952 h 207"/>
                <a:gd name="T22" fmla="*/ 44649 w 223"/>
                <a:gd name="T23" fmla="*/ 6381 h 207"/>
                <a:gd name="T24" fmla="*/ 44649 w 223"/>
                <a:gd name="T25" fmla="*/ 3190 h 207"/>
                <a:gd name="T26" fmla="*/ 41460 w 223"/>
                <a:gd name="T27" fmla="*/ 3190 h 207"/>
                <a:gd name="T28" fmla="*/ 41460 w 223"/>
                <a:gd name="T29" fmla="*/ 0 h 207"/>
                <a:gd name="T30" fmla="*/ 37474 w 223"/>
                <a:gd name="T31" fmla="*/ 3190 h 207"/>
                <a:gd name="T32" fmla="*/ 37474 w 223"/>
                <a:gd name="T33" fmla="*/ 0 h 207"/>
                <a:gd name="T34" fmla="*/ 34284 w 223"/>
                <a:gd name="T35" fmla="*/ 0 h 207"/>
                <a:gd name="T36" fmla="*/ 31095 w 223"/>
                <a:gd name="T37" fmla="*/ 0 h 207"/>
                <a:gd name="T38" fmla="*/ 31095 w 223"/>
                <a:gd name="T39" fmla="*/ 6381 h 207"/>
                <a:gd name="T40" fmla="*/ 27906 w 223"/>
                <a:gd name="T41" fmla="*/ 6381 h 207"/>
                <a:gd name="T42" fmla="*/ 24717 w 223"/>
                <a:gd name="T43" fmla="*/ 12761 h 207"/>
                <a:gd name="T44" fmla="*/ 10365 w 223"/>
                <a:gd name="T45" fmla="*/ 22332 h 207"/>
                <a:gd name="T46" fmla="*/ 0 w 223"/>
                <a:gd name="T47" fmla="*/ 35094 h 2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3"/>
                <a:gd name="T73" fmla="*/ 0 h 207"/>
                <a:gd name="T74" fmla="*/ 223 w 223"/>
                <a:gd name="T75" fmla="*/ 207 h 20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3" h="207">
                  <a:moveTo>
                    <a:pt x="0" y="174"/>
                  </a:moveTo>
                  <a:lnTo>
                    <a:pt x="0" y="174"/>
                  </a:lnTo>
                  <a:lnTo>
                    <a:pt x="17" y="192"/>
                  </a:lnTo>
                  <a:lnTo>
                    <a:pt x="34" y="192"/>
                  </a:lnTo>
                  <a:lnTo>
                    <a:pt x="69" y="207"/>
                  </a:lnTo>
                  <a:lnTo>
                    <a:pt x="104" y="192"/>
                  </a:lnTo>
                  <a:lnTo>
                    <a:pt x="121" y="159"/>
                  </a:lnTo>
                  <a:lnTo>
                    <a:pt x="138" y="127"/>
                  </a:lnTo>
                  <a:lnTo>
                    <a:pt x="171" y="96"/>
                  </a:lnTo>
                  <a:lnTo>
                    <a:pt x="188" y="96"/>
                  </a:lnTo>
                  <a:lnTo>
                    <a:pt x="171" y="79"/>
                  </a:lnTo>
                  <a:lnTo>
                    <a:pt x="223" y="31"/>
                  </a:lnTo>
                  <a:lnTo>
                    <a:pt x="223" y="15"/>
                  </a:lnTo>
                  <a:lnTo>
                    <a:pt x="205" y="15"/>
                  </a:lnTo>
                  <a:lnTo>
                    <a:pt x="205" y="0"/>
                  </a:lnTo>
                  <a:lnTo>
                    <a:pt x="188" y="15"/>
                  </a:lnTo>
                  <a:lnTo>
                    <a:pt x="188" y="0"/>
                  </a:lnTo>
                  <a:lnTo>
                    <a:pt x="171" y="0"/>
                  </a:lnTo>
                  <a:lnTo>
                    <a:pt x="153" y="0"/>
                  </a:lnTo>
                  <a:lnTo>
                    <a:pt x="153" y="31"/>
                  </a:lnTo>
                  <a:lnTo>
                    <a:pt x="138" y="31"/>
                  </a:lnTo>
                  <a:lnTo>
                    <a:pt x="121" y="63"/>
                  </a:lnTo>
                  <a:lnTo>
                    <a:pt x="52" y="111"/>
                  </a:lnTo>
                  <a:lnTo>
                    <a:pt x="0" y="174"/>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38" name="Freeform 101"/>
            <p:cNvSpPr>
              <a:spLocks/>
            </p:cNvSpPr>
            <p:nvPr>
              <p:custDataLst>
                <p:tags r:id="rId99"/>
              </p:custDataLst>
            </p:nvPr>
          </p:nvSpPr>
          <p:spPr bwMode="auto">
            <a:xfrm>
              <a:off x="8351837" y="5697538"/>
              <a:ext cx="14288" cy="11113"/>
            </a:xfrm>
            <a:custGeom>
              <a:avLst/>
              <a:gdLst>
                <a:gd name="T0" fmla="*/ 0 w 19"/>
                <a:gd name="T1" fmla="*/ 2223 h 15"/>
                <a:gd name="T2" fmla="*/ 0 w 19"/>
                <a:gd name="T3" fmla="*/ 2223 h 15"/>
                <a:gd name="T4" fmla="*/ 3008 w 19"/>
                <a:gd name="T5" fmla="*/ 2223 h 15"/>
                <a:gd name="T6" fmla="*/ 3008 w 19"/>
                <a:gd name="T7" fmla="*/ 0 h 15"/>
                <a:gd name="T8" fmla="*/ 0 w 19"/>
                <a:gd name="T9" fmla="*/ 2223 h 15"/>
                <a:gd name="T10" fmla="*/ 0 60000 65536"/>
                <a:gd name="T11" fmla="*/ 0 60000 65536"/>
                <a:gd name="T12" fmla="*/ 0 60000 65536"/>
                <a:gd name="T13" fmla="*/ 0 60000 65536"/>
                <a:gd name="T14" fmla="*/ 0 60000 65536"/>
                <a:gd name="T15" fmla="*/ 0 w 19"/>
                <a:gd name="T16" fmla="*/ 0 h 15"/>
                <a:gd name="T17" fmla="*/ 19 w 19"/>
                <a:gd name="T18" fmla="*/ 15 h 15"/>
              </a:gdLst>
              <a:ahLst/>
              <a:cxnLst>
                <a:cxn ang="T10">
                  <a:pos x="T0" y="T1"/>
                </a:cxn>
                <a:cxn ang="T11">
                  <a:pos x="T2" y="T3"/>
                </a:cxn>
                <a:cxn ang="T12">
                  <a:pos x="T4" y="T5"/>
                </a:cxn>
                <a:cxn ang="T13">
                  <a:pos x="T6" y="T7"/>
                </a:cxn>
                <a:cxn ang="T14">
                  <a:pos x="T8" y="T9"/>
                </a:cxn>
              </a:cxnLst>
              <a:rect l="T15" t="T16" r="T17" b="T18"/>
              <a:pathLst>
                <a:path w="19" h="15">
                  <a:moveTo>
                    <a:pt x="0" y="15"/>
                  </a:moveTo>
                  <a:lnTo>
                    <a:pt x="0" y="15"/>
                  </a:lnTo>
                  <a:lnTo>
                    <a:pt x="19" y="15"/>
                  </a:lnTo>
                  <a:lnTo>
                    <a:pt x="19" y="0"/>
                  </a:lnTo>
                  <a:lnTo>
                    <a:pt x="0" y="1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39" name="Freeform 102"/>
            <p:cNvSpPr>
              <a:spLocks/>
            </p:cNvSpPr>
            <p:nvPr>
              <p:custDataLst>
                <p:tags r:id="rId100"/>
              </p:custDataLst>
            </p:nvPr>
          </p:nvSpPr>
          <p:spPr bwMode="auto">
            <a:xfrm>
              <a:off x="7238999" y="4808538"/>
              <a:ext cx="165100" cy="12700"/>
            </a:xfrm>
            <a:custGeom>
              <a:avLst/>
              <a:gdLst>
                <a:gd name="T0" fmla="*/ 0 w 208"/>
                <a:gd name="T1" fmla="*/ 3175 h 16"/>
                <a:gd name="T2" fmla="*/ 0 w 208"/>
                <a:gd name="T3" fmla="*/ 3175 h 16"/>
                <a:gd name="T4" fmla="*/ 3969 w 208"/>
                <a:gd name="T5" fmla="*/ 3175 h 16"/>
                <a:gd name="T6" fmla="*/ 17463 w 208"/>
                <a:gd name="T7" fmla="*/ 0 h 16"/>
                <a:gd name="T8" fmla="*/ 30956 w 208"/>
                <a:gd name="T9" fmla="*/ 3175 h 16"/>
                <a:gd name="T10" fmla="*/ 41275 w 208"/>
                <a:gd name="T11" fmla="*/ 0 h 16"/>
                <a:gd name="T12" fmla="*/ 34925 w 208"/>
                <a:gd name="T13" fmla="*/ 0 h 16"/>
                <a:gd name="T14" fmla="*/ 23812 w 208"/>
                <a:gd name="T15" fmla="*/ 0 h 16"/>
                <a:gd name="T16" fmla="*/ 17463 w 208"/>
                <a:gd name="T17" fmla="*/ 0 h 16"/>
                <a:gd name="T18" fmla="*/ 7144 w 208"/>
                <a:gd name="T19" fmla="*/ 0 h 16"/>
                <a:gd name="T20" fmla="*/ 10319 w 208"/>
                <a:gd name="T21" fmla="*/ 0 h 16"/>
                <a:gd name="T22" fmla="*/ 0 w 208"/>
                <a:gd name="T23" fmla="*/ 0 h 16"/>
                <a:gd name="T24" fmla="*/ 0 w 208"/>
                <a:gd name="T25" fmla="*/ 3175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8"/>
                <a:gd name="T40" fmla="*/ 0 h 16"/>
                <a:gd name="T41" fmla="*/ 208 w 208"/>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8" h="16">
                  <a:moveTo>
                    <a:pt x="0" y="16"/>
                  </a:moveTo>
                  <a:lnTo>
                    <a:pt x="0" y="16"/>
                  </a:lnTo>
                  <a:lnTo>
                    <a:pt x="17" y="16"/>
                  </a:lnTo>
                  <a:lnTo>
                    <a:pt x="87" y="0"/>
                  </a:lnTo>
                  <a:lnTo>
                    <a:pt x="156" y="16"/>
                  </a:lnTo>
                  <a:lnTo>
                    <a:pt x="208" y="0"/>
                  </a:lnTo>
                  <a:lnTo>
                    <a:pt x="173" y="0"/>
                  </a:lnTo>
                  <a:lnTo>
                    <a:pt x="121" y="0"/>
                  </a:lnTo>
                  <a:lnTo>
                    <a:pt x="87" y="0"/>
                  </a:lnTo>
                  <a:lnTo>
                    <a:pt x="35" y="0"/>
                  </a:lnTo>
                  <a:lnTo>
                    <a:pt x="52" y="0"/>
                  </a:lnTo>
                  <a:lnTo>
                    <a:pt x="0" y="0"/>
                  </a:lnTo>
                  <a:lnTo>
                    <a:pt x="0" y="1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40" name="Freeform 103"/>
            <p:cNvSpPr>
              <a:spLocks/>
            </p:cNvSpPr>
            <p:nvPr>
              <p:custDataLst>
                <p:tags r:id="rId101"/>
              </p:custDataLst>
            </p:nvPr>
          </p:nvSpPr>
          <p:spPr bwMode="auto">
            <a:xfrm>
              <a:off x="7296149" y="4833938"/>
              <a:ext cx="41275" cy="12700"/>
            </a:xfrm>
            <a:custGeom>
              <a:avLst/>
              <a:gdLst>
                <a:gd name="T0" fmla="*/ 0 w 52"/>
                <a:gd name="T1" fmla="*/ 0 h 17"/>
                <a:gd name="T2" fmla="*/ 0 w 52"/>
                <a:gd name="T3" fmla="*/ 0 h 17"/>
                <a:gd name="T4" fmla="*/ 7144 w 52"/>
                <a:gd name="T5" fmla="*/ 2988 h 17"/>
                <a:gd name="T6" fmla="*/ 10319 w 52"/>
                <a:gd name="T7" fmla="*/ 2988 h 17"/>
                <a:gd name="T8" fmla="*/ 7144 w 52"/>
                <a:gd name="T9" fmla="*/ 0 h 17"/>
                <a:gd name="T10" fmla="*/ 0 w 52"/>
                <a:gd name="T11" fmla="*/ 0 h 17"/>
                <a:gd name="T12" fmla="*/ 0 60000 65536"/>
                <a:gd name="T13" fmla="*/ 0 60000 65536"/>
                <a:gd name="T14" fmla="*/ 0 60000 65536"/>
                <a:gd name="T15" fmla="*/ 0 60000 65536"/>
                <a:gd name="T16" fmla="*/ 0 60000 65536"/>
                <a:gd name="T17" fmla="*/ 0 60000 65536"/>
                <a:gd name="T18" fmla="*/ 0 w 52"/>
                <a:gd name="T19" fmla="*/ 0 h 17"/>
                <a:gd name="T20" fmla="*/ 52 w 52"/>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52" h="17">
                  <a:moveTo>
                    <a:pt x="0" y="0"/>
                  </a:moveTo>
                  <a:lnTo>
                    <a:pt x="0" y="0"/>
                  </a:lnTo>
                  <a:lnTo>
                    <a:pt x="35" y="17"/>
                  </a:lnTo>
                  <a:lnTo>
                    <a:pt x="52" y="17"/>
                  </a:lnTo>
                  <a:lnTo>
                    <a:pt x="35"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41" name="Freeform 104"/>
            <p:cNvSpPr>
              <a:spLocks/>
            </p:cNvSpPr>
            <p:nvPr>
              <p:custDataLst>
                <p:tags r:id="rId102"/>
              </p:custDataLst>
            </p:nvPr>
          </p:nvSpPr>
          <p:spPr bwMode="auto">
            <a:xfrm>
              <a:off x="7391399" y="4808538"/>
              <a:ext cx="82550" cy="38100"/>
            </a:xfrm>
            <a:custGeom>
              <a:avLst/>
              <a:gdLst>
                <a:gd name="T0" fmla="*/ 0 w 104"/>
                <a:gd name="T1" fmla="*/ 9525 h 48"/>
                <a:gd name="T2" fmla="*/ 0 w 104"/>
                <a:gd name="T3" fmla="*/ 9525 h 48"/>
                <a:gd name="T4" fmla="*/ 7144 w 104"/>
                <a:gd name="T5" fmla="*/ 9525 h 48"/>
                <a:gd name="T6" fmla="*/ 20638 w 104"/>
                <a:gd name="T7" fmla="*/ 0 h 48"/>
                <a:gd name="T8" fmla="*/ 10319 w 104"/>
                <a:gd name="T9" fmla="*/ 0 h 48"/>
                <a:gd name="T10" fmla="*/ 3969 w 104"/>
                <a:gd name="T11" fmla="*/ 5556 h 48"/>
                <a:gd name="T12" fmla="*/ 0 w 104"/>
                <a:gd name="T13" fmla="*/ 9525 h 48"/>
                <a:gd name="T14" fmla="*/ 0 60000 65536"/>
                <a:gd name="T15" fmla="*/ 0 60000 65536"/>
                <a:gd name="T16" fmla="*/ 0 60000 65536"/>
                <a:gd name="T17" fmla="*/ 0 60000 65536"/>
                <a:gd name="T18" fmla="*/ 0 60000 65536"/>
                <a:gd name="T19" fmla="*/ 0 60000 65536"/>
                <a:gd name="T20" fmla="*/ 0 60000 65536"/>
                <a:gd name="T21" fmla="*/ 0 w 104"/>
                <a:gd name="T22" fmla="*/ 0 h 48"/>
                <a:gd name="T23" fmla="*/ 104 w 104"/>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4" h="48">
                  <a:moveTo>
                    <a:pt x="0" y="48"/>
                  </a:moveTo>
                  <a:lnTo>
                    <a:pt x="0" y="48"/>
                  </a:lnTo>
                  <a:lnTo>
                    <a:pt x="35" y="48"/>
                  </a:lnTo>
                  <a:lnTo>
                    <a:pt x="104" y="0"/>
                  </a:lnTo>
                  <a:lnTo>
                    <a:pt x="52" y="0"/>
                  </a:lnTo>
                  <a:lnTo>
                    <a:pt x="17" y="31"/>
                  </a:lnTo>
                  <a:lnTo>
                    <a:pt x="0"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42" name="Freeform 105"/>
            <p:cNvSpPr>
              <a:spLocks/>
            </p:cNvSpPr>
            <p:nvPr>
              <p:custDataLst>
                <p:tags r:id="rId103"/>
              </p:custDataLst>
            </p:nvPr>
          </p:nvSpPr>
          <p:spPr bwMode="auto">
            <a:xfrm>
              <a:off x="7624762" y="4745038"/>
              <a:ext cx="15875" cy="38100"/>
            </a:xfrm>
            <a:custGeom>
              <a:avLst/>
              <a:gdLst>
                <a:gd name="T0" fmla="*/ 0 w 19"/>
                <a:gd name="T1" fmla="*/ 9525 h 48"/>
                <a:gd name="T2" fmla="*/ 0 w 19"/>
                <a:gd name="T3" fmla="*/ 9525 h 48"/>
                <a:gd name="T4" fmla="*/ 4178 w 19"/>
                <a:gd name="T5" fmla="*/ 2381 h 48"/>
                <a:gd name="T6" fmla="*/ 4178 w 19"/>
                <a:gd name="T7" fmla="*/ 0 h 48"/>
                <a:gd name="T8" fmla="*/ 0 w 19"/>
                <a:gd name="T9" fmla="*/ 9525 h 48"/>
                <a:gd name="T10" fmla="*/ 0 60000 65536"/>
                <a:gd name="T11" fmla="*/ 0 60000 65536"/>
                <a:gd name="T12" fmla="*/ 0 60000 65536"/>
                <a:gd name="T13" fmla="*/ 0 60000 65536"/>
                <a:gd name="T14" fmla="*/ 0 60000 65536"/>
                <a:gd name="T15" fmla="*/ 0 w 19"/>
                <a:gd name="T16" fmla="*/ 0 h 48"/>
                <a:gd name="T17" fmla="*/ 19 w 19"/>
                <a:gd name="T18" fmla="*/ 48 h 48"/>
              </a:gdLst>
              <a:ahLst/>
              <a:cxnLst>
                <a:cxn ang="T10">
                  <a:pos x="T0" y="T1"/>
                </a:cxn>
                <a:cxn ang="T11">
                  <a:pos x="T2" y="T3"/>
                </a:cxn>
                <a:cxn ang="T12">
                  <a:pos x="T4" y="T5"/>
                </a:cxn>
                <a:cxn ang="T13">
                  <a:pos x="T6" y="T7"/>
                </a:cxn>
                <a:cxn ang="T14">
                  <a:pos x="T8" y="T9"/>
                </a:cxn>
              </a:cxnLst>
              <a:rect l="T15" t="T16" r="T17" b="T18"/>
              <a:pathLst>
                <a:path w="19" h="48">
                  <a:moveTo>
                    <a:pt x="0" y="48"/>
                  </a:moveTo>
                  <a:lnTo>
                    <a:pt x="0" y="48"/>
                  </a:lnTo>
                  <a:lnTo>
                    <a:pt x="19" y="15"/>
                  </a:lnTo>
                  <a:lnTo>
                    <a:pt x="19" y="0"/>
                  </a:lnTo>
                  <a:lnTo>
                    <a:pt x="0"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43" name="Freeform 106"/>
            <p:cNvSpPr>
              <a:spLocks/>
            </p:cNvSpPr>
            <p:nvPr>
              <p:custDataLst>
                <p:tags r:id="rId104"/>
              </p:custDataLst>
            </p:nvPr>
          </p:nvSpPr>
          <p:spPr bwMode="auto">
            <a:xfrm>
              <a:off x="7296149" y="4605338"/>
              <a:ext cx="136525" cy="152400"/>
            </a:xfrm>
            <a:custGeom>
              <a:avLst/>
              <a:gdLst>
                <a:gd name="T0" fmla="*/ 0 w 173"/>
                <a:gd name="T1" fmla="*/ 22225 h 192"/>
                <a:gd name="T2" fmla="*/ 0 w 173"/>
                <a:gd name="T3" fmla="*/ 22225 h 192"/>
                <a:gd name="T4" fmla="*/ 0 w 173"/>
                <a:gd name="T5" fmla="*/ 26194 h 192"/>
                <a:gd name="T6" fmla="*/ 3157 w 173"/>
                <a:gd name="T7" fmla="*/ 26194 h 192"/>
                <a:gd name="T8" fmla="*/ 3157 w 173"/>
                <a:gd name="T9" fmla="*/ 28575 h 192"/>
                <a:gd name="T10" fmla="*/ 3157 w 173"/>
                <a:gd name="T11" fmla="*/ 38100 h 192"/>
                <a:gd name="T12" fmla="*/ 6313 w 173"/>
                <a:gd name="T13" fmla="*/ 35719 h 192"/>
                <a:gd name="T14" fmla="*/ 6313 w 173"/>
                <a:gd name="T15" fmla="*/ 26194 h 192"/>
                <a:gd name="T16" fmla="*/ 10259 w 173"/>
                <a:gd name="T17" fmla="*/ 22225 h 192"/>
                <a:gd name="T18" fmla="*/ 13416 w 173"/>
                <a:gd name="T19" fmla="*/ 22225 h 192"/>
                <a:gd name="T20" fmla="*/ 10259 w 173"/>
                <a:gd name="T21" fmla="*/ 26194 h 192"/>
                <a:gd name="T22" fmla="*/ 13416 w 173"/>
                <a:gd name="T23" fmla="*/ 28575 h 192"/>
                <a:gd name="T24" fmla="*/ 13416 w 173"/>
                <a:gd name="T25" fmla="*/ 32544 h 192"/>
                <a:gd name="T26" fmla="*/ 20518 w 173"/>
                <a:gd name="T27" fmla="*/ 32544 h 192"/>
                <a:gd name="T28" fmla="*/ 20518 w 173"/>
                <a:gd name="T29" fmla="*/ 38100 h 192"/>
                <a:gd name="T30" fmla="*/ 23675 w 173"/>
                <a:gd name="T31" fmla="*/ 35719 h 192"/>
                <a:gd name="T32" fmla="*/ 23675 w 173"/>
                <a:gd name="T33" fmla="*/ 32544 h 192"/>
                <a:gd name="T34" fmla="*/ 16572 w 173"/>
                <a:gd name="T35" fmla="*/ 26194 h 192"/>
                <a:gd name="T36" fmla="*/ 20518 w 173"/>
                <a:gd name="T37" fmla="*/ 26194 h 192"/>
                <a:gd name="T38" fmla="*/ 13416 w 173"/>
                <a:gd name="T39" fmla="*/ 19050 h 192"/>
                <a:gd name="T40" fmla="*/ 20518 w 173"/>
                <a:gd name="T41" fmla="*/ 13494 h 192"/>
                <a:gd name="T42" fmla="*/ 23675 w 173"/>
                <a:gd name="T43" fmla="*/ 13494 h 192"/>
                <a:gd name="T44" fmla="*/ 10259 w 173"/>
                <a:gd name="T45" fmla="*/ 16669 h 192"/>
                <a:gd name="T46" fmla="*/ 6313 w 173"/>
                <a:gd name="T47" fmla="*/ 13494 h 192"/>
                <a:gd name="T48" fmla="*/ 6313 w 173"/>
                <a:gd name="T49" fmla="*/ 9525 h 192"/>
                <a:gd name="T50" fmla="*/ 10259 w 173"/>
                <a:gd name="T51" fmla="*/ 7144 h 192"/>
                <a:gd name="T52" fmla="*/ 30777 w 173"/>
                <a:gd name="T53" fmla="*/ 7144 h 192"/>
                <a:gd name="T54" fmla="*/ 33934 w 173"/>
                <a:gd name="T55" fmla="*/ 0 h 192"/>
                <a:gd name="T56" fmla="*/ 26832 w 173"/>
                <a:gd name="T57" fmla="*/ 3969 h 192"/>
                <a:gd name="T58" fmla="*/ 20518 w 173"/>
                <a:gd name="T59" fmla="*/ 7144 h 192"/>
                <a:gd name="T60" fmla="*/ 10259 w 173"/>
                <a:gd name="T61" fmla="*/ 3969 h 192"/>
                <a:gd name="T62" fmla="*/ 10259 w 173"/>
                <a:gd name="T63" fmla="*/ 7144 h 192"/>
                <a:gd name="T64" fmla="*/ 6313 w 173"/>
                <a:gd name="T65" fmla="*/ 7144 h 192"/>
                <a:gd name="T66" fmla="*/ 6313 w 173"/>
                <a:gd name="T67" fmla="*/ 13494 h 192"/>
                <a:gd name="T68" fmla="*/ 0 w 173"/>
                <a:gd name="T69" fmla="*/ 22225 h 1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3"/>
                <a:gd name="T106" fmla="*/ 0 h 192"/>
                <a:gd name="T107" fmla="*/ 173 w 173"/>
                <a:gd name="T108" fmla="*/ 192 h 1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3" h="192">
                  <a:moveTo>
                    <a:pt x="0" y="113"/>
                  </a:moveTo>
                  <a:lnTo>
                    <a:pt x="0" y="113"/>
                  </a:lnTo>
                  <a:lnTo>
                    <a:pt x="0" y="129"/>
                  </a:lnTo>
                  <a:lnTo>
                    <a:pt x="17" y="129"/>
                  </a:lnTo>
                  <a:lnTo>
                    <a:pt x="17" y="144"/>
                  </a:lnTo>
                  <a:lnTo>
                    <a:pt x="17" y="192"/>
                  </a:lnTo>
                  <a:lnTo>
                    <a:pt x="35" y="177"/>
                  </a:lnTo>
                  <a:lnTo>
                    <a:pt x="35" y="129"/>
                  </a:lnTo>
                  <a:lnTo>
                    <a:pt x="52" y="113"/>
                  </a:lnTo>
                  <a:lnTo>
                    <a:pt x="69" y="113"/>
                  </a:lnTo>
                  <a:lnTo>
                    <a:pt x="52" y="129"/>
                  </a:lnTo>
                  <a:lnTo>
                    <a:pt x="69" y="144"/>
                  </a:lnTo>
                  <a:lnTo>
                    <a:pt x="69" y="161"/>
                  </a:lnTo>
                  <a:lnTo>
                    <a:pt x="104" y="161"/>
                  </a:lnTo>
                  <a:lnTo>
                    <a:pt x="104" y="192"/>
                  </a:lnTo>
                  <a:lnTo>
                    <a:pt x="121" y="177"/>
                  </a:lnTo>
                  <a:lnTo>
                    <a:pt x="121" y="161"/>
                  </a:lnTo>
                  <a:lnTo>
                    <a:pt x="87" y="129"/>
                  </a:lnTo>
                  <a:lnTo>
                    <a:pt x="104" y="129"/>
                  </a:lnTo>
                  <a:lnTo>
                    <a:pt x="69" y="96"/>
                  </a:lnTo>
                  <a:lnTo>
                    <a:pt x="104" y="66"/>
                  </a:lnTo>
                  <a:lnTo>
                    <a:pt x="121" y="66"/>
                  </a:lnTo>
                  <a:lnTo>
                    <a:pt x="52" y="81"/>
                  </a:lnTo>
                  <a:lnTo>
                    <a:pt x="35" y="66"/>
                  </a:lnTo>
                  <a:lnTo>
                    <a:pt x="35" y="48"/>
                  </a:lnTo>
                  <a:lnTo>
                    <a:pt x="52" y="33"/>
                  </a:lnTo>
                  <a:lnTo>
                    <a:pt x="156" y="33"/>
                  </a:lnTo>
                  <a:lnTo>
                    <a:pt x="173" y="0"/>
                  </a:lnTo>
                  <a:lnTo>
                    <a:pt x="138" y="18"/>
                  </a:lnTo>
                  <a:lnTo>
                    <a:pt x="104" y="33"/>
                  </a:lnTo>
                  <a:lnTo>
                    <a:pt x="52" y="18"/>
                  </a:lnTo>
                  <a:lnTo>
                    <a:pt x="52" y="33"/>
                  </a:lnTo>
                  <a:lnTo>
                    <a:pt x="35" y="33"/>
                  </a:lnTo>
                  <a:lnTo>
                    <a:pt x="35" y="66"/>
                  </a:lnTo>
                  <a:lnTo>
                    <a:pt x="0" y="113"/>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44" name="Freeform 107"/>
            <p:cNvSpPr>
              <a:spLocks/>
            </p:cNvSpPr>
            <p:nvPr>
              <p:custDataLst>
                <p:tags r:id="rId105"/>
              </p:custDataLst>
            </p:nvPr>
          </p:nvSpPr>
          <p:spPr bwMode="auto">
            <a:xfrm>
              <a:off x="7473949" y="4592638"/>
              <a:ext cx="26988" cy="63500"/>
            </a:xfrm>
            <a:custGeom>
              <a:avLst/>
              <a:gdLst>
                <a:gd name="T0" fmla="*/ 0 w 34"/>
                <a:gd name="T1" fmla="*/ 6272 h 81"/>
                <a:gd name="T2" fmla="*/ 0 w 34"/>
                <a:gd name="T3" fmla="*/ 6272 h 81"/>
                <a:gd name="T4" fmla="*/ 3175 w 34"/>
                <a:gd name="T5" fmla="*/ 11759 h 81"/>
                <a:gd name="T6" fmla="*/ 7144 w 34"/>
                <a:gd name="T7" fmla="*/ 15679 h 81"/>
                <a:gd name="T8" fmla="*/ 3175 w 34"/>
                <a:gd name="T9" fmla="*/ 11759 h 81"/>
                <a:gd name="T10" fmla="*/ 3175 w 34"/>
                <a:gd name="T11" fmla="*/ 9407 h 81"/>
                <a:gd name="T12" fmla="*/ 7144 w 34"/>
                <a:gd name="T13" fmla="*/ 9407 h 81"/>
                <a:gd name="T14" fmla="*/ 7144 w 34"/>
                <a:gd name="T15" fmla="*/ 6272 h 81"/>
                <a:gd name="T16" fmla="*/ 7144 w 34"/>
                <a:gd name="T17" fmla="*/ 2352 h 81"/>
                <a:gd name="T18" fmla="*/ 7144 w 34"/>
                <a:gd name="T19" fmla="*/ 6272 h 81"/>
                <a:gd name="T20" fmla="*/ 3175 w 34"/>
                <a:gd name="T21" fmla="*/ 0 h 81"/>
                <a:gd name="T22" fmla="*/ 0 w 34"/>
                <a:gd name="T23" fmla="*/ 6272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81"/>
                <a:gd name="T38" fmla="*/ 34 w 34"/>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81">
                  <a:moveTo>
                    <a:pt x="0" y="33"/>
                  </a:moveTo>
                  <a:lnTo>
                    <a:pt x="0" y="33"/>
                  </a:lnTo>
                  <a:lnTo>
                    <a:pt x="17" y="63"/>
                  </a:lnTo>
                  <a:lnTo>
                    <a:pt x="34" y="81"/>
                  </a:lnTo>
                  <a:lnTo>
                    <a:pt x="17" y="63"/>
                  </a:lnTo>
                  <a:lnTo>
                    <a:pt x="17" y="48"/>
                  </a:lnTo>
                  <a:lnTo>
                    <a:pt x="34" y="48"/>
                  </a:lnTo>
                  <a:lnTo>
                    <a:pt x="34" y="33"/>
                  </a:lnTo>
                  <a:lnTo>
                    <a:pt x="34" y="15"/>
                  </a:lnTo>
                  <a:lnTo>
                    <a:pt x="34" y="33"/>
                  </a:lnTo>
                  <a:lnTo>
                    <a:pt x="17" y="0"/>
                  </a:lnTo>
                  <a:lnTo>
                    <a:pt x="0" y="33"/>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45" name="Freeform 108"/>
            <p:cNvSpPr>
              <a:spLocks/>
            </p:cNvSpPr>
            <p:nvPr>
              <p:custDataLst>
                <p:tags r:id="rId106"/>
              </p:custDataLst>
            </p:nvPr>
          </p:nvSpPr>
          <p:spPr bwMode="auto">
            <a:xfrm>
              <a:off x="7446962" y="4706938"/>
              <a:ext cx="26988" cy="12700"/>
            </a:xfrm>
            <a:custGeom>
              <a:avLst/>
              <a:gdLst>
                <a:gd name="T0" fmla="*/ 0 w 35"/>
                <a:gd name="T1" fmla="*/ 0 h 15"/>
                <a:gd name="T2" fmla="*/ 0 w 35"/>
                <a:gd name="T3" fmla="*/ 0 h 15"/>
                <a:gd name="T4" fmla="*/ 6169 w 35"/>
                <a:gd name="T5" fmla="*/ 3387 h 15"/>
                <a:gd name="T6" fmla="*/ 6169 w 35"/>
                <a:gd name="T7" fmla="*/ 0 h 15"/>
                <a:gd name="T8" fmla="*/ 0 w 35"/>
                <a:gd name="T9" fmla="*/ 0 h 15"/>
                <a:gd name="T10" fmla="*/ 0 60000 65536"/>
                <a:gd name="T11" fmla="*/ 0 60000 65536"/>
                <a:gd name="T12" fmla="*/ 0 60000 65536"/>
                <a:gd name="T13" fmla="*/ 0 60000 65536"/>
                <a:gd name="T14" fmla="*/ 0 60000 65536"/>
                <a:gd name="T15" fmla="*/ 0 w 35"/>
                <a:gd name="T16" fmla="*/ 0 h 15"/>
                <a:gd name="T17" fmla="*/ 35 w 35"/>
                <a:gd name="T18" fmla="*/ 15 h 15"/>
              </a:gdLst>
              <a:ahLst/>
              <a:cxnLst>
                <a:cxn ang="T10">
                  <a:pos x="T0" y="T1"/>
                </a:cxn>
                <a:cxn ang="T11">
                  <a:pos x="T2" y="T3"/>
                </a:cxn>
                <a:cxn ang="T12">
                  <a:pos x="T4" y="T5"/>
                </a:cxn>
                <a:cxn ang="T13">
                  <a:pos x="T6" y="T7"/>
                </a:cxn>
                <a:cxn ang="T14">
                  <a:pos x="T8" y="T9"/>
                </a:cxn>
              </a:cxnLst>
              <a:rect l="T15" t="T16" r="T17" b="T18"/>
              <a:pathLst>
                <a:path w="35" h="15">
                  <a:moveTo>
                    <a:pt x="0" y="0"/>
                  </a:moveTo>
                  <a:lnTo>
                    <a:pt x="0" y="0"/>
                  </a:lnTo>
                  <a:lnTo>
                    <a:pt x="35" y="15"/>
                  </a:lnTo>
                  <a:lnTo>
                    <a:pt x="35"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46" name="Freeform 109"/>
            <p:cNvSpPr>
              <a:spLocks/>
            </p:cNvSpPr>
            <p:nvPr>
              <p:custDataLst>
                <p:tags r:id="rId107"/>
              </p:custDataLst>
            </p:nvPr>
          </p:nvSpPr>
          <p:spPr bwMode="auto">
            <a:xfrm>
              <a:off x="7488237" y="4694238"/>
              <a:ext cx="68263" cy="25400"/>
            </a:xfrm>
            <a:custGeom>
              <a:avLst/>
              <a:gdLst>
                <a:gd name="T0" fmla="*/ 0 w 86"/>
                <a:gd name="T1" fmla="*/ 3277 h 31"/>
                <a:gd name="T2" fmla="*/ 0 w 86"/>
                <a:gd name="T3" fmla="*/ 3277 h 31"/>
                <a:gd name="T4" fmla="*/ 17463 w 86"/>
                <a:gd name="T5" fmla="*/ 6555 h 31"/>
                <a:gd name="T6" fmla="*/ 14288 w 86"/>
                <a:gd name="T7" fmla="*/ 3277 h 31"/>
                <a:gd name="T8" fmla="*/ 10319 w 86"/>
                <a:gd name="T9" fmla="*/ 0 h 31"/>
                <a:gd name="T10" fmla="*/ 3969 w 86"/>
                <a:gd name="T11" fmla="*/ 0 h 31"/>
                <a:gd name="T12" fmla="*/ 0 w 86"/>
                <a:gd name="T13" fmla="*/ 3277 h 31"/>
                <a:gd name="T14" fmla="*/ 0 60000 65536"/>
                <a:gd name="T15" fmla="*/ 0 60000 65536"/>
                <a:gd name="T16" fmla="*/ 0 60000 65536"/>
                <a:gd name="T17" fmla="*/ 0 60000 65536"/>
                <a:gd name="T18" fmla="*/ 0 60000 65536"/>
                <a:gd name="T19" fmla="*/ 0 60000 65536"/>
                <a:gd name="T20" fmla="*/ 0 60000 65536"/>
                <a:gd name="T21" fmla="*/ 0 w 86"/>
                <a:gd name="T22" fmla="*/ 0 h 31"/>
                <a:gd name="T23" fmla="*/ 86 w 86"/>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 h="31">
                  <a:moveTo>
                    <a:pt x="0" y="16"/>
                  </a:moveTo>
                  <a:lnTo>
                    <a:pt x="0" y="16"/>
                  </a:lnTo>
                  <a:lnTo>
                    <a:pt x="86" y="31"/>
                  </a:lnTo>
                  <a:lnTo>
                    <a:pt x="69" y="16"/>
                  </a:lnTo>
                  <a:lnTo>
                    <a:pt x="52" y="0"/>
                  </a:lnTo>
                  <a:lnTo>
                    <a:pt x="17" y="0"/>
                  </a:lnTo>
                  <a:lnTo>
                    <a:pt x="0" y="1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47" name="Freeform 110"/>
            <p:cNvSpPr>
              <a:spLocks/>
            </p:cNvSpPr>
            <p:nvPr>
              <p:custDataLst>
                <p:tags r:id="rId108"/>
              </p:custDataLst>
            </p:nvPr>
          </p:nvSpPr>
          <p:spPr bwMode="auto">
            <a:xfrm>
              <a:off x="7473949" y="4668838"/>
              <a:ext cx="26988" cy="0"/>
            </a:xfrm>
            <a:custGeom>
              <a:avLst/>
              <a:gdLst>
                <a:gd name="T0" fmla="*/ 0 w 34"/>
                <a:gd name="T1" fmla="*/ 0 w 34"/>
                <a:gd name="T2" fmla="*/ 7144 w 34"/>
                <a:gd name="T3" fmla="*/ 3175 w 34"/>
                <a:gd name="T4" fmla="*/ 0 w 34"/>
                <a:gd name="T5" fmla="*/ 0 60000 65536"/>
                <a:gd name="T6" fmla="*/ 0 60000 65536"/>
                <a:gd name="T7" fmla="*/ 0 60000 65536"/>
                <a:gd name="T8" fmla="*/ 0 60000 65536"/>
                <a:gd name="T9" fmla="*/ 0 60000 65536"/>
                <a:gd name="T10" fmla="*/ 0 w 34"/>
                <a:gd name="T11" fmla="*/ 34 w 34"/>
              </a:gdLst>
              <a:ahLst/>
              <a:cxnLst>
                <a:cxn ang="T5">
                  <a:pos x="T0" y="0"/>
                </a:cxn>
                <a:cxn ang="T6">
                  <a:pos x="T1" y="0"/>
                </a:cxn>
                <a:cxn ang="T7">
                  <a:pos x="T2" y="0"/>
                </a:cxn>
                <a:cxn ang="T8">
                  <a:pos x="T3" y="0"/>
                </a:cxn>
                <a:cxn ang="T9">
                  <a:pos x="T4" y="0"/>
                </a:cxn>
              </a:cxnLst>
              <a:rect l="T10" t="0" r="T11" b="0"/>
              <a:pathLst>
                <a:path w="34">
                  <a:moveTo>
                    <a:pt x="0" y="0"/>
                  </a:moveTo>
                  <a:lnTo>
                    <a:pt x="0" y="0"/>
                  </a:lnTo>
                  <a:lnTo>
                    <a:pt x="34" y="0"/>
                  </a:lnTo>
                  <a:lnTo>
                    <a:pt x="17"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48" name="Freeform 111"/>
            <p:cNvSpPr>
              <a:spLocks/>
            </p:cNvSpPr>
            <p:nvPr>
              <p:custDataLst>
                <p:tags r:id="rId109"/>
              </p:custDataLst>
            </p:nvPr>
          </p:nvSpPr>
          <p:spPr bwMode="auto">
            <a:xfrm>
              <a:off x="7651749" y="4656138"/>
              <a:ext cx="14288" cy="12700"/>
            </a:xfrm>
            <a:custGeom>
              <a:avLst/>
              <a:gdLst>
                <a:gd name="T0" fmla="*/ 0 w 18"/>
                <a:gd name="T1" fmla="*/ 0 h 15"/>
                <a:gd name="T2" fmla="*/ 0 w 18"/>
                <a:gd name="T3" fmla="*/ 0 h 15"/>
                <a:gd name="T4" fmla="*/ 3969 w 18"/>
                <a:gd name="T5" fmla="*/ 3387 h 15"/>
                <a:gd name="T6" fmla="*/ 3969 w 18"/>
                <a:gd name="T7" fmla="*/ 0 h 15"/>
                <a:gd name="T8" fmla="*/ 0 w 18"/>
                <a:gd name="T9" fmla="*/ 0 h 15"/>
                <a:gd name="T10" fmla="*/ 0 60000 65536"/>
                <a:gd name="T11" fmla="*/ 0 60000 65536"/>
                <a:gd name="T12" fmla="*/ 0 60000 65536"/>
                <a:gd name="T13" fmla="*/ 0 60000 65536"/>
                <a:gd name="T14" fmla="*/ 0 60000 65536"/>
                <a:gd name="T15" fmla="*/ 0 w 18"/>
                <a:gd name="T16" fmla="*/ 0 h 15"/>
                <a:gd name="T17" fmla="*/ 18 w 18"/>
                <a:gd name="T18" fmla="*/ 15 h 15"/>
              </a:gdLst>
              <a:ahLst/>
              <a:cxnLst>
                <a:cxn ang="T10">
                  <a:pos x="T0" y="T1"/>
                </a:cxn>
                <a:cxn ang="T11">
                  <a:pos x="T2" y="T3"/>
                </a:cxn>
                <a:cxn ang="T12">
                  <a:pos x="T4" y="T5"/>
                </a:cxn>
                <a:cxn ang="T13">
                  <a:pos x="T6" y="T7"/>
                </a:cxn>
                <a:cxn ang="T14">
                  <a:pos x="T8" y="T9"/>
                </a:cxn>
              </a:cxnLst>
              <a:rect l="T15" t="T16" r="T17" b="T18"/>
              <a:pathLst>
                <a:path w="18" h="15">
                  <a:moveTo>
                    <a:pt x="0" y="0"/>
                  </a:moveTo>
                  <a:lnTo>
                    <a:pt x="0" y="0"/>
                  </a:lnTo>
                  <a:lnTo>
                    <a:pt x="18" y="15"/>
                  </a:lnTo>
                  <a:lnTo>
                    <a:pt x="18"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49" name="Freeform 112"/>
            <p:cNvSpPr>
              <a:spLocks/>
            </p:cNvSpPr>
            <p:nvPr>
              <p:custDataLst>
                <p:tags r:id="rId110"/>
              </p:custDataLst>
            </p:nvPr>
          </p:nvSpPr>
          <p:spPr bwMode="auto">
            <a:xfrm>
              <a:off x="7926387" y="4719638"/>
              <a:ext cx="96838" cy="50800"/>
            </a:xfrm>
            <a:custGeom>
              <a:avLst/>
              <a:gdLst>
                <a:gd name="T0" fmla="*/ 0 w 123"/>
                <a:gd name="T1" fmla="*/ 6252 h 65"/>
                <a:gd name="T2" fmla="*/ 0 w 123"/>
                <a:gd name="T3" fmla="*/ 6252 h 65"/>
                <a:gd name="T4" fmla="*/ 6298 w 123"/>
                <a:gd name="T5" fmla="*/ 12505 h 65"/>
                <a:gd name="T6" fmla="*/ 13384 w 123"/>
                <a:gd name="T7" fmla="*/ 12505 h 65"/>
                <a:gd name="T8" fmla="*/ 20470 w 123"/>
                <a:gd name="T9" fmla="*/ 9378 h 65"/>
                <a:gd name="T10" fmla="*/ 23619 w 123"/>
                <a:gd name="T11" fmla="*/ 3126 h 65"/>
                <a:gd name="T12" fmla="*/ 23619 w 123"/>
                <a:gd name="T13" fmla="*/ 0 h 65"/>
                <a:gd name="T14" fmla="*/ 20470 w 123"/>
                <a:gd name="T15" fmla="*/ 0 h 65"/>
                <a:gd name="T16" fmla="*/ 20470 w 123"/>
                <a:gd name="T17" fmla="*/ 6252 h 65"/>
                <a:gd name="T18" fmla="*/ 17321 w 123"/>
                <a:gd name="T19" fmla="*/ 6252 h 65"/>
                <a:gd name="T20" fmla="*/ 13384 w 123"/>
                <a:gd name="T21" fmla="*/ 6252 h 65"/>
                <a:gd name="T22" fmla="*/ 0 w 123"/>
                <a:gd name="T23" fmla="*/ 6252 h 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3"/>
                <a:gd name="T37" fmla="*/ 0 h 65"/>
                <a:gd name="T38" fmla="*/ 123 w 123"/>
                <a:gd name="T39" fmla="*/ 65 h 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3" h="65">
                  <a:moveTo>
                    <a:pt x="0" y="33"/>
                  </a:moveTo>
                  <a:lnTo>
                    <a:pt x="0" y="33"/>
                  </a:lnTo>
                  <a:lnTo>
                    <a:pt x="35" y="65"/>
                  </a:lnTo>
                  <a:lnTo>
                    <a:pt x="71" y="65"/>
                  </a:lnTo>
                  <a:lnTo>
                    <a:pt x="106" y="48"/>
                  </a:lnTo>
                  <a:lnTo>
                    <a:pt x="123" y="17"/>
                  </a:lnTo>
                  <a:lnTo>
                    <a:pt x="123" y="0"/>
                  </a:lnTo>
                  <a:lnTo>
                    <a:pt x="106" y="0"/>
                  </a:lnTo>
                  <a:lnTo>
                    <a:pt x="106" y="33"/>
                  </a:lnTo>
                  <a:lnTo>
                    <a:pt x="88" y="33"/>
                  </a:lnTo>
                  <a:lnTo>
                    <a:pt x="71" y="33"/>
                  </a:lnTo>
                  <a:lnTo>
                    <a:pt x="0" y="33"/>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50" name="Freeform 113"/>
            <p:cNvSpPr>
              <a:spLocks/>
            </p:cNvSpPr>
            <p:nvPr>
              <p:custDataLst>
                <p:tags r:id="rId111"/>
              </p:custDataLst>
            </p:nvPr>
          </p:nvSpPr>
          <p:spPr bwMode="auto">
            <a:xfrm>
              <a:off x="7996237" y="4706938"/>
              <a:ext cx="41275" cy="25400"/>
            </a:xfrm>
            <a:custGeom>
              <a:avLst/>
              <a:gdLst>
                <a:gd name="T0" fmla="*/ 0 w 52"/>
                <a:gd name="T1" fmla="*/ 0 h 32"/>
                <a:gd name="T2" fmla="*/ 0 w 52"/>
                <a:gd name="T3" fmla="*/ 0 h 32"/>
                <a:gd name="T4" fmla="*/ 7144 w 52"/>
                <a:gd name="T5" fmla="*/ 2381 h 32"/>
                <a:gd name="T6" fmla="*/ 10319 w 52"/>
                <a:gd name="T7" fmla="*/ 6350 h 32"/>
                <a:gd name="T8" fmla="*/ 10319 w 52"/>
                <a:gd name="T9" fmla="*/ 2381 h 32"/>
                <a:gd name="T10" fmla="*/ 0 w 52"/>
                <a:gd name="T11" fmla="*/ 0 h 32"/>
                <a:gd name="T12" fmla="*/ 0 60000 65536"/>
                <a:gd name="T13" fmla="*/ 0 60000 65536"/>
                <a:gd name="T14" fmla="*/ 0 60000 65536"/>
                <a:gd name="T15" fmla="*/ 0 60000 65536"/>
                <a:gd name="T16" fmla="*/ 0 60000 65536"/>
                <a:gd name="T17" fmla="*/ 0 60000 65536"/>
                <a:gd name="T18" fmla="*/ 0 w 52"/>
                <a:gd name="T19" fmla="*/ 0 h 32"/>
                <a:gd name="T20" fmla="*/ 52 w 52"/>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52" h="32">
                  <a:moveTo>
                    <a:pt x="0" y="0"/>
                  </a:moveTo>
                  <a:lnTo>
                    <a:pt x="0" y="0"/>
                  </a:lnTo>
                  <a:lnTo>
                    <a:pt x="35" y="15"/>
                  </a:lnTo>
                  <a:lnTo>
                    <a:pt x="52" y="32"/>
                  </a:lnTo>
                  <a:lnTo>
                    <a:pt x="52" y="15"/>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51" name="Freeform 114"/>
            <p:cNvSpPr>
              <a:spLocks/>
            </p:cNvSpPr>
            <p:nvPr>
              <p:custDataLst>
                <p:tags r:id="rId112"/>
              </p:custDataLst>
            </p:nvPr>
          </p:nvSpPr>
          <p:spPr bwMode="auto">
            <a:xfrm>
              <a:off x="8078787" y="4745038"/>
              <a:ext cx="26988" cy="38100"/>
            </a:xfrm>
            <a:custGeom>
              <a:avLst/>
              <a:gdLst>
                <a:gd name="T0" fmla="*/ 0 w 35"/>
                <a:gd name="T1" fmla="*/ 0 h 48"/>
                <a:gd name="T2" fmla="*/ 0 w 35"/>
                <a:gd name="T3" fmla="*/ 0 h 48"/>
                <a:gd name="T4" fmla="*/ 3084 w 35"/>
                <a:gd name="T5" fmla="*/ 9525 h 48"/>
                <a:gd name="T6" fmla="*/ 6169 w 35"/>
                <a:gd name="T7" fmla="*/ 6350 h 48"/>
                <a:gd name="T8" fmla="*/ 0 w 35"/>
                <a:gd name="T9" fmla="*/ 0 h 48"/>
                <a:gd name="T10" fmla="*/ 0 60000 65536"/>
                <a:gd name="T11" fmla="*/ 0 60000 65536"/>
                <a:gd name="T12" fmla="*/ 0 60000 65536"/>
                <a:gd name="T13" fmla="*/ 0 60000 65536"/>
                <a:gd name="T14" fmla="*/ 0 60000 65536"/>
                <a:gd name="T15" fmla="*/ 0 w 35"/>
                <a:gd name="T16" fmla="*/ 0 h 48"/>
                <a:gd name="T17" fmla="*/ 35 w 35"/>
                <a:gd name="T18" fmla="*/ 48 h 48"/>
              </a:gdLst>
              <a:ahLst/>
              <a:cxnLst>
                <a:cxn ang="T10">
                  <a:pos x="T0" y="T1"/>
                </a:cxn>
                <a:cxn ang="T11">
                  <a:pos x="T2" y="T3"/>
                </a:cxn>
                <a:cxn ang="T12">
                  <a:pos x="T4" y="T5"/>
                </a:cxn>
                <a:cxn ang="T13">
                  <a:pos x="T6" y="T7"/>
                </a:cxn>
                <a:cxn ang="T14">
                  <a:pos x="T8" y="T9"/>
                </a:cxn>
              </a:cxnLst>
              <a:rect l="T15" t="T16" r="T17" b="T18"/>
              <a:pathLst>
                <a:path w="35" h="48">
                  <a:moveTo>
                    <a:pt x="0" y="0"/>
                  </a:moveTo>
                  <a:lnTo>
                    <a:pt x="0" y="0"/>
                  </a:lnTo>
                  <a:lnTo>
                    <a:pt x="17" y="48"/>
                  </a:lnTo>
                  <a:lnTo>
                    <a:pt x="35" y="32"/>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52" name="Freeform 115"/>
            <p:cNvSpPr>
              <a:spLocks/>
            </p:cNvSpPr>
            <p:nvPr>
              <p:custDataLst>
                <p:tags r:id="rId113"/>
              </p:custDataLst>
            </p:nvPr>
          </p:nvSpPr>
          <p:spPr bwMode="auto">
            <a:xfrm>
              <a:off x="8174037" y="4821238"/>
              <a:ext cx="28575" cy="12700"/>
            </a:xfrm>
            <a:custGeom>
              <a:avLst/>
              <a:gdLst>
                <a:gd name="T0" fmla="*/ 0 w 34"/>
                <a:gd name="T1" fmla="*/ 0 h 15"/>
                <a:gd name="T2" fmla="*/ 0 w 34"/>
                <a:gd name="T3" fmla="*/ 0 h 15"/>
                <a:gd name="T4" fmla="*/ 0 w 34"/>
                <a:gd name="T5" fmla="*/ 3387 h 15"/>
                <a:gd name="T6" fmla="*/ 8404 w 34"/>
                <a:gd name="T7" fmla="*/ 3387 h 15"/>
                <a:gd name="T8" fmla="*/ 0 w 34"/>
                <a:gd name="T9" fmla="*/ 0 h 15"/>
                <a:gd name="T10" fmla="*/ 0 60000 65536"/>
                <a:gd name="T11" fmla="*/ 0 60000 65536"/>
                <a:gd name="T12" fmla="*/ 0 60000 65536"/>
                <a:gd name="T13" fmla="*/ 0 60000 65536"/>
                <a:gd name="T14" fmla="*/ 0 60000 65536"/>
                <a:gd name="T15" fmla="*/ 0 w 34"/>
                <a:gd name="T16" fmla="*/ 0 h 15"/>
                <a:gd name="T17" fmla="*/ 34 w 34"/>
                <a:gd name="T18" fmla="*/ 15 h 15"/>
              </a:gdLst>
              <a:ahLst/>
              <a:cxnLst>
                <a:cxn ang="T10">
                  <a:pos x="T0" y="T1"/>
                </a:cxn>
                <a:cxn ang="T11">
                  <a:pos x="T2" y="T3"/>
                </a:cxn>
                <a:cxn ang="T12">
                  <a:pos x="T4" y="T5"/>
                </a:cxn>
                <a:cxn ang="T13">
                  <a:pos x="T6" y="T7"/>
                </a:cxn>
                <a:cxn ang="T14">
                  <a:pos x="T8" y="T9"/>
                </a:cxn>
              </a:cxnLst>
              <a:rect l="T15" t="T16" r="T17" b="T18"/>
              <a:pathLst>
                <a:path w="34" h="15">
                  <a:moveTo>
                    <a:pt x="0" y="0"/>
                  </a:moveTo>
                  <a:lnTo>
                    <a:pt x="0" y="0"/>
                  </a:lnTo>
                  <a:lnTo>
                    <a:pt x="0" y="15"/>
                  </a:lnTo>
                  <a:lnTo>
                    <a:pt x="34" y="15"/>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53" name="Freeform 116"/>
            <p:cNvSpPr>
              <a:spLocks/>
            </p:cNvSpPr>
            <p:nvPr>
              <p:custDataLst>
                <p:tags r:id="rId114"/>
              </p:custDataLst>
            </p:nvPr>
          </p:nvSpPr>
          <p:spPr bwMode="auto">
            <a:xfrm>
              <a:off x="8339137" y="4935538"/>
              <a:ext cx="14288" cy="25400"/>
            </a:xfrm>
            <a:custGeom>
              <a:avLst/>
              <a:gdLst>
                <a:gd name="T0" fmla="*/ 0 w 18"/>
                <a:gd name="T1" fmla="*/ 0 h 32"/>
                <a:gd name="T2" fmla="*/ 0 w 18"/>
                <a:gd name="T3" fmla="*/ 0 h 32"/>
                <a:gd name="T4" fmla="*/ 0 w 18"/>
                <a:gd name="T5" fmla="*/ 6350 h 32"/>
                <a:gd name="T6" fmla="*/ 3969 w 18"/>
                <a:gd name="T7" fmla="*/ 2381 h 32"/>
                <a:gd name="T8" fmla="*/ 0 w 18"/>
                <a:gd name="T9" fmla="*/ 0 h 32"/>
                <a:gd name="T10" fmla="*/ 0 60000 65536"/>
                <a:gd name="T11" fmla="*/ 0 60000 65536"/>
                <a:gd name="T12" fmla="*/ 0 60000 65536"/>
                <a:gd name="T13" fmla="*/ 0 60000 65536"/>
                <a:gd name="T14" fmla="*/ 0 60000 65536"/>
                <a:gd name="T15" fmla="*/ 0 w 18"/>
                <a:gd name="T16" fmla="*/ 0 h 32"/>
                <a:gd name="T17" fmla="*/ 18 w 18"/>
                <a:gd name="T18" fmla="*/ 32 h 32"/>
              </a:gdLst>
              <a:ahLst/>
              <a:cxnLst>
                <a:cxn ang="T10">
                  <a:pos x="T0" y="T1"/>
                </a:cxn>
                <a:cxn ang="T11">
                  <a:pos x="T2" y="T3"/>
                </a:cxn>
                <a:cxn ang="T12">
                  <a:pos x="T4" y="T5"/>
                </a:cxn>
                <a:cxn ang="T13">
                  <a:pos x="T6" y="T7"/>
                </a:cxn>
                <a:cxn ang="T14">
                  <a:pos x="T8" y="T9"/>
                </a:cxn>
              </a:cxnLst>
              <a:rect l="T15" t="T16" r="T17" b="T18"/>
              <a:pathLst>
                <a:path w="18" h="32">
                  <a:moveTo>
                    <a:pt x="0" y="0"/>
                  </a:moveTo>
                  <a:lnTo>
                    <a:pt x="0" y="0"/>
                  </a:lnTo>
                  <a:lnTo>
                    <a:pt x="0" y="32"/>
                  </a:lnTo>
                  <a:lnTo>
                    <a:pt x="18" y="15"/>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54" name="Freeform 117"/>
            <p:cNvSpPr>
              <a:spLocks/>
            </p:cNvSpPr>
            <p:nvPr>
              <p:custDataLst>
                <p:tags r:id="rId115"/>
              </p:custDataLst>
            </p:nvPr>
          </p:nvSpPr>
          <p:spPr bwMode="auto">
            <a:xfrm>
              <a:off x="8286749" y="5049838"/>
              <a:ext cx="52388" cy="49213"/>
            </a:xfrm>
            <a:custGeom>
              <a:avLst/>
              <a:gdLst>
                <a:gd name="T0" fmla="*/ 0 w 67"/>
                <a:gd name="T1" fmla="*/ 0 h 63"/>
                <a:gd name="T2" fmla="*/ 0 w 67"/>
                <a:gd name="T3" fmla="*/ 0 h 63"/>
                <a:gd name="T4" fmla="*/ 3128 w 67"/>
                <a:gd name="T5" fmla="*/ 6249 h 63"/>
                <a:gd name="T6" fmla="*/ 9383 w 67"/>
                <a:gd name="T7" fmla="*/ 11717 h 63"/>
                <a:gd name="T8" fmla="*/ 12511 w 67"/>
                <a:gd name="T9" fmla="*/ 11717 h 63"/>
                <a:gd name="T10" fmla="*/ 3128 w 67"/>
                <a:gd name="T11" fmla="*/ 2343 h 63"/>
                <a:gd name="T12" fmla="*/ 0 w 67"/>
                <a:gd name="T13" fmla="*/ 0 h 63"/>
                <a:gd name="T14" fmla="*/ 0 60000 65536"/>
                <a:gd name="T15" fmla="*/ 0 60000 65536"/>
                <a:gd name="T16" fmla="*/ 0 60000 65536"/>
                <a:gd name="T17" fmla="*/ 0 60000 65536"/>
                <a:gd name="T18" fmla="*/ 0 60000 65536"/>
                <a:gd name="T19" fmla="*/ 0 60000 65536"/>
                <a:gd name="T20" fmla="*/ 0 60000 65536"/>
                <a:gd name="T21" fmla="*/ 0 w 67"/>
                <a:gd name="T22" fmla="*/ 0 h 63"/>
                <a:gd name="T23" fmla="*/ 67 w 67"/>
                <a:gd name="T24" fmla="*/ 63 h 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 h="63">
                  <a:moveTo>
                    <a:pt x="0" y="0"/>
                  </a:moveTo>
                  <a:lnTo>
                    <a:pt x="0" y="0"/>
                  </a:lnTo>
                  <a:lnTo>
                    <a:pt x="17" y="32"/>
                  </a:lnTo>
                  <a:lnTo>
                    <a:pt x="50" y="63"/>
                  </a:lnTo>
                  <a:lnTo>
                    <a:pt x="67" y="63"/>
                  </a:lnTo>
                  <a:lnTo>
                    <a:pt x="17" y="15"/>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55" name="Freeform 118"/>
            <p:cNvSpPr>
              <a:spLocks/>
            </p:cNvSpPr>
            <p:nvPr>
              <p:custDataLst>
                <p:tags r:id="rId116"/>
              </p:custDataLst>
            </p:nvPr>
          </p:nvSpPr>
          <p:spPr bwMode="auto">
            <a:xfrm>
              <a:off x="8559799" y="4986338"/>
              <a:ext cx="28575" cy="25400"/>
            </a:xfrm>
            <a:custGeom>
              <a:avLst/>
              <a:gdLst>
                <a:gd name="T0" fmla="*/ 0 w 34"/>
                <a:gd name="T1" fmla="*/ 6158 h 33"/>
                <a:gd name="T2" fmla="*/ 0 w 34"/>
                <a:gd name="T3" fmla="*/ 6158 h 33"/>
                <a:gd name="T4" fmla="*/ 8404 w 34"/>
                <a:gd name="T5" fmla="*/ 6158 h 33"/>
                <a:gd name="T6" fmla="*/ 8404 w 34"/>
                <a:gd name="T7" fmla="*/ 3079 h 33"/>
                <a:gd name="T8" fmla="*/ 4202 w 34"/>
                <a:gd name="T9" fmla="*/ 0 h 33"/>
                <a:gd name="T10" fmla="*/ 0 w 34"/>
                <a:gd name="T11" fmla="*/ 6158 h 33"/>
                <a:gd name="T12" fmla="*/ 0 60000 65536"/>
                <a:gd name="T13" fmla="*/ 0 60000 65536"/>
                <a:gd name="T14" fmla="*/ 0 60000 65536"/>
                <a:gd name="T15" fmla="*/ 0 60000 65536"/>
                <a:gd name="T16" fmla="*/ 0 60000 65536"/>
                <a:gd name="T17" fmla="*/ 0 60000 65536"/>
                <a:gd name="T18" fmla="*/ 0 w 34"/>
                <a:gd name="T19" fmla="*/ 0 h 33"/>
                <a:gd name="T20" fmla="*/ 34 w 34"/>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4" h="33">
                  <a:moveTo>
                    <a:pt x="0" y="33"/>
                  </a:moveTo>
                  <a:lnTo>
                    <a:pt x="0" y="33"/>
                  </a:lnTo>
                  <a:lnTo>
                    <a:pt x="34" y="33"/>
                  </a:lnTo>
                  <a:lnTo>
                    <a:pt x="34" y="17"/>
                  </a:lnTo>
                  <a:lnTo>
                    <a:pt x="17" y="0"/>
                  </a:lnTo>
                  <a:lnTo>
                    <a:pt x="0" y="33"/>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56" name="Freeform 119"/>
            <p:cNvSpPr>
              <a:spLocks/>
            </p:cNvSpPr>
            <p:nvPr>
              <p:custDataLst>
                <p:tags r:id="rId117"/>
              </p:custDataLst>
            </p:nvPr>
          </p:nvSpPr>
          <p:spPr bwMode="auto">
            <a:xfrm>
              <a:off x="8588374" y="4973638"/>
              <a:ext cx="26988" cy="12700"/>
            </a:xfrm>
            <a:custGeom>
              <a:avLst/>
              <a:gdLst>
                <a:gd name="T0" fmla="*/ 0 w 35"/>
                <a:gd name="T1" fmla="*/ 0 h 15"/>
                <a:gd name="T2" fmla="*/ 0 w 35"/>
                <a:gd name="T3" fmla="*/ 0 h 15"/>
                <a:gd name="T4" fmla="*/ 3084 w 35"/>
                <a:gd name="T5" fmla="*/ 3387 h 15"/>
                <a:gd name="T6" fmla="*/ 6169 w 35"/>
                <a:gd name="T7" fmla="*/ 0 h 15"/>
                <a:gd name="T8" fmla="*/ 0 w 35"/>
                <a:gd name="T9" fmla="*/ 0 h 15"/>
                <a:gd name="T10" fmla="*/ 0 60000 65536"/>
                <a:gd name="T11" fmla="*/ 0 60000 65536"/>
                <a:gd name="T12" fmla="*/ 0 60000 65536"/>
                <a:gd name="T13" fmla="*/ 0 60000 65536"/>
                <a:gd name="T14" fmla="*/ 0 60000 65536"/>
                <a:gd name="T15" fmla="*/ 0 w 35"/>
                <a:gd name="T16" fmla="*/ 0 h 15"/>
                <a:gd name="T17" fmla="*/ 35 w 35"/>
                <a:gd name="T18" fmla="*/ 15 h 15"/>
              </a:gdLst>
              <a:ahLst/>
              <a:cxnLst>
                <a:cxn ang="T10">
                  <a:pos x="T0" y="T1"/>
                </a:cxn>
                <a:cxn ang="T11">
                  <a:pos x="T2" y="T3"/>
                </a:cxn>
                <a:cxn ang="T12">
                  <a:pos x="T4" y="T5"/>
                </a:cxn>
                <a:cxn ang="T13">
                  <a:pos x="T6" y="T7"/>
                </a:cxn>
                <a:cxn ang="T14">
                  <a:pos x="T8" y="T9"/>
                </a:cxn>
              </a:cxnLst>
              <a:rect l="T15" t="T16" r="T17" b="T18"/>
              <a:pathLst>
                <a:path w="35" h="15">
                  <a:moveTo>
                    <a:pt x="0" y="0"/>
                  </a:moveTo>
                  <a:lnTo>
                    <a:pt x="0" y="0"/>
                  </a:lnTo>
                  <a:lnTo>
                    <a:pt x="17" y="15"/>
                  </a:lnTo>
                  <a:lnTo>
                    <a:pt x="35"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57" name="Line 120"/>
            <p:cNvSpPr>
              <a:spLocks noChangeShapeType="1"/>
            </p:cNvSpPr>
            <p:nvPr>
              <p:custDataLst>
                <p:tags r:id="rId118"/>
              </p:custDataLst>
            </p:nvPr>
          </p:nvSpPr>
          <p:spPr bwMode="auto">
            <a:xfrm flipV="1">
              <a:off x="7564437" y="4789488"/>
              <a:ext cx="12700" cy="381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58" name="Line 121"/>
            <p:cNvSpPr>
              <a:spLocks noChangeShapeType="1"/>
            </p:cNvSpPr>
            <p:nvPr>
              <p:custDataLst>
                <p:tags r:id="rId119"/>
              </p:custDataLst>
            </p:nvPr>
          </p:nvSpPr>
          <p:spPr bwMode="auto">
            <a:xfrm>
              <a:off x="8112124" y="4789488"/>
              <a:ext cx="28575" cy="127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59" name="Line 122"/>
            <p:cNvSpPr>
              <a:spLocks noChangeShapeType="1"/>
            </p:cNvSpPr>
            <p:nvPr>
              <p:custDataLst>
                <p:tags r:id="rId120"/>
              </p:custDataLst>
            </p:nvPr>
          </p:nvSpPr>
          <p:spPr bwMode="auto">
            <a:xfrm>
              <a:off x="8140699" y="4814888"/>
              <a:ext cx="12700" cy="127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60" name="Line 123"/>
            <p:cNvSpPr>
              <a:spLocks noChangeShapeType="1"/>
            </p:cNvSpPr>
            <p:nvPr>
              <p:custDataLst>
                <p:tags r:id="rId121"/>
              </p:custDataLst>
            </p:nvPr>
          </p:nvSpPr>
          <p:spPr bwMode="auto">
            <a:xfrm>
              <a:off x="8210549" y="4827588"/>
              <a:ext cx="12700" cy="254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61" name="Line 124"/>
            <p:cNvSpPr>
              <a:spLocks noChangeShapeType="1"/>
            </p:cNvSpPr>
            <p:nvPr>
              <p:custDataLst>
                <p:tags r:id="rId122"/>
              </p:custDataLst>
            </p:nvPr>
          </p:nvSpPr>
          <p:spPr bwMode="auto">
            <a:xfrm>
              <a:off x="8223249" y="4865688"/>
              <a:ext cx="26988" cy="127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62" name="Freeform 125"/>
            <p:cNvSpPr>
              <a:spLocks/>
            </p:cNvSpPr>
            <p:nvPr>
              <p:custDataLst>
                <p:tags r:id="rId123"/>
              </p:custDataLst>
            </p:nvPr>
          </p:nvSpPr>
          <p:spPr bwMode="auto">
            <a:xfrm>
              <a:off x="7088187" y="4503738"/>
              <a:ext cx="220663" cy="114300"/>
            </a:xfrm>
            <a:custGeom>
              <a:avLst/>
              <a:gdLst>
                <a:gd name="T0" fmla="*/ 30956 w 278"/>
                <a:gd name="T1" fmla="*/ 9525 h 144"/>
                <a:gd name="T2" fmla="*/ 30956 w 278"/>
                <a:gd name="T3" fmla="*/ 9525 h 144"/>
                <a:gd name="T4" fmla="*/ 34131 w 278"/>
                <a:gd name="T5" fmla="*/ 9525 h 144"/>
                <a:gd name="T6" fmla="*/ 30956 w 278"/>
                <a:gd name="T7" fmla="*/ 11906 h 144"/>
                <a:gd name="T8" fmla="*/ 27781 w 278"/>
                <a:gd name="T9" fmla="*/ 11906 h 144"/>
                <a:gd name="T10" fmla="*/ 23813 w 278"/>
                <a:gd name="T11" fmla="*/ 11906 h 144"/>
                <a:gd name="T12" fmla="*/ 17463 w 278"/>
                <a:gd name="T13" fmla="*/ 19050 h 144"/>
                <a:gd name="T14" fmla="*/ 10319 w 278"/>
                <a:gd name="T15" fmla="*/ 19050 h 144"/>
                <a:gd name="T16" fmla="*/ 10319 w 278"/>
                <a:gd name="T17" fmla="*/ 24606 h 144"/>
                <a:gd name="T18" fmla="*/ 0 w 278"/>
                <a:gd name="T19" fmla="*/ 24606 h 144"/>
                <a:gd name="T20" fmla="*/ 7144 w 278"/>
                <a:gd name="T21" fmla="*/ 28575 h 144"/>
                <a:gd name="T22" fmla="*/ 13494 w 278"/>
                <a:gd name="T23" fmla="*/ 28575 h 144"/>
                <a:gd name="T24" fmla="*/ 17463 w 278"/>
                <a:gd name="T25" fmla="*/ 24606 h 144"/>
                <a:gd name="T26" fmla="*/ 23813 w 278"/>
                <a:gd name="T27" fmla="*/ 28575 h 144"/>
                <a:gd name="T28" fmla="*/ 27781 w 278"/>
                <a:gd name="T29" fmla="*/ 24606 h 144"/>
                <a:gd name="T30" fmla="*/ 38100 w 278"/>
                <a:gd name="T31" fmla="*/ 11906 h 144"/>
                <a:gd name="T32" fmla="*/ 48419 w 278"/>
                <a:gd name="T33" fmla="*/ 11906 h 144"/>
                <a:gd name="T34" fmla="*/ 52388 w 278"/>
                <a:gd name="T35" fmla="*/ 11906 h 144"/>
                <a:gd name="T36" fmla="*/ 48419 w 278"/>
                <a:gd name="T37" fmla="*/ 9525 h 144"/>
                <a:gd name="T38" fmla="*/ 55563 w 278"/>
                <a:gd name="T39" fmla="*/ 9525 h 144"/>
                <a:gd name="T40" fmla="*/ 44450 w 278"/>
                <a:gd name="T41" fmla="*/ 5556 h 144"/>
                <a:gd name="T42" fmla="*/ 44450 w 278"/>
                <a:gd name="T43" fmla="*/ 2381 h 144"/>
                <a:gd name="T44" fmla="*/ 41275 w 278"/>
                <a:gd name="T45" fmla="*/ 0 h 144"/>
                <a:gd name="T46" fmla="*/ 34131 w 278"/>
                <a:gd name="T47" fmla="*/ 5556 h 144"/>
                <a:gd name="T48" fmla="*/ 30956 w 278"/>
                <a:gd name="T49" fmla="*/ 9525 h 1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8"/>
                <a:gd name="T76" fmla="*/ 0 h 144"/>
                <a:gd name="T77" fmla="*/ 278 w 278"/>
                <a:gd name="T78" fmla="*/ 144 h 1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8" h="144">
                  <a:moveTo>
                    <a:pt x="158" y="48"/>
                  </a:moveTo>
                  <a:lnTo>
                    <a:pt x="158" y="48"/>
                  </a:lnTo>
                  <a:lnTo>
                    <a:pt x="175" y="48"/>
                  </a:lnTo>
                  <a:lnTo>
                    <a:pt x="158" y="63"/>
                  </a:lnTo>
                  <a:lnTo>
                    <a:pt x="140" y="63"/>
                  </a:lnTo>
                  <a:lnTo>
                    <a:pt x="123" y="63"/>
                  </a:lnTo>
                  <a:lnTo>
                    <a:pt x="88" y="96"/>
                  </a:lnTo>
                  <a:lnTo>
                    <a:pt x="52" y="96"/>
                  </a:lnTo>
                  <a:lnTo>
                    <a:pt x="52" y="126"/>
                  </a:lnTo>
                  <a:lnTo>
                    <a:pt x="0" y="126"/>
                  </a:lnTo>
                  <a:lnTo>
                    <a:pt x="35" y="144"/>
                  </a:lnTo>
                  <a:lnTo>
                    <a:pt x="69" y="144"/>
                  </a:lnTo>
                  <a:lnTo>
                    <a:pt x="88" y="126"/>
                  </a:lnTo>
                  <a:lnTo>
                    <a:pt x="123" y="144"/>
                  </a:lnTo>
                  <a:lnTo>
                    <a:pt x="140" y="126"/>
                  </a:lnTo>
                  <a:lnTo>
                    <a:pt x="192" y="63"/>
                  </a:lnTo>
                  <a:lnTo>
                    <a:pt x="244" y="63"/>
                  </a:lnTo>
                  <a:lnTo>
                    <a:pt x="261" y="63"/>
                  </a:lnTo>
                  <a:lnTo>
                    <a:pt x="244" y="48"/>
                  </a:lnTo>
                  <a:lnTo>
                    <a:pt x="278" y="48"/>
                  </a:lnTo>
                  <a:lnTo>
                    <a:pt x="227" y="30"/>
                  </a:lnTo>
                  <a:lnTo>
                    <a:pt x="227" y="15"/>
                  </a:lnTo>
                  <a:lnTo>
                    <a:pt x="209" y="0"/>
                  </a:lnTo>
                  <a:lnTo>
                    <a:pt x="175" y="30"/>
                  </a:lnTo>
                  <a:lnTo>
                    <a:pt x="158"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63" name="Freeform 126"/>
            <p:cNvSpPr>
              <a:spLocks/>
            </p:cNvSpPr>
            <p:nvPr>
              <p:custDataLst>
                <p:tags r:id="rId124"/>
              </p:custDataLst>
            </p:nvPr>
          </p:nvSpPr>
          <p:spPr bwMode="auto">
            <a:xfrm>
              <a:off x="7185024" y="4541838"/>
              <a:ext cx="41275" cy="12700"/>
            </a:xfrm>
            <a:custGeom>
              <a:avLst/>
              <a:gdLst>
                <a:gd name="T0" fmla="*/ 0 w 52"/>
                <a:gd name="T1" fmla="*/ 3387 h 15"/>
                <a:gd name="T2" fmla="*/ 0 w 52"/>
                <a:gd name="T3" fmla="*/ 3387 h 15"/>
                <a:gd name="T4" fmla="*/ 3969 w 52"/>
                <a:gd name="T5" fmla="*/ 3387 h 15"/>
                <a:gd name="T6" fmla="*/ 7144 w 52"/>
                <a:gd name="T7" fmla="*/ 3387 h 15"/>
                <a:gd name="T8" fmla="*/ 10319 w 52"/>
                <a:gd name="T9" fmla="*/ 0 h 15"/>
                <a:gd name="T10" fmla="*/ 7144 w 52"/>
                <a:gd name="T11" fmla="*/ 0 h 15"/>
                <a:gd name="T12" fmla="*/ 0 w 52"/>
                <a:gd name="T13" fmla="*/ 3387 h 15"/>
                <a:gd name="T14" fmla="*/ 0 60000 65536"/>
                <a:gd name="T15" fmla="*/ 0 60000 65536"/>
                <a:gd name="T16" fmla="*/ 0 60000 65536"/>
                <a:gd name="T17" fmla="*/ 0 60000 65536"/>
                <a:gd name="T18" fmla="*/ 0 60000 65536"/>
                <a:gd name="T19" fmla="*/ 0 60000 65536"/>
                <a:gd name="T20" fmla="*/ 0 60000 65536"/>
                <a:gd name="T21" fmla="*/ 0 w 52"/>
                <a:gd name="T22" fmla="*/ 0 h 15"/>
                <a:gd name="T23" fmla="*/ 52 w 52"/>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15">
                  <a:moveTo>
                    <a:pt x="0" y="15"/>
                  </a:moveTo>
                  <a:lnTo>
                    <a:pt x="0" y="15"/>
                  </a:lnTo>
                  <a:lnTo>
                    <a:pt x="17" y="15"/>
                  </a:lnTo>
                  <a:lnTo>
                    <a:pt x="35" y="15"/>
                  </a:lnTo>
                  <a:lnTo>
                    <a:pt x="52" y="0"/>
                  </a:lnTo>
                  <a:lnTo>
                    <a:pt x="35" y="0"/>
                  </a:lnTo>
                  <a:lnTo>
                    <a:pt x="0" y="1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64" name="Freeform 127"/>
            <p:cNvSpPr>
              <a:spLocks/>
            </p:cNvSpPr>
            <p:nvPr>
              <p:custDataLst>
                <p:tags r:id="rId125"/>
              </p:custDataLst>
            </p:nvPr>
          </p:nvSpPr>
          <p:spPr bwMode="auto">
            <a:xfrm>
              <a:off x="7073899" y="4554538"/>
              <a:ext cx="222250" cy="165100"/>
            </a:xfrm>
            <a:custGeom>
              <a:avLst/>
              <a:gdLst>
                <a:gd name="T0" fmla="*/ 3997 w 278"/>
                <a:gd name="T1" fmla="*/ 12761 h 207"/>
                <a:gd name="T2" fmla="*/ 3997 w 278"/>
                <a:gd name="T3" fmla="*/ 12761 h 207"/>
                <a:gd name="T4" fmla="*/ 10393 w 278"/>
                <a:gd name="T5" fmla="*/ 16749 h 207"/>
                <a:gd name="T6" fmla="*/ 17588 w 278"/>
                <a:gd name="T7" fmla="*/ 16749 h 207"/>
                <a:gd name="T8" fmla="*/ 20786 w 278"/>
                <a:gd name="T9" fmla="*/ 12761 h 207"/>
                <a:gd name="T10" fmla="*/ 27981 w 278"/>
                <a:gd name="T11" fmla="*/ 16749 h 207"/>
                <a:gd name="T12" fmla="*/ 31179 w 278"/>
                <a:gd name="T13" fmla="*/ 12761 h 207"/>
                <a:gd name="T14" fmla="*/ 41572 w 278"/>
                <a:gd name="T15" fmla="*/ 0 h 207"/>
                <a:gd name="T16" fmla="*/ 52764 w 278"/>
                <a:gd name="T17" fmla="*/ 0 h 207"/>
                <a:gd name="T18" fmla="*/ 49567 w 278"/>
                <a:gd name="T19" fmla="*/ 7178 h 207"/>
                <a:gd name="T20" fmla="*/ 52764 w 278"/>
                <a:gd name="T21" fmla="*/ 9571 h 207"/>
                <a:gd name="T22" fmla="*/ 49567 w 278"/>
                <a:gd name="T23" fmla="*/ 12761 h 207"/>
                <a:gd name="T24" fmla="*/ 56762 w 278"/>
                <a:gd name="T25" fmla="*/ 16749 h 207"/>
                <a:gd name="T26" fmla="*/ 52764 w 278"/>
                <a:gd name="T27" fmla="*/ 19142 h 207"/>
                <a:gd name="T28" fmla="*/ 45569 w 278"/>
                <a:gd name="T29" fmla="*/ 26320 h 207"/>
                <a:gd name="T30" fmla="*/ 41572 w 278"/>
                <a:gd name="T31" fmla="*/ 31903 h 207"/>
                <a:gd name="T32" fmla="*/ 45569 w 278"/>
                <a:gd name="T33" fmla="*/ 31903 h 207"/>
                <a:gd name="T34" fmla="*/ 41572 w 278"/>
                <a:gd name="T35" fmla="*/ 38284 h 207"/>
                <a:gd name="T36" fmla="*/ 35176 w 278"/>
                <a:gd name="T37" fmla="*/ 41474 h 207"/>
                <a:gd name="T38" fmla="*/ 31179 w 278"/>
                <a:gd name="T39" fmla="*/ 38284 h 207"/>
                <a:gd name="T40" fmla="*/ 24783 w 278"/>
                <a:gd name="T41" fmla="*/ 38284 h 207"/>
                <a:gd name="T42" fmla="*/ 17588 w 278"/>
                <a:gd name="T43" fmla="*/ 38284 h 207"/>
                <a:gd name="T44" fmla="*/ 17588 w 278"/>
                <a:gd name="T45" fmla="*/ 35094 h 207"/>
                <a:gd name="T46" fmla="*/ 10393 w 278"/>
                <a:gd name="T47" fmla="*/ 35094 h 207"/>
                <a:gd name="T48" fmla="*/ 7195 w 278"/>
                <a:gd name="T49" fmla="*/ 28713 h 207"/>
                <a:gd name="T50" fmla="*/ 3997 w 278"/>
                <a:gd name="T51" fmla="*/ 22332 h 207"/>
                <a:gd name="T52" fmla="*/ 0 w 278"/>
                <a:gd name="T53" fmla="*/ 16749 h 207"/>
                <a:gd name="T54" fmla="*/ 3997 w 278"/>
                <a:gd name="T55" fmla="*/ 12761 h 20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78"/>
                <a:gd name="T85" fmla="*/ 0 h 207"/>
                <a:gd name="T86" fmla="*/ 278 w 278"/>
                <a:gd name="T87" fmla="*/ 207 h 20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78" h="207">
                  <a:moveTo>
                    <a:pt x="17" y="63"/>
                  </a:moveTo>
                  <a:lnTo>
                    <a:pt x="17" y="63"/>
                  </a:lnTo>
                  <a:lnTo>
                    <a:pt x="52" y="81"/>
                  </a:lnTo>
                  <a:lnTo>
                    <a:pt x="86" y="81"/>
                  </a:lnTo>
                  <a:lnTo>
                    <a:pt x="104" y="63"/>
                  </a:lnTo>
                  <a:lnTo>
                    <a:pt x="138" y="81"/>
                  </a:lnTo>
                  <a:lnTo>
                    <a:pt x="155" y="63"/>
                  </a:lnTo>
                  <a:lnTo>
                    <a:pt x="207" y="0"/>
                  </a:lnTo>
                  <a:lnTo>
                    <a:pt x="261" y="0"/>
                  </a:lnTo>
                  <a:lnTo>
                    <a:pt x="244" y="33"/>
                  </a:lnTo>
                  <a:lnTo>
                    <a:pt x="261" y="48"/>
                  </a:lnTo>
                  <a:lnTo>
                    <a:pt x="244" y="63"/>
                  </a:lnTo>
                  <a:lnTo>
                    <a:pt x="278" y="81"/>
                  </a:lnTo>
                  <a:lnTo>
                    <a:pt x="261" y="96"/>
                  </a:lnTo>
                  <a:lnTo>
                    <a:pt x="224" y="129"/>
                  </a:lnTo>
                  <a:lnTo>
                    <a:pt x="207" y="159"/>
                  </a:lnTo>
                  <a:lnTo>
                    <a:pt x="224" y="159"/>
                  </a:lnTo>
                  <a:lnTo>
                    <a:pt x="207" y="192"/>
                  </a:lnTo>
                  <a:lnTo>
                    <a:pt x="173" y="207"/>
                  </a:lnTo>
                  <a:lnTo>
                    <a:pt x="155" y="192"/>
                  </a:lnTo>
                  <a:lnTo>
                    <a:pt x="121" y="192"/>
                  </a:lnTo>
                  <a:lnTo>
                    <a:pt x="86" y="192"/>
                  </a:lnTo>
                  <a:lnTo>
                    <a:pt x="86" y="176"/>
                  </a:lnTo>
                  <a:lnTo>
                    <a:pt x="52" y="176"/>
                  </a:lnTo>
                  <a:lnTo>
                    <a:pt x="34" y="144"/>
                  </a:lnTo>
                  <a:lnTo>
                    <a:pt x="17" y="111"/>
                  </a:lnTo>
                  <a:lnTo>
                    <a:pt x="0" y="81"/>
                  </a:lnTo>
                  <a:lnTo>
                    <a:pt x="17" y="63"/>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65" name="Freeform 128"/>
            <p:cNvSpPr>
              <a:spLocks/>
            </p:cNvSpPr>
            <p:nvPr>
              <p:custDataLst>
                <p:tags r:id="rId126"/>
              </p:custDataLst>
            </p:nvPr>
          </p:nvSpPr>
          <p:spPr bwMode="auto">
            <a:xfrm>
              <a:off x="6826249" y="4605338"/>
              <a:ext cx="15875" cy="25400"/>
            </a:xfrm>
            <a:custGeom>
              <a:avLst/>
              <a:gdLst>
                <a:gd name="T0" fmla="*/ 0 w 19"/>
                <a:gd name="T1" fmla="*/ 3079 h 33"/>
                <a:gd name="T2" fmla="*/ 0 w 19"/>
                <a:gd name="T3" fmla="*/ 3079 h 33"/>
                <a:gd name="T4" fmla="*/ 4178 w 19"/>
                <a:gd name="T5" fmla="*/ 6158 h 33"/>
                <a:gd name="T6" fmla="*/ 0 w 19"/>
                <a:gd name="T7" fmla="*/ 0 h 33"/>
                <a:gd name="T8" fmla="*/ 0 w 19"/>
                <a:gd name="T9" fmla="*/ 3079 h 33"/>
                <a:gd name="T10" fmla="*/ 0 60000 65536"/>
                <a:gd name="T11" fmla="*/ 0 60000 65536"/>
                <a:gd name="T12" fmla="*/ 0 60000 65536"/>
                <a:gd name="T13" fmla="*/ 0 60000 65536"/>
                <a:gd name="T14" fmla="*/ 0 60000 65536"/>
                <a:gd name="T15" fmla="*/ 0 w 19"/>
                <a:gd name="T16" fmla="*/ 0 h 33"/>
                <a:gd name="T17" fmla="*/ 19 w 19"/>
                <a:gd name="T18" fmla="*/ 33 h 33"/>
              </a:gdLst>
              <a:ahLst/>
              <a:cxnLst>
                <a:cxn ang="T10">
                  <a:pos x="T0" y="T1"/>
                </a:cxn>
                <a:cxn ang="T11">
                  <a:pos x="T2" y="T3"/>
                </a:cxn>
                <a:cxn ang="T12">
                  <a:pos x="T4" y="T5"/>
                </a:cxn>
                <a:cxn ang="T13">
                  <a:pos x="T6" y="T7"/>
                </a:cxn>
                <a:cxn ang="T14">
                  <a:pos x="T8" y="T9"/>
                </a:cxn>
              </a:cxnLst>
              <a:rect l="T15" t="T16" r="T17" b="T18"/>
              <a:pathLst>
                <a:path w="19" h="33">
                  <a:moveTo>
                    <a:pt x="0" y="18"/>
                  </a:moveTo>
                  <a:lnTo>
                    <a:pt x="0" y="18"/>
                  </a:lnTo>
                  <a:lnTo>
                    <a:pt x="19" y="33"/>
                  </a:lnTo>
                  <a:lnTo>
                    <a:pt x="0" y="0"/>
                  </a:lnTo>
                  <a:lnTo>
                    <a:pt x="0" y="1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66" name="Freeform 129"/>
            <p:cNvSpPr>
              <a:spLocks/>
            </p:cNvSpPr>
            <p:nvPr>
              <p:custDataLst>
                <p:tags r:id="rId127"/>
              </p:custDataLst>
            </p:nvPr>
          </p:nvSpPr>
          <p:spPr bwMode="auto">
            <a:xfrm>
              <a:off x="6854824" y="4656138"/>
              <a:ext cx="12700" cy="25400"/>
            </a:xfrm>
            <a:custGeom>
              <a:avLst/>
              <a:gdLst>
                <a:gd name="T0" fmla="*/ 0 w 16"/>
                <a:gd name="T1" fmla="*/ 0 h 30"/>
                <a:gd name="T2" fmla="*/ 0 w 16"/>
                <a:gd name="T3" fmla="*/ 0 h 30"/>
                <a:gd name="T4" fmla="*/ 3175 w 16"/>
                <a:gd name="T5" fmla="*/ 7620 h 30"/>
                <a:gd name="T6" fmla="*/ 3175 w 16"/>
                <a:gd name="T7" fmla="*/ 3387 h 30"/>
                <a:gd name="T8" fmla="*/ 3175 w 16"/>
                <a:gd name="T9" fmla="*/ 0 h 30"/>
                <a:gd name="T10" fmla="*/ 0 w 16"/>
                <a:gd name="T11" fmla="*/ 0 h 30"/>
                <a:gd name="T12" fmla="*/ 0 60000 65536"/>
                <a:gd name="T13" fmla="*/ 0 60000 65536"/>
                <a:gd name="T14" fmla="*/ 0 60000 65536"/>
                <a:gd name="T15" fmla="*/ 0 60000 65536"/>
                <a:gd name="T16" fmla="*/ 0 60000 65536"/>
                <a:gd name="T17" fmla="*/ 0 60000 65536"/>
                <a:gd name="T18" fmla="*/ 0 w 16"/>
                <a:gd name="T19" fmla="*/ 0 h 30"/>
                <a:gd name="T20" fmla="*/ 16 w 16"/>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6" h="30">
                  <a:moveTo>
                    <a:pt x="0" y="0"/>
                  </a:moveTo>
                  <a:lnTo>
                    <a:pt x="0" y="0"/>
                  </a:lnTo>
                  <a:lnTo>
                    <a:pt x="16" y="30"/>
                  </a:lnTo>
                  <a:lnTo>
                    <a:pt x="16" y="15"/>
                  </a:lnTo>
                  <a:lnTo>
                    <a:pt x="16"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67" name="Freeform 130"/>
            <p:cNvSpPr>
              <a:spLocks/>
            </p:cNvSpPr>
            <p:nvPr>
              <p:custDataLst>
                <p:tags r:id="rId128"/>
              </p:custDataLst>
            </p:nvPr>
          </p:nvSpPr>
          <p:spPr bwMode="auto">
            <a:xfrm>
              <a:off x="6442074" y="4440238"/>
              <a:ext cx="57150" cy="76200"/>
            </a:xfrm>
            <a:custGeom>
              <a:avLst/>
              <a:gdLst>
                <a:gd name="T0" fmla="*/ 0 w 71"/>
                <a:gd name="T1" fmla="*/ 9525 h 96"/>
                <a:gd name="T2" fmla="*/ 0 w 71"/>
                <a:gd name="T3" fmla="*/ 9525 h 96"/>
                <a:gd name="T4" fmla="*/ 4025 w 71"/>
                <a:gd name="T5" fmla="*/ 19050 h 96"/>
                <a:gd name="T6" fmla="*/ 11269 w 71"/>
                <a:gd name="T7" fmla="*/ 19050 h 96"/>
                <a:gd name="T8" fmla="*/ 14489 w 71"/>
                <a:gd name="T9" fmla="*/ 11906 h 96"/>
                <a:gd name="T10" fmla="*/ 8049 w 71"/>
                <a:gd name="T11" fmla="*/ 2381 h 96"/>
                <a:gd name="T12" fmla="*/ 4025 w 71"/>
                <a:gd name="T13" fmla="*/ 0 h 96"/>
                <a:gd name="T14" fmla="*/ 0 w 71"/>
                <a:gd name="T15" fmla="*/ 9525 h 96"/>
                <a:gd name="T16" fmla="*/ 0 60000 65536"/>
                <a:gd name="T17" fmla="*/ 0 60000 65536"/>
                <a:gd name="T18" fmla="*/ 0 60000 65536"/>
                <a:gd name="T19" fmla="*/ 0 60000 65536"/>
                <a:gd name="T20" fmla="*/ 0 60000 65536"/>
                <a:gd name="T21" fmla="*/ 0 60000 65536"/>
                <a:gd name="T22" fmla="*/ 0 60000 65536"/>
                <a:gd name="T23" fmla="*/ 0 60000 65536"/>
                <a:gd name="T24" fmla="*/ 0 w 71"/>
                <a:gd name="T25" fmla="*/ 0 h 96"/>
                <a:gd name="T26" fmla="*/ 71 w 71"/>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 h="96">
                  <a:moveTo>
                    <a:pt x="0" y="48"/>
                  </a:moveTo>
                  <a:lnTo>
                    <a:pt x="0" y="48"/>
                  </a:lnTo>
                  <a:lnTo>
                    <a:pt x="17" y="96"/>
                  </a:lnTo>
                  <a:lnTo>
                    <a:pt x="54" y="96"/>
                  </a:lnTo>
                  <a:lnTo>
                    <a:pt x="71" y="63"/>
                  </a:lnTo>
                  <a:lnTo>
                    <a:pt x="37" y="15"/>
                  </a:lnTo>
                  <a:lnTo>
                    <a:pt x="17" y="0"/>
                  </a:lnTo>
                  <a:lnTo>
                    <a:pt x="0"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68" name="Freeform 131"/>
            <p:cNvSpPr>
              <a:spLocks/>
            </p:cNvSpPr>
            <p:nvPr>
              <p:custDataLst>
                <p:tags r:id="rId129"/>
              </p:custDataLst>
            </p:nvPr>
          </p:nvSpPr>
          <p:spPr bwMode="auto">
            <a:xfrm>
              <a:off x="7073899" y="4237038"/>
              <a:ext cx="55563" cy="38100"/>
            </a:xfrm>
            <a:custGeom>
              <a:avLst/>
              <a:gdLst>
                <a:gd name="T0" fmla="*/ 0 w 69"/>
                <a:gd name="T1" fmla="*/ 2381 h 48"/>
                <a:gd name="T2" fmla="*/ 0 w 69"/>
                <a:gd name="T3" fmla="*/ 2381 h 48"/>
                <a:gd name="T4" fmla="*/ 0 w 69"/>
                <a:gd name="T5" fmla="*/ 5556 h 48"/>
                <a:gd name="T6" fmla="*/ 7247 w 69"/>
                <a:gd name="T7" fmla="*/ 9525 h 48"/>
                <a:gd name="T8" fmla="*/ 10468 w 69"/>
                <a:gd name="T9" fmla="*/ 5556 h 48"/>
                <a:gd name="T10" fmla="*/ 14495 w 69"/>
                <a:gd name="T11" fmla="*/ 0 h 48"/>
                <a:gd name="T12" fmla="*/ 4026 w 69"/>
                <a:gd name="T13" fmla="*/ 0 h 48"/>
                <a:gd name="T14" fmla="*/ 0 w 69"/>
                <a:gd name="T15" fmla="*/ 2381 h 48"/>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48"/>
                <a:gd name="T26" fmla="*/ 69 w 69"/>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48">
                  <a:moveTo>
                    <a:pt x="0" y="15"/>
                  </a:moveTo>
                  <a:lnTo>
                    <a:pt x="0" y="15"/>
                  </a:lnTo>
                  <a:lnTo>
                    <a:pt x="0" y="31"/>
                  </a:lnTo>
                  <a:lnTo>
                    <a:pt x="34" y="48"/>
                  </a:lnTo>
                  <a:lnTo>
                    <a:pt x="52" y="31"/>
                  </a:lnTo>
                  <a:lnTo>
                    <a:pt x="69" y="0"/>
                  </a:lnTo>
                  <a:lnTo>
                    <a:pt x="17" y="0"/>
                  </a:lnTo>
                  <a:lnTo>
                    <a:pt x="0" y="1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69" name="Freeform 132"/>
            <p:cNvSpPr>
              <a:spLocks/>
            </p:cNvSpPr>
            <p:nvPr>
              <p:custDataLst>
                <p:tags r:id="rId130"/>
              </p:custDataLst>
            </p:nvPr>
          </p:nvSpPr>
          <p:spPr bwMode="auto">
            <a:xfrm>
              <a:off x="7321549" y="4122738"/>
              <a:ext cx="41275" cy="63500"/>
            </a:xfrm>
            <a:custGeom>
              <a:avLst/>
              <a:gdLst>
                <a:gd name="T0" fmla="*/ 0 w 52"/>
                <a:gd name="T1" fmla="*/ 9646 h 79"/>
                <a:gd name="T2" fmla="*/ 0 w 52"/>
                <a:gd name="T3" fmla="*/ 9646 h 79"/>
                <a:gd name="T4" fmla="*/ 0 w 52"/>
                <a:gd name="T5" fmla="*/ 12861 h 79"/>
                <a:gd name="T6" fmla="*/ 3969 w 52"/>
                <a:gd name="T7" fmla="*/ 16076 h 79"/>
                <a:gd name="T8" fmla="*/ 10319 w 52"/>
                <a:gd name="T9" fmla="*/ 0 h 79"/>
                <a:gd name="T10" fmla="*/ 7144 w 52"/>
                <a:gd name="T11" fmla="*/ 0 h 79"/>
                <a:gd name="T12" fmla="*/ 0 w 52"/>
                <a:gd name="T13" fmla="*/ 9646 h 79"/>
                <a:gd name="T14" fmla="*/ 0 60000 65536"/>
                <a:gd name="T15" fmla="*/ 0 60000 65536"/>
                <a:gd name="T16" fmla="*/ 0 60000 65536"/>
                <a:gd name="T17" fmla="*/ 0 60000 65536"/>
                <a:gd name="T18" fmla="*/ 0 60000 65536"/>
                <a:gd name="T19" fmla="*/ 0 60000 65536"/>
                <a:gd name="T20" fmla="*/ 0 60000 65536"/>
                <a:gd name="T21" fmla="*/ 0 w 52"/>
                <a:gd name="T22" fmla="*/ 0 h 79"/>
                <a:gd name="T23" fmla="*/ 52 w 52"/>
                <a:gd name="T24" fmla="*/ 79 h 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79">
                  <a:moveTo>
                    <a:pt x="0" y="48"/>
                  </a:moveTo>
                  <a:lnTo>
                    <a:pt x="0" y="48"/>
                  </a:lnTo>
                  <a:lnTo>
                    <a:pt x="0" y="63"/>
                  </a:lnTo>
                  <a:lnTo>
                    <a:pt x="17" y="79"/>
                  </a:lnTo>
                  <a:lnTo>
                    <a:pt x="52" y="0"/>
                  </a:lnTo>
                  <a:lnTo>
                    <a:pt x="34" y="0"/>
                  </a:lnTo>
                  <a:lnTo>
                    <a:pt x="0"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70" name="Freeform 133"/>
            <p:cNvSpPr>
              <a:spLocks/>
            </p:cNvSpPr>
            <p:nvPr>
              <p:custDataLst>
                <p:tags r:id="rId131"/>
              </p:custDataLst>
            </p:nvPr>
          </p:nvSpPr>
          <p:spPr bwMode="auto">
            <a:xfrm>
              <a:off x="6784974" y="4529138"/>
              <a:ext cx="234950" cy="228600"/>
            </a:xfrm>
            <a:custGeom>
              <a:avLst/>
              <a:gdLst>
                <a:gd name="T0" fmla="*/ 0 w 296"/>
                <a:gd name="T1" fmla="*/ 0 h 288"/>
                <a:gd name="T2" fmla="*/ 0 w 296"/>
                <a:gd name="T3" fmla="*/ 0 h 288"/>
                <a:gd name="T4" fmla="*/ 0 w 296"/>
                <a:gd name="T5" fmla="*/ 3969 h 288"/>
                <a:gd name="T6" fmla="*/ 7144 w 296"/>
                <a:gd name="T7" fmla="*/ 9525 h 288"/>
                <a:gd name="T8" fmla="*/ 14288 w 296"/>
                <a:gd name="T9" fmla="*/ 15875 h 288"/>
                <a:gd name="T10" fmla="*/ 17462 w 296"/>
                <a:gd name="T11" fmla="*/ 19050 h 288"/>
                <a:gd name="T12" fmla="*/ 20637 w 296"/>
                <a:gd name="T13" fmla="*/ 26194 h 288"/>
                <a:gd name="T14" fmla="*/ 27781 w 296"/>
                <a:gd name="T15" fmla="*/ 31750 h 288"/>
                <a:gd name="T16" fmla="*/ 34131 w 296"/>
                <a:gd name="T17" fmla="*/ 44450 h 288"/>
                <a:gd name="T18" fmla="*/ 48419 w 296"/>
                <a:gd name="T19" fmla="*/ 57150 h 288"/>
                <a:gd name="T20" fmla="*/ 55563 w 296"/>
                <a:gd name="T21" fmla="*/ 57150 h 288"/>
                <a:gd name="T22" fmla="*/ 58738 w 296"/>
                <a:gd name="T23" fmla="*/ 44450 h 288"/>
                <a:gd name="T24" fmla="*/ 55563 w 296"/>
                <a:gd name="T25" fmla="*/ 38100 h 288"/>
                <a:gd name="T26" fmla="*/ 52388 w 296"/>
                <a:gd name="T27" fmla="*/ 38100 h 288"/>
                <a:gd name="T28" fmla="*/ 48419 w 296"/>
                <a:gd name="T29" fmla="*/ 31750 h 288"/>
                <a:gd name="T30" fmla="*/ 44450 w 296"/>
                <a:gd name="T31" fmla="*/ 31750 h 288"/>
                <a:gd name="T32" fmla="*/ 44450 w 296"/>
                <a:gd name="T33" fmla="*/ 28575 h 288"/>
                <a:gd name="T34" fmla="*/ 41275 w 296"/>
                <a:gd name="T35" fmla="*/ 26194 h 288"/>
                <a:gd name="T36" fmla="*/ 41275 w 296"/>
                <a:gd name="T37" fmla="*/ 22225 h 288"/>
                <a:gd name="T38" fmla="*/ 30956 w 296"/>
                <a:gd name="T39" fmla="*/ 15875 h 288"/>
                <a:gd name="T40" fmla="*/ 27781 w 296"/>
                <a:gd name="T41" fmla="*/ 15875 h 288"/>
                <a:gd name="T42" fmla="*/ 10319 w 296"/>
                <a:gd name="T43" fmla="*/ 3969 h 288"/>
                <a:gd name="T44" fmla="*/ 0 w 296"/>
                <a:gd name="T45" fmla="*/ 0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96"/>
                <a:gd name="T70" fmla="*/ 0 h 288"/>
                <a:gd name="T71" fmla="*/ 296 w 296"/>
                <a:gd name="T72" fmla="*/ 288 h 28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96" h="288">
                  <a:moveTo>
                    <a:pt x="0" y="0"/>
                  </a:moveTo>
                  <a:lnTo>
                    <a:pt x="0" y="0"/>
                  </a:lnTo>
                  <a:lnTo>
                    <a:pt x="0" y="18"/>
                  </a:lnTo>
                  <a:lnTo>
                    <a:pt x="35" y="48"/>
                  </a:lnTo>
                  <a:lnTo>
                    <a:pt x="71" y="81"/>
                  </a:lnTo>
                  <a:lnTo>
                    <a:pt x="88" y="96"/>
                  </a:lnTo>
                  <a:lnTo>
                    <a:pt x="106" y="129"/>
                  </a:lnTo>
                  <a:lnTo>
                    <a:pt x="140" y="162"/>
                  </a:lnTo>
                  <a:lnTo>
                    <a:pt x="175" y="225"/>
                  </a:lnTo>
                  <a:lnTo>
                    <a:pt x="244" y="288"/>
                  </a:lnTo>
                  <a:lnTo>
                    <a:pt x="278" y="288"/>
                  </a:lnTo>
                  <a:lnTo>
                    <a:pt x="296" y="225"/>
                  </a:lnTo>
                  <a:lnTo>
                    <a:pt x="278" y="192"/>
                  </a:lnTo>
                  <a:lnTo>
                    <a:pt x="261" y="192"/>
                  </a:lnTo>
                  <a:lnTo>
                    <a:pt x="244" y="162"/>
                  </a:lnTo>
                  <a:lnTo>
                    <a:pt x="227" y="162"/>
                  </a:lnTo>
                  <a:lnTo>
                    <a:pt x="227" y="144"/>
                  </a:lnTo>
                  <a:lnTo>
                    <a:pt x="209" y="129"/>
                  </a:lnTo>
                  <a:lnTo>
                    <a:pt x="209" y="114"/>
                  </a:lnTo>
                  <a:lnTo>
                    <a:pt x="158" y="81"/>
                  </a:lnTo>
                  <a:lnTo>
                    <a:pt x="140" y="81"/>
                  </a:lnTo>
                  <a:lnTo>
                    <a:pt x="54" y="18"/>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71" name="Freeform 134"/>
            <p:cNvSpPr>
              <a:spLocks/>
            </p:cNvSpPr>
            <p:nvPr>
              <p:custDataLst>
                <p:tags r:id="rId132"/>
              </p:custDataLst>
            </p:nvPr>
          </p:nvSpPr>
          <p:spPr bwMode="auto">
            <a:xfrm>
              <a:off x="7005637" y="4757738"/>
              <a:ext cx="192088" cy="50800"/>
            </a:xfrm>
            <a:custGeom>
              <a:avLst/>
              <a:gdLst>
                <a:gd name="T0" fmla="*/ 0 w 242"/>
                <a:gd name="T1" fmla="*/ 3126 h 65"/>
                <a:gd name="T2" fmla="*/ 0 w 242"/>
                <a:gd name="T3" fmla="*/ 3126 h 65"/>
                <a:gd name="T4" fmla="*/ 14288 w 242"/>
                <a:gd name="T5" fmla="*/ 9378 h 65"/>
                <a:gd name="T6" fmla="*/ 48419 w 242"/>
                <a:gd name="T7" fmla="*/ 12505 h 65"/>
                <a:gd name="T8" fmla="*/ 48419 w 242"/>
                <a:gd name="T9" fmla="*/ 9378 h 65"/>
                <a:gd name="T10" fmla="*/ 41275 w 242"/>
                <a:gd name="T11" fmla="*/ 9378 h 65"/>
                <a:gd name="T12" fmla="*/ 38100 w 242"/>
                <a:gd name="T13" fmla="*/ 6252 h 65"/>
                <a:gd name="T14" fmla="*/ 27781 w 242"/>
                <a:gd name="T15" fmla="*/ 3126 h 65"/>
                <a:gd name="T16" fmla="*/ 27781 w 242"/>
                <a:gd name="T17" fmla="*/ 6252 h 65"/>
                <a:gd name="T18" fmla="*/ 20638 w 242"/>
                <a:gd name="T19" fmla="*/ 3126 h 65"/>
                <a:gd name="T20" fmla="*/ 10319 w 242"/>
                <a:gd name="T21" fmla="*/ 0 h 65"/>
                <a:gd name="T22" fmla="*/ 3969 w 242"/>
                <a:gd name="T23" fmla="*/ 0 h 65"/>
                <a:gd name="T24" fmla="*/ 0 w 242"/>
                <a:gd name="T25" fmla="*/ 3126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2"/>
                <a:gd name="T40" fmla="*/ 0 h 65"/>
                <a:gd name="T41" fmla="*/ 242 w 242"/>
                <a:gd name="T42" fmla="*/ 65 h 6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2" h="65">
                  <a:moveTo>
                    <a:pt x="0" y="17"/>
                  </a:moveTo>
                  <a:lnTo>
                    <a:pt x="0" y="17"/>
                  </a:lnTo>
                  <a:lnTo>
                    <a:pt x="70" y="48"/>
                  </a:lnTo>
                  <a:lnTo>
                    <a:pt x="242" y="65"/>
                  </a:lnTo>
                  <a:lnTo>
                    <a:pt x="242" y="48"/>
                  </a:lnTo>
                  <a:lnTo>
                    <a:pt x="208" y="48"/>
                  </a:lnTo>
                  <a:lnTo>
                    <a:pt x="191" y="33"/>
                  </a:lnTo>
                  <a:lnTo>
                    <a:pt x="139" y="17"/>
                  </a:lnTo>
                  <a:lnTo>
                    <a:pt x="139" y="33"/>
                  </a:lnTo>
                  <a:lnTo>
                    <a:pt x="104" y="17"/>
                  </a:lnTo>
                  <a:lnTo>
                    <a:pt x="52" y="0"/>
                  </a:lnTo>
                  <a:lnTo>
                    <a:pt x="18" y="0"/>
                  </a:lnTo>
                  <a:lnTo>
                    <a:pt x="0" y="17"/>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72" name="Freeform 135"/>
            <p:cNvSpPr>
              <a:spLocks/>
            </p:cNvSpPr>
            <p:nvPr>
              <p:custDataLst>
                <p:tags r:id="rId133"/>
              </p:custDataLst>
            </p:nvPr>
          </p:nvSpPr>
          <p:spPr bwMode="auto">
            <a:xfrm>
              <a:off x="7197724" y="4808538"/>
              <a:ext cx="28575" cy="0"/>
            </a:xfrm>
            <a:custGeom>
              <a:avLst/>
              <a:gdLst>
                <a:gd name="T0" fmla="*/ 0 w 37"/>
                <a:gd name="T1" fmla="*/ 0 w 37"/>
                <a:gd name="T2" fmla="*/ 3089 w 37"/>
                <a:gd name="T3" fmla="*/ 6951 w 37"/>
                <a:gd name="T4" fmla="*/ 0 w 37"/>
                <a:gd name="T5" fmla="*/ 0 60000 65536"/>
                <a:gd name="T6" fmla="*/ 0 60000 65536"/>
                <a:gd name="T7" fmla="*/ 0 60000 65536"/>
                <a:gd name="T8" fmla="*/ 0 60000 65536"/>
                <a:gd name="T9" fmla="*/ 0 60000 65536"/>
                <a:gd name="T10" fmla="*/ 0 w 37"/>
                <a:gd name="T11" fmla="*/ 37 w 37"/>
              </a:gdLst>
              <a:ahLst/>
              <a:cxnLst>
                <a:cxn ang="T5">
                  <a:pos x="T0" y="0"/>
                </a:cxn>
                <a:cxn ang="T6">
                  <a:pos x="T1" y="0"/>
                </a:cxn>
                <a:cxn ang="T7">
                  <a:pos x="T2" y="0"/>
                </a:cxn>
                <a:cxn ang="T8">
                  <a:pos x="T3" y="0"/>
                </a:cxn>
                <a:cxn ang="T9">
                  <a:pos x="T4" y="0"/>
                </a:cxn>
              </a:cxnLst>
              <a:rect l="T10" t="0" r="T11" b="0"/>
              <a:pathLst>
                <a:path w="37">
                  <a:moveTo>
                    <a:pt x="0" y="0"/>
                  </a:moveTo>
                  <a:lnTo>
                    <a:pt x="0" y="0"/>
                  </a:lnTo>
                  <a:lnTo>
                    <a:pt x="18" y="0"/>
                  </a:lnTo>
                  <a:lnTo>
                    <a:pt x="37"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73" name="Freeform 136"/>
            <p:cNvSpPr>
              <a:spLocks/>
            </p:cNvSpPr>
            <p:nvPr>
              <p:custDataLst>
                <p:tags r:id="rId134"/>
              </p:custDataLst>
            </p:nvPr>
          </p:nvSpPr>
          <p:spPr bwMode="auto">
            <a:xfrm>
              <a:off x="7005637" y="4668838"/>
              <a:ext cx="28575" cy="38100"/>
            </a:xfrm>
            <a:custGeom>
              <a:avLst/>
              <a:gdLst>
                <a:gd name="T0" fmla="*/ 0 w 35"/>
                <a:gd name="T1" fmla="*/ 2381 h 48"/>
                <a:gd name="T2" fmla="*/ 0 w 35"/>
                <a:gd name="T3" fmla="*/ 2381 h 48"/>
                <a:gd name="T4" fmla="*/ 4082 w 35"/>
                <a:gd name="T5" fmla="*/ 6350 h 48"/>
                <a:gd name="T6" fmla="*/ 7348 w 35"/>
                <a:gd name="T7" fmla="*/ 9525 h 48"/>
                <a:gd name="T8" fmla="*/ 7348 w 35"/>
                <a:gd name="T9" fmla="*/ 6350 h 48"/>
                <a:gd name="T10" fmla="*/ 4082 w 35"/>
                <a:gd name="T11" fmla="*/ 0 h 48"/>
                <a:gd name="T12" fmla="*/ 0 w 35"/>
                <a:gd name="T13" fmla="*/ 2381 h 48"/>
                <a:gd name="T14" fmla="*/ 0 60000 65536"/>
                <a:gd name="T15" fmla="*/ 0 60000 65536"/>
                <a:gd name="T16" fmla="*/ 0 60000 65536"/>
                <a:gd name="T17" fmla="*/ 0 60000 65536"/>
                <a:gd name="T18" fmla="*/ 0 60000 65536"/>
                <a:gd name="T19" fmla="*/ 0 60000 65536"/>
                <a:gd name="T20" fmla="*/ 0 60000 65536"/>
                <a:gd name="T21" fmla="*/ 0 w 35"/>
                <a:gd name="T22" fmla="*/ 0 h 48"/>
                <a:gd name="T23" fmla="*/ 35 w 35"/>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48">
                  <a:moveTo>
                    <a:pt x="0" y="15"/>
                  </a:moveTo>
                  <a:lnTo>
                    <a:pt x="0" y="15"/>
                  </a:lnTo>
                  <a:lnTo>
                    <a:pt x="18" y="32"/>
                  </a:lnTo>
                  <a:lnTo>
                    <a:pt x="35" y="48"/>
                  </a:lnTo>
                  <a:lnTo>
                    <a:pt x="35" y="32"/>
                  </a:lnTo>
                  <a:lnTo>
                    <a:pt x="18" y="0"/>
                  </a:lnTo>
                  <a:lnTo>
                    <a:pt x="0" y="1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74" name="Freeform 137"/>
            <p:cNvSpPr>
              <a:spLocks/>
            </p:cNvSpPr>
            <p:nvPr>
              <p:custDataLst>
                <p:tags r:id="rId135"/>
              </p:custDataLst>
            </p:nvPr>
          </p:nvSpPr>
          <p:spPr bwMode="auto">
            <a:xfrm>
              <a:off x="7046912" y="4694238"/>
              <a:ext cx="14288" cy="12700"/>
            </a:xfrm>
            <a:custGeom>
              <a:avLst/>
              <a:gdLst>
                <a:gd name="T0" fmla="*/ 0 w 18"/>
                <a:gd name="T1" fmla="*/ 3175 h 16"/>
                <a:gd name="T2" fmla="*/ 0 w 18"/>
                <a:gd name="T3" fmla="*/ 3175 h 16"/>
                <a:gd name="T4" fmla="*/ 3969 w 18"/>
                <a:gd name="T5" fmla="*/ 3175 h 16"/>
                <a:gd name="T6" fmla="*/ 3969 w 18"/>
                <a:gd name="T7" fmla="*/ 0 h 16"/>
                <a:gd name="T8" fmla="*/ 0 w 18"/>
                <a:gd name="T9" fmla="*/ 0 h 16"/>
                <a:gd name="T10" fmla="*/ 0 w 18"/>
                <a:gd name="T11" fmla="*/ 3175 h 16"/>
                <a:gd name="T12" fmla="*/ 0 60000 65536"/>
                <a:gd name="T13" fmla="*/ 0 60000 65536"/>
                <a:gd name="T14" fmla="*/ 0 60000 65536"/>
                <a:gd name="T15" fmla="*/ 0 60000 65536"/>
                <a:gd name="T16" fmla="*/ 0 60000 65536"/>
                <a:gd name="T17" fmla="*/ 0 60000 65536"/>
                <a:gd name="T18" fmla="*/ 0 w 18"/>
                <a:gd name="T19" fmla="*/ 0 h 16"/>
                <a:gd name="T20" fmla="*/ 18 w 18"/>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8" h="16">
                  <a:moveTo>
                    <a:pt x="0" y="16"/>
                  </a:moveTo>
                  <a:lnTo>
                    <a:pt x="0" y="16"/>
                  </a:lnTo>
                  <a:lnTo>
                    <a:pt x="18" y="16"/>
                  </a:lnTo>
                  <a:lnTo>
                    <a:pt x="18" y="0"/>
                  </a:lnTo>
                  <a:lnTo>
                    <a:pt x="0" y="0"/>
                  </a:lnTo>
                  <a:lnTo>
                    <a:pt x="0" y="1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75" name="Freeform 138"/>
            <p:cNvSpPr>
              <a:spLocks/>
            </p:cNvSpPr>
            <p:nvPr>
              <p:custDataLst>
                <p:tags r:id="rId136"/>
              </p:custDataLst>
            </p:nvPr>
          </p:nvSpPr>
          <p:spPr bwMode="auto">
            <a:xfrm>
              <a:off x="7321549" y="4262438"/>
              <a:ext cx="82550" cy="114300"/>
            </a:xfrm>
            <a:custGeom>
              <a:avLst/>
              <a:gdLst>
                <a:gd name="T0" fmla="*/ 0 w 104"/>
                <a:gd name="T1" fmla="*/ 13588 h 143"/>
                <a:gd name="T2" fmla="*/ 0 w 104"/>
                <a:gd name="T3" fmla="*/ 13588 h 143"/>
                <a:gd name="T4" fmla="*/ 0 w 104"/>
                <a:gd name="T5" fmla="*/ 19183 h 143"/>
                <a:gd name="T6" fmla="*/ 3969 w 104"/>
                <a:gd name="T7" fmla="*/ 23180 h 143"/>
                <a:gd name="T8" fmla="*/ 3969 w 104"/>
                <a:gd name="T9" fmla="*/ 25578 h 143"/>
                <a:gd name="T10" fmla="*/ 7144 w 104"/>
                <a:gd name="T11" fmla="*/ 25578 h 143"/>
                <a:gd name="T12" fmla="*/ 10319 w 104"/>
                <a:gd name="T13" fmla="*/ 25578 h 143"/>
                <a:gd name="T14" fmla="*/ 14288 w 104"/>
                <a:gd name="T15" fmla="*/ 28775 h 143"/>
                <a:gd name="T16" fmla="*/ 14288 w 104"/>
                <a:gd name="T17" fmla="*/ 25578 h 143"/>
                <a:gd name="T18" fmla="*/ 17463 w 104"/>
                <a:gd name="T19" fmla="*/ 28775 h 143"/>
                <a:gd name="T20" fmla="*/ 20638 w 104"/>
                <a:gd name="T21" fmla="*/ 28775 h 143"/>
                <a:gd name="T22" fmla="*/ 17463 w 104"/>
                <a:gd name="T23" fmla="*/ 25578 h 143"/>
                <a:gd name="T24" fmla="*/ 20638 w 104"/>
                <a:gd name="T25" fmla="*/ 25578 h 143"/>
                <a:gd name="T26" fmla="*/ 14288 w 104"/>
                <a:gd name="T27" fmla="*/ 23180 h 143"/>
                <a:gd name="T28" fmla="*/ 10319 w 104"/>
                <a:gd name="T29" fmla="*/ 25578 h 143"/>
                <a:gd name="T30" fmla="*/ 7144 w 104"/>
                <a:gd name="T31" fmla="*/ 19183 h 143"/>
                <a:gd name="T32" fmla="*/ 14288 w 104"/>
                <a:gd name="T33" fmla="*/ 9592 h 143"/>
                <a:gd name="T34" fmla="*/ 10319 w 104"/>
                <a:gd name="T35" fmla="*/ 6394 h 143"/>
                <a:gd name="T36" fmla="*/ 14288 w 104"/>
                <a:gd name="T37" fmla="*/ 0 h 143"/>
                <a:gd name="T38" fmla="*/ 10319 w 104"/>
                <a:gd name="T39" fmla="*/ 3997 h 143"/>
                <a:gd name="T40" fmla="*/ 3969 w 104"/>
                <a:gd name="T41" fmla="*/ 0 h 143"/>
                <a:gd name="T42" fmla="*/ 0 w 104"/>
                <a:gd name="T43" fmla="*/ 13588 h 14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4"/>
                <a:gd name="T67" fmla="*/ 0 h 143"/>
                <a:gd name="T68" fmla="*/ 104 w 104"/>
                <a:gd name="T69" fmla="*/ 143 h 14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4" h="143">
                  <a:moveTo>
                    <a:pt x="0" y="65"/>
                  </a:moveTo>
                  <a:lnTo>
                    <a:pt x="0" y="65"/>
                  </a:lnTo>
                  <a:lnTo>
                    <a:pt x="0" y="95"/>
                  </a:lnTo>
                  <a:lnTo>
                    <a:pt x="17" y="113"/>
                  </a:lnTo>
                  <a:lnTo>
                    <a:pt x="17" y="128"/>
                  </a:lnTo>
                  <a:lnTo>
                    <a:pt x="34" y="128"/>
                  </a:lnTo>
                  <a:lnTo>
                    <a:pt x="52" y="128"/>
                  </a:lnTo>
                  <a:lnTo>
                    <a:pt x="69" y="143"/>
                  </a:lnTo>
                  <a:lnTo>
                    <a:pt x="69" y="128"/>
                  </a:lnTo>
                  <a:lnTo>
                    <a:pt x="86" y="143"/>
                  </a:lnTo>
                  <a:lnTo>
                    <a:pt x="104" y="143"/>
                  </a:lnTo>
                  <a:lnTo>
                    <a:pt x="86" y="128"/>
                  </a:lnTo>
                  <a:lnTo>
                    <a:pt x="104" y="128"/>
                  </a:lnTo>
                  <a:lnTo>
                    <a:pt x="69" y="113"/>
                  </a:lnTo>
                  <a:lnTo>
                    <a:pt x="52" y="128"/>
                  </a:lnTo>
                  <a:lnTo>
                    <a:pt x="34" y="95"/>
                  </a:lnTo>
                  <a:lnTo>
                    <a:pt x="69" y="48"/>
                  </a:lnTo>
                  <a:lnTo>
                    <a:pt x="52" y="32"/>
                  </a:lnTo>
                  <a:lnTo>
                    <a:pt x="69" y="0"/>
                  </a:lnTo>
                  <a:lnTo>
                    <a:pt x="52" y="17"/>
                  </a:lnTo>
                  <a:lnTo>
                    <a:pt x="17" y="0"/>
                  </a:lnTo>
                  <a:lnTo>
                    <a:pt x="0" y="6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76" name="Freeform 139"/>
            <p:cNvSpPr>
              <a:spLocks/>
            </p:cNvSpPr>
            <p:nvPr>
              <p:custDataLst>
                <p:tags r:id="rId137"/>
              </p:custDataLst>
            </p:nvPr>
          </p:nvSpPr>
          <p:spPr bwMode="auto">
            <a:xfrm>
              <a:off x="7254874" y="4414838"/>
              <a:ext cx="53975" cy="63500"/>
            </a:xfrm>
            <a:custGeom>
              <a:avLst/>
              <a:gdLst>
                <a:gd name="T0" fmla="*/ 0 w 69"/>
                <a:gd name="T1" fmla="*/ 15679 h 81"/>
                <a:gd name="T2" fmla="*/ 0 w 69"/>
                <a:gd name="T3" fmla="*/ 15679 h 81"/>
                <a:gd name="T4" fmla="*/ 13298 w 69"/>
                <a:gd name="T5" fmla="*/ 3136 h 81"/>
                <a:gd name="T6" fmla="*/ 13298 w 69"/>
                <a:gd name="T7" fmla="*/ 0 h 81"/>
                <a:gd name="T8" fmla="*/ 0 w 69"/>
                <a:gd name="T9" fmla="*/ 15679 h 81"/>
                <a:gd name="T10" fmla="*/ 0 60000 65536"/>
                <a:gd name="T11" fmla="*/ 0 60000 65536"/>
                <a:gd name="T12" fmla="*/ 0 60000 65536"/>
                <a:gd name="T13" fmla="*/ 0 60000 65536"/>
                <a:gd name="T14" fmla="*/ 0 60000 65536"/>
                <a:gd name="T15" fmla="*/ 0 w 69"/>
                <a:gd name="T16" fmla="*/ 0 h 81"/>
                <a:gd name="T17" fmla="*/ 69 w 69"/>
                <a:gd name="T18" fmla="*/ 81 h 81"/>
              </a:gdLst>
              <a:ahLst/>
              <a:cxnLst>
                <a:cxn ang="T10">
                  <a:pos x="T0" y="T1"/>
                </a:cxn>
                <a:cxn ang="T11">
                  <a:pos x="T2" y="T3"/>
                </a:cxn>
                <a:cxn ang="T12">
                  <a:pos x="T4" y="T5"/>
                </a:cxn>
                <a:cxn ang="T13">
                  <a:pos x="T6" y="T7"/>
                </a:cxn>
                <a:cxn ang="T14">
                  <a:pos x="T8" y="T9"/>
                </a:cxn>
              </a:cxnLst>
              <a:rect l="T15" t="T16" r="T17" b="T18"/>
              <a:pathLst>
                <a:path w="69" h="81">
                  <a:moveTo>
                    <a:pt x="0" y="81"/>
                  </a:moveTo>
                  <a:lnTo>
                    <a:pt x="0" y="81"/>
                  </a:lnTo>
                  <a:lnTo>
                    <a:pt x="69" y="18"/>
                  </a:lnTo>
                  <a:lnTo>
                    <a:pt x="69" y="0"/>
                  </a:lnTo>
                  <a:lnTo>
                    <a:pt x="0" y="81"/>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77" name="Freeform 140"/>
            <p:cNvSpPr>
              <a:spLocks/>
            </p:cNvSpPr>
            <p:nvPr>
              <p:custDataLst>
                <p:tags r:id="rId138"/>
              </p:custDataLst>
            </p:nvPr>
          </p:nvSpPr>
          <p:spPr bwMode="auto">
            <a:xfrm>
              <a:off x="7321549" y="4376738"/>
              <a:ext cx="28575" cy="25400"/>
            </a:xfrm>
            <a:custGeom>
              <a:avLst/>
              <a:gdLst>
                <a:gd name="T0" fmla="*/ 0 w 36"/>
                <a:gd name="T1" fmla="*/ 0 h 33"/>
                <a:gd name="T2" fmla="*/ 0 w 36"/>
                <a:gd name="T3" fmla="*/ 0 h 33"/>
                <a:gd name="T4" fmla="*/ 7144 w 36"/>
                <a:gd name="T5" fmla="*/ 6158 h 33"/>
                <a:gd name="T6" fmla="*/ 7144 w 36"/>
                <a:gd name="T7" fmla="*/ 3079 h 33"/>
                <a:gd name="T8" fmla="*/ 7144 w 36"/>
                <a:gd name="T9" fmla="*/ 0 h 33"/>
                <a:gd name="T10" fmla="*/ 0 w 36"/>
                <a:gd name="T11" fmla="*/ 0 h 33"/>
                <a:gd name="T12" fmla="*/ 0 60000 65536"/>
                <a:gd name="T13" fmla="*/ 0 60000 65536"/>
                <a:gd name="T14" fmla="*/ 0 60000 65536"/>
                <a:gd name="T15" fmla="*/ 0 60000 65536"/>
                <a:gd name="T16" fmla="*/ 0 60000 65536"/>
                <a:gd name="T17" fmla="*/ 0 60000 65536"/>
                <a:gd name="T18" fmla="*/ 0 w 36"/>
                <a:gd name="T19" fmla="*/ 0 h 33"/>
                <a:gd name="T20" fmla="*/ 36 w 36"/>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6" h="33">
                  <a:moveTo>
                    <a:pt x="0" y="0"/>
                  </a:moveTo>
                  <a:lnTo>
                    <a:pt x="0" y="0"/>
                  </a:lnTo>
                  <a:lnTo>
                    <a:pt x="36" y="33"/>
                  </a:lnTo>
                  <a:lnTo>
                    <a:pt x="36" y="18"/>
                  </a:lnTo>
                  <a:lnTo>
                    <a:pt x="36"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78" name="Freeform 141"/>
            <p:cNvSpPr>
              <a:spLocks/>
            </p:cNvSpPr>
            <p:nvPr>
              <p:custDataLst>
                <p:tags r:id="rId139"/>
              </p:custDataLst>
            </p:nvPr>
          </p:nvSpPr>
          <p:spPr bwMode="auto">
            <a:xfrm>
              <a:off x="7362824" y="4402138"/>
              <a:ext cx="55563" cy="63500"/>
            </a:xfrm>
            <a:custGeom>
              <a:avLst/>
              <a:gdLst>
                <a:gd name="T0" fmla="*/ 0 w 71"/>
                <a:gd name="T1" fmla="*/ 6272 h 81"/>
                <a:gd name="T2" fmla="*/ 0 w 71"/>
                <a:gd name="T3" fmla="*/ 6272 h 81"/>
                <a:gd name="T4" fmla="*/ 3130 w 71"/>
                <a:gd name="T5" fmla="*/ 6272 h 81"/>
                <a:gd name="T6" fmla="*/ 3130 w 71"/>
                <a:gd name="T7" fmla="*/ 9407 h 81"/>
                <a:gd name="T8" fmla="*/ 7043 w 71"/>
                <a:gd name="T9" fmla="*/ 15679 h 81"/>
                <a:gd name="T10" fmla="*/ 7043 w 71"/>
                <a:gd name="T11" fmla="*/ 11759 h 81"/>
                <a:gd name="T12" fmla="*/ 7043 w 71"/>
                <a:gd name="T13" fmla="*/ 9407 h 81"/>
                <a:gd name="T14" fmla="*/ 13304 w 71"/>
                <a:gd name="T15" fmla="*/ 11759 h 81"/>
                <a:gd name="T16" fmla="*/ 13304 w 71"/>
                <a:gd name="T17" fmla="*/ 9407 h 81"/>
                <a:gd name="T18" fmla="*/ 10174 w 71"/>
                <a:gd name="T19" fmla="*/ 9407 h 81"/>
                <a:gd name="T20" fmla="*/ 10174 w 71"/>
                <a:gd name="T21" fmla="*/ 2352 h 81"/>
                <a:gd name="T22" fmla="*/ 7043 w 71"/>
                <a:gd name="T23" fmla="*/ 6272 h 81"/>
                <a:gd name="T24" fmla="*/ 7043 w 71"/>
                <a:gd name="T25" fmla="*/ 2352 h 81"/>
                <a:gd name="T26" fmla="*/ 3130 w 71"/>
                <a:gd name="T27" fmla="*/ 0 h 81"/>
                <a:gd name="T28" fmla="*/ 0 w 71"/>
                <a:gd name="T29" fmla="*/ 0 h 81"/>
                <a:gd name="T30" fmla="*/ 0 w 71"/>
                <a:gd name="T31" fmla="*/ 6272 h 8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1"/>
                <a:gd name="T49" fmla="*/ 0 h 81"/>
                <a:gd name="T50" fmla="*/ 71 w 71"/>
                <a:gd name="T51" fmla="*/ 81 h 8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1" h="81">
                  <a:moveTo>
                    <a:pt x="0" y="33"/>
                  </a:moveTo>
                  <a:lnTo>
                    <a:pt x="0" y="33"/>
                  </a:lnTo>
                  <a:lnTo>
                    <a:pt x="19" y="33"/>
                  </a:lnTo>
                  <a:lnTo>
                    <a:pt x="19" y="48"/>
                  </a:lnTo>
                  <a:lnTo>
                    <a:pt x="36" y="81"/>
                  </a:lnTo>
                  <a:lnTo>
                    <a:pt x="36" y="63"/>
                  </a:lnTo>
                  <a:lnTo>
                    <a:pt x="36" y="48"/>
                  </a:lnTo>
                  <a:lnTo>
                    <a:pt x="71" y="63"/>
                  </a:lnTo>
                  <a:lnTo>
                    <a:pt x="71" y="48"/>
                  </a:lnTo>
                  <a:lnTo>
                    <a:pt x="53" y="48"/>
                  </a:lnTo>
                  <a:lnTo>
                    <a:pt x="53" y="15"/>
                  </a:lnTo>
                  <a:lnTo>
                    <a:pt x="36" y="33"/>
                  </a:lnTo>
                  <a:lnTo>
                    <a:pt x="36" y="15"/>
                  </a:lnTo>
                  <a:lnTo>
                    <a:pt x="19" y="0"/>
                  </a:lnTo>
                  <a:lnTo>
                    <a:pt x="0" y="0"/>
                  </a:lnTo>
                  <a:lnTo>
                    <a:pt x="0" y="33"/>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79" name="Freeform 142"/>
            <p:cNvSpPr>
              <a:spLocks/>
            </p:cNvSpPr>
            <p:nvPr>
              <p:custDataLst>
                <p:tags r:id="rId140"/>
              </p:custDataLst>
            </p:nvPr>
          </p:nvSpPr>
          <p:spPr bwMode="auto">
            <a:xfrm>
              <a:off x="7362824" y="4440238"/>
              <a:ext cx="96838" cy="88900"/>
            </a:xfrm>
            <a:custGeom>
              <a:avLst/>
              <a:gdLst>
                <a:gd name="T0" fmla="*/ 0 w 123"/>
                <a:gd name="T1" fmla="*/ 16819 h 111"/>
                <a:gd name="T2" fmla="*/ 0 w 123"/>
                <a:gd name="T3" fmla="*/ 16819 h 111"/>
                <a:gd name="T4" fmla="*/ 3149 w 123"/>
                <a:gd name="T5" fmla="*/ 12814 h 111"/>
                <a:gd name="T6" fmla="*/ 7086 w 123"/>
                <a:gd name="T7" fmla="*/ 12814 h 111"/>
                <a:gd name="T8" fmla="*/ 10235 w 123"/>
                <a:gd name="T9" fmla="*/ 12814 h 111"/>
                <a:gd name="T10" fmla="*/ 13384 w 123"/>
                <a:gd name="T11" fmla="*/ 12814 h 111"/>
                <a:gd name="T12" fmla="*/ 10235 w 123"/>
                <a:gd name="T13" fmla="*/ 19222 h 111"/>
                <a:gd name="T14" fmla="*/ 17321 w 123"/>
                <a:gd name="T15" fmla="*/ 22425 h 111"/>
                <a:gd name="T16" fmla="*/ 20470 w 123"/>
                <a:gd name="T17" fmla="*/ 19222 h 111"/>
                <a:gd name="T18" fmla="*/ 17321 w 123"/>
                <a:gd name="T19" fmla="*/ 16819 h 111"/>
                <a:gd name="T20" fmla="*/ 20470 w 123"/>
                <a:gd name="T21" fmla="*/ 12814 h 111"/>
                <a:gd name="T22" fmla="*/ 23619 w 123"/>
                <a:gd name="T23" fmla="*/ 19222 h 111"/>
                <a:gd name="T24" fmla="*/ 23619 w 123"/>
                <a:gd name="T25" fmla="*/ 12814 h 111"/>
                <a:gd name="T26" fmla="*/ 23619 w 123"/>
                <a:gd name="T27" fmla="*/ 7208 h 111"/>
                <a:gd name="T28" fmla="*/ 17321 w 123"/>
                <a:gd name="T29" fmla="*/ 0 h 111"/>
                <a:gd name="T30" fmla="*/ 17321 w 123"/>
                <a:gd name="T31" fmla="*/ 7208 h 111"/>
                <a:gd name="T32" fmla="*/ 13384 w 123"/>
                <a:gd name="T33" fmla="*/ 7208 h 111"/>
                <a:gd name="T34" fmla="*/ 10235 w 123"/>
                <a:gd name="T35" fmla="*/ 9611 h 111"/>
                <a:gd name="T36" fmla="*/ 7086 w 123"/>
                <a:gd name="T37" fmla="*/ 7208 h 111"/>
                <a:gd name="T38" fmla="*/ 0 w 123"/>
                <a:gd name="T39" fmla="*/ 12814 h 111"/>
                <a:gd name="T40" fmla="*/ 0 w 123"/>
                <a:gd name="T41" fmla="*/ 16819 h 1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3"/>
                <a:gd name="T64" fmla="*/ 0 h 111"/>
                <a:gd name="T65" fmla="*/ 123 w 123"/>
                <a:gd name="T66" fmla="*/ 111 h 1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3" h="111">
                  <a:moveTo>
                    <a:pt x="0" y="81"/>
                  </a:moveTo>
                  <a:lnTo>
                    <a:pt x="0" y="81"/>
                  </a:lnTo>
                  <a:lnTo>
                    <a:pt x="19" y="63"/>
                  </a:lnTo>
                  <a:lnTo>
                    <a:pt x="36" y="63"/>
                  </a:lnTo>
                  <a:lnTo>
                    <a:pt x="53" y="63"/>
                  </a:lnTo>
                  <a:lnTo>
                    <a:pt x="71" y="63"/>
                  </a:lnTo>
                  <a:lnTo>
                    <a:pt x="53" y="96"/>
                  </a:lnTo>
                  <a:lnTo>
                    <a:pt x="88" y="111"/>
                  </a:lnTo>
                  <a:lnTo>
                    <a:pt x="105" y="96"/>
                  </a:lnTo>
                  <a:lnTo>
                    <a:pt x="88" y="81"/>
                  </a:lnTo>
                  <a:lnTo>
                    <a:pt x="105" y="63"/>
                  </a:lnTo>
                  <a:lnTo>
                    <a:pt x="123" y="96"/>
                  </a:lnTo>
                  <a:lnTo>
                    <a:pt x="123" y="63"/>
                  </a:lnTo>
                  <a:lnTo>
                    <a:pt x="123" y="33"/>
                  </a:lnTo>
                  <a:lnTo>
                    <a:pt x="88" y="0"/>
                  </a:lnTo>
                  <a:lnTo>
                    <a:pt x="88" y="33"/>
                  </a:lnTo>
                  <a:lnTo>
                    <a:pt x="71" y="33"/>
                  </a:lnTo>
                  <a:lnTo>
                    <a:pt x="53" y="48"/>
                  </a:lnTo>
                  <a:lnTo>
                    <a:pt x="36" y="33"/>
                  </a:lnTo>
                  <a:lnTo>
                    <a:pt x="0" y="63"/>
                  </a:lnTo>
                  <a:lnTo>
                    <a:pt x="0" y="81"/>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80" name="Line 143"/>
            <p:cNvSpPr>
              <a:spLocks noChangeShapeType="1"/>
            </p:cNvSpPr>
            <p:nvPr>
              <p:custDataLst>
                <p:tags r:id="rId141"/>
              </p:custDataLst>
            </p:nvPr>
          </p:nvSpPr>
          <p:spPr bwMode="auto">
            <a:xfrm>
              <a:off x="6737349" y="4395788"/>
              <a:ext cx="0" cy="127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81" name="Line 144"/>
            <p:cNvSpPr>
              <a:spLocks noChangeShapeType="1"/>
            </p:cNvSpPr>
            <p:nvPr>
              <p:custDataLst>
                <p:tags r:id="rId142"/>
              </p:custDataLst>
            </p:nvPr>
          </p:nvSpPr>
          <p:spPr bwMode="auto">
            <a:xfrm flipV="1">
              <a:off x="7494587" y="4090988"/>
              <a:ext cx="12700" cy="381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82" name="Line 145"/>
            <p:cNvSpPr>
              <a:spLocks noChangeShapeType="1"/>
            </p:cNvSpPr>
            <p:nvPr>
              <p:custDataLst>
                <p:tags r:id="rId143"/>
              </p:custDataLst>
            </p:nvPr>
          </p:nvSpPr>
          <p:spPr bwMode="auto">
            <a:xfrm flipV="1">
              <a:off x="7527924" y="4059238"/>
              <a:ext cx="0" cy="254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83" name="Freeform 146"/>
            <p:cNvSpPr>
              <a:spLocks/>
            </p:cNvSpPr>
            <p:nvPr>
              <p:custDataLst>
                <p:tags r:id="rId144"/>
              </p:custDataLst>
            </p:nvPr>
          </p:nvSpPr>
          <p:spPr bwMode="auto">
            <a:xfrm>
              <a:off x="7418387" y="4389438"/>
              <a:ext cx="28575" cy="50800"/>
            </a:xfrm>
            <a:custGeom>
              <a:avLst/>
              <a:gdLst>
                <a:gd name="T0" fmla="*/ 0 w 34"/>
                <a:gd name="T1" fmla="*/ 0 h 63"/>
                <a:gd name="T2" fmla="*/ 0 w 34"/>
                <a:gd name="T3" fmla="*/ 0 h 63"/>
                <a:gd name="T4" fmla="*/ 4202 w 34"/>
                <a:gd name="T5" fmla="*/ 3225 h 63"/>
                <a:gd name="T6" fmla="*/ 0 w 34"/>
                <a:gd name="T7" fmla="*/ 6451 h 63"/>
                <a:gd name="T8" fmla="*/ 0 w 34"/>
                <a:gd name="T9" fmla="*/ 9676 h 63"/>
                <a:gd name="T10" fmla="*/ 0 w 34"/>
                <a:gd name="T11" fmla="*/ 12902 h 63"/>
                <a:gd name="T12" fmla="*/ 4202 w 34"/>
                <a:gd name="T13" fmla="*/ 12902 h 63"/>
                <a:gd name="T14" fmla="*/ 4202 w 34"/>
                <a:gd name="T15" fmla="*/ 6451 h 63"/>
                <a:gd name="T16" fmla="*/ 8404 w 34"/>
                <a:gd name="T17" fmla="*/ 6451 h 63"/>
                <a:gd name="T18" fmla="*/ 4202 w 34"/>
                <a:gd name="T19" fmla="*/ 3225 h 63"/>
                <a:gd name="T20" fmla="*/ 4202 w 34"/>
                <a:gd name="T21" fmla="*/ 0 h 63"/>
                <a:gd name="T22" fmla="*/ 0 w 34"/>
                <a:gd name="T23" fmla="*/ 0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63"/>
                <a:gd name="T38" fmla="*/ 34 w 34"/>
                <a:gd name="T39" fmla="*/ 63 h 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63">
                  <a:moveTo>
                    <a:pt x="0" y="0"/>
                  </a:moveTo>
                  <a:lnTo>
                    <a:pt x="0" y="0"/>
                  </a:lnTo>
                  <a:lnTo>
                    <a:pt x="17" y="15"/>
                  </a:lnTo>
                  <a:lnTo>
                    <a:pt x="0" y="30"/>
                  </a:lnTo>
                  <a:lnTo>
                    <a:pt x="0" y="48"/>
                  </a:lnTo>
                  <a:lnTo>
                    <a:pt x="0" y="63"/>
                  </a:lnTo>
                  <a:lnTo>
                    <a:pt x="17" y="63"/>
                  </a:lnTo>
                  <a:lnTo>
                    <a:pt x="17" y="30"/>
                  </a:lnTo>
                  <a:lnTo>
                    <a:pt x="34" y="30"/>
                  </a:lnTo>
                  <a:lnTo>
                    <a:pt x="17" y="15"/>
                  </a:lnTo>
                  <a:lnTo>
                    <a:pt x="17"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84" name="Freeform 147"/>
            <p:cNvSpPr>
              <a:spLocks/>
            </p:cNvSpPr>
            <p:nvPr>
              <p:custDataLst>
                <p:tags r:id="rId145"/>
              </p:custDataLst>
            </p:nvPr>
          </p:nvSpPr>
          <p:spPr bwMode="auto">
            <a:xfrm>
              <a:off x="6940549" y="4351338"/>
              <a:ext cx="104775" cy="74613"/>
            </a:xfrm>
            <a:custGeom>
              <a:avLst/>
              <a:gdLst>
                <a:gd name="T0" fmla="*/ 2922 w 251"/>
                <a:gd name="T1" fmla="*/ 5543 h 175"/>
                <a:gd name="T2" fmla="*/ 2922 w 251"/>
                <a:gd name="T3" fmla="*/ 5543 h 175"/>
                <a:gd name="T4" fmla="*/ 4592 w 251"/>
                <a:gd name="T5" fmla="*/ 4264 h 175"/>
                <a:gd name="T6" fmla="*/ 5427 w 251"/>
                <a:gd name="T7" fmla="*/ 3411 h 175"/>
                <a:gd name="T8" fmla="*/ 7096 w 251"/>
                <a:gd name="T9" fmla="*/ 2558 h 175"/>
                <a:gd name="T10" fmla="*/ 7096 w 251"/>
                <a:gd name="T11" fmla="*/ 0 h 175"/>
                <a:gd name="T12" fmla="*/ 5427 w 251"/>
                <a:gd name="T13" fmla="*/ 0 h 175"/>
                <a:gd name="T14" fmla="*/ 5427 w 251"/>
                <a:gd name="T15" fmla="*/ 853 h 175"/>
                <a:gd name="T16" fmla="*/ 4592 w 251"/>
                <a:gd name="T17" fmla="*/ 0 h 175"/>
                <a:gd name="T18" fmla="*/ 835 w 251"/>
                <a:gd name="T19" fmla="*/ 0 h 175"/>
                <a:gd name="T20" fmla="*/ 0 w 251"/>
                <a:gd name="T21" fmla="*/ 1705 h 175"/>
                <a:gd name="T22" fmla="*/ 835 w 251"/>
                <a:gd name="T23" fmla="*/ 3411 h 175"/>
                <a:gd name="T24" fmla="*/ 835 w 251"/>
                <a:gd name="T25" fmla="*/ 4264 h 175"/>
                <a:gd name="T26" fmla="*/ 835 w 251"/>
                <a:gd name="T27" fmla="*/ 5543 h 175"/>
                <a:gd name="T28" fmla="*/ 2922 w 251"/>
                <a:gd name="T29" fmla="*/ 5543 h 17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1"/>
                <a:gd name="T46" fmla="*/ 0 h 175"/>
                <a:gd name="T47" fmla="*/ 251 w 251"/>
                <a:gd name="T48" fmla="*/ 175 h 17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1" h="175">
                  <a:moveTo>
                    <a:pt x="94" y="175"/>
                  </a:moveTo>
                  <a:lnTo>
                    <a:pt x="94" y="175"/>
                  </a:lnTo>
                  <a:lnTo>
                    <a:pt x="157" y="146"/>
                  </a:lnTo>
                  <a:lnTo>
                    <a:pt x="188" y="117"/>
                  </a:lnTo>
                  <a:lnTo>
                    <a:pt x="251" y="89"/>
                  </a:lnTo>
                  <a:lnTo>
                    <a:pt x="251" y="0"/>
                  </a:lnTo>
                  <a:lnTo>
                    <a:pt x="188" y="0"/>
                  </a:lnTo>
                  <a:lnTo>
                    <a:pt x="188" y="31"/>
                  </a:lnTo>
                  <a:lnTo>
                    <a:pt x="157" y="0"/>
                  </a:lnTo>
                  <a:lnTo>
                    <a:pt x="30" y="0"/>
                  </a:lnTo>
                  <a:lnTo>
                    <a:pt x="0" y="60"/>
                  </a:lnTo>
                  <a:lnTo>
                    <a:pt x="30" y="117"/>
                  </a:lnTo>
                  <a:lnTo>
                    <a:pt x="30" y="146"/>
                  </a:lnTo>
                  <a:lnTo>
                    <a:pt x="30" y="175"/>
                  </a:lnTo>
                  <a:lnTo>
                    <a:pt x="94" y="175"/>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85" name="Freeform 148"/>
            <p:cNvSpPr>
              <a:spLocks/>
            </p:cNvSpPr>
            <p:nvPr>
              <p:custDataLst>
                <p:tags r:id="rId146"/>
              </p:custDataLst>
            </p:nvPr>
          </p:nvSpPr>
          <p:spPr bwMode="auto">
            <a:xfrm>
              <a:off x="6619874" y="4097338"/>
              <a:ext cx="111125" cy="114300"/>
            </a:xfrm>
            <a:custGeom>
              <a:avLst/>
              <a:gdLst>
                <a:gd name="T0" fmla="*/ 27781 w 140"/>
                <a:gd name="T1" fmla="*/ 26194 h 144"/>
                <a:gd name="T2" fmla="*/ 27781 w 140"/>
                <a:gd name="T3" fmla="*/ 26194 h 144"/>
                <a:gd name="T4" fmla="*/ 23812 w 140"/>
                <a:gd name="T5" fmla="*/ 15875 h 144"/>
                <a:gd name="T6" fmla="*/ 23812 w 140"/>
                <a:gd name="T7" fmla="*/ 12700 h 144"/>
                <a:gd name="T8" fmla="*/ 20637 w 140"/>
                <a:gd name="T9" fmla="*/ 15875 h 144"/>
                <a:gd name="T10" fmla="*/ 17462 w 140"/>
                <a:gd name="T11" fmla="*/ 15875 h 144"/>
                <a:gd name="T12" fmla="*/ 17462 w 140"/>
                <a:gd name="T13" fmla="*/ 12700 h 144"/>
                <a:gd name="T14" fmla="*/ 23812 w 140"/>
                <a:gd name="T15" fmla="*/ 7144 h 144"/>
                <a:gd name="T16" fmla="*/ 10319 w 140"/>
                <a:gd name="T17" fmla="*/ 7144 h 144"/>
                <a:gd name="T18" fmla="*/ 10319 w 140"/>
                <a:gd name="T19" fmla="*/ 0 h 144"/>
                <a:gd name="T20" fmla="*/ 7144 w 140"/>
                <a:gd name="T21" fmla="*/ 0 h 144"/>
                <a:gd name="T22" fmla="*/ 3175 w 140"/>
                <a:gd name="T23" fmla="*/ 0 h 144"/>
                <a:gd name="T24" fmla="*/ 3175 w 140"/>
                <a:gd name="T25" fmla="*/ 3175 h 144"/>
                <a:gd name="T26" fmla="*/ 0 w 140"/>
                <a:gd name="T27" fmla="*/ 9525 h 144"/>
                <a:gd name="T28" fmla="*/ 3175 w 140"/>
                <a:gd name="T29" fmla="*/ 9525 h 144"/>
                <a:gd name="T30" fmla="*/ 7144 w 140"/>
                <a:gd name="T31" fmla="*/ 26194 h 144"/>
                <a:gd name="T32" fmla="*/ 14287 w 140"/>
                <a:gd name="T33" fmla="*/ 26194 h 144"/>
                <a:gd name="T34" fmla="*/ 20637 w 140"/>
                <a:gd name="T35" fmla="*/ 19050 h 144"/>
                <a:gd name="T36" fmla="*/ 23812 w 140"/>
                <a:gd name="T37" fmla="*/ 28575 h 144"/>
                <a:gd name="T38" fmla="*/ 27781 w 140"/>
                <a:gd name="T39" fmla="*/ 26194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0"/>
                <a:gd name="T61" fmla="*/ 0 h 144"/>
                <a:gd name="T62" fmla="*/ 140 w 140"/>
                <a:gd name="T63" fmla="*/ 144 h 1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0" h="144">
                  <a:moveTo>
                    <a:pt x="140" y="129"/>
                  </a:moveTo>
                  <a:lnTo>
                    <a:pt x="140" y="129"/>
                  </a:lnTo>
                  <a:lnTo>
                    <a:pt x="123" y="81"/>
                  </a:lnTo>
                  <a:lnTo>
                    <a:pt x="123" y="64"/>
                  </a:lnTo>
                  <a:lnTo>
                    <a:pt x="105" y="81"/>
                  </a:lnTo>
                  <a:lnTo>
                    <a:pt x="88" y="81"/>
                  </a:lnTo>
                  <a:lnTo>
                    <a:pt x="88" y="64"/>
                  </a:lnTo>
                  <a:lnTo>
                    <a:pt x="123" y="33"/>
                  </a:lnTo>
                  <a:lnTo>
                    <a:pt x="52" y="33"/>
                  </a:lnTo>
                  <a:lnTo>
                    <a:pt x="52" y="0"/>
                  </a:lnTo>
                  <a:lnTo>
                    <a:pt x="34" y="0"/>
                  </a:lnTo>
                  <a:lnTo>
                    <a:pt x="17" y="0"/>
                  </a:lnTo>
                  <a:lnTo>
                    <a:pt x="17" y="16"/>
                  </a:lnTo>
                  <a:lnTo>
                    <a:pt x="0" y="48"/>
                  </a:lnTo>
                  <a:lnTo>
                    <a:pt x="17" y="48"/>
                  </a:lnTo>
                  <a:lnTo>
                    <a:pt x="34" y="129"/>
                  </a:lnTo>
                  <a:lnTo>
                    <a:pt x="69" y="129"/>
                  </a:lnTo>
                  <a:lnTo>
                    <a:pt x="105" y="96"/>
                  </a:lnTo>
                  <a:lnTo>
                    <a:pt x="123" y="144"/>
                  </a:lnTo>
                  <a:lnTo>
                    <a:pt x="140" y="129"/>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86" name="Freeform 149"/>
            <p:cNvSpPr>
              <a:spLocks/>
            </p:cNvSpPr>
            <p:nvPr>
              <p:custDataLst>
                <p:tags r:id="rId147"/>
              </p:custDataLst>
            </p:nvPr>
          </p:nvSpPr>
          <p:spPr bwMode="auto">
            <a:xfrm>
              <a:off x="6718299" y="4059238"/>
              <a:ext cx="190500" cy="393700"/>
            </a:xfrm>
            <a:custGeom>
              <a:avLst/>
              <a:gdLst>
                <a:gd name="T0" fmla="*/ 34131 w 240"/>
                <a:gd name="T1" fmla="*/ 98624 h 495"/>
                <a:gd name="T2" fmla="*/ 34131 w 240"/>
                <a:gd name="T3" fmla="*/ 98624 h 495"/>
                <a:gd name="T4" fmla="*/ 41275 w 240"/>
                <a:gd name="T5" fmla="*/ 85898 h 495"/>
                <a:gd name="T6" fmla="*/ 38100 w 240"/>
                <a:gd name="T7" fmla="*/ 76354 h 495"/>
                <a:gd name="T8" fmla="*/ 34131 w 240"/>
                <a:gd name="T9" fmla="*/ 69991 h 495"/>
                <a:gd name="T10" fmla="*/ 34131 w 240"/>
                <a:gd name="T11" fmla="*/ 64424 h 495"/>
                <a:gd name="T12" fmla="*/ 30956 w 240"/>
                <a:gd name="T13" fmla="*/ 54879 h 495"/>
                <a:gd name="T14" fmla="*/ 30956 w 240"/>
                <a:gd name="T15" fmla="*/ 47721 h 495"/>
                <a:gd name="T16" fmla="*/ 44450 w 240"/>
                <a:gd name="T17" fmla="*/ 41358 h 495"/>
                <a:gd name="T18" fmla="*/ 47625 w 240"/>
                <a:gd name="T19" fmla="*/ 35791 h 495"/>
                <a:gd name="T20" fmla="*/ 44450 w 240"/>
                <a:gd name="T21" fmla="*/ 35791 h 495"/>
                <a:gd name="T22" fmla="*/ 38100 w 240"/>
                <a:gd name="T23" fmla="*/ 31814 h 495"/>
                <a:gd name="T24" fmla="*/ 38100 w 240"/>
                <a:gd name="T25" fmla="*/ 28633 h 495"/>
                <a:gd name="T26" fmla="*/ 38100 w 240"/>
                <a:gd name="T27" fmla="*/ 26247 h 495"/>
                <a:gd name="T28" fmla="*/ 34131 w 240"/>
                <a:gd name="T29" fmla="*/ 22270 h 495"/>
                <a:gd name="T30" fmla="*/ 30956 w 240"/>
                <a:gd name="T31" fmla="*/ 22270 h 495"/>
                <a:gd name="T32" fmla="*/ 34131 w 240"/>
                <a:gd name="T33" fmla="*/ 7158 h 495"/>
                <a:gd name="T34" fmla="*/ 30956 w 240"/>
                <a:gd name="T35" fmla="*/ 0 h 495"/>
                <a:gd name="T36" fmla="*/ 27781 w 240"/>
                <a:gd name="T37" fmla="*/ 0 h 495"/>
                <a:gd name="T38" fmla="*/ 27781 w 240"/>
                <a:gd name="T39" fmla="*/ 7158 h 495"/>
                <a:gd name="T40" fmla="*/ 20638 w 240"/>
                <a:gd name="T41" fmla="*/ 7158 h 495"/>
                <a:gd name="T42" fmla="*/ 17463 w 240"/>
                <a:gd name="T43" fmla="*/ 9544 h 495"/>
                <a:gd name="T44" fmla="*/ 10319 w 240"/>
                <a:gd name="T45" fmla="*/ 22270 h 495"/>
                <a:gd name="T46" fmla="*/ 7144 w 240"/>
                <a:gd name="T47" fmla="*/ 26247 h 495"/>
                <a:gd name="T48" fmla="*/ 3969 w 240"/>
                <a:gd name="T49" fmla="*/ 31814 h 495"/>
                <a:gd name="T50" fmla="*/ 3969 w 240"/>
                <a:gd name="T51" fmla="*/ 35791 h 495"/>
                <a:gd name="T52" fmla="*/ 0 w 240"/>
                <a:gd name="T53" fmla="*/ 38177 h 495"/>
                <a:gd name="T54" fmla="*/ 7144 w 240"/>
                <a:gd name="T55" fmla="*/ 45335 h 495"/>
                <a:gd name="T56" fmla="*/ 10319 w 240"/>
                <a:gd name="T57" fmla="*/ 50903 h 495"/>
                <a:gd name="T58" fmla="*/ 14288 w 240"/>
                <a:gd name="T59" fmla="*/ 60447 h 495"/>
                <a:gd name="T60" fmla="*/ 10319 w 240"/>
                <a:gd name="T61" fmla="*/ 64424 h 495"/>
                <a:gd name="T62" fmla="*/ 17463 w 240"/>
                <a:gd name="T63" fmla="*/ 66810 h 495"/>
                <a:gd name="T64" fmla="*/ 23813 w 240"/>
                <a:gd name="T65" fmla="*/ 60447 h 495"/>
                <a:gd name="T66" fmla="*/ 27781 w 240"/>
                <a:gd name="T67" fmla="*/ 64424 h 495"/>
                <a:gd name="T68" fmla="*/ 34131 w 240"/>
                <a:gd name="T69" fmla="*/ 83512 h 495"/>
                <a:gd name="T70" fmla="*/ 34131 w 240"/>
                <a:gd name="T71" fmla="*/ 98624 h 49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0"/>
                <a:gd name="T109" fmla="*/ 0 h 495"/>
                <a:gd name="T110" fmla="*/ 240 w 240"/>
                <a:gd name="T111" fmla="*/ 495 h 49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0" h="495">
                  <a:moveTo>
                    <a:pt x="172" y="495"/>
                  </a:moveTo>
                  <a:lnTo>
                    <a:pt x="172" y="495"/>
                  </a:lnTo>
                  <a:lnTo>
                    <a:pt x="205" y="432"/>
                  </a:lnTo>
                  <a:lnTo>
                    <a:pt x="190" y="384"/>
                  </a:lnTo>
                  <a:lnTo>
                    <a:pt x="172" y="351"/>
                  </a:lnTo>
                  <a:lnTo>
                    <a:pt x="172" y="321"/>
                  </a:lnTo>
                  <a:lnTo>
                    <a:pt x="155" y="273"/>
                  </a:lnTo>
                  <a:lnTo>
                    <a:pt x="155" y="240"/>
                  </a:lnTo>
                  <a:lnTo>
                    <a:pt x="222" y="208"/>
                  </a:lnTo>
                  <a:lnTo>
                    <a:pt x="240" y="177"/>
                  </a:lnTo>
                  <a:lnTo>
                    <a:pt x="222" y="177"/>
                  </a:lnTo>
                  <a:lnTo>
                    <a:pt x="190" y="160"/>
                  </a:lnTo>
                  <a:lnTo>
                    <a:pt x="190" y="144"/>
                  </a:lnTo>
                  <a:lnTo>
                    <a:pt x="190" y="129"/>
                  </a:lnTo>
                  <a:lnTo>
                    <a:pt x="172" y="112"/>
                  </a:lnTo>
                  <a:lnTo>
                    <a:pt x="155" y="112"/>
                  </a:lnTo>
                  <a:lnTo>
                    <a:pt x="172" y="33"/>
                  </a:lnTo>
                  <a:lnTo>
                    <a:pt x="155" y="0"/>
                  </a:lnTo>
                  <a:lnTo>
                    <a:pt x="138" y="0"/>
                  </a:lnTo>
                  <a:lnTo>
                    <a:pt x="138" y="33"/>
                  </a:lnTo>
                  <a:lnTo>
                    <a:pt x="103" y="33"/>
                  </a:lnTo>
                  <a:lnTo>
                    <a:pt x="86" y="48"/>
                  </a:lnTo>
                  <a:lnTo>
                    <a:pt x="51" y="112"/>
                  </a:lnTo>
                  <a:lnTo>
                    <a:pt x="34" y="129"/>
                  </a:lnTo>
                  <a:lnTo>
                    <a:pt x="17" y="160"/>
                  </a:lnTo>
                  <a:lnTo>
                    <a:pt x="17" y="177"/>
                  </a:lnTo>
                  <a:lnTo>
                    <a:pt x="0" y="192"/>
                  </a:lnTo>
                  <a:lnTo>
                    <a:pt x="34" y="225"/>
                  </a:lnTo>
                  <a:lnTo>
                    <a:pt x="51" y="256"/>
                  </a:lnTo>
                  <a:lnTo>
                    <a:pt x="69" y="304"/>
                  </a:lnTo>
                  <a:lnTo>
                    <a:pt x="51" y="321"/>
                  </a:lnTo>
                  <a:lnTo>
                    <a:pt x="86" y="336"/>
                  </a:lnTo>
                  <a:lnTo>
                    <a:pt x="121" y="304"/>
                  </a:lnTo>
                  <a:lnTo>
                    <a:pt x="138" y="321"/>
                  </a:lnTo>
                  <a:lnTo>
                    <a:pt x="172" y="417"/>
                  </a:lnTo>
                  <a:lnTo>
                    <a:pt x="172" y="495"/>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87" name="Freeform 150"/>
            <p:cNvSpPr>
              <a:spLocks/>
            </p:cNvSpPr>
            <p:nvPr>
              <p:custDataLst>
                <p:tags r:id="rId148"/>
              </p:custDataLst>
            </p:nvPr>
          </p:nvSpPr>
          <p:spPr bwMode="auto">
            <a:xfrm>
              <a:off x="6896099" y="4186238"/>
              <a:ext cx="150813" cy="177800"/>
            </a:xfrm>
            <a:custGeom>
              <a:avLst/>
              <a:gdLst>
                <a:gd name="T0" fmla="*/ 38100 w 190"/>
                <a:gd name="T1" fmla="*/ 42069 h 224"/>
                <a:gd name="T2" fmla="*/ 38100 w 190"/>
                <a:gd name="T3" fmla="*/ 42069 h 224"/>
                <a:gd name="T4" fmla="*/ 38100 w 190"/>
                <a:gd name="T5" fmla="*/ 34925 h 224"/>
                <a:gd name="T6" fmla="*/ 30956 w 190"/>
                <a:gd name="T7" fmla="*/ 28575 h 224"/>
                <a:gd name="T8" fmla="*/ 30956 w 190"/>
                <a:gd name="T9" fmla="*/ 25400 h 224"/>
                <a:gd name="T10" fmla="*/ 17463 w 190"/>
                <a:gd name="T11" fmla="*/ 15875 h 224"/>
                <a:gd name="T12" fmla="*/ 23813 w 190"/>
                <a:gd name="T13" fmla="*/ 13494 h 224"/>
                <a:gd name="T14" fmla="*/ 20638 w 190"/>
                <a:gd name="T15" fmla="*/ 9525 h 224"/>
                <a:gd name="T16" fmla="*/ 14288 w 190"/>
                <a:gd name="T17" fmla="*/ 6350 h 224"/>
                <a:gd name="T18" fmla="*/ 10319 w 190"/>
                <a:gd name="T19" fmla="*/ 0 h 224"/>
                <a:gd name="T20" fmla="*/ 7144 w 190"/>
                <a:gd name="T21" fmla="*/ 0 h 224"/>
                <a:gd name="T22" fmla="*/ 7144 w 190"/>
                <a:gd name="T23" fmla="*/ 6350 h 224"/>
                <a:gd name="T24" fmla="*/ 3969 w 190"/>
                <a:gd name="T25" fmla="*/ 6350 h 224"/>
                <a:gd name="T26" fmla="*/ 3969 w 190"/>
                <a:gd name="T27" fmla="*/ 3969 h 224"/>
                <a:gd name="T28" fmla="*/ 0 w 190"/>
                <a:gd name="T29" fmla="*/ 9525 h 224"/>
                <a:gd name="T30" fmla="*/ 0 w 190"/>
                <a:gd name="T31" fmla="*/ 13494 h 224"/>
                <a:gd name="T32" fmla="*/ 3969 w 190"/>
                <a:gd name="T33" fmla="*/ 15875 h 224"/>
                <a:gd name="T34" fmla="*/ 3969 w 190"/>
                <a:gd name="T35" fmla="*/ 25400 h 224"/>
                <a:gd name="T36" fmla="*/ 10319 w 190"/>
                <a:gd name="T37" fmla="*/ 22225 h 224"/>
                <a:gd name="T38" fmla="*/ 17463 w 190"/>
                <a:gd name="T39" fmla="*/ 19050 h 224"/>
                <a:gd name="T40" fmla="*/ 20638 w 190"/>
                <a:gd name="T41" fmla="*/ 25400 h 224"/>
                <a:gd name="T42" fmla="*/ 23813 w 190"/>
                <a:gd name="T43" fmla="*/ 32544 h 224"/>
                <a:gd name="T44" fmla="*/ 27781 w 190"/>
                <a:gd name="T45" fmla="*/ 34925 h 224"/>
                <a:gd name="T46" fmla="*/ 27781 w 190"/>
                <a:gd name="T47" fmla="*/ 42069 h 224"/>
                <a:gd name="T48" fmla="*/ 30956 w 190"/>
                <a:gd name="T49" fmla="*/ 44450 h 224"/>
                <a:gd name="T50" fmla="*/ 30956 w 190"/>
                <a:gd name="T51" fmla="*/ 42069 h 224"/>
                <a:gd name="T52" fmla="*/ 38100 w 190"/>
                <a:gd name="T53" fmla="*/ 42069 h 2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0"/>
                <a:gd name="T82" fmla="*/ 0 h 224"/>
                <a:gd name="T83" fmla="*/ 190 w 190"/>
                <a:gd name="T84" fmla="*/ 224 h 2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0" h="224">
                  <a:moveTo>
                    <a:pt x="190" y="209"/>
                  </a:moveTo>
                  <a:lnTo>
                    <a:pt x="190" y="209"/>
                  </a:lnTo>
                  <a:lnTo>
                    <a:pt x="190" y="176"/>
                  </a:lnTo>
                  <a:lnTo>
                    <a:pt x="156" y="144"/>
                  </a:lnTo>
                  <a:lnTo>
                    <a:pt x="156" y="128"/>
                  </a:lnTo>
                  <a:lnTo>
                    <a:pt x="87" y="80"/>
                  </a:lnTo>
                  <a:lnTo>
                    <a:pt x="121" y="65"/>
                  </a:lnTo>
                  <a:lnTo>
                    <a:pt x="104" y="48"/>
                  </a:lnTo>
                  <a:lnTo>
                    <a:pt x="69" y="32"/>
                  </a:lnTo>
                  <a:lnTo>
                    <a:pt x="52" y="0"/>
                  </a:lnTo>
                  <a:lnTo>
                    <a:pt x="35" y="0"/>
                  </a:lnTo>
                  <a:lnTo>
                    <a:pt x="35" y="32"/>
                  </a:lnTo>
                  <a:lnTo>
                    <a:pt x="18" y="32"/>
                  </a:lnTo>
                  <a:lnTo>
                    <a:pt x="18" y="17"/>
                  </a:lnTo>
                  <a:lnTo>
                    <a:pt x="0" y="48"/>
                  </a:lnTo>
                  <a:lnTo>
                    <a:pt x="0" y="65"/>
                  </a:lnTo>
                  <a:lnTo>
                    <a:pt x="18" y="80"/>
                  </a:lnTo>
                  <a:lnTo>
                    <a:pt x="18" y="128"/>
                  </a:lnTo>
                  <a:lnTo>
                    <a:pt x="52" y="113"/>
                  </a:lnTo>
                  <a:lnTo>
                    <a:pt x="87" y="96"/>
                  </a:lnTo>
                  <a:lnTo>
                    <a:pt x="104" y="128"/>
                  </a:lnTo>
                  <a:lnTo>
                    <a:pt x="121" y="161"/>
                  </a:lnTo>
                  <a:lnTo>
                    <a:pt x="138" y="176"/>
                  </a:lnTo>
                  <a:lnTo>
                    <a:pt x="138" y="209"/>
                  </a:lnTo>
                  <a:lnTo>
                    <a:pt x="156" y="224"/>
                  </a:lnTo>
                  <a:lnTo>
                    <a:pt x="156" y="209"/>
                  </a:lnTo>
                  <a:lnTo>
                    <a:pt x="190" y="209"/>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88" name="Freeform 151"/>
            <p:cNvSpPr>
              <a:spLocks/>
            </p:cNvSpPr>
            <p:nvPr>
              <p:custDataLst>
                <p:tags r:id="rId149"/>
              </p:custDataLst>
            </p:nvPr>
          </p:nvSpPr>
          <p:spPr bwMode="auto">
            <a:xfrm>
              <a:off x="6937374" y="4173538"/>
              <a:ext cx="150813" cy="292100"/>
            </a:xfrm>
            <a:custGeom>
              <a:avLst/>
              <a:gdLst>
                <a:gd name="T0" fmla="*/ 0 w 190"/>
                <a:gd name="T1" fmla="*/ 3166 h 369"/>
                <a:gd name="T2" fmla="*/ 0 w 190"/>
                <a:gd name="T3" fmla="*/ 3166 h 369"/>
                <a:gd name="T4" fmla="*/ 0 w 190"/>
                <a:gd name="T5" fmla="*/ 0 h 369"/>
                <a:gd name="T6" fmla="*/ 3969 w 190"/>
                <a:gd name="T7" fmla="*/ 3166 h 369"/>
                <a:gd name="T8" fmla="*/ 17463 w 190"/>
                <a:gd name="T9" fmla="*/ 0 h 369"/>
                <a:gd name="T10" fmla="*/ 23813 w 190"/>
                <a:gd name="T11" fmla="*/ 0 h 369"/>
                <a:gd name="T12" fmla="*/ 23813 w 190"/>
                <a:gd name="T13" fmla="*/ 6333 h 369"/>
                <a:gd name="T14" fmla="*/ 30956 w 190"/>
                <a:gd name="T15" fmla="*/ 6333 h 369"/>
                <a:gd name="T16" fmla="*/ 23813 w 190"/>
                <a:gd name="T17" fmla="*/ 9499 h 369"/>
                <a:gd name="T18" fmla="*/ 20638 w 190"/>
                <a:gd name="T19" fmla="*/ 15832 h 369"/>
                <a:gd name="T20" fmla="*/ 17463 w 190"/>
                <a:gd name="T21" fmla="*/ 18998 h 369"/>
                <a:gd name="T22" fmla="*/ 34925 w 190"/>
                <a:gd name="T23" fmla="*/ 40372 h 369"/>
                <a:gd name="T24" fmla="*/ 38100 w 190"/>
                <a:gd name="T25" fmla="*/ 47496 h 369"/>
                <a:gd name="T26" fmla="*/ 34925 w 190"/>
                <a:gd name="T27" fmla="*/ 59370 h 369"/>
                <a:gd name="T28" fmla="*/ 27781 w 190"/>
                <a:gd name="T29" fmla="*/ 63328 h 369"/>
                <a:gd name="T30" fmla="*/ 23813 w 190"/>
                <a:gd name="T31" fmla="*/ 63328 h 369"/>
                <a:gd name="T32" fmla="*/ 20638 w 190"/>
                <a:gd name="T33" fmla="*/ 68869 h 369"/>
                <a:gd name="T34" fmla="*/ 14288 w 190"/>
                <a:gd name="T35" fmla="*/ 72827 h 369"/>
                <a:gd name="T36" fmla="*/ 14288 w 190"/>
                <a:gd name="T37" fmla="*/ 66494 h 369"/>
                <a:gd name="T38" fmla="*/ 10319 w 190"/>
                <a:gd name="T39" fmla="*/ 63328 h 369"/>
                <a:gd name="T40" fmla="*/ 17463 w 190"/>
                <a:gd name="T41" fmla="*/ 59370 h 369"/>
                <a:gd name="T42" fmla="*/ 20638 w 190"/>
                <a:gd name="T43" fmla="*/ 56995 h 369"/>
                <a:gd name="T44" fmla="*/ 27781 w 190"/>
                <a:gd name="T45" fmla="*/ 53829 h 369"/>
                <a:gd name="T46" fmla="*/ 27781 w 190"/>
                <a:gd name="T47" fmla="*/ 44330 h 369"/>
                <a:gd name="T48" fmla="*/ 27781 w 190"/>
                <a:gd name="T49" fmla="*/ 37997 h 369"/>
                <a:gd name="T50" fmla="*/ 20638 w 190"/>
                <a:gd name="T51" fmla="*/ 31664 h 369"/>
                <a:gd name="T52" fmla="*/ 20638 w 190"/>
                <a:gd name="T53" fmla="*/ 28498 h 369"/>
                <a:gd name="T54" fmla="*/ 7144 w 190"/>
                <a:gd name="T55" fmla="*/ 18998 h 369"/>
                <a:gd name="T56" fmla="*/ 14288 w 190"/>
                <a:gd name="T57" fmla="*/ 15832 h 369"/>
                <a:gd name="T58" fmla="*/ 10319 w 190"/>
                <a:gd name="T59" fmla="*/ 12666 h 369"/>
                <a:gd name="T60" fmla="*/ 3969 w 190"/>
                <a:gd name="T61" fmla="*/ 9499 h 369"/>
                <a:gd name="T62" fmla="*/ 0 w 190"/>
                <a:gd name="T63" fmla="*/ 3166 h 36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0"/>
                <a:gd name="T97" fmla="*/ 0 h 369"/>
                <a:gd name="T98" fmla="*/ 190 w 190"/>
                <a:gd name="T99" fmla="*/ 369 h 36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0" h="369">
                  <a:moveTo>
                    <a:pt x="0" y="16"/>
                  </a:moveTo>
                  <a:lnTo>
                    <a:pt x="0" y="16"/>
                  </a:lnTo>
                  <a:lnTo>
                    <a:pt x="0" y="0"/>
                  </a:lnTo>
                  <a:lnTo>
                    <a:pt x="17" y="16"/>
                  </a:lnTo>
                  <a:lnTo>
                    <a:pt x="86" y="0"/>
                  </a:lnTo>
                  <a:lnTo>
                    <a:pt x="121" y="0"/>
                  </a:lnTo>
                  <a:lnTo>
                    <a:pt x="121" y="33"/>
                  </a:lnTo>
                  <a:lnTo>
                    <a:pt x="156" y="33"/>
                  </a:lnTo>
                  <a:lnTo>
                    <a:pt x="121" y="48"/>
                  </a:lnTo>
                  <a:lnTo>
                    <a:pt x="104" y="81"/>
                  </a:lnTo>
                  <a:lnTo>
                    <a:pt x="86" y="96"/>
                  </a:lnTo>
                  <a:lnTo>
                    <a:pt x="173" y="207"/>
                  </a:lnTo>
                  <a:lnTo>
                    <a:pt x="190" y="240"/>
                  </a:lnTo>
                  <a:lnTo>
                    <a:pt x="173" y="303"/>
                  </a:lnTo>
                  <a:lnTo>
                    <a:pt x="138" y="321"/>
                  </a:lnTo>
                  <a:lnTo>
                    <a:pt x="121" y="321"/>
                  </a:lnTo>
                  <a:lnTo>
                    <a:pt x="104" y="351"/>
                  </a:lnTo>
                  <a:lnTo>
                    <a:pt x="69" y="369"/>
                  </a:lnTo>
                  <a:lnTo>
                    <a:pt x="69" y="336"/>
                  </a:lnTo>
                  <a:lnTo>
                    <a:pt x="52" y="321"/>
                  </a:lnTo>
                  <a:lnTo>
                    <a:pt x="86" y="303"/>
                  </a:lnTo>
                  <a:lnTo>
                    <a:pt x="104" y="288"/>
                  </a:lnTo>
                  <a:lnTo>
                    <a:pt x="138" y="273"/>
                  </a:lnTo>
                  <a:lnTo>
                    <a:pt x="138" y="225"/>
                  </a:lnTo>
                  <a:lnTo>
                    <a:pt x="138" y="192"/>
                  </a:lnTo>
                  <a:lnTo>
                    <a:pt x="104" y="160"/>
                  </a:lnTo>
                  <a:lnTo>
                    <a:pt x="104" y="144"/>
                  </a:lnTo>
                  <a:lnTo>
                    <a:pt x="35" y="96"/>
                  </a:lnTo>
                  <a:lnTo>
                    <a:pt x="69" y="81"/>
                  </a:lnTo>
                  <a:lnTo>
                    <a:pt x="52" y="64"/>
                  </a:lnTo>
                  <a:lnTo>
                    <a:pt x="17" y="48"/>
                  </a:lnTo>
                  <a:lnTo>
                    <a:pt x="0" y="16"/>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89" name="Freeform 152"/>
            <p:cNvSpPr>
              <a:spLocks/>
            </p:cNvSpPr>
            <p:nvPr>
              <p:custDataLst>
                <p:tags r:id="rId150"/>
              </p:custDataLst>
            </p:nvPr>
          </p:nvSpPr>
          <p:spPr bwMode="auto">
            <a:xfrm>
              <a:off x="6896099" y="4503738"/>
              <a:ext cx="82550" cy="114300"/>
            </a:xfrm>
            <a:custGeom>
              <a:avLst/>
              <a:gdLst>
                <a:gd name="T0" fmla="*/ 10319 w 104"/>
                <a:gd name="T1" fmla="*/ 2381 h 144"/>
                <a:gd name="T2" fmla="*/ 10319 w 104"/>
                <a:gd name="T3" fmla="*/ 2381 h 144"/>
                <a:gd name="T4" fmla="*/ 7144 w 104"/>
                <a:gd name="T5" fmla="*/ 5556 h 144"/>
                <a:gd name="T6" fmla="*/ 3969 w 104"/>
                <a:gd name="T7" fmla="*/ 2381 h 144"/>
                <a:gd name="T8" fmla="*/ 0 w 104"/>
                <a:gd name="T9" fmla="*/ 0 h 144"/>
                <a:gd name="T10" fmla="*/ 0 w 104"/>
                <a:gd name="T11" fmla="*/ 2381 h 144"/>
                <a:gd name="T12" fmla="*/ 0 w 104"/>
                <a:gd name="T13" fmla="*/ 11906 h 144"/>
                <a:gd name="T14" fmla="*/ 7144 w 104"/>
                <a:gd name="T15" fmla="*/ 19050 h 144"/>
                <a:gd name="T16" fmla="*/ 17463 w 104"/>
                <a:gd name="T17" fmla="*/ 28575 h 144"/>
                <a:gd name="T18" fmla="*/ 20638 w 104"/>
                <a:gd name="T19" fmla="*/ 28575 h 144"/>
                <a:gd name="T20" fmla="*/ 17463 w 104"/>
                <a:gd name="T21" fmla="*/ 19050 h 144"/>
                <a:gd name="T22" fmla="*/ 17463 w 104"/>
                <a:gd name="T23" fmla="*/ 9525 h 144"/>
                <a:gd name="T24" fmla="*/ 10319 w 104"/>
                <a:gd name="T25" fmla="*/ 2381 h 1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44"/>
                <a:gd name="T41" fmla="*/ 104 w 104"/>
                <a:gd name="T42" fmla="*/ 144 h 1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44">
                  <a:moveTo>
                    <a:pt x="52" y="15"/>
                  </a:moveTo>
                  <a:lnTo>
                    <a:pt x="52" y="15"/>
                  </a:lnTo>
                  <a:lnTo>
                    <a:pt x="35" y="30"/>
                  </a:lnTo>
                  <a:lnTo>
                    <a:pt x="18" y="15"/>
                  </a:lnTo>
                  <a:lnTo>
                    <a:pt x="0" y="0"/>
                  </a:lnTo>
                  <a:lnTo>
                    <a:pt x="0" y="15"/>
                  </a:lnTo>
                  <a:lnTo>
                    <a:pt x="0" y="63"/>
                  </a:lnTo>
                  <a:lnTo>
                    <a:pt x="35" y="96"/>
                  </a:lnTo>
                  <a:lnTo>
                    <a:pt x="87" y="144"/>
                  </a:lnTo>
                  <a:lnTo>
                    <a:pt x="104" y="144"/>
                  </a:lnTo>
                  <a:lnTo>
                    <a:pt x="87" y="96"/>
                  </a:lnTo>
                  <a:lnTo>
                    <a:pt x="87" y="48"/>
                  </a:lnTo>
                  <a:lnTo>
                    <a:pt x="52" y="15"/>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90" name="Freeform 153"/>
            <p:cNvSpPr>
              <a:spLocks/>
            </p:cNvSpPr>
            <p:nvPr>
              <p:custDataLst>
                <p:tags r:id="rId151"/>
              </p:custDataLst>
            </p:nvPr>
          </p:nvSpPr>
          <p:spPr bwMode="auto">
            <a:xfrm>
              <a:off x="6842124" y="4224338"/>
              <a:ext cx="163513" cy="304800"/>
            </a:xfrm>
            <a:custGeom>
              <a:avLst/>
              <a:gdLst>
                <a:gd name="T0" fmla="*/ 13429 w 207"/>
                <a:gd name="T1" fmla="*/ 0 h 383"/>
                <a:gd name="T2" fmla="*/ 13429 w 207"/>
                <a:gd name="T3" fmla="*/ 0 h 383"/>
                <a:gd name="T4" fmla="*/ 0 w 207"/>
                <a:gd name="T5" fmla="*/ 6367 h 383"/>
                <a:gd name="T6" fmla="*/ 0 w 207"/>
                <a:gd name="T7" fmla="*/ 13529 h 383"/>
                <a:gd name="T8" fmla="*/ 3160 w 207"/>
                <a:gd name="T9" fmla="*/ 23079 h 383"/>
                <a:gd name="T10" fmla="*/ 3160 w 207"/>
                <a:gd name="T11" fmla="*/ 28650 h 383"/>
                <a:gd name="T12" fmla="*/ 6319 w 207"/>
                <a:gd name="T13" fmla="*/ 35016 h 383"/>
                <a:gd name="T14" fmla="*/ 10269 w 207"/>
                <a:gd name="T15" fmla="*/ 44566 h 383"/>
                <a:gd name="T16" fmla="*/ 3160 w 207"/>
                <a:gd name="T17" fmla="*/ 57299 h 383"/>
                <a:gd name="T18" fmla="*/ 3160 w 207"/>
                <a:gd name="T19" fmla="*/ 61278 h 383"/>
                <a:gd name="T20" fmla="*/ 3160 w 207"/>
                <a:gd name="T21" fmla="*/ 63666 h 383"/>
                <a:gd name="T22" fmla="*/ 13429 w 207"/>
                <a:gd name="T23" fmla="*/ 73216 h 383"/>
                <a:gd name="T24" fmla="*/ 13429 w 207"/>
                <a:gd name="T25" fmla="*/ 70828 h 383"/>
                <a:gd name="T26" fmla="*/ 16588 w 207"/>
                <a:gd name="T27" fmla="*/ 73216 h 383"/>
                <a:gd name="T28" fmla="*/ 20538 w 207"/>
                <a:gd name="T29" fmla="*/ 76399 h 383"/>
                <a:gd name="T30" fmla="*/ 23698 w 207"/>
                <a:gd name="T31" fmla="*/ 73216 h 383"/>
                <a:gd name="T32" fmla="*/ 20538 w 207"/>
                <a:gd name="T33" fmla="*/ 70828 h 383"/>
                <a:gd name="T34" fmla="*/ 13429 w 207"/>
                <a:gd name="T35" fmla="*/ 70828 h 383"/>
                <a:gd name="T36" fmla="*/ 10269 w 207"/>
                <a:gd name="T37" fmla="*/ 57299 h 383"/>
                <a:gd name="T38" fmla="*/ 6319 w 207"/>
                <a:gd name="T39" fmla="*/ 57299 h 383"/>
                <a:gd name="T40" fmla="*/ 6319 w 207"/>
                <a:gd name="T41" fmla="*/ 54116 h 383"/>
                <a:gd name="T42" fmla="*/ 10269 w 207"/>
                <a:gd name="T43" fmla="*/ 44566 h 383"/>
                <a:gd name="T44" fmla="*/ 10269 w 207"/>
                <a:gd name="T45" fmla="*/ 38199 h 383"/>
                <a:gd name="T46" fmla="*/ 16588 w 207"/>
                <a:gd name="T47" fmla="*/ 38199 h 383"/>
                <a:gd name="T48" fmla="*/ 16588 w 207"/>
                <a:gd name="T49" fmla="*/ 42179 h 383"/>
                <a:gd name="T50" fmla="*/ 20538 w 207"/>
                <a:gd name="T51" fmla="*/ 42179 h 383"/>
                <a:gd name="T52" fmla="*/ 26857 w 207"/>
                <a:gd name="T53" fmla="*/ 47749 h 383"/>
                <a:gd name="T54" fmla="*/ 26857 w 207"/>
                <a:gd name="T55" fmla="*/ 44566 h 383"/>
                <a:gd name="T56" fmla="*/ 23698 w 207"/>
                <a:gd name="T57" fmla="*/ 38199 h 383"/>
                <a:gd name="T58" fmla="*/ 26857 w 207"/>
                <a:gd name="T59" fmla="*/ 32629 h 383"/>
                <a:gd name="T60" fmla="*/ 40286 w 207"/>
                <a:gd name="T61" fmla="*/ 32629 h 383"/>
                <a:gd name="T62" fmla="*/ 40286 w 207"/>
                <a:gd name="T63" fmla="*/ 25466 h 383"/>
                <a:gd name="T64" fmla="*/ 37126 w 207"/>
                <a:gd name="T65" fmla="*/ 23079 h 383"/>
                <a:gd name="T66" fmla="*/ 33966 w 207"/>
                <a:gd name="T67" fmla="*/ 15916 h 383"/>
                <a:gd name="T68" fmla="*/ 30807 w 207"/>
                <a:gd name="T69" fmla="*/ 9550 h 383"/>
                <a:gd name="T70" fmla="*/ 23698 w 207"/>
                <a:gd name="T71" fmla="*/ 13529 h 383"/>
                <a:gd name="T72" fmla="*/ 16588 w 207"/>
                <a:gd name="T73" fmla="*/ 15916 h 383"/>
                <a:gd name="T74" fmla="*/ 16588 w 207"/>
                <a:gd name="T75" fmla="*/ 6367 h 383"/>
                <a:gd name="T76" fmla="*/ 13429 w 207"/>
                <a:gd name="T77" fmla="*/ 3979 h 383"/>
                <a:gd name="T78" fmla="*/ 13429 w 207"/>
                <a:gd name="T79" fmla="*/ 0 h 38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7"/>
                <a:gd name="T121" fmla="*/ 0 h 383"/>
                <a:gd name="T122" fmla="*/ 207 w 207"/>
                <a:gd name="T123" fmla="*/ 383 h 38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7" h="383">
                  <a:moveTo>
                    <a:pt x="69" y="0"/>
                  </a:moveTo>
                  <a:lnTo>
                    <a:pt x="69" y="0"/>
                  </a:lnTo>
                  <a:lnTo>
                    <a:pt x="0" y="32"/>
                  </a:lnTo>
                  <a:lnTo>
                    <a:pt x="0" y="65"/>
                  </a:lnTo>
                  <a:lnTo>
                    <a:pt x="17" y="113"/>
                  </a:lnTo>
                  <a:lnTo>
                    <a:pt x="17" y="143"/>
                  </a:lnTo>
                  <a:lnTo>
                    <a:pt x="35" y="176"/>
                  </a:lnTo>
                  <a:lnTo>
                    <a:pt x="52" y="224"/>
                  </a:lnTo>
                  <a:lnTo>
                    <a:pt x="17" y="287"/>
                  </a:lnTo>
                  <a:lnTo>
                    <a:pt x="17" y="305"/>
                  </a:lnTo>
                  <a:lnTo>
                    <a:pt x="17" y="320"/>
                  </a:lnTo>
                  <a:lnTo>
                    <a:pt x="69" y="368"/>
                  </a:lnTo>
                  <a:lnTo>
                    <a:pt x="69" y="353"/>
                  </a:lnTo>
                  <a:lnTo>
                    <a:pt x="87" y="368"/>
                  </a:lnTo>
                  <a:lnTo>
                    <a:pt x="104" y="383"/>
                  </a:lnTo>
                  <a:lnTo>
                    <a:pt x="121" y="368"/>
                  </a:lnTo>
                  <a:lnTo>
                    <a:pt x="104" y="353"/>
                  </a:lnTo>
                  <a:lnTo>
                    <a:pt x="69" y="353"/>
                  </a:lnTo>
                  <a:lnTo>
                    <a:pt x="52" y="287"/>
                  </a:lnTo>
                  <a:lnTo>
                    <a:pt x="35" y="287"/>
                  </a:lnTo>
                  <a:lnTo>
                    <a:pt x="35" y="272"/>
                  </a:lnTo>
                  <a:lnTo>
                    <a:pt x="52" y="224"/>
                  </a:lnTo>
                  <a:lnTo>
                    <a:pt x="52" y="191"/>
                  </a:lnTo>
                  <a:lnTo>
                    <a:pt x="87" y="191"/>
                  </a:lnTo>
                  <a:lnTo>
                    <a:pt x="87" y="209"/>
                  </a:lnTo>
                  <a:lnTo>
                    <a:pt x="104" y="209"/>
                  </a:lnTo>
                  <a:lnTo>
                    <a:pt x="138" y="239"/>
                  </a:lnTo>
                  <a:lnTo>
                    <a:pt x="138" y="224"/>
                  </a:lnTo>
                  <a:lnTo>
                    <a:pt x="121" y="191"/>
                  </a:lnTo>
                  <a:lnTo>
                    <a:pt x="138" y="161"/>
                  </a:lnTo>
                  <a:lnTo>
                    <a:pt x="207" y="161"/>
                  </a:lnTo>
                  <a:lnTo>
                    <a:pt x="207" y="128"/>
                  </a:lnTo>
                  <a:lnTo>
                    <a:pt x="190" y="113"/>
                  </a:lnTo>
                  <a:lnTo>
                    <a:pt x="173" y="80"/>
                  </a:lnTo>
                  <a:lnTo>
                    <a:pt x="156" y="48"/>
                  </a:lnTo>
                  <a:lnTo>
                    <a:pt x="121" y="65"/>
                  </a:lnTo>
                  <a:lnTo>
                    <a:pt x="87" y="80"/>
                  </a:lnTo>
                  <a:lnTo>
                    <a:pt x="87" y="32"/>
                  </a:lnTo>
                  <a:lnTo>
                    <a:pt x="69" y="17"/>
                  </a:lnTo>
                  <a:lnTo>
                    <a:pt x="69" y="0"/>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91" name="Freeform 154"/>
            <p:cNvSpPr>
              <a:spLocks/>
            </p:cNvSpPr>
            <p:nvPr>
              <p:custDataLst>
                <p:tags r:id="rId152"/>
              </p:custDataLst>
            </p:nvPr>
          </p:nvSpPr>
          <p:spPr bwMode="auto">
            <a:xfrm>
              <a:off x="6650037" y="4059238"/>
              <a:ext cx="66675" cy="25400"/>
            </a:xfrm>
            <a:custGeom>
              <a:avLst/>
              <a:gdLst>
                <a:gd name="T0" fmla="*/ 13335 w 85"/>
                <a:gd name="T1" fmla="*/ 0 h 33"/>
                <a:gd name="T2" fmla="*/ 13335 w 85"/>
                <a:gd name="T3" fmla="*/ 0 h 33"/>
                <a:gd name="T4" fmla="*/ 3138 w 85"/>
                <a:gd name="T5" fmla="*/ 0 h 33"/>
                <a:gd name="T6" fmla="*/ 0 w 85"/>
                <a:gd name="T7" fmla="*/ 3079 h 33"/>
                <a:gd name="T8" fmla="*/ 0 w 85"/>
                <a:gd name="T9" fmla="*/ 6158 h 33"/>
                <a:gd name="T10" fmla="*/ 13335 w 85"/>
                <a:gd name="T11" fmla="*/ 6158 h 33"/>
                <a:gd name="T12" fmla="*/ 16473 w 85"/>
                <a:gd name="T13" fmla="*/ 6158 h 33"/>
                <a:gd name="T14" fmla="*/ 13335 w 85"/>
                <a:gd name="T15" fmla="*/ 0 h 33"/>
                <a:gd name="T16" fmla="*/ 0 60000 65536"/>
                <a:gd name="T17" fmla="*/ 0 60000 65536"/>
                <a:gd name="T18" fmla="*/ 0 60000 65536"/>
                <a:gd name="T19" fmla="*/ 0 60000 65536"/>
                <a:gd name="T20" fmla="*/ 0 60000 65536"/>
                <a:gd name="T21" fmla="*/ 0 60000 65536"/>
                <a:gd name="T22" fmla="*/ 0 60000 65536"/>
                <a:gd name="T23" fmla="*/ 0 60000 65536"/>
                <a:gd name="T24" fmla="*/ 0 w 85"/>
                <a:gd name="T25" fmla="*/ 0 h 33"/>
                <a:gd name="T26" fmla="*/ 85 w 85"/>
                <a:gd name="T27" fmla="*/ 33 h 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5" h="33">
                  <a:moveTo>
                    <a:pt x="69" y="0"/>
                  </a:moveTo>
                  <a:lnTo>
                    <a:pt x="69" y="0"/>
                  </a:lnTo>
                  <a:lnTo>
                    <a:pt x="18" y="0"/>
                  </a:lnTo>
                  <a:lnTo>
                    <a:pt x="0" y="16"/>
                  </a:lnTo>
                  <a:lnTo>
                    <a:pt x="0" y="33"/>
                  </a:lnTo>
                  <a:lnTo>
                    <a:pt x="69" y="33"/>
                  </a:lnTo>
                  <a:lnTo>
                    <a:pt x="85" y="33"/>
                  </a:lnTo>
                  <a:lnTo>
                    <a:pt x="69" y="0"/>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92" name="Freeform 155"/>
            <p:cNvSpPr>
              <a:spLocks/>
            </p:cNvSpPr>
            <p:nvPr>
              <p:custDataLst>
                <p:tags r:id="rId153"/>
              </p:custDataLst>
            </p:nvPr>
          </p:nvSpPr>
          <p:spPr bwMode="auto">
            <a:xfrm>
              <a:off x="6456362" y="4010026"/>
              <a:ext cx="165100" cy="87313"/>
            </a:xfrm>
            <a:custGeom>
              <a:avLst/>
              <a:gdLst>
                <a:gd name="T0" fmla="*/ 3145 w 210"/>
                <a:gd name="T1" fmla="*/ 0 h 111"/>
                <a:gd name="T2" fmla="*/ 3145 w 210"/>
                <a:gd name="T3" fmla="*/ 0 h 111"/>
                <a:gd name="T4" fmla="*/ 0 w 210"/>
                <a:gd name="T5" fmla="*/ 9439 h 111"/>
                <a:gd name="T6" fmla="*/ 6290 w 210"/>
                <a:gd name="T7" fmla="*/ 11799 h 111"/>
                <a:gd name="T8" fmla="*/ 36951 w 210"/>
                <a:gd name="T9" fmla="*/ 21238 h 111"/>
                <a:gd name="T10" fmla="*/ 40882 w 210"/>
                <a:gd name="T11" fmla="*/ 21238 h 111"/>
                <a:gd name="T12" fmla="*/ 40882 w 210"/>
                <a:gd name="T13" fmla="*/ 18878 h 111"/>
                <a:gd name="T14" fmla="*/ 40882 w 210"/>
                <a:gd name="T15" fmla="*/ 11799 h 111"/>
                <a:gd name="T16" fmla="*/ 30661 w 210"/>
                <a:gd name="T17" fmla="*/ 11799 h 111"/>
                <a:gd name="T18" fmla="*/ 23586 w 210"/>
                <a:gd name="T19" fmla="*/ 9439 h 111"/>
                <a:gd name="T20" fmla="*/ 20441 w 210"/>
                <a:gd name="T21" fmla="*/ 5506 h 111"/>
                <a:gd name="T22" fmla="*/ 16510 w 210"/>
                <a:gd name="T23" fmla="*/ 5506 h 111"/>
                <a:gd name="T24" fmla="*/ 10220 w 210"/>
                <a:gd name="T25" fmla="*/ 0 h 111"/>
                <a:gd name="T26" fmla="*/ 3145 w 210"/>
                <a:gd name="T27" fmla="*/ 0 h 1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0"/>
                <a:gd name="T43" fmla="*/ 0 h 111"/>
                <a:gd name="T44" fmla="*/ 210 w 210"/>
                <a:gd name="T45" fmla="*/ 111 h 1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0" h="111">
                  <a:moveTo>
                    <a:pt x="18" y="0"/>
                  </a:moveTo>
                  <a:lnTo>
                    <a:pt x="18" y="0"/>
                  </a:lnTo>
                  <a:lnTo>
                    <a:pt x="0" y="48"/>
                  </a:lnTo>
                  <a:lnTo>
                    <a:pt x="35" y="63"/>
                  </a:lnTo>
                  <a:lnTo>
                    <a:pt x="192" y="111"/>
                  </a:lnTo>
                  <a:lnTo>
                    <a:pt x="210" y="111"/>
                  </a:lnTo>
                  <a:lnTo>
                    <a:pt x="210" y="96"/>
                  </a:lnTo>
                  <a:lnTo>
                    <a:pt x="210" y="63"/>
                  </a:lnTo>
                  <a:lnTo>
                    <a:pt x="158" y="63"/>
                  </a:lnTo>
                  <a:lnTo>
                    <a:pt x="121" y="48"/>
                  </a:lnTo>
                  <a:lnTo>
                    <a:pt x="104" y="31"/>
                  </a:lnTo>
                  <a:lnTo>
                    <a:pt x="87" y="31"/>
                  </a:lnTo>
                  <a:lnTo>
                    <a:pt x="52" y="0"/>
                  </a:lnTo>
                  <a:lnTo>
                    <a:pt x="18" y="0"/>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93" name="Freeform 156"/>
            <p:cNvSpPr>
              <a:spLocks/>
            </p:cNvSpPr>
            <p:nvPr>
              <p:custDataLst>
                <p:tags r:id="rId154"/>
              </p:custDataLst>
            </p:nvPr>
          </p:nvSpPr>
          <p:spPr bwMode="auto">
            <a:xfrm>
              <a:off x="7459662" y="3805238"/>
              <a:ext cx="68263" cy="101600"/>
            </a:xfrm>
            <a:custGeom>
              <a:avLst/>
              <a:gdLst>
                <a:gd name="T0" fmla="*/ 0 w 86"/>
                <a:gd name="T1" fmla="*/ 6350 h 128"/>
                <a:gd name="T2" fmla="*/ 0 w 86"/>
                <a:gd name="T3" fmla="*/ 6350 h 128"/>
                <a:gd name="T4" fmla="*/ 9525 w 86"/>
                <a:gd name="T5" fmla="*/ 0 h 128"/>
                <a:gd name="T6" fmla="*/ 14288 w 86"/>
                <a:gd name="T7" fmla="*/ 6350 h 128"/>
                <a:gd name="T8" fmla="*/ 17463 w 86"/>
                <a:gd name="T9" fmla="*/ 15875 h 128"/>
                <a:gd name="T10" fmla="*/ 14288 w 86"/>
                <a:gd name="T11" fmla="*/ 22225 h 128"/>
                <a:gd name="T12" fmla="*/ 0 w 86"/>
                <a:gd name="T13" fmla="*/ 25400 h 128"/>
                <a:gd name="T14" fmla="*/ 0 w 86"/>
                <a:gd name="T15" fmla="*/ 22225 h 128"/>
                <a:gd name="T16" fmla="*/ 0 w 86"/>
                <a:gd name="T17" fmla="*/ 19050 h 128"/>
                <a:gd name="T18" fmla="*/ 0 w 86"/>
                <a:gd name="T19" fmla="*/ 9525 h 128"/>
                <a:gd name="T20" fmla="*/ 0 w 86"/>
                <a:gd name="T21" fmla="*/ 6350 h 1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128"/>
                <a:gd name="T35" fmla="*/ 86 w 86"/>
                <a:gd name="T36" fmla="*/ 128 h 1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128">
                  <a:moveTo>
                    <a:pt x="0" y="32"/>
                  </a:moveTo>
                  <a:lnTo>
                    <a:pt x="0" y="32"/>
                  </a:lnTo>
                  <a:lnTo>
                    <a:pt x="51" y="0"/>
                  </a:lnTo>
                  <a:lnTo>
                    <a:pt x="69" y="32"/>
                  </a:lnTo>
                  <a:lnTo>
                    <a:pt x="86" y="80"/>
                  </a:lnTo>
                  <a:lnTo>
                    <a:pt x="69" y="113"/>
                  </a:lnTo>
                  <a:lnTo>
                    <a:pt x="0" y="128"/>
                  </a:lnTo>
                  <a:lnTo>
                    <a:pt x="0" y="113"/>
                  </a:lnTo>
                  <a:lnTo>
                    <a:pt x="0" y="96"/>
                  </a:lnTo>
                  <a:lnTo>
                    <a:pt x="0" y="48"/>
                  </a:lnTo>
                  <a:lnTo>
                    <a:pt x="0" y="32"/>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94" name="Freeform 157"/>
            <p:cNvSpPr>
              <a:spLocks/>
            </p:cNvSpPr>
            <p:nvPr>
              <p:custDataLst>
                <p:tags r:id="rId155"/>
              </p:custDataLst>
            </p:nvPr>
          </p:nvSpPr>
          <p:spPr bwMode="auto">
            <a:xfrm>
              <a:off x="7418387" y="3705226"/>
              <a:ext cx="138113" cy="125413"/>
            </a:xfrm>
            <a:custGeom>
              <a:avLst/>
              <a:gdLst>
                <a:gd name="T0" fmla="*/ 35331 w 172"/>
                <a:gd name="T1" fmla="*/ 0 h 159"/>
                <a:gd name="T2" fmla="*/ 35331 w 172"/>
                <a:gd name="T3" fmla="*/ 0 h 159"/>
                <a:gd name="T4" fmla="*/ 31316 w 172"/>
                <a:gd name="T5" fmla="*/ 0 h 159"/>
                <a:gd name="T6" fmla="*/ 24892 w 172"/>
                <a:gd name="T7" fmla="*/ 3155 h 159"/>
                <a:gd name="T8" fmla="*/ 20878 w 172"/>
                <a:gd name="T9" fmla="*/ 3155 h 159"/>
                <a:gd name="T10" fmla="*/ 17666 w 172"/>
                <a:gd name="T11" fmla="*/ 5521 h 159"/>
                <a:gd name="T12" fmla="*/ 14454 w 172"/>
                <a:gd name="T13" fmla="*/ 5521 h 159"/>
                <a:gd name="T14" fmla="*/ 0 w 172"/>
                <a:gd name="T15" fmla="*/ 14986 h 159"/>
                <a:gd name="T16" fmla="*/ 0 w 172"/>
                <a:gd name="T17" fmla="*/ 18930 h 159"/>
                <a:gd name="T18" fmla="*/ 4015 w 172"/>
                <a:gd name="T19" fmla="*/ 18930 h 159"/>
                <a:gd name="T20" fmla="*/ 0 w 172"/>
                <a:gd name="T21" fmla="*/ 28395 h 159"/>
                <a:gd name="T22" fmla="*/ 4015 w 172"/>
                <a:gd name="T23" fmla="*/ 30762 h 159"/>
                <a:gd name="T24" fmla="*/ 7227 w 172"/>
                <a:gd name="T25" fmla="*/ 30762 h 159"/>
                <a:gd name="T26" fmla="*/ 10439 w 172"/>
                <a:gd name="T27" fmla="*/ 30762 h 159"/>
                <a:gd name="T28" fmla="*/ 20878 w 172"/>
                <a:gd name="T29" fmla="*/ 24452 h 159"/>
                <a:gd name="T30" fmla="*/ 14454 w 172"/>
                <a:gd name="T31" fmla="*/ 22085 h 159"/>
                <a:gd name="T32" fmla="*/ 14454 w 172"/>
                <a:gd name="T33" fmla="*/ 18930 h 159"/>
                <a:gd name="T34" fmla="*/ 28104 w 172"/>
                <a:gd name="T35" fmla="*/ 12620 h 159"/>
                <a:gd name="T36" fmla="*/ 28104 w 172"/>
                <a:gd name="T37" fmla="*/ 5521 h 159"/>
                <a:gd name="T38" fmla="*/ 35331 w 172"/>
                <a:gd name="T39" fmla="*/ 0 h 1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2"/>
                <a:gd name="T61" fmla="*/ 0 h 159"/>
                <a:gd name="T62" fmla="*/ 172 w 172"/>
                <a:gd name="T63" fmla="*/ 159 h 1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2" h="159">
                  <a:moveTo>
                    <a:pt x="172" y="0"/>
                  </a:moveTo>
                  <a:lnTo>
                    <a:pt x="172" y="0"/>
                  </a:lnTo>
                  <a:lnTo>
                    <a:pt x="155" y="0"/>
                  </a:lnTo>
                  <a:lnTo>
                    <a:pt x="121" y="16"/>
                  </a:lnTo>
                  <a:lnTo>
                    <a:pt x="103" y="16"/>
                  </a:lnTo>
                  <a:lnTo>
                    <a:pt x="86" y="31"/>
                  </a:lnTo>
                  <a:lnTo>
                    <a:pt x="69" y="31"/>
                  </a:lnTo>
                  <a:lnTo>
                    <a:pt x="0" y="79"/>
                  </a:lnTo>
                  <a:lnTo>
                    <a:pt x="0" y="96"/>
                  </a:lnTo>
                  <a:lnTo>
                    <a:pt x="17" y="96"/>
                  </a:lnTo>
                  <a:lnTo>
                    <a:pt x="0" y="144"/>
                  </a:lnTo>
                  <a:lnTo>
                    <a:pt x="17" y="159"/>
                  </a:lnTo>
                  <a:lnTo>
                    <a:pt x="34" y="159"/>
                  </a:lnTo>
                  <a:lnTo>
                    <a:pt x="52" y="159"/>
                  </a:lnTo>
                  <a:lnTo>
                    <a:pt x="103" y="127"/>
                  </a:lnTo>
                  <a:lnTo>
                    <a:pt x="69" y="112"/>
                  </a:lnTo>
                  <a:lnTo>
                    <a:pt x="69" y="96"/>
                  </a:lnTo>
                  <a:lnTo>
                    <a:pt x="138" y="64"/>
                  </a:lnTo>
                  <a:lnTo>
                    <a:pt x="138" y="31"/>
                  </a:lnTo>
                  <a:lnTo>
                    <a:pt x="172"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95" name="Freeform 158"/>
            <p:cNvSpPr>
              <a:spLocks/>
            </p:cNvSpPr>
            <p:nvPr>
              <p:custDataLst>
                <p:tags r:id="rId156"/>
              </p:custDataLst>
            </p:nvPr>
          </p:nvSpPr>
          <p:spPr bwMode="auto">
            <a:xfrm>
              <a:off x="7527924" y="3919538"/>
              <a:ext cx="55563" cy="76200"/>
            </a:xfrm>
            <a:custGeom>
              <a:avLst/>
              <a:gdLst>
                <a:gd name="T0" fmla="*/ 0 w 69"/>
                <a:gd name="T1" fmla="*/ 3969 h 96"/>
                <a:gd name="T2" fmla="*/ 0 w 69"/>
                <a:gd name="T3" fmla="*/ 3969 h 96"/>
                <a:gd name="T4" fmla="*/ 0 w 69"/>
                <a:gd name="T5" fmla="*/ 6350 h 96"/>
                <a:gd name="T6" fmla="*/ 4026 w 69"/>
                <a:gd name="T7" fmla="*/ 6350 h 96"/>
                <a:gd name="T8" fmla="*/ 4026 w 69"/>
                <a:gd name="T9" fmla="*/ 15875 h 96"/>
                <a:gd name="T10" fmla="*/ 7247 w 69"/>
                <a:gd name="T11" fmla="*/ 19050 h 96"/>
                <a:gd name="T12" fmla="*/ 10468 w 69"/>
                <a:gd name="T13" fmla="*/ 15875 h 96"/>
                <a:gd name="T14" fmla="*/ 14495 w 69"/>
                <a:gd name="T15" fmla="*/ 6350 h 96"/>
                <a:gd name="T16" fmla="*/ 10468 w 69"/>
                <a:gd name="T17" fmla="*/ 3969 h 96"/>
                <a:gd name="T18" fmla="*/ 4026 w 69"/>
                <a:gd name="T19" fmla="*/ 0 h 96"/>
                <a:gd name="T20" fmla="*/ 0 w 69"/>
                <a:gd name="T21" fmla="*/ 3969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9"/>
                <a:gd name="T34" fmla="*/ 0 h 96"/>
                <a:gd name="T35" fmla="*/ 69 w 69"/>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9" h="96">
                  <a:moveTo>
                    <a:pt x="0" y="17"/>
                  </a:moveTo>
                  <a:lnTo>
                    <a:pt x="0" y="17"/>
                  </a:lnTo>
                  <a:lnTo>
                    <a:pt x="0" y="32"/>
                  </a:lnTo>
                  <a:lnTo>
                    <a:pt x="17" y="32"/>
                  </a:lnTo>
                  <a:lnTo>
                    <a:pt x="17" y="80"/>
                  </a:lnTo>
                  <a:lnTo>
                    <a:pt x="34" y="96"/>
                  </a:lnTo>
                  <a:lnTo>
                    <a:pt x="52" y="80"/>
                  </a:lnTo>
                  <a:lnTo>
                    <a:pt x="69" y="32"/>
                  </a:lnTo>
                  <a:lnTo>
                    <a:pt x="52" y="17"/>
                  </a:lnTo>
                  <a:lnTo>
                    <a:pt x="17" y="0"/>
                  </a:lnTo>
                  <a:lnTo>
                    <a:pt x="0" y="17"/>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96" name="Freeform 159"/>
            <p:cNvSpPr>
              <a:spLocks/>
            </p:cNvSpPr>
            <p:nvPr>
              <p:custDataLst>
                <p:tags r:id="rId157"/>
              </p:custDataLst>
            </p:nvPr>
          </p:nvSpPr>
          <p:spPr bwMode="auto">
            <a:xfrm>
              <a:off x="7583487" y="3919538"/>
              <a:ext cx="57150" cy="25400"/>
            </a:xfrm>
            <a:custGeom>
              <a:avLst/>
              <a:gdLst>
                <a:gd name="T0" fmla="*/ 0 w 71"/>
                <a:gd name="T1" fmla="*/ 3175 h 32"/>
                <a:gd name="T2" fmla="*/ 0 w 71"/>
                <a:gd name="T3" fmla="*/ 3175 h 32"/>
                <a:gd name="T4" fmla="*/ 0 w 71"/>
                <a:gd name="T5" fmla="*/ 6350 h 32"/>
                <a:gd name="T6" fmla="*/ 4025 w 71"/>
                <a:gd name="T7" fmla="*/ 6350 h 32"/>
                <a:gd name="T8" fmla="*/ 7244 w 71"/>
                <a:gd name="T9" fmla="*/ 3175 h 32"/>
                <a:gd name="T10" fmla="*/ 11269 w 71"/>
                <a:gd name="T11" fmla="*/ 3175 h 32"/>
                <a:gd name="T12" fmla="*/ 14489 w 71"/>
                <a:gd name="T13" fmla="*/ 0 h 32"/>
                <a:gd name="T14" fmla="*/ 7244 w 71"/>
                <a:gd name="T15" fmla="*/ 0 h 32"/>
                <a:gd name="T16" fmla="*/ 0 w 71"/>
                <a:gd name="T17" fmla="*/ 3175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1"/>
                <a:gd name="T28" fmla="*/ 0 h 32"/>
                <a:gd name="T29" fmla="*/ 71 w 71"/>
                <a:gd name="T30" fmla="*/ 32 h 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1" h="32">
                  <a:moveTo>
                    <a:pt x="0" y="17"/>
                  </a:moveTo>
                  <a:lnTo>
                    <a:pt x="0" y="17"/>
                  </a:lnTo>
                  <a:lnTo>
                    <a:pt x="0" y="32"/>
                  </a:lnTo>
                  <a:lnTo>
                    <a:pt x="17" y="32"/>
                  </a:lnTo>
                  <a:lnTo>
                    <a:pt x="35" y="17"/>
                  </a:lnTo>
                  <a:lnTo>
                    <a:pt x="54" y="17"/>
                  </a:lnTo>
                  <a:lnTo>
                    <a:pt x="71" y="0"/>
                  </a:lnTo>
                  <a:lnTo>
                    <a:pt x="35" y="0"/>
                  </a:lnTo>
                  <a:lnTo>
                    <a:pt x="0" y="17"/>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97" name="Freeform 160"/>
            <p:cNvSpPr>
              <a:spLocks/>
            </p:cNvSpPr>
            <p:nvPr>
              <p:custDataLst>
                <p:tags r:id="rId158"/>
              </p:custDataLst>
            </p:nvPr>
          </p:nvSpPr>
          <p:spPr bwMode="auto">
            <a:xfrm>
              <a:off x="7558087" y="3729038"/>
              <a:ext cx="233363" cy="204788"/>
            </a:xfrm>
            <a:custGeom>
              <a:avLst/>
              <a:gdLst>
                <a:gd name="T0" fmla="*/ 0 w 294"/>
                <a:gd name="T1" fmla="*/ 44623 h 257"/>
                <a:gd name="T2" fmla="*/ 0 w 294"/>
                <a:gd name="T3" fmla="*/ 44623 h 257"/>
                <a:gd name="T4" fmla="*/ 0 w 294"/>
                <a:gd name="T5" fmla="*/ 47810 h 257"/>
                <a:gd name="T6" fmla="*/ 7144 w 294"/>
                <a:gd name="T7" fmla="*/ 47810 h 257"/>
                <a:gd name="T8" fmla="*/ 20638 w 294"/>
                <a:gd name="T9" fmla="*/ 42233 h 257"/>
                <a:gd name="T10" fmla="*/ 23813 w 294"/>
                <a:gd name="T11" fmla="*/ 44623 h 257"/>
                <a:gd name="T12" fmla="*/ 23813 w 294"/>
                <a:gd name="T13" fmla="*/ 47810 h 257"/>
                <a:gd name="T14" fmla="*/ 27781 w 294"/>
                <a:gd name="T15" fmla="*/ 51795 h 257"/>
                <a:gd name="T16" fmla="*/ 30956 w 294"/>
                <a:gd name="T17" fmla="*/ 44623 h 257"/>
                <a:gd name="T18" fmla="*/ 30956 w 294"/>
                <a:gd name="T19" fmla="*/ 42233 h 257"/>
                <a:gd name="T20" fmla="*/ 34131 w 294"/>
                <a:gd name="T21" fmla="*/ 44623 h 257"/>
                <a:gd name="T22" fmla="*/ 37306 w 294"/>
                <a:gd name="T23" fmla="*/ 44623 h 257"/>
                <a:gd name="T24" fmla="*/ 41275 w 294"/>
                <a:gd name="T25" fmla="*/ 42233 h 257"/>
                <a:gd name="T26" fmla="*/ 44450 w 294"/>
                <a:gd name="T27" fmla="*/ 44623 h 257"/>
                <a:gd name="T28" fmla="*/ 44450 w 294"/>
                <a:gd name="T29" fmla="*/ 42233 h 257"/>
                <a:gd name="T30" fmla="*/ 47625 w 294"/>
                <a:gd name="T31" fmla="*/ 38248 h 257"/>
                <a:gd name="T32" fmla="*/ 47625 w 294"/>
                <a:gd name="T33" fmla="*/ 42233 h 257"/>
                <a:gd name="T34" fmla="*/ 51594 w 294"/>
                <a:gd name="T35" fmla="*/ 42233 h 257"/>
                <a:gd name="T36" fmla="*/ 55563 w 294"/>
                <a:gd name="T37" fmla="*/ 38248 h 257"/>
                <a:gd name="T38" fmla="*/ 55563 w 294"/>
                <a:gd name="T39" fmla="*/ 23108 h 257"/>
                <a:gd name="T40" fmla="*/ 58738 w 294"/>
                <a:gd name="T41" fmla="*/ 23108 h 257"/>
                <a:gd name="T42" fmla="*/ 58738 w 294"/>
                <a:gd name="T43" fmla="*/ 16734 h 257"/>
                <a:gd name="T44" fmla="*/ 58738 w 294"/>
                <a:gd name="T45" fmla="*/ 3984 h 257"/>
                <a:gd name="T46" fmla="*/ 55563 w 294"/>
                <a:gd name="T47" fmla="*/ 0 h 257"/>
                <a:gd name="T48" fmla="*/ 55563 w 294"/>
                <a:gd name="T49" fmla="*/ 3984 h 257"/>
                <a:gd name="T50" fmla="*/ 51594 w 294"/>
                <a:gd name="T51" fmla="*/ 3984 h 257"/>
                <a:gd name="T52" fmla="*/ 47625 w 294"/>
                <a:gd name="T53" fmla="*/ 16734 h 257"/>
                <a:gd name="T54" fmla="*/ 41275 w 294"/>
                <a:gd name="T55" fmla="*/ 25499 h 257"/>
                <a:gd name="T56" fmla="*/ 34131 w 294"/>
                <a:gd name="T57" fmla="*/ 32670 h 257"/>
                <a:gd name="T58" fmla="*/ 34131 w 294"/>
                <a:gd name="T59" fmla="*/ 25499 h 257"/>
                <a:gd name="T60" fmla="*/ 30956 w 294"/>
                <a:gd name="T61" fmla="*/ 28686 h 257"/>
                <a:gd name="T62" fmla="*/ 27781 w 294"/>
                <a:gd name="T63" fmla="*/ 38248 h 257"/>
                <a:gd name="T64" fmla="*/ 23813 w 294"/>
                <a:gd name="T65" fmla="*/ 38248 h 257"/>
                <a:gd name="T66" fmla="*/ 10319 w 294"/>
                <a:gd name="T67" fmla="*/ 38248 h 257"/>
                <a:gd name="T68" fmla="*/ 0 w 294"/>
                <a:gd name="T69" fmla="*/ 44623 h 25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4"/>
                <a:gd name="T106" fmla="*/ 0 h 257"/>
                <a:gd name="T107" fmla="*/ 294 w 294"/>
                <a:gd name="T108" fmla="*/ 257 h 25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4" h="257">
                  <a:moveTo>
                    <a:pt x="0" y="224"/>
                  </a:moveTo>
                  <a:lnTo>
                    <a:pt x="0" y="224"/>
                  </a:lnTo>
                  <a:lnTo>
                    <a:pt x="0" y="240"/>
                  </a:lnTo>
                  <a:lnTo>
                    <a:pt x="35" y="240"/>
                  </a:lnTo>
                  <a:lnTo>
                    <a:pt x="104" y="209"/>
                  </a:lnTo>
                  <a:lnTo>
                    <a:pt x="121" y="224"/>
                  </a:lnTo>
                  <a:lnTo>
                    <a:pt x="121" y="240"/>
                  </a:lnTo>
                  <a:lnTo>
                    <a:pt x="139" y="257"/>
                  </a:lnTo>
                  <a:lnTo>
                    <a:pt x="156" y="224"/>
                  </a:lnTo>
                  <a:lnTo>
                    <a:pt x="156" y="209"/>
                  </a:lnTo>
                  <a:lnTo>
                    <a:pt x="173" y="224"/>
                  </a:lnTo>
                  <a:lnTo>
                    <a:pt x="190" y="224"/>
                  </a:lnTo>
                  <a:lnTo>
                    <a:pt x="208" y="209"/>
                  </a:lnTo>
                  <a:lnTo>
                    <a:pt x="225" y="224"/>
                  </a:lnTo>
                  <a:lnTo>
                    <a:pt x="225" y="209"/>
                  </a:lnTo>
                  <a:lnTo>
                    <a:pt x="242" y="192"/>
                  </a:lnTo>
                  <a:lnTo>
                    <a:pt x="242" y="209"/>
                  </a:lnTo>
                  <a:lnTo>
                    <a:pt x="260" y="209"/>
                  </a:lnTo>
                  <a:lnTo>
                    <a:pt x="277" y="192"/>
                  </a:lnTo>
                  <a:lnTo>
                    <a:pt x="277" y="113"/>
                  </a:lnTo>
                  <a:lnTo>
                    <a:pt x="294" y="113"/>
                  </a:lnTo>
                  <a:lnTo>
                    <a:pt x="294" y="81"/>
                  </a:lnTo>
                  <a:lnTo>
                    <a:pt x="294" y="17"/>
                  </a:lnTo>
                  <a:lnTo>
                    <a:pt x="277" y="0"/>
                  </a:lnTo>
                  <a:lnTo>
                    <a:pt x="277" y="17"/>
                  </a:lnTo>
                  <a:lnTo>
                    <a:pt x="260" y="17"/>
                  </a:lnTo>
                  <a:lnTo>
                    <a:pt x="242" y="81"/>
                  </a:lnTo>
                  <a:lnTo>
                    <a:pt x="208" y="128"/>
                  </a:lnTo>
                  <a:lnTo>
                    <a:pt x="173" y="161"/>
                  </a:lnTo>
                  <a:lnTo>
                    <a:pt x="173" y="128"/>
                  </a:lnTo>
                  <a:lnTo>
                    <a:pt x="156" y="144"/>
                  </a:lnTo>
                  <a:lnTo>
                    <a:pt x="139" y="192"/>
                  </a:lnTo>
                  <a:lnTo>
                    <a:pt x="121" y="192"/>
                  </a:lnTo>
                  <a:lnTo>
                    <a:pt x="52" y="192"/>
                  </a:lnTo>
                  <a:lnTo>
                    <a:pt x="0" y="224"/>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198" name="Freeform 161"/>
            <p:cNvSpPr>
              <a:spLocks/>
            </p:cNvSpPr>
            <p:nvPr>
              <p:custDataLst>
                <p:tags r:id="rId159"/>
              </p:custDataLst>
            </p:nvPr>
          </p:nvSpPr>
          <p:spPr bwMode="auto">
            <a:xfrm>
              <a:off x="7750174" y="3614738"/>
              <a:ext cx="136525" cy="114300"/>
            </a:xfrm>
            <a:custGeom>
              <a:avLst/>
              <a:gdLst>
                <a:gd name="T0" fmla="*/ 0 w 173"/>
                <a:gd name="T1" fmla="*/ 22225 h 144"/>
                <a:gd name="T2" fmla="*/ 0 w 173"/>
                <a:gd name="T3" fmla="*/ 22225 h 144"/>
                <a:gd name="T4" fmla="*/ 0 w 173"/>
                <a:gd name="T5" fmla="*/ 28575 h 144"/>
                <a:gd name="T6" fmla="*/ 6313 w 173"/>
                <a:gd name="T7" fmla="*/ 26194 h 144"/>
                <a:gd name="T8" fmla="*/ 3157 w 173"/>
                <a:gd name="T9" fmla="*/ 26194 h 144"/>
                <a:gd name="T10" fmla="*/ 3157 w 173"/>
                <a:gd name="T11" fmla="*/ 22225 h 144"/>
                <a:gd name="T12" fmla="*/ 6313 w 173"/>
                <a:gd name="T13" fmla="*/ 22225 h 144"/>
                <a:gd name="T14" fmla="*/ 10259 w 173"/>
                <a:gd name="T15" fmla="*/ 22225 h 144"/>
                <a:gd name="T16" fmla="*/ 20518 w 173"/>
                <a:gd name="T17" fmla="*/ 26194 h 144"/>
                <a:gd name="T18" fmla="*/ 23675 w 173"/>
                <a:gd name="T19" fmla="*/ 19050 h 144"/>
                <a:gd name="T20" fmla="*/ 26832 w 173"/>
                <a:gd name="T21" fmla="*/ 19050 h 144"/>
                <a:gd name="T22" fmla="*/ 33934 w 173"/>
                <a:gd name="T23" fmla="*/ 15875 h 144"/>
                <a:gd name="T24" fmla="*/ 30777 w 173"/>
                <a:gd name="T25" fmla="*/ 15875 h 144"/>
                <a:gd name="T26" fmla="*/ 26832 w 173"/>
                <a:gd name="T27" fmla="*/ 13494 h 144"/>
                <a:gd name="T28" fmla="*/ 30777 w 173"/>
                <a:gd name="T29" fmla="*/ 9525 h 144"/>
                <a:gd name="T30" fmla="*/ 26832 w 173"/>
                <a:gd name="T31" fmla="*/ 13494 h 144"/>
                <a:gd name="T32" fmla="*/ 20518 w 173"/>
                <a:gd name="T33" fmla="*/ 9525 h 144"/>
                <a:gd name="T34" fmla="*/ 10259 w 173"/>
                <a:gd name="T35" fmla="*/ 0 h 144"/>
                <a:gd name="T36" fmla="*/ 10259 w 173"/>
                <a:gd name="T37" fmla="*/ 3969 h 144"/>
                <a:gd name="T38" fmla="*/ 10259 w 173"/>
                <a:gd name="T39" fmla="*/ 7144 h 144"/>
                <a:gd name="T40" fmla="*/ 6313 w 173"/>
                <a:gd name="T41" fmla="*/ 19050 h 144"/>
                <a:gd name="T42" fmla="*/ 3157 w 173"/>
                <a:gd name="T43" fmla="*/ 15875 h 144"/>
                <a:gd name="T44" fmla="*/ 3157 w 173"/>
                <a:gd name="T45" fmla="*/ 19050 h 144"/>
                <a:gd name="T46" fmla="*/ 0 w 173"/>
                <a:gd name="T47" fmla="*/ 22225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73"/>
                <a:gd name="T73" fmla="*/ 0 h 144"/>
                <a:gd name="T74" fmla="*/ 173 w 173"/>
                <a:gd name="T75" fmla="*/ 144 h 14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73" h="144">
                  <a:moveTo>
                    <a:pt x="0" y="113"/>
                  </a:moveTo>
                  <a:lnTo>
                    <a:pt x="0" y="113"/>
                  </a:lnTo>
                  <a:lnTo>
                    <a:pt x="0" y="144"/>
                  </a:lnTo>
                  <a:lnTo>
                    <a:pt x="35" y="129"/>
                  </a:lnTo>
                  <a:lnTo>
                    <a:pt x="18" y="129"/>
                  </a:lnTo>
                  <a:lnTo>
                    <a:pt x="18" y="113"/>
                  </a:lnTo>
                  <a:lnTo>
                    <a:pt x="35" y="113"/>
                  </a:lnTo>
                  <a:lnTo>
                    <a:pt x="52" y="113"/>
                  </a:lnTo>
                  <a:lnTo>
                    <a:pt x="104" y="129"/>
                  </a:lnTo>
                  <a:lnTo>
                    <a:pt x="121" y="96"/>
                  </a:lnTo>
                  <a:lnTo>
                    <a:pt x="139" y="96"/>
                  </a:lnTo>
                  <a:lnTo>
                    <a:pt x="173" y="81"/>
                  </a:lnTo>
                  <a:lnTo>
                    <a:pt x="156" y="81"/>
                  </a:lnTo>
                  <a:lnTo>
                    <a:pt x="139" y="65"/>
                  </a:lnTo>
                  <a:lnTo>
                    <a:pt x="156" y="48"/>
                  </a:lnTo>
                  <a:lnTo>
                    <a:pt x="139" y="65"/>
                  </a:lnTo>
                  <a:lnTo>
                    <a:pt x="104" y="48"/>
                  </a:lnTo>
                  <a:lnTo>
                    <a:pt x="52" y="0"/>
                  </a:lnTo>
                  <a:lnTo>
                    <a:pt x="52" y="17"/>
                  </a:lnTo>
                  <a:lnTo>
                    <a:pt x="52" y="33"/>
                  </a:lnTo>
                  <a:lnTo>
                    <a:pt x="35" y="96"/>
                  </a:lnTo>
                  <a:lnTo>
                    <a:pt x="18" y="81"/>
                  </a:lnTo>
                  <a:lnTo>
                    <a:pt x="18" y="96"/>
                  </a:lnTo>
                  <a:lnTo>
                    <a:pt x="0" y="11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199" name="Freeform 162"/>
            <p:cNvSpPr>
              <a:spLocks/>
            </p:cNvSpPr>
            <p:nvPr>
              <p:custDataLst>
                <p:tags r:id="rId160"/>
              </p:custDataLst>
            </p:nvPr>
          </p:nvSpPr>
          <p:spPr bwMode="auto">
            <a:xfrm>
              <a:off x="8078787" y="3462338"/>
              <a:ext cx="26988" cy="25400"/>
            </a:xfrm>
            <a:custGeom>
              <a:avLst/>
              <a:gdLst>
                <a:gd name="T0" fmla="*/ 0 w 35"/>
                <a:gd name="T1" fmla="*/ 3079 h 33"/>
                <a:gd name="T2" fmla="*/ 0 w 35"/>
                <a:gd name="T3" fmla="*/ 3079 h 33"/>
                <a:gd name="T4" fmla="*/ 0 w 35"/>
                <a:gd name="T5" fmla="*/ 6158 h 33"/>
                <a:gd name="T6" fmla="*/ 3084 w 35"/>
                <a:gd name="T7" fmla="*/ 3079 h 33"/>
                <a:gd name="T8" fmla="*/ 6169 w 35"/>
                <a:gd name="T9" fmla="*/ 0 h 33"/>
                <a:gd name="T10" fmla="*/ 0 w 35"/>
                <a:gd name="T11" fmla="*/ 3079 h 33"/>
                <a:gd name="T12" fmla="*/ 0 60000 65536"/>
                <a:gd name="T13" fmla="*/ 0 60000 65536"/>
                <a:gd name="T14" fmla="*/ 0 60000 65536"/>
                <a:gd name="T15" fmla="*/ 0 60000 65536"/>
                <a:gd name="T16" fmla="*/ 0 60000 65536"/>
                <a:gd name="T17" fmla="*/ 0 60000 65536"/>
                <a:gd name="T18" fmla="*/ 0 w 35"/>
                <a:gd name="T19" fmla="*/ 0 h 33"/>
                <a:gd name="T20" fmla="*/ 35 w 35"/>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5" h="33">
                  <a:moveTo>
                    <a:pt x="0" y="17"/>
                  </a:moveTo>
                  <a:lnTo>
                    <a:pt x="0" y="17"/>
                  </a:lnTo>
                  <a:lnTo>
                    <a:pt x="0" y="33"/>
                  </a:lnTo>
                  <a:lnTo>
                    <a:pt x="17" y="17"/>
                  </a:lnTo>
                  <a:lnTo>
                    <a:pt x="35" y="0"/>
                  </a:lnTo>
                  <a:lnTo>
                    <a:pt x="0" y="17"/>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00" name="Freeform 163"/>
            <p:cNvSpPr>
              <a:spLocks/>
            </p:cNvSpPr>
            <p:nvPr>
              <p:custDataLst>
                <p:tags r:id="rId161"/>
              </p:custDataLst>
            </p:nvPr>
          </p:nvSpPr>
          <p:spPr bwMode="auto">
            <a:xfrm>
              <a:off x="7791449" y="3348038"/>
              <a:ext cx="53975" cy="266700"/>
            </a:xfrm>
            <a:custGeom>
              <a:avLst/>
              <a:gdLst>
                <a:gd name="T0" fmla="*/ 0 w 69"/>
                <a:gd name="T1" fmla="*/ 7144 h 336"/>
                <a:gd name="T2" fmla="*/ 0 w 69"/>
                <a:gd name="T3" fmla="*/ 7144 h 336"/>
                <a:gd name="T4" fmla="*/ 0 w 69"/>
                <a:gd name="T5" fmla="*/ 22225 h 336"/>
                <a:gd name="T6" fmla="*/ 3129 w 69"/>
                <a:gd name="T7" fmla="*/ 26194 h 336"/>
                <a:gd name="T8" fmla="*/ 0 w 69"/>
                <a:gd name="T9" fmla="*/ 44450 h 336"/>
                <a:gd name="T10" fmla="*/ 3129 w 69"/>
                <a:gd name="T11" fmla="*/ 51594 h 336"/>
                <a:gd name="T12" fmla="*/ 0 w 69"/>
                <a:gd name="T13" fmla="*/ 61119 h 336"/>
                <a:gd name="T14" fmla="*/ 3129 w 69"/>
                <a:gd name="T15" fmla="*/ 66675 h 336"/>
                <a:gd name="T16" fmla="*/ 3129 w 69"/>
                <a:gd name="T17" fmla="*/ 61119 h 336"/>
                <a:gd name="T18" fmla="*/ 10169 w 69"/>
                <a:gd name="T19" fmla="*/ 64294 h 336"/>
                <a:gd name="T20" fmla="*/ 10169 w 69"/>
                <a:gd name="T21" fmla="*/ 61119 h 336"/>
                <a:gd name="T22" fmla="*/ 3129 w 69"/>
                <a:gd name="T23" fmla="*/ 51594 h 336"/>
                <a:gd name="T24" fmla="*/ 6258 w 69"/>
                <a:gd name="T25" fmla="*/ 41275 h 336"/>
                <a:gd name="T26" fmla="*/ 10169 w 69"/>
                <a:gd name="T27" fmla="*/ 41275 h 336"/>
                <a:gd name="T28" fmla="*/ 13298 w 69"/>
                <a:gd name="T29" fmla="*/ 41275 h 336"/>
                <a:gd name="T30" fmla="*/ 6258 w 69"/>
                <a:gd name="T31" fmla="*/ 19050 h 336"/>
                <a:gd name="T32" fmla="*/ 6258 w 69"/>
                <a:gd name="T33" fmla="*/ 3969 h 336"/>
                <a:gd name="T34" fmla="*/ 6258 w 69"/>
                <a:gd name="T35" fmla="*/ 0 h 336"/>
                <a:gd name="T36" fmla="*/ 3129 w 69"/>
                <a:gd name="T37" fmla="*/ 0 h 336"/>
                <a:gd name="T38" fmla="*/ 3129 w 69"/>
                <a:gd name="T39" fmla="*/ 3969 h 336"/>
                <a:gd name="T40" fmla="*/ 0 w 69"/>
                <a:gd name="T41" fmla="*/ 7144 h 3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336"/>
                <a:gd name="T65" fmla="*/ 69 w 69"/>
                <a:gd name="T66" fmla="*/ 336 h 3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336">
                  <a:moveTo>
                    <a:pt x="0" y="33"/>
                  </a:moveTo>
                  <a:lnTo>
                    <a:pt x="0" y="33"/>
                  </a:lnTo>
                  <a:lnTo>
                    <a:pt x="0" y="113"/>
                  </a:lnTo>
                  <a:lnTo>
                    <a:pt x="17" y="129"/>
                  </a:lnTo>
                  <a:lnTo>
                    <a:pt x="0" y="225"/>
                  </a:lnTo>
                  <a:lnTo>
                    <a:pt x="17" y="257"/>
                  </a:lnTo>
                  <a:lnTo>
                    <a:pt x="0" y="305"/>
                  </a:lnTo>
                  <a:lnTo>
                    <a:pt x="17" y="336"/>
                  </a:lnTo>
                  <a:lnTo>
                    <a:pt x="17" y="305"/>
                  </a:lnTo>
                  <a:lnTo>
                    <a:pt x="52" y="321"/>
                  </a:lnTo>
                  <a:lnTo>
                    <a:pt x="52" y="305"/>
                  </a:lnTo>
                  <a:lnTo>
                    <a:pt x="17" y="257"/>
                  </a:lnTo>
                  <a:lnTo>
                    <a:pt x="35" y="209"/>
                  </a:lnTo>
                  <a:lnTo>
                    <a:pt x="52" y="209"/>
                  </a:lnTo>
                  <a:lnTo>
                    <a:pt x="69" y="209"/>
                  </a:lnTo>
                  <a:lnTo>
                    <a:pt x="35" y="96"/>
                  </a:lnTo>
                  <a:lnTo>
                    <a:pt x="35" y="17"/>
                  </a:lnTo>
                  <a:lnTo>
                    <a:pt x="35" y="0"/>
                  </a:lnTo>
                  <a:lnTo>
                    <a:pt x="17" y="0"/>
                  </a:lnTo>
                  <a:lnTo>
                    <a:pt x="17" y="17"/>
                  </a:lnTo>
                  <a:lnTo>
                    <a:pt x="0" y="33"/>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01" name="Line 164"/>
            <p:cNvSpPr>
              <a:spLocks noChangeShapeType="1"/>
            </p:cNvSpPr>
            <p:nvPr>
              <p:custDataLst>
                <p:tags r:id="rId162"/>
              </p:custDataLst>
            </p:nvPr>
          </p:nvSpPr>
          <p:spPr bwMode="auto">
            <a:xfrm flipV="1">
              <a:off x="7961312" y="3608388"/>
              <a:ext cx="26988" cy="381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02" name="Freeform 165"/>
            <p:cNvSpPr>
              <a:spLocks/>
            </p:cNvSpPr>
            <p:nvPr>
              <p:custDataLst>
                <p:tags r:id="rId163"/>
              </p:custDataLst>
            </p:nvPr>
          </p:nvSpPr>
          <p:spPr bwMode="auto">
            <a:xfrm>
              <a:off x="6318249" y="3373438"/>
              <a:ext cx="1322388" cy="850900"/>
            </a:xfrm>
            <a:custGeom>
              <a:avLst/>
              <a:gdLst>
                <a:gd name="T0" fmla="*/ 76292 w 1664"/>
                <a:gd name="T1" fmla="*/ 34958 h 1071"/>
                <a:gd name="T2" fmla="*/ 92980 w 1664"/>
                <a:gd name="T3" fmla="*/ 50847 h 1071"/>
                <a:gd name="T4" fmla="*/ 123974 w 1664"/>
                <a:gd name="T5" fmla="*/ 79449 h 1071"/>
                <a:gd name="T6" fmla="*/ 169272 w 1664"/>
                <a:gd name="T7" fmla="*/ 88983 h 1071"/>
                <a:gd name="T8" fmla="*/ 207418 w 1664"/>
                <a:gd name="T9" fmla="*/ 73093 h 1071"/>
                <a:gd name="T10" fmla="*/ 217749 w 1664"/>
                <a:gd name="T11" fmla="*/ 66737 h 1071"/>
                <a:gd name="T12" fmla="*/ 247948 w 1664"/>
                <a:gd name="T13" fmla="*/ 54025 h 1071"/>
                <a:gd name="T14" fmla="*/ 234438 w 1664"/>
                <a:gd name="T15" fmla="*/ 47669 h 1071"/>
                <a:gd name="T16" fmla="*/ 231259 w 1664"/>
                <a:gd name="T17" fmla="*/ 28602 h 1071"/>
                <a:gd name="T18" fmla="*/ 251921 w 1664"/>
                <a:gd name="T19" fmla="*/ 15890 h 1071"/>
                <a:gd name="T20" fmla="*/ 251921 w 1664"/>
                <a:gd name="T21" fmla="*/ 9534 h 1071"/>
                <a:gd name="T22" fmla="*/ 278941 w 1664"/>
                <a:gd name="T23" fmla="*/ 3178 h 1071"/>
                <a:gd name="T24" fmla="*/ 299604 w 1664"/>
                <a:gd name="T25" fmla="*/ 31780 h 1071"/>
                <a:gd name="T26" fmla="*/ 317087 w 1664"/>
                <a:gd name="T27" fmla="*/ 44491 h 1071"/>
                <a:gd name="T28" fmla="*/ 321061 w 1664"/>
                <a:gd name="T29" fmla="*/ 66737 h 1071"/>
                <a:gd name="T30" fmla="*/ 313908 w 1664"/>
                <a:gd name="T31" fmla="*/ 76271 h 1071"/>
                <a:gd name="T32" fmla="*/ 299604 w 1664"/>
                <a:gd name="T33" fmla="*/ 85805 h 1071"/>
                <a:gd name="T34" fmla="*/ 289272 w 1664"/>
                <a:gd name="T35" fmla="*/ 88983 h 1071"/>
                <a:gd name="T36" fmla="*/ 268610 w 1664"/>
                <a:gd name="T37" fmla="*/ 101695 h 1071"/>
                <a:gd name="T38" fmla="*/ 258279 w 1664"/>
                <a:gd name="T39" fmla="*/ 101695 h 1071"/>
                <a:gd name="T40" fmla="*/ 247948 w 1664"/>
                <a:gd name="T41" fmla="*/ 101695 h 1071"/>
                <a:gd name="T42" fmla="*/ 238411 w 1664"/>
                <a:gd name="T43" fmla="*/ 108051 h 1071"/>
                <a:gd name="T44" fmla="*/ 265431 w 1664"/>
                <a:gd name="T45" fmla="*/ 117585 h 1071"/>
                <a:gd name="T46" fmla="*/ 255100 w 1664"/>
                <a:gd name="T47" fmla="*/ 120763 h 1071"/>
                <a:gd name="T48" fmla="*/ 255100 w 1664"/>
                <a:gd name="T49" fmla="*/ 146186 h 1071"/>
                <a:gd name="T50" fmla="*/ 262252 w 1664"/>
                <a:gd name="T51" fmla="*/ 155720 h 1071"/>
                <a:gd name="T52" fmla="*/ 258279 w 1664"/>
                <a:gd name="T53" fmla="*/ 171610 h 1071"/>
                <a:gd name="T54" fmla="*/ 247948 w 1664"/>
                <a:gd name="T55" fmla="*/ 184322 h 1071"/>
                <a:gd name="T56" fmla="*/ 241590 w 1664"/>
                <a:gd name="T57" fmla="*/ 193856 h 1071"/>
                <a:gd name="T58" fmla="*/ 220928 w 1664"/>
                <a:gd name="T59" fmla="*/ 203390 h 1071"/>
                <a:gd name="T60" fmla="*/ 213775 w 1664"/>
                <a:gd name="T61" fmla="*/ 203390 h 1071"/>
                <a:gd name="T62" fmla="*/ 197087 w 1664"/>
                <a:gd name="T63" fmla="*/ 206568 h 1071"/>
                <a:gd name="T64" fmla="*/ 179603 w 1664"/>
                <a:gd name="T65" fmla="*/ 206568 h 1071"/>
                <a:gd name="T66" fmla="*/ 158146 w 1664"/>
                <a:gd name="T67" fmla="*/ 203390 h 1071"/>
                <a:gd name="T68" fmla="*/ 151789 w 1664"/>
                <a:gd name="T69" fmla="*/ 203390 h 1071"/>
                <a:gd name="T70" fmla="*/ 148610 w 1664"/>
                <a:gd name="T71" fmla="*/ 206568 h 1071"/>
                <a:gd name="T72" fmla="*/ 138279 w 1664"/>
                <a:gd name="T73" fmla="*/ 200212 h 1071"/>
                <a:gd name="T74" fmla="*/ 131126 w 1664"/>
                <a:gd name="T75" fmla="*/ 193856 h 1071"/>
                <a:gd name="T76" fmla="*/ 127947 w 1664"/>
                <a:gd name="T77" fmla="*/ 171610 h 1071"/>
                <a:gd name="T78" fmla="*/ 96954 w 1664"/>
                <a:gd name="T79" fmla="*/ 171610 h 1071"/>
                <a:gd name="T80" fmla="*/ 79470 w 1664"/>
                <a:gd name="T81" fmla="*/ 171610 h 1071"/>
                <a:gd name="T82" fmla="*/ 58808 w 1664"/>
                <a:gd name="T83" fmla="*/ 168432 h 1071"/>
                <a:gd name="T84" fmla="*/ 44503 w 1664"/>
                <a:gd name="T85" fmla="*/ 158898 h 1071"/>
                <a:gd name="T86" fmla="*/ 24636 w 1664"/>
                <a:gd name="T87" fmla="*/ 146186 h 1071"/>
                <a:gd name="T88" fmla="*/ 34172 w 1664"/>
                <a:gd name="T89" fmla="*/ 133474 h 1071"/>
                <a:gd name="T90" fmla="*/ 20662 w 1664"/>
                <a:gd name="T91" fmla="*/ 127119 h 1071"/>
                <a:gd name="T92" fmla="*/ 3974 w 1664"/>
                <a:gd name="T93" fmla="*/ 117585 h 1071"/>
                <a:gd name="T94" fmla="*/ 0 w 1664"/>
                <a:gd name="T95" fmla="*/ 108051 h 1071"/>
                <a:gd name="T96" fmla="*/ 14305 w 1664"/>
                <a:gd name="T97" fmla="*/ 95339 h 1071"/>
                <a:gd name="T98" fmla="*/ 34172 w 1664"/>
                <a:gd name="T99" fmla="*/ 85805 h 1071"/>
                <a:gd name="T100" fmla="*/ 34172 w 1664"/>
                <a:gd name="T101" fmla="*/ 63559 h 1071"/>
                <a:gd name="T102" fmla="*/ 58808 w 1664"/>
                <a:gd name="T103" fmla="*/ 50847 h 1071"/>
                <a:gd name="T104" fmla="*/ 69139 w 1664"/>
                <a:gd name="T105" fmla="*/ 38136 h 10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64"/>
                <a:gd name="T160" fmla="*/ 0 h 1071"/>
                <a:gd name="T161" fmla="*/ 1664 w 1664"/>
                <a:gd name="T162" fmla="*/ 1071 h 1071"/>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415 w 10000"/>
                <a:gd name="connsiteY138" fmla="*/ 5817 h 10000"/>
                <a:gd name="connsiteX139" fmla="*/ 306 w 10000"/>
                <a:gd name="connsiteY139" fmla="*/ 5677 h 10000"/>
                <a:gd name="connsiteX140" fmla="*/ 102 w 10000"/>
                <a:gd name="connsiteY140" fmla="*/ 5518 h 10000"/>
                <a:gd name="connsiteX141" fmla="*/ 216 w 10000"/>
                <a:gd name="connsiteY141" fmla="*/ 5243 h 10000"/>
                <a:gd name="connsiteX142" fmla="*/ 204 w 10000"/>
                <a:gd name="connsiteY142" fmla="*/ 5070 h 10000"/>
                <a:gd name="connsiteX143" fmla="*/ 0 w 10000"/>
                <a:gd name="connsiteY143" fmla="*/ 5070 h 10000"/>
                <a:gd name="connsiteX144" fmla="*/ 0 w 10000"/>
                <a:gd name="connsiteY144" fmla="*/ 4622 h 10000"/>
                <a:gd name="connsiteX145" fmla="*/ 204 w 10000"/>
                <a:gd name="connsiteY145" fmla="*/ 4482 h 10000"/>
                <a:gd name="connsiteX146" fmla="*/ 415 w 10000"/>
                <a:gd name="connsiteY146" fmla="*/ 4482 h 10000"/>
                <a:gd name="connsiteX147" fmla="*/ 517 w 10000"/>
                <a:gd name="connsiteY147" fmla="*/ 4332 h 10000"/>
                <a:gd name="connsiteX148" fmla="*/ 727 w 10000"/>
                <a:gd name="connsiteY148" fmla="*/ 4332 h 10000"/>
                <a:gd name="connsiteX149" fmla="*/ 1034 w 10000"/>
                <a:gd name="connsiteY149" fmla="*/ 4034 h 10000"/>
                <a:gd name="connsiteX150" fmla="*/ 1142 w 10000"/>
                <a:gd name="connsiteY150" fmla="*/ 3725 h 10000"/>
                <a:gd name="connsiteX151" fmla="*/ 1034 w 10000"/>
                <a:gd name="connsiteY151" fmla="*/ 3137 h 10000"/>
                <a:gd name="connsiteX152" fmla="*/ 1034 w 10000"/>
                <a:gd name="connsiteY152" fmla="*/ 2988 h 10000"/>
                <a:gd name="connsiteX153" fmla="*/ 1346 w 10000"/>
                <a:gd name="connsiteY153" fmla="*/ 2988 h 10000"/>
                <a:gd name="connsiteX154" fmla="*/ 1454 w 10000"/>
                <a:gd name="connsiteY154" fmla="*/ 2381 h 10000"/>
                <a:gd name="connsiteX155" fmla="*/ 1773 w 10000"/>
                <a:gd name="connsiteY155" fmla="*/ 2381 h 10000"/>
                <a:gd name="connsiteX156" fmla="*/ 1881 w 10000"/>
                <a:gd name="connsiteY156" fmla="*/ 2381 h 10000"/>
                <a:gd name="connsiteX157" fmla="*/ 1983 w 10000"/>
                <a:gd name="connsiteY157" fmla="*/ 1933 h 10000"/>
                <a:gd name="connsiteX158" fmla="*/ 2085 w 10000"/>
                <a:gd name="connsiteY158"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415 w 10000"/>
                <a:gd name="connsiteY138" fmla="*/ 5817 h 10000"/>
                <a:gd name="connsiteX139" fmla="*/ 444 w 10000"/>
                <a:gd name="connsiteY139" fmla="*/ 5373 h 10000"/>
                <a:gd name="connsiteX140" fmla="*/ 102 w 10000"/>
                <a:gd name="connsiteY140" fmla="*/ 5518 h 10000"/>
                <a:gd name="connsiteX141" fmla="*/ 216 w 10000"/>
                <a:gd name="connsiteY141" fmla="*/ 5243 h 10000"/>
                <a:gd name="connsiteX142" fmla="*/ 204 w 10000"/>
                <a:gd name="connsiteY142" fmla="*/ 5070 h 10000"/>
                <a:gd name="connsiteX143" fmla="*/ 0 w 10000"/>
                <a:gd name="connsiteY143" fmla="*/ 5070 h 10000"/>
                <a:gd name="connsiteX144" fmla="*/ 0 w 10000"/>
                <a:gd name="connsiteY144" fmla="*/ 4622 h 10000"/>
                <a:gd name="connsiteX145" fmla="*/ 204 w 10000"/>
                <a:gd name="connsiteY145" fmla="*/ 4482 h 10000"/>
                <a:gd name="connsiteX146" fmla="*/ 415 w 10000"/>
                <a:gd name="connsiteY146" fmla="*/ 4482 h 10000"/>
                <a:gd name="connsiteX147" fmla="*/ 517 w 10000"/>
                <a:gd name="connsiteY147" fmla="*/ 4332 h 10000"/>
                <a:gd name="connsiteX148" fmla="*/ 727 w 10000"/>
                <a:gd name="connsiteY148" fmla="*/ 4332 h 10000"/>
                <a:gd name="connsiteX149" fmla="*/ 1034 w 10000"/>
                <a:gd name="connsiteY149" fmla="*/ 4034 h 10000"/>
                <a:gd name="connsiteX150" fmla="*/ 1142 w 10000"/>
                <a:gd name="connsiteY150" fmla="*/ 3725 h 10000"/>
                <a:gd name="connsiteX151" fmla="*/ 1034 w 10000"/>
                <a:gd name="connsiteY151" fmla="*/ 3137 h 10000"/>
                <a:gd name="connsiteX152" fmla="*/ 1034 w 10000"/>
                <a:gd name="connsiteY152" fmla="*/ 2988 h 10000"/>
                <a:gd name="connsiteX153" fmla="*/ 1346 w 10000"/>
                <a:gd name="connsiteY153" fmla="*/ 2988 h 10000"/>
                <a:gd name="connsiteX154" fmla="*/ 1454 w 10000"/>
                <a:gd name="connsiteY154" fmla="*/ 2381 h 10000"/>
                <a:gd name="connsiteX155" fmla="*/ 1773 w 10000"/>
                <a:gd name="connsiteY155" fmla="*/ 2381 h 10000"/>
                <a:gd name="connsiteX156" fmla="*/ 1881 w 10000"/>
                <a:gd name="connsiteY156" fmla="*/ 2381 h 10000"/>
                <a:gd name="connsiteX157" fmla="*/ 1983 w 10000"/>
                <a:gd name="connsiteY157" fmla="*/ 1933 h 10000"/>
                <a:gd name="connsiteX158" fmla="*/ 2085 w 10000"/>
                <a:gd name="connsiteY158"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936 w 10000"/>
                <a:gd name="connsiteY138" fmla="*/ 5821 h 10000"/>
                <a:gd name="connsiteX139" fmla="*/ 444 w 10000"/>
                <a:gd name="connsiteY139" fmla="*/ 5373 h 10000"/>
                <a:gd name="connsiteX140" fmla="*/ 102 w 10000"/>
                <a:gd name="connsiteY140" fmla="*/ 5518 h 10000"/>
                <a:gd name="connsiteX141" fmla="*/ 216 w 10000"/>
                <a:gd name="connsiteY141" fmla="*/ 5243 h 10000"/>
                <a:gd name="connsiteX142" fmla="*/ 204 w 10000"/>
                <a:gd name="connsiteY142" fmla="*/ 5070 h 10000"/>
                <a:gd name="connsiteX143" fmla="*/ 0 w 10000"/>
                <a:gd name="connsiteY143" fmla="*/ 5070 h 10000"/>
                <a:gd name="connsiteX144" fmla="*/ 0 w 10000"/>
                <a:gd name="connsiteY144" fmla="*/ 4622 h 10000"/>
                <a:gd name="connsiteX145" fmla="*/ 204 w 10000"/>
                <a:gd name="connsiteY145" fmla="*/ 4482 h 10000"/>
                <a:gd name="connsiteX146" fmla="*/ 415 w 10000"/>
                <a:gd name="connsiteY146" fmla="*/ 4482 h 10000"/>
                <a:gd name="connsiteX147" fmla="*/ 517 w 10000"/>
                <a:gd name="connsiteY147" fmla="*/ 4332 h 10000"/>
                <a:gd name="connsiteX148" fmla="*/ 727 w 10000"/>
                <a:gd name="connsiteY148" fmla="*/ 4332 h 10000"/>
                <a:gd name="connsiteX149" fmla="*/ 1034 w 10000"/>
                <a:gd name="connsiteY149" fmla="*/ 4034 h 10000"/>
                <a:gd name="connsiteX150" fmla="*/ 1142 w 10000"/>
                <a:gd name="connsiteY150" fmla="*/ 3725 h 10000"/>
                <a:gd name="connsiteX151" fmla="*/ 1034 w 10000"/>
                <a:gd name="connsiteY151" fmla="*/ 3137 h 10000"/>
                <a:gd name="connsiteX152" fmla="*/ 1034 w 10000"/>
                <a:gd name="connsiteY152" fmla="*/ 2988 h 10000"/>
                <a:gd name="connsiteX153" fmla="*/ 1346 w 10000"/>
                <a:gd name="connsiteY153" fmla="*/ 2988 h 10000"/>
                <a:gd name="connsiteX154" fmla="*/ 1454 w 10000"/>
                <a:gd name="connsiteY154" fmla="*/ 2381 h 10000"/>
                <a:gd name="connsiteX155" fmla="*/ 1773 w 10000"/>
                <a:gd name="connsiteY155" fmla="*/ 2381 h 10000"/>
                <a:gd name="connsiteX156" fmla="*/ 1881 w 10000"/>
                <a:gd name="connsiteY156" fmla="*/ 2381 h 10000"/>
                <a:gd name="connsiteX157" fmla="*/ 1983 w 10000"/>
                <a:gd name="connsiteY157" fmla="*/ 1933 h 10000"/>
                <a:gd name="connsiteX158" fmla="*/ 2085 w 10000"/>
                <a:gd name="connsiteY158"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444 w 10000"/>
                <a:gd name="connsiteY138" fmla="*/ 5373 h 10000"/>
                <a:gd name="connsiteX139" fmla="*/ 102 w 10000"/>
                <a:gd name="connsiteY139" fmla="*/ 5518 h 10000"/>
                <a:gd name="connsiteX140" fmla="*/ 216 w 10000"/>
                <a:gd name="connsiteY140" fmla="*/ 5243 h 10000"/>
                <a:gd name="connsiteX141" fmla="*/ 204 w 10000"/>
                <a:gd name="connsiteY141" fmla="*/ 5070 h 10000"/>
                <a:gd name="connsiteX142" fmla="*/ 0 w 10000"/>
                <a:gd name="connsiteY142" fmla="*/ 5070 h 10000"/>
                <a:gd name="connsiteX143" fmla="*/ 0 w 10000"/>
                <a:gd name="connsiteY143" fmla="*/ 4622 h 10000"/>
                <a:gd name="connsiteX144" fmla="*/ 204 w 10000"/>
                <a:gd name="connsiteY144" fmla="*/ 4482 h 10000"/>
                <a:gd name="connsiteX145" fmla="*/ 415 w 10000"/>
                <a:gd name="connsiteY145" fmla="*/ 4482 h 10000"/>
                <a:gd name="connsiteX146" fmla="*/ 517 w 10000"/>
                <a:gd name="connsiteY146" fmla="*/ 4332 h 10000"/>
                <a:gd name="connsiteX147" fmla="*/ 727 w 10000"/>
                <a:gd name="connsiteY147" fmla="*/ 4332 h 10000"/>
                <a:gd name="connsiteX148" fmla="*/ 1034 w 10000"/>
                <a:gd name="connsiteY148" fmla="*/ 4034 h 10000"/>
                <a:gd name="connsiteX149" fmla="*/ 1142 w 10000"/>
                <a:gd name="connsiteY149" fmla="*/ 3725 h 10000"/>
                <a:gd name="connsiteX150" fmla="*/ 1034 w 10000"/>
                <a:gd name="connsiteY150" fmla="*/ 3137 h 10000"/>
                <a:gd name="connsiteX151" fmla="*/ 1034 w 10000"/>
                <a:gd name="connsiteY151" fmla="*/ 2988 h 10000"/>
                <a:gd name="connsiteX152" fmla="*/ 1346 w 10000"/>
                <a:gd name="connsiteY152" fmla="*/ 2988 h 10000"/>
                <a:gd name="connsiteX153" fmla="*/ 1454 w 10000"/>
                <a:gd name="connsiteY153" fmla="*/ 2381 h 10000"/>
                <a:gd name="connsiteX154" fmla="*/ 1773 w 10000"/>
                <a:gd name="connsiteY154" fmla="*/ 2381 h 10000"/>
                <a:gd name="connsiteX155" fmla="*/ 1881 w 10000"/>
                <a:gd name="connsiteY155" fmla="*/ 2381 h 10000"/>
                <a:gd name="connsiteX156" fmla="*/ 1983 w 10000"/>
                <a:gd name="connsiteY156" fmla="*/ 1933 h 10000"/>
                <a:gd name="connsiteX157" fmla="*/ 2085 w 10000"/>
                <a:gd name="connsiteY157"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73 w 10000"/>
                <a:gd name="connsiteY137" fmla="*/ 5821 h 10000"/>
                <a:gd name="connsiteX138" fmla="*/ 444 w 10000"/>
                <a:gd name="connsiteY138" fmla="*/ 5373 h 10000"/>
                <a:gd name="connsiteX139" fmla="*/ 102 w 10000"/>
                <a:gd name="connsiteY139" fmla="*/ 5518 h 10000"/>
                <a:gd name="connsiteX140" fmla="*/ 216 w 10000"/>
                <a:gd name="connsiteY140" fmla="*/ 5243 h 10000"/>
                <a:gd name="connsiteX141" fmla="*/ 204 w 10000"/>
                <a:gd name="connsiteY141" fmla="*/ 5070 h 10000"/>
                <a:gd name="connsiteX142" fmla="*/ 0 w 10000"/>
                <a:gd name="connsiteY142" fmla="*/ 5070 h 10000"/>
                <a:gd name="connsiteX143" fmla="*/ 0 w 10000"/>
                <a:gd name="connsiteY143" fmla="*/ 4622 h 10000"/>
                <a:gd name="connsiteX144" fmla="*/ 204 w 10000"/>
                <a:gd name="connsiteY144" fmla="*/ 4482 h 10000"/>
                <a:gd name="connsiteX145" fmla="*/ 415 w 10000"/>
                <a:gd name="connsiteY145" fmla="*/ 4482 h 10000"/>
                <a:gd name="connsiteX146" fmla="*/ 517 w 10000"/>
                <a:gd name="connsiteY146" fmla="*/ 4332 h 10000"/>
                <a:gd name="connsiteX147" fmla="*/ 727 w 10000"/>
                <a:gd name="connsiteY147" fmla="*/ 4332 h 10000"/>
                <a:gd name="connsiteX148" fmla="*/ 1034 w 10000"/>
                <a:gd name="connsiteY148" fmla="*/ 4034 h 10000"/>
                <a:gd name="connsiteX149" fmla="*/ 1142 w 10000"/>
                <a:gd name="connsiteY149" fmla="*/ 3725 h 10000"/>
                <a:gd name="connsiteX150" fmla="*/ 1034 w 10000"/>
                <a:gd name="connsiteY150" fmla="*/ 3137 h 10000"/>
                <a:gd name="connsiteX151" fmla="*/ 1034 w 10000"/>
                <a:gd name="connsiteY151" fmla="*/ 2988 h 10000"/>
                <a:gd name="connsiteX152" fmla="*/ 1346 w 10000"/>
                <a:gd name="connsiteY152" fmla="*/ 2988 h 10000"/>
                <a:gd name="connsiteX153" fmla="*/ 1454 w 10000"/>
                <a:gd name="connsiteY153" fmla="*/ 2381 h 10000"/>
                <a:gd name="connsiteX154" fmla="*/ 1773 w 10000"/>
                <a:gd name="connsiteY154" fmla="*/ 2381 h 10000"/>
                <a:gd name="connsiteX155" fmla="*/ 1881 w 10000"/>
                <a:gd name="connsiteY155" fmla="*/ 2381 h 10000"/>
                <a:gd name="connsiteX156" fmla="*/ 1983 w 10000"/>
                <a:gd name="connsiteY156" fmla="*/ 1933 h 10000"/>
                <a:gd name="connsiteX157" fmla="*/ 2085 w 10000"/>
                <a:gd name="connsiteY157"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73 w 10000"/>
                <a:gd name="connsiteY137" fmla="*/ 5821 h 10000"/>
                <a:gd name="connsiteX138" fmla="*/ 302 w 10000"/>
                <a:gd name="connsiteY138" fmla="*/ 5541 h 10000"/>
                <a:gd name="connsiteX139" fmla="*/ 102 w 10000"/>
                <a:gd name="connsiteY139" fmla="*/ 5518 h 10000"/>
                <a:gd name="connsiteX140" fmla="*/ 216 w 10000"/>
                <a:gd name="connsiteY140" fmla="*/ 5243 h 10000"/>
                <a:gd name="connsiteX141" fmla="*/ 204 w 10000"/>
                <a:gd name="connsiteY141" fmla="*/ 5070 h 10000"/>
                <a:gd name="connsiteX142" fmla="*/ 0 w 10000"/>
                <a:gd name="connsiteY142" fmla="*/ 5070 h 10000"/>
                <a:gd name="connsiteX143" fmla="*/ 0 w 10000"/>
                <a:gd name="connsiteY143" fmla="*/ 4622 h 10000"/>
                <a:gd name="connsiteX144" fmla="*/ 204 w 10000"/>
                <a:gd name="connsiteY144" fmla="*/ 4482 h 10000"/>
                <a:gd name="connsiteX145" fmla="*/ 415 w 10000"/>
                <a:gd name="connsiteY145" fmla="*/ 4482 h 10000"/>
                <a:gd name="connsiteX146" fmla="*/ 517 w 10000"/>
                <a:gd name="connsiteY146" fmla="*/ 4332 h 10000"/>
                <a:gd name="connsiteX147" fmla="*/ 727 w 10000"/>
                <a:gd name="connsiteY147" fmla="*/ 4332 h 10000"/>
                <a:gd name="connsiteX148" fmla="*/ 1034 w 10000"/>
                <a:gd name="connsiteY148" fmla="*/ 4034 h 10000"/>
                <a:gd name="connsiteX149" fmla="*/ 1142 w 10000"/>
                <a:gd name="connsiteY149" fmla="*/ 3725 h 10000"/>
                <a:gd name="connsiteX150" fmla="*/ 1034 w 10000"/>
                <a:gd name="connsiteY150" fmla="*/ 3137 h 10000"/>
                <a:gd name="connsiteX151" fmla="*/ 1034 w 10000"/>
                <a:gd name="connsiteY151" fmla="*/ 2988 h 10000"/>
                <a:gd name="connsiteX152" fmla="*/ 1346 w 10000"/>
                <a:gd name="connsiteY152" fmla="*/ 2988 h 10000"/>
                <a:gd name="connsiteX153" fmla="*/ 1454 w 10000"/>
                <a:gd name="connsiteY153" fmla="*/ 2381 h 10000"/>
                <a:gd name="connsiteX154" fmla="*/ 1773 w 10000"/>
                <a:gd name="connsiteY154" fmla="*/ 2381 h 10000"/>
                <a:gd name="connsiteX155" fmla="*/ 1881 w 10000"/>
                <a:gd name="connsiteY155" fmla="*/ 2381 h 10000"/>
                <a:gd name="connsiteX156" fmla="*/ 1983 w 10000"/>
                <a:gd name="connsiteY156" fmla="*/ 1933 h 10000"/>
                <a:gd name="connsiteX157" fmla="*/ 2085 w 10000"/>
                <a:gd name="connsiteY157" fmla="*/ 179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10000" h="10000">
                  <a:moveTo>
                    <a:pt x="2085" y="1793"/>
                  </a:moveTo>
                  <a:lnTo>
                    <a:pt x="2085" y="1793"/>
                  </a:lnTo>
                  <a:lnTo>
                    <a:pt x="2296" y="1643"/>
                  </a:lnTo>
                  <a:lnTo>
                    <a:pt x="2500" y="2092"/>
                  </a:lnTo>
                  <a:lnTo>
                    <a:pt x="2710" y="2092"/>
                  </a:lnTo>
                  <a:cubicBezTo>
                    <a:pt x="2744" y="2188"/>
                    <a:pt x="2779" y="2285"/>
                    <a:pt x="2813" y="2381"/>
                  </a:cubicBezTo>
                  <a:lnTo>
                    <a:pt x="2813" y="2988"/>
                  </a:lnTo>
                  <a:lnTo>
                    <a:pt x="3438" y="3277"/>
                  </a:lnTo>
                  <a:lnTo>
                    <a:pt x="3750" y="3725"/>
                  </a:lnTo>
                  <a:lnTo>
                    <a:pt x="4369" y="3725"/>
                  </a:lnTo>
                  <a:lnTo>
                    <a:pt x="4681" y="4034"/>
                  </a:lnTo>
                  <a:lnTo>
                    <a:pt x="5096" y="4174"/>
                  </a:lnTo>
                  <a:lnTo>
                    <a:pt x="5523" y="3884"/>
                  </a:lnTo>
                  <a:lnTo>
                    <a:pt x="5938" y="3884"/>
                  </a:lnTo>
                  <a:lnTo>
                    <a:pt x="6250" y="3436"/>
                  </a:lnTo>
                  <a:lnTo>
                    <a:pt x="6148" y="3277"/>
                  </a:lnTo>
                  <a:lnTo>
                    <a:pt x="6352" y="2988"/>
                  </a:lnTo>
                  <a:lnTo>
                    <a:pt x="6563" y="3137"/>
                  </a:lnTo>
                  <a:lnTo>
                    <a:pt x="6875" y="2829"/>
                  </a:lnTo>
                  <a:lnTo>
                    <a:pt x="7079" y="2540"/>
                  </a:lnTo>
                  <a:lnTo>
                    <a:pt x="7494" y="2540"/>
                  </a:lnTo>
                  <a:lnTo>
                    <a:pt x="7392" y="2241"/>
                  </a:lnTo>
                  <a:lnTo>
                    <a:pt x="7290" y="2092"/>
                  </a:lnTo>
                  <a:lnTo>
                    <a:pt x="7079" y="2241"/>
                  </a:lnTo>
                  <a:lnTo>
                    <a:pt x="6875" y="2241"/>
                  </a:lnTo>
                  <a:lnTo>
                    <a:pt x="6875" y="1643"/>
                  </a:lnTo>
                  <a:lnTo>
                    <a:pt x="6977" y="1345"/>
                  </a:lnTo>
                  <a:lnTo>
                    <a:pt x="7188" y="1485"/>
                  </a:lnTo>
                  <a:lnTo>
                    <a:pt x="7494" y="1345"/>
                  </a:lnTo>
                  <a:lnTo>
                    <a:pt x="7602" y="747"/>
                  </a:lnTo>
                  <a:lnTo>
                    <a:pt x="7704" y="588"/>
                  </a:lnTo>
                  <a:lnTo>
                    <a:pt x="7704" y="448"/>
                  </a:lnTo>
                  <a:lnTo>
                    <a:pt x="7602" y="448"/>
                  </a:lnTo>
                  <a:lnTo>
                    <a:pt x="7704" y="140"/>
                  </a:lnTo>
                  <a:lnTo>
                    <a:pt x="8119" y="0"/>
                  </a:lnTo>
                  <a:lnTo>
                    <a:pt x="8431" y="140"/>
                  </a:lnTo>
                  <a:cubicBezTo>
                    <a:pt x="8501" y="243"/>
                    <a:pt x="8572" y="345"/>
                    <a:pt x="8642" y="448"/>
                  </a:cubicBezTo>
                  <a:lnTo>
                    <a:pt x="8846" y="1485"/>
                  </a:lnTo>
                  <a:lnTo>
                    <a:pt x="9056" y="1485"/>
                  </a:lnTo>
                  <a:lnTo>
                    <a:pt x="9363" y="1793"/>
                  </a:lnTo>
                  <a:lnTo>
                    <a:pt x="9363" y="2092"/>
                  </a:lnTo>
                  <a:lnTo>
                    <a:pt x="9585" y="2092"/>
                  </a:lnTo>
                  <a:lnTo>
                    <a:pt x="10000" y="1933"/>
                  </a:lnTo>
                  <a:lnTo>
                    <a:pt x="10000" y="2241"/>
                  </a:lnTo>
                  <a:lnTo>
                    <a:pt x="9688" y="3137"/>
                  </a:lnTo>
                  <a:cubicBezTo>
                    <a:pt x="9654" y="3087"/>
                    <a:pt x="9619" y="3038"/>
                    <a:pt x="9585" y="2988"/>
                  </a:cubicBezTo>
                  <a:lnTo>
                    <a:pt x="9363" y="3137"/>
                  </a:lnTo>
                  <a:lnTo>
                    <a:pt x="9483" y="3585"/>
                  </a:lnTo>
                  <a:lnTo>
                    <a:pt x="9363" y="3884"/>
                  </a:lnTo>
                  <a:lnTo>
                    <a:pt x="9261" y="3884"/>
                  </a:lnTo>
                  <a:lnTo>
                    <a:pt x="9056" y="4034"/>
                  </a:lnTo>
                  <a:lnTo>
                    <a:pt x="8948" y="4034"/>
                  </a:lnTo>
                  <a:lnTo>
                    <a:pt x="8846" y="4174"/>
                  </a:lnTo>
                  <a:lnTo>
                    <a:pt x="8744" y="4174"/>
                  </a:lnTo>
                  <a:lnTo>
                    <a:pt x="8329" y="4622"/>
                  </a:lnTo>
                  <a:lnTo>
                    <a:pt x="8329" y="4781"/>
                  </a:lnTo>
                  <a:lnTo>
                    <a:pt x="8119" y="4781"/>
                  </a:lnTo>
                  <a:lnTo>
                    <a:pt x="7806" y="5070"/>
                  </a:lnTo>
                  <a:lnTo>
                    <a:pt x="7806" y="4930"/>
                  </a:lnTo>
                  <a:lnTo>
                    <a:pt x="7806" y="4781"/>
                  </a:lnTo>
                  <a:cubicBezTo>
                    <a:pt x="7842" y="4681"/>
                    <a:pt x="7879" y="4582"/>
                    <a:pt x="7915" y="4482"/>
                  </a:cubicBezTo>
                  <a:cubicBezTo>
                    <a:pt x="7879" y="4432"/>
                    <a:pt x="7842" y="4382"/>
                    <a:pt x="7806" y="4332"/>
                  </a:cubicBezTo>
                  <a:lnTo>
                    <a:pt x="7494" y="4781"/>
                  </a:lnTo>
                  <a:lnTo>
                    <a:pt x="7392" y="4930"/>
                  </a:lnTo>
                  <a:lnTo>
                    <a:pt x="7290" y="4930"/>
                  </a:lnTo>
                  <a:lnTo>
                    <a:pt x="7188" y="5070"/>
                  </a:lnTo>
                  <a:lnTo>
                    <a:pt x="7494" y="5518"/>
                  </a:lnTo>
                  <a:lnTo>
                    <a:pt x="7704" y="5369"/>
                  </a:lnTo>
                  <a:lnTo>
                    <a:pt x="8017" y="5518"/>
                  </a:lnTo>
                  <a:lnTo>
                    <a:pt x="8017" y="5677"/>
                  </a:lnTo>
                  <a:lnTo>
                    <a:pt x="7915" y="5518"/>
                  </a:lnTo>
                  <a:lnTo>
                    <a:pt x="7704" y="5677"/>
                  </a:lnTo>
                  <a:lnTo>
                    <a:pt x="7494" y="6125"/>
                  </a:lnTo>
                  <a:lnTo>
                    <a:pt x="7602" y="6265"/>
                  </a:lnTo>
                  <a:lnTo>
                    <a:pt x="7704" y="6863"/>
                  </a:lnTo>
                  <a:lnTo>
                    <a:pt x="7915" y="7021"/>
                  </a:lnTo>
                  <a:lnTo>
                    <a:pt x="7806" y="7021"/>
                  </a:lnTo>
                  <a:cubicBezTo>
                    <a:pt x="7842" y="7118"/>
                    <a:pt x="7879" y="7214"/>
                    <a:pt x="7915" y="7311"/>
                  </a:cubicBezTo>
                  <a:lnTo>
                    <a:pt x="7602" y="7470"/>
                  </a:lnTo>
                  <a:lnTo>
                    <a:pt x="7915" y="7470"/>
                  </a:lnTo>
                  <a:cubicBezTo>
                    <a:pt x="7879" y="7666"/>
                    <a:pt x="7842" y="7862"/>
                    <a:pt x="7806" y="8058"/>
                  </a:cubicBezTo>
                  <a:lnTo>
                    <a:pt x="7602" y="8366"/>
                  </a:lnTo>
                  <a:lnTo>
                    <a:pt x="7494" y="8366"/>
                  </a:lnTo>
                  <a:lnTo>
                    <a:pt x="7494" y="8655"/>
                  </a:lnTo>
                  <a:lnTo>
                    <a:pt x="7392" y="8954"/>
                  </a:lnTo>
                  <a:lnTo>
                    <a:pt x="7290" y="8954"/>
                  </a:lnTo>
                  <a:lnTo>
                    <a:pt x="7290" y="9104"/>
                  </a:lnTo>
                  <a:lnTo>
                    <a:pt x="6977" y="9402"/>
                  </a:lnTo>
                  <a:lnTo>
                    <a:pt x="6665" y="9402"/>
                  </a:lnTo>
                  <a:lnTo>
                    <a:pt x="6665" y="9552"/>
                  </a:lnTo>
                  <a:lnTo>
                    <a:pt x="6563" y="9402"/>
                  </a:lnTo>
                  <a:lnTo>
                    <a:pt x="6563" y="9552"/>
                  </a:lnTo>
                  <a:lnTo>
                    <a:pt x="6460" y="9552"/>
                  </a:lnTo>
                  <a:lnTo>
                    <a:pt x="6046" y="9851"/>
                  </a:lnTo>
                  <a:lnTo>
                    <a:pt x="5938" y="10000"/>
                  </a:lnTo>
                  <a:lnTo>
                    <a:pt x="5938" y="9711"/>
                  </a:lnTo>
                  <a:lnTo>
                    <a:pt x="5733" y="9711"/>
                  </a:lnTo>
                  <a:lnTo>
                    <a:pt x="5625" y="9711"/>
                  </a:lnTo>
                  <a:lnTo>
                    <a:pt x="5409" y="9711"/>
                  </a:lnTo>
                  <a:lnTo>
                    <a:pt x="5409" y="9402"/>
                  </a:lnTo>
                  <a:lnTo>
                    <a:pt x="5198" y="9402"/>
                  </a:lnTo>
                  <a:lnTo>
                    <a:pt x="4784" y="9552"/>
                  </a:lnTo>
                  <a:cubicBezTo>
                    <a:pt x="4750" y="9502"/>
                    <a:pt x="4715" y="9452"/>
                    <a:pt x="4681" y="9402"/>
                  </a:cubicBezTo>
                  <a:lnTo>
                    <a:pt x="4681" y="9552"/>
                  </a:lnTo>
                  <a:lnTo>
                    <a:pt x="4579" y="9552"/>
                  </a:lnTo>
                  <a:lnTo>
                    <a:pt x="4579" y="9851"/>
                  </a:lnTo>
                  <a:lnTo>
                    <a:pt x="4477" y="9851"/>
                  </a:lnTo>
                  <a:lnTo>
                    <a:pt x="4477" y="9711"/>
                  </a:lnTo>
                  <a:lnTo>
                    <a:pt x="4369" y="9711"/>
                  </a:lnTo>
                  <a:lnTo>
                    <a:pt x="4165" y="9552"/>
                  </a:lnTo>
                  <a:lnTo>
                    <a:pt x="4165" y="9402"/>
                  </a:lnTo>
                  <a:lnTo>
                    <a:pt x="4165" y="9262"/>
                  </a:lnTo>
                  <a:cubicBezTo>
                    <a:pt x="4129" y="9209"/>
                    <a:pt x="4092" y="9157"/>
                    <a:pt x="4056" y="9104"/>
                  </a:cubicBezTo>
                  <a:lnTo>
                    <a:pt x="3954" y="9104"/>
                  </a:lnTo>
                  <a:lnTo>
                    <a:pt x="4056" y="8366"/>
                  </a:lnTo>
                  <a:lnTo>
                    <a:pt x="3954" y="8058"/>
                  </a:lnTo>
                  <a:lnTo>
                    <a:pt x="3852" y="8058"/>
                  </a:lnTo>
                  <a:lnTo>
                    <a:pt x="3642" y="7759"/>
                  </a:lnTo>
                  <a:lnTo>
                    <a:pt x="3438" y="7759"/>
                  </a:lnTo>
                  <a:lnTo>
                    <a:pt x="2915" y="8058"/>
                  </a:lnTo>
                  <a:lnTo>
                    <a:pt x="2608" y="8058"/>
                  </a:lnTo>
                  <a:lnTo>
                    <a:pt x="2500" y="8207"/>
                  </a:lnTo>
                  <a:lnTo>
                    <a:pt x="2398" y="8058"/>
                  </a:lnTo>
                  <a:lnTo>
                    <a:pt x="2296" y="8058"/>
                  </a:lnTo>
                  <a:lnTo>
                    <a:pt x="1983" y="8058"/>
                  </a:lnTo>
                  <a:lnTo>
                    <a:pt x="1773" y="7918"/>
                  </a:lnTo>
                  <a:lnTo>
                    <a:pt x="1671" y="7759"/>
                  </a:lnTo>
                  <a:lnTo>
                    <a:pt x="1556" y="7759"/>
                  </a:lnTo>
                  <a:lnTo>
                    <a:pt x="1346" y="7470"/>
                  </a:lnTo>
                  <a:lnTo>
                    <a:pt x="1142" y="7470"/>
                  </a:lnTo>
                  <a:lnTo>
                    <a:pt x="829" y="7311"/>
                  </a:lnTo>
                  <a:lnTo>
                    <a:pt x="727" y="6863"/>
                  </a:lnTo>
                  <a:lnTo>
                    <a:pt x="931" y="6863"/>
                  </a:lnTo>
                  <a:lnTo>
                    <a:pt x="829" y="6573"/>
                  </a:lnTo>
                  <a:cubicBezTo>
                    <a:pt x="897" y="6470"/>
                    <a:pt x="966" y="6368"/>
                    <a:pt x="1034" y="6265"/>
                  </a:cubicBezTo>
                  <a:lnTo>
                    <a:pt x="1034" y="5966"/>
                  </a:lnTo>
                  <a:cubicBezTo>
                    <a:pt x="1000" y="5916"/>
                    <a:pt x="965" y="5867"/>
                    <a:pt x="931" y="5817"/>
                  </a:cubicBezTo>
                  <a:lnTo>
                    <a:pt x="673" y="5821"/>
                  </a:lnTo>
                  <a:cubicBezTo>
                    <a:pt x="615" y="5623"/>
                    <a:pt x="360" y="5739"/>
                    <a:pt x="302" y="5541"/>
                  </a:cubicBezTo>
                  <a:lnTo>
                    <a:pt x="102" y="5518"/>
                  </a:lnTo>
                  <a:lnTo>
                    <a:pt x="216" y="5243"/>
                  </a:lnTo>
                  <a:cubicBezTo>
                    <a:pt x="212" y="5185"/>
                    <a:pt x="208" y="5128"/>
                    <a:pt x="204" y="5070"/>
                  </a:cubicBezTo>
                  <a:lnTo>
                    <a:pt x="0" y="5070"/>
                  </a:lnTo>
                  <a:lnTo>
                    <a:pt x="0" y="4622"/>
                  </a:lnTo>
                  <a:lnTo>
                    <a:pt x="204" y="4482"/>
                  </a:lnTo>
                  <a:lnTo>
                    <a:pt x="415" y="4482"/>
                  </a:lnTo>
                  <a:lnTo>
                    <a:pt x="517" y="4332"/>
                  </a:lnTo>
                  <a:lnTo>
                    <a:pt x="727" y="4332"/>
                  </a:lnTo>
                  <a:lnTo>
                    <a:pt x="1034" y="4034"/>
                  </a:lnTo>
                  <a:lnTo>
                    <a:pt x="1142" y="3725"/>
                  </a:lnTo>
                  <a:lnTo>
                    <a:pt x="1034" y="3137"/>
                  </a:lnTo>
                  <a:lnTo>
                    <a:pt x="1034" y="2988"/>
                  </a:lnTo>
                  <a:lnTo>
                    <a:pt x="1346" y="2988"/>
                  </a:lnTo>
                  <a:lnTo>
                    <a:pt x="1454" y="2381"/>
                  </a:lnTo>
                  <a:lnTo>
                    <a:pt x="1773" y="2381"/>
                  </a:lnTo>
                  <a:lnTo>
                    <a:pt x="1881" y="2381"/>
                  </a:lnTo>
                  <a:lnTo>
                    <a:pt x="1983" y="1933"/>
                  </a:lnTo>
                  <a:lnTo>
                    <a:pt x="2085" y="179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03" name="Freeform 166"/>
            <p:cNvSpPr>
              <a:spLocks/>
            </p:cNvSpPr>
            <p:nvPr>
              <p:custDataLst>
                <p:tags r:id="rId164"/>
              </p:custDataLst>
            </p:nvPr>
          </p:nvSpPr>
          <p:spPr bwMode="auto">
            <a:xfrm>
              <a:off x="7900987" y="3614738"/>
              <a:ext cx="41275" cy="38100"/>
            </a:xfrm>
            <a:custGeom>
              <a:avLst/>
              <a:gdLst>
                <a:gd name="T0" fmla="*/ 0 w 52"/>
                <a:gd name="T1" fmla="*/ 9525 h 48"/>
                <a:gd name="T2" fmla="*/ 0 w 52"/>
                <a:gd name="T3" fmla="*/ 9525 h 48"/>
                <a:gd name="T4" fmla="*/ 10319 w 52"/>
                <a:gd name="T5" fmla="*/ 0 h 48"/>
                <a:gd name="T6" fmla="*/ 7144 w 52"/>
                <a:gd name="T7" fmla="*/ 3969 h 48"/>
                <a:gd name="T8" fmla="*/ 0 w 52"/>
                <a:gd name="T9" fmla="*/ 9525 h 48"/>
                <a:gd name="T10" fmla="*/ 0 60000 65536"/>
                <a:gd name="T11" fmla="*/ 0 60000 65536"/>
                <a:gd name="T12" fmla="*/ 0 60000 65536"/>
                <a:gd name="T13" fmla="*/ 0 60000 65536"/>
                <a:gd name="T14" fmla="*/ 0 60000 65536"/>
                <a:gd name="T15" fmla="*/ 0 w 52"/>
                <a:gd name="T16" fmla="*/ 0 h 48"/>
                <a:gd name="T17" fmla="*/ 52 w 52"/>
                <a:gd name="T18" fmla="*/ 48 h 48"/>
              </a:gdLst>
              <a:ahLst/>
              <a:cxnLst>
                <a:cxn ang="T10">
                  <a:pos x="T0" y="T1"/>
                </a:cxn>
                <a:cxn ang="T11">
                  <a:pos x="T2" y="T3"/>
                </a:cxn>
                <a:cxn ang="T12">
                  <a:pos x="T4" y="T5"/>
                </a:cxn>
                <a:cxn ang="T13">
                  <a:pos x="T6" y="T7"/>
                </a:cxn>
                <a:cxn ang="T14">
                  <a:pos x="T8" y="T9"/>
                </a:cxn>
              </a:cxnLst>
              <a:rect l="T15" t="T16" r="T17" b="T18"/>
              <a:pathLst>
                <a:path w="52" h="48">
                  <a:moveTo>
                    <a:pt x="0" y="48"/>
                  </a:moveTo>
                  <a:lnTo>
                    <a:pt x="0" y="48"/>
                  </a:lnTo>
                  <a:lnTo>
                    <a:pt x="52" y="0"/>
                  </a:lnTo>
                  <a:lnTo>
                    <a:pt x="35" y="17"/>
                  </a:lnTo>
                  <a:lnTo>
                    <a:pt x="0"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04" name="Line 167"/>
            <p:cNvSpPr>
              <a:spLocks noChangeShapeType="1"/>
            </p:cNvSpPr>
            <p:nvPr>
              <p:custDataLst>
                <p:tags r:id="rId165"/>
              </p:custDataLst>
            </p:nvPr>
          </p:nvSpPr>
          <p:spPr bwMode="auto">
            <a:xfrm flipV="1">
              <a:off x="7878762" y="3660776"/>
              <a:ext cx="14288" cy="381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05" name="Freeform 168"/>
            <p:cNvSpPr>
              <a:spLocks/>
            </p:cNvSpPr>
            <p:nvPr>
              <p:custDataLst>
                <p:tags r:id="rId166"/>
              </p:custDataLst>
            </p:nvPr>
          </p:nvSpPr>
          <p:spPr bwMode="auto">
            <a:xfrm>
              <a:off x="7693024" y="3324226"/>
              <a:ext cx="14288" cy="11113"/>
            </a:xfrm>
            <a:custGeom>
              <a:avLst/>
              <a:gdLst>
                <a:gd name="T0" fmla="*/ 0 w 18"/>
                <a:gd name="T1" fmla="*/ 0 h 15"/>
                <a:gd name="T2" fmla="*/ 0 w 18"/>
                <a:gd name="T3" fmla="*/ 0 h 15"/>
                <a:gd name="T4" fmla="*/ 3969 w 18"/>
                <a:gd name="T5" fmla="*/ 2223 h 15"/>
                <a:gd name="T6" fmla="*/ 3969 w 18"/>
                <a:gd name="T7" fmla="*/ 0 h 15"/>
                <a:gd name="T8" fmla="*/ 0 w 18"/>
                <a:gd name="T9" fmla="*/ 0 h 15"/>
                <a:gd name="T10" fmla="*/ 0 60000 65536"/>
                <a:gd name="T11" fmla="*/ 0 60000 65536"/>
                <a:gd name="T12" fmla="*/ 0 60000 65536"/>
                <a:gd name="T13" fmla="*/ 0 60000 65536"/>
                <a:gd name="T14" fmla="*/ 0 60000 65536"/>
                <a:gd name="T15" fmla="*/ 0 w 18"/>
                <a:gd name="T16" fmla="*/ 0 h 15"/>
                <a:gd name="T17" fmla="*/ 18 w 18"/>
                <a:gd name="T18" fmla="*/ 15 h 15"/>
              </a:gdLst>
              <a:ahLst/>
              <a:cxnLst>
                <a:cxn ang="T10">
                  <a:pos x="T0" y="T1"/>
                </a:cxn>
                <a:cxn ang="T11">
                  <a:pos x="T2" y="T3"/>
                </a:cxn>
                <a:cxn ang="T12">
                  <a:pos x="T4" y="T5"/>
                </a:cxn>
                <a:cxn ang="T13">
                  <a:pos x="T6" y="T7"/>
                </a:cxn>
                <a:cxn ang="T14">
                  <a:pos x="T8" y="T9"/>
                </a:cxn>
              </a:cxnLst>
              <a:rect l="T15" t="T16" r="T17" b="T18"/>
              <a:pathLst>
                <a:path w="18" h="15">
                  <a:moveTo>
                    <a:pt x="0" y="0"/>
                  </a:moveTo>
                  <a:lnTo>
                    <a:pt x="0" y="0"/>
                  </a:lnTo>
                  <a:lnTo>
                    <a:pt x="18" y="15"/>
                  </a:lnTo>
                  <a:lnTo>
                    <a:pt x="18"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06" name="Freeform 169"/>
            <p:cNvSpPr>
              <a:spLocks/>
            </p:cNvSpPr>
            <p:nvPr>
              <p:custDataLst>
                <p:tags r:id="rId167"/>
              </p:custDataLst>
            </p:nvPr>
          </p:nvSpPr>
          <p:spPr bwMode="auto">
            <a:xfrm>
              <a:off x="6619874" y="3424238"/>
              <a:ext cx="688975" cy="304800"/>
            </a:xfrm>
            <a:custGeom>
              <a:avLst/>
              <a:gdLst>
                <a:gd name="T0" fmla="*/ 113637 w 867"/>
                <a:gd name="T1" fmla="*/ 19050 h 384"/>
                <a:gd name="T2" fmla="*/ 113637 w 867"/>
                <a:gd name="T3" fmla="*/ 19050 h 384"/>
                <a:gd name="T4" fmla="*/ 92976 w 867"/>
                <a:gd name="T5" fmla="*/ 9525 h 384"/>
                <a:gd name="T6" fmla="*/ 86619 w 867"/>
                <a:gd name="T7" fmla="*/ 13494 h 384"/>
                <a:gd name="T8" fmla="*/ 82645 w 867"/>
                <a:gd name="T9" fmla="*/ 13494 h 384"/>
                <a:gd name="T10" fmla="*/ 76288 w 867"/>
                <a:gd name="T11" fmla="*/ 3969 h 384"/>
                <a:gd name="T12" fmla="*/ 62779 w 867"/>
                <a:gd name="T13" fmla="*/ 0 h 384"/>
                <a:gd name="T14" fmla="*/ 55627 w 867"/>
                <a:gd name="T15" fmla="*/ 3969 h 384"/>
                <a:gd name="T16" fmla="*/ 55627 w 867"/>
                <a:gd name="T17" fmla="*/ 9525 h 384"/>
                <a:gd name="T18" fmla="*/ 55627 w 867"/>
                <a:gd name="T19" fmla="*/ 16669 h 384"/>
                <a:gd name="T20" fmla="*/ 41323 w 867"/>
                <a:gd name="T21" fmla="*/ 16669 h 384"/>
                <a:gd name="T22" fmla="*/ 34965 w 867"/>
                <a:gd name="T23" fmla="*/ 13494 h 384"/>
                <a:gd name="T24" fmla="*/ 20661 w 867"/>
                <a:gd name="T25" fmla="*/ 9525 h 384"/>
                <a:gd name="T26" fmla="*/ 3973 w 867"/>
                <a:gd name="T27" fmla="*/ 19050 h 384"/>
                <a:gd name="T28" fmla="*/ 0 w 867"/>
                <a:gd name="T29" fmla="*/ 22225 h 384"/>
                <a:gd name="T30" fmla="*/ 7152 w 867"/>
                <a:gd name="T31" fmla="*/ 32544 h 384"/>
                <a:gd name="T32" fmla="*/ 14304 w 867"/>
                <a:gd name="T33" fmla="*/ 32544 h 384"/>
                <a:gd name="T34" fmla="*/ 17483 w 867"/>
                <a:gd name="T35" fmla="*/ 38100 h 384"/>
                <a:gd name="T36" fmla="*/ 17483 w 867"/>
                <a:gd name="T37" fmla="*/ 51594 h 384"/>
                <a:gd name="T38" fmla="*/ 38144 w 867"/>
                <a:gd name="T39" fmla="*/ 57150 h 384"/>
                <a:gd name="T40" fmla="*/ 48475 w 867"/>
                <a:gd name="T41" fmla="*/ 66675 h 384"/>
                <a:gd name="T42" fmla="*/ 69136 w 867"/>
                <a:gd name="T43" fmla="*/ 66675 h 384"/>
                <a:gd name="T44" fmla="*/ 79467 w 867"/>
                <a:gd name="T45" fmla="*/ 73819 h 384"/>
                <a:gd name="T46" fmla="*/ 92976 w 867"/>
                <a:gd name="T47" fmla="*/ 76200 h 384"/>
                <a:gd name="T48" fmla="*/ 107280 w 867"/>
                <a:gd name="T49" fmla="*/ 70644 h 384"/>
                <a:gd name="T50" fmla="*/ 120789 w 867"/>
                <a:gd name="T51" fmla="*/ 70644 h 384"/>
                <a:gd name="T52" fmla="*/ 131120 w 867"/>
                <a:gd name="T53" fmla="*/ 61119 h 384"/>
                <a:gd name="T54" fmla="*/ 127941 w 867"/>
                <a:gd name="T55" fmla="*/ 57150 h 384"/>
                <a:gd name="T56" fmla="*/ 135093 w 867"/>
                <a:gd name="T57" fmla="*/ 51594 h 384"/>
                <a:gd name="T58" fmla="*/ 141450 w 867"/>
                <a:gd name="T59" fmla="*/ 54769 h 384"/>
                <a:gd name="T60" fmla="*/ 151781 w 867"/>
                <a:gd name="T61" fmla="*/ 47625 h 384"/>
                <a:gd name="T62" fmla="*/ 158933 w 867"/>
                <a:gd name="T63" fmla="*/ 41275 h 384"/>
                <a:gd name="T64" fmla="*/ 172442 w 867"/>
                <a:gd name="T65" fmla="*/ 41275 h 384"/>
                <a:gd name="T66" fmla="*/ 169264 w 867"/>
                <a:gd name="T67" fmla="*/ 35719 h 384"/>
                <a:gd name="T68" fmla="*/ 166085 w 867"/>
                <a:gd name="T69" fmla="*/ 32544 h 384"/>
                <a:gd name="T70" fmla="*/ 158933 w 867"/>
                <a:gd name="T71" fmla="*/ 35719 h 384"/>
                <a:gd name="T72" fmla="*/ 151781 w 867"/>
                <a:gd name="T73" fmla="*/ 35719 h 384"/>
                <a:gd name="T74" fmla="*/ 151781 w 867"/>
                <a:gd name="T75" fmla="*/ 22225 h 384"/>
                <a:gd name="T76" fmla="*/ 155754 w 867"/>
                <a:gd name="T77" fmla="*/ 16669 h 384"/>
                <a:gd name="T78" fmla="*/ 145424 w 867"/>
                <a:gd name="T79" fmla="*/ 13494 h 384"/>
                <a:gd name="T80" fmla="*/ 138272 w 867"/>
                <a:gd name="T81" fmla="*/ 19050 h 384"/>
                <a:gd name="T82" fmla="*/ 123968 w 867"/>
                <a:gd name="T83" fmla="*/ 22225 h 384"/>
                <a:gd name="T84" fmla="*/ 113637 w 867"/>
                <a:gd name="T85" fmla="*/ 19050 h 38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7"/>
                <a:gd name="T130" fmla="*/ 0 h 384"/>
                <a:gd name="T131" fmla="*/ 867 w 867"/>
                <a:gd name="T132" fmla="*/ 384 h 38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7" h="384">
                  <a:moveTo>
                    <a:pt x="572" y="96"/>
                  </a:moveTo>
                  <a:lnTo>
                    <a:pt x="572" y="96"/>
                  </a:lnTo>
                  <a:lnTo>
                    <a:pt x="468" y="48"/>
                  </a:lnTo>
                  <a:lnTo>
                    <a:pt x="434" y="65"/>
                  </a:lnTo>
                  <a:lnTo>
                    <a:pt x="416" y="65"/>
                  </a:lnTo>
                  <a:lnTo>
                    <a:pt x="382" y="17"/>
                  </a:lnTo>
                  <a:lnTo>
                    <a:pt x="313" y="0"/>
                  </a:lnTo>
                  <a:lnTo>
                    <a:pt x="278" y="17"/>
                  </a:lnTo>
                  <a:lnTo>
                    <a:pt x="278" y="48"/>
                  </a:lnTo>
                  <a:lnTo>
                    <a:pt x="278" y="81"/>
                  </a:lnTo>
                  <a:lnTo>
                    <a:pt x="207" y="81"/>
                  </a:lnTo>
                  <a:lnTo>
                    <a:pt x="173" y="65"/>
                  </a:lnTo>
                  <a:lnTo>
                    <a:pt x="103" y="48"/>
                  </a:lnTo>
                  <a:lnTo>
                    <a:pt x="17" y="96"/>
                  </a:lnTo>
                  <a:lnTo>
                    <a:pt x="0" y="113"/>
                  </a:lnTo>
                  <a:lnTo>
                    <a:pt x="34" y="161"/>
                  </a:lnTo>
                  <a:lnTo>
                    <a:pt x="69" y="161"/>
                  </a:lnTo>
                  <a:lnTo>
                    <a:pt x="86" y="192"/>
                  </a:lnTo>
                  <a:lnTo>
                    <a:pt x="86" y="257"/>
                  </a:lnTo>
                  <a:lnTo>
                    <a:pt x="190" y="288"/>
                  </a:lnTo>
                  <a:lnTo>
                    <a:pt x="244" y="336"/>
                  </a:lnTo>
                  <a:lnTo>
                    <a:pt x="347" y="336"/>
                  </a:lnTo>
                  <a:lnTo>
                    <a:pt x="399" y="369"/>
                  </a:lnTo>
                  <a:lnTo>
                    <a:pt x="468" y="384"/>
                  </a:lnTo>
                  <a:lnTo>
                    <a:pt x="537" y="353"/>
                  </a:lnTo>
                  <a:lnTo>
                    <a:pt x="606" y="353"/>
                  </a:lnTo>
                  <a:lnTo>
                    <a:pt x="660" y="305"/>
                  </a:lnTo>
                  <a:lnTo>
                    <a:pt x="641" y="288"/>
                  </a:lnTo>
                  <a:lnTo>
                    <a:pt x="677" y="257"/>
                  </a:lnTo>
                  <a:lnTo>
                    <a:pt x="712" y="273"/>
                  </a:lnTo>
                  <a:lnTo>
                    <a:pt x="764" y="240"/>
                  </a:lnTo>
                  <a:lnTo>
                    <a:pt x="798" y="209"/>
                  </a:lnTo>
                  <a:lnTo>
                    <a:pt x="867" y="209"/>
                  </a:lnTo>
                  <a:lnTo>
                    <a:pt x="850" y="177"/>
                  </a:lnTo>
                  <a:lnTo>
                    <a:pt x="833" y="161"/>
                  </a:lnTo>
                  <a:lnTo>
                    <a:pt x="798" y="177"/>
                  </a:lnTo>
                  <a:lnTo>
                    <a:pt x="764" y="177"/>
                  </a:lnTo>
                  <a:lnTo>
                    <a:pt x="764" y="113"/>
                  </a:lnTo>
                  <a:lnTo>
                    <a:pt x="781" y="81"/>
                  </a:lnTo>
                  <a:lnTo>
                    <a:pt x="729" y="65"/>
                  </a:lnTo>
                  <a:lnTo>
                    <a:pt x="695" y="96"/>
                  </a:lnTo>
                  <a:lnTo>
                    <a:pt x="624" y="113"/>
                  </a:lnTo>
                  <a:lnTo>
                    <a:pt x="572" y="96"/>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07" name="Freeform 170"/>
            <p:cNvSpPr>
              <a:spLocks/>
            </p:cNvSpPr>
            <p:nvPr>
              <p:custDataLst>
                <p:tags r:id="rId168"/>
              </p:custDataLst>
            </p:nvPr>
          </p:nvSpPr>
          <p:spPr bwMode="auto">
            <a:xfrm>
              <a:off x="7145337" y="2357438"/>
              <a:ext cx="25400" cy="38100"/>
            </a:xfrm>
            <a:custGeom>
              <a:avLst/>
              <a:gdLst>
                <a:gd name="T0" fmla="*/ 6158 w 33"/>
                <a:gd name="T1" fmla="*/ 9525 h 48"/>
                <a:gd name="T2" fmla="*/ 6158 w 33"/>
                <a:gd name="T3" fmla="*/ 9525 h 48"/>
                <a:gd name="T4" fmla="*/ 6158 w 33"/>
                <a:gd name="T5" fmla="*/ 3969 h 48"/>
                <a:gd name="T6" fmla="*/ 0 w 33"/>
                <a:gd name="T7" fmla="*/ 0 h 48"/>
                <a:gd name="T8" fmla="*/ 0 w 33"/>
                <a:gd name="T9" fmla="*/ 3969 h 48"/>
                <a:gd name="T10" fmla="*/ 6158 w 33"/>
                <a:gd name="T11" fmla="*/ 9525 h 48"/>
                <a:gd name="T12" fmla="*/ 0 60000 65536"/>
                <a:gd name="T13" fmla="*/ 0 60000 65536"/>
                <a:gd name="T14" fmla="*/ 0 60000 65536"/>
                <a:gd name="T15" fmla="*/ 0 60000 65536"/>
                <a:gd name="T16" fmla="*/ 0 60000 65536"/>
                <a:gd name="T17" fmla="*/ 0 60000 65536"/>
                <a:gd name="T18" fmla="*/ 0 w 33"/>
                <a:gd name="T19" fmla="*/ 0 h 48"/>
                <a:gd name="T20" fmla="*/ 33 w 33"/>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33" h="48">
                  <a:moveTo>
                    <a:pt x="33" y="48"/>
                  </a:moveTo>
                  <a:lnTo>
                    <a:pt x="33" y="48"/>
                  </a:lnTo>
                  <a:lnTo>
                    <a:pt x="33" y="17"/>
                  </a:lnTo>
                  <a:lnTo>
                    <a:pt x="0" y="0"/>
                  </a:lnTo>
                  <a:lnTo>
                    <a:pt x="0" y="17"/>
                  </a:lnTo>
                  <a:lnTo>
                    <a:pt x="33"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08" name="Freeform 171"/>
            <p:cNvSpPr>
              <a:spLocks/>
            </p:cNvSpPr>
            <p:nvPr>
              <p:custDataLst>
                <p:tags r:id="rId169"/>
              </p:custDataLst>
            </p:nvPr>
          </p:nvSpPr>
          <p:spPr bwMode="auto">
            <a:xfrm>
              <a:off x="5300662" y="2092326"/>
              <a:ext cx="3548063" cy="1636713"/>
            </a:xfrm>
            <a:custGeom>
              <a:avLst/>
              <a:gdLst>
                <a:gd name="T0" fmla="*/ 436660 w 4469"/>
                <a:gd name="T1" fmla="*/ 82510 h 2063"/>
                <a:gd name="T2" fmla="*/ 436660 w 4469"/>
                <a:gd name="T3" fmla="*/ 15867 h 2063"/>
                <a:gd name="T4" fmla="*/ 361237 w 4469"/>
                <a:gd name="T5" fmla="*/ 34908 h 2063"/>
                <a:gd name="T6" fmla="*/ 296135 w 4469"/>
                <a:gd name="T7" fmla="*/ 117418 h 2063"/>
                <a:gd name="T8" fmla="*/ 261996 w 4469"/>
                <a:gd name="T9" fmla="*/ 104724 h 2063"/>
                <a:gd name="T10" fmla="*/ 261996 w 4469"/>
                <a:gd name="T11" fmla="*/ 174540 h 2063"/>
                <a:gd name="T12" fmla="*/ 244530 w 4469"/>
                <a:gd name="T13" fmla="*/ 117418 h 2063"/>
                <a:gd name="T14" fmla="*/ 217536 w 4469"/>
                <a:gd name="T15" fmla="*/ 145979 h 2063"/>
                <a:gd name="T16" fmla="*/ 179428 w 4469"/>
                <a:gd name="T17" fmla="*/ 158673 h 2063"/>
                <a:gd name="T18" fmla="*/ 113532 w 4469"/>
                <a:gd name="T19" fmla="*/ 180887 h 2063"/>
                <a:gd name="T20" fmla="*/ 93683 w 4469"/>
                <a:gd name="T21" fmla="*/ 180887 h 2063"/>
                <a:gd name="T22" fmla="*/ 52399 w 4469"/>
                <a:gd name="T23" fmla="*/ 209448 h 2063"/>
                <a:gd name="T24" fmla="*/ 34933 w 4469"/>
                <a:gd name="T25" fmla="*/ 184061 h 2063"/>
                <a:gd name="T26" fmla="*/ 27787 w 4469"/>
                <a:gd name="T27" fmla="*/ 142806 h 2063"/>
                <a:gd name="T28" fmla="*/ 14291 w 4469"/>
                <a:gd name="T29" fmla="*/ 180887 h 2063"/>
                <a:gd name="T30" fmla="*/ 14291 w 4469"/>
                <a:gd name="T31" fmla="*/ 246737 h 2063"/>
                <a:gd name="T32" fmla="*/ 3970 w 4469"/>
                <a:gd name="T33" fmla="*/ 279265 h 2063"/>
                <a:gd name="T34" fmla="*/ 21436 w 4469"/>
                <a:gd name="T35" fmla="*/ 307826 h 2063"/>
                <a:gd name="T36" fmla="*/ 38109 w 4469"/>
                <a:gd name="T37" fmla="*/ 330040 h 2063"/>
                <a:gd name="T38" fmla="*/ 55575 w 4469"/>
                <a:gd name="T39" fmla="*/ 341940 h 2063"/>
                <a:gd name="T40" fmla="*/ 69072 w 4469"/>
                <a:gd name="T41" fmla="*/ 370502 h 2063"/>
                <a:gd name="T42" fmla="*/ 86538 w 4469"/>
                <a:gd name="T43" fmla="*/ 396683 h 2063"/>
                <a:gd name="T44" fmla="*/ 110356 w 4469"/>
                <a:gd name="T45" fmla="*/ 399063 h 2063"/>
                <a:gd name="T46" fmla="*/ 117501 w 4469"/>
                <a:gd name="T47" fmla="*/ 374468 h 2063"/>
                <a:gd name="T48" fmla="*/ 120677 w 4469"/>
                <a:gd name="T49" fmla="*/ 349081 h 2063"/>
                <a:gd name="T50" fmla="*/ 161961 w 4469"/>
                <a:gd name="T51" fmla="*/ 339560 h 2063"/>
                <a:gd name="T52" fmla="*/ 182603 w 4469"/>
                <a:gd name="T53" fmla="*/ 326867 h 2063"/>
                <a:gd name="T54" fmla="*/ 237384 w 4469"/>
                <a:gd name="T55" fmla="*/ 303859 h 2063"/>
                <a:gd name="T56" fmla="*/ 265172 w 4469"/>
                <a:gd name="T57" fmla="*/ 313379 h 2063"/>
                <a:gd name="T58" fmla="*/ 316777 w 4469"/>
                <a:gd name="T59" fmla="*/ 349081 h 2063"/>
                <a:gd name="T60" fmla="*/ 350916 w 4469"/>
                <a:gd name="T61" fmla="*/ 341940 h 2063"/>
                <a:gd name="T62" fmla="*/ 406491 w 4469"/>
                <a:gd name="T63" fmla="*/ 336387 h 2063"/>
                <a:gd name="T64" fmla="*/ 474769 w 4469"/>
                <a:gd name="T65" fmla="*/ 345907 h 2063"/>
                <a:gd name="T66" fmla="*/ 505732 w 4469"/>
                <a:gd name="T67" fmla="*/ 330040 h 2063"/>
                <a:gd name="T68" fmla="*/ 564483 w 4469"/>
                <a:gd name="T69" fmla="*/ 358601 h 2063"/>
                <a:gd name="T70" fmla="*/ 564483 w 4469"/>
                <a:gd name="T71" fmla="*/ 387162 h 2063"/>
                <a:gd name="T72" fmla="*/ 585125 w 4469"/>
                <a:gd name="T73" fmla="*/ 396683 h 2063"/>
                <a:gd name="T74" fmla="*/ 605767 w 4469"/>
                <a:gd name="T75" fmla="*/ 320520 h 2063"/>
                <a:gd name="T76" fmla="*/ 598621 w 4469"/>
                <a:gd name="T77" fmla="*/ 298305 h 2063"/>
                <a:gd name="T78" fmla="*/ 674045 w 4469"/>
                <a:gd name="T79" fmla="*/ 265777 h 2063"/>
                <a:gd name="T80" fmla="*/ 722474 w 4469"/>
                <a:gd name="T81" fmla="*/ 241183 h 2063"/>
                <a:gd name="T82" fmla="*/ 739941 w 4469"/>
                <a:gd name="T83" fmla="*/ 253877 h 2063"/>
                <a:gd name="T84" fmla="*/ 719298 w 4469"/>
                <a:gd name="T85" fmla="*/ 322900 h 2063"/>
                <a:gd name="T86" fmla="*/ 739941 w 4469"/>
                <a:gd name="T87" fmla="*/ 298305 h 2063"/>
                <a:gd name="T88" fmla="*/ 739941 w 4469"/>
                <a:gd name="T89" fmla="*/ 269744 h 2063"/>
                <a:gd name="T90" fmla="*/ 778049 w 4469"/>
                <a:gd name="T91" fmla="*/ 263397 h 2063"/>
                <a:gd name="T92" fmla="*/ 818540 w 4469"/>
                <a:gd name="T93" fmla="*/ 209448 h 2063"/>
                <a:gd name="T94" fmla="*/ 846327 w 4469"/>
                <a:gd name="T95" fmla="*/ 199928 h 2063"/>
                <a:gd name="T96" fmla="*/ 877290 w 4469"/>
                <a:gd name="T97" fmla="*/ 184061 h 2063"/>
                <a:gd name="T98" fmla="*/ 767728 w 4469"/>
                <a:gd name="T99" fmla="*/ 152326 h 2063"/>
                <a:gd name="T100" fmla="*/ 725650 w 4469"/>
                <a:gd name="T101" fmla="*/ 145979 h 2063"/>
                <a:gd name="T102" fmla="*/ 670869 w 4469"/>
                <a:gd name="T103" fmla="*/ 120592 h 2063"/>
                <a:gd name="T104" fmla="*/ 595446 w 4469"/>
                <a:gd name="T105" fmla="*/ 117418 h 2063"/>
                <a:gd name="T106" fmla="*/ 557337 w 4469"/>
                <a:gd name="T107" fmla="*/ 98377 h 2063"/>
                <a:gd name="T108" fmla="*/ 499381 w 4469"/>
                <a:gd name="T109" fmla="*/ 82510 h 206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469"/>
                <a:gd name="T166" fmla="*/ 0 h 2063"/>
                <a:gd name="T167" fmla="*/ 4469 w 4469"/>
                <a:gd name="T168" fmla="*/ 2063 h 206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469" h="2063">
                  <a:moveTo>
                    <a:pt x="2269" y="384"/>
                  </a:moveTo>
                  <a:lnTo>
                    <a:pt x="2269" y="384"/>
                  </a:lnTo>
                  <a:lnTo>
                    <a:pt x="2252" y="401"/>
                  </a:lnTo>
                  <a:lnTo>
                    <a:pt x="2269" y="432"/>
                  </a:lnTo>
                  <a:lnTo>
                    <a:pt x="2200" y="465"/>
                  </a:lnTo>
                  <a:lnTo>
                    <a:pt x="2183" y="465"/>
                  </a:lnTo>
                  <a:lnTo>
                    <a:pt x="2200" y="417"/>
                  </a:lnTo>
                  <a:lnTo>
                    <a:pt x="2375" y="273"/>
                  </a:lnTo>
                  <a:lnTo>
                    <a:pt x="2375" y="177"/>
                  </a:lnTo>
                  <a:lnTo>
                    <a:pt x="2304" y="113"/>
                  </a:lnTo>
                  <a:lnTo>
                    <a:pt x="2218" y="113"/>
                  </a:lnTo>
                  <a:lnTo>
                    <a:pt x="2218" y="144"/>
                  </a:lnTo>
                  <a:lnTo>
                    <a:pt x="2166" y="144"/>
                  </a:lnTo>
                  <a:lnTo>
                    <a:pt x="2200" y="81"/>
                  </a:lnTo>
                  <a:lnTo>
                    <a:pt x="2114" y="65"/>
                  </a:lnTo>
                  <a:lnTo>
                    <a:pt x="2166" y="33"/>
                  </a:lnTo>
                  <a:lnTo>
                    <a:pt x="2114" y="0"/>
                  </a:lnTo>
                  <a:lnTo>
                    <a:pt x="2028" y="81"/>
                  </a:lnTo>
                  <a:lnTo>
                    <a:pt x="2028" y="144"/>
                  </a:lnTo>
                  <a:lnTo>
                    <a:pt x="1976" y="144"/>
                  </a:lnTo>
                  <a:lnTo>
                    <a:pt x="1820" y="177"/>
                  </a:lnTo>
                  <a:lnTo>
                    <a:pt x="1682" y="257"/>
                  </a:lnTo>
                  <a:lnTo>
                    <a:pt x="1630" y="321"/>
                  </a:lnTo>
                  <a:lnTo>
                    <a:pt x="1647" y="401"/>
                  </a:lnTo>
                  <a:lnTo>
                    <a:pt x="1455" y="432"/>
                  </a:lnTo>
                  <a:lnTo>
                    <a:pt x="1473" y="528"/>
                  </a:lnTo>
                  <a:lnTo>
                    <a:pt x="1525" y="576"/>
                  </a:lnTo>
                  <a:lnTo>
                    <a:pt x="1490" y="593"/>
                  </a:lnTo>
                  <a:lnTo>
                    <a:pt x="1438" y="528"/>
                  </a:lnTo>
                  <a:lnTo>
                    <a:pt x="1386" y="512"/>
                  </a:lnTo>
                  <a:lnTo>
                    <a:pt x="1369" y="528"/>
                  </a:lnTo>
                  <a:lnTo>
                    <a:pt x="1334" y="497"/>
                  </a:lnTo>
                  <a:lnTo>
                    <a:pt x="1300" y="465"/>
                  </a:lnTo>
                  <a:lnTo>
                    <a:pt x="1300" y="480"/>
                  </a:lnTo>
                  <a:lnTo>
                    <a:pt x="1317" y="528"/>
                  </a:lnTo>
                  <a:lnTo>
                    <a:pt x="1265" y="608"/>
                  </a:lnTo>
                  <a:lnTo>
                    <a:pt x="1300" y="672"/>
                  </a:lnTo>
                  <a:lnTo>
                    <a:pt x="1283" y="737"/>
                  </a:lnTo>
                  <a:lnTo>
                    <a:pt x="1283" y="785"/>
                  </a:lnTo>
                  <a:lnTo>
                    <a:pt x="1334" y="785"/>
                  </a:lnTo>
                  <a:lnTo>
                    <a:pt x="1300" y="800"/>
                  </a:lnTo>
                  <a:lnTo>
                    <a:pt x="1317" y="881"/>
                  </a:lnTo>
                  <a:lnTo>
                    <a:pt x="1214" y="960"/>
                  </a:lnTo>
                  <a:lnTo>
                    <a:pt x="1196" y="944"/>
                  </a:lnTo>
                  <a:lnTo>
                    <a:pt x="1265" y="864"/>
                  </a:lnTo>
                  <a:lnTo>
                    <a:pt x="1283" y="816"/>
                  </a:lnTo>
                  <a:lnTo>
                    <a:pt x="1248" y="785"/>
                  </a:lnTo>
                  <a:lnTo>
                    <a:pt x="1248" y="624"/>
                  </a:lnTo>
                  <a:lnTo>
                    <a:pt x="1231" y="593"/>
                  </a:lnTo>
                  <a:lnTo>
                    <a:pt x="1248" y="497"/>
                  </a:lnTo>
                  <a:lnTo>
                    <a:pt x="1214" y="480"/>
                  </a:lnTo>
                  <a:lnTo>
                    <a:pt x="1231" y="465"/>
                  </a:lnTo>
                  <a:lnTo>
                    <a:pt x="1214" y="432"/>
                  </a:lnTo>
                  <a:lnTo>
                    <a:pt x="1179" y="449"/>
                  </a:lnTo>
                  <a:lnTo>
                    <a:pt x="1093" y="656"/>
                  </a:lnTo>
                  <a:lnTo>
                    <a:pt x="1093" y="737"/>
                  </a:lnTo>
                  <a:lnTo>
                    <a:pt x="1144" y="800"/>
                  </a:lnTo>
                  <a:lnTo>
                    <a:pt x="1144" y="833"/>
                  </a:lnTo>
                  <a:lnTo>
                    <a:pt x="1093" y="800"/>
                  </a:lnTo>
                  <a:lnTo>
                    <a:pt x="885" y="672"/>
                  </a:lnTo>
                  <a:lnTo>
                    <a:pt x="868" y="704"/>
                  </a:lnTo>
                  <a:lnTo>
                    <a:pt x="937" y="785"/>
                  </a:lnTo>
                  <a:lnTo>
                    <a:pt x="903" y="800"/>
                  </a:lnTo>
                  <a:lnTo>
                    <a:pt x="885" y="785"/>
                  </a:lnTo>
                  <a:lnTo>
                    <a:pt x="780" y="816"/>
                  </a:lnTo>
                  <a:lnTo>
                    <a:pt x="762" y="848"/>
                  </a:lnTo>
                  <a:lnTo>
                    <a:pt x="745" y="816"/>
                  </a:lnTo>
                  <a:lnTo>
                    <a:pt x="745" y="785"/>
                  </a:lnTo>
                  <a:lnTo>
                    <a:pt x="572" y="881"/>
                  </a:lnTo>
                  <a:lnTo>
                    <a:pt x="572" y="912"/>
                  </a:lnTo>
                  <a:lnTo>
                    <a:pt x="538" y="929"/>
                  </a:lnTo>
                  <a:lnTo>
                    <a:pt x="486" y="896"/>
                  </a:lnTo>
                  <a:lnTo>
                    <a:pt x="538" y="864"/>
                  </a:lnTo>
                  <a:lnTo>
                    <a:pt x="521" y="816"/>
                  </a:lnTo>
                  <a:lnTo>
                    <a:pt x="451" y="800"/>
                  </a:lnTo>
                  <a:lnTo>
                    <a:pt x="469" y="833"/>
                  </a:lnTo>
                  <a:lnTo>
                    <a:pt x="469" y="912"/>
                  </a:lnTo>
                  <a:lnTo>
                    <a:pt x="486" y="944"/>
                  </a:lnTo>
                  <a:lnTo>
                    <a:pt x="469" y="977"/>
                  </a:lnTo>
                  <a:lnTo>
                    <a:pt x="417" y="960"/>
                  </a:lnTo>
                  <a:lnTo>
                    <a:pt x="348" y="1008"/>
                  </a:lnTo>
                  <a:lnTo>
                    <a:pt x="382" y="1073"/>
                  </a:lnTo>
                  <a:lnTo>
                    <a:pt x="279" y="1040"/>
                  </a:lnTo>
                  <a:lnTo>
                    <a:pt x="261" y="1056"/>
                  </a:lnTo>
                  <a:lnTo>
                    <a:pt x="296" y="1103"/>
                  </a:lnTo>
                  <a:lnTo>
                    <a:pt x="261" y="1103"/>
                  </a:lnTo>
                  <a:lnTo>
                    <a:pt x="210" y="1073"/>
                  </a:lnTo>
                  <a:lnTo>
                    <a:pt x="210" y="977"/>
                  </a:lnTo>
                  <a:lnTo>
                    <a:pt x="158" y="944"/>
                  </a:lnTo>
                  <a:lnTo>
                    <a:pt x="140" y="912"/>
                  </a:lnTo>
                  <a:lnTo>
                    <a:pt x="175" y="929"/>
                  </a:lnTo>
                  <a:lnTo>
                    <a:pt x="313" y="977"/>
                  </a:lnTo>
                  <a:lnTo>
                    <a:pt x="400" y="929"/>
                  </a:lnTo>
                  <a:lnTo>
                    <a:pt x="382" y="881"/>
                  </a:lnTo>
                  <a:lnTo>
                    <a:pt x="279" y="785"/>
                  </a:lnTo>
                  <a:lnTo>
                    <a:pt x="175" y="752"/>
                  </a:lnTo>
                  <a:lnTo>
                    <a:pt x="175" y="737"/>
                  </a:lnTo>
                  <a:lnTo>
                    <a:pt x="140" y="720"/>
                  </a:lnTo>
                  <a:lnTo>
                    <a:pt x="106" y="737"/>
                  </a:lnTo>
                  <a:lnTo>
                    <a:pt x="106" y="752"/>
                  </a:lnTo>
                  <a:lnTo>
                    <a:pt x="87" y="752"/>
                  </a:lnTo>
                  <a:lnTo>
                    <a:pt x="52" y="785"/>
                  </a:lnTo>
                  <a:lnTo>
                    <a:pt x="52" y="833"/>
                  </a:lnTo>
                  <a:lnTo>
                    <a:pt x="87" y="864"/>
                  </a:lnTo>
                  <a:lnTo>
                    <a:pt x="69" y="912"/>
                  </a:lnTo>
                  <a:lnTo>
                    <a:pt x="87" y="992"/>
                  </a:lnTo>
                  <a:lnTo>
                    <a:pt x="69" y="1040"/>
                  </a:lnTo>
                  <a:lnTo>
                    <a:pt x="106" y="1088"/>
                  </a:lnTo>
                  <a:lnTo>
                    <a:pt x="87" y="1121"/>
                  </a:lnTo>
                  <a:lnTo>
                    <a:pt x="123" y="1151"/>
                  </a:lnTo>
                  <a:lnTo>
                    <a:pt x="123" y="1169"/>
                  </a:lnTo>
                  <a:lnTo>
                    <a:pt x="69" y="1247"/>
                  </a:lnTo>
                  <a:lnTo>
                    <a:pt x="18" y="1280"/>
                  </a:lnTo>
                  <a:lnTo>
                    <a:pt x="35" y="1280"/>
                  </a:lnTo>
                  <a:lnTo>
                    <a:pt x="69" y="1313"/>
                  </a:lnTo>
                  <a:lnTo>
                    <a:pt x="35" y="1343"/>
                  </a:lnTo>
                  <a:lnTo>
                    <a:pt x="18" y="1361"/>
                  </a:lnTo>
                  <a:lnTo>
                    <a:pt x="0" y="1361"/>
                  </a:lnTo>
                  <a:lnTo>
                    <a:pt x="18" y="1409"/>
                  </a:lnTo>
                  <a:lnTo>
                    <a:pt x="18" y="1424"/>
                  </a:lnTo>
                  <a:lnTo>
                    <a:pt x="18" y="1439"/>
                  </a:lnTo>
                  <a:lnTo>
                    <a:pt x="18" y="1457"/>
                  </a:lnTo>
                  <a:lnTo>
                    <a:pt x="35" y="1487"/>
                  </a:lnTo>
                  <a:lnTo>
                    <a:pt x="87" y="1505"/>
                  </a:lnTo>
                  <a:lnTo>
                    <a:pt x="106" y="1520"/>
                  </a:lnTo>
                  <a:lnTo>
                    <a:pt x="106" y="1553"/>
                  </a:lnTo>
                  <a:lnTo>
                    <a:pt x="140" y="1600"/>
                  </a:lnTo>
                  <a:lnTo>
                    <a:pt x="158" y="1600"/>
                  </a:lnTo>
                  <a:lnTo>
                    <a:pt x="140" y="1631"/>
                  </a:lnTo>
                  <a:lnTo>
                    <a:pt x="123" y="1616"/>
                  </a:lnTo>
                  <a:lnTo>
                    <a:pt x="123" y="1631"/>
                  </a:lnTo>
                  <a:lnTo>
                    <a:pt x="140" y="1664"/>
                  </a:lnTo>
                  <a:lnTo>
                    <a:pt x="192" y="1664"/>
                  </a:lnTo>
                  <a:lnTo>
                    <a:pt x="210" y="1679"/>
                  </a:lnTo>
                  <a:lnTo>
                    <a:pt x="192" y="1679"/>
                  </a:lnTo>
                  <a:lnTo>
                    <a:pt x="210" y="1696"/>
                  </a:lnTo>
                  <a:lnTo>
                    <a:pt x="227" y="1696"/>
                  </a:lnTo>
                  <a:lnTo>
                    <a:pt x="244" y="1727"/>
                  </a:lnTo>
                  <a:lnTo>
                    <a:pt x="261" y="1744"/>
                  </a:lnTo>
                  <a:lnTo>
                    <a:pt x="279" y="1727"/>
                  </a:lnTo>
                  <a:lnTo>
                    <a:pt x="365" y="1775"/>
                  </a:lnTo>
                  <a:lnTo>
                    <a:pt x="348" y="1840"/>
                  </a:lnTo>
                  <a:lnTo>
                    <a:pt x="330" y="1823"/>
                  </a:lnTo>
                  <a:lnTo>
                    <a:pt x="313" y="1840"/>
                  </a:lnTo>
                  <a:lnTo>
                    <a:pt x="313" y="1871"/>
                  </a:lnTo>
                  <a:lnTo>
                    <a:pt x="330" y="1856"/>
                  </a:lnTo>
                  <a:lnTo>
                    <a:pt x="348" y="1871"/>
                  </a:lnTo>
                  <a:lnTo>
                    <a:pt x="296" y="1888"/>
                  </a:lnTo>
                  <a:lnTo>
                    <a:pt x="313" y="1904"/>
                  </a:lnTo>
                  <a:lnTo>
                    <a:pt x="279" y="1936"/>
                  </a:lnTo>
                  <a:lnTo>
                    <a:pt x="261" y="1936"/>
                  </a:lnTo>
                  <a:lnTo>
                    <a:pt x="279" y="1936"/>
                  </a:lnTo>
                  <a:lnTo>
                    <a:pt x="348" y="2000"/>
                  </a:lnTo>
                  <a:lnTo>
                    <a:pt x="434" y="2000"/>
                  </a:lnTo>
                  <a:lnTo>
                    <a:pt x="469" y="2015"/>
                  </a:lnTo>
                  <a:lnTo>
                    <a:pt x="503" y="2015"/>
                  </a:lnTo>
                  <a:lnTo>
                    <a:pt x="538" y="2048"/>
                  </a:lnTo>
                  <a:lnTo>
                    <a:pt x="555" y="2063"/>
                  </a:lnTo>
                  <a:lnTo>
                    <a:pt x="572" y="2063"/>
                  </a:lnTo>
                  <a:lnTo>
                    <a:pt x="590" y="2048"/>
                  </a:lnTo>
                  <a:lnTo>
                    <a:pt x="555" y="2015"/>
                  </a:lnTo>
                  <a:lnTo>
                    <a:pt x="555" y="1984"/>
                  </a:lnTo>
                  <a:lnTo>
                    <a:pt x="538" y="1952"/>
                  </a:lnTo>
                  <a:lnTo>
                    <a:pt x="572" y="1904"/>
                  </a:lnTo>
                  <a:lnTo>
                    <a:pt x="590" y="1919"/>
                  </a:lnTo>
                  <a:lnTo>
                    <a:pt x="607" y="1904"/>
                  </a:lnTo>
                  <a:lnTo>
                    <a:pt x="607" y="1888"/>
                  </a:lnTo>
                  <a:lnTo>
                    <a:pt x="590" y="1888"/>
                  </a:lnTo>
                  <a:lnTo>
                    <a:pt x="607" y="1871"/>
                  </a:lnTo>
                  <a:lnTo>
                    <a:pt x="590" y="1840"/>
                  </a:lnTo>
                  <a:lnTo>
                    <a:pt x="555" y="1840"/>
                  </a:lnTo>
                  <a:lnTo>
                    <a:pt x="538" y="1808"/>
                  </a:lnTo>
                  <a:lnTo>
                    <a:pt x="555" y="1727"/>
                  </a:lnTo>
                  <a:lnTo>
                    <a:pt x="590" y="1760"/>
                  </a:lnTo>
                  <a:lnTo>
                    <a:pt x="607" y="1760"/>
                  </a:lnTo>
                  <a:lnTo>
                    <a:pt x="590" y="1727"/>
                  </a:lnTo>
                  <a:lnTo>
                    <a:pt x="641" y="1679"/>
                  </a:lnTo>
                  <a:lnTo>
                    <a:pt x="676" y="1696"/>
                  </a:lnTo>
                  <a:lnTo>
                    <a:pt x="693" y="1679"/>
                  </a:lnTo>
                  <a:lnTo>
                    <a:pt x="728" y="1696"/>
                  </a:lnTo>
                  <a:lnTo>
                    <a:pt x="780" y="1727"/>
                  </a:lnTo>
                  <a:lnTo>
                    <a:pt x="814" y="1712"/>
                  </a:lnTo>
                  <a:lnTo>
                    <a:pt x="851" y="1712"/>
                  </a:lnTo>
                  <a:lnTo>
                    <a:pt x="868" y="1727"/>
                  </a:lnTo>
                  <a:lnTo>
                    <a:pt x="937" y="1727"/>
                  </a:lnTo>
                  <a:lnTo>
                    <a:pt x="954" y="1696"/>
                  </a:lnTo>
                  <a:lnTo>
                    <a:pt x="903" y="1679"/>
                  </a:lnTo>
                  <a:lnTo>
                    <a:pt x="937" y="1664"/>
                  </a:lnTo>
                  <a:lnTo>
                    <a:pt x="920" y="1648"/>
                  </a:lnTo>
                  <a:lnTo>
                    <a:pt x="937" y="1631"/>
                  </a:lnTo>
                  <a:lnTo>
                    <a:pt x="937" y="1583"/>
                  </a:lnTo>
                  <a:lnTo>
                    <a:pt x="972" y="1600"/>
                  </a:lnTo>
                  <a:lnTo>
                    <a:pt x="1127" y="1553"/>
                  </a:lnTo>
                  <a:lnTo>
                    <a:pt x="1127" y="1535"/>
                  </a:lnTo>
                  <a:lnTo>
                    <a:pt x="1144" y="1535"/>
                  </a:lnTo>
                  <a:lnTo>
                    <a:pt x="1196" y="1535"/>
                  </a:lnTo>
                  <a:lnTo>
                    <a:pt x="1214" y="1568"/>
                  </a:lnTo>
                  <a:lnTo>
                    <a:pt x="1214" y="1583"/>
                  </a:lnTo>
                  <a:lnTo>
                    <a:pt x="1231" y="1583"/>
                  </a:lnTo>
                  <a:lnTo>
                    <a:pt x="1265" y="1600"/>
                  </a:lnTo>
                  <a:lnTo>
                    <a:pt x="1265" y="1616"/>
                  </a:lnTo>
                  <a:lnTo>
                    <a:pt x="1300" y="1616"/>
                  </a:lnTo>
                  <a:lnTo>
                    <a:pt x="1334" y="1583"/>
                  </a:lnTo>
                  <a:lnTo>
                    <a:pt x="1369" y="1568"/>
                  </a:lnTo>
                  <a:lnTo>
                    <a:pt x="1386" y="1616"/>
                  </a:lnTo>
                  <a:lnTo>
                    <a:pt x="1455" y="1727"/>
                  </a:lnTo>
                  <a:lnTo>
                    <a:pt x="1473" y="1696"/>
                  </a:lnTo>
                  <a:lnTo>
                    <a:pt x="1490" y="1727"/>
                  </a:lnTo>
                  <a:lnTo>
                    <a:pt x="1542" y="1712"/>
                  </a:lnTo>
                  <a:lnTo>
                    <a:pt x="1596" y="1760"/>
                  </a:lnTo>
                  <a:lnTo>
                    <a:pt x="1630" y="1775"/>
                  </a:lnTo>
                  <a:lnTo>
                    <a:pt x="1630" y="1760"/>
                  </a:lnTo>
                  <a:lnTo>
                    <a:pt x="1647" y="1792"/>
                  </a:lnTo>
                  <a:lnTo>
                    <a:pt x="1630" y="1808"/>
                  </a:lnTo>
                  <a:lnTo>
                    <a:pt x="1665" y="1792"/>
                  </a:lnTo>
                  <a:lnTo>
                    <a:pt x="1682" y="1775"/>
                  </a:lnTo>
                  <a:lnTo>
                    <a:pt x="1768" y="1727"/>
                  </a:lnTo>
                  <a:lnTo>
                    <a:pt x="1837" y="1744"/>
                  </a:lnTo>
                  <a:lnTo>
                    <a:pt x="1872" y="1760"/>
                  </a:lnTo>
                  <a:lnTo>
                    <a:pt x="1941" y="1760"/>
                  </a:lnTo>
                  <a:lnTo>
                    <a:pt x="1941" y="1727"/>
                  </a:lnTo>
                  <a:lnTo>
                    <a:pt x="1941" y="1696"/>
                  </a:lnTo>
                  <a:lnTo>
                    <a:pt x="1976" y="1679"/>
                  </a:lnTo>
                  <a:lnTo>
                    <a:pt x="2045" y="1696"/>
                  </a:lnTo>
                  <a:lnTo>
                    <a:pt x="2079" y="1744"/>
                  </a:lnTo>
                  <a:lnTo>
                    <a:pt x="2097" y="1744"/>
                  </a:lnTo>
                  <a:lnTo>
                    <a:pt x="2131" y="1727"/>
                  </a:lnTo>
                  <a:lnTo>
                    <a:pt x="2235" y="1775"/>
                  </a:lnTo>
                  <a:lnTo>
                    <a:pt x="2287" y="1792"/>
                  </a:lnTo>
                  <a:lnTo>
                    <a:pt x="2358" y="1775"/>
                  </a:lnTo>
                  <a:lnTo>
                    <a:pt x="2392" y="1744"/>
                  </a:lnTo>
                  <a:lnTo>
                    <a:pt x="2444" y="1760"/>
                  </a:lnTo>
                  <a:lnTo>
                    <a:pt x="2479" y="1775"/>
                  </a:lnTo>
                  <a:lnTo>
                    <a:pt x="2530" y="1760"/>
                  </a:lnTo>
                  <a:lnTo>
                    <a:pt x="2548" y="1696"/>
                  </a:lnTo>
                  <a:lnTo>
                    <a:pt x="2565" y="1679"/>
                  </a:lnTo>
                  <a:lnTo>
                    <a:pt x="2565" y="1664"/>
                  </a:lnTo>
                  <a:lnTo>
                    <a:pt x="2548" y="1664"/>
                  </a:lnTo>
                  <a:lnTo>
                    <a:pt x="2565" y="1631"/>
                  </a:lnTo>
                  <a:lnTo>
                    <a:pt x="2634" y="1616"/>
                  </a:lnTo>
                  <a:lnTo>
                    <a:pt x="2686" y="1631"/>
                  </a:lnTo>
                  <a:lnTo>
                    <a:pt x="2721" y="1664"/>
                  </a:lnTo>
                  <a:lnTo>
                    <a:pt x="2755" y="1775"/>
                  </a:lnTo>
                  <a:lnTo>
                    <a:pt x="2790" y="1775"/>
                  </a:lnTo>
                  <a:lnTo>
                    <a:pt x="2841" y="1808"/>
                  </a:lnTo>
                  <a:lnTo>
                    <a:pt x="2841" y="1840"/>
                  </a:lnTo>
                  <a:lnTo>
                    <a:pt x="2876" y="1840"/>
                  </a:lnTo>
                  <a:lnTo>
                    <a:pt x="2945" y="1823"/>
                  </a:lnTo>
                  <a:lnTo>
                    <a:pt x="2945" y="1856"/>
                  </a:lnTo>
                  <a:lnTo>
                    <a:pt x="2893" y="1952"/>
                  </a:lnTo>
                  <a:lnTo>
                    <a:pt x="2876" y="1936"/>
                  </a:lnTo>
                  <a:lnTo>
                    <a:pt x="2841" y="1952"/>
                  </a:lnTo>
                  <a:lnTo>
                    <a:pt x="2859" y="2000"/>
                  </a:lnTo>
                  <a:lnTo>
                    <a:pt x="2841" y="2032"/>
                  </a:lnTo>
                  <a:lnTo>
                    <a:pt x="2859" y="2000"/>
                  </a:lnTo>
                  <a:lnTo>
                    <a:pt x="2876" y="2000"/>
                  </a:lnTo>
                  <a:lnTo>
                    <a:pt x="2876" y="2015"/>
                  </a:lnTo>
                  <a:lnTo>
                    <a:pt x="2893" y="2032"/>
                  </a:lnTo>
                  <a:lnTo>
                    <a:pt x="2945" y="2000"/>
                  </a:lnTo>
                  <a:lnTo>
                    <a:pt x="3103" y="1823"/>
                  </a:lnTo>
                  <a:lnTo>
                    <a:pt x="3103" y="1712"/>
                  </a:lnTo>
                  <a:lnTo>
                    <a:pt x="3120" y="1679"/>
                  </a:lnTo>
                  <a:lnTo>
                    <a:pt x="3120" y="1631"/>
                  </a:lnTo>
                  <a:lnTo>
                    <a:pt x="3085" y="1583"/>
                  </a:lnTo>
                  <a:lnTo>
                    <a:pt x="3068" y="1583"/>
                  </a:lnTo>
                  <a:lnTo>
                    <a:pt x="3049" y="1616"/>
                  </a:lnTo>
                  <a:lnTo>
                    <a:pt x="3014" y="1616"/>
                  </a:lnTo>
                  <a:lnTo>
                    <a:pt x="3032" y="1583"/>
                  </a:lnTo>
                  <a:lnTo>
                    <a:pt x="3014" y="1583"/>
                  </a:lnTo>
                  <a:lnTo>
                    <a:pt x="2997" y="1568"/>
                  </a:lnTo>
                  <a:lnTo>
                    <a:pt x="2962" y="1568"/>
                  </a:lnTo>
                  <a:lnTo>
                    <a:pt x="2962" y="1553"/>
                  </a:lnTo>
                  <a:lnTo>
                    <a:pt x="3014" y="1505"/>
                  </a:lnTo>
                  <a:lnTo>
                    <a:pt x="3172" y="1361"/>
                  </a:lnTo>
                  <a:lnTo>
                    <a:pt x="3241" y="1343"/>
                  </a:lnTo>
                  <a:lnTo>
                    <a:pt x="3258" y="1361"/>
                  </a:lnTo>
                  <a:lnTo>
                    <a:pt x="3275" y="1343"/>
                  </a:lnTo>
                  <a:lnTo>
                    <a:pt x="3327" y="1361"/>
                  </a:lnTo>
                  <a:lnTo>
                    <a:pt x="3344" y="1328"/>
                  </a:lnTo>
                  <a:lnTo>
                    <a:pt x="3396" y="1343"/>
                  </a:lnTo>
                  <a:lnTo>
                    <a:pt x="3414" y="1343"/>
                  </a:lnTo>
                  <a:lnTo>
                    <a:pt x="3396" y="1361"/>
                  </a:lnTo>
                  <a:lnTo>
                    <a:pt x="3396" y="1376"/>
                  </a:lnTo>
                  <a:lnTo>
                    <a:pt x="3500" y="1361"/>
                  </a:lnTo>
                  <a:lnTo>
                    <a:pt x="3483" y="1343"/>
                  </a:lnTo>
                  <a:lnTo>
                    <a:pt x="3552" y="1232"/>
                  </a:lnTo>
                  <a:lnTo>
                    <a:pt x="3638" y="1217"/>
                  </a:lnTo>
                  <a:lnTo>
                    <a:pt x="3638" y="1247"/>
                  </a:lnTo>
                  <a:lnTo>
                    <a:pt x="3638" y="1280"/>
                  </a:lnTo>
                  <a:lnTo>
                    <a:pt x="3725" y="1232"/>
                  </a:lnTo>
                  <a:lnTo>
                    <a:pt x="3725" y="1184"/>
                  </a:lnTo>
                  <a:lnTo>
                    <a:pt x="3759" y="1184"/>
                  </a:lnTo>
                  <a:lnTo>
                    <a:pt x="3742" y="1199"/>
                  </a:lnTo>
                  <a:lnTo>
                    <a:pt x="3725" y="1280"/>
                  </a:lnTo>
                  <a:lnTo>
                    <a:pt x="3690" y="1295"/>
                  </a:lnTo>
                  <a:lnTo>
                    <a:pt x="3586" y="1409"/>
                  </a:lnTo>
                  <a:lnTo>
                    <a:pt x="3552" y="1424"/>
                  </a:lnTo>
                  <a:lnTo>
                    <a:pt x="3517" y="1535"/>
                  </a:lnTo>
                  <a:lnTo>
                    <a:pt x="3552" y="1727"/>
                  </a:lnTo>
                  <a:lnTo>
                    <a:pt x="3586" y="1696"/>
                  </a:lnTo>
                  <a:lnTo>
                    <a:pt x="3621" y="1631"/>
                  </a:lnTo>
                  <a:lnTo>
                    <a:pt x="3638" y="1631"/>
                  </a:lnTo>
                  <a:lnTo>
                    <a:pt x="3638" y="1583"/>
                  </a:lnTo>
                  <a:lnTo>
                    <a:pt x="3655" y="1583"/>
                  </a:lnTo>
                  <a:lnTo>
                    <a:pt x="3690" y="1568"/>
                  </a:lnTo>
                  <a:lnTo>
                    <a:pt x="3673" y="1520"/>
                  </a:lnTo>
                  <a:lnTo>
                    <a:pt x="3707" y="1505"/>
                  </a:lnTo>
                  <a:lnTo>
                    <a:pt x="3725" y="1505"/>
                  </a:lnTo>
                  <a:lnTo>
                    <a:pt x="3725" y="1472"/>
                  </a:lnTo>
                  <a:lnTo>
                    <a:pt x="3707" y="1472"/>
                  </a:lnTo>
                  <a:lnTo>
                    <a:pt x="3725" y="1424"/>
                  </a:lnTo>
                  <a:lnTo>
                    <a:pt x="3707" y="1424"/>
                  </a:lnTo>
                  <a:lnTo>
                    <a:pt x="3690" y="1424"/>
                  </a:lnTo>
                  <a:lnTo>
                    <a:pt x="3690" y="1409"/>
                  </a:lnTo>
                  <a:lnTo>
                    <a:pt x="3725" y="1361"/>
                  </a:lnTo>
                  <a:lnTo>
                    <a:pt x="3725" y="1328"/>
                  </a:lnTo>
                  <a:lnTo>
                    <a:pt x="3759" y="1328"/>
                  </a:lnTo>
                  <a:lnTo>
                    <a:pt x="3813" y="1295"/>
                  </a:lnTo>
                  <a:lnTo>
                    <a:pt x="3813" y="1328"/>
                  </a:lnTo>
                  <a:lnTo>
                    <a:pt x="3830" y="1313"/>
                  </a:lnTo>
                  <a:lnTo>
                    <a:pt x="3882" y="1295"/>
                  </a:lnTo>
                  <a:lnTo>
                    <a:pt x="3917" y="1328"/>
                  </a:lnTo>
                  <a:lnTo>
                    <a:pt x="3934" y="1295"/>
                  </a:lnTo>
                  <a:lnTo>
                    <a:pt x="4107" y="1184"/>
                  </a:lnTo>
                  <a:lnTo>
                    <a:pt x="4158" y="1199"/>
                  </a:lnTo>
                  <a:lnTo>
                    <a:pt x="4176" y="1184"/>
                  </a:lnTo>
                  <a:lnTo>
                    <a:pt x="4141" y="1088"/>
                  </a:lnTo>
                  <a:lnTo>
                    <a:pt x="4124" y="1088"/>
                  </a:lnTo>
                  <a:lnTo>
                    <a:pt x="4124" y="1056"/>
                  </a:lnTo>
                  <a:lnTo>
                    <a:pt x="4141" y="1056"/>
                  </a:lnTo>
                  <a:lnTo>
                    <a:pt x="4176" y="1040"/>
                  </a:lnTo>
                  <a:lnTo>
                    <a:pt x="4210" y="1008"/>
                  </a:lnTo>
                  <a:lnTo>
                    <a:pt x="4193" y="977"/>
                  </a:lnTo>
                  <a:lnTo>
                    <a:pt x="4210" y="960"/>
                  </a:lnTo>
                  <a:lnTo>
                    <a:pt x="4228" y="1008"/>
                  </a:lnTo>
                  <a:lnTo>
                    <a:pt x="4262" y="1008"/>
                  </a:lnTo>
                  <a:lnTo>
                    <a:pt x="4297" y="1040"/>
                  </a:lnTo>
                  <a:lnTo>
                    <a:pt x="4383" y="1088"/>
                  </a:lnTo>
                  <a:lnTo>
                    <a:pt x="4400" y="1040"/>
                  </a:lnTo>
                  <a:lnTo>
                    <a:pt x="4400" y="1008"/>
                  </a:lnTo>
                  <a:lnTo>
                    <a:pt x="4435" y="1008"/>
                  </a:lnTo>
                  <a:lnTo>
                    <a:pt x="4469" y="977"/>
                  </a:lnTo>
                  <a:lnTo>
                    <a:pt x="4418" y="929"/>
                  </a:lnTo>
                  <a:lnTo>
                    <a:pt x="4331" y="912"/>
                  </a:lnTo>
                  <a:lnTo>
                    <a:pt x="4176" y="785"/>
                  </a:lnTo>
                  <a:lnTo>
                    <a:pt x="4072" y="720"/>
                  </a:lnTo>
                  <a:lnTo>
                    <a:pt x="3934" y="704"/>
                  </a:lnTo>
                  <a:lnTo>
                    <a:pt x="3934" y="785"/>
                  </a:lnTo>
                  <a:lnTo>
                    <a:pt x="3899" y="800"/>
                  </a:lnTo>
                  <a:lnTo>
                    <a:pt x="3865" y="768"/>
                  </a:lnTo>
                  <a:lnTo>
                    <a:pt x="3865" y="737"/>
                  </a:lnTo>
                  <a:lnTo>
                    <a:pt x="3882" y="737"/>
                  </a:lnTo>
                  <a:lnTo>
                    <a:pt x="3899" y="720"/>
                  </a:lnTo>
                  <a:lnTo>
                    <a:pt x="3865" y="720"/>
                  </a:lnTo>
                  <a:lnTo>
                    <a:pt x="3830" y="752"/>
                  </a:lnTo>
                  <a:lnTo>
                    <a:pt x="3742" y="737"/>
                  </a:lnTo>
                  <a:lnTo>
                    <a:pt x="3655" y="737"/>
                  </a:lnTo>
                  <a:lnTo>
                    <a:pt x="3621" y="720"/>
                  </a:lnTo>
                  <a:lnTo>
                    <a:pt x="3638" y="689"/>
                  </a:lnTo>
                  <a:lnTo>
                    <a:pt x="3604" y="641"/>
                  </a:lnTo>
                  <a:lnTo>
                    <a:pt x="3535" y="624"/>
                  </a:lnTo>
                  <a:lnTo>
                    <a:pt x="3431" y="656"/>
                  </a:lnTo>
                  <a:lnTo>
                    <a:pt x="3414" y="608"/>
                  </a:lnTo>
                  <a:lnTo>
                    <a:pt x="3379" y="608"/>
                  </a:lnTo>
                  <a:lnTo>
                    <a:pt x="3362" y="593"/>
                  </a:lnTo>
                  <a:lnTo>
                    <a:pt x="3362" y="545"/>
                  </a:lnTo>
                  <a:lnTo>
                    <a:pt x="3241" y="512"/>
                  </a:lnTo>
                  <a:lnTo>
                    <a:pt x="3103" y="480"/>
                  </a:lnTo>
                  <a:lnTo>
                    <a:pt x="3068" y="545"/>
                  </a:lnTo>
                  <a:lnTo>
                    <a:pt x="3103" y="593"/>
                  </a:lnTo>
                  <a:lnTo>
                    <a:pt x="2997" y="593"/>
                  </a:lnTo>
                  <a:lnTo>
                    <a:pt x="2980" y="593"/>
                  </a:lnTo>
                  <a:lnTo>
                    <a:pt x="2945" y="608"/>
                  </a:lnTo>
                  <a:lnTo>
                    <a:pt x="2893" y="560"/>
                  </a:lnTo>
                  <a:lnTo>
                    <a:pt x="2859" y="656"/>
                  </a:lnTo>
                  <a:lnTo>
                    <a:pt x="2824" y="641"/>
                  </a:lnTo>
                  <a:lnTo>
                    <a:pt x="2790" y="576"/>
                  </a:lnTo>
                  <a:lnTo>
                    <a:pt x="2807" y="497"/>
                  </a:lnTo>
                  <a:lnTo>
                    <a:pt x="2772" y="449"/>
                  </a:lnTo>
                  <a:lnTo>
                    <a:pt x="2669" y="417"/>
                  </a:lnTo>
                  <a:lnTo>
                    <a:pt x="2634" y="417"/>
                  </a:lnTo>
                  <a:lnTo>
                    <a:pt x="2617" y="449"/>
                  </a:lnTo>
                  <a:lnTo>
                    <a:pt x="2634" y="480"/>
                  </a:lnTo>
                  <a:lnTo>
                    <a:pt x="2496" y="465"/>
                  </a:lnTo>
                  <a:lnTo>
                    <a:pt x="2513" y="417"/>
                  </a:lnTo>
                  <a:lnTo>
                    <a:pt x="2427" y="401"/>
                  </a:lnTo>
                  <a:lnTo>
                    <a:pt x="2375" y="432"/>
                  </a:lnTo>
                  <a:lnTo>
                    <a:pt x="2269" y="384"/>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09" name="Freeform 172"/>
            <p:cNvSpPr>
              <a:spLocks/>
            </p:cNvSpPr>
            <p:nvPr>
              <p:custDataLst>
                <p:tags r:id="rId170"/>
              </p:custDataLst>
            </p:nvPr>
          </p:nvSpPr>
          <p:spPr bwMode="auto">
            <a:xfrm>
              <a:off x="5837237" y="2155826"/>
              <a:ext cx="371475" cy="468313"/>
            </a:xfrm>
            <a:custGeom>
              <a:avLst/>
              <a:gdLst>
                <a:gd name="T0" fmla="*/ 0 w 468"/>
                <a:gd name="T1" fmla="*/ 101428 h 591"/>
                <a:gd name="T2" fmla="*/ 0 w 468"/>
                <a:gd name="T3" fmla="*/ 101428 h 591"/>
                <a:gd name="T4" fmla="*/ 10319 w 468"/>
                <a:gd name="T5" fmla="*/ 113314 h 591"/>
                <a:gd name="T6" fmla="*/ 27781 w 468"/>
                <a:gd name="T7" fmla="*/ 116484 h 591"/>
                <a:gd name="T8" fmla="*/ 31750 w 468"/>
                <a:gd name="T9" fmla="*/ 113314 h 591"/>
                <a:gd name="T10" fmla="*/ 23812 w 468"/>
                <a:gd name="T11" fmla="*/ 106975 h 591"/>
                <a:gd name="T12" fmla="*/ 20638 w 468"/>
                <a:gd name="T13" fmla="*/ 101428 h 591"/>
                <a:gd name="T14" fmla="*/ 20638 w 468"/>
                <a:gd name="T15" fmla="*/ 84788 h 591"/>
                <a:gd name="T16" fmla="*/ 23812 w 468"/>
                <a:gd name="T17" fmla="*/ 78448 h 591"/>
                <a:gd name="T18" fmla="*/ 48419 w 468"/>
                <a:gd name="T19" fmla="*/ 40413 h 591"/>
                <a:gd name="T20" fmla="*/ 65881 w 468"/>
                <a:gd name="T21" fmla="*/ 28527 h 591"/>
                <a:gd name="T22" fmla="*/ 92869 w 468"/>
                <a:gd name="T23" fmla="*/ 15848 h 591"/>
                <a:gd name="T24" fmla="*/ 92869 w 468"/>
                <a:gd name="T25" fmla="*/ 2377 h 591"/>
                <a:gd name="T26" fmla="*/ 86519 w 468"/>
                <a:gd name="T27" fmla="*/ 0 h 591"/>
                <a:gd name="T28" fmla="*/ 79375 w 468"/>
                <a:gd name="T29" fmla="*/ 6339 h 591"/>
                <a:gd name="T30" fmla="*/ 73025 w 468"/>
                <a:gd name="T31" fmla="*/ 11886 h 591"/>
                <a:gd name="T32" fmla="*/ 62706 w 468"/>
                <a:gd name="T33" fmla="*/ 15848 h 591"/>
                <a:gd name="T34" fmla="*/ 52388 w 468"/>
                <a:gd name="T35" fmla="*/ 15848 h 591"/>
                <a:gd name="T36" fmla="*/ 42069 w 468"/>
                <a:gd name="T37" fmla="*/ 21395 h 591"/>
                <a:gd name="T38" fmla="*/ 31750 w 468"/>
                <a:gd name="T39" fmla="*/ 34866 h 591"/>
                <a:gd name="T40" fmla="*/ 20638 w 468"/>
                <a:gd name="T41" fmla="*/ 40413 h 591"/>
                <a:gd name="T42" fmla="*/ 20638 w 468"/>
                <a:gd name="T43" fmla="*/ 47544 h 591"/>
                <a:gd name="T44" fmla="*/ 17463 w 468"/>
                <a:gd name="T45" fmla="*/ 57053 h 591"/>
                <a:gd name="T46" fmla="*/ 10319 w 468"/>
                <a:gd name="T47" fmla="*/ 63393 h 591"/>
                <a:gd name="T48" fmla="*/ 14288 w 468"/>
                <a:gd name="T49" fmla="*/ 68939 h 591"/>
                <a:gd name="T50" fmla="*/ 10319 w 468"/>
                <a:gd name="T51" fmla="*/ 76071 h 591"/>
                <a:gd name="T52" fmla="*/ 3969 w 468"/>
                <a:gd name="T53" fmla="*/ 82410 h 591"/>
                <a:gd name="T54" fmla="*/ 7144 w 468"/>
                <a:gd name="T55" fmla="*/ 87957 h 591"/>
                <a:gd name="T56" fmla="*/ 0 w 468"/>
                <a:gd name="T57" fmla="*/ 91919 h 591"/>
                <a:gd name="T58" fmla="*/ 0 w 468"/>
                <a:gd name="T59" fmla="*/ 101428 h 59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68"/>
                <a:gd name="T91" fmla="*/ 0 h 591"/>
                <a:gd name="T92" fmla="*/ 468 w 468"/>
                <a:gd name="T93" fmla="*/ 591 h 59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68" h="591">
                  <a:moveTo>
                    <a:pt x="0" y="512"/>
                  </a:moveTo>
                  <a:lnTo>
                    <a:pt x="0" y="512"/>
                  </a:lnTo>
                  <a:lnTo>
                    <a:pt x="52" y="575"/>
                  </a:lnTo>
                  <a:lnTo>
                    <a:pt x="140" y="591"/>
                  </a:lnTo>
                  <a:lnTo>
                    <a:pt x="157" y="575"/>
                  </a:lnTo>
                  <a:lnTo>
                    <a:pt x="123" y="543"/>
                  </a:lnTo>
                  <a:lnTo>
                    <a:pt x="104" y="512"/>
                  </a:lnTo>
                  <a:lnTo>
                    <a:pt x="104" y="431"/>
                  </a:lnTo>
                  <a:lnTo>
                    <a:pt x="123" y="399"/>
                  </a:lnTo>
                  <a:lnTo>
                    <a:pt x="244" y="207"/>
                  </a:lnTo>
                  <a:lnTo>
                    <a:pt x="330" y="144"/>
                  </a:lnTo>
                  <a:lnTo>
                    <a:pt x="468" y="80"/>
                  </a:lnTo>
                  <a:lnTo>
                    <a:pt x="468" y="15"/>
                  </a:lnTo>
                  <a:lnTo>
                    <a:pt x="434" y="0"/>
                  </a:lnTo>
                  <a:lnTo>
                    <a:pt x="399" y="32"/>
                  </a:lnTo>
                  <a:lnTo>
                    <a:pt x="365" y="63"/>
                  </a:lnTo>
                  <a:lnTo>
                    <a:pt x="313" y="80"/>
                  </a:lnTo>
                  <a:lnTo>
                    <a:pt x="261" y="80"/>
                  </a:lnTo>
                  <a:lnTo>
                    <a:pt x="209" y="111"/>
                  </a:lnTo>
                  <a:lnTo>
                    <a:pt x="157" y="176"/>
                  </a:lnTo>
                  <a:lnTo>
                    <a:pt x="104" y="207"/>
                  </a:lnTo>
                  <a:lnTo>
                    <a:pt x="104" y="240"/>
                  </a:lnTo>
                  <a:lnTo>
                    <a:pt x="86" y="288"/>
                  </a:lnTo>
                  <a:lnTo>
                    <a:pt x="52" y="320"/>
                  </a:lnTo>
                  <a:lnTo>
                    <a:pt x="69" y="351"/>
                  </a:lnTo>
                  <a:lnTo>
                    <a:pt x="52" y="384"/>
                  </a:lnTo>
                  <a:lnTo>
                    <a:pt x="17" y="416"/>
                  </a:lnTo>
                  <a:lnTo>
                    <a:pt x="35" y="447"/>
                  </a:lnTo>
                  <a:lnTo>
                    <a:pt x="0" y="464"/>
                  </a:lnTo>
                  <a:lnTo>
                    <a:pt x="0" y="512"/>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10" name="Freeform 173"/>
            <p:cNvSpPr>
              <a:spLocks/>
            </p:cNvSpPr>
            <p:nvPr>
              <p:custDataLst>
                <p:tags r:id="rId171"/>
              </p:custDataLst>
            </p:nvPr>
          </p:nvSpPr>
          <p:spPr bwMode="auto">
            <a:xfrm>
              <a:off x="5767387" y="2676526"/>
              <a:ext cx="41275" cy="50800"/>
            </a:xfrm>
            <a:custGeom>
              <a:avLst/>
              <a:gdLst>
                <a:gd name="T0" fmla="*/ 0 w 52"/>
                <a:gd name="T1" fmla="*/ 12902 h 63"/>
                <a:gd name="T2" fmla="*/ 0 w 52"/>
                <a:gd name="T3" fmla="*/ 12902 h 63"/>
                <a:gd name="T4" fmla="*/ 7144 w 52"/>
                <a:gd name="T5" fmla="*/ 9676 h 63"/>
                <a:gd name="T6" fmla="*/ 10319 w 52"/>
                <a:gd name="T7" fmla="*/ 6451 h 63"/>
                <a:gd name="T8" fmla="*/ 3969 w 52"/>
                <a:gd name="T9" fmla="*/ 0 h 63"/>
                <a:gd name="T10" fmla="*/ 0 w 52"/>
                <a:gd name="T11" fmla="*/ 6451 h 63"/>
                <a:gd name="T12" fmla="*/ 0 w 52"/>
                <a:gd name="T13" fmla="*/ 12902 h 63"/>
                <a:gd name="T14" fmla="*/ 0 60000 65536"/>
                <a:gd name="T15" fmla="*/ 0 60000 65536"/>
                <a:gd name="T16" fmla="*/ 0 60000 65536"/>
                <a:gd name="T17" fmla="*/ 0 60000 65536"/>
                <a:gd name="T18" fmla="*/ 0 60000 65536"/>
                <a:gd name="T19" fmla="*/ 0 60000 65536"/>
                <a:gd name="T20" fmla="*/ 0 60000 65536"/>
                <a:gd name="T21" fmla="*/ 0 w 52"/>
                <a:gd name="T22" fmla="*/ 0 h 63"/>
                <a:gd name="T23" fmla="*/ 52 w 52"/>
                <a:gd name="T24" fmla="*/ 63 h 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63">
                  <a:moveTo>
                    <a:pt x="0" y="63"/>
                  </a:moveTo>
                  <a:lnTo>
                    <a:pt x="0" y="63"/>
                  </a:lnTo>
                  <a:lnTo>
                    <a:pt x="34" y="48"/>
                  </a:lnTo>
                  <a:lnTo>
                    <a:pt x="52" y="31"/>
                  </a:lnTo>
                  <a:lnTo>
                    <a:pt x="17" y="0"/>
                  </a:lnTo>
                  <a:lnTo>
                    <a:pt x="0" y="31"/>
                  </a:lnTo>
                  <a:lnTo>
                    <a:pt x="0" y="63"/>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11" name="Freeform 174"/>
            <p:cNvSpPr>
              <a:spLocks/>
            </p:cNvSpPr>
            <p:nvPr>
              <p:custDataLst>
                <p:tags r:id="rId172"/>
              </p:custDataLst>
            </p:nvPr>
          </p:nvSpPr>
          <p:spPr bwMode="auto">
            <a:xfrm>
              <a:off x="5649912" y="2146301"/>
              <a:ext cx="155575" cy="44450"/>
            </a:xfrm>
            <a:custGeom>
              <a:avLst/>
              <a:gdLst>
                <a:gd name="T0" fmla="*/ 32544 w 196"/>
                <a:gd name="T1" fmla="*/ 3969 h 56"/>
                <a:gd name="T2" fmla="*/ 28575 w 196"/>
                <a:gd name="T3" fmla="*/ 3969 h 56"/>
                <a:gd name="T4" fmla="*/ 24606 w 196"/>
                <a:gd name="T5" fmla="*/ 3969 h 56"/>
                <a:gd name="T6" fmla="*/ 24606 w 196"/>
                <a:gd name="T7" fmla="*/ 7938 h 56"/>
                <a:gd name="T8" fmla="*/ 20637 w 196"/>
                <a:gd name="T9" fmla="*/ 11113 h 56"/>
                <a:gd name="T10" fmla="*/ 20637 w 196"/>
                <a:gd name="T11" fmla="*/ 7938 h 56"/>
                <a:gd name="T12" fmla="*/ 18256 w 196"/>
                <a:gd name="T13" fmla="*/ 7938 h 56"/>
                <a:gd name="T14" fmla="*/ 15081 w 196"/>
                <a:gd name="T15" fmla="*/ 3969 h 56"/>
                <a:gd name="T16" fmla="*/ 18256 w 196"/>
                <a:gd name="T17" fmla="*/ 3969 h 56"/>
                <a:gd name="T18" fmla="*/ 20637 w 196"/>
                <a:gd name="T19" fmla="*/ 3969 h 56"/>
                <a:gd name="T20" fmla="*/ 18256 w 196"/>
                <a:gd name="T21" fmla="*/ 3969 h 56"/>
                <a:gd name="T22" fmla="*/ 15081 w 196"/>
                <a:gd name="T23" fmla="*/ 3969 h 56"/>
                <a:gd name="T24" fmla="*/ 18256 w 196"/>
                <a:gd name="T25" fmla="*/ 3969 h 56"/>
                <a:gd name="T26" fmla="*/ 15081 w 196"/>
                <a:gd name="T27" fmla="*/ 0 h 56"/>
                <a:gd name="T28" fmla="*/ 10319 w 196"/>
                <a:gd name="T29" fmla="*/ 3969 h 56"/>
                <a:gd name="T30" fmla="*/ 7144 w 196"/>
                <a:gd name="T31" fmla="*/ 3969 h 56"/>
                <a:gd name="T32" fmla="*/ 3969 w 196"/>
                <a:gd name="T33" fmla="*/ 3969 h 56"/>
                <a:gd name="T34" fmla="*/ 0 w 196"/>
                <a:gd name="T35" fmla="*/ 3969 h 56"/>
                <a:gd name="T36" fmla="*/ 3969 w 196"/>
                <a:gd name="T37" fmla="*/ 0 h 56"/>
                <a:gd name="T38" fmla="*/ 10319 w 196"/>
                <a:gd name="T39" fmla="*/ 0 h 56"/>
                <a:gd name="T40" fmla="*/ 18256 w 196"/>
                <a:gd name="T41" fmla="*/ 0 h 56"/>
                <a:gd name="T42" fmla="*/ 20637 w 196"/>
                <a:gd name="T43" fmla="*/ 0 h 56"/>
                <a:gd name="T44" fmla="*/ 28575 w 196"/>
                <a:gd name="T45" fmla="*/ 0 h 56"/>
                <a:gd name="T46" fmla="*/ 32544 w 196"/>
                <a:gd name="T47" fmla="*/ 0 h 56"/>
                <a:gd name="T48" fmla="*/ 35719 w 196"/>
                <a:gd name="T49" fmla="*/ 0 h 56"/>
                <a:gd name="T50" fmla="*/ 38894 w 196"/>
                <a:gd name="T51" fmla="*/ 0 h 56"/>
                <a:gd name="T52" fmla="*/ 38894 w 196"/>
                <a:gd name="T53" fmla="*/ 3969 h 56"/>
                <a:gd name="T54" fmla="*/ 35719 w 196"/>
                <a:gd name="T55" fmla="*/ 3969 h 56"/>
                <a:gd name="T56" fmla="*/ 32544 w 196"/>
                <a:gd name="T57" fmla="*/ 3969 h 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96"/>
                <a:gd name="T88" fmla="*/ 0 h 56"/>
                <a:gd name="T89" fmla="*/ 196 w 196"/>
                <a:gd name="T90" fmla="*/ 56 h 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96" h="56">
                  <a:moveTo>
                    <a:pt x="161" y="17"/>
                  </a:moveTo>
                  <a:lnTo>
                    <a:pt x="144" y="17"/>
                  </a:lnTo>
                  <a:lnTo>
                    <a:pt x="125" y="17"/>
                  </a:lnTo>
                  <a:lnTo>
                    <a:pt x="125" y="37"/>
                  </a:lnTo>
                  <a:lnTo>
                    <a:pt x="107" y="56"/>
                  </a:lnTo>
                  <a:lnTo>
                    <a:pt x="107" y="37"/>
                  </a:lnTo>
                  <a:lnTo>
                    <a:pt x="90" y="37"/>
                  </a:lnTo>
                  <a:lnTo>
                    <a:pt x="73" y="17"/>
                  </a:lnTo>
                  <a:lnTo>
                    <a:pt x="90" y="17"/>
                  </a:lnTo>
                  <a:lnTo>
                    <a:pt x="107" y="17"/>
                  </a:lnTo>
                  <a:lnTo>
                    <a:pt x="90" y="17"/>
                  </a:lnTo>
                  <a:lnTo>
                    <a:pt x="73" y="17"/>
                  </a:lnTo>
                  <a:lnTo>
                    <a:pt x="90" y="17"/>
                  </a:lnTo>
                  <a:lnTo>
                    <a:pt x="73" y="0"/>
                  </a:lnTo>
                  <a:lnTo>
                    <a:pt x="54" y="17"/>
                  </a:lnTo>
                  <a:lnTo>
                    <a:pt x="36" y="17"/>
                  </a:lnTo>
                  <a:lnTo>
                    <a:pt x="19" y="17"/>
                  </a:lnTo>
                  <a:lnTo>
                    <a:pt x="0" y="17"/>
                  </a:lnTo>
                  <a:lnTo>
                    <a:pt x="19" y="0"/>
                  </a:lnTo>
                  <a:lnTo>
                    <a:pt x="54" y="0"/>
                  </a:lnTo>
                  <a:lnTo>
                    <a:pt x="90" y="0"/>
                  </a:lnTo>
                  <a:lnTo>
                    <a:pt x="107" y="0"/>
                  </a:lnTo>
                  <a:lnTo>
                    <a:pt x="144" y="0"/>
                  </a:lnTo>
                  <a:lnTo>
                    <a:pt x="161" y="0"/>
                  </a:lnTo>
                  <a:lnTo>
                    <a:pt x="178" y="0"/>
                  </a:lnTo>
                  <a:lnTo>
                    <a:pt x="196" y="0"/>
                  </a:lnTo>
                  <a:lnTo>
                    <a:pt x="196" y="17"/>
                  </a:lnTo>
                  <a:lnTo>
                    <a:pt x="178" y="17"/>
                  </a:lnTo>
                  <a:lnTo>
                    <a:pt x="161" y="17"/>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12" name="Freeform 175"/>
            <p:cNvSpPr>
              <a:spLocks/>
            </p:cNvSpPr>
            <p:nvPr>
              <p:custDataLst>
                <p:tags r:id="rId173"/>
              </p:custDataLst>
            </p:nvPr>
          </p:nvSpPr>
          <p:spPr bwMode="auto">
            <a:xfrm>
              <a:off x="5876924" y="2087563"/>
              <a:ext cx="87313" cy="73025"/>
            </a:xfrm>
            <a:custGeom>
              <a:avLst/>
              <a:gdLst>
                <a:gd name="T0" fmla="*/ 18424 w 109"/>
                <a:gd name="T1" fmla="*/ 15081 h 92"/>
                <a:gd name="T2" fmla="*/ 15220 w 109"/>
                <a:gd name="T3" fmla="*/ 15081 h 92"/>
                <a:gd name="T4" fmla="*/ 11215 w 109"/>
                <a:gd name="T5" fmla="*/ 18256 h 92"/>
                <a:gd name="T6" fmla="*/ 7209 w 109"/>
                <a:gd name="T7" fmla="*/ 18256 h 92"/>
                <a:gd name="T8" fmla="*/ 0 w 109"/>
                <a:gd name="T9" fmla="*/ 15081 h 92"/>
                <a:gd name="T10" fmla="*/ 0 w 109"/>
                <a:gd name="T11" fmla="*/ 11112 h 92"/>
                <a:gd name="T12" fmla="*/ 4005 w 109"/>
                <a:gd name="T13" fmla="*/ 11112 h 92"/>
                <a:gd name="T14" fmla="*/ 11215 w 109"/>
                <a:gd name="T15" fmla="*/ 11112 h 92"/>
                <a:gd name="T16" fmla="*/ 11215 w 109"/>
                <a:gd name="T17" fmla="*/ 7938 h 92"/>
                <a:gd name="T18" fmla="*/ 7209 w 109"/>
                <a:gd name="T19" fmla="*/ 11112 h 92"/>
                <a:gd name="T20" fmla="*/ 7209 w 109"/>
                <a:gd name="T21" fmla="*/ 7938 h 92"/>
                <a:gd name="T22" fmla="*/ 11215 w 109"/>
                <a:gd name="T23" fmla="*/ 7938 h 92"/>
                <a:gd name="T24" fmla="*/ 15220 w 109"/>
                <a:gd name="T25" fmla="*/ 7938 h 92"/>
                <a:gd name="T26" fmla="*/ 18424 w 109"/>
                <a:gd name="T27" fmla="*/ 3969 h 92"/>
                <a:gd name="T28" fmla="*/ 22429 w 109"/>
                <a:gd name="T29" fmla="*/ 3969 h 92"/>
                <a:gd name="T30" fmla="*/ 22429 w 109"/>
                <a:gd name="T31" fmla="*/ 0 h 92"/>
                <a:gd name="T32" fmla="*/ 22429 w 109"/>
                <a:gd name="T33" fmla="*/ 3969 h 92"/>
                <a:gd name="T34" fmla="*/ 22429 w 109"/>
                <a:gd name="T35" fmla="*/ 7938 h 92"/>
                <a:gd name="T36" fmla="*/ 18424 w 109"/>
                <a:gd name="T37" fmla="*/ 7938 h 92"/>
                <a:gd name="T38" fmla="*/ 15220 w 109"/>
                <a:gd name="T39" fmla="*/ 7938 h 92"/>
                <a:gd name="T40" fmla="*/ 11215 w 109"/>
                <a:gd name="T41" fmla="*/ 11112 h 92"/>
                <a:gd name="T42" fmla="*/ 15220 w 109"/>
                <a:gd name="T43" fmla="*/ 11112 h 92"/>
                <a:gd name="T44" fmla="*/ 22429 w 109"/>
                <a:gd name="T45" fmla="*/ 11112 h 92"/>
                <a:gd name="T46" fmla="*/ 22429 w 109"/>
                <a:gd name="T47" fmla="*/ 15081 h 92"/>
                <a:gd name="T48" fmla="*/ 18424 w 109"/>
                <a:gd name="T49" fmla="*/ 15081 h 9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9"/>
                <a:gd name="T76" fmla="*/ 0 h 92"/>
                <a:gd name="T77" fmla="*/ 109 w 109"/>
                <a:gd name="T78" fmla="*/ 92 h 9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9" h="92">
                  <a:moveTo>
                    <a:pt x="90" y="73"/>
                  </a:moveTo>
                  <a:lnTo>
                    <a:pt x="73" y="73"/>
                  </a:lnTo>
                  <a:lnTo>
                    <a:pt x="54" y="92"/>
                  </a:lnTo>
                  <a:lnTo>
                    <a:pt x="36" y="92"/>
                  </a:lnTo>
                  <a:lnTo>
                    <a:pt x="0" y="73"/>
                  </a:lnTo>
                  <a:lnTo>
                    <a:pt x="0" y="56"/>
                  </a:lnTo>
                  <a:lnTo>
                    <a:pt x="19" y="56"/>
                  </a:lnTo>
                  <a:lnTo>
                    <a:pt x="54" y="56"/>
                  </a:lnTo>
                  <a:lnTo>
                    <a:pt x="54" y="37"/>
                  </a:lnTo>
                  <a:lnTo>
                    <a:pt x="36" y="56"/>
                  </a:lnTo>
                  <a:lnTo>
                    <a:pt x="36" y="37"/>
                  </a:lnTo>
                  <a:lnTo>
                    <a:pt x="54" y="37"/>
                  </a:lnTo>
                  <a:lnTo>
                    <a:pt x="73" y="37"/>
                  </a:lnTo>
                  <a:lnTo>
                    <a:pt x="90" y="20"/>
                  </a:lnTo>
                  <a:lnTo>
                    <a:pt x="109" y="20"/>
                  </a:lnTo>
                  <a:lnTo>
                    <a:pt x="109" y="0"/>
                  </a:lnTo>
                  <a:lnTo>
                    <a:pt x="109" y="20"/>
                  </a:lnTo>
                  <a:lnTo>
                    <a:pt x="109" y="37"/>
                  </a:lnTo>
                  <a:lnTo>
                    <a:pt x="90" y="37"/>
                  </a:lnTo>
                  <a:lnTo>
                    <a:pt x="73" y="37"/>
                  </a:lnTo>
                  <a:lnTo>
                    <a:pt x="54" y="56"/>
                  </a:lnTo>
                  <a:lnTo>
                    <a:pt x="73" y="56"/>
                  </a:lnTo>
                  <a:lnTo>
                    <a:pt x="109" y="56"/>
                  </a:lnTo>
                  <a:lnTo>
                    <a:pt x="109" y="73"/>
                  </a:lnTo>
                  <a:lnTo>
                    <a:pt x="90" y="73"/>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13" name="Freeform 176"/>
            <p:cNvSpPr>
              <a:spLocks/>
            </p:cNvSpPr>
            <p:nvPr>
              <p:custDataLst>
                <p:tags r:id="rId174"/>
              </p:custDataLst>
            </p:nvPr>
          </p:nvSpPr>
          <p:spPr bwMode="auto">
            <a:xfrm>
              <a:off x="4941888" y="2190751"/>
              <a:ext cx="282575" cy="161925"/>
            </a:xfrm>
            <a:custGeom>
              <a:avLst/>
              <a:gdLst>
                <a:gd name="T0" fmla="*/ 56198 w 357"/>
                <a:gd name="T1" fmla="*/ 29513 h 203"/>
                <a:gd name="T2" fmla="*/ 49866 w 357"/>
                <a:gd name="T3" fmla="*/ 29513 h 203"/>
                <a:gd name="T4" fmla="*/ 53032 w 357"/>
                <a:gd name="T5" fmla="*/ 25525 h 203"/>
                <a:gd name="T6" fmla="*/ 49866 w 357"/>
                <a:gd name="T7" fmla="*/ 18346 h 203"/>
                <a:gd name="T8" fmla="*/ 49866 w 357"/>
                <a:gd name="T9" fmla="*/ 18346 h 203"/>
                <a:gd name="T10" fmla="*/ 41951 w 357"/>
                <a:gd name="T11" fmla="*/ 18346 h 203"/>
                <a:gd name="T12" fmla="*/ 38785 w 357"/>
                <a:gd name="T13" fmla="*/ 29513 h 203"/>
                <a:gd name="T14" fmla="*/ 34827 w 357"/>
                <a:gd name="T15" fmla="*/ 36692 h 203"/>
                <a:gd name="T16" fmla="*/ 31661 w 357"/>
                <a:gd name="T17" fmla="*/ 40681 h 203"/>
                <a:gd name="T18" fmla="*/ 20580 w 357"/>
                <a:gd name="T19" fmla="*/ 36692 h 203"/>
                <a:gd name="T20" fmla="*/ 20580 w 357"/>
                <a:gd name="T21" fmla="*/ 29513 h 203"/>
                <a:gd name="T22" fmla="*/ 27703 w 357"/>
                <a:gd name="T23" fmla="*/ 29513 h 203"/>
                <a:gd name="T24" fmla="*/ 20580 w 357"/>
                <a:gd name="T25" fmla="*/ 29513 h 203"/>
                <a:gd name="T26" fmla="*/ 13456 w 357"/>
                <a:gd name="T27" fmla="*/ 29513 h 203"/>
                <a:gd name="T28" fmla="*/ 17414 w 357"/>
                <a:gd name="T29" fmla="*/ 22334 h 203"/>
                <a:gd name="T30" fmla="*/ 24537 w 357"/>
                <a:gd name="T31" fmla="*/ 22334 h 203"/>
                <a:gd name="T32" fmla="*/ 27703 w 357"/>
                <a:gd name="T33" fmla="*/ 18346 h 203"/>
                <a:gd name="T34" fmla="*/ 20580 w 357"/>
                <a:gd name="T35" fmla="*/ 18346 h 203"/>
                <a:gd name="T36" fmla="*/ 13456 w 357"/>
                <a:gd name="T37" fmla="*/ 22334 h 203"/>
                <a:gd name="T38" fmla="*/ 10290 w 357"/>
                <a:gd name="T39" fmla="*/ 18346 h 203"/>
                <a:gd name="T40" fmla="*/ 10290 w 357"/>
                <a:gd name="T41" fmla="*/ 18346 h 203"/>
                <a:gd name="T42" fmla="*/ 3166 w 357"/>
                <a:gd name="T43" fmla="*/ 15156 h 203"/>
                <a:gd name="T44" fmla="*/ 0 w 357"/>
                <a:gd name="T45" fmla="*/ 11167 h 203"/>
                <a:gd name="T46" fmla="*/ 0 w 357"/>
                <a:gd name="T47" fmla="*/ 3988 h 203"/>
                <a:gd name="T48" fmla="*/ 6332 w 357"/>
                <a:gd name="T49" fmla="*/ 3988 h 203"/>
                <a:gd name="T50" fmla="*/ 13456 w 357"/>
                <a:gd name="T51" fmla="*/ 3988 h 203"/>
                <a:gd name="T52" fmla="*/ 13456 w 357"/>
                <a:gd name="T53" fmla="*/ 3988 h 203"/>
                <a:gd name="T54" fmla="*/ 13456 w 357"/>
                <a:gd name="T55" fmla="*/ 7179 h 203"/>
                <a:gd name="T56" fmla="*/ 17414 w 357"/>
                <a:gd name="T57" fmla="*/ 3988 h 203"/>
                <a:gd name="T58" fmla="*/ 24537 w 357"/>
                <a:gd name="T59" fmla="*/ 7179 h 203"/>
                <a:gd name="T60" fmla="*/ 24537 w 357"/>
                <a:gd name="T61" fmla="*/ 7179 h 203"/>
                <a:gd name="T62" fmla="*/ 24537 w 357"/>
                <a:gd name="T63" fmla="*/ 0 h 203"/>
                <a:gd name="T64" fmla="*/ 31661 w 357"/>
                <a:gd name="T65" fmla="*/ 0 h 203"/>
                <a:gd name="T66" fmla="*/ 34827 w 357"/>
                <a:gd name="T67" fmla="*/ 3988 h 203"/>
                <a:gd name="T68" fmla="*/ 41951 w 357"/>
                <a:gd name="T69" fmla="*/ 3988 h 203"/>
                <a:gd name="T70" fmla="*/ 41951 w 357"/>
                <a:gd name="T71" fmla="*/ 11167 h 203"/>
                <a:gd name="T72" fmla="*/ 56198 w 357"/>
                <a:gd name="T73" fmla="*/ 18346 h 203"/>
                <a:gd name="T74" fmla="*/ 63322 w 357"/>
                <a:gd name="T75" fmla="*/ 18346 h 203"/>
                <a:gd name="T76" fmla="*/ 70446 w 357"/>
                <a:gd name="T77" fmla="*/ 29513 h 203"/>
                <a:gd name="T78" fmla="*/ 63322 w 357"/>
                <a:gd name="T79" fmla="*/ 33502 h 20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57"/>
                <a:gd name="T121" fmla="*/ 0 h 203"/>
                <a:gd name="T122" fmla="*/ 357 w 357"/>
                <a:gd name="T123" fmla="*/ 203 h 20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57" h="203">
                  <a:moveTo>
                    <a:pt x="286" y="167"/>
                  </a:moveTo>
                  <a:lnTo>
                    <a:pt x="286" y="148"/>
                  </a:lnTo>
                  <a:lnTo>
                    <a:pt x="269" y="148"/>
                  </a:lnTo>
                  <a:lnTo>
                    <a:pt x="252" y="148"/>
                  </a:lnTo>
                  <a:lnTo>
                    <a:pt x="269" y="148"/>
                  </a:lnTo>
                  <a:lnTo>
                    <a:pt x="269" y="128"/>
                  </a:lnTo>
                  <a:lnTo>
                    <a:pt x="252" y="109"/>
                  </a:lnTo>
                  <a:lnTo>
                    <a:pt x="252" y="92"/>
                  </a:lnTo>
                  <a:lnTo>
                    <a:pt x="269" y="92"/>
                  </a:lnTo>
                  <a:lnTo>
                    <a:pt x="252" y="92"/>
                  </a:lnTo>
                  <a:lnTo>
                    <a:pt x="231" y="92"/>
                  </a:lnTo>
                  <a:lnTo>
                    <a:pt x="213" y="92"/>
                  </a:lnTo>
                  <a:lnTo>
                    <a:pt x="213" y="128"/>
                  </a:lnTo>
                  <a:lnTo>
                    <a:pt x="196" y="148"/>
                  </a:lnTo>
                  <a:lnTo>
                    <a:pt x="179" y="148"/>
                  </a:lnTo>
                  <a:lnTo>
                    <a:pt x="179" y="184"/>
                  </a:lnTo>
                  <a:lnTo>
                    <a:pt x="179" y="203"/>
                  </a:lnTo>
                  <a:lnTo>
                    <a:pt x="160" y="203"/>
                  </a:lnTo>
                  <a:lnTo>
                    <a:pt x="125" y="203"/>
                  </a:lnTo>
                  <a:lnTo>
                    <a:pt x="106" y="184"/>
                  </a:lnTo>
                  <a:lnTo>
                    <a:pt x="71" y="148"/>
                  </a:lnTo>
                  <a:lnTo>
                    <a:pt x="106" y="148"/>
                  </a:lnTo>
                  <a:lnTo>
                    <a:pt x="125" y="148"/>
                  </a:lnTo>
                  <a:lnTo>
                    <a:pt x="142" y="148"/>
                  </a:lnTo>
                  <a:lnTo>
                    <a:pt x="125" y="148"/>
                  </a:lnTo>
                  <a:lnTo>
                    <a:pt x="106" y="148"/>
                  </a:lnTo>
                  <a:lnTo>
                    <a:pt x="89" y="148"/>
                  </a:lnTo>
                  <a:lnTo>
                    <a:pt x="71" y="148"/>
                  </a:lnTo>
                  <a:lnTo>
                    <a:pt x="71" y="128"/>
                  </a:lnTo>
                  <a:lnTo>
                    <a:pt x="89" y="109"/>
                  </a:lnTo>
                  <a:lnTo>
                    <a:pt x="106" y="109"/>
                  </a:lnTo>
                  <a:lnTo>
                    <a:pt x="125" y="109"/>
                  </a:lnTo>
                  <a:lnTo>
                    <a:pt x="125" y="92"/>
                  </a:lnTo>
                  <a:lnTo>
                    <a:pt x="142" y="92"/>
                  </a:lnTo>
                  <a:lnTo>
                    <a:pt x="125" y="92"/>
                  </a:lnTo>
                  <a:lnTo>
                    <a:pt x="106" y="92"/>
                  </a:lnTo>
                  <a:lnTo>
                    <a:pt x="89" y="92"/>
                  </a:lnTo>
                  <a:lnTo>
                    <a:pt x="71" y="109"/>
                  </a:lnTo>
                  <a:lnTo>
                    <a:pt x="54" y="109"/>
                  </a:lnTo>
                  <a:lnTo>
                    <a:pt x="54" y="92"/>
                  </a:lnTo>
                  <a:lnTo>
                    <a:pt x="35" y="92"/>
                  </a:lnTo>
                  <a:lnTo>
                    <a:pt x="54" y="92"/>
                  </a:lnTo>
                  <a:lnTo>
                    <a:pt x="35" y="92"/>
                  </a:lnTo>
                  <a:lnTo>
                    <a:pt x="17" y="73"/>
                  </a:lnTo>
                  <a:lnTo>
                    <a:pt x="17" y="54"/>
                  </a:lnTo>
                  <a:lnTo>
                    <a:pt x="0" y="54"/>
                  </a:lnTo>
                  <a:lnTo>
                    <a:pt x="0" y="36"/>
                  </a:lnTo>
                  <a:lnTo>
                    <a:pt x="0" y="19"/>
                  </a:lnTo>
                  <a:lnTo>
                    <a:pt x="17" y="19"/>
                  </a:lnTo>
                  <a:lnTo>
                    <a:pt x="35" y="19"/>
                  </a:lnTo>
                  <a:lnTo>
                    <a:pt x="54" y="19"/>
                  </a:lnTo>
                  <a:lnTo>
                    <a:pt x="71" y="19"/>
                  </a:lnTo>
                  <a:lnTo>
                    <a:pt x="54" y="19"/>
                  </a:lnTo>
                  <a:lnTo>
                    <a:pt x="71" y="19"/>
                  </a:lnTo>
                  <a:lnTo>
                    <a:pt x="89" y="36"/>
                  </a:lnTo>
                  <a:lnTo>
                    <a:pt x="71" y="36"/>
                  </a:lnTo>
                  <a:lnTo>
                    <a:pt x="71" y="19"/>
                  </a:lnTo>
                  <a:lnTo>
                    <a:pt x="89" y="19"/>
                  </a:lnTo>
                  <a:lnTo>
                    <a:pt x="125" y="19"/>
                  </a:lnTo>
                  <a:lnTo>
                    <a:pt x="125" y="36"/>
                  </a:lnTo>
                  <a:lnTo>
                    <a:pt x="142" y="54"/>
                  </a:lnTo>
                  <a:lnTo>
                    <a:pt x="125" y="36"/>
                  </a:lnTo>
                  <a:lnTo>
                    <a:pt x="125" y="19"/>
                  </a:lnTo>
                  <a:lnTo>
                    <a:pt x="125" y="0"/>
                  </a:lnTo>
                  <a:lnTo>
                    <a:pt x="142" y="0"/>
                  </a:lnTo>
                  <a:lnTo>
                    <a:pt x="160" y="0"/>
                  </a:lnTo>
                  <a:lnTo>
                    <a:pt x="179" y="0"/>
                  </a:lnTo>
                  <a:lnTo>
                    <a:pt x="179" y="19"/>
                  </a:lnTo>
                  <a:lnTo>
                    <a:pt x="196" y="19"/>
                  </a:lnTo>
                  <a:lnTo>
                    <a:pt x="213" y="19"/>
                  </a:lnTo>
                  <a:lnTo>
                    <a:pt x="213" y="36"/>
                  </a:lnTo>
                  <a:lnTo>
                    <a:pt x="213" y="54"/>
                  </a:lnTo>
                  <a:lnTo>
                    <a:pt x="269" y="73"/>
                  </a:lnTo>
                  <a:lnTo>
                    <a:pt x="286" y="92"/>
                  </a:lnTo>
                  <a:lnTo>
                    <a:pt x="304" y="92"/>
                  </a:lnTo>
                  <a:lnTo>
                    <a:pt x="323" y="92"/>
                  </a:lnTo>
                  <a:lnTo>
                    <a:pt x="340" y="128"/>
                  </a:lnTo>
                  <a:lnTo>
                    <a:pt x="357" y="148"/>
                  </a:lnTo>
                  <a:lnTo>
                    <a:pt x="340" y="148"/>
                  </a:lnTo>
                  <a:lnTo>
                    <a:pt x="323" y="167"/>
                  </a:lnTo>
                  <a:lnTo>
                    <a:pt x="286" y="167"/>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14" name="Freeform 177"/>
            <p:cNvSpPr>
              <a:spLocks/>
            </p:cNvSpPr>
            <p:nvPr>
              <p:custDataLst>
                <p:tags r:id="rId175"/>
              </p:custDataLst>
            </p:nvPr>
          </p:nvSpPr>
          <p:spPr bwMode="auto">
            <a:xfrm>
              <a:off x="5084762" y="2160588"/>
              <a:ext cx="198438" cy="73025"/>
            </a:xfrm>
            <a:custGeom>
              <a:avLst/>
              <a:gdLst>
                <a:gd name="T0" fmla="*/ 50207 w 249"/>
                <a:gd name="T1" fmla="*/ 7067 h 93"/>
                <a:gd name="T2" fmla="*/ 43035 w 249"/>
                <a:gd name="T3" fmla="*/ 10993 h 93"/>
                <a:gd name="T4" fmla="*/ 35862 w 249"/>
                <a:gd name="T5" fmla="*/ 14134 h 93"/>
                <a:gd name="T6" fmla="*/ 28690 w 249"/>
                <a:gd name="T7" fmla="*/ 18060 h 93"/>
                <a:gd name="T8" fmla="*/ 24705 w 249"/>
                <a:gd name="T9" fmla="*/ 18060 h 93"/>
                <a:gd name="T10" fmla="*/ 24705 w 249"/>
                <a:gd name="T11" fmla="*/ 14134 h 93"/>
                <a:gd name="T12" fmla="*/ 21517 w 249"/>
                <a:gd name="T13" fmla="*/ 14134 h 93"/>
                <a:gd name="T14" fmla="*/ 14345 w 249"/>
                <a:gd name="T15" fmla="*/ 14134 h 93"/>
                <a:gd name="T16" fmla="*/ 10360 w 249"/>
                <a:gd name="T17" fmla="*/ 14134 h 93"/>
                <a:gd name="T18" fmla="*/ 7172 w 249"/>
                <a:gd name="T19" fmla="*/ 10993 h 93"/>
                <a:gd name="T20" fmla="*/ 10360 w 249"/>
                <a:gd name="T21" fmla="*/ 10993 h 93"/>
                <a:gd name="T22" fmla="*/ 14345 w 249"/>
                <a:gd name="T23" fmla="*/ 10993 h 93"/>
                <a:gd name="T24" fmla="*/ 18330 w 249"/>
                <a:gd name="T25" fmla="*/ 10993 h 93"/>
                <a:gd name="T26" fmla="*/ 14345 w 249"/>
                <a:gd name="T27" fmla="*/ 10993 h 93"/>
                <a:gd name="T28" fmla="*/ 10360 w 249"/>
                <a:gd name="T29" fmla="*/ 10993 h 93"/>
                <a:gd name="T30" fmla="*/ 7172 w 249"/>
                <a:gd name="T31" fmla="*/ 10993 h 93"/>
                <a:gd name="T32" fmla="*/ 3985 w 249"/>
                <a:gd name="T33" fmla="*/ 7067 h 93"/>
                <a:gd name="T34" fmla="*/ 0 w 249"/>
                <a:gd name="T35" fmla="*/ 3926 h 93"/>
                <a:gd name="T36" fmla="*/ 0 w 249"/>
                <a:gd name="T37" fmla="*/ 0 h 93"/>
                <a:gd name="T38" fmla="*/ 3985 w 249"/>
                <a:gd name="T39" fmla="*/ 0 h 93"/>
                <a:gd name="T40" fmla="*/ 7172 w 249"/>
                <a:gd name="T41" fmla="*/ 3926 h 93"/>
                <a:gd name="T42" fmla="*/ 7172 w 249"/>
                <a:gd name="T43" fmla="*/ 0 h 93"/>
                <a:gd name="T44" fmla="*/ 10360 w 249"/>
                <a:gd name="T45" fmla="*/ 0 h 93"/>
                <a:gd name="T46" fmla="*/ 14345 w 249"/>
                <a:gd name="T47" fmla="*/ 0 h 93"/>
                <a:gd name="T48" fmla="*/ 21517 w 249"/>
                <a:gd name="T49" fmla="*/ 3926 h 93"/>
                <a:gd name="T50" fmla="*/ 24705 w 249"/>
                <a:gd name="T51" fmla="*/ 0 h 93"/>
                <a:gd name="T52" fmla="*/ 28690 w 249"/>
                <a:gd name="T53" fmla="*/ 0 h 93"/>
                <a:gd name="T54" fmla="*/ 28690 w 249"/>
                <a:gd name="T55" fmla="*/ 3926 h 93"/>
                <a:gd name="T56" fmla="*/ 32675 w 249"/>
                <a:gd name="T57" fmla="*/ 3926 h 93"/>
                <a:gd name="T58" fmla="*/ 32675 w 249"/>
                <a:gd name="T59" fmla="*/ 0 h 93"/>
                <a:gd name="T60" fmla="*/ 35862 w 249"/>
                <a:gd name="T61" fmla="*/ 0 h 93"/>
                <a:gd name="T62" fmla="*/ 39050 w 249"/>
                <a:gd name="T63" fmla="*/ 0 h 93"/>
                <a:gd name="T64" fmla="*/ 43035 w 249"/>
                <a:gd name="T65" fmla="*/ 0 h 93"/>
                <a:gd name="T66" fmla="*/ 43035 w 249"/>
                <a:gd name="T67" fmla="*/ 3926 h 93"/>
                <a:gd name="T68" fmla="*/ 46223 w 249"/>
                <a:gd name="T69" fmla="*/ 3926 h 93"/>
                <a:gd name="T70" fmla="*/ 50207 w 249"/>
                <a:gd name="T71" fmla="*/ 7067 h 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9"/>
                <a:gd name="T109" fmla="*/ 0 h 93"/>
                <a:gd name="T110" fmla="*/ 249 w 249"/>
                <a:gd name="T111" fmla="*/ 93 h 9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9" h="93">
                  <a:moveTo>
                    <a:pt x="249" y="39"/>
                  </a:moveTo>
                  <a:lnTo>
                    <a:pt x="213" y="56"/>
                  </a:lnTo>
                  <a:lnTo>
                    <a:pt x="178" y="75"/>
                  </a:lnTo>
                  <a:lnTo>
                    <a:pt x="142" y="93"/>
                  </a:lnTo>
                  <a:lnTo>
                    <a:pt x="124" y="93"/>
                  </a:lnTo>
                  <a:lnTo>
                    <a:pt x="124" y="75"/>
                  </a:lnTo>
                  <a:lnTo>
                    <a:pt x="107" y="75"/>
                  </a:lnTo>
                  <a:lnTo>
                    <a:pt x="71" y="75"/>
                  </a:lnTo>
                  <a:lnTo>
                    <a:pt x="51" y="75"/>
                  </a:lnTo>
                  <a:lnTo>
                    <a:pt x="34" y="56"/>
                  </a:lnTo>
                  <a:lnTo>
                    <a:pt x="51" y="56"/>
                  </a:lnTo>
                  <a:lnTo>
                    <a:pt x="71" y="56"/>
                  </a:lnTo>
                  <a:lnTo>
                    <a:pt x="90" y="56"/>
                  </a:lnTo>
                  <a:lnTo>
                    <a:pt x="71" y="56"/>
                  </a:lnTo>
                  <a:lnTo>
                    <a:pt x="51" y="56"/>
                  </a:lnTo>
                  <a:lnTo>
                    <a:pt x="34" y="56"/>
                  </a:lnTo>
                  <a:lnTo>
                    <a:pt x="17" y="39"/>
                  </a:lnTo>
                  <a:lnTo>
                    <a:pt x="0" y="20"/>
                  </a:lnTo>
                  <a:lnTo>
                    <a:pt x="0" y="0"/>
                  </a:lnTo>
                  <a:lnTo>
                    <a:pt x="17" y="0"/>
                  </a:lnTo>
                  <a:lnTo>
                    <a:pt x="34" y="20"/>
                  </a:lnTo>
                  <a:lnTo>
                    <a:pt x="34" y="0"/>
                  </a:lnTo>
                  <a:lnTo>
                    <a:pt x="51" y="0"/>
                  </a:lnTo>
                  <a:lnTo>
                    <a:pt x="71" y="0"/>
                  </a:lnTo>
                  <a:lnTo>
                    <a:pt x="107" y="20"/>
                  </a:lnTo>
                  <a:lnTo>
                    <a:pt x="124" y="0"/>
                  </a:lnTo>
                  <a:lnTo>
                    <a:pt x="142" y="0"/>
                  </a:lnTo>
                  <a:lnTo>
                    <a:pt x="142" y="20"/>
                  </a:lnTo>
                  <a:lnTo>
                    <a:pt x="161" y="20"/>
                  </a:lnTo>
                  <a:lnTo>
                    <a:pt x="161" y="0"/>
                  </a:lnTo>
                  <a:lnTo>
                    <a:pt x="178" y="0"/>
                  </a:lnTo>
                  <a:lnTo>
                    <a:pt x="195" y="0"/>
                  </a:lnTo>
                  <a:lnTo>
                    <a:pt x="213" y="0"/>
                  </a:lnTo>
                  <a:lnTo>
                    <a:pt x="213" y="20"/>
                  </a:lnTo>
                  <a:lnTo>
                    <a:pt x="232" y="20"/>
                  </a:lnTo>
                  <a:lnTo>
                    <a:pt x="249" y="39"/>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15" name="Freeform 178"/>
            <p:cNvSpPr>
              <a:spLocks/>
            </p:cNvSpPr>
            <p:nvPr>
              <p:custDataLst>
                <p:tags r:id="rId176"/>
              </p:custDataLst>
            </p:nvPr>
          </p:nvSpPr>
          <p:spPr bwMode="auto">
            <a:xfrm>
              <a:off x="4926013" y="2247901"/>
              <a:ext cx="28575" cy="30163"/>
            </a:xfrm>
            <a:custGeom>
              <a:avLst/>
              <a:gdLst>
                <a:gd name="T0" fmla="*/ 3969 w 36"/>
                <a:gd name="T1" fmla="*/ 0 h 36"/>
                <a:gd name="T2" fmla="*/ 3969 w 36"/>
                <a:gd name="T3" fmla="*/ 4189 h 36"/>
                <a:gd name="T4" fmla="*/ 7144 w 36"/>
                <a:gd name="T5" fmla="*/ 8379 h 36"/>
                <a:gd name="T6" fmla="*/ 3969 w 36"/>
                <a:gd name="T7" fmla="*/ 4189 h 36"/>
                <a:gd name="T8" fmla="*/ 0 w 36"/>
                <a:gd name="T9" fmla="*/ 4189 h 36"/>
                <a:gd name="T10" fmla="*/ 3969 w 36"/>
                <a:gd name="T11" fmla="*/ 0 h 36"/>
                <a:gd name="T12" fmla="*/ 0 60000 65536"/>
                <a:gd name="T13" fmla="*/ 0 60000 65536"/>
                <a:gd name="T14" fmla="*/ 0 60000 65536"/>
                <a:gd name="T15" fmla="*/ 0 60000 65536"/>
                <a:gd name="T16" fmla="*/ 0 60000 65536"/>
                <a:gd name="T17" fmla="*/ 0 60000 65536"/>
                <a:gd name="T18" fmla="*/ 0 w 36"/>
                <a:gd name="T19" fmla="*/ 0 h 36"/>
                <a:gd name="T20" fmla="*/ 36 w 36"/>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36" h="36">
                  <a:moveTo>
                    <a:pt x="19" y="0"/>
                  </a:moveTo>
                  <a:lnTo>
                    <a:pt x="19" y="19"/>
                  </a:lnTo>
                  <a:lnTo>
                    <a:pt x="36" y="36"/>
                  </a:lnTo>
                  <a:lnTo>
                    <a:pt x="19" y="19"/>
                  </a:lnTo>
                  <a:lnTo>
                    <a:pt x="0" y="19"/>
                  </a:lnTo>
                  <a:lnTo>
                    <a:pt x="19" y="0"/>
                  </a:lnTo>
                  <a:close/>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16" name="Freeform 179"/>
            <p:cNvSpPr>
              <a:spLocks/>
            </p:cNvSpPr>
            <p:nvPr>
              <p:custDataLst>
                <p:tags r:id="rId177"/>
              </p:custDataLst>
            </p:nvPr>
          </p:nvSpPr>
          <p:spPr bwMode="auto">
            <a:xfrm>
              <a:off x="5135562" y="3309938"/>
              <a:ext cx="69850" cy="38100"/>
            </a:xfrm>
            <a:custGeom>
              <a:avLst/>
              <a:gdLst>
                <a:gd name="T0" fmla="*/ 18681 w 86"/>
                <a:gd name="T1" fmla="*/ 0 h 48"/>
                <a:gd name="T2" fmla="*/ 18681 w 86"/>
                <a:gd name="T3" fmla="*/ 0 h 48"/>
                <a:gd name="T4" fmla="*/ 18681 w 86"/>
                <a:gd name="T5" fmla="*/ 9525 h 48"/>
                <a:gd name="T6" fmla="*/ 11371 w 86"/>
                <a:gd name="T7" fmla="*/ 9525 h 48"/>
                <a:gd name="T8" fmla="*/ 0 w 86"/>
                <a:gd name="T9" fmla="*/ 7144 h 48"/>
                <a:gd name="T10" fmla="*/ 7310 w 86"/>
                <a:gd name="T11" fmla="*/ 3969 h 48"/>
                <a:gd name="T12" fmla="*/ 11371 w 86"/>
                <a:gd name="T13" fmla="*/ 0 h 48"/>
                <a:gd name="T14" fmla="*/ 18681 w 86"/>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48"/>
                <a:gd name="T26" fmla="*/ 86 w 86"/>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48">
                  <a:moveTo>
                    <a:pt x="86" y="0"/>
                  </a:moveTo>
                  <a:lnTo>
                    <a:pt x="86" y="0"/>
                  </a:lnTo>
                  <a:lnTo>
                    <a:pt x="86" y="48"/>
                  </a:lnTo>
                  <a:lnTo>
                    <a:pt x="52" y="48"/>
                  </a:lnTo>
                  <a:lnTo>
                    <a:pt x="0" y="33"/>
                  </a:lnTo>
                  <a:lnTo>
                    <a:pt x="34" y="18"/>
                  </a:lnTo>
                  <a:lnTo>
                    <a:pt x="52" y="0"/>
                  </a:lnTo>
                  <a:lnTo>
                    <a:pt x="86"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17" name="Freeform 180"/>
            <p:cNvSpPr>
              <a:spLocks/>
            </p:cNvSpPr>
            <p:nvPr>
              <p:custDataLst>
                <p:tags r:id="rId178"/>
              </p:custDataLst>
            </p:nvPr>
          </p:nvSpPr>
          <p:spPr bwMode="auto">
            <a:xfrm>
              <a:off x="4927600" y="3297238"/>
              <a:ext cx="15875" cy="26988"/>
            </a:xfrm>
            <a:custGeom>
              <a:avLst/>
              <a:gdLst>
                <a:gd name="T0" fmla="*/ 0 w 19"/>
                <a:gd name="T1" fmla="*/ 3271 h 33"/>
                <a:gd name="T2" fmla="*/ 0 w 19"/>
                <a:gd name="T3" fmla="*/ 3271 h 33"/>
                <a:gd name="T4" fmla="*/ 0 w 19"/>
                <a:gd name="T5" fmla="*/ 7360 h 33"/>
                <a:gd name="T6" fmla="*/ 4178 w 19"/>
                <a:gd name="T7" fmla="*/ 7360 h 33"/>
                <a:gd name="T8" fmla="*/ 4178 w 19"/>
                <a:gd name="T9" fmla="*/ 3271 h 33"/>
                <a:gd name="T10" fmla="*/ 4178 w 19"/>
                <a:gd name="T11" fmla="*/ 0 h 33"/>
                <a:gd name="T12" fmla="*/ 0 w 19"/>
                <a:gd name="T13" fmla="*/ 3271 h 33"/>
                <a:gd name="T14" fmla="*/ 0 60000 65536"/>
                <a:gd name="T15" fmla="*/ 0 60000 65536"/>
                <a:gd name="T16" fmla="*/ 0 60000 65536"/>
                <a:gd name="T17" fmla="*/ 0 60000 65536"/>
                <a:gd name="T18" fmla="*/ 0 60000 65536"/>
                <a:gd name="T19" fmla="*/ 0 60000 65536"/>
                <a:gd name="T20" fmla="*/ 0 60000 65536"/>
                <a:gd name="T21" fmla="*/ 0 w 19"/>
                <a:gd name="T22" fmla="*/ 0 h 33"/>
                <a:gd name="T23" fmla="*/ 19 w 19"/>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3">
                  <a:moveTo>
                    <a:pt x="0" y="15"/>
                  </a:moveTo>
                  <a:lnTo>
                    <a:pt x="0" y="15"/>
                  </a:lnTo>
                  <a:lnTo>
                    <a:pt x="0" y="33"/>
                  </a:lnTo>
                  <a:lnTo>
                    <a:pt x="19" y="33"/>
                  </a:lnTo>
                  <a:lnTo>
                    <a:pt x="19" y="15"/>
                  </a:lnTo>
                  <a:lnTo>
                    <a:pt x="19" y="0"/>
                  </a:lnTo>
                  <a:lnTo>
                    <a:pt x="0" y="1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18" name="Freeform 181"/>
            <p:cNvSpPr>
              <a:spLocks/>
            </p:cNvSpPr>
            <p:nvPr>
              <p:custDataLst>
                <p:tags r:id="rId179"/>
              </p:custDataLst>
            </p:nvPr>
          </p:nvSpPr>
          <p:spPr bwMode="auto">
            <a:xfrm>
              <a:off x="4956174" y="3286126"/>
              <a:ext cx="28575" cy="23813"/>
            </a:xfrm>
            <a:custGeom>
              <a:avLst/>
              <a:gdLst>
                <a:gd name="T0" fmla="*/ 0 w 37"/>
                <a:gd name="T1" fmla="*/ 3175 h 30"/>
                <a:gd name="T2" fmla="*/ 0 w 37"/>
                <a:gd name="T3" fmla="*/ 3175 h 30"/>
                <a:gd name="T4" fmla="*/ 0 w 37"/>
                <a:gd name="T5" fmla="*/ 6350 h 30"/>
                <a:gd name="T6" fmla="*/ 6951 w 37"/>
                <a:gd name="T7" fmla="*/ 6350 h 30"/>
                <a:gd name="T8" fmla="*/ 6951 w 37"/>
                <a:gd name="T9" fmla="*/ 3175 h 30"/>
                <a:gd name="T10" fmla="*/ 6951 w 37"/>
                <a:gd name="T11" fmla="*/ 0 h 30"/>
                <a:gd name="T12" fmla="*/ 0 w 37"/>
                <a:gd name="T13" fmla="*/ 3175 h 30"/>
                <a:gd name="T14" fmla="*/ 0 60000 65536"/>
                <a:gd name="T15" fmla="*/ 0 60000 65536"/>
                <a:gd name="T16" fmla="*/ 0 60000 65536"/>
                <a:gd name="T17" fmla="*/ 0 60000 65536"/>
                <a:gd name="T18" fmla="*/ 0 60000 65536"/>
                <a:gd name="T19" fmla="*/ 0 60000 65536"/>
                <a:gd name="T20" fmla="*/ 0 60000 65536"/>
                <a:gd name="T21" fmla="*/ 0 w 37"/>
                <a:gd name="T22" fmla="*/ 0 h 30"/>
                <a:gd name="T23" fmla="*/ 37 w 37"/>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30">
                  <a:moveTo>
                    <a:pt x="0" y="15"/>
                  </a:moveTo>
                  <a:lnTo>
                    <a:pt x="0" y="15"/>
                  </a:lnTo>
                  <a:lnTo>
                    <a:pt x="0" y="30"/>
                  </a:lnTo>
                  <a:lnTo>
                    <a:pt x="37" y="30"/>
                  </a:lnTo>
                  <a:lnTo>
                    <a:pt x="37" y="15"/>
                  </a:lnTo>
                  <a:lnTo>
                    <a:pt x="37" y="0"/>
                  </a:lnTo>
                  <a:lnTo>
                    <a:pt x="0" y="1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19" name="Freeform 182"/>
            <p:cNvSpPr>
              <a:spLocks/>
            </p:cNvSpPr>
            <p:nvPr>
              <p:custDataLst>
                <p:tags r:id="rId180"/>
              </p:custDataLst>
            </p:nvPr>
          </p:nvSpPr>
          <p:spPr bwMode="auto">
            <a:xfrm>
              <a:off x="4956174" y="3324226"/>
              <a:ext cx="28575" cy="11113"/>
            </a:xfrm>
            <a:custGeom>
              <a:avLst/>
              <a:gdLst>
                <a:gd name="T0" fmla="*/ 0 w 37"/>
                <a:gd name="T1" fmla="*/ 0 h 15"/>
                <a:gd name="T2" fmla="*/ 0 w 37"/>
                <a:gd name="T3" fmla="*/ 0 h 15"/>
                <a:gd name="T4" fmla="*/ 0 w 37"/>
                <a:gd name="T5" fmla="*/ 2223 h 15"/>
                <a:gd name="T6" fmla="*/ 6951 w 37"/>
                <a:gd name="T7" fmla="*/ 0 h 15"/>
                <a:gd name="T8" fmla="*/ 0 w 37"/>
                <a:gd name="T9" fmla="*/ 0 h 15"/>
                <a:gd name="T10" fmla="*/ 0 60000 65536"/>
                <a:gd name="T11" fmla="*/ 0 60000 65536"/>
                <a:gd name="T12" fmla="*/ 0 60000 65536"/>
                <a:gd name="T13" fmla="*/ 0 60000 65536"/>
                <a:gd name="T14" fmla="*/ 0 60000 65536"/>
                <a:gd name="T15" fmla="*/ 0 w 37"/>
                <a:gd name="T16" fmla="*/ 0 h 15"/>
                <a:gd name="T17" fmla="*/ 37 w 37"/>
                <a:gd name="T18" fmla="*/ 15 h 15"/>
              </a:gdLst>
              <a:ahLst/>
              <a:cxnLst>
                <a:cxn ang="T10">
                  <a:pos x="T0" y="T1"/>
                </a:cxn>
                <a:cxn ang="T11">
                  <a:pos x="T2" y="T3"/>
                </a:cxn>
                <a:cxn ang="T12">
                  <a:pos x="T4" y="T5"/>
                </a:cxn>
                <a:cxn ang="T13">
                  <a:pos x="T6" y="T7"/>
                </a:cxn>
                <a:cxn ang="T14">
                  <a:pos x="T8" y="T9"/>
                </a:cxn>
              </a:cxnLst>
              <a:rect l="T15" t="T16" r="T17" b="T18"/>
              <a:pathLst>
                <a:path w="37" h="15">
                  <a:moveTo>
                    <a:pt x="0" y="0"/>
                  </a:moveTo>
                  <a:lnTo>
                    <a:pt x="0" y="0"/>
                  </a:lnTo>
                  <a:lnTo>
                    <a:pt x="0" y="15"/>
                  </a:lnTo>
                  <a:lnTo>
                    <a:pt x="37"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20" name="Freeform 183"/>
            <p:cNvSpPr>
              <a:spLocks/>
            </p:cNvSpPr>
            <p:nvPr>
              <p:custDataLst>
                <p:tags r:id="rId181"/>
              </p:custDataLst>
            </p:nvPr>
          </p:nvSpPr>
          <p:spPr bwMode="auto">
            <a:xfrm>
              <a:off x="5106987" y="3221038"/>
              <a:ext cx="28575" cy="26988"/>
            </a:xfrm>
            <a:custGeom>
              <a:avLst/>
              <a:gdLst>
                <a:gd name="T0" fmla="*/ 0 w 37"/>
                <a:gd name="T1" fmla="*/ 3271 h 33"/>
                <a:gd name="T2" fmla="*/ 0 w 37"/>
                <a:gd name="T3" fmla="*/ 3271 h 33"/>
                <a:gd name="T4" fmla="*/ 0 w 37"/>
                <a:gd name="T5" fmla="*/ 7360 h 33"/>
                <a:gd name="T6" fmla="*/ 3089 w 37"/>
                <a:gd name="T7" fmla="*/ 7360 h 33"/>
                <a:gd name="T8" fmla="*/ 3089 w 37"/>
                <a:gd name="T9" fmla="*/ 0 h 33"/>
                <a:gd name="T10" fmla="*/ 6951 w 37"/>
                <a:gd name="T11" fmla="*/ 0 h 33"/>
                <a:gd name="T12" fmla="*/ 0 w 37"/>
                <a:gd name="T13" fmla="*/ 3271 h 33"/>
                <a:gd name="T14" fmla="*/ 0 60000 65536"/>
                <a:gd name="T15" fmla="*/ 0 60000 65536"/>
                <a:gd name="T16" fmla="*/ 0 60000 65536"/>
                <a:gd name="T17" fmla="*/ 0 60000 65536"/>
                <a:gd name="T18" fmla="*/ 0 60000 65536"/>
                <a:gd name="T19" fmla="*/ 0 60000 65536"/>
                <a:gd name="T20" fmla="*/ 0 60000 65536"/>
                <a:gd name="T21" fmla="*/ 0 w 37"/>
                <a:gd name="T22" fmla="*/ 0 h 33"/>
                <a:gd name="T23" fmla="*/ 37 w 37"/>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33">
                  <a:moveTo>
                    <a:pt x="0" y="15"/>
                  </a:moveTo>
                  <a:lnTo>
                    <a:pt x="0" y="15"/>
                  </a:lnTo>
                  <a:lnTo>
                    <a:pt x="0" y="33"/>
                  </a:lnTo>
                  <a:lnTo>
                    <a:pt x="18" y="33"/>
                  </a:lnTo>
                  <a:lnTo>
                    <a:pt x="18" y="0"/>
                  </a:lnTo>
                  <a:lnTo>
                    <a:pt x="37" y="0"/>
                  </a:lnTo>
                  <a:lnTo>
                    <a:pt x="0" y="1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21" name="Freeform 184"/>
            <p:cNvSpPr>
              <a:spLocks/>
            </p:cNvSpPr>
            <p:nvPr>
              <p:custDataLst>
                <p:tags r:id="rId182"/>
              </p:custDataLst>
            </p:nvPr>
          </p:nvSpPr>
          <p:spPr bwMode="auto">
            <a:xfrm>
              <a:off x="5189537" y="3195638"/>
              <a:ext cx="28575" cy="14288"/>
            </a:xfrm>
            <a:custGeom>
              <a:avLst/>
              <a:gdLst>
                <a:gd name="T0" fmla="*/ 0 w 37"/>
                <a:gd name="T1" fmla="*/ 0 h 18"/>
                <a:gd name="T2" fmla="*/ 0 w 37"/>
                <a:gd name="T3" fmla="*/ 0 h 18"/>
                <a:gd name="T4" fmla="*/ 0 w 37"/>
                <a:gd name="T5" fmla="*/ 3969 h 18"/>
                <a:gd name="T6" fmla="*/ 6951 w 37"/>
                <a:gd name="T7" fmla="*/ 0 h 18"/>
                <a:gd name="T8" fmla="*/ 3089 w 37"/>
                <a:gd name="T9" fmla="*/ 0 h 18"/>
                <a:gd name="T10" fmla="*/ 0 w 37"/>
                <a:gd name="T11" fmla="*/ 0 h 18"/>
                <a:gd name="T12" fmla="*/ 0 60000 65536"/>
                <a:gd name="T13" fmla="*/ 0 60000 65536"/>
                <a:gd name="T14" fmla="*/ 0 60000 65536"/>
                <a:gd name="T15" fmla="*/ 0 60000 65536"/>
                <a:gd name="T16" fmla="*/ 0 60000 65536"/>
                <a:gd name="T17" fmla="*/ 0 60000 65536"/>
                <a:gd name="T18" fmla="*/ 0 w 37"/>
                <a:gd name="T19" fmla="*/ 0 h 18"/>
                <a:gd name="T20" fmla="*/ 37 w 37"/>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7" h="18">
                  <a:moveTo>
                    <a:pt x="0" y="0"/>
                  </a:moveTo>
                  <a:lnTo>
                    <a:pt x="0" y="0"/>
                  </a:lnTo>
                  <a:lnTo>
                    <a:pt x="0" y="18"/>
                  </a:lnTo>
                  <a:lnTo>
                    <a:pt x="37" y="0"/>
                  </a:lnTo>
                  <a:lnTo>
                    <a:pt x="19"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22" name="Freeform 185"/>
            <p:cNvSpPr>
              <a:spLocks/>
            </p:cNvSpPr>
            <p:nvPr>
              <p:custDataLst>
                <p:tags r:id="rId183"/>
              </p:custDataLst>
            </p:nvPr>
          </p:nvSpPr>
          <p:spPr bwMode="auto">
            <a:xfrm>
              <a:off x="5205412" y="3171826"/>
              <a:ext cx="12700" cy="11113"/>
            </a:xfrm>
            <a:custGeom>
              <a:avLst/>
              <a:gdLst>
                <a:gd name="T0" fmla="*/ 0 w 18"/>
                <a:gd name="T1" fmla="*/ 2223 h 15"/>
                <a:gd name="T2" fmla="*/ 0 w 18"/>
                <a:gd name="T3" fmla="*/ 2223 h 15"/>
                <a:gd name="T4" fmla="*/ 2822 w 18"/>
                <a:gd name="T5" fmla="*/ 2223 h 15"/>
                <a:gd name="T6" fmla="*/ 0 w 18"/>
                <a:gd name="T7" fmla="*/ 0 h 15"/>
                <a:gd name="T8" fmla="*/ 0 w 18"/>
                <a:gd name="T9" fmla="*/ 2223 h 15"/>
                <a:gd name="T10" fmla="*/ 0 60000 65536"/>
                <a:gd name="T11" fmla="*/ 0 60000 65536"/>
                <a:gd name="T12" fmla="*/ 0 60000 65536"/>
                <a:gd name="T13" fmla="*/ 0 60000 65536"/>
                <a:gd name="T14" fmla="*/ 0 60000 65536"/>
                <a:gd name="T15" fmla="*/ 0 w 18"/>
                <a:gd name="T16" fmla="*/ 0 h 15"/>
                <a:gd name="T17" fmla="*/ 18 w 18"/>
                <a:gd name="T18" fmla="*/ 15 h 15"/>
              </a:gdLst>
              <a:ahLst/>
              <a:cxnLst>
                <a:cxn ang="T10">
                  <a:pos x="T0" y="T1"/>
                </a:cxn>
                <a:cxn ang="T11">
                  <a:pos x="T2" y="T3"/>
                </a:cxn>
                <a:cxn ang="T12">
                  <a:pos x="T4" y="T5"/>
                </a:cxn>
                <a:cxn ang="T13">
                  <a:pos x="T6" y="T7"/>
                </a:cxn>
                <a:cxn ang="T14">
                  <a:pos x="T8" y="T9"/>
                </a:cxn>
              </a:cxnLst>
              <a:rect l="T15" t="T16" r="T17" b="T18"/>
              <a:pathLst>
                <a:path w="18" h="15">
                  <a:moveTo>
                    <a:pt x="0" y="15"/>
                  </a:moveTo>
                  <a:lnTo>
                    <a:pt x="0" y="15"/>
                  </a:lnTo>
                  <a:lnTo>
                    <a:pt x="18" y="15"/>
                  </a:lnTo>
                  <a:lnTo>
                    <a:pt x="0" y="0"/>
                  </a:lnTo>
                  <a:lnTo>
                    <a:pt x="0" y="1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23" name="Freeform 186"/>
            <p:cNvSpPr>
              <a:spLocks/>
            </p:cNvSpPr>
            <p:nvPr>
              <p:custDataLst>
                <p:tags r:id="rId184"/>
              </p:custDataLst>
            </p:nvPr>
          </p:nvSpPr>
          <p:spPr bwMode="auto">
            <a:xfrm>
              <a:off x="5727699" y="3309938"/>
              <a:ext cx="881063" cy="433388"/>
            </a:xfrm>
            <a:custGeom>
              <a:avLst/>
              <a:gdLst>
                <a:gd name="T0" fmla="*/ 216889 w 1109"/>
                <a:gd name="T1" fmla="*/ 54869 h 545"/>
                <a:gd name="T2" fmla="*/ 209739 w 1109"/>
                <a:gd name="T3" fmla="*/ 66797 h 545"/>
                <a:gd name="T4" fmla="*/ 196233 w 1109"/>
                <a:gd name="T5" fmla="*/ 66797 h 545"/>
                <a:gd name="T6" fmla="*/ 182727 w 1109"/>
                <a:gd name="T7" fmla="*/ 80316 h 545"/>
                <a:gd name="T8" fmla="*/ 185905 w 1109"/>
                <a:gd name="T9" fmla="*/ 95425 h 545"/>
                <a:gd name="T10" fmla="*/ 175577 w 1109"/>
                <a:gd name="T11" fmla="*/ 95425 h 545"/>
                <a:gd name="T12" fmla="*/ 148565 w 1109"/>
                <a:gd name="T13" fmla="*/ 93039 h 545"/>
                <a:gd name="T14" fmla="*/ 144593 w 1109"/>
                <a:gd name="T15" fmla="*/ 99401 h 545"/>
                <a:gd name="T16" fmla="*/ 131087 w 1109"/>
                <a:gd name="T17" fmla="*/ 99401 h 545"/>
                <a:gd name="T18" fmla="*/ 117581 w 1109"/>
                <a:gd name="T19" fmla="*/ 104967 h 545"/>
                <a:gd name="T20" fmla="*/ 110431 w 1109"/>
                <a:gd name="T21" fmla="*/ 102582 h 545"/>
                <a:gd name="T22" fmla="*/ 107253 w 1109"/>
                <a:gd name="T23" fmla="*/ 95425 h 545"/>
                <a:gd name="T24" fmla="*/ 82624 w 1109"/>
                <a:gd name="T25" fmla="*/ 89858 h 545"/>
                <a:gd name="T26" fmla="*/ 65146 w 1109"/>
                <a:gd name="T27" fmla="*/ 76340 h 545"/>
                <a:gd name="T28" fmla="*/ 51640 w 1109"/>
                <a:gd name="T29" fmla="*/ 104967 h 545"/>
                <a:gd name="T30" fmla="*/ 41312 w 1109"/>
                <a:gd name="T31" fmla="*/ 99401 h 545"/>
                <a:gd name="T32" fmla="*/ 30984 w 1109"/>
                <a:gd name="T33" fmla="*/ 95425 h 545"/>
                <a:gd name="T34" fmla="*/ 24628 w 1109"/>
                <a:gd name="T35" fmla="*/ 85882 h 545"/>
                <a:gd name="T36" fmla="*/ 27806 w 1109"/>
                <a:gd name="T37" fmla="*/ 85882 h 545"/>
                <a:gd name="T38" fmla="*/ 27806 w 1109"/>
                <a:gd name="T39" fmla="*/ 80316 h 545"/>
                <a:gd name="T40" fmla="*/ 38134 w 1109"/>
                <a:gd name="T41" fmla="*/ 70773 h 545"/>
                <a:gd name="T42" fmla="*/ 24628 w 1109"/>
                <a:gd name="T43" fmla="*/ 64412 h 545"/>
                <a:gd name="T44" fmla="*/ 10328 w 1109"/>
                <a:gd name="T45" fmla="*/ 70773 h 545"/>
                <a:gd name="T46" fmla="*/ 10328 w 1109"/>
                <a:gd name="T47" fmla="*/ 61231 h 545"/>
                <a:gd name="T48" fmla="*/ 0 w 1109"/>
                <a:gd name="T49" fmla="*/ 54869 h 545"/>
                <a:gd name="T50" fmla="*/ 10328 w 1109"/>
                <a:gd name="T51" fmla="*/ 45327 h 545"/>
                <a:gd name="T52" fmla="*/ 10328 w 1109"/>
                <a:gd name="T53" fmla="*/ 38170 h 545"/>
                <a:gd name="T54" fmla="*/ 27806 w 1109"/>
                <a:gd name="T55" fmla="*/ 32603 h 545"/>
                <a:gd name="T56" fmla="*/ 38134 w 1109"/>
                <a:gd name="T57" fmla="*/ 32603 h 545"/>
                <a:gd name="T58" fmla="*/ 54818 w 1109"/>
                <a:gd name="T59" fmla="*/ 35784 h 545"/>
                <a:gd name="T60" fmla="*/ 65146 w 1109"/>
                <a:gd name="T61" fmla="*/ 38170 h 545"/>
                <a:gd name="T62" fmla="*/ 82624 w 1109"/>
                <a:gd name="T63" fmla="*/ 32603 h 545"/>
                <a:gd name="T64" fmla="*/ 79447 w 1109"/>
                <a:gd name="T65" fmla="*/ 26242 h 545"/>
                <a:gd name="T66" fmla="*/ 79447 w 1109"/>
                <a:gd name="T67" fmla="*/ 19085 h 545"/>
                <a:gd name="T68" fmla="*/ 85802 w 1109"/>
                <a:gd name="T69" fmla="*/ 13519 h 545"/>
                <a:gd name="T70" fmla="*/ 117581 w 1109"/>
                <a:gd name="T71" fmla="*/ 0 h 545"/>
                <a:gd name="T72" fmla="*/ 131087 w 1109"/>
                <a:gd name="T73" fmla="*/ 0 h 545"/>
                <a:gd name="T74" fmla="*/ 134265 w 1109"/>
                <a:gd name="T75" fmla="*/ 9542 h 545"/>
                <a:gd name="T76" fmla="*/ 144593 w 1109"/>
                <a:gd name="T77" fmla="*/ 13519 h 545"/>
                <a:gd name="T78" fmla="*/ 151743 w 1109"/>
                <a:gd name="T79" fmla="*/ 16699 h 545"/>
                <a:gd name="T80" fmla="*/ 165249 w 1109"/>
                <a:gd name="T81" fmla="*/ 7157 h 545"/>
                <a:gd name="T82" fmla="*/ 182727 w 1109"/>
                <a:gd name="T83" fmla="*/ 38170 h 545"/>
                <a:gd name="T84" fmla="*/ 189083 w 1109"/>
                <a:gd name="T85" fmla="*/ 38170 h 545"/>
                <a:gd name="T86" fmla="*/ 209739 w 1109"/>
                <a:gd name="T87" fmla="*/ 45327 h 545"/>
                <a:gd name="T88" fmla="*/ 216889 w 1109"/>
                <a:gd name="T89" fmla="*/ 45327 h 545"/>
                <a:gd name="T90" fmla="*/ 216889 w 1109"/>
                <a:gd name="T91" fmla="*/ 54869 h 54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09"/>
                <a:gd name="T139" fmla="*/ 0 h 545"/>
                <a:gd name="T140" fmla="*/ 1109 w 1109"/>
                <a:gd name="T141" fmla="*/ 545 h 54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09" h="545">
                  <a:moveTo>
                    <a:pt x="1092" y="273"/>
                  </a:moveTo>
                  <a:lnTo>
                    <a:pt x="1092" y="273"/>
                  </a:lnTo>
                  <a:lnTo>
                    <a:pt x="1075" y="288"/>
                  </a:lnTo>
                  <a:lnTo>
                    <a:pt x="1056" y="336"/>
                  </a:lnTo>
                  <a:lnTo>
                    <a:pt x="1038" y="336"/>
                  </a:lnTo>
                  <a:lnTo>
                    <a:pt x="987" y="336"/>
                  </a:lnTo>
                  <a:lnTo>
                    <a:pt x="969" y="401"/>
                  </a:lnTo>
                  <a:lnTo>
                    <a:pt x="917" y="401"/>
                  </a:lnTo>
                  <a:lnTo>
                    <a:pt x="917" y="417"/>
                  </a:lnTo>
                  <a:lnTo>
                    <a:pt x="935" y="480"/>
                  </a:lnTo>
                  <a:lnTo>
                    <a:pt x="917" y="497"/>
                  </a:lnTo>
                  <a:lnTo>
                    <a:pt x="883" y="480"/>
                  </a:lnTo>
                  <a:lnTo>
                    <a:pt x="779" y="480"/>
                  </a:lnTo>
                  <a:lnTo>
                    <a:pt x="745" y="465"/>
                  </a:lnTo>
                  <a:lnTo>
                    <a:pt x="727" y="480"/>
                  </a:lnTo>
                  <a:lnTo>
                    <a:pt x="727" y="497"/>
                  </a:lnTo>
                  <a:lnTo>
                    <a:pt x="676" y="480"/>
                  </a:lnTo>
                  <a:lnTo>
                    <a:pt x="658" y="497"/>
                  </a:lnTo>
                  <a:lnTo>
                    <a:pt x="606" y="545"/>
                  </a:lnTo>
                  <a:lnTo>
                    <a:pt x="589" y="528"/>
                  </a:lnTo>
                  <a:lnTo>
                    <a:pt x="555" y="528"/>
                  </a:lnTo>
                  <a:lnTo>
                    <a:pt x="555" y="513"/>
                  </a:lnTo>
                  <a:lnTo>
                    <a:pt x="537" y="513"/>
                  </a:lnTo>
                  <a:lnTo>
                    <a:pt x="537" y="480"/>
                  </a:lnTo>
                  <a:lnTo>
                    <a:pt x="501" y="449"/>
                  </a:lnTo>
                  <a:lnTo>
                    <a:pt x="414" y="449"/>
                  </a:lnTo>
                  <a:lnTo>
                    <a:pt x="363" y="401"/>
                  </a:lnTo>
                  <a:lnTo>
                    <a:pt x="328" y="384"/>
                  </a:lnTo>
                  <a:lnTo>
                    <a:pt x="259" y="401"/>
                  </a:lnTo>
                  <a:lnTo>
                    <a:pt x="259" y="528"/>
                  </a:lnTo>
                  <a:lnTo>
                    <a:pt x="242" y="528"/>
                  </a:lnTo>
                  <a:lnTo>
                    <a:pt x="207" y="497"/>
                  </a:lnTo>
                  <a:lnTo>
                    <a:pt x="155" y="513"/>
                  </a:lnTo>
                  <a:lnTo>
                    <a:pt x="155" y="480"/>
                  </a:lnTo>
                  <a:lnTo>
                    <a:pt x="138" y="480"/>
                  </a:lnTo>
                  <a:lnTo>
                    <a:pt x="121" y="432"/>
                  </a:lnTo>
                  <a:lnTo>
                    <a:pt x="103" y="432"/>
                  </a:lnTo>
                  <a:lnTo>
                    <a:pt x="138" y="432"/>
                  </a:lnTo>
                  <a:lnTo>
                    <a:pt x="121" y="417"/>
                  </a:lnTo>
                  <a:lnTo>
                    <a:pt x="138" y="401"/>
                  </a:lnTo>
                  <a:lnTo>
                    <a:pt x="207" y="401"/>
                  </a:lnTo>
                  <a:lnTo>
                    <a:pt x="190" y="353"/>
                  </a:lnTo>
                  <a:lnTo>
                    <a:pt x="155" y="336"/>
                  </a:lnTo>
                  <a:lnTo>
                    <a:pt x="121" y="321"/>
                  </a:lnTo>
                  <a:lnTo>
                    <a:pt x="69" y="353"/>
                  </a:lnTo>
                  <a:lnTo>
                    <a:pt x="52" y="353"/>
                  </a:lnTo>
                  <a:lnTo>
                    <a:pt x="69" y="336"/>
                  </a:lnTo>
                  <a:lnTo>
                    <a:pt x="52" y="305"/>
                  </a:lnTo>
                  <a:lnTo>
                    <a:pt x="17" y="305"/>
                  </a:lnTo>
                  <a:lnTo>
                    <a:pt x="0" y="273"/>
                  </a:lnTo>
                  <a:lnTo>
                    <a:pt x="17" y="192"/>
                  </a:lnTo>
                  <a:lnTo>
                    <a:pt x="52" y="225"/>
                  </a:lnTo>
                  <a:lnTo>
                    <a:pt x="69" y="225"/>
                  </a:lnTo>
                  <a:lnTo>
                    <a:pt x="52" y="192"/>
                  </a:lnTo>
                  <a:lnTo>
                    <a:pt x="103" y="144"/>
                  </a:lnTo>
                  <a:lnTo>
                    <a:pt x="138" y="161"/>
                  </a:lnTo>
                  <a:lnTo>
                    <a:pt x="155" y="144"/>
                  </a:lnTo>
                  <a:lnTo>
                    <a:pt x="190" y="161"/>
                  </a:lnTo>
                  <a:lnTo>
                    <a:pt x="242" y="192"/>
                  </a:lnTo>
                  <a:lnTo>
                    <a:pt x="276" y="177"/>
                  </a:lnTo>
                  <a:lnTo>
                    <a:pt x="311" y="177"/>
                  </a:lnTo>
                  <a:lnTo>
                    <a:pt x="328" y="192"/>
                  </a:lnTo>
                  <a:lnTo>
                    <a:pt x="397" y="192"/>
                  </a:lnTo>
                  <a:lnTo>
                    <a:pt x="414" y="161"/>
                  </a:lnTo>
                  <a:lnTo>
                    <a:pt x="363" y="144"/>
                  </a:lnTo>
                  <a:lnTo>
                    <a:pt x="397" y="129"/>
                  </a:lnTo>
                  <a:lnTo>
                    <a:pt x="380" y="113"/>
                  </a:lnTo>
                  <a:lnTo>
                    <a:pt x="397" y="96"/>
                  </a:lnTo>
                  <a:lnTo>
                    <a:pt x="397" y="48"/>
                  </a:lnTo>
                  <a:lnTo>
                    <a:pt x="432" y="65"/>
                  </a:lnTo>
                  <a:lnTo>
                    <a:pt x="589" y="18"/>
                  </a:lnTo>
                  <a:lnTo>
                    <a:pt x="589" y="0"/>
                  </a:lnTo>
                  <a:lnTo>
                    <a:pt x="606" y="0"/>
                  </a:lnTo>
                  <a:lnTo>
                    <a:pt x="658" y="0"/>
                  </a:lnTo>
                  <a:lnTo>
                    <a:pt x="676" y="33"/>
                  </a:lnTo>
                  <a:lnTo>
                    <a:pt x="676" y="48"/>
                  </a:lnTo>
                  <a:lnTo>
                    <a:pt x="693" y="48"/>
                  </a:lnTo>
                  <a:lnTo>
                    <a:pt x="727" y="65"/>
                  </a:lnTo>
                  <a:lnTo>
                    <a:pt x="727" y="81"/>
                  </a:lnTo>
                  <a:lnTo>
                    <a:pt x="762" y="81"/>
                  </a:lnTo>
                  <a:lnTo>
                    <a:pt x="796" y="48"/>
                  </a:lnTo>
                  <a:lnTo>
                    <a:pt x="831" y="33"/>
                  </a:lnTo>
                  <a:lnTo>
                    <a:pt x="848" y="81"/>
                  </a:lnTo>
                  <a:lnTo>
                    <a:pt x="917" y="192"/>
                  </a:lnTo>
                  <a:lnTo>
                    <a:pt x="935" y="161"/>
                  </a:lnTo>
                  <a:lnTo>
                    <a:pt x="952" y="192"/>
                  </a:lnTo>
                  <a:lnTo>
                    <a:pt x="1004" y="177"/>
                  </a:lnTo>
                  <a:lnTo>
                    <a:pt x="1056" y="225"/>
                  </a:lnTo>
                  <a:lnTo>
                    <a:pt x="1092" y="240"/>
                  </a:lnTo>
                  <a:lnTo>
                    <a:pt x="1092" y="225"/>
                  </a:lnTo>
                  <a:lnTo>
                    <a:pt x="1109" y="257"/>
                  </a:lnTo>
                  <a:lnTo>
                    <a:pt x="1092" y="27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24" name="Freeform 187"/>
            <p:cNvSpPr>
              <a:spLocks/>
            </p:cNvSpPr>
            <p:nvPr>
              <p:custDataLst>
                <p:tags r:id="rId185"/>
              </p:custDataLst>
            </p:nvPr>
          </p:nvSpPr>
          <p:spPr bwMode="auto">
            <a:xfrm>
              <a:off x="5851524" y="3690938"/>
              <a:ext cx="315913" cy="190500"/>
            </a:xfrm>
            <a:custGeom>
              <a:avLst/>
              <a:gdLst>
                <a:gd name="T0" fmla="*/ 75029 w 400"/>
                <a:gd name="T1" fmla="*/ 38100 h 240"/>
                <a:gd name="T2" fmla="*/ 75029 w 400"/>
                <a:gd name="T3" fmla="*/ 38100 h 240"/>
                <a:gd name="T4" fmla="*/ 71870 w 400"/>
                <a:gd name="T5" fmla="*/ 34925 h 240"/>
                <a:gd name="T6" fmla="*/ 71870 w 400"/>
                <a:gd name="T7" fmla="*/ 38100 h 240"/>
                <a:gd name="T8" fmla="*/ 67921 w 400"/>
                <a:gd name="T9" fmla="*/ 38100 h 240"/>
                <a:gd name="T10" fmla="*/ 64762 w 400"/>
                <a:gd name="T11" fmla="*/ 44450 h 240"/>
                <a:gd name="T12" fmla="*/ 57654 w 400"/>
                <a:gd name="T13" fmla="*/ 44450 h 240"/>
                <a:gd name="T14" fmla="*/ 57654 w 400"/>
                <a:gd name="T15" fmla="*/ 47625 h 240"/>
                <a:gd name="T16" fmla="*/ 47387 w 400"/>
                <a:gd name="T17" fmla="*/ 47625 h 240"/>
                <a:gd name="T18" fmla="*/ 47387 w 400"/>
                <a:gd name="T19" fmla="*/ 44450 h 240"/>
                <a:gd name="T20" fmla="*/ 47387 w 400"/>
                <a:gd name="T21" fmla="*/ 42069 h 240"/>
                <a:gd name="T22" fmla="*/ 26853 w 400"/>
                <a:gd name="T23" fmla="*/ 32544 h 240"/>
                <a:gd name="T24" fmla="*/ 16585 w 400"/>
                <a:gd name="T25" fmla="*/ 32544 h 240"/>
                <a:gd name="T26" fmla="*/ 10267 w 400"/>
                <a:gd name="T27" fmla="*/ 34925 h 240"/>
                <a:gd name="T28" fmla="*/ 10267 w 400"/>
                <a:gd name="T29" fmla="*/ 26194 h 240"/>
                <a:gd name="T30" fmla="*/ 6318 w 400"/>
                <a:gd name="T31" fmla="*/ 26194 h 240"/>
                <a:gd name="T32" fmla="*/ 6318 w 400"/>
                <a:gd name="T33" fmla="*/ 19050 h 240"/>
                <a:gd name="T34" fmla="*/ 3159 w 400"/>
                <a:gd name="T35" fmla="*/ 19050 h 240"/>
                <a:gd name="T36" fmla="*/ 3159 w 400"/>
                <a:gd name="T37" fmla="*/ 16669 h 240"/>
                <a:gd name="T38" fmla="*/ 10267 w 400"/>
                <a:gd name="T39" fmla="*/ 16669 h 240"/>
                <a:gd name="T40" fmla="*/ 13426 w 400"/>
                <a:gd name="T41" fmla="*/ 13494 h 240"/>
                <a:gd name="T42" fmla="*/ 6318 w 400"/>
                <a:gd name="T43" fmla="*/ 7144 h 240"/>
                <a:gd name="T44" fmla="*/ 3159 w 400"/>
                <a:gd name="T45" fmla="*/ 7144 h 240"/>
                <a:gd name="T46" fmla="*/ 3159 w 400"/>
                <a:gd name="T47" fmla="*/ 13494 h 240"/>
                <a:gd name="T48" fmla="*/ 0 w 400"/>
                <a:gd name="T49" fmla="*/ 7144 h 240"/>
                <a:gd name="T50" fmla="*/ 10267 w 400"/>
                <a:gd name="T51" fmla="*/ 3969 h 240"/>
                <a:gd name="T52" fmla="*/ 16585 w 400"/>
                <a:gd name="T53" fmla="*/ 9525 h 240"/>
                <a:gd name="T54" fmla="*/ 20534 w 400"/>
                <a:gd name="T55" fmla="*/ 9525 h 240"/>
                <a:gd name="T56" fmla="*/ 23693 w 400"/>
                <a:gd name="T57" fmla="*/ 9525 h 240"/>
                <a:gd name="T58" fmla="*/ 23693 w 400"/>
                <a:gd name="T59" fmla="*/ 7144 h 240"/>
                <a:gd name="T60" fmla="*/ 30802 w 400"/>
                <a:gd name="T61" fmla="*/ 3969 h 240"/>
                <a:gd name="T62" fmla="*/ 33961 w 400"/>
                <a:gd name="T63" fmla="*/ 3969 h 240"/>
                <a:gd name="T64" fmla="*/ 30802 w 400"/>
                <a:gd name="T65" fmla="*/ 0 h 240"/>
                <a:gd name="T66" fmla="*/ 33961 w 400"/>
                <a:gd name="T67" fmla="*/ 0 h 240"/>
                <a:gd name="T68" fmla="*/ 40279 w 400"/>
                <a:gd name="T69" fmla="*/ 3969 h 240"/>
                <a:gd name="T70" fmla="*/ 40279 w 400"/>
                <a:gd name="T71" fmla="*/ 9525 h 240"/>
                <a:gd name="T72" fmla="*/ 50546 w 400"/>
                <a:gd name="T73" fmla="*/ 9525 h 240"/>
                <a:gd name="T74" fmla="*/ 54495 w 400"/>
                <a:gd name="T75" fmla="*/ 19050 h 240"/>
                <a:gd name="T76" fmla="*/ 71870 w 400"/>
                <a:gd name="T77" fmla="*/ 28575 h 240"/>
                <a:gd name="T78" fmla="*/ 78188 w 400"/>
                <a:gd name="T79" fmla="*/ 32544 h 240"/>
                <a:gd name="T80" fmla="*/ 75029 w 400"/>
                <a:gd name="T81" fmla="*/ 38100 h 2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00"/>
                <a:gd name="T124" fmla="*/ 0 h 240"/>
                <a:gd name="T125" fmla="*/ 400 w 400"/>
                <a:gd name="T126" fmla="*/ 240 h 2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00" h="240">
                  <a:moveTo>
                    <a:pt x="382" y="192"/>
                  </a:moveTo>
                  <a:lnTo>
                    <a:pt x="382" y="192"/>
                  </a:lnTo>
                  <a:lnTo>
                    <a:pt x="365" y="176"/>
                  </a:lnTo>
                  <a:lnTo>
                    <a:pt x="365" y="192"/>
                  </a:lnTo>
                  <a:lnTo>
                    <a:pt x="348" y="192"/>
                  </a:lnTo>
                  <a:lnTo>
                    <a:pt x="330" y="224"/>
                  </a:lnTo>
                  <a:lnTo>
                    <a:pt x="296" y="224"/>
                  </a:lnTo>
                  <a:lnTo>
                    <a:pt x="296" y="240"/>
                  </a:lnTo>
                  <a:lnTo>
                    <a:pt x="242" y="240"/>
                  </a:lnTo>
                  <a:lnTo>
                    <a:pt x="242" y="224"/>
                  </a:lnTo>
                  <a:lnTo>
                    <a:pt x="242" y="209"/>
                  </a:lnTo>
                  <a:lnTo>
                    <a:pt x="139" y="161"/>
                  </a:lnTo>
                  <a:lnTo>
                    <a:pt x="87" y="161"/>
                  </a:lnTo>
                  <a:lnTo>
                    <a:pt x="52" y="176"/>
                  </a:lnTo>
                  <a:lnTo>
                    <a:pt x="52" y="129"/>
                  </a:lnTo>
                  <a:lnTo>
                    <a:pt x="35" y="129"/>
                  </a:lnTo>
                  <a:lnTo>
                    <a:pt x="35" y="96"/>
                  </a:lnTo>
                  <a:lnTo>
                    <a:pt x="18" y="96"/>
                  </a:lnTo>
                  <a:lnTo>
                    <a:pt x="18" y="81"/>
                  </a:lnTo>
                  <a:lnTo>
                    <a:pt x="52" y="81"/>
                  </a:lnTo>
                  <a:lnTo>
                    <a:pt x="69" y="65"/>
                  </a:lnTo>
                  <a:lnTo>
                    <a:pt x="35" y="33"/>
                  </a:lnTo>
                  <a:lnTo>
                    <a:pt x="18" y="33"/>
                  </a:lnTo>
                  <a:lnTo>
                    <a:pt x="18" y="65"/>
                  </a:lnTo>
                  <a:lnTo>
                    <a:pt x="0" y="33"/>
                  </a:lnTo>
                  <a:lnTo>
                    <a:pt x="52" y="17"/>
                  </a:lnTo>
                  <a:lnTo>
                    <a:pt x="87" y="48"/>
                  </a:lnTo>
                  <a:lnTo>
                    <a:pt x="104" y="48"/>
                  </a:lnTo>
                  <a:lnTo>
                    <a:pt x="121" y="48"/>
                  </a:lnTo>
                  <a:lnTo>
                    <a:pt x="121" y="33"/>
                  </a:lnTo>
                  <a:lnTo>
                    <a:pt x="156" y="17"/>
                  </a:lnTo>
                  <a:lnTo>
                    <a:pt x="173" y="17"/>
                  </a:lnTo>
                  <a:lnTo>
                    <a:pt x="156" y="0"/>
                  </a:lnTo>
                  <a:lnTo>
                    <a:pt x="173" y="0"/>
                  </a:lnTo>
                  <a:lnTo>
                    <a:pt x="208" y="17"/>
                  </a:lnTo>
                  <a:lnTo>
                    <a:pt x="208" y="48"/>
                  </a:lnTo>
                  <a:lnTo>
                    <a:pt x="259" y="48"/>
                  </a:lnTo>
                  <a:lnTo>
                    <a:pt x="279" y="96"/>
                  </a:lnTo>
                  <a:lnTo>
                    <a:pt x="365" y="144"/>
                  </a:lnTo>
                  <a:lnTo>
                    <a:pt x="400" y="161"/>
                  </a:lnTo>
                  <a:lnTo>
                    <a:pt x="382" y="192"/>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25" name="Freeform 188"/>
            <p:cNvSpPr>
              <a:spLocks/>
            </p:cNvSpPr>
            <p:nvPr>
              <p:custDataLst>
                <p:tags r:id="rId186"/>
              </p:custDataLst>
            </p:nvPr>
          </p:nvSpPr>
          <p:spPr bwMode="auto">
            <a:xfrm>
              <a:off x="5932487" y="3614738"/>
              <a:ext cx="373063" cy="228600"/>
            </a:xfrm>
            <a:custGeom>
              <a:avLst/>
              <a:gdLst>
                <a:gd name="T0" fmla="*/ 55800 w 468"/>
                <a:gd name="T1" fmla="*/ 57150 h 288"/>
                <a:gd name="T2" fmla="*/ 55800 w 468"/>
                <a:gd name="T3" fmla="*/ 57150 h 288"/>
                <a:gd name="T4" fmla="*/ 62177 w 468"/>
                <a:gd name="T5" fmla="*/ 57150 h 288"/>
                <a:gd name="T6" fmla="*/ 66163 w 468"/>
                <a:gd name="T7" fmla="*/ 51594 h 288"/>
                <a:gd name="T8" fmla="*/ 66163 w 468"/>
                <a:gd name="T9" fmla="*/ 44450 h 288"/>
                <a:gd name="T10" fmla="*/ 62177 w 468"/>
                <a:gd name="T11" fmla="*/ 41275 h 288"/>
                <a:gd name="T12" fmla="*/ 69351 w 468"/>
                <a:gd name="T13" fmla="*/ 41275 h 288"/>
                <a:gd name="T14" fmla="*/ 72540 w 468"/>
                <a:gd name="T15" fmla="*/ 34925 h 288"/>
                <a:gd name="T16" fmla="*/ 72540 w 468"/>
                <a:gd name="T17" fmla="*/ 31750 h 288"/>
                <a:gd name="T18" fmla="*/ 79714 w 468"/>
                <a:gd name="T19" fmla="*/ 31750 h 288"/>
                <a:gd name="T20" fmla="*/ 79714 w 468"/>
                <a:gd name="T21" fmla="*/ 34925 h 288"/>
                <a:gd name="T22" fmla="*/ 86889 w 468"/>
                <a:gd name="T23" fmla="*/ 34925 h 288"/>
                <a:gd name="T24" fmla="*/ 94063 w 468"/>
                <a:gd name="T25" fmla="*/ 31750 h 288"/>
                <a:gd name="T26" fmla="*/ 86889 w 468"/>
                <a:gd name="T27" fmla="*/ 28575 h 288"/>
                <a:gd name="T28" fmla="*/ 83700 w 468"/>
                <a:gd name="T29" fmla="*/ 28575 h 288"/>
                <a:gd name="T30" fmla="*/ 76526 w 468"/>
                <a:gd name="T31" fmla="*/ 28575 h 288"/>
                <a:gd name="T32" fmla="*/ 83700 w 468"/>
                <a:gd name="T33" fmla="*/ 22225 h 288"/>
                <a:gd name="T34" fmla="*/ 79714 w 468"/>
                <a:gd name="T35" fmla="*/ 22225 h 288"/>
                <a:gd name="T36" fmla="*/ 69351 w 468"/>
                <a:gd name="T37" fmla="*/ 31750 h 288"/>
                <a:gd name="T38" fmla="*/ 66163 w 468"/>
                <a:gd name="T39" fmla="*/ 28575 h 288"/>
                <a:gd name="T40" fmla="*/ 58989 w 468"/>
                <a:gd name="T41" fmla="*/ 28575 h 288"/>
                <a:gd name="T42" fmla="*/ 58989 w 468"/>
                <a:gd name="T43" fmla="*/ 26194 h 288"/>
                <a:gd name="T44" fmla="*/ 55800 w 468"/>
                <a:gd name="T45" fmla="*/ 26194 h 288"/>
                <a:gd name="T46" fmla="*/ 55800 w 468"/>
                <a:gd name="T47" fmla="*/ 19050 h 288"/>
                <a:gd name="T48" fmla="*/ 48626 w 468"/>
                <a:gd name="T49" fmla="*/ 13494 h 288"/>
                <a:gd name="T50" fmla="*/ 31089 w 468"/>
                <a:gd name="T51" fmla="*/ 13494 h 288"/>
                <a:gd name="T52" fmla="*/ 20726 w 468"/>
                <a:gd name="T53" fmla="*/ 3969 h 288"/>
                <a:gd name="T54" fmla="*/ 14349 w 468"/>
                <a:gd name="T55" fmla="*/ 0 h 288"/>
                <a:gd name="T56" fmla="*/ 0 w 468"/>
                <a:gd name="T57" fmla="*/ 3969 h 288"/>
                <a:gd name="T58" fmla="*/ 0 w 468"/>
                <a:gd name="T59" fmla="*/ 28575 h 288"/>
                <a:gd name="T60" fmla="*/ 3986 w 468"/>
                <a:gd name="T61" fmla="*/ 28575 h 288"/>
                <a:gd name="T62" fmla="*/ 3986 w 468"/>
                <a:gd name="T63" fmla="*/ 26194 h 288"/>
                <a:gd name="T64" fmla="*/ 10363 w 468"/>
                <a:gd name="T65" fmla="*/ 22225 h 288"/>
                <a:gd name="T66" fmla="*/ 14349 w 468"/>
                <a:gd name="T67" fmla="*/ 22225 h 288"/>
                <a:gd name="T68" fmla="*/ 10363 w 468"/>
                <a:gd name="T69" fmla="*/ 19050 h 288"/>
                <a:gd name="T70" fmla="*/ 14349 w 468"/>
                <a:gd name="T71" fmla="*/ 19050 h 288"/>
                <a:gd name="T72" fmla="*/ 20726 w 468"/>
                <a:gd name="T73" fmla="*/ 22225 h 288"/>
                <a:gd name="T74" fmla="*/ 20726 w 468"/>
                <a:gd name="T75" fmla="*/ 28575 h 288"/>
                <a:gd name="T76" fmla="*/ 31089 w 468"/>
                <a:gd name="T77" fmla="*/ 28575 h 288"/>
                <a:gd name="T78" fmla="*/ 35074 w 468"/>
                <a:gd name="T79" fmla="*/ 38100 h 288"/>
                <a:gd name="T80" fmla="*/ 51814 w 468"/>
                <a:gd name="T81" fmla="*/ 47625 h 288"/>
                <a:gd name="T82" fmla="*/ 58989 w 468"/>
                <a:gd name="T83" fmla="*/ 51594 h 288"/>
                <a:gd name="T84" fmla="*/ 55800 w 468"/>
                <a:gd name="T85" fmla="*/ 57150 h 2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68"/>
                <a:gd name="T130" fmla="*/ 0 h 288"/>
                <a:gd name="T131" fmla="*/ 468 w 468"/>
                <a:gd name="T132" fmla="*/ 288 h 28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68" h="288">
                  <a:moveTo>
                    <a:pt x="276" y="288"/>
                  </a:moveTo>
                  <a:lnTo>
                    <a:pt x="276" y="288"/>
                  </a:lnTo>
                  <a:lnTo>
                    <a:pt x="311" y="288"/>
                  </a:lnTo>
                  <a:lnTo>
                    <a:pt x="328" y="257"/>
                  </a:lnTo>
                  <a:lnTo>
                    <a:pt x="328" y="225"/>
                  </a:lnTo>
                  <a:lnTo>
                    <a:pt x="311" y="209"/>
                  </a:lnTo>
                  <a:lnTo>
                    <a:pt x="346" y="209"/>
                  </a:lnTo>
                  <a:lnTo>
                    <a:pt x="363" y="177"/>
                  </a:lnTo>
                  <a:lnTo>
                    <a:pt x="363" y="161"/>
                  </a:lnTo>
                  <a:lnTo>
                    <a:pt x="399" y="161"/>
                  </a:lnTo>
                  <a:lnTo>
                    <a:pt x="399" y="177"/>
                  </a:lnTo>
                  <a:lnTo>
                    <a:pt x="434" y="177"/>
                  </a:lnTo>
                  <a:lnTo>
                    <a:pt x="468" y="161"/>
                  </a:lnTo>
                  <a:lnTo>
                    <a:pt x="434" y="144"/>
                  </a:lnTo>
                  <a:lnTo>
                    <a:pt x="417" y="144"/>
                  </a:lnTo>
                  <a:lnTo>
                    <a:pt x="380" y="144"/>
                  </a:lnTo>
                  <a:lnTo>
                    <a:pt x="417" y="113"/>
                  </a:lnTo>
                  <a:lnTo>
                    <a:pt x="399" y="113"/>
                  </a:lnTo>
                  <a:lnTo>
                    <a:pt x="346" y="161"/>
                  </a:lnTo>
                  <a:lnTo>
                    <a:pt x="328" y="144"/>
                  </a:lnTo>
                  <a:lnTo>
                    <a:pt x="294" y="144"/>
                  </a:lnTo>
                  <a:lnTo>
                    <a:pt x="294" y="129"/>
                  </a:lnTo>
                  <a:lnTo>
                    <a:pt x="276" y="129"/>
                  </a:lnTo>
                  <a:lnTo>
                    <a:pt x="276" y="96"/>
                  </a:lnTo>
                  <a:lnTo>
                    <a:pt x="242" y="65"/>
                  </a:lnTo>
                  <a:lnTo>
                    <a:pt x="155" y="65"/>
                  </a:lnTo>
                  <a:lnTo>
                    <a:pt x="104" y="17"/>
                  </a:lnTo>
                  <a:lnTo>
                    <a:pt x="69" y="0"/>
                  </a:lnTo>
                  <a:lnTo>
                    <a:pt x="0" y="17"/>
                  </a:lnTo>
                  <a:lnTo>
                    <a:pt x="0" y="144"/>
                  </a:lnTo>
                  <a:lnTo>
                    <a:pt x="17" y="144"/>
                  </a:lnTo>
                  <a:lnTo>
                    <a:pt x="17" y="129"/>
                  </a:lnTo>
                  <a:lnTo>
                    <a:pt x="52" y="113"/>
                  </a:lnTo>
                  <a:lnTo>
                    <a:pt x="69" y="113"/>
                  </a:lnTo>
                  <a:lnTo>
                    <a:pt x="52" y="96"/>
                  </a:lnTo>
                  <a:lnTo>
                    <a:pt x="69" y="96"/>
                  </a:lnTo>
                  <a:lnTo>
                    <a:pt x="104" y="113"/>
                  </a:lnTo>
                  <a:lnTo>
                    <a:pt x="104" y="144"/>
                  </a:lnTo>
                  <a:lnTo>
                    <a:pt x="155" y="144"/>
                  </a:lnTo>
                  <a:lnTo>
                    <a:pt x="173" y="192"/>
                  </a:lnTo>
                  <a:lnTo>
                    <a:pt x="259" y="240"/>
                  </a:lnTo>
                  <a:lnTo>
                    <a:pt x="294" y="257"/>
                  </a:lnTo>
                  <a:lnTo>
                    <a:pt x="276" y="288"/>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26" name="Freeform 189"/>
            <p:cNvSpPr>
              <a:spLocks/>
            </p:cNvSpPr>
            <p:nvPr>
              <p:custDataLst>
                <p:tags r:id="rId187"/>
              </p:custDataLst>
            </p:nvPr>
          </p:nvSpPr>
          <p:spPr bwMode="auto">
            <a:xfrm>
              <a:off x="6180137" y="3743326"/>
              <a:ext cx="166688" cy="114300"/>
            </a:xfrm>
            <a:custGeom>
              <a:avLst/>
              <a:gdLst>
                <a:gd name="T0" fmla="*/ 35092 w 209"/>
                <a:gd name="T1" fmla="*/ 9525 h 144"/>
                <a:gd name="T2" fmla="*/ 35092 w 209"/>
                <a:gd name="T3" fmla="*/ 9525 h 144"/>
                <a:gd name="T4" fmla="*/ 35092 w 209"/>
                <a:gd name="T5" fmla="*/ 15081 h 144"/>
                <a:gd name="T6" fmla="*/ 42270 w 209"/>
                <a:gd name="T7" fmla="*/ 15081 h 144"/>
                <a:gd name="T8" fmla="*/ 42270 w 209"/>
                <a:gd name="T9" fmla="*/ 24606 h 144"/>
                <a:gd name="T10" fmla="*/ 31902 w 209"/>
                <a:gd name="T11" fmla="*/ 21431 h 144"/>
                <a:gd name="T12" fmla="*/ 24724 w 209"/>
                <a:gd name="T13" fmla="*/ 28575 h 144"/>
                <a:gd name="T14" fmla="*/ 21534 w 209"/>
                <a:gd name="T15" fmla="*/ 19050 h 144"/>
                <a:gd name="T16" fmla="*/ 17546 w 209"/>
                <a:gd name="T17" fmla="*/ 15081 h 144"/>
                <a:gd name="T18" fmla="*/ 14356 w 209"/>
                <a:gd name="T19" fmla="*/ 21431 h 144"/>
                <a:gd name="T20" fmla="*/ 11166 w 209"/>
                <a:gd name="T21" fmla="*/ 21431 h 144"/>
                <a:gd name="T22" fmla="*/ 11166 w 209"/>
                <a:gd name="T23" fmla="*/ 24606 h 144"/>
                <a:gd name="T24" fmla="*/ 3988 w 209"/>
                <a:gd name="T25" fmla="*/ 24606 h 144"/>
                <a:gd name="T26" fmla="*/ 0 w 209"/>
                <a:gd name="T27" fmla="*/ 24606 h 144"/>
                <a:gd name="T28" fmla="*/ 3988 w 209"/>
                <a:gd name="T29" fmla="*/ 19050 h 144"/>
                <a:gd name="T30" fmla="*/ 3988 w 209"/>
                <a:gd name="T31" fmla="*/ 12700 h 144"/>
                <a:gd name="T32" fmla="*/ 0 w 209"/>
                <a:gd name="T33" fmla="*/ 9525 h 144"/>
                <a:gd name="T34" fmla="*/ 7178 w 209"/>
                <a:gd name="T35" fmla="*/ 9525 h 144"/>
                <a:gd name="T36" fmla="*/ 11166 w 209"/>
                <a:gd name="T37" fmla="*/ 3175 h 144"/>
                <a:gd name="T38" fmla="*/ 11166 w 209"/>
                <a:gd name="T39" fmla="*/ 0 h 144"/>
                <a:gd name="T40" fmla="*/ 17546 w 209"/>
                <a:gd name="T41" fmla="*/ 0 h 144"/>
                <a:gd name="T42" fmla="*/ 17546 w 209"/>
                <a:gd name="T43" fmla="*/ 3175 h 144"/>
                <a:gd name="T44" fmla="*/ 17546 w 209"/>
                <a:gd name="T45" fmla="*/ 5556 h 144"/>
                <a:gd name="T46" fmla="*/ 11166 w 209"/>
                <a:gd name="T47" fmla="*/ 5556 h 144"/>
                <a:gd name="T48" fmla="*/ 11166 w 209"/>
                <a:gd name="T49" fmla="*/ 9525 h 144"/>
                <a:gd name="T50" fmla="*/ 21534 w 209"/>
                <a:gd name="T51" fmla="*/ 9525 h 144"/>
                <a:gd name="T52" fmla="*/ 24724 w 209"/>
                <a:gd name="T53" fmla="*/ 9525 h 144"/>
                <a:gd name="T54" fmla="*/ 35092 w 209"/>
                <a:gd name="T55" fmla="*/ 9525 h 14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9"/>
                <a:gd name="T85" fmla="*/ 0 h 144"/>
                <a:gd name="T86" fmla="*/ 209 w 209"/>
                <a:gd name="T87" fmla="*/ 144 h 14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9" h="144">
                  <a:moveTo>
                    <a:pt x="175" y="48"/>
                  </a:moveTo>
                  <a:lnTo>
                    <a:pt x="175" y="48"/>
                  </a:lnTo>
                  <a:lnTo>
                    <a:pt x="175" y="79"/>
                  </a:lnTo>
                  <a:lnTo>
                    <a:pt x="209" y="79"/>
                  </a:lnTo>
                  <a:lnTo>
                    <a:pt x="209" y="127"/>
                  </a:lnTo>
                  <a:lnTo>
                    <a:pt x="157" y="111"/>
                  </a:lnTo>
                  <a:lnTo>
                    <a:pt x="123" y="144"/>
                  </a:lnTo>
                  <a:lnTo>
                    <a:pt x="106" y="96"/>
                  </a:lnTo>
                  <a:lnTo>
                    <a:pt x="88" y="79"/>
                  </a:lnTo>
                  <a:lnTo>
                    <a:pt x="71" y="111"/>
                  </a:lnTo>
                  <a:lnTo>
                    <a:pt x="54" y="111"/>
                  </a:lnTo>
                  <a:lnTo>
                    <a:pt x="54" y="127"/>
                  </a:lnTo>
                  <a:lnTo>
                    <a:pt x="17" y="127"/>
                  </a:lnTo>
                  <a:lnTo>
                    <a:pt x="0" y="127"/>
                  </a:lnTo>
                  <a:lnTo>
                    <a:pt x="17" y="96"/>
                  </a:lnTo>
                  <a:lnTo>
                    <a:pt x="17" y="64"/>
                  </a:lnTo>
                  <a:lnTo>
                    <a:pt x="0" y="48"/>
                  </a:lnTo>
                  <a:lnTo>
                    <a:pt x="35" y="48"/>
                  </a:lnTo>
                  <a:lnTo>
                    <a:pt x="54" y="16"/>
                  </a:lnTo>
                  <a:lnTo>
                    <a:pt x="54" y="0"/>
                  </a:lnTo>
                  <a:lnTo>
                    <a:pt x="88" y="0"/>
                  </a:lnTo>
                  <a:lnTo>
                    <a:pt x="88" y="16"/>
                  </a:lnTo>
                  <a:lnTo>
                    <a:pt x="88" y="31"/>
                  </a:lnTo>
                  <a:lnTo>
                    <a:pt x="54" y="31"/>
                  </a:lnTo>
                  <a:lnTo>
                    <a:pt x="54" y="48"/>
                  </a:lnTo>
                  <a:lnTo>
                    <a:pt x="106" y="48"/>
                  </a:lnTo>
                  <a:lnTo>
                    <a:pt x="123" y="48"/>
                  </a:lnTo>
                  <a:lnTo>
                    <a:pt x="175" y="48"/>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27" name="Freeform 190"/>
            <p:cNvSpPr>
              <a:spLocks/>
            </p:cNvSpPr>
            <p:nvPr>
              <p:custDataLst>
                <p:tags r:id="rId188"/>
              </p:custDataLst>
            </p:nvPr>
          </p:nvSpPr>
          <p:spPr bwMode="auto">
            <a:xfrm>
              <a:off x="6222999" y="3678238"/>
              <a:ext cx="234950" cy="103188"/>
            </a:xfrm>
            <a:custGeom>
              <a:avLst/>
              <a:gdLst>
                <a:gd name="T0" fmla="*/ 58937 w 295"/>
                <a:gd name="T1" fmla="*/ 6449 h 128"/>
                <a:gd name="T2" fmla="*/ 58937 w 295"/>
                <a:gd name="T3" fmla="*/ 6449 h 128"/>
                <a:gd name="T4" fmla="*/ 58937 w 295"/>
                <a:gd name="T5" fmla="*/ 9674 h 128"/>
                <a:gd name="T6" fmla="*/ 48583 w 295"/>
                <a:gd name="T7" fmla="*/ 16929 h 128"/>
                <a:gd name="T8" fmla="*/ 41415 w 295"/>
                <a:gd name="T9" fmla="*/ 16929 h 128"/>
                <a:gd name="T10" fmla="*/ 38229 w 295"/>
                <a:gd name="T11" fmla="*/ 20154 h 128"/>
                <a:gd name="T12" fmla="*/ 31061 w 295"/>
                <a:gd name="T13" fmla="*/ 20154 h 128"/>
                <a:gd name="T14" fmla="*/ 24690 w 295"/>
                <a:gd name="T15" fmla="*/ 22572 h 128"/>
                <a:gd name="T16" fmla="*/ 24690 w 295"/>
                <a:gd name="T17" fmla="*/ 26603 h 128"/>
                <a:gd name="T18" fmla="*/ 14336 w 295"/>
                <a:gd name="T19" fmla="*/ 26603 h 128"/>
                <a:gd name="T20" fmla="*/ 10354 w 295"/>
                <a:gd name="T21" fmla="*/ 26603 h 128"/>
                <a:gd name="T22" fmla="*/ 0 w 295"/>
                <a:gd name="T23" fmla="*/ 26603 h 128"/>
                <a:gd name="T24" fmla="*/ 0 w 295"/>
                <a:gd name="T25" fmla="*/ 22572 h 128"/>
                <a:gd name="T26" fmla="*/ 7168 w 295"/>
                <a:gd name="T27" fmla="*/ 22572 h 128"/>
                <a:gd name="T28" fmla="*/ 7168 w 295"/>
                <a:gd name="T29" fmla="*/ 20154 h 128"/>
                <a:gd name="T30" fmla="*/ 14336 w 295"/>
                <a:gd name="T31" fmla="*/ 20154 h 128"/>
                <a:gd name="T32" fmla="*/ 20707 w 295"/>
                <a:gd name="T33" fmla="*/ 16929 h 128"/>
                <a:gd name="T34" fmla="*/ 14336 w 295"/>
                <a:gd name="T35" fmla="*/ 12899 h 128"/>
                <a:gd name="T36" fmla="*/ 10354 w 295"/>
                <a:gd name="T37" fmla="*/ 12899 h 128"/>
                <a:gd name="T38" fmla="*/ 3982 w 295"/>
                <a:gd name="T39" fmla="*/ 12899 h 128"/>
                <a:gd name="T40" fmla="*/ 10354 w 295"/>
                <a:gd name="T41" fmla="*/ 6449 h 128"/>
                <a:gd name="T42" fmla="*/ 7168 w 295"/>
                <a:gd name="T43" fmla="*/ 6449 h 128"/>
                <a:gd name="T44" fmla="*/ 10354 w 295"/>
                <a:gd name="T45" fmla="*/ 3225 h 128"/>
                <a:gd name="T46" fmla="*/ 20707 w 295"/>
                <a:gd name="T47" fmla="*/ 6449 h 128"/>
                <a:gd name="T48" fmla="*/ 20707 w 295"/>
                <a:gd name="T49" fmla="*/ 3225 h 128"/>
                <a:gd name="T50" fmla="*/ 24690 w 295"/>
                <a:gd name="T51" fmla="*/ 0 h 128"/>
                <a:gd name="T52" fmla="*/ 31061 w 295"/>
                <a:gd name="T53" fmla="*/ 3225 h 128"/>
                <a:gd name="T54" fmla="*/ 51769 w 295"/>
                <a:gd name="T55" fmla="*/ 3225 h 128"/>
                <a:gd name="T56" fmla="*/ 58937 w 295"/>
                <a:gd name="T57" fmla="*/ 6449 h 1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5"/>
                <a:gd name="T88" fmla="*/ 0 h 128"/>
                <a:gd name="T89" fmla="*/ 295 w 295"/>
                <a:gd name="T90" fmla="*/ 128 h 1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5" h="128">
                  <a:moveTo>
                    <a:pt x="295" y="32"/>
                  </a:moveTo>
                  <a:lnTo>
                    <a:pt x="295" y="32"/>
                  </a:lnTo>
                  <a:lnTo>
                    <a:pt x="295" y="48"/>
                  </a:lnTo>
                  <a:lnTo>
                    <a:pt x="242" y="80"/>
                  </a:lnTo>
                  <a:lnTo>
                    <a:pt x="207" y="80"/>
                  </a:lnTo>
                  <a:lnTo>
                    <a:pt x="190" y="96"/>
                  </a:lnTo>
                  <a:lnTo>
                    <a:pt x="155" y="96"/>
                  </a:lnTo>
                  <a:lnTo>
                    <a:pt x="121" y="111"/>
                  </a:lnTo>
                  <a:lnTo>
                    <a:pt x="121" y="128"/>
                  </a:lnTo>
                  <a:lnTo>
                    <a:pt x="69" y="128"/>
                  </a:lnTo>
                  <a:lnTo>
                    <a:pt x="52" y="128"/>
                  </a:lnTo>
                  <a:lnTo>
                    <a:pt x="0" y="128"/>
                  </a:lnTo>
                  <a:lnTo>
                    <a:pt x="0" y="111"/>
                  </a:lnTo>
                  <a:lnTo>
                    <a:pt x="34" y="111"/>
                  </a:lnTo>
                  <a:lnTo>
                    <a:pt x="34" y="96"/>
                  </a:lnTo>
                  <a:lnTo>
                    <a:pt x="69" y="96"/>
                  </a:lnTo>
                  <a:lnTo>
                    <a:pt x="103" y="80"/>
                  </a:lnTo>
                  <a:lnTo>
                    <a:pt x="69" y="63"/>
                  </a:lnTo>
                  <a:lnTo>
                    <a:pt x="52" y="63"/>
                  </a:lnTo>
                  <a:lnTo>
                    <a:pt x="17" y="63"/>
                  </a:lnTo>
                  <a:lnTo>
                    <a:pt x="52" y="32"/>
                  </a:lnTo>
                  <a:lnTo>
                    <a:pt x="34" y="32"/>
                  </a:lnTo>
                  <a:lnTo>
                    <a:pt x="52" y="15"/>
                  </a:lnTo>
                  <a:lnTo>
                    <a:pt x="103" y="32"/>
                  </a:lnTo>
                  <a:lnTo>
                    <a:pt x="103" y="15"/>
                  </a:lnTo>
                  <a:lnTo>
                    <a:pt x="121" y="0"/>
                  </a:lnTo>
                  <a:lnTo>
                    <a:pt x="155" y="15"/>
                  </a:lnTo>
                  <a:lnTo>
                    <a:pt x="259" y="15"/>
                  </a:lnTo>
                  <a:lnTo>
                    <a:pt x="295" y="32"/>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28" name="Freeform 191"/>
            <p:cNvSpPr>
              <a:spLocks/>
            </p:cNvSpPr>
            <p:nvPr>
              <p:custDataLst>
                <p:tags r:id="rId189"/>
              </p:custDataLst>
            </p:nvPr>
          </p:nvSpPr>
          <p:spPr bwMode="auto">
            <a:xfrm>
              <a:off x="6045199" y="3843338"/>
              <a:ext cx="313050" cy="317500"/>
            </a:xfrm>
            <a:custGeom>
              <a:avLst/>
              <a:gdLst>
                <a:gd name="T0" fmla="*/ 3168 w 449"/>
                <a:gd name="T1" fmla="*/ 69676 h 401"/>
                <a:gd name="T2" fmla="*/ 3168 w 449"/>
                <a:gd name="T3" fmla="*/ 69676 h 401"/>
                <a:gd name="T4" fmla="*/ 3168 w 449"/>
                <a:gd name="T5" fmla="*/ 63342 h 401"/>
                <a:gd name="T6" fmla="*/ 10296 w 449"/>
                <a:gd name="T7" fmla="*/ 60175 h 401"/>
                <a:gd name="T8" fmla="*/ 6336 w 449"/>
                <a:gd name="T9" fmla="*/ 53840 h 401"/>
                <a:gd name="T10" fmla="*/ 3168 w 449"/>
                <a:gd name="T11" fmla="*/ 50673 h 401"/>
                <a:gd name="T12" fmla="*/ 0 w 449"/>
                <a:gd name="T13" fmla="*/ 44339 h 401"/>
                <a:gd name="T14" fmla="*/ 6336 w 449"/>
                <a:gd name="T15" fmla="*/ 47506 h 401"/>
                <a:gd name="T16" fmla="*/ 26927 w 449"/>
                <a:gd name="T17" fmla="*/ 44339 h 401"/>
                <a:gd name="T18" fmla="*/ 26927 w 449"/>
                <a:gd name="T19" fmla="*/ 38005 h 401"/>
                <a:gd name="T20" fmla="*/ 30887 w 449"/>
                <a:gd name="T21" fmla="*/ 34838 h 401"/>
                <a:gd name="T22" fmla="*/ 44351 w 449"/>
                <a:gd name="T23" fmla="*/ 31671 h 401"/>
                <a:gd name="T24" fmla="*/ 44351 w 449"/>
                <a:gd name="T25" fmla="*/ 25337 h 401"/>
                <a:gd name="T26" fmla="*/ 47519 w 449"/>
                <a:gd name="T27" fmla="*/ 22170 h 401"/>
                <a:gd name="T28" fmla="*/ 47519 w 449"/>
                <a:gd name="T29" fmla="*/ 19002 h 401"/>
                <a:gd name="T30" fmla="*/ 50687 w 449"/>
                <a:gd name="T31" fmla="*/ 19002 h 401"/>
                <a:gd name="T32" fmla="*/ 54647 w 449"/>
                <a:gd name="T33" fmla="*/ 12668 h 401"/>
                <a:gd name="T34" fmla="*/ 54647 w 449"/>
                <a:gd name="T35" fmla="*/ 6334 h 401"/>
                <a:gd name="T36" fmla="*/ 60983 w 449"/>
                <a:gd name="T37" fmla="*/ 3167 h 401"/>
                <a:gd name="T38" fmla="*/ 68110 w 449"/>
                <a:gd name="T39" fmla="*/ 0 h 401"/>
                <a:gd name="T40" fmla="*/ 71278 w 449"/>
                <a:gd name="T41" fmla="*/ 0 h 401"/>
                <a:gd name="T42" fmla="*/ 78406 w 449"/>
                <a:gd name="T43" fmla="*/ 3167 h 401"/>
                <a:gd name="T44" fmla="*/ 81574 w 449"/>
                <a:gd name="T45" fmla="*/ 6334 h 401"/>
                <a:gd name="T46" fmla="*/ 88702 w 449"/>
                <a:gd name="T47" fmla="*/ 9501 h 401"/>
                <a:gd name="T48" fmla="*/ 85534 w 449"/>
                <a:gd name="T49" fmla="*/ 12668 h 401"/>
                <a:gd name="T50" fmla="*/ 78406 w 449"/>
                <a:gd name="T51" fmla="*/ 15835 h 401"/>
                <a:gd name="T52" fmla="*/ 71278 w 449"/>
                <a:gd name="T53" fmla="*/ 12668 h 401"/>
                <a:gd name="T54" fmla="*/ 68110 w 449"/>
                <a:gd name="T55" fmla="*/ 15835 h 401"/>
                <a:gd name="T56" fmla="*/ 71278 w 449"/>
                <a:gd name="T57" fmla="*/ 19002 h 401"/>
                <a:gd name="T58" fmla="*/ 68110 w 449"/>
                <a:gd name="T59" fmla="*/ 25337 h 401"/>
                <a:gd name="T60" fmla="*/ 75238 w 449"/>
                <a:gd name="T61" fmla="*/ 28504 h 401"/>
                <a:gd name="T62" fmla="*/ 75238 w 449"/>
                <a:gd name="T63" fmla="*/ 31671 h 401"/>
                <a:gd name="T64" fmla="*/ 71278 w 449"/>
                <a:gd name="T65" fmla="*/ 31671 h 401"/>
                <a:gd name="T66" fmla="*/ 75238 w 449"/>
                <a:gd name="T67" fmla="*/ 34838 h 401"/>
                <a:gd name="T68" fmla="*/ 57815 w 449"/>
                <a:gd name="T69" fmla="*/ 53840 h 401"/>
                <a:gd name="T70" fmla="*/ 50687 w 449"/>
                <a:gd name="T71" fmla="*/ 57007 h 401"/>
                <a:gd name="T72" fmla="*/ 47519 w 449"/>
                <a:gd name="T73" fmla="*/ 53840 h 401"/>
                <a:gd name="T74" fmla="*/ 44351 w 449"/>
                <a:gd name="T75" fmla="*/ 57007 h 401"/>
                <a:gd name="T76" fmla="*/ 44351 w 449"/>
                <a:gd name="T77" fmla="*/ 63342 h 401"/>
                <a:gd name="T78" fmla="*/ 47519 w 449"/>
                <a:gd name="T79" fmla="*/ 63342 h 401"/>
                <a:gd name="T80" fmla="*/ 47519 w 449"/>
                <a:gd name="T81" fmla="*/ 66509 h 401"/>
                <a:gd name="T82" fmla="*/ 50687 w 449"/>
                <a:gd name="T83" fmla="*/ 66509 h 401"/>
                <a:gd name="T84" fmla="*/ 50687 w 449"/>
                <a:gd name="T85" fmla="*/ 72843 h 401"/>
                <a:gd name="T86" fmla="*/ 50687 w 449"/>
                <a:gd name="T87" fmla="*/ 76010 h 401"/>
                <a:gd name="T88" fmla="*/ 40391 w 449"/>
                <a:gd name="T89" fmla="*/ 76010 h 401"/>
                <a:gd name="T90" fmla="*/ 37223 w 449"/>
                <a:gd name="T91" fmla="*/ 79177 h 401"/>
                <a:gd name="T92" fmla="*/ 34055 w 449"/>
                <a:gd name="T93" fmla="*/ 76010 h 401"/>
                <a:gd name="T94" fmla="*/ 30887 w 449"/>
                <a:gd name="T95" fmla="*/ 69676 h 401"/>
                <a:gd name="T96" fmla="*/ 20592 w 449"/>
                <a:gd name="T97" fmla="*/ 69676 h 401"/>
                <a:gd name="T98" fmla="*/ 13464 w 449"/>
                <a:gd name="T99" fmla="*/ 69676 h 401"/>
                <a:gd name="T100" fmla="*/ 3168 w 449"/>
                <a:gd name="T101" fmla="*/ 69676 h 40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49"/>
                <a:gd name="T154" fmla="*/ 0 h 401"/>
                <a:gd name="T155" fmla="*/ 449 w 449"/>
                <a:gd name="T156" fmla="*/ 401 h 401"/>
                <a:gd name="connsiteX0" fmla="*/ 379 w 9621"/>
                <a:gd name="connsiteY0" fmla="*/ 8803 h 10000"/>
                <a:gd name="connsiteX1" fmla="*/ 379 w 9621"/>
                <a:gd name="connsiteY1" fmla="*/ 8803 h 10000"/>
                <a:gd name="connsiteX2" fmla="*/ 379 w 9621"/>
                <a:gd name="connsiteY2" fmla="*/ 7980 h 10000"/>
                <a:gd name="connsiteX3" fmla="*/ 1158 w 9621"/>
                <a:gd name="connsiteY3" fmla="*/ 7606 h 10000"/>
                <a:gd name="connsiteX4" fmla="*/ 780 w 9621"/>
                <a:gd name="connsiteY4" fmla="*/ 6783 h 10000"/>
                <a:gd name="connsiteX5" fmla="*/ 379 w 9621"/>
                <a:gd name="connsiteY5" fmla="*/ 6409 h 10000"/>
                <a:gd name="connsiteX6" fmla="*/ 0 w 9621"/>
                <a:gd name="connsiteY6" fmla="*/ 5586 h 10000"/>
                <a:gd name="connsiteX7" fmla="*/ 780 w 9621"/>
                <a:gd name="connsiteY7" fmla="*/ 5985 h 10000"/>
                <a:gd name="connsiteX8" fmla="*/ 3073 w 9621"/>
                <a:gd name="connsiteY8" fmla="*/ 5586 h 10000"/>
                <a:gd name="connsiteX9" fmla="*/ 3073 w 9621"/>
                <a:gd name="connsiteY9" fmla="*/ 4788 h 10000"/>
                <a:gd name="connsiteX10" fmla="*/ 3474 w 9621"/>
                <a:gd name="connsiteY10" fmla="*/ 4389 h 10000"/>
                <a:gd name="connsiteX11" fmla="*/ 5011 w 9621"/>
                <a:gd name="connsiteY11" fmla="*/ 4015 h 10000"/>
                <a:gd name="connsiteX12" fmla="*/ 5011 w 9621"/>
                <a:gd name="connsiteY12" fmla="*/ 3192 h 10000"/>
                <a:gd name="connsiteX13" fmla="*/ 5390 w 9621"/>
                <a:gd name="connsiteY13" fmla="*/ 2818 h 10000"/>
                <a:gd name="connsiteX14" fmla="*/ 5390 w 9621"/>
                <a:gd name="connsiteY14" fmla="*/ 2394 h 10000"/>
                <a:gd name="connsiteX15" fmla="*/ 5768 w 9621"/>
                <a:gd name="connsiteY15" fmla="*/ 2394 h 10000"/>
                <a:gd name="connsiteX16" fmla="*/ 6169 w 9621"/>
                <a:gd name="connsiteY16" fmla="*/ 1621 h 10000"/>
                <a:gd name="connsiteX17" fmla="*/ 6169 w 9621"/>
                <a:gd name="connsiteY17" fmla="*/ 798 h 10000"/>
                <a:gd name="connsiteX18" fmla="*/ 6927 w 9621"/>
                <a:gd name="connsiteY18" fmla="*/ 424 h 10000"/>
                <a:gd name="connsiteX19" fmla="*/ 7706 w 9621"/>
                <a:gd name="connsiteY19" fmla="*/ 0 h 10000"/>
                <a:gd name="connsiteX20" fmla="*/ 8085 w 9621"/>
                <a:gd name="connsiteY20" fmla="*/ 0 h 10000"/>
                <a:gd name="connsiteX21" fmla="*/ 8842 w 9621"/>
                <a:gd name="connsiteY21" fmla="*/ 424 h 10000"/>
                <a:gd name="connsiteX22" fmla="*/ 9243 w 9621"/>
                <a:gd name="connsiteY22" fmla="*/ 798 h 10000"/>
                <a:gd name="connsiteX23" fmla="*/ 9621 w 9621"/>
                <a:gd name="connsiteY23" fmla="*/ 1621 h 10000"/>
                <a:gd name="connsiteX24" fmla="*/ 8842 w 9621"/>
                <a:gd name="connsiteY24" fmla="*/ 1995 h 10000"/>
                <a:gd name="connsiteX25" fmla="*/ 8085 w 9621"/>
                <a:gd name="connsiteY25" fmla="*/ 1621 h 10000"/>
                <a:gd name="connsiteX26" fmla="*/ 7706 w 9621"/>
                <a:gd name="connsiteY26" fmla="*/ 1995 h 10000"/>
                <a:gd name="connsiteX27" fmla="*/ 8085 w 9621"/>
                <a:gd name="connsiteY27" fmla="*/ 2394 h 10000"/>
                <a:gd name="connsiteX28" fmla="*/ 7706 w 9621"/>
                <a:gd name="connsiteY28" fmla="*/ 3192 h 10000"/>
                <a:gd name="connsiteX29" fmla="*/ 8463 w 9621"/>
                <a:gd name="connsiteY29" fmla="*/ 3591 h 10000"/>
                <a:gd name="connsiteX30" fmla="*/ 8463 w 9621"/>
                <a:gd name="connsiteY30" fmla="*/ 4015 h 10000"/>
                <a:gd name="connsiteX31" fmla="*/ 8085 w 9621"/>
                <a:gd name="connsiteY31" fmla="*/ 4015 h 10000"/>
                <a:gd name="connsiteX32" fmla="*/ 8463 w 9621"/>
                <a:gd name="connsiteY32" fmla="*/ 4389 h 10000"/>
                <a:gd name="connsiteX33" fmla="*/ 6548 w 9621"/>
                <a:gd name="connsiteY33" fmla="*/ 6783 h 10000"/>
                <a:gd name="connsiteX34" fmla="*/ 5768 w 9621"/>
                <a:gd name="connsiteY34" fmla="*/ 7182 h 10000"/>
                <a:gd name="connsiteX35" fmla="*/ 5390 w 9621"/>
                <a:gd name="connsiteY35" fmla="*/ 6783 h 10000"/>
                <a:gd name="connsiteX36" fmla="*/ 5011 w 9621"/>
                <a:gd name="connsiteY36" fmla="*/ 7182 h 10000"/>
                <a:gd name="connsiteX37" fmla="*/ 5011 w 9621"/>
                <a:gd name="connsiteY37" fmla="*/ 7980 h 10000"/>
                <a:gd name="connsiteX38" fmla="*/ 5390 w 9621"/>
                <a:gd name="connsiteY38" fmla="*/ 7980 h 10000"/>
                <a:gd name="connsiteX39" fmla="*/ 5390 w 9621"/>
                <a:gd name="connsiteY39" fmla="*/ 8379 h 10000"/>
                <a:gd name="connsiteX40" fmla="*/ 5768 w 9621"/>
                <a:gd name="connsiteY40" fmla="*/ 8379 h 10000"/>
                <a:gd name="connsiteX41" fmla="*/ 5768 w 9621"/>
                <a:gd name="connsiteY41" fmla="*/ 9177 h 10000"/>
                <a:gd name="connsiteX42" fmla="*/ 5768 w 9621"/>
                <a:gd name="connsiteY42" fmla="*/ 9576 h 10000"/>
                <a:gd name="connsiteX43" fmla="*/ 4610 w 9621"/>
                <a:gd name="connsiteY43" fmla="*/ 9576 h 10000"/>
                <a:gd name="connsiteX44" fmla="*/ 4232 w 9621"/>
                <a:gd name="connsiteY44" fmla="*/ 10000 h 10000"/>
                <a:gd name="connsiteX45" fmla="*/ 3853 w 9621"/>
                <a:gd name="connsiteY45" fmla="*/ 9576 h 10000"/>
                <a:gd name="connsiteX46" fmla="*/ 3474 w 9621"/>
                <a:gd name="connsiteY46" fmla="*/ 8803 h 10000"/>
                <a:gd name="connsiteX47" fmla="*/ 2316 w 9621"/>
                <a:gd name="connsiteY47" fmla="*/ 8803 h 10000"/>
                <a:gd name="connsiteX48" fmla="*/ 1537 w 9621"/>
                <a:gd name="connsiteY48" fmla="*/ 8803 h 10000"/>
                <a:gd name="connsiteX49" fmla="*/ 379 w 9621"/>
                <a:gd name="connsiteY49" fmla="*/ 8803 h 10000"/>
                <a:gd name="connsiteX0" fmla="*/ 394 w 10000"/>
                <a:gd name="connsiteY0" fmla="*/ 8803 h 10000"/>
                <a:gd name="connsiteX1" fmla="*/ 394 w 10000"/>
                <a:gd name="connsiteY1" fmla="*/ 8803 h 10000"/>
                <a:gd name="connsiteX2" fmla="*/ 394 w 10000"/>
                <a:gd name="connsiteY2" fmla="*/ 7980 h 10000"/>
                <a:gd name="connsiteX3" fmla="*/ 1204 w 10000"/>
                <a:gd name="connsiteY3" fmla="*/ 7606 h 10000"/>
                <a:gd name="connsiteX4" fmla="*/ 811 w 10000"/>
                <a:gd name="connsiteY4" fmla="*/ 6783 h 10000"/>
                <a:gd name="connsiteX5" fmla="*/ 394 w 10000"/>
                <a:gd name="connsiteY5" fmla="*/ 6409 h 10000"/>
                <a:gd name="connsiteX6" fmla="*/ 0 w 10000"/>
                <a:gd name="connsiteY6" fmla="*/ 5586 h 10000"/>
                <a:gd name="connsiteX7" fmla="*/ 811 w 10000"/>
                <a:gd name="connsiteY7" fmla="*/ 5985 h 10000"/>
                <a:gd name="connsiteX8" fmla="*/ 3194 w 10000"/>
                <a:gd name="connsiteY8" fmla="*/ 5586 h 10000"/>
                <a:gd name="connsiteX9" fmla="*/ 3194 w 10000"/>
                <a:gd name="connsiteY9" fmla="*/ 4788 h 10000"/>
                <a:gd name="connsiteX10" fmla="*/ 3611 w 10000"/>
                <a:gd name="connsiteY10" fmla="*/ 4389 h 10000"/>
                <a:gd name="connsiteX11" fmla="*/ 5208 w 10000"/>
                <a:gd name="connsiteY11" fmla="*/ 4015 h 10000"/>
                <a:gd name="connsiteX12" fmla="*/ 5208 w 10000"/>
                <a:gd name="connsiteY12" fmla="*/ 3192 h 10000"/>
                <a:gd name="connsiteX13" fmla="*/ 5602 w 10000"/>
                <a:gd name="connsiteY13" fmla="*/ 2818 h 10000"/>
                <a:gd name="connsiteX14" fmla="*/ 5602 w 10000"/>
                <a:gd name="connsiteY14" fmla="*/ 2394 h 10000"/>
                <a:gd name="connsiteX15" fmla="*/ 5995 w 10000"/>
                <a:gd name="connsiteY15" fmla="*/ 2394 h 10000"/>
                <a:gd name="connsiteX16" fmla="*/ 6412 w 10000"/>
                <a:gd name="connsiteY16" fmla="*/ 1621 h 10000"/>
                <a:gd name="connsiteX17" fmla="*/ 6412 w 10000"/>
                <a:gd name="connsiteY17" fmla="*/ 798 h 10000"/>
                <a:gd name="connsiteX18" fmla="*/ 7200 w 10000"/>
                <a:gd name="connsiteY18" fmla="*/ 424 h 10000"/>
                <a:gd name="connsiteX19" fmla="*/ 8010 w 10000"/>
                <a:gd name="connsiteY19" fmla="*/ 0 h 10000"/>
                <a:gd name="connsiteX20" fmla="*/ 8403 w 10000"/>
                <a:gd name="connsiteY20" fmla="*/ 0 h 10000"/>
                <a:gd name="connsiteX21" fmla="*/ 9190 w 10000"/>
                <a:gd name="connsiteY21" fmla="*/ 424 h 10000"/>
                <a:gd name="connsiteX22" fmla="*/ 10000 w 10000"/>
                <a:gd name="connsiteY22" fmla="*/ 1621 h 10000"/>
                <a:gd name="connsiteX23" fmla="*/ 9190 w 10000"/>
                <a:gd name="connsiteY23" fmla="*/ 1995 h 10000"/>
                <a:gd name="connsiteX24" fmla="*/ 8403 w 10000"/>
                <a:gd name="connsiteY24" fmla="*/ 1621 h 10000"/>
                <a:gd name="connsiteX25" fmla="*/ 8010 w 10000"/>
                <a:gd name="connsiteY25" fmla="*/ 1995 h 10000"/>
                <a:gd name="connsiteX26" fmla="*/ 8403 w 10000"/>
                <a:gd name="connsiteY26" fmla="*/ 2394 h 10000"/>
                <a:gd name="connsiteX27" fmla="*/ 8010 w 10000"/>
                <a:gd name="connsiteY27" fmla="*/ 3192 h 10000"/>
                <a:gd name="connsiteX28" fmla="*/ 8796 w 10000"/>
                <a:gd name="connsiteY28" fmla="*/ 3591 h 10000"/>
                <a:gd name="connsiteX29" fmla="*/ 8796 w 10000"/>
                <a:gd name="connsiteY29" fmla="*/ 4015 h 10000"/>
                <a:gd name="connsiteX30" fmla="*/ 8403 w 10000"/>
                <a:gd name="connsiteY30" fmla="*/ 4015 h 10000"/>
                <a:gd name="connsiteX31" fmla="*/ 8796 w 10000"/>
                <a:gd name="connsiteY31" fmla="*/ 4389 h 10000"/>
                <a:gd name="connsiteX32" fmla="*/ 6806 w 10000"/>
                <a:gd name="connsiteY32" fmla="*/ 6783 h 10000"/>
                <a:gd name="connsiteX33" fmla="*/ 5995 w 10000"/>
                <a:gd name="connsiteY33" fmla="*/ 7182 h 10000"/>
                <a:gd name="connsiteX34" fmla="*/ 5602 w 10000"/>
                <a:gd name="connsiteY34" fmla="*/ 6783 h 10000"/>
                <a:gd name="connsiteX35" fmla="*/ 5208 w 10000"/>
                <a:gd name="connsiteY35" fmla="*/ 7182 h 10000"/>
                <a:gd name="connsiteX36" fmla="*/ 5208 w 10000"/>
                <a:gd name="connsiteY36" fmla="*/ 7980 h 10000"/>
                <a:gd name="connsiteX37" fmla="*/ 5602 w 10000"/>
                <a:gd name="connsiteY37" fmla="*/ 7980 h 10000"/>
                <a:gd name="connsiteX38" fmla="*/ 5602 w 10000"/>
                <a:gd name="connsiteY38" fmla="*/ 8379 h 10000"/>
                <a:gd name="connsiteX39" fmla="*/ 5995 w 10000"/>
                <a:gd name="connsiteY39" fmla="*/ 8379 h 10000"/>
                <a:gd name="connsiteX40" fmla="*/ 5995 w 10000"/>
                <a:gd name="connsiteY40" fmla="*/ 9177 h 10000"/>
                <a:gd name="connsiteX41" fmla="*/ 5995 w 10000"/>
                <a:gd name="connsiteY41" fmla="*/ 9576 h 10000"/>
                <a:gd name="connsiteX42" fmla="*/ 4792 w 10000"/>
                <a:gd name="connsiteY42" fmla="*/ 9576 h 10000"/>
                <a:gd name="connsiteX43" fmla="*/ 4399 w 10000"/>
                <a:gd name="connsiteY43" fmla="*/ 10000 h 10000"/>
                <a:gd name="connsiteX44" fmla="*/ 4005 w 10000"/>
                <a:gd name="connsiteY44" fmla="*/ 9576 h 10000"/>
                <a:gd name="connsiteX45" fmla="*/ 3611 w 10000"/>
                <a:gd name="connsiteY45" fmla="*/ 8803 h 10000"/>
                <a:gd name="connsiteX46" fmla="*/ 2407 w 10000"/>
                <a:gd name="connsiteY46" fmla="*/ 8803 h 10000"/>
                <a:gd name="connsiteX47" fmla="*/ 1598 w 10000"/>
                <a:gd name="connsiteY47" fmla="*/ 8803 h 10000"/>
                <a:gd name="connsiteX48" fmla="*/ 394 w 10000"/>
                <a:gd name="connsiteY48" fmla="*/ 8803 h 10000"/>
                <a:gd name="connsiteX0" fmla="*/ 394 w 9190"/>
                <a:gd name="connsiteY0" fmla="*/ 8803 h 10000"/>
                <a:gd name="connsiteX1" fmla="*/ 394 w 9190"/>
                <a:gd name="connsiteY1" fmla="*/ 8803 h 10000"/>
                <a:gd name="connsiteX2" fmla="*/ 394 w 9190"/>
                <a:gd name="connsiteY2" fmla="*/ 7980 h 10000"/>
                <a:gd name="connsiteX3" fmla="*/ 1204 w 9190"/>
                <a:gd name="connsiteY3" fmla="*/ 7606 h 10000"/>
                <a:gd name="connsiteX4" fmla="*/ 811 w 9190"/>
                <a:gd name="connsiteY4" fmla="*/ 6783 h 10000"/>
                <a:gd name="connsiteX5" fmla="*/ 394 w 9190"/>
                <a:gd name="connsiteY5" fmla="*/ 6409 h 10000"/>
                <a:gd name="connsiteX6" fmla="*/ 0 w 9190"/>
                <a:gd name="connsiteY6" fmla="*/ 5586 h 10000"/>
                <a:gd name="connsiteX7" fmla="*/ 811 w 9190"/>
                <a:gd name="connsiteY7" fmla="*/ 5985 h 10000"/>
                <a:gd name="connsiteX8" fmla="*/ 3194 w 9190"/>
                <a:gd name="connsiteY8" fmla="*/ 5586 h 10000"/>
                <a:gd name="connsiteX9" fmla="*/ 3194 w 9190"/>
                <a:gd name="connsiteY9" fmla="*/ 4788 h 10000"/>
                <a:gd name="connsiteX10" fmla="*/ 3611 w 9190"/>
                <a:gd name="connsiteY10" fmla="*/ 4389 h 10000"/>
                <a:gd name="connsiteX11" fmla="*/ 5208 w 9190"/>
                <a:gd name="connsiteY11" fmla="*/ 4015 h 10000"/>
                <a:gd name="connsiteX12" fmla="*/ 5208 w 9190"/>
                <a:gd name="connsiteY12" fmla="*/ 3192 h 10000"/>
                <a:gd name="connsiteX13" fmla="*/ 5602 w 9190"/>
                <a:gd name="connsiteY13" fmla="*/ 2818 h 10000"/>
                <a:gd name="connsiteX14" fmla="*/ 5602 w 9190"/>
                <a:gd name="connsiteY14" fmla="*/ 2394 h 10000"/>
                <a:gd name="connsiteX15" fmla="*/ 5995 w 9190"/>
                <a:gd name="connsiteY15" fmla="*/ 2394 h 10000"/>
                <a:gd name="connsiteX16" fmla="*/ 6412 w 9190"/>
                <a:gd name="connsiteY16" fmla="*/ 1621 h 10000"/>
                <a:gd name="connsiteX17" fmla="*/ 6412 w 9190"/>
                <a:gd name="connsiteY17" fmla="*/ 798 h 10000"/>
                <a:gd name="connsiteX18" fmla="*/ 7200 w 9190"/>
                <a:gd name="connsiteY18" fmla="*/ 424 h 10000"/>
                <a:gd name="connsiteX19" fmla="*/ 8010 w 9190"/>
                <a:gd name="connsiteY19" fmla="*/ 0 h 10000"/>
                <a:gd name="connsiteX20" fmla="*/ 8403 w 9190"/>
                <a:gd name="connsiteY20" fmla="*/ 0 h 10000"/>
                <a:gd name="connsiteX21" fmla="*/ 9190 w 9190"/>
                <a:gd name="connsiteY21" fmla="*/ 424 h 10000"/>
                <a:gd name="connsiteX22" fmla="*/ 9190 w 9190"/>
                <a:gd name="connsiteY22" fmla="*/ 1995 h 10000"/>
                <a:gd name="connsiteX23" fmla="*/ 8403 w 9190"/>
                <a:gd name="connsiteY23" fmla="*/ 1621 h 10000"/>
                <a:gd name="connsiteX24" fmla="*/ 8010 w 9190"/>
                <a:gd name="connsiteY24" fmla="*/ 1995 h 10000"/>
                <a:gd name="connsiteX25" fmla="*/ 8403 w 9190"/>
                <a:gd name="connsiteY25" fmla="*/ 2394 h 10000"/>
                <a:gd name="connsiteX26" fmla="*/ 8010 w 9190"/>
                <a:gd name="connsiteY26" fmla="*/ 3192 h 10000"/>
                <a:gd name="connsiteX27" fmla="*/ 8796 w 9190"/>
                <a:gd name="connsiteY27" fmla="*/ 3591 h 10000"/>
                <a:gd name="connsiteX28" fmla="*/ 8796 w 9190"/>
                <a:gd name="connsiteY28" fmla="*/ 4015 h 10000"/>
                <a:gd name="connsiteX29" fmla="*/ 8403 w 9190"/>
                <a:gd name="connsiteY29" fmla="*/ 4015 h 10000"/>
                <a:gd name="connsiteX30" fmla="*/ 8796 w 9190"/>
                <a:gd name="connsiteY30" fmla="*/ 4389 h 10000"/>
                <a:gd name="connsiteX31" fmla="*/ 6806 w 9190"/>
                <a:gd name="connsiteY31" fmla="*/ 6783 h 10000"/>
                <a:gd name="connsiteX32" fmla="*/ 5995 w 9190"/>
                <a:gd name="connsiteY32" fmla="*/ 7182 h 10000"/>
                <a:gd name="connsiteX33" fmla="*/ 5602 w 9190"/>
                <a:gd name="connsiteY33" fmla="*/ 6783 h 10000"/>
                <a:gd name="connsiteX34" fmla="*/ 5208 w 9190"/>
                <a:gd name="connsiteY34" fmla="*/ 7182 h 10000"/>
                <a:gd name="connsiteX35" fmla="*/ 5208 w 9190"/>
                <a:gd name="connsiteY35" fmla="*/ 7980 h 10000"/>
                <a:gd name="connsiteX36" fmla="*/ 5602 w 9190"/>
                <a:gd name="connsiteY36" fmla="*/ 7980 h 10000"/>
                <a:gd name="connsiteX37" fmla="*/ 5602 w 9190"/>
                <a:gd name="connsiteY37" fmla="*/ 8379 h 10000"/>
                <a:gd name="connsiteX38" fmla="*/ 5995 w 9190"/>
                <a:gd name="connsiteY38" fmla="*/ 8379 h 10000"/>
                <a:gd name="connsiteX39" fmla="*/ 5995 w 9190"/>
                <a:gd name="connsiteY39" fmla="*/ 9177 h 10000"/>
                <a:gd name="connsiteX40" fmla="*/ 5995 w 9190"/>
                <a:gd name="connsiteY40" fmla="*/ 9576 h 10000"/>
                <a:gd name="connsiteX41" fmla="*/ 4792 w 9190"/>
                <a:gd name="connsiteY41" fmla="*/ 9576 h 10000"/>
                <a:gd name="connsiteX42" fmla="*/ 4399 w 9190"/>
                <a:gd name="connsiteY42" fmla="*/ 10000 h 10000"/>
                <a:gd name="connsiteX43" fmla="*/ 4005 w 9190"/>
                <a:gd name="connsiteY43" fmla="*/ 9576 h 10000"/>
                <a:gd name="connsiteX44" fmla="*/ 3611 w 9190"/>
                <a:gd name="connsiteY44" fmla="*/ 8803 h 10000"/>
                <a:gd name="connsiteX45" fmla="*/ 2407 w 9190"/>
                <a:gd name="connsiteY45" fmla="*/ 8803 h 10000"/>
                <a:gd name="connsiteX46" fmla="*/ 1598 w 9190"/>
                <a:gd name="connsiteY46" fmla="*/ 8803 h 10000"/>
                <a:gd name="connsiteX47" fmla="*/ 394 w 9190"/>
                <a:gd name="connsiteY47" fmla="*/ 8803 h 10000"/>
                <a:gd name="connsiteX0" fmla="*/ 429 w 10000"/>
                <a:gd name="connsiteY0" fmla="*/ 8803 h 10000"/>
                <a:gd name="connsiteX1" fmla="*/ 429 w 10000"/>
                <a:gd name="connsiteY1" fmla="*/ 8803 h 10000"/>
                <a:gd name="connsiteX2" fmla="*/ 429 w 10000"/>
                <a:gd name="connsiteY2" fmla="*/ 7980 h 10000"/>
                <a:gd name="connsiteX3" fmla="*/ 1310 w 10000"/>
                <a:gd name="connsiteY3" fmla="*/ 7606 h 10000"/>
                <a:gd name="connsiteX4" fmla="*/ 882 w 10000"/>
                <a:gd name="connsiteY4" fmla="*/ 6783 h 10000"/>
                <a:gd name="connsiteX5" fmla="*/ 429 w 10000"/>
                <a:gd name="connsiteY5" fmla="*/ 6409 h 10000"/>
                <a:gd name="connsiteX6" fmla="*/ 0 w 10000"/>
                <a:gd name="connsiteY6" fmla="*/ 5586 h 10000"/>
                <a:gd name="connsiteX7" fmla="*/ 882 w 10000"/>
                <a:gd name="connsiteY7" fmla="*/ 5985 h 10000"/>
                <a:gd name="connsiteX8" fmla="*/ 3476 w 10000"/>
                <a:gd name="connsiteY8" fmla="*/ 5586 h 10000"/>
                <a:gd name="connsiteX9" fmla="*/ 3476 w 10000"/>
                <a:gd name="connsiteY9" fmla="*/ 4788 h 10000"/>
                <a:gd name="connsiteX10" fmla="*/ 3929 w 10000"/>
                <a:gd name="connsiteY10" fmla="*/ 4389 h 10000"/>
                <a:gd name="connsiteX11" fmla="*/ 5667 w 10000"/>
                <a:gd name="connsiteY11" fmla="*/ 4015 h 10000"/>
                <a:gd name="connsiteX12" fmla="*/ 5667 w 10000"/>
                <a:gd name="connsiteY12" fmla="*/ 3192 h 10000"/>
                <a:gd name="connsiteX13" fmla="*/ 6096 w 10000"/>
                <a:gd name="connsiteY13" fmla="*/ 2818 h 10000"/>
                <a:gd name="connsiteX14" fmla="*/ 6096 w 10000"/>
                <a:gd name="connsiteY14" fmla="*/ 2394 h 10000"/>
                <a:gd name="connsiteX15" fmla="*/ 6523 w 10000"/>
                <a:gd name="connsiteY15" fmla="*/ 2394 h 10000"/>
                <a:gd name="connsiteX16" fmla="*/ 6977 w 10000"/>
                <a:gd name="connsiteY16" fmla="*/ 1621 h 10000"/>
                <a:gd name="connsiteX17" fmla="*/ 6977 w 10000"/>
                <a:gd name="connsiteY17" fmla="*/ 798 h 10000"/>
                <a:gd name="connsiteX18" fmla="*/ 7835 w 10000"/>
                <a:gd name="connsiteY18" fmla="*/ 424 h 10000"/>
                <a:gd name="connsiteX19" fmla="*/ 8716 w 10000"/>
                <a:gd name="connsiteY19" fmla="*/ 0 h 10000"/>
                <a:gd name="connsiteX20" fmla="*/ 9144 w 10000"/>
                <a:gd name="connsiteY20" fmla="*/ 0 h 10000"/>
                <a:gd name="connsiteX21" fmla="*/ 10000 w 10000"/>
                <a:gd name="connsiteY21" fmla="*/ 424 h 10000"/>
                <a:gd name="connsiteX22" fmla="*/ 9144 w 10000"/>
                <a:gd name="connsiteY22" fmla="*/ 1621 h 10000"/>
                <a:gd name="connsiteX23" fmla="*/ 8716 w 10000"/>
                <a:gd name="connsiteY23" fmla="*/ 1995 h 10000"/>
                <a:gd name="connsiteX24" fmla="*/ 9144 w 10000"/>
                <a:gd name="connsiteY24" fmla="*/ 2394 h 10000"/>
                <a:gd name="connsiteX25" fmla="*/ 8716 w 10000"/>
                <a:gd name="connsiteY25" fmla="*/ 3192 h 10000"/>
                <a:gd name="connsiteX26" fmla="*/ 9571 w 10000"/>
                <a:gd name="connsiteY26" fmla="*/ 3591 h 10000"/>
                <a:gd name="connsiteX27" fmla="*/ 9571 w 10000"/>
                <a:gd name="connsiteY27" fmla="*/ 4015 h 10000"/>
                <a:gd name="connsiteX28" fmla="*/ 9144 w 10000"/>
                <a:gd name="connsiteY28" fmla="*/ 4015 h 10000"/>
                <a:gd name="connsiteX29" fmla="*/ 9571 w 10000"/>
                <a:gd name="connsiteY29" fmla="*/ 4389 h 10000"/>
                <a:gd name="connsiteX30" fmla="*/ 7406 w 10000"/>
                <a:gd name="connsiteY30" fmla="*/ 6783 h 10000"/>
                <a:gd name="connsiteX31" fmla="*/ 6523 w 10000"/>
                <a:gd name="connsiteY31" fmla="*/ 7182 h 10000"/>
                <a:gd name="connsiteX32" fmla="*/ 6096 w 10000"/>
                <a:gd name="connsiteY32" fmla="*/ 6783 h 10000"/>
                <a:gd name="connsiteX33" fmla="*/ 5667 w 10000"/>
                <a:gd name="connsiteY33" fmla="*/ 7182 h 10000"/>
                <a:gd name="connsiteX34" fmla="*/ 5667 w 10000"/>
                <a:gd name="connsiteY34" fmla="*/ 7980 h 10000"/>
                <a:gd name="connsiteX35" fmla="*/ 6096 w 10000"/>
                <a:gd name="connsiteY35" fmla="*/ 7980 h 10000"/>
                <a:gd name="connsiteX36" fmla="*/ 6096 w 10000"/>
                <a:gd name="connsiteY36" fmla="*/ 8379 h 10000"/>
                <a:gd name="connsiteX37" fmla="*/ 6523 w 10000"/>
                <a:gd name="connsiteY37" fmla="*/ 8379 h 10000"/>
                <a:gd name="connsiteX38" fmla="*/ 6523 w 10000"/>
                <a:gd name="connsiteY38" fmla="*/ 9177 h 10000"/>
                <a:gd name="connsiteX39" fmla="*/ 6523 w 10000"/>
                <a:gd name="connsiteY39" fmla="*/ 9576 h 10000"/>
                <a:gd name="connsiteX40" fmla="*/ 5214 w 10000"/>
                <a:gd name="connsiteY40" fmla="*/ 9576 h 10000"/>
                <a:gd name="connsiteX41" fmla="*/ 4787 w 10000"/>
                <a:gd name="connsiteY41" fmla="*/ 10000 h 10000"/>
                <a:gd name="connsiteX42" fmla="*/ 4358 w 10000"/>
                <a:gd name="connsiteY42" fmla="*/ 9576 h 10000"/>
                <a:gd name="connsiteX43" fmla="*/ 3929 w 10000"/>
                <a:gd name="connsiteY43" fmla="*/ 8803 h 10000"/>
                <a:gd name="connsiteX44" fmla="*/ 2619 w 10000"/>
                <a:gd name="connsiteY44" fmla="*/ 8803 h 10000"/>
                <a:gd name="connsiteX45" fmla="*/ 1739 w 10000"/>
                <a:gd name="connsiteY45" fmla="*/ 8803 h 10000"/>
                <a:gd name="connsiteX46" fmla="*/ 429 w 10000"/>
                <a:gd name="connsiteY46" fmla="*/ 8803 h 10000"/>
                <a:gd name="connsiteX0" fmla="*/ 429 w 9571"/>
                <a:gd name="connsiteY0" fmla="*/ 8803 h 10000"/>
                <a:gd name="connsiteX1" fmla="*/ 429 w 9571"/>
                <a:gd name="connsiteY1" fmla="*/ 8803 h 10000"/>
                <a:gd name="connsiteX2" fmla="*/ 429 w 9571"/>
                <a:gd name="connsiteY2" fmla="*/ 7980 h 10000"/>
                <a:gd name="connsiteX3" fmla="*/ 1310 w 9571"/>
                <a:gd name="connsiteY3" fmla="*/ 7606 h 10000"/>
                <a:gd name="connsiteX4" fmla="*/ 882 w 9571"/>
                <a:gd name="connsiteY4" fmla="*/ 6783 h 10000"/>
                <a:gd name="connsiteX5" fmla="*/ 429 w 9571"/>
                <a:gd name="connsiteY5" fmla="*/ 6409 h 10000"/>
                <a:gd name="connsiteX6" fmla="*/ 0 w 9571"/>
                <a:gd name="connsiteY6" fmla="*/ 5586 h 10000"/>
                <a:gd name="connsiteX7" fmla="*/ 882 w 9571"/>
                <a:gd name="connsiteY7" fmla="*/ 5985 h 10000"/>
                <a:gd name="connsiteX8" fmla="*/ 3476 w 9571"/>
                <a:gd name="connsiteY8" fmla="*/ 5586 h 10000"/>
                <a:gd name="connsiteX9" fmla="*/ 3476 w 9571"/>
                <a:gd name="connsiteY9" fmla="*/ 4788 h 10000"/>
                <a:gd name="connsiteX10" fmla="*/ 3929 w 9571"/>
                <a:gd name="connsiteY10" fmla="*/ 4389 h 10000"/>
                <a:gd name="connsiteX11" fmla="*/ 5667 w 9571"/>
                <a:gd name="connsiteY11" fmla="*/ 4015 h 10000"/>
                <a:gd name="connsiteX12" fmla="*/ 5667 w 9571"/>
                <a:gd name="connsiteY12" fmla="*/ 3192 h 10000"/>
                <a:gd name="connsiteX13" fmla="*/ 6096 w 9571"/>
                <a:gd name="connsiteY13" fmla="*/ 2818 h 10000"/>
                <a:gd name="connsiteX14" fmla="*/ 6096 w 9571"/>
                <a:gd name="connsiteY14" fmla="*/ 2394 h 10000"/>
                <a:gd name="connsiteX15" fmla="*/ 6523 w 9571"/>
                <a:gd name="connsiteY15" fmla="*/ 2394 h 10000"/>
                <a:gd name="connsiteX16" fmla="*/ 6977 w 9571"/>
                <a:gd name="connsiteY16" fmla="*/ 1621 h 10000"/>
                <a:gd name="connsiteX17" fmla="*/ 6977 w 9571"/>
                <a:gd name="connsiteY17" fmla="*/ 798 h 10000"/>
                <a:gd name="connsiteX18" fmla="*/ 7835 w 9571"/>
                <a:gd name="connsiteY18" fmla="*/ 424 h 10000"/>
                <a:gd name="connsiteX19" fmla="*/ 8716 w 9571"/>
                <a:gd name="connsiteY19" fmla="*/ 0 h 10000"/>
                <a:gd name="connsiteX20" fmla="*/ 9144 w 9571"/>
                <a:gd name="connsiteY20" fmla="*/ 0 h 10000"/>
                <a:gd name="connsiteX21" fmla="*/ 9144 w 9571"/>
                <a:gd name="connsiteY21" fmla="*/ 1621 h 10000"/>
                <a:gd name="connsiteX22" fmla="*/ 8716 w 9571"/>
                <a:gd name="connsiteY22" fmla="*/ 1995 h 10000"/>
                <a:gd name="connsiteX23" fmla="*/ 9144 w 9571"/>
                <a:gd name="connsiteY23" fmla="*/ 2394 h 10000"/>
                <a:gd name="connsiteX24" fmla="*/ 8716 w 9571"/>
                <a:gd name="connsiteY24" fmla="*/ 3192 h 10000"/>
                <a:gd name="connsiteX25" fmla="*/ 9571 w 9571"/>
                <a:gd name="connsiteY25" fmla="*/ 3591 h 10000"/>
                <a:gd name="connsiteX26" fmla="*/ 9571 w 9571"/>
                <a:gd name="connsiteY26" fmla="*/ 4015 h 10000"/>
                <a:gd name="connsiteX27" fmla="*/ 9144 w 9571"/>
                <a:gd name="connsiteY27" fmla="*/ 4015 h 10000"/>
                <a:gd name="connsiteX28" fmla="*/ 9571 w 9571"/>
                <a:gd name="connsiteY28" fmla="*/ 4389 h 10000"/>
                <a:gd name="connsiteX29" fmla="*/ 7406 w 9571"/>
                <a:gd name="connsiteY29" fmla="*/ 6783 h 10000"/>
                <a:gd name="connsiteX30" fmla="*/ 6523 w 9571"/>
                <a:gd name="connsiteY30" fmla="*/ 7182 h 10000"/>
                <a:gd name="connsiteX31" fmla="*/ 6096 w 9571"/>
                <a:gd name="connsiteY31" fmla="*/ 6783 h 10000"/>
                <a:gd name="connsiteX32" fmla="*/ 5667 w 9571"/>
                <a:gd name="connsiteY32" fmla="*/ 7182 h 10000"/>
                <a:gd name="connsiteX33" fmla="*/ 5667 w 9571"/>
                <a:gd name="connsiteY33" fmla="*/ 7980 h 10000"/>
                <a:gd name="connsiteX34" fmla="*/ 6096 w 9571"/>
                <a:gd name="connsiteY34" fmla="*/ 7980 h 10000"/>
                <a:gd name="connsiteX35" fmla="*/ 6096 w 9571"/>
                <a:gd name="connsiteY35" fmla="*/ 8379 h 10000"/>
                <a:gd name="connsiteX36" fmla="*/ 6523 w 9571"/>
                <a:gd name="connsiteY36" fmla="*/ 8379 h 10000"/>
                <a:gd name="connsiteX37" fmla="*/ 6523 w 9571"/>
                <a:gd name="connsiteY37" fmla="*/ 9177 h 10000"/>
                <a:gd name="connsiteX38" fmla="*/ 6523 w 9571"/>
                <a:gd name="connsiteY38" fmla="*/ 9576 h 10000"/>
                <a:gd name="connsiteX39" fmla="*/ 5214 w 9571"/>
                <a:gd name="connsiteY39" fmla="*/ 9576 h 10000"/>
                <a:gd name="connsiteX40" fmla="*/ 4787 w 9571"/>
                <a:gd name="connsiteY40" fmla="*/ 10000 h 10000"/>
                <a:gd name="connsiteX41" fmla="*/ 4358 w 9571"/>
                <a:gd name="connsiteY41" fmla="*/ 9576 h 10000"/>
                <a:gd name="connsiteX42" fmla="*/ 3929 w 9571"/>
                <a:gd name="connsiteY42" fmla="*/ 8803 h 10000"/>
                <a:gd name="connsiteX43" fmla="*/ 2619 w 9571"/>
                <a:gd name="connsiteY43" fmla="*/ 8803 h 10000"/>
                <a:gd name="connsiteX44" fmla="*/ 1739 w 9571"/>
                <a:gd name="connsiteY44" fmla="*/ 8803 h 10000"/>
                <a:gd name="connsiteX45" fmla="*/ 429 w 9571"/>
                <a:gd name="connsiteY45" fmla="*/ 8803 h 10000"/>
                <a:gd name="connsiteX0" fmla="*/ 448 w 10000"/>
                <a:gd name="connsiteY0" fmla="*/ 8803 h 10000"/>
                <a:gd name="connsiteX1" fmla="*/ 448 w 10000"/>
                <a:gd name="connsiteY1" fmla="*/ 8803 h 10000"/>
                <a:gd name="connsiteX2" fmla="*/ 448 w 10000"/>
                <a:gd name="connsiteY2" fmla="*/ 7980 h 10000"/>
                <a:gd name="connsiteX3" fmla="*/ 1369 w 10000"/>
                <a:gd name="connsiteY3" fmla="*/ 7606 h 10000"/>
                <a:gd name="connsiteX4" fmla="*/ 922 w 10000"/>
                <a:gd name="connsiteY4" fmla="*/ 6783 h 10000"/>
                <a:gd name="connsiteX5" fmla="*/ 448 w 10000"/>
                <a:gd name="connsiteY5" fmla="*/ 6409 h 10000"/>
                <a:gd name="connsiteX6" fmla="*/ 0 w 10000"/>
                <a:gd name="connsiteY6" fmla="*/ 5586 h 10000"/>
                <a:gd name="connsiteX7" fmla="*/ 922 w 10000"/>
                <a:gd name="connsiteY7" fmla="*/ 5985 h 10000"/>
                <a:gd name="connsiteX8" fmla="*/ 3632 w 10000"/>
                <a:gd name="connsiteY8" fmla="*/ 5586 h 10000"/>
                <a:gd name="connsiteX9" fmla="*/ 3632 w 10000"/>
                <a:gd name="connsiteY9" fmla="*/ 4788 h 10000"/>
                <a:gd name="connsiteX10" fmla="*/ 4105 w 10000"/>
                <a:gd name="connsiteY10" fmla="*/ 4389 h 10000"/>
                <a:gd name="connsiteX11" fmla="*/ 5921 w 10000"/>
                <a:gd name="connsiteY11" fmla="*/ 4015 h 10000"/>
                <a:gd name="connsiteX12" fmla="*/ 5921 w 10000"/>
                <a:gd name="connsiteY12" fmla="*/ 3192 h 10000"/>
                <a:gd name="connsiteX13" fmla="*/ 6369 w 10000"/>
                <a:gd name="connsiteY13" fmla="*/ 2818 h 10000"/>
                <a:gd name="connsiteX14" fmla="*/ 6369 w 10000"/>
                <a:gd name="connsiteY14" fmla="*/ 2394 h 10000"/>
                <a:gd name="connsiteX15" fmla="*/ 6815 w 10000"/>
                <a:gd name="connsiteY15" fmla="*/ 2394 h 10000"/>
                <a:gd name="connsiteX16" fmla="*/ 7290 w 10000"/>
                <a:gd name="connsiteY16" fmla="*/ 1621 h 10000"/>
                <a:gd name="connsiteX17" fmla="*/ 7290 w 10000"/>
                <a:gd name="connsiteY17" fmla="*/ 798 h 10000"/>
                <a:gd name="connsiteX18" fmla="*/ 8186 w 10000"/>
                <a:gd name="connsiteY18" fmla="*/ 424 h 10000"/>
                <a:gd name="connsiteX19" fmla="*/ 9107 w 10000"/>
                <a:gd name="connsiteY19" fmla="*/ 0 h 10000"/>
                <a:gd name="connsiteX20" fmla="*/ 9554 w 10000"/>
                <a:gd name="connsiteY20" fmla="*/ 0 h 10000"/>
                <a:gd name="connsiteX21" fmla="*/ 8652 w 10000"/>
                <a:gd name="connsiteY21" fmla="*/ 800 h 10000"/>
                <a:gd name="connsiteX22" fmla="*/ 9554 w 10000"/>
                <a:gd name="connsiteY22" fmla="*/ 1621 h 10000"/>
                <a:gd name="connsiteX23" fmla="*/ 9107 w 10000"/>
                <a:gd name="connsiteY23" fmla="*/ 1995 h 10000"/>
                <a:gd name="connsiteX24" fmla="*/ 9554 w 10000"/>
                <a:gd name="connsiteY24" fmla="*/ 2394 h 10000"/>
                <a:gd name="connsiteX25" fmla="*/ 9107 w 10000"/>
                <a:gd name="connsiteY25" fmla="*/ 3192 h 10000"/>
                <a:gd name="connsiteX26" fmla="*/ 10000 w 10000"/>
                <a:gd name="connsiteY26" fmla="*/ 3591 h 10000"/>
                <a:gd name="connsiteX27" fmla="*/ 10000 w 10000"/>
                <a:gd name="connsiteY27" fmla="*/ 4015 h 10000"/>
                <a:gd name="connsiteX28" fmla="*/ 9554 w 10000"/>
                <a:gd name="connsiteY28" fmla="*/ 4015 h 10000"/>
                <a:gd name="connsiteX29" fmla="*/ 10000 w 10000"/>
                <a:gd name="connsiteY29" fmla="*/ 4389 h 10000"/>
                <a:gd name="connsiteX30" fmla="*/ 7738 w 10000"/>
                <a:gd name="connsiteY30" fmla="*/ 6783 h 10000"/>
                <a:gd name="connsiteX31" fmla="*/ 6815 w 10000"/>
                <a:gd name="connsiteY31" fmla="*/ 7182 h 10000"/>
                <a:gd name="connsiteX32" fmla="*/ 6369 w 10000"/>
                <a:gd name="connsiteY32" fmla="*/ 6783 h 10000"/>
                <a:gd name="connsiteX33" fmla="*/ 5921 w 10000"/>
                <a:gd name="connsiteY33" fmla="*/ 7182 h 10000"/>
                <a:gd name="connsiteX34" fmla="*/ 5921 w 10000"/>
                <a:gd name="connsiteY34" fmla="*/ 7980 h 10000"/>
                <a:gd name="connsiteX35" fmla="*/ 6369 w 10000"/>
                <a:gd name="connsiteY35" fmla="*/ 7980 h 10000"/>
                <a:gd name="connsiteX36" fmla="*/ 6369 w 10000"/>
                <a:gd name="connsiteY36" fmla="*/ 8379 h 10000"/>
                <a:gd name="connsiteX37" fmla="*/ 6815 w 10000"/>
                <a:gd name="connsiteY37" fmla="*/ 8379 h 10000"/>
                <a:gd name="connsiteX38" fmla="*/ 6815 w 10000"/>
                <a:gd name="connsiteY38" fmla="*/ 9177 h 10000"/>
                <a:gd name="connsiteX39" fmla="*/ 6815 w 10000"/>
                <a:gd name="connsiteY39" fmla="*/ 9576 h 10000"/>
                <a:gd name="connsiteX40" fmla="*/ 5448 w 10000"/>
                <a:gd name="connsiteY40" fmla="*/ 9576 h 10000"/>
                <a:gd name="connsiteX41" fmla="*/ 5002 w 10000"/>
                <a:gd name="connsiteY41" fmla="*/ 10000 h 10000"/>
                <a:gd name="connsiteX42" fmla="*/ 4553 w 10000"/>
                <a:gd name="connsiteY42" fmla="*/ 9576 h 10000"/>
                <a:gd name="connsiteX43" fmla="*/ 4105 w 10000"/>
                <a:gd name="connsiteY43" fmla="*/ 8803 h 10000"/>
                <a:gd name="connsiteX44" fmla="*/ 2736 w 10000"/>
                <a:gd name="connsiteY44" fmla="*/ 8803 h 10000"/>
                <a:gd name="connsiteX45" fmla="*/ 1817 w 10000"/>
                <a:gd name="connsiteY45" fmla="*/ 8803 h 10000"/>
                <a:gd name="connsiteX46" fmla="*/ 448 w 10000"/>
                <a:gd name="connsiteY46" fmla="*/ 8803 h 10000"/>
                <a:gd name="connsiteX0" fmla="*/ 448 w 10023"/>
                <a:gd name="connsiteY0" fmla="*/ 8803 h 10000"/>
                <a:gd name="connsiteX1" fmla="*/ 448 w 10023"/>
                <a:gd name="connsiteY1" fmla="*/ 8803 h 10000"/>
                <a:gd name="connsiteX2" fmla="*/ 448 w 10023"/>
                <a:gd name="connsiteY2" fmla="*/ 7980 h 10000"/>
                <a:gd name="connsiteX3" fmla="*/ 1369 w 10023"/>
                <a:gd name="connsiteY3" fmla="*/ 7606 h 10000"/>
                <a:gd name="connsiteX4" fmla="*/ 922 w 10023"/>
                <a:gd name="connsiteY4" fmla="*/ 6783 h 10000"/>
                <a:gd name="connsiteX5" fmla="*/ 448 w 10023"/>
                <a:gd name="connsiteY5" fmla="*/ 6409 h 10000"/>
                <a:gd name="connsiteX6" fmla="*/ 0 w 10023"/>
                <a:gd name="connsiteY6" fmla="*/ 5586 h 10000"/>
                <a:gd name="connsiteX7" fmla="*/ 922 w 10023"/>
                <a:gd name="connsiteY7" fmla="*/ 5985 h 10000"/>
                <a:gd name="connsiteX8" fmla="*/ 3632 w 10023"/>
                <a:gd name="connsiteY8" fmla="*/ 5586 h 10000"/>
                <a:gd name="connsiteX9" fmla="*/ 3632 w 10023"/>
                <a:gd name="connsiteY9" fmla="*/ 4788 h 10000"/>
                <a:gd name="connsiteX10" fmla="*/ 4105 w 10023"/>
                <a:gd name="connsiteY10" fmla="*/ 4389 h 10000"/>
                <a:gd name="connsiteX11" fmla="*/ 5921 w 10023"/>
                <a:gd name="connsiteY11" fmla="*/ 4015 h 10000"/>
                <a:gd name="connsiteX12" fmla="*/ 5921 w 10023"/>
                <a:gd name="connsiteY12" fmla="*/ 3192 h 10000"/>
                <a:gd name="connsiteX13" fmla="*/ 6369 w 10023"/>
                <a:gd name="connsiteY13" fmla="*/ 2818 h 10000"/>
                <a:gd name="connsiteX14" fmla="*/ 6369 w 10023"/>
                <a:gd name="connsiteY14" fmla="*/ 2394 h 10000"/>
                <a:gd name="connsiteX15" fmla="*/ 6815 w 10023"/>
                <a:gd name="connsiteY15" fmla="*/ 2394 h 10000"/>
                <a:gd name="connsiteX16" fmla="*/ 7290 w 10023"/>
                <a:gd name="connsiteY16" fmla="*/ 1621 h 10000"/>
                <a:gd name="connsiteX17" fmla="*/ 7290 w 10023"/>
                <a:gd name="connsiteY17" fmla="*/ 798 h 10000"/>
                <a:gd name="connsiteX18" fmla="*/ 8186 w 10023"/>
                <a:gd name="connsiteY18" fmla="*/ 424 h 10000"/>
                <a:gd name="connsiteX19" fmla="*/ 9107 w 10023"/>
                <a:gd name="connsiteY19" fmla="*/ 0 h 10000"/>
                <a:gd name="connsiteX20" fmla="*/ 9554 w 10023"/>
                <a:gd name="connsiteY20" fmla="*/ 0 h 10000"/>
                <a:gd name="connsiteX21" fmla="*/ 8652 w 10023"/>
                <a:gd name="connsiteY21" fmla="*/ 800 h 10000"/>
                <a:gd name="connsiteX22" fmla="*/ 9554 w 10023"/>
                <a:gd name="connsiteY22" fmla="*/ 1621 h 10000"/>
                <a:gd name="connsiteX23" fmla="*/ 9107 w 10023"/>
                <a:gd name="connsiteY23" fmla="*/ 1995 h 10000"/>
                <a:gd name="connsiteX24" fmla="*/ 9554 w 10023"/>
                <a:gd name="connsiteY24" fmla="*/ 2394 h 10000"/>
                <a:gd name="connsiteX25" fmla="*/ 10023 w 10023"/>
                <a:gd name="connsiteY25" fmla="*/ 2850 h 10000"/>
                <a:gd name="connsiteX26" fmla="*/ 10000 w 10023"/>
                <a:gd name="connsiteY26" fmla="*/ 3591 h 10000"/>
                <a:gd name="connsiteX27" fmla="*/ 10000 w 10023"/>
                <a:gd name="connsiteY27" fmla="*/ 4015 h 10000"/>
                <a:gd name="connsiteX28" fmla="*/ 9554 w 10023"/>
                <a:gd name="connsiteY28" fmla="*/ 4015 h 10000"/>
                <a:gd name="connsiteX29" fmla="*/ 10000 w 10023"/>
                <a:gd name="connsiteY29" fmla="*/ 4389 h 10000"/>
                <a:gd name="connsiteX30" fmla="*/ 7738 w 10023"/>
                <a:gd name="connsiteY30" fmla="*/ 6783 h 10000"/>
                <a:gd name="connsiteX31" fmla="*/ 6815 w 10023"/>
                <a:gd name="connsiteY31" fmla="*/ 7182 h 10000"/>
                <a:gd name="connsiteX32" fmla="*/ 6369 w 10023"/>
                <a:gd name="connsiteY32" fmla="*/ 6783 h 10000"/>
                <a:gd name="connsiteX33" fmla="*/ 5921 w 10023"/>
                <a:gd name="connsiteY33" fmla="*/ 7182 h 10000"/>
                <a:gd name="connsiteX34" fmla="*/ 5921 w 10023"/>
                <a:gd name="connsiteY34" fmla="*/ 7980 h 10000"/>
                <a:gd name="connsiteX35" fmla="*/ 6369 w 10023"/>
                <a:gd name="connsiteY35" fmla="*/ 7980 h 10000"/>
                <a:gd name="connsiteX36" fmla="*/ 6369 w 10023"/>
                <a:gd name="connsiteY36" fmla="*/ 8379 h 10000"/>
                <a:gd name="connsiteX37" fmla="*/ 6815 w 10023"/>
                <a:gd name="connsiteY37" fmla="*/ 8379 h 10000"/>
                <a:gd name="connsiteX38" fmla="*/ 6815 w 10023"/>
                <a:gd name="connsiteY38" fmla="*/ 9177 h 10000"/>
                <a:gd name="connsiteX39" fmla="*/ 6815 w 10023"/>
                <a:gd name="connsiteY39" fmla="*/ 9576 h 10000"/>
                <a:gd name="connsiteX40" fmla="*/ 5448 w 10023"/>
                <a:gd name="connsiteY40" fmla="*/ 9576 h 10000"/>
                <a:gd name="connsiteX41" fmla="*/ 5002 w 10023"/>
                <a:gd name="connsiteY41" fmla="*/ 10000 h 10000"/>
                <a:gd name="connsiteX42" fmla="*/ 4553 w 10023"/>
                <a:gd name="connsiteY42" fmla="*/ 9576 h 10000"/>
                <a:gd name="connsiteX43" fmla="*/ 4105 w 10023"/>
                <a:gd name="connsiteY43" fmla="*/ 8803 h 10000"/>
                <a:gd name="connsiteX44" fmla="*/ 2736 w 10023"/>
                <a:gd name="connsiteY44" fmla="*/ 8803 h 10000"/>
                <a:gd name="connsiteX45" fmla="*/ 1817 w 10023"/>
                <a:gd name="connsiteY45" fmla="*/ 8803 h 10000"/>
                <a:gd name="connsiteX46" fmla="*/ 448 w 10023"/>
                <a:gd name="connsiteY46" fmla="*/ 8803 h 10000"/>
                <a:gd name="connsiteX0" fmla="*/ 448 w 10023"/>
                <a:gd name="connsiteY0" fmla="*/ 8803 h 10000"/>
                <a:gd name="connsiteX1" fmla="*/ 448 w 10023"/>
                <a:gd name="connsiteY1" fmla="*/ 8803 h 10000"/>
                <a:gd name="connsiteX2" fmla="*/ 448 w 10023"/>
                <a:gd name="connsiteY2" fmla="*/ 7980 h 10000"/>
                <a:gd name="connsiteX3" fmla="*/ 1369 w 10023"/>
                <a:gd name="connsiteY3" fmla="*/ 7606 h 10000"/>
                <a:gd name="connsiteX4" fmla="*/ 922 w 10023"/>
                <a:gd name="connsiteY4" fmla="*/ 6783 h 10000"/>
                <a:gd name="connsiteX5" fmla="*/ 448 w 10023"/>
                <a:gd name="connsiteY5" fmla="*/ 6409 h 10000"/>
                <a:gd name="connsiteX6" fmla="*/ 0 w 10023"/>
                <a:gd name="connsiteY6" fmla="*/ 5586 h 10000"/>
                <a:gd name="connsiteX7" fmla="*/ 922 w 10023"/>
                <a:gd name="connsiteY7" fmla="*/ 5985 h 10000"/>
                <a:gd name="connsiteX8" fmla="*/ 3632 w 10023"/>
                <a:gd name="connsiteY8" fmla="*/ 5586 h 10000"/>
                <a:gd name="connsiteX9" fmla="*/ 3632 w 10023"/>
                <a:gd name="connsiteY9" fmla="*/ 4788 h 10000"/>
                <a:gd name="connsiteX10" fmla="*/ 4105 w 10023"/>
                <a:gd name="connsiteY10" fmla="*/ 4389 h 10000"/>
                <a:gd name="connsiteX11" fmla="*/ 5921 w 10023"/>
                <a:gd name="connsiteY11" fmla="*/ 4015 h 10000"/>
                <a:gd name="connsiteX12" fmla="*/ 5921 w 10023"/>
                <a:gd name="connsiteY12" fmla="*/ 3192 h 10000"/>
                <a:gd name="connsiteX13" fmla="*/ 6369 w 10023"/>
                <a:gd name="connsiteY13" fmla="*/ 2818 h 10000"/>
                <a:gd name="connsiteX14" fmla="*/ 6369 w 10023"/>
                <a:gd name="connsiteY14" fmla="*/ 2394 h 10000"/>
                <a:gd name="connsiteX15" fmla="*/ 6815 w 10023"/>
                <a:gd name="connsiteY15" fmla="*/ 2394 h 10000"/>
                <a:gd name="connsiteX16" fmla="*/ 7290 w 10023"/>
                <a:gd name="connsiteY16" fmla="*/ 1621 h 10000"/>
                <a:gd name="connsiteX17" fmla="*/ 7290 w 10023"/>
                <a:gd name="connsiteY17" fmla="*/ 798 h 10000"/>
                <a:gd name="connsiteX18" fmla="*/ 8186 w 10023"/>
                <a:gd name="connsiteY18" fmla="*/ 424 h 10000"/>
                <a:gd name="connsiteX19" fmla="*/ 9107 w 10023"/>
                <a:gd name="connsiteY19" fmla="*/ 0 h 10000"/>
                <a:gd name="connsiteX20" fmla="*/ 9554 w 10023"/>
                <a:gd name="connsiteY20" fmla="*/ 0 h 10000"/>
                <a:gd name="connsiteX21" fmla="*/ 8652 w 10023"/>
                <a:gd name="connsiteY21" fmla="*/ 800 h 10000"/>
                <a:gd name="connsiteX22" fmla="*/ 9554 w 10023"/>
                <a:gd name="connsiteY22" fmla="*/ 1621 h 10000"/>
                <a:gd name="connsiteX23" fmla="*/ 9107 w 10023"/>
                <a:gd name="connsiteY23" fmla="*/ 1995 h 10000"/>
                <a:gd name="connsiteX24" fmla="*/ 9554 w 10023"/>
                <a:gd name="connsiteY24" fmla="*/ 2394 h 10000"/>
                <a:gd name="connsiteX25" fmla="*/ 10023 w 10023"/>
                <a:gd name="connsiteY25" fmla="*/ 2850 h 10000"/>
                <a:gd name="connsiteX26" fmla="*/ 10000 w 10023"/>
                <a:gd name="connsiteY26" fmla="*/ 3591 h 10000"/>
                <a:gd name="connsiteX27" fmla="*/ 10000 w 10023"/>
                <a:gd name="connsiteY27" fmla="*/ 4015 h 10000"/>
                <a:gd name="connsiteX28" fmla="*/ 10000 w 10023"/>
                <a:gd name="connsiteY28" fmla="*/ 4389 h 10000"/>
                <a:gd name="connsiteX29" fmla="*/ 7738 w 10023"/>
                <a:gd name="connsiteY29" fmla="*/ 6783 h 10000"/>
                <a:gd name="connsiteX30" fmla="*/ 6815 w 10023"/>
                <a:gd name="connsiteY30" fmla="*/ 7182 h 10000"/>
                <a:gd name="connsiteX31" fmla="*/ 6369 w 10023"/>
                <a:gd name="connsiteY31" fmla="*/ 6783 h 10000"/>
                <a:gd name="connsiteX32" fmla="*/ 5921 w 10023"/>
                <a:gd name="connsiteY32" fmla="*/ 7182 h 10000"/>
                <a:gd name="connsiteX33" fmla="*/ 5921 w 10023"/>
                <a:gd name="connsiteY33" fmla="*/ 7980 h 10000"/>
                <a:gd name="connsiteX34" fmla="*/ 6369 w 10023"/>
                <a:gd name="connsiteY34" fmla="*/ 7980 h 10000"/>
                <a:gd name="connsiteX35" fmla="*/ 6369 w 10023"/>
                <a:gd name="connsiteY35" fmla="*/ 8379 h 10000"/>
                <a:gd name="connsiteX36" fmla="*/ 6815 w 10023"/>
                <a:gd name="connsiteY36" fmla="*/ 8379 h 10000"/>
                <a:gd name="connsiteX37" fmla="*/ 6815 w 10023"/>
                <a:gd name="connsiteY37" fmla="*/ 9177 h 10000"/>
                <a:gd name="connsiteX38" fmla="*/ 6815 w 10023"/>
                <a:gd name="connsiteY38" fmla="*/ 9576 h 10000"/>
                <a:gd name="connsiteX39" fmla="*/ 5448 w 10023"/>
                <a:gd name="connsiteY39" fmla="*/ 9576 h 10000"/>
                <a:gd name="connsiteX40" fmla="*/ 5002 w 10023"/>
                <a:gd name="connsiteY40" fmla="*/ 10000 h 10000"/>
                <a:gd name="connsiteX41" fmla="*/ 4553 w 10023"/>
                <a:gd name="connsiteY41" fmla="*/ 9576 h 10000"/>
                <a:gd name="connsiteX42" fmla="*/ 4105 w 10023"/>
                <a:gd name="connsiteY42" fmla="*/ 8803 h 10000"/>
                <a:gd name="connsiteX43" fmla="*/ 2736 w 10023"/>
                <a:gd name="connsiteY43" fmla="*/ 8803 h 10000"/>
                <a:gd name="connsiteX44" fmla="*/ 1817 w 10023"/>
                <a:gd name="connsiteY44" fmla="*/ 8803 h 10000"/>
                <a:gd name="connsiteX45" fmla="*/ 448 w 10023"/>
                <a:gd name="connsiteY45" fmla="*/ 8803 h 10000"/>
                <a:gd name="connsiteX0" fmla="*/ 448 w 10023"/>
                <a:gd name="connsiteY0" fmla="*/ 8803 h 10000"/>
                <a:gd name="connsiteX1" fmla="*/ 448 w 10023"/>
                <a:gd name="connsiteY1" fmla="*/ 8803 h 10000"/>
                <a:gd name="connsiteX2" fmla="*/ 448 w 10023"/>
                <a:gd name="connsiteY2" fmla="*/ 7980 h 10000"/>
                <a:gd name="connsiteX3" fmla="*/ 1369 w 10023"/>
                <a:gd name="connsiteY3" fmla="*/ 7606 h 10000"/>
                <a:gd name="connsiteX4" fmla="*/ 922 w 10023"/>
                <a:gd name="connsiteY4" fmla="*/ 6783 h 10000"/>
                <a:gd name="connsiteX5" fmla="*/ 448 w 10023"/>
                <a:gd name="connsiteY5" fmla="*/ 6409 h 10000"/>
                <a:gd name="connsiteX6" fmla="*/ 0 w 10023"/>
                <a:gd name="connsiteY6" fmla="*/ 5586 h 10000"/>
                <a:gd name="connsiteX7" fmla="*/ 922 w 10023"/>
                <a:gd name="connsiteY7" fmla="*/ 5985 h 10000"/>
                <a:gd name="connsiteX8" fmla="*/ 3632 w 10023"/>
                <a:gd name="connsiteY8" fmla="*/ 5586 h 10000"/>
                <a:gd name="connsiteX9" fmla="*/ 3632 w 10023"/>
                <a:gd name="connsiteY9" fmla="*/ 4788 h 10000"/>
                <a:gd name="connsiteX10" fmla="*/ 4105 w 10023"/>
                <a:gd name="connsiteY10" fmla="*/ 4389 h 10000"/>
                <a:gd name="connsiteX11" fmla="*/ 5921 w 10023"/>
                <a:gd name="connsiteY11" fmla="*/ 4015 h 10000"/>
                <a:gd name="connsiteX12" fmla="*/ 5921 w 10023"/>
                <a:gd name="connsiteY12" fmla="*/ 3192 h 10000"/>
                <a:gd name="connsiteX13" fmla="*/ 6369 w 10023"/>
                <a:gd name="connsiteY13" fmla="*/ 2818 h 10000"/>
                <a:gd name="connsiteX14" fmla="*/ 6369 w 10023"/>
                <a:gd name="connsiteY14" fmla="*/ 2394 h 10000"/>
                <a:gd name="connsiteX15" fmla="*/ 6815 w 10023"/>
                <a:gd name="connsiteY15" fmla="*/ 2394 h 10000"/>
                <a:gd name="connsiteX16" fmla="*/ 7290 w 10023"/>
                <a:gd name="connsiteY16" fmla="*/ 1621 h 10000"/>
                <a:gd name="connsiteX17" fmla="*/ 7290 w 10023"/>
                <a:gd name="connsiteY17" fmla="*/ 798 h 10000"/>
                <a:gd name="connsiteX18" fmla="*/ 8186 w 10023"/>
                <a:gd name="connsiteY18" fmla="*/ 424 h 10000"/>
                <a:gd name="connsiteX19" fmla="*/ 9107 w 10023"/>
                <a:gd name="connsiteY19" fmla="*/ 0 h 10000"/>
                <a:gd name="connsiteX20" fmla="*/ 9554 w 10023"/>
                <a:gd name="connsiteY20" fmla="*/ 0 h 10000"/>
                <a:gd name="connsiteX21" fmla="*/ 8652 w 10023"/>
                <a:gd name="connsiteY21" fmla="*/ 800 h 10000"/>
                <a:gd name="connsiteX22" fmla="*/ 9554 w 10023"/>
                <a:gd name="connsiteY22" fmla="*/ 1621 h 10000"/>
                <a:gd name="connsiteX23" fmla="*/ 9107 w 10023"/>
                <a:gd name="connsiteY23" fmla="*/ 1995 h 10000"/>
                <a:gd name="connsiteX24" fmla="*/ 9554 w 10023"/>
                <a:gd name="connsiteY24" fmla="*/ 2394 h 10000"/>
                <a:gd name="connsiteX25" fmla="*/ 10023 w 10023"/>
                <a:gd name="connsiteY25" fmla="*/ 2850 h 10000"/>
                <a:gd name="connsiteX26" fmla="*/ 10000 w 10023"/>
                <a:gd name="connsiteY26" fmla="*/ 3591 h 10000"/>
                <a:gd name="connsiteX27" fmla="*/ 10000 w 10023"/>
                <a:gd name="connsiteY27" fmla="*/ 4389 h 10000"/>
                <a:gd name="connsiteX28" fmla="*/ 7738 w 10023"/>
                <a:gd name="connsiteY28" fmla="*/ 6783 h 10000"/>
                <a:gd name="connsiteX29" fmla="*/ 6815 w 10023"/>
                <a:gd name="connsiteY29" fmla="*/ 7182 h 10000"/>
                <a:gd name="connsiteX30" fmla="*/ 6369 w 10023"/>
                <a:gd name="connsiteY30" fmla="*/ 6783 h 10000"/>
                <a:gd name="connsiteX31" fmla="*/ 5921 w 10023"/>
                <a:gd name="connsiteY31" fmla="*/ 7182 h 10000"/>
                <a:gd name="connsiteX32" fmla="*/ 5921 w 10023"/>
                <a:gd name="connsiteY32" fmla="*/ 7980 h 10000"/>
                <a:gd name="connsiteX33" fmla="*/ 6369 w 10023"/>
                <a:gd name="connsiteY33" fmla="*/ 7980 h 10000"/>
                <a:gd name="connsiteX34" fmla="*/ 6369 w 10023"/>
                <a:gd name="connsiteY34" fmla="*/ 8379 h 10000"/>
                <a:gd name="connsiteX35" fmla="*/ 6815 w 10023"/>
                <a:gd name="connsiteY35" fmla="*/ 8379 h 10000"/>
                <a:gd name="connsiteX36" fmla="*/ 6815 w 10023"/>
                <a:gd name="connsiteY36" fmla="*/ 9177 h 10000"/>
                <a:gd name="connsiteX37" fmla="*/ 6815 w 10023"/>
                <a:gd name="connsiteY37" fmla="*/ 9576 h 10000"/>
                <a:gd name="connsiteX38" fmla="*/ 5448 w 10023"/>
                <a:gd name="connsiteY38" fmla="*/ 9576 h 10000"/>
                <a:gd name="connsiteX39" fmla="*/ 5002 w 10023"/>
                <a:gd name="connsiteY39" fmla="*/ 10000 h 10000"/>
                <a:gd name="connsiteX40" fmla="*/ 4553 w 10023"/>
                <a:gd name="connsiteY40" fmla="*/ 9576 h 10000"/>
                <a:gd name="connsiteX41" fmla="*/ 4105 w 10023"/>
                <a:gd name="connsiteY41" fmla="*/ 8803 h 10000"/>
                <a:gd name="connsiteX42" fmla="*/ 2736 w 10023"/>
                <a:gd name="connsiteY42" fmla="*/ 8803 h 10000"/>
                <a:gd name="connsiteX43" fmla="*/ 1817 w 10023"/>
                <a:gd name="connsiteY43" fmla="*/ 8803 h 10000"/>
                <a:gd name="connsiteX44" fmla="*/ 448 w 10023"/>
                <a:gd name="connsiteY44" fmla="*/ 8803 h 10000"/>
                <a:gd name="connsiteX0" fmla="*/ 448 w 10381"/>
                <a:gd name="connsiteY0" fmla="*/ 8803 h 10000"/>
                <a:gd name="connsiteX1" fmla="*/ 448 w 10381"/>
                <a:gd name="connsiteY1" fmla="*/ 8803 h 10000"/>
                <a:gd name="connsiteX2" fmla="*/ 448 w 10381"/>
                <a:gd name="connsiteY2" fmla="*/ 7980 h 10000"/>
                <a:gd name="connsiteX3" fmla="*/ 1369 w 10381"/>
                <a:gd name="connsiteY3" fmla="*/ 7606 h 10000"/>
                <a:gd name="connsiteX4" fmla="*/ 922 w 10381"/>
                <a:gd name="connsiteY4" fmla="*/ 6783 h 10000"/>
                <a:gd name="connsiteX5" fmla="*/ 448 w 10381"/>
                <a:gd name="connsiteY5" fmla="*/ 6409 h 10000"/>
                <a:gd name="connsiteX6" fmla="*/ 0 w 10381"/>
                <a:gd name="connsiteY6" fmla="*/ 5586 h 10000"/>
                <a:gd name="connsiteX7" fmla="*/ 922 w 10381"/>
                <a:gd name="connsiteY7" fmla="*/ 5985 h 10000"/>
                <a:gd name="connsiteX8" fmla="*/ 3632 w 10381"/>
                <a:gd name="connsiteY8" fmla="*/ 5586 h 10000"/>
                <a:gd name="connsiteX9" fmla="*/ 3632 w 10381"/>
                <a:gd name="connsiteY9" fmla="*/ 4788 h 10000"/>
                <a:gd name="connsiteX10" fmla="*/ 4105 w 10381"/>
                <a:gd name="connsiteY10" fmla="*/ 4389 h 10000"/>
                <a:gd name="connsiteX11" fmla="*/ 5921 w 10381"/>
                <a:gd name="connsiteY11" fmla="*/ 4015 h 10000"/>
                <a:gd name="connsiteX12" fmla="*/ 5921 w 10381"/>
                <a:gd name="connsiteY12" fmla="*/ 3192 h 10000"/>
                <a:gd name="connsiteX13" fmla="*/ 6369 w 10381"/>
                <a:gd name="connsiteY13" fmla="*/ 2818 h 10000"/>
                <a:gd name="connsiteX14" fmla="*/ 6369 w 10381"/>
                <a:gd name="connsiteY14" fmla="*/ 2394 h 10000"/>
                <a:gd name="connsiteX15" fmla="*/ 6815 w 10381"/>
                <a:gd name="connsiteY15" fmla="*/ 2394 h 10000"/>
                <a:gd name="connsiteX16" fmla="*/ 7290 w 10381"/>
                <a:gd name="connsiteY16" fmla="*/ 1621 h 10000"/>
                <a:gd name="connsiteX17" fmla="*/ 7290 w 10381"/>
                <a:gd name="connsiteY17" fmla="*/ 798 h 10000"/>
                <a:gd name="connsiteX18" fmla="*/ 8186 w 10381"/>
                <a:gd name="connsiteY18" fmla="*/ 424 h 10000"/>
                <a:gd name="connsiteX19" fmla="*/ 9107 w 10381"/>
                <a:gd name="connsiteY19" fmla="*/ 0 h 10000"/>
                <a:gd name="connsiteX20" fmla="*/ 9554 w 10381"/>
                <a:gd name="connsiteY20" fmla="*/ 0 h 10000"/>
                <a:gd name="connsiteX21" fmla="*/ 8652 w 10381"/>
                <a:gd name="connsiteY21" fmla="*/ 800 h 10000"/>
                <a:gd name="connsiteX22" fmla="*/ 9554 w 10381"/>
                <a:gd name="connsiteY22" fmla="*/ 1621 h 10000"/>
                <a:gd name="connsiteX23" fmla="*/ 9107 w 10381"/>
                <a:gd name="connsiteY23" fmla="*/ 1995 h 10000"/>
                <a:gd name="connsiteX24" fmla="*/ 9554 w 10381"/>
                <a:gd name="connsiteY24" fmla="*/ 2394 h 10000"/>
                <a:gd name="connsiteX25" fmla="*/ 10023 w 10381"/>
                <a:gd name="connsiteY25" fmla="*/ 2850 h 10000"/>
                <a:gd name="connsiteX26" fmla="*/ 10000 w 10381"/>
                <a:gd name="connsiteY26" fmla="*/ 4389 h 10000"/>
                <a:gd name="connsiteX27" fmla="*/ 7738 w 10381"/>
                <a:gd name="connsiteY27" fmla="*/ 6783 h 10000"/>
                <a:gd name="connsiteX28" fmla="*/ 6815 w 10381"/>
                <a:gd name="connsiteY28" fmla="*/ 7182 h 10000"/>
                <a:gd name="connsiteX29" fmla="*/ 6369 w 10381"/>
                <a:gd name="connsiteY29" fmla="*/ 6783 h 10000"/>
                <a:gd name="connsiteX30" fmla="*/ 5921 w 10381"/>
                <a:gd name="connsiteY30" fmla="*/ 7182 h 10000"/>
                <a:gd name="connsiteX31" fmla="*/ 5921 w 10381"/>
                <a:gd name="connsiteY31" fmla="*/ 7980 h 10000"/>
                <a:gd name="connsiteX32" fmla="*/ 6369 w 10381"/>
                <a:gd name="connsiteY32" fmla="*/ 7980 h 10000"/>
                <a:gd name="connsiteX33" fmla="*/ 6369 w 10381"/>
                <a:gd name="connsiteY33" fmla="*/ 8379 h 10000"/>
                <a:gd name="connsiteX34" fmla="*/ 6815 w 10381"/>
                <a:gd name="connsiteY34" fmla="*/ 8379 h 10000"/>
                <a:gd name="connsiteX35" fmla="*/ 6815 w 10381"/>
                <a:gd name="connsiteY35" fmla="*/ 9177 h 10000"/>
                <a:gd name="connsiteX36" fmla="*/ 6815 w 10381"/>
                <a:gd name="connsiteY36" fmla="*/ 9576 h 10000"/>
                <a:gd name="connsiteX37" fmla="*/ 5448 w 10381"/>
                <a:gd name="connsiteY37" fmla="*/ 9576 h 10000"/>
                <a:gd name="connsiteX38" fmla="*/ 5002 w 10381"/>
                <a:gd name="connsiteY38" fmla="*/ 10000 h 10000"/>
                <a:gd name="connsiteX39" fmla="*/ 4553 w 10381"/>
                <a:gd name="connsiteY39" fmla="*/ 9576 h 10000"/>
                <a:gd name="connsiteX40" fmla="*/ 4105 w 10381"/>
                <a:gd name="connsiteY40" fmla="*/ 8803 h 10000"/>
                <a:gd name="connsiteX41" fmla="*/ 2736 w 10381"/>
                <a:gd name="connsiteY41" fmla="*/ 8803 h 10000"/>
                <a:gd name="connsiteX42" fmla="*/ 1817 w 10381"/>
                <a:gd name="connsiteY42" fmla="*/ 8803 h 10000"/>
                <a:gd name="connsiteX43" fmla="*/ 448 w 10381"/>
                <a:gd name="connsiteY43" fmla="*/ 8803 h 10000"/>
                <a:gd name="connsiteX0" fmla="*/ 448 w 10403"/>
                <a:gd name="connsiteY0" fmla="*/ 8803 h 10000"/>
                <a:gd name="connsiteX1" fmla="*/ 448 w 10403"/>
                <a:gd name="connsiteY1" fmla="*/ 8803 h 10000"/>
                <a:gd name="connsiteX2" fmla="*/ 448 w 10403"/>
                <a:gd name="connsiteY2" fmla="*/ 7980 h 10000"/>
                <a:gd name="connsiteX3" fmla="*/ 1369 w 10403"/>
                <a:gd name="connsiteY3" fmla="*/ 7606 h 10000"/>
                <a:gd name="connsiteX4" fmla="*/ 922 w 10403"/>
                <a:gd name="connsiteY4" fmla="*/ 6783 h 10000"/>
                <a:gd name="connsiteX5" fmla="*/ 448 w 10403"/>
                <a:gd name="connsiteY5" fmla="*/ 6409 h 10000"/>
                <a:gd name="connsiteX6" fmla="*/ 0 w 10403"/>
                <a:gd name="connsiteY6" fmla="*/ 5586 h 10000"/>
                <a:gd name="connsiteX7" fmla="*/ 922 w 10403"/>
                <a:gd name="connsiteY7" fmla="*/ 5985 h 10000"/>
                <a:gd name="connsiteX8" fmla="*/ 3632 w 10403"/>
                <a:gd name="connsiteY8" fmla="*/ 5586 h 10000"/>
                <a:gd name="connsiteX9" fmla="*/ 3632 w 10403"/>
                <a:gd name="connsiteY9" fmla="*/ 4788 h 10000"/>
                <a:gd name="connsiteX10" fmla="*/ 4105 w 10403"/>
                <a:gd name="connsiteY10" fmla="*/ 4389 h 10000"/>
                <a:gd name="connsiteX11" fmla="*/ 5921 w 10403"/>
                <a:gd name="connsiteY11" fmla="*/ 4015 h 10000"/>
                <a:gd name="connsiteX12" fmla="*/ 5921 w 10403"/>
                <a:gd name="connsiteY12" fmla="*/ 3192 h 10000"/>
                <a:gd name="connsiteX13" fmla="*/ 6369 w 10403"/>
                <a:gd name="connsiteY13" fmla="*/ 2818 h 10000"/>
                <a:gd name="connsiteX14" fmla="*/ 6369 w 10403"/>
                <a:gd name="connsiteY14" fmla="*/ 2394 h 10000"/>
                <a:gd name="connsiteX15" fmla="*/ 6815 w 10403"/>
                <a:gd name="connsiteY15" fmla="*/ 2394 h 10000"/>
                <a:gd name="connsiteX16" fmla="*/ 7290 w 10403"/>
                <a:gd name="connsiteY16" fmla="*/ 1621 h 10000"/>
                <a:gd name="connsiteX17" fmla="*/ 7290 w 10403"/>
                <a:gd name="connsiteY17" fmla="*/ 798 h 10000"/>
                <a:gd name="connsiteX18" fmla="*/ 8186 w 10403"/>
                <a:gd name="connsiteY18" fmla="*/ 424 h 10000"/>
                <a:gd name="connsiteX19" fmla="*/ 9107 w 10403"/>
                <a:gd name="connsiteY19" fmla="*/ 0 h 10000"/>
                <a:gd name="connsiteX20" fmla="*/ 9554 w 10403"/>
                <a:gd name="connsiteY20" fmla="*/ 0 h 10000"/>
                <a:gd name="connsiteX21" fmla="*/ 8652 w 10403"/>
                <a:gd name="connsiteY21" fmla="*/ 800 h 10000"/>
                <a:gd name="connsiteX22" fmla="*/ 9554 w 10403"/>
                <a:gd name="connsiteY22" fmla="*/ 1621 h 10000"/>
                <a:gd name="connsiteX23" fmla="*/ 9107 w 10403"/>
                <a:gd name="connsiteY23" fmla="*/ 1995 h 10000"/>
                <a:gd name="connsiteX24" fmla="*/ 9554 w 10403"/>
                <a:gd name="connsiteY24" fmla="*/ 2394 h 10000"/>
                <a:gd name="connsiteX25" fmla="*/ 10023 w 10403"/>
                <a:gd name="connsiteY25" fmla="*/ 2850 h 10000"/>
                <a:gd name="connsiteX26" fmla="*/ 10381 w 10403"/>
                <a:gd name="connsiteY26" fmla="*/ 3200 h 10000"/>
                <a:gd name="connsiteX27" fmla="*/ 10000 w 10403"/>
                <a:gd name="connsiteY27" fmla="*/ 4389 h 10000"/>
                <a:gd name="connsiteX28" fmla="*/ 7738 w 10403"/>
                <a:gd name="connsiteY28" fmla="*/ 6783 h 10000"/>
                <a:gd name="connsiteX29" fmla="*/ 6815 w 10403"/>
                <a:gd name="connsiteY29" fmla="*/ 7182 h 10000"/>
                <a:gd name="connsiteX30" fmla="*/ 6369 w 10403"/>
                <a:gd name="connsiteY30" fmla="*/ 6783 h 10000"/>
                <a:gd name="connsiteX31" fmla="*/ 5921 w 10403"/>
                <a:gd name="connsiteY31" fmla="*/ 7182 h 10000"/>
                <a:gd name="connsiteX32" fmla="*/ 5921 w 10403"/>
                <a:gd name="connsiteY32" fmla="*/ 7980 h 10000"/>
                <a:gd name="connsiteX33" fmla="*/ 6369 w 10403"/>
                <a:gd name="connsiteY33" fmla="*/ 7980 h 10000"/>
                <a:gd name="connsiteX34" fmla="*/ 6369 w 10403"/>
                <a:gd name="connsiteY34" fmla="*/ 8379 h 10000"/>
                <a:gd name="connsiteX35" fmla="*/ 6815 w 10403"/>
                <a:gd name="connsiteY35" fmla="*/ 8379 h 10000"/>
                <a:gd name="connsiteX36" fmla="*/ 6815 w 10403"/>
                <a:gd name="connsiteY36" fmla="*/ 9177 h 10000"/>
                <a:gd name="connsiteX37" fmla="*/ 6815 w 10403"/>
                <a:gd name="connsiteY37" fmla="*/ 9576 h 10000"/>
                <a:gd name="connsiteX38" fmla="*/ 5448 w 10403"/>
                <a:gd name="connsiteY38" fmla="*/ 9576 h 10000"/>
                <a:gd name="connsiteX39" fmla="*/ 5002 w 10403"/>
                <a:gd name="connsiteY39" fmla="*/ 10000 h 10000"/>
                <a:gd name="connsiteX40" fmla="*/ 4553 w 10403"/>
                <a:gd name="connsiteY40" fmla="*/ 9576 h 10000"/>
                <a:gd name="connsiteX41" fmla="*/ 4105 w 10403"/>
                <a:gd name="connsiteY41" fmla="*/ 8803 h 10000"/>
                <a:gd name="connsiteX42" fmla="*/ 2736 w 10403"/>
                <a:gd name="connsiteY42" fmla="*/ 8803 h 10000"/>
                <a:gd name="connsiteX43" fmla="*/ 1817 w 10403"/>
                <a:gd name="connsiteY43" fmla="*/ 8803 h 10000"/>
                <a:gd name="connsiteX44" fmla="*/ 448 w 10403"/>
                <a:gd name="connsiteY44" fmla="*/ 8803 h 10000"/>
                <a:gd name="connsiteX0" fmla="*/ 448 w 10403"/>
                <a:gd name="connsiteY0" fmla="*/ 8803 h 10000"/>
                <a:gd name="connsiteX1" fmla="*/ 448 w 10403"/>
                <a:gd name="connsiteY1" fmla="*/ 8803 h 10000"/>
                <a:gd name="connsiteX2" fmla="*/ 448 w 10403"/>
                <a:gd name="connsiteY2" fmla="*/ 7980 h 10000"/>
                <a:gd name="connsiteX3" fmla="*/ 1369 w 10403"/>
                <a:gd name="connsiteY3" fmla="*/ 7606 h 10000"/>
                <a:gd name="connsiteX4" fmla="*/ 922 w 10403"/>
                <a:gd name="connsiteY4" fmla="*/ 6783 h 10000"/>
                <a:gd name="connsiteX5" fmla="*/ 448 w 10403"/>
                <a:gd name="connsiteY5" fmla="*/ 6409 h 10000"/>
                <a:gd name="connsiteX6" fmla="*/ 0 w 10403"/>
                <a:gd name="connsiteY6" fmla="*/ 5586 h 10000"/>
                <a:gd name="connsiteX7" fmla="*/ 922 w 10403"/>
                <a:gd name="connsiteY7" fmla="*/ 5985 h 10000"/>
                <a:gd name="connsiteX8" fmla="*/ 3632 w 10403"/>
                <a:gd name="connsiteY8" fmla="*/ 5586 h 10000"/>
                <a:gd name="connsiteX9" fmla="*/ 3632 w 10403"/>
                <a:gd name="connsiteY9" fmla="*/ 4788 h 10000"/>
                <a:gd name="connsiteX10" fmla="*/ 4105 w 10403"/>
                <a:gd name="connsiteY10" fmla="*/ 4389 h 10000"/>
                <a:gd name="connsiteX11" fmla="*/ 5921 w 10403"/>
                <a:gd name="connsiteY11" fmla="*/ 4015 h 10000"/>
                <a:gd name="connsiteX12" fmla="*/ 5921 w 10403"/>
                <a:gd name="connsiteY12" fmla="*/ 3192 h 10000"/>
                <a:gd name="connsiteX13" fmla="*/ 6369 w 10403"/>
                <a:gd name="connsiteY13" fmla="*/ 2818 h 10000"/>
                <a:gd name="connsiteX14" fmla="*/ 6369 w 10403"/>
                <a:gd name="connsiteY14" fmla="*/ 2394 h 10000"/>
                <a:gd name="connsiteX15" fmla="*/ 6815 w 10403"/>
                <a:gd name="connsiteY15" fmla="*/ 2394 h 10000"/>
                <a:gd name="connsiteX16" fmla="*/ 7290 w 10403"/>
                <a:gd name="connsiteY16" fmla="*/ 1621 h 10000"/>
                <a:gd name="connsiteX17" fmla="*/ 7290 w 10403"/>
                <a:gd name="connsiteY17" fmla="*/ 798 h 10000"/>
                <a:gd name="connsiteX18" fmla="*/ 8186 w 10403"/>
                <a:gd name="connsiteY18" fmla="*/ 424 h 10000"/>
                <a:gd name="connsiteX19" fmla="*/ 9107 w 10403"/>
                <a:gd name="connsiteY19" fmla="*/ 0 h 10000"/>
                <a:gd name="connsiteX20" fmla="*/ 9554 w 10403"/>
                <a:gd name="connsiteY20" fmla="*/ 0 h 10000"/>
                <a:gd name="connsiteX21" fmla="*/ 9074 w 10403"/>
                <a:gd name="connsiteY21" fmla="*/ 800 h 10000"/>
                <a:gd name="connsiteX22" fmla="*/ 9554 w 10403"/>
                <a:gd name="connsiteY22" fmla="*/ 1621 h 10000"/>
                <a:gd name="connsiteX23" fmla="*/ 9107 w 10403"/>
                <a:gd name="connsiteY23" fmla="*/ 1995 h 10000"/>
                <a:gd name="connsiteX24" fmla="*/ 9554 w 10403"/>
                <a:gd name="connsiteY24" fmla="*/ 2394 h 10000"/>
                <a:gd name="connsiteX25" fmla="*/ 10023 w 10403"/>
                <a:gd name="connsiteY25" fmla="*/ 2850 h 10000"/>
                <a:gd name="connsiteX26" fmla="*/ 10381 w 10403"/>
                <a:gd name="connsiteY26" fmla="*/ 3200 h 10000"/>
                <a:gd name="connsiteX27" fmla="*/ 10000 w 10403"/>
                <a:gd name="connsiteY27" fmla="*/ 4389 h 10000"/>
                <a:gd name="connsiteX28" fmla="*/ 7738 w 10403"/>
                <a:gd name="connsiteY28" fmla="*/ 6783 h 10000"/>
                <a:gd name="connsiteX29" fmla="*/ 6815 w 10403"/>
                <a:gd name="connsiteY29" fmla="*/ 7182 h 10000"/>
                <a:gd name="connsiteX30" fmla="*/ 6369 w 10403"/>
                <a:gd name="connsiteY30" fmla="*/ 6783 h 10000"/>
                <a:gd name="connsiteX31" fmla="*/ 5921 w 10403"/>
                <a:gd name="connsiteY31" fmla="*/ 7182 h 10000"/>
                <a:gd name="connsiteX32" fmla="*/ 5921 w 10403"/>
                <a:gd name="connsiteY32" fmla="*/ 7980 h 10000"/>
                <a:gd name="connsiteX33" fmla="*/ 6369 w 10403"/>
                <a:gd name="connsiteY33" fmla="*/ 7980 h 10000"/>
                <a:gd name="connsiteX34" fmla="*/ 6369 w 10403"/>
                <a:gd name="connsiteY34" fmla="*/ 8379 h 10000"/>
                <a:gd name="connsiteX35" fmla="*/ 6815 w 10403"/>
                <a:gd name="connsiteY35" fmla="*/ 8379 h 10000"/>
                <a:gd name="connsiteX36" fmla="*/ 6815 w 10403"/>
                <a:gd name="connsiteY36" fmla="*/ 9177 h 10000"/>
                <a:gd name="connsiteX37" fmla="*/ 6815 w 10403"/>
                <a:gd name="connsiteY37" fmla="*/ 9576 h 10000"/>
                <a:gd name="connsiteX38" fmla="*/ 5448 w 10403"/>
                <a:gd name="connsiteY38" fmla="*/ 9576 h 10000"/>
                <a:gd name="connsiteX39" fmla="*/ 5002 w 10403"/>
                <a:gd name="connsiteY39" fmla="*/ 10000 h 10000"/>
                <a:gd name="connsiteX40" fmla="*/ 4553 w 10403"/>
                <a:gd name="connsiteY40" fmla="*/ 9576 h 10000"/>
                <a:gd name="connsiteX41" fmla="*/ 4105 w 10403"/>
                <a:gd name="connsiteY41" fmla="*/ 8803 h 10000"/>
                <a:gd name="connsiteX42" fmla="*/ 2736 w 10403"/>
                <a:gd name="connsiteY42" fmla="*/ 8803 h 10000"/>
                <a:gd name="connsiteX43" fmla="*/ 1817 w 10403"/>
                <a:gd name="connsiteY43" fmla="*/ 8803 h 10000"/>
                <a:gd name="connsiteX44" fmla="*/ 448 w 10403"/>
                <a:gd name="connsiteY44" fmla="*/ 880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403" h="10000">
                  <a:moveTo>
                    <a:pt x="448" y="8803"/>
                  </a:moveTo>
                  <a:lnTo>
                    <a:pt x="448" y="8803"/>
                  </a:lnTo>
                  <a:lnTo>
                    <a:pt x="448" y="7980"/>
                  </a:lnTo>
                  <a:lnTo>
                    <a:pt x="1369" y="7606"/>
                  </a:lnTo>
                  <a:lnTo>
                    <a:pt x="922" y="6783"/>
                  </a:lnTo>
                  <a:lnTo>
                    <a:pt x="448" y="6409"/>
                  </a:lnTo>
                  <a:lnTo>
                    <a:pt x="0" y="5586"/>
                  </a:lnTo>
                  <a:lnTo>
                    <a:pt x="922" y="5985"/>
                  </a:lnTo>
                  <a:lnTo>
                    <a:pt x="3632" y="5586"/>
                  </a:lnTo>
                  <a:lnTo>
                    <a:pt x="3632" y="4788"/>
                  </a:lnTo>
                  <a:lnTo>
                    <a:pt x="4105" y="4389"/>
                  </a:lnTo>
                  <a:lnTo>
                    <a:pt x="5921" y="4015"/>
                  </a:lnTo>
                  <a:lnTo>
                    <a:pt x="5921" y="3192"/>
                  </a:lnTo>
                  <a:lnTo>
                    <a:pt x="6369" y="2818"/>
                  </a:lnTo>
                  <a:lnTo>
                    <a:pt x="6369" y="2394"/>
                  </a:lnTo>
                  <a:lnTo>
                    <a:pt x="6815" y="2394"/>
                  </a:lnTo>
                  <a:lnTo>
                    <a:pt x="7290" y="1621"/>
                  </a:lnTo>
                  <a:lnTo>
                    <a:pt x="7290" y="798"/>
                  </a:lnTo>
                  <a:lnTo>
                    <a:pt x="8186" y="424"/>
                  </a:lnTo>
                  <a:lnTo>
                    <a:pt x="9107" y="0"/>
                  </a:lnTo>
                  <a:lnTo>
                    <a:pt x="9554" y="0"/>
                  </a:lnTo>
                  <a:cubicBezTo>
                    <a:pt x="9570" y="225"/>
                    <a:pt x="9058" y="575"/>
                    <a:pt x="9074" y="800"/>
                  </a:cubicBezTo>
                  <a:cubicBezTo>
                    <a:pt x="9058" y="1115"/>
                    <a:pt x="9570" y="1306"/>
                    <a:pt x="9554" y="1621"/>
                  </a:cubicBezTo>
                  <a:lnTo>
                    <a:pt x="9107" y="1995"/>
                  </a:lnTo>
                  <a:lnTo>
                    <a:pt x="9554" y="2394"/>
                  </a:lnTo>
                  <a:lnTo>
                    <a:pt x="10023" y="2850"/>
                  </a:lnTo>
                  <a:cubicBezTo>
                    <a:pt x="10123" y="3101"/>
                    <a:pt x="10385" y="2944"/>
                    <a:pt x="10381" y="3200"/>
                  </a:cubicBezTo>
                  <a:cubicBezTo>
                    <a:pt x="10377" y="3456"/>
                    <a:pt x="10403" y="3909"/>
                    <a:pt x="10000" y="4389"/>
                  </a:cubicBezTo>
                  <a:lnTo>
                    <a:pt x="7738" y="6783"/>
                  </a:lnTo>
                  <a:lnTo>
                    <a:pt x="6815" y="7182"/>
                  </a:lnTo>
                  <a:lnTo>
                    <a:pt x="6369" y="6783"/>
                  </a:lnTo>
                  <a:lnTo>
                    <a:pt x="5921" y="7182"/>
                  </a:lnTo>
                  <a:lnTo>
                    <a:pt x="5921" y="7980"/>
                  </a:lnTo>
                  <a:lnTo>
                    <a:pt x="6369" y="7980"/>
                  </a:lnTo>
                  <a:lnTo>
                    <a:pt x="6369" y="8379"/>
                  </a:lnTo>
                  <a:lnTo>
                    <a:pt x="6815" y="8379"/>
                  </a:lnTo>
                  <a:lnTo>
                    <a:pt x="6815" y="9177"/>
                  </a:lnTo>
                  <a:lnTo>
                    <a:pt x="6815" y="9576"/>
                  </a:lnTo>
                  <a:lnTo>
                    <a:pt x="5448" y="9576"/>
                  </a:lnTo>
                  <a:lnTo>
                    <a:pt x="5002" y="10000"/>
                  </a:lnTo>
                  <a:lnTo>
                    <a:pt x="4553" y="9576"/>
                  </a:lnTo>
                  <a:lnTo>
                    <a:pt x="4105" y="8803"/>
                  </a:lnTo>
                  <a:lnTo>
                    <a:pt x="2736" y="8803"/>
                  </a:lnTo>
                  <a:lnTo>
                    <a:pt x="1817" y="8803"/>
                  </a:lnTo>
                  <a:lnTo>
                    <a:pt x="448" y="880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29" name="Line 192"/>
            <p:cNvSpPr>
              <a:spLocks noChangeShapeType="1"/>
            </p:cNvSpPr>
            <p:nvPr>
              <p:custDataLst>
                <p:tags r:id="rId190"/>
              </p:custDataLst>
            </p:nvPr>
          </p:nvSpPr>
          <p:spPr bwMode="auto">
            <a:xfrm>
              <a:off x="5886449" y="4408488"/>
              <a:ext cx="12700" cy="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30" name="Freeform 193"/>
            <p:cNvSpPr>
              <a:spLocks/>
            </p:cNvSpPr>
            <p:nvPr>
              <p:custDataLst>
                <p:tags r:id="rId191"/>
              </p:custDataLst>
            </p:nvPr>
          </p:nvSpPr>
          <p:spPr bwMode="auto">
            <a:xfrm>
              <a:off x="5672137" y="3767138"/>
              <a:ext cx="412750" cy="355600"/>
            </a:xfrm>
            <a:custGeom>
              <a:avLst/>
              <a:gdLst>
                <a:gd name="T0" fmla="*/ 96044 w 520"/>
                <a:gd name="T1" fmla="*/ 88702 h 449"/>
                <a:gd name="T2" fmla="*/ 96044 w 520"/>
                <a:gd name="T3" fmla="*/ 88702 h 449"/>
                <a:gd name="T4" fmla="*/ 72231 w 520"/>
                <a:gd name="T5" fmla="*/ 85534 h 449"/>
                <a:gd name="T6" fmla="*/ 68262 w 520"/>
                <a:gd name="T7" fmla="*/ 79198 h 449"/>
                <a:gd name="T8" fmla="*/ 57944 w 520"/>
                <a:gd name="T9" fmla="*/ 82366 h 449"/>
                <a:gd name="T10" fmla="*/ 51594 w 520"/>
                <a:gd name="T11" fmla="*/ 82366 h 449"/>
                <a:gd name="T12" fmla="*/ 40481 w 520"/>
                <a:gd name="T13" fmla="*/ 72862 h 449"/>
                <a:gd name="T14" fmla="*/ 34131 w 520"/>
                <a:gd name="T15" fmla="*/ 63359 h 449"/>
                <a:gd name="T16" fmla="*/ 26987 w 520"/>
                <a:gd name="T17" fmla="*/ 60191 h 449"/>
                <a:gd name="T18" fmla="*/ 23812 w 520"/>
                <a:gd name="T19" fmla="*/ 60191 h 449"/>
                <a:gd name="T20" fmla="*/ 19844 w 520"/>
                <a:gd name="T21" fmla="*/ 57023 h 449"/>
                <a:gd name="T22" fmla="*/ 16669 w 520"/>
                <a:gd name="T23" fmla="*/ 47519 h 449"/>
                <a:gd name="T24" fmla="*/ 10319 w 520"/>
                <a:gd name="T25" fmla="*/ 44351 h 449"/>
                <a:gd name="T26" fmla="*/ 6350 w 520"/>
                <a:gd name="T27" fmla="*/ 38015 h 449"/>
                <a:gd name="T28" fmla="*/ 10319 w 520"/>
                <a:gd name="T29" fmla="*/ 31679 h 449"/>
                <a:gd name="T30" fmla="*/ 10319 w 520"/>
                <a:gd name="T31" fmla="*/ 25343 h 449"/>
                <a:gd name="T32" fmla="*/ 6350 w 520"/>
                <a:gd name="T33" fmla="*/ 25343 h 449"/>
                <a:gd name="T34" fmla="*/ 3175 w 520"/>
                <a:gd name="T35" fmla="*/ 19008 h 449"/>
                <a:gd name="T36" fmla="*/ 0 w 520"/>
                <a:gd name="T37" fmla="*/ 3168 h 449"/>
                <a:gd name="T38" fmla="*/ 3175 w 520"/>
                <a:gd name="T39" fmla="*/ 0 h 449"/>
                <a:gd name="T40" fmla="*/ 6350 w 520"/>
                <a:gd name="T41" fmla="*/ 6336 h 449"/>
                <a:gd name="T42" fmla="*/ 10319 w 520"/>
                <a:gd name="T43" fmla="*/ 6336 h 449"/>
                <a:gd name="T44" fmla="*/ 13494 w 520"/>
                <a:gd name="T45" fmla="*/ 6336 h 449"/>
                <a:gd name="T46" fmla="*/ 19844 w 520"/>
                <a:gd name="T47" fmla="*/ 3168 h 449"/>
                <a:gd name="T48" fmla="*/ 23812 w 520"/>
                <a:gd name="T49" fmla="*/ 3168 h 449"/>
                <a:gd name="T50" fmla="*/ 19844 w 520"/>
                <a:gd name="T51" fmla="*/ 6336 h 449"/>
                <a:gd name="T52" fmla="*/ 26987 w 520"/>
                <a:gd name="T53" fmla="*/ 9504 h 449"/>
                <a:gd name="T54" fmla="*/ 26987 w 520"/>
                <a:gd name="T55" fmla="*/ 15840 h 449"/>
                <a:gd name="T56" fmla="*/ 40481 w 520"/>
                <a:gd name="T57" fmla="*/ 22176 h 449"/>
                <a:gd name="T58" fmla="*/ 54769 w 520"/>
                <a:gd name="T59" fmla="*/ 22176 h 449"/>
                <a:gd name="T60" fmla="*/ 54769 w 520"/>
                <a:gd name="T61" fmla="*/ 15840 h 449"/>
                <a:gd name="T62" fmla="*/ 61119 w 520"/>
                <a:gd name="T63" fmla="*/ 12672 h 449"/>
                <a:gd name="T64" fmla="*/ 72231 w 520"/>
                <a:gd name="T65" fmla="*/ 12672 h 449"/>
                <a:gd name="T66" fmla="*/ 92869 w 520"/>
                <a:gd name="T67" fmla="*/ 22176 h 449"/>
                <a:gd name="T68" fmla="*/ 92869 w 520"/>
                <a:gd name="T69" fmla="*/ 25343 h 449"/>
                <a:gd name="T70" fmla="*/ 92869 w 520"/>
                <a:gd name="T71" fmla="*/ 28511 h 449"/>
                <a:gd name="T72" fmla="*/ 92869 w 520"/>
                <a:gd name="T73" fmla="*/ 31679 h 449"/>
                <a:gd name="T74" fmla="*/ 88900 w 520"/>
                <a:gd name="T75" fmla="*/ 38015 h 449"/>
                <a:gd name="T76" fmla="*/ 88900 w 520"/>
                <a:gd name="T77" fmla="*/ 50687 h 449"/>
                <a:gd name="T78" fmla="*/ 96044 w 520"/>
                <a:gd name="T79" fmla="*/ 53855 h 449"/>
                <a:gd name="T80" fmla="*/ 96044 w 520"/>
                <a:gd name="T81" fmla="*/ 57023 h 449"/>
                <a:gd name="T82" fmla="*/ 92869 w 520"/>
                <a:gd name="T83" fmla="*/ 63359 h 449"/>
                <a:gd name="T84" fmla="*/ 96044 w 520"/>
                <a:gd name="T85" fmla="*/ 69694 h 449"/>
                <a:gd name="T86" fmla="*/ 99219 w 520"/>
                <a:gd name="T87" fmla="*/ 72862 h 449"/>
                <a:gd name="T88" fmla="*/ 103188 w 520"/>
                <a:gd name="T89" fmla="*/ 79198 h 449"/>
                <a:gd name="T90" fmla="*/ 96044 w 520"/>
                <a:gd name="T91" fmla="*/ 82366 h 449"/>
                <a:gd name="T92" fmla="*/ 96044 w 520"/>
                <a:gd name="T93" fmla="*/ 88702 h 44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20"/>
                <a:gd name="T142" fmla="*/ 0 h 449"/>
                <a:gd name="T143" fmla="*/ 520 w 520"/>
                <a:gd name="T144" fmla="*/ 449 h 44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20" h="449">
                  <a:moveTo>
                    <a:pt x="485" y="449"/>
                  </a:moveTo>
                  <a:lnTo>
                    <a:pt x="485" y="449"/>
                  </a:lnTo>
                  <a:lnTo>
                    <a:pt x="364" y="432"/>
                  </a:lnTo>
                  <a:lnTo>
                    <a:pt x="345" y="401"/>
                  </a:lnTo>
                  <a:lnTo>
                    <a:pt x="293" y="416"/>
                  </a:lnTo>
                  <a:lnTo>
                    <a:pt x="259" y="416"/>
                  </a:lnTo>
                  <a:lnTo>
                    <a:pt x="207" y="368"/>
                  </a:lnTo>
                  <a:lnTo>
                    <a:pt x="172" y="320"/>
                  </a:lnTo>
                  <a:lnTo>
                    <a:pt x="138" y="305"/>
                  </a:lnTo>
                  <a:lnTo>
                    <a:pt x="121" y="305"/>
                  </a:lnTo>
                  <a:lnTo>
                    <a:pt x="103" y="288"/>
                  </a:lnTo>
                  <a:lnTo>
                    <a:pt x="86" y="240"/>
                  </a:lnTo>
                  <a:lnTo>
                    <a:pt x="52" y="224"/>
                  </a:lnTo>
                  <a:lnTo>
                    <a:pt x="34" y="192"/>
                  </a:lnTo>
                  <a:lnTo>
                    <a:pt x="52" y="161"/>
                  </a:lnTo>
                  <a:lnTo>
                    <a:pt x="52" y="128"/>
                  </a:lnTo>
                  <a:lnTo>
                    <a:pt x="34" y="128"/>
                  </a:lnTo>
                  <a:lnTo>
                    <a:pt x="17" y="96"/>
                  </a:lnTo>
                  <a:lnTo>
                    <a:pt x="0" y="17"/>
                  </a:lnTo>
                  <a:lnTo>
                    <a:pt x="17" y="0"/>
                  </a:lnTo>
                  <a:lnTo>
                    <a:pt x="34" y="33"/>
                  </a:lnTo>
                  <a:lnTo>
                    <a:pt x="52" y="33"/>
                  </a:lnTo>
                  <a:lnTo>
                    <a:pt x="69" y="33"/>
                  </a:lnTo>
                  <a:lnTo>
                    <a:pt x="103" y="17"/>
                  </a:lnTo>
                  <a:lnTo>
                    <a:pt x="121" y="17"/>
                  </a:lnTo>
                  <a:lnTo>
                    <a:pt x="103" y="33"/>
                  </a:lnTo>
                  <a:lnTo>
                    <a:pt x="138" y="48"/>
                  </a:lnTo>
                  <a:lnTo>
                    <a:pt x="138" y="80"/>
                  </a:lnTo>
                  <a:lnTo>
                    <a:pt x="207" y="113"/>
                  </a:lnTo>
                  <a:lnTo>
                    <a:pt x="276" y="113"/>
                  </a:lnTo>
                  <a:lnTo>
                    <a:pt x="276" y="80"/>
                  </a:lnTo>
                  <a:lnTo>
                    <a:pt x="311" y="65"/>
                  </a:lnTo>
                  <a:lnTo>
                    <a:pt x="364" y="65"/>
                  </a:lnTo>
                  <a:lnTo>
                    <a:pt x="468" y="113"/>
                  </a:lnTo>
                  <a:lnTo>
                    <a:pt x="468" y="128"/>
                  </a:lnTo>
                  <a:lnTo>
                    <a:pt x="468" y="144"/>
                  </a:lnTo>
                  <a:lnTo>
                    <a:pt x="468" y="161"/>
                  </a:lnTo>
                  <a:lnTo>
                    <a:pt x="451" y="192"/>
                  </a:lnTo>
                  <a:lnTo>
                    <a:pt x="451" y="257"/>
                  </a:lnTo>
                  <a:lnTo>
                    <a:pt x="485" y="272"/>
                  </a:lnTo>
                  <a:lnTo>
                    <a:pt x="485" y="288"/>
                  </a:lnTo>
                  <a:lnTo>
                    <a:pt x="468" y="320"/>
                  </a:lnTo>
                  <a:lnTo>
                    <a:pt x="485" y="353"/>
                  </a:lnTo>
                  <a:lnTo>
                    <a:pt x="503" y="368"/>
                  </a:lnTo>
                  <a:lnTo>
                    <a:pt x="520" y="401"/>
                  </a:lnTo>
                  <a:lnTo>
                    <a:pt x="485" y="416"/>
                  </a:lnTo>
                  <a:lnTo>
                    <a:pt x="485" y="449"/>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31" name="Freeform 194"/>
            <p:cNvSpPr>
              <a:spLocks/>
            </p:cNvSpPr>
            <p:nvPr>
              <p:custDataLst>
                <p:tags r:id="rId192"/>
              </p:custDataLst>
            </p:nvPr>
          </p:nvSpPr>
          <p:spPr bwMode="auto">
            <a:xfrm>
              <a:off x="5575299" y="3678238"/>
              <a:ext cx="152400" cy="50800"/>
            </a:xfrm>
            <a:custGeom>
              <a:avLst/>
              <a:gdLst>
                <a:gd name="T0" fmla="*/ 10319 w 192"/>
                <a:gd name="T1" fmla="*/ 12902 h 63"/>
                <a:gd name="T2" fmla="*/ 10319 w 192"/>
                <a:gd name="T3" fmla="*/ 12902 h 63"/>
                <a:gd name="T4" fmla="*/ 10319 w 192"/>
                <a:gd name="T5" fmla="*/ 9676 h 63"/>
                <a:gd name="T6" fmla="*/ 10319 w 192"/>
                <a:gd name="T7" fmla="*/ 6451 h 63"/>
                <a:gd name="T8" fmla="*/ 0 w 192"/>
                <a:gd name="T9" fmla="*/ 0 h 63"/>
                <a:gd name="T10" fmla="*/ 17463 w 192"/>
                <a:gd name="T11" fmla="*/ 0 h 63"/>
                <a:gd name="T12" fmla="*/ 23812 w 192"/>
                <a:gd name="T13" fmla="*/ 3225 h 63"/>
                <a:gd name="T14" fmla="*/ 31750 w 192"/>
                <a:gd name="T15" fmla="*/ 3225 h 63"/>
                <a:gd name="T16" fmla="*/ 38100 w 192"/>
                <a:gd name="T17" fmla="*/ 9676 h 63"/>
                <a:gd name="T18" fmla="*/ 34925 w 192"/>
                <a:gd name="T19" fmla="*/ 9676 h 63"/>
                <a:gd name="T20" fmla="*/ 38100 w 192"/>
                <a:gd name="T21" fmla="*/ 12902 h 63"/>
                <a:gd name="T22" fmla="*/ 31750 w 192"/>
                <a:gd name="T23" fmla="*/ 12902 h 63"/>
                <a:gd name="T24" fmla="*/ 27781 w 192"/>
                <a:gd name="T25" fmla="*/ 12902 h 63"/>
                <a:gd name="T26" fmla="*/ 20637 w 192"/>
                <a:gd name="T27" fmla="*/ 12902 h 63"/>
                <a:gd name="T28" fmla="*/ 10319 w 192"/>
                <a:gd name="T29" fmla="*/ 12902 h 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2"/>
                <a:gd name="T46" fmla="*/ 0 h 63"/>
                <a:gd name="T47" fmla="*/ 192 w 192"/>
                <a:gd name="T48" fmla="*/ 63 h 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2" h="63">
                  <a:moveTo>
                    <a:pt x="54" y="63"/>
                  </a:moveTo>
                  <a:lnTo>
                    <a:pt x="54" y="63"/>
                  </a:lnTo>
                  <a:lnTo>
                    <a:pt x="54" y="48"/>
                  </a:lnTo>
                  <a:lnTo>
                    <a:pt x="54" y="32"/>
                  </a:lnTo>
                  <a:lnTo>
                    <a:pt x="0" y="0"/>
                  </a:lnTo>
                  <a:lnTo>
                    <a:pt x="88" y="0"/>
                  </a:lnTo>
                  <a:lnTo>
                    <a:pt x="123" y="15"/>
                  </a:lnTo>
                  <a:lnTo>
                    <a:pt x="157" y="15"/>
                  </a:lnTo>
                  <a:lnTo>
                    <a:pt x="192" y="48"/>
                  </a:lnTo>
                  <a:lnTo>
                    <a:pt x="175" y="48"/>
                  </a:lnTo>
                  <a:lnTo>
                    <a:pt x="192" y="63"/>
                  </a:lnTo>
                  <a:lnTo>
                    <a:pt x="157" y="63"/>
                  </a:lnTo>
                  <a:lnTo>
                    <a:pt x="140" y="63"/>
                  </a:lnTo>
                  <a:lnTo>
                    <a:pt x="105" y="63"/>
                  </a:lnTo>
                  <a:lnTo>
                    <a:pt x="54" y="6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32" name="Freeform 195"/>
            <p:cNvSpPr>
              <a:spLocks/>
            </p:cNvSpPr>
            <p:nvPr>
              <p:custDataLst>
                <p:tags r:id="rId193"/>
              </p:custDataLst>
            </p:nvPr>
          </p:nvSpPr>
          <p:spPr bwMode="auto">
            <a:xfrm>
              <a:off x="5659437" y="3729038"/>
              <a:ext cx="68263" cy="63500"/>
            </a:xfrm>
            <a:custGeom>
              <a:avLst/>
              <a:gdLst>
                <a:gd name="T0" fmla="*/ 16477 w 87"/>
                <a:gd name="T1" fmla="*/ 15679 h 81"/>
                <a:gd name="T2" fmla="*/ 16477 w 87"/>
                <a:gd name="T3" fmla="*/ 15679 h 81"/>
                <a:gd name="T4" fmla="*/ 16477 w 87"/>
                <a:gd name="T5" fmla="*/ 12543 h 81"/>
                <a:gd name="T6" fmla="*/ 13339 w 87"/>
                <a:gd name="T7" fmla="*/ 9407 h 81"/>
                <a:gd name="T8" fmla="*/ 13339 w 87"/>
                <a:gd name="T9" fmla="*/ 6272 h 81"/>
                <a:gd name="T10" fmla="*/ 6277 w 87"/>
                <a:gd name="T11" fmla="*/ 0 h 81"/>
                <a:gd name="T12" fmla="*/ 0 w 87"/>
                <a:gd name="T13" fmla="*/ 0 h 81"/>
                <a:gd name="T14" fmla="*/ 3139 w 87"/>
                <a:gd name="T15" fmla="*/ 9407 h 81"/>
                <a:gd name="T16" fmla="*/ 6277 w 87"/>
                <a:gd name="T17" fmla="*/ 9407 h 81"/>
                <a:gd name="T18" fmla="*/ 13339 w 87"/>
                <a:gd name="T19" fmla="*/ 12543 h 81"/>
                <a:gd name="T20" fmla="*/ 13339 w 87"/>
                <a:gd name="T21" fmla="*/ 15679 h 81"/>
                <a:gd name="T22" fmla="*/ 16477 w 87"/>
                <a:gd name="T23" fmla="*/ 15679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7"/>
                <a:gd name="T37" fmla="*/ 0 h 81"/>
                <a:gd name="T38" fmla="*/ 87 w 87"/>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7" h="81">
                  <a:moveTo>
                    <a:pt x="87" y="81"/>
                  </a:moveTo>
                  <a:lnTo>
                    <a:pt x="87" y="81"/>
                  </a:lnTo>
                  <a:lnTo>
                    <a:pt x="87" y="65"/>
                  </a:lnTo>
                  <a:lnTo>
                    <a:pt x="70" y="48"/>
                  </a:lnTo>
                  <a:lnTo>
                    <a:pt x="70" y="33"/>
                  </a:lnTo>
                  <a:lnTo>
                    <a:pt x="35" y="0"/>
                  </a:lnTo>
                  <a:lnTo>
                    <a:pt x="0" y="0"/>
                  </a:lnTo>
                  <a:lnTo>
                    <a:pt x="18" y="48"/>
                  </a:lnTo>
                  <a:lnTo>
                    <a:pt x="35" y="48"/>
                  </a:lnTo>
                  <a:lnTo>
                    <a:pt x="70" y="65"/>
                  </a:lnTo>
                  <a:lnTo>
                    <a:pt x="70" y="81"/>
                  </a:lnTo>
                  <a:lnTo>
                    <a:pt x="87" y="81"/>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33" name="Freeform 196"/>
            <p:cNvSpPr>
              <a:spLocks/>
            </p:cNvSpPr>
            <p:nvPr>
              <p:custDataLst>
                <p:tags r:id="rId194"/>
              </p:custDataLst>
            </p:nvPr>
          </p:nvSpPr>
          <p:spPr bwMode="auto">
            <a:xfrm>
              <a:off x="5686424" y="3716338"/>
              <a:ext cx="125413" cy="88900"/>
            </a:xfrm>
            <a:custGeom>
              <a:avLst/>
              <a:gdLst>
                <a:gd name="T0" fmla="*/ 10385 w 157"/>
                <a:gd name="T1" fmla="*/ 19222 h 111"/>
                <a:gd name="T2" fmla="*/ 10385 w 157"/>
                <a:gd name="T3" fmla="*/ 19222 h 111"/>
                <a:gd name="T4" fmla="*/ 17574 w 157"/>
                <a:gd name="T5" fmla="*/ 16018 h 111"/>
                <a:gd name="T6" fmla="*/ 20769 w 157"/>
                <a:gd name="T7" fmla="*/ 16018 h 111"/>
                <a:gd name="T8" fmla="*/ 17574 w 157"/>
                <a:gd name="T9" fmla="*/ 19222 h 111"/>
                <a:gd name="T10" fmla="*/ 24763 w 157"/>
                <a:gd name="T11" fmla="*/ 22425 h 111"/>
                <a:gd name="T12" fmla="*/ 20769 w 157"/>
                <a:gd name="T13" fmla="*/ 19222 h 111"/>
                <a:gd name="T14" fmla="*/ 24763 w 157"/>
                <a:gd name="T15" fmla="*/ 19222 h 111"/>
                <a:gd name="T16" fmla="*/ 24763 w 157"/>
                <a:gd name="T17" fmla="*/ 12814 h 111"/>
                <a:gd name="T18" fmla="*/ 31952 w 157"/>
                <a:gd name="T19" fmla="*/ 9611 h 111"/>
                <a:gd name="T20" fmla="*/ 24763 w 157"/>
                <a:gd name="T21" fmla="*/ 6407 h 111"/>
                <a:gd name="T22" fmla="*/ 20769 w 157"/>
                <a:gd name="T23" fmla="*/ 0 h 111"/>
                <a:gd name="T24" fmla="*/ 17574 w 157"/>
                <a:gd name="T25" fmla="*/ 3204 h 111"/>
                <a:gd name="T26" fmla="*/ 14379 w 157"/>
                <a:gd name="T27" fmla="*/ 3204 h 111"/>
                <a:gd name="T28" fmla="*/ 10385 w 157"/>
                <a:gd name="T29" fmla="*/ 0 h 111"/>
                <a:gd name="T30" fmla="*/ 7189 w 157"/>
                <a:gd name="T31" fmla="*/ 0 h 111"/>
                <a:gd name="T32" fmla="*/ 10385 w 157"/>
                <a:gd name="T33" fmla="*/ 3204 h 111"/>
                <a:gd name="T34" fmla="*/ 3994 w 157"/>
                <a:gd name="T35" fmla="*/ 3204 h 111"/>
                <a:gd name="T36" fmla="*/ 0 w 157"/>
                <a:gd name="T37" fmla="*/ 3204 h 111"/>
                <a:gd name="T38" fmla="*/ 7189 w 157"/>
                <a:gd name="T39" fmla="*/ 9611 h 111"/>
                <a:gd name="T40" fmla="*/ 7189 w 157"/>
                <a:gd name="T41" fmla="*/ 12814 h 111"/>
                <a:gd name="T42" fmla="*/ 10385 w 157"/>
                <a:gd name="T43" fmla="*/ 16018 h 111"/>
                <a:gd name="T44" fmla="*/ 10385 w 157"/>
                <a:gd name="T45" fmla="*/ 19222 h 11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7"/>
                <a:gd name="T70" fmla="*/ 0 h 111"/>
                <a:gd name="T71" fmla="*/ 157 w 157"/>
                <a:gd name="T72" fmla="*/ 111 h 11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7" h="111">
                  <a:moveTo>
                    <a:pt x="52" y="96"/>
                  </a:moveTo>
                  <a:lnTo>
                    <a:pt x="52" y="96"/>
                  </a:lnTo>
                  <a:lnTo>
                    <a:pt x="86" y="80"/>
                  </a:lnTo>
                  <a:lnTo>
                    <a:pt x="104" y="80"/>
                  </a:lnTo>
                  <a:lnTo>
                    <a:pt x="86" y="96"/>
                  </a:lnTo>
                  <a:lnTo>
                    <a:pt x="121" y="111"/>
                  </a:lnTo>
                  <a:lnTo>
                    <a:pt x="104" y="96"/>
                  </a:lnTo>
                  <a:lnTo>
                    <a:pt x="121" y="96"/>
                  </a:lnTo>
                  <a:lnTo>
                    <a:pt x="121" y="63"/>
                  </a:lnTo>
                  <a:lnTo>
                    <a:pt x="157" y="48"/>
                  </a:lnTo>
                  <a:lnTo>
                    <a:pt x="121" y="32"/>
                  </a:lnTo>
                  <a:lnTo>
                    <a:pt x="104" y="0"/>
                  </a:lnTo>
                  <a:lnTo>
                    <a:pt x="86" y="15"/>
                  </a:lnTo>
                  <a:lnTo>
                    <a:pt x="69" y="15"/>
                  </a:lnTo>
                  <a:lnTo>
                    <a:pt x="52" y="0"/>
                  </a:lnTo>
                  <a:lnTo>
                    <a:pt x="35" y="0"/>
                  </a:lnTo>
                  <a:lnTo>
                    <a:pt x="52" y="15"/>
                  </a:lnTo>
                  <a:lnTo>
                    <a:pt x="17" y="15"/>
                  </a:lnTo>
                  <a:lnTo>
                    <a:pt x="0" y="15"/>
                  </a:lnTo>
                  <a:lnTo>
                    <a:pt x="35" y="48"/>
                  </a:lnTo>
                  <a:lnTo>
                    <a:pt x="35" y="63"/>
                  </a:lnTo>
                  <a:lnTo>
                    <a:pt x="52" y="80"/>
                  </a:lnTo>
                  <a:lnTo>
                    <a:pt x="52" y="96"/>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34" name="Freeform 197"/>
            <p:cNvSpPr>
              <a:spLocks/>
            </p:cNvSpPr>
            <p:nvPr>
              <p:custDataLst>
                <p:tags r:id="rId195"/>
              </p:custDataLst>
            </p:nvPr>
          </p:nvSpPr>
          <p:spPr bwMode="auto">
            <a:xfrm>
              <a:off x="5684837" y="4021138"/>
              <a:ext cx="41275" cy="25400"/>
            </a:xfrm>
            <a:custGeom>
              <a:avLst/>
              <a:gdLst>
                <a:gd name="T0" fmla="*/ 0 w 52"/>
                <a:gd name="T1" fmla="*/ 3079 h 33"/>
                <a:gd name="T2" fmla="*/ 0 w 52"/>
                <a:gd name="T3" fmla="*/ 3079 h 33"/>
                <a:gd name="T4" fmla="*/ 3969 w 52"/>
                <a:gd name="T5" fmla="*/ 0 h 33"/>
                <a:gd name="T6" fmla="*/ 10319 w 52"/>
                <a:gd name="T7" fmla="*/ 3079 h 33"/>
                <a:gd name="T8" fmla="*/ 3969 w 52"/>
                <a:gd name="T9" fmla="*/ 6158 h 33"/>
                <a:gd name="T10" fmla="*/ 0 w 52"/>
                <a:gd name="T11" fmla="*/ 3079 h 33"/>
                <a:gd name="T12" fmla="*/ 0 60000 65536"/>
                <a:gd name="T13" fmla="*/ 0 60000 65536"/>
                <a:gd name="T14" fmla="*/ 0 60000 65536"/>
                <a:gd name="T15" fmla="*/ 0 60000 65536"/>
                <a:gd name="T16" fmla="*/ 0 60000 65536"/>
                <a:gd name="T17" fmla="*/ 0 60000 65536"/>
                <a:gd name="T18" fmla="*/ 0 w 52"/>
                <a:gd name="T19" fmla="*/ 0 h 33"/>
                <a:gd name="T20" fmla="*/ 52 w 52"/>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52" h="33">
                  <a:moveTo>
                    <a:pt x="0" y="16"/>
                  </a:moveTo>
                  <a:lnTo>
                    <a:pt x="0" y="16"/>
                  </a:lnTo>
                  <a:lnTo>
                    <a:pt x="17" y="0"/>
                  </a:lnTo>
                  <a:lnTo>
                    <a:pt x="52" y="16"/>
                  </a:lnTo>
                  <a:lnTo>
                    <a:pt x="17" y="33"/>
                  </a:lnTo>
                  <a:lnTo>
                    <a:pt x="0" y="1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35" name="Freeform 198"/>
            <p:cNvSpPr>
              <a:spLocks/>
            </p:cNvSpPr>
            <p:nvPr>
              <p:custDataLst>
                <p:tags r:id="rId196"/>
              </p:custDataLst>
            </p:nvPr>
          </p:nvSpPr>
          <p:spPr bwMode="auto">
            <a:xfrm>
              <a:off x="5467349" y="3957638"/>
              <a:ext cx="479425" cy="406400"/>
            </a:xfrm>
            <a:custGeom>
              <a:avLst/>
              <a:gdLst>
                <a:gd name="T0" fmla="*/ 99219 w 604"/>
                <a:gd name="T1" fmla="*/ 82550 h 512"/>
                <a:gd name="T2" fmla="*/ 99219 w 604"/>
                <a:gd name="T3" fmla="*/ 82550 h 512"/>
                <a:gd name="T4" fmla="*/ 103188 w 604"/>
                <a:gd name="T5" fmla="*/ 79375 h 512"/>
                <a:gd name="T6" fmla="*/ 106363 w 604"/>
                <a:gd name="T7" fmla="*/ 76200 h 512"/>
                <a:gd name="T8" fmla="*/ 109538 w 604"/>
                <a:gd name="T9" fmla="*/ 73025 h 512"/>
                <a:gd name="T10" fmla="*/ 113506 w 604"/>
                <a:gd name="T11" fmla="*/ 69850 h 512"/>
                <a:gd name="T12" fmla="*/ 116681 w 604"/>
                <a:gd name="T13" fmla="*/ 66675 h 512"/>
                <a:gd name="T14" fmla="*/ 119856 w 604"/>
                <a:gd name="T15" fmla="*/ 66675 h 512"/>
                <a:gd name="T16" fmla="*/ 119856 w 604"/>
                <a:gd name="T17" fmla="*/ 63500 h 512"/>
                <a:gd name="T18" fmla="*/ 119856 w 604"/>
                <a:gd name="T19" fmla="*/ 60325 h 512"/>
                <a:gd name="T20" fmla="*/ 119856 w 604"/>
                <a:gd name="T21" fmla="*/ 57150 h 512"/>
                <a:gd name="T22" fmla="*/ 116681 w 604"/>
                <a:gd name="T23" fmla="*/ 53975 h 512"/>
                <a:gd name="T24" fmla="*/ 113506 w 604"/>
                <a:gd name="T25" fmla="*/ 50800 h 512"/>
                <a:gd name="T26" fmla="*/ 109538 w 604"/>
                <a:gd name="T27" fmla="*/ 50800 h 512"/>
                <a:gd name="T28" fmla="*/ 106363 w 604"/>
                <a:gd name="T29" fmla="*/ 50800 h 512"/>
                <a:gd name="T30" fmla="*/ 106363 w 604"/>
                <a:gd name="T31" fmla="*/ 53975 h 512"/>
                <a:gd name="T32" fmla="*/ 103188 w 604"/>
                <a:gd name="T33" fmla="*/ 53975 h 512"/>
                <a:gd name="T34" fmla="*/ 99219 w 604"/>
                <a:gd name="T35" fmla="*/ 53975 h 512"/>
                <a:gd name="T36" fmla="*/ 95250 w 604"/>
                <a:gd name="T37" fmla="*/ 53975 h 512"/>
                <a:gd name="T38" fmla="*/ 92075 w 604"/>
                <a:gd name="T39" fmla="*/ 53975 h 512"/>
                <a:gd name="T40" fmla="*/ 88900 w 604"/>
                <a:gd name="T41" fmla="*/ 53975 h 512"/>
                <a:gd name="T42" fmla="*/ 84931 w 604"/>
                <a:gd name="T43" fmla="*/ 50800 h 512"/>
                <a:gd name="T44" fmla="*/ 88900 w 604"/>
                <a:gd name="T45" fmla="*/ 47625 h 512"/>
                <a:gd name="T46" fmla="*/ 84931 w 604"/>
                <a:gd name="T47" fmla="*/ 41275 h 512"/>
                <a:gd name="T48" fmla="*/ 84931 w 604"/>
                <a:gd name="T49" fmla="*/ 31750 h 512"/>
                <a:gd name="T50" fmla="*/ 75406 w 604"/>
                <a:gd name="T51" fmla="*/ 22225 h 512"/>
                <a:gd name="T52" fmla="*/ 65087 w 604"/>
                <a:gd name="T53" fmla="*/ 19050 h 512"/>
                <a:gd name="T54" fmla="*/ 58738 w 604"/>
                <a:gd name="T55" fmla="*/ 22225 h 512"/>
                <a:gd name="T56" fmla="*/ 54769 w 604"/>
                <a:gd name="T57" fmla="*/ 19050 h 512"/>
                <a:gd name="T58" fmla="*/ 47625 w 604"/>
                <a:gd name="T59" fmla="*/ 15875 h 512"/>
                <a:gd name="T60" fmla="*/ 47625 w 604"/>
                <a:gd name="T61" fmla="*/ 12700 h 512"/>
                <a:gd name="T62" fmla="*/ 44450 w 604"/>
                <a:gd name="T63" fmla="*/ 9525 h 512"/>
                <a:gd name="T64" fmla="*/ 34131 w 604"/>
                <a:gd name="T65" fmla="*/ 3175 h 512"/>
                <a:gd name="T66" fmla="*/ 23812 w 604"/>
                <a:gd name="T67" fmla="*/ 0 h 512"/>
                <a:gd name="T68" fmla="*/ 14288 w 604"/>
                <a:gd name="T69" fmla="*/ 6350 h 512"/>
                <a:gd name="T70" fmla="*/ 16669 w 604"/>
                <a:gd name="T71" fmla="*/ 9525 h 512"/>
                <a:gd name="T72" fmla="*/ 14288 w 604"/>
                <a:gd name="T73" fmla="*/ 15875 h 512"/>
                <a:gd name="T74" fmla="*/ 9525 w 604"/>
                <a:gd name="T75" fmla="*/ 15875 h 512"/>
                <a:gd name="T76" fmla="*/ 7144 w 604"/>
                <a:gd name="T77" fmla="*/ 19050 h 512"/>
                <a:gd name="T78" fmla="*/ 0 w 604"/>
                <a:gd name="T79" fmla="*/ 19050 h 512"/>
                <a:gd name="T80" fmla="*/ 0 w 604"/>
                <a:gd name="T81" fmla="*/ 25400 h 512"/>
                <a:gd name="T82" fmla="*/ 3969 w 604"/>
                <a:gd name="T83" fmla="*/ 25400 h 512"/>
                <a:gd name="T84" fmla="*/ 16669 w 604"/>
                <a:gd name="T85" fmla="*/ 44450 h 512"/>
                <a:gd name="T86" fmla="*/ 19844 w 604"/>
                <a:gd name="T87" fmla="*/ 47625 h 512"/>
                <a:gd name="T88" fmla="*/ 23812 w 604"/>
                <a:gd name="T89" fmla="*/ 53975 h 512"/>
                <a:gd name="T90" fmla="*/ 23812 w 604"/>
                <a:gd name="T91" fmla="*/ 63500 h 512"/>
                <a:gd name="T92" fmla="*/ 34131 w 604"/>
                <a:gd name="T93" fmla="*/ 69850 h 512"/>
                <a:gd name="T94" fmla="*/ 40481 w 604"/>
                <a:gd name="T95" fmla="*/ 85725 h 512"/>
                <a:gd name="T96" fmla="*/ 44450 w 604"/>
                <a:gd name="T97" fmla="*/ 88900 h 512"/>
                <a:gd name="T98" fmla="*/ 47625 w 604"/>
                <a:gd name="T99" fmla="*/ 85725 h 512"/>
                <a:gd name="T100" fmla="*/ 58738 w 604"/>
                <a:gd name="T101" fmla="*/ 94456 h 512"/>
                <a:gd name="T102" fmla="*/ 61119 w 604"/>
                <a:gd name="T103" fmla="*/ 101600 h 512"/>
                <a:gd name="T104" fmla="*/ 84931 w 604"/>
                <a:gd name="T105" fmla="*/ 85725 h 512"/>
                <a:gd name="T106" fmla="*/ 99219 w 604"/>
                <a:gd name="T107" fmla="*/ 82550 h 5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04"/>
                <a:gd name="T163" fmla="*/ 0 h 512"/>
                <a:gd name="T164" fmla="*/ 604 w 604"/>
                <a:gd name="T165" fmla="*/ 512 h 51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04" h="512">
                  <a:moveTo>
                    <a:pt x="501" y="416"/>
                  </a:moveTo>
                  <a:lnTo>
                    <a:pt x="501" y="416"/>
                  </a:lnTo>
                  <a:lnTo>
                    <a:pt x="518" y="401"/>
                  </a:lnTo>
                  <a:lnTo>
                    <a:pt x="535" y="384"/>
                  </a:lnTo>
                  <a:lnTo>
                    <a:pt x="552" y="368"/>
                  </a:lnTo>
                  <a:lnTo>
                    <a:pt x="570" y="353"/>
                  </a:lnTo>
                  <a:lnTo>
                    <a:pt x="587" y="336"/>
                  </a:lnTo>
                  <a:lnTo>
                    <a:pt x="604" y="336"/>
                  </a:lnTo>
                  <a:lnTo>
                    <a:pt x="604" y="320"/>
                  </a:lnTo>
                  <a:lnTo>
                    <a:pt x="604" y="305"/>
                  </a:lnTo>
                  <a:lnTo>
                    <a:pt x="604" y="288"/>
                  </a:lnTo>
                  <a:lnTo>
                    <a:pt x="587" y="272"/>
                  </a:lnTo>
                  <a:lnTo>
                    <a:pt x="570" y="257"/>
                  </a:lnTo>
                  <a:lnTo>
                    <a:pt x="552" y="257"/>
                  </a:lnTo>
                  <a:lnTo>
                    <a:pt x="535" y="257"/>
                  </a:lnTo>
                  <a:lnTo>
                    <a:pt x="535" y="272"/>
                  </a:lnTo>
                  <a:lnTo>
                    <a:pt x="518" y="272"/>
                  </a:lnTo>
                  <a:lnTo>
                    <a:pt x="501" y="272"/>
                  </a:lnTo>
                  <a:lnTo>
                    <a:pt x="483" y="272"/>
                  </a:lnTo>
                  <a:lnTo>
                    <a:pt x="466" y="272"/>
                  </a:lnTo>
                  <a:lnTo>
                    <a:pt x="449" y="272"/>
                  </a:lnTo>
                  <a:lnTo>
                    <a:pt x="431" y="257"/>
                  </a:lnTo>
                  <a:lnTo>
                    <a:pt x="449" y="240"/>
                  </a:lnTo>
                  <a:lnTo>
                    <a:pt x="431" y="209"/>
                  </a:lnTo>
                  <a:lnTo>
                    <a:pt x="431" y="161"/>
                  </a:lnTo>
                  <a:lnTo>
                    <a:pt x="380" y="113"/>
                  </a:lnTo>
                  <a:lnTo>
                    <a:pt x="328" y="96"/>
                  </a:lnTo>
                  <a:lnTo>
                    <a:pt x="293" y="113"/>
                  </a:lnTo>
                  <a:lnTo>
                    <a:pt x="276" y="96"/>
                  </a:lnTo>
                  <a:lnTo>
                    <a:pt x="241" y="80"/>
                  </a:lnTo>
                  <a:lnTo>
                    <a:pt x="241" y="65"/>
                  </a:lnTo>
                  <a:lnTo>
                    <a:pt x="224" y="48"/>
                  </a:lnTo>
                  <a:lnTo>
                    <a:pt x="172" y="17"/>
                  </a:lnTo>
                  <a:lnTo>
                    <a:pt x="120" y="0"/>
                  </a:lnTo>
                  <a:lnTo>
                    <a:pt x="69" y="32"/>
                  </a:lnTo>
                  <a:lnTo>
                    <a:pt x="86" y="48"/>
                  </a:lnTo>
                  <a:lnTo>
                    <a:pt x="69" y="80"/>
                  </a:lnTo>
                  <a:lnTo>
                    <a:pt x="51" y="80"/>
                  </a:lnTo>
                  <a:lnTo>
                    <a:pt x="34" y="96"/>
                  </a:lnTo>
                  <a:lnTo>
                    <a:pt x="0" y="96"/>
                  </a:lnTo>
                  <a:lnTo>
                    <a:pt x="0" y="128"/>
                  </a:lnTo>
                  <a:lnTo>
                    <a:pt x="17" y="128"/>
                  </a:lnTo>
                  <a:lnTo>
                    <a:pt x="86" y="224"/>
                  </a:lnTo>
                  <a:lnTo>
                    <a:pt x="103" y="240"/>
                  </a:lnTo>
                  <a:lnTo>
                    <a:pt x="120" y="272"/>
                  </a:lnTo>
                  <a:lnTo>
                    <a:pt x="120" y="320"/>
                  </a:lnTo>
                  <a:lnTo>
                    <a:pt x="172" y="353"/>
                  </a:lnTo>
                  <a:lnTo>
                    <a:pt x="207" y="432"/>
                  </a:lnTo>
                  <a:lnTo>
                    <a:pt x="224" y="449"/>
                  </a:lnTo>
                  <a:lnTo>
                    <a:pt x="241" y="432"/>
                  </a:lnTo>
                  <a:lnTo>
                    <a:pt x="293" y="479"/>
                  </a:lnTo>
                  <a:lnTo>
                    <a:pt x="311" y="512"/>
                  </a:lnTo>
                  <a:lnTo>
                    <a:pt x="431" y="432"/>
                  </a:lnTo>
                  <a:lnTo>
                    <a:pt x="501" y="41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36" name="Freeform 199"/>
            <p:cNvSpPr>
              <a:spLocks/>
            </p:cNvSpPr>
            <p:nvPr>
              <p:custDataLst>
                <p:tags r:id="rId197"/>
              </p:custDataLst>
            </p:nvPr>
          </p:nvSpPr>
          <p:spPr bwMode="auto">
            <a:xfrm>
              <a:off x="5810249" y="4110038"/>
              <a:ext cx="26988" cy="38100"/>
            </a:xfrm>
            <a:custGeom>
              <a:avLst/>
              <a:gdLst>
                <a:gd name="T0" fmla="*/ 3084 w 35"/>
                <a:gd name="T1" fmla="*/ 9525 h 48"/>
                <a:gd name="T2" fmla="*/ 3084 w 35"/>
                <a:gd name="T3" fmla="*/ 9525 h 48"/>
                <a:gd name="T4" fmla="*/ 0 w 35"/>
                <a:gd name="T5" fmla="*/ 3969 h 48"/>
                <a:gd name="T6" fmla="*/ 3084 w 35"/>
                <a:gd name="T7" fmla="*/ 0 h 48"/>
                <a:gd name="T8" fmla="*/ 6169 w 35"/>
                <a:gd name="T9" fmla="*/ 0 h 48"/>
                <a:gd name="T10" fmla="*/ 3084 w 35"/>
                <a:gd name="T11" fmla="*/ 9525 h 48"/>
                <a:gd name="T12" fmla="*/ 0 60000 65536"/>
                <a:gd name="T13" fmla="*/ 0 60000 65536"/>
                <a:gd name="T14" fmla="*/ 0 60000 65536"/>
                <a:gd name="T15" fmla="*/ 0 60000 65536"/>
                <a:gd name="T16" fmla="*/ 0 60000 65536"/>
                <a:gd name="T17" fmla="*/ 0 60000 65536"/>
                <a:gd name="T18" fmla="*/ 0 w 35"/>
                <a:gd name="T19" fmla="*/ 0 h 48"/>
                <a:gd name="T20" fmla="*/ 35 w 35"/>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35" h="48">
                  <a:moveTo>
                    <a:pt x="18" y="48"/>
                  </a:moveTo>
                  <a:lnTo>
                    <a:pt x="18" y="48"/>
                  </a:lnTo>
                  <a:lnTo>
                    <a:pt x="0" y="17"/>
                  </a:lnTo>
                  <a:lnTo>
                    <a:pt x="18" y="0"/>
                  </a:lnTo>
                  <a:lnTo>
                    <a:pt x="35" y="0"/>
                  </a:lnTo>
                  <a:lnTo>
                    <a:pt x="18"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37" name="Freeform 200"/>
            <p:cNvSpPr>
              <a:spLocks/>
            </p:cNvSpPr>
            <p:nvPr>
              <p:custDataLst>
                <p:tags r:id="rId198"/>
              </p:custDataLst>
            </p:nvPr>
          </p:nvSpPr>
          <p:spPr bwMode="auto">
            <a:xfrm>
              <a:off x="5864224" y="4135438"/>
              <a:ext cx="150813" cy="165100"/>
            </a:xfrm>
            <a:custGeom>
              <a:avLst/>
              <a:gdLst>
                <a:gd name="T0" fmla="*/ 0 w 190"/>
                <a:gd name="T1" fmla="*/ 41275 h 208"/>
                <a:gd name="T2" fmla="*/ 0 w 190"/>
                <a:gd name="T3" fmla="*/ 41275 h 208"/>
                <a:gd name="T4" fmla="*/ 9525 w 190"/>
                <a:gd name="T5" fmla="*/ 41275 h 208"/>
                <a:gd name="T6" fmla="*/ 14288 w 190"/>
                <a:gd name="T7" fmla="*/ 38100 h 208"/>
                <a:gd name="T8" fmla="*/ 17463 w 190"/>
                <a:gd name="T9" fmla="*/ 35719 h 208"/>
                <a:gd name="T10" fmla="*/ 23813 w 190"/>
                <a:gd name="T11" fmla="*/ 31750 h 208"/>
                <a:gd name="T12" fmla="*/ 27781 w 190"/>
                <a:gd name="T13" fmla="*/ 28575 h 208"/>
                <a:gd name="T14" fmla="*/ 27781 w 190"/>
                <a:gd name="T15" fmla="*/ 26194 h 208"/>
                <a:gd name="T16" fmla="*/ 34131 w 190"/>
                <a:gd name="T17" fmla="*/ 16669 h 208"/>
                <a:gd name="T18" fmla="*/ 38100 w 190"/>
                <a:gd name="T19" fmla="*/ 12700 h 208"/>
                <a:gd name="T20" fmla="*/ 30956 w 190"/>
                <a:gd name="T21" fmla="*/ 7144 h 208"/>
                <a:gd name="T22" fmla="*/ 23813 w 190"/>
                <a:gd name="T23" fmla="*/ 3175 h 208"/>
                <a:gd name="T24" fmla="*/ 19844 w 190"/>
                <a:gd name="T25" fmla="*/ 0 h 208"/>
                <a:gd name="T26" fmla="*/ 14288 w 190"/>
                <a:gd name="T27" fmla="*/ 7144 h 208"/>
                <a:gd name="T28" fmla="*/ 17463 w 190"/>
                <a:gd name="T29" fmla="*/ 9525 h 208"/>
                <a:gd name="T30" fmla="*/ 19844 w 190"/>
                <a:gd name="T31" fmla="*/ 12700 h 208"/>
                <a:gd name="T32" fmla="*/ 19844 w 190"/>
                <a:gd name="T33" fmla="*/ 16669 h 208"/>
                <a:gd name="T34" fmla="*/ 19844 w 190"/>
                <a:gd name="T35" fmla="*/ 19050 h 208"/>
                <a:gd name="T36" fmla="*/ 19844 w 190"/>
                <a:gd name="T37" fmla="*/ 22225 h 208"/>
                <a:gd name="T38" fmla="*/ 17463 w 190"/>
                <a:gd name="T39" fmla="*/ 22225 h 208"/>
                <a:gd name="T40" fmla="*/ 14288 w 190"/>
                <a:gd name="T41" fmla="*/ 26194 h 208"/>
                <a:gd name="T42" fmla="*/ 9525 w 190"/>
                <a:gd name="T43" fmla="*/ 28575 h 208"/>
                <a:gd name="T44" fmla="*/ 7144 w 190"/>
                <a:gd name="T45" fmla="*/ 31750 h 208"/>
                <a:gd name="T46" fmla="*/ 3969 w 190"/>
                <a:gd name="T47" fmla="*/ 35719 h 208"/>
                <a:gd name="T48" fmla="*/ 0 w 190"/>
                <a:gd name="T49" fmla="*/ 38100 h 208"/>
                <a:gd name="T50" fmla="*/ 0 w 190"/>
                <a:gd name="T51" fmla="*/ 41275 h 20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0"/>
                <a:gd name="T79" fmla="*/ 0 h 208"/>
                <a:gd name="T80" fmla="*/ 190 w 190"/>
                <a:gd name="T81" fmla="*/ 208 h 20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0" h="208">
                  <a:moveTo>
                    <a:pt x="0" y="208"/>
                  </a:moveTo>
                  <a:lnTo>
                    <a:pt x="0" y="208"/>
                  </a:lnTo>
                  <a:lnTo>
                    <a:pt x="51" y="208"/>
                  </a:lnTo>
                  <a:lnTo>
                    <a:pt x="69" y="192"/>
                  </a:lnTo>
                  <a:lnTo>
                    <a:pt x="86" y="177"/>
                  </a:lnTo>
                  <a:lnTo>
                    <a:pt x="121" y="160"/>
                  </a:lnTo>
                  <a:lnTo>
                    <a:pt x="138" y="144"/>
                  </a:lnTo>
                  <a:lnTo>
                    <a:pt x="138" y="129"/>
                  </a:lnTo>
                  <a:lnTo>
                    <a:pt x="172" y="81"/>
                  </a:lnTo>
                  <a:lnTo>
                    <a:pt x="190" y="64"/>
                  </a:lnTo>
                  <a:lnTo>
                    <a:pt x="155" y="33"/>
                  </a:lnTo>
                  <a:lnTo>
                    <a:pt x="121" y="16"/>
                  </a:lnTo>
                  <a:lnTo>
                    <a:pt x="103" y="0"/>
                  </a:lnTo>
                  <a:lnTo>
                    <a:pt x="69" y="33"/>
                  </a:lnTo>
                  <a:lnTo>
                    <a:pt x="86" y="48"/>
                  </a:lnTo>
                  <a:lnTo>
                    <a:pt x="103" y="64"/>
                  </a:lnTo>
                  <a:lnTo>
                    <a:pt x="103" y="81"/>
                  </a:lnTo>
                  <a:lnTo>
                    <a:pt x="103" y="96"/>
                  </a:lnTo>
                  <a:lnTo>
                    <a:pt x="103" y="112"/>
                  </a:lnTo>
                  <a:lnTo>
                    <a:pt x="86" y="112"/>
                  </a:lnTo>
                  <a:lnTo>
                    <a:pt x="69" y="129"/>
                  </a:lnTo>
                  <a:lnTo>
                    <a:pt x="51" y="144"/>
                  </a:lnTo>
                  <a:lnTo>
                    <a:pt x="34" y="160"/>
                  </a:lnTo>
                  <a:lnTo>
                    <a:pt x="17" y="177"/>
                  </a:lnTo>
                  <a:lnTo>
                    <a:pt x="0" y="192"/>
                  </a:lnTo>
                  <a:lnTo>
                    <a:pt x="0" y="208"/>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38" name="Freeform 201"/>
            <p:cNvSpPr>
              <a:spLocks/>
            </p:cNvSpPr>
            <p:nvPr>
              <p:custDataLst>
                <p:tags r:id="rId199"/>
              </p:custDataLst>
            </p:nvPr>
          </p:nvSpPr>
          <p:spPr bwMode="auto">
            <a:xfrm>
              <a:off x="6029324" y="3805238"/>
              <a:ext cx="317500" cy="228600"/>
            </a:xfrm>
            <a:custGeom>
              <a:avLst/>
              <a:gdLst>
                <a:gd name="T0" fmla="*/ 76391 w 399"/>
                <a:gd name="T1" fmla="*/ 9525 h 288"/>
                <a:gd name="T2" fmla="*/ 76391 w 399"/>
                <a:gd name="T3" fmla="*/ 9525 h 288"/>
                <a:gd name="T4" fmla="*/ 73208 w 399"/>
                <a:gd name="T5" fmla="*/ 9525 h 288"/>
                <a:gd name="T6" fmla="*/ 66046 w 399"/>
                <a:gd name="T7" fmla="*/ 13494 h 288"/>
                <a:gd name="T8" fmla="*/ 58885 w 399"/>
                <a:gd name="T9" fmla="*/ 15875 h 288"/>
                <a:gd name="T10" fmla="*/ 58885 w 399"/>
                <a:gd name="T11" fmla="*/ 22225 h 288"/>
                <a:gd name="T12" fmla="*/ 55702 w 399"/>
                <a:gd name="T13" fmla="*/ 28575 h 288"/>
                <a:gd name="T14" fmla="*/ 52519 w 399"/>
                <a:gd name="T15" fmla="*/ 28575 h 288"/>
                <a:gd name="T16" fmla="*/ 52519 w 399"/>
                <a:gd name="T17" fmla="*/ 31750 h 288"/>
                <a:gd name="T18" fmla="*/ 48540 w 399"/>
                <a:gd name="T19" fmla="*/ 34925 h 288"/>
                <a:gd name="T20" fmla="*/ 48540 w 399"/>
                <a:gd name="T21" fmla="*/ 41275 h 288"/>
                <a:gd name="T22" fmla="*/ 35013 w 399"/>
                <a:gd name="T23" fmla="*/ 44450 h 288"/>
                <a:gd name="T24" fmla="*/ 31830 w 399"/>
                <a:gd name="T25" fmla="*/ 47625 h 288"/>
                <a:gd name="T26" fmla="*/ 31830 w 399"/>
                <a:gd name="T27" fmla="*/ 53975 h 288"/>
                <a:gd name="T28" fmla="*/ 11140 w 399"/>
                <a:gd name="T29" fmla="*/ 57150 h 288"/>
                <a:gd name="T30" fmla="*/ 3979 w 399"/>
                <a:gd name="T31" fmla="*/ 53975 h 288"/>
                <a:gd name="T32" fmla="*/ 7162 w 399"/>
                <a:gd name="T33" fmla="*/ 47625 h 288"/>
                <a:gd name="T34" fmla="*/ 7162 w 399"/>
                <a:gd name="T35" fmla="*/ 44450 h 288"/>
                <a:gd name="T36" fmla="*/ 0 w 399"/>
                <a:gd name="T37" fmla="*/ 41275 h 288"/>
                <a:gd name="T38" fmla="*/ 0 w 399"/>
                <a:gd name="T39" fmla="*/ 28575 h 288"/>
                <a:gd name="T40" fmla="*/ 3979 w 399"/>
                <a:gd name="T41" fmla="*/ 22225 h 288"/>
                <a:gd name="T42" fmla="*/ 3979 w 399"/>
                <a:gd name="T43" fmla="*/ 19050 h 288"/>
                <a:gd name="T44" fmla="*/ 14323 w 399"/>
                <a:gd name="T45" fmla="*/ 19050 h 288"/>
                <a:gd name="T46" fmla="*/ 14323 w 399"/>
                <a:gd name="T47" fmla="*/ 15875 h 288"/>
                <a:gd name="T48" fmla="*/ 21485 w 399"/>
                <a:gd name="T49" fmla="*/ 15875 h 288"/>
                <a:gd name="T50" fmla="*/ 24668 w 399"/>
                <a:gd name="T51" fmla="*/ 9525 h 288"/>
                <a:gd name="T52" fmla="*/ 27851 w 399"/>
                <a:gd name="T53" fmla="*/ 9525 h 288"/>
                <a:gd name="T54" fmla="*/ 27851 w 399"/>
                <a:gd name="T55" fmla="*/ 6350 h 288"/>
                <a:gd name="T56" fmla="*/ 42174 w 399"/>
                <a:gd name="T57" fmla="*/ 9525 h 288"/>
                <a:gd name="T58" fmla="*/ 48540 w 399"/>
                <a:gd name="T59" fmla="*/ 9525 h 288"/>
                <a:gd name="T60" fmla="*/ 48540 w 399"/>
                <a:gd name="T61" fmla="*/ 6350 h 288"/>
                <a:gd name="T62" fmla="*/ 52519 w 399"/>
                <a:gd name="T63" fmla="*/ 6350 h 288"/>
                <a:gd name="T64" fmla="*/ 55702 w 399"/>
                <a:gd name="T65" fmla="*/ 0 h 288"/>
                <a:gd name="T66" fmla="*/ 58885 w 399"/>
                <a:gd name="T67" fmla="*/ 3969 h 288"/>
                <a:gd name="T68" fmla="*/ 62863 w 399"/>
                <a:gd name="T69" fmla="*/ 13494 h 288"/>
                <a:gd name="T70" fmla="*/ 69229 w 399"/>
                <a:gd name="T71" fmla="*/ 6350 h 288"/>
                <a:gd name="T72" fmla="*/ 79574 w 399"/>
                <a:gd name="T73" fmla="*/ 9525 h 288"/>
                <a:gd name="T74" fmla="*/ 76391 w 399"/>
                <a:gd name="T75" fmla="*/ 9525 h 2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99"/>
                <a:gd name="T115" fmla="*/ 0 h 288"/>
                <a:gd name="T116" fmla="*/ 399 w 399"/>
                <a:gd name="T117" fmla="*/ 288 h 2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99" h="288">
                  <a:moveTo>
                    <a:pt x="382" y="48"/>
                  </a:moveTo>
                  <a:lnTo>
                    <a:pt x="382" y="48"/>
                  </a:lnTo>
                  <a:lnTo>
                    <a:pt x="365" y="48"/>
                  </a:lnTo>
                  <a:lnTo>
                    <a:pt x="330" y="65"/>
                  </a:lnTo>
                  <a:lnTo>
                    <a:pt x="296" y="80"/>
                  </a:lnTo>
                  <a:lnTo>
                    <a:pt x="296" y="113"/>
                  </a:lnTo>
                  <a:lnTo>
                    <a:pt x="278" y="144"/>
                  </a:lnTo>
                  <a:lnTo>
                    <a:pt x="261" y="144"/>
                  </a:lnTo>
                  <a:lnTo>
                    <a:pt x="261" y="161"/>
                  </a:lnTo>
                  <a:lnTo>
                    <a:pt x="244" y="176"/>
                  </a:lnTo>
                  <a:lnTo>
                    <a:pt x="244" y="209"/>
                  </a:lnTo>
                  <a:lnTo>
                    <a:pt x="175" y="224"/>
                  </a:lnTo>
                  <a:lnTo>
                    <a:pt x="157" y="240"/>
                  </a:lnTo>
                  <a:lnTo>
                    <a:pt x="157" y="272"/>
                  </a:lnTo>
                  <a:lnTo>
                    <a:pt x="54" y="288"/>
                  </a:lnTo>
                  <a:lnTo>
                    <a:pt x="19" y="272"/>
                  </a:lnTo>
                  <a:lnTo>
                    <a:pt x="36" y="240"/>
                  </a:lnTo>
                  <a:lnTo>
                    <a:pt x="36" y="224"/>
                  </a:lnTo>
                  <a:lnTo>
                    <a:pt x="0" y="209"/>
                  </a:lnTo>
                  <a:lnTo>
                    <a:pt x="0" y="144"/>
                  </a:lnTo>
                  <a:lnTo>
                    <a:pt x="19" y="113"/>
                  </a:lnTo>
                  <a:lnTo>
                    <a:pt x="19" y="96"/>
                  </a:lnTo>
                  <a:lnTo>
                    <a:pt x="71" y="96"/>
                  </a:lnTo>
                  <a:lnTo>
                    <a:pt x="71" y="80"/>
                  </a:lnTo>
                  <a:lnTo>
                    <a:pt x="105" y="80"/>
                  </a:lnTo>
                  <a:lnTo>
                    <a:pt x="123" y="48"/>
                  </a:lnTo>
                  <a:lnTo>
                    <a:pt x="140" y="48"/>
                  </a:lnTo>
                  <a:lnTo>
                    <a:pt x="140" y="32"/>
                  </a:lnTo>
                  <a:lnTo>
                    <a:pt x="209" y="48"/>
                  </a:lnTo>
                  <a:lnTo>
                    <a:pt x="244" y="48"/>
                  </a:lnTo>
                  <a:lnTo>
                    <a:pt x="244" y="32"/>
                  </a:lnTo>
                  <a:lnTo>
                    <a:pt x="261" y="32"/>
                  </a:lnTo>
                  <a:lnTo>
                    <a:pt x="278" y="0"/>
                  </a:lnTo>
                  <a:lnTo>
                    <a:pt x="296" y="17"/>
                  </a:lnTo>
                  <a:lnTo>
                    <a:pt x="313" y="65"/>
                  </a:lnTo>
                  <a:lnTo>
                    <a:pt x="347" y="32"/>
                  </a:lnTo>
                  <a:lnTo>
                    <a:pt x="399" y="48"/>
                  </a:lnTo>
                  <a:lnTo>
                    <a:pt x="382" y="48"/>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39" name="Freeform 202"/>
            <p:cNvSpPr>
              <a:spLocks/>
            </p:cNvSpPr>
            <p:nvPr>
              <p:custDataLst>
                <p:tags r:id="rId200"/>
              </p:custDataLst>
            </p:nvPr>
          </p:nvSpPr>
          <p:spPr bwMode="auto">
            <a:xfrm>
              <a:off x="5575299" y="3678238"/>
              <a:ext cx="152400" cy="50800"/>
            </a:xfrm>
            <a:custGeom>
              <a:avLst/>
              <a:gdLst>
                <a:gd name="T0" fmla="*/ 10319 w 192"/>
                <a:gd name="T1" fmla="*/ 12902 h 63"/>
                <a:gd name="T2" fmla="*/ 10319 w 192"/>
                <a:gd name="T3" fmla="*/ 12902 h 63"/>
                <a:gd name="T4" fmla="*/ 10319 w 192"/>
                <a:gd name="T5" fmla="*/ 9676 h 63"/>
                <a:gd name="T6" fmla="*/ 10319 w 192"/>
                <a:gd name="T7" fmla="*/ 6451 h 63"/>
                <a:gd name="T8" fmla="*/ 0 w 192"/>
                <a:gd name="T9" fmla="*/ 0 h 63"/>
                <a:gd name="T10" fmla="*/ 17463 w 192"/>
                <a:gd name="T11" fmla="*/ 0 h 63"/>
                <a:gd name="T12" fmla="*/ 23812 w 192"/>
                <a:gd name="T13" fmla="*/ 3225 h 63"/>
                <a:gd name="T14" fmla="*/ 31750 w 192"/>
                <a:gd name="T15" fmla="*/ 3225 h 63"/>
                <a:gd name="T16" fmla="*/ 38100 w 192"/>
                <a:gd name="T17" fmla="*/ 9676 h 63"/>
                <a:gd name="T18" fmla="*/ 34925 w 192"/>
                <a:gd name="T19" fmla="*/ 9676 h 63"/>
                <a:gd name="T20" fmla="*/ 38100 w 192"/>
                <a:gd name="T21" fmla="*/ 12902 h 63"/>
                <a:gd name="T22" fmla="*/ 31750 w 192"/>
                <a:gd name="T23" fmla="*/ 12902 h 63"/>
                <a:gd name="T24" fmla="*/ 27781 w 192"/>
                <a:gd name="T25" fmla="*/ 12902 h 63"/>
                <a:gd name="T26" fmla="*/ 20637 w 192"/>
                <a:gd name="T27" fmla="*/ 12902 h 63"/>
                <a:gd name="T28" fmla="*/ 10319 w 192"/>
                <a:gd name="T29" fmla="*/ 12902 h 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2"/>
                <a:gd name="T46" fmla="*/ 0 h 63"/>
                <a:gd name="T47" fmla="*/ 192 w 192"/>
                <a:gd name="T48" fmla="*/ 63 h 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2" h="63">
                  <a:moveTo>
                    <a:pt x="54" y="63"/>
                  </a:moveTo>
                  <a:lnTo>
                    <a:pt x="54" y="63"/>
                  </a:lnTo>
                  <a:lnTo>
                    <a:pt x="54" y="48"/>
                  </a:lnTo>
                  <a:lnTo>
                    <a:pt x="54" y="32"/>
                  </a:lnTo>
                  <a:lnTo>
                    <a:pt x="0" y="0"/>
                  </a:lnTo>
                  <a:lnTo>
                    <a:pt x="88" y="0"/>
                  </a:lnTo>
                  <a:lnTo>
                    <a:pt x="123" y="15"/>
                  </a:lnTo>
                  <a:lnTo>
                    <a:pt x="157" y="15"/>
                  </a:lnTo>
                  <a:lnTo>
                    <a:pt x="192" y="48"/>
                  </a:lnTo>
                  <a:lnTo>
                    <a:pt x="175" y="48"/>
                  </a:lnTo>
                  <a:lnTo>
                    <a:pt x="192" y="63"/>
                  </a:lnTo>
                  <a:lnTo>
                    <a:pt x="157" y="63"/>
                  </a:lnTo>
                  <a:lnTo>
                    <a:pt x="140" y="63"/>
                  </a:lnTo>
                  <a:lnTo>
                    <a:pt x="105" y="63"/>
                  </a:lnTo>
                  <a:lnTo>
                    <a:pt x="54" y="6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40" name="Freeform 203"/>
            <p:cNvSpPr>
              <a:spLocks/>
            </p:cNvSpPr>
            <p:nvPr>
              <p:custDataLst>
                <p:tags r:id="rId201"/>
              </p:custDataLst>
            </p:nvPr>
          </p:nvSpPr>
          <p:spPr bwMode="auto">
            <a:xfrm>
              <a:off x="5272087" y="3716338"/>
              <a:ext cx="412750" cy="152400"/>
            </a:xfrm>
            <a:custGeom>
              <a:avLst/>
              <a:gdLst>
                <a:gd name="T0" fmla="*/ 103188 w 520"/>
                <a:gd name="T1" fmla="*/ 12766 h 191"/>
                <a:gd name="T2" fmla="*/ 103188 w 520"/>
                <a:gd name="T3" fmla="*/ 12766 h 191"/>
                <a:gd name="T4" fmla="*/ 99219 w 520"/>
                <a:gd name="T5" fmla="*/ 12766 h 191"/>
                <a:gd name="T6" fmla="*/ 96044 w 520"/>
                <a:gd name="T7" fmla="*/ 3192 h 191"/>
                <a:gd name="T8" fmla="*/ 85725 w 520"/>
                <a:gd name="T9" fmla="*/ 3192 h 191"/>
                <a:gd name="T10" fmla="*/ 75406 w 520"/>
                <a:gd name="T11" fmla="*/ 6383 h 191"/>
                <a:gd name="T12" fmla="*/ 61912 w 520"/>
                <a:gd name="T13" fmla="*/ 6383 h 191"/>
                <a:gd name="T14" fmla="*/ 51594 w 520"/>
                <a:gd name="T15" fmla="*/ 0 h 191"/>
                <a:gd name="T16" fmla="*/ 41275 w 520"/>
                <a:gd name="T17" fmla="*/ 0 h 191"/>
                <a:gd name="T18" fmla="*/ 30956 w 520"/>
                <a:gd name="T19" fmla="*/ 6383 h 191"/>
                <a:gd name="T20" fmla="*/ 23812 w 520"/>
                <a:gd name="T21" fmla="*/ 6383 h 191"/>
                <a:gd name="T22" fmla="*/ 17462 w 520"/>
                <a:gd name="T23" fmla="*/ 6383 h 191"/>
                <a:gd name="T24" fmla="*/ 13494 w 520"/>
                <a:gd name="T25" fmla="*/ 0 h 191"/>
                <a:gd name="T26" fmla="*/ 7144 w 520"/>
                <a:gd name="T27" fmla="*/ 0 h 191"/>
                <a:gd name="T28" fmla="*/ 3175 w 520"/>
                <a:gd name="T29" fmla="*/ 3192 h 191"/>
                <a:gd name="T30" fmla="*/ 0 w 520"/>
                <a:gd name="T31" fmla="*/ 9575 h 191"/>
                <a:gd name="T32" fmla="*/ 3175 w 520"/>
                <a:gd name="T33" fmla="*/ 9575 h 191"/>
                <a:gd name="T34" fmla="*/ 3175 w 520"/>
                <a:gd name="T35" fmla="*/ 12766 h 191"/>
                <a:gd name="T36" fmla="*/ 10319 w 520"/>
                <a:gd name="T37" fmla="*/ 6383 h 191"/>
                <a:gd name="T38" fmla="*/ 17462 w 520"/>
                <a:gd name="T39" fmla="*/ 6383 h 191"/>
                <a:gd name="T40" fmla="*/ 20637 w 520"/>
                <a:gd name="T41" fmla="*/ 9575 h 191"/>
                <a:gd name="T42" fmla="*/ 17462 w 520"/>
                <a:gd name="T43" fmla="*/ 9575 h 191"/>
                <a:gd name="T44" fmla="*/ 17462 w 520"/>
                <a:gd name="T45" fmla="*/ 12766 h 191"/>
                <a:gd name="T46" fmla="*/ 7144 w 520"/>
                <a:gd name="T47" fmla="*/ 12766 h 191"/>
                <a:gd name="T48" fmla="*/ 3175 w 520"/>
                <a:gd name="T49" fmla="*/ 12766 h 191"/>
                <a:gd name="T50" fmla="*/ 3175 w 520"/>
                <a:gd name="T51" fmla="*/ 19150 h 191"/>
                <a:gd name="T52" fmla="*/ 7144 w 520"/>
                <a:gd name="T53" fmla="*/ 15958 h 191"/>
                <a:gd name="T54" fmla="*/ 7144 w 520"/>
                <a:gd name="T55" fmla="*/ 22341 h 191"/>
                <a:gd name="T56" fmla="*/ 3175 w 520"/>
                <a:gd name="T57" fmla="*/ 22341 h 191"/>
                <a:gd name="T58" fmla="*/ 3175 w 520"/>
                <a:gd name="T59" fmla="*/ 25533 h 191"/>
                <a:gd name="T60" fmla="*/ 7144 w 520"/>
                <a:gd name="T61" fmla="*/ 25533 h 191"/>
                <a:gd name="T62" fmla="*/ 7144 w 520"/>
                <a:gd name="T63" fmla="*/ 28725 h 191"/>
                <a:gd name="T64" fmla="*/ 10319 w 520"/>
                <a:gd name="T65" fmla="*/ 31916 h 191"/>
                <a:gd name="T66" fmla="*/ 7144 w 520"/>
                <a:gd name="T67" fmla="*/ 31916 h 191"/>
                <a:gd name="T68" fmla="*/ 13494 w 520"/>
                <a:gd name="T69" fmla="*/ 31916 h 191"/>
                <a:gd name="T70" fmla="*/ 13494 w 520"/>
                <a:gd name="T71" fmla="*/ 35108 h 191"/>
                <a:gd name="T72" fmla="*/ 20637 w 520"/>
                <a:gd name="T73" fmla="*/ 38299 h 191"/>
                <a:gd name="T74" fmla="*/ 27781 w 520"/>
                <a:gd name="T75" fmla="*/ 35108 h 191"/>
                <a:gd name="T76" fmla="*/ 30956 w 520"/>
                <a:gd name="T77" fmla="*/ 35108 h 191"/>
                <a:gd name="T78" fmla="*/ 38100 w 520"/>
                <a:gd name="T79" fmla="*/ 38299 h 191"/>
                <a:gd name="T80" fmla="*/ 41275 w 520"/>
                <a:gd name="T81" fmla="*/ 38299 h 191"/>
                <a:gd name="T82" fmla="*/ 48419 w 520"/>
                <a:gd name="T83" fmla="*/ 35108 h 191"/>
                <a:gd name="T84" fmla="*/ 54769 w 520"/>
                <a:gd name="T85" fmla="*/ 35108 h 191"/>
                <a:gd name="T86" fmla="*/ 54769 w 520"/>
                <a:gd name="T87" fmla="*/ 31916 h 191"/>
                <a:gd name="T88" fmla="*/ 54769 w 520"/>
                <a:gd name="T89" fmla="*/ 38299 h 191"/>
                <a:gd name="T90" fmla="*/ 57944 w 520"/>
                <a:gd name="T91" fmla="*/ 38299 h 191"/>
                <a:gd name="T92" fmla="*/ 57944 w 520"/>
                <a:gd name="T93" fmla="*/ 35108 h 191"/>
                <a:gd name="T94" fmla="*/ 68262 w 520"/>
                <a:gd name="T95" fmla="*/ 31916 h 191"/>
                <a:gd name="T96" fmla="*/ 72231 w 520"/>
                <a:gd name="T97" fmla="*/ 35108 h 191"/>
                <a:gd name="T98" fmla="*/ 82550 w 520"/>
                <a:gd name="T99" fmla="*/ 31916 h 191"/>
                <a:gd name="T100" fmla="*/ 92869 w 520"/>
                <a:gd name="T101" fmla="*/ 31916 h 191"/>
                <a:gd name="T102" fmla="*/ 92869 w 520"/>
                <a:gd name="T103" fmla="*/ 28725 h 191"/>
                <a:gd name="T104" fmla="*/ 103188 w 520"/>
                <a:gd name="T105" fmla="*/ 31916 h 191"/>
                <a:gd name="T106" fmla="*/ 99219 w 520"/>
                <a:gd name="T107" fmla="*/ 15958 h 191"/>
                <a:gd name="T108" fmla="*/ 103188 w 520"/>
                <a:gd name="T109" fmla="*/ 12766 h 1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20"/>
                <a:gd name="T166" fmla="*/ 0 h 191"/>
                <a:gd name="T167" fmla="*/ 520 w 520"/>
                <a:gd name="T168" fmla="*/ 191 h 19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20" h="191">
                  <a:moveTo>
                    <a:pt x="520" y="63"/>
                  </a:moveTo>
                  <a:lnTo>
                    <a:pt x="520" y="63"/>
                  </a:lnTo>
                  <a:lnTo>
                    <a:pt x="503" y="63"/>
                  </a:lnTo>
                  <a:lnTo>
                    <a:pt x="485" y="15"/>
                  </a:lnTo>
                  <a:lnTo>
                    <a:pt x="434" y="15"/>
                  </a:lnTo>
                  <a:lnTo>
                    <a:pt x="382" y="32"/>
                  </a:lnTo>
                  <a:lnTo>
                    <a:pt x="313" y="32"/>
                  </a:lnTo>
                  <a:lnTo>
                    <a:pt x="261" y="0"/>
                  </a:lnTo>
                  <a:lnTo>
                    <a:pt x="209" y="0"/>
                  </a:lnTo>
                  <a:lnTo>
                    <a:pt x="157" y="32"/>
                  </a:lnTo>
                  <a:lnTo>
                    <a:pt x="123" y="32"/>
                  </a:lnTo>
                  <a:lnTo>
                    <a:pt x="88" y="32"/>
                  </a:lnTo>
                  <a:lnTo>
                    <a:pt x="71" y="0"/>
                  </a:lnTo>
                  <a:lnTo>
                    <a:pt x="36" y="0"/>
                  </a:lnTo>
                  <a:lnTo>
                    <a:pt x="19" y="15"/>
                  </a:lnTo>
                  <a:lnTo>
                    <a:pt x="0" y="48"/>
                  </a:lnTo>
                  <a:lnTo>
                    <a:pt x="19" y="48"/>
                  </a:lnTo>
                  <a:lnTo>
                    <a:pt x="19" y="63"/>
                  </a:lnTo>
                  <a:lnTo>
                    <a:pt x="54" y="32"/>
                  </a:lnTo>
                  <a:lnTo>
                    <a:pt x="88" y="32"/>
                  </a:lnTo>
                  <a:lnTo>
                    <a:pt x="105" y="48"/>
                  </a:lnTo>
                  <a:lnTo>
                    <a:pt x="88" y="48"/>
                  </a:lnTo>
                  <a:lnTo>
                    <a:pt x="88" y="63"/>
                  </a:lnTo>
                  <a:lnTo>
                    <a:pt x="36" y="63"/>
                  </a:lnTo>
                  <a:lnTo>
                    <a:pt x="19" y="63"/>
                  </a:lnTo>
                  <a:lnTo>
                    <a:pt x="19" y="96"/>
                  </a:lnTo>
                  <a:lnTo>
                    <a:pt x="36" y="80"/>
                  </a:lnTo>
                  <a:lnTo>
                    <a:pt x="36" y="111"/>
                  </a:lnTo>
                  <a:lnTo>
                    <a:pt x="19" y="111"/>
                  </a:lnTo>
                  <a:lnTo>
                    <a:pt x="19" y="128"/>
                  </a:lnTo>
                  <a:lnTo>
                    <a:pt x="36" y="128"/>
                  </a:lnTo>
                  <a:lnTo>
                    <a:pt x="36" y="143"/>
                  </a:lnTo>
                  <a:lnTo>
                    <a:pt x="54" y="159"/>
                  </a:lnTo>
                  <a:lnTo>
                    <a:pt x="36" y="159"/>
                  </a:lnTo>
                  <a:lnTo>
                    <a:pt x="71" y="159"/>
                  </a:lnTo>
                  <a:lnTo>
                    <a:pt x="71" y="176"/>
                  </a:lnTo>
                  <a:lnTo>
                    <a:pt x="105" y="191"/>
                  </a:lnTo>
                  <a:lnTo>
                    <a:pt x="140" y="176"/>
                  </a:lnTo>
                  <a:lnTo>
                    <a:pt x="157" y="176"/>
                  </a:lnTo>
                  <a:lnTo>
                    <a:pt x="192" y="191"/>
                  </a:lnTo>
                  <a:lnTo>
                    <a:pt x="209" y="191"/>
                  </a:lnTo>
                  <a:lnTo>
                    <a:pt x="244" y="176"/>
                  </a:lnTo>
                  <a:lnTo>
                    <a:pt x="278" y="176"/>
                  </a:lnTo>
                  <a:lnTo>
                    <a:pt x="278" y="159"/>
                  </a:lnTo>
                  <a:lnTo>
                    <a:pt x="278" y="191"/>
                  </a:lnTo>
                  <a:lnTo>
                    <a:pt x="295" y="191"/>
                  </a:lnTo>
                  <a:lnTo>
                    <a:pt x="295" y="176"/>
                  </a:lnTo>
                  <a:lnTo>
                    <a:pt x="347" y="159"/>
                  </a:lnTo>
                  <a:lnTo>
                    <a:pt x="365" y="176"/>
                  </a:lnTo>
                  <a:lnTo>
                    <a:pt x="416" y="159"/>
                  </a:lnTo>
                  <a:lnTo>
                    <a:pt x="468" y="159"/>
                  </a:lnTo>
                  <a:lnTo>
                    <a:pt x="468" y="143"/>
                  </a:lnTo>
                  <a:lnTo>
                    <a:pt x="520" y="159"/>
                  </a:lnTo>
                  <a:lnTo>
                    <a:pt x="503" y="80"/>
                  </a:lnTo>
                  <a:lnTo>
                    <a:pt x="520" y="63"/>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41" name="Freeform 204"/>
            <p:cNvSpPr>
              <a:spLocks/>
            </p:cNvSpPr>
            <p:nvPr>
              <p:custDataLst>
                <p:tags r:id="rId202"/>
              </p:custDataLst>
            </p:nvPr>
          </p:nvSpPr>
          <p:spPr bwMode="auto">
            <a:xfrm>
              <a:off x="5467349" y="3933826"/>
              <a:ext cx="93663" cy="100013"/>
            </a:xfrm>
            <a:custGeom>
              <a:avLst/>
              <a:gdLst>
                <a:gd name="T0" fmla="*/ 22825 w 119"/>
                <a:gd name="T1" fmla="*/ 5513 h 127"/>
                <a:gd name="T2" fmla="*/ 22825 w 119"/>
                <a:gd name="T3" fmla="*/ 5513 h 127"/>
                <a:gd name="T4" fmla="*/ 22825 w 119"/>
                <a:gd name="T5" fmla="*/ 0 h 127"/>
                <a:gd name="T6" fmla="*/ 19677 w 119"/>
                <a:gd name="T7" fmla="*/ 0 h 127"/>
                <a:gd name="T8" fmla="*/ 9445 w 119"/>
                <a:gd name="T9" fmla="*/ 5513 h 127"/>
                <a:gd name="T10" fmla="*/ 2361 w 119"/>
                <a:gd name="T11" fmla="*/ 5513 h 127"/>
                <a:gd name="T12" fmla="*/ 2361 w 119"/>
                <a:gd name="T13" fmla="*/ 9450 h 127"/>
                <a:gd name="T14" fmla="*/ 2361 w 119"/>
                <a:gd name="T15" fmla="*/ 14963 h 127"/>
                <a:gd name="T16" fmla="*/ 0 w 119"/>
                <a:gd name="T17" fmla="*/ 24413 h 127"/>
                <a:gd name="T18" fmla="*/ 6297 w 119"/>
                <a:gd name="T19" fmla="*/ 24413 h 127"/>
                <a:gd name="T20" fmla="*/ 9445 w 119"/>
                <a:gd name="T21" fmla="*/ 21263 h 127"/>
                <a:gd name="T22" fmla="*/ 12593 w 119"/>
                <a:gd name="T23" fmla="*/ 21263 h 127"/>
                <a:gd name="T24" fmla="*/ 16529 w 119"/>
                <a:gd name="T25" fmla="*/ 14963 h 127"/>
                <a:gd name="T26" fmla="*/ 12593 w 119"/>
                <a:gd name="T27" fmla="*/ 11813 h 127"/>
                <a:gd name="T28" fmla="*/ 22825 w 119"/>
                <a:gd name="T29" fmla="*/ 5513 h 1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9"/>
                <a:gd name="T46" fmla="*/ 0 h 127"/>
                <a:gd name="T47" fmla="*/ 119 w 119"/>
                <a:gd name="T48" fmla="*/ 127 h 1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9" h="127">
                  <a:moveTo>
                    <a:pt x="119" y="31"/>
                  </a:moveTo>
                  <a:lnTo>
                    <a:pt x="119" y="31"/>
                  </a:lnTo>
                  <a:lnTo>
                    <a:pt x="119" y="0"/>
                  </a:lnTo>
                  <a:lnTo>
                    <a:pt x="101" y="0"/>
                  </a:lnTo>
                  <a:lnTo>
                    <a:pt x="49" y="31"/>
                  </a:lnTo>
                  <a:lnTo>
                    <a:pt x="15" y="31"/>
                  </a:lnTo>
                  <a:lnTo>
                    <a:pt x="15" y="48"/>
                  </a:lnTo>
                  <a:lnTo>
                    <a:pt x="15" y="79"/>
                  </a:lnTo>
                  <a:lnTo>
                    <a:pt x="0" y="127"/>
                  </a:lnTo>
                  <a:lnTo>
                    <a:pt x="32" y="127"/>
                  </a:lnTo>
                  <a:lnTo>
                    <a:pt x="49" y="111"/>
                  </a:lnTo>
                  <a:lnTo>
                    <a:pt x="67" y="111"/>
                  </a:lnTo>
                  <a:lnTo>
                    <a:pt x="84" y="79"/>
                  </a:lnTo>
                  <a:lnTo>
                    <a:pt x="67" y="63"/>
                  </a:lnTo>
                  <a:lnTo>
                    <a:pt x="119" y="31"/>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42" name="Freeform 205"/>
            <p:cNvSpPr>
              <a:spLocks/>
            </p:cNvSpPr>
            <p:nvPr>
              <p:custDataLst>
                <p:tags r:id="rId203"/>
              </p:custDataLst>
            </p:nvPr>
          </p:nvSpPr>
          <p:spPr bwMode="auto">
            <a:xfrm>
              <a:off x="5810249" y="4110038"/>
              <a:ext cx="136525" cy="63500"/>
            </a:xfrm>
            <a:custGeom>
              <a:avLst/>
              <a:gdLst>
                <a:gd name="T0" fmla="*/ 26832 w 173"/>
                <a:gd name="T1" fmla="*/ 13494 h 80"/>
                <a:gd name="T2" fmla="*/ 26832 w 173"/>
                <a:gd name="T3" fmla="*/ 13494 h 80"/>
                <a:gd name="T4" fmla="*/ 33934 w 173"/>
                <a:gd name="T5" fmla="*/ 6350 h 80"/>
                <a:gd name="T6" fmla="*/ 33934 w 173"/>
                <a:gd name="T7" fmla="*/ 3969 h 80"/>
                <a:gd name="T8" fmla="*/ 30777 w 173"/>
                <a:gd name="T9" fmla="*/ 0 h 80"/>
                <a:gd name="T10" fmla="*/ 20518 w 173"/>
                <a:gd name="T11" fmla="*/ 9525 h 80"/>
                <a:gd name="T12" fmla="*/ 10259 w 173"/>
                <a:gd name="T13" fmla="*/ 9525 h 80"/>
                <a:gd name="T14" fmla="*/ 3157 w 173"/>
                <a:gd name="T15" fmla="*/ 9525 h 80"/>
                <a:gd name="T16" fmla="*/ 0 w 173"/>
                <a:gd name="T17" fmla="*/ 13494 h 80"/>
                <a:gd name="T18" fmla="*/ 3157 w 173"/>
                <a:gd name="T19" fmla="*/ 15875 h 80"/>
                <a:gd name="T20" fmla="*/ 6313 w 173"/>
                <a:gd name="T21" fmla="*/ 15875 h 80"/>
                <a:gd name="T22" fmla="*/ 10259 w 173"/>
                <a:gd name="T23" fmla="*/ 15875 h 80"/>
                <a:gd name="T24" fmla="*/ 13416 w 173"/>
                <a:gd name="T25" fmla="*/ 15875 h 80"/>
                <a:gd name="T26" fmla="*/ 16572 w 173"/>
                <a:gd name="T27" fmla="*/ 15875 h 80"/>
                <a:gd name="T28" fmla="*/ 20518 w 173"/>
                <a:gd name="T29" fmla="*/ 15875 h 80"/>
                <a:gd name="T30" fmla="*/ 20518 w 173"/>
                <a:gd name="T31" fmla="*/ 13494 h 80"/>
                <a:gd name="T32" fmla="*/ 23675 w 173"/>
                <a:gd name="T33" fmla="*/ 13494 h 80"/>
                <a:gd name="T34" fmla="*/ 26832 w 173"/>
                <a:gd name="T35" fmla="*/ 13494 h 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80"/>
                <a:gd name="T56" fmla="*/ 173 w 173"/>
                <a:gd name="T57" fmla="*/ 80 h 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80">
                  <a:moveTo>
                    <a:pt x="139" y="65"/>
                  </a:moveTo>
                  <a:lnTo>
                    <a:pt x="139" y="65"/>
                  </a:lnTo>
                  <a:lnTo>
                    <a:pt x="173" y="32"/>
                  </a:lnTo>
                  <a:lnTo>
                    <a:pt x="173" y="17"/>
                  </a:lnTo>
                  <a:lnTo>
                    <a:pt x="156" y="0"/>
                  </a:lnTo>
                  <a:lnTo>
                    <a:pt x="104" y="48"/>
                  </a:lnTo>
                  <a:lnTo>
                    <a:pt x="52" y="48"/>
                  </a:lnTo>
                  <a:lnTo>
                    <a:pt x="18" y="48"/>
                  </a:lnTo>
                  <a:lnTo>
                    <a:pt x="0" y="65"/>
                  </a:lnTo>
                  <a:lnTo>
                    <a:pt x="18" y="80"/>
                  </a:lnTo>
                  <a:lnTo>
                    <a:pt x="35" y="80"/>
                  </a:lnTo>
                  <a:lnTo>
                    <a:pt x="52" y="80"/>
                  </a:lnTo>
                  <a:lnTo>
                    <a:pt x="70" y="80"/>
                  </a:lnTo>
                  <a:lnTo>
                    <a:pt x="87" y="80"/>
                  </a:lnTo>
                  <a:lnTo>
                    <a:pt x="104" y="80"/>
                  </a:lnTo>
                  <a:lnTo>
                    <a:pt x="104" y="65"/>
                  </a:lnTo>
                  <a:lnTo>
                    <a:pt x="121" y="65"/>
                  </a:lnTo>
                  <a:lnTo>
                    <a:pt x="139" y="65"/>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43" name="Freeform 206"/>
            <p:cNvSpPr>
              <a:spLocks/>
            </p:cNvSpPr>
            <p:nvPr>
              <p:custDataLst>
                <p:tags r:id="rId204"/>
              </p:custDataLst>
            </p:nvPr>
          </p:nvSpPr>
          <p:spPr bwMode="auto">
            <a:xfrm>
              <a:off x="5932487" y="4097338"/>
              <a:ext cx="14288" cy="25400"/>
            </a:xfrm>
            <a:custGeom>
              <a:avLst/>
              <a:gdLst>
                <a:gd name="T0" fmla="*/ 4202 w 17"/>
                <a:gd name="T1" fmla="*/ 6158 h 33"/>
                <a:gd name="T2" fmla="*/ 4202 w 17"/>
                <a:gd name="T3" fmla="*/ 6158 h 33"/>
                <a:gd name="T4" fmla="*/ 0 w 17"/>
                <a:gd name="T5" fmla="*/ 3079 h 33"/>
                <a:gd name="T6" fmla="*/ 0 w 17"/>
                <a:gd name="T7" fmla="*/ 0 h 33"/>
                <a:gd name="T8" fmla="*/ 4202 w 17"/>
                <a:gd name="T9" fmla="*/ 0 h 33"/>
                <a:gd name="T10" fmla="*/ 4202 w 17"/>
                <a:gd name="T11" fmla="*/ 6158 h 33"/>
                <a:gd name="T12" fmla="*/ 0 60000 65536"/>
                <a:gd name="T13" fmla="*/ 0 60000 65536"/>
                <a:gd name="T14" fmla="*/ 0 60000 65536"/>
                <a:gd name="T15" fmla="*/ 0 60000 65536"/>
                <a:gd name="T16" fmla="*/ 0 60000 65536"/>
                <a:gd name="T17" fmla="*/ 0 60000 65536"/>
                <a:gd name="T18" fmla="*/ 0 w 17"/>
                <a:gd name="T19" fmla="*/ 0 h 33"/>
                <a:gd name="T20" fmla="*/ 17 w 17"/>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17" h="33">
                  <a:moveTo>
                    <a:pt x="17" y="33"/>
                  </a:moveTo>
                  <a:lnTo>
                    <a:pt x="17" y="33"/>
                  </a:lnTo>
                  <a:lnTo>
                    <a:pt x="0" y="16"/>
                  </a:lnTo>
                  <a:lnTo>
                    <a:pt x="0" y="0"/>
                  </a:lnTo>
                  <a:lnTo>
                    <a:pt x="17" y="0"/>
                  </a:lnTo>
                  <a:lnTo>
                    <a:pt x="17" y="33"/>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44" name="Freeform 207"/>
            <p:cNvSpPr>
              <a:spLocks/>
            </p:cNvSpPr>
            <p:nvPr>
              <p:custDataLst>
                <p:tags r:id="rId205"/>
              </p:custDataLst>
            </p:nvPr>
          </p:nvSpPr>
          <p:spPr bwMode="auto">
            <a:xfrm>
              <a:off x="5643562" y="4287838"/>
              <a:ext cx="220663" cy="101600"/>
            </a:xfrm>
            <a:custGeom>
              <a:avLst/>
              <a:gdLst>
                <a:gd name="T0" fmla="*/ 0 w 279"/>
                <a:gd name="T1" fmla="*/ 6301 h 129"/>
                <a:gd name="T2" fmla="*/ 0 w 279"/>
                <a:gd name="T3" fmla="*/ 6301 h 129"/>
                <a:gd name="T4" fmla="*/ 3164 w 279"/>
                <a:gd name="T5" fmla="*/ 3150 h 129"/>
                <a:gd name="T6" fmla="*/ 13445 w 279"/>
                <a:gd name="T7" fmla="*/ 11814 h 129"/>
                <a:gd name="T8" fmla="*/ 16609 w 279"/>
                <a:gd name="T9" fmla="*/ 18902 h 129"/>
                <a:gd name="T10" fmla="*/ 41127 w 279"/>
                <a:gd name="T11" fmla="*/ 3150 h 129"/>
                <a:gd name="T12" fmla="*/ 54573 w 279"/>
                <a:gd name="T13" fmla="*/ 0 h 129"/>
                <a:gd name="T14" fmla="*/ 54573 w 279"/>
                <a:gd name="T15" fmla="*/ 3150 h 129"/>
                <a:gd name="T16" fmla="*/ 51409 w 279"/>
                <a:gd name="T17" fmla="*/ 6301 h 129"/>
                <a:gd name="T18" fmla="*/ 51409 w 279"/>
                <a:gd name="T19" fmla="*/ 9451 h 129"/>
                <a:gd name="T20" fmla="*/ 37964 w 279"/>
                <a:gd name="T21" fmla="*/ 11814 h 129"/>
                <a:gd name="T22" fmla="*/ 23727 w 279"/>
                <a:gd name="T23" fmla="*/ 21265 h 129"/>
                <a:gd name="T24" fmla="*/ 16609 w 279"/>
                <a:gd name="T25" fmla="*/ 21265 h 129"/>
                <a:gd name="T26" fmla="*/ 10282 w 279"/>
                <a:gd name="T27" fmla="*/ 25203 h 129"/>
                <a:gd name="T28" fmla="*/ 3164 w 279"/>
                <a:gd name="T29" fmla="*/ 25203 h 129"/>
                <a:gd name="T30" fmla="*/ 0 w 279"/>
                <a:gd name="T31" fmla="*/ 6301 h 12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29"/>
                <a:gd name="T50" fmla="*/ 279 w 279"/>
                <a:gd name="T51" fmla="*/ 129 h 12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29">
                  <a:moveTo>
                    <a:pt x="0" y="33"/>
                  </a:moveTo>
                  <a:lnTo>
                    <a:pt x="0" y="33"/>
                  </a:lnTo>
                  <a:lnTo>
                    <a:pt x="17" y="16"/>
                  </a:lnTo>
                  <a:lnTo>
                    <a:pt x="69" y="63"/>
                  </a:lnTo>
                  <a:lnTo>
                    <a:pt x="87" y="96"/>
                  </a:lnTo>
                  <a:lnTo>
                    <a:pt x="209" y="16"/>
                  </a:lnTo>
                  <a:lnTo>
                    <a:pt x="279" y="0"/>
                  </a:lnTo>
                  <a:lnTo>
                    <a:pt x="279" y="16"/>
                  </a:lnTo>
                  <a:lnTo>
                    <a:pt x="261" y="33"/>
                  </a:lnTo>
                  <a:lnTo>
                    <a:pt x="261" y="48"/>
                  </a:lnTo>
                  <a:lnTo>
                    <a:pt x="192" y="63"/>
                  </a:lnTo>
                  <a:lnTo>
                    <a:pt x="123" y="111"/>
                  </a:lnTo>
                  <a:lnTo>
                    <a:pt x="87" y="111"/>
                  </a:lnTo>
                  <a:lnTo>
                    <a:pt x="52" y="129"/>
                  </a:lnTo>
                  <a:lnTo>
                    <a:pt x="17" y="129"/>
                  </a:lnTo>
                  <a:lnTo>
                    <a:pt x="0" y="3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45" name="Freeform 208"/>
            <p:cNvSpPr>
              <a:spLocks/>
            </p:cNvSpPr>
            <p:nvPr>
              <p:custDataLst>
                <p:tags r:id="rId206"/>
              </p:custDataLst>
            </p:nvPr>
          </p:nvSpPr>
          <p:spPr bwMode="auto">
            <a:xfrm>
              <a:off x="4900613" y="3690938"/>
              <a:ext cx="12700" cy="52388"/>
            </a:xfrm>
            <a:custGeom>
              <a:avLst/>
              <a:gdLst>
                <a:gd name="T0" fmla="*/ 0 w 18"/>
                <a:gd name="T1" fmla="*/ 4030 h 65"/>
                <a:gd name="T2" fmla="*/ 0 w 18"/>
                <a:gd name="T3" fmla="*/ 4030 h 65"/>
                <a:gd name="T4" fmla="*/ 0 w 18"/>
                <a:gd name="T5" fmla="*/ 9672 h 65"/>
                <a:gd name="T6" fmla="*/ 2822 w 18"/>
                <a:gd name="T7" fmla="*/ 13701 h 65"/>
                <a:gd name="T8" fmla="*/ 2822 w 18"/>
                <a:gd name="T9" fmla="*/ 0 h 65"/>
                <a:gd name="T10" fmla="*/ 0 w 18"/>
                <a:gd name="T11" fmla="*/ 4030 h 65"/>
                <a:gd name="T12" fmla="*/ 0 60000 65536"/>
                <a:gd name="T13" fmla="*/ 0 60000 65536"/>
                <a:gd name="T14" fmla="*/ 0 60000 65536"/>
                <a:gd name="T15" fmla="*/ 0 60000 65536"/>
                <a:gd name="T16" fmla="*/ 0 60000 65536"/>
                <a:gd name="T17" fmla="*/ 0 60000 65536"/>
                <a:gd name="T18" fmla="*/ 0 w 18"/>
                <a:gd name="T19" fmla="*/ 0 h 65"/>
                <a:gd name="T20" fmla="*/ 18 w 18"/>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18" h="65">
                  <a:moveTo>
                    <a:pt x="0" y="17"/>
                  </a:moveTo>
                  <a:lnTo>
                    <a:pt x="0" y="17"/>
                  </a:lnTo>
                  <a:lnTo>
                    <a:pt x="0" y="48"/>
                  </a:lnTo>
                  <a:lnTo>
                    <a:pt x="18" y="65"/>
                  </a:lnTo>
                  <a:lnTo>
                    <a:pt x="18" y="0"/>
                  </a:lnTo>
                  <a:lnTo>
                    <a:pt x="0" y="17"/>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46" name="Freeform 209"/>
            <p:cNvSpPr>
              <a:spLocks/>
            </p:cNvSpPr>
            <p:nvPr>
              <p:custDataLst>
                <p:tags r:id="rId207"/>
              </p:custDataLst>
            </p:nvPr>
          </p:nvSpPr>
          <p:spPr bwMode="auto">
            <a:xfrm>
              <a:off x="4886325" y="3743326"/>
              <a:ext cx="41275" cy="61913"/>
            </a:xfrm>
            <a:custGeom>
              <a:avLst/>
              <a:gdLst>
                <a:gd name="T0" fmla="*/ 0 w 52"/>
                <a:gd name="T1" fmla="*/ 0 h 79"/>
                <a:gd name="T2" fmla="*/ 0 w 52"/>
                <a:gd name="T3" fmla="*/ 0 h 79"/>
                <a:gd name="T4" fmla="*/ 3969 w 52"/>
                <a:gd name="T5" fmla="*/ 12539 h 79"/>
                <a:gd name="T6" fmla="*/ 3969 w 52"/>
                <a:gd name="T7" fmla="*/ 14890 h 79"/>
                <a:gd name="T8" fmla="*/ 7144 w 52"/>
                <a:gd name="T9" fmla="*/ 12539 h 79"/>
                <a:gd name="T10" fmla="*/ 10319 w 52"/>
                <a:gd name="T11" fmla="*/ 3135 h 79"/>
                <a:gd name="T12" fmla="*/ 7144 w 52"/>
                <a:gd name="T13" fmla="*/ 0 h 79"/>
                <a:gd name="T14" fmla="*/ 0 w 52"/>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79"/>
                <a:gd name="T26" fmla="*/ 52 w 52"/>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79">
                  <a:moveTo>
                    <a:pt x="0" y="0"/>
                  </a:moveTo>
                  <a:lnTo>
                    <a:pt x="0" y="0"/>
                  </a:lnTo>
                  <a:lnTo>
                    <a:pt x="17" y="64"/>
                  </a:lnTo>
                  <a:lnTo>
                    <a:pt x="17" y="79"/>
                  </a:lnTo>
                  <a:lnTo>
                    <a:pt x="35" y="64"/>
                  </a:lnTo>
                  <a:lnTo>
                    <a:pt x="52" y="16"/>
                  </a:lnTo>
                  <a:lnTo>
                    <a:pt x="35"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47" name="Freeform 210"/>
            <p:cNvSpPr>
              <a:spLocks/>
            </p:cNvSpPr>
            <p:nvPr>
              <p:custDataLst>
                <p:tags r:id="rId208"/>
              </p:custDataLst>
            </p:nvPr>
          </p:nvSpPr>
          <p:spPr bwMode="auto">
            <a:xfrm>
              <a:off x="4983162" y="3819526"/>
              <a:ext cx="71438" cy="38100"/>
            </a:xfrm>
            <a:custGeom>
              <a:avLst/>
              <a:gdLst>
                <a:gd name="T0" fmla="*/ 0 w 88"/>
                <a:gd name="T1" fmla="*/ 0 h 48"/>
                <a:gd name="T2" fmla="*/ 0 w 88"/>
                <a:gd name="T3" fmla="*/ 0 h 48"/>
                <a:gd name="T4" fmla="*/ 0 w 88"/>
                <a:gd name="T5" fmla="*/ 2381 h 48"/>
                <a:gd name="T6" fmla="*/ 14612 w 88"/>
                <a:gd name="T7" fmla="*/ 9525 h 48"/>
                <a:gd name="T8" fmla="*/ 18671 w 88"/>
                <a:gd name="T9" fmla="*/ 0 h 48"/>
                <a:gd name="T10" fmla="*/ 11365 w 88"/>
                <a:gd name="T11" fmla="*/ 0 h 48"/>
                <a:gd name="T12" fmla="*/ 4059 w 88"/>
                <a:gd name="T13" fmla="*/ 0 h 48"/>
                <a:gd name="T14" fmla="*/ 0 w 88"/>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88"/>
                <a:gd name="T25" fmla="*/ 0 h 48"/>
                <a:gd name="T26" fmla="*/ 88 w 88"/>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8" h="48">
                  <a:moveTo>
                    <a:pt x="0" y="0"/>
                  </a:moveTo>
                  <a:lnTo>
                    <a:pt x="0" y="0"/>
                  </a:lnTo>
                  <a:lnTo>
                    <a:pt x="0" y="15"/>
                  </a:lnTo>
                  <a:lnTo>
                    <a:pt x="69" y="48"/>
                  </a:lnTo>
                  <a:lnTo>
                    <a:pt x="88" y="0"/>
                  </a:lnTo>
                  <a:lnTo>
                    <a:pt x="52" y="0"/>
                  </a:lnTo>
                  <a:lnTo>
                    <a:pt x="17"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48" name="Freeform 211"/>
            <p:cNvSpPr>
              <a:spLocks/>
            </p:cNvSpPr>
            <p:nvPr>
              <p:custDataLst>
                <p:tags r:id="rId209"/>
              </p:custDataLst>
            </p:nvPr>
          </p:nvSpPr>
          <p:spPr bwMode="auto">
            <a:xfrm>
              <a:off x="5176837" y="3819526"/>
              <a:ext cx="41275" cy="38100"/>
            </a:xfrm>
            <a:custGeom>
              <a:avLst/>
              <a:gdLst>
                <a:gd name="T0" fmla="*/ 0 w 52"/>
                <a:gd name="T1" fmla="*/ 2381 h 48"/>
                <a:gd name="T2" fmla="*/ 0 w 52"/>
                <a:gd name="T3" fmla="*/ 2381 h 48"/>
                <a:gd name="T4" fmla="*/ 3969 w 52"/>
                <a:gd name="T5" fmla="*/ 2381 h 48"/>
                <a:gd name="T6" fmla="*/ 3969 w 52"/>
                <a:gd name="T7" fmla="*/ 9525 h 48"/>
                <a:gd name="T8" fmla="*/ 7144 w 52"/>
                <a:gd name="T9" fmla="*/ 9525 h 48"/>
                <a:gd name="T10" fmla="*/ 10319 w 52"/>
                <a:gd name="T11" fmla="*/ 9525 h 48"/>
                <a:gd name="T12" fmla="*/ 7144 w 52"/>
                <a:gd name="T13" fmla="*/ 2381 h 48"/>
                <a:gd name="T14" fmla="*/ 10319 w 52"/>
                <a:gd name="T15" fmla="*/ 5556 h 48"/>
                <a:gd name="T16" fmla="*/ 10319 w 52"/>
                <a:gd name="T17" fmla="*/ 2381 h 48"/>
                <a:gd name="T18" fmla="*/ 3969 w 52"/>
                <a:gd name="T19" fmla="*/ 0 h 48"/>
                <a:gd name="T20" fmla="*/ 0 w 52"/>
                <a:gd name="T21" fmla="*/ 238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48"/>
                <a:gd name="T35" fmla="*/ 52 w 52"/>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48">
                  <a:moveTo>
                    <a:pt x="0" y="15"/>
                  </a:moveTo>
                  <a:lnTo>
                    <a:pt x="0" y="15"/>
                  </a:lnTo>
                  <a:lnTo>
                    <a:pt x="17" y="15"/>
                  </a:lnTo>
                  <a:lnTo>
                    <a:pt x="17" y="48"/>
                  </a:lnTo>
                  <a:lnTo>
                    <a:pt x="34" y="48"/>
                  </a:lnTo>
                  <a:lnTo>
                    <a:pt x="52" y="48"/>
                  </a:lnTo>
                  <a:lnTo>
                    <a:pt x="34" y="15"/>
                  </a:lnTo>
                  <a:lnTo>
                    <a:pt x="52" y="31"/>
                  </a:lnTo>
                  <a:lnTo>
                    <a:pt x="52" y="15"/>
                  </a:lnTo>
                  <a:lnTo>
                    <a:pt x="17" y="0"/>
                  </a:lnTo>
                  <a:lnTo>
                    <a:pt x="0" y="1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49" name="Freeform 212"/>
            <p:cNvSpPr>
              <a:spLocks/>
            </p:cNvSpPr>
            <p:nvPr>
              <p:custDataLst>
                <p:tags r:id="rId210"/>
              </p:custDataLst>
            </p:nvPr>
          </p:nvSpPr>
          <p:spPr bwMode="auto">
            <a:xfrm>
              <a:off x="5230812" y="3881438"/>
              <a:ext cx="55563" cy="14288"/>
            </a:xfrm>
            <a:custGeom>
              <a:avLst/>
              <a:gdLst>
                <a:gd name="T0" fmla="*/ 0 w 71"/>
                <a:gd name="T1" fmla="*/ 4202 h 17"/>
                <a:gd name="T2" fmla="*/ 0 w 71"/>
                <a:gd name="T3" fmla="*/ 4202 h 17"/>
                <a:gd name="T4" fmla="*/ 7043 w 71"/>
                <a:gd name="T5" fmla="*/ 4202 h 17"/>
                <a:gd name="T6" fmla="*/ 13304 w 71"/>
                <a:gd name="T7" fmla="*/ 4202 h 17"/>
                <a:gd name="T8" fmla="*/ 10174 w 71"/>
                <a:gd name="T9" fmla="*/ 4202 h 17"/>
                <a:gd name="T10" fmla="*/ 0 w 71"/>
                <a:gd name="T11" fmla="*/ 0 h 17"/>
                <a:gd name="T12" fmla="*/ 0 w 71"/>
                <a:gd name="T13" fmla="*/ 4202 h 17"/>
                <a:gd name="T14" fmla="*/ 0 60000 65536"/>
                <a:gd name="T15" fmla="*/ 0 60000 65536"/>
                <a:gd name="T16" fmla="*/ 0 60000 65536"/>
                <a:gd name="T17" fmla="*/ 0 60000 65536"/>
                <a:gd name="T18" fmla="*/ 0 60000 65536"/>
                <a:gd name="T19" fmla="*/ 0 60000 65536"/>
                <a:gd name="T20" fmla="*/ 0 60000 65536"/>
                <a:gd name="T21" fmla="*/ 0 w 71"/>
                <a:gd name="T22" fmla="*/ 0 h 17"/>
                <a:gd name="T23" fmla="*/ 71 w 71"/>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17">
                  <a:moveTo>
                    <a:pt x="0" y="17"/>
                  </a:moveTo>
                  <a:lnTo>
                    <a:pt x="0" y="17"/>
                  </a:lnTo>
                  <a:lnTo>
                    <a:pt x="36" y="17"/>
                  </a:lnTo>
                  <a:lnTo>
                    <a:pt x="71" y="17"/>
                  </a:lnTo>
                  <a:lnTo>
                    <a:pt x="54" y="17"/>
                  </a:lnTo>
                  <a:lnTo>
                    <a:pt x="0" y="0"/>
                  </a:lnTo>
                  <a:lnTo>
                    <a:pt x="0" y="17"/>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50" name="Freeform 213"/>
            <p:cNvSpPr>
              <a:spLocks/>
            </p:cNvSpPr>
            <p:nvPr>
              <p:custDataLst>
                <p:tags r:id="rId211"/>
              </p:custDataLst>
            </p:nvPr>
          </p:nvSpPr>
          <p:spPr bwMode="auto">
            <a:xfrm>
              <a:off x="5410199" y="3881438"/>
              <a:ext cx="55563" cy="25400"/>
            </a:xfrm>
            <a:custGeom>
              <a:avLst/>
              <a:gdLst>
                <a:gd name="T0" fmla="*/ 0 w 70"/>
                <a:gd name="T1" fmla="*/ 3175 h 32"/>
                <a:gd name="T2" fmla="*/ 0 w 70"/>
                <a:gd name="T3" fmla="*/ 3175 h 32"/>
                <a:gd name="T4" fmla="*/ 3175 w 70"/>
                <a:gd name="T5" fmla="*/ 6350 h 32"/>
                <a:gd name="T6" fmla="*/ 7144 w 70"/>
                <a:gd name="T7" fmla="*/ 6350 h 32"/>
                <a:gd name="T8" fmla="*/ 10319 w 70"/>
                <a:gd name="T9" fmla="*/ 3175 h 32"/>
                <a:gd name="T10" fmla="*/ 14288 w 70"/>
                <a:gd name="T11" fmla="*/ 0 h 32"/>
                <a:gd name="T12" fmla="*/ 0 w 70"/>
                <a:gd name="T13" fmla="*/ 3175 h 32"/>
                <a:gd name="T14" fmla="*/ 0 60000 65536"/>
                <a:gd name="T15" fmla="*/ 0 60000 65536"/>
                <a:gd name="T16" fmla="*/ 0 60000 65536"/>
                <a:gd name="T17" fmla="*/ 0 60000 65536"/>
                <a:gd name="T18" fmla="*/ 0 60000 65536"/>
                <a:gd name="T19" fmla="*/ 0 60000 65536"/>
                <a:gd name="T20" fmla="*/ 0 60000 65536"/>
                <a:gd name="T21" fmla="*/ 0 w 70"/>
                <a:gd name="T22" fmla="*/ 0 h 32"/>
                <a:gd name="T23" fmla="*/ 70 w 70"/>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 h="32">
                  <a:moveTo>
                    <a:pt x="0" y="17"/>
                  </a:moveTo>
                  <a:lnTo>
                    <a:pt x="0" y="17"/>
                  </a:lnTo>
                  <a:lnTo>
                    <a:pt x="18" y="32"/>
                  </a:lnTo>
                  <a:lnTo>
                    <a:pt x="35" y="32"/>
                  </a:lnTo>
                  <a:lnTo>
                    <a:pt x="52" y="17"/>
                  </a:lnTo>
                  <a:lnTo>
                    <a:pt x="70" y="0"/>
                  </a:lnTo>
                  <a:lnTo>
                    <a:pt x="0" y="17"/>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51" name="Line 214"/>
            <p:cNvSpPr>
              <a:spLocks noChangeShapeType="1"/>
            </p:cNvSpPr>
            <p:nvPr>
              <p:custDataLst>
                <p:tags r:id="rId212"/>
              </p:custDataLst>
            </p:nvPr>
          </p:nvSpPr>
          <p:spPr bwMode="auto">
            <a:xfrm flipV="1">
              <a:off x="5322887" y="3862388"/>
              <a:ext cx="11113" cy="381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52" name="Freeform 215"/>
            <p:cNvSpPr>
              <a:spLocks/>
            </p:cNvSpPr>
            <p:nvPr>
              <p:custDataLst>
                <p:tags r:id="rId213"/>
              </p:custDataLst>
            </p:nvPr>
          </p:nvSpPr>
          <p:spPr bwMode="auto">
            <a:xfrm>
              <a:off x="5686424" y="3767138"/>
              <a:ext cx="26988" cy="25400"/>
            </a:xfrm>
            <a:custGeom>
              <a:avLst/>
              <a:gdLst>
                <a:gd name="T0" fmla="*/ 6169 w 35"/>
                <a:gd name="T1" fmla="*/ 6158 h 33"/>
                <a:gd name="T2" fmla="*/ 6169 w 35"/>
                <a:gd name="T3" fmla="*/ 6158 h 33"/>
                <a:gd name="T4" fmla="*/ 3084 w 35"/>
                <a:gd name="T5" fmla="*/ 6158 h 33"/>
                <a:gd name="T6" fmla="*/ 0 w 35"/>
                <a:gd name="T7" fmla="*/ 0 h 33"/>
                <a:gd name="T8" fmla="*/ 6169 w 35"/>
                <a:gd name="T9" fmla="*/ 3079 h 33"/>
                <a:gd name="T10" fmla="*/ 6169 w 35"/>
                <a:gd name="T11" fmla="*/ 6158 h 33"/>
                <a:gd name="T12" fmla="*/ 0 60000 65536"/>
                <a:gd name="T13" fmla="*/ 0 60000 65536"/>
                <a:gd name="T14" fmla="*/ 0 60000 65536"/>
                <a:gd name="T15" fmla="*/ 0 60000 65536"/>
                <a:gd name="T16" fmla="*/ 0 60000 65536"/>
                <a:gd name="T17" fmla="*/ 0 60000 65536"/>
                <a:gd name="T18" fmla="*/ 0 w 35"/>
                <a:gd name="T19" fmla="*/ 0 h 33"/>
                <a:gd name="T20" fmla="*/ 35 w 35"/>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5" h="33">
                  <a:moveTo>
                    <a:pt x="35" y="33"/>
                  </a:moveTo>
                  <a:lnTo>
                    <a:pt x="35" y="33"/>
                  </a:lnTo>
                  <a:lnTo>
                    <a:pt x="17" y="33"/>
                  </a:lnTo>
                  <a:lnTo>
                    <a:pt x="0" y="0"/>
                  </a:lnTo>
                  <a:lnTo>
                    <a:pt x="35" y="17"/>
                  </a:lnTo>
                  <a:lnTo>
                    <a:pt x="35" y="33"/>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53" name="Freeform 216"/>
            <p:cNvSpPr>
              <a:spLocks/>
            </p:cNvSpPr>
            <p:nvPr>
              <p:custDataLst>
                <p:tags r:id="rId214"/>
              </p:custDataLst>
            </p:nvPr>
          </p:nvSpPr>
          <p:spPr bwMode="auto">
            <a:xfrm>
              <a:off x="5478462" y="3843338"/>
              <a:ext cx="165100" cy="114300"/>
            </a:xfrm>
            <a:custGeom>
              <a:avLst/>
              <a:gdLst>
                <a:gd name="T0" fmla="*/ 0 w 207"/>
                <a:gd name="T1" fmla="*/ 28575 h 144"/>
                <a:gd name="T2" fmla="*/ 0 w 207"/>
                <a:gd name="T3" fmla="*/ 28575 h 144"/>
                <a:gd name="T4" fmla="*/ 3988 w 207"/>
                <a:gd name="T5" fmla="*/ 25400 h 144"/>
                <a:gd name="T6" fmla="*/ 7178 w 207"/>
                <a:gd name="T7" fmla="*/ 19050 h 144"/>
                <a:gd name="T8" fmla="*/ 3988 w 207"/>
                <a:gd name="T9" fmla="*/ 15875 h 144"/>
                <a:gd name="T10" fmla="*/ 3988 w 207"/>
                <a:gd name="T11" fmla="*/ 6350 h 144"/>
                <a:gd name="T12" fmla="*/ 7178 w 207"/>
                <a:gd name="T13" fmla="*/ 6350 h 144"/>
                <a:gd name="T14" fmla="*/ 7178 w 207"/>
                <a:gd name="T15" fmla="*/ 3969 h 144"/>
                <a:gd name="T16" fmla="*/ 17547 w 207"/>
                <a:gd name="T17" fmla="*/ 0 h 144"/>
                <a:gd name="T18" fmla="*/ 20737 w 207"/>
                <a:gd name="T19" fmla="*/ 3969 h 144"/>
                <a:gd name="T20" fmla="*/ 31106 w 207"/>
                <a:gd name="T21" fmla="*/ 0 h 144"/>
                <a:gd name="T22" fmla="*/ 41474 w 207"/>
                <a:gd name="T23" fmla="*/ 0 h 144"/>
                <a:gd name="T24" fmla="*/ 35094 w 207"/>
                <a:gd name="T25" fmla="*/ 3969 h 144"/>
                <a:gd name="T26" fmla="*/ 31106 w 207"/>
                <a:gd name="T27" fmla="*/ 15875 h 144"/>
                <a:gd name="T28" fmla="*/ 20737 w 207"/>
                <a:gd name="T29" fmla="*/ 22225 h 144"/>
                <a:gd name="T30" fmla="*/ 17547 w 207"/>
                <a:gd name="T31" fmla="*/ 22225 h 144"/>
                <a:gd name="T32" fmla="*/ 7178 w 207"/>
                <a:gd name="T33" fmla="*/ 28575 h 144"/>
                <a:gd name="T34" fmla="*/ 0 w 207"/>
                <a:gd name="T35" fmla="*/ 28575 h 1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7"/>
                <a:gd name="T55" fmla="*/ 0 h 144"/>
                <a:gd name="T56" fmla="*/ 207 w 207"/>
                <a:gd name="T57" fmla="*/ 144 h 1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7" h="144">
                  <a:moveTo>
                    <a:pt x="0" y="144"/>
                  </a:moveTo>
                  <a:lnTo>
                    <a:pt x="0" y="144"/>
                  </a:lnTo>
                  <a:lnTo>
                    <a:pt x="17" y="128"/>
                  </a:lnTo>
                  <a:lnTo>
                    <a:pt x="34" y="96"/>
                  </a:lnTo>
                  <a:lnTo>
                    <a:pt x="17" y="80"/>
                  </a:lnTo>
                  <a:lnTo>
                    <a:pt x="17" y="32"/>
                  </a:lnTo>
                  <a:lnTo>
                    <a:pt x="34" y="32"/>
                  </a:lnTo>
                  <a:lnTo>
                    <a:pt x="34" y="17"/>
                  </a:lnTo>
                  <a:lnTo>
                    <a:pt x="86" y="0"/>
                  </a:lnTo>
                  <a:lnTo>
                    <a:pt x="104" y="17"/>
                  </a:lnTo>
                  <a:lnTo>
                    <a:pt x="155" y="0"/>
                  </a:lnTo>
                  <a:lnTo>
                    <a:pt x="207" y="0"/>
                  </a:lnTo>
                  <a:lnTo>
                    <a:pt x="173" y="17"/>
                  </a:lnTo>
                  <a:lnTo>
                    <a:pt x="155" y="80"/>
                  </a:lnTo>
                  <a:lnTo>
                    <a:pt x="104" y="113"/>
                  </a:lnTo>
                  <a:lnTo>
                    <a:pt x="86" y="113"/>
                  </a:lnTo>
                  <a:lnTo>
                    <a:pt x="34" y="144"/>
                  </a:lnTo>
                  <a:lnTo>
                    <a:pt x="0" y="144"/>
                  </a:lnTo>
                  <a:close/>
                </a:path>
              </a:pathLst>
            </a:custGeom>
            <a:solidFill>
              <a:schemeClr val="bg2">
                <a:lumMod val="90000"/>
              </a:schemeClr>
            </a:solidFill>
            <a:ln w="9525">
              <a:solidFill>
                <a:srgbClr val="BBAD87"/>
              </a:solidFill>
              <a:round/>
              <a:headEnd/>
              <a:tailEnd/>
            </a:ln>
          </p:spPr>
          <p:txBody>
            <a:bodyPr/>
            <a:lstStyle/>
            <a:p>
              <a:pPr defTabSz="914400"/>
              <a:endParaRPr lang="en-GB" sz="1350">
                <a:solidFill>
                  <a:prstClr val="black"/>
                </a:solidFill>
              </a:endParaRPr>
            </a:p>
          </p:txBody>
        </p:sp>
        <p:sp>
          <p:nvSpPr>
            <p:cNvPr id="254" name="Freeform 217"/>
            <p:cNvSpPr>
              <a:spLocks/>
            </p:cNvSpPr>
            <p:nvPr>
              <p:custDataLst>
                <p:tags r:id="rId215"/>
              </p:custDataLst>
            </p:nvPr>
          </p:nvSpPr>
          <p:spPr bwMode="auto">
            <a:xfrm>
              <a:off x="5451474" y="3944938"/>
              <a:ext cx="41275" cy="88900"/>
            </a:xfrm>
            <a:custGeom>
              <a:avLst/>
              <a:gdLst>
                <a:gd name="T0" fmla="*/ 7144 w 52"/>
                <a:gd name="T1" fmla="*/ 3175 h 112"/>
                <a:gd name="T2" fmla="*/ 7144 w 52"/>
                <a:gd name="T3" fmla="*/ 3175 h 112"/>
                <a:gd name="T4" fmla="*/ 7144 w 52"/>
                <a:gd name="T5" fmla="*/ 7144 h 112"/>
                <a:gd name="T6" fmla="*/ 7144 w 52"/>
                <a:gd name="T7" fmla="*/ 12700 h 112"/>
                <a:gd name="T8" fmla="*/ 3969 w 52"/>
                <a:gd name="T9" fmla="*/ 22225 h 112"/>
                <a:gd name="T10" fmla="*/ 0 w 52"/>
                <a:gd name="T11" fmla="*/ 9525 h 112"/>
                <a:gd name="T12" fmla="*/ 3969 w 52"/>
                <a:gd name="T13" fmla="*/ 7144 h 112"/>
                <a:gd name="T14" fmla="*/ 7144 w 52"/>
                <a:gd name="T15" fmla="*/ 0 h 112"/>
                <a:gd name="T16" fmla="*/ 10319 w 52"/>
                <a:gd name="T17" fmla="*/ 0 h 112"/>
                <a:gd name="T18" fmla="*/ 7144 w 52"/>
                <a:gd name="T19" fmla="*/ 3175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12"/>
                <a:gd name="T32" fmla="*/ 52 w 52"/>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12">
                  <a:moveTo>
                    <a:pt x="35" y="16"/>
                  </a:moveTo>
                  <a:lnTo>
                    <a:pt x="35" y="16"/>
                  </a:lnTo>
                  <a:lnTo>
                    <a:pt x="35" y="33"/>
                  </a:lnTo>
                  <a:lnTo>
                    <a:pt x="35" y="64"/>
                  </a:lnTo>
                  <a:lnTo>
                    <a:pt x="18" y="112"/>
                  </a:lnTo>
                  <a:lnTo>
                    <a:pt x="0" y="48"/>
                  </a:lnTo>
                  <a:lnTo>
                    <a:pt x="18" y="33"/>
                  </a:lnTo>
                  <a:lnTo>
                    <a:pt x="35" y="0"/>
                  </a:lnTo>
                  <a:lnTo>
                    <a:pt x="52" y="0"/>
                  </a:lnTo>
                  <a:lnTo>
                    <a:pt x="35" y="1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55" name="Freeform 218"/>
            <p:cNvSpPr>
              <a:spLocks/>
            </p:cNvSpPr>
            <p:nvPr>
              <p:custDataLst>
                <p:tags r:id="rId216"/>
              </p:custDataLst>
            </p:nvPr>
          </p:nvSpPr>
          <p:spPr bwMode="auto">
            <a:xfrm>
              <a:off x="5561012" y="3830638"/>
              <a:ext cx="206375" cy="203200"/>
            </a:xfrm>
            <a:custGeom>
              <a:avLst/>
              <a:gdLst>
                <a:gd name="T0" fmla="*/ 31076 w 259"/>
                <a:gd name="T1" fmla="*/ 3175 h 256"/>
                <a:gd name="T2" fmla="*/ 31076 w 259"/>
                <a:gd name="T3" fmla="*/ 3175 h 256"/>
                <a:gd name="T4" fmla="*/ 34263 w 259"/>
                <a:gd name="T5" fmla="*/ 9525 h 256"/>
                <a:gd name="T6" fmla="*/ 38247 w 259"/>
                <a:gd name="T7" fmla="*/ 9525 h 256"/>
                <a:gd name="T8" fmla="*/ 38247 w 259"/>
                <a:gd name="T9" fmla="*/ 15875 h 256"/>
                <a:gd name="T10" fmla="*/ 34263 w 259"/>
                <a:gd name="T11" fmla="*/ 22225 h 256"/>
                <a:gd name="T12" fmla="*/ 38247 w 259"/>
                <a:gd name="T13" fmla="*/ 28575 h 256"/>
                <a:gd name="T14" fmla="*/ 44622 w 259"/>
                <a:gd name="T15" fmla="*/ 31750 h 256"/>
                <a:gd name="T16" fmla="*/ 48606 w 259"/>
                <a:gd name="T17" fmla="*/ 41275 h 256"/>
                <a:gd name="T18" fmla="*/ 51793 w 259"/>
                <a:gd name="T19" fmla="*/ 44450 h 256"/>
                <a:gd name="T20" fmla="*/ 51793 w 259"/>
                <a:gd name="T21" fmla="*/ 47625 h 256"/>
                <a:gd name="T22" fmla="*/ 44622 w 259"/>
                <a:gd name="T23" fmla="*/ 47625 h 256"/>
                <a:gd name="T24" fmla="*/ 41434 w 259"/>
                <a:gd name="T25" fmla="*/ 50800 h 256"/>
                <a:gd name="T26" fmla="*/ 34263 w 259"/>
                <a:gd name="T27" fmla="*/ 47625 h 256"/>
                <a:gd name="T28" fmla="*/ 31076 w 259"/>
                <a:gd name="T29" fmla="*/ 50800 h 256"/>
                <a:gd name="T30" fmla="*/ 23904 w 259"/>
                <a:gd name="T31" fmla="*/ 47625 h 256"/>
                <a:gd name="T32" fmla="*/ 23904 w 259"/>
                <a:gd name="T33" fmla="*/ 44450 h 256"/>
                <a:gd name="T34" fmla="*/ 20717 w 259"/>
                <a:gd name="T35" fmla="*/ 41275 h 256"/>
                <a:gd name="T36" fmla="*/ 10359 w 259"/>
                <a:gd name="T37" fmla="*/ 34925 h 256"/>
                <a:gd name="T38" fmla="*/ 0 w 259"/>
                <a:gd name="T39" fmla="*/ 31750 h 256"/>
                <a:gd name="T40" fmla="*/ 0 w 259"/>
                <a:gd name="T41" fmla="*/ 25400 h 256"/>
                <a:gd name="T42" fmla="*/ 10359 w 259"/>
                <a:gd name="T43" fmla="*/ 19050 h 256"/>
                <a:gd name="T44" fmla="*/ 14343 w 259"/>
                <a:gd name="T45" fmla="*/ 6350 h 256"/>
                <a:gd name="T46" fmla="*/ 20717 w 259"/>
                <a:gd name="T47" fmla="*/ 3175 h 256"/>
                <a:gd name="T48" fmla="*/ 20717 w 259"/>
                <a:gd name="T49" fmla="*/ 0 h 256"/>
                <a:gd name="T50" fmla="*/ 31076 w 259"/>
                <a:gd name="T51" fmla="*/ 3175 h 2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59"/>
                <a:gd name="T79" fmla="*/ 0 h 256"/>
                <a:gd name="T80" fmla="*/ 259 w 259"/>
                <a:gd name="T81" fmla="*/ 256 h 25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59" h="256">
                  <a:moveTo>
                    <a:pt x="155" y="16"/>
                  </a:moveTo>
                  <a:lnTo>
                    <a:pt x="155" y="16"/>
                  </a:lnTo>
                  <a:lnTo>
                    <a:pt x="172" y="48"/>
                  </a:lnTo>
                  <a:lnTo>
                    <a:pt x="190" y="48"/>
                  </a:lnTo>
                  <a:lnTo>
                    <a:pt x="190" y="81"/>
                  </a:lnTo>
                  <a:lnTo>
                    <a:pt x="172" y="112"/>
                  </a:lnTo>
                  <a:lnTo>
                    <a:pt x="190" y="144"/>
                  </a:lnTo>
                  <a:lnTo>
                    <a:pt x="224" y="160"/>
                  </a:lnTo>
                  <a:lnTo>
                    <a:pt x="241" y="208"/>
                  </a:lnTo>
                  <a:lnTo>
                    <a:pt x="259" y="225"/>
                  </a:lnTo>
                  <a:lnTo>
                    <a:pt x="259" y="240"/>
                  </a:lnTo>
                  <a:lnTo>
                    <a:pt x="224" y="240"/>
                  </a:lnTo>
                  <a:lnTo>
                    <a:pt x="207" y="256"/>
                  </a:lnTo>
                  <a:lnTo>
                    <a:pt x="172" y="240"/>
                  </a:lnTo>
                  <a:lnTo>
                    <a:pt x="155" y="256"/>
                  </a:lnTo>
                  <a:lnTo>
                    <a:pt x="120" y="240"/>
                  </a:lnTo>
                  <a:lnTo>
                    <a:pt x="120" y="225"/>
                  </a:lnTo>
                  <a:lnTo>
                    <a:pt x="103" y="208"/>
                  </a:lnTo>
                  <a:lnTo>
                    <a:pt x="51" y="177"/>
                  </a:lnTo>
                  <a:lnTo>
                    <a:pt x="0" y="160"/>
                  </a:lnTo>
                  <a:lnTo>
                    <a:pt x="0" y="129"/>
                  </a:lnTo>
                  <a:lnTo>
                    <a:pt x="51" y="96"/>
                  </a:lnTo>
                  <a:lnTo>
                    <a:pt x="69" y="33"/>
                  </a:lnTo>
                  <a:lnTo>
                    <a:pt x="103" y="16"/>
                  </a:lnTo>
                  <a:lnTo>
                    <a:pt x="103" y="0"/>
                  </a:lnTo>
                  <a:lnTo>
                    <a:pt x="155" y="1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56" name="Freeform 219"/>
            <p:cNvSpPr>
              <a:spLocks/>
            </p:cNvSpPr>
            <p:nvPr>
              <p:custDataLst>
                <p:tags r:id="rId217"/>
              </p:custDataLst>
            </p:nvPr>
          </p:nvSpPr>
          <p:spPr bwMode="auto">
            <a:xfrm>
              <a:off x="5478462" y="3906838"/>
              <a:ext cx="30163" cy="38100"/>
            </a:xfrm>
            <a:custGeom>
              <a:avLst/>
              <a:gdLst>
                <a:gd name="T0" fmla="*/ 4189 w 36"/>
                <a:gd name="T1" fmla="*/ 9525 h 48"/>
                <a:gd name="T2" fmla="*/ 4189 w 36"/>
                <a:gd name="T3" fmla="*/ 9525 h 48"/>
                <a:gd name="T4" fmla="*/ 0 w 36"/>
                <a:gd name="T5" fmla="*/ 9525 h 48"/>
                <a:gd name="T6" fmla="*/ 4189 w 36"/>
                <a:gd name="T7" fmla="*/ 0 h 48"/>
                <a:gd name="T8" fmla="*/ 8379 w 36"/>
                <a:gd name="T9" fmla="*/ 3175 h 48"/>
                <a:gd name="T10" fmla="*/ 4189 w 36"/>
                <a:gd name="T11" fmla="*/ 9525 h 48"/>
                <a:gd name="T12" fmla="*/ 0 60000 65536"/>
                <a:gd name="T13" fmla="*/ 0 60000 65536"/>
                <a:gd name="T14" fmla="*/ 0 60000 65536"/>
                <a:gd name="T15" fmla="*/ 0 60000 65536"/>
                <a:gd name="T16" fmla="*/ 0 60000 65536"/>
                <a:gd name="T17" fmla="*/ 0 60000 65536"/>
                <a:gd name="T18" fmla="*/ 0 w 36"/>
                <a:gd name="T19" fmla="*/ 0 h 48"/>
                <a:gd name="T20" fmla="*/ 36 w 36"/>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36" h="48">
                  <a:moveTo>
                    <a:pt x="17" y="48"/>
                  </a:moveTo>
                  <a:lnTo>
                    <a:pt x="17" y="48"/>
                  </a:lnTo>
                  <a:lnTo>
                    <a:pt x="0" y="48"/>
                  </a:lnTo>
                  <a:lnTo>
                    <a:pt x="17" y="0"/>
                  </a:lnTo>
                  <a:lnTo>
                    <a:pt x="36" y="16"/>
                  </a:lnTo>
                  <a:lnTo>
                    <a:pt x="17" y="48"/>
                  </a:lnTo>
                </a:path>
              </a:pathLst>
            </a:custGeom>
            <a:solidFill>
              <a:schemeClr val="accent2"/>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57" name="Freeform 220"/>
            <p:cNvSpPr>
              <a:spLocks/>
            </p:cNvSpPr>
            <p:nvPr>
              <p:custDataLst>
                <p:tags r:id="rId218"/>
              </p:custDataLst>
            </p:nvPr>
          </p:nvSpPr>
          <p:spPr bwMode="auto">
            <a:xfrm>
              <a:off x="5726112" y="4021138"/>
              <a:ext cx="41275" cy="25400"/>
            </a:xfrm>
            <a:custGeom>
              <a:avLst/>
              <a:gdLst>
                <a:gd name="T0" fmla="*/ 0 w 52"/>
                <a:gd name="T1" fmla="*/ 3079 h 33"/>
                <a:gd name="T2" fmla="*/ 0 w 52"/>
                <a:gd name="T3" fmla="*/ 3079 h 33"/>
                <a:gd name="T4" fmla="*/ 3969 w 52"/>
                <a:gd name="T5" fmla="*/ 0 h 33"/>
                <a:gd name="T6" fmla="*/ 10319 w 52"/>
                <a:gd name="T7" fmla="*/ 0 h 33"/>
                <a:gd name="T8" fmla="*/ 7144 w 52"/>
                <a:gd name="T9" fmla="*/ 3079 h 33"/>
                <a:gd name="T10" fmla="*/ 10319 w 52"/>
                <a:gd name="T11" fmla="*/ 6158 h 33"/>
                <a:gd name="T12" fmla="*/ 0 w 52"/>
                <a:gd name="T13" fmla="*/ 3079 h 33"/>
                <a:gd name="T14" fmla="*/ 0 60000 65536"/>
                <a:gd name="T15" fmla="*/ 0 60000 65536"/>
                <a:gd name="T16" fmla="*/ 0 60000 65536"/>
                <a:gd name="T17" fmla="*/ 0 60000 65536"/>
                <a:gd name="T18" fmla="*/ 0 60000 65536"/>
                <a:gd name="T19" fmla="*/ 0 60000 65536"/>
                <a:gd name="T20" fmla="*/ 0 60000 65536"/>
                <a:gd name="T21" fmla="*/ 0 w 52"/>
                <a:gd name="T22" fmla="*/ 0 h 33"/>
                <a:gd name="T23" fmla="*/ 52 w 52"/>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33">
                  <a:moveTo>
                    <a:pt x="0" y="16"/>
                  </a:moveTo>
                  <a:lnTo>
                    <a:pt x="0" y="16"/>
                  </a:lnTo>
                  <a:lnTo>
                    <a:pt x="17" y="0"/>
                  </a:lnTo>
                  <a:lnTo>
                    <a:pt x="52" y="0"/>
                  </a:lnTo>
                  <a:lnTo>
                    <a:pt x="34" y="16"/>
                  </a:lnTo>
                  <a:lnTo>
                    <a:pt x="52" y="33"/>
                  </a:lnTo>
                  <a:lnTo>
                    <a:pt x="0" y="16"/>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58" name="Freeform 221"/>
            <p:cNvSpPr>
              <a:spLocks/>
            </p:cNvSpPr>
            <p:nvPr>
              <p:custDataLst>
                <p:tags r:id="rId219"/>
              </p:custDataLst>
            </p:nvPr>
          </p:nvSpPr>
          <p:spPr bwMode="auto">
            <a:xfrm>
              <a:off x="5221287" y="3271838"/>
              <a:ext cx="206375" cy="166688"/>
            </a:xfrm>
            <a:custGeom>
              <a:avLst/>
              <a:gdLst>
                <a:gd name="T0" fmla="*/ 48606 w 259"/>
                <a:gd name="T1" fmla="*/ 35890 h 209"/>
                <a:gd name="T2" fmla="*/ 48606 w 259"/>
                <a:gd name="T3" fmla="*/ 35890 h 209"/>
                <a:gd name="T4" fmla="*/ 44622 w 259"/>
                <a:gd name="T5" fmla="*/ 28712 h 209"/>
                <a:gd name="T6" fmla="*/ 44622 w 259"/>
                <a:gd name="T7" fmla="*/ 26319 h 209"/>
                <a:gd name="T8" fmla="*/ 48606 w 259"/>
                <a:gd name="T9" fmla="*/ 28712 h 209"/>
                <a:gd name="T10" fmla="*/ 51793 w 259"/>
                <a:gd name="T11" fmla="*/ 23129 h 209"/>
                <a:gd name="T12" fmla="*/ 48606 w 259"/>
                <a:gd name="T13" fmla="*/ 23129 h 209"/>
                <a:gd name="T14" fmla="*/ 41434 w 259"/>
                <a:gd name="T15" fmla="*/ 13558 h 209"/>
                <a:gd name="T16" fmla="*/ 41434 w 259"/>
                <a:gd name="T17" fmla="*/ 7178 h 209"/>
                <a:gd name="T18" fmla="*/ 38247 w 259"/>
                <a:gd name="T19" fmla="*/ 3988 h 209"/>
                <a:gd name="T20" fmla="*/ 27889 w 259"/>
                <a:gd name="T21" fmla="*/ 0 h 209"/>
                <a:gd name="T22" fmla="*/ 20717 w 259"/>
                <a:gd name="T23" fmla="*/ 7178 h 209"/>
                <a:gd name="T24" fmla="*/ 20717 w 259"/>
                <a:gd name="T25" fmla="*/ 9571 h 209"/>
                <a:gd name="T26" fmla="*/ 14343 w 259"/>
                <a:gd name="T27" fmla="*/ 13558 h 209"/>
                <a:gd name="T28" fmla="*/ 14343 w 259"/>
                <a:gd name="T29" fmla="*/ 19141 h 209"/>
                <a:gd name="T30" fmla="*/ 10359 w 259"/>
                <a:gd name="T31" fmla="*/ 19141 h 209"/>
                <a:gd name="T32" fmla="*/ 3984 w 259"/>
                <a:gd name="T33" fmla="*/ 23129 h 209"/>
                <a:gd name="T34" fmla="*/ 0 w 259"/>
                <a:gd name="T35" fmla="*/ 23129 h 209"/>
                <a:gd name="T36" fmla="*/ 3984 w 259"/>
                <a:gd name="T37" fmla="*/ 28712 h 209"/>
                <a:gd name="T38" fmla="*/ 0 w 259"/>
                <a:gd name="T39" fmla="*/ 35890 h 209"/>
                <a:gd name="T40" fmla="*/ 0 w 259"/>
                <a:gd name="T41" fmla="*/ 42270 h 209"/>
                <a:gd name="T42" fmla="*/ 7171 w 259"/>
                <a:gd name="T43" fmla="*/ 38282 h 209"/>
                <a:gd name="T44" fmla="*/ 14343 w 259"/>
                <a:gd name="T45" fmla="*/ 38282 h 209"/>
                <a:gd name="T46" fmla="*/ 24701 w 259"/>
                <a:gd name="T47" fmla="*/ 42270 h 209"/>
                <a:gd name="T48" fmla="*/ 27889 w 259"/>
                <a:gd name="T49" fmla="*/ 42270 h 209"/>
                <a:gd name="T50" fmla="*/ 31076 w 259"/>
                <a:gd name="T51" fmla="*/ 42270 h 209"/>
                <a:gd name="T52" fmla="*/ 34263 w 259"/>
                <a:gd name="T53" fmla="*/ 42270 h 209"/>
                <a:gd name="T54" fmla="*/ 41434 w 259"/>
                <a:gd name="T55" fmla="*/ 42270 h 209"/>
                <a:gd name="T56" fmla="*/ 44622 w 259"/>
                <a:gd name="T57" fmla="*/ 35890 h 209"/>
                <a:gd name="T58" fmla="*/ 48606 w 259"/>
                <a:gd name="T59" fmla="*/ 35890 h 20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59"/>
                <a:gd name="T91" fmla="*/ 0 h 209"/>
                <a:gd name="T92" fmla="*/ 259 w 259"/>
                <a:gd name="T93" fmla="*/ 209 h 20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59" h="209">
                  <a:moveTo>
                    <a:pt x="241" y="177"/>
                  </a:moveTo>
                  <a:lnTo>
                    <a:pt x="241" y="177"/>
                  </a:lnTo>
                  <a:lnTo>
                    <a:pt x="224" y="144"/>
                  </a:lnTo>
                  <a:lnTo>
                    <a:pt x="224" y="129"/>
                  </a:lnTo>
                  <a:lnTo>
                    <a:pt x="241" y="144"/>
                  </a:lnTo>
                  <a:lnTo>
                    <a:pt x="259" y="113"/>
                  </a:lnTo>
                  <a:lnTo>
                    <a:pt x="241" y="113"/>
                  </a:lnTo>
                  <a:lnTo>
                    <a:pt x="207" y="66"/>
                  </a:lnTo>
                  <a:lnTo>
                    <a:pt x="207" y="33"/>
                  </a:lnTo>
                  <a:lnTo>
                    <a:pt x="190" y="18"/>
                  </a:lnTo>
                  <a:lnTo>
                    <a:pt x="138" y="0"/>
                  </a:lnTo>
                  <a:lnTo>
                    <a:pt x="103" y="33"/>
                  </a:lnTo>
                  <a:lnTo>
                    <a:pt x="103" y="48"/>
                  </a:lnTo>
                  <a:lnTo>
                    <a:pt x="69" y="66"/>
                  </a:lnTo>
                  <a:lnTo>
                    <a:pt x="69" y="96"/>
                  </a:lnTo>
                  <a:lnTo>
                    <a:pt x="51" y="96"/>
                  </a:lnTo>
                  <a:lnTo>
                    <a:pt x="17" y="113"/>
                  </a:lnTo>
                  <a:lnTo>
                    <a:pt x="0" y="113"/>
                  </a:lnTo>
                  <a:lnTo>
                    <a:pt x="17" y="144"/>
                  </a:lnTo>
                  <a:lnTo>
                    <a:pt x="0" y="177"/>
                  </a:lnTo>
                  <a:lnTo>
                    <a:pt x="0" y="209"/>
                  </a:lnTo>
                  <a:lnTo>
                    <a:pt x="34" y="192"/>
                  </a:lnTo>
                  <a:lnTo>
                    <a:pt x="69" y="192"/>
                  </a:lnTo>
                  <a:lnTo>
                    <a:pt x="121" y="209"/>
                  </a:lnTo>
                  <a:lnTo>
                    <a:pt x="138" y="209"/>
                  </a:lnTo>
                  <a:lnTo>
                    <a:pt x="155" y="209"/>
                  </a:lnTo>
                  <a:lnTo>
                    <a:pt x="172" y="209"/>
                  </a:lnTo>
                  <a:lnTo>
                    <a:pt x="207" y="209"/>
                  </a:lnTo>
                  <a:lnTo>
                    <a:pt x="224" y="177"/>
                  </a:lnTo>
                  <a:lnTo>
                    <a:pt x="241" y="177"/>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59" name="Freeform 222"/>
            <p:cNvSpPr>
              <a:spLocks/>
            </p:cNvSpPr>
            <p:nvPr>
              <p:custDataLst>
                <p:tags r:id="rId220"/>
              </p:custDataLst>
            </p:nvPr>
          </p:nvSpPr>
          <p:spPr bwMode="auto">
            <a:xfrm>
              <a:off x="5191124" y="3411538"/>
              <a:ext cx="400050" cy="241300"/>
            </a:xfrm>
            <a:custGeom>
              <a:avLst/>
              <a:gdLst>
                <a:gd name="T0" fmla="*/ 42152 w 503"/>
                <a:gd name="T1" fmla="*/ 54153 h 303"/>
                <a:gd name="T2" fmla="*/ 42152 w 503"/>
                <a:gd name="T3" fmla="*/ 54153 h 303"/>
                <a:gd name="T4" fmla="*/ 34994 w 503"/>
                <a:gd name="T5" fmla="*/ 54153 h 303"/>
                <a:gd name="T6" fmla="*/ 34994 w 503"/>
                <a:gd name="T7" fmla="*/ 50968 h 303"/>
                <a:gd name="T8" fmla="*/ 38176 w 503"/>
                <a:gd name="T9" fmla="*/ 44597 h 303"/>
                <a:gd name="T10" fmla="*/ 45334 w 503"/>
                <a:gd name="T11" fmla="*/ 44597 h 303"/>
                <a:gd name="T12" fmla="*/ 45334 w 503"/>
                <a:gd name="T13" fmla="*/ 41411 h 303"/>
                <a:gd name="T14" fmla="*/ 42152 w 503"/>
                <a:gd name="T15" fmla="*/ 35040 h 303"/>
                <a:gd name="T16" fmla="*/ 42152 w 503"/>
                <a:gd name="T17" fmla="*/ 31855 h 303"/>
                <a:gd name="T18" fmla="*/ 31018 w 503"/>
                <a:gd name="T19" fmla="*/ 28669 h 303"/>
                <a:gd name="T20" fmla="*/ 24655 w 503"/>
                <a:gd name="T21" fmla="*/ 31855 h 303"/>
                <a:gd name="T22" fmla="*/ 17497 w 503"/>
                <a:gd name="T23" fmla="*/ 35040 h 303"/>
                <a:gd name="T24" fmla="*/ 14316 w 503"/>
                <a:gd name="T25" fmla="*/ 35040 h 303"/>
                <a:gd name="T26" fmla="*/ 3977 w 503"/>
                <a:gd name="T27" fmla="*/ 35040 h 303"/>
                <a:gd name="T28" fmla="*/ 0 w 503"/>
                <a:gd name="T29" fmla="*/ 31855 h 303"/>
                <a:gd name="T30" fmla="*/ 3977 w 503"/>
                <a:gd name="T31" fmla="*/ 25484 h 303"/>
                <a:gd name="T32" fmla="*/ 7158 w 503"/>
                <a:gd name="T33" fmla="*/ 19113 h 303"/>
                <a:gd name="T34" fmla="*/ 10339 w 503"/>
                <a:gd name="T35" fmla="*/ 15927 h 303"/>
                <a:gd name="T36" fmla="*/ 7158 w 503"/>
                <a:gd name="T37" fmla="*/ 6371 h 303"/>
                <a:gd name="T38" fmla="*/ 14316 w 503"/>
                <a:gd name="T39" fmla="*/ 3185 h 303"/>
                <a:gd name="T40" fmla="*/ 20679 w 503"/>
                <a:gd name="T41" fmla="*/ 3185 h 303"/>
                <a:gd name="T42" fmla="*/ 31018 w 503"/>
                <a:gd name="T43" fmla="*/ 6371 h 303"/>
                <a:gd name="T44" fmla="*/ 34994 w 503"/>
                <a:gd name="T45" fmla="*/ 6371 h 303"/>
                <a:gd name="T46" fmla="*/ 38176 w 503"/>
                <a:gd name="T47" fmla="*/ 6371 h 303"/>
                <a:gd name="T48" fmla="*/ 42152 w 503"/>
                <a:gd name="T49" fmla="*/ 6371 h 303"/>
                <a:gd name="T50" fmla="*/ 48515 w 503"/>
                <a:gd name="T51" fmla="*/ 6371 h 303"/>
                <a:gd name="T52" fmla="*/ 52492 w 503"/>
                <a:gd name="T53" fmla="*/ 0 h 303"/>
                <a:gd name="T54" fmla="*/ 55673 w 503"/>
                <a:gd name="T55" fmla="*/ 0 h 303"/>
                <a:gd name="T56" fmla="*/ 66012 w 503"/>
                <a:gd name="T57" fmla="*/ 0 h 303"/>
                <a:gd name="T58" fmla="*/ 69194 w 503"/>
                <a:gd name="T59" fmla="*/ 3185 h 303"/>
                <a:gd name="T60" fmla="*/ 66012 w 503"/>
                <a:gd name="T61" fmla="*/ 3185 h 303"/>
                <a:gd name="T62" fmla="*/ 69194 w 503"/>
                <a:gd name="T63" fmla="*/ 6371 h 303"/>
                <a:gd name="T64" fmla="*/ 73170 w 503"/>
                <a:gd name="T65" fmla="*/ 6371 h 303"/>
                <a:gd name="T66" fmla="*/ 76351 w 503"/>
                <a:gd name="T67" fmla="*/ 12742 h 303"/>
                <a:gd name="T68" fmla="*/ 79533 w 503"/>
                <a:gd name="T69" fmla="*/ 15927 h 303"/>
                <a:gd name="T70" fmla="*/ 83509 w 503"/>
                <a:gd name="T71" fmla="*/ 12742 h 303"/>
                <a:gd name="T72" fmla="*/ 100211 w 503"/>
                <a:gd name="T73" fmla="*/ 22298 h 303"/>
                <a:gd name="T74" fmla="*/ 97030 w 503"/>
                <a:gd name="T75" fmla="*/ 35040 h 303"/>
                <a:gd name="T76" fmla="*/ 93053 w 503"/>
                <a:gd name="T77" fmla="*/ 31855 h 303"/>
                <a:gd name="T78" fmla="*/ 89872 w 503"/>
                <a:gd name="T79" fmla="*/ 35040 h 303"/>
                <a:gd name="T80" fmla="*/ 89872 w 503"/>
                <a:gd name="T81" fmla="*/ 41411 h 303"/>
                <a:gd name="T82" fmla="*/ 86691 w 503"/>
                <a:gd name="T83" fmla="*/ 41411 h 303"/>
                <a:gd name="T84" fmla="*/ 69194 w 503"/>
                <a:gd name="T85" fmla="*/ 50968 h 303"/>
                <a:gd name="T86" fmla="*/ 76351 w 503"/>
                <a:gd name="T87" fmla="*/ 54153 h 303"/>
                <a:gd name="T88" fmla="*/ 79533 w 503"/>
                <a:gd name="T89" fmla="*/ 54153 h 303"/>
                <a:gd name="T90" fmla="*/ 76351 w 503"/>
                <a:gd name="T91" fmla="*/ 54153 h 303"/>
                <a:gd name="T92" fmla="*/ 66012 w 503"/>
                <a:gd name="T93" fmla="*/ 60524 h 303"/>
                <a:gd name="T94" fmla="*/ 62831 w 503"/>
                <a:gd name="T95" fmla="*/ 60524 h 303"/>
                <a:gd name="T96" fmla="*/ 62831 w 503"/>
                <a:gd name="T97" fmla="*/ 57339 h 303"/>
                <a:gd name="T98" fmla="*/ 58854 w 503"/>
                <a:gd name="T99" fmla="*/ 54153 h 303"/>
                <a:gd name="T100" fmla="*/ 66012 w 503"/>
                <a:gd name="T101" fmla="*/ 50968 h 303"/>
                <a:gd name="T102" fmla="*/ 55673 w 503"/>
                <a:gd name="T103" fmla="*/ 47782 h 303"/>
                <a:gd name="T104" fmla="*/ 55673 w 503"/>
                <a:gd name="T105" fmla="*/ 44597 h 303"/>
                <a:gd name="T106" fmla="*/ 48515 w 503"/>
                <a:gd name="T107" fmla="*/ 44597 h 303"/>
                <a:gd name="T108" fmla="*/ 45334 w 503"/>
                <a:gd name="T109" fmla="*/ 50968 h 303"/>
                <a:gd name="T110" fmla="*/ 42152 w 503"/>
                <a:gd name="T111" fmla="*/ 50968 h 303"/>
                <a:gd name="T112" fmla="*/ 42152 w 503"/>
                <a:gd name="T113" fmla="*/ 54153 h 30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03"/>
                <a:gd name="T172" fmla="*/ 0 h 303"/>
                <a:gd name="T173" fmla="*/ 503 w 503"/>
                <a:gd name="T174" fmla="*/ 303 h 30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03" h="303">
                  <a:moveTo>
                    <a:pt x="209" y="272"/>
                  </a:moveTo>
                  <a:lnTo>
                    <a:pt x="209" y="272"/>
                  </a:lnTo>
                  <a:lnTo>
                    <a:pt x="173" y="272"/>
                  </a:lnTo>
                  <a:lnTo>
                    <a:pt x="173" y="255"/>
                  </a:lnTo>
                  <a:lnTo>
                    <a:pt x="192" y="224"/>
                  </a:lnTo>
                  <a:lnTo>
                    <a:pt x="227" y="224"/>
                  </a:lnTo>
                  <a:lnTo>
                    <a:pt x="227" y="207"/>
                  </a:lnTo>
                  <a:lnTo>
                    <a:pt x="209" y="176"/>
                  </a:lnTo>
                  <a:lnTo>
                    <a:pt x="209" y="159"/>
                  </a:lnTo>
                  <a:lnTo>
                    <a:pt x="156" y="144"/>
                  </a:lnTo>
                  <a:lnTo>
                    <a:pt x="121" y="159"/>
                  </a:lnTo>
                  <a:lnTo>
                    <a:pt x="86" y="176"/>
                  </a:lnTo>
                  <a:lnTo>
                    <a:pt x="69" y="176"/>
                  </a:lnTo>
                  <a:lnTo>
                    <a:pt x="17" y="176"/>
                  </a:lnTo>
                  <a:lnTo>
                    <a:pt x="0" y="159"/>
                  </a:lnTo>
                  <a:lnTo>
                    <a:pt x="17" y="128"/>
                  </a:lnTo>
                  <a:lnTo>
                    <a:pt x="35" y="96"/>
                  </a:lnTo>
                  <a:lnTo>
                    <a:pt x="52" y="80"/>
                  </a:lnTo>
                  <a:lnTo>
                    <a:pt x="35" y="32"/>
                  </a:lnTo>
                  <a:lnTo>
                    <a:pt x="69" y="15"/>
                  </a:lnTo>
                  <a:lnTo>
                    <a:pt x="104" y="15"/>
                  </a:lnTo>
                  <a:lnTo>
                    <a:pt x="156" y="32"/>
                  </a:lnTo>
                  <a:lnTo>
                    <a:pt x="173" y="32"/>
                  </a:lnTo>
                  <a:lnTo>
                    <a:pt x="192" y="32"/>
                  </a:lnTo>
                  <a:lnTo>
                    <a:pt x="209" y="32"/>
                  </a:lnTo>
                  <a:lnTo>
                    <a:pt x="244" y="32"/>
                  </a:lnTo>
                  <a:lnTo>
                    <a:pt x="261" y="0"/>
                  </a:lnTo>
                  <a:lnTo>
                    <a:pt x="278" y="0"/>
                  </a:lnTo>
                  <a:lnTo>
                    <a:pt x="330" y="0"/>
                  </a:lnTo>
                  <a:lnTo>
                    <a:pt x="348" y="15"/>
                  </a:lnTo>
                  <a:lnTo>
                    <a:pt x="330" y="15"/>
                  </a:lnTo>
                  <a:lnTo>
                    <a:pt x="348" y="32"/>
                  </a:lnTo>
                  <a:lnTo>
                    <a:pt x="365" y="32"/>
                  </a:lnTo>
                  <a:lnTo>
                    <a:pt x="382" y="63"/>
                  </a:lnTo>
                  <a:lnTo>
                    <a:pt x="399" y="80"/>
                  </a:lnTo>
                  <a:lnTo>
                    <a:pt x="417" y="63"/>
                  </a:lnTo>
                  <a:lnTo>
                    <a:pt x="503" y="111"/>
                  </a:lnTo>
                  <a:lnTo>
                    <a:pt x="486" y="176"/>
                  </a:lnTo>
                  <a:lnTo>
                    <a:pt x="468" y="159"/>
                  </a:lnTo>
                  <a:lnTo>
                    <a:pt x="451" y="176"/>
                  </a:lnTo>
                  <a:lnTo>
                    <a:pt x="451" y="207"/>
                  </a:lnTo>
                  <a:lnTo>
                    <a:pt x="434" y="207"/>
                  </a:lnTo>
                  <a:lnTo>
                    <a:pt x="348" y="255"/>
                  </a:lnTo>
                  <a:lnTo>
                    <a:pt x="382" y="272"/>
                  </a:lnTo>
                  <a:lnTo>
                    <a:pt x="399" y="272"/>
                  </a:lnTo>
                  <a:lnTo>
                    <a:pt x="382" y="272"/>
                  </a:lnTo>
                  <a:lnTo>
                    <a:pt x="330" y="303"/>
                  </a:lnTo>
                  <a:lnTo>
                    <a:pt x="313" y="303"/>
                  </a:lnTo>
                  <a:lnTo>
                    <a:pt x="313" y="288"/>
                  </a:lnTo>
                  <a:lnTo>
                    <a:pt x="296" y="272"/>
                  </a:lnTo>
                  <a:lnTo>
                    <a:pt x="330" y="255"/>
                  </a:lnTo>
                  <a:lnTo>
                    <a:pt x="278" y="240"/>
                  </a:lnTo>
                  <a:lnTo>
                    <a:pt x="278" y="224"/>
                  </a:lnTo>
                  <a:lnTo>
                    <a:pt x="244" y="224"/>
                  </a:lnTo>
                  <a:lnTo>
                    <a:pt x="227" y="255"/>
                  </a:lnTo>
                  <a:lnTo>
                    <a:pt x="209" y="255"/>
                  </a:lnTo>
                  <a:lnTo>
                    <a:pt x="209" y="272"/>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60" name="Freeform 223"/>
            <p:cNvSpPr>
              <a:spLocks/>
            </p:cNvSpPr>
            <p:nvPr>
              <p:custDataLst>
                <p:tags r:id="rId221"/>
              </p:custDataLst>
            </p:nvPr>
          </p:nvSpPr>
          <p:spPr bwMode="auto">
            <a:xfrm>
              <a:off x="5181599" y="3209926"/>
              <a:ext cx="150813" cy="87313"/>
            </a:xfrm>
            <a:custGeom>
              <a:avLst/>
              <a:gdLst>
                <a:gd name="T0" fmla="*/ 17463 w 190"/>
                <a:gd name="T1" fmla="*/ 0 h 111"/>
                <a:gd name="T2" fmla="*/ 17463 w 190"/>
                <a:gd name="T3" fmla="*/ 0 h 111"/>
                <a:gd name="T4" fmla="*/ 17463 w 190"/>
                <a:gd name="T5" fmla="*/ 9439 h 111"/>
                <a:gd name="T6" fmla="*/ 14288 w 190"/>
                <a:gd name="T7" fmla="*/ 9439 h 111"/>
                <a:gd name="T8" fmla="*/ 10319 w 190"/>
                <a:gd name="T9" fmla="*/ 9439 h 111"/>
                <a:gd name="T10" fmla="*/ 7144 w 190"/>
                <a:gd name="T11" fmla="*/ 2360 h 111"/>
                <a:gd name="T12" fmla="*/ 3969 w 190"/>
                <a:gd name="T13" fmla="*/ 5506 h 111"/>
                <a:gd name="T14" fmla="*/ 0 w 190"/>
                <a:gd name="T15" fmla="*/ 11799 h 111"/>
                <a:gd name="T16" fmla="*/ 0 w 190"/>
                <a:gd name="T17" fmla="*/ 18878 h 111"/>
                <a:gd name="T18" fmla="*/ 3969 w 190"/>
                <a:gd name="T19" fmla="*/ 14945 h 111"/>
                <a:gd name="T20" fmla="*/ 17463 w 190"/>
                <a:gd name="T21" fmla="*/ 14945 h 111"/>
                <a:gd name="T22" fmla="*/ 19844 w 190"/>
                <a:gd name="T23" fmla="*/ 14945 h 111"/>
                <a:gd name="T24" fmla="*/ 30956 w 190"/>
                <a:gd name="T25" fmla="*/ 21238 h 111"/>
                <a:gd name="T26" fmla="*/ 38100 w 190"/>
                <a:gd name="T27" fmla="*/ 14945 h 111"/>
                <a:gd name="T28" fmla="*/ 34925 w 190"/>
                <a:gd name="T29" fmla="*/ 9439 h 111"/>
                <a:gd name="T30" fmla="*/ 34925 w 190"/>
                <a:gd name="T31" fmla="*/ 5506 h 111"/>
                <a:gd name="T32" fmla="*/ 34925 w 190"/>
                <a:gd name="T33" fmla="*/ 2360 h 111"/>
                <a:gd name="T34" fmla="*/ 27781 w 190"/>
                <a:gd name="T35" fmla="*/ 2360 h 111"/>
                <a:gd name="T36" fmla="*/ 19844 w 190"/>
                <a:gd name="T37" fmla="*/ 0 h 111"/>
                <a:gd name="T38" fmla="*/ 17463 w 190"/>
                <a:gd name="T39" fmla="*/ 0 h 1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0"/>
                <a:gd name="T61" fmla="*/ 0 h 111"/>
                <a:gd name="T62" fmla="*/ 190 w 190"/>
                <a:gd name="T63" fmla="*/ 111 h 1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0" h="111">
                  <a:moveTo>
                    <a:pt x="86" y="0"/>
                  </a:moveTo>
                  <a:lnTo>
                    <a:pt x="86" y="0"/>
                  </a:lnTo>
                  <a:lnTo>
                    <a:pt x="86" y="48"/>
                  </a:lnTo>
                  <a:lnTo>
                    <a:pt x="69" y="48"/>
                  </a:lnTo>
                  <a:lnTo>
                    <a:pt x="52" y="48"/>
                  </a:lnTo>
                  <a:lnTo>
                    <a:pt x="34" y="15"/>
                  </a:lnTo>
                  <a:lnTo>
                    <a:pt x="17" y="30"/>
                  </a:lnTo>
                  <a:lnTo>
                    <a:pt x="0" y="63"/>
                  </a:lnTo>
                  <a:lnTo>
                    <a:pt x="0" y="96"/>
                  </a:lnTo>
                  <a:lnTo>
                    <a:pt x="17" y="78"/>
                  </a:lnTo>
                  <a:lnTo>
                    <a:pt x="86" y="78"/>
                  </a:lnTo>
                  <a:lnTo>
                    <a:pt x="103" y="78"/>
                  </a:lnTo>
                  <a:lnTo>
                    <a:pt x="155" y="111"/>
                  </a:lnTo>
                  <a:lnTo>
                    <a:pt x="190" y="78"/>
                  </a:lnTo>
                  <a:lnTo>
                    <a:pt x="173" y="48"/>
                  </a:lnTo>
                  <a:lnTo>
                    <a:pt x="173" y="30"/>
                  </a:lnTo>
                  <a:lnTo>
                    <a:pt x="173" y="15"/>
                  </a:lnTo>
                  <a:lnTo>
                    <a:pt x="138" y="15"/>
                  </a:lnTo>
                  <a:lnTo>
                    <a:pt x="103" y="0"/>
                  </a:lnTo>
                  <a:lnTo>
                    <a:pt x="86" y="0"/>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61" name="Freeform 224"/>
            <p:cNvSpPr>
              <a:spLocks/>
            </p:cNvSpPr>
            <p:nvPr>
              <p:custDataLst>
                <p:tags r:id="rId222"/>
              </p:custDataLst>
            </p:nvPr>
          </p:nvSpPr>
          <p:spPr bwMode="auto">
            <a:xfrm>
              <a:off x="5180012" y="3271838"/>
              <a:ext cx="123825" cy="90488"/>
            </a:xfrm>
            <a:custGeom>
              <a:avLst/>
              <a:gdLst>
                <a:gd name="T0" fmla="*/ 0 w 155"/>
                <a:gd name="T1" fmla="*/ 9609 h 113"/>
                <a:gd name="T2" fmla="*/ 0 w 155"/>
                <a:gd name="T3" fmla="*/ 9609 h 113"/>
                <a:gd name="T4" fmla="*/ 0 w 155"/>
                <a:gd name="T5" fmla="*/ 7207 h 113"/>
                <a:gd name="T6" fmla="*/ 0 w 155"/>
                <a:gd name="T7" fmla="*/ 4004 h 113"/>
                <a:gd name="T8" fmla="*/ 3994 w 155"/>
                <a:gd name="T9" fmla="*/ 0 h 113"/>
                <a:gd name="T10" fmla="*/ 17575 w 155"/>
                <a:gd name="T11" fmla="*/ 0 h 113"/>
                <a:gd name="T12" fmla="*/ 20771 w 155"/>
                <a:gd name="T13" fmla="*/ 0 h 113"/>
                <a:gd name="T14" fmla="*/ 31156 w 155"/>
                <a:gd name="T15" fmla="*/ 7207 h 113"/>
                <a:gd name="T16" fmla="*/ 31156 w 155"/>
                <a:gd name="T17" fmla="*/ 9609 h 113"/>
                <a:gd name="T18" fmla="*/ 24765 w 155"/>
                <a:gd name="T19" fmla="*/ 13613 h 113"/>
                <a:gd name="T20" fmla="*/ 24765 w 155"/>
                <a:gd name="T21" fmla="*/ 19219 h 113"/>
                <a:gd name="T22" fmla="*/ 20771 w 155"/>
                <a:gd name="T23" fmla="*/ 19219 h 113"/>
                <a:gd name="T24" fmla="*/ 14380 w 155"/>
                <a:gd name="T25" fmla="*/ 23223 h 113"/>
                <a:gd name="T26" fmla="*/ 10385 w 155"/>
                <a:gd name="T27" fmla="*/ 23223 h 113"/>
                <a:gd name="T28" fmla="*/ 7190 w 155"/>
                <a:gd name="T29" fmla="*/ 19219 h 113"/>
                <a:gd name="T30" fmla="*/ 7190 w 155"/>
                <a:gd name="T31" fmla="*/ 9609 h 113"/>
                <a:gd name="T32" fmla="*/ 0 w 155"/>
                <a:gd name="T33" fmla="*/ 9609 h 1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5"/>
                <a:gd name="T52" fmla="*/ 0 h 113"/>
                <a:gd name="T53" fmla="*/ 155 w 155"/>
                <a:gd name="T54" fmla="*/ 113 h 1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5" h="113">
                  <a:moveTo>
                    <a:pt x="0" y="48"/>
                  </a:moveTo>
                  <a:lnTo>
                    <a:pt x="0" y="48"/>
                  </a:lnTo>
                  <a:lnTo>
                    <a:pt x="0" y="33"/>
                  </a:lnTo>
                  <a:lnTo>
                    <a:pt x="0" y="18"/>
                  </a:lnTo>
                  <a:lnTo>
                    <a:pt x="17" y="0"/>
                  </a:lnTo>
                  <a:lnTo>
                    <a:pt x="86" y="0"/>
                  </a:lnTo>
                  <a:lnTo>
                    <a:pt x="103" y="0"/>
                  </a:lnTo>
                  <a:lnTo>
                    <a:pt x="155" y="33"/>
                  </a:lnTo>
                  <a:lnTo>
                    <a:pt x="155" y="48"/>
                  </a:lnTo>
                  <a:lnTo>
                    <a:pt x="121" y="66"/>
                  </a:lnTo>
                  <a:lnTo>
                    <a:pt x="121" y="96"/>
                  </a:lnTo>
                  <a:lnTo>
                    <a:pt x="103" y="96"/>
                  </a:lnTo>
                  <a:lnTo>
                    <a:pt x="69" y="113"/>
                  </a:lnTo>
                  <a:lnTo>
                    <a:pt x="52" y="113"/>
                  </a:lnTo>
                  <a:lnTo>
                    <a:pt x="34" y="96"/>
                  </a:lnTo>
                  <a:lnTo>
                    <a:pt x="34" y="48"/>
                  </a:lnTo>
                  <a:lnTo>
                    <a:pt x="0" y="48"/>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62" name="Freeform 225"/>
            <p:cNvSpPr>
              <a:spLocks/>
            </p:cNvSpPr>
            <p:nvPr>
              <p:custDataLst>
                <p:tags r:id="rId223"/>
              </p:custDataLst>
            </p:nvPr>
          </p:nvSpPr>
          <p:spPr bwMode="auto">
            <a:xfrm>
              <a:off x="5237162" y="3157538"/>
              <a:ext cx="95250" cy="63500"/>
            </a:xfrm>
            <a:custGeom>
              <a:avLst/>
              <a:gdLst>
                <a:gd name="T0" fmla="*/ 3149 w 121"/>
                <a:gd name="T1" fmla="*/ 12543 h 81"/>
                <a:gd name="T2" fmla="*/ 3149 w 121"/>
                <a:gd name="T3" fmla="*/ 12543 h 81"/>
                <a:gd name="T4" fmla="*/ 0 w 121"/>
                <a:gd name="T5" fmla="*/ 9407 h 81"/>
                <a:gd name="T6" fmla="*/ 0 w 121"/>
                <a:gd name="T7" fmla="*/ 3136 h 81"/>
                <a:gd name="T8" fmla="*/ 3149 w 121"/>
                <a:gd name="T9" fmla="*/ 0 h 81"/>
                <a:gd name="T10" fmla="*/ 10233 w 121"/>
                <a:gd name="T11" fmla="*/ 0 h 81"/>
                <a:gd name="T12" fmla="*/ 23616 w 121"/>
                <a:gd name="T13" fmla="*/ 0 h 81"/>
                <a:gd name="T14" fmla="*/ 20467 w 121"/>
                <a:gd name="T15" fmla="*/ 3136 h 81"/>
                <a:gd name="T16" fmla="*/ 16531 w 121"/>
                <a:gd name="T17" fmla="*/ 3136 h 81"/>
                <a:gd name="T18" fmla="*/ 20467 w 121"/>
                <a:gd name="T19" fmla="*/ 12543 h 81"/>
                <a:gd name="T20" fmla="*/ 20467 w 121"/>
                <a:gd name="T21" fmla="*/ 15679 h 81"/>
                <a:gd name="T22" fmla="*/ 13382 w 121"/>
                <a:gd name="T23" fmla="*/ 15679 h 81"/>
                <a:gd name="T24" fmla="*/ 6298 w 121"/>
                <a:gd name="T25" fmla="*/ 12543 h 81"/>
                <a:gd name="T26" fmla="*/ 3149 w 121"/>
                <a:gd name="T27" fmla="*/ 12543 h 8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1"/>
                <a:gd name="T43" fmla="*/ 0 h 81"/>
                <a:gd name="T44" fmla="*/ 121 w 121"/>
                <a:gd name="T45" fmla="*/ 81 h 8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1" h="81">
                  <a:moveTo>
                    <a:pt x="17" y="66"/>
                  </a:moveTo>
                  <a:lnTo>
                    <a:pt x="17" y="66"/>
                  </a:lnTo>
                  <a:lnTo>
                    <a:pt x="0" y="48"/>
                  </a:lnTo>
                  <a:lnTo>
                    <a:pt x="0" y="18"/>
                  </a:lnTo>
                  <a:lnTo>
                    <a:pt x="17" y="0"/>
                  </a:lnTo>
                  <a:lnTo>
                    <a:pt x="52" y="0"/>
                  </a:lnTo>
                  <a:lnTo>
                    <a:pt x="121" y="0"/>
                  </a:lnTo>
                  <a:lnTo>
                    <a:pt x="104" y="18"/>
                  </a:lnTo>
                  <a:lnTo>
                    <a:pt x="86" y="18"/>
                  </a:lnTo>
                  <a:lnTo>
                    <a:pt x="104" y="66"/>
                  </a:lnTo>
                  <a:lnTo>
                    <a:pt x="104" y="81"/>
                  </a:lnTo>
                  <a:lnTo>
                    <a:pt x="69" y="81"/>
                  </a:lnTo>
                  <a:lnTo>
                    <a:pt x="34" y="66"/>
                  </a:lnTo>
                  <a:lnTo>
                    <a:pt x="17" y="66"/>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63" name="Freeform 226"/>
            <p:cNvSpPr>
              <a:spLocks/>
            </p:cNvSpPr>
            <p:nvPr>
              <p:custDataLst>
                <p:tags r:id="rId224"/>
              </p:custDataLst>
            </p:nvPr>
          </p:nvSpPr>
          <p:spPr bwMode="auto">
            <a:xfrm>
              <a:off x="5286374" y="3525838"/>
              <a:ext cx="82550" cy="88900"/>
            </a:xfrm>
            <a:custGeom>
              <a:avLst/>
              <a:gdLst>
                <a:gd name="T0" fmla="*/ 0 w 104"/>
                <a:gd name="T1" fmla="*/ 3204 h 111"/>
                <a:gd name="T2" fmla="*/ 0 w 104"/>
                <a:gd name="T3" fmla="*/ 3204 h 111"/>
                <a:gd name="T4" fmla="*/ 3969 w 104"/>
                <a:gd name="T5" fmla="*/ 3204 h 111"/>
                <a:gd name="T6" fmla="*/ 10319 w 104"/>
                <a:gd name="T7" fmla="*/ 12814 h 111"/>
                <a:gd name="T8" fmla="*/ 10319 w 104"/>
                <a:gd name="T9" fmla="*/ 22425 h 111"/>
                <a:gd name="T10" fmla="*/ 14288 w 104"/>
                <a:gd name="T11" fmla="*/ 16018 h 111"/>
                <a:gd name="T12" fmla="*/ 20638 w 104"/>
                <a:gd name="T13" fmla="*/ 16018 h 111"/>
                <a:gd name="T14" fmla="*/ 20638 w 104"/>
                <a:gd name="T15" fmla="*/ 12814 h 111"/>
                <a:gd name="T16" fmla="*/ 17463 w 104"/>
                <a:gd name="T17" fmla="*/ 6407 h 111"/>
                <a:gd name="T18" fmla="*/ 17463 w 104"/>
                <a:gd name="T19" fmla="*/ 3204 h 111"/>
                <a:gd name="T20" fmla="*/ 7144 w 104"/>
                <a:gd name="T21" fmla="*/ 0 h 111"/>
                <a:gd name="T22" fmla="*/ 0 w 104"/>
                <a:gd name="T23" fmla="*/ 3204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4"/>
                <a:gd name="T37" fmla="*/ 0 h 111"/>
                <a:gd name="T38" fmla="*/ 104 w 104"/>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4" h="111">
                  <a:moveTo>
                    <a:pt x="0" y="15"/>
                  </a:moveTo>
                  <a:lnTo>
                    <a:pt x="0" y="15"/>
                  </a:lnTo>
                  <a:lnTo>
                    <a:pt x="17" y="15"/>
                  </a:lnTo>
                  <a:lnTo>
                    <a:pt x="52" y="63"/>
                  </a:lnTo>
                  <a:lnTo>
                    <a:pt x="52" y="111"/>
                  </a:lnTo>
                  <a:lnTo>
                    <a:pt x="69" y="80"/>
                  </a:lnTo>
                  <a:lnTo>
                    <a:pt x="104" y="80"/>
                  </a:lnTo>
                  <a:lnTo>
                    <a:pt x="104" y="63"/>
                  </a:lnTo>
                  <a:lnTo>
                    <a:pt x="86" y="32"/>
                  </a:lnTo>
                  <a:lnTo>
                    <a:pt x="86" y="15"/>
                  </a:lnTo>
                  <a:lnTo>
                    <a:pt x="35" y="0"/>
                  </a:lnTo>
                  <a:lnTo>
                    <a:pt x="0" y="15"/>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64" name="Freeform 227"/>
            <p:cNvSpPr>
              <a:spLocks/>
            </p:cNvSpPr>
            <p:nvPr>
              <p:custDataLst>
                <p:tags r:id="rId225"/>
              </p:custDataLst>
            </p:nvPr>
          </p:nvSpPr>
          <p:spPr bwMode="auto">
            <a:xfrm>
              <a:off x="5148262" y="3538538"/>
              <a:ext cx="207963" cy="139700"/>
            </a:xfrm>
            <a:custGeom>
              <a:avLst/>
              <a:gdLst>
                <a:gd name="T0" fmla="*/ 7171 w 261"/>
                <a:gd name="T1" fmla="*/ 25257 h 177"/>
                <a:gd name="T2" fmla="*/ 7171 w 261"/>
                <a:gd name="T3" fmla="*/ 25257 h 177"/>
                <a:gd name="T4" fmla="*/ 14342 w 261"/>
                <a:gd name="T5" fmla="*/ 25257 h 177"/>
                <a:gd name="T6" fmla="*/ 14342 w 261"/>
                <a:gd name="T7" fmla="*/ 28414 h 177"/>
                <a:gd name="T8" fmla="*/ 17529 w 261"/>
                <a:gd name="T9" fmla="*/ 31571 h 177"/>
                <a:gd name="T10" fmla="*/ 20717 w 261"/>
                <a:gd name="T11" fmla="*/ 31571 h 177"/>
                <a:gd name="T12" fmla="*/ 31075 w 261"/>
                <a:gd name="T13" fmla="*/ 34728 h 177"/>
                <a:gd name="T14" fmla="*/ 38246 w 261"/>
                <a:gd name="T15" fmla="*/ 28414 h 177"/>
                <a:gd name="T16" fmla="*/ 48604 w 261"/>
                <a:gd name="T17" fmla="*/ 31571 h 177"/>
                <a:gd name="T18" fmla="*/ 48604 w 261"/>
                <a:gd name="T19" fmla="*/ 28414 h 177"/>
                <a:gd name="T20" fmla="*/ 52588 w 261"/>
                <a:gd name="T21" fmla="*/ 25257 h 177"/>
                <a:gd name="T22" fmla="*/ 52588 w 261"/>
                <a:gd name="T23" fmla="*/ 22099 h 177"/>
                <a:gd name="T24" fmla="*/ 45417 w 261"/>
                <a:gd name="T25" fmla="*/ 22099 h 177"/>
                <a:gd name="T26" fmla="*/ 45417 w 261"/>
                <a:gd name="T27" fmla="*/ 18942 h 177"/>
                <a:gd name="T28" fmla="*/ 45417 w 261"/>
                <a:gd name="T29" fmla="*/ 9471 h 177"/>
                <a:gd name="T30" fmla="*/ 38246 w 261"/>
                <a:gd name="T31" fmla="*/ 0 h 177"/>
                <a:gd name="T32" fmla="*/ 35059 w 261"/>
                <a:gd name="T33" fmla="*/ 0 h 177"/>
                <a:gd name="T34" fmla="*/ 27888 w 261"/>
                <a:gd name="T35" fmla="*/ 3157 h 177"/>
                <a:gd name="T36" fmla="*/ 24701 w 261"/>
                <a:gd name="T37" fmla="*/ 3157 h 177"/>
                <a:gd name="T38" fmla="*/ 14342 w 261"/>
                <a:gd name="T39" fmla="*/ 3157 h 177"/>
                <a:gd name="T40" fmla="*/ 10358 w 261"/>
                <a:gd name="T41" fmla="*/ 3157 h 177"/>
                <a:gd name="T42" fmla="*/ 7171 w 261"/>
                <a:gd name="T43" fmla="*/ 15785 h 177"/>
                <a:gd name="T44" fmla="*/ 0 w 261"/>
                <a:gd name="T45" fmla="*/ 15785 h 177"/>
                <a:gd name="T46" fmla="*/ 7171 w 261"/>
                <a:gd name="T47" fmla="*/ 25257 h 17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1"/>
                <a:gd name="T73" fmla="*/ 0 h 177"/>
                <a:gd name="T74" fmla="*/ 261 w 261"/>
                <a:gd name="T75" fmla="*/ 177 h 17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1" h="177">
                  <a:moveTo>
                    <a:pt x="35" y="129"/>
                  </a:moveTo>
                  <a:lnTo>
                    <a:pt x="35" y="129"/>
                  </a:lnTo>
                  <a:lnTo>
                    <a:pt x="69" y="129"/>
                  </a:lnTo>
                  <a:lnTo>
                    <a:pt x="69" y="144"/>
                  </a:lnTo>
                  <a:lnTo>
                    <a:pt x="87" y="161"/>
                  </a:lnTo>
                  <a:lnTo>
                    <a:pt x="104" y="161"/>
                  </a:lnTo>
                  <a:lnTo>
                    <a:pt x="156" y="177"/>
                  </a:lnTo>
                  <a:lnTo>
                    <a:pt x="190" y="144"/>
                  </a:lnTo>
                  <a:lnTo>
                    <a:pt x="244" y="161"/>
                  </a:lnTo>
                  <a:lnTo>
                    <a:pt x="244" y="144"/>
                  </a:lnTo>
                  <a:lnTo>
                    <a:pt x="261" y="129"/>
                  </a:lnTo>
                  <a:lnTo>
                    <a:pt x="261" y="113"/>
                  </a:lnTo>
                  <a:lnTo>
                    <a:pt x="227" y="113"/>
                  </a:lnTo>
                  <a:lnTo>
                    <a:pt x="227" y="96"/>
                  </a:lnTo>
                  <a:lnTo>
                    <a:pt x="227" y="48"/>
                  </a:lnTo>
                  <a:lnTo>
                    <a:pt x="190" y="0"/>
                  </a:lnTo>
                  <a:lnTo>
                    <a:pt x="173" y="0"/>
                  </a:lnTo>
                  <a:lnTo>
                    <a:pt x="139" y="17"/>
                  </a:lnTo>
                  <a:lnTo>
                    <a:pt x="121" y="17"/>
                  </a:lnTo>
                  <a:lnTo>
                    <a:pt x="69" y="17"/>
                  </a:lnTo>
                  <a:lnTo>
                    <a:pt x="52" y="17"/>
                  </a:lnTo>
                  <a:lnTo>
                    <a:pt x="35" y="81"/>
                  </a:lnTo>
                  <a:lnTo>
                    <a:pt x="0" y="81"/>
                  </a:lnTo>
                  <a:lnTo>
                    <a:pt x="35" y="129"/>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65" name="Freeform 228"/>
            <p:cNvSpPr>
              <a:spLocks/>
            </p:cNvSpPr>
            <p:nvPr>
              <p:custDataLst>
                <p:tags r:id="rId226"/>
              </p:custDataLst>
            </p:nvPr>
          </p:nvSpPr>
          <p:spPr bwMode="auto">
            <a:xfrm>
              <a:off x="5148262" y="3729038"/>
              <a:ext cx="138113" cy="101600"/>
            </a:xfrm>
            <a:custGeom>
              <a:avLst/>
              <a:gdLst>
                <a:gd name="T0" fmla="*/ 6314 w 175"/>
                <a:gd name="T1" fmla="*/ 3175 h 128"/>
                <a:gd name="T2" fmla="*/ 6314 w 175"/>
                <a:gd name="T3" fmla="*/ 3175 h 128"/>
                <a:gd name="T4" fmla="*/ 17363 w 175"/>
                <a:gd name="T5" fmla="*/ 0 h 128"/>
                <a:gd name="T6" fmla="*/ 23677 w 175"/>
                <a:gd name="T7" fmla="*/ 0 h 128"/>
                <a:gd name="T8" fmla="*/ 30779 w 175"/>
                <a:gd name="T9" fmla="*/ 3175 h 128"/>
                <a:gd name="T10" fmla="*/ 33936 w 175"/>
                <a:gd name="T11" fmla="*/ 0 h 128"/>
                <a:gd name="T12" fmla="*/ 30779 w 175"/>
                <a:gd name="T13" fmla="*/ 6350 h 128"/>
                <a:gd name="T14" fmla="*/ 23677 w 175"/>
                <a:gd name="T15" fmla="*/ 3175 h 128"/>
                <a:gd name="T16" fmla="*/ 20520 w 175"/>
                <a:gd name="T17" fmla="*/ 6350 h 128"/>
                <a:gd name="T18" fmla="*/ 20520 w 175"/>
                <a:gd name="T19" fmla="*/ 9525 h 128"/>
                <a:gd name="T20" fmla="*/ 17363 w 175"/>
                <a:gd name="T21" fmla="*/ 9525 h 128"/>
                <a:gd name="T22" fmla="*/ 13417 w 175"/>
                <a:gd name="T23" fmla="*/ 6350 h 128"/>
                <a:gd name="T24" fmla="*/ 13417 w 175"/>
                <a:gd name="T25" fmla="*/ 9525 h 128"/>
                <a:gd name="T26" fmla="*/ 17363 w 175"/>
                <a:gd name="T27" fmla="*/ 15875 h 128"/>
                <a:gd name="T28" fmla="*/ 23677 w 175"/>
                <a:gd name="T29" fmla="*/ 22225 h 128"/>
                <a:gd name="T30" fmla="*/ 20520 w 175"/>
                <a:gd name="T31" fmla="*/ 22225 h 128"/>
                <a:gd name="T32" fmla="*/ 20520 w 175"/>
                <a:gd name="T33" fmla="*/ 25400 h 128"/>
                <a:gd name="T34" fmla="*/ 13417 w 175"/>
                <a:gd name="T35" fmla="*/ 22225 h 128"/>
                <a:gd name="T36" fmla="*/ 6314 w 175"/>
                <a:gd name="T37" fmla="*/ 22225 h 128"/>
                <a:gd name="T38" fmla="*/ 0 w 175"/>
                <a:gd name="T39" fmla="*/ 12700 h 128"/>
                <a:gd name="T40" fmla="*/ 6314 w 175"/>
                <a:gd name="T41" fmla="*/ 6350 h 128"/>
                <a:gd name="T42" fmla="*/ 6314 w 175"/>
                <a:gd name="T43" fmla="*/ 3175 h 1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5"/>
                <a:gd name="T67" fmla="*/ 0 h 128"/>
                <a:gd name="T68" fmla="*/ 175 w 175"/>
                <a:gd name="T69" fmla="*/ 128 h 1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5" h="128">
                  <a:moveTo>
                    <a:pt x="35" y="17"/>
                  </a:moveTo>
                  <a:lnTo>
                    <a:pt x="35" y="17"/>
                  </a:lnTo>
                  <a:lnTo>
                    <a:pt x="89" y="0"/>
                  </a:lnTo>
                  <a:lnTo>
                    <a:pt x="123" y="0"/>
                  </a:lnTo>
                  <a:lnTo>
                    <a:pt x="158" y="17"/>
                  </a:lnTo>
                  <a:lnTo>
                    <a:pt x="175" y="0"/>
                  </a:lnTo>
                  <a:lnTo>
                    <a:pt x="158" y="33"/>
                  </a:lnTo>
                  <a:lnTo>
                    <a:pt x="123" y="17"/>
                  </a:lnTo>
                  <a:lnTo>
                    <a:pt x="106" y="33"/>
                  </a:lnTo>
                  <a:lnTo>
                    <a:pt x="106" y="48"/>
                  </a:lnTo>
                  <a:lnTo>
                    <a:pt x="89" y="48"/>
                  </a:lnTo>
                  <a:lnTo>
                    <a:pt x="69" y="33"/>
                  </a:lnTo>
                  <a:lnTo>
                    <a:pt x="69" y="48"/>
                  </a:lnTo>
                  <a:lnTo>
                    <a:pt x="89" y="81"/>
                  </a:lnTo>
                  <a:lnTo>
                    <a:pt x="123" y="113"/>
                  </a:lnTo>
                  <a:lnTo>
                    <a:pt x="106" y="113"/>
                  </a:lnTo>
                  <a:lnTo>
                    <a:pt x="106" y="128"/>
                  </a:lnTo>
                  <a:lnTo>
                    <a:pt x="69" y="113"/>
                  </a:lnTo>
                  <a:lnTo>
                    <a:pt x="35" y="113"/>
                  </a:lnTo>
                  <a:lnTo>
                    <a:pt x="0" y="65"/>
                  </a:lnTo>
                  <a:lnTo>
                    <a:pt x="35" y="33"/>
                  </a:lnTo>
                  <a:lnTo>
                    <a:pt x="35" y="17"/>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66" name="Freeform 229"/>
            <p:cNvSpPr>
              <a:spLocks/>
            </p:cNvSpPr>
            <p:nvPr>
              <p:custDataLst>
                <p:tags r:id="rId227"/>
              </p:custDataLst>
            </p:nvPr>
          </p:nvSpPr>
          <p:spPr bwMode="auto">
            <a:xfrm>
              <a:off x="5205412" y="3652838"/>
              <a:ext cx="136525" cy="90488"/>
            </a:xfrm>
            <a:custGeom>
              <a:avLst/>
              <a:gdLst>
                <a:gd name="T0" fmla="*/ 33934 w 173"/>
                <a:gd name="T1" fmla="*/ 4004 h 113"/>
                <a:gd name="T2" fmla="*/ 33934 w 173"/>
                <a:gd name="T3" fmla="*/ 4004 h 113"/>
                <a:gd name="T4" fmla="*/ 33934 w 173"/>
                <a:gd name="T5" fmla="*/ 7207 h 113"/>
                <a:gd name="T6" fmla="*/ 30777 w 173"/>
                <a:gd name="T7" fmla="*/ 7207 h 113"/>
                <a:gd name="T8" fmla="*/ 26832 w 173"/>
                <a:gd name="T9" fmla="*/ 13613 h 113"/>
                <a:gd name="T10" fmla="*/ 30777 w 173"/>
                <a:gd name="T11" fmla="*/ 16816 h 113"/>
                <a:gd name="T12" fmla="*/ 23675 w 173"/>
                <a:gd name="T13" fmla="*/ 16816 h 113"/>
                <a:gd name="T14" fmla="*/ 20518 w 173"/>
                <a:gd name="T15" fmla="*/ 19219 h 113"/>
                <a:gd name="T16" fmla="*/ 16572 w 173"/>
                <a:gd name="T17" fmla="*/ 23223 h 113"/>
                <a:gd name="T18" fmla="*/ 10259 w 173"/>
                <a:gd name="T19" fmla="*/ 19219 h 113"/>
                <a:gd name="T20" fmla="*/ 3157 w 173"/>
                <a:gd name="T21" fmla="*/ 19219 h 113"/>
                <a:gd name="T22" fmla="*/ 3157 w 173"/>
                <a:gd name="T23" fmla="*/ 16816 h 113"/>
                <a:gd name="T24" fmla="*/ 0 w 173"/>
                <a:gd name="T25" fmla="*/ 13613 h 113"/>
                <a:gd name="T26" fmla="*/ 3157 w 173"/>
                <a:gd name="T27" fmla="*/ 9609 h 113"/>
                <a:gd name="T28" fmla="*/ 0 w 173"/>
                <a:gd name="T29" fmla="*/ 4004 h 113"/>
                <a:gd name="T30" fmla="*/ 0 w 173"/>
                <a:gd name="T31" fmla="*/ 0 h 113"/>
                <a:gd name="T32" fmla="*/ 3157 w 173"/>
                <a:gd name="T33" fmla="*/ 4004 h 113"/>
                <a:gd name="T34" fmla="*/ 6313 w 173"/>
                <a:gd name="T35" fmla="*/ 4004 h 113"/>
                <a:gd name="T36" fmla="*/ 16572 w 173"/>
                <a:gd name="T37" fmla="*/ 7207 h 113"/>
                <a:gd name="T38" fmla="*/ 23675 w 173"/>
                <a:gd name="T39" fmla="*/ 0 h 113"/>
                <a:gd name="T40" fmla="*/ 33934 w 173"/>
                <a:gd name="T41" fmla="*/ 4004 h 1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3"/>
                <a:gd name="T64" fmla="*/ 0 h 113"/>
                <a:gd name="T65" fmla="*/ 173 w 173"/>
                <a:gd name="T66" fmla="*/ 113 h 1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3" h="113">
                  <a:moveTo>
                    <a:pt x="173" y="17"/>
                  </a:moveTo>
                  <a:lnTo>
                    <a:pt x="173" y="17"/>
                  </a:lnTo>
                  <a:lnTo>
                    <a:pt x="173" y="33"/>
                  </a:lnTo>
                  <a:lnTo>
                    <a:pt x="156" y="33"/>
                  </a:lnTo>
                  <a:lnTo>
                    <a:pt x="139" y="65"/>
                  </a:lnTo>
                  <a:lnTo>
                    <a:pt x="156" y="81"/>
                  </a:lnTo>
                  <a:lnTo>
                    <a:pt x="121" y="81"/>
                  </a:lnTo>
                  <a:lnTo>
                    <a:pt x="104" y="96"/>
                  </a:lnTo>
                  <a:lnTo>
                    <a:pt x="87" y="113"/>
                  </a:lnTo>
                  <a:lnTo>
                    <a:pt x="52" y="96"/>
                  </a:lnTo>
                  <a:lnTo>
                    <a:pt x="18" y="96"/>
                  </a:lnTo>
                  <a:lnTo>
                    <a:pt x="18" y="81"/>
                  </a:lnTo>
                  <a:lnTo>
                    <a:pt x="0" y="65"/>
                  </a:lnTo>
                  <a:lnTo>
                    <a:pt x="18" y="48"/>
                  </a:lnTo>
                  <a:lnTo>
                    <a:pt x="0" y="17"/>
                  </a:lnTo>
                  <a:lnTo>
                    <a:pt x="0" y="0"/>
                  </a:lnTo>
                  <a:lnTo>
                    <a:pt x="18" y="17"/>
                  </a:lnTo>
                  <a:lnTo>
                    <a:pt x="35" y="17"/>
                  </a:lnTo>
                  <a:lnTo>
                    <a:pt x="87" y="33"/>
                  </a:lnTo>
                  <a:lnTo>
                    <a:pt x="121" y="0"/>
                  </a:lnTo>
                  <a:lnTo>
                    <a:pt x="173" y="17"/>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67" name="Freeform 230"/>
            <p:cNvSpPr>
              <a:spLocks/>
            </p:cNvSpPr>
            <p:nvPr>
              <p:custDataLst>
                <p:tags r:id="rId228"/>
              </p:custDataLst>
            </p:nvPr>
          </p:nvSpPr>
          <p:spPr bwMode="auto">
            <a:xfrm>
              <a:off x="5024437" y="3324226"/>
              <a:ext cx="206375" cy="190500"/>
            </a:xfrm>
            <a:custGeom>
              <a:avLst/>
              <a:gdLst>
                <a:gd name="T0" fmla="*/ 44622 w 259"/>
                <a:gd name="T1" fmla="*/ 47824 h 239"/>
                <a:gd name="T2" fmla="*/ 44622 w 259"/>
                <a:gd name="T3" fmla="*/ 47824 h 239"/>
                <a:gd name="T4" fmla="*/ 48606 w 259"/>
                <a:gd name="T5" fmla="*/ 41448 h 239"/>
                <a:gd name="T6" fmla="*/ 51793 w 259"/>
                <a:gd name="T7" fmla="*/ 38259 h 239"/>
                <a:gd name="T8" fmla="*/ 48606 w 259"/>
                <a:gd name="T9" fmla="*/ 28695 h 239"/>
                <a:gd name="T10" fmla="*/ 48606 w 259"/>
                <a:gd name="T11" fmla="*/ 22318 h 239"/>
                <a:gd name="T12" fmla="*/ 51793 w 259"/>
                <a:gd name="T13" fmla="*/ 15941 h 239"/>
                <a:gd name="T14" fmla="*/ 48606 w 259"/>
                <a:gd name="T15" fmla="*/ 9565 h 239"/>
                <a:gd name="T16" fmla="*/ 44622 w 259"/>
                <a:gd name="T17" fmla="*/ 6377 h 239"/>
                <a:gd name="T18" fmla="*/ 38247 w 259"/>
                <a:gd name="T19" fmla="*/ 6377 h 239"/>
                <a:gd name="T20" fmla="*/ 27889 w 259"/>
                <a:gd name="T21" fmla="*/ 3188 h 239"/>
                <a:gd name="T22" fmla="*/ 27889 w 259"/>
                <a:gd name="T23" fmla="*/ 6377 h 239"/>
                <a:gd name="T24" fmla="*/ 24701 w 259"/>
                <a:gd name="T25" fmla="*/ 6377 h 239"/>
                <a:gd name="T26" fmla="*/ 20717 w 259"/>
                <a:gd name="T27" fmla="*/ 0 h 239"/>
                <a:gd name="T28" fmla="*/ 0 w 259"/>
                <a:gd name="T29" fmla="*/ 9565 h 239"/>
                <a:gd name="T30" fmla="*/ 3984 w 259"/>
                <a:gd name="T31" fmla="*/ 35071 h 239"/>
                <a:gd name="T32" fmla="*/ 3984 w 259"/>
                <a:gd name="T33" fmla="*/ 31883 h 239"/>
                <a:gd name="T34" fmla="*/ 7171 w 259"/>
                <a:gd name="T35" fmla="*/ 35071 h 239"/>
                <a:gd name="T36" fmla="*/ 14343 w 259"/>
                <a:gd name="T37" fmla="*/ 38259 h 239"/>
                <a:gd name="T38" fmla="*/ 17530 w 259"/>
                <a:gd name="T39" fmla="*/ 38259 h 239"/>
                <a:gd name="T40" fmla="*/ 24701 w 259"/>
                <a:gd name="T41" fmla="*/ 44636 h 239"/>
                <a:gd name="T42" fmla="*/ 27889 w 259"/>
                <a:gd name="T43" fmla="*/ 44636 h 239"/>
                <a:gd name="T44" fmla="*/ 31076 w 259"/>
                <a:gd name="T45" fmla="*/ 47824 h 239"/>
                <a:gd name="T46" fmla="*/ 38247 w 259"/>
                <a:gd name="T47" fmla="*/ 44636 h 239"/>
                <a:gd name="T48" fmla="*/ 44622 w 259"/>
                <a:gd name="T49" fmla="*/ 47824 h 2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9"/>
                <a:gd name="T76" fmla="*/ 0 h 239"/>
                <a:gd name="T77" fmla="*/ 259 w 259"/>
                <a:gd name="T78" fmla="*/ 239 h 2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9" h="239">
                  <a:moveTo>
                    <a:pt x="224" y="239"/>
                  </a:moveTo>
                  <a:lnTo>
                    <a:pt x="224" y="239"/>
                  </a:lnTo>
                  <a:lnTo>
                    <a:pt x="242" y="207"/>
                  </a:lnTo>
                  <a:lnTo>
                    <a:pt x="259" y="191"/>
                  </a:lnTo>
                  <a:lnTo>
                    <a:pt x="242" y="143"/>
                  </a:lnTo>
                  <a:lnTo>
                    <a:pt x="242" y="111"/>
                  </a:lnTo>
                  <a:lnTo>
                    <a:pt x="259" y="78"/>
                  </a:lnTo>
                  <a:lnTo>
                    <a:pt x="242" y="47"/>
                  </a:lnTo>
                  <a:lnTo>
                    <a:pt x="224" y="30"/>
                  </a:lnTo>
                  <a:lnTo>
                    <a:pt x="190" y="30"/>
                  </a:lnTo>
                  <a:lnTo>
                    <a:pt x="138" y="15"/>
                  </a:lnTo>
                  <a:lnTo>
                    <a:pt x="138" y="30"/>
                  </a:lnTo>
                  <a:lnTo>
                    <a:pt x="121" y="30"/>
                  </a:lnTo>
                  <a:lnTo>
                    <a:pt x="103" y="0"/>
                  </a:lnTo>
                  <a:lnTo>
                    <a:pt x="0" y="47"/>
                  </a:lnTo>
                  <a:lnTo>
                    <a:pt x="17" y="174"/>
                  </a:lnTo>
                  <a:lnTo>
                    <a:pt x="17" y="159"/>
                  </a:lnTo>
                  <a:lnTo>
                    <a:pt x="34" y="174"/>
                  </a:lnTo>
                  <a:lnTo>
                    <a:pt x="69" y="191"/>
                  </a:lnTo>
                  <a:lnTo>
                    <a:pt x="86" y="191"/>
                  </a:lnTo>
                  <a:lnTo>
                    <a:pt x="121" y="222"/>
                  </a:lnTo>
                  <a:lnTo>
                    <a:pt x="138" y="222"/>
                  </a:lnTo>
                  <a:lnTo>
                    <a:pt x="155" y="239"/>
                  </a:lnTo>
                  <a:lnTo>
                    <a:pt x="190" y="222"/>
                  </a:lnTo>
                  <a:lnTo>
                    <a:pt x="224" y="239"/>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68" name="Freeform 231"/>
            <p:cNvSpPr>
              <a:spLocks/>
            </p:cNvSpPr>
            <p:nvPr>
              <p:custDataLst>
                <p:tags r:id="rId229"/>
              </p:custDataLst>
            </p:nvPr>
          </p:nvSpPr>
          <p:spPr bwMode="auto">
            <a:xfrm>
              <a:off x="5135562" y="3705226"/>
              <a:ext cx="41275" cy="76200"/>
            </a:xfrm>
            <a:custGeom>
              <a:avLst/>
              <a:gdLst>
                <a:gd name="T0" fmla="*/ 0 w 52"/>
                <a:gd name="T1" fmla="*/ 0 h 96"/>
                <a:gd name="T2" fmla="*/ 0 w 52"/>
                <a:gd name="T3" fmla="*/ 0 h 96"/>
                <a:gd name="T4" fmla="*/ 3969 w 52"/>
                <a:gd name="T5" fmla="*/ 0 h 96"/>
                <a:gd name="T6" fmla="*/ 7144 w 52"/>
                <a:gd name="T7" fmla="*/ 3175 h 96"/>
                <a:gd name="T8" fmla="*/ 7144 w 52"/>
                <a:gd name="T9" fmla="*/ 5556 h 96"/>
                <a:gd name="T10" fmla="*/ 10319 w 52"/>
                <a:gd name="T11" fmla="*/ 9525 h 96"/>
                <a:gd name="T12" fmla="*/ 10319 w 52"/>
                <a:gd name="T13" fmla="*/ 12700 h 96"/>
                <a:gd name="T14" fmla="*/ 3969 w 52"/>
                <a:gd name="T15" fmla="*/ 19050 h 96"/>
                <a:gd name="T16" fmla="*/ 0 w 52"/>
                <a:gd name="T17" fmla="*/ 15875 h 96"/>
                <a:gd name="T18" fmla="*/ 0 w 52"/>
                <a:gd name="T19" fmla="*/ 5556 h 96"/>
                <a:gd name="T20" fmla="*/ 0 w 52"/>
                <a:gd name="T21" fmla="*/ 3175 h 96"/>
                <a:gd name="T22" fmla="*/ 0 w 5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
                <a:gd name="T37" fmla="*/ 0 h 96"/>
                <a:gd name="T38" fmla="*/ 52 w 5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 h="96">
                  <a:moveTo>
                    <a:pt x="0" y="0"/>
                  </a:moveTo>
                  <a:lnTo>
                    <a:pt x="0" y="0"/>
                  </a:lnTo>
                  <a:lnTo>
                    <a:pt x="17" y="0"/>
                  </a:lnTo>
                  <a:lnTo>
                    <a:pt x="34" y="16"/>
                  </a:lnTo>
                  <a:lnTo>
                    <a:pt x="34" y="31"/>
                  </a:lnTo>
                  <a:lnTo>
                    <a:pt x="52" y="48"/>
                  </a:lnTo>
                  <a:lnTo>
                    <a:pt x="52" y="64"/>
                  </a:lnTo>
                  <a:lnTo>
                    <a:pt x="17" y="96"/>
                  </a:lnTo>
                  <a:lnTo>
                    <a:pt x="0" y="79"/>
                  </a:lnTo>
                  <a:lnTo>
                    <a:pt x="0" y="31"/>
                  </a:lnTo>
                  <a:lnTo>
                    <a:pt x="0" y="16"/>
                  </a:lnTo>
                  <a:lnTo>
                    <a:pt x="0" y="0"/>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69" name="Freeform 232"/>
            <p:cNvSpPr>
              <a:spLocks/>
            </p:cNvSpPr>
            <p:nvPr>
              <p:custDataLst>
                <p:tags r:id="rId230"/>
              </p:custDataLst>
            </p:nvPr>
          </p:nvSpPr>
          <p:spPr bwMode="auto">
            <a:xfrm>
              <a:off x="5065712" y="3525838"/>
              <a:ext cx="139700" cy="88900"/>
            </a:xfrm>
            <a:custGeom>
              <a:avLst/>
              <a:gdLst>
                <a:gd name="T0" fmla="*/ 14452 w 174"/>
                <a:gd name="T1" fmla="*/ 22425 h 111"/>
                <a:gd name="T2" fmla="*/ 14452 w 174"/>
                <a:gd name="T3" fmla="*/ 22425 h 111"/>
                <a:gd name="T4" fmla="*/ 20875 w 174"/>
                <a:gd name="T5" fmla="*/ 19222 h 111"/>
                <a:gd name="T6" fmla="*/ 28903 w 174"/>
                <a:gd name="T7" fmla="*/ 19222 h 111"/>
                <a:gd name="T8" fmla="*/ 32115 w 174"/>
                <a:gd name="T9" fmla="*/ 6407 h 111"/>
                <a:gd name="T10" fmla="*/ 36129 w 174"/>
                <a:gd name="T11" fmla="*/ 6407 h 111"/>
                <a:gd name="T12" fmla="*/ 32115 w 174"/>
                <a:gd name="T13" fmla="*/ 3204 h 111"/>
                <a:gd name="T14" fmla="*/ 24889 w 174"/>
                <a:gd name="T15" fmla="*/ 0 h 111"/>
                <a:gd name="T16" fmla="*/ 10437 w 174"/>
                <a:gd name="T17" fmla="*/ 6407 h 111"/>
                <a:gd name="T18" fmla="*/ 4014 w 174"/>
                <a:gd name="T19" fmla="*/ 6407 h 111"/>
                <a:gd name="T20" fmla="*/ 0 w 174"/>
                <a:gd name="T21" fmla="*/ 12814 h 111"/>
                <a:gd name="T22" fmla="*/ 0 w 174"/>
                <a:gd name="T23" fmla="*/ 16018 h 111"/>
                <a:gd name="T24" fmla="*/ 10437 w 174"/>
                <a:gd name="T25" fmla="*/ 22425 h 111"/>
                <a:gd name="T26" fmla="*/ 14452 w 174"/>
                <a:gd name="T27" fmla="*/ 22425 h 1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4"/>
                <a:gd name="T43" fmla="*/ 0 h 111"/>
                <a:gd name="T44" fmla="*/ 174 w 174"/>
                <a:gd name="T45" fmla="*/ 111 h 1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4" h="111">
                  <a:moveTo>
                    <a:pt x="69" y="111"/>
                  </a:moveTo>
                  <a:lnTo>
                    <a:pt x="69" y="111"/>
                  </a:lnTo>
                  <a:lnTo>
                    <a:pt x="103" y="96"/>
                  </a:lnTo>
                  <a:lnTo>
                    <a:pt x="140" y="96"/>
                  </a:lnTo>
                  <a:lnTo>
                    <a:pt x="157" y="32"/>
                  </a:lnTo>
                  <a:lnTo>
                    <a:pt x="174" y="32"/>
                  </a:lnTo>
                  <a:lnTo>
                    <a:pt x="157" y="15"/>
                  </a:lnTo>
                  <a:lnTo>
                    <a:pt x="121" y="0"/>
                  </a:lnTo>
                  <a:lnTo>
                    <a:pt x="51" y="32"/>
                  </a:lnTo>
                  <a:lnTo>
                    <a:pt x="17" y="32"/>
                  </a:lnTo>
                  <a:lnTo>
                    <a:pt x="0" y="63"/>
                  </a:lnTo>
                  <a:lnTo>
                    <a:pt x="0" y="80"/>
                  </a:lnTo>
                  <a:lnTo>
                    <a:pt x="51" y="111"/>
                  </a:lnTo>
                  <a:lnTo>
                    <a:pt x="69" y="111"/>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70" name="Freeform 233"/>
            <p:cNvSpPr>
              <a:spLocks/>
            </p:cNvSpPr>
            <p:nvPr>
              <p:custDataLst>
                <p:tags r:id="rId231"/>
              </p:custDataLst>
            </p:nvPr>
          </p:nvSpPr>
          <p:spPr bwMode="auto">
            <a:xfrm>
              <a:off x="5054599" y="3614738"/>
              <a:ext cx="80963" cy="76200"/>
            </a:xfrm>
            <a:custGeom>
              <a:avLst/>
              <a:gdLst>
                <a:gd name="T0" fmla="*/ 16348 w 104"/>
                <a:gd name="T1" fmla="*/ 19050 h 96"/>
                <a:gd name="T2" fmla="*/ 16348 w 104"/>
                <a:gd name="T3" fmla="*/ 19050 h 96"/>
                <a:gd name="T4" fmla="*/ 13234 w 104"/>
                <a:gd name="T5" fmla="*/ 19050 h 96"/>
                <a:gd name="T6" fmla="*/ 16348 w 104"/>
                <a:gd name="T7" fmla="*/ 16669 h 96"/>
                <a:gd name="T8" fmla="*/ 19462 w 104"/>
                <a:gd name="T9" fmla="*/ 16669 h 96"/>
                <a:gd name="T10" fmla="*/ 19462 w 104"/>
                <a:gd name="T11" fmla="*/ 13494 h 96"/>
                <a:gd name="T12" fmla="*/ 19462 w 104"/>
                <a:gd name="T13" fmla="*/ 9525 h 96"/>
                <a:gd name="T14" fmla="*/ 19462 w 104"/>
                <a:gd name="T15" fmla="*/ 7144 h 96"/>
                <a:gd name="T16" fmla="*/ 16348 w 104"/>
                <a:gd name="T17" fmla="*/ 7144 h 96"/>
                <a:gd name="T18" fmla="*/ 16348 w 104"/>
                <a:gd name="T19" fmla="*/ 3969 h 96"/>
                <a:gd name="T20" fmla="*/ 6228 w 104"/>
                <a:gd name="T21" fmla="*/ 0 h 96"/>
                <a:gd name="T22" fmla="*/ 3114 w 104"/>
                <a:gd name="T23" fmla="*/ 3969 h 96"/>
                <a:gd name="T24" fmla="*/ 3114 w 104"/>
                <a:gd name="T25" fmla="*/ 0 h 96"/>
                <a:gd name="T26" fmla="*/ 0 w 104"/>
                <a:gd name="T27" fmla="*/ 3969 h 96"/>
                <a:gd name="T28" fmla="*/ 3114 w 104"/>
                <a:gd name="T29" fmla="*/ 7144 h 96"/>
                <a:gd name="T30" fmla="*/ 10120 w 104"/>
                <a:gd name="T31" fmla="*/ 16669 h 96"/>
                <a:gd name="T32" fmla="*/ 16348 w 104"/>
                <a:gd name="T33" fmla="*/ 19050 h 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4"/>
                <a:gd name="T52" fmla="*/ 0 h 96"/>
                <a:gd name="T53" fmla="*/ 104 w 104"/>
                <a:gd name="T54" fmla="*/ 96 h 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4" h="96">
                  <a:moveTo>
                    <a:pt x="87" y="96"/>
                  </a:moveTo>
                  <a:lnTo>
                    <a:pt x="87" y="96"/>
                  </a:lnTo>
                  <a:lnTo>
                    <a:pt x="69" y="96"/>
                  </a:lnTo>
                  <a:lnTo>
                    <a:pt x="87" y="81"/>
                  </a:lnTo>
                  <a:lnTo>
                    <a:pt x="104" y="81"/>
                  </a:lnTo>
                  <a:lnTo>
                    <a:pt x="104" y="65"/>
                  </a:lnTo>
                  <a:lnTo>
                    <a:pt x="104" y="48"/>
                  </a:lnTo>
                  <a:lnTo>
                    <a:pt x="104" y="33"/>
                  </a:lnTo>
                  <a:lnTo>
                    <a:pt x="87" y="33"/>
                  </a:lnTo>
                  <a:lnTo>
                    <a:pt x="87" y="17"/>
                  </a:lnTo>
                  <a:lnTo>
                    <a:pt x="35" y="0"/>
                  </a:lnTo>
                  <a:lnTo>
                    <a:pt x="18" y="17"/>
                  </a:lnTo>
                  <a:lnTo>
                    <a:pt x="18" y="0"/>
                  </a:lnTo>
                  <a:lnTo>
                    <a:pt x="0" y="17"/>
                  </a:lnTo>
                  <a:lnTo>
                    <a:pt x="18" y="33"/>
                  </a:lnTo>
                  <a:lnTo>
                    <a:pt x="52" y="81"/>
                  </a:lnTo>
                  <a:lnTo>
                    <a:pt x="87" y="96"/>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71" name="Freeform 234"/>
            <p:cNvSpPr>
              <a:spLocks/>
            </p:cNvSpPr>
            <p:nvPr>
              <p:custDataLst>
                <p:tags r:id="rId232"/>
              </p:custDataLst>
            </p:nvPr>
          </p:nvSpPr>
          <p:spPr bwMode="auto">
            <a:xfrm>
              <a:off x="5122862" y="3602038"/>
              <a:ext cx="95250" cy="114300"/>
            </a:xfrm>
            <a:custGeom>
              <a:avLst/>
              <a:gdLst>
                <a:gd name="T0" fmla="*/ 3149 w 121"/>
                <a:gd name="T1" fmla="*/ 9525 h 144"/>
                <a:gd name="T2" fmla="*/ 3149 w 121"/>
                <a:gd name="T3" fmla="*/ 9525 h 144"/>
                <a:gd name="T4" fmla="*/ 3149 w 121"/>
                <a:gd name="T5" fmla="*/ 6350 h 144"/>
                <a:gd name="T6" fmla="*/ 0 w 121"/>
                <a:gd name="T7" fmla="*/ 2381 h 144"/>
                <a:gd name="T8" fmla="*/ 6298 w 121"/>
                <a:gd name="T9" fmla="*/ 0 h 144"/>
                <a:gd name="T10" fmla="*/ 13382 w 121"/>
                <a:gd name="T11" fmla="*/ 9525 h 144"/>
                <a:gd name="T12" fmla="*/ 19680 w 121"/>
                <a:gd name="T13" fmla="*/ 9525 h 144"/>
                <a:gd name="T14" fmla="*/ 19680 w 121"/>
                <a:gd name="T15" fmla="*/ 11906 h 144"/>
                <a:gd name="T16" fmla="*/ 19680 w 121"/>
                <a:gd name="T17" fmla="*/ 15875 h 144"/>
                <a:gd name="T18" fmla="*/ 23616 w 121"/>
                <a:gd name="T19" fmla="*/ 21431 h 144"/>
                <a:gd name="T20" fmla="*/ 19680 w 121"/>
                <a:gd name="T21" fmla="*/ 25400 h 144"/>
                <a:gd name="T22" fmla="*/ 13382 w 121"/>
                <a:gd name="T23" fmla="*/ 25400 h 144"/>
                <a:gd name="T24" fmla="*/ 9446 w 121"/>
                <a:gd name="T25" fmla="*/ 28575 h 144"/>
                <a:gd name="T26" fmla="*/ 6298 w 121"/>
                <a:gd name="T27" fmla="*/ 25400 h 144"/>
                <a:gd name="T28" fmla="*/ 6298 w 121"/>
                <a:gd name="T29" fmla="*/ 21431 h 144"/>
                <a:gd name="T30" fmla="*/ 3149 w 121"/>
                <a:gd name="T31" fmla="*/ 19050 h 144"/>
                <a:gd name="T32" fmla="*/ 3149 w 121"/>
                <a:gd name="T33" fmla="*/ 15875 h 144"/>
                <a:gd name="T34" fmla="*/ 3149 w 121"/>
                <a:gd name="T35" fmla="*/ 11906 h 144"/>
                <a:gd name="T36" fmla="*/ 3149 w 121"/>
                <a:gd name="T37" fmla="*/ 9525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1"/>
                <a:gd name="T58" fmla="*/ 0 h 144"/>
                <a:gd name="T59" fmla="*/ 121 w 121"/>
                <a:gd name="T60" fmla="*/ 144 h 1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1" h="144">
                  <a:moveTo>
                    <a:pt x="17" y="48"/>
                  </a:moveTo>
                  <a:lnTo>
                    <a:pt x="17" y="48"/>
                  </a:lnTo>
                  <a:lnTo>
                    <a:pt x="17" y="32"/>
                  </a:lnTo>
                  <a:lnTo>
                    <a:pt x="0" y="15"/>
                  </a:lnTo>
                  <a:lnTo>
                    <a:pt x="34" y="0"/>
                  </a:lnTo>
                  <a:lnTo>
                    <a:pt x="69" y="48"/>
                  </a:lnTo>
                  <a:lnTo>
                    <a:pt x="103" y="48"/>
                  </a:lnTo>
                  <a:lnTo>
                    <a:pt x="103" y="63"/>
                  </a:lnTo>
                  <a:lnTo>
                    <a:pt x="103" y="80"/>
                  </a:lnTo>
                  <a:lnTo>
                    <a:pt x="121" y="111"/>
                  </a:lnTo>
                  <a:lnTo>
                    <a:pt x="103" y="128"/>
                  </a:lnTo>
                  <a:lnTo>
                    <a:pt x="69" y="128"/>
                  </a:lnTo>
                  <a:lnTo>
                    <a:pt x="51" y="144"/>
                  </a:lnTo>
                  <a:lnTo>
                    <a:pt x="34" y="128"/>
                  </a:lnTo>
                  <a:lnTo>
                    <a:pt x="34" y="111"/>
                  </a:lnTo>
                  <a:lnTo>
                    <a:pt x="17" y="96"/>
                  </a:lnTo>
                  <a:lnTo>
                    <a:pt x="17" y="80"/>
                  </a:lnTo>
                  <a:lnTo>
                    <a:pt x="17" y="63"/>
                  </a:lnTo>
                  <a:lnTo>
                    <a:pt x="17"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72" name="Freeform 235"/>
            <p:cNvSpPr>
              <a:spLocks/>
            </p:cNvSpPr>
            <p:nvPr>
              <p:custDataLst>
                <p:tags r:id="rId233"/>
              </p:custDataLst>
            </p:nvPr>
          </p:nvSpPr>
          <p:spPr bwMode="auto">
            <a:xfrm>
              <a:off x="5164137" y="3705226"/>
              <a:ext cx="53975" cy="38100"/>
            </a:xfrm>
            <a:custGeom>
              <a:avLst/>
              <a:gdLst>
                <a:gd name="T0" fmla="*/ 3084 w 70"/>
                <a:gd name="T1" fmla="*/ 9525 h 48"/>
                <a:gd name="T2" fmla="*/ 3084 w 70"/>
                <a:gd name="T3" fmla="*/ 9525 h 48"/>
                <a:gd name="T4" fmla="*/ 0 w 70"/>
                <a:gd name="T5" fmla="*/ 5556 h 48"/>
                <a:gd name="T6" fmla="*/ 0 w 70"/>
                <a:gd name="T7" fmla="*/ 3175 h 48"/>
                <a:gd name="T8" fmla="*/ 3084 w 70"/>
                <a:gd name="T9" fmla="*/ 0 h 48"/>
                <a:gd name="T10" fmla="*/ 9253 w 70"/>
                <a:gd name="T11" fmla="*/ 0 h 48"/>
                <a:gd name="T12" fmla="*/ 13108 w 70"/>
                <a:gd name="T13" fmla="*/ 3175 h 48"/>
                <a:gd name="T14" fmla="*/ 13108 w 70"/>
                <a:gd name="T15" fmla="*/ 5556 h 48"/>
                <a:gd name="T16" fmla="*/ 3084 w 70"/>
                <a:gd name="T17" fmla="*/ 9525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0"/>
                <a:gd name="T28" fmla="*/ 0 h 48"/>
                <a:gd name="T29" fmla="*/ 70 w 70"/>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0" h="48">
                  <a:moveTo>
                    <a:pt x="18" y="48"/>
                  </a:moveTo>
                  <a:lnTo>
                    <a:pt x="18" y="48"/>
                  </a:lnTo>
                  <a:lnTo>
                    <a:pt x="0" y="31"/>
                  </a:lnTo>
                  <a:lnTo>
                    <a:pt x="0" y="16"/>
                  </a:lnTo>
                  <a:lnTo>
                    <a:pt x="18" y="0"/>
                  </a:lnTo>
                  <a:lnTo>
                    <a:pt x="52" y="0"/>
                  </a:lnTo>
                  <a:lnTo>
                    <a:pt x="70" y="16"/>
                  </a:lnTo>
                  <a:lnTo>
                    <a:pt x="70" y="31"/>
                  </a:lnTo>
                  <a:lnTo>
                    <a:pt x="18"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73" name="Freeform 236"/>
            <p:cNvSpPr>
              <a:spLocks/>
            </p:cNvSpPr>
            <p:nvPr>
              <p:custDataLst>
                <p:tags r:id="rId234"/>
              </p:custDataLst>
            </p:nvPr>
          </p:nvSpPr>
          <p:spPr bwMode="auto">
            <a:xfrm>
              <a:off x="4972049" y="3449638"/>
              <a:ext cx="149225" cy="76200"/>
            </a:xfrm>
            <a:custGeom>
              <a:avLst/>
              <a:gdLst>
                <a:gd name="T0" fmla="*/ 37306 w 188"/>
                <a:gd name="T1" fmla="*/ 11906 h 96"/>
                <a:gd name="T2" fmla="*/ 37306 w 188"/>
                <a:gd name="T3" fmla="*/ 11906 h 96"/>
                <a:gd name="T4" fmla="*/ 30956 w 188"/>
                <a:gd name="T5" fmla="*/ 6350 h 96"/>
                <a:gd name="T6" fmla="*/ 26988 w 188"/>
                <a:gd name="T7" fmla="*/ 6350 h 96"/>
                <a:gd name="T8" fmla="*/ 19844 w 188"/>
                <a:gd name="T9" fmla="*/ 2381 h 96"/>
                <a:gd name="T10" fmla="*/ 17463 w 188"/>
                <a:gd name="T11" fmla="*/ 0 h 96"/>
                <a:gd name="T12" fmla="*/ 17463 w 188"/>
                <a:gd name="T13" fmla="*/ 2381 h 96"/>
                <a:gd name="T14" fmla="*/ 14288 w 188"/>
                <a:gd name="T15" fmla="*/ 0 h 96"/>
                <a:gd name="T16" fmla="*/ 7144 w 188"/>
                <a:gd name="T17" fmla="*/ 2381 h 96"/>
                <a:gd name="T18" fmla="*/ 0 w 188"/>
                <a:gd name="T19" fmla="*/ 6350 h 96"/>
                <a:gd name="T20" fmla="*/ 3969 w 188"/>
                <a:gd name="T21" fmla="*/ 11906 h 96"/>
                <a:gd name="T22" fmla="*/ 9525 w 188"/>
                <a:gd name="T23" fmla="*/ 19050 h 96"/>
                <a:gd name="T24" fmla="*/ 17463 w 188"/>
                <a:gd name="T25" fmla="*/ 19050 h 96"/>
                <a:gd name="T26" fmla="*/ 17463 w 188"/>
                <a:gd name="T27" fmla="*/ 15875 h 96"/>
                <a:gd name="T28" fmla="*/ 26988 w 188"/>
                <a:gd name="T29" fmla="*/ 19050 h 96"/>
                <a:gd name="T30" fmla="*/ 37306 w 188"/>
                <a:gd name="T31" fmla="*/ 11906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96"/>
                <a:gd name="T50" fmla="*/ 188 w 188"/>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96">
                  <a:moveTo>
                    <a:pt x="188" y="63"/>
                  </a:moveTo>
                  <a:lnTo>
                    <a:pt x="188" y="63"/>
                  </a:lnTo>
                  <a:lnTo>
                    <a:pt x="153" y="32"/>
                  </a:lnTo>
                  <a:lnTo>
                    <a:pt x="136" y="32"/>
                  </a:lnTo>
                  <a:lnTo>
                    <a:pt x="103" y="15"/>
                  </a:lnTo>
                  <a:lnTo>
                    <a:pt x="86" y="0"/>
                  </a:lnTo>
                  <a:lnTo>
                    <a:pt x="86" y="15"/>
                  </a:lnTo>
                  <a:lnTo>
                    <a:pt x="69" y="0"/>
                  </a:lnTo>
                  <a:lnTo>
                    <a:pt x="34" y="15"/>
                  </a:lnTo>
                  <a:lnTo>
                    <a:pt x="0" y="32"/>
                  </a:lnTo>
                  <a:lnTo>
                    <a:pt x="17" y="63"/>
                  </a:lnTo>
                  <a:lnTo>
                    <a:pt x="51" y="96"/>
                  </a:lnTo>
                  <a:lnTo>
                    <a:pt x="86" y="96"/>
                  </a:lnTo>
                  <a:lnTo>
                    <a:pt x="86" y="80"/>
                  </a:lnTo>
                  <a:lnTo>
                    <a:pt x="136" y="96"/>
                  </a:lnTo>
                  <a:lnTo>
                    <a:pt x="188" y="6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74" name="Freeform 237"/>
            <p:cNvSpPr>
              <a:spLocks/>
            </p:cNvSpPr>
            <p:nvPr>
              <p:custDataLst>
                <p:tags r:id="rId235"/>
              </p:custDataLst>
            </p:nvPr>
          </p:nvSpPr>
          <p:spPr bwMode="auto">
            <a:xfrm>
              <a:off x="5079999" y="3500438"/>
              <a:ext cx="125413" cy="52388"/>
            </a:xfrm>
            <a:custGeom>
              <a:avLst/>
              <a:gdLst>
                <a:gd name="T0" fmla="*/ 0 w 157"/>
                <a:gd name="T1" fmla="*/ 7254 h 65"/>
                <a:gd name="T2" fmla="*/ 0 w 157"/>
                <a:gd name="T3" fmla="*/ 7254 h 65"/>
                <a:gd name="T4" fmla="*/ 0 w 157"/>
                <a:gd name="T5" fmla="*/ 13701 h 65"/>
                <a:gd name="T6" fmla="*/ 7189 w 157"/>
                <a:gd name="T7" fmla="*/ 13701 h 65"/>
                <a:gd name="T8" fmla="*/ 21568 w 157"/>
                <a:gd name="T9" fmla="*/ 7254 h 65"/>
                <a:gd name="T10" fmla="*/ 27958 w 157"/>
                <a:gd name="T11" fmla="*/ 9672 h 65"/>
                <a:gd name="T12" fmla="*/ 31952 w 157"/>
                <a:gd name="T13" fmla="*/ 4030 h 65"/>
                <a:gd name="T14" fmla="*/ 24763 w 157"/>
                <a:gd name="T15" fmla="*/ 0 h 65"/>
                <a:gd name="T16" fmla="*/ 17574 w 157"/>
                <a:gd name="T17" fmla="*/ 4030 h 65"/>
                <a:gd name="T18" fmla="*/ 14379 w 157"/>
                <a:gd name="T19" fmla="*/ 0 h 65"/>
                <a:gd name="T20" fmla="*/ 11183 w 157"/>
                <a:gd name="T21" fmla="*/ 0 h 65"/>
                <a:gd name="T22" fmla="*/ 0 w 157"/>
                <a:gd name="T23" fmla="*/ 7254 h 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7"/>
                <a:gd name="T37" fmla="*/ 0 h 65"/>
                <a:gd name="T38" fmla="*/ 157 w 157"/>
                <a:gd name="T39" fmla="*/ 65 h 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7" h="65">
                  <a:moveTo>
                    <a:pt x="0" y="33"/>
                  </a:moveTo>
                  <a:lnTo>
                    <a:pt x="0" y="33"/>
                  </a:lnTo>
                  <a:lnTo>
                    <a:pt x="0" y="65"/>
                  </a:lnTo>
                  <a:lnTo>
                    <a:pt x="34" y="65"/>
                  </a:lnTo>
                  <a:lnTo>
                    <a:pt x="105" y="33"/>
                  </a:lnTo>
                  <a:lnTo>
                    <a:pt x="140" y="48"/>
                  </a:lnTo>
                  <a:lnTo>
                    <a:pt x="157" y="17"/>
                  </a:lnTo>
                  <a:lnTo>
                    <a:pt x="123" y="0"/>
                  </a:lnTo>
                  <a:lnTo>
                    <a:pt x="88" y="17"/>
                  </a:lnTo>
                  <a:lnTo>
                    <a:pt x="71" y="0"/>
                  </a:lnTo>
                  <a:lnTo>
                    <a:pt x="54" y="0"/>
                  </a:lnTo>
                  <a:lnTo>
                    <a:pt x="0" y="3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75" name="Freeform 238"/>
            <p:cNvSpPr>
              <a:spLocks/>
            </p:cNvSpPr>
            <p:nvPr>
              <p:custDataLst>
                <p:tags r:id="rId236"/>
              </p:custDataLst>
            </p:nvPr>
          </p:nvSpPr>
          <p:spPr bwMode="auto">
            <a:xfrm>
              <a:off x="5013324" y="3590926"/>
              <a:ext cx="122238" cy="114300"/>
            </a:xfrm>
            <a:custGeom>
              <a:avLst/>
              <a:gdLst>
                <a:gd name="T0" fmla="*/ 13321 w 156"/>
                <a:gd name="T1" fmla="*/ 0 h 144"/>
                <a:gd name="T2" fmla="*/ 13321 w 156"/>
                <a:gd name="T3" fmla="*/ 0 h 144"/>
                <a:gd name="T4" fmla="*/ 23507 w 156"/>
                <a:gd name="T5" fmla="*/ 5556 h 144"/>
                <a:gd name="T6" fmla="*/ 26642 w 156"/>
                <a:gd name="T7" fmla="*/ 5556 h 144"/>
                <a:gd name="T8" fmla="*/ 29776 w 156"/>
                <a:gd name="T9" fmla="*/ 9525 h 144"/>
                <a:gd name="T10" fmla="*/ 29776 w 156"/>
                <a:gd name="T11" fmla="*/ 12700 h 144"/>
                <a:gd name="T12" fmla="*/ 26642 w 156"/>
                <a:gd name="T13" fmla="*/ 12700 h 144"/>
                <a:gd name="T14" fmla="*/ 26642 w 156"/>
                <a:gd name="T15" fmla="*/ 9525 h 144"/>
                <a:gd name="T16" fmla="*/ 16455 w 156"/>
                <a:gd name="T17" fmla="*/ 5556 h 144"/>
                <a:gd name="T18" fmla="*/ 13321 w 156"/>
                <a:gd name="T19" fmla="*/ 9525 h 144"/>
                <a:gd name="T20" fmla="*/ 13321 w 156"/>
                <a:gd name="T21" fmla="*/ 5556 h 144"/>
                <a:gd name="T22" fmla="*/ 10186 w 156"/>
                <a:gd name="T23" fmla="*/ 9525 h 144"/>
                <a:gd name="T24" fmla="*/ 13321 w 156"/>
                <a:gd name="T25" fmla="*/ 12700 h 144"/>
                <a:gd name="T26" fmla="*/ 19589 w 156"/>
                <a:gd name="T27" fmla="*/ 22225 h 144"/>
                <a:gd name="T28" fmla="*/ 26642 w 156"/>
                <a:gd name="T29" fmla="*/ 24606 h 144"/>
                <a:gd name="T30" fmla="*/ 23507 w 156"/>
                <a:gd name="T31" fmla="*/ 28575 h 144"/>
                <a:gd name="T32" fmla="*/ 16455 w 156"/>
                <a:gd name="T33" fmla="*/ 22225 h 144"/>
                <a:gd name="T34" fmla="*/ 13321 w 156"/>
                <a:gd name="T35" fmla="*/ 22225 h 144"/>
                <a:gd name="T36" fmla="*/ 6269 w 156"/>
                <a:gd name="T37" fmla="*/ 15081 h 144"/>
                <a:gd name="T38" fmla="*/ 10186 w 156"/>
                <a:gd name="T39" fmla="*/ 15081 h 144"/>
                <a:gd name="T40" fmla="*/ 6269 w 156"/>
                <a:gd name="T41" fmla="*/ 15081 h 144"/>
                <a:gd name="T42" fmla="*/ 6269 w 156"/>
                <a:gd name="T43" fmla="*/ 9525 h 144"/>
                <a:gd name="T44" fmla="*/ 3134 w 156"/>
                <a:gd name="T45" fmla="*/ 9525 h 144"/>
                <a:gd name="T46" fmla="*/ 0 w 156"/>
                <a:gd name="T47" fmla="*/ 12700 h 144"/>
                <a:gd name="T48" fmla="*/ 0 w 156"/>
                <a:gd name="T49" fmla="*/ 9525 h 144"/>
                <a:gd name="T50" fmla="*/ 0 w 156"/>
                <a:gd name="T51" fmla="*/ 5556 h 144"/>
                <a:gd name="T52" fmla="*/ 3134 w 156"/>
                <a:gd name="T53" fmla="*/ 5556 h 144"/>
                <a:gd name="T54" fmla="*/ 6269 w 156"/>
                <a:gd name="T55" fmla="*/ 5556 h 144"/>
                <a:gd name="T56" fmla="*/ 10186 w 156"/>
                <a:gd name="T57" fmla="*/ 0 h 144"/>
                <a:gd name="T58" fmla="*/ 13321 w 156"/>
                <a:gd name="T59" fmla="*/ 0 h 1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6"/>
                <a:gd name="T91" fmla="*/ 0 h 144"/>
                <a:gd name="T92" fmla="*/ 156 w 156"/>
                <a:gd name="T93" fmla="*/ 144 h 1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6" h="144">
                  <a:moveTo>
                    <a:pt x="70" y="0"/>
                  </a:moveTo>
                  <a:lnTo>
                    <a:pt x="70" y="0"/>
                  </a:lnTo>
                  <a:lnTo>
                    <a:pt x="121" y="31"/>
                  </a:lnTo>
                  <a:lnTo>
                    <a:pt x="139" y="31"/>
                  </a:lnTo>
                  <a:lnTo>
                    <a:pt x="156" y="48"/>
                  </a:lnTo>
                  <a:lnTo>
                    <a:pt x="156" y="64"/>
                  </a:lnTo>
                  <a:lnTo>
                    <a:pt x="139" y="64"/>
                  </a:lnTo>
                  <a:lnTo>
                    <a:pt x="139" y="48"/>
                  </a:lnTo>
                  <a:lnTo>
                    <a:pt x="87" y="31"/>
                  </a:lnTo>
                  <a:lnTo>
                    <a:pt x="70" y="48"/>
                  </a:lnTo>
                  <a:lnTo>
                    <a:pt x="70" y="31"/>
                  </a:lnTo>
                  <a:lnTo>
                    <a:pt x="52" y="48"/>
                  </a:lnTo>
                  <a:lnTo>
                    <a:pt x="70" y="64"/>
                  </a:lnTo>
                  <a:lnTo>
                    <a:pt x="104" y="112"/>
                  </a:lnTo>
                  <a:lnTo>
                    <a:pt x="139" y="127"/>
                  </a:lnTo>
                  <a:lnTo>
                    <a:pt x="121" y="144"/>
                  </a:lnTo>
                  <a:lnTo>
                    <a:pt x="87" y="112"/>
                  </a:lnTo>
                  <a:lnTo>
                    <a:pt x="70" y="112"/>
                  </a:lnTo>
                  <a:lnTo>
                    <a:pt x="35" y="79"/>
                  </a:lnTo>
                  <a:lnTo>
                    <a:pt x="52" y="79"/>
                  </a:lnTo>
                  <a:lnTo>
                    <a:pt x="35" y="79"/>
                  </a:lnTo>
                  <a:lnTo>
                    <a:pt x="35" y="48"/>
                  </a:lnTo>
                  <a:lnTo>
                    <a:pt x="18" y="48"/>
                  </a:lnTo>
                  <a:lnTo>
                    <a:pt x="0" y="64"/>
                  </a:lnTo>
                  <a:lnTo>
                    <a:pt x="0" y="48"/>
                  </a:lnTo>
                  <a:lnTo>
                    <a:pt x="0" y="31"/>
                  </a:lnTo>
                  <a:lnTo>
                    <a:pt x="18" y="31"/>
                  </a:lnTo>
                  <a:lnTo>
                    <a:pt x="35" y="31"/>
                  </a:lnTo>
                  <a:lnTo>
                    <a:pt x="52" y="0"/>
                  </a:lnTo>
                  <a:lnTo>
                    <a:pt x="7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76" name="Freeform 239"/>
            <p:cNvSpPr>
              <a:spLocks/>
            </p:cNvSpPr>
            <p:nvPr>
              <p:custDataLst>
                <p:tags r:id="rId237"/>
              </p:custDataLst>
            </p:nvPr>
          </p:nvSpPr>
          <p:spPr bwMode="auto">
            <a:xfrm>
              <a:off x="5106987" y="3678238"/>
              <a:ext cx="41275" cy="38100"/>
            </a:xfrm>
            <a:custGeom>
              <a:avLst/>
              <a:gdLst>
                <a:gd name="T0" fmla="*/ 0 w 52"/>
                <a:gd name="T1" fmla="*/ 6350 h 48"/>
                <a:gd name="T2" fmla="*/ 0 w 52"/>
                <a:gd name="T3" fmla="*/ 6350 h 48"/>
                <a:gd name="T4" fmla="*/ 7144 w 52"/>
                <a:gd name="T5" fmla="*/ 9525 h 48"/>
                <a:gd name="T6" fmla="*/ 7144 w 52"/>
                <a:gd name="T7" fmla="*/ 6350 h 48"/>
                <a:gd name="T8" fmla="*/ 10319 w 52"/>
                <a:gd name="T9" fmla="*/ 6350 h 48"/>
                <a:gd name="T10" fmla="*/ 10319 w 52"/>
                <a:gd name="T11" fmla="*/ 2381 h 48"/>
                <a:gd name="T12" fmla="*/ 7144 w 52"/>
                <a:gd name="T13" fmla="*/ 0 h 48"/>
                <a:gd name="T14" fmla="*/ 3969 w 52"/>
                <a:gd name="T15" fmla="*/ 0 h 48"/>
                <a:gd name="T16" fmla="*/ 0 w 52"/>
                <a:gd name="T17" fmla="*/ 2381 h 48"/>
                <a:gd name="T18" fmla="*/ 3969 w 52"/>
                <a:gd name="T19" fmla="*/ 2381 h 48"/>
                <a:gd name="T20" fmla="*/ 0 w 52"/>
                <a:gd name="T21" fmla="*/ 635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48"/>
                <a:gd name="T35" fmla="*/ 52 w 52"/>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48">
                  <a:moveTo>
                    <a:pt x="0" y="32"/>
                  </a:moveTo>
                  <a:lnTo>
                    <a:pt x="0" y="32"/>
                  </a:lnTo>
                  <a:lnTo>
                    <a:pt x="35" y="48"/>
                  </a:lnTo>
                  <a:lnTo>
                    <a:pt x="35" y="32"/>
                  </a:lnTo>
                  <a:lnTo>
                    <a:pt x="52" y="32"/>
                  </a:lnTo>
                  <a:lnTo>
                    <a:pt x="52" y="15"/>
                  </a:lnTo>
                  <a:lnTo>
                    <a:pt x="35" y="0"/>
                  </a:lnTo>
                  <a:lnTo>
                    <a:pt x="18" y="0"/>
                  </a:lnTo>
                  <a:lnTo>
                    <a:pt x="0" y="15"/>
                  </a:lnTo>
                  <a:lnTo>
                    <a:pt x="18" y="15"/>
                  </a:lnTo>
                  <a:lnTo>
                    <a:pt x="0" y="32"/>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77" name="Freeform 240"/>
            <p:cNvSpPr>
              <a:spLocks/>
            </p:cNvSpPr>
            <p:nvPr>
              <p:custDataLst>
                <p:tags r:id="rId238"/>
              </p:custDataLst>
            </p:nvPr>
          </p:nvSpPr>
          <p:spPr bwMode="auto">
            <a:xfrm>
              <a:off x="4541838" y="3309938"/>
              <a:ext cx="57150" cy="52388"/>
            </a:xfrm>
            <a:custGeom>
              <a:avLst/>
              <a:gdLst>
                <a:gd name="T0" fmla="*/ 11269 w 71"/>
                <a:gd name="T1" fmla="*/ 13701 h 65"/>
                <a:gd name="T2" fmla="*/ 11269 w 71"/>
                <a:gd name="T3" fmla="*/ 9672 h 65"/>
                <a:gd name="T4" fmla="*/ 4025 w 71"/>
                <a:gd name="T5" fmla="*/ 9672 h 65"/>
                <a:gd name="T6" fmla="*/ 0 w 71"/>
                <a:gd name="T7" fmla="*/ 7254 h 65"/>
                <a:gd name="T8" fmla="*/ 4025 w 71"/>
                <a:gd name="T9" fmla="*/ 0 h 65"/>
                <a:gd name="T10" fmla="*/ 11269 w 71"/>
                <a:gd name="T11" fmla="*/ 4030 h 65"/>
                <a:gd name="T12" fmla="*/ 14489 w 71"/>
                <a:gd name="T13" fmla="*/ 9672 h 65"/>
                <a:gd name="T14" fmla="*/ 11269 w 71"/>
                <a:gd name="T15" fmla="*/ 13701 h 65"/>
                <a:gd name="T16" fmla="*/ 0 60000 65536"/>
                <a:gd name="T17" fmla="*/ 0 60000 65536"/>
                <a:gd name="T18" fmla="*/ 0 60000 65536"/>
                <a:gd name="T19" fmla="*/ 0 60000 65536"/>
                <a:gd name="T20" fmla="*/ 0 60000 65536"/>
                <a:gd name="T21" fmla="*/ 0 60000 65536"/>
                <a:gd name="T22" fmla="*/ 0 60000 65536"/>
                <a:gd name="T23" fmla="*/ 0 60000 65536"/>
                <a:gd name="T24" fmla="*/ 0 w 71"/>
                <a:gd name="T25" fmla="*/ 0 h 65"/>
                <a:gd name="T26" fmla="*/ 71 w 71"/>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 h="65">
                  <a:moveTo>
                    <a:pt x="54" y="65"/>
                  </a:moveTo>
                  <a:lnTo>
                    <a:pt x="54" y="48"/>
                  </a:lnTo>
                  <a:lnTo>
                    <a:pt x="18" y="48"/>
                  </a:lnTo>
                  <a:lnTo>
                    <a:pt x="0" y="33"/>
                  </a:lnTo>
                  <a:lnTo>
                    <a:pt x="18" y="0"/>
                  </a:lnTo>
                  <a:lnTo>
                    <a:pt x="54" y="18"/>
                  </a:lnTo>
                  <a:lnTo>
                    <a:pt x="71" y="48"/>
                  </a:lnTo>
                  <a:lnTo>
                    <a:pt x="54" y="6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78" name="Freeform 241"/>
            <p:cNvSpPr>
              <a:spLocks/>
            </p:cNvSpPr>
            <p:nvPr>
              <p:custDataLst>
                <p:tags r:id="rId239"/>
              </p:custDataLst>
            </p:nvPr>
          </p:nvSpPr>
          <p:spPr bwMode="auto">
            <a:xfrm>
              <a:off x="4489450" y="3309938"/>
              <a:ext cx="93663" cy="128588"/>
            </a:xfrm>
            <a:custGeom>
              <a:avLst/>
              <a:gdLst>
                <a:gd name="T0" fmla="*/ 16529 w 119"/>
                <a:gd name="T1" fmla="*/ 0 h 161"/>
                <a:gd name="T2" fmla="*/ 13380 w 119"/>
                <a:gd name="T3" fmla="*/ 7188 h 161"/>
                <a:gd name="T4" fmla="*/ 16529 w 119"/>
                <a:gd name="T5" fmla="*/ 9584 h 161"/>
                <a:gd name="T6" fmla="*/ 22825 w 119"/>
                <a:gd name="T7" fmla="*/ 9584 h 161"/>
                <a:gd name="T8" fmla="*/ 22825 w 119"/>
                <a:gd name="T9" fmla="*/ 13578 h 161"/>
                <a:gd name="T10" fmla="*/ 22825 w 119"/>
                <a:gd name="T11" fmla="*/ 19168 h 161"/>
                <a:gd name="T12" fmla="*/ 19677 w 119"/>
                <a:gd name="T13" fmla="*/ 28753 h 161"/>
                <a:gd name="T14" fmla="*/ 3148 w 119"/>
                <a:gd name="T15" fmla="*/ 32746 h 161"/>
                <a:gd name="T16" fmla="*/ 0 w 119"/>
                <a:gd name="T17" fmla="*/ 28753 h 161"/>
                <a:gd name="T18" fmla="*/ 3148 w 119"/>
                <a:gd name="T19" fmla="*/ 28753 h 161"/>
                <a:gd name="T20" fmla="*/ 6297 w 119"/>
                <a:gd name="T21" fmla="*/ 19168 h 161"/>
                <a:gd name="T22" fmla="*/ 3148 w 119"/>
                <a:gd name="T23" fmla="*/ 16772 h 161"/>
                <a:gd name="T24" fmla="*/ 6297 w 119"/>
                <a:gd name="T25" fmla="*/ 13578 h 161"/>
                <a:gd name="T26" fmla="*/ 3148 w 119"/>
                <a:gd name="T27" fmla="*/ 13578 h 161"/>
                <a:gd name="T28" fmla="*/ 3148 w 119"/>
                <a:gd name="T29" fmla="*/ 9584 h 161"/>
                <a:gd name="T30" fmla="*/ 10232 w 119"/>
                <a:gd name="T31" fmla="*/ 9584 h 161"/>
                <a:gd name="T32" fmla="*/ 13380 w 119"/>
                <a:gd name="T33" fmla="*/ 7188 h 161"/>
                <a:gd name="T34" fmla="*/ 10232 w 119"/>
                <a:gd name="T35" fmla="*/ 7188 h 161"/>
                <a:gd name="T36" fmla="*/ 10232 w 119"/>
                <a:gd name="T37" fmla="*/ 3993 h 161"/>
                <a:gd name="T38" fmla="*/ 16529 w 119"/>
                <a:gd name="T39" fmla="*/ 0 h 1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9"/>
                <a:gd name="T61" fmla="*/ 0 h 161"/>
                <a:gd name="T62" fmla="*/ 119 w 119"/>
                <a:gd name="T63" fmla="*/ 161 h 1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9" h="161">
                  <a:moveTo>
                    <a:pt x="86" y="0"/>
                  </a:moveTo>
                  <a:lnTo>
                    <a:pt x="69" y="33"/>
                  </a:lnTo>
                  <a:lnTo>
                    <a:pt x="86" y="48"/>
                  </a:lnTo>
                  <a:lnTo>
                    <a:pt x="119" y="48"/>
                  </a:lnTo>
                  <a:lnTo>
                    <a:pt x="119" y="65"/>
                  </a:lnTo>
                  <a:lnTo>
                    <a:pt x="119" y="96"/>
                  </a:lnTo>
                  <a:lnTo>
                    <a:pt x="102" y="144"/>
                  </a:lnTo>
                  <a:lnTo>
                    <a:pt x="17" y="161"/>
                  </a:lnTo>
                  <a:lnTo>
                    <a:pt x="0" y="144"/>
                  </a:lnTo>
                  <a:lnTo>
                    <a:pt x="17" y="144"/>
                  </a:lnTo>
                  <a:lnTo>
                    <a:pt x="35" y="96"/>
                  </a:lnTo>
                  <a:lnTo>
                    <a:pt x="17" y="81"/>
                  </a:lnTo>
                  <a:lnTo>
                    <a:pt x="35" y="65"/>
                  </a:lnTo>
                  <a:lnTo>
                    <a:pt x="17" y="65"/>
                  </a:lnTo>
                  <a:lnTo>
                    <a:pt x="17" y="48"/>
                  </a:lnTo>
                  <a:lnTo>
                    <a:pt x="52" y="48"/>
                  </a:lnTo>
                  <a:lnTo>
                    <a:pt x="69" y="33"/>
                  </a:lnTo>
                  <a:lnTo>
                    <a:pt x="52" y="33"/>
                  </a:lnTo>
                  <a:lnTo>
                    <a:pt x="52" y="18"/>
                  </a:lnTo>
                  <a:lnTo>
                    <a:pt x="86"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79" name="Freeform 242"/>
            <p:cNvSpPr>
              <a:spLocks/>
            </p:cNvSpPr>
            <p:nvPr>
              <p:custDataLst>
                <p:tags r:id="rId240"/>
              </p:custDataLst>
            </p:nvPr>
          </p:nvSpPr>
          <p:spPr bwMode="auto">
            <a:xfrm>
              <a:off x="4516438" y="3667126"/>
              <a:ext cx="260350" cy="201613"/>
            </a:xfrm>
            <a:custGeom>
              <a:avLst/>
              <a:gdLst>
                <a:gd name="T0" fmla="*/ 3969 w 328"/>
                <a:gd name="T1" fmla="*/ 12650 h 255"/>
                <a:gd name="T2" fmla="*/ 3969 w 328"/>
                <a:gd name="T3" fmla="*/ 12650 h 255"/>
                <a:gd name="T4" fmla="*/ 16669 w 328"/>
                <a:gd name="T5" fmla="*/ 12650 h 255"/>
                <a:gd name="T6" fmla="*/ 16669 w 328"/>
                <a:gd name="T7" fmla="*/ 15022 h 255"/>
                <a:gd name="T8" fmla="*/ 14288 w 328"/>
                <a:gd name="T9" fmla="*/ 18975 h 255"/>
                <a:gd name="T10" fmla="*/ 14288 w 328"/>
                <a:gd name="T11" fmla="*/ 24510 h 255"/>
                <a:gd name="T12" fmla="*/ 9525 w 328"/>
                <a:gd name="T13" fmla="*/ 28463 h 255"/>
                <a:gd name="T14" fmla="*/ 14288 w 328"/>
                <a:gd name="T15" fmla="*/ 37951 h 255"/>
                <a:gd name="T16" fmla="*/ 9525 w 328"/>
                <a:gd name="T17" fmla="*/ 43485 h 255"/>
                <a:gd name="T18" fmla="*/ 19844 w 328"/>
                <a:gd name="T19" fmla="*/ 49810 h 255"/>
                <a:gd name="T20" fmla="*/ 23812 w 328"/>
                <a:gd name="T21" fmla="*/ 47438 h 255"/>
                <a:gd name="T22" fmla="*/ 37306 w 328"/>
                <a:gd name="T23" fmla="*/ 47438 h 255"/>
                <a:gd name="T24" fmla="*/ 51594 w 328"/>
                <a:gd name="T25" fmla="*/ 33997 h 255"/>
                <a:gd name="T26" fmla="*/ 47625 w 328"/>
                <a:gd name="T27" fmla="*/ 28463 h 255"/>
                <a:gd name="T28" fmla="*/ 54769 w 328"/>
                <a:gd name="T29" fmla="*/ 18975 h 255"/>
                <a:gd name="T30" fmla="*/ 65088 w 328"/>
                <a:gd name="T31" fmla="*/ 12650 h 255"/>
                <a:gd name="T32" fmla="*/ 65088 w 328"/>
                <a:gd name="T33" fmla="*/ 9488 h 255"/>
                <a:gd name="T34" fmla="*/ 47625 w 328"/>
                <a:gd name="T35" fmla="*/ 5534 h 255"/>
                <a:gd name="T36" fmla="*/ 40481 w 328"/>
                <a:gd name="T37" fmla="*/ 3163 h 255"/>
                <a:gd name="T38" fmla="*/ 37306 w 328"/>
                <a:gd name="T39" fmla="*/ 3163 h 255"/>
                <a:gd name="T40" fmla="*/ 30956 w 328"/>
                <a:gd name="T41" fmla="*/ 3163 h 255"/>
                <a:gd name="T42" fmla="*/ 27781 w 328"/>
                <a:gd name="T43" fmla="*/ 3163 h 255"/>
                <a:gd name="T44" fmla="*/ 7144 w 328"/>
                <a:gd name="T45" fmla="*/ 0 h 255"/>
                <a:gd name="T46" fmla="*/ 3969 w 328"/>
                <a:gd name="T47" fmla="*/ 3163 h 255"/>
                <a:gd name="T48" fmla="*/ 0 w 328"/>
                <a:gd name="T49" fmla="*/ 3163 h 255"/>
                <a:gd name="T50" fmla="*/ 0 w 328"/>
                <a:gd name="T51" fmla="*/ 5534 h 255"/>
                <a:gd name="T52" fmla="*/ 3969 w 328"/>
                <a:gd name="T53" fmla="*/ 12650 h 25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28"/>
                <a:gd name="T82" fmla="*/ 0 h 255"/>
                <a:gd name="T83" fmla="*/ 328 w 328"/>
                <a:gd name="T84" fmla="*/ 255 h 25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28" h="255">
                  <a:moveTo>
                    <a:pt x="17" y="64"/>
                  </a:moveTo>
                  <a:lnTo>
                    <a:pt x="17" y="64"/>
                  </a:lnTo>
                  <a:lnTo>
                    <a:pt x="86" y="64"/>
                  </a:lnTo>
                  <a:lnTo>
                    <a:pt x="86" y="79"/>
                  </a:lnTo>
                  <a:lnTo>
                    <a:pt x="69" y="96"/>
                  </a:lnTo>
                  <a:lnTo>
                    <a:pt x="69" y="127"/>
                  </a:lnTo>
                  <a:lnTo>
                    <a:pt x="51" y="144"/>
                  </a:lnTo>
                  <a:lnTo>
                    <a:pt x="69" y="192"/>
                  </a:lnTo>
                  <a:lnTo>
                    <a:pt x="51" y="223"/>
                  </a:lnTo>
                  <a:lnTo>
                    <a:pt x="103" y="255"/>
                  </a:lnTo>
                  <a:lnTo>
                    <a:pt x="121" y="240"/>
                  </a:lnTo>
                  <a:lnTo>
                    <a:pt x="190" y="240"/>
                  </a:lnTo>
                  <a:lnTo>
                    <a:pt x="259" y="175"/>
                  </a:lnTo>
                  <a:lnTo>
                    <a:pt x="241" y="144"/>
                  </a:lnTo>
                  <a:lnTo>
                    <a:pt x="276" y="96"/>
                  </a:lnTo>
                  <a:lnTo>
                    <a:pt x="328" y="64"/>
                  </a:lnTo>
                  <a:lnTo>
                    <a:pt x="328" y="48"/>
                  </a:lnTo>
                  <a:lnTo>
                    <a:pt x="241" y="31"/>
                  </a:lnTo>
                  <a:lnTo>
                    <a:pt x="207" y="16"/>
                  </a:lnTo>
                  <a:lnTo>
                    <a:pt x="190" y="16"/>
                  </a:lnTo>
                  <a:lnTo>
                    <a:pt x="155" y="16"/>
                  </a:lnTo>
                  <a:lnTo>
                    <a:pt x="138" y="16"/>
                  </a:lnTo>
                  <a:lnTo>
                    <a:pt x="34" y="0"/>
                  </a:lnTo>
                  <a:lnTo>
                    <a:pt x="17" y="16"/>
                  </a:lnTo>
                  <a:lnTo>
                    <a:pt x="0" y="16"/>
                  </a:lnTo>
                  <a:lnTo>
                    <a:pt x="0" y="31"/>
                  </a:lnTo>
                  <a:lnTo>
                    <a:pt x="17" y="64"/>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80" name="Freeform 243"/>
            <p:cNvSpPr>
              <a:spLocks/>
            </p:cNvSpPr>
            <p:nvPr>
              <p:custDataLst>
                <p:tags r:id="rId241"/>
              </p:custDataLst>
            </p:nvPr>
          </p:nvSpPr>
          <p:spPr bwMode="auto">
            <a:xfrm>
              <a:off x="4516438" y="3716338"/>
              <a:ext cx="66675" cy="127000"/>
            </a:xfrm>
            <a:custGeom>
              <a:avLst/>
              <a:gdLst>
                <a:gd name="T0" fmla="*/ 9525 w 84"/>
                <a:gd name="T1" fmla="*/ 31950 h 159"/>
                <a:gd name="T2" fmla="*/ 9525 w 84"/>
                <a:gd name="T3" fmla="*/ 31950 h 159"/>
                <a:gd name="T4" fmla="*/ 13494 w 84"/>
                <a:gd name="T5" fmla="*/ 25560 h 159"/>
                <a:gd name="T6" fmla="*/ 9525 w 84"/>
                <a:gd name="T7" fmla="*/ 15975 h 159"/>
                <a:gd name="T8" fmla="*/ 13494 w 84"/>
                <a:gd name="T9" fmla="*/ 12780 h 159"/>
                <a:gd name="T10" fmla="*/ 13494 w 84"/>
                <a:gd name="T11" fmla="*/ 6390 h 159"/>
                <a:gd name="T12" fmla="*/ 16669 w 84"/>
                <a:gd name="T13" fmla="*/ 3195 h 159"/>
                <a:gd name="T14" fmla="*/ 16669 w 84"/>
                <a:gd name="T15" fmla="*/ 0 h 159"/>
                <a:gd name="T16" fmla="*/ 3969 w 84"/>
                <a:gd name="T17" fmla="*/ 0 h 159"/>
                <a:gd name="T18" fmla="*/ 3969 w 84"/>
                <a:gd name="T19" fmla="*/ 6390 h 159"/>
                <a:gd name="T20" fmla="*/ 0 w 84"/>
                <a:gd name="T21" fmla="*/ 22365 h 159"/>
                <a:gd name="T22" fmla="*/ 3969 w 84"/>
                <a:gd name="T23" fmla="*/ 22365 h 159"/>
                <a:gd name="T24" fmla="*/ 0 w 84"/>
                <a:gd name="T25" fmla="*/ 31950 h 159"/>
                <a:gd name="T26" fmla="*/ 9525 w 84"/>
                <a:gd name="T27" fmla="*/ 31950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
                <a:gd name="T43" fmla="*/ 0 h 159"/>
                <a:gd name="T44" fmla="*/ 84 w 84"/>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 h="159">
                  <a:moveTo>
                    <a:pt x="50" y="159"/>
                  </a:moveTo>
                  <a:lnTo>
                    <a:pt x="50" y="159"/>
                  </a:lnTo>
                  <a:lnTo>
                    <a:pt x="67" y="128"/>
                  </a:lnTo>
                  <a:lnTo>
                    <a:pt x="50" y="80"/>
                  </a:lnTo>
                  <a:lnTo>
                    <a:pt x="67" y="63"/>
                  </a:lnTo>
                  <a:lnTo>
                    <a:pt x="67" y="32"/>
                  </a:lnTo>
                  <a:lnTo>
                    <a:pt x="84" y="15"/>
                  </a:lnTo>
                  <a:lnTo>
                    <a:pt x="84" y="0"/>
                  </a:lnTo>
                  <a:lnTo>
                    <a:pt x="17" y="0"/>
                  </a:lnTo>
                  <a:lnTo>
                    <a:pt x="17" y="32"/>
                  </a:lnTo>
                  <a:lnTo>
                    <a:pt x="0" y="111"/>
                  </a:lnTo>
                  <a:lnTo>
                    <a:pt x="17" y="111"/>
                  </a:lnTo>
                  <a:lnTo>
                    <a:pt x="0" y="159"/>
                  </a:lnTo>
                  <a:lnTo>
                    <a:pt x="50" y="159"/>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81" name="Freeform 244"/>
            <p:cNvSpPr>
              <a:spLocks/>
            </p:cNvSpPr>
            <p:nvPr>
              <p:custDataLst>
                <p:tags r:id="rId242"/>
              </p:custDataLst>
            </p:nvPr>
          </p:nvSpPr>
          <p:spPr bwMode="auto">
            <a:xfrm>
              <a:off x="4570413" y="3195638"/>
              <a:ext cx="179388" cy="292100"/>
            </a:xfrm>
            <a:custGeom>
              <a:avLst/>
              <a:gdLst>
                <a:gd name="T0" fmla="*/ 7208 w 224"/>
                <a:gd name="T1" fmla="*/ 72827 h 369"/>
                <a:gd name="T2" fmla="*/ 10411 w 224"/>
                <a:gd name="T3" fmla="*/ 69661 h 369"/>
                <a:gd name="T4" fmla="*/ 17618 w 224"/>
                <a:gd name="T5" fmla="*/ 72827 h 369"/>
                <a:gd name="T6" fmla="*/ 17618 w 224"/>
                <a:gd name="T7" fmla="*/ 69661 h 369"/>
                <a:gd name="T8" fmla="*/ 20822 w 224"/>
                <a:gd name="T9" fmla="*/ 66494 h 369"/>
                <a:gd name="T10" fmla="*/ 24826 w 224"/>
                <a:gd name="T11" fmla="*/ 69661 h 369"/>
                <a:gd name="T12" fmla="*/ 28029 w 224"/>
                <a:gd name="T13" fmla="*/ 66494 h 369"/>
                <a:gd name="T14" fmla="*/ 41644 w 224"/>
                <a:gd name="T15" fmla="*/ 66494 h 369"/>
                <a:gd name="T16" fmla="*/ 45648 w 224"/>
                <a:gd name="T17" fmla="*/ 63328 h 369"/>
                <a:gd name="T18" fmla="*/ 38440 w 224"/>
                <a:gd name="T19" fmla="*/ 63328 h 369"/>
                <a:gd name="T20" fmla="*/ 45648 w 224"/>
                <a:gd name="T21" fmla="*/ 53829 h 369"/>
                <a:gd name="T22" fmla="*/ 41644 w 224"/>
                <a:gd name="T23" fmla="*/ 50662 h 369"/>
                <a:gd name="T24" fmla="*/ 38440 w 224"/>
                <a:gd name="T25" fmla="*/ 50662 h 369"/>
                <a:gd name="T26" fmla="*/ 35237 w 224"/>
                <a:gd name="T27" fmla="*/ 50662 h 369"/>
                <a:gd name="T28" fmla="*/ 38440 w 224"/>
                <a:gd name="T29" fmla="*/ 47496 h 369"/>
                <a:gd name="T30" fmla="*/ 38440 w 224"/>
                <a:gd name="T31" fmla="*/ 44330 h 369"/>
                <a:gd name="T32" fmla="*/ 35237 w 224"/>
                <a:gd name="T33" fmla="*/ 37997 h 369"/>
                <a:gd name="T34" fmla="*/ 31233 w 224"/>
                <a:gd name="T35" fmla="*/ 34830 h 369"/>
                <a:gd name="T36" fmla="*/ 24826 w 224"/>
                <a:gd name="T37" fmla="*/ 25331 h 369"/>
                <a:gd name="T38" fmla="*/ 17618 w 224"/>
                <a:gd name="T39" fmla="*/ 22165 h 369"/>
                <a:gd name="T40" fmla="*/ 28029 w 224"/>
                <a:gd name="T41" fmla="*/ 9499 h 369"/>
                <a:gd name="T42" fmla="*/ 24826 w 224"/>
                <a:gd name="T43" fmla="*/ 6333 h 369"/>
                <a:gd name="T44" fmla="*/ 14415 w 224"/>
                <a:gd name="T45" fmla="*/ 9499 h 369"/>
                <a:gd name="T46" fmla="*/ 14415 w 224"/>
                <a:gd name="T47" fmla="*/ 3166 h 369"/>
                <a:gd name="T48" fmla="*/ 20822 w 224"/>
                <a:gd name="T49" fmla="*/ 0 h 369"/>
                <a:gd name="T50" fmla="*/ 17618 w 224"/>
                <a:gd name="T51" fmla="*/ 0 h 369"/>
                <a:gd name="T52" fmla="*/ 10411 w 224"/>
                <a:gd name="T53" fmla="*/ 0 h 369"/>
                <a:gd name="T54" fmla="*/ 4004 w 224"/>
                <a:gd name="T55" fmla="*/ 9499 h 369"/>
                <a:gd name="T56" fmla="*/ 0 w 224"/>
                <a:gd name="T57" fmla="*/ 9499 h 369"/>
                <a:gd name="T58" fmla="*/ 4004 w 224"/>
                <a:gd name="T59" fmla="*/ 12666 h 369"/>
                <a:gd name="T60" fmla="*/ 7208 w 224"/>
                <a:gd name="T61" fmla="*/ 12666 h 369"/>
                <a:gd name="T62" fmla="*/ 4004 w 224"/>
                <a:gd name="T63" fmla="*/ 18998 h 369"/>
                <a:gd name="T64" fmla="*/ 7208 w 224"/>
                <a:gd name="T65" fmla="*/ 18998 h 369"/>
                <a:gd name="T66" fmla="*/ 7208 w 224"/>
                <a:gd name="T67" fmla="*/ 22165 h 369"/>
                <a:gd name="T68" fmla="*/ 4004 w 224"/>
                <a:gd name="T69" fmla="*/ 25331 h 369"/>
                <a:gd name="T70" fmla="*/ 7208 w 224"/>
                <a:gd name="T71" fmla="*/ 25331 h 369"/>
                <a:gd name="T72" fmla="*/ 7208 w 224"/>
                <a:gd name="T73" fmla="*/ 28498 h 369"/>
                <a:gd name="T74" fmla="*/ 7208 w 224"/>
                <a:gd name="T75" fmla="*/ 25331 h 369"/>
                <a:gd name="T76" fmla="*/ 10411 w 224"/>
                <a:gd name="T77" fmla="*/ 28498 h 369"/>
                <a:gd name="T78" fmla="*/ 7208 w 224"/>
                <a:gd name="T79" fmla="*/ 31664 h 369"/>
                <a:gd name="T80" fmla="*/ 10411 w 224"/>
                <a:gd name="T81" fmla="*/ 34830 h 369"/>
                <a:gd name="T82" fmla="*/ 17618 w 224"/>
                <a:gd name="T83" fmla="*/ 31664 h 369"/>
                <a:gd name="T84" fmla="*/ 17618 w 224"/>
                <a:gd name="T85" fmla="*/ 34830 h 369"/>
                <a:gd name="T86" fmla="*/ 17618 w 224"/>
                <a:gd name="T87" fmla="*/ 37997 h 369"/>
                <a:gd name="T88" fmla="*/ 20822 w 224"/>
                <a:gd name="T89" fmla="*/ 37997 h 369"/>
                <a:gd name="T90" fmla="*/ 20822 w 224"/>
                <a:gd name="T91" fmla="*/ 44330 h 369"/>
                <a:gd name="T92" fmla="*/ 10411 w 224"/>
                <a:gd name="T93" fmla="*/ 44330 h 369"/>
                <a:gd name="T94" fmla="*/ 14415 w 224"/>
                <a:gd name="T95" fmla="*/ 47496 h 369"/>
                <a:gd name="T96" fmla="*/ 10411 w 224"/>
                <a:gd name="T97" fmla="*/ 50662 h 369"/>
                <a:gd name="T98" fmla="*/ 14415 w 224"/>
                <a:gd name="T99" fmla="*/ 50662 h 369"/>
                <a:gd name="T100" fmla="*/ 14415 w 224"/>
                <a:gd name="T101" fmla="*/ 53829 h 369"/>
                <a:gd name="T102" fmla="*/ 7208 w 224"/>
                <a:gd name="T103" fmla="*/ 56995 h 369"/>
                <a:gd name="T104" fmla="*/ 10411 w 224"/>
                <a:gd name="T105" fmla="*/ 60162 h 369"/>
                <a:gd name="T106" fmla="*/ 14415 w 224"/>
                <a:gd name="T107" fmla="*/ 60162 h 369"/>
                <a:gd name="T108" fmla="*/ 17618 w 224"/>
                <a:gd name="T109" fmla="*/ 63328 h 369"/>
                <a:gd name="T110" fmla="*/ 20822 w 224"/>
                <a:gd name="T111" fmla="*/ 60162 h 369"/>
                <a:gd name="T112" fmla="*/ 20822 w 224"/>
                <a:gd name="T113" fmla="*/ 63328 h 369"/>
                <a:gd name="T114" fmla="*/ 14415 w 224"/>
                <a:gd name="T115" fmla="*/ 63328 h 369"/>
                <a:gd name="T116" fmla="*/ 7208 w 224"/>
                <a:gd name="T117" fmla="*/ 72827 h 36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24"/>
                <a:gd name="T178" fmla="*/ 0 h 369"/>
                <a:gd name="T179" fmla="*/ 224 w 224"/>
                <a:gd name="T180" fmla="*/ 369 h 36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24" h="369">
                  <a:moveTo>
                    <a:pt x="34" y="369"/>
                  </a:moveTo>
                  <a:lnTo>
                    <a:pt x="52" y="353"/>
                  </a:lnTo>
                  <a:lnTo>
                    <a:pt x="86" y="369"/>
                  </a:lnTo>
                  <a:lnTo>
                    <a:pt x="86" y="353"/>
                  </a:lnTo>
                  <a:lnTo>
                    <a:pt x="103" y="336"/>
                  </a:lnTo>
                  <a:lnTo>
                    <a:pt x="121" y="353"/>
                  </a:lnTo>
                  <a:lnTo>
                    <a:pt x="138" y="336"/>
                  </a:lnTo>
                  <a:lnTo>
                    <a:pt x="207" y="336"/>
                  </a:lnTo>
                  <a:lnTo>
                    <a:pt x="224" y="321"/>
                  </a:lnTo>
                  <a:lnTo>
                    <a:pt x="190" y="321"/>
                  </a:lnTo>
                  <a:lnTo>
                    <a:pt x="224" y="273"/>
                  </a:lnTo>
                  <a:lnTo>
                    <a:pt x="207" y="257"/>
                  </a:lnTo>
                  <a:lnTo>
                    <a:pt x="190" y="257"/>
                  </a:lnTo>
                  <a:lnTo>
                    <a:pt x="172" y="257"/>
                  </a:lnTo>
                  <a:lnTo>
                    <a:pt x="190" y="240"/>
                  </a:lnTo>
                  <a:lnTo>
                    <a:pt x="190" y="225"/>
                  </a:lnTo>
                  <a:lnTo>
                    <a:pt x="172" y="192"/>
                  </a:lnTo>
                  <a:lnTo>
                    <a:pt x="155" y="177"/>
                  </a:lnTo>
                  <a:lnTo>
                    <a:pt x="121" y="129"/>
                  </a:lnTo>
                  <a:lnTo>
                    <a:pt x="86" y="114"/>
                  </a:lnTo>
                  <a:lnTo>
                    <a:pt x="138" y="48"/>
                  </a:lnTo>
                  <a:lnTo>
                    <a:pt x="121" y="33"/>
                  </a:lnTo>
                  <a:lnTo>
                    <a:pt x="69" y="48"/>
                  </a:lnTo>
                  <a:lnTo>
                    <a:pt x="69" y="18"/>
                  </a:lnTo>
                  <a:lnTo>
                    <a:pt x="103" y="0"/>
                  </a:lnTo>
                  <a:lnTo>
                    <a:pt x="86" y="0"/>
                  </a:lnTo>
                  <a:lnTo>
                    <a:pt x="52" y="0"/>
                  </a:lnTo>
                  <a:lnTo>
                    <a:pt x="17" y="48"/>
                  </a:lnTo>
                  <a:lnTo>
                    <a:pt x="0" y="48"/>
                  </a:lnTo>
                  <a:lnTo>
                    <a:pt x="17" y="66"/>
                  </a:lnTo>
                  <a:lnTo>
                    <a:pt x="34" y="66"/>
                  </a:lnTo>
                  <a:lnTo>
                    <a:pt x="17" y="96"/>
                  </a:lnTo>
                  <a:lnTo>
                    <a:pt x="34" y="96"/>
                  </a:lnTo>
                  <a:lnTo>
                    <a:pt x="34" y="114"/>
                  </a:lnTo>
                  <a:lnTo>
                    <a:pt x="17" y="129"/>
                  </a:lnTo>
                  <a:lnTo>
                    <a:pt x="34" y="129"/>
                  </a:lnTo>
                  <a:lnTo>
                    <a:pt x="34" y="144"/>
                  </a:lnTo>
                  <a:lnTo>
                    <a:pt x="34" y="129"/>
                  </a:lnTo>
                  <a:lnTo>
                    <a:pt x="52" y="144"/>
                  </a:lnTo>
                  <a:lnTo>
                    <a:pt x="34" y="162"/>
                  </a:lnTo>
                  <a:lnTo>
                    <a:pt x="52" y="177"/>
                  </a:lnTo>
                  <a:lnTo>
                    <a:pt x="86" y="162"/>
                  </a:lnTo>
                  <a:lnTo>
                    <a:pt x="86" y="177"/>
                  </a:lnTo>
                  <a:lnTo>
                    <a:pt x="86" y="192"/>
                  </a:lnTo>
                  <a:lnTo>
                    <a:pt x="103" y="192"/>
                  </a:lnTo>
                  <a:lnTo>
                    <a:pt x="103" y="225"/>
                  </a:lnTo>
                  <a:lnTo>
                    <a:pt x="52" y="225"/>
                  </a:lnTo>
                  <a:lnTo>
                    <a:pt x="69" y="240"/>
                  </a:lnTo>
                  <a:lnTo>
                    <a:pt x="52" y="257"/>
                  </a:lnTo>
                  <a:lnTo>
                    <a:pt x="69" y="257"/>
                  </a:lnTo>
                  <a:lnTo>
                    <a:pt x="69" y="273"/>
                  </a:lnTo>
                  <a:lnTo>
                    <a:pt x="34" y="288"/>
                  </a:lnTo>
                  <a:lnTo>
                    <a:pt x="52" y="305"/>
                  </a:lnTo>
                  <a:lnTo>
                    <a:pt x="69" y="305"/>
                  </a:lnTo>
                  <a:lnTo>
                    <a:pt x="86" y="321"/>
                  </a:lnTo>
                  <a:lnTo>
                    <a:pt x="103" y="305"/>
                  </a:lnTo>
                  <a:lnTo>
                    <a:pt x="103" y="321"/>
                  </a:lnTo>
                  <a:lnTo>
                    <a:pt x="69" y="321"/>
                  </a:lnTo>
                  <a:lnTo>
                    <a:pt x="34" y="369"/>
                  </a:lnTo>
                </a:path>
              </a:pathLst>
            </a:custGeom>
            <a:solidFill>
              <a:schemeClr val="accent2"/>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82" name="Freeform 245"/>
            <p:cNvSpPr>
              <a:spLocks/>
            </p:cNvSpPr>
            <p:nvPr>
              <p:custDataLst>
                <p:tags r:id="rId243"/>
              </p:custDataLst>
            </p:nvPr>
          </p:nvSpPr>
          <p:spPr bwMode="auto">
            <a:xfrm>
              <a:off x="4762500" y="3767138"/>
              <a:ext cx="28575" cy="25400"/>
            </a:xfrm>
            <a:custGeom>
              <a:avLst/>
              <a:gdLst>
                <a:gd name="T0" fmla="*/ 0 w 34"/>
                <a:gd name="T1" fmla="*/ 3079 h 33"/>
                <a:gd name="T2" fmla="*/ 0 w 34"/>
                <a:gd name="T3" fmla="*/ 3079 h 33"/>
                <a:gd name="T4" fmla="*/ 4202 w 34"/>
                <a:gd name="T5" fmla="*/ 6158 h 33"/>
                <a:gd name="T6" fmla="*/ 8404 w 34"/>
                <a:gd name="T7" fmla="*/ 3079 h 33"/>
                <a:gd name="T8" fmla="*/ 4202 w 34"/>
                <a:gd name="T9" fmla="*/ 0 h 33"/>
                <a:gd name="T10" fmla="*/ 0 w 34"/>
                <a:gd name="T11" fmla="*/ 3079 h 33"/>
                <a:gd name="T12" fmla="*/ 0 60000 65536"/>
                <a:gd name="T13" fmla="*/ 0 60000 65536"/>
                <a:gd name="T14" fmla="*/ 0 60000 65536"/>
                <a:gd name="T15" fmla="*/ 0 60000 65536"/>
                <a:gd name="T16" fmla="*/ 0 60000 65536"/>
                <a:gd name="T17" fmla="*/ 0 60000 65536"/>
                <a:gd name="T18" fmla="*/ 0 w 34"/>
                <a:gd name="T19" fmla="*/ 0 h 33"/>
                <a:gd name="T20" fmla="*/ 34 w 34"/>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4" h="33">
                  <a:moveTo>
                    <a:pt x="0" y="17"/>
                  </a:moveTo>
                  <a:lnTo>
                    <a:pt x="0" y="17"/>
                  </a:lnTo>
                  <a:lnTo>
                    <a:pt x="17" y="33"/>
                  </a:lnTo>
                  <a:lnTo>
                    <a:pt x="34" y="17"/>
                  </a:lnTo>
                  <a:lnTo>
                    <a:pt x="17" y="0"/>
                  </a:lnTo>
                  <a:lnTo>
                    <a:pt x="0" y="17"/>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83" name="Freeform 246"/>
            <p:cNvSpPr>
              <a:spLocks/>
            </p:cNvSpPr>
            <p:nvPr>
              <p:custDataLst>
                <p:tags r:id="rId244"/>
              </p:custDataLst>
            </p:nvPr>
          </p:nvSpPr>
          <p:spPr bwMode="auto">
            <a:xfrm>
              <a:off x="4349750" y="4046538"/>
              <a:ext cx="15875" cy="12700"/>
            </a:xfrm>
            <a:custGeom>
              <a:avLst/>
              <a:gdLst>
                <a:gd name="T0" fmla="*/ 0 w 20"/>
                <a:gd name="T1" fmla="*/ 0 h 15"/>
                <a:gd name="T2" fmla="*/ 0 w 20"/>
                <a:gd name="T3" fmla="*/ 0 h 15"/>
                <a:gd name="T4" fmla="*/ 0 w 20"/>
                <a:gd name="T5" fmla="*/ 3387 h 15"/>
                <a:gd name="T6" fmla="*/ 3969 w 20"/>
                <a:gd name="T7" fmla="*/ 0 h 15"/>
                <a:gd name="T8" fmla="*/ 0 w 20"/>
                <a:gd name="T9" fmla="*/ 0 h 15"/>
                <a:gd name="T10" fmla="*/ 0 60000 65536"/>
                <a:gd name="T11" fmla="*/ 0 60000 65536"/>
                <a:gd name="T12" fmla="*/ 0 60000 65536"/>
                <a:gd name="T13" fmla="*/ 0 60000 65536"/>
                <a:gd name="T14" fmla="*/ 0 60000 65536"/>
                <a:gd name="T15" fmla="*/ 0 w 20"/>
                <a:gd name="T16" fmla="*/ 0 h 15"/>
                <a:gd name="T17" fmla="*/ 20 w 20"/>
                <a:gd name="T18" fmla="*/ 15 h 15"/>
              </a:gdLst>
              <a:ahLst/>
              <a:cxnLst>
                <a:cxn ang="T10">
                  <a:pos x="T0" y="T1"/>
                </a:cxn>
                <a:cxn ang="T11">
                  <a:pos x="T2" y="T3"/>
                </a:cxn>
                <a:cxn ang="T12">
                  <a:pos x="T4" y="T5"/>
                </a:cxn>
                <a:cxn ang="T13">
                  <a:pos x="T6" y="T7"/>
                </a:cxn>
                <a:cxn ang="T14">
                  <a:pos x="T8" y="T9"/>
                </a:cxn>
              </a:cxnLst>
              <a:rect l="T15" t="T16" r="T17" b="T18"/>
              <a:pathLst>
                <a:path w="20" h="15">
                  <a:moveTo>
                    <a:pt x="0" y="0"/>
                  </a:moveTo>
                  <a:lnTo>
                    <a:pt x="0" y="0"/>
                  </a:lnTo>
                  <a:lnTo>
                    <a:pt x="0" y="15"/>
                  </a:lnTo>
                  <a:lnTo>
                    <a:pt x="20" y="0"/>
                  </a:lnTo>
                  <a:lnTo>
                    <a:pt x="0"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84" name="Freeform 247"/>
            <p:cNvSpPr>
              <a:spLocks/>
            </p:cNvSpPr>
            <p:nvPr>
              <p:custDataLst>
                <p:tags r:id="rId245"/>
              </p:custDataLst>
            </p:nvPr>
          </p:nvSpPr>
          <p:spPr bwMode="auto">
            <a:xfrm>
              <a:off x="4611688" y="3449638"/>
              <a:ext cx="274638" cy="255588"/>
            </a:xfrm>
            <a:custGeom>
              <a:avLst/>
              <a:gdLst>
                <a:gd name="T0" fmla="*/ 41395 w 345"/>
                <a:gd name="T1" fmla="*/ 0 h 320"/>
                <a:gd name="T2" fmla="*/ 41395 w 345"/>
                <a:gd name="T3" fmla="*/ 0 h 320"/>
                <a:gd name="T4" fmla="*/ 34230 w 345"/>
                <a:gd name="T5" fmla="*/ 3195 h 320"/>
                <a:gd name="T6" fmla="*/ 34230 w 345"/>
                <a:gd name="T7" fmla="*/ 9585 h 320"/>
                <a:gd name="T8" fmla="*/ 27862 w 345"/>
                <a:gd name="T9" fmla="*/ 12779 h 320"/>
                <a:gd name="T10" fmla="*/ 23882 w 345"/>
                <a:gd name="T11" fmla="*/ 15974 h 320"/>
                <a:gd name="T12" fmla="*/ 20697 w 345"/>
                <a:gd name="T13" fmla="*/ 15974 h 320"/>
                <a:gd name="T14" fmla="*/ 17513 w 345"/>
                <a:gd name="T15" fmla="*/ 12779 h 320"/>
                <a:gd name="T16" fmla="*/ 14329 w 345"/>
                <a:gd name="T17" fmla="*/ 12779 h 320"/>
                <a:gd name="T18" fmla="*/ 17513 w 345"/>
                <a:gd name="T19" fmla="*/ 19169 h 320"/>
                <a:gd name="T20" fmla="*/ 10349 w 345"/>
                <a:gd name="T21" fmla="*/ 22364 h 320"/>
                <a:gd name="T22" fmla="*/ 10349 w 345"/>
                <a:gd name="T23" fmla="*/ 19169 h 320"/>
                <a:gd name="T24" fmla="*/ 0 w 345"/>
                <a:gd name="T25" fmla="*/ 22364 h 320"/>
                <a:gd name="T26" fmla="*/ 0 w 345"/>
                <a:gd name="T27" fmla="*/ 25559 h 320"/>
                <a:gd name="T28" fmla="*/ 14329 w 345"/>
                <a:gd name="T29" fmla="*/ 28754 h 320"/>
                <a:gd name="T30" fmla="*/ 20697 w 345"/>
                <a:gd name="T31" fmla="*/ 39137 h 320"/>
                <a:gd name="T32" fmla="*/ 20697 w 345"/>
                <a:gd name="T33" fmla="*/ 41533 h 320"/>
                <a:gd name="T34" fmla="*/ 17513 w 345"/>
                <a:gd name="T35" fmla="*/ 58306 h 320"/>
                <a:gd name="T36" fmla="*/ 23882 w 345"/>
                <a:gd name="T37" fmla="*/ 60702 h 320"/>
                <a:gd name="T38" fmla="*/ 41395 w 345"/>
                <a:gd name="T39" fmla="*/ 64696 h 320"/>
                <a:gd name="T40" fmla="*/ 41395 w 345"/>
                <a:gd name="T41" fmla="*/ 60702 h 320"/>
                <a:gd name="T42" fmla="*/ 48559 w 345"/>
                <a:gd name="T43" fmla="*/ 58306 h 320"/>
                <a:gd name="T44" fmla="*/ 58908 w 345"/>
                <a:gd name="T45" fmla="*/ 60702 h 320"/>
                <a:gd name="T46" fmla="*/ 62092 w 345"/>
                <a:gd name="T47" fmla="*/ 60702 h 320"/>
                <a:gd name="T48" fmla="*/ 65276 w 345"/>
                <a:gd name="T49" fmla="*/ 55111 h 320"/>
                <a:gd name="T50" fmla="*/ 62092 w 345"/>
                <a:gd name="T51" fmla="*/ 48721 h 320"/>
                <a:gd name="T52" fmla="*/ 62092 w 345"/>
                <a:gd name="T53" fmla="*/ 41533 h 320"/>
                <a:gd name="T54" fmla="*/ 62092 w 345"/>
                <a:gd name="T55" fmla="*/ 35942 h 320"/>
                <a:gd name="T56" fmla="*/ 58908 w 345"/>
                <a:gd name="T57" fmla="*/ 39137 h 320"/>
                <a:gd name="T58" fmla="*/ 58908 w 345"/>
                <a:gd name="T59" fmla="*/ 35942 h 320"/>
                <a:gd name="T60" fmla="*/ 62092 w 345"/>
                <a:gd name="T61" fmla="*/ 28754 h 320"/>
                <a:gd name="T62" fmla="*/ 65276 w 345"/>
                <a:gd name="T63" fmla="*/ 28754 h 320"/>
                <a:gd name="T64" fmla="*/ 69257 w 345"/>
                <a:gd name="T65" fmla="*/ 19169 h 320"/>
                <a:gd name="T66" fmla="*/ 58908 w 345"/>
                <a:gd name="T67" fmla="*/ 12779 h 320"/>
                <a:gd name="T68" fmla="*/ 54928 w 345"/>
                <a:gd name="T69" fmla="*/ 12779 h 320"/>
                <a:gd name="T70" fmla="*/ 51743 w 345"/>
                <a:gd name="T71" fmla="*/ 12779 h 320"/>
                <a:gd name="T72" fmla="*/ 51743 w 345"/>
                <a:gd name="T73" fmla="*/ 9585 h 320"/>
                <a:gd name="T74" fmla="*/ 48559 w 345"/>
                <a:gd name="T75" fmla="*/ 9585 h 320"/>
                <a:gd name="T76" fmla="*/ 48559 w 345"/>
                <a:gd name="T77" fmla="*/ 6390 h 320"/>
                <a:gd name="T78" fmla="*/ 41395 w 345"/>
                <a:gd name="T79" fmla="*/ 3195 h 320"/>
                <a:gd name="T80" fmla="*/ 41395 w 345"/>
                <a:gd name="T81" fmla="*/ 0 h 32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5"/>
                <a:gd name="T124" fmla="*/ 0 h 320"/>
                <a:gd name="T125" fmla="*/ 345 w 345"/>
                <a:gd name="T126" fmla="*/ 320 h 32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5" h="320">
                  <a:moveTo>
                    <a:pt x="207" y="0"/>
                  </a:moveTo>
                  <a:lnTo>
                    <a:pt x="207" y="0"/>
                  </a:lnTo>
                  <a:lnTo>
                    <a:pt x="172" y="15"/>
                  </a:lnTo>
                  <a:lnTo>
                    <a:pt x="172" y="48"/>
                  </a:lnTo>
                  <a:lnTo>
                    <a:pt x="138" y="63"/>
                  </a:lnTo>
                  <a:lnTo>
                    <a:pt x="120" y="80"/>
                  </a:lnTo>
                  <a:lnTo>
                    <a:pt x="103" y="80"/>
                  </a:lnTo>
                  <a:lnTo>
                    <a:pt x="86" y="63"/>
                  </a:lnTo>
                  <a:lnTo>
                    <a:pt x="69" y="63"/>
                  </a:lnTo>
                  <a:lnTo>
                    <a:pt x="86" y="96"/>
                  </a:lnTo>
                  <a:lnTo>
                    <a:pt x="51" y="111"/>
                  </a:lnTo>
                  <a:lnTo>
                    <a:pt x="51" y="96"/>
                  </a:lnTo>
                  <a:lnTo>
                    <a:pt x="0" y="111"/>
                  </a:lnTo>
                  <a:lnTo>
                    <a:pt x="0" y="128"/>
                  </a:lnTo>
                  <a:lnTo>
                    <a:pt x="69" y="144"/>
                  </a:lnTo>
                  <a:lnTo>
                    <a:pt x="103" y="192"/>
                  </a:lnTo>
                  <a:lnTo>
                    <a:pt x="103" y="207"/>
                  </a:lnTo>
                  <a:lnTo>
                    <a:pt x="86" y="288"/>
                  </a:lnTo>
                  <a:lnTo>
                    <a:pt x="120" y="303"/>
                  </a:lnTo>
                  <a:lnTo>
                    <a:pt x="207" y="320"/>
                  </a:lnTo>
                  <a:lnTo>
                    <a:pt x="207" y="303"/>
                  </a:lnTo>
                  <a:lnTo>
                    <a:pt x="241" y="288"/>
                  </a:lnTo>
                  <a:lnTo>
                    <a:pt x="293" y="303"/>
                  </a:lnTo>
                  <a:lnTo>
                    <a:pt x="311" y="303"/>
                  </a:lnTo>
                  <a:lnTo>
                    <a:pt x="328" y="272"/>
                  </a:lnTo>
                  <a:lnTo>
                    <a:pt x="311" y="240"/>
                  </a:lnTo>
                  <a:lnTo>
                    <a:pt x="311" y="207"/>
                  </a:lnTo>
                  <a:lnTo>
                    <a:pt x="311" y="176"/>
                  </a:lnTo>
                  <a:lnTo>
                    <a:pt x="293" y="192"/>
                  </a:lnTo>
                  <a:lnTo>
                    <a:pt x="293" y="176"/>
                  </a:lnTo>
                  <a:lnTo>
                    <a:pt x="311" y="144"/>
                  </a:lnTo>
                  <a:lnTo>
                    <a:pt x="328" y="144"/>
                  </a:lnTo>
                  <a:lnTo>
                    <a:pt x="345" y="96"/>
                  </a:lnTo>
                  <a:lnTo>
                    <a:pt x="293" y="63"/>
                  </a:lnTo>
                  <a:lnTo>
                    <a:pt x="276" y="63"/>
                  </a:lnTo>
                  <a:lnTo>
                    <a:pt x="259" y="63"/>
                  </a:lnTo>
                  <a:lnTo>
                    <a:pt x="259" y="48"/>
                  </a:lnTo>
                  <a:lnTo>
                    <a:pt x="241" y="48"/>
                  </a:lnTo>
                  <a:lnTo>
                    <a:pt x="241" y="32"/>
                  </a:lnTo>
                  <a:lnTo>
                    <a:pt x="207" y="15"/>
                  </a:lnTo>
                  <a:lnTo>
                    <a:pt x="207" y="0"/>
                  </a:lnTo>
                </a:path>
              </a:pathLst>
            </a:custGeom>
            <a:solidFill>
              <a:schemeClr val="accent2"/>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85" name="Freeform 248"/>
            <p:cNvSpPr>
              <a:spLocks/>
            </p:cNvSpPr>
            <p:nvPr>
              <p:custDataLst>
                <p:tags r:id="rId246"/>
              </p:custDataLst>
            </p:nvPr>
          </p:nvSpPr>
          <p:spPr bwMode="auto">
            <a:xfrm>
              <a:off x="4406900" y="4046538"/>
              <a:ext cx="11113" cy="12700"/>
            </a:xfrm>
            <a:custGeom>
              <a:avLst/>
              <a:gdLst>
                <a:gd name="T0" fmla="*/ 2084 w 16"/>
                <a:gd name="T1" fmla="*/ 0 h 15"/>
                <a:gd name="T2" fmla="*/ 2084 w 16"/>
                <a:gd name="T3" fmla="*/ 0 h 15"/>
                <a:gd name="T4" fmla="*/ 0 w 16"/>
                <a:gd name="T5" fmla="*/ 3387 h 15"/>
                <a:gd name="T6" fmla="*/ 2084 w 16"/>
                <a:gd name="T7" fmla="*/ 3387 h 15"/>
                <a:gd name="T8" fmla="*/ 2084 w 16"/>
                <a:gd name="T9" fmla="*/ 0 h 15"/>
                <a:gd name="T10" fmla="*/ 0 60000 65536"/>
                <a:gd name="T11" fmla="*/ 0 60000 65536"/>
                <a:gd name="T12" fmla="*/ 0 60000 65536"/>
                <a:gd name="T13" fmla="*/ 0 60000 65536"/>
                <a:gd name="T14" fmla="*/ 0 60000 65536"/>
                <a:gd name="T15" fmla="*/ 0 w 16"/>
                <a:gd name="T16" fmla="*/ 0 h 15"/>
                <a:gd name="T17" fmla="*/ 16 w 16"/>
                <a:gd name="T18" fmla="*/ 15 h 15"/>
              </a:gdLst>
              <a:ahLst/>
              <a:cxnLst>
                <a:cxn ang="T10">
                  <a:pos x="T0" y="T1"/>
                </a:cxn>
                <a:cxn ang="T11">
                  <a:pos x="T2" y="T3"/>
                </a:cxn>
                <a:cxn ang="T12">
                  <a:pos x="T4" y="T5"/>
                </a:cxn>
                <a:cxn ang="T13">
                  <a:pos x="T6" y="T7"/>
                </a:cxn>
                <a:cxn ang="T14">
                  <a:pos x="T8" y="T9"/>
                </a:cxn>
              </a:cxnLst>
              <a:rect l="T15" t="T16" r="T17" b="T18"/>
              <a:pathLst>
                <a:path w="16" h="15">
                  <a:moveTo>
                    <a:pt x="16" y="0"/>
                  </a:moveTo>
                  <a:lnTo>
                    <a:pt x="16" y="0"/>
                  </a:lnTo>
                  <a:lnTo>
                    <a:pt x="0" y="15"/>
                  </a:lnTo>
                  <a:lnTo>
                    <a:pt x="16" y="15"/>
                  </a:lnTo>
                  <a:lnTo>
                    <a:pt x="16"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86" name="Freeform 249"/>
            <p:cNvSpPr>
              <a:spLocks/>
            </p:cNvSpPr>
            <p:nvPr>
              <p:custDataLst>
                <p:tags r:id="rId247"/>
              </p:custDataLst>
            </p:nvPr>
          </p:nvSpPr>
          <p:spPr bwMode="auto">
            <a:xfrm>
              <a:off x="4886325" y="3233738"/>
              <a:ext cx="69850" cy="90488"/>
            </a:xfrm>
            <a:custGeom>
              <a:avLst/>
              <a:gdLst>
                <a:gd name="T0" fmla="*/ 3969 w 88"/>
                <a:gd name="T1" fmla="*/ 23019 h 114"/>
                <a:gd name="T2" fmla="*/ 3969 w 88"/>
                <a:gd name="T3" fmla="*/ 23019 h 114"/>
                <a:gd name="T4" fmla="*/ 7938 w 88"/>
                <a:gd name="T5" fmla="*/ 23019 h 114"/>
                <a:gd name="T6" fmla="*/ 10319 w 88"/>
                <a:gd name="T7" fmla="*/ 23019 h 114"/>
                <a:gd name="T8" fmla="*/ 14288 w 88"/>
                <a:gd name="T9" fmla="*/ 13494 h 114"/>
                <a:gd name="T10" fmla="*/ 17463 w 88"/>
                <a:gd name="T11" fmla="*/ 13494 h 114"/>
                <a:gd name="T12" fmla="*/ 17463 w 88"/>
                <a:gd name="T13" fmla="*/ 9525 h 114"/>
                <a:gd name="T14" fmla="*/ 14288 w 88"/>
                <a:gd name="T15" fmla="*/ 9525 h 114"/>
                <a:gd name="T16" fmla="*/ 14288 w 88"/>
                <a:gd name="T17" fmla="*/ 0 h 114"/>
                <a:gd name="T18" fmla="*/ 3969 w 88"/>
                <a:gd name="T19" fmla="*/ 3969 h 114"/>
                <a:gd name="T20" fmla="*/ 0 w 88"/>
                <a:gd name="T21" fmla="*/ 9525 h 114"/>
                <a:gd name="T22" fmla="*/ 0 w 88"/>
                <a:gd name="T23" fmla="*/ 16669 h 114"/>
                <a:gd name="T24" fmla="*/ 3969 w 88"/>
                <a:gd name="T25" fmla="*/ 19050 h 114"/>
                <a:gd name="T26" fmla="*/ 3969 w 88"/>
                <a:gd name="T27" fmla="*/ 23019 h 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8"/>
                <a:gd name="T43" fmla="*/ 0 h 114"/>
                <a:gd name="T44" fmla="*/ 88 w 88"/>
                <a:gd name="T45" fmla="*/ 114 h 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8" h="114">
                  <a:moveTo>
                    <a:pt x="19" y="114"/>
                  </a:moveTo>
                  <a:lnTo>
                    <a:pt x="19" y="114"/>
                  </a:lnTo>
                  <a:lnTo>
                    <a:pt x="37" y="114"/>
                  </a:lnTo>
                  <a:lnTo>
                    <a:pt x="54" y="114"/>
                  </a:lnTo>
                  <a:lnTo>
                    <a:pt x="71" y="66"/>
                  </a:lnTo>
                  <a:lnTo>
                    <a:pt x="88" y="66"/>
                  </a:lnTo>
                  <a:lnTo>
                    <a:pt x="88" y="48"/>
                  </a:lnTo>
                  <a:lnTo>
                    <a:pt x="71" y="48"/>
                  </a:lnTo>
                  <a:lnTo>
                    <a:pt x="71" y="0"/>
                  </a:lnTo>
                  <a:lnTo>
                    <a:pt x="19" y="18"/>
                  </a:lnTo>
                  <a:lnTo>
                    <a:pt x="0" y="48"/>
                  </a:lnTo>
                  <a:lnTo>
                    <a:pt x="0" y="81"/>
                  </a:lnTo>
                  <a:lnTo>
                    <a:pt x="19" y="96"/>
                  </a:lnTo>
                  <a:lnTo>
                    <a:pt x="19" y="114"/>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87" name="Freeform 250"/>
            <p:cNvSpPr>
              <a:spLocks/>
            </p:cNvSpPr>
            <p:nvPr>
              <p:custDataLst>
                <p:tags r:id="rId248"/>
              </p:custDataLst>
            </p:nvPr>
          </p:nvSpPr>
          <p:spPr bwMode="auto">
            <a:xfrm>
              <a:off x="4791075" y="3373438"/>
              <a:ext cx="80963" cy="88900"/>
            </a:xfrm>
            <a:custGeom>
              <a:avLst/>
              <a:gdLst>
                <a:gd name="T0" fmla="*/ 13234 w 104"/>
                <a:gd name="T1" fmla="*/ 22425 h 111"/>
                <a:gd name="T2" fmla="*/ 13234 w 104"/>
                <a:gd name="T3" fmla="*/ 22425 h 111"/>
                <a:gd name="T4" fmla="*/ 13234 w 104"/>
                <a:gd name="T5" fmla="*/ 12814 h 111"/>
                <a:gd name="T6" fmla="*/ 16348 w 104"/>
                <a:gd name="T7" fmla="*/ 9611 h 111"/>
                <a:gd name="T8" fmla="*/ 19462 w 104"/>
                <a:gd name="T9" fmla="*/ 0 h 111"/>
                <a:gd name="T10" fmla="*/ 10120 w 104"/>
                <a:gd name="T11" fmla="*/ 3204 h 111"/>
                <a:gd name="T12" fmla="*/ 13234 w 104"/>
                <a:gd name="T13" fmla="*/ 9611 h 111"/>
                <a:gd name="T14" fmla="*/ 10120 w 104"/>
                <a:gd name="T15" fmla="*/ 9611 h 111"/>
                <a:gd name="T16" fmla="*/ 10120 w 104"/>
                <a:gd name="T17" fmla="*/ 6407 h 111"/>
                <a:gd name="T18" fmla="*/ 6228 w 104"/>
                <a:gd name="T19" fmla="*/ 6407 h 111"/>
                <a:gd name="T20" fmla="*/ 0 w 104"/>
                <a:gd name="T21" fmla="*/ 19222 h 111"/>
                <a:gd name="T22" fmla="*/ 10120 w 104"/>
                <a:gd name="T23" fmla="*/ 19222 h 111"/>
                <a:gd name="T24" fmla="*/ 13234 w 104"/>
                <a:gd name="T25" fmla="*/ 22425 h 1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11"/>
                <a:gd name="T41" fmla="*/ 104 w 104"/>
                <a:gd name="T42" fmla="*/ 111 h 1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11">
                  <a:moveTo>
                    <a:pt x="69" y="111"/>
                  </a:moveTo>
                  <a:lnTo>
                    <a:pt x="69" y="111"/>
                  </a:lnTo>
                  <a:lnTo>
                    <a:pt x="69" y="63"/>
                  </a:lnTo>
                  <a:lnTo>
                    <a:pt x="87" y="48"/>
                  </a:lnTo>
                  <a:lnTo>
                    <a:pt x="104" y="0"/>
                  </a:lnTo>
                  <a:lnTo>
                    <a:pt x="52" y="15"/>
                  </a:lnTo>
                  <a:lnTo>
                    <a:pt x="69" y="48"/>
                  </a:lnTo>
                  <a:lnTo>
                    <a:pt x="52" y="48"/>
                  </a:lnTo>
                  <a:lnTo>
                    <a:pt x="52" y="32"/>
                  </a:lnTo>
                  <a:lnTo>
                    <a:pt x="35" y="32"/>
                  </a:lnTo>
                  <a:lnTo>
                    <a:pt x="0" y="96"/>
                  </a:lnTo>
                  <a:lnTo>
                    <a:pt x="52" y="96"/>
                  </a:lnTo>
                  <a:lnTo>
                    <a:pt x="69" y="111"/>
                  </a:lnTo>
                </a:path>
              </a:pathLst>
            </a:custGeom>
            <a:solidFill>
              <a:schemeClr val="accent2"/>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88" name="Freeform 251"/>
            <p:cNvSpPr>
              <a:spLocks/>
            </p:cNvSpPr>
            <p:nvPr>
              <p:custDataLst>
                <p:tags r:id="rId249"/>
              </p:custDataLst>
            </p:nvPr>
          </p:nvSpPr>
          <p:spPr bwMode="auto">
            <a:xfrm>
              <a:off x="4775200" y="3449638"/>
              <a:ext cx="69850" cy="50800"/>
            </a:xfrm>
            <a:custGeom>
              <a:avLst/>
              <a:gdLst>
                <a:gd name="T0" fmla="*/ 14288 w 88"/>
                <a:gd name="T1" fmla="*/ 12902 h 63"/>
                <a:gd name="T2" fmla="*/ 14288 w 88"/>
                <a:gd name="T3" fmla="*/ 12902 h 63"/>
                <a:gd name="T4" fmla="*/ 10319 w 88"/>
                <a:gd name="T5" fmla="*/ 12902 h 63"/>
                <a:gd name="T6" fmla="*/ 10319 w 88"/>
                <a:gd name="T7" fmla="*/ 9676 h 63"/>
                <a:gd name="T8" fmla="*/ 7144 w 88"/>
                <a:gd name="T9" fmla="*/ 9676 h 63"/>
                <a:gd name="T10" fmla="*/ 7144 w 88"/>
                <a:gd name="T11" fmla="*/ 6451 h 63"/>
                <a:gd name="T12" fmla="*/ 0 w 88"/>
                <a:gd name="T13" fmla="*/ 3225 h 63"/>
                <a:gd name="T14" fmla="*/ 0 w 88"/>
                <a:gd name="T15" fmla="*/ 0 h 63"/>
                <a:gd name="T16" fmla="*/ 3969 w 88"/>
                <a:gd name="T17" fmla="*/ 0 h 63"/>
                <a:gd name="T18" fmla="*/ 14288 w 88"/>
                <a:gd name="T19" fmla="*/ 0 h 63"/>
                <a:gd name="T20" fmla="*/ 17463 w 88"/>
                <a:gd name="T21" fmla="*/ 3225 h 63"/>
                <a:gd name="T22" fmla="*/ 17463 w 88"/>
                <a:gd name="T23" fmla="*/ 9676 h 63"/>
                <a:gd name="T24" fmla="*/ 14288 w 88"/>
                <a:gd name="T25" fmla="*/ 9676 h 63"/>
                <a:gd name="T26" fmla="*/ 14288 w 88"/>
                <a:gd name="T27" fmla="*/ 12902 h 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8"/>
                <a:gd name="T43" fmla="*/ 0 h 63"/>
                <a:gd name="T44" fmla="*/ 88 w 88"/>
                <a:gd name="T45" fmla="*/ 63 h 6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8" h="63">
                  <a:moveTo>
                    <a:pt x="71" y="63"/>
                  </a:moveTo>
                  <a:lnTo>
                    <a:pt x="71" y="63"/>
                  </a:lnTo>
                  <a:lnTo>
                    <a:pt x="54" y="63"/>
                  </a:lnTo>
                  <a:lnTo>
                    <a:pt x="54" y="48"/>
                  </a:lnTo>
                  <a:lnTo>
                    <a:pt x="36" y="48"/>
                  </a:lnTo>
                  <a:lnTo>
                    <a:pt x="36" y="32"/>
                  </a:lnTo>
                  <a:lnTo>
                    <a:pt x="0" y="15"/>
                  </a:lnTo>
                  <a:lnTo>
                    <a:pt x="0" y="0"/>
                  </a:lnTo>
                  <a:lnTo>
                    <a:pt x="19" y="0"/>
                  </a:lnTo>
                  <a:lnTo>
                    <a:pt x="71" y="0"/>
                  </a:lnTo>
                  <a:lnTo>
                    <a:pt x="88" y="15"/>
                  </a:lnTo>
                  <a:lnTo>
                    <a:pt x="88" y="48"/>
                  </a:lnTo>
                  <a:lnTo>
                    <a:pt x="71" y="48"/>
                  </a:lnTo>
                  <a:lnTo>
                    <a:pt x="71" y="63"/>
                  </a:lnTo>
                  <a:close/>
                </a:path>
              </a:pathLst>
            </a:custGeom>
            <a:solidFill>
              <a:schemeClr val="accent2"/>
            </a:solidFill>
            <a:ln w="9525">
              <a:solidFill>
                <a:srgbClr val="BBAD87"/>
              </a:solidFill>
              <a:round/>
              <a:headEnd/>
              <a:tailEnd/>
            </a:ln>
          </p:spPr>
          <p:txBody>
            <a:bodyPr/>
            <a:lstStyle/>
            <a:p>
              <a:pPr defTabSz="914400"/>
              <a:endParaRPr lang="en-GB" sz="1350">
                <a:solidFill>
                  <a:prstClr val="black"/>
                </a:solidFill>
              </a:endParaRPr>
            </a:p>
          </p:txBody>
        </p:sp>
        <p:sp>
          <p:nvSpPr>
            <p:cNvPr id="289" name="Freeform 252"/>
            <p:cNvSpPr>
              <a:spLocks/>
            </p:cNvSpPr>
            <p:nvPr>
              <p:custDataLst>
                <p:tags r:id="rId250"/>
              </p:custDataLst>
            </p:nvPr>
          </p:nvSpPr>
          <p:spPr bwMode="auto">
            <a:xfrm>
              <a:off x="4913313" y="3514726"/>
              <a:ext cx="166688" cy="76200"/>
            </a:xfrm>
            <a:custGeom>
              <a:avLst/>
              <a:gdLst>
                <a:gd name="T0" fmla="*/ 0 w 209"/>
                <a:gd name="T1" fmla="*/ 12700 h 96"/>
                <a:gd name="T2" fmla="*/ 0 w 209"/>
                <a:gd name="T3" fmla="*/ 12700 h 96"/>
                <a:gd name="T4" fmla="*/ 7178 w 209"/>
                <a:gd name="T5" fmla="*/ 12700 h 96"/>
                <a:gd name="T6" fmla="*/ 21534 w 209"/>
                <a:gd name="T7" fmla="*/ 9525 h 96"/>
                <a:gd name="T8" fmla="*/ 21534 w 209"/>
                <a:gd name="T9" fmla="*/ 5556 h 96"/>
                <a:gd name="T10" fmla="*/ 24724 w 209"/>
                <a:gd name="T11" fmla="*/ 3175 h 96"/>
                <a:gd name="T12" fmla="*/ 31902 w 209"/>
                <a:gd name="T13" fmla="*/ 3175 h 96"/>
                <a:gd name="T14" fmla="*/ 31902 w 209"/>
                <a:gd name="T15" fmla="*/ 0 h 96"/>
                <a:gd name="T16" fmla="*/ 42270 w 209"/>
                <a:gd name="T17" fmla="*/ 3175 h 96"/>
                <a:gd name="T18" fmla="*/ 42270 w 209"/>
                <a:gd name="T19" fmla="*/ 9525 h 96"/>
                <a:gd name="T20" fmla="*/ 38282 w 209"/>
                <a:gd name="T21" fmla="*/ 15875 h 96"/>
                <a:gd name="T22" fmla="*/ 24724 w 209"/>
                <a:gd name="T23" fmla="*/ 19050 h 96"/>
                <a:gd name="T24" fmla="*/ 17546 w 209"/>
                <a:gd name="T25" fmla="*/ 15875 h 96"/>
                <a:gd name="T26" fmla="*/ 7178 w 209"/>
                <a:gd name="T27" fmla="*/ 15875 h 96"/>
                <a:gd name="T28" fmla="*/ 3988 w 209"/>
                <a:gd name="T29" fmla="*/ 15875 h 96"/>
                <a:gd name="T30" fmla="*/ 0 w 209"/>
                <a:gd name="T31" fmla="*/ 12700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9"/>
                <a:gd name="T49" fmla="*/ 0 h 96"/>
                <a:gd name="T50" fmla="*/ 209 w 209"/>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9" h="96">
                  <a:moveTo>
                    <a:pt x="0" y="64"/>
                  </a:moveTo>
                  <a:lnTo>
                    <a:pt x="0" y="64"/>
                  </a:lnTo>
                  <a:lnTo>
                    <a:pt x="34" y="64"/>
                  </a:lnTo>
                  <a:lnTo>
                    <a:pt x="105" y="48"/>
                  </a:lnTo>
                  <a:lnTo>
                    <a:pt x="105" y="31"/>
                  </a:lnTo>
                  <a:lnTo>
                    <a:pt x="123" y="16"/>
                  </a:lnTo>
                  <a:lnTo>
                    <a:pt x="157" y="16"/>
                  </a:lnTo>
                  <a:lnTo>
                    <a:pt x="157" y="0"/>
                  </a:lnTo>
                  <a:lnTo>
                    <a:pt x="209" y="16"/>
                  </a:lnTo>
                  <a:lnTo>
                    <a:pt x="209" y="48"/>
                  </a:lnTo>
                  <a:lnTo>
                    <a:pt x="192" y="79"/>
                  </a:lnTo>
                  <a:lnTo>
                    <a:pt x="123" y="96"/>
                  </a:lnTo>
                  <a:lnTo>
                    <a:pt x="88" y="79"/>
                  </a:lnTo>
                  <a:lnTo>
                    <a:pt x="34" y="79"/>
                  </a:lnTo>
                  <a:lnTo>
                    <a:pt x="17" y="79"/>
                  </a:lnTo>
                  <a:lnTo>
                    <a:pt x="0" y="64"/>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90" name="Freeform 253"/>
            <p:cNvSpPr>
              <a:spLocks/>
            </p:cNvSpPr>
            <p:nvPr>
              <p:custDataLst>
                <p:tags r:id="rId251"/>
              </p:custDataLst>
            </p:nvPr>
          </p:nvSpPr>
          <p:spPr bwMode="auto">
            <a:xfrm>
              <a:off x="4845050" y="3563938"/>
              <a:ext cx="98425" cy="50800"/>
            </a:xfrm>
            <a:custGeom>
              <a:avLst/>
              <a:gdLst>
                <a:gd name="T0" fmla="*/ 7202 w 123"/>
                <a:gd name="T1" fmla="*/ 12902 h 63"/>
                <a:gd name="T2" fmla="*/ 7202 w 123"/>
                <a:gd name="T3" fmla="*/ 12902 h 63"/>
                <a:gd name="T4" fmla="*/ 14404 w 123"/>
                <a:gd name="T5" fmla="*/ 9676 h 63"/>
                <a:gd name="T6" fmla="*/ 18405 w 123"/>
                <a:gd name="T7" fmla="*/ 9676 h 63"/>
                <a:gd name="T8" fmla="*/ 18405 w 123"/>
                <a:gd name="T9" fmla="*/ 6451 h 63"/>
                <a:gd name="T10" fmla="*/ 21605 w 123"/>
                <a:gd name="T11" fmla="*/ 9676 h 63"/>
                <a:gd name="T12" fmla="*/ 24806 w 123"/>
                <a:gd name="T13" fmla="*/ 3225 h 63"/>
                <a:gd name="T14" fmla="*/ 21605 w 123"/>
                <a:gd name="T15" fmla="*/ 3225 h 63"/>
                <a:gd name="T16" fmla="*/ 18405 w 123"/>
                <a:gd name="T17" fmla="*/ 0 h 63"/>
                <a:gd name="T18" fmla="*/ 7202 w 123"/>
                <a:gd name="T19" fmla="*/ 0 h 63"/>
                <a:gd name="T20" fmla="*/ 4001 w 123"/>
                <a:gd name="T21" fmla="*/ 0 h 63"/>
                <a:gd name="T22" fmla="*/ 0 w 123"/>
                <a:gd name="T23" fmla="*/ 6451 h 63"/>
                <a:gd name="T24" fmla="*/ 0 w 123"/>
                <a:gd name="T25" fmla="*/ 9676 h 63"/>
                <a:gd name="T26" fmla="*/ 4001 w 123"/>
                <a:gd name="T27" fmla="*/ 6451 h 63"/>
                <a:gd name="T28" fmla="*/ 4001 w 123"/>
                <a:gd name="T29" fmla="*/ 12902 h 63"/>
                <a:gd name="T30" fmla="*/ 7202 w 123"/>
                <a:gd name="T31" fmla="*/ 12902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3"/>
                <a:gd name="T49" fmla="*/ 0 h 63"/>
                <a:gd name="T50" fmla="*/ 123 w 123"/>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3" h="63">
                  <a:moveTo>
                    <a:pt x="35" y="63"/>
                  </a:moveTo>
                  <a:lnTo>
                    <a:pt x="35" y="63"/>
                  </a:lnTo>
                  <a:lnTo>
                    <a:pt x="71" y="48"/>
                  </a:lnTo>
                  <a:lnTo>
                    <a:pt x="89" y="48"/>
                  </a:lnTo>
                  <a:lnTo>
                    <a:pt x="89" y="32"/>
                  </a:lnTo>
                  <a:lnTo>
                    <a:pt x="106" y="48"/>
                  </a:lnTo>
                  <a:lnTo>
                    <a:pt x="123" y="15"/>
                  </a:lnTo>
                  <a:lnTo>
                    <a:pt x="106" y="15"/>
                  </a:lnTo>
                  <a:lnTo>
                    <a:pt x="89" y="0"/>
                  </a:lnTo>
                  <a:lnTo>
                    <a:pt x="35" y="0"/>
                  </a:lnTo>
                  <a:lnTo>
                    <a:pt x="18" y="0"/>
                  </a:lnTo>
                  <a:lnTo>
                    <a:pt x="0" y="32"/>
                  </a:lnTo>
                  <a:lnTo>
                    <a:pt x="0" y="48"/>
                  </a:lnTo>
                  <a:lnTo>
                    <a:pt x="18" y="32"/>
                  </a:lnTo>
                  <a:lnTo>
                    <a:pt x="18" y="63"/>
                  </a:lnTo>
                  <a:lnTo>
                    <a:pt x="35" y="63"/>
                  </a:lnTo>
                  <a:close/>
                </a:path>
              </a:pathLst>
            </a:custGeom>
            <a:solidFill>
              <a:srgbClr val="FF7D28"/>
            </a:solidFill>
            <a:ln w="9525">
              <a:solidFill>
                <a:srgbClr val="BBAD87"/>
              </a:solidFill>
              <a:round/>
              <a:headEnd/>
              <a:tailEnd/>
            </a:ln>
          </p:spPr>
          <p:txBody>
            <a:bodyPr/>
            <a:lstStyle/>
            <a:p>
              <a:pPr defTabSz="914400"/>
              <a:endParaRPr lang="en-GB" sz="1350">
                <a:solidFill>
                  <a:prstClr val="black"/>
                </a:solidFill>
              </a:endParaRPr>
            </a:p>
          </p:txBody>
        </p:sp>
        <p:sp>
          <p:nvSpPr>
            <p:cNvPr id="291" name="Freeform 254"/>
            <p:cNvSpPr>
              <a:spLocks/>
            </p:cNvSpPr>
            <p:nvPr>
              <p:custDataLst>
                <p:tags r:id="rId252"/>
              </p:custDataLst>
            </p:nvPr>
          </p:nvSpPr>
          <p:spPr bwMode="auto">
            <a:xfrm>
              <a:off x="4557713" y="3195638"/>
              <a:ext cx="25400" cy="38100"/>
            </a:xfrm>
            <a:custGeom>
              <a:avLst/>
              <a:gdLst>
                <a:gd name="T0" fmla="*/ 0 w 33"/>
                <a:gd name="T1" fmla="*/ 9525 h 48"/>
                <a:gd name="T2" fmla="*/ 3079 w 33"/>
                <a:gd name="T3" fmla="*/ 3969 h 48"/>
                <a:gd name="T4" fmla="*/ 6158 w 33"/>
                <a:gd name="T5" fmla="*/ 0 h 48"/>
                <a:gd name="T6" fmla="*/ 0 w 33"/>
                <a:gd name="T7" fmla="*/ 3969 h 48"/>
                <a:gd name="T8" fmla="*/ 0 w 33"/>
                <a:gd name="T9" fmla="*/ 9525 h 48"/>
                <a:gd name="T10" fmla="*/ 0 60000 65536"/>
                <a:gd name="T11" fmla="*/ 0 60000 65536"/>
                <a:gd name="T12" fmla="*/ 0 60000 65536"/>
                <a:gd name="T13" fmla="*/ 0 60000 65536"/>
                <a:gd name="T14" fmla="*/ 0 60000 65536"/>
                <a:gd name="T15" fmla="*/ 0 w 33"/>
                <a:gd name="T16" fmla="*/ 0 h 48"/>
                <a:gd name="T17" fmla="*/ 33 w 33"/>
                <a:gd name="T18" fmla="*/ 48 h 48"/>
              </a:gdLst>
              <a:ahLst/>
              <a:cxnLst>
                <a:cxn ang="T10">
                  <a:pos x="T0" y="T1"/>
                </a:cxn>
                <a:cxn ang="T11">
                  <a:pos x="T2" y="T3"/>
                </a:cxn>
                <a:cxn ang="T12">
                  <a:pos x="T4" y="T5"/>
                </a:cxn>
                <a:cxn ang="T13">
                  <a:pos x="T6" y="T7"/>
                </a:cxn>
                <a:cxn ang="T14">
                  <a:pos x="T8" y="T9"/>
                </a:cxn>
              </a:cxnLst>
              <a:rect l="T15" t="T16" r="T17" b="T18"/>
              <a:pathLst>
                <a:path w="33" h="48">
                  <a:moveTo>
                    <a:pt x="0" y="48"/>
                  </a:moveTo>
                  <a:lnTo>
                    <a:pt x="18" y="18"/>
                  </a:lnTo>
                  <a:lnTo>
                    <a:pt x="33" y="0"/>
                  </a:lnTo>
                  <a:lnTo>
                    <a:pt x="0" y="18"/>
                  </a:lnTo>
                  <a:lnTo>
                    <a:pt x="0"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92" name="Freeform 255"/>
            <p:cNvSpPr>
              <a:spLocks/>
            </p:cNvSpPr>
            <p:nvPr>
              <p:custDataLst>
                <p:tags r:id="rId253"/>
              </p:custDataLst>
            </p:nvPr>
          </p:nvSpPr>
          <p:spPr bwMode="auto">
            <a:xfrm>
              <a:off x="4679950" y="3119438"/>
              <a:ext cx="14288" cy="14288"/>
            </a:xfrm>
            <a:custGeom>
              <a:avLst/>
              <a:gdLst>
                <a:gd name="T0" fmla="*/ 0 w 17"/>
                <a:gd name="T1" fmla="*/ 3969 h 18"/>
                <a:gd name="T2" fmla="*/ 0 w 17"/>
                <a:gd name="T3" fmla="*/ 3969 h 18"/>
                <a:gd name="T4" fmla="*/ 4202 w 17"/>
                <a:gd name="T5" fmla="*/ 0 h 18"/>
                <a:gd name="T6" fmla="*/ 4202 w 17"/>
                <a:gd name="T7" fmla="*/ 3969 h 18"/>
                <a:gd name="T8" fmla="*/ 0 w 17"/>
                <a:gd name="T9" fmla="*/ 3969 h 18"/>
                <a:gd name="T10" fmla="*/ 0 60000 65536"/>
                <a:gd name="T11" fmla="*/ 0 60000 65536"/>
                <a:gd name="T12" fmla="*/ 0 60000 65536"/>
                <a:gd name="T13" fmla="*/ 0 60000 65536"/>
                <a:gd name="T14" fmla="*/ 0 60000 65536"/>
                <a:gd name="T15" fmla="*/ 0 w 17"/>
                <a:gd name="T16" fmla="*/ 0 h 18"/>
                <a:gd name="T17" fmla="*/ 17 w 17"/>
                <a:gd name="T18" fmla="*/ 18 h 18"/>
              </a:gdLst>
              <a:ahLst/>
              <a:cxnLst>
                <a:cxn ang="T10">
                  <a:pos x="T0" y="T1"/>
                </a:cxn>
                <a:cxn ang="T11">
                  <a:pos x="T2" y="T3"/>
                </a:cxn>
                <a:cxn ang="T12">
                  <a:pos x="T4" y="T5"/>
                </a:cxn>
                <a:cxn ang="T13">
                  <a:pos x="T6" y="T7"/>
                </a:cxn>
                <a:cxn ang="T14">
                  <a:pos x="T8" y="T9"/>
                </a:cxn>
              </a:cxnLst>
              <a:rect l="T15" t="T16" r="T17" b="T18"/>
              <a:pathLst>
                <a:path w="17" h="18">
                  <a:moveTo>
                    <a:pt x="0" y="18"/>
                  </a:moveTo>
                  <a:lnTo>
                    <a:pt x="0" y="18"/>
                  </a:lnTo>
                  <a:lnTo>
                    <a:pt x="17" y="0"/>
                  </a:lnTo>
                  <a:lnTo>
                    <a:pt x="17" y="18"/>
                  </a:lnTo>
                  <a:lnTo>
                    <a:pt x="0" y="1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93" name="Line 256"/>
            <p:cNvSpPr>
              <a:spLocks noChangeShapeType="1"/>
            </p:cNvSpPr>
            <p:nvPr>
              <p:custDataLst>
                <p:tags r:id="rId254"/>
              </p:custDataLst>
            </p:nvPr>
          </p:nvSpPr>
          <p:spPr bwMode="auto">
            <a:xfrm>
              <a:off x="4645025" y="3189288"/>
              <a:ext cx="14288" cy="12700"/>
            </a:xfrm>
            <a:prstGeom prst="line">
              <a:avLst/>
            </a:pr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94" name="Freeform 257"/>
            <p:cNvSpPr>
              <a:spLocks/>
            </p:cNvSpPr>
            <p:nvPr>
              <p:custDataLst>
                <p:tags r:id="rId255"/>
              </p:custDataLst>
            </p:nvPr>
          </p:nvSpPr>
          <p:spPr bwMode="auto">
            <a:xfrm>
              <a:off x="4845050" y="3324226"/>
              <a:ext cx="193675" cy="239713"/>
            </a:xfrm>
            <a:custGeom>
              <a:avLst/>
              <a:gdLst>
                <a:gd name="T0" fmla="*/ 27781 w 244"/>
                <a:gd name="T1" fmla="*/ 8702 h 303"/>
                <a:gd name="T2" fmla="*/ 27781 w 244"/>
                <a:gd name="T3" fmla="*/ 8702 h 303"/>
                <a:gd name="T4" fmla="*/ 42069 w 244"/>
                <a:gd name="T5" fmla="*/ 2373 h 303"/>
                <a:gd name="T6" fmla="*/ 42069 w 244"/>
                <a:gd name="T7" fmla="*/ 5538 h 303"/>
                <a:gd name="T8" fmla="*/ 38100 w 244"/>
                <a:gd name="T9" fmla="*/ 5538 h 303"/>
                <a:gd name="T10" fmla="*/ 45244 w 244"/>
                <a:gd name="T11" fmla="*/ 8702 h 303"/>
                <a:gd name="T12" fmla="*/ 48419 w 244"/>
                <a:gd name="T13" fmla="*/ 34019 h 303"/>
                <a:gd name="T14" fmla="*/ 45244 w 244"/>
                <a:gd name="T15" fmla="*/ 30854 h 303"/>
                <a:gd name="T16" fmla="*/ 38100 w 244"/>
                <a:gd name="T17" fmla="*/ 34019 h 303"/>
                <a:gd name="T18" fmla="*/ 31750 w 244"/>
                <a:gd name="T19" fmla="*/ 37183 h 303"/>
                <a:gd name="T20" fmla="*/ 34925 w 244"/>
                <a:gd name="T21" fmla="*/ 43512 h 303"/>
                <a:gd name="T22" fmla="*/ 42069 w 244"/>
                <a:gd name="T23" fmla="*/ 49841 h 303"/>
                <a:gd name="T24" fmla="*/ 38100 w 244"/>
                <a:gd name="T25" fmla="*/ 53006 h 303"/>
                <a:gd name="T26" fmla="*/ 38100 w 244"/>
                <a:gd name="T27" fmla="*/ 56170 h 303"/>
                <a:gd name="T28" fmla="*/ 24606 w 244"/>
                <a:gd name="T29" fmla="*/ 59335 h 303"/>
                <a:gd name="T30" fmla="*/ 18256 w 244"/>
                <a:gd name="T31" fmla="*/ 59335 h 303"/>
                <a:gd name="T32" fmla="*/ 7144 w 244"/>
                <a:gd name="T33" fmla="*/ 59335 h 303"/>
                <a:gd name="T34" fmla="*/ 11113 w 244"/>
                <a:gd name="T35" fmla="*/ 49841 h 303"/>
                <a:gd name="T36" fmla="*/ 0 w 244"/>
                <a:gd name="T37" fmla="*/ 43512 h 303"/>
                <a:gd name="T38" fmla="*/ 0 w 244"/>
                <a:gd name="T39" fmla="*/ 40348 h 303"/>
                <a:gd name="T40" fmla="*/ 0 w 244"/>
                <a:gd name="T41" fmla="*/ 34019 h 303"/>
                <a:gd name="T42" fmla="*/ 0 w 244"/>
                <a:gd name="T43" fmla="*/ 24525 h 303"/>
                <a:gd name="T44" fmla="*/ 3969 w 244"/>
                <a:gd name="T45" fmla="*/ 21361 h 303"/>
                <a:gd name="T46" fmla="*/ 7144 w 244"/>
                <a:gd name="T47" fmla="*/ 11867 h 303"/>
                <a:gd name="T48" fmla="*/ 14288 w 244"/>
                <a:gd name="T49" fmla="*/ 11867 h 303"/>
                <a:gd name="T50" fmla="*/ 18256 w 244"/>
                <a:gd name="T51" fmla="*/ 5538 h 303"/>
                <a:gd name="T52" fmla="*/ 14288 w 244"/>
                <a:gd name="T53" fmla="*/ 5538 h 303"/>
                <a:gd name="T54" fmla="*/ 18256 w 244"/>
                <a:gd name="T55" fmla="*/ 2373 h 303"/>
                <a:gd name="T56" fmla="*/ 14288 w 244"/>
                <a:gd name="T57" fmla="*/ 0 h 303"/>
                <a:gd name="T58" fmla="*/ 18256 w 244"/>
                <a:gd name="T59" fmla="*/ 0 h 303"/>
                <a:gd name="T60" fmla="*/ 21431 w 244"/>
                <a:gd name="T61" fmla="*/ 0 h 303"/>
                <a:gd name="T62" fmla="*/ 21431 w 244"/>
                <a:gd name="T63" fmla="*/ 2373 h 303"/>
                <a:gd name="T64" fmla="*/ 27781 w 244"/>
                <a:gd name="T65" fmla="*/ 5538 h 303"/>
                <a:gd name="T66" fmla="*/ 24606 w 244"/>
                <a:gd name="T67" fmla="*/ 8702 h 303"/>
                <a:gd name="T68" fmla="*/ 27781 w 244"/>
                <a:gd name="T69" fmla="*/ 8702 h 30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4"/>
                <a:gd name="T106" fmla="*/ 0 h 303"/>
                <a:gd name="T107" fmla="*/ 244 w 244"/>
                <a:gd name="T108" fmla="*/ 303 h 30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4" h="303">
                  <a:moveTo>
                    <a:pt x="140" y="47"/>
                  </a:moveTo>
                  <a:lnTo>
                    <a:pt x="140" y="47"/>
                  </a:lnTo>
                  <a:lnTo>
                    <a:pt x="210" y="15"/>
                  </a:lnTo>
                  <a:lnTo>
                    <a:pt x="210" y="30"/>
                  </a:lnTo>
                  <a:lnTo>
                    <a:pt x="192" y="30"/>
                  </a:lnTo>
                  <a:lnTo>
                    <a:pt x="227" y="47"/>
                  </a:lnTo>
                  <a:lnTo>
                    <a:pt x="244" y="174"/>
                  </a:lnTo>
                  <a:lnTo>
                    <a:pt x="227" y="159"/>
                  </a:lnTo>
                  <a:lnTo>
                    <a:pt x="192" y="174"/>
                  </a:lnTo>
                  <a:lnTo>
                    <a:pt x="158" y="191"/>
                  </a:lnTo>
                  <a:lnTo>
                    <a:pt x="175" y="222"/>
                  </a:lnTo>
                  <a:lnTo>
                    <a:pt x="210" y="255"/>
                  </a:lnTo>
                  <a:lnTo>
                    <a:pt x="192" y="270"/>
                  </a:lnTo>
                  <a:lnTo>
                    <a:pt x="192" y="287"/>
                  </a:lnTo>
                  <a:lnTo>
                    <a:pt x="123" y="303"/>
                  </a:lnTo>
                  <a:lnTo>
                    <a:pt x="89" y="303"/>
                  </a:lnTo>
                  <a:lnTo>
                    <a:pt x="35" y="303"/>
                  </a:lnTo>
                  <a:lnTo>
                    <a:pt x="54" y="255"/>
                  </a:lnTo>
                  <a:lnTo>
                    <a:pt x="0" y="222"/>
                  </a:lnTo>
                  <a:lnTo>
                    <a:pt x="0" y="207"/>
                  </a:lnTo>
                  <a:lnTo>
                    <a:pt x="0" y="174"/>
                  </a:lnTo>
                  <a:lnTo>
                    <a:pt x="0" y="126"/>
                  </a:lnTo>
                  <a:lnTo>
                    <a:pt x="18" y="111"/>
                  </a:lnTo>
                  <a:lnTo>
                    <a:pt x="35" y="63"/>
                  </a:lnTo>
                  <a:lnTo>
                    <a:pt x="71" y="63"/>
                  </a:lnTo>
                  <a:lnTo>
                    <a:pt x="89" y="30"/>
                  </a:lnTo>
                  <a:lnTo>
                    <a:pt x="71" y="30"/>
                  </a:lnTo>
                  <a:lnTo>
                    <a:pt x="89" y="15"/>
                  </a:lnTo>
                  <a:lnTo>
                    <a:pt x="71" y="0"/>
                  </a:lnTo>
                  <a:lnTo>
                    <a:pt x="89" y="0"/>
                  </a:lnTo>
                  <a:lnTo>
                    <a:pt x="106" y="0"/>
                  </a:lnTo>
                  <a:lnTo>
                    <a:pt x="106" y="15"/>
                  </a:lnTo>
                  <a:lnTo>
                    <a:pt x="140" y="30"/>
                  </a:lnTo>
                  <a:lnTo>
                    <a:pt x="123" y="47"/>
                  </a:lnTo>
                  <a:lnTo>
                    <a:pt x="140" y="47"/>
                  </a:lnTo>
                  <a:close/>
                </a:path>
              </a:pathLst>
            </a:custGeom>
            <a:solidFill>
              <a:schemeClr val="accent2"/>
            </a:solidFill>
            <a:ln w="9525">
              <a:solidFill>
                <a:srgbClr val="BBAD87"/>
              </a:solidFill>
              <a:round/>
              <a:headEnd/>
              <a:tailEnd/>
            </a:ln>
          </p:spPr>
          <p:txBody>
            <a:bodyPr/>
            <a:lstStyle/>
            <a:p>
              <a:pPr defTabSz="914400"/>
              <a:endParaRPr lang="en-GB" sz="1350">
                <a:solidFill>
                  <a:prstClr val="black"/>
                </a:solidFill>
              </a:endParaRPr>
            </a:p>
          </p:txBody>
        </p:sp>
        <p:sp>
          <p:nvSpPr>
            <p:cNvPr id="295" name="Freeform 258"/>
            <p:cNvSpPr>
              <a:spLocks/>
            </p:cNvSpPr>
            <p:nvPr>
              <p:custDataLst>
                <p:tags r:id="rId256"/>
              </p:custDataLst>
            </p:nvPr>
          </p:nvSpPr>
          <p:spPr bwMode="auto">
            <a:xfrm>
              <a:off x="4859338" y="3576638"/>
              <a:ext cx="261938" cy="242888"/>
            </a:xfrm>
            <a:custGeom>
              <a:avLst/>
              <a:gdLst>
                <a:gd name="T0" fmla="*/ 3969 w 330"/>
                <a:gd name="T1" fmla="*/ 23094 h 305"/>
                <a:gd name="T2" fmla="*/ 3969 w 330"/>
                <a:gd name="T3" fmla="*/ 23094 h 305"/>
                <a:gd name="T4" fmla="*/ 9525 w 330"/>
                <a:gd name="T5" fmla="*/ 19112 h 305"/>
                <a:gd name="T6" fmla="*/ 16669 w 330"/>
                <a:gd name="T7" fmla="*/ 23094 h 305"/>
                <a:gd name="T8" fmla="*/ 23813 w 330"/>
                <a:gd name="T9" fmla="*/ 32651 h 305"/>
                <a:gd name="T10" fmla="*/ 27781 w 330"/>
                <a:gd name="T11" fmla="*/ 32651 h 305"/>
                <a:gd name="T12" fmla="*/ 30956 w 330"/>
                <a:gd name="T13" fmla="*/ 38225 h 305"/>
                <a:gd name="T14" fmla="*/ 38100 w 330"/>
                <a:gd name="T15" fmla="*/ 42207 h 305"/>
                <a:gd name="T16" fmla="*/ 44450 w 330"/>
                <a:gd name="T17" fmla="*/ 47781 h 305"/>
                <a:gd name="T18" fmla="*/ 47625 w 330"/>
                <a:gd name="T19" fmla="*/ 47781 h 305"/>
                <a:gd name="T20" fmla="*/ 52388 w 330"/>
                <a:gd name="T21" fmla="*/ 57337 h 305"/>
                <a:gd name="T22" fmla="*/ 47625 w 330"/>
                <a:gd name="T23" fmla="*/ 61319 h 305"/>
                <a:gd name="T24" fmla="*/ 52388 w 330"/>
                <a:gd name="T25" fmla="*/ 61319 h 305"/>
                <a:gd name="T26" fmla="*/ 55563 w 330"/>
                <a:gd name="T27" fmla="*/ 57337 h 305"/>
                <a:gd name="T28" fmla="*/ 55563 w 330"/>
                <a:gd name="T29" fmla="*/ 54948 h 305"/>
                <a:gd name="T30" fmla="*/ 55563 w 330"/>
                <a:gd name="T31" fmla="*/ 51763 h 305"/>
                <a:gd name="T32" fmla="*/ 55563 w 330"/>
                <a:gd name="T33" fmla="*/ 45392 h 305"/>
                <a:gd name="T34" fmla="*/ 61913 w 330"/>
                <a:gd name="T35" fmla="*/ 51763 h 305"/>
                <a:gd name="T36" fmla="*/ 65881 w 330"/>
                <a:gd name="T37" fmla="*/ 47781 h 305"/>
                <a:gd name="T38" fmla="*/ 47625 w 330"/>
                <a:gd name="T39" fmla="*/ 38225 h 305"/>
                <a:gd name="T40" fmla="*/ 52388 w 330"/>
                <a:gd name="T41" fmla="*/ 35836 h 305"/>
                <a:gd name="T42" fmla="*/ 47625 w 330"/>
                <a:gd name="T43" fmla="*/ 35836 h 305"/>
                <a:gd name="T44" fmla="*/ 41275 w 330"/>
                <a:gd name="T45" fmla="*/ 32651 h 305"/>
                <a:gd name="T46" fmla="*/ 38100 w 330"/>
                <a:gd name="T47" fmla="*/ 26280 h 305"/>
                <a:gd name="T48" fmla="*/ 30956 w 330"/>
                <a:gd name="T49" fmla="*/ 19112 h 305"/>
                <a:gd name="T50" fmla="*/ 30956 w 330"/>
                <a:gd name="T51" fmla="*/ 9556 h 305"/>
                <a:gd name="T52" fmla="*/ 34131 w 330"/>
                <a:gd name="T53" fmla="*/ 9556 h 305"/>
                <a:gd name="T54" fmla="*/ 38100 w 330"/>
                <a:gd name="T55" fmla="*/ 9556 h 305"/>
                <a:gd name="T56" fmla="*/ 38100 w 330"/>
                <a:gd name="T57" fmla="*/ 7167 h 305"/>
                <a:gd name="T58" fmla="*/ 38100 w 330"/>
                <a:gd name="T59" fmla="*/ 3982 h 305"/>
                <a:gd name="T60" fmla="*/ 30956 w 330"/>
                <a:gd name="T61" fmla="*/ 0 h 305"/>
                <a:gd name="T62" fmla="*/ 19844 w 330"/>
                <a:gd name="T63" fmla="*/ 0 h 305"/>
                <a:gd name="T64" fmla="*/ 16669 w 330"/>
                <a:gd name="T65" fmla="*/ 7167 h 305"/>
                <a:gd name="T66" fmla="*/ 14288 w 330"/>
                <a:gd name="T67" fmla="*/ 3982 h 305"/>
                <a:gd name="T68" fmla="*/ 14288 w 330"/>
                <a:gd name="T69" fmla="*/ 7167 h 305"/>
                <a:gd name="T70" fmla="*/ 9525 w 330"/>
                <a:gd name="T71" fmla="*/ 7167 h 305"/>
                <a:gd name="T72" fmla="*/ 3969 w 330"/>
                <a:gd name="T73" fmla="*/ 9556 h 305"/>
                <a:gd name="T74" fmla="*/ 0 w 330"/>
                <a:gd name="T75" fmla="*/ 9556 h 305"/>
                <a:gd name="T76" fmla="*/ 0 w 330"/>
                <a:gd name="T77" fmla="*/ 16723 h 305"/>
                <a:gd name="T78" fmla="*/ 3969 w 330"/>
                <a:gd name="T79" fmla="*/ 23094 h 30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30"/>
                <a:gd name="T121" fmla="*/ 0 h 305"/>
                <a:gd name="T122" fmla="*/ 330 w 330"/>
                <a:gd name="T123" fmla="*/ 305 h 30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30" h="305">
                  <a:moveTo>
                    <a:pt x="17" y="113"/>
                  </a:moveTo>
                  <a:lnTo>
                    <a:pt x="17" y="113"/>
                  </a:lnTo>
                  <a:lnTo>
                    <a:pt x="51" y="96"/>
                  </a:lnTo>
                  <a:lnTo>
                    <a:pt x="86" y="113"/>
                  </a:lnTo>
                  <a:lnTo>
                    <a:pt x="120" y="161"/>
                  </a:lnTo>
                  <a:lnTo>
                    <a:pt x="138" y="161"/>
                  </a:lnTo>
                  <a:lnTo>
                    <a:pt x="155" y="192"/>
                  </a:lnTo>
                  <a:lnTo>
                    <a:pt x="192" y="209"/>
                  </a:lnTo>
                  <a:lnTo>
                    <a:pt x="226" y="240"/>
                  </a:lnTo>
                  <a:lnTo>
                    <a:pt x="243" y="240"/>
                  </a:lnTo>
                  <a:lnTo>
                    <a:pt x="261" y="288"/>
                  </a:lnTo>
                  <a:lnTo>
                    <a:pt x="243" y="305"/>
                  </a:lnTo>
                  <a:lnTo>
                    <a:pt x="261" y="305"/>
                  </a:lnTo>
                  <a:lnTo>
                    <a:pt x="278" y="288"/>
                  </a:lnTo>
                  <a:lnTo>
                    <a:pt x="278" y="273"/>
                  </a:lnTo>
                  <a:lnTo>
                    <a:pt x="278" y="257"/>
                  </a:lnTo>
                  <a:lnTo>
                    <a:pt x="278" y="225"/>
                  </a:lnTo>
                  <a:lnTo>
                    <a:pt x="312" y="257"/>
                  </a:lnTo>
                  <a:lnTo>
                    <a:pt x="330" y="240"/>
                  </a:lnTo>
                  <a:lnTo>
                    <a:pt x="243" y="192"/>
                  </a:lnTo>
                  <a:lnTo>
                    <a:pt x="261" y="177"/>
                  </a:lnTo>
                  <a:lnTo>
                    <a:pt x="243" y="177"/>
                  </a:lnTo>
                  <a:lnTo>
                    <a:pt x="209" y="161"/>
                  </a:lnTo>
                  <a:lnTo>
                    <a:pt x="192" y="129"/>
                  </a:lnTo>
                  <a:lnTo>
                    <a:pt x="155" y="96"/>
                  </a:lnTo>
                  <a:lnTo>
                    <a:pt x="155" y="48"/>
                  </a:lnTo>
                  <a:lnTo>
                    <a:pt x="174" y="48"/>
                  </a:lnTo>
                  <a:lnTo>
                    <a:pt x="192" y="48"/>
                  </a:lnTo>
                  <a:lnTo>
                    <a:pt x="192" y="33"/>
                  </a:lnTo>
                  <a:lnTo>
                    <a:pt x="192" y="17"/>
                  </a:lnTo>
                  <a:lnTo>
                    <a:pt x="155" y="0"/>
                  </a:lnTo>
                  <a:lnTo>
                    <a:pt x="103" y="0"/>
                  </a:lnTo>
                  <a:lnTo>
                    <a:pt x="86" y="33"/>
                  </a:lnTo>
                  <a:lnTo>
                    <a:pt x="69" y="17"/>
                  </a:lnTo>
                  <a:lnTo>
                    <a:pt x="69" y="33"/>
                  </a:lnTo>
                  <a:lnTo>
                    <a:pt x="51" y="33"/>
                  </a:lnTo>
                  <a:lnTo>
                    <a:pt x="17" y="48"/>
                  </a:lnTo>
                  <a:lnTo>
                    <a:pt x="0" y="48"/>
                  </a:lnTo>
                  <a:lnTo>
                    <a:pt x="0" y="81"/>
                  </a:lnTo>
                  <a:lnTo>
                    <a:pt x="17" y="113"/>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296" name="Freeform 259"/>
            <p:cNvSpPr>
              <a:spLocks/>
            </p:cNvSpPr>
            <p:nvPr>
              <p:custDataLst>
                <p:tags r:id="rId257"/>
              </p:custDataLst>
            </p:nvPr>
          </p:nvSpPr>
          <p:spPr bwMode="auto">
            <a:xfrm>
              <a:off x="4830763" y="3487738"/>
              <a:ext cx="14288" cy="12700"/>
            </a:xfrm>
            <a:custGeom>
              <a:avLst/>
              <a:gdLst>
                <a:gd name="T0" fmla="*/ 0 w 17"/>
                <a:gd name="T1" fmla="*/ 3387 h 15"/>
                <a:gd name="T2" fmla="*/ 0 w 17"/>
                <a:gd name="T3" fmla="*/ 3387 h 15"/>
                <a:gd name="T4" fmla="*/ 0 w 17"/>
                <a:gd name="T5" fmla="*/ 0 h 15"/>
                <a:gd name="T6" fmla="*/ 4202 w 17"/>
                <a:gd name="T7" fmla="*/ 0 h 15"/>
                <a:gd name="T8" fmla="*/ 4202 w 17"/>
                <a:gd name="T9" fmla="*/ 3387 h 15"/>
                <a:gd name="T10" fmla="*/ 0 w 17"/>
                <a:gd name="T11" fmla="*/ 3387 h 15"/>
                <a:gd name="T12" fmla="*/ 0 60000 65536"/>
                <a:gd name="T13" fmla="*/ 0 60000 65536"/>
                <a:gd name="T14" fmla="*/ 0 60000 65536"/>
                <a:gd name="T15" fmla="*/ 0 60000 65536"/>
                <a:gd name="T16" fmla="*/ 0 60000 65536"/>
                <a:gd name="T17" fmla="*/ 0 60000 65536"/>
                <a:gd name="T18" fmla="*/ 0 w 17"/>
                <a:gd name="T19" fmla="*/ 0 h 15"/>
                <a:gd name="T20" fmla="*/ 17 w 17"/>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7" h="15">
                  <a:moveTo>
                    <a:pt x="0" y="15"/>
                  </a:moveTo>
                  <a:lnTo>
                    <a:pt x="0" y="15"/>
                  </a:lnTo>
                  <a:lnTo>
                    <a:pt x="0" y="0"/>
                  </a:lnTo>
                  <a:lnTo>
                    <a:pt x="17" y="0"/>
                  </a:lnTo>
                  <a:lnTo>
                    <a:pt x="17" y="15"/>
                  </a:lnTo>
                  <a:lnTo>
                    <a:pt x="0" y="1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97" name="Freeform 260"/>
            <p:cNvSpPr>
              <a:spLocks/>
            </p:cNvSpPr>
            <p:nvPr>
              <p:custDataLst>
                <p:tags r:id="rId258"/>
              </p:custDataLst>
            </p:nvPr>
          </p:nvSpPr>
          <p:spPr bwMode="auto">
            <a:xfrm>
              <a:off x="5013324" y="3576638"/>
              <a:ext cx="53975" cy="38100"/>
            </a:xfrm>
            <a:custGeom>
              <a:avLst/>
              <a:gdLst>
                <a:gd name="T0" fmla="*/ 13108 w 70"/>
                <a:gd name="T1" fmla="*/ 3969 h 48"/>
                <a:gd name="T2" fmla="*/ 13108 w 70"/>
                <a:gd name="T3" fmla="*/ 3969 h 48"/>
                <a:gd name="T4" fmla="*/ 9253 w 70"/>
                <a:gd name="T5" fmla="*/ 3969 h 48"/>
                <a:gd name="T6" fmla="*/ 6169 w 70"/>
                <a:gd name="T7" fmla="*/ 9525 h 48"/>
                <a:gd name="T8" fmla="*/ 3084 w 70"/>
                <a:gd name="T9" fmla="*/ 9525 h 48"/>
                <a:gd name="T10" fmla="*/ 0 w 70"/>
                <a:gd name="T11" fmla="*/ 9525 h 48"/>
                <a:gd name="T12" fmla="*/ 0 w 70"/>
                <a:gd name="T13" fmla="*/ 7144 h 48"/>
                <a:gd name="T14" fmla="*/ 0 w 70"/>
                <a:gd name="T15" fmla="*/ 3969 h 48"/>
                <a:gd name="T16" fmla="*/ 13108 w 70"/>
                <a:gd name="T17" fmla="*/ 0 h 48"/>
                <a:gd name="T18" fmla="*/ 13108 w 70"/>
                <a:gd name="T19" fmla="*/ 3969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48"/>
                <a:gd name="T32" fmla="*/ 70 w 70"/>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48">
                  <a:moveTo>
                    <a:pt x="70" y="17"/>
                  </a:moveTo>
                  <a:lnTo>
                    <a:pt x="70" y="17"/>
                  </a:lnTo>
                  <a:lnTo>
                    <a:pt x="52" y="17"/>
                  </a:lnTo>
                  <a:lnTo>
                    <a:pt x="35" y="48"/>
                  </a:lnTo>
                  <a:lnTo>
                    <a:pt x="18" y="48"/>
                  </a:lnTo>
                  <a:lnTo>
                    <a:pt x="0" y="48"/>
                  </a:lnTo>
                  <a:lnTo>
                    <a:pt x="0" y="33"/>
                  </a:lnTo>
                  <a:lnTo>
                    <a:pt x="0" y="17"/>
                  </a:lnTo>
                  <a:lnTo>
                    <a:pt x="70" y="0"/>
                  </a:lnTo>
                  <a:lnTo>
                    <a:pt x="70" y="17"/>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298" name="Freeform 261"/>
            <p:cNvSpPr>
              <a:spLocks/>
            </p:cNvSpPr>
            <p:nvPr>
              <p:custDataLst>
                <p:tags r:id="rId259"/>
              </p:custDataLst>
            </p:nvPr>
          </p:nvSpPr>
          <p:spPr bwMode="auto">
            <a:xfrm>
              <a:off x="5164137" y="2651126"/>
              <a:ext cx="233363" cy="482600"/>
            </a:xfrm>
            <a:custGeom>
              <a:avLst/>
              <a:gdLst>
                <a:gd name="T0" fmla="*/ 44450 w 294"/>
                <a:gd name="T1" fmla="*/ 15849 h 609"/>
                <a:gd name="T2" fmla="*/ 44450 w 294"/>
                <a:gd name="T3" fmla="*/ 15849 h 609"/>
                <a:gd name="T4" fmla="*/ 44450 w 294"/>
                <a:gd name="T5" fmla="*/ 25358 h 609"/>
                <a:gd name="T6" fmla="*/ 51594 w 294"/>
                <a:gd name="T7" fmla="*/ 31698 h 609"/>
                <a:gd name="T8" fmla="*/ 47625 w 294"/>
                <a:gd name="T9" fmla="*/ 41207 h 609"/>
                <a:gd name="T10" fmla="*/ 51594 w 294"/>
                <a:gd name="T11" fmla="*/ 57056 h 609"/>
                <a:gd name="T12" fmla="*/ 47625 w 294"/>
                <a:gd name="T13" fmla="*/ 66566 h 609"/>
                <a:gd name="T14" fmla="*/ 55563 w 294"/>
                <a:gd name="T15" fmla="*/ 76075 h 609"/>
                <a:gd name="T16" fmla="*/ 51594 w 294"/>
                <a:gd name="T17" fmla="*/ 82414 h 609"/>
                <a:gd name="T18" fmla="*/ 58738 w 294"/>
                <a:gd name="T19" fmla="*/ 87962 h 609"/>
                <a:gd name="T20" fmla="*/ 58738 w 294"/>
                <a:gd name="T21" fmla="*/ 91924 h 609"/>
                <a:gd name="T22" fmla="*/ 47625 w 294"/>
                <a:gd name="T23" fmla="*/ 106980 h 609"/>
                <a:gd name="T24" fmla="*/ 37306 w 294"/>
                <a:gd name="T25" fmla="*/ 114112 h 609"/>
                <a:gd name="T26" fmla="*/ 34131 w 294"/>
                <a:gd name="T27" fmla="*/ 114112 h 609"/>
                <a:gd name="T28" fmla="*/ 16669 w 294"/>
                <a:gd name="T29" fmla="*/ 120452 h 609"/>
                <a:gd name="T30" fmla="*/ 3969 w 294"/>
                <a:gd name="T31" fmla="*/ 114112 h 609"/>
                <a:gd name="T32" fmla="*/ 7144 w 294"/>
                <a:gd name="T33" fmla="*/ 104603 h 609"/>
                <a:gd name="T34" fmla="*/ 3969 w 294"/>
                <a:gd name="T35" fmla="*/ 95094 h 609"/>
                <a:gd name="T36" fmla="*/ 7144 w 294"/>
                <a:gd name="T37" fmla="*/ 87962 h 609"/>
                <a:gd name="T38" fmla="*/ 20638 w 294"/>
                <a:gd name="T39" fmla="*/ 69735 h 609"/>
                <a:gd name="T40" fmla="*/ 23813 w 294"/>
                <a:gd name="T41" fmla="*/ 66566 h 609"/>
                <a:gd name="T42" fmla="*/ 23813 w 294"/>
                <a:gd name="T43" fmla="*/ 60226 h 609"/>
                <a:gd name="T44" fmla="*/ 20638 w 294"/>
                <a:gd name="T45" fmla="*/ 57056 h 609"/>
                <a:gd name="T46" fmla="*/ 16669 w 294"/>
                <a:gd name="T47" fmla="*/ 57056 h 609"/>
                <a:gd name="T48" fmla="*/ 14288 w 294"/>
                <a:gd name="T49" fmla="*/ 28528 h 609"/>
                <a:gd name="T50" fmla="*/ 0 w 294"/>
                <a:gd name="T51" fmla="*/ 15849 h 609"/>
                <a:gd name="T52" fmla="*/ 3969 w 294"/>
                <a:gd name="T53" fmla="*/ 12679 h 609"/>
                <a:gd name="T54" fmla="*/ 10319 w 294"/>
                <a:gd name="T55" fmla="*/ 19019 h 609"/>
                <a:gd name="T56" fmla="*/ 14288 w 294"/>
                <a:gd name="T57" fmla="*/ 19019 h 609"/>
                <a:gd name="T58" fmla="*/ 16669 w 294"/>
                <a:gd name="T59" fmla="*/ 19019 h 609"/>
                <a:gd name="T60" fmla="*/ 23813 w 294"/>
                <a:gd name="T61" fmla="*/ 19019 h 609"/>
                <a:gd name="T62" fmla="*/ 27781 w 294"/>
                <a:gd name="T63" fmla="*/ 15849 h 609"/>
                <a:gd name="T64" fmla="*/ 30956 w 294"/>
                <a:gd name="T65" fmla="*/ 3170 h 609"/>
                <a:gd name="T66" fmla="*/ 37306 w 294"/>
                <a:gd name="T67" fmla="*/ 0 h 609"/>
                <a:gd name="T68" fmla="*/ 47625 w 294"/>
                <a:gd name="T69" fmla="*/ 6340 h 609"/>
                <a:gd name="T70" fmla="*/ 44450 w 294"/>
                <a:gd name="T71" fmla="*/ 15849 h 60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4"/>
                <a:gd name="T109" fmla="*/ 0 h 609"/>
                <a:gd name="T110" fmla="*/ 294 w 294"/>
                <a:gd name="T111" fmla="*/ 609 h 60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4" h="609">
                  <a:moveTo>
                    <a:pt x="225" y="81"/>
                  </a:moveTo>
                  <a:lnTo>
                    <a:pt x="225" y="81"/>
                  </a:lnTo>
                  <a:lnTo>
                    <a:pt x="225" y="129"/>
                  </a:lnTo>
                  <a:lnTo>
                    <a:pt x="260" y="160"/>
                  </a:lnTo>
                  <a:lnTo>
                    <a:pt x="242" y="208"/>
                  </a:lnTo>
                  <a:lnTo>
                    <a:pt x="260" y="288"/>
                  </a:lnTo>
                  <a:lnTo>
                    <a:pt x="242" y="336"/>
                  </a:lnTo>
                  <a:lnTo>
                    <a:pt x="277" y="384"/>
                  </a:lnTo>
                  <a:lnTo>
                    <a:pt x="260" y="417"/>
                  </a:lnTo>
                  <a:lnTo>
                    <a:pt x="294" y="447"/>
                  </a:lnTo>
                  <a:lnTo>
                    <a:pt x="294" y="465"/>
                  </a:lnTo>
                  <a:lnTo>
                    <a:pt x="242" y="543"/>
                  </a:lnTo>
                  <a:lnTo>
                    <a:pt x="191" y="576"/>
                  </a:lnTo>
                  <a:lnTo>
                    <a:pt x="173" y="576"/>
                  </a:lnTo>
                  <a:lnTo>
                    <a:pt x="87" y="609"/>
                  </a:lnTo>
                  <a:lnTo>
                    <a:pt x="18" y="576"/>
                  </a:lnTo>
                  <a:lnTo>
                    <a:pt x="35" y="528"/>
                  </a:lnTo>
                  <a:lnTo>
                    <a:pt x="18" y="480"/>
                  </a:lnTo>
                  <a:lnTo>
                    <a:pt x="35" y="447"/>
                  </a:lnTo>
                  <a:lnTo>
                    <a:pt x="104" y="352"/>
                  </a:lnTo>
                  <a:lnTo>
                    <a:pt x="121" y="336"/>
                  </a:lnTo>
                  <a:lnTo>
                    <a:pt x="121" y="304"/>
                  </a:lnTo>
                  <a:lnTo>
                    <a:pt x="104" y="288"/>
                  </a:lnTo>
                  <a:lnTo>
                    <a:pt x="87" y="288"/>
                  </a:lnTo>
                  <a:lnTo>
                    <a:pt x="70" y="144"/>
                  </a:lnTo>
                  <a:lnTo>
                    <a:pt x="0" y="81"/>
                  </a:lnTo>
                  <a:lnTo>
                    <a:pt x="18" y="64"/>
                  </a:lnTo>
                  <a:lnTo>
                    <a:pt x="52" y="96"/>
                  </a:lnTo>
                  <a:lnTo>
                    <a:pt x="70" y="96"/>
                  </a:lnTo>
                  <a:lnTo>
                    <a:pt x="87" y="96"/>
                  </a:lnTo>
                  <a:lnTo>
                    <a:pt x="121" y="96"/>
                  </a:lnTo>
                  <a:lnTo>
                    <a:pt x="139" y="81"/>
                  </a:lnTo>
                  <a:lnTo>
                    <a:pt x="156" y="16"/>
                  </a:lnTo>
                  <a:lnTo>
                    <a:pt x="191" y="0"/>
                  </a:lnTo>
                  <a:lnTo>
                    <a:pt x="242" y="33"/>
                  </a:lnTo>
                  <a:lnTo>
                    <a:pt x="225" y="81"/>
                  </a:lnTo>
                  <a:close/>
                </a:path>
              </a:pathLst>
            </a:custGeom>
            <a:solidFill>
              <a:schemeClr val="accent2"/>
            </a:solidFill>
            <a:ln w="9525">
              <a:solidFill>
                <a:srgbClr val="BBAD87"/>
              </a:solidFill>
              <a:round/>
              <a:headEnd/>
              <a:tailEnd/>
            </a:ln>
          </p:spPr>
          <p:txBody>
            <a:bodyPr/>
            <a:lstStyle/>
            <a:p>
              <a:pPr defTabSz="914400"/>
              <a:endParaRPr lang="en-GB" sz="1350">
                <a:solidFill>
                  <a:prstClr val="black"/>
                </a:solidFill>
              </a:endParaRPr>
            </a:p>
          </p:txBody>
        </p:sp>
        <p:sp>
          <p:nvSpPr>
            <p:cNvPr id="299" name="Freeform 262"/>
            <p:cNvSpPr>
              <a:spLocks/>
            </p:cNvSpPr>
            <p:nvPr>
              <p:custDataLst>
                <p:tags r:id="rId260"/>
              </p:custDataLst>
            </p:nvPr>
          </p:nvSpPr>
          <p:spPr bwMode="auto">
            <a:xfrm>
              <a:off x="4818063" y="2586038"/>
              <a:ext cx="579438" cy="623888"/>
            </a:xfrm>
            <a:custGeom>
              <a:avLst/>
              <a:gdLst>
                <a:gd name="T0" fmla="*/ 34178 w 729"/>
                <a:gd name="T1" fmla="*/ 149415 h 785"/>
                <a:gd name="T2" fmla="*/ 30999 w 729"/>
                <a:gd name="T3" fmla="*/ 143057 h 785"/>
                <a:gd name="T4" fmla="*/ 27819 w 729"/>
                <a:gd name="T5" fmla="*/ 147031 h 785"/>
                <a:gd name="T6" fmla="*/ 10333 w 729"/>
                <a:gd name="T7" fmla="*/ 156568 h 785"/>
                <a:gd name="T8" fmla="*/ 7154 w 729"/>
                <a:gd name="T9" fmla="*/ 143057 h 785"/>
                <a:gd name="T10" fmla="*/ 3974 w 729"/>
                <a:gd name="T11" fmla="*/ 143057 h 785"/>
                <a:gd name="T12" fmla="*/ 3974 w 729"/>
                <a:gd name="T13" fmla="*/ 133520 h 785"/>
                <a:gd name="T14" fmla="*/ 3974 w 729"/>
                <a:gd name="T15" fmla="*/ 120804 h 785"/>
                <a:gd name="T16" fmla="*/ 14307 w 729"/>
                <a:gd name="T17" fmla="*/ 108882 h 785"/>
                <a:gd name="T18" fmla="*/ 24640 w 729"/>
                <a:gd name="T19" fmla="*/ 99345 h 785"/>
                <a:gd name="T20" fmla="*/ 34178 w 729"/>
                <a:gd name="T21" fmla="*/ 85834 h 785"/>
                <a:gd name="T22" fmla="*/ 48485 w 729"/>
                <a:gd name="T23" fmla="*/ 63581 h 785"/>
                <a:gd name="T24" fmla="*/ 61997 w 729"/>
                <a:gd name="T25" fmla="*/ 42122 h 785"/>
                <a:gd name="T26" fmla="*/ 44511 w 729"/>
                <a:gd name="T27" fmla="*/ 47686 h 785"/>
                <a:gd name="T28" fmla="*/ 54844 w 729"/>
                <a:gd name="T29" fmla="*/ 42122 h 785"/>
                <a:gd name="T30" fmla="*/ 61997 w 729"/>
                <a:gd name="T31" fmla="*/ 28611 h 785"/>
                <a:gd name="T32" fmla="*/ 65177 w 729"/>
                <a:gd name="T33" fmla="*/ 32585 h 785"/>
                <a:gd name="T34" fmla="*/ 69151 w 729"/>
                <a:gd name="T35" fmla="*/ 32585 h 785"/>
                <a:gd name="T36" fmla="*/ 65177 w 729"/>
                <a:gd name="T37" fmla="*/ 25432 h 785"/>
                <a:gd name="T38" fmla="*/ 76305 w 729"/>
                <a:gd name="T39" fmla="*/ 15895 h 785"/>
                <a:gd name="T40" fmla="*/ 89817 w 729"/>
                <a:gd name="T41" fmla="*/ 13511 h 785"/>
                <a:gd name="T42" fmla="*/ 107303 w 729"/>
                <a:gd name="T43" fmla="*/ 6358 h 785"/>
                <a:gd name="T44" fmla="*/ 113662 w 729"/>
                <a:gd name="T45" fmla="*/ 0 h 785"/>
                <a:gd name="T46" fmla="*/ 117636 w 729"/>
                <a:gd name="T47" fmla="*/ 3974 h 785"/>
                <a:gd name="T48" fmla="*/ 123995 w 729"/>
                <a:gd name="T49" fmla="*/ 0 h 785"/>
                <a:gd name="T50" fmla="*/ 145456 w 729"/>
                <a:gd name="T51" fmla="*/ 13511 h 785"/>
                <a:gd name="T52" fmla="*/ 131149 w 729"/>
                <a:gd name="T53" fmla="*/ 15895 h 785"/>
                <a:gd name="T54" fmla="*/ 141481 w 729"/>
                <a:gd name="T55" fmla="*/ 23048 h 785"/>
                <a:gd name="T56" fmla="*/ 138302 w 729"/>
                <a:gd name="T57" fmla="*/ 25432 h 785"/>
                <a:gd name="T58" fmla="*/ 135123 w 729"/>
                <a:gd name="T59" fmla="*/ 23048 h 785"/>
                <a:gd name="T60" fmla="*/ 117636 w 729"/>
                <a:gd name="T61" fmla="*/ 19074 h 785"/>
                <a:gd name="T62" fmla="*/ 110483 w 729"/>
                <a:gd name="T63" fmla="*/ 34970 h 785"/>
                <a:gd name="T64" fmla="*/ 100150 w 729"/>
                <a:gd name="T65" fmla="*/ 34970 h 785"/>
                <a:gd name="T66" fmla="*/ 89817 w 729"/>
                <a:gd name="T67" fmla="*/ 28611 h 785"/>
                <a:gd name="T68" fmla="*/ 82663 w 729"/>
                <a:gd name="T69" fmla="*/ 32585 h 785"/>
                <a:gd name="T70" fmla="*/ 76305 w 729"/>
                <a:gd name="T71" fmla="*/ 38149 h 785"/>
                <a:gd name="T72" fmla="*/ 72330 w 729"/>
                <a:gd name="T73" fmla="*/ 44507 h 785"/>
                <a:gd name="T74" fmla="*/ 65177 w 729"/>
                <a:gd name="T75" fmla="*/ 47686 h 785"/>
                <a:gd name="T76" fmla="*/ 61997 w 729"/>
                <a:gd name="T77" fmla="*/ 57223 h 785"/>
                <a:gd name="T78" fmla="*/ 54844 w 729"/>
                <a:gd name="T79" fmla="*/ 70734 h 785"/>
                <a:gd name="T80" fmla="*/ 48485 w 729"/>
                <a:gd name="T81" fmla="*/ 85834 h 785"/>
                <a:gd name="T82" fmla="*/ 44511 w 729"/>
                <a:gd name="T83" fmla="*/ 95371 h 785"/>
                <a:gd name="T84" fmla="*/ 38152 w 729"/>
                <a:gd name="T85" fmla="*/ 111267 h 785"/>
                <a:gd name="T86" fmla="*/ 41332 w 729"/>
                <a:gd name="T87" fmla="*/ 127957 h 785"/>
                <a:gd name="T88" fmla="*/ 38152 w 729"/>
                <a:gd name="T89" fmla="*/ 139878 h 785"/>
                <a:gd name="T90" fmla="*/ 34178 w 729"/>
                <a:gd name="T91" fmla="*/ 149415 h 7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29"/>
                <a:gd name="T139" fmla="*/ 0 h 785"/>
                <a:gd name="T140" fmla="*/ 729 w 729"/>
                <a:gd name="T141" fmla="*/ 785 h 7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29" h="785">
                  <a:moveTo>
                    <a:pt x="172" y="752"/>
                  </a:moveTo>
                  <a:lnTo>
                    <a:pt x="172" y="752"/>
                  </a:lnTo>
                  <a:lnTo>
                    <a:pt x="172" y="737"/>
                  </a:lnTo>
                  <a:lnTo>
                    <a:pt x="155" y="719"/>
                  </a:lnTo>
                  <a:lnTo>
                    <a:pt x="155" y="737"/>
                  </a:lnTo>
                  <a:lnTo>
                    <a:pt x="138" y="737"/>
                  </a:lnTo>
                  <a:lnTo>
                    <a:pt x="86" y="785"/>
                  </a:lnTo>
                  <a:lnTo>
                    <a:pt x="52" y="785"/>
                  </a:lnTo>
                  <a:lnTo>
                    <a:pt x="17" y="767"/>
                  </a:lnTo>
                  <a:lnTo>
                    <a:pt x="34" y="719"/>
                  </a:lnTo>
                  <a:lnTo>
                    <a:pt x="17" y="737"/>
                  </a:lnTo>
                  <a:lnTo>
                    <a:pt x="17" y="719"/>
                  </a:lnTo>
                  <a:lnTo>
                    <a:pt x="17" y="704"/>
                  </a:lnTo>
                  <a:lnTo>
                    <a:pt x="17" y="671"/>
                  </a:lnTo>
                  <a:lnTo>
                    <a:pt x="0" y="641"/>
                  </a:lnTo>
                  <a:lnTo>
                    <a:pt x="17" y="608"/>
                  </a:lnTo>
                  <a:lnTo>
                    <a:pt x="0" y="593"/>
                  </a:lnTo>
                  <a:lnTo>
                    <a:pt x="69" y="545"/>
                  </a:lnTo>
                  <a:lnTo>
                    <a:pt x="86" y="527"/>
                  </a:lnTo>
                  <a:lnTo>
                    <a:pt x="121" y="497"/>
                  </a:lnTo>
                  <a:lnTo>
                    <a:pt x="121" y="512"/>
                  </a:lnTo>
                  <a:lnTo>
                    <a:pt x="172" y="432"/>
                  </a:lnTo>
                  <a:lnTo>
                    <a:pt x="207" y="401"/>
                  </a:lnTo>
                  <a:lnTo>
                    <a:pt x="242" y="320"/>
                  </a:lnTo>
                  <a:lnTo>
                    <a:pt x="276" y="240"/>
                  </a:lnTo>
                  <a:lnTo>
                    <a:pt x="311" y="209"/>
                  </a:lnTo>
                  <a:lnTo>
                    <a:pt x="259" y="224"/>
                  </a:lnTo>
                  <a:lnTo>
                    <a:pt x="224" y="240"/>
                  </a:lnTo>
                  <a:lnTo>
                    <a:pt x="242" y="209"/>
                  </a:lnTo>
                  <a:lnTo>
                    <a:pt x="276" y="209"/>
                  </a:lnTo>
                  <a:lnTo>
                    <a:pt x="259" y="176"/>
                  </a:lnTo>
                  <a:lnTo>
                    <a:pt x="311" y="144"/>
                  </a:lnTo>
                  <a:lnTo>
                    <a:pt x="311" y="176"/>
                  </a:lnTo>
                  <a:lnTo>
                    <a:pt x="328" y="161"/>
                  </a:lnTo>
                  <a:lnTo>
                    <a:pt x="328" y="176"/>
                  </a:lnTo>
                  <a:lnTo>
                    <a:pt x="347" y="161"/>
                  </a:lnTo>
                  <a:lnTo>
                    <a:pt x="328" y="161"/>
                  </a:lnTo>
                  <a:lnTo>
                    <a:pt x="328" y="128"/>
                  </a:lnTo>
                  <a:lnTo>
                    <a:pt x="364" y="113"/>
                  </a:lnTo>
                  <a:lnTo>
                    <a:pt x="382" y="80"/>
                  </a:lnTo>
                  <a:lnTo>
                    <a:pt x="416" y="80"/>
                  </a:lnTo>
                  <a:lnTo>
                    <a:pt x="451" y="65"/>
                  </a:lnTo>
                  <a:lnTo>
                    <a:pt x="503" y="17"/>
                  </a:lnTo>
                  <a:lnTo>
                    <a:pt x="537" y="32"/>
                  </a:lnTo>
                  <a:lnTo>
                    <a:pt x="555" y="17"/>
                  </a:lnTo>
                  <a:lnTo>
                    <a:pt x="572" y="0"/>
                  </a:lnTo>
                  <a:lnTo>
                    <a:pt x="572" y="48"/>
                  </a:lnTo>
                  <a:lnTo>
                    <a:pt x="589" y="17"/>
                  </a:lnTo>
                  <a:lnTo>
                    <a:pt x="606" y="48"/>
                  </a:lnTo>
                  <a:lnTo>
                    <a:pt x="624" y="0"/>
                  </a:lnTo>
                  <a:lnTo>
                    <a:pt x="658" y="17"/>
                  </a:lnTo>
                  <a:lnTo>
                    <a:pt x="729" y="65"/>
                  </a:lnTo>
                  <a:lnTo>
                    <a:pt x="695" y="80"/>
                  </a:lnTo>
                  <a:lnTo>
                    <a:pt x="658" y="80"/>
                  </a:lnTo>
                  <a:lnTo>
                    <a:pt x="695" y="96"/>
                  </a:lnTo>
                  <a:lnTo>
                    <a:pt x="712" y="113"/>
                  </a:lnTo>
                  <a:lnTo>
                    <a:pt x="712" y="128"/>
                  </a:lnTo>
                  <a:lnTo>
                    <a:pt x="695" y="128"/>
                  </a:lnTo>
                  <a:lnTo>
                    <a:pt x="658" y="161"/>
                  </a:lnTo>
                  <a:lnTo>
                    <a:pt x="677" y="113"/>
                  </a:lnTo>
                  <a:lnTo>
                    <a:pt x="624" y="80"/>
                  </a:lnTo>
                  <a:lnTo>
                    <a:pt x="589" y="96"/>
                  </a:lnTo>
                  <a:lnTo>
                    <a:pt x="572" y="161"/>
                  </a:lnTo>
                  <a:lnTo>
                    <a:pt x="555" y="176"/>
                  </a:lnTo>
                  <a:lnTo>
                    <a:pt x="520" y="176"/>
                  </a:lnTo>
                  <a:lnTo>
                    <a:pt x="503" y="176"/>
                  </a:lnTo>
                  <a:lnTo>
                    <a:pt x="485" y="176"/>
                  </a:lnTo>
                  <a:lnTo>
                    <a:pt x="451" y="144"/>
                  </a:lnTo>
                  <a:lnTo>
                    <a:pt x="434" y="161"/>
                  </a:lnTo>
                  <a:lnTo>
                    <a:pt x="416" y="161"/>
                  </a:lnTo>
                  <a:lnTo>
                    <a:pt x="416" y="192"/>
                  </a:lnTo>
                  <a:lnTo>
                    <a:pt x="382" y="192"/>
                  </a:lnTo>
                  <a:lnTo>
                    <a:pt x="364" y="192"/>
                  </a:lnTo>
                  <a:lnTo>
                    <a:pt x="364" y="224"/>
                  </a:lnTo>
                  <a:lnTo>
                    <a:pt x="347" y="224"/>
                  </a:lnTo>
                  <a:lnTo>
                    <a:pt x="328" y="240"/>
                  </a:lnTo>
                  <a:lnTo>
                    <a:pt x="311" y="272"/>
                  </a:lnTo>
                  <a:lnTo>
                    <a:pt x="311" y="288"/>
                  </a:lnTo>
                  <a:lnTo>
                    <a:pt x="311" y="305"/>
                  </a:lnTo>
                  <a:lnTo>
                    <a:pt x="276" y="353"/>
                  </a:lnTo>
                  <a:lnTo>
                    <a:pt x="259" y="401"/>
                  </a:lnTo>
                  <a:lnTo>
                    <a:pt x="242" y="432"/>
                  </a:lnTo>
                  <a:lnTo>
                    <a:pt x="259" y="464"/>
                  </a:lnTo>
                  <a:lnTo>
                    <a:pt x="224" y="479"/>
                  </a:lnTo>
                  <a:lnTo>
                    <a:pt x="207" y="497"/>
                  </a:lnTo>
                  <a:lnTo>
                    <a:pt x="190" y="560"/>
                  </a:lnTo>
                  <a:lnTo>
                    <a:pt x="207" y="623"/>
                  </a:lnTo>
                  <a:lnTo>
                    <a:pt x="207" y="641"/>
                  </a:lnTo>
                  <a:lnTo>
                    <a:pt x="207" y="689"/>
                  </a:lnTo>
                  <a:lnTo>
                    <a:pt x="190" y="704"/>
                  </a:lnTo>
                  <a:lnTo>
                    <a:pt x="190" y="752"/>
                  </a:lnTo>
                  <a:lnTo>
                    <a:pt x="172" y="752"/>
                  </a:lnTo>
                  <a:close/>
                </a:path>
              </a:pathLst>
            </a:custGeom>
            <a:solidFill>
              <a:srgbClr val="D8CEB8"/>
            </a:solidFill>
            <a:ln w="9525">
              <a:solidFill>
                <a:srgbClr val="BBAD87"/>
              </a:solidFill>
              <a:round/>
              <a:headEnd/>
              <a:tailEnd/>
            </a:ln>
          </p:spPr>
          <p:txBody>
            <a:bodyPr/>
            <a:lstStyle/>
            <a:p>
              <a:pPr defTabSz="914400"/>
              <a:endParaRPr lang="en-GB" sz="1350">
                <a:solidFill>
                  <a:prstClr val="black"/>
                </a:solidFill>
              </a:endParaRPr>
            </a:p>
          </p:txBody>
        </p:sp>
        <p:sp>
          <p:nvSpPr>
            <p:cNvPr id="300" name="Freeform 263"/>
            <p:cNvSpPr>
              <a:spLocks/>
            </p:cNvSpPr>
            <p:nvPr>
              <p:custDataLst>
                <p:tags r:id="rId261"/>
              </p:custDataLst>
            </p:nvPr>
          </p:nvSpPr>
          <p:spPr bwMode="auto">
            <a:xfrm>
              <a:off x="4956174" y="2714626"/>
              <a:ext cx="274638" cy="595313"/>
            </a:xfrm>
            <a:custGeom>
              <a:avLst/>
              <a:gdLst>
                <a:gd name="T0" fmla="*/ 0 w 346"/>
                <a:gd name="T1" fmla="*/ 117475 h 750"/>
                <a:gd name="T2" fmla="*/ 0 w 346"/>
                <a:gd name="T3" fmla="*/ 117475 h 750"/>
                <a:gd name="T4" fmla="*/ 3969 w 346"/>
                <a:gd name="T5" fmla="*/ 117475 h 750"/>
                <a:gd name="T6" fmla="*/ 3969 w 346"/>
                <a:gd name="T7" fmla="*/ 107950 h 750"/>
                <a:gd name="T8" fmla="*/ 7144 w 346"/>
                <a:gd name="T9" fmla="*/ 104775 h 750"/>
                <a:gd name="T10" fmla="*/ 7144 w 346"/>
                <a:gd name="T11" fmla="*/ 95250 h 750"/>
                <a:gd name="T12" fmla="*/ 7144 w 346"/>
                <a:gd name="T13" fmla="*/ 91281 h 750"/>
                <a:gd name="T14" fmla="*/ 3969 w 346"/>
                <a:gd name="T15" fmla="*/ 78581 h 750"/>
                <a:gd name="T16" fmla="*/ 7144 w 346"/>
                <a:gd name="T17" fmla="*/ 66675 h 750"/>
                <a:gd name="T18" fmla="*/ 10319 w 346"/>
                <a:gd name="T19" fmla="*/ 63500 h 750"/>
                <a:gd name="T20" fmla="*/ 17463 w 346"/>
                <a:gd name="T21" fmla="*/ 60325 h 750"/>
                <a:gd name="T22" fmla="*/ 14288 w 346"/>
                <a:gd name="T23" fmla="*/ 53975 h 750"/>
                <a:gd name="T24" fmla="*/ 17463 w 346"/>
                <a:gd name="T25" fmla="*/ 47625 h 750"/>
                <a:gd name="T26" fmla="*/ 20638 w 346"/>
                <a:gd name="T27" fmla="*/ 38100 h 750"/>
                <a:gd name="T28" fmla="*/ 27781 w 346"/>
                <a:gd name="T29" fmla="*/ 28575 h 750"/>
                <a:gd name="T30" fmla="*/ 27781 w 346"/>
                <a:gd name="T31" fmla="*/ 24606 h 750"/>
                <a:gd name="T32" fmla="*/ 27781 w 346"/>
                <a:gd name="T33" fmla="*/ 21431 h 750"/>
                <a:gd name="T34" fmla="*/ 30956 w 346"/>
                <a:gd name="T35" fmla="*/ 15875 h 750"/>
                <a:gd name="T36" fmla="*/ 34131 w 346"/>
                <a:gd name="T37" fmla="*/ 11906 h 750"/>
                <a:gd name="T38" fmla="*/ 37306 w 346"/>
                <a:gd name="T39" fmla="*/ 11906 h 750"/>
                <a:gd name="T40" fmla="*/ 37306 w 346"/>
                <a:gd name="T41" fmla="*/ 5556 h 750"/>
                <a:gd name="T42" fmla="*/ 41275 w 346"/>
                <a:gd name="T43" fmla="*/ 5556 h 750"/>
                <a:gd name="T44" fmla="*/ 47625 w 346"/>
                <a:gd name="T45" fmla="*/ 5556 h 750"/>
                <a:gd name="T46" fmla="*/ 47625 w 346"/>
                <a:gd name="T47" fmla="*/ 0 h 750"/>
                <a:gd name="T48" fmla="*/ 51594 w 346"/>
                <a:gd name="T49" fmla="*/ 0 h 750"/>
                <a:gd name="T50" fmla="*/ 65881 w 346"/>
                <a:gd name="T51" fmla="*/ 11906 h 750"/>
                <a:gd name="T52" fmla="*/ 69056 w 346"/>
                <a:gd name="T53" fmla="*/ 40481 h 750"/>
                <a:gd name="T54" fmla="*/ 61913 w 346"/>
                <a:gd name="T55" fmla="*/ 40481 h 750"/>
                <a:gd name="T56" fmla="*/ 55563 w 346"/>
                <a:gd name="T57" fmla="*/ 47625 h 750"/>
                <a:gd name="T58" fmla="*/ 55563 w 346"/>
                <a:gd name="T59" fmla="*/ 50006 h 750"/>
                <a:gd name="T60" fmla="*/ 55563 w 346"/>
                <a:gd name="T61" fmla="*/ 53975 h 750"/>
                <a:gd name="T62" fmla="*/ 58738 w 346"/>
                <a:gd name="T63" fmla="*/ 57150 h 750"/>
                <a:gd name="T64" fmla="*/ 51594 w 346"/>
                <a:gd name="T65" fmla="*/ 63500 h 750"/>
                <a:gd name="T66" fmla="*/ 41275 w 346"/>
                <a:gd name="T67" fmla="*/ 73025 h 750"/>
                <a:gd name="T68" fmla="*/ 34131 w 346"/>
                <a:gd name="T69" fmla="*/ 81756 h 750"/>
                <a:gd name="T70" fmla="*/ 34131 w 346"/>
                <a:gd name="T71" fmla="*/ 97631 h 750"/>
                <a:gd name="T72" fmla="*/ 41275 w 346"/>
                <a:gd name="T73" fmla="*/ 107950 h 750"/>
                <a:gd name="T74" fmla="*/ 37306 w 346"/>
                <a:gd name="T75" fmla="*/ 111125 h 750"/>
                <a:gd name="T76" fmla="*/ 37306 w 346"/>
                <a:gd name="T77" fmla="*/ 114300 h 750"/>
                <a:gd name="T78" fmla="*/ 30956 w 346"/>
                <a:gd name="T79" fmla="*/ 120650 h 750"/>
                <a:gd name="T80" fmla="*/ 27781 w 346"/>
                <a:gd name="T81" fmla="*/ 142875 h 750"/>
                <a:gd name="T82" fmla="*/ 20638 w 346"/>
                <a:gd name="T83" fmla="*/ 142875 h 750"/>
                <a:gd name="T84" fmla="*/ 17463 w 346"/>
                <a:gd name="T85" fmla="*/ 146050 h 750"/>
                <a:gd name="T86" fmla="*/ 17463 w 346"/>
                <a:gd name="T87" fmla="*/ 149225 h 750"/>
                <a:gd name="T88" fmla="*/ 10319 w 346"/>
                <a:gd name="T89" fmla="*/ 149225 h 750"/>
                <a:gd name="T90" fmla="*/ 7144 w 346"/>
                <a:gd name="T91" fmla="*/ 142875 h 750"/>
                <a:gd name="T92" fmla="*/ 10319 w 346"/>
                <a:gd name="T93" fmla="*/ 139700 h 750"/>
                <a:gd name="T94" fmla="*/ 7144 w 346"/>
                <a:gd name="T95" fmla="*/ 136525 h 750"/>
                <a:gd name="T96" fmla="*/ 0 w 346"/>
                <a:gd name="T97" fmla="*/ 117475 h 7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46"/>
                <a:gd name="T148" fmla="*/ 0 h 750"/>
                <a:gd name="T149" fmla="*/ 346 w 346"/>
                <a:gd name="T150" fmla="*/ 750 h 75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46" h="750">
                  <a:moveTo>
                    <a:pt x="0" y="591"/>
                  </a:moveTo>
                  <a:lnTo>
                    <a:pt x="0" y="591"/>
                  </a:lnTo>
                  <a:lnTo>
                    <a:pt x="18" y="591"/>
                  </a:lnTo>
                  <a:lnTo>
                    <a:pt x="18" y="543"/>
                  </a:lnTo>
                  <a:lnTo>
                    <a:pt x="35" y="528"/>
                  </a:lnTo>
                  <a:lnTo>
                    <a:pt x="35" y="480"/>
                  </a:lnTo>
                  <a:lnTo>
                    <a:pt x="35" y="462"/>
                  </a:lnTo>
                  <a:lnTo>
                    <a:pt x="18" y="399"/>
                  </a:lnTo>
                  <a:lnTo>
                    <a:pt x="35" y="336"/>
                  </a:lnTo>
                  <a:lnTo>
                    <a:pt x="52" y="318"/>
                  </a:lnTo>
                  <a:lnTo>
                    <a:pt x="87" y="303"/>
                  </a:lnTo>
                  <a:lnTo>
                    <a:pt x="70" y="271"/>
                  </a:lnTo>
                  <a:lnTo>
                    <a:pt x="87" y="240"/>
                  </a:lnTo>
                  <a:lnTo>
                    <a:pt x="104" y="192"/>
                  </a:lnTo>
                  <a:lnTo>
                    <a:pt x="139" y="144"/>
                  </a:lnTo>
                  <a:lnTo>
                    <a:pt x="139" y="127"/>
                  </a:lnTo>
                  <a:lnTo>
                    <a:pt x="139" y="111"/>
                  </a:lnTo>
                  <a:lnTo>
                    <a:pt x="156" y="79"/>
                  </a:lnTo>
                  <a:lnTo>
                    <a:pt x="173" y="63"/>
                  </a:lnTo>
                  <a:lnTo>
                    <a:pt x="190" y="63"/>
                  </a:lnTo>
                  <a:lnTo>
                    <a:pt x="190" y="31"/>
                  </a:lnTo>
                  <a:lnTo>
                    <a:pt x="208" y="31"/>
                  </a:lnTo>
                  <a:lnTo>
                    <a:pt x="242" y="31"/>
                  </a:lnTo>
                  <a:lnTo>
                    <a:pt x="242" y="0"/>
                  </a:lnTo>
                  <a:lnTo>
                    <a:pt x="260" y="0"/>
                  </a:lnTo>
                  <a:lnTo>
                    <a:pt x="329" y="63"/>
                  </a:lnTo>
                  <a:lnTo>
                    <a:pt x="346" y="207"/>
                  </a:lnTo>
                  <a:lnTo>
                    <a:pt x="311" y="207"/>
                  </a:lnTo>
                  <a:lnTo>
                    <a:pt x="277" y="240"/>
                  </a:lnTo>
                  <a:lnTo>
                    <a:pt x="277" y="255"/>
                  </a:lnTo>
                  <a:lnTo>
                    <a:pt x="277" y="271"/>
                  </a:lnTo>
                  <a:lnTo>
                    <a:pt x="294" y="288"/>
                  </a:lnTo>
                  <a:lnTo>
                    <a:pt x="260" y="318"/>
                  </a:lnTo>
                  <a:lnTo>
                    <a:pt x="208" y="366"/>
                  </a:lnTo>
                  <a:lnTo>
                    <a:pt x="173" y="414"/>
                  </a:lnTo>
                  <a:lnTo>
                    <a:pt x="173" y="495"/>
                  </a:lnTo>
                  <a:lnTo>
                    <a:pt x="208" y="543"/>
                  </a:lnTo>
                  <a:lnTo>
                    <a:pt x="190" y="558"/>
                  </a:lnTo>
                  <a:lnTo>
                    <a:pt x="190" y="576"/>
                  </a:lnTo>
                  <a:lnTo>
                    <a:pt x="156" y="606"/>
                  </a:lnTo>
                  <a:lnTo>
                    <a:pt x="139" y="720"/>
                  </a:lnTo>
                  <a:lnTo>
                    <a:pt x="104" y="720"/>
                  </a:lnTo>
                  <a:lnTo>
                    <a:pt x="87" y="735"/>
                  </a:lnTo>
                  <a:lnTo>
                    <a:pt x="87" y="750"/>
                  </a:lnTo>
                  <a:lnTo>
                    <a:pt x="52" y="750"/>
                  </a:lnTo>
                  <a:lnTo>
                    <a:pt x="35" y="720"/>
                  </a:lnTo>
                  <a:lnTo>
                    <a:pt x="52" y="702"/>
                  </a:lnTo>
                  <a:lnTo>
                    <a:pt x="35" y="687"/>
                  </a:lnTo>
                  <a:lnTo>
                    <a:pt x="0" y="591"/>
                  </a:lnTo>
                  <a:close/>
                </a:path>
              </a:pathLst>
            </a:custGeom>
            <a:solidFill>
              <a:schemeClr val="accent2"/>
            </a:solidFill>
            <a:ln w="9525">
              <a:solidFill>
                <a:srgbClr val="BBAD87"/>
              </a:solidFill>
              <a:round/>
              <a:headEnd/>
              <a:tailEnd/>
            </a:ln>
          </p:spPr>
          <p:txBody>
            <a:bodyPr/>
            <a:lstStyle/>
            <a:p>
              <a:pPr defTabSz="914400"/>
              <a:endParaRPr lang="en-GB" sz="1350">
                <a:solidFill>
                  <a:prstClr val="black"/>
                </a:solidFill>
              </a:endParaRPr>
            </a:p>
          </p:txBody>
        </p:sp>
        <p:sp>
          <p:nvSpPr>
            <p:cNvPr id="301" name="Freeform 264"/>
            <p:cNvSpPr>
              <a:spLocks/>
            </p:cNvSpPr>
            <p:nvPr>
              <p:custDataLst>
                <p:tags r:id="rId262"/>
              </p:custDataLst>
            </p:nvPr>
          </p:nvSpPr>
          <p:spPr bwMode="auto">
            <a:xfrm>
              <a:off x="4972049" y="4986338"/>
              <a:ext cx="287338" cy="254000"/>
            </a:xfrm>
            <a:custGeom>
              <a:avLst/>
              <a:gdLst>
                <a:gd name="T0" fmla="*/ 23813 w 362"/>
                <a:gd name="T1" fmla="*/ 63500 h 320"/>
                <a:gd name="T2" fmla="*/ 23813 w 362"/>
                <a:gd name="T3" fmla="*/ 63500 h 320"/>
                <a:gd name="T4" fmla="*/ 19844 w 362"/>
                <a:gd name="T5" fmla="*/ 57150 h 320"/>
                <a:gd name="T6" fmla="*/ 14288 w 362"/>
                <a:gd name="T7" fmla="*/ 38100 h 320"/>
                <a:gd name="T8" fmla="*/ 14288 w 362"/>
                <a:gd name="T9" fmla="*/ 28575 h 320"/>
                <a:gd name="T10" fmla="*/ 0 w 362"/>
                <a:gd name="T11" fmla="*/ 3969 h 320"/>
                <a:gd name="T12" fmla="*/ 0 w 362"/>
                <a:gd name="T13" fmla="*/ 0 h 320"/>
                <a:gd name="T14" fmla="*/ 7144 w 362"/>
                <a:gd name="T15" fmla="*/ 0 h 320"/>
                <a:gd name="T16" fmla="*/ 14288 w 362"/>
                <a:gd name="T17" fmla="*/ 0 h 320"/>
                <a:gd name="T18" fmla="*/ 34131 w 362"/>
                <a:gd name="T19" fmla="*/ 3969 h 320"/>
                <a:gd name="T20" fmla="*/ 40481 w 362"/>
                <a:gd name="T21" fmla="*/ 3969 h 320"/>
                <a:gd name="T22" fmla="*/ 54769 w 362"/>
                <a:gd name="T23" fmla="*/ 7144 h 320"/>
                <a:gd name="T24" fmla="*/ 61913 w 362"/>
                <a:gd name="T25" fmla="*/ 3969 h 320"/>
                <a:gd name="T26" fmla="*/ 65088 w 362"/>
                <a:gd name="T27" fmla="*/ 0 h 320"/>
                <a:gd name="T28" fmla="*/ 72231 w 362"/>
                <a:gd name="T29" fmla="*/ 3969 h 320"/>
                <a:gd name="T30" fmla="*/ 65088 w 362"/>
                <a:gd name="T31" fmla="*/ 9525 h 320"/>
                <a:gd name="T32" fmla="*/ 61913 w 362"/>
                <a:gd name="T33" fmla="*/ 7144 h 320"/>
                <a:gd name="T34" fmla="*/ 51594 w 362"/>
                <a:gd name="T35" fmla="*/ 7144 h 320"/>
                <a:gd name="T36" fmla="*/ 47625 w 362"/>
                <a:gd name="T37" fmla="*/ 26194 h 320"/>
                <a:gd name="T38" fmla="*/ 44450 w 362"/>
                <a:gd name="T39" fmla="*/ 28575 h 320"/>
                <a:gd name="T40" fmla="*/ 44450 w 362"/>
                <a:gd name="T41" fmla="*/ 41275 h 320"/>
                <a:gd name="T42" fmla="*/ 44450 w 362"/>
                <a:gd name="T43" fmla="*/ 61119 h 320"/>
                <a:gd name="T44" fmla="*/ 37306 w 362"/>
                <a:gd name="T45" fmla="*/ 63500 h 320"/>
                <a:gd name="T46" fmla="*/ 30956 w 362"/>
                <a:gd name="T47" fmla="*/ 63500 h 320"/>
                <a:gd name="T48" fmla="*/ 27781 w 362"/>
                <a:gd name="T49" fmla="*/ 61119 h 320"/>
                <a:gd name="T50" fmla="*/ 23813 w 362"/>
                <a:gd name="T51" fmla="*/ 63500 h 3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62"/>
                <a:gd name="T79" fmla="*/ 0 h 320"/>
                <a:gd name="T80" fmla="*/ 362 w 362"/>
                <a:gd name="T81" fmla="*/ 320 h 3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62" h="320">
                  <a:moveTo>
                    <a:pt x="121" y="320"/>
                  </a:moveTo>
                  <a:lnTo>
                    <a:pt x="121" y="320"/>
                  </a:lnTo>
                  <a:lnTo>
                    <a:pt x="103" y="288"/>
                  </a:lnTo>
                  <a:lnTo>
                    <a:pt x="69" y="192"/>
                  </a:lnTo>
                  <a:lnTo>
                    <a:pt x="69" y="144"/>
                  </a:lnTo>
                  <a:lnTo>
                    <a:pt x="0" y="17"/>
                  </a:lnTo>
                  <a:lnTo>
                    <a:pt x="0" y="0"/>
                  </a:lnTo>
                  <a:lnTo>
                    <a:pt x="34" y="0"/>
                  </a:lnTo>
                  <a:lnTo>
                    <a:pt x="69" y="0"/>
                  </a:lnTo>
                  <a:lnTo>
                    <a:pt x="172" y="17"/>
                  </a:lnTo>
                  <a:lnTo>
                    <a:pt x="207" y="17"/>
                  </a:lnTo>
                  <a:lnTo>
                    <a:pt x="276" y="33"/>
                  </a:lnTo>
                  <a:lnTo>
                    <a:pt x="311" y="17"/>
                  </a:lnTo>
                  <a:lnTo>
                    <a:pt x="328" y="0"/>
                  </a:lnTo>
                  <a:lnTo>
                    <a:pt x="362" y="17"/>
                  </a:lnTo>
                  <a:lnTo>
                    <a:pt x="328" y="48"/>
                  </a:lnTo>
                  <a:lnTo>
                    <a:pt x="311" y="33"/>
                  </a:lnTo>
                  <a:lnTo>
                    <a:pt x="259" y="33"/>
                  </a:lnTo>
                  <a:lnTo>
                    <a:pt x="241" y="129"/>
                  </a:lnTo>
                  <a:lnTo>
                    <a:pt x="224" y="144"/>
                  </a:lnTo>
                  <a:lnTo>
                    <a:pt x="224" y="209"/>
                  </a:lnTo>
                  <a:lnTo>
                    <a:pt x="224" y="305"/>
                  </a:lnTo>
                  <a:lnTo>
                    <a:pt x="190" y="320"/>
                  </a:lnTo>
                  <a:lnTo>
                    <a:pt x="155" y="320"/>
                  </a:lnTo>
                  <a:lnTo>
                    <a:pt x="138" y="305"/>
                  </a:lnTo>
                  <a:lnTo>
                    <a:pt x="121" y="320"/>
                  </a:lnTo>
                  <a:close/>
                </a:path>
              </a:pathLst>
            </a:custGeom>
            <a:solidFill>
              <a:srgbClr val="7030A0"/>
            </a:solidFill>
            <a:ln w="9525">
              <a:solidFill>
                <a:srgbClr val="BBAD87"/>
              </a:solidFill>
              <a:round/>
              <a:headEnd/>
              <a:tailEnd/>
            </a:ln>
          </p:spPr>
          <p:txBody>
            <a:bodyPr/>
            <a:lstStyle/>
            <a:p>
              <a:pPr defTabSz="914400"/>
              <a:endParaRPr lang="en-GB" sz="1350">
                <a:solidFill>
                  <a:prstClr val="black"/>
                </a:solidFill>
              </a:endParaRPr>
            </a:p>
          </p:txBody>
        </p:sp>
        <p:sp>
          <p:nvSpPr>
            <p:cNvPr id="302" name="Freeform 265"/>
            <p:cNvSpPr>
              <a:spLocks/>
            </p:cNvSpPr>
            <p:nvPr>
              <p:custDataLst>
                <p:tags r:id="rId263"/>
              </p:custDataLst>
            </p:nvPr>
          </p:nvSpPr>
          <p:spPr bwMode="auto">
            <a:xfrm>
              <a:off x="5065712" y="5087938"/>
              <a:ext cx="358775" cy="292100"/>
            </a:xfrm>
            <a:custGeom>
              <a:avLst/>
              <a:gdLst>
                <a:gd name="T0" fmla="*/ 82733 w 451"/>
                <a:gd name="T1" fmla="*/ 2381 h 368"/>
                <a:gd name="T2" fmla="*/ 86711 w 451"/>
                <a:gd name="T3" fmla="*/ 21431 h 368"/>
                <a:gd name="T4" fmla="*/ 82733 w 451"/>
                <a:gd name="T5" fmla="*/ 21431 h 368"/>
                <a:gd name="T6" fmla="*/ 79551 w 451"/>
                <a:gd name="T7" fmla="*/ 25400 h 368"/>
                <a:gd name="T8" fmla="*/ 82733 w 451"/>
                <a:gd name="T9" fmla="*/ 28575 h 368"/>
                <a:gd name="T10" fmla="*/ 86711 w 451"/>
                <a:gd name="T11" fmla="*/ 25400 h 368"/>
                <a:gd name="T12" fmla="*/ 89893 w 451"/>
                <a:gd name="T13" fmla="*/ 25400 h 368"/>
                <a:gd name="T14" fmla="*/ 89893 w 451"/>
                <a:gd name="T15" fmla="*/ 28575 h 368"/>
                <a:gd name="T16" fmla="*/ 89893 w 451"/>
                <a:gd name="T17" fmla="*/ 37306 h 368"/>
                <a:gd name="T18" fmla="*/ 82733 w 451"/>
                <a:gd name="T19" fmla="*/ 40481 h 368"/>
                <a:gd name="T20" fmla="*/ 76369 w 451"/>
                <a:gd name="T21" fmla="*/ 50006 h 368"/>
                <a:gd name="T22" fmla="*/ 66027 w 451"/>
                <a:gd name="T23" fmla="*/ 60325 h 368"/>
                <a:gd name="T24" fmla="*/ 58868 w 451"/>
                <a:gd name="T25" fmla="*/ 66675 h 368"/>
                <a:gd name="T26" fmla="*/ 48526 w 451"/>
                <a:gd name="T27" fmla="*/ 69850 h 368"/>
                <a:gd name="T28" fmla="*/ 42162 w 451"/>
                <a:gd name="T29" fmla="*/ 69850 h 368"/>
                <a:gd name="T30" fmla="*/ 31820 w 451"/>
                <a:gd name="T31" fmla="*/ 69850 h 368"/>
                <a:gd name="T32" fmla="*/ 20683 w 451"/>
                <a:gd name="T33" fmla="*/ 73025 h 368"/>
                <a:gd name="T34" fmla="*/ 17501 w 451"/>
                <a:gd name="T35" fmla="*/ 73025 h 368"/>
                <a:gd name="T36" fmla="*/ 14319 w 451"/>
                <a:gd name="T37" fmla="*/ 69850 h 368"/>
                <a:gd name="T38" fmla="*/ 10342 w 451"/>
                <a:gd name="T39" fmla="*/ 60325 h 368"/>
                <a:gd name="T40" fmla="*/ 10342 w 451"/>
                <a:gd name="T41" fmla="*/ 57150 h 368"/>
                <a:gd name="T42" fmla="*/ 3978 w 451"/>
                <a:gd name="T43" fmla="*/ 37306 h 368"/>
                <a:gd name="T44" fmla="*/ 0 w 451"/>
                <a:gd name="T45" fmla="*/ 37306 h 368"/>
                <a:gd name="T46" fmla="*/ 3978 w 451"/>
                <a:gd name="T47" fmla="*/ 34925 h 368"/>
                <a:gd name="T48" fmla="*/ 7160 w 451"/>
                <a:gd name="T49" fmla="*/ 37306 h 368"/>
                <a:gd name="T50" fmla="*/ 14319 w 451"/>
                <a:gd name="T51" fmla="*/ 37306 h 368"/>
                <a:gd name="T52" fmla="*/ 20683 w 451"/>
                <a:gd name="T53" fmla="*/ 34925 h 368"/>
                <a:gd name="T54" fmla="*/ 20683 w 451"/>
                <a:gd name="T55" fmla="*/ 15875 h 368"/>
                <a:gd name="T56" fmla="*/ 24661 w 451"/>
                <a:gd name="T57" fmla="*/ 19050 h 368"/>
                <a:gd name="T58" fmla="*/ 24661 w 451"/>
                <a:gd name="T59" fmla="*/ 25400 h 368"/>
                <a:gd name="T60" fmla="*/ 31820 w 451"/>
                <a:gd name="T61" fmla="*/ 25400 h 368"/>
                <a:gd name="T62" fmla="*/ 42162 w 451"/>
                <a:gd name="T63" fmla="*/ 19050 h 368"/>
                <a:gd name="T64" fmla="*/ 45344 w 451"/>
                <a:gd name="T65" fmla="*/ 21431 h 368"/>
                <a:gd name="T66" fmla="*/ 48526 w 451"/>
                <a:gd name="T67" fmla="*/ 19050 h 368"/>
                <a:gd name="T68" fmla="*/ 62845 w 451"/>
                <a:gd name="T69" fmla="*/ 6350 h 368"/>
                <a:gd name="T70" fmla="*/ 72391 w 451"/>
                <a:gd name="T71" fmla="*/ 0 h 368"/>
                <a:gd name="T72" fmla="*/ 79551 w 451"/>
                <a:gd name="T73" fmla="*/ 2381 h 368"/>
                <a:gd name="T74" fmla="*/ 82733 w 451"/>
                <a:gd name="T75" fmla="*/ 2381 h 3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51"/>
                <a:gd name="T115" fmla="*/ 0 h 368"/>
                <a:gd name="T116" fmla="*/ 451 w 451"/>
                <a:gd name="T117" fmla="*/ 368 h 36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51" h="368">
                  <a:moveTo>
                    <a:pt x="416" y="15"/>
                  </a:moveTo>
                  <a:lnTo>
                    <a:pt x="433" y="111"/>
                  </a:lnTo>
                  <a:lnTo>
                    <a:pt x="416" y="111"/>
                  </a:lnTo>
                  <a:lnTo>
                    <a:pt x="399" y="128"/>
                  </a:lnTo>
                  <a:lnTo>
                    <a:pt x="416" y="143"/>
                  </a:lnTo>
                  <a:lnTo>
                    <a:pt x="433" y="128"/>
                  </a:lnTo>
                  <a:lnTo>
                    <a:pt x="451" y="128"/>
                  </a:lnTo>
                  <a:lnTo>
                    <a:pt x="451" y="143"/>
                  </a:lnTo>
                  <a:lnTo>
                    <a:pt x="451" y="191"/>
                  </a:lnTo>
                  <a:lnTo>
                    <a:pt x="416" y="207"/>
                  </a:lnTo>
                  <a:lnTo>
                    <a:pt x="382" y="255"/>
                  </a:lnTo>
                  <a:lnTo>
                    <a:pt x="330" y="303"/>
                  </a:lnTo>
                  <a:lnTo>
                    <a:pt x="295" y="335"/>
                  </a:lnTo>
                  <a:lnTo>
                    <a:pt x="243" y="351"/>
                  </a:lnTo>
                  <a:lnTo>
                    <a:pt x="209" y="351"/>
                  </a:lnTo>
                  <a:lnTo>
                    <a:pt x="157" y="351"/>
                  </a:lnTo>
                  <a:lnTo>
                    <a:pt x="103" y="368"/>
                  </a:lnTo>
                  <a:lnTo>
                    <a:pt x="86" y="368"/>
                  </a:lnTo>
                  <a:lnTo>
                    <a:pt x="69" y="351"/>
                  </a:lnTo>
                  <a:lnTo>
                    <a:pt x="51" y="303"/>
                  </a:lnTo>
                  <a:lnTo>
                    <a:pt x="51" y="287"/>
                  </a:lnTo>
                  <a:lnTo>
                    <a:pt x="17" y="191"/>
                  </a:lnTo>
                  <a:lnTo>
                    <a:pt x="0" y="191"/>
                  </a:lnTo>
                  <a:lnTo>
                    <a:pt x="17" y="176"/>
                  </a:lnTo>
                  <a:lnTo>
                    <a:pt x="34" y="191"/>
                  </a:lnTo>
                  <a:lnTo>
                    <a:pt x="69" y="191"/>
                  </a:lnTo>
                  <a:lnTo>
                    <a:pt x="103" y="176"/>
                  </a:lnTo>
                  <a:lnTo>
                    <a:pt x="103" y="80"/>
                  </a:lnTo>
                  <a:lnTo>
                    <a:pt x="121" y="96"/>
                  </a:lnTo>
                  <a:lnTo>
                    <a:pt x="121" y="128"/>
                  </a:lnTo>
                  <a:lnTo>
                    <a:pt x="157" y="128"/>
                  </a:lnTo>
                  <a:lnTo>
                    <a:pt x="209" y="96"/>
                  </a:lnTo>
                  <a:lnTo>
                    <a:pt x="226" y="111"/>
                  </a:lnTo>
                  <a:lnTo>
                    <a:pt x="243" y="96"/>
                  </a:lnTo>
                  <a:lnTo>
                    <a:pt x="313" y="32"/>
                  </a:lnTo>
                  <a:lnTo>
                    <a:pt x="364" y="0"/>
                  </a:lnTo>
                  <a:lnTo>
                    <a:pt x="399" y="15"/>
                  </a:lnTo>
                  <a:lnTo>
                    <a:pt x="416" y="15"/>
                  </a:lnTo>
                  <a:close/>
                </a:path>
              </a:pathLst>
            </a:custGeom>
            <a:solidFill>
              <a:srgbClr val="7030A0"/>
            </a:solidFill>
            <a:ln w="9525">
              <a:solidFill>
                <a:srgbClr val="BBAD87"/>
              </a:solidFill>
              <a:round/>
              <a:headEnd/>
              <a:tailEnd/>
            </a:ln>
          </p:spPr>
          <p:txBody>
            <a:bodyPr/>
            <a:lstStyle/>
            <a:p>
              <a:pPr defTabSz="914400"/>
              <a:endParaRPr lang="en-GB" sz="1350">
                <a:solidFill>
                  <a:prstClr val="black"/>
                </a:solidFill>
              </a:endParaRPr>
            </a:p>
          </p:txBody>
        </p:sp>
        <p:sp>
          <p:nvSpPr>
            <p:cNvPr id="303" name="Freeform 266"/>
            <p:cNvSpPr>
              <a:spLocks/>
            </p:cNvSpPr>
            <p:nvPr>
              <p:custDataLst>
                <p:tags r:id="rId264"/>
              </p:custDataLst>
            </p:nvPr>
          </p:nvSpPr>
          <p:spPr bwMode="auto">
            <a:xfrm>
              <a:off x="5148262" y="4999038"/>
              <a:ext cx="207963" cy="190500"/>
            </a:xfrm>
            <a:custGeom>
              <a:avLst/>
              <a:gdLst>
                <a:gd name="T0" fmla="*/ 0 w 261"/>
                <a:gd name="T1" fmla="*/ 38100 h 240"/>
                <a:gd name="T2" fmla="*/ 0 w 261"/>
                <a:gd name="T3" fmla="*/ 38100 h 240"/>
                <a:gd name="T4" fmla="*/ 3984 w 261"/>
                <a:gd name="T5" fmla="*/ 41275 h 240"/>
                <a:gd name="T6" fmla="*/ 3984 w 261"/>
                <a:gd name="T7" fmla="*/ 47625 h 240"/>
                <a:gd name="T8" fmla="*/ 10358 w 261"/>
                <a:gd name="T9" fmla="*/ 47625 h 240"/>
                <a:gd name="T10" fmla="*/ 20717 w 261"/>
                <a:gd name="T11" fmla="*/ 41275 h 240"/>
                <a:gd name="T12" fmla="*/ 24701 w 261"/>
                <a:gd name="T13" fmla="*/ 44450 h 240"/>
                <a:gd name="T14" fmla="*/ 27888 w 261"/>
                <a:gd name="T15" fmla="*/ 41275 h 240"/>
                <a:gd name="T16" fmla="*/ 42230 w 261"/>
                <a:gd name="T17" fmla="*/ 28575 h 240"/>
                <a:gd name="T18" fmla="*/ 52588 w 261"/>
                <a:gd name="T19" fmla="*/ 22225 h 240"/>
                <a:gd name="T20" fmla="*/ 45417 w 261"/>
                <a:gd name="T21" fmla="*/ 22225 h 240"/>
                <a:gd name="T22" fmla="*/ 42230 w 261"/>
                <a:gd name="T23" fmla="*/ 15875 h 240"/>
                <a:gd name="T24" fmla="*/ 35059 w 261"/>
                <a:gd name="T25" fmla="*/ 9525 h 240"/>
                <a:gd name="T26" fmla="*/ 27888 w 261"/>
                <a:gd name="T27" fmla="*/ 0 h 240"/>
                <a:gd name="T28" fmla="*/ 20717 w 261"/>
                <a:gd name="T29" fmla="*/ 6350 h 240"/>
                <a:gd name="T30" fmla="*/ 17529 w 261"/>
                <a:gd name="T31" fmla="*/ 3175 h 240"/>
                <a:gd name="T32" fmla="*/ 7171 w 261"/>
                <a:gd name="T33" fmla="*/ 3175 h 240"/>
                <a:gd name="T34" fmla="*/ 3984 w 261"/>
                <a:gd name="T35" fmla="*/ 22225 h 240"/>
                <a:gd name="T36" fmla="*/ 0 w 261"/>
                <a:gd name="T37" fmla="*/ 24606 h 240"/>
                <a:gd name="T38" fmla="*/ 0 w 261"/>
                <a:gd name="T39" fmla="*/ 38100 h 2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1"/>
                <a:gd name="T61" fmla="*/ 0 h 240"/>
                <a:gd name="T62" fmla="*/ 261 w 261"/>
                <a:gd name="T63" fmla="*/ 240 h 2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1" h="240">
                  <a:moveTo>
                    <a:pt x="0" y="192"/>
                  </a:moveTo>
                  <a:lnTo>
                    <a:pt x="0" y="192"/>
                  </a:lnTo>
                  <a:lnTo>
                    <a:pt x="18" y="208"/>
                  </a:lnTo>
                  <a:lnTo>
                    <a:pt x="18" y="240"/>
                  </a:lnTo>
                  <a:lnTo>
                    <a:pt x="52" y="240"/>
                  </a:lnTo>
                  <a:lnTo>
                    <a:pt x="104" y="208"/>
                  </a:lnTo>
                  <a:lnTo>
                    <a:pt x="121" y="223"/>
                  </a:lnTo>
                  <a:lnTo>
                    <a:pt x="139" y="208"/>
                  </a:lnTo>
                  <a:lnTo>
                    <a:pt x="210" y="144"/>
                  </a:lnTo>
                  <a:lnTo>
                    <a:pt x="261" y="112"/>
                  </a:lnTo>
                  <a:lnTo>
                    <a:pt x="227" y="112"/>
                  </a:lnTo>
                  <a:lnTo>
                    <a:pt x="210" y="79"/>
                  </a:lnTo>
                  <a:lnTo>
                    <a:pt x="173" y="48"/>
                  </a:lnTo>
                  <a:lnTo>
                    <a:pt x="139" y="0"/>
                  </a:lnTo>
                  <a:lnTo>
                    <a:pt x="104" y="31"/>
                  </a:lnTo>
                  <a:lnTo>
                    <a:pt x="87" y="16"/>
                  </a:lnTo>
                  <a:lnTo>
                    <a:pt x="35" y="16"/>
                  </a:lnTo>
                  <a:lnTo>
                    <a:pt x="18" y="112"/>
                  </a:lnTo>
                  <a:lnTo>
                    <a:pt x="0" y="127"/>
                  </a:lnTo>
                  <a:lnTo>
                    <a:pt x="0" y="192"/>
                  </a:lnTo>
                  <a:close/>
                </a:path>
              </a:pathLst>
            </a:custGeom>
            <a:solidFill>
              <a:srgbClr val="7030A0"/>
            </a:solidFill>
            <a:ln w="9525">
              <a:solidFill>
                <a:srgbClr val="BBAD87"/>
              </a:solidFill>
              <a:round/>
              <a:headEnd/>
              <a:tailEnd/>
            </a:ln>
          </p:spPr>
          <p:txBody>
            <a:bodyPr/>
            <a:lstStyle/>
            <a:p>
              <a:pPr defTabSz="914400"/>
              <a:endParaRPr lang="en-GB" sz="1350">
                <a:solidFill>
                  <a:prstClr val="black"/>
                </a:solidFill>
              </a:endParaRPr>
            </a:p>
          </p:txBody>
        </p:sp>
        <p:sp>
          <p:nvSpPr>
            <p:cNvPr id="304" name="Freeform 267"/>
            <p:cNvSpPr>
              <a:spLocks/>
            </p:cNvSpPr>
            <p:nvPr>
              <p:custDataLst>
                <p:tags r:id="rId265"/>
              </p:custDataLst>
            </p:nvPr>
          </p:nvSpPr>
          <p:spPr bwMode="auto">
            <a:xfrm>
              <a:off x="5259387" y="4960938"/>
              <a:ext cx="179388" cy="138113"/>
            </a:xfrm>
            <a:custGeom>
              <a:avLst/>
              <a:gdLst>
                <a:gd name="T0" fmla="*/ 27905 w 225"/>
                <a:gd name="T1" fmla="*/ 0 h 175"/>
                <a:gd name="T2" fmla="*/ 27905 w 225"/>
                <a:gd name="T3" fmla="*/ 0 h 175"/>
                <a:gd name="T4" fmla="*/ 20729 w 225"/>
                <a:gd name="T5" fmla="*/ 0 h 175"/>
                <a:gd name="T6" fmla="*/ 20729 w 225"/>
                <a:gd name="T7" fmla="*/ 3157 h 175"/>
                <a:gd name="T8" fmla="*/ 10365 w 225"/>
                <a:gd name="T9" fmla="*/ 9471 h 175"/>
                <a:gd name="T10" fmla="*/ 0 w 225"/>
                <a:gd name="T11" fmla="*/ 9471 h 175"/>
                <a:gd name="T12" fmla="*/ 7176 w 225"/>
                <a:gd name="T13" fmla="*/ 18941 h 175"/>
                <a:gd name="T14" fmla="*/ 14351 w 225"/>
                <a:gd name="T15" fmla="*/ 24466 h 175"/>
                <a:gd name="T16" fmla="*/ 17540 w 225"/>
                <a:gd name="T17" fmla="*/ 31569 h 175"/>
                <a:gd name="T18" fmla="*/ 24716 w 225"/>
                <a:gd name="T19" fmla="*/ 31569 h 175"/>
                <a:gd name="T20" fmla="*/ 31094 w 225"/>
                <a:gd name="T21" fmla="*/ 33936 h 175"/>
                <a:gd name="T22" fmla="*/ 35080 w 225"/>
                <a:gd name="T23" fmla="*/ 33936 h 175"/>
                <a:gd name="T24" fmla="*/ 41459 w 225"/>
                <a:gd name="T25" fmla="*/ 22098 h 175"/>
                <a:gd name="T26" fmla="*/ 45445 w 225"/>
                <a:gd name="T27" fmla="*/ 9471 h 175"/>
                <a:gd name="T28" fmla="*/ 41459 w 225"/>
                <a:gd name="T29" fmla="*/ 3157 h 175"/>
                <a:gd name="T30" fmla="*/ 35080 w 225"/>
                <a:gd name="T31" fmla="*/ 0 h 175"/>
                <a:gd name="T32" fmla="*/ 27905 w 225"/>
                <a:gd name="T33" fmla="*/ 0 h 17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5"/>
                <a:gd name="T52" fmla="*/ 0 h 175"/>
                <a:gd name="T53" fmla="*/ 225 w 225"/>
                <a:gd name="T54" fmla="*/ 175 h 17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5" h="175">
                  <a:moveTo>
                    <a:pt x="139" y="0"/>
                  </a:moveTo>
                  <a:lnTo>
                    <a:pt x="139" y="0"/>
                  </a:lnTo>
                  <a:lnTo>
                    <a:pt x="104" y="0"/>
                  </a:lnTo>
                  <a:lnTo>
                    <a:pt x="104" y="16"/>
                  </a:lnTo>
                  <a:lnTo>
                    <a:pt x="52" y="48"/>
                  </a:lnTo>
                  <a:lnTo>
                    <a:pt x="0" y="48"/>
                  </a:lnTo>
                  <a:lnTo>
                    <a:pt x="35" y="96"/>
                  </a:lnTo>
                  <a:lnTo>
                    <a:pt x="70" y="127"/>
                  </a:lnTo>
                  <a:lnTo>
                    <a:pt x="87" y="160"/>
                  </a:lnTo>
                  <a:lnTo>
                    <a:pt x="121" y="160"/>
                  </a:lnTo>
                  <a:lnTo>
                    <a:pt x="156" y="175"/>
                  </a:lnTo>
                  <a:lnTo>
                    <a:pt x="173" y="175"/>
                  </a:lnTo>
                  <a:lnTo>
                    <a:pt x="208" y="112"/>
                  </a:lnTo>
                  <a:lnTo>
                    <a:pt x="225" y="48"/>
                  </a:lnTo>
                  <a:lnTo>
                    <a:pt x="208" y="16"/>
                  </a:lnTo>
                  <a:lnTo>
                    <a:pt x="173" y="0"/>
                  </a:lnTo>
                  <a:lnTo>
                    <a:pt x="139" y="0"/>
                  </a:lnTo>
                  <a:close/>
                </a:path>
              </a:pathLst>
            </a:custGeom>
            <a:solidFill>
              <a:srgbClr val="7030A0"/>
            </a:solidFill>
            <a:ln w="9525">
              <a:solidFill>
                <a:srgbClr val="BBAD87"/>
              </a:solidFill>
              <a:round/>
              <a:headEnd/>
              <a:tailEnd/>
            </a:ln>
          </p:spPr>
          <p:txBody>
            <a:bodyPr/>
            <a:lstStyle/>
            <a:p>
              <a:pPr defTabSz="914400"/>
              <a:endParaRPr lang="en-GB" sz="1350">
                <a:solidFill>
                  <a:prstClr val="black"/>
                </a:solidFill>
              </a:endParaRPr>
            </a:p>
          </p:txBody>
        </p:sp>
        <p:sp>
          <p:nvSpPr>
            <p:cNvPr id="305" name="Freeform 268"/>
            <p:cNvSpPr>
              <a:spLocks/>
            </p:cNvSpPr>
            <p:nvPr>
              <p:custDataLst>
                <p:tags r:id="rId266"/>
              </p:custDataLst>
            </p:nvPr>
          </p:nvSpPr>
          <p:spPr bwMode="auto">
            <a:xfrm>
              <a:off x="5368924" y="4846638"/>
              <a:ext cx="233363" cy="342900"/>
            </a:xfrm>
            <a:custGeom>
              <a:avLst/>
              <a:gdLst>
                <a:gd name="T0" fmla="*/ 14336 w 293"/>
                <a:gd name="T1" fmla="*/ 85725 h 432"/>
                <a:gd name="T2" fmla="*/ 14336 w 293"/>
                <a:gd name="T3" fmla="*/ 85725 h 432"/>
                <a:gd name="T4" fmla="*/ 14336 w 293"/>
                <a:gd name="T5" fmla="*/ 82550 h 432"/>
                <a:gd name="T6" fmla="*/ 14336 w 293"/>
                <a:gd name="T7" fmla="*/ 79375 h 432"/>
                <a:gd name="T8" fmla="*/ 27876 w 293"/>
                <a:gd name="T9" fmla="*/ 76200 h 432"/>
                <a:gd name="T10" fmla="*/ 31062 w 293"/>
                <a:gd name="T11" fmla="*/ 73025 h 432"/>
                <a:gd name="T12" fmla="*/ 31062 w 293"/>
                <a:gd name="T13" fmla="*/ 63500 h 432"/>
                <a:gd name="T14" fmla="*/ 24690 w 293"/>
                <a:gd name="T15" fmla="*/ 50800 h 432"/>
                <a:gd name="T16" fmla="*/ 38230 w 293"/>
                <a:gd name="T17" fmla="*/ 38100 h 432"/>
                <a:gd name="T18" fmla="*/ 48584 w 293"/>
                <a:gd name="T19" fmla="*/ 34925 h 432"/>
                <a:gd name="T20" fmla="*/ 58938 w 293"/>
                <a:gd name="T21" fmla="*/ 24606 h 432"/>
                <a:gd name="T22" fmla="*/ 54956 w 293"/>
                <a:gd name="T23" fmla="*/ 0 h 432"/>
                <a:gd name="T24" fmla="*/ 48584 w 293"/>
                <a:gd name="T25" fmla="*/ 5556 h 432"/>
                <a:gd name="T26" fmla="*/ 34248 w 293"/>
                <a:gd name="T27" fmla="*/ 5556 h 432"/>
                <a:gd name="T28" fmla="*/ 27876 w 293"/>
                <a:gd name="T29" fmla="*/ 5556 h 432"/>
                <a:gd name="T30" fmla="*/ 24690 w 293"/>
                <a:gd name="T31" fmla="*/ 9525 h 432"/>
                <a:gd name="T32" fmla="*/ 27876 w 293"/>
                <a:gd name="T33" fmla="*/ 15875 h 432"/>
                <a:gd name="T34" fmla="*/ 31062 w 293"/>
                <a:gd name="T35" fmla="*/ 22225 h 432"/>
                <a:gd name="T36" fmla="*/ 31062 w 293"/>
                <a:gd name="T37" fmla="*/ 28575 h 432"/>
                <a:gd name="T38" fmla="*/ 27876 w 293"/>
                <a:gd name="T39" fmla="*/ 34925 h 432"/>
                <a:gd name="T40" fmla="*/ 24690 w 293"/>
                <a:gd name="T41" fmla="*/ 28575 h 432"/>
                <a:gd name="T42" fmla="*/ 24690 w 293"/>
                <a:gd name="T43" fmla="*/ 22225 h 432"/>
                <a:gd name="T44" fmla="*/ 20708 w 293"/>
                <a:gd name="T45" fmla="*/ 22225 h 432"/>
                <a:gd name="T46" fmla="*/ 17522 w 293"/>
                <a:gd name="T47" fmla="*/ 19050 h 432"/>
                <a:gd name="T48" fmla="*/ 0 w 293"/>
                <a:gd name="T49" fmla="*/ 24606 h 432"/>
                <a:gd name="T50" fmla="*/ 0 w 293"/>
                <a:gd name="T51" fmla="*/ 28575 h 432"/>
                <a:gd name="T52" fmla="*/ 7168 w 293"/>
                <a:gd name="T53" fmla="*/ 28575 h 432"/>
                <a:gd name="T54" fmla="*/ 14336 w 293"/>
                <a:gd name="T55" fmla="*/ 31750 h 432"/>
                <a:gd name="T56" fmla="*/ 17522 w 293"/>
                <a:gd name="T57" fmla="*/ 38100 h 432"/>
                <a:gd name="T58" fmla="*/ 14336 w 293"/>
                <a:gd name="T59" fmla="*/ 50800 h 432"/>
                <a:gd name="T60" fmla="*/ 7168 w 293"/>
                <a:gd name="T61" fmla="*/ 63500 h 432"/>
                <a:gd name="T62" fmla="*/ 10354 w 293"/>
                <a:gd name="T63" fmla="*/ 82550 h 432"/>
                <a:gd name="T64" fmla="*/ 10354 w 293"/>
                <a:gd name="T65" fmla="*/ 85725 h 432"/>
                <a:gd name="T66" fmla="*/ 14336 w 293"/>
                <a:gd name="T67" fmla="*/ 85725 h 4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3"/>
                <a:gd name="T103" fmla="*/ 0 h 432"/>
                <a:gd name="T104" fmla="*/ 293 w 293"/>
                <a:gd name="T105" fmla="*/ 432 h 4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3" h="432">
                  <a:moveTo>
                    <a:pt x="69" y="432"/>
                  </a:moveTo>
                  <a:lnTo>
                    <a:pt x="69" y="432"/>
                  </a:lnTo>
                  <a:lnTo>
                    <a:pt x="69" y="415"/>
                  </a:lnTo>
                  <a:lnTo>
                    <a:pt x="69" y="400"/>
                  </a:lnTo>
                  <a:lnTo>
                    <a:pt x="138" y="384"/>
                  </a:lnTo>
                  <a:lnTo>
                    <a:pt x="155" y="367"/>
                  </a:lnTo>
                  <a:lnTo>
                    <a:pt x="155" y="319"/>
                  </a:lnTo>
                  <a:lnTo>
                    <a:pt x="121" y="256"/>
                  </a:lnTo>
                  <a:lnTo>
                    <a:pt x="190" y="192"/>
                  </a:lnTo>
                  <a:lnTo>
                    <a:pt x="242" y="175"/>
                  </a:lnTo>
                  <a:lnTo>
                    <a:pt x="293" y="127"/>
                  </a:lnTo>
                  <a:lnTo>
                    <a:pt x="276" y="0"/>
                  </a:lnTo>
                  <a:lnTo>
                    <a:pt x="242" y="31"/>
                  </a:lnTo>
                  <a:lnTo>
                    <a:pt x="172" y="31"/>
                  </a:lnTo>
                  <a:lnTo>
                    <a:pt x="138" y="31"/>
                  </a:lnTo>
                  <a:lnTo>
                    <a:pt x="121" y="48"/>
                  </a:lnTo>
                  <a:lnTo>
                    <a:pt x="138" y="79"/>
                  </a:lnTo>
                  <a:lnTo>
                    <a:pt x="155" y="112"/>
                  </a:lnTo>
                  <a:lnTo>
                    <a:pt x="155" y="144"/>
                  </a:lnTo>
                  <a:lnTo>
                    <a:pt x="138" y="175"/>
                  </a:lnTo>
                  <a:lnTo>
                    <a:pt x="121" y="144"/>
                  </a:lnTo>
                  <a:lnTo>
                    <a:pt x="121" y="112"/>
                  </a:lnTo>
                  <a:lnTo>
                    <a:pt x="103" y="112"/>
                  </a:lnTo>
                  <a:lnTo>
                    <a:pt x="86" y="96"/>
                  </a:lnTo>
                  <a:lnTo>
                    <a:pt x="0" y="127"/>
                  </a:lnTo>
                  <a:lnTo>
                    <a:pt x="0" y="144"/>
                  </a:lnTo>
                  <a:lnTo>
                    <a:pt x="34" y="144"/>
                  </a:lnTo>
                  <a:lnTo>
                    <a:pt x="69" y="160"/>
                  </a:lnTo>
                  <a:lnTo>
                    <a:pt x="86" y="192"/>
                  </a:lnTo>
                  <a:lnTo>
                    <a:pt x="69" y="256"/>
                  </a:lnTo>
                  <a:lnTo>
                    <a:pt x="34" y="319"/>
                  </a:lnTo>
                  <a:lnTo>
                    <a:pt x="51" y="415"/>
                  </a:lnTo>
                  <a:lnTo>
                    <a:pt x="51" y="432"/>
                  </a:lnTo>
                  <a:lnTo>
                    <a:pt x="69" y="432"/>
                  </a:lnTo>
                  <a:close/>
                </a:path>
              </a:pathLst>
            </a:custGeom>
            <a:solidFill>
              <a:srgbClr val="7030A0"/>
            </a:solidFill>
            <a:ln w="9525">
              <a:solidFill>
                <a:srgbClr val="BBAD87"/>
              </a:solidFill>
              <a:round/>
              <a:headEnd/>
              <a:tailEnd/>
            </a:ln>
          </p:spPr>
          <p:txBody>
            <a:bodyPr/>
            <a:lstStyle/>
            <a:p>
              <a:pPr defTabSz="914400"/>
              <a:endParaRPr lang="en-GB" sz="1350">
                <a:solidFill>
                  <a:prstClr val="black"/>
                </a:solidFill>
              </a:endParaRPr>
            </a:p>
          </p:txBody>
        </p:sp>
        <p:sp>
          <p:nvSpPr>
            <p:cNvPr id="306" name="Freeform 269"/>
            <p:cNvSpPr>
              <a:spLocks/>
            </p:cNvSpPr>
            <p:nvPr>
              <p:custDataLst>
                <p:tags r:id="rId267"/>
              </p:custDataLst>
            </p:nvPr>
          </p:nvSpPr>
          <p:spPr bwMode="auto">
            <a:xfrm>
              <a:off x="5424487" y="4833938"/>
              <a:ext cx="68263" cy="152400"/>
            </a:xfrm>
            <a:custGeom>
              <a:avLst/>
              <a:gdLst>
                <a:gd name="T0" fmla="*/ 3969 w 86"/>
                <a:gd name="T1" fmla="*/ 22225 h 192"/>
                <a:gd name="T2" fmla="*/ 3969 w 86"/>
                <a:gd name="T3" fmla="*/ 22225 h 192"/>
                <a:gd name="T4" fmla="*/ 0 w 86"/>
                <a:gd name="T5" fmla="*/ 19050 h 192"/>
                <a:gd name="T6" fmla="*/ 3969 w 86"/>
                <a:gd name="T7" fmla="*/ 13494 h 192"/>
                <a:gd name="T8" fmla="*/ 3969 w 86"/>
                <a:gd name="T9" fmla="*/ 9525 h 192"/>
                <a:gd name="T10" fmla="*/ 7144 w 86"/>
                <a:gd name="T11" fmla="*/ 7144 h 192"/>
                <a:gd name="T12" fmla="*/ 3969 w 86"/>
                <a:gd name="T13" fmla="*/ 0 h 192"/>
                <a:gd name="T14" fmla="*/ 7144 w 86"/>
                <a:gd name="T15" fmla="*/ 0 h 192"/>
                <a:gd name="T16" fmla="*/ 10319 w 86"/>
                <a:gd name="T17" fmla="*/ 0 h 192"/>
                <a:gd name="T18" fmla="*/ 14288 w 86"/>
                <a:gd name="T19" fmla="*/ 9525 h 192"/>
                <a:gd name="T20" fmla="*/ 10319 w 86"/>
                <a:gd name="T21" fmla="*/ 13494 h 192"/>
                <a:gd name="T22" fmla="*/ 14288 w 86"/>
                <a:gd name="T23" fmla="*/ 19050 h 192"/>
                <a:gd name="T24" fmla="*/ 17463 w 86"/>
                <a:gd name="T25" fmla="*/ 26194 h 192"/>
                <a:gd name="T26" fmla="*/ 17463 w 86"/>
                <a:gd name="T27" fmla="*/ 32544 h 192"/>
                <a:gd name="T28" fmla="*/ 14288 w 86"/>
                <a:gd name="T29" fmla="*/ 38100 h 192"/>
                <a:gd name="T30" fmla="*/ 10319 w 86"/>
                <a:gd name="T31" fmla="*/ 32544 h 192"/>
                <a:gd name="T32" fmla="*/ 10319 w 86"/>
                <a:gd name="T33" fmla="*/ 26194 h 192"/>
                <a:gd name="T34" fmla="*/ 7144 w 86"/>
                <a:gd name="T35" fmla="*/ 26194 h 192"/>
                <a:gd name="T36" fmla="*/ 3969 w 86"/>
                <a:gd name="T37" fmla="*/ 22225 h 1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6"/>
                <a:gd name="T58" fmla="*/ 0 h 192"/>
                <a:gd name="T59" fmla="*/ 86 w 86"/>
                <a:gd name="T60" fmla="*/ 192 h 1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6" h="192">
                  <a:moveTo>
                    <a:pt x="17" y="113"/>
                  </a:moveTo>
                  <a:lnTo>
                    <a:pt x="17" y="113"/>
                  </a:lnTo>
                  <a:lnTo>
                    <a:pt x="0" y="96"/>
                  </a:lnTo>
                  <a:lnTo>
                    <a:pt x="17" y="65"/>
                  </a:lnTo>
                  <a:lnTo>
                    <a:pt x="17" y="48"/>
                  </a:lnTo>
                  <a:lnTo>
                    <a:pt x="34" y="33"/>
                  </a:lnTo>
                  <a:lnTo>
                    <a:pt x="17" y="0"/>
                  </a:lnTo>
                  <a:lnTo>
                    <a:pt x="34" y="0"/>
                  </a:lnTo>
                  <a:lnTo>
                    <a:pt x="52" y="0"/>
                  </a:lnTo>
                  <a:lnTo>
                    <a:pt x="69" y="48"/>
                  </a:lnTo>
                  <a:lnTo>
                    <a:pt x="52" y="65"/>
                  </a:lnTo>
                  <a:lnTo>
                    <a:pt x="69" y="96"/>
                  </a:lnTo>
                  <a:lnTo>
                    <a:pt x="86" y="129"/>
                  </a:lnTo>
                  <a:lnTo>
                    <a:pt x="86" y="161"/>
                  </a:lnTo>
                  <a:lnTo>
                    <a:pt x="69" y="192"/>
                  </a:lnTo>
                  <a:lnTo>
                    <a:pt x="52" y="161"/>
                  </a:lnTo>
                  <a:lnTo>
                    <a:pt x="52" y="129"/>
                  </a:lnTo>
                  <a:lnTo>
                    <a:pt x="34" y="129"/>
                  </a:lnTo>
                  <a:lnTo>
                    <a:pt x="17" y="113"/>
                  </a:lnTo>
                </a:path>
              </a:pathLst>
            </a:custGeom>
            <a:solidFill>
              <a:srgbClr val="7030A0"/>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07" name="Freeform 270"/>
            <p:cNvSpPr>
              <a:spLocks/>
            </p:cNvSpPr>
            <p:nvPr>
              <p:custDataLst>
                <p:tags r:id="rId268"/>
              </p:custDataLst>
            </p:nvPr>
          </p:nvSpPr>
          <p:spPr bwMode="auto">
            <a:xfrm>
              <a:off x="5383212" y="5175251"/>
              <a:ext cx="26988" cy="26988"/>
            </a:xfrm>
            <a:custGeom>
              <a:avLst/>
              <a:gdLst>
                <a:gd name="T0" fmla="*/ 7144 w 34"/>
                <a:gd name="T1" fmla="*/ 4217 h 32"/>
                <a:gd name="T2" fmla="*/ 7144 w 34"/>
                <a:gd name="T3" fmla="*/ 4217 h 32"/>
                <a:gd name="T4" fmla="*/ 7144 w 34"/>
                <a:gd name="T5" fmla="*/ 0 h 32"/>
                <a:gd name="T6" fmla="*/ 3175 w 34"/>
                <a:gd name="T7" fmla="*/ 0 h 32"/>
                <a:gd name="T8" fmla="*/ 0 w 34"/>
                <a:gd name="T9" fmla="*/ 4217 h 32"/>
                <a:gd name="T10" fmla="*/ 3175 w 34"/>
                <a:gd name="T11" fmla="*/ 7590 h 32"/>
                <a:gd name="T12" fmla="*/ 7144 w 34"/>
                <a:gd name="T13" fmla="*/ 4217 h 32"/>
                <a:gd name="T14" fmla="*/ 0 60000 65536"/>
                <a:gd name="T15" fmla="*/ 0 60000 65536"/>
                <a:gd name="T16" fmla="*/ 0 60000 65536"/>
                <a:gd name="T17" fmla="*/ 0 60000 65536"/>
                <a:gd name="T18" fmla="*/ 0 60000 65536"/>
                <a:gd name="T19" fmla="*/ 0 60000 65536"/>
                <a:gd name="T20" fmla="*/ 0 60000 65536"/>
                <a:gd name="T21" fmla="*/ 0 w 34"/>
                <a:gd name="T22" fmla="*/ 0 h 32"/>
                <a:gd name="T23" fmla="*/ 34 w 34"/>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2">
                  <a:moveTo>
                    <a:pt x="34" y="17"/>
                  </a:moveTo>
                  <a:lnTo>
                    <a:pt x="34" y="17"/>
                  </a:lnTo>
                  <a:lnTo>
                    <a:pt x="34" y="0"/>
                  </a:lnTo>
                  <a:lnTo>
                    <a:pt x="17" y="0"/>
                  </a:lnTo>
                  <a:lnTo>
                    <a:pt x="0" y="17"/>
                  </a:lnTo>
                  <a:lnTo>
                    <a:pt x="17" y="32"/>
                  </a:lnTo>
                  <a:lnTo>
                    <a:pt x="34" y="17"/>
                  </a:lnTo>
                </a:path>
              </a:pathLst>
            </a:custGeom>
            <a:solidFill>
              <a:schemeClr val="bg2">
                <a:lumMod val="75000"/>
              </a:schemeClr>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08" name="Freeform 271"/>
            <p:cNvSpPr>
              <a:spLocks/>
            </p:cNvSpPr>
            <p:nvPr>
              <p:custDataLst>
                <p:tags r:id="rId269"/>
              </p:custDataLst>
            </p:nvPr>
          </p:nvSpPr>
          <p:spPr bwMode="auto">
            <a:xfrm>
              <a:off x="5659437" y="4884738"/>
              <a:ext cx="149225" cy="279400"/>
            </a:xfrm>
            <a:custGeom>
              <a:avLst/>
              <a:gdLst>
                <a:gd name="T0" fmla="*/ 0 w 189"/>
                <a:gd name="T1" fmla="*/ 50800 h 352"/>
                <a:gd name="T2" fmla="*/ 0 w 189"/>
                <a:gd name="T3" fmla="*/ 50800 h 352"/>
                <a:gd name="T4" fmla="*/ 3158 w 189"/>
                <a:gd name="T5" fmla="*/ 63500 h 352"/>
                <a:gd name="T6" fmla="*/ 6316 w 189"/>
                <a:gd name="T7" fmla="*/ 69850 h 352"/>
                <a:gd name="T8" fmla="*/ 16581 w 189"/>
                <a:gd name="T9" fmla="*/ 69850 h 352"/>
                <a:gd name="T10" fmla="*/ 20528 w 189"/>
                <a:gd name="T11" fmla="*/ 66675 h 352"/>
                <a:gd name="T12" fmla="*/ 30792 w 189"/>
                <a:gd name="T13" fmla="*/ 31750 h 352"/>
                <a:gd name="T14" fmla="*/ 33951 w 189"/>
                <a:gd name="T15" fmla="*/ 15875 h 352"/>
                <a:gd name="T16" fmla="*/ 37109 w 189"/>
                <a:gd name="T17" fmla="*/ 19050 h 352"/>
                <a:gd name="T18" fmla="*/ 37109 w 189"/>
                <a:gd name="T19" fmla="*/ 15875 h 352"/>
                <a:gd name="T20" fmla="*/ 33951 w 189"/>
                <a:gd name="T21" fmla="*/ 3175 h 352"/>
                <a:gd name="T22" fmla="*/ 30792 w 189"/>
                <a:gd name="T23" fmla="*/ 0 h 352"/>
                <a:gd name="T24" fmla="*/ 26845 w 189"/>
                <a:gd name="T25" fmla="*/ 5556 h 352"/>
                <a:gd name="T26" fmla="*/ 23687 w 189"/>
                <a:gd name="T27" fmla="*/ 5556 h 352"/>
                <a:gd name="T28" fmla="*/ 23687 w 189"/>
                <a:gd name="T29" fmla="*/ 12700 h 352"/>
                <a:gd name="T30" fmla="*/ 6316 w 189"/>
                <a:gd name="T31" fmla="*/ 22225 h 352"/>
                <a:gd name="T32" fmla="*/ 3158 w 189"/>
                <a:gd name="T33" fmla="*/ 28575 h 352"/>
                <a:gd name="T34" fmla="*/ 6316 w 189"/>
                <a:gd name="T35" fmla="*/ 41275 h 352"/>
                <a:gd name="T36" fmla="*/ 0 w 189"/>
                <a:gd name="T37" fmla="*/ 50800 h 3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9"/>
                <a:gd name="T58" fmla="*/ 0 h 352"/>
                <a:gd name="T59" fmla="*/ 189 w 189"/>
                <a:gd name="T60" fmla="*/ 352 h 3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9" h="352">
                  <a:moveTo>
                    <a:pt x="0" y="256"/>
                  </a:moveTo>
                  <a:lnTo>
                    <a:pt x="0" y="256"/>
                  </a:lnTo>
                  <a:lnTo>
                    <a:pt x="18" y="319"/>
                  </a:lnTo>
                  <a:lnTo>
                    <a:pt x="35" y="352"/>
                  </a:lnTo>
                  <a:lnTo>
                    <a:pt x="87" y="352"/>
                  </a:lnTo>
                  <a:lnTo>
                    <a:pt x="104" y="336"/>
                  </a:lnTo>
                  <a:lnTo>
                    <a:pt x="156" y="160"/>
                  </a:lnTo>
                  <a:lnTo>
                    <a:pt x="173" y="79"/>
                  </a:lnTo>
                  <a:lnTo>
                    <a:pt x="189" y="96"/>
                  </a:lnTo>
                  <a:lnTo>
                    <a:pt x="189" y="79"/>
                  </a:lnTo>
                  <a:lnTo>
                    <a:pt x="173" y="16"/>
                  </a:lnTo>
                  <a:lnTo>
                    <a:pt x="156" y="0"/>
                  </a:lnTo>
                  <a:lnTo>
                    <a:pt x="139" y="31"/>
                  </a:lnTo>
                  <a:lnTo>
                    <a:pt x="121" y="31"/>
                  </a:lnTo>
                  <a:lnTo>
                    <a:pt x="121" y="64"/>
                  </a:lnTo>
                  <a:lnTo>
                    <a:pt x="35" y="112"/>
                  </a:lnTo>
                  <a:lnTo>
                    <a:pt x="18" y="144"/>
                  </a:lnTo>
                  <a:lnTo>
                    <a:pt x="35" y="208"/>
                  </a:lnTo>
                  <a:lnTo>
                    <a:pt x="0" y="256"/>
                  </a:lnTo>
                </a:path>
              </a:pathLst>
            </a:custGeom>
            <a:solidFill>
              <a:srgbClr val="FFFF00"/>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09" name="Freeform 272"/>
            <p:cNvSpPr>
              <a:spLocks/>
            </p:cNvSpPr>
            <p:nvPr>
              <p:custDataLst>
                <p:tags r:id="rId270"/>
              </p:custDataLst>
            </p:nvPr>
          </p:nvSpPr>
          <p:spPr bwMode="auto">
            <a:xfrm>
              <a:off x="5962649" y="5049838"/>
              <a:ext cx="11113" cy="11113"/>
            </a:xfrm>
            <a:custGeom>
              <a:avLst/>
              <a:gdLst>
                <a:gd name="T0" fmla="*/ 0 w 16"/>
                <a:gd name="T1" fmla="*/ 2223 h 15"/>
                <a:gd name="T2" fmla="*/ 0 w 16"/>
                <a:gd name="T3" fmla="*/ 2223 h 15"/>
                <a:gd name="T4" fmla="*/ 2084 w 16"/>
                <a:gd name="T5" fmla="*/ 2223 h 15"/>
                <a:gd name="T6" fmla="*/ 0 w 16"/>
                <a:gd name="T7" fmla="*/ 0 h 15"/>
                <a:gd name="T8" fmla="*/ 0 w 16"/>
                <a:gd name="T9" fmla="*/ 2223 h 15"/>
                <a:gd name="T10" fmla="*/ 0 60000 65536"/>
                <a:gd name="T11" fmla="*/ 0 60000 65536"/>
                <a:gd name="T12" fmla="*/ 0 60000 65536"/>
                <a:gd name="T13" fmla="*/ 0 60000 65536"/>
                <a:gd name="T14" fmla="*/ 0 60000 65536"/>
                <a:gd name="T15" fmla="*/ 0 w 16"/>
                <a:gd name="T16" fmla="*/ 0 h 15"/>
                <a:gd name="T17" fmla="*/ 16 w 16"/>
                <a:gd name="T18" fmla="*/ 15 h 15"/>
              </a:gdLst>
              <a:ahLst/>
              <a:cxnLst>
                <a:cxn ang="T10">
                  <a:pos x="T0" y="T1"/>
                </a:cxn>
                <a:cxn ang="T11">
                  <a:pos x="T2" y="T3"/>
                </a:cxn>
                <a:cxn ang="T12">
                  <a:pos x="T4" y="T5"/>
                </a:cxn>
                <a:cxn ang="T13">
                  <a:pos x="T6" y="T7"/>
                </a:cxn>
                <a:cxn ang="T14">
                  <a:pos x="T8" y="T9"/>
                </a:cxn>
              </a:cxnLst>
              <a:rect l="T15" t="T16" r="T17" b="T18"/>
              <a:pathLst>
                <a:path w="16" h="15">
                  <a:moveTo>
                    <a:pt x="0" y="15"/>
                  </a:moveTo>
                  <a:lnTo>
                    <a:pt x="0" y="15"/>
                  </a:lnTo>
                  <a:lnTo>
                    <a:pt x="16" y="15"/>
                  </a:lnTo>
                  <a:lnTo>
                    <a:pt x="0" y="0"/>
                  </a:lnTo>
                  <a:lnTo>
                    <a:pt x="0" y="15"/>
                  </a:lnTo>
                </a:path>
              </a:pathLst>
            </a:custGeom>
            <a:solidFill>
              <a:srgbClr val="7030A0"/>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10" name="Freeform 273"/>
            <p:cNvSpPr>
              <a:spLocks/>
            </p:cNvSpPr>
            <p:nvPr>
              <p:custDataLst>
                <p:tags r:id="rId271"/>
              </p:custDataLst>
            </p:nvPr>
          </p:nvSpPr>
          <p:spPr bwMode="auto">
            <a:xfrm>
              <a:off x="4900613" y="4567238"/>
              <a:ext cx="12700" cy="12700"/>
            </a:xfrm>
            <a:custGeom>
              <a:avLst/>
              <a:gdLst>
                <a:gd name="T0" fmla="*/ 0 w 18"/>
                <a:gd name="T1" fmla="*/ 2822 h 18"/>
                <a:gd name="T2" fmla="*/ 0 w 18"/>
                <a:gd name="T3" fmla="*/ 2822 h 18"/>
                <a:gd name="T4" fmla="*/ 2822 w 18"/>
                <a:gd name="T5" fmla="*/ 0 h 18"/>
                <a:gd name="T6" fmla="*/ 0 w 18"/>
                <a:gd name="T7" fmla="*/ 0 h 18"/>
                <a:gd name="T8" fmla="*/ 0 w 18"/>
                <a:gd name="T9" fmla="*/ 2822 h 18"/>
                <a:gd name="T10" fmla="*/ 0 60000 65536"/>
                <a:gd name="T11" fmla="*/ 0 60000 65536"/>
                <a:gd name="T12" fmla="*/ 0 60000 65536"/>
                <a:gd name="T13" fmla="*/ 0 60000 65536"/>
                <a:gd name="T14" fmla="*/ 0 60000 65536"/>
                <a:gd name="T15" fmla="*/ 0 w 18"/>
                <a:gd name="T16" fmla="*/ 0 h 18"/>
                <a:gd name="T17" fmla="*/ 18 w 18"/>
                <a:gd name="T18" fmla="*/ 18 h 18"/>
              </a:gdLst>
              <a:ahLst/>
              <a:cxnLst>
                <a:cxn ang="T10">
                  <a:pos x="T0" y="T1"/>
                </a:cxn>
                <a:cxn ang="T11">
                  <a:pos x="T2" y="T3"/>
                </a:cxn>
                <a:cxn ang="T12">
                  <a:pos x="T4" y="T5"/>
                </a:cxn>
                <a:cxn ang="T13">
                  <a:pos x="T6" y="T7"/>
                </a:cxn>
                <a:cxn ang="T14">
                  <a:pos x="T8" y="T9"/>
                </a:cxn>
              </a:cxnLst>
              <a:rect l="T15" t="T16" r="T17" b="T18"/>
              <a:pathLst>
                <a:path w="18" h="18">
                  <a:moveTo>
                    <a:pt x="0" y="18"/>
                  </a:moveTo>
                  <a:lnTo>
                    <a:pt x="0" y="18"/>
                  </a:lnTo>
                  <a:lnTo>
                    <a:pt x="18" y="0"/>
                  </a:lnTo>
                  <a:lnTo>
                    <a:pt x="0" y="0"/>
                  </a:lnTo>
                  <a:lnTo>
                    <a:pt x="0" y="1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11" name="Freeform 274"/>
            <p:cNvSpPr>
              <a:spLocks/>
            </p:cNvSpPr>
            <p:nvPr>
              <p:custDataLst>
                <p:tags r:id="rId272"/>
              </p:custDataLst>
            </p:nvPr>
          </p:nvSpPr>
          <p:spPr bwMode="auto">
            <a:xfrm>
              <a:off x="5300662" y="5227638"/>
              <a:ext cx="55563" cy="50800"/>
            </a:xfrm>
            <a:custGeom>
              <a:avLst/>
              <a:gdLst>
                <a:gd name="T0" fmla="*/ 14495 w 69"/>
                <a:gd name="T1" fmla="*/ 6451 h 63"/>
                <a:gd name="T2" fmla="*/ 14495 w 69"/>
                <a:gd name="T3" fmla="*/ 6451 h 63"/>
                <a:gd name="T4" fmla="*/ 10468 w 69"/>
                <a:gd name="T5" fmla="*/ 9676 h 63"/>
                <a:gd name="T6" fmla="*/ 4026 w 69"/>
                <a:gd name="T7" fmla="*/ 12902 h 63"/>
                <a:gd name="T8" fmla="*/ 0 w 69"/>
                <a:gd name="T9" fmla="*/ 9676 h 63"/>
                <a:gd name="T10" fmla="*/ 7247 w 69"/>
                <a:gd name="T11" fmla="*/ 0 h 63"/>
                <a:gd name="T12" fmla="*/ 10468 w 69"/>
                <a:gd name="T13" fmla="*/ 3225 h 63"/>
                <a:gd name="T14" fmla="*/ 14495 w 69"/>
                <a:gd name="T15" fmla="*/ 6451 h 63"/>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63"/>
                <a:gd name="T26" fmla="*/ 69 w 69"/>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63">
                  <a:moveTo>
                    <a:pt x="69" y="31"/>
                  </a:moveTo>
                  <a:lnTo>
                    <a:pt x="69" y="31"/>
                  </a:lnTo>
                  <a:lnTo>
                    <a:pt x="52" y="48"/>
                  </a:lnTo>
                  <a:lnTo>
                    <a:pt x="18" y="63"/>
                  </a:lnTo>
                  <a:lnTo>
                    <a:pt x="0" y="48"/>
                  </a:lnTo>
                  <a:lnTo>
                    <a:pt x="35" y="0"/>
                  </a:lnTo>
                  <a:lnTo>
                    <a:pt x="52" y="15"/>
                  </a:lnTo>
                  <a:lnTo>
                    <a:pt x="69" y="31"/>
                  </a:lnTo>
                </a:path>
              </a:pathLst>
            </a:custGeom>
            <a:solidFill>
              <a:srgbClr val="7030A0"/>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12" name="Freeform 275"/>
            <p:cNvSpPr>
              <a:spLocks/>
            </p:cNvSpPr>
            <p:nvPr>
              <p:custDataLst>
                <p:tags r:id="rId273"/>
              </p:custDataLst>
            </p:nvPr>
          </p:nvSpPr>
          <p:spPr bwMode="auto">
            <a:xfrm>
              <a:off x="5356224" y="4656138"/>
              <a:ext cx="234950" cy="215900"/>
            </a:xfrm>
            <a:custGeom>
              <a:avLst/>
              <a:gdLst>
                <a:gd name="T0" fmla="*/ 20637 w 296"/>
                <a:gd name="T1" fmla="*/ 44779 h 270"/>
                <a:gd name="T2" fmla="*/ 20637 w 296"/>
                <a:gd name="T3" fmla="*/ 44779 h 270"/>
                <a:gd name="T4" fmla="*/ 10319 w 296"/>
                <a:gd name="T5" fmla="*/ 38382 h 270"/>
                <a:gd name="T6" fmla="*/ 7144 w 296"/>
                <a:gd name="T7" fmla="*/ 38382 h 270"/>
                <a:gd name="T8" fmla="*/ 0 w 296"/>
                <a:gd name="T9" fmla="*/ 28787 h 270"/>
                <a:gd name="T10" fmla="*/ 0 w 296"/>
                <a:gd name="T11" fmla="*/ 19191 h 270"/>
                <a:gd name="T12" fmla="*/ 7144 w 296"/>
                <a:gd name="T13" fmla="*/ 12794 h 270"/>
                <a:gd name="T14" fmla="*/ 7144 w 296"/>
                <a:gd name="T15" fmla="*/ 9596 h 270"/>
                <a:gd name="T16" fmla="*/ 7144 w 296"/>
                <a:gd name="T17" fmla="*/ 6397 h 270"/>
                <a:gd name="T18" fmla="*/ 7144 w 296"/>
                <a:gd name="T19" fmla="*/ 0 h 270"/>
                <a:gd name="T20" fmla="*/ 14288 w 296"/>
                <a:gd name="T21" fmla="*/ 0 h 270"/>
                <a:gd name="T22" fmla="*/ 23812 w 296"/>
                <a:gd name="T23" fmla="*/ 0 h 270"/>
                <a:gd name="T24" fmla="*/ 27781 w 296"/>
                <a:gd name="T25" fmla="*/ 0 h 270"/>
                <a:gd name="T26" fmla="*/ 44450 w 296"/>
                <a:gd name="T27" fmla="*/ 9596 h 270"/>
                <a:gd name="T28" fmla="*/ 44450 w 296"/>
                <a:gd name="T29" fmla="*/ 15993 h 270"/>
                <a:gd name="T30" fmla="*/ 55563 w 296"/>
                <a:gd name="T31" fmla="*/ 19191 h 270"/>
                <a:gd name="T32" fmla="*/ 52388 w 296"/>
                <a:gd name="T33" fmla="*/ 25588 h 270"/>
                <a:gd name="T34" fmla="*/ 55563 w 296"/>
                <a:gd name="T35" fmla="*/ 31985 h 270"/>
                <a:gd name="T36" fmla="*/ 55563 w 296"/>
                <a:gd name="T37" fmla="*/ 41581 h 270"/>
                <a:gd name="T38" fmla="*/ 55563 w 296"/>
                <a:gd name="T39" fmla="*/ 44779 h 270"/>
                <a:gd name="T40" fmla="*/ 58738 w 296"/>
                <a:gd name="T41" fmla="*/ 47978 h 270"/>
                <a:gd name="T42" fmla="*/ 52388 w 296"/>
                <a:gd name="T43" fmla="*/ 55174 h 270"/>
                <a:gd name="T44" fmla="*/ 37306 w 296"/>
                <a:gd name="T45" fmla="*/ 55174 h 270"/>
                <a:gd name="T46" fmla="*/ 30956 w 296"/>
                <a:gd name="T47" fmla="*/ 55174 h 270"/>
                <a:gd name="T48" fmla="*/ 27781 w 296"/>
                <a:gd name="T49" fmla="*/ 44779 h 270"/>
                <a:gd name="T50" fmla="*/ 23812 w 296"/>
                <a:gd name="T51" fmla="*/ 44779 h 270"/>
                <a:gd name="T52" fmla="*/ 20637 w 296"/>
                <a:gd name="T53" fmla="*/ 44779 h 27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96"/>
                <a:gd name="T82" fmla="*/ 0 h 270"/>
                <a:gd name="T83" fmla="*/ 296 w 296"/>
                <a:gd name="T84" fmla="*/ 270 h 27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96" h="270">
                  <a:moveTo>
                    <a:pt x="104" y="222"/>
                  </a:moveTo>
                  <a:lnTo>
                    <a:pt x="104" y="222"/>
                  </a:lnTo>
                  <a:lnTo>
                    <a:pt x="52" y="191"/>
                  </a:lnTo>
                  <a:lnTo>
                    <a:pt x="35" y="191"/>
                  </a:lnTo>
                  <a:lnTo>
                    <a:pt x="0" y="143"/>
                  </a:lnTo>
                  <a:lnTo>
                    <a:pt x="0" y="95"/>
                  </a:lnTo>
                  <a:lnTo>
                    <a:pt x="35" y="63"/>
                  </a:lnTo>
                  <a:lnTo>
                    <a:pt x="35" y="47"/>
                  </a:lnTo>
                  <a:lnTo>
                    <a:pt x="35" y="30"/>
                  </a:lnTo>
                  <a:lnTo>
                    <a:pt x="35" y="0"/>
                  </a:lnTo>
                  <a:lnTo>
                    <a:pt x="69" y="0"/>
                  </a:lnTo>
                  <a:lnTo>
                    <a:pt x="121" y="0"/>
                  </a:lnTo>
                  <a:lnTo>
                    <a:pt x="139" y="0"/>
                  </a:lnTo>
                  <a:lnTo>
                    <a:pt x="225" y="47"/>
                  </a:lnTo>
                  <a:lnTo>
                    <a:pt x="225" y="78"/>
                  </a:lnTo>
                  <a:lnTo>
                    <a:pt x="279" y="95"/>
                  </a:lnTo>
                  <a:lnTo>
                    <a:pt x="261" y="126"/>
                  </a:lnTo>
                  <a:lnTo>
                    <a:pt x="279" y="159"/>
                  </a:lnTo>
                  <a:lnTo>
                    <a:pt x="279" y="207"/>
                  </a:lnTo>
                  <a:lnTo>
                    <a:pt x="279" y="222"/>
                  </a:lnTo>
                  <a:lnTo>
                    <a:pt x="296" y="239"/>
                  </a:lnTo>
                  <a:lnTo>
                    <a:pt x="261" y="270"/>
                  </a:lnTo>
                  <a:lnTo>
                    <a:pt x="190" y="270"/>
                  </a:lnTo>
                  <a:lnTo>
                    <a:pt x="156" y="270"/>
                  </a:lnTo>
                  <a:lnTo>
                    <a:pt x="139" y="222"/>
                  </a:lnTo>
                  <a:lnTo>
                    <a:pt x="121" y="222"/>
                  </a:lnTo>
                  <a:lnTo>
                    <a:pt x="104" y="222"/>
                  </a:lnTo>
                  <a:close/>
                </a:path>
              </a:pathLst>
            </a:custGeom>
            <a:solidFill>
              <a:srgbClr val="FFFF00"/>
            </a:solidFill>
            <a:ln w="9525">
              <a:solidFill>
                <a:srgbClr val="BBAD87"/>
              </a:solidFill>
              <a:round/>
              <a:headEnd/>
              <a:tailEnd/>
            </a:ln>
          </p:spPr>
          <p:txBody>
            <a:bodyPr/>
            <a:lstStyle/>
            <a:p>
              <a:pPr defTabSz="914400"/>
              <a:endParaRPr lang="en-GB" sz="1350">
                <a:solidFill>
                  <a:prstClr val="black"/>
                </a:solidFill>
              </a:endParaRPr>
            </a:p>
          </p:txBody>
        </p:sp>
        <p:sp>
          <p:nvSpPr>
            <p:cNvPr id="313" name="Freeform 276"/>
            <p:cNvSpPr>
              <a:spLocks/>
            </p:cNvSpPr>
            <p:nvPr>
              <p:custDataLst>
                <p:tags r:id="rId274"/>
              </p:custDataLst>
            </p:nvPr>
          </p:nvSpPr>
          <p:spPr bwMode="auto">
            <a:xfrm>
              <a:off x="4900613" y="4592638"/>
              <a:ext cx="125413" cy="127000"/>
            </a:xfrm>
            <a:custGeom>
              <a:avLst/>
              <a:gdLst>
                <a:gd name="T0" fmla="*/ 6271 w 160"/>
                <a:gd name="T1" fmla="*/ 7189 h 159"/>
                <a:gd name="T2" fmla="*/ 6271 w 160"/>
                <a:gd name="T3" fmla="*/ 7189 h 159"/>
                <a:gd name="T4" fmla="*/ 13325 w 160"/>
                <a:gd name="T5" fmla="*/ 7189 h 159"/>
                <a:gd name="T6" fmla="*/ 13325 w 160"/>
                <a:gd name="T7" fmla="*/ 0 h 159"/>
                <a:gd name="T8" fmla="*/ 23515 w 160"/>
                <a:gd name="T9" fmla="*/ 0 h 159"/>
                <a:gd name="T10" fmla="*/ 23515 w 160"/>
                <a:gd name="T11" fmla="*/ 7189 h 159"/>
                <a:gd name="T12" fmla="*/ 27434 w 160"/>
                <a:gd name="T13" fmla="*/ 3195 h 159"/>
                <a:gd name="T14" fmla="*/ 30569 w 160"/>
                <a:gd name="T15" fmla="*/ 7189 h 159"/>
                <a:gd name="T16" fmla="*/ 30569 w 160"/>
                <a:gd name="T17" fmla="*/ 9585 h 159"/>
                <a:gd name="T18" fmla="*/ 30569 w 160"/>
                <a:gd name="T19" fmla="*/ 22365 h 159"/>
                <a:gd name="T20" fmla="*/ 20380 w 160"/>
                <a:gd name="T21" fmla="*/ 22365 h 159"/>
                <a:gd name="T22" fmla="*/ 17244 w 160"/>
                <a:gd name="T23" fmla="*/ 25560 h 159"/>
                <a:gd name="T24" fmla="*/ 17244 w 160"/>
                <a:gd name="T25" fmla="*/ 28755 h 159"/>
                <a:gd name="T26" fmla="*/ 13325 w 160"/>
                <a:gd name="T27" fmla="*/ 28755 h 159"/>
                <a:gd name="T28" fmla="*/ 13325 w 160"/>
                <a:gd name="T29" fmla="*/ 31950 h 159"/>
                <a:gd name="T30" fmla="*/ 6271 w 160"/>
                <a:gd name="T31" fmla="*/ 25560 h 159"/>
                <a:gd name="T32" fmla="*/ 0 w 160"/>
                <a:gd name="T33" fmla="*/ 16774 h 159"/>
                <a:gd name="T34" fmla="*/ 3135 w 160"/>
                <a:gd name="T35" fmla="*/ 12780 h 159"/>
                <a:gd name="T36" fmla="*/ 3135 w 160"/>
                <a:gd name="T37" fmla="*/ 9585 h 159"/>
                <a:gd name="T38" fmla="*/ 6271 w 160"/>
                <a:gd name="T39" fmla="*/ 7189 h 1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0"/>
                <a:gd name="T61" fmla="*/ 0 h 159"/>
                <a:gd name="T62" fmla="*/ 160 w 160"/>
                <a:gd name="T63" fmla="*/ 159 h 1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0" h="159">
                  <a:moveTo>
                    <a:pt x="35" y="33"/>
                  </a:moveTo>
                  <a:lnTo>
                    <a:pt x="35" y="33"/>
                  </a:lnTo>
                  <a:lnTo>
                    <a:pt x="71" y="33"/>
                  </a:lnTo>
                  <a:lnTo>
                    <a:pt x="71" y="0"/>
                  </a:lnTo>
                  <a:lnTo>
                    <a:pt x="123" y="0"/>
                  </a:lnTo>
                  <a:lnTo>
                    <a:pt x="123" y="33"/>
                  </a:lnTo>
                  <a:lnTo>
                    <a:pt x="142" y="15"/>
                  </a:lnTo>
                  <a:lnTo>
                    <a:pt x="160" y="33"/>
                  </a:lnTo>
                  <a:lnTo>
                    <a:pt x="160" y="48"/>
                  </a:lnTo>
                  <a:lnTo>
                    <a:pt x="160" y="111"/>
                  </a:lnTo>
                  <a:lnTo>
                    <a:pt x="106" y="111"/>
                  </a:lnTo>
                  <a:lnTo>
                    <a:pt x="89" y="128"/>
                  </a:lnTo>
                  <a:lnTo>
                    <a:pt x="89" y="144"/>
                  </a:lnTo>
                  <a:lnTo>
                    <a:pt x="71" y="144"/>
                  </a:lnTo>
                  <a:lnTo>
                    <a:pt x="71" y="159"/>
                  </a:lnTo>
                  <a:lnTo>
                    <a:pt x="35" y="128"/>
                  </a:lnTo>
                  <a:lnTo>
                    <a:pt x="0" y="81"/>
                  </a:lnTo>
                  <a:lnTo>
                    <a:pt x="18" y="63"/>
                  </a:lnTo>
                  <a:lnTo>
                    <a:pt x="18" y="48"/>
                  </a:lnTo>
                  <a:lnTo>
                    <a:pt x="35" y="33"/>
                  </a:lnTo>
                </a:path>
              </a:pathLst>
            </a:custGeom>
            <a:solidFill>
              <a:srgbClr val="92D050"/>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14" name="Freeform 277"/>
            <p:cNvSpPr>
              <a:spLocks/>
            </p:cNvSpPr>
            <p:nvPr>
              <p:custDataLst>
                <p:tags r:id="rId275"/>
              </p:custDataLst>
            </p:nvPr>
          </p:nvSpPr>
          <p:spPr bwMode="auto">
            <a:xfrm>
              <a:off x="4956174" y="4567238"/>
              <a:ext cx="165100" cy="177800"/>
            </a:xfrm>
            <a:custGeom>
              <a:avLst/>
              <a:gdLst>
                <a:gd name="T0" fmla="*/ 27781 w 208"/>
                <a:gd name="T1" fmla="*/ 3161 h 225"/>
                <a:gd name="T2" fmla="*/ 27781 w 208"/>
                <a:gd name="T3" fmla="*/ 3161 h 225"/>
                <a:gd name="T4" fmla="*/ 27781 w 208"/>
                <a:gd name="T5" fmla="*/ 9483 h 225"/>
                <a:gd name="T6" fmla="*/ 10319 w 208"/>
                <a:gd name="T7" fmla="*/ 6322 h 225"/>
                <a:gd name="T8" fmla="*/ 10319 w 208"/>
                <a:gd name="T9" fmla="*/ 12644 h 225"/>
                <a:gd name="T10" fmla="*/ 14288 w 208"/>
                <a:gd name="T11" fmla="*/ 9483 h 225"/>
                <a:gd name="T12" fmla="*/ 17463 w 208"/>
                <a:gd name="T13" fmla="*/ 12644 h 225"/>
                <a:gd name="T14" fmla="*/ 17463 w 208"/>
                <a:gd name="T15" fmla="*/ 15804 h 225"/>
                <a:gd name="T16" fmla="*/ 17463 w 208"/>
                <a:gd name="T17" fmla="*/ 28448 h 225"/>
                <a:gd name="T18" fmla="*/ 7144 w 208"/>
                <a:gd name="T19" fmla="*/ 28448 h 225"/>
                <a:gd name="T20" fmla="*/ 3969 w 208"/>
                <a:gd name="T21" fmla="*/ 31609 h 225"/>
                <a:gd name="T22" fmla="*/ 3969 w 208"/>
                <a:gd name="T23" fmla="*/ 34770 h 225"/>
                <a:gd name="T24" fmla="*/ 0 w 208"/>
                <a:gd name="T25" fmla="*/ 34770 h 225"/>
                <a:gd name="T26" fmla="*/ 0 w 208"/>
                <a:gd name="T27" fmla="*/ 37931 h 225"/>
                <a:gd name="T28" fmla="*/ 7144 w 208"/>
                <a:gd name="T29" fmla="*/ 44252 h 225"/>
                <a:gd name="T30" fmla="*/ 7144 w 208"/>
                <a:gd name="T31" fmla="*/ 41092 h 225"/>
                <a:gd name="T32" fmla="*/ 10319 w 208"/>
                <a:gd name="T33" fmla="*/ 41092 h 225"/>
                <a:gd name="T34" fmla="*/ 17463 w 208"/>
                <a:gd name="T35" fmla="*/ 41092 h 225"/>
                <a:gd name="T36" fmla="*/ 23812 w 208"/>
                <a:gd name="T37" fmla="*/ 37931 h 225"/>
                <a:gd name="T38" fmla="*/ 27781 w 208"/>
                <a:gd name="T39" fmla="*/ 28448 h 225"/>
                <a:gd name="T40" fmla="*/ 34925 w 208"/>
                <a:gd name="T41" fmla="*/ 22126 h 225"/>
                <a:gd name="T42" fmla="*/ 41275 w 208"/>
                <a:gd name="T43" fmla="*/ 0 h 225"/>
                <a:gd name="T44" fmla="*/ 30956 w 208"/>
                <a:gd name="T45" fmla="*/ 3161 h 225"/>
                <a:gd name="T46" fmla="*/ 27781 w 208"/>
                <a:gd name="T47" fmla="*/ 3161 h 2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8"/>
                <a:gd name="T73" fmla="*/ 0 h 225"/>
                <a:gd name="T74" fmla="*/ 208 w 208"/>
                <a:gd name="T75" fmla="*/ 225 h 2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8" h="225">
                  <a:moveTo>
                    <a:pt x="139" y="18"/>
                  </a:moveTo>
                  <a:lnTo>
                    <a:pt x="139" y="18"/>
                  </a:lnTo>
                  <a:lnTo>
                    <a:pt x="139" y="48"/>
                  </a:lnTo>
                  <a:lnTo>
                    <a:pt x="52" y="33"/>
                  </a:lnTo>
                  <a:lnTo>
                    <a:pt x="52" y="66"/>
                  </a:lnTo>
                  <a:lnTo>
                    <a:pt x="70" y="48"/>
                  </a:lnTo>
                  <a:lnTo>
                    <a:pt x="87" y="66"/>
                  </a:lnTo>
                  <a:lnTo>
                    <a:pt x="87" y="81"/>
                  </a:lnTo>
                  <a:lnTo>
                    <a:pt x="87" y="144"/>
                  </a:lnTo>
                  <a:lnTo>
                    <a:pt x="35" y="144"/>
                  </a:lnTo>
                  <a:lnTo>
                    <a:pt x="18" y="161"/>
                  </a:lnTo>
                  <a:lnTo>
                    <a:pt x="18" y="177"/>
                  </a:lnTo>
                  <a:lnTo>
                    <a:pt x="0" y="177"/>
                  </a:lnTo>
                  <a:lnTo>
                    <a:pt x="0" y="192"/>
                  </a:lnTo>
                  <a:lnTo>
                    <a:pt x="35" y="225"/>
                  </a:lnTo>
                  <a:lnTo>
                    <a:pt x="35" y="209"/>
                  </a:lnTo>
                  <a:lnTo>
                    <a:pt x="52" y="209"/>
                  </a:lnTo>
                  <a:lnTo>
                    <a:pt x="87" y="209"/>
                  </a:lnTo>
                  <a:lnTo>
                    <a:pt x="121" y="192"/>
                  </a:lnTo>
                  <a:lnTo>
                    <a:pt x="139" y="144"/>
                  </a:lnTo>
                  <a:lnTo>
                    <a:pt x="173" y="114"/>
                  </a:lnTo>
                  <a:lnTo>
                    <a:pt x="208" y="0"/>
                  </a:lnTo>
                  <a:lnTo>
                    <a:pt x="156" y="18"/>
                  </a:lnTo>
                  <a:lnTo>
                    <a:pt x="139" y="18"/>
                  </a:lnTo>
                  <a:close/>
                </a:path>
              </a:pathLst>
            </a:custGeom>
            <a:solidFill>
              <a:srgbClr val="92D050"/>
            </a:solidFill>
            <a:ln w="9525">
              <a:solidFill>
                <a:srgbClr val="BBAD87"/>
              </a:solidFill>
              <a:round/>
              <a:headEnd/>
              <a:tailEnd/>
            </a:ln>
          </p:spPr>
          <p:txBody>
            <a:bodyPr/>
            <a:lstStyle/>
            <a:p>
              <a:pPr defTabSz="914400"/>
              <a:endParaRPr lang="en-GB" sz="1350">
                <a:solidFill>
                  <a:prstClr val="black"/>
                </a:solidFill>
              </a:endParaRPr>
            </a:p>
          </p:txBody>
        </p:sp>
        <p:sp>
          <p:nvSpPr>
            <p:cNvPr id="315" name="Freeform 278"/>
            <p:cNvSpPr>
              <a:spLocks/>
            </p:cNvSpPr>
            <p:nvPr>
              <p:custDataLst>
                <p:tags r:id="rId276"/>
              </p:custDataLst>
            </p:nvPr>
          </p:nvSpPr>
          <p:spPr bwMode="auto">
            <a:xfrm>
              <a:off x="4983162" y="4541838"/>
              <a:ext cx="414338" cy="368300"/>
            </a:xfrm>
            <a:custGeom>
              <a:avLst/>
              <a:gdLst>
                <a:gd name="T0" fmla="*/ 83664 w 520"/>
                <a:gd name="T1" fmla="*/ 0 h 462"/>
                <a:gd name="T2" fmla="*/ 83664 w 520"/>
                <a:gd name="T3" fmla="*/ 0 h 462"/>
                <a:gd name="T4" fmla="*/ 58963 w 520"/>
                <a:gd name="T5" fmla="*/ 0 h 462"/>
                <a:gd name="T6" fmla="*/ 55776 w 520"/>
                <a:gd name="T7" fmla="*/ 3189 h 462"/>
                <a:gd name="T8" fmla="*/ 45418 w 520"/>
                <a:gd name="T9" fmla="*/ 3189 h 462"/>
                <a:gd name="T10" fmla="*/ 41434 w 520"/>
                <a:gd name="T11" fmla="*/ 0 h 462"/>
                <a:gd name="T12" fmla="*/ 38247 w 520"/>
                <a:gd name="T13" fmla="*/ 0 h 462"/>
                <a:gd name="T14" fmla="*/ 35059 w 520"/>
                <a:gd name="T15" fmla="*/ 6377 h 462"/>
                <a:gd name="T16" fmla="*/ 27888 w 520"/>
                <a:gd name="T17" fmla="*/ 28699 h 462"/>
                <a:gd name="T18" fmla="*/ 20717 w 520"/>
                <a:gd name="T19" fmla="*/ 35076 h 462"/>
                <a:gd name="T20" fmla="*/ 17530 w 520"/>
                <a:gd name="T21" fmla="*/ 44642 h 462"/>
                <a:gd name="T22" fmla="*/ 10358 w 520"/>
                <a:gd name="T23" fmla="*/ 47831 h 462"/>
                <a:gd name="T24" fmla="*/ 3984 w 520"/>
                <a:gd name="T25" fmla="*/ 47831 h 462"/>
                <a:gd name="T26" fmla="*/ 0 w 520"/>
                <a:gd name="T27" fmla="*/ 54209 h 462"/>
                <a:gd name="T28" fmla="*/ 0 w 520"/>
                <a:gd name="T29" fmla="*/ 57397 h 462"/>
                <a:gd name="T30" fmla="*/ 7171 w 520"/>
                <a:gd name="T31" fmla="*/ 54209 h 462"/>
                <a:gd name="T32" fmla="*/ 20717 w 520"/>
                <a:gd name="T33" fmla="*/ 54209 h 462"/>
                <a:gd name="T34" fmla="*/ 24701 w 520"/>
                <a:gd name="T35" fmla="*/ 54209 h 462"/>
                <a:gd name="T36" fmla="*/ 24701 w 520"/>
                <a:gd name="T37" fmla="*/ 60586 h 462"/>
                <a:gd name="T38" fmla="*/ 31075 w 520"/>
                <a:gd name="T39" fmla="*/ 66964 h 462"/>
                <a:gd name="T40" fmla="*/ 38247 w 520"/>
                <a:gd name="T41" fmla="*/ 63775 h 462"/>
                <a:gd name="T42" fmla="*/ 38247 w 520"/>
                <a:gd name="T43" fmla="*/ 60586 h 462"/>
                <a:gd name="T44" fmla="*/ 45418 w 520"/>
                <a:gd name="T45" fmla="*/ 60586 h 462"/>
                <a:gd name="T46" fmla="*/ 51792 w 520"/>
                <a:gd name="T47" fmla="*/ 63775 h 462"/>
                <a:gd name="T48" fmla="*/ 51792 w 520"/>
                <a:gd name="T49" fmla="*/ 73341 h 462"/>
                <a:gd name="T50" fmla="*/ 55776 w 520"/>
                <a:gd name="T51" fmla="*/ 76530 h 462"/>
                <a:gd name="T52" fmla="*/ 51792 w 520"/>
                <a:gd name="T53" fmla="*/ 79719 h 462"/>
                <a:gd name="T54" fmla="*/ 51792 w 520"/>
                <a:gd name="T55" fmla="*/ 82907 h 462"/>
                <a:gd name="T56" fmla="*/ 62151 w 520"/>
                <a:gd name="T57" fmla="*/ 79719 h 462"/>
                <a:gd name="T58" fmla="*/ 76493 w 520"/>
                <a:gd name="T59" fmla="*/ 86096 h 462"/>
                <a:gd name="T60" fmla="*/ 79680 w 520"/>
                <a:gd name="T61" fmla="*/ 82907 h 462"/>
                <a:gd name="T62" fmla="*/ 90039 w 520"/>
                <a:gd name="T63" fmla="*/ 89285 h 462"/>
                <a:gd name="T64" fmla="*/ 94023 w 520"/>
                <a:gd name="T65" fmla="*/ 93271 h 462"/>
                <a:gd name="T66" fmla="*/ 94023 w 520"/>
                <a:gd name="T67" fmla="*/ 86096 h 462"/>
                <a:gd name="T68" fmla="*/ 90039 w 520"/>
                <a:gd name="T69" fmla="*/ 86096 h 462"/>
                <a:gd name="T70" fmla="*/ 90039 w 520"/>
                <a:gd name="T71" fmla="*/ 82907 h 462"/>
                <a:gd name="T72" fmla="*/ 90039 w 520"/>
                <a:gd name="T73" fmla="*/ 70152 h 462"/>
                <a:gd name="T74" fmla="*/ 90039 w 520"/>
                <a:gd name="T75" fmla="*/ 66964 h 462"/>
                <a:gd name="T76" fmla="*/ 100397 w 520"/>
                <a:gd name="T77" fmla="*/ 66964 h 462"/>
                <a:gd name="T78" fmla="*/ 94023 w 520"/>
                <a:gd name="T79" fmla="*/ 57397 h 462"/>
                <a:gd name="T80" fmla="*/ 94023 w 520"/>
                <a:gd name="T81" fmla="*/ 47831 h 462"/>
                <a:gd name="T82" fmla="*/ 94023 w 520"/>
                <a:gd name="T83" fmla="*/ 41454 h 462"/>
                <a:gd name="T84" fmla="*/ 94023 w 520"/>
                <a:gd name="T85" fmla="*/ 38265 h 462"/>
                <a:gd name="T86" fmla="*/ 90039 w 520"/>
                <a:gd name="T87" fmla="*/ 38265 h 462"/>
                <a:gd name="T88" fmla="*/ 94023 w 520"/>
                <a:gd name="T89" fmla="*/ 31887 h 462"/>
                <a:gd name="T90" fmla="*/ 97210 w 520"/>
                <a:gd name="T91" fmla="*/ 22321 h 462"/>
                <a:gd name="T92" fmla="*/ 100397 w 520"/>
                <a:gd name="T93" fmla="*/ 19132 h 462"/>
                <a:gd name="T94" fmla="*/ 104381 w 520"/>
                <a:gd name="T95" fmla="*/ 12755 h 462"/>
                <a:gd name="T96" fmla="*/ 100397 w 520"/>
                <a:gd name="T97" fmla="*/ 12755 h 462"/>
                <a:gd name="T98" fmla="*/ 100397 w 520"/>
                <a:gd name="T99" fmla="*/ 6377 h 462"/>
                <a:gd name="T100" fmla="*/ 97210 w 520"/>
                <a:gd name="T101" fmla="*/ 3189 h 462"/>
                <a:gd name="T102" fmla="*/ 86852 w 520"/>
                <a:gd name="T103" fmla="*/ 3189 h 462"/>
                <a:gd name="T104" fmla="*/ 83664 w 520"/>
                <a:gd name="T105" fmla="*/ 0 h 4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20"/>
                <a:gd name="T160" fmla="*/ 0 h 462"/>
                <a:gd name="T161" fmla="*/ 520 w 520"/>
                <a:gd name="T162" fmla="*/ 462 h 4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20" h="462">
                  <a:moveTo>
                    <a:pt x="417" y="0"/>
                  </a:moveTo>
                  <a:lnTo>
                    <a:pt x="417" y="0"/>
                  </a:lnTo>
                  <a:lnTo>
                    <a:pt x="294" y="0"/>
                  </a:lnTo>
                  <a:lnTo>
                    <a:pt x="276" y="15"/>
                  </a:lnTo>
                  <a:lnTo>
                    <a:pt x="225" y="15"/>
                  </a:lnTo>
                  <a:lnTo>
                    <a:pt x="207" y="0"/>
                  </a:lnTo>
                  <a:lnTo>
                    <a:pt x="190" y="0"/>
                  </a:lnTo>
                  <a:lnTo>
                    <a:pt x="173" y="30"/>
                  </a:lnTo>
                  <a:lnTo>
                    <a:pt x="138" y="144"/>
                  </a:lnTo>
                  <a:lnTo>
                    <a:pt x="104" y="174"/>
                  </a:lnTo>
                  <a:lnTo>
                    <a:pt x="86" y="222"/>
                  </a:lnTo>
                  <a:lnTo>
                    <a:pt x="52" y="239"/>
                  </a:lnTo>
                  <a:lnTo>
                    <a:pt x="17" y="239"/>
                  </a:lnTo>
                  <a:lnTo>
                    <a:pt x="0" y="270"/>
                  </a:lnTo>
                  <a:lnTo>
                    <a:pt x="0" y="287"/>
                  </a:lnTo>
                  <a:lnTo>
                    <a:pt x="35" y="270"/>
                  </a:lnTo>
                  <a:lnTo>
                    <a:pt x="104" y="270"/>
                  </a:lnTo>
                  <a:lnTo>
                    <a:pt x="121" y="270"/>
                  </a:lnTo>
                  <a:lnTo>
                    <a:pt x="121" y="303"/>
                  </a:lnTo>
                  <a:lnTo>
                    <a:pt x="155" y="335"/>
                  </a:lnTo>
                  <a:lnTo>
                    <a:pt x="190" y="318"/>
                  </a:lnTo>
                  <a:lnTo>
                    <a:pt x="190" y="303"/>
                  </a:lnTo>
                  <a:lnTo>
                    <a:pt x="225" y="303"/>
                  </a:lnTo>
                  <a:lnTo>
                    <a:pt x="259" y="318"/>
                  </a:lnTo>
                  <a:lnTo>
                    <a:pt x="259" y="366"/>
                  </a:lnTo>
                  <a:lnTo>
                    <a:pt x="276" y="383"/>
                  </a:lnTo>
                  <a:lnTo>
                    <a:pt x="259" y="399"/>
                  </a:lnTo>
                  <a:lnTo>
                    <a:pt x="259" y="414"/>
                  </a:lnTo>
                  <a:lnTo>
                    <a:pt x="311" y="399"/>
                  </a:lnTo>
                  <a:lnTo>
                    <a:pt x="380" y="431"/>
                  </a:lnTo>
                  <a:lnTo>
                    <a:pt x="397" y="414"/>
                  </a:lnTo>
                  <a:lnTo>
                    <a:pt x="451" y="447"/>
                  </a:lnTo>
                  <a:lnTo>
                    <a:pt x="468" y="462"/>
                  </a:lnTo>
                  <a:lnTo>
                    <a:pt x="468" y="431"/>
                  </a:lnTo>
                  <a:lnTo>
                    <a:pt x="451" y="431"/>
                  </a:lnTo>
                  <a:lnTo>
                    <a:pt x="451" y="414"/>
                  </a:lnTo>
                  <a:lnTo>
                    <a:pt x="451" y="351"/>
                  </a:lnTo>
                  <a:lnTo>
                    <a:pt x="451" y="335"/>
                  </a:lnTo>
                  <a:lnTo>
                    <a:pt x="503" y="335"/>
                  </a:lnTo>
                  <a:lnTo>
                    <a:pt x="468" y="287"/>
                  </a:lnTo>
                  <a:lnTo>
                    <a:pt x="468" y="239"/>
                  </a:lnTo>
                  <a:lnTo>
                    <a:pt x="468" y="207"/>
                  </a:lnTo>
                  <a:lnTo>
                    <a:pt x="468" y="191"/>
                  </a:lnTo>
                  <a:lnTo>
                    <a:pt x="451" y="191"/>
                  </a:lnTo>
                  <a:lnTo>
                    <a:pt x="468" y="159"/>
                  </a:lnTo>
                  <a:lnTo>
                    <a:pt x="486" y="111"/>
                  </a:lnTo>
                  <a:lnTo>
                    <a:pt x="503" y="96"/>
                  </a:lnTo>
                  <a:lnTo>
                    <a:pt x="520" y="63"/>
                  </a:lnTo>
                  <a:lnTo>
                    <a:pt x="503" y="63"/>
                  </a:lnTo>
                  <a:lnTo>
                    <a:pt x="503" y="30"/>
                  </a:lnTo>
                  <a:lnTo>
                    <a:pt x="486" y="15"/>
                  </a:lnTo>
                  <a:lnTo>
                    <a:pt x="434" y="15"/>
                  </a:lnTo>
                  <a:lnTo>
                    <a:pt x="417" y="0"/>
                  </a:lnTo>
                  <a:close/>
                </a:path>
              </a:pathLst>
            </a:custGeom>
            <a:solidFill>
              <a:srgbClr val="FFFF00"/>
            </a:solidFill>
            <a:ln w="9525">
              <a:solidFill>
                <a:srgbClr val="BBAD87"/>
              </a:solidFill>
              <a:round/>
              <a:headEnd/>
              <a:tailEnd/>
            </a:ln>
          </p:spPr>
          <p:txBody>
            <a:bodyPr/>
            <a:lstStyle/>
            <a:p>
              <a:pPr defTabSz="914400"/>
              <a:endParaRPr lang="en-GB" sz="1350">
                <a:solidFill>
                  <a:prstClr val="black"/>
                </a:solidFill>
              </a:endParaRPr>
            </a:p>
          </p:txBody>
        </p:sp>
        <p:sp>
          <p:nvSpPr>
            <p:cNvPr id="316" name="Freeform 279"/>
            <p:cNvSpPr>
              <a:spLocks/>
            </p:cNvSpPr>
            <p:nvPr>
              <p:custDataLst>
                <p:tags r:id="rId277"/>
              </p:custDataLst>
            </p:nvPr>
          </p:nvSpPr>
          <p:spPr bwMode="auto">
            <a:xfrm>
              <a:off x="5189537" y="4808538"/>
              <a:ext cx="261938" cy="190500"/>
            </a:xfrm>
            <a:custGeom>
              <a:avLst/>
              <a:gdLst>
                <a:gd name="T0" fmla="*/ 10319 w 330"/>
                <a:gd name="T1" fmla="*/ 12700 h 240"/>
                <a:gd name="T2" fmla="*/ 10319 w 330"/>
                <a:gd name="T3" fmla="*/ 12700 h 240"/>
                <a:gd name="T4" fmla="*/ 23813 w 330"/>
                <a:gd name="T5" fmla="*/ 19050 h 240"/>
                <a:gd name="T6" fmla="*/ 27781 w 330"/>
                <a:gd name="T7" fmla="*/ 15875 h 240"/>
                <a:gd name="T8" fmla="*/ 38100 w 330"/>
                <a:gd name="T9" fmla="*/ 22225 h 240"/>
                <a:gd name="T10" fmla="*/ 41275 w 330"/>
                <a:gd name="T11" fmla="*/ 24606 h 240"/>
                <a:gd name="T12" fmla="*/ 41275 w 330"/>
                <a:gd name="T13" fmla="*/ 19050 h 240"/>
                <a:gd name="T14" fmla="*/ 38100 w 330"/>
                <a:gd name="T15" fmla="*/ 19050 h 240"/>
                <a:gd name="T16" fmla="*/ 38100 w 330"/>
                <a:gd name="T17" fmla="*/ 15875 h 240"/>
                <a:gd name="T18" fmla="*/ 38100 w 330"/>
                <a:gd name="T19" fmla="*/ 3175 h 240"/>
                <a:gd name="T20" fmla="*/ 38100 w 330"/>
                <a:gd name="T21" fmla="*/ 0 h 240"/>
                <a:gd name="T22" fmla="*/ 48419 w 330"/>
                <a:gd name="T23" fmla="*/ 0 h 240"/>
                <a:gd name="T24" fmla="*/ 52388 w 330"/>
                <a:gd name="T25" fmla="*/ 0 h 240"/>
                <a:gd name="T26" fmla="*/ 62706 w 330"/>
                <a:gd name="T27" fmla="*/ 6350 h 240"/>
                <a:gd name="T28" fmla="*/ 65881 w 330"/>
                <a:gd name="T29" fmla="*/ 12700 h 240"/>
                <a:gd name="T30" fmla="*/ 62706 w 330"/>
                <a:gd name="T31" fmla="*/ 15875 h 240"/>
                <a:gd name="T32" fmla="*/ 62706 w 330"/>
                <a:gd name="T33" fmla="*/ 19050 h 240"/>
                <a:gd name="T34" fmla="*/ 58738 w 330"/>
                <a:gd name="T35" fmla="*/ 24606 h 240"/>
                <a:gd name="T36" fmla="*/ 62706 w 330"/>
                <a:gd name="T37" fmla="*/ 28575 h 240"/>
                <a:gd name="T38" fmla="*/ 44450 w 330"/>
                <a:gd name="T39" fmla="*/ 34925 h 240"/>
                <a:gd name="T40" fmla="*/ 44450 w 330"/>
                <a:gd name="T41" fmla="*/ 38100 h 240"/>
                <a:gd name="T42" fmla="*/ 38100 w 330"/>
                <a:gd name="T43" fmla="*/ 38100 h 240"/>
                <a:gd name="T44" fmla="*/ 38100 w 330"/>
                <a:gd name="T45" fmla="*/ 41275 h 240"/>
                <a:gd name="T46" fmla="*/ 27781 w 330"/>
                <a:gd name="T47" fmla="*/ 47625 h 240"/>
                <a:gd name="T48" fmla="*/ 17463 w 330"/>
                <a:gd name="T49" fmla="*/ 47625 h 240"/>
                <a:gd name="T50" fmla="*/ 10319 w 330"/>
                <a:gd name="T51" fmla="*/ 44450 h 240"/>
                <a:gd name="T52" fmla="*/ 7144 w 330"/>
                <a:gd name="T53" fmla="*/ 47625 h 240"/>
                <a:gd name="T54" fmla="*/ 0 w 330"/>
                <a:gd name="T55" fmla="*/ 41275 h 240"/>
                <a:gd name="T56" fmla="*/ 0 w 330"/>
                <a:gd name="T57" fmla="*/ 24606 h 240"/>
                <a:gd name="T58" fmla="*/ 14288 w 330"/>
                <a:gd name="T59" fmla="*/ 22225 h 240"/>
                <a:gd name="T60" fmla="*/ 10319 w 330"/>
                <a:gd name="T61" fmla="*/ 12700 h 2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30"/>
                <a:gd name="T94" fmla="*/ 0 h 240"/>
                <a:gd name="T95" fmla="*/ 330 w 330"/>
                <a:gd name="T96" fmla="*/ 240 h 24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30" h="240">
                  <a:moveTo>
                    <a:pt x="52" y="64"/>
                  </a:moveTo>
                  <a:lnTo>
                    <a:pt x="52" y="64"/>
                  </a:lnTo>
                  <a:lnTo>
                    <a:pt x="123" y="96"/>
                  </a:lnTo>
                  <a:lnTo>
                    <a:pt x="140" y="79"/>
                  </a:lnTo>
                  <a:lnTo>
                    <a:pt x="192" y="112"/>
                  </a:lnTo>
                  <a:lnTo>
                    <a:pt x="209" y="127"/>
                  </a:lnTo>
                  <a:lnTo>
                    <a:pt x="209" y="96"/>
                  </a:lnTo>
                  <a:lnTo>
                    <a:pt x="192" y="96"/>
                  </a:lnTo>
                  <a:lnTo>
                    <a:pt x="192" y="79"/>
                  </a:lnTo>
                  <a:lnTo>
                    <a:pt x="192" y="16"/>
                  </a:lnTo>
                  <a:lnTo>
                    <a:pt x="192" y="0"/>
                  </a:lnTo>
                  <a:lnTo>
                    <a:pt x="244" y="0"/>
                  </a:lnTo>
                  <a:lnTo>
                    <a:pt x="261" y="0"/>
                  </a:lnTo>
                  <a:lnTo>
                    <a:pt x="313" y="31"/>
                  </a:lnTo>
                  <a:lnTo>
                    <a:pt x="330" y="64"/>
                  </a:lnTo>
                  <a:lnTo>
                    <a:pt x="313" y="79"/>
                  </a:lnTo>
                  <a:lnTo>
                    <a:pt x="313" y="96"/>
                  </a:lnTo>
                  <a:lnTo>
                    <a:pt x="296" y="127"/>
                  </a:lnTo>
                  <a:lnTo>
                    <a:pt x="313" y="144"/>
                  </a:lnTo>
                  <a:lnTo>
                    <a:pt x="227" y="175"/>
                  </a:lnTo>
                  <a:lnTo>
                    <a:pt x="227" y="192"/>
                  </a:lnTo>
                  <a:lnTo>
                    <a:pt x="192" y="192"/>
                  </a:lnTo>
                  <a:lnTo>
                    <a:pt x="192" y="208"/>
                  </a:lnTo>
                  <a:lnTo>
                    <a:pt x="140" y="240"/>
                  </a:lnTo>
                  <a:lnTo>
                    <a:pt x="88" y="240"/>
                  </a:lnTo>
                  <a:lnTo>
                    <a:pt x="52" y="223"/>
                  </a:lnTo>
                  <a:lnTo>
                    <a:pt x="35" y="240"/>
                  </a:lnTo>
                  <a:lnTo>
                    <a:pt x="0" y="208"/>
                  </a:lnTo>
                  <a:lnTo>
                    <a:pt x="0" y="127"/>
                  </a:lnTo>
                  <a:lnTo>
                    <a:pt x="69" y="112"/>
                  </a:lnTo>
                  <a:lnTo>
                    <a:pt x="52" y="64"/>
                  </a:lnTo>
                  <a:close/>
                </a:path>
              </a:pathLst>
            </a:custGeom>
            <a:solidFill>
              <a:srgbClr val="7030A0"/>
            </a:solidFill>
            <a:ln w="9525">
              <a:solidFill>
                <a:srgbClr val="BBAD87"/>
              </a:solidFill>
              <a:round/>
              <a:headEnd/>
              <a:tailEnd/>
            </a:ln>
          </p:spPr>
          <p:txBody>
            <a:bodyPr/>
            <a:lstStyle/>
            <a:p>
              <a:pPr defTabSz="914400"/>
              <a:endParaRPr lang="en-GB" sz="1350">
                <a:solidFill>
                  <a:prstClr val="black"/>
                </a:solidFill>
              </a:endParaRPr>
            </a:p>
          </p:txBody>
        </p:sp>
        <p:sp>
          <p:nvSpPr>
            <p:cNvPr id="317" name="Freeform 280"/>
            <p:cNvSpPr>
              <a:spLocks/>
            </p:cNvSpPr>
            <p:nvPr>
              <p:custDataLst>
                <p:tags r:id="rId278"/>
              </p:custDataLst>
            </p:nvPr>
          </p:nvSpPr>
          <p:spPr bwMode="auto">
            <a:xfrm>
              <a:off x="4972049" y="4757738"/>
              <a:ext cx="274638" cy="254000"/>
            </a:xfrm>
            <a:custGeom>
              <a:avLst/>
              <a:gdLst>
                <a:gd name="T0" fmla="*/ 0 w 345"/>
                <a:gd name="T1" fmla="*/ 56972 h 321"/>
                <a:gd name="T2" fmla="*/ 0 w 345"/>
                <a:gd name="T3" fmla="*/ 56972 h 321"/>
                <a:gd name="T4" fmla="*/ 7164 w 345"/>
                <a:gd name="T5" fmla="*/ 56972 h 321"/>
                <a:gd name="T6" fmla="*/ 14329 w 345"/>
                <a:gd name="T7" fmla="*/ 56972 h 321"/>
                <a:gd name="T8" fmla="*/ 34230 w 345"/>
                <a:gd name="T9" fmla="*/ 60137 h 321"/>
                <a:gd name="T10" fmla="*/ 41395 w 345"/>
                <a:gd name="T11" fmla="*/ 60137 h 321"/>
                <a:gd name="T12" fmla="*/ 54928 w 345"/>
                <a:gd name="T13" fmla="*/ 63302 h 321"/>
                <a:gd name="T14" fmla="*/ 62092 w 345"/>
                <a:gd name="T15" fmla="*/ 60137 h 321"/>
                <a:gd name="T16" fmla="*/ 54928 w 345"/>
                <a:gd name="T17" fmla="*/ 53807 h 321"/>
                <a:gd name="T18" fmla="*/ 54928 w 345"/>
                <a:gd name="T19" fmla="*/ 37981 h 321"/>
                <a:gd name="T20" fmla="*/ 69257 w 345"/>
                <a:gd name="T21" fmla="*/ 34816 h 321"/>
                <a:gd name="T22" fmla="*/ 65276 w 345"/>
                <a:gd name="T23" fmla="*/ 25321 h 321"/>
                <a:gd name="T24" fmla="*/ 54928 w 345"/>
                <a:gd name="T25" fmla="*/ 28486 h 321"/>
                <a:gd name="T26" fmla="*/ 54928 w 345"/>
                <a:gd name="T27" fmla="*/ 25321 h 321"/>
                <a:gd name="T28" fmla="*/ 58908 w 345"/>
                <a:gd name="T29" fmla="*/ 22156 h 321"/>
                <a:gd name="T30" fmla="*/ 54928 w 345"/>
                <a:gd name="T31" fmla="*/ 18991 h 321"/>
                <a:gd name="T32" fmla="*/ 54928 w 345"/>
                <a:gd name="T33" fmla="*/ 9495 h 321"/>
                <a:gd name="T34" fmla="*/ 48559 w 345"/>
                <a:gd name="T35" fmla="*/ 6330 h 321"/>
                <a:gd name="T36" fmla="*/ 41395 w 345"/>
                <a:gd name="T37" fmla="*/ 6330 h 321"/>
                <a:gd name="T38" fmla="*/ 41395 w 345"/>
                <a:gd name="T39" fmla="*/ 9495 h 321"/>
                <a:gd name="T40" fmla="*/ 34230 w 345"/>
                <a:gd name="T41" fmla="*/ 12660 h 321"/>
                <a:gd name="T42" fmla="*/ 27862 w 345"/>
                <a:gd name="T43" fmla="*/ 6330 h 321"/>
                <a:gd name="T44" fmla="*/ 27862 w 345"/>
                <a:gd name="T45" fmla="*/ 0 h 321"/>
                <a:gd name="T46" fmla="*/ 24678 w 345"/>
                <a:gd name="T47" fmla="*/ 0 h 321"/>
                <a:gd name="T48" fmla="*/ 10349 w 345"/>
                <a:gd name="T49" fmla="*/ 0 h 321"/>
                <a:gd name="T50" fmla="*/ 3980 w 345"/>
                <a:gd name="T51" fmla="*/ 3165 h 321"/>
                <a:gd name="T52" fmla="*/ 7164 w 345"/>
                <a:gd name="T53" fmla="*/ 12660 h 321"/>
                <a:gd name="T54" fmla="*/ 7164 w 345"/>
                <a:gd name="T55" fmla="*/ 15826 h 321"/>
                <a:gd name="T56" fmla="*/ 10349 w 345"/>
                <a:gd name="T57" fmla="*/ 28486 h 321"/>
                <a:gd name="T58" fmla="*/ 10349 w 345"/>
                <a:gd name="T59" fmla="*/ 34816 h 321"/>
                <a:gd name="T60" fmla="*/ 3980 w 345"/>
                <a:gd name="T61" fmla="*/ 37981 h 321"/>
                <a:gd name="T62" fmla="*/ 0 w 345"/>
                <a:gd name="T63" fmla="*/ 50642 h 321"/>
                <a:gd name="T64" fmla="*/ 0 w 345"/>
                <a:gd name="T65" fmla="*/ 56972 h 3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5"/>
                <a:gd name="T100" fmla="*/ 0 h 321"/>
                <a:gd name="T101" fmla="*/ 345 w 345"/>
                <a:gd name="T102" fmla="*/ 321 h 3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5" h="321">
                  <a:moveTo>
                    <a:pt x="0" y="288"/>
                  </a:moveTo>
                  <a:lnTo>
                    <a:pt x="0" y="288"/>
                  </a:lnTo>
                  <a:lnTo>
                    <a:pt x="34" y="288"/>
                  </a:lnTo>
                  <a:lnTo>
                    <a:pt x="69" y="288"/>
                  </a:lnTo>
                  <a:lnTo>
                    <a:pt x="172" y="305"/>
                  </a:lnTo>
                  <a:lnTo>
                    <a:pt x="207" y="305"/>
                  </a:lnTo>
                  <a:lnTo>
                    <a:pt x="276" y="321"/>
                  </a:lnTo>
                  <a:lnTo>
                    <a:pt x="311" y="305"/>
                  </a:lnTo>
                  <a:lnTo>
                    <a:pt x="276" y="273"/>
                  </a:lnTo>
                  <a:lnTo>
                    <a:pt x="276" y="192"/>
                  </a:lnTo>
                  <a:lnTo>
                    <a:pt x="345" y="177"/>
                  </a:lnTo>
                  <a:lnTo>
                    <a:pt x="328" y="129"/>
                  </a:lnTo>
                  <a:lnTo>
                    <a:pt x="276" y="144"/>
                  </a:lnTo>
                  <a:lnTo>
                    <a:pt x="276" y="129"/>
                  </a:lnTo>
                  <a:lnTo>
                    <a:pt x="293" y="113"/>
                  </a:lnTo>
                  <a:lnTo>
                    <a:pt x="276" y="96"/>
                  </a:lnTo>
                  <a:lnTo>
                    <a:pt x="276" y="48"/>
                  </a:lnTo>
                  <a:lnTo>
                    <a:pt x="241" y="33"/>
                  </a:lnTo>
                  <a:lnTo>
                    <a:pt x="207" y="33"/>
                  </a:lnTo>
                  <a:lnTo>
                    <a:pt x="207" y="48"/>
                  </a:lnTo>
                  <a:lnTo>
                    <a:pt x="172" y="65"/>
                  </a:lnTo>
                  <a:lnTo>
                    <a:pt x="138" y="33"/>
                  </a:lnTo>
                  <a:lnTo>
                    <a:pt x="138" y="0"/>
                  </a:lnTo>
                  <a:lnTo>
                    <a:pt x="121" y="0"/>
                  </a:lnTo>
                  <a:lnTo>
                    <a:pt x="51" y="0"/>
                  </a:lnTo>
                  <a:lnTo>
                    <a:pt x="17" y="17"/>
                  </a:lnTo>
                  <a:lnTo>
                    <a:pt x="34" y="65"/>
                  </a:lnTo>
                  <a:lnTo>
                    <a:pt x="34" y="81"/>
                  </a:lnTo>
                  <a:lnTo>
                    <a:pt x="51" y="144"/>
                  </a:lnTo>
                  <a:lnTo>
                    <a:pt x="51" y="177"/>
                  </a:lnTo>
                  <a:lnTo>
                    <a:pt x="17" y="192"/>
                  </a:lnTo>
                  <a:lnTo>
                    <a:pt x="0" y="257"/>
                  </a:lnTo>
                  <a:lnTo>
                    <a:pt x="0" y="288"/>
                  </a:lnTo>
                  <a:close/>
                </a:path>
              </a:pathLst>
            </a:custGeom>
            <a:solidFill>
              <a:srgbClr val="7030A0"/>
            </a:solidFill>
            <a:ln w="9525">
              <a:solidFill>
                <a:srgbClr val="BBAD87"/>
              </a:solidFill>
              <a:round/>
              <a:headEnd/>
              <a:tailEnd/>
            </a:ln>
          </p:spPr>
          <p:txBody>
            <a:bodyPr/>
            <a:lstStyle/>
            <a:p>
              <a:pPr defTabSz="914400"/>
              <a:endParaRPr lang="en-GB" sz="1350">
                <a:solidFill>
                  <a:prstClr val="black"/>
                </a:solidFill>
              </a:endParaRPr>
            </a:p>
          </p:txBody>
        </p:sp>
        <p:sp>
          <p:nvSpPr>
            <p:cNvPr id="318" name="Freeform 281"/>
            <p:cNvSpPr>
              <a:spLocks/>
            </p:cNvSpPr>
            <p:nvPr>
              <p:custDataLst>
                <p:tags r:id="rId279"/>
              </p:custDataLst>
            </p:nvPr>
          </p:nvSpPr>
          <p:spPr bwMode="auto">
            <a:xfrm>
              <a:off x="4913313" y="3944938"/>
              <a:ext cx="346075" cy="304800"/>
            </a:xfrm>
            <a:custGeom>
              <a:avLst/>
              <a:gdLst>
                <a:gd name="T0" fmla="*/ 14320 w 435"/>
                <a:gd name="T1" fmla="*/ 54769 h 384"/>
                <a:gd name="T2" fmla="*/ 14320 w 435"/>
                <a:gd name="T3" fmla="*/ 54769 h 384"/>
                <a:gd name="T4" fmla="*/ 10342 w 435"/>
                <a:gd name="T5" fmla="*/ 47625 h 384"/>
                <a:gd name="T6" fmla="*/ 7160 w 435"/>
                <a:gd name="T7" fmla="*/ 47625 h 384"/>
                <a:gd name="T8" fmla="*/ 0 w 435"/>
                <a:gd name="T9" fmla="*/ 38100 h 384"/>
                <a:gd name="T10" fmla="*/ 3978 w 435"/>
                <a:gd name="T11" fmla="*/ 35719 h 384"/>
                <a:gd name="T12" fmla="*/ 3978 w 435"/>
                <a:gd name="T13" fmla="*/ 28575 h 384"/>
                <a:gd name="T14" fmla="*/ 3978 w 435"/>
                <a:gd name="T15" fmla="*/ 22225 h 384"/>
                <a:gd name="T16" fmla="*/ 0 w 435"/>
                <a:gd name="T17" fmla="*/ 19050 h 384"/>
                <a:gd name="T18" fmla="*/ 0 w 435"/>
                <a:gd name="T19" fmla="*/ 16669 h 384"/>
                <a:gd name="T20" fmla="*/ 3978 w 435"/>
                <a:gd name="T21" fmla="*/ 12700 h 384"/>
                <a:gd name="T22" fmla="*/ 3978 w 435"/>
                <a:gd name="T23" fmla="*/ 9525 h 384"/>
                <a:gd name="T24" fmla="*/ 10342 w 435"/>
                <a:gd name="T25" fmla="*/ 3175 h 384"/>
                <a:gd name="T26" fmla="*/ 10342 w 435"/>
                <a:gd name="T27" fmla="*/ 0 h 384"/>
                <a:gd name="T28" fmla="*/ 17503 w 435"/>
                <a:gd name="T29" fmla="*/ 0 h 384"/>
                <a:gd name="T30" fmla="*/ 27845 w 435"/>
                <a:gd name="T31" fmla="*/ 3175 h 384"/>
                <a:gd name="T32" fmla="*/ 35005 w 435"/>
                <a:gd name="T33" fmla="*/ 3175 h 384"/>
                <a:gd name="T34" fmla="*/ 35005 w 435"/>
                <a:gd name="T35" fmla="*/ 9525 h 384"/>
                <a:gd name="T36" fmla="*/ 55690 w 435"/>
                <a:gd name="T37" fmla="*/ 16669 h 384"/>
                <a:gd name="T38" fmla="*/ 58873 w 435"/>
                <a:gd name="T39" fmla="*/ 12700 h 384"/>
                <a:gd name="T40" fmla="*/ 58873 w 435"/>
                <a:gd name="T41" fmla="*/ 7144 h 384"/>
                <a:gd name="T42" fmla="*/ 70011 w 435"/>
                <a:gd name="T43" fmla="*/ 0 h 384"/>
                <a:gd name="T44" fmla="*/ 76375 w 435"/>
                <a:gd name="T45" fmla="*/ 3175 h 384"/>
                <a:gd name="T46" fmla="*/ 76375 w 435"/>
                <a:gd name="T47" fmla="*/ 7144 h 384"/>
                <a:gd name="T48" fmla="*/ 86718 w 435"/>
                <a:gd name="T49" fmla="*/ 7144 h 384"/>
                <a:gd name="T50" fmla="*/ 83535 w 435"/>
                <a:gd name="T51" fmla="*/ 19050 h 384"/>
                <a:gd name="T52" fmla="*/ 86718 w 435"/>
                <a:gd name="T53" fmla="*/ 26194 h 384"/>
                <a:gd name="T54" fmla="*/ 86718 w 435"/>
                <a:gd name="T55" fmla="*/ 60325 h 384"/>
                <a:gd name="T56" fmla="*/ 86718 w 435"/>
                <a:gd name="T57" fmla="*/ 69850 h 384"/>
                <a:gd name="T58" fmla="*/ 83535 w 435"/>
                <a:gd name="T59" fmla="*/ 73819 h 384"/>
                <a:gd name="T60" fmla="*/ 80353 w 435"/>
                <a:gd name="T61" fmla="*/ 76200 h 384"/>
                <a:gd name="T62" fmla="*/ 38188 w 435"/>
                <a:gd name="T63" fmla="*/ 54769 h 384"/>
                <a:gd name="T64" fmla="*/ 31823 w 435"/>
                <a:gd name="T65" fmla="*/ 57150 h 384"/>
                <a:gd name="T66" fmla="*/ 27845 w 435"/>
                <a:gd name="T67" fmla="*/ 54769 h 384"/>
                <a:gd name="T68" fmla="*/ 14320 w 435"/>
                <a:gd name="T69" fmla="*/ 54769 h 3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35"/>
                <a:gd name="T106" fmla="*/ 0 h 384"/>
                <a:gd name="T107" fmla="*/ 435 w 435"/>
                <a:gd name="T108" fmla="*/ 384 h 3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35" h="384">
                  <a:moveTo>
                    <a:pt x="69" y="273"/>
                  </a:moveTo>
                  <a:lnTo>
                    <a:pt x="69" y="273"/>
                  </a:lnTo>
                  <a:lnTo>
                    <a:pt x="51" y="240"/>
                  </a:lnTo>
                  <a:lnTo>
                    <a:pt x="34" y="240"/>
                  </a:lnTo>
                  <a:lnTo>
                    <a:pt x="0" y="192"/>
                  </a:lnTo>
                  <a:lnTo>
                    <a:pt x="17" y="177"/>
                  </a:lnTo>
                  <a:lnTo>
                    <a:pt x="17" y="144"/>
                  </a:lnTo>
                  <a:lnTo>
                    <a:pt x="17" y="112"/>
                  </a:lnTo>
                  <a:lnTo>
                    <a:pt x="0" y="96"/>
                  </a:lnTo>
                  <a:lnTo>
                    <a:pt x="0" y="81"/>
                  </a:lnTo>
                  <a:lnTo>
                    <a:pt x="17" y="64"/>
                  </a:lnTo>
                  <a:lnTo>
                    <a:pt x="17" y="48"/>
                  </a:lnTo>
                  <a:lnTo>
                    <a:pt x="51" y="16"/>
                  </a:lnTo>
                  <a:lnTo>
                    <a:pt x="51" y="0"/>
                  </a:lnTo>
                  <a:lnTo>
                    <a:pt x="86" y="0"/>
                  </a:lnTo>
                  <a:lnTo>
                    <a:pt x="140" y="16"/>
                  </a:lnTo>
                  <a:lnTo>
                    <a:pt x="174" y="16"/>
                  </a:lnTo>
                  <a:lnTo>
                    <a:pt x="174" y="48"/>
                  </a:lnTo>
                  <a:lnTo>
                    <a:pt x="278" y="81"/>
                  </a:lnTo>
                  <a:lnTo>
                    <a:pt x="295" y="64"/>
                  </a:lnTo>
                  <a:lnTo>
                    <a:pt x="295" y="33"/>
                  </a:lnTo>
                  <a:lnTo>
                    <a:pt x="349" y="0"/>
                  </a:lnTo>
                  <a:lnTo>
                    <a:pt x="384" y="16"/>
                  </a:lnTo>
                  <a:lnTo>
                    <a:pt x="384" y="33"/>
                  </a:lnTo>
                  <a:lnTo>
                    <a:pt x="435" y="33"/>
                  </a:lnTo>
                  <a:lnTo>
                    <a:pt x="418" y="96"/>
                  </a:lnTo>
                  <a:lnTo>
                    <a:pt x="435" y="129"/>
                  </a:lnTo>
                  <a:lnTo>
                    <a:pt x="435" y="304"/>
                  </a:lnTo>
                  <a:lnTo>
                    <a:pt x="435" y="352"/>
                  </a:lnTo>
                  <a:lnTo>
                    <a:pt x="418" y="369"/>
                  </a:lnTo>
                  <a:lnTo>
                    <a:pt x="401" y="384"/>
                  </a:lnTo>
                  <a:lnTo>
                    <a:pt x="192" y="273"/>
                  </a:lnTo>
                  <a:lnTo>
                    <a:pt x="157" y="288"/>
                  </a:lnTo>
                  <a:lnTo>
                    <a:pt x="140" y="273"/>
                  </a:lnTo>
                  <a:lnTo>
                    <a:pt x="69" y="273"/>
                  </a:lnTo>
                  <a:close/>
                </a:path>
              </a:pathLst>
            </a:custGeom>
            <a:solidFill>
              <a:srgbClr val="FF0000"/>
            </a:solidFill>
            <a:ln w="9525">
              <a:solidFill>
                <a:srgbClr val="BBAD87"/>
              </a:solidFill>
              <a:round/>
              <a:headEnd/>
              <a:tailEnd/>
            </a:ln>
          </p:spPr>
          <p:txBody>
            <a:bodyPr/>
            <a:lstStyle/>
            <a:p>
              <a:pPr defTabSz="914400"/>
              <a:endParaRPr lang="en-GB" sz="1350">
                <a:solidFill>
                  <a:prstClr val="black"/>
                </a:solidFill>
              </a:endParaRPr>
            </a:p>
          </p:txBody>
        </p:sp>
        <p:sp>
          <p:nvSpPr>
            <p:cNvPr id="319" name="Freeform 282"/>
            <p:cNvSpPr>
              <a:spLocks/>
            </p:cNvSpPr>
            <p:nvPr>
              <p:custDataLst>
                <p:tags r:id="rId280"/>
              </p:custDataLst>
            </p:nvPr>
          </p:nvSpPr>
          <p:spPr bwMode="auto">
            <a:xfrm>
              <a:off x="5246687" y="3971926"/>
              <a:ext cx="246063" cy="227013"/>
            </a:xfrm>
            <a:custGeom>
              <a:avLst/>
              <a:gdLst>
                <a:gd name="T0" fmla="*/ 60922 w 311"/>
                <a:gd name="T1" fmla="*/ 49659 h 288"/>
                <a:gd name="T2" fmla="*/ 60922 w 311"/>
                <a:gd name="T3" fmla="*/ 49659 h 288"/>
                <a:gd name="T4" fmla="*/ 50637 w 311"/>
                <a:gd name="T5" fmla="*/ 55965 h 288"/>
                <a:gd name="T6" fmla="*/ 47472 w 311"/>
                <a:gd name="T7" fmla="*/ 52812 h 288"/>
                <a:gd name="T8" fmla="*/ 3165 w 311"/>
                <a:gd name="T9" fmla="*/ 52812 h 288"/>
                <a:gd name="T10" fmla="*/ 3165 w 311"/>
                <a:gd name="T11" fmla="*/ 18918 h 288"/>
                <a:gd name="T12" fmla="*/ 0 w 311"/>
                <a:gd name="T13" fmla="*/ 11824 h 288"/>
                <a:gd name="T14" fmla="*/ 3165 w 311"/>
                <a:gd name="T15" fmla="*/ 0 h 288"/>
                <a:gd name="T16" fmla="*/ 3165 w 311"/>
                <a:gd name="T17" fmla="*/ 2365 h 288"/>
                <a:gd name="T18" fmla="*/ 13450 w 311"/>
                <a:gd name="T19" fmla="*/ 2365 h 288"/>
                <a:gd name="T20" fmla="*/ 23736 w 311"/>
                <a:gd name="T21" fmla="*/ 5518 h 288"/>
                <a:gd name="T22" fmla="*/ 37186 w 311"/>
                <a:gd name="T23" fmla="*/ 2365 h 288"/>
                <a:gd name="T24" fmla="*/ 40351 w 311"/>
                <a:gd name="T25" fmla="*/ 2365 h 288"/>
                <a:gd name="T26" fmla="*/ 40351 w 311"/>
                <a:gd name="T27" fmla="*/ 5518 h 288"/>
                <a:gd name="T28" fmla="*/ 44307 w 311"/>
                <a:gd name="T29" fmla="*/ 2365 h 288"/>
                <a:gd name="T30" fmla="*/ 44307 w 311"/>
                <a:gd name="T31" fmla="*/ 5518 h 288"/>
                <a:gd name="T32" fmla="*/ 50637 w 311"/>
                <a:gd name="T33" fmla="*/ 2365 h 288"/>
                <a:gd name="T34" fmla="*/ 54593 w 311"/>
                <a:gd name="T35" fmla="*/ 14977 h 288"/>
                <a:gd name="T36" fmla="*/ 50637 w 311"/>
                <a:gd name="T37" fmla="*/ 24435 h 288"/>
                <a:gd name="T38" fmla="*/ 47472 w 311"/>
                <a:gd name="T39" fmla="*/ 18918 h 288"/>
                <a:gd name="T40" fmla="*/ 44307 w 311"/>
                <a:gd name="T41" fmla="*/ 9459 h 288"/>
                <a:gd name="T42" fmla="*/ 44307 w 311"/>
                <a:gd name="T43" fmla="*/ 11824 h 288"/>
                <a:gd name="T44" fmla="*/ 44307 w 311"/>
                <a:gd name="T45" fmla="*/ 14977 h 288"/>
                <a:gd name="T46" fmla="*/ 60922 w 311"/>
                <a:gd name="T47" fmla="*/ 49659 h 28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11"/>
                <a:gd name="T73" fmla="*/ 0 h 288"/>
                <a:gd name="T74" fmla="*/ 311 w 311"/>
                <a:gd name="T75" fmla="*/ 288 h 28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11" h="288">
                  <a:moveTo>
                    <a:pt x="311" y="255"/>
                  </a:moveTo>
                  <a:lnTo>
                    <a:pt x="311" y="255"/>
                  </a:lnTo>
                  <a:lnTo>
                    <a:pt x="259" y="288"/>
                  </a:lnTo>
                  <a:lnTo>
                    <a:pt x="242" y="271"/>
                  </a:lnTo>
                  <a:lnTo>
                    <a:pt x="17" y="271"/>
                  </a:lnTo>
                  <a:lnTo>
                    <a:pt x="17" y="96"/>
                  </a:lnTo>
                  <a:lnTo>
                    <a:pt x="0" y="63"/>
                  </a:lnTo>
                  <a:lnTo>
                    <a:pt x="17" y="0"/>
                  </a:lnTo>
                  <a:lnTo>
                    <a:pt x="17" y="15"/>
                  </a:lnTo>
                  <a:lnTo>
                    <a:pt x="69" y="15"/>
                  </a:lnTo>
                  <a:lnTo>
                    <a:pt x="121" y="31"/>
                  </a:lnTo>
                  <a:lnTo>
                    <a:pt x="190" y="15"/>
                  </a:lnTo>
                  <a:lnTo>
                    <a:pt x="207" y="15"/>
                  </a:lnTo>
                  <a:lnTo>
                    <a:pt x="207" y="31"/>
                  </a:lnTo>
                  <a:lnTo>
                    <a:pt x="225" y="15"/>
                  </a:lnTo>
                  <a:lnTo>
                    <a:pt x="225" y="31"/>
                  </a:lnTo>
                  <a:lnTo>
                    <a:pt x="259" y="15"/>
                  </a:lnTo>
                  <a:lnTo>
                    <a:pt x="277" y="79"/>
                  </a:lnTo>
                  <a:lnTo>
                    <a:pt x="259" y="127"/>
                  </a:lnTo>
                  <a:lnTo>
                    <a:pt x="242" y="96"/>
                  </a:lnTo>
                  <a:lnTo>
                    <a:pt x="225" y="48"/>
                  </a:lnTo>
                  <a:lnTo>
                    <a:pt x="225" y="63"/>
                  </a:lnTo>
                  <a:lnTo>
                    <a:pt x="225" y="79"/>
                  </a:lnTo>
                  <a:lnTo>
                    <a:pt x="311" y="255"/>
                  </a:lnTo>
                  <a:close/>
                </a:path>
              </a:pathLst>
            </a:custGeom>
            <a:solidFill>
              <a:srgbClr val="FF0000"/>
            </a:solidFill>
            <a:ln w="9525">
              <a:solidFill>
                <a:srgbClr val="BBAD87"/>
              </a:solidFill>
              <a:round/>
              <a:headEnd/>
              <a:tailEnd/>
            </a:ln>
          </p:spPr>
          <p:txBody>
            <a:bodyPr/>
            <a:lstStyle/>
            <a:p>
              <a:pPr defTabSz="914400"/>
              <a:endParaRPr lang="en-GB" sz="1350">
                <a:solidFill>
                  <a:prstClr val="black"/>
                </a:solidFill>
              </a:endParaRPr>
            </a:p>
          </p:txBody>
        </p:sp>
        <p:sp>
          <p:nvSpPr>
            <p:cNvPr id="320" name="Freeform 283"/>
            <p:cNvSpPr>
              <a:spLocks/>
            </p:cNvSpPr>
            <p:nvPr>
              <p:custDataLst>
                <p:tags r:id="rId281"/>
              </p:custDataLst>
            </p:nvPr>
          </p:nvSpPr>
          <p:spPr bwMode="auto">
            <a:xfrm>
              <a:off x="5602287" y="4402138"/>
              <a:ext cx="220663" cy="266700"/>
            </a:xfrm>
            <a:custGeom>
              <a:avLst/>
              <a:gdLst>
                <a:gd name="T0" fmla="*/ 6327 w 279"/>
                <a:gd name="T1" fmla="*/ 40481 h 336"/>
                <a:gd name="T2" fmla="*/ 6327 w 279"/>
                <a:gd name="T3" fmla="*/ 40481 h 336"/>
                <a:gd name="T4" fmla="*/ 0 w 279"/>
                <a:gd name="T5" fmla="*/ 47625 h 336"/>
                <a:gd name="T6" fmla="*/ 0 w 279"/>
                <a:gd name="T7" fmla="*/ 64294 h 336"/>
                <a:gd name="T8" fmla="*/ 3164 w 279"/>
                <a:gd name="T9" fmla="*/ 66675 h 336"/>
                <a:gd name="T10" fmla="*/ 13445 w 279"/>
                <a:gd name="T11" fmla="*/ 57150 h 336"/>
                <a:gd name="T12" fmla="*/ 27682 w 279"/>
                <a:gd name="T13" fmla="*/ 47625 h 336"/>
                <a:gd name="T14" fmla="*/ 37964 w 279"/>
                <a:gd name="T15" fmla="*/ 38100 h 336"/>
                <a:gd name="T16" fmla="*/ 44291 w 279"/>
                <a:gd name="T17" fmla="*/ 31750 h 336"/>
                <a:gd name="T18" fmla="*/ 54573 w 279"/>
                <a:gd name="T19" fmla="*/ 7144 h 336"/>
                <a:gd name="T20" fmla="*/ 54573 w 279"/>
                <a:gd name="T21" fmla="*/ 0 h 336"/>
                <a:gd name="T22" fmla="*/ 51409 w 279"/>
                <a:gd name="T23" fmla="*/ 0 h 336"/>
                <a:gd name="T24" fmla="*/ 44291 w 279"/>
                <a:gd name="T25" fmla="*/ 2381 h 336"/>
                <a:gd name="T26" fmla="*/ 20564 w 279"/>
                <a:gd name="T27" fmla="*/ 9525 h 336"/>
                <a:gd name="T28" fmla="*/ 16609 w 279"/>
                <a:gd name="T29" fmla="*/ 7144 h 336"/>
                <a:gd name="T30" fmla="*/ 13445 w 279"/>
                <a:gd name="T31" fmla="*/ 2381 h 336"/>
                <a:gd name="T32" fmla="*/ 10282 w 279"/>
                <a:gd name="T33" fmla="*/ 7144 h 336"/>
                <a:gd name="T34" fmla="*/ 10282 w 279"/>
                <a:gd name="T35" fmla="*/ 9525 h 336"/>
                <a:gd name="T36" fmla="*/ 16609 w 279"/>
                <a:gd name="T37" fmla="*/ 16669 h 336"/>
                <a:gd name="T38" fmla="*/ 34009 w 279"/>
                <a:gd name="T39" fmla="*/ 19050 h 336"/>
                <a:gd name="T40" fmla="*/ 37964 w 279"/>
                <a:gd name="T41" fmla="*/ 19050 h 336"/>
                <a:gd name="T42" fmla="*/ 23727 w 279"/>
                <a:gd name="T43" fmla="*/ 34925 h 336"/>
                <a:gd name="T44" fmla="*/ 13445 w 279"/>
                <a:gd name="T45" fmla="*/ 34925 h 336"/>
                <a:gd name="T46" fmla="*/ 6327 w 279"/>
                <a:gd name="T47" fmla="*/ 40481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9"/>
                <a:gd name="T73" fmla="*/ 0 h 336"/>
                <a:gd name="T74" fmla="*/ 279 w 279"/>
                <a:gd name="T75" fmla="*/ 336 h 3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9" h="336">
                  <a:moveTo>
                    <a:pt x="35" y="207"/>
                  </a:moveTo>
                  <a:lnTo>
                    <a:pt x="35" y="207"/>
                  </a:lnTo>
                  <a:lnTo>
                    <a:pt x="0" y="240"/>
                  </a:lnTo>
                  <a:lnTo>
                    <a:pt x="0" y="321"/>
                  </a:lnTo>
                  <a:lnTo>
                    <a:pt x="18" y="336"/>
                  </a:lnTo>
                  <a:lnTo>
                    <a:pt x="69" y="288"/>
                  </a:lnTo>
                  <a:lnTo>
                    <a:pt x="141" y="240"/>
                  </a:lnTo>
                  <a:lnTo>
                    <a:pt x="192" y="192"/>
                  </a:lnTo>
                  <a:lnTo>
                    <a:pt x="227" y="159"/>
                  </a:lnTo>
                  <a:lnTo>
                    <a:pt x="279" y="33"/>
                  </a:lnTo>
                  <a:lnTo>
                    <a:pt x="279" y="0"/>
                  </a:lnTo>
                  <a:lnTo>
                    <a:pt x="261" y="0"/>
                  </a:lnTo>
                  <a:lnTo>
                    <a:pt x="227" y="15"/>
                  </a:lnTo>
                  <a:lnTo>
                    <a:pt x="104" y="48"/>
                  </a:lnTo>
                  <a:lnTo>
                    <a:pt x="87" y="33"/>
                  </a:lnTo>
                  <a:lnTo>
                    <a:pt x="69" y="15"/>
                  </a:lnTo>
                  <a:lnTo>
                    <a:pt x="52" y="33"/>
                  </a:lnTo>
                  <a:lnTo>
                    <a:pt x="52" y="48"/>
                  </a:lnTo>
                  <a:lnTo>
                    <a:pt x="87" y="81"/>
                  </a:lnTo>
                  <a:lnTo>
                    <a:pt x="175" y="96"/>
                  </a:lnTo>
                  <a:lnTo>
                    <a:pt x="192" y="96"/>
                  </a:lnTo>
                  <a:lnTo>
                    <a:pt x="121" y="177"/>
                  </a:lnTo>
                  <a:lnTo>
                    <a:pt x="69" y="177"/>
                  </a:lnTo>
                  <a:lnTo>
                    <a:pt x="35" y="207"/>
                  </a:lnTo>
                </a:path>
              </a:pathLst>
            </a:custGeom>
            <a:solidFill>
              <a:srgbClr val="FFFF00"/>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21" name="Freeform 284"/>
            <p:cNvSpPr>
              <a:spLocks/>
            </p:cNvSpPr>
            <p:nvPr>
              <p:custDataLst>
                <p:tags r:id="rId282"/>
              </p:custDataLst>
            </p:nvPr>
          </p:nvSpPr>
          <p:spPr bwMode="auto">
            <a:xfrm>
              <a:off x="5024437" y="4414838"/>
              <a:ext cx="288925" cy="165100"/>
            </a:xfrm>
            <a:custGeom>
              <a:avLst/>
              <a:gdLst>
                <a:gd name="T0" fmla="*/ 44572 w 363"/>
                <a:gd name="T1" fmla="*/ 0 h 210"/>
                <a:gd name="T2" fmla="*/ 44572 w 363"/>
                <a:gd name="T3" fmla="*/ 0 h 210"/>
                <a:gd name="T4" fmla="*/ 51736 w 363"/>
                <a:gd name="T5" fmla="*/ 6290 h 210"/>
                <a:gd name="T6" fmla="*/ 51736 w 363"/>
                <a:gd name="T7" fmla="*/ 12579 h 210"/>
                <a:gd name="T8" fmla="*/ 58899 w 363"/>
                <a:gd name="T9" fmla="*/ 15724 h 210"/>
                <a:gd name="T10" fmla="*/ 72430 w 363"/>
                <a:gd name="T11" fmla="*/ 31448 h 210"/>
                <a:gd name="T12" fmla="*/ 48552 w 363"/>
                <a:gd name="T13" fmla="*/ 31448 h 210"/>
                <a:gd name="T14" fmla="*/ 44572 w 363"/>
                <a:gd name="T15" fmla="*/ 34592 h 210"/>
                <a:gd name="T16" fmla="*/ 35021 w 363"/>
                <a:gd name="T17" fmla="*/ 34592 h 210"/>
                <a:gd name="T18" fmla="*/ 31042 w 363"/>
                <a:gd name="T19" fmla="*/ 31448 h 210"/>
                <a:gd name="T20" fmla="*/ 27858 w 363"/>
                <a:gd name="T21" fmla="*/ 31448 h 210"/>
                <a:gd name="T22" fmla="*/ 24674 w 363"/>
                <a:gd name="T23" fmla="*/ 36951 h 210"/>
                <a:gd name="T24" fmla="*/ 14327 w 363"/>
                <a:gd name="T25" fmla="*/ 40882 h 210"/>
                <a:gd name="T26" fmla="*/ 10347 w 363"/>
                <a:gd name="T27" fmla="*/ 40882 h 210"/>
                <a:gd name="T28" fmla="*/ 3980 w 363"/>
                <a:gd name="T29" fmla="*/ 31448 h 210"/>
                <a:gd name="T30" fmla="*/ 0 w 363"/>
                <a:gd name="T31" fmla="*/ 27517 h 210"/>
                <a:gd name="T32" fmla="*/ 7163 w 363"/>
                <a:gd name="T33" fmla="*/ 18869 h 210"/>
                <a:gd name="T34" fmla="*/ 24674 w 363"/>
                <a:gd name="T35" fmla="*/ 15724 h 210"/>
                <a:gd name="T36" fmla="*/ 27858 w 363"/>
                <a:gd name="T37" fmla="*/ 12579 h 210"/>
                <a:gd name="T38" fmla="*/ 24674 w 363"/>
                <a:gd name="T39" fmla="*/ 12579 h 210"/>
                <a:gd name="T40" fmla="*/ 35021 w 363"/>
                <a:gd name="T41" fmla="*/ 9434 h 210"/>
                <a:gd name="T42" fmla="*/ 41389 w 363"/>
                <a:gd name="T43" fmla="*/ 3145 h 210"/>
                <a:gd name="T44" fmla="*/ 44572 w 363"/>
                <a:gd name="T45" fmla="*/ 0 h 21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3"/>
                <a:gd name="T70" fmla="*/ 0 h 210"/>
                <a:gd name="T71" fmla="*/ 363 w 363"/>
                <a:gd name="T72" fmla="*/ 210 h 21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3" h="210">
                  <a:moveTo>
                    <a:pt x="224" y="0"/>
                  </a:moveTo>
                  <a:lnTo>
                    <a:pt x="224" y="0"/>
                  </a:lnTo>
                  <a:lnTo>
                    <a:pt x="259" y="33"/>
                  </a:lnTo>
                  <a:lnTo>
                    <a:pt x="259" y="66"/>
                  </a:lnTo>
                  <a:lnTo>
                    <a:pt x="294" y="81"/>
                  </a:lnTo>
                  <a:lnTo>
                    <a:pt x="363" y="162"/>
                  </a:lnTo>
                  <a:lnTo>
                    <a:pt x="242" y="162"/>
                  </a:lnTo>
                  <a:lnTo>
                    <a:pt x="224" y="177"/>
                  </a:lnTo>
                  <a:lnTo>
                    <a:pt x="173" y="177"/>
                  </a:lnTo>
                  <a:lnTo>
                    <a:pt x="155" y="162"/>
                  </a:lnTo>
                  <a:lnTo>
                    <a:pt x="138" y="162"/>
                  </a:lnTo>
                  <a:lnTo>
                    <a:pt x="121" y="192"/>
                  </a:lnTo>
                  <a:lnTo>
                    <a:pt x="69" y="210"/>
                  </a:lnTo>
                  <a:lnTo>
                    <a:pt x="52" y="210"/>
                  </a:lnTo>
                  <a:lnTo>
                    <a:pt x="17" y="162"/>
                  </a:lnTo>
                  <a:lnTo>
                    <a:pt x="0" y="144"/>
                  </a:lnTo>
                  <a:lnTo>
                    <a:pt x="34" y="96"/>
                  </a:lnTo>
                  <a:lnTo>
                    <a:pt x="121" y="81"/>
                  </a:lnTo>
                  <a:lnTo>
                    <a:pt x="138" y="66"/>
                  </a:lnTo>
                  <a:lnTo>
                    <a:pt x="121" y="66"/>
                  </a:lnTo>
                  <a:lnTo>
                    <a:pt x="173" y="48"/>
                  </a:lnTo>
                  <a:lnTo>
                    <a:pt x="207" y="18"/>
                  </a:lnTo>
                  <a:lnTo>
                    <a:pt x="224" y="0"/>
                  </a:lnTo>
                  <a:close/>
                </a:path>
              </a:pathLst>
            </a:custGeom>
            <a:solidFill>
              <a:srgbClr val="92D050"/>
            </a:solidFill>
            <a:ln w="9525">
              <a:solidFill>
                <a:srgbClr val="BBAD87"/>
              </a:solidFill>
              <a:round/>
              <a:headEnd/>
              <a:tailEnd/>
            </a:ln>
          </p:spPr>
          <p:txBody>
            <a:bodyPr/>
            <a:lstStyle/>
            <a:p>
              <a:pPr defTabSz="914400"/>
              <a:endParaRPr lang="en-GB" sz="1350">
                <a:solidFill>
                  <a:prstClr val="black"/>
                </a:solidFill>
              </a:endParaRPr>
            </a:p>
          </p:txBody>
        </p:sp>
        <p:sp>
          <p:nvSpPr>
            <p:cNvPr id="322" name="Freeform 285"/>
            <p:cNvSpPr>
              <a:spLocks/>
            </p:cNvSpPr>
            <p:nvPr>
              <p:custDataLst>
                <p:tags r:id="rId283"/>
              </p:custDataLst>
            </p:nvPr>
          </p:nvSpPr>
          <p:spPr bwMode="auto">
            <a:xfrm>
              <a:off x="5013324" y="4160838"/>
              <a:ext cx="217488" cy="330200"/>
            </a:xfrm>
            <a:custGeom>
              <a:avLst/>
              <a:gdLst>
                <a:gd name="T0" fmla="*/ 6327 w 275"/>
                <a:gd name="T1" fmla="*/ 3190 h 414"/>
                <a:gd name="T2" fmla="*/ 6327 w 275"/>
                <a:gd name="T3" fmla="*/ 3190 h 414"/>
                <a:gd name="T4" fmla="*/ 6327 w 275"/>
                <a:gd name="T5" fmla="*/ 9571 h 414"/>
                <a:gd name="T6" fmla="*/ 13445 w 275"/>
                <a:gd name="T7" fmla="*/ 15952 h 414"/>
                <a:gd name="T8" fmla="*/ 10281 w 275"/>
                <a:gd name="T9" fmla="*/ 35094 h 414"/>
                <a:gd name="T10" fmla="*/ 0 w 275"/>
                <a:gd name="T11" fmla="*/ 48653 h 414"/>
                <a:gd name="T12" fmla="*/ 0 w 275"/>
                <a:gd name="T13" fmla="*/ 51045 h 414"/>
                <a:gd name="T14" fmla="*/ 3163 w 275"/>
                <a:gd name="T15" fmla="*/ 54236 h 414"/>
                <a:gd name="T16" fmla="*/ 3163 w 275"/>
                <a:gd name="T17" fmla="*/ 58224 h 414"/>
                <a:gd name="T18" fmla="*/ 10281 w 275"/>
                <a:gd name="T19" fmla="*/ 70187 h 414"/>
                <a:gd name="T20" fmla="*/ 3163 w 275"/>
                <a:gd name="T21" fmla="*/ 70187 h 414"/>
                <a:gd name="T22" fmla="*/ 3163 w 275"/>
                <a:gd name="T23" fmla="*/ 73378 h 414"/>
                <a:gd name="T24" fmla="*/ 6327 w 275"/>
                <a:gd name="T25" fmla="*/ 77366 h 414"/>
                <a:gd name="T26" fmla="*/ 10281 w 275"/>
                <a:gd name="T27" fmla="*/ 83746 h 414"/>
                <a:gd name="T28" fmla="*/ 26889 w 275"/>
                <a:gd name="T29" fmla="*/ 79758 h 414"/>
                <a:gd name="T30" fmla="*/ 30053 w 275"/>
                <a:gd name="T31" fmla="*/ 77366 h 414"/>
                <a:gd name="T32" fmla="*/ 26889 w 275"/>
                <a:gd name="T33" fmla="*/ 77366 h 414"/>
                <a:gd name="T34" fmla="*/ 37171 w 275"/>
                <a:gd name="T35" fmla="*/ 73378 h 414"/>
                <a:gd name="T36" fmla="*/ 43498 w 275"/>
                <a:gd name="T37" fmla="*/ 67795 h 414"/>
                <a:gd name="T38" fmla="*/ 47452 w 275"/>
                <a:gd name="T39" fmla="*/ 63807 h 414"/>
                <a:gd name="T40" fmla="*/ 50615 w 275"/>
                <a:gd name="T41" fmla="*/ 63807 h 414"/>
                <a:gd name="T42" fmla="*/ 43498 w 275"/>
                <a:gd name="T43" fmla="*/ 54236 h 414"/>
                <a:gd name="T44" fmla="*/ 50615 w 275"/>
                <a:gd name="T45" fmla="*/ 41474 h 414"/>
                <a:gd name="T46" fmla="*/ 53779 w 275"/>
                <a:gd name="T47" fmla="*/ 41474 h 414"/>
                <a:gd name="T48" fmla="*/ 53779 w 275"/>
                <a:gd name="T49" fmla="*/ 38284 h 414"/>
                <a:gd name="T50" fmla="*/ 53779 w 275"/>
                <a:gd name="T51" fmla="*/ 22332 h 414"/>
                <a:gd name="T52" fmla="*/ 13445 w 275"/>
                <a:gd name="T53" fmla="*/ 0 h 414"/>
                <a:gd name="T54" fmla="*/ 6327 w 275"/>
                <a:gd name="T55" fmla="*/ 3190 h 4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75"/>
                <a:gd name="T85" fmla="*/ 0 h 414"/>
                <a:gd name="T86" fmla="*/ 275 w 275"/>
                <a:gd name="T87" fmla="*/ 414 h 41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75" h="414">
                  <a:moveTo>
                    <a:pt x="35" y="15"/>
                  </a:moveTo>
                  <a:lnTo>
                    <a:pt x="35" y="15"/>
                  </a:lnTo>
                  <a:lnTo>
                    <a:pt x="35" y="48"/>
                  </a:lnTo>
                  <a:lnTo>
                    <a:pt x="70" y="79"/>
                  </a:lnTo>
                  <a:lnTo>
                    <a:pt x="52" y="175"/>
                  </a:lnTo>
                  <a:lnTo>
                    <a:pt x="0" y="240"/>
                  </a:lnTo>
                  <a:lnTo>
                    <a:pt x="0" y="255"/>
                  </a:lnTo>
                  <a:lnTo>
                    <a:pt x="18" y="270"/>
                  </a:lnTo>
                  <a:lnTo>
                    <a:pt x="18" y="288"/>
                  </a:lnTo>
                  <a:lnTo>
                    <a:pt x="52" y="351"/>
                  </a:lnTo>
                  <a:lnTo>
                    <a:pt x="18" y="351"/>
                  </a:lnTo>
                  <a:lnTo>
                    <a:pt x="18" y="366"/>
                  </a:lnTo>
                  <a:lnTo>
                    <a:pt x="35" y="384"/>
                  </a:lnTo>
                  <a:lnTo>
                    <a:pt x="52" y="414"/>
                  </a:lnTo>
                  <a:lnTo>
                    <a:pt x="137" y="399"/>
                  </a:lnTo>
                  <a:lnTo>
                    <a:pt x="154" y="384"/>
                  </a:lnTo>
                  <a:lnTo>
                    <a:pt x="137" y="384"/>
                  </a:lnTo>
                  <a:lnTo>
                    <a:pt x="189" y="366"/>
                  </a:lnTo>
                  <a:lnTo>
                    <a:pt x="223" y="336"/>
                  </a:lnTo>
                  <a:lnTo>
                    <a:pt x="240" y="318"/>
                  </a:lnTo>
                  <a:lnTo>
                    <a:pt x="258" y="318"/>
                  </a:lnTo>
                  <a:lnTo>
                    <a:pt x="223" y="270"/>
                  </a:lnTo>
                  <a:lnTo>
                    <a:pt x="258" y="207"/>
                  </a:lnTo>
                  <a:lnTo>
                    <a:pt x="275" y="207"/>
                  </a:lnTo>
                  <a:lnTo>
                    <a:pt x="275" y="192"/>
                  </a:lnTo>
                  <a:lnTo>
                    <a:pt x="275" y="111"/>
                  </a:lnTo>
                  <a:lnTo>
                    <a:pt x="70" y="0"/>
                  </a:lnTo>
                  <a:lnTo>
                    <a:pt x="35" y="15"/>
                  </a:lnTo>
                  <a:close/>
                </a:path>
              </a:pathLst>
            </a:custGeom>
            <a:solidFill>
              <a:srgbClr val="92D050"/>
            </a:solidFill>
            <a:ln w="9525">
              <a:solidFill>
                <a:srgbClr val="BBAD87"/>
              </a:solidFill>
              <a:round/>
              <a:headEnd/>
              <a:tailEnd/>
            </a:ln>
          </p:spPr>
          <p:txBody>
            <a:bodyPr/>
            <a:lstStyle/>
            <a:p>
              <a:pPr defTabSz="914400"/>
              <a:endParaRPr lang="en-GB" sz="1350">
                <a:solidFill>
                  <a:prstClr val="black"/>
                </a:solidFill>
              </a:endParaRPr>
            </a:p>
          </p:txBody>
        </p:sp>
        <p:sp>
          <p:nvSpPr>
            <p:cNvPr id="323" name="Freeform 286"/>
            <p:cNvSpPr>
              <a:spLocks/>
            </p:cNvSpPr>
            <p:nvPr>
              <p:custDataLst>
                <p:tags r:id="rId284"/>
              </p:custDataLst>
            </p:nvPr>
          </p:nvSpPr>
          <p:spPr bwMode="auto">
            <a:xfrm>
              <a:off x="5508624" y="4275138"/>
              <a:ext cx="134938" cy="114300"/>
            </a:xfrm>
            <a:custGeom>
              <a:avLst/>
              <a:gdLst>
                <a:gd name="T0" fmla="*/ 29986 w 171"/>
                <a:gd name="T1" fmla="*/ 28575 h 144"/>
                <a:gd name="T2" fmla="*/ 29986 w 171"/>
                <a:gd name="T3" fmla="*/ 28575 h 144"/>
                <a:gd name="T4" fmla="*/ 33143 w 171"/>
                <a:gd name="T5" fmla="*/ 28575 h 144"/>
                <a:gd name="T6" fmla="*/ 22884 w 171"/>
                <a:gd name="T7" fmla="*/ 19050 h 144"/>
                <a:gd name="T8" fmla="*/ 16571 w 171"/>
                <a:gd name="T9" fmla="*/ 11906 h 144"/>
                <a:gd name="T10" fmla="*/ 10258 w 171"/>
                <a:gd name="T11" fmla="*/ 0 h 144"/>
                <a:gd name="T12" fmla="*/ 10258 w 171"/>
                <a:gd name="T13" fmla="*/ 2381 h 144"/>
                <a:gd name="T14" fmla="*/ 3156 w 171"/>
                <a:gd name="T15" fmla="*/ 5556 h 144"/>
                <a:gd name="T16" fmla="*/ 0 w 171"/>
                <a:gd name="T17" fmla="*/ 19050 h 144"/>
                <a:gd name="T18" fmla="*/ 3156 w 171"/>
                <a:gd name="T19" fmla="*/ 19050 h 144"/>
                <a:gd name="T20" fmla="*/ 6313 w 171"/>
                <a:gd name="T21" fmla="*/ 21431 h 144"/>
                <a:gd name="T22" fmla="*/ 6313 w 171"/>
                <a:gd name="T23" fmla="*/ 15081 h 144"/>
                <a:gd name="T24" fmla="*/ 10258 w 171"/>
                <a:gd name="T25" fmla="*/ 19050 h 144"/>
                <a:gd name="T26" fmla="*/ 19728 w 171"/>
                <a:gd name="T27" fmla="*/ 19050 h 144"/>
                <a:gd name="T28" fmla="*/ 29986 w 171"/>
                <a:gd name="T29" fmla="*/ 28575 h 1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144"/>
                <a:gd name="T47" fmla="*/ 171 w 171"/>
                <a:gd name="T48" fmla="*/ 144 h 1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144">
                  <a:moveTo>
                    <a:pt x="154" y="144"/>
                  </a:moveTo>
                  <a:lnTo>
                    <a:pt x="154" y="144"/>
                  </a:lnTo>
                  <a:lnTo>
                    <a:pt x="171" y="144"/>
                  </a:lnTo>
                  <a:lnTo>
                    <a:pt x="119" y="96"/>
                  </a:lnTo>
                  <a:lnTo>
                    <a:pt x="85" y="63"/>
                  </a:lnTo>
                  <a:lnTo>
                    <a:pt x="52" y="0"/>
                  </a:lnTo>
                  <a:lnTo>
                    <a:pt x="52" y="15"/>
                  </a:lnTo>
                  <a:lnTo>
                    <a:pt x="18" y="31"/>
                  </a:lnTo>
                  <a:lnTo>
                    <a:pt x="0" y="96"/>
                  </a:lnTo>
                  <a:lnTo>
                    <a:pt x="18" y="96"/>
                  </a:lnTo>
                  <a:lnTo>
                    <a:pt x="35" y="111"/>
                  </a:lnTo>
                  <a:lnTo>
                    <a:pt x="35" y="78"/>
                  </a:lnTo>
                  <a:lnTo>
                    <a:pt x="52" y="96"/>
                  </a:lnTo>
                  <a:lnTo>
                    <a:pt x="102" y="96"/>
                  </a:lnTo>
                  <a:lnTo>
                    <a:pt x="154" y="144"/>
                  </a:lnTo>
                  <a:close/>
                </a:path>
              </a:pathLst>
            </a:custGeom>
            <a:solidFill>
              <a:schemeClr val="bg2">
                <a:lumMod val="75000"/>
              </a:schemeClr>
            </a:solidFill>
            <a:ln w="9525">
              <a:solidFill>
                <a:srgbClr val="BBAD87"/>
              </a:solidFill>
              <a:round/>
              <a:headEnd/>
              <a:tailEnd/>
            </a:ln>
          </p:spPr>
          <p:txBody>
            <a:bodyPr/>
            <a:lstStyle/>
            <a:p>
              <a:pPr defTabSz="914400"/>
              <a:endParaRPr lang="en-GB" sz="1350">
                <a:solidFill>
                  <a:prstClr val="black"/>
                </a:solidFill>
              </a:endParaRPr>
            </a:p>
          </p:txBody>
        </p:sp>
        <p:sp>
          <p:nvSpPr>
            <p:cNvPr id="324" name="Freeform 287b"/>
            <p:cNvSpPr>
              <a:spLocks/>
            </p:cNvSpPr>
            <p:nvPr/>
          </p:nvSpPr>
          <p:spPr bwMode="auto">
            <a:xfrm>
              <a:off x="5231814" y="4394683"/>
              <a:ext cx="263729" cy="172554"/>
            </a:xfrm>
            <a:custGeom>
              <a:avLst/>
              <a:gdLst/>
              <a:ahLst/>
              <a:cxnLst>
                <a:cxn ang="0">
                  <a:pos x="248" y="137"/>
                </a:cxn>
                <a:cxn ang="0">
                  <a:pos x="220" y="99"/>
                </a:cxn>
                <a:cxn ang="0">
                  <a:pos x="205" y="85"/>
                </a:cxn>
                <a:cxn ang="0">
                  <a:pos x="217" y="75"/>
                </a:cxn>
                <a:cxn ang="0">
                  <a:pos x="220" y="73"/>
                </a:cxn>
                <a:cxn ang="0">
                  <a:pos x="231" y="40"/>
                </a:cxn>
                <a:cxn ang="0">
                  <a:pos x="213" y="28"/>
                </a:cxn>
                <a:cxn ang="0">
                  <a:pos x="213" y="0"/>
                </a:cxn>
                <a:cxn ang="0">
                  <a:pos x="187" y="4"/>
                </a:cxn>
                <a:cxn ang="0">
                  <a:pos x="189" y="35"/>
                </a:cxn>
                <a:cxn ang="0">
                  <a:pos x="170" y="56"/>
                </a:cxn>
                <a:cxn ang="0">
                  <a:pos x="139" y="44"/>
                </a:cxn>
                <a:cxn ang="0">
                  <a:pos x="99" y="61"/>
                </a:cxn>
                <a:cxn ang="0">
                  <a:pos x="73" y="59"/>
                </a:cxn>
                <a:cxn ang="0">
                  <a:pos x="52" y="37"/>
                </a:cxn>
                <a:cxn ang="0">
                  <a:pos x="38" y="40"/>
                </a:cxn>
                <a:cxn ang="0">
                  <a:pos x="28" y="54"/>
                </a:cxn>
                <a:cxn ang="0">
                  <a:pos x="12" y="73"/>
                </a:cxn>
                <a:cxn ang="0">
                  <a:pos x="0" y="73"/>
                </a:cxn>
                <a:cxn ang="0">
                  <a:pos x="5" y="75"/>
                </a:cxn>
                <a:cxn ang="0">
                  <a:pos x="28" y="85"/>
                </a:cxn>
                <a:cxn ang="0">
                  <a:pos x="83" y="151"/>
                </a:cxn>
                <a:cxn ang="0">
                  <a:pos x="97" y="163"/>
                </a:cxn>
                <a:cxn ang="0">
                  <a:pos x="137" y="163"/>
                </a:cxn>
                <a:cxn ang="0">
                  <a:pos x="151" y="174"/>
                </a:cxn>
                <a:cxn ang="0">
                  <a:pos x="179" y="174"/>
                </a:cxn>
                <a:cxn ang="0">
                  <a:pos x="220" y="163"/>
                </a:cxn>
                <a:cxn ang="0">
                  <a:pos x="234" y="163"/>
                </a:cxn>
                <a:cxn ang="0">
                  <a:pos x="262" y="163"/>
                </a:cxn>
                <a:cxn ang="0">
                  <a:pos x="262" y="137"/>
                </a:cxn>
                <a:cxn ang="0">
                  <a:pos x="248" y="137"/>
                </a:cxn>
              </a:cxnLst>
              <a:rect l="0" t="0" r="r" b="b"/>
              <a:pathLst>
                <a:path w="262" h="174">
                  <a:moveTo>
                    <a:pt x="248" y="137"/>
                  </a:moveTo>
                  <a:lnTo>
                    <a:pt x="220" y="99"/>
                  </a:lnTo>
                  <a:lnTo>
                    <a:pt x="205" y="85"/>
                  </a:lnTo>
                  <a:lnTo>
                    <a:pt x="217" y="75"/>
                  </a:lnTo>
                  <a:lnTo>
                    <a:pt x="220" y="73"/>
                  </a:lnTo>
                  <a:lnTo>
                    <a:pt x="231" y="40"/>
                  </a:lnTo>
                  <a:lnTo>
                    <a:pt x="213" y="28"/>
                  </a:lnTo>
                  <a:lnTo>
                    <a:pt x="213" y="0"/>
                  </a:lnTo>
                  <a:lnTo>
                    <a:pt x="187" y="4"/>
                  </a:lnTo>
                  <a:lnTo>
                    <a:pt x="189" y="35"/>
                  </a:lnTo>
                  <a:lnTo>
                    <a:pt x="170" y="56"/>
                  </a:lnTo>
                  <a:lnTo>
                    <a:pt x="139" y="44"/>
                  </a:lnTo>
                  <a:lnTo>
                    <a:pt x="99" y="61"/>
                  </a:lnTo>
                  <a:lnTo>
                    <a:pt x="73" y="59"/>
                  </a:lnTo>
                  <a:lnTo>
                    <a:pt x="52" y="37"/>
                  </a:lnTo>
                  <a:lnTo>
                    <a:pt x="38" y="40"/>
                  </a:lnTo>
                  <a:lnTo>
                    <a:pt x="28" y="54"/>
                  </a:lnTo>
                  <a:lnTo>
                    <a:pt x="12" y="73"/>
                  </a:lnTo>
                  <a:lnTo>
                    <a:pt x="0" y="73"/>
                  </a:lnTo>
                  <a:lnTo>
                    <a:pt x="5" y="75"/>
                  </a:lnTo>
                  <a:lnTo>
                    <a:pt x="28" y="85"/>
                  </a:lnTo>
                  <a:lnTo>
                    <a:pt x="83" y="151"/>
                  </a:lnTo>
                  <a:lnTo>
                    <a:pt x="97" y="163"/>
                  </a:lnTo>
                  <a:lnTo>
                    <a:pt x="137" y="163"/>
                  </a:lnTo>
                  <a:lnTo>
                    <a:pt x="151" y="174"/>
                  </a:lnTo>
                  <a:lnTo>
                    <a:pt x="179" y="174"/>
                  </a:lnTo>
                  <a:lnTo>
                    <a:pt x="220" y="163"/>
                  </a:lnTo>
                  <a:lnTo>
                    <a:pt x="234" y="163"/>
                  </a:lnTo>
                  <a:lnTo>
                    <a:pt x="262" y="163"/>
                  </a:lnTo>
                  <a:lnTo>
                    <a:pt x="262" y="137"/>
                  </a:lnTo>
                  <a:lnTo>
                    <a:pt x="248" y="137"/>
                  </a:lnTo>
                  <a:close/>
                </a:path>
              </a:pathLst>
            </a:custGeom>
            <a:solidFill>
              <a:srgbClr val="FFFF00"/>
            </a:solidFill>
            <a:ln w="9525">
              <a:solidFill>
                <a:srgbClr val="BBAD87"/>
              </a:solidFill>
              <a:round/>
              <a:headEnd/>
              <a:tailEnd/>
            </a:ln>
          </p:spPr>
          <p:txBody>
            <a:bodyPr/>
            <a:lstStyle/>
            <a:p>
              <a:pPr defTabSz="914400"/>
              <a:endParaRPr lang="en-GB" sz="1350">
                <a:solidFill>
                  <a:srgbClr val="FFFF00"/>
                </a:solidFill>
              </a:endParaRPr>
            </a:p>
          </p:txBody>
        </p:sp>
        <p:sp>
          <p:nvSpPr>
            <p:cNvPr id="325" name="Freeform 287a"/>
            <p:cNvSpPr>
              <a:spLocks/>
            </p:cNvSpPr>
            <p:nvPr/>
          </p:nvSpPr>
          <p:spPr bwMode="auto">
            <a:xfrm>
              <a:off x="5189537" y="4173537"/>
              <a:ext cx="360363" cy="293540"/>
            </a:xfrm>
            <a:custGeom>
              <a:avLst/>
              <a:gdLst/>
              <a:ahLst/>
              <a:cxnLst>
                <a:cxn ang="0">
                  <a:pos x="347" y="90"/>
                </a:cxn>
                <a:cxn ang="0">
                  <a:pos x="332" y="15"/>
                </a:cxn>
                <a:cxn ang="0">
                  <a:pos x="304" y="0"/>
                </a:cxn>
                <a:cxn ang="0">
                  <a:pos x="262" y="26"/>
                </a:cxn>
                <a:cxn ang="0">
                  <a:pos x="247" y="15"/>
                </a:cxn>
                <a:cxn ang="0">
                  <a:pos x="70" y="15"/>
                </a:cxn>
                <a:cxn ang="0">
                  <a:pos x="70" y="52"/>
                </a:cxn>
                <a:cxn ang="0">
                  <a:pos x="56" y="67"/>
                </a:cxn>
                <a:cxn ang="0">
                  <a:pos x="42" y="78"/>
                </a:cxn>
                <a:cxn ang="0">
                  <a:pos x="42" y="142"/>
                </a:cxn>
                <a:cxn ang="0">
                  <a:pos x="42" y="154"/>
                </a:cxn>
                <a:cxn ang="0">
                  <a:pos x="28" y="154"/>
                </a:cxn>
                <a:cxn ang="0">
                  <a:pos x="0" y="206"/>
                </a:cxn>
                <a:cxn ang="0">
                  <a:pos x="28" y="244"/>
                </a:cxn>
                <a:cxn ang="0">
                  <a:pos x="14" y="244"/>
                </a:cxn>
                <a:cxn ang="0">
                  <a:pos x="42" y="270"/>
                </a:cxn>
                <a:cxn ang="0">
                  <a:pos x="42" y="296"/>
                </a:cxn>
                <a:cxn ang="0">
                  <a:pos x="42" y="296"/>
                </a:cxn>
                <a:cxn ang="0">
                  <a:pos x="54" y="296"/>
                </a:cxn>
                <a:cxn ang="0">
                  <a:pos x="70" y="277"/>
                </a:cxn>
                <a:cxn ang="0">
                  <a:pos x="80" y="263"/>
                </a:cxn>
                <a:cxn ang="0">
                  <a:pos x="94" y="260"/>
                </a:cxn>
                <a:cxn ang="0">
                  <a:pos x="115" y="282"/>
                </a:cxn>
                <a:cxn ang="0">
                  <a:pos x="141" y="284"/>
                </a:cxn>
                <a:cxn ang="0">
                  <a:pos x="181" y="267"/>
                </a:cxn>
                <a:cxn ang="0">
                  <a:pos x="212" y="279"/>
                </a:cxn>
                <a:cxn ang="0">
                  <a:pos x="231" y="258"/>
                </a:cxn>
                <a:cxn ang="0">
                  <a:pos x="229" y="227"/>
                </a:cxn>
                <a:cxn ang="0">
                  <a:pos x="255" y="223"/>
                </a:cxn>
                <a:cxn ang="0">
                  <a:pos x="255" y="251"/>
                </a:cxn>
                <a:cxn ang="0">
                  <a:pos x="273" y="263"/>
                </a:cxn>
                <a:cxn ang="0">
                  <a:pos x="276" y="258"/>
                </a:cxn>
                <a:cxn ang="0">
                  <a:pos x="318" y="206"/>
                </a:cxn>
                <a:cxn ang="0">
                  <a:pos x="318" y="182"/>
                </a:cxn>
                <a:cxn ang="0">
                  <a:pos x="332" y="130"/>
                </a:cxn>
                <a:cxn ang="0">
                  <a:pos x="358" y="116"/>
                </a:cxn>
                <a:cxn ang="0">
                  <a:pos x="358" y="104"/>
                </a:cxn>
                <a:cxn ang="0">
                  <a:pos x="347" y="90"/>
                </a:cxn>
              </a:cxnLst>
              <a:rect l="0" t="0" r="r" b="b"/>
              <a:pathLst>
                <a:path w="358" h="296">
                  <a:moveTo>
                    <a:pt x="347" y="90"/>
                  </a:moveTo>
                  <a:lnTo>
                    <a:pt x="332" y="15"/>
                  </a:lnTo>
                  <a:lnTo>
                    <a:pt x="304" y="0"/>
                  </a:lnTo>
                  <a:lnTo>
                    <a:pt x="262" y="26"/>
                  </a:lnTo>
                  <a:lnTo>
                    <a:pt x="247" y="15"/>
                  </a:lnTo>
                  <a:lnTo>
                    <a:pt x="70" y="15"/>
                  </a:lnTo>
                  <a:lnTo>
                    <a:pt x="70" y="52"/>
                  </a:lnTo>
                  <a:lnTo>
                    <a:pt x="56" y="67"/>
                  </a:lnTo>
                  <a:lnTo>
                    <a:pt x="42" y="78"/>
                  </a:lnTo>
                  <a:lnTo>
                    <a:pt x="42" y="142"/>
                  </a:lnTo>
                  <a:lnTo>
                    <a:pt x="42" y="154"/>
                  </a:lnTo>
                  <a:lnTo>
                    <a:pt x="28" y="154"/>
                  </a:lnTo>
                  <a:lnTo>
                    <a:pt x="0" y="206"/>
                  </a:lnTo>
                  <a:lnTo>
                    <a:pt x="28" y="244"/>
                  </a:lnTo>
                  <a:lnTo>
                    <a:pt x="14" y="244"/>
                  </a:lnTo>
                  <a:lnTo>
                    <a:pt x="42" y="270"/>
                  </a:lnTo>
                  <a:lnTo>
                    <a:pt x="42" y="296"/>
                  </a:lnTo>
                  <a:lnTo>
                    <a:pt x="42" y="296"/>
                  </a:lnTo>
                  <a:lnTo>
                    <a:pt x="54" y="296"/>
                  </a:lnTo>
                  <a:lnTo>
                    <a:pt x="70" y="277"/>
                  </a:lnTo>
                  <a:lnTo>
                    <a:pt x="80" y="263"/>
                  </a:lnTo>
                  <a:lnTo>
                    <a:pt x="94" y="260"/>
                  </a:lnTo>
                  <a:lnTo>
                    <a:pt x="115" y="282"/>
                  </a:lnTo>
                  <a:lnTo>
                    <a:pt x="141" y="284"/>
                  </a:lnTo>
                  <a:lnTo>
                    <a:pt x="181" y="267"/>
                  </a:lnTo>
                  <a:lnTo>
                    <a:pt x="212" y="279"/>
                  </a:lnTo>
                  <a:lnTo>
                    <a:pt x="231" y="258"/>
                  </a:lnTo>
                  <a:lnTo>
                    <a:pt x="229" y="227"/>
                  </a:lnTo>
                  <a:lnTo>
                    <a:pt x="255" y="223"/>
                  </a:lnTo>
                  <a:lnTo>
                    <a:pt x="255" y="251"/>
                  </a:lnTo>
                  <a:lnTo>
                    <a:pt x="273" y="263"/>
                  </a:lnTo>
                  <a:lnTo>
                    <a:pt x="276" y="258"/>
                  </a:lnTo>
                  <a:lnTo>
                    <a:pt x="318" y="206"/>
                  </a:lnTo>
                  <a:lnTo>
                    <a:pt x="318" y="182"/>
                  </a:lnTo>
                  <a:lnTo>
                    <a:pt x="332" y="130"/>
                  </a:lnTo>
                  <a:lnTo>
                    <a:pt x="358" y="116"/>
                  </a:lnTo>
                  <a:lnTo>
                    <a:pt x="358" y="104"/>
                  </a:lnTo>
                  <a:lnTo>
                    <a:pt x="347" y="90"/>
                  </a:lnTo>
                  <a:close/>
                </a:path>
              </a:pathLst>
            </a:custGeom>
            <a:solidFill>
              <a:srgbClr val="FF0000"/>
            </a:solidFill>
            <a:ln w="9525">
              <a:solidFill>
                <a:srgbClr val="BBAD87"/>
              </a:solidFill>
              <a:round/>
              <a:headEnd/>
              <a:tailEnd/>
            </a:ln>
          </p:spPr>
          <p:txBody>
            <a:bodyPr/>
            <a:lstStyle/>
            <a:p>
              <a:pPr defTabSz="914400"/>
              <a:endParaRPr lang="en-GB" sz="1350">
                <a:solidFill>
                  <a:prstClr val="black"/>
                </a:solidFill>
              </a:endParaRPr>
            </a:p>
          </p:txBody>
        </p:sp>
        <p:sp>
          <p:nvSpPr>
            <p:cNvPr id="326" name="Freeform 288"/>
            <p:cNvSpPr>
              <a:spLocks/>
            </p:cNvSpPr>
            <p:nvPr>
              <p:custDataLst>
                <p:tags r:id="rId285"/>
              </p:custDataLst>
            </p:nvPr>
          </p:nvSpPr>
          <p:spPr bwMode="auto">
            <a:xfrm>
              <a:off x="4900613" y="4376738"/>
              <a:ext cx="166688" cy="228600"/>
            </a:xfrm>
            <a:custGeom>
              <a:avLst/>
              <a:gdLst>
                <a:gd name="T0" fmla="*/ 0 w 212"/>
                <a:gd name="T1" fmla="*/ 41275 h 288"/>
                <a:gd name="T2" fmla="*/ 0 w 212"/>
                <a:gd name="T3" fmla="*/ 41275 h 288"/>
                <a:gd name="T4" fmla="*/ 6290 w 212"/>
                <a:gd name="T5" fmla="*/ 31750 h 288"/>
                <a:gd name="T6" fmla="*/ 10221 w 212"/>
                <a:gd name="T7" fmla="*/ 31750 h 288"/>
                <a:gd name="T8" fmla="*/ 13366 w 212"/>
                <a:gd name="T9" fmla="*/ 34925 h 288"/>
                <a:gd name="T10" fmla="*/ 17298 w 212"/>
                <a:gd name="T11" fmla="*/ 31750 h 288"/>
                <a:gd name="T12" fmla="*/ 23588 w 212"/>
                <a:gd name="T13" fmla="*/ 22225 h 288"/>
                <a:gd name="T14" fmla="*/ 27519 w 212"/>
                <a:gd name="T15" fmla="*/ 13494 h 288"/>
                <a:gd name="T16" fmla="*/ 30664 w 212"/>
                <a:gd name="T17" fmla="*/ 7144 h 288"/>
                <a:gd name="T18" fmla="*/ 30664 w 212"/>
                <a:gd name="T19" fmla="*/ 3969 h 288"/>
                <a:gd name="T20" fmla="*/ 30664 w 212"/>
                <a:gd name="T21" fmla="*/ 0 h 288"/>
                <a:gd name="T22" fmla="*/ 30664 w 212"/>
                <a:gd name="T23" fmla="*/ 3969 h 288"/>
                <a:gd name="T24" fmla="*/ 37741 w 212"/>
                <a:gd name="T25" fmla="*/ 15875 h 288"/>
                <a:gd name="T26" fmla="*/ 30664 w 212"/>
                <a:gd name="T27" fmla="*/ 15875 h 288"/>
                <a:gd name="T28" fmla="*/ 30664 w 212"/>
                <a:gd name="T29" fmla="*/ 19050 h 288"/>
                <a:gd name="T30" fmla="*/ 34596 w 212"/>
                <a:gd name="T31" fmla="*/ 22225 h 288"/>
                <a:gd name="T32" fmla="*/ 37741 w 212"/>
                <a:gd name="T33" fmla="*/ 28575 h 288"/>
                <a:gd name="T34" fmla="*/ 30664 w 212"/>
                <a:gd name="T35" fmla="*/ 38100 h 288"/>
                <a:gd name="T36" fmla="*/ 34596 w 212"/>
                <a:gd name="T37" fmla="*/ 41275 h 288"/>
                <a:gd name="T38" fmla="*/ 40886 w 212"/>
                <a:gd name="T39" fmla="*/ 51594 h 288"/>
                <a:gd name="T40" fmla="*/ 40886 w 212"/>
                <a:gd name="T41" fmla="*/ 57150 h 288"/>
                <a:gd name="T42" fmla="*/ 23588 w 212"/>
                <a:gd name="T43" fmla="*/ 54769 h 288"/>
                <a:gd name="T44" fmla="*/ 13366 w 212"/>
                <a:gd name="T45" fmla="*/ 54769 h 288"/>
                <a:gd name="T46" fmla="*/ 6290 w 212"/>
                <a:gd name="T47" fmla="*/ 54769 h 288"/>
                <a:gd name="T48" fmla="*/ 6290 w 212"/>
                <a:gd name="T49" fmla="*/ 51594 h 288"/>
                <a:gd name="T50" fmla="*/ 3145 w 212"/>
                <a:gd name="T51" fmla="*/ 47625 h 288"/>
                <a:gd name="T52" fmla="*/ 0 w 212"/>
                <a:gd name="T53" fmla="*/ 44450 h 288"/>
                <a:gd name="T54" fmla="*/ 0 w 212"/>
                <a:gd name="T55" fmla="*/ 41275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2"/>
                <a:gd name="T85" fmla="*/ 0 h 288"/>
                <a:gd name="T86" fmla="*/ 212 w 212"/>
                <a:gd name="T87" fmla="*/ 288 h 2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2" h="288">
                  <a:moveTo>
                    <a:pt x="0" y="210"/>
                  </a:moveTo>
                  <a:lnTo>
                    <a:pt x="0" y="210"/>
                  </a:lnTo>
                  <a:lnTo>
                    <a:pt x="35" y="162"/>
                  </a:lnTo>
                  <a:lnTo>
                    <a:pt x="52" y="162"/>
                  </a:lnTo>
                  <a:lnTo>
                    <a:pt x="69" y="177"/>
                  </a:lnTo>
                  <a:lnTo>
                    <a:pt x="89" y="162"/>
                  </a:lnTo>
                  <a:lnTo>
                    <a:pt x="123" y="114"/>
                  </a:lnTo>
                  <a:lnTo>
                    <a:pt x="141" y="66"/>
                  </a:lnTo>
                  <a:lnTo>
                    <a:pt x="158" y="33"/>
                  </a:lnTo>
                  <a:lnTo>
                    <a:pt x="158" y="18"/>
                  </a:lnTo>
                  <a:lnTo>
                    <a:pt x="158" y="0"/>
                  </a:lnTo>
                  <a:lnTo>
                    <a:pt x="158" y="18"/>
                  </a:lnTo>
                  <a:lnTo>
                    <a:pt x="194" y="81"/>
                  </a:lnTo>
                  <a:lnTo>
                    <a:pt x="158" y="81"/>
                  </a:lnTo>
                  <a:lnTo>
                    <a:pt x="158" y="96"/>
                  </a:lnTo>
                  <a:lnTo>
                    <a:pt x="177" y="114"/>
                  </a:lnTo>
                  <a:lnTo>
                    <a:pt x="194" y="144"/>
                  </a:lnTo>
                  <a:lnTo>
                    <a:pt x="158" y="192"/>
                  </a:lnTo>
                  <a:lnTo>
                    <a:pt x="177" y="210"/>
                  </a:lnTo>
                  <a:lnTo>
                    <a:pt x="212" y="258"/>
                  </a:lnTo>
                  <a:lnTo>
                    <a:pt x="212" y="288"/>
                  </a:lnTo>
                  <a:lnTo>
                    <a:pt x="123" y="273"/>
                  </a:lnTo>
                  <a:lnTo>
                    <a:pt x="69" y="273"/>
                  </a:lnTo>
                  <a:lnTo>
                    <a:pt x="35" y="273"/>
                  </a:lnTo>
                  <a:lnTo>
                    <a:pt x="35" y="258"/>
                  </a:lnTo>
                  <a:lnTo>
                    <a:pt x="18" y="240"/>
                  </a:lnTo>
                  <a:lnTo>
                    <a:pt x="0" y="225"/>
                  </a:lnTo>
                  <a:lnTo>
                    <a:pt x="0" y="210"/>
                  </a:lnTo>
                  <a:close/>
                </a:path>
              </a:pathLst>
            </a:custGeom>
            <a:solidFill>
              <a:srgbClr val="3FA5FF"/>
            </a:solidFill>
            <a:ln w="9525">
              <a:solidFill>
                <a:srgbClr val="BBAD87"/>
              </a:solidFill>
              <a:round/>
              <a:headEnd/>
              <a:tailEnd/>
            </a:ln>
          </p:spPr>
          <p:txBody>
            <a:bodyPr/>
            <a:lstStyle/>
            <a:p>
              <a:pPr defTabSz="914400"/>
              <a:endParaRPr lang="en-GB" sz="1350">
                <a:solidFill>
                  <a:prstClr val="black"/>
                </a:solidFill>
              </a:endParaRPr>
            </a:p>
          </p:txBody>
        </p:sp>
        <p:sp>
          <p:nvSpPr>
            <p:cNvPr id="327" name="Freeform 289"/>
            <p:cNvSpPr>
              <a:spLocks/>
            </p:cNvSpPr>
            <p:nvPr>
              <p:custDataLst>
                <p:tags r:id="rId286"/>
              </p:custDataLst>
            </p:nvPr>
          </p:nvSpPr>
          <p:spPr bwMode="auto">
            <a:xfrm>
              <a:off x="4913313" y="4592638"/>
              <a:ext cx="42863" cy="25400"/>
            </a:xfrm>
            <a:custGeom>
              <a:avLst/>
              <a:gdLst>
                <a:gd name="T0" fmla="*/ 11322 w 53"/>
                <a:gd name="T1" fmla="*/ 0 h 33"/>
                <a:gd name="T2" fmla="*/ 11322 w 53"/>
                <a:gd name="T3" fmla="*/ 0 h 33"/>
                <a:gd name="T4" fmla="*/ 11322 w 53"/>
                <a:gd name="T5" fmla="*/ 6158 h 33"/>
                <a:gd name="T6" fmla="*/ 4044 w 53"/>
                <a:gd name="T7" fmla="*/ 6158 h 33"/>
                <a:gd name="T8" fmla="*/ 0 w 53"/>
                <a:gd name="T9" fmla="*/ 6158 h 33"/>
                <a:gd name="T10" fmla="*/ 4044 w 53"/>
                <a:gd name="T11" fmla="*/ 0 h 33"/>
                <a:gd name="T12" fmla="*/ 11322 w 53"/>
                <a:gd name="T13" fmla="*/ 0 h 33"/>
                <a:gd name="T14" fmla="*/ 0 60000 65536"/>
                <a:gd name="T15" fmla="*/ 0 60000 65536"/>
                <a:gd name="T16" fmla="*/ 0 60000 65536"/>
                <a:gd name="T17" fmla="*/ 0 60000 65536"/>
                <a:gd name="T18" fmla="*/ 0 60000 65536"/>
                <a:gd name="T19" fmla="*/ 0 60000 65536"/>
                <a:gd name="T20" fmla="*/ 0 60000 65536"/>
                <a:gd name="T21" fmla="*/ 0 w 53"/>
                <a:gd name="T22" fmla="*/ 0 h 33"/>
                <a:gd name="T23" fmla="*/ 53 w 53"/>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33">
                  <a:moveTo>
                    <a:pt x="53" y="0"/>
                  </a:moveTo>
                  <a:lnTo>
                    <a:pt x="53" y="0"/>
                  </a:lnTo>
                  <a:lnTo>
                    <a:pt x="53" y="33"/>
                  </a:lnTo>
                  <a:lnTo>
                    <a:pt x="17" y="33"/>
                  </a:lnTo>
                  <a:lnTo>
                    <a:pt x="0" y="33"/>
                  </a:lnTo>
                  <a:lnTo>
                    <a:pt x="17" y="0"/>
                  </a:lnTo>
                  <a:lnTo>
                    <a:pt x="53" y="0"/>
                  </a:lnTo>
                </a:path>
              </a:pathLst>
            </a:custGeom>
            <a:solidFill>
              <a:srgbClr val="92D050"/>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28" name="Freeform 290"/>
            <p:cNvSpPr>
              <a:spLocks/>
            </p:cNvSpPr>
            <p:nvPr>
              <p:custDataLst>
                <p:tags r:id="rId287"/>
              </p:custDataLst>
            </p:nvPr>
          </p:nvSpPr>
          <p:spPr bwMode="auto">
            <a:xfrm>
              <a:off x="5438774" y="4338638"/>
              <a:ext cx="315913" cy="228600"/>
            </a:xfrm>
            <a:custGeom>
              <a:avLst/>
              <a:gdLst>
                <a:gd name="T0" fmla="*/ 48297 w 399"/>
                <a:gd name="T1" fmla="*/ 13494 h 288"/>
                <a:gd name="T2" fmla="*/ 48297 w 399"/>
                <a:gd name="T3" fmla="*/ 13494 h 288"/>
                <a:gd name="T4" fmla="*/ 48297 w 399"/>
                <a:gd name="T5" fmla="*/ 19050 h 288"/>
                <a:gd name="T6" fmla="*/ 48297 w 399"/>
                <a:gd name="T7" fmla="*/ 22225 h 288"/>
                <a:gd name="T8" fmla="*/ 51465 w 399"/>
                <a:gd name="T9" fmla="*/ 22225 h 288"/>
                <a:gd name="T10" fmla="*/ 51465 w 399"/>
                <a:gd name="T11" fmla="*/ 26194 h 288"/>
                <a:gd name="T12" fmla="*/ 58590 w 399"/>
                <a:gd name="T13" fmla="*/ 31750 h 288"/>
                <a:gd name="T14" fmla="*/ 75217 w 399"/>
                <a:gd name="T15" fmla="*/ 34925 h 288"/>
                <a:gd name="T16" fmla="*/ 78384 w 399"/>
                <a:gd name="T17" fmla="*/ 34925 h 288"/>
                <a:gd name="T18" fmla="*/ 64924 w 399"/>
                <a:gd name="T19" fmla="*/ 51594 h 288"/>
                <a:gd name="T20" fmla="*/ 54632 w 399"/>
                <a:gd name="T21" fmla="*/ 51594 h 288"/>
                <a:gd name="T22" fmla="*/ 48297 w 399"/>
                <a:gd name="T23" fmla="*/ 57150 h 288"/>
                <a:gd name="T24" fmla="*/ 40380 w 399"/>
                <a:gd name="T25" fmla="*/ 54769 h 288"/>
                <a:gd name="T26" fmla="*/ 30879 w 399"/>
                <a:gd name="T27" fmla="*/ 57150 h 288"/>
                <a:gd name="T28" fmla="*/ 13460 w 399"/>
                <a:gd name="T29" fmla="*/ 54769 h 288"/>
                <a:gd name="T30" fmla="*/ 13460 w 399"/>
                <a:gd name="T31" fmla="*/ 47625 h 288"/>
                <a:gd name="T32" fmla="*/ 10293 w 399"/>
                <a:gd name="T33" fmla="*/ 47625 h 288"/>
                <a:gd name="T34" fmla="*/ 3167 w 399"/>
                <a:gd name="T35" fmla="*/ 38100 h 288"/>
                <a:gd name="T36" fmla="*/ 0 w 399"/>
                <a:gd name="T37" fmla="*/ 34925 h 288"/>
                <a:gd name="T38" fmla="*/ 3167 w 399"/>
                <a:gd name="T39" fmla="*/ 31750 h 288"/>
                <a:gd name="T40" fmla="*/ 6334 w 399"/>
                <a:gd name="T41" fmla="*/ 22225 h 288"/>
                <a:gd name="T42" fmla="*/ 16627 w 399"/>
                <a:gd name="T43" fmla="*/ 9525 h 288"/>
                <a:gd name="T44" fmla="*/ 16627 w 399"/>
                <a:gd name="T45" fmla="*/ 3969 h 288"/>
                <a:gd name="T46" fmla="*/ 20586 w 399"/>
                <a:gd name="T47" fmla="*/ 3969 h 288"/>
                <a:gd name="T48" fmla="*/ 23753 w 399"/>
                <a:gd name="T49" fmla="*/ 7144 h 288"/>
                <a:gd name="T50" fmla="*/ 23753 w 399"/>
                <a:gd name="T51" fmla="*/ 0 h 288"/>
                <a:gd name="T52" fmla="*/ 26920 w 399"/>
                <a:gd name="T53" fmla="*/ 3969 h 288"/>
                <a:gd name="T54" fmla="*/ 37213 w 399"/>
                <a:gd name="T55" fmla="*/ 3969 h 288"/>
                <a:gd name="T56" fmla="*/ 48297 w 399"/>
                <a:gd name="T57" fmla="*/ 13494 h 2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99"/>
                <a:gd name="T88" fmla="*/ 0 h 288"/>
                <a:gd name="T89" fmla="*/ 399 w 399"/>
                <a:gd name="T90" fmla="*/ 288 h 28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99" h="288">
                  <a:moveTo>
                    <a:pt x="244" y="66"/>
                  </a:moveTo>
                  <a:lnTo>
                    <a:pt x="244" y="66"/>
                  </a:lnTo>
                  <a:lnTo>
                    <a:pt x="244" y="96"/>
                  </a:lnTo>
                  <a:lnTo>
                    <a:pt x="244" y="114"/>
                  </a:lnTo>
                  <a:lnTo>
                    <a:pt x="261" y="114"/>
                  </a:lnTo>
                  <a:lnTo>
                    <a:pt x="261" y="129"/>
                  </a:lnTo>
                  <a:lnTo>
                    <a:pt x="296" y="162"/>
                  </a:lnTo>
                  <a:lnTo>
                    <a:pt x="382" y="177"/>
                  </a:lnTo>
                  <a:lnTo>
                    <a:pt x="399" y="177"/>
                  </a:lnTo>
                  <a:lnTo>
                    <a:pt x="330" y="258"/>
                  </a:lnTo>
                  <a:lnTo>
                    <a:pt x="278" y="258"/>
                  </a:lnTo>
                  <a:lnTo>
                    <a:pt x="244" y="288"/>
                  </a:lnTo>
                  <a:lnTo>
                    <a:pt x="207" y="273"/>
                  </a:lnTo>
                  <a:lnTo>
                    <a:pt x="156" y="288"/>
                  </a:lnTo>
                  <a:lnTo>
                    <a:pt x="69" y="273"/>
                  </a:lnTo>
                  <a:lnTo>
                    <a:pt x="69" y="240"/>
                  </a:lnTo>
                  <a:lnTo>
                    <a:pt x="52" y="240"/>
                  </a:lnTo>
                  <a:lnTo>
                    <a:pt x="17" y="192"/>
                  </a:lnTo>
                  <a:lnTo>
                    <a:pt x="0" y="177"/>
                  </a:lnTo>
                  <a:lnTo>
                    <a:pt x="17" y="162"/>
                  </a:lnTo>
                  <a:lnTo>
                    <a:pt x="35" y="114"/>
                  </a:lnTo>
                  <a:lnTo>
                    <a:pt x="86" y="48"/>
                  </a:lnTo>
                  <a:lnTo>
                    <a:pt x="86" y="18"/>
                  </a:lnTo>
                  <a:lnTo>
                    <a:pt x="104" y="18"/>
                  </a:lnTo>
                  <a:lnTo>
                    <a:pt x="121" y="33"/>
                  </a:lnTo>
                  <a:lnTo>
                    <a:pt x="121" y="0"/>
                  </a:lnTo>
                  <a:lnTo>
                    <a:pt x="138" y="18"/>
                  </a:lnTo>
                  <a:lnTo>
                    <a:pt x="190" y="18"/>
                  </a:lnTo>
                  <a:lnTo>
                    <a:pt x="244" y="66"/>
                  </a:lnTo>
                  <a:close/>
                </a:path>
              </a:pathLst>
            </a:custGeom>
            <a:solidFill>
              <a:srgbClr val="FFFF00"/>
            </a:solidFill>
            <a:ln w="9525">
              <a:solidFill>
                <a:srgbClr val="BBAD87"/>
              </a:solidFill>
              <a:round/>
              <a:headEnd/>
              <a:tailEnd/>
            </a:ln>
          </p:spPr>
          <p:txBody>
            <a:bodyPr/>
            <a:lstStyle/>
            <a:p>
              <a:pPr defTabSz="914400"/>
              <a:endParaRPr lang="en-GB" sz="1350">
                <a:solidFill>
                  <a:prstClr val="black"/>
                </a:solidFill>
              </a:endParaRPr>
            </a:p>
          </p:txBody>
        </p:sp>
        <p:sp>
          <p:nvSpPr>
            <p:cNvPr id="329" name="Freeform 291"/>
            <p:cNvSpPr>
              <a:spLocks/>
            </p:cNvSpPr>
            <p:nvPr>
              <p:custDataLst>
                <p:tags r:id="rId288"/>
              </p:custDataLst>
            </p:nvPr>
          </p:nvSpPr>
          <p:spPr bwMode="auto">
            <a:xfrm>
              <a:off x="5630862" y="4389438"/>
              <a:ext cx="28575" cy="38100"/>
            </a:xfrm>
            <a:custGeom>
              <a:avLst/>
              <a:gdLst>
                <a:gd name="T0" fmla="*/ 4202 w 34"/>
                <a:gd name="T1" fmla="*/ 9525 h 48"/>
                <a:gd name="T2" fmla="*/ 4202 w 34"/>
                <a:gd name="T3" fmla="*/ 9525 h 48"/>
                <a:gd name="T4" fmla="*/ 0 w 34"/>
                <a:gd name="T5" fmla="*/ 9525 h 48"/>
                <a:gd name="T6" fmla="*/ 0 w 34"/>
                <a:gd name="T7" fmla="*/ 5556 h 48"/>
                <a:gd name="T8" fmla="*/ 0 w 34"/>
                <a:gd name="T9" fmla="*/ 0 h 48"/>
                <a:gd name="T10" fmla="*/ 4202 w 34"/>
                <a:gd name="T11" fmla="*/ 0 h 48"/>
                <a:gd name="T12" fmla="*/ 8404 w 34"/>
                <a:gd name="T13" fmla="*/ 0 h 48"/>
                <a:gd name="T14" fmla="*/ 8404 w 34"/>
                <a:gd name="T15" fmla="*/ 2381 h 48"/>
                <a:gd name="T16" fmla="*/ 4202 w 34"/>
                <a:gd name="T17" fmla="*/ 2381 h 48"/>
                <a:gd name="T18" fmla="*/ 8404 w 34"/>
                <a:gd name="T19" fmla="*/ 5556 h 48"/>
                <a:gd name="T20" fmla="*/ 4202 w 34"/>
                <a:gd name="T21" fmla="*/ 952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48"/>
                <a:gd name="T35" fmla="*/ 34 w 34"/>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48">
                  <a:moveTo>
                    <a:pt x="17" y="48"/>
                  </a:moveTo>
                  <a:lnTo>
                    <a:pt x="17" y="48"/>
                  </a:lnTo>
                  <a:lnTo>
                    <a:pt x="0" y="48"/>
                  </a:lnTo>
                  <a:lnTo>
                    <a:pt x="0" y="30"/>
                  </a:lnTo>
                  <a:lnTo>
                    <a:pt x="0" y="0"/>
                  </a:lnTo>
                  <a:lnTo>
                    <a:pt x="17" y="0"/>
                  </a:lnTo>
                  <a:lnTo>
                    <a:pt x="34" y="0"/>
                  </a:lnTo>
                  <a:lnTo>
                    <a:pt x="34" y="15"/>
                  </a:lnTo>
                  <a:lnTo>
                    <a:pt x="17" y="15"/>
                  </a:lnTo>
                  <a:lnTo>
                    <a:pt x="34" y="30"/>
                  </a:lnTo>
                  <a:lnTo>
                    <a:pt x="17" y="48"/>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30" name="Freeform 292"/>
            <p:cNvSpPr>
              <a:spLocks/>
            </p:cNvSpPr>
            <p:nvPr>
              <p:custDataLst>
                <p:tags r:id="rId289"/>
              </p:custDataLst>
            </p:nvPr>
          </p:nvSpPr>
          <p:spPr bwMode="auto">
            <a:xfrm>
              <a:off x="5451474" y="4554538"/>
              <a:ext cx="179388" cy="177800"/>
            </a:xfrm>
            <a:custGeom>
              <a:avLst/>
              <a:gdLst>
                <a:gd name="T0" fmla="*/ 44254 w 227"/>
                <a:gd name="T1" fmla="*/ 3175 h 224"/>
                <a:gd name="T2" fmla="*/ 44254 w 227"/>
                <a:gd name="T3" fmla="*/ 3175 h 224"/>
                <a:gd name="T4" fmla="*/ 37932 w 227"/>
                <a:gd name="T5" fmla="*/ 0 h 224"/>
                <a:gd name="T6" fmla="*/ 27659 w 227"/>
                <a:gd name="T7" fmla="*/ 3175 h 224"/>
                <a:gd name="T8" fmla="*/ 10273 w 227"/>
                <a:gd name="T9" fmla="*/ 0 h 224"/>
                <a:gd name="T10" fmla="*/ 3161 w 227"/>
                <a:gd name="T11" fmla="*/ 0 h 224"/>
                <a:gd name="T12" fmla="*/ 0 w 227"/>
                <a:gd name="T13" fmla="*/ 0 h 224"/>
                <a:gd name="T14" fmla="*/ 3161 w 227"/>
                <a:gd name="T15" fmla="*/ 3175 h 224"/>
                <a:gd name="T16" fmla="*/ 6322 w 227"/>
                <a:gd name="T17" fmla="*/ 11906 h 224"/>
                <a:gd name="T18" fmla="*/ 0 w 227"/>
                <a:gd name="T19" fmla="*/ 22225 h 224"/>
                <a:gd name="T20" fmla="*/ 0 w 227"/>
                <a:gd name="T21" fmla="*/ 26194 h 224"/>
                <a:gd name="T22" fmla="*/ 3161 w 227"/>
                <a:gd name="T23" fmla="*/ 26194 h 224"/>
                <a:gd name="T24" fmla="*/ 20547 w 227"/>
                <a:gd name="T25" fmla="*/ 34925 h 224"/>
                <a:gd name="T26" fmla="*/ 20547 w 227"/>
                <a:gd name="T27" fmla="*/ 41275 h 224"/>
                <a:gd name="T28" fmla="*/ 30820 w 227"/>
                <a:gd name="T29" fmla="*/ 44450 h 224"/>
                <a:gd name="T30" fmla="*/ 33981 w 227"/>
                <a:gd name="T31" fmla="*/ 34925 h 224"/>
                <a:gd name="T32" fmla="*/ 37932 w 227"/>
                <a:gd name="T33" fmla="*/ 34925 h 224"/>
                <a:gd name="T34" fmla="*/ 41093 w 227"/>
                <a:gd name="T35" fmla="*/ 28575 h 224"/>
                <a:gd name="T36" fmla="*/ 37932 w 227"/>
                <a:gd name="T37" fmla="*/ 26194 h 224"/>
                <a:gd name="T38" fmla="*/ 37932 w 227"/>
                <a:gd name="T39" fmla="*/ 9525 h 224"/>
                <a:gd name="T40" fmla="*/ 44254 w 227"/>
                <a:gd name="T41" fmla="*/ 3175 h 2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7"/>
                <a:gd name="T64" fmla="*/ 0 h 224"/>
                <a:gd name="T65" fmla="*/ 227 w 227"/>
                <a:gd name="T66" fmla="*/ 224 h 2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7" h="224">
                  <a:moveTo>
                    <a:pt x="227" y="15"/>
                  </a:moveTo>
                  <a:lnTo>
                    <a:pt x="227" y="15"/>
                  </a:lnTo>
                  <a:lnTo>
                    <a:pt x="192" y="0"/>
                  </a:lnTo>
                  <a:lnTo>
                    <a:pt x="140" y="15"/>
                  </a:lnTo>
                  <a:lnTo>
                    <a:pt x="52" y="0"/>
                  </a:lnTo>
                  <a:lnTo>
                    <a:pt x="18" y="0"/>
                  </a:lnTo>
                  <a:lnTo>
                    <a:pt x="0" y="0"/>
                  </a:lnTo>
                  <a:lnTo>
                    <a:pt x="18" y="15"/>
                  </a:lnTo>
                  <a:lnTo>
                    <a:pt x="35" y="63"/>
                  </a:lnTo>
                  <a:lnTo>
                    <a:pt x="0" y="111"/>
                  </a:lnTo>
                  <a:lnTo>
                    <a:pt x="0" y="129"/>
                  </a:lnTo>
                  <a:lnTo>
                    <a:pt x="18" y="129"/>
                  </a:lnTo>
                  <a:lnTo>
                    <a:pt x="104" y="176"/>
                  </a:lnTo>
                  <a:lnTo>
                    <a:pt x="104" y="207"/>
                  </a:lnTo>
                  <a:lnTo>
                    <a:pt x="158" y="224"/>
                  </a:lnTo>
                  <a:lnTo>
                    <a:pt x="175" y="176"/>
                  </a:lnTo>
                  <a:lnTo>
                    <a:pt x="192" y="176"/>
                  </a:lnTo>
                  <a:lnTo>
                    <a:pt x="210" y="144"/>
                  </a:lnTo>
                  <a:lnTo>
                    <a:pt x="192" y="129"/>
                  </a:lnTo>
                  <a:lnTo>
                    <a:pt x="192" y="48"/>
                  </a:lnTo>
                  <a:lnTo>
                    <a:pt x="227" y="15"/>
                  </a:lnTo>
                  <a:close/>
                </a:path>
              </a:pathLst>
            </a:custGeom>
            <a:solidFill>
              <a:srgbClr val="FFFF00"/>
            </a:solidFill>
            <a:ln w="9525">
              <a:solidFill>
                <a:srgbClr val="BBAD87"/>
              </a:solidFill>
              <a:round/>
              <a:headEnd/>
              <a:tailEnd/>
            </a:ln>
          </p:spPr>
          <p:txBody>
            <a:bodyPr/>
            <a:lstStyle/>
            <a:p>
              <a:pPr defTabSz="914400"/>
              <a:endParaRPr lang="en-GB" sz="1350">
                <a:solidFill>
                  <a:prstClr val="black"/>
                </a:solidFill>
              </a:endParaRPr>
            </a:p>
          </p:txBody>
        </p:sp>
        <p:sp>
          <p:nvSpPr>
            <p:cNvPr id="331" name="Freeform 293"/>
            <p:cNvSpPr>
              <a:spLocks/>
            </p:cNvSpPr>
            <p:nvPr>
              <p:custDataLst>
                <p:tags r:id="rId290"/>
              </p:custDataLst>
            </p:nvPr>
          </p:nvSpPr>
          <p:spPr bwMode="auto">
            <a:xfrm>
              <a:off x="5356224" y="4554538"/>
              <a:ext cx="122238" cy="114300"/>
            </a:xfrm>
            <a:custGeom>
              <a:avLst/>
              <a:gdLst>
                <a:gd name="T0" fmla="*/ 23507 w 156"/>
                <a:gd name="T1" fmla="*/ 0 h 144"/>
                <a:gd name="T2" fmla="*/ 23507 w 156"/>
                <a:gd name="T3" fmla="*/ 0 h 144"/>
                <a:gd name="T4" fmla="*/ 26642 w 156"/>
                <a:gd name="T5" fmla="*/ 2381 h 144"/>
                <a:gd name="T6" fmla="*/ 29776 w 156"/>
                <a:gd name="T7" fmla="*/ 11906 h 144"/>
                <a:gd name="T8" fmla="*/ 23507 w 156"/>
                <a:gd name="T9" fmla="*/ 21431 h 144"/>
                <a:gd name="T10" fmla="*/ 23507 w 156"/>
                <a:gd name="T11" fmla="*/ 26194 h 144"/>
                <a:gd name="T12" fmla="*/ 13321 w 156"/>
                <a:gd name="T13" fmla="*/ 26194 h 144"/>
                <a:gd name="T14" fmla="*/ 6269 w 156"/>
                <a:gd name="T15" fmla="*/ 26194 h 144"/>
                <a:gd name="T16" fmla="*/ 0 w 156"/>
                <a:gd name="T17" fmla="*/ 28575 h 144"/>
                <a:gd name="T18" fmla="*/ 3134 w 156"/>
                <a:gd name="T19" fmla="*/ 19050 h 144"/>
                <a:gd name="T20" fmla="*/ 6269 w 156"/>
                <a:gd name="T21" fmla="*/ 15875 h 144"/>
                <a:gd name="T22" fmla="*/ 10186 w 156"/>
                <a:gd name="T23" fmla="*/ 9525 h 144"/>
                <a:gd name="T24" fmla="*/ 6269 w 156"/>
                <a:gd name="T25" fmla="*/ 9525 h 144"/>
                <a:gd name="T26" fmla="*/ 6269 w 156"/>
                <a:gd name="T27" fmla="*/ 2381 h 144"/>
                <a:gd name="T28" fmla="*/ 13321 w 156"/>
                <a:gd name="T29" fmla="*/ 2381 h 144"/>
                <a:gd name="T30" fmla="*/ 23507 w 156"/>
                <a:gd name="T31" fmla="*/ 0 h 1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6"/>
                <a:gd name="T49" fmla="*/ 0 h 144"/>
                <a:gd name="T50" fmla="*/ 156 w 156"/>
                <a:gd name="T51" fmla="*/ 144 h 1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6" h="144">
                  <a:moveTo>
                    <a:pt x="121" y="0"/>
                  </a:moveTo>
                  <a:lnTo>
                    <a:pt x="121" y="0"/>
                  </a:lnTo>
                  <a:lnTo>
                    <a:pt x="139" y="15"/>
                  </a:lnTo>
                  <a:lnTo>
                    <a:pt x="156" y="63"/>
                  </a:lnTo>
                  <a:lnTo>
                    <a:pt x="121" y="111"/>
                  </a:lnTo>
                  <a:lnTo>
                    <a:pt x="121" y="129"/>
                  </a:lnTo>
                  <a:lnTo>
                    <a:pt x="69" y="129"/>
                  </a:lnTo>
                  <a:lnTo>
                    <a:pt x="35" y="129"/>
                  </a:lnTo>
                  <a:lnTo>
                    <a:pt x="0" y="144"/>
                  </a:lnTo>
                  <a:lnTo>
                    <a:pt x="18" y="96"/>
                  </a:lnTo>
                  <a:lnTo>
                    <a:pt x="35" y="81"/>
                  </a:lnTo>
                  <a:lnTo>
                    <a:pt x="52" y="48"/>
                  </a:lnTo>
                  <a:lnTo>
                    <a:pt x="35" y="48"/>
                  </a:lnTo>
                  <a:lnTo>
                    <a:pt x="35" y="15"/>
                  </a:lnTo>
                  <a:lnTo>
                    <a:pt x="69" y="15"/>
                  </a:lnTo>
                  <a:lnTo>
                    <a:pt x="121" y="0"/>
                  </a:lnTo>
                  <a:close/>
                </a:path>
              </a:pathLst>
            </a:custGeom>
            <a:solidFill>
              <a:srgbClr val="FFFF00"/>
            </a:solidFill>
            <a:ln w="9525">
              <a:solidFill>
                <a:srgbClr val="BBAD87"/>
              </a:solidFill>
              <a:round/>
              <a:headEnd/>
              <a:tailEnd/>
            </a:ln>
          </p:spPr>
          <p:txBody>
            <a:bodyPr/>
            <a:lstStyle/>
            <a:p>
              <a:pPr defTabSz="914400"/>
              <a:endParaRPr lang="en-GB" sz="1350">
                <a:solidFill>
                  <a:prstClr val="black"/>
                </a:solidFill>
              </a:endParaRPr>
            </a:p>
          </p:txBody>
        </p:sp>
        <p:sp>
          <p:nvSpPr>
            <p:cNvPr id="332" name="Freeform 294"/>
            <p:cNvSpPr>
              <a:spLocks/>
            </p:cNvSpPr>
            <p:nvPr>
              <p:custDataLst>
                <p:tags r:id="rId291"/>
              </p:custDataLst>
            </p:nvPr>
          </p:nvSpPr>
          <p:spPr bwMode="auto">
            <a:xfrm>
              <a:off x="5341937" y="4656138"/>
              <a:ext cx="41275" cy="38100"/>
            </a:xfrm>
            <a:custGeom>
              <a:avLst/>
              <a:gdLst>
                <a:gd name="T0" fmla="*/ 10319 w 52"/>
                <a:gd name="T1" fmla="*/ 9728 h 47"/>
                <a:gd name="T2" fmla="*/ 10319 w 52"/>
                <a:gd name="T3" fmla="*/ 9728 h 47"/>
                <a:gd name="T4" fmla="*/ 3969 w 52"/>
                <a:gd name="T5" fmla="*/ 9728 h 47"/>
                <a:gd name="T6" fmla="*/ 0 w 52"/>
                <a:gd name="T7" fmla="*/ 9728 h 47"/>
                <a:gd name="T8" fmla="*/ 3969 w 52"/>
                <a:gd name="T9" fmla="*/ 3243 h 47"/>
                <a:gd name="T10" fmla="*/ 10319 w 52"/>
                <a:gd name="T11" fmla="*/ 0 h 47"/>
                <a:gd name="T12" fmla="*/ 10319 w 52"/>
                <a:gd name="T13" fmla="*/ 6485 h 47"/>
                <a:gd name="T14" fmla="*/ 10319 w 52"/>
                <a:gd name="T15" fmla="*/ 9728 h 47"/>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47"/>
                <a:gd name="T26" fmla="*/ 52 w 52"/>
                <a:gd name="T27" fmla="*/ 47 h 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47">
                  <a:moveTo>
                    <a:pt x="52" y="47"/>
                  </a:moveTo>
                  <a:lnTo>
                    <a:pt x="52" y="47"/>
                  </a:lnTo>
                  <a:lnTo>
                    <a:pt x="17" y="47"/>
                  </a:lnTo>
                  <a:lnTo>
                    <a:pt x="0" y="47"/>
                  </a:lnTo>
                  <a:lnTo>
                    <a:pt x="17" y="15"/>
                  </a:lnTo>
                  <a:lnTo>
                    <a:pt x="52" y="0"/>
                  </a:lnTo>
                  <a:lnTo>
                    <a:pt x="52" y="30"/>
                  </a:lnTo>
                  <a:lnTo>
                    <a:pt x="52" y="47"/>
                  </a:lnTo>
                </a:path>
              </a:pathLst>
            </a:custGeom>
            <a:solidFill>
              <a:srgbClr val="FFFF00"/>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33" name="Freeform 295"/>
            <p:cNvSpPr>
              <a:spLocks/>
            </p:cNvSpPr>
            <p:nvPr>
              <p:custDataLst>
                <p:tags r:id="rId292"/>
              </p:custDataLst>
            </p:nvPr>
          </p:nvSpPr>
          <p:spPr bwMode="auto">
            <a:xfrm>
              <a:off x="5356224" y="4694238"/>
              <a:ext cx="26988" cy="38100"/>
            </a:xfrm>
            <a:custGeom>
              <a:avLst/>
              <a:gdLst>
                <a:gd name="T0" fmla="*/ 6169 w 35"/>
                <a:gd name="T1" fmla="*/ 0 h 48"/>
                <a:gd name="T2" fmla="*/ 6169 w 35"/>
                <a:gd name="T3" fmla="*/ 0 h 48"/>
                <a:gd name="T4" fmla="*/ 6169 w 35"/>
                <a:gd name="T5" fmla="*/ 3175 h 48"/>
                <a:gd name="T6" fmla="*/ 0 w 35"/>
                <a:gd name="T7" fmla="*/ 9525 h 48"/>
                <a:gd name="T8" fmla="*/ 0 w 35"/>
                <a:gd name="T9" fmla="*/ 3175 h 48"/>
                <a:gd name="T10" fmla="*/ 0 w 35"/>
                <a:gd name="T11" fmla="*/ 0 h 48"/>
                <a:gd name="T12" fmla="*/ 6169 w 35"/>
                <a:gd name="T13" fmla="*/ 0 h 48"/>
                <a:gd name="T14" fmla="*/ 0 60000 65536"/>
                <a:gd name="T15" fmla="*/ 0 60000 65536"/>
                <a:gd name="T16" fmla="*/ 0 60000 65536"/>
                <a:gd name="T17" fmla="*/ 0 60000 65536"/>
                <a:gd name="T18" fmla="*/ 0 60000 65536"/>
                <a:gd name="T19" fmla="*/ 0 60000 65536"/>
                <a:gd name="T20" fmla="*/ 0 60000 65536"/>
                <a:gd name="T21" fmla="*/ 0 w 35"/>
                <a:gd name="T22" fmla="*/ 0 h 48"/>
                <a:gd name="T23" fmla="*/ 35 w 35"/>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48">
                  <a:moveTo>
                    <a:pt x="35" y="0"/>
                  </a:moveTo>
                  <a:lnTo>
                    <a:pt x="35" y="0"/>
                  </a:lnTo>
                  <a:lnTo>
                    <a:pt x="35" y="16"/>
                  </a:lnTo>
                  <a:lnTo>
                    <a:pt x="0" y="48"/>
                  </a:lnTo>
                  <a:lnTo>
                    <a:pt x="0" y="16"/>
                  </a:lnTo>
                  <a:lnTo>
                    <a:pt x="0" y="0"/>
                  </a:lnTo>
                  <a:lnTo>
                    <a:pt x="35" y="0"/>
                  </a:lnTo>
                </a:path>
              </a:pathLst>
            </a:custGeom>
            <a:solidFill>
              <a:srgbClr val="FFFF00"/>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34" name="Freeform 296"/>
            <p:cNvSpPr>
              <a:spLocks/>
            </p:cNvSpPr>
            <p:nvPr>
              <p:custDataLst>
                <p:tags r:id="rId293"/>
              </p:custDataLst>
            </p:nvPr>
          </p:nvSpPr>
          <p:spPr bwMode="auto">
            <a:xfrm>
              <a:off x="4432300" y="3883026"/>
              <a:ext cx="261938" cy="190500"/>
            </a:xfrm>
            <a:custGeom>
              <a:avLst/>
              <a:gdLst>
                <a:gd name="T0" fmla="*/ 58738 w 330"/>
                <a:gd name="T1" fmla="*/ 3969 h 240"/>
                <a:gd name="T2" fmla="*/ 58738 w 330"/>
                <a:gd name="T3" fmla="*/ 3969 h 240"/>
                <a:gd name="T4" fmla="*/ 62706 w 330"/>
                <a:gd name="T5" fmla="*/ 3969 h 240"/>
                <a:gd name="T6" fmla="*/ 65881 w 330"/>
                <a:gd name="T7" fmla="*/ 19050 h 240"/>
                <a:gd name="T8" fmla="*/ 52388 w 330"/>
                <a:gd name="T9" fmla="*/ 23019 h 240"/>
                <a:gd name="T10" fmla="*/ 52388 w 330"/>
                <a:gd name="T11" fmla="*/ 25400 h 240"/>
                <a:gd name="T12" fmla="*/ 41275 w 330"/>
                <a:gd name="T13" fmla="*/ 32544 h 240"/>
                <a:gd name="T14" fmla="*/ 27781 w 330"/>
                <a:gd name="T15" fmla="*/ 38100 h 240"/>
                <a:gd name="T16" fmla="*/ 23813 w 330"/>
                <a:gd name="T17" fmla="*/ 42069 h 240"/>
                <a:gd name="T18" fmla="*/ 23813 w 330"/>
                <a:gd name="T19" fmla="*/ 47625 h 240"/>
                <a:gd name="T20" fmla="*/ 0 w 330"/>
                <a:gd name="T21" fmla="*/ 44450 h 240"/>
                <a:gd name="T22" fmla="*/ 7144 w 330"/>
                <a:gd name="T23" fmla="*/ 44450 h 240"/>
                <a:gd name="T24" fmla="*/ 14288 w 330"/>
                <a:gd name="T25" fmla="*/ 38100 h 240"/>
                <a:gd name="T26" fmla="*/ 17463 w 330"/>
                <a:gd name="T27" fmla="*/ 32544 h 240"/>
                <a:gd name="T28" fmla="*/ 17463 w 330"/>
                <a:gd name="T29" fmla="*/ 25400 h 240"/>
                <a:gd name="T30" fmla="*/ 20638 w 330"/>
                <a:gd name="T31" fmla="*/ 19050 h 240"/>
                <a:gd name="T32" fmla="*/ 23813 w 330"/>
                <a:gd name="T33" fmla="*/ 13494 h 240"/>
                <a:gd name="T34" fmla="*/ 34131 w 330"/>
                <a:gd name="T35" fmla="*/ 9525 h 240"/>
                <a:gd name="T36" fmla="*/ 38100 w 330"/>
                <a:gd name="T37" fmla="*/ 0 h 240"/>
                <a:gd name="T38" fmla="*/ 41275 w 330"/>
                <a:gd name="T39" fmla="*/ 0 h 240"/>
                <a:gd name="T40" fmla="*/ 44450 w 330"/>
                <a:gd name="T41" fmla="*/ 3969 h 240"/>
                <a:gd name="T42" fmla="*/ 55563 w 330"/>
                <a:gd name="T43" fmla="*/ 3969 h 240"/>
                <a:gd name="T44" fmla="*/ 58738 w 330"/>
                <a:gd name="T45" fmla="*/ 3969 h 2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0"/>
                <a:gd name="T70" fmla="*/ 0 h 240"/>
                <a:gd name="T71" fmla="*/ 330 w 330"/>
                <a:gd name="T72" fmla="*/ 240 h 24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0" h="240">
                  <a:moveTo>
                    <a:pt x="296" y="17"/>
                  </a:moveTo>
                  <a:lnTo>
                    <a:pt x="296" y="17"/>
                  </a:lnTo>
                  <a:lnTo>
                    <a:pt x="313" y="17"/>
                  </a:lnTo>
                  <a:lnTo>
                    <a:pt x="330" y="96"/>
                  </a:lnTo>
                  <a:lnTo>
                    <a:pt x="261" y="113"/>
                  </a:lnTo>
                  <a:lnTo>
                    <a:pt x="261" y="128"/>
                  </a:lnTo>
                  <a:lnTo>
                    <a:pt x="209" y="161"/>
                  </a:lnTo>
                  <a:lnTo>
                    <a:pt x="140" y="192"/>
                  </a:lnTo>
                  <a:lnTo>
                    <a:pt x="123" y="209"/>
                  </a:lnTo>
                  <a:lnTo>
                    <a:pt x="123" y="240"/>
                  </a:lnTo>
                  <a:lnTo>
                    <a:pt x="0" y="224"/>
                  </a:lnTo>
                  <a:lnTo>
                    <a:pt x="36" y="224"/>
                  </a:lnTo>
                  <a:lnTo>
                    <a:pt x="71" y="192"/>
                  </a:lnTo>
                  <a:lnTo>
                    <a:pt x="88" y="161"/>
                  </a:lnTo>
                  <a:lnTo>
                    <a:pt x="88" y="128"/>
                  </a:lnTo>
                  <a:lnTo>
                    <a:pt x="106" y="96"/>
                  </a:lnTo>
                  <a:lnTo>
                    <a:pt x="123" y="65"/>
                  </a:lnTo>
                  <a:lnTo>
                    <a:pt x="175" y="48"/>
                  </a:lnTo>
                  <a:lnTo>
                    <a:pt x="192" y="0"/>
                  </a:lnTo>
                  <a:lnTo>
                    <a:pt x="209" y="0"/>
                  </a:lnTo>
                  <a:lnTo>
                    <a:pt x="227" y="17"/>
                  </a:lnTo>
                  <a:lnTo>
                    <a:pt x="278" y="17"/>
                  </a:lnTo>
                  <a:lnTo>
                    <a:pt x="296" y="17"/>
                  </a:lnTo>
                </a:path>
              </a:pathLst>
            </a:custGeom>
            <a:solidFill>
              <a:srgbClr val="FF0000"/>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35" name="Freeform 297"/>
            <p:cNvSpPr>
              <a:spLocks/>
            </p:cNvSpPr>
            <p:nvPr>
              <p:custDataLst>
                <p:tags r:id="rId294"/>
              </p:custDataLst>
            </p:nvPr>
          </p:nvSpPr>
          <p:spPr bwMode="auto">
            <a:xfrm>
              <a:off x="4529138" y="3844926"/>
              <a:ext cx="441325" cy="406400"/>
            </a:xfrm>
            <a:custGeom>
              <a:avLst/>
              <a:gdLst>
                <a:gd name="T0" fmla="*/ 34988 w 555"/>
                <a:gd name="T1" fmla="*/ 12700 h 512"/>
                <a:gd name="T2" fmla="*/ 34988 w 555"/>
                <a:gd name="T3" fmla="*/ 12700 h 512"/>
                <a:gd name="T4" fmla="*/ 38169 w 555"/>
                <a:gd name="T5" fmla="*/ 12700 h 512"/>
                <a:gd name="T6" fmla="*/ 42145 w 555"/>
                <a:gd name="T7" fmla="*/ 28575 h 512"/>
                <a:gd name="T8" fmla="*/ 27831 w 555"/>
                <a:gd name="T9" fmla="*/ 31750 h 512"/>
                <a:gd name="T10" fmla="*/ 27831 w 555"/>
                <a:gd name="T11" fmla="*/ 34925 h 512"/>
                <a:gd name="T12" fmla="*/ 17494 w 555"/>
                <a:gd name="T13" fmla="*/ 41275 h 512"/>
                <a:gd name="T14" fmla="*/ 3976 w 555"/>
                <a:gd name="T15" fmla="*/ 47625 h 512"/>
                <a:gd name="T16" fmla="*/ 0 w 555"/>
                <a:gd name="T17" fmla="*/ 50800 h 512"/>
                <a:gd name="T18" fmla="*/ 0 w 555"/>
                <a:gd name="T19" fmla="*/ 57150 h 512"/>
                <a:gd name="T20" fmla="*/ 20675 w 555"/>
                <a:gd name="T21" fmla="*/ 69850 h 512"/>
                <a:gd name="T22" fmla="*/ 52482 w 555"/>
                <a:gd name="T23" fmla="*/ 92075 h 512"/>
                <a:gd name="T24" fmla="*/ 55663 w 555"/>
                <a:gd name="T25" fmla="*/ 95250 h 512"/>
                <a:gd name="T26" fmla="*/ 62819 w 555"/>
                <a:gd name="T27" fmla="*/ 98425 h 512"/>
                <a:gd name="T28" fmla="*/ 66000 w 555"/>
                <a:gd name="T29" fmla="*/ 101600 h 512"/>
                <a:gd name="T30" fmla="*/ 69181 w 555"/>
                <a:gd name="T31" fmla="*/ 101600 h 512"/>
                <a:gd name="T32" fmla="*/ 76337 w 555"/>
                <a:gd name="T33" fmla="*/ 101600 h 512"/>
                <a:gd name="T34" fmla="*/ 110530 w 555"/>
                <a:gd name="T35" fmla="*/ 79375 h 512"/>
                <a:gd name="T36" fmla="*/ 107349 w 555"/>
                <a:gd name="T37" fmla="*/ 73025 h 512"/>
                <a:gd name="T38" fmla="*/ 103373 w 555"/>
                <a:gd name="T39" fmla="*/ 73025 h 512"/>
                <a:gd name="T40" fmla="*/ 97012 w 555"/>
                <a:gd name="T41" fmla="*/ 63500 h 512"/>
                <a:gd name="T42" fmla="*/ 100193 w 555"/>
                <a:gd name="T43" fmla="*/ 60325 h 512"/>
                <a:gd name="T44" fmla="*/ 100193 w 555"/>
                <a:gd name="T45" fmla="*/ 53975 h 512"/>
                <a:gd name="T46" fmla="*/ 100193 w 555"/>
                <a:gd name="T47" fmla="*/ 47625 h 512"/>
                <a:gd name="T48" fmla="*/ 97012 w 555"/>
                <a:gd name="T49" fmla="*/ 44450 h 512"/>
                <a:gd name="T50" fmla="*/ 97012 w 555"/>
                <a:gd name="T51" fmla="*/ 41275 h 512"/>
                <a:gd name="T52" fmla="*/ 97012 w 555"/>
                <a:gd name="T53" fmla="*/ 31750 h 512"/>
                <a:gd name="T54" fmla="*/ 89855 w 555"/>
                <a:gd name="T55" fmla="*/ 28575 h 512"/>
                <a:gd name="T56" fmla="*/ 86675 w 555"/>
                <a:gd name="T57" fmla="*/ 22225 h 512"/>
                <a:gd name="T58" fmla="*/ 93036 w 555"/>
                <a:gd name="T59" fmla="*/ 15875 h 512"/>
                <a:gd name="T60" fmla="*/ 89855 w 555"/>
                <a:gd name="T61" fmla="*/ 3175 h 512"/>
                <a:gd name="T62" fmla="*/ 93036 w 555"/>
                <a:gd name="T63" fmla="*/ 0 h 512"/>
                <a:gd name="T64" fmla="*/ 89855 w 555"/>
                <a:gd name="T65" fmla="*/ 3175 h 512"/>
                <a:gd name="T66" fmla="*/ 79518 w 555"/>
                <a:gd name="T67" fmla="*/ 0 h 512"/>
                <a:gd name="T68" fmla="*/ 76337 w 555"/>
                <a:gd name="T69" fmla="*/ 3175 h 512"/>
                <a:gd name="T70" fmla="*/ 69181 w 555"/>
                <a:gd name="T71" fmla="*/ 0 h 512"/>
                <a:gd name="T72" fmla="*/ 62819 w 555"/>
                <a:gd name="T73" fmla="*/ 3175 h 512"/>
                <a:gd name="T74" fmla="*/ 52482 w 555"/>
                <a:gd name="T75" fmla="*/ 3175 h 512"/>
                <a:gd name="T76" fmla="*/ 34988 w 555"/>
                <a:gd name="T77" fmla="*/ 12700 h 5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55"/>
                <a:gd name="T118" fmla="*/ 0 h 512"/>
                <a:gd name="T119" fmla="*/ 555 w 555"/>
                <a:gd name="T120" fmla="*/ 512 h 5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55" h="512">
                  <a:moveTo>
                    <a:pt x="173" y="65"/>
                  </a:moveTo>
                  <a:lnTo>
                    <a:pt x="173" y="65"/>
                  </a:lnTo>
                  <a:lnTo>
                    <a:pt x="192" y="65"/>
                  </a:lnTo>
                  <a:lnTo>
                    <a:pt x="209" y="144"/>
                  </a:lnTo>
                  <a:lnTo>
                    <a:pt x="138" y="161"/>
                  </a:lnTo>
                  <a:lnTo>
                    <a:pt x="138" y="176"/>
                  </a:lnTo>
                  <a:lnTo>
                    <a:pt x="86" y="209"/>
                  </a:lnTo>
                  <a:lnTo>
                    <a:pt x="17" y="240"/>
                  </a:lnTo>
                  <a:lnTo>
                    <a:pt x="0" y="257"/>
                  </a:lnTo>
                  <a:lnTo>
                    <a:pt x="0" y="288"/>
                  </a:lnTo>
                  <a:lnTo>
                    <a:pt x="104" y="353"/>
                  </a:lnTo>
                  <a:lnTo>
                    <a:pt x="261" y="464"/>
                  </a:lnTo>
                  <a:lnTo>
                    <a:pt x="278" y="480"/>
                  </a:lnTo>
                  <a:lnTo>
                    <a:pt x="313" y="497"/>
                  </a:lnTo>
                  <a:lnTo>
                    <a:pt x="330" y="512"/>
                  </a:lnTo>
                  <a:lnTo>
                    <a:pt x="347" y="512"/>
                  </a:lnTo>
                  <a:lnTo>
                    <a:pt x="382" y="512"/>
                  </a:lnTo>
                  <a:lnTo>
                    <a:pt x="555" y="401"/>
                  </a:lnTo>
                  <a:lnTo>
                    <a:pt x="537" y="368"/>
                  </a:lnTo>
                  <a:lnTo>
                    <a:pt x="520" y="368"/>
                  </a:lnTo>
                  <a:lnTo>
                    <a:pt x="486" y="320"/>
                  </a:lnTo>
                  <a:lnTo>
                    <a:pt x="503" y="305"/>
                  </a:lnTo>
                  <a:lnTo>
                    <a:pt x="503" y="272"/>
                  </a:lnTo>
                  <a:lnTo>
                    <a:pt x="503" y="240"/>
                  </a:lnTo>
                  <a:lnTo>
                    <a:pt x="486" y="224"/>
                  </a:lnTo>
                  <a:lnTo>
                    <a:pt x="486" y="209"/>
                  </a:lnTo>
                  <a:lnTo>
                    <a:pt x="486" y="161"/>
                  </a:lnTo>
                  <a:lnTo>
                    <a:pt x="451" y="144"/>
                  </a:lnTo>
                  <a:lnTo>
                    <a:pt x="434" y="113"/>
                  </a:lnTo>
                  <a:lnTo>
                    <a:pt x="468" y="80"/>
                  </a:lnTo>
                  <a:lnTo>
                    <a:pt x="451" y="17"/>
                  </a:lnTo>
                  <a:lnTo>
                    <a:pt x="468" y="0"/>
                  </a:lnTo>
                  <a:lnTo>
                    <a:pt x="451" y="17"/>
                  </a:lnTo>
                  <a:lnTo>
                    <a:pt x="399" y="0"/>
                  </a:lnTo>
                  <a:lnTo>
                    <a:pt x="382" y="17"/>
                  </a:lnTo>
                  <a:lnTo>
                    <a:pt x="347" y="0"/>
                  </a:lnTo>
                  <a:lnTo>
                    <a:pt x="313" y="17"/>
                  </a:lnTo>
                  <a:lnTo>
                    <a:pt x="261" y="17"/>
                  </a:lnTo>
                  <a:lnTo>
                    <a:pt x="173" y="65"/>
                  </a:lnTo>
                  <a:close/>
                </a:path>
              </a:pathLst>
            </a:custGeom>
            <a:solidFill>
              <a:srgbClr val="FF0000"/>
            </a:solidFill>
            <a:ln w="9525">
              <a:solidFill>
                <a:srgbClr val="BBAD87"/>
              </a:solidFill>
              <a:round/>
              <a:headEnd/>
              <a:tailEnd/>
            </a:ln>
          </p:spPr>
          <p:txBody>
            <a:bodyPr/>
            <a:lstStyle/>
            <a:p>
              <a:pPr defTabSz="914400"/>
              <a:endParaRPr lang="en-GB" sz="1350">
                <a:solidFill>
                  <a:prstClr val="black"/>
                </a:solidFill>
              </a:endParaRPr>
            </a:p>
          </p:txBody>
        </p:sp>
        <p:sp>
          <p:nvSpPr>
            <p:cNvPr id="336" name="Freeform 298"/>
            <p:cNvSpPr>
              <a:spLocks/>
            </p:cNvSpPr>
            <p:nvPr>
              <p:custDataLst>
                <p:tags r:id="rId295"/>
              </p:custDataLst>
            </p:nvPr>
          </p:nvSpPr>
          <p:spPr bwMode="auto">
            <a:xfrm>
              <a:off x="4872038" y="3844926"/>
              <a:ext cx="84138" cy="166688"/>
            </a:xfrm>
            <a:custGeom>
              <a:avLst/>
              <a:gdLst>
                <a:gd name="T0" fmla="*/ 21635 w 105"/>
                <a:gd name="T1" fmla="*/ 25522 h 209"/>
                <a:gd name="T2" fmla="*/ 21635 w 105"/>
                <a:gd name="T3" fmla="*/ 25522 h 209"/>
                <a:gd name="T4" fmla="*/ 21635 w 105"/>
                <a:gd name="T5" fmla="*/ 28712 h 209"/>
                <a:gd name="T6" fmla="*/ 14424 w 105"/>
                <a:gd name="T7" fmla="*/ 35092 h 209"/>
                <a:gd name="T8" fmla="*/ 14424 w 105"/>
                <a:gd name="T9" fmla="*/ 38282 h 209"/>
                <a:gd name="T10" fmla="*/ 11218 w 105"/>
                <a:gd name="T11" fmla="*/ 42270 h 209"/>
                <a:gd name="T12" fmla="*/ 11218 w 105"/>
                <a:gd name="T13" fmla="*/ 32700 h 209"/>
                <a:gd name="T14" fmla="*/ 4007 w 105"/>
                <a:gd name="T15" fmla="*/ 28712 h 209"/>
                <a:gd name="T16" fmla="*/ 0 w 105"/>
                <a:gd name="T17" fmla="*/ 23129 h 209"/>
                <a:gd name="T18" fmla="*/ 7212 w 105"/>
                <a:gd name="T19" fmla="*/ 15951 h 209"/>
                <a:gd name="T20" fmla="*/ 4007 w 105"/>
                <a:gd name="T21" fmla="*/ 3988 h 209"/>
                <a:gd name="T22" fmla="*/ 7212 w 105"/>
                <a:gd name="T23" fmla="*/ 0 h 209"/>
                <a:gd name="T24" fmla="*/ 14424 w 105"/>
                <a:gd name="T25" fmla="*/ 0 h 209"/>
                <a:gd name="T26" fmla="*/ 17629 w 105"/>
                <a:gd name="T27" fmla="*/ 3988 h 209"/>
                <a:gd name="T28" fmla="*/ 21635 w 105"/>
                <a:gd name="T29" fmla="*/ 0 h 209"/>
                <a:gd name="T30" fmla="*/ 17629 w 105"/>
                <a:gd name="T31" fmla="*/ 6380 h 209"/>
                <a:gd name="T32" fmla="*/ 21635 w 105"/>
                <a:gd name="T33" fmla="*/ 13558 h 209"/>
                <a:gd name="T34" fmla="*/ 14424 w 105"/>
                <a:gd name="T35" fmla="*/ 19141 h 209"/>
                <a:gd name="T36" fmla="*/ 14424 w 105"/>
                <a:gd name="T37" fmla="*/ 23129 h 209"/>
                <a:gd name="T38" fmla="*/ 21635 w 105"/>
                <a:gd name="T39" fmla="*/ 23129 h 209"/>
                <a:gd name="T40" fmla="*/ 21635 w 105"/>
                <a:gd name="T41" fmla="*/ 25522 h 20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5"/>
                <a:gd name="T64" fmla="*/ 0 h 209"/>
                <a:gd name="T65" fmla="*/ 105 w 105"/>
                <a:gd name="T66" fmla="*/ 209 h 20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5" h="209">
                  <a:moveTo>
                    <a:pt x="105" y="128"/>
                  </a:moveTo>
                  <a:lnTo>
                    <a:pt x="105" y="128"/>
                  </a:lnTo>
                  <a:lnTo>
                    <a:pt x="105" y="144"/>
                  </a:lnTo>
                  <a:lnTo>
                    <a:pt x="71" y="176"/>
                  </a:lnTo>
                  <a:lnTo>
                    <a:pt x="71" y="192"/>
                  </a:lnTo>
                  <a:lnTo>
                    <a:pt x="54" y="209"/>
                  </a:lnTo>
                  <a:lnTo>
                    <a:pt x="54" y="161"/>
                  </a:lnTo>
                  <a:lnTo>
                    <a:pt x="17" y="144"/>
                  </a:lnTo>
                  <a:lnTo>
                    <a:pt x="0" y="113"/>
                  </a:lnTo>
                  <a:lnTo>
                    <a:pt x="34" y="80"/>
                  </a:lnTo>
                  <a:lnTo>
                    <a:pt x="17" y="17"/>
                  </a:lnTo>
                  <a:lnTo>
                    <a:pt x="34" y="0"/>
                  </a:lnTo>
                  <a:lnTo>
                    <a:pt x="71" y="0"/>
                  </a:lnTo>
                  <a:lnTo>
                    <a:pt x="88" y="17"/>
                  </a:lnTo>
                  <a:lnTo>
                    <a:pt x="105" y="0"/>
                  </a:lnTo>
                  <a:lnTo>
                    <a:pt x="88" y="32"/>
                  </a:lnTo>
                  <a:lnTo>
                    <a:pt x="105" y="65"/>
                  </a:lnTo>
                  <a:lnTo>
                    <a:pt x="71" y="96"/>
                  </a:lnTo>
                  <a:lnTo>
                    <a:pt x="71" y="113"/>
                  </a:lnTo>
                  <a:lnTo>
                    <a:pt x="105" y="113"/>
                  </a:lnTo>
                  <a:lnTo>
                    <a:pt x="105" y="128"/>
                  </a:lnTo>
                  <a:close/>
                </a:path>
              </a:pathLst>
            </a:custGeom>
            <a:solidFill>
              <a:srgbClr val="FF0000"/>
            </a:solidFill>
            <a:ln w="9525">
              <a:solidFill>
                <a:srgbClr val="BBAD87"/>
              </a:solidFill>
              <a:round/>
              <a:headEnd/>
              <a:tailEnd/>
            </a:ln>
          </p:spPr>
          <p:txBody>
            <a:bodyPr/>
            <a:lstStyle/>
            <a:p>
              <a:pPr defTabSz="914400"/>
              <a:endParaRPr lang="en-GB" sz="1350">
                <a:solidFill>
                  <a:prstClr val="black"/>
                </a:solidFill>
              </a:endParaRPr>
            </a:p>
          </p:txBody>
        </p:sp>
        <p:sp>
          <p:nvSpPr>
            <p:cNvPr id="337" name="Freeform 299"/>
            <p:cNvSpPr>
              <a:spLocks/>
            </p:cNvSpPr>
            <p:nvPr>
              <p:custDataLst>
                <p:tags r:id="rId296"/>
              </p:custDataLst>
            </p:nvPr>
          </p:nvSpPr>
          <p:spPr bwMode="auto">
            <a:xfrm>
              <a:off x="4419600" y="4116388"/>
              <a:ext cx="355600" cy="317500"/>
            </a:xfrm>
            <a:custGeom>
              <a:avLst/>
              <a:gdLst>
                <a:gd name="T0" fmla="*/ 41183 w 449"/>
                <a:gd name="T1" fmla="*/ 0 h 399"/>
                <a:gd name="T2" fmla="*/ 41183 w 449"/>
                <a:gd name="T3" fmla="*/ 0 h 399"/>
                <a:gd name="T4" fmla="*/ 71278 w 449"/>
                <a:gd name="T5" fmla="*/ 22281 h 399"/>
                <a:gd name="T6" fmla="*/ 75238 w 449"/>
                <a:gd name="T7" fmla="*/ 25464 h 399"/>
                <a:gd name="T8" fmla="*/ 81574 w 449"/>
                <a:gd name="T9" fmla="*/ 28647 h 399"/>
                <a:gd name="T10" fmla="*/ 85534 w 449"/>
                <a:gd name="T11" fmla="*/ 31830 h 399"/>
                <a:gd name="T12" fmla="*/ 88702 w 449"/>
                <a:gd name="T13" fmla="*/ 31830 h 399"/>
                <a:gd name="T14" fmla="*/ 88702 w 449"/>
                <a:gd name="T15" fmla="*/ 47744 h 399"/>
                <a:gd name="T16" fmla="*/ 85534 w 449"/>
                <a:gd name="T17" fmla="*/ 50927 h 399"/>
                <a:gd name="T18" fmla="*/ 68110 w 449"/>
                <a:gd name="T19" fmla="*/ 54110 h 399"/>
                <a:gd name="T20" fmla="*/ 60983 w 449"/>
                <a:gd name="T21" fmla="*/ 54110 h 399"/>
                <a:gd name="T22" fmla="*/ 54647 w 449"/>
                <a:gd name="T23" fmla="*/ 60476 h 399"/>
                <a:gd name="T24" fmla="*/ 47519 w 449"/>
                <a:gd name="T25" fmla="*/ 63659 h 399"/>
                <a:gd name="T26" fmla="*/ 41183 w 449"/>
                <a:gd name="T27" fmla="*/ 73208 h 399"/>
                <a:gd name="T28" fmla="*/ 37223 w 449"/>
                <a:gd name="T29" fmla="*/ 76391 h 399"/>
                <a:gd name="T30" fmla="*/ 34055 w 449"/>
                <a:gd name="T31" fmla="*/ 79574 h 399"/>
                <a:gd name="T32" fmla="*/ 30887 w 449"/>
                <a:gd name="T33" fmla="*/ 76391 h 399"/>
                <a:gd name="T34" fmla="*/ 26927 w 449"/>
                <a:gd name="T35" fmla="*/ 79574 h 399"/>
                <a:gd name="T36" fmla="*/ 23759 w 449"/>
                <a:gd name="T37" fmla="*/ 79574 h 399"/>
                <a:gd name="T38" fmla="*/ 16632 w 449"/>
                <a:gd name="T39" fmla="*/ 66842 h 399"/>
                <a:gd name="T40" fmla="*/ 10296 w 449"/>
                <a:gd name="T41" fmla="*/ 70025 h 399"/>
                <a:gd name="T42" fmla="*/ 3168 w 449"/>
                <a:gd name="T43" fmla="*/ 70025 h 399"/>
                <a:gd name="T44" fmla="*/ 6336 w 449"/>
                <a:gd name="T45" fmla="*/ 66842 h 399"/>
                <a:gd name="T46" fmla="*/ 0 w 449"/>
                <a:gd name="T47" fmla="*/ 54110 h 399"/>
                <a:gd name="T48" fmla="*/ 6336 w 449"/>
                <a:gd name="T49" fmla="*/ 50927 h 399"/>
                <a:gd name="T50" fmla="*/ 10296 w 449"/>
                <a:gd name="T51" fmla="*/ 54110 h 399"/>
                <a:gd name="T52" fmla="*/ 13464 w 449"/>
                <a:gd name="T53" fmla="*/ 50927 h 399"/>
                <a:gd name="T54" fmla="*/ 37223 w 449"/>
                <a:gd name="T55" fmla="*/ 50927 h 399"/>
                <a:gd name="T56" fmla="*/ 30887 w 449"/>
                <a:gd name="T57" fmla="*/ 0 h 399"/>
                <a:gd name="T58" fmla="*/ 41183 w 449"/>
                <a:gd name="T59" fmla="*/ 0 h 39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49"/>
                <a:gd name="T91" fmla="*/ 0 h 399"/>
                <a:gd name="T92" fmla="*/ 449 w 449"/>
                <a:gd name="T93" fmla="*/ 399 h 39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49" h="399">
                  <a:moveTo>
                    <a:pt x="208" y="0"/>
                  </a:moveTo>
                  <a:lnTo>
                    <a:pt x="208" y="0"/>
                  </a:lnTo>
                  <a:lnTo>
                    <a:pt x="363" y="111"/>
                  </a:lnTo>
                  <a:lnTo>
                    <a:pt x="380" y="127"/>
                  </a:lnTo>
                  <a:lnTo>
                    <a:pt x="415" y="144"/>
                  </a:lnTo>
                  <a:lnTo>
                    <a:pt x="432" y="159"/>
                  </a:lnTo>
                  <a:lnTo>
                    <a:pt x="449" y="159"/>
                  </a:lnTo>
                  <a:lnTo>
                    <a:pt x="449" y="240"/>
                  </a:lnTo>
                  <a:lnTo>
                    <a:pt x="432" y="255"/>
                  </a:lnTo>
                  <a:lnTo>
                    <a:pt x="346" y="270"/>
                  </a:lnTo>
                  <a:lnTo>
                    <a:pt x="311" y="270"/>
                  </a:lnTo>
                  <a:lnTo>
                    <a:pt x="277" y="303"/>
                  </a:lnTo>
                  <a:lnTo>
                    <a:pt x="242" y="318"/>
                  </a:lnTo>
                  <a:lnTo>
                    <a:pt x="208" y="366"/>
                  </a:lnTo>
                  <a:lnTo>
                    <a:pt x="190" y="384"/>
                  </a:lnTo>
                  <a:lnTo>
                    <a:pt x="173" y="399"/>
                  </a:lnTo>
                  <a:lnTo>
                    <a:pt x="156" y="384"/>
                  </a:lnTo>
                  <a:lnTo>
                    <a:pt x="138" y="399"/>
                  </a:lnTo>
                  <a:lnTo>
                    <a:pt x="121" y="399"/>
                  </a:lnTo>
                  <a:lnTo>
                    <a:pt x="87" y="336"/>
                  </a:lnTo>
                  <a:lnTo>
                    <a:pt x="52" y="351"/>
                  </a:lnTo>
                  <a:lnTo>
                    <a:pt x="17" y="351"/>
                  </a:lnTo>
                  <a:lnTo>
                    <a:pt x="35" y="336"/>
                  </a:lnTo>
                  <a:lnTo>
                    <a:pt x="0" y="270"/>
                  </a:lnTo>
                  <a:lnTo>
                    <a:pt x="35" y="255"/>
                  </a:lnTo>
                  <a:lnTo>
                    <a:pt x="52" y="270"/>
                  </a:lnTo>
                  <a:lnTo>
                    <a:pt x="69" y="255"/>
                  </a:lnTo>
                  <a:lnTo>
                    <a:pt x="190" y="255"/>
                  </a:lnTo>
                  <a:lnTo>
                    <a:pt x="156" y="0"/>
                  </a:lnTo>
                  <a:lnTo>
                    <a:pt x="208" y="0"/>
                  </a:lnTo>
                  <a:close/>
                </a:path>
              </a:pathLst>
            </a:custGeom>
            <a:solidFill>
              <a:srgbClr val="3FA5FF"/>
            </a:solidFill>
            <a:ln w="9525">
              <a:solidFill>
                <a:srgbClr val="BBAD87"/>
              </a:solidFill>
              <a:round/>
              <a:headEnd/>
              <a:tailEnd/>
            </a:ln>
          </p:spPr>
          <p:txBody>
            <a:bodyPr/>
            <a:lstStyle/>
            <a:p>
              <a:pPr defTabSz="914400"/>
              <a:endParaRPr lang="en-GB" sz="1350">
                <a:solidFill>
                  <a:prstClr val="black"/>
                </a:solidFill>
              </a:endParaRPr>
            </a:p>
          </p:txBody>
        </p:sp>
        <p:sp>
          <p:nvSpPr>
            <p:cNvPr id="338" name="Freeform 300"/>
            <p:cNvSpPr>
              <a:spLocks/>
            </p:cNvSpPr>
            <p:nvPr>
              <p:custDataLst>
                <p:tags r:id="rId297"/>
              </p:custDataLst>
            </p:nvPr>
          </p:nvSpPr>
          <p:spPr bwMode="auto">
            <a:xfrm>
              <a:off x="4349750" y="4073526"/>
              <a:ext cx="261938" cy="266700"/>
            </a:xfrm>
            <a:custGeom>
              <a:avLst/>
              <a:gdLst>
                <a:gd name="T0" fmla="*/ 0 w 331"/>
                <a:gd name="T1" fmla="*/ 35029 h 335"/>
                <a:gd name="T2" fmla="*/ 0 w 331"/>
                <a:gd name="T3" fmla="*/ 35029 h 335"/>
                <a:gd name="T4" fmla="*/ 3165 w 331"/>
                <a:gd name="T5" fmla="*/ 32641 h 335"/>
                <a:gd name="T6" fmla="*/ 20575 w 331"/>
                <a:gd name="T7" fmla="*/ 32641 h 335"/>
                <a:gd name="T8" fmla="*/ 20575 w 331"/>
                <a:gd name="T9" fmla="*/ 25476 h 335"/>
                <a:gd name="T10" fmla="*/ 27697 w 331"/>
                <a:gd name="T11" fmla="*/ 23087 h 335"/>
                <a:gd name="T12" fmla="*/ 27697 w 331"/>
                <a:gd name="T13" fmla="*/ 6369 h 335"/>
                <a:gd name="T14" fmla="*/ 44316 w 331"/>
                <a:gd name="T15" fmla="*/ 6369 h 335"/>
                <a:gd name="T16" fmla="*/ 44316 w 331"/>
                <a:gd name="T17" fmla="*/ 0 h 335"/>
                <a:gd name="T18" fmla="*/ 64891 w 331"/>
                <a:gd name="T19" fmla="*/ 13534 h 335"/>
                <a:gd name="T20" fmla="*/ 54603 w 331"/>
                <a:gd name="T21" fmla="*/ 13534 h 335"/>
                <a:gd name="T22" fmla="*/ 61726 w 331"/>
                <a:gd name="T23" fmla="*/ 63690 h 335"/>
                <a:gd name="T24" fmla="*/ 37985 w 331"/>
                <a:gd name="T25" fmla="*/ 63690 h 335"/>
                <a:gd name="T26" fmla="*/ 34028 w 331"/>
                <a:gd name="T27" fmla="*/ 66874 h 335"/>
                <a:gd name="T28" fmla="*/ 30863 w 331"/>
                <a:gd name="T29" fmla="*/ 63690 h 335"/>
                <a:gd name="T30" fmla="*/ 23741 w 331"/>
                <a:gd name="T31" fmla="*/ 66874 h 335"/>
                <a:gd name="T32" fmla="*/ 20575 w 331"/>
                <a:gd name="T33" fmla="*/ 61301 h 335"/>
                <a:gd name="T34" fmla="*/ 10288 w 331"/>
                <a:gd name="T35" fmla="*/ 57321 h 335"/>
                <a:gd name="T36" fmla="*/ 3165 w 331"/>
                <a:gd name="T37" fmla="*/ 57321 h 335"/>
                <a:gd name="T38" fmla="*/ 0 w 331"/>
                <a:gd name="T39" fmla="*/ 61301 h 335"/>
                <a:gd name="T40" fmla="*/ 3165 w 331"/>
                <a:gd name="T41" fmla="*/ 47767 h 335"/>
                <a:gd name="T42" fmla="*/ 0 w 331"/>
                <a:gd name="T43" fmla="*/ 44583 h 335"/>
                <a:gd name="T44" fmla="*/ 3165 w 331"/>
                <a:gd name="T45" fmla="*/ 38214 h 335"/>
                <a:gd name="T46" fmla="*/ 0 w 331"/>
                <a:gd name="T47" fmla="*/ 35029 h 3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1"/>
                <a:gd name="T73" fmla="*/ 0 h 335"/>
                <a:gd name="T74" fmla="*/ 331 w 331"/>
                <a:gd name="T75" fmla="*/ 335 h 3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1" h="335">
                  <a:moveTo>
                    <a:pt x="0" y="176"/>
                  </a:moveTo>
                  <a:lnTo>
                    <a:pt x="0" y="176"/>
                  </a:lnTo>
                  <a:lnTo>
                    <a:pt x="18" y="161"/>
                  </a:lnTo>
                  <a:lnTo>
                    <a:pt x="106" y="161"/>
                  </a:lnTo>
                  <a:lnTo>
                    <a:pt x="106" y="128"/>
                  </a:lnTo>
                  <a:lnTo>
                    <a:pt x="140" y="113"/>
                  </a:lnTo>
                  <a:lnTo>
                    <a:pt x="140" y="32"/>
                  </a:lnTo>
                  <a:lnTo>
                    <a:pt x="227" y="32"/>
                  </a:lnTo>
                  <a:lnTo>
                    <a:pt x="227" y="0"/>
                  </a:lnTo>
                  <a:lnTo>
                    <a:pt x="331" y="65"/>
                  </a:lnTo>
                  <a:lnTo>
                    <a:pt x="279" y="65"/>
                  </a:lnTo>
                  <a:lnTo>
                    <a:pt x="313" y="320"/>
                  </a:lnTo>
                  <a:lnTo>
                    <a:pt x="192" y="320"/>
                  </a:lnTo>
                  <a:lnTo>
                    <a:pt x="175" y="335"/>
                  </a:lnTo>
                  <a:lnTo>
                    <a:pt x="158" y="320"/>
                  </a:lnTo>
                  <a:lnTo>
                    <a:pt x="123" y="335"/>
                  </a:lnTo>
                  <a:lnTo>
                    <a:pt x="106" y="305"/>
                  </a:lnTo>
                  <a:lnTo>
                    <a:pt x="52" y="288"/>
                  </a:lnTo>
                  <a:lnTo>
                    <a:pt x="18" y="288"/>
                  </a:lnTo>
                  <a:lnTo>
                    <a:pt x="0" y="305"/>
                  </a:lnTo>
                  <a:lnTo>
                    <a:pt x="18" y="240"/>
                  </a:lnTo>
                  <a:lnTo>
                    <a:pt x="0" y="224"/>
                  </a:lnTo>
                  <a:lnTo>
                    <a:pt x="18" y="192"/>
                  </a:lnTo>
                  <a:lnTo>
                    <a:pt x="0" y="176"/>
                  </a:lnTo>
                  <a:close/>
                </a:path>
              </a:pathLst>
            </a:custGeom>
            <a:solidFill>
              <a:srgbClr val="FF0000"/>
            </a:solidFill>
            <a:ln w="9525">
              <a:solidFill>
                <a:srgbClr val="BBAD87"/>
              </a:solidFill>
              <a:round/>
              <a:headEnd/>
              <a:tailEnd/>
            </a:ln>
          </p:spPr>
          <p:txBody>
            <a:bodyPr/>
            <a:lstStyle/>
            <a:p>
              <a:pPr defTabSz="914400"/>
              <a:endParaRPr lang="en-GB" sz="1350">
                <a:solidFill>
                  <a:prstClr val="black"/>
                </a:solidFill>
              </a:endParaRPr>
            </a:p>
          </p:txBody>
        </p:sp>
        <p:sp>
          <p:nvSpPr>
            <p:cNvPr id="339" name="Freeform 301"/>
            <p:cNvSpPr>
              <a:spLocks/>
            </p:cNvSpPr>
            <p:nvPr>
              <p:custDataLst>
                <p:tags r:id="rId298"/>
              </p:custDataLst>
            </p:nvPr>
          </p:nvSpPr>
          <p:spPr bwMode="auto">
            <a:xfrm>
              <a:off x="4349750" y="4060826"/>
              <a:ext cx="179388" cy="152400"/>
            </a:xfrm>
            <a:custGeom>
              <a:avLst/>
              <a:gdLst>
                <a:gd name="T0" fmla="*/ 0 w 227"/>
                <a:gd name="T1" fmla="*/ 38100 h 192"/>
                <a:gd name="T2" fmla="*/ 0 w 227"/>
                <a:gd name="T3" fmla="*/ 38100 h 192"/>
                <a:gd name="T4" fmla="*/ 3161 w 227"/>
                <a:gd name="T5" fmla="*/ 35719 h 192"/>
                <a:gd name="T6" fmla="*/ 20547 w 227"/>
                <a:gd name="T7" fmla="*/ 35719 h 192"/>
                <a:gd name="T8" fmla="*/ 20547 w 227"/>
                <a:gd name="T9" fmla="*/ 28575 h 192"/>
                <a:gd name="T10" fmla="*/ 27659 w 227"/>
                <a:gd name="T11" fmla="*/ 26194 h 192"/>
                <a:gd name="T12" fmla="*/ 27659 w 227"/>
                <a:gd name="T13" fmla="*/ 9525 h 192"/>
                <a:gd name="T14" fmla="*/ 44254 w 227"/>
                <a:gd name="T15" fmla="*/ 9525 h 192"/>
                <a:gd name="T16" fmla="*/ 44254 w 227"/>
                <a:gd name="T17" fmla="*/ 3175 h 192"/>
                <a:gd name="T18" fmla="*/ 20547 w 227"/>
                <a:gd name="T19" fmla="*/ 0 h 192"/>
                <a:gd name="T20" fmla="*/ 17386 w 227"/>
                <a:gd name="T21" fmla="*/ 7144 h 192"/>
                <a:gd name="T22" fmla="*/ 13434 w 227"/>
                <a:gd name="T23" fmla="*/ 9525 h 192"/>
                <a:gd name="T24" fmla="*/ 10273 w 227"/>
                <a:gd name="T25" fmla="*/ 19050 h 192"/>
                <a:gd name="T26" fmla="*/ 0 w 227"/>
                <a:gd name="T27" fmla="*/ 31750 h 192"/>
                <a:gd name="T28" fmla="*/ 0 w 227"/>
                <a:gd name="T29" fmla="*/ 38100 h 1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7"/>
                <a:gd name="T46" fmla="*/ 0 h 192"/>
                <a:gd name="T47" fmla="*/ 227 w 227"/>
                <a:gd name="T48" fmla="*/ 192 h 1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7" h="192">
                  <a:moveTo>
                    <a:pt x="0" y="192"/>
                  </a:moveTo>
                  <a:lnTo>
                    <a:pt x="0" y="192"/>
                  </a:lnTo>
                  <a:lnTo>
                    <a:pt x="18" y="177"/>
                  </a:lnTo>
                  <a:lnTo>
                    <a:pt x="106" y="177"/>
                  </a:lnTo>
                  <a:lnTo>
                    <a:pt x="106" y="144"/>
                  </a:lnTo>
                  <a:lnTo>
                    <a:pt x="140" y="129"/>
                  </a:lnTo>
                  <a:lnTo>
                    <a:pt x="140" y="48"/>
                  </a:lnTo>
                  <a:lnTo>
                    <a:pt x="227" y="48"/>
                  </a:lnTo>
                  <a:lnTo>
                    <a:pt x="227" y="16"/>
                  </a:lnTo>
                  <a:lnTo>
                    <a:pt x="106" y="0"/>
                  </a:lnTo>
                  <a:lnTo>
                    <a:pt x="89" y="33"/>
                  </a:lnTo>
                  <a:lnTo>
                    <a:pt x="69" y="48"/>
                  </a:lnTo>
                  <a:lnTo>
                    <a:pt x="52" y="96"/>
                  </a:lnTo>
                  <a:lnTo>
                    <a:pt x="0" y="160"/>
                  </a:lnTo>
                  <a:lnTo>
                    <a:pt x="0" y="192"/>
                  </a:lnTo>
                </a:path>
              </a:pathLst>
            </a:custGeom>
            <a:solidFill>
              <a:schemeClr val="bg2">
                <a:lumMod val="90000"/>
              </a:schemeClr>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40" name="Freeform 302"/>
            <p:cNvSpPr>
              <a:spLocks/>
            </p:cNvSpPr>
            <p:nvPr>
              <p:custDataLst>
                <p:tags r:id="rId299"/>
              </p:custDataLst>
            </p:nvPr>
          </p:nvSpPr>
          <p:spPr bwMode="auto">
            <a:xfrm>
              <a:off x="4348163" y="4364038"/>
              <a:ext cx="68263" cy="12700"/>
            </a:xfrm>
            <a:custGeom>
              <a:avLst/>
              <a:gdLst>
                <a:gd name="T0" fmla="*/ 0 w 87"/>
                <a:gd name="T1" fmla="*/ 3387 h 15"/>
                <a:gd name="T2" fmla="*/ 0 w 87"/>
                <a:gd name="T3" fmla="*/ 3387 h 15"/>
                <a:gd name="T4" fmla="*/ 3139 w 87"/>
                <a:gd name="T5" fmla="*/ 3387 h 15"/>
                <a:gd name="T6" fmla="*/ 10200 w 87"/>
                <a:gd name="T7" fmla="*/ 0 h 15"/>
                <a:gd name="T8" fmla="*/ 13339 w 87"/>
                <a:gd name="T9" fmla="*/ 3387 h 15"/>
                <a:gd name="T10" fmla="*/ 16477 w 87"/>
                <a:gd name="T11" fmla="*/ 0 h 15"/>
                <a:gd name="T12" fmla="*/ 10200 w 87"/>
                <a:gd name="T13" fmla="*/ 0 h 15"/>
                <a:gd name="T14" fmla="*/ 0 w 87"/>
                <a:gd name="T15" fmla="*/ 0 h 15"/>
                <a:gd name="T16" fmla="*/ 0 w 87"/>
                <a:gd name="T17" fmla="*/ 3387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7"/>
                <a:gd name="T28" fmla="*/ 0 h 15"/>
                <a:gd name="T29" fmla="*/ 87 w 8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7" h="15">
                  <a:moveTo>
                    <a:pt x="0" y="15"/>
                  </a:moveTo>
                  <a:lnTo>
                    <a:pt x="0" y="15"/>
                  </a:lnTo>
                  <a:lnTo>
                    <a:pt x="18" y="15"/>
                  </a:lnTo>
                  <a:lnTo>
                    <a:pt x="52" y="0"/>
                  </a:lnTo>
                  <a:lnTo>
                    <a:pt x="69" y="15"/>
                  </a:lnTo>
                  <a:lnTo>
                    <a:pt x="87" y="0"/>
                  </a:lnTo>
                  <a:lnTo>
                    <a:pt x="52" y="0"/>
                  </a:lnTo>
                  <a:lnTo>
                    <a:pt x="0" y="0"/>
                  </a:lnTo>
                  <a:lnTo>
                    <a:pt x="0" y="15"/>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41" name="Freeform 303"/>
            <p:cNvSpPr>
              <a:spLocks/>
            </p:cNvSpPr>
            <p:nvPr>
              <p:custDataLst>
                <p:tags r:id="rId300"/>
              </p:custDataLst>
            </p:nvPr>
          </p:nvSpPr>
          <p:spPr bwMode="auto">
            <a:xfrm>
              <a:off x="4348163" y="4389438"/>
              <a:ext cx="68263" cy="38100"/>
            </a:xfrm>
            <a:custGeom>
              <a:avLst/>
              <a:gdLst>
                <a:gd name="T0" fmla="*/ 10200 w 87"/>
                <a:gd name="T1" fmla="*/ 9525 h 48"/>
                <a:gd name="T2" fmla="*/ 10200 w 87"/>
                <a:gd name="T3" fmla="*/ 9525 h 48"/>
                <a:gd name="T4" fmla="*/ 16477 w 87"/>
                <a:gd name="T5" fmla="*/ 2381 h 48"/>
                <a:gd name="T6" fmla="*/ 16477 w 87"/>
                <a:gd name="T7" fmla="*/ 0 h 48"/>
                <a:gd name="T8" fmla="*/ 0 w 87"/>
                <a:gd name="T9" fmla="*/ 0 h 48"/>
                <a:gd name="T10" fmla="*/ 6277 w 87"/>
                <a:gd name="T11" fmla="*/ 2381 h 48"/>
                <a:gd name="T12" fmla="*/ 6277 w 87"/>
                <a:gd name="T13" fmla="*/ 5556 h 48"/>
                <a:gd name="T14" fmla="*/ 10200 w 87"/>
                <a:gd name="T15" fmla="*/ 9525 h 48"/>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48"/>
                <a:gd name="T26" fmla="*/ 87 w 87"/>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48">
                  <a:moveTo>
                    <a:pt x="52" y="48"/>
                  </a:moveTo>
                  <a:lnTo>
                    <a:pt x="52" y="48"/>
                  </a:lnTo>
                  <a:lnTo>
                    <a:pt x="87" y="15"/>
                  </a:lnTo>
                  <a:lnTo>
                    <a:pt x="87" y="0"/>
                  </a:lnTo>
                  <a:lnTo>
                    <a:pt x="0" y="0"/>
                  </a:lnTo>
                  <a:lnTo>
                    <a:pt x="35" y="15"/>
                  </a:lnTo>
                  <a:lnTo>
                    <a:pt x="35" y="30"/>
                  </a:lnTo>
                  <a:lnTo>
                    <a:pt x="52" y="48"/>
                  </a:lnTo>
                </a:path>
              </a:pathLst>
            </a:custGeom>
            <a:solidFill>
              <a:srgbClr val="3FA5FF"/>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42" name="Freeform 304"/>
            <p:cNvSpPr>
              <a:spLocks/>
            </p:cNvSpPr>
            <p:nvPr>
              <p:custDataLst>
                <p:tags r:id="rId301"/>
              </p:custDataLst>
            </p:nvPr>
          </p:nvSpPr>
          <p:spPr bwMode="auto">
            <a:xfrm>
              <a:off x="4430713" y="4440238"/>
              <a:ext cx="57150" cy="63500"/>
            </a:xfrm>
            <a:custGeom>
              <a:avLst/>
              <a:gdLst>
                <a:gd name="T0" fmla="*/ 0 w 71"/>
                <a:gd name="T1" fmla="*/ 2352 h 81"/>
                <a:gd name="T2" fmla="*/ 0 w 71"/>
                <a:gd name="T3" fmla="*/ 2352 h 81"/>
                <a:gd name="T4" fmla="*/ 4025 w 71"/>
                <a:gd name="T5" fmla="*/ 0 h 81"/>
                <a:gd name="T6" fmla="*/ 7244 w 71"/>
                <a:gd name="T7" fmla="*/ 0 h 81"/>
                <a:gd name="T8" fmla="*/ 14489 w 71"/>
                <a:gd name="T9" fmla="*/ 6272 h 81"/>
                <a:gd name="T10" fmla="*/ 14489 w 71"/>
                <a:gd name="T11" fmla="*/ 9407 h 81"/>
                <a:gd name="T12" fmla="*/ 7244 w 71"/>
                <a:gd name="T13" fmla="*/ 15679 h 81"/>
                <a:gd name="T14" fmla="*/ 4025 w 71"/>
                <a:gd name="T15" fmla="*/ 11759 h 81"/>
                <a:gd name="T16" fmla="*/ 0 w 71"/>
                <a:gd name="T17" fmla="*/ 11759 h 81"/>
                <a:gd name="T18" fmla="*/ 0 w 71"/>
                <a:gd name="T19" fmla="*/ 2352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
                <a:gd name="T31" fmla="*/ 0 h 81"/>
                <a:gd name="T32" fmla="*/ 71 w 71"/>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 h="81">
                  <a:moveTo>
                    <a:pt x="0" y="15"/>
                  </a:moveTo>
                  <a:lnTo>
                    <a:pt x="0" y="15"/>
                  </a:lnTo>
                  <a:lnTo>
                    <a:pt x="19" y="0"/>
                  </a:lnTo>
                  <a:lnTo>
                    <a:pt x="36" y="0"/>
                  </a:lnTo>
                  <a:lnTo>
                    <a:pt x="71" y="33"/>
                  </a:lnTo>
                  <a:lnTo>
                    <a:pt x="71" y="48"/>
                  </a:lnTo>
                  <a:lnTo>
                    <a:pt x="36" y="81"/>
                  </a:lnTo>
                  <a:lnTo>
                    <a:pt x="19" y="63"/>
                  </a:lnTo>
                  <a:lnTo>
                    <a:pt x="0" y="63"/>
                  </a:lnTo>
                  <a:lnTo>
                    <a:pt x="0" y="15"/>
                  </a:lnTo>
                </a:path>
              </a:pathLst>
            </a:custGeom>
            <a:solidFill>
              <a:srgbClr val="3FA5FF"/>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43" name="Freeform 305"/>
            <p:cNvSpPr>
              <a:spLocks/>
            </p:cNvSpPr>
            <p:nvPr>
              <p:custDataLst>
                <p:tags r:id="rId302"/>
              </p:custDataLst>
            </p:nvPr>
          </p:nvSpPr>
          <p:spPr bwMode="auto">
            <a:xfrm>
              <a:off x="4457700" y="4465638"/>
              <a:ext cx="98425" cy="88900"/>
            </a:xfrm>
            <a:custGeom>
              <a:avLst/>
              <a:gdLst>
                <a:gd name="T0" fmla="*/ 25816 w 122"/>
                <a:gd name="T1" fmla="*/ 22425 h 111"/>
                <a:gd name="T2" fmla="*/ 25816 w 122"/>
                <a:gd name="T3" fmla="*/ 22425 h 111"/>
                <a:gd name="T4" fmla="*/ 25816 w 122"/>
                <a:gd name="T5" fmla="*/ 16018 h 111"/>
                <a:gd name="T6" fmla="*/ 17749 w 122"/>
                <a:gd name="T7" fmla="*/ 12814 h 111"/>
                <a:gd name="T8" fmla="*/ 17749 w 122"/>
                <a:gd name="T9" fmla="*/ 6407 h 111"/>
                <a:gd name="T10" fmla="*/ 14522 w 122"/>
                <a:gd name="T11" fmla="*/ 6407 h 111"/>
                <a:gd name="T12" fmla="*/ 10488 w 122"/>
                <a:gd name="T13" fmla="*/ 0 h 111"/>
                <a:gd name="T14" fmla="*/ 7261 w 122"/>
                <a:gd name="T15" fmla="*/ 3204 h 111"/>
                <a:gd name="T16" fmla="*/ 0 w 122"/>
                <a:gd name="T17" fmla="*/ 9611 h 111"/>
                <a:gd name="T18" fmla="*/ 17749 w 122"/>
                <a:gd name="T19" fmla="*/ 22425 h 111"/>
                <a:gd name="T20" fmla="*/ 25816 w 122"/>
                <a:gd name="T21" fmla="*/ 22425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2"/>
                <a:gd name="T34" fmla="*/ 0 h 111"/>
                <a:gd name="T35" fmla="*/ 122 w 122"/>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2" h="111">
                  <a:moveTo>
                    <a:pt x="122" y="111"/>
                  </a:moveTo>
                  <a:lnTo>
                    <a:pt x="122" y="111"/>
                  </a:lnTo>
                  <a:lnTo>
                    <a:pt x="122" y="78"/>
                  </a:lnTo>
                  <a:lnTo>
                    <a:pt x="86" y="63"/>
                  </a:lnTo>
                  <a:lnTo>
                    <a:pt x="86" y="30"/>
                  </a:lnTo>
                  <a:lnTo>
                    <a:pt x="69" y="30"/>
                  </a:lnTo>
                  <a:lnTo>
                    <a:pt x="51" y="0"/>
                  </a:lnTo>
                  <a:lnTo>
                    <a:pt x="34" y="15"/>
                  </a:lnTo>
                  <a:lnTo>
                    <a:pt x="0" y="48"/>
                  </a:lnTo>
                  <a:lnTo>
                    <a:pt x="86" y="111"/>
                  </a:lnTo>
                  <a:lnTo>
                    <a:pt x="122" y="111"/>
                  </a:lnTo>
                </a:path>
              </a:pathLst>
            </a:custGeom>
            <a:solidFill>
              <a:srgbClr val="3FA5FF"/>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44" name="Freeform 306"/>
            <p:cNvSpPr>
              <a:spLocks/>
            </p:cNvSpPr>
            <p:nvPr>
              <p:custDataLst>
                <p:tags r:id="rId303"/>
              </p:custDataLst>
            </p:nvPr>
          </p:nvSpPr>
          <p:spPr bwMode="auto">
            <a:xfrm>
              <a:off x="4527550" y="4427538"/>
              <a:ext cx="138113" cy="127000"/>
            </a:xfrm>
            <a:custGeom>
              <a:avLst/>
              <a:gdLst>
                <a:gd name="T0" fmla="*/ 31135 w 173"/>
                <a:gd name="T1" fmla="*/ 28755 h 159"/>
                <a:gd name="T2" fmla="*/ 31135 w 173"/>
                <a:gd name="T3" fmla="*/ 28755 h 159"/>
                <a:gd name="T4" fmla="*/ 31135 w 173"/>
                <a:gd name="T5" fmla="*/ 19170 h 159"/>
                <a:gd name="T6" fmla="*/ 35127 w 173"/>
                <a:gd name="T7" fmla="*/ 12780 h 159"/>
                <a:gd name="T8" fmla="*/ 31135 w 173"/>
                <a:gd name="T9" fmla="*/ 6390 h 159"/>
                <a:gd name="T10" fmla="*/ 27942 w 173"/>
                <a:gd name="T11" fmla="*/ 3195 h 159"/>
                <a:gd name="T12" fmla="*/ 20757 w 173"/>
                <a:gd name="T13" fmla="*/ 3195 h 159"/>
                <a:gd name="T14" fmla="*/ 17564 w 173"/>
                <a:gd name="T15" fmla="*/ 0 h 159"/>
                <a:gd name="T16" fmla="*/ 14370 w 173"/>
                <a:gd name="T17" fmla="*/ 3195 h 159"/>
                <a:gd name="T18" fmla="*/ 10378 w 173"/>
                <a:gd name="T19" fmla="*/ 0 h 159"/>
                <a:gd name="T20" fmla="*/ 7185 w 173"/>
                <a:gd name="T21" fmla="*/ 3195 h 159"/>
                <a:gd name="T22" fmla="*/ 3992 w 173"/>
                <a:gd name="T23" fmla="*/ 3195 h 159"/>
                <a:gd name="T24" fmla="*/ 3992 w 173"/>
                <a:gd name="T25" fmla="*/ 6390 h 159"/>
                <a:gd name="T26" fmla="*/ 3992 w 173"/>
                <a:gd name="T27" fmla="*/ 9585 h 159"/>
                <a:gd name="T28" fmla="*/ 3992 w 173"/>
                <a:gd name="T29" fmla="*/ 12780 h 159"/>
                <a:gd name="T30" fmla="*/ 3992 w 173"/>
                <a:gd name="T31" fmla="*/ 15975 h 159"/>
                <a:gd name="T32" fmla="*/ 0 w 173"/>
                <a:gd name="T33" fmla="*/ 15975 h 159"/>
                <a:gd name="T34" fmla="*/ 0 w 173"/>
                <a:gd name="T35" fmla="*/ 22365 h 159"/>
                <a:gd name="T36" fmla="*/ 7185 w 173"/>
                <a:gd name="T37" fmla="*/ 25560 h 159"/>
                <a:gd name="T38" fmla="*/ 7185 w 173"/>
                <a:gd name="T39" fmla="*/ 31950 h 159"/>
                <a:gd name="T40" fmla="*/ 14370 w 173"/>
                <a:gd name="T41" fmla="*/ 28755 h 159"/>
                <a:gd name="T42" fmla="*/ 24749 w 173"/>
                <a:gd name="T43" fmla="*/ 28755 h 159"/>
                <a:gd name="T44" fmla="*/ 31135 w 173"/>
                <a:gd name="T45" fmla="*/ 28755 h 1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3"/>
                <a:gd name="T70" fmla="*/ 0 h 159"/>
                <a:gd name="T71" fmla="*/ 173 w 173"/>
                <a:gd name="T72" fmla="*/ 159 h 15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3" h="159">
                  <a:moveTo>
                    <a:pt x="155" y="144"/>
                  </a:moveTo>
                  <a:lnTo>
                    <a:pt x="155" y="144"/>
                  </a:lnTo>
                  <a:lnTo>
                    <a:pt x="155" y="96"/>
                  </a:lnTo>
                  <a:lnTo>
                    <a:pt x="173" y="63"/>
                  </a:lnTo>
                  <a:lnTo>
                    <a:pt x="155" y="30"/>
                  </a:lnTo>
                  <a:lnTo>
                    <a:pt x="138" y="15"/>
                  </a:lnTo>
                  <a:lnTo>
                    <a:pt x="104" y="15"/>
                  </a:lnTo>
                  <a:lnTo>
                    <a:pt x="86" y="0"/>
                  </a:lnTo>
                  <a:lnTo>
                    <a:pt x="69" y="15"/>
                  </a:lnTo>
                  <a:lnTo>
                    <a:pt x="52" y="0"/>
                  </a:lnTo>
                  <a:lnTo>
                    <a:pt x="34" y="15"/>
                  </a:lnTo>
                  <a:lnTo>
                    <a:pt x="17" y="15"/>
                  </a:lnTo>
                  <a:lnTo>
                    <a:pt x="17" y="30"/>
                  </a:lnTo>
                  <a:lnTo>
                    <a:pt x="17" y="48"/>
                  </a:lnTo>
                  <a:lnTo>
                    <a:pt x="17" y="63"/>
                  </a:lnTo>
                  <a:lnTo>
                    <a:pt x="17" y="78"/>
                  </a:lnTo>
                  <a:lnTo>
                    <a:pt x="0" y="78"/>
                  </a:lnTo>
                  <a:lnTo>
                    <a:pt x="0" y="111"/>
                  </a:lnTo>
                  <a:lnTo>
                    <a:pt x="34" y="126"/>
                  </a:lnTo>
                  <a:lnTo>
                    <a:pt x="34" y="159"/>
                  </a:lnTo>
                  <a:lnTo>
                    <a:pt x="69" y="144"/>
                  </a:lnTo>
                  <a:lnTo>
                    <a:pt x="121" y="144"/>
                  </a:lnTo>
                  <a:lnTo>
                    <a:pt x="155" y="144"/>
                  </a:lnTo>
                  <a:close/>
                </a:path>
              </a:pathLst>
            </a:custGeom>
            <a:solidFill>
              <a:srgbClr val="3FA5FF"/>
            </a:solidFill>
            <a:ln w="9525">
              <a:solidFill>
                <a:srgbClr val="BBAD87"/>
              </a:solidFill>
              <a:round/>
              <a:headEnd/>
              <a:tailEnd/>
            </a:ln>
          </p:spPr>
          <p:txBody>
            <a:bodyPr/>
            <a:lstStyle/>
            <a:p>
              <a:pPr defTabSz="914400"/>
              <a:endParaRPr lang="en-GB" sz="1350">
                <a:solidFill>
                  <a:prstClr val="black"/>
                </a:solidFill>
              </a:endParaRPr>
            </a:p>
          </p:txBody>
        </p:sp>
        <p:sp>
          <p:nvSpPr>
            <p:cNvPr id="345" name="Freeform 307"/>
            <p:cNvSpPr>
              <a:spLocks/>
            </p:cNvSpPr>
            <p:nvPr>
              <p:custDataLst>
                <p:tags r:id="rId304"/>
              </p:custDataLst>
            </p:nvPr>
          </p:nvSpPr>
          <p:spPr bwMode="auto">
            <a:xfrm>
              <a:off x="4597400" y="4338638"/>
              <a:ext cx="163513" cy="114300"/>
            </a:xfrm>
            <a:custGeom>
              <a:avLst/>
              <a:gdLst>
                <a:gd name="T0" fmla="*/ 0 w 208"/>
                <a:gd name="T1" fmla="*/ 22225 h 144"/>
                <a:gd name="T2" fmla="*/ 0 w 208"/>
                <a:gd name="T3" fmla="*/ 22225 h 144"/>
                <a:gd name="T4" fmla="*/ 3144 w 208"/>
                <a:gd name="T5" fmla="*/ 19050 h 144"/>
                <a:gd name="T6" fmla="*/ 10220 w 208"/>
                <a:gd name="T7" fmla="*/ 9525 h 144"/>
                <a:gd name="T8" fmla="*/ 16509 w 208"/>
                <a:gd name="T9" fmla="*/ 7144 h 144"/>
                <a:gd name="T10" fmla="*/ 23584 w 208"/>
                <a:gd name="T11" fmla="*/ 0 h 144"/>
                <a:gd name="T12" fmla="*/ 29873 w 208"/>
                <a:gd name="T13" fmla="*/ 0 h 144"/>
                <a:gd name="T14" fmla="*/ 29873 w 208"/>
                <a:gd name="T15" fmla="*/ 7144 h 144"/>
                <a:gd name="T16" fmla="*/ 36948 w 208"/>
                <a:gd name="T17" fmla="*/ 13494 h 144"/>
                <a:gd name="T18" fmla="*/ 40092 w 208"/>
                <a:gd name="T19" fmla="*/ 13494 h 144"/>
                <a:gd name="T20" fmla="*/ 40092 w 208"/>
                <a:gd name="T21" fmla="*/ 15875 h 144"/>
                <a:gd name="T22" fmla="*/ 33803 w 208"/>
                <a:gd name="T23" fmla="*/ 19050 h 144"/>
                <a:gd name="T24" fmla="*/ 26728 w 208"/>
                <a:gd name="T25" fmla="*/ 19050 h 144"/>
                <a:gd name="T26" fmla="*/ 13364 w 208"/>
                <a:gd name="T27" fmla="*/ 19050 h 144"/>
                <a:gd name="T28" fmla="*/ 13364 w 208"/>
                <a:gd name="T29" fmla="*/ 22225 h 144"/>
                <a:gd name="T30" fmla="*/ 13364 w 208"/>
                <a:gd name="T31" fmla="*/ 28575 h 144"/>
                <a:gd name="T32" fmla="*/ 10220 w 208"/>
                <a:gd name="T33" fmla="*/ 26194 h 144"/>
                <a:gd name="T34" fmla="*/ 3144 w 208"/>
                <a:gd name="T35" fmla="*/ 26194 h 144"/>
                <a:gd name="T36" fmla="*/ 0 w 208"/>
                <a:gd name="T37" fmla="*/ 22225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8"/>
                <a:gd name="T58" fmla="*/ 0 h 144"/>
                <a:gd name="T59" fmla="*/ 208 w 208"/>
                <a:gd name="T60" fmla="*/ 144 h 1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8" h="144">
                  <a:moveTo>
                    <a:pt x="0" y="114"/>
                  </a:moveTo>
                  <a:lnTo>
                    <a:pt x="0" y="114"/>
                  </a:lnTo>
                  <a:lnTo>
                    <a:pt x="18" y="96"/>
                  </a:lnTo>
                  <a:lnTo>
                    <a:pt x="52" y="48"/>
                  </a:lnTo>
                  <a:lnTo>
                    <a:pt x="87" y="33"/>
                  </a:lnTo>
                  <a:lnTo>
                    <a:pt x="121" y="0"/>
                  </a:lnTo>
                  <a:lnTo>
                    <a:pt x="156" y="0"/>
                  </a:lnTo>
                  <a:lnTo>
                    <a:pt x="156" y="33"/>
                  </a:lnTo>
                  <a:lnTo>
                    <a:pt x="190" y="66"/>
                  </a:lnTo>
                  <a:lnTo>
                    <a:pt x="208" y="66"/>
                  </a:lnTo>
                  <a:lnTo>
                    <a:pt x="208" y="81"/>
                  </a:lnTo>
                  <a:lnTo>
                    <a:pt x="173" y="96"/>
                  </a:lnTo>
                  <a:lnTo>
                    <a:pt x="138" y="96"/>
                  </a:lnTo>
                  <a:lnTo>
                    <a:pt x="69" y="96"/>
                  </a:lnTo>
                  <a:lnTo>
                    <a:pt x="69" y="114"/>
                  </a:lnTo>
                  <a:lnTo>
                    <a:pt x="69" y="144"/>
                  </a:lnTo>
                  <a:lnTo>
                    <a:pt x="52" y="129"/>
                  </a:lnTo>
                  <a:lnTo>
                    <a:pt x="18" y="129"/>
                  </a:lnTo>
                  <a:lnTo>
                    <a:pt x="0" y="114"/>
                  </a:lnTo>
                  <a:close/>
                </a:path>
              </a:pathLst>
            </a:custGeom>
            <a:solidFill>
              <a:srgbClr val="3FA5FF"/>
            </a:solidFill>
            <a:ln w="9525">
              <a:solidFill>
                <a:srgbClr val="BBAD87"/>
              </a:solidFill>
              <a:round/>
              <a:headEnd/>
              <a:tailEnd/>
            </a:ln>
          </p:spPr>
          <p:txBody>
            <a:bodyPr/>
            <a:lstStyle/>
            <a:p>
              <a:pPr defTabSz="914400"/>
              <a:endParaRPr lang="en-GB" sz="1350">
                <a:solidFill>
                  <a:prstClr val="black"/>
                </a:solidFill>
              </a:endParaRPr>
            </a:p>
          </p:txBody>
        </p:sp>
        <p:sp>
          <p:nvSpPr>
            <p:cNvPr id="346" name="Freeform 308"/>
            <p:cNvSpPr>
              <a:spLocks/>
            </p:cNvSpPr>
            <p:nvPr>
              <p:custDataLst>
                <p:tags r:id="rId305"/>
              </p:custDataLst>
            </p:nvPr>
          </p:nvSpPr>
          <p:spPr bwMode="auto">
            <a:xfrm>
              <a:off x="4706938" y="4414838"/>
              <a:ext cx="41275" cy="101600"/>
            </a:xfrm>
            <a:custGeom>
              <a:avLst/>
              <a:gdLst>
                <a:gd name="T0" fmla="*/ 7144 w 52"/>
                <a:gd name="T1" fmla="*/ 0 h 129"/>
                <a:gd name="T2" fmla="*/ 7144 w 52"/>
                <a:gd name="T3" fmla="*/ 0 h 129"/>
                <a:gd name="T4" fmla="*/ 0 w 52"/>
                <a:gd name="T5" fmla="*/ 0 h 129"/>
                <a:gd name="T6" fmla="*/ 3969 w 52"/>
                <a:gd name="T7" fmla="*/ 12602 h 129"/>
                <a:gd name="T8" fmla="*/ 7144 w 52"/>
                <a:gd name="T9" fmla="*/ 22053 h 129"/>
                <a:gd name="T10" fmla="*/ 7144 w 52"/>
                <a:gd name="T11" fmla="*/ 25203 h 129"/>
                <a:gd name="T12" fmla="*/ 10319 w 52"/>
                <a:gd name="T13" fmla="*/ 25203 h 129"/>
                <a:gd name="T14" fmla="*/ 10319 w 52"/>
                <a:gd name="T15" fmla="*/ 12602 h 129"/>
                <a:gd name="T16" fmla="*/ 10319 w 52"/>
                <a:gd name="T17" fmla="*/ 6301 h 129"/>
                <a:gd name="T18" fmla="*/ 7144 w 52"/>
                <a:gd name="T19" fmla="*/ 3150 h 129"/>
                <a:gd name="T20" fmla="*/ 7144 w 52"/>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129"/>
                <a:gd name="T35" fmla="*/ 52 w 52"/>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129">
                  <a:moveTo>
                    <a:pt x="35" y="0"/>
                  </a:moveTo>
                  <a:lnTo>
                    <a:pt x="35" y="0"/>
                  </a:lnTo>
                  <a:lnTo>
                    <a:pt x="0" y="0"/>
                  </a:lnTo>
                  <a:lnTo>
                    <a:pt x="18" y="66"/>
                  </a:lnTo>
                  <a:lnTo>
                    <a:pt x="35" y="114"/>
                  </a:lnTo>
                  <a:lnTo>
                    <a:pt x="35" y="129"/>
                  </a:lnTo>
                  <a:lnTo>
                    <a:pt x="52" y="129"/>
                  </a:lnTo>
                  <a:lnTo>
                    <a:pt x="52" y="66"/>
                  </a:lnTo>
                  <a:lnTo>
                    <a:pt x="52" y="33"/>
                  </a:lnTo>
                  <a:lnTo>
                    <a:pt x="35" y="18"/>
                  </a:lnTo>
                  <a:lnTo>
                    <a:pt x="35" y="0"/>
                  </a:lnTo>
                </a:path>
              </a:pathLst>
            </a:custGeom>
            <a:solidFill>
              <a:srgbClr val="D8CEB8"/>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47" name="Freeform 309"/>
            <p:cNvSpPr>
              <a:spLocks/>
            </p:cNvSpPr>
            <p:nvPr>
              <p:custDataLst>
                <p:tags r:id="rId306"/>
              </p:custDataLst>
            </p:nvPr>
          </p:nvSpPr>
          <p:spPr bwMode="auto">
            <a:xfrm>
              <a:off x="4721225" y="4160838"/>
              <a:ext cx="346075" cy="241300"/>
            </a:xfrm>
            <a:custGeom>
              <a:avLst/>
              <a:gdLst>
                <a:gd name="T0" fmla="*/ 73025 w 436"/>
                <a:gd name="T1" fmla="*/ 50968 h 303"/>
                <a:gd name="T2" fmla="*/ 73025 w 436"/>
                <a:gd name="T3" fmla="*/ 50968 h 303"/>
                <a:gd name="T4" fmla="*/ 73025 w 436"/>
                <a:gd name="T5" fmla="*/ 47782 h 303"/>
                <a:gd name="T6" fmla="*/ 83344 w 436"/>
                <a:gd name="T7" fmla="*/ 35040 h 303"/>
                <a:gd name="T8" fmla="*/ 86519 w 436"/>
                <a:gd name="T9" fmla="*/ 15927 h 303"/>
                <a:gd name="T10" fmla="*/ 80169 w 436"/>
                <a:gd name="T11" fmla="*/ 9556 h 303"/>
                <a:gd name="T12" fmla="*/ 80169 w 436"/>
                <a:gd name="T13" fmla="*/ 3185 h 303"/>
                <a:gd name="T14" fmla="*/ 76200 w 436"/>
                <a:gd name="T15" fmla="*/ 0 h 303"/>
                <a:gd name="T16" fmla="*/ 62706 w 436"/>
                <a:gd name="T17" fmla="*/ 0 h 303"/>
                <a:gd name="T18" fmla="*/ 27781 w 436"/>
                <a:gd name="T19" fmla="*/ 22298 h 303"/>
                <a:gd name="T20" fmla="*/ 21431 w 436"/>
                <a:gd name="T21" fmla="*/ 22298 h 303"/>
                <a:gd name="T22" fmla="*/ 21431 w 436"/>
                <a:gd name="T23" fmla="*/ 38226 h 303"/>
                <a:gd name="T24" fmla="*/ 17463 w 436"/>
                <a:gd name="T25" fmla="*/ 41411 h 303"/>
                <a:gd name="T26" fmla="*/ 0 w 436"/>
                <a:gd name="T27" fmla="*/ 44597 h 303"/>
                <a:gd name="T28" fmla="*/ 0 w 436"/>
                <a:gd name="T29" fmla="*/ 50968 h 303"/>
                <a:gd name="T30" fmla="*/ 7144 w 436"/>
                <a:gd name="T31" fmla="*/ 57339 h 303"/>
                <a:gd name="T32" fmla="*/ 10319 w 436"/>
                <a:gd name="T33" fmla="*/ 57339 h 303"/>
                <a:gd name="T34" fmla="*/ 10319 w 436"/>
                <a:gd name="T35" fmla="*/ 60524 h 303"/>
                <a:gd name="T36" fmla="*/ 10319 w 436"/>
                <a:gd name="T37" fmla="*/ 57339 h 303"/>
                <a:gd name="T38" fmla="*/ 14288 w 436"/>
                <a:gd name="T39" fmla="*/ 57339 h 303"/>
                <a:gd name="T40" fmla="*/ 17463 w 436"/>
                <a:gd name="T41" fmla="*/ 60524 h 303"/>
                <a:gd name="T42" fmla="*/ 17463 w 436"/>
                <a:gd name="T43" fmla="*/ 57339 h 303"/>
                <a:gd name="T44" fmla="*/ 23812 w 436"/>
                <a:gd name="T45" fmla="*/ 50968 h 303"/>
                <a:gd name="T46" fmla="*/ 27781 w 436"/>
                <a:gd name="T47" fmla="*/ 50968 h 303"/>
                <a:gd name="T48" fmla="*/ 38100 w 436"/>
                <a:gd name="T49" fmla="*/ 54153 h 303"/>
                <a:gd name="T50" fmla="*/ 42069 w 436"/>
                <a:gd name="T51" fmla="*/ 54153 h 303"/>
                <a:gd name="T52" fmla="*/ 48419 w 436"/>
                <a:gd name="T53" fmla="*/ 57339 h 303"/>
                <a:gd name="T54" fmla="*/ 55563 w 436"/>
                <a:gd name="T55" fmla="*/ 54153 h 303"/>
                <a:gd name="T56" fmla="*/ 65881 w 436"/>
                <a:gd name="T57" fmla="*/ 54153 h 303"/>
                <a:gd name="T58" fmla="*/ 69850 w 436"/>
                <a:gd name="T59" fmla="*/ 50968 h 303"/>
                <a:gd name="T60" fmla="*/ 73025 w 436"/>
                <a:gd name="T61" fmla="*/ 50968 h 30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36"/>
                <a:gd name="T94" fmla="*/ 0 h 303"/>
                <a:gd name="T95" fmla="*/ 436 w 436"/>
                <a:gd name="T96" fmla="*/ 303 h 30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36" h="303">
                  <a:moveTo>
                    <a:pt x="366" y="255"/>
                  </a:moveTo>
                  <a:lnTo>
                    <a:pt x="366" y="255"/>
                  </a:lnTo>
                  <a:lnTo>
                    <a:pt x="366" y="240"/>
                  </a:lnTo>
                  <a:lnTo>
                    <a:pt x="418" y="175"/>
                  </a:lnTo>
                  <a:lnTo>
                    <a:pt x="436" y="79"/>
                  </a:lnTo>
                  <a:lnTo>
                    <a:pt x="401" y="48"/>
                  </a:lnTo>
                  <a:lnTo>
                    <a:pt x="401" y="15"/>
                  </a:lnTo>
                  <a:lnTo>
                    <a:pt x="384" y="0"/>
                  </a:lnTo>
                  <a:lnTo>
                    <a:pt x="313" y="0"/>
                  </a:lnTo>
                  <a:lnTo>
                    <a:pt x="140" y="111"/>
                  </a:lnTo>
                  <a:lnTo>
                    <a:pt x="105" y="111"/>
                  </a:lnTo>
                  <a:lnTo>
                    <a:pt x="105" y="192"/>
                  </a:lnTo>
                  <a:lnTo>
                    <a:pt x="86" y="207"/>
                  </a:lnTo>
                  <a:lnTo>
                    <a:pt x="0" y="222"/>
                  </a:lnTo>
                  <a:lnTo>
                    <a:pt x="0" y="255"/>
                  </a:lnTo>
                  <a:lnTo>
                    <a:pt x="34" y="288"/>
                  </a:lnTo>
                  <a:lnTo>
                    <a:pt x="52" y="288"/>
                  </a:lnTo>
                  <a:lnTo>
                    <a:pt x="52" y="303"/>
                  </a:lnTo>
                  <a:lnTo>
                    <a:pt x="52" y="288"/>
                  </a:lnTo>
                  <a:lnTo>
                    <a:pt x="69" y="288"/>
                  </a:lnTo>
                  <a:lnTo>
                    <a:pt x="86" y="303"/>
                  </a:lnTo>
                  <a:lnTo>
                    <a:pt x="86" y="288"/>
                  </a:lnTo>
                  <a:lnTo>
                    <a:pt x="123" y="255"/>
                  </a:lnTo>
                  <a:lnTo>
                    <a:pt x="140" y="255"/>
                  </a:lnTo>
                  <a:lnTo>
                    <a:pt x="192" y="270"/>
                  </a:lnTo>
                  <a:lnTo>
                    <a:pt x="209" y="270"/>
                  </a:lnTo>
                  <a:lnTo>
                    <a:pt x="244" y="288"/>
                  </a:lnTo>
                  <a:lnTo>
                    <a:pt x="278" y="270"/>
                  </a:lnTo>
                  <a:lnTo>
                    <a:pt x="332" y="270"/>
                  </a:lnTo>
                  <a:lnTo>
                    <a:pt x="349" y="255"/>
                  </a:lnTo>
                  <a:lnTo>
                    <a:pt x="366" y="255"/>
                  </a:lnTo>
                  <a:close/>
                </a:path>
              </a:pathLst>
            </a:custGeom>
            <a:solidFill>
              <a:srgbClr val="3FA5FF"/>
            </a:solidFill>
            <a:ln w="9525">
              <a:solidFill>
                <a:srgbClr val="BBAD87"/>
              </a:solidFill>
              <a:round/>
              <a:headEnd/>
              <a:tailEnd/>
            </a:ln>
          </p:spPr>
          <p:txBody>
            <a:bodyPr/>
            <a:lstStyle/>
            <a:p>
              <a:pPr defTabSz="914400"/>
              <a:endParaRPr lang="en-GB" sz="1350">
                <a:solidFill>
                  <a:prstClr val="black"/>
                </a:solidFill>
              </a:endParaRPr>
            </a:p>
          </p:txBody>
        </p:sp>
        <p:sp>
          <p:nvSpPr>
            <p:cNvPr id="348" name="Freeform 310"/>
            <p:cNvSpPr>
              <a:spLocks/>
            </p:cNvSpPr>
            <p:nvPr>
              <p:custDataLst>
                <p:tags r:id="rId307"/>
              </p:custDataLst>
            </p:nvPr>
          </p:nvSpPr>
          <p:spPr bwMode="auto">
            <a:xfrm>
              <a:off x="4337050" y="4300538"/>
              <a:ext cx="136525" cy="88900"/>
            </a:xfrm>
            <a:custGeom>
              <a:avLst/>
              <a:gdLst>
                <a:gd name="T0" fmla="*/ 3157 w 173"/>
                <a:gd name="T1" fmla="*/ 18095 h 113"/>
                <a:gd name="T2" fmla="*/ 3157 w 173"/>
                <a:gd name="T3" fmla="*/ 18095 h 113"/>
                <a:gd name="T4" fmla="*/ 6313 w 173"/>
                <a:gd name="T5" fmla="*/ 18095 h 113"/>
                <a:gd name="T6" fmla="*/ 13416 w 173"/>
                <a:gd name="T7" fmla="*/ 15735 h 113"/>
                <a:gd name="T8" fmla="*/ 16572 w 173"/>
                <a:gd name="T9" fmla="*/ 18095 h 113"/>
                <a:gd name="T10" fmla="*/ 20518 w 173"/>
                <a:gd name="T11" fmla="*/ 15735 h 113"/>
                <a:gd name="T12" fmla="*/ 13416 w 173"/>
                <a:gd name="T13" fmla="*/ 15735 h 113"/>
                <a:gd name="T14" fmla="*/ 3157 w 173"/>
                <a:gd name="T15" fmla="*/ 15735 h 113"/>
                <a:gd name="T16" fmla="*/ 0 w 173"/>
                <a:gd name="T17" fmla="*/ 8654 h 113"/>
                <a:gd name="T18" fmla="*/ 3157 w 173"/>
                <a:gd name="T19" fmla="*/ 3147 h 113"/>
                <a:gd name="T20" fmla="*/ 6313 w 173"/>
                <a:gd name="T21" fmla="*/ 0 h 113"/>
                <a:gd name="T22" fmla="*/ 13416 w 173"/>
                <a:gd name="T23" fmla="*/ 0 h 113"/>
                <a:gd name="T24" fmla="*/ 23675 w 173"/>
                <a:gd name="T25" fmla="*/ 3147 h 113"/>
                <a:gd name="T26" fmla="*/ 26832 w 173"/>
                <a:gd name="T27" fmla="*/ 8654 h 113"/>
                <a:gd name="T28" fmla="*/ 33934 w 173"/>
                <a:gd name="T29" fmla="*/ 22028 h 113"/>
                <a:gd name="T30" fmla="*/ 20518 w 173"/>
                <a:gd name="T31" fmla="*/ 22028 h 113"/>
                <a:gd name="T32" fmla="*/ 3157 w 173"/>
                <a:gd name="T33" fmla="*/ 22028 h 113"/>
                <a:gd name="T34" fmla="*/ 3157 w 173"/>
                <a:gd name="T35" fmla="*/ 18095 h 1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113"/>
                <a:gd name="T56" fmla="*/ 173 w 173"/>
                <a:gd name="T57" fmla="*/ 113 h 1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113">
                  <a:moveTo>
                    <a:pt x="17" y="95"/>
                  </a:moveTo>
                  <a:lnTo>
                    <a:pt x="17" y="95"/>
                  </a:lnTo>
                  <a:lnTo>
                    <a:pt x="35" y="95"/>
                  </a:lnTo>
                  <a:lnTo>
                    <a:pt x="69" y="80"/>
                  </a:lnTo>
                  <a:lnTo>
                    <a:pt x="86" y="95"/>
                  </a:lnTo>
                  <a:lnTo>
                    <a:pt x="104" y="80"/>
                  </a:lnTo>
                  <a:lnTo>
                    <a:pt x="69" y="80"/>
                  </a:lnTo>
                  <a:lnTo>
                    <a:pt x="17" y="80"/>
                  </a:lnTo>
                  <a:lnTo>
                    <a:pt x="0" y="47"/>
                  </a:lnTo>
                  <a:lnTo>
                    <a:pt x="17" y="17"/>
                  </a:lnTo>
                  <a:lnTo>
                    <a:pt x="35" y="0"/>
                  </a:lnTo>
                  <a:lnTo>
                    <a:pt x="69" y="0"/>
                  </a:lnTo>
                  <a:lnTo>
                    <a:pt x="121" y="17"/>
                  </a:lnTo>
                  <a:lnTo>
                    <a:pt x="138" y="47"/>
                  </a:lnTo>
                  <a:lnTo>
                    <a:pt x="173" y="113"/>
                  </a:lnTo>
                  <a:lnTo>
                    <a:pt x="104" y="113"/>
                  </a:lnTo>
                  <a:lnTo>
                    <a:pt x="17" y="113"/>
                  </a:lnTo>
                  <a:lnTo>
                    <a:pt x="17" y="95"/>
                  </a:lnTo>
                  <a:close/>
                </a:path>
              </a:pathLst>
            </a:custGeom>
            <a:solidFill>
              <a:srgbClr val="3FA5FF"/>
            </a:solidFill>
            <a:ln w="9525">
              <a:solidFill>
                <a:srgbClr val="BBAD87"/>
              </a:solidFill>
              <a:round/>
              <a:headEnd/>
              <a:tailEnd/>
            </a:ln>
          </p:spPr>
          <p:txBody>
            <a:bodyPr/>
            <a:lstStyle/>
            <a:p>
              <a:pPr defTabSz="914400"/>
              <a:endParaRPr lang="en-GB" sz="1350">
                <a:solidFill>
                  <a:prstClr val="black"/>
                </a:solidFill>
              </a:endParaRPr>
            </a:p>
          </p:txBody>
        </p:sp>
        <p:sp>
          <p:nvSpPr>
            <p:cNvPr id="349" name="Freeform 311"/>
            <p:cNvSpPr>
              <a:spLocks/>
            </p:cNvSpPr>
            <p:nvPr>
              <p:custDataLst>
                <p:tags r:id="rId308"/>
              </p:custDataLst>
            </p:nvPr>
          </p:nvSpPr>
          <p:spPr bwMode="auto">
            <a:xfrm>
              <a:off x="4652963" y="4414838"/>
              <a:ext cx="82550" cy="127000"/>
            </a:xfrm>
            <a:custGeom>
              <a:avLst/>
              <a:gdLst>
                <a:gd name="T0" fmla="*/ 0 w 104"/>
                <a:gd name="T1" fmla="*/ 9407 h 162"/>
                <a:gd name="T2" fmla="*/ 0 w 104"/>
                <a:gd name="T3" fmla="*/ 9407 h 162"/>
                <a:gd name="T4" fmla="*/ 0 w 104"/>
                <a:gd name="T5" fmla="*/ 3136 h 162"/>
                <a:gd name="T6" fmla="*/ 0 w 104"/>
                <a:gd name="T7" fmla="*/ 0 h 162"/>
                <a:gd name="T8" fmla="*/ 14288 w 104"/>
                <a:gd name="T9" fmla="*/ 0 h 162"/>
                <a:gd name="T10" fmla="*/ 17463 w 104"/>
                <a:gd name="T11" fmla="*/ 12543 h 162"/>
                <a:gd name="T12" fmla="*/ 20638 w 104"/>
                <a:gd name="T13" fmla="*/ 21951 h 162"/>
                <a:gd name="T14" fmla="*/ 20638 w 104"/>
                <a:gd name="T15" fmla="*/ 25086 h 162"/>
                <a:gd name="T16" fmla="*/ 3969 w 104"/>
                <a:gd name="T17" fmla="*/ 31358 h 162"/>
                <a:gd name="T18" fmla="*/ 0 w 104"/>
                <a:gd name="T19" fmla="*/ 31358 h 162"/>
                <a:gd name="T20" fmla="*/ 0 w 104"/>
                <a:gd name="T21" fmla="*/ 21951 h 162"/>
                <a:gd name="T22" fmla="*/ 3969 w 104"/>
                <a:gd name="T23" fmla="*/ 15679 h 162"/>
                <a:gd name="T24" fmla="*/ 0 w 104"/>
                <a:gd name="T25" fmla="*/ 9407 h 1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62"/>
                <a:gd name="T41" fmla="*/ 104 w 104"/>
                <a:gd name="T42" fmla="*/ 162 h 1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62">
                  <a:moveTo>
                    <a:pt x="0" y="48"/>
                  </a:moveTo>
                  <a:lnTo>
                    <a:pt x="0" y="48"/>
                  </a:lnTo>
                  <a:lnTo>
                    <a:pt x="0" y="18"/>
                  </a:lnTo>
                  <a:lnTo>
                    <a:pt x="0" y="0"/>
                  </a:lnTo>
                  <a:lnTo>
                    <a:pt x="69" y="0"/>
                  </a:lnTo>
                  <a:lnTo>
                    <a:pt x="87" y="66"/>
                  </a:lnTo>
                  <a:lnTo>
                    <a:pt x="104" y="114"/>
                  </a:lnTo>
                  <a:lnTo>
                    <a:pt x="104" y="129"/>
                  </a:lnTo>
                  <a:lnTo>
                    <a:pt x="18" y="162"/>
                  </a:lnTo>
                  <a:lnTo>
                    <a:pt x="0" y="162"/>
                  </a:lnTo>
                  <a:lnTo>
                    <a:pt x="0" y="114"/>
                  </a:lnTo>
                  <a:lnTo>
                    <a:pt x="18" y="81"/>
                  </a:lnTo>
                  <a:lnTo>
                    <a:pt x="0" y="48"/>
                  </a:lnTo>
                  <a:close/>
                </a:path>
              </a:pathLst>
            </a:custGeom>
            <a:solidFill>
              <a:srgbClr val="3FA5FF"/>
            </a:solidFill>
            <a:ln w="9525">
              <a:solidFill>
                <a:srgbClr val="BBAD87"/>
              </a:solidFill>
              <a:round/>
              <a:headEnd/>
              <a:tailEnd/>
            </a:ln>
          </p:spPr>
          <p:txBody>
            <a:bodyPr/>
            <a:lstStyle/>
            <a:p>
              <a:pPr defTabSz="914400"/>
              <a:endParaRPr lang="en-GB" sz="1350">
                <a:solidFill>
                  <a:prstClr val="black"/>
                </a:solidFill>
              </a:endParaRPr>
            </a:p>
          </p:txBody>
        </p:sp>
        <p:sp>
          <p:nvSpPr>
            <p:cNvPr id="350" name="Freeform 312"/>
            <p:cNvSpPr>
              <a:spLocks/>
            </p:cNvSpPr>
            <p:nvPr>
              <p:custDataLst>
                <p:tags r:id="rId309"/>
              </p:custDataLst>
            </p:nvPr>
          </p:nvSpPr>
          <p:spPr bwMode="auto">
            <a:xfrm>
              <a:off x="4775200" y="4364038"/>
              <a:ext cx="250825" cy="190500"/>
            </a:xfrm>
            <a:custGeom>
              <a:avLst/>
              <a:gdLst>
                <a:gd name="T0" fmla="*/ 30859 w 317"/>
                <a:gd name="T1" fmla="*/ 45244 h 240"/>
                <a:gd name="T2" fmla="*/ 30859 w 317"/>
                <a:gd name="T3" fmla="*/ 45244 h 240"/>
                <a:gd name="T4" fmla="*/ 37980 w 317"/>
                <a:gd name="T5" fmla="*/ 35719 h 240"/>
                <a:gd name="T6" fmla="*/ 41145 w 317"/>
                <a:gd name="T7" fmla="*/ 35719 h 240"/>
                <a:gd name="T8" fmla="*/ 45101 w 317"/>
                <a:gd name="T9" fmla="*/ 38100 h 240"/>
                <a:gd name="T10" fmla="*/ 48266 w 317"/>
                <a:gd name="T11" fmla="*/ 35719 h 240"/>
                <a:gd name="T12" fmla="*/ 55387 w 317"/>
                <a:gd name="T13" fmla="*/ 26194 h 240"/>
                <a:gd name="T14" fmla="*/ 58552 w 317"/>
                <a:gd name="T15" fmla="*/ 16669 h 240"/>
                <a:gd name="T16" fmla="*/ 62508 w 317"/>
                <a:gd name="T17" fmla="*/ 9525 h 240"/>
                <a:gd name="T18" fmla="*/ 62508 w 317"/>
                <a:gd name="T19" fmla="*/ 7144 h 240"/>
                <a:gd name="T20" fmla="*/ 62508 w 317"/>
                <a:gd name="T21" fmla="*/ 3175 h 240"/>
                <a:gd name="T22" fmla="*/ 58552 w 317"/>
                <a:gd name="T23" fmla="*/ 0 h 240"/>
                <a:gd name="T24" fmla="*/ 55387 w 317"/>
                <a:gd name="T25" fmla="*/ 0 h 240"/>
                <a:gd name="T26" fmla="*/ 52222 w 317"/>
                <a:gd name="T27" fmla="*/ 3175 h 240"/>
                <a:gd name="T28" fmla="*/ 41145 w 317"/>
                <a:gd name="T29" fmla="*/ 3175 h 240"/>
                <a:gd name="T30" fmla="*/ 34815 w 317"/>
                <a:gd name="T31" fmla="*/ 7144 h 240"/>
                <a:gd name="T32" fmla="*/ 27694 w 317"/>
                <a:gd name="T33" fmla="*/ 3175 h 240"/>
                <a:gd name="T34" fmla="*/ 23737 w 317"/>
                <a:gd name="T35" fmla="*/ 3175 h 240"/>
                <a:gd name="T36" fmla="*/ 13451 w 317"/>
                <a:gd name="T37" fmla="*/ 0 h 240"/>
                <a:gd name="T38" fmla="*/ 10286 w 317"/>
                <a:gd name="T39" fmla="*/ 0 h 240"/>
                <a:gd name="T40" fmla="*/ 3165 w 317"/>
                <a:gd name="T41" fmla="*/ 7144 h 240"/>
                <a:gd name="T42" fmla="*/ 3165 w 317"/>
                <a:gd name="T43" fmla="*/ 9525 h 240"/>
                <a:gd name="T44" fmla="*/ 3165 w 317"/>
                <a:gd name="T45" fmla="*/ 16669 h 240"/>
                <a:gd name="T46" fmla="*/ 0 w 317"/>
                <a:gd name="T47" fmla="*/ 28575 h 240"/>
                <a:gd name="T48" fmla="*/ 0 w 317"/>
                <a:gd name="T49" fmla="*/ 38100 h 240"/>
                <a:gd name="T50" fmla="*/ 10286 w 317"/>
                <a:gd name="T51" fmla="*/ 38100 h 240"/>
                <a:gd name="T52" fmla="*/ 10286 w 317"/>
                <a:gd name="T53" fmla="*/ 41275 h 240"/>
                <a:gd name="T54" fmla="*/ 13451 w 317"/>
                <a:gd name="T55" fmla="*/ 47625 h 240"/>
                <a:gd name="T56" fmla="*/ 17407 w 317"/>
                <a:gd name="T57" fmla="*/ 47625 h 240"/>
                <a:gd name="T58" fmla="*/ 30859 w 317"/>
                <a:gd name="T59" fmla="*/ 47625 h 240"/>
                <a:gd name="T60" fmla="*/ 30859 w 317"/>
                <a:gd name="T61" fmla="*/ 45244 h 2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17"/>
                <a:gd name="T94" fmla="*/ 0 h 240"/>
                <a:gd name="T95" fmla="*/ 317 w 317"/>
                <a:gd name="T96" fmla="*/ 240 h 24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17" h="240">
                  <a:moveTo>
                    <a:pt x="159" y="225"/>
                  </a:moveTo>
                  <a:lnTo>
                    <a:pt x="159" y="225"/>
                  </a:lnTo>
                  <a:lnTo>
                    <a:pt x="194" y="177"/>
                  </a:lnTo>
                  <a:lnTo>
                    <a:pt x="211" y="177"/>
                  </a:lnTo>
                  <a:lnTo>
                    <a:pt x="228" y="192"/>
                  </a:lnTo>
                  <a:lnTo>
                    <a:pt x="246" y="177"/>
                  </a:lnTo>
                  <a:lnTo>
                    <a:pt x="282" y="129"/>
                  </a:lnTo>
                  <a:lnTo>
                    <a:pt x="299" y="81"/>
                  </a:lnTo>
                  <a:lnTo>
                    <a:pt x="317" y="48"/>
                  </a:lnTo>
                  <a:lnTo>
                    <a:pt x="317" y="33"/>
                  </a:lnTo>
                  <a:lnTo>
                    <a:pt x="317" y="15"/>
                  </a:lnTo>
                  <a:lnTo>
                    <a:pt x="299" y="0"/>
                  </a:lnTo>
                  <a:lnTo>
                    <a:pt x="282" y="0"/>
                  </a:lnTo>
                  <a:lnTo>
                    <a:pt x="265" y="15"/>
                  </a:lnTo>
                  <a:lnTo>
                    <a:pt x="211" y="15"/>
                  </a:lnTo>
                  <a:lnTo>
                    <a:pt x="177" y="33"/>
                  </a:lnTo>
                  <a:lnTo>
                    <a:pt x="142" y="15"/>
                  </a:lnTo>
                  <a:lnTo>
                    <a:pt x="123" y="15"/>
                  </a:lnTo>
                  <a:lnTo>
                    <a:pt x="71" y="0"/>
                  </a:lnTo>
                  <a:lnTo>
                    <a:pt x="54" y="0"/>
                  </a:lnTo>
                  <a:lnTo>
                    <a:pt x="19" y="33"/>
                  </a:lnTo>
                  <a:lnTo>
                    <a:pt x="19" y="48"/>
                  </a:lnTo>
                  <a:lnTo>
                    <a:pt x="19" y="81"/>
                  </a:lnTo>
                  <a:lnTo>
                    <a:pt x="0" y="144"/>
                  </a:lnTo>
                  <a:lnTo>
                    <a:pt x="0" y="192"/>
                  </a:lnTo>
                  <a:lnTo>
                    <a:pt x="54" y="192"/>
                  </a:lnTo>
                  <a:lnTo>
                    <a:pt x="54" y="207"/>
                  </a:lnTo>
                  <a:lnTo>
                    <a:pt x="71" y="240"/>
                  </a:lnTo>
                  <a:lnTo>
                    <a:pt x="88" y="240"/>
                  </a:lnTo>
                  <a:lnTo>
                    <a:pt x="159" y="240"/>
                  </a:lnTo>
                  <a:lnTo>
                    <a:pt x="159" y="225"/>
                  </a:lnTo>
                  <a:close/>
                </a:path>
              </a:pathLst>
            </a:custGeom>
            <a:solidFill>
              <a:srgbClr val="3FA5FF"/>
            </a:solidFill>
            <a:ln w="9525">
              <a:solidFill>
                <a:srgbClr val="BBAD87"/>
              </a:solidFill>
              <a:round/>
              <a:headEnd/>
              <a:tailEnd/>
            </a:ln>
          </p:spPr>
          <p:txBody>
            <a:bodyPr/>
            <a:lstStyle/>
            <a:p>
              <a:pPr defTabSz="914400"/>
              <a:endParaRPr lang="en-GB" sz="1350">
                <a:solidFill>
                  <a:prstClr val="black"/>
                </a:solidFill>
              </a:endParaRPr>
            </a:p>
          </p:txBody>
        </p:sp>
        <p:sp>
          <p:nvSpPr>
            <p:cNvPr id="351" name="Freeform 313"/>
            <p:cNvSpPr>
              <a:spLocks/>
            </p:cNvSpPr>
            <p:nvPr>
              <p:custDataLst>
                <p:tags r:id="rId310"/>
              </p:custDataLst>
            </p:nvPr>
          </p:nvSpPr>
          <p:spPr bwMode="auto">
            <a:xfrm>
              <a:off x="4735513" y="4389438"/>
              <a:ext cx="55563" cy="127000"/>
            </a:xfrm>
            <a:custGeom>
              <a:avLst/>
              <a:gdLst>
                <a:gd name="T0" fmla="*/ 7247 w 69"/>
                <a:gd name="T1" fmla="*/ 3195 h 159"/>
                <a:gd name="T2" fmla="*/ 7247 w 69"/>
                <a:gd name="T3" fmla="*/ 3195 h 159"/>
                <a:gd name="T4" fmla="*/ 0 w 69"/>
                <a:gd name="T5" fmla="*/ 6390 h 159"/>
                <a:gd name="T6" fmla="*/ 0 w 69"/>
                <a:gd name="T7" fmla="*/ 9585 h 159"/>
                <a:gd name="T8" fmla="*/ 4026 w 69"/>
                <a:gd name="T9" fmla="*/ 12780 h 159"/>
                <a:gd name="T10" fmla="*/ 4026 w 69"/>
                <a:gd name="T11" fmla="*/ 19170 h 159"/>
                <a:gd name="T12" fmla="*/ 4026 w 69"/>
                <a:gd name="T13" fmla="*/ 31950 h 159"/>
                <a:gd name="T14" fmla="*/ 10468 w 69"/>
                <a:gd name="T15" fmla="*/ 31950 h 159"/>
                <a:gd name="T16" fmla="*/ 10468 w 69"/>
                <a:gd name="T17" fmla="*/ 22365 h 159"/>
                <a:gd name="T18" fmla="*/ 14495 w 69"/>
                <a:gd name="T19" fmla="*/ 9585 h 159"/>
                <a:gd name="T20" fmla="*/ 14495 w 69"/>
                <a:gd name="T21" fmla="*/ 3195 h 159"/>
                <a:gd name="T22" fmla="*/ 10468 w 69"/>
                <a:gd name="T23" fmla="*/ 0 h 159"/>
                <a:gd name="T24" fmla="*/ 7247 w 69"/>
                <a:gd name="T25" fmla="*/ 0 h 159"/>
                <a:gd name="T26" fmla="*/ 7247 w 69"/>
                <a:gd name="T27" fmla="*/ 3195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59"/>
                <a:gd name="T44" fmla="*/ 69 w 69"/>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59">
                  <a:moveTo>
                    <a:pt x="35" y="15"/>
                  </a:moveTo>
                  <a:lnTo>
                    <a:pt x="35" y="15"/>
                  </a:lnTo>
                  <a:lnTo>
                    <a:pt x="0" y="30"/>
                  </a:lnTo>
                  <a:lnTo>
                    <a:pt x="0" y="48"/>
                  </a:lnTo>
                  <a:lnTo>
                    <a:pt x="17" y="63"/>
                  </a:lnTo>
                  <a:lnTo>
                    <a:pt x="17" y="96"/>
                  </a:lnTo>
                  <a:lnTo>
                    <a:pt x="17" y="159"/>
                  </a:lnTo>
                  <a:lnTo>
                    <a:pt x="52" y="159"/>
                  </a:lnTo>
                  <a:lnTo>
                    <a:pt x="52" y="111"/>
                  </a:lnTo>
                  <a:lnTo>
                    <a:pt x="69" y="48"/>
                  </a:lnTo>
                  <a:lnTo>
                    <a:pt x="69" y="15"/>
                  </a:lnTo>
                  <a:lnTo>
                    <a:pt x="52" y="0"/>
                  </a:lnTo>
                  <a:lnTo>
                    <a:pt x="35" y="0"/>
                  </a:lnTo>
                  <a:lnTo>
                    <a:pt x="35" y="15"/>
                  </a:lnTo>
                </a:path>
              </a:pathLst>
            </a:custGeom>
            <a:solidFill>
              <a:srgbClr val="00B0F0"/>
            </a:solidFill>
            <a:ln w="9525">
              <a:solidFill>
                <a:srgbClr val="BBAD87"/>
              </a:solidFill>
              <a:prstDash val="solid"/>
              <a:round/>
              <a:headEnd/>
              <a:tailEnd/>
            </a:ln>
          </p:spPr>
          <p:txBody>
            <a:bodyPr/>
            <a:lstStyle/>
            <a:p>
              <a:pPr defTabSz="914400"/>
              <a:endParaRPr lang="en-GB" sz="1350">
                <a:solidFill>
                  <a:prstClr val="black"/>
                </a:solidFill>
              </a:endParaRPr>
            </a:p>
          </p:txBody>
        </p:sp>
        <p:sp>
          <p:nvSpPr>
            <p:cNvPr id="352" name="Freeform 314"/>
            <p:cNvSpPr>
              <a:spLocks/>
            </p:cNvSpPr>
            <p:nvPr>
              <p:custDataLst>
                <p:tags r:id="rId311"/>
              </p:custDataLst>
            </p:nvPr>
          </p:nvSpPr>
          <p:spPr bwMode="auto">
            <a:xfrm>
              <a:off x="4391025" y="4389438"/>
              <a:ext cx="150813" cy="101600"/>
            </a:xfrm>
            <a:custGeom>
              <a:avLst/>
              <a:gdLst>
                <a:gd name="T0" fmla="*/ 34925 w 190"/>
                <a:gd name="T1" fmla="*/ 26610 h 126"/>
                <a:gd name="T2" fmla="*/ 34925 w 190"/>
                <a:gd name="T3" fmla="*/ 26610 h 126"/>
                <a:gd name="T4" fmla="*/ 38100 w 190"/>
                <a:gd name="T5" fmla="*/ 26610 h 126"/>
                <a:gd name="T6" fmla="*/ 38100 w 190"/>
                <a:gd name="T7" fmla="*/ 22578 h 126"/>
                <a:gd name="T8" fmla="*/ 38100 w 190"/>
                <a:gd name="T9" fmla="*/ 20159 h 126"/>
                <a:gd name="T10" fmla="*/ 38100 w 190"/>
                <a:gd name="T11" fmla="*/ 16127 h 126"/>
                <a:gd name="T12" fmla="*/ 38100 w 190"/>
                <a:gd name="T13" fmla="*/ 12902 h 126"/>
                <a:gd name="T14" fmla="*/ 30956 w 190"/>
                <a:gd name="T15" fmla="*/ 0 h 126"/>
                <a:gd name="T16" fmla="*/ 23813 w 190"/>
                <a:gd name="T17" fmla="*/ 3225 h 126"/>
                <a:gd name="T18" fmla="*/ 17463 w 190"/>
                <a:gd name="T19" fmla="*/ 3225 h 126"/>
                <a:gd name="T20" fmla="*/ 20638 w 190"/>
                <a:gd name="T21" fmla="*/ 0 h 126"/>
                <a:gd name="T22" fmla="*/ 7144 w 190"/>
                <a:gd name="T23" fmla="*/ 0 h 126"/>
                <a:gd name="T24" fmla="*/ 7144 w 190"/>
                <a:gd name="T25" fmla="*/ 3225 h 126"/>
                <a:gd name="T26" fmla="*/ 0 w 190"/>
                <a:gd name="T27" fmla="*/ 9676 h 126"/>
                <a:gd name="T28" fmla="*/ 10319 w 190"/>
                <a:gd name="T29" fmla="*/ 16127 h 126"/>
                <a:gd name="T30" fmla="*/ 14288 w 190"/>
                <a:gd name="T31" fmla="*/ 12902 h 126"/>
                <a:gd name="T32" fmla="*/ 17463 w 190"/>
                <a:gd name="T33" fmla="*/ 12902 h 126"/>
                <a:gd name="T34" fmla="*/ 23813 w 190"/>
                <a:gd name="T35" fmla="*/ 20159 h 126"/>
                <a:gd name="T36" fmla="*/ 23813 w 190"/>
                <a:gd name="T37" fmla="*/ 22578 h 126"/>
                <a:gd name="T38" fmla="*/ 27781 w 190"/>
                <a:gd name="T39" fmla="*/ 20159 h 126"/>
                <a:gd name="T40" fmla="*/ 30956 w 190"/>
                <a:gd name="T41" fmla="*/ 26610 h 126"/>
                <a:gd name="T42" fmla="*/ 34925 w 190"/>
                <a:gd name="T43" fmla="*/ 26610 h 1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90"/>
                <a:gd name="T67" fmla="*/ 0 h 126"/>
                <a:gd name="T68" fmla="*/ 190 w 190"/>
                <a:gd name="T69" fmla="*/ 126 h 1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90" h="126">
                  <a:moveTo>
                    <a:pt x="173" y="126"/>
                  </a:moveTo>
                  <a:lnTo>
                    <a:pt x="173" y="126"/>
                  </a:lnTo>
                  <a:lnTo>
                    <a:pt x="190" y="126"/>
                  </a:lnTo>
                  <a:lnTo>
                    <a:pt x="190" y="111"/>
                  </a:lnTo>
                  <a:lnTo>
                    <a:pt x="190" y="96"/>
                  </a:lnTo>
                  <a:lnTo>
                    <a:pt x="190" y="78"/>
                  </a:lnTo>
                  <a:lnTo>
                    <a:pt x="190" y="63"/>
                  </a:lnTo>
                  <a:lnTo>
                    <a:pt x="156" y="0"/>
                  </a:lnTo>
                  <a:lnTo>
                    <a:pt x="121" y="15"/>
                  </a:lnTo>
                  <a:lnTo>
                    <a:pt x="87" y="15"/>
                  </a:lnTo>
                  <a:lnTo>
                    <a:pt x="104" y="0"/>
                  </a:lnTo>
                  <a:lnTo>
                    <a:pt x="35" y="0"/>
                  </a:lnTo>
                  <a:lnTo>
                    <a:pt x="35" y="15"/>
                  </a:lnTo>
                  <a:lnTo>
                    <a:pt x="0" y="48"/>
                  </a:lnTo>
                  <a:lnTo>
                    <a:pt x="52" y="78"/>
                  </a:lnTo>
                  <a:lnTo>
                    <a:pt x="69" y="63"/>
                  </a:lnTo>
                  <a:lnTo>
                    <a:pt x="87" y="63"/>
                  </a:lnTo>
                  <a:lnTo>
                    <a:pt x="121" y="96"/>
                  </a:lnTo>
                  <a:lnTo>
                    <a:pt x="121" y="111"/>
                  </a:lnTo>
                  <a:lnTo>
                    <a:pt x="138" y="96"/>
                  </a:lnTo>
                  <a:lnTo>
                    <a:pt x="156" y="126"/>
                  </a:lnTo>
                  <a:lnTo>
                    <a:pt x="173" y="126"/>
                  </a:lnTo>
                  <a:close/>
                </a:path>
              </a:pathLst>
            </a:custGeom>
            <a:solidFill>
              <a:srgbClr val="3FA5FF"/>
            </a:solidFill>
            <a:ln w="9525">
              <a:solidFill>
                <a:srgbClr val="BBAD87"/>
              </a:solidFill>
              <a:round/>
              <a:headEnd/>
              <a:tailEnd/>
            </a:ln>
          </p:spPr>
          <p:txBody>
            <a:bodyPr/>
            <a:lstStyle/>
            <a:p>
              <a:pPr defTabSz="914400"/>
              <a:endParaRPr lang="en-GB" sz="1350">
                <a:solidFill>
                  <a:prstClr val="black"/>
                </a:solidFill>
              </a:endParaRPr>
            </a:p>
          </p:txBody>
        </p:sp>
        <p:sp>
          <p:nvSpPr>
            <p:cNvPr id="353" name="Freeform 315"/>
            <p:cNvSpPr>
              <a:spLocks/>
            </p:cNvSpPr>
            <p:nvPr>
              <p:custDataLst>
                <p:tags r:id="rId312"/>
              </p:custDataLst>
            </p:nvPr>
          </p:nvSpPr>
          <p:spPr bwMode="auto">
            <a:xfrm>
              <a:off x="6196012" y="3832222"/>
              <a:ext cx="630238" cy="646115"/>
            </a:xfrm>
            <a:custGeom>
              <a:avLst/>
              <a:gdLst>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1940 w 10000"/>
                <a:gd name="connsiteY72" fmla="*/ 417 h 10599"/>
                <a:gd name="connsiteX73" fmla="*/ 2596 w 10000"/>
                <a:gd name="connsiteY73" fmla="*/ 0 h 10599"/>
                <a:gd name="connsiteX74" fmla="*/ 3249 w 10000"/>
                <a:gd name="connsiteY74" fmla="*/ 807 h 10599"/>
                <a:gd name="connsiteX75" fmla="*/ 3904 w 10000"/>
                <a:gd name="connsiteY75" fmla="*/ 599 h 10599"/>
                <a:gd name="connsiteX76" fmla="*/ 4131 w 10000"/>
                <a:gd name="connsiteY76" fmla="*/ 807 h 10599"/>
                <a:gd name="connsiteX77" fmla="*/ 4131 w 10000"/>
                <a:gd name="connsiteY77" fmla="*/ 1224 h 10599"/>
                <a:gd name="connsiteX78" fmla="*/ 3703 w 10000"/>
                <a:gd name="connsiteY78" fmla="*/ 1667 h 10599"/>
                <a:gd name="connsiteX79" fmla="*/ 3904 w 10000"/>
                <a:gd name="connsiteY79" fmla="*/ 2057 h 10599"/>
                <a:gd name="connsiteX80" fmla="*/ 3476 w 10000"/>
                <a:gd name="connsiteY80" fmla="*/ 2057 h 10599"/>
                <a:gd name="connsiteX81" fmla="*/ 3703 w 10000"/>
                <a:gd name="connsiteY81" fmla="*/ 2682 h 10599"/>
                <a:gd name="connsiteX82" fmla="*/ 4358 w 10000"/>
                <a:gd name="connsiteY82" fmla="*/ 2917 h 10599"/>
                <a:gd name="connsiteX83" fmla="*/ 4131 w 10000"/>
                <a:gd name="connsiteY83" fmla="*/ 3542 h 10599"/>
                <a:gd name="connsiteX84" fmla="*/ 4559 w 10000"/>
                <a:gd name="connsiteY84" fmla="*/ 3724 h 10599"/>
                <a:gd name="connsiteX85" fmla="*/ 6524 w 10000"/>
                <a:gd name="connsiteY85" fmla="*/ 4349 h 10599"/>
                <a:gd name="connsiteX86" fmla="*/ 6751 w 10000"/>
                <a:gd name="connsiteY86" fmla="*/ 4349 h 10599"/>
                <a:gd name="connsiteX87" fmla="*/ 6751 w 10000"/>
                <a:gd name="connsiteY87" fmla="*/ 4167 h 10599"/>
                <a:gd name="connsiteX88" fmla="*/ 6751 w 10000"/>
                <a:gd name="connsiteY88" fmla="*/ 3724 h 10599"/>
                <a:gd name="connsiteX89" fmla="*/ 6952 w 10000"/>
                <a:gd name="connsiteY89" fmla="*/ 3724 h 10599"/>
                <a:gd name="connsiteX90" fmla="*/ 7179 w 10000"/>
                <a:gd name="connsiteY90" fmla="*/ 3932 h 10599"/>
                <a:gd name="connsiteX91" fmla="*/ 7179 w 10000"/>
                <a:gd name="connsiteY91" fmla="*/ 4167 h 10599"/>
                <a:gd name="connsiteX92" fmla="*/ 8035 w 10000"/>
                <a:gd name="connsiteY92" fmla="*/ 4167 h 10599"/>
                <a:gd name="connsiteX93" fmla="*/ 8262 w 10000"/>
                <a:gd name="connsiteY93" fmla="*/ 4167 h 10599"/>
                <a:gd name="connsiteX94" fmla="*/ 8035 w 10000"/>
                <a:gd name="connsiteY94" fmla="*/ 3724 h 10599"/>
                <a:gd name="connsiteX95" fmla="*/ 9144 w 10000"/>
                <a:gd name="connsiteY95"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1940 w 10000"/>
                <a:gd name="connsiteY72" fmla="*/ 417 h 10599"/>
                <a:gd name="connsiteX73" fmla="*/ 2596 w 10000"/>
                <a:gd name="connsiteY73" fmla="*/ 0 h 10599"/>
                <a:gd name="connsiteX74" fmla="*/ 3382 w 10000"/>
                <a:gd name="connsiteY74" fmla="*/ 599 h 10599"/>
                <a:gd name="connsiteX75" fmla="*/ 3904 w 10000"/>
                <a:gd name="connsiteY75" fmla="*/ 599 h 10599"/>
                <a:gd name="connsiteX76" fmla="*/ 4131 w 10000"/>
                <a:gd name="connsiteY76" fmla="*/ 807 h 10599"/>
                <a:gd name="connsiteX77" fmla="*/ 4131 w 10000"/>
                <a:gd name="connsiteY77" fmla="*/ 1224 h 10599"/>
                <a:gd name="connsiteX78" fmla="*/ 3703 w 10000"/>
                <a:gd name="connsiteY78" fmla="*/ 1667 h 10599"/>
                <a:gd name="connsiteX79" fmla="*/ 3904 w 10000"/>
                <a:gd name="connsiteY79" fmla="*/ 2057 h 10599"/>
                <a:gd name="connsiteX80" fmla="*/ 3476 w 10000"/>
                <a:gd name="connsiteY80" fmla="*/ 2057 h 10599"/>
                <a:gd name="connsiteX81" fmla="*/ 3703 w 10000"/>
                <a:gd name="connsiteY81" fmla="*/ 2682 h 10599"/>
                <a:gd name="connsiteX82" fmla="*/ 4358 w 10000"/>
                <a:gd name="connsiteY82" fmla="*/ 2917 h 10599"/>
                <a:gd name="connsiteX83" fmla="*/ 4131 w 10000"/>
                <a:gd name="connsiteY83" fmla="*/ 3542 h 10599"/>
                <a:gd name="connsiteX84" fmla="*/ 4559 w 10000"/>
                <a:gd name="connsiteY84" fmla="*/ 3724 h 10599"/>
                <a:gd name="connsiteX85" fmla="*/ 6524 w 10000"/>
                <a:gd name="connsiteY85" fmla="*/ 4349 h 10599"/>
                <a:gd name="connsiteX86" fmla="*/ 6751 w 10000"/>
                <a:gd name="connsiteY86" fmla="*/ 4349 h 10599"/>
                <a:gd name="connsiteX87" fmla="*/ 6751 w 10000"/>
                <a:gd name="connsiteY87" fmla="*/ 4167 h 10599"/>
                <a:gd name="connsiteX88" fmla="*/ 6751 w 10000"/>
                <a:gd name="connsiteY88" fmla="*/ 3724 h 10599"/>
                <a:gd name="connsiteX89" fmla="*/ 6952 w 10000"/>
                <a:gd name="connsiteY89" fmla="*/ 3724 h 10599"/>
                <a:gd name="connsiteX90" fmla="*/ 7179 w 10000"/>
                <a:gd name="connsiteY90" fmla="*/ 3932 h 10599"/>
                <a:gd name="connsiteX91" fmla="*/ 7179 w 10000"/>
                <a:gd name="connsiteY91" fmla="*/ 4167 h 10599"/>
                <a:gd name="connsiteX92" fmla="*/ 8035 w 10000"/>
                <a:gd name="connsiteY92" fmla="*/ 4167 h 10599"/>
                <a:gd name="connsiteX93" fmla="*/ 8262 w 10000"/>
                <a:gd name="connsiteY93" fmla="*/ 4167 h 10599"/>
                <a:gd name="connsiteX94" fmla="*/ 8035 w 10000"/>
                <a:gd name="connsiteY94" fmla="*/ 3724 h 10599"/>
                <a:gd name="connsiteX95" fmla="*/ 9144 w 10000"/>
                <a:gd name="connsiteY95"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1940 w 10000"/>
                <a:gd name="connsiteY72" fmla="*/ 417 h 10599"/>
                <a:gd name="connsiteX73" fmla="*/ 2596 w 10000"/>
                <a:gd name="connsiteY73" fmla="*/ 0 h 10599"/>
                <a:gd name="connsiteX74" fmla="*/ 3382 w 10000"/>
                <a:gd name="connsiteY74" fmla="*/ 599 h 10599"/>
                <a:gd name="connsiteX75" fmla="*/ 4131 w 10000"/>
                <a:gd name="connsiteY75" fmla="*/ 495 h 10599"/>
                <a:gd name="connsiteX76" fmla="*/ 4131 w 10000"/>
                <a:gd name="connsiteY76" fmla="*/ 807 h 10599"/>
                <a:gd name="connsiteX77" fmla="*/ 4131 w 10000"/>
                <a:gd name="connsiteY77" fmla="*/ 1224 h 10599"/>
                <a:gd name="connsiteX78" fmla="*/ 3703 w 10000"/>
                <a:gd name="connsiteY78" fmla="*/ 1667 h 10599"/>
                <a:gd name="connsiteX79" fmla="*/ 3904 w 10000"/>
                <a:gd name="connsiteY79" fmla="*/ 2057 h 10599"/>
                <a:gd name="connsiteX80" fmla="*/ 3476 w 10000"/>
                <a:gd name="connsiteY80" fmla="*/ 2057 h 10599"/>
                <a:gd name="connsiteX81" fmla="*/ 3703 w 10000"/>
                <a:gd name="connsiteY81" fmla="*/ 2682 h 10599"/>
                <a:gd name="connsiteX82" fmla="*/ 4358 w 10000"/>
                <a:gd name="connsiteY82" fmla="*/ 2917 h 10599"/>
                <a:gd name="connsiteX83" fmla="*/ 4131 w 10000"/>
                <a:gd name="connsiteY83" fmla="*/ 3542 h 10599"/>
                <a:gd name="connsiteX84" fmla="*/ 4559 w 10000"/>
                <a:gd name="connsiteY84" fmla="*/ 3724 h 10599"/>
                <a:gd name="connsiteX85" fmla="*/ 6524 w 10000"/>
                <a:gd name="connsiteY85" fmla="*/ 4349 h 10599"/>
                <a:gd name="connsiteX86" fmla="*/ 6751 w 10000"/>
                <a:gd name="connsiteY86" fmla="*/ 4349 h 10599"/>
                <a:gd name="connsiteX87" fmla="*/ 6751 w 10000"/>
                <a:gd name="connsiteY87" fmla="*/ 4167 h 10599"/>
                <a:gd name="connsiteX88" fmla="*/ 6751 w 10000"/>
                <a:gd name="connsiteY88" fmla="*/ 3724 h 10599"/>
                <a:gd name="connsiteX89" fmla="*/ 6952 w 10000"/>
                <a:gd name="connsiteY89" fmla="*/ 3724 h 10599"/>
                <a:gd name="connsiteX90" fmla="*/ 7179 w 10000"/>
                <a:gd name="connsiteY90" fmla="*/ 3932 h 10599"/>
                <a:gd name="connsiteX91" fmla="*/ 7179 w 10000"/>
                <a:gd name="connsiteY91" fmla="*/ 4167 h 10599"/>
                <a:gd name="connsiteX92" fmla="*/ 8035 w 10000"/>
                <a:gd name="connsiteY92" fmla="*/ 4167 h 10599"/>
                <a:gd name="connsiteX93" fmla="*/ 8262 w 10000"/>
                <a:gd name="connsiteY93" fmla="*/ 4167 h 10599"/>
                <a:gd name="connsiteX94" fmla="*/ 8035 w 10000"/>
                <a:gd name="connsiteY94" fmla="*/ 3724 h 10599"/>
                <a:gd name="connsiteX95" fmla="*/ 9144 w 10000"/>
                <a:gd name="connsiteY95"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2189 w 10000"/>
                <a:gd name="connsiteY72" fmla="*/ 807 h 10599"/>
                <a:gd name="connsiteX73" fmla="*/ 1940 w 10000"/>
                <a:gd name="connsiteY73" fmla="*/ 417 h 10599"/>
                <a:gd name="connsiteX74" fmla="*/ 2596 w 10000"/>
                <a:gd name="connsiteY74" fmla="*/ 0 h 10599"/>
                <a:gd name="connsiteX75" fmla="*/ 3382 w 10000"/>
                <a:gd name="connsiteY75" fmla="*/ 599 h 10599"/>
                <a:gd name="connsiteX76" fmla="*/ 4131 w 10000"/>
                <a:gd name="connsiteY76" fmla="*/ 495 h 10599"/>
                <a:gd name="connsiteX77" fmla="*/ 4131 w 10000"/>
                <a:gd name="connsiteY77" fmla="*/ 807 h 10599"/>
                <a:gd name="connsiteX78" fmla="*/ 4131 w 10000"/>
                <a:gd name="connsiteY78" fmla="*/ 1224 h 10599"/>
                <a:gd name="connsiteX79" fmla="*/ 3703 w 10000"/>
                <a:gd name="connsiteY79" fmla="*/ 1667 h 10599"/>
                <a:gd name="connsiteX80" fmla="*/ 3904 w 10000"/>
                <a:gd name="connsiteY80" fmla="*/ 2057 h 10599"/>
                <a:gd name="connsiteX81" fmla="*/ 3476 w 10000"/>
                <a:gd name="connsiteY81" fmla="*/ 2057 h 10599"/>
                <a:gd name="connsiteX82" fmla="*/ 3703 w 10000"/>
                <a:gd name="connsiteY82" fmla="*/ 2682 h 10599"/>
                <a:gd name="connsiteX83" fmla="*/ 4358 w 10000"/>
                <a:gd name="connsiteY83" fmla="*/ 2917 h 10599"/>
                <a:gd name="connsiteX84" fmla="*/ 4131 w 10000"/>
                <a:gd name="connsiteY84" fmla="*/ 3542 h 10599"/>
                <a:gd name="connsiteX85" fmla="*/ 4559 w 10000"/>
                <a:gd name="connsiteY85" fmla="*/ 3724 h 10599"/>
                <a:gd name="connsiteX86" fmla="*/ 6524 w 10000"/>
                <a:gd name="connsiteY86" fmla="*/ 4349 h 10599"/>
                <a:gd name="connsiteX87" fmla="*/ 6751 w 10000"/>
                <a:gd name="connsiteY87" fmla="*/ 4349 h 10599"/>
                <a:gd name="connsiteX88" fmla="*/ 6751 w 10000"/>
                <a:gd name="connsiteY88" fmla="*/ 4167 h 10599"/>
                <a:gd name="connsiteX89" fmla="*/ 6751 w 10000"/>
                <a:gd name="connsiteY89" fmla="*/ 3724 h 10599"/>
                <a:gd name="connsiteX90" fmla="*/ 6952 w 10000"/>
                <a:gd name="connsiteY90" fmla="*/ 3724 h 10599"/>
                <a:gd name="connsiteX91" fmla="*/ 7179 w 10000"/>
                <a:gd name="connsiteY91" fmla="*/ 3932 h 10599"/>
                <a:gd name="connsiteX92" fmla="*/ 7179 w 10000"/>
                <a:gd name="connsiteY92" fmla="*/ 4167 h 10599"/>
                <a:gd name="connsiteX93" fmla="*/ 8035 w 10000"/>
                <a:gd name="connsiteY93" fmla="*/ 4167 h 10599"/>
                <a:gd name="connsiteX94" fmla="*/ 8262 w 10000"/>
                <a:gd name="connsiteY94" fmla="*/ 4167 h 10599"/>
                <a:gd name="connsiteX95" fmla="*/ 8035 w 10000"/>
                <a:gd name="connsiteY95" fmla="*/ 3724 h 10599"/>
                <a:gd name="connsiteX96" fmla="*/ 9144 w 10000"/>
                <a:gd name="connsiteY96"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2596 w 10000"/>
                <a:gd name="connsiteY69" fmla="*/ 1849 h 10599"/>
                <a:gd name="connsiteX70" fmla="*/ 2166 w 10000"/>
                <a:gd name="connsiteY70" fmla="*/ 1432 h 10599"/>
                <a:gd name="connsiteX71" fmla="*/ 1965 w 10000"/>
                <a:gd name="connsiteY71" fmla="*/ 1224 h 10599"/>
                <a:gd name="connsiteX72" fmla="*/ 2189 w 10000"/>
                <a:gd name="connsiteY72" fmla="*/ 807 h 10599"/>
                <a:gd name="connsiteX73" fmla="*/ 1940 w 10000"/>
                <a:gd name="connsiteY73" fmla="*/ 417 h 10599"/>
                <a:gd name="connsiteX74" fmla="*/ 2596 w 10000"/>
                <a:gd name="connsiteY74" fmla="*/ 0 h 10599"/>
                <a:gd name="connsiteX75" fmla="*/ 3382 w 10000"/>
                <a:gd name="connsiteY75" fmla="*/ 599 h 10599"/>
                <a:gd name="connsiteX76" fmla="*/ 4131 w 10000"/>
                <a:gd name="connsiteY76" fmla="*/ 495 h 10599"/>
                <a:gd name="connsiteX77" fmla="*/ 4131 w 10000"/>
                <a:gd name="connsiteY77" fmla="*/ 807 h 10599"/>
                <a:gd name="connsiteX78" fmla="*/ 4131 w 10000"/>
                <a:gd name="connsiteY78" fmla="*/ 1224 h 10599"/>
                <a:gd name="connsiteX79" fmla="*/ 3703 w 10000"/>
                <a:gd name="connsiteY79" fmla="*/ 1667 h 10599"/>
                <a:gd name="connsiteX80" fmla="*/ 3904 w 10000"/>
                <a:gd name="connsiteY80" fmla="*/ 2057 h 10599"/>
                <a:gd name="connsiteX81" fmla="*/ 3476 w 10000"/>
                <a:gd name="connsiteY81" fmla="*/ 2057 h 10599"/>
                <a:gd name="connsiteX82" fmla="*/ 3703 w 10000"/>
                <a:gd name="connsiteY82" fmla="*/ 2682 h 10599"/>
                <a:gd name="connsiteX83" fmla="*/ 4358 w 10000"/>
                <a:gd name="connsiteY83" fmla="*/ 2917 h 10599"/>
                <a:gd name="connsiteX84" fmla="*/ 4131 w 10000"/>
                <a:gd name="connsiteY84" fmla="*/ 3542 h 10599"/>
                <a:gd name="connsiteX85" fmla="*/ 4559 w 10000"/>
                <a:gd name="connsiteY85" fmla="*/ 3724 h 10599"/>
                <a:gd name="connsiteX86" fmla="*/ 6524 w 10000"/>
                <a:gd name="connsiteY86" fmla="*/ 4349 h 10599"/>
                <a:gd name="connsiteX87" fmla="*/ 6751 w 10000"/>
                <a:gd name="connsiteY87" fmla="*/ 4349 h 10599"/>
                <a:gd name="connsiteX88" fmla="*/ 6751 w 10000"/>
                <a:gd name="connsiteY88" fmla="*/ 4167 h 10599"/>
                <a:gd name="connsiteX89" fmla="*/ 6751 w 10000"/>
                <a:gd name="connsiteY89" fmla="*/ 3724 h 10599"/>
                <a:gd name="connsiteX90" fmla="*/ 6952 w 10000"/>
                <a:gd name="connsiteY90" fmla="*/ 3724 h 10599"/>
                <a:gd name="connsiteX91" fmla="*/ 7179 w 10000"/>
                <a:gd name="connsiteY91" fmla="*/ 3932 h 10599"/>
                <a:gd name="connsiteX92" fmla="*/ 7179 w 10000"/>
                <a:gd name="connsiteY92" fmla="*/ 4167 h 10599"/>
                <a:gd name="connsiteX93" fmla="*/ 8035 w 10000"/>
                <a:gd name="connsiteY93" fmla="*/ 4167 h 10599"/>
                <a:gd name="connsiteX94" fmla="*/ 8262 w 10000"/>
                <a:gd name="connsiteY94" fmla="*/ 4167 h 10599"/>
                <a:gd name="connsiteX95" fmla="*/ 8035 w 10000"/>
                <a:gd name="connsiteY95" fmla="*/ 3724 h 10599"/>
                <a:gd name="connsiteX96" fmla="*/ 9144 w 10000"/>
                <a:gd name="connsiteY96" fmla="*/ 3307 h 1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10000" h="10599">
                  <a:moveTo>
                    <a:pt x="9144" y="3307"/>
                  </a:moveTo>
                  <a:lnTo>
                    <a:pt x="9144" y="3307"/>
                  </a:lnTo>
                  <a:lnTo>
                    <a:pt x="9572" y="3307"/>
                  </a:lnTo>
                  <a:lnTo>
                    <a:pt x="10000" y="3724"/>
                  </a:lnTo>
                  <a:lnTo>
                    <a:pt x="10000" y="4167"/>
                  </a:lnTo>
                  <a:lnTo>
                    <a:pt x="9572" y="4167"/>
                  </a:lnTo>
                  <a:lnTo>
                    <a:pt x="9345" y="4349"/>
                  </a:lnTo>
                  <a:lnTo>
                    <a:pt x="8917" y="5182"/>
                  </a:lnTo>
                  <a:lnTo>
                    <a:pt x="8690" y="5417"/>
                  </a:lnTo>
                  <a:lnTo>
                    <a:pt x="8489" y="5807"/>
                  </a:lnTo>
                  <a:lnTo>
                    <a:pt x="8489" y="6042"/>
                  </a:lnTo>
                  <a:cubicBezTo>
                    <a:pt x="8413" y="5834"/>
                    <a:pt x="8338" y="5625"/>
                    <a:pt x="8262" y="5417"/>
                  </a:cubicBezTo>
                  <a:lnTo>
                    <a:pt x="8262" y="5182"/>
                  </a:lnTo>
                  <a:lnTo>
                    <a:pt x="8035" y="5417"/>
                  </a:lnTo>
                  <a:lnTo>
                    <a:pt x="7834" y="5417"/>
                  </a:lnTo>
                  <a:lnTo>
                    <a:pt x="7834" y="5182"/>
                  </a:lnTo>
                  <a:lnTo>
                    <a:pt x="8262" y="4792"/>
                  </a:lnTo>
                  <a:lnTo>
                    <a:pt x="7406" y="4792"/>
                  </a:lnTo>
                  <a:lnTo>
                    <a:pt x="7406" y="4349"/>
                  </a:lnTo>
                  <a:lnTo>
                    <a:pt x="7179" y="4349"/>
                  </a:lnTo>
                  <a:lnTo>
                    <a:pt x="6952" y="4349"/>
                  </a:lnTo>
                  <a:lnTo>
                    <a:pt x="6952" y="4557"/>
                  </a:lnTo>
                  <a:lnTo>
                    <a:pt x="6751" y="4974"/>
                  </a:lnTo>
                  <a:lnTo>
                    <a:pt x="6952" y="4974"/>
                  </a:lnTo>
                  <a:cubicBezTo>
                    <a:pt x="7028" y="5330"/>
                    <a:pt x="7103" y="5686"/>
                    <a:pt x="7179" y="6042"/>
                  </a:cubicBezTo>
                  <a:lnTo>
                    <a:pt x="6952" y="6042"/>
                  </a:lnTo>
                  <a:lnTo>
                    <a:pt x="6952" y="5807"/>
                  </a:lnTo>
                  <a:lnTo>
                    <a:pt x="6524" y="6042"/>
                  </a:lnTo>
                  <a:cubicBezTo>
                    <a:pt x="6448" y="6250"/>
                    <a:pt x="6373" y="6459"/>
                    <a:pt x="6297" y="6667"/>
                  </a:cubicBezTo>
                  <a:lnTo>
                    <a:pt x="5869" y="6849"/>
                  </a:lnTo>
                  <a:lnTo>
                    <a:pt x="4786" y="7682"/>
                  </a:lnTo>
                  <a:lnTo>
                    <a:pt x="4786" y="7917"/>
                  </a:lnTo>
                  <a:lnTo>
                    <a:pt x="4559" y="7917"/>
                  </a:lnTo>
                  <a:lnTo>
                    <a:pt x="4358" y="8099"/>
                  </a:lnTo>
                  <a:lnTo>
                    <a:pt x="4131" y="8099"/>
                  </a:lnTo>
                  <a:lnTo>
                    <a:pt x="4131" y="8307"/>
                  </a:lnTo>
                  <a:lnTo>
                    <a:pt x="4131" y="8932"/>
                  </a:lnTo>
                  <a:lnTo>
                    <a:pt x="3904" y="9349"/>
                  </a:lnTo>
                  <a:lnTo>
                    <a:pt x="3904" y="9974"/>
                  </a:lnTo>
                  <a:lnTo>
                    <a:pt x="3703" y="10182"/>
                  </a:lnTo>
                  <a:lnTo>
                    <a:pt x="3476" y="10417"/>
                  </a:lnTo>
                  <a:lnTo>
                    <a:pt x="3249" y="10599"/>
                  </a:lnTo>
                  <a:lnTo>
                    <a:pt x="2821" y="10417"/>
                  </a:lnTo>
                  <a:lnTo>
                    <a:pt x="2166" y="8542"/>
                  </a:lnTo>
                  <a:lnTo>
                    <a:pt x="1738" y="7917"/>
                  </a:lnTo>
                  <a:cubicBezTo>
                    <a:pt x="1662" y="7500"/>
                    <a:pt x="1587" y="7084"/>
                    <a:pt x="1511" y="6667"/>
                  </a:cubicBezTo>
                  <a:lnTo>
                    <a:pt x="1511" y="5807"/>
                  </a:lnTo>
                  <a:lnTo>
                    <a:pt x="1310" y="6224"/>
                  </a:lnTo>
                  <a:lnTo>
                    <a:pt x="856" y="6432"/>
                  </a:lnTo>
                  <a:lnTo>
                    <a:pt x="202" y="5807"/>
                  </a:lnTo>
                  <a:lnTo>
                    <a:pt x="655" y="5807"/>
                  </a:lnTo>
                  <a:lnTo>
                    <a:pt x="655" y="5599"/>
                  </a:lnTo>
                  <a:lnTo>
                    <a:pt x="428" y="5599"/>
                  </a:lnTo>
                  <a:lnTo>
                    <a:pt x="0" y="5417"/>
                  </a:lnTo>
                  <a:lnTo>
                    <a:pt x="202" y="5182"/>
                  </a:lnTo>
                  <a:lnTo>
                    <a:pt x="856" y="5182"/>
                  </a:lnTo>
                  <a:lnTo>
                    <a:pt x="856" y="4974"/>
                  </a:lnTo>
                  <a:lnTo>
                    <a:pt x="856" y="4557"/>
                  </a:lnTo>
                  <a:lnTo>
                    <a:pt x="655" y="4557"/>
                  </a:lnTo>
                  <a:lnTo>
                    <a:pt x="655" y="4349"/>
                  </a:lnTo>
                  <a:lnTo>
                    <a:pt x="428" y="4349"/>
                  </a:lnTo>
                  <a:lnTo>
                    <a:pt x="428" y="3932"/>
                  </a:lnTo>
                  <a:lnTo>
                    <a:pt x="655" y="3724"/>
                  </a:lnTo>
                  <a:lnTo>
                    <a:pt x="856" y="3932"/>
                  </a:lnTo>
                  <a:lnTo>
                    <a:pt x="1310" y="3724"/>
                  </a:lnTo>
                  <a:lnTo>
                    <a:pt x="2393" y="2474"/>
                  </a:lnTo>
                  <a:lnTo>
                    <a:pt x="2166" y="2292"/>
                  </a:lnTo>
                  <a:lnTo>
                    <a:pt x="2393" y="2292"/>
                  </a:lnTo>
                  <a:lnTo>
                    <a:pt x="2393" y="2057"/>
                  </a:lnTo>
                  <a:lnTo>
                    <a:pt x="2596" y="1849"/>
                  </a:lnTo>
                  <a:lnTo>
                    <a:pt x="2166" y="1432"/>
                  </a:lnTo>
                  <a:lnTo>
                    <a:pt x="1965" y="1224"/>
                  </a:lnTo>
                  <a:cubicBezTo>
                    <a:pt x="1925" y="1133"/>
                    <a:pt x="2193" y="941"/>
                    <a:pt x="2189" y="807"/>
                  </a:cubicBezTo>
                  <a:cubicBezTo>
                    <a:pt x="2185" y="673"/>
                    <a:pt x="1829" y="565"/>
                    <a:pt x="1940" y="417"/>
                  </a:cubicBezTo>
                  <a:lnTo>
                    <a:pt x="2596" y="0"/>
                  </a:lnTo>
                  <a:lnTo>
                    <a:pt x="3382" y="599"/>
                  </a:lnTo>
                  <a:lnTo>
                    <a:pt x="4131" y="495"/>
                  </a:lnTo>
                  <a:lnTo>
                    <a:pt x="4131" y="807"/>
                  </a:lnTo>
                  <a:lnTo>
                    <a:pt x="4131" y="1224"/>
                  </a:lnTo>
                  <a:lnTo>
                    <a:pt x="3703" y="1667"/>
                  </a:lnTo>
                  <a:lnTo>
                    <a:pt x="3904" y="2057"/>
                  </a:lnTo>
                  <a:lnTo>
                    <a:pt x="3476" y="2057"/>
                  </a:lnTo>
                  <a:cubicBezTo>
                    <a:pt x="3552" y="2265"/>
                    <a:pt x="3627" y="2474"/>
                    <a:pt x="3703" y="2682"/>
                  </a:cubicBezTo>
                  <a:lnTo>
                    <a:pt x="4358" y="2917"/>
                  </a:lnTo>
                  <a:cubicBezTo>
                    <a:pt x="4282" y="3125"/>
                    <a:pt x="4207" y="3334"/>
                    <a:pt x="4131" y="3542"/>
                  </a:cubicBezTo>
                  <a:lnTo>
                    <a:pt x="4559" y="3724"/>
                  </a:lnTo>
                  <a:lnTo>
                    <a:pt x="6524" y="4349"/>
                  </a:lnTo>
                  <a:lnTo>
                    <a:pt x="6751" y="4349"/>
                  </a:lnTo>
                  <a:lnTo>
                    <a:pt x="6751" y="4167"/>
                  </a:lnTo>
                  <a:lnTo>
                    <a:pt x="6751" y="3724"/>
                  </a:lnTo>
                  <a:lnTo>
                    <a:pt x="6952" y="3724"/>
                  </a:lnTo>
                  <a:lnTo>
                    <a:pt x="7179" y="3932"/>
                  </a:lnTo>
                  <a:lnTo>
                    <a:pt x="7179" y="4167"/>
                  </a:lnTo>
                  <a:lnTo>
                    <a:pt x="8035" y="4167"/>
                  </a:lnTo>
                  <a:lnTo>
                    <a:pt x="8262" y="4167"/>
                  </a:lnTo>
                  <a:lnTo>
                    <a:pt x="8035" y="3724"/>
                  </a:lnTo>
                  <a:lnTo>
                    <a:pt x="9144" y="3307"/>
                  </a:lnTo>
                  <a:close/>
                </a:path>
              </a:pathLst>
            </a:custGeom>
            <a:solidFill>
              <a:schemeClr val="accent2"/>
            </a:solidFill>
            <a:ln w="9525">
              <a:solidFill>
                <a:srgbClr val="BBAD87"/>
              </a:solidFill>
              <a:round/>
              <a:headEnd/>
              <a:tailEnd/>
            </a:ln>
          </p:spPr>
          <p:txBody>
            <a:bodyPr/>
            <a:lstStyle/>
            <a:p>
              <a:pPr defTabSz="914400"/>
              <a:endParaRPr lang="en-GB" sz="1350">
                <a:solidFill>
                  <a:prstClr val="black"/>
                </a:solidFill>
              </a:endParaRPr>
            </a:p>
          </p:txBody>
        </p:sp>
      </p:grpSp>
      <p:pic>
        <p:nvPicPr>
          <p:cNvPr id="356" name="Picture 355"/>
          <p:cNvPicPr>
            <a:picLocks noChangeAspect="1"/>
          </p:cNvPicPr>
          <p:nvPr/>
        </p:nvPicPr>
        <p:blipFill>
          <a:blip r:embed="rId314">
            <a:alphaModFix/>
          </a:blip>
          <a:stretch>
            <a:fillRect/>
          </a:stretch>
        </p:blipFill>
        <p:spPr>
          <a:xfrm>
            <a:off x="1951055" y="5313736"/>
            <a:ext cx="684591" cy="583586"/>
          </a:xfrm>
          <a:prstGeom prst="rect">
            <a:avLst/>
          </a:prstGeom>
        </p:spPr>
      </p:pic>
      <p:sp>
        <p:nvSpPr>
          <p:cNvPr id="3" name="Rectangle 2"/>
          <p:cNvSpPr/>
          <p:nvPr/>
        </p:nvSpPr>
        <p:spPr>
          <a:xfrm>
            <a:off x="1019115" y="1366132"/>
            <a:ext cx="1297345" cy="31214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r>
              <a:rPr lang="en-GB" sz="1200" b="1" dirty="0">
                <a:solidFill>
                  <a:prstClr val="black"/>
                </a:solidFill>
                <a:latin typeface="Arial" panose="020B0604020202020204" pitchFamily="34" charset="0"/>
                <a:cs typeface="Arial" panose="020B0604020202020204" pitchFamily="34" charset="0"/>
              </a:rPr>
              <a:t>East Africa 261</a:t>
            </a:r>
          </a:p>
        </p:txBody>
      </p:sp>
      <p:sp>
        <p:nvSpPr>
          <p:cNvPr id="6" name="Rectangle 5"/>
          <p:cNvSpPr/>
          <p:nvPr/>
        </p:nvSpPr>
        <p:spPr>
          <a:xfrm>
            <a:off x="2323330" y="1366132"/>
            <a:ext cx="1270421" cy="310969"/>
          </a:xfrm>
          <a:prstGeom prst="rect">
            <a:avLst/>
          </a:prstGeom>
          <a:solidFill>
            <a:srgbClr val="54A7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r>
              <a:rPr lang="en-GB" sz="1200" b="1" dirty="0">
                <a:solidFill>
                  <a:prstClr val="black"/>
                </a:solidFill>
                <a:latin typeface="Arial" panose="020B0604020202020204" pitchFamily="34" charset="0"/>
                <a:cs typeface="Arial" panose="020B0604020202020204" pitchFamily="34" charset="0"/>
              </a:rPr>
              <a:t>West Africa 142</a:t>
            </a:r>
          </a:p>
        </p:txBody>
      </p:sp>
      <p:sp>
        <p:nvSpPr>
          <p:cNvPr id="10" name="Rectangle 9"/>
          <p:cNvSpPr/>
          <p:nvPr/>
        </p:nvSpPr>
        <p:spPr>
          <a:xfrm>
            <a:off x="3597152" y="1364080"/>
            <a:ext cx="1231067" cy="31253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r>
              <a:rPr lang="en-GB" sz="1200" b="1" dirty="0">
                <a:solidFill>
                  <a:prstClr val="black"/>
                </a:solidFill>
                <a:latin typeface="Arial" panose="020B0604020202020204" pitchFamily="34" charset="0"/>
                <a:cs typeface="Arial" panose="020B0604020202020204" pitchFamily="34" charset="0"/>
              </a:rPr>
              <a:t>North Africa 46</a:t>
            </a:r>
          </a:p>
        </p:txBody>
      </p:sp>
      <p:sp>
        <p:nvSpPr>
          <p:cNvPr id="12" name="Rectangle 11"/>
          <p:cNvSpPr/>
          <p:nvPr/>
        </p:nvSpPr>
        <p:spPr>
          <a:xfrm>
            <a:off x="4833074" y="1366132"/>
            <a:ext cx="1507495" cy="31097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r>
              <a:rPr lang="en-GB" sz="1200" b="1" dirty="0">
                <a:solidFill>
                  <a:prstClr val="black"/>
                </a:solidFill>
                <a:latin typeface="Arial" panose="020B0604020202020204" pitchFamily="34" charset="0"/>
                <a:cs typeface="Arial" panose="020B0604020202020204" pitchFamily="34" charset="0"/>
              </a:rPr>
              <a:t>Southern Africa 79</a:t>
            </a:r>
          </a:p>
        </p:txBody>
      </p:sp>
      <p:sp>
        <p:nvSpPr>
          <p:cNvPr id="13" name="Rectangle 12"/>
          <p:cNvSpPr/>
          <p:nvPr/>
        </p:nvSpPr>
        <p:spPr>
          <a:xfrm>
            <a:off x="6350788" y="1366132"/>
            <a:ext cx="1433162" cy="310973"/>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r>
              <a:rPr lang="en-GB" sz="1200" b="1" dirty="0">
                <a:solidFill>
                  <a:prstClr val="black"/>
                </a:solidFill>
                <a:latin typeface="Arial" panose="020B0604020202020204" pitchFamily="34" charset="0"/>
                <a:cs typeface="Arial" panose="020B0604020202020204" pitchFamily="34" charset="0"/>
              </a:rPr>
              <a:t>Central Africa 52</a:t>
            </a:r>
          </a:p>
        </p:txBody>
      </p:sp>
      <p:sp>
        <p:nvSpPr>
          <p:cNvPr id="14" name="Rectangle 13"/>
          <p:cNvSpPr/>
          <p:nvPr/>
        </p:nvSpPr>
        <p:spPr>
          <a:xfrm>
            <a:off x="7750901" y="1361313"/>
            <a:ext cx="1393098" cy="31579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GB" sz="1200" b="1" dirty="0">
                <a:solidFill>
                  <a:prstClr val="black"/>
                </a:solidFill>
                <a:latin typeface="Arial" panose="020B0604020202020204" pitchFamily="34" charset="0"/>
                <a:cs typeface="Arial" panose="020B0604020202020204" pitchFamily="34" charset="0"/>
              </a:rPr>
              <a:t>Rest/unknown 81</a:t>
            </a:r>
          </a:p>
        </p:txBody>
      </p:sp>
    </p:spTree>
    <p:extLst>
      <p:ext uri="{BB962C8B-B14F-4D97-AF65-F5344CB8AC3E}">
        <p14:creationId xmlns:p14="http://schemas.microsoft.com/office/powerpoint/2010/main" val="31262919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object 96"/>
          <p:cNvSpPr txBox="1"/>
          <p:nvPr/>
        </p:nvSpPr>
        <p:spPr>
          <a:xfrm>
            <a:off x="1418790" y="1832800"/>
            <a:ext cx="3725543" cy="301516"/>
          </a:xfrm>
          <a:prstGeom prst="rect">
            <a:avLst/>
          </a:prstGeom>
        </p:spPr>
        <p:txBody>
          <a:bodyPr wrap="square" lIns="0" tIns="0" rIns="0" bIns="0" rtlCol="0">
            <a:noAutofit/>
          </a:bodyPr>
          <a:lstStyle/>
          <a:p>
            <a:pPr marL="9525" defTabSz="914400">
              <a:lnSpc>
                <a:spcPts val="1909"/>
              </a:lnSpc>
              <a:spcBef>
                <a:spcPts val="95"/>
              </a:spcBef>
            </a:pPr>
            <a:r>
              <a:rPr lang="en-US" sz="2400" b="1" spc="7" baseline="3413" dirty="0">
                <a:solidFill>
                  <a:srgbClr val="FFFFFF"/>
                </a:solidFill>
                <a:latin typeface="Arial"/>
                <a:cs typeface="Arial"/>
              </a:rPr>
              <a:t>Types of Organizations</a:t>
            </a:r>
            <a:r>
              <a:rPr lang="en-US" sz="2400" b="1" spc="7" dirty="0">
                <a:solidFill>
                  <a:srgbClr val="FFFFFF"/>
                </a:solidFill>
                <a:latin typeface="Arial"/>
                <a:cs typeface="Arial"/>
              </a:rPr>
              <a:t> </a:t>
            </a:r>
            <a:r>
              <a:rPr sz="2400" b="1" spc="3" baseline="3413" dirty="0">
                <a:solidFill>
                  <a:srgbClr val="FFFFFF"/>
                </a:solidFill>
                <a:latin typeface="Arial"/>
                <a:cs typeface="Arial"/>
              </a:rPr>
              <a:t> </a:t>
            </a:r>
            <a:endParaRPr sz="2400" dirty="0">
              <a:solidFill>
                <a:prstClr val="black"/>
              </a:solidFill>
              <a:latin typeface="Arial"/>
              <a:cs typeface="Arial"/>
            </a:endParaRPr>
          </a:p>
        </p:txBody>
      </p:sp>
      <p:sp>
        <p:nvSpPr>
          <p:cNvPr id="79" name="object 79"/>
          <p:cNvSpPr txBox="1"/>
          <p:nvPr/>
        </p:nvSpPr>
        <p:spPr>
          <a:xfrm>
            <a:off x="5083207" y="4718686"/>
            <a:ext cx="883013" cy="285368"/>
          </a:xfrm>
          <a:prstGeom prst="rect">
            <a:avLst/>
          </a:prstGeom>
        </p:spPr>
        <p:txBody>
          <a:bodyPr wrap="square" lIns="0" tIns="0" rIns="0" bIns="0" rtlCol="0">
            <a:noAutofit/>
          </a:bodyPr>
          <a:lstStyle/>
          <a:p>
            <a:pPr marL="9525" defTabSz="914400">
              <a:lnSpc>
                <a:spcPts val="2213"/>
              </a:lnSpc>
              <a:spcBef>
                <a:spcPts val="110"/>
              </a:spcBef>
            </a:pPr>
            <a:endParaRPr sz="2100" dirty="0">
              <a:solidFill>
                <a:prstClr val="black"/>
              </a:solidFill>
              <a:cs typeface="Calibri"/>
            </a:endParaRPr>
          </a:p>
        </p:txBody>
      </p:sp>
      <p:sp>
        <p:nvSpPr>
          <p:cNvPr id="70" name="object 70"/>
          <p:cNvSpPr txBox="1"/>
          <p:nvPr/>
        </p:nvSpPr>
        <p:spPr>
          <a:xfrm>
            <a:off x="6312884" y="5261876"/>
            <a:ext cx="218447" cy="190500"/>
          </a:xfrm>
          <a:prstGeom prst="rect">
            <a:avLst/>
          </a:prstGeom>
        </p:spPr>
        <p:txBody>
          <a:bodyPr wrap="square" lIns="0" tIns="0" rIns="0" bIns="0" rtlCol="0">
            <a:noAutofit/>
          </a:bodyPr>
          <a:lstStyle/>
          <a:p>
            <a:pPr marL="9525" defTabSz="914400">
              <a:lnSpc>
                <a:spcPts val="1451"/>
              </a:lnSpc>
              <a:spcBef>
                <a:spcPts val="72"/>
              </a:spcBef>
            </a:pPr>
            <a:endParaRPr sz="1350" dirty="0">
              <a:solidFill>
                <a:prstClr val="black"/>
              </a:solidFill>
              <a:cs typeface="Calibri"/>
            </a:endParaRPr>
          </a:p>
        </p:txBody>
      </p:sp>
      <p:sp>
        <p:nvSpPr>
          <p:cNvPr id="69" name="object 69"/>
          <p:cNvSpPr txBox="1"/>
          <p:nvPr/>
        </p:nvSpPr>
        <p:spPr>
          <a:xfrm>
            <a:off x="6922770" y="5261876"/>
            <a:ext cx="218447" cy="190500"/>
          </a:xfrm>
          <a:prstGeom prst="rect">
            <a:avLst/>
          </a:prstGeom>
        </p:spPr>
        <p:txBody>
          <a:bodyPr wrap="square" lIns="0" tIns="0" rIns="0" bIns="0" rtlCol="0">
            <a:noAutofit/>
          </a:bodyPr>
          <a:lstStyle/>
          <a:p>
            <a:pPr marL="9525" defTabSz="914400">
              <a:lnSpc>
                <a:spcPts val="1451"/>
              </a:lnSpc>
              <a:spcBef>
                <a:spcPts val="72"/>
              </a:spcBef>
            </a:pPr>
            <a:endParaRPr sz="1350" dirty="0">
              <a:solidFill>
                <a:prstClr val="black"/>
              </a:solidFill>
              <a:cs typeface="Calibri"/>
            </a:endParaRPr>
          </a:p>
        </p:txBody>
      </p:sp>
      <p:sp>
        <p:nvSpPr>
          <p:cNvPr id="17" name="object 161"/>
          <p:cNvSpPr/>
          <p:nvPr/>
        </p:nvSpPr>
        <p:spPr>
          <a:xfrm>
            <a:off x="-8676" y="1449658"/>
            <a:ext cx="9153000" cy="602942"/>
          </a:xfrm>
          <a:custGeom>
            <a:avLst/>
            <a:gdLst/>
            <a:ahLst/>
            <a:cxnLst/>
            <a:rect l="l" t="t" r="r" b="b"/>
            <a:pathLst>
              <a:path w="12192000" h="460248">
                <a:moveTo>
                  <a:pt x="0" y="460248"/>
                </a:moveTo>
                <a:lnTo>
                  <a:pt x="12192000" y="460248"/>
                </a:lnTo>
                <a:lnTo>
                  <a:pt x="12192000" y="0"/>
                </a:lnTo>
                <a:lnTo>
                  <a:pt x="0" y="0"/>
                </a:lnTo>
                <a:lnTo>
                  <a:pt x="0" y="460248"/>
                </a:lnTo>
                <a:close/>
              </a:path>
            </a:pathLst>
          </a:custGeom>
          <a:solidFill>
            <a:schemeClr val="bg2">
              <a:lumMod val="50000"/>
            </a:schemeClr>
          </a:solidFill>
        </p:spPr>
        <p:txBody>
          <a:bodyPr wrap="square" lIns="0" tIns="0" rIns="0" bIns="0" rtlCol="0">
            <a:noAutofit/>
          </a:bodyPr>
          <a:lstStyle/>
          <a:p>
            <a:pPr marL="81000" defTabSz="914400"/>
            <a:r>
              <a:rPr lang="en-GB" dirty="0">
                <a:solidFill>
                  <a:prstClr val="white"/>
                </a:solidFill>
                <a:latin typeface="Arial" panose="020B0604020202020204" pitchFamily="34" charset="0"/>
                <a:cs typeface="Arial" panose="020B0604020202020204" pitchFamily="34" charset="0"/>
              </a:rPr>
              <a:t>The largest cohort of respondents are based in </a:t>
            </a:r>
            <a:r>
              <a:rPr lang="en-GB" b="1" dirty="0">
                <a:solidFill>
                  <a:prstClr val="white"/>
                </a:solidFill>
                <a:latin typeface="Arial" panose="020B0604020202020204" pitchFamily="34" charset="0"/>
                <a:cs typeface="Arial" panose="020B0604020202020204" pitchFamily="34" charset="0"/>
              </a:rPr>
              <a:t>ECA member states ministries</a:t>
            </a:r>
            <a:r>
              <a:rPr lang="en-GB" dirty="0">
                <a:solidFill>
                  <a:prstClr val="white"/>
                </a:solidFill>
                <a:latin typeface="Arial" panose="020B0604020202020204" pitchFamily="34" charset="0"/>
                <a:cs typeface="Arial" panose="020B0604020202020204" pitchFamily="34" charset="0"/>
              </a:rPr>
              <a:t> and </a:t>
            </a:r>
            <a:r>
              <a:rPr lang="en-GB" b="1" dirty="0">
                <a:solidFill>
                  <a:prstClr val="white"/>
                </a:solidFill>
                <a:latin typeface="Arial" panose="020B0604020202020204" pitchFamily="34" charset="0"/>
                <a:cs typeface="Arial" panose="020B0604020202020204" pitchFamily="34" charset="0"/>
              </a:rPr>
              <a:t>administrations</a:t>
            </a:r>
            <a:r>
              <a:rPr lang="en-GB" dirty="0">
                <a:solidFill>
                  <a:prstClr val="white"/>
                </a:solidFill>
                <a:latin typeface="Arial" panose="020B0604020202020204" pitchFamily="34" charset="0"/>
                <a:cs typeface="Arial" panose="020B0604020202020204" pitchFamily="34" charset="0"/>
              </a:rPr>
              <a:t> followed by </a:t>
            </a:r>
            <a:r>
              <a:rPr lang="en-GB" b="1" dirty="0">
                <a:solidFill>
                  <a:prstClr val="white"/>
                </a:solidFill>
                <a:latin typeface="Arial" panose="020B0604020202020204" pitchFamily="34" charset="0"/>
                <a:cs typeface="Arial" panose="020B0604020202020204" pitchFamily="34" charset="0"/>
              </a:rPr>
              <a:t>other national institutions</a:t>
            </a:r>
          </a:p>
        </p:txBody>
      </p:sp>
      <p:sp>
        <p:nvSpPr>
          <p:cNvPr id="6" name="TextBox 5"/>
          <p:cNvSpPr txBox="1"/>
          <p:nvPr/>
        </p:nvSpPr>
        <p:spPr>
          <a:xfrm>
            <a:off x="1876292" y="5289711"/>
            <a:ext cx="5777345" cy="346249"/>
          </a:xfrm>
          <a:prstGeom prst="rect">
            <a:avLst/>
          </a:prstGeom>
          <a:noFill/>
        </p:spPr>
        <p:txBody>
          <a:bodyPr wrap="square" rtlCol="0">
            <a:spAutoFit/>
          </a:bodyPr>
          <a:lstStyle/>
          <a:p>
            <a:pPr algn="ctr" defTabSz="914400"/>
            <a:r>
              <a:rPr lang="en-US" sz="1650" b="1" dirty="0">
                <a:solidFill>
                  <a:prstClr val="black"/>
                </a:solidFill>
                <a:latin typeface="Arial" charset="0"/>
                <a:ea typeface="Arial" charset="0"/>
                <a:cs typeface="Arial" charset="0"/>
              </a:rPr>
              <a:t>In which organization do you work? </a:t>
            </a:r>
          </a:p>
        </p:txBody>
      </p:sp>
      <p:sp>
        <p:nvSpPr>
          <p:cNvPr id="20"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21" name="Picture 7"/>
          <p:cNvPicPr>
            <a:picLocks noChangeAspect="1"/>
          </p:cNvPicPr>
          <p:nvPr/>
        </p:nvPicPr>
        <p:blipFill>
          <a:blip r:embed="rId3"/>
          <a:stretch>
            <a:fillRect/>
          </a:stretch>
        </p:blipFill>
        <p:spPr>
          <a:xfrm>
            <a:off x="0" y="5391792"/>
            <a:ext cx="714356" cy="608959"/>
          </a:xfrm>
          <a:prstGeom prst="rect">
            <a:avLst/>
          </a:prstGeom>
        </p:spPr>
      </p:pic>
      <p:sp>
        <p:nvSpPr>
          <p:cNvPr id="22"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8</a:t>
            </a:fld>
            <a:endParaRPr lang="en-US">
              <a:solidFill>
                <a:prstClr val="black">
                  <a:tint val="75000"/>
                </a:prstClr>
              </a:solidFill>
            </a:endParaRPr>
          </a:p>
        </p:txBody>
      </p:sp>
      <p:sp>
        <p:nvSpPr>
          <p:cNvPr id="23"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Types of Organizations of Respondents</a:t>
            </a:r>
            <a:endParaRPr sz="3000" dirty="0">
              <a:solidFill>
                <a:prstClr val="white"/>
              </a:solidFill>
              <a:latin typeface="Arial"/>
              <a:cs typeface="Arial"/>
            </a:endParaRPr>
          </a:p>
        </p:txBody>
      </p:sp>
      <p:graphicFrame>
        <p:nvGraphicFramePr>
          <p:cNvPr id="14" name="Graphique 13"/>
          <p:cNvGraphicFramePr>
            <a:graphicFrameLocks/>
          </p:cNvGraphicFramePr>
          <p:nvPr>
            <p:extLst/>
          </p:nvPr>
        </p:nvGraphicFramePr>
        <p:xfrm>
          <a:off x="97155" y="2027086"/>
          <a:ext cx="8457761" cy="336470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364143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0" y="857251"/>
            <a:ext cx="9144000" cy="5143499"/>
          </a:xfrm>
          <a:prstGeom prst="rect">
            <a:avLst/>
          </a:prstGeom>
        </p:spPr>
        <p:txBody>
          <a:bodyPr wrap="square" lIns="0" tIns="0" rIns="0" bIns="0" rtlCol="0">
            <a:noAutofit/>
          </a:bodyPr>
          <a:lstStyle/>
          <a:p>
            <a:pPr defTabSz="914400">
              <a:lnSpc>
                <a:spcPts val="750"/>
              </a:lnSpc>
            </a:pPr>
            <a:endParaRPr sz="750" dirty="0">
              <a:solidFill>
                <a:prstClr val="black"/>
              </a:solidFill>
            </a:endParaRPr>
          </a:p>
        </p:txBody>
      </p:sp>
      <p:sp>
        <p:nvSpPr>
          <p:cNvPr id="7" name="object 7"/>
          <p:cNvSpPr/>
          <p:nvPr/>
        </p:nvSpPr>
        <p:spPr>
          <a:xfrm>
            <a:off x="0" y="5877306"/>
            <a:ext cx="9144000" cy="123442"/>
          </a:xfrm>
          <a:custGeom>
            <a:avLst/>
            <a:gdLst/>
            <a:ahLst/>
            <a:cxnLst/>
            <a:rect l="l" t="t" r="r" b="b"/>
            <a:pathLst>
              <a:path w="12192000" h="164589">
                <a:moveTo>
                  <a:pt x="12192000" y="0"/>
                </a:moveTo>
                <a:lnTo>
                  <a:pt x="0" y="0"/>
                </a:lnTo>
                <a:lnTo>
                  <a:pt x="0" y="164589"/>
                </a:lnTo>
                <a:lnTo>
                  <a:pt x="12192000" y="164589"/>
                </a:lnTo>
                <a:lnTo>
                  <a:pt x="12192000" y="0"/>
                </a:lnTo>
                <a:close/>
              </a:path>
            </a:pathLst>
          </a:custGeom>
          <a:solidFill>
            <a:srgbClr val="1C1AAA"/>
          </a:solidFill>
        </p:spPr>
        <p:txBody>
          <a:bodyPr wrap="square" lIns="0" tIns="0" rIns="0" bIns="0" rtlCol="0">
            <a:noAutofit/>
          </a:bodyPr>
          <a:lstStyle/>
          <a:p>
            <a:pPr defTabSz="914400"/>
            <a:endParaRPr sz="1350">
              <a:solidFill>
                <a:srgbClr val="1C1AAA"/>
              </a:solidFill>
            </a:endParaRPr>
          </a:p>
        </p:txBody>
      </p:sp>
      <p:sp>
        <p:nvSpPr>
          <p:cNvPr id="11" name="object 11"/>
          <p:cNvSpPr/>
          <p:nvPr/>
        </p:nvSpPr>
        <p:spPr>
          <a:xfrm>
            <a:off x="0" y="3794266"/>
            <a:ext cx="9144000" cy="406162"/>
          </a:xfrm>
          <a:custGeom>
            <a:avLst/>
            <a:gdLst/>
            <a:ahLst/>
            <a:cxnLst/>
            <a:rect l="l" t="t" r="r" b="b"/>
            <a:pathLst>
              <a:path w="12192000" h="1249679">
                <a:moveTo>
                  <a:pt x="0" y="1249680"/>
                </a:moveTo>
                <a:lnTo>
                  <a:pt x="12192000" y="1249680"/>
                </a:lnTo>
                <a:lnTo>
                  <a:pt x="12192000" y="0"/>
                </a:lnTo>
                <a:lnTo>
                  <a:pt x="0" y="0"/>
                </a:lnTo>
                <a:lnTo>
                  <a:pt x="0" y="1249680"/>
                </a:lnTo>
                <a:close/>
              </a:path>
            </a:pathLst>
          </a:custGeom>
          <a:solidFill>
            <a:schemeClr val="bg2">
              <a:lumMod val="50000"/>
            </a:schemeClr>
          </a:solidFill>
        </p:spPr>
        <p:txBody>
          <a:bodyPr wrap="square" lIns="0" tIns="0" rIns="0" bIns="0" rtlCol="0">
            <a:noAutofit/>
          </a:bodyPr>
          <a:lstStyle/>
          <a:p>
            <a:pPr defTabSz="914400"/>
            <a:endParaRPr sz="1350" dirty="0">
              <a:solidFill>
                <a:prstClr val="black"/>
              </a:solidFill>
            </a:endParaRPr>
          </a:p>
        </p:txBody>
      </p:sp>
      <p:sp>
        <p:nvSpPr>
          <p:cNvPr id="6" name="object 6"/>
          <p:cNvSpPr txBox="1"/>
          <p:nvPr/>
        </p:nvSpPr>
        <p:spPr>
          <a:xfrm>
            <a:off x="0" y="5471274"/>
            <a:ext cx="5886450" cy="399897"/>
          </a:xfrm>
          <a:prstGeom prst="rect">
            <a:avLst/>
          </a:prstGeom>
        </p:spPr>
        <p:txBody>
          <a:bodyPr wrap="square" lIns="0" tIns="0" rIns="0" bIns="0" rtlCol="0">
            <a:noAutofit/>
          </a:bodyPr>
          <a:lstStyle/>
          <a:p>
            <a:pPr marL="9525" defTabSz="914400">
              <a:lnSpc>
                <a:spcPts val="3131"/>
              </a:lnSpc>
              <a:spcBef>
                <a:spcPts val="156"/>
              </a:spcBef>
            </a:pPr>
            <a:r>
              <a:rPr lang="en-US" sz="3600" b="1" baseline="3413" dirty="0">
                <a:solidFill>
                  <a:srgbClr val="FFFFFF"/>
                </a:solidFill>
                <a:latin typeface="Arial"/>
                <a:cs typeface="Arial"/>
              </a:rPr>
              <a:t> 2016ECA Partners Opinion Survey</a:t>
            </a:r>
            <a:endParaRPr sz="3600" dirty="0">
              <a:solidFill>
                <a:prstClr val="black"/>
              </a:solidFill>
              <a:latin typeface="Arial"/>
              <a:cs typeface="Arial"/>
            </a:endParaRPr>
          </a:p>
        </p:txBody>
      </p:sp>
      <p:sp>
        <p:nvSpPr>
          <p:cNvPr id="5" name="object 5"/>
          <p:cNvSpPr txBox="1"/>
          <p:nvPr/>
        </p:nvSpPr>
        <p:spPr>
          <a:xfrm rot="16200000">
            <a:off x="0" y="1368913"/>
            <a:ext cx="1066660" cy="106204"/>
          </a:xfrm>
          <a:prstGeom prst="rect">
            <a:avLst/>
          </a:prstGeom>
        </p:spPr>
        <p:txBody>
          <a:bodyPr wrap="square" lIns="0" tIns="0" rIns="0" bIns="0" rtlCol="0">
            <a:noAutofit/>
          </a:bodyPr>
          <a:lstStyle/>
          <a:p>
            <a:pPr marL="9525" defTabSz="914400">
              <a:lnSpc>
                <a:spcPts val="836"/>
              </a:lnSpc>
              <a:spcBef>
                <a:spcPts val="41"/>
              </a:spcBef>
            </a:pPr>
            <a:r>
              <a:rPr sz="1125" baseline="2730" dirty="0">
                <a:solidFill>
                  <a:srgbClr val="FFFFFF"/>
                </a:solidFill>
                <a:cs typeface="Calibri"/>
              </a:rPr>
              <a:t>j</a:t>
            </a:r>
            <a:endParaRPr sz="750" dirty="0">
              <a:solidFill>
                <a:prstClr val="black"/>
              </a:solidFill>
              <a:cs typeface="Calibri"/>
            </a:endParaRPr>
          </a:p>
        </p:txBody>
      </p:sp>
      <p:sp>
        <p:nvSpPr>
          <p:cNvPr id="4" name="object 4"/>
          <p:cNvSpPr txBox="1"/>
          <p:nvPr/>
        </p:nvSpPr>
        <p:spPr>
          <a:xfrm>
            <a:off x="0" y="3129470"/>
            <a:ext cx="9144000" cy="654875"/>
          </a:xfrm>
          <a:prstGeom prst="rect">
            <a:avLst/>
          </a:prstGeom>
          <a:solidFill>
            <a:srgbClr val="2A4EB3"/>
          </a:solidFill>
          <a:ln>
            <a:solidFill>
              <a:srgbClr val="558ED5"/>
            </a:solidFill>
          </a:ln>
        </p:spPr>
        <p:txBody>
          <a:bodyPr wrap="square" lIns="0" tIns="0" rIns="0" bIns="0" rtlCol="0">
            <a:noAutofit/>
          </a:bodyPr>
          <a:lstStyle/>
          <a:p>
            <a:pPr marL="68580" algn="ctr" defTabSz="914400">
              <a:lnSpc>
                <a:spcPct val="101725"/>
              </a:lnSpc>
              <a:spcBef>
                <a:spcPts val="49"/>
              </a:spcBef>
            </a:pPr>
            <a:r>
              <a:rPr lang="en-GB" sz="3000" b="1" dirty="0">
                <a:solidFill>
                  <a:prstClr val="white"/>
                </a:solidFill>
                <a:latin typeface="Arial"/>
                <a:cs typeface="Arial"/>
              </a:rPr>
              <a:t>Perception of the ‘new’ ECA</a:t>
            </a:r>
          </a:p>
        </p:txBody>
      </p:sp>
      <p:sp>
        <p:nvSpPr>
          <p:cNvPr id="3" name="object 3"/>
          <p:cNvSpPr txBox="1"/>
          <p:nvPr/>
        </p:nvSpPr>
        <p:spPr>
          <a:xfrm>
            <a:off x="0" y="5702426"/>
            <a:ext cx="9144000" cy="174879"/>
          </a:xfrm>
          <a:prstGeom prst="rect">
            <a:avLst/>
          </a:prstGeom>
        </p:spPr>
        <p:txBody>
          <a:bodyPr wrap="square" lIns="0" tIns="0" rIns="0" bIns="0" rtlCol="0">
            <a:noAutofit/>
          </a:bodyPr>
          <a:lstStyle/>
          <a:p>
            <a:pPr marL="19050" defTabSz="914400">
              <a:lnSpc>
                <a:spcPts val="750"/>
              </a:lnSpc>
            </a:pPr>
            <a:endParaRPr sz="750">
              <a:solidFill>
                <a:prstClr val="black"/>
              </a:solidFill>
            </a:endParaRPr>
          </a:p>
        </p:txBody>
      </p:sp>
      <p:sp>
        <p:nvSpPr>
          <p:cNvPr id="2" name="object 2"/>
          <p:cNvSpPr txBox="1"/>
          <p:nvPr/>
        </p:nvSpPr>
        <p:spPr>
          <a:xfrm>
            <a:off x="0" y="5877306"/>
            <a:ext cx="9144000" cy="123442"/>
          </a:xfrm>
          <a:prstGeom prst="rect">
            <a:avLst/>
          </a:prstGeom>
          <a:solidFill>
            <a:srgbClr val="2A4EB3"/>
          </a:solidFill>
        </p:spPr>
        <p:txBody>
          <a:bodyPr wrap="square" lIns="0" tIns="0" rIns="0" bIns="0" rtlCol="0">
            <a:noAutofit/>
          </a:bodyPr>
          <a:lstStyle/>
          <a:p>
            <a:pPr marL="19050" defTabSz="914400">
              <a:lnSpc>
                <a:spcPts val="750"/>
              </a:lnSpc>
            </a:pPr>
            <a:endParaRPr sz="750">
              <a:solidFill>
                <a:prstClr val="black"/>
              </a:solidFill>
            </a:endParaRPr>
          </a:p>
        </p:txBody>
      </p:sp>
    </p:spTree>
    <p:extLst>
      <p:ext uri="{BB962C8B-B14F-4D97-AF65-F5344CB8AC3E}">
        <p14:creationId xmlns:p14="http://schemas.microsoft.com/office/powerpoint/2010/main" val="9867048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2382" y="5330384"/>
            <a:ext cx="6089073" cy="300082"/>
          </a:xfrm>
          <a:prstGeom prst="rect">
            <a:avLst/>
          </a:prstGeom>
          <a:noFill/>
        </p:spPr>
        <p:txBody>
          <a:bodyPr wrap="square" rtlCol="0">
            <a:spAutoFit/>
          </a:bodyPr>
          <a:lstStyle/>
          <a:p>
            <a:pPr algn="ctr" defTabSz="914400"/>
            <a:r>
              <a:rPr lang="en-US" sz="1350" b="1" dirty="0">
                <a:solidFill>
                  <a:prstClr val="black"/>
                </a:solidFill>
                <a:latin typeface="Arial" charset="0"/>
                <a:ea typeface="Arial" charset="0"/>
                <a:cs typeface="Arial" charset="0"/>
              </a:rPr>
              <a:t>Agreement with the following statements on ECA Knowledge Products?</a:t>
            </a:r>
          </a:p>
        </p:txBody>
      </p:sp>
      <p:sp>
        <p:nvSpPr>
          <p:cNvPr id="10" name="object 161"/>
          <p:cNvSpPr/>
          <p:nvPr/>
        </p:nvSpPr>
        <p:spPr>
          <a:xfrm>
            <a:off x="-3700" y="1472900"/>
            <a:ext cx="9153000" cy="432000"/>
          </a:xfrm>
          <a:custGeom>
            <a:avLst/>
            <a:gdLst/>
            <a:ahLst/>
            <a:cxnLst/>
            <a:rect l="l" t="t" r="r" b="b"/>
            <a:pathLst>
              <a:path w="12192000" h="460248">
                <a:moveTo>
                  <a:pt x="0" y="460248"/>
                </a:moveTo>
                <a:lnTo>
                  <a:pt x="12192000" y="460248"/>
                </a:lnTo>
                <a:lnTo>
                  <a:pt x="12192000" y="0"/>
                </a:lnTo>
                <a:lnTo>
                  <a:pt x="0" y="0"/>
                </a:lnTo>
                <a:lnTo>
                  <a:pt x="0" y="460248"/>
                </a:lnTo>
                <a:close/>
              </a:path>
            </a:pathLst>
          </a:custGeom>
          <a:solidFill>
            <a:schemeClr val="bg2">
              <a:lumMod val="50000"/>
            </a:schemeClr>
          </a:solidFill>
        </p:spPr>
        <p:txBody>
          <a:bodyPr wrap="square" lIns="0" tIns="0" rIns="0" bIns="0" rtlCol="0">
            <a:noAutofit/>
          </a:bodyPr>
          <a:lstStyle/>
          <a:p>
            <a:pPr defTabSz="914400">
              <a:spcAft>
                <a:spcPts val="450"/>
              </a:spcAft>
            </a:pPr>
            <a:r>
              <a:rPr lang="en-US" sz="3600" b="1" baseline="30000" dirty="0">
                <a:solidFill>
                  <a:srgbClr val="FF0000"/>
                </a:solidFill>
                <a:latin typeface="Arial" charset="0"/>
                <a:ea typeface="Arial" charset="0"/>
                <a:cs typeface="Arial" charset="0"/>
              </a:rPr>
              <a:t>         </a:t>
            </a:r>
            <a:r>
              <a:rPr lang="en-US" b="1" dirty="0">
                <a:solidFill>
                  <a:prstClr val="white"/>
                </a:solidFill>
                <a:latin typeface="Arial" charset="0"/>
                <a:ea typeface="Arial" charset="0"/>
                <a:cs typeface="Arial" charset="0"/>
              </a:rPr>
              <a:t>Products are consistent/high quality                   Products are cutting edge   </a:t>
            </a:r>
            <a:endParaRPr sz="2400" b="1" baseline="30000" dirty="0">
              <a:solidFill>
                <a:prstClr val="white"/>
              </a:solidFill>
              <a:latin typeface="Arial" charset="0"/>
              <a:ea typeface="Arial" charset="0"/>
              <a:cs typeface="Arial" charset="0"/>
            </a:endParaRPr>
          </a:p>
        </p:txBody>
      </p:sp>
      <p:sp>
        <p:nvSpPr>
          <p:cNvPr id="5" name="TextBox 4"/>
          <p:cNvSpPr txBox="1"/>
          <p:nvPr/>
        </p:nvSpPr>
        <p:spPr>
          <a:xfrm>
            <a:off x="5061397" y="1468107"/>
            <a:ext cx="811370" cy="461665"/>
          </a:xfrm>
          <a:prstGeom prst="rect">
            <a:avLst/>
          </a:prstGeom>
          <a:noFill/>
        </p:spPr>
        <p:txBody>
          <a:bodyPr wrap="square" rtlCol="0">
            <a:spAutoFit/>
          </a:bodyPr>
          <a:lstStyle/>
          <a:p>
            <a:pPr defTabSz="914400"/>
            <a:r>
              <a:rPr lang="en-GB" sz="2400" b="1" dirty="0">
                <a:solidFill>
                  <a:srgbClr val="FF0000"/>
                </a:solidFill>
                <a:latin typeface="Arial" panose="020B0604020202020204" pitchFamily="34" charset="0"/>
                <a:cs typeface="Arial" panose="020B0604020202020204" pitchFamily="34" charset="0"/>
              </a:rPr>
              <a:t>74%</a:t>
            </a:r>
          </a:p>
        </p:txBody>
      </p:sp>
      <p:sp>
        <p:nvSpPr>
          <p:cNvPr id="13" name="TextBox 12"/>
          <p:cNvSpPr txBox="1"/>
          <p:nvPr/>
        </p:nvSpPr>
        <p:spPr>
          <a:xfrm>
            <a:off x="1" y="1468107"/>
            <a:ext cx="811370" cy="461665"/>
          </a:xfrm>
          <a:prstGeom prst="rect">
            <a:avLst/>
          </a:prstGeom>
          <a:noFill/>
        </p:spPr>
        <p:txBody>
          <a:bodyPr wrap="square" rtlCol="0">
            <a:spAutoFit/>
          </a:bodyPr>
          <a:lstStyle/>
          <a:p>
            <a:pPr defTabSz="914400"/>
            <a:r>
              <a:rPr lang="en-GB" sz="2400" b="1" dirty="0">
                <a:solidFill>
                  <a:srgbClr val="FF0000"/>
                </a:solidFill>
                <a:latin typeface="Arial" panose="020B0604020202020204" pitchFamily="34" charset="0"/>
                <a:cs typeface="Arial" panose="020B0604020202020204" pitchFamily="34" charset="0"/>
              </a:rPr>
              <a:t>77%  </a:t>
            </a:r>
          </a:p>
        </p:txBody>
      </p:sp>
      <p:sp>
        <p:nvSpPr>
          <p:cNvPr id="14"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ECA Knowledge Products</a:t>
            </a:r>
            <a:endParaRPr sz="3000" dirty="0">
              <a:solidFill>
                <a:prstClr val="white"/>
              </a:solidFill>
              <a:latin typeface="Arial"/>
              <a:cs typeface="Arial"/>
            </a:endParaRPr>
          </a:p>
        </p:txBody>
      </p:sp>
      <p:sp>
        <p:nvSpPr>
          <p:cNvPr id="15"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16" name="Picture 7"/>
          <p:cNvPicPr>
            <a:picLocks noChangeAspect="1"/>
          </p:cNvPicPr>
          <p:nvPr/>
        </p:nvPicPr>
        <p:blipFill>
          <a:blip r:embed="rId3"/>
          <a:stretch>
            <a:fillRect/>
          </a:stretch>
        </p:blipFill>
        <p:spPr>
          <a:xfrm>
            <a:off x="0" y="5391792"/>
            <a:ext cx="714356" cy="608959"/>
          </a:xfrm>
          <a:prstGeom prst="rect">
            <a:avLst/>
          </a:prstGeom>
        </p:spPr>
      </p:pic>
      <p:sp>
        <p:nvSpPr>
          <p:cNvPr id="17"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10</a:t>
            </a:fld>
            <a:endParaRPr lang="en-US">
              <a:solidFill>
                <a:prstClr val="black">
                  <a:tint val="75000"/>
                </a:prstClr>
              </a:solidFill>
            </a:endParaRPr>
          </a:p>
        </p:txBody>
      </p:sp>
      <p:graphicFrame>
        <p:nvGraphicFramePr>
          <p:cNvPr id="19" name="Graphique 18"/>
          <p:cNvGraphicFramePr>
            <a:graphicFrameLocks/>
          </p:cNvGraphicFramePr>
          <p:nvPr>
            <p:extLst/>
          </p:nvPr>
        </p:nvGraphicFramePr>
        <p:xfrm>
          <a:off x="0" y="1906688"/>
          <a:ext cx="6726115" cy="34236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Table 2"/>
          <p:cNvGraphicFramePr>
            <a:graphicFrameLocks noGrp="1"/>
          </p:cNvGraphicFramePr>
          <p:nvPr>
            <p:extLst/>
          </p:nvPr>
        </p:nvGraphicFramePr>
        <p:xfrm>
          <a:off x="6336194" y="1810246"/>
          <a:ext cx="2807805" cy="3250871"/>
        </p:xfrm>
        <a:graphic>
          <a:graphicData uri="http://schemas.openxmlformats.org/drawingml/2006/table">
            <a:tbl>
              <a:tblPr/>
              <a:tblGrid>
                <a:gridCol w="401115"/>
                <a:gridCol w="401115"/>
                <a:gridCol w="401115"/>
                <a:gridCol w="401115"/>
                <a:gridCol w="401115"/>
                <a:gridCol w="401115"/>
                <a:gridCol w="401115"/>
              </a:tblGrid>
              <a:tr h="332879">
                <a:tc>
                  <a:txBody>
                    <a:bodyPr/>
                    <a:lstStyle/>
                    <a:p>
                      <a:pPr algn="ctr" fontAlgn="b"/>
                      <a:r>
                        <a:rPr lang="en-US" sz="700" b="0" i="0" u="none" strike="noStrike" dirty="0">
                          <a:solidFill>
                            <a:srgbClr val="000000"/>
                          </a:solidFill>
                          <a:effectLst/>
                          <a:latin typeface="Arial"/>
                          <a:cs typeface="Arial"/>
                        </a:rPr>
                        <a:t>Strongly Agree</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cs typeface="Arial"/>
                        </a:rPr>
                        <a:t>Agree</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cs typeface="Arial"/>
                        </a:rPr>
                        <a:t>Neutral</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cs typeface="Arial"/>
                        </a:rPr>
                        <a:t>Disagree</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cs typeface="Arial"/>
                        </a:rPr>
                        <a:t>Strongly disagree</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a:cs typeface="Arial"/>
                        </a:rPr>
                        <a:t>DNK</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cs typeface="Arial"/>
                        </a:rPr>
                        <a:t>Valid N</a:t>
                      </a: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tcPr>
                </a:tc>
              </a:tr>
              <a:tr h="244613">
                <a:tc>
                  <a:txBody>
                    <a:bodyPr/>
                    <a:lstStyle/>
                    <a:p>
                      <a:pPr algn="ctr" fontAlgn="b"/>
                      <a:r>
                        <a:rPr lang="fr-FR" sz="800" b="0" i="0" u="none" strike="noStrike">
                          <a:solidFill>
                            <a:srgbClr val="000000"/>
                          </a:solidFill>
                          <a:effectLst/>
                          <a:latin typeface="Calibri"/>
                        </a:rPr>
                        <a:t>140</a:t>
                      </a:r>
                    </a:p>
                  </a:txBody>
                  <a:tcPr marL="7144" marR="7144" marT="7144"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fr-FR" sz="800" b="0" i="0" u="none" strike="noStrike">
                          <a:solidFill>
                            <a:srgbClr val="000000"/>
                          </a:solidFill>
                          <a:effectLst/>
                          <a:latin typeface="Calibri"/>
                        </a:rPr>
                        <a:t>368</a:t>
                      </a:r>
                    </a:p>
                  </a:txBody>
                  <a:tcPr marL="7144" marR="7144" marT="7144"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fr-FR" sz="800" b="0" i="0" u="none" strike="noStrike">
                          <a:solidFill>
                            <a:srgbClr val="000000"/>
                          </a:solidFill>
                          <a:effectLst/>
                          <a:latin typeface="Calibri"/>
                        </a:rPr>
                        <a:t>81</a:t>
                      </a:r>
                    </a:p>
                  </a:txBody>
                  <a:tcPr marL="7144" marR="7144" marT="7144"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fr-FR" sz="800" b="0" i="0" u="none" strike="noStrike">
                          <a:solidFill>
                            <a:srgbClr val="000000"/>
                          </a:solidFill>
                          <a:effectLst/>
                          <a:latin typeface="Calibri"/>
                        </a:rPr>
                        <a:t>13</a:t>
                      </a:r>
                    </a:p>
                  </a:txBody>
                  <a:tcPr marL="7144" marR="7144" marT="7144"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fr-FR" sz="800" b="0" i="0" u="none" strike="noStrike">
                          <a:solidFill>
                            <a:srgbClr val="000000"/>
                          </a:solidFill>
                          <a:effectLst/>
                          <a:latin typeface="Calibri"/>
                        </a:rPr>
                        <a:t>4</a:t>
                      </a:r>
                    </a:p>
                  </a:txBody>
                  <a:tcPr marL="7144" marR="7144" marT="7144"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fr-FR" sz="800" b="0" i="0" u="none" strike="noStrike">
                          <a:solidFill>
                            <a:srgbClr val="000000"/>
                          </a:solidFill>
                          <a:effectLst/>
                          <a:latin typeface="Calibri"/>
                        </a:rPr>
                        <a:t>49</a:t>
                      </a:r>
                    </a:p>
                  </a:txBody>
                  <a:tcPr marL="7144" marR="7144" marT="7144"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fr-FR" sz="800" b="0" i="0" u="none" strike="noStrike">
                          <a:solidFill>
                            <a:srgbClr val="000000"/>
                          </a:solidFill>
                          <a:effectLst/>
                          <a:latin typeface="Calibri"/>
                        </a:rPr>
                        <a:t>655</a:t>
                      </a:r>
                    </a:p>
                  </a:txBody>
                  <a:tcPr marL="7144" marR="7144" marT="7144" marB="0" anchor="b">
                    <a:lnL>
                      <a:noFill/>
                    </a:lnL>
                    <a:lnR>
                      <a:noFill/>
                    </a:lnR>
                    <a:lnT w="12700" cap="flat" cmpd="sng" algn="ctr">
                      <a:solidFill>
                        <a:schemeClr val="tx1"/>
                      </a:solidFill>
                      <a:prstDash val="solid"/>
                      <a:round/>
                      <a:headEnd type="none" w="med" len="med"/>
                      <a:tailEnd type="none" w="med" len="med"/>
                    </a:lnT>
                    <a:lnB>
                      <a:noFill/>
                    </a:lnB>
                  </a:tcPr>
                </a:tc>
              </a:tr>
              <a:tr h="305766">
                <a:tc>
                  <a:txBody>
                    <a:bodyPr/>
                    <a:lstStyle/>
                    <a:p>
                      <a:pPr algn="ctr" fontAlgn="b"/>
                      <a:r>
                        <a:rPr lang="fr-FR" sz="800" b="0" i="0" u="none" strike="noStrike">
                          <a:solidFill>
                            <a:srgbClr val="000000"/>
                          </a:solidFill>
                          <a:effectLst/>
                          <a:latin typeface="Calibri"/>
                        </a:rPr>
                        <a:t>136</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347</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102</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15</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4</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50</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654</a:t>
                      </a:r>
                    </a:p>
                  </a:txBody>
                  <a:tcPr marL="7144" marR="7144" marT="7144" marB="0" anchor="b">
                    <a:lnL>
                      <a:noFill/>
                    </a:lnL>
                    <a:lnR>
                      <a:noFill/>
                    </a:lnR>
                    <a:lnT>
                      <a:noFill/>
                    </a:lnT>
                    <a:lnB>
                      <a:noFill/>
                    </a:lnB>
                  </a:tcPr>
                </a:tc>
              </a:tr>
              <a:tr h="396494">
                <a:tc>
                  <a:txBody>
                    <a:bodyPr/>
                    <a:lstStyle/>
                    <a:p>
                      <a:pPr algn="ctr" fontAlgn="b"/>
                      <a:r>
                        <a:rPr lang="fr-FR" sz="800" b="0" i="0" u="none" strike="noStrike">
                          <a:solidFill>
                            <a:srgbClr val="000000"/>
                          </a:solidFill>
                          <a:effectLst/>
                          <a:latin typeface="Calibri"/>
                        </a:rPr>
                        <a:t>120</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317</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145</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11</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4</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59</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656</a:t>
                      </a:r>
                    </a:p>
                  </a:txBody>
                  <a:tcPr marL="7144" marR="7144" marT="7144" marB="0" anchor="b">
                    <a:lnL>
                      <a:noFill/>
                    </a:lnL>
                    <a:lnR>
                      <a:noFill/>
                    </a:lnR>
                    <a:lnT>
                      <a:noFill/>
                    </a:lnT>
                    <a:lnB>
                      <a:noFill/>
                    </a:lnB>
                  </a:tcPr>
                </a:tc>
              </a:tr>
              <a:tr h="396494">
                <a:tc>
                  <a:txBody>
                    <a:bodyPr/>
                    <a:lstStyle/>
                    <a:p>
                      <a:pPr algn="ctr" fontAlgn="b"/>
                      <a:r>
                        <a:rPr lang="fr-FR" sz="800" b="0" i="0" u="none" strike="noStrike">
                          <a:solidFill>
                            <a:srgbClr val="000000"/>
                          </a:solidFill>
                          <a:effectLst/>
                          <a:latin typeface="Calibri"/>
                        </a:rPr>
                        <a:t>126</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282</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162</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34</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2</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45</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651</a:t>
                      </a:r>
                    </a:p>
                  </a:txBody>
                  <a:tcPr marL="7144" marR="7144" marT="7144" marB="0" anchor="b">
                    <a:lnL>
                      <a:noFill/>
                    </a:lnL>
                    <a:lnR>
                      <a:noFill/>
                    </a:lnR>
                    <a:lnT>
                      <a:noFill/>
                    </a:lnT>
                    <a:lnB>
                      <a:noFill/>
                    </a:lnB>
                  </a:tcPr>
                </a:tc>
              </a:tr>
              <a:tr h="400524">
                <a:tc>
                  <a:txBody>
                    <a:bodyPr/>
                    <a:lstStyle/>
                    <a:p>
                      <a:pPr algn="ctr" fontAlgn="b"/>
                      <a:r>
                        <a:rPr lang="fr-FR" sz="800" b="0" i="0" u="none" strike="noStrike">
                          <a:solidFill>
                            <a:srgbClr val="000000"/>
                          </a:solidFill>
                          <a:effectLst/>
                          <a:latin typeface="Calibri"/>
                        </a:rPr>
                        <a:t>108</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292</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176</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24</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3</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50</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653</a:t>
                      </a:r>
                    </a:p>
                  </a:txBody>
                  <a:tcPr marL="7144" marR="7144" marT="7144" marB="0" anchor="b">
                    <a:lnL>
                      <a:noFill/>
                    </a:lnL>
                    <a:lnR>
                      <a:noFill/>
                    </a:lnR>
                    <a:lnT>
                      <a:noFill/>
                    </a:lnT>
                    <a:lnB>
                      <a:noFill/>
                    </a:lnB>
                  </a:tcPr>
                </a:tc>
              </a:tr>
              <a:tr h="409629">
                <a:tc>
                  <a:txBody>
                    <a:bodyPr/>
                    <a:lstStyle/>
                    <a:p>
                      <a:pPr algn="ctr" fontAlgn="b"/>
                      <a:r>
                        <a:rPr lang="fr-FR" sz="800" b="0" i="0" u="none" strike="noStrike">
                          <a:solidFill>
                            <a:srgbClr val="000000"/>
                          </a:solidFill>
                          <a:effectLst/>
                          <a:latin typeface="Calibri"/>
                        </a:rPr>
                        <a:t>203</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308</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89</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14</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6</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36</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656</a:t>
                      </a:r>
                    </a:p>
                  </a:txBody>
                  <a:tcPr marL="7144" marR="7144" marT="7144" marB="0" anchor="b">
                    <a:lnL>
                      <a:noFill/>
                    </a:lnL>
                    <a:lnR>
                      <a:noFill/>
                    </a:lnR>
                    <a:lnT>
                      <a:noFill/>
                    </a:lnT>
                    <a:lnB>
                      <a:noFill/>
                    </a:lnB>
                  </a:tcPr>
                </a:tc>
              </a:tr>
              <a:tr h="339658">
                <a:tc>
                  <a:txBody>
                    <a:bodyPr/>
                    <a:lstStyle/>
                    <a:p>
                      <a:pPr algn="ctr" fontAlgn="b"/>
                      <a:r>
                        <a:rPr lang="fr-FR" sz="800" b="0" i="0" u="none" strike="noStrike">
                          <a:solidFill>
                            <a:srgbClr val="000000"/>
                          </a:solidFill>
                          <a:effectLst/>
                          <a:latin typeface="Calibri"/>
                        </a:rPr>
                        <a:t>153</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288</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147</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22</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5</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37</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652</a:t>
                      </a:r>
                    </a:p>
                  </a:txBody>
                  <a:tcPr marL="7144" marR="7144" marT="7144" marB="0" anchor="b">
                    <a:lnL>
                      <a:noFill/>
                    </a:lnL>
                    <a:lnR>
                      <a:noFill/>
                    </a:lnR>
                    <a:lnT>
                      <a:noFill/>
                    </a:lnT>
                    <a:lnB>
                      <a:noFill/>
                    </a:lnB>
                  </a:tcPr>
                </a:tc>
              </a:tr>
              <a:tr h="424814">
                <a:tc>
                  <a:txBody>
                    <a:bodyPr/>
                    <a:lstStyle/>
                    <a:p>
                      <a:pPr algn="ctr" fontAlgn="b"/>
                      <a:r>
                        <a:rPr lang="fr-FR" sz="800" b="0" i="0" u="none" strike="noStrike">
                          <a:solidFill>
                            <a:srgbClr val="000000"/>
                          </a:solidFill>
                          <a:effectLst/>
                          <a:latin typeface="Calibri"/>
                        </a:rPr>
                        <a:t>135</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315</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138</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15</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7</a:t>
                      </a:r>
                    </a:p>
                  </a:txBody>
                  <a:tcPr marL="7144" marR="7144" marT="7144" marB="0" anchor="b">
                    <a:lnL>
                      <a:noFill/>
                    </a:lnL>
                    <a:lnR>
                      <a:noFill/>
                    </a:lnR>
                    <a:lnT>
                      <a:noFill/>
                    </a:lnT>
                    <a:lnB>
                      <a:noFill/>
                    </a:lnB>
                  </a:tcPr>
                </a:tc>
                <a:tc>
                  <a:txBody>
                    <a:bodyPr/>
                    <a:lstStyle/>
                    <a:p>
                      <a:pPr algn="ctr" fontAlgn="b"/>
                      <a:r>
                        <a:rPr lang="fr-FR" sz="800" b="0" i="0" u="none" strike="noStrike">
                          <a:solidFill>
                            <a:srgbClr val="000000"/>
                          </a:solidFill>
                          <a:effectLst/>
                          <a:latin typeface="Calibri"/>
                        </a:rPr>
                        <a:t>42</a:t>
                      </a:r>
                    </a:p>
                  </a:txBody>
                  <a:tcPr marL="7144" marR="7144" marT="7144" marB="0" anchor="b">
                    <a:lnL>
                      <a:noFill/>
                    </a:lnL>
                    <a:lnR>
                      <a:noFill/>
                    </a:lnR>
                    <a:lnT>
                      <a:noFill/>
                    </a:lnT>
                    <a:lnB>
                      <a:noFill/>
                    </a:lnB>
                  </a:tcPr>
                </a:tc>
                <a:tc>
                  <a:txBody>
                    <a:bodyPr/>
                    <a:lstStyle/>
                    <a:p>
                      <a:pPr algn="ctr" fontAlgn="b"/>
                      <a:r>
                        <a:rPr lang="fr-FR" sz="800" b="0" i="0" u="none" strike="noStrike" dirty="0">
                          <a:solidFill>
                            <a:srgbClr val="000000"/>
                          </a:solidFill>
                          <a:effectLst/>
                          <a:latin typeface="Calibri"/>
                        </a:rPr>
                        <a:t>652</a:t>
                      </a:r>
                    </a:p>
                  </a:txBody>
                  <a:tcPr marL="7144" marR="7144" marT="7144" marB="0" anchor="b">
                    <a:lnL>
                      <a:noFill/>
                    </a:lnL>
                    <a:lnR>
                      <a:noFill/>
                    </a:lnR>
                    <a:lnT>
                      <a:noFill/>
                    </a:lnT>
                    <a:lnB>
                      <a:noFill/>
                    </a:lnB>
                  </a:tcPr>
                </a:tc>
              </a:tr>
            </a:tbl>
          </a:graphicData>
        </a:graphic>
      </p:graphicFrame>
    </p:spTree>
    <p:extLst>
      <p:ext uri="{BB962C8B-B14F-4D97-AF65-F5344CB8AC3E}">
        <p14:creationId xmlns:p14="http://schemas.microsoft.com/office/powerpoint/2010/main" val="9096913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650901" y="5110746"/>
            <a:ext cx="114490" cy="209931"/>
          </a:xfrm>
          <a:prstGeom prst="rect">
            <a:avLst/>
          </a:prstGeom>
        </p:spPr>
        <p:txBody>
          <a:bodyPr wrap="square" lIns="0" tIns="0" rIns="0" bIns="0" rtlCol="0">
            <a:noAutofit/>
          </a:bodyPr>
          <a:lstStyle/>
          <a:p>
            <a:pPr marL="9525" defTabSz="914400">
              <a:lnSpc>
                <a:spcPts val="1613"/>
              </a:lnSpc>
              <a:spcBef>
                <a:spcPts val="80"/>
              </a:spcBef>
            </a:pPr>
            <a:endParaRPr sz="1500" dirty="0">
              <a:solidFill>
                <a:prstClr val="black"/>
              </a:solidFill>
              <a:latin typeface="Arial"/>
              <a:cs typeface="Arial"/>
            </a:endParaRPr>
          </a:p>
        </p:txBody>
      </p:sp>
      <p:sp>
        <p:nvSpPr>
          <p:cNvPr id="21"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ECA Knowledge Delivery  </a:t>
            </a:r>
            <a:endParaRPr sz="3000" dirty="0">
              <a:solidFill>
                <a:prstClr val="white"/>
              </a:solidFill>
              <a:latin typeface="Arial"/>
              <a:cs typeface="Arial"/>
            </a:endParaRPr>
          </a:p>
        </p:txBody>
      </p:sp>
      <p:sp>
        <p:nvSpPr>
          <p:cNvPr id="11" name="object 6"/>
          <p:cNvSpPr txBox="1"/>
          <p:nvPr/>
        </p:nvSpPr>
        <p:spPr>
          <a:xfrm>
            <a:off x="650901" y="5110746"/>
            <a:ext cx="114490" cy="209931"/>
          </a:xfrm>
          <a:prstGeom prst="rect">
            <a:avLst/>
          </a:prstGeom>
        </p:spPr>
        <p:txBody>
          <a:bodyPr wrap="square" lIns="0" tIns="0" rIns="0" bIns="0" rtlCol="0">
            <a:noAutofit/>
          </a:bodyPr>
          <a:lstStyle/>
          <a:p>
            <a:pPr marL="9525" defTabSz="914400">
              <a:lnSpc>
                <a:spcPts val="1613"/>
              </a:lnSpc>
              <a:spcBef>
                <a:spcPts val="80"/>
              </a:spcBef>
            </a:pPr>
            <a:endParaRPr sz="1500" dirty="0">
              <a:solidFill>
                <a:prstClr val="black"/>
              </a:solidFill>
              <a:latin typeface="Arial"/>
              <a:cs typeface="Arial"/>
            </a:endParaRPr>
          </a:p>
        </p:txBody>
      </p:sp>
      <p:graphicFrame>
        <p:nvGraphicFramePr>
          <p:cNvPr id="5" name="Table 4"/>
          <p:cNvGraphicFramePr>
            <a:graphicFrameLocks noGrp="1"/>
          </p:cNvGraphicFramePr>
          <p:nvPr>
            <p:extLst/>
          </p:nvPr>
        </p:nvGraphicFramePr>
        <p:xfrm>
          <a:off x="6336001" y="1825226"/>
          <a:ext cx="2808001" cy="2991226"/>
        </p:xfrm>
        <a:graphic>
          <a:graphicData uri="http://schemas.openxmlformats.org/drawingml/2006/table">
            <a:tbl>
              <a:tblPr/>
              <a:tblGrid>
                <a:gridCol w="401143"/>
                <a:gridCol w="401143"/>
                <a:gridCol w="401143"/>
                <a:gridCol w="401143"/>
                <a:gridCol w="401143"/>
                <a:gridCol w="401143"/>
                <a:gridCol w="401143"/>
              </a:tblGrid>
              <a:tr h="276818">
                <a:tc>
                  <a:txBody>
                    <a:bodyPr/>
                    <a:lstStyle/>
                    <a:p>
                      <a:pPr algn="ctr" fontAlgn="b"/>
                      <a:r>
                        <a:rPr lang="en-US" sz="700" b="0" i="0" u="none" strike="noStrike" dirty="0">
                          <a:solidFill>
                            <a:srgbClr val="000000"/>
                          </a:solidFill>
                          <a:effectLst/>
                          <a:latin typeface="Arial"/>
                          <a:cs typeface="Arial"/>
                        </a:rPr>
                        <a:t>Strongly 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cs typeface="Arial"/>
                        </a:rPr>
                        <a:t>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cs typeface="Arial"/>
                        </a:rPr>
                        <a:t>Neutral</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cs typeface="Arial"/>
                        </a:rPr>
                        <a:t>Disagree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cs typeface="Arial"/>
                        </a:rPr>
                        <a:t>Strongly disagree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cs typeface="Arial"/>
                        </a:rPr>
                        <a:t>DNK</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cs typeface="Arial"/>
                        </a:rPr>
                        <a:t>Valid N</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r>
              <a:tr h="343832">
                <a:tc>
                  <a:txBody>
                    <a:bodyPr/>
                    <a:lstStyle/>
                    <a:p>
                      <a:pPr algn="ctr" fontAlgn="b"/>
                      <a:r>
                        <a:rPr lang="en-US" sz="800" b="0" i="0" u="none" strike="noStrike" dirty="0">
                          <a:solidFill>
                            <a:srgbClr val="000000"/>
                          </a:solidFill>
                          <a:effectLst/>
                          <a:latin typeface="Arial"/>
                          <a:cs typeface="Arial"/>
                        </a:rPr>
                        <a:t>85</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a:solidFill>
                            <a:srgbClr val="000000"/>
                          </a:solidFill>
                          <a:effectLst/>
                          <a:latin typeface="Arial"/>
                          <a:cs typeface="Arial"/>
                        </a:rPr>
                        <a:t>250</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dirty="0">
                          <a:solidFill>
                            <a:srgbClr val="000000"/>
                          </a:solidFill>
                          <a:effectLst/>
                          <a:latin typeface="Arial"/>
                          <a:cs typeface="Arial"/>
                        </a:rPr>
                        <a:t>209</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uk-UA" sz="800" b="0" i="0" u="none" strike="noStrike" dirty="0">
                          <a:solidFill>
                            <a:srgbClr val="000000"/>
                          </a:solidFill>
                          <a:effectLst/>
                          <a:latin typeface="Arial"/>
                          <a:cs typeface="Arial"/>
                        </a:rPr>
                        <a:t>39</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cs-CZ" sz="800" b="0" i="0" u="none" strike="noStrike">
                          <a:solidFill>
                            <a:srgbClr val="000000"/>
                          </a:solidFill>
                          <a:effectLst/>
                          <a:latin typeface="Arial"/>
                          <a:cs typeface="Arial"/>
                        </a:rPr>
                        <a:t>11</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ru-RU" sz="800" b="0" i="0" u="none" strike="noStrike">
                          <a:solidFill>
                            <a:srgbClr val="000000"/>
                          </a:solidFill>
                          <a:effectLst/>
                          <a:latin typeface="Arial"/>
                          <a:cs typeface="Arial"/>
                        </a:rPr>
                        <a:t>58</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a:solidFill>
                            <a:srgbClr val="000000"/>
                          </a:solidFill>
                          <a:effectLst/>
                          <a:latin typeface="Arial"/>
                          <a:cs typeface="Arial"/>
                        </a:rPr>
                        <a:t>652</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r>
              <a:tr h="585292">
                <a:tc>
                  <a:txBody>
                    <a:bodyPr/>
                    <a:lstStyle/>
                    <a:p>
                      <a:pPr algn="ctr" fontAlgn="b"/>
                      <a:r>
                        <a:rPr lang="cs-CZ" sz="800" b="0" i="0" u="none" strike="noStrike">
                          <a:solidFill>
                            <a:srgbClr val="000000"/>
                          </a:solidFill>
                          <a:effectLst/>
                          <a:latin typeface="Arial"/>
                          <a:cs typeface="Arial"/>
                        </a:rPr>
                        <a:t>94</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cs typeface="Arial"/>
                        </a:rPr>
                        <a:t>281</a:t>
                      </a:r>
                    </a:p>
                  </a:txBody>
                  <a:tcPr marL="9525" marR="9525" marT="9525" marB="0" anchor="b">
                    <a:lnL>
                      <a:noFill/>
                    </a:lnL>
                    <a:lnR>
                      <a:noFill/>
                    </a:lnR>
                    <a:lnT>
                      <a:noFill/>
                    </a:lnT>
                    <a:lnB>
                      <a:noFill/>
                    </a:lnB>
                  </a:tcPr>
                </a:tc>
                <a:tc>
                  <a:txBody>
                    <a:bodyPr/>
                    <a:lstStyle/>
                    <a:p>
                      <a:pPr algn="ctr" fontAlgn="b"/>
                      <a:r>
                        <a:rPr lang="cs-CZ" sz="800" b="0" i="0" u="none" strike="noStrike" dirty="0">
                          <a:solidFill>
                            <a:srgbClr val="000000"/>
                          </a:solidFill>
                          <a:effectLst/>
                          <a:latin typeface="Arial"/>
                          <a:cs typeface="Arial"/>
                        </a:rPr>
                        <a:t>197</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cs typeface="Arial"/>
                        </a:rPr>
                        <a:t>38</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cs typeface="Arial"/>
                        </a:rPr>
                        <a:t>6</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cs typeface="Arial"/>
                        </a:rPr>
                        <a:t>37</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cs typeface="Arial"/>
                        </a:rPr>
                        <a:t>653</a:t>
                      </a:r>
                    </a:p>
                  </a:txBody>
                  <a:tcPr marL="9525" marR="9525" marT="9525" marB="0" anchor="b">
                    <a:lnL>
                      <a:noFill/>
                    </a:lnL>
                    <a:lnR>
                      <a:noFill/>
                    </a:lnR>
                    <a:lnT>
                      <a:noFill/>
                    </a:lnT>
                    <a:lnB>
                      <a:noFill/>
                    </a:lnB>
                  </a:tcPr>
                </a:tc>
              </a:tr>
              <a:tr h="594000">
                <a:tc>
                  <a:txBody>
                    <a:bodyPr/>
                    <a:lstStyle/>
                    <a:p>
                      <a:pPr algn="ctr" fontAlgn="b"/>
                      <a:r>
                        <a:rPr lang="is-IS" sz="800" b="0" i="0" u="none" strike="noStrike">
                          <a:solidFill>
                            <a:srgbClr val="000000"/>
                          </a:solidFill>
                          <a:effectLst/>
                          <a:latin typeface="Arial"/>
                          <a:cs typeface="Arial"/>
                        </a:rPr>
                        <a:t>108</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cs typeface="Arial"/>
                        </a:rPr>
                        <a:t>286</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cs typeface="Arial"/>
                        </a:rPr>
                        <a:t>175</a:t>
                      </a:r>
                    </a:p>
                  </a:txBody>
                  <a:tcPr marL="9525" marR="9525" marT="9525" marB="0" anchor="b">
                    <a:lnL>
                      <a:noFill/>
                    </a:lnL>
                    <a:lnR>
                      <a:noFill/>
                    </a:lnR>
                    <a:lnT>
                      <a:noFill/>
                    </a:lnT>
                    <a:lnB>
                      <a:noFill/>
                    </a:lnB>
                  </a:tcPr>
                </a:tc>
                <a:tc>
                  <a:txBody>
                    <a:bodyPr/>
                    <a:lstStyle/>
                    <a:p>
                      <a:pPr algn="ctr" fontAlgn="b"/>
                      <a:r>
                        <a:rPr lang="uk-UA" sz="800" b="0" i="0" u="none" strike="noStrike" dirty="0">
                          <a:solidFill>
                            <a:srgbClr val="000000"/>
                          </a:solidFill>
                          <a:effectLst/>
                          <a:latin typeface="Arial"/>
                          <a:cs typeface="Arial"/>
                        </a:rPr>
                        <a:t>39</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cs typeface="Arial"/>
                        </a:rPr>
                        <a:t>6</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cs typeface="Arial"/>
                        </a:rPr>
                        <a:t>37</a:t>
                      </a:r>
                    </a:p>
                  </a:txBody>
                  <a:tcPr marL="9525" marR="9525" marT="9525" marB="0" anchor="b">
                    <a:lnL>
                      <a:noFill/>
                    </a:lnL>
                    <a:lnR>
                      <a:noFill/>
                    </a:lnR>
                    <a:lnT>
                      <a:noFill/>
                    </a:lnT>
                    <a:lnB>
                      <a:noFill/>
                    </a:lnB>
                  </a:tcPr>
                </a:tc>
                <a:tc>
                  <a:txBody>
                    <a:bodyPr/>
                    <a:lstStyle/>
                    <a:p>
                      <a:pPr algn="ctr" fontAlgn="b"/>
                      <a:r>
                        <a:rPr lang="uk-UA" sz="800" b="0" i="0" u="none" strike="noStrike" dirty="0">
                          <a:solidFill>
                            <a:srgbClr val="000000"/>
                          </a:solidFill>
                          <a:effectLst/>
                          <a:latin typeface="Arial"/>
                          <a:cs typeface="Arial"/>
                        </a:rPr>
                        <a:t>651</a:t>
                      </a:r>
                    </a:p>
                  </a:txBody>
                  <a:tcPr marL="9525" marR="9525" marT="9525" marB="0" anchor="b">
                    <a:lnL>
                      <a:noFill/>
                    </a:lnL>
                    <a:lnR>
                      <a:noFill/>
                    </a:lnR>
                    <a:lnT>
                      <a:noFill/>
                    </a:lnT>
                    <a:lnB>
                      <a:noFill/>
                    </a:lnB>
                  </a:tcPr>
                </a:tc>
              </a:tr>
              <a:tr h="570284">
                <a:tc>
                  <a:txBody>
                    <a:bodyPr/>
                    <a:lstStyle/>
                    <a:p>
                      <a:pPr algn="ctr" fontAlgn="b"/>
                      <a:r>
                        <a:rPr lang="cs-CZ" sz="800" b="0" i="0" u="none" strike="noStrike">
                          <a:solidFill>
                            <a:srgbClr val="000000"/>
                          </a:solidFill>
                          <a:effectLst/>
                          <a:latin typeface="Arial"/>
                          <a:cs typeface="Arial"/>
                        </a:rPr>
                        <a:t>119</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cs typeface="Arial"/>
                        </a:rPr>
                        <a:t>335</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cs typeface="Arial"/>
                        </a:rPr>
                        <a:t>131</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cs typeface="Arial"/>
                        </a:rPr>
                        <a:t>25</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cs typeface="Arial"/>
                        </a:rPr>
                        <a:t>4</a:t>
                      </a:r>
                    </a:p>
                  </a:txBody>
                  <a:tcPr marL="9525" marR="9525" marT="9525" marB="0" anchor="b">
                    <a:lnL>
                      <a:noFill/>
                    </a:lnL>
                    <a:lnR>
                      <a:noFill/>
                    </a:lnR>
                    <a:lnT>
                      <a:noFill/>
                    </a:lnT>
                    <a:lnB>
                      <a:noFill/>
                    </a:lnB>
                  </a:tcPr>
                </a:tc>
                <a:tc>
                  <a:txBody>
                    <a:bodyPr/>
                    <a:lstStyle/>
                    <a:p>
                      <a:pPr algn="ctr" fontAlgn="b"/>
                      <a:r>
                        <a:rPr lang="cs-CZ" sz="800" b="0" i="0" u="none" strike="noStrike" dirty="0">
                          <a:solidFill>
                            <a:srgbClr val="000000"/>
                          </a:solidFill>
                          <a:effectLst/>
                          <a:latin typeface="Arial"/>
                          <a:cs typeface="Arial"/>
                        </a:rPr>
                        <a:t>36</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cs typeface="Arial"/>
                        </a:rPr>
                        <a:t>650</a:t>
                      </a:r>
                    </a:p>
                  </a:txBody>
                  <a:tcPr marL="9525" marR="9525" marT="9525" marB="0" anchor="b">
                    <a:lnL>
                      <a:noFill/>
                    </a:lnL>
                    <a:lnR>
                      <a:noFill/>
                    </a:lnR>
                    <a:lnT>
                      <a:noFill/>
                    </a:lnT>
                    <a:lnB>
                      <a:noFill/>
                    </a:lnB>
                  </a:tcPr>
                </a:tc>
              </a:tr>
              <a:tr h="621000">
                <a:tc>
                  <a:txBody>
                    <a:bodyPr/>
                    <a:lstStyle/>
                    <a:p>
                      <a:pPr algn="ctr" fontAlgn="b"/>
                      <a:r>
                        <a:rPr lang="cs-CZ" sz="800" b="0" i="0" u="none" strike="noStrike">
                          <a:solidFill>
                            <a:srgbClr val="000000"/>
                          </a:solidFill>
                          <a:effectLst/>
                          <a:latin typeface="Arial"/>
                          <a:cs typeface="Arial"/>
                        </a:rPr>
                        <a:t>114</a:t>
                      </a:r>
                    </a:p>
                  </a:txBody>
                  <a:tcPr marL="9525" marR="9525" marT="9525" marB="0" anchor="b">
                    <a:lnL>
                      <a:noFill/>
                    </a:lnL>
                    <a:lnR>
                      <a:noFill/>
                    </a:lnR>
                    <a:lnT>
                      <a:noFill/>
                    </a:lnT>
                    <a:lnB>
                      <a:noFill/>
                    </a:lnB>
                  </a:tcPr>
                </a:tc>
                <a:tc>
                  <a:txBody>
                    <a:bodyPr/>
                    <a:lstStyle/>
                    <a:p>
                      <a:pPr algn="ctr" fontAlgn="b"/>
                      <a:r>
                        <a:rPr lang="ru-RU" sz="800" b="0" i="0" u="none" strike="noStrike" dirty="0">
                          <a:solidFill>
                            <a:srgbClr val="000000"/>
                          </a:solidFill>
                          <a:effectLst/>
                          <a:latin typeface="Arial"/>
                          <a:cs typeface="Arial"/>
                        </a:rPr>
                        <a:t>340</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cs typeface="Arial"/>
                        </a:rPr>
                        <a:t>137</a:t>
                      </a:r>
                    </a:p>
                  </a:txBody>
                  <a:tcPr marL="9525" marR="9525" marT="9525" marB="0" anchor="b">
                    <a:lnL>
                      <a:noFill/>
                    </a:lnL>
                    <a:lnR>
                      <a:noFill/>
                    </a:lnR>
                    <a:lnT>
                      <a:noFill/>
                    </a:lnT>
                    <a:lnB>
                      <a:noFill/>
                    </a:lnB>
                  </a:tcPr>
                </a:tc>
                <a:tc>
                  <a:txBody>
                    <a:bodyPr/>
                    <a:lstStyle/>
                    <a:p>
                      <a:pPr algn="ctr" fontAlgn="b"/>
                      <a:r>
                        <a:rPr lang="cs-CZ" sz="800" b="0" i="0" u="none" strike="noStrike">
                          <a:solidFill>
                            <a:srgbClr val="000000"/>
                          </a:solidFill>
                          <a:effectLst/>
                          <a:latin typeface="Arial"/>
                          <a:cs typeface="Arial"/>
                        </a:rPr>
                        <a:t>21</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cs typeface="Arial"/>
                        </a:rPr>
                        <a:t>5</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cs typeface="Arial"/>
                        </a:rPr>
                        <a:t>37</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cs typeface="Arial"/>
                        </a:rPr>
                        <a:t>654</a:t>
                      </a:r>
                    </a:p>
                  </a:txBody>
                  <a:tcPr marL="9525" marR="9525" marT="9525" marB="0" anchor="b">
                    <a:lnL>
                      <a:noFill/>
                    </a:lnL>
                    <a:lnR>
                      <a:noFill/>
                    </a:lnR>
                    <a:lnT>
                      <a:noFill/>
                    </a:lnT>
                    <a:lnB>
                      <a:noFill/>
                    </a:lnB>
                  </a:tcPr>
                </a:tc>
              </a:tr>
            </a:tbl>
          </a:graphicData>
        </a:graphic>
      </p:graphicFrame>
      <p:sp>
        <p:nvSpPr>
          <p:cNvPr id="3" name="TextBox 2"/>
          <p:cNvSpPr txBox="1"/>
          <p:nvPr/>
        </p:nvSpPr>
        <p:spPr>
          <a:xfrm>
            <a:off x="1527464" y="5326873"/>
            <a:ext cx="6276110" cy="300082"/>
          </a:xfrm>
          <a:prstGeom prst="rect">
            <a:avLst/>
          </a:prstGeom>
          <a:noFill/>
        </p:spPr>
        <p:txBody>
          <a:bodyPr wrap="square" rtlCol="0">
            <a:spAutoFit/>
          </a:bodyPr>
          <a:lstStyle/>
          <a:p>
            <a:pPr defTabSz="914400"/>
            <a:r>
              <a:rPr lang="en-US" sz="1350" b="1" dirty="0">
                <a:solidFill>
                  <a:prstClr val="black"/>
                </a:solidFill>
                <a:latin typeface="Arial" charset="0"/>
                <a:ea typeface="Arial" charset="0"/>
                <a:cs typeface="Arial" charset="0"/>
              </a:rPr>
              <a:t>Agreement with the following statements on ECA Knowledge Delivery?</a:t>
            </a:r>
          </a:p>
        </p:txBody>
      </p:sp>
      <p:sp>
        <p:nvSpPr>
          <p:cNvPr id="12" name="object 82"/>
          <p:cNvSpPr/>
          <p:nvPr/>
        </p:nvSpPr>
        <p:spPr>
          <a:xfrm>
            <a:off x="0" y="1467220"/>
            <a:ext cx="9144000" cy="432000"/>
          </a:xfrm>
          <a:custGeom>
            <a:avLst/>
            <a:gdLst/>
            <a:ahLst/>
            <a:cxnLst/>
            <a:rect l="l" t="t" r="r" b="b"/>
            <a:pathLst>
              <a:path w="12192000" h="461772">
                <a:moveTo>
                  <a:pt x="0" y="461772"/>
                </a:moveTo>
                <a:lnTo>
                  <a:pt x="12192000" y="461772"/>
                </a:lnTo>
                <a:lnTo>
                  <a:pt x="12192000" y="0"/>
                </a:lnTo>
                <a:lnTo>
                  <a:pt x="0" y="0"/>
                </a:lnTo>
                <a:lnTo>
                  <a:pt x="0" y="461772"/>
                </a:lnTo>
                <a:close/>
              </a:path>
            </a:pathLst>
          </a:custGeom>
          <a:solidFill>
            <a:schemeClr val="bg2">
              <a:lumMod val="50000"/>
            </a:schemeClr>
          </a:solidFill>
        </p:spPr>
        <p:txBody>
          <a:bodyPr wrap="square" lIns="0" tIns="0" rIns="0" bIns="0" rtlCol="0">
            <a:noAutofit/>
          </a:bodyPr>
          <a:lstStyle/>
          <a:p>
            <a:pPr defTabSz="914400"/>
            <a:r>
              <a:rPr lang="en-US" sz="4050" b="1" dirty="0">
                <a:solidFill>
                  <a:srgbClr val="FF0000"/>
                </a:solidFill>
                <a:latin typeface="Arial" charset="0"/>
                <a:ea typeface="Arial" charset="0"/>
                <a:cs typeface="Arial" charset="0"/>
              </a:rPr>
              <a:t> </a:t>
            </a:r>
            <a:endParaRPr sz="4050" b="1" baseline="30000" dirty="0">
              <a:solidFill>
                <a:srgbClr val="FF0000"/>
              </a:solidFill>
              <a:latin typeface="Arial" charset="0"/>
              <a:ea typeface="Arial" charset="0"/>
              <a:cs typeface="Arial" charset="0"/>
            </a:endParaRPr>
          </a:p>
        </p:txBody>
      </p:sp>
      <p:sp>
        <p:nvSpPr>
          <p:cNvPr id="9" name="TextBox 8"/>
          <p:cNvSpPr txBox="1"/>
          <p:nvPr/>
        </p:nvSpPr>
        <p:spPr>
          <a:xfrm>
            <a:off x="650900" y="1509450"/>
            <a:ext cx="8406231" cy="346249"/>
          </a:xfrm>
          <a:prstGeom prst="rect">
            <a:avLst/>
          </a:prstGeom>
          <a:noFill/>
        </p:spPr>
        <p:txBody>
          <a:bodyPr wrap="square" rtlCol="0">
            <a:spAutoFit/>
          </a:bodyPr>
          <a:lstStyle/>
          <a:p>
            <a:pPr defTabSz="914400"/>
            <a:r>
              <a:rPr lang="en-US" sz="1650" b="1" dirty="0">
                <a:solidFill>
                  <a:prstClr val="white"/>
                </a:solidFill>
                <a:latin typeface="Arial" charset="0"/>
                <a:ea typeface="Arial" charset="0"/>
                <a:cs typeface="Arial" charset="0"/>
              </a:rPr>
              <a:t>       </a:t>
            </a:r>
            <a:r>
              <a:rPr lang="en-US" sz="1500" b="1" dirty="0">
                <a:solidFill>
                  <a:prstClr val="white"/>
                </a:solidFill>
                <a:latin typeface="Arial" charset="0"/>
                <a:ea typeface="Arial" charset="0"/>
                <a:cs typeface="Arial" charset="0"/>
              </a:rPr>
              <a:t>Highly sensitive to context, relevant and tailored and well attuned to policy processes</a:t>
            </a:r>
          </a:p>
        </p:txBody>
      </p:sp>
      <p:sp>
        <p:nvSpPr>
          <p:cNvPr id="2" name="TextBox 1"/>
          <p:cNvSpPr txBox="1"/>
          <p:nvPr/>
        </p:nvSpPr>
        <p:spPr>
          <a:xfrm>
            <a:off x="272045" y="1389611"/>
            <a:ext cx="888642" cy="553998"/>
          </a:xfrm>
          <a:prstGeom prst="rect">
            <a:avLst/>
          </a:prstGeom>
          <a:noFill/>
        </p:spPr>
        <p:txBody>
          <a:bodyPr wrap="square" rtlCol="0">
            <a:spAutoFit/>
          </a:bodyPr>
          <a:lstStyle/>
          <a:p>
            <a:pPr defTabSz="914400"/>
            <a:r>
              <a:rPr lang="en-GB" sz="3000" b="1" dirty="0">
                <a:solidFill>
                  <a:srgbClr val="FF0000"/>
                </a:solidFill>
              </a:rPr>
              <a:t>70%</a:t>
            </a:r>
          </a:p>
        </p:txBody>
      </p:sp>
      <p:sp>
        <p:nvSpPr>
          <p:cNvPr id="14"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15" name="Picture 7"/>
          <p:cNvPicPr>
            <a:picLocks noChangeAspect="1"/>
          </p:cNvPicPr>
          <p:nvPr/>
        </p:nvPicPr>
        <p:blipFill>
          <a:blip r:embed="rId3"/>
          <a:stretch>
            <a:fillRect/>
          </a:stretch>
        </p:blipFill>
        <p:spPr>
          <a:xfrm>
            <a:off x="0" y="5391792"/>
            <a:ext cx="714356" cy="608959"/>
          </a:xfrm>
          <a:prstGeom prst="rect">
            <a:avLst/>
          </a:prstGeom>
        </p:spPr>
      </p:pic>
      <p:sp>
        <p:nvSpPr>
          <p:cNvPr id="16"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11</a:t>
            </a:fld>
            <a:endParaRPr lang="en-US">
              <a:solidFill>
                <a:prstClr val="black">
                  <a:tint val="75000"/>
                </a:prstClr>
              </a:solidFill>
            </a:endParaRPr>
          </a:p>
        </p:txBody>
      </p:sp>
      <p:graphicFrame>
        <p:nvGraphicFramePr>
          <p:cNvPr id="17" name="Chart 17"/>
          <p:cNvGraphicFramePr>
            <a:graphicFrameLocks/>
          </p:cNvGraphicFramePr>
          <p:nvPr>
            <p:extLst/>
          </p:nvPr>
        </p:nvGraphicFramePr>
        <p:xfrm>
          <a:off x="160318" y="1985069"/>
          <a:ext cx="6144042" cy="323064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583928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936651" y="2633351"/>
            <a:ext cx="7834049" cy="1627266"/>
          </a:xfrm>
          <a:prstGeom prst="rect">
            <a:avLst/>
          </a:prstGeom>
        </p:spPr>
        <p:txBody>
          <a:bodyPr wrap="square" lIns="0" tIns="0" rIns="0" bIns="0" rtlCol="0">
            <a:noAutofit/>
          </a:bodyPr>
          <a:lstStyle/>
          <a:p>
            <a:pPr marL="9525" marR="28632" defTabSz="914400">
              <a:lnSpc>
                <a:spcPts val="1605"/>
              </a:lnSpc>
              <a:spcBef>
                <a:spcPts val="80"/>
              </a:spcBef>
            </a:pPr>
            <a:endParaRPr sz="1500" dirty="0">
              <a:solidFill>
                <a:prstClr val="black"/>
              </a:solidFill>
              <a:cs typeface="Calibri"/>
            </a:endParaRPr>
          </a:p>
        </p:txBody>
      </p:sp>
      <p:sp>
        <p:nvSpPr>
          <p:cNvPr id="6" name="object 6"/>
          <p:cNvSpPr txBox="1"/>
          <p:nvPr/>
        </p:nvSpPr>
        <p:spPr>
          <a:xfrm>
            <a:off x="650901" y="5110746"/>
            <a:ext cx="114490" cy="209931"/>
          </a:xfrm>
          <a:prstGeom prst="rect">
            <a:avLst/>
          </a:prstGeom>
        </p:spPr>
        <p:txBody>
          <a:bodyPr wrap="square" lIns="0" tIns="0" rIns="0" bIns="0" rtlCol="0">
            <a:noAutofit/>
          </a:bodyPr>
          <a:lstStyle/>
          <a:p>
            <a:pPr marL="9525" defTabSz="914400">
              <a:lnSpc>
                <a:spcPts val="1613"/>
              </a:lnSpc>
              <a:spcBef>
                <a:spcPts val="80"/>
              </a:spcBef>
            </a:pPr>
            <a:endParaRPr sz="1500" dirty="0">
              <a:solidFill>
                <a:prstClr val="black"/>
              </a:solidFill>
              <a:latin typeface="Arial"/>
              <a:cs typeface="Arial"/>
            </a:endParaRPr>
          </a:p>
        </p:txBody>
      </p:sp>
      <p:graphicFrame>
        <p:nvGraphicFramePr>
          <p:cNvPr id="3" name="Table 2"/>
          <p:cNvGraphicFramePr>
            <a:graphicFrameLocks noGrp="1"/>
          </p:cNvGraphicFramePr>
          <p:nvPr>
            <p:extLst/>
          </p:nvPr>
        </p:nvGraphicFramePr>
        <p:xfrm>
          <a:off x="6336001" y="1867293"/>
          <a:ext cx="2808001" cy="2970614"/>
        </p:xfrm>
        <a:graphic>
          <a:graphicData uri="http://schemas.openxmlformats.org/drawingml/2006/table">
            <a:tbl>
              <a:tblPr/>
              <a:tblGrid>
                <a:gridCol w="401143"/>
                <a:gridCol w="401143"/>
                <a:gridCol w="401143"/>
                <a:gridCol w="401143"/>
                <a:gridCol w="401143"/>
                <a:gridCol w="401143"/>
                <a:gridCol w="401143"/>
              </a:tblGrid>
              <a:tr h="280301">
                <a:tc>
                  <a:txBody>
                    <a:bodyPr/>
                    <a:lstStyle/>
                    <a:p>
                      <a:pPr algn="ctr" fontAlgn="b"/>
                      <a:r>
                        <a:rPr lang="en-US" sz="700" b="0" i="0" u="none" strike="noStrike" dirty="0">
                          <a:solidFill>
                            <a:srgbClr val="000000"/>
                          </a:solidFill>
                          <a:effectLst/>
                          <a:latin typeface="Arial"/>
                        </a:rPr>
                        <a:t>Strongly 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a:rPr>
                        <a:t>Neutral</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Disagree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a:rPr>
                        <a:t>Strongly disagree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a:rPr>
                        <a:t>DNK</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Valid N</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r>
              <a:tr h="264945">
                <a:tc>
                  <a:txBody>
                    <a:bodyPr/>
                    <a:lstStyle/>
                    <a:p>
                      <a:pPr algn="ctr" fontAlgn="b"/>
                      <a:r>
                        <a:rPr lang="cs-CZ" sz="800" b="0" i="0" u="none" strike="noStrike" dirty="0">
                          <a:solidFill>
                            <a:srgbClr val="000000"/>
                          </a:solidFill>
                          <a:effectLst/>
                          <a:latin typeface="Arial"/>
                        </a:rPr>
                        <a:t>111</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a:solidFill>
                            <a:srgbClr val="000000"/>
                          </a:solidFill>
                          <a:effectLst/>
                          <a:latin typeface="Arial"/>
                        </a:rPr>
                        <a:t>275</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dirty="0">
                          <a:solidFill>
                            <a:srgbClr val="000000"/>
                          </a:solidFill>
                          <a:effectLst/>
                          <a:latin typeface="Arial"/>
                        </a:rPr>
                        <a:t>162</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en-US" sz="800" b="0" i="0" u="none" strike="noStrike" dirty="0">
                          <a:solidFill>
                            <a:srgbClr val="000000"/>
                          </a:solidFill>
                          <a:effectLst/>
                          <a:latin typeface="Arial"/>
                        </a:rPr>
                        <a:t>50</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cs-CZ" sz="800" b="0" i="0" u="none" strike="noStrike">
                          <a:solidFill>
                            <a:srgbClr val="000000"/>
                          </a:solidFill>
                          <a:effectLst/>
                          <a:latin typeface="Arial"/>
                        </a:rPr>
                        <a:t>11</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Arial"/>
                        </a:rPr>
                        <a:t>43</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a:solidFill>
                            <a:srgbClr val="000000"/>
                          </a:solidFill>
                          <a:effectLst/>
                          <a:latin typeface="Arial"/>
                        </a:rPr>
                        <a:t>652</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r>
              <a:tr h="611871">
                <a:tc>
                  <a:txBody>
                    <a:bodyPr/>
                    <a:lstStyle/>
                    <a:p>
                      <a:pPr algn="ctr" fontAlgn="b"/>
                      <a:r>
                        <a:rPr lang="en-US" sz="800" b="0" i="0" u="none" strike="noStrike">
                          <a:solidFill>
                            <a:srgbClr val="000000"/>
                          </a:solidFill>
                          <a:effectLst/>
                          <a:latin typeface="Arial"/>
                        </a:rPr>
                        <a:t>144</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268</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150</a:t>
                      </a:r>
                    </a:p>
                  </a:txBody>
                  <a:tcPr marL="9525" marR="9525" marT="9525" marB="0" anchor="b">
                    <a:lnL>
                      <a:noFill/>
                    </a:lnL>
                    <a:lnR>
                      <a:noFill/>
                    </a:lnR>
                    <a:lnT>
                      <a:noFill/>
                    </a:lnT>
                    <a:lnB>
                      <a:noFill/>
                    </a:lnB>
                  </a:tcPr>
                </a:tc>
                <a:tc>
                  <a:txBody>
                    <a:bodyPr/>
                    <a:lstStyle/>
                    <a:p>
                      <a:pPr algn="ctr" fontAlgn="b"/>
                      <a:r>
                        <a:rPr lang="uk-UA" sz="800" b="0" i="0" u="none" strike="noStrike">
                          <a:solidFill>
                            <a:srgbClr val="000000"/>
                          </a:solidFill>
                          <a:effectLst/>
                          <a:latin typeface="Arial"/>
                        </a:rPr>
                        <a:t>39</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10</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43</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654</a:t>
                      </a:r>
                    </a:p>
                  </a:txBody>
                  <a:tcPr marL="9525" marR="9525" marT="9525" marB="0" anchor="b">
                    <a:lnL>
                      <a:noFill/>
                    </a:lnL>
                    <a:lnR>
                      <a:noFill/>
                    </a:lnR>
                    <a:lnT>
                      <a:noFill/>
                    </a:lnT>
                    <a:lnB>
                      <a:noFill/>
                    </a:lnB>
                  </a:tcPr>
                </a:tc>
              </a:tr>
              <a:tr h="611871">
                <a:tc>
                  <a:txBody>
                    <a:bodyPr/>
                    <a:lstStyle/>
                    <a:p>
                      <a:pPr algn="ctr" fontAlgn="b"/>
                      <a:r>
                        <a:rPr lang="is-IS" sz="800" b="0" i="0" u="none" strike="noStrike">
                          <a:solidFill>
                            <a:srgbClr val="000000"/>
                          </a:solidFill>
                          <a:effectLst/>
                          <a:latin typeface="Arial"/>
                        </a:rPr>
                        <a:t>109</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290</a:t>
                      </a:r>
                    </a:p>
                  </a:txBody>
                  <a:tcPr marL="9525" marR="9525" marT="9525" marB="0" anchor="b">
                    <a:lnL>
                      <a:noFill/>
                    </a:lnL>
                    <a:lnR>
                      <a:noFill/>
                    </a:lnR>
                    <a:lnT>
                      <a:noFill/>
                    </a:lnT>
                    <a:lnB>
                      <a:noFill/>
                    </a:lnB>
                  </a:tcPr>
                </a:tc>
                <a:tc>
                  <a:txBody>
                    <a:bodyPr/>
                    <a:lstStyle/>
                    <a:p>
                      <a:pPr algn="ctr" fontAlgn="b"/>
                      <a:r>
                        <a:rPr lang="uk-UA" sz="800" b="0" i="0" u="none" strike="noStrike">
                          <a:solidFill>
                            <a:srgbClr val="000000"/>
                          </a:solidFill>
                          <a:effectLst/>
                          <a:latin typeface="Arial"/>
                        </a:rPr>
                        <a:t>177</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32</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37</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647</a:t>
                      </a:r>
                    </a:p>
                  </a:txBody>
                  <a:tcPr marL="9525" marR="9525" marT="9525" marB="0" anchor="b">
                    <a:lnL>
                      <a:noFill/>
                    </a:lnL>
                    <a:lnR>
                      <a:noFill/>
                    </a:lnR>
                    <a:lnT>
                      <a:noFill/>
                    </a:lnT>
                    <a:lnB>
                      <a:noFill/>
                    </a:lnB>
                  </a:tcPr>
                </a:tc>
              </a:tr>
              <a:tr h="567640">
                <a:tc>
                  <a:txBody>
                    <a:bodyPr/>
                    <a:lstStyle/>
                    <a:p>
                      <a:pPr algn="ctr" fontAlgn="b"/>
                      <a:r>
                        <a:rPr lang="en-US" sz="800" b="0" i="0" u="none" strike="noStrike">
                          <a:solidFill>
                            <a:srgbClr val="000000"/>
                          </a:solidFill>
                          <a:effectLst/>
                          <a:latin typeface="Arial"/>
                        </a:rPr>
                        <a:t>98</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326</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159</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30</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4</a:t>
                      </a:r>
                    </a:p>
                  </a:txBody>
                  <a:tcPr marL="9525" marR="9525" marT="9525" marB="0" anchor="b">
                    <a:lnL>
                      <a:noFill/>
                    </a:lnL>
                    <a:lnR>
                      <a:noFill/>
                    </a:lnR>
                    <a:lnT>
                      <a:noFill/>
                    </a:lnT>
                    <a:lnB>
                      <a:noFill/>
                    </a:lnB>
                  </a:tcPr>
                </a:tc>
                <a:tc>
                  <a:txBody>
                    <a:bodyPr/>
                    <a:lstStyle/>
                    <a:p>
                      <a:pPr algn="ctr" fontAlgn="b"/>
                      <a:r>
                        <a:rPr lang="cs-CZ" sz="800" b="0" i="0" u="none" strike="noStrike" dirty="0">
                          <a:solidFill>
                            <a:srgbClr val="000000"/>
                          </a:solidFill>
                          <a:effectLst/>
                          <a:latin typeface="Arial"/>
                        </a:rPr>
                        <a:t>36</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653</a:t>
                      </a:r>
                    </a:p>
                  </a:txBody>
                  <a:tcPr marL="9525" marR="9525" marT="9525" marB="0" anchor="b">
                    <a:lnL>
                      <a:noFill/>
                    </a:lnL>
                    <a:lnR>
                      <a:noFill/>
                    </a:lnR>
                    <a:lnT>
                      <a:noFill/>
                    </a:lnT>
                    <a:lnB>
                      <a:noFill/>
                    </a:lnB>
                  </a:tcPr>
                </a:tc>
              </a:tr>
              <a:tr h="633986">
                <a:tc>
                  <a:txBody>
                    <a:bodyPr/>
                    <a:lstStyle/>
                    <a:p>
                      <a:pPr algn="ctr" fontAlgn="b"/>
                      <a:r>
                        <a:rPr lang="uk-UA" sz="800" b="0" i="0" u="none" strike="noStrike">
                          <a:solidFill>
                            <a:srgbClr val="000000"/>
                          </a:solidFill>
                          <a:effectLst/>
                          <a:latin typeface="Arial"/>
                        </a:rPr>
                        <a:t>177</a:t>
                      </a:r>
                    </a:p>
                  </a:txBody>
                  <a:tcPr marL="9525" marR="9525" marT="9525" marB="0" anchor="b">
                    <a:lnL>
                      <a:noFill/>
                    </a:lnL>
                    <a:lnR>
                      <a:noFill/>
                    </a:lnR>
                    <a:lnT>
                      <a:noFill/>
                    </a:lnT>
                    <a:lnB>
                      <a:noFill/>
                    </a:lnB>
                  </a:tcPr>
                </a:tc>
                <a:tc>
                  <a:txBody>
                    <a:bodyPr/>
                    <a:lstStyle/>
                    <a:p>
                      <a:pPr algn="ctr" fontAlgn="b"/>
                      <a:r>
                        <a:rPr lang="ru-RU" sz="800" b="0" i="0" u="none" strike="noStrike" dirty="0">
                          <a:solidFill>
                            <a:srgbClr val="000000"/>
                          </a:solidFill>
                          <a:effectLst/>
                          <a:latin typeface="Arial"/>
                        </a:rPr>
                        <a:t>343</a:t>
                      </a:r>
                    </a:p>
                  </a:txBody>
                  <a:tcPr marL="9525" marR="9525" marT="9525" marB="0" anchor="b">
                    <a:lnL>
                      <a:noFill/>
                    </a:lnL>
                    <a:lnR>
                      <a:noFill/>
                    </a:lnR>
                    <a:lnT>
                      <a:noFill/>
                    </a:lnT>
                    <a:lnB>
                      <a:noFill/>
                    </a:lnB>
                  </a:tcPr>
                </a:tc>
                <a:tc>
                  <a:txBody>
                    <a:bodyPr/>
                    <a:lstStyle/>
                    <a:p>
                      <a:pPr algn="ctr" fontAlgn="b"/>
                      <a:r>
                        <a:rPr lang="cs-CZ" sz="800" b="0" i="0" u="none" strike="noStrike">
                          <a:solidFill>
                            <a:srgbClr val="000000"/>
                          </a:solidFill>
                          <a:effectLst/>
                          <a:latin typeface="Arial"/>
                        </a:rPr>
                        <a:t>89</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14</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0</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32</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655</a:t>
                      </a:r>
                    </a:p>
                  </a:txBody>
                  <a:tcPr marL="9525" marR="9525" marT="9525" marB="0" anchor="b">
                    <a:lnL>
                      <a:noFill/>
                    </a:lnL>
                    <a:lnR>
                      <a:noFill/>
                    </a:lnR>
                    <a:lnT>
                      <a:noFill/>
                    </a:lnT>
                    <a:lnB>
                      <a:noFill/>
                    </a:lnB>
                  </a:tcPr>
                </a:tc>
              </a:tr>
            </a:tbl>
          </a:graphicData>
        </a:graphic>
      </p:graphicFrame>
      <p:sp>
        <p:nvSpPr>
          <p:cNvPr id="2" name="TextBox 1"/>
          <p:cNvSpPr txBox="1"/>
          <p:nvPr/>
        </p:nvSpPr>
        <p:spPr>
          <a:xfrm>
            <a:off x="1599595" y="5334379"/>
            <a:ext cx="6048566" cy="300082"/>
          </a:xfrm>
          <a:prstGeom prst="rect">
            <a:avLst/>
          </a:prstGeom>
          <a:noFill/>
        </p:spPr>
        <p:txBody>
          <a:bodyPr wrap="square" rtlCol="0">
            <a:spAutoFit/>
          </a:bodyPr>
          <a:lstStyle/>
          <a:p>
            <a:pPr algn="ctr" defTabSz="914400"/>
            <a:r>
              <a:rPr lang="en-US" sz="1350" b="1" dirty="0">
                <a:solidFill>
                  <a:prstClr val="black"/>
                </a:solidFill>
                <a:latin typeface="Arial" charset="0"/>
                <a:ea typeface="Arial" charset="0"/>
                <a:cs typeface="Arial" charset="0"/>
              </a:rPr>
              <a:t>Level of agreement with the following statements on ECA Policy Work?</a:t>
            </a:r>
          </a:p>
        </p:txBody>
      </p:sp>
      <p:sp>
        <p:nvSpPr>
          <p:cNvPr id="11" name="object 82"/>
          <p:cNvSpPr/>
          <p:nvPr/>
        </p:nvSpPr>
        <p:spPr>
          <a:xfrm>
            <a:off x="2010" y="1480707"/>
            <a:ext cx="9141990" cy="432000"/>
          </a:xfrm>
          <a:custGeom>
            <a:avLst/>
            <a:gdLst/>
            <a:ahLst/>
            <a:cxnLst/>
            <a:rect l="l" t="t" r="r" b="b"/>
            <a:pathLst>
              <a:path w="12192000" h="461772">
                <a:moveTo>
                  <a:pt x="0" y="461772"/>
                </a:moveTo>
                <a:lnTo>
                  <a:pt x="12192000" y="461772"/>
                </a:lnTo>
                <a:lnTo>
                  <a:pt x="12192000" y="0"/>
                </a:lnTo>
                <a:lnTo>
                  <a:pt x="0" y="0"/>
                </a:lnTo>
                <a:lnTo>
                  <a:pt x="0" y="461772"/>
                </a:lnTo>
                <a:close/>
              </a:path>
            </a:pathLst>
          </a:custGeom>
          <a:solidFill>
            <a:schemeClr val="bg2">
              <a:lumMod val="50000"/>
            </a:schemeClr>
          </a:solidFill>
        </p:spPr>
        <p:txBody>
          <a:bodyPr wrap="square" lIns="0" tIns="0" rIns="0" bIns="0" rtlCol="0">
            <a:noAutofit/>
          </a:bodyPr>
          <a:lstStyle/>
          <a:p>
            <a:pPr defTabSz="914400"/>
            <a:r>
              <a:rPr lang="en-US" sz="4050" b="1" dirty="0">
                <a:solidFill>
                  <a:srgbClr val="FF0000"/>
                </a:solidFill>
                <a:latin typeface="Arial" charset="0"/>
                <a:ea typeface="Arial" charset="0"/>
                <a:cs typeface="Arial" charset="0"/>
              </a:rPr>
              <a:t> </a:t>
            </a:r>
            <a:endParaRPr sz="4050" b="1" baseline="30000" dirty="0">
              <a:solidFill>
                <a:srgbClr val="FF0000"/>
              </a:solidFill>
              <a:latin typeface="Arial" charset="0"/>
              <a:ea typeface="Arial" charset="0"/>
              <a:cs typeface="Arial" charset="0"/>
            </a:endParaRPr>
          </a:p>
        </p:txBody>
      </p:sp>
      <p:sp>
        <p:nvSpPr>
          <p:cNvPr id="5" name="TextBox 4"/>
          <p:cNvSpPr txBox="1"/>
          <p:nvPr/>
        </p:nvSpPr>
        <p:spPr>
          <a:xfrm>
            <a:off x="97154" y="1457053"/>
            <a:ext cx="8917310" cy="507831"/>
          </a:xfrm>
          <a:prstGeom prst="rect">
            <a:avLst/>
          </a:prstGeom>
          <a:noFill/>
        </p:spPr>
        <p:txBody>
          <a:bodyPr wrap="square" rtlCol="0">
            <a:spAutoFit/>
          </a:bodyPr>
          <a:lstStyle/>
          <a:p>
            <a:pPr defTabSz="914400"/>
            <a:r>
              <a:rPr lang="en-US" b="1" dirty="0">
                <a:solidFill>
                  <a:prstClr val="white"/>
                </a:solidFill>
                <a:latin typeface="Arial" charset="0"/>
                <a:ea typeface="Arial" charset="0"/>
                <a:cs typeface="Arial" charset="0"/>
              </a:rPr>
              <a:t>Close to </a:t>
            </a:r>
            <a:r>
              <a:rPr lang="en-US" sz="2700" b="1" dirty="0">
                <a:solidFill>
                  <a:srgbClr val="FF0000"/>
                </a:solidFill>
                <a:latin typeface="Arial" charset="0"/>
                <a:ea typeface="Arial" charset="0"/>
                <a:cs typeface="Arial" charset="0"/>
              </a:rPr>
              <a:t>80%</a:t>
            </a:r>
            <a:r>
              <a:rPr lang="en-US" b="1" dirty="0">
                <a:solidFill>
                  <a:srgbClr val="FF0000"/>
                </a:solidFill>
                <a:latin typeface="Arial" charset="0"/>
                <a:ea typeface="Arial" charset="0"/>
                <a:cs typeface="Arial" charset="0"/>
              </a:rPr>
              <a:t> </a:t>
            </a:r>
            <a:r>
              <a:rPr lang="en-US" b="1" dirty="0">
                <a:solidFill>
                  <a:prstClr val="white"/>
                </a:solidFill>
                <a:latin typeface="Arial" charset="0"/>
                <a:ea typeface="Arial" charset="0"/>
                <a:cs typeface="Arial" charset="0"/>
              </a:rPr>
              <a:t>find that ECA generates reliable and relevant policy ideas  </a:t>
            </a:r>
          </a:p>
        </p:txBody>
      </p:sp>
      <p:sp>
        <p:nvSpPr>
          <p:cNvPr id="13"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ECA Policy Work</a:t>
            </a:r>
            <a:endParaRPr sz="3000" dirty="0">
              <a:solidFill>
                <a:prstClr val="white"/>
              </a:solidFill>
              <a:latin typeface="Arial"/>
              <a:cs typeface="Arial"/>
            </a:endParaRPr>
          </a:p>
        </p:txBody>
      </p:sp>
      <p:sp>
        <p:nvSpPr>
          <p:cNvPr id="14"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15" name="Picture 7"/>
          <p:cNvPicPr>
            <a:picLocks noChangeAspect="1"/>
          </p:cNvPicPr>
          <p:nvPr/>
        </p:nvPicPr>
        <p:blipFill>
          <a:blip r:embed="rId3"/>
          <a:stretch>
            <a:fillRect/>
          </a:stretch>
        </p:blipFill>
        <p:spPr>
          <a:xfrm>
            <a:off x="0" y="5391792"/>
            <a:ext cx="714356" cy="608959"/>
          </a:xfrm>
          <a:prstGeom prst="rect">
            <a:avLst/>
          </a:prstGeom>
        </p:spPr>
      </p:pic>
      <p:sp>
        <p:nvSpPr>
          <p:cNvPr id="16"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12</a:t>
            </a:fld>
            <a:endParaRPr lang="en-US">
              <a:solidFill>
                <a:prstClr val="black">
                  <a:tint val="75000"/>
                </a:prstClr>
              </a:solidFill>
            </a:endParaRPr>
          </a:p>
        </p:txBody>
      </p:sp>
      <p:graphicFrame>
        <p:nvGraphicFramePr>
          <p:cNvPr id="17" name="Chart 12"/>
          <p:cNvGraphicFramePr>
            <a:graphicFrameLocks/>
          </p:cNvGraphicFramePr>
          <p:nvPr>
            <p:extLst/>
          </p:nvPr>
        </p:nvGraphicFramePr>
        <p:xfrm>
          <a:off x="2010" y="1904192"/>
          <a:ext cx="6330507" cy="33986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690322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936651" y="2749133"/>
            <a:ext cx="7834049" cy="1627266"/>
          </a:xfrm>
          <a:prstGeom prst="rect">
            <a:avLst/>
          </a:prstGeom>
        </p:spPr>
        <p:txBody>
          <a:bodyPr wrap="square" lIns="0" tIns="0" rIns="0" bIns="0" rtlCol="0">
            <a:noAutofit/>
          </a:bodyPr>
          <a:lstStyle/>
          <a:p>
            <a:pPr marL="9525" marR="28632" defTabSz="914400">
              <a:lnSpc>
                <a:spcPts val="1605"/>
              </a:lnSpc>
              <a:spcBef>
                <a:spcPts val="80"/>
              </a:spcBef>
            </a:pPr>
            <a:endParaRPr sz="1500" dirty="0">
              <a:solidFill>
                <a:prstClr val="black"/>
              </a:solidFill>
              <a:cs typeface="Calibri"/>
            </a:endParaRPr>
          </a:p>
        </p:txBody>
      </p:sp>
      <p:sp>
        <p:nvSpPr>
          <p:cNvPr id="6" name="object 6"/>
          <p:cNvSpPr txBox="1"/>
          <p:nvPr/>
        </p:nvSpPr>
        <p:spPr>
          <a:xfrm>
            <a:off x="650901" y="5226527"/>
            <a:ext cx="114490" cy="209931"/>
          </a:xfrm>
          <a:prstGeom prst="rect">
            <a:avLst/>
          </a:prstGeom>
        </p:spPr>
        <p:txBody>
          <a:bodyPr wrap="square" lIns="0" tIns="0" rIns="0" bIns="0" rtlCol="0">
            <a:noAutofit/>
          </a:bodyPr>
          <a:lstStyle/>
          <a:p>
            <a:pPr marL="9525" defTabSz="914400">
              <a:lnSpc>
                <a:spcPts val="1613"/>
              </a:lnSpc>
              <a:spcBef>
                <a:spcPts val="80"/>
              </a:spcBef>
            </a:pPr>
            <a:endParaRPr sz="1500" dirty="0">
              <a:solidFill>
                <a:prstClr val="black"/>
              </a:solidFill>
              <a:latin typeface="Arial"/>
              <a:cs typeface="Arial"/>
            </a:endParaRPr>
          </a:p>
        </p:txBody>
      </p:sp>
      <p:graphicFrame>
        <p:nvGraphicFramePr>
          <p:cNvPr id="2" name="Table 1"/>
          <p:cNvGraphicFramePr>
            <a:graphicFrameLocks noGrp="1"/>
          </p:cNvGraphicFramePr>
          <p:nvPr>
            <p:extLst/>
          </p:nvPr>
        </p:nvGraphicFramePr>
        <p:xfrm>
          <a:off x="6336001" y="1851152"/>
          <a:ext cx="2808001" cy="2768559"/>
        </p:xfrm>
        <a:graphic>
          <a:graphicData uri="http://schemas.openxmlformats.org/drawingml/2006/table">
            <a:tbl>
              <a:tblPr/>
              <a:tblGrid>
                <a:gridCol w="401143"/>
                <a:gridCol w="401143"/>
                <a:gridCol w="401143"/>
                <a:gridCol w="401143"/>
                <a:gridCol w="401143"/>
                <a:gridCol w="401143"/>
                <a:gridCol w="401143"/>
              </a:tblGrid>
              <a:tr h="277574">
                <a:tc>
                  <a:txBody>
                    <a:bodyPr/>
                    <a:lstStyle/>
                    <a:p>
                      <a:pPr algn="ctr" fontAlgn="b"/>
                      <a:r>
                        <a:rPr lang="en-US" sz="700" b="0" i="0" u="none" strike="noStrike" dirty="0">
                          <a:solidFill>
                            <a:srgbClr val="000000"/>
                          </a:solidFill>
                          <a:effectLst/>
                          <a:latin typeface="Arial"/>
                        </a:rPr>
                        <a:t>Strongly 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Neutral</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Disagree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Strongly disagree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DNK</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Valid N</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r>
              <a:tr h="451767">
                <a:tc>
                  <a:txBody>
                    <a:bodyPr/>
                    <a:lstStyle/>
                    <a:p>
                      <a:pPr algn="ctr" fontAlgn="b"/>
                      <a:r>
                        <a:rPr lang="is-IS" sz="800" b="0" i="0" u="none" strike="noStrike" dirty="0">
                          <a:solidFill>
                            <a:srgbClr val="000000"/>
                          </a:solidFill>
                          <a:effectLst/>
                          <a:latin typeface="Arial"/>
                        </a:rPr>
                        <a:t>93</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dirty="0">
                          <a:solidFill>
                            <a:srgbClr val="000000"/>
                          </a:solidFill>
                          <a:effectLst/>
                          <a:latin typeface="Arial"/>
                        </a:rPr>
                        <a:t>200</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ru-RU" sz="800" b="0" i="0" u="none" strike="noStrike" dirty="0">
                          <a:solidFill>
                            <a:srgbClr val="000000"/>
                          </a:solidFill>
                          <a:effectLst/>
                          <a:latin typeface="Arial"/>
                        </a:rPr>
                        <a:t>174</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Arial"/>
                        </a:rPr>
                        <a:t>65</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dirty="0">
                          <a:solidFill>
                            <a:srgbClr val="000000"/>
                          </a:solidFill>
                          <a:effectLst/>
                          <a:latin typeface="Arial"/>
                        </a:rPr>
                        <a:t>28</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en-US" sz="800" b="0" i="0" u="none" strike="noStrike" dirty="0">
                          <a:solidFill>
                            <a:srgbClr val="000000"/>
                          </a:solidFill>
                          <a:effectLst/>
                          <a:latin typeface="Arial"/>
                        </a:rPr>
                        <a:t>53</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dirty="0">
                          <a:solidFill>
                            <a:srgbClr val="000000"/>
                          </a:solidFill>
                          <a:effectLst/>
                          <a:latin typeface="Arial"/>
                        </a:rPr>
                        <a:t>613</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r>
              <a:tr h="662218">
                <a:tc>
                  <a:txBody>
                    <a:bodyPr/>
                    <a:lstStyle/>
                    <a:p>
                      <a:pPr algn="ctr" fontAlgn="b"/>
                      <a:r>
                        <a:rPr lang="tr-TR" sz="800" b="0" i="0" u="none" strike="noStrike" dirty="0">
                          <a:solidFill>
                            <a:srgbClr val="000000"/>
                          </a:solidFill>
                          <a:effectLst/>
                          <a:latin typeface="Arial"/>
                        </a:rPr>
                        <a:t>126</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263</a:t>
                      </a:r>
                    </a:p>
                  </a:txBody>
                  <a:tcPr marL="9525" marR="9525" marT="9525" marB="0" anchor="b">
                    <a:lnL>
                      <a:noFill/>
                    </a:lnL>
                    <a:lnR>
                      <a:noFill/>
                    </a:lnR>
                    <a:lnT>
                      <a:noFill/>
                    </a:lnT>
                    <a:lnB>
                      <a:noFill/>
                    </a:lnB>
                  </a:tcPr>
                </a:tc>
                <a:tc>
                  <a:txBody>
                    <a:bodyPr/>
                    <a:lstStyle/>
                    <a:p>
                      <a:pPr algn="ctr" fontAlgn="b"/>
                      <a:r>
                        <a:rPr lang="tr-TR" sz="800" b="0" i="0" u="none" strike="noStrike" dirty="0">
                          <a:solidFill>
                            <a:srgbClr val="000000"/>
                          </a:solidFill>
                          <a:effectLst/>
                          <a:latin typeface="Arial"/>
                        </a:rPr>
                        <a:t>126</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45</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16</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42</a:t>
                      </a:r>
                    </a:p>
                  </a:txBody>
                  <a:tcPr marL="9525" marR="9525" marT="9525" marB="0" anchor="b">
                    <a:lnL>
                      <a:noFill/>
                    </a:lnL>
                    <a:lnR>
                      <a:noFill/>
                    </a:lnR>
                    <a:lnT>
                      <a:noFill/>
                    </a:lnT>
                    <a:lnB>
                      <a:noFill/>
                    </a:lnB>
                  </a:tcPr>
                </a:tc>
                <a:tc>
                  <a:txBody>
                    <a:bodyPr/>
                    <a:lstStyle/>
                    <a:p>
                      <a:pPr algn="ctr" fontAlgn="b"/>
                      <a:r>
                        <a:rPr lang="fi-FI" sz="800" b="0" i="0" u="none" strike="noStrike" dirty="0">
                          <a:solidFill>
                            <a:srgbClr val="000000"/>
                          </a:solidFill>
                          <a:effectLst/>
                          <a:latin typeface="Arial"/>
                        </a:rPr>
                        <a:t>618</a:t>
                      </a:r>
                    </a:p>
                  </a:txBody>
                  <a:tcPr marL="9525" marR="9525" marT="9525" marB="0" anchor="b">
                    <a:lnL>
                      <a:noFill/>
                    </a:lnL>
                    <a:lnR>
                      <a:noFill/>
                    </a:lnR>
                    <a:lnT>
                      <a:noFill/>
                    </a:lnT>
                    <a:lnB>
                      <a:noFill/>
                    </a:lnB>
                  </a:tcPr>
                </a:tc>
              </a:tr>
              <a:tr h="702000">
                <a:tc>
                  <a:txBody>
                    <a:bodyPr/>
                    <a:lstStyle/>
                    <a:p>
                      <a:pPr algn="ctr" fontAlgn="b"/>
                      <a:r>
                        <a:rPr lang="cs-CZ" sz="800" b="0" i="0" u="none" strike="noStrike">
                          <a:solidFill>
                            <a:srgbClr val="000000"/>
                          </a:solidFill>
                          <a:effectLst/>
                          <a:latin typeface="Arial"/>
                        </a:rPr>
                        <a:t>94</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241</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167</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42</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15</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59</a:t>
                      </a:r>
                    </a:p>
                  </a:txBody>
                  <a:tcPr marL="9525" marR="9525" marT="9525" marB="0" anchor="b">
                    <a:lnL>
                      <a:noFill/>
                    </a:lnL>
                    <a:lnR>
                      <a:noFill/>
                    </a:lnR>
                    <a:lnT>
                      <a:noFill/>
                    </a:lnT>
                    <a:lnB>
                      <a:noFill/>
                    </a:lnB>
                  </a:tcPr>
                </a:tc>
                <a:tc>
                  <a:txBody>
                    <a:bodyPr/>
                    <a:lstStyle/>
                    <a:p>
                      <a:pPr algn="ctr" fontAlgn="b"/>
                      <a:r>
                        <a:rPr lang="fi-FI" sz="800" b="0" i="0" u="none" strike="noStrike" dirty="0">
                          <a:solidFill>
                            <a:srgbClr val="000000"/>
                          </a:solidFill>
                          <a:effectLst/>
                          <a:latin typeface="Arial"/>
                        </a:rPr>
                        <a:t>618</a:t>
                      </a:r>
                    </a:p>
                  </a:txBody>
                  <a:tcPr marL="9525" marR="9525" marT="9525" marB="0" anchor="b">
                    <a:lnL>
                      <a:noFill/>
                    </a:lnL>
                    <a:lnR>
                      <a:noFill/>
                    </a:lnR>
                    <a:lnT>
                      <a:noFill/>
                    </a:lnT>
                    <a:lnB>
                      <a:noFill/>
                    </a:lnB>
                  </a:tcPr>
                </a:tc>
              </a:tr>
              <a:tr h="675000">
                <a:tc>
                  <a:txBody>
                    <a:bodyPr/>
                    <a:lstStyle/>
                    <a:p>
                      <a:pPr algn="ctr" fontAlgn="b"/>
                      <a:r>
                        <a:rPr lang="en-US" sz="800" b="0" i="0" u="none" strike="noStrike">
                          <a:solidFill>
                            <a:srgbClr val="000000"/>
                          </a:solidFill>
                          <a:effectLst/>
                          <a:latin typeface="Arial"/>
                        </a:rPr>
                        <a:t>80</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220</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184</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48</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12</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72</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616</a:t>
                      </a:r>
                    </a:p>
                  </a:txBody>
                  <a:tcPr marL="9525" marR="9525" marT="9525" marB="0" anchor="b">
                    <a:lnL>
                      <a:noFill/>
                    </a:lnL>
                    <a:lnR>
                      <a:noFill/>
                    </a:lnR>
                    <a:lnT>
                      <a:noFill/>
                    </a:lnT>
                    <a:lnB>
                      <a:noFill/>
                    </a:lnB>
                  </a:tcPr>
                </a:tc>
              </a:tr>
            </a:tbl>
          </a:graphicData>
        </a:graphic>
      </p:graphicFrame>
      <p:sp>
        <p:nvSpPr>
          <p:cNvPr id="3" name="TextBox 2"/>
          <p:cNvSpPr txBox="1"/>
          <p:nvPr/>
        </p:nvSpPr>
        <p:spPr>
          <a:xfrm>
            <a:off x="496080" y="5117170"/>
            <a:ext cx="8450493" cy="715581"/>
          </a:xfrm>
          <a:prstGeom prst="rect">
            <a:avLst/>
          </a:prstGeom>
          <a:noFill/>
        </p:spPr>
        <p:txBody>
          <a:bodyPr wrap="square" rtlCol="0">
            <a:spAutoFit/>
          </a:bodyPr>
          <a:lstStyle/>
          <a:p>
            <a:pPr algn="ctr" defTabSz="914400"/>
            <a:r>
              <a:rPr lang="en-US" sz="1350" b="1" dirty="0">
                <a:solidFill>
                  <a:prstClr val="black"/>
                </a:solidFill>
                <a:latin typeface="Arial" charset="0"/>
                <a:ea typeface="Arial" charset="0"/>
                <a:cs typeface="Arial" charset="0"/>
              </a:rPr>
              <a:t>To what extent do you agree that your organization’s skills/capacities are improving due to ECA’s interventions?</a:t>
            </a:r>
          </a:p>
          <a:p>
            <a:pPr algn="ctr" defTabSz="914400"/>
            <a:r>
              <a:rPr lang="en-US" sz="1350" b="1" dirty="0">
                <a:solidFill>
                  <a:prstClr val="black"/>
                </a:solidFill>
                <a:latin typeface="Arial"/>
                <a:ea typeface="Arial" charset="0"/>
                <a:cs typeface="Arial"/>
              </a:rPr>
              <a:t>?</a:t>
            </a:r>
          </a:p>
        </p:txBody>
      </p:sp>
      <p:sp>
        <p:nvSpPr>
          <p:cNvPr id="11" name="object 82"/>
          <p:cNvSpPr/>
          <p:nvPr/>
        </p:nvSpPr>
        <p:spPr>
          <a:xfrm>
            <a:off x="-1" y="1467896"/>
            <a:ext cx="9153000" cy="432000"/>
          </a:xfrm>
          <a:custGeom>
            <a:avLst/>
            <a:gdLst/>
            <a:ahLst/>
            <a:cxnLst/>
            <a:rect l="l" t="t" r="r" b="b"/>
            <a:pathLst>
              <a:path w="12192000" h="461772">
                <a:moveTo>
                  <a:pt x="0" y="461772"/>
                </a:moveTo>
                <a:lnTo>
                  <a:pt x="12192000" y="461772"/>
                </a:lnTo>
                <a:lnTo>
                  <a:pt x="12192000" y="0"/>
                </a:lnTo>
                <a:lnTo>
                  <a:pt x="0" y="0"/>
                </a:lnTo>
                <a:lnTo>
                  <a:pt x="0" y="461772"/>
                </a:lnTo>
                <a:close/>
              </a:path>
            </a:pathLst>
          </a:custGeom>
          <a:solidFill>
            <a:schemeClr val="bg2">
              <a:lumMod val="50000"/>
            </a:schemeClr>
          </a:solidFill>
        </p:spPr>
        <p:txBody>
          <a:bodyPr wrap="square" lIns="0" tIns="0" rIns="0" bIns="0" rtlCol="0">
            <a:noAutofit/>
          </a:bodyPr>
          <a:lstStyle/>
          <a:p>
            <a:pPr defTabSz="914400"/>
            <a:r>
              <a:rPr lang="en-US" sz="4050" b="1" dirty="0">
                <a:solidFill>
                  <a:srgbClr val="FF0000"/>
                </a:solidFill>
                <a:latin typeface="Arial" charset="0"/>
                <a:ea typeface="Arial" charset="0"/>
                <a:cs typeface="Arial" charset="0"/>
              </a:rPr>
              <a:t> </a:t>
            </a:r>
            <a:endParaRPr sz="4050" b="1" baseline="30000" dirty="0">
              <a:solidFill>
                <a:srgbClr val="FF0000"/>
              </a:solidFill>
              <a:latin typeface="Arial" charset="0"/>
              <a:ea typeface="Arial" charset="0"/>
              <a:cs typeface="Arial" charset="0"/>
            </a:endParaRPr>
          </a:p>
        </p:txBody>
      </p:sp>
      <p:sp>
        <p:nvSpPr>
          <p:cNvPr id="5" name="TextBox 4"/>
          <p:cNvSpPr txBox="1"/>
          <p:nvPr/>
        </p:nvSpPr>
        <p:spPr>
          <a:xfrm>
            <a:off x="1" y="1470914"/>
            <a:ext cx="9057131" cy="507831"/>
          </a:xfrm>
          <a:prstGeom prst="rect">
            <a:avLst/>
          </a:prstGeom>
          <a:noFill/>
        </p:spPr>
        <p:txBody>
          <a:bodyPr wrap="square" rtlCol="0">
            <a:spAutoFit/>
          </a:bodyPr>
          <a:lstStyle/>
          <a:p>
            <a:pPr defTabSz="914400"/>
            <a:r>
              <a:rPr lang="en-US" sz="2700" b="1" dirty="0">
                <a:solidFill>
                  <a:srgbClr val="FF0000"/>
                </a:solidFill>
                <a:latin typeface="Arial" charset="0"/>
                <a:ea typeface="Arial" charset="0"/>
                <a:cs typeface="Arial" charset="0"/>
              </a:rPr>
              <a:t>63% </a:t>
            </a:r>
            <a:r>
              <a:rPr lang="en-US" b="1" dirty="0">
                <a:solidFill>
                  <a:prstClr val="white"/>
                </a:solidFill>
                <a:latin typeface="Arial" charset="0"/>
                <a:ea typeface="Arial" charset="0"/>
                <a:cs typeface="Arial" charset="0"/>
              </a:rPr>
              <a:t>ECA knowledge facilitation improves organizations’ skills and capacities </a:t>
            </a:r>
          </a:p>
        </p:txBody>
      </p:sp>
      <p:sp>
        <p:nvSpPr>
          <p:cNvPr id="13"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ECA Interventions</a:t>
            </a:r>
            <a:endParaRPr sz="3000" dirty="0">
              <a:solidFill>
                <a:prstClr val="white"/>
              </a:solidFill>
              <a:latin typeface="Arial"/>
              <a:cs typeface="Arial"/>
            </a:endParaRPr>
          </a:p>
        </p:txBody>
      </p:sp>
      <p:sp>
        <p:nvSpPr>
          <p:cNvPr id="14"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15" name="Picture 7"/>
          <p:cNvPicPr>
            <a:picLocks noChangeAspect="1"/>
          </p:cNvPicPr>
          <p:nvPr/>
        </p:nvPicPr>
        <p:blipFill>
          <a:blip r:embed="rId3"/>
          <a:stretch>
            <a:fillRect/>
          </a:stretch>
        </p:blipFill>
        <p:spPr>
          <a:xfrm>
            <a:off x="0" y="5391792"/>
            <a:ext cx="714356" cy="608959"/>
          </a:xfrm>
          <a:prstGeom prst="rect">
            <a:avLst/>
          </a:prstGeom>
        </p:spPr>
      </p:pic>
      <p:sp>
        <p:nvSpPr>
          <p:cNvPr id="16"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13</a:t>
            </a:fld>
            <a:endParaRPr lang="en-US">
              <a:solidFill>
                <a:prstClr val="black">
                  <a:tint val="75000"/>
                </a:prstClr>
              </a:solidFill>
            </a:endParaRPr>
          </a:p>
        </p:txBody>
      </p:sp>
      <p:graphicFrame>
        <p:nvGraphicFramePr>
          <p:cNvPr id="17" name="Chart 13"/>
          <p:cNvGraphicFramePr>
            <a:graphicFrameLocks/>
          </p:cNvGraphicFramePr>
          <p:nvPr>
            <p:extLst/>
          </p:nvPr>
        </p:nvGraphicFramePr>
        <p:xfrm>
          <a:off x="97155" y="2068529"/>
          <a:ext cx="6208643" cy="3024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042499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94036" y="5302727"/>
            <a:ext cx="6112572" cy="300082"/>
          </a:xfrm>
          <a:prstGeom prst="rect">
            <a:avLst/>
          </a:prstGeom>
          <a:noFill/>
        </p:spPr>
        <p:txBody>
          <a:bodyPr wrap="none" rtlCol="0">
            <a:spAutoFit/>
          </a:bodyPr>
          <a:lstStyle/>
          <a:p>
            <a:pPr algn="ctr" defTabSz="914400"/>
            <a:r>
              <a:rPr lang="en-US" sz="1350" b="1" dirty="0">
                <a:solidFill>
                  <a:prstClr val="black"/>
                </a:solidFill>
                <a:latin typeface="Arial" panose="020B0604020202020204" pitchFamily="34" charset="0"/>
                <a:cs typeface="Arial" panose="020B0604020202020204" pitchFamily="34" charset="0"/>
              </a:rPr>
              <a:t>Level of agreement with the following statements on ECA Partnerships?</a:t>
            </a:r>
          </a:p>
        </p:txBody>
      </p:sp>
      <p:sp>
        <p:nvSpPr>
          <p:cNvPr id="11" name="object 82"/>
          <p:cNvSpPr/>
          <p:nvPr/>
        </p:nvSpPr>
        <p:spPr>
          <a:xfrm>
            <a:off x="2010" y="1474869"/>
            <a:ext cx="9153000" cy="432000"/>
          </a:xfrm>
          <a:custGeom>
            <a:avLst/>
            <a:gdLst/>
            <a:ahLst/>
            <a:cxnLst/>
            <a:rect l="l" t="t" r="r" b="b"/>
            <a:pathLst>
              <a:path w="12192000" h="461772">
                <a:moveTo>
                  <a:pt x="0" y="461772"/>
                </a:moveTo>
                <a:lnTo>
                  <a:pt x="12192000" y="461772"/>
                </a:lnTo>
                <a:lnTo>
                  <a:pt x="12192000" y="0"/>
                </a:lnTo>
                <a:lnTo>
                  <a:pt x="0" y="0"/>
                </a:lnTo>
                <a:lnTo>
                  <a:pt x="0" y="461772"/>
                </a:lnTo>
                <a:close/>
              </a:path>
            </a:pathLst>
          </a:custGeom>
          <a:solidFill>
            <a:schemeClr val="bg2">
              <a:lumMod val="50000"/>
            </a:schemeClr>
          </a:solidFill>
        </p:spPr>
        <p:txBody>
          <a:bodyPr wrap="square" lIns="0" tIns="0" rIns="0" bIns="0" rtlCol="0">
            <a:noAutofit/>
          </a:bodyPr>
          <a:lstStyle/>
          <a:p>
            <a:pPr defTabSz="914400"/>
            <a:r>
              <a:rPr lang="en-US" sz="1350" b="1" dirty="0">
                <a:solidFill>
                  <a:prstClr val="white"/>
                </a:solidFill>
                <a:latin typeface="Arial" charset="0"/>
                <a:ea typeface="Arial" charset="0"/>
                <a:cs typeface="Arial" charset="0"/>
              </a:rPr>
              <a:t> </a:t>
            </a:r>
            <a:r>
              <a:rPr lang="en-US" sz="1500" b="1" dirty="0">
                <a:solidFill>
                  <a:prstClr val="white"/>
                </a:solidFill>
                <a:latin typeface="Arial" charset="0"/>
                <a:ea typeface="Arial" charset="0"/>
                <a:cs typeface="Arial" charset="0"/>
              </a:rPr>
              <a:t>Over </a:t>
            </a:r>
            <a:r>
              <a:rPr lang="en-US" b="1" dirty="0">
                <a:solidFill>
                  <a:srgbClr val="FF0000"/>
                </a:solidFill>
                <a:latin typeface="Arial" charset="0"/>
                <a:ea typeface="Arial" charset="0"/>
                <a:cs typeface="Arial" charset="0"/>
              </a:rPr>
              <a:t>75%</a:t>
            </a:r>
            <a:r>
              <a:rPr lang="en-US" sz="1500" b="1" dirty="0">
                <a:solidFill>
                  <a:prstClr val="white"/>
                </a:solidFill>
                <a:latin typeface="Arial" charset="0"/>
                <a:ea typeface="Arial" charset="0"/>
                <a:cs typeface="Arial" charset="0"/>
              </a:rPr>
              <a:t>  believe ECA is a constructive (78%) and reliable partner (76%)</a:t>
            </a:r>
            <a:endParaRPr sz="1500" b="1" dirty="0">
              <a:solidFill>
                <a:prstClr val="white"/>
              </a:solidFill>
            </a:endParaRPr>
          </a:p>
        </p:txBody>
      </p:sp>
      <p:sp>
        <p:nvSpPr>
          <p:cNvPr id="12" name="object 3"/>
          <p:cNvSpPr txBox="1"/>
          <p:nvPr/>
        </p:nvSpPr>
        <p:spPr>
          <a:xfrm>
            <a:off x="97154" y="912113"/>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ECA Partnerships</a:t>
            </a:r>
            <a:endParaRPr sz="3000" dirty="0">
              <a:solidFill>
                <a:prstClr val="white"/>
              </a:solidFill>
              <a:latin typeface="Arial"/>
              <a:cs typeface="Arial"/>
            </a:endParaRPr>
          </a:p>
        </p:txBody>
      </p:sp>
      <p:sp>
        <p:nvSpPr>
          <p:cNvPr id="13" name="object 71"/>
          <p:cNvSpPr/>
          <p:nvPr/>
        </p:nvSpPr>
        <p:spPr>
          <a:xfrm>
            <a:off x="496081" y="5610057"/>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14" name="Picture 7"/>
          <p:cNvPicPr>
            <a:picLocks noChangeAspect="1"/>
          </p:cNvPicPr>
          <p:nvPr/>
        </p:nvPicPr>
        <p:blipFill>
          <a:blip r:embed="rId3"/>
          <a:stretch>
            <a:fillRect/>
          </a:stretch>
        </p:blipFill>
        <p:spPr>
          <a:xfrm>
            <a:off x="0" y="5391791"/>
            <a:ext cx="714356" cy="608959"/>
          </a:xfrm>
          <a:prstGeom prst="rect">
            <a:avLst/>
          </a:prstGeom>
        </p:spPr>
      </p:pic>
      <p:sp>
        <p:nvSpPr>
          <p:cNvPr id="15" name="Slide Number Placeholder 1"/>
          <p:cNvSpPr>
            <a:spLocks noGrp="1"/>
          </p:cNvSpPr>
          <p:nvPr>
            <p:ph type="sldNum" sz="quarter" idx="12"/>
          </p:nvPr>
        </p:nvSpPr>
        <p:spPr>
          <a:xfrm>
            <a:off x="6457950" y="5624512"/>
            <a:ext cx="2057400" cy="273844"/>
          </a:xfrm>
        </p:spPr>
        <p:txBody>
          <a:bodyPr/>
          <a:lstStyle/>
          <a:p>
            <a:fld id="{84DA1562-DCDE-684B-AA3F-00118D4F70EF}" type="slidenum">
              <a:rPr lang="en-US" smtClean="0">
                <a:solidFill>
                  <a:prstClr val="black">
                    <a:tint val="75000"/>
                  </a:prstClr>
                </a:solidFill>
              </a:rPr>
              <a:pPr/>
              <a:t>14</a:t>
            </a:fld>
            <a:endParaRPr lang="en-US">
              <a:solidFill>
                <a:prstClr val="black">
                  <a:tint val="75000"/>
                </a:prstClr>
              </a:solidFill>
            </a:endParaRPr>
          </a:p>
        </p:txBody>
      </p:sp>
      <p:graphicFrame>
        <p:nvGraphicFramePr>
          <p:cNvPr id="17" name="Chart 16"/>
          <p:cNvGraphicFramePr>
            <a:graphicFrameLocks/>
          </p:cNvGraphicFramePr>
          <p:nvPr>
            <p:extLst/>
          </p:nvPr>
        </p:nvGraphicFramePr>
        <p:xfrm>
          <a:off x="104668" y="1924942"/>
          <a:ext cx="6164906" cy="342289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Table 6"/>
          <p:cNvGraphicFramePr>
            <a:graphicFrameLocks noGrp="1"/>
          </p:cNvGraphicFramePr>
          <p:nvPr>
            <p:extLst/>
          </p:nvPr>
        </p:nvGraphicFramePr>
        <p:xfrm>
          <a:off x="6217240" y="1946585"/>
          <a:ext cx="2926763" cy="3150028"/>
        </p:xfrm>
        <a:graphic>
          <a:graphicData uri="http://schemas.openxmlformats.org/drawingml/2006/table">
            <a:tbl>
              <a:tblPr/>
              <a:tblGrid>
                <a:gridCol w="418109"/>
                <a:gridCol w="418109"/>
                <a:gridCol w="418109"/>
                <a:gridCol w="418109"/>
                <a:gridCol w="418109"/>
                <a:gridCol w="418109"/>
                <a:gridCol w="418109"/>
              </a:tblGrid>
              <a:tr h="265160">
                <a:tc>
                  <a:txBody>
                    <a:bodyPr/>
                    <a:lstStyle/>
                    <a:p>
                      <a:pPr algn="ctr" fontAlgn="b"/>
                      <a:r>
                        <a:rPr lang="en-US" sz="700" b="0" i="0" u="none" strike="noStrike" dirty="0">
                          <a:solidFill>
                            <a:srgbClr val="000000"/>
                          </a:solidFill>
                          <a:effectLst/>
                          <a:latin typeface="Arial"/>
                        </a:rPr>
                        <a:t>Strongly agree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Agree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a:rPr>
                        <a:t>Neutral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Disagree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Strongly disagree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DNK</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Valid 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137029">
                <a:tc>
                  <a:txBody>
                    <a:bodyPr/>
                    <a:lstStyle/>
                    <a:p>
                      <a:pPr algn="ctr" fontAlgn="b"/>
                      <a:r>
                        <a:rPr lang="is-IS" sz="800" b="0" i="0" u="none" strike="noStrike" dirty="0">
                          <a:solidFill>
                            <a:srgbClr val="000000"/>
                          </a:solidFill>
                          <a:effectLst/>
                          <a:latin typeface="Arial"/>
                        </a:rPr>
                        <a:t>122</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800" b="0" i="0" u="none" strike="noStrike">
                          <a:solidFill>
                            <a:srgbClr val="000000"/>
                          </a:solidFill>
                          <a:effectLst/>
                          <a:latin typeface="Arial"/>
                        </a:rPr>
                        <a:t>246</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Arial"/>
                        </a:rPr>
                        <a:t>155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Arial"/>
                        </a:rPr>
                        <a:t>40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Arial"/>
                        </a:rPr>
                        <a:t>19</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Arial"/>
                        </a:rPr>
                        <a:t>30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s-IS" sz="800" b="0" i="0" u="none" strike="noStrike">
                          <a:solidFill>
                            <a:srgbClr val="000000"/>
                          </a:solidFill>
                          <a:effectLst/>
                          <a:latin typeface="Arial"/>
                        </a:rPr>
                        <a:t>612</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r h="216164">
                <a:tc>
                  <a:txBody>
                    <a:bodyPr/>
                    <a:lstStyle/>
                    <a:p>
                      <a:pPr algn="ctr" fontAlgn="b"/>
                      <a:r>
                        <a:rPr lang="cs-CZ" sz="800" b="0" i="0" u="none" strike="noStrike" dirty="0">
                          <a:solidFill>
                            <a:srgbClr val="000000"/>
                          </a:solidFill>
                          <a:effectLst/>
                          <a:latin typeface="Arial"/>
                        </a:rPr>
                        <a:t>114</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268</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141</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24</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8</a:t>
                      </a:r>
                    </a:p>
                  </a:txBody>
                  <a:tcPr marL="9525" marR="9525" marT="9525" marB="0" anchor="b">
                    <a:lnL>
                      <a:noFill/>
                    </a:lnL>
                    <a:lnR>
                      <a:noFill/>
                    </a:lnR>
                    <a:lnT>
                      <a:noFill/>
                    </a:lnT>
                    <a:lnB>
                      <a:noFill/>
                    </a:lnB>
                  </a:tcPr>
                </a:tc>
                <a:tc>
                  <a:txBody>
                    <a:bodyPr/>
                    <a:lstStyle/>
                    <a:p>
                      <a:pPr algn="ctr" fontAlgn="b"/>
                      <a:r>
                        <a:rPr lang="ru-RU" sz="800" b="0" i="0" u="none" strike="noStrike">
                          <a:solidFill>
                            <a:srgbClr val="000000"/>
                          </a:solidFill>
                          <a:effectLst/>
                          <a:latin typeface="Arial"/>
                        </a:rPr>
                        <a:t>58</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613</a:t>
                      </a:r>
                    </a:p>
                  </a:txBody>
                  <a:tcPr marL="9525" marR="9525" marT="9525" marB="0" anchor="b">
                    <a:lnL>
                      <a:noFill/>
                    </a:lnL>
                    <a:lnR>
                      <a:noFill/>
                    </a:lnR>
                    <a:lnT>
                      <a:noFill/>
                    </a:lnT>
                    <a:lnB>
                      <a:noFill/>
                    </a:lnB>
                  </a:tcPr>
                </a:tc>
              </a:tr>
              <a:tr h="298494">
                <a:tc>
                  <a:txBody>
                    <a:bodyPr/>
                    <a:lstStyle/>
                    <a:p>
                      <a:pPr algn="ctr" fontAlgn="b"/>
                      <a:r>
                        <a:rPr lang="en-US" sz="800" b="0" i="0" u="none" strike="noStrike">
                          <a:solidFill>
                            <a:srgbClr val="000000"/>
                          </a:solidFill>
                          <a:effectLst/>
                          <a:latin typeface="Arial"/>
                        </a:rPr>
                        <a:t>96</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265</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163</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26</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8</a:t>
                      </a:r>
                    </a:p>
                  </a:txBody>
                  <a:tcPr marL="9525" marR="9525" marT="9525" marB="0" anchor="b">
                    <a:lnL>
                      <a:noFill/>
                    </a:lnL>
                    <a:lnR>
                      <a:noFill/>
                    </a:lnR>
                    <a:lnT>
                      <a:noFill/>
                    </a:lnT>
                    <a:lnB>
                      <a:noFill/>
                    </a:lnB>
                  </a:tcPr>
                </a:tc>
                <a:tc>
                  <a:txBody>
                    <a:bodyPr/>
                    <a:lstStyle/>
                    <a:p>
                      <a:pPr algn="ctr" fontAlgn="b"/>
                      <a:r>
                        <a:rPr lang="ru-RU" sz="800" b="0" i="0" u="none" strike="noStrike">
                          <a:solidFill>
                            <a:srgbClr val="000000"/>
                          </a:solidFill>
                          <a:effectLst/>
                          <a:latin typeface="Arial"/>
                        </a:rPr>
                        <a:t>57</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615</a:t>
                      </a:r>
                    </a:p>
                  </a:txBody>
                  <a:tcPr marL="9525" marR="9525" marT="9525" marB="0" anchor="b">
                    <a:lnL>
                      <a:noFill/>
                    </a:lnL>
                    <a:lnR>
                      <a:noFill/>
                    </a:lnR>
                    <a:lnT>
                      <a:noFill/>
                    </a:lnT>
                    <a:lnB>
                      <a:noFill/>
                    </a:lnB>
                  </a:tcPr>
                </a:tc>
              </a:tr>
              <a:tr h="331661">
                <a:tc>
                  <a:txBody>
                    <a:bodyPr/>
                    <a:lstStyle/>
                    <a:p>
                      <a:pPr algn="ctr" fontAlgn="b"/>
                      <a:r>
                        <a:rPr lang="cs-CZ" sz="800" b="0" i="0" u="none" strike="noStrike" dirty="0">
                          <a:solidFill>
                            <a:srgbClr val="000000"/>
                          </a:solidFill>
                          <a:effectLst/>
                          <a:latin typeface="Arial"/>
                        </a:rPr>
                        <a:t>117</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261</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157</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37</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7</a:t>
                      </a:r>
                    </a:p>
                  </a:txBody>
                  <a:tcPr marL="9525" marR="9525" marT="9525" marB="0" anchor="b">
                    <a:lnL>
                      <a:noFill/>
                    </a:lnL>
                    <a:lnR>
                      <a:noFill/>
                    </a:lnR>
                    <a:lnT>
                      <a:noFill/>
                    </a:lnT>
                    <a:lnB>
                      <a:noFill/>
                    </a:lnB>
                  </a:tcPr>
                </a:tc>
                <a:tc>
                  <a:txBody>
                    <a:bodyPr/>
                    <a:lstStyle/>
                    <a:p>
                      <a:pPr algn="ctr" fontAlgn="b"/>
                      <a:r>
                        <a:rPr lang="cs-CZ" sz="800" b="0" i="0" u="none" strike="noStrike">
                          <a:solidFill>
                            <a:srgbClr val="000000"/>
                          </a:solidFill>
                          <a:effectLst/>
                          <a:latin typeface="Arial"/>
                        </a:rPr>
                        <a:t>36</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615</a:t>
                      </a:r>
                    </a:p>
                  </a:txBody>
                  <a:tcPr marL="9525" marR="9525" marT="9525" marB="0" anchor="b">
                    <a:lnL>
                      <a:noFill/>
                    </a:lnL>
                    <a:lnR>
                      <a:noFill/>
                    </a:lnR>
                    <a:lnT>
                      <a:noFill/>
                    </a:lnT>
                    <a:lnB>
                      <a:noFill/>
                    </a:lnB>
                  </a:tcPr>
                </a:tc>
              </a:tr>
              <a:tr h="298494">
                <a:tc>
                  <a:txBody>
                    <a:bodyPr/>
                    <a:lstStyle/>
                    <a:p>
                      <a:pPr algn="ctr" fontAlgn="b"/>
                      <a:r>
                        <a:rPr lang="en-US" sz="800" b="0" i="0" u="none" strike="noStrike" dirty="0">
                          <a:solidFill>
                            <a:srgbClr val="000000"/>
                          </a:solidFill>
                          <a:effectLst/>
                          <a:latin typeface="Arial"/>
                        </a:rPr>
                        <a:t>86</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263</a:t>
                      </a:r>
                    </a:p>
                  </a:txBody>
                  <a:tcPr marL="9525" marR="9525" marT="9525" marB="0" anchor="b">
                    <a:lnL>
                      <a:noFill/>
                    </a:lnL>
                    <a:lnR>
                      <a:noFill/>
                    </a:lnR>
                    <a:lnT>
                      <a:noFill/>
                    </a:lnT>
                    <a:lnB>
                      <a:noFill/>
                    </a:lnB>
                  </a:tcPr>
                </a:tc>
                <a:tc>
                  <a:txBody>
                    <a:bodyPr/>
                    <a:lstStyle/>
                    <a:p>
                      <a:pPr algn="ctr" fontAlgn="b"/>
                      <a:r>
                        <a:rPr lang="fi-FI" sz="800" b="0" i="0" u="none" strike="noStrike">
                          <a:solidFill>
                            <a:srgbClr val="000000"/>
                          </a:solidFill>
                          <a:effectLst/>
                          <a:latin typeface="Arial"/>
                        </a:rPr>
                        <a:t>179</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35</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15</a:t>
                      </a:r>
                    </a:p>
                  </a:txBody>
                  <a:tcPr marL="9525" marR="9525" marT="9525" marB="0" anchor="b">
                    <a:lnL>
                      <a:noFill/>
                    </a:lnL>
                    <a:lnR>
                      <a:noFill/>
                    </a:lnR>
                    <a:lnT>
                      <a:noFill/>
                    </a:lnT>
                    <a:lnB>
                      <a:noFill/>
                    </a:lnB>
                  </a:tcPr>
                </a:tc>
                <a:tc>
                  <a:txBody>
                    <a:bodyPr/>
                    <a:lstStyle/>
                    <a:p>
                      <a:pPr algn="ctr" fontAlgn="b"/>
                      <a:r>
                        <a:rPr lang="uk-UA" sz="800" b="0" i="0" u="none" strike="noStrike">
                          <a:solidFill>
                            <a:srgbClr val="000000"/>
                          </a:solidFill>
                          <a:effectLst/>
                          <a:latin typeface="Arial"/>
                        </a:rPr>
                        <a:t>39</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617</a:t>
                      </a:r>
                    </a:p>
                  </a:txBody>
                  <a:tcPr marL="9525" marR="9525" marT="9525" marB="0" anchor="b">
                    <a:lnL>
                      <a:noFill/>
                    </a:lnL>
                    <a:lnR>
                      <a:noFill/>
                    </a:lnR>
                    <a:lnT>
                      <a:noFill/>
                    </a:lnT>
                    <a:lnB>
                      <a:noFill/>
                    </a:lnB>
                  </a:tcPr>
                </a:tc>
              </a:tr>
              <a:tr h="298494">
                <a:tc>
                  <a:txBody>
                    <a:bodyPr/>
                    <a:lstStyle/>
                    <a:p>
                      <a:pPr algn="ctr" fontAlgn="b"/>
                      <a:r>
                        <a:rPr lang="cs-CZ" sz="800" b="0" i="0" u="none" strike="noStrike" dirty="0">
                          <a:solidFill>
                            <a:srgbClr val="000000"/>
                          </a:solidFill>
                          <a:effectLst/>
                          <a:latin typeface="Arial"/>
                        </a:rPr>
                        <a:t>118</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274</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150</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29</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13</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30</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614</a:t>
                      </a:r>
                    </a:p>
                  </a:txBody>
                  <a:tcPr marL="9525" marR="9525" marT="9525" marB="0" anchor="b">
                    <a:lnL>
                      <a:noFill/>
                    </a:lnL>
                    <a:lnR>
                      <a:noFill/>
                    </a:lnR>
                    <a:lnT>
                      <a:noFill/>
                    </a:lnT>
                    <a:lnB>
                      <a:noFill/>
                    </a:lnB>
                  </a:tcPr>
                </a:tc>
              </a:tr>
              <a:tr h="309550">
                <a:tc>
                  <a:txBody>
                    <a:bodyPr/>
                    <a:lstStyle/>
                    <a:p>
                      <a:pPr algn="ctr" fontAlgn="b"/>
                      <a:r>
                        <a:rPr lang="is-IS" sz="800" b="0" i="0" u="none" strike="noStrike" dirty="0">
                          <a:solidFill>
                            <a:srgbClr val="000000"/>
                          </a:solidFill>
                          <a:effectLst/>
                          <a:latin typeface="Arial"/>
                        </a:rPr>
                        <a:t>173</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310</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84</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15</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7</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26</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615</a:t>
                      </a:r>
                    </a:p>
                  </a:txBody>
                  <a:tcPr marL="9525" marR="9525" marT="9525" marB="0" anchor="b">
                    <a:lnL>
                      <a:noFill/>
                    </a:lnL>
                    <a:lnR>
                      <a:noFill/>
                    </a:lnR>
                    <a:lnT>
                      <a:noFill/>
                    </a:lnT>
                    <a:lnB>
                      <a:noFill/>
                    </a:lnB>
                  </a:tcPr>
                </a:tc>
              </a:tr>
              <a:tr h="364827">
                <a:tc>
                  <a:txBody>
                    <a:bodyPr/>
                    <a:lstStyle/>
                    <a:p>
                      <a:pPr algn="ctr" fontAlgn="b"/>
                      <a:r>
                        <a:rPr lang="en-US" sz="800" b="0" i="0" u="none" strike="noStrike" dirty="0">
                          <a:solidFill>
                            <a:srgbClr val="000000"/>
                          </a:solidFill>
                          <a:effectLst/>
                          <a:latin typeface="Arial"/>
                        </a:rPr>
                        <a:t>176</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291</a:t>
                      </a:r>
                    </a:p>
                  </a:txBody>
                  <a:tcPr marL="9525" marR="9525" marT="9525" marB="0" anchor="b">
                    <a:lnL>
                      <a:noFill/>
                    </a:lnL>
                    <a:lnR>
                      <a:noFill/>
                    </a:lnR>
                    <a:lnT>
                      <a:noFill/>
                    </a:lnT>
                    <a:lnB>
                      <a:noFill/>
                    </a:lnB>
                  </a:tcPr>
                </a:tc>
                <a:tc>
                  <a:txBody>
                    <a:bodyPr/>
                    <a:lstStyle/>
                    <a:p>
                      <a:pPr algn="ctr" fontAlgn="b"/>
                      <a:r>
                        <a:rPr lang="cs-CZ" sz="800" b="0" i="0" u="none" strike="noStrike">
                          <a:solidFill>
                            <a:srgbClr val="000000"/>
                          </a:solidFill>
                          <a:effectLst/>
                          <a:latin typeface="Arial"/>
                        </a:rPr>
                        <a:t>94</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24</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8</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23</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616</a:t>
                      </a:r>
                    </a:p>
                  </a:txBody>
                  <a:tcPr marL="9525" marR="9525" marT="9525" marB="0" anchor="b">
                    <a:lnL>
                      <a:noFill/>
                    </a:lnL>
                    <a:lnR>
                      <a:noFill/>
                    </a:lnR>
                    <a:lnT>
                      <a:noFill/>
                    </a:lnT>
                    <a:lnB>
                      <a:noFill/>
                    </a:lnB>
                  </a:tcPr>
                </a:tc>
              </a:tr>
              <a:tr h="342716">
                <a:tc>
                  <a:txBody>
                    <a:bodyPr/>
                    <a:lstStyle/>
                    <a:p>
                      <a:pPr algn="ctr" fontAlgn="b"/>
                      <a:r>
                        <a:rPr lang="en-US" sz="800" b="0" i="0" u="none" strike="noStrike">
                          <a:solidFill>
                            <a:srgbClr val="000000"/>
                          </a:solidFill>
                          <a:effectLst/>
                          <a:latin typeface="Arial"/>
                        </a:rPr>
                        <a:t>96</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306</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134</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30</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15</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37</a:t>
                      </a:r>
                    </a:p>
                  </a:txBody>
                  <a:tcPr marL="9525" marR="9525" marT="9525" marB="0" anchor="b">
                    <a:lnL>
                      <a:noFill/>
                    </a:lnL>
                    <a:lnR>
                      <a:noFill/>
                    </a:lnR>
                    <a:lnT>
                      <a:noFill/>
                    </a:lnT>
                    <a:lnB>
                      <a:noFill/>
                    </a:lnB>
                  </a:tcPr>
                </a:tc>
                <a:tc>
                  <a:txBody>
                    <a:bodyPr/>
                    <a:lstStyle/>
                    <a:p>
                      <a:pPr algn="ctr" fontAlgn="b"/>
                      <a:r>
                        <a:rPr lang="fi-FI" sz="800" b="0" i="0" u="none" strike="noStrike">
                          <a:solidFill>
                            <a:srgbClr val="000000"/>
                          </a:solidFill>
                          <a:effectLst/>
                          <a:latin typeface="Arial"/>
                        </a:rPr>
                        <a:t>618</a:t>
                      </a:r>
                    </a:p>
                  </a:txBody>
                  <a:tcPr marL="9525" marR="9525" marT="9525" marB="0" anchor="b">
                    <a:lnL>
                      <a:noFill/>
                    </a:lnL>
                    <a:lnR>
                      <a:noFill/>
                    </a:lnR>
                    <a:lnT>
                      <a:noFill/>
                    </a:lnT>
                    <a:lnB>
                      <a:noFill/>
                    </a:lnB>
                  </a:tcPr>
                </a:tc>
              </a:tr>
              <a:tr h="287439">
                <a:tc>
                  <a:txBody>
                    <a:bodyPr/>
                    <a:lstStyle/>
                    <a:p>
                      <a:pPr algn="ctr" fontAlgn="b"/>
                      <a:r>
                        <a:rPr lang="en-US" sz="800" b="0" i="0" u="none" strike="noStrike">
                          <a:solidFill>
                            <a:srgbClr val="000000"/>
                          </a:solidFill>
                          <a:effectLst/>
                          <a:latin typeface="Arial"/>
                        </a:rPr>
                        <a:t>76</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244</a:t>
                      </a:r>
                    </a:p>
                  </a:txBody>
                  <a:tcPr marL="9525" marR="9525" marT="9525" marB="0" anchor="b">
                    <a:lnL>
                      <a:noFill/>
                    </a:lnL>
                    <a:lnR>
                      <a:noFill/>
                    </a:lnR>
                    <a:lnT>
                      <a:noFill/>
                    </a:lnT>
                    <a:lnB>
                      <a:noFill/>
                    </a:lnB>
                  </a:tcPr>
                </a:tc>
                <a:tc>
                  <a:txBody>
                    <a:bodyPr/>
                    <a:lstStyle/>
                    <a:p>
                      <a:pPr algn="ctr" fontAlgn="b"/>
                      <a:r>
                        <a:rPr lang="fi-FI" sz="800" b="0" i="0" u="none" strike="noStrike">
                          <a:solidFill>
                            <a:srgbClr val="000000"/>
                          </a:solidFill>
                          <a:effectLst/>
                          <a:latin typeface="Arial"/>
                        </a:rPr>
                        <a:t>186</a:t>
                      </a:r>
                    </a:p>
                  </a:txBody>
                  <a:tcPr marL="9525" marR="9525" marT="9525" marB="0" anchor="b">
                    <a:lnL>
                      <a:noFill/>
                    </a:lnL>
                    <a:lnR>
                      <a:noFill/>
                    </a:lnR>
                    <a:lnT>
                      <a:noFill/>
                    </a:lnT>
                    <a:lnB>
                      <a:noFill/>
                    </a:lnB>
                  </a:tcPr>
                </a:tc>
                <a:tc>
                  <a:txBody>
                    <a:bodyPr/>
                    <a:lstStyle/>
                    <a:p>
                      <a:pPr algn="ctr" fontAlgn="b"/>
                      <a:r>
                        <a:rPr lang="uk-UA" sz="800" b="0" i="0" u="none" strike="noStrike">
                          <a:solidFill>
                            <a:srgbClr val="000000"/>
                          </a:solidFill>
                          <a:effectLst/>
                          <a:latin typeface="Arial"/>
                        </a:rPr>
                        <a:t>51</a:t>
                      </a:r>
                    </a:p>
                  </a:txBody>
                  <a:tcPr marL="9525" marR="9525" marT="9525" marB="0" anchor="b">
                    <a:lnL>
                      <a:noFill/>
                    </a:lnL>
                    <a:lnR>
                      <a:noFill/>
                    </a:lnR>
                    <a:lnT>
                      <a:noFill/>
                    </a:lnT>
                    <a:lnB>
                      <a:noFill/>
                    </a:lnB>
                  </a:tcPr>
                </a:tc>
                <a:tc>
                  <a:txBody>
                    <a:bodyPr/>
                    <a:lstStyle/>
                    <a:p>
                      <a:pPr algn="ctr" fontAlgn="b"/>
                      <a:r>
                        <a:rPr lang="cs-CZ" sz="800" b="0" i="0" u="none" strike="noStrike">
                          <a:solidFill>
                            <a:srgbClr val="000000"/>
                          </a:solidFill>
                          <a:effectLst/>
                          <a:latin typeface="Arial"/>
                        </a:rPr>
                        <a:t>11</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45</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613</a:t>
                      </a:r>
                    </a:p>
                  </a:txBody>
                  <a:tcPr marL="9525" marR="9525" marT="9525" marB="0" anchor="b">
                    <a:lnL>
                      <a:noFill/>
                    </a:lnL>
                    <a:lnR>
                      <a:noFill/>
                    </a:lnR>
                    <a:lnT>
                      <a:noFill/>
                    </a:lnT>
                    <a:lnB>
                      <a:noFill/>
                    </a:lnB>
                  </a:tcPr>
                </a:tc>
              </a:tr>
            </a:tbl>
          </a:graphicData>
        </a:graphic>
      </p:graphicFrame>
    </p:spTree>
    <p:extLst>
      <p:ext uri="{BB962C8B-B14F-4D97-AF65-F5344CB8AC3E}">
        <p14:creationId xmlns:p14="http://schemas.microsoft.com/office/powerpoint/2010/main" val="32122924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936651" y="2633351"/>
            <a:ext cx="7834049" cy="1627266"/>
          </a:xfrm>
          <a:prstGeom prst="rect">
            <a:avLst/>
          </a:prstGeom>
        </p:spPr>
        <p:txBody>
          <a:bodyPr wrap="square" lIns="0" tIns="0" rIns="0" bIns="0" rtlCol="0">
            <a:noAutofit/>
          </a:bodyPr>
          <a:lstStyle/>
          <a:p>
            <a:pPr marL="9525" marR="28632" defTabSz="914400">
              <a:lnSpc>
                <a:spcPts val="1605"/>
              </a:lnSpc>
              <a:spcBef>
                <a:spcPts val="80"/>
              </a:spcBef>
            </a:pPr>
            <a:endParaRPr sz="1500" dirty="0">
              <a:solidFill>
                <a:prstClr val="black"/>
              </a:solidFill>
              <a:cs typeface="Calibri"/>
            </a:endParaRPr>
          </a:p>
        </p:txBody>
      </p:sp>
      <p:sp>
        <p:nvSpPr>
          <p:cNvPr id="6" name="object 6"/>
          <p:cNvSpPr txBox="1"/>
          <p:nvPr/>
        </p:nvSpPr>
        <p:spPr>
          <a:xfrm>
            <a:off x="650901" y="5110746"/>
            <a:ext cx="114490" cy="209931"/>
          </a:xfrm>
          <a:prstGeom prst="rect">
            <a:avLst/>
          </a:prstGeom>
        </p:spPr>
        <p:txBody>
          <a:bodyPr wrap="square" lIns="0" tIns="0" rIns="0" bIns="0" rtlCol="0">
            <a:noAutofit/>
          </a:bodyPr>
          <a:lstStyle/>
          <a:p>
            <a:pPr marL="9525" defTabSz="914400">
              <a:lnSpc>
                <a:spcPts val="1613"/>
              </a:lnSpc>
              <a:spcBef>
                <a:spcPts val="80"/>
              </a:spcBef>
            </a:pPr>
            <a:endParaRPr sz="1500" dirty="0">
              <a:solidFill>
                <a:prstClr val="black"/>
              </a:solidFill>
              <a:latin typeface="Arial"/>
              <a:cs typeface="Arial"/>
            </a:endParaRPr>
          </a:p>
        </p:txBody>
      </p:sp>
      <p:graphicFrame>
        <p:nvGraphicFramePr>
          <p:cNvPr id="3" name="Table 2"/>
          <p:cNvGraphicFramePr>
            <a:graphicFrameLocks noGrp="1"/>
          </p:cNvGraphicFramePr>
          <p:nvPr>
            <p:extLst/>
          </p:nvPr>
        </p:nvGraphicFramePr>
        <p:xfrm>
          <a:off x="6336001" y="2007611"/>
          <a:ext cx="2808001" cy="2807899"/>
        </p:xfrm>
        <a:graphic>
          <a:graphicData uri="http://schemas.openxmlformats.org/drawingml/2006/table">
            <a:tbl>
              <a:tblPr/>
              <a:tblGrid>
                <a:gridCol w="401143"/>
                <a:gridCol w="401143"/>
                <a:gridCol w="401143"/>
                <a:gridCol w="401143"/>
                <a:gridCol w="401143"/>
                <a:gridCol w="401143"/>
                <a:gridCol w="401143"/>
              </a:tblGrid>
              <a:tr h="275005">
                <a:tc>
                  <a:txBody>
                    <a:bodyPr/>
                    <a:lstStyle/>
                    <a:p>
                      <a:pPr algn="ctr" fontAlgn="b"/>
                      <a:r>
                        <a:rPr lang="en-US" sz="700" b="0" i="0" u="none" strike="noStrike" dirty="0">
                          <a:solidFill>
                            <a:srgbClr val="000000"/>
                          </a:solidFill>
                          <a:effectLst/>
                          <a:latin typeface="Arial"/>
                        </a:rPr>
                        <a:t>Strongly 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Neutral</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Disagree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Strongly disagree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DNK</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Valid N</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r>
              <a:tr h="259784">
                <a:tc>
                  <a:txBody>
                    <a:bodyPr/>
                    <a:lstStyle/>
                    <a:p>
                      <a:pPr algn="ctr" fontAlgn="b"/>
                      <a:r>
                        <a:rPr lang="en-US" sz="800" b="0" i="0" u="none" strike="noStrike" dirty="0">
                          <a:solidFill>
                            <a:srgbClr val="000000"/>
                          </a:solidFill>
                          <a:effectLst/>
                          <a:latin typeface="Arial"/>
                        </a:rPr>
                        <a:t>43</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en-US" sz="800" b="0" i="0" u="none" strike="noStrike" dirty="0">
                          <a:solidFill>
                            <a:srgbClr val="000000"/>
                          </a:solidFill>
                          <a:effectLst/>
                          <a:latin typeface="Arial"/>
                        </a:rPr>
                        <a:t>147</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en-US" sz="800" b="0" i="0" u="none" strike="noStrike" dirty="0">
                          <a:solidFill>
                            <a:srgbClr val="000000"/>
                          </a:solidFill>
                          <a:effectLst/>
                          <a:latin typeface="Arial"/>
                        </a:rPr>
                        <a:t>191</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dirty="0">
                          <a:solidFill>
                            <a:srgbClr val="000000"/>
                          </a:solidFill>
                          <a:effectLst/>
                          <a:latin typeface="Arial"/>
                        </a:rPr>
                        <a:t>32</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Arial"/>
                        </a:rPr>
                        <a:t>8</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a:solidFill>
                            <a:srgbClr val="000000"/>
                          </a:solidFill>
                          <a:effectLst/>
                          <a:latin typeface="Arial"/>
                        </a:rPr>
                        <a:t>148</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Arial"/>
                        </a:rPr>
                        <a:t>569</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r>
              <a:tr h="721623">
                <a:tc>
                  <a:txBody>
                    <a:bodyPr/>
                    <a:lstStyle/>
                    <a:p>
                      <a:pPr algn="ctr" fontAlgn="b"/>
                      <a:r>
                        <a:rPr lang="en-US" sz="800" b="0" i="0" u="none" strike="noStrike" dirty="0">
                          <a:solidFill>
                            <a:srgbClr val="000000"/>
                          </a:solidFill>
                          <a:effectLst/>
                          <a:latin typeface="Arial"/>
                        </a:rPr>
                        <a:t>95</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253</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148</a:t>
                      </a:r>
                    </a:p>
                  </a:txBody>
                  <a:tcPr marL="9525" marR="9525" marT="9525" marB="0" anchor="b">
                    <a:lnL>
                      <a:noFill/>
                    </a:lnL>
                    <a:lnR>
                      <a:noFill/>
                    </a:lnR>
                    <a:lnT>
                      <a:noFill/>
                    </a:lnT>
                    <a:lnB>
                      <a:noFill/>
                    </a:lnB>
                  </a:tcPr>
                </a:tc>
                <a:tc>
                  <a:txBody>
                    <a:bodyPr/>
                    <a:lstStyle/>
                    <a:p>
                      <a:pPr algn="ctr" fontAlgn="b"/>
                      <a:r>
                        <a:rPr lang="fi-FI" sz="800" b="0" i="0" u="none" strike="noStrike">
                          <a:solidFill>
                            <a:srgbClr val="000000"/>
                          </a:solidFill>
                          <a:effectLst/>
                          <a:latin typeface="Arial"/>
                        </a:rPr>
                        <a:t>18</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8</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54</a:t>
                      </a:r>
                    </a:p>
                  </a:txBody>
                  <a:tcPr marL="9525" marR="9525" marT="9525" marB="0" anchor="b">
                    <a:lnL>
                      <a:noFill/>
                    </a:lnL>
                    <a:lnR>
                      <a:noFill/>
                    </a:lnR>
                    <a:lnT>
                      <a:noFill/>
                    </a:lnT>
                    <a:lnB>
                      <a:noFill/>
                    </a:lnB>
                  </a:tcPr>
                </a:tc>
                <a:tc>
                  <a:txBody>
                    <a:bodyPr/>
                    <a:lstStyle/>
                    <a:p>
                      <a:pPr algn="ctr" fontAlgn="b"/>
                      <a:r>
                        <a:rPr lang="ru-RU" sz="800" b="0" i="0" u="none" strike="noStrike">
                          <a:solidFill>
                            <a:srgbClr val="000000"/>
                          </a:solidFill>
                          <a:effectLst/>
                          <a:latin typeface="Arial"/>
                        </a:rPr>
                        <a:t>576</a:t>
                      </a:r>
                    </a:p>
                  </a:txBody>
                  <a:tcPr marL="9525" marR="9525" marT="9525" marB="0" anchor="b">
                    <a:lnL>
                      <a:noFill/>
                    </a:lnL>
                    <a:lnR>
                      <a:noFill/>
                    </a:lnR>
                    <a:lnT>
                      <a:noFill/>
                    </a:lnT>
                    <a:lnB>
                      <a:noFill/>
                    </a:lnB>
                  </a:tcPr>
                </a:tc>
              </a:tr>
              <a:tr h="764918">
                <a:tc>
                  <a:txBody>
                    <a:bodyPr/>
                    <a:lstStyle/>
                    <a:p>
                      <a:pPr algn="ctr" fontAlgn="b"/>
                      <a:r>
                        <a:rPr lang="en-US" sz="800" b="0" i="0" u="none" strike="noStrike">
                          <a:solidFill>
                            <a:srgbClr val="000000"/>
                          </a:solidFill>
                          <a:effectLst/>
                          <a:latin typeface="Arial"/>
                        </a:rPr>
                        <a:t>64</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190</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161</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1</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3</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148</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567</a:t>
                      </a:r>
                    </a:p>
                  </a:txBody>
                  <a:tcPr marL="9525" marR="9525" marT="9525" marB="0" anchor="b">
                    <a:lnL>
                      <a:noFill/>
                    </a:lnL>
                    <a:lnR>
                      <a:noFill/>
                    </a:lnR>
                    <a:lnT>
                      <a:noFill/>
                    </a:lnT>
                    <a:lnB>
                      <a:noFill/>
                    </a:lnB>
                  </a:tcPr>
                </a:tc>
              </a:tr>
              <a:tr h="786569">
                <a:tc>
                  <a:txBody>
                    <a:bodyPr/>
                    <a:lstStyle/>
                    <a:p>
                      <a:pPr algn="ctr" fontAlgn="b"/>
                      <a:r>
                        <a:rPr lang="en-US" sz="800" b="0" i="0" u="none" strike="noStrike">
                          <a:solidFill>
                            <a:srgbClr val="000000"/>
                          </a:solidFill>
                          <a:effectLst/>
                          <a:latin typeface="Arial"/>
                        </a:rPr>
                        <a:t>95</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281</a:t>
                      </a:r>
                    </a:p>
                  </a:txBody>
                  <a:tcPr marL="9525" marR="9525" marT="9525" marB="0" anchor="b">
                    <a:lnL>
                      <a:noFill/>
                    </a:lnL>
                    <a:lnR>
                      <a:noFill/>
                    </a:lnR>
                    <a:lnT>
                      <a:noFill/>
                    </a:lnT>
                    <a:lnB>
                      <a:noFill/>
                    </a:lnB>
                  </a:tcPr>
                </a:tc>
                <a:tc>
                  <a:txBody>
                    <a:bodyPr/>
                    <a:lstStyle/>
                    <a:p>
                      <a:pPr algn="ctr" fontAlgn="b"/>
                      <a:r>
                        <a:rPr lang="cs-CZ" sz="800" b="0" i="0" u="none" strike="noStrike">
                          <a:solidFill>
                            <a:srgbClr val="000000"/>
                          </a:solidFill>
                          <a:effectLst/>
                          <a:latin typeface="Arial"/>
                        </a:rPr>
                        <a:t>110</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9</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78</a:t>
                      </a:r>
                    </a:p>
                  </a:txBody>
                  <a:tcPr marL="9525" marR="9525" marT="9525" marB="0" anchor="b">
                    <a:lnL>
                      <a:noFill/>
                    </a:lnL>
                    <a:lnR>
                      <a:noFill/>
                    </a:lnR>
                    <a:lnT>
                      <a:noFill/>
                    </a:lnT>
                    <a:lnB>
                      <a:noFill/>
                    </a:lnB>
                  </a:tcPr>
                </a:tc>
                <a:tc>
                  <a:txBody>
                    <a:bodyPr/>
                    <a:lstStyle/>
                    <a:p>
                      <a:pPr algn="ctr" fontAlgn="b"/>
                      <a:r>
                        <a:rPr lang="ru-RU" sz="800" b="0" i="0" u="none" strike="noStrike" dirty="0">
                          <a:solidFill>
                            <a:srgbClr val="000000"/>
                          </a:solidFill>
                          <a:effectLst/>
                          <a:latin typeface="Arial"/>
                        </a:rPr>
                        <a:t>575</a:t>
                      </a:r>
                    </a:p>
                  </a:txBody>
                  <a:tcPr marL="9525" marR="9525" marT="9525" marB="0" anchor="b">
                    <a:lnL>
                      <a:noFill/>
                    </a:lnL>
                    <a:lnR>
                      <a:noFill/>
                    </a:lnR>
                    <a:lnT>
                      <a:noFill/>
                    </a:lnT>
                    <a:lnB>
                      <a:noFill/>
                    </a:lnB>
                  </a:tcPr>
                </a:tc>
              </a:tr>
            </a:tbl>
          </a:graphicData>
        </a:graphic>
      </p:graphicFrame>
      <p:sp>
        <p:nvSpPr>
          <p:cNvPr id="2" name="TextBox 1"/>
          <p:cNvSpPr txBox="1"/>
          <p:nvPr/>
        </p:nvSpPr>
        <p:spPr>
          <a:xfrm>
            <a:off x="1414278" y="5308615"/>
            <a:ext cx="6651181" cy="300082"/>
          </a:xfrm>
          <a:prstGeom prst="rect">
            <a:avLst/>
          </a:prstGeom>
          <a:noFill/>
        </p:spPr>
        <p:txBody>
          <a:bodyPr wrap="none" rtlCol="0">
            <a:spAutoFit/>
          </a:bodyPr>
          <a:lstStyle/>
          <a:p>
            <a:pPr algn="ctr" defTabSz="914400"/>
            <a:r>
              <a:rPr lang="en-US" sz="1350" b="1" dirty="0">
                <a:solidFill>
                  <a:prstClr val="black"/>
                </a:solidFill>
                <a:latin typeface="Arial" panose="020B0604020202020204" pitchFamily="34" charset="0"/>
                <a:cs typeface="Arial" panose="020B0604020202020204" pitchFamily="34" charset="0"/>
              </a:rPr>
              <a:t>Level of agreement with the following statements on ECA Results Orientation?</a:t>
            </a:r>
          </a:p>
        </p:txBody>
      </p:sp>
      <p:sp>
        <p:nvSpPr>
          <p:cNvPr id="11" name="object 82"/>
          <p:cNvSpPr/>
          <p:nvPr/>
        </p:nvSpPr>
        <p:spPr>
          <a:xfrm>
            <a:off x="0" y="1442430"/>
            <a:ext cx="9163318" cy="565181"/>
          </a:xfrm>
          <a:custGeom>
            <a:avLst/>
            <a:gdLst/>
            <a:ahLst/>
            <a:cxnLst/>
            <a:rect l="l" t="t" r="r" b="b"/>
            <a:pathLst>
              <a:path w="12192000" h="461772">
                <a:moveTo>
                  <a:pt x="0" y="461772"/>
                </a:moveTo>
                <a:lnTo>
                  <a:pt x="12192000" y="461772"/>
                </a:lnTo>
                <a:lnTo>
                  <a:pt x="12192000" y="0"/>
                </a:lnTo>
                <a:lnTo>
                  <a:pt x="0" y="0"/>
                </a:lnTo>
                <a:lnTo>
                  <a:pt x="0" y="461772"/>
                </a:lnTo>
                <a:close/>
              </a:path>
            </a:pathLst>
          </a:custGeom>
          <a:solidFill>
            <a:schemeClr val="bg2">
              <a:lumMod val="50000"/>
            </a:schemeClr>
          </a:solidFill>
        </p:spPr>
        <p:txBody>
          <a:bodyPr wrap="square" lIns="0" tIns="0" rIns="0" bIns="0" rtlCol="0">
            <a:noAutofit/>
          </a:bodyPr>
          <a:lstStyle/>
          <a:p>
            <a:pPr marL="81000" defTabSz="914400"/>
            <a:r>
              <a:rPr lang="en-US" sz="1500" dirty="0">
                <a:solidFill>
                  <a:prstClr val="white"/>
                </a:solidFill>
                <a:latin typeface="Arial" panose="020B0604020202020204" pitchFamily="34" charset="0"/>
                <a:cs typeface="Arial" panose="020B0604020202020204" pitchFamily="34" charset="0"/>
              </a:rPr>
              <a:t>More than </a:t>
            </a:r>
            <a:r>
              <a:rPr lang="en-US" sz="2100" b="1" dirty="0">
                <a:solidFill>
                  <a:srgbClr val="FF0000"/>
                </a:solidFill>
                <a:latin typeface="Arial" panose="020B0604020202020204" pitchFamily="34" charset="0"/>
                <a:cs typeface="Arial" panose="020B0604020202020204" pitchFamily="34" charset="0"/>
              </a:rPr>
              <a:t>60%</a:t>
            </a:r>
            <a:r>
              <a:rPr lang="en-US" sz="1500" dirty="0">
                <a:solidFill>
                  <a:prstClr val="white"/>
                </a:solidFill>
                <a:latin typeface="Arial" panose="020B0604020202020204" pitchFamily="34" charset="0"/>
                <a:cs typeface="Arial" panose="020B0604020202020204" pitchFamily="34" charset="0"/>
              </a:rPr>
              <a:t> respondents perceive ECA as a transparent and accountable partner and </a:t>
            </a:r>
            <a:r>
              <a:rPr lang="en-US" sz="2100" b="1" dirty="0">
                <a:solidFill>
                  <a:srgbClr val="FF0000"/>
                </a:solidFill>
                <a:latin typeface="Arial" panose="020B0604020202020204" pitchFamily="34" charset="0"/>
                <a:cs typeface="Arial" panose="020B0604020202020204" pitchFamily="34" charset="0"/>
              </a:rPr>
              <a:t>2/3</a:t>
            </a:r>
            <a:r>
              <a:rPr lang="en-US" sz="1500" dirty="0">
                <a:solidFill>
                  <a:prstClr val="white"/>
                </a:solidFill>
                <a:latin typeface="Arial" panose="020B0604020202020204" pitchFamily="34" charset="0"/>
                <a:cs typeface="Arial" panose="020B0604020202020204" pitchFamily="34" charset="0"/>
              </a:rPr>
              <a:t> find ECA business plan addresses the transformation of the continent   </a:t>
            </a:r>
            <a:endParaRPr sz="1500" dirty="0">
              <a:solidFill>
                <a:prstClr val="white"/>
              </a:solidFill>
              <a:latin typeface="Arial" panose="020B0604020202020204" pitchFamily="34" charset="0"/>
              <a:cs typeface="Arial" panose="020B0604020202020204" pitchFamily="34" charset="0"/>
            </a:endParaRPr>
          </a:p>
        </p:txBody>
      </p:sp>
      <p:sp>
        <p:nvSpPr>
          <p:cNvPr id="12"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ECA Results Orientation</a:t>
            </a:r>
            <a:endParaRPr sz="3000" dirty="0">
              <a:solidFill>
                <a:prstClr val="white"/>
              </a:solidFill>
              <a:latin typeface="Arial"/>
              <a:cs typeface="Arial"/>
            </a:endParaRPr>
          </a:p>
        </p:txBody>
      </p:sp>
      <p:sp>
        <p:nvSpPr>
          <p:cNvPr id="13"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14" name="Picture 7"/>
          <p:cNvPicPr>
            <a:picLocks noChangeAspect="1"/>
          </p:cNvPicPr>
          <p:nvPr/>
        </p:nvPicPr>
        <p:blipFill>
          <a:blip r:embed="rId3"/>
          <a:stretch>
            <a:fillRect/>
          </a:stretch>
        </p:blipFill>
        <p:spPr>
          <a:xfrm>
            <a:off x="0" y="5391792"/>
            <a:ext cx="714356" cy="608959"/>
          </a:xfrm>
          <a:prstGeom prst="rect">
            <a:avLst/>
          </a:prstGeom>
        </p:spPr>
      </p:pic>
      <p:sp>
        <p:nvSpPr>
          <p:cNvPr id="15"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15</a:t>
            </a:fld>
            <a:endParaRPr lang="en-US">
              <a:solidFill>
                <a:prstClr val="black">
                  <a:tint val="75000"/>
                </a:prstClr>
              </a:solidFill>
            </a:endParaRPr>
          </a:p>
        </p:txBody>
      </p:sp>
      <p:graphicFrame>
        <p:nvGraphicFramePr>
          <p:cNvPr id="16" name="Chart 6"/>
          <p:cNvGraphicFramePr>
            <a:graphicFrameLocks/>
          </p:cNvGraphicFramePr>
          <p:nvPr>
            <p:extLst/>
          </p:nvPr>
        </p:nvGraphicFramePr>
        <p:xfrm>
          <a:off x="0" y="2099072"/>
          <a:ext cx="6291263" cy="311664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177924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936651" y="2633351"/>
            <a:ext cx="7834049" cy="1627266"/>
          </a:xfrm>
          <a:prstGeom prst="rect">
            <a:avLst/>
          </a:prstGeom>
        </p:spPr>
        <p:txBody>
          <a:bodyPr wrap="square" lIns="0" tIns="0" rIns="0" bIns="0" rtlCol="0">
            <a:noAutofit/>
          </a:bodyPr>
          <a:lstStyle/>
          <a:p>
            <a:pPr marL="9525" marR="28632" defTabSz="914400">
              <a:lnSpc>
                <a:spcPts val="1605"/>
              </a:lnSpc>
              <a:spcBef>
                <a:spcPts val="80"/>
              </a:spcBef>
            </a:pPr>
            <a:endParaRPr sz="1500" dirty="0">
              <a:solidFill>
                <a:prstClr val="black"/>
              </a:solidFill>
              <a:cs typeface="Calibri"/>
            </a:endParaRPr>
          </a:p>
        </p:txBody>
      </p:sp>
      <p:sp>
        <p:nvSpPr>
          <p:cNvPr id="6" name="object 6"/>
          <p:cNvSpPr txBox="1"/>
          <p:nvPr/>
        </p:nvSpPr>
        <p:spPr>
          <a:xfrm>
            <a:off x="650901" y="5110746"/>
            <a:ext cx="114490" cy="209931"/>
          </a:xfrm>
          <a:prstGeom prst="rect">
            <a:avLst/>
          </a:prstGeom>
        </p:spPr>
        <p:txBody>
          <a:bodyPr wrap="square" lIns="0" tIns="0" rIns="0" bIns="0" rtlCol="0">
            <a:noAutofit/>
          </a:bodyPr>
          <a:lstStyle/>
          <a:p>
            <a:pPr marL="9525" defTabSz="914400">
              <a:lnSpc>
                <a:spcPts val="1613"/>
              </a:lnSpc>
              <a:spcBef>
                <a:spcPts val="80"/>
              </a:spcBef>
            </a:pPr>
            <a:endParaRPr sz="1500" dirty="0">
              <a:solidFill>
                <a:prstClr val="black"/>
              </a:solidFill>
              <a:latin typeface="Arial"/>
              <a:cs typeface="Arial"/>
            </a:endParaRPr>
          </a:p>
        </p:txBody>
      </p:sp>
      <p:graphicFrame>
        <p:nvGraphicFramePr>
          <p:cNvPr id="3" name="Table 2"/>
          <p:cNvGraphicFramePr>
            <a:graphicFrameLocks noGrp="1"/>
          </p:cNvGraphicFramePr>
          <p:nvPr>
            <p:extLst/>
          </p:nvPr>
        </p:nvGraphicFramePr>
        <p:xfrm>
          <a:off x="6249133" y="1997216"/>
          <a:ext cx="2808001" cy="3030822"/>
        </p:xfrm>
        <a:graphic>
          <a:graphicData uri="http://schemas.openxmlformats.org/drawingml/2006/table">
            <a:tbl>
              <a:tblPr/>
              <a:tblGrid>
                <a:gridCol w="401143"/>
                <a:gridCol w="401143"/>
                <a:gridCol w="401143"/>
                <a:gridCol w="401143"/>
                <a:gridCol w="401143"/>
                <a:gridCol w="401143"/>
                <a:gridCol w="401143"/>
              </a:tblGrid>
              <a:tr h="143250">
                <a:tc>
                  <a:txBody>
                    <a:bodyPr/>
                    <a:lstStyle/>
                    <a:p>
                      <a:pPr algn="ctr" fontAlgn="b"/>
                      <a:r>
                        <a:rPr lang="en-US" sz="700" b="0" i="0" u="none" strike="noStrike" dirty="0">
                          <a:solidFill>
                            <a:srgbClr val="000000"/>
                          </a:solidFill>
                          <a:effectLst/>
                          <a:latin typeface="Arial"/>
                        </a:rPr>
                        <a:t>Very high</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High</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Moderate</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Poor</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Very poor</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DNK</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Valid N</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r>
              <a:tr h="228416">
                <a:tc>
                  <a:txBody>
                    <a:bodyPr/>
                    <a:lstStyle/>
                    <a:p>
                      <a:pPr algn="ctr" fontAlgn="b"/>
                      <a:r>
                        <a:rPr lang="cs-CZ" sz="800" b="0" i="0" u="none" strike="noStrike" dirty="0">
                          <a:solidFill>
                            <a:srgbClr val="000000"/>
                          </a:solidFill>
                          <a:effectLst/>
                          <a:latin typeface="Arial"/>
                        </a:rPr>
                        <a:t>83</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fi-FI" sz="800" b="0" i="0" u="none" strike="noStrike">
                          <a:solidFill>
                            <a:srgbClr val="000000"/>
                          </a:solidFill>
                          <a:effectLst/>
                          <a:latin typeface="Arial"/>
                        </a:rPr>
                        <a:t>185</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Arial"/>
                        </a:rPr>
                        <a:t>159</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a:solidFill>
                            <a:srgbClr val="000000"/>
                          </a:solidFill>
                          <a:effectLst/>
                          <a:latin typeface="Arial"/>
                        </a:rPr>
                        <a:t>27</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Arial"/>
                        </a:rPr>
                        <a:t>10</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a:solidFill>
                            <a:srgbClr val="000000"/>
                          </a:solidFill>
                          <a:effectLst/>
                          <a:latin typeface="Arial"/>
                        </a:rPr>
                        <a:t>108</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a:solidFill>
                            <a:srgbClr val="000000"/>
                          </a:solidFill>
                          <a:effectLst/>
                          <a:latin typeface="Arial"/>
                        </a:rPr>
                        <a:t>572</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r>
              <a:tr h="396709">
                <a:tc>
                  <a:txBody>
                    <a:bodyPr/>
                    <a:lstStyle/>
                    <a:p>
                      <a:pPr algn="ctr" fontAlgn="b"/>
                      <a:r>
                        <a:rPr lang="en-US" sz="800" b="0" i="0" u="none" strike="noStrike" dirty="0">
                          <a:solidFill>
                            <a:srgbClr val="000000"/>
                          </a:solidFill>
                          <a:effectLst/>
                          <a:latin typeface="Arial"/>
                        </a:rPr>
                        <a:t>81</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198</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141</a:t>
                      </a:r>
                    </a:p>
                  </a:txBody>
                  <a:tcPr marL="9525" marR="9525" marT="9525" marB="0" anchor="b">
                    <a:lnL>
                      <a:noFill/>
                    </a:lnL>
                    <a:lnR>
                      <a:noFill/>
                    </a:lnR>
                    <a:lnT>
                      <a:noFill/>
                    </a:lnT>
                    <a:lnB>
                      <a:noFill/>
                    </a:lnB>
                  </a:tcPr>
                </a:tc>
                <a:tc>
                  <a:txBody>
                    <a:bodyPr/>
                    <a:lstStyle/>
                    <a:p>
                      <a:pPr algn="ctr" fontAlgn="b"/>
                      <a:r>
                        <a:rPr lang="fi-FI" sz="800" b="0" i="0" u="none" strike="noStrike" dirty="0">
                          <a:solidFill>
                            <a:srgbClr val="000000"/>
                          </a:solidFill>
                          <a:effectLst/>
                          <a:latin typeface="Arial"/>
                        </a:rPr>
                        <a:t>18</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6</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128</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572</a:t>
                      </a:r>
                    </a:p>
                  </a:txBody>
                  <a:tcPr marL="9525" marR="9525" marT="9525" marB="0" anchor="b">
                    <a:lnL>
                      <a:noFill/>
                    </a:lnL>
                    <a:lnR>
                      <a:noFill/>
                    </a:lnR>
                    <a:lnT>
                      <a:noFill/>
                    </a:lnT>
                    <a:lnB>
                      <a:noFill/>
                    </a:lnB>
                  </a:tcPr>
                </a:tc>
              </a:tr>
              <a:tr h="381567">
                <a:tc>
                  <a:txBody>
                    <a:bodyPr/>
                    <a:lstStyle/>
                    <a:p>
                      <a:pPr algn="ctr" fontAlgn="b"/>
                      <a:r>
                        <a:rPr lang="cs-CZ" sz="800" b="0" i="0" u="none" strike="noStrike" dirty="0">
                          <a:solidFill>
                            <a:srgbClr val="000000"/>
                          </a:solidFill>
                          <a:effectLst/>
                          <a:latin typeface="Arial"/>
                        </a:rPr>
                        <a:t>89</a:t>
                      </a:r>
                    </a:p>
                  </a:txBody>
                  <a:tcPr marL="9525" marR="9525" marT="9525" marB="0" anchor="b">
                    <a:lnL>
                      <a:noFill/>
                    </a:lnL>
                    <a:lnR>
                      <a:noFill/>
                    </a:lnR>
                    <a:lnT>
                      <a:noFill/>
                    </a:lnT>
                    <a:lnB>
                      <a:noFill/>
                    </a:lnB>
                  </a:tcPr>
                </a:tc>
                <a:tc>
                  <a:txBody>
                    <a:bodyPr/>
                    <a:lstStyle/>
                    <a:p>
                      <a:pPr algn="ctr" fontAlgn="b"/>
                      <a:r>
                        <a:rPr lang="fi-FI" sz="800" b="0" i="0" u="none" strike="noStrike">
                          <a:solidFill>
                            <a:srgbClr val="000000"/>
                          </a:solidFill>
                          <a:effectLst/>
                          <a:latin typeface="Arial"/>
                        </a:rPr>
                        <a:t>180</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154</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27</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8</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113</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571</a:t>
                      </a:r>
                    </a:p>
                  </a:txBody>
                  <a:tcPr marL="9525" marR="9525" marT="9525" marB="0" anchor="b">
                    <a:lnL>
                      <a:noFill/>
                    </a:lnL>
                    <a:lnR>
                      <a:noFill/>
                    </a:lnR>
                    <a:lnT>
                      <a:noFill/>
                    </a:lnT>
                    <a:lnB>
                      <a:noFill/>
                    </a:lnB>
                  </a:tcPr>
                </a:tc>
              </a:tr>
              <a:tr h="319430">
                <a:tc>
                  <a:txBody>
                    <a:bodyPr/>
                    <a:lstStyle/>
                    <a:p>
                      <a:pPr algn="ctr" fontAlgn="b"/>
                      <a:r>
                        <a:rPr lang="en-US" sz="800" b="0" i="0" u="none" strike="noStrike">
                          <a:solidFill>
                            <a:srgbClr val="000000"/>
                          </a:solidFill>
                          <a:effectLst/>
                          <a:latin typeface="Arial"/>
                        </a:rPr>
                        <a:t>56</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143</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163</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37</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14</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154</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567</a:t>
                      </a:r>
                    </a:p>
                  </a:txBody>
                  <a:tcPr marL="9525" marR="9525" marT="9525" marB="0" anchor="b">
                    <a:lnL>
                      <a:noFill/>
                    </a:lnL>
                    <a:lnR>
                      <a:noFill/>
                    </a:lnR>
                    <a:lnT>
                      <a:noFill/>
                    </a:lnT>
                    <a:lnB>
                      <a:noFill/>
                    </a:lnB>
                  </a:tcPr>
                </a:tc>
              </a:tr>
              <a:tr h="378065">
                <a:tc>
                  <a:txBody>
                    <a:bodyPr/>
                    <a:lstStyle/>
                    <a:p>
                      <a:pPr algn="ctr" fontAlgn="b"/>
                      <a:r>
                        <a:rPr lang="en-US" sz="800" b="0" i="0" u="none" strike="noStrike">
                          <a:solidFill>
                            <a:srgbClr val="000000"/>
                          </a:solidFill>
                          <a:effectLst/>
                          <a:latin typeface="Arial"/>
                        </a:rPr>
                        <a:t>45</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154</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171</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32</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8</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157</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567</a:t>
                      </a:r>
                    </a:p>
                  </a:txBody>
                  <a:tcPr marL="9525" marR="9525" marT="9525" marB="0" anchor="b">
                    <a:lnL>
                      <a:noFill/>
                    </a:lnL>
                    <a:lnR>
                      <a:noFill/>
                    </a:lnR>
                    <a:lnT>
                      <a:noFill/>
                    </a:lnT>
                    <a:lnB>
                      <a:noFill/>
                    </a:lnB>
                  </a:tcPr>
                </a:tc>
              </a:tr>
              <a:tr h="362312">
                <a:tc>
                  <a:txBody>
                    <a:bodyPr/>
                    <a:lstStyle/>
                    <a:p>
                      <a:pPr algn="ctr" fontAlgn="b"/>
                      <a:r>
                        <a:rPr lang="ru-RU" sz="800" b="0" i="0" u="none" strike="noStrike" dirty="0">
                          <a:solidFill>
                            <a:srgbClr val="000000"/>
                          </a:solidFill>
                          <a:effectLst/>
                          <a:latin typeface="Arial"/>
                        </a:rPr>
                        <a:t>57</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143</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172</a:t>
                      </a:r>
                    </a:p>
                  </a:txBody>
                  <a:tcPr marL="9525" marR="9525" marT="9525" marB="0" anchor="b">
                    <a:lnL>
                      <a:noFill/>
                    </a:lnL>
                    <a:lnR>
                      <a:noFill/>
                    </a:lnR>
                    <a:lnT>
                      <a:noFill/>
                    </a:lnT>
                    <a:lnB>
                      <a:noFill/>
                    </a:lnB>
                  </a:tcPr>
                </a:tc>
                <a:tc>
                  <a:txBody>
                    <a:bodyPr/>
                    <a:lstStyle/>
                    <a:p>
                      <a:pPr algn="ctr" fontAlgn="b"/>
                      <a:r>
                        <a:rPr lang="cs-CZ" sz="800" b="0" i="0" u="none" strike="noStrike">
                          <a:solidFill>
                            <a:srgbClr val="000000"/>
                          </a:solidFill>
                          <a:effectLst/>
                          <a:latin typeface="Arial"/>
                        </a:rPr>
                        <a:t>49</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7</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144</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572</a:t>
                      </a:r>
                    </a:p>
                  </a:txBody>
                  <a:tcPr marL="9525" marR="9525" marT="9525" marB="0" anchor="b">
                    <a:lnL>
                      <a:noFill/>
                    </a:lnL>
                    <a:lnR>
                      <a:noFill/>
                    </a:lnR>
                    <a:lnT>
                      <a:noFill/>
                    </a:lnT>
                    <a:lnB>
                      <a:noFill/>
                    </a:lnB>
                  </a:tcPr>
                </a:tc>
              </a:tr>
              <a:tr h="338686">
                <a:tc>
                  <a:txBody>
                    <a:bodyPr/>
                    <a:lstStyle/>
                    <a:p>
                      <a:pPr algn="ctr" fontAlgn="b"/>
                      <a:r>
                        <a:rPr lang="en-US" sz="800" b="0" i="0" u="none" strike="noStrike">
                          <a:solidFill>
                            <a:srgbClr val="000000"/>
                          </a:solidFill>
                          <a:effectLst/>
                          <a:latin typeface="Arial"/>
                        </a:rPr>
                        <a:t>59</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163</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168</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32</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4</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147</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573</a:t>
                      </a:r>
                    </a:p>
                  </a:txBody>
                  <a:tcPr marL="9525" marR="9525" marT="9525" marB="0" anchor="b">
                    <a:lnL>
                      <a:noFill/>
                    </a:lnL>
                    <a:lnR>
                      <a:noFill/>
                    </a:lnR>
                    <a:lnT>
                      <a:noFill/>
                    </a:lnT>
                    <a:lnB>
                      <a:noFill/>
                    </a:lnB>
                  </a:tcPr>
                </a:tc>
              </a:tr>
              <a:tr h="402752">
                <a:tc>
                  <a:txBody>
                    <a:bodyPr/>
                    <a:lstStyle/>
                    <a:p>
                      <a:pPr algn="ctr" fontAlgn="b"/>
                      <a:r>
                        <a:rPr lang="en-US" sz="800" b="0" i="0" u="none" strike="noStrike" dirty="0">
                          <a:solidFill>
                            <a:srgbClr val="000000"/>
                          </a:solidFill>
                          <a:effectLst/>
                          <a:latin typeface="Arial"/>
                        </a:rPr>
                        <a:t>61</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162</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168</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19</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3</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160</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573</a:t>
                      </a:r>
                    </a:p>
                  </a:txBody>
                  <a:tcPr marL="9525" marR="9525" marT="9525" marB="0" anchor="b">
                    <a:lnL>
                      <a:noFill/>
                    </a:lnL>
                    <a:lnR>
                      <a:noFill/>
                    </a:lnR>
                    <a:lnT>
                      <a:noFill/>
                    </a:lnT>
                    <a:lnB>
                      <a:noFill/>
                    </a:lnB>
                  </a:tcPr>
                </a:tc>
              </a:tr>
            </a:tbl>
          </a:graphicData>
        </a:graphic>
      </p:graphicFrame>
      <p:sp>
        <p:nvSpPr>
          <p:cNvPr id="2" name="TextBox 1"/>
          <p:cNvSpPr txBox="1"/>
          <p:nvPr/>
        </p:nvSpPr>
        <p:spPr>
          <a:xfrm>
            <a:off x="708145" y="5147500"/>
            <a:ext cx="8435855" cy="507831"/>
          </a:xfrm>
          <a:prstGeom prst="rect">
            <a:avLst/>
          </a:prstGeom>
          <a:noFill/>
        </p:spPr>
        <p:txBody>
          <a:bodyPr wrap="square" rtlCol="0">
            <a:spAutoFit/>
          </a:bodyPr>
          <a:lstStyle/>
          <a:p>
            <a:pPr algn="ctr" defTabSz="914400"/>
            <a:r>
              <a:rPr lang="en-US" sz="1350" b="1" dirty="0">
                <a:solidFill>
                  <a:prstClr val="black"/>
                </a:solidFill>
                <a:latin typeface="Arial" charset="0"/>
                <a:ea typeface="Arial" charset="0"/>
                <a:cs typeface="Arial" charset="0"/>
              </a:rPr>
              <a:t>How effective is ECA in mainstreaming Gender Equality and Empowerment of Women in the following area of its work? </a:t>
            </a:r>
          </a:p>
        </p:txBody>
      </p:sp>
      <p:sp>
        <p:nvSpPr>
          <p:cNvPr id="12" name="object 82"/>
          <p:cNvSpPr/>
          <p:nvPr/>
        </p:nvSpPr>
        <p:spPr>
          <a:xfrm>
            <a:off x="5143" y="1457216"/>
            <a:ext cx="9153000" cy="540000"/>
          </a:xfrm>
          <a:custGeom>
            <a:avLst/>
            <a:gdLst/>
            <a:ahLst/>
            <a:cxnLst/>
            <a:rect l="l" t="t" r="r" b="b"/>
            <a:pathLst>
              <a:path w="12192000" h="461772">
                <a:moveTo>
                  <a:pt x="0" y="461772"/>
                </a:moveTo>
                <a:lnTo>
                  <a:pt x="12192000" y="461772"/>
                </a:lnTo>
                <a:lnTo>
                  <a:pt x="12192000" y="0"/>
                </a:lnTo>
                <a:lnTo>
                  <a:pt x="0" y="0"/>
                </a:lnTo>
                <a:lnTo>
                  <a:pt x="0" y="461772"/>
                </a:lnTo>
                <a:close/>
              </a:path>
            </a:pathLst>
          </a:custGeom>
          <a:solidFill>
            <a:schemeClr val="bg2">
              <a:lumMod val="50000"/>
            </a:schemeClr>
          </a:solidFill>
        </p:spPr>
        <p:txBody>
          <a:bodyPr wrap="square" lIns="0" tIns="0" rIns="0" bIns="0" rtlCol="0">
            <a:noAutofit/>
          </a:bodyPr>
          <a:lstStyle/>
          <a:p>
            <a:pPr marL="81000" defTabSz="914400"/>
            <a:r>
              <a:rPr lang="en-US" sz="1650" dirty="0">
                <a:solidFill>
                  <a:prstClr val="white"/>
                </a:solidFill>
                <a:latin typeface="Arial" panose="020B0604020202020204" pitchFamily="34" charset="0"/>
                <a:cs typeface="Arial" panose="020B0604020202020204" pitchFamily="34" charset="0"/>
              </a:rPr>
              <a:t>Mainstreaming gender equality is more clearly visible in ECA’s statistics, social development work, and capacity development</a:t>
            </a:r>
            <a:endParaRPr sz="1650" dirty="0">
              <a:solidFill>
                <a:prstClr val="white"/>
              </a:solidFill>
              <a:latin typeface="Arial" panose="020B0604020202020204" pitchFamily="34" charset="0"/>
              <a:cs typeface="Arial" panose="020B0604020202020204" pitchFamily="34" charset="0"/>
            </a:endParaRPr>
          </a:p>
        </p:txBody>
      </p:sp>
      <p:sp>
        <p:nvSpPr>
          <p:cNvPr id="13"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Mainstreaming Gender Equality</a:t>
            </a:r>
            <a:endParaRPr sz="3000" dirty="0">
              <a:solidFill>
                <a:prstClr val="white"/>
              </a:solidFill>
              <a:latin typeface="Arial"/>
              <a:cs typeface="Arial"/>
            </a:endParaRPr>
          </a:p>
        </p:txBody>
      </p:sp>
      <p:sp>
        <p:nvSpPr>
          <p:cNvPr id="14"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15" name="Picture 7"/>
          <p:cNvPicPr>
            <a:picLocks noChangeAspect="1"/>
          </p:cNvPicPr>
          <p:nvPr/>
        </p:nvPicPr>
        <p:blipFill>
          <a:blip r:embed="rId2"/>
          <a:stretch>
            <a:fillRect/>
          </a:stretch>
        </p:blipFill>
        <p:spPr>
          <a:xfrm>
            <a:off x="0" y="5391792"/>
            <a:ext cx="714356" cy="608959"/>
          </a:xfrm>
          <a:prstGeom prst="rect">
            <a:avLst/>
          </a:prstGeom>
        </p:spPr>
      </p:pic>
      <p:sp>
        <p:nvSpPr>
          <p:cNvPr id="16"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16</a:t>
            </a:fld>
            <a:endParaRPr lang="en-US">
              <a:solidFill>
                <a:prstClr val="black">
                  <a:tint val="75000"/>
                </a:prstClr>
              </a:solidFill>
            </a:endParaRPr>
          </a:p>
        </p:txBody>
      </p:sp>
      <p:graphicFrame>
        <p:nvGraphicFramePr>
          <p:cNvPr id="18" name="Chart 17"/>
          <p:cNvGraphicFramePr>
            <a:graphicFrameLocks/>
          </p:cNvGraphicFramePr>
          <p:nvPr>
            <p:extLst/>
          </p:nvPr>
        </p:nvGraphicFramePr>
        <p:xfrm>
          <a:off x="115215" y="2117676"/>
          <a:ext cx="5955490" cy="30626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176958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936651" y="2633351"/>
            <a:ext cx="7834049" cy="1627266"/>
          </a:xfrm>
          <a:prstGeom prst="rect">
            <a:avLst/>
          </a:prstGeom>
        </p:spPr>
        <p:txBody>
          <a:bodyPr wrap="square" lIns="0" tIns="0" rIns="0" bIns="0" rtlCol="0">
            <a:noAutofit/>
          </a:bodyPr>
          <a:lstStyle/>
          <a:p>
            <a:pPr marL="9525" marR="28632" defTabSz="914400">
              <a:lnSpc>
                <a:spcPts val="1605"/>
              </a:lnSpc>
              <a:spcBef>
                <a:spcPts val="80"/>
              </a:spcBef>
            </a:pPr>
            <a:endParaRPr sz="1500" dirty="0">
              <a:solidFill>
                <a:prstClr val="black"/>
              </a:solidFill>
              <a:cs typeface="Calibri"/>
            </a:endParaRPr>
          </a:p>
        </p:txBody>
      </p:sp>
      <p:sp>
        <p:nvSpPr>
          <p:cNvPr id="6" name="object 6"/>
          <p:cNvSpPr txBox="1"/>
          <p:nvPr/>
        </p:nvSpPr>
        <p:spPr>
          <a:xfrm>
            <a:off x="650901" y="5110746"/>
            <a:ext cx="114490" cy="209931"/>
          </a:xfrm>
          <a:prstGeom prst="rect">
            <a:avLst/>
          </a:prstGeom>
        </p:spPr>
        <p:txBody>
          <a:bodyPr wrap="square" lIns="0" tIns="0" rIns="0" bIns="0" rtlCol="0">
            <a:noAutofit/>
          </a:bodyPr>
          <a:lstStyle/>
          <a:p>
            <a:pPr marL="9525" defTabSz="914400">
              <a:lnSpc>
                <a:spcPts val="1613"/>
              </a:lnSpc>
              <a:spcBef>
                <a:spcPts val="80"/>
              </a:spcBef>
            </a:pPr>
            <a:endParaRPr sz="1500" dirty="0">
              <a:solidFill>
                <a:prstClr val="black"/>
              </a:solidFill>
              <a:latin typeface="Arial"/>
              <a:cs typeface="Arial"/>
            </a:endParaRPr>
          </a:p>
        </p:txBody>
      </p:sp>
      <p:graphicFrame>
        <p:nvGraphicFramePr>
          <p:cNvPr id="3" name="Table 2"/>
          <p:cNvGraphicFramePr>
            <a:graphicFrameLocks noGrp="1"/>
          </p:cNvGraphicFramePr>
          <p:nvPr>
            <p:extLst/>
          </p:nvPr>
        </p:nvGraphicFramePr>
        <p:xfrm>
          <a:off x="5604380" y="1883200"/>
          <a:ext cx="3452750" cy="2942711"/>
        </p:xfrm>
        <a:graphic>
          <a:graphicData uri="http://schemas.openxmlformats.org/drawingml/2006/table">
            <a:tbl>
              <a:tblPr/>
              <a:tblGrid>
                <a:gridCol w="493250"/>
                <a:gridCol w="493250"/>
                <a:gridCol w="493250"/>
                <a:gridCol w="493250"/>
                <a:gridCol w="493250"/>
                <a:gridCol w="493250"/>
                <a:gridCol w="493250"/>
              </a:tblGrid>
              <a:tr h="460166">
                <a:tc>
                  <a:txBody>
                    <a:bodyPr/>
                    <a:lstStyle/>
                    <a:p>
                      <a:pPr algn="ctr" fontAlgn="b"/>
                      <a:r>
                        <a:rPr lang="en-US" sz="700" b="0" i="0" u="none" strike="noStrike" dirty="0">
                          <a:solidFill>
                            <a:srgbClr val="000000"/>
                          </a:solidFill>
                          <a:effectLst/>
                          <a:latin typeface="Arial"/>
                        </a:rPr>
                        <a:t>High contribution</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Significant contribution</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a:rPr>
                        <a:t>Moderate contribution</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a:rPr>
                        <a:t>Some contribution</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a:rPr>
                        <a:t>No contribution</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a:solidFill>
                            <a:srgbClr val="000000"/>
                          </a:solidFill>
                          <a:effectLst/>
                          <a:latin typeface="Arial"/>
                        </a:rPr>
                        <a:t>DNK</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Valid N</a:t>
                      </a:r>
                    </a:p>
                  </a:txBody>
                  <a:tcPr marL="9525" marR="9525" marT="9525" marB="0" anchor="b">
                    <a:lnL>
                      <a:noFill/>
                    </a:lnL>
                    <a:lnR>
                      <a:noFill/>
                    </a:lnR>
                    <a:lnT>
                      <a:noFill/>
                    </a:lnT>
                    <a:lnB w="3175" cap="flat" cmpd="sng" algn="ctr">
                      <a:solidFill>
                        <a:schemeClr val="tx1"/>
                      </a:solidFill>
                      <a:prstDash val="solid"/>
                      <a:round/>
                      <a:headEnd type="none" w="med" len="med"/>
                      <a:tailEnd type="none" w="med" len="med"/>
                    </a:lnB>
                  </a:tcPr>
                </a:tc>
              </a:tr>
              <a:tr h="243000">
                <a:tc>
                  <a:txBody>
                    <a:bodyPr/>
                    <a:lstStyle/>
                    <a:p>
                      <a:pPr algn="ctr" fontAlgn="b"/>
                      <a:r>
                        <a:rPr lang="is-IS" sz="800" b="0" i="0" u="none" strike="noStrike" dirty="0">
                          <a:solidFill>
                            <a:srgbClr val="000000"/>
                          </a:solidFill>
                          <a:effectLst/>
                          <a:latin typeface="Arial"/>
                        </a:rPr>
                        <a:t>71</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dirty="0">
                          <a:solidFill>
                            <a:srgbClr val="000000"/>
                          </a:solidFill>
                          <a:effectLst/>
                          <a:latin typeface="Arial"/>
                        </a:rPr>
                        <a:t>162</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a:solidFill>
                            <a:srgbClr val="000000"/>
                          </a:solidFill>
                          <a:effectLst/>
                          <a:latin typeface="Arial"/>
                        </a:rPr>
                        <a:t>138</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is-IS" sz="800" b="0" i="0" u="none" strike="noStrike">
                          <a:solidFill>
                            <a:srgbClr val="000000"/>
                          </a:solidFill>
                          <a:effectLst/>
                          <a:latin typeface="Arial"/>
                        </a:rPr>
                        <a:t>66</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ru-RU" sz="800" b="0" i="0" u="none" strike="noStrike">
                          <a:solidFill>
                            <a:srgbClr val="000000"/>
                          </a:solidFill>
                          <a:effectLst/>
                          <a:latin typeface="Arial"/>
                        </a:rPr>
                        <a:t>34</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en-US" sz="800" b="0" i="0" u="none" strike="noStrike">
                          <a:solidFill>
                            <a:srgbClr val="000000"/>
                          </a:solidFill>
                          <a:effectLst/>
                          <a:latin typeface="Arial"/>
                        </a:rPr>
                        <a:t>80</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c>
                  <a:txBody>
                    <a:bodyPr/>
                    <a:lstStyle/>
                    <a:p>
                      <a:pPr algn="ctr" fontAlgn="b"/>
                      <a:r>
                        <a:rPr lang="uk-UA" sz="800" b="0" i="0" u="none" strike="noStrike" dirty="0">
                          <a:solidFill>
                            <a:srgbClr val="000000"/>
                          </a:solidFill>
                          <a:effectLst/>
                          <a:latin typeface="Arial"/>
                        </a:rPr>
                        <a:t>551</a:t>
                      </a:r>
                    </a:p>
                  </a:txBody>
                  <a:tcPr marL="9525" marR="9525" marT="9525" marB="0" anchor="b">
                    <a:lnL>
                      <a:noFill/>
                    </a:lnL>
                    <a:lnR>
                      <a:noFill/>
                    </a:lnR>
                    <a:lnT w="3175" cap="flat" cmpd="sng" algn="ctr">
                      <a:solidFill>
                        <a:schemeClr val="tx1"/>
                      </a:solidFill>
                      <a:prstDash val="solid"/>
                      <a:round/>
                      <a:headEnd type="none" w="med" len="med"/>
                      <a:tailEnd type="none" w="med" len="med"/>
                    </a:lnT>
                    <a:lnB>
                      <a:noFill/>
                    </a:lnB>
                  </a:tcPr>
                </a:tc>
              </a:tr>
              <a:tr h="702000">
                <a:tc>
                  <a:txBody>
                    <a:bodyPr/>
                    <a:lstStyle/>
                    <a:p>
                      <a:pPr algn="ctr" fontAlgn="b"/>
                      <a:r>
                        <a:rPr lang="en-US" sz="800" b="0" i="0" u="none" strike="noStrike" dirty="0">
                          <a:solidFill>
                            <a:srgbClr val="000000"/>
                          </a:solidFill>
                          <a:effectLst/>
                          <a:latin typeface="Arial"/>
                        </a:rPr>
                        <a:t>84</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191</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146</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65</a:t>
                      </a:r>
                    </a:p>
                  </a:txBody>
                  <a:tcPr marL="9525" marR="9525" marT="9525" marB="0" anchor="b">
                    <a:lnL>
                      <a:noFill/>
                    </a:lnL>
                    <a:lnR>
                      <a:noFill/>
                    </a:lnR>
                    <a:lnT>
                      <a:noFill/>
                    </a:lnT>
                    <a:lnB>
                      <a:noFill/>
                    </a:lnB>
                  </a:tcPr>
                </a:tc>
                <a:tc>
                  <a:txBody>
                    <a:bodyPr/>
                    <a:lstStyle/>
                    <a:p>
                      <a:pPr algn="ctr" fontAlgn="b"/>
                      <a:r>
                        <a:rPr lang="fi-FI" sz="800" b="0" i="0" u="none" strike="noStrike" dirty="0">
                          <a:solidFill>
                            <a:srgbClr val="000000"/>
                          </a:solidFill>
                          <a:effectLst/>
                          <a:latin typeface="Arial"/>
                        </a:rPr>
                        <a:t>18</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46</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550</a:t>
                      </a:r>
                    </a:p>
                  </a:txBody>
                  <a:tcPr marL="9525" marR="9525" marT="9525" marB="0" anchor="b">
                    <a:lnL>
                      <a:noFill/>
                    </a:lnL>
                    <a:lnR>
                      <a:noFill/>
                    </a:lnR>
                    <a:lnT>
                      <a:noFill/>
                    </a:lnT>
                    <a:lnB>
                      <a:noFill/>
                    </a:lnB>
                  </a:tcPr>
                </a:tc>
              </a:tr>
              <a:tr h="781545">
                <a:tc>
                  <a:txBody>
                    <a:bodyPr/>
                    <a:lstStyle/>
                    <a:p>
                      <a:pPr algn="ctr" fontAlgn="b"/>
                      <a:r>
                        <a:rPr lang="en-US" sz="800" b="0" i="0" u="none" strike="noStrike">
                          <a:solidFill>
                            <a:srgbClr val="000000"/>
                          </a:solidFill>
                          <a:effectLst/>
                          <a:latin typeface="Arial"/>
                        </a:rPr>
                        <a:t>84</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201</a:t>
                      </a:r>
                    </a:p>
                  </a:txBody>
                  <a:tcPr marL="9525" marR="9525" marT="9525" marB="0" anchor="b">
                    <a:lnL>
                      <a:noFill/>
                    </a:lnL>
                    <a:lnR>
                      <a:noFill/>
                    </a:lnR>
                    <a:lnT>
                      <a:noFill/>
                    </a:lnT>
                    <a:lnB>
                      <a:noFill/>
                    </a:lnB>
                  </a:tcPr>
                </a:tc>
                <a:tc>
                  <a:txBody>
                    <a:bodyPr/>
                    <a:lstStyle/>
                    <a:p>
                      <a:pPr algn="ctr" fontAlgn="b"/>
                      <a:r>
                        <a:rPr lang="uk-UA" sz="800" b="0" i="0" u="none" strike="noStrike">
                          <a:solidFill>
                            <a:srgbClr val="000000"/>
                          </a:solidFill>
                          <a:effectLst/>
                          <a:latin typeface="Arial"/>
                        </a:rPr>
                        <a:t>151</a:t>
                      </a:r>
                    </a:p>
                  </a:txBody>
                  <a:tcPr marL="9525" marR="9525" marT="9525" marB="0" anchor="b">
                    <a:lnL>
                      <a:noFill/>
                    </a:lnL>
                    <a:lnR>
                      <a:noFill/>
                    </a:lnR>
                    <a:lnT>
                      <a:noFill/>
                    </a:lnT>
                    <a:lnB>
                      <a:noFill/>
                    </a:lnB>
                  </a:tcPr>
                </a:tc>
                <a:tc>
                  <a:txBody>
                    <a:bodyPr/>
                    <a:lstStyle/>
                    <a:p>
                      <a:pPr algn="ctr" fontAlgn="b"/>
                      <a:r>
                        <a:rPr lang="cs-CZ" sz="800" b="0" i="0" u="none" strike="noStrike" dirty="0">
                          <a:solidFill>
                            <a:srgbClr val="000000"/>
                          </a:solidFill>
                          <a:effectLst/>
                          <a:latin typeface="Arial"/>
                        </a:rPr>
                        <a:t>49</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14</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54</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553</a:t>
                      </a:r>
                    </a:p>
                  </a:txBody>
                  <a:tcPr marL="9525" marR="9525" marT="9525" marB="0" anchor="b">
                    <a:lnL>
                      <a:noFill/>
                    </a:lnL>
                    <a:lnR>
                      <a:noFill/>
                    </a:lnR>
                    <a:lnT>
                      <a:noFill/>
                    </a:lnT>
                    <a:lnB>
                      <a:noFill/>
                    </a:lnB>
                  </a:tcPr>
                </a:tc>
              </a:tr>
              <a:tr h="756000">
                <a:tc>
                  <a:txBody>
                    <a:bodyPr/>
                    <a:lstStyle/>
                    <a:p>
                      <a:pPr algn="ctr" fontAlgn="b"/>
                      <a:r>
                        <a:rPr lang="cs-CZ" sz="800" b="0" i="0" u="none" strike="noStrike">
                          <a:solidFill>
                            <a:srgbClr val="000000"/>
                          </a:solidFill>
                          <a:effectLst/>
                          <a:latin typeface="Arial"/>
                        </a:rPr>
                        <a:t>89</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207</a:t>
                      </a:r>
                    </a:p>
                  </a:txBody>
                  <a:tcPr marL="9525" marR="9525" marT="9525" marB="0" anchor="b">
                    <a:lnL>
                      <a:noFill/>
                    </a:lnL>
                    <a:lnR>
                      <a:noFill/>
                    </a:lnR>
                    <a:lnT>
                      <a:noFill/>
                    </a:lnT>
                    <a:lnB>
                      <a:noFill/>
                    </a:lnB>
                  </a:tcPr>
                </a:tc>
                <a:tc>
                  <a:txBody>
                    <a:bodyPr/>
                    <a:lstStyle/>
                    <a:p>
                      <a:pPr algn="ctr" fontAlgn="b"/>
                      <a:r>
                        <a:rPr lang="cs-CZ" sz="800" b="0" i="0" u="none" strike="noStrike">
                          <a:solidFill>
                            <a:srgbClr val="000000"/>
                          </a:solidFill>
                          <a:effectLst/>
                          <a:latin typeface="Arial"/>
                        </a:rPr>
                        <a:t>136</a:t>
                      </a:r>
                    </a:p>
                  </a:txBody>
                  <a:tcPr marL="9525" marR="9525" marT="9525" marB="0" anchor="b">
                    <a:lnL>
                      <a:noFill/>
                    </a:lnL>
                    <a:lnR>
                      <a:noFill/>
                    </a:lnR>
                    <a:lnT>
                      <a:noFill/>
                    </a:lnT>
                    <a:lnB>
                      <a:noFill/>
                    </a:lnB>
                  </a:tcPr>
                </a:tc>
                <a:tc>
                  <a:txBody>
                    <a:bodyPr/>
                    <a:lstStyle/>
                    <a:p>
                      <a:pPr algn="ctr" fontAlgn="b"/>
                      <a:r>
                        <a:rPr lang="is-IS" sz="800" b="0" i="0" u="none" strike="noStrike" dirty="0">
                          <a:solidFill>
                            <a:srgbClr val="000000"/>
                          </a:solidFill>
                          <a:effectLst/>
                          <a:latin typeface="Arial"/>
                        </a:rPr>
                        <a:t>42</a:t>
                      </a:r>
                    </a:p>
                  </a:txBody>
                  <a:tcPr marL="9525" marR="9525" marT="9525" marB="0" anchor="b">
                    <a:lnL>
                      <a:noFill/>
                    </a:lnL>
                    <a:lnR>
                      <a:noFill/>
                    </a:lnR>
                    <a:lnT>
                      <a:noFill/>
                    </a:lnT>
                    <a:lnB>
                      <a:noFill/>
                    </a:lnB>
                  </a:tcPr>
                </a:tc>
                <a:tc>
                  <a:txBody>
                    <a:bodyPr/>
                    <a:lstStyle/>
                    <a:p>
                      <a:pPr algn="ctr" fontAlgn="b"/>
                      <a:r>
                        <a:rPr lang="en-US" sz="800" b="0" i="0" u="none" strike="noStrike">
                          <a:solidFill>
                            <a:srgbClr val="000000"/>
                          </a:solidFill>
                          <a:effectLst/>
                          <a:latin typeface="Arial"/>
                        </a:rPr>
                        <a:t>16</a:t>
                      </a:r>
                    </a:p>
                  </a:txBody>
                  <a:tcPr marL="9525" marR="9525" marT="9525" marB="0" anchor="b">
                    <a:lnL>
                      <a:noFill/>
                    </a:lnL>
                    <a:lnR>
                      <a:noFill/>
                    </a:lnR>
                    <a:lnT>
                      <a:noFill/>
                    </a:lnT>
                    <a:lnB>
                      <a:noFill/>
                    </a:lnB>
                  </a:tcPr>
                </a:tc>
                <a:tc>
                  <a:txBody>
                    <a:bodyPr/>
                    <a:lstStyle/>
                    <a:p>
                      <a:pPr algn="ctr" fontAlgn="b"/>
                      <a:r>
                        <a:rPr lang="is-IS" sz="800" b="0" i="0" u="none" strike="noStrike">
                          <a:solidFill>
                            <a:srgbClr val="000000"/>
                          </a:solidFill>
                          <a:effectLst/>
                          <a:latin typeface="Arial"/>
                        </a:rPr>
                        <a:t>63</a:t>
                      </a:r>
                    </a:p>
                  </a:txBody>
                  <a:tcPr marL="9525" marR="9525" marT="9525" marB="0" anchor="b">
                    <a:lnL>
                      <a:noFill/>
                    </a:lnL>
                    <a:lnR>
                      <a:noFill/>
                    </a:lnR>
                    <a:lnT>
                      <a:noFill/>
                    </a:lnT>
                    <a:lnB>
                      <a:noFill/>
                    </a:lnB>
                  </a:tcPr>
                </a:tc>
                <a:tc>
                  <a:txBody>
                    <a:bodyPr/>
                    <a:lstStyle/>
                    <a:p>
                      <a:pPr algn="ctr" fontAlgn="b"/>
                      <a:r>
                        <a:rPr lang="en-US" sz="800" b="0" i="0" u="none" strike="noStrike" dirty="0">
                          <a:solidFill>
                            <a:srgbClr val="000000"/>
                          </a:solidFill>
                          <a:effectLst/>
                          <a:latin typeface="Arial"/>
                        </a:rPr>
                        <a:t>553</a:t>
                      </a:r>
                    </a:p>
                  </a:txBody>
                  <a:tcPr marL="9525" marR="9525" marT="9525" marB="0" anchor="b">
                    <a:lnL>
                      <a:noFill/>
                    </a:lnL>
                    <a:lnR>
                      <a:noFill/>
                    </a:lnR>
                    <a:lnT>
                      <a:noFill/>
                    </a:lnT>
                    <a:lnB>
                      <a:noFill/>
                    </a:lnB>
                  </a:tcPr>
                </a:tc>
              </a:tr>
            </a:tbl>
          </a:graphicData>
        </a:graphic>
      </p:graphicFrame>
      <p:sp>
        <p:nvSpPr>
          <p:cNvPr id="2" name="TextBox 1"/>
          <p:cNvSpPr txBox="1"/>
          <p:nvPr/>
        </p:nvSpPr>
        <p:spPr>
          <a:xfrm>
            <a:off x="1371600" y="5302865"/>
            <a:ext cx="6716198" cy="323165"/>
          </a:xfrm>
          <a:prstGeom prst="rect">
            <a:avLst/>
          </a:prstGeom>
          <a:noFill/>
        </p:spPr>
        <p:txBody>
          <a:bodyPr wrap="none" rtlCol="0">
            <a:spAutoFit/>
          </a:bodyPr>
          <a:lstStyle/>
          <a:p>
            <a:pPr defTabSz="914400"/>
            <a:r>
              <a:rPr lang="en-US" sz="1500" b="1" dirty="0">
                <a:solidFill>
                  <a:prstClr val="black"/>
                </a:solidFill>
                <a:latin typeface="Arial" panose="020B0604020202020204" pitchFamily="34" charset="0"/>
                <a:cs typeface="Arial" panose="020B0604020202020204" pitchFamily="34" charset="0"/>
              </a:rPr>
              <a:t>How do you assess the contribution of ECA to the following outcomes?</a:t>
            </a:r>
          </a:p>
        </p:txBody>
      </p:sp>
      <p:sp>
        <p:nvSpPr>
          <p:cNvPr id="11" name="object 82"/>
          <p:cNvSpPr/>
          <p:nvPr/>
        </p:nvSpPr>
        <p:spPr>
          <a:xfrm>
            <a:off x="-3764" y="1465512"/>
            <a:ext cx="9153000" cy="567000"/>
          </a:xfrm>
          <a:custGeom>
            <a:avLst/>
            <a:gdLst/>
            <a:ahLst/>
            <a:cxnLst/>
            <a:rect l="l" t="t" r="r" b="b"/>
            <a:pathLst>
              <a:path w="12192000" h="461772">
                <a:moveTo>
                  <a:pt x="0" y="461772"/>
                </a:moveTo>
                <a:lnTo>
                  <a:pt x="12192000" y="461772"/>
                </a:lnTo>
                <a:lnTo>
                  <a:pt x="12192000" y="0"/>
                </a:lnTo>
                <a:lnTo>
                  <a:pt x="0" y="0"/>
                </a:lnTo>
                <a:lnTo>
                  <a:pt x="0" y="461772"/>
                </a:lnTo>
                <a:close/>
              </a:path>
            </a:pathLst>
          </a:custGeom>
          <a:solidFill>
            <a:schemeClr val="bg2">
              <a:lumMod val="50000"/>
            </a:schemeClr>
          </a:solidFill>
        </p:spPr>
        <p:txBody>
          <a:bodyPr wrap="square" lIns="0" tIns="0" rIns="0" bIns="0" rtlCol="0">
            <a:noAutofit/>
          </a:bodyPr>
          <a:lstStyle/>
          <a:p>
            <a:pPr marL="81000" defTabSz="914400"/>
            <a:r>
              <a:rPr lang="en-US" sz="1350" b="1" dirty="0">
                <a:solidFill>
                  <a:prstClr val="white"/>
                </a:solidFill>
                <a:latin typeface="Arial" panose="020B0604020202020204" pitchFamily="34" charset="0"/>
                <a:ea typeface="Arial" charset="0"/>
                <a:cs typeface="Arial" panose="020B0604020202020204" pitchFamily="34" charset="0"/>
              </a:rPr>
              <a:t>Close to </a:t>
            </a:r>
            <a:r>
              <a:rPr lang="en-US" b="1" dirty="0">
                <a:solidFill>
                  <a:srgbClr val="FF0000"/>
                </a:solidFill>
                <a:latin typeface="Arial" panose="020B0604020202020204" pitchFamily="34" charset="0"/>
                <a:ea typeface="Arial" charset="0"/>
                <a:cs typeface="Arial" panose="020B0604020202020204" pitchFamily="34" charset="0"/>
              </a:rPr>
              <a:t>80%</a:t>
            </a:r>
            <a:r>
              <a:rPr lang="en-US" b="1" dirty="0">
                <a:solidFill>
                  <a:srgbClr val="C00000"/>
                </a:solidFill>
                <a:latin typeface="Arial" panose="020B0604020202020204" pitchFamily="34" charset="0"/>
                <a:ea typeface="Arial" charset="0"/>
                <a:cs typeface="Arial" panose="020B0604020202020204" pitchFamily="34" charset="0"/>
              </a:rPr>
              <a:t> </a:t>
            </a:r>
            <a:r>
              <a:rPr lang="en-US" sz="1350" b="1" dirty="0">
                <a:solidFill>
                  <a:prstClr val="white"/>
                </a:solidFill>
                <a:latin typeface="Arial" panose="020B0604020202020204" pitchFamily="34" charset="0"/>
                <a:ea typeface="Arial" charset="0"/>
                <a:cs typeface="Arial" panose="020B0604020202020204" pitchFamily="34" charset="0"/>
              </a:rPr>
              <a:t>indicate that ECA makes a moderate to high contribution in improving national policies, strategies, or legislative frameworks</a:t>
            </a:r>
            <a:r>
              <a:rPr lang="en-US" sz="1500" dirty="0">
                <a:solidFill>
                  <a:prstClr val="black"/>
                </a:solidFill>
              </a:rPr>
              <a:t> </a:t>
            </a:r>
            <a:r>
              <a:rPr lang="en-US" sz="1500" dirty="0">
                <a:solidFill>
                  <a:prstClr val="white"/>
                </a:solidFill>
                <a:latin typeface="Arial" panose="020B0604020202020204" pitchFamily="34" charset="0"/>
                <a:cs typeface="Arial" panose="020B0604020202020204" pitchFamily="34" charset="0"/>
              </a:rPr>
              <a:t> </a:t>
            </a:r>
            <a:endParaRPr sz="1500" dirty="0">
              <a:solidFill>
                <a:prstClr val="white"/>
              </a:solidFill>
              <a:latin typeface="Arial" panose="020B0604020202020204" pitchFamily="34" charset="0"/>
              <a:cs typeface="Arial" panose="020B0604020202020204" pitchFamily="34" charset="0"/>
            </a:endParaRPr>
          </a:p>
        </p:txBody>
      </p:sp>
      <p:sp>
        <p:nvSpPr>
          <p:cNvPr id="12"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ECA Contribution to Outcomes</a:t>
            </a:r>
            <a:endParaRPr sz="3000" dirty="0">
              <a:solidFill>
                <a:prstClr val="white"/>
              </a:solidFill>
              <a:latin typeface="Arial"/>
              <a:cs typeface="Arial"/>
            </a:endParaRPr>
          </a:p>
        </p:txBody>
      </p:sp>
      <p:sp>
        <p:nvSpPr>
          <p:cNvPr id="13"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14" name="Picture 7"/>
          <p:cNvPicPr>
            <a:picLocks noChangeAspect="1"/>
          </p:cNvPicPr>
          <p:nvPr/>
        </p:nvPicPr>
        <p:blipFill>
          <a:blip r:embed="rId3"/>
          <a:stretch>
            <a:fillRect/>
          </a:stretch>
        </p:blipFill>
        <p:spPr>
          <a:xfrm>
            <a:off x="0" y="5391792"/>
            <a:ext cx="714356" cy="608959"/>
          </a:xfrm>
          <a:prstGeom prst="rect">
            <a:avLst/>
          </a:prstGeom>
        </p:spPr>
      </p:pic>
      <p:sp>
        <p:nvSpPr>
          <p:cNvPr id="15"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17</a:t>
            </a:fld>
            <a:endParaRPr lang="en-US">
              <a:solidFill>
                <a:prstClr val="black">
                  <a:tint val="75000"/>
                </a:prstClr>
              </a:solidFill>
            </a:endParaRPr>
          </a:p>
        </p:txBody>
      </p:sp>
      <p:graphicFrame>
        <p:nvGraphicFramePr>
          <p:cNvPr id="16" name="Chart 8"/>
          <p:cNvGraphicFramePr>
            <a:graphicFrameLocks/>
          </p:cNvGraphicFramePr>
          <p:nvPr>
            <p:extLst/>
          </p:nvPr>
        </p:nvGraphicFramePr>
        <p:xfrm>
          <a:off x="0" y="1997281"/>
          <a:ext cx="5619998" cy="332339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790417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650901" y="5110746"/>
            <a:ext cx="114490" cy="209931"/>
          </a:xfrm>
          <a:prstGeom prst="rect">
            <a:avLst/>
          </a:prstGeom>
        </p:spPr>
        <p:txBody>
          <a:bodyPr wrap="square" lIns="0" tIns="0" rIns="0" bIns="0" rtlCol="0">
            <a:noAutofit/>
          </a:bodyPr>
          <a:lstStyle/>
          <a:p>
            <a:pPr marL="9525" defTabSz="914400">
              <a:lnSpc>
                <a:spcPts val="1613"/>
              </a:lnSpc>
              <a:spcBef>
                <a:spcPts val="80"/>
              </a:spcBef>
            </a:pPr>
            <a:endParaRPr sz="1500" dirty="0">
              <a:solidFill>
                <a:prstClr val="black"/>
              </a:solidFill>
              <a:latin typeface="Arial"/>
              <a:cs typeface="Arial"/>
            </a:endParaRPr>
          </a:p>
        </p:txBody>
      </p:sp>
      <p:sp>
        <p:nvSpPr>
          <p:cNvPr id="10" name="object 6"/>
          <p:cNvSpPr txBox="1"/>
          <p:nvPr/>
        </p:nvSpPr>
        <p:spPr>
          <a:xfrm>
            <a:off x="650901" y="5110746"/>
            <a:ext cx="114490" cy="209931"/>
          </a:xfrm>
          <a:prstGeom prst="rect">
            <a:avLst/>
          </a:prstGeom>
        </p:spPr>
        <p:txBody>
          <a:bodyPr wrap="square" lIns="0" tIns="0" rIns="0" bIns="0" rtlCol="0">
            <a:noAutofit/>
          </a:bodyPr>
          <a:lstStyle/>
          <a:p>
            <a:pPr marL="9525" defTabSz="914400">
              <a:lnSpc>
                <a:spcPts val="1613"/>
              </a:lnSpc>
              <a:spcBef>
                <a:spcPts val="80"/>
              </a:spcBef>
            </a:pPr>
            <a:endParaRPr sz="1500" dirty="0">
              <a:solidFill>
                <a:prstClr val="black"/>
              </a:solidFill>
              <a:latin typeface="Arial"/>
              <a:cs typeface="Arial"/>
            </a:endParaRPr>
          </a:p>
        </p:txBody>
      </p:sp>
      <p:sp>
        <p:nvSpPr>
          <p:cNvPr id="14" name="object 7"/>
          <p:cNvSpPr txBox="1"/>
          <p:nvPr/>
        </p:nvSpPr>
        <p:spPr>
          <a:xfrm>
            <a:off x="1050951" y="2747651"/>
            <a:ext cx="7834049" cy="1627266"/>
          </a:xfrm>
          <a:prstGeom prst="rect">
            <a:avLst/>
          </a:prstGeom>
        </p:spPr>
        <p:txBody>
          <a:bodyPr wrap="square" lIns="0" tIns="0" rIns="0" bIns="0" rtlCol="0">
            <a:noAutofit/>
          </a:bodyPr>
          <a:lstStyle/>
          <a:p>
            <a:pPr marL="9525" marR="28632" defTabSz="914400">
              <a:lnSpc>
                <a:spcPts val="1605"/>
              </a:lnSpc>
              <a:spcBef>
                <a:spcPts val="80"/>
              </a:spcBef>
            </a:pPr>
            <a:endParaRPr sz="1500" dirty="0">
              <a:solidFill>
                <a:prstClr val="black"/>
              </a:solidFill>
              <a:cs typeface="Calibri"/>
            </a:endParaRPr>
          </a:p>
        </p:txBody>
      </p:sp>
      <p:sp>
        <p:nvSpPr>
          <p:cNvPr id="25" name="TextBox 24"/>
          <p:cNvSpPr txBox="1"/>
          <p:nvPr/>
        </p:nvSpPr>
        <p:spPr>
          <a:xfrm>
            <a:off x="4031394" y="3454855"/>
            <a:ext cx="567666" cy="300082"/>
          </a:xfrm>
          <a:prstGeom prst="rect">
            <a:avLst/>
          </a:prstGeom>
          <a:noFill/>
        </p:spPr>
        <p:txBody>
          <a:bodyPr wrap="square" rtlCol="0">
            <a:spAutoFit/>
          </a:bodyPr>
          <a:lstStyle/>
          <a:p>
            <a:pPr defTabSz="914400"/>
            <a:r>
              <a:rPr lang="en-US" sz="1350" dirty="0">
                <a:solidFill>
                  <a:srgbClr val="FFFFFF"/>
                </a:solidFill>
                <a:latin typeface="Arial"/>
                <a:cs typeface="Arial"/>
              </a:rPr>
              <a:t>24%</a:t>
            </a:r>
          </a:p>
        </p:txBody>
      </p:sp>
      <p:graphicFrame>
        <p:nvGraphicFramePr>
          <p:cNvPr id="13" name="Chart 12"/>
          <p:cNvGraphicFramePr>
            <a:graphicFrameLocks/>
          </p:cNvGraphicFramePr>
          <p:nvPr>
            <p:extLst/>
          </p:nvPr>
        </p:nvGraphicFramePr>
        <p:xfrm>
          <a:off x="359188" y="2130879"/>
          <a:ext cx="7216143" cy="297986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 2"/>
          <p:cNvGraphicFramePr>
            <a:graphicFrameLocks noGrp="1"/>
          </p:cNvGraphicFramePr>
          <p:nvPr>
            <p:extLst/>
          </p:nvPr>
        </p:nvGraphicFramePr>
        <p:xfrm>
          <a:off x="7654647" y="2119884"/>
          <a:ext cx="1230353" cy="2527437"/>
        </p:xfrm>
        <a:graphic>
          <a:graphicData uri="http://schemas.openxmlformats.org/drawingml/2006/table">
            <a:tbl>
              <a:tblPr/>
              <a:tblGrid>
                <a:gridCol w="1230353"/>
              </a:tblGrid>
              <a:tr h="170795">
                <a:tc>
                  <a:txBody>
                    <a:bodyPr/>
                    <a:lstStyle/>
                    <a:p>
                      <a:pPr algn="ctr" fontAlgn="b"/>
                      <a:r>
                        <a:rPr lang="en-US" sz="900" b="0" i="0" u="sng" strike="noStrike" dirty="0">
                          <a:solidFill>
                            <a:srgbClr val="000000"/>
                          </a:solidFill>
                          <a:effectLst/>
                          <a:latin typeface="Arial"/>
                        </a:rPr>
                        <a:t>Respondents</a:t>
                      </a:r>
                    </a:p>
                  </a:txBody>
                  <a:tcPr marL="9525" marR="9525" marT="9525" marB="0" anchor="b">
                    <a:lnL>
                      <a:noFill/>
                    </a:lnL>
                    <a:lnR>
                      <a:noFill/>
                    </a:lnR>
                    <a:lnT>
                      <a:noFill/>
                    </a:lnT>
                    <a:lnB>
                      <a:noFill/>
                    </a:lnB>
                  </a:tcPr>
                </a:tc>
              </a:tr>
              <a:tr h="373941">
                <a:tc>
                  <a:txBody>
                    <a:bodyPr/>
                    <a:lstStyle/>
                    <a:p>
                      <a:pPr algn="ctr" fontAlgn="b"/>
                      <a:r>
                        <a:rPr lang="en-US" sz="900" b="0" i="0" u="none" strike="noStrike" dirty="0">
                          <a:solidFill>
                            <a:srgbClr val="000000"/>
                          </a:solidFill>
                          <a:effectLst/>
                          <a:latin typeface="Arial"/>
                        </a:rPr>
                        <a:t>80</a:t>
                      </a:r>
                    </a:p>
                  </a:txBody>
                  <a:tcPr marL="9525" marR="9525" marT="9525" marB="0" anchor="b">
                    <a:lnL>
                      <a:noFill/>
                    </a:lnL>
                    <a:lnR>
                      <a:noFill/>
                    </a:lnR>
                    <a:lnT>
                      <a:noFill/>
                    </a:lnT>
                    <a:lnB>
                      <a:noFill/>
                    </a:lnB>
                  </a:tcPr>
                </a:tc>
              </a:tr>
              <a:tr h="667751">
                <a:tc>
                  <a:txBody>
                    <a:bodyPr/>
                    <a:lstStyle/>
                    <a:p>
                      <a:pPr algn="ctr" fontAlgn="b"/>
                      <a:r>
                        <a:rPr lang="cs-CZ" sz="900" b="0" i="0" u="none" strike="noStrike" dirty="0">
                          <a:solidFill>
                            <a:srgbClr val="000000"/>
                          </a:solidFill>
                          <a:effectLst/>
                          <a:latin typeface="Arial"/>
                        </a:rPr>
                        <a:t>183</a:t>
                      </a:r>
                    </a:p>
                  </a:txBody>
                  <a:tcPr marL="9525" marR="9525" marT="9525" marB="0" anchor="b">
                    <a:lnL>
                      <a:noFill/>
                    </a:lnL>
                    <a:lnR>
                      <a:noFill/>
                    </a:lnR>
                    <a:lnT>
                      <a:noFill/>
                    </a:lnT>
                    <a:lnB>
                      <a:noFill/>
                    </a:lnB>
                  </a:tcPr>
                </a:tc>
              </a:tr>
              <a:tr h="641042">
                <a:tc>
                  <a:txBody>
                    <a:bodyPr/>
                    <a:lstStyle/>
                    <a:p>
                      <a:pPr algn="ctr" fontAlgn="b"/>
                      <a:r>
                        <a:rPr lang="is-IS" sz="900" b="0" i="0" u="none" strike="noStrike">
                          <a:solidFill>
                            <a:srgbClr val="000000"/>
                          </a:solidFill>
                          <a:effectLst/>
                          <a:latin typeface="Arial"/>
                        </a:rPr>
                        <a:t>109</a:t>
                      </a:r>
                    </a:p>
                  </a:txBody>
                  <a:tcPr marL="9525" marR="9525" marT="9525" marB="0" anchor="b">
                    <a:lnL>
                      <a:noFill/>
                    </a:lnL>
                    <a:lnR>
                      <a:noFill/>
                    </a:lnR>
                    <a:lnT>
                      <a:noFill/>
                    </a:lnT>
                    <a:lnB>
                      <a:noFill/>
                    </a:lnB>
                  </a:tcPr>
                </a:tc>
              </a:tr>
              <a:tr h="673908">
                <a:tc>
                  <a:txBody>
                    <a:bodyPr/>
                    <a:lstStyle/>
                    <a:p>
                      <a:pPr algn="ctr" fontAlgn="b"/>
                      <a:r>
                        <a:rPr lang="is-IS" sz="900" b="0" i="0" u="none" strike="noStrike" dirty="0">
                          <a:solidFill>
                            <a:srgbClr val="000000"/>
                          </a:solidFill>
                          <a:effectLst/>
                          <a:latin typeface="Arial"/>
                        </a:rPr>
                        <a:t>157</a:t>
                      </a:r>
                    </a:p>
                  </a:txBody>
                  <a:tcPr marL="9525" marR="9525" marT="9525" marB="0" anchor="b">
                    <a:lnL>
                      <a:noFill/>
                    </a:lnL>
                    <a:lnR>
                      <a:noFill/>
                    </a:lnR>
                    <a:lnT>
                      <a:noFill/>
                    </a:lnT>
                    <a:lnB>
                      <a:noFill/>
                    </a:lnB>
                  </a:tcPr>
                </a:tc>
              </a:tr>
            </a:tbl>
          </a:graphicData>
        </a:graphic>
      </p:graphicFrame>
      <p:sp>
        <p:nvSpPr>
          <p:cNvPr id="2" name="TextBox 1"/>
          <p:cNvSpPr txBox="1"/>
          <p:nvPr/>
        </p:nvSpPr>
        <p:spPr>
          <a:xfrm>
            <a:off x="708145" y="5124607"/>
            <a:ext cx="8435854" cy="507831"/>
          </a:xfrm>
          <a:prstGeom prst="rect">
            <a:avLst/>
          </a:prstGeom>
          <a:noFill/>
        </p:spPr>
        <p:txBody>
          <a:bodyPr wrap="square" rtlCol="0">
            <a:spAutoFit/>
          </a:bodyPr>
          <a:lstStyle/>
          <a:p>
            <a:pPr algn="ctr" defTabSz="914400"/>
            <a:r>
              <a:rPr lang="en-US" sz="1350" b="1" dirty="0">
                <a:solidFill>
                  <a:prstClr val="black"/>
                </a:solidFill>
                <a:latin typeface="Arial" panose="020B0604020202020204" pitchFamily="34" charset="0"/>
                <a:cs typeface="Arial" panose="020B0604020202020204" pitchFamily="34" charset="0"/>
              </a:rPr>
              <a:t>Which ones of the following ECA’s objectives would you expect to be achieved first in order to support your own activities and results? </a:t>
            </a:r>
          </a:p>
        </p:txBody>
      </p:sp>
      <p:sp>
        <p:nvSpPr>
          <p:cNvPr id="15" name="object 82"/>
          <p:cNvSpPr/>
          <p:nvPr/>
        </p:nvSpPr>
        <p:spPr>
          <a:xfrm>
            <a:off x="-8907" y="1472130"/>
            <a:ext cx="9153000" cy="545567"/>
          </a:xfrm>
          <a:custGeom>
            <a:avLst/>
            <a:gdLst/>
            <a:ahLst/>
            <a:cxnLst/>
            <a:rect l="l" t="t" r="r" b="b"/>
            <a:pathLst>
              <a:path w="12192000" h="461772">
                <a:moveTo>
                  <a:pt x="0" y="461772"/>
                </a:moveTo>
                <a:lnTo>
                  <a:pt x="12192000" y="461772"/>
                </a:lnTo>
                <a:lnTo>
                  <a:pt x="12192000" y="0"/>
                </a:lnTo>
                <a:lnTo>
                  <a:pt x="0" y="0"/>
                </a:lnTo>
                <a:lnTo>
                  <a:pt x="0" y="461772"/>
                </a:lnTo>
                <a:close/>
              </a:path>
            </a:pathLst>
          </a:custGeom>
          <a:solidFill>
            <a:schemeClr val="bg2">
              <a:lumMod val="50000"/>
            </a:schemeClr>
          </a:solidFill>
        </p:spPr>
        <p:txBody>
          <a:bodyPr wrap="square" lIns="0" tIns="0" rIns="0" bIns="0" rtlCol="0">
            <a:noAutofit/>
          </a:bodyPr>
          <a:lstStyle/>
          <a:p>
            <a:pPr marL="81000" defTabSz="914400"/>
            <a:r>
              <a:rPr lang="en-US" sz="1500" b="1" dirty="0">
                <a:solidFill>
                  <a:prstClr val="white"/>
                </a:solidFill>
                <a:latin typeface="Arial" charset="0"/>
                <a:ea typeface="Arial" charset="0"/>
                <a:cs typeface="Arial" charset="0"/>
              </a:rPr>
              <a:t>Survey respondents perceive that the collection of data in member states should be a priority objective for the ECA </a:t>
            </a:r>
          </a:p>
          <a:p>
            <a:pPr marL="81000" defTabSz="914400"/>
            <a:r>
              <a:rPr lang="en-US" sz="1200" b="1" dirty="0">
                <a:solidFill>
                  <a:prstClr val="white"/>
                </a:solidFill>
                <a:latin typeface="Arial" charset="0"/>
                <a:ea typeface="Arial" charset="0"/>
                <a:cs typeface="Arial" charset="0"/>
              </a:rPr>
              <a:t> </a:t>
            </a:r>
            <a:r>
              <a:rPr lang="en-US" sz="1500" dirty="0">
                <a:solidFill>
                  <a:prstClr val="black"/>
                </a:solidFill>
              </a:rPr>
              <a:t> </a:t>
            </a:r>
            <a:r>
              <a:rPr lang="en-US" sz="1500" dirty="0">
                <a:solidFill>
                  <a:prstClr val="white"/>
                </a:solidFill>
                <a:latin typeface="Arial" panose="020B0604020202020204" pitchFamily="34" charset="0"/>
                <a:cs typeface="Arial" panose="020B0604020202020204" pitchFamily="34" charset="0"/>
              </a:rPr>
              <a:t> </a:t>
            </a:r>
            <a:endParaRPr sz="1500" dirty="0">
              <a:solidFill>
                <a:prstClr val="white"/>
              </a:solidFill>
              <a:latin typeface="Arial" panose="020B0604020202020204" pitchFamily="34" charset="0"/>
              <a:cs typeface="Arial" panose="020B0604020202020204" pitchFamily="34" charset="0"/>
            </a:endParaRPr>
          </a:p>
        </p:txBody>
      </p:sp>
      <p:sp>
        <p:nvSpPr>
          <p:cNvPr id="16"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Supporting Organizations’ Work and Results</a:t>
            </a:r>
            <a:endParaRPr sz="3000" dirty="0">
              <a:solidFill>
                <a:prstClr val="white"/>
              </a:solidFill>
              <a:latin typeface="Arial"/>
              <a:cs typeface="Arial"/>
            </a:endParaRPr>
          </a:p>
        </p:txBody>
      </p:sp>
      <p:sp>
        <p:nvSpPr>
          <p:cNvPr id="17"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18" name="Picture 7"/>
          <p:cNvPicPr>
            <a:picLocks noChangeAspect="1"/>
          </p:cNvPicPr>
          <p:nvPr/>
        </p:nvPicPr>
        <p:blipFill>
          <a:blip r:embed="rId3"/>
          <a:stretch>
            <a:fillRect/>
          </a:stretch>
        </p:blipFill>
        <p:spPr>
          <a:xfrm>
            <a:off x="0" y="5391792"/>
            <a:ext cx="714356" cy="608959"/>
          </a:xfrm>
          <a:prstGeom prst="rect">
            <a:avLst/>
          </a:prstGeom>
        </p:spPr>
      </p:pic>
      <p:sp>
        <p:nvSpPr>
          <p:cNvPr id="20"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18</a:t>
            </a:fld>
            <a:endParaRPr lang="en-US">
              <a:solidFill>
                <a:prstClr val="black">
                  <a:tint val="75000"/>
                </a:prstClr>
              </a:solidFill>
            </a:endParaRPr>
          </a:p>
        </p:txBody>
      </p:sp>
    </p:spTree>
    <p:extLst>
      <p:ext uri="{BB962C8B-B14F-4D97-AF65-F5344CB8AC3E}">
        <p14:creationId xmlns:p14="http://schemas.microsoft.com/office/powerpoint/2010/main" val="22525240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14"/>
          <p:cNvSpPr txBox="1"/>
          <p:nvPr/>
        </p:nvSpPr>
        <p:spPr>
          <a:xfrm>
            <a:off x="0" y="857251"/>
            <a:ext cx="9144000" cy="5143499"/>
          </a:xfrm>
          <a:prstGeom prst="rect">
            <a:avLst/>
          </a:prstGeom>
        </p:spPr>
        <p:txBody>
          <a:bodyPr wrap="square" lIns="0" tIns="0" rIns="0" bIns="0" rtlCol="0">
            <a:noAutofit/>
          </a:bodyPr>
          <a:lstStyle/>
          <a:p>
            <a:pPr defTabSz="914400">
              <a:lnSpc>
                <a:spcPts val="750"/>
              </a:lnSpc>
            </a:pPr>
            <a:endParaRPr sz="750" dirty="0">
              <a:solidFill>
                <a:prstClr val="black"/>
              </a:solidFill>
            </a:endParaRPr>
          </a:p>
        </p:txBody>
      </p:sp>
      <p:sp>
        <p:nvSpPr>
          <p:cNvPr id="7" name="object 7"/>
          <p:cNvSpPr/>
          <p:nvPr/>
        </p:nvSpPr>
        <p:spPr>
          <a:xfrm>
            <a:off x="0" y="5877306"/>
            <a:ext cx="9144000" cy="123442"/>
          </a:xfrm>
          <a:custGeom>
            <a:avLst/>
            <a:gdLst/>
            <a:ahLst/>
            <a:cxnLst/>
            <a:rect l="l" t="t" r="r" b="b"/>
            <a:pathLst>
              <a:path w="12192000" h="164589">
                <a:moveTo>
                  <a:pt x="12192000" y="0"/>
                </a:moveTo>
                <a:lnTo>
                  <a:pt x="0" y="0"/>
                </a:lnTo>
                <a:lnTo>
                  <a:pt x="0" y="164589"/>
                </a:lnTo>
                <a:lnTo>
                  <a:pt x="12192000" y="164589"/>
                </a:lnTo>
                <a:lnTo>
                  <a:pt x="12192000" y="0"/>
                </a:lnTo>
                <a:close/>
              </a:path>
            </a:pathLst>
          </a:custGeom>
          <a:solidFill>
            <a:srgbClr val="1C1AAA"/>
          </a:solidFill>
        </p:spPr>
        <p:txBody>
          <a:bodyPr wrap="square" lIns="0" tIns="0" rIns="0" bIns="0" rtlCol="0">
            <a:noAutofit/>
          </a:bodyPr>
          <a:lstStyle/>
          <a:p>
            <a:pPr defTabSz="914400"/>
            <a:endParaRPr sz="1350">
              <a:solidFill>
                <a:srgbClr val="1C1AAA"/>
              </a:solidFill>
            </a:endParaRPr>
          </a:p>
        </p:txBody>
      </p:sp>
      <p:sp>
        <p:nvSpPr>
          <p:cNvPr id="11" name="object 11"/>
          <p:cNvSpPr/>
          <p:nvPr/>
        </p:nvSpPr>
        <p:spPr>
          <a:xfrm>
            <a:off x="0" y="3794266"/>
            <a:ext cx="9144000" cy="406162"/>
          </a:xfrm>
          <a:custGeom>
            <a:avLst/>
            <a:gdLst/>
            <a:ahLst/>
            <a:cxnLst/>
            <a:rect l="l" t="t" r="r" b="b"/>
            <a:pathLst>
              <a:path w="12192000" h="1249679">
                <a:moveTo>
                  <a:pt x="0" y="1249680"/>
                </a:moveTo>
                <a:lnTo>
                  <a:pt x="12192000" y="1249680"/>
                </a:lnTo>
                <a:lnTo>
                  <a:pt x="12192000" y="0"/>
                </a:lnTo>
                <a:lnTo>
                  <a:pt x="0" y="0"/>
                </a:lnTo>
                <a:lnTo>
                  <a:pt x="0" y="1249680"/>
                </a:lnTo>
                <a:close/>
              </a:path>
            </a:pathLst>
          </a:custGeom>
          <a:solidFill>
            <a:schemeClr val="bg2">
              <a:lumMod val="50000"/>
            </a:schemeClr>
          </a:solidFill>
        </p:spPr>
        <p:txBody>
          <a:bodyPr wrap="square" lIns="0" tIns="0" rIns="0" bIns="0" rtlCol="0">
            <a:noAutofit/>
          </a:bodyPr>
          <a:lstStyle/>
          <a:p>
            <a:pPr defTabSz="914400"/>
            <a:endParaRPr sz="1350" dirty="0">
              <a:solidFill>
                <a:prstClr val="black"/>
              </a:solidFill>
            </a:endParaRPr>
          </a:p>
        </p:txBody>
      </p:sp>
      <p:sp>
        <p:nvSpPr>
          <p:cNvPr id="6" name="object 6"/>
          <p:cNvSpPr txBox="1"/>
          <p:nvPr/>
        </p:nvSpPr>
        <p:spPr>
          <a:xfrm>
            <a:off x="0" y="5471274"/>
            <a:ext cx="5886450" cy="399897"/>
          </a:xfrm>
          <a:prstGeom prst="rect">
            <a:avLst/>
          </a:prstGeom>
        </p:spPr>
        <p:txBody>
          <a:bodyPr wrap="square" lIns="0" tIns="0" rIns="0" bIns="0" rtlCol="0">
            <a:noAutofit/>
          </a:bodyPr>
          <a:lstStyle/>
          <a:p>
            <a:pPr marL="9525" defTabSz="914400">
              <a:lnSpc>
                <a:spcPts val="3131"/>
              </a:lnSpc>
              <a:spcBef>
                <a:spcPts val="156"/>
              </a:spcBef>
            </a:pPr>
            <a:r>
              <a:rPr lang="en-US" sz="3600" b="1" baseline="3413" dirty="0">
                <a:solidFill>
                  <a:srgbClr val="FFFFFF"/>
                </a:solidFill>
                <a:latin typeface="Arial"/>
                <a:cs typeface="Arial"/>
              </a:rPr>
              <a:t> 2016ECA Partners Opinion Survey</a:t>
            </a:r>
            <a:endParaRPr sz="3600" dirty="0">
              <a:solidFill>
                <a:prstClr val="black"/>
              </a:solidFill>
              <a:latin typeface="Arial"/>
              <a:cs typeface="Arial"/>
            </a:endParaRPr>
          </a:p>
        </p:txBody>
      </p:sp>
      <p:sp>
        <p:nvSpPr>
          <p:cNvPr id="5" name="object 5"/>
          <p:cNvSpPr txBox="1"/>
          <p:nvPr/>
        </p:nvSpPr>
        <p:spPr>
          <a:xfrm rot="16200000">
            <a:off x="0" y="1368913"/>
            <a:ext cx="1066660" cy="106204"/>
          </a:xfrm>
          <a:prstGeom prst="rect">
            <a:avLst/>
          </a:prstGeom>
        </p:spPr>
        <p:txBody>
          <a:bodyPr wrap="square" lIns="0" tIns="0" rIns="0" bIns="0" rtlCol="0">
            <a:noAutofit/>
          </a:bodyPr>
          <a:lstStyle/>
          <a:p>
            <a:pPr marL="9525" defTabSz="914400">
              <a:lnSpc>
                <a:spcPts val="836"/>
              </a:lnSpc>
              <a:spcBef>
                <a:spcPts val="41"/>
              </a:spcBef>
            </a:pPr>
            <a:r>
              <a:rPr sz="1125" baseline="2730" dirty="0">
                <a:solidFill>
                  <a:srgbClr val="FFFFFF"/>
                </a:solidFill>
                <a:cs typeface="Calibri"/>
              </a:rPr>
              <a:t>j</a:t>
            </a:r>
            <a:endParaRPr sz="750" dirty="0">
              <a:solidFill>
                <a:prstClr val="black"/>
              </a:solidFill>
              <a:cs typeface="Calibri"/>
            </a:endParaRPr>
          </a:p>
        </p:txBody>
      </p:sp>
      <p:sp>
        <p:nvSpPr>
          <p:cNvPr id="4" name="object 4"/>
          <p:cNvSpPr txBox="1"/>
          <p:nvPr/>
        </p:nvSpPr>
        <p:spPr>
          <a:xfrm>
            <a:off x="0" y="3129470"/>
            <a:ext cx="9144000" cy="654875"/>
          </a:xfrm>
          <a:prstGeom prst="rect">
            <a:avLst/>
          </a:prstGeom>
          <a:solidFill>
            <a:srgbClr val="2A4EB3"/>
          </a:solidFill>
          <a:ln>
            <a:solidFill>
              <a:srgbClr val="558ED5"/>
            </a:solidFill>
          </a:ln>
        </p:spPr>
        <p:txBody>
          <a:bodyPr wrap="square" lIns="0" tIns="0" rIns="0" bIns="0" rtlCol="0">
            <a:noAutofit/>
          </a:bodyPr>
          <a:lstStyle/>
          <a:p>
            <a:pPr marL="68580" algn="ctr" defTabSz="914400">
              <a:lnSpc>
                <a:spcPct val="101725"/>
              </a:lnSpc>
              <a:spcBef>
                <a:spcPts val="49"/>
              </a:spcBef>
            </a:pPr>
            <a:r>
              <a:rPr lang="en-GB" sz="3000" b="1" dirty="0">
                <a:solidFill>
                  <a:prstClr val="white"/>
                </a:solidFill>
                <a:latin typeface="Arial"/>
                <a:cs typeface="Arial"/>
              </a:rPr>
              <a:t>Conclusions    </a:t>
            </a:r>
          </a:p>
        </p:txBody>
      </p:sp>
      <p:sp>
        <p:nvSpPr>
          <p:cNvPr id="3" name="object 3"/>
          <p:cNvSpPr txBox="1"/>
          <p:nvPr/>
        </p:nvSpPr>
        <p:spPr>
          <a:xfrm>
            <a:off x="0" y="5702426"/>
            <a:ext cx="9144000" cy="174879"/>
          </a:xfrm>
          <a:prstGeom prst="rect">
            <a:avLst/>
          </a:prstGeom>
        </p:spPr>
        <p:txBody>
          <a:bodyPr wrap="square" lIns="0" tIns="0" rIns="0" bIns="0" rtlCol="0">
            <a:noAutofit/>
          </a:bodyPr>
          <a:lstStyle/>
          <a:p>
            <a:pPr marL="19050" defTabSz="914400">
              <a:lnSpc>
                <a:spcPts val="750"/>
              </a:lnSpc>
            </a:pPr>
            <a:endParaRPr sz="750">
              <a:solidFill>
                <a:prstClr val="black"/>
              </a:solidFill>
            </a:endParaRPr>
          </a:p>
        </p:txBody>
      </p:sp>
      <p:sp>
        <p:nvSpPr>
          <p:cNvPr id="2" name="object 2"/>
          <p:cNvSpPr txBox="1"/>
          <p:nvPr/>
        </p:nvSpPr>
        <p:spPr>
          <a:xfrm>
            <a:off x="0" y="5877306"/>
            <a:ext cx="9144000" cy="123442"/>
          </a:xfrm>
          <a:prstGeom prst="rect">
            <a:avLst/>
          </a:prstGeom>
          <a:solidFill>
            <a:srgbClr val="2A4EB3"/>
          </a:solidFill>
        </p:spPr>
        <p:txBody>
          <a:bodyPr wrap="square" lIns="0" tIns="0" rIns="0" bIns="0" rtlCol="0">
            <a:noAutofit/>
          </a:bodyPr>
          <a:lstStyle/>
          <a:p>
            <a:pPr marL="19050" defTabSz="914400">
              <a:lnSpc>
                <a:spcPts val="750"/>
              </a:lnSpc>
            </a:pPr>
            <a:endParaRPr sz="750">
              <a:solidFill>
                <a:prstClr val="black"/>
              </a:solidFill>
            </a:endParaRPr>
          </a:p>
        </p:txBody>
      </p:sp>
      <p:sp>
        <p:nvSpPr>
          <p:cNvPr id="8" name="Slide Number Placeholder 7"/>
          <p:cNvSpPr>
            <a:spLocks noGrp="1"/>
          </p:cNvSpPr>
          <p:nvPr>
            <p:ph type="sldNum" sz="quarter" idx="12"/>
          </p:nvPr>
        </p:nvSpPr>
        <p:spPr/>
        <p:txBody>
          <a:bodyPr/>
          <a:lstStyle/>
          <a:p>
            <a:fld id="{84DA1562-DCDE-684B-AA3F-00118D4F70EF}" type="slidenum">
              <a:rPr lang="en-US" smtClean="0">
                <a:solidFill>
                  <a:prstClr val="black">
                    <a:tint val="75000"/>
                  </a:prstClr>
                </a:solidFill>
              </a:rPr>
              <a:pPr/>
              <a:t>19</a:t>
            </a:fld>
            <a:endParaRPr lang="en-US">
              <a:solidFill>
                <a:prstClr val="black">
                  <a:tint val="75000"/>
                </a:prstClr>
              </a:solidFill>
            </a:endParaRPr>
          </a:p>
        </p:txBody>
      </p:sp>
    </p:spTree>
    <p:extLst>
      <p:ext uri="{BB962C8B-B14F-4D97-AF65-F5344CB8AC3E}">
        <p14:creationId xmlns:p14="http://schemas.microsoft.com/office/powerpoint/2010/main" val="29856849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14300" y="1127813"/>
            <a:ext cx="8932545" cy="610361"/>
          </a:xfrm>
          <a:prstGeom prst="rect">
            <a:avLst/>
          </a:prstGeom>
        </p:spPr>
        <p:txBody>
          <a:bodyPr wrap="square" lIns="0" tIns="0" rIns="0" bIns="0" rtlCol="0">
            <a:noAutofit/>
          </a:bodyPr>
          <a:lstStyle/>
          <a:p>
            <a:pPr marL="457" algn="ctr" defTabSz="914400">
              <a:lnSpc>
                <a:spcPts val="2408"/>
              </a:lnSpc>
              <a:spcBef>
                <a:spcPts val="120"/>
              </a:spcBef>
            </a:pPr>
            <a:endParaRPr sz="2100" dirty="0">
              <a:solidFill>
                <a:srgbClr val="44546A">
                  <a:lumMod val="75000"/>
                </a:srgbClr>
              </a:solidFill>
              <a:cs typeface="Calibri"/>
            </a:endParaRPr>
          </a:p>
        </p:txBody>
      </p:sp>
      <p:sp>
        <p:nvSpPr>
          <p:cNvPr id="17" name="Rectangle 16"/>
          <p:cNvSpPr/>
          <p:nvPr/>
        </p:nvSpPr>
        <p:spPr>
          <a:xfrm>
            <a:off x="0" y="2104497"/>
            <a:ext cx="8983134" cy="3182923"/>
          </a:xfrm>
          <a:prstGeom prst="rect">
            <a:avLst/>
          </a:prstGeom>
        </p:spPr>
        <p:txBody>
          <a:bodyPr wrap="square">
            <a:spAutoFit/>
          </a:bodyPr>
          <a:lstStyle/>
          <a:p>
            <a:pPr lvl="1" defTabSz="914400"/>
            <a:r>
              <a:rPr lang="en-US" dirty="0">
                <a:solidFill>
                  <a:prstClr val="black"/>
                </a:solidFill>
                <a:latin typeface="Arial" charset="0"/>
                <a:ea typeface="Arial" charset="0"/>
                <a:cs typeface="Arial" charset="0"/>
              </a:rPr>
              <a:t>In 2016, ECA continues to </a:t>
            </a:r>
            <a:r>
              <a:rPr lang="en-US" b="1" dirty="0">
                <a:solidFill>
                  <a:prstClr val="black"/>
                </a:solidFill>
                <a:latin typeface="Arial" charset="0"/>
                <a:ea typeface="Arial" charset="0"/>
                <a:cs typeface="Arial" charset="0"/>
              </a:rPr>
              <a:t>inform and shape policy choices </a:t>
            </a:r>
            <a:r>
              <a:rPr lang="en-US" dirty="0">
                <a:solidFill>
                  <a:prstClr val="black"/>
                </a:solidFill>
                <a:latin typeface="Arial" charset="0"/>
                <a:ea typeface="Arial" charset="0"/>
                <a:cs typeface="Arial" charset="0"/>
              </a:rPr>
              <a:t>and decisions of Member States and institutions for </a:t>
            </a:r>
            <a:r>
              <a:rPr lang="en-US" b="1" dirty="0">
                <a:solidFill>
                  <a:prstClr val="black"/>
                </a:solidFill>
                <a:latin typeface="Arial" charset="0"/>
                <a:ea typeface="Arial" charset="0"/>
                <a:cs typeface="Arial" charset="0"/>
              </a:rPr>
              <a:t>Africa’s transformation</a:t>
            </a:r>
            <a:r>
              <a:rPr lang="en-US" dirty="0">
                <a:solidFill>
                  <a:prstClr val="black"/>
                </a:solidFill>
                <a:latin typeface="Arial" charset="0"/>
                <a:ea typeface="Arial" charset="0"/>
                <a:cs typeface="Arial" charset="0"/>
              </a:rPr>
              <a:t>. </a:t>
            </a:r>
          </a:p>
          <a:p>
            <a:pPr lvl="1" defTabSz="914400"/>
            <a:endParaRPr lang="en-US" dirty="0">
              <a:solidFill>
                <a:prstClr val="black"/>
              </a:solidFill>
              <a:latin typeface="Arial" charset="0"/>
              <a:ea typeface="Arial" charset="0"/>
              <a:cs typeface="Arial" charset="0"/>
            </a:endParaRPr>
          </a:p>
          <a:p>
            <a:pPr marL="600075" lvl="1" indent="-257175" algn="just" defTabSz="914400">
              <a:spcBef>
                <a:spcPts val="450"/>
              </a:spcBef>
              <a:buFont typeface="Arial" charset="0"/>
              <a:buChar char="•"/>
            </a:pPr>
            <a:r>
              <a:rPr lang="en-US" dirty="0">
                <a:solidFill>
                  <a:prstClr val="black"/>
                </a:solidFill>
                <a:latin typeface="Arial" charset="0"/>
                <a:ea typeface="Arial" charset="0"/>
                <a:cs typeface="Arial" charset="0"/>
              </a:rPr>
              <a:t>ECA is </a:t>
            </a:r>
            <a:r>
              <a:rPr lang="en-US" b="1" dirty="0">
                <a:solidFill>
                  <a:prstClr val="black"/>
                </a:solidFill>
                <a:latin typeface="Arial" charset="0"/>
                <a:ea typeface="Arial" charset="0"/>
                <a:cs typeface="Arial" charset="0"/>
              </a:rPr>
              <a:t>effectively developing partnerships </a:t>
            </a:r>
            <a:r>
              <a:rPr lang="en-US" dirty="0">
                <a:solidFill>
                  <a:prstClr val="black"/>
                </a:solidFill>
                <a:latin typeface="Arial" charset="0"/>
                <a:ea typeface="Arial" charset="0"/>
                <a:cs typeface="Arial" charset="0"/>
              </a:rPr>
              <a:t>around substantive initiatives in </a:t>
            </a:r>
            <a:r>
              <a:rPr lang="en-US" b="1" dirty="0">
                <a:solidFill>
                  <a:prstClr val="black"/>
                </a:solidFill>
                <a:latin typeface="Arial" charset="0"/>
                <a:ea typeface="Arial" charset="0"/>
                <a:cs typeface="Arial" charset="0"/>
              </a:rPr>
              <a:t>research and knowledge delivery</a:t>
            </a:r>
            <a:endParaRPr lang="en-US" dirty="0">
              <a:solidFill>
                <a:prstClr val="black"/>
              </a:solidFill>
              <a:latin typeface="Arial" charset="0"/>
              <a:ea typeface="Arial" charset="0"/>
              <a:cs typeface="Arial" charset="0"/>
            </a:endParaRPr>
          </a:p>
          <a:p>
            <a:pPr marL="600075" lvl="1" indent="-257175" algn="just" defTabSz="914400">
              <a:spcBef>
                <a:spcPts val="450"/>
              </a:spcBef>
              <a:buFont typeface="Arial" charset="0"/>
              <a:buChar char="•"/>
            </a:pPr>
            <a:r>
              <a:rPr lang="en-US" dirty="0">
                <a:solidFill>
                  <a:prstClr val="black"/>
                </a:solidFill>
                <a:latin typeface="Arial" charset="0"/>
                <a:ea typeface="Arial" charset="0"/>
                <a:cs typeface="Arial" charset="0"/>
              </a:rPr>
              <a:t>ECA </a:t>
            </a:r>
            <a:r>
              <a:rPr lang="en-US" b="1" dirty="0">
                <a:solidFill>
                  <a:prstClr val="black"/>
                </a:solidFill>
                <a:latin typeface="Arial" charset="0"/>
                <a:ea typeface="Arial" charset="0"/>
                <a:cs typeface="Arial" charset="0"/>
              </a:rPr>
              <a:t>knowledge delivery </a:t>
            </a:r>
            <a:r>
              <a:rPr lang="en-US" dirty="0">
                <a:solidFill>
                  <a:prstClr val="black"/>
                </a:solidFill>
                <a:latin typeface="Arial" charset="0"/>
                <a:ea typeface="Arial" charset="0"/>
                <a:cs typeface="Arial" charset="0"/>
              </a:rPr>
              <a:t>is highly sensitive to context, relevant/tailored </a:t>
            </a:r>
          </a:p>
          <a:p>
            <a:pPr marL="600075" lvl="1" indent="-257175" algn="just" defTabSz="914400">
              <a:spcBef>
                <a:spcPts val="450"/>
              </a:spcBef>
              <a:buFont typeface="Arial" charset="0"/>
              <a:buChar char="•"/>
            </a:pPr>
            <a:r>
              <a:rPr lang="en-US" dirty="0">
                <a:solidFill>
                  <a:prstClr val="black"/>
                </a:solidFill>
                <a:latin typeface="Arial" charset="0"/>
                <a:ea typeface="Arial" charset="0"/>
                <a:cs typeface="Arial" charset="0"/>
              </a:rPr>
              <a:t>ECA research papers apply a cutting edge </a:t>
            </a:r>
            <a:r>
              <a:rPr lang="en-US" b="1" dirty="0">
                <a:solidFill>
                  <a:prstClr val="black"/>
                </a:solidFill>
                <a:latin typeface="Arial" charset="0"/>
                <a:ea typeface="Arial" charset="0"/>
                <a:cs typeface="Arial" charset="0"/>
              </a:rPr>
              <a:t>understanding of African development </a:t>
            </a:r>
            <a:r>
              <a:rPr lang="en-US" dirty="0">
                <a:solidFill>
                  <a:prstClr val="black"/>
                </a:solidFill>
                <a:latin typeface="Arial" charset="0"/>
                <a:ea typeface="Arial" charset="0"/>
                <a:cs typeface="Arial" charset="0"/>
              </a:rPr>
              <a:t>policy issues</a:t>
            </a:r>
          </a:p>
          <a:p>
            <a:pPr marL="600075" lvl="1" indent="-257175" algn="just" defTabSz="914400">
              <a:spcBef>
                <a:spcPts val="450"/>
              </a:spcBef>
              <a:buFont typeface="Arial" charset="0"/>
              <a:buChar char="•"/>
            </a:pPr>
            <a:r>
              <a:rPr lang="en-US" dirty="0">
                <a:solidFill>
                  <a:prstClr val="black"/>
                </a:solidFill>
                <a:latin typeface="Arial" charset="0"/>
                <a:ea typeface="Arial" charset="0"/>
                <a:cs typeface="Arial" charset="0"/>
              </a:rPr>
              <a:t>ECA is a </a:t>
            </a:r>
            <a:r>
              <a:rPr lang="en-US" b="1" dirty="0">
                <a:solidFill>
                  <a:prstClr val="black"/>
                </a:solidFill>
                <a:latin typeface="Arial" charset="0"/>
                <a:ea typeface="Arial" charset="0"/>
                <a:cs typeface="Arial" charset="0"/>
              </a:rPr>
              <a:t>partner of choice </a:t>
            </a:r>
          </a:p>
          <a:p>
            <a:pPr marL="600075" lvl="1" indent="-257175" algn="just" defTabSz="914400">
              <a:spcBef>
                <a:spcPts val="450"/>
              </a:spcBef>
              <a:buFont typeface="Arial" charset="0"/>
              <a:buChar char="•"/>
            </a:pPr>
            <a:r>
              <a:rPr lang="en-US" dirty="0">
                <a:solidFill>
                  <a:prstClr val="black"/>
                </a:solidFill>
                <a:latin typeface="Arial" charset="0"/>
                <a:ea typeface="Arial" charset="0"/>
                <a:cs typeface="Arial" charset="0"/>
              </a:rPr>
              <a:t>ECA </a:t>
            </a:r>
            <a:r>
              <a:rPr lang="en-US" b="1" dirty="0">
                <a:solidFill>
                  <a:prstClr val="black"/>
                </a:solidFill>
                <a:latin typeface="Arial" charset="0"/>
                <a:ea typeface="Arial" charset="0"/>
                <a:cs typeface="Arial" charset="0"/>
              </a:rPr>
              <a:t>policy</a:t>
            </a:r>
            <a:r>
              <a:rPr lang="en-US" dirty="0">
                <a:solidFill>
                  <a:prstClr val="black"/>
                </a:solidFill>
                <a:latin typeface="Arial" charset="0"/>
                <a:ea typeface="Arial" charset="0"/>
                <a:cs typeface="Arial" charset="0"/>
              </a:rPr>
              <a:t> engagement is consistently of </a:t>
            </a:r>
            <a:r>
              <a:rPr lang="en-US" b="1" dirty="0">
                <a:solidFill>
                  <a:prstClr val="black"/>
                </a:solidFill>
                <a:latin typeface="Arial" charset="0"/>
                <a:ea typeface="Arial" charset="0"/>
                <a:cs typeface="Arial" charset="0"/>
              </a:rPr>
              <a:t>high quality</a:t>
            </a:r>
          </a:p>
        </p:txBody>
      </p:sp>
      <p:sp>
        <p:nvSpPr>
          <p:cNvPr id="50" name="object 82"/>
          <p:cNvSpPr/>
          <p:nvPr/>
        </p:nvSpPr>
        <p:spPr>
          <a:xfrm>
            <a:off x="-3764" y="1480807"/>
            <a:ext cx="9153000" cy="432000"/>
          </a:xfrm>
          <a:custGeom>
            <a:avLst/>
            <a:gdLst/>
            <a:ahLst/>
            <a:cxnLst/>
            <a:rect l="l" t="t" r="r" b="b"/>
            <a:pathLst>
              <a:path w="12192000" h="461772">
                <a:moveTo>
                  <a:pt x="0" y="461772"/>
                </a:moveTo>
                <a:lnTo>
                  <a:pt x="12192000" y="461772"/>
                </a:lnTo>
                <a:lnTo>
                  <a:pt x="12192000" y="0"/>
                </a:lnTo>
                <a:lnTo>
                  <a:pt x="0" y="0"/>
                </a:lnTo>
                <a:lnTo>
                  <a:pt x="0" y="461772"/>
                </a:lnTo>
                <a:close/>
              </a:path>
            </a:pathLst>
          </a:custGeom>
          <a:solidFill>
            <a:schemeClr val="bg2">
              <a:lumMod val="50000"/>
            </a:schemeClr>
          </a:solidFill>
        </p:spPr>
        <p:txBody>
          <a:bodyPr wrap="square" lIns="0" tIns="0" rIns="0" bIns="0" rtlCol="0">
            <a:noAutofit/>
          </a:bodyPr>
          <a:lstStyle/>
          <a:p>
            <a:pPr marL="81000" defTabSz="914400"/>
            <a:r>
              <a:rPr lang="en-US" sz="1950" dirty="0">
                <a:solidFill>
                  <a:prstClr val="white"/>
                </a:solidFill>
                <a:latin typeface="Arial" charset="0"/>
                <a:ea typeface="Arial" charset="0"/>
                <a:cs typeface="Arial" charset="0"/>
              </a:rPr>
              <a:t>ECA’s </a:t>
            </a:r>
            <a:r>
              <a:rPr lang="en-US" sz="1950" b="1" dirty="0">
                <a:solidFill>
                  <a:prstClr val="white"/>
                </a:solidFill>
                <a:latin typeface="Arial" charset="0"/>
                <a:ea typeface="Arial" charset="0"/>
                <a:cs typeface="Arial" charset="0"/>
              </a:rPr>
              <a:t>Business Plan </a:t>
            </a:r>
            <a:r>
              <a:rPr lang="en-US" sz="1950" dirty="0">
                <a:solidFill>
                  <a:prstClr val="white"/>
                </a:solidFill>
                <a:latin typeface="Arial" charset="0"/>
                <a:ea typeface="Arial" charset="0"/>
                <a:cs typeface="Arial" charset="0"/>
              </a:rPr>
              <a:t>addresses the </a:t>
            </a:r>
            <a:r>
              <a:rPr lang="en-US" sz="1950" b="1" dirty="0">
                <a:solidFill>
                  <a:prstClr val="white"/>
                </a:solidFill>
                <a:latin typeface="Arial" charset="0"/>
                <a:ea typeface="Arial" charset="0"/>
                <a:cs typeface="Arial" charset="0"/>
              </a:rPr>
              <a:t>transformative agenda </a:t>
            </a:r>
            <a:r>
              <a:rPr lang="en-US" sz="1950" dirty="0">
                <a:solidFill>
                  <a:prstClr val="white"/>
                </a:solidFill>
                <a:latin typeface="Arial" charset="0"/>
                <a:ea typeface="Arial" charset="0"/>
                <a:cs typeface="Arial" charset="0"/>
              </a:rPr>
              <a:t>of the continent </a:t>
            </a:r>
          </a:p>
        </p:txBody>
      </p:sp>
      <p:sp>
        <p:nvSpPr>
          <p:cNvPr id="40"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Key Findings: Positive Assessment</a:t>
            </a:r>
            <a:endParaRPr sz="3000" dirty="0">
              <a:solidFill>
                <a:prstClr val="white"/>
              </a:solidFill>
              <a:latin typeface="Arial"/>
              <a:cs typeface="Arial"/>
            </a:endParaRPr>
          </a:p>
        </p:txBody>
      </p:sp>
      <p:sp>
        <p:nvSpPr>
          <p:cNvPr id="43"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44" name="Picture 7"/>
          <p:cNvPicPr>
            <a:picLocks noChangeAspect="1"/>
          </p:cNvPicPr>
          <p:nvPr/>
        </p:nvPicPr>
        <p:blipFill>
          <a:blip r:embed="rId3"/>
          <a:stretch>
            <a:fillRect/>
          </a:stretch>
        </p:blipFill>
        <p:spPr>
          <a:xfrm>
            <a:off x="0" y="5391792"/>
            <a:ext cx="714356" cy="608959"/>
          </a:xfrm>
          <a:prstGeom prst="rect">
            <a:avLst/>
          </a:prstGeom>
        </p:spPr>
      </p:pic>
      <p:sp>
        <p:nvSpPr>
          <p:cNvPr id="45"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20</a:t>
            </a:fld>
            <a:endParaRPr lang="en-US">
              <a:solidFill>
                <a:prstClr val="black">
                  <a:tint val="75000"/>
                </a:prstClr>
              </a:solidFill>
            </a:endParaRPr>
          </a:p>
        </p:txBody>
      </p:sp>
    </p:spTree>
    <p:extLst>
      <p:ext uri="{BB962C8B-B14F-4D97-AF65-F5344CB8AC3E}">
        <p14:creationId xmlns:p14="http://schemas.microsoft.com/office/powerpoint/2010/main" val="7047059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 name="object 33"/>
          <p:cNvSpPr txBox="1"/>
          <p:nvPr/>
        </p:nvSpPr>
        <p:spPr>
          <a:xfrm>
            <a:off x="990124" y="4632503"/>
            <a:ext cx="2389556" cy="653853"/>
          </a:xfrm>
          <a:prstGeom prst="rect">
            <a:avLst/>
          </a:prstGeom>
        </p:spPr>
        <p:txBody>
          <a:bodyPr wrap="square" lIns="0" tIns="0" rIns="0" bIns="0" rtlCol="0">
            <a:noAutofit/>
          </a:bodyPr>
          <a:lstStyle/>
          <a:p>
            <a:pPr marL="9525" defTabSz="914400">
              <a:lnSpc>
                <a:spcPts val="2213"/>
              </a:lnSpc>
              <a:spcBef>
                <a:spcPts val="110"/>
              </a:spcBef>
            </a:pPr>
            <a:endParaRPr sz="1200" dirty="0">
              <a:solidFill>
                <a:prstClr val="black"/>
              </a:solidFill>
              <a:cs typeface="Calibri"/>
            </a:endParaRPr>
          </a:p>
        </p:txBody>
      </p:sp>
      <p:sp>
        <p:nvSpPr>
          <p:cNvPr id="3" name="object 3"/>
          <p:cNvSpPr txBox="1"/>
          <p:nvPr/>
        </p:nvSpPr>
        <p:spPr>
          <a:xfrm>
            <a:off x="-114300" y="1127813"/>
            <a:ext cx="8932545" cy="610361"/>
          </a:xfrm>
          <a:prstGeom prst="rect">
            <a:avLst/>
          </a:prstGeom>
        </p:spPr>
        <p:txBody>
          <a:bodyPr wrap="square" lIns="0" tIns="0" rIns="0" bIns="0" rtlCol="0">
            <a:noAutofit/>
          </a:bodyPr>
          <a:lstStyle/>
          <a:p>
            <a:pPr marL="457" algn="ctr" defTabSz="914400">
              <a:lnSpc>
                <a:spcPts val="2408"/>
              </a:lnSpc>
              <a:spcBef>
                <a:spcPts val="120"/>
              </a:spcBef>
            </a:pPr>
            <a:endParaRPr sz="2100" dirty="0">
              <a:solidFill>
                <a:srgbClr val="44546A">
                  <a:lumMod val="75000"/>
                </a:srgbClr>
              </a:solidFill>
              <a:cs typeface="Calibri"/>
            </a:endParaRPr>
          </a:p>
        </p:txBody>
      </p:sp>
      <p:sp>
        <p:nvSpPr>
          <p:cNvPr id="17" name="Rectangle 16"/>
          <p:cNvSpPr/>
          <p:nvPr/>
        </p:nvSpPr>
        <p:spPr>
          <a:xfrm>
            <a:off x="0" y="1843988"/>
            <a:ext cx="9057132" cy="4398640"/>
          </a:xfrm>
          <a:prstGeom prst="rect">
            <a:avLst/>
          </a:prstGeom>
        </p:spPr>
        <p:txBody>
          <a:bodyPr wrap="square">
            <a:spAutoFit/>
          </a:bodyPr>
          <a:lstStyle/>
          <a:p>
            <a:pPr lvl="1" algn="just" defTabSz="914400"/>
            <a:endParaRPr lang="en-US" dirty="0">
              <a:solidFill>
                <a:prstClr val="black"/>
              </a:solidFill>
              <a:latin typeface="Arial" charset="0"/>
              <a:ea typeface="Arial" charset="0"/>
              <a:cs typeface="Arial" charset="0"/>
            </a:endParaRPr>
          </a:p>
          <a:p>
            <a:pPr marL="600075" lvl="1" indent="-257175" algn="just" defTabSz="914400">
              <a:spcBef>
                <a:spcPts val="450"/>
              </a:spcBef>
              <a:buFont typeface="Arial" charset="0"/>
              <a:buChar char="•"/>
            </a:pPr>
            <a:r>
              <a:rPr lang="en-US" b="1" dirty="0">
                <a:solidFill>
                  <a:prstClr val="black"/>
                </a:solidFill>
                <a:latin typeface="Arial" charset="0"/>
                <a:ea typeface="Arial" charset="0"/>
                <a:cs typeface="Arial" charset="0"/>
              </a:rPr>
              <a:t>Communication and increased visibility</a:t>
            </a:r>
          </a:p>
          <a:p>
            <a:pPr lvl="1" algn="just" defTabSz="914400">
              <a:spcBef>
                <a:spcPts val="450"/>
              </a:spcBef>
            </a:pPr>
            <a:endParaRPr lang="en-US" b="1" dirty="0">
              <a:solidFill>
                <a:prstClr val="black"/>
              </a:solidFill>
              <a:latin typeface="Arial" charset="0"/>
              <a:ea typeface="Arial" charset="0"/>
              <a:cs typeface="Arial" charset="0"/>
            </a:endParaRPr>
          </a:p>
          <a:p>
            <a:pPr marL="600075" lvl="1" indent="-257175" algn="just" defTabSz="914400">
              <a:spcBef>
                <a:spcPts val="450"/>
              </a:spcBef>
              <a:buFont typeface="Arial" charset="0"/>
              <a:buChar char="•"/>
            </a:pPr>
            <a:r>
              <a:rPr lang="en-GB" b="1" dirty="0">
                <a:solidFill>
                  <a:prstClr val="black"/>
                </a:solidFill>
                <a:latin typeface="Arial" charset="0"/>
                <a:ea typeface="Arial" charset="0"/>
                <a:cs typeface="Arial" charset="0"/>
              </a:rPr>
              <a:t>Effective partnership with CSOs &amp; Private Sector</a:t>
            </a:r>
          </a:p>
          <a:p>
            <a:pPr lvl="1" algn="just" defTabSz="914400">
              <a:spcBef>
                <a:spcPts val="450"/>
              </a:spcBef>
            </a:pPr>
            <a:endParaRPr lang="en-US" b="1" dirty="0">
              <a:solidFill>
                <a:prstClr val="black"/>
              </a:solidFill>
              <a:latin typeface="Arial" charset="0"/>
              <a:ea typeface="Arial" charset="0"/>
              <a:cs typeface="Arial" charset="0"/>
            </a:endParaRPr>
          </a:p>
          <a:p>
            <a:pPr marL="600075" lvl="1" indent="-257175" algn="just" defTabSz="914400">
              <a:spcBef>
                <a:spcPts val="450"/>
              </a:spcBef>
              <a:buFont typeface="Arial" charset="0"/>
              <a:buChar char="•"/>
            </a:pPr>
            <a:r>
              <a:rPr lang="en-US" b="1" dirty="0">
                <a:solidFill>
                  <a:prstClr val="black"/>
                </a:solidFill>
                <a:latin typeface="Arial" charset="0"/>
                <a:ea typeface="Arial" charset="0"/>
                <a:cs typeface="Arial" charset="0"/>
              </a:rPr>
              <a:t>Improvement of skills and capacities in partners organization, particularly in the area of trainings.</a:t>
            </a:r>
          </a:p>
          <a:p>
            <a:pPr marL="600075" lvl="1" indent="-257175" algn="just" defTabSz="914400">
              <a:spcBef>
                <a:spcPts val="450"/>
              </a:spcBef>
              <a:buFont typeface="Arial" charset="0"/>
              <a:buChar char="•"/>
            </a:pPr>
            <a:endParaRPr lang="en-US" b="1" dirty="0">
              <a:solidFill>
                <a:prstClr val="black"/>
              </a:solidFill>
              <a:latin typeface="Arial" charset="0"/>
              <a:ea typeface="Arial" charset="0"/>
              <a:cs typeface="Arial" charset="0"/>
            </a:endParaRPr>
          </a:p>
          <a:p>
            <a:pPr marL="600075" lvl="1" indent="-257175" algn="just" defTabSz="914400">
              <a:spcBef>
                <a:spcPts val="450"/>
              </a:spcBef>
              <a:buFont typeface="Arial" charset="0"/>
              <a:buChar char="•"/>
            </a:pPr>
            <a:r>
              <a:rPr lang="en-US" b="1" dirty="0">
                <a:solidFill>
                  <a:prstClr val="black"/>
                </a:solidFill>
                <a:latin typeface="Arial" charset="0"/>
                <a:ea typeface="Arial" charset="0"/>
                <a:cs typeface="Arial" charset="0"/>
              </a:rPr>
              <a:t>National partnerships</a:t>
            </a:r>
          </a:p>
          <a:p>
            <a:pPr marL="600075" lvl="1" indent="-257175" algn="just" defTabSz="914400">
              <a:spcBef>
                <a:spcPts val="450"/>
              </a:spcBef>
              <a:buFont typeface="Arial" charset="0"/>
              <a:buChar char="•"/>
            </a:pPr>
            <a:endParaRPr lang="en-US" b="1" dirty="0">
              <a:solidFill>
                <a:prstClr val="black"/>
              </a:solidFill>
              <a:latin typeface="Arial" charset="0"/>
              <a:ea typeface="Arial" charset="0"/>
              <a:cs typeface="Arial" charset="0"/>
            </a:endParaRPr>
          </a:p>
          <a:p>
            <a:pPr marL="600075" lvl="1" indent="-257175" algn="just" defTabSz="914400">
              <a:spcBef>
                <a:spcPts val="450"/>
              </a:spcBef>
              <a:buFont typeface="Arial" charset="0"/>
              <a:buChar char="•"/>
            </a:pPr>
            <a:r>
              <a:rPr lang="en-US" b="1" dirty="0">
                <a:solidFill>
                  <a:prstClr val="black"/>
                </a:solidFill>
                <a:latin typeface="Arial" charset="0"/>
                <a:ea typeface="Arial" charset="0"/>
                <a:cs typeface="Arial" charset="0"/>
              </a:rPr>
              <a:t>Planning and reporting on extra budgetary funds</a:t>
            </a:r>
          </a:p>
          <a:p>
            <a:pPr marL="600075" lvl="1" indent="-257175" algn="just" defTabSz="914400">
              <a:spcBef>
                <a:spcPts val="450"/>
              </a:spcBef>
              <a:buFont typeface="Arial" charset="0"/>
              <a:buChar char="•"/>
            </a:pPr>
            <a:endParaRPr lang="en-US" dirty="0">
              <a:solidFill>
                <a:prstClr val="black"/>
              </a:solidFill>
              <a:latin typeface="Arial" charset="0"/>
              <a:ea typeface="Arial" charset="0"/>
              <a:cs typeface="Arial" charset="0"/>
            </a:endParaRPr>
          </a:p>
          <a:p>
            <a:pPr marL="600075" lvl="1" indent="-257175" algn="just" defTabSz="914400">
              <a:spcBef>
                <a:spcPts val="450"/>
              </a:spcBef>
              <a:buFont typeface="Arial" charset="0"/>
              <a:buChar char="•"/>
            </a:pPr>
            <a:endParaRPr lang="en-US" dirty="0">
              <a:solidFill>
                <a:prstClr val="black"/>
              </a:solidFill>
              <a:latin typeface="Arial" charset="0"/>
              <a:ea typeface="Arial" charset="0"/>
              <a:cs typeface="Arial" charset="0"/>
            </a:endParaRPr>
          </a:p>
        </p:txBody>
      </p:sp>
      <p:sp>
        <p:nvSpPr>
          <p:cNvPr id="40"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r>
              <a:rPr lang="en-GB" sz="3000" dirty="0">
                <a:solidFill>
                  <a:prstClr val="white"/>
                </a:solidFill>
                <a:latin typeface="Arial"/>
                <a:cs typeface="Arial"/>
              </a:rPr>
              <a:t>Key Findings: Areas for Improvement</a:t>
            </a:r>
            <a:endParaRPr sz="3000" dirty="0">
              <a:solidFill>
                <a:prstClr val="white"/>
              </a:solidFill>
              <a:latin typeface="Arial"/>
              <a:cs typeface="Arial"/>
            </a:endParaRPr>
          </a:p>
        </p:txBody>
      </p:sp>
      <p:sp>
        <p:nvSpPr>
          <p:cNvPr id="43"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44" name="Picture 7"/>
          <p:cNvPicPr>
            <a:picLocks noChangeAspect="1"/>
          </p:cNvPicPr>
          <p:nvPr/>
        </p:nvPicPr>
        <p:blipFill>
          <a:blip r:embed="rId3"/>
          <a:stretch>
            <a:fillRect/>
          </a:stretch>
        </p:blipFill>
        <p:spPr>
          <a:xfrm>
            <a:off x="0" y="5391792"/>
            <a:ext cx="714356" cy="608959"/>
          </a:xfrm>
          <a:prstGeom prst="rect">
            <a:avLst/>
          </a:prstGeom>
        </p:spPr>
      </p:pic>
      <p:sp>
        <p:nvSpPr>
          <p:cNvPr id="45"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21</a:t>
            </a:fld>
            <a:endParaRPr lang="en-US">
              <a:solidFill>
                <a:prstClr val="black">
                  <a:tint val="75000"/>
                </a:prstClr>
              </a:solidFill>
            </a:endParaRPr>
          </a:p>
        </p:txBody>
      </p:sp>
      <p:sp>
        <p:nvSpPr>
          <p:cNvPr id="36" name="object 82"/>
          <p:cNvSpPr/>
          <p:nvPr/>
        </p:nvSpPr>
        <p:spPr>
          <a:xfrm>
            <a:off x="-3764" y="1480807"/>
            <a:ext cx="9153000" cy="432000"/>
          </a:xfrm>
          <a:custGeom>
            <a:avLst/>
            <a:gdLst/>
            <a:ahLst/>
            <a:cxnLst/>
            <a:rect l="l" t="t" r="r" b="b"/>
            <a:pathLst>
              <a:path w="12192000" h="461772">
                <a:moveTo>
                  <a:pt x="0" y="461772"/>
                </a:moveTo>
                <a:lnTo>
                  <a:pt x="12192000" y="461772"/>
                </a:lnTo>
                <a:lnTo>
                  <a:pt x="12192000" y="0"/>
                </a:lnTo>
                <a:lnTo>
                  <a:pt x="0" y="0"/>
                </a:lnTo>
                <a:lnTo>
                  <a:pt x="0" y="461772"/>
                </a:lnTo>
                <a:close/>
              </a:path>
            </a:pathLst>
          </a:custGeom>
          <a:solidFill>
            <a:schemeClr val="bg2">
              <a:lumMod val="50000"/>
            </a:schemeClr>
          </a:solidFill>
        </p:spPr>
        <p:txBody>
          <a:bodyPr wrap="square" lIns="0" tIns="0" rIns="0" bIns="0" rtlCol="0">
            <a:noAutofit/>
          </a:bodyPr>
          <a:lstStyle/>
          <a:p>
            <a:pPr marL="81000" defTabSz="914400"/>
            <a:endParaRPr lang="en-US" sz="1950" b="1"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23156865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bject 33"/>
          <p:cNvSpPr txBox="1"/>
          <p:nvPr/>
        </p:nvSpPr>
        <p:spPr>
          <a:xfrm>
            <a:off x="990124" y="4632503"/>
            <a:ext cx="2389556" cy="653853"/>
          </a:xfrm>
          <a:prstGeom prst="rect">
            <a:avLst/>
          </a:prstGeom>
        </p:spPr>
        <p:txBody>
          <a:bodyPr wrap="square" lIns="0" tIns="0" rIns="0" bIns="0" rtlCol="0">
            <a:noAutofit/>
          </a:bodyPr>
          <a:lstStyle/>
          <a:p>
            <a:pPr marL="9525" defTabSz="914400">
              <a:lnSpc>
                <a:spcPts val="2213"/>
              </a:lnSpc>
              <a:spcBef>
                <a:spcPts val="110"/>
              </a:spcBef>
            </a:pPr>
            <a:endParaRPr sz="1200" dirty="0">
              <a:solidFill>
                <a:prstClr val="black"/>
              </a:solidFill>
              <a:cs typeface="Calibri"/>
            </a:endParaRPr>
          </a:p>
        </p:txBody>
      </p:sp>
      <p:sp>
        <p:nvSpPr>
          <p:cNvPr id="3" name="object 3"/>
          <p:cNvSpPr txBox="1"/>
          <p:nvPr/>
        </p:nvSpPr>
        <p:spPr>
          <a:xfrm>
            <a:off x="-114300" y="1127813"/>
            <a:ext cx="8932545" cy="610361"/>
          </a:xfrm>
          <a:prstGeom prst="rect">
            <a:avLst/>
          </a:prstGeom>
        </p:spPr>
        <p:txBody>
          <a:bodyPr wrap="square" lIns="0" tIns="0" rIns="0" bIns="0" rtlCol="0">
            <a:noAutofit/>
          </a:bodyPr>
          <a:lstStyle/>
          <a:p>
            <a:pPr marL="457" algn="ctr" defTabSz="914400">
              <a:lnSpc>
                <a:spcPts val="2408"/>
              </a:lnSpc>
              <a:spcBef>
                <a:spcPts val="120"/>
              </a:spcBef>
            </a:pPr>
            <a:endParaRPr sz="2100" dirty="0">
              <a:solidFill>
                <a:srgbClr val="44546A">
                  <a:lumMod val="75000"/>
                </a:srgbClr>
              </a:solidFill>
              <a:cs typeface="Calibri"/>
            </a:endParaRPr>
          </a:p>
        </p:txBody>
      </p:sp>
      <p:sp>
        <p:nvSpPr>
          <p:cNvPr id="17" name="Rectangle 16"/>
          <p:cNvSpPr/>
          <p:nvPr/>
        </p:nvSpPr>
        <p:spPr>
          <a:xfrm>
            <a:off x="0" y="1843988"/>
            <a:ext cx="9057132" cy="2490425"/>
          </a:xfrm>
          <a:prstGeom prst="rect">
            <a:avLst/>
          </a:prstGeom>
        </p:spPr>
        <p:txBody>
          <a:bodyPr wrap="square">
            <a:spAutoFit/>
          </a:bodyPr>
          <a:lstStyle/>
          <a:p>
            <a:pPr lvl="1" algn="just" defTabSz="914400"/>
            <a:endParaRPr lang="en-US" dirty="0">
              <a:solidFill>
                <a:prstClr val="black"/>
              </a:solidFill>
              <a:latin typeface="Arial" charset="0"/>
              <a:ea typeface="Arial" charset="0"/>
              <a:cs typeface="Arial" charset="0"/>
            </a:endParaRPr>
          </a:p>
          <a:p>
            <a:pPr marL="600075" lvl="1" indent="-257175" algn="just" defTabSz="914400">
              <a:spcBef>
                <a:spcPts val="450"/>
              </a:spcBef>
              <a:buFont typeface="Arial" charset="0"/>
              <a:buChar char="•"/>
            </a:pPr>
            <a:endParaRPr lang="en-GB" dirty="0">
              <a:solidFill>
                <a:prstClr val="black"/>
              </a:solidFill>
              <a:latin typeface="Arial" charset="0"/>
              <a:ea typeface="Arial" charset="0"/>
              <a:cs typeface="Arial" charset="0"/>
            </a:endParaRPr>
          </a:p>
          <a:p>
            <a:pPr marL="600075" lvl="1" indent="-257175" algn="just" defTabSz="914400">
              <a:spcBef>
                <a:spcPts val="450"/>
              </a:spcBef>
              <a:buFont typeface="Arial" charset="0"/>
              <a:buChar char="•"/>
            </a:pPr>
            <a:endParaRPr lang="en-GB" dirty="0">
              <a:solidFill>
                <a:prstClr val="black"/>
              </a:solidFill>
              <a:latin typeface="Arial" charset="0"/>
              <a:ea typeface="Arial" charset="0"/>
              <a:cs typeface="Arial" charset="0"/>
            </a:endParaRPr>
          </a:p>
          <a:p>
            <a:pPr marL="600075" lvl="1" indent="-257175" algn="just" defTabSz="914400">
              <a:spcBef>
                <a:spcPts val="450"/>
              </a:spcBef>
              <a:buFont typeface="Arial" charset="0"/>
              <a:buChar char="•"/>
            </a:pPr>
            <a:endParaRPr lang="en-GB" dirty="0">
              <a:solidFill>
                <a:prstClr val="black"/>
              </a:solidFill>
              <a:latin typeface="Arial" charset="0"/>
              <a:ea typeface="Arial" charset="0"/>
              <a:cs typeface="Arial" charset="0"/>
            </a:endParaRPr>
          </a:p>
          <a:p>
            <a:pPr lvl="1" algn="ctr" defTabSz="914400">
              <a:spcBef>
                <a:spcPts val="450"/>
              </a:spcBef>
            </a:pPr>
            <a:r>
              <a:rPr lang="en-GB" sz="4500" dirty="0">
                <a:solidFill>
                  <a:srgbClr val="5B9BD5">
                    <a:lumMod val="50000"/>
                  </a:srgbClr>
                </a:solidFill>
                <a:latin typeface="Arial" charset="0"/>
                <a:ea typeface="Arial" charset="0"/>
                <a:cs typeface="Arial" charset="0"/>
              </a:rPr>
              <a:t>Thank You</a:t>
            </a:r>
            <a:endParaRPr lang="en-US" sz="4500" dirty="0">
              <a:solidFill>
                <a:srgbClr val="5B9BD5">
                  <a:lumMod val="50000"/>
                </a:srgbClr>
              </a:solidFill>
              <a:latin typeface="Arial" charset="0"/>
              <a:ea typeface="Arial" charset="0"/>
              <a:cs typeface="Arial" charset="0"/>
            </a:endParaRPr>
          </a:p>
          <a:p>
            <a:pPr marL="600075" lvl="1" indent="-257175" algn="just" defTabSz="914400">
              <a:spcBef>
                <a:spcPts val="450"/>
              </a:spcBef>
              <a:buFont typeface="Arial" charset="0"/>
              <a:buChar char="•"/>
            </a:pPr>
            <a:endParaRPr lang="en-US" dirty="0">
              <a:solidFill>
                <a:prstClr val="black"/>
              </a:solidFill>
              <a:latin typeface="Arial" charset="0"/>
              <a:ea typeface="Arial" charset="0"/>
              <a:cs typeface="Arial" charset="0"/>
            </a:endParaRPr>
          </a:p>
        </p:txBody>
      </p:sp>
      <p:sp>
        <p:nvSpPr>
          <p:cNvPr id="40" name="object 3"/>
          <p:cNvSpPr txBox="1"/>
          <p:nvPr/>
        </p:nvSpPr>
        <p:spPr>
          <a:xfrm>
            <a:off x="97154" y="912114"/>
            <a:ext cx="8959977" cy="506246"/>
          </a:xfrm>
          <a:prstGeom prst="rect">
            <a:avLst/>
          </a:prstGeom>
          <a:solidFill>
            <a:srgbClr val="2A4EB3"/>
          </a:solidFill>
        </p:spPr>
        <p:txBody>
          <a:bodyPr wrap="square" lIns="0" tIns="0" rIns="0" bIns="0" rtlCol="0">
            <a:noAutofit/>
          </a:bodyPr>
          <a:lstStyle/>
          <a:p>
            <a:pPr marL="148818" defTabSz="914400">
              <a:lnSpc>
                <a:spcPct val="101725"/>
              </a:lnSpc>
              <a:spcBef>
                <a:spcPts val="363"/>
              </a:spcBef>
            </a:pPr>
            <a:endParaRPr sz="3000" dirty="0">
              <a:solidFill>
                <a:prstClr val="white"/>
              </a:solidFill>
              <a:latin typeface="Arial"/>
              <a:cs typeface="Arial"/>
            </a:endParaRPr>
          </a:p>
        </p:txBody>
      </p:sp>
      <p:sp>
        <p:nvSpPr>
          <p:cNvPr id="43" name="object 71"/>
          <p:cNvSpPr/>
          <p:nvPr/>
        </p:nvSpPr>
        <p:spPr>
          <a:xfrm>
            <a:off x="496081" y="5610058"/>
            <a:ext cx="8647919" cy="390692"/>
          </a:xfrm>
          <a:custGeom>
            <a:avLst/>
            <a:gdLst/>
            <a:ahLst/>
            <a:cxnLst/>
            <a:rect l="l" t="t" r="r" b="b"/>
            <a:pathLst>
              <a:path w="12192000" h="397764">
                <a:moveTo>
                  <a:pt x="12192000" y="0"/>
                </a:moveTo>
                <a:lnTo>
                  <a:pt x="0" y="0"/>
                </a:lnTo>
                <a:lnTo>
                  <a:pt x="0" y="397762"/>
                </a:lnTo>
                <a:lnTo>
                  <a:pt x="12192000" y="397762"/>
                </a:lnTo>
                <a:lnTo>
                  <a:pt x="12192000" y="0"/>
                </a:lnTo>
                <a:close/>
              </a:path>
            </a:pathLst>
          </a:custGeom>
          <a:solidFill>
            <a:srgbClr val="2A4EB3"/>
          </a:solidFill>
        </p:spPr>
        <p:txBody>
          <a:bodyPr wrap="square" lIns="0" tIns="0" rIns="0" bIns="0" rtlCol="0">
            <a:noAutofit/>
          </a:bodyPr>
          <a:lstStyle/>
          <a:p>
            <a:pPr defTabSz="914400"/>
            <a:r>
              <a:rPr lang="en-US" sz="1200" b="1" spc="-18" dirty="0">
                <a:solidFill>
                  <a:srgbClr val="FFFFFF"/>
                </a:solidFill>
                <a:latin typeface="Arial"/>
                <a:cs typeface="Arial"/>
              </a:rPr>
              <a:t>       2016 UNECA Partners Survey</a:t>
            </a:r>
            <a:endParaRPr sz="1200" dirty="0">
              <a:solidFill>
                <a:prstClr val="black"/>
              </a:solidFill>
              <a:latin typeface="Arial"/>
              <a:cs typeface="Arial"/>
            </a:endParaRPr>
          </a:p>
        </p:txBody>
      </p:sp>
      <p:pic>
        <p:nvPicPr>
          <p:cNvPr id="44" name="Picture 7"/>
          <p:cNvPicPr>
            <a:picLocks noChangeAspect="1"/>
          </p:cNvPicPr>
          <p:nvPr/>
        </p:nvPicPr>
        <p:blipFill>
          <a:blip r:embed="rId3"/>
          <a:stretch>
            <a:fillRect/>
          </a:stretch>
        </p:blipFill>
        <p:spPr>
          <a:xfrm>
            <a:off x="0" y="5391792"/>
            <a:ext cx="714356" cy="608959"/>
          </a:xfrm>
          <a:prstGeom prst="rect">
            <a:avLst/>
          </a:prstGeom>
        </p:spPr>
      </p:pic>
      <p:sp>
        <p:nvSpPr>
          <p:cNvPr id="45" name="Slide Number Placeholder 1"/>
          <p:cNvSpPr>
            <a:spLocks noGrp="1"/>
          </p:cNvSpPr>
          <p:nvPr>
            <p:ph type="sldNum" sz="quarter" idx="12"/>
          </p:nvPr>
        </p:nvSpPr>
        <p:spPr>
          <a:xfrm>
            <a:off x="6457950" y="5624513"/>
            <a:ext cx="2057400" cy="273844"/>
          </a:xfrm>
        </p:spPr>
        <p:txBody>
          <a:bodyPr/>
          <a:lstStyle/>
          <a:p>
            <a:fld id="{84DA1562-DCDE-684B-AA3F-00118D4F70EF}" type="slidenum">
              <a:rPr lang="en-US" smtClean="0">
                <a:solidFill>
                  <a:prstClr val="black">
                    <a:tint val="75000"/>
                  </a:prstClr>
                </a:solidFill>
              </a:rPr>
              <a:pPr/>
              <a:t>22</a:t>
            </a:fld>
            <a:endParaRPr lang="en-US">
              <a:solidFill>
                <a:prstClr val="black">
                  <a:tint val="75000"/>
                </a:prstClr>
              </a:solidFill>
            </a:endParaRPr>
          </a:p>
        </p:txBody>
      </p:sp>
      <p:sp>
        <p:nvSpPr>
          <p:cNvPr id="36" name="object 82"/>
          <p:cNvSpPr/>
          <p:nvPr/>
        </p:nvSpPr>
        <p:spPr>
          <a:xfrm>
            <a:off x="-3764" y="1480807"/>
            <a:ext cx="9153000" cy="432000"/>
          </a:xfrm>
          <a:custGeom>
            <a:avLst/>
            <a:gdLst/>
            <a:ahLst/>
            <a:cxnLst/>
            <a:rect l="l" t="t" r="r" b="b"/>
            <a:pathLst>
              <a:path w="12192000" h="461772">
                <a:moveTo>
                  <a:pt x="0" y="461772"/>
                </a:moveTo>
                <a:lnTo>
                  <a:pt x="12192000" y="461772"/>
                </a:lnTo>
                <a:lnTo>
                  <a:pt x="12192000" y="0"/>
                </a:lnTo>
                <a:lnTo>
                  <a:pt x="0" y="0"/>
                </a:lnTo>
                <a:lnTo>
                  <a:pt x="0" y="461772"/>
                </a:lnTo>
                <a:close/>
              </a:path>
            </a:pathLst>
          </a:custGeom>
          <a:solidFill>
            <a:schemeClr val="bg2">
              <a:lumMod val="50000"/>
            </a:schemeClr>
          </a:solidFill>
        </p:spPr>
        <p:txBody>
          <a:bodyPr wrap="square" lIns="0" tIns="0" rIns="0" bIns="0" rtlCol="0">
            <a:noAutofit/>
          </a:bodyPr>
          <a:lstStyle/>
          <a:p>
            <a:pPr marL="81000" defTabSz="914400"/>
            <a:endParaRPr lang="en-US" sz="1950" b="1"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396134625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wt5MRESiYk6mnvW.h44Z7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UFSf7Rw70KyqS7YPQP8a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qrNR8IF0L0SySGIbULnWz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TfqPuyHleECXv4Ypl0wc3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oq4RWcJExUGThWn6WQWVH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C8wJy9.T70u6KA76sWaaK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idwNHDjVU0GAySVJpTJs_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iqqZeJjNb0KH5iHwPgueo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HG_MuBp5CEK9EqAw4X14e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i1Z.HICdPU24ZM8DxIB73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XOznR95e0keAIOgLrOTj3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DrWp0UXRjkCu2h_yFwwj.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m_oeb4MKW0CxRC2y5Nl0z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z6vcK.DLHEmuzjMitmmEv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IAoxfpFOoUOGia0sEkez1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VgBtGkxEESAx_2D94Pac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pF9fCWLUecN2bqHrYAa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aSmSuu3aD0iV1TqDE7s5.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jFKQ0U7ZCkKxZWg07BySE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QvwHcTB4AEWt6O2LlpfUk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1LZjA2acI0qPvnD8vk6Ij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KlOcPP7O60W3uAj322rlW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3xXgcAxHZE.DQYfqb93Gy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QMRAyhjPxUSMnbnQd0MRX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i8izSRXl4Eeo_evaFGF_R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1LnZAgOwUUu9zEeNdAExK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dhQ7KxhBXk2qbYIG2VZ6m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ps8wMlJVJUujH3iwcKkie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BONgtDSDS02hm0C3vGyJt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lLqAogB8FkSyF5w9NY1mz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Q.WlLrZHLk2rMt4sS3idB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pYI3KGego02.1OOEvfKmM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1.e4Ki1f7UWisXt6vvi_k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2Be2t2_wxEW.hDZ4gQ1Lm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bI_CCIOKwEGgTC3jh38Ip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awR5H7wnxkqjL6i.cIm5W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yr9JLuuAm0.R0owSC6hzC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WmqFkfJN_U6vx3U08Ucl2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9OHcFxrWWkSDnlPxTIeFy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nHEcQPNnVUup.5wEPKlPb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2U9Q8F3Jb0.qNLLeos75p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AransbsFMkCZV8vj37.VZ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rqZ53EQA1U.PvF0rd5yDz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DBOS.IWQC0qYnIGSq0.LN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B3qXlF_vNkuok4_hcRrrp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7FHANt9aSUWDcWjKKfBXb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XRDneWrZhkCyoklX9FlUE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MSlo5qeL8Eyb3i1311oMNQ"/>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4gIqZaBkVkqElJtC9FRvb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wc_xql2SJEenM6sa91uWQ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28zNcCtbo06a95j3nayms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QTvaa4QqNEqqzJmgE0jKt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fSdVjtqp9kWdwYGLcralog"/>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rCy7rRnY6k61sPsVX8trI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k7RyxM1oEW6w336vPvFe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PI8Z21ruxk2g5Xdt4dRZk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tQDGqe2V9kyCit0qllhjOA"/>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WTWk.mQ_vE6j2.wD3hWmE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NPyJLZIl3EKiZh64uHy97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BMKXmoBmYE6WMsfU2Ut8C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IjMi3hqlbkG4TlPmHhNyt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TBO0uRpBCEub4AT1l2csG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ixmzVRvpFEqXh7_WPJchW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or5G.cdTUESsngVvvRLfd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XMq1Sq0A2UqRTElVIlsVO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kZD8dz8wQU.9BQV9YoOMg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XHmy0j1LcU6GNvfbP8EQB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tIwCxIW2yEW2ll5z8eWq7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FpxS3VEK0kqMMIowd8wNb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FRvETPoLTke00b410q_Tj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IiegLdehY0Wb9WsG1bJXC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H5_Mwrj0.ECOrjQxqJbOQ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gu6UEZkSsUGyoVS1L_Ndb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jF.ualFQkU.sJGH_pY0p8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FzMJsnQeckCmobQMSsNaT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DtrnF5GHkkeQKfairqXHM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U4HcHQmZKEOig3R5hnRbv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f_bcp0Q.u0yam5I8VgqQyw"/>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yoevMbJsJUuTJ5iYeW79a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Bx35q1kuyUSfmswyuLCO8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9fZTmNxB30GmjiWS2WGIB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ezG7GyvqXU.0pCxKOAN6GA"/>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4gCoG9e1rUm7KkXGLyT.Q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PjBFDTMq7k2WJtQf9EaJq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L69l41ACcUSHTuhX3LC3V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fvJR1xcWtUSZRQiGBt5Gg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Uu6_bsFn0kmxrORQGDO4v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9s4P.BxeDkGACvl67ZACj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ItxmJYrN_Eqrm_ky0VZfU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jZamOWJiL060t3CYG8Y6R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WEMP69PC4Em9AmQ2RXJ2q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oGf4bRN9kWFeBUAoqlCw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klESKtOxXEqLyc2s76IBwA"/>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dnio7QkJ5USzJ86aMibbgg"/>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h4xRluGaWUy6obKblW8xnQ"/>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Cmb8i7vqqkKhhruJPAjR6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TWJCqdSQuEiHIkDpeVSC4g"/>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y41jbwD56U6Wq6nrEODwX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4GVKeBEjPUGN9q8p6UdIPw"/>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_bzoni6N.0e2LR6dQOThag"/>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XEa.f8bp.kW8wPt1QNzbww"/>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5CsW3hkzCkql29g1QO_hO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X_XN8Bq48kWGBBZkK79kNA"/>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3S5vWXep10.UTQ6YjshUB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oPiVJsupGk.i7BT5j9M1L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AriiA5JUGk.pdkgW5Hhh2w"/>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yvzmMZAyaE6RxbHl4WVLY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Z3Ip7wGGEuqF.KfJyVi5g"/>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PU6yRPif1EqddVMJ5qib7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jSGeVvEcg02NqJcVK365Tw"/>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Be8CCSo7kEuZ9BnQSgNYTQ"/>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6lMqsf_HREGZ6JB3JT0zy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cOkZB2SzH0uTzTP9cr_EcA"/>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wpHytK9oRU2MtTSi_uHWs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j5Nhi5Lu.ECpk6zDlqWjMA"/>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N5D4H5sI4kSuEz0ifwDEow"/>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SPJGSREfmkm6VlNv8jwOI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OPzAfCPg7k6Uje2NzfADVg"/>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2DL7DvhuUk61m34NxJSQow"/>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eZNRbrc2QUaP3uCjQcSnY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Y2ngnlbUWUqg_E2xbfh91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1Kuoq0_Rnk2Ih2Rkj1Ojlw"/>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AnguMjO4mk.CyJ9KPRMM5Q"/>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3QM.AcRZa0ukNgsSr1oM0A"/>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datb3xmwk6ZApLyLbMLTw"/>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7s9qerrJIE2tgMeq.Pps7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AORVz5NtI0eKJABpMMA9Bw"/>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b3xs48mmvkGuhZcepwuz4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ZkqIk7ZsfEGBsfmTTHRhw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6Ky_8EzOQ0eGZhPKbGZA.w"/>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67PQhaYfgUOUpzkNud4hRg"/>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KgyyrNcNAkGVVXV507YqC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3BE6.o0aakuCRyR7zH6tNQ"/>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lqTCdNO_oUCAh5MPlfU1wA"/>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4a2r1zjD2kG0B4EeQYuRpA"/>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_d4_i6efJEiMyG1xC3geq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DrvL3tX7Tk.vCccXbhjdy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PMI36M4aDUGaQu2TecbJqw"/>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TYsI5IFZMkiQtvnOG94S_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_atV2D0hKUC5eSTda53waA"/>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Jb_dBrzTLkKgxu2DonVFrQ"/>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XcyfkeTIdUiunpk_N36Ed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MZXZf.UlUUuMmetHnlOTqQ"/>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hzNXkYf6Kk.Iv0XieyGMNA"/>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UkOrpHZHQ0uikgDaOwOk0Q"/>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D1NfFzpFm0S8ceR0eWTFOg"/>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nGtW3CjkDkuI1E_bW_Wtk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yvDvMnfx1EC6n7ru1DGwBQ"/>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Eq8qVLKCAEClgEfxnFmrs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BIulFdLklkuBd3fJ72WOcw"/>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cd4DuL3dKUCWJnn4KIlTmw"/>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mqfDcA8Cg0S6i7ND1RPSJw"/>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s3JGdwzvykaytbkP4aqV9g"/>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mwFHjr37zUa7uax1ZjtPcQ"/>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9sWHR9wBvE2cKINJBu7T8A"/>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rIYNGFBwAki.pZOER9UeJg"/>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ADXoC0TevEyxSmKA0NWb1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rAAX_YfU2Ue9qUKdRbGGs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sM_xgpCyHkOVB922KD65hQ"/>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3Sdc1yWwQkG09Qx7EVRkZQ"/>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Hb6ksDrEvkqyDZ.MLk21i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QCS63zu6106ZeOabMpVU_w"/>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cVcdyXPfLEuz24U0mik_zg"/>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cHp2zOB.JEubiR158powcQ"/>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cz6ft4K53kSriCL2p0J55g"/>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C1IjZGobMEGFUtHqSxT9Bw"/>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umAm0pgN20aIoAcizJe8o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NclJkCsSQUqM4m1VWve0wA"/>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MU5a5cr6nUeHeb0cKJ9w6w"/>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LXk2SCGMMEasX0KmLUcxO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Id4LVYQNx02YnEadNfUQ.g"/>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DYNnOurJfUK2HuJAJKdx5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nB0DjhUxDEWHEgom9hUfwA"/>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gE57HdPXFEinsKpJYBCF3A"/>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mn0cogQtXUOThS0rjklpKw"/>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9CkFUJZagUS_9D94SEj0u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6WeJMqok5kWlITVNk_tM9A"/>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ij6d3qTcGEuqHQDcoJNuig"/>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P57j6QkcqE2Vwue9WZDJfw"/>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sWO8U_.zRES4frM8Ld7qn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nLbQ7RFVUUKQg0HePhzlG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k3ANOaXS90q9nish2e5xS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fwmvU2zSq0y2PDoWj3cY.Q"/>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lyrFNXg8RkaJ42BPGYTP0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xHGSCttBCkS.DEPBNqUX2A"/>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7ThQ0kzhq0KdpxDStIvWCQ"/>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iG4WODkL9EGzvwgHh4I8SQ"/>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q7l.XkivHUuYuIbYtBefuQ"/>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2s0zcTEPTUifqLMKBtmS8g"/>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LkuIx9bN6EqBLEhFhykIHg"/>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1Ju6Ej_d2UaSz.QxAlFyDg"/>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9u9ehucMJEew3U3zqylQKA"/>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WYxv9bKghECY31R6HoPPN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CgMuSBU0wE23QVYzUiLO0A"/>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gk1SLbBBukS8YHq9yWCqWQ"/>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KxrvdXQtpEikvyeR3bQK.Q"/>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lTGdsDjL5kmoI.MtZZcUEQ"/>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g4Z4PKu66UikyAqpFAg8ww"/>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siD2eRPb.EGbJ8fDWfSsJg"/>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MCHVqt0bYU.pFu1.awV9Wg"/>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Fnjb53dc4Ui4a9PJ3gjnTQ"/>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A5WcJ48hD0S3DgQJrqifeQ"/>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9tU0YN9rh0KKj3q7dSGg5Q"/>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CkQaiFnybkyEPUwYXNaWJg"/>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nuyaps5hwEq80yEpPXKUGg"/>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dFMavmXX9EuObY83LXRxKg"/>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KQR_86hsTUiGrC4FM9s7ag"/>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lKr9NIP7FEKn5g_6aBHaKg"/>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llYl0mkAjke4BBRwwKztoQ"/>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o4nDuJ_y8k.7DAVpsY9x.w"/>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p.DGQVlyeC0SKlTVXHwClLQ"/>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W7r8VLvjpkmNX7R1iyQu1A"/>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dEwU1fYlxkmfg5CYRhc3DQ"/>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pNptiBj2W5UyYE7vMnvWMFQ"/>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JC42FPUkXEiVl2vZxAcxm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peIvSAAw_QUOjDyKf5_EKxg"/>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yGBzub8gmEKMbO0Nh28bvQ"/>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7LUdF_u9AEinM90gkIDCww"/>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7sM2dY9BPk6iJnz5rcC3OA"/>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m5k5LprtpUe9xvN3BFlUYg"/>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WMUbBYNKc0OZW2BBvmi0kA"/>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pD8pdMgh2zU6zuF1jc8QX4w"/>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AbIxjPtFoUG6dtqMeA5ncw"/>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pfcHwfyCBl0iRCKR.kMKdTQ"/>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qz5ohLeP0uYJRx.Z9zc8A"/>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pW18JmR1Mhkmc0cgyMCKrtw"/>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99nWhSXkK06S2MUY_ZHysw"/>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jhf7TXrGEEOmNMoXcqMf3w"/>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2dVjs7CluE.3ElNcqWq3Yg"/>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Fo.19BlvZk679w8udYJy3g"/>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vVKSBicUlEi334AG7XXGyg"/>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zqvmlz.8u0aZpjfTN7j3pg"/>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4JTYhHX9u0iK7dHkWoKWKg"/>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hh053aZ3O02FWhNsW5qlgQ"/>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pbcBa8f1lXUi3SU2XDDX_YQ"/>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pg1VFMKm8CEWMvza_AxYOWA"/>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pOl_zSqK6i0Se3OMMA2dn_g"/>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jEYnle7ha0GP4dQwISDC9A"/>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p21WbsuUCE0Sn7a.HF1LWAw"/>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pOtnhurPqbUKRzbLma_Pg7g"/>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Q78x.NYQrUWowoHOtlgHdg"/>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p8xzzKzpWtUmu331S8svAvg"/>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pOZb9.GauEUenlfNGyFUcLA"/>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Eo9Vc9FLGEmke4B6Fm9I.Q"/>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VTNeUKmrrUSWiplUNXKQUA"/>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ENi.Nrb2yky0QHPdkt3KQA"/>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iGHBSmGHU0qH2Zo1dKKFrQ"/>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ExR0IZWrl0igQwiYLeZaiA"/>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c6ChDntXeUmEozVN.GTaEg"/>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ePwae2pFCUqbv0sJNF_Ekg"/>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pIjW9J4ToUeSeV8ksPJyOg"/>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Gm6xcIXsbUGSCzkvcvbJiA"/>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gE8eVaRHZEOZlvAjQqiJCw"/>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_.KsUpOchEe1HCXpeZkeFw"/>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pA2ylzXlOu0uKScZyn4B9hw"/>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psZFLo9.7FkWCqIEJMSp.Jg"/>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pR8xbagmYdUC21dD7bbxHag"/>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pTDItQM_la0.1t7EcK38hag"/>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psw8pmP9f0E6T2.PD_Ehyjw"/>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pLXUOlM0gDkClocDYXhahwg"/>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pLaHkj6UiK0qc0iCaFzl0SA"/>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pDbXk2IqsN0WTSI_oDgxrRg"/>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pn7KH1daDEU..FQXli0OOqw"/>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pq02sDEnQxkmQAQALg5ajuA"/>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pW1eIuLQRykaDpIuNlm6VjQ"/>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pFAJX4bJj7EaANhgeIjdKMA"/>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p14eKoB7UqUWgBnB6lG4ENw"/>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pEN0d1LAeHkKby71pi04EsQ"/>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pwseJPh_QCEm2eRX.zacWBw"/>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p_yZKvpEQcUm0OJDxSZMG3w"/>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pCIy32zh3YkGrUj.3DSVdwA"/>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pGC6.DTwI2UOKLDEGVpWyeg"/>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pFSPXFXbys0Gd9v3Y8JZ3Vg"/>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pFZRNHNOMdUuDCl4ouhgEMQ"/>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pF8tjVApBLEi3.IbHNQXwPA"/>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paz6Mam1ry0a2gjYF.otX8A"/>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p4LobrcxEaEe5HOHvRipwWQ"/>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pmxvGMT.j.UO83jNAMlhTbQ"/>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px66ywLlU10qQPA71Ds8WTA"/>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pf5fc7m7tIUKR.3nkxBpotg"/>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pK7UHZkkYPk2vXiXDYYGlIw"/>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pWcxO7AFldkWpIoG.3Ly4Fg"/>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pFwe7fyfQBUiLkWGuH_XbvQ"/>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pY.QNHHylD0miQWOL6AdeJw"/>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pQUFvFCHJWk6lEmTXM2ODYw"/>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pAnl_Y_iWpUWYryPhPPyR6w"/>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pdYWbRVEhq0m6sfJvWiFiHA"/>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pUeyaGlSZxEeJ_iPoYlJ_NA"/>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p8ZBNELh73kSubBhtHR7BOg"/>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pz7r7I4uJbEKDMdC8HwpIWw"/>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p7JXoxxk2gESLh5hsNO2kFQ"/>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p2GxuX7cZ8kOS8sFyseYYzA"/>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p_V9MC6sPO0iT5kaH_UIYDQ"/>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p7HInwCp0v0SHa5yObD3mWw"/>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pygFisRoGckGfw6.AKFZtqg"/>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piVZu5j5QbEOh_1qyw2zDpg"/>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pIEAE5YRFN0WLxDottXYN9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pKFaLLQrbO0yFypDOo0NI_A"/>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pWj6NovToO0GoDc3yONwjRQ"/>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p0Owg1iQVp0.H09Dn97gBEA"/>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pnBBNB2_ZNEaQjcxFk.5txw"/>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pBBvOs3pc0kWo4CFaHlTtHQ"/>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pDdvt6ZkifEGkSMT0HWrg2w"/>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pKtvqkHY0aE2nI62wY.JIGA"/>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pAgZGE5CqBU2KJVt3c7yx4A"/>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pKgfs24dNBEuRlGK5qiMTnQ"/>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pdG2KOawgBkCCvrrANdi6WA"/>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pKSob0UJvUUqSDL3QCGtogA"/>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p82iSOh17m0SQKMbFx1sfTA"/>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pn4Rkd8NAukKHB4x60T__NQ"/>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pIs2kgbEg1k2de9Est.Iiaw"/>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pPA0aUhvzckiB2K2tQvcZyg"/>
</p:tagLst>
</file>

<file path=ppt/theme/theme1.xml><?xml version="1.0" encoding="utf-8"?>
<a:theme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6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7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9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10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11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12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13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6.xml><?xml version="1.0" encoding="utf-8"?>
<a:theme xmlns:a="http://schemas.openxmlformats.org/drawingml/2006/main" name="14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15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8.xml><?xml version="1.0" encoding="utf-8"?>
<a:theme xmlns:a="http://schemas.openxmlformats.org/drawingml/2006/main" name="16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9.xml><?xml version="1.0" encoding="utf-8"?>
<a:theme xmlns:a="http://schemas.openxmlformats.org/drawingml/2006/main" name="17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0.xml><?xml version="1.0" encoding="utf-8"?>
<a:theme xmlns:a="http://schemas.openxmlformats.org/drawingml/2006/main" name="18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1.xml><?xml version="1.0" encoding="utf-8"?>
<a:theme xmlns:a="http://schemas.openxmlformats.org/drawingml/2006/main" name="19_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1894</TotalTime>
  <Words>2018</Words>
  <Application>Microsoft Office PowerPoint</Application>
  <PresentationFormat>On-screen Show (4:3)</PresentationFormat>
  <Paragraphs>612</Paragraphs>
  <Slides>22</Slides>
  <Notes>17</Notes>
  <HiddenSlides>0</HiddenSlides>
  <MMClips>0</MMClips>
  <ScaleCrop>false</ScaleCrop>
  <HeadingPairs>
    <vt:vector size="6" baseType="variant">
      <vt:variant>
        <vt:lpstr>Fonts Used</vt:lpstr>
      </vt:variant>
      <vt:variant>
        <vt:i4>7</vt:i4>
      </vt:variant>
      <vt:variant>
        <vt:lpstr>Theme</vt:lpstr>
      </vt:variant>
      <vt:variant>
        <vt:i4>21</vt:i4>
      </vt:variant>
      <vt:variant>
        <vt:lpstr>Slide Titles</vt:lpstr>
      </vt:variant>
      <vt:variant>
        <vt:i4>22</vt:i4>
      </vt:variant>
    </vt:vector>
  </HeadingPairs>
  <TitlesOfParts>
    <vt:vector size="50" baseType="lpstr">
      <vt:lpstr>ＭＳ Ｐゴシック</vt:lpstr>
      <vt:lpstr>Abadi MT Condensed Light</vt:lpstr>
      <vt:lpstr>Arial</vt:lpstr>
      <vt:lpstr>Calibri</vt:lpstr>
      <vt:lpstr>Calibri Light</vt:lpstr>
      <vt:lpstr>Courier New</vt:lpstr>
      <vt:lpstr>Gill Sans</vt:lpstr>
      <vt:lpstr>Conception personnalisée</vt:lpstr>
      <vt:lpstr>1_Conception personnalisée</vt:lpstr>
      <vt:lpstr>2_Conception personnalisée</vt:lpstr>
      <vt:lpstr>3_Conception personnalisée</vt:lpstr>
      <vt:lpstr>4_Conception personnalisée</vt:lpstr>
      <vt:lpstr>5_Conception personnalisée</vt:lpstr>
      <vt:lpstr>6_Conception personnalisée</vt:lpstr>
      <vt:lpstr>7_Conception personnalisée</vt:lpstr>
      <vt:lpstr>Office Theme</vt:lpstr>
      <vt:lpstr>8_Conception personnalisée</vt:lpstr>
      <vt:lpstr>9_Conception personnalisée</vt:lpstr>
      <vt:lpstr>10_Conception personnalisée</vt:lpstr>
      <vt:lpstr>11_Conception personnalisée</vt:lpstr>
      <vt:lpstr>12_Conception personnalisée</vt:lpstr>
      <vt:lpstr>13_Conception personnalisée</vt:lpstr>
      <vt:lpstr>14_Conception personnalisée</vt:lpstr>
      <vt:lpstr>15_Conception personnalisée</vt:lpstr>
      <vt:lpstr>16_Conception personnalisée</vt:lpstr>
      <vt:lpstr>17_Conception personnalisée</vt:lpstr>
      <vt:lpstr>18_Conception personnalisée</vt:lpstr>
      <vt:lpstr>19_Conception personnalisée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Hassna BENSEDDIK</dc:creator>
  <cp:lastModifiedBy>Eskinder Tsegaye</cp:lastModifiedBy>
  <cp:revision>48</cp:revision>
  <dcterms:created xsi:type="dcterms:W3CDTF">2016-03-28T17:04:51Z</dcterms:created>
  <dcterms:modified xsi:type="dcterms:W3CDTF">2016-04-02T10:28:41Z</dcterms:modified>
</cp:coreProperties>
</file>