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 id="2147483721" r:id="rId2"/>
    <p:sldMasterId id="2147483733" r:id="rId3"/>
    <p:sldMasterId id="2147483745" r:id="rId4"/>
    <p:sldMasterId id="2147483757" r:id="rId5"/>
    <p:sldMasterId id="2147483769" r:id="rId6"/>
    <p:sldMasterId id="2147483781" r:id="rId7"/>
    <p:sldMasterId id="2147483793" r:id="rId8"/>
    <p:sldMasterId id="2147483817" r:id="rId9"/>
    <p:sldMasterId id="2147483829" r:id="rId10"/>
    <p:sldMasterId id="2147483841" r:id="rId11"/>
    <p:sldMasterId id="2147483853" r:id="rId12"/>
    <p:sldMasterId id="2147483865" r:id="rId13"/>
    <p:sldMasterId id="2147483877" r:id="rId14"/>
    <p:sldMasterId id="2147483889" r:id="rId15"/>
    <p:sldMasterId id="2147483901" r:id="rId16"/>
    <p:sldMasterId id="2147483913" r:id="rId17"/>
    <p:sldMasterId id="2147483925" r:id="rId18"/>
    <p:sldMasterId id="2147483937" r:id="rId19"/>
    <p:sldMasterId id="2147483949" r:id="rId20"/>
  </p:sldMasterIdLst>
  <p:notesMasterIdLst>
    <p:notesMasterId r:id="rId39"/>
  </p:notesMasterIdLst>
  <p:sldIdLst>
    <p:sldId id="418" r:id="rId21"/>
    <p:sldId id="419" r:id="rId22"/>
    <p:sldId id="420" r:id="rId23"/>
    <p:sldId id="421" r:id="rId24"/>
    <p:sldId id="422" r:id="rId25"/>
    <p:sldId id="423" r:id="rId26"/>
    <p:sldId id="424" r:id="rId27"/>
    <p:sldId id="425" r:id="rId28"/>
    <p:sldId id="426" r:id="rId29"/>
    <p:sldId id="427" r:id="rId30"/>
    <p:sldId id="428" r:id="rId31"/>
    <p:sldId id="429" r:id="rId32"/>
    <p:sldId id="430" r:id="rId33"/>
    <p:sldId id="431" r:id="rId34"/>
    <p:sldId id="432" r:id="rId35"/>
    <p:sldId id="433" r:id="rId36"/>
    <p:sldId id="434" r:id="rId37"/>
    <p:sldId id="435" r:id="rId38"/>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575" autoAdjust="0"/>
  </p:normalViewPr>
  <p:slideViewPr>
    <p:cSldViewPr snapToGrid="0" snapToObjects="1">
      <p:cViewPr varScale="1">
        <p:scale>
          <a:sx n="111" d="100"/>
          <a:sy n="111" d="100"/>
        </p:scale>
        <p:origin x="15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0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6.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AB2968-AF50-4779-A8F9-C452E71A6D55}" type="datetimeFigureOut">
              <a:rPr lang="en-US" smtClean="0"/>
              <a:t>4/2/2016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8D053-2E03-4458-BB66-52EB7FE50212}" type="slidenum">
              <a:rPr lang="en-US" smtClean="0"/>
              <a:t>‹#›</a:t>
            </a:fld>
            <a:endParaRPr lang="en-US"/>
          </a:p>
        </p:txBody>
      </p:sp>
    </p:spTree>
    <p:extLst>
      <p:ext uri="{BB962C8B-B14F-4D97-AF65-F5344CB8AC3E}">
        <p14:creationId xmlns:p14="http://schemas.microsoft.com/office/powerpoint/2010/main" val="1063474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3162304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287884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299298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t>02/04/2016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987499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t>02/04/2016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341180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t>02/04/2016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203119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t>02/04/2016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058712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t>02/04/2016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092526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t>02/04/2016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2470021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0298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481153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04490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884475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36588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59518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89308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21456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03848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22399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52551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6909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68481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9D197982-687A-4450-BC95-77136AAB6090}"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54826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BDA3F00-01C8-447F-9B83-FB300D7EEBA4}"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13583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354B7A68-9CB9-48D0-A9DD-DA66F49A291A}"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75818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B79BDC6-5A95-4F59-B7A4-6EEBA8F3FCC2}" type="datetime1">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04165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4DAAE5E-AE5B-4209-AC59-4358E0EABF7B}" type="datetime1">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568729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DB39433D-68C0-4ABD-90FA-36F7C2DEAD8A}" type="datetime1">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86190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2814C97-CA85-4AB4-8FB1-B977D9A333EB}" type="datetime1">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384024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82038F2-CAF3-4374-A7A1-325BDE1A2B18}" type="datetime1">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21616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A12AB19-227D-4280-8B4F-8C2796E6FDE2}" type="datetime1">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011346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B8C3C81-83A8-4B9D-B25B-C31EF1225500}"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02876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83FA45B-AAFD-48AC-8FF2-398EB1C0F712}"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931072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786637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124122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687974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174841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885400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242105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83817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678121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192084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959856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556957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355149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0042963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751816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657322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051679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777641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31913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440908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92729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59240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86603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10350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807947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866993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107697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117070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007256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719600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78449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13376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654381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966441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3525348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909290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433571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659538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478733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493944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412485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534342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395795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309422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8278166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0668182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767748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31610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698442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417034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287575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332764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8602724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042820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224898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8545711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298749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666608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564880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752024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751489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670100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791593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766936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891371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5977321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67151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507573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091161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353471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723700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438029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7473042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3632299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196639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5184378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6005114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2721684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7843663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8666503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424038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6712586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7943276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53957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4167425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0384159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230203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597093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568409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55842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3396041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7228308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042909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484122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1015176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3325495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3133962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0121932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527397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1614486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C7EA5A3-5111-4D02-BE8D-F4AB95782BAB}"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49477175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028FE86-8DAE-4310-908E-1E253EBA0100}"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34217192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8656135-9374-45C2-AE24-2EE7A71A9D27}"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19159142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C753C4D-20D7-41A0-A8E7-A5164C93F016}" type="datetime1">
              <a:rPr lang="fr-FR" smtClean="0">
                <a:solidFill>
                  <a:prstClr val="black">
                    <a:tint val="75000"/>
                  </a:prstClr>
                </a:solidFill>
              </a:rPr>
              <a:pPr/>
              <a:t>02/04/2016</a:t>
            </a:fld>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262533076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7237374-B695-4033-889E-62147ADC4398}" type="datetime1">
              <a:rPr lang="fr-FR" smtClean="0">
                <a:solidFill>
                  <a:prstClr val="black">
                    <a:tint val="75000"/>
                  </a:prstClr>
                </a:solidFill>
              </a:rPr>
              <a:pPr/>
              <a:t>02/04/2016</a:t>
            </a:fld>
            <a:endParaRPr lang="fr-FR" dirty="0">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dirty="0">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22249042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8EA0D6D8-5906-4098-8FC3-2298684F82A4}" type="datetime1">
              <a:rPr lang="fr-FR" smtClean="0">
                <a:solidFill>
                  <a:prstClr val="black">
                    <a:tint val="75000"/>
                  </a:prstClr>
                </a:solidFill>
              </a:rPr>
              <a:pPr/>
              <a:t>02/04/2016</a:t>
            </a:fld>
            <a:endParaRPr lang="fr-FR" dirty="0">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dirty="0">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61295211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4EF62A9-7D57-451F-9366-82C1E613E50C}" type="datetime1">
              <a:rPr lang="fr-FR" smtClean="0">
                <a:solidFill>
                  <a:prstClr val="black">
                    <a:tint val="75000"/>
                  </a:prstClr>
                </a:solidFill>
              </a:rPr>
              <a:pPr/>
              <a:t>02/04/2016</a:t>
            </a:fld>
            <a:endParaRPr lang="fr-FR" dirty="0">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dirty="0">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5059724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C275DB4-5D31-44A1-9DDD-B01DB241B956}" type="datetime1">
              <a:rPr lang="fr-FR" smtClean="0">
                <a:solidFill>
                  <a:prstClr val="black">
                    <a:tint val="75000"/>
                  </a:prstClr>
                </a:solidFill>
              </a:rPr>
              <a:pPr/>
              <a:t>02/04/2016</a:t>
            </a:fld>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84968765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F2DA0C2-5E21-4E42-8D5C-E7FEA289FC19}" type="datetime1">
              <a:rPr lang="fr-FR" smtClean="0">
                <a:solidFill>
                  <a:prstClr val="black">
                    <a:tint val="75000"/>
                  </a:prstClr>
                </a:solidFill>
              </a:rPr>
              <a:pPr/>
              <a:t>02/04/2016</a:t>
            </a:fld>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404977231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F2805C3-C9EA-4358-93BA-53E9A23C0E3B}"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4937267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31F4349-573E-4818-8656-95053F8EEC76}"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4474287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fld id="{9D70D549-BD71-43DB-9F7B-DE9FDE2BDD52}"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30CD46BD-5DC1-48D4-AC7D-AA1B21755CEC}" type="slidenum">
              <a:rPr lang="fr-FR"/>
              <a:pPr/>
              <a:t>‹#›</a:t>
            </a:fld>
            <a:endParaRPr lang="fr-FR"/>
          </a:p>
        </p:txBody>
      </p:sp>
    </p:spTree>
    <p:extLst>
      <p:ext uri="{BB962C8B-B14F-4D97-AF65-F5344CB8AC3E}">
        <p14:creationId xmlns:p14="http://schemas.microsoft.com/office/powerpoint/2010/main" val="531964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381AFF69-1213-41A8-8D50-E6135BEE5E72}"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0398DB27-CB62-47B2-9753-8C50AC69217E}" type="slidenum">
              <a:rPr lang="fr-FR"/>
              <a:pPr/>
              <a:t>‹#›</a:t>
            </a:fld>
            <a:endParaRPr lang="fr-FR"/>
          </a:p>
        </p:txBody>
      </p:sp>
    </p:spTree>
    <p:extLst>
      <p:ext uri="{BB962C8B-B14F-4D97-AF65-F5344CB8AC3E}">
        <p14:creationId xmlns:p14="http://schemas.microsoft.com/office/powerpoint/2010/main" val="86383587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fld id="{1382D926-41EF-47C2-82F0-923E61E1EFA4}"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2E0F9D60-8F2C-4F07-8126-05D8666923AA}" type="slidenum">
              <a:rPr lang="fr-FR"/>
              <a:pPr/>
              <a:t>‹#›</a:t>
            </a:fld>
            <a:endParaRPr lang="fr-FR"/>
          </a:p>
        </p:txBody>
      </p:sp>
    </p:spTree>
    <p:extLst>
      <p:ext uri="{BB962C8B-B14F-4D97-AF65-F5344CB8AC3E}">
        <p14:creationId xmlns:p14="http://schemas.microsoft.com/office/powerpoint/2010/main" val="374652890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fld id="{14358BA8-0005-438C-BD35-C0E0A06BCF28}" type="datetimeFigureOut">
              <a:rPr lang="fr-FR"/>
              <a:pPr/>
              <a:t>02/04/2016</a:t>
            </a:fld>
            <a:endParaRPr lang="fr-FR"/>
          </a:p>
        </p:txBody>
      </p:sp>
      <p:sp>
        <p:nvSpPr>
          <p:cNvPr id="6" name="Espace réservé du pied de page 4"/>
          <p:cNvSpPr>
            <a:spLocks noGrp="1"/>
          </p:cNvSpPr>
          <p:nvPr>
            <p:ph type="ftr" sz="quarter" idx="11"/>
          </p:nvPr>
        </p:nvSpPr>
        <p:spPr/>
        <p:txBody>
          <a:bodyPr/>
          <a:lstStyle>
            <a:lvl1pPr>
              <a:defRPr/>
            </a:lvl1pPr>
          </a:lstStyle>
          <a:p>
            <a:endParaRPr lang="en-US"/>
          </a:p>
        </p:txBody>
      </p:sp>
      <p:sp>
        <p:nvSpPr>
          <p:cNvPr id="7" name="Espace réservé du numéro de diapositive 5"/>
          <p:cNvSpPr>
            <a:spLocks noGrp="1"/>
          </p:cNvSpPr>
          <p:nvPr>
            <p:ph type="sldNum" sz="quarter" idx="12"/>
          </p:nvPr>
        </p:nvSpPr>
        <p:spPr/>
        <p:txBody>
          <a:bodyPr/>
          <a:lstStyle>
            <a:lvl1pPr>
              <a:defRPr/>
            </a:lvl1pPr>
          </a:lstStyle>
          <a:p>
            <a:fld id="{4AC81694-9C26-4D36-906C-8F8B3C4E1693}" type="slidenum">
              <a:rPr lang="fr-FR"/>
              <a:pPr/>
              <a:t>‹#›</a:t>
            </a:fld>
            <a:endParaRPr lang="fr-FR"/>
          </a:p>
        </p:txBody>
      </p:sp>
    </p:spTree>
    <p:extLst>
      <p:ext uri="{BB962C8B-B14F-4D97-AF65-F5344CB8AC3E}">
        <p14:creationId xmlns:p14="http://schemas.microsoft.com/office/powerpoint/2010/main" val="196649700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fld id="{3BD6B2D7-26FB-4EF5-A83C-4EFB2FF05D2A}" type="datetimeFigureOut">
              <a:rPr lang="fr-FR"/>
              <a:pPr/>
              <a:t>02/04/2016</a:t>
            </a:fld>
            <a:endParaRPr lang="fr-FR"/>
          </a:p>
        </p:txBody>
      </p:sp>
      <p:sp>
        <p:nvSpPr>
          <p:cNvPr id="8" name="Espace réservé du pied de page 4"/>
          <p:cNvSpPr>
            <a:spLocks noGrp="1"/>
          </p:cNvSpPr>
          <p:nvPr>
            <p:ph type="ftr" sz="quarter" idx="11"/>
          </p:nvPr>
        </p:nvSpPr>
        <p:spPr/>
        <p:txBody>
          <a:bodyPr/>
          <a:lstStyle>
            <a:lvl1pPr>
              <a:defRPr/>
            </a:lvl1pPr>
          </a:lstStyle>
          <a:p>
            <a:endParaRPr lang="en-US"/>
          </a:p>
        </p:txBody>
      </p:sp>
      <p:sp>
        <p:nvSpPr>
          <p:cNvPr id="9" name="Espace réservé du numéro de diapositive 5"/>
          <p:cNvSpPr>
            <a:spLocks noGrp="1"/>
          </p:cNvSpPr>
          <p:nvPr>
            <p:ph type="sldNum" sz="quarter" idx="12"/>
          </p:nvPr>
        </p:nvSpPr>
        <p:spPr/>
        <p:txBody>
          <a:bodyPr/>
          <a:lstStyle>
            <a:lvl1pPr>
              <a:defRPr/>
            </a:lvl1pPr>
          </a:lstStyle>
          <a:p>
            <a:fld id="{D2027358-1A14-438D-9BA3-2A5158E5C461}" type="slidenum">
              <a:rPr lang="fr-FR"/>
              <a:pPr/>
              <a:t>‹#›</a:t>
            </a:fld>
            <a:endParaRPr lang="fr-FR"/>
          </a:p>
        </p:txBody>
      </p:sp>
    </p:spTree>
    <p:extLst>
      <p:ext uri="{BB962C8B-B14F-4D97-AF65-F5344CB8AC3E}">
        <p14:creationId xmlns:p14="http://schemas.microsoft.com/office/powerpoint/2010/main" val="259562110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3"/>
          <p:cNvSpPr>
            <a:spLocks noGrp="1"/>
          </p:cNvSpPr>
          <p:nvPr>
            <p:ph type="dt" sz="half" idx="10"/>
          </p:nvPr>
        </p:nvSpPr>
        <p:spPr/>
        <p:txBody>
          <a:bodyPr/>
          <a:lstStyle>
            <a:lvl1pPr>
              <a:defRPr/>
            </a:lvl1pPr>
          </a:lstStyle>
          <a:p>
            <a:fld id="{55F88364-0FBB-43DF-8CA6-849483619E47}" type="datetimeFigureOut">
              <a:rPr lang="fr-FR"/>
              <a:pPr/>
              <a:t>02/04/2016</a:t>
            </a:fld>
            <a:endParaRPr lang="fr-FR"/>
          </a:p>
        </p:txBody>
      </p:sp>
      <p:sp>
        <p:nvSpPr>
          <p:cNvPr id="4" name="Espace réservé du pied de page 4"/>
          <p:cNvSpPr>
            <a:spLocks noGrp="1"/>
          </p:cNvSpPr>
          <p:nvPr>
            <p:ph type="ftr" sz="quarter" idx="11"/>
          </p:nvPr>
        </p:nvSpPr>
        <p:spPr/>
        <p:txBody>
          <a:bodyPr/>
          <a:lstStyle>
            <a:lvl1pPr>
              <a:defRPr/>
            </a:lvl1pPr>
          </a:lstStyle>
          <a:p>
            <a:endParaRPr lang="en-US"/>
          </a:p>
        </p:txBody>
      </p:sp>
      <p:sp>
        <p:nvSpPr>
          <p:cNvPr id="5" name="Espace réservé du numéro de diapositive 5"/>
          <p:cNvSpPr>
            <a:spLocks noGrp="1"/>
          </p:cNvSpPr>
          <p:nvPr>
            <p:ph type="sldNum" sz="quarter" idx="12"/>
          </p:nvPr>
        </p:nvSpPr>
        <p:spPr/>
        <p:txBody>
          <a:bodyPr/>
          <a:lstStyle>
            <a:lvl1pPr>
              <a:defRPr/>
            </a:lvl1pPr>
          </a:lstStyle>
          <a:p>
            <a:fld id="{E7A476AC-5573-428E-A2F9-E593AAB036DA}" type="slidenum">
              <a:rPr lang="fr-FR"/>
              <a:pPr/>
              <a:t>‹#›</a:t>
            </a:fld>
            <a:endParaRPr lang="fr-FR"/>
          </a:p>
        </p:txBody>
      </p:sp>
    </p:spTree>
    <p:extLst>
      <p:ext uri="{BB962C8B-B14F-4D97-AF65-F5344CB8AC3E}">
        <p14:creationId xmlns:p14="http://schemas.microsoft.com/office/powerpoint/2010/main" val="303750448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fld id="{3DAE17EA-708E-4FAA-92B4-8C2391F070E9}" type="datetimeFigureOut">
              <a:rPr lang="fr-FR"/>
              <a:pPr/>
              <a:t>02/04/2016</a:t>
            </a:fld>
            <a:endParaRPr lang="fr-FR"/>
          </a:p>
        </p:txBody>
      </p:sp>
      <p:sp>
        <p:nvSpPr>
          <p:cNvPr id="3" name="Espace réservé du pied de page 4"/>
          <p:cNvSpPr>
            <a:spLocks noGrp="1"/>
          </p:cNvSpPr>
          <p:nvPr>
            <p:ph type="ftr" sz="quarter" idx="11"/>
          </p:nvPr>
        </p:nvSpPr>
        <p:spPr/>
        <p:txBody>
          <a:bodyPr/>
          <a:lstStyle>
            <a:lvl1pPr>
              <a:defRPr/>
            </a:lvl1pPr>
          </a:lstStyle>
          <a:p>
            <a:endParaRPr lang="en-US"/>
          </a:p>
        </p:txBody>
      </p:sp>
      <p:sp>
        <p:nvSpPr>
          <p:cNvPr id="4" name="Espace réservé du numéro de diapositive 5"/>
          <p:cNvSpPr>
            <a:spLocks noGrp="1"/>
          </p:cNvSpPr>
          <p:nvPr>
            <p:ph type="sldNum" sz="quarter" idx="12"/>
          </p:nvPr>
        </p:nvSpPr>
        <p:spPr/>
        <p:txBody>
          <a:bodyPr/>
          <a:lstStyle>
            <a:lvl1pPr>
              <a:defRPr/>
            </a:lvl1pPr>
          </a:lstStyle>
          <a:p>
            <a:fld id="{C26BFC28-E7A0-4AB0-B767-2CE875D160B9}" type="slidenum">
              <a:rPr lang="fr-FR"/>
              <a:pPr/>
              <a:t>‹#›</a:t>
            </a:fld>
            <a:endParaRPr lang="fr-FR"/>
          </a:p>
        </p:txBody>
      </p:sp>
    </p:spTree>
    <p:extLst>
      <p:ext uri="{BB962C8B-B14F-4D97-AF65-F5344CB8AC3E}">
        <p14:creationId xmlns:p14="http://schemas.microsoft.com/office/powerpoint/2010/main" val="170817044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0F1327CD-54FE-48C4-939B-8FCF80ADA090}" type="datetimeFigureOut">
              <a:rPr lang="fr-FR"/>
              <a:pPr/>
              <a:t>02/04/2016</a:t>
            </a:fld>
            <a:endParaRPr lang="fr-FR"/>
          </a:p>
        </p:txBody>
      </p:sp>
      <p:sp>
        <p:nvSpPr>
          <p:cNvPr id="6" name="Espace réservé du pied de page 4"/>
          <p:cNvSpPr>
            <a:spLocks noGrp="1"/>
          </p:cNvSpPr>
          <p:nvPr>
            <p:ph type="ftr" sz="quarter" idx="11"/>
          </p:nvPr>
        </p:nvSpPr>
        <p:spPr/>
        <p:txBody>
          <a:bodyPr/>
          <a:lstStyle>
            <a:lvl1pPr>
              <a:defRPr/>
            </a:lvl1pPr>
          </a:lstStyle>
          <a:p>
            <a:endParaRPr lang="en-US"/>
          </a:p>
        </p:txBody>
      </p:sp>
      <p:sp>
        <p:nvSpPr>
          <p:cNvPr id="7" name="Espace réservé du numéro de diapositive 5"/>
          <p:cNvSpPr>
            <a:spLocks noGrp="1"/>
          </p:cNvSpPr>
          <p:nvPr>
            <p:ph type="sldNum" sz="quarter" idx="12"/>
          </p:nvPr>
        </p:nvSpPr>
        <p:spPr/>
        <p:txBody>
          <a:bodyPr/>
          <a:lstStyle>
            <a:lvl1pPr>
              <a:defRPr/>
            </a:lvl1pPr>
          </a:lstStyle>
          <a:p>
            <a:fld id="{2B7B5096-A992-42A2-8485-70E8F810EF6A}" type="slidenum">
              <a:rPr lang="fr-FR"/>
              <a:pPr/>
              <a:t>‹#›</a:t>
            </a:fld>
            <a:endParaRPr lang="fr-FR"/>
          </a:p>
        </p:txBody>
      </p:sp>
    </p:spTree>
    <p:extLst>
      <p:ext uri="{BB962C8B-B14F-4D97-AF65-F5344CB8AC3E}">
        <p14:creationId xmlns:p14="http://schemas.microsoft.com/office/powerpoint/2010/main" val="165786608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DB9F7C01-B46C-4910-8B07-0B28409391B5}" type="datetimeFigureOut">
              <a:rPr lang="fr-FR"/>
              <a:pPr/>
              <a:t>02/04/2016</a:t>
            </a:fld>
            <a:endParaRPr lang="fr-FR"/>
          </a:p>
        </p:txBody>
      </p:sp>
      <p:sp>
        <p:nvSpPr>
          <p:cNvPr id="6" name="Espace réservé du pied de page 4"/>
          <p:cNvSpPr>
            <a:spLocks noGrp="1"/>
          </p:cNvSpPr>
          <p:nvPr>
            <p:ph type="ftr" sz="quarter" idx="11"/>
          </p:nvPr>
        </p:nvSpPr>
        <p:spPr/>
        <p:txBody>
          <a:bodyPr/>
          <a:lstStyle>
            <a:lvl1pPr>
              <a:defRPr/>
            </a:lvl1pPr>
          </a:lstStyle>
          <a:p>
            <a:endParaRPr lang="en-US"/>
          </a:p>
        </p:txBody>
      </p:sp>
      <p:sp>
        <p:nvSpPr>
          <p:cNvPr id="7" name="Espace réservé du numéro de diapositive 5"/>
          <p:cNvSpPr>
            <a:spLocks noGrp="1"/>
          </p:cNvSpPr>
          <p:nvPr>
            <p:ph type="sldNum" sz="quarter" idx="12"/>
          </p:nvPr>
        </p:nvSpPr>
        <p:spPr/>
        <p:txBody>
          <a:bodyPr/>
          <a:lstStyle>
            <a:lvl1pPr>
              <a:defRPr/>
            </a:lvl1pPr>
          </a:lstStyle>
          <a:p>
            <a:fld id="{217E2913-EF12-478A-A04C-7A98625785E6}" type="slidenum">
              <a:rPr lang="fr-FR"/>
              <a:pPr/>
              <a:t>‹#›</a:t>
            </a:fld>
            <a:endParaRPr lang="fr-FR"/>
          </a:p>
        </p:txBody>
      </p:sp>
    </p:spTree>
    <p:extLst>
      <p:ext uri="{BB962C8B-B14F-4D97-AF65-F5344CB8AC3E}">
        <p14:creationId xmlns:p14="http://schemas.microsoft.com/office/powerpoint/2010/main" val="17390813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03B4FB66-0C41-4391-A001-1DAF8CB871D2}"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609EC790-1966-4B2D-A3AF-9C844FBF1FB5}" type="slidenum">
              <a:rPr lang="fr-FR"/>
              <a:pPr/>
              <a:t>‹#›</a:t>
            </a:fld>
            <a:endParaRPr lang="fr-FR"/>
          </a:p>
        </p:txBody>
      </p:sp>
    </p:spTree>
    <p:extLst>
      <p:ext uri="{BB962C8B-B14F-4D97-AF65-F5344CB8AC3E}">
        <p14:creationId xmlns:p14="http://schemas.microsoft.com/office/powerpoint/2010/main" val="404149385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628E57C9-C6D6-45C2-8621-058A0EA1DFEA}"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2EBA682A-2A19-4FFB-8DAE-0E9D52EF4C97}" type="slidenum">
              <a:rPr lang="fr-FR"/>
              <a:pPr/>
              <a:t>‹#›</a:t>
            </a:fld>
            <a:endParaRPr lang="fr-FR"/>
          </a:p>
        </p:txBody>
      </p:sp>
    </p:spTree>
    <p:extLst>
      <p:ext uri="{BB962C8B-B14F-4D97-AF65-F5344CB8AC3E}">
        <p14:creationId xmlns:p14="http://schemas.microsoft.com/office/powerpoint/2010/main" val="256247929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8472971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4166357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7128177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0430518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3535641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0066692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9697354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3951449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6398526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267069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6169689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6757172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9755515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4740826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5634162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8800618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3334236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110475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1394962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5238583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8748330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5659787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8996816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99323371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714366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3946545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8672625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2309821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7921660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9679831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64803954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1169496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78916878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1588254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2474298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02648148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5742705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9479963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99316761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7781607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4785981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7686692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5590887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6835402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04089438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1894425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97668218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8501094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7686325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9903467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60853755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1137528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9403319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1625980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0436390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824473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9382771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8866557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62631656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5780424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7622067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7923706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6301210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3718875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7364020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43248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t>‹#›</a:t>
            </a:fld>
            <a:endParaRPr lang="fr-FR"/>
          </a:p>
        </p:txBody>
      </p:sp>
    </p:spTree>
    <p:extLst>
      <p:ext uri="{BB962C8B-B14F-4D97-AF65-F5344CB8AC3E}">
        <p14:creationId xmlns:p14="http://schemas.microsoft.com/office/powerpoint/2010/main" val="132782399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7250353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26ABD-EA0C-49E9-8816-E5CA915C3B12}"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2980294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5254156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7271133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1772469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468300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767698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60985996"/>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0614898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7534588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17720949"/>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BB8D1-B2DE-4DD5-9186-3C94B2CC3DE6}"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4164052886"/>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et modifiez le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defRPr>
            </a:lvl1pPr>
          </a:lstStyle>
          <a:p>
            <a:pPr fontAlgn="base">
              <a:spcBef>
                <a:spcPct val="0"/>
              </a:spcBef>
              <a:spcAft>
                <a:spcPct val="0"/>
              </a:spcAft>
            </a:pPr>
            <a:fld id="{B3BBEC3F-056C-40EC-8302-86E3208BBA6E}" type="datetimeFigureOut">
              <a:rPr lang="fr-FR">
                <a:cs typeface="Arial" panose="020B0604020202020204" pitchFamily="34" charset="0"/>
              </a:rPr>
              <a:pPr fontAlgn="base">
                <a:spcBef>
                  <a:spcPct val="0"/>
                </a:spcBef>
                <a:spcAft>
                  <a:spcPct val="0"/>
                </a:spcAft>
              </a:pPr>
              <a:t>02/04/2016</a:t>
            </a:fld>
            <a:endParaRPr lang="fr-FR">
              <a:cs typeface="Arial" panose="020B0604020202020204" pitchFamily="34" charset="0"/>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anose="020F0502020204030204" pitchFamily="34" charset="0"/>
              </a:defRPr>
            </a:lvl1pPr>
          </a:lstStyle>
          <a:p>
            <a:pPr fontAlgn="base">
              <a:spcBef>
                <a:spcPct val="0"/>
              </a:spcBef>
              <a:spcAft>
                <a:spcPct val="0"/>
              </a:spcAft>
            </a:pPr>
            <a:endParaRPr lang="en-US">
              <a:cs typeface="Arial" panose="020B0604020202020204" pitchFamily="34" charset="0"/>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pPr>
            <a:fld id="{8907DD2D-C18A-41BA-ADC8-197569675C8E}" type="slidenum">
              <a:rPr lang="fr-FR">
                <a:cs typeface="Arial" panose="020B0604020202020204" pitchFamily="34" charset="0"/>
              </a:rPr>
              <a:pPr fontAlgn="base">
                <a:spcBef>
                  <a:spcPct val="0"/>
                </a:spcBef>
                <a:spcAft>
                  <a:spcPct val="0"/>
                </a:spcAft>
              </a:pPr>
              <a:t>‹#›</a:t>
            </a:fld>
            <a:endParaRPr lang="fr-FR">
              <a:cs typeface="Arial" panose="020B0604020202020204" pitchFamily="34" charset="0"/>
            </a:endParaRPr>
          </a:p>
        </p:txBody>
      </p:sp>
    </p:spTree>
    <p:extLst>
      <p:ext uri="{BB962C8B-B14F-4D97-AF65-F5344CB8AC3E}">
        <p14:creationId xmlns:p14="http://schemas.microsoft.com/office/powerpoint/2010/main" val="129320315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6651126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58281954"/>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25447263"/>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19929217"/>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94445557"/>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628848952"/>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8.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Image 6" descr="logo PPT-0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0799"/>
            <a:ext cx="6282267" cy="1422702"/>
          </a:xfrm>
          <a:prstGeom prst="rect">
            <a:avLst/>
          </a:prstGeom>
        </p:spPr>
      </p:pic>
      <p:sp>
        <p:nvSpPr>
          <p:cNvPr id="8" name="Titre 7"/>
          <p:cNvSpPr>
            <a:spLocks noGrp="1"/>
          </p:cNvSpPr>
          <p:nvPr>
            <p:ph type="ctrTitle"/>
          </p:nvPr>
        </p:nvSpPr>
        <p:spPr>
          <a:xfrm>
            <a:off x="685800" y="2104846"/>
            <a:ext cx="8179776" cy="1781038"/>
          </a:xfrm>
        </p:spPr>
        <p:txBody>
          <a:bodyPr>
            <a:normAutofit fontScale="90000"/>
          </a:bodyPr>
          <a:lstStyle/>
          <a:p>
            <a:pPr>
              <a:lnSpc>
                <a:spcPct val="80000"/>
              </a:lnSpc>
              <a:defRPr/>
            </a:pPr>
            <a:r>
              <a:rPr lang="en-GB" sz="27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GB" sz="27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GB" sz="27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GB" sz="27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GB" sz="27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GB" sz="27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GB" sz="27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GB" sz="27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GB" sz="27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GB" sz="27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GB" sz="27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GB" sz="27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GB" sz="4000" b="1" dirty="0" smtClean="0">
                <a:solidFill>
                  <a:srgbClr val="FFFFFF"/>
                </a:solidFill>
                <a:latin typeface="Avenir Book"/>
                <a:cs typeface="Avenir Book"/>
              </a:rPr>
              <a:t>United </a:t>
            </a:r>
            <a:r>
              <a:rPr lang="en-GB" sz="4000" b="1" dirty="0">
                <a:solidFill>
                  <a:srgbClr val="FFFFFF"/>
                </a:solidFill>
                <a:latin typeface="Avenir Book"/>
                <a:cs typeface="Avenir Book"/>
              </a:rPr>
              <a:t>Nations </a:t>
            </a:r>
            <a:r>
              <a:rPr lang="en-GB" sz="4000" b="1" dirty="0" smtClean="0">
                <a:solidFill>
                  <a:srgbClr val="FFFFFF"/>
                </a:solidFill>
                <a:latin typeface="Avenir Book"/>
                <a:cs typeface="Avenir Book"/>
              </a:rPr>
              <a:t>Economic </a:t>
            </a:r>
            <a:r>
              <a:rPr lang="en-GB" sz="4000" b="1" dirty="0">
                <a:solidFill>
                  <a:srgbClr val="FFFFFF"/>
                </a:solidFill>
                <a:latin typeface="Avenir Book"/>
                <a:cs typeface="Avenir Book"/>
              </a:rPr>
              <a:t>Commission for Africa (ECA)</a:t>
            </a:r>
            <a:br>
              <a:rPr lang="en-GB" sz="4000" b="1" dirty="0">
                <a:solidFill>
                  <a:srgbClr val="FFFFFF"/>
                </a:solidFill>
                <a:latin typeface="Avenir Book"/>
                <a:cs typeface="Avenir Book"/>
              </a:rPr>
            </a:br>
            <a:r>
              <a:rPr lang="en-GB" sz="4000" b="1" dirty="0" smtClean="0">
                <a:solidFill>
                  <a:srgbClr val="FFFFFF"/>
                </a:solidFill>
                <a:latin typeface="Avenir Book"/>
                <a:cs typeface="Avenir Book"/>
              </a:rPr>
              <a:t/>
            </a:r>
            <a:br>
              <a:rPr lang="en-GB" sz="4000" b="1" dirty="0" smtClean="0">
                <a:solidFill>
                  <a:srgbClr val="FFFFFF"/>
                </a:solidFill>
                <a:latin typeface="Avenir Book"/>
                <a:cs typeface="Avenir Book"/>
              </a:rPr>
            </a:br>
            <a:r>
              <a:rPr lang="en-GB" sz="4000" b="1" dirty="0" smtClean="0">
                <a:solidFill>
                  <a:srgbClr val="FFFFFF"/>
                </a:solidFill>
                <a:latin typeface="Avenir Book"/>
                <a:cs typeface="Avenir Book"/>
              </a:rPr>
              <a:t>2014-2015 </a:t>
            </a:r>
            <a:r>
              <a:rPr lang="en-GB" sz="4000" b="1" dirty="0">
                <a:solidFill>
                  <a:srgbClr val="FFFFFF"/>
                </a:solidFill>
                <a:latin typeface="Avenir Book"/>
                <a:cs typeface="Avenir Book"/>
              </a:rPr>
              <a:t>Biennium Report</a:t>
            </a:r>
            <a:r>
              <a:rPr lang="en-US" sz="4000" b="1" dirty="0">
                <a:solidFill>
                  <a:schemeClr val="bg1"/>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US" sz="4000" b="1" dirty="0">
                <a:solidFill>
                  <a:schemeClr val="bg1"/>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US" sz="54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US" sz="5400" b="1" dirty="0" smtClean="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r>
              <a:rPr lang="en-US" sz="54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t/>
            </a:r>
            <a:br>
              <a:rPr lang="en-US" sz="5400" b="1" dirty="0">
                <a:solidFill>
                  <a:srgbClr val="000099"/>
                </a:solidFill>
                <a:effectLst>
                  <a:outerShdw blurRad="38100" dist="38100" dir="2700000" algn="tl">
                    <a:srgbClr val="C0C0C0"/>
                  </a:outerShdw>
                </a:effectLst>
                <a:latin typeface="Times New Roman" panose="02020603050405020304" pitchFamily="18" charset="0"/>
                <a:cs typeface="Tahoma" panose="020B0604030504040204" pitchFamily="34" charset="0"/>
              </a:rPr>
            </a:br>
            <a:endParaRPr lang="fr-FR" sz="5400" dirty="0">
              <a:solidFill>
                <a:srgbClr val="FFFFFF"/>
              </a:solidFill>
              <a:latin typeface="Avenir Book"/>
              <a:cs typeface="Avenir Book"/>
            </a:endParaRPr>
          </a:p>
        </p:txBody>
      </p:sp>
      <p:pic>
        <p:nvPicPr>
          <p:cNvPr id="13" name="Image 12"/>
          <p:cNvPicPr/>
          <p:nvPr/>
        </p:nvPicPr>
        <p:blipFill rotWithShape="1">
          <a:blip r:embed="rId4">
            <a:extLst>
              <a:ext uri="{28A0092B-C50C-407E-A947-70E740481C1C}">
                <a14:useLocalDpi xmlns:a14="http://schemas.microsoft.com/office/drawing/2010/main" val="0"/>
              </a:ext>
            </a:extLst>
          </a:blip>
          <a:srcRect b="49554"/>
          <a:stretch/>
        </p:blipFill>
        <p:spPr>
          <a:xfrm>
            <a:off x="0" y="5973150"/>
            <a:ext cx="9144000" cy="591595"/>
          </a:xfrm>
          <a:prstGeom prst="rect">
            <a:avLst/>
          </a:prstGeom>
          <a:noFill/>
          <a:ln>
            <a:noFill/>
          </a:ln>
          <a:extLst>
            <a:ext uri="{FAA26D3D-D897-4be2-8F04-BA451C77F1D7}">
              <ma14:placeholderFlag xmlns="" xmlns:ma14="http://schemas.microsoft.com/office/mac/drawingml/2011/main"/>
            </a:ext>
          </a:extLst>
        </p:spPr>
      </p:pic>
      <p:pic>
        <p:nvPicPr>
          <p:cNvPr id="15" name="Image 14" descr="2016.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2291" y="453526"/>
            <a:ext cx="1813285" cy="730282"/>
          </a:xfrm>
          <a:prstGeom prst="rect">
            <a:avLst/>
          </a:prstGeom>
        </p:spPr>
      </p:pic>
      <p:sp>
        <p:nvSpPr>
          <p:cNvPr id="6" name="Titre 7"/>
          <p:cNvSpPr txBox="1">
            <a:spLocks/>
          </p:cNvSpPr>
          <p:nvPr/>
        </p:nvSpPr>
        <p:spPr>
          <a:xfrm>
            <a:off x="0" y="4397053"/>
            <a:ext cx="9144000" cy="14700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b="1" dirty="0" smtClean="0">
                <a:solidFill>
                  <a:srgbClr val="FFFFFF"/>
                </a:solidFill>
                <a:latin typeface="Avenir Book"/>
                <a:cs typeface="Avenir Book"/>
              </a:rPr>
              <a:t>Ingrid Cyimana</a:t>
            </a:r>
          </a:p>
          <a:p>
            <a:r>
              <a:rPr lang="en-US" sz="1600" b="1" dirty="0" smtClean="0">
                <a:solidFill>
                  <a:srgbClr val="FFFFFF"/>
                </a:solidFill>
                <a:latin typeface="Avenir Book"/>
                <a:cs typeface="Avenir Book"/>
              </a:rPr>
              <a:t>Director, Strategic Planning and Operational Quality Division </a:t>
            </a:r>
          </a:p>
          <a:p>
            <a:endParaRPr lang="en-US" sz="1600" b="1" dirty="0" smtClean="0">
              <a:solidFill>
                <a:srgbClr val="FFFFFF"/>
              </a:solidFill>
              <a:latin typeface="Avenir Book"/>
              <a:cs typeface="Avenir Book"/>
            </a:endParaRPr>
          </a:p>
          <a:p>
            <a:r>
              <a:rPr lang="en-US" sz="1600" b="1" dirty="0" smtClean="0">
                <a:solidFill>
                  <a:srgbClr val="FFFFFF"/>
                </a:solidFill>
                <a:latin typeface="Avenir Book"/>
                <a:cs typeface="Avenir Book"/>
              </a:rPr>
              <a:t>1 April 2016</a:t>
            </a:r>
            <a:endParaRPr lang="en-US" sz="1600" b="1" dirty="0">
              <a:solidFill>
                <a:srgbClr val="FFFFFF"/>
              </a:solidFill>
              <a:latin typeface="Avenir Book"/>
              <a:cs typeface="Avenir Book"/>
            </a:endParaRPr>
          </a:p>
        </p:txBody>
      </p:sp>
    </p:spTree>
    <p:extLst>
      <p:ext uri="{BB962C8B-B14F-4D97-AF65-F5344CB8AC3E}">
        <p14:creationId xmlns:p14="http://schemas.microsoft.com/office/powerpoint/2010/main" val="35383025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a:extLst>
              <a:ext uri="{28A0092B-C50C-407E-A947-70E740481C1C}">
                <a14:useLocalDpi xmlns:a14="http://schemas.microsoft.com/office/drawing/2010/main" val="0"/>
              </a:ext>
            </a:extLst>
          </a:blip>
          <a:srcRect r="50619"/>
          <a:stretch/>
        </p:blipFill>
        <p:spPr>
          <a:xfrm>
            <a:off x="7898107" y="5639219"/>
            <a:ext cx="1035996" cy="1076652"/>
          </a:xfrm>
          <a:prstGeom prst="rect">
            <a:avLst/>
          </a:prstGeom>
        </p:spPr>
      </p:pic>
      <p:sp>
        <p:nvSpPr>
          <p:cNvPr id="4" name="Titre 3"/>
          <p:cNvSpPr>
            <a:spLocks noGrp="1"/>
          </p:cNvSpPr>
          <p:nvPr>
            <p:ph type="title"/>
          </p:nvPr>
        </p:nvSpPr>
        <p:spPr>
          <a:xfrm>
            <a:off x="457200" y="16350"/>
            <a:ext cx="8686800" cy="869552"/>
          </a:xfrm>
        </p:spPr>
        <p:txBody>
          <a:bodyPr>
            <a:noAutofit/>
          </a:bodyPr>
          <a:lstStyle/>
          <a:p>
            <a:r>
              <a:rPr lang="en-GB" sz="2800" b="1" dirty="0" smtClean="0">
                <a:solidFill>
                  <a:schemeClr val="bg1"/>
                </a:solidFill>
                <a:effectLst>
                  <a:outerShdw blurRad="38100" dist="38100" dir="2700000" algn="tl">
                    <a:srgbClr val="C0C0C0"/>
                  </a:outerShdw>
                </a:effectLst>
                <a:latin typeface="Times New Roman" pitchFamily="18" charset="0"/>
                <a:cs typeface="Tahoma" pitchFamily="34" charset="0"/>
              </a:rPr>
              <a:t/>
            </a:r>
            <a:br>
              <a:rPr lang="en-GB" sz="2800" b="1" dirty="0" smtClean="0">
                <a:solidFill>
                  <a:schemeClr val="bg1"/>
                </a:solidFill>
                <a:effectLst>
                  <a:outerShdw blurRad="38100" dist="38100" dir="2700000" algn="tl">
                    <a:srgbClr val="C0C0C0"/>
                  </a:outerShdw>
                </a:effectLst>
                <a:latin typeface="Times New Roman" pitchFamily="18" charset="0"/>
                <a:cs typeface="Tahoma" pitchFamily="34" charset="0"/>
              </a:rPr>
            </a:br>
            <a:r>
              <a:rPr lang="en-GB" sz="2800" b="1" dirty="0">
                <a:solidFill>
                  <a:schemeClr val="bg1"/>
                </a:solidFill>
                <a:effectLst>
                  <a:outerShdw blurRad="38100" dist="38100" dir="2700000" algn="tl">
                    <a:srgbClr val="C0C0C0"/>
                  </a:outerShdw>
                </a:effectLst>
                <a:latin typeface="Times New Roman" pitchFamily="18" charset="0"/>
                <a:cs typeface="Tahoma" pitchFamily="34" charset="0"/>
              </a:rPr>
              <a:t/>
            </a:r>
            <a:br>
              <a:rPr lang="en-GB" sz="2800" b="1" dirty="0">
                <a:solidFill>
                  <a:schemeClr val="bg1"/>
                </a:solidFill>
                <a:effectLst>
                  <a:outerShdw blurRad="38100" dist="38100" dir="2700000" algn="tl">
                    <a:srgbClr val="C0C0C0"/>
                  </a:outerShdw>
                </a:effectLst>
                <a:latin typeface="Times New Roman" pitchFamily="18" charset="0"/>
                <a:cs typeface="Tahoma" pitchFamily="34" charset="0"/>
              </a:rPr>
            </a:br>
            <a:r>
              <a:rPr lang="en-GB" sz="3200" b="1" dirty="0" smtClean="0">
                <a:solidFill>
                  <a:schemeClr val="bg1"/>
                </a:solidFill>
                <a:latin typeface="Times New Roman" pitchFamily="18" charset="0"/>
                <a:cs typeface="Tahoma" pitchFamily="34" charset="0"/>
              </a:rPr>
              <a:t>Principal Aims </a:t>
            </a:r>
            <a:r>
              <a:rPr lang="en-GB" sz="3200" b="1" dirty="0">
                <a:solidFill>
                  <a:schemeClr val="bg1"/>
                </a:solidFill>
                <a:latin typeface="Times New Roman" pitchFamily="18" charset="0"/>
                <a:cs typeface="Tahoma" pitchFamily="34" charset="0"/>
              </a:rPr>
              <a:t>of </a:t>
            </a:r>
            <a:r>
              <a:rPr lang="en-GB" sz="3200" b="1" dirty="0" smtClean="0">
                <a:solidFill>
                  <a:schemeClr val="bg1"/>
                </a:solidFill>
                <a:latin typeface="Times New Roman" pitchFamily="18" charset="0"/>
                <a:cs typeface="Tahoma" pitchFamily="34" charset="0"/>
              </a:rPr>
              <a:t>ECA in 2014-2015 Biennium</a:t>
            </a:r>
            <a:r>
              <a:rPr lang="fr-FR" sz="3200" b="1" dirty="0">
                <a:solidFill>
                  <a:schemeClr val="bg1"/>
                </a:solidFill>
                <a:latin typeface="Avenir Book"/>
                <a:cs typeface="Avenir Book"/>
              </a:rPr>
              <a:t/>
            </a:r>
            <a:br>
              <a:rPr lang="fr-FR" sz="3200" b="1" dirty="0">
                <a:solidFill>
                  <a:schemeClr val="bg1"/>
                </a:solidFill>
                <a:latin typeface="Avenir Book"/>
                <a:cs typeface="Avenir Book"/>
              </a:rPr>
            </a:br>
            <a:r>
              <a:rPr lang="en-GB" sz="2800" b="1" dirty="0" smtClean="0">
                <a:solidFill>
                  <a:srgbClr val="000099"/>
                </a:solidFill>
                <a:effectLst>
                  <a:outerShdw blurRad="38100" dist="38100" dir="2700000" algn="tl">
                    <a:srgbClr val="C0C0C0"/>
                  </a:outerShdw>
                </a:effectLst>
                <a:latin typeface="Times New Roman" pitchFamily="18" charset="0"/>
                <a:cs typeface="Tahoma" pitchFamily="34" charset="0"/>
              </a:rPr>
              <a:t/>
            </a:r>
            <a:br>
              <a:rPr lang="en-GB" sz="2800" b="1" dirty="0" smtClean="0">
                <a:solidFill>
                  <a:srgbClr val="000099"/>
                </a:solidFill>
                <a:effectLst>
                  <a:outerShdw blurRad="38100" dist="38100" dir="2700000" algn="tl">
                    <a:srgbClr val="C0C0C0"/>
                  </a:outerShdw>
                </a:effectLst>
                <a:latin typeface="Times New Roman" pitchFamily="18" charset="0"/>
                <a:cs typeface="Tahoma" pitchFamily="34" charset="0"/>
              </a:rPr>
            </a:br>
            <a:endParaRPr lang="fr-FR" sz="2400" dirty="0">
              <a:solidFill>
                <a:schemeClr val="bg1"/>
              </a:solidFill>
              <a:latin typeface="Avenir Book"/>
              <a:cs typeface="Avenir Book"/>
            </a:endParaRPr>
          </a:p>
        </p:txBody>
      </p:sp>
      <p:sp>
        <p:nvSpPr>
          <p:cNvPr id="5" name="Espace réservé du contenu 4"/>
          <p:cNvSpPr>
            <a:spLocks noGrp="1"/>
          </p:cNvSpPr>
          <p:nvPr>
            <p:ph idx="1"/>
          </p:nvPr>
        </p:nvSpPr>
        <p:spPr>
          <a:xfrm>
            <a:off x="966157" y="1226853"/>
            <a:ext cx="7858665" cy="5148067"/>
          </a:xfrm>
        </p:spPr>
        <p:txBody>
          <a:bodyPr>
            <a:noAutofit/>
          </a:bodyPr>
          <a:lstStyle/>
          <a:p>
            <a:pPr marL="0" indent="0">
              <a:lnSpc>
                <a:spcPct val="90000"/>
              </a:lnSpc>
              <a:buNone/>
            </a:pPr>
            <a:r>
              <a:rPr lang="en-GB" sz="1800" b="1" u="sng" dirty="0">
                <a:solidFill>
                  <a:srgbClr val="0033CC"/>
                </a:solidFill>
              </a:rPr>
              <a:t>Think-tank of reference </a:t>
            </a:r>
            <a:r>
              <a:rPr lang="en-GB" sz="1800" dirty="0">
                <a:solidFill>
                  <a:srgbClr val="0033CC"/>
                </a:solidFill>
              </a:rPr>
              <a:t>on Africa’s development policy issues: </a:t>
            </a:r>
            <a:r>
              <a:rPr lang="en-GB" sz="1800" b="1" dirty="0">
                <a:solidFill>
                  <a:srgbClr val="0033CC"/>
                </a:solidFill>
              </a:rPr>
              <a:t>Putting Africa first  </a:t>
            </a:r>
          </a:p>
          <a:p>
            <a:pPr marL="1009650" lvl="2" indent="-609600">
              <a:lnSpc>
                <a:spcPct val="90000"/>
              </a:lnSpc>
              <a:buFont typeface="Wingdings" panose="05000000000000000000" pitchFamily="2" charset="2"/>
              <a:buChar char="q"/>
            </a:pPr>
            <a:r>
              <a:rPr lang="en-GB" sz="1800" dirty="0">
                <a:solidFill>
                  <a:srgbClr val="0033CC"/>
                </a:solidFill>
              </a:rPr>
              <a:t>To influence priorities and programmes of key partners working on African development policy issues</a:t>
            </a:r>
          </a:p>
          <a:p>
            <a:pPr marL="1009650" lvl="2" indent="-609600">
              <a:lnSpc>
                <a:spcPct val="90000"/>
              </a:lnSpc>
              <a:buFont typeface="Wingdings" panose="05000000000000000000" pitchFamily="2" charset="2"/>
              <a:buChar char="q"/>
            </a:pPr>
            <a:r>
              <a:rPr lang="en-GB" sz="1800" dirty="0">
                <a:solidFill>
                  <a:srgbClr val="0033CC"/>
                </a:solidFill>
              </a:rPr>
              <a:t>To empower Africa to narrate its own narrative</a:t>
            </a:r>
          </a:p>
          <a:p>
            <a:pPr marL="1009650" lvl="2" indent="-609600">
              <a:lnSpc>
                <a:spcPct val="90000"/>
              </a:lnSpc>
              <a:buFont typeface="Wingdings" panose="05000000000000000000" pitchFamily="2" charset="2"/>
              <a:buChar char="q"/>
            </a:pPr>
            <a:r>
              <a:rPr lang="en-GB" sz="1800" dirty="0">
                <a:solidFill>
                  <a:srgbClr val="0033CC"/>
                </a:solidFill>
              </a:rPr>
              <a:t>To drive Africa’s structural transformation based on its own priorities </a:t>
            </a:r>
            <a:endParaRPr lang="en-US" sz="1800" dirty="0">
              <a:solidFill>
                <a:srgbClr val="0033CC"/>
              </a:solidFill>
            </a:endParaRPr>
          </a:p>
          <a:p>
            <a:pPr marL="609600" indent="-609600">
              <a:lnSpc>
                <a:spcPct val="90000"/>
              </a:lnSpc>
              <a:buFontTx/>
              <a:buAutoNum type="arabicPeriod"/>
            </a:pPr>
            <a:endParaRPr lang="en-US" sz="1800" dirty="0" smtClean="0">
              <a:solidFill>
                <a:srgbClr val="0033CC"/>
              </a:solidFill>
            </a:endParaRPr>
          </a:p>
          <a:p>
            <a:pPr marL="609600" indent="-609600">
              <a:lnSpc>
                <a:spcPct val="90000"/>
              </a:lnSpc>
              <a:buFontTx/>
              <a:buAutoNum type="arabicPeriod"/>
            </a:pPr>
            <a:r>
              <a:rPr lang="en-US" sz="1800" dirty="0" smtClean="0">
                <a:solidFill>
                  <a:srgbClr val="0033CC"/>
                </a:solidFill>
              </a:rPr>
              <a:t>Achieving </a:t>
            </a:r>
            <a:r>
              <a:rPr lang="en-US" sz="1800" b="1" u="sng" dirty="0">
                <a:solidFill>
                  <a:srgbClr val="0033CC"/>
                </a:solidFill>
              </a:rPr>
              <a:t>policy influence </a:t>
            </a:r>
            <a:r>
              <a:rPr lang="en-US" sz="1800" dirty="0">
                <a:solidFill>
                  <a:srgbClr val="0033CC"/>
                </a:solidFill>
              </a:rPr>
              <a:t>in support of Africa’s </a:t>
            </a:r>
            <a:r>
              <a:rPr lang="en-US" sz="1800" dirty="0" smtClean="0">
                <a:solidFill>
                  <a:srgbClr val="0033CC"/>
                </a:solidFill>
              </a:rPr>
              <a:t>transformative </a:t>
            </a:r>
            <a:r>
              <a:rPr lang="en-US" sz="1800" dirty="0">
                <a:solidFill>
                  <a:srgbClr val="0033CC"/>
                </a:solidFill>
              </a:rPr>
              <a:t>agenda</a:t>
            </a:r>
            <a:endParaRPr lang="en-AU" sz="1800" dirty="0">
              <a:solidFill>
                <a:srgbClr val="0033CC"/>
              </a:solidFill>
            </a:endParaRPr>
          </a:p>
          <a:p>
            <a:pPr marL="609600" indent="-609600">
              <a:lnSpc>
                <a:spcPct val="90000"/>
              </a:lnSpc>
              <a:buFontTx/>
              <a:buAutoNum type="arabicPeriod"/>
            </a:pPr>
            <a:endParaRPr lang="en-US" sz="1800" dirty="0" smtClean="0">
              <a:solidFill>
                <a:srgbClr val="0033CC"/>
              </a:solidFill>
            </a:endParaRPr>
          </a:p>
          <a:p>
            <a:pPr marL="609600" indent="-609600">
              <a:lnSpc>
                <a:spcPct val="90000"/>
              </a:lnSpc>
              <a:buFontTx/>
              <a:buAutoNum type="arabicPeriod"/>
            </a:pPr>
            <a:r>
              <a:rPr lang="en-US" sz="1800" dirty="0" smtClean="0">
                <a:solidFill>
                  <a:srgbClr val="0033CC"/>
                </a:solidFill>
              </a:rPr>
              <a:t>Earning </a:t>
            </a:r>
            <a:r>
              <a:rPr lang="en-US" sz="1800" dirty="0">
                <a:solidFill>
                  <a:srgbClr val="0033CC"/>
                </a:solidFill>
              </a:rPr>
              <a:t>greater </a:t>
            </a:r>
            <a:r>
              <a:rPr lang="en-US" sz="1800" b="1" u="sng" dirty="0">
                <a:solidFill>
                  <a:srgbClr val="0033CC"/>
                </a:solidFill>
              </a:rPr>
              <a:t>trust and credibility </a:t>
            </a:r>
            <a:r>
              <a:rPr lang="en-US" sz="1800" dirty="0">
                <a:solidFill>
                  <a:srgbClr val="0033CC"/>
                </a:solidFill>
              </a:rPr>
              <a:t>through the production of high-quality, evidence-based and “good fit” policy research and knowledge delivery services</a:t>
            </a:r>
          </a:p>
          <a:p>
            <a:pPr marL="609600" indent="-609600">
              <a:lnSpc>
                <a:spcPct val="90000"/>
              </a:lnSpc>
              <a:buFontTx/>
              <a:buAutoNum type="arabicPeriod"/>
            </a:pPr>
            <a:endParaRPr lang="en-US" sz="1800" dirty="0" smtClean="0">
              <a:solidFill>
                <a:srgbClr val="0033CC"/>
              </a:solidFill>
            </a:endParaRPr>
          </a:p>
          <a:p>
            <a:pPr marL="609600" indent="-609600">
              <a:lnSpc>
                <a:spcPct val="90000"/>
              </a:lnSpc>
              <a:buFontTx/>
              <a:buAutoNum type="arabicPeriod"/>
            </a:pPr>
            <a:r>
              <a:rPr lang="en-US" sz="1800" dirty="0" smtClean="0">
                <a:solidFill>
                  <a:srgbClr val="0033CC"/>
                </a:solidFill>
              </a:rPr>
              <a:t>Enhancing </a:t>
            </a:r>
            <a:r>
              <a:rPr lang="en-US" sz="1800" b="1" dirty="0">
                <a:solidFill>
                  <a:srgbClr val="0033CC"/>
                </a:solidFill>
              </a:rPr>
              <a:t>accountability </a:t>
            </a:r>
            <a:r>
              <a:rPr lang="en-US" sz="1800" dirty="0">
                <a:solidFill>
                  <a:srgbClr val="0033CC"/>
                </a:solidFill>
              </a:rPr>
              <a:t>mechanisms &amp; deepening </a:t>
            </a:r>
            <a:r>
              <a:rPr lang="en-US" sz="1800" b="1" dirty="0">
                <a:solidFill>
                  <a:srgbClr val="0033CC"/>
                </a:solidFill>
              </a:rPr>
              <a:t>learning </a:t>
            </a:r>
            <a:r>
              <a:rPr lang="en-US" sz="1800" dirty="0">
                <a:solidFill>
                  <a:srgbClr val="0033CC"/>
                </a:solidFill>
              </a:rPr>
              <a:t>culture across all streams of work</a:t>
            </a:r>
          </a:p>
          <a:p>
            <a:pPr marL="609600" indent="-609600">
              <a:lnSpc>
                <a:spcPct val="90000"/>
              </a:lnSpc>
              <a:buFontTx/>
              <a:buAutoNum type="arabicPeriod"/>
            </a:pPr>
            <a:endParaRPr lang="en-US" sz="1800" dirty="0" smtClean="0">
              <a:solidFill>
                <a:srgbClr val="0033CC"/>
              </a:solidFill>
            </a:endParaRPr>
          </a:p>
          <a:p>
            <a:pPr marL="609600" indent="-609600">
              <a:lnSpc>
                <a:spcPct val="90000"/>
              </a:lnSpc>
              <a:buFontTx/>
              <a:buAutoNum type="arabicPeriod"/>
            </a:pPr>
            <a:r>
              <a:rPr lang="en-US" sz="1800" dirty="0" smtClean="0">
                <a:solidFill>
                  <a:srgbClr val="0033CC"/>
                </a:solidFill>
              </a:rPr>
              <a:t>Strengthening </a:t>
            </a:r>
            <a:r>
              <a:rPr lang="en-US" sz="1800" b="1" u="sng" dirty="0">
                <a:solidFill>
                  <a:srgbClr val="0033CC"/>
                </a:solidFill>
              </a:rPr>
              <a:t>operational effectiveness </a:t>
            </a:r>
            <a:r>
              <a:rPr lang="en-US" sz="1800" dirty="0">
                <a:solidFill>
                  <a:srgbClr val="0033CC"/>
                </a:solidFill>
              </a:rPr>
              <a:t>to ensure better support for the timely delivery of </a:t>
            </a:r>
            <a:r>
              <a:rPr lang="en-US" sz="1800" dirty="0" smtClean="0">
                <a:solidFill>
                  <a:srgbClr val="0033CC"/>
                </a:solidFill>
              </a:rPr>
              <a:t>ECA </a:t>
            </a:r>
            <a:r>
              <a:rPr lang="en-US" sz="1800" dirty="0">
                <a:solidFill>
                  <a:srgbClr val="0033CC"/>
                </a:solidFill>
              </a:rPr>
              <a:t>knowledge production and capacity-building services</a:t>
            </a:r>
            <a:r>
              <a:rPr lang="en-US" sz="1800" dirty="0" smtClean="0">
                <a:solidFill>
                  <a:srgbClr val="0033CC"/>
                </a:solidFill>
              </a:rPr>
              <a:t>.</a:t>
            </a:r>
            <a:endParaRPr lang="en-US" sz="1800" dirty="0">
              <a:solidFill>
                <a:srgbClr val="0033CC"/>
              </a:solidFill>
            </a:endParaRPr>
          </a:p>
        </p:txBody>
      </p:sp>
    </p:spTree>
    <p:extLst>
      <p:ext uri="{BB962C8B-B14F-4D97-AF65-F5344CB8AC3E}">
        <p14:creationId xmlns:p14="http://schemas.microsoft.com/office/powerpoint/2010/main" val="1090532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rmAutofit fontScale="90000"/>
          </a:bodyPr>
          <a:lstStyle/>
          <a:p>
            <a:pPr>
              <a:lnSpc>
                <a:spcPct val="90000"/>
              </a:lnSpc>
              <a:defRPr/>
            </a:pPr>
            <a:r>
              <a:rPr lang="en-US" b="1" dirty="0" smtClean="0">
                <a:solidFill>
                  <a:schemeClr val="bg1"/>
                </a:solidFill>
                <a:latin typeface="Times New Roman" panose="02020603050405020304" pitchFamily="18" charset="0"/>
                <a:cs typeface="Tahoma" panose="020B0604030504040204" pitchFamily="34" charset="0"/>
              </a:rPr>
              <a:t>POLICY </a:t>
            </a:r>
            <a:r>
              <a:rPr lang="en-US" b="1" dirty="0">
                <a:solidFill>
                  <a:schemeClr val="bg1"/>
                </a:solidFill>
                <a:latin typeface="Times New Roman" panose="02020603050405020304" pitchFamily="18" charset="0"/>
                <a:cs typeface="Tahoma" panose="020B0604030504040204" pitchFamily="34" charset="0"/>
              </a:rPr>
              <a:t>INFLUENCE</a:t>
            </a:r>
          </a:p>
        </p:txBody>
      </p:sp>
      <p:sp>
        <p:nvSpPr>
          <p:cNvPr id="5" name="Espace réservé du contenu 4"/>
          <p:cNvSpPr>
            <a:spLocks noGrp="1"/>
          </p:cNvSpPr>
          <p:nvPr>
            <p:ph idx="1"/>
          </p:nvPr>
        </p:nvSpPr>
        <p:spPr>
          <a:xfrm>
            <a:off x="1097926" y="1061049"/>
            <a:ext cx="7588874" cy="5581291"/>
          </a:xfrm>
        </p:spPr>
        <p:txBody>
          <a:bodyPr>
            <a:normAutofit fontScale="92500" lnSpcReduction="20000"/>
          </a:bodyPr>
          <a:lstStyle/>
          <a:p>
            <a:pPr>
              <a:lnSpc>
                <a:spcPct val="80000"/>
              </a:lnSpc>
              <a:buFontTx/>
              <a:buAutoNum type="arabicPeriod"/>
            </a:pPr>
            <a:r>
              <a:rPr lang="en-GB" sz="1800" b="1" dirty="0">
                <a:solidFill>
                  <a:srgbClr val="0033CC"/>
                </a:solidFill>
              </a:rPr>
              <a:t>Global agenda</a:t>
            </a:r>
          </a:p>
          <a:p>
            <a:pPr lvl="1">
              <a:lnSpc>
                <a:spcPct val="80000"/>
              </a:lnSpc>
              <a:buFont typeface="Wingdings" panose="05000000000000000000" pitchFamily="2" charset="2"/>
              <a:buChar char="q"/>
            </a:pPr>
            <a:r>
              <a:rPr lang="en-GB" sz="1600" dirty="0">
                <a:solidFill>
                  <a:srgbClr val="0033CC"/>
                </a:solidFill>
              </a:rPr>
              <a:t>Agenda 2030 for Sustainable Development: Support the African Group of negotiators in New York in ensuring that Africa’s priorities were duly reflected in the </a:t>
            </a:r>
            <a:r>
              <a:rPr lang="en-GB" sz="1600" dirty="0" smtClean="0">
                <a:solidFill>
                  <a:srgbClr val="0033CC"/>
                </a:solidFill>
              </a:rPr>
              <a:t>SDGs; and </a:t>
            </a:r>
            <a:r>
              <a:rPr lang="en-US" sz="1600" dirty="0" smtClean="0">
                <a:solidFill>
                  <a:srgbClr val="0033CC"/>
                </a:solidFill>
              </a:rPr>
              <a:t>development of </a:t>
            </a:r>
            <a:r>
              <a:rPr lang="en-US" sz="1600" dirty="0">
                <a:solidFill>
                  <a:srgbClr val="0033CC"/>
                </a:solidFill>
              </a:rPr>
              <a:t>SDG Indicators</a:t>
            </a:r>
          </a:p>
          <a:p>
            <a:pPr lvl="1">
              <a:lnSpc>
                <a:spcPct val="80000"/>
              </a:lnSpc>
              <a:buFont typeface="Wingdings" panose="05000000000000000000" pitchFamily="2" charset="2"/>
              <a:buChar char="q"/>
            </a:pPr>
            <a:endParaRPr lang="en-GB" sz="1600" dirty="0">
              <a:solidFill>
                <a:srgbClr val="0033CC"/>
              </a:solidFill>
            </a:endParaRPr>
          </a:p>
          <a:p>
            <a:pPr lvl="1">
              <a:lnSpc>
                <a:spcPct val="80000"/>
              </a:lnSpc>
              <a:buFont typeface="Wingdings" panose="05000000000000000000" pitchFamily="2" charset="2"/>
              <a:buChar char="q"/>
            </a:pPr>
            <a:r>
              <a:rPr lang="en-GB" sz="1600" dirty="0" smtClean="0">
                <a:solidFill>
                  <a:srgbClr val="0033CC"/>
                </a:solidFill>
              </a:rPr>
              <a:t>Addis </a:t>
            </a:r>
            <a:r>
              <a:rPr lang="en-GB" sz="1600" dirty="0">
                <a:solidFill>
                  <a:srgbClr val="0033CC"/>
                </a:solidFill>
              </a:rPr>
              <a:t>Ababa Action Agenda: Analytical papers for negotiation and consensus building</a:t>
            </a:r>
          </a:p>
          <a:p>
            <a:pPr lvl="1">
              <a:lnSpc>
                <a:spcPct val="80000"/>
              </a:lnSpc>
              <a:buFont typeface="Wingdings" panose="05000000000000000000" pitchFamily="2" charset="2"/>
              <a:buChar char="q"/>
            </a:pPr>
            <a:endParaRPr lang="en-US" sz="1600" dirty="0" smtClean="0">
              <a:solidFill>
                <a:srgbClr val="0033CC"/>
              </a:solidFill>
            </a:endParaRPr>
          </a:p>
          <a:p>
            <a:pPr lvl="1">
              <a:lnSpc>
                <a:spcPct val="80000"/>
              </a:lnSpc>
              <a:buFont typeface="Wingdings" panose="05000000000000000000" pitchFamily="2" charset="2"/>
              <a:buChar char="q"/>
            </a:pPr>
            <a:r>
              <a:rPr lang="en-GB" sz="1600" dirty="0" smtClean="0">
                <a:solidFill>
                  <a:srgbClr val="0033CC"/>
                </a:solidFill>
              </a:rPr>
              <a:t>100</a:t>
            </a:r>
            <a:r>
              <a:rPr lang="en-GB" sz="1600" dirty="0">
                <a:solidFill>
                  <a:srgbClr val="0033CC"/>
                </a:solidFill>
              </a:rPr>
              <a:t>% progress achieved in the target to increase the number of common positions adopted or implemented by member States in the area of international trade or trade negotiation </a:t>
            </a:r>
            <a:endParaRPr lang="en-GB" sz="1600" dirty="0" smtClean="0">
              <a:solidFill>
                <a:srgbClr val="0033CC"/>
              </a:solidFill>
            </a:endParaRPr>
          </a:p>
          <a:p>
            <a:pPr lvl="1">
              <a:lnSpc>
                <a:spcPct val="80000"/>
              </a:lnSpc>
              <a:buFont typeface="Wingdings" panose="05000000000000000000" pitchFamily="2" charset="2"/>
              <a:buChar char="q"/>
            </a:pPr>
            <a:endParaRPr lang="en-GB" sz="1600" dirty="0">
              <a:solidFill>
                <a:srgbClr val="0033CC"/>
              </a:solidFill>
            </a:endParaRPr>
          </a:p>
          <a:p>
            <a:pPr lvl="1">
              <a:lnSpc>
                <a:spcPct val="80000"/>
              </a:lnSpc>
              <a:buFont typeface="Wingdings" panose="05000000000000000000" pitchFamily="2" charset="2"/>
              <a:buChar char="q"/>
            </a:pPr>
            <a:r>
              <a:rPr lang="en-GB" sz="1600" dirty="0">
                <a:solidFill>
                  <a:srgbClr val="0033CC"/>
                </a:solidFill>
              </a:rPr>
              <a:t>COP 21: African Group of Negotiators and Africa Pavilion </a:t>
            </a:r>
          </a:p>
          <a:p>
            <a:pPr lvl="1">
              <a:lnSpc>
                <a:spcPct val="80000"/>
              </a:lnSpc>
              <a:buFont typeface="Wingdings" panose="05000000000000000000" pitchFamily="2" charset="2"/>
              <a:buChar char="q"/>
            </a:pPr>
            <a:endParaRPr lang="en-US" sz="1800" dirty="0">
              <a:solidFill>
                <a:srgbClr val="0033CC"/>
              </a:solidFill>
            </a:endParaRPr>
          </a:p>
          <a:p>
            <a:pPr>
              <a:lnSpc>
                <a:spcPct val="80000"/>
              </a:lnSpc>
              <a:buFontTx/>
              <a:buAutoNum type="arabicPeriod"/>
            </a:pPr>
            <a:r>
              <a:rPr lang="en-GB" sz="1800" b="1" dirty="0">
                <a:solidFill>
                  <a:srgbClr val="0033CC"/>
                </a:solidFill>
              </a:rPr>
              <a:t>Continental Agenda </a:t>
            </a:r>
          </a:p>
          <a:p>
            <a:pPr lvl="1">
              <a:lnSpc>
                <a:spcPct val="80000"/>
              </a:lnSpc>
              <a:buFont typeface="Wingdings" panose="05000000000000000000" pitchFamily="2" charset="2"/>
              <a:buChar char="q"/>
            </a:pPr>
            <a:r>
              <a:rPr lang="en-US" sz="1600" dirty="0">
                <a:solidFill>
                  <a:srgbClr val="0033CC"/>
                </a:solidFill>
              </a:rPr>
              <a:t>ECA knowledge products and support in formulating policies related to  t</a:t>
            </a:r>
            <a:r>
              <a:rPr lang="en-GB" sz="1600" dirty="0">
                <a:solidFill>
                  <a:srgbClr val="0033CC"/>
                </a:solidFill>
              </a:rPr>
              <a:t>he African Union’s Agenda 2063, the Common African Position (CAP) on the post-2015 Development </a:t>
            </a:r>
            <a:r>
              <a:rPr lang="en-GB" sz="1600" dirty="0" smtClean="0">
                <a:solidFill>
                  <a:srgbClr val="0033CC"/>
                </a:solidFill>
              </a:rPr>
              <a:t>Agenda</a:t>
            </a:r>
          </a:p>
          <a:p>
            <a:pPr lvl="1">
              <a:lnSpc>
                <a:spcPct val="80000"/>
              </a:lnSpc>
              <a:buFont typeface="Wingdings" panose="05000000000000000000" pitchFamily="2" charset="2"/>
              <a:buChar char="q"/>
            </a:pPr>
            <a:endParaRPr lang="en-GB" sz="1600" dirty="0">
              <a:solidFill>
                <a:srgbClr val="0033CC"/>
              </a:solidFill>
            </a:endParaRPr>
          </a:p>
          <a:p>
            <a:pPr lvl="1">
              <a:lnSpc>
                <a:spcPct val="80000"/>
              </a:lnSpc>
              <a:buFont typeface="Wingdings" panose="05000000000000000000" pitchFamily="2" charset="2"/>
              <a:buChar char="q"/>
            </a:pPr>
            <a:r>
              <a:rPr lang="en-GB" sz="1600" dirty="0">
                <a:solidFill>
                  <a:srgbClr val="0033CC"/>
                </a:solidFill>
              </a:rPr>
              <a:t>Technical support and Secretariat to the High-level Panel on Illicit Financial Flows from </a:t>
            </a:r>
            <a:r>
              <a:rPr lang="en-GB" sz="1600" dirty="0" smtClean="0">
                <a:solidFill>
                  <a:srgbClr val="0033CC"/>
                </a:solidFill>
              </a:rPr>
              <a:t>Africa</a:t>
            </a:r>
          </a:p>
          <a:p>
            <a:pPr lvl="1">
              <a:lnSpc>
                <a:spcPct val="80000"/>
              </a:lnSpc>
              <a:buFont typeface="Wingdings" panose="05000000000000000000" pitchFamily="2" charset="2"/>
              <a:buChar char="q"/>
            </a:pPr>
            <a:endParaRPr lang="en-GB" sz="1600" dirty="0">
              <a:solidFill>
                <a:srgbClr val="0033CC"/>
              </a:solidFill>
            </a:endParaRPr>
          </a:p>
          <a:p>
            <a:pPr lvl="1">
              <a:lnSpc>
                <a:spcPct val="80000"/>
              </a:lnSpc>
              <a:buFont typeface="Wingdings" panose="05000000000000000000" pitchFamily="2" charset="2"/>
              <a:buChar char="q"/>
            </a:pPr>
            <a:r>
              <a:rPr lang="en-GB" sz="1600" dirty="0">
                <a:solidFill>
                  <a:srgbClr val="0033CC"/>
                </a:solidFill>
              </a:rPr>
              <a:t>The Marrakech Consensus, on innovative financing for Africa’s </a:t>
            </a:r>
            <a:r>
              <a:rPr lang="en-GB" sz="1600" dirty="0" smtClean="0">
                <a:solidFill>
                  <a:srgbClr val="0033CC"/>
                </a:solidFill>
              </a:rPr>
              <a:t>transformation</a:t>
            </a:r>
          </a:p>
          <a:p>
            <a:pPr lvl="1">
              <a:lnSpc>
                <a:spcPct val="80000"/>
              </a:lnSpc>
              <a:buFont typeface="Wingdings" panose="05000000000000000000" pitchFamily="2" charset="2"/>
              <a:buChar char="q"/>
            </a:pPr>
            <a:endParaRPr lang="en-GB" sz="1600" dirty="0">
              <a:solidFill>
                <a:srgbClr val="0033CC"/>
              </a:solidFill>
            </a:endParaRPr>
          </a:p>
          <a:p>
            <a:pPr lvl="1">
              <a:lnSpc>
                <a:spcPct val="80000"/>
              </a:lnSpc>
              <a:spcBef>
                <a:spcPct val="0"/>
              </a:spcBef>
              <a:buFont typeface="Wingdings" panose="05000000000000000000" pitchFamily="2" charset="2"/>
              <a:buChar char="q"/>
            </a:pPr>
            <a:r>
              <a:rPr lang="en-US" sz="1600" dirty="0" smtClean="0">
                <a:solidFill>
                  <a:srgbClr val="0033CC"/>
                </a:solidFill>
              </a:rPr>
              <a:t>Through RCM, coordinated the development of the UN/AU </a:t>
            </a:r>
            <a:r>
              <a:rPr lang="en-US" sz="1600" dirty="0">
                <a:solidFill>
                  <a:srgbClr val="0033CC"/>
                </a:solidFill>
              </a:rPr>
              <a:t>Partnership on Africa's Integration and Development Agenda 2017‐2027(PAIDA), and </a:t>
            </a:r>
            <a:r>
              <a:rPr lang="en-US" sz="1600" dirty="0" smtClean="0">
                <a:solidFill>
                  <a:srgbClr val="0033CC"/>
                </a:solidFill>
              </a:rPr>
              <a:t>the </a:t>
            </a:r>
            <a:r>
              <a:rPr lang="en-US" sz="1600" dirty="0">
                <a:solidFill>
                  <a:srgbClr val="0033CC"/>
                </a:solidFill>
              </a:rPr>
              <a:t>10 Year Implementation </a:t>
            </a:r>
            <a:r>
              <a:rPr lang="en-US" sz="1600" dirty="0" smtClean="0">
                <a:solidFill>
                  <a:srgbClr val="0033CC"/>
                </a:solidFill>
              </a:rPr>
              <a:t>Plan</a:t>
            </a:r>
          </a:p>
          <a:p>
            <a:pPr lvl="1">
              <a:lnSpc>
                <a:spcPct val="80000"/>
              </a:lnSpc>
              <a:spcBef>
                <a:spcPct val="0"/>
              </a:spcBef>
              <a:buFont typeface="Wingdings" panose="05000000000000000000" pitchFamily="2" charset="2"/>
              <a:buChar char="q"/>
            </a:pPr>
            <a:endParaRPr lang="en-US" sz="1600" dirty="0">
              <a:solidFill>
                <a:srgbClr val="0033CC"/>
              </a:solidFill>
            </a:endParaRPr>
          </a:p>
          <a:p>
            <a:pPr lvl="1">
              <a:lnSpc>
                <a:spcPct val="80000"/>
              </a:lnSpc>
              <a:spcBef>
                <a:spcPct val="0"/>
              </a:spcBef>
              <a:buFont typeface="Wingdings" panose="05000000000000000000" pitchFamily="2" charset="2"/>
              <a:buChar char="q"/>
            </a:pPr>
            <a:r>
              <a:rPr lang="en-US" sz="1600" dirty="0">
                <a:solidFill>
                  <a:srgbClr val="0033CC"/>
                </a:solidFill>
              </a:rPr>
              <a:t>Adoption of Africa Regional Integration </a:t>
            </a:r>
            <a:r>
              <a:rPr lang="en-US" sz="1600" dirty="0" smtClean="0">
                <a:solidFill>
                  <a:srgbClr val="0033CC"/>
                </a:solidFill>
              </a:rPr>
              <a:t>Index</a:t>
            </a:r>
          </a:p>
          <a:p>
            <a:pPr lvl="1">
              <a:lnSpc>
                <a:spcPct val="80000"/>
              </a:lnSpc>
              <a:spcBef>
                <a:spcPct val="0"/>
              </a:spcBef>
              <a:buFont typeface="Wingdings" panose="05000000000000000000" pitchFamily="2" charset="2"/>
              <a:buChar char="q"/>
            </a:pPr>
            <a:endParaRPr lang="en-US" sz="1600" dirty="0">
              <a:solidFill>
                <a:srgbClr val="0033CC"/>
              </a:solidFill>
            </a:endParaRPr>
          </a:p>
          <a:p>
            <a:pPr lvl="1">
              <a:lnSpc>
                <a:spcPct val="80000"/>
              </a:lnSpc>
              <a:spcBef>
                <a:spcPct val="0"/>
              </a:spcBef>
              <a:buFont typeface="Wingdings" panose="05000000000000000000" pitchFamily="2" charset="2"/>
              <a:buChar char="q"/>
            </a:pPr>
            <a:r>
              <a:rPr lang="en-GB" sz="1600" dirty="0">
                <a:solidFill>
                  <a:srgbClr val="0033CC"/>
                </a:solidFill>
              </a:rPr>
              <a:t>COP 21: Africa Climate Talks (ACT) and Climate Change and Development in Africa (CCDA-V</a:t>
            </a:r>
            <a:r>
              <a:rPr lang="en-GB" sz="1600" dirty="0" smtClean="0">
                <a:solidFill>
                  <a:srgbClr val="0033CC"/>
                </a:solidFill>
              </a:rPr>
              <a:t>). Platform to reflect on </a:t>
            </a:r>
            <a:r>
              <a:rPr lang="en-US" sz="1600" dirty="0">
                <a:solidFill>
                  <a:srgbClr val="0033CC"/>
                </a:solidFill>
              </a:rPr>
              <a:t>progress towards achieving the UNFCCC’s stated objectives of stabilizing atmospheric greenhouse gas (GHG) concentrations and enabling sustainable development</a:t>
            </a:r>
          </a:p>
        </p:txBody>
      </p:sp>
    </p:spTree>
    <p:extLst>
      <p:ext uri="{BB962C8B-B14F-4D97-AF65-F5344CB8AC3E}">
        <p14:creationId xmlns:p14="http://schemas.microsoft.com/office/powerpoint/2010/main" val="2192032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1733909" y="16350"/>
            <a:ext cx="7410091" cy="607835"/>
          </a:xfrm>
        </p:spPr>
        <p:txBody>
          <a:bodyPr>
            <a:normAutofit fontScale="90000"/>
          </a:bodyPr>
          <a:lstStyle/>
          <a:p>
            <a:pPr>
              <a:lnSpc>
                <a:spcPct val="90000"/>
              </a:lnSpc>
              <a:defRPr/>
            </a:pPr>
            <a:r>
              <a:rPr lang="en-US" b="1" dirty="0">
                <a:solidFill>
                  <a:schemeClr val="bg1"/>
                </a:solidFill>
                <a:latin typeface="Times New Roman" panose="02020603050405020304" pitchFamily="18" charset="0"/>
                <a:cs typeface="Tahoma" panose="020B0604030504040204" pitchFamily="34" charset="0"/>
              </a:rPr>
              <a:t>POLICY </a:t>
            </a:r>
            <a:r>
              <a:rPr lang="en-US" b="1" dirty="0" smtClean="0">
                <a:solidFill>
                  <a:schemeClr val="bg1"/>
                </a:solidFill>
                <a:latin typeface="Times New Roman" panose="02020603050405020304" pitchFamily="18" charset="0"/>
                <a:cs typeface="Tahoma" panose="020B0604030504040204" pitchFamily="34" charset="0"/>
              </a:rPr>
              <a:t>INFLUENCE…Cont’d</a:t>
            </a:r>
            <a:endParaRPr lang="en-US" b="1" dirty="0">
              <a:solidFill>
                <a:schemeClr val="bg1"/>
              </a:solidFill>
              <a:latin typeface="Times New Roman" panose="02020603050405020304" pitchFamily="18" charset="0"/>
              <a:cs typeface="Tahoma" panose="020B0604030504040204" pitchFamily="34" charset="0"/>
            </a:endParaRPr>
          </a:p>
        </p:txBody>
      </p:sp>
      <p:sp>
        <p:nvSpPr>
          <p:cNvPr id="5" name="Espace réservé du contenu 4"/>
          <p:cNvSpPr>
            <a:spLocks noGrp="1"/>
          </p:cNvSpPr>
          <p:nvPr>
            <p:ph idx="1"/>
          </p:nvPr>
        </p:nvSpPr>
        <p:spPr>
          <a:xfrm>
            <a:off x="1097926" y="1226854"/>
            <a:ext cx="7588874" cy="4899310"/>
          </a:xfrm>
        </p:spPr>
        <p:txBody>
          <a:bodyPr>
            <a:normAutofit fontScale="92500"/>
          </a:bodyPr>
          <a:lstStyle/>
          <a:p>
            <a:pPr marL="0" indent="0">
              <a:lnSpc>
                <a:spcPct val="80000"/>
              </a:lnSpc>
              <a:buFontTx/>
              <a:buNone/>
            </a:pPr>
            <a:r>
              <a:rPr lang="en-GB" sz="1800" b="1" dirty="0">
                <a:solidFill>
                  <a:srgbClr val="0033CC"/>
                </a:solidFill>
              </a:rPr>
              <a:t>3. Sub Regional and member </a:t>
            </a:r>
            <a:r>
              <a:rPr lang="en-GB" sz="1800" b="1" dirty="0" smtClean="0">
                <a:solidFill>
                  <a:srgbClr val="0033CC"/>
                </a:solidFill>
              </a:rPr>
              <a:t>States </a:t>
            </a:r>
            <a:r>
              <a:rPr lang="en-GB" sz="1800" b="1" dirty="0">
                <a:solidFill>
                  <a:srgbClr val="0033CC"/>
                </a:solidFill>
              </a:rPr>
              <a:t>agenda</a:t>
            </a:r>
          </a:p>
          <a:p>
            <a:pPr marL="800100" lvl="1" indent="-342900">
              <a:lnSpc>
                <a:spcPct val="80000"/>
              </a:lnSpc>
              <a:buFont typeface="Wingdings" panose="05000000000000000000" pitchFamily="2" charset="2"/>
              <a:buChar char="q"/>
            </a:pPr>
            <a:r>
              <a:rPr lang="en-US" sz="1600" dirty="0">
                <a:solidFill>
                  <a:srgbClr val="0033CC"/>
                </a:solidFill>
              </a:rPr>
              <a:t>112% increase in the number of countries developing or implementing policies or programmes in the context of free-trade areas or customs unions and 1</a:t>
            </a:r>
            <a:r>
              <a:rPr lang="en-GB" sz="1600" dirty="0">
                <a:solidFill>
                  <a:srgbClr val="0033CC"/>
                </a:solidFill>
              </a:rPr>
              <a:t>00% number of RECs (from 2 to 3) that are developing or implementing policies or programmes in the context of free-trade areas or customs unions. </a:t>
            </a:r>
            <a:endParaRPr lang="en-US" sz="1600" dirty="0">
              <a:solidFill>
                <a:srgbClr val="0033CC"/>
              </a:solidFill>
            </a:endParaRPr>
          </a:p>
          <a:p>
            <a:pPr marL="800100" lvl="1" indent="-342900">
              <a:lnSpc>
                <a:spcPct val="80000"/>
              </a:lnSpc>
              <a:buFont typeface="Wingdings" panose="05000000000000000000" pitchFamily="2" charset="2"/>
              <a:buChar char="q"/>
            </a:pPr>
            <a:endParaRPr lang="en-US" sz="1600" dirty="0" smtClean="0">
              <a:solidFill>
                <a:srgbClr val="0033CC"/>
              </a:solidFill>
            </a:endParaRPr>
          </a:p>
          <a:p>
            <a:pPr marL="800100" lvl="1" indent="-342900">
              <a:lnSpc>
                <a:spcPct val="80000"/>
              </a:lnSpc>
              <a:buFont typeface="Wingdings" panose="05000000000000000000" pitchFamily="2" charset="2"/>
              <a:buChar char="q"/>
            </a:pPr>
            <a:r>
              <a:rPr lang="en-US" sz="1600" dirty="0" smtClean="0">
                <a:solidFill>
                  <a:srgbClr val="0033CC"/>
                </a:solidFill>
              </a:rPr>
              <a:t>Technical </a:t>
            </a:r>
            <a:r>
              <a:rPr lang="en-US" sz="1600" dirty="0">
                <a:solidFill>
                  <a:srgbClr val="0033CC"/>
                </a:solidFill>
              </a:rPr>
              <a:t>support which led to the launch of the Tripartite Free Trade Area between COMESA, SADC &amp; EAC</a:t>
            </a:r>
          </a:p>
          <a:p>
            <a:pPr marL="800100" lvl="1" indent="-342900">
              <a:lnSpc>
                <a:spcPct val="80000"/>
              </a:lnSpc>
              <a:buFont typeface="Wingdings" panose="05000000000000000000" pitchFamily="2" charset="2"/>
              <a:buChar char="q"/>
            </a:pPr>
            <a:endParaRPr lang="en-US" sz="1600" dirty="0" smtClean="0">
              <a:solidFill>
                <a:srgbClr val="0033CC"/>
              </a:solidFill>
            </a:endParaRPr>
          </a:p>
          <a:p>
            <a:pPr marL="800100" lvl="1" indent="-342900">
              <a:lnSpc>
                <a:spcPct val="80000"/>
              </a:lnSpc>
              <a:buFont typeface="Wingdings" panose="05000000000000000000" pitchFamily="2" charset="2"/>
              <a:buChar char="q"/>
            </a:pPr>
            <a:r>
              <a:rPr lang="en-US" sz="1600" dirty="0" smtClean="0">
                <a:solidFill>
                  <a:srgbClr val="0033CC"/>
                </a:solidFill>
              </a:rPr>
              <a:t>Support </a:t>
            </a:r>
            <a:r>
              <a:rPr lang="en-US" sz="1600" dirty="0">
                <a:solidFill>
                  <a:srgbClr val="0033CC"/>
                </a:solidFill>
              </a:rPr>
              <a:t>the development of: SADC Industrialisation Strategy &amp; Road map; UMA Multi Year Programme;  and adoption of West African Economic and Monetary Union Regional Statistics Programme 2015-2020; IGAD Sustainable Tourism master Plan;  Energy security policy framework for the East Africa Community (EAC); Adoption of free movement by  Economic Community of Central African States (ECCAS) members; </a:t>
            </a:r>
          </a:p>
          <a:p>
            <a:pPr marL="800100" lvl="1" indent="-342900">
              <a:lnSpc>
                <a:spcPct val="80000"/>
              </a:lnSpc>
              <a:buFont typeface="Wingdings" panose="05000000000000000000" pitchFamily="2" charset="2"/>
              <a:buChar char="q"/>
            </a:pPr>
            <a:endParaRPr lang="en-US" sz="1600" dirty="0" smtClean="0">
              <a:solidFill>
                <a:srgbClr val="0033CC"/>
              </a:solidFill>
            </a:endParaRPr>
          </a:p>
          <a:p>
            <a:pPr marL="800100" lvl="1" indent="-342900">
              <a:lnSpc>
                <a:spcPct val="80000"/>
              </a:lnSpc>
              <a:buFont typeface="Wingdings" panose="05000000000000000000" pitchFamily="2" charset="2"/>
              <a:buChar char="q"/>
            </a:pPr>
            <a:r>
              <a:rPr lang="en-US" sz="1600" dirty="0" smtClean="0">
                <a:solidFill>
                  <a:srgbClr val="0033CC"/>
                </a:solidFill>
              </a:rPr>
              <a:t>Support </a:t>
            </a:r>
            <a:r>
              <a:rPr lang="en-US" sz="1600" dirty="0">
                <a:solidFill>
                  <a:srgbClr val="0033CC"/>
                </a:solidFill>
              </a:rPr>
              <a:t>the extension of CEMAC macroeconomic convergence framework to ECCAS</a:t>
            </a:r>
          </a:p>
          <a:p>
            <a:pPr marL="800100" lvl="1" indent="-342900">
              <a:lnSpc>
                <a:spcPct val="80000"/>
              </a:lnSpc>
              <a:buFont typeface="Wingdings" panose="05000000000000000000" pitchFamily="2" charset="2"/>
              <a:buChar char="q"/>
            </a:pPr>
            <a:endParaRPr lang="en-US" sz="1600" dirty="0" smtClean="0">
              <a:solidFill>
                <a:srgbClr val="0033CC"/>
              </a:solidFill>
            </a:endParaRPr>
          </a:p>
          <a:p>
            <a:pPr marL="800100" lvl="1" indent="-342900">
              <a:lnSpc>
                <a:spcPct val="80000"/>
              </a:lnSpc>
              <a:buFont typeface="Wingdings" panose="05000000000000000000" pitchFamily="2" charset="2"/>
              <a:buChar char="q"/>
            </a:pPr>
            <a:r>
              <a:rPr lang="en-US" sz="1600" dirty="0" smtClean="0">
                <a:solidFill>
                  <a:srgbClr val="0033CC"/>
                </a:solidFill>
              </a:rPr>
              <a:t>Social-Economic </a:t>
            </a:r>
            <a:r>
              <a:rPr lang="en-US" sz="1600" dirty="0">
                <a:solidFill>
                  <a:srgbClr val="0033CC"/>
                </a:solidFill>
              </a:rPr>
              <a:t>Impact of Ebola </a:t>
            </a:r>
            <a:r>
              <a:rPr lang="en-US" sz="1600" dirty="0" smtClean="0">
                <a:solidFill>
                  <a:srgbClr val="0033CC"/>
                </a:solidFill>
              </a:rPr>
              <a:t>: an </a:t>
            </a:r>
            <a:r>
              <a:rPr lang="en-US" sz="1600" dirty="0">
                <a:solidFill>
                  <a:srgbClr val="0033CC"/>
                </a:solidFill>
              </a:rPr>
              <a:t>evidence based policy research report  which </a:t>
            </a:r>
            <a:r>
              <a:rPr lang="en-US" sz="1600" dirty="0" smtClean="0">
                <a:solidFill>
                  <a:srgbClr val="0033CC"/>
                </a:solidFill>
              </a:rPr>
              <a:t>influenced discussion on debt </a:t>
            </a:r>
            <a:r>
              <a:rPr lang="en-US" sz="1600" dirty="0">
                <a:solidFill>
                  <a:srgbClr val="0033CC"/>
                </a:solidFill>
              </a:rPr>
              <a:t>relief/cancelation in Ebola affected countries</a:t>
            </a:r>
          </a:p>
          <a:p>
            <a:pPr marL="800100" lvl="1" indent="-342900">
              <a:lnSpc>
                <a:spcPct val="80000"/>
              </a:lnSpc>
              <a:buFont typeface="Wingdings" panose="05000000000000000000" pitchFamily="2" charset="2"/>
              <a:buChar char="q"/>
            </a:pPr>
            <a:endParaRPr lang="en-GB" sz="1600" dirty="0" smtClean="0">
              <a:solidFill>
                <a:srgbClr val="0033CC"/>
              </a:solidFill>
            </a:endParaRPr>
          </a:p>
          <a:p>
            <a:pPr marL="800100" lvl="1" indent="-342900">
              <a:lnSpc>
                <a:spcPct val="80000"/>
              </a:lnSpc>
              <a:buFont typeface="Wingdings" panose="05000000000000000000" pitchFamily="2" charset="2"/>
              <a:buChar char="q"/>
            </a:pPr>
            <a:r>
              <a:rPr lang="en-GB" sz="1600" dirty="0" smtClean="0">
                <a:solidFill>
                  <a:srgbClr val="0033CC"/>
                </a:solidFill>
              </a:rPr>
              <a:t>Alignment </a:t>
            </a:r>
            <a:r>
              <a:rPr lang="en-GB" sz="1600" dirty="0">
                <a:solidFill>
                  <a:srgbClr val="0033CC"/>
                </a:solidFill>
              </a:rPr>
              <a:t>of country programmes and policies with the strategy as defined in the Roadmap towards the ECOWAS Monetary Union in 2020 </a:t>
            </a:r>
          </a:p>
        </p:txBody>
      </p:sp>
    </p:spTree>
    <p:extLst>
      <p:ext uri="{BB962C8B-B14F-4D97-AF65-F5344CB8AC3E}">
        <p14:creationId xmlns:p14="http://schemas.microsoft.com/office/powerpoint/2010/main" val="1218839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rmAutofit fontScale="90000"/>
          </a:bodyPr>
          <a:lstStyle/>
          <a:p>
            <a:pPr>
              <a:lnSpc>
                <a:spcPct val="90000"/>
              </a:lnSpc>
              <a:defRPr/>
            </a:pPr>
            <a:r>
              <a:rPr lang="en-US" b="1" dirty="0">
                <a:solidFill>
                  <a:schemeClr val="bg1"/>
                </a:solidFill>
                <a:latin typeface="Times New Roman" panose="02020603050405020304" pitchFamily="18" charset="0"/>
                <a:cs typeface="Tahoma" panose="020B0604030504040204" pitchFamily="34" charset="0"/>
              </a:rPr>
              <a:t>POLICY </a:t>
            </a:r>
            <a:r>
              <a:rPr lang="en-US" b="1" dirty="0" smtClean="0">
                <a:solidFill>
                  <a:schemeClr val="bg1"/>
                </a:solidFill>
                <a:latin typeface="Times New Roman" panose="02020603050405020304" pitchFamily="18" charset="0"/>
                <a:cs typeface="Tahoma" panose="020B0604030504040204" pitchFamily="34" charset="0"/>
              </a:rPr>
              <a:t>INFLUENCE…Cont’d</a:t>
            </a:r>
            <a:endParaRPr lang="en-US" b="1" dirty="0">
              <a:solidFill>
                <a:schemeClr val="bg1"/>
              </a:solidFill>
              <a:latin typeface="Times New Roman" panose="02020603050405020304" pitchFamily="18" charset="0"/>
              <a:cs typeface="Tahoma" panose="020B0604030504040204" pitchFamily="34" charset="0"/>
            </a:endParaRPr>
          </a:p>
        </p:txBody>
      </p:sp>
      <p:sp>
        <p:nvSpPr>
          <p:cNvPr id="5" name="Espace réservé du contenu 4"/>
          <p:cNvSpPr>
            <a:spLocks noGrp="1"/>
          </p:cNvSpPr>
          <p:nvPr>
            <p:ph idx="1"/>
          </p:nvPr>
        </p:nvSpPr>
        <p:spPr>
          <a:xfrm>
            <a:off x="1097926" y="914400"/>
            <a:ext cx="7588874" cy="5211764"/>
          </a:xfrm>
        </p:spPr>
        <p:txBody>
          <a:bodyPr>
            <a:normAutofit fontScale="92500" lnSpcReduction="10000"/>
          </a:bodyPr>
          <a:lstStyle/>
          <a:p>
            <a:pPr marL="0" indent="0">
              <a:lnSpc>
                <a:spcPct val="80000"/>
              </a:lnSpc>
              <a:buFontTx/>
              <a:buNone/>
            </a:pPr>
            <a:r>
              <a:rPr lang="en-GB" sz="1800" b="1" dirty="0">
                <a:solidFill>
                  <a:srgbClr val="0033CC"/>
                </a:solidFill>
                <a:effectLst>
                  <a:outerShdw blurRad="38100" dist="38100" dir="2700000" algn="tl">
                    <a:srgbClr val="C0C0C0"/>
                  </a:outerShdw>
                </a:effectLst>
              </a:rPr>
              <a:t>4. </a:t>
            </a:r>
            <a:r>
              <a:rPr lang="en-GB" sz="1800" b="1" dirty="0">
                <a:solidFill>
                  <a:srgbClr val="0033CC"/>
                </a:solidFill>
              </a:rPr>
              <a:t>Influence through media</a:t>
            </a:r>
          </a:p>
          <a:p>
            <a:pPr marL="800100" lvl="1" indent="-342900">
              <a:lnSpc>
                <a:spcPct val="80000"/>
              </a:lnSpc>
              <a:buFont typeface="Wingdings" panose="05000000000000000000" pitchFamily="2" charset="2"/>
              <a:buChar char="q"/>
            </a:pPr>
            <a:r>
              <a:rPr lang="en-GB" sz="1600" dirty="0">
                <a:solidFill>
                  <a:srgbClr val="0033CC"/>
                </a:solidFill>
              </a:rPr>
              <a:t>Over 120 radio and TV interviews - BBC, Al Jazeera, SABC, CNBC, Le Monde and Radio France </a:t>
            </a:r>
            <a:r>
              <a:rPr lang="en-GB" sz="1600" dirty="0" smtClean="0">
                <a:solidFill>
                  <a:srgbClr val="0033CC"/>
                </a:solidFill>
              </a:rPr>
              <a:t>International</a:t>
            </a:r>
          </a:p>
          <a:p>
            <a:pPr marL="800100" lvl="1" indent="-342900">
              <a:lnSpc>
                <a:spcPct val="80000"/>
              </a:lnSpc>
              <a:buFont typeface="Wingdings" panose="05000000000000000000" pitchFamily="2" charset="2"/>
              <a:buChar char="q"/>
            </a:pPr>
            <a:endParaRPr lang="en-GB" sz="1600" dirty="0">
              <a:solidFill>
                <a:srgbClr val="0033CC"/>
              </a:solidFill>
            </a:endParaRPr>
          </a:p>
          <a:p>
            <a:pPr marL="800100" lvl="1" indent="-342900">
              <a:lnSpc>
                <a:spcPct val="80000"/>
              </a:lnSpc>
              <a:buFont typeface="Wingdings" panose="05000000000000000000" pitchFamily="2" charset="2"/>
              <a:buChar char="q"/>
            </a:pPr>
            <a:r>
              <a:rPr lang="en-GB" sz="1600" dirty="0">
                <a:solidFill>
                  <a:srgbClr val="0033CC"/>
                </a:solidFill>
              </a:rPr>
              <a:t>8,887 (444</a:t>
            </a:r>
            <a:r>
              <a:rPr lang="en-GB" sz="1600" dirty="0" smtClean="0">
                <a:solidFill>
                  <a:srgbClr val="0033CC"/>
                </a:solidFill>
              </a:rPr>
              <a:t>% increase) media </a:t>
            </a:r>
            <a:r>
              <a:rPr lang="en-GB" sz="1600" dirty="0">
                <a:solidFill>
                  <a:srgbClr val="0033CC"/>
                </a:solidFill>
              </a:rPr>
              <a:t>articles against a biennium target of 2,000</a:t>
            </a:r>
            <a:endParaRPr lang="en-AU" sz="1600" dirty="0">
              <a:solidFill>
                <a:srgbClr val="0033CC"/>
              </a:solidFill>
            </a:endParaRPr>
          </a:p>
          <a:p>
            <a:pPr marL="800100" lvl="1" indent="-342900">
              <a:lnSpc>
                <a:spcPct val="80000"/>
              </a:lnSpc>
              <a:buFont typeface="Wingdings" panose="05000000000000000000" pitchFamily="2" charset="2"/>
              <a:buChar char="q"/>
            </a:pPr>
            <a:endParaRPr lang="en-GB" sz="1600" dirty="0" smtClean="0">
              <a:solidFill>
                <a:srgbClr val="0033CC"/>
              </a:solidFill>
            </a:endParaRPr>
          </a:p>
          <a:p>
            <a:pPr marL="800100" lvl="1" indent="-342900">
              <a:lnSpc>
                <a:spcPct val="80000"/>
              </a:lnSpc>
              <a:buFont typeface="Wingdings" panose="05000000000000000000" pitchFamily="2" charset="2"/>
              <a:buChar char="q"/>
            </a:pPr>
            <a:r>
              <a:rPr lang="en-GB" sz="1600" dirty="0" smtClean="0">
                <a:solidFill>
                  <a:srgbClr val="0033CC"/>
                </a:solidFill>
              </a:rPr>
              <a:t>36,746,552 </a:t>
            </a:r>
            <a:r>
              <a:rPr lang="en-GB" sz="1600" dirty="0">
                <a:solidFill>
                  <a:srgbClr val="0033CC"/>
                </a:solidFill>
              </a:rPr>
              <a:t>(163</a:t>
            </a:r>
            <a:r>
              <a:rPr lang="en-GB" sz="1600" dirty="0" smtClean="0">
                <a:solidFill>
                  <a:srgbClr val="0033CC"/>
                </a:solidFill>
              </a:rPr>
              <a:t>% increase) web </a:t>
            </a:r>
            <a:r>
              <a:rPr lang="en-GB" sz="1600" dirty="0">
                <a:solidFill>
                  <a:srgbClr val="0033CC"/>
                </a:solidFill>
              </a:rPr>
              <a:t>visits  and </a:t>
            </a:r>
            <a:r>
              <a:rPr lang="en-GB" sz="1600" dirty="0" smtClean="0">
                <a:solidFill>
                  <a:srgbClr val="0033CC"/>
                </a:solidFill>
              </a:rPr>
              <a:t>downloads against </a:t>
            </a:r>
            <a:r>
              <a:rPr lang="en-GB" sz="1600" dirty="0">
                <a:solidFill>
                  <a:srgbClr val="0033CC"/>
                </a:solidFill>
              </a:rPr>
              <a:t>biennium </a:t>
            </a:r>
            <a:r>
              <a:rPr lang="en-GB" sz="1600" dirty="0" smtClean="0">
                <a:solidFill>
                  <a:srgbClr val="0033CC"/>
                </a:solidFill>
              </a:rPr>
              <a:t>target of 22,500,000; making 179</a:t>
            </a:r>
            <a:r>
              <a:rPr lang="en-GB" sz="1600" dirty="0">
                <a:solidFill>
                  <a:srgbClr val="0033CC"/>
                </a:solidFill>
              </a:rPr>
              <a:t>% increase from the previous biennium </a:t>
            </a:r>
            <a:endParaRPr lang="en-US" sz="1600" dirty="0">
              <a:solidFill>
                <a:srgbClr val="0033CC"/>
              </a:solidFill>
            </a:endParaRPr>
          </a:p>
          <a:p>
            <a:pPr marL="800100" lvl="1" indent="-342900">
              <a:lnSpc>
                <a:spcPct val="80000"/>
              </a:lnSpc>
              <a:buFont typeface="Wingdings" panose="05000000000000000000" pitchFamily="2" charset="2"/>
              <a:buChar char="q"/>
            </a:pPr>
            <a:endParaRPr lang="en-US" sz="1600" dirty="0" smtClean="0">
              <a:solidFill>
                <a:srgbClr val="0033CC"/>
              </a:solidFill>
            </a:endParaRPr>
          </a:p>
          <a:p>
            <a:pPr marL="800100" lvl="1" indent="-342900">
              <a:lnSpc>
                <a:spcPct val="80000"/>
              </a:lnSpc>
              <a:buFont typeface="Wingdings" panose="05000000000000000000" pitchFamily="2" charset="2"/>
              <a:buChar char="q"/>
            </a:pPr>
            <a:r>
              <a:rPr lang="en-US" sz="1600" dirty="0" smtClean="0">
                <a:solidFill>
                  <a:srgbClr val="0033CC"/>
                </a:solidFill>
              </a:rPr>
              <a:t>Social </a:t>
            </a:r>
            <a:r>
              <a:rPr lang="en-US" sz="1600" dirty="0">
                <a:solidFill>
                  <a:srgbClr val="0033CC"/>
                </a:solidFill>
              </a:rPr>
              <a:t>Media: </a:t>
            </a:r>
            <a:r>
              <a:rPr lang="en-US" sz="1600" dirty="0" smtClean="0">
                <a:solidFill>
                  <a:srgbClr val="0033CC"/>
                </a:solidFill>
              </a:rPr>
              <a:t>Facebook hits 7,435 </a:t>
            </a:r>
            <a:r>
              <a:rPr lang="en-US" sz="1600" dirty="0">
                <a:solidFill>
                  <a:srgbClr val="0033CC"/>
                </a:solidFill>
              </a:rPr>
              <a:t>and 17,341 </a:t>
            </a:r>
            <a:r>
              <a:rPr lang="en-US" sz="1600" dirty="0" smtClean="0">
                <a:solidFill>
                  <a:srgbClr val="0033CC"/>
                </a:solidFill>
              </a:rPr>
              <a:t>hits on twitter  </a:t>
            </a:r>
            <a:endParaRPr lang="en-US" sz="1600" dirty="0">
              <a:solidFill>
                <a:srgbClr val="0033CC"/>
              </a:solidFill>
            </a:endParaRPr>
          </a:p>
          <a:p>
            <a:pPr marL="800100" lvl="1" indent="-342900">
              <a:lnSpc>
                <a:spcPct val="80000"/>
              </a:lnSpc>
              <a:buFont typeface="Wingdings" panose="05000000000000000000" pitchFamily="2" charset="2"/>
              <a:buChar char="q"/>
            </a:pPr>
            <a:endParaRPr lang="en-GB" sz="1600" dirty="0" smtClean="0">
              <a:solidFill>
                <a:srgbClr val="0033CC"/>
              </a:solidFill>
            </a:endParaRPr>
          </a:p>
          <a:p>
            <a:pPr marL="800100" lvl="1" indent="-342900">
              <a:lnSpc>
                <a:spcPct val="80000"/>
              </a:lnSpc>
              <a:buFont typeface="Wingdings" panose="05000000000000000000" pitchFamily="2" charset="2"/>
              <a:buChar char="q"/>
            </a:pPr>
            <a:r>
              <a:rPr lang="en-GB" sz="1600" dirty="0" smtClean="0">
                <a:solidFill>
                  <a:srgbClr val="0033CC"/>
                </a:solidFill>
              </a:rPr>
              <a:t>112</a:t>
            </a:r>
            <a:r>
              <a:rPr lang="en-GB" sz="1600" dirty="0">
                <a:solidFill>
                  <a:srgbClr val="0033CC"/>
                </a:solidFill>
              </a:rPr>
              <a:t>% increase in ECA publications in 2014-2015, and dozens of research papers on strategic subjects widely distributed, debated and used by policymakers </a:t>
            </a:r>
          </a:p>
          <a:p>
            <a:pPr marL="0" indent="0">
              <a:lnSpc>
                <a:spcPct val="80000"/>
              </a:lnSpc>
              <a:buFontTx/>
              <a:buAutoNum type="arabicPeriod"/>
            </a:pPr>
            <a:endParaRPr lang="en-GB" sz="2000" dirty="0">
              <a:solidFill>
                <a:srgbClr val="0033CC"/>
              </a:solidFill>
            </a:endParaRPr>
          </a:p>
          <a:p>
            <a:pPr marL="0" indent="0">
              <a:lnSpc>
                <a:spcPct val="80000"/>
              </a:lnSpc>
              <a:buFontTx/>
              <a:buNone/>
            </a:pPr>
            <a:r>
              <a:rPr lang="en-GB" sz="1800" b="1" dirty="0">
                <a:solidFill>
                  <a:srgbClr val="0033CC"/>
                </a:solidFill>
              </a:rPr>
              <a:t>5. Influence through training </a:t>
            </a:r>
          </a:p>
          <a:p>
            <a:pPr marL="800100" lvl="1" indent="-342900">
              <a:lnSpc>
                <a:spcPct val="80000"/>
              </a:lnSpc>
              <a:buFont typeface="Wingdings" panose="05000000000000000000" pitchFamily="2" charset="2"/>
              <a:buChar char="q"/>
            </a:pPr>
            <a:r>
              <a:rPr lang="en-US" sz="1600" dirty="0">
                <a:solidFill>
                  <a:srgbClr val="0033CC"/>
                </a:solidFill>
              </a:rPr>
              <a:t>100% target achieved </a:t>
            </a:r>
            <a:r>
              <a:rPr lang="en-US" sz="1600" dirty="0" smtClean="0">
                <a:solidFill>
                  <a:srgbClr val="0033CC"/>
                </a:solidFill>
              </a:rPr>
              <a:t>in terms of </a:t>
            </a:r>
            <a:r>
              <a:rPr lang="en-US" sz="1600" dirty="0">
                <a:solidFill>
                  <a:srgbClr val="0033CC"/>
                </a:solidFill>
              </a:rPr>
              <a:t>number of national or subregional public sector departments &amp; institutions applying appropriate new policies and approaches in planning and analysis as a result of IDEP’s work (30 countries and RECs) </a:t>
            </a:r>
          </a:p>
          <a:p>
            <a:pPr marL="800100" lvl="1" indent="-342900">
              <a:lnSpc>
                <a:spcPct val="80000"/>
              </a:lnSpc>
              <a:buFont typeface="Wingdings" panose="05000000000000000000" pitchFamily="2" charset="2"/>
              <a:buChar char="q"/>
            </a:pPr>
            <a:endParaRPr lang="en-GB" sz="1600" dirty="0" smtClean="0">
              <a:solidFill>
                <a:srgbClr val="0033CC"/>
              </a:solidFill>
            </a:endParaRPr>
          </a:p>
          <a:p>
            <a:pPr marL="800100" lvl="1" indent="-342900">
              <a:lnSpc>
                <a:spcPct val="80000"/>
              </a:lnSpc>
              <a:buFont typeface="Wingdings" panose="05000000000000000000" pitchFamily="2" charset="2"/>
              <a:buChar char="q"/>
            </a:pPr>
            <a:r>
              <a:rPr lang="en-GB" sz="1600" dirty="0" smtClean="0">
                <a:solidFill>
                  <a:srgbClr val="0033CC"/>
                </a:solidFill>
              </a:rPr>
              <a:t>Influencing </a:t>
            </a:r>
            <a:r>
              <a:rPr lang="en-GB" sz="1600" dirty="0">
                <a:solidFill>
                  <a:srgbClr val="0033CC"/>
                </a:solidFill>
              </a:rPr>
              <a:t>training curriculum of </a:t>
            </a:r>
            <a:r>
              <a:rPr lang="en-GB" sz="1600" dirty="0" smtClean="0">
                <a:solidFill>
                  <a:srgbClr val="0033CC"/>
                </a:solidFill>
              </a:rPr>
              <a:t>member States – </a:t>
            </a:r>
            <a:r>
              <a:rPr lang="en-GB" sz="1600" dirty="0">
                <a:solidFill>
                  <a:srgbClr val="0033CC"/>
                </a:solidFill>
              </a:rPr>
              <a:t>Tailor made courses  e.g. Rwanda, and in </a:t>
            </a:r>
            <a:r>
              <a:rPr lang="en-GB" sz="1600" dirty="0" smtClean="0">
                <a:solidFill>
                  <a:srgbClr val="0033CC"/>
                </a:solidFill>
              </a:rPr>
              <a:t>other 11 </a:t>
            </a:r>
            <a:r>
              <a:rPr lang="en-GB" sz="1600" dirty="0">
                <a:solidFill>
                  <a:srgbClr val="0033CC"/>
                </a:solidFill>
              </a:rPr>
              <a:t>universities on Biomedical Engineering </a:t>
            </a:r>
          </a:p>
          <a:p>
            <a:pPr marL="800100" lvl="1" indent="-342900">
              <a:lnSpc>
                <a:spcPct val="80000"/>
              </a:lnSpc>
              <a:buFont typeface="Wingdings" panose="05000000000000000000" pitchFamily="2" charset="2"/>
              <a:buChar char="q"/>
            </a:pPr>
            <a:endParaRPr lang="en-US" sz="1600" dirty="0" smtClean="0">
              <a:solidFill>
                <a:srgbClr val="0033CC"/>
              </a:solidFill>
            </a:endParaRPr>
          </a:p>
          <a:p>
            <a:pPr marL="800100" lvl="1" indent="-342900">
              <a:lnSpc>
                <a:spcPct val="80000"/>
              </a:lnSpc>
              <a:buFont typeface="Wingdings" panose="05000000000000000000" pitchFamily="2" charset="2"/>
              <a:buChar char="q"/>
            </a:pPr>
            <a:r>
              <a:rPr lang="en-US" sz="1600" dirty="0" smtClean="0">
                <a:solidFill>
                  <a:srgbClr val="0033CC"/>
                </a:solidFill>
              </a:rPr>
              <a:t>21</a:t>
            </a:r>
            <a:r>
              <a:rPr lang="en-US" sz="1600" dirty="0">
                <a:solidFill>
                  <a:srgbClr val="0033CC"/>
                </a:solidFill>
              </a:rPr>
              <a:t>% increase above the target </a:t>
            </a:r>
            <a:r>
              <a:rPr lang="en-GB" sz="1600" dirty="0">
                <a:solidFill>
                  <a:srgbClr val="0033CC"/>
                </a:solidFill>
              </a:rPr>
              <a:t>of countries adopting new approaches in policy formulation and analysis and appropriate measures </a:t>
            </a:r>
          </a:p>
          <a:p>
            <a:pPr marL="0" indent="0">
              <a:lnSpc>
                <a:spcPct val="80000"/>
              </a:lnSpc>
              <a:buFontTx/>
              <a:buNone/>
            </a:pPr>
            <a:r>
              <a:rPr lang="en-GB" sz="1800" b="1" dirty="0" smtClean="0">
                <a:solidFill>
                  <a:srgbClr val="0033CC"/>
                </a:solidFill>
              </a:rPr>
              <a:t> </a:t>
            </a:r>
            <a:endParaRPr lang="en-GB" sz="1600" dirty="0">
              <a:solidFill>
                <a:srgbClr val="0033CC"/>
              </a:solidFill>
            </a:endParaRPr>
          </a:p>
        </p:txBody>
      </p:sp>
    </p:spTree>
    <p:extLst>
      <p:ext uri="{BB962C8B-B14F-4D97-AF65-F5344CB8AC3E}">
        <p14:creationId xmlns:p14="http://schemas.microsoft.com/office/powerpoint/2010/main" val="3137515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rmAutofit fontScale="90000"/>
          </a:bodyPr>
          <a:lstStyle/>
          <a:p>
            <a:pPr>
              <a:lnSpc>
                <a:spcPct val="90000"/>
              </a:lnSpc>
              <a:defRPr/>
            </a:pPr>
            <a:r>
              <a:rPr lang="en-US" b="1" dirty="0" smtClean="0">
                <a:solidFill>
                  <a:schemeClr val="bg1"/>
                </a:solidFill>
                <a:latin typeface="Times New Roman" panose="02020603050405020304" pitchFamily="18" charset="0"/>
                <a:cs typeface="Tahoma" panose="020B0604030504040204" pitchFamily="34" charset="0"/>
              </a:rPr>
              <a:t>Credibility and Trust</a:t>
            </a:r>
            <a:endParaRPr lang="en-US" b="1" dirty="0">
              <a:solidFill>
                <a:schemeClr val="bg1"/>
              </a:solidFill>
              <a:latin typeface="Times New Roman" panose="02020603050405020304" pitchFamily="18" charset="0"/>
              <a:cs typeface="Tahoma" panose="020B0604030504040204" pitchFamily="34" charset="0"/>
            </a:endParaRPr>
          </a:p>
        </p:txBody>
      </p:sp>
      <p:sp>
        <p:nvSpPr>
          <p:cNvPr id="5" name="Espace réservé du contenu 4"/>
          <p:cNvSpPr>
            <a:spLocks noGrp="1"/>
          </p:cNvSpPr>
          <p:nvPr>
            <p:ph idx="1"/>
          </p:nvPr>
        </p:nvSpPr>
        <p:spPr>
          <a:xfrm>
            <a:off x="1097926" y="1226854"/>
            <a:ext cx="7588874" cy="5631146"/>
          </a:xfrm>
        </p:spPr>
        <p:txBody>
          <a:bodyPr>
            <a:normAutofit fontScale="85000" lnSpcReduction="20000"/>
          </a:bodyPr>
          <a:lstStyle/>
          <a:p>
            <a:pPr>
              <a:lnSpc>
                <a:spcPct val="80000"/>
              </a:lnSpc>
              <a:buFont typeface="+mj-lt"/>
              <a:buAutoNum type="arabicPeriod"/>
              <a:defRPr/>
            </a:pPr>
            <a:r>
              <a:rPr lang="en-GB" sz="1800" b="1" dirty="0">
                <a:solidFill>
                  <a:srgbClr val="0033CC"/>
                </a:solidFill>
              </a:rPr>
              <a:t>100% </a:t>
            </a:r>
            <a:r>
              <a:rPr lang="en-GB" sz="1800" b="1" dirty="0" smtClean="0">
                <a:solidFill>
                  <a:srgbClr val="0033CC"/>
                </a:solidFill>
              </a:rPr>
              <a:t>of the biennium target </a:t>
            </a:r>
            <a:r>
              <a:rPr lang="en-GB" sz="1800" b="1" dirty="0">
                <a:solidFill>
                  <a:srgbClr val="0033CC"/>
                </a:solidFill>
              </a:rPr>
              <a:t>in </a:t>
            </a:r>
            <a:r>
              <a:rPr lang="en-GB" sz="1800" b="1" dirty="0" smtClean="0">
                <a:solidFill>
                  <a:srgbClr val="0033CC"/>
                </a:solidFill>
              </a:rPr>
              <a:t>terms of the </a:t>
            </a:r>
            <a:r>
              <a:rPr lang="en-GB" sz="1800" b="1" dirty="0">
                <a:solidFill>
                  <a:srgbClr val="0033CC"/>
                </a:solidFill>
              </a:rPr>
              <a:t>number of African countries using ECA research and advocacy work in improving good economic governance practices, policies and standards (biennial target – </a:t>
            </a:r>
            <a:r>
              <a:rPr lang="en-GB" sz="1800" b="1" dirty="0" smtClean="0">
                <a:solidFill>
                  <a:srgbClr val="0033CC"/>
                </a:solidFill>
              </a:rPr>
              <a:t>24 countries)</a:t>
            </a:r>
          </a:p>
          <a:p>
            <a:pPr>
              <a:lnSpc>
                <a:spcPct val="80000"/>
              </a:lnSpc>
              <a:buFont typeface="+mj-lt"/>
              <a:buAutoNum type="arabicPeriod"/>
              <a:defRPr/>
            </a:pPr>
            <a:endParaRPr lang="en-GB" sz="1800" b="1" dirty="0">
              <a:solidFill>
                <a:srgbClr val="0033CC"/>
              </a:solidFill>
            </a:endParaRPr>
          </a:p>
          <a:p>
            <a:pPr>
              <a:lnSpc>
                <a:spcPct val="80000"/>
              </a:lnSpc>
              <a:buFont typeface="+mj-lt"/>
              <a:buAutoNum type="arabicPeriod"/>
              <a:defRPr/>
            </a:pPr>
            <a:r>
              <a:rPr lang="en-GB" sz="1800" b="1" dirty="0">
                <a:solidFill>
                  <a:srgbClr val="0033CC"/>
                </a:solidFill>
              </a:rPr>
              <a:t>Emphasis on developmental states and development plans to foster Africa’s structural transformation, benefiting from the continent’s resource endowments to promote commodity-based industrialization. </a:t>
            </a:r>
          </a:p>
          <a:p>
            <a:pPr marL="800100" lvl="1" indent="-342900">
              <a:lnSpc>
                <a:spcPct val="80000"/>
              </a:lnSpc>
              <a:buFont typeface="Wingdings" panose="05000000000000000000" pitchFamily="2" charset="2"/>
              <a:buChar char="q"/>
              <a:defRPr/>
            </a:pPr>
            <a:r>
              <a:rPr lang="en-GB" sz="1600" dirty="0">
                <a:solidFill>
                  <a:srgbClr val="0033CC"/>
                </a:solidFill>
              </a:rPr>
              <a:t>2014 &amp; 2015 Economic Report on Africa – “Dynamic industrial policy in Africa” and “Industrializing through trade” – shaped economic policy debates throughout the continent </a:t>
            </a:r>
          </a:p>
          <a:p>
            <a:pPr marL="800100" lvl="1" indent="-342900">
              <a:lnSpc>
                <a:spcPct val="80000"/>
              </a:lnSpc>
              <a:buFont typeface="Wingdings" panose="05000000000000000000" pitchFamily="2" charset="2"/>
              <a:buChar char="q"/>
              <a:defRPr/>
            </a:pPr>
            <a:r>
              <a:rPr lang="en-GB" sz="1600" dirty="0">
                <a:solidFill>
                  <a:srgbClr val="0033CC"/>
                </a:solidFill>
              </a:rPr>
              <a:t>Forecasting model which aims at enhancing policy development and planning among African countries, has been formulated and refined </a:t>
            </a:r>
          </a:p>
          <a:p>
            <a:pPr marL="800100" lvl="1" indent="-342900">
              <a:lnSpc>
                <a:spcPct val="80000"/>
              </a:lnSpc>
              <a:buFont typeface="Wingdings" panose="05000000000000000000" pitchFamily="2" charset="2"/>
              <a:buChar char="q"/>
              <a:defRPr/>
            </a:pPr>
            <a:r>
              <a:rPr lang="en-GB" sz="1600" dirty="0">
                <a:solidFill>
                  <a:srgbClr val="0033CC"/>
                </a:solidFill>
              </a:rPr>
              <a:t>Restructuring of the National Planning System based on evidence from policy research reports </a:t>
            </a:r>
            <a:endParaRPr lang="en-GB" sz="1600" dirty="0" smtClean="0">
              <a:solidFill>
                <a:srgbClr val="0033CC"/>
              </a:solidFill>
            </a:endParaRPr>
          </a:p>
          <a:p>
            <a:pPr marL="800100" lvl="1" indent="-342900">
              <a:lnSpc>
                <a:spcPct val="80000"/>
              </a:lnSpc>
              <a:buFont typeface="Wingdings" panose="05000000000000000000" pitchFamily="2" charset="2"/>
              <a:buChar char="q"/>
              <a:defRPr/>
            </a:pPr>
            <a:endParaRPr lang="en-GB" sz="1600" dirty="0" smtClean="0">
              <a:solidFill>
                <a:srgbClr val="0033CC"/>
              </a:solidFill>
            </a:endParaRPr>
          </a:p>
          <a:p>
            <a:pPr>
              <a:lnSpc>
                <a:spcPct val="90000"/>
              </a:lnSpc>
              <a:buFont typeface="+mj-lt"/>
              <a:buAutoNum type="arabicPeriod"/>
              <a:defRPr/>
            </a:pPr>
            <a:r>
              <a:rPr lang="en-US" sz="1800" b="1" dirty="0">
                <a:solidFill>
                  <a:srgbClr val="0033CC"/>
                </a:solidFill>
              </a:rPr>
              <a:t>Advisory services and technical support in domestication of AU Declarations on Land Policy, African Mining Vision and Climate Change </a:t>
            </a:r>
            <a:endParaRPr lang="en-US" sz="1800" b="1" dirty="0" smtClean="0">
              <a:solidFill>
                <a:srgbClr val="0033CC"/>
              </a:solidFill>
            </a:endParaRPr>
          </a:p>
          <a:p>
            <a:pPr>
              <a:lnSpc>
                <a:spcPct val="90000"/>
              </a:lnSpc>
              <a:buFont typeface="+mj-lt"/>
              <a:buAutoNum type="arabicPeriod"/>
              <a:defRPr/>
            </a:pPr>
            <a:endParaRPr lang="en-US" sz="1800" b="1" dirty="0">
              <a:solidFill>
                <a:srgbClr val="0033CC"/>
              </a:solidFill>
            </a:endParaRPr>
          </a:p>
          <a:p>
            <a:pPr>
              <a:lnSpc>
                <a:spcPct val="90000"/>
              </a:lnSpc>
              <a:buFont typeface="+mj-lt"/>
              <a:buAutoNum type="arabicPeriod"/>
              <a:defRPr/>
            </a:pPr>
            <a:r>
              <a:rPr lang="en-US" sz="1800" b="1" dirty="0">
                <a:solidFill>
                  <a:srgbClr val="0033CC"/>
                </a:solidFill>
              </a:rPr>
              <a:t>Piloting of African Social Development Index in 5 countries and rolled out in 46 countries and 10 RECs through a series of subregional trainings, which created capacity building demand from member </a:t>
            </a:r>
            <a:r>
              <a:rPr lang="en-US" sz="1800" b="1" dirty="0" smtClean="0">
                <a:solidFill>
                  <a:srgbClr val="0033CC"/>
                </a:solidFill>
              </a:rPr>
              <a:t>States  </a:t>
            </a:r>
            <a:r>
              <a:rPr lang="en-US" sz="1800" b="1" dirty="0">
                <a:solidFill>
                  <a:srgbClr val="0033CC"/>
                </a:solidFill>
              </a:rPr>
              <a:t>on the use of the </a:t>
            </a:r>
            <a:r>
              <a:rPr lang="en-US" sz="1800" b="1" dirty="0" smtClean="0">
                <a:solidFill>
                  <a:srgbClr val="0033CC"/>
                </a:solidFill>
              </a:rPr>
              <a:t>ASDI. The </a:t>
            </a:r>
            <a:r>
              <a:rPr lang="en-US" sz="1800" b="1" dirty="0">
                <a:solidFill>
                  <a:srgbClr val="0033CC"/>
                </a:solidFill>
              </a:rPr>
              <a:t>trainings </a:t>
            </a:r>
            <a:r>
              <a:rPr lang="en-US" sz="1800" b="1" dirty="0" smtClean="0">
                <a:solidFill>
                  <a:srgbClr val="0033CC"/>
                </a:solidFill>
              </a:rPr>
              <a:t>have </a:t>
            </a:r>
            <a:r>
              <a:rPr lang="en-US" sz="1800" b="1" dirty="0">
                <a:solidFill>
                  <a:srgbClr val="0033CC"/>
                </a:solidFill>
              </a:rPr>
              <a:t>gauged the policy relevance/influence of the Index in several member States and regional communities. </a:t>
            </a:r>
            <a:endParaRPr lang="en-US" sz="1800" b="1" dirty="0" smtClean="0">
              <a:solidFill>
                <a:srgbClr val="0033CC"/>
              </a:solidFill>
            </a:endParaRPr>
          </a:p>
          <a:p>
            <a:pPr>
              <a:lnSpc>
                <a:spcPct val="90000"/>
              </a:lnSpc>
              <a:buFont typeface="+mj-lt"/>
              <a:buAutoNum type="arabicPeriod"/>
              <a:defRPr/>
            </a:pPr>
            <a:endParaRPr lang="en-US" sz="1800" b="1" dirty="0">
              <a:solidFill>
                <a:srgbClr val="0033CC"/>
              </a:solidFill>
            </a:endParaRPr>
          </a:p>
          <a:p>
            <a:pPr marL="342900" lvl="1" indent="-342900">
              <a:lnSpc>
                <a:spcPct val="90000"/>
              </a:lnSpc>
              <a:buAutoNum type="arabicPeriod" startAt="5"/>
              <a:defRPr/>
            </a:pPr>
            <a:r>
              <a:rPr lang="en-GB" sz="1800" b="1" dirty="0" smtClean="0">
                <a:solidFill>
                  <a:srgbClr val="0033CC"/>
                </a:solidFill>
              </a:rPr>
              <a:t>100</a:t>
            </a:r>
            <a:r>
              <a:rPr lang="en-GB" sz="1800" b="1" dirty="0">
                <a:solidFill>
                  <a:srgbClr val="0033CC"/>
                </a:solidFill>
              </a:rPr>
              <a:t>% of ECA publications (biennial target 100%) produced in 2014-2015 </a:t>
            </a:r>
            <a:r>
              <a:rPr lang="en-GB" sz="1800" b="1" dirty="0" smtClean="0">
                <a:solidFill>
                  <a:srgbClr val="0033CC"/>
                </a:solidFill>
              </a:rPr>
              <a:t>were </a:t>
            </a:r>
            <a:r>
              <a:rPr lang="en-GB" sz="1800" b="1" dirty="0">
                <a:solidFill>
                  <a:srgbClr val="0033CC"/>
                </a:solidFill>
              </a:rPr>
              <a:t>externally </a:t>
            </a:r>
            <a:r>
              <a:rPr lang="en-GB" sz="1800" b="1" dirty="0" smtClean="0">
                <a:solidFill>
                  <a:srgbClr val="0033CC"/>
                </a:solidFill>
              </a:rPr>
              <a:t>reviewed</a:t>
            </a:r>
          </a:p>
          <a:p>
            <a:pPr marL="342900" lvl="1" indent="-342900">
              <a:lnSpc>
                <a:spcPct val="90000"/>
              </a:lnSpc>
              <a:buAutoNum type="arabicPeriod" startAt="5"/>
              <a:defRPr/>
            </a:pPr>
            <a:endParaRPr lang="en-GB" sz="1800" b="1" dirty="0" smtClean="0">
              <a:solidFill>
                <a:srgbClr val="0033CC"/>
              </a:solidFill>
            </a:endParaRPr>
          </a:p>
          <a:p>
            <a:pPr marL="342900" lvl="1" indent="-342900">
              <a:lnSpc>
                <a:spcPct val="90000"/>
              </a:lnSpc>
              <a:buFont typeface="Arial"/>
              <a:buAutoNum type="arabicPeriod" startAt="5"/>
              <a:defRPr/>
            </a:pPr>
            <a:r>
              <a:rPr lang="en-GB" sz="1800" b="1" dirty="0">
                <a:solidFill>
                  <a:srgbClr val="0033CC"/>
                </a:solidFill>
              </a:rPr>
              <a:t>Country Profiles as tools for enhancing the capacity of member States to produce and disseminate quality and timely statistics in support to national and sub-regional development activities. </a:t>
            </a:r>
          </a:p>
          <a:p>
            <a:pPr>
              <a:lnSpc>
                <a:spcPct val="80000"/>
              </a:lnSpc>
              <a:buFont typeface="+mj-lt"/>
              <a:buAutoNum type="arabicPeriod"/>
              <a:defRPr/>
            </a:pPr>
            <a:endParaRPr lang="en-US" sz="1800" b="1" dirty="0">
              <a:solidFill>
                <a:srgbClr val="0033CC"/>
              </a:solidFill>
            </a:endParaRPr>
          </a:p>
          <a:p>
            <a:pPr marL="0" indent="0">
              <a:lnSpc>
                <a:spcPct val="80000"/>
              </a:lnSpc>
              <a:buFontTx/>
              <a:buNone/>
            </a:pPr>
            <a:endParaRPr lang="en-GB" sz="1600" dirty="0">
              <a:solidFill>
                <a:srgbClr val="0033CC"/>
              </a:solidFill>
            </a:endParaRPr>
          </a:p>
        </p:txBody>
      </p:sp>
    </p:spTree>
    <p:extLst>
      <p:ext uri="{BB962C8B-B14F-4D97-AF65-F5344CB8AC3E}">
        <p14:creationId xmlns:p14="http://schemas.microsoft.com/office/powerpoint/2010/main" val="858334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rmAutofit fontScale="90000"/>
          </a:bodyPr>
          <a:lstStyle/>
          <a:p>
            <a:pPr>
              <a:lnSpc>
                <a:spcPct val="90000"/>
              </a:lnSpc>
              <a:defRPr/>
            </a:pPr>
            <a:r>
              <a:rPr lang="en-US" b="1" dirty="0" smtClean="0">
                <a:solidFill>
                  <a:schemeClr val="bg1"/>
                </a:solidFill>
                <a:latin typeface="Times New Roman" panose="02020603050405020304" pitchFamily="18" charset="0"/>
                <a:cs typeface="Tahoma" panose="020B0604030504040204" pitchFamily="34" charset="0"/>
              </a:rPr>
              <a:t>Credibility and Trust</a:t>
            </a:r>
            <a:endParaRPr lang="en-US" b="1" dirty="0">
              <a:solidFill>
                <a:schemeClr val="bg1"/>
              </a:solidFill>
              <a:latin typeface="Times New Roman" panose="02020603050405020304" pitchFamily="18" charset="0"/>
              <a:cs typeface="Tahoma" panose="020B0604030504040204" pitchFamily="34" charset="0"/>
            </a:endParaRPr>
          </a:p>
        </p:txBody>
      </p:sp>
      <p:sp>
        <p:nvSpPr>
          <p:cNvPr id="5" name="Espace réservé du contenu 4"/>
          <p:cNvSpPr>
            <a:spLocks noGrp="1"/>
          </p:cNvSpPr>
          <p:nvPr>
            <p:ph idx="1"/>
          </p:nvPr>
        </p:nvSpPr>
        <p:spPr>
          <a:xfrm>
            <a:off x="1097925" y="1226854"/>
            <a:ext cx="7744149" cy="5389606"/>
          </a:xfrm>
        </p:spPr>
        <p:txBody>
          <a:bodyPr>
            <a:normAutofit fontScale="92500" lnSpcReduction="20000"/>
          </a:bodyPr>
          <a:lstStyle/>
          <a:p>
            <a:pPr>
              <a:lnSpc>
                <a:spcPct val="80000"/>
              </a:lnSpc>
              <a:buAutoNum type="arabicPeriod" startAt="5"/>
              <a:defRPr/>
            </a:pPr>
            <a:r>
              <a:rPr lang="en-GB" sz="1800" b="1" dirty="0" smtClean="0">
                <a:solidFill>
                  <a:srgbClr val="0033CC"/>
                </a:solidFill>
              </a:rPr>
              <a:t>Further technical support in the following areas:</a:t>
            </a:r>
          </a:p>
          <a:p>
            <a:pPr marL="800100" lvl="1" indent="-342900">
              <a:lnSpc>
                <a:spcPct val="80000"/>
              </a:lnSpc>
              <a:buFont typeface="Wingdings" panose="05000000000000000000" pitchFamily="2" charset="2"/>
              <a:buChar char="q"/>
              <a:defRPr/>
            </a:pPr>
            <a:r>
              <a:rPr lang="en-GB" sz="1600" dirty="0" smtClean="0">
                <a:solidFill>
                  <a:srgbClr val="0033CC"/>
                </a:solidFill>
              </a:rPr>
              <a:t>Development of the Programme for Infrastructure Development in Africa (</a:t>
            </a:r>
            <a:r>
              <a:rPr lang="en-GB" sz="1600" dirty="0">
                <a:solidFill>
                  <a:srgbClr val="0033CC"/>
                </a:solidFill>
              </a:rPr>
              <a:t>PIDA)’s monitoring and evaluation model for trans-Africa infrastructure projects to enhance regional projects implementation. </a:t>
            </a:r>
            <a:endParaRPr lang="en-GB" sz="1600" dirty="0" smtClean="0">
              <a:solidFill>
                <a:srgbClr val="0033CC"/>
              </a:solidFill>
            </a:endParaRPr>
          </a:p>
          <a:p>
            <a:pPr marL="800100" lvl="1" indent="-342900">
              <a:lnSpc>
                <a:spcPct val="80000"/>
              </a:lnSpc>
              <a:buFont typeface="Wingdings" panose="05000000000000000000" pitchFamily="2" charset="2"/>
              <a:buChar char="q"/>
              <a:defRPr/>
            </a:pPr>
            <a:endParaRPr lang="en-GB" sz="1600" dirty="0" smtClean="0">
              <a:solidFill>
                <a:srgbClr val="0033CC"/>
              </a:solidFill>
            </a:endParaRPr>
          </a:p>
          <a:p>
            <a:pPr marL="800100" lvl="1" indent="-342900">
              <a:lnSpc>
                <a:spcPct val="80000"/>
              </a:lnSpc>
              <a:buFont typeface="Wingdings" panose="05000000000000000000" pitchFamily="2" charset="2"/>
              <a:buChar char="q"/>
              <a:defRPr/>
            </a:pPr>
            <a:r>
              <a:rPr lang="en-GB" sz="1600" dirty="0" smtClean="0">
                <a:solidFill>
                  <a:srgbClr val="0033CC"/>
                </a:solidFill>
              </a:rPr>
              <a:t>73</a:t>
            </a:r>
            <a:r>
              <a:rPr lang="en-GB" sz="1600" dirty="0">
                <a:solidFill>
                  <a:srgbClr val="0033CC"/>
                </a:solidFill>
              </a:rPr>
              <a:t>% of the set target (15) was achieved on increase in the number of member </a:t>
            </a:r>
            <a:r>
              <a:rPr lang="en-GB" sz="1600" dirty="0" smtClean="0">
                <a:solidFill>
                  <a:srgbClr val="0033CC"/>
                </a:solidFill>
              </a:rPr>
              <a:t>States designing </a:t>
            </a:r>
            <a:r>
              <a:rPr lang="en-GB" sz="1600" dirty="0">
                <a:solidFill>
                  <a:srgbClr val="0033CC"/>
                </a:solidFill>
              </a:rPr>
              <a:t>or implementing policies and programmes to address land governance challenges; and 150%  number of RECs (</a:t>
            </a:r>
            <a:r>
              <a:rPr lang="en-GB" sz="1600" dirty="0" smtClean="0">
                <a:solidFill>
                  <a:srgbClr val="0033CC"/>
                </a:solidFill>
              </a:rPr>
              <a:t>3 against  </a:t>
            </a:r>
            <a:r>
              <a:rPr lang="en-GB" sz="1600" dirty="0">
                <a:solidFill>
                  <a:srgbClr val="0033CC"/>
                </a:solidFill>
              </a:rPr>
              <a:t>the target </a:t>
            </a:r>
            <a:r>
              <a:rPr lang="en-GB" sz="1600" dirty="0" smtClean="0">
                <a:solidFill>
                  <a:srgbClr val="0033CC"/>
                </a:solidFill>
              </a:rPr>
              <a:t>of 2) </a:t>
            </a:r>
            <a:r>
              <a:rPr lang="en-GB" sz="1600" dirty="0">
                <a:solidFill>
                  <a:srgbClr val="0033CC"/>
                </a:solidFill>
              </a:rPr>
              <a:t>- COMESA, ECOWAS, and </a:t>
            </a:r>
            <a:r>
              <a:rPr lang="en-GB" sz="1600" dirty="0" smtClean="0">
                <a:solidFill>
                  <a:srgbClr val="0033CC"/>
                </a:solidFill>
              </a:rPr>
              <a:t>IGAD</a:t>
            </a:r>
          </a:p>
          <a:p>
            <a:pPr marL="800100" lvl="1" indent="-342900">
              <a:lnSpc>
                <a:spcPct val="80000"/>
              </a:lnSpc>
              <a:buFont typeface="Wingdings" panose="05000000000000000000" pitchFamily="2" charset="2"/>
              <a:buChar char="q"/>
              <a:defRPr/>
            </a:pPr>
            <a:endParaRPr lang="en-US" sz="1600" dirty="0">
              <a:solidFill>
                <a:srgbClr val="0033CC"/>
              </a:solidFill>
            </a:endParaRPr>
          </a:p>
          <a:p>
            <a:pPr marL="800100" lvl="1" indent="-342900">
              <a:lnSpc>
                <a:spcPct val="80000"/>
              </a:lnSpc>
              <a:buFont typeface="Wingdings" panose="05000000000000000000" pitchFamily="2" charset="2"/>
              <a:buChar char="q"/>
              <a:defRPr/>
            </a:pPr>
            <a:r>
              <a:rPr lang="en-GB" sz="1600" dirty="0">
                <a:solidFill>
                  <a:srgbClr val="0033CC"/>
                </a:solidFill>
              </a:rPr>
              <a:t>150 % achievement was realised towards the target </a:t>
            </a:r>
            <a:r>
              <a:rPr lang="en-GB" sz="1600" dirty="0" smtClean="0">
                <a:solidFill>
                  <a:srgbClr val="0033CC"/>
                </a:solidFill>
              </a:rPr>
              <a:t>of 2 countries </a:t>
            </a:r>
            <a:r>
              <a:rPr lang="en-GB" sz="1600" dirty="0">
                <a:solidFill>
                  <a:srgbClr val="0033CC"/>
                </a:solidFill>
              </a:rPr>
              <a:t>that have formulated or implemented policy reforms to achieve a green transformation</a:t>
            </a:r>
            <a:r>
              <a:rPr lang="en-GB" sz="1600" dirty="0" smtClean="0">
                <a:solidFill>
                  <a:srgbClr val="0033CC"/>
                </a:solidFill>
              </a:rPr>
              <a:t>.</a:t>
            </a:r>
          </a:p>
          <a:p>
            <a:pPr marL="800100" lvl="1" indent="-342900">
              <a:lnSpc>
                <a:spcPct val="80000"/>
              </a:lnSpc>
              <a:buFont typeface="Wingdings" panose="05000000000000000000" pitchFamily="2" charset="2"/>
              <a:buChar char="q"/>
              <a:defRPr/>
            </a:pPr>
            <a:endParaRPr lang="en-US" sz="1600" dirty="0">
              <a:solidFill>
                <a:srgbClr val="0033CC"/>
              </a:solidFill>
            </a:endParaRPr>
          </a:p>
          <a:p>
            <a:pPr marL="800100" lvl="1" indent="-342900">
              <a:lnSpc>
                <a:spcPct val="80000"/>
              </a:lnSpc>
              <a:buFont typeface="Wingdings" panose="05000000000000000000" pitchFamily="2" charset="2"/>
              <a:buChar char="q"/>
              <a:defRPr/>
            </a:pPr>
            <a:r>
              <a:rPr lang="en-GB" sz="1600" dirty="0">
                <a:solidFill>
                  <a:srgbClr val="0033CC"/>
                </a:solidFill>
              </a:rPr>
              <a:t>African Peer Review Mechanism (APRM) mission which contributed to harmonization of National Plans of Action (NPoA) with their existing Medium Term Expenditure Framework (MTEF</a:t>
            </a:r>
            <a:r>
              <a:rPr lang="en-GB" sz="1600" dirty="0" smtClean="0">
                <a:solidFill>
                  <a:srgbClr val="0033CC"/>
                </a:solidFill>
              </a:rPr>
              <a:t>).</a:t>
            </a:r>
          </a:p>
          <a:p>
            <a:pPr marL="800100" lvl="1" indent="-342900">
              <a:lnSpc>
                <a:spcPct val="80000"/>
              </a:lnSpc>
              <a:buFont typeface="Wingdings" panose="05000000000000000000" pitchFamily="2" charset="2"/>
              <a:buChar char="q"/>
              <a:defRPr/>
            </a:pPr>
            <a:endParaRPr lang="en-GB" sz="1600" dirty="0" smtClean="0">
              <a:solidFill>
                <a:srgbClr val="0033CC"/>
              </a:solidFill>
            </a:endParaRPr>
          </a:p>
          <a:p>
            <a:pPr marL="800100" lvl="1" indent="-342900">
              <a:lnSpc>
                <a:spcPct val="90000"/>
              </a:lnSpc>
              <a:buFont typeface="Wingdings" panose="05000000000000000000" pitchFamily="2" charset="2"/>
              <a:buChar char="q"/>
              <a:defRPr/>
            </a:pPr>
            <a:r>
              <a:rPr lang="en-GB" sz="1600" dirty="0">
                <a:solidFill>
                  <a:srgbClr val="0033CC"/>
                </a:solidFill>
              </a:rPr>
              <a:t>With NEPAD </a:t>
            </a:r>
            <a:r>
              <a:rPr lang="en-GB" sz="1600" dirty="0" smtClean="0">
                <a:solidFill>
                  <a:srgbClr val="0033CC"/>
                </a:solidFill>
              </a:rPr>
              <a:t>ECA produced </a:t>
            </a:r>
            <a:r>
              <a:rPr lang="en-GB" sz="1600" dirty="0">
                <a:solidFill>
                  <a:srgbClr val="0033CC"/>
                </a:solidFill>
              </a:rPr>
              <a:t>study reports on domestic resource mobilization in Africa as well as the implementation of the Dakar Agenda for Action (DAA) by repackaging the 16 trans-boundary projects endorsed at the Dakar Financing Summit of 2014 into a new advocacy tool titled “Infrastructure Projects for Regional Integration</a:t>
            </a:r>
            <a:r>
              <a:rPr lang="en-GB" sz="1600" dirty="0" smtClean="0">
                <a:solidFill>
                  <a:srgbClr val="0033CC"/>
                </a:solidFill>
              </a:rPr>
              <a:t>”.</a:t>
            </a:r>
          </a:p>
          <a:p>
            <a:pPr marL="800100" lvl="1" indent="-342900">
              <a:lnSpc>
                <a:spcPct val="90000"/>
              </a:lnSpc>
              <a:buFont typeface="Wingdings" panose="05000000000000000000" pitchFamily="2" charset="2"/>
              <a:buChar char="q"/>
              <a:defRPr/>
            </a:pPr>
            <a:endParaRPr lang="en-GB" sz="1600" dirty="0">
              <a:solidFill>
                <a:srgbClr val="0033CC"/>
              </a:solidFill>
            </a:endParaRPr>
          </a:p>
          <a:p>
            <a:pPr marL="800100" lvl="1" indent="-342900">
              <a:lnSpc>
                <a:spcPct val="90000"/>
              </a:lnSpc>
              <a:buFont typeface="Wingdings" panose="05000000000000000000" pitchFamily="2" charset="2"/>
              <a:buChar char="q"/>
              <a:defRPr/>
            </a:pPr>
            <a:r>
              <a:rPr lang="en-GB" sz="1600" dirty="0">
                <a:solidFill>
                  <a:srgbClr val="0033CC"/>
                </a:solidFill>
              </a:rPr>
              <a:t>Supported 52 </a:t>
            </a:r>
            <a:r>
              <a:rPr lang="en-GB" sz="1600" dirty="0" smtClean="0">
                <a:solidFill>
                  <a:srgbClr val="0033CC"/>
                </a:solidFill>
              </a:rPr>
              <a:t>countries to report on </a:t>
            </a:r>
            <a:r>
              <a:rPr lang="en-GB" sz="1600" dirty="0">
                <a:solidFill>
                  <a:srgbClr val="0033CC"/>
                </a:solidFill>
              </a:rPr>
              <a:t>the progress of implementation of the </a:t>
            </a:r>
            <a:r>
              <a:rPr lang="en-GB" sz="1600" dirty="0" err="1">
                <a:solidFill>
                  <a:srgbClr val="0033CC"/>
                </a:solidFill>
              </a:rPr>
              <a:t>BPfA</a:t>
            </a:r>
            <a:r>
              <a:rPr lang="en-GB" sz="1600" dirty="0">
                <a:solidFill>
                  <a:srgbClr val="0033CC"/>
                </a:solidFill>
              </a:rPr>
              <a:t> through the Beijing + 20 national review reports </a:t>
            </a:r>
            <a:endParaRPr lang="en-GB" sz="1600" dirty="0" smtClean="0">
              <a:solidFill>
                <a:srgbClr val="0033CC"/>
              </a:solidFill>
            </a:endParaRPr>
          </a:p>
          <a:p>
            <a:pPr marL="800100" lvl="1" indent="-342900">
              <a:lnSpc>
                <a:spcPct val="90000"/>
              </a:lnSpc>
              <a:buFont typeface="Wingdings" panose="05000000000000000000" pitchFamily="2" charset="2"/>
              <a:buChar char="q"/>
              <a:defRPr/>
            </a:pPr>
            <a:endParaRPr lang="en-GB" sz="1600" dirty="0" smtClean="0">
              <a:solidFill>
                <a:srgbClr val="0033CC"/>
              </a:solidFill>
            </a:endParaRPr>
          </a:p>
          <a:p>
            <a:pPr marL="800100" lvl="1" indent="-342900">
              <a:buFont typeface="Wingdings" panose="05000000000000000000" pitchFamily="2" charset="2"/>
              <a:buChar char="q"/>
              <a:defRPr/>
            </a:pPr>
            <a:r>
              <a:rPr lang="en-GB" sz="1600" dirty="0">
                <a:solidFill>
                  <a:srgbClr val="0033CC"/>
                </a:solidFill>
              </a:rPr>
              <a:t>38 member states used the African Gender and Development Index (AGDI), to compile data and assess their own performance, in terms of achieving gender equality and women’s empowerment, </a:t>
            </a:r>
            <a:endParaRPr lang="en-US" sz="1600" dirty="0">
              <a:solidFill>
                <a:srgbClr val="0033CC"/>
              </a:solidFill>
            </a:endParaRPr>
          </a:p>
          <a:p>
            <a:pPr>
              <a:lnSpc>
                <a:spcPct val="80000"/>
              </a:lnSpc>
              <a:buFont typeface="Wingdings" panose="05000000000000000000" pitchFamily="2" charset="2"/>
              <a:buChar char="q"/>
            </a:pPr>
            <a:endParaRPr lang="en-GB" sz="1600" dirty="0">
              <a:solidFill>
                <a:srgbClr val="0033CC"/>
              </a:solidFill>
            </a:endParaRPr>
          </a:p>
          <a:p>
            <a:pPr>
              <a:lnSpc>
                <a:spcPct val="80000"/>
              </a:lnSpc>
              <a:buFont typeface="Wingdings" panose="05000000000000000000" pitchFamily="2" charset="2"/>
              <a:buChar char="q"/>
            </a:pPr>
            <a:endParaRPr lang="en-GB" sz="1600" dirty="0">
              <a:solidFill>
                <a:srgbClr val="0033CC"/>
              </a:solidFill>
            </a:endParaRPr>
          </a:p>
        </p:txBody>
      </p:sp>
    </p:spTree>
    <p:extLst>
      <p:ext uri="{BB962C8B-B14F-4D97-AF65-F5344CB8AC3E}">
        <p14:creationId xmlns:p14="http://schemas.microsoft.com/office/powerpoint/2010/main" val="2309986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pPr>
              <a:defRPr/>
            </a:pPr>
            <a:r>
              <a:rPr lang="en-GB" sz="3600" b="1" dirty="0">
                <a:solidFill>
                  <a:schemeClr val="bg1"/>
                </a:solidFill>
              </a:rPr>
              <a:t>ACCOUNTABILITY AND LEARNING</a:t>
            </a:r>
            <a:endParaRPr lang="en-US" sz="3600" b="1" dirty="0">
              <a:solidFill>
                <a:schemeClr val="bg1"/>
              </a:solidFill>
            </a:endParaRPr>
          </a:p>
        </p:txBody>
      </p:sp>
      <p:sp>
        <p:nvSpPr>
          <p:cNvPr id="5" name="Espace réservé du contenu 4"/>
          <p:cNvSpPr>
            <a:spLocks noGrp="1"/>
          </p:cNvSpPr>
          <p:nvPr>
            <p:ph idx="1"/>
          </p:nvPr>
        </p:nvSpPr>
        <p:spPr>
          <a:xfrm>
            <a:off x="940278" y="750498"/>
            <a:ext cx="8203721" cy="6107502"/>
          </a:xfrm>
        </p:spPr>
        <p:txBody>
          <a:bodyPr>
            <a:normAutofit fontScale="85000" lnSpcReduction="10000"/>
          </a:bodyPr>
          <a:lstStyle/>
          <a:p>
            <a:pPr marL="0" indent="0">
              <a:lnSpc>
                <a:spcPct val="80000"/>
              </a:lnSpc>
              <a:buNone/>
              <a:defRPr/>
            </a:pPr>
            <a:endParaRPr lang="en-US" sz="1800" b="1" dirty="0" smtClean="0">
              <a:solidFill>
                <a:srgbClr val="0033CC"/>
              </a:solidFill>
              <a:effectLst>
                <a:outerShdw blurRad="38100" dist="38100" dir="2700000" algn="tl">
                  <a:srgbClr val="C0C0C0"/>
                </a:outerShdw>
              </a:effectLst>
            </a:endParaRPr>
          </a:p>
          <a:p>
            <a:pPr>
              <a:lnSpc>
                <a:spcPct val="80000"/>
              </a:lnSpc>
              <a:buFont typeface="+mj-lt"/>
              <a:buAutoNum type="arabicPeriod"/>
              <a:defRPr/>
            </a:pPr>
            <a:r>
              <a:rPr lang="en-US" sz="1900" b="1" dirty="0" smtClean="0">
                <a:solidFill>
                  <a:srgbClr val="0033CC"/>
                </a:solidFill>
              </a:rPr>
              <a:t>100</a:t>
            </a:r>
            <a:r>
              <a:rPr lang="en-US" sz="1900" b="1" dirty="0">
                <a:solidFill>
                  <a:srgbClr val="0033CC"/>
                </a:solidFill>
              </a:rPr>
              <a:t>% of  CRITICAL audit recommendations implemented by deadline set by oversight </a:t>
            </a:r>
            <a:r>
              <a:rPr lang="en-US" sz="1900" b="1" dirty="0" smtClean="0">
                <a:solidFill>
                  <a:srgbClr val="0033CC"/>
                </a:solidFill>
              </a:rPr>
              <a:t>body</a:t>
            </a:r>
          </a:p>
          <a:p>
            <a:pPr>
              <a:lnSpc>
                <a:spcPct val="80000"/>
              </a:lnSpc>
              <a:buFont typeface="+mj-lt"/>
              <a:buAutoNum type="arabicPeriod"/>
              <a:defRPr/>
            </a:pPr>
            <a:endParaRPr lang="en-GB" sz="1900" b="1" dirty="0">
              <a:solidFill>
                <a:srgbClr val="0033CC"/>
              </a:solidFill>
            </a:endParaRPr>
          </a:p>
          <a:p>
            <a:pPr>
              <a:lnSpc>
                <a:spcPct val="80000"/>
              </a:lnSpc>
              <a:buFont typeface="+mj-lt"/>
              <a:buAutoNum type="arabicPeriod"/>
              <a:defRPr/>
            </a:pPr>
            <a:r>
              <a:rPr lang="en-US" sz="1900" b="1" dirty="0">
                <a:solidFill>
                  <a:srgbClr val="0033CC"/>
                </a:solidFill>
              </a:rPr>
              <a:t>100% of IMPORTANT audit Recommendations implemented by deadline set by oversight </a:t>
            </a:r>
            <a:r>
              <a:rPr lang="en-US" sz="1900" b="1" dirty="0" smtClean="0">
                <a:solidFill>
                  <a:srgbClr val="0033CC"/>
                </a:solidFill>
              </a:rPr>
              <a:t>body</a:t>
            </a:r>
          </a:p>
          <a:p>
            <a:pPr>
              <a:lnSpc>
                <a:spcPct val="80000"/>
              </a:lnSpc>
              <a:buFont typeface="+mj-lt"/>
              <a:buAutoNum type="arabicPeriod"/>
              <a:defRPr/>
            </a:pPr>
            <a:endParaRPr lang="en-US" sz="1900" b="1" dirty="0">
              <a:solidFill>
                <a:srgbClr val="0033CC"/>
              </a:solidFill>
            </a:endParaRPr>
          </a:p>
          <a:p>
            <a:pPr>
              <a:lnSpc>
                <a:spcPct val="80000"/>
              </a:lnSpc>
              <a:buFont typeface="+mj-lt"/>
              <a:buAutoNum type="arabicPeriod"/>
              <a:defRPr/>
            </a:pPr>
            <a:r>
              <a:rPr lang="en-US" sz="1900" b="1" dirty="0" smtClean="0">
                <a:solidFill>
                  <a:srgbClr val="0033CC"/>
                </a:solidFill>
              </a:rPr>
              <a:t>79% </a:t>
            </a:r>
            <a:r>
              <a:rPr lang="en-US" sz="1900" b="1" dirty="0">
                <a:solidFill>
                  <a:srgbClr val="0033CC"/>
                </a:solidFill>
              </a:rPr>
              <a:t>implementation rate of Operational Quality </a:t>
            </a:r>
            <a:r>
              <a:rPr lang="en-US" sz="1900" b="1" dirty="0" smtClean="0">
                <a:solidFill>
                  <a:srgbClr val="0033CC"/>
                </a:solidFill>
              </a:rPr>
              <a:t>Plan</a:t>
            </a:r>
          </a:p>
          <a:p>
            <a:pPr>
              <a:lnSpc>
                <a:spcPct val="80000"/>
              </a:lnSpc>
              <a:buFont typeface="+mj-lt"/>
              <a:buAutoNum type="arabicPeriod"/>
              <a:defRPr/>
            </a:pPr>
            <a:endParaRPr lang="en-US" sz="1900" b="1" dirty="0">
              <a:solidFill>
                <a:srgbClr val="0033CC"/>
              </a:solidFill>
            </a:endParaRPr>
          </a:p>
          <a:p>
            <a:pPr>
              <a:lnSpc>
                <a:spcPct val="80000"/>
              </a:lnSpc>
              <a:buFont typeface="+mj-lt"/>
              <a:buAutoNum type="arabicPeriod"/>
              <a:defRPr/>
            </a:pPr>
            <a:r>
              <a:rPr lang="en-US" sz="1900" b="1" dirty="0">
                <a:solidFill>
                  <a:srgbClr val="0033CC"/>
                </a:solidFill>
              </a:rPr>
              <a:t>50% implementation rate of Evaluation </a:t>
            </a:r>
            <a:r>
              <a:rPr lang="en-US" sz="1900" b="1" dirty="0" smtClean="0">
                <a:solidFill>
                  <a:srgbClr val="0033CC"/>
                </a:solidFill>
              </a:rPr>
              <a:t>Plan</a:t>
            </a:r>
          </a:p>
          <a:p>
            <a:pPr>
              <a:lnSpc>
                <a:spcPct val="80000"/>
              </a:lnSpc>
              <a:buFont typeface="+mj-lt"/>
              <a:buAutoNum type="arabicPeriod"/>
              <a:defRPr/>
            </a:pPr>
            <a:endParaRPr lang="en-US" sz="1900" b="1" dirty="0">
              <a:solidFill>
                <a:srgbClr val="0033CC"/>
              </a:solidFill>
            </a:endParaRPr>
          </a:p>
          <a:p>
            <a:pPr>
              <a:lnSpc>
                <a:spcPct val="80000"/>
              </a:lnSpc>
              <a:buFont typeface="+mj-lt"/>
              <a:buAutoNum type="arabicPeriod"/>
              <a:defRPr/>
            </a:pPr>
            <a:r>
              <a:rPr lang="en-US" sz="1900" b="1" dirty="0">
                <a:solidFill>
                  <a:srgbClr val="0033CC"/>
                </a:solidFill>
              </a:rPr>
              <a:t>100% of </a:t>
            </a:r>
            <a:r>
              <a:rPr lang="en-US" sz="1900" b="1" dirty="0" smtClean="0">
                <a:solidFill>
                  <a:srgbClr val="0033CC"/>
                </a:solidFill>
              </a:rPr>
              <a:t>submission </a:t>
            </a:r>
            <a:r>
              <a:rPr lang="en-US" sz="1900" b="1" dirty="0">
                <a:solidFill>
                  <a:srgbClr val="0033CC"/>
                </a:solidFill>
              </a:rPr>
              <a:t>of financial disclosure (conflict of interest) statements by end of March </a:t>
            </a:r>
            <a:r>
              <a:rPr lang="en-US" sz="1900" b="1" dirty="0" smtClean="0">
                <a:solidFill>
                  <a:srgbClr val="0033CC"/>
                </a:solidFill>
              </a:rPr>
              <a:t>2015</a:t>
            </a:r>
          </a:p>
          <a:p>
            <a:pPr>
              <a:lnSpc>
                <a:spcPct val="80000"/>
              </a:lnSpc>
              <a:buFont typeface="+mj-lt"/>
              <a:buAutoNum type="arabicPeriod"/>
              <a:defRPr/>
            </a:pPr>
            <a:endParaRPr lang="en-US" sz="1900" b="1" dirty="0" smtClean="0">
              <a:solidFill>
                <a:srgbClr val="0033CC"/>
              </a:solidFill>
            </a:endParaRPr>
          </a:p>
          <a:p>
            <a:pPr>
              <a:lnSpc>
                <a:spcPct val="80000"/>
              </a:lnSpc>
              <a:buFont typeface="+mj-lt"/>
              <a:buAutoNum type="arabicPeriod"/>
              <a:defRPr/>
            </a:pPr>
            <a:r>
              <a:rPr lang="en-US" sz="1900" b="1" dirty="0" smtClean="0">
                <a:solidFill>
                  <a:srgbClr val="0033CC"/>
                </a:solidFill>
              </a:rPr>
              <a:t>Gender Parity  </a:t>
            </a:r>
          </a:p>
          <a:p>
            <a:pPr marL="800100" lvl="1" indent="-342900">
              <a:lnSpc>
                <a:spcPct val="80000"/>
              </a:lnSpc>
              <a:buFont typeface="Wingdings" panose="05000000000000000000" pitchFamily="2" charset="2"/>
              <a:buChar char="q"/>
              <a:defRPr/>
            </a:pPr>
            <a:r>
              <a:rPr lang="en-US" sz="1900" dirty="0">
                <a:solidFill>
                  <a:srgbClr val="0033CC"/>
                </a:solidFill>
              </a:rPr>
              <a:t>31% Representation of female staff in professional category (D1 and D2) </a:t>
            </a:r>
            <a:r>
              <a:rPr lang="en-US" sz="1900" dirty="0" smtClean="0">
                <a:solidFill>
                  <a:srgbClr val="0033CC"/>
                </a:solidFill>
              </a:rPr>
              <a:t>against </a:t>
            </a:r>
            <a:r>
              <a:rPr lang="en-US" sz="1900" dirty="0">
                <a:solidFill>
                  <a:srgbClr val="0033CC"/>
                </a:solidFill>
              </a:rPr>
              <a:t>a target of 38%</a:t>
            </a:r>
          </a:p>
          <a:p>
            <a:pPr marL="800100" lvl="1" indent="-342900">
              <a:lnSpc>
                <a:spcPct val="80000"/>
              </a:lnSpc>
              <a:buFont typeface="Wingdings" panose="05000000000000000000" pitchFamily="2" charset="2"/>
              <a:buChar char="q"/>
              <a:defRPr/>
            </a:pPr>
            <a:r>
              <a:rPr lang="en-US" sz="1900" dirty="0">
                <a:solidFill>
                  <a:srgbClr val="0033CC"/>
                </a:solidFill>
              </a:rPr>
              <a:t>22</a:t>
            </a:r>
            <a:r>
              <a:rPr lang="en-US" sz="1900" dirty="0" smtClean="0">
                <a:solidFill>
                  <a:srgbClr val="0033CC"/>
                </a:solidFill>
              </a:rPr>
              <a:t>% (against 25%) </a:t>
            </a:r>
            <a:r>
              <a:rPr lang="en-US" sz="1900" dirty="0">
                <a:solidFill>
                  <a:srgbClr val="0033CC"/>
                </a:solidFill>
              </a:rPr>
              <a:t>Representation of female staff in professional category(P5) </a:t>
            </a:r>
            <a:endParaRPr lang="en-US" sz="1900" dirty="0" smtClean="0">
              <a:solidFill>
                <a:srgbClr val="0033CC"/>
              </a:solidFill>
            </a:endParaRPr>
          </a:p>
          <a:p>
            <a:pPr marL="800100" lvl="1" indent="-342900">
              <a:lnSpc>
                <a:spcPct val="80000"/>
              </a:lnSpc>
              <a:buFont typeface="Wingdings" panose="05000000000000000000" pitchFamily="2" charset="2"/>
              <a:buChar char="q"/>
              <a:defRPr/>
            </a:pPr>
            <a:r>
              <a:rPr lang="en-US" sz="1900" dirty="0" smtClean="0">
                <a:solidFill>
                  <a:srgbClr val="0033CC"/>
                </a:solidFill>
              </a:rPr>
              <a:t>36</a:t>
            </a:r>
            <a:r>
              <a:rPr lang="en-US" sz="1900" dirty="0">
                <a:solidFill>
                  <a:srgbClr val="0033CC"/>
                </a:solidFill>
              </a:rPr>
              <a:t>% Representation of female staff in professional categories (P1-P4) </a:t>
            </a:r>
            <a:r>
              <a:rPr lang="en-US" sz="1900" dirty="0" smtClean="0">
                <a:solidFill>
                  <a:srgbClr val="0033CC"/>
                </a:solidFill>
              </a:rPr>
              <a:t>against </a:t>
            </a:r>
            <a:r>
              <a:rPr lang="en-US" sz="1900" dirty="0">
                <a:solidFill>
                  <a:srgbClr val="0033CC"/>
                </a:solidFill>
              </a:rPr>
              <a:t>40% </a:t>
            </a:r>
            <a:r>
              <a:rPr lang="en-US" sz="1900" dirty="0" smtClean="0">
                <a:solidFill>
                  <a:srgbClr val="0033CC"/>
                </a:solidFill>
              </a:rPr>
              <a:t>target</a:t>
            </a:r>
            <a:endParaRPr lang="en-US" sz="1900" dirty="0">
              <a:solidFill>
                <a:srgbClr val="0033CC"/>
              </a:solidFill>
            </a:endParaRPr>
          </a:p>
          <a:p>
            <a:pPr marL="800100" lvl="1" indent="-342900">
              <a:lnSpc>
                <a:spcPct val="80000"/>
              </a:lnSpc>
              <a:buFont typeface="Wingdings" panose="05000000000000000000" pitchFamily="2" charset="2"/>
              <a:buChar char="q"/>
              <a:defRPr/>
            </a:pPr>
            <a:r>
              <a:rPr lang="en-US" sz="1900" dirty="0">
                <a:solidFill>
                  <a:srgbClr val="0033CC"/>
                </a:solidFill>
              </a:rPr>
              <a:t>40% Representation of female staff in GS and other categories </a:t>
            </a:r>
            <a:r>
              <a:rPr lang="en-US" sz="1900" dirty="0" smtClean="0">
                <a:solidFill>
                  <a:srgbClr val="0033CC"/>
                </a:solidFill>
              </a:rPr>
              <a:t>(</a:t>
            </a:r>
            <a:r>
              <a:rPr lang="en-US" sz="1900" dirty="0">
                <a:solidFill>
                  <a:srgbClr val="0033CC"/>
                </a:solidFill>
              </a:rPr>
              <a:t>against 42%)</a:t>
            </a:r>
            <a:endParaRPr lang="en-AU" sz="1900" dirty="0">
              <a:solidFill>
                <a:srgbClr val="0033CC"/>
              </a:solidFill>
            </a:endParaRPr>
          </a:p>
          <a:p>
            <a:pPr marL="342900" lvl="1" indent="-342900">
              <a:lnSpc>
                <a:spcPct val="80000"/>
              </a:lnSpc>
              <a:buAutoNum type="arabicPeriod" startAt="7"/>
              <a:defRPr/>
            </a:pPr>
            <a:endParaRPr lang="en-US" sz="1900" b="1" dirty="0" smtClean="0">
              <a:solidFill>
                <a:srgbClr val="0033CC"/>
              </a:solidFill>
            </a:endParaRPr>
          </a:p>
          <a:p>
            <a:pPr marL="342900" lvl="1" indent="-342900">
              <a:lnSpc>
                <a:spcPct val="80000"/>
              </a:lnSpc>
              <a:buAutoNum type="arabicPeriod" startAt="7"/>
              <a:defRPr/>
            </a:pPr>
            <a:r>
              <a:rPr lang="en-US" sz="1900" b="1" dirty="0" smtClean="0">
                <a:solidFill>
                  <a:srgbClr val="0033CC"/>
                </a:solidFill>
              </a:rPr>
              <a:t>100</a:t>
            </a:r>
            <a:r>
              <a:rPr lang="en-US" sz="1900" b="1" dirty="0">
                <a:solidFill>
                  <a:srgbClr val="0033CC"/>
                </a:solidFill>
              </a:rPr>
              <a:t>% Increase in geographical appointments from un- or under-represented </a:t>
            </a:r>
            <a:r>
              <a:rPr lang="en-US" sz="1900" b="1" dirty="0" smtClean="0">
                <a:solidFill>
                  <a:srgbClr val="0033CC"/>
                </a:solidFill>
              </a:rPr>
              <a:t>Member </a:t>
            </a:r>
            <a:r>
              <a:rPr lang="en-US" sz="1900" b="1" dirty="0">
                <a:solidFill>
                  <a:srgbClr val="0033CC"/>
                </a:solidFill>
              </a:rPr>
              <a:t>States or those "at risk" of under-representation </a:t>
            </a:r>
            <a:endParaRPr lang="en-US" sz="1900" b="1" dirty="0" smtClean="0">
              <a:solidFill>
                <a:srgbClr val="0033CC"/>
              </a:solidFill>
            </a:endParaRPr>
          </a:p>
          <a:p>
            <a:pPr marL="342900" lvl="1" indent="-342900">
              <a:lnSpc>
                <a:spcPct val="80000"/>
              </a:lnSpc>
              <a:buAutoNum type="arabicPeriod" startAt="7"/>
              <a:defRPr/>
            </a:pPr>
            <a:endParaRPr lang="en-US" sz="1900" b="1" dirty="0">
              <a:solidFill>
                <a:srgbClr val="0033CC"/>
              </a:solidFill>
            </a:endParaRPr>
          </a:p>
          <a:p>
            <a:pPr marL="342900" lvl="1" indent="-342900">
              <a:lnSpc>
                <a:spcPct val="80000"/>
              </a:lnSpc>
              <a:buAutoNum type="arabicPeriod" startAt="7"/>
              <a:defRPr/>
            </a:pPr>
            <a:r>
              <a:rPr lang="en-GB" sz="1900" b="1" dirty="0" smtClean="0">
                <a:solidFill>
                  <a:srgbClr val="0033CC"/>
                </a:solidFill>
              </a:rPr>
              <a:t>Community </a:t>
            </a:r>
            <a:r>
              <a:rPr lang="en-GB" sz="1900" b="1" dirty="0">
                <a:solidFill>
                  <a:srgbClr val="0033CC"/>
                </a:solidFill>
              </a:rPr>
              <a:t>of practice/Knowledge networks &amp; E-Learning</a:t>
            </a:r>
          </a:p>
          <a:p>
            <a:pPr marL="800100" lvl="1" indent="-342900">
              <a:lnSpc>
                <a:spcPct val="70000"/>
              </a:lnSpc>
              <a:spcAft>
                <a:spcPts val="0"/>
              </a:spcAft>
              <a:buFont typeface="Wingdings" panose="05000000000000000000" pitchFamily="2" charset="2"/>
              <a:buChar char="q"/>
              <a:defRPr/>
            </a:pPr>
            <a:r>
              <a:rPr lang="en-US" sz="1900" dirty="0">
                <a:solidFill>
                  <a:srgbClr val="0033CC"/>
                </a:solidFill>
              </a:rPr>
              <a:t>Macroeconomic Planners, </a:t>
            </a:r>
          </a:p>
          <a:p>
            <a:pPr marL="800100" lvl="1" indent="-342900">
              <a:lnSpc>
                <a:spcPct val="70000"/>
              </a:lnSpc>
              <a:spcAft>
                <a:spcPts val="0"/>
              </a:spcAft>
              <a:buFont typeface="Wingdings" panose="05000000000000000000" pitchFamily="2" charset="2"/>
              <a:buChar char="q"/>
              <a:defRPr/>
            </a:pPr>
            <a:r>
              <a:rPr lang="en-US" sz="1900" dirty="0">
                <a:solidFill>
                  <a:srgbClr val="0033CC"/>
                </a:solidFill>
              </a:rPr>
              <a:t>Land Policy experts</a:t>
            </a:r>
          </a:p>
          <a:p>
            <a:pPr marL="800100" lvl="1" indent="-342900">
              <a:lnSpc>
                <a:spcPct val="70000"/>
              </a:lnSpc>
              <a:spcAft>
                <a:spcPts val="0"/>
              </a:spcAft>
              <a:buFont typeface="Wingdings" panose="05000000000000000000" pitchFamily="2" charset="2"/>
              <a:buChar char="q"/>
              <a:defRPr/>
            </a:pPr>
            <a:r>
              <a:rPr lang="en-US" sz="1900" dirty="0">
                <a:solidFill>
                  <a:srgbClr val="0033CC"/>
                </a:solidFill>
              </a:rPr>
              <a:t>Gender and Women Empowerment  </a:t>
            </a:r>
          </a:p>
          <a:p>
            <a:pPr marL="800100" lvl="1" indent="-342900">
              <a:lnSpc>
                <a:spcPct val="70000"/>
              </a:lnSpc>
              <a:spcAft>
                <a:spcPts val="0"/>
              </a:spcAft>
              <a:buFont typeface="Wingdings" panose="05000000000000000000" pitchFamily="2" charset="2"/>
              <a:buChar char="q"/>
              <a:defRPr/>
            </a:pPr>
            <a:r>
              <a:rPr lang="en-US" sz="1900" dirty="0">
                <a:solidFill>
                  <a:srgbClr val="0033CC"/>
                </a:solidFill>
              </a:rPr>
              <a:t>African Statisticians &amp;  African Group on National Accounts (AGNA) </a:t>
            </a:r>
            <a:endParaRPr lang="en-GB" sz="1900" dirty="0">
              <a:solidFill>
                <a:srgbClr val="0033CC"/>
              </a:solidFill>
            </a:endParaRPr>
          </a:p>
          <a:p>
            <a:pPr marL="0" indent="0">
              <a:lnSpc>
                <a:spcPct val="80000"/>
              </a:lnSpc>
              <a:buNone/>
              <a:defRPr/>
            </a:pPr>
            <a:endParaRPr lang="en-US" sz="1800" b="1" dirty="0">
              <a:solidFill>
                <a:srgbClr val="0033CC"/>
              </a:solidFill>
            </a:endParaRPr>
          </a:p>
          <a:p>
            <a:pPr marL="342900" lvl="1" indent="-342900">
              <a:lnSpc>
                <a:spcPct val="80000"/>
              </a:lnSpc>
              <a:buAutoNum type="arabicPeriod" startAt="7"/>
              <a:defRPr/>
            </a:pPr>
            <a:endParaRPr lang="en-GB" sz="1800" b="1" dirty="0">
              <a:solidFill>
                <a:srgbClr val="0033CC"/>
              </a:solidFill>
            </a:endParaRPr>
          </a:p>
          <a:p>
            <a:pPr>
              <a:lnSpc>
                <a:spcPct val="80000"/>
              </a:lnSpc>
              <a:buFont typeface="+mj-lt"/>
              <a:buAutoNum type="arabicPeriod"/>
              <a:defRPr/>
            </a:pPr>
            <a:endParaRPr lang="en-US" sz="1800" b="1" dirty="0">
              <a:solidFill>
                <a:srgbClr val="7030A0"/>
              </a:solidFill>
            </a:endParaRPr>
          </a:p>
          <a:p>
            <a:pPr>
              <a:lnSpc>
                <a:spcPct val="80000"/>
              </a:lnSpc>
              <a:buFont typeface="+mj-lt"/>
              <a:buAutoNum type="arabicPeriod"/>
              <a:defRPr/>
            </a:pPr>
            <a:endParaRPr lang="en-GB" sz="1800" b="1" dirty="0">
              <a:solidFill>
                <a:srgbClr val="0033CC"/>
              </a:solidFill>
              <a:effectLst>
                <a:outerShdw blurRad="38100" dist="38100" dir="2700000" algn="tl">
                  <a:srgbClr val="C0C0C0"/>
                </a:outerShdw>
              </a:effectLst>
            </a:endParaRPr>
          </a:p>
          <a:p>
            <a:pPr marL="171450" indent="-171450">
              <a:spcBef>
                <a:spcPts val="0"/>
              </a:spcBef>
            </a:pPr>
            <a:endParaRPr lang="en-GB" sz="1600" dirty="0">
              <a:solidFill>
                <a:srgbClr val="7030A0"/>
              </a:solidFill>
            </a:endParaRPr>
          </a:p>
          <a:p>
            <a:pPr marL="0" indent="0">
              <a:lnSpc>
                <a:spcPct val="80000"/>
              </a:lnSpc>
              <a:buFontTx/>
              <a:buNone/>
            </a:pPr>
            <a:endParaRPr lang="en-GB" sz="1600" dirty="0">
              <a:solidFill>
                <a:srgbClr val="0033CC"/>
              </a:solidFill>
              <a:effectLst>
                <a:outerShdw blurRad="38100" dist="38100" dir="2700000" algn="tl">
                  <a:srgbClr val="C0C0C0"/>
                </a:outerShdw>
              </a:effectLst>
            </a:endParaRPr>
          </a:p>
        </p:txBody>
      </p:sp>
    </p:spTree>
    <p:extLst>
      <p:ext uri="{BB962C8B-B14F-4D97-AF65-F5344CB8AC3E}">
        <p14:creationId xmlns:p14="http://schemas.microsoft.com/office/powerpoint/2010/main" val="2112497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GB" sz="4000" b="1" dirty="0">
                <a:solidFill>
                  <a:schemeClr val="bg1"/>
                </a:solidFill>
              </a:rPr>
              <a:t>Operational Effectiveness </a:t>
            </a:r>
            <a:endParaRPr lang="en-US" sz="40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a:bodyPr>
          <a:lstStyle/>
          <a:p>
            <a:pPr marL="800100" lvl="1" indent="-342900">
              <a:lnSpc>
                <a:spcPct val="60000"/>
              </a:lnSpc>
              <a:buFont typeface="+mj-lt"/>
              <a:buAutoNum type="arabicPeriod"/>
              <a:defRPr/>
            </a:pPr>
            <a:r>
              <a:rPr lang="en-GB" sz="1600" dirty="0">
                <a:solidFill>
                  <a:srgbClr val="0033CC"/>
                </a:solidFill>
              </a:rPr>
              <a:t>98% of the mandated 428 outputs were delivered compared to the 97% delivery rate of the previous biennial deliverables. </a:t>
            </a:r>
          </a:p>
          <a:p>
            <a:pPr marL="800100" lvl="1" indent="-342900">
              <a:lnSpc>
                <a:spcPct val="60000"/>
              </a:lnSpc>
              <a:buFont typeface="+mj-lt"/>
              <a:buAutoNum type="arabicPeriod"/>
              <a:defRPr/>
            </a:pPr>
            <a:endParaRPr lang="en-GB" sz="1600" dirty="0">
              <a:solidFill>
                <a:srgbClr val="0033CC"/>
              </a:solidFill>
            </a:endParaRPr>
          </a:p>
          <a:p>
            <a:pPr marL="800100" lvl="1" indent="-342900">
              <a:lnSpc>
                <a:spcPct val="60000"/>
              </a:lnSpc>
              <a:buFont typeface="+mj-lt"/>
              <a:buAutoNum type="arabicPeriod"/>
              <a:defRPr/>
            </a:pPr>
            <a:r>
              <a:rPr lang="en-GB" sz="1600" dirty="0">
                <a:solidFill>
                  <a:srgbClr val="0033CC"/>
                </a:solidFill>
              </a:rPr>
              <a:t>100% implementation rate of all information and communications technology projects (biennial target – 80% )</a:t>
            </a:r>
            <a:endParaRPr lang="en-US" sz="1600" dirty="0">
              <a:solidFill>
                <a:srgbClr val="0033CC"/>
              </a:solidFill>
            </a:endParaRPr>
          </a:p>
          <a:p>
            <a:pPr marL="800100" lvl="1" indent="-342900">
              <a:lnSpc>
                <a:spcPct val="60000"/>
              </a:lnSpc>
              <a:buFont typeface="+mj-lt"/>
              <a:buAutoNum type="arabicPeriod"/>
              <a:defRPr/>
            </a:pPr>
            <a:endParaRPr lang="en-US" sz="1600" dirty="0">
              <a:solidFill>
                <a:srgbClr val="0033CC"/>
              </a:solidFill>
            </a:endParaRPr>
          </a:p>
          <a:p>
            <a:pPr marL="800100" lvl="1" indent="-342900">
              <a:lnSpc>
                <a:spcPct val="60000"/>
              </a:lnSpc>
              <a:buFont typeface="+mj-lt"/>
              <a:buAutoNum type="arabicPeriod"/>
              <a:defRPr/>
            </a:pPr>
            <a:r>
              <a:rPr lang="en-GB" sz="1600" dirty="0">
                <a:solidFill>
                  <a:srgbClr val="0033CC"/>
                </a:solidFill>
              </a:rPr>
              <a:t>95% of budget utilization rate reached</a:t>
            </a:r>
            <a:endParaRPr lang="en-US" sz="1600" dirty="0">
              <a:solidFill>
                <a:srgbClr val="0033CC"/>
              </a:solidFill>
            </a:endParaRPr>
          </a:p>
          <a:p>
            <a:pPr marL="342900" lvl="1" indent="-342900">
              <a:lnSpc>
                <a:spcPct val="70000"/>
              </a:lnSpc>
              <a:buFont typeface="+mj-lt"/>
              <a:buAutoNum type="arabicPeriod"/>
              <a:defRPr/>
            </a:pPr>
            <a:endParaRPr lang="en-US" sz="1600" b="1" dirty="0">
              <a:solidFill>
                <a:srgbClr val="0033CC"/>
              </a:solidFill>
            </a:endParaRPr>
          </a:p>
        </p:txBody>
      </p:sp>
    </p:spTree>
    <p:extLst>
      <p:ext uri="{BB962C8B-B14F-4D97-AF65-F5344CB8AC3E}">
        <p14:creationId xmlns:p14="http://schemas.microsoft.com/office/powerpoint/2010/main" val="751741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sz="2800" b="1" dirty="0" smtClean="0">
                <a:solidFill>
                  <a:schemeClr val="bg1"/>
                </a:solidFill>
              </a:rPr>
              <a:t>Action on decisions and resolutions </a:t>
            </a:r>
            <a:r>
              <a:rPr lang="en-US" sz="2800" b="1" dirty="0">
                <a:solidFill>
                  <a:schemeClr val="bg1"/>
                </a:solidFill>
              </a:rPr>
              <a:t>of the </a:t>
            </a:r>
            <a:r>
              <a:rPr lang="en-US" sz="2800" b="1" dirty="0" smtClean="0">
                <a:solidFill>
                  <a:schemeClr val="bg1"/>
                </a:solidFill>
              </a:rPr>
              <a:t>8</a:t>
            </a:r>
            <a:r>
              <a:rPr lang="en-US" sz="2800" b="1" baseline="30000" dirty="0" smtClean="0">
                <a:solidFill>
                  <a:schemeClr val="bg1"/>
                </a:solidFill>
              </a:rPr>
              <a:t>th</a:t>
            </a:r>
            <a:r>
              <a:rPr lang="en-US" sz="2800" b="1" dirty="0" smtClean="0">
                <a:solidFill>
                  <a:schemeClr val="bg1"/>
                </a:solidFill>
              </a:rPr>
              <a:t> COM </a:t>
            </a:r>
            <a:endParaRPr lang="en-US" sz="2800" b="1" dirty="0">
              <a:solidFill>
                <a:schemeClr val="bg1"/>
              </a:solidFill>
            </a:endParaRPr>
          </a:p>
        </p:txBody>
      </p:sp>
      <p:sp>
        <p:nvSpPr>
          <p:cNvPr id="5" name="Espace réservé du contenu 4"/>
          <p:cNvSpPr>
            <a:spLocks noGrp="1"/>
          </p:cNvSpPr>
          <p:nvPr>
            <p:ph idx="1"/>
          </p:nvPr>
        </p:nvSpPr>
        <p:spPr>
          <a:xfrm>
            <a:off x="1165660" y="1303867"/>
            <a:ext cx="7588874" cy="5190065"/>
          </a:xfrm>
        </p:spPr>
        <p:txBody>
          <a:bodyPr>
            <a:normAutofit fontScale="32500" lnSpcReduction="20000"/>
          </a:bodyPr>
          <a:lstStyle/>
          <a:p>
            <a:pPr marL="342900" lvl="1" indent="-342900">
              <a:lnSpc>
                <a:spcPct val="70000"/>
              </a:lnSpc>
              <a:buFont typeface="+mj-lt"/>
              <a:buAutoNum type="arabicPeriod"/>
              <a:defRPr/>
            </a:pPr>
            <a:r>
              <a:rPr lang="en-GB" sz="4300" b="1" dirty="0">
                <a:solidFill>
                  <a:srgbClr val="0033CC"/>
                </a:solidFill>
              </a:rPr>
              <a:t>Implementing Agenda 2063: planning mobilizing and Financing for Development</a:t>
            </a:r>
          </a:p>
          <a:p>
            <a:pPr marL="342900" lvl="1" indent="-342900">
              <a:lnSpc>
                <a:spcPct val="70000"/>
              </a:lnSpc>
              <a:buFont typeface="+mj-lt"/>
              <a:buAutoNum type="arabicPeriod"/>
              <a:defRPr/>
            </a:pPr>
            <a:endParaRPr lang="en-GB" sz="1600" b="1" dirty="0">
              <a:solidFill>
                <a:srgbClr val="0033CC"/>
              </a:solidFill>
            </a:endParaRPr>
          </a:p>
          <a:p>
            <a:pPr marL="800100" lvl="1" indent="-342900">
              <a:lnSpc>
                <a:spcPct val="90000"/>
              </a:lnSpc>
              <a:buFont typeface="Wingdings" panose="05000000000000000000" pitchFamily="2" charset="2"/>
              <a:buChar char="q"/>
              <a:defRPr/>
            </a:pPr>
            <a:r>
              <a:rPr lang="en-US" sz="3700" b="1" dirty="0">
                <a:solidFill>
                  <a:srgbClr val="0033CC"/>
                </a:solidFill>
              </a:rPr>
              <a:t>ECA </a:t>
            </a:r>
            <a:r>
              <a:rPr lang="en-GB" sz="3700" b="1" dirty="0">
                <a:solidFill>
                  <a:srgbClr val="0033CC"/>
                </a:solidFill>
              </a:rPr>
              <a:t>supported AUC in their consultations with 27 African countries in mainstreaming the 2063 Agenda in the national strategic and development plans.</a:t>
            </a:r>
          </a:p>
          <a:p>
            <a:pPr marL="800100" lvl="1" indent="-342900">
              <a:lnSpc>
                <a:spcPct val="90000"/>
              </a:lnSpc>
              <a:buFont typeface="Wingdings" panose="05000000000000000000" pitchFamily="2" charset="2"/>
              <a:buChar char="q"/>
              <a:defRPr/>
            </a:pPr>
            <a:endParaRPr lang="en-US" sz="3700" b="1" dirty="0">
              <a:solidFill>
                <a:srgbClr val="0033CC"/>
              </a:solidFill>
            </a:endParaRPr>
          </a:p>
          <a:p>
            <a:pPr marL="800100" lvl="1" indent="-342900">
              <a:lnSpc>
                <a:spcPct val="90000"/>
              </a:lnSpc>
              <a:buFont typeface="Wingdings" panose="05000000000000000000" pitchFamily="2" charset="2"/>
              <a:buChar char="q"/>
              <a:defRPr/>
            </a:pPr>
            <a:r>
              <a:rPr lang="en-GB" sz="3700" b="1" dirty="0">
                <a:solidFill>
                  <a:srgbClr val="0033CC"/>
                </a:solidFill>
              </a:rPr>
              <a:t>Through the African Institute for Economic Development and Planning (IDEP), ECA is planning to launch in 2016 a short training for the benefit of African governments’ development planners on integrating the 2030 and 2063 Agendas’ objectives into national development plans, which will include an element on policymaking through integrated modelling incorporating the economic, social and Environmental dimensions of sustainable development. </a:t>
            </a:r>
          </a:p>
          <a:p>
            <a:pPr marL="800100" lvl="1" indent="-342900">
              <a:lnSpc>
                <a:spcPct val="90000"/>
              </a:lnSpc>
              <a:buFont typeface="Wingdings" panose="05000000000000000000" pitchFamily="2" charset="2"/>
              <a:buChar char="q"/>
              <a:defRPr/>
            </a:pPr>
            <a:endParaRPr lang="en-GB" sz="3700" b="1" dirty="0">
              <a:solidFill>
                <a:srgbClr val="0033CC"/>
              </a:solidFill>
            </a:endParaRPr>
          </a:p>
          <a:p>
            <a:pPr marL="800100" lvl="1" indent="-342900">
              <a:lnSpc>
                <a:spcPct val="90000"/>
              </a:lnSpc>
              <a:buFont typeface="Wingdings" panose="05000000000000000000" pitchFamily="2" charset="2"/>
              <a:buChar char="q"/>
              <a:defRPr/>
            </a:pPr>
            <a:r>
              <a:rPr lang="en-GB" sz="3700" b="1" dirty="0">
                <a:solidFill>
                  <a:srgbClr val="0033CC"/>
                </a:solidFill>
              </a:rPr>
              <a:t>ECA in collaboration with the AUC are in the process of developing an integrated monitoring framework to guide member states in the integration process. </a:t>
            </a:r>
          </a:p>
          <a:p>
            <a:pPr marL="800100" lvl="1" indent="-342900">
              <a:lnSpc>
                <a:spcPct val="90000"/>
              </a:lnSpc>
              <a:buFont typeface="Wingdings" panose="05000000000000000000" pitchFamily="2" charset="2"/>
              <a:buChar char="q"/>
              <a:defRPr/>
            </a:pPr>
            <a:endParaRPr lang="en-GB" sz="3700" b="1" dirty="0">
              <a:solidFill>
                <a:srgbClr val="0033CC"/>
              </a:solidFill>
            </a:endParaRPr>
          </a:p>
          <a:p>
            <a:pPr marL="800100" lvl="1" indent="-342900">
              <a:lnSpc>
                <a:spcPct val="90000"/>
              </a:lnSpc>
              <a:buFont typeface="Wingdings" panose="05000000000000000000" pitchFamily="2" charset="2"/>
              <a:buChar char="q"/>
              <a:defRPr/>
            </a:pPr>
            <a:r>
              <a:rPr lang="en-GB" sz="3700" b="1" dirty="0">
                <a:solidFill>
                  <a:srgbClr val="0033CC"/>
                </a:solidFill>
              </a:rPr>
              <a:t>The 3rd Caucus of governors of central banks which has just ended, and convened by ECA, aimed at assessing actions taken by Governors of Central Banks towards Domestic resource mobilisation. </a:t>
            </a:r>
          </a:p>
          <a:p>
            <a:pPr marL="800100" lvl="1" indent="-342900">
              <a:lnSpc>
                <a:spcPct val="90000"/>
              </a:lnSpc>
              <a:buFont typeface="Wingdings" panose="05000000000000000000" pitchFamily="2" charset="2"/>
              <a:buChar char="q"/>
              <a:defRPr/>
            </a:pPr>
            <a:endParaRPr lang="en-GB" sz="3700" b="1" dirty="0">
              <a:solidFill>
                <a:srgbClr val="0033CC"/>
              </a:solidFill>
            </a:endParaRPr>
          </a:p>
          <a:p>
            <a:pPr marL="800100" lvl="1" indent="-342900">
              <a:lnSpc>
                <a:spcPct val="90000"/>
              </a:lnSpc>
              <a:buFont typeface="Wingdings" panose="05000000000000000000" pitchFamily="2" charset="2"/>
              <a:buChar char="q"/>
              <a:defRPr/>
            </a:pPr>
            <a:r>
              <a:rPr lang="en-GB" sz="3700" b="1" dirty="0">
                <a:solidFill>
                  <a:srgbClr val="0033CC"/>
                </a:solidFill>
              </a:rPr>
              <a:t>IDEP is considering the launch of a new short course on domestic resource mobilization and investment aimed at strengthening the capacities of policymakers to address the constraints to effective resource mobilization at the national level. </a:t>
            </a:r>
          </a:p>
          <a:p>
            <a:pPr marL="800100" lvl="1" indent="-342900">
              <a:lnSpc>
                <a:spcPct val="90000"/>
              </a:lnSpc>
              <a:buFont typeface="Wingdings" panose="05000000000000000000" pitchFamily="2" charset="2"/>
              <a:buChar char="q"/>
              <a:defRPr/>
            </a:pPr>
            <a:endParaRPr lang="en-GB" sz="3700" b="1" dirty="0">
              <a:solidFill>
                <a:srgbClr val="0033CC"/>
              </a:solidFill>
            </a:endParaRPr>
          </a:p>
          <a:p>
            <a:pPr marL="800100" lvl="1" indent="-342900">
              <a:lnSpc>
                <a:spcPct val="90000"/>
              </a:lnSpc>
              <a:buFont typeface="Wingdings" panose="05000000000000000000" pitchFamily="2" charset="2"/>
              <a:buChar char="q"/>
              <a:defRPr/>
            </a:pPr>
            <a:r>
              <a:rPr lang="en-GB" sz="3700" b="1" dirty="0">
                <a:solidFill>
                  <a:srgbClr val="0033CC"/>
                </a:solidFill>
              </a:rPr>
              <a:t>Under ECA coordination, the UN system and AUC endorsed a new framework of UN-AU Partnership for Africa’s Integration and Development Agenda (PAIDA), which will replace the AU-UN Ten Year Capacity Building Programme which expires at the end of 2016. </a:t>
            </a:r>
            <a:endParaRPr lang="en-GB" sz="3700" b="1" dirty="0" smtClean="0">
              <a:solidFill>
                <a:srgbClr val="0033CC"/>
              </a:solidFill>
            </a:endParaRPr>
          </a:p>
          <a:p>
            <a:pPr marL="800100" lvl="1" indent="-342900">
              <a:lnSpc>
                <a:spcPct val="90000"/>
              </a:lnSpc>
              <a:buFont typeface="Wingdings" panose="05000000000000000000" pitchFamily="2" charset="2"/>
              <a:buChar char="q"/>
              <a:defRPr/>
            </a:pPr>
            <a:endParaRPr lang="en-GB" sz="3700" b="1" dirty="0">
              <a:solidFill>
                <a:srgbClr val="FF0000"/>
              </a:solidFill>
            </a:endParaRPr>
          </a:p>
          <a:p>
            <a:pPr marL="800100" lvl="1" indent="-342900">
              <a:lnSpc>
                <a:spcPct val="90000"/>
              </a:lnSpc>
              <a:buFont typeface="Wingdings" panose="05000000000000000000" pitchFamily="2" charset="2"/>
              <a:buChar char="q"/>
              <a:defRPr/>
            </a:pPr>
            <a:r>
              <a:rPr lang="en-GB" sz="3700" b="1" dirty="0">
                <a:solidFill>
                  <a:srgbClr val="0033CC"/>
                </a:solidFill>
              </a:rPr>
              <a:t>Provision of technical assistance support to member states on the South-South cooperation and triangular cooperation in support of the implementation of Agenda 2063 and Agenda 2030 </a:t>
            </a:r>
          </a:p>
          <a:p>
            <a:pPr marL="800100" lvl="1" indent="-342900">
              <a:lnSpc>
                <a:spcPct val="90000"/>
              </a:lnSpc>
              <a:buFont typeface="Wingdings" panose="05000000000000000000" pitchFamily="2" charset="2"/>
              <a:buChar char="q"/>
              <a:defRPr/>
            </a:pPr>
            <a:endParaRPr lang="en-GB" sz="3700" b="1" dirty="0">
              <a:solidFill>
                <a:srgbClr val="0033CC"/>
              </a:solidFill>
            </a:endParaRPr>
          </a:p>
          <a:p>
            <a:pPr marL="800100" lvl="1" indent="-342900">
              <a:lnSpc>
                <a:spcPct val="90000"/>
              </a:lnSpc>
              <a:buFont typeface="Wingdings" panose="05000000000000000000" pitchFamily="2" charset="2"/>
              <a:buChar char="q"/>
              <a:defRPr/>
            </a:pPr>
            <a:r>
              <a:rPr lang="en-GB" sz="3700" b="1" dirty="0">
                <a:solidFill>
                  <a:srgbClr val="0033CC"/>
                </a:solidFill>
              </a:rPr>
              <a:t>The ECA has started establishing a continental early warning and numerical weather and climate prediction system for disaster risks reduction across Africa. A pilot phase has deployed High Resolution Early Warning system in African Small Island Developing States for instance in Cape Verde and Seychelles.</a:t>
            </a:r>
          </a:p>
          <a:p>
            <a:pPr marL="800100" lvl="1" indent="-342900">
              <a:lnSpc>
                <a:spcPct val="90000"/>
              </a:lnSpc>
              <a:buFont typeface="Wingdings" panose="05000000000000000000" pitchFamily="2" charset="2"/>
              <a:buChar char="q"/>
              <a:defRPr/>
            </a:pPr>
            <a:endParaRPr lang="en-GB" sz="3700" b="1" dirty="0">
              <a:solidFill>
                <a:srgbClr val="0033CC"/>
              </a:solidFill>
            </a:endParaRPr>
          </a:p>
          <a:p>
            <a:pPr marL="800100" lvl="1" indent="-342900">
              <a:lnSpc>
                <a:spcPct val="90000"/>
              </a:lnSpc>
              <a:buFont typeface="Wingdings" panose="05000000000000000000" pitchFamily="2" charset="2"/>
              <a:buChar char="q"/>
              <a:defRPr/>
            </a:pPr>
            <a:r>
              <a:rPr lang="en-GB" sz="3700" b="1" dirty="0">
                <a:solidFill>
                  <a:srgbClr val="0033CC"/>
                </a:solidFill>
              </a:rPr>
              <a:t>The Africa Regional Integration Index was duly developed with the first edition </a:t>
            </a:r>
            <a:r>
              <a:rPr lang="en-GB" sz="3700" b="1" dirty="0" smtClean="0">
                <a:solidFill>
                  <a:srgbClr val="0033CC"/>
                </a:solidFill>
              </a:rPr>
              <a:t>planned </a:t>
            </a:r>
            <a:r>
              <a:rPr lang="en-GB" sz="3700" b="1" dirty="0">
                <a:solidFill>
                  <a:srgbClr val="0033CC"/>
                </a:solidFill>
              </a:rPr>
              <a:t>to be launched </a:t>
            </a:r>
            <a:r>
              <a:rPr lang="en-US" sz="3700" b="1" dirty="0">
                <a:solidFill>
                  <a:srgbClr val="0033CC"/>
                </a:solidFill>
              </a:rPr>
              <a:t>during this year’s COM meeting. </a:t>
            </a:r>
            <a:endParaRPr lang="en-GB" sz="3700" b="1" dirty="0">
              <a:solidFill>
                <a:srgbClr val="0033CC"/>
              </a:solidFill>
            </a:endParaRPr>
          </a:p>
          <a:p>
            <a:pPr marL="342900" lvl="1" indent="-342900">
              <a:lnSpc>
                <a:spcPct val="70000"/>
              </a:lnSpc>
              <a:buFont typeface="+mj-lt"/>
              <a:buAutoNum type="arabicPeriod"/>
              <a:defRPr/>
            </a:pPr>
            <a:endParaRPr lang="en-US" sz="3700" b="1" dirty="0">
              <a:solidFill>
                <a:srgbClr val="0033CC"/>
              </a:solidFill>
            </a:endParaRPr>
          </a:p>
        </p:txBody>
      </p:sp>
    </p:spTree>
    <p:extLst>
      <p:ext uri="{BB962C8B-B14F-4D97-AF65-F5344CB8AC3E}">
        <p14:creationId xmlns:p14="http://schemas.microsoft.com/office/powerpoint/2010/main" val="4081451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sz="2800" dirty="0" smtClean="0">
                <a:solidFill>
                  <a:schemeClr val="bg1"/>
                </a:solidFill>
              </a:rPr>
              <a:t>Action on decisions and resolutions </a:t>
            </a:r>
            <a:r>
              <a:rPr lang="en-US" sz="2800" dirty="0">
                <a:solidFill>
                  <a:schemeClr val="bg1"/>
                </a:solidFill>
              </a:rPr>
              <a:t>of the </a:t>
            </a:r>
            <a:r>
              <a:rPr lang="en-US" sz="2800" dirty="0" smtClean="0">
                <a:solidFill>
                  <a:schemeClr val="bg1"/>
                </a:solidFill>
              </a:rPr>
              <a:t>8</a:t>
            </a:r>
            <a:r>
              <a:rPr lang="en-US" sz="2800" baseline="30000" dirty="0" smtClean="0">
                <a:solidFill>
                  <a:schemeClr val="bg1"/>
                </a:solidFill>
              </a:rPr>
              <a:t>th</a:t>
            </a:r>
            <a:r>
              <a:rPr lang="en-US" sz="2800" dirty="0" smtClean="0">
                <a:solidFill>
                  <a:schemeClr val="bg1"/>
                </a:solidFill>
              </a:rPr>
              <a:t> COM </a:t>
            </a:r>
            <a:endParaRPr lang="en-US" sz="28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a:bodyPr>
          <a:lstStyle/>
          <a:p>
            <a:pPr marL="0" lvl="1" indent="0">
              <a:lnSpc>
                <a:spcPct val="70000"/>
              </a:lnSpc>
              <a:buNone/>
              <a:defRPr/>
            </a:pPr>
            <a:r>
              <a:rPr lang="en-GB" sz="2000" b="1" dirty="0" smtClean="0">
                <a:solidFill>
                  <a:srgbClr val="0033CC"/>
                </a:solidFill>
                <a:effectLst>
                  <a:outerShdw blurRad="38100" dist="38100" dir="2700000" algn="tl">
                    <a:srgbClr val="C0C0C0"/>
                  </a:outerShdw>
                </a:effectLst>
              </a:rPr>
              <a:t>2. </a:t>
            </a:r>
            <a:r>
              <a:rPr lang="en-GB" sz="2000" b="1" dirty="0" smtClean="0">
                <a:solidFill>
                  <a:srgbClr val="0033CC"/>
                </a:solidFill>
              </a:rPr>
              <a:t>Third </a:t>
            </a:r>
            <a:r>
              <a:rPr lang="en-GB" sz="2000" b="1" dirty="0">
                <a:solidFill>
                  <a:srgbClr val="0033CC"/>
                </a:solidFill>
              </a:rPr>
              <a:t>International Conference on Financing for Development</a:t>
            </a:r>
          </a:p>
          <a:p>
            <a:pPr marL="800100" lvl="1" indent="-342900">
              <a:lnSpc>
                <a:spcPct val="70000"/>
              </a:lnSpc>
              <a:buFont typeface="Wingdings" panose="05000000000000000000" pitchFamily="2" charset="2"/>
              <a:buChar char="q"/>
              <a:defRPr/>
            </a:pPr>
            <a:r>
              <a:rPr lang="en-GB" sz="1400" dirty="0">
                <a:solidFill>
                  <a:srgbClr val="0033CC"/>
                </a:solidFill>
              </a:rPr>
              <a:t>ECA Coordinated Regional  Consultation  forums prior to the third  International  Conference  of  Financing for   Development   (</a:t>
            </a:r>
            <a:r>
              <a:rPr lang="en-GB" sz="1400" dirty="0" err="1">
                <a:solidFill>
                  <a:srgbClr val="0033CC"/>
                </a:solidFill>
              </a:rPr>
              <a:t>FfD</a:t>
            </a:r>
            <a:r>
              <a:rPr lang="en-GB" sz="1400" dirty="0">
                <a:solidFill>
                  <a:srgbClr val="0033CC"/>
                </a:solidFill>
              </a:rPr>
              <a:t>). The outcome document was used by member states in the negotiations process of the outcome of AAAA.</a:t>
            </a:r>
          </a:p>
          <a:p>
            <a:pPr marL="800100" lvl="1" indent="-342900">
              <a:lnSpc>
                <a:spcPct val="70000"/>
              </a:lnSpc>
              <a:buFont typeface="Wingdings" panose="05000000000000000000" pitchFamily="2" charset="2"/>
              <a:buChar char="q"/>
              <a:defRPr/>
            </a:pPr>
            <a:endParaRPr lang="en-GB" sz="1400" dirty="0">
              <a:solidFill>
                <a:srgbClr val="0033CC"/>
              </a:solidFill>
            </a:endParaRPr>
          </a:p>
          <a:p>
            <a:pPr marL="800100" lvl="1" indent="-342900">
              <a:lnSpc>
                <a:spcPct val="70000"/>
              </a:lnSpc>
              <a:buFont typeface="Wingdings" panose="05000000000000000000" pitchFamily="2" charset="2"/>
              <a:buChar char="q"/>
              <a:defRPr/>
            </a:pPr>
            <a:r>
              <a:rPr lang="en-GB" sz="1400" dirty="0">
                <a:solidFill>
                  <a:srgbClr val="0033CC"/>
                </a:solidFill>
              </a:rPr>
              <a:t>Two side events were organised by ECA to support implementation of this resolution:</a:t>
            </a:r>
          </a:p>
          <a:p>
            <a:pPr marL="800100" lvl="1" indent="-342900">
              <a:lnSpc>
                <a:spcPct val="70000"/>
              </a:lnSpc>
              <a:buFont typeface="Wingdings" panose="05000000000000000000" pitchFamily="2" charset="2"/>
              <a:buChar char="q"/>
              <a:defRPr/>
            </a:pPr>
            <a:endParaRPr lang="en-GB" sz="1400" dirty="0">
              <a:solidFill>
                <a:srgbClr val="0033CC"/>
              </a:solidFill>
            </a:endParaRPr>
          </a:p>
          <a:p>
            <a:pPr marL="1200150" lvl="2" indent="-342900">
              <a:lnSpc>
                <a:spcPct val="70000"/>
              </a:lnSpc>
              <a:buFont typeface="Wingdings" panose="05000000000000000000" pitchFamily="2" charset="2"/>
              <a:buChar char="q"/>
              <a:defRPr/>
            </a:pPr>
            <a:r>
              <a:rPr lang="en-GB" sz="1400" dirty="0">
                <a:solidFill>
                  <a:srgbClr val="0033CC"/>
                </a:solidFill>
              </a:rPr>
              <a:t>The role of fiscal space in Africa’s agenda on structural transformation, which discussed various mechanisms through which fiscal space could be expanded to address the extensive and evolving financing needs of sustainable and inclusive development in Africa. </a:t>
            </a:r>
          </a:p>
          <a:p>
            <a:pPr marL="1200150" lvl="2" indent="-342900">
              <a:lnSpc>
                <a:spcPct val="70000"/>
              </a:lnSpc>
              <a:buFont typeface="Wingdings" panose="05000000000000000000" pitchFamily="2" charset="2"/>
              <a:buChar char="q"/>
              <a:defRPr/>
            </a:pPr>
            <a:endParaRPr lang="en-GB" sz="1400" dirty="0">
              <a:solidFill>
                <a:srgbClr val="0033CC"/>
              </a:solidFill>
            </a:endParaRPr>
          </a:p>
          <a:p>
            <a:pPr marL="1200150" lvl="2" indent="-342900">
              <a:lnSpc>
                <a:spcPct val="70000"/>
              </a:lnSpc>
              <a:buFont typeface="Wingdings" panose="05000000000000000000" pitchFamily="2" charset="2"/>
              <a:buChar char="q"/>
              <a:defRPr/>
            </a:pPr>
            <a:r>
              <a:rPr lang="en-GB" sz="1400" dirty="0">
                <a:solidFill>
                  <a:srgbClr val="0033CC"/>
                </a:solidFill>
              </a:rPr>
              <a:t>With the African groups of negotiators in New York to discuss and take into account inputs from Africa’s regional consultation into the draft document on “Financing for development: Africa’s perspectives”. The outcomes of the side event was  used as input in negotiating the outcome document of the third International Conference on Financing for Development.</a:t>
            </a:r>
          </a:p>
          <a:p>
            <a:pPr marL="0" lvl="1" indent="0">
              <a:lnSpc>
                <a:spcPct val="70000"/>
              </a:lnSpc>
              <a:buNone/>
              <a:defRPr/>
            </a:pPr>
            <a:endParaRPr lang="en-GB" sz="1400" b="1" dirty="0">
              <a:solidFill>
                <a:srgbClr val="0033CC"/>
              </a:solidFill>
            </a:endParaRPr>
          </a:p>
          <a:p>
            <a:pPr marL="0" lvl="1" indent="0">
              <a:lnSpc>
                <a:spcPct val="70000"/>
              </a:lnSpc>
              <a:buNone/>
              <a:defRPr/>
            </a:pPr>
            <a:endParaRPr lang="en-US" sz="1400" b="1" dirty="0">
              <a:solidFill>
                <a:srgbClr val="0033CC"/>
              </a:solidFill>
            </a:endParaRPr>
          </a:p>
          <a:p>
            <a:pPr marL="342900" lvl="1" indent="-342900">
              <a:lnSpc>
                <a:spcPct val="70000"/>
              </a:lnSpc>
              <a:buFont typeface="+mj-lt"/>
              <a:buAutoNum type="arabicPeriod"/>
              <a:defRPr/>
            </a:pPr>
            <a:endParaRPr lang="en-US" sz="1600" b="1" dirty="0">
              <a:solidFill>
                <a:srgbClr val="0033CC"/>
              </a:solidFill>
            </a:endParaRPr>
          </a:p>
        </p:txBody>
      </p:sp>
    </p:spTree>
    <p:extLst>
      <p:ext uri="{BB962C8B-B14F-4D97-AF65-F5344CB8AC3E}">
        <p14:creationId xmlns:p14="http://schemas.microsoft.com/office/powerpoint/2010/main" val="3698161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sz="2800" dirty="0" smtClean="0">
                <a:solidFill>
                  <a:schemeClr val="bg1"/>
                </a:solidFill>
              </a:rPr>
              <a:t>Action on decisions and resolutions </a:t>
            </a:r>
            <a:r>
              <a:rPr lang="en-US" sz="2800" dirty="0">
                <a:solidFill>
                  <a:schemeClr val="bg1"/>
                </a:solidFill>
              </a:rPr>
              <a:t>of the </a:t>
            </a:r>
            <a:r>
              <a:rPr lang="en-US" sz="2800" dirty="0" smtClean="0">
                <a:solidFill>
                  <a:schemeClr val="bg1"/>
                </a:solidFill>
              </a:rPr>
              <a:t>8</a:t>
            </a:r>
            <a:r>
              <a:rPr lang="en-US" sz="2800" baseline="30000" dirty="0" smtClean="0">
                <a:solidFill>
                  <a:schemeClr val="bg1"/>
                </a:solidFill>
              </a:rPr>
              <a:t>th</a:t>
            </a:r>
            <a:r>
              <a:rPr lang="en-US" sz="2800" dirty="0" smtClean="0">
                <a:solidFill>
                  <a:schemeClr val="bg1"/>
                </a:solidFill>
              </a:rPr>
              <a:t> COM </a:t>
            </a:r>
            <a:endParaRPr lang="en-US" sz="28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a:bodyPr>
          <a:lstStyle/>
          <a:p>
            <a:pPr marL="0" lvl="1" indent="0">
              <a:lnSpc>
                <a:spcPct val="70000"/>
              </a:lnSpc>
              <a:buNone/>
              <a:defRPr/>
            </a:pPr>
            <a:r>
              <a:rPr lang="en-GB" sz="1800" b="1" dirty="0">
                <a:solidFill>
                  <a:srgbClr val="0033CC"/>
                </a:solidFill>
                <a:effectLst>
                  <a:outerShdw blurRad="38100" dist="38100" dir="2700000" algn="tl">
                    <a:srgbClr val="C0C0C0"/>
                  </a:outerShdw>
                </a:effectLst>
              </a:rPr>
              <a:t>3. </a:t>
            </a:r>
            <a:r>
              <a:rPr lang="en-GB" sz="1800" b="1" dirty="0">
                <a:solidFill>
                  <a:srgbClr val="0033CC"/>
                </a:solidFill>
              </a:rPr>
              <a:t>African Regional Forum on Sustainable development</a:t>
            </a:r>
          </a:p>
          <a:p>
            <a:pPr marL="0" lvl="1" indent="0">
              <a:lnSpc>
                <a:spcPct val="70000"/>
              </a:lnSpc>
              <a:buNone/>
              <a:defRPr/>
            </a:pPr>
            <a:endParaRPr lang="en-GB" sz="1600" b="1" dirty="0">
              <a:solidFill>
                <a:srgbClr val="0033CC"/>
              </a:solidFill>
            </a:endParaRPr>
          </a:p>
          <a:p>
            <a:pPr marL="800100" lvl="1" indent="-342900">
              <a:lnSpc>
                <a:spcPct val="70000"/>
              </a:lnSpc>
              <a:buFont typeface="Wingdings" panose="05000000000000000000" pitchFamily="2" charset="2"/>
              <a:buChar char="q"/>
              <a:defRPr/>
            </a:pPr>
            <a:r>
              <a:rPr lang="en-GB" sz="1600" dirty="0">
                <a:solidFill>
                  <a:srgbClr val="0033CC"/>
                </a:solidFill>
              </a:rPr>
              <a:t>Inaugural meeting of the Africa Regional Forum on Sustainable Development (ARFSDA was convened jointly by AUC, </a:t>
            </a:r>
            <a:r>
              <a:rPr lang="en-GB" sz="1600" dirty="0" err="1">
                <a:solidFill>
                  <a:srgbClr val="0033CC"/>
                </a:solidFill>
              </a:rPr>
              <a:t>AfDB</a:t>
            </a:r>
            <a:r>
              <a:rPr lang="en-GB" sz="1600" dirty="0">
                <a:solidFill>
                  <a:srgbClr val="0033CC"/>
                </a:solidFill>
              </a:rPr>
              <a:t> and UN System (UNDESA, ECA, UNEP and UNDP). The meeting adopted the following key messages (</a:t>
            </a:r>
            <a:r>
              <a:rPr lang="en-GB" sz="1600" dirty="0" err="1">
                <a:solidFill>
                  <a:srgbClr val="0033CC"/>
                </a:solidFill>
              </a:rPr>
              <a:t>i</a:t>
            </a:r>
            <a:r>
              <a:rPr lang="en-GB" sz="1600" dirty="0">
                <a:solidFill>
                  <a:srgbClr val="0033CC"/>
                </a:solidFill>
              </a:rPr>
              <a:t>) Sustainable development bodies and their role in strengthening integration, implementation and review after 2015; (ii) Regional and national interventions; (iii) New and emerging issues and the science-policy interface; (iv) Land-locked Developing Countries; (v) Global partnership for development.</a:t>
            </a:r>
          </a:p>
          <a:p>
            <a:pPr marL="800100" lvl="1" indent="-342900">
              <a:lnSpc>
                <a:spcPct val="70000"/>
              </a:lnSpc>
              <a:buFont typeface="Wingdings" panose="05000000000000000000" pitchFamily="2" charset="2"/>
              <a:buChar char="q"/>
              <a:defRPr/>
            </a:pPr>
            <a:endParaRPr lang="en-GB" sz="1600" dirty="0">
              <a:solidFill>
                <a:srgbClr val="0033CC"/>
              </a:solidFill>
            </a:endParaRPr>
          </a:p>
          <a:p>
            <a:pPr marL="800100" lvl="1" indent="-342900">
              <a:lnSpc>
                <a:spcPct val="70000"/>
              </a:lnSpc>
              <a:buFont typeface="Wingdings" panose="05000000000000000000" pitchFamily="2" charset="2"/>
              <a:buChar char="q"/>
              <a:defRPr/>
            </a:pPr>
            <a:r>
              <a:rPr lang="en-GB" sz="1600" dirty="0">
                <a:solidFill>
                  <a:srgbClr val="0033CC"/>
                </a:solidFill>
              </a:rPr>
              <a:t>ECA organized in February 2016, together with UNDP, AUC and ADB, a technical meeting to discuss and harmonize their respective roll out strategies for the SDGs and Agenda 2063</a:t>
            </a:r>
          </a:p>
          <a:p>
            <a:pPr marL="800100" lvl="1" indent="-342900">
              <a:lnSpc>
                <a:spcPct val="70000"/>
              </a:lnSpc>
              <a:buFont typeface="Wingdings" panose="05000000000000000000" pitchFamily="2" charset="2"/>
              <a:buChar char="q"/>
              <a:defRPr/>
            </a:pPr>
            <a:endParaRPr lang="en-GB" sz="1600" dirty="0">
              <a:solidFill>
                <a:srgbClr val="0033CC"/>
              </a:solidFill>
            </a:endParaRPr>
          </a:p>
          <a:p>
            <a:pPr marL="800100" lvl="1" indent="-342900">
              <a:lnSpc>
                <a:spcPct val="70000"/>
              </a:lnSpc>
              <a:buFont typeface="Wingdings" panose="05000000000000000000" pitchFamily="2" charset="2"/>
              <a:buChar char="q"/>
              <a:defRPr/>
            </a:pPr>
            <a:r>
              <a:rPr lang="en-GB" sz="1600" dirty="0">
                <a:solidFill>
                  <a:srgbClr val="0033CC"/>
                </a:solidFill>
              </a:rPr>
              <a:t>ECA and partners will organize the 2016 ARFSD on the theme “Ensuring inclusive and integrated implementation and follow-up of the 2030 Agenda for Sustainable Development and Agenda 2063.” This proposed theme for the regional forum is consistent the 2016 High Level Political Forum on Sustainable Development theme, namely: Ensuring that no one is left behind.” </a:t>
            </a:r>
          </a:p>
          <a:p>
            <a:pPr marL="800100" lvl="1" indent="-342900">
              <a:lnSpc>
                <a:spcPct val="70000"/>
              </a:lnSpc>
              <a:buFont typeface="Wingdings" panose="05000000000000000000" pitchFamily="2" charset="2"/>
              <a:buChar char="q"/>
              <a:defRPr/>
            </a:pPr>
            <a:endParaRPr lang="en-GB" sz="1600" dirty="0">
              <a:solidFill>
                <a:srgbClr val="0033CC"/>
              </a:solidFill>
            </a:endParaRPr>
          </a:p>
          <a:p>
            <a:pPr marL="800100" lvl="1" indent="-342900">
              <a:lnSpc>
                <a:spcPct val="70000"/>
              </a:lnSpc>
              <a:buFont typeface="Wingdings" panose="05000000000000000000" pitchFamily="2" charset="2"/>
              <a:buChar char="q"/>
              <a:defRPr/>
            </a:pPr>
            <a:r>
              <a:rPr lang="en-US" sz="1600" dirty="0">
                <a:solidFill>
                  <a:srgbClr val="0033CC"/>
                </a:solidFill>
              </a:rPr>
              <a:t>ECA held discussions with AUC </a:t>
            </a:r>
            <a:r>
              <a:rPr lang="en-US" sz="1600" dirty="0" smtClean="0">
                <a:solidFill>
                  <a:srgbClr val="0033CC"/>
                </a:solidFill>
              </a:rPr>
              <a:t>on the </a:t>
            </a:r>
            <a:r>
              <a:rPr lang="en-US" sz="1600" dirty="0">
                <a:solidFill>
                  <a:srgbClr val="0033CC"/>
                </a:solidFill>
              </a:rPr>
              <a:t>modalities to be adopted for the review and validation of the new SDGs report for Africa (The publication which will replace the MDGs report for Africa published for 10 years by ECA in collaboration with AUC, ADB and UNDP). The ARFSD is envisaged to be the main architecture for such review. </a:t>
            </a:r>
          </a:p>
          <a:p>
            <a:pPr marL="285750" lvl="1">
              <a:lnSpc>
                <a:spcPct val="70000"/>
              </a:lnSpc>
              <a:buFont typeface="Wingdings" panose="05000000000000000000" pitchFamily="2" charset="2"/>
              <a:buChar char="q"/>
              <a:defRPr/>
            </a:pPr>
            <a:endParaRPr lang="en-GB" sz="1600" b="1" dirty="0">
              <a:solidFill>
                <a:srgbClr val="0033CC"/>
              </a:solidFill>
            </a:endParaRPr>
          </a:p>
          <a:p>
            <a:pPr marL="342900" lvl="1" indent="-342900">
              <a:lnSpc>
                <a:spcPct val="70000"/>
              </a:lnSpc>
              <a:buFont typeface="+mj-lt"/>
              <a:buAutoNum type="arabicPeriod"/>
              <a:defRPr/>
            </a:pPr>
            <a:endParaRPr lang="en-US" sz="1600" b="1" dirty="0">
              <a:solidFill>
                <a:srgbClr val="0033CC"/>
              </a:solidFill>
            </a:endParaRPr>
          </a:p>
        </p:txBody>
      </p:sp>
    </p:spTree>
    <p:extLst>
      <p:ext uri="{BB962C8B-B14F-4D97-AF65-F5344CB8AC3E}">
        <p14:creationId xmlns:p14="http://schemas.microsoft.com/office/powerpoint/2010/main" val="392096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sz="2800" dirty="0" smtClean="0">
                <a:solidFill>
                  <a:schemeClr val="bg1"/>
                </a:solidFill>
              </a:rPr>
              <a:t>Action on decisions and resolutions </a:t>
            </a:r>
            <a:r>
              <a:rPr lang="en-US" sz="2800" dirty="0">
                <a:solidFill>
                  <a:schemeClr val="bg1"/>
                </a:solidFill>
              </a:rPr>
              <a:t>of the </a:t>
            </a:r>
            <a:r>
              <a:rPr lang="en-US" sz="2800" dirty="0" smtClean="0">
                <a:solidFill>
                  <a:schemeClr val="bg1"/>
                </a:solidFill>
              </a:rPr>
              <a:t>8</a:t>
            </a:r>
            <a:r>
              <a:rPr lang="en-US" sz="2800" baseline="30000" dirty="0" smtClean="0">
                <a:solidFill>
                  <a:schemeClr val="bg1"/>
                </a:solidFill>
              </a:rPr>
              <a:t>th</a:t>
            </a:r>
            <a:r>
              <a:rPr lang="en-US" sz="2800" dirty="0" smtClean="0">
                <a:solidFill>
                  <a:schemeClr val="bg1"/>
                </a:solidFill>
              </a:rPr>
              <a:t> COM </a:t>
            </a:r>
            <a:endParaRPr lang="en-US" sz="28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fontScale="85000" lnSpcReduction="20000"/>
          </a:bodyPr>
          <a:lstStyle/>
          <a:p>
            <a:pPr marL="0" lvl="1" indent="0">
              <a:lnSpc>
                <a:spcPct val="70000"/>
              </a:lnSpc>
              <a:buNone/>
              <a:defRPr/>
            </a:pPr>
            <a:r>
              <a:rPr lang="en-GB" sz="2100" b="1" dirty="0">
                <a:solidFill>
                  <a:srgbClr val="0033CC"/>
                </a:solidFill>
                <a:effectLst>
                  <a:outerShdw blurRad="38100" dist="38100" dir="2700000" algn="tl">
                    <a:srgbClr val="C0C0C0"/>
                  </a:outerShdw>
                </a:effectLst>
              </a:rPr>
              <a:t>4. </a:t>
            </a:r>
            <a:r>
              <a:rPr lang="en-GB" sz="2100" b="1" dirty="0">
                <a:solidFill>
                  <a:srgbClr val="0033CC"/>
                </a:solidFill>
              </a:rPr>
              <a:t>Data revolution and statistical development</a:t>
            </a:r>
          </a:p>
          <a:p>
            <a:pPr marL="0" lvl="1" indent="0">
              <a:lnSpc>
                <a:spcPct val="70000"/>
              </a:lnSpc>
              <a:buNone/>
              <a:defRPr/>
            </a:pPr>
            <a:endParaRPr lang="en-GB" sz="1400" b="1" dirty="0">
              <a:solidFill>
                <a:srgbClr val="0033CC"/>
              </a:solidFill>
            </a:endParaRPr>
          </a:p>
          <a:p>
            <a:pPr marL="800100" lvl="1" indent="-342900">
              <a:lnSpc>
                <a:spcPct val="80000"/>
              </a:lnSpc>
              <a:buFont typeface="Wingdings" panose="05000000000000000000" pitchFamily="2" charset="2"/>
              <a:buChar char="q"/>
              <a:defRPr/>
            </a:pPr>
            <a:r>
              <a:rPr lang="en-US" sz="1800" dirty="0">
                <a:solidFill>
                  <a:srgbClr val="0033CC"/>
                </a:solidFill>
              </a:rPr>
              <a:t>ECA and AUC workshop on measurement framework for the Ten Years Implementation Plan of Agenda 2063 was held, with the aim of fine-tuning the indicators for the Agenda 2063 Plan.</a:t>
            </a:r>
          </a:p>
          <a:p>
            <a:pPr marL="800100" lvl="1" indent="-342900">
              <a:lnSpc>
                <a:spcPct val="80000"/>
              </a:lnSpc>
              <a:buFont typeface="Wingdings" panose="05000000000000000000" pitchFamily="2" charset="2"/>
              <a:buChar char="q"/>
              <a:defRPr/>
            </a:pPr>
            <a:endParaRPr lang="en-US" sz="1800" dirty="0">
              <a:solidFill>
                <a:srgbClr val="0033CC"/>
              </a:solidFill>
            </a:endParaRPr>
          </a:p>
          <a:p>
            <a:pPr marL="800100" lvl="1" indent="-342900">
              <a:lnSpc>
                <a:spcPct val="80000"/>
              </a:lnSpc>
              <a:buFont typeface="Wingdings" panose="05000000000000000000" pitchFamily="2" charset="2"/>
              <a:buChar char="q"/>
              <a:defRPr/>
            </a:pPr>
            <a:r>
              <a:rPr lang="en-US" sz="1800" dirty="0">
                <a:solidFill>
                  <a:srgbClr val="0033CC"/>
                </a:solidFill>
              </a:rPr>
              <a:t>Support to the AUC and member States in refining the global indicators for the SDGs. This work will later on serve for integrating the measurement frameworks (set of indicators, targets and goals) of the agenda 2030 and the agenda 2063.</a:t>
            </a:r>
          </a:p>
          <a:p>
            <a:pPr marL="800100" lvl="1" indent="-342900">
              <a:lnSpc>
                <a:spcPct val="80000"/>
              </a:lnSpc>
              <a:buFont typeface="Wingdings" panose="05000000000000000000" pitchFamily="2" charset="2"/>
              <a:buChar char="q"/>
              <a:defRPr/>
            </a:pPr>
            <a:endParaRPr lang="en-US" sz="1800" dirty="0">
              <a:solidFill>
                <a:srgbClr val="0033CC"/>
              </a:solidFill>
            </a:endParaRPr>
          </a:p>
          <a:p>
            <a:pPr marL="800100" lvl="1" indent="-342900">
              <a:lnSpc>
                <a:spcPct val="80000"/>
              </a:lnSpc>
              <a:buFont typeface="Wingdings" panose="05000000000000000000" pitchFamily="2" charset="2"/>
              <a:buChar char="q"/>
              <a:defRPr/>
            </a:pPr>
            <a:r>
              <a:rPr lang="en-GB" sz="1800" dirty="0">
                <a:solidFill>
                  <a:srgbClr val="0033CC"/>
                </a:solidFill>
              </a:rPr>
              <a:t>ECA, AUC, African Development Bank and South Africa supported member States experts in estimating the cost of implementing a revised strategy for the harmonization of Statistics in Africa to support Agenda 2063. </a:t>
            </a:r>
          </a:p>
          <a:p>
            <a:pPr marL="800100" lvl="1" indent="-342900">
              <a:lnSpc>
                <a:spcPct val="80000"/>
              </a:lnSpc>
              <a:buFont typeface="Wingdings" panose="05000000000000000000" pitchFamily="2" charset="2"/>
              <a:buChar char="q"/>
              <a:defRPr/>
            </a:pPr>
            <a:endParaRPr lang="en-GB" sz="1800" dirty="0">
              <a:solidFill>
                <a:srgbClr val="0033CC"/>
              </a:solidFill>
            </a:endParaRPr>
          </a:p>
          <a:p>
            <a:pPr marL="800100" lvl="1" indent="-342900">
              <a:lnSpc>
                <a:spcPct val="80000"/>
              </a:lnSpc>
              <a:buFont typeface="Wingdings" panose="05000000000000000000" pitchFamily="2" charset="2"/>
              <a:buChar char="q"/>
              <a:defRPr/>
            </a:pPr>
            <a:r>
              <a:rPr lang="en-GB" sz="1800" dirty="0">
                <a:solidFill>
                  <a:srgbClr val="0033CC"/>
                </a:solidFill>
              </a:rPr>
              <a:t>Launch of the on-line guidebook – “</a:t>
            </a:r>
            <a:r>
              <a:rPr lang="en-US" sz="1800" dirty="0">
                <a:solidFill>
                  <a:srgbClr val="0033CC"/>
                </a:solidFill>
              </a:rPr>
              <a:t>Civil Registration and Vital Statistics Digitization Guidebook:</a:t>
            </a:r>
            <a:r>
              <a:rPr lang="en-GB" sz="1800" dirty="0">
                <a:solidFill>
                  <a:srgbClr val="0033CC"/>
                </a:solidFill>
              </a:rPr>
              <a:t> A Step-by Step Guide to Digitizing Civil Registration and Vital Statistics Processes in Low Resource Settings” - which was developed in collaboration with </a:t>
            </a:r>
            <a:r>
              <a:rPr lang="en-GB" sz="1800" dirty="0" err="1">
                <a:solidFill>
                  <a:srgbClr val="0033CC"/>
                </a:solidFill>
              </a:rPr>
              <a:t>AfDB</a:t>
            </a:r>
            <a:r>
              <a:rPr lang="en-GB" sz="1800" dirty="0">
                <a:solidFill>
                  <a:srgbClr val="0033CC"/>
                </a:solidFill>
              </a:rPr>
              <a:t> and Plan International, responds to needs expressed by African countries to develop effective, scalable and sustainable civil registration and vital statistics (CRVS) systems and to maximize the impact of ICT investments.  </a:t>
            </a:r>
          </a:p>
          <a:p>
            <a:pPr marL="800100" lvl="1" indent="-342900">
              <a:lnSpc>
                <a:spcPct val="80000"/>
              </a:lnSpc>
              <a:buFont typeface="Wingdings" panose="05000000000000000000" pitchFamily="2" charset="2"/>
              <a:buChar char="q"/>
              <a:defRPr/>
            </a:pPr>
            <a:endParaRPr lang="en-GB" sz="1800" dirty="0">
              <a:solidFill>
                <a:srgbClr val="0033CC"/>
              </a:solidFill>
            </a:endParaRPr>
          </a:p>
          <a:p>
            <a:pPr marL="800100" lvl="1" indent="-342900">
              <a:lnSpc>
                <a:spcPct val="80000"/>
              </a:lnSpc>
              <a:buFont typeface="Wingdings" panose="05000000000000000000" pitchFamily="2" charset="2"/>
              <a:buChar char="q"/>
              <a:defRPr/>
            </a:pPr>
            <a:r>
              <a:rPr lang="en-US" sz="1800" dirty="0">
                <a:solidFill>
                  <a:srgbClr val="0033CC"/>
                </a:solidFill>
              </a:rPr>
              <a:t>ECA in partnership with WHO and the </a:t>
            </a:r>
            <a:r>
              <a:rPr lang="en-GB" sz="1800" dirty="0">
                <a:solidFill>
                  <a:srgbClr val="0033CC"/>
                </a:solidFill>
              </a:rPr>
              <a:t>Africa Symposium on Statistical Development (ASSD) developed the </a:t>
            </a:r>
            <a:r>
              <a:rPr lang="en-US" sz="1800" dirty="0">
                <a:solidFill>
                  <a:srgbClr val="0033CC"/>
                </a:solidFill>
              </a:rPr>
              <a:t>African Mortality Statistics Strategy to support member states to plan and implement a robust mortality statistics system that meets the demands for monitoring the Agenda 2063 and Agenda 2030. </a:t>
            </a:r>
          </a:p>
          <a:p>
            <a:pPr marL="800100" lvl="1" indent="-342900">
              <a:lnSpc>
                <a:spcPct val="80000"/>
              </a:lnSpc>
              <a:buFont typeface="Wingdings" panose="05000000000000000000" pitchFamily="2" charset="2"/>
              <a:buChar char="q"/>
              <a:defRPr/>
            </a:pPr>
            <a:endParaRPr lang="en-US" sz="1800" dirty="0">
              <a:solidFill>
                <a:srgbClr val="0033CC"/>
              </a:solidFill>
            </a:endParaRPr>
          </a:p>
          <a:p>
            <a:pPr marL="800100" lvl="1" indent="-342900">
              <a:lnSpc>
                <a:spcPct val="80000"/>
              </a:lnSpc>
              <a:buFont typeface="Wingdings" panose="05000000000000000000" pitchFamily="2" charset="2"/>
              <a:buChar char="q"/>
              <a:defRPr/>
            </a:pPr>
            <a:r>
              <a:rPr lang="en-GB" sz="1800" dirty="0">
                <a:solidFill>
                  <a:srgbClr val="0033CC"/>
                </a:solidFill>
              </a:rPr>
              <a:t>Preliminary work has been done under the global efforts to define better measures of wellbeing and development in Africa beyond GDP. ECA reviewed the data and gender issues in developing such measures in preparation for further work on defining better indexes.</a:t>
            </a:r>
            <a:endParaRPr lang="en-US" sz="1800" dirty="0">
              <a:solidFill>
                <a:srgbClr val="0033CC"/>
              </a:solidFill>
            </a:endParaRPr>
          </a:p>
          <a:p>
            <a:pPr marL="800100" lvl="1" indent="-342900">
              <a:lnSpc>
                <a:spcPct val="80000"/>
              </a:lnSpc>
              <a:buFont typeface="Wingdings" panose="05000000000000000000" pitchFamily="2" charset="2"/>
              <a:buChar char="q"/>
              <a:defRPr/>
            </a:pPr>
            <a:endParaRPr lang="en-US" sz="1800" dirty="0">
              <a:solidFill>
                <a:srgbClr val="0033CC"/>
              </a:solidFill>
              <a:effectLst>
                <a:outerShdw blurRad="38100" dist="38100" dir="2700000" algn="tl">
                  <a:srgbClr val="C0C0C0"/>
                </a:outerShdw>
              </a:effectLst>
            </a:endParaRPr>
          </a:p>
          <a:p>
            <a:pPr marL="0" lvl="1" indent="0">
              <a:lnSpc>
                <a:spcPct val="70000"/>
              </a:lnSpc>
              <a:buNone/>
              <a:defRPr/>
            </a:pPr>
            <a:endParaRPr lang="en-GB" sz="1400" b="1" dirty="0">
              <a:solidFill>
                <a:srgbClr val="0033CC"/>
              </a:solidFill>
              <a:effectLst>
                <a:outerShdw blurRad="38100" dist="38100" dir="2700000" algn="tl">
                  <a:srgbClr val="C0C0C0"/>
                </a:outerShdw>
              </a:effectLst>
            </a:endParaRPr>
          </a:p>
        </p:txBody>
      </p:sp>
    </p:spTree>
    <p:extLst>
      <p:ext uri="{BB962C8B-B14F-4D97-AF65-F5344CB8AC3E}">
        <p14:creationId xmlns:p14="http://schemas.microsoft.com/office/powerpoint/2010/main" val="19168757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sz="2800" dirty="0" smtClean="0">
                <a:solidFill>
                  <a:schemeClr val="bg1"/>
                </a:solidFill>
              </a:rPr>
              <a:t>Action on decisions and resolutions </a:t>
            </a:r>
            <a:r>
              <a:rPr lang="en-US" sz="2800" dirty="0">
                <a:solidFill>
                  <a:schemeClr val="bg1"/>
                </a:solidFill>
              </a:rPr>
              <a:t>of the </a:t>
            </a:r>
            <a:r>
              <a:rPr lang="en-US" sz="2800" dirty="0" smtClean="0">
                <a:solidFill>
                  <a:schemeClr val="bg1"/>
                </a:solidFill>
              </a:rPr>
              <a:t>8</a:t>
            </a:r>
            <a:r>
              <a:rPr lang="en-US" sz="2800" baseline="30000" dirty="0" smtClean="0">
                <a:solidFill>
                  <a:schemeClr val="bg1"/>
                </a:solidFill>
              </a:rPr>
              <a:t>th</a:t>
            </a:r>
            <a:r>
              <a:rPr lang="en-US" sz="2800" dirty="0" smtClean="0">
                <a:solidFill>
                  <a:schemeClr val="bg1"/>
                </a:solidFill>
              </a:rPr>
              <a:t> COM </a:t>
            </a:r>
            <a:endParaRPr lang="en-US" sz="28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lnSpcReduction="10000"/>
          </a:bodyPr>
          <a:lstStyle/>
          <a:p>
            <a:pPr marL="0" lvl="1" indent="0">
              <a:lnSpc>
                <a:spcPct val="70000"/>
              </a:lnSpc>
              <a:buNone/>
              <a:defRPr/>
            </a:pPr>
            <a:r>
              <a:rPr lang="en-GB" sz="1800" b="1" dirty="0">
                <a:solidFill>
                  <a:srgbClr val="0033CC"/>
                </a:solidFill>
              </a:rPr>
              <a:t>5. African Social Development Index</a:t>
            </a:r>
          </a:p>
          <a:p>
            <a:pPr marL="0" lvl="1" indent="0">
              <a:lnSpc>
                <a:spcPct val="70000"/>
              </a:lnSpc>
              <a:buNone/>
              <a:defRPr/>
            </a:pPr>
            <a:endParaRPr lang="en-GB" sz="1800" b="1" dirty="0">
              <a:solidFill>
                <a:srgbClr val="0033CC"/>
              </a:solidFill>
            </a:endParaRPr>
          </a:p>
          <a:p>
            <a:pPr marL="800100" lvl="1" indent="-342900">
              <a:lnSpc>
                <a:spcPct val="80000"/>
              </a:lnSpc>
              <a:buFont typeface="Wingdings" panose="05000000000000000000" pitchFamily="2" charset="2"/>
              <a:buChar char="q"/>
              <a:defRPr/>
            </a:pPr>
            <a:r>
              <a:rPr lang="en-US" sz="1600" dirty="0">
                <a:solidFill>
                  <a:srgbClr val="0033CC"/>
                </a:solidFill>
              </a:rPr>
              <a:t>The ASDI was piloted in 5 countries in 2014 (incl. Morocco, Senegal, Cameroon, Kenya and Zambia) to refine the model and test its applicability as a policy/planning tool. </a:t>
            </a:r>
          </a:p>
          <a:p>
            <a:pPr marL="800100" lvl="1" indent="-342900">
              <a:lnSpc>
                <a:spcPct val="80000"/>
              </a:lnSpc>
              <a:buFont typeface="Wingdings" panose="05000000000000000000" pitchFamily="2" charset="2"/>
              <a:buChar char="q"/>
              <a:defRPr/>
            </a:pPr>
            <a:endParaRPr lang="en-US" sz="1600" dirty="0">
              <a:solidFill>
                <a:srgbClr val="0033CC"/>
              </a:solidFill>
            </a:endParaRPr>
          </a:p>
          <a:p>
            <a:pPr marL="800100" lvl="1" indent="-342900">
              <a:lnSpc>
                <a:spcPct val="80000"/>
              </a:lnSpc>
              <a:buFont typeface="Wingdings" panose="05000000000000000000" pitchFamily="2" charset="2"/>
              <a:buChar char="q"/>
              <a:defRPr/>
            </a:pPr>
            <a:r>
              <a:rPr lang="en-US" sz="1600" dirty="0">
                <a:solidFill>
                  <a:srgbClr val="0033CC"/>
                </a:solidFill>
              </a:rPr>
              <a:t>In 2015, the ASDI was rolled out in 46 countries and 10 RECs through a series of </a:t>
            </a:r>
            <a:r>
              <a:rPr lang="en-US" sz="1600" dirty="0" err="1">
                <a:solidFill>
                  <a:srgbClr val="0033CC"/>
                </a:solidFill>
              </a:rPr>
              <a:t>subregional</a:t>
            </a:r>
            <a:r>
              <a:rPr lang="en-US" sz="1600" dirty="0">
                <a:solidFill>
                  <a:srgbClr val="0033CC"/>
                </a:solidFill>
              </a:rPr>
              <a:t> trainings.</a:t>
            </a:r>
          </a:p>
          <a:p>
            <a:pPr marL="800100" lvl="1" indent="-342900">
              <a:lnSpc>
                <a:spcPct val="80000"/>
              </a:lnSpc>
              <a:buFont typeface="Wingdings" panose="05000000000000000000" pitchFamily="2" charset="2"/>
              <a:buChar char="q"/>
              <a:defRPr/>
            </a:pPr>
            <a:endParaRPr lang="en-US" sz="1600" dirty="0">
              <a:solidFill>
                <a:srgbClr val="0033CC"/>
              </a:solidFill>
            </a:endParaRPr>
          </a:p>
          <a:p>
            <a:pPr marL="800100" lvl="1" indent="-342900">
              <a:lnSpc>
                <a:spcPct val="80000"/>
              </a:lnSpc>
              <a:buFont typeface="Wingdings" panose="05000000000000000000" pitchFamily="2" charset="2"/>
              <a:buChar char="q"/>
              <a:defRPr/>
            </a:pPr>
            <a:r>
              <a:rPr lang="en-US" sz="1600" dirty="0">
                <a:solidFill>
                  <a:srgbClr val="0033CC"/>
                </a:solidFill>
              </a:rPr>
              <a:t>The number of M/S requests for further capacity building on the use of the ASDI that followed this round of trainings has gauged the policy relevance/influence of the Index in several member States and regional communities. </a:t>
            </a:r>
          </a:p>
          <a:p>
            <a:pPr marL="800100" lvl="1" indent="-342900">
              <a:lnSpc>
                <a:spcPct val="80000"/>
              </a:lnSpc>
              <a:buFont typeface="Wingdings" panose="05000000000000000000" pitchFamily="2" charset="2"/>
              <a:buChar char="q"/>
              <a:defRPr/>
            </a:pPr>
            <a:endParaRPr lang="en-US" sz="1600" dirty="0">
              <a:solidFill>
                <a:srgbClr val="0033CC"/>
              </a:solidFill>
            </a:endParaRPr>
          </a:p>
          <a:p>
            <a:pPr marL="800100" lvl="1" indent="-342900">
              <a:lnSpc>
                <a:spcPct val="80000"/>
              </a:lnSpc>
              <a:buFont typeface="Wingdings" panose="05000000000000000000" pitchFamily="2" charset="2"/>
              <a:buChar char="q"/>
              <a:defRPr/>
            </a:pPr>
            <a:r>
              <a:rPr lang="en-US" sz="1600" dirty="0">
                <a:solidFill>
                  <a:srgbClr val="0033CC"/>
                </a:solidFill>
              </a:rPr>
              <a:t>The ASDI indeed has been commended as a key policy instrument for the monitoring and implementation of Agenda 2063 and SDGs, and for promoting a more inclusive development in the region.</a:t>
            </a:r>
          </a:p>
          <a:p>
            <a:pPr marL="800100" lvl="1" indent="-342900">
              <a:lnSpc>
                <a:spcPct val="80000"/>
              </a:lnSpc>
              <a:buFont typeface="Wingdings" panose="05000000000000000000" pitchFamily="2" charset="2"/>
              <a:buChar char="q"/>
              <a:defRPr/>
            </a:pPr>
            <a:endParaRPr lang="en-US" sz="1600" dirty="0">
              <a:solidFill>
                <a:srgbClr val="0033CC"/>
              </a:solidFill>
            </a:endParaRPr>
          </a:p>
          <a:p>
            <a:pPr marL="800100" lvl="1" indent="-342900">
              <a:lnSpc>
                <a:spcPct val="90000"/>
              </a:lnSpc>
              <a:buFont typeface="Wingdings" panose="05000000000000000000" pitchFamily="2" charset="2"/>
              <a:buChar char="q"/>
              <a:defRPr/>
            </a:pPr>
            <a:r>
              <a:rPr lang="en-US" sz="1600" dirty="0">
                <a:solidFill>
                  <a:srgbClr val="0033CC"/>
                </a:solidFill>
              </a:rPr>
              <a:t>To ensure the sustainability and national ownership of the initiative, an ASDI focal point (or national implementation team) is being put in place to lead the process of data collection, analysis and computation of the ASDI as well as facilitate knowledge sharing among national institutions, with support from ECA. This will assist in mainstreaming the Index in national development planning.  </a:t>
            </a:r>
          </a:p>
          <a:p>
            <a:pPr marL="0" lvl="1" indent="0">
              <a:lnSpc>
                <a:spcPct val="70000"/>
              </a:lnSpc>
              <a:buNone/>
              <a:defRPr/>
            </a:pPr>
            <a:endParaRPr lang="en-GB" sz="1600" b="1" dirty="0">
              <a:solidFill>
                <a:srgbClr val="0033CC"/>
              </a:solidFill>
            </a:endParaRPr>
          </a:p>
          <a:p>
            <a:pPr marL="0" lvl="1" indent="0">
              <a:lnSpc>
                <a:spcPct val="70000"/>
              </a:lnSpc>
              <a:buNone/>
              <a:defRPr/>
            </a:pPr>
            <a:endParaRPr lang="en-GB" sz="1600" b="1" dirty="0">
              <a:solidFill>
                <a:srgbClr val="0033CC"/>
              </a:solidFill>
            </a:endParaRPr>
          </a:p>
          <a:p>
            <a:pPr marL="0" lvl="1" indent="0">
              <a:lnSpc>
                <a:spcPct val="70000"/>
              </a:lnSpc>
              <a:buNone/>
              <a:defRPr/>
            </a:pPr>
            <a:endParaRPr lang="en-GB" sz="1400" b="1" dirty="0">
              <a:solidFill>
                <a:srgbClr val="0033CC"/>
              </a:solidFill>
            </a:endParaRPr>
          </a:p>
        </p:txBody>
      </p:sp>
    </p:spTree>
    <p:extLst>
      <p:ext uri="{BB962C8B-B14F-4D97-AF65-F5344CB8AC3E}">
        <p14:creationId xmlns:p14="http://schemas.microsoft.com/office/powerpoint/2010/main" val="1233813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sz="2800" dirty="0" smtClean="0">
                <a:solidFill>
                  <a:schemeClr val="bg1"/>
                </a:solidFill>
              </a:rPr>
              <a:t>Action on decisions and resolutions </a:t>
            </a:r>
            <a:r>
              <a:rPr lang="en-US" sz="2800" dirty="0">
                <a:solidFill>
                  <a:schemeClr val="bg1"/>
                </a:solidFill>
              </a:rPr>
              <a:t>of the </a:t>
            </a:r>
            <a:r>
              <a:rPr lang="en-US" sz="2800" dirty="0" smtClean="0">
                <a:solidFill>
                  <a:schemeClr val="bg1"/>
                </a:solidFill>
              </a:rPr>
              <a:t>8</a:t>
            </a:r>
            <a:r>
              <a:rPr lang="en-US" sz="2800" baseline="30000" dirty="0" smtClean="0">
                <a:solidFill>
                  <a:schemeClr val="bg1"/>
                </a:solidFill>
              </a:rPr>
              <a:t>th</a:t>
            </a:r>
            <a:r>
              <a:rPr lang="en-US" sz="2800" dirty="0" smtClean="0">
                <a:solidFill>
                  <a:schemeClr val="bg1"/>
                </a:solidFill>
              </a:rPr>
              <a:t> COM </a:t>
            </a:r>
            <a:endParaRPr lang="en-US" sz="28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fontScale="77500" lnSpcReduction="20000"/>
          </a:bodyPr>
          <a:lstStyle/>
          <a:p>
            <a:pPr marL="457200" lvl="1" indent="0">
              <a:lnSpc>
                <a:spcPct val="110000"/>
              </a:lnSpc>
              <a:buNone/>
              <a:defRPr/>
            </a:pPr>
            <a:r>
              <a:rPr lang="en-GB" sz="2100" b="1" dirty="0">
                <a:solidFill>
                  <a:srgbClr val="0033CC"/>
                </a:solidFill>
              </a:rPr>
              <a:t>6. Vienna </a:t>
            </a:r>
            <a:r>
              <a:rPr lang="en-GB" sz="2000" b="1" dirty="0">
                <a:solidFill>
                  <a:srgbClr val="0033CC"/>
                </a:solidFill>
              </a:rPr>
              <a:t>Programme of Action for Landlocked Developing countries for the Decade 2014-2024</a:t>
            </a:r>
          </a:p>
          <a:p>
            <a:pPr marL="800100" lvl="1" indent="-342900">
              <a:lnSpc>
                <a:spcPct val="110000"/>
              </a:lnSpc>
              <a:buFont typeface="Wingdings" panose="05000000000000000000" pitchFamily="2" charset="2"/>
              <a:buChar char="q"/>
              <a:defRPr/>
            </a:pPr>
            <a:endParaRPr lang="en-GB" sz="1400" dirty="0">
              <a:solidFill>
                <a:srgbClr val="0033CC"/>
              </a:solidFill>
            </a:endParaRPr>
          </a:p>
          <a:p>
            <a:pPr marL="800100" lvl="1" indent="-342900">
              <a:lnSpc>
                <a:spcPct val="110000"/>
              </a:lnSpc>
              <a:buFont typeface="Wingdings" panose="05000000000000000000" pitchFamily="2" charset="2"/>
              <a:buChar char="q"/>
              <a:defRPr/>
            </a:pPr>
            <a:r>
              <a:rPr lang="en-GB" sz="1800" dirty="0">
                <a:solidFill>
                  <a:srgbClr val="0033CC"/>
                </a:solidFill>
              </a:rPr>
              <a:t>Inclusion of technical support for the Vienna Programme of Action for land-locked developing countries </a:t>
            </a:r>
            <a:r>
              <a:rPr lang="en-US" sz="1800" dirty="0">
                <a:solidFill>
                  <a:srgbClr val="0033CC"/>
                </a:solidFill>
              </a:rPr>
              <a:t>in ECA 2016 – 2017 Biennium </a:t>
            </a:r>
            <a:r>
              <a:rPr lang="en-US" sz="1800" dirty="0" err="1">
                <a:solidFill>
                  <a:srgbClr val="0033CC"/>
                </a:solidFill>
              </a:rPr>
              <a:t>programme</a:t>
            </a:r>
            <a:r>
              <a:rPr lang="en-US" sz="1800" dirty="0">
                <a:solidFill>
                  <a:srgbClr val="0033CC"/>
                </a:solidFill>
              </a:rPr>
              <a:t> of work</a:t>
            </a:r>
          </a:p>
          <a:p>
            <a:pPr marL="800100" lvl="1" indent="-342900">
              <a:lnSpc>
                <a:spcPct val="110000"/>
              </a:lnSpc>
              <a:buFont typeface="Wingdings" panose="05000000000000000000" pitchFamily="2" charset="2"/>
              <a:buChar char="q"/>
              <a:defRPr/>
            </a:pPr>
            <a:endParaRPr lang="en-US" sz="1800" dirty="0">
              <a:solidFill>
                <a:srgbClr val="0033CC"/>
              </a:solidFill>
            </a:endParaRPr>
          </a:p>
          <a:p>
            <a:pPr marL="800100" lvl="1" indent="-342900">
              <a:lnSpc>
                <a:spcPct val="110000"/>
              </a:lnSpc>
              <a:buFont typeface="Wingdings" panose="05000000000000000000" pitchFamily="2" charset="2"/>
              <a:buChar char="q"/>
              <a:defRPr/>
            </a:pPr>
            <a:r>
              <a:rPr lang="en-GB" sz="1800" dirty="0">
                <a:solidFill>
                  <a:srgbClr val="0033CC"/>
                </a:solidFill>
              </a:rPr>
              <a:t>ECA took major part in the proceedings of the second high level conference on </a:t>
            </a:r>
            <a:r>
              <a:rPr lang="en-GB" sz="1800" dirty="0" err="1">
                <a:solidFill>
                  <a:srgbClr val="0033CC"/>
                </a:solidFill>
              </a:rPr>
              <a:t>VPoA</a:t>
            </a:r>
            <a:r>
              <a:rPr lang="en-GB" sz="1800" dirty="0">
                <a:solidFill>
                  <a:srgbClr val="0033CC"/>
                </a:solidFill>
              </a:rPr>
              <a:t>, which was organized and held in Livingstone, Zambia in June 2015 to take stock of the achievements, challenges and establish a consensus on indicators of achievements as well as   monitoring and evaluation of the </a:t>
            </a:r>
            <a:r>
              <a:rPr lang="en-GB" sz="1800" dirty="0" err="1">
                <a:solidFill>
                  <a:srgbClr val="0033CC"/>
                </a:solidFill>
              </a:rPr>
              <a:t>VPoA</a:t>
            </a:r>
            <a:r>
              <a:rPr lang="en-GB" sz="1800" dirty="0">
                <a:solidFill>
                  <a:srgbClr val="0033CC"/>
                </a:solidFill>
              </a:rPr>
              <a:t>. </a:t>
            </a:r>
          </a:p>
          <a:p>
            <a:pPr marL="800100" lvl="1" indent="-342900">
              <a:lnSpc>
                <a:spcPct val="110000"/>
              </a:lnSpc>
              <a:buFont typeface="Wingdings" panose="05000000000000000000" pitchFamily="2" charset="2"/>
              <a:buChar char="q"/>
              <a:defRPr/>
            </a:pPr>
            <a:endParaRPr lang="en-US" sz="1800" dirty="0">
              <a:solidFill>
                <a:srgbClr val="0033CC"/>
              </a:solidFill>
            </a:endParaRPr>
          </a:p>
          <a:p>
            <a:pPr marL="800100" lvl="1" indent="-342900">
              <a:lnSpc>
                <a:spcPct val="110000"/>
              </a:lnSpc>
              <a:buFont typeface="Wingdings" panose="05000000000000000000" pitchFamily="2" charset="2"/>
              <a:buChar char="q"/>
              <a:defRPr/>
            </a:pPr>
            <a:r>
              <a:rPr lang="en-GB" sz="1800" dirty="0">
                <a:solidFill>
                  <a:srgbClr val="0033CC"/>
                </a:solidFill>
              </a:rPr>
              <a:t>Inter-Agency Consultations Forum involving African RECs, African Transport Corridors, AUC, </a:t>
            </a:r>
            <a:r>
              <a:rPr lang="en-GB" sz="1800" dirty="0" err="1">
                <a:solidFill>
                  <a:srgbClr val="0033CC"/>
                </a:solidFill>
              </a:rPr>
              <a:t>AfDB</a:t>
            </a:r>
            <a:r>
              <a:rPr lang="en-GB" sz="1800" dirty="0">
                <a:solidFill>
                  <a:srgbClr val="0033CC"/>
                </a:solidFill>
              </a:rPr>
              <a:t> and UN Agencies  were convened to report on strides and challenges in </a:t>
            </a:r>
            <a:r>
              <a:rPr lang="en-GB" sz="1800" dirty="0" err="1">
                <a:solidFill>
                  <a:srgbClr val="0033CC"/>
                </a:solidFill>
              </a:rPr>
              <a:t>VPoA</a:t>
            </a:r>
            <a:r>
              <a:rPr lang="en-GB" sz="1800" dirty="0">
                <a:solidFill>
                  <a:srgbClr val="0033CC"/>
                </a:solidFill>
              </a:rPr>
              <a:t> implementation. </a:t>
            </a:r>
          </a:p>
          <a:p>
            <a:pPr marL="800100" lvl="1" indent="-342900">
              <a:lnSpc>
                <a:spcPct val="110000"/>
              </a:lnSpc>
              <a:buFont typeface="Wingdings" panose="05000000000000000000" pitchFamily="2" charset="2"/>
              <a:buChar char="q"/>
              <a:defRPr/>
            </a:pPr>
            <a:endParaRPr lang="en-US" sz="1800" dirty="0">
              <a:solidFill>
                <a:srgbClr val="0033CC"/>
              </a:solidFill>
            </a:endParaRPr>
          </a:p>
          <a:p>
            <a:pPr marL="800100" lvl="1" indent="-342900">
              <a:lnSpc>
                <a:spcPct val="110000"/>
              </a:lnSpc>
              <a:buFont typeface="Wingdings" panose="05000000000000000000" pitchFamily="2" charset="2"/>
              <a:buChar char="q"/>
              <a:defRPr/>
            </a:pPr>
            <a:r>
              <a:rPr lang="en-GB" sz="1800" dirty="0">
                <a:solidFill>
                  <a:srgbClr val="0033CC"/>
                </a:solidFill>
              </a:rPr>
              <a:t>The first analytical report on the implementation status of the Vienna Programme of Action (</a:t>
            </a:r>
            <a:r>
              <a:rPr lang="en-GB" sz="1800" dirty="0" err="1">
                <a:solidFill>
                  <a:srgbClr val="0033CC"/>
                </a:solidFill>
              </a:rPr>
              <a:t>VPoA</a:t>
            </a:r>
            <a:r>
              <a:rPr lang="en-GB" sz="1800" dirty="0">
                <a:solidFill>
                  <a:srgbClr val="0033CC"/>
                </a:solidFill>
              </a:rPr>
              <a:t>) was prepared and submitted for UN SG’s presentation to the UN General Assembly. The report covered achievements, challenges in the implementation of the six priority areas of the </a:t>
            </a:r>
            <a:r>
              <a:rPr lang="en-GB" sz="1800" dirty="0" err="1">
                <a:solidFill>
                  <a:srgbClr val="0033CC"/>
                </a:solidFill>
              </a:rPr>
              <a:t>VPoA</a:t>
            </a:r>
            <a:r>
              <a:rPr lang="en-GB" sz="1800" dirty="0">
                <a:solidFill>
                  <a:srgbClr val="0033CC"/>
                </a:solidFill>
              </a:rPr>
              <a:t> namely: Fundamental Transit Policy issues; Infrastructure Development and Maintenance; International Trade; Regional Integration and Cooperation; Economic Transformation and finally the Means of Implementation of the </a:t>
            </a:r>
            <a:r>
              <a:rPr lang="en-GB" sz="1800" dirty="0" err="1">
                <a:solidFill>
                  <a:srgbClr val="0033CC"/>
                </a:solidFill>
              </a:rPr>
              <a:t>VPoA</a:t>
            </a:r>
            <a:r>
              <a:rPr lang="en-GB" sz="1800" dirty="0">
                <a:solidFill>
                  <a:srgbClr val="0033CC"/>
                </a:solidFill>
              </a:rPr>
              <a:t>. </a:t>
            </a:r>
            <a:endParaRPr lang="en-US" sz="1800" dirty="0">
              <a:solidFill>
                <a:srgbClr val="0033CC"/>
              </a:solidFill>
            </a:endParaRPr>
          </a:p>
          <a:p>
            <a:pPr marL="0" lvl="1" indent="0">
              <a:lnSpc>
                <a:spcPct val="70000"/>
              </a:lnSpc>
              <a:buNone/>
              <a:defRPr/>
            </a:pPr>
            <a:endParaRPr lang="en-GB" sz="1600" b="1" dirty="0">
              <a:solidFill>
                <a:srgbClr val="0033CC"/>
              </a:solidFill>
            </a:endParaRPr>
          </a:p>
          <a:p>
            <a:pPr marL="0" lvl="1" indent="0">
              <a:lnSpc>
                <a:spcPct val="70000"/>
              </a:lnSpc>
              <a:buNone/>
              <a:defRPr/>
            </a:pPr>
            <a:endParaRPr lang="en-GB" sz="1600" b="1" dirty="0">
              <a:solidFill>
                <a:srgbClr val="0033CC"/>
              </a:solidFill>
            </a:endParaRPr>
          </a:p>
          <a:p>
            <a:pPr marL="0" lvl="1" indent="0">
              <a:lnSpc>
                <a:spcPct val="70000"/>
              </a:lnSpc>
              <a:buNone/>
              <a:defRPr/>
            </a:pPr>
            <a:endParaRPr lang="en-GB" sz="1400" b="1" dirty="0">
              <a:solidFill>
                <a:srgbClr val="0033CC"/>
              </a:solidFill>
            </a:endParaRPr>
          </a:p>
        </p:txBody>
      </p:sp>
    </p:spTree>
    <p:extLst>
      <p:ext uri="{BB962C8B-B14F-4D97-AF65-F5344CB8AC3E}">
        <p14:creationId xmlns:p14="http://schemas.microsoft.com/office/powerpoint/2010/main" val="14182846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sz="2800" dirty="0" smtClean="0">
                <a:solidFill>
                  <a:schemeClr val="bg1"/>
                </a:solidFill>
              </a:rPr>
              <a:t>Action on decisions and resolutions </a:t>
            </a:r>
            <a:r>
              <a:rPr lang="en-US" sz="2800" dirty="0">
                <a:solidFill>
                  <a:schemeClr val="bg1"/>
                </a:solidFill>
              </a:rPr>
              <a:t>of the </a:t>
            </a:r>
            <a:r>
              <a:rPr lang="en-US" sz="2800" dirty="0" smtClean="0">
                <a:solidFill>
                  <a:schemeClr val="bg1"/>
                </a:solidFill>
              </a:rPr>
              <a:t>8</a:t>
            </a:r>
            <a:r>
              <a:rPr lang="en-US" sz="2800" baseline="30000" dirty="0" smtClean="0">
                <a:solidFill>
                  <a:schemeClr val="bg1"/>
                </a:solidFill>
              </a:rPr>
              <a:t>th</a:t>
            </a:r>
            <a:r>
              <a:rPr lang="en-US" sz="2800" dirty="0" smtClean="0">
                <a:solidFill>
                  <a:schemeClr val="bg1"/>
                </a:solidFill>
              </a:rPr>
              <a:t> COM </a:t>
            </a:r>
            <a:endParaRPr lang="en-US" sz="28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fontScale="62500" lnSpcReduction="20000"/>
          </a:bodyPr>
          <a:lstStyle/>
          <a:p>
            <a:pPr marL="457200" lvl="1" indent="0">
              <a:lnSpc>
                <a:spcPct val="110000"/>
              </a:lnSpc>
              <a:buNone/>
              <a:defRPr/>
            </a:pPr>
            <a:r>
              <a:rPr lang="en-GB" sz="2900" b="1" dirty="0">
                <a:solidFill>
                  <a:srgbClr val="0033CC"/>
                </a:solidFill>
              </a:rPr>
              <a:t>7. Least developed Countries in Africa</a:t>
            </a:r>
          </a:p>
          <a:p>
            <a:pPr marL="800100" lvl="1" indent="-342900">
              <a:lnSpc>
                <a:spcPct val="110000"/>
              </a:lnSpc>
              <a:buFont typeface="Wingdings" panose="05000000000000000000" pitchFamily="2" charset="2"/>
              <a:buChar char="q"/>
              <a:defRPr/>
            </a:pPr>
            <a:endParaRPr lang="en-GB" sz="2900" dirty="0">
              <a:solidFill>
                <a:srgbClr val="0033CC"/>
              </a:solidFill>
            </a:endParaRPr>
          </a:p>
          <a:p>
            <a:pPr marL="800100" lvl="1" indent="-342900">
              <a:lnSpc>
                <a:spcPct val="110000"/>
              </a:lnSpc>
              <a:buFont typeface="Wingdings" panose="05000000000000000000" pitchFamily="2" charset="2"/>
              <a:buChar char="q"/>
              <a:defRPr/>
            </a:pPr>
            <a:r>
              <a:rPr lang="en-US" sz="2400" dirty="0">
                <a:solidFill>
                  <a:srgbClr val="0033CC"/>
                </a:solidFill>
              </a:rPr>
              <a:t>ECA in collaboration with UN-Office of the High Representative for Land Locked, Least Developed and Small Island States (UN-OHRLLS) organized an Expert Group Meeting to review the implementation of the </a:t>
            </a:r>
            <a:r>
              <a:rPr lang="en-US" sz="2400" dirty="0" err="1">
                <a:solidFill>
                  <a:srgbClr val="0033CC"/>
                </a:solidFill>
              </a:rPr>
              <a:t>IPoA</a:t>
            </a:r>
            <a:r>
              <a:rPr lang="en-US" sz="2400" dirty="0">
                <a:solidFill>
                  <a:srgbClr val="0033CC"/>
                </a:solidFill>
              </a:rPr>
              <a:t> in the context of Africa.  Participants recommended for</a:t>
            </a:r>
          </a:p>
          <a:p>
            <a:pPr marL="800100" lvl="1" indent="-342900">
              <a:lnSpc>
                <a:spcPct val="110000"/>
              </a:lnSpc>
              <a:buFont typeface="Wingdings" panose="05000000000000000000" pitchFamily="2" charset="2"/>
              <a:buChar char="q"/>
              <a:defRPr/>
            </a:pPr>
            <a:r>
              <a:rPr lang="en-US" sz="2400" dirty="0">
                <a:solidFill>
                  <a:srgbClr val="0033CC"/>
                </a:solidFill>
              </a:rPr>
              <a:t>an improved analysis of LDCs issues, for an in-depth understanding of the drivers of progress, the underlying reasons behind the slow progress and proposals to effectively address the identified bottlenecks; and </a:t>
            </a:r>
          </a:p>
          <a:p>
            <a:pPr marL="800100" lvl="1" indent="-342900">
              <a:lnSpc>
                <a:spcPct val="110000"/>
              </a:lnSpc>
              <a:buFont typeface="Wingdings" panose="05000000000000000000" pitchFamily="2" charset="2"/>
              <a:buChar char="q"/>
              <a:defRPr/>
            </a:pPr>
            <a:r>
              <a:rPr lang="en-US" sz="2400" dirty="0">
                <a:solidFill>
                  <a:srgbClr val="0033CC"/>
                </a:solidFill>
              </a:rPr>
              <a:t>For improved networking and in particular expand the network of LDCs National Focal Points, including through a dedicated on-line platform.</a:t>
            </a:r>
          </a:p>
          <a:p>
            <a:pPr marL="800100" lvl="1" indent="-342900">
              <a:lnSpc>
                <a:spcPct val="110000"/>
              </a:lnSpc>
              <a:buFont typeface="Wingdings" panose="05000000000000000000" pitchFamily="2" charset="2"/>
              <a:buChar char="q"/>
              <a:defRPr/>
            </a:pPr>
            <a:endParaRPr lang="en-US" sz="2400" dirty="0">
              <a:solidFill>
                <a:srgbClr val="0033CC"/>
              </a:solidFill>
            </a:endParaRPr>
          </a:p>
          <a:p>
            <a:pPr marL="800100" lvl="1" indent="-342900">
              <a:lnSpc>
                <a:spcPct val="110000"/>
              </a:lnSpc>
              <a:buFont typeface="Wingdings" panose="05000000000000000000" pitchFamily="2" charset="2"/>
              <a:buChar char="q"/>
              <a:defRPr/>
            </a:pPr>
            <a:r>
              <a:rPr lang="en-US" sz="2400" dirty="0">
                <a:solidFill>
                  <a:srgbClr val="0033CC"/>
                </a:solidFill>
              </a:rPr>
              <a:t>ECA organized technical meeting with African LDCs focal points and some African experts in development planning to discuss bottlenecks, opportunities and challenges encountered so far in the implementation of the </a:t>
            </a:r>
            <a:r>
              <a:rPr lang="en-US" sz="2400" dirty="0" err="1">
                <a:solidFill>
                  <a:srgbClr val="0033CC"/>
                </a:solidFill>
              </a:rPr>
              <a:t>IPoA</a:t>
            </a:r>
            <a:r>
              <a:rPr lang="en-US" sz="2400" dirty="0">
                <a:solidFill>
                  <a:srgbClr val="0033CC"/>
                </a:solidFill>
              </a:rPr>
              <a:t>.</a:t>
            </a:r>
          </a:p>
          <a:p>
            <a:pPr marL="800100" lvl="1" indent="-342900">
              <a:lnSpc>
                <a:spcPct val="110000"/>
              </a:lnSpc>
              <a:buFont typeface="Wingdings" panose="05000000000000000000" pitchFamily="2" charset="2"/>
              <a:buChar char="q"/>
              <a:defRPr/>
            </a:pPr>
            <a:endParaRPr lang="en-US" sz="2400" dirty="0">
              <a:solidFill>
                <a:srgbClr val="0033CC"/>
              </a:solidFill>
            </a:endParaRPr>
          </a:p>
          <a:p>
            <a:pPr marL="800100" lvl="1" indent="-342900">
              <a:lnSpc>
                <a:spcPct val="110000"/>
              </a:lnSpc>
              <a:buFont typeface="Wingdings" panose="05000000000000000000" pitchFamily="2" charset="2"/>
              <a:buChar char="q"/>
              <a:defRPr/>
            </a:pPr>
            <a:r>
              <a:rPr lang="en-GB" sz="2400" dirty="0">
                <a:solidFill>
                  <a:srgbClr val="0033CC"/>
                </a:solidFill>
              </a:rPr>
              <a:t>ECA took part in a meeting to discuss the fostering of structural transformation in African LDCs. The meeting deliberated on the challenges that face LDCs in the context of their graduation strategies and how development partners could assist them to address these challenges. </a:t>
            </a:r>
            <a:endParaRPr lang="en-US" sz="2400" dirty="0">
              <a:solidFill>
                <a:srgbClr val="0033CC"/>
              </a:solidFill>
            </a:endParaRPr>
          </a:p>
          <a:p>
            <a:pPr marL="0" lvl="1" indent="0">
              <a:lnSpc>
                <a:spcPct val="70000"/>
              </a:lnSpc>
              <a:buNone/>
              <a:defRPr/>
            </a:pPr>
            <a:endParaRPr lang="en-GB" sz="1600" b="1" dirty="0">
              <a:solidFill>
                <a:srgbClr val="0033CC"/>
              </a:solidFill>
            </a:endParaRPr>
          </a:p>
          <a:p>
            <a:pPr marL="0" lvl="1" indent="0">
              <a:lnSpc>
                <a:spcPct val="70000"/>
              </a:lnSpc>
              <a:buNone/>
              <a:defRPr/>
            </a:pPr>
            <a:endParaRPr lang="en-GB" sz="1400" b="1" dirty="0">
              <a:solidFill>
                <a:srgbClr val="0033CC"/>
              </a:solidFill>
            </a:endParaRPr>
          </a:p>
        </p:txBody>
      </p:sp>
    </p:spTree>
    <p:extLst>
      <p:ext uri="{BB962C8B-B14F-4D97-AF65-F5344CB8AC3E}">
        <p14:creationId xmlns:p14="http://schemas.microsoft.com/office/powerpoint/2010/main" val="8113056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r>
              <a:rPr lang="en-US" b="1" dirty="0">
                <a:solidFill>
                  <a:schemeClr val="bg1"/>
                </a:solidFill>
              </a:rPr>
              <a:t>Conclusion</a:t>
            </a:r>
          </a:p>
        </p:txBody>
      </p:sp>
      <p:sp>
        <p:nvSpPr>
          <p:cNvPr id="5" name="Espace réservé du contenu 4"/>
          <p:cNvSpPr>
            <a:spLocks noGrp="1"/>
          </p:cNvSpPr>
          <p:nvPr>
            <p:ph idx="1"/>
          </p:nvPr>
        </p:nvSpPr>
        <p:spPr>
          <a:xfrm>
            <a:off x="1097926" y="1226854"/>
            <a:ext cx="7588874" cy="4899310"/>
          </a:xfrm>
        </p:spPr>
        <p:txBody>
          <a:bodyPr>
            <a:normAutofit/>
          </a:bodyPr>
          <a:lstStyle/>
          <a:p>
            <a:pPr marL="342900" lvl="1" indent="-342900">
              <a:lnSpc>
                <a:spcPct val="70000"/>
              </a:lnSpc>
              <a:buFont typeface="+mj-lt"/>
              <a:buAutoNum type="arabicPeriod"/>
              <a:defRPr/>
            </a:pPr>
            <a:r>
              <a:rPr lang="en-GB" sz="2000" b="1" dirty="0">
                <a:solidFill>
                  <a:srgbClr val="0033CC"/>
                </a:solidFill>
              </a:rPr>
              <a:t>ECA continues to strengthening its policy influence in support of Africa’s transformation agenda through the production of high-quality, evidence based and good fit policy research and knowledge delivery services. </a:t>
            </a:r>
            <a:endParaRPr lang="en-US" sz="2000" b="1" dirty="0">
              <a:solidFill>
                <a:srgbClr val="0033CC"/>
              </a:solidFill>
            </a:endParaRPr>
          </a:p>
          <a:p>
            <a:pPr marL="342900" lvl="1" indent="-342900">
              <a:lnSpc>
                <a:spcPct val="70000"/>
              </a:lnSpc>
              <a:buFont typeface="+mj-lt"/>
              <a:buAutoNum type="arabicPeriod"/>
              <a:defRPr/>
            </a:pPr>
            <a:endParaRPr lang="en-US" sz="2000" b="1" dirty="0">
              <a:solidFill>
                <a:srgbClr val="0033CC"/>
              </a:solidFill>
            </a:endParaRPr>
          </a:p>
          <a:p>
            <a:pPr marL="342900" lvl="1" indent="-342900">
              <a:lnSpc>
                <a:spcPct val="70000"/>
              </a:lnSpc>
              <a:buFont typeface="+mj-lt"/>
              <a:buAutoNum type="arabicPeriod"/>
              <a:defRPr/>
            </a:pPr>
            <a:r>
              <a:rPr lang="en-US" sz="2000" b="1" dirty="0">
                <a:solidFill>
                  <a:srgbClr val="0033CC"/>
                </a:solidFill>
              </a:rPr>
              <a:t>ECA products and services influenced and shaped Africa position on </a:t>
            </a:r>
            <a:r>
              <a:rPr lang="en-US" sz="2000" b="1" dirty="0" smtClean="0">
                <a:solidFill>
                  <a:srgbClr val="0033CC"/>
                </a:solidFill>
              </a:rPr>
              <a:t>SDGs; </a:t>
            </a:r>
            <a:r>
              <a:rPr lang="en-US" sz="2000" b="1" dirty="0">
                <a:solidFill>
                  <a:srgbClr val="0033CC"/>
                </a:solidFill>
              </a:rPr>
              <a:t>national, regional and continental agenda on </a:t>
            </a:r>
            <a:r>
              <a:rPr lang="en-US" sz="2000" b="1" dirty="0" smtClean="0">
                <a:solidFill>
                  <a:srgbClr val="0033CC"/>
                </a:solidFill>
              </a:rPr>
              <a:t>industrialization, </a:t>
            </a:r>
            <a:r>
              <a:rPr lang="en-US" sz="2000" b="1" dirty="0">
                <a:solidFill>
                  <a:srgbClr val="0033CC"/>
                </a:solidFill>
              </a:rPr>
              <a:t>regional integration and trade, climate change, economic governance, mining vision. </a:t>
            </a:r>
          </a:p>
          <a:p>
            <a:pPr marL="342900" lvl="1" indent="-342900">
              <a:lnSpc>
                <a:spcPct val="70000"/>
              </a:lnSpc>
              <a:buFont typeface="+mj-lt"/>
              <a:buAutoNum type="arabicPeriod"/>
              <a:defRPr/>
            </a:pPr>
            <a:endParaRPr lang="en-US" sz="2000" b="1" dirty="0">
              <a:solidFill>
                <a:srgbClr val="0033CC"/>
              </a:solidFill>
            </a:endParaRPr>
          </a:p>
          <a:p>
            <a:pPr marL="342900" lvl="1" indent="-342900">
              <a:lnSpc>
                <a:spcPct val="70000"/>
              </a:lnSpc>
              <a:buFont typeface="+mj-lt"/>
              <a:buAutoNum type="arabicPeriod"/>
              <a:defRPr/>
            </a:pPr>
            <a:r>
              <a:rPr lang="en-US" sz="2000" b="1" dirty="0">
                <a:solidFill>
                  <a:srgbClr val="0033CC"/>
                </a:solidFill>
              </a:rPr>
              <a:t>High level policy dialogues, advisory services, technical support, coupled with  training to member states have contributed to enhancing capacity of member states  in strategic areas of expertise e.g. macro-economic policy, development planning and statistics, social development, regional integration and industrialization, gender mainstreaming and climate change, natural </a:t>
            </a:r>
            <a:r>
              <a:rPr lang="en-US" sz="2000" b="1" dirty="0" smtClean="0">
                <a:solidFill>
                  <a:srgbClr val="0033CC"/>
                </a:solidFill>
              </a:rPr>
              <a:t>resources management.</a:t>
            </a:r>
            <a:endParaRPr lang="en-US" sz="2000" b="1" dirty="0">
              <a:solidFill>
                <a:srgbClr val="0033CC"/>
              </a:solidFill>
            </a:endParaRPr>
          </a:p>
          <a:p>
            <a:pPr marL="342900" lvl="1" indent="-342900">
              <a:lnSpc>
                <a:spcPct val="70000"/>
              </a:lnSpc>
              <a:buFont typeface="+mj-lt"/>
              <a:buAutoNum type="arabicPeriod"/>
              <a:defRPr/>
            </a:pPr>
            <a:endParaRPr lang="en-US" sz="1800" b="1" dirty="0">
              <a:solidFill>
                <a:srgbClr val="0033CC"/>
              </a:solidFill>
              <a:effectLst>
                <a:outerShdw blurRad="38100" dist="38100" dir="2700000" algn="tl">
                  <a:srgbClr val="C0C0C0"/>
                </a:outerShdw>
              </a:effectLst>
            </a:endParaRPr>
          </a:p>
        </p:txBody>
      </p:sp>
    </p:spTree>
    <p:extLst>
      <p:ext uri="{BB962C8B-B14F-4D97-AF65-F5344CB8AC3E}">
        <p14:creationId xmlns:p14="http://schemas.microsoft.com/office/powerpoint/2010/main" val="15642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re 3"/>
          <p:cNvSpPr>
            <a:spLocks noGrp="1"/>
          </p:cNvSpPr>
          <p:nvPr>
            <p:ph type="title"/>
          </p:nvPr>
        </p:nvSpPr>
        <p:spPr>
          <a:xfrm>
            <a:off x="457200" y="16350"/>
            <a:ext cx="8229600" cy="607835"/>
          </a:xfrm>
        </p:spPr>
        <p:txBody>
          <a:bodyPr>
            <a:noAutofit/>
          </a:bodyPr>
          <a:lstStyle/>
          <a:p>
            <a:endParaRPr lang="en-US" sz="2800" dirty="0">
              <a:solidFill>
                <a:schemeClr val="bg1"/>
              </a:solidFill>
            </a:endParaRPr>
          </a:p>
        </p:txBody>
      </p:sp>
      <p:sp>
        <p:nvSpPr>
          <p:cNvPr id="5" name="Espace réservé du contenu 4"/>
          <p:cNvSpPr>
            <a:spLocks noGrp="1"/>
          </p:cNvSpPr>
          <p:nvPr>
            <p:ph idx="1"/>
          </p:nvPr>
        </p:nvSpPr>
        <p:spPr>
          <a:xfrm>
            <a:off x="1097926" y="1226854"/>
            <a:ext cx="7588874" cy="4899310"/>
          </a:xfrm>
        </p:spPr>
        <p:txBody>
          <a:bodyPr>
            <a:normAutofit/>
          </a:bodyPr>
          <a:lstStyle/>
          <a:p>
            <a:pPr marL="0" lvl="1" indent="0" algn="ctr">
              <a:lnSpc>
                <a:spcPct val="70000"/>
              </a:lnSpc>
              <a:buNone/>
              <a:defRPr/>
            </a:pPr>
            <a:endParaRPr lang="en-GB" sz="1600" b="1" dirty="0" smtClean="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smtClean="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smtClean="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smtClean="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a:solidFill>
                <a:srgbClr val="0033CC"/>
              </a:solidFill>
              <a:effectLst>
                <a:outerShdw blurRad="38100" dist="38100" dir="2700000" algn="tl">
                  <a:srgbClr val="C0C0C0"/>
                </a:outerShdw>
              </a:effectLst>
            </a:endParaRPr>
          </a:p>
          <a:p>
            <a:pPr marL="0" lvl="1" indent="0" algn="ctr">
              <a:lnSpc>
                <a:spcPct val="70000"/>
              </a:lnSpc>
              <a:buNone/>
              <a:defRPr/>
            </a:pPr>
            <a:endParaRPr lang="en-GB" sz="1600" b="1" dirty="0" smtClean="0">
              <a:solidFill>
                <a:srgbClr val="0033CC"/>
              </a:solidFill>
              <a:effectLst>
                <a:outerShdw blurRad="38100" dist="38100" dir="2700000" algn="tl">
                  <a:srgbClr val="C0C0C0"/>
                </a:outerShdw>
              </a:effectLst>
            </a:endParaRPr>
          </a:p>
          <a:p>
            <a:pPr marL="0" lvl="1" indent="0" algn="ctr">
              <a:lnSpc>
                <a:spcPct val="70000"/>
              </a:lnSpc>
              <a:buNone/>
              <a:defRPr/>
            </a:pPr>
            <a:r>
              <a:rPr lang="en-GB" sz="6600" b="1" dirty="0" smtClean="0">
                <a:solidFill>
                  <a:srgbClr val="0033CC"/>
                </a:solidFill>
                <a:effectLst>
                  <a:outerShdw blurRad="38100" dist="38100" dir="2700000" algn="tl">
                    <a:srgbClr val="C0C0C0"/>
                  </a:outerShdw>
                </a:effectLst>
              </a:rPr>
              <a:t>THANK YOU</a:t>
            </a:r>
            <a:endParaRPr lang="en-US" sz="6600" b="1" dirty="0">
              <a:solidFill>
                <a:srgbClr val="0033CC"/>
              </a:solidFill>
              <a:effectLst>
                <a:outerShdw blurRad="38100" dist="38100" dir="2700000" algn="tl">
                  <a:srgbClr val="C0C0C0"/>
                </a:outerShdw>
              </a:effectLst>
            </a:endParaRPr>
          </a:p>
        </p:txBody>
      </p:sp>
    </p:spTree>
    <p:extLst>
      <p:ext uri="{BB962C8B-B14F-4D97-AF65-F5344CB8AC3E}">
        <p14:creationId xmlns:p14="http://schemas.microsoft.com/office/powerpoint/2010/main" val="1361769664"/>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8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9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1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2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3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4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5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6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7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18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19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1896</TotalTime>
  <Words>3155</Words>
  <Application>Microsoft Office PowerPoint</Application>
  <PresentationFormat>On-screen Show (4:3)</PresentationFormat>
  <Paragraphs>241</Paragraphs>
  <Slides>18</Slides>
  <Notes>0</Notes>
  <HiddenSlides>0</HiddenSlides>
  <MMClips>0</MMClips>
  <ScaleCrop>false</ScaleCrop>
  <HeadingPairs>
    <vt:vector size="6" baseType="variant">
      <vt:variant>
        <vt:lpstr>Fonts Used</vt:lpstr>
      </vt:variant>
      <vt:variant>
        <vt:i4>6</vt:i4>
      </vt:variant>
      <vt:variant>
        <vt:lpstr>Theme</vt:lpstr>
      </vt:variant>
      <vt:variant>
        <vt:i4>20</vt:i4>
      </vt:variant>
      <vt:variant>
        <vt:lpstr>Slide Titles</vt:lpstr>
      </vt:variant>
      <vt:variant>
        <vt:i4>18</vt:i4>
      </vt:variant>
    </vt:vector>
  </HeadingPairs>
  <TitlesOfParts>
    <vt:vector size="44" baseType="lpstr">
      <vt:lpstr>Arial</vt:lpstr>
      <vt:lpstr>Avenir Book</vt:lpstr>
      <vt:lpstr>Calibri</vt:lpstr>
      <vt:lpstr>Tahoma</vt:lpstr>
      <vt:lpstr>Times New Roman</vt:lpstr>
      <vt:lpstr>Wingdings</vt:lpstr>
      <vt:lpstr>Conception personnalisée</vt:lpstr>
      <vt:lpstr>1_Conception personnalisée</vt:lpstr>
      <vt:lpstr>2_Conception personnalisée</vt:lpstr>
      <vt:lpstr>3_Conception personnalisée</vt:lpstr>
      <vt:lpstr>4_Conception personnalisée</vt:lpstr>
      <vt:lpstr>5_Conception personnalisée</vt:lpstr>
      <vt:lpstr>6_Conception personnalisée</vt:lpstr>
      <vt:lpstr>7_Conception personnalisée</vt:lpstr>
      <vt:lpstr>8_Conception personnalisée</vt:lpstr>
      <vt:lpstr>9_Conception personnalisée</vt:lpstr>
      <vt:lpstr>10_Conception personnalisée</vt:lpstr>
      <vt:lpstr>11_Conception personnalisée</vt:lpstr>
      <vt:lpstr>12_Conception personnalisée</vt:lpstr>
      <vt:lpstr>13_Conception personnalisée</vt:lpstr>
      <vt:lpstr>14_Conception personnalisée</vt:lpstr>
      <vt:lpstr>15_Conception personnalisée</vt:lpstr>
      <vt:lpstr>16_Conception personnalisée</vt:lpstr>
      <vt:lpstr>17_Conception personnalisée</vt:lpstr>
      <vt:lpstr>18_Conception personnalisée</vt:lpstr>
      <vt:lpstr>19_Conception personnalisée</vt:lpstr>
      <vt:lpstr>      United Nations Economic Commission for Africa (ECA)  2014-2015 Biennium Report   </vt:lpstr>
      <vt:lpstr>  Principal Aims of ECA in 2014-2015 Biennium  </vt:lpstr>
      <vt:lpstr>POLICY INFLUENCE</vt:lpstr>
      <vt:lpstr>POLICY INFLUENCE…Cont’d</vt:lpstr>
      <vt:lpstr>POLICY INFLUENCE…Cont’d</vt:lpstr>
      <vt:lpstr>Credibility and Trust</vt:lpstr>
      <vt:lpstr>Credibility and Trust</vt:lpstr>
      <vt:lpstr>ACCOUNTABILITY AND LEARNING</vt:lpstr>
      <vt:lpstr>Operational Effectiveness </vt:lpstr>
      <vt:lpstr>Action on decisions and resolutions of the 8th COM </vt:lpstr>
      <vt:lpstr>Action on decisions and resolutions of the 8th COM </vt:lpstr>
      <vt:lpstr>Action on decisions and resolutions of the 8th COM </vt:lpstr>
      <vt:lpstr>Action on decisions and resolutions of the 8th COM </vt:lpstr>
      <vt:lpstr>Action on decisions and resolutions of the 8th COM </vt:lpstr>
      <vt:lpstr>Action on decisions and resolutions of the 8th COM </vt:lpstr>
      <vt:lpstr>Action on decisions and resolutions of the 8th COM </vt:lpstr>
      <vt:lpstr>Conclusion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Hassna BENSEDDIK</dc:creator>
  <cp:lastModifiedBy>Eskinder Tsegaye</cp:lastModifiedBy>
  <cp:revision>49</cp:revision>
  <dcterms:created xsi:type="dcterms:W3CDTF">2016-03-28T17:04:51Z</dcterms:created>
  <dcterms:modified xsi:type="dcterms:W3CDTF">2016-04-02T10:26:27Z</dcterms:modified>
</cp:coreProperties>
</file>