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1"/>
    <p:sldMasterId id="2147483721" r:id="rId2"/>
    <p:sldMasterId id="2147483733" r:id="rId3"/>
    <p:sldMasterId id="2147483745" r:id="rId4"/>
    <p:sldMasterId id="2147483757" r:id="rId5"/>
    <p:sldMasterId id="2147483769" r:id="rId6"/>
    <p:sldMasterId id="2147483781" r:id="rId7"/>
    <p:sldMasterId id="2147483793" r:id="rId8"/>
    <p:sldMasterId id="2147483817" r:id="rId9"/>
    <p:sldMasterId id="2147483829" r:id="rId10"/>
    <p:sldMasterId id="2147483841" r:id="rId11"/>
    <p:sldMasterId id="2147483853" r:id="rId12"/>
    <p:sldMasterId id="2147483865" r:id="rId13"/>
    <p:sldMasterId id="2147483877" r:id="rId14"/>
    <p:sldMasterId id="2147483889" r:id="rId15"/>
    <p:sldMasterId id="2147483901" r:id="rId16"/>
    <p:sldMasterId id="2147483913" r:id="rId17"/>
    <p:sldMasterId id="2147483925" r:id="rId18"/>
    <p:sldMasterId id="2147483937" r:id="rId19"/>
    <p:sldMasterId id="2147483949" r:id="rId20"/>
  </p:sldMasterIdLst>
  <p:notesMasterIdLst>
    <p:notesMasterId r:id="rId32"/>
  </p:notesMasterIdLst>
  <p:sldIdLst>
    <p:sldId id="258" r:id="rId21"/>
    <p:sldId id="369" r:id="rId22"/>
    <p:sldId id="385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393" r:id="rId31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Style foncé 2 - Accentuation 5/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5" autoAdjust="0"/>
  </p:normalViewPr>
  <p:slideViewPr>
    <p:cSldViewPr snapToGrid="0" snapToObjects="1">
      <p:cViewPr varScale="1">
        <p:scale>
          <a:sx n="111" d="100"/>
          <a:sy n="111" d="100"/>
        </p:scale>
        <p:origin x="159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140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ssinha\AppData\Local\Temp\notesC9812B\Migration_Presentation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Sheet2!$B$3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Sheet2!$A$4:$A$8</c:f>
              <c:strCache>
                <c:ptCount val="5"/>
                <c:pt idx="0">
                  <c:v>West Africa</c:v>
                </c:pt>
                <c:pt idx="1">
                  <c:v>Southern Africa</c:v>
                </c:pt>
                <c:pt idx="2">
                  <c:v>Central Africa</c:v>
                </c:pt>
                <c:pt idx="3">
                  <c:v>East Africa</c:v>
                </c:pt>
                <c:pt idx="4">
                  <c:v>North Africa</c:v>
                </c:pt>
              </c:strCache>
            </c:strRef>
          </c:cat>
          <c:val>
            <c:numRef>
              <c:f>Sheet2!$B$4:$B$8</c:f>
              <c:numCache>
                <c:formatCode>General</c:formatCode>
                <c:ptCount val="5"/>
                <c:pt idx="0">
                  <c:v>70</c:v>
                </c:pt>
                <c:pt idx="1">
                  <c:v>65</c:v>
                </c:pt>
                <c:pt idx="2">
                  <c:v>50</c:v>
                </c:pt>
                <c:pt idx="3">
                  <c:v>47</c:v>
                </c:pt>
                <c:pt idx="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249144"/>
        <c:axId val="3638256"/>
      </c:barChart>
      <c:catAx>
        <c:axId val="29824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8256"/>
        <c:crosses val="autoZero"/>
        <c:auto val="1"/>
        <c:lblAlgn val="ctr"/>
        <c:lblOffset val="100"/>
        <c:noMultiLvlLbl val="0"/>
      </c:catAx>
      <c:valAx>
        <c:axId val="363825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Percentage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49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tx>
            <c:strRef>
              <c:f>Sheet2!$B$29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5.681818181818182E-3"/>
                  <c:y val="2.483266939698836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 smtClean="0"/>
                      <a:t>AFRICA</a:t>
                    </a:r>
                    <a:r>
                      <a:rPr lang="en-US" baseline="0" dirty="0"/>
                      <a:t>
</a:t>
                    </a:r>
                    <a:fld id="{E982657A-EDBD-49D8-B33A-18B86EA3FE81}" type="VALUE">
                      <a:rPr lang="en-US" baseline="0"/>
                      <a:pPr>
                        <a:defRPr sz="1800"/>
                      </a:pPr>
                      <a:t>[VALUE]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0076403801797502"/>
                      <c:h val="0.1534865047946354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2.8282728863437526E-2"/>
                  <c:y val="2.525651144435674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B8173CC-858C-4288-A360-8CD02E88B22F}" type="CATEGORYNAME">
                      <a:rPr lang="en-US" b="1" smtClean="0"/>
                      <a:pPr>
                        <a:defRPr sz="1800"/>
                      </a:pPr>
                      <a:t>[CATEGORY NAME]</a:t>
                    </a:fld>
                    <a:r>
                      <a:rPr lang="en-US" baseline="0" dirty="0"/>
                      <a:t>
</a:t>
                    </a:r>
                    <a:fld id="{802631A8-1868-4B95-BF7A-12894B236CCE}" type="VALUE">
                      <a:rPr lang="en-US" baseline="0"/>
                      <a:pPr>
                        <a:defRPr sz="1800"/>
                      </a:pPr>
                      <a:t>[VALUE]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0263888888888889"/>
                      <c:h val="0.1724288883779030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5.0925337632079971E-17"/>
                  <c:y val="-1.851851851851851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EUROPE</a:t>
                    </a:r>
                    <a:r>
                      <a:rPr lang="en-US" baseline="0" dirty="0"/>
                      <a:t>
</a:t>
                    </a:r>
                    <a:fld id="{97ABC822-48B1-4111-B90E-54DCB5ECE5D8}" type="VALUE">
                      <a:rPr lang="en-US" baseline="0"/>
                      <a:pPr/>
                      <a:t>[VALUE]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-7.5758569951483341E-3"/>
                  <c:y val="6.166367325631251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 smtClean="0"/>
                      <a:t>NORTHERN AMERICA</a:t>
                    </a:r>
                    <a:r>
                      <a:rPr lang="en-US" baseline="0" dirty="0"/>
                      <a:t>
</a:t>
                    </a:r>
                    <a:fld id="{61838C3A-1D22-40E3-8630-BDF8A30BA0A7}" type="VALUE">
                      <a:rPr lang="en-US" baseline="0"/>
                      <a:pPr>
                        <a:defRPr sz="1800"/>
                      </a:pPr>
                      <a:t>[VALUE]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16389286566452"/>
                      <c:h val="0.1748809575598630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4"/>
              <c:layout>
                <c:manualLayout>
                  <c:x val="1.9823232323232347E-2"/>
                  <c:y val="-1.988502818363174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 smtClean="0"/>
                      <a:t>OCEANIA</a:t>
                    </a:r>
                    <a:r>
                      <a:rPr lang="en-US" baseline="0" dirty="0"/>
                      <a:t>
</a:t>
                    </a:r>
                    <a:fld id="{9867424B-30E0-4339-9BCC-CEDF9B39D9C7}" type="VALUE">
                      <a:rPr lang="en-US" baseline="0"/>
                      <a:pPr>
                        <a:defRPr sz="1800"/>
                      </a:pPr>
                      <a:t>[VALUE]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6344945518173865"/>
                      <c:h val="0.1924200635141601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6.1111111111111088E-2"/>
                  <c:y val="5.73459615027402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 smtClean="0"/>
                      <a:t>SOUTH AND CENTRAL AMERICA</a:t>
                    </a:r>
                    <a:r>
                      <a:rPr lang="en-US" baseline="0" dirty="0"/>
                      <a:t>
</a:t>
                    </a:r>
                    <a:fld id="{D2BEAE76-FF97-43A8-A200-9D3AB62D1B87}" type="VALUE">
                      <a:rPr lang="en-US" baseline="0"/>
                      <a:pPr>
                        <a:defRPr sz="1800"/>
                      </a:pPr>
                      <a:t>[VALUE]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34648622047244093"/>
                      <c:h val="0.16078006823732668"/>
                    </c:manualLayout>
                  </c15:layout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Sheet2!$A$30:$A$35</c:f>
              <c:strCache>
                <c:ptCount val="6"/>
                <c:pt idx="0">
                  <c:v>Africa</c:v>
                </c:pt>
                <c:pt idx="1">
                  <c:v>Asia</c:v>
                </c:pt>
                <c:pt idx="2">
                  <c:v>Europe</c:v>
                </c:pt>
                <c:pt idx="3">
                  <c:v>Northern America</c:v>
                </c:pt>
                <c:pt idx="4">
                  <c:v>Oceania</c:v>
                </c:pt>
                <c:pt idx="5">
                  <c:v>South and Central America</c:v>
                </c:pt>
              </c:strCache>
            </c:strRef>
          </c:cat>
          <c:val>
            <c:numRef>
              <c:f>Sheet2!$B$30:$B$35</c:f>
              <c:numCache>
                <c:formatCode>0.0</c:formatCode>
                <c:ptCount val="6"/>
                <c:pt idx="0">
                  <c:v>11.29</c:v>
                </c:pt>
                <c:pt idx="1">
                  <c:v>29.03</c:v>
                </c:pt>
                <c:pt idx="2">
                  <c:v>33.58</c:v>
                </c:pt>
                <c:pt idx="3">
                  <c:v>2.06</c:v>
                </c:pt>
                <c:pt idx="4">
                  <c:v>1.67</c:v>
                </c:pt>
                <c:pt idx="5">
                  <c:v>22.38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0.85727</cdr:x>
      <cdr:y>0.77056</cdr:y>
    </cdr:from>
    <cdr:to>
      <cdr:x>0.97056</cdr:x>
      <cdr:y>0.98464</cdr:y>
    </cdr:to>
    <cdr:pic>
      <cdr:nvPicPr>
        <cdr:cNvPr id="2" name="Image 1"/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r="50619"/>
        <a:stretch xmlns:a="http://schemas.openxmlformats.org/drawingml/2006/main"/>
      </cdr:blipFill>
      <cdr:spPr>
        <a:xfrm xmlns:a="http://schemas.openxmlformats.org/drawingml/2006/main">
          <a:off x="7838840" y="3875290"/>
          <a:ext cx="1035996" cy="1076652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AB2968-AF50-4779-A8F9-C452E71A6D55}" type="datetimeFigureOut">
              <a:rPr lang="en-US" smtClean="0"/>
              <a:t>4/2/2016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8D053-2E03-4458-BB66-52EB7FE502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74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834FA-43BE-42A0-BB8D-E5DD53712CAC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101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5834FA-43BE-42A0-BB8D-E5DD53712CAC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026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2304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8410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298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499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805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193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712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2526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0021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989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153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4906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475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588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5189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3087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45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848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39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551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09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4819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7982-687A-4450-BC95-77136AAB609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826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3F00-01C8-447F-9B83-FB300D7EEBA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5833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B7A68-9CB9-48D0-A9DD-DA66F49A291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8189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9BDC6-5A95-4F59-B7A4-6EEBA8F3FCC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1658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DAAE5E-AE5B-4209-AC59-4358E0EABF7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8729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9433D-68C0-4ABD-90FA-36F7C2DEAD8A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190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14C97-CA85-4AB4-8FB1-B977D9A333E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4024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038F2-CAF3-4374-A7A1-325BDE1A2B1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6160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12AB19-227D-4280-8B4F-8C2796E6FDE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463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C3C81-83A8-4B9D-B25B-C31EF122550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876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FA45B-AAFD-48AC-8FF2-398EB1C0F71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1072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637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4122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79749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48413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85400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2105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8170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8121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92084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598568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6957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5149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42963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1816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7322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1679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77641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9132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0908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298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24044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6035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350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794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6993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7697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070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7256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96008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44958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3376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4381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6441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53481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92900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35718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95389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8733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39442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24856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4342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57954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94223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81662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81826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77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6101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84426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70347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75759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27649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602724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28207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48981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457119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87494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66087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48808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20247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14896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01001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915937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693627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13713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77321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1518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75737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11614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347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37005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80291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304211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32299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6639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84378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051143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21684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366327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66503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240382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2586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43276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957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67425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84159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2030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70937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84098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8427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96041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28308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29098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412279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15176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254951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33962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121932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73974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14486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EA5A3-5111-4D02-BE8D-F4AB95782BA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771754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8FE86-8DAE-4310-908E-1E253EBA0100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17192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6135-9374-45C2-AE24-2EE7A71A9D27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59142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53C4D-20D7-41A0-A8E7-A5164C93F01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3307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37374-B695-4033-889E-62147ADC4398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49042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0D6D8-5906-4098-8FC3-2298684F82A4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95211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F62A9-7D57-451F-9366-82C1E613E50C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9724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75DB4-5D31-44A1-9DDD-B01DB241B95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68765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DA0C2-5E21-4E42-8D5C-E7FEA289FC19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77231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805C3-C9EA-4358-93BA-53E9A23C0E3B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72678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F4349-573E-4818-8656-95053F8EEC7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42873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70D549-BD71-43DB-9F7B-DE9FDE2BDD52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CD46BD-5DC1-48D4-AC7D-AA1B21755CEC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19640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1AFF69-1213-41A8-8D50-E6135BEE5E72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98DB27-CB62-47B2-9753-8C50AC69217E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83587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382D926-41EF-47C2-82F0-923E61E1EFA4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0F9D60-8F2C-4F07-8126-05D8666923AA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652890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358BA8-0005-438C-BD35-C0E0A06BCF28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81694-9C26-4D36-906C-8F8B3C4E1693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49700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D6B2D7-26FB-4EF5-A83C-4EFB2FF05D2A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027358-1A14-438D-9BA3-2A5158E5C461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562110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5F88364-0FBB-43DF-8CA6-849483619E47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476AC-5573-428E-A2F9-E593AAB036DA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750448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AE17EA-708E-4FAA-92B4-8C2391F070E9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BFC28-E7A0-4AB0-B767-2CE875D160B9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817044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1327CD-54FE-48C4-939B-8FCF80ADA090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7B5096-A992-42A2-8485-70E8F810EF6A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7866089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B9F7C01-B46C-4910-8B07-0B28409391B5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E2913-EF12-478A-A04C-7A98625785E6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90813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B4FB66-0C41-4391-A001-1DAF8CB871D2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9EC790-1966-4B2D-A3AF-9C844FBF1FB5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149385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8E57C9-C6D6-45C2-8621-058A0EA1DFEA}" type="datetimeFigureOut">
              <a:rPr lang="fr-FR"/>
              <a:pPr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BA682A-2A19-4FFB-8DAE-0E9D52EF4C97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247929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72971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663575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28177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305184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35641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6669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973545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51449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98526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706971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696897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57172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55515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40826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341627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00618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342366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0475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4962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38583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48330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59787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968163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23371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4366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46545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7262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09821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216605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679831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039547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694961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16878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88254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4298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648148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42705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479963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16761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81607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859812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86692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90887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35402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89438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94425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668218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01094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863251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903467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537552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375280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03319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6259800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363903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44731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827714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665577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316560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804243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220676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23706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01210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18875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64020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24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/>
              <a:t>02/04/2016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7823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50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26ABD-EA0C-49E9-8816-E5CA915C3B12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802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541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71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724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683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76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98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148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345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720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BB8D1-B2DE-4DD5-9186-3C94B2CC3DE6}" type="datetime1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052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3BBEC3F-056C-40EC-8302-86E3208BBA6E}" type="datetimeFigureOut">
              <a:rPr lang="fr-FR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02/04/2016</a:t>
            </a:fld>
            <a:endParaRPr lang="fr-FR">
              <a:cs typeface="Arial" panose="020B0604020202020204" pitchFamily="34" charset="0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cs typeface="Arial" panose="020B0604020202020204" pitchFamily="34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07DD2D-C18A-41BA-ADC8-197569675C8E}" type="slidenum">
              <a:rPr lang="fr-FR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203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  <p:sldLayoutId id="2147483885" r:id="rId8"/>
    <p:sldLayoutId id="2147483886" r:id="rId9"/>
    <p:sldLayoutId id="2147483887" r:id="rId10"/>
    <p:sldLayoutId id="214748388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511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  <p:sldLayoutId id="2147483896" r:id="rId7"/>
    <p:sldLayoutId id="2147483897" r:id="rId8"/>
    <p:sldLayoutId id="2147483898" r:id="rId9"/>
    <p:sldLayoutId id="2147483899" r:id="rId10"/>
    <p:sldLayoutId id="214748390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28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09" r:id="rId8"/>
    <p:sldLayoutId id="2147483910" r:id="rId9"/>
    <p:sldLayoutId id="2147483911" r:id="rId10"/>
    <p:sldLayoutId id="2147483912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447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929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445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  <p:sldLayoutId id="2147483947" r:id="rId10"/>
    <p:sldLayoutId id="2147483948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FFFD8-F347-F041-88EE-862E40341E20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02/04/2016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848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53" r:id="rId4"/>
    <p:sldLayoutId id="2147483954" r:id="rId5"/>
    <p:sldLayoutId id="2147483955" r:id="rId6"/>
    <p:sldLayoutId id="2147483956" r:id="rId7"/>
    <p:sldLayoutId id="2147483957" r:id="rId8"/>
    <p:sldLayoutId id="2147483958" r:id="rId9"/>
    <p:sldLayoutId id="2147483959" r:id="rId10"/>
    <p:sldLayoutId id="214748396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4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logo PPT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99"/>
            <a:ext cx="6282267" cy="1422702"/>
          </a:xfrm>
          <a:prstGeom prst="rect">
            <a:avLst/>
          </a:prstGeom>
        </p:spPr>
      </p:pic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-64584" y="2109330"/>
            <a:ext cx="9294696" cy="3120942"/>
          </a:xfrm>
        </p:spPr>
        <p:txBody>
          <a:bodyPr>
            <a:normAutofit/>
          </a:bodyPr>
          <a:lstStyle/>
          <a:p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Meeting of the </a:t>
            </a:r>
            <a:r>
              <a:rPr lang="fr-FR" sz="36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Committee</a:t>
            </a: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 of Experts</a:t>
            </a:r>
            <a:b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en-US" sz="2400" dirty="0" smtClean="0">
                <a:solidFill>
                  <a:srgbClr val="FFFFFF"/>
                </a:solidFill>
                <a:latin typeface="Avenir Book"/>
                <a:cs typeface="Avenir Book"/>
              </a:rPr>
              <a:t>All </a:t>
            </a:r>
            <a:r>
              <a:rPr lang="en-US" sz="2400" dirty="0">
                <a:solidFill>
                  <a:srgbClr val="FFFFFF"/>
                </a:solidFill>
                <a:latin typeface="Avenir Book"/>
                <a:cs typeface="Avenir Book"/>
              </a:rPr>
              <a:t>day event 9.00 - 18.45</a:t>
            </a:r>
            <a: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  <a:t/>
            </a:r>
            <a:b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  <a:t/>
            </a:r>
            <a:b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  <a:t/>
            </a:r>
            <a:b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Réunion du Comité d’experts</a:t>
            </a:r>
            <a:b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</a:br>
            <a:r>
              <a:rPr lang="fr-FR" sz="2400" dirty="0" smtClean="0">
                <a:solidFill>
                  <a:srgbClr val="FFFFFF"/>
                </a:solidFill>
                <a:latin typeface="Avenir Book"/>
                <a:cs typeface="Avenir Book"/>
              </a:rPr>
              <a:t>Journée entière </a:t>
            </a:r>
            <a:r>
              <a:rPr lang="en-US" sz="2400" dirty="0">
                <a:solidFill>
                  <a:srgbClr val="FFFFFF"/>
                </a:solidFill>
                <a:latin typeface="Avenir Book"/>
                <a:cs typeface="Avenir Book"/>
              </a:rPr>
              <a:t>9.00 - 18.45</a:t>
            </a:r>
            <a:r>
              <a:rPr lang="fr-FR" sz="2400" dirty="0">
                <a:solidFill>
                  <a:srgbClr val="FFFFFF"/>
                </a:solidFill>
                <a:latin typeface="Avenir Book"/>
                <a:cs typeface="Avenir Book"/>
              </a:rPr>
              <a:t/>
            </a:r>
            <a:br>
              <a:rPr lang="fr-FR" sz="2400" dirty="0">
                <a:solidFill>
                  <a:srgbClr val="FFFFFF"/>
                </a:solidFill>
                <a:latin typeface="Avenir Book"/>
                <a:cs typeface="Avenir Book"/>
              </a:rPr>
            </a:br>
            <a:endParaRPr lang="fr-FR" sz="24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pic>
        <p:nvPicPr>
          <p:cNvPr id="13" name="Image 1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54"/>
          <a:stretch/>
        </p:blipFill>
        <p:spPr>
          <a:xfrm>
            <a:off x="0" y="5973150"/>
            <a:ext cx="9144000" cy="5915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/>
            </a:ext>
          </a:extLst>
        </p:spPr>
      </p:pic>
      <p:pic>
        <p:nvPicPr>
          <p:cNvPr id="15" name="Image 14" descr="20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291" y="453526"/>
            <a:ext cx="1813285" cy="73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3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logo PPT-0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99"/>
            <a:ext cx="6282267" cy="1422702"/>
          </a:xfrm>
          <a:prstGeom prst="rect">
            <a:avLst/>
          </a:prstGeom>
        </p:spPr>
      </p:pic>
      <p:pic>
        <p:nvPicPr>
          <p:cNvPr id="13" name="Image 12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54"/>
          <a:stretch/>
        </p:blipFill>
        <p:spPr>
          <a:xfrm>
            <a:off x="0" y="5973150"/>
            <a:ext cx="9144000" cy="5915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/>
            </a:ext>
          </a:extLst>
        </p:spPr>
      </p:pic>
      <p:pic>
        <p:nvPicPr>
          <p:cNvPr id="15" name="Image 14" descr="20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291" y="453526"/>
            <a:ext cx="1813285" cy="7302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26955" y="2783159"/>
            <a:ext cx="8601765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fr-FR" sz="3600" dirty="0" err="1" smtClean="0">
                <a:solidFill>
                  <a:srgbClr val="FFFFFF"/>
                </a:solidFill>
                <a:latin typeface="Avenir Book"/>
                <a:cs typeface="Avenir Book"/>
              </a:rPr>
              <a:t>Addressing</a:t>
            </a:r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 the challenge </a:t>
            </a:r>
          </a:p>
          <a:p>
            <a:pPr algn="ctr"/>
            <a:r>
              <a:rPr lang="fr-FR" sz="3600" dirty="0" smtClean="0">
                <a:solidFill>
                  <a:srgbClr val="FFFFFF"/>
                </a:solidFill>
                <a:latin typeface="Avenir Book"/>
                <a:cs typeface="Avenir Book"/>
              </a:rPr>
              <a:t>of international migration </a:t>
            </a:r>
            <a:endParaRPr lang="fr-FR" sz="3600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9117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logo PPT-0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799"/>
            <a:ext cx="6282267" cy="14227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ADDRESSING THE CHALLENGE OF INTERNATIONAL MIGRATION IN AFRICA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0087" y="4257374"/>
            <a:ext cx="8335489" cy="1381426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solidFill>
                  <a:schemeClr val="bg1"/>
                </a:solidFill>
              </a:rPr>
              <a:t>Presentation by Takyiwaa Manuh, Director, Social Development Policy Division, ECA</a:t>
            </a:r>
          </a:p>
          <a:p>
            <a:r>
              <a:rPr lang="en-US" dirty="0">
                <a:solidFill>
                  <a:schemeClr val="bg1"/>
                </a:solidFill>
              </a:rPr>
              <a:t>Thirty-fifth meeting of Committee of Experts</a:t>
            </a:r>
          </a:p>
          <a:p>
            <a:r>
              <a:rPr lang="en-US" dirty="0">
                <a:solidFill>
                  <a:schemeClr val="bg1"/>
                </a:solidFill>
              </a:rPr>
              <a:t>Addis Ababa, 1 April 2016</a:t>
            </a:r>
          </a:p>
        </p:txBody>
      </p:sp>
      <p:pic>
        <p:nvPicPr>
          <p:cNvPr id="13" name="Image 12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554"/>
          <a:stretch/>
        </p:blipFill>
        <p:spPr>
          <a:xfrm>
            <a:off x="0" y="5973150"/>
            <a:ext cx="9144000" cy="5915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/>
            </a:ext>
          </a:extLst>
        </p:spPr>
      </p:pic>
      <p:pic>
        <p:nvPicPr>
          <p:cNvPr id="15" name="Image 14" descr="201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291" y="453526"/>
            <a:ext cx="1813285" cy="730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431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98107" y="5639219"/>
            <a:ext cx="1035996" cy="1076652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FFFF"/>
                </a:solidFill>
                <a:latin typeface="Avenir Book"/>
                <a:cs typeface="Avenir Book"/>
              </a:rPr>
              <a:t>CONTEXT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0" y="1226854"/>
            <a:ext cx="9144000" cy="4899310"/>
          </a:xfrm>
        </p:spPr>
        <p:txBody>
          <a:bodyPr>
            <a:normAutofit fontScale="77500" lnSpcReduction="20000"/>
          </a:bodyPr>
          <a:lstStyle/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People move – not only to escape poverty, environmental disasters or violent conflict, but also to pursue their aspirations for a better life.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Globalization has opened new avenues for migration – distances have shrunk and information on opportunities is easily available and widely shared. 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International migration has enormous implications for growth and poverty alleviation in both origin and destination countries.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About 31 million Africans, or little more than 3% of the continent’s population, have migrated internationally, that is outside the borders of their own countries</a:t>
            </a:r>
            <a:r>
              <a:rPr lang="en-US" dirty="0" smtClean="0">
                <a:latin typeface="Avenir Book"/>
                <a:cs typeface="Avenir Book"/>
              </a:rPr>
              <a:t>.</a:t>
            </a:r>
            <a:endParaRPr lang="en-US" dirty="0">
              <a:latin typeface="Avenir Book"/>
              <a:cs typeface="Avenir Book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78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98107" y="5639219"/>
            <a:ext cx="1035996" cy="1076652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rmAutofit fontScale="90000"/>
          </a:bodyPr>
          <a:lstStyle/>
          <a:p>
            <a:r>
              <a:rPr lang="fr-FR" dirty="0">
                <a:solidFill>
                  <a:srgbClr val="FFFFFF"/>
                </a:solidFill>
                <a:latin typeface="Avenir Book"/>
                <a:cs typeface="Avenir Book"/>
              </a:rPr>
              <a:t>MIGRATION TRENDS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0" y="1226854"/>
            <a:ext cx="9144000" cy="4899310"/>
          </a:xfrm>
        </p:spPr>
        <p:txBody>
          <a:bodyPr>
            <a:normAutofit/>
          </a:bodyPr>
          <a:lstStyle/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The majority of migrants from Africa go to other African countries (as shown in the next slide).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Only about 28% of migrants from Africa go to Europe, and of the total migrant stock in Europe, less than 12% are from Africa.</a:t>
            </a: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endParaRPr lang="en-US" dirty="0">
              <a:latin typeface="Avenir Book"/>
              <a:cs typeface="Avenir Book"/>
            </a:endParaRPr>
          </a:p>
          <a:p>
            <a:pPr lvl="1">
              <a:buClr>
                <a:schemeClr val="tx2"/>
              </a:buClr>
              <a:buSzPct val="120000"/>
              <a:buFont typeface="Wingdings" charset="2"/>
              <a:buChar char="§"/>
            </a:pPr>
            <a:r>
              <a:rPr lang="en-US" dirty="0">
                <a:latin typeface="Avenir Book"/>
                <a:cs typeface="Avenir Book"/>
              </a:rPr>
              <a:t>Yet, the dominant misconception is that an overwhelming number of Africans are waiting to cross into Europe.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936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98107" y="5639219"/>
            <a:ext cx="1035996" cy="1076652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6350"/>
            <a:ext cx="9144000" cy="607835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Avenir Book"/>
                <a:cs typeface="Avenir Book"/>
              </a:rPr>
              <a:t>Emigrants from Africa migrate within their sub-region (%)</a:t>
            </a:r>
            <a:endParaRPr lang="fr-FR" sz="2800" b="1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/>
          </p:nvPr>
        </p:nvGraphicFramePr>
        <p:xfrm>
          <a:off x="1" y="1060175"/>
          <a:ext cx="9144000" cy="46912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6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6351"/>
            <a:ext cx="9144000" cy="115205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Avenir Book"/>
                <a:cs typeface="Avenir Book"/>
              </a:rPr>
              <a:t>Recent migrants in OECD countries by region of origin (%)</a:t>
            </a:r>
            <a:endParaRPr lang="fr-FR" sz="2400" b="1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graphicFrame>
        <p:nvGraphicFramePr>
          <p:cNvPr id="6" name="Content Placeholder 3"/>
          <p:cNvGraphicFramePr>
            <a:graphicFrameLocks noGrp="1"/>
          </p:cNvGraphicFramePr>
          <p:nvPr>
            <p:extLst/>
          </p:nvPr>
        </p:nvGraphicFramePr>
        <p:xfrm>
          <a:off x="0" y="1828800"/>
          <a:ext cx="9144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52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98107" y="5639219"/>
            <a:ext cx="1035996" cy="1076652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261386"/>
            <a:ext cx="8686800" cy="480736"/>
          </a:xfrm>
        </p:spPr>
        <p:txBody>
          <a:bodyPr>
            <a:normAutofit fontScale="90000"/>
          </a:bodyPr>
          <a:lstStyle/>
          <a:p>
            <a:r>
              <a:rPr lang="fr-FR" sz="2800" b="1" dirty="0">
                <a:solidFill>
                  <a:srgbClr val="FFFFFF"/>
                </a:solidFill>
                <a:latin typeface="Avenir Book"/>
                <a:cs typeface="Avenir Book"/>
              </a:rPr>
              <a:t>MIGRATION TRENDS…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3513"/>
            <a:ext cx="9144000" cy="452265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Migrants tend to be young (mostly 15-40 years), male, and with some education beyond primary school.</a:t>
            </a:r>
          </a:p>
          <a:p>
            <a:endParaRPr lang="en-US" dirty="0"/>
          </a:p>
          <a:p>
            <a:r>
              <a:rPr lang="en-US" dirty="0"/>
              <a:t>Increasingly, migration has become </a:t>
            </a:r>
            <a:r>
              <a:rPr lang="en-US" dirty="0" err="1"/>
              <a:t>feminised</a:t>
            </a:r>
            <a:r>
              <a:rPr lang="en-US" dirty="0"/>
              <a:t> as women now constitute almost half (49%) of the international migrant population.</a:t>
            </a:r>
          </a:p>
          <a:p>
            <a:endParaRPr lang="en-US" dirty="0"/>
          </a:p>
          <a:p>
            <a:r>
              <a:rPr lang="en-US" dirty="0"/>
              <a:t>Since 2006 remittances have been Africa’s largest source of foreign inflows after foreign direct investment (FDI). </a:t>
            </a:r>
          </a:p>
          <a:p>
            <a:endParaRPr lang="en-US" dirty="0"/>
          </a:p>
          <a:p>
            <a:r>
              <a:rPr lang="en-US" dirty="0"/>
              <a:t>Remittance inflows to Africa quadrupled between 1990 and 2010, reaching nearly $40 billion in 2010, equivalent to, on average, almost 3% Africa’s gross domestic product (GDP).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61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98107" y="5639219"/>
            <a:ext cx="1035996" cy="1076652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261386"/>
            <a:ext cx="8686800" cy="480736"/>
          </a:xfrm>
        </p:spPr>
        <p:txBody>
          <a:bodyPr>
            <a:normAutofit fontScale="90000"/>
          </a:bodyPr>
          <a:lstStyle/>
          <a:p>
            <a:r>
              <a:rPr lang="fr-FR" sz="2800" b="1" cap="all" dirty="0">
                <a:solidFill>
                  <a:srgbClr val="FFFFFF"/>
                </a:solidFill>
                <a:latin typeface="Avenir Book"/>
                <a:cs typeface="Avenir Book"/>
              </a:rPr>
              <a:t>Key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3513"/>
            <a:ext cx="9144000" cy="4522650"/>
          </a:xfrm>
        </p:spPr>
        <p:txBody>
          <a:bodyPr>
            <a:normAutofit/>
          </a:bodyPr>
          <a:lstStyle/>
          <a:p>
            <a:pPr lvl="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Africa is a youthful continent while the rest of the world is ageing</a:t>
            </a:r>
          </a:p>
          <a:p>
            <a:pPr lvl="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High youth unemployment driven by low quality education and skills acquisition limits opportunities of young Africans  </a:t>
            </a:r>
            <a:endParaRPr lang="en-US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Free movement of people and labour mobility need to be recognized as important enablers for regional integration and economic development of the continent</a:t>
            </a:r>
          </a:p>
          <a:p>
            <a:pPr lvl="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</a:pPr>
            <a:endParaRPr lang="en-GB" sz="1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Africa today needs an ‘African’ perspective which requires a better and shared understanding of the issues and a common response.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02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16350"/>
            <a:ext cx="8229600" cy="607835"/>
          </a:xfrm>
        </p:spPr>
        <p:txBody>
          <a:bodyPr>
            <a:normAutofit/>
          </a:bodyPr>
          <a:lstStyle/>
          <a:p>
            <a:r>
              <a:rPr lang="en-US" sz="3200" b="1" cap="all" dirty="0">
                <a:solidFill>
                  <a:srgbClr val="FFFFFF"/>
                </a:solidFill>
                <a:latin typeface="Avenir Book"/>
                <a:cs typeface="Avenir Book"/>
              </a:rPr>
              <a:t>Policy gaps and required actions</a:t>
            </a:r>
            <a:endParaRPr lang="fr-FR" sz="3200" b="1" cap="all" dirty="0">
              <a:solidFill>
                <a:srgbClr val="FFFFFF"/>
              </a:solidFill>
              <a:latin typeface="Avenir Book"/>
              <a:cs typeface="Avenir Book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0" y="1005990"/>
            <a:ext cx="9144000" cy="5631146"/>
          </a:xfrm>
        </p:spPr>
        <p:txBody>
          <a:bodyPr>
            <a:normAutofit fontScale="92500" lnSpcReduction="10000"/>
          </a:bodyPr>
          <a:lstStyle/>
          <a:p>
            <a:pPr marL="91440" lvl="0" indent="-91440" defTabSz="914400">
              <a:lnSpc>
                <a:spcPct val="12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</a:pP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1. </a:t>
            </a:r>
            <a:r>
              <a:rPr lang="en-GB" sz="2400" u="sng" dirty="0">
                <a:solidFill>
                  <a:srgbClr val="000000">
                    <a:lumMod val="75000"/>
                    <a:lumOff val="25000"/>
                  </a:srgbClr>
                </a:solidFill>
              </a:rPr>
              <a:t>Data availability</a:t>
            </a: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– Address data constraints and undertake analytical work to remove misconceptions on migration and support policy</a:t>
            </a:r>
          </a:p>
          <a:p>
            <a:pPr marL="91440" lvl="0" indent="-91440" defTabSz="914400">
              <a:lnSpc>
                <a:spcPct val="12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</a:pP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2. </a:t>
            </a:r>
            <a:r>
              <a:rPr lang="en-GB" sz="2400" u="sng" dirty="0">
                <a:solidFill>
                  <a:srgbClr val="000000">
                    <a:lumMod val="75000"/>
                    <a:lumOff val="25000"/>
                  </a:srgbClr>
                </a:solidFill>
              </a:rPr>
              <a:t>Design national strategies</a:t>
            </a: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that include migration flows, recognizing the contribution of migration in promoting development</a:t>
            </a:r>
          </a:p>
          <a:p>
            <a:pPr marL="91440" lvl="0" indent="-91440" defTabSz="914400">
              <a:lnSpc>
                <a:spcPct val="12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</a:pP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3. </a:t>
            </a:r>
            <a:r>
              <a:rPr lang="en-GB" sz="2400" u="sng" dirty="0">
                <a:solidFill>
                  <a:srgbClr val="000000">
                    <a:lumMod val="75000"/>
                    <a:lumOff val="25000"/>
                  </a:srgbClr>
                </a:solidFill>
              </a:rPr>
              <a:t>Policy coherence</a:t>
            </a: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to implement regional and sub-regional protocols and migration-related goals and aspirations of African Agenda 2063 and Agenda 2030 for Sustainable Development </a:t>
            </a:r>
          </a:p>
          <a:p>
            <a:pPr marL="91440" lvl="0" indent="-91440" defTabSz="914400">
              <a:lnSpc>
                <a:spcPct val="12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</a:pP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4. </a:t>
            </a:r>
            <a:r>
              <a:rPr lang="en-GB" sz="2400" u="sng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Regional integration and border management</a:t>
            </a: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to facilitate migration and visa-free travel for Africans in </a:t>
            </a:r>
            <a:r>
              <a:rPr lang="en-GB" sz="2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Africa</a:t>
            </a:r>
          </a:p>
          <a:p>
            <a:pPr marL="91440" lvl="0" indent="-91440" defTabSz="914400">
              <a:lnSpc>
                <a:spcPct val="12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Calibri" panose="020F0502020204030204" pitchFamily="34" charset="0"/>
              <a:buChar char=" "/>
            </a:pPr>
            <a:r>
              <a:rPr lang="en-GB" sz="24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5</a:t>
            </a: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. </a:t>
            </a:r>
            <a:r>
              <a:rPr lang="en-GB" sz="2400" u="sng" dirty="0">
                <a:solidFill>
                  <a:srgbClr val="000000">
                    <a:lumMod val="75000"/>
                    <a:lumOff val="25000"/>
                  </a:srgbClr>
                </a:solidFill>
              </a:rPr>
              <a:t>Political support</a:t>
            </a:r>
            <a:r>
              <a:rPr lang="en-GB" sz="24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 from member States to strengthen dialogue among RECs, international partners, and other stakeholders for increased collaboration and cooperation </a:t>
            </a:r>
          </a:p>
          <a:p>
            <a:pPr marL="457200" lvl="1" indent="0">
              <a:buClr>
                <a:schemeClr val="tx2"/>
              </a:buClr>
              <a:buSzPct val="120000"/>
              <a:buNone/>
            </a:pPr>
            <a:endParaRPr lang="fr-FR" dirty="0">
              <a:latin typeface="Avenir Book"/>
              <a:cs typeface="Avenir Book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18606" y="5706952"/>
            <a:ext cx="1035996" cy="107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40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19"/>
          <a:stretch/>
        </p:blipFill>
        <p:spPr>
          <a:xfrm>
            <a:off x="7898107" y="5639219"/>
            <a:ext cx="1035996" cy="1076652"/>
          </a:xfrm>
          <a:prstGeom prst="rect">
            <a:avLst/>
          </a:prstGeom>
        </p:spPr>
      </p:pic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261386"/>
            <a:ext cx="8686800" cy="480736"/>
          </a:xfrm>
        </p:spPr>
        <p:txBody>
          <a:bodyPr>
            <a:normAutofit fontScale="90000"/>
          </a:bodyPr>
          <a:lstStyle/>
          <a:p>
            <a:r>
              <a:rPr lang="fr-FR" sz="2800" b="1" dirty="0">
                <a:solidFill>
                  <a:srgbClr val="FFFFFF"/>
                </a:solidFill>
                <a:latin typeface="Avenir Book"/>
                <a:cs typeface="Avenir Book"/>
              </a:rPr>
              <a:t>Key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3513"/>
            <a:ext cx="9144000" cy="4522650"/>
          </a:xfrm>
        </p:spPr>
        <p:txBody>
          <a:bodyPr>
            <a:normAutofit/>
          </a:bodyPr>
          <a:lstStyle/>
          <a:p>
            <a:pPr lvl="0"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</a:pPr>
            <a:endParaRPr lang="en-GB" sz="2400" dirty="0" smtClean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lvl="0"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0000">
                  <a:lumMod val="75000"/>
                  <a:lumOff val="25000"/>
                </a:srgbClr>
              </a:solidFill>
            </a:endParaRPr>
          </a:p>
          <a:p>
            <a:pPr marL="0" lvl="0" indent="0" algn="ctr" defTabSz="914400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E48312"/>
              </a:buClr>
              <a:buSzPct val="100000"/>
              <a:buNone/>
            </a:pPr>
            <a:r>
              <a:rPr lang="en-GB" sz="66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THANK YOU</a:t>
            </a:r>
            <a:endParaRPr lang="en-GB" sz="6600" dirty="0">
              <a:solidFill>
                <a:srgbClr val="000000">
                  <a:lumMod val="75000"/>
                  <a:lumOff val="2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4D76C-01FB-BA4D-9CCE-F6AB969BCE84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46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7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8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9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10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11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12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13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5.xml><?xml version="1.0" encoding="utf-8"?>
<a:theme xmlns:a="http://schemas.openxmlformats.org/drawingml/2006/main" name="14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6.xml><?xml version="1.0" encoding="utf-8"?>
<a:theme xmlns:a="http://schemas.openxmlformats.org/drawingml/2006/main" name="15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7.xml><?xml version="1.0" encoding="utf-8"?>
<a:theme xmlns:a="http://schemas.openxmlformats.org/drawingml/2006/main" name="16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8.xml><?xml version="1.0" encoding="utf-8"?>
<a:theme xmlns:a="http://schemas.openxmlformats.org/drawingml/2006/main" name="17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9.xml><?xml version="1.0" encoding="utf-8"?>
<a:theme xmlns:a="http://schemas.openxmlformats.org/drawingml/2006/main" name="18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0.xml><?xml version="1.0" encoding="utf-8"?>
<a:theme xmlns:a="http://schemas.openxmlformats.org/drawingml/2006/main" name="19_Conception personnalisé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1893</TotalTime>
  <Words>496</Words>
  <Application>Microsoft Office PowerPoint</Application>
  <PresentationFormat>On-screen Show (4:3)</PresentationFormat>
  <Paragraphs>68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20</vt:i4>
      </vt:variant>
      <vt:variant>
        <vt:lpstr>Slide Titles</vt:lpstr>
      </vt:variant>
      <vt:variant>
        <vt:i4>11</vt:i4>
      </vt:variant>
    </vt:vector>
  </HeadingPairs>
  <TitlesOfParts>
    <vt:vector size="35" baseType="lpstr">
      <vt:lpstr>Arial</vt:lpstr>
      <vt:lpstr>Avenir Book</vt:lpstr>
      <vt:lpstr>Calibri</vt:lpstr>
      <vt:lpstr>Wingdings</vt:lpstr>
      <vt:lpstr>Conception personnalisée</vt:lpstr>
      <vt:lpstr>1_Conception personnalisée</vt:lpstr>
      <vt:lpstr>2_Conception personnalisée</vt:lpstr>
      <vt:lpstr>3_Conception personnalisée</vt:lpstr>
      <vt:lpstr>4_Conception personnalisée</vt:lpstr>
      <vt:lpstr>5_Conception personnalisée</vt:lpstr>
      <vt:lpstr>6_Conception personnalisée</vt:lpstr>
      <vt:lpstr>7_Conception personnalisée</vt:lpstr>
      <vt:lpstr>8_Conception personnalisée</vt:lpstr>
      <vt:lpstr>9_Conception personnalisée</vt:lpstr>
      <vt:lpstr>10_Conception personnalisée</vt:lpstr>
      <vt:lpstr>11_Conception personnalisée</vt:lpstr>
      <vt:lpstr>12_Conception personnalisée</vt:lpstr>
      <vt:lpstr>13_Conception personnalisée</vt:lpstr>
      <vt:lpstr>14_Conception personnalisée</vt:lpstr>
      <vt:lpstr>15_Conception personnalisée</vt:lpstr>
      <vt:lpstr>16_Conception personnalisée</vt:lpstr>
      <vt:lpstr>17_Conception personnalisée</vt:lpstr>
      <vt:lpstr>18_Conception personnalisée</vt:lpstr>
      <vt:lpstr>19_Conception personnalisée</vt:lpstr>
      <vt:lpstr>Meeting of the Committee of Experts All day event 9.00 - 18.45   Réunion du Comité d’experts Journée entière 9.00 - 18.45 </vt:lpstr>
      <vt:lpstr>PowerPoint Presentation</vt:lpstr>
      <vt:lpstr>ADDRESSING THE CHALLENGE OF INTERNATIONAL MIGRATION IN AFRICA</vt:lpstr>
      <vt:lpstr>CONTEXT</vt:lpstr>
      <vt:lpstr>MIGRATION TRENDS</vt:lpstr>
      <vt:lpstr>Emigrants from Africa migrate within their sub-region (%)</vt:lpstr>
      <vt:lpstr>Recent migrants in OECD countries by region of origin (%)</vt:lpstr>
      <vt:lpstr>MIGRATION TRENDS…</vt:lpstr>
      <vt:lpstr>Key Issues</vt:lpstr>
      <vt:lpstr>Policy gaps and required actions</vt:lpstr>
      <vt:lpstr>Key Issues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Hassna BENSEDDIK</dc:creator>
  <cp:lastModifiedBy>Eskinder Tsegaye</cp:lastModifiedBy>
  <cp:revision>47</cp:revision>
  <dcterms:created xsi:type="dcterms:W3CDTF">2016-03-28T17:04:51Z</dcterms:created>
  <dcterms:modified xsi:type="dcterms:W3CDTF">2016-04-02T10:21:08Z</dcterms:modified>
</cp:coreProperties>
</file>