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61" r:id="rId2"/>
    <p:sldId id="262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Lisinge" initials="RL" lastIdx="5" clrIdx="0">
    <p:extLst>
      <p:ext uri="{19B8F6BF-5375-455C-9EA6-DF929625EA0E}">
        <p15:presenceInfo xmlns:p15="http://schemas.microsoft.com/office/powerpoint/2012/main" userId="Robert Lising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4751387" y="2028031"/>
            <a:ext cx="4260850" cy="1270000"/>
          </a:xfrm>
        </p:spPr>
        <p:txBody>
          <a:bodyPr>
            <a:normAutofit fontScale="90000"/>
          </a:bodyPr>
          <a:lstStyle/>
          <a:p>
            <a:pPr indent="12700">
              <a:lnSpc>
                <a:spcPct val="104000"/>
              </a:lnSpc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836318" y="3383359"/>
            <a:ext cx="4090988" cy="810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 sz="1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spcBef>
                <a:spcPts val="100"/>
              </a:spcBef>
            </a:pP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Stephen Karingi </a:t>
            </a:r>
          </a:p>
          <a:p>
            <a:pPr eaLnBrk="1">
              <a:spcBef>
                <a:spcPts val="100"/>
              </a:spcBef>
            </a:pPr>
            <a:r>
              <a:rPr lang="en-US" altLang="en-US" sz="17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OiC</a:t>
            </a: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Regional Integration and Trade</a:t>
            </a: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11 - 15 May 2018</a:t>
            </a:r>
          </a:p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Addis Ababa, Ethiopia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3563938" y="6050656"/>
            <a:ext cx="5018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>
                <a:solidFill>
                  <a:schemeClr val="bg1"/>
                </a:solidFill>
              </a:rPr>
              <a:t>2018 Conference of Ministers</a:t>
            </a: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180263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5" y="365798"/>
            <a:ext cx="398440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1   |   OVERVIEW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2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471488" y="981075"/>
            <a:ext cx="8594874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 HAS MADE SIGNIFICANT </a:t>
            </a:r>
          </a:p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STRIDES TOWARDS INTEGRATION</a:t>
            </a:r>
          </a:p>
          <a:p>
            <a:pPr eaLnBrk="1"/>
            <a:endParaRPr lang="en-US" altLang="en-US" sz="20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Regional integration is a longstanding priority for Africa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Continental initiatives on integration: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E.g. Agenda 2063, MIP, PIDA, BIAT;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Most recently, launch of the African Continental Free Trade Area;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At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subregional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level, eight Regional Economic Communities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Global rise in protectionism challenge for Africa’s structural transformation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Underlines the importance of regional integration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1148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49651" y="365798"/>
            <a:ext cx="44812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2   |  Status of integration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3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471488" y="981075"/>
            <a:ext cx="8594874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LEVEL OF INTEGRATION VARIES </a:t>
            </a:r>
          </a:p>
          <a:p>
            <a:pPr eaLnBrk="1"/>
            <a:endParaRPr lang="en-US" altLang="en-US" sz="20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Three RECs have reached free trade area stage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 customs union (ECOWAS) and a single market (EAC) 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 economic and monetary unions: WAEMU and CEMAC 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Level of integration varies also within RECs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Intra-African trade increased to 18% in 2016, from 9% in 2000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EAC and SADC best performers in terms of intra-REC trade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Yet, no REC recorded intra-REC trade of over 25%</a:t>
            </a: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189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49651" y="365798"/>
            <a:ext cx="44812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2   |  Status of integration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4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471488" y="981075"/>
            <a:ext cx="8594874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INDUSTRIAL DEVELOPMENT HINDERED BY </a:t>
            </a:r>
          </a:p>
          <a:p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BY INFRASTRUCTURE GAPS </a:t>
            </a:r>
            <a:endParaRPr lang="en-US" altLang="en-US" sz="20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An estimated $93 billion/year needed to fill infrastructure gaps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Priority projects under PIDA alone require $68 billion up to 2020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Infrastructure development commitments $75 billion/year (2012-16) </a:t>
            </a:r>
          </a:p>
          <a:p>
            <a:pPr lvl="2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Under 10% of investment from private sector </a:t>
            </a:r>
          </a:p>
          <a:p>
            <a:pPr marL="185738" lvl="2" indent="-146050"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marL="185738" lvl="2" indent="-146050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Launch of the Single African Air Transport Market in January 2018 </a:t>
            </a:r>
          </a:p>
          <a:p>
            <a:pPr marL="585788" lvl="2" indent="-146050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Expected to contribute to growth of African aviation industry</a:t>
            </a:r>
          </a:p>
          <a:p>
            <a:pPr marL="585788" lvl="2" indent="-146050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25 countries have acceded to the initiative</a:t>
            </a: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3003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49651" y="365798"/>
            <a:ext cx="44812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2   |  Status of integration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5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07951" y="847725"/>
            <a:ext cx="8958411" cy="497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NON-TRADE INTEGRATION STILL LIMITED</a:t>
            </a:r>
          </a:p>
          <a:p>
            <a:pPr eaLnBrk="1"/>
            <a:endParaRPr lang="en-US" altLang="en-US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50 African countries have signed at least one African BIT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Majority have not entered into force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Pan-African Investment Code: continental investment regulation harmonization </a:t>
            </a: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Productive integration hindered by reliance on primary commodities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Underused potential for regional value chains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E.g. cotton-to-textile, cocoa-to-chocolate, coffee to by-products</a:t>
            </a: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Only 10 African countries offer liberal access (visa-free or visa-on-arrival)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Protocol on Free Movement of Persons signed by 30 countries </a:t>
            </a: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9145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31596" y="364981"/>
            <a:ext cx="4572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3 | African Continental FTA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6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07951" y="847725"/>
            <a:ext cx="8958411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19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19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 NEW MILESTONE IN AFRICA’S </a:t>
            </a:r>
          </a:p>
          <a:p>
            <a:r>
              <a:rPr lang="en-US" altLang="en-US" sz="19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INTEGRATION</a:t>
            </a:r>
          </a:p>
          <a:p>
            <a:pPr eaLnBrk="1"/>
            <a:endParaRPr lang="en-US" altLang="en-US" sz="16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Agreement Establishing the African Continental Free Trade Area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44 member States signed in Kigali, 21 March 2018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Agreement will enter into force after 22 ratifications</a:t>
            </a:r>
          </a:p>
          <a:p>
            <a:pPr marL="457200" lvl="1" indent="0">
              <a:lnSpc>
                <a:spcPct val="1500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Outstanding issues include annexes to adopted protocols and the schedules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All outstanding work to be completed by Jan 2019</a:t>
            </a: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Second phase will begin late 2018, completed by Jan 2020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Investment, competition and intellectual property rights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is also being mooted as a possible additional topic</a:t>
            </a:r>
          </a:p>
          <a:p>
            <a:pPr marL="457200" lvl="1" indent="0">
              <a:lnSpc>
                <a:spcPct val="150000"/>
              </a:lnSpc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879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31596" y="364981"/>
            <a:ext cx="4572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3 | African Continental FTA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7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72889" y="911105"/>
            <a:ext cx="8958411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AND INCLUSIVE DEVELOPMENT</a:t>
            </a:r>
          </a:p>
          <a:p>
            <a:pPr eaLnBrk="1"/>
            <a:endParaRPr lang="en-US" altLang="en-US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All African countries expected to gain in the long term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Better access to affordable inputs and larger markets;</a:t>
            </a: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But diversity on the continent will drive differentiated impacts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More industrialized countries will be better placed to benefit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High share of agricultural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labour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can drive benefits </a:t>
            </a:r>
          </a:p>
          <a:p>
            <a:pPr marL="457200" lvl="1" indent="0">
              <a:lnSpc>
                <a:spcPct val="150000"/>
              </a:lnSpc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Inclusive gains will be contingent on supporting measures and policies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Both between and within countries</a:t>
            </a: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5153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31596" y="364981"/>
            <a:ext cx="4572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3 | African Continental FTA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8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72889" y="911105"/>
            <a:ext cx="8958411" cy="4601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TOWARDS AN EFFECTIVE AFCFTA</a:t>
            </a:r>
          </a:p>
          <a:p>
            <a:pPr eaLnBrk="1"/>
            <a:endParaRPr lang="en-US" altLang="en-US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Measures to overcome short-term costs will be required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Countries with high initial tariffs on and levels of intra-African trade,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Less industrialized countries,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Vulnerable populations such as smallholder farmers</a:t>
            </a: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Exclusion lists can address some of the challenges 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Implementation of BIAT will alleviate barriers to intra-African trade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Benefiting less advantaged countries and small-scale businesses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Strong institutional and M&amp;E structures will enhance implementation</a:t>
            </a: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4965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31596" y="364981"/>
            <a:ext cx="45720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9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CHAPTER 4 | Conclusions</a:t>
            </a: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9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55564" y="711557"/>
            <a:ext cx="9023349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RECOMMENDATIONS</a:t>
            </a:r>
          </a:p>
          <a:p>
            <a:pPr eaLnBrk="1"/>
            <a:endParaRPr lang="en-US" altLang="en-US" sz="1600" b="1" dirty="0">
              <a:solidFill>
                <a:srgbClr val="399D5C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Prompt signing, ratification and implementation of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will be key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ECA and AUC cooperation in supporting the process remains important</a:t>
            </a: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should be complemented by investment regulations and policies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Pan-African Investment Code provides basis for investment chapter of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Impact assessments crucial to ensure that no one is left behind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Will also ensure that appropriate supporting measures put in place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Implementation of BIAT required to overcome barriers to intra-African trade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Such as infrastructure gaps and cumbersome procedures</a:t>
            </a: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107951" y="6239321"/>
            <a:ext cx="694213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Assessment of progress on regional integration in Africa 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6963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335086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2360613" y="429418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5500" b="1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THANK YOU!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900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#COM2018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www.uneca.org/cfm2018</a:t>
            </a:r>
          </a:p>
        </p:txBody>
      </p:sp>
      <p:pic>
        <p:nvPicPr>
          <p:cNvPr id="6151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152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10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565" y="23516"/>
            <a:ext cx="3667435" cy="127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</TotalTime>
  <Words>744</Words>
  <Application>Microsoft Office PowerPoint</Application>
  <PresentationFormat>On-screen Show (4:3)</PresentationFormat>
  <Paragraphs>136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Avenir Book</vt:lpstr>
      <vt:lpstr>Lato</vt:lpstr>
      <vt:lpstr>Arial</vt:lpstr>
      <vt:lpstr>Calibri</vt:lpstr>
      <vt:lpstr>Calibri Light</vt:lpstr>
      <vt:lpstr>Helvetica</vt:lpstr>
      <vt:lpstr>Lucida Sans</vt:lpstr>
      <vt:lpstr>Office Theme</vt:lpstr>
      <vt:lpstr>ASSESSMENT OF PROGRESS ON REGIONAL INTEGRATION IN AFRICA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Chigozirim Bodart</cp:lastModifiedBy>
  <cp:revision>60</cp:revision>
  <cp:lastPrinted>2018-05-02T06:12:03Z</cp:lastPrinted>
  <dcterms:created xsi:type="dcterms:W3CDTF">2018-04-13T10:53:29Z</dcterms:created>
  <dcterms:modified xsi:type="dcterms:W3CDTF">2018-05-10T10:56:26Z</dcterms:modified>
</cp:coreProperties>
</file>