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5"/>
  </p:notesMasterIdLst>
  <p:sldIdLst>
    <p:sldId id="261" r:id="rId2"/>
    <p:sldId id="272" r:id="rId3"/>
    <p:sldId id="274" r:id="rId4"/>
    <p:sldId id="271" r:id="rId5"/>
    <p:sldId id="270" r:id="rId6"/>
    <p:sldId id="273" r:id="rId7"/>
    <p:sldId id="269" r:id="rId8"/>
    <p:sldId id="268" r:id="rId9"/>
    <p:sldId id="267" r:id="rId10"/>
    <p:sldId id="266" r:id="rId11"/>
    <p:sldId id="275" r:id="rId12"/>
    <p:sldId id="265" r:id="rId13"/>
    <p:sldId id="264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03" autoAdjust="0"/>
    <p:restoredTop sz="86424" autoAdjust="0"/>
  </p:normalViewPr>
  <p:slideViewPr>
    <p:cSldViewPr snapToGrid="0">
      <p:cViewPr varScale="1">
        <p:scale>
          <a:sx n="64" d="100"/>
          <a:sy n="64" d="100"/>
        </p:scale>
        <p:origin x="72" y="259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My%20Documents\ARIA\RECs%20and%20Africa%20intra-trade%20rev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ussie:Desktop:Individuals_Internet_2000-2017%20(version%201)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ussie:Desktop:ITU_Key_2005-2017_ICT_data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'Sheet1 (2)'!$A$7</c:f>
              <c:strCache>
                <c:ptCount val="1"/>
                <c:pt idx="0">
                  <c:v>ECONOMY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'Sheet1 (2)'!$B$6:$S$6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'Sheet1 (2)'!$B$7:$S$7</c:f>
              <c:numCache>
                <c:formatCode>General</c:formatCode>
                <c:ptCount val="18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0FB-4133-ABE6-7752F1D9805C}"/>
            </c:ext>
          </c:extLst>
        </c:ser>
        <c:ser>
          <c:idx val="1"/>
          <c:order val="1"/>
          <c:tx>
            <c:strRef>
              <c:f>'Sheet1 (2)'!$A$8</c:f>
              <c:strCache>
                <c:ptCount val="1"/>
                <c:pt idx="0">
                  <c:v>AMU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'Sheet1 (2)'!$B$6:$S$6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'Sheet1 (2)'!$B$8:$S$8</c:f>
              <c:numCache>
                <c:formatCode>0%</c:formatCode>
                <c:ptCount val="18"/>
                <c:pt idx="0">
                  <c:v>6.7723147649390129E-3</c:v>
                </c:pt>
                <c:pt idx="1">
                  <c:v>7.0520422090699763E-3</c:v>
                </c:pt>
                <c:pt idx="2">
                  <c:v>7.969054220649625E-3</c:v>
                </c:pt>
                <c:pt idx="3">
                  <c:v>6.9214885906575246E-3</c:v>
                </c:pt>
                <c:pt idx="4">
                  <c:v>7.3255670112299361E-3</c:v>
                </c:pt>
                <c:pt idx="5">
                  <c:v>7.9889899250305662E-3</c:v>
                </c:pt>
                <c:pt idx="6">
                  <c:v>8.5246701542831173E-3</c:v>
                </c:pt>
                <c:pt idx="7">
                  <c:v>9.2958059640708933E-3</c:v>
                </c:pt>
                <c:pt idx="8">
                  <c:v>1.1362104283070633E-2</c:v>
                </c:pt>
                <c:pt idx="9">
                  <c:v>9.434161956765573E-3</c:v>
                </c:pt>
                <c:pt idx="10">
                  <c:v>8.8364086987100243E-3</c:v>
                </c:pt>
                <c:pt idx="11">
                  <c:v>9.1731766706673462E-3</c:v>
                </c:pt>
                <c:pt idx="12">
                  <c:v>1.0038707222524737E-2</c:v>
                </c:pt>
                <c:pt idx="13">
                  <c:v>1.2336652901107446E-2</c:v>
                </c:pt>
                <c:pt idx="14">
                  <c:v>1.2410582263982246E-2</c:v>
                </c:pt>
                <c:pt idx="15">
                  <c:v>1.02084549583343E-2</c:v>
                </c:pt>
                <c:pt idx="16">
                  <c:v>9.4326511518782758E-3</c:v>
                </c:pt>
                <c:pt idx="17">
                  <c:v>8.4847360323758794E-3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0FB-4133-ABE6-7752F1D9805C}"/>
            </c:ext>
          </c:extLst>
        </c:ser>
        <c:ser>
          <c:idx val="2"/>
          <c:order val="2"/>
          <c:tx>
            <c:strRef>
              <c:f>'Sheet1 (2)'!$A$9</c:f>
              <c:strCache>
                <c:ptCount val="1"/>
                <c:pt idx="0">
                  <c:v>CEN-SAD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'Sheet1 (2)'!$B$6:$S$6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'Sheet1 (2)'!$B$9:$S$9</c:f>
              <c:numCache>
                <c:formatCode>0%</c:formatCode>
                <c:ptCount val="18"/>
                <c:pt idx="0">
                  <c:v>1.2352969545012821E-2</c:v>
                </c:pt>
                <c:pt idx="1">
                  <c:v>1.2053760893448656E-2</c:v>
                </c:pt>
                <c:pt idx="2">
                  <c:v>1.3641723424280524E-2</c:v>
                </c:pt>
                <c:pt idx="3">
                  <c:v>1.4036980475665702E-2</c:v>
                </c:pt>
                <c:pt idx="4">
                  <c:v>1.4895102216871587E-2</c:v>
                </c:pt>
                <c:pt idx="5">
                  <c:v>1.5807696682010836E-2</c:v>
                </c:pt>
                <c:pt idx="6">
                  <c:v>1.5010267552639183E-2</c:v>
                </c:pt>
                <c:pt idx="7">
                  <c:v>1.4801057792604247E-2</c:v>
                </c:pt>
                <c:pt idx="8">
                  <c:v>1.5870277284088737E-2</c:v>
                </c:pt>
                <c:pt idx="9">
                  <c:v>1.5164746401091314E-2</c:v>
                </c:pt>
                <c:pt idx="10">
                  <c:v>1.4285752282597619E-2</c:v>
                </c:pt>
                <c:pt idx="11">
                  <c:v>1.5218552925393859E-2</c:v>
                </c:pt>
                <c:pt idx="12">
                  <c:v>1.438422752820607E-2</c:v>
                </c:pt>
                <c:pt idx="13">
                  <c:v>1.5184177331189923E-2</c:v>
                </c:pt>
                <c:pt idx="14">
                  <c:v>1.2891681207495377E-2</c:v>
                </c:pt>
                <c:pt idx="15">
                  <c:v>1.0842770985511407E-2</c:v>
                </c:pt>
                <c:pt idx="16">
                  <c:v>1.1244558749020266E-2</c:v>
                </c:pt>
                <c:pt idx="17">
                  <c:v>1.2958181906740279E-2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30FB-4133-ABE6-7752F1D9805C}"/>
            </c:ext>
          </c:extLst>
        </c:ser>
        <c:ser>
          <c:idx val="3"/>
          <c:order val="3"/>
          <c:tx>
            <c:strRef>
              <c:f>'Sheet1 (2)'!$A$10</c:f>
              <c:strCache>
                <c:ptCount val="1"/>
                <c:pt idx="0">
                  <c:v>COMESA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'Sheet1 (2)'!$B$6:$S$6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'Sheet1 (2)'!$B$10:$S$10</c:f>
              <c:numCache>
                <c:formatCode>0%</c:formatCode>
                <c:ptCount val="18"/>
                <c:pt idx="0">
                  <c:v>6.7641506543821665E-3</c:v>
                </c:pt>
                <c:pt idx="1">
                  <c:v>7.6239094079261389E-3</c:v>
                </c:pt>
                <c:pt idx="2">
                  <c:v>9.1806428455018865E-3</c:v>
                </c:pt>
                <c:pt idx="3">
                  <c:v>1.0851456421357491E-2</c:v>
                </c:pt>
                <c:pt idx="4">
                  <c:v>1.0904732495965647E-2</c:v>
                </c:pt>
                <c:pt idx="5">
                  <c:v>1.276273928428788E-2</c:v>
                </c:pt>
                <c:pt idx="6">
                  <c:v>1.3207511464608683E-2</c:v>
                </c:pt>
                <c:pt idx="7">
                  <c:v>1.2427343843060061E-2</c:v>
                </c:pt>
                <c:pt idx="8">
                  <c:v>1.3883785279257824E-2</c:v>
                </c:pt>
                <c:pt idx="9">
                  <c:v>1.3482814077996105E-2</c:v>
                </c:pt>
                <c:pt idx="10">
                  <c:v>1.5477798850279868E-2</c:v>
                </c:pt>
                <c:pt idx="11">
                  <c:v>1.5955944072125059E-2</c:v>
                </c:pt>
                <c:pt idx="12">
                  <c:v>1.4834253907706898E-2</c:v>
                </c:pt>
                <c:pt idx="13">
                  <c:v>1.6711694174939791E-2</c:v>
                </c:pt>
                <c:pt idx="14">
                  <c:v>1.3909276505986163E-2</c:v>
                </c:pt>
                <c:pt idx="15">
                  <c:v>1.1832662903606442E-2</c:v>
                </c:pt>
                <c:pt idx="16">
                  <c:v>1.0249676552103711E-2</c:v>
                </c:pt>
                <c:pt idx="17">
                  <c:v>1.4171757959856021E-2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30FB-4133-ABE6-7752F1D9805C}"/>
            </c:ext>
          </c:extLst>
        </c:ser>
        <c:ser>
          <c:idx val="4"/>
          <c:order val="4"/>
          <c:tx>
            <c:strRef>
              <c:f>'Sheet1 (2)'!$A$11</c:f>
              <c:strCache>
                <c:ptCount val="1"/>
                <c:pt idx="0">
                  <c:v>EAC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'Sheet1 (2)'!$B$6:$S$6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'Sheet1 (2)'!$B$11:$S$11</c:f>
              <c:numCache>
                <c:formatCode>0%</c:formatCode>
                <c:ptCount val="18"/>
                <c:pt idx="0">
                  <c:v>1.3155645068681859E-2</c:v>
                </c:pt>
                <c:pt idx="1">
                  <c:v>1.5094447801091907E-2</c:v>
                </c:pt>
                <c:pt idx="2">
                  <c:v>1.6954103513765612E-2</c:v>
                </c:pt>
                <c:pt idx="3">
                  <c:v>1.9059766104808463E-2</c:v>
                </c:pt>
                <c:pt idx="4">
                  <c:v>2.0179169988731396E-2</c:v>
                </c:pt>
                <c:pt idx="5">
                  <c:v>2.1051184101277202E-2</c:v>
                </c:pt>
                <c:pt idx="6">
                  <c:v>1.800841099812911E-2</c:v>
                </c:pt>
                <c:pt idx="7">
                  <c:v>1.8864198462604509E-2</c:v>
                </c:pt>
                <c:pt idx="8">
                  <c:v>2.1869162779186397E-2</c:v>
                </c:pt>
                <c:pt idx="9">
                  <c:v>1.9138406927886494E-2</c:v>
                </c:pt>
                <c:pt idx="10">
                  <c:v>2.1143060930700661E-2</c:v>
                </c:pt>
                <c:pt idx="11">
                  <c:v>2.3999971592890076E-2</c:v>
                </c:pt>
                <c:pt idx="12">
                  <c:v>2.2767408037801019E-2</c:v>
                </c:pt>
                <c:pt idx="13">
                  <c:v>1.7166545556047769E-2</c:v>
                </c:pt>
                <c:pt idx="14">
                  <c:v>1.7459112304272131E-2</c:v>
                </c:pt>
                <c:pt idx="15">
                  <c:v>1.9350882031267648E-2</c:v>
                </c:pt>
                <c:pt idx="16">
                  <c:v>1.6667544246736644E-2</c:v>
                </c:pt>
                <c:pt idx="17">
                  <c:v>1.5771124218608733E-2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30FB-4133-ABE6-7752F1D9805C}"/>
            </c:ext>
          </c:extLst>
        </c:ser>
        <c:ser>
          <c:idx val="5"/>
          <c:order val="5"/>
          <c:tx>
            <c:strRef>
              <c:f>'Sheet1 (2)'!$A$12</c:f>
              <c:strCache>
                <c:ptCount val="1"/>
                <c:pt idx="0">
                  <c:v>ECCAS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'Sheet1 (2)'!$B$6:$S$6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'Sheet1 (2)'!$B$12:$S$12</c:f>
              <c:numCache>
                <c:formatCode>0%</c:formatCode>
                <c:ptCount val="18"/>
                <c:pt idx="0">
                  <c:v>3.2758747381688791E-3</c:v>
                </c:pt>
                <c:pt idx="1">
                  <c:v>4.1200983766816589E-3</c:v>
                </c:pt>
                <c:pt idx="2">
                  <c:v>3.9486272760538427E-3</c:v>
                </c:pt>
                <c:pt idx="3">
                  <c:v>4.6670731627392889E-3</c:v>
                </c:pt>
                <c:pt idx="4">
                  <c:v>4.0524555234171039E-3</c:v>
                </c:pt>
                <c:pt idx="5">
                  <c:v>5.5976710095818434E-3</c:v>
                </c:pt>
                <c:pt idx="6">
                  <c:v>5.4060478741025627E-3</c:v>
                </c:pt>
                <c:pt idx="7">
                  <c:v>7.1777306162654911E-3</c:v>
                </c:pt>
                <c:pt idx="8">
                  <c:v>7.2044534596402629E-3</c:v>
                </c:pt>
                <c:pt idx="9">
                  <c:v>8.9294400682129113E-3</c:v>
                </c:pt>
                <c:pt idx="10">
                  <c:v>9.7175365647633374E-3</c:v>
                </c:pt>
                <c:pt idx="11">
                  <c:v>1.040736707434026E-2</c:v>
                </c:pt>
                <c:pt idx="12">
                  <c:v>5.9766341975580443E-3</c:v>
                </c:pt>
                <c:pt idx="13">
                  <c:v>6.8439007556508197E-3</c:v>
                </c:pt>
                <c:pt idx="14">
                  <c:v>5.3576406295733807E-3</c:v>
                </c:pt>
                <c:pt idx="15">
                  <c:v>5.3424662057063805E-3</c:v>
                </c:pt>
                <c:pt idx="16">
                  <c:v>4.3238430461405393E-3</c:v>
                </c:pt>
                <c:pt idx="17">
                  <c:v>5.4822590061946036E-3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30FB-4133-ABE6-7752F1D9805C}"/>
            </c:ext>
          </c:extLst>
        </c:ser>
        <c:ser>
          <c:idx val="6"/>
          <c:order val="6"/>
          <c:tx>
            <c:strRef>
              <c:f>'Sheet1 (2)'!$A$13</c:f>
              <c:strCache>
                <c:ptCount val="1"/>
                <c:pt idx="0">
                  <c:v>ECOWAS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'Sheet1 (2)'!$B$6:$S$6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'Sheet1 (2)'!$B$13:$S$13</c:f>
              <c:numCache>
                <c:formatCode>0%</c:formatCode>
                <c:ptCount val="18"/>
                <c:pt idx="0">
                  <c:v>2.3148780697182257E-2</c:v>
                </c:pt>
                <c:pt idx="1">
                  <c:v>2.2009112375415182E-2</c:v>
                </c:pt>
                <c:pt idx="2">
                  <c:v>2.1641518609336982E-2</c:v>
                </c:pt>
                <c:pt idx="3">
                  <c:v>2.0877728277529595E-2</c:v>
                </c:pt>
                <c:pt idx="4">
                  <c:v>2.1996548994008505E-2</c:v>
                </c:pt>
                <c:pt idx="5">
                  <c:v>2.2719455434276673E-2</c:v>
                </c:pt>
                <c:pt idx="6">
                  <c:v>2.0373769921817979E-2</c:v>
                </c:pt>
                <c:pt idx="7">
                  <c:v>1.9390046803842917E-2</c:v>
                </c:pt>
                <c:pt idx="8">
                  <c:v>2.1150570040215234E-2</c:v>
                </c:pt>
                <c:pt idx="9">
                  <c:v>2.013092733928178E-2</c:v>
                </c:pt>
                <c:pt idx="10">
                  <c:v>1.7739815942119139E-2</c:v>
                </c:pt>
                <c:pt idx="11">
                  <c:v>2.1153293402758795E-2</c:v>
                </c:pt>
                <c:pt idx="12">
                  <c:v>1.9082294669632918E-2</c:v>
                </c:pt>
                <c:pt idx="13">
                  <c:v>1.9050474517027016E-2</c:v>
                </c:pt>
                <c:pt idx="14">
                  <c:v>1.6194598849815899E-2</c:v>
                </c:pt>
                <c:pt idx="15">
                  <c:v>1.3365471870436964E-2</c:v>
                </c:pt>
                <c:pt idx="16">
                  <c:v>1.357435585680207E-2</c:v>
                </c:pt>
                <c:pt idx="17">
                  <c:v>1.6196021925928103E-2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30FB-4133-ABE6-7752F1D9805C}"/>
            </c:ext>
          </c:extLst>
        </c:ser>
        <c:ser>
          <c:idx val="7"/>
          <c:order val="7"/>
          <c:tx>
            <c:strRef>
              <c:f>'Sheet1 (2)'!$A$14</c:f>
              <c:strCache>
                <c:ptCount val="1"/>
                <c:pt idx="0">
                  <c:v>IGAD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'Sheet1 (2)'!$B$6:$S$6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'Sheet1 (2)'!$B$14:$S$14</c:f>
              <c:numCache>
                <c:formatCode>0%</c:formatCode>
                <c:ptCount val="18"/>
                <c:pt idx="0">
                  <c:v>1.1543689278985979E-2</c:v>
                </c:pt>
                <c:pt idx="1">
                  <c:v>1.2512289991324498E-2</c:v>
                </c:pt>
                <c:pt idx="2">
                  <c:v>1.3698599987236422E-2</c:v>
                </c:pt>
                <c:pt idx="3">
                  <c:v>1.3452477730079061E-2</c:v>
                </c:pt>
                <c:pt idx="4">
                  <c:v>1.1306581548164938E-2</c:v>
                </c:pt>
                <c:pt idx="5">
                  <c:v>1.2409340905889932E-2</c:v>
                </c:pt>
                <c:pt idx="6">
                  <c:v>1.0080034897825644E-2</c:v>
                </c:pt>
                <c:pt idx="7">
                  <c:v>9.4635316462217331E-3</c:v>
                </c:pt>
                <c:pt idx="8">
                  <c:v>1.0572384510885983E-2</c:v>
                </c:pt>
                <c:pt idx="9">
                  <c:v>9.8988517636941862E-3</c:v>
                </c:pt>
                <c:pt idx="10">
                  <c:v>1.202227955692755E-2</c:v>
                </c:pt>
                <c:pt idx="11">
                  <c:v>1.3153041452430018E-2</c:v>
                </c:pt>
                <c:pt idx="12">
                  <c:v>1.2094173212791718E-2</c:v>
                </c:pt>
                <c:pt idx="13">
                  <c:v>1.2021268709826864E-2</c:v>
                </c:pt>
                <c:pt idx="14">
                  <c:v>1.0386731075076738E-2</c:v>
                </c:pt>
                <c:pt idx="15">
                  <c:v>9.7382855438293853E-3</c:v>
                </c:pt>
                <c:pt idx="16">
                  <c:v>8.8269349248847207E-3</c:v>
                </c:pt>
                <c:pt idx="17">
                  <c:v>8.6419611383489608E-3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30FB-4133-ABE6-7752F1D9805C}"/>
            </c:ext>
          </c:extLst>
        </c:ser>
        <c:ser>
          <c:idx val="8"/>
          <c:order val="8"/>
          <c:tx>
            <c:strRef>
              <c:f>'Sheet1 (2)'!$A$15</c:f>
              <c:strCache>
                <c:ptCount val="1"/>
                <c:pt idx="0">
                  <c:v>SADC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'Sheet1 (2)'!$B$6:$S$6</c:f>
              <c:strCach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strCache>
            </c:strRef>
          </c:cat>
          <c:val>
            <c:numRef>
              <c:f>'Sheet1 (2)'!$B$15:$S$15</c:f>
              <c:numCache>
                <c:formatCode>0%</c:formatCode>
                <c:ptCount val="18"/>
                <c:pt idx="0">
                  <c:v>2.6043603295610368E-2</c:v>
                </c:pt>
                <c:pt idx="1">
                  <c:v>2.5906271710429283E-2</c:v>
                </c:pt>
                <c:pt idx="2">
                  <c:v>2.7574570365480371E-2</c:v>
                </c:pt>
                <c:pt idx="3">
                  <c:v>2.5128043984029409E-2</c:v>
                </c:pt>
                <c:pt idx="4">
                  <c:v>2.5758238402227768E-2</c:v>
                </c:pt>
                <c:pt idx="5">
                  <c:v>2.5764078095653842E-2</c:v>
                </c:pt>
                <c:pt idx="6">
                  <c:v>2.644332295456019E-2</c:v>
                </c:pt>
                <c:pt idx="7">
                  <c:v>3.2193697469549754E-2</c:v>
                </c:pt>
                <c:pt idx="8">
                  <c:v>3.9269766371037997E-2</c:v>
                </c:pt>
                <c:pt idx="9">
                  <c:v>3.3108685627886485E-2</c:v>
                </c:pt>
                <c:pt idx="10">
                  <c:v>5.1342843674718752E-2</c:v>
                </c:pt>
                <c:pt idx="11">
                  <c:v>5.1526130268670048E-2</c:v>
                </c:pt>
                <c:pt idx="12">
                  <c:v>5.54075731679241E-2</c:v>
                </c:pt>
                <c:pt idx="13">
                  <c:v>5.6283159680119418E-2</c:v>
                </c:pt>
                <c:pt idx="14">
                  <c:v>5.5513795186063031E-2</c:v>
                </c:pt>
                <c:pt idx="15">
                  <c:v>5.3708332961837933E-2</c:v>
                </c:pt>
                <c:pt idx="16">
                  <c:v>5.0541036697690327E-2</c:v>
                </c:pt>
                <c:pt idx="17">
                  <c:v>4.8814509394041895E-2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8-30FB-4133-ABE6-7752F1D980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6608280"/>
        <c:axId val="526618472"/>
      </c:lineChart>
      <c:catAx>
        <c:axId val="526608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6618472"/>
        <c:crosses val="autoZero"/>
        <c:auto val="1"/>
        <c:lblAlgn val="ctr"/>
        <c:lblOffset val="100"/>
        <c:noMultiLvlLbl val="0"/>
      </c:catAx>
      <c:valAx>
        <c:axId val="526618472"/>
        <c:scaling>
          <c:orientation val="minMax"/>
          <c:max val="6.0000000000000012E-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6608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Percentage of Individuals using the Internet, 5 biggest African economies 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4"/>
          <c:order val="0"/>
          <c:tx>
            <c:strRef>
              <c:f>Sheet2!$I$25</c:f>
              <c:strCache>
                <c:ptCount val="1"/>
                <c:pt idx="0">
                  <c:v>Angola</c:v>
                </c:pt>
              </c:strCache>
            </c:strRef>
          </c:tx>
          <c:marker>
            <c:symbol val="none"/>
          </c:marker>
          <c:cat>
            <c:numRef>
              <c:f>Sheet2!$J$20:$N$20</c:f>
              <c:numCache>
                <c:formatCode>General</c:formatCode>
                <c:ptCount val="5"/>
                <c:pt idx="0">
                  <c:v>2000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Sheet2!$J$25:$N$25</c:f>
              <c:numCache>
                <c:formatCode>0.0</c:formatCode>
                <c:ptCount val="5"/>
                <c:pt idx="0">
                  <c:v>0.105045562462262</c:v>
                </c:pt>
                <c:pt idx="1">
                  <c:v>1.1433668265595001</c:v>
                </c:pt>
                <c:pt idx="2">
                  <c:v>2.8</c:v>
                </c:pt>
                <c:pt idx="3">
                  <c:v>12.4</c:v>
                </c:pt>
                <c:pt idx="4">
                  <c:v>13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69C-4A93-A406-6760A7ACC78C}"/>
            </c:ext>
          </c:extLst>
        </c:ser>
        <c:ser>
          <c:idx val="0"/>
          <c:order val="1"/>
          <c:tx>
            <c:strRef>
              <c:f>'tableaux corrigés'!$B$22</c:f>
              <c:strCache>
                <c:ptCount val="1"/>
                <c:pt idx="0">
                  <c:v>Morocco</c:v>
                </c:pt>
              </c:strCache>
            </c:strRef>
          </c:tx>
          <c:marker>
            <c:symbol val="none"/>
          </c:marker>
          <c:cat>
            <c:numRef>
              <c:f>Sheet2!$J$20:$N$20</c:f>
              <c:numCache>
                <c:formatCode>General</c:formatCode>
                <c:ptCount val="5"/>
                <c:pt idx="0">
                  <c:v>2000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'tableaux corrigés'!$C$22:$G$22</c:f>
              <c:numCache>
                <c:formatCode>0.0</c:formatCode>
                <c:ptCount val="5"/>
                <c:pt idx="0">
                  <c:v>0.69379124480545495</c:v>
                </c:pt>
                <c:pt idx="1">
                  <c:v>15.0844445240204</c:v>
                </c:pt>
                <c:pt idx="2">
                  <c:v>52</c:v>
                </c:pt>
                <c:pt idx="3">
                  <c:v>57.08</c:v>
                </c:pt>
                <c:pt idx="4">
                  <c:v>58.271236420397997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A69C-4A93-A406-6760A7ACC78C}"/>
            </c:ext>
          </c:extLst>
        </c:ser>
        <c:ser>
          <c:idx val="1"/>
          <c:order val="2"/>
          <c:tx>
            <c:strRef>
              <c:f>'tableaux corrigés'!$B$23</c:f>
              <c:strCache>
                <c:ptCount val="1"/>
                <c:pt idx="0">
                  <c:v>South Africa</c:v>
                </c:pt>
              </c:strCache>
            </c:strRef>
          </c:tx>
          <c:marker>
            <c:symbol val="none"/>
          </c:marker>
          <c:cat>
            <c:numRef>
              <c:f>Sheet2!$J$20:$N$20</c:f>
              <c:numCache>
                <c:formatCode>General</c:formatCode>
                <c:ptCount val="5"/>
                <c:pt idx="0">
                  <c:v>2000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'tableaux corrigés'!$C$23:$G$23</c:f>
              <c:numCache>
                <c:formatCode>0.0</c:formatCode>
                <c:ptCount val="5"/>
                <c:pt idx="0">
                  <c:v>5.3485597320353699</c:v>
                </c:pt>
                <c:pt idx="1">
                  <c:v>7.4885425299292097</c:v>
                </c:pt>
                <c:pt idx="2">
                  <c:v>24</c:v>
                </c:pt>
                <c:pt idx="3">
                  <c:v>51.919115722747001</c:v>
                </c:pt>
                <c:pt idx="4">
                  <c:v>54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A69C-4A93-A406-6760A7ACC78C}"/>
            </c:ext>
          </c:extLst>
        </c:ser>
        <c:ser>
          <c:idx val="2"/>
          <c:order val="3"/>
          <c:tx>
            <c:strRef>
              <c:f>'tableaux corrigés'!$B$24</c:f>
              <c:strCache>
                <c:ptCount val="1"/>
                <c:pt idx="0">
                  <c:v>Nigeria</c:v>
                </c:pt>
              </c:strCache>
            </c:strRef>
          </c:tx>
          <c:marker>
            <c:symbol val="none"/>
          </c:marker>
          <c:cat>
            <c:numRef>
              <c:f>Sheet2!$J$20:$N$20</c:f>
              <c:numCache>
                <c:formatCode>General</c:formatCode>
                <c:ptCount val="5"/>
                <c:pt idx="0">
                  <c:v>2000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'tableaux corrigés'!$C$24:$G$24</c:f>
              <c:numCache>
                <c:formatCode>0.0</c:formatCode>
                <c:ptCount val="5"/>
                <c:pt idx="0">
                  <c:v>6.4080807949410096E-2</c:v>
                </c:pt>
                <c:pt idx="1">
                  <c:v>3.5491557179649198</c:v>
                </c:pt>
                <c:pt idx="2">
                  <c:v>11.5</c:v>
                </c:pt>
                <c:pt idx="3">
                  <c:v>24.5</c:v>
                </c:pt>
                <c:pt idx="4">
                  <c:v>25.67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A69C-4A93-A406-6760A7ACC78C}"/>
            </c:ext>
          </c:extLst>
        </c:ser>
        <c:ser>
          <c:idx val="3"/>
          <c:order val="4"/>
          <c:tx>
            <c:strRef>
              <c:f>'tableaux corrigés'!$B$25</c:f>
              <c:strCache>
                <c:ptCount val="1"/>
                <c:pt idx="0">
                  <c:v>Algeria</c:v>
                </c:pt>
              </c:strCache>
            </c:strRef>
          </c:tx>
          <c:marker>
            <c:symbol val="none"/>
          </c:marker>
          <c:cat>
            <c:numRef>
              <c:f>Sheet2!$J$20:$N$20</c:f>
              <c:numCache>
                <c:formatCode>General</c:formatCode>
                <c:ptCount val="5"/>
                <c:pt idx="0">
                  <c:v>2000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'tableaux corrigés'!$C$25:$G$25</c:f>
              <c:numCache>
                <c:formatCode>0.0</c:formatCode>
                <c:ptCount val="5"/>
                <c:pt idx="0">
                  <c:v>0.49170567914158902</c:v>
                </c:pt>
                <c:pt idx="1">
                  <c:v>5.8439420920125604</c:v>
                </c:pt>
                <c:pt idx="2">
                  <c:v>12.5</c:v>
                </c:pt>
                <c:pt idx="3">
                  <c:v>38.200000000000003</c:v>
                </c:pt>
                <c:pt idx="4">
                  <c:v>42.945526880033199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A69C-4A93-A406-6760A7ACC78C}"/>
            </c:ext>
          </c:extLst>
        </c:ser>
        <c:ser>
          <c:idx val="5"/>
          <c:order val="5"/>
          <c:tx>
            <c:strRef>
              <c:f>'tableaux corrigés'!$B$26</c:f>
              <c:strCache>
                <c:ptCount val="1"/>
                <c:pt idx="0">
                  <c:v>Angola</c:v>
                </c:pt>
              </c:strCache>
            </c:strRef>
          </c:tx>
          <c:marker>
            <c:symbol val="none"/>
          </c:marker>
          <c:cat>
            <c:numRef>
              <c:f>Sheet2!$J$20:$N$20</c:f>
              <c:numCache>
                <c:formatCode>General</c:formatCode>
                <c:ptCount val="5"/>
                <c:pt idx="0">
                  <c:v>2000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'tableaux corrigés'!$C$26:$G$26</c:f>
              <c:numCache>
                <c:formatCode>0.0</c:formatCode>
                <c:ptCount val="5"/>
                <c:pt idx="0">
                  <c:v>0.105045562462262</c:v>
                </c:pt>
                <c:pt idx="1">
                  <c:v>1.1433668265595001</c:v>
                </c:pt>
                <c:pt idx="2">
                  <c:v>2.8</c:v>
                </c:pt>
                <c:pt idx="3">
                  <c:v>12.4</c:v>
                </c:pt>
                <c:pt idx="4">
                  <c:v>13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A69C-4A93-A406-6760A7ACC7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6638856"/>
        <c:axId val="526632976"/>
      </c:lineChart>
      <c:catAx>
        <c:axId val="5266388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26632976"/>
        <c:crosses val="autoZero"/>
        <c:auto val="1"/>
        <c:lblAlgn val="ctr"/>
        <c:lblOffset val="100"/>
        <c:noMultiLvlLbl val="0"/>
      </c:catAx>
      <c:valAx>
        <c:axId val="526632976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526638856"/>
        <c:crosses val="autoZero"/>
        <c:crossBetween val="between"/>
      </c:valAx>
    </c:plotArea>
    <c:legend>
      <c:legendPos val="b"/>
      <c:legendEntry>
        <c:idx val="0"/>
        <c:delete val="1"/>
      </c:legendEntry>
      <c:layout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Active mobile-broadband subscriptions, per 100 inhabitants (2010-2017)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'Graphique corrigées'!$B$4</c:f>
              <c:strCache>
                <c:ptCount val="1"/>
                <c:pt idx="0">
                  <c:v>Africa </c:v>
                </c:pt>
              </c:strCache>
            </c:strRef>
          </c:tx>
          <c:cat>
            <c:strRef>
              <c:f>'Graphique corrigées'!$C$3:$J$3</c:f>
              <c:strCache>
                <c:ptCount val="8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2017*</c:v>
                </c:pt>
              </c:strCache>
            </c:strRef>
          </c:cat>
          <c:val>
            <c:numRef>
              <c:f>'Graphique corrigées'!$C$4:$J$4</c:f>
              <c:numCache>
                <c:formatCode>0.0</c:formatCode>
                <c:ptCount val="8"/>
                <c:pt idx="0">
                  <c:v>1.776993899644947</c:v>
                </c:pt>
                <c:pt idx="1">
                  <c:v>2.629880526121156</c:v>
                </c:pt>
                <c:pt idx="2">
                  <c:v>5.9927038316089796</c:v>
                </c:pt>
                <c:pt idx="3">
                  <c:v>10.53589692240903</c:v>
                </c:pt>
                <c:pt idx="4">
                  <c:v>13.37375290680863</c:v>
                </c:pt>
                <c:pt idx="5">
                  <c:v>19.52233586322361</c:v>
                </c:pt>
                <c:pt idx="6">
                  <c:v>22.898203346322099</c:v>
                </c:pt>
                <c:pt idx="7">
                  <c:v>25.97952398910191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957-4098-A2BB-136D74DE8983}"/>
            </c:ext>
          </c:extLst>
        </c:ser>
        <c:ser>
          <c:idx val="1"/>
          <c:order val="1"/>
          <c:tx>
            <c:strRef>
              <c:f>'Graphique corrigées'!$B$5</c:f>
              <c:strCache>
                <c:ptCount val="1"/>
                <c:pt idx="0">
                  <c:v>LDCs</c:v>
                </c:pt>
              </c:strCache>
            </c:strRef>
          </c:tx>
          <c:cat>
            <c:strRef>
              <c:f>'Graphique corrigées'!$C$3:$J$3</c:f>
              <c:strCache>
                <c:ptCount val="8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2017*</c:v>
                </c:pt>
              </c:strCache>
            </c:strRef>
          </c:cat>
          <c:val>
            <c:numRef>
              <c:f>'Graphique corrigées'!$C$5:$J$5</c:f>
              <c:numCache>
                <c:formatCode>_-* #\'##0.0_-;\-* #\'##0.0_-;_-* "-"??_-;_-@_-</c:formatCode>
                <c:ptCount val="8"/>
                <c:pt idx="0" formatCode="0.0">
                  <c:v>0.399832139128108</c:v>
                </c:pt>
                <c:pt idx="1">
                  <c:v>1.305693478630364</c:v>
                </c:pt>
                <c:pt idx="2">
                  <c:v>2.8287045033155791</c:v>
                </c:pt>
                <c:pt idx="3">
                  <c:v>4.6769557788748051</c:v>
                </c:pt>
                <c:pt idx="4">
                  <c:v>10.3150071037264</c:v>
                </c:pt>
                <c:pt idx="5">
                  <c:v>15.075491521162659</c:v>
                </c:pt>
                <c:pt idx="6">
                  <c:v>19.097912042755539</c:v>
                </c:pt>
                <c:pt idx="7">
                  <c:v>22.289753723214609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957-4098-A2BB-136D74DE8983}"/>
            </c:ext>
          </c:extLst>
        </c:ser>
        <c:ser>
          <c:idx val="2"/>
          <c:order val="2"/>
          <c:tx>
            <c:strRef>
              <c:f>'Graphique corrigées'!$B$6</c:f>
              <c:strCache>
                <c:ptCount val="1"/>
                <c:pt idx="0">
                  <c:v>Developing</c:v>
                </c:pt>
              </c:strCache>
            </c:strRef>
          </c:tx>
          <c:cat>
            <c:strRef>
              <c:f>'Graphique corrigées'!$C$3:$J$3</c:f>
              <c:strCache>
                <c:ptCount val="8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2017*</c:v>
                </c:pt>
              </c:strCache>
            </c:strRef>
          </c:cat>
          <c:val>
            <c:numRef>
              <c:f>'Graphique corrigées'!$C$6:$J$6</c:f>
              <c:numCache>
                <c:formatCode>0.0</c:formatCode>
                <c:ptCount val="8"/>
                <c:pt idx="0">
                  <c:v>4.4559452027788629</c:v>
                </c:pt>
                <c:pt idx="1">
                  <c:v>8.1942176347498172</c:v>
                </c:pt>
                <c:pt idx="2">
                  <c:v>12.368146822855991</c:v>
                </c:pt>
                <c:pt idx="3">
                  <c:v>17.476598533269659</c:v>
                </c:pt>
                <c:pt idx="4">
                  <c:v>27.48934014278294</c:v>
                </c:pt>
                <c:pt idx="5">
                  <c:v>35.951574008089217</c:v>
                </c:pt>
                <c:pt idx="6">
                  <c:v>43.584112397047399</c:v>
                </c:pt>
                <c:pt idx="7">
                  <c:v>48.165536754945848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0957-4098-A2BB-136D74DE8983}"/>
            </c:ext>
          </c:extLst>
        </c:ser>
        <c:ser>
          <c:idx val="3"/>
          <c:order val="3"/>
          <c:tx>
            <c:strRef>
              <c:f>'Graphique corrigées'!$B$7</c:f>
              <c:strCache>
                <c:ptCount val="1"/>
                <c:pt idx="0">
                  <c:v>World</c:v>
                </c:pt>
              </c:strCache>
            </c:strRef>
          </c:tx>
          <c:cat>
            <c:strRef>
              <c:f>'Graphique corrigées'!$C$3:$J$3</c:f>
              <c:strCache>
                <c:ptCount val="8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2017*</c:v>
                </c:pt>
              </c:strCache>
            </c:strRef>
          </c:cat>
          <c:val>
            <c:numRef>
              <c:f>'Graphique corrigées'!$C$7:$J$7</c:f>
              <c:numCache>
                <c:formatCode>0.0</c:formatCode>
                <c:ptCount val="8"/>
                <c:pt idx="0">
                  <c:v>11.53875433525884</c:v>
                </c:pt>
                <c:pt idx="1">
                  <c:v>16.924219202839481</c:v>
                </c:pt>
                <c:pt idx="2">
                  <c:v>21.902736448246749</c:v>
                </c:pt>
                <c:pt idx="3">
                  <c:v>27.377851813719641</c:v>
                </c:pt>
                <c:pt idx="4">
                  <c:v>36.768284751946808</c:v>
                </c:pt>
                <c:pt idx="5">
                  <c:v>45.064426536161193</c:v>
                </c:pt>
                <c:pt idx="6">
                  <c:v>52.231620783821583</c:v>
                </c:pt>
                <c:pt idx="7">
                  <c:v>56.435157414237523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0957-4098-A2BB-136D74DE89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6641992"/>
        <c:axId val="526642776"/>
      </c:lineChart>
      <c:catAx>
        <c:axId val="52664199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526642776"/>
        <c:crosses val="autoZero"/>
        <c:auto val="1"/>
        <c:lblAlgn val="ctr"/>
        <c:lblOffset val="100"/>
        <c:noMultiLvlLbl val="0"/>
      </c:catAx>
      <c:valAx>
        <c:axId val="526642776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spPr>
          <a:ln w="9525">
            <a:noFill/>
          </a:ln>
        </c:spPr>
        <c:crossAx val="526641992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3BB42-3093-4F17-9D87-34180D5253AC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6BF244-3B8C-4EC2-B07C-DF9746238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51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Indicate that slides</a:t>
            </a:r>
            <a:r>
              <a:rPr lang="en-GB" baseline="0" dirty="0"/>
              <a:t> show, necessarily, a very brief highlight of material: for considerably more detail, audience can see upcoming ARIA IX report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6BF244-3B8C-4EC2-B07C-DF974623857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243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C8A4E-169B-4E98-9272-382712D9AA7D}" type="datetime1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66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569535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D2AD1-1F8C-48DE-89FC-D7EB351068E9}" type="datetime1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284" y="47464"/>
            <a:ext cx="2653100" cy="1237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281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7EF03-99C9-42C8-89A1-4CB73A1F3312}" type="datetime1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455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382FA-ADC3-49B7-BE82-9FE8D1F3D4E4}" type="datetime1">
              <a:rPr lang="en-US" smtClean="0"/>
              <a:t>3/18/2019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6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81BF4-17AF-4848-BC1D-C2796CF5D8B8}" type="datetime1">
              <a:rPr lang="en-US" smtClean="0"/>
              <a:t>3/18/2019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48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E65D0-EEC0-4218-BBBE-78B62A75AE2B}" type="datetime1">
              <a:rPr lang="en-US" smtClean="0"/>
              <a:t>3/18/2019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802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F30D5-1B94-4F37-8168-408352D52706}" type="datetime1">
              <a:rPr lang="en-US" smtClean="0"/>
              <a:t>3/18/2019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231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6D998-D1DF-409D-B69C-9DAC01BD0ECA}" type="datetime1">
              <a:rPr lang="en-US" smtClean="0"/>
              <a:t>3/18/2019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195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88FA2-16FE-4856-BAE8-89CC314255C1}" type="datetime1">
              <a:rPr lang="en-US" smtClean="0"/>
              <a:t>3/18/2019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527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9904F-9A46-4046-8A03-489D82F85960}" type="datetime1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727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1B3AC-05DF-4426-A172-047C99D7B5D5}" type="datetime1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920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1B73BE-ECD2-4D03-A214-29623C82A2C8}" type="datetime1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9BE0A-D03F-4B6F-9DFE-032BEB7DC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702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/>
          </p:cNvSpPr>
          <p:nvPr/>
        </p:nvSpPr>
        <p:spPr bwMode="auto">
          <a:xfrm>
            <a:off x="0" y="1297940"/>
            <a:ext cx="9144000" cy="5560059"/>
          </a:xfrm>
          <a:prstGeom prst="rect">
            <a:avLst/>
          </a:prstGeom>
          <a:solidFill>
            <a:srgbClr val="0B5784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endParaRPr lang="en-US" altLang="en-US"/>
          </a:p>
        </p:txBody>
      </p:sp>
      <p:sp>
        <p:nvSpPr>
          <p:cNvPr id="3075" name="AutoShape 2"/>
          <p:cNvSpPr>
            <a:spLocks/>
          </p:cNvSpPr>
          <p:nvPr/>
        </p:nvSpPr>
        <p:spPr bwMode="auto">
          <a:xfrm>
            <a:off x="3394075" y="5859463"/>
            <a:ext cx="5458980" cy="7381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572" y="0"/>
                </a:moveTo>
                <a:lnTo>
                  <a:pt x="2028" y="0"/>
                </a:lnTo>
                <a:lnTo>
                  <a:pt x="1664" y="172"/>
                </a:lnTo>
                <a:lnTo>
                  <a:pt x="1321" y="669"/>
                </a:lnTo>
                <a:lnTo>
                  <a:pt x="1005" y="1460"/>
                </a:lnTo>
                <a:lnTo>
                  <a:pt x="722" y="2514"/>
                </a:lnTo>
                <a:lnTo>
                  <a:pt x="477" y="3803"/>
                </a:lnTo>
                <a:lnTo>
                  <a:pt x="277" y="5295"/>
                </a:lnTo>
                <a:lnTo>
                  <a:pt x="127" y="6961"/>
                </a:lnTo>
                <a:lnTo>
                  <a:pt x="33" y="8770"/>
                </a:lnTo>
                <a:lnTo>
                  <a:pt x="0" y="10692"/>
                </a:lnTo>
                <a:lnTo>
                  <a:pt x="0" y="10908"/>
                </a:lnTo>
                <a:lnTo>
                  <a:pt x="33" y="12830"/>
                </a:lnTo>
                <a:lnTo>
                  <a:pt x="127" y="14639"/>
                </a:lnTo>
                <a:lnTo>
                  <a:pt x="277" y="16304"/>
                </a:lnTo>
                <a:lnTo>
                  <a:pt x="477" y="17797"/>
                </a:lnTo>
                <a:lnTo>
                  <a:pt x="722" y="19085"/>
                </a:lnTo>
                <a:lnTo>
                  <a:pt x="1005" y="20140"/>
                </a:lnTo>
                <a:lnTo>
                  <a:pt x="1321" y="20931"/>
                </a:lnTo>
                <a:lnTo>
                  <a:pt x="1664" y="21428"/>
                </a:lnTo>
                <a:lnTo>
                  <a:pt x="2028" y="21600"/>
                </a:lnTo>
                <a:lnTo>
                  <a:pt x="19572" y="21600"/>
                </a:lnTo>
                <a:lnTo>
                  <a:pt x="19936" y="21428"/>
                </a:lnTo>
                <a:lnTo>
                  <a:pt x="20279" y="20931"/>
                </a:lnTo>
                <a:lnTo>
                  <a:pt x="20595" y="20140"/>
                </a:lnTo>
                <a:lnTo>
                  <a:pt x="20878" y="19085"/>
                </a:lnTo>
                <a:lnTo>
                  <a:pt x="21123" y="17797"/>
                </a:lnTo>
                <a:lnTo>
                  <a:pt x="21323" y="16304"/>
                </a:lnTo>
                <a:lnTo>
                  <a:pt x="21473" y="14639"/>
                </a:lnTo>
                <a:lnTo>
                  <a:pt x="21567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67" y="8770"/>
                </a:lnTo>
                <a:lnTo>
                  <a:pt x="21473" y="6961"/>
                </a:lnTo>
                <a:lnTo>
                  <a:pt x="21323" y="5295"/>
                </a:lnTo>
                <a:lnTo>
                  <a:pt x="21123" y="3803"/>
                </a:lnTo>
                <a:lnTo>
                  <a:pt x="20878" y="2514"/>
                </a:lnTo>
                <a:lnTo>
                  <a:pt x="20595" y="1460"/>
                </a:lnTo>
                <a:lnTo>
                  <a:pt x="20279" y="669"/>
                </a:lnTo>
                <a:lnTo>
                  <a:pt x="19936" y="172"/>
                </a:lnTo>
                <a:lnTo>
                  <a:pt x="1957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76" name="Rectangle 5"/>
          <p:cNvSpPr>
            <a:spLocks noGrp="1" noChangeArrowheads="1"/>
          </p:cNvSpPr>
          <p:nvPr>
            <p:ph type="title"/>
          </p:nvPr>
        </p:nvSpPr>
        <p:spPr>
          <a:xfrm>
            <a:off x="4751387" y="2028031"/>
            <a:ext cx="4260850" cy="1270000"/>
          </a:xfrm>
        </p:spPr>
        <p:txBody>
          <a:bodyPr>
            <a:normAutofit/>
          </a:bodyPr>
          <a:lstStyle/>
          <a:p>
            <a:pPr indent="12700" eaLnBrk="1">
              <a:lnSpc>
                <a:spcPct val="104000"/>
              </a:lnSpc>
            </a:pPr>
            <a:r>
              <a:rPr lang="en-US" alt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Assessing Regional Integration in Africa</a:t>
            </a:r>
          </a:p>
        </p:txBody>
      </p:sp>
      <p:sp>
        <p:nvSpPr>
          <p:cNvPr id="3077" name="Rectangle 6"/>
          <p:cNvSpPr>
            <a:spLocks/>
          </p:cNvSpPr>
          <p:nvPr/>
        </p:nvSpPr>
        <p:spPr bwMode="auto">
          <a:xfrm>
            <a:off x="4836318" y="3383359"/>
            <a:ext cx="4090988" cy="1333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7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Next Steps for the African Continental Free Trade Area</a:t>
            </a:r>
          </a:p>
          <a:p>
            <a:pPr eaLnBrk="1"/>
            <a:endParaRPr lang="en-US" altLang="en-US" sz="17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eaLnBrk="1">
              <a:spcBef>
                <a:spcPts val="100"/>
              </a:spcBef>
            </a:pPr>
            <a:r>
              <a:rPr lang="en-US" altLang="en-US" sz="17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David Luke</a:t>
            </a:r>
          </a:p>
          <a:p>
            <a:pPr eaLnBrk="1">
              <a:spcBef>
                <a:spcPts val="100"/>
              </a:spcBef>
            </a:pPr>
            <a:r>
              <a:rPr lang="en-US" altLang="en-US" sz="17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Coordinator, African Trade Policy Centre</a:t>
            </a:r>
          </a:p>
        </p:txBody>
      </p:sp>
      <p:sp>
        <p:nvSpPr>
          <p:cNvPr id="3078" name="Rectangle 7"/>
          <p:cNvSpPr>
            <a:spLocks/>
          </p:cNvSpPr>
          <p:nvPr/>
        </p:nvSpPr>
        <p:spPr bwMode="auto">
          <a:xfrm>
            <a:off x="5700712" y="4984611"/>
            <a:ext cx="28813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87325" indent="3619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r" eaLnBrk="1"/>
            <a:r>
              <a:rPr lang="en-US" altLang="en-US" sz="17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20 - 26 March 2019</a:t>
            </a:r>
          </a:p>
          <a:p>
            <a:pPr algn="r"/>
            <a:r>
              <a:rPr lang="en-US" altLang="en-US" sz="17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Marrakech, Morocco</a:t>
            </a:r>
            <a:endParaRPr lang="en-US" altLang="en-US" sz="19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3079" name="AutoShape 8"/>
          <p:cNvSpPr>
            <a:spLocks/>
          </p:cNvSpPr>
          <p:nvPr/>
        </p:nvSpPr>
        <p:spPr bwMode="auto">
          <a:xfrm>
            <a:off x="663575" y="3265490"/>
            <a:ext cx="373062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155" y="0"/>
                </a:moveTo>
                <a:lnTo>
                  <a:pt x="1445" y="0"/>
                </a:lnTo>
                <a:lnTo>
                  <a:pt x="1185" y="172"/>
                </a:lnTo>
                <a:lnTo>
                  <a:pt x="941" y="669"/>
                </a:lnTo>
                <a:lnTo>
                  <a:pt x="716" y="1460"/>
                </a:lnTo>
                <a:lnTo>
                  <a:pt x="514" y="2514"/>
                </a:lnTo>
                <a:lnTo>
                  <a:pt x="340" y="3803"/>
                </a:lnTo>
                <a:lnTo>
                  <a:pt x="197" y="5295"/>
                </a:lnTo>
                <a:lnTo>
                  <a:pt x="90" y="6961"/>
                </a:lnTo>
                <a:lnTo>
                  <a:pt x="23" y="8770"/>
                </a:lnTo>
                <a:lnTo>
                  <a:pt x="0" y="10692"/>
                </a:lnTo>
                <a:lnTo>
                  <a:pt x="0" y="10908"/>
                </a:lnTo>
                <a:lnTo>
                  <a:pt x="23" y="12830"/>
                </a:lnTo>
                <a:lnTo>
                  <a:pt x="90" y="14639"/>
                </a:lnTo>
                <a:lnTo>
                  <a:pt x="197" y="16304"/>
                </a:lnTo>
                <a:lnTo>
                  <a:pt x="340" y="17797"/>
                </a:lnTo>
                <a:lnTo>
                  <a:pt x="514" y="19085"/>
                </a:lnTo>
                <a:lnTo>
                  <a:pt x="716" y="20140"/>
                </a:lnTo>
                <a:lnTo>
                  <a:pt x="941" y="20931"/>
                </a:lnTo>
                <a:lnTo>
                  <a:pt x="1185" y="21428"/>
                </a:lnTo>
                <a:lnTo>
                  <a:pt x="1445" y="21600"/>
                </a:lnTo>
                <a:lnTo>
                  <a:pt x="20155" y="21600"/>
                </a:lnTo>
                <a:lnTo>
                  <a:pt x="20415" y="21428"/>
                </a:lnTo>
                <a:lnTo>
                  <a:pt x="20659" y="20931"/>
                </a:lnTo>
                <a:lnTo>
                  <a:pt x="20884" y="20140"/>
                </a:lnTo>
                <a:lnTo>
                  <a:pt x="21086" y="19085"/>
                </a:lnTo>
                <a:lnTo>
                  <a:pt x="21260" y="17797"/>
                </a:lnTo>
                <a:lnTo>
                  <a:pt x="21403" y="16304"/>
                </a:lnTo>
                <a:lnTo>
                  <a:pt x="21510" y="14639"/>
                </a:lnTo>
                <a:lnTo>
                  <a:pt x="21577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7" y="8770"/>
                </a:lnTo>
                <a:lnTo>
                  <a:pt x="21510" y="6961"/>
                </a:lnTo>
                <a:lnTo>
                  <a:pt x="21403" y="5295"/>
                </a:lnTo>
                <a:lnTo>
                  <a:pt x="21260" y="3803"/>
                </a:lnTo>
                <a:lnTo>
                  <a:pt x="21086" y="2514"/>
                </a:lnTo>
                <a:lnTo>
                  <a:pt x="20884" y="1460"/>
                </a:lnTo>
                <a:lnTo>
                  <a:pt x="20659" y="669"/>
                </a:lnTo>
                <a:lnTo>
                  <a:pt x="20415" y="172"/>
                </a:lnTo>
                <a:lnTo>
                  <a:pt x="20155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0" name="AutoShape 9"/>
          <p:cNvSpPr>
            <a:spLocks/>
          </p:cNvSpPr>
          <p:nvPr/>
        </p:nvSpPr>
        <p:spPr bwMode="auto">
          <a:xfrm>
            <a:off x="1004888" y="3922398"/>
            <a:ext cx="2692400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597" y="0"/>
                </a:moveTo>
                <a:lnTo>
                  <a:pt x="2003" y="0"/>
                </a:lnTo>
                <a:lnTo>
                  <a:pt x="1643" y="172"/>
                </a:lnTo>
                <a:lnTo>
                  <a:pt x="1304" y="669"/>
                </a:lnTo>
                <a:lnTo>
                  <a:pt x="992" y="1460"/>
                </a:lnTo>
                <a:lnTo>
                  <a:pt x="713" y="2514"/>
                </a:lnTo>
                <a:lnTo>
                  <a:pt x="471" y="3803"/>
                </a:lnTo>
                <a:lnTo>
                  <a:pt x="274" y="5295"/>
                </a:lnTo>
                <a:lnTo>
                  <a:pt x="125" y="6961"/>
                </a:lnTo>
                <a:lnTo>
                  <a:pt x="32" y="8770"/>
                </a:lnTo>
                <a:lnTo>
                  <a:pt x="0" y="10692"/>
                </a:lnTo>
                <a:lnTo>
                  <a:pt x="0" y="10908"/>
                </a:lnTo>
                <a:lnTo>
                  <a:pt x="32" y="12830"/>
                </a:lnTo>
                <a:lnTo>
                  <a:pt x="125" y="14639"/>
                </a:lnTo>
                <a:lnTo>
                  <a:pt x="274" y="16304"/>
                </a:lnTo>
                <a:lnTo>
                  <a:pt x="471" y="17797"/>
                </a:lnTo>
                <a:lnTo>
                  <a:pt x="713" y="19085"/>
                </a:lnTo>
                <a:lnTo>
                  <a:pt x="992" y="20140"/>
                </a:lnTo>
                <a:lnTo>
                  <a:pt x="1304" y="20931"/>
                </a:lnTo>
                <a:lnTo>
                  <a:pt x="1643" y="21428"/>
                </a:lnTo>
                <a:lnTo>
                  <a:pt x="2003" y="21600"/>
                </a:lnTo>
                <a:lnTo>
                  <a:pt x="19597" y="21600"/>
                </a:lnTo>
                <a:lnTo>
                  <a:pt x="19957" y="21428"/>
                </a:lnTo>
                <a:lnTo>
                  <a:pt x="20296" y="20931"/>
                </a:lnTo>
                <a:lnTo>
                  <a:pt x="20608" y="20140"/>
                </a:lnTo>
                <a:lnTo>
                  <a:pt x="20887" y="19085"/>
                </a:lnTo>
                <a:lnTo>
                  <a:pt x="21129" y="17797"/>
                </a:lnTo>
                <a:lnTo>
                  <a:pt x="21327" y="16304"/>
                </a:lnTo>
                <a:lnTo>
                  <a:pt x="21475" y="14639"/>
                </a:lnTo>
                <a:lnTo>
                  <a:pt x="21568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68" y="8770"/>
                </a:lnTo>
                <a:lnTo>
                  <a:pt x="21475" y="6961"/>
                </a:lnTo>
                <a:lnTo>
                  <a:pt x="21327" y="5295"/>
                </a:lnTo>
                <a:lnTo>
                  <a:pt x="21129" y="3803"/>
                </a:lnTo>
                <a:lnTo>
                  <a:pt x="20887" y="2514"/>
                </a:lnTo>
                <a:lnTo>
                  <a:pt x="20608" y="1460"/>
                </a:lnTo>
                <a:lnTo>
                  <a:pt x="20296" y="669"/>
                </a:lnTo>
                <a:lnTo>
                  <a:pt x="19957" y="172"/>
                </a:lnTo>
                <a:lnTo>
                  <a:pt x="19597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1" name="AutoShape 10"/>
          <p:cNvSpPr>
            <a:spLocks/>
          </p:cNvSpPr>
          <p:nvPr/>
        </p:nvSpPr>
        <p:spPr bwMode="auto">
          <a:xfrm>
            <a:off x="1166813" y="4579306"/>
            <a:ext cx="2808287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681" y="0"/>
                </a:moveTo>
                <a:lnTo>
                  <a:pt x="1919" y="0"/>
                </a:lnTo>
                <a:lnTo>
                  <a:pt x="1574" y="172"/>
                </a:lnTo>
                <a:lnTo>
                  <a:pt x="1250" y="669"/>
                </a:lnTo>
                <a:lnTo>
                  <a:pt x="951" y="1460"/>
                </a:lnTo>
                <a:lnTo>
                  <a:pt x="683" y="2514"/>
                </a:lnTo>
                <a:lnTo>
                  <a:pt x="451" y="3803"/>
                </a:lnTo>
                <a:lnTo>
                  <a:pt x="262" y="5295"/>
                </a:lnTo>
                <a:lnTo>
                  <a:pt x="120" y="6961"/>
                </a:lnTo>
                <a:lnTo>
                  <a:pt x="31" y="8770"/>
                </a:lnTo>
                <a:lnTo>
                  <a:pt x="0" y="10692"/>
                </a:lnTo>
                <a:lnTo>
                  <a:pt x="0" y="10908"/>
                </a:lnTo>
                <a:lnTo>
                  <a:pt x="31" y="12830"/>
                </a:lnTo>
                <a:lnTo>
                  <a:pt x="120" y="14639"/>
                </a:lnTo>
                <a:lnTo>
                  <a:pt x="262" y="16304"/>
                </a:lnTo>
                <a:lnTo>
                  <a:pt x="451" y="17797"/>
                </a:lnTo>
                <a:lnTo>
                  <a:pt x="683" y="19085"/>
                </a:lnTo>
                <a:lnTo>
                  <a:pt x="951" y="20140"/>
                </a:lnTo>
                <a:lnTo>
                  <a:pt x="1250" y="20931"/>
                </a:lnTo>
                <a:lnTo>
                  <a:pt x="1574" y="21428"/>
                </a:lnTo>
                <a:lnTo>
                  <a:pt x="1919" y="21600"/>
                </a:lnTo>
                <a:lnTo>
                  <a:pt x="19681" y="21600"/>
                </a:lnTo>
                <a:lnTo>
                  <a:pt x="20026" y="21420"/>
                </a:lnTo>
                <a:lnTo>
                  <a:pt x="20350" y="20904"/>
                </a:lnTo>
                <a:lnTo>
                  <a:pt x="20649" y="20084"/>
                </a:lnTo>
                <a:lnTo>
                  <a:pt x="20917" y="18995"/>
                </a:lnTo>
                <a:lnTo>
                  <a:pt x="21149" y="17671"/>
                </a:lnTo>
                <a:lnTo>
                  <a:pt x="21338" y="16144"/>
                </a:lnTo>
                <a:lnTo>
                  <a:pt x="21480" y="14450"/>
                </a:lnTo>
                <a:lnTo>
                  <a:pt x="21569" y="12621"/>
                </a:lnTo>
                <a:lnTo>
                  <a:pt x="21600" y="10692"/>
                </a:lnTo>
                <a:lnTo>
                  <a:pt x="21569" y="8770"/>
                </a:lnTo>
                <a:lnTo>
                  <a:pt x="21480" y="6961"/>
                </a:lnTo>
                <a:lnTo>
                  <a:pt x="21338" y="5295"/>
                </a:lnTo>
                <a:lnTo>
                  <a:pt x="21149" y="3803"/>
                </a:lnTo>
                <a:lnTo>
                  <a:pt x="20917" y="2514"/>
                </a:lnTo>
                <a:lnTo>
                  <a:pt x="20649" y="1460"/>
                </a:lnTo>
                <a:lnTo>
                  <a:pt x="20350" y="669"/>
                </a:lnTo>
                <a:lnTo>
                  <a:pt x="20026" y="172"/>
                </a:lnTo>
                <a:lnTo>
                  <a:pt x="19681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2" name="AutoShape 11"/>
          <p:cNvSpPr>
            <a:spLocks/>
          </p:cNvSpPr>
          <p:nvPr/>
        </p:nvSpPr>
        <p:spPr bwMode="auto">
          <a:xfrm>
            <a:off x="1166813" y="5234626"/>
            <a:ext cx="2141537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083" y="0"/>
                </a:moveTo>
                <a:lnTo>
                  <a:pt x="2517" y="0"/>
                </a:lnTo>
                <a:lnTo>
                  <a:pt x="2065" y="172"/>
                </a:lnTo>
                <a:lnTo>
                  <a:pt x="1639" y="669"/>
                </a:lnTo>
                <a:lnTo>
                  <a:pt x="1247" y="1460"/>
                </a:lnTo>
                <a:lnTo>
                  <a:pt x="895" y="2514"/>
                </a:lnTo>
                <a:lnTo>
                  <a:pt x="592" y="3803"/>
                </a:lnTo>
                <a:lnTo>
                  <a:pt x="344" y="5295"/>
                </a:lnTo>
                <a:lnTo>
                  <a:pt x="157" y="6961"/>
                </a:lnTo>
                <a:lnTo>
                  <a:pt x="41" y="8770"/>
                </a:lnTo>
                <a:lnTo>
                  <a:pt x="0" y="10692"/>
                </a:lnTo>
                <a:lnTo>
                  <a:pt x="0" y="10908"/>
                </a:lnTo>
                <a:lnTo>
                  <a:pt x="41" y="12830"/>
                </a:lnTo>
                <a:lnTo>
                  <a:pt x="157" y="14639"/>
                </a:lnTo>
                <a:lnTo>
                  <a:pt x="344" y="16304"/>
                </a:lnTo>
                <a:lnTo>
                  <a:pt x="592" y="17797"/>
                </a:lnTo>
                <a:lnTo>
                  <a:pt x="895" y="19085"/>
                </a:lnTo>
                <a:lnTo>
                  <a:pt x="1247" y="20140"/>
                </a:lnTo>
                <a:lnTo>
                  <a:pt x="1639" y="20931"/>
                </a:lnTo>
                <a:lnTo>
                  <a:pt x="2065" y="21428"/>
                </a:lnTo>
                <a:lnTo>
                  <a:pt x="2517" y="21600"/>
                </a:lnTo>
                <a:lnTo>
                  <a:pt x="19083" y="21600"/>
                </a:lnTo>
                <a:lnTo>
                  <a:pt x="19535" y="21428"/>
                </a:lnTo>
                <a:lnTo>
                  <a:pt x="19961" y="20931"/>
                </a:lnTo>
                <a:lnTo>
                  <a:pt x="20353" y="20140"/>
                </a:lnTo>
                <a:lnTo>
                  <a:pt x="20705" y="19085"/>
                </a:lnTo>
                <a:lnTo>
                  <a:pt x="21008" y="17797"/>
                </a:lnTo>
                <a:lnTo>
                  <a:pt x="21256" y="16304"/>
                </a:lnTo>
                <a:lnTo>
                  <a:pt x="21443" y="14639"/>
                </a:lnTo>
                <a:lnTo>
                  <a:pt x="21559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59" y="8770"/>
                </a:lnTo>
                <a:lnTo>
                  <a:pt x="21443" y="6961"/>
                </a:lnTo>
                <a:lnTo>
                  <a:pt x="21256" y="5295"/>
                </a:lnTo>
                <a:lnTo>
                  <a:pt x="21008" y="3803"/>
                </a:lnTo>
                <a:lnTo>
                  <a:pt x="20705" y="2514"/>
                </a:lnTo>
                <a:lnTo>
                  <a:pt x="20353" y="1460"/>
                </a:lnTo>
                <a:lnTo>
                  <a:pt x="19961" y="669"/>
                </a:lnTo>
                <a:lnTo>
                  <a:pt x="19535" y="172"/>
                </a:lnTo>
                <a:lnTo>
                  <a:pt x="1908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3" name="AutoShape 12"/>
          <p:cNvSpPr>
            <a:spLocks/>
          </p:cNvSpPr>
          <p:nvPr/>
        </p:nvSpPr>
        <p:spPr bwMode="auto">
          <a:xfrm>
            <a:off x="1411288" y="5889946"/>
            <a:ext cx="147637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948" y="0"/>
                </a:moveTo>
                <a:lnTo>
                  <a:pt x="3652" y="0"/>
                </a:lnTo>
                <a:lnTo>
                  <a:pt x="2996" y="172"/>
                </a:lnTo>
                <a:lnTo>
                  <a:pt x="2378" y="669"/>
                </a:lnTo>
                <a:lnTo>
                  <a:pt x="1809" y="1460"/>
                </a:lnTo>
                <a:lnTo>
                  <a:pt x="1299" y="2514"/>
                </a:lnTo>
                <a:lnTo>
                  <a:pt x="859" y="3803"/>
                </a:lnTo>
                <a:lnTo>
                  <a:pt x="499" y="5295"/>
                </a:lnTo>
                <a:lnTo>
                  <a:pt x="228" y="6961"/>
                </a:lnTo>
                <a:lnTo>
                  <a:pt x="59" y="8770"/>
                </a:lnTo>
                <a:lnTo>
                  <a:pt x="0" y="10692"/>
                </a:lnTo>
                <a:lnTo>
                  <a:pt x="0" y="10908"/>
                </a:lnTo>
                <a:lnTo>
                  <a:pt x="59" y="12830"/>
                </a:lnTo>
                <a:lnTo>
                  <a:pt x="228" y="14639"/>
                </a:lnTo>
                <a:lnTo>
                  <a:pt x="499" y="16304"/>
                </a:lnTo>
                <a:lnTo>
                  <a:pt x="859" y="17797"/>
                </a:lnTo>
                <a:lnTo>
                  <a:pt x="1299" y="19085"/>
                </a:lnTo>
                <a:lnTo>
                  <a:pt x="1809" y="20140"/>
                </a:lnTo>
                <a:lnTo>
                  <a:pt x="2378" y="20931"/>
                </a:lnTo>
                <a:lnTo>
                  <a:pt x="2996" y="21428"/>
                </a:lnTo>
                <a:lnTo>
                  <a:pt x="3652" y="21600"/>
                </a:lnTo>
                <a:lnTo>
                  <a:pt x="17948" y="21600"/>
                </a:lnTo>
                <a:lnTo>
                  <a:pt x="18605" y="21428"/>
                </a:lnTo>
                <a:lnTo>
                  <a:pt x="19222" y="20931"/>
                </a:lnTo>
                <a:lnTo>
                  <a:pt x="19791" y="20140"/>
                </a:lnTo>
                <a:lnTo>
                  <a:pt x="20301" y="19085"/>
                </a:lnTo>
                <a:lnTo>
                  <a:pt x="20741" y="17797"/>
                </a:lnTo>
                <a:lnTo>
                  <a:pt x="21101" y="16304"/>
                </a:lnTo>
                <a:lnTo>
                  <a:pt x="21372" y="14639"/>
                </a:lnTo>
                <a:lnTo>
                  <a:pt x="21541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41" y="8770"/>
                </a:lnTo>
                <a:lnTo>
                  <a:pt x="21372" y="6961"/>
                </a:lnTo>
                <a:lnTo>
                  <a:pt x="21101" y="5295"/>
                </a:lnTo>
                <a:lnTo>
                  <a:pt x="20741" y="3803"/>
                </a:lnTo>
                <a:lnTo>
                  <a:pt x="20301" y="2514"/>
                </a:lnTo>
                <a:lnTo>
                  <a:pt x="19791" y="1460"/>
                </a:lnTo>
                <a:lnTo>
                  <a:pt x="19222" y="669"/>
                </a:lnTo>
                <a:lnTo>
                  <a:pt x="18605" y="172"/>
                </a:lnTo>
                <a:lnTo>
                  <a:pt x="17948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4" name="AutoShape 13"/>
          <p:cNvSpPr>
            <a:spLocks/>
          </p:cNvSpPr>
          <p:nvPr/>
        </p:nvSpPr>
        <p:spPr bwMode="auto">
          <a:xfrm>
            <a:off x="0" y="0"/>
            <a:ext cx="1004888" cy="49688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7873" y="0"/>
                </a:moveTo>
                <a:lnTo>
                  <a:pt x="0" y="0"/>
                </a:lnTo>
                <a:lnTo>
                  <a:pt x="0" y="21600"/>
                </a:lnTo>
                <a:lnTo>
                  <a:pt x="16243" y="21600"/>
                </a:lnTo>
                <a:lnTo>
                  <a:pt x="17206" y="21423"/>
                </a:lnTo>
                <a:lnTo>
                  <a:pt x="18112" y="20914"/>
                </a:lnTo>
                <a:lnTo>
                  <a:pt x="18947" y="20103"/>
                </a:lnTo>
                <a:lnTo>
                  <a:pt x="19694" y="19021"/>
                </a:lnTo>
                <a:lnTo>
                  <a:pt x="20340" y="17700"/>
                </a:lnTo>
                <a:lnTo>
                  <a:pt x="20869" y="16169"/>
                </a:lnTo>
                <a:lnTo>
                  <a:pt x="21265" y="14461"/>
                </a:lnTo>
                <a:lnTo>
                  <a:pt x="21514" y="12606"/>
                </a:lnTo>
                <a:lnTo>
                  <a:pt x="21600" y="10635"/>
                </a:lnTo>
                <a:lnTo>
                  <a:pt x="21600" y="10413"/>
                </a:lnTo>
                <a:lnTo>
                  <a:pt x="21514" y="8442"/>
                </a:lnTo>
                <a:lnTo>
                  <a:pt x="21265" y="6587"/>
                </a:lnTo>
                <a:lnTo>
                  <a:pt x="20869" y="4879"/>
                </a:lnTo>
                <a:lnTo>
                  <a:pt x="20340" y="3349"/>
                </a:lnTo>
                <a:lnTo>
                  <a:pt x="19694" y="2027"/>
                </a:lnTo>
                <a:lnTo>
                  <a:pt x="18947" y="945"/>
                </a:lnTo>
                <a:lnTo>
                  <a:pt x="18112" y="134"/>
                </a:lnTo>
                <a:lnTo>
                  <a:pt x="1787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5" name="AutoShape 14"/>
          <p:cNvSpPr>
            <a:spLocks/>
          </p:cNvSpPr>
          <p:nvPr/>
        </p:nvSpPr>
        <p:spPr bwMode="auto">
          <a:xfrm>
            <a:off x="1519238" y="6546850"/>
            <a:ext cx="790575" cy="30956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4782" y="0"/>
                </a:moveTo>
                <a:lnTo>
                  <a:pt x="6817" y="0"/>
                </a:lnTo>
                <a:lnTo>
                  <a:pt x="5592" y="283"/>
                </a:lnTo>
                <a:lnTo>
                  <a:pt x="4439" y="1100"/>
                </a:lnTo>
                <a:lnTo>
                  <a:pt x="3377" y="2401"/>
                </a:lnTo>
                <a:lnTo>
                  <a:pt x="2425" y="4137"/>
                </a:lnTo>
                <a:lnTo>
                  <a:pt x="1603" y="6257"/>
                </a:lnTo>
                <a:lnTo>
                  <a:pt x="931" y="8712"/>
                </a:lnTo>
                <a:lnTo>
                  <a:pt x="426" y="11452"/>
                </a:lnTo>
                <a:lnTo>
                  <a:pt x="110" y="14428"/>
                </a:lnTo>
                <a:lnTo>
                  <a:pt x="0" y="17590"/>
                </a:lnTo>
                <a:lnTo>
                  <a:pt x="0" y="17946"/>
                </a:lnTo>
                <a:lnTo>
                  <a:pt x="110" y="21108"/>
                </a:lnTo>
                <a:lnTo>
                  <a:pt x="162" y="21600"/>
                </a:lnTo>
                <a:lnTo>
                  <a:pt x="21438" y="21600"/>
                </a:lnTo>
                <a:lnTo>
                  <a:pt x="21490" y="21108"/>
                </a:lnTo>
                <a:lnTo>
                  <a:pt x="21600" y="17946"/>
                </a:lnTo>
                <a:lnTo>
                  <a:pt x="21600" y="17590"/>
                </a:lnTo>
                <a:lnTo>
                  <a:pt x="21490" y="14428"/>
                </a:lnTo>
                <a:lnTo>
                  <a:pt x="21173" y="11452"/>
                </a:lnTo>
                <a:lnTo>
                  <a:pt x="20669" y="8712"/>
                </a:lnTo>
                <a:lnTo>
                  <a:pt x="19997" y="6257"/>
                </a:lnTo>
                <a:lnTo>
                  <a:pt x="19175" y="4137"/>
                </a:lnTo>
                <a:lnTo>
                  <a:pt x="18223" y="2401"/>
                </a:lnTo>
                <a:lnTo>
                  <a:pt x="17161" y="1100"/>
                </a:lnTo>
                <a:lnTo>
                  <a:pt x="16008" y="283"/>
                </a:lnTo>
                <a:lnTo>
                  <a:pt x="1478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6" name="AutoShape 15"/>
          <p:cNvSpPr>
            <a:spLocks/>
          </p:cNvSpPr>
          <p:nvPr/>
        </p:nvSpPr>
        <p:spPr bwMode="auto">
          <a:xfrm>
            <a:off x="0" y="642621"/>
            <a:ext cx="1536700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093" y="0"/>
                </a:moveTo>
                <a:lnTo>
                  <a:pt x="0" y="0"/>
                </a:lnTo>
                <a:lnTo>
                  <a:pt x="0" y="21600"/>
                </a:lnTo>
                <a:lnTo>
                  <a:pt x="18093" y="21600"/>
                </a:lnTo>
                <a:lnTo>
                  <a:pt x="18724" y="21428"/>
                </a:lnTo>
                <a:lnTo>
                  <a:pt x="19317" y="20931"/>
                </a:lnTo>
                <a:lnTo>
                  <a:pt x="19863" y="20140"/>
                </a:lnTo>
                <a:lnTo>
                  <a:pt x="20353" y="19085"/>
                </a:lnTo>
                <a:lnTo>
                  <a:pt x="20775" y="17797"/>
                </a:lnTo>
                <a:lnTo>
                  <a:pt x="21121" y="16304"/>
                </a:lnTo>
                <a:lnTo>
                  <a:pt x="21381" y="14639"/>
                </a:lnTo>
                <a:lnTo>
                  <a:pt x="21544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44" y="8770"/>
                </a:lnTo>
                <a:lnTo>
                  <a:pt x="21381" y="6961"/>
                </a:lnTo>
                <a:lnTo>
                  <a:pt x="21121" y="5295"/>
                </a:lnTo>
                <a:lnTo>
                  <a:pt x="20775" y="3803"/>
                </a:lnTo>
                <a:lnTo>
                  <a:pt x="20353" y="2514"/>
                </a:lnTo>
                <a:lnTo>
                  <a:pt x="19863" y="1460"/>
                </a:lnTo>
                <a:lnTo>
                  <a:pt x="19317" y="669"/>
                </a:lnTo>
                <a:lnTo>
                  <a:pt x="18724" y="172"/>
                </a:lnTo>
                <a:lnTo>
                  <a:pt x="1809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7" name="AutoShape 16"/>
          <p:cNvSpPr>
            <a:spLocks/>
          </p:cNvSpPr>
          <p:nvPr/>
        </p:nvSpPr>
        <p:spPr bwMode="auto">
          <a:xfrm>
            <a:off x="0" y="1297941"/>
            <a:ext cx="3067050" cy="509588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9842" y="0"/>
                </a:moveTo>
                <a:lnTo>
                  <a:pt x="0" y="0"/>
                </a:lnTo>
                <a:lnTo>
                  <a:pt x="0" y="21600"/>
                </a:lnTo>
                <a:lnTo>
                  <a:pt x="19842" y="21600"/>
                </a:lnTo>
                <a:lnTo>
                  <a:pt x="20158" y="21428"/>
                </a:lnTo>
                <a:lnTo>
                  <a:pt x="20456" y="20931"/>
                </a:lnTo>
                <a:lnTo>
                  <a:pt x="20729" y="20140"/>
                </a:lnTo>
                <a:lnTo>
                  <a:pt x="20975" y="19085"/>
                </a:lnTo>
                <a:lnTo>
                  <a:pt x="21187" y="17797"/>
                </a:lnTo>
                <a:lnTo>
                  <a:pt x="21360" y="16304"/>
                </a:lnTo>
                <a:lnTo>
                  <a:pt x="21490" y="14639"/>
                </a:lnTo>
                <a:lnTo>
                  <a:pt x="21572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2" y="8770"/>
                </a:lnTo>
                <a:lnTo>
                  <a:pt x="21490" y="6961"/>
                </a:lnTo>
                <a:lnTo>
                  <a:pt x="21360" y="5295"/>
                </a:lnTo>
                <a:lnTo>
                  <a:pt x="21187" y="3803"/>
                </a:lnTo>
                <a:lnTo>
                  <a:pt x="20975" y="2514"/>
                </a:lnTo>
                <a:lnTo>
                  <a:pt x="20729" y="1460"/>
                </a:lnTo>
                <a:lnTo>
                  <a:pt x="20456" y="669"/>
                </a:lnTo>
                <a:lnTo>
                  <a:pt x="20158" y="172"/>
                </a:lnTo>
                <a:lnTo>
                  <a:pt x="19842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8" name="AutoShape 17"/>
          <p:cNvSpPr>
            <a:spLocks/>
          </p:cNvSpPr>
          <p:nvPr/>
        </p:nvSpPr>
        <p:spPr bwMode="auto">
          <a:xfrm>
            <a:off x="0" y="1953262"/>
            <a:ext cx="3432175" cy="509587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030" y="0"/>
                </a:moveTo>
                <a:lnTo>
                  <a:pt x="0" y="0"/>
                </a:lnTo>
                <a:lnTo>
                  <a:pt x="0" y="21600"/>
                </a:lnTo>
                <a:lnTo>
                  <a:pt x="20030" y="21600"/>
                </a:lnTo>
                <a:lnTo>
                  <a:pt x="20312" y="21428"/>
                </a:lnTo>
                <a:lnTo>
                  <a:pt x="20578" y="20931"/>
                </a:lnTo>
                <a:lnTo>
                  <a:pt x="20822" y="20140"/>
                </a:lnTo>
                <a:lnTo>
                  <a:pt x="21041" y="19085"/>
                </a:lnTo>
                <a:lnTo>
                  <a:pt x="21231" y="17797"/>
                </a:lnTo>
                <a:lnTo>
                  <a:pt x="21386" y="16304"/>
                </a:lnTo>
                <a:lnTo>
                  <a:pt x="21502" y="14639"/>
                </a:lnTo>
                <a:lnTo>
                  <a:pt x="21575" y="12830"/>
                </a:lnTo>
                <a:lnTo>
                  <a:pt x="21600" y="10908"/>
                </a:lnTo>
                <a:lnTo>
                  <a:pt x="21600" y="10692"/>
                </a:lnTo>
                <a:lnTo>
                  <a:pt x="21575" y="8770"/>
                </a:lnTo>
                <a:lnTo>
                  <a:pt x="21502" y="6961"/>
                </a:lnTo>
                <a:lnTo>
                  <a:pt x="21386" y="5295"/>
                </a:lnTo>
                <a:lnTo>
                  <a:pt x="21231" y="3803"/>
                </a:lnTo>
                <a:lnTo>
                  <a:pt x="21041" y="2514"/>
                </a:lnTo>
                <a:lnTo>
                  <a:pt x="20822" y="1460"/>
                </a:lnTo>
                <a:lnTo>
                  <a:pt x="20578" y="669"/>
                </a:lnTo>
                <a:lnTo>
                  <a:pt x="20312" y="172"/>
                </a:lnTo>
                <a:lnTo>
                  <a:pt x="20030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89" name="AutoShape 18"/>
          <p:cNvSpPr>
            <a:spLocks/>
          </p:cNvSpPr>
          <p:nvPr/>
        </p:nvSpPr>
        <p:spPr bwMode="auto">
          <a:xfrm>
            <a:off x="0" y="2608582"/>
            <a:ext cx="4619625" cy="51117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598" y="0"/>
                </a:moveTo>
                <a:lnTo>
                  <a:pt x="0" y="0"/>
                </a:lnTo>
                <a:lnTo>
                  <a:pt x="0" y="21600"/>
                </a:lnTo>
                <a:lnTo>
                  <a:pt x="20433" y="21600"/>
                </a:lnTo>
                <a:lnTo>
                  <a:pt x="20643" y="21428"/>
                </a:lnTo>
                <a:lnTo>
                  <a:pt x="20840" y="20931"/>
                </a:lnTo>
                <a:lnTo>
                  <a:pt x="21022" y="20140"/>
                </a:lnTo>
                <a:lnTo>
                  <a:pt x="21185" y="19085"/>
                </a:lnTo>
                <a:lnTo>
                  <a:pt x="21326" y="17797"/>
                </a:lnTo>
                <a:lnTo>
                  <a:pt x="21441" y="16304"/>
                </a:lnTo>
                <a:lnTo>
                  <a:pt x="21527" y="14639"/>
                </a:lnTo>
                <a:lnTo>
                  <a:pt x="21581" y="12830"/>
                </a:lnTo>
                <a:lnTo>
                  <a:pt x="21600" y="10908"/>
                </a:lnTo>
                <a:lnTo>
                  <a:pt x="21600" y="9184"/>
                </a:lnTo>
                <a:lnTo>
                  <a:pt x="21574" y="7078"/>
                </a:lnTo>
                <a:lnTo>
                  <a:pt x="21498" y="5145"/>
                </a:lnTo>
                <a:lnTo>
                  <a:pt x="21380" y="3440"/>
                </a:lnTo>
                <a:lnTo>
                  <a:pt x="21225" y="2018"/>
                </a:lnTo>
                <a:lnTo>
                  <a:pt x="21039" y="933"/>
                </a:lnTo>
                <a:lnTo>
                  <a:pt x="20828" y="243"/>
                </a:lnTo>
                <a:lnTo>
                  <a:pt x="20598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3090" name="Rectangle 19"/>
          <p:cNvSpPr>
            <a:spLocks/>
          </p:cNvSpPr>
          <p:nvPr/>
        </p:nvSpPr>
        <p:spPr bwMode="auto">
          <a:xfrm>
            <a:off x="3595688" y="5997723"/>
            <a:ext cx="50180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>
            <a:spAutoFit/>
          </a:bodyPr>
          <a:lstStyle>
            <a:lvl1pPr indent="3873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en-US" sz="2400" b="1" dirty="0">
                <a:solidFill>
                  <a:schemeClr val="bg1"/>
                </a:solidFill>
              </a:rPr>
              <a:t>2019 Conference of Ministers</a:t>
            </a:r>
          </a:p>
        </p:txBody>
      </p:sp>
      <p:sp>
        <p:nvSpPr>
          <p:cNvPr id="3091" name="Marcador de Posição do Número do Diapositivo 20"/>
          <p:cNvSpPr>
            <a:spLocks noGrp="1"/>
          </p:cNvSpPr>
          <p:nvPr>
            <p:ph type="sldNum" sz="quarter" idx="10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fld id="{4CADC98F-A857-4054-BF48-E3D019D9A863}" type="slidenum">
              <a:rPr lang="en-US" altLang="en-US" smtClean="0">
                <a:solidFill>
                  <a:srgbClr val="888888"/>
                </a:solidFill>
                <a:latin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rPr>
              <a:pPr/>
              <a:t>1</a:t>
            </a:fld>
            <a:endParaRPr lang="en-US" altLang="en-US">
              <a:solidFill>
                <a:srgbClr val="888888"/>
              </a:solidFill>
              <a:latin typeface="Helvetica" panose="020B0604020202020204" pitchFamily="34" charset="0"/>
              <a:cs typeface="Helvetica" panose="020B0604020202020204" pitchFamily="34" charset="0"/>
              <a:sym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6407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/>
          </p:cNvSpPr>
          <p:nvPr/>
        </p:nvSpPr>
        <p:spPr bwMode="auto">
          <a:xfrm>
            <a:off x="0" y="6135688"/>
            <a:ext cx="7308850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099" name="Rectangle 3"/>
          <p:cNvSpPr>
            <a:spLocks/>
          </p:cNvSpPr>
          <p:nvPr/>
        </p:nvSpPr>
        <p:spPr bwMode="auto">
          <a:xfrm>
            <a:off x="471488" y="6221413"/>
            <a:ext cx="69421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Assessing Regional Integration in Africa |       Next Steps for the </a:t>
            </a:r>
            <a:r>
              <a:rPr lang="en-US" altLang="en-US" sz="16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endParaRPr lang="en-US" altLang="en-US" sz="1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290513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7666038" y="6135688"/>
            <a:ext cx="121285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5" name="Rectangle 11"/>
          <p:cNvSpPr>
            <a:spLocks/>
          </p:cNvSpPr>
          <p:nvPr/>
        </p:nvSpPr>
        <p:spPr bwMode="auto">
          <a:xfrm>
            <a:off x="113144" y="365798"/>
            <a:ext cx="45967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1|    </a:t>
            </a:r>
            <a:r>
              <a:rPr lang="en-US" altLang="en-US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Status of regional integration</a:t>
            </a:r>
            <a:endParaRPr lang="en-US" altLang="en-US" sz="2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4106" name="Rectangle 12"/>
          <p:cNvSpPr>
            <a:spLocks/>
          </p:cNvSpPr>
          <p:nvPr/>
        </p:nvSpPr>
        <p:spPr bwMode="auto">
          <a:xfrm>
            <a:off x="4659313" y="414338"/>
            <a:ext cx="560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2</a:t>
            </a:fld>
            <a:endParaRPr lang="en-US" altLang="en-US" sz="1600" b="1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8" name="Rectangle 1"/>
          <p:cNvSpPr>
            <a:spLocks/>
          </p:cNvSpPr>
          <p:nvPr/>
        </p:nvSpPr>
        <p:spPr bwMode="auto">
          <a:xfrm>
            <a:off x="123709" y="832048"/>
            <a:ext cx="8896581" cy="538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b="1" dirty="0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Status of regional integration in Africa </a:t>
            </a: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Monetary integration actively pursed in 5/8 RECs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but insufficient progress in convergence 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indicators</a:t>
            </a: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b="1" dirty="0" smtClean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Trade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with the exception of SADC, intra-African trade remains low</a:t>
            </a: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b="1" dirty="0" smtClean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Services 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integration important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over 53% of Africa’s GDP from services</a:t>
            </a:r>
            <a:endParaRPr lang="en-US" altLang="en-US" sz="2000" b="1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Gradual progress in free movement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but need to ratify AU Protocol </a:t>
            </a: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Continuing integration challenges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incl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limited energy and infrastructure development, overlapping membership of RECs; limited financial resources</a:t>
            </a: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Recommendations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Address “crisis of implementation” by translating promises made at continental and regional levels into actions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Importance of energy and infrastructure integration, and M&amp;E 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(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ARII)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168150" y="6618287"/>
            <a:ext cx="335626" cy="138113"/>
          </a:xfrm>
        </p:spPr>
        <p:txBody>
          <a:bodyPr/>
          <a:lstStyle/>
          <a:p>
            <a:fld id="{57A9BE0A-D03F-4B6F-9DFE-032BEB7DCFE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067038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/>
          </p:cNvSpPr>
          <p:nvPr/>
        </p:nvSpPr>
        <p:spPr bwMode="auto">
          <a:xfrm>
            <a:off x="0" y="6135688"/>
            <a:ext cx="7308850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099" name="Rectangle 3"/>
          <p:cNvSpPr>
            <a:spLocks/>
          </p:cNvSpPr>
          <p:nvPr/>
        </p:nvSpPr>
        <p:spPr bwMode="auto">
          <a:xfrm>
            <a:off x="471488" y="6221413"/>
            <a:ext cx="69421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Assessing Regional Integration in Africa |       Next Steps for the </a:t>
            </a:r>
            <a:r>
              <a:rPr lang="en-US" altLang="en-US" sz="16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endParaRPr lang="en-US" altLang="en-US" sz="1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290513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7666038" y="6135688"/>
            <a:ext cx="121285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5" name="Rectangle 11"/>
          <p:cNvSpPr>
            <a:spLocks/>
          </p:cNvSpPr>
          <p:nvPr/>
        </p:nvSpPr>
        <p:spPr bwMode="auto">
          <a:xfrm>
            <a:off x="113144" y="365798"/>
            <a:ext cx="45967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b="1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1|    </a:t>
            </a:r>
            <a:r>
              <a:rPr lang="en-US" altLang="en-US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Status of regional integration</a:t>
            </a:r>
            <a:endParaRPr lang="en-US" altLang="en-US" sz="2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4106" name="Rectangle 12"/>
          <p:cNvSpPr>
            <a:spLocks/>
          </p:cNvSpPr>
          <p:nvPr/>
        </p:nvSpPr>
        <p:spPr bwMode="auto">
          <a:xfrm>
            <a:off x="4659313" y="414338"/>
            <a:ext cx="560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3</a:t>
            </a:fld>
            <a:endParaRPr lang="en-US" altLang="en-US" sz="1600" b="1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8" name="Rectangle 1"/>
          <p:cNvSpPr>
            <a:spLocks/>
          </p:cNvSpPr>
          <p:nvPr/>
        </p:nvSpPr>
        <p:spPr bwMode="auto">
          <a:xfrm>
            <a:off x="123709" y="832048"/>
            <a:ext cx="88965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b="1" dirty="0" smtClean="0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Intra-African trade as a share of GDP</a:t>
            </a:r>
            <a:endParaRPr lang="en-US" altLang="en-US" sz="2000" b="1" dirty="0">
              <a:solidFill>
                <a:srgbClr val="0A7CB8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168150" y="6618287"/>
            <a:ext cx="335626" cy="138113"/>
          </a:xfrm>
        </p:spPr>
        <p:txBody>
          <a:bodyPr/>
          <a:lstStyle/>
          <a:p>
            <a:fld id="{57A9BE0A-D03F-4B6F-9DFE-032BEB7DCFE2}" type="slidenum">
              <a:rPr lang="en-US" smtClean="0"/>
              <a:t>3</a:t>
            </a:fld>
            <a:endParaRPr lang="en-US" dirty="0"/>
          </a:p>
        </p:txBody>
      </p:sp>
      <p:graphicFrame>
        <p:nvGraphicFramePr>
          <p:cNvPr id="14" name="Chart 13"/>
          <p:cNvGraphicFramePr/>
          <p:nvPr>
            <p:extLst>
              <p:ext uri="{D42A27DB-BD31-4B8C-83A1-F6EECF244321}">
                <p14:modId xmlns:p14="http://schemas.microsoft.com/office/powerpoint/2010/main" val="3245957648"/>
              </p:ext>
            </p:extLst>
          </p:nvPr>
        </p:nvGraphicFramePr>
        <p:xfrm>
          <a:off x="123709" y="1240036"/>
          <a:ext cx="8896581" cy="4806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8394197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/>
          </p:cNvSpPr>
          <p:nvPr/>
        </p:nvSpPr>
        <p:spPr bwMode="auto">
          <a:xfrm>
            <a:off x="0" y="6135688"/>
            <a:ext cx="7308850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099" name="Rectangle 3"/>
          <p:cNvSpPr>
            <a:spLocks/>
          </p:cNvSpPr>
          <p:nvPr/>
        </p:nvSpPr>
        <p:spPr bwMode="auto">
          <a:xfrm>
            <a:off x="471488" y="6221413"/>
            <a:ext cx="69421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Assessing Regional Integration in Africa |       Next Steps for the </a:t>
            </a:r>
            <a:r>
              <a:rPr lang="en-US" altLang="en-US" sz="16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endParaRPr lang="en-US" altLang="en-US" sz="1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290513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7666038" y="6135688"/>
            <a:ext cx="121285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5" name="Rectangle 11"/>
          <p:cNvSpPr>
            <a:spLocks/>
          </p:cNvSpPr>
          <p:nvPr/>
        </p:nvSpPr>
        <p:spPr bwMode="auto">
          <a:xfrm>
            <a:off x="113144" y="365798"/>
            <a:ext cx="45967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2|    </a:t>
            </a:r>
            <a:r>
              <a:rPr lang="en-US" altLang="en-US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State of play on the </a:t>
            </a:r>
            <a:r>
              <a:rPr lang="en-US" altLang="en-US" sz="2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endParaRPr lang="en-US" altLang="en-US" sz="2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4106" name="Rectangle 12"/>
          <p:cNvSpPr>
            <a:spLocks/>
          </p:cNvSpPr>
          <p:nvPr/>
        </p:nvSpPr>
        <p:spPr bwMode="auto">
          <a:xfrm>
            <a:off x="4659313" y="414338"/>
            <a:ext cx="560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4</a:t>
            </a:fld>
            <a:endParaRPr lang="en-US" altLang="en-US" sz="1600" b="1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8" name="Rectangle 1"/>
          <p:cNvSpPr>
            <a:spLocks/>
          </p:cNvSpPr>
          <p:nvPr/>
        </p:nvSpPr>
        <p:spPr bwMode="auto">
          <a:xfrm>
            <a:off x="123709" y="832048"/>
            <a:ext cx="8896581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b="1" dirty="0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Status update on the </a:t>
            </a:r>
            <a:r>
              <a:rPr lang="en-US" altLang="en-US" sz="2000" b="1" dirty="0" err="1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endParaRPr lang="en-US" altLang="en-US" sz="2000" b="1" dirty="0">
              <a:solidFill>
                <a:srgbClr val="0A7CB8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Remarkable progress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52/55 AU MS signed with 19 having ratified. Text concluded on all 4 Protocols and 10 of the 12 annexes: Schedules of Concessions and RoO – July 2019 deadline, specific commitments in services by end-2019 deadline</a:t>
            </a: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ECA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forecast to have positive welfare benefits for all African countries without exception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boosting total GDP and exports of Africa</a:t>
            </a: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Recommendations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Remaining AU MS should promptly ratify without delay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Rapidly conclude remaining technical work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Follow entry into force with effective implementation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168150" y="6618287"/>
            <a:ext cx="335626" cy="138113"/>
          </a:xfrm>
        </p:spPr>
        <p:txBody>
          <a:bodyPr/>
          <a:lstStyle/>
          <a:p>
            <a:fld id="{57A9BE0A-D03F-4B6F-9DFE-032BEB7DCFE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09031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/>
          </p:cNvSpPr>
          <p:nvPr/>
        </p:nvSpPr>
        <p:spPr bwMode="auto">
          <a:xfrm>
            <a:off x="0" y="6135688"/>
            <a:ext cx="7308850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099" name="Rectangle 3"/>
          <p:cNvSpPr>
            <a:spLocks/>
          </p:cNvSpPr>
          <p:nvPr/>
        </p:nvSpPr>
        <p:spPr bwMode="auto">
          <a:xfrm>
            <a:off x="471488" y="6221413"/>
            <a:ext cx="69421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Assessing Regional Integration in Africa |       Next Steps for the </a:t>
            </a:r>
            <a:r>
              <a:rPr lang="en-US" altLang="en-US" sz="16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endParaRPr lang="en-US" altLang="en-US" sz="1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290513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7666038" y="6135688"/>
            <a:ext cx="121285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5" name="Rectangle 11"/>
          <p:cNvSpPr>
            <a:spLocks/>
          </p:cNvSpPr>
          <p:nvPr/>
        </p:nvSpPr>
        <p:spPr bwMode="auto">
          <a:xfrm>
            <a:off x="113144" y="365798"/>
            <a:ext cx="45967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3|    </a:t>
            </a:r>
            <a:r>
              <a:rPr lang="en-US" altLang="en-US" sz="20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Maximizing </a:t>
            </a:r>
            <a:r>
              <a:rPr lang="en-US" altLang="en-US" sz="20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the </a:t>
            </a:r>
            <a:r>
              <a:rPr lang="en-US" altLang="en-US" sz="2000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r>
              <a:rPr lang="en-US" altLang="en-US" sz="20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gains</a:t>
            </a:r>
            <a:endParaRPr lang="en-US" altLang="en-US" sz="2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4106" name="Rectangle 12"/>
          <p:cNvSpPr>
            <a:spLocks/>
          </p:cNvSpPr>
          <p:nvPr/>
        </p:nvSpPr>
        <p:spPr bwMode="auto">
          <a:xfrm>
            <a:off x="4659313" y="414338"/>
            <a:ext cx="560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5</a:t>
            </a:fld>
            <a:endParaRPr lang="en-US" altLang="en-US" sz="1600" b="1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8" name="Rectangle 1"/>
          <p:cNvSpPr>
            <a:spLocks/>
          </p:cNvSpPr>
          <p:nvPr/>
        </p:nvSpPr>
        <p:spPr bwMode="auto">
          <a:xfrm>
            <a:off x="123709" y="832048"/>
            <a:ext cx="8896581" cy="538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b="1" dirty="0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Taking full advantage of the </a:t>
            </a:r>
            <a:r>
              <a:rPr lang="en-US" altLang="en-US" sz="2000" b="1" dirty="0" err="1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endParaRPr lang="en-US" altLang="en-US" sz="2000" b="1" dirty="0">
              <a:solidFill>
                <a:srgbClr val="0A7CB8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Countries must buttress its implementation with complementary measures, within dedicated national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Strategies, to support:</a:t>
            </a: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Investment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with, </a:t>
            </a:r>
            <a:r>
              <a:rPr lang="en-US" altLang="en-US" sz="2000" i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inter alia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targeting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market; “matchmaking” between international and domestic firms; and “one-stop-shops” for investment</a:t>
            </a: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Productive capacity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a) use industrial policy to create supportive enabling environment; b) use sector-specific strategies with regional focuses</a:t>
            </a: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Trade facilitation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a)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NTB mechanism; b) standards infrastructure; c) single windows / one-stop border posts; e)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Simplified Trade Regime</a:t>
            </a: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Infrastructure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implement PIDA and use strategic logistics management</a:t>
            </a: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Import </a:t>
            </a: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defence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pool resources for regional trade remedy and competition institutions; ensure monitoring and evaluation of import trade flows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168150" y="6618287"/>
            <a:ext cx="335626" cy="138113"/>
          </a:xfrm>
        </p:spPr>
        <p:txBody>
          <a:bodyPr/>
          <a:lstStyle/>
          <a:p>
            <a:fld id="{57A9BE0A-D03F-4B6F-9DFE-032BEB7DCFE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32051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44" y="803487"/>
            <a:ext cx="8535304" cy="5375063"/>
          </a:xfrm>
          <a:prstGeom prst="rect">
            <a:avLst/>
          </a:prstGeom>
        </p:spPr>
      </p:pic>
      <p:sp>
        <p:nvSpPr>
          <p:cNvPr id="4098" name="AutoShape 2"/>
          <p:cNvSpPr>
            <a:spLocks/>
          </p:cNvSpPr>
          <p:nvPr/>
        </p:nvSpPr>
        <p:spPr bwMode="auto">
          <a:xfrm>
            <a:off x="0" y="6135688"/>
            <a:ext cx="7308850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099" name="Rectangle 3"/>
          <p:cNvSpPr>
            <a:spLocks/>
          </p:cNvSpPr>
          <p:nvPr/>
        </p:nvSpPr>
        <p:spPr bwMode="auto">
          <a:xfrm>
            <a:off x="471488" y="6221413"/>
            <a:ext cx="69421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Assessing Regional Integration in Africa |       Next Steps for the </a:t>
            </a:r>
            <a:r>
              <a:rPr lang="en-US" altLang="en-US" sz="16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endParaRPr lang="en-US" altLang="en-US" sz="1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290513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7666038" y="6135688"/>
            <a:ext cx="121285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5" name="Rectangle 11"/>
          <p:cNvSpPr>
            <a:spLocks/>
          </p:cNvSpPr>
          <p:nvPr/>
        </p:nvSpPr>
        <p:spPr bwMode="auto">
          <a:xfrm>
            <a:off x="113144" y="365798"/>
            <a:ext cx="45967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3|    </a:t>
            </a:r>
            <a:r>
              <a:rPr lang="en-US" altLang="en-US" sz="20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Maximizing the </a:t>
            </a:r>
            <a:r>
              <a:rPr lang="en-US" altLang="en-US" sz="2000" dirty="0" err="1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r>
              <a:rPr lang="en-US" altLang="en-US" sz="200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gains</a:t>
            </a:r>
            <a:endParaRPr lang="en-US" altLang="en-US" sz="2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4106" name="Rectangle 12"/>
          <p:cNvSpPr>
            <a:spLocks/>
          </p:cNvSpPr>
          <p:nvPr/>
        </p:nvSpPr>
        <p:spPr bwMode="auto">
          <a:xfrm>
            <a:off x="4659313" y="414338"/>
            <a:ext cx="560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6</a:t>
            </a:fld>
            <a:endParaRPr lang="en-US" altLang="en-US" sz="1600" b="1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168150" y="6618287"/>
            <a:ext cx="335626" cy="138113"/>
          </a:xfrm>
        </p:spPr>
        <p:txBody>
          <a:bodyPr/>
          <a:lstStyle/>
          <a:p>
            <a:fld id="{57A9BE0A-D03F-4B6F-9DFE-032BEB7DCFE2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23778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/>
          </p:cNvSpPr>
          <p:nvPr/>
        </p:nvSpPr>
        <p:spPr bwMode="auto">
          <a:xfrm>
            <a:off x="0" y="6135688"/>
            <a:ext cx="7308850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099" name="Rectangle 3"/>
          <p:cNvSpPr>
            <a:spLocks/>
          </p:cNvSpPr>
          <p:nvPr/>
        </p:nvSpPr>
        <p:spPr bwMode="auto">
          <a:xfrm>
            <a:off x="471488" y="6221413"/>
            <a:ext cx="69421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Assessing Regional Integration in Africa |       Next Steps for the </a:t>
            </a:r>
            <a:r>
              <a:rPr lang="en-US" altLang="en-US" sz="16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endParaRPr lang="en-US" altLang="en-US" sz="1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290513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7666038" y="6135688"/>
            <a:ext cx="121285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5" name="Rectangle 11"/>
          <p:cNvSpPr>
            <a:spLocks/>
          </p:cNvSpPr>
          <p:nvPr/>
        </p:nvSpPr>
        <p:spPr bwMode="auto">
          <a:xfrm>
            <a:off x="113144" y="365798"/>
            <a:ext cx="45967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4|    </a:t>
            </a:r>
            <a:r>
              <a:rPr lang="en-US" altLang="en-US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Challenges to the </a:t>
            </a:r>
            <a:r>
              <a:rPr lang="en-US" altLang="en-US" sz="2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endParaRPr lang="en-US" altLang="en-US" sz="2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4106" name="Rectangle 12"/>
          <p:cNvSpPr>
            <a:spLocks/>
          </p:cNvSpPr>
          <p:nvPr/>
        </p:nvSpPr>
        <p:spPr bwMode="auto">
          <a:xfrm>
            <a:off x="4659313" y="414338"/>
            <a:ext cx="560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7</a:t>
            </a:fld>
            <a:endParaRPr lang="en-US" altLang="en-US" sz="1600" b="1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8" name="Rectangle 1"/>
          <p:cNvSpPr>
            <a:spLocks/>
          </p:cNvSpPr>
          <p:nvPr/>
        </p:nvSpPr>
        <p:spPr bwMode="auto">
          <a:xfrm>
            <a:off x="123709" y="832048"/>
            <a:ext cx="8896581" cy="538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b="1" dirty="0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Internal and external challenges to the </a:t>
            </a:r>
            <a:r>
              <a:rPr lang="en-US" altLang="en-US" sz="2000" b="1" dirty="0" err="1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endParaRPr lang="en-US" altLang="en-US" sz="2000" b="1" dirty="0">
              <a:solidFill>
                <a:srgbClr val="0A7CB8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explicitly aspires towards deeper integration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stated objective to “lay the foundation for the establishment of a Continental Customs Union”</a:t>
            </a: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Care must be taken so that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does not add an additional strand in the African spaghetti bowel of FTAs: should cohere trade policy landscape</a:t>
            </a: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can provide a platform for a common approach to African trade relations with third countries</a:t>
            </a: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Recommendations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Strengthen the ambition of the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over the longer term to consolidate the RECs and realize a continental customs union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Leverage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as platform for negotiations with rest of world: reinforce a coherent African trade policy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168150" y="6618287"/>
            <a:ext cx="335626" cy="138113"/>
          </a:xfrm>
        </p:spPr>
        <p:txBody>
          <a:bodyPr/>
          <a:lstStyle/>
          <a:p>
            <a:fld id="{57A9BE0A-D03F-4B6F-9DFE-032BEB7DCFE2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10706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/>
          </p:cNvSpPr>
          <p:nvPr/>
        </p:nvSpPr>
        <p:spPr bwMode="auto">
          <a:xfrm>
            <a:off x="0" y="6135688"/>
            <a:ext cx="7308850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099" name="Rectangle 3"/>
          <p:cNvSpPr>
            <a:spLocks/>
          </p:cNvSpPr>
          <p:nvPr/>
        </p:nvSpPr>
        <p:spPr bwMode="auto">
          <a:xfrm>
            <a:off x="471488" y="6221413"/>
            <a:ext cx="69421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Assessing Regional Integration in Africa |       Next Steps for the </a:t>
            </a:r>
            <a:r>
              <a:rPr lang="en-US" altLang="en-US" sz="16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endParaRPr lang="en-US" altLang="en-US" sz="1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290513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7666038" y="6135688"/>
            <a:ext cx="121285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5" name="Rectangle 11"/>
          <p:cNvSpPr>
            <a:spLocks/>
          </p:cNvSpPr>
          <p:nvPr/>
        </p:nvSpPr>
        <p:spPr bwMode="auto">
          <a:xfrm>
            <a:off x="113144" y="365798"/>
            <a:ext cx="45967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5|    </a:t>
            </a:r>
            <a:r>
              <a:rPr lang="en-US" altLang="en-US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Investment in the </a:t>
            </a:r>
            <a:r>
              <a:rPr lang="en-US" altLang="en-US" sz="2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endParaRPr lang="en-US" altLang="en-US" sz="2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4106" name="Rectangle 12"/>
          <p:cNvSpPr>
            <a:spLocks/>
          </p:cNvSpPr>
          <p:nvPr/>
        </p:nvSpPr>
        <p:spPr bwMode="auto">
          <a:xfrm>
            <a:off x="4659313" y="414338"/>
            <a:ext cx="560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8</a:t>
            </a:fld>
            <a:endParaRPr lang="en-US" altLang="en-US" sz="1600" b="1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8" name="Rectangle 1"/>
          <p:cNvSpPr>
            <a:spLocks/>
          </p:cNvSpPr>
          <p:nvPr/>
        </p:nvSpPr>
        <p:spPr bwMode="auto">
          <a:xfrm>
            <a:off x="123709" y="832048"/>
            <a:ext cx="9007591" cy="5847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b="1" dirty="0" err="1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r>
              <a:rPr lang="en-US" altLang="en-US" sz="2000" b="1" dirty="0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Protocol on Investment</a:t>
            </a: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Africa’s investment landscape is fragmented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854 BITs (512 in force), of which 169 are intra-African (44 in force) – many overlapping and “old generation”, often with ISDS, vulnerable to treaty shopping, and policy space</a:t>
            </a: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Protocol on Investment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Can be informed by the Pan-African Investment Code (PAIC)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Cohere the African investment landscape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Provide predictable, forward-looking and transparent rules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Substantive obligations and dispute settlement provisions need to be revisited and aligned with African developmental needs 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Emphasis on investment promotion and facilitation, and dispute prevention</a:t>
            </a:r>
          </a:p>
          <a:p>
            <a:pPr lvl="1">
              <a:lnSpc>
                <a:spcPct val="150000"/>
              </a:lnSpc>
              <a:buFontTx/>
              <a:buChar char="•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168150" y="6618287"/>
            <a:ext cx="335626" cy="138113"/>
          </a:xfrm>
        </p:spPr>
        <p:txBody>
          <a:bodyPr/>
          <a:lstStyle/>
          <a:p>
            <a:fld id="{57A9BE0A-D03F-4B6F-9DFE-032BEB7DCFE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43551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/>
          </p:cNvSpPr>
          <p:nvPr/>
        </p:nvSpPr>
        <p:spPr bwMode="auto">
          <a:xfrm>
            <a:off x="0" y="6135688"/>
            <a:ext cx="7308850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099" name="Rectangle 3"/>
          <p:cNvSpPr>
            <a:spLocks/>
          </p:cNvSpPr>
          <p:nvPr/>
        </p:nvSpPr>
        <p:spPr bwMode="auto">
          <a:xfrm>
            <a:off x="471488" y="6221413"/>
            <a:ext cx="69421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Assessing Regional Integration in Africa |       Next Steps for the </a:t>
            </a:r>
            <a:r>
              <a:rPr lang="en-US" altLang="en-US" sz="16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endParaRPr lang="en-US" altLang="en-US" sz="1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290513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7666038" y="6135688"/>
            <a:ext cx="121285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5" name="Rectangle 11"/>
          <p:cNvSpPr>
            <a:spLocks/>
          </p:cNvSpPr>
          <p:nvPr/>
        </p:nvSpPr>
        <p:spPr bwMode="auto">
          <a:xfrm>
            <a:off x="113144" y="365798"/>
            <a:ext cx="45967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6|    </a:t>
            </a:r>
            <a:r>
              <a:rPr lang="en-US" altLang="en-US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IPR in the </a:t>
            </a:r>
            <a:r>
              <a:rPr lang="en-US" altLang="en-US" sz="2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endParaRPr lang="en-US" altLang="en-US" sz="2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4106" name="Rectangle 12"/>
          <p:cNvSpPr>
            <a:spLocks/>
          </p:cNvSpPr>
          <p:nvPr/>
        </p:nvSpPr>
        <p:spPr bwMode="auto">
          <a:xfrm>
            <a:off x="4659313" y="414338"/>
            <a:ext cx="560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9</a:t>
            </a:fld>
            <a:endParaRPr lang="en-US" altLang="en-US" sz="1600" b="1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8" name="Rectangle 1"/>
          <p:cNvSpPr>
            <a:spLocks/>
          </p:cNvSpPr>
          <p:nvPr/>
        </p:nvSpPr>
        <p:spPr bwMode="auto">
          <a:xfrm>
            <a:off x="123709" y="832048"/>
            <a:ext cx="8896581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b="1" dirty="0" err="1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r>
              <a:rPr lang="en-US" altLang="en-US" sz="2000" b="1" dirty="0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Protocol on Intellectual Property Rights</a:t>
            </a: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Africa’s IPR commitments are fragmented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44 countries member to WTO TRIPs, others in different IP international agreements and FTAs with IPR</a:t>
            </a: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3 models proposed for integration in IPR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a) regional cooperation and sharing of experience, b) regional filing systems, c) unification of IP laws</a:t>
            </a: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Protocol on IPR can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Provide guiding principles for national IP law and policy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Develop norms to safeguard specific African interests (TK, PVP, culture)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Provide regional IP exhaustion system to encourage RVCs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Develop guidelines and procedures for the enforcement of IP rights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Provide forum for cooperation between ARIPO and OAPI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168150" y="6618287"/>
            <a:ext cx="335626" cy="138113"/>
          </a:xfrm>
        </p:spPr>
        <p:txBody>
          <a:bodyPr/>
          <a:lstStyle/>
          <a:p>
            <a:fld id="{57A9BE0A-D03F-4B6F-9DFE-032BEB7DCFE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16557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/>
          </p:cNvSpPr>
          <p:nvPr/>
        </p:nvSpPr>
        <p:spPr bwMode="auto">
          <a:xfrm>
            <a:off x="0" y="6135688"/>
            <a:ext cx="7308850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099" name="Rectangle 3"/>
          <p:cNvSpPr>
            <a:spLocks/>
          </p:cNvSpPr>
          <p:nvPr/>
        </p:nvSpPr>
        <p:spPr bwMode="auto">
          <a:xfrm>
            <a:off x="471488" y="6221413"/>
            <a:ext cx="69421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Assessing Regional Integration in Africa |       Next Steps for the </a:t>
            </a:r>
            <a:r>
              <a:rPr lang="en-US" altLang="en-US" sz="16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endParaRPr lang="en-US" altLang="en-US" sz="1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290513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7666038" y="6135688"/>
            <a:ext cx="121285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5" name="Rectangle 11"/>
          <p:cNvSpPr>
            <a:spLocks/>
          </p:cNvSpPr>
          <p:nvPr/>
        </p:nvSpPr>
        <p:spPr bwMode="auto">
          <a:xfrm>
            <a:off x="113144" y="365798"/>
            <a:ext cx="45967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7|    </a:t>
            </a:r>
            <a:r>
              <a:rPr lang="en-US" altLang="en-US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Competition in the </a:t>
            </a:r>
            <a:r>
              <a:rPr lang="en-US" altLang="en-US" sz="2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endParaRPr lang="en-US" altLang="en-US" sz="2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4106" name="Rectangle 12"/>
          <p:cNvSpPr>
            <a:spLocks/>
          </p:cNvSpPr>
          <p:nvPr/>
        </p:nvSpPr>
        <p:spPr bwMode="auto">
          <a:xfrm>
            <a:off x="4659313" y="414338"/>
            <a:ext cx="560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10</a:t>
            </a:fld>
            <a:endParaRPr lang="en-US" altLang="en-US" sz="1600" b="1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8" name="Rectangle 1"/>
          <p:cNvSpPr>
            <a:spLocks/>
          </p:cNvSpPr>
          <p:nvPr/>
        </p:nvSpPr>
        <p:spPr bwMode="auto">
          <a:xfrm>
            <a:off x="123709" y="832048"/>
            <a:ext cx="8896581" cy="538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b="1" dirty="0" err="1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r>
              <a:rPr lang="en-US" altLang="en-US" sz="2000" b="1" dirty="0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Protocol on Competition Policy</a:t>
            </a: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Africa’s competition regime is patchy and incomplete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only 23 countries have competition laws enforced by competition authorities</a:t>
            </a: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Competition drives growth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cartels, abuse of dominance, anti-competitive practices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etc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cross over borders and limit development in Africa</a:t>
            </a: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framework for competition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can build on efforts undertaken at RECs, including EAC, ECOWAS, COMESA, CEMAC and WAEMU</a:t>
            </a: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b="1" dirty="0" err="1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Protocol on Competition can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Provide substantive coverage of main competition issues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Be enforced through: a) supranational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competition body (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eg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COMESA/EAC/ECOWAS), b) supranational body and cooperation network (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eg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EU), or c) competition cooperation framework (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eg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 SADC)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168150" y="6618287"/>
            <a:ext cx="335626" cy="138113"/>
          </a:xfrm>
        </p:spPr>
        <p:txBody>
          <a:bodyPr/>
          <a:lstStyle/>
          <a:p>
            <a:fld id="{57A9BE0A-D03F-4B6F-9DFE-032BEB7DCFE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26192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/>
          </p:cNvSpPr>
          <p:nvPr/>
        </p:nvSpPr>
        <p:spPr bwMode="auto">
          <a:xfrm>
            <a:off x="0" y="6135688"/>
            <a:ext cx="7308850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099" name="Rectangle 3"/>
          <p:cNvSpPr>
            <a:spLocks/>
          </p:cNvSpPr>
          <p:nvPr/>
        </p:nvSpPr>
        <p:spPr bwMode="auto">
          <a:xfrm>
            <a:off x="471488" y="6221413"/>
            <a:ext cx="69421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Assessing Regional Integration in Africa |       Next Steps for the </a:t>
            </a:r>
            <a:r>
              <a:rPr lang="en-US" altLang="en-US" sz="16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endParaRPr lang="en-US" altLang="en-US" sz="1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290513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7666038" y="6135688"/>
            <a:ext cx="121285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5" name="Rectangle 11"/>
          <p:cNvSpPr>
            <a:spLocks/>
          </p:cNvSpPr>
          <p:nvPr/>
        </p:nvSpPr>
        <p:spPr bwMode="auto">
          <a:xfrm>
            <a:off x="113144" y="365798"/>
            <a:ext cx="45967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8|    </a:t>
            </a:r>
            <a:r>
              <a:rPr lang="en-US" altLang="en-US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E-Commerce in Africa</a:t>
            </a:r>
            <a:endParaRPr lang="en-US" altLang="en-US" sz="2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4106" name="Rectangle 12"/>
          <p:cNvSpPr>
            <a:spLocks/>
          </p:cNvSpPr>
          <p:nvPr/>
        </p:nvSpPr>
        <p:spPr bwMode="auto">
          <a:xfrm>
            <a:off x="4659313" y="414338"/>
            <a:ext cx="560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11</a:t>
            </a:fld>
            <a:endParaRPr lang="en-US" altLang="en-US" sz="1600" b="1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8" name="Rectangle 1"/>
          <p:cNvSpPr>
            <a:spLocks/>
          </p:cNvSpPr>
          <p:nvPr/>
        </p:nvSpPr>
        <p:spPr bwMode="auto">
          <a:xfrm>
            <a:off x="123709" y="832048"/>
            <a:ext cx="889658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b="1" dirty="0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E-Commerce in a Digitalizing </a:t>
            </a:r>
            <a:r>
              <a:rPr lang="en-US" altLang="en-US" sz="2000" b="1" dirty="0" smtClean="0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Africa</a:t>
            </a:r>
            <a:endParaRPr lang="en-US" altLang="en-US" sz="2000" b="1" dirty="0">
              <a:solidFill>
                <a:srgbClr val="0A7CB8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168150" y="6618287"/>
            <a:ext cx="335626" cy="138113"/>
          </a:xfrm>
        </p:spPr>
        <p:txBody>
          <a:bodyPr/>
          <a:lstStyle/>
          <a:p>
            <a:fld id="{57A9BE0A-D03F-4B6F-9DFE-032BEB7DCFE2}" type="slidenum">
              <a:rPr lang="en-US" smtClean="0"/>
              <a:t>11</a:t>
            </a:fld>
            <a:endParaRPr lang="en-US" dirty="0"/>
          </a:p>
        </p:txBody>
      </p:sp>
      <p:graphicFrame>
        <p:nvGraphicFramePr>
          <p:cNvPr id="14" name="Chart 13"/>
          <p:cNvGraphicFramePr/>
          <p:nvPr>
            <p:extLst>
              <p:ext uri="{D42A27DB-BD31-4B8C-83A1-F6EECF244321}">
                <p14:modId xmlns:p14="http://schemas.microsoft.com/office/powerpoint/2010/main" val="785523467"/>
              </p:ext>
            </p:extLst>
          </p:nvPr>
        </p:nvGraphicFramePr>
        <p:xfrm>
          <a:off x="4559969" y="1492448"/>
          <a:ext cx="4460322" cy="4554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649966241"/>
              </p:ext>
            </p:extLst>
          </p:nvPr>
        </p:nvGraphicFramePr>
        <p:xfrm>
          <a:off x="0" y="1492448"/>
          <a:ext cx="4559969" cy="4351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5249029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/>
          </p:cNvSpPr>
          <p:nvPr/>
        </p:nvSpPr>
        <p:spPr bwMode="auto">
          <a:xfrm>
            <a:off x="0" y="6135688"/>
            <a:ext cx="7308850" cy="442912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929" y="0"/>
                </a:moveTo>
                <a:lnTo>
                  <a:pt x="0" y="0"/>
                </a:lnTo>
                <a:lnTo>
                  <a:pt x="0" y="21600"/>
                </a:lnTo>
                <a:lnTo>
                  <a:pt x="20929" y="21600"/>
                </a:lnTo>
                <a:lnTo>
                  <a:pt x="21107" y="21274"/>
                </a:lnTo>
                <a:lnTo>
                  <a:pt x="21268" y="20353"/>
                </a:lnTo>
                <a:lnTo>
                  <a:pt x="21404" y="18924"/>
                </a:lnTo>
                <a:lnTo>
                  <a:pt x="21508" y="17076"/>
                </a:lnTo>
                <a:lnTo>
                  <a:pt x="21576" y="14893"/>
                </a:lnTo>
                <a:lnTo>
                  <a:pt x="21600" y="12465"/>
                </a:lnTo>
                <a:lnTo>
                  <a:pt x="21600" y="9135"/>
                </a:lnTo>
                <a:lnTo>
                  <a:pt x="21576" y="6707"/>
                </a:lnTo>
                <a:lnTo>
                  <a:pt x="21508" y="4524"/>
                </a:lnTo>
                <a:lnTo>
                  <a:pt x="21404" y="2676"/>
                </a:lnTo>
                <a:lnTo>
                  <a:pt x="21268" y="1247"/>
                </a:lnTo>
                <a:lnTo>
                  <a:pt x="21107" y="326"/>
                </a:lnTo>
                <a:lnTo>
                  <a:pt x="20929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099" name="Rectangle 3"/>
          <p:cNvSpPr>
            <a:spLocks/>
          </p:cNvSpPr>
          <p:nvPr/>
        </p:nvSpPr>
        <p:spPr bwMode="auto">
          <a:xfrm>
            <a:off x="471488" y="6221413"/>
            <a:ext cx="69421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Assessing Regional Integration in Africa |       Next Steps for the </a:t>
            </a:r>
            <a:r>
              <a:rPr lang="en-US" altLang="en-US" sz="16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endParaRPr lang="en-US" altLang="en-US" sz="1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2" name="AutoShape 6"/>
          <p:cNvSpPr>
            <a:spLocks/>
          </p:cNvSpPr>
          <p:nvPr/>
        </p:nvSpPr>
        <p:spPr bwMode="auto">
          <a:xfrm>
            <a:off x="0" y="290513"/>
            <a:ext cx="4475163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3" name="AutoShape 9"/>
          <p:cNvSpPr>
            <a:spLocks/>
          </p:cNvSpPr>
          <p:nvPr/>
        </p:nvSpPr>
        <p:spPr bwMode="auto">
          <a:xfrm>
            <a:off x="7666038" y="6135688"/>
            <a:ext cx="1212850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5" name="Rectangle 11"/>
          <p:cNvSpPr>
            <a:spLocks/>
          </p:cNvSpPr>
          <p:nvPr/>
        </p:nvSpPr>
        <p:spPr bwMode="auto">
          <a:xfrm>
            <a:off x="113144" y="365798"/>
            <a:ext cx="45967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8|    </a:t>
            </a:r>
            <a:r>
              <a:rPr lang="en-US" altLang="en-US" sz="2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E-Commerce in Africa</a:t>
            </a:r>
            <a:endParaRPr lang="en-US" altLang="en-US" sz="2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4106" name="Rectangle 12"/>
          <p:cNvSpPr>
            <a:spLocks/>
          </p:cNvSpPr>
          <p:nvPr/>
        </p:nvSpPr>
        <p:spPr bwMode="auto">
          <a:xfrm>
            <a:off x="4659313" y="414338"/>
            <a:ext cx="5603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fld id="{CA7005DB-7BB1-4210-8FD2-F8CF7C036B5E}" type="slidenum">
              <a:rPr lang="en-US" altLang="en-US" sz="1600" b="1">
                <a:solidFill>
                  <a:srgbClr val="0A7CB8"/>
                </a:solidFill>
                <a:latin typeface="Lucida Sans" panose="020B0602030504020204" pitchFamily="34" charset="0"/>
                <a:sym typeface="Lucida Sans" panose="020B0602030504020204" pitchFamily="34" charset="0"/>
              </a:rPr>
              <a:pPr eaLnBrk="1"/>
              <a:t>12</a:t>
            </a:fld>
            <a:endParaRPr lang="en-US" altLang="en-US" sz="1600" b="1">
              <a:solidFill>
                <a:srgbClr val="0A7CB8"/>
              </a:solidFill>
              <a:latin typeface="Lucida Sans" panose="020B0602030504020204" pitchFamily="34" charset="0"/>
              <a:sym typeface="Lucida Sans" panose="020B0602030504020204" pitchFamily="34" charset="0"/>
            </a:endParaRP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4108" name="Rectangle 1"/>
          <p:cNvSpPr>
            <a:spLocks/>
          </p:cNvSpPr>
          <p:nvPr/>
        </p:nvSpPr>
        <p:spPr bwMode="auto">
          <a:xfrm>
            <a:off x="123709" y="832048"/>
            <a:ext cx="8896581" cy="538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2000" b="1" dirty="0">
                <a:solidFill>
                  <a:srgbClr val="0A7CB8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E-Commerce in a Digitalizing Africa</a:t>
            </a: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E-commerce is changing African economies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worldwide e-commerce sales in 2016 reached $26tr, yet less than 5% of the population are using the internet in Niger, CAR, Guinea-Bissau, Somalia and Eritrea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E-commerce policy landscape is evolving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cooperation in Africa can prevent digital barriers and inhibit the fracturing of Africa by tech giants</a:t>
            </a: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Consistent digital rules in Africa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can create environment where firms (digital or not) can fairly compete and simplify the rules for </a:t>
            </a:r>
            <a:r>
              <a:rPr lang="en-US" altLang="en-US" sz="2000" dirty="0" smtClean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e-commerce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 eaLnBrk="1">
              <a:lnSpc>
                <a:spcPct val="150000"/>
              </a:lnSpc>
              <a:buFontTx/>
              <a:buChar char="•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To foster regulatory cooperation on e-commerce, 3 options identified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Holistic African Digital Economy Strategy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Integrating e-commerce perspectives into existing AU instruments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E-commerce Protocol as an instrument within the </a:t>
            </a:r>
            <a:r>
              <a:rPr lang="en-US" altLang="en-US" sz="2000" dirty="0" err="1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AfCFTA</a:t>
            </a: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168150" y="6618287"/>
            <a:ext cx="335626" cy="138113"/>
          </a:xfrm>
        </p:spPr>
        <p:txBody>
          <a:bodyPr/>
          <a:lstStyle/>
          <a:p>
            <a:fld id="{57A9BE0A-D03F-4B6F-9DFE-032BEB7DCFE2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431402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/>
          </p:cNvSpPr>
          <p:nvPr/>
        </p:nvSpPr>
        <p:spPr bwMode="auto">
          <a:xfrm>
            <a:off x="0" y="1335086"/>
            <a:ext cx="9144000" cy="5510213"/>
          </a:xfrm>
          <a:prstGeom prst="rect">
            <a:avLst/>
          </a:prstGeom>
          <a:solidFill>
            <a:srgbClr val="065785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20" rIns="45720"/>
          <a:lstStyle>
            <a:lvl1pPr marL="342900" indent="-3429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marL="0" lvl="1" algn="ctr">
              <a:lnSpc>
                <a:spcPct val="70000"/>
              </a:lnSpc>
              <a:defRPr/>
            </a:pPr>
            <a:endParaRPr lang="en-US" altLang="en-US" sz="2000" b="1">
              <a:solidFill>
                <a:srgbClr val="6E8BBB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Lato" pitchFamily="34" charset="0"/>
            </a:endParaRPr>
          </a:p>
        </p:txBody>
      </p:sp>
      <p:sp>
        <p:nvSpPr>
          <p:cNvPr id="6147" name="Rectangle 2"/>
          <p:cNvSpPr>
            <a:spLocks/>
          </p:cNvSpPr>
          <p:nvPr/>
        </p:nvSpPr>
        <p:spPr bwMode="auto">
          <a:xfrm>
            <a:off x="1223963" y="3518828"/>
            <a:ext cx="6955533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en-US" sz="5500" b="1" dirty="0">
                <a:solidFill>
                  <a:srgbClr val="FFFFFF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For more info, see:</a:t>
            </a:r>
          </a:p>
          <a:p>
            <a:pPr eaLnBrk="1"/>
            <a:r>
              <a:rPr lang="en-US" altLang="en-US" sz="5500" b="1" dirty="0">
                <a:solidFill>
                  <a:srgbClr val="FFFFFF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Upcoming ARIA IX</a:t>
            </a:r>
          </a:p>
        </p:txBody>
      </p:sp>
      <p:sp>
        <p:nvSpPr>
          <p:cNvPr id="6148" name="AutoShape 5"/>
          <p:cNvSpPr>
            <a:spLocks/>
          </p:cNvSpPr>
          <p:nvPr/>
        </p:nvSpPr>
        <p:spPr bwMode="auto">
          <a:xfrm>
            <a:off x="2957513" y="6156325"/>
            <a:ext cx="3311525" cy="441325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8463" y="0"/>
                </a:moveTo>
                <a:lnTo>
                  <a:pt x="3137" y="0"/>
                </a:lnTo>
                <a:lnTo>
                  <a:pt x="2303" y="328"/>
                </a:lnTo>
                <a:lnTo>
                  <a:pt x="1554" y="1254"/>
                </a:lnTo>
                <a:lnTo>
                  <a:pt x="919" y="2690"/>
                </a:lnTo>
                <a:lnTo>
                  <a:pt x="428" y="4549"/>
                </a:lnTo>
                <a:lnTo>
                  <a:pt x="112" y="6742"/>
                </a:lnTo>
                <a:lnTo>
                  <a:pt x="0" y="9183"/>
                </a:lnTo>
                <a:lnTo>
                  <a:pt x="0" y="12416"/>
                </a:lnTo>
                <a:lnTo>
                  <a:pt x="112" y="14858"/>
                </a:lnTo>
                <a:lnTo>
                  <a:pt x="428" y="17052"/>
                </a:lnTo>
                <a:lnTo>
                  <a:pt x="919" y="18910"/>
                </a:lnTo>
                <a:lnTo>
                  <a:pt x="1554" y="20346"/>
                </a:lnTo>
                <a:lnTo>
                  <a:pt x="2303" y="21272"/>
                </a:lnTo>
                <a:lnTo>
                  <a:pt x="3137" y="21600"/>
                </a:lnTo>
                <a:lnTo>
                  <a:pt x="18463" y="21600"/>
                </a:lnTo>
                <a:lnTo>
                  <a:pt x="19297" y="21272"/>
                </a:lnTo>
                <a:lnTo>
                  <a:pt x="20047" y="20346"/>
                </a:lnTo>
                <a:lnTo>
                  <a:pt x="20681" y="18910"/>
                </a:lnTo>
                <a:lnTo>
                  <a:pt x="21172" y="17052"/>
                </a:lnTo>
                <a:lnTo>
                  <a:pt x="2148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488" y="6742"/>
                </a:lnTo>
                <a:lnTo>
                  <a:pt x="21172" y="4549"/>
                </a:lnTo>
                <a:lnTo>
                  <a:pt x="20681" y="2690"/>
                </a:lnTo>
                <a:lnTo>
                  <a:pt x="20047" y="1254"/>
                </a:lnTo>
                <a:lnTo>
                  <a:pt x="19297" y="328"/>
                </a:lnTo>
                <a:lnTo>
                  <a:pt x="18463" y="0"/>
                </a:lnTo>
                <a:close/>
              </a:path>
            </a:pathLst>
          </a:custGeom>
          <a:solidFill>
            <a:srgbClr val="0D7CB9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</a:extLst>
        </p:spPr>
        <p:txBody>
          <a:bodyPr lIns="45720" rIns="45720"/>
          <a:lstStyle/>
          <a:p>
            <a:endParaRPr lang="en-US"/>
          </a:p>
        </p:txBody>
      </p:sp>
      <p:sp>
        <p:nvSpPr>
          <p:cNvPr id="6149" name="Rectangle 6"/>
          <p:cNvSpPr>
            <a:spLocks/>
          </p:cNvSpPr>
          <p:nvPr/>
        </p:nvSpPr>
        <p:spPr bwMode="auto">
          <a:xfrm>
            <a:off x="1223963" y="5445125"/>
            <a:ext cx="66944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en-US" sz="1900" dirty="0">
                <a:solidFill>
                  <a:schemeClr val="bg1"/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Follow the conversation: #COM2019</a:t>
            </a:r>
          </a:p>
        </p:txBody>
      </p:sp>
      <p:sp>
        <p:nvSpPr>
          <p:cNvPr id="6150" name="Rectangle 7"/>
          <p:cNvSpPr>
            <a:spLocks/>
          </p:cNvSpPr>
          <p:nvPr/>
        </p:nvSpPr>
        <p:spPr bwMode="auto">
          <a:xfrm>
            <a:off x="3181350" y="6245225"/>
            <a:ext cx="308768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600" b="1" dirty="0">
                <a:solidFill>
                  <a:schemeClr val="bg1"/>
                </a:solidFill>
                <a:latin typeface="Avenir Book"/>
              </a:rPr>
              <a:t>More: www.uneca.org/cfm2019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271163" y="6498965"/>
            <a:ext cx="307572" cy="241862"/>
          </a:xfrm>
        </p:spPr>
        <p:txBody>
          <a:bodyPr/>
          <a:lstStyle/>
          <a:p>
            <a:fld id="{57A9BE0A-D03F-4B6F-9DFE-032BEB7DCFE2}" type="slidenum">
              <a:rPr lang="en-US" smtClean="0"/>
              <a:t>13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442" y="1335086"/>
            <a:ext cx="2305372" cy="193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48679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244</TotalTime>
  <Words>1221</Words>
  <Application>Microsoft Office PowerPoint</Application>
  <PresentationFormat>On-screen Show (4:3)</PresentationFormat>
  <Paragraphs>137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Avenir Book</vt:lpstr>
      <vt:lpstr>Calibri</vt:lpstr>
      <vt:lpstr>Calibri Light</vt:lpstr>
      <vt:lpstr>Helvetica</vt:lpstr>
      <vt:lpstr>Lato</vt:lpstr>
      <vt:lpstr>Lucida Sans</vt:lpstr>
      <vt:lpstr>Office Theme</vt:lpstr>
      <vt:lpstr>Assessing Regional Integration in Africa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 PRESENTATION</dc:title>
  <dc:creator>Afework Temtime</dc:creator>
  <cp:lastModifiedBy>Jamie MacLeod</cp:lastModifiedBy>
  <cp:revision>37</cp:revision>
  <dcterms:created xsi:type="dcterms:W3CDTF">2018-04-13T10:53:29Z</dcterms:created>
  <dcterms:modified xsi:type="dcterms:W3CDTF">2019-03-18T13:34:35Z</dcterms:modified>
</cp:coreProperties>
</file>