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5"/>
  </p:notesMasterIdLst>
  <p:handoutMasterIdLst>
    <p:handoutMasterId r:id="rId26"/>
  </p:handoutMasterIdLst>
  <p:sldIdLst>
    <p:sldId id="259" r:id="rId2"/>
    <p:sldId id="282" r:id="rId3"/>
    <p:sldId id="309" r:id="rId4"/>
    <p:sldId id="295" r:id="rId5"/>
    <p:sldId id="312" r:id="rId6"/>
    <p:sldId id="296" r:id="rId7"/>
    <p:sldId id="287" r:id="rId8"/>
    <p:sldId id="290" r:id="rId9"/>
    <p:sldId id="291" r:id="rId10"/>
    <p:sldId id="297" r:id="rId11"/>
    <p:sldId id="298" r:id="rId12"/>
    <p:sldId id="301" r:id="rId13"/>
    <p:sldId id="302" r:id="rId14"/>
    <p:sldId id="303" r:id="rId15"/>
    <p:sldId id="304" r:id="rId16"/>
    <p:sldId id="305" r:id="rId17"/>
    <p:sldId id="306" r:id="rId18"/>
    <p:sldId id="307" r:id="rId19"/>
    <p:sldId id="308" r:id="rId20"/>
    <p:sldId id="289" r:id="rId21"/>
    <p:sldId id="310" r:id="rId22"/>
    <p:sldId id="311" r:id="rId23"/>
    <p:sldId id="258" r:id="rId24"/>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skedar Nega" initials="EN" lastIdx="29" clrIdx="0">
    <p:extLst>
      <p:ext uri="{19B8F6BF-5375-455C-9EA6-DF929625EA0E}">
        <p15:presenceInfo xmlns:p15="http://schemas.microsoft.com/office/powerpoint/2012/main" userId="Eskedar Nega" providerId="None"/>
      </p:ext>
    </p:extLst>
  </p:cmAuthor>
  <p:cmAuthor id="2" name="Laura Paez Heredia" initials="LPH" lastIdx="2" clrIdx="1">
    <p:extLst>
      <p:ext uri="{19B8F6BF-5375-455C-9EA6-DF929625EA0E}">
        <p15:presenceInfo xmlns:p15="http://schemas.microsoft.com/office/powerpoint/2012/main" userId="Laura Paez Heredi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5C5"/>
    <a:srgbClr val="DBD1E5"/>
    <a:srgbClr val="BBA9CF"/>
    <a:srgbClr val="9A7EB8"/>
    <a:srgbClr val="AC0000"/>
    <a:srgbClr val="E4D2F2"/>
    <a:srgbClr val="AE4A12"/>
    <a:srgbClr val="42B3CA"/>
    <a:srgbClr val="45C7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6" autoAdjust="0"/>
    <p:restoredTop sz="94694"/>
  </p:normalViewPr>
  <p:slideViewPr>
    <p:cSldViewPr snapToGrid="0" snapToObjects="1">
      <p:cViewPr varScale="1">
        <p:scale>
          <a:sx n="86" d="100"/>
          <a:sy n="86" d="100"/>
        </p:scale>
        <p:origin x="557" y="72"/>
      </p:cViewPr>
      <p:guideLst/>
    </p:cSldViewPr>
  </p:slideViewPr>
  <p:notesTextViewPr>
    <p:cViewPr>
      <p:scale>
        <a:sx n="1" d="1"/>
        <a:sy n="1" d="1"/>
      </p:scale>
      <p:origin x="0" y="0"/>
    </p:cViewPr>
  </p:notesTextViewPr>
  <p:notesViewPr>
    <p:cSldViewPr snapToGrid="0" snapToObjects="1">
      <p:cViewPr varScale="1">
        <p:scale>
          <a:sx n="130" d="100"/>
          <a:sy n="130" d="100"/>
        </p:scale>
        <p:origin x="3456" y="2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A51B593-BDC6-FA48-A420-BBD9D7579CD8}"/>
              </a:ext>
            </a:extLst>
          </p:cNvPr>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AD7885BF-D4B5-C143-82C3-670AE055FE29}"/>
              </a:ext>
            </a:extLst>
          </p:cNvPr>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89D49CD1-9B06-E547-A223-4BBCC648BBA1}" type="datetimeFigureOut">
              <a:rPr lang="en-US" smtClean="0"/>
              <a:t>12/12/2019</a:t>
            </a:fld>
            <a:endParaRPr lang="en-US"/>
          </a:p>
        </p:txBody>
      </p:sp>
      <p:sp>
        <p:nvSpPr>
          <p:cNvPr id="4" name="Footer Placeholder 3">
            <a:extLst>
              <a:ext uri="{FF2B5EF4-FFF2-40B4-BE49-F238E27FC236}">
                <a16:creationId xmlns:a16="http://schemas.microsoft.com/office/drawing/2014/main" id="{48A5F0F1-DCF3-364F-9BFD-A3CE067DDF83}"/>
              </a:ext>
            </a:extLst>
          </p:cNvPr>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0C769EC-AB48-B343-B777-56FE7821D21E}"/>
              </a:ext>
            </a:extLst>
          </p:cNvPr>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057DCBF4-7FC2-8748-86FA-D425BDBEDCD8}" type="slidenum">
              <a:rPr lang="en-US" smtClean="0"/>
              <a:t>‹#›</a:t>
            </a:fld>
            <a:endParaRPr lang="en-US"/>
          </a:p>
        </p:txBody>
      </p:sp>
    </p:spTree>
    <p:extLst>
      <p:ext uri="{BB962C8B-B14F-4D97-AF65-F5344CB8AC3E}">
        <p14:creationId xmlns:p14="http://schemas.microsoft.com/office/powerpoint/2010/main" val="26624624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D0F6233A-F225-4528-967E-A5D7D7A62834}" type="datetimeFigureOut">
              <a:rPr lang="en-US" smtClean="0"/>
              <a:t>12/12/2019</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2F36CA84-0F1A-4E20-AC00-939361E4BB82}" type="slidenum">
              <a:rPr lang="en-US" smtClean="0"/>
              <a:t>‹#›</a:t>
            </a:fld>
            <a:endParaRPr lang="en-US"/>
          </a:p>
        </p:txBody>
      </p:sp>
    </p:spTree>
    <p:extLst>
      <p:ext uri="{BB962C8B-B14F-4D97-AF65-F5344CB8AC3E}">
        <p14:creationId xmlns:p14="http://schemas.microsoft.com/office/powerpoint/2010/main" val="28513055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These deliverables are responding to the following SDGs and targets:</a:t>
            </a:r>
            <a:endParaRPr lang="en-GB"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SDG 17 and targets 17.11 and 17.12</a:t>
            </a:r>
            <a:endParaRPr lang="en-GB"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SDG 9 and target 9.2.1</a:t>
            </a:r>
            <a:endParaRPr lang="en-GB"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SDG 8 and targets 8.2 and 8.3</a:t>
            </a:r>
            <a:endParaRPr lang="en-GB"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SDG 10 and target 10A</a:t>
            </a:r>
            <a:endParaRPr lang="en-GB" sz="1200" kern="1200" dirty="0">
              <a:solidFill>
                <a:schemeClr val="tx1"/>
              </a:solidFill>
              <a:effectLst/>
              <a:latin typeface="+mn-lt"/>
              <a:ea typeface="+mn-ea"/>
              <a:cs typeface="+mn-cs"/>
            </a:endParaRPr>
          </a:p>
          <a:p>
            <a:r>
              <a:rPr lang="en-US" sz="1200" i="1" kern="1200" dirty="0">
                <a:solidFill>
                  <a:schemeClr val="tx1"/>
                </a:solidFill>
                <a:effectLst/>
                <a:latin typeface="+mn-lt"/>
                <a:ea typeface="+mn-ea"/>
                <a:cs typeface="+mn-cs"/>
              </a:rPr>
              <a:t>The sub </a:t>
            </a:r>
            <a:r>
              <a:rPr lang="en-US" sz="1200" i="1" kern="1200" dirty="0" err="1">
                <a:solidFill>
                  <a:schemeClr val="tx1"/>
                </a:solidFill>
                <a:effectLst/>
                <a:latin typeface="+mn-lt"/>
                <a:ea typeface="+mn-ea"/>
                <a:cs typeface="+mn-cs"/>
              </a:rPr>
              <a:t>programme</a:t>
            </a:r>
            <a:r>
              <a:rPr lang="en-US" sz="1200" i="1" kern="1200" dirty="0">
                <a:solidFill>
                  <a:schemeClr val="tx1"/>
                </a:solidFill>
                <a:effectLst/>
                <a:latin typeface="+mn-lt"/>
                <a:ea typeface="+mn-ea"/>
                <a:cs typeface="+mn-cs"/>
              </a:rPr>
              <a:t> aims to contribute to an increase in the exports of African countries by facilitating duty free and quota free market access, particularly in light of the operational phase of the </a:t>
            </a:r>
            <a:r>
              <a:rPr lang="en-US" sz="1200" i="1" kern="1200" dirty="0" err="1">
                <a:solidFill>
                  <a:schemeClr val="tx1"/>
                </a:solidFill>
                <a:effectLst/>
                <a:latin typeface="+mn-lt"/>
                <a:ea typeface="+mn-ea"/>
                <a:cs typeface="+mn-cs"/>
              </a:rPr>
              <a:t>AfCFTA</a:t>
            </a:r>
            <a:r>
              <a:rPr lang="en-US" sz="1200" i="1"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Among the enablers that the sub programme delivered are the development of </a:t>
            </a:r>
            <a:r>
              <a:rPr lang="en-GB" sz="1200" kern="1200" dirty="0" err="1">
                <a:solidFill>
                  <a:schemeClr val="tx1"/>
                </a:solidFill>
                <a:effectLst/>
                <a:latin typeface="+mn-lt"/>
                <a:ea typeface="+mn-ea"/>
                <a:cs typeface="+mn-cs"/>
              </a:rPr>
              <a:t>AfCFTA</a:t>
            </a:r>
            <a:r>
              <a:rPr lang="en-GB" sz="1200" kern="1200" dirty="0">
                <a:solidFill>
                  <a:schemeClr val="tx1"/>
                </a:solidFill>
                <a:effectLst/>
                <a:latin typeface="+mn-lt"/>
                <a:ea typeface="+mn-ea"/>
                <a:cs typeface="+mn-cs"/>
              </a:rPr>
              <a:t> national Strategies in targeted countries, in coherence with aid for trade strategies. ECA has also organized regional, sub-regional and national awareness forums on the </a:t>
            </a:r>
            <a:r>
              <a:rPr lang="en-GB" sz="1200" kern="1200" dirty="0" err="1">
                <a:solidFill>
                  <a:schemeClr val="tx1"/>
                </a:solidFill>
                <a:effectLst/>
                <a:latin typeface="+mn-lt"/>
                <a:ea typeface="+mn-ea"/>
                <a:cs typeface="+mn-cs"/>
              </a:rPr>
              <a:t>AfCFTA</a:t>
            </a:r>
            <a:r>
              <a:rPr lang="en-GB" sz="1200" kern="1200" dirty="0">
                <a:solidFill>
                  <a:schemeClr val="tx1"/>
                </a:solidFill>
                <a:effectLst/>
                <a:latin typeface="+mn-lt"/>
                <a:ea typeface="+mn-ea"/>
                <a:cs typeface="+mn-cs"/>
              </a:rPr>
              <a:t>. They targeted national authorities, CSOs, journalists, the private sector.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Additionally, the sub programme availed evidenced based knowledge tools such as the ARII or ARIA for decision makers and also briefs, technical presentations during forums or meetings to inform the realization of the targeted SDGs. Furthermore, the sub programme delivered trainings </a:t>
            </a:r>
            <a:r>
              <a:rPr lang="en-US" sz="1200" kern="1200" dirty="0">
                <a:solidFill>
                  <a:schemeClr val="tx1"/>
                </a:solidFill>
                <a:effectLst/>
                <a:latin typeface="+mn-lt"/>
                <a:ea typeface="+mn-ea"/>
                <a:cs typeface="+mn-cs"/>
              </a:rPr>
              <a:t>on trade economics, regional integration and capacity-building for trade policy and structural transformation, and trade modelling</a:t>
            </a:r>
            <a:r>
              <a:rPr lang="en-GB" sz="1200" kern="1200" dirty="0">
                <a:solidFill>
                  <a:schemeClr val="tx1"/>
                </a:solidFill>
                <a:effectLst/>
                <a:latin typeface="+mn-lt"/>
                <a:ea typeface="+mn-ea"/>
                <a:cs typeface="+mn-cs"/>
              </a:rPr>
              <a:t>. </a:t>
            </a:r>
          </a:p>
          <a:p>
            <a:r>
              <a:rPr lang="en-US" sz="1200" i="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i="0" kern="1200" dirty="0">
                <a:solidFill>
                  <a:schemeClr val="tx1"/>
                </a:solidFill>
                <a:effectLst/>
                <a:latin typeface="+mn-lt"/>
                <a:ea typeface="+mn-ea"/>
                <a:cs typeface="+mn-cs"/>
              </a:rPr>
              <a:t>I</a:t>
            </a:r>
            <a:r>
              <a:rPr lang="en-US" sz="1200" i="1" kern="1200" dirty="0">
                <a:solidFill>
                  <a:schemeClr val="tx1"/>
                </a:solidFill>
                <a:effectLst/>
                <a:latin typeface="+mn-lt"/>
                <a:ea typeface="+mn-ea"/>
                <a:cs typeface="+mn-cs"/>
              </a:rPr>
              <a:t>t is expected that these deliverables promote</a:t>
            </a:r>
            <a:r>
              <a:rPr lang="en-GB" sz="1200" kern="1200" dirty="0">
                <a:solidFill>
                  <a:schemeClr val="tx1"/>
                </a:solidFill>
                <a:effectLst/>
                <a:latin typeface="+mn-lt"/>
                <a:ea typeface="+mn-ea"/>
                <a:cs typeface="+mn-cs"/>
              </a:rPr>
              <a:t> inclusive and sustainable industrialization in order to raise industry’s share of employment and gross domestic product, in line with national circumstances, and double its share in member States. It is also expected that this would be also mad </a:t>
            </a:r>
            <a:r>
              <a:rPr lang="en-GB" sz="1200" kern="1200" dirty="0" err="1">
                <a:solidFill>
                  <a:schemeClr val="tx1"/>
                </a:solidFill>
                <a:effectLst/>
                <a:latin typeface="+mn-lt"/>
                <a:ea typeface="+mn-ea"/>
                <a:cs typeface="+mn-cs"/>
              </a:rPr>
              <a:t>epossible</a:t>
            </a:r>
            <a:r>
              <a:rPr lang="en-GB" sz="1200" kern="1200" dirty="0">
                <a:solidFill>
                  <a:schemeClr val="tx1"/>
                </a:solidFill>
                <a:effectLst/>
                <a:latin typeface="+mn-lt"/>
                <a:ea typeface="+mn-ea"/>
                <a:cs typeface="+mn-cs"/>
              </a:rPr>
              <a:t> by manufacturing value added as a proportion of GDP and per capita in light of the </a:t>
            </a:r>
            <a:r>
              <a:rPr lang="en-GB" sz="1200" kern="1200" dirty="0" err="1">
                <a:solidFill>
                  <a:schemeClr val="tx1"/>
                </a:solidFill>
                <a:effectLst/>
                <a:latin typeface="+mn-lt"/>
                <a:ea typeface="+mn-ea"/>
                <a:cs typeface="+mn-cs"/>
              </a:rPr>
              <a:t>AfCFTA</a:t>
            </a:r>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Given that an integrated continent will have a larger supply market, decreased trade restrictions, and free movement of people, manufacturing specialization would accelerate and make Africa’s industrialization globally competitive.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a:t>
            </a:r>
            <a:r>
              <a:rPr lang="en-US" sz="1200" kern="1200" dirty="0" err="1">
                <a:solidFill>
                  <a:schemeClr val="tx1"/>
                </a:solidFill>
                <a:effectLst/>
                <a:latin typeface="+mn-lt"/>
                <a:ea typeface="+mn-ea"/>
                <a:cs typeface="+mn-cs"/>
              </a:rPr>
              <a:t>subprogramme</a:t>
            </a:r>
            <a:r>
              <a:rPr lang="en-US" sz="1200" kern="1200" dirty="0">
                <a:solidFill>
                  <a:schemeClr val="tx1"/>
                </a:solidFill>
                <a:effectLst/>
                <a:latin typeface="+mn-lt"/>
                <a:ea typeface="+mn-ea"/>
                <a:cs typeface="+mn-cs"/>
              </a:rPr>
              <a:t> has also been an advocate for the implementation of the principle of special and differential treatment for Africa in accordance with World Trade Organization agreements. The latter was accomplished through technical interventions and advocacy oriented positions during meetings, forums and discussions.</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so far Togo, Zimbabwe and Zambia have finalized their strategies</a:t>
            </a:r>
          </a:p>
          <a:p>
            <a:endParaRPr lang="en-GB" dirty="0"/>
          </a:p>
        </p:txBody>
      </p:sp>
      <p:sp>
        <p:nvSpPr>
          <p:cNvPr id="4" name="Slide Number Placeholder 3"/>
          <p:cNvSpPr>
            <a:spLocks noGrp="1"/>
          </p:cNvSpPr>
          <p:nvPr>
            <p:ph type="sldNum" sz="quarter" idx="10"/>
          </p:nvPr>
        </p:nvSpPr>
        <p:spPr/>
        <p:txBody>
          <a:bodyPr/>
          <a:lstStyle/>
          <a:p>
            <a:fld id="{C908E683-55DE-4914-8F88-094411B2D948}" type="slidenum">
              <a:rPr lang="en-GB" smtClean="0"/>
              <a:t>7</a:t>
            </a:fld>
            <a:endParaRPr lang="en-GB"/>
          </a:p>
        </p:txBody>
      </p:sp>
    </p:spTree>
    <p:extLst>
      <p:ext uri="{BB962C8B-B14F-4D97-AF65-F5344CB8AC3E}">
        <p14:creationId xmlns:p14="http://schemas.microsoft.com/office/powerpoint/2010/main" val="35072292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Fro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D6D54DF-72D2-FE49-A5B9-714BC5CD175F}"/>
              </a:ext>
            </a:extLst>
          </p:cNvPr>
          <p:cNvPicPr>
            <a:picLocks noChangeAspect="1"/>
          </p:cNvPicPr>
          <p:nvPr userDrawn="1"/>
        </p:nvPicPr>
        <p:blipFill>
          <a:blip r:embed="rId2"/>
          <a:srcRect/>
          <a:stretch/>
        </p:blipFill>
        <p:spPr>
          <a:xfrm>
            <a:off x="0" y="0"/>
            <a:ext cx="12192000" cy="2832100"/>
          </a:xfrm>
          <a:prstGeom prst="rect">
            <a:avLst/>
          </a:prstGeom>
        </p:spPr>
      </p:pic>
      <p:sp>
        <p:nvSpPr>
          <p:cNvPr id="2" name="Title 1">
            <a:extLst>
              <a:ext uri="{FF2B5EF4-FFF2-40B4-BE49-F238E27FC236}">
                <a16:creationId xmlns:a16="http://schemas.microsoft.com/office/drawing/2014/main" id="{F85A2DDD-2812-9742-BE95-02C91D568D44}"/>
              </a:ext>
            </a:extLst>
          </p:cNvPr>
          <p:cNvSpPr>
            <a:spLocks noGrp="1"/>
          </p:cNvSpPr>
          <p:nvPr>
            <p:ph type="title"/>
          </p:nvPr>
        </p:nvSpPr>
        <p:spPr>
          <a:xfrm>
            <a:off x="510300" y="2334218"/>
            <a:ext cx="11171400" cy="1366582"/>
          </a:xfrm>
        </p:spPr>
        <p:txBody>
          <a:bodyPr>
            <a:normAutofit/>
          </a:bodyPr>
          <a:lstStyle>
            <a:lvl1pPr algn="ctr">
              <a:defRPr sz="3200" b="1" i="0" baseline="0">
                <a:latin typeface="Lucida Sans" panose="020B0602030504020204" pitchFamily="34" charset="77"/>
              </a:defRPr>
            </a:lvl1pPr>
          </a:lstStyle>
          <a:p>
            <a:r>
              <a:rPr lang="en-US"/>
              <a:t>Click to edit Master title style</a:t>
            </a:r>
            <a:endParaRPr lang="en-US" dirty="0"/>
          </a:p>
        </p:txBody>
      </p:sp>
      <p:pic>
        <p:nvPicPr>
          <p:cNvPr id="8" name="Picture 7">
            <a:extLst>
              <a:ext uri="{FF2B5EF4-FFF2-40B4-BE49-F238E27FC236}">
                <a16:creationId xmlns:a16="http://schemas.microsoft.com/office/drawing/2014/main" id="{72CB5E21-FDD3-CF44-B7FC-A065DB6444BE}"/>
              </a:ext>
            </a:extLst>
          </p:cNvPr>
          <p:cNvPicPr>
            <a:picLocks noChangeAspect="1"/>
          </p:cNvPicPr>
          <p:nvPr userDrawn="1"/>
        </p:nvPicPr>
        <p:blipFill rotWithShape="1">
          <a:blip r:embed="rId3"/>
          <a:srcRect b="8520"/>
          <a:stretch/>
        </p:blipFill>
        <p:spPr>
          <a:xfrm>
            <a:off x="711901" y="5222368"/>
            <a:ext cx="2638951" cy="1250433"/>
          </a:xfrm>
          <a:prstGeom prst="rect">
            <a:avLst/>
          </a:prstGeom>
        </p:spPr>
      </p:pic>
      <p:pic>
        <p:nvPicPr>
          <p:cNvPr id="10" name="Picture 9" descr="A close up of a logo&#10;&#10;Description automatically generated">
            <a:extLst>
              <a:ext uri="{FF2B5EF4-FFF2-40B4-BE49-F238E27FC236}">
                <a16:creationId xmlns:a16="http://schemas.microsoft.com/office/drawing/2014/main" id="{6492DEB6-C0F2-8C48-A6E7-B6D175F0CD88}"/>
              </a:ext>
            </a:extLst>
          </p:cNvPr>
          <p:cNvPicPr>
            <a:picLocks noChangeAspect="1"/>
          </p:cNvPicPr>
          <p:nvPr userDrawn="1"/>
        </p:nvPicPr>
        <p:blipFill>
          <a:blip r:embed="rId4"/>
          <a:stretch>
            <a:fillRect/>
          </a:stretch>
        </p:blipFill>
        <p:spPr>
          <a:xfrm>
            <a:off x="529501" y="433951"/>
            <a:ext cx="4376100" cy="378701"/>
          </a:xfrm>
          <a:prstGeom prst="rect">
            <a:avLst/>
          </a:prstGeom>
        </p:spPr>
      </p:pic>
    </p:spTree>
    <p:extLst>
      <p:ext uri="{BB962C8B-B14F-4D97-AF65-F5344CB8AC3E}">
        <p14:creationId xmlns:p14="http://schemas.microsoft.com/office/powerpoint/2010/main" val="13572403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1200" y="1825625"/>
            <a:ext cx="11289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4"/>
            <a:ext cx="12192000" cy="365127"/>
          </a:xfrm>
          <a:prstGeom prst="rect">
            <a:avLst/>
          </a:prstGeom>
        </p:spPr>
      </p:pic>
    </p:spTree>
    <p:extLst>
      <p:ext uri="{BB962C8B-B14F-4D97-AF65-F5344CB8AC3E}">
        <p14:creationId xmlns:p14="http://schemas.microsoft.com/office/powerpoint/2010/main" val="18178075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inal slide">
    <p:spTree>
      <p:nvGrpSpPr>
        <p:cNvPr id="1" name=""/>
        <p:cNvGrpSpPr/>
        <p:nvPr/>
      </p:nvGrpSpPr>
      <p:grpSpPr>
        <a:xfrm>
          <a:off x="0" y="0"/>
          <a:ext cx="0" cy="0"/>
          <a:chOff x="0" y="0"/>
          <a:chExt cx="0" cy="0"/>
        </a:xfrm>
      </p:grpSpPr>
      <p:pic>
        <p:nvPicPr>
          <p:cNvPr id="7" name="Picture 6" descr="A picture containing outdoor object, solar cell&#10;&#10;Description automatically generated">
            <a:extLst>
              <a:ext uri="{FF2B5EF4-FFF2-40B4-BE49-F238E27FC236}">
                <a16:creationId xmlns:a16="http://schemas.microsoft.com/office/drawing/2014/main" id="{6307C092-7B1C-BC4F-8088-BBECA502B88B}"/>
              </a:ext>
            </a:extLst>
          </p:cNvPr>
          <p:cNvPicPr>
            <a:picLocks noChangeAspect="1"/>
          </p:cNvPicPr>
          <p:nvPr userDrawn="1"/>
        </p:nvPicPr>
        <p:blipFill>
          <a:blip r:embed="rId2"/>
          <a:stretch>
            <a:fillRect/>
          </a:stretch>
        </p:blipFill>
        <p:spPr>
          <a:xfrm>
            <a:off x="0" y="4787900"/>
            <a:ext cx="12192000" cy="2070100"/>
          </a:xfrm>
          <a:prstGeom prst="rect">
            <a:avLst/>
          </a:prstGeom>
        </p:spPr>
      </p:pic>
      <p:pic>
        <p:nvPicPr>
          <p:cNvPr id="8" name="Picture 7">
            <a:extLst>
              <a:ext uri="{FF2B5EF4-FFF2-40B4-BE49-F238E27FC236}">
                <a16:creationId xmlns:a16="http://schemas.microsoft.com/office/drawing/2014/main" id="{FAF345D1-61B6-1D40-8DFE-38133E869F49}"/>
              </a:ext>
            </a:extLst>
          </p:cNvPr>
          <p:cNvPicPr>
            <a:picLocks noChangeAspect="1"/>
          </p:cNvPicPr>
          <p:nvPr userDrawn="1"/>
        </p:nvPicPr>
        <p:blipFill rotWithShape="1">
          <a:blip r:embed="rId3"/>
          <a:srcRect b="8520"/>
          <a:stretch/>
        </p:blipFill>
        <p:spPr>
          <a:xfrm>
            <a:off x="4201132" y="277232"/>
            <a:ext cx="3789737" cy="1795718"/>
          </a:xfrm>
          <a:prstGeom prst="rect">
            <a:avLst/>
          </a:prstGeom>
        </p:spPr>
      </p:pic>
    </p:spTree>
    <p:extLst>
      <p:ext uri="{BB962C8B-B14F-4D97-AF65-F5344CB8AC3E}">
        <p14:creationId xmlns:p14="http://schemas.microsoft.com/office/powerpoint/2010/main" val="146905252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68869006"/>
      </p:ext>
    </p:extLst>
  </p:cSld>
  <p:clrMap bg1="lt1" tx1="dk1" bg2="lt2" tx2="dk2" accent1="accent1" accent2="accent2" accent3="accent3" accent4="accent4" accent5="accent5" accent6="accent6" hlink="hlink" folHlink="folHlink"/>
  <p:sldLayoutIdLst>
    <p:sldLayoutId id="2147483673" r:id="rId1"/>
    <p:sldLayoutId id="2147483662" r:id="rId2"/>
    <p:sldLayoutId id="2147483672"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1.png"/><Relationship Id="rId18" Type="http://schemas.openxmlformats.org/officeDocument/2006/relationships/image" Target="../media/image25.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0.png"/><Relationship Id="rId17" Type="http://schemas.openxmlformats.org/officeDocument/2006/relationships/image" Target="../media/image10.png"/><Relationship Id="rId2" Type="http://schemas.openxmlformats.org/officeDocument/2006/relationships/image" Target="../media/image13.png"/><Relationship Id="rId16" Type="http://schemas.openxmlformats.org/officeDocument/2006/relationships/image" Target="../media/image24.png"/><Relationship Id="rId20"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12.png"/><Relationship Id="rId5" Type="http://schemas.openxmlformats.org/officeDocument/2006/relationships/image" Target="../media/image16.png"/><Relationship Id="rId15" Type="http://schemas.openxmlformats.org/officeDocument/2006/relationships/image" Target="../media/image23.png"/><Relationship Id="rId10" Type="http://schemas.openxmlformats.org/officeDocument/2006/relationships/image" Target="../media/image9.png"/><Relationship Id="rId19" Type="http://schemas.openxmlformats.org/officeDocument/2006/relationships/image" Target="../media/image7.png"/><Relationship Id="rId4" Type="http://schemas.openxmlformats.org/officeDocument/2006/relationships/image" Target="../media/image15.png"/><Relationship Id="rId9" Type="http://schemas.openxmlformats.org/officeDocument/2006/relationships/image" Target="../media/image11.png"/><Relationship Id="rId1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50A60-F5C6-B949-93F9-8123B827A653}"/>
              </a:ext>
            </a:extLst>
          </p:cNvPr>
          <p:cNvSpPr>
            <a:spLocks noGrp="1"/>
          </p:cNvSpPr>
          <p:nvPr>
            <p:ph type="title"/>
          </p:nvPr>
        </p:nvSpPr>
        <p:spPr>
          <a:xfrm>
            <a:off x="2244076" y="771677"/>
            <a:ext cx="8378550" cy="2339383"/>
          </a:xfrm>
        </p:spPr>
        <p:txBody>
          <a:bodyPr anchor="t" anchorCtr="0">
            <a:normAutofit fontScale="90000"/>
          </a:bodyPr>
          <a:lstStyle/>
          <a:p>
            <a:br>
              <a:rPr lang="en-US" dirty="0"/>
            </a:br>
            <a:br>
              <a:rPr lang="en-US" sz="2000" dirty="0"/>
            </a:br>
            <a:r>
              <a:rPr lang="en-US" sz="2000" dirty="0"/>
              <a:t>Stephen Karingi</a:t>
            </a:r>
            <a:br>
              <a:rPr lang="en-US" sz="2000" dirty="0"/>
            </a:br>
            <a:br>
              <a:rPr lang="en-US" sz="2000" dirty="0"/>
            </a:br>
            <a:r>
              <a:rPr lang="en-US" sz="2000" dirty="0"/>
              <a:t>Director </a:t>
            </a:r>
            <a:br>
              <a:rPr lang="en-US" sz="2000" dirty="0"/>
            </a:br>
            <a:br>
              <a:rPr lang="en-US" sz="2000" dirty="0"/>
            </a:br>
            <a:r>
              <a:rPr lang="en-US" sz="2000" dirty="0"/>
              <a:t>Regional Integration and Trade Division</a:t>
            </a:r>
            <a:br>
              <a:rPr lang="en-US" sz="2000" dirty="0"/>
            </a:br>
            <a:r>
              <a:rPr lang="en-US" sz="2000" dirty="0"/>
              <a:t>Economic Commission for Africa</a:t>
            </a:r>
            <a:endParaRPr lang="en-US" sz="1800" dirty="0"/>
          </a:p>
        </p:txBody>
      </p:sp>
      <p:sp>
        <p:nvSpPr>
          <p:cNvPr id="4" name="Title 1">
            <a:extLst>
              <a:ext uri="{FF2B5EF4-FFF2-40B4-BE49-F238E27FC236}">
                <a16:creationId xmlns:a16="http://schemas.microsoft.com/office/drawing/2014/main" id="{82907463-66D6-634F-8999-ECE9EAA94504}"/>
              </a:ext>
            </a:extLst>
          </p:cNvPr>
          <p:cNvSpPr txBox="1">
            <a:spLocks/>
          </p:cNvSpPr>
          <p:nvPr/>
        </p:nvSpPr>
        <p:spPr>
          <a:xfrm>
            <a:off x="3305022" y="4026161"/>
            <a:ext cx="6448334" cy="2339383"/>
          </a:xfrm>
          <a:prstGeom prst="rect">
            <a:avLst/>
          </a:prstGeom>
        </p:spPr>
        <p:txBody>
          <a:bodyPr vert="horz" lIns="91440" tIns="45720" rIns="91440" bIns="45720" rtlCol="0" anchor="b" anchorCtr="0">
            <a:noAutofit/>
          </a:bodyPr>
          <a:lstStyle>
            <a:lvl1pPr algn="ctr" defTabSz="914400" rtl="0" eaLnBrk="1" latinLnBrk="0" hangingPunct="1">
              <a:lnSpc>
                <a:spcPct val="90000"/>
              </a:lnSpc>
              <a:spcBef>
                <a:spcPct val="0"/>
              </a:spcBef>
              <a:buNone/>
              <a:defRPr sz="3200" b="1" i="0" kern="1200" baseline="0">
                <a:solidFill>
                  <a:schemeClr val="tx1"/>
                </a:solidFill>
                <a:latin typeface="Lucida Sans" panose="020B0602030504020204" pitchFamily="34" charset="77"/>
                <a:ea typeface="+mj-ea"/>
                <a:cs typeface="+mj-cs"/>
              </a:defRPr>
            </a:lvl1pPr>
          </a:lstStyle>
          <a:p>
            <a:endParaRPr lang="en-GB" sz="1600" b="0" dirty="0"/>
          </a:p>
          <a:p>
            <a:r>
              <a:rPr lang="en-GB" sz="1600" dirty="0">
                <a:solidFill>
                  <a:schemeClr val="accent1">
                    <a:lumMod val="50000"/>
                  </a:schemeClr>
                </a:solidFill>
              </a:rPr>
              <a:t>Economic Commission for Africa </a:t>
            </a:r>
          </a:p>
          <a:p>
            <a:r>
              <a:rPr lang="en-US" sz="1600" dirty="0">
                <a:solidFill>
                  <a:schemeClr val="accent1">
                    <a:lumMod val="50000"/>
                  </a:schemeClr>
                </a:solidFill>
              </a:rPr>
              <a:t>Committee on Private Sector Development, </a:t>
            </a:r>
            <a:r>
              <a:rPr lang="en-GB" sz="1600" dirty="0">
                <a:solidFill>
                  <a:schemeClr val="accent1">
                    <a:lumMod val="50000"/>
                  </a:schemeClr>
                </a:solidFill>
              </a:rPr>
              <a:t>Regional Integration, Trade, Infrastructure, Industry and Technology</a:t>
            </a:r>
            <a:endParaRPr lang="en-US" sz="1600" dirty="0">
              <a:solidFill>
                <a:schemeClr val="accent1">
                  <a:lumMod val="50000"/>
                </a:schemeClr>
              </a:solidFill>
            </a:endParaRPr>
          </a:p>
          <a:p>
            <a:endParaRPr lang="en-US" sz="1600" dirty="0">
              <a:solidFill>
                <a:schemeClr val="accent1">
                  <a:lumMod val="50000"/>
                </a:schemeClr>
              </a:solidFill>
            </a:endParaRPr>
          </a:p>
          <a:p>
            <a:endParaRPr lang="en-US" sz="1600" dirty="0">
              <a:solidFill>
                <a:schemeClr val="accent1">
                  <a:lumMod val="50000"/>
                </a:schemeClr>
              </a:solidFill>
            </a:endParaRPr>
          </a:p>
          <a:p>
            <a:r>
              <a:rPr lang="en-US" sz="1600" dirty="0">
                <a:solidFill>
                  <a:schemeClr val="accent1">
                    <a:lumMod val="50000"/>
                  </a:schemeClr>
                </a:solidFill>
              </a:rPr>
              <a:t>11-12 December 2019</a:t>
            </a:r>
          </a:p>
          <a:p>
            <a:r>
              <a:rPr lang="en-US" sz="1600" dirty="0">
                <a:solidFill>
                  <a:schemeClr val="accent1">
                    <a:lumMod val="50000"/>
                  </a:schemeClr>
                </a:solidFill>
              </a:rPr>
              <a:t>Addis Ababa, Ethiopia</a:t>
            </a:r>
          </a:p>
        </p:txBody>
      </p:sp>
    </p:spTree>
    <p:extLst>
      <p:ext uri="{BB962C8B-B14F-4D97-AF65-F5344CB8AC3E}">
        <p14:creationId xmlns:p14="http://schemas.microsoft.com/office/powerpoint/2010/main" val="2473930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a:extLst/>
          </p:cNvPr>
          <p:cNvSpPr/>
          <p:nvPr/>
        </p:nvSpPr>
        <p:spPr>
          <a:xfrm>
            <a:off x="572437" y="184018"/>
            <a:ext cx="10998879"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en-US" sz="3200" b="1" dirty="0">
                <a:latin typeface="Century Gothic" panose="020B0502020202020204" pitchFamily="34" charset="0"/>
              </a:rPr>
              <a:t>Status update sub prog 2 RITD: </a:t>
            </a:r>
            <a:r>
              <a:rPr lang="en-US" sz="2800" b="1" dirty="0">
                <a:latin typeface="Century Gothic" panose="020B0502020202020204" pitchFamily="34" charset="0"/>
              </a:rPr>
              <a:t>Major deliverables</a:t>
            </a:r>
            <a:endParaRPr lang="en-GB" sz="2800" b="1" dirty="0">
              <a:latin typeface="Century Gothic" panose="020B0502020202020204" pitchFamily="34" charset="0"/>
            </a:endParaRPr>
          </a:p>
        </p:txBody>
      </p:sp>
      <p:sp>
        <p:nvSpPr>
          <p:cNvPr id="4" name="TextBox 3"/>
          <p:cNvSpPr txBox="1"/>
          <p:nvPr/>
        </p:nvSpPr>
        <p:spPr>
          <a:xfrm>
            <a:off x="2130638" y="1035385"/>
            <a:ext cx="7643675" cy="461665"/>
          </a:xfrm>
          <a:prstGeom prst="rect">
            <a:avLst/>
          </a:prstGeom>
          <a:solidFill>
            <a:schemeClr val="accent5">
              <a:lumMod val="75000"/>
            </a:schemeClr>
          </a:solidFill>
        </p:spPr>
        <p:txBody>
          <a:bodyPr wrap="square" rtlCol="0">
            <a:spAutoFit/>
          </a:bodyPr>
          <a:lstStyle/>
          <a:p>
            <a:r>
              <a:rPr lang="en-US" sz="2400" b="1" dirty="0">
                <a:solidFill>
                  <a:schemeClr val="bg1"/>
                </a:solidFill>
                <a:latin typeface="Arial" panose="020B0604020202020204" pitchFamily="34" charset="0"/>
                <a:cs typeface="Arial" panose="020B0604020202020204" pitchFamily="34" charset="0"/>
              </a:rPr>
              <a:t>Expected Accomplishment:</a:t>
            </a:r>
          </a:p>
        </p:txBody>
      </p:sp>
      <p:sp>
        <p:nvSpPr>
          <p:cNvPr id="14" name="TextBox 13">
            <a:extLst>
              <a:ext uri="{FF2B5EF4-FFF2-40B4-BE49-F238E27FC236}">
                <a16:creationId xmlns:a16="http://schemas.microsoft.com/office/drawing/2014/main" id="{4A5FB8D9-D0F3-4D8B-B074-9321CA9DDAA1}"/>
              </a:ext>
            </a:extLst>
          </p:cNvPr>
          <p:cNvSpPr txBox="1"/>
          <p:nvPr/>
        </p:nvSpPr>
        <p:spPr>
          <a:xfrm>
            <a:off x="785646" y="1599276"/>
            <a:ext cx="10620707" cy="4462760"/>
          </a:xfrm>
          <a:prstGeom prst="rect">
            <a:avLst/>
          </a:prstGeom>
          <a:solidFill>
            <a:schemeClr val="tx2">
              <a:lumMod val="20000"/>
              <a:lumOff val="80000"/>
            </a:schemeClr>
          </a:solidFill>
        </p:spPr>
        <p:txBody>
          <a:bodyPr wrap="square" rtlCol="0">
            <a:spAutoFit/>
          </a:bodyPr>
          <a:lstStyle/>
          <a:p>
            <a:pPr marL="800100" lvl="1" indent="-342900">
              <a:buFont typeface="Wingdings" panose="05000000000000000000" pitchFamily="2" charset="2"/>
              <a:buChar char="q"/>
            </a:pPr>
            <a:r>
              <a:rPr lang="en-US" sz="2000" b="1" dirty="0">
                <a:latin typeface="Arial" panose="020B0604020202020204" pitchFamily="34" charset="0"/>
                <a:cs typeface="Arial" panose="020B0604020202020204" pitchFamily="34" charset="0"/>
              </a:rPr>
              <a:t>Think Tank</a:t>
            </a:r>
          </a:p>
          <a:p>
            <a:endParaRPr lang="en-US" sz="20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Publication of 2 studies on Linkages between DTTs and BITs and Drivers of Intra-African Investment.</a:t>
            </a:r>
          </a:p>
          <a:p>
            <a:endParaRPr lang="en-US" sz="20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s-ES" sz="2000" dirty="0" err="1">
                <a:latin typeface="Arial" panose="020B0604020202020204" pitchFamily="34" charset="0"/>
                <a:cs typeface="Arial" panose="020B0604020202020204" pitchFamily="34" charset="0"/>
              </a:rPr>
              <a:t>Initiated</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work</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on</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the</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Study</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Towards</a:t>
            </a:r>
            <a:r>
              <a:rPr lang="es-ES" sz="2000" dirty="0">
                <a:latin typeface="Arial" panose="020B0604020202020204" pitchFamily="34" charset="0"/>
                <a:cs typeface="Arial" panose="020B0604020202020204" pitchFamily="34" charset="0"/>
              </a:rPr>
              <a:t> a </a:t>
            </a:r>
            <a:r>
              <a:rPr lang="es-ES" sz="2000" dirty="0" err="1">
                <a:latin typeface="Arial" panose="020B0604020202020204" pitchFamily="34" charset="0"/>
                <a:cs typeface="Arial" panose="020B0604020202020204" pitchFamily="34" charset="0"/>
              </a:rPr>
              <a:t>Common</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Investment</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Area</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Levelling</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the</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Playing</a:t>
            </a:r>
            <a:r>
              <a:rPr lang="es-ES" sz="2000" dirty="0">
                <a:latin typeface="Arial" panose="020B0604020202020204" pitchFamily="34" charset="0"/>
                <a:cs typeface="Arial" panose="020B0604020202020204" pitchFamily="34" charset="0"/>
              </a:rPr>
              <a:t> Field </a:t>
            </a:r>
            <a:r>
              <a:rPr lang="es-ES" sz="2000" dirty="0" err="1">
                <a:latin typeface="Arial" panose="020B0604020202020204" pitchFamily="34" charset="0"/>
                <a:cs typeface="Arial" panose="020B0604020202020204" pitchFamily="34" charset="0"/>
              </a:rPr>
              <a:t>for</a:t>
            </a:r>
            <a:r>
              <a:rPr lang="es-ES" sz="2000" dirty="0">
                <a:latin typeface="Arial" panose="020B0604020202020204" pitchFamily="34" charset="0"/>
                <a:cs typeface="Arial" panose="020B0604020202020204" pitchFamily="34" charset="0"/>
              </a:rPr>
              <a:t> Intra-</a:t>
            </a:r>
            <a:r>
              <a:rPr lang="es-ES" sz="2000" dirty="0" err="1">
                <a:latin typeface="Arial" panose="020B0604020202020204" pitchFamily="34" charset="0"/>
                <a:cs typeface="Arial" panose="020B0604020202020204" pitchFamily="34" charset="0"/>
              </a:rPr>
              <a:t>African</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Investment</a:t>
            </a:r>
            <a:r>
              <a:rPr lang="es-ES" sz="2000" dirty="0">
                <a:latin typeface="Arial" panose="020B0604020202020204" pitchFamily="34" charset="0"/>
                <a:cs typeface="Arial" panose="020B0604020202020204" pitchFamily="34" charset="0"/>
              </a:rPr>
              <a:t> .</a:t>
            </a:r>
          </a:p>
          <a:p>
            <a:endParaRPr lang="en-US" sz="20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Developed the second edition of the Regional Integration Index (ARII).</a:t>
            </a:r>
          </a:p>
          <a:p>
            <a:endParaRPr lang="en-US" sz="20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s-ES" sz="2000" dirty="0" err="1">
                <a:latin typeface="Arial" panose="020B0604020202020204" pitchFamily="34" charset="0"/>
                <a:cs typeface="Arial" panose="020B0604020202020204" pitchFamily="34" charset="0"/>
              </a:rPr>
              <a:t>Developed</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the</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Investment</a:t>
            </a:r>
            <a:r>
              <a:rPr lang="es-ES" sz="2000" dirty="0">
                <a:latin typeface="Arial" panose="020B0604020202020204" pitchFamily="34" charset="0"/>
                <a:cs typeface="Arial" panose="020B0604020202020204" pitchFamily="34" charset="0"/>
              </a:rPr>
              <a:t> </a:t>
            </a:r>
            <a:r>
              <a:rPr lang="es-ES" sz="2000" dirty="0" err="1">
                <a:latin typeface="Arial" panose="020B0604020202020204" pitchFamily="34" charset="0"/>
                <a:cs typeface="Arial" panose="020B0604020202020204" pitchFamily="34" charset="0"/>
              </a:rPr>
              <a:t>Compendium</a:t>
            </a:r>
            <a:r>
              <a:rPr lang="es-ES" sz="2000" dirty="0">
                <a:latin typeface="Arial" panose="020B0604020202020204" pitchFamily="34" charset="0"/>
                <a:cs typeface="Arial" panose="020B0604020202020204" pitchFamily="34" charset="0"/>
              </a:rPr>
              <a:t>.</a:t>
            </a:r>
            <a:r>
              <a:rPr lang="en-US" sz="2000" dirty="0">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Contributed to the Digital Transformation Strategy for Africa.</a:t>
            </a:r>
            <a:endParaRPr lang="es-ES" sz="2000" dirty="0">
              <a:latin typeface="Arial" panose="020B0604020202020204" pitchFamily="34" charset="0"/>
              <a:cs typeface="Arial" panose="020B0604020202020204" pitchFamily="34" charset="0"/>
            </a:endParaRPr>
          </a:p>
          <a:p>
            <a:endParaRPr lang="es-E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074678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a:extLst/>
          </p:cNvPr>
          <p:cNvSpPr/>
          <p:nvPr/>
        </p:nvSpPr>
        <p:spPr>
          <a:xfrm>
            <a:off x="572437" y="184018"/>
            <a:ext cx="10998879"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en-US" sz="3200" b="1" dirty="0">
                <a:latin typeface="Century Gothic" panose="020B0502020202020204" pitchFamily="34" charset="0"/>
              </a:rPr>
              <a:t>Status update Sub prog 2: </a:t>
            </a:r>
            <a:r>
              <a:rPr lang="en-US" sz="2800" b="1" dirty="0">
                <a:latin typeface="Century Gothic" panose="020B0502020202020204" pitchFamily="34" charset="0"/>
              </a:rPr>
              <a:t>Major deliverables</a:t>
            </a:r>
            <a:endParaRPr lang="en-GB" sz="2800" b="1" dirty="0">
              <a:latin typeface="Century Gothic" panose="020B0502020202020204" pitchFamily="34" charset="0"/>
            </a:endParaRPr>
          </a:p>
        </p:txBody>
      </p:sp>
      <p:sp>
        <p:nvSpPr>
          <p:cNvPr id="4" name="TextBox 3"/>
          <p:cNvSpPr txBox="1"/>
          <p:nvPr/>
        </p:nvSpPr>
        <p:spPr>
          <a:xfrm>
            <a:off x="2130638" y="1035385"/>
            <a:ext cx="7643675" cy="461665"/>
          </a:xfrm>
          <a:prstGeom prst="rect">
            <a:avLst/>
          </a:prstGeom>
          <a:solidFill>
            <a:schemeClr val="accent5">
              <a:lumMod val="75000"/>
            </a:schemeClr>
          </a:solidFill>
        </p:spPr>
        <p:txBody>
          <a:bodyPr wrap="square" rtlCol="0">
            <a:spAutoFit/>
          </a:bodyPr>
          <a:lstStyle/>
          <a:p>
            <a:r>
              <a:rPr lang="en-US" sz="2400" b="1" dirty="0">
                <a:solidFill>
                  <a:schemeClr val="bg1"/>
                </a:solidFill>
                <a:latin typeface="Arial" panose="020B0604020202020204" pitchFamily="34" charset="0"/>
                <a:cs typeface="Arial" panose="020B0604020202020204" pitchFamily="34" charset="0"/>
              </a:rPr>
              <a:t>Expected Accomplishment:</a:t>
            </a:r>
          </a:p>
        </p:txBody>
      </p:sp>
      <p:sp>
        <p:nvSpPr>
          <p:cNvPr id="14" name="TextBox 13">
            <a:extLst>
              <a:ext uri="{FF2B5EF4-FFF2-40B4-BE49-F238E27FC236}">
                <a16:creationId xmlns:a16="http://schemas.microsoft.com/office/drawing/2014/main" id="{4A5FB8D9-D0F3-4D8B-B074-9321CA9DDAA1}"/>
              </a:ext>
            </a:extLst>
          </p:cNvPr>
          <p:cNvSpPr txBox="1"/>
          <p:nvPr/>
        </p:nvSpPr>
        <p:spPr>
          <a:xfrm>
            <a:off x="761522" y="1599276"/>
            <a:ext cx="10620707" cy="4462760"/>
          </a:xfrm>
          <a:prstGeom prst="rect">
            <a:avLst/>
          </a:prstGeom>
          <a:solidFill>
            <a:schemeClr val="tx2">
              <a:lumMod val="20000"/>
              <a:lumOff val="80000"/>
            </a:schemeClr>
          </a:solidFill>
        </p:spPr>
        <p:txBody>
          <a:bodyPr wrap="square" rtlCol="0">
            <a:spAutoFit/>
          </a:bodyPr>
          <a:lstStyle/>
          <a:p>
            <a:pPr marL="800100" lvl="1" indent="-342900">
              <a:buFont typeface="Wingdings" panose="05000000000000000000" pitchFamily="2" charset="2"/>
              <a:buChar char="q"/>
            </a:pPr>
            <a:r>
              <a:rPr lang="es-ES" sz="2000" b="1" dirty="0" err="1">
                <a:latin typeface="Arial" panose="020B0604020202020204" pitchFamily="34" charset="0"/>
                <a:cs typeface="Arial" panose="020B0604020202020204" pitchFamily="34" charset="0"/>
              </a:rPr>
              <a:t>Think</a:t>
            </a:r>
            <a:r>
              <a:rPr lang="es-ES" sz="2000" b="1" dirty="0">
                <a:latin typeface="Arial" panose="020B0604020202020204" pitchFamily="34" charset="0"/>
                <a:cs typeface="Arial" panose="020B0604020202020204" pitchFamily="34" charset="0"/>
              </a:rPr>
              <a:t> </a:t>
            </a:r>
            <a:r>
              <a:rPr lang="es-ES" sz="2000" b="1" dirty="0" err="1">
                <a:latin typeface="Arial" panose="020B0604020202020204" pitchFamily="34" charset="0"/>
                <a:cs typeface="Arial" panose="020B0604020202020204" pitchFamily="34" charset="0"/>
              </a:rPr>
              <a:t>Tank</a:t>
            </a:r>
            <a:r>
              <a:rPr lang="es-ES" sz="2000" b="1" dirty="0">
                <a:latin typeface="Arial" panose="020B0604020202020204" pitchFamily="34" charset="0"/>
                <a:cs typeface="Arial" panose="020B0604020202020204" pitchFamily="34" charset="0"/>
              </a:rPr>
              <a:t> </a:t>
            </a:r>
            <a:r>
              <a:rPr lang="es-ES" sz="2000" b="1" dirty="0" err="1">
                <a:latin typeface="Arial" panose="020B0604020202020204" pitchFamily="34" charset="0"/>
                <a:cs typeface="Arial" panose="020B0604020202020204" pitchFamily="34" charset="0"/>
              </a:rPr>
              <a:t>Cont</a:t>
            </a:r>
            <a:r>
              <a:rPr lang="es-ES" sz="2000" b="1" dirty="0">
                <a:latin typeface="Arial" panose="020B0604020202020204" pitchFamily="34" charset="0"/>
                <a:cs typeface="Arial" panose="020B0604020202020204" pitchFamily="34" charset="0"/>
              </a:rPr>
              <a:t>”</a:t>
            </a:r>
          </a:p>
          <a:p>
            <a:endParaRPr lang="en-US" sz="24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Finalization of the Study Towards a Common Investment Area: Levelling the Playing Field for Intra-African Investment.</a:t>
            </a:r>
          </a:p>
          <a:p>
            <a:endParaRPr lang="en-US" sz="24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Initiate research on services for ARIA X.</a:t>
            </a:r>
          </a:p>
          <a:p>
            <a:endParaRPr lang="en-US" sz="24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Development of the report on Challenges &amp; Opportunities facing local pharmaceutical production in Africa Report.</a:t>
            </a:r>
          </a:p>
          <a:p>
            <a:endParaRPr lang="en-US" sz="24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Parliamentary Document on Status of Reginal Integration in Africa presented to </a:t>
            </a:r>
            <a:r>
              <a:rPr lang="en-US" sz="2400" dirty="0" err="1">
                <a:latin typeface="Arial" panose="020B0604020202020204" pitchFamily="34" charset="0"/>
                <a:cs typeface="Arial" panose="020B0604020202020204" pitchFamily="34" charset="0"/>
              </a:rPr>
              <a:t>CoM</a:t>
            </a:r>
            <a:r>
              <a:rPr lang="en-US" sz="2400" dirty="0">
                <a:latin typeface="Arial" panose="020B0604020202020204" pitchFamily="34" charset="0"/>
                <a:cs typeface="Arial" panose="020B0604020202020204" pitchFamily="34" charset="0"/>
              </a:rPr>
              <a:t>, in March 2019 in Marrakesh. </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527293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a:extLst/>
          </p:cNvPr>
          <p:cNvSpPr/>
          <p:nvPr/>
        </p:nvSpPr>
        <p:spPr>
          <a:xfrm>
            <a:off x="596560" y="0"/>
            <a:ext cx="10998879"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en-US" sz="3200" b="1" dirty="0">
                <a:latin typeface="Century Gothic" panose="020B0502020202020204" pitchFamily="34" charset="0"/>
              </a:rPr>
              <a:t>Status update sub prog 2: </a:t>
            </a:r>
            <a:r>
              <a:rPr lang="en-US" sz="2800" b="1" dirty="0">
                <a:latin typeface="Century Gothic" panose="020B0502020202020204" pitchFamily="34" charset="0"/>
              </a:rPr>
              <a:t>Major deliverables</a:t>
            </a:r>
            <a:endParaRPr lang="en-GB" sz="2800" b="1" dirty="0">
              <a:latin typeface="Century Gothic" panose="020B0502020202020204" pitchFamily="34" charset="0"/>
            </a:endParaRPr>
          </a:p>
        </p:txBody>
      </p:sp>
      <p:sp>
        <p:nvSpPr>
          <p:cNvPr id="4" name="TextBox 3"/>
          <p:cNvSpPr txBox="1"/>
          <p:nvPr/>
        </p:nvSpPr>
        <p:spPr>
          <a:xfrm>
            <a:off x="2183907" y="749141"/>
            <a:ext cx="6640498" cy="461665"/>
          </a:xfrm>
          <a:prstGeom prst="rect">
            <a:avLst/>
          </a:prstGeom>
          <a:solidFill>
            <a:schemeClr val="accent5">
              <a:lumMod val="75000"/>
            </a:schemeClr>
          </a:solidFill>
        </p:spPr>
        <p:txBody>
          <a:bodyPr wrap="square" rtlCol="0">
            <a:spAutoFit/>
          </a:bodyPr>
          <a:lstStyle/>
          <a:p>
            <a:r>
              <a:rPr lang="en-US" sz="2400" b="1" dirty="0">
                <a:solidFill>
                  <a:schemeClr val="bg1"/>
                </a:solidFill>
                <a:latin typeface="Arial" panose="020B0604020202020204" pitchFamily="34" charset="0"/>
                <a:cs typeface="Arial" panose="020B0604020202020204" pitchFamily="34" charset="0"/>
              </a:rPr>
              <a:t>Expected Accomplishment:</a:t>
            </a:r>
          </a:p>
        </p:txBody>
      </p:sp>
      <p:sp>
        <p:nvSpPr>
          <p:cNvPr id="5" name="TextBox 4">
            <a:extLst>
              <a:ext uri="{FF2B5EF4-FFF2-40B4-BE49-F238E27FC236}">
                <a16:creationId xmlns:a16="http://schemas.microsoft.com/office/drawing/2014/main" id="{9E4B284F-9B7F-4E7A-BD57-0FBAFAE17417}"/>
              </a:ext>
            </a:extLst>
          </p:cNvPr>
          <p:cNvSpPr txBox="1"/>
          <p:nvPr/>
        </p:nvSpPr>
        <p:spPr>
          <a:xfrm>
            <a:off x="790113" y="1699078"/>
            <a:ext cx="10643772" cy="3970318"/>
          </a:xfrm>
          <a:prstGeom prst="rect">
            <a:avLst/>
          </a:prstGeom>
          <a:solidFill>
            <a:srgbClr val="FFC5C5"/>
          </a:solidFill>
        </p:spPr>
        <p:txBody>
          <a:bodyPr wrap="square" rtlCol="0">
            <a:spAutoFit/>
          </a:bodyPr>
          <a:lstStyle/>
          <a:p>
            <a:pPr marL="742950" lvl="1" indent="-285750">
              <a:buFont typeface="Wingdings" panose="05000000000000000000" pitchFamily="2" charset="2"/>
              <a:buChar char="q"/>
            </a:pPr>
            <a:r>
              <a:rPr lang="en-US" b="1" dirty="0">
                <a:latin typeface="Arial" panose="020B0604020202020204" pitchFamily="34" charset="0"/>
                <a:cs typeface="Arial" panose="020B0604020202020204" pitchFamily="34" charset="0"/>
              </a:rPr>
              <a:t>Convening</a:t>
            </a:r>
          </a:p>
          <a:p>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EGM on the study “</a:t>
            </a:r>
            <a:r>
              <a:rPr lang="es-ES" dirty="0" err="1">
                <a:latin typeface="Arial" panose="020B0604020202020204" pitchFamily="34" charset="0"/>
                <a:cs typeface="Arial" panose="020B0604020202020204" pitchFamily="34" charset="0"/>
              </a:rPr>
              <a:t>Towards</a:t>
            </a:r>
            <a:r>
              <a:rPr lang="es-ES" dirty="0">
                <a:latin typeface="Arial" panose="020B0604020202020204" pitchFamily="34" charset="0"/>
                <a:cs typeface="Arial" panose="020B0604020202020204" pitchFamily="34" charset="0"/>
              </a:rPr>
              <a:t> a </a:t>
            </a:r>
            <a:r>
              <a:rPr lang="es-ES" dirty="0" err="1">
                <a:latin typeface="Arial" panose="020B0604020202020204" pitchFamily="34" charset="0"/>
                <a:cs typeface="Arial" panose="020B0604020202020204" pitchFamily="34" charset="0"/>
              </a:rPr>
              <a:t>Common</a:t>
            </a:r>
            <a:r>
              <a:rPr lang="es-ES" dirty="0">
                <a:latin typeface="Arial" panose="020B0604020202020204" pitchFamily="34" charset="0"/>
                <a:cs typeface="Arial" panose="020B0604020202020204" pitchFamily="34" charset="0"/>
              </a:rPr>
              <a:t> </a:t>
            </a:r>
            <a:r>
              <a:rPr lang="es-ES" dirty="0" err="1">
                <a:latin typeface="Arial" panose="020B0604020202020204" pitchFamily="34" charset="0"/>
                <a:cs typeface="Arial" panose="020B0604020202020204" pitchFamily="34" charset="0"/>
              </a:rPr>
              <a:t>Investment</a:t>
            </a:r>
            <a:r>
              <a:rPr lang="es-ES" dirty="0">
                <a:latin typeface="Arial" panose="020B0604020202020204" pitchFamily="34" charset="0"/>
                <a:cs typeface="Arial" panose="020B0604020202020204" pitchFamily="34" charset="0"/>
              </a:rPr>
              <a:t> </a:t>
            </a:r>
            <a:r>
              <a:rPr lang="es-ES" dirty="0" err="1">
                <a:latin typeface="Arial" panose="020B0604020202020204" pitchFamily="34" charset="0"/>
                <a:cs typeface="Arial" panose="020B0604020202020204" pitchFamily="34" charset="0"/>
              </a:rPr>
              <a:t>Area</a:t>
            </a:r>
            <a:r>
              <a:rPr lang="es-ES" dirty="0">
                <a:latin typeface="Arial" panose="020B0604020202020204" pitchFamily="34" charset="0"/>
                <a:cs typeface="Arial" panose="020B0604020202020204" pitchFamily="34" charset="0"/>
              </a:rPr>
              <a:t>: </a:t>
            </a:r>
            <a:r>
              <a:rPr lang="es-ES" dirty="0" err="1">
                <a:latin typeface="Arial" panose="020B0604020202020204" pitchFamily="34" charset="0"/>
                <a:cs typeface="Arial" panose="020B0604020202020204" pitchFamily="34" charset="0"/>
              </a:rPr>
              <a:t>Levelling</a:t>
            </a:r>
            <a:r>
              <a:rPr lang="es-ES" dirty="0">
                <a:latin typeface="Arial" panose="020B0604020202020204" pitchFamily="34" charset="0"/>
                <a:cs typeface="Arial" panose="020B0604020202020204" pitchFamily="34" charset="0"/>
              </a:rPr>
              <a:t> </a:t>
            </a:r>
            <a:r>
              <a:rPr lang="es-ES" dirty="0" err="1">
                <a:latin typeface="Arial" panose="020B0604020202020204" pitchFamily="34" charset="0"/>
                <a:cs typeface="Arial" panose="020B0604020202020204" pitchFamily="34" charset="0"/>
              </a:rPr>
              <a:t>Playing</a:t>
            </a:r>
            <a:r>
              <a:rPr lang="es-ES" dirty="0">
                <a:latin typeface="Arial" panose="020B0604020202020204" pitchFamily="34" charset="0"/>
                <a:cs typeface="Arial" panose="020B0604020202020204" pitchFamily="34" charset="0"/>
              </a:rPr>
              <a:t> Field </a:t>
            </a:r>
            <a:r>
              <a:rPr lang="es-ES" dirty="0" err="1">
                <a:latin typeface="Arial" panose="020B0604020202020204" pitchFamily="34" charset="0"/>
                <a:cs typeface="Arial" panose="020B0604020202020204" pitchFamily="34" charset="0"/>
              </a:rPr>
              <a:t>for</a:t>
            </a:r>
            <a:r>
              <a:rPr lang="es-ES" dirty="0">
                <a:latin typeface="Arial" panose="020B0604020202020204" pitchFamily="34" charset="0"/>
                <a:cs typeface="Arial" panose="020B0604020202020204" pitchFamily="34" charset="0"/>
              </a:rPr>
              <a:t> Intra-</a:t>
            </a:r>
            <a:r>
              <a:rPr lang="es-ES" dirty="0" err="1">
                <a:latin typeface="Arial" panose="020B0604020202020204" pitchFamily="34" charset="0"/>
                <a:cs typeface="Arial" panose="020B0604020202020204" pitchFamily="34" charset="0"/>
              </a:rPr>
              <a:t>African</a:t>
            </a:r>
            <a:r>
              <a:rPr lang="es-ES" dirty="0">
                <a:latin typeface="Arial" panose="020B0604020202020204" pitchFamily="34" charset="0"/>
                <a:cs typeface="Arial" panose="020B0604020202020204" pitchFamily="34" charset="0"/>
              </a:rPr>
              <a:t> </a:t>
            </a:r>
            <a:r>
              <a:rPr lang="es-ES" dirty="0" err="1">
                <a:latin typeface="Arial" panose="020B0604020202020204" pitchFamily="34" charset="0"/>
                <a:cs typeface="Arial" panose="020B0604020202020204" pitchFamily="34" charset="0"/>
              </a:rPr>
              <a:t>Investment</a:t>
            </a:r>
            <a:r>
              <a:rPr lang="es-ES" dirty="0">
                <a:latin typeface="Arial" panose="020B0604020202020204" pitchFamily="34" charset="0"/>
                <a:cs typeface="Arial" panose="020B0604020202020204" pitchFamily="34" charset="0"/>
              </a:rPr>
              <a:t>”.</a:t>
            </a:r>
          </a:p>
          <a:p>
            <a:r>
              <a:rPr lang="es-ES" dirty="0">
                <a:latin typeface="Arial" panose="020B060402020202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s-ES" dirty="0">
                <a:latin typeface="Arial" panose="020B0604020202020204" pitchFamily="34" charset="0"/>
                <a:cs typeface="Arial" panose="020B0604020202020204" pitchFamily="34" charset="0"/>
              </a:rPr>
              <a:t>IISD </a:t>
            </a:r>
            <a:r>
              <a:rPr lang="es-ES" dirty="0" err="1">
                <a:latin typeface="Arial" panose="020B0604020202020204" pitchFamily="34" charset="0"/>
                <a:cs typeface="Arial" panose="020B0604020202020204" pitchFamily="34" charset="0"/>
              </a:rPr>
              <a:t>Conference</a:t>
            </a:r>
            <a:r>
              <a:rPr lang="es-ES" dirty="0">
                <a:latin typeface="Arial" panose="020B0604020202020204" pitchFamily="34" charset="0"/>
                <a:cs typeface="Arial" panose="020B0604020202020204" pitchFamily="34" charset="0"/>
              </a:rPr>
              <a:t> </a:t>
            </a:r>
            <a:r>
              <a:rPr lang="es-ES" dirty="0" err="1">
                <a:latin typeface="Arial" panose="020B0604020202020204" pitchFamily="34" charset="0"/>
                <a:cs typeface="Arial" panose="020B0604020202020204" pitchFamily="34" charset="0"/>
              </a:rPr>
              <a:t>for</a:t>
            </a:r>
            <a:r>
              <a:rPr lang="es-ES" dirty="0">
                <a:latin typeface="Arial" panose="020B0604020202020204" pitchFamily="34" charset="0"/>
                <a:cs typeface="Arial" panose="020B0604020202020204" pitchFamily="34" charset="0"/>
              </a:rPr>
              <a:t> </a:t>
            </a:r>
            <a:r>
              <a:rPr lang="es-ES" dirty="0" err="1">
                <a:latin typeface="Arial" panose="020B0604020202020204" pitchFamily="34" charset="0"/>
                <a:cs typeface="Arial" panose="020B0604020202020204" pitchFamily="34" charset="0"/>
              </a:rPr>
              <a:t>Investment</a:t>
            </a:r>
            <a:r>
              <a:rPr lang="es-ES" dirty="0">
                <a:latin typeface="Arial" panose="020B0604020202020204" pitchFamily="34" charset="0"/>
                <a:cs typeface="Arial" panose="020B0604020202020204" pitchFamily="34" charset="0"/>
              </a:rPr>
              <a:t> </a:t>
            </a:r>
            <a:r>
              <a:rPr lang="es-ES" dirty="0" err="1">
                <a:latin typeface="Arial" panose="020B0604020202020204" pitchFamily="34" charset="0"/>
                <a:cs typeface="Arial" panose="020B0604020202020204" pitchFamily="34" charset="0"/>
              </a:rPr>
              <a:t>Negotiators</a:t>
            </a:r>
            <a:r>
              <a:rPr lang="es-ES" dirty="0">
                <a:latin typeface="Arial" panose="020B0604020202020204" pitchFamily="34" charset="0"/>
                <a:cs typeface="Arial" panose="020B0604020202020204" pitchFamily="34" charset="0"/>
              </a:rPr>
              <a:t> 2018 and 2019 (</a:t>
            </a:r>
            <a:r>
              <a:rPr lang="es-ES" dirty="0" err="1">
                <a:latin typeface="Arial" panose="020B0604020202020204" pitchFamily="34" charset="0"/>
                <a:cs typeface="Arial" panose="020B0604020202020204" pitchFamily="34" charset="0"/>
              </a:rPr>
              <a:t>dedicated</a:t>
            </a:r>
            <a:r>
              <a:rPr lang="es-ES" dirty="0">
                <a:latin typeface="Arial" panose="020B0604020202020204" pitchFamily="34" charset="0"/>
                <a:cs typeface="Arial" panose="020B0604020202020204" pitchFamily="34" charset="0"/>
              </a:rPr>
              <a:t> </a:t>
            </a:r>
            <a:r>
              <a:rPr lang="es-ES" dirty="0" err="1">
                <a:latin typeface="Arial" panose="020B0604020202020204" pitchFamily="34" charset="0"/>
                <a:cs typeface="Arial" panose="020B0604020202020204" pitchFamily="34" charset="0"/>
              </a:rPr>
              <a:t>Africa</a:t>
            </a:r>
            <a:r>
              <a:rPr lang="es-ES" dirty="0">
                <a:latin typeface="Arial" panose="020B0604020202020204" pitchFamily="34" charset="0"/>
                <a:cs typeface="Arial" panose="020B0604020202020204" pitchFamily="34" charset="0"/>
              </a:rPr>
              <a:t> </a:t>
            </a:r>
            <a:r>
              <a:rPr lang="es-ES" dirty="0" err="1">
                <a:latin typeface="Arial" panose="020B0604020202020204" pitchFamily="34" charset="0"/>
                <a:cs typeface="Arial" panose="020B0604020202020204" pitchFamily="34" charset="0"/>
              </a:rPr>
              <a:t>Sessions</a:t>
            </a:r>
            <a:r>
              <a:rPr lang="es-ES" dirty="0">
                <a:latin typeface="Arial" panose="020B0604020202020204" pitchFamily="34" charset="0"/>
                <a:cs typeface="Arial" panose="020B0604020202020204" pitchFamily="34" charset="0"/>
              </a:rPr>
              <a:t>).</a:t>
            </a:r>
          </a:p>
          <a:p>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s-ES" dirty="0" err="1">
                <a:latin typeface="Arial" panose="020B0604020202020204" pitchFamily="34" charset="0"/>
                <a:cs typeface="Arial" panose="020B0604020202020204" pitchFamily="34" charset="0"/>
              </a:rPr>
              <a:t>Annual</a:t>
            </a:r>
            <a:r>
              <a:rPr lang="es-ES" dirty="0">
                <a:latin typeface="Arial" panose="020B0604020202020204" pitchFamily="34" charset="0"/>
                <a:cs typeface="Arial" panose="020B0604020202020204" pitchFamily="34" charset="0"/>
              </a:rPr>
              <a:t> </a:t>
            </a:r>
            <a:r>
              <a:rPr lang="es-ES" dirty="0" err="1">
                <a:latin typeface="Arial" panose="020B0604020202020204" pitchFamily="34" charset="0"/>
                <a:cs typeface="Arial" panose="020B0604020202020204" pitchFamily="34" charset="0"/>
              </a:rPr>
              <a:t>Investment</a:t>
            </a:r>
            <a:r>
              <a:rPr lang="es-ES" dirty="0">
                <a:latin typeface="Arial" panose="020B0604020202020204" pitchFamily="34" charset="0"/>
                <a:cs typeface="Arial" panose="020B0604020202020204" pitchFamily="34" charset="0"/>
              </a:rPr>
              <a:t> Meeting 2018 and 2019 (</a:t>
            </a:r>
            <a:r>
              <a:rPr lang="es-ES" dirty="0" err="1">
                <a:latin typeface="Arial" panose="020B0604020202020204" pitchFamily="34" charset="0"/>
                <a:cs typeface="Arial" panose="020B0604020202020204" pitchFamily="34" charset="0"/>
              </a:rPr>
              <a:t>dedicated</a:t>
            </a:r>
            <a:r>
              <a:rPr lang="es-ES" dirty="0">
                <a:latin typeface="Arial" panose="020B0604020202020204" pitchFamily="34" charset="0"/>
                <a:cs typeface="Arial" panose="020B0604020202020204" pitchFamily="34" charset="0"/>
              </a:rPr>
              <a:t> </a:t>
            </a:r>
            <a:r>
              <a:rPr lang="es-ES" dirty="0" err="1">
                <a:latin typeface="Arial" panose="020B0604020202020204" pitchFamily="34" charset="0"/>
                <a:cs typeface="Arial" panose="020B0604020202020204" pitchFamily="34" charset="0"/>
              </a:rPr>
              <a:t>Africa</a:t>
            </a:r>
            <a:r>
              <a:rPr lang="es-ES" dirty="0">
                <a:latin typeface="Arial" panose="020B0604020202020204" pitchFamily="34" charset="0"/>
                <a:cs typeface="Arial" panose="020B0604020202020204" pitchFamily="34" charset="0"/>
              </a:rPr>
              <a:t> </a:t>
            </a:r>
            <a:r>
              <a:rPr lang="es-ES" dirty="0" err="1">
                <a:latin typeface="Arial" panose="020B0604020202020204" pitchFamily="34" charset="0"/>
                <a:cs typeface="Arial" panose="020B0604020202020204" pitchFamily="34" charset="0"/>
              </a:rPr>
              <a:t>Sessions</a:t>
            </a:r>
            <a:r>
              <a:rPr lang="es-ES" dirty="0">
                <a:latin typeface="Arial" panose="020B0604020202020204" pitchFamily="34" charset="0"/>
                <a:cs typeface="Arial" panose="020B0604020202020204" pitchFamily="34" charset="0"/>
              </a:rPr>
              <a:t>).</a:t>
            </a:r>
          </a:p>
          <a:p>
            <a:endParaRPr lang="es-E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Meeting on The </a:t>
            </a:r>
            <a:r>
              <a:rPr lang="en-US" dirty="0" err="1">
                <a:latin typeface="Arial" panose="020B0604020202020204" pitchFamily="34" charset="0"/>
                <a:cs typeface="Arial" panose="020B0604020202020204" pitchFamily="34" charset="0"/>
              </a:rPr>
              <a:t>AfCFTA</a:t>
            </a:r>
            <a:r>
              <a:rPr lang="en-US" dirty="0">
                <a:latin typeface="Arial" panose="020B0604020202020204" pitchFamily="34" charset="0"/>
                <a:cs typeface="Arial" panose="020B0604020202020204" pitchFamily="34" charset="0"/>
              </a:rPr>
              <a:t>: Opportunities for pooled procurement of essential drugs/products and local pharmaceutical production for the continent 21 November 2019.</a:t>
            </a: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Contributed to organization of World Investment Forum 2018 and IIA Conferences 2018/2019. </a:t>
            </a: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359079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a:extLst/>
          </p:cNvPr>
          <p:cNvSpPr/>
          <p:nvPr/>
        </p:nvSpPr>
        <p:spPr>
          <a:xfrm>
            <a:off x="596560" y="0"/>
            <a:ext cx="10998879"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en-US" sz="3200" b="1" dirty="0">
                <a:latin typeface="Century Gothic" panose="020B0502020202020204" pitchFamily="34" charset="0"/>
              </a:rPr>
              <a:t>Status update sub prog 2: </a:t>
            </a:r>
            <a:r>
              <a:rPr lang="en-US" sz="2800" b="1" dirty="0">
                <a:latin typeface="Century Gothic" panose="020B0502020202020204" pitchFamily="34" charset="0"/>
              </a:rPr>
              <a:t>Major deliverables</a:t>
            </a:r>
            <a:endParaRPr lang="en-GB" sz="2800" b="1" dirty="0">
              <a:latin typeface="Century Gothic" panose="020B0502020202020204" pitchFamily="34" charset="0"/>
            </a:endParaRPr>
          </a:p>
        </p:txBody>
      </p:sp>
      <p:sp>
        <p:nvSpPr>
          <p:cNvPr id="4" name="TextBox 3"/>
          <p:cNvSpPr txBox="1"/>
          <p:nvPr/>
        </p:nvSpPr>
        <p:spPr>
          <a:xfrm>
            <a:off x="2183907" y="749141"/>
            <a:ext cx="6640498" cy="461665"/>
          </a:xfrm>
          <a:prstGeom prst="rect">
            <a:avLst/>
          </a:prstGeom>
          <a:solidFill>
            <a:schemeClr val="accent5">
              <a:lumMod val="75000"/>
            </a:schemeClr>
          </a:solidFill>
        </p:spPr>
        <p:txBody>
          <a:bodyPr wrap="square" rtlCol="0">
            <a:spAutoFit/>
          </a:bodyPr>
          <a:lstStyle/>
          <a:p>
            <a:r>
              <a:rPr lang="en-US" sz="2400" b="1" dirty="0">
                <a:solidFill>
                  <a:schemeClr val="bg1"/>
                </a:solidFill>
                <a:latin typeface="Arial" panose="020B0604020202020204" pitchFamily="34" charset="0"/>
                <a:cs typeface="Arial" panose="020B0604020202020204" pitchFamily="34" charset="0"/>
              </a:rPr>
              <a:t>Expected Accomplishment:</a:t>
            </a:r>
          </a:p>
        </p:txBody>
      </p:sp>
      <p:sp>
        <p:nvSpPr>
          <p:cNvPr id="5" name="TextBox 4">
            <a:extLst>
              <a:ext uri="{FF2B5EF4-FFF2-40B4-BE49-F238E27FC236}">
                <a16:creationId xmlns:a16="http://schemas.microsoft.com/office/drawing/2014/main" id="{9E4B284F-9B7F-4E7A-BD57-0FBAFAE17417}"/>
              </a:ext>
            </a:extLst>
          </p:cNvPr>
          <p:cNvSpPr txBox="1"/>
          <p:nvPr/>
        </p:nvSpPr>
        <p:spPr>
          <a:xfrm>
            <a:off x="727970" y="1796732"/>
            <a:ext cx="10653203" cy="3724096"/>
          </a:xfrm>
          <a:prstGeom prst="rect">
            <a:avLst/>
          </a:prstGeom>
          <a:solidFill>
            <a:srgbClr val="FFC5C5"/>
          </a:solidFill>
        </p:spPr>
        <p:txBody>
          <a:bodyPr wrap="square" rtlCol="0">
            <a:spAutoFit/>
          </a:bodyPr>
          <a:lstStyle/>
          <a:p>
            <a:pPr marL="742950" lvl="1" indent="-285750">
              <a:buFont typeface="Wingdings" panose="05000000000000000000" pitchFamily="2" charset="2"/>
              <a:buChar char="q"/>
            </a:pPr>
            <a:r>
              <a:rPr lang="en-US" b="1" dirty="0">
                <a:latin typeface="Arial" panose="020B0604020202020204" pitchFamily="34" charset="0"/>
                <a:cs typeface="Arial" panose="020B0604020202020204" pitchFamily="34" charset="0"/>
              </a:rPr>
              <a:t>Convening </a:t>
            </a:r>
            <a:r>
              <a:rPr lang="en-US" b="1" dirty="0" err="1">
                <a:latin typeface="Arial" panose="020B0604020202020204" pitchFamily="34" charset="0"/>
                <a:cs typeface="Arial" panose="020B0604020202020204" pitchFamily="34" charset="0"/>
              </a:rPr>
              <a:t>cont</a:t>
            </a:r>
            <a:r>
              <a:rPr lang="en-US" b="1" dirty="0">
                <a:latin typeface="Arial" panose="020B0604020202020204" pitchFamily="34" charset="0"/>
                <a:cs typeface="Arial" panose="020B0604020202020204" pitchFamily="34" charset="0"/>
              </a:rPr>
              <a:t>’</a:t>
            </a:r>
          </a:p>
          <a:p>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Side event on the on financing the SDGs in Africa’s LLDCs through strengthened trade ties within the framework of the </a:t>
            </a:r>
            <a:r>
              <a:rPr lang="en-US" sz="2000" dirty="0" err="1">
                <a:latin typeface="Arial" panose="020B0604020202020204" pitchFamily="34" charset="0"/>
                <a:cs typeface="Arial" panose="020B0604020202020204" pitchFamily="34" charset="0"/>
              </a:rPr>
              <a:t>AfCFTA</a:t>
            </a:r>
            <a:r>
              <a:rPr lang="en-US" sz="2000" dirty="0">
                <a:latin typeface="Arial" panose="020B0604020202020204" pitchFamily="34" charset="0"/>
                <a:cs typeface="Arial" panose="020B0604020202020204" pitchFamily="34" charset="0"/>
              </a:rPr>
              <a:t> December 2019. </a:t>
            </a:r>
          </a:p>
          <a:p>
            <a:pPr marL="742950" lvl="1"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EGM of the study on “Governing the Interface between the African Continental Free Trade Area and </a:t>
            </a:r>
            <a:r>
              <a:rPr lang="en-US" sz="2000" dirty="0" err="1">
                <a:latin typeface="Arial" panose="020B0604020202020204" pitchFamily="34" charset="0"/>
                <a:cs typeface="Arial" panose="020B0604020202020204" pitchFamily="34" charset="0"/>
              </a:rPr>
              <a:t>RECs’</a:t>
            </a:r>
            <a:r>
              <a:rPr lang="en-US" sz="2000" dirty="0">
                <a:latin typeface="Arial" panose="020B0604020202020204" pitchFamily="34" charset="0"/>
                <a:cs typeface="Arial" panose="020B0604020202020204" pitchFamily="34" charset="0"/>
              </a:rPr>
              <a:t> Free Trade Areas: Issues, Opportunities and Challenges”. </a:t>
            </a:r>
          </a:p>
          <a:p>
            <a:pPr marL="742950" lvl="1"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EGM on ARIA X –Africa’s Services trade liberalization and integration under the </a:t>
            </a:r>
            <a:r>
              <a:rPr lang="en-US" sz="2000" dirty="0" err="1">
                <a:latin typeface="Arial" panose="020B0604020202020204" pitchFamily="34" charset="0"/>
                <a:cs typeface="Arial" panose="020B0604020202020204" pitchFamily="34" charset="0"/>
              </a:rPr>
              <a:t>AfCFTA</a:t>
            </a:r>
            <a:r>
              <a:rPr lang="en-US" sz="2000" dirty="0">
                <a:latin typeface="Arial" panose="020B0604020202020204" pitchFamily="34" charset="0"/>
                <a:cs typeface="Arial" panose="020B0604020202020204" pitchFamily="34" charset="0"/>
              </a:rPr>
              <a:t>.</a:t>
            </a:r>
            <a:br>
              <a:rPr lang="en-US" sz="2000" dirty="0">
                <a:latin typeface="Arial" panose="020B0604020202020204" pitchFamily="34" charset="0"/>
                <a:cs typeface="Arial" panose="020B0604020202020204" pitchFamily="34" charset="0"/>
              </a:rPr>
            </a:br>
            <a:endParaRPr lang="en-US" sz="20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720801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a:extLst/>
          </p:cNvPr>
          <p:cNvSpPr/>
          <p:nvPr/>
        </p:nvSpPr>
        <p:spPr>
          <a:xfrm>
            <a:off x="572437" y="184018"/>
            <a:ext cx="10998879"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en-US" sz="3200" b="1" dirty="0">
                <a:latin typeface="Century Gothic" panose="020B0502020202020204" pitchFamily="34" charset="0"/>
              </a:rPr>
              <a:t>Status update Sub Pro 2: </a:t>
            </a:r>
            <a:r>
              <a:rPr lang="en-US" sz="2800" b="1" dirty="0">
                <a:latin typeface="Century Gothic" panose="020B0502020202020204" pitchFamily="34" charset="0"/>
              </a:rPr>
              <a:t>Major deliverables</a:t>
            </a:r>
            <a:endParaRPr lang="en-GB" sz="2800" b="1" dirty="0">
              <a:latin typeface="Century Gothic" panose="020B0502020202020204" pitchFamily="34" charset="0"/>
            </a:endParaRPr>
          </a:p>
        </p:txBody>
      </p:sp>
      <p:sp>
        <p:nvSpPr>
          <p:cNvPr id="4" name="TextBox 3"/>
          <p:cNvSpPr txBox="1"/>
          <p:nvPr/>
        </p:nvSpPr>
        <p:spPr>
          <a:xfrm>
            <a:off x="1997476" y="933159"/>
            <a:ext cx="7164279" cy="461665"/>
          </a:xfrm>
          <a:prstGeom prst="rect">
            <a:avLst/>
          </a:prstGeom>
          <a:solidFill>
            <a:schemeClr val="accent5">
              <a:lumMod val="75000"/>
            </a:schemeClr>
          </a:solidFill>
        </p:spPr>
        <p:txBody>
          <a:bodyPr wrap="square" rtlCol="0">
            <a:spAutoFit/>
          </a:bodyPr>
          <a:lstStyle/>
          <a:p>
            <a:r>
              <a:rPr lang="en-US" sz="2400" b="1" dirty="0">
                <a:solidFill>
                  <a:schemeClr val="bg1"/>
                </a:solidFill>
                <a:latin typeface="Arial" panose="020B0604020202020204" pitchFamily="34" charset="0"/>
                <a:cs typeface="Arial" panose="020B0604020202020204" pitchFamily="34" charset="0"/>
              </a:rPr>
              <a:t>Expected Accomplishment</a:t>
            </a:r>
            <a:r>
              <a:rPr lang="en-US" sz="1600" b="1" dirty="0">
                <a:solidFill>
                  <a:schemeClr val="bg1"/>
                </a:solidFill>
              </a:rPr>
              <a:t>:</a:t>
            </a:r>
          </a:p>
        </p:txBody>
      </p:sp>
      <p:sp>
        <p:nvSpPr>
          <p:cNvPr id="5" name="TextBox 4">
            <a:extLst>
              <a:ext uri="{FF2B5EF4-FFF2-40B4-BE49-F238E27FC236}">
                <a16:creationId xmlns:a16="http://schemas.microsoft.com/office/drawing/2014/main" id="{8FCB7EFC-1D4A-4D70-91B3-524D04F90EC0}"/>
              </a:ext>
            </a:extLst>
          </p:cNvPr>
          <p:cNvSpPr txBox="1"/>
          <p:nvPr/>
        </p:nvSpPr>
        <p:spPr>
          <a:xfrm>
            <a:off x="763480" y="1394824"/>
            <a:ext cx="10424996" cy="4585871"/>
          </a:xfrm>
          <a:prstGeom prst="rect">
            <a:avLst/>
          </a:prstGeom>
          <a:solidFill>
            <a:srgbClr val="DBD1E5"/>
          </a:solidFill>
        </p:spPr>
        <p:txBody>
          <a:bodyPr wrap="square" rtlCol="0">
            <a:spAutoFit/>
          </a:bodyPr>
          <a:lstStyle/>
          <a:p>
            <a:pPr marL="800100" lvl="1" indent="-342900">
              <a:buFont typeface="Wingdings" panose="05000000000000000000" pitchFamily="2" charset="2"/>
              <a:buChar char="q"/>
            </a:pPr>
            <a:r>
              <a:rPr lang="en-US" sz="2000" b="1" dirty="0">
                <a:latin typeface="Arial" panose="020B0604020202020204" pitchFamily="34" charset="0"/>
                <a:cs typeface="Arial" panose="020B0604020202020204" pitchFamily="34" charset="0"/>
              </a:rPr>
              <a:t>Operational</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Development/launching of the electronic investment guides (</a:t>
            </a:r>
            <a:r>
              <a:rPr lang="en-US" dirty="0" err="1">
                <a:latin typeface="Arial" panose="020B0604020202020204" pitchFamily="34" charset="0"/>
                <a:cs typeface="Arial" panose="020B0604020202020204" pitchFamily="34" charset="0"/>
              </a:rPr>
              <a:t>iGuides</a:t>
            </a:r>
            <a:r>
              <a:rPr lang="en-US" dirty="0">
                <a:latin typeface="Arial" panose="020B0604020202020204" pitchFamily="34" charset="0"/>
                <a:cs typeface="Arial" panose="020B0604020202020204" pitchFamily="34" charset="0"/>
              </a:rPr>
              <a:t>) in 7 African countries.</a:t>
            </a:r>
          </a:p>
          <a:p>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s-ES" dirty="0" err="1">
                <a:latin typeface="Arial" panose="020B0604020202020204" pitchFamily="34" charset="0"/>
                <a:cs typeface="Arial" panose="020B0604020202020204" pitchFamily="34" charset="0"/>
              </a:rPr>
              <a:t>Development</a:t>
            </a:r>
            <a:r>
              <a:rPr lang="es-ES" dirty="0">
                <a:latin typeface="Arial" panose="020B0604020202020204" pitchFamily="34" charset="0"/>
                <a:cs typeface="Arial" panose="020B0604020202020204" pitchFamily="34" charset="0"/>
              </a:rPr>
              <a:t> </a:t>
            </a:r>
            <a:r>
              <a:rPr lang="es-ES" dirty="0" err="1">
                <a:latin typeface="Arial" panose="020B0604020202020204" pitchFamily="34" charset="0"/>
                <a:cs typeface="Arial" panose="020B0604020202020204" pitchFamily="34" charset="0"/>
              </a:rPr>
              <a:t>Account</a:t>
            </a:r>
            <a:r>
              <a:rPr lang="es-ES" dirty="0">
                <a:latin typeface="Arial" panose="020B0604020202020204" pitchFamily="34" charset="0"/>
                <a:cs typeface="Arial" panose="020B0604020202020204" pitchFamily="34" charset="0"/>
              </a:rPr>
              <a:t> Project </a:t>
            </a:r>
            <a:r>
              <a:rPr lang="es-ES" dirty="0" err="1">
                <a:latin typeface="Arial" panose="020B0604020202020204" pitchFamily="34" charset="0"/>
                <a:cs typeface="Arial" panose="020B0604020202020204" pitchFamily="34" charset="0"/>
              </a:rPr>
              <a:t>on</a:t>
            </a:r>
            <a:r>
              <a:rPr lang="es-ES" dirty="0">
                <a:latin typeface="Arial" panose="020B0604020202020204" pitchFamily="34" charset="0"/>
                <a:cs typeface="Arial" panose="020B0604020202020204" pitchFamily="34" charset="0"/>
              </a:rPr>
              <a:t> </a:t>
            </a:r>
            <a:r>
              <a:rPr lang="es-ES" dirty="0" err="1">
                <a:latin typeface="Arial" panose="020B0604020202020204" pitchFamily="34" charset="0"/>
                <a:cs typeface="Arial" panose="020B0604020202020204" pitchFamily="34" charset="0"/>
              </a:rPr>
              <a:t>services</a:t>
            </a:r>
            <a:r>
              <a:rPr lang="es-ES" dirty="0">
                <a:latin typeface="Arial" panose="020B0604020202020204" pitchFamily="34" charset="0"/>
                <a:cs typeface="Arial" panose="020B0604020202020204" pitchFamily="34" charset="0"/>
              </a:rPr>
              <a:t> </a:t>
            </a:r>
            <a:r>
              <a:rPr lang="es-ES" dirty="0" err="1">
                <a:latin typeface="Arial" panose="020B0604020202020204" pitchFamily="34" charset="0"/>
                <a:cs typeface="Arial" panose="020B0604020202020204" pitchFamily="34" charset="0"/>
              </a:rPr>
              <a:t>values</a:t>
            </a:r>
            <a:r>
              <a:rPr lang="es-ES" dirty="0">
                <a:latin typeface="Arial" panose="020B0604020202020204" pitchFamily="34" charset="0"/>
                <a:cs typeface="Arial" panose="020B0604020202020204" pitchFamily="34" charset="0"/>
              </a:rPr>
              <a:t> </a:t>
            </a:r>
            <a:r>
              <a:rPr lang="es-ES" dirty="0" err="1">
                <a:latin typeface="Arial" panose="020B0604020202020204" pitchFamily="34" charset="0"/>
                <a:cs typeface="Arial" panose="020B0604020202020204" pitchFamily="34" charset="0"/>
              </a:rPr>
              <a:t>chains</a:t>
            </a:r>
            <a:r>
              <a:rPr lang="es-ES" dirty="0">
                <a:latin typeface="Arial" panose="020B0604020202020204" pitchFamily="34" charset="0"/>
                <a:cs typeface="Arial" panose="020B0604020202020204" pitchFamily="34" charset="0"/>
              </a:rPr>
              <a:t> in 6 </a:t>
            </a:r>
            <a:r>
              <a:rPr lang="es-ES" dirty="0" err="1">
                <a:latin typeface="Arial" panose="020B0604020202020204" pitchFamily="34" charset="0"/>
                <a:cs typeface="Arial" panose="020B0604020202020204" pitchFamily="34" charset="0"/>
              </a:rPr>
              <a:t>African</a:t>
            </a:r>
            <a:r>
              <a:rPr lang="es-ES" dirty="0">
                <a:latin typeface="Arial" panose="020B0604020202020204" pitchFamily="34" charset="0"/>
                <a:cs typeface="Arial" panose="020B0604020202020204" pitchFamily="34" charset="0"/>
              </a:rPr>
              <a:t> </a:t>
            </a:r>
            <a:r>
              <a:rPr lang="es-ES" dirty="0" err="1">
                <a:latin typeface="Arial" panose="020B0604020202020204" pitchFamily="34" charset="0"/>
                <a:cs typeface="Arial" panose="020B0604020202020204" pitchFamily="34" charset="0"/>
              </a:rPr>
              <a:t>countries</a:t>
            </a:r>
            <a:r>
              <a:rPr lang="es-ES" dirty="0">
                <a:latin typeface="Arial" panose="020B0604020202020204" pitchFamily="34" charset="0"/>
                <a:cs typeface="Arial" panose="020B0604020202020204" pitchFamily="34" charset="0"/>
              </a:rPr>
              <a:t>.</a:t>
            </a:r>
          </a:p>
          <a:p>
            <a:endParaRPr lang="es-E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s-ES" dirty="0" err="1">
                <a:latin typeface="Arial" panose="020B0604020202020204" pitchFamily="34" charset="0"/>
                <a:cs typeface="Arial" panose="020B0604020202020204" pitchFamily="34" charset="0"/>
              </a:rPr>
              <a:t>Contributed</a:t>
            </a:r>
            <a:r>
              <a:rPr lang="es-ES" dirty="0">
                <a:latin typeface="Arial" panose="020B0604020202020204" pitchFamily="34" charset="0"/>
                <a:cs typeface="Arial" panose="020B0604020202020204" pitchFamily="34" charset="0"/>
              </a:rPr>
              <a:t> to </a:t>
            </a:r>
            <a:r>
              <a:rPr lang="es-ES" dirty="0" err="1">
                <a:latin typeface="Arial" panose="020B0604020202020204" pitchFamily="34" charset="0"/>
                <a:cs typeface="Arial" panose="020B0604020202020204" pitchFamily="34" charset="0"/>
              </a:rPr>
              <a:t>the</a:t>
            </a:r>
            <a:r>
              <a:rPr lang="es-ES" dirty="0">
                <a:latin typeface="Arial" panose="020B0604020202020204" pitchFamily="34" charset="0"/>
                <a:cs typeface="Arial" panose="020B0604020202020204" pitchFamily="34" charset="0"/>
              </a:rPr>
              <a:t> </a:t>
            </a:r>
            <a:r>
              <a:rPr lang="es-ES" dirty="0" err="1">
                <a:latin typeface="Arial" panose="020B0604020202020204" pitchFamily="34" charset="0"/>
                <a:cs typeface="Arial" panose="020B0604020202020204" pitchFamily="34" charset="0"/>
              </a:rPr>
              <a:t>preparation</a:t>
            </a:r>
            <a:r>
              <a:rPr lang="es-ES" dirty="0">
                <a:latin typeface="Arial" panose="020B0604020202020204" pitchFamily="34" charset="0"/>
                <a:cs typeface="Arial" panose="020B0604020202020204" pitchFamily="34" charset="0"/>
              </a:rPr>
              <a:t> of </a:t>
            </a:r>
            <a:r>
              <a:rPr lang="es-ES" dirty="0" err="1">
                <a:latin typeface="Arial" panose="020B0604020202020204" pitchFamily="34" charset="0"/>
                <a:cs typeface="Arial" panose="020B0604020202020204" pitchFamily="34" charset="0"/>
              </a:rPr>
              <a:t>the</a:t>
            </a:r>
            <a:r>
              <a:rPr lang="es-ES" dirty="0">
                <a:latin typeface="Arial" panose="020B0604020202020204" pitchFamily="34" charset="0"/>
                <a:cs typeface="Arial" panose="020B0604020202020204" pitchFamily="34" charset="0"/>
              </a:rPr>
              <a:t> AU </a:t>
            </a:r>
            <a:r>
              <a:rPr lang="es-ES" dirty="0" err="1">
                <a:latin typeface="Arial" panose="020B0604020202020204" pitchFamily="34" charset="0"/>
                <a:cs typeface="Arial" panose="020B0604020202020204" pitchFamily="34" charset="0"/>
              </a:rPr>
              <a:t>Services</a:t>
            </a:r>
            <a:r>
              <a:rPr lang="es-ES" dirty="0">
                <a:latin typeface="Arial" panose="020B0604020202020204" pitchFamily="34" charset="0"/>
                <a:cs typeface="Arial" panose="020B0604020202020204" pitchFamily="34" charset="0"/>
              </a:rPr>
              <a:t> Sector </a:t>
            </a:r>
            <a:r>
              <a:rPr lang="es-ES" dirty="0" err="1">
                <a:latin typeface="Arial" panose="020B0604020202020204" pitchFamily="34" charset="0"/>
                <a:cs typeface="Arial" panose="020B0604020202020204" pitchFamily="34" charset="0"/>
              </a:rPr>
              <a:t>Development</a:t>
            </a:r>
            <a:r>
              <a:rPr lang="es-ES" dirty="0">
                <a:latin typeface="Arial" panose="020B0604020202020204" pitchFamily="34" charset="0"/>
                <a:cs typeface="Arial" panose="020B0604020202020204" pitchFamily="34" charset="0"/>
              </a:rPr>
              <a:t> Plan.</a:t>
            </a:r>
          </a:p>
          <a:p>
            <a:endParaRPr lang="es-E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s-ES" dirty="0" err="1">
                <a:latin typeface="Arial" panose="020B0604020202020204" pitchFamily="34" charset="0"/>
                <a:cs typeface="Arial" panose="020B0604020202020204" pitchFamily="34" charset="0"/>
              </a:rPr>
              <a:t>Contributed</a:t>
            </a:r>
            <a:r>
              <a:rPr lang="es-ES" dirty="0">
                <a:latin typeface="Arial" panose="020B0604020202020204" pitchFamily="34" charset="0"/>
                <a:cs typeface="Arial" panose="020B0604020202020204" pitchFamily="34" charset="0"/>
              </a:rPr>
              <a:t> to </a:t>
            </a:r>
            <a:r>
              <a:rPr lang="es-ES" dirty="0" err="1">
                <a:latin typeface="Arial" panose="020B0604020202020204" pitchFamily="34" charset="0"/>
                <a:cs typeface="Arial" panose="020B0604020202020204" pitchFamily="34" charset="0"/>
              </a:rPr>
              <a:t>the</a:t>
            </a:r>
            <a:r>
              <a:rPr lang="es-ES" dirty="0">
                <a:latin typeface="Arial" panose="020B0604020202020204" pitchFamily="34" charset="0"/>
                <a:cs typeface="Arial" panose="020B0604020202020204" pitchFamily="34" charset="0"/>
              </a:rPr>
              <a:t> </a:t>
            </a:r>
            <a:r>
              <a:rPr lang="es-ES" dirty="0" err="1">
                <a:latin typeface="Arial" panose="020B0604020202020204" pitchFamily="34" charset="0"/>
                <a:cs typeface="Arial" panose="020B0604020202020204" pitchFamily="34" charset="0"/>
              </a:rPr>
              <a:t>preparation</a:t>
            </a:r>
            <a:r>
              <a:rPr lang="es-ES" dirty="0">
                <a:latin typeface="Arial" panose="020B0604020202020204" pitchFamily="34" charset="0"/>
                <a:cs typeface="Arial" panose="020B0604020202020204" pitchFamily="34" charset="0"/>
              </a:rPr>
              <a:t> of draft </a:t>
            </a:r>
            <a:r>
              <a:rPr lang="es-ES" dirty="0" err="1">
                <a:latin typeface="Arial" panose="020B0604020202020204" pitchFamily="34" charset="0"/>
                <a:cs typeface="Arial" panose="020B0604020202020204" pitchFamily="34" charset="0"/>
              </a:rPr>
              <a:t>Protocols</a:t>
            </a:r>
            <a:r>
              <a:rPr lang="es-ES" dirty="0">
                <a:latin typeface="Arial" panose="020B0604020202020204" pitchFamily="34" charset="0"/>
                <a:cs typeface="Arial" panose="020B0604020202020204" pitchFamily="34" charset="0"/>
              </a:rPr>
              <a:t> </a:t>
            </a:r>
            <a:r>
              <a:rPr lang="es-ES" dirty="0" err="1">
                <a:latin typeface="Arial" panose="020B0604020202020204" pitchFamily="34" charset="0"/>
                <a:cs typeface="Arial" panose="020B0604020202020204" pitchFamily="34" charset="0"/>
              </a:rPr>
              <a:t>on</a:t>
            </a:r>
            <a:r>
              <a:rPr lang="es-ES" dirty="0">
                <a:latin typeface="Arial" panose="020B0604020202020204" pitchFamily="34" charset="0"/>
                <a:cs typeface="Arial" panose="020B0604020202020204" pitchFamily="34" charset="0"/>
              </a:rPr>
              <a:t> </a:t>
            </a:r>
            <a:r>
              <a:rPr lang="es-ES" dirty="0" err="1">
                <a:latin typeface="Arial" panose="020B0604020202020204" pitchFamily="34" charset="0"/>
                <a:cs typeface="Arial" panose="020B0604020202020204" pitchFamily="34" charset="0"/>
              </a:rPr>
              <a:t>Investment</a:t>
            </a:r>
            <a:r>
              <a:rPr lang="es-ES" dirty="0">
                <a:latin typeface="Arial" panose="020B0604020202020204" pitchFamily="34" charset="0"/>
                <a:cs typeface="Arial" panose="020B0604020202020204" pitchFamily="34" charset="0"/>
              </a:rPr>
              <a:t>, </a:t>
            </a:r>
            <a:r>
              <a:rPr lang="es-ES" dirty="0" err="1">
                <a:latin typeface="Arial" panose="020B0604020202020204" pitchFamily="34" charset="0"/>
                <a:cs typeface="Arial" panose="020B0604020202020204" pitchFamily="34" charset="0"/>
              </a:rPr>
              <a:t>Competition</a:t>
            </a:r>
            <a:r>
              <a:rPr lang="es-ES" dirty="0">
                <a:latin typeface="Arial" panose="020B0604020202020204" pitchFamily="34" charset="0"/>
                <a:cs typeface="Arial" panose="020B0604020202020204" pitchFamily="34" charset="0"/>
              </a:rPr>
              <a:t> and </a:t>
            </a:r>
            <a:r>
              <a:rPr lang="es-ES" dirty="0" err="1">
                <a:latin typeface="Arial" panose="020B0604020202020204" pitchFamily="34" charset="0"/>
                <a:cs typeface="Arial" panose="020B0604020202020204" pitchFamily="34" charset="0"/>
              </a:rPr>
              <a:t>Intellectual</a:t>
            </a:r>
            <a:r>
              <a:rPr lang="es-ES" dirty="0">
                <a:latin typeface="Arial" panose="020B0604020202020204" pitchFamily="34" charset="0"/>
                <a:cs typeface="Arial" panose="020B0604020202020204" pitchFamily="34" charset="0"/>
              </a:rPr>
              <a:t> </a:t>
            </a:r>
            <a:r>
              <a:rPr lang="es-ES" dirty="0" err="1">
                <a:latin typeface="Arial" panose="020B0604020202020204" pitchFamily="34" charset="0"/>
                <a:cs typeface="Arial" panose="020B0604020202020204" pitchFamily="34" charset="0"/>
              </a:rPr>
              <a:t>Property</a:t>
            </a:r>
            <a:r>
              <a:rPr lang="es-ES" dirty="0">
                <a:latin typeface="Arial" panose="020B0604020202020204" pitchFamily="34" charset="0"/>
                <a:cs typeface="Arial" panose="020B0604020202020204" pitchFamily="34" charset="0"/>
              </a:rPr>
              <a:t>.</a:t>
            </a:r>
            <a:r>
              <a:rPr lang="en-US" dirty="0">
                <a:latin typeface="Arial" panose="020B0604020202020204" pitchFamily="34" charset="0"/>
                <a:cs typeface="Arial" panose="020B0604020202020204" pitchFamily="34" charset="0"/>
              </a:rPr>
              <a:t> Review of the existing </a:t>
            </a:r>
            <a:r>
              <a:rPr lang="en-US" dirty="0" err="1">
                <a:latin typeface="Arial" panose="020B0604020202020204" pitchFamily="34" charset="0"/>
                <a:cs typeface="Arial" panose="020B0604020202020204" pitchFamily="34" charset="0"/>
              </a:rPr>
              <a:t>iGuides</a:t>
            </a:r>
            <a:r>
              <a:rPr lang="en-US" dirty="0">
                <a:latin typeface="Arial" panose="020B0604020202020204" pitchFamily="34" charset="0"/>
                <a:cs typeface="Arial" panose="020B0604020202020204" pitchFamily="34" charset="0"/>
              </a:rPr>
              <a:t>.</a:t>
            </a: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Continuation of the Development Account Project on services values chains.</a:t>
            </a: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Continued support to Phase II </a:t>
            </a:r>
            <a:r>
              <a:rPr lang="en-US" dirty="0" err="1">
                <a:latin typeface="Arial" panose="020B0604020202020204" pitchFamily="34" charset="0"/>
                <a:cs typeface="Arial" panose="020B0604020202020204" pitchFamily="34" charset="0"/>
              </a:rPr>
              <a:t>AfCFTA</a:t>
            </a:r>
            <a:r>
              <a:rPr lang="en-US" dirty="0">
                <a:latin typeface="Arial" panose="020B0604020202020204" pitchFamily="34" charset="0"/>
                <a:cs typeface="Arial" panose="020B0604020202020204" pitchFamily="34" charset="0"/>
              </a:rPr>
              <a:t> negotiations.</a:t>
            </a: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Review of collaboration work through Video Telecommunication Conference with the </a:t>
            </a:r>
            <a:r>
              <a:rPr lang="en-US" dirty="0" err="1">
                <a:latin typeface="Arial" panose="020B0604020202020204" pitchFamily="34" charset="0"/>
                <a:cs typeface="Arial" panose="020B0604020202020204" pitchFamily="34" charset="0"/>
              </a:rPr>
              <a:t>RECs.</a:t>
            </a:r>
            <a:endParaRPr lang="es-ES" dirty="0"/>
          </a:p>
        </p:txBody>
      </p:sp>
    </p:spTree>
    <p:extLst>
      <p:ext uri="{BB962C8B-B14F-4D97-AF65-F5344CB8AC3E}">
        <p14:creationId xmlns:p14="http://schemas.microsoft.com/office/powerpoint/2010/main" val="19620143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TextBox 98"/>
          <p:cNvSpPr txBox="1"/>
          <p:nvPr/>
        </p:nvSpPr>
        <p:spPr>
          <a:xfrm>
            <a:off x="771918" y="1694558"/>
            <a:ext cx="10982253" cy="935236"/>
          </a:xfrm>
          <a:prstGeom prst="rect">
            <a:avLst/>
          </a:prstGeom>
          <a:solidFill>
            <a:schemeClr val="bg1"/>
          </a:solidFill>
        </p:spPr>
        <p:style>
          <a:lnRef idx="0">
            <a:scrgbClr r="0" g="0" b="0"/>
          </a:lnRef>
          <a:fillRef idx="0">
            <a:scrgbClr r="0" g="0" b="0"/>
          </a:fillRef>
          <a:effectRef idx="0">
            <a:scrgbClr r="0" g="0" b="0"/>
          </a:effectRef>
          <a:fontRef idx="minor">
            <a:schemeClr val="lt1"/>
          </a:fontRef>
        </p:style>
        <p:txBody>
          <a:bodyPr spcFirstLastPara="0" vert="horz" wrap="square" lIns="99568" tIns="337051" rIns="99568" bIns="99568" numCol="1" spcCol="1270" anchor="t" anchorCtr="0">
            <a:noAutofit/>
          </a:bodyPr>
          <a:lstStyle/>
          <a:p>
            <a:pPr marL="0" lvl="1" defTabSz="622300">
              <a:lnSpc>
                <a:spcPct val="90000"/>
              </a:lnSpc>
              <a:spcBef>
                <a:spcPct val="0"/>
              </a:spcBef>
              <a:spcAft>
                <a:spcPct val="15000"/>
              </a:spcAft>
            </a:pPr>
            <a:r>
              <a:rPr lang="en-US" sz="1600" b="1" dirty="0">
                <a:solidFill>
                  <a:schemeClr val="tx1"/>
                </a:solidFill>
                <a:latin typeface="Arial" panose="020B0604020202020204" pitchFamily="34" charset="0"/>
                <a:cs typeface="Arial" panose="020B0604020202020204" pitchFamily="34" charset="0"/>
              </a:rPr>
              <a:t>Alignment to ECA SDs:</a:t>
            </a:r>
          </a:p>
          <a:p>
            <a:pPr marL="0" lvl="1" defTabSz="622300">
              <a:lnSpc>
                <a:spcPct val="90000"/>
              </a:lnSpc>
              <a:spcBef>
                <a:spcPct val="0"/>
              </a:spcBef>
              <a:spcAft>
                <a:spcPct val="15000"/>
              </a:spcAft>
            </a:pPr>
            <a:endParaRPr lang="en-US" sz="1400" b="1" dirty="0"/>
          </a:p>
          <a:p>
            <a:pPr marL="114300" lvl="1" indent="-114300" defTabSz="622300">
              <a:lnSpc>
                <a:spcPct val="90000"/>
              </a:lnSpc>
              <a:spcBef>
                <a:spcPct val="0"/>
              </a:spcBef>
              <a:spcAft>
                <a:spcPct val="15000"/>
              </a:spcAft>
              <a:buChar char="••"/>
            </a:pPr>
            <a:endParaRPr lang="en-US" sz="1200" dirty="0"/>
          </a:p>
          <a:p>
            <a:pPr marL="114300" lvl="1" indent="-114300" defTabSz="533400">
              <a:lnSpc>
                <a:spcPct val="90000"/>
              </a:lnSpc>
              <a:spcBef>
                <a:spcPct val="0"/>
              </a:spcBef>
              <a:spcAft>
                <a:spcPct val="15000"/>
              </a:spcAft>
              <a:buChar char="••"/>
            </a:pPr>
            <a:endParaRPr lang="en-US" sz="1200" dirty="0"/>
          </a:p>
        </p:txBody>
      </p:sp>
      <p:sp>
        <p:nvSpPr>
          <p:cNvPr id="102" name="TextBox 101"/>
          <p:cNvSpPr txBox="1"/>
          <p:nvPr/>
        </p:nvSpPr>
        <p:spPr>
          <a:xfrm>
            <a:off x="692458" y="3078537"/>
            <a:ext cx="10472714" cy="961026"/>
          </a:xfrm>
          <a:prstGeom prst="rect">
            <a:avLst/>
          </a:prstGeom>
          <a:solidFill>
            <a:srgbClr val="DBD1E5"/>
          </a:solidFill>
        </p:spPr>
        <p:style>
          <a:lnRef idx="0">
            <a:scrgbClr r="0" g="0" b="0"/>
          </a:lnRef>
          <a:fillRef idx="0">
            <a:scrgbClr r="0" g="0" b="0"/>
          </a:fillRef>
          <a:effectRef idx="0">
            <a:scrgbClr r="0" g="0" b="0"/>
          </a:effectRef>
          <a:fontRef idx="minor">
            <a:schemeClr val="lt1"/>
          </a:fontRef>
        </p:style>
        <p:txBody>
          <a:bodyPr spcFirstLastPara="0" vert="horz" wrap="square" lIns="99568" tIns="337051" rIns="99568" bIns="99568" numCol="1" spcCol="1270" anchor="t" anchorCtr="0">
            <a:noAutofit/>
          </a:bodyPr>
          <a:lstStyle/>
          <a:p>
            <a:pPr marL="0" lvl="1" defTabSz="622300">
              <a:lnSpc>
                <a:spcPct val="90000"/>
              </a:lnSpc>
              <a:spcBef>
                <a:spcPct val="0"/>
              </a:spcBef>
              <a:spcAft>
                <a:spcPct val="15000"/>
              </a:spcAft>
            </a:pPr>
            <a:r>
              <a:rPr lang="en-US" sz="1600" b="1" dirty="0">
                <a:solidFill>
                  <a:schemeClr val="tx1"/>
                </a:solidFill>
                <a:latin typeface="Arial" panose="020B0604020202020204" pitchFamily="34" charset="0"/>
                <a:cs typeface="Arial" panose="020B0604020202020204" pitchFamily="34" charset="0"/>
              </a:rPr>
              <a:t>Contributions to the SDGs</a:t>
            </a:r>
            <a:r>
              <a:rPr lang="en-US" sz="1400" b="1" dirty="0">
                <a:solidFill>
                  <a:schemeClr val="tx1"/>
                </a:solidFill>
              </a:rPr>
              <a:t>:</a:t>
            </a:r>
          </a:p>
          <a:p>
            <a:pPr marL="0" lvl="1" defTabSz="622300">
              <a:lnSpc>
                <a:spcPct val="90000"/>
              </a:lnSpc>
              <a:spcBef>
                <a:spcPct val="0"/>
              </a:spcBef>
              <a:spcAft>
                <a:spcPct val="15000"/>
              </a:spcAft>
            </a:pPr>
            <a:endParaRPr lang="en-US" sz="1400" b="1" i="1" dirty="0">
              <a:solidFill>
                <a:schemeClr val="tx1"/>
              </a:solidFill>
            </a:endParaRPr>
          </a:p>
          <a:p>
            <a:pPr marL="0" lvl="1" defTabSz="622300">
              <a:lnSpc>
                <a:spcPct val="90000"/>
              </a:lnSpc>
              <a:spcBef>
                <a:spcPct val="0"/>
              </a:spcBef>
              <a:spcAft>
                <a:spcPct val="15000"/>
              </a:spcAft>
            </a:pPr>
            <a:endParaRPr lang="en-US" sz="1400" b="1" dirty="0"/>
          </a:p>
          <a:p>
            <a:pPr marL="114300" lvl="1" indent="-114300" defTabSz="622300">
              <a:lnSpc>
                <a:spcPct val="90000"/>
              </a:lnSpc>
              <a:spcBef>
                <a:spcPct val="0"/>
              </a:spcBef>
              <a:spcAft>
                <a:spcPct val="15000"/>
              </a:spcAft>
              <a:buChar char="••"/>
            </a:pPr>
            <a:endParaRPr lang="en-US" sz="1400" b="1" dirty="0"/>
          </a:p>
          <a:p>
            <a:pPr marL="114300" lvl="1" indent="-114300" defTabSz="622300">
              <a:lnSpc>
                <a:spcPct val="90000"/>
              </a:lnSpc>
              <a:spcBef>
                <a:spcPct val="0"/>
              </a:spcBef>
              <a:spcAft>
                <a:spcPct val="15000"/>
              </a:spcAft>
              <a:buChar char="••"/>
            </a:pPr>
            <a:endParaRPr lang="en-US" sz="1200" dirty="0"/>
          </a:p>
          <a:p>
            <a:pPr marL="114300" lvl="1" indent="-114300" defTabSz="533400">
              <a:lnSpc>
                <a:spcPct val="90000"/>
              </a:lnSpc>
              <a:spcBef>
                <a:spcPct val="0"/>
              </a:spcBef>
              <a:spcAft>
                <a:spcPct val="15000"/>
              </a:spcAft>
              <a:buChar char="••"/>
            </a:pPr>
            <a:endParaRPr lang="en-US" sz="1200" dirty="0"/>
          </a:p>
        </p:txBody>
      </p:sp>
      <p:pic>
        <p:nvPicPr>
          <p:cNvPr id="109" name="Picture 10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1074" y="1664228"/>
            <a:ext cx="1692582" cy="1284260"/>
          </a:xfrm>
          <a:prstGeom prst="rect">
            <a:avLst/>
          </a:prstGeom>
        </p:spPr>
      </p:pic>
      <p:pic>
        <p:nvPicPr>
          <p:cNvPr id="112" name="Picture 1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76844" y="1726184"/>
            <a:ext cx="1797834" cy="1092254"/>
          </a:xfrm>
          <a:prstGeom prst="rect">
            <a:avLst/>
          </a:prstGeom>
        </p:spPr>
      </p:pic>
      <p:pic>
        <p:nvPicPr>
          <p:cNvPr id="113" name="Picture 1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81054" y="1682716"/>
            <a:ext cx="2205315" cy="1135722"/>
          </a:xfrm>
          <a:prstGeom prst="rect">
            <a:avLst/>
          </a:prstGeom>
        </p:spPr>
      </p:pic>
      <p:sp>
        <p:nvSpPr>
          <p:cNvPr id="2" name="TextBox 1"/>
          <p:cNvSpPr txBox="1"/>
          <p:nvPr/>
        </p:nvSpPr>
        <p:spPr>
          <a:xfrm>
            <a:off x="2228295" y="1074181"/>
            <a:ext cx="5779363" cy="461665"/>
          </a:xfrm>
          <a:prstGeom prst="rect">
            <a:avLst/>
          </a:prstGeom>
          <a:solidFill>
            <a:schemeClr val="accent5">
              <a:lumMod val="75000"/>
            </a:schemeClr>
          </a:solidFill>
        </p:spPr>
        <p:txBody>
          <a:bodyPr wrap="square" rtlCol="0">
            <a:spAutoFit/>
          </a:bodyPr>
          <a:lstStyle/>
          <a:p>
            <a:r>
              <a:rPr lang="en-US" sz="2400" b="1" dirty="0">
                <a:solidFill>
                  <a:schemeClr val="bg1"/>
                </a:solidFill>
                <a:latin typeface="Arial" panose="020B0604020202020204" pitchFamily="34" charset="0"/>
                <a:cs typeface="Arial" panose="020B0604020202020204" pitchFamily="34" charset="0"/>
              </a:rPr>
              <a:t>Expected Accomplishments </a:t>
            </a:r>
          </a:p>
        </p:txBody>
      </p:sp>
      <p:sp>
        <p:nvSpPr>
          <p:cNvPr id="45" name="TextBox 44"/>
          <p:cNvSpPr txBox="1"/>
          <p:nvPr/>
        </p:nvSpPr>
        <p:spPr>
          <a:xfrm>
            <a:off x="692458" y="4039563"/>
            <a:ext cx="10484528" cy="2308324"/>
          </a:xfrm>
          <a:prstGeom prst="rect">
            <a:avLst/>
          </a:prstGeom>
          <a:solidFill>
            <a:schemeClr val="tx2">
              <a:lumMod val="20000"/>
              <a:lumOff val="80000"/>
            </a:schemeClr>
          </a:solidFill>
        </p:spPr>
        <p:txBody>
          <a:bodyPr wrap="square" rtlCol="0">
            <a:spAutoFit/>
          </a:bodyPr>
          <a:lstStyle>
            <a:defPPr>
              <a:defRPr lang="en-US"/>
            </a:defPPr>
            <a:lvl1pPr>
              <a:defRPr sz="1600" b="1">
                <a:solidFill>
                  <a:schemeClr val="bg1"/>
                </a:solidFill>
              </a:defRPr>
            </a:lvl1pPr>
          </a:lstStyle>
          <a:p>
            <a:r>
              <a:rPr lang="en-US" sz="1800" b="0" dirty="0">
                <a:solidFill>
                  <a:schemeClr val="tx1"/>
                </a:solidFill>
                <a:latin typeface="Arial" panose="020B0604020202020204" pitchFamily="34" charset="0"/>
                <a:cs typeface="Arial" panose="020B0604020202020204" pitchFamily="34" charset="0"/>
              </a:rPr>
              <a:t>Beneficiary Countries: </a:t>
            </a:r>
          </a:p>
          <a:p>
            <a:endParaRPr lang="en-US" sz="1800" b="0" dirty="0">
              <a:solidFill>
                <a:schemeClr val="tx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800" b="0" dirty="0">
                <a:solidFill>
                  <a:schemeClr val="tx1"/>
                </a:solidFill>
                <a:latin typeface="Arial" panose="020B0604020202020204" pitchFamily="34" charset="0"/>
                <a:cs typeface="Arial" panose="020B0604020202020204" pitchFamily="34" charset="0"/>
              </a:rPr>
              <a:t>All AU countries benefited from ECA work supporting the </a:t>
            </a:r>
            <a:r>
              <a:rPr lang="en-GB" sz="1800" b="0" dirty="0" err="1">
                <a:solidFill>
                  <a:schemeClr val="tx1"/>
                </a:solidFill>
                <a:latin typeface="Arial" panose="020B0604020202020204" pitchFamily="34" charset="0"/>
                <a:cs typeface="Arial" panose="020B0604020202020204" pitchFamily="34" charset="0"/>
              </a:rPr>
              <a:t>AfCFTA</a:t>
            </a:r>
            <a:r>
              <a:rPr lang="en-GB" sz="1800" b="0" dirty="0">
                <a:solidFill>
                  <a:schemeClr val="tx1"/>
                </a:solidFill>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endParaRPr lang="en-GB" sz="1800" b="0" dirty="0">
              <a:solidFill>
                <a:schemeClr val="tx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800" b="0" dirty="0">
                <a:solidFill>
                  <a:schemeClr val="tx1"/>
                </a:solidFill>
                <a:latin typeface="Arial" panose="020B0604020202020204" pitchFamily="34" charset="0"/>
                <a:cs typeface="Arial" panose="020B0604020202020204" pitchFamily="34" charset="0"/>
              </a:rPr>
              <a:t>7 countries Congo, Ethiopia, Kenya, Madagascar, Mali, Mauritania, Malawi, Nigeria, The Gambia, Togo and Zambia, launched the </a:t>
            </a:r>
            <a:r>
              <a:rPr lang="en-GB" sz="1800" b="0" dirty="0" err="1">
                <a:solidFill>
                  <a:schemeClr val="tx1"/>
                </a:solidFill>
                <a:latin typeface="Arial" panose="020B0604020202020204" pitchFamily="34" charset="0"/>
                <a:cs typeface="Arial" panose="020B0604020202020204" pitchFamily="34" charset="0"/>
              </a:rPr>
              <a:t>iGuides</a:t>
            </a:r>
            <a:r>
              <a:rPr lang="en-GB" sz="1800" b="0" dirty="0">
                <a:solidFill>
                  <a:schemeClr val="tx1"/>
                </a:solidFill>
                <a:latin typeface="Arial" panose="020B0604020202020204" pitchFamily="34" charset="0"/>
                <a:cs typeface="Arial" panose="020B0604020202020204" pitchFamily="34" charset="0"/>
              </a:rPr>
              <a:t>.</a:t>
            </a:r>
          </a:p>
          <a:p>
            <a:pPr marL="285750" indent="-285750">
              <a:buFont typeface="Arial" panose="020B0604020202020204" pitchFamily="34" charset="0"/>
              <a:buChar char="•"/>
            </a:pPr>
            <a:endParaRPr lang="en-US" sz="1800" b="0" dirty="0">
              <a:solidFill>
                <a:schemeClr val="tx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800" b="0" dirty="0">
                <a:solidFill>
                  <a:schemeClr val="tx1"/>
                </a:solidFill>
                <a:latin typeface="Arial" panose="020B0604020202020204" pitchFamily="34" charset="0"/>
                <a:cs typeface="Arial" panose="020B0604020202020204" pitchFamily="34" charset="0"/>
              </a:rPr>
              <a:t>A</a:t>
            </a:r>
            <a:r>
              <a:rPr lang="en-GB" sz="1800" b="0" dirty="0" err="1">
                <a:solidFill>
                  <a:schemeClr val="tx1"/>
                </a:solidFill>
                <a:latin typeface="Arial" panose="020B0604020202020204" pitchFamily="34" charset="0"/>
                <a:cs typeface="Arial" panose="020B0604020202020204" pitchFamily="34" charset="0"/>
              </a:rPr>
              <a:t>ll</a:t>
            </a:r>
            <a:r>
              <a:rPr lang="en-GB" sz="1800" b="0" dirty="0">
                <a:solidFill>
                  <a:schemeClr val="tx1"/>
                </a:solidFill>
                <a:latin typeface="Arial" panose="020B0604020202020204" pitchFamily="34" charset="0"/>
                <a:cs typeface="Arial" panose="020B0604020202020204" pitchFamily="34" charset="0"/>
              </a:rPr>
              <a:t> countries benefited from report on Regional Integration.</a:t>
            </a:r>
            <a:r>
              <a:rPr lang="en-GB" sz="1400" dirty="0">
                <a:solidFill>
                  <a:schemeClr val="tx1"/>
                </a:solidFill>
              </a:rPr>
              <a:t> </a:t>
            </a:r>
            <a:endParaRPr lang="en-US" sz="1400" dirty="0">
              <a:solidFill>
                <a:schemeClr val="tx1"/>
              </a:solidFill>
            </a:endParaRPr>
          </a:p>
        </p:txBody>
      </p:sp>
      <p:pic>
        <p:nvPicPr>
          <p:cNvPr id="13" name="Pictur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30787" y="3125128"/>
            <a:ext cx="1476695" cy="834313"/>
          </a:xfrm>
          <a:prstGeom prst="rect">
            <a:avLst/>
          </a:prstGeom>
        </p:spPr>
      </p:pic>
      <p:pic>
        <p:nvPicPr>
          <p:cNvPr id="22" name="Picture 2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70153" y="3125128"/>
            <a:ext cx="1476696" cy="798435"/>
          </a:xfrm>
          <a:prstGeom prst="rect">
            <a:avLst/>
          </a:prstGeom>
        </p:spPr>
      </p:pic>
      <p:sp>
        <p:nvSpPr>
          <p:cNvPr id="33" name="Rectângulo arredondado 8">
            <a:extLst>
              <a:ext uri="{FF2B5EF4-FFF2-40B4-BE49-F238E27FC236}">
                <a16:creationId xmlns:a16="http://schemas.microsoft.com/office/drawing/2014/main" id="{443265F4-C211-0040-94B5-C85919DD8C06}"/>
              </a:ext>
            </a:extLst>
          </p:cNvPr>
          <p:cNvSpPr/>
          <p:nvPr/>
        </p:nvSpPr>
        <p:spPr>
          <a:xfrm>
            <a:off x="500417" y="184018"/>
            <a:ext cx="10982252"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en-US" sz="3200" b="1" dirty="0">
                <a:latin typeface="Century Gothic" panose="020B0502020202020204" pitchFamily="34" charset="0"/>
              </a:rPr>
              <a:t>Sub </a:t>
            </a:r>
            <a:r>
              <a:rPr lang="en-US" sz="3200" b="1" dirty="0" err="1">
                <a:latin typeface="Century Gothic" panose="020B0502020202020204" pitchFamily="34" charset="0"/>
              </a:rPr>
              <a:t>Progr</a:t>
            </a:r>
            <a:r>
              <a:rPr lang="en-US" sz="3200" b="1" dirty="0">
                <a:latin typeface="Century Gothic" panose="020B0502020202020204" pitchFamily="34" charset="0"/>
              </a:rPr>
              <a:t> 2 : key results achieved </a:t>
            </a:r>
            <a:endParaRPr lang="en-GB" sz="2200" b="1" dirty="0">
              <a:latin typeface="Century Gothic" panose="020B0502020202020204" pitchFamily="34" charset="0"/>
            </a:endParaRPr>
          </a:p>
        </p:txBody>
      </p:sp>
      <p:pic>
        <p:nvPicPr>
          <p:cNvPr id="14" name="Picture 1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838206" y="3161007"/>
            <a:ext cx="1266454" cy="798434"/>
          </a:xfrm>
          <a:prstGeom prst="rect">
            <a:avLst/>
          </a:prstGeom>
        </p:spPr>
      </p:pic>
      <p:pic>
        <p:nvPicPr>
          <p:cNvPr id="15" name="Picture 1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498628" y="3161008"/>
            <a:ext cx="1476695" cy="798434"/>
          </a:xfrm>
          <a:prstGeom prst="rect">
            <a:avLst/>
          </a:prstGeom>
        </p:spPr>
      </p:pic>
    </p:spTree>
    <p:extLst>
      <p:ext uri="{BB962C8B-B14F-4D97-AF65-F5344CB8AC3E}">
        <p14:creationId xmlns:p14="http://schemas.microsoft.com/office/powerpoint/2010/main" val="21431665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Image result for SDGs"/>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Image result for SDGs"/>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AutoShape 2" descr="Image result for challenges"/>
          <p:cNvSpPr>
            <a:spLocks noChangeAspect="1" noChangeArrowheads="1"/>
          </p:cNvSpPr>
          <p:nvPr/>
        </p:nvSpPr>
        <p:spPr bwMode="auto">
          <a:xfrm>
            <a:off x="1587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Rectângulo arredondado 8">
            <a:extLst>
              <a:ext uri="{FF2B5EF4-FFF2-40B4-BE49-F238E27FC236}">
                <a16:creationId xmlns:a16="http://schemas.microsoft.com/office/drawing/2014/main" id="{443265F4-C211-0040-94B5-C85919DD8C06}"/>
              </a:ext>
            </a:extLst>
          </p:cNvPr>
          <p:cNvSpPr/>
          <p:nvPr/>
        </p:nvSpPr>
        <p:spPr>
          <a:xfrm>
            <a:off x="572437" y="184018"/>
            <a:ext cx="10998879"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en-US" sz="3200" b="1" dirty="0">
                <a:latin typeface="Century Gothic" panose="020B0502020202020204" pitchFamily="34" charset="0"/>
              </a:rPr>
              <a:t>Sub </a:t>
            </a:r>
            <a:r>
              <a:rPr lang="en-US" sz="3200" b="1" dirty="0" err="1">
                <a:latin typeface="Century Gothic" panose="020B0502020202020204" pitchFamily="34" charset="0"/>
              </a:rPr>
              <a:t>Progr</a:t>
            </a:r>
            <a:r>
              <a:rPr lang="en-US" sz="3200" b="1" dirty="0">
                <a:latin typeface="Century Gothic" panose="020B0502020202020204" pitchFamily="34" charset="0"/>
              </a:rPr>
              <a:t> 2 : Opportunities </a:t>
            </a:r>
            <a:endParaRPr lang="en-GB" sz="3200" b="1" dirty="0">
              <a:latin typeface="Century Gothic" panose="020B0502020202020204" pitchFamily="34" charset="0"/>
            </a:endParaRPr>
          </a:p>
        </p:txBody>
      </p:sp>
      <p:sp>
        <p:nvSpPr>
          <p:cNvPr id="5" name="TextBox 4"/>
          <p:cNvSpPr txBox="1"/>
          <p:nvPr/>
        </p:nvSpPr>
        <p:spPr>
          <a:xfrm>
            <a:off x="790113" y="1704043"/>
            <a:ext cx="10320118" cy="4093428"/>
          </a:xfrm>
          <a:prstGeom prst="rect">
            <a:avLst/>
          </a:prstGeom>
          <a:solidFill>
            <a:schemeClr val="tx2">
              <a:lumMod val="20000"/>
              <a:lumOff val="80000"/>
            </a:schemeClr>
          </a:solidFill>
        </p:spPr>
        <p:txBody>
          <a:bodyPr wrap="square" rtlCol="0">
            <a:spAutoFit/>
          </a:bodyPr>
          <a:lstStyle/>
          <a:p>
            <a:pPr marL="742950" lvl="1"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Entry into force of the AfCFTA agreement creates opportunities for ECA to support the implementation phase of the AfCFTA. </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Increased interests from partners in supporting the implementation phase of the AfCFTA creates opportunities for new partnerships. </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Improved political situations in Sudan and Algeria</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New Strategic directions of the ECA and UN Reforms</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Renewed collaboration with the EU under the </a:t>
            </a:r>
            <a:r>
              <a:rPr lang="en-US" sz="2000" dirty="0" err="1">
                <a:latin typeface="Arial" panose="020B0604020202020204" pitchFamily="34" charset="0"/>
                <a:cs typeface="Arial" panose="020B0604020202020204" pitchFamily="34" charset="0"/>
              </a:rPr>
              <a:t>AfCFTA</a:t>
            </a:r>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Deepened and more structured collaboration between ECA and  </a:t>
            </a:r>
            <a:r>
              <a:rPr lang="en-US" sz="2000" dirty="0" err="1">
                <a:latin typeface="Arial" panose="020B0604020202020204" pitchFamily="34" charset="0"/>
                <a:cs typeface="Arial" panose="020B0604020202020204" pitchFamily="34" charset="0"/>
              </a:rPr>
              <a:t>RECs.</a:t>
            </a:r>
            <a:endParaRPr lang="en-US" sz="2000" dirty="0"/>
          </a:p>
        </p:txBody>
      </p:sp>
    </p:spTree>
    <p:extLst>
      <p:ext uri="{BB962C8B-B14F-4D97-AF65-F5344CB8AC3E}">
        <p14:creationId xmlns:p14="http://schemas.microsoft.com/office/powerpoint/2010/main" val="8657153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Image result for SDGs"/>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Image result for SDGs"/>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AutoShape 2" descr="Image result for challenges"/>
          <p:cNvSpPr>
            <a:spLocks noChangeAspect="1" noChangeArrowheads="1"/>
          </p:cNvSpPr>
          <p:nvPr/>
        </p:nvSpPr>
        <p:spPr bwMode="auto">
          <a:xfrm>
            <a:off x="1587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Rectângulo arredondado 8">
            <a:extLst>
              <a:ext uri="{FF2B5EF4-FFF2-40B4-BE49-F238E27FC236}">
                <a16:creationId xmlns:a16="http://schemas.microsoft.com/office/drawing/2014/main" id="{443265F4-C211-0040-94B5-C85919DD8C06}"/>
              </a:ext>
            </a:extLst>
          </p:cNvPr>
          <p:cNvSpPr/>
          <p:nvPr/>
        </p:nvSpPr>
        <p:spPr>
          <a:xfrm>
            <a:off x="572437" y="184018"/>
            <a:ext cx="10998879"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en-US" sz="3200" b="1" dirty="0">
                <a:latin typeface="Century Gothic" panose="020B0502020202020204" pitchFamily="34" charset="0"/>
              </a:rPr>
              <a:t>Sub </a:t>
            </a:r>
            <a:r>
              <a:rPr lang="en-US" sz="3200" b="1" dirty="0" err="1">
                <a:latin typeface="Century Gothic" panose="020B0502020202020204" pitchFamily="34" charset="0"/>
              </a:rPr>
              <a:t>Progr</a:t>
            </a:r>
            <a:r>
              <a:rPr lang="en-US" sz="3200" b="1" dirty="0">
                <a:latin typeface="Century Gothic" panose="020B0502020202020204" pitchFamily="34" charset="0"/>
              </a:rPr>
              <a:t> 2 : Challenges </a:t>
            </a:r>
            <a:endParaRPr lang="en-GB" sz="3200" b="1" dirty="0">
              <a:latin typeface="Century Gothic" panose="020B0502020202020204" pitchFamily="34" charset="0"/>
            </a:endParaRPr>
          </a:p>
        </p:txBody>
      </p:sp>
      <p:sp>
        <p:nvSpPr>
          <p:cNvPr id="5" name="TextBox 4"/>
          <p:cNvSpPr txBox="1"/>
          <p:nvPr/>
        </p:nvSpPr>
        <p:spPr>
          <a:xfrm>
            <a:off x="887766" y="1109239"/>
            <a:ext cx="10195831" cy="5355312"/>
          </a:xfrm>
          <a:prstGeom prst="rect">
            <a:avLst/>
          </a:prstGeom>
          <a:solidFill>
            <a:schemeClr val="tx2">
              <a:lumMod val="20000"/>
              <a:lumOff val="80000"/>
            </a:schemeClr>
          </a:solidFill>
        </p:spPr>
        <p:txBody>
          <a:bodyPr wrap="square" rtlCol="0">
            <a:spAutoFit/>
          </a:bodyPr>
          <a:lstStyle/>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Increased demand for ECA services in supporting the implementation of the </a:t>
            </a:r>
            <a:r>
              <a:rPr lang="en-US" dirty="0" err="1">
                <a:latin typeface="Arial" panose="020B0604020202020204" pitchFamily="34" charset="0"/>
                <a:cs typeface="Arial" panose="020B0604020202020204" pitchFamily="34" charset="0"/>
              </a:rPr>
              <a:t>AfCFTA</a:t>
            </a:r>
            <a:r>
              <a:rPr lang="en-US" dirty="0">
                <a:latin typeface="Arial" panose="020B0604020202020204" pitchFamily="34" charset="0"/>
                <a:cs typeface="Arial" panose="020B0604020202020204" pitchFamily="34" charset="0"/>
              </a:rPr>
              <a:t> resulting in financial and human constraints.</a:t>
            </a: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Need for Member States to commit more resources to enhance ownership and accountability.</a:t>
            </a: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UN budgetary issues (25% cut).</a:t>
            </a: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The scope of RECs demand for support for technical and material resources constraints which needs ECA contribution. </a:t>
            </a: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When delivering support on the </a:t>
            </a:r>
            <a:r>
              <a:rPr lang="en-US" dirty="0" err="1">
                <a:latin typeface="Arial" panose="020B0604020202020204" pitchFamily="34" charset="0"/>
                <a:cs typeface="Arial" panose="020B0604020202020204" pitchFamily="34" charset="0"/>
              </a:rPr>
              <a:t>AfCFTA</a:t>
            </a:r>
            <a:r>
              <a:rPr lang="en-US" dirty="0">
                <a:latin typeface="Arial" panose="020B0604020202020204" pitchFamily="34" charset="0"/>
                <a:cs typeface="Arial" panose="020B0604020202020204" pitchFamily="34" charset="0"/>
              </a:rPr>
              <a:t> Strategies there is need  for Member States to commit some financial resources to ensure  ownership and accountability.</a:t>
            </a:r>
          </a:p>
          <a:p>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Regular consultations with RECs for better alignment of their priorities for more impactful ECA interventions.</a:t>
            </a: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Blending of resources for similar Expected Accomplishments proved to be a success between Section 18, XB , DA and RPTC.</a:t>
            </a:r>
            <a:endParaRPr lang="en-US" dirty="0"/>
          </a:p>
        </p:txBody>
      </p:sp>
    </p:spTree>
    <p:extLst>
      <p:ext uri="{BB962C8B-B14F-4D97-AF65-F5344CB8AC3E}">
        <p14:creationId xmlns:p14="http://schemas.microsoft.com/office/powerpoint/2010/main" val="15477980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a:extLst/>
          </p:cNvPr>
          <p:cNvSpPr/>
          <p:nvPr/>
        </p:nvSpPr>
        <p:spPr>
          <a:xfrm>
            <a:off x="572437" y="184018"/>
            <a:ext cx="10998879"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en-US" sz="3200" b="1" dirty="0">
                <a:latin typeface="Century Gothic" panose="020B0502020202020204" pitchFamily="34" charset="0"/>
              </a:rPr>
              <a:t>Status update prog 3 PSDF: </a:t>
            </a:r>
            <a:r>
              <a:rPr lang="en-US" sz="2800" b="1" dirty="0">
                <a:latin typeface="Century Gothic" panose="020B0502020202020204" pitchFamily="34" charset="0"/>
              </a:rPr>
              <a:t>Major deliverables</a:t>
            </a:r>
            <a:endParaRPr lang="en-GB" sz="2800" b="1" dirty="0">
              <a:latin typeface="Century Gothic" panose="020B0502020202020204" pitchFamily="34" charset="0"/>
            </a:endParaRPr>
          </a:p>
        </p:txBody>
      </p:sp>
      <p:sp>
        <p:nvSpPr>
          <p:cNvPr id="4" name="TextBox 3"/>
          <p:cNvSpPr txBox="1"/>
          <p:nvPr/>
        </p:nvSpPr>
        <p:spPr>
          <a:xfrm>
            <a:off x="699030" y="933159"/>
            <a:ext cx="10745692" cy="861774"/>
          </a:xfrm>
          <a:prstGeom prst="rect">
            <a:avLst/>
          </a:prstGeom>
          <a:solidFill>
            <a:schemeClr val="accent5">
              <a:lumMod val="75000"/>
            </a:schemeClr>
          </a:solid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Expected Accomplishment: </a:t>
            </a:r>
            <a:r>
              <a:rPr lang="en-US" sz="1600" b="1" i="1" dirty="0">
                <a:solidFill>
                  <a:schemeClr val="bg1"/>
                </a:solidFill>
                <a:latin typeface="Arial" panose="020B0604020202020204" pitchFamily="34" charset="0"/>
                <a:cs typeface="Arial" panose="020B0604020202020204" pitchFamily="34" charset="0"/>
              </a:rPr>
              <a:t>Enhanced capacity of member States to design and implement policies and strategies that promote innovative financing for developing capital markets to support private sector development and attract investment:</a:t>
            </a:r>
          </a:p>
        </p:txBody>
      </p:sp>
      <p:sp>
        <p:nvSpPr>
          <p:cNvPr id="5" name="TextBox 4">
            <a:extLst>
              <a:ext uri="{FF2B5EF4-FFF2-40B4-BE49-F238E27FC236}">
                <a16:creationId xmlns:a16="http://schemas.microsoft.com/office/drawing/2014/main" id="{8FCB7EFC-1D4A-4D70-91B3-524D04F90EC0}"/>
              </a:ext>
            </a:extLst>
          </p:cNvPr>
          <p:cNvSpPr txBox="1"/>
          <p:nvPr/>
        </p:nvSpPr>
        <p:spPr>
          <a:xfrm>
            <a:off x="1038687" y="1856489"/>
            <a:ext cx="10227076" cy="4524315"/>
          </a:xfrm>
          <a:prstGeom prst="rect">
            <a:avLst/>
          </a:prstGeom>
          <a:solidFill>
            <a:srgbClr val="DBD1E5"/>
          </a:solidFill>
        </p:spPr>
        <p:txBody>
          <a:bodyPr wrap="square" rtlCol="0">
            <a:spAutoFit/>
          </a:bodyPr>
          <a:lstStyle/>
          <a:p>
            <a:pPr marL="285750" indent="-285750">
              <a:buFont typeface="Wingdings" panose="05000000000000000000" pitchFamily="2" charset="2"/>
              <a:buChar char="q"/>
            </a:pPr>
            <a:r>
              <a:rPr lang="en-US"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Think Tank</a:t>
            </a:r>
          </a:p>
          <a:p>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A study on Regulations and Supervision of Pension Funds in Africa presented to 13 African pension funds and 41 US-based pension funds and fund managers.</a:t>
            </a:r>
          </a:p>
          <a:p>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Feasibility study on the Establishment of a Pan-African Credit Rating Agency – jointly with APRM.</a:t>
            </a:r>
          </a:p>
          <a:p>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Study to promote the Development of a Local Currency Bond Market in Angola. </a:t>
            </a:r>
          </a:p>
          <a:p>
            <a:endParaRPr lang="en-US"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q"/>
            </a:pPr>
            <a:r>
              <a:rPr lang="en-US"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Convening</a:t>
            </a: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U.S.-Africa investors meetings in Nairobi, Kenya, to mobilize domestic and foreign private capital for infrastructure projects in Kenya.</a:t>
            </a: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Workshop on FinTech, Financial Regulations and Non-payment Systems.</a:t>
            </a:r>
            <a:endParaRPr lang="es-ES" dirty="0"/>
          </a:p>
        </p:txBody>
      </p:sp>
    </p:spTree>
    <p:extLst>
      <p:ext uri="{BB962C8B-B14F-4D97-AF65-F5344CB8AC3E}">
        <p14:creationId xmlns:p14="http://schemas.microsoft.com/office/powerpoint/2010/main" val="36067781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a:extLst/>
          </p:cNvPr>
          <p:cNvSpPr/>
          <p:nvPr/>
        </p:nvSpPr>
        <p:spPr>
          <a:xfrm>
            <a:off x="572437" y="184018"/>
            <a:ext cx="10998879"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en-US" sz="3200" b="1" dirty="0">
                <a:latin typeface="Century Gothic" panose="020B0502020202020204" pitchFamily="34" charset="0"/>
              </a:rPr>
              <a:t>Status update: Prog 3 PSDF </a:t>
            </a:r>
            <a:r>
              <a:rPr lang="en-US" sz="2800" b="1" dirty="0">
                <a:latin typeface="Century Gothic" panose="020B0502020202020204" pitchFamily="34" charset="0"/>
              </a:rPr>
              <a:t>Major deliverables</a:t>
            </a:r>
            <a:endParaRPr lang="en-GB" sz="2800" b="1" dirty="0">
              <a:latin typeface="Century Gothic" panose="020B0502020202020204" pitchFamily="34" charset="0"/>
            </a:endParaRPr>
          </a:p>
        </p:txBody>
      </p:sp>
      <p:sp>
        <p:nvSpPr>
          <p:cNvPr id="4" name="TextBox 3"/>
          <p:cNvSpPr txBox="1"/>
          <p:nvPr/>
        </p:nvSpPr>
        <p:spPr>
          <a:xfrm>
            <a:off x="675259" y="1115911"/>
            <a:ext cx="10896057" cy="861774"/>
          </a:xfrm>
          <a:prstGeom prst="rect">
            <a:avLst/>
          </a:prstGeom>
          <a:solidFill>
            <a:schemeClr val="accent5">
              <a:lumMod val="75000"/>
            </a:schemeClr>
          </a:solid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Expected Accomplishment: </a:t>
            </a:r>
            <a:r>
              <a:rPr lang="en-US" sz="1600" b="1" i="1" dirty="0">
                <a:solidFill>
                  <a:schemeClr val="bg1"/>
                </a:solidFill>
                <a:latin typeface="Arial" panose="020B0604020202020204" pitchFamily="34" charset="0"/>
                <a:cs typeface="Arial" panose="020B0604020202020204" pitchFamily="34" charset="0"/>
              </a:rPr>
              <a:t>Enhanced capacity of member States to design and implement policies and strategies that promote innovative financing for developing capital markets to support private sector development and attract investment:</a:t>
            </a:r>
          </a:p>
        </p:txBody>
      </p:sp>
      <p:sp>
        <p:nvSpPr>
          <p:cNvPr id="5" name="TextBox 4">
            <a:extLst>
              <a:ext uri="{FF2B5EF4-FFF2-40B4-BE49-F238E27FC236}">
                <a16:creationId xmlns:a16="http://schemas.microsoft.com/office/drawing/2014/main" id="{8FCB7EFC-1D4A-4D70-91B3-524D04F90EC0}"/>
              </a:ext>
            </a:extLst>
          </p:cNvPr>
          <p:cNvSpPr txBox="1"/>
          <p:nvPr/>
        </p:nvSpPr>
        <p:spPr>
          <a:xfrm>
            <a:off x="675259" y="2314326"/>
            <a:ext cx="10745692" cy="2246769"/>
          </a:xfrm>
          <a:prstGeom prst="rect">
            <a:avLst/>
          </a:prstGeom>
          <a:solidFill>
            <a:srgbClr val="DBD1E5"/>
          </a:solidFill>
        </p:spPr>
        <p:txBody>
          <a:bodyPr wrap="square" rtlCol="0">
            <a:spAutoFit/>
          </a:bodyPr>
          <a:lstStyle/>
          <a:p>
            <a:pPr marL="800100" lvl="1" indent="-342900">
              <a:buFont typeface="Wingdings" panose="05000000000000000000" pitchFamily="2" charset="2"/>
              <a:buChar char="q"/>
            </a:pPr>
            <a:r>
              <a:rPr lang="en-US" sz="2000" b="1" dirty="0">
                <a:latin typeface="Arial" panose="020B0604020202020204" pitchFamily="34" charset="0"/>
                <a:cs typeface="Arial" panose="020B0604020202020204" pitchFamily="34" charset="0"/>
              </a:rPr>
              <a:t>Operational</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Training on index and disaster risk insurance targeting select African governments, private sector, and insurance practitioners to carry out financial planning to protect vulnerable populations against climate shocks, disasters, and other crises.</a:t>
            </a:r>
          </a:p>
          <a:p>
            <a:endParaRPr lang="en-US" sz="20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Advisory and technical support for the Promotion of Guinea’s Competitiveness.</a:t>
            </a:r>
            <a:endParaRPr lang="es-ES" sz="2000" dirty="0"/>
          </a:p>
        </p:txBody>
      </p:sp>
    </p:spTree>
    <p:extLst>
      <p:ext uri="{BB962C8B-B14F-4D97-AF65-F5344CB8AC3E}">
        <p14:creationId xmlns:p14="http://schemas.microsoft.com/office/powerpoint/2010/main" val="4888200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a:extLst/>
          </p:cNvPr>
          <p:cNvSpPr/>
          <p:nvPr/>
        </p:nvSpPr>
        <p:spPr>
          <a:xfrm>
            <a:off x="572437" y="184018"/>
            <a:ext cx="10998879"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en-US" sz="3200" b="1" dirty="0">
                <a:latin typeface="Century Gothic" panose="020B0502020202020204" pitchFamily="34" charset="0"/>
              </a:rPr>
              <a:t>Status update: Prog 3 PSDF: </a:t>
            </a:r>
            <a:r>
              <a:rPr lang="en-US" sz="2800" b="1" dirty="0">
                <a:latin typeface="Century Gothic" panose="020B0502020202020204" pitchFamily="34" charset="0"/>
              </a:rPr>
              <a:t>Major deliverables </a:t>
            </a:r>
            <a:r>
              <a:rPr lang="en-US" sz="2800" b="1" dirty="0" err="1">
                <a:latin typeface="Century Gothic" panose="020B0502020202020204" pitchFamily="34" charset="0"/>
              </a:rPr>
              <a:t>cont</a:t>
            </a:r>
            <a:r>
              <a:rPr lang="en-US" sz="2800" b="1" dirty="0">
                <a:latin typeface="Century Gothic" panose="020B0502020202020204" pitchFamily="34" charset="0"/>
              </a:rPr>
              <a:t>’</a:t>
            </a:r>
            <a:r>
              <a:rPr lang="en-US" sz="2800" b="1" i="1" dirty="0">
                <a:latin typeface="Century Gothic" panose="020B0502020202020204" pitchFamily="34" charset="0"/>
              </a:rPr>
              <a:t> </a:t>
            </a:r>
            <a:endParaRPr lang="en-GB" sz="2800" b="1" i="1" dirty="0">
              <a:latin typeface="Century Gothic" panose="020B0502020202020204" pitchFamily="34" charset="0"/>
            </a:endParaRPr>
          </a:p>
        </p:txBody>
      </p:sp>
      <p:sp>
        <p:nvSpPr>
          <p:cNvPr id="4" name="TextBox 3"/>
          <p:cNvSpPr txBox="1"/>
          <p:nvPr/>
        </p:nvSpPr>
        <p:spPr>
          <a:xfrm>
            <a:off x="675259" y="1115911"/>
            <a:ext cx="10768057" cy="892552"/>
          </a:xfrm>
          <a:prstGeom prst="rect">
            <a:avLst/>
          </a:prstGeom>
          <a:solidFill>
            <a:schemeClr val="accent5">
              <a:lumMod val="75000"/>
            </a:schemeClr>
          </a:solidFill>
        </p:spPr>
        <p:txBody>
          <a:bodyPr wrap="square" rtlCol="0">
            <a:spAutoFit/>
          </a:bodyPr>
          <a:lstStyle/>
          <a:p>
            <a:r>
              <a:rPr lang="en-US" sz="2000" b="1" dirty="0">
                <a:solidFill>
                  <a:schemeClr val="bg1"/>
                </a:solidFill>
                <a:latin typeface="Arial" panose="020B0604020202020204" pitchFamily="34" charset="0"/>
                <a:cs typeface="Arial" panose="020B0604020202020204" pitchFamily="34" charset="0"/>
              </a:rPr>
              <a:t>Expected Accomplishment:</a:t>
            </a:r>
          </a:p>
          <a:p>
            <a:r>
              <a:rPr lang="en-US" sz="1600" b="1" i="1" dirty="0">
                <a:solidFill>
                  <a:schemeClr val="bg1"/>
                </a:solidFill>
                <a:latin typeface="Arial" panose="020B0604020202020204" pitchFamily="34" charset="0"/>
                <a:cs typeface="Arial" panose="020B0604020202020204" pitchFamily="34" charset="0"/>
              </a:rPr>
              <a:t>Enhanced capacity of MS to formulate &amp; implement policies to increase private sector investment in infrastructure, energy and services, for improved infrastructure provision, job creation and economic growth</a:t>
            </a:r>
            <a:endParaRPr lang="en-US" sz="2000" b="1" dirty="0">
              <a:solidFill>
                <a:schemeClr val="bg1"/>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8FCB7EFC-1D4A-4D70-91B3-524D04F90EC0}"/>
              </a:ext>
            </a:extLst>
          </p:cNvPr>
          <p:cNvSpPr txBox="1"/>
          <p:nvPr/>
        </p:nvSpPr>
        <p:spPr>
          <a:xfrm>
            <a:off x="878888" y="2191215"/>
            <a:ext cx="10475307" cy="3785652"/>
          </a:xfrm>
          <a:prstGeom prst="rect">
            <a:avLst/>
          </a:prstGeom>
          <a:solidFill>
            <a:srgbClr val="DBD1E5"/>
          </a:solidFill>
        </p:spPr>
        <p:txBody>
          <a:bodyPr wrap="square" rtlCol="0">
            <a:spAutoFit/>
          </a:bodyPr>
          <a:lstStyle/>
          <a:p>
            <a:pPr marL="342900" indent="-342900">
              <a:buFont typeface="Wingdings" panose="05000000000000000000" pitchFamily="2" charset="2"/>
              <a:buChar char="q"/>
            </a:pPr>
            <a:r>
              <a:rPr lang="en-US" sz="2000" b="1" dirty="0">
                <a:latin typeface="Arial" panose="020B0604020202020204" pitchFamily="34" charset="0"/>
                <a:cs typeface="Arial" panose="020B0604020202020204" pitchFamily="34" charset="0"/>
              </a:rPr>
              <a:t>    Think Tank</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Analytical work in support of the implementation of </a:t>
            </a:r>
            <a:r>
              <a:rPr lang="en-US" sz="2000" dirty="0" err="1">
                <a:latin typeface="Arial" panose="020B0604020202020204" pitchFamily="34" charset="0"/>
                <a:cs typeface="Arial" panose="020B0604020202020204" pitchFamily="34" charset="0"/>
              </a:rPr>
              <a:t>Programme</a:t>
            </a:r>
            <a:r>
              <a:rPr lang="en-US" sz="2000" dirty="0">
                <a:latin typeface="Arial" panose="020B0604020202020204" pitchFamily="34" charset="0"/>
                <a:cs typeface="Arial" panose="020B0604020202020204" pitchFamily="34" charset="0"/>
              </a:rPr>
              <a:t> for Infrastructure Development in Africa Priority Action Projects (PAP 1) and planning for PAP 2.</a:t>
            </a:r>
          </a:p>
          <a:p>
            <a:endParaRPr lang="en-US" sz="20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Analytical work in support of Agenda 2063’s Continental High Speed Railway </a:t>
            </a:r>
            <a:r>
              <a:rPr lang="en-US" sz="2000" dirty="0" err="1">
                <a:latin typeface="Arial" panose="020B0604020202020204" pitchFamily="34" charset="0"/>
                <a:cs typeface="Arial" panose="020B0604020202020204" pitchFamily="34" charset="0"/>
              </a:rPr>
              <a:t>Programme</a:t>
            </a:r>
            <a:r>
              <a:rPr lang="en-US" sz="2000" dirty="0">
                <a:latin typeface="Arial" panose="020B0604020202020204" pitchFamily="34" charset="0"/>
                <a:cs typeface="Arial" panose="020B0604020202020204" pitchFamily="34" charset="0"/>
              </a:rPr>
              <a:t>.</a:t>
            </a:r>
          </a:p>
          <a:p>
            <a:endParaRPr lang="en-US" sz="20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Review of the regulatory framework for private sector investment in the energy sector.</a:t>
            </a:r>
          </a:p>
          <a:p>
            <a:endParaRPr lang="en-US" sz="20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Tracking SDG 7 progress on access to affordable and clean energy in Africa</a:t>
            </a:r>
            <a:endParaRPr lang="es-ES" dirty="0"/>
          </a:p>
        </p:txBody>
      </p:sp>
    </p:spTree>
    <p:extLst>
      <p:ext uri="{BB962C8B-B14F-4D97-AF65-F5344CB8AC3E}">
        <p14:creationId xmlns:p14="http://schemas.microsoft.com/office/powerpoint/2010/main" val="29609900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a:extLst/>
          </p:cNvPr>
          <p:cNvSpPr/>
          <p:nvPr/>
        </p:nvSpPr>
        <p:spPr>
          <a:xfrm>
            <a:off x="572437" y="184018"/>
            <a:ext cx="10998879"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en-US" sz="3200" b="1" dirty="0">
                <a:latin typeface="Century Gothic" panose="020B0502020202020204" pitchFamily="34" charset="0"/>
              </a:rPr>
              <a:t>Status update: prog 3 PSDF-</a:t>
            </a:r>
            <a:r>
              <a:rPr lang="en-US" sz="2800" b="1" dirty="0">
                <a:latin typeface="Century Gothic" panose="020B0502020202020204" pitchFamily="34" charset="0"/>
              </a:rPr>
              <a:t>Major deliverables</a:t>
            </a:r>
            <a:r>
              <a:rPr lang="en-US" sz="2800" b="1" i="1" dirty="0">
                <a:latin typeface="Century Gothic" panose="020B0502020202020204" pitchFamily="34" charset="0"/>
              </a:rPr>
              <a:t> </a:t>
            </a:r>
            <a:endParaRPr lang="en-GB" sz="2800" b="1" i="1" dirty="0">
              <a:latin typeface="Century Gothic" panose="020B0502020202020204" pitchFamily="34" charset="0"/>
            </a:endParaRPr>
          </a:p>
        </p:txBody>
      </p:sp>
      <p:sp>
        <p:nvSpPr>
          <p:cNvPr id="4" name="TextBox 3"/>
          <p:cNvSpPr txBox="1"/>
          <p:nvPr/>
        </p:nvSpPr>
        <p:spPr>
          <a:xfrm>
            <a:off x="675259" y="1115911"/>
            <a:ext cx="10896057" cy="1446550"/>
          </a:xfrm>
          <a:prstGeom prst="rect">
            <a:avLst/>
          </a:prstGeom>
          <a:solidFill>
            <a:schemeClr val="accent5">
              <a:lumMod val="75000"/>
            </a:schemeClr>
          </a:solidFill>
        </p:spPr>
        <p:txBody>
          <a:bodyPr wrap="square" rtlCol="0">
            <a:spAutoFit/>
          </a:bodyPr>
          <a:lstStyle/>
          <a:p>
            <a:r>
              <a:rPr lang="en-US" sz="2000" b="1" dirty="0">
                <a:solidFill>
                  <a:schemeClr val="bg1"/>
                </a:solidFill>
                <a:latin typeface="Arial" panose="020B0604020202020204" pitchFamily="34" charset="0"/>
                <a:cs typeface="Arial" panose="020B0604020202020204" pitchFamily="34" charset="0"/>
              </a:rPr>
              <a:t>Expected Accomplishment:</a:t>
            </a:r>
          </a:p>
          <a:p>
            <a:r>
              <a:rPr lang="en-US" sz="1600" b="1" i="1" dirty="0">
                <a:solidFill>
                  <a:schemeClr val="bg1"/>
                </a:solidFill>
                <a:latin typeface="Arial" panose="020B0604020202020204" pitchFamily="34" charset="0"/>
                <a:cs typeface="Arial" panose="020B0604020202020204" pitchFamily="34" charset="0"/>
              </a:rPr>
              <a:t>Enhanced capacity of MS to formulate &amp; implement policies and </a:t>
            </a:r>
            <a:r>
              <a:rPr lang="en-US" sz="1600" b="1" i="1" dirty="0" err="1">
                <a:solidFill>
                  <a:schemeClr val="bg1"/>
                </a:solidFill>
                <a:latin typeface="Arial" panose="020B0604020202020204" pitchFamily="34" charset="0"/>
                <a:cs typeface="Arial" panose="020B0604020202020204" pitchFamily="34" charset="0"/>
              </a:rPr>
              <a:t>programmes</a:t>
            </a:r>
            <a:r>
              <a:rPr lang="en-US" sz="1600" b="1" i="1" dirty="0">
                <a:solidFill>
                  <a:schemeClr val="bg1"/>
                </a:solidFill>
                <a:latin typeface="Arial" panose="020B0604020202020204" pitchFamily="34" charset="0"/>
                <a:cs typeface="Arial" panose="020B0604020202020204" pitchFamily="34" charset="0"/>
              </a:rPr>
              <a:t> to increase private sector investment in infrastructure, energy and services, for improved infrastructure provision, job creation and economic growth</a:t>
            </a:r>
          </a:p>
          <a:p>
            <a:endParaRPr lang="en-US" sz="2000" b="1" dirty="0">
              <a:solidFill>
                <a:schemeClr val="bg1"/>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8FCB7EFC-1D4A-4D70-91B3-524D04F90EC0}"/>
              </a:ext>
            </a:extLst>
          </p:cNvPr>
          <p:cNvSpPr txBox="1"/>
          <p:nvPr/>
        </p:nvSpPr>
        <p:spPr>
          <a:xfrm>
            <a:off x="723154" y="2710490"/>
            <a:ext cx="10745692" cy="3170099"/>
          </a:xfrm>
          <a:prstGeom prst="rect">
            <a:avLst/>
          </a:prstGeom>
          <a:solidFill>
            <a:srgbClr val="DBD1E5"/>
          </a:solidFill>
        </p:spPr>
        <p:txBody>
          <a:bodyPr wrap="square" rtlCol="0">
            <a:spAutoFit/>
          </a:bodyPr>
          <a:lstStyle/>
          <a:p>
            <a:r>
              <a:rPr lang="en-US" sz="2000" b="1" dirty="0">
                <a:latin typeface="Arial" panose="020B0604020202020204" pitchFamily="34" charset="0"/>
                <a:cs typeface="Arial" panose="020B0604020202020204" pitchFamily="34" charset="0"/>
              </a:rPr>
              <a:t>    Convening</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Workshop on continental transport policy, the African Road Safety Action Plan (2011-2020) and Air Transport Instruments.</a:t>
            </a:r>
          </a:p>
          <a:p>
            <a:endParaRPr lang="en-US" sz="20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Promotion of Africa-China dialogue on investments in power transmission.</a:t>
            </a:r>
          </a:p>
          <a:p>
            <a:endParaRPr lang="en-US" sz="20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A decision-making tool/template to measure the economic benefits of hydropower for African power utilities for faster rollout of small to medium hydropower power projects</a:t>
            </a:r>
          </a:p>
          <a:p>
            <a:endParaRPr lang="es-ES" dirty="0"/>
          </a:p>
        </p:txBody>
      </p:sp>
    </p:spTree>
    <p:extLst>
      <p:ext uri="{BB962C8B-B14F-4D97-AF65-F5344CB8AC3E}">
        <p14:creationId xmlns:p14="http://schemas.microsoft.com/office/powerpoint/2010/main" val="29789103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a:extLst/>
          </p:cNvPr>
          <p:cNvSpPr/>
          <p:nvPr/>
        </p:nvSpPr>
        <p:spPr>
          <a:xfrm>
            <a:off x="572437" y="184018"/>
            <a:ext cx="10998879"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en-US" sz="3200" b="1" dirty="0">
                <a:latin typeface="Century Gothic" panose="020B0502020202020204" pitchFamily="34" charset="0"/>
              </a:rPr>
              <a:t>Status update :PSDF-- </a:t>
            </a:r>
            <a:r>
              <a:rPr lang="en-US" sz="2800" b="1" dirty="0">
                <a:latin typeface="Century Gothic" panose="020B0502020202020204" pitchFamily="34" charset="0"/>
              </a:rPr>
              <a:t>Major deliverables</a:t>
            </a:r>
            <a:endParaRPr lang="en-GB" sz="2800" b="1" dirty="0">
              <a:latin typeface="Century Gothic" panose="020B0502020202020204" pitchFamily="34" charset="0"/>
            </a:endParaRPr>
          </a:p>
        </p:txBody>
      </p:sp>
      <p:sp>
        <p:nvSpPr>
          <p:cNvPr id="4" name="TextBox 3"/>
          <p:cNvSpPr txBox="1"/>
          <p:nvPr/>
        </p:nvSpPr>
        <p:spPr>
          <a:xfrm>
            <a:off x="675259" y="1115911"/>
            <a:ext cx="10896057" cy="1138773"/>
          </a:xfrm>
          <a:prstGeom prst="rect">
            <a:avLst/>
          </a:prstGeom>
          <a:solidFill>
            <a:schemeClr val="accent5">
              <a:lumMod val="75000"/>
            </a:schemeClr>
          </a:solidFill>
        </p:spPr>
        <p:txBody>
          <a:bodyPr wrap="square" rtlCol="0">
            <a:spAutoFit/>
          </a:bodyPr>
          <a:lstStyle/>
          <a:p>
            <a:r>
              <a:rPr lang="en-US" sz="2000" b="1" dirty="0">
                <a:solidFill>
                  <a:schemeClr val="bg1"/>
                </a:solidFill>
                <a:latin typeface="Arial" panose="020B0604020202020204" pitchFamily="34" charset="0"/>
                <a:cs typeface="Arial" panose="020B0604020202020204" pitchFamily="34" charset="0"/>
              </a:rPr>
              <a:t>Expected Accomplishment:</a:t>
            </a:r>
          </a:p>
          <a:p>
            <a:r>
              <a:rPr lang="en-US" sz="1600" b="1" i="1" dirty="0">
                <a:solidFill>
                  <a:schemeClr val="bg1"/>
                </a:solidFill>
                <a:latin typeface="Arial" panose="020B0604020202020204" pitchFamily="34" charset="0"/>
                <a:cs typeface="Arial" panose="020B0604020202020204" pitchFamily="34" charset="0"/>
              </a:rPr>
              <a:t>Enhanced capacity of MS to formulate &amp; implement policies and </a:t>
            </a:r>
            <a:r>
              <a:rPr lang="en-US" sz="1600" b="1" i="1" dirty="0" err="1">
                <a:solidFill>
                  <a:schemeClr val="bg1"/>
                </a:solidFill>
                <a:latin typeface="Arial" panose="020B0604020202020204" pitchFamily="34" charset="0"/>
                <a:cs typeface="Arial" panose="020B0604020202020204" pitchFamily="34" charset="0"/>
              </a:rPr>
              <a:t>programmes</a:t>
            </a:r>
            <a:r>
              <a:rPr lang="en-US" sz="1600" b="1" i="1" dirty="0">
                <a:solidFill>
                  <a:schemeClr val="bg1"/>
                </a:solidFill>
                <a:latin typeface="Arial" panose="020B0604020202020204" pitchFamily="34" charset="0"/>
                <a:cs typeface="Arial" panose="020B0604020202020204" pitchFamily="34" charset="0"/>
              </a:rPr>
              <a:t> to increase private sector investment in infrastructure, energy and services, for improved infrastructure provision, job creation and economic growth</a:t>
            </a:r>
            <a:endParaRPr lang="en-US" sz="2000" b="1" dirty="0">
              <a:solidFill>
                <a:schemeClr val="bg1"/>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8FCB7EFC-1D4A-4D70-91B3-524D04F90EC0}"/>
              </a:ext>
            </a:extLst>
          </p:cNvPr>
          <p:cNvSpPr txBox="1"/>
          <p:nvPr/>
        </p:nvSpPr>
        <p:spPr>
          <a:xfrm>
            <a:off x="798989" y="2602768"/>
            <a:ext cx="10621961" cy="3139321"/>
          </a:xfrm>
          <a:prstGeom prst="rect">
            <a:avLst/>
          </a:prstGeom>
          <a:solidFill>
            <a:srgbClr val="DBD1E5"/>
          </a:solidFill>
        </p:spPr>
        <p:txBody>
          <a:bodyPr wrap="square" rtlCol="0">
            <a:spAutoFit/>
          </a:bodyPr>
          <a:lstStyle/>
          <a:p>
            <a:pPr marL="342900" indent="-342900">
              <a:buFont typeface="Wingdings" panose="05000000000000000000" pitchFamily="2" charset="2"/>
              <a:buChar char="q"/>
            </a:pPr>
            <a:r>
              <a:rPr lang="en-US" sz="2000" b="1" dirty="0">
                <a:latin typeface="Arial" panose="020B0604020202020204" pitchFamily="34" charset="0"/>
                <a:cs typeface="Arial" panose="020B0604020202020204" pitchFamily="34" charset="0"/>
              </a:rPr>
              <a:t>    Operational</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Training of policy makers in selected African countries on application of the energy mix model and planning to promote energy mix (2019-2020).</a:t>
            </a:r>
          </a:p>
          <a:p>
            <a:endParaRPr lang="en-US" sz="20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Technical advisory services to Ethiopia (electricity tariff and private sector engagement), Angola (crowding-in of private sector investors); Eritrea (energy statistical capacity development), and Ethiopia and Zimbabwe (road safety).</a:t>
            </a:r>
          </a:p>
          <a:p>
            <a:endParaRPr lang="en-US" sz="2000" dirty="0">
              <a:latin typeface="Arial" panose="020B0604020202020204" pitchFamily="34" charset="0"/>
              <a:cs typeface="Arial" panose="020B0604020202020204" pitchFamily="34" charset="0"/>
            </a:endParaRPr>
          </a:p>
          <a:p>
            <a:endParaRPr lang="es-ES" dirty="0"/>
          </a:p>
        </p:txBody>
      </p:sp>
    </p:spTree>
    <p:extLst>
      <p:ext uri="{BB962C8B-B14F-4D97-AF65-F5344CB8AC3E}">
        <p14:creationId xmlns:p14="http://schemas.microsoft.com/office/powerpoint/2010/main" val="36553848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a:extLst/>
          </p:cNvPr>
          <p:cNvSpPr/>
          <p:nvPr/>
        </p:nvSpPr>
        <p:spPr>
          <a:xfrm>
            <a:off x="572437" y="184018"/>
            <a:ext cx="10998879"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en-US" sz="3200" b="1" dirty="0">
                <a:latin typeface="Century Gothic" panose="020B0502020202020204" pitchFamily="34" charset="0"/>
              </a:rPr>
              <a:t>Status update: Section 11--</a:t>
            </a:r>
            <a:r>
              <a:rPr lang="en-US" sz="2800" b="1" dirty="0">
                <a:latin typeface="Century Gothic" panose="020B0502020202020204" pitchFamily="34" charset="0"/>
              </a:rPr>
              <a:t>Major deliverables</a:t>
            </a:r>
            <a:endParaRPr lang="en-GB" sz="2800" b="1" dirty="0">
              <a:latin typeface="Century Gothic" panose="020B0502020202020204" pitchFamily="34" charset="0"/>
            </a:endParaRPr>
          </a:p>
        </p:txBody>
      </p:sp>
      <p:sp>
        <p:nvSpPr>
          <p:cNvPr id="4" name="TextBox 3"/>
          <p:cNvSpPr txBox="1"/>
          <p:nvPr/>
        </p:nvSpPr>
        <p:spPr>
          <a:xfrm>
            <a:off x="647971" y="933159"/>
            <a:ext cx="10896057" cy="677108"/>
          </a:xfrm>
          <a:prstGeom prst="rect">
            <a:avLst/>
          </a:prstGeom>
          <a:solidFill>
            <a:schemeClr val="accent5">
              <a:lumMod val="75000"/>
            </a:schemeClr>
          </a:solidFill>
        </p:spPr>
        <p:txBody>
          <a:bodyPr wrap="square" rtlCol="0">
            <a:spAutoFit/>
          </a:bodyPr>
          <a:lstStyle/>
          <a:p>
            <a:r>
              <a:rPr lang="en-US" sz="2000" b="1" dirty="0">
                <a:solidFill>
                  <a:schemeClr val="bg1"/>
                </a:solidFill>
                <a:latin typeface="Arial" panose="020B0604020202020204" pitchFamily="34" charset="0"/>
                <a:cs typeface="Arial" panose="020B0604020202020204" pitchFamily="34" charset="0"/>
              </a:rPr>
              <a:t>Expected Accomplishment 1: </a:t>
            </a:r>
            <a:r>
              <a:rPr lang="en-US" b="1" i="1" dirty="0">
                <a:solidFill>
                  <a:schemeClr val="bg1"/>
                </a:solidFill>
                <a:latin typeface="Arial" panose="020B0604020202020204" pitchFamily="34" charset="0"/>
                <a:cs typeface="Arial" panose="020B0604020202020204" pitchFamily="34" charset="0"/>
              </a:rPr>
              <a:t>Enhanced coherence, coordination and cooperation among United Nations agencies and organizations, within the context of PAIDA </a:t>
            </a:r>
            <a:endParaRPr lang="en-US" sz="2000" b="1" dirty="0">
              <a:solidFill>
                <a:schemeClr val="bg1"/>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8FCB7EFC-1D4A-4D70-91B3-524D04F90EC0}"/>
              </a:ext>
            </a:extLst>
          </p:cNvPr>
          <p:cNvSpPr txBox="1"/>
          <p:nvPr/>
        </p:nvSpPr>
        <p:spPr>
          <a:xfrm>
            <a:off x="816746" y="1682300"/>
            <a:ext cx="10576818" cy="4708981"/>
          </a:xfrm>
          <a:prstGeom prst="rect">
            <a:avLst/>
          </a:prstGeom>
          <a:solidFill>
            <a:srgbClr val="DBD1E5"/>
          </a:solidFill>
        </p:spPr>
        <p:txBody>
          <a:bodyPr wrap="square" rtlCol="0">
            <a:spAutoFit/>
          </a:bodyPr>
          <a:lstStyle/>
          <a:p>
            <a:pPr marL="342900" indent="-342900">
              <a:buFont typeface="Wingdings" panose="05000000000000000000" pitchFamily="2" charset="2"/>
              <a:buChar char="q"/>
            </a:pPr>
            <a:r>
              <a:rPr lang="en-US" sz="2000" b="1" dirty="0">
                <a:latin typeface="Arial" panose="020B0604020202020204" pitchFamily="34" charset="0"/>
                <a:cs typeface="Arial" panose="020B0604020202020204" pitchFamily="34" charset="0"/>
              </a:rPr>
              <a:t>    Think Tank</a:t>
            </a:r>
          </a:p>
          <a:p>
            <a:endParaRPr lang="en-US" sz="20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Study report on Strengthening Regional/</a:t>
            </a:r>
            <a:r>
              <a:rPr lang="en-US" sz="2000" dirty="0" err="1">
                <a:latin typeface="Arial" panose="020B0604020202020204" pitchFamily="34" charset="0"/>
                <a:cs typeface="Arial" panose="020B0604020202020204" pitchFamily="34" charset="0"/>
              </a:rPr>
              <a:t>Subregional</a:t>
            </a:r>
            <a:r>
              <a:rPr lang="en-US" sz="2000" dirty="0">
                <a:latin typeface="Arial" panose="020B0604020202020204" pitchFamily="34" charset="0"/>
                <a:cs typeface="Arial" panose="020B0604020202020204" pitchFamily="34" charset="0"/>
              </a:rPr>
              <a:t> Coordination in support of AU. </a:t>
            </a:r>
          </a:p>
          <a:p>
            <a:r>
              <a:rPr lang="en-US" sz="2000" dirty="0">
                <a:latin typeface="Arial" panose="020B0604020202020204" pitchFamily="34" charset="0"/>
                <a:cs typeface="Arial" panose="020B0604020202020204" pitchFamily="34" charset="0"/>
              </a:rPr>
              <a:t> </a:t>
            </a:r>
          </a:p>
          <a:p>
            <a:pPr marL="342900" indent="-342900">
              <a:buFont typeface="Wingdings" panose="05000000000000000000" pitchFamily="2" charset="2"/>
              <a:buChar char="q"/>
            </a:pPr>
            <a:r>
              <a:rPr lang="en-US" sz="2000" b="1" dirty="0">
                <a:latin typeface="Arial" panose="020B0604020202020204" pitchFamily="34" charset="0"/>
                <a:cs typeface="Arial" panose="020B0604020202020204" pitchFamily="34" charset="0"/>
              </a:rPr>
              <a:t>   Convening</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Retreat of RCM-Africa Clusters and SRCMs, </a:t>
            </a:r>
            <a:r>
              <a:rPr lang="en-US" sz="2000" dirty="0" err="1">
                <a:latin typeface="Arial" panose="020B0604020202020204" pitchFamily="34" charset="0"/>
                <a:cs typeface="Arial" panose="020B0604020202020204" pitchFamily="34" charset="0"/>
              </a:rPr>
              <a:t>Kuriftu</a:t>
            </a:r>
            <a:r>
              <a:rPr lang="en-US" sz="2000" dirty="0">
                <a:latin typeface="Arial" panose="020B0604020202020204" pitchFamily="34" charset="0"/>
                <a:cs typeface="Arial" panose="020B0604020202020204" pitchFamily="34" charset="0"/>
              </a:rPr>
              <a:t>, 26 Feb to 1 March 2019.</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The 20</a:t>
            </a:r>
            <a:r>
              <a:rPr lang="en-US" sz="2000" baseline="30000" dirty="0">
                <a:latin typeface="Arial" panose="020B0604020202020204" pitchFamily="34" charset="0"/>
                <a:cs typeface="Arial" panose="020B0604020202020204" pitchFamily="34" charset="0"/>
              </a:rPr>
              <a:t>th</a:t>
            </a:r>
            <a:r>
              <a:rPr lang="en-US" sz="2000" dirty="0">
                <a:latin typeface="Arial" panose="020B0604020202020204" pitchFamily="34" charset="0"/>
                <a:cs typeface="Arial" panose="020B0604020202020204" pitchFamily="34" charset="0"/>
              </a:rPr>
              <a:t> Session of RCM-Africa, Marrakech, 23-24 March 2019 (300 participants)</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342900" indent="-342900">
              <a:buFont typeface="Wingdings" panose="05000000000000000000" pitchFamily="2" charset="2"/>
              <a:buChar char="q"/>
            </a:pPr>
            <a:r>
              <a:rPr lang="en-US" sz="2000" b="1" dirty="0">
                <a:latin typeface="Arial" panose="020B0604020202020204" pitchFamily="34" charset="0"/>
                <a:cs typeface="Arial" panose="020B0604020202020204" pitchFamily="34" charset="0"/>
              </a:rPr>
              <a:t>    Operational</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Development of Joint Workplans by RCM-Africa and the SRCMs informed by the seven strategic priorities of the AU, the UN-AU Peace and Security Framework, the UN-AU Development Framework  and the strategic initiatives of the R- UNSDGs.</a:t>
            </a:r>
            <a:endParaRPr lang="es-ES" dirty="0"/>
          </a:p>
        </p:txBody>
      </p:sp>
    </p:spTree>
    <p:extLst>
      <p:ext uri="{BB962C8B-B14F-4D97-AF65-F5344CB8AC3E}">
        <p14:creationId xmlns:p14="http://schemas.microsoft.com/office/powerpoint/2010/main" val="7510358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a:extLst/>
          </p:cNvPr>
          <p:cNvSpPr/>
          <p:nvPr/>
        </p:nvSpPr>
        <p:spPr>
          <a:xfrm>
            <a:off x="572437" y="184018"/>
            <a:ext cx="10998879"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en-US" sz="3200" b="1" dirty="0">
                <a:latin typeface="Century Gothic" panose="020B0502020202020204" pitchFamily="34" charset="0"/>
              </a:rPr>
              <a:t>Status update: Section 11--</a:t>
            </a:r>
            <a:r>
              <a:rPr lang="en-US" sz="2800" b="1" dirty="0">
                <a:latin typeface="Century Gothic" panose="020B0502020202020204" pitchFamily="34" charset="0"/>
              </a:rPr>
              <a:t>Major deliverables</a:t>
            </a:r>
            <a:endParaRPr lang="en-GB" sz="2800" b="1" dirty="0">
              <a:latin typeface="Century Gothic" panose="020B0502020202020204" pitchFamily="34" charset="0"/>
            </a:endParaRPr>
          </a:p>
        </p:txBody>
      </p:sp>
      <p:sp>
        <p:nvSpPr>
          <p:cNvPr id="4" name="TextBox 3"/>
          <p:cNvSpPr txBox="1"/>
          <p:nvPr/>
        </p:nvSpPr>
        <p:spPr>
          <a:xfrm>
            <a:off x="647971" y="933159"/>
            <a:ext cx="10896057" cy="677108"/>
          </a:xfrm>
          <a:prstGeom prst="rect">
            <a:avLst/>
          </a:prstGeom>
          <a:solidFill>
            <a:schemeClr val="accent5">
              <a:lumMod val="75000"/>
            </a:schemeClr>
          </a:solidFill>
        </p:spPr>
        <p:txBody>
          <a:bodyPr wrap="square" rtlCol="0">
            <a:spAutoFit/>
          </a:bodyPr>
          <a:lstStyle/>
          <a:p>
            <a:r>
              <a:rPr lang="en-US" sz="2000" b="1" dirty="0">
                <a:solidFill>
                  <a:schemeClr val="bg1"/>
                </a:solidFill>
                <a:latin typeface="Arial" panose="020B0604020202020204" pitchFamily="34" charset="0"/>
                <a:cs typeface="Arial" panose="020B0604020202020204" pitchFamily="34" charset="0"/>
              </a:rPr>
              <a:t>Expected Accomplishment 2: </a:t>
            </a:r>
            <a:r>
              <a:rPr lang="en-US" b="1" i="1" dirty="0">
                <a:solidFill>
                  <a:schemeClr val="bg1"/>
                </a:solidFill>
                <a:latin typeface="Arial" panose="020B0604020202020204" pitchFamily="34" charset="0"/>
                <a:cs typeface="Arial" panose="020B0604020202020204" pitchFamily="34" charset="0"/>
              </a:rPr>
              <a:t>Enhanced capacity of regional/</a:t>
            </a:r>
            <a:r>
              <a:rPr lang="en-US" b="1" i="1" dirty="0" err="1">
                <a:solidFill>
                  <a:schemeClr val="bg1"/>
                </a:solidFill>
                <a:latin typeface="Arial" panose="020B0604020202020204" pitchFamily="34" charset="0"/>
                <a:cs typeface="Arial" panose="020B0604020202020204" pitchFamily="34" charset="0"/>
              </a:rPr>
              <a:t>subregional</a:t>
            </a:r>
            <a:r>
              <a:rPr lang="en-US" b="1" i="1" dirty="0">
                <a:solidFill>
                  <a:schemeClr val="bg1"/>
                </a:solidFill>
                <a:latin typeface="Arial" panose="020B0604020202020204" pitchFamily="34" charset="0"/>
                <a:cs typeface="Arial" panose="020B0604020202020204" pitchFamily="34" charset="0"/>
              </a:rPr>
              <a:t> </a:t>
            </a:r>
            <a:r>
              <a:rPr lang="en-US" b="1" i="1" dirty="0" err="1">
                <a:solidFill>
                  <a:schemeClr val="bg1"/>
                </a:solidFill>
                <a:latin typeface="Arial" panose="020B0604020202020204" pitchFamily="34" charset="0"/>
                <a:cs typeface="Arial" panose="020B0604020202020204" pitchFamily="34" charset="0"/>
              </a:rPr>
              <a:t>orgns</a:t>
            </a:r>
            <a:r>
              <a:rPr lang="en-US" b="1" i="1" dirty="0">
                <a:solidFill>
                  <a:schemeClr val="bg1"/>
                </a:solidFill>
                <a:latin typeface="Arial" panose="020B0604020202020204" pitchFamily="34" charset="0"/>
                <a:cs typeface="Arial" panose="020B0604020202020204" pitchFamily="34" charset="0"/>
              </a:rPr>
              <a:t> (AUC, the NEPAD, the APRM and RECS to design, implement and monitor their </a:t>
            </a:r>
            <a:r>
              <a:rPr lang="en-US" b="1" i="1" dirty="0" err="1">
                <a:solidFill>
                  <a:schemeClr val="bg1"/>
                </a:solidFill>
                <a:latin typeface="Arial" panose="020B0604020202020204" pitchFamily="34" charset="0"/>
                <a:cs typeface="Arial" panose="020B0604020202020204" pitchFamily="34" charset="0"/>
              </a:rPr>
              <a:t>programmes</a:t>
            </a:r>
            <a:endParaRPr lang="en-US" sz="2000" b="1" dirty="0">
              <a:solidFill>
                <a:schemeClr val="bg1"/>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8FCB7EFC-1D4A-4D70-91B3-524D04F90EC0}"/>
              </a:ext>
            </a:extLst>
          </p:cNvPr>
          <p:cNvSpPr txBox="1"/>
          <p:nvPr/>
        </p:nvSpPr>
        <p:spPr>
          <a:xfrm>
            <a:off x="772357" y="1682300"/>
            <a:ext cx="10608816" cy="4832092"/>
          </a:xfrm>
          <a:prstGeom prst="rect">
            <a:avLst/>
          </a:prstGeom>
          <a:solidFill>
            <a:srgbClr val="DBD1E5"/>
          </a:solidFill>
        </p:spPr>
        <p:txBody>
          <a:bodyPr wrap="square" rtlCol="0">
            <a:spAutoFit/>
          </a:bodyPr>
          <a:lstStyle/>
          <a:p>
            <a:pPr marL="342900" indent="-342900">
              <a:buFont typeface="Wingdings" panose="05000000000000000000" pitchFamily="2" charset="2"/>
              <a:buChar char="q"/>
            </a:pPr>
            <a:r>
              <a:rPr lang="en-US" sz="2000" b="1"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Think Tank</a:t>
            </a:r>
          </a:p>
          <a:p>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M&amp;E Framework and Guidelines for RCM-Africa and its SRCMs (suspended) .</a:t>
            </a:r>
          </a:p>
          <a:p>
            <a:pPr marL="285750" indent="-285750">
              <a:buFont typeface="Arial" panose="020B0604020202020204" pitchFamily="34" charset="0"/>
              <a:buChar char="•"/>
            </a:pPr>
            <a:endParaRPr lang="en-US" b="1"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q"/>
            </a:pPr>
            <a:r>
              <a:rPr lang="en-US" b="1" dirty="0">
                <a:latin typeface="Arial" panose="020B0604020202020204" pitchFamily="34" charset="0"/>
                <a:cs typeface="Arial" panose="020B0604020202020204" pitchFamily="34" charset="0"/>
              </a:rPr>
              <a:t>   Convening</a:t>
            </a:r>
          </a:p>
          <a:p>
            <a:endParaRPr lang="en-US" b="1"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RCM-Africa Stakeholders Meeting, Addis Ababa 25  September 2019 (60 participants)</a:t>
            </a:r>
          </a:p>
          <a:p>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Inception Meeting on M&amp;E Framework and Guidelines, Sept 2019 (60 participants).</a:t>
            </a:r>
          </a:p>
          <a:p>
            <a:endParaRPr lang="en-US"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q"/>
            </a:pPr>
            <a:r>
              <a:rPr lang="en-US"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Operational</a:t>
            </a: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Consultative meeting between the ECA and AUC on strengthening the work of the joint RCM-Africa Secretariat, August 2019.</a:t>
            </a:r>
          </a:p>
          <a:p>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Consultative meeting between ECA and AUDA-NEPA on areas of collaboration in the context of their recent restructuring, August 2019.</a:t>
            </a:r>
            <a:endParaRPr lang="es-ES" dirty="0"/>
          </a:p>
        </p:txBody>
      </p:sp>
    </p:spTree>
    <p:extLst>
      <p:ext uri="{BB962C8B-B14F-4D97-AF65-F5344CB8AC3E}">
        <p14:creationId xmlns:p14="http://schemas.microsoft.com/office/powerpoint/2010/main" val="42829509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a:extLst/>
          </p:cNvPr>
          <p:cNvSpPr/>
          <p:nvPr/>
        </p:nvSpPr>
        <p:spPr>
          <a:xfrm>
            <a:off x="572437" y="184018"/>
            <a:ext cx="10998879"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en-US" sz="3200" b="1" dirty="0">
                <a:latin typeface="Century Gothic" panose="020B0502020202020204" pitchFamily="34" charset="0"/>
              </a:rPr>
              <a:t>Section 11: Key results achieved</a:t>
            </a:r>
            <a:endParaRPr lang="en-GB" sz="2800" b="1" dirty="0">
              <a:latin typeface="Century Gothic" panose="020B0502020202020204" pitchFamily="34" charset="0"/>
            </a:endParaRPr>
          </a:p>
        </p:txBody>
      </p:sp>
      <p:sp>
        <p:nvSpPr>
          <p:cNvPr id="4" name="TextBox 3"/>
          <p:cNvSpPr txBox="1"/>
          <p:nvPr/>
        </p:nvSpPr>
        <p:spPr>
          <a:xfrm>
            <a:off x="647971" y="933159"/>
            <a:ext cx="10896057" cy="400110"/>
          </a:xfrm>
          <a:prstGeom prst="rect">
            <a:avLst/>
          </a:prstGeom>
          <a:solidFill>
            <a:schemeClr val="accent5">
              <a:lumMod val="75000"/>
            </a:schemeClr>
          </a:solidFill>
        </p:spPr>
        <p:txBody>
          <a:bodyPr wrap="square" rtlCol="0">
            <a:spAutoFit/>
          </a:bodyPr>
          <a:lstStyle/>
          <a:p>
            <a:r>
              <a:rPr lang="en-US" sz="2000" b="1" dirty="0">
                <a:solidFill>
                  <a:schemeClr val="bg1"/>
                </a:solidFill>
                <a:latin typeface="Arial" panose="020B0604020202020204" pitchFamily="34" charset="0"/>
                <a:cs typeface="Arial" panose="020B0604020202020204" pitchFamily="34" charset="0"/>
              </a:rPr>
              <a:t>Expected Accomplishment 1 and 2:</a:t>
            </a:r>
          </a:p>
        </p:txBody>
      </p:sp>
      <p:sp>
        <p:nvSpPr>
          <p:cNvPr id="5" name="TextBox 4">
            <a:extLst>
              <a:ext uri="{FF2B5EF4-FFF2-40B4-BE49-F238E27FC236}">
                <a16:creationId xmlns:a16="http://schemas.microsoft.com/office/drawing/2014/main" id="{8FCB7EFC-1D4A-4D70-91B3-524D04F90EC0}"/>
              </a:ext>
            </a:extLst>
          </p:cNvPr>
          <p:cNvSpPr txBox="1"/>
          <p:nvPr/>
        </p:nvSpPr>
        <p:spPr>
          <a:xfrm>
            <a:off x="679328" y="1682300"/>
            <a:ext cx="10595314" cy="4524315"/>
          </a:xfrm>
          <a:prstGeom prst="rect">
            <a:avLst/>
          </a:prstGeom>
          <a:solidFill>
            <a:srgbClr val="DBD1E5"/>
          </a:solidFill>
        </p:spPr>
        <p:txBody>
          <a:bodyPr wrap="square" rtlCol="0">
            <a:spAutoFit/>
          </a:bodyPr>
          <a:lstStyle/>
          <a:p>
            <a:pPr marL="800100" lvl="1" indent="-342900">
              <a:buFont typeface="Arial" panose="020B0604020202020204" pitchFamily="34" charset="0"/>
              <a:buChar char="•"/>
            </a:pPr>
            <a:r>
              <a:rPr lang="en-US" dirty="0">
                <a:latin typeface="Arial" panose="020B0604020202020204" pitchFamily="34" charset="0"/>
                <a:cs typeface="Arial" panose="020B0604020202020204" pitchFamily="34" charset="0"/>
              </a:rPr>
              <a:t>The findings/recommendations of the study on Strengthening Regional/</a:t>
            </a:r>
            <a:r>
              <a:rPr lang="en-US" dirty="0" err="1">
                <a:latin typeface="Arial" panose="020B0604020202020204" pitchFamily="34" charset="0"/>
                <a:cs typeface="Arial" panose="020B0604020202020204" pitchFamily="34" charset="0"/>
              </a:rPr>
              <a:t>Subregional</a:t>
            </a:r>
            <a:r>
              <a:rPr lang="en-US" dirty="0">
                <a:latin typeface="Arial" panose="020B0604020202020204" pitchFamily="34" charset="0"/>
                <a:cs typeface="Arial" panose="020B0604020202020204" pitchFamily="34" charset="0"/>
              </a:rPr>
              <a:t> Coordination contributed to consultations on the Regional Collaborative Platform (RCP).</a:t>
            </a:r>
          </a:p>
          <a:p>
            <a:endParaRPr lang="en-US" dirty="0">
              <a:latin typeface="Arial" panose="020B0604020202020204" pitchFamily="34" charset="0"/>
              <a:cs typeface="Arial" panose="020B0604020202020204" pitchFamily="34" charset="0"/>
            </a:endParaRPr>
          </a:p>
          <a:p>
            <a:pPr marL="800100" lvl="1" indent="-342900">
              <a:buFont typeface="Arial" panose="020B0604020202020204" pitchFamily="34" charset="0"/>
              <a:buChar char="•"/>
            </a:pPr>
            <a:r>
              <a:rPr lang="en-US" dirty="0">
                <a:latin typeface="Arial" panose="020B0604020202020204" pitchFamily="34" charset="0"/>
                <a:cs typeface="Arial" panose="020B0604020202020204" pitchFamily="34" charset="0"/>
              </a:rPr>
              <a:t>The development of the joint workplans serves to promote coherence and collaboration in the support being extended to the AU.</a:t>
            </a:r>
          </a:p>
          <a:p>
            <a:r>
              <a:rPr lang="en-US" dirty="0">
                <a:latin typeface="Arial" panose="020B0604020202020204" pitchFamily="34" charset="0"/>
                <a:cs typeface="Arial" panose="020B0604020202020204" pitchFamily="34" charset="0"/>
              </a:rPr>
              <a:t> </a:t>
            </a:r>
          </a:p>
          <a:p>
            <a:pPr marL="800100" lvl="1" indent="-342900">
              <a:buFont typeface="Arial" panose="020B0604020202020204" pitchFamily="34" charset="0"/>
              <a:buChar char="•"/>
            </a:pPr>
            <a:r>
              <a:rPr lang="en-US" dirty="0">
                <a:latin typeface="Arial" panose="020B0604020202020204" pitchFamily="34" charset="0"/>
                <a:cs typeface="Arial" panose="020B0604020202020204" pitchFamily="34" charset="0"/>
              </a:rPr>
              <a:t>The 20</a:t>
            </a:r>
            <a:r>
              <a:rPr lang="en-US" baseline="30000" dirty="0">
                <a:latin typeface="Arial" panose="020B0604020202020204" pitchFamily="34" charset="0"/>
                <a:cs typeface="Arial" panose="020B0604020202020204" pitchFamily="34" charset="0"/>
              </a:rPr>
              <a:t>th</a:t>
            </a:r>
            <a:r>
              <a:rPr lang="en-US" dirty="0">
                <a:latin typeface="Arial" panose="020B0604020202020204" pitchFamily="34" charset="0"/>
                <a:cs typeface="Arial" panose="020B0604020202020204" pitchFamily="34" charset="0"/>
              </a:rPr>
              <a:t> session of RCM-Africa proffered recommendations on coherent UN system support for the 2019 AU theme on forced displacement; and adopted the  joint workplans, thus paving the way for their implementation.</a:t>
            </a:r>
          </a:p>
          <a:p>
            <a:endParaRPr lang="en-US" dirty="0">
              <a:latin typeface="Arial" panose="020B0604020202020204" pitchFamily="34" charset="0"/>
              <a:cs typeface="Arial" panose="020B0604020202020204" pitchFamily="34" charset="0"/>
            </a:endParaRPr>
          </a:p>
          <a:p>
            <a:pPr marL="800100" lvl="1" indent="-342900">
              <a:buFont typeface="Arial" panose="020B0604020202020204" pitchFamily="34" charset="0"/>
              <a:buChar char="•"/>
            </a:pPr>
            <a:r>
              <a:rPr lang="en-US" dirty="0">
                <a:latin typeface="Arial" panose="020B0604020202020204" pitchFamily="34" charset="0"/>
                <a:cs typeface="Arial" panose="020B0604020202020204" pitchFamily="34" charset="0"/>
              </a:rPr>
              <a:t>The consultative meetings with AUC and AUDA-NEPAD resulted in agreements towards enhanced collaboration.</a:t>
            </a:r>
          </a:p>
          <a:p>
            <a:endParaRPr lang="en-US" dirty="0">
              <a:latin typeface="Arial" panose="020B0604020202020204" pitchFamily="34" charset="0"/>
              <a:cs typeface="Arial" panose="020B0604020202020204" pitchFamily="34" charset="0"/>
            </a:endParaRPr>
          </a:p>
          <a:p>
            <a:pPr marL="800100" lvl="1" indent="-342900">
              <a:buFont typeface="Arial" panose="020B0604020202020204" pitchFamily="34" charset="0"/>
              <a:buChar char="•"/>
            </a:pPr>
            <a:r>
              <a:rPr lang="en-US" dirty="0">
                <a:latin typeface="Arial" panose="020B0604020202020204" pitchFamily="34" charset="0"/>
                <a:cs typeface="Arial" panose="020B0604020202020204" pitchFamily="34" charset="0"/>
              </a:rPr>
              <a:t>The </a:t>
            </a:r>
            <a:r>
              <a:rPr lang="en-US" dirty="0" err="1">
                <a:latin typeface="Arial" panose="020B0604020202020204" pitchFamily="34" charset="0"/>
                <a:cs typeface="Arial" panose="020B0604020202020204" pitchFamily="34" charset="0"/>
              </a:rPr>
              <a:t>subprogramme</a:t>
            </a:r>
            <a:r>
              <a:rPr lang="en-US" dirty="0">
                <a:latin typeface="Arial" panose="020B0604020202020204" pitchFamily="34" charset="0"/>
                <a:cs typeface="Arial" panose="020B0604020202020204" pitchFamily="34" charset="0"/>
              </a:rPr>
              <a:t> contributed  to the ES’s compact on “leading the change” through the development of RCM-Africa and SRCM joint workplans as well as keeping track of implementation </a:t>
            </a:r>
            <a:r>
              <a:rPr lang="en-US" b="1" dirty="0">
                <a:latin typeface="Arial" panose="020B0604020202020204" pitchFamily="34" charset="0"/>
                <a:cs typeface="Arial" panose="020B0604020202020204" pitchFamily="34" charset="0"/>
              </a:rPr>
              <a:t>through progress reports.</a:t>
            </a:r>
          </a:p>
        </p:txBody>
      </p:sp>
    </p:spTree>
    <p:extLst>
      <p:ext uri="{BB962C8B-B14F-4D97-AF65-F5344CB8AC3E}">
        <p14:creationId xmlns:p14="http://schemas.microsoft.com/office/powerpoint/2010/main" val="220935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a:extLst/>
          </p:cNvPr>
          <p:cNvSpPr/>
          <p:nvPr/>
        </p:nvSpPr>
        <p:spPr>
          <a:xfrm>
            <a:off x="572437" y="184018"/>
            <a:ext cx="10998879"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en-US" sz="3200" b="1" dirty="0">
                <a:latin typeface="Century Gothic" panose="020B0502020202020204" pitchFamily="34" charset="0"/>
              </a:rPr>
              <a:t>Section 11: Key results achieved</a:t>
            </a:r>
            <a:endParaRPr lang="en-GB" sz="2800" b="1" dirty="0">
              <a:latin typeface="Century Gothic" panose="020B0502020202020204" pitchFamily="34" charset="0"/>
            </a:endParaRPr>
          </a:p>
        </p:txBody>
      </p:sp>
      <p:sp>
        <p:nvSpPr>
          <p:cNvPr id="4" name="TextBox 3"/>
          <p:cNvSpPr txBox="1"/>
          <p:nvPr/>
        </p:nvSpPr>
        <p:spPr>
          <a:xfrm>
            <a:off x="647971" y="933159"/>
            <a:ext cx="10896057" cy="400110"/>
          </a:xfrm>
          <a:prstGeom prst="rect">
            <a:avLst/>
          </a:prstGeom>
          <a:solidFill>
            <a:schemeClr val="accent5">
              <a:lumMod val="75000"/>
            </a:schemeClr>
          </a:solidFill>
        </p:spPr>
        <p:txBody>
          <a:bodyPr wrap="square" rtlCol="0">
            <a:spAutoFit/>
          </a:bodyPr>
          <a:lstStyle/>
          <a:p>
            <a:r>
              <a:rPr lang="en-US" sz="2000" b="1" dirty="0">
                <a:solidFill>
                  <a:schemeClr val="bg1"/>
                </a:solidFill>
                <a:latin typeface="Arial" panose="020B0604020202020204" pitchFamily="34" charset="0"/>
                <a:cs typeface="Arial" panose="020B0604020202020204" pitchFamily="34" charset="0"/>
              </a:rPr>
              <a:t>Expected Accomplishment 1 and 2:</a:t>
            </a:r>
          </a:p>
        </p:txBody>
      </p:sp>
      <p:sp>
        <p:nvSpPr>
          <p:cNvPr id="5" name="TextBox 4">
            <a:extLst>
              <a:ext uri="{FF2B5EF4-FFF2-40B4-BE49-F238E27FC236}">
                <a16:creationId xmlns:a16="http://schemas.microsoft.com/office/drawing/2014/main" id="{8FCB7EFC-1D4A-4D70-91B3-524D04F90EC0}"/>
              </a:ext>
            </a:extLst>
          </p:cNvPr>
          <p:cNvSpPr txBox="1"/>
          <p:nvPr/>
        </p:nvSpPr>
        <p:spPr>
          <a:xfrm>
            <a:off x="656650" y="1682300"/>
            <a:ext cx="10692151" cy="1938992"/>
          </a:xfrm>
          <a:prstGeom prst="rect">
            <a:avLst/>
          </a:prstGeom>
          <a:solidFill>
            <a:srgbClr val="DBD1E5"/>
          </a:solidFill>
        </p:spPr>
        <p:txBody>
          <a:bodyPr wrap="square" rtlCol="0">
            <a:spAutoFit/>
          </a:bodyPr>
          <a:lstStyle/>
          <a:p>
            <a:r>
              <a:rPr lang="en-US" sz="2000" b="1" dirty="0">
                <a:latin typeface="Arial" panose="020B0604020202020204" pitchFamily="34" charset="0"/>
                <a:cs typeface="Arial" panose="020B0604020202020204" pitchFamily="34" charset="0"/>
              </a:rPr>
              <a:t>Alignment to ECA SDs</a:t>
            </a:r>
          </a:p>
          <a:p>
            <a:endParaRPr lang="en-US" sz="2000" b="1" dirty="0">
              <a:latin typeface="Arial" panose="020B0604020202020204" pitchFamily="34" charset="0"/>
              <a:cs typeface="Arial" panose="020B0604020202020204" pitchFamily="34" charset="0"/>
            </a:endParaRPr>
          </a:p>
          <a:p>
            <a:endParaRPr lang="en-US" sz="2000" b="1" dirty="0">
              <a:latin typeface="Arial" panose="020B0604020202020204" pitchFamily="34" charset="0"/>
              <a:cs typeface="Arial" panose="020B0604020202020204" pitchFamily="34" charset="0"/>
            </a:endParaRPr>
          </a:p>
          <a:p>
            <a:endParaRPr lang="en-US" sz="2000" b="1" dirty="0">
              <a:latin typeface="Arial" panose="020B0604020202020204" pitchFamily="34" charset="0"/>
              <a:cs typeface="Arial" panose="020B0604020202020204" pitchFamily="34" charset="0"/>
            </a:endParaRPr>
          </a:p>
          <a:p>
            <a:endParaRPr lang="en-US" sz="2000" b="1" dirty="0">
              <a:latin typeface="Arial" panose="020B0604020202020204" pitchFamily="34" charset="0"/>
              <a:cs typeface="Arial" panose="020B0604020202020204" pitchFamily="34" charset="0"/>
            </a:endParaRPr>
          </a:p>
          <a:p>
            <a:endParaRPr lang="en-US" sz="2000" b="1"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A04423B0-2539-48C1-9555-D3DBEBB6E6ED}"/>
              </a:ext>
            </a:extLst>
          </p:cNvPr>
          <p:cNvSpPr txBox="1"/>
          <p:nvPr/>
        </p:nvSpPr>
        <p:spPr>
          <a:xfrm>
            <a:off x="647971" y="3639386"/>
            <a:ext cx="10700830" cy="2557228"/>
          </a:xfrm>
          <a:prstGeom prst="rect">
            <a:avLst/>
          </a:prstGeom>
          <a:solidFill>
            <a:srgbClr val="DBD1E5"/>
          </a:solidFill>
        </p:spPr>
        <p:style>
          <a:lnRef idx="0">
            <a:scrgbClr r="0" g="0" b="0"/>
          </a:lnRef>
          <a:fillRef idx="0">
            <a:scrgbClr r="0" g="0" b="0"/>
          </a:fillRef>
          <a:effectRef idx="0">
            <a:scrgbClr r="0" g="0" b="0"/>
          </a:effectRef>
          <a:fontRef idx="minor">
            <a:schemeClr val="lt1"/>
          </a:fontRef>
        </p:style>
        <p:txBody>
          <a:bodyPr spcFirstLastPara="0" vert="horz" wrap="square" lIns="99568" tIns="337051" rIns="99568" bIns="99568" numCol="1" spcCol="1270" anchor="t" anchorCtr="0">
            <a:noAutofit/>
          </a:bodyPr>
          <a:lstStyle/>
          <a:p>
            <a:pPr marL="0" lvl="1" defTabSz="622300">
              <a:lnSpc>
                <a:spcPct val="90000"/>
              </a:lnSpc>
              <a:spcBef>
                <a:spcPct val="0"/>
              </a:spcBef>
              <a:spcAft>
                <a:spcPct val="15000"/>
              </a:spcAft>
            </a:pPr>
            <a:r>
              <a:rPr lang="en-US" sz="1600" b="1" dirty="0">
                <a:solidFill>
                  <a:schemeClr val="tx1"/>
                </a:solidFill>
                <a:latin typeface="Arial" panose="020B0604020202020204" pitchFamily="34" charset="0"/>
                <a:cs typeface="Arial" panose="020B0604020202020204" pitchFamily="34" charset="0"/>
              </a:rPr>
              <a:t>Contributions to the SDGs:</a:t>
            </a:r>
          </a:p>
          <a:p>
            <a:pPr marL="0" lvl="1" defTabSz="622300">
              <a:lnSpc>
                <a:spcPct val="90000"/>
              </a:lnSpc>
              <a:spcBef>
                <a:spcPct val="0"/>
              </a:spcBef>
              <a:spcAft>
                <a:spcPct val="15000"/>
              </a:spcAft>
            </a:pPr>
            <a:endParaRPr lang="en-US" sz="1400" b="1" dirty="0"/>
          </a:p>
          <a:p>
            <a:pPr marL="114300" lvl="1" indent="-114300" defTabSz="622300">
              <a:lnSpc>
                <a:spcPct val="90000"/>
              </a:lnSpc>
              <a:spcBef>
                <a:spcPct val="0"/>
              </a:spcBef>
              <a:spcAft>
                <a:spcPct val="15000"/>
              </a:spcAft>
              <a:buChar char="••"/>
            </a:pPr>
            <a:endParaRPr lang="en-US" sz="1400" b="1" dirty="0"/>
          </a:p>
          <a:p>
            <a:pPr marL="114300" lvl="1" indent="-114300" defTabSz="622300">
              <a:lnSpc>
                <a:spcPct val="90000"/>
              </a:lnSpc>
              <a:spcBef>
                <a:spcPct val="0"/>
              </a:spcBef>
              <a:spcAft>
                <a:spcPct val="15000"/>
              </a:spcAft>
              <a:buChar char="••"/>
            </a:pPr>
            <a:endParaRPr lang="en-US" sz="1200" dirty="0"/>
          </a:p>
          <a:p>
            <a:pPr marL="114300" lvl="1" indent="-114300" defTabSz="533400">
              <a:lnSpc>
                <a:spcPct val="90000"/>
              </a:lnSpc>
              <a:spcBef>
                <a:spcPct val="0"/>
              </a:spcBef>
              <a:spcAft>
                <a:spcPct val="15000"/>
              </a:spcAft>
              <a:buChar char="••"/>
            </a:pPr>
            <a:endParaRPr lang="en-US" sz="1200" dirty="0"/>
          </a:p>
        </p:txBody>
      </p:sp>
      <p:pic>
        <p:nvPicPr>
          <p:cNvPr id="8" name="Picture 7">
            <a:extLst>
              <a:ext uri="{FF2B5EF4-FFF2-40B4-BE49-F238E27FC236}">
                <a16:creationId xmlns:a16="http://schemas.microsoft.com/office/drawing/2014/main" id="{E81780D5-D85C-428E-9982-70002B90DD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24436" y="3989057"/>
            <a:ext cx="794857" cy="628151"/>
          </a:xfrm>
          <a:prstGeom prst="rect">
            <a:avLst/>
          </a:prstGeom>
        </p:spPr>
      </p:pic>
      <p:pic>
        <p:nvPicPr>
          <p:cNvPr id="9" name="Picture 8">
            <a:extLst>
              <a:ext uri="{FF2B5EF4-FFF2-40B4-BE49-F238E27FC236}">
                <a16:creationId xmlns:a16="http://schemas.microsoft.com/office/drawing/2014/main" id="{596AE1DF-78CA-4B74-B81D-B1EDF2DE3D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2478" y="3995238"/>
            <a:ext cx="794857" cy="621971"/>
          </a:xfrm>
          <a:prstGeom prst="rect">
            <a:avLst/>
          </a:prstGeom>
        </p:spPr>
      </p:pic>
      <p:pic>
        <p:nvPicPr>
          <p:cNvPr id="10" name="Picture 9">
            <a:extLst>
              <a:ext uri="{FF2B5EF4-FFF2-40B4-BE49-F238E27FC236}">
                <a16:creationId xmlns:a16="http://schemas.microsoft.com/office/drawing/2014/main" id="{D6BC43C0-7E9D-494D-93D8-D4800BC2FD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36373" y="4034275"/>
            <a:ext cx="519252" cy="519252"/>
          </a:xfrm>
          <a:prstGeom prst="rect">
            <a:avLst/>
          </a:prstGeom>
        </p:spPr>
      </p:pic>
      <p:pic>
        <p:nvPicPr>
          <p:cNvPr id="11" name="Picture 10">
            <a:extLst>
              <a:ext uri="{FF2B5EF4-FFF2-40B4-BE49-F238E27FC236}">
                <a16:creationId xmlns:a16="http://schemas.microsoft.com/office/drawing/2014/main" id="{2F930E6F-BBBC-4E48-A805-6F481AE1D92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88026" y="4097957"/>
            <a:ext cx="519252" cy="519252"/>
          </a:xfrm>
          <a:prstGeom prst="rect">
            <a:avLst/>
          </a:prstGeom>
        </p:spPr>
      </p:pic>
      <p:pic>
        <p:nvPicPr>
          <p:cNvPr id="12" name="Picture 11">
            <a:extLst>
              <a:ext uri="{FF2B5EF4-FFF2-40B4-BE49-F238E27FC236}">
                <a16:creationId xmlns:a16="http://schemas.microsoft.com/office/drawing/2014/main" id="{A4F9ABE9-C38E-4431-ACBF-35CFC90E720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06316" y="3995238"/>
            <a:ext cx="519252" cy="519252"/>
          </a:xfrm>
          <a:prstGeom prst="rect">
            <a:avLst/>
          </a:prstGeom>
        </p:spPr>
      </p:pic>
      <p:pic>
        <p:nvPicPr>
          <p:cNvPr id="13" name="Picture 12">
            <a:extLst>
              <a:ext uri="{FF2B5EF4-FFF2-40B4-BE49-F238E27FC236}">
                <a16:creationId xmlns:a16="http://schemas.microsoft.com/office/drawing/2014/main" id="{54F19101-F23E-45B0-996F-6C20005E833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25721" y="3919030"/>
            <a:ext cx="519252" cy="519252"/>
          </a:xfrm>
          <a:prstGeom prst="rect">
            <a:avLst/>
          </a:prstGeom>
        </p:spPr>
      </p:pic>
      <p:pic>
        <p:nvPicPr>
          <p:cNvPr id="14" name="Picture 13">
            <a:extLst>
              <a:ext uri="{FF2B5EF4-FFF2-40B4-BE49-F238E27FC236}">
                <a16:creationId xmlns:a16="http://schemas.microsoft.com/office/drawing/2014/main" id="{1ABC375D-9813-4403-8F2E-05C2171A168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847984" y="3921654"/>
            <a:ext cx="519252" cy="519252"/>
          </a:xfrm>
          <a:prstGeom prst="rect">
            <a:avLst/>
          </a:prstGeom>
        </p:spPr>
      </p:pic>
      <p:pic>
        <p:nvPicPr>
          <p:cNvPr id="15" name="Picture 14">
            <a:extLst>
              <a:ext uri="{FF2B5EF4-FFF2-40B4-BE49-F238E27FC236}">
                <a16:creationId xmlns:a16="http://schemas.microsoft.com/office/drawing/2014/main" id="{3D073D57-A061-4193-A65D-D128C3D3844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829549" y="3869275"/>
            <a:ext cx="519252" cy="519252"/>
          </a:xfrm>
          <a:prstGeom prst="rect">
            <a:avLst/>
          </a:prstGeom>
        </p:spPr>
      </p:pic>
      <p:pic>
        <p:nvPicPr>
          <p:cNvPr id="16" name="Picture 15">
            <a:extLst>
              <a:ext uri="{FF2B5EF4-FFF2-40B4-BE49-F238E27FC236}">
                <a16:creationId xmlns:a16="http://schemas.microsoft.com/office/drawing/2014/main" id="{6AD69CE7-BB6A-4043-A39C-90C3D6D29FC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561296" y="4904231"/>
            <a:ext cx="519252" cy="519252"/>
          </a:xfrm>
          <a:prstGeom prst="rect">
            <a:avLst/>
          </a:prstGeom>
        </p:spPr>
      </p:pic>
      <p:pic>
        <p:nvPicPr>
          <p:cNvPr id="17" name="Picture 16">
            <a:extLst>
              <a:ext uri="{FF2B5EF4-FFF2-40B4-BE49-F238E27FC236}">
                <a16:creationId xmlns:a16="http://schemas.microsoft.com/office/drawing/2014/main" id="{FFD1F6C2-A3CD-4742-86BB-ADF2C0F3F04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481392" y="4916074"/>
            <a:ext cx="519252" cy="519252"/>
          </a:xfrm>
          <a:prstGeom prst="rect">
            <a:avLst/>
          </a:prstGeom>
        </p:spPr>
      </p:pic>
      <p:pic>
        <p:nvPicPr>
          <p:cNvPr id="18" name="Picture 17">
            <a:extLst>
              <a:ext uri="{FF2B5EF4-FFF2-40B4-BE49-F238E27FC236}">
                <a16:creationId xmlns:a16="http://schemas.microsoft.com/office/drawing/2014/main" id="{EFC71D28-FE71-45B9-9EB9-7CCEBFD135C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376547" y="4998364"/>
            <a:ext cx="519252" cy="519252"/>
          </a:xfrm>
          <a:prstGeom prst="rect">
            <a:avLst/>
          </a:prstGeom>
        </p:spPr>
      </p:pic>
      <p:pic>
        <p:nvPicPr>
          <p:cNvPr id="19" name="Picture 18">
            <a:extLst>
              <a:ext uri="{FF2B5EF4-FFF2-40B4-BE49-F238E27FC236}">
                <a16:creationId xmlns:a16="http://schemas.microsoft.com/office/drawing/2014/main" id="{3CBF4159-224F-4756-967E-E63B8D60C512}"/>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355625" y="4916074"/>
            <a:ext cx="519252" cy="519252"/>
          </a:xfrm>
          <a:prstGeom prst="rect">
            <a:avLst/>
          </a:prstGeom>
        </p:spPr>
      </p:pic>
      <p:pic>
        <p:nvPicPr>
          <p:cNvPr id="20" name="Picture 19">
            <a:extLst>
              <a:ext uri="{FF2B5EF4-FFF2-40B4-BE49-F238E27FC236}">
                <a16:creationId xmlns:a16="http://schemas.microsoft.com/office/drawing/2014/main" id="{5B9F0659-6193-4B4C-A4FA-687AF8CF3EFE}"/>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7274827" y="4905714"/>
            <a:ext cx="519252" cy="519252"/>
          </a:xfrm>
          <a:prstGeom prst="rect">
            <a:avLst/>
          </a:prstGeom>
        </p:spPr>
      </p:pic>
      <p:pic>
        <p:nvPicPr>
          <p:cNvPr id="21" name="Picture 20">
            <a:extLst>
              <a:ext uri="{FF2B5EF4-FFF2-40B4-BE49-F238E27FC236}">
                <a16:creationId xmlns:a16="http://schemas.microsoft.com/office/drawing/2014/main" id="{C35C38D9-7489-4618-8C0E-59C434420B85}"/>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241581" y="4998364"/>
            <a:ext cx="519252" cy="519252"/>
          </a:xfrm>
          <a:prstGeom prst="rect">
            <a:avLst/>
          </a:prstGeom>
        </p:spPr>
      </p:pic>
      <p:pic>
        <p:nvPicPr>
          <p:cNvPr id="22" name="Picture 21">
            <a:extLst>
              <a:ext uri="{FF2B5EF4-FFF2-40B4-BE49-F238E27FC236}">
                <a16:creationId xmlns:a16="http://schemas.microsoft.com/office/drawing/2014/main" id="{995CC894-F995-4905-8D80-9CF70D797E9D}"/>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9149060" y="4989021"/>
            <a:ext cx="519252" cy="519252"/>
          </a:xfrm>
          <a:prstGeom prst="rect">
            <a:avLst/>
          </a:prstGeom>
        </p:spPr>
      </p:pic>
      <p:pic>
        <p:nvPicPr>
          <p:cNvPr id="23" name="Picture 22">
            <a:extLst>
              <a:ext uri="{FF2B5EF4-FFF2-40B4-BE49-F238E27FC236}">
                <a16:creationId xmlns:a16="http://schemas.microsoft.com/office/drawing/2014/main" id="{AAF25226-C470-4C07-9743-20CE8C1A17F6}"/>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0068262" y="5012707"/>
            <a:ext cx="519252" cy="519252"/>
          </a:xfrm>
          <a:prstGeom prst="rect">
            <a:avLst/>
          </a:prstGeom>
        </p:spPr>
      </p:pic>
      <p:pic>
        <p:nvPicPr>
          <p:cNvPr id="24" name="Picture 23">
            <a:extLst>
              <a:ext uri="{FF2B5EF4-FFF2-40B4-BE49-F238E27FC236}">
                <a16:creationId xmlns:a16="http://schemas.microsoft.com/office/drawing/2014/main" id="{537E9499-4A5E-4A4B-B4CC-02B1F71C6D18}"/>
              </a:ext>
            </a:extLst>
          </p:cNvPr>
          <p:cNvPicPr>
            <a:picLocks noChangeAspect="1"/>
          </p:cNvPicPr>
          <p:nvPr/>
        </p:nvPicPr>
        <p:blipFill>
          <a:blip r:embed="rId18"/>
          <a:stretch>
            <a:fillRect/>
          </a:stretch>
        </p:blipFill>
        <p:spPr>
          <a:xfrm>
            <a:off x="4052083" y="1890943"/>
            <a:ext cx="1324463" cy="1251751"/>
          </a:xfrm>
          <a:prstGeom prst="rect">
            <a:avLst/>
          </a:prstGeom>
        </p:spPr>
      </p:pic>
      <p:pic>
        <p:nvPicPr>
          <p:cNvPr id="25" name="Picture 24">
            <a:extLst>
              <a:ext uri="{FF2B5EF4-FFF2-40B4-BE49-F238E27FC236}">
                <a16:creationId xmlns:a16="http://schemas.microsoft.com/office/drawing/2014/main" id="{9E37754D-3DB6-497A-8E07-5554EDDB7AFF}"/>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6095999" y="1942800"/>
            <a:ext cx="1511279" cy="1251750"/>
          </a:xfrm>
          <a:prstGeom prst="rect">
            <a:avLst/>
          </a:prstGeom>
        </p:spPr>
      </p:pic>
      <p:pic>
        <p:nvPicPr>
          <p:cNvPr id="26" name="Picture 25">
            <a:extLst>
              <a:ext uri="{FF2B5EF4-FFF2-40B4-BE49-F238E27FC236}">
                <a16:creationId xmlns:a16="http://schemas.microsoft.com/office/drawing/2014/main" id="{8B6EFC0F-BCEF-47E9-838D-4C95F8DEB755}"/>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8720545" y="2002625"/>
            <a:ext cx="1866969" cy="1251750"/>
          </a:xfrm>
          <a:prstGeom prst="rect">
            <a:avLst/>
          </a:prstGeom>
        </p:spPr>
      </p:pic>
    </p:spTree>
    <p:extLst>
      <p:ext uri="{BB962C8B-B14F-4D97-AF65-F5344CB8AC3E}">
        <p14:creationId xmlns:p14="http://schemas.microsoft.com/office/powerpoint/2010/main" val="35177432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ângulo arredondado 8">
            <a:extLst/>
          </p:cNvPr>
          <p:cNvSpPr/>
          <p:nvPr/>
        </p:nvSpPr>
        <p:spPr>
          <a:xfrm>
            <a:off x="545149" y="238363"/>
            <a:ext cx="10998879" cy="749141"/>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en-US" sz="3200" b="1" dirty="0">
                <a:latin typeface="Century Gothic" panose="020B0502020202020204" pitchFamily="34" charset="0"/>
              </a:rPr>
              <a:t>Section 11: opportunities and major challenges</a:t>
            </a:r>
            <a:endParaRPr lang="en-GB" sz="2800" b="1" dirty="0">
              <a:latin typeface="Century Gothic" panose="020B0502020202020204" pitchFamily="34" charset="0"/>
            </a:endParaRPr>
          </a:p>
        </p:txBody>
      </p:sp>
      <p:grpSp>
        <p:nvGrpSpPr>
          <p:cNvPr id="29" name="Group 28">
            <a:extLst>
              <a:ext uri="{FF2B5EF4-FFF2-40B4-BE49-F238E27FC236}">
                <a16:creationId xmlns:a16="http://schemas.microsoft.com/office/drawing/2014/main" id="{65535B65-D2E9-4EF7-A419-BA29655B00B6}"/>
              </a:ext>
            </a:extLst>
          </p:cNvPr>
          <p:cNvGrpSpPr/>
          <p:nvPr/>
        </p:nvGrpSpPr>
        <p:grpSpPr>
          <a:xfrm>
            <a:off x="572437" y="1155525"/>
            <a:ext cx="11057068" cy="953041"/>
            <a:chOff x="629399" y="1961853"/>
            <a:chExt cx="8136946" cy="797284"/>
          </a:xfrm>
        </p:grpSpPr>
        <p:sp>
          <p:nvSpPr>
            <p:cNvPr id="30" name="Right Arrow 12">
              <a:extLst>
                <a:ext uri="{FF2B5EF4-FFF2-40B4-BE49-F238E27FC236}">
                  <a16:creationId xmlns:a16="http://schemas.microsoft.com/office/drawing/2014/main" id="{8CD1335E-DDD4-41A8-8E62-AD01968E96FA}"/>
                </a:ext>
              </a:extLst>
            </p:cNvPr>
            <p:cNvSpPr/>
            <p:nvPr/>
          </p:nvSpPr>
          <p:spPr>
            <a:xfrm>
              <a:off x="1213522" y="2001310"/>
              <a:ext cx="3441605" cy="714895"/>
            </a:xfrm>
            <a:prstGeom prst="rightArrow">
              <a:avLst/>
            </a:prstGeom>
            <a:solidFill>
              <a:schemeClr val="accent1">
                <a:lumMod val="75000"/>
              </a:schemeClr>
            </a:solidFill>
            <a:effectLst>
              <a:glow rad="101600">
                <a:schemeClr val="accent1">
                  <a:satMod val="175000"/>
                  <a:alpha val="40000"/>
                </a:schemeClr>
              </a:glow>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OPPORTUNITIES</a:t>
              </a:r>
            </a:p>
          </p:txBody>
        </p:sp>
        <p:sp>
          <p:nvSpPr>
            <p:cNvPr id="31" name="Left Arrow 16">
              <a:extLst>
                <a:ext uri="{FF2B5EF4-FFF2-40B4-BE49-F238E27FC236}">
                  <a16:creationId xmlns:a16="http://schemas.microsoft.com/office/drawing/2014/main" id="{D453BA3C-E5FB-441A-BD49-9071C4214F2F}"/>
                </a:ext>
              </a:extLst>
            </p:cNvPr>
            <p:cNvSpPr/>
            <p:nvPr/>
          </p:nvSpPr>
          <p:spPr>
            <a:xfrm>
              <a:off x="4798186" y="1973368"/>
              <a:ext cx="3400893" cy="714895"/>
            </a:xfrm>
            <a:prstGeom prst="leftArrow">
              <a:avLst/>
            </a:prstGeom>
            <a:solidFill>
              <a:schemeClr val="accent1">
                <a:lumMod val="75000"/>
              </a:schemeClr>
            </a:solidFill>
            <a:effectLst>
              <a:glow rad="101600">
                <a:schemeClr val="accent1">
                  <a:satMod val="175000"/>
                  <a:alpha val="40000"/>
                </a:schemeClr>
              </a:glow>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MAJOR CHALLENGES/LESSONS</a:t>
              </a:r>
            </a:p>
          </p:txBody>
        </p:sp>
        <p:pic>
          <p:nvPicPr>
            <p:cNvPr id="32" name="Picture 31">
              <a:extLst>
                <a:ext uri="{FF2B5EF4-FFF2-40B4-BE49-F238E27FC236}">
                  <a16:creationId xmlns:a16="http://schemas.microsoft.com/office/drawing/2014/main" id="{346BB8FC-B3AE-4CE2-94C1-7A0AB7D5C9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9399" y="1961853"/>
              <a:ext cx="584123" cy="793808"/>
            </a:xfrm>
            <a:prstGeom prst="rect">
              <a:avLst/>
            </a:prstGeom>
          </p:spPr>
        </p:pic>
        <p:pic>
          <p:nvPicPr>
            <p:cNvPr id="33" name="Picture 32">
              <a:extLst>
                <a:ext uri="{FF2B5EF4-FFF2-40B4-BE49-F238E27FC236}">
                  <a16:creationId xmlns:a16="http://schemas.microsoft.com/office/drawing/2014/main" id="{0675F90D-1A8E-4DEB-B9B0-4AC1581B8C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39791" y="2043563"/>
              <a:ext cx="526554" cy="715574"/>
            </a:xfrm>
            <a:prstGeom prst="rect">
              <a:avLst/>
            </a:prstGeom>
          </p:spPr>
        </p:pic>
      </p:grpSp>
      <p:sp>
        <p:nvSpPr>
          <p:cNvPr id="34" name="TextBox 33">
            <a:extLst>
              <a:ext uri="{FF2B5EF4-FFF2-40B4-BE49-F238E27FC236}">
                <a16:creationId xmlns:a16="http://schemas.microsoft.com/office/drawing/2014/main" id="{47BD49EA-7652-40D8-8A93-09A16B54B26B}"/>
              </a:ext>
            </a:extLst>
          </p:cNvPr>
          <p:cNvSpPr txBox="1"/>
          <p:nvPr/>
        </p:nvSpPr>
        <p:spPr>
          <a:xfrm>
            <a:off x="1225118" y="2493818"/>
            <a:ext cx="4385570" cy="3416320"/>
          </a:xfrm>
          <a:prstGeom prst="rect">
            <a:avLst/>
          </a:prstGeom>
          <a:solidFill>
            <a:schemeClr val="tx2">
              <a:lumMod val="20000"/>
              <a:lumOff val="80000"/>
            </a:schemeClr>
          </a:solidFill>
        </p:spPr>
        <p:txBody>
          <a:bodyPr wrap="square" rtlCol="0">
            <a:spAutoFit/>
          </a:bodyPr>
          <a:lstStyle/>
          <a:p>
            <a:pPr marL="342900" indent="-342900">
              <a:buFont typeface="Arial" panose="020B0604020202020204" pitchFamily="34" charset="0"/>
              <a:buChar char="•"/>
            </a:pPr>
            <a:r>
              <a:rPr lang="en-US" sz="2400">
                <a:latin typeface="Arial" panose="020B0604020202020204" pitchFamily="34" charset="0"/>
                <a:cs typeface="Arial" panose="020B0604020202020204" pitchFamily="34" charset="0"/>
              </a:rPr>
              <a:t>Increased interest </a:t>
            </a:r>
            <a:r>
              <a:rPr lang="en-US" sz="2400" dirty="0">
                <a:latin typeface="Arial" panose="020B0604020202020204" pitchFamily="34" charset="0"/>
                <a:cs typeface="Arial" panose="020B0604020202020204" pitchFamily="34" charset="0"/>
              </a:rPr>
              <a:t>in RCM-Africa mainly in relation to its link with a future collaborative platform</a:t>
            </a:r>
          </a:p>
          <a:p>
            <a:pPr marL="342900" indent="-342900">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35" name="TextBox 34">
            <a:extLst>
              <a:ext uri="{FF2B5EF4-FFF2-40B4-BE49-F238E27FC236}">
                <a16:creationId xmlns:a16="http://schemas.microsoft.com/office/drawing/2014/main" id="{1F5300F8-B95D-45AB-8333-466EAEBD659F}"/>
              </a:ext>
            </a:extLst>
          </p:cNvPr>
          <p:cNvSpPr txBox="1"/>
          <p:nvPr/>
        </p:nvSpPr>
        <p:spPr>
          <a:xfrm>
            <a:off x="6312023" y="2496589"/>
            <a:ext cx="4820575" cy="3323987"/>
          </a:xfrm>
          <a:prstGeom prst="rect">
            <a:avLst/>
          </a:prstGeom>
          <a:solidFill>
            <a:schemeClr val="tx2">
              <a:lumMod val="20000"/>
              <a:lumOff val="80000"/>
            </a:schemeClr>
          </a:solidFill>
        </p:spPr>
        <p:txBody>
          <a:bodyPr wrap="square" rtlCol="0">
            <a:spAutoFit/>
          </a:bodyPr>
          <a:lstStyle/>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Uncertainties surrounding the UN reforms has negatively impacted delivery (development of M&amp;E Framework, and training workshops on strengthening the Mechanisms and on M&amp;E suspended)</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2186020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ângulo arredondado 8">
            <a:extLst>
              <a:ext uri="{FF2B5EF4-FFF2-40B4-BE49-F238E27FC236}">
                <a16:creationId xmlns:a16="http://schemas.microsoft.com/office/drawing/2014/main" id="{443265F4-C211-0040-94B5-C85919DD8C06}"/>
              </a:ext>
            </a:extLst>
          </p:cNvPr>
          <p:cNvSpPr/>
          <p:nvPr/>
        </p:nvSpPr>
        <p:spPr>
          <a:xfrm>
            <a:off x="678891" y="0"/>
            <a:ext cx="10998879" cy="681038"/>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en-US" sz="2800" b="1" dirty="0">
                <a:latin typeface="Century Gothic" panose="020B0502020202020204" pitchFamily="34" charset="0"/>
              </a:rPr>
              <a:t>Sub </a:t>
            </a:r>
            <a:r>
              <a:rPr lang="en-US" sz="2800" b="1" dirty="0" err="1">
                <a:latin typeface="Century Gothic" panose="020B0502020202020204" pitchFamily="34" charset="0"/>
              </a:rPr>
              <a:t>Progr</a:t>
            </a:r>
            <a:r>
              <a:rPr lang="en-US" sz="2800" b="1" dirty="0">
                <a:latin typeface="Century Gothic" panose="020B0502020202020204" pitchFamily="34" charset="0"/>
              </a:rPr>
              <a:t> 2 : Way Forward in 2020</a:t>
            </a:r>
            <a:endParaRPr lang="en-GB" sz="2800" b="1" dirty="0">
              <a:latin typeface="Century Gothic" panose="020B0502020202020204" pitchFamily="34" charset="0"/>
            </a:endParaRPr>
          </a:p>
        </p:txBody>
      </p:sp>
      <p:sp>
        <p:nvSpPr>
          <p:cNvPr id="29" name="TextBox 28"/>
          <p:cNvSpPr txBox="1"/>
          <p:nvPr/>
        </p:nvSpPr>
        <p:spPr>
          <a:xfrm>
            <a:off x="808040" y="769815"/>
            <a:ext cx="10731874" cy="5724644"/>
          </a:xfrm>
          <a:prstGeom prst="rect">
            <a:avLst/>
          </a:prstGeom>
          <a:solidFill>
            <a:schemeClr val="tx2">
              <a:lumMod val="20000"/>
              <a:lumOff val="80000"/>
            </a:schemeClr>
          </a:solidFill>
        </p:spPr>
        <p:txBody>
          <a:bodyPr wrap="square" rtlCol="0">
            <a:spAutoFit/>
          </a:bodyPr>
          <a:lstStyle/>
          <a:p>
            <a:pPr marL="342900" indent="-342900">
              <a:buFont typeface="Wingdings" panose="05000000000000000000" pitchFamily="2" charset="2"/>
              <a:buChar char="q"/>
            </a:pPr>
            <a:r>
              <a:rPr lang="en-GB" sz="2000" b="1" dirty="0">
                <a:latin typeface="Arial" panose="020B0604020202020204" pitchFamily="34" charset="0"/>
                <a:cs typeface="Arial" panose="020B0604020202020204" pitchFamily="34" charset="0"/>
              </a:rPr>
              <a:t>Think Tank</a:t>
            </a:r>
          </a:p>
          <a:p>
            <a:pPr marL="285750" indent="-285750">
              <a:buFont typeface="Arial" panose="020B0604020202020204" pitchFamily="34" charset="0"/>
              <a:buChar char="•"/>
            </a:pPr>
            <a:endParaRPr lang="en-GB" sz="2000"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q"/>
            </a:pPr>
            <a:r>
              <a:rPr lang="en-US" dirty="0">
                <a:latin typeface="Arial" panose="020B0604020202020204" pitchFamily="34" charset="0"/>
                <a:cs typeface="Arial" panose="020B0604020202020204" pitchFamily="34" charset="0"/>
              </a:rPr>
              <a:t>In collaboration with its partners both internally and externally: </a:t>
            </a:r>
          </a:p>
          <a:p>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Publication on Assessing Regional Integration in Africa (ARIA).</a:t>
            </a:r>
          </a:p>
          <a:p>
            <a:pPr lvl="1"/>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The development of the Regional Integration Index (ARII).</a:t>
            </a:r>
          </a:p>
          <a:p>
            <a:pPr lvl="1"/>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Contribution to the Digital Transformation Strategy for Africa.</a:t>
            </a:r>
          </a:p>
          <a:p>
            <a:pPr lvl="1"/>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Study on “Governing the Interface between the </a:t>
            </a:r>
            <a:r>
              <a:rPr lang="en-US" dirty="0" err="1">
                <a:latin typeface="Arial" panose="020B0604020202020204" pitchFamily="34" charset="0"/>
                <a:cs typeface="Arial" panose="020B0604020202020204" pitchFamily="34" charset="0"/>
              </a:rPr>
              <a:t>AfCFTA</a:t>
            </a:r>
            <a:r>
              <a:rPr lang="en-US" dirty="0">
                <a:latin typeface="Arial" panose="020B0604020202020204" pitchFamily="34" charset="0"/>
                <a:cs typeface="Arial" panose="020B0604020202020204" pitchFamily="34" charset="0"/>
              </a:rPr>
              <a:t> and </a:t>
            </a:r>
            <a:r>
              <a:rPr lang="en-US" dirty="0" err="1">
                <a:latin typeface="Arial" panose="020B0604020202020204" pitchFamily="34" charset="0"/>
                <a:cs typeface="Arial" panose="020B0604020202020204" pitchFamily="34" charset="0"/>
              </a:rPr>
              <a:t>RECs’</a:t>
            </a:r>
            <a:r>
              <a:rPr lang="en-US" dirty="0">
                <a:latin typeface="Arial" panose="020B0604020202020204" pitchFamily="34" charset="0"/>
                <a:cs typeface="Arial" panose="020B0604020202020204" pitchFamily="34" charset="0"/>
              </a:rPr>
              <a:t> Free Trade Areas: Issues, Opportunities and Challenges”. </a:t>
            </a:r>
          </a:p>
          <a:p>
            <a:pPr lvl="1"/>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Publication on Challenges &amp; Opportunities facing local pharmaceutical production in Africa.</a:t>
            </a:r>
          </a:p>
          <a:p>
            <a:pPr lvl="1"/>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GB" dirty="0">
                <a:latin typeface="Arial" panose="020B0604020202020204" pitchFamily="34" charset="0"/>
                <a:cs typeface="Arial" panose="020B0604020202020204" pitchFamily="34" charset="0"/>
              </a:rPr>
              <a:t>Supporting AfCFTA Phase II negotiations on Investment, Competition, IPR &amp; digital Commerce.</a:t>
            </a:r>
          </a:p>
          <a:p>
            <a:r>
              <a:rPr lang="en-GB" dirty="0">
                <a:latin typeface="Arial" panose="020B0604020202020204" pitchFamily="34" charset="0"/>
                <a:cs typeface="Arial" panose="020B0604020202020204" pitchFamily="34" charset="0"/>
              </a:rPr>
              <a:t> </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Preparations to produce the AfCFTA Country Business Index.</a:t>
            </a:r>
          </a:p>
          <a:p>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Preparation of ARIA X publication focusing on trade in services. </a:t>
            </a:r>
            <a:r>
              <a:rPr lang="en-US" sz="2000" b="1"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172173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ângulo arredondado 8">
            <a:extLst>
              <a:ext uri="{FF2B5EF4-FFF2-40B4-BE49-F238E27FC236}">
                <a16:creationId xmlns:a16="http://schemas.microsoft.com/office/drawing/2014/main" id="{443265F4-C211-0040-94B5-C85919DD8C06}"/>
              </a:ext>
            </a:extLst>
          </p:cNvPr>
          <p:cNvSpPr/>
          <p:nvPr/>
        </p:nvSpPr>
        <p:spPr>
          <a:xfrm>
            <a:off x="678891" y="0"/>
            <a:ext cx="10998879" cy="681038"/>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en-US" sz="2800" b="1" dirty="0">
                <a:latin typeface="Century Gothic" panose="020B0502020202020204" pitchFamily="34" charset="0"/>
              </a:rPr>
              <a:t>Sub </a:t>
            </a:r>
            <a:r>
              <a:rPr lang="en-US" sz="2800" b="1" dirty="0" err="1">
                <a:latin typeface="Century Gothic" panose="020B0502020202020204" pitchFamily="34" charset="0"/>
              </a:rPr>
              <a:t>Progr</a:t>
            </a:r>
            <a:r>
              <a:rPr lang="en-US" sz="2800" b="1" dirty="0">
                <a:latin typeface="Century Gothic" panose="020B0502020202020204" pitchFamily="34" charset="0"/>
              </a:rPr>
              <a:t> 2 : Way Forward in 2020</a:t>
            </a:r>
            <a:endParaRPr lang="en-GB" sz="2800" b="1" dirty="0">
              <a:latin typeface="Century Gothic" panose="020B0502020202020204" pitchFamily="34" charset="0"/>
            </a:endParaRPr>
          </a:p>
        </p:txBody>
      </p:sp>
      <p:sp>
        <p:nvSpPr>
          <p:cNvPr id="29" name="TextBox 28"/>
          <p:cNvSpPr txBox="1"/>
          <p:nvPr/>
        </p:nvSpPr>
        <p:spPr>
          <a:xfrm>
            <a:off x="790113" y="1009512"/>
            <a:ext cx="10731874" cy="5355312"/>
          </a:xfrm>
          <a:prstGeom prst="rect">
            <a:avLst/>
          </a:prstGeom>
          <a:solidFill>
            <a:schemeClr val="tx2">
              <a:lumMod val="20000"/>
              <a:lumOff val="80000"/>
            </a:schemeClr>
          </a:solidFill>
        </p:spPr>
        <p:txBody>
          <a:bodyPr wrap="square" rtlCol="0">
            <a:spAutoFit/>
          </a:bodyPr>
          <a:lstStyle/>
          <a:p>
            <a:pPr marL="285750" indent="-285750">
              <a:buFont typeface="Wingdings" panose="05000000000000000000" pitchFamily="2" charset="2"/>
              <a:buChar char="q"/>
            </a:pPr>
            <a:r>
              <a:rPr lang="en-GB" b="1"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Convening</a:t>
            </a:r>
          </a:p>
          <a:p>
            <a:pPr marL="285750" indent="-285750">
              <a:buFont typeface="Wingdings" panose="05000000000000000000" pitchFamily="2" charset="2"/>
              <a:buChar char="q"/>
            </a:pPr>
            <a:endParaRPr lang="en-US" b="1"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q"/>
            </a:pPr>
            <a:r>
              <a:rPr lang="en-US" b="1"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In collaboration both internally and externally: </a:t>
            </a:r>
          </a:p>
          <a:p>
            <a:pPr lvl="1"/>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Consultations with the Digital Trade Community on the advancement of the Digitalization Agenda in Africa.</a:t>
            </a:r>
          </a:p>
          <a:p>
            <a:pPr lvl="1"/>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Upon demand : Regional, sub-regional, national forums aiming to better equip stakeholders with knowledge on the </a:t>
            </a:r>
            <a:r>
              <a:rPr lang="en-US" dirty="0" err="1">
                <a:latin typeface="Arial" panose="020B0604020202020204" pitchFamily="34" charset="0"/>
                <a:cs typeface="Arial" panose="020B0604020202020204" pitchFamily="34" charset="0"/>
              </a:rPr>
              <a:t>AfCFTA</a:t>
            </a:r>
            <a:r>
              <a:rPr lang="en-US" dirty="0">
                <a:latin typeface="Arial" panose="020B0604020202020204" pitchFamily="34" charset="0"/>
                <a:cs typeface="Arial" panose="020B0604020202020204" pitchFamily="34" charset="0"/>
              </a:rPr>
              <a:t> and its implications as well as to gather feedback to be used for national </a:t>
            </a:r>
            <a:r>
              <a:rPr lang="en-US" dirty="0" err="1">
                <a:latin typeface="Arial" panose="020B0604020202020204" pitchFamily="34" charset="0"/>
                <a:cs typeface="Arial" panose="020B0604020202020204" pitchFamily="34" charset="0"/>
              </a:rPr>
              <a:t>AfCFTA</a:t>
            </a:r>
            <a:r>
              <a:rPr lang="en-US" dirty="0">
                <a:latin typeface="Arial" panose="020B0604020202020204" pitchFamily="34" charset="0"/>
                <a:cs typeface="Arial" panose="020B0604020202020204" pitchFamily="34" charset="0"/>
              </a:rPr>
              <a:t> strategies.</a:t>
            </a:r>
          </a:p>
          <a:p>
            <a:pPr lvl="1"/>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1</a:t>
            </a:r>
            <a:r>
              <a:rPr lang="en-US" baseline="30000" dirty="0">
                <a:latin typeface="Arial" panose="020B0604020202020204" pitchFamily="34" charset="0"/>
                <a:cs typeface="Arial" panose="020B0604020202020204" pitchFamily="34" charset="0"/>
              </a:rPr>
              <a:t>st</a:t>
            </a:r>
            <a:r>
              <a:rPr lang="en-US" dirty="0">
                <a:latin typeface="Arial" panose="020B0604020202020204" pitchFamily="34" charset="0"/>
                <a:cs typeface="Arial" panose="020B0604020202020204" pitchFamily="34" charset="0"/>
              </a:rPr>
              <a:t>  Committee session on private sector development, regional integration, trade, infrastructure, industry and technology In collaboration with: SROs and IDEP; AUC, RECs, </a:t>
            </a:r>
            <a:r>
              <a:rPr lang="en-US" dirty="0" err="1">
                <a:latin typeface="Arial" panose="020B0604020202020204" pitchFamily="34" charset="0"/>
                <a:cs typeface="Arial" panose="020B0604020202020204" pitchFamily="34" charset="0"/>
              </a:rPr>
              <a:t>MoT</a:t>
            </a:r>
            <a:r>
              <a:rPr lang="en-US" dirty="0">
                <a:latin typeface="Arial" panose="020B0604020202020204" pitchFamily="34" charset="0"/>
                <a:cs typeface="Arial" panose="020B0604020202020204" pitchFamily="34" charset="0"/>
              </a:rPr>
              <a:t>.</a:t>
            </a:r>
          </a:p>
          <a:p>
            <a:pPr lvl="1"/>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Participate in the 12</a:t>
            </a:r>
            <a:r>
              <a:rPr lang="en-US" baseline="30000" dirty="0">
                <a:latin typeface="Arial" panose="020B0604020202020204" pitchFamily="34" charset="0"/>
                <a:cs typeface="Arial" panose="020B0604020202020204" pitchFamily="34" charset="0"/>
              </a:rPr>
              <a:t>th</a:t>
            </a:r>
            <a:r>
              <a:rPr lang="en-US" dirty="0">
                <a:latin typeface="Arial" panose="020B0604020202020204" pitchFamily="34" charset="0"/>
                <a:cs typeface="Arial" panose="020B0604020202020204" pitchFamily="34" charset="0"/>
              </a:rPr>
              <a:t> Ministerial Conference (MC12), 8 to 11 June 2020 in Nur-Sultan, Kazakhstan.</a:t>
            </a:r>
          </a:p>
          <a:p>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Participation in the 2</a:t>
            </a:r>
            <a:r>
              <a:rPr lang="en-US" baseline="30000" dirty="0">
                <a:latin typeface="Arial" panose="020B0604020202020204" pitchFamily="34" charset="0"/>
                <a:cs typeface="Arial" panose="020B0604020202020204" pitchFamily="34" charset="0"/>
              </a:rPr>
              <a:t>nd</a:t>
            </a:r>
            <a:r>
              <a:rPr lang="en-US" dirty="0">
                <a:latin typeface="Arial" panose="020B0604020202020204" pitchFamily="34" charset="0"/>
                <a:cs typeface="Arial" panose="020B0604020202020204" pitchFamily="34" charset="0"/>
              </a:rPr>
              <a:t> Intra African Trade Fair 2020, Kigali, Rwanda, 1-7 September 2020. </a:t>
            </a:r>
          </a:p>
          <a:p>
            <a:r>
              <a:rPr lang="en-US" dirty="0">
                <a:latin typeface="Arial" panose="020B0604020202020204" pitchFamily="34" charset="0"/>
                <a:cs typeface="Arial" panose="020B0604020202020204" pitchFamily="34" charset="0"/>
              </a:rPr>
              <a:t>   </a:t>
            </a:r>
            <a:endParaRPr lang="en-US" sz="1400" dirty="0"/>
          </a:p>
        </p:txBody>
      </p:sp>
    </p:spTree>
    <p:extLst>
      <p:ext uri="{BB962C8B-B14F-4D97-AF65-F5344CB8AC3E}">
        <p14:creationId xmlns:p14="http://schemas.microsoft.com/office/powerpoint/2010/main" val="33673615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ângulo arredondado 8">
            <a:extLst>
              <a:ext uri="{FF2B5EF4-FFF2-40B4-BE49-F238E27FC236}">
                <a16:creationId xmlns:a16="http://schemas.microsoft.com/office/drawing/2014/main" id="{443265F4-C211-0040-94B5-C85919DD8C06}"/>
              </a:ext>
            </a:extLst>
          </p:cNvPr>
          <p:cNvSpPr/>
          <p:nvPr/>
        </p:nvSpPr>
        <p:spPr>
          <a:xfrm>
            <a:off x="678891" y="0"/>
            <a:ext cx="10998879" cy="681038"/>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91440" bIns="91440" rtlCol="0" anchor="ctr">
            <a:spAutoFit/>
          </a:bodyPr>
          <a:lstStyle/>
          <a:p>
            <a:pPr marL="357188"/>
            <a:r>
              <a:rPr lang="en-US" sz="2800" b="1" dirty="0">
                <a:latin typeface="Century Gothic" panose="020B0502020202020204" pitchFamily="34" charset="0"/>
              </a:rPr>
              <a:t>Sub </a:t>
            </a:r>
            <a:r>
              <a:rPr lang="en-US" sz="2800" b="1" dirty="0" err="1">
                <a:latin typeface="Century Gothic" panose="020B0502020202020204" pitchFamily="34" charset="0"/>
              </a:rPr>
              <a:t>Progr</a:t>
            </a:r>
            <a:r>
              <a:rPr lang="en-US" sz="2800" b="1" dirty="0">
                <a:latin typeface="Century Gothic" panose="020B0502020202020204" pitchFamily="34" charset="0"/>
              </a:rPr>
              <a:t> 2 : Way Forward in 2020</a:t>
            </a:r>
            <a:endParaRPr lang="en-GB" sz="2800" b="1" dirty="0">
              <a:latin typeface="Century Gothic" panose="020B0502020202020204" pitchFamily="34" charset="0"/>
            </a:endParaRPr>
          </a:p>
        </p:txBody>
      </p:sp>
      <p:sp>
        <p:nvSpPr>
          <p:cNvPr id="29" name="TextBox 28"/>
          <p:cNvSpPr txBox="1"/>
          <p:nvPr/>
        </p:nvSpPr>
        <p:spPr>
          <a:xfrm>
            <a:off x="781235" y="681038"/>
            <a:ext cx="10731874" cy="5447645"/>
          </a:xfrm>
          <a:prstGeom prst="rect">
            <a:avLst/>
          </a:prstGeom>
          <a:solidFill>
            <a:schemeClr val="tx2">
              <a:lumMod val="20000"/>
              <a:lumOff val="80000"/>
            </a:schemeClr>
          </a:solidFill>
        </p:spPr>
        <p:txBody>
          <a:bodyPr wrap="square" rtlCol="0">
            <a:spAutoFit/>
          </a:bodyPr>
          <a:lstStyle/>
          <a:p>
            <a:pPr marL="285750" indent="-285750">
              <a:buFont typeface="Wingdings" panose="05000000000000000000" pitchFamily="2" charset="2"/>
              <a:buChar char="q"/>
            </a:pPr>
            <a:r>
              <a:rPr lang="en-GB" b="1" dirty="0">
                <a:latin typeface="Arial" panose="020B0604020202020204" pitchFamily="34" charset="0"/>
                <a:cs typeface="Arial" panose="020B0604020202020204" pitchFamily="34" charset="0"/>
              </a:rPr>
              <a:t>    </a:t>
            </a:r>
            <a:r>
              <a:rPr lang="en-US" sz="2000" b="1" dirty="0">
                <a:latin typeface="Arial" panose="020B0604020202020204" pitchFamily="34" charset="0"/>
                <a:cs typeface="Arial" panose="020B0604020202020204" pitchFamily="34" charset="0"/>
              </a:rPr>
              <a:t>Operational</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342900" indent="-342900">
              <a:buFont typeface="Wingdings" panose="05000000000000000000" pitchFamily="2" charset="2"/>
              <a:buChar char="q"/>
            </a:pPr>
            <a:r>
              <a:rPr lang="en-US" sz="2000"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In collaboration and internally and externally:</a:t>
            </a:r>
          </a:p>
          <a:p>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Production of </a:t>
            </a:r>
            <a:r>
              <a:rPr lang="en-US" dirty="0" err="1">
                <a:latin typeface="Arial" panose="020B0604020202020204" pitchFamily="34" charset="0"/>
                <a:cs typeface="Arial" panose="020B0604020202020204" pitchFamily="34" charset="0"/>
              </a:rPr>
              <a:t>AfCFTA</a:t>
            </a:r>
            <a:r>
              <a:rPr lang="en-US" dirty="0">
                <a:latin typeface="Arial" panose="020B0604020202020204" pitchFamily="34" charset="0"/>
                <a:cs typeface="Arial" panose="020B0604020202020204" pitchFamily="34" charset="0"/>
              </a:rPr>
              <a:t> National Strategies .</a:t>
            </a:r>
          </a:p>
          <a:p>
            <a:pPr lvl="1"/>
            <a:r>
              <a:rPr lang="en-US" dirty="0">
                <a:latin typeface="Arial" panose="020B0604020202020204" pitchFamily="34" charset="0"/>
                <a:cs typeface="Arial" panose="020B0604020202020204" pitchFamily="34" charset="0"/>
              </a:rPr>
              <a:t> </a:t>
            </a:r>
          </a:p>
          <a:p>
            <a:pPr marL="742950" lvl="1" indent="-285750">
              <a:buFont typeface="Arial" panose="020B0604020202020204" pitchFamily="34" charset="0"/>
              <a:buChar char="•"/>
            </a:pPr>
            <a:r>
              <a:rPr lang="en-US" dirty="0" err="1">
                <a:latin typeface="Arial" panose="020B0604020202020204" pitchFamily="34" charset="0"/>
                <a:cs typeface="Arial" panose="020B0604020202020204" pitchFamily="34" charset="0"/>
              </a:rPr>
              <a:t>AfCFTA</a:t>
            </a:r>
            <a:r>
              <a:rPr lang="en-US" dirty="0">
                <a:latin typeface="Arial" panose="020B0604020202020204" pitchFamily="34" charset="0"/>
                <a:cs typeface="Arial" panose="020B0604020202020204" pitchFamily="34" charset="0"/>
              </a:rPr>
              <a:t> Country Business Index Methodology.</a:t>
            </a:r>
          </a:p>
          <a:p>
            <a:pPr marL="742950" lvl="1"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Training </a:t>
            </a:r>
            <a:r>
              <a:rPr lang="en-US" dirty="0" err="1">
                <a:latin typeface="Arial" panose="020B0604020202020204" pitchFamily="34" charset="0"/>
                <a:cs typeface="Arial" panose="020B0604020202020204" pitchFamily="34" charset="0"/>
              </a:rPr>
              <a:t>programmes</a:t>
            </a:r>
            <a:r>
              <a:rPr lang="en-US" dirty="0">
                <a:latin typeface="Arial" panose="020B0604020202020204" pitchFamily="34" charset="0"/>
                <a:cs typeface="Arial" panose="020B0604020202020204" pitchFamily="34" charset="0"/>
              </a:rPr>
              <a:t> targeting African trade experts., in collaboration with the IDEP:</a:t>
            </a:r>
          </a:p>
          <a:p>
            <a:pPr marL="742950" lvl="1"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1200150" lvl="2" indent="-285750">
              <a:buFont typeface="Wingdings" panose="05000000000000000000" pitchFamily="2" charset="2"/>
              <a:buChar char="ü"/>
            </a:pPr>
            <a:r>
              <a:rPr lang="en-US" dirty="0">
                <a:latin typeface="Arial" panose="020B0604020202020204" pitchFamily="34" charset="0"/>
                <a:cs typeface="Arial" panose="020B0604020202020204" pitchFamily="34" charset="0"/>
              </a:rPr>
              <a:t>on the ARII: Its use for policy development and analysis”; </a:t>
            </a:r>
          </a:p>
          <a:p>
            <a:pPr marL="1200150" lvl="2" indent="-285750">
              <a:buFont typeface="Wingdings" panose="05000000000000000000" pitchFamily="2" charset="2"/>
              <a:buChar char="ü"/>
            </a:pPr>
            <a:r>
              <a:rPr lang="en-US" dirty="0">
                <a:latin typeface="Arial" panose="020B0604020202020204" pitchFamily="34" charset="0"/>
                <a:cs typeface="Arial" panose="020B0604020202020204" pitchFamily="34" charset="0"/>
              </a:rPr>
              <a:t>an economic modeling course with a focus on </a:t>
            </a:r>
            <a:r>
              <a:rPr lang="en-US" dirty="0" err="1">
                <a:latin typeface="Arial" panose="020B0604020202020204" pitchFamily="34" charset="0"/>
                <a:cs typeface="Arial" panose="020B0604020202020204" pitchFamily="34" charset="0"/>
              </a:rPr>
              <a:t>AfCFTA</a:t>
            </a:r>
            <a:r>
              <a:rPr lang="en-US" dirty="0">
                <a:latin typeface="Arial" panose="020B0604020202020204" pitchFamily="34" charset="0"/>
                <a:cs typeface="Arial" panose="020B0604020202020204" pitchFamily="34" charset="0"/>
              </a:rPr>
              <a:t>; and </a:t>
            </a:r>
          </a:p>
          <a:p>
            <a:pPr marL="1200150" lvl="2" indent="-285750">
              <a:buFont typeface="Wingdings" panose="05000000000000000000" pitchFamily="2" charset="2"/>
              <a:buChar char="ü"/>
            </a:pPr>
            <a:r>
              <a:rPr lang="en-US" dirty="0">
                <a:latin typeface="Arial" panose="020B0604020202020204" pitchFamily="34" charset="0"/>
                <a:cs typeface="Arial" panose="020B0604020202020204" pitchFamily="34" charset="0"/>
              </a:rPr>
              <a:t>a course on “Gender, Trade and Development”.</a:t>
            </a:r>
          </a:p>
          <a:p>
            <a:pPr marL="742950" lvl="1"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Operational Phase of the </a:t>
            </a:r>
            <a:r>
              <a:rPr lang="en-US" dirty="0" err="1">
                <a:latin typeface="Arial" panose="020B0604020202020204" pitchFamily="34" charset="0"/>
                <a:cs typeface="Arial" panose="020B0604020202020204" pitchFamily="34" charset="0"/>
              </a:rPr>
              <a:t>AfCFTA</a:t>
            </a:r>
            <a:r>
              <a:rPr lang="en-US" dirty="0">
                <a:latin typeface="Arial" panose="020B0604020202020204" pitchFamily="34" charset="0"/>
                <a:cs typeface="Arial" panose="020B0604020202020204" pitchFamily="34" charset="0"/>
              </a:rPr>
              <a:t> on 1</a:t>
            </a:r>
            <a:r>
              <a:rPr lang="en-US" baseline="30000" dirty="0">
                <a:latin typeface="Arial" panose="020B0604020202020204" pitchFamily="34" charset="0"/>
                <a:cs typeface="Arial" panose="020B0604020202020204" pitchFamily="34" charset="0"/>
              </a:rPr>
              <a:t>st</a:t>
            </a:r>
            <a:r>
              <a:rPr lang="en-US" dirty="0">
                <a:latin typeface="Arial" panose="020B0604020202020204" pitchFamily="34" charset="0"/>
                <a:cs typeface="Arial" panose="020B0604020202020204" pitchFamily="34" charset="0"/>
              </a:rPr>
              <a:t> July 2020.</a:t>
            </a:r>
          </a:p>
          <a:p>
            <a:pPr lvl="1"/>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Continue providing support to the implementation of the </a:t>
            </a:r>
            <a:r>
              <a:rPr lang="en-US" dirty="0" err="1">
                <a:latin typeface="Arial" panose="020B0604020202020204" pitchFamily="34" charset="0"/>
                <a:cs typeface="Arial" panose="020B0604020202020204" pitchFamily="34" charset="0"/>
              </a:rPr>
              <a:t>AfCFTA</a:t>
            </a:r>
            <a:r>
              <a:rPr lang="en-US" dirty="0">
                <a:latin typeface="Arial" panose="020B0604020202020204" pitchFamily="34" charset="0"/>
                <a:cs typeface="Arial" panose="020B0604020202020204" pitchFamily="34" charset="0"/>
              </a:rPr>
              <a:t> operational phase.</a:t>
            </a:r>
          </a:p>
          <a:p>
            <a:pPr lvl="1"/>
            <a:endParaRPr lang="en-US"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Negotiate the next cycle of ATPC (2021-2026).</a:t>
            </a:r>
          </a:p>
        </p:txBody>
      </p:sp>
    </p:spTree>
    <p:extLst>
      <p:ext uri="{BB962C8B-B14F-4D97-AF65-F5344CB8AC3E}">
        <p14:creationId xmlns:p14="http://schemas.microsoft.com/office/powerpoint/2010/main" val="38605050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576E76DD-03E3-9B40-BB4C-70018833582E}"/>
              </a:ext>
            </a:extLst>
          </p:cNvPr>
          <p:cNvSpPr>
            <a:spLocks/>
          </p:cNvSpPr>
          <p:nvPr/>
        </p:nvSpPr>
        <p:spPr bwMode="auto">
          <a:xfrm>
            <a:off x="3884613" y="3082636"/>
            <a:ext cx="4422775" cy="846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buChar char="•"/>
              <a:defRPr sz="3200">
                <a:solidFill>
                  <a:srgbClr val="000000"/>
                </a:solidFill>
                <a:latin typeface="Calibri" panose="020F0502020204030204" pitchFamily="34" charset="0"/>
                <a:ea typeface="MS PGothic" panose="020B0600070205080204" pitchFamily="34" charset="-128"/>
                <a:cs typeface="Calibri" panose="020F0502020204030204" pitchFamily="34" charset="0"/>
                <a:sym typeface="Calibri" panose="020F0502020204030204" pitchFamily="34" charset="0"/>
              </a:defRPr>
            </a:lvl1pPr>
            <a:lvl2pPr marL="742950" indent="-285750">
              <a:buChar char="–"/>
              <a:defRPr sz="28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buChar char="•"/>
              <a:defRPr sz="24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ctr" eaLnBrk="1">
              <a:buFontTx/>
              <a:buNone/>
            </a:pPr>
            <a:r>
              <a:rPr lang="en-US" altLang="en-US" sz="5500" b="1" dirty="0">
                <a:solidFill>
                  <a:schemeClr val="tx1"/>
                </a:solidFill>
                <a:latin typeface="Lato" panose="020F0502020204030203" pitchFamily="34" charset="77"/>
                <a:sym typeface="Lato" panose="020F0502020204030203" pitchFamily="34" charset="77"/>
              </a:rPr>
              <a:t>THANK YOU!</a:t>
            </a:r>
          </a:p>
        </p:txBody>
      </p:sp>
    </p:spTree>
    <p:extLst>
      <p:ext uri="{BB962C8B-B14F-4D97-AF65-F5344CB8AC3E}">
        <p14:creationId xmlns:p14="http://schemas.microsoft.com/office/powerpoint/2010/main" val="42469532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_template_draft1.potx" id="{0D274ACF-8D4A-453D-A25B-3DBB25885750}" vid="{1F8BE44F-0E16-4C5E-86E6-430D62A7C5E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SLT_Retreat_Presentation_template_draft1</Template>
  <TotalTime>4005</TotalTime>
  <Words>2118</Words>
  <Application>Microsoft Office PowerPoint</Application>
  <PresentationFormat>Widescreen</PresentationFormat>
  <Paragraphs>298</Paragraphs>
  <Slides>23</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23</vt:i4>
      </vt:variant>
    </vt:vector>
  </HeadingPairs>
  <TitlesOfParts>
    <vt:vector size="32" baseType="lpstr">
      <vt:lpstr>Lato</vt:lpstr>
      <vt:lpstr>MS PGothic</vt:lpstr>
      <vt:lpstr>Arial</vt:lpstr>
      <vt:lpstr>Calibri</vt:lpstr>
      <vt:lpstr>Calibri Light</vt:lpstr>
      <vt:lpstr>Century Gothic</vt:lpstr>
      <vt:lpstr>Lucida Sans</vt:lpstr>
      <vt:lpstr>Wingdings</vt:lpstr>
      <vt:lpstr>Office Theme</vt:lpstr>
      <vt:lpstr>  Stephen Karingi  Director   Regional Integration and Trade Division Economic Commission for Africa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Sub-programme  Name of presenter Title, Division Economic Commission for Africa</dc:title>
  <dc:creator>Afework Temtime</dc:creator>
  <cp:lastModifiedBy>Emmanuel Chinyama</cp:lastModifiedBy>
  <cp:revision>179</cp:revision>
  <cp:lastPrinted>2019-10-02T12:04:03Z</cp:lastPrinted>
  <dcterms:created xsi:type="dcterms:W3CDTF">2019-10-02T09:05:20Z</dcterms:created>
  <dcterms:modified xsi:type="dcterms:W3CDTF">2019-12-12T06:05:06Z</dcterms:modified>
</cp:coreProperties>
</file>