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78"/>
    <p:restoredTop sz="94652"/>
  </p:normalViewPr>
  <p:slideViewPr>
    <p:cSldViewPr snapToGrid="0" snapToObjects="1">
      <p:cViewPr varScale="1">
        <p:scale>
          <a:sx n="96" d="100"/>
          <a:sy n="96" d="100"/>
        </p:scale>
        <p:origin x="1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4" d="100"/>
          <a:sy n="54" d="100"/>
        </p:scale>
        <p:origin x="175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48022A-24A0-B441-B2C7-C055380F19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E4785D-81B1-C14E-92C2-E62B29360C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5D6F523-A73E-4506-A73F-E6ACD917ABAD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2140FE-375F-7746-B681-86590ECD80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A10A0A-AC39-BB42-83D8-503538375F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5896840-F599-487F-8422-B1269FC9A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477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568CF71-E193-CF44-ADCA-50DE26C2AB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6CCC4C-C02C-6F4F-9164-AE032F483EF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3D77E2-73D8-4DFE-AA68-C98DD6FA3281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C1C985B-DC73-534E-87B6-5B675459C3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53D8859-D829-3E40-823C-30738478E9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C08B6-28BE-804B-9BD9-E958C56C24B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E04307-168E-E948-A097-F55B8CCB64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45145AC-3F24-4321-9B04-2C922392B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373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1296B0-DF6F-3640-953D-B9F20FD715AD}"/>
              </a:ext>
            </a:extLst>
          </p:cNvPr>
          <p:cNvSpPr/>
          <p:nvPr userDrawn="1"/>
        </p:nvSpPr>
        <p:spPr>
          <a:xfrm>
            <a:off x="631825" y="2605088"/>
            <a:ext cx="2840038" cy="4603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13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325" y="-41275"/>
            <a:ext cx="28829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5" y="2751138"/>
            <a:ext cx="3762375" cy="410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3954BB6-B52A-9742-B16D-07EF4E72D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99663" y="6429375"/>
            <a:ext cx="9128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9B898-2D84-4E7F-973C-B559B0C9AF7A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1494AAC-8EFB-4D47-B7EB-FFD95B5F3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5550" y="6429375"/>
            <a:ext cx="6826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726A7-3EC0-424C-957F-3F6AA9288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19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74B89-4F1C-4B01-8BDD-AF473170A4B5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FB138-0AF1-44C4-AF61-3D3E0F942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32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D4848-51C1-4D5A-9F2C-A9807EF85EDD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78BED-D4DC-4F72-AD7A-CF647C4DC4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12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69B23-2BEA-4C9A-A404-C63F95953412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D2C56-1307-4964-9E8D-59001FAFC4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1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196A1-B96F-4AE0-BC57-AFC38041002B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C36B18-9947-45EB-9914-9E3C76973F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2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42215-ED5D-42E8-A75D-53FECF1331B9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A6DE5-4426-4EEC-81DB-4F33E2AB5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583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7112-9FF1-4DE7-A6D1-3EED178D2907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77604-43CB-4B8E-8147-FFD8614A01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62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0A8DB-7A00-4C9D-8584-2F8ABF594C74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59058-0F7E-400A-9DED-F9F866047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862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A5F74-AE71-458B-AF19-1A6F0D3E3170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9453C-17ED-4180-BD10-7D6DBE91F7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2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208DE-EF6A-47A2-B614-7E0695B64B0F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B1F10-D19D-435E-BDFB-E0319AA9AF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6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036D1F1-9821-824E-82F1-F541DAE1B4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A6333-7394-4099-AC29-3B4B37ACDF27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0F34E6E-F7FD-3D46-882B-0DD9EA4B4DC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CBF2C97-E221-A946-9320-CCF12C5D40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20EA3-9606-4476-A3DE-FE8DDE0ABB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31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82E73E-C178-479E-A090-1CC66BAFDADB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72903-CC07-4FF3-BF18-48E20B6BDE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62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D04B49D-25C7-B745-97B7-A7C96674D5F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E64F-2B9C-470B-AD2A-5082A143AD44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83577B3-281A-4E4A-9CE7-8C42488EFE6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66083D3-731A-C44B-9DB8-F6A4C0962D9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DC0A1-595C-4092-A841-6361B08A0E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05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0856F-87A1-456B-9701-0305F75CA490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AC54F6-3CDE-406C-A9BA-50AD5103BE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3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AA26E-E3A8-49CF-BF23-31BF21D15BD7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9106F-BAE9-426C-859D-F7F61B298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52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0B07B-946D-4452-A3BF-9372324AC5EF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564CC-D386-4F7F-B542-289A3DE02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81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8">
            <a:extLst>
              <a:ext uri="{FF2B5EF4-FFF2-40B4-BE49-F238E27FC236}">
                <a16:creationId xmlns:a16="http://schemas.microsoft.com/office/drawing/2014/main" id="{B58E8EBD-2A28-1141-A464-CC1789F964AE}"/>
              </a:ext>
            </a:extLst>
          </p:cNvPr>
          <p:cNvSpPr/>
          <p:nvPr/>
        </p:nvSpPr>
        <p:spPr bwMode="auto">
          <a:xfrm>
            <a:off x="11463338" y="-7938"/>
            <a:ext cx="725487" cy="6865938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F6FD6D22-8326-EF4D-B14D-3B4DCB69A190}"/>
              </a:ext>
            </a:extLst>
          </p:cNvPr>
          <p:cNvSpPr/>
          <p:nvPr/>
        </p:nvSpPr>
        <p:spPr bwMode="auto">
          <a:xfrm>
            <a:off x="0" y="4013200"/>
            <a:ext cx="44926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54FC4-40EE-5C42-9EA0-CD26C01A78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05663" y="6042025"/>
            <a:ext cx="911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A7D34B-9095-48BD-ACEA-3D59B0AD6CA4}" type="datetimeFigureOut">
              <a:rPr lang="en-US"/>
              <a:pPr>
                <a:defRPr/>
              </a:pPr>
              <a:t>11/24/19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0DF25-B042-024A-9CFA-51F8DB229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7863" y="6042025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5194-98C1-4A45-BC58-AD4B8F12FE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9963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accent1"/>
                </a:solidFill>
                <a:latin typeface="+mn-lt"/>
              </a:defRPr>
            </a:lvl1pPr>
          </a:lstStyle>
          <a:p>
            <a:pPr>
              <a:defRPr/>
            </a:pPr>
            <a:fld id="{674C1E7F-1645-4B20-B861-D8A11814B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3D7569-D4AE-6B4F-8601-B341E54FDD6A}"/>
              </a:ext>
            </a:extLst>
          </p:cNvPr>
          <p:cNvSpPr txBox="1"/>
          <p:nvPr userDrawn="1"/>
        </p:nvSpPr>
        <p:spPr>
          <a:xfrm>
            <a:off x="10604500" y="1666875"/>
            <a:ext cx="1222375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50" dirty="0">
                <a:latin typeface="Trebuchet MS" panose="020B0703020202090204" pitchFamily="34" charset="0"/>
              </a:rPr>
              <a:t> #CLPA2019</a:t>
            </a:r>
            <a:endParaRPr lang="en-US" sz="1050" dirty="0">
              <a:solidFill>
                <a:schemeClr val="bg2">
                  <a:lumMod val="25000"/>
                </a:schemeClr>
              </a:solidFill>
              <a:latin typeface="Trebuchet MS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4500" y="579438"/>
            <a:ext cx="12223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903" r:id="rId11"/>
    <p:sldLayoutId id="2147483898" r:id="rId12"/>
    <p:sldLayoutId id="2147483904" r:id="rId13"/>
    <p:sldLayoutId id="2147483899" r:id="rId14"/>
    <p:sldLayoutId id="2147483900" r:id="rId15"/>
    <p:sldLayoutId id="2147483901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24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as.org.za/sue-mbaya-womens-land-rights-in-africa-2019-scorecard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ctrTitle" idx="4294967295"/>
          </p:nvPr>
        </p:nvSpPr>
        <p:spPr>
          <a:xfrm>
            <a:off x="2444628" y="3327386"/>
            <a:ext cx="9465328" cy="1646238"/>
          </a:xfrm>
        </p:spPr>
        <p:txBody>
          <a:bodyPr/>
          <a:lstStyle/>
          <a:p>
            <a:pPr algn="r"/>
            <a:r>
              <a:rPr lang="en-US" b="1" dirty="0">
                <a:solidFill>
                  <a:schemeClr val="accent6"/>
                </a:solidFill>
                <a:latin typeface="Garamond" panose="02020404030301010803" pitchFamily="18" charset="0"/>
              </a:rPr>
              <a:t>Women’s Land Rights in Africa: </a:t>
            </a:r>
            <a:br>
              <a:rPr lang="en-US" b="1" dirty="0">
                <a:solidFill>
                  <a:schemeClr val="accent6"/>
                </a:solidFill>
                <a:latin typeface="Garamond" panose="02020404030301010803" pitchFamily="18" charset="0"/>
              </a:rPr>
            </a:br>
            <a:r>
              <a:rPr lang="en-GB" b="1" dirty="0">
                <a:solidFill>
                  <a:schemeClr val="accent6"/>
                </a:solidFill>
                <a:latin typeface="Garamond" panose="02020404030301010803" pitchFamily="18" charset="0"/>
              </a:rPr>
              <a:t>Does implementation match policy?</a:t>
            </a:r>
            <a:endParaRPr lang="en-US" alt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062488-6CB9-8F4B-8660-0588A6A1316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090428" y="5222875"/>
            <a:ext cx="7440612" cy="1540996"/>
          </a:xfrm>
        </p:spPr>
        <p:txBody>
          <a:bodyPr rtlCol="0">
            <a:normAutofit fontScale="85000" lnSpcReduction="20000"/>
          </a:bodyPr>
          <a:lstStyle/>
          <a:p>
            <a:pPr marL="0" indent="0" algn="r">
              <a:buNone/>
            </a:pPr>
            <a:r>
              <a:rPr lang="en-US" sz="2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Emmanuel Sulle et al </a:t>
            </a:r>
          </a:p>
          <a:p>
            <a:pPr marL="0" indent="0" algn="r">
              <a:buNone/>
            </a:pPr>
            <a:r>
              <a:rPr lang="en-US" dirty="0"/>
              <a:t>Research Associate PLAAS</a:t>
            </a:r>
          </a:p>
          <a:p>
            <a:pPr marL="0" indent="0" algn="r">
              <a:buNone/>
            </a:pPr>
            <a:r>
              <a:rPr lang="en-US" sz="1900" dirty="0"/>
              <a:t>25 – 29 November 2019</a:t>
            </a:r>
          </a:p>
          <a:p>
            <a:pPr marL="0" indent="0" algn="r">
              <a:buNone/>
            </a:pPr>
            <a:r>
              <a:rPr lang="en-US" dirty="0"/>
              <a:t>Abidjan, Cote d’Ivoire</a:t>
            </a:r>
          </a:p>
          <a:p>
            <a:pPr marL="0" indent="0" algn="r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pic>
        <p:nvPicPr>
          <p:cNvPr id="4" name="Picture 3" descr="plaas-uw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0738" y="314347"/>
            <a:ext cx="2760147" cy="148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EA72F8-4812-D941-BC93-E631731145C4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84225" y="244863"/>
            <a:ext cx="1449369" cy="1570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8BBAE0-15CD-EE48-A98D-7830106E4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6934" y="314347"/>
            <a:ext cx="1422007" cy="1501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B7C8FB-079B-4F4E-BDF0-7CE1F3F1E181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7105" y="548199"/>
            <a:ext cx="1900293" cy="1017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2159B1-BB9C-8640-9B30-402F056A6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4676" y="0"/>
            <a:ext cx="638651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77862" y="165847"/>
            <a:ext cx="8596312" cy="13208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Key messages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77862" y="860612"/>
            <a:ext cx="9891525" cy="5715000"/>
          </a:xfrm>
        </p:spPr>
        <p:txBody>
          <a:bodyPr/>
          <a:lstStyle/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2300" dirty="0"/>
              <a:t>Assesses the performance of selected countries in implementing the provisions of women’s land rights instruments, i.e. AU F&amp;G; FAO VGGT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2300" dirty="0"/>
              <a:t>Based field research in seven African countries located in different parts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2300" dirty="0"/>
              <a:t>Statutory laws to protect women land rights are in place in all studied countries, with some differences and, in some cases with existing loopholes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2300" dirty="0"/>
              <a:t>Enforcement of laws is yet to receive sufficient political backing, due to widespread patriarchal values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2300" dirty="0"/>
              <a:t>Holistic implementation &amp; reforms that address existing loopholes in land laws and regulation</a:t>
            </a:r>
          </a:p>
          <a:p>
            <a:pPr lvl="1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/>
              <a:t>align other sectoral policies, laws and regulations </a:t>
            </a:r>
          </a:p>
          <a:p>
            <a:pPr lvl="1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n-US" dirty="0"/>
              <a:t>use transformative actions to bridge the gender gap in property rights and combat corruption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880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77863" y="255494"/>
            <a:ext cx="8596312" cy="708212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Background and context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77863" y="963706"/>
            <a:ext cx="9797396" cy="5894294"/>
          </a:xfrm>
        </p:spPr>
        <p:txBody>
          <a:bodyPr/>
          <a:lstStyle/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sz="2200" dirty="0"/>
              <a:t>Women’s land rights have strongly featured in core agendas of the Africa Union (AU), United Nations Organisations, governments and non-state actors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sz="2200" dirty="0"/>
              <a:t>To date virtually all African states have signed policy resolutions to ensure more equal and less discriminatory land rights for women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sz="2200" dirty="0"/>
              <a:t> The AU has also embraced this aspiration and laid it down in frameworks and guidelines and other legally binding documents in relation to women's land rights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 </a:t>
            </a:r>
            <a:r>
              <a:rPr lang="en-GB" sz="2200" dirty="0"/>
              <a:t>On this basis this paper examines the extent to which these policy commitments are translated into national legislation as well as practices on the ground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sz="2200" dirty="0"/>
              <a:t>The paper uses scorecard developed as a quantifiable tool to measure the performance of selected countries in implementing the provisions of women’s land rights instruments. 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en-GB" sz="1800" dirty="0"/>
              <a:t>The scorecard can be downloaded at: </a:t>
            </a:r>
            <a:r>
              <a:rPr lang="en-GB" sz="1800" u="sng" dirty="0">
                <a:hlinkClick r:id="rId2"/>
              </a:rPr>
              <a:t>https://www.plaas.org.za/sue-mbaya-womens-land-rights-in-africa-2019-scorecard/</a:t>
            </a:r>
            <a:endParaRPr lang="en-US" sz="1800" dirty="0"/>
          </a:p>
          <a:p>
            <a:endParaRPr lang="en-GB" sz="2300" dirty="0"/>
          </a:p>
        </p:txBody>
      </p:sp>
    </p:spTree>
    <p:extLst>
      <p:ext uri="{BB962C8B-B14F-4D97-AF65-F5344CB8AC3E}">
        <p14:creationId xmlns:p14="http://schemas.microsoft.com/office/powerpoint/2010/main" val="3241670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29185E-A904-5540-B0BC-12BF8C877E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5685"/>
            <a:ext cx="10521523" cy="591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66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accent6"/>
                </a:solidFill>
              </a:rPr>
              <a:t>Women’s Land Rights in Africa Project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77863" y="1270000"/>
            <a:ext cx="8596312" cy="529216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dirty="0"/>
              <a:t>Women’s Land Rights for Inclusive Development and Growth in Africa is implemented by a consortium comprising Oxfam, </a:t>
            </a:r>
            <a:r>
              <a:rPr lang="en-US" dirty="0" err="1"/>
              <a:t>Plateforme</a:t>
            </a:r>
            <a:r>
              <a:rPr lang="en-US" dirty="0"/>
              <a:t> </a:t>
            </a:r>
            <a:r>
              <a:rPr lang="en-US" dirty="0" err="1"/>
              <a:t>Régionale</a:t>
            </a:r>
            <a:r>
              <a:rPr lang="en-US" dirty="0"/>
              <a:t> des Organizations </a:t>
            </a:r>
            <a:r>
              <a:rPr lang="en-US" dirty="0" err="1"/>
              <a:t>Paysannes</a:t>
            </a:r>
            <a:r>
              <a:rPr lang="en-US" dirty="0"/>
              <a:t> </a:t>
            </a:r>
            <a:r>
              <a:rPr lang="en-US" dirty="0" err="1"/>
              <a:t>d’Afrique</a:t>
            </a:r>
            <a:r>
              <a:rPr lang="en-US" dirty="0"/>
              <a:t> Centrale (PROPAC) and PLAAS</a:t>
            </a:r>
          </a:p>
          <a:p>
            <a:pPr>
              <a:spcBef>
                <a:spcPts val="0"/>
              </a:spcBef>
              <a:spcAft>
                <a:spcPts val="24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dirty="0"/>
              <a:t>Overarching objective </a:t>
            </a:r>
          </a:p>
          <a:p>
            <a:pPr marL="457200" lvl="1" indent="0" algn="ctr">
              <a:spcBef>
                <a:spcPts val="0"/>
              </a:spcBef>
              <a:spcAft>
                <a:spcPts val="2400"/>
              </a:spcAft>
              <a:buNone/>
            </a:pPr>
            <a:r>
              <a:rPr lang="en-GB" sz="2800" i="1" dirty="0">
                <a:solidFill>
                  <a:schemeClr val="accent6"/>
                </a:solidFill>
              </a:rPr>
              <a:t>to ensure women’s access to and control over their land resources across Africa – supporting and enabling rural women’s voices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3056D6-31F9-4E00-AFE3-140F3382D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435" y="1681909"/>
            <a:ext cx="2824293" cy="5317878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85471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77863" y="609600"/>
            <a:ext cx="8596312" cy="493059"/>
          </a:xfrm>
        </p:spPr>
        <p:txBody>
          <a:bodyPr>
            <a:normAutofit fontScale="90000"/>
          </a:bodyPr>
          <a:lstStyle/>
          <a:p>
            <a:r>
              <a:rPr lang="en-GB" sz="2800" b="1" dirty="0">
                <a:solidFill>
                  <a:schemeClr val="accent6"/>
                </a:solidFill>
              </a:rPr>
              <a:t>AU WLR selected instruments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77863" y="1210235"/>
            <a:ext cx="8479584" cy="5486399"/>
          </a:xfrm>
        </p:spPr>
        <p:txBody>
          <a:bodyPr/>
          <a:lstStyle/>
          <a:p>
            <a:pPr lvl="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Framework and Guidelines on Land Policy in Africa (F&amp;G) </a:t>
            </a:r>
          </a:p>
          <a:p>
            <a:pPr lvl="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Voluntary Guidelines on Governance of Tenure, Fisheries and Forests in the Context of National Food Security (VGGTs) </a:t>
            </a:r>
          </a:p>
          <a:p>
            <a:pPr lvl="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dirty="0"/>
              <a:t>Guiding Principles on Large Scale Land Based Investments</a:t>
            </a:r>
            <a:endParaRPr lang="en-GB" dirty="0"/>
          </a:p>
          <a:p>
            <a:pPr lvl="0">
              <a:lnSpc>
                <a:spcPct val="150000"/>
              </a:lnSpc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dirty="0"/>
              <a:t>Protocol to the African Charter on Human and People’s Rights on the Rights of Women in Africa </a:t>
            </a:r>
            <a:r>
              <a:rPr lang="en-GB" dirty="0"/>
              <a:t>(the Maputo Protocol)</a:t>
            </a:r>
          </a:p>
          <a:p>
            <a:endParaRPr lang="en-GB" dirty="0"/>
          </a:p>
        </p:txBody>
      </p:sp>
      <p:pic>
        <p:nvPicPr>
          <p:cNvPr id="4" name="Content Placeholder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756161">
            <a:off x="9436642" y="1251804"/>
            <a:ext cx="912277" cy="1157171"/>
          </a:xfrm>
          <a:prstGeom prst="rect">
            <a:avLst/>
          </a:prstGeom>
          <a:effectLst>
            <a:outerShdw blurRad="203200" dist="50800" dir="5400000" algn="ctr" rotWithShape="0">
              <a:schemeClr val="tx1">
                <a:alpha val="96000"/>
              </a:scheme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9076">
            <a:off x="9173232" y="2376249"/>
            <a:ext cx="951035" cy="12854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65686">
            <a:off x="9104345" y="3462882"/>
            <a:ext cx="963035" cy="13165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20451">
            <a:off x="9365592" y="4535558"/>
            <a:ext cx="1054374" cy="132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7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77863" y="609600"/>
            <a:ext cx="8596312" cy="667871"/>
          </a:xfrm>
        </p:spPr>
        <p:txBody>
          <a:bodyPr/>
          <a:lstStyle/>
          <a:p>
            <a:r>
              <a:rPr lang="en-GB" sz="2800" b="1" dirty="0">
                <a:solidFill>
                  <a:schemeClr val="accent6"/>
                </a:solidFill>
              </a:rPr>
              <a:t>Scorecard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9042559" y="2282706"/>
            <a:ext cx="3149441" cy="2773388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77863" y="2282706"/>
            <a:ext cx="7169426" cy="300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800"/>
              </a:spcAft>
              <a:buFont typeface="Wingdings 3" panose="05040102010807070707" pitchFamily="18" charset="2"/>
              <a:buNone/>
            </a:pPr>
            <a:r>
              <a:rPr lang="en-GB" sz="3600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 quantifiable tool to measure and monitor the performance of countries in implementing the provisions of selected AU women’s land rights instrument</a:t>
            </a:r>
            <a:r>
              <a:rPr lang="en-GB" sz="3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70666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r>
              <a:rPr lang="en-ZA" sz="2800" b="1" spc="-1" dirty="0">
                <a:solidFill>
                  <a:schemeClr val="accent6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Women’s Land Rights in Africa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677862" y="1825625"/>
            <a:ext cx="1067593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SCORECARD 2019</a:t>
            </a:r>
          </a:p>
        </p:txBody>
      </p:sp>
      <p:sp>
        <p:nvSpPr>
          <p:cNvPr id="5" name="CustomShape 1"/>
          <p:cNvSpPr/>
          <p:nvPr/>
        </p:nvSpPr>
        <p:spPr>
          <a:xfrm>
            <a:off x="0" y="4273940"/>
            <a:ext cx="12192000" cy="2584060"/>
          </a:xfrm>
          <a:prstGeom prst="rect">
            <a:avLst/>
          </a:prstGeom>
          <a:solidFill>
            <a:srgbClr val="A5D75E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Shape 59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24806" y="3305963"/>
            <a:ext cx="2439720" cy="1666080"/>
          </a:xfrm>
          <a:prstGeom prst="rect">
            <a:avLst/>
          </a:prstGeom>
          <a:ln>
            <a:noFill/>
          </a:ln>
        </p:spPr>
      </p:pic>
      <p:pic>
        <p:nvPicPr>
          <p:cNvPr id="7" name="Shape 58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131846" y="3796463"/>
            <a:ext cx="3100320" cy="685080"/>
          </a:xfrm>
          <a:prstGeom prst="rect">
            <a:avLst/>
          </a:prstGeom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7060B9-C711-4F44-B96B-AE874FD73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8290" y="2152643"/>
            <a:ext cx="16129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8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59157"/>
            <a:ext cx="8596312" cy="1320800"/>
          </a:xfrm>
        </p:spPr>
        <p:txBody>
          <a:bodyPr/>
          <a:lstStyle/>
          <a:p>
            <a:r>
              <a:rPr lang="en-ZA" b="1" spc="-1" dirty="0">
                <a:solidFill>
                  <a:schemeClr val="accent6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We ask 5 questions</a:t>
            </a:r>
            <a:endParaRPr lang="en-GB" dirty="0"/>
          </a:p>
        </p:txBody>
      </p:sp>
      <p:pic>
        <p:nvPicPr>
          <p:cNvPr id="4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28012"/>
            <a:ext cx="2489490" cy="2540315"/>
          </a:xfrm>
          <a:prstGeom prst="rect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093"/>
          <a:stretch/>
        </p:blipFill>
        <p:spPr>
          <a:xfrm>
            <a:off x="2561234" y="1828012"/>
            <a:ext cx="2110779" cy="2535543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1075" y="1828012"/>
            <a:ext cx="2381426" cy="2535543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2228" y="1828012"/>
            <a:ext cx="2493763" cy="2535543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772"/>
          <a:stretch/>
        </p:blipFill>
        <p:spPr>
          <a:xfrm>
            <a:off x="9878505" y="1832784"/>
            <a:ext cx="2232945" cy="2530771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857928" y="4324931"/>
            <a:ext cx="10119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accent6"/>
                </a:solidFill>
              </a:rPr>
              <a:t>Then we create an icon for each question</a:t>
            </a:r>
          </a:p>
        </p:txBody>
      </p:sp>
      <p:pic>
        <p:nvPicPr>
          <p:cNvPr id="10" name="Shape 71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64072" y="4848151"/>
            <a:ext cx="1751711" cy="1819906"/>
          </a:xfrm>
          <a:prstGeom prst="rect">
            <a:avLst/>
          </a:prstGeom>
          <a:ln>
            <a:noFill/>
          </a:ln>
        </p:spPr>
      </p:pic>
      <p:pic>
        <p:nvPicPr>
          <p:cNvPr id="11" name="Shape 74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975299" y="4848151"/>
            <a:ext cx="1855776" cy="1819906"/>
          </a:xfrm>
          <a:prstGeom prst="rect">
            <a:avLst/>
          </a:prstGeom>
          <a:ln>
            <a:noFill/>
          </a:ln>
        </p:spPr>
      </p:pic>
      <p:pic>
        <p:nvPicPr>
          <p:cNvPr id="12" name="Shape 73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388251" y="4848151"/>
            <a:ext cx="1824250" cy="1819906"/>
          </a:xfrm>
          <a:prstGeom prst="rect">
            <a:avLst/>
          </a:prstGeom>
          <a:ln>
            <a:noFill/>
          </a:ln>
        </p:spPr>
      </p:pic>
      <p:pic>
        <p:nvPicPr>
          <p:cNvPr id="13" name="Shape 72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875944" y="4848150"/>
            <a:ext cx="1839556" cy="1819907"/>
          </a:xfrm>
          <a:prstGeom prst="rect">
            <a:avLst/>
          </a:prstGeom>
          <a:ln>
            <a:noFill/>
          </a:ln>
        </p:spPr>
      </p:pic>
      <p:pic>
        <p:nvPicPr>
          <p:cNvPr id="14" name="Shape 75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033933" y="4811747"/>
            <a:ext cx="1886709" cy="185631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13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idx="4294967295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r>
              <a:rPr lang="en-ZA" b="1" spc="-1" dirty="0">
                <a:solidFill>
                  <a:schemeClr val="accent6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The scores of the 5 Questions add up to an overall country score</a:t>
            </a:r>
            <a:endParaRPr lang="en-GB" dirty="0"/>
          </a:p>
        </p:txBody>
      </p:sp>
      <p:pic>
        <p:nvPicPr>
          <p:cNvPr id="5" name="Shape 82"/>
          <p:cNvPicPr>
            <a:picLocks noGrp="1"/>
          </p:cNvPicPr>
          <p:nvPr>
            <p:ph idx="4294967295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77286" y="2797447"/>
            <a:ext cx="2194552" cy="2429001"/>
          </a:xfrm>
          <a:prstGeom prst="rect">
            <a:avLst/>
          </a:prstGeom>
          <a:ln>
            <a:noFill/>
          </a:ln>
        </p:spPr>
      </p:pic>
      <p:pic>
        <p:nvPicPr>
          <p:cNvPr id="6" name="Shape 88"/>
          <p:cNvPicPr/>
          <p:nvPr/>
        </p:nvPicPr>
        <p:blipFill>
          <a:blip r:embed="rId3"/>
          <a:stretch/>
        </p:blipFill>
        <p:spPr>
          <a:xfrm>
            <a:off x="4848439" y="2709329"/>
            <a:ext cx="2209320" cy="2571480"/>
          </a:xfrm>
          <a:prstGeom prst="rect">
            <a:avLst/>
          </a:prstGeom>
          <a:ln>
            <a:noFill/>
          </a:ln>
        </p:spPr>
      </p:pic>
      <p:pic>
        <p:nvPicPr>
          <p:cNvPr id="7" name="Shape 85"/>
          <p:cNvPicPr/>
          <p:nvPr/>
        </p:nvPicPr>
        <p:blipFill>
          <a:blip r:embed="rId4"/>
          <a:stretch/>
        </p:blipFill>
        <p:spPr>
          <a:xfrm>
            <a:off x="8634360" y="2654968"/>
            <a:ext cx="2209320" cy="2571480"/>
          </a:xfrm>
          <a:prstGeom prst="rect">
            <a:avLst/>
          </a:prstGeom>
          <a:ln>
            <a:noFill/>
          </a:ln>
        </p:spPr>
      </p:pic>
      <p:sp>
        <p:nvSpPr>
          <p:cNvPr id="8" name="CustomShape 2"/>
          <p:cNvSpPr/>
          <p:nvPr/>
        </p:nvSpPr>
        <p:spPr>
          <a:xfrm>
            <a:off x="1466982" y="5489104"/>
            <a:ext cx="1415160" cy="63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/>
          <a:lstStyle/>
          <a:p>
            <a:pPr algn="ctr">
              <a:lnSpc>
                <a:spcPct val="100000"/>
              </a:lnSpc>
            </a:pPr>
            <a:r>
              <a:rPr lang="en-ZA" sz="2800" b="1" strike="noStrike" spc="-1" dirty="0">
                <a:solidFill>
                  <a:srgbClr val="53D73B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YES</a:t>
            </a:r>
            <a:endParaRPr lang="en-ZA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9" name="CustomShape 4"/>
          <p:cNvSpPr/>
          <p:nvPr/>
        </p:nvSpPr>
        <p:spPr>
          <a:xfrm>
            <a:off x="4878859" y="5494569"/>
            <a:ext cx="2148480" cy="851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/>
          <a:lstStyle/>
          <a:p>
            <a:pPr algn="ctr">
              <a:lnSpc>
                <a:spcPct val="100000"/>
              </a:lnSpc>
            </a:pPr>
            <a:r>
              <a:rPr lang="en-ZA" sz="2800" b="1" strike="noStrike" spc="-1" dirty="0">
                <a:solidFill>
                  <a:srgbClr val="666666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PARTIALLY</a:t>
            </a:r>
            <a:endParaRPr lang="en-ZA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0" name="CustomShape 3"/>
          <p:cNvSpPr/>
          <p:nvPr/>
        </p:nvSpPr>
        <p:spPr>
          <a:xfrm>
            <a:off x="9136560" y="5489104"/>
            <a:ext cx="1204920" cy="572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/>
          <a:lstStyle/>
          <a:p>
            <a:pPr algn="ctr">
              <a:lnSpc>
                <a:spcPct val="100000"/>
              </a:lnSpc>
            </a:pPr>
            <a:r>
              <a:rPr lang="en-ZA" sz="2800" b="1" strike="noStrike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NO</a:t>
            </a:r>
            <a:endParaRPr lang="en-ZA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1310" y="1983004"/>
            <a:ext cx="8989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ZA" sz="2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Arial"/>
              </a:rPr>
              <a:t>Is the focus country protecting women’s land rights?</a:t>
            </a:r>
            <a:endParaRPr lang="en-ZA" sz="2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530190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C85A69-2FF7-8340-B5D7-B9733CBF80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5532" y="-1"/>
            <a:ext cx="9529762" cy="672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39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C85A69-2FF7-8340-B5D7-B9733CBF80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1268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432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41686" y="614082"/>
            <a:ext cx="8596312" cy="614082"/>
          </a:xfrm>
        </p:spPr>
        <p:txBody>
          <a:bodyPr/>
          <a:lstStyle/>
          <a:p>
            <a:r>
              <a:rPr lang="en-US" sz="2800" b="1" dirty="0">
                <a:solidFill>
                  <a:schemeClr val="accent6"/>
                </a:solidFill>
              </a:rPr>
              <a:t>Main findings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228599" y="1200150"/>
            <a:ext cx="10394577" cy="5457825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AU" dirty="0"/>
              <a:t>In all seven countries baseline reports show that statutory laws with provisions that safeguard women’s land rights are in place</a:t>
            </a:r>
          </a:p>
          <a:p>
            <a:pPr>
              <a:spcAft>
                <a:spcPts val="18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AU" dirty="0"/>
              <a:t>But these laws are not well known and understood by the majority of rural women</a:t>
            </a:r>
          </a:p>
          <a:p>
            <a:pPr>
              <a:spcAft>
                <a:spcPts val="18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AU" dirty="0"/>
              <a:t>There is poor level of understanding for </a:t>
            </a:r>
            <a:r>
              <a:rPr lang="en-GB" dirty="0"/>
              <a:t>policy resolutions endorsed by African states &amp; governments to have equal land rights for women</a:t>
            </a:r>
          </a:p>
          <a:p>
            <a:pPr>
              <a:spcAft>
                <a:spcPts val="18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AU" dirty="0"/>
              <a:t>Lack of awareness on such legislation among rural women can be attributed to high levels of illiteracy &amp; poor dissemination of information on land rights</a:t>
            </a:r>
          </a:p>
          <a:p>
            <a:pPr>
              <a:spcAft>
                <a:spcPts val="18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AU" dirty="0"/>
              <a:t>As a result, women in rural areas are not benefiting from the gender progressive laws that are in place</a:t>
            </a:r>
            <a:r>
              <a:rPr lang="en-ZA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17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07BBAE-D1F0-4140-AB17-B7C02A3331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2387" y="0"/>
            <a:ext cx="7607488" cy="6743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784BEE-551D-EE4B-B30B-69A01243D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846" y="0"/>
            <a:ext cx="2246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77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95E02F2-D95A-BF47-AA6E-3D073FB465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43263" y="0"/>
            <a:ext cx="692943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E2FA37-3215-A74C-8472-EBEF441E0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846" y="0"/>
            <a:ext cx="2246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47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11C08D-E744-5449-9F80-86AFB5D5A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2730" y="0"/>
            <a:ext cx="688657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AA2C809-C0CA-9241-9B64-F1BA96655B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061" y="0"/>
            <a:ext cx="2246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25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r>
              <a:rPr lang="en-US" sz="2800" b="1" dirty="0">
                <a:solidFill>
                  <a:schemeClr val="accent6"/>
                </a:solidFill>
              </a:rPr>
              <a:t>Conclusions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A35CA9-6A49-8849-B9F3-1BBC77C0D33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9270" y="1265584"/>
            <a:ext cx="10436671" cy="5592416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We confirm that while impressive steps to address women’s land rights issues have been made in recent African policies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Implementation is yet to receive sufficient political backing, due to widespread patriarchal values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Women’s land and property rights could greatly be improved if all AU member countries implemented the existing commitments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 Formal structures can shift, but they will not bring meaningful change if they do not challenge the underlying logics of gender bias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Unequal access to formal education means that women are less likely to be able to find or access</a:t>
            </a:r>
            <a:r>
              <a:rPr lang="fr-FR" dirty="0"/>
              <a:t> </a:t>
            </a:r>
            <a:r>
              <a:rPr lang="en-GB" dirty="0"/>
              <a:t>information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49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6018" y="333514"/>
            <a:ext cx="8596312" cy="1320800"/>
          </a:xfrm>
        </p:spPr>
        <p:txBody>
          <a:bodyPr/>
          <a:lstStyle/>
          <a:p>
            <a:r>
              <a:rPr lang="en-US" sz="2800" b="1" dirty="0">
                <a:solidFill>
                  <a:schemeClr val="accent6"/>
                </a:solidFill>
              </a:rPr>
              <a:t>Conclusions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50A03E5-41DC-E94E-8C45-1D35709D377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6018" y="993914"/>
            <a:ext cx="10503712" cy="5864086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Women earn less and have less access to the legal system, so, even in market-based systems, women find it harder than men to buy land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These findings are corroborated by ongoing claims not only among government bureaucrats, but more importantly by policy makers in Africa.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As one of the parliamentarian (MP) from Rwanda rightly stated, the key solution is a </a:t>
            </a:r>
            <a:r>
              <a:rPr lang="en-GB" i="1" dirty="0"/>
              <a:t>‘change of mindset’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As African states and government continue to commit towards equal societies where men and women equitably access land, use and control it 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Building active citizenry is the key ingredient that is lacking and is where the focus in fighting corruption in land is needed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GB" dirty="0"/>
              <a:t>Enabling people to be active citizens increases their participation in governance issues, particularly women’s participation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33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6" descr="C:\Users\Sulle\Desktop\Photos KSCL\Sugarcane field in Msolwa Village.JPG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4288"/>
            <a:ext cx="12192000" cy="685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1774" y="1417320"/>
            <a:ext cx="6815861" cy="3718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49636" y="171449"/>
            <a:ext cx="3339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 err="1">
                <a:solidFill>
                  <a:schemeClr val="bg1"/>
                </a:solidFill>
              </a:rPr>
              <a:t>Aksanteni</a:t>
            </a:r>
            <a:r>
              <a:rPr lang="en-ZA" sz="3200" dirty="0">
                <a:solidFill>
                  <a:schemeClr val="bg1"/>
                </a:solidFill>
              </a:rPr>
              <a:t> </a:t>
            </a:r>
            <a:r>
              <a:rPr lang="en-ZA" sz="3200" dirty="0" err="1">
                <a:solidFill>
                  <a:schemeClr val="bg1"/>
                </a:solidFill>
              </a:rPr>
              <a:t>sana</a:t>
            </a:r>
            <a:endParaRPr lang="en-ZA" sz="3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6425" y="707238"/>
            <a:ext cx="2465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1"/>
                </a:solidFill>
              </a:rPr>
              <a:t>Thank you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6A3119-E4D9-674F-8402-696A3DF076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342" y="5644463"/>
            <a:ext cx="1993900" cy="1104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BABA30-F3B8-2243-8F8B-389CD21CA4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342" y="4094721"/>
            <a:ext cx="1982975" cy="12258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6F74B8-A7E2-8A45-B02A-8523DD151649}"/>
              </a:ext>
            </a:extLst>
          </p:cNvPr>
          <p:cNvSpPr txBox="1"/>
          <p:nvPr/>
        </p:nvSpPr>
        <p:spPr>
          <a:xfrm>
            <a:off x="329342" y="2614613"/>
            <a:ext cx="19829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Project</a:t>
            </a:r>
          </a:p>
          <a:p>
            <a:r>
              <a:rPr lang="en-US" sz="2800" dirty="0">
                <a:solidFill>
                  <a:schemeClr val="bg1"/>
                </a:solidFill>
              </a:rPr>
              <a:t>Funders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74421D-2AB5-CD43-8BAC-4A3210B6406B}"/>
              </a:ext>
            </a:extLst>
          </p:cNvPr>
          <p:cNvSpPr txBox="1"/>
          <p:nvPr/>
        </p:nvSpPr>
        <p:spPr>
          <a:xfrm>
            <a:off x="9705821" y="3179155"/>
            <a:ext cx="2571585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</a:rPr>
              <a:t>Event’s host</a:t>
            </a:r>
          </a:p>
          <a:p>
            <a:pPr>
              <a:spcAft>
                <a:spcPts val="600"/>
              </a:spcAft>
            </a:pPr>
            <a:endParaRPr lang="en-US" sz="28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bg1"/>
                </a:solidFill>
              </a:rPr>
              <a:t>African Land Policy Centre</a:t>
            </a:r>
          </a:p>
        </p:txBody>
      </p:sp>
    </p:spTree>
    <p:extLst>
      <p:ext uri="{BB962C8B-B14F-4D97-AF65-F5344CB8AC3E}">
        <p14:creationId xmlns:p14="http://schemas.microsoft.com/office/powerpoint/2010/main" val="9188099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389</TotalTime>
  <Words>822</Words>
  <Application>Microsoft Macintosh PowerPoint</Application>
  <PresentationFormat>Widescreen</PresentationFormat>
  <Paragraphs>66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Courier New</vt:lpstr>
      <vt:lpstr>Garamond</vt:lpstr>
      <vt:lpstr>Trebuchet MS</vt:lpstr>
      <vt:lpstr>Wingdings</vt:lpstr>
      <vt:lpstr>Wingdings 3</vt:lpstr>
      <vt:lpstr>Facet</vt:lpstr>
      <vt:lpstr>Women’s Land Rights in Africa:  Does implementation match policy?</vt:lpstr>
      <vt:lpstr>PowerPoint Presentation</vt:lpstr>
      <vt:lpstr>Key messages</vt:lpstr>
      <vt:lpstr>Background and context</vt:lpstr>
      <vt:lpstr>PowerPoint Presentation</vt:lpstr>
      <vt:lpstr>Women’s Land Rights in Africa Project</vt:lpstr>
      <vt:lpstr>AU WLR selected instruments</vt:lpstr>
      <vt:lpstr>Scorecard</vt:lpstr>
      <vt:lpstr>Women’s Land Rights in Africa</vt:lpstr>
      <vt:lpstr>We ask 5 questions</vt:lpstr>
      <vt:lpstr>The scores of the 5 Questions add up to an overall country score</vt:lpstr>
      <vt:lpstr>PowerPoint Presentation</vt:lpstr>
      <vt:lpstr>PowerPoint Presentation</vt:lpstr>
      <vt:lpstr>Main findings</vt:lpstr>
      <vt:lpstr>PowerPoint Presentation</vt:lpstr>
      <vt:lpstr>PowerPoint Presentation</vt:lpstr>
      <vt:lpstr>PowerPoint Presentation</vt:lpstr>
      <vt:lpstr>Conclusions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mtetwa</dc:creator>
  <cp:lastModifiedBy>Emmanuel Sulle</cp:lastModifiedBy>
  <cp:revision>27</cp:revision>
  <dcterms:created xsi:type="dcterms:W3CDTF">2017-11-03T07:18:29Z</dcterms:created>
  <dcterms:modified xsi:type="dcterms:W3CDTF">2019-11-24T14:36:13Z</dcterms:modified>
  <cp:contentStatus/>
</cp:coreProperties>
</file>