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1" r:id="rId1"/>
  </p:sldMasterIdLst>
  <p:notesMasterIdLst>
    <p:notesMasterId r:id="rId22"/>
  </p:notesMasterIdLst>
  <p:handoutMasterIdLst>
    <p:handoutMasterId r:id="rId23"/>
  </p:handoutMasterIdLst>
  <p:sldIdLst>
    <p:sldId id="276" r:id="rId2"/>
    <p:sldId id="296" r:id="rId3"/>
    <p:sldId id="346" r:id="rId4"/>
    <p:sldId id="374" r:id="rId5"/>
    <p:sldId id="362" r:id="rId6"/>
    <p:sldId id="363" r:id="rId7"/>
    <p:sldId id="364" r:id="rId8"/>
    <p:sldId id="355" r:id="rId9"/>
    <p:sldId id="367" r:id="rId10"/>
    <p:sldId id="375" r:id="rId11"/>
    <p:sldId id="376" r:id="rId12"/>
    <p:sldId id="365" r:id="rId13"/>
    <p:sldId id="366" r:id="rId14"/>
    <p:sldId id="377" r:id="rId15"/>
    <p:sldId id="369" r:id="rId16"/>
    <p:sldId id="368" r:id="rId17"/>
    <p:sldId id="370" r:id="rId18"/>
    <p:sldId id="372" r:id="rId19"/>
    <p:sldId id="373" r:id="rId20"/>
    <p:sldId id="327" r:id="rId21"/>
  </p:sldIdLst>
  <p:sldSz cx="9144000" cy="6858000" type="screen4x3"/>
  <p:notesSz cx="6797675" cy="9928225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rgbClr val="999999"/>
        </a:solidFill>
        <a:latin typeface="Arial" charset="0"/>
        <a:ea typeface="+mn-ea"/>
        <a:cs typeface="+mn-cs"/>
      </a:defRPr>
    </a:lvl1pPr>
    <a:lvl2pPr marL="575696" algn="l" rtl="0" eaLnBrk="0" fontAlgn="base" hangingPunct="0">
      <a:spcBef>
        <a:spcPct val="0"/>
      </a:spcBef>
      <a:spcAft>
        <a:spcPct val="0"/>
      </a:spcAft>
      <a:defRPr sz="2800" b="1" kern="1200">
        <a:solidFill>
          <a:srgbClr val="999999"/>
        </a:solidFill>
        <a:latin typeface="Arial" charset="0"/>
        <a:ea typeface="+mn-ea"/>
        <a:cs typeface="+mn-cs"/>
      </a:defRPr>
    </a:lvl2pPr>
    <a:lvl3pPr marL="1151393" algn="l" rtl="0" eaLnBrk="0" fontAlgn="base" hangingPunct="0">
      <a:spcBef>
        <a:spcPct val="0"/>
      </a:spcBef>
      <a:spcAft>
        <a:spcPct val="0"/>
      </a:spcAft>
      <a:defRPr sz="2800" b="1" kern="1200">
        <a:solidFill>
          <a:srgbClr val="999999"/>
        </a:solidFill>
        <a:latin typeface="Arial" charset="0"/>
        <a:ea typeface="+mn-ea"/>
        <a:cs typeface="+mn-cs"/>
      </a:defRPr>
    </a:lvl3pPr>
    <a:lvl4pPr marL="1727086" algn="l" rtl="0" eaLnBrk="0" fontAlgn="base" hangingPunct="0">
      <a:spcBef>
        <a:spcPct val="0"/>
      </a:spcBef>
      <a:spcAft>
        <a:spcPct val="0"/>
      </a:spcAft>
      <a:defRPr sz="2800" b="1" kern="1200">
        <a:solidFill>
          <a:srgbClr val="999999"/>
        </a:solidFill>
        <a:latin typeface="Arial" charset="0"/>
        <a:ea typeface="+mn-ea"/>
        <a:cs typeface="+mn-cs"/>
      </a:defRPr>
    </a:lvl4pPr>
    <a:lvl5pPr marL="2302784" algn="l" rtl="0" eaLnBrk="0" fontAlgn="base" hangingPunct="0">
      <a:spcBef>
        <a:spcPct val="0"/>
      </a:spcBef>
      <a:spcAft>
        <a:spcPct val="0"/>
      </a:spcAft>
      <a:defRPr sz="2800" b="1" kern="1200">
        <a:solidFill>
          <a:srgbClr val="999999"/>
        </a:solidFill>
        <a:latin typeface="Arial" charset="0"/>
        <a:ea typeface="+mn-ea"/>
        <a:cs typeface="+mn-cs"/>
      </a:defRPr>
    </a:lvl5pPr>
    <a:lvl6pPr marL="2878480" algn="l" defTabSz="1151393" rtl="0" eaLnBrk="1" latinLnBrk="0" hangingPunct="1">
      <a:defRPr sz="2800" b="1" kern="1200">
        <a:solidFill>
          <a:srgbClr val="999999"/>
        </a:solidFill>
        <a:latin typeface="Arial" charset="0"/>
        <a:ea typeface="+mn-ea"/>
        <a:cs typeface="+mn-cs"/>
      </a:defRPr>
    </a:lvl6pPr>
    <a:lvl7pPr marL="3454174" algn="l" defTabSz="1151393" rtl="0" eaLnBrk="1" latinLnBrk="0" hangingPunct="1">
      <a:defRPr sz="2800" b="1" kern="1200">
        <a:solidFill>
          <a:srgbClr val="999999"/>
        </a:solidFill>
        <a:latin typeface="Arial" charset="0"/>
        <a:ea typeface="+mn-ea"/>
        <a:cs typeface="+mn-cs"/>
      </a:defRPr>
    </a:lvl7pPr>
    <a:lvl8pPr marL="4029871" algn="l" defTabSz="1151393" rtl="0" eaLnBrk="1" latinLnBrk="0" hangingPunct="1">
      <a:defRPr sz="2800" b="1" kern="1200">
        <a:solidFill>
          <a:srgbClr val="999999"/>
        </a:solidFill>
        <a:latin typeface="Arial" charset="0"/>
        <a:ea typeface="+mn-ea"/>
        <a:cs typeface="+mn-cs"/>
      </a:defRPr>
    </a:lvl8pPr>
    <a:lvl9pPr marL="4605567" algn="l" defTabSz="1151393" rtl="0" eaLnBrk="1" latinLnBrk="0" hangingPunct="1">
      <a:defRPr sz="2800" b="1" kern="1200">
        <a:solidFill>
          <a:srgbClr val="999999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949">
          <p15:clr>
            <a:srgbClr val="A4A3A4"/>
          </p15:clr>
        </p15:guide>
        <p15:guide id="2" orient="horz" pos="1545">
          <p15:clr>
            <a:srgbClr val="A4A3A4"/>
          </p15:clr>
        </p15:guide>
        <p15:guide id="3" pos="433">
          <p15:clr>
            <a:srgbClr val="A4A3A4"/>
          </p15:clr>
        </p15:guide>
        <p15:guide id="4" pos="5335">
          <p15:clr>
            <a:srgbClr val="A4A3A4"/>
          </p15:clr>
        </p15:guide>
        <p15:guide id="5" pos="4278">
          <p15:clr>
            <a:srgbClr val="A4A3A4"/>
          </p15:clr>
        </p15:guide>
        <p15:guide id="6" orient="horz" pos="3951">
          <p15:clr>
            <a:srgbClr val="A4A3A4"/>
          </p15:clr>
        </p15:guide>
        <p15:guide id="7" pos="5334">
          <p15:clr>
            <a:srgbClr val="A4A3A4"/>
          </p15:clr>
        </p15:guide>
        <p15:guide id="8" pos="4277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6E6452"/>
    <a:srgbClr val="E5DBA1"/>
    <a:srgbClr val="BABA93"/>
    <a:srgbClr val="BABB93"/>
    <a:srgbClr val="DEDEAF"/>
    <a:srgbClr val="999999"/>
    <a:srgbClr val="D9D9D9"/>
    <a:srgbClr val="CCCCCC"/>
    <a:srgbClr val="C8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37" autoAdjust="0"/>
    <p:restoredTop sz="97686" autoAdjust="0"/>
  </p:normalViewPr>
  <p:slideViewPr>
    <p:cSldViewPr snapToGrid="0" snapToObjects="1">
      <p:cViewPr>
        <p:scale>
          <a:sx n="65" d="100"/>
          <a:sy n="65" d="100"/>
        </p:scale>
        <p:origin x="-1156" y="-112"/>
      </p:cViewPr>
      <p:guideLst>
        <p:guide orient="horz" pos="3949"/>
        <p:guide orient="horz" pos="1545"/>
        <p:guide orient="horz" pos="3951"/>
        <p:guide pos="433"/>
        <p:guide pos="5335"/>
        <p:guide pos="4278"/>
        <p:guide pos="5334"/>
        <p:guide pos="4277"/>
      </p:guideLst>
    </p:cSldViewPr>
  </p:slideViewPr>
  <p:outlineViewPr>
    <p:cViewPr>
      <p:scale>
        <a:sx n="33" d="100"/>
        <a:sy n="33" d="100"/>
      </p:scale>
      <p:origin x="42" y="1361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08" d="100"/>
          <a:sy n="108" d="100"/>
        </p:scale>
        <p:origin x="-4140" y="-102"/>
      </p:cViewPr>
      <p:guideLst>
        <p:guide orient="horz" pos="3126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Times" charset="0"/>
              </a:defRPr>
            </a:lvl1pPr>
          </a:lstStyle>
          <a:p>
            <a:endParaRPr lang="de-DE">
              <a:latin typeface="Arial Narrow" pitchFamily="34" charset="0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7" y="0"/>
            <a:ext cx="2945659" cy="496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" charset="0"/>
              </a:defRPr>
            </a:lvl1pPr>
          </a:lstStyle>
          <a:p>
            <a:endParaRPr lang="de-DE">
              <a:latin typeface="Arial Narrow" pitchFamily="34" charset="0"/>
            </a:endParaRP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2210"/>
            <a:ext cx="2945659" cy="496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Times" charset="0"/>
              </a:defRPr>
            </a:lvl1pPr>
          </a:lstStyle>
          <a:p>
            <a:r>
              <a:rPr lang="de-DE" smtClean="0">
                <a:latin typeface="Arial Narrow" pitchFamily="34" charset="0"/>
              </a:rPr>
              <a:t>1</a:t>
            </a:r>
            <a:endParaRPr lang="de-DE">
              <a:latin typeface="Arial Narrow" pitchFamily="34" charset="0"/>
            </a:endParaRPr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7" y="9432210"/>
            <a:ext cx="2945659" cy="496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" charset="0"/>
              </a:defRPr>
            </a:lvl1pPr>
          </a:lstStyle>
          <a:p>
            <a:fld id="{47F930EC-4FD0-431B-BB9B-47DE359CDF6F}" type="slidenum">
              <a:rPr lang="de-DE">
                <a:latin typeface="Arial Narrow" pitchFamily="34" charset="0"/>
              </a:rPr>
              <a:pPr/>
              <a:t>‹#›</a:t>
            </a:fld>
            <a:endParaRPr lang="de-DE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227637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7" y="0"/>
            <a:ext cx="2945659" cy="496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6105"/>
            <a:ext cx="4984962" cy="446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Klicken Sie, um die Formate des Vorlagentextes zu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2210"/>
            <a:ext cx="2945659" cy="496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r>
              <a:rPr lang="de-DE" smtClean="0"/>
              <a:t>1</a:t>
            </a:r>
            <a:endParaRPr lang="de-DE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7" y="9432210"/>
            <a:ext cx="2945659" cy="496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fld id="{276F4F92-661F-4424-ADED-7D3829A4203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1600495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575696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1151393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727086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2302784"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878480" algn="l" defTabSz="11513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454174" algn="l" defTabSz="11513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029871" algn="l" defTabSz="11513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605567" algn="l" defTabSz="11513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1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751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1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707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1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7043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1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6913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1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2766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1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1953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1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7043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1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36234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1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17220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1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50814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1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17596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1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32321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1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74677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1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04491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1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45185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1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9198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6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1040402" y="3239025"/>
            <a:ext cx="70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 baseline="0"/>
            </a:lvl1pPr>
          </a:lstStyle>
          <a:p>
            <a:r>
              <a:rPr lang="de-DE" dirty="0"/>
              <a:t>Untertitel durch Klicken hinzufügen</a:t>
            </a: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040402" y="1993727"/>
            <a:ext cx="7034400" cy="1143000"/>
          </a:xfrm>
        </p:spPr>
        <p:txBody>
          <a:bodyPr anchor="ctr"/>
          <a:lstStyle>
            <a:lvl1pPr algn="ctr">
              <a:defRPr sz="4600"/>
            </a:lvl1pPr>
          </a:lstStyle>
          <a:p>
            <a:r>
              <a:rPr lang="de-DE" dirty="0"/>
              <a:t>Titel durch Klicken hinzufügen</a:t>
            </a:r>
          </a:p>
        </p:txBody>
      </p:sp>
      <p:sp>
        <p:nvSpPr>
          <p:cNvPr id="10" name="Rechteck 9"/>
          <p:cNvSpPr/>
          <p:nvPr userDrawn="1"/>
        </p:nvSpPr>
        <p:spPr bwMode="auto">
          <a:xfrm>
            <a:off x="7721602" y="6604002"/>
            <a:ext cx="1422400" cy="254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5140" tIns="57569" rIns="115140" bIns="57569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15139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1" i="0" u="none" strike="noStrike" cap="none" normalizeH="0" baseline="0" dirty="0">
              <a:ln>
                <a:noFill/>
              </a:ln>
              <a:solidFill>
                <a:srgbClr val="999999"/>
              </a:solidFill>
              <a:effectLst/>
              <a:latin typeface="Arial" charset="0"/>
            </a:endParaRPr>
          </a:p>
        </p:txBody>
      </p:sp>
      <p:sp>
        <p:nvSpPr>
          <p:cNvPr id="13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62786" y="6581008"/>
            <a:ext cx="3418449" cy="302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15140" tIns="57569" rIns="115140" bIns="57569" numCol="1" anchor="t" anchorCtr="0" compatLnSpc="1">
            <a:prstTxWarp prst="textNoShape">
              <a:avLst/>
            </a:prstTxWarp>
            <a:spAutoFit/>
          </a:bodyPr>
          <a:lstStyle>
            <a:lvl1pPr algn="ctr">
              <a:defRPr sz="1200" b="1" spc="89" baseline="0">
                <a:solidFill>
                  <a:schemeClr val="tx2"/>
                </a:solidFill>
                <a:latin typeface="Arial Narrow" pitchFamily="34" charset="0"/>
              </a:defRPr>
            </a:lvl1pPr>
          </a:lstStyle>
          <a:p>
            <a:r>
              <a:rPr lang="de-DE" smtClean="0"/>
              <a:t>AIIMS-CCF</a:t>
            </a:r>
            <a:endParaRPr lang="de-DE" dirty="0"/>
          </a:p>
        </p:txBody>
      </p:sp>
      <p:sp>
        <p:nvSpPr>
          <p:cNvPr id="14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9156" y="6581008"/>
            <a:ext cx="1295400" cy="302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15140" tIns="57569" rIns="115140" bIns="57569" numCol="1" anchor="t" anchorCtr="0" compatLnSpc="1">
            <a:prstTxWarp prst="textNoShape">
              <a:avLst/>
            </a:prstTxWarp>
            <a:spAutoFit/>
          </a:bodyPr>
          <a:lstStyle>
            <a:lvl1pPr>
              <a:defRPr sz="1200" b="0">
                <a:solidFill>
                  <a:schemeClr val="tx2"/>
                </a:solidFill>
                <a:latin typeface="Arial Narrow" pitchFamily="34" charset="0"/>
              </a:defRPr>
            </a:lvl1pPr>
          </a:lstStyle>
          <a:p>
            <a:fld id="{360E289E-9FF9-4467-A41B-EF45861150C9}" type="datetime1">
              <a:rPr lang="de-DE" smtClean="0"/>
              <a:t>24.11.2019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301025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de-DE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2862786" y="6581008"/>
            <a:ext cx="3418449" cy="302782"/>
          </a:xfrm>
        </p:spPr>
        <p:txBody>
          <a:bodyPr/>
          <a:lstStyle/>
          <a:p>
            <a:r>
              <a:rPr lang="de-DE" smtClean="0"/>
              <a:t>AIIMS-CCF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5EA1D6B-5176-44EE-B6DB-99D910096E58}" type="datetime1">
              <a:rPr lang="de-DE" noProof="0" smtClean="0"/>
              <a:t>24.11.2019</a:t>
            </a:fld>
            <a:endParaRPr lang="de-DE" noProof="0"/>
          </a:p>
        </p:txBody>
      </p:sp>
      <p:sp>
        <p:nvSpPr>
          <p:cNvPr id="7" name="Inhaltsplatzhalter 2"/>
          <p:cNvSpPr>
            <a:spLocks noGrp="1"/>
          </p:cNvSpPr>
          <p:nvPr>
            <p:ph idx="1" hasCustomPrompt="1"/>
          </p:nvPr>
        </p:nvSpPr>
        <p:spPr>
          <a:xfrm>
            <a:off x="684000" y="2448000"/>
            <a:ext cx="7776000" cy="3816000"/>
          </a:xfrm>
        </p:spPr>
        <p:txBody>
          <a:bodyPr/>
          <a:lstStyle>
            <a:lvl1pPr marL="0" marR="0" indent="0" algn="l" defTabSz="1151393" rtl="0" eaLnBrk="1" fontAlgn="base" latinLnBrk="0" hangingPunct="1">
              <a:lnSpc>
                <a:spcPct val="100000"/>
              </a:lnSpc>
              <a:spcBef>
                <a:spcPts val="505"/>
              </a:spcBef>
              <a:spcAft>
                <a:spcPts val="1008"/>
              </a:spcAft>
              <a:buClr>
                <a:srgbClr val="C80F0F"/>
              </a:buClr>
              <a:buSzTx/>
              <a:buFontTx/>
              <a:buNone/>
              <a:tabLst>
                <a:tab pos="2758542" algn="l"/>
              </a:tabLst>
              <a:defRPr sz="2300" baseline="0"/>
            </a:lvl1pPr>
            <a:lvl2pPr marL="453304" indent="-453304">
              <a:buClr>
                <a:srgbClr val="C80F0F"/>
              </a:buClr>
              <a:buFont typeface="Arial" pitchFamily="34" charset="0"/>
              <a:buChar char="•"/>
              <a:defRPr sz="2300"/>
            </a:lvl2pPr>
            <a:lvl3pPr marL="906607">
              <a:defRPr sz="2300"/>
            </a:lvl3pPr>
            <a:lvl4pPr marL="1359911">
              <a:defRPr sz="2300" baseline="0"/>
            </a:lvl4pPr>
            <a:lvl5pPr marL="1813217">
              <a:defRPr sz="2300" baseline="0"/>
            </a:lvl5pPr>
            <a:lvl6pPr marL="2266520">
              <a:defRPr baseline="0"/>
            </a:lvl6pPr>
            <a:lvl7pPr marL="2719824">
              <a:defRPr baseline="0"/>
            </a:lvl7pPr>
            <a:lvl8pPr marL="3173127">
              <a:defRPr baseline="0"/>
            </a:lvl8pPr>
            <a:lvl9pPr marL="3626431">
              <a:defRPr/>
            </a:lvl9pPr>
          </a:lstStyle>
          <a:p>
            <a:pPr lvl="0"/>
            <a:r>
              <a:rPr lang="de-DE" noProof="0" dirty="0"/>
              <a:t>Text durch klicken hinzufügen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133583587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000" y="1483202"/>
            <a:ext cx="7776000" cy="617928"/>
          </a:xfrm>
        </p:spPr>
        <p:txBody>
          <a:bodyPr/>
          <a:lstStyle/>
          <a:p>
            <a:r>
              <a:rPr lang="de-DE" noProof="0"/>
              <a:t>Titelmasterformat durch Klicken bearbeiten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2862786" y="6581008"/>
            <a:ext cx="3418449" cy="302782"/>
          </a:xfrm>
        </p:spPr>
        <p:txBody>
          <a:bodyPr/>
          <a:lstStyle/>
          <a:p>
            <a:r>
              <a:rPr lang="de-DE" smtClean="0"/>
              <a:t>AIIMS-CCF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4A66F89F-E717-47F1-8F2B-FD7327CE6F1B}" type="datetime1">
              <a:rPr lang="de-DE" noProof="0" smtClean="0"/>
              <a:t>24.11.2019</a:t>
            </a:fld>
            <a:endParaRPr lang="de-DE" noProof="0"/>
          </a:p>
        </p:txBody>
      </p:sp>
      <p:sp>
        <p:nvSpPr>
          <p:cNvPr id="7" name="Inhaltsplatzhalter 2"/>
          <p:cNvSpPr>
            <a:spLocks noGrp="1"/>
          </p:cNvSpPr>
          <p:nvPr>
            <p:ph idx="1" hasCustomPrompt="1"/>
          </p:nvPr>
        </p:nvSpPr>
        <p:spPr>
          <a:xfrm>
            <a:off x="684001" y="2448000"/>
            <a:ext cx="3780000" cy="3816000"/>
          </a:xfrm>
        </p:spPr>
        <p:txBody>
          <a:bodyPr/>
          <a:lstStyle>
            <a:lvl1pPr marL="0" marR="0" indent="0" algn="l" defTabSz="1151393" rtl="0" eaLnBrk="1" fontAlgn="base" latinLnBrk="0" hangingPunct="1">
              <a:lnSpc>
                <a:spcPct val="100000"/>
              </a:lnSpc>
              <a:spcBef>
                <a:spcPts val="505"/>
              </a:spcBef>
              <a:spcAft>
                <a:spcPts val="1008"/>
              </a:spcAft>
              <a:buClr>
                <a:srgbClr val="C80F0F"/>
              </a:buClr>
              <a:buSzTx/>
              <a:buFontTx/>
              <a:buNone/>
              <a:tabLst>
                <a:tab pos="2758542" algn="l"/>
              </a:tabLst>
              <a:defRPr sz="2300" baseline="0"/>
            </a:lvl1pPr>
            <a:lvl2pPr marL="453304" indent="-453304">
              <a:buClr>
                <a:srgbClr val="C80F0F"/>
              </a:buClr>
              <a:buFont typeface="Arial" pitchFamily="34" charset="0"/>
              <a:buChar char="•"/>
              <a:defRPr sz="2300"/>
            </a:lvl2pPr>
            <a:lvl3pPr marL="906607">
              <a:defRPr sz="2300"/>
            </a:lvl3pPr>
            <a:lvl4pPr marL="1359911">
              <a:defRPr sz="2300" baseline="0"/>
            </a:lvl4pPr>
            <a:lvl5pPr marL="1813217">
              <a:defRPr sz="2300" baseline="0"/>
            </a:lvl5pPr>
            <a:lvl6pPr marL="2266520">
              <a:defRPr baseline="0"/>
            </a:lvl6pPr>
            <a:lvl7pPr marL="2719824">
              <a:defRPr baseline="0"/>
            </a:lvl7pPr>
            <a:lvl8pPr marL="3173127">
              <a:defRPr baseline="0"/>
            </a:lvl8pPr>
            <a:lvl9pPr marL="3626431">
              <a:defRPr/>
            </a:lvl9pPr>
          </a:lstStyle>
          <a:p>
            <a:pPr lvl="0"/>
            <a:r>
              <a:rPr lang="de-DE" noProof="0"/>
              <a:t>Text durch klicken hinzufügen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2" hasCustomPrompt="1"/>
          </p:nvPr>
        </p:nvSpPr>
        <p:spPr>
          <a:xfrm>
            <a:off x="4680001" y="2448000"/>
            <a:ext cx="3780000" cy="3816000"/>
          </a:xfrm>
        </p:spPr>
        <p:txBody>
          <a:bodyPr/>
          <a:lstStyle>
            <a:lvl1pPr marL="0" marR="0" indent="0" algn="l" defTabSz="1151393" rtl="0" eaLnBrk="1" fontAlgn="base" latinLnBrk="0" hangingPunct="1">
              <a:lnSpc>
                <a:spcPct val="100000"/>
              </a:lnSpc>
              <a:spcBef>
                <a:spcPts val="505"/>
              </a:spcBef>
              <a:spcAft>
                <a:spcPts val="1008"/>
              </a:spcAft>
              <a:buClr>
                <a:srgbClr val="C80F0F"/>
              </a:buClr>
              <a:buSzTx/>
              <a:buFontTx/>
              <a:buNone/>
              <a:tabLst>
                <a:tab pos="2758542" algn="l"/>
              </a:tabLst>
              <a:defRPr sz="2300" baseline="0"/>
            </a:lvl1pPr>
            <a:lvl2pPr marL="453304" indent="-453304">
              <a:buClr>
                <a:srgbClr val="C80F0F"/>
              </a:buClr>
              <a:buFont typeface="Arial" pitchFamily="34" charset="0"/>
              <a:buChar char="•"/>
              <a:defRPr sz="2300"/>
            </a:lvl2pPr>
            <a:lvl3pPr marL="906607">
              <a:defRPr sz="2300"/>
            </a:lvl3pPr>
            <a:lvl4pPr marL="1359911">
              <a:defRPr sz="2300" baseline="0"/>
            </a:lvl4pPr>
            <a:lvl5pPr marL="1813217">
              <a:defRPr sz="2300" baseline="0"/>
            </a:lvl5pPr>
            <a:lvl6pPr marL="2266520">
              <a:defRPr baseline="0"/>
            </a:lvl6pPr>
            <a:lvl7pPr marL="2719824">
              <a:defRPr baseline="0"/>
            </a:lvl7pPr>
            <a:lvl8pPr marL="3173127">
              <a:defRPr baseline="0"/>
            </a:lvl8pPr>
            <a:lvl9pPr marL="3626431">
              <a:defRPr/>
            </a:lvl9pPr>
          </a:lstStyle>
          <a:p>
            <a:pPr lvl="0"/>
            <a:r>
              <a:rPr lang="de-DE" noProof="0"/>
              <a:t>Text durch klicken hinzufügen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424179538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2862786" y="6581008"/>
            <a:ext cx="3418449" cy="302782"/>
          </a:xfrm>
        </p:spPr>
        <p:txBody>
          <a:bodyPr/>
          <a:lstStyle/>
          <a:p>
            <a:r>
              <a:rPr lang="de-DE" smtClean="0"/>
              <a:t>AIIMS-CCF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B1D6BC6-0821-4063-BDA8-4DF00751FE1D}" type="datetime1">
              <a:rPr lang="de-DE" noProof="0" smtClean="0"/>
              <a:t>24.11.2019</a:t>
            </a:fld>
            <a:endParaRPr lang="de-DE" noProof="0"/>
          </a:p>
        </p:txBody>
      </p:sp>
      <p:sp>
        <p:nvSpPr>
          <p:cNvPr id="7" name="Inhaltsplatzhalter 2"/>
          <p:cNvSpPr>
            <a:spLocks noGrp="1"/>
          </p:cNvSpPr>
          <p:nvPr>
            <p:ph idx="1" hasCustomPrompt="1"/>
          </p:nvPr>
        </p:nvSpPr>
        <p:spPr>
          <a:xfrm>
            <a:off x="684000" y="2448000"/>
            <a:ext cx="5760000" cy="3816000"/>
          </a:xfrm>
        </p:spPr>
        <p:txBody>
          <a:bodyPr/>
          <a:lstStyle>
            <a:lvl1pPr marL="0" marR="0" indent="0" algn="l" defTabSz="1151393" rtl="0" eaLnBrk="1" fontAlgn="base" latinLnBrk="0" hangingPunct="1">
              <a:lnSpc>
                <a:spcPct val="100000"/>
              </a:lnSpc>
              <a:spcBef>
                <a:spcPts val="505"/>
              </a:spcBef>
              <a:spcAft>
                <a:spcPts val="1008"/>
              </a:spcAft>
              <a:buClr>
                <a:srgbClr val="C80F0F"/>
              </a:buClr>
              <a:buSzTx/>
              <a:buFontTx/>
              <a:buNone/>
              <a:tabLst>
                <a:tab pos="2758542" algn="l"/>
              </a:tabLst>
              <a:defRPr sz="2300" baseline="0"/>
            </a:lvl1pPr>
            <a:lvl2pPr marL="453304" indent="-453304">
              <a:buClr>
                <a:srgbClr val="C80F0F"/>
              </a:buClr>
              <a:buFont typeface="Arial" pitchFamily="34" charset="0"/>
              <a:buChar char="•"/>
              <a:defRPr sz="2300"/>
            </a:lvl2pPr>
            <a:lvl3pPr marL="906607">
              <a:defRPr sz="2300"/>
            </a:lvl3pPr>
            <a:lvl4pPr marL="1359911">
              <a:defRPr sz="2300" baseline="0"/>
            </a:lvl4pPr>
            <a:lvl5pPr marL="1813217">
              <a:defRPr sz="2300" baseline="0"/>
            </a:lvl5pPr>
            <a:lvl6pPr marL="2266520">
              <a:defRPr baseline="0"/>
            </a:lvl6pPr>
            <a:lvl7pPr marL="2719824">
              <a:defRPr baseline="0"/>
            </a:lvl7pPr>
            <a:lvl8pPr marL="3173127">
              <a:defRPr baseline="0"/>
            </a:lvl8pPr>
            <a:lvl9pPr marL="3626431">
              <a:defRPr/>
            </a:lvl9pPr>
          </a:lstStyle>
          <a:p>
            <a:pPr lvl="0"/>
            <a:r>
              <a:rPr lang="de-DE" noProof="0"/>
              <a:t>Text durch klicken hinzufügen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</p:txBody>
      </p:sp>
      <p:sp>
        <p:nvSpPr>
          <p:cNvPr id="8" name="Bildplatzhalter 2"/>
          <p:cNvSpPr>
            <a:spLocks noGrp="1"/>
          </p:cNvSpPr>
          <p:nvPr>
            <p:ph type="pic" idx="12"/>
          </p:nvPr>
        </p:nvSpPr>
        <p:spPr>
          <a:xfrm>
            <a:off x="6786000" y="2448000"/>
            <a:ext cx="2358000" cy="3816000"/>
          </a:xfrm>
        </p:spPr>
        <p:txBody>
          <a:bodyPr/>
          <a:lstStyle>
            <a:lvl1pPr marL="0" indent="0">
              <a:buNone/>
              <a:defRPr sz="2300"/>
            </a:lvl1pPr>
            <a:lvl2pPr marL="575696" indent="0">
              <a:buNone/>
              <a:defRPr sz="3600"/>
            </a:lvl2pPr>
            <a:lvl3pPr marL="1151393" indent="0">
              <a:buNone/>
              <a:defRPr sz="3000"/>
            </a:lvl3pPr>
            <a:lvl4pPr marL="1727086" indent="0">
              <a:buNone/>
              <a:defRPr sz="2600"/>
            </a:lvl4pPr>
            <a:lvl5pPr marL="2302784" indent="0">
              <a:buNone/>
              <a:defRPr sz="2600"/>
            </a:lvl5pPr>
            <a:lvl6pPr marL="2878480" indent="0">
              <a:buNone/>
              <a:defRPr sz="2600"/>
            </a:lvl6pPr>
            <a:lvl7pPr marL="3454174" indent="0">
              <a:buNone/>
              <a:defRPr sz="2600"/>
            </a:lvl7pPr>
            <a:lvl8pPr marL="4029871" indent="0">
              <a:buNone/>
              <a:defRPr sz="2600"/>
            </a:lvl8pPr>
            <a:lvl9pPr marL="4605567" indent="0">
              <a:buNone/>
              <a:defRPr sz="2600"/>
            </a:lvl9pPr>
          </a:lstStyle>
          <a:p>
            <a:r>
              <a:rPr lang="de-DE" noProof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80162670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000" y="1483202"/>
            <a:ext cx="7776000" cy="617928"/>
          </a:xfrm>
        </p:spPr>
        <p:txBody>
          <a:bodyPr/>
          <a:lstStyle/>
          <a:p>
            <a:r>
              <a:rPr lang="de-DE" noProof="0"/>
              <a:t>Titelmasterformat durch Klicken bearbeiten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2862786" y="6581008"/>
            <a:ext cx="3418449" cy="302782"/>
          </a:xfrm>
        </p:spPr>
        <p:txBody>
          <a:bodyPr/>
          <a:lstStyle/>
          <a:p>
            <a:r>
              <a:rPr lang="de-DE" smtClean="0"/>
              <a:t>AIIMS-CCF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E4D1A30-8DD1-4446-8EE7-A790A8D165EA}" type="datetime1">
              <a:rPr lang="de-DE" noProof="0" smtClean="0"/>
              <a:t>24.11.2019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04762687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noProof="0" smtClean="0"/>
              <a:t>AIIMS-CCF</a:t>
            </a:r>
            <a:endParaRPr lang="de-DE" noProof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E4F50DE-1018-47BE-B5F9-6BBE00B96BB2}" type="datetime1">
              <a:rPr lang="de-DE" noProof="0" smtClean="0"/>
              <a:t>24.11.2019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83614505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78C63-CA7F-45AB-9861-85F4FDA8C7B2}" type="datetime1">
              <a:rPr lang="de-DE" smtClean="0"/>
              <a:t>24.11.2019</a:t>
            </a:fld>
            <a:endParaRPr lang="en-US"/>
          </a:p>
        </p:txBody>
      </p:sp>
      <p:sp>
        <p:nvSpPr>
          <p:cNvPr id="5" name="Footer Placeholder 9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AIIMS-CCF</a:t>
            </a:r>
            <a:endParaRPr lang="en-US"/>
          </a:p>
        </p:txBody>
      </p:sp>
      <p:sp>
        <p:nvSpPr>
          <p:cNvPr id="6" name="Slide Number Placeholder 2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261BA-29E3-4DDB-AEF5-49E99B8C58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3376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gi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9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84000" y="1483202"/>
            <a:ext cx="7776000" cy="617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15140" tIns="57569" rIns="115140" bIns="575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dirty="0"/>
              <a:t>Titel durch Klicken hinzufügen</a:t>
            </a:r>
          </a:p>
        </p:txBody>
      </p:sp>
      <p:pic>
        <p:nvPicPr>
          <p:cNvPr id="18" name="Grafik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11"/>
            <a:ext cx="9144000" cy="1115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Grafik 8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5851531"/>
            <a:ext cx="9144000" cy="738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9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000" y="2447999"/>
            <a:ext cx="7776000" cy="38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15140" tIns="57569" rIns="115140" bIns="57569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151393" latinLnBrk="0">
              <a:lnSpc>
                <a:spcPct val="100000"/>
              </a:lnSpc>
              <a:buSzTx/>
              <a:buFontTx/>
              <a:buNone/>
            </a:pPr>
            <a:r>
              <a:rPr lang="de-DE" noProof="0" dirty="0"/>
              <a:t>Erste Ebene</a:t>
            </a:r>
          </a:p>
          <a:p>
            <a:pPr marL="453304" lvl="1">
              <a:buClr>
                <a:srgbClr val="C80F0F"/>
              </a:buClr>
            </a:pPr>
            <a:r>
              <a:rPr lang="de-DE" noProof="0" dirty="0"/>
              <a:t>Zweite Ebene</a:t>
            </a:r>
          </a:p>
          <a:p>
            <a:pPr marL="906607" lvl="2"/>
            <a:r>
              <a:rPr lang="de-DE" noProof="0" dirty="0"/>
              <a:t>Dritte Ebene</a:t>
            </a:r>
          </a:p>
          <a:p>
            <a:pPr marL="1359911" lvl="3"/>
            <a:r>
              <a:rPr lang="de-DE" noProof="0" dirty="0"/>
              <a:t>Vierte Ebene</a:t>
            </a:r>
          </a:p>
        </p:txBody>
      </p:sp>
      <p:sp>
        <p:nvSpPr>
          <p:cNvPr id="15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62786" y="6581008"/>
            <a:ext cx="3418449" cy="302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15140" tIns="57569" rIns="115140" bIns="57569" numCol="1" anchor="t" anchorCtr="0" compatLnSpc="1">
            <a:prstTxWarp prst="textNoShape">
              <a:avLst/>
            </a:prstTxWarp>
            <a:spAutoFit/>
          </a:bodyPr>
          <a:lstStyle>
            <a:lvl1pPr algn="ctr">
              <a:defRPr sz="1200" b="1" spc="89" baseline="0">
                <a:solidFill>
                  <a:schemeClr val="tx2"/>
                </a:solidFill>
                <a:latin typeface="Arial Narrow" pitchFamily="34" charset="0"/>
              </a:defRPr>
            </a:lvl1pPr>
          </a:lstStyle>
          <a:p>
            <a:r>
              <a:rPr lang="de-DE" smtClean="0"/>
              <a:t>AIIMS-CCF</a:t>
            </a:r>
            <a:endParaRPr lang="de-DE" dirty="0"/>
          </a:p>
        </p:txBody>
      </p:sp>
      <p:sp>
        <p:nvSpPr>
          <p:cNvPr id="16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9156" y="6581008"/>
            <a:ext cx="1295400" cy="302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15140" tIns="57569" rIns="115140" bIns="57569" numCol="1" anchor="t" anchorCtr="0" compatLnSpc="1">
            <a:prstTxWarp prst="textNoShape">
              <a:avLst/>
            </a:prstTxWarp>
            <a:spAutoFit/>
          </a:bodyPr>
          <a:lstStyle>
            <a:lvl1pPr>
              <a:defRPr sz="1200" b="0">
                <a:solidFill>
                  <a:schemeClr val="tx2"/>
                </a:solidFill>
                <a:latin typeface="Arial Narrow" pitchFamily="34" charset="0"/>
              </a:defRPr>
            </a:lvl1pPr>
          </a:lstStyle>
          <a:p>
            <a:fld id="{8FBDB66A-6672-4806-8E82-BDB5877B81B5}" type="datetime1">
              <a:rPr lang="de-DE" smtClean="0"/>
              <a:t>24.11.2019</a:t>
            </a:fld>
            <a:endParaRPr lang="de-DE" dirty="0"/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7532905" y="6581009"/>
            <a:ext cx="927101" cy="30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15140" tIns="57569" rIns="0" bIns="57569">
            <a:spAutoFit/>
          </a:bodyPr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s-ES_tradnl" sz="1200" b="0" noProof="0" dirty="0">
                <a:solidFill>
                  <a:srgbClr val="6E6452"/>
                </a:solidFill>
                <a:latin typeface="Arial Narrow" pitchFamily="34" charset="0"/>
              </a:rPr>
              <a:t>Page</a:t>
            </a:r>
            <a:r>
              <a:rPr lang="es-ES_tradnl" sz="1200" b="0" baseline="0" noProof="0" dirty="0">
                <a:solidFill>
                  <a:srgbClr val="6E6452"/>
                </a:solidFill>
                <a:latin typeface="Arial Narrow" pitchFamily="34" charset="0"/>
              </a:rPr>
              <a:t> </a:t>
            </a:r>
            <a:fld id="{327115CA-E6A4-425F-BB4F-A64D48743A27}" type="slidenum">
              <a:rPr lang="de-DE" sz="1200" b="0" noProof="0" smtClean="0">
                <a:solidFill>
                  <a:schemeClr val="tx2"/>
                </a:solidFill>
                <a:latin typeface="Arial Narrow" pitchFamily="34" charset="0"/>
              </a:rPr>
              <a:pPr algn="r"/>
              <a:t>‹#›</a:t>
            </a:fld>
            <a:endParaRPr lang="de-DE" sz="1200" b="0" noProof="0" dirty="0">
              <a:solidFill>
                <a:schemeClr val="tx2"/>
              </a:solidFill>
              <a:latin typeface="Arial Narrow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>
            <a:off x="5692600" y="250933"/>
            <a:ext cx="17526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0" descr="C:\Users\Mulugeta\AppData\Local\Microsoft\Windows\INetCache\Content.MSO\2F1B08B5.tmp">
            <a:extLst>
              <a:ext uri="{FF2B5EF4-FFF2-40B4-BE49-F238E27FC236}">
                <a16:creationId xmlns="" xmlns:a16="http://schemas.microsoft.com/office/drawing/2014/main" id="{D1B89F52-08E3-46FB-A761-7CE8515C4EAE}"/>
              </a:ext>
            </a:extLst>
          </p:cNvPr>
          <p:cNvPicPr/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9" t="29636" r="12516" b="40718"/>
          <a:stretch/>
        </p:blipFill>
        <p:spPr bwMode="auto">
          <a:xfrm>
            <a:off x="7618954" y="328403"/>
            <a:ext cx="847090" cy="3403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8" r:id="rId2"/>
    <p:sldLayoutId id="2147483710" r:id="rId3"/>
    <p:sldLayoutId id="2147483714" r:id="rId4"/>
    <p:sldLayoutId id="2147483715" r:id="rId5"/>
    <p:sldLayoutId id="2147483716" r:id="rId6"/>
    <p:sldLayoutId id="2147483717" r:id="rId7"/>
  </p:sldLayoutIdLst>
  <p:transition/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Arial" charset="0"/>
        </a:defRPr>
      </a:lvl5pPr>
      <a:lvl6pPr marL="575696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Arial" charset="0"/>
        </a:defRPr>
      </a:lvl6pPr>
      <a:lvl7pPr marL="1151393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Arial" charset="0"/>
        </a:defRPr>
      </a:lvl7pPr>
      <a:lvl8pPr marL="1727086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Arial" charset="0"/>
        </a:defRPr>
      </a:lvl8pPr>
      <a:lvl9pPr marL="2302784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Arial" charset="0"/>
        </a:defRPr>
      </a:lvl9pPr>
    </p:titleStyle>
    <p:bodyStyle>
      <a:lvl1pPr marL="453304" indent="-453304" algn="l" rtl="0" eaLnBrk="1" fontAlgn="base" hangingPunct="1">
        <a:spcBef>
          <a:spcPts val="505"/>
        </a:spcBef>
        <a:spcAft>
          <a:spcPts val="1008"/>
        </a:spcAft>
        <a:buClr>
          <a:srgbClr val="C80F0F"/>
        </a:buClr>
        <a:buFont typeface="Arial" pitchFamily="34" charset="0"/>
        <a:buChar char="•"/>
        <a:tabLst>
          <a:tab pos="2758542" algn="l"/>
        </a:tabLst>
        <a:defRPr lang="de-DE" sz="2300" baseline="0" noProof="0" smtClean="0">
          <a:solidFill>
            <a:schemeClr val="tx2"/>
          </a:solidFill>
          <a:latin typeface="+mn-lt"/>
          <a:ea typeface="+mn-ea"/>
          <a:cs typeface="+mn-cs"/>
        </a:defRPr>
      </a:lvl1pPr>
      <a:lvl2pPr marL="906607" indent="-453304" algn="l" rtl="0" eaLnBrk="1" fontAlgn="base" hangingPunct="1">
        <a:spcBef>
          <a:spcPts val="505"/>
        </a:spcBef>
        <a:spcAft>
          <a:spcPts val="1008"/>
        </a:spcAft>
        <a:buClr>
          <a:schemeClr val="accent1"/>
        </a:buClr>
        <a:buFont typeface="Arial" pitchFamily="34" charset="0"/>
        <a:buChar char="•"/>
        <a:tabLst>
          <a:tab pos="2758542" algn="l"/>
        </a:tabLst>
        <a:defRPr lang="de-DE" sz="2300" noProof="0" smtClean="0">
          <a:solidFill>
            <a:schemeClr val="tx2"/>
          </a:solidFill>
          <a:latin typeface="+mn-lt"/>
        </a:defRPr>
      </a:lvl2pPr>
      <a:lvl3pPr marL="1359911" indent="-453304" algn="l" rtl="0" eaLnBrk="1" fontAlgn="base" hangingPunct="1">
        <a:spcBef>
          <a:spcPts val="505"/>
        </a:spcBef>
        <a:spcAft>
          <a:spcPts val="1008"/>
        </a:spcAft>
        <a:buClr>
          <a:schemeClr val="tx2"/>
        </a:buClr>
        <a:buFont typeface="Arial" pitchFamily="34" charset="0"/>
        <a:buChar char="•"/>
        <a:tabLst>
          <a:tab pos="2758542" algn="l"/>
        </a:tabLst>
        <a:defRPr lang="de-DE" sz="2300" noProof="0" smtClean="0">
          <a:solidFill>
            <a:schemeClr val="tx2"/>
          </a:solidFill>
          <a:latin typeface="+mn-lt"/>
        </a:defRPr>
      </a:lvl3pPr>
      <a:lvl4pPr marL="1813217" indent="-453304" algn="l" rtl="0" eaLnBrk="1" fontAlgn="base" hangingPunct="1">
        <a:spcBef>
          <a:spcPts val="505"/>
        </a:spcBef>
        <a:spcAft>
          <a:spcPts val="1008"/>
        </a:spcAft>
        <a:buClr>
          <a:schemeClr val="tx2"/>
        </a:buClr>
        <a:buFont typeface="Arial" pitchFamily="34" charset="0"/>
        <a:buChar char="•"/>
        <a:tabLst>
          <a:tab pos="2758542" algn="l"/>
        </a:tabLst>
        <a:defRPr lang="de-DE" sz="2300" baseline="0" noProof="0" smtClean="0">
          <a:solidFill>
            <a:schemeClr val="tx2"/>
          </a:solidFill>
          <a:latin typeface="+mn-lt"/>
        </a:defRPr>
      </a:lvl4pPr>
      <a:lvl5pPr marL="2266520" indent="-453304" algn="l" rtl="0" eaLnBrk="1" fontAlgn="base" hangingPunct="1">
        <a:spcBef>
          <a:spcPts val="505"/>
        </a:spcBef>
        <a:spcAft>
          <a:spcPts val="1008"/>
        </a:spcAft>
        <a:buClr>
          <a:srgbClr val="6E6452"/>
        </a:buClr>
        <a:buFont typeface="Arial" pitchFamily="34" charset="0"/>
        <a:buChar char="•"/>
        <a:tabLst>
          <a:tab pos="2758542" algn="l"/>
        </a:tabLst>
        <a:defRPr sz="2300" baseline="0">
          <a:solidFill>
            <a:srgbClr val="6E6452"/>
          </a:solidFill>
          <a:latin typeface="+mn-lt"/>
        </a:defRPr>
      </a:lvl5pPr>
      <a:lvl6pPr marL="2719824" indent="-453304" algn="l" rtl="0" eaLnBrk="1" fontAlgn="base" hangingPunct="1">
        <a:spcBef>
          <a:spcPts val="505"/>
        </a:spcBef>
        <a:spcAft>
          <a:spcPts val="1008"/>
        </a:spcAft>
        <a:buClr>
          <a:srgbClr val="6E6452"/>
        </a:buClr>
        <a:buFont typeface="Arial" pitchFamily="34" charset="0"/>
        <a:buChar char="•"/>
        <a:tabLst>
          <a:tab pos="2758542" algn="l"/>
        </a:tabLst>
        <a:defRPr sz="2300" baseline="0">
          <a:solidFill>
            <a:srgbClr val="6E6452"/>
          </a:solidFill>
          <a:latin typeface="+mn-lt"/>
        </a:defRPr>
      </a:lvl6pPr>
      <a:lvl7pPr marL="3173127" indent="-453304" algn="l" rtl="0" eaLnBrk="1" fontAlgn="base" hangingPunct="1">
        <a:spcBef>
          <a:spcPts val="505"/>
        </a:spcBef>
        <a:spcAft>
          <a:spcPts val="1008"/>
        </a:spcAft>
        <a:buClr>
          <a:srgbClr val="6E6452"/>
        </a:buClr>
        <a:buFont typeface="Arial" pitchFamily="34" charset="0"/>
        <a:buChar char="•"/>
        <a:tabLst>
          <a:tab pos="2758542" algn="l"/>
        </a:tabLst>
        <a:defRPr sz="2300" baseline="0">
          <a:solidFill>
            <a:srgbClr val="6E6452"/>
          </a:solidFill>
          <a:latin typeface="+mn-lt"/>
        </a:defRPr>
      </a:lvl7pPr>
      <a:lvl8pPr marL="3626431" indent="-453304" algn="l" rtl="0" eaLnBrk="1" fontAlgn="base" hangingPunct="1">
        <a:spcBef>
          <a:spcPts val="505"/>
        </a:spcBef>
        <a:spcAft>
          <a:spcPts val="1008"/>
        </a:spcAft>
        <a:buClr>
          <a:srgbClr val="6E6452"/>
        </a:buClr>
        <a:buFont typeface="Arial" pitchFamily="34" charset="0"/>
        <a:buChar char="•"/>
        <a:tabLst>
          <a:tab pos="2758542" algn="l"/>
        </a:tabLst>
        <a:defRPr sz="2300" baseline="0">
          <a:solidFill>
            <a:srgbClr val="6E6452"/>
          </a:solidFill>
          <a:latin typeface="+mn-lt"/>
        </a:defRPr>
      </a:lvl8pPr>
      <a:lvl9pPr marL="4079733" indent="-453304" algn="l" rtl="0" eaLnBrk="1" fontAlgn="base" hangingPunct="1">
        <a:spcBef>
          <a:spcPts val="505"/>
        </a:spcBef>
        <a:spcAft>
          <a:spcPts val="1008"/>
        </a:spcAft>
        <a:buClr>
          <a:srgbClr val="6E6452"/>
        </a:buClr>
        <a:buFont typeface="Arial" pitchFamily="34" charset="0"/>
        <a:buChar char="•"/>
        <a:tabLst>
          <a:tab pos="2758542" algn="l"/>
        </a:tabLst>
        <a:defRPr sz="2300" baseline="0">
          <a:solidFill>
            <a:srgbClr val="6E6452"/>
          </a:solidFill>
          <a:latin typeface="+mn-lt"/>
        </a:defRPr>
      </a:lvl9pPr>
    </p:bodyStyle>
    <p:otherStyle>
      <a:defPPr>
        <a:defRPr lang="de-DE"/>
      </a:defPPr>
      <a:lvl1pPr marL="0" algn="l" defTabSz="115139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75696" algn="l" defTabSz="115139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51393" algn="l" defTabSz="115139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27086" algn="l" defTabSz="115139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02784" algn="l" defTabSz="115139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78480" algn="l" defTabSz="115139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54174" algn="l" defTabSz="115139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9871" algn="l" defTabSz="115139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05567" algn="l" defTabSz="115139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wmf"/><Relationship Id="rId7" Type="http://schemas.openxmlformats.org/officeDocument/2006/relationships/image" Target="../media/image2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11" Type="http://schemas.openxmlformats.org/officeDocument/2006/relationships/image" Target="../media/image19.sv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1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ctrTitle" sz="quarter"/>
          </p:nvPr>
        </p:nvSpPr>
        <p:spPr>
          <a:xfrm>
            <a:off x="1439744" y="900434"/>
            <a:ext cx="7723761" cy="1589847"/>
          </a:xfrm>
        </p:spPr>
        <p:txBody>
          <a:bodyPr/>
          <a:lstStyle/>
          <a:p>
            <a:r>
              <a:rPr lang="de-DE" sz="2800" dirty="0"/>
              <a:t/>
            </a:r>
            <a:br>
              <a:rPr lang="de-DE" sz="2800" dirty="0"/>
            </a:br>
            <a:r>
              <a:rPr lang="de-DE" sz="2800" dirty="0"/>
              <a:t/>
            </a:r>
            <a:br>
              <a:rPr lang="de-DE" sz="2800" dirty="0"/>
            </a:br>
            <a:r>
              <a:rPr lang="de-DE" sz="2800" dirty="0"/>
              <a:t/>
            </a:r>
            <a:br>
              <a:rPr lang="de-DE" sz="2800" dirty="0"/>
            </a:b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800" b="1" dirty="0"/>
              <a:t>Building Harmonized Private and State Land Holding Data and Information Systems in Ethiopia</a:t>
            </a:r>
            <a:br>
              <a:rPr lang="en-US" sz="2800" b="1" dirty="0"/>
            </a:b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800" b="1" dirty="0"/>
              <a:t/>
            </a:r>
            <a:br>
              <a:rPr lang="en-US" sz="2800" b="1" dirty="0"/>
            </a:br>
            <a:endParaRPr lang="en-US" sz="28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492" y="5778599"/>
            <a:ext cx="1043609" cy="774859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85"/>
          <a:stretch/>
        </p:blipFill>
        <p:spPr bwMode="auto">
          <a:xfrm>
            <a:off x="3317998" y="5645895"/>
            <a:ext cx="1170257" cy="909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466424" y="4034710"/>
            <a:ext cx="7679220" cy="1655145"/>
          </a:xfrm>
          <a:prstGeom prst="rect">
            <a:avLst/>
          </a:prstGeom>
        </p:spPr>
        <p:txBody>
          <a:bodyPr wrap="square" lIns="115140" tIns="57569" rIns="115140" bIns="57569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Conference on Land Policy in Africa, CLPA-2019</a:t>
            </a:r>
          </a:p>
          <a:p>
            <a:pPr algn="ctr"/>
            <a:r>
              <a:rPr lang="en-US" sz="2000" b="0" dirty="0">
                <a:solidFill>
                  <a:srgbClr val="BD4817"/>
                </a:solidFill>
                <a:latin typeface="Open Sans"/>
              </a:rPr>
              <a:t>“Winning the fight against Corruption in the Land Sector: 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b="0" dirty="0">
                <a:solidFill>
                  <a:srgbClr val="BD4817"/>
                </a:solidFill>
                <a:latin typeface="Open Sans"/>
              </a:rPr>
              <a:t>Sustainable Pathway for Africa’s Transformation”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November 25 - 29, 2019</a:t>
            </a: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Abidjan, Cote d’Ivoire</a:t>
            </a:r>
          </a:p>
        </p:txBody>
      </p:sp>
      <p:pic>
        <p:nvPicPr>
          <p:cNvPr id="8" name="Picture 7" descr="ET_Federal_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14603" y="5749421"/>
            <a:ext cx="809965" cy="80996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13632" y="3118038"/>
            <a:ext cx="6411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Yohannes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Redda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Tommi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Tenno, Oliver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Schoenweger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Mulugeta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Tadesse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Zerfu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Hailu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4" descr="image002">
            <a:extLst>
              <a:ext uri="{FF2B5EF4-FFF2-40B4-BE49-F238E27FC236}">
                <a16:creationId xmlns="" xmlns:a16="http://schemas.microsoft.com/office/drawing/2014/main" id="{B63DD78B-3FD5-4A98-91B0-C5A6DB87F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465" y="5733447"/>
            <a:ext cx="1405977" cy="809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8293"/>
            <a:ext cx="2013632" cy="449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1512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9642"/>
            <a:ext cx="9144000" cy="618758"/>
          </a:xfrm>
        </p:spPr>
        <p:txBody>
          <a:bodyPr/>
          <a:lstStyle/>
          <a:p>
            <a:pPr algn="ctr"/>
            <a:r>
              <a:rPr lang="en-GB" sz="3600" b="1" dirty="0">
                <a:cs typeface="Times New Roman" pitchFamily="18" charset="0"/>
              </a:rPr>
              <a:t>Outline </a:t>
            </a:r>
            <a:endParaRPr lang="de-DE" sz="3600" b="1" dirty="0"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2720" y="1097280"/>
            <a:ext cx="8788400" cy="5638800"/>
          </a:xfrm>
        </p:spPr>
        <p:txBody>
          <a:bodyPr>
            <a:normAutofit fontScale="77500" lnSpcReduction="20000"/>
          </a:bodyPr>
          <a:lstStyle/>
          <a:p>
            <a:pPr marL="431771" indent="-43177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3400" dirty="0">
                <a:cs typeface="Times New Roman" pitchFamily="18" charset="0"/>
              </a:rPr>
              <a:t>Introduction</a:t>
            </a:r>
          </a:p>
          <a:p>
            <a:pPr marL="431771" indent="-43177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3400" dirty="0">
                <a:cs typeface="Times New Roman" pitchFamily="18" charset="0"/>
              </a:rPr>
              <a:t>National Rural Land Administration Information System (NRLAIS)</a:t>
            </a:r>
          </a:p>
          <a:p>
            <a:pPr marL="885075" lvl="1" indent="-43177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2800" dirty="0">
                <a:cs typeface="Times New Roman" pitchFamily="18" charset="0"/>
              </a:rPr>
              <a:t>NRLAIS </a:t>
            </a:r>
            <a:r>
              <a:rPr lang="en-US" sz="2800" dirty="0" smtClean="0">
                <a:cs typeface="Times New Roman" pitchFamily="18" charset="0"/>
              </a:rPr>
              <a:t>Development and Functional Components</a:t>
            </a:r>
          </a:p>
          <a:p>
            <a:pPr marL="885075" lvl="1" indent="-43177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2800" dirty="0" smtClean="0">
                <a:cs typeface="Times New Roman" pitchFamily="18" charset="0"/>
              </a:rPr>
              <a:t>Conceptual </a:t>
            </a:r>
            <a:r>
              <a:rPr lang="en-US" sz="2800" dirty="0">
                <a:cs typeface="Times New Roman" pitchFamily="18" charset="0"/>
              </a:rPr>
              <a:t>Design Framework</a:t>
            </a:r>
          </a:p>
          <a:p>
            <a:pPr marL="885075" lvl="1" indent="-43177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2800" dirty="0">
                <a:cs typeface="Times New Roman" pitchFamily="18" charset="0"/>
              </a:rPr>
              <a:t>Core Architecture of NRLAIS</a:t>
            </a:r>
          </a:p>
          <a:p>
            <a:pPr marL="431771" indent="-43177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3400" dirty="0">
                <a:cs typeface="Times New Roman" pitchFamily="18" charset="0"/>
              </a:rPr>
              <a:t>Commercial Agriculture Management Information System (CAMIS)</a:t>
            </a:r>
          </a:p>
          <a:p>
            <a:pPr marL="885075" lvl="1" indent="-43177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2800" dirty="0">
                <a:cs typeface="Times New Roman" pitchFamily="18" charset="0"/>
              </a:rPr>
              <a:t>Core Functional Components</a:t>
            </a:r>
          </a:p>
          <a:p>
            <a:pPr marL="885075" lvl="1" indent="-43177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2800" dirty="0">
                <a:cs typeface="Times New Roman" pitchFamily="18" charset="0"/>
              </a:rPr>
              <a:t>Architecture of CAMIS</a:t>
            </a:r>
          </a:p>
          <a:p>
            <a:pPr marL="431771" indent="-43177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3400" dirty="0">
                <a:cs typeface="Times New Roman" pitchFamily="18" charset="0"/>
              </a:rPr>
              <a:t>Integration of NRLAIS and CAMIS</a:t>
            </a:r>
          </a:p>
          <a:p>
            <a:pPr marL="431771" indent="-43177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3400" dirty="0">
                <a:cs typeface="Times New Roman" pitchFamily="18" charset="0"/>
              </a:rPr>
              <a:t>Benefits of Integrating NRLAIS and CAMIS</a:t>
            </a:r>
          </a:p>
          <a:p>
            <a:pPr marL="431771" indent="-43177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3400" dirty="0">
                <a:cs typeface="Times New Roman" pitchFamily="18" charset="0"/>
              </a:rPr>
              <a:t>Conclusion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67601" cy="81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5292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6400"/>
            <a:ext cx="9144000" cy="550045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cs typeface="Times New Roman" pitchFamily="18" charset="0"/>
              </a:rPr>
              <a:t>Introduction</a:t>
            </a:r>
            <a:br>
              <a:rPr lang="en-US" sz="3600" b="1" dirty="0">
                <a:cs typeface="Times New Roman" pitchFamily="18" charset="0"/>
              </a:rPr>
            </a:br>
            <a:endParaRPr lang="de-DE" sz="3600" b="1" dirty="0"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2221" y="1595070"/>
            <a:ext cx="8783654" cy="4836209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8000" b="1" dirty="0"/>
              <a:t>Challenges</a:t>
            </a:r>
          </a:p>
          <a:p>
            <a:pPr marL="573088" indent="-573088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8000" dirty="0"/>
              <a:t>Until recently, systematically organized IT based land information system was non-existent</a:t>
            </a:r>
          </a:p>
          <a:p>
            <a:pPr marL="573088" indent="-573088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7400" dirty="0"/>
              <a:t>Land Records on land holding and use rights are not properly organized – manually maintained</a:t>
            </a:r>
          </a:p>
          <a:p>
            <a:pPr marL="573088" indent="-573088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7400" dirty="0"/>
              <a:t>Institutions involved in land related issues act independently – poor communication and coordination among institutions</a:t>
            </a:r>
          </a:p>
          <a:p>
            <a:pPr marL="573088" indent="-573088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7400" dirty="0"/>
              <a:t>Land data and information sharing among institutions have been major challenge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67601" cy="81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1347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5" y="838200"/>
            <a:ext cx="6081812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363" y="838200"/>
            <a:ext cx="2981637" cy="280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Content Placeholder 2"/>
          <p:cNvSpPr txBox="1">
            <a:spLocks/>
          </p:cNvSpPr>
          <p:nvPr/>
        </p:nvSpPr>
        <p:spPr bwMode="auto">
          <a:xfrm>
            <a:off x="6781800" y="352628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2550">
              <a:defRPr>
                <a:solidFill>
                  <a:schemeClr val="tx1"/>
                </a:solidFill>
                <a:latin typeface="Perpetua" pitchFamily="18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itchFamily="18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itchFamily="18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itchFamily="18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itchFamily="18" charset="0"/>
                <a:cs typeface="Arial" pitchFamily="34" charset="0"/>
              </a:defRPr>
            </a:lvl9pPr>
          </a:lstStyle>
          <a:p>
            <a:pPr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en-US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Risk due to fire</a:t>
            </a:r>
          </a:p>
        </p:txBody>
      </p:sp>
      <p:pic>
        <p:nvPicPr>
          <p:cNvPr id="9223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419725"/>
            <a:ext cx="4114800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67601" cy="81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0748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6965">
        <p14:prism isInverted="1"/>
      </p:transition>
    </mc:Choice>
    <mc:Fallback>
      <p:transition spd="slow" advTm="6696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456" y="531744"/>
            <a:ext cx="9144000" cy="550045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cs typeface="Times New Roman" pitchFamily="18" charset="0"/>
              </a:rPr>
              <a:t>Introduction</a:t>
            </a:r>
            <a:br>
              <a:rPr lang="en-US" sz="3600" b="1" dirty="0">
                <a:cs typeface="Times New Roman" pitchFamily="18" charset="0"/>
              </a:rPr>
            </a:br>
            <a:endParaRPr lang="de-DE" sz="3600" b="1" dirty="0"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2220" y="1072848"/>
            <a:ext cx="8905047" cy="564896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8000" b="1" dirty="0"/>
              <a:t>Initiatives for Solution</a:t>
            </a:r>
          </a:p>
          <a:p>
            <a:pPr marL="573088" indent="-573088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9600" dirty="0" err="1"/>
              <a:t>MoA</a:t>
            </a:r>
            <a:r>
              <a:rPr lang="en-US" sz="9600" dirty="0"/>
              <a:t> supported by Finish Government financed project (REILA) developed NRLAIS</a:t>
            </a:r>
          </a:p>
          <a:p>
            <a:pPr marL="914400" lvl="1" indent="-461963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8800" dirty="0" smtClean="0"/>
              <a:t>Designed and b</a:t>
            </a:r>
            <a:r>
              <a:rPr lang="en-US" sz="8800" dirty="0" smtClean="0"/>
              <a:t>uilt using Open Source </a:t>
            </a:r>
            <a:r>
              <a:rPr lang="en-US" sz="8800" dirty="0"/>
              <a:t>T</a:t>
            </a:r>
            <a:r>
              <a:rPr lang="en-US" sz="8800" dirty="0" smtClean="0"/>
              <a:t>echnology</a:t>
            </a:r>
          </a:p>
          <a:p>
            <a:pPr marL="914400" lvl="1" indent="-461963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8800" dirty="0" smtClean="0"/>
              <a:t>Key </a:t>
            </a:r>
            <a:r>
              <a:rPr lang="en-US" sz="8800" dirty="0"/>
              <a:t>strategy in the development of integrated land administration sector</a:t>
            </a:r>
          </a:p>
          <a:p>
            <a:pPr marL="914400" lvl="1" indent="-461963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8800" dirty="0"/>
              <a:t>Provides required functionalities to manage land datasets and administrative services</a:t>
            </a:r>
          </a:p>
          <a:p>
            <a:pPr marL="573088" indent="-573088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9600" dirty="0"/>
              <a:t>Former EHAIA supported by EU/German co-financed project (S2RAI) implementing CAMIS</a:t>
            </a:r>
          </a:p>
          <a:p>
            <a:pPr marL="914400" lvl="1" indent="-461963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8800" dirty="0"/>
              <a:t>System for handling state land transferred to investors for commercial agriculture</a:t>
            </a:r>
          </a:p>
          <a:p>
            <a:pPr marL="914400" lvl="1" indent="-461963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8800" dirty="0"/>
              <a:t>Built using similar open source technologies as NRLAIS and depends on service transactions of NRLAIS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67601" cy="81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4902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29024"/>
            <a:ext cx="9144000" cy="550045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800" b="1" dirty="0">
                <a:cs typeface="Times New Roman" pitchFamily="18" charset="0"/>
              </a:rPr>
              <a:t>NRLAIS – Development &amp; Functional Features</a:t>
            </a:r>
            <a:br>
              <a:rPr lang="en-US" sz="2800" b="1" dirty="0">
                <a:cs typeface="Times New Roman" pitchFamily="18" charset="0"/>
              </a:rPr>
            </a:br>
            <a:endParaRPr lang="de-DE" sz="2800" b="1" dirty="0">
              <a:cs typeface="Times New Roman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D4ADF8C-63A1-4796-AC10-BD6FB034480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22879" y="1464560"/>
            <a:ext cx="8402019" cy="5374639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-34" y="1081789"/>
            <a:ext cx="7023404" cy="1729505"/>
          </a:xfrm>
        </p:spPr>
        <p:txBody>
          <a:bodyPr>
            <a:noAutofit/>
          </a:bodyPr>
          <a:lstStyle/>
          <a:p>
            <a:pPr marL="573088" indent="-573088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900" dirty="0"/>
              <a:t>Functional features of NRLAIS at administrative </a:t>
            </a:r>
            <a:r>
              <a:rPr lang="en-US" sz="1900" dirty="0" smtClean="0"/>
              <a:t>levels</a:t>
            </a:r>
          </a:p>
          <a:p>
            <a:pPr marL="573088" indent="-573088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900" dirty="0" smtClean="0"/>
              <a:t>Web </a:t>
            </a:r>
            <a:r>
              <a:rPr lang="en-US" sz="1900" dirty="0"/>
              <a:t>Application System</a:t>
            </a:r>
          </a:p>
          <a:p>
            <a:pPr marL="573088" indent="-573088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900" dirty="0"/>
              <a:t>Support systematic and sporadic land registration</a:t>
            </a:r>
          </a:p>
          <a:p>
            <a:pPr marL="573088" indent="-573088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900" dirty="0"/>
              <a:t>Maintains rural land </a:t>
            </a:r>
            <a:r>
              <a:rPr lang="en-US" sz="1900" dirty="0" smtClean="0"/>
              <a:t>records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67601" cy="81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 rot="16200000">
            <a:off x="6999262" y="4722270"/>
            <a:ext cx="3305583" cy="923330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800" b="1" i="1" dirty="0">
                <a:solidFill>
                  <a:srgbClr val="00B0F0"/>
                </a:solidFill>
              </a:rPr>
              <a:t>Cadastre is the basis of NSDI and faster updating of land records.</a:t>
            </a:r>
          </a:p>
        </p:txBody>
      </p:sp>
    </p:spTree>
    <p:extLst>
      <p:ext uri="{BB962C8B-B14F-4D97-AF65-F5344CB8AC3E}">
        <p14:creationId xmlns:p14="http://schemas.microsoft.com/office/powerpoint/2010/main" val="869571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45760"/>
            <a:ext cx="9144000" cy="550045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800" b="1" dirty="0">
                <a:cs typeface="Times New Roman" pitchFamily="18" charset="0"/>
              </a:rPr>
              <a:t>NRLAIS – Functional Components &amp; Subsystems</a:t>
            </a:r>
            <a:br>
              <a:rPr lang="en-US" sz="2800" b="1" dirty="0">
                <a:cs typeface="Times New Roman" pitchFamily="18" charset="0"/>
              </a:rPr>
            </a:br>
            <a:endParaRPr lang="de-DE" sz="2800" b="1" dirty="0"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2221" y="1270000"/>
            <a:ext cx="6410659" cy="934720"/>
          </a:xfrm>
        </p:spPr>
        <p:txBody>
          <a:bodyPr>
            <a:noAutofit/>
          </a:bodyPr>
          <a:lstStyle/>
          <a:p>
            <a:pPr marL="573088" indent="-573088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000" dirty="0"/>
              <a:t>Physically independent but logically dependent</a:t>
            </a:r>
          </a:p>
          <a:p>
            <a:pPr marL="573088" indent="-573088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000" dirty="0"/>
              <a:t>Independent GUI and handles different data</a:t>
            </a:r>
          </a:p>
        </p:txBody>
      </p:sp>
      <p:sp>
        <p:nvSpPr>
          <p:cNvPr id="6" name="Abgerundetes Rechteck 22">
            <a:extLst>
              <a:ext uri="{FF2B5EF4-FFF2-40B4-BE49-F238E27FC236}">
                <a16:creationId xmlns="" xmlns:a16="http://schemas.microsoft.com/office/drawing/2014/main" id="{18930277-9D12-47DC-8156-BEC5591D54E8}"/>
              </a:ext>
            </a:extLst>
          </p:cNvPr>
          <p:cNvSpPr/>
          <p:nvPr/>
        </p:nvSpPr>
        <p:spPr>
          <a:xfrm>
            <a:off x="6812227" y="1456523"/>
            <a:ext cx="1954010" cy="550045"/>
          </a:xfrm>
          <a:prstGeom prst="round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7030A0"/>
                </a:solidFill>
              </a:rPr>
              <a:t>NRLAIS</a:t>
            </a:r>
          </a:p>
        </p:txBody>
      </p:sp>
      <p:sp>
        <p:nvSpPr>
          <p:cNvPr id="7" name="Abgerundetes Rechteck 23">
            <a:extLst>
              <a:ext uri="{FF2B5EF4-FFF2-40B4-BE49-F238E27FC236}">
                <a16:creationId xmlns="" xmlns:a16="http://schemas.microsoft.com/office/drawing/2014/main" id="{DA2026D9-6711-41A6-B61C-444030B07FA2}"/>
              </a:ext>
            </a:extLst>
          </p:cNvPr>
          <p:cNvSpPr/>
          <p:nvPr/>
        </p:nvSpPr>
        <p:spPr>
          <a:xfrm>
            <a:off x="158050" y="2529399"/>
            <a:ext cx="2438912" cy="1234935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+mj-lt"/>
              </a:rPr>
              <a:t>Web Information Provision Sub-System (WIPSS)</a:t>
            </a:r>
          </a:p>
        </p:txBody>
      </p:sp>
      <p:sp>
        <p:nvSpPr>
          <p:cNvPr id="8" name="Abgerundetes Rechteck 24">
            <a:extLst>
              <a:ext uri="{FF2B5EF4-FFF2-40B4-BE49-F238E27FC236}">
                <a16:creationId xmlns="" xmlns:a16="http://schemas.microsoft.com/office/drawing/2014/main" id="{35FAA406-5B72-4329-9903-C28CF1A21E63}"/>
              </a:ext>
            </a:extLst>
          </p:cNvPr>
          <p:cNvSpPr/>
          <p:nvPr/>
        </p:nvSpPr>
        <p:spPr>
          <a:xfrm>
            <a:off x="2804797" y="2540588"/>
            <a:ext cx="2067723" cy="1234935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dk1"/>
                </a:solidFill>
                <a:latin typeface="+mj-lt"/>
              </a:rPr>
              <a:t>Property Registration </a:t>
            </a:r>
            <a:r>
              <a:rPr lang="en-GB" sz="2000">
                <a:solidFill>
                  <a:schemeClr val="dk1"/>
                </a:solidFill>
                <a:latin typeface="+mj-lt"/>
              </a:rPr>
              <a:t>Sub-System </a:t>
            </a:r>
            <a:r>
              <a:rPr lang="en-GB" sz="2000" dirty="0">
                <a:solidFill>
                  <a:schemeClr val="dk1"/>
                </a:solidFill>
                <a:latin typeface="+mj-lt"/>
              </a:rPr>
              <a:t>(</a:t>
            </a:r>
            <a:r>
              <a:rPr lang="en-GB" sz="2000">
                <a:solidFill>
                  <a:schemeClr val="dk1"/>
                </a:solidFill>
                <a:latin typeface="+mj-lt"/>
              </a:rPr>
              <a:t>PRSS)</a:t>
            </a:r>
            <a:endParaRPr lang="en-GB" sz="2000" dirty="0">
              <a:solidFill>
                <a:schemeClr val="dk1"/>
              </a:solidFill>
              <a:latin typeface="+mj-lt"/>
            </a:endParaRPr>
          </a:p>
        </p:txBody>
      </p:sp>
      <p:sp>
        <p:nvSpPr>
          <p:cNvPr id="9" name="Abgerundetes Rechteck 25">
            <a:extLst>
              <a:ext uri="{FF2B5EF4-FFF2-40B4-BE49-F238E27FC236}">
                <a16:creationId xmlns="" xmlns:a16="http://schemas.microsoft.com/office/drawing/2014/main" id="{3DF3EC8E-D327-4864-A29E-627C59BF2D03}"/>
              </a:ext>
            </a:extLst>
          </p:cNvPr>
          <p:cNvSpPr/>
          <p:nvPr/>
        </p:nvSpPr>
        <p:spPr>
          <a:xfrm>
            <a:off x="5085080" y="2502569"/>
            <a:ext cx="2007620" cy="1310972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dk1"/>
                </a:solidFill>
                <a:latin typeface="+mj-lt"/>
              </a:rPr>
              <a:t>Cadastre Maintenance Sub-System (CMSS)</a:t>
            </a:r>
          </a:p>
        </p:txBody>
      </p:sp>
      <p:sp>
        <p:nvSpPr>
          <p:cNvPr id="10" name="Abgerundetes Rechteck 26">
            <a:extLst>
              <a:ext uri="{FF2B5EF4-FFF2-40B4-BE49-F238E27FC236}">
                <a16:creationId xmlns="" xmlns:a16="http://schemas.microsoft.com/office/drawing/2014/main" id="{B13F6AA1-02C7-43D4-9EC6-95B4D9E699FC}"/>
              </a:ext>
            </a:extLst>
          </p:cNvPr>
          <p:cNvSpPr/>
          <p:nvPr/>
        </p:nvSpPr>
        <p:spPr>
          <a:xfrm>
            <a:off x="2098766" y="4978548"/>
            <a:ext cx="1903387" cy="1014307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0" dirty="0">
                <a:solidFill>
                  <a:schemeClr val="dk1"/>
                </a:solidFill>
              </a:rPr>
              <a:t>Process Sub-System (PSS)</a:t>
            </a:r>
          </a:p>
        </p:txBody>
      </p:sp>
      <p:sp>
        <p:nvSpPr>
          <p:cNvPr id="11" name="Abgerundetes Rechteck 27">
            <a:extLst>
              <a:ext uri="{FF2B5EF4-FFF2-40B4-BE49-F238E27FC236}">
                <a16:creationId xmlns="" xmlns:a16="http://schemas.microsoft.com/office/drawing/2014/main" id="{2747B9DB-4231-4F3E-9AF2-57934DBD1C63}"/>
              </a:ext>
            </a:extLst>
          </p:cNvPr>
          <p:cNvSpPr/>
          <p:nvPr/>
        </p:nvSpPr>
        <p:spPr>
          <a:xfrm>
            <a:off x="344900" y="5113776"/>
            <a:ext cx="1441620" cy="725838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0" dirty="0"/>
              <a:t>Database (DB</a:t>
            </a:r>
            <a:r>
              <a:rPr lang="en-GB" sz="1300" b="0" dirty="0"/>
              <a:t>)</a:t>
            </a:r>
          </a:p>
        </p:txBody>
      </p:sp>
      <p:sp>
        <p:nvSpPr>
          <p:cNvPr id="12" name="Abgerundetes Rechteck 28">
            <a:extLst>
              <a:ext uri="{FF2B5EF4-FFF2-40B4-BE49-F238E27FC236}">
                <a16:creationId xmlns="" xmlns:a16="http://schemas.microsoft.com/office/drawing/2014/main" id="{7274384F-5CE8-4624-83DE-DE66FBEBD823}"/>
              </a:ext>
            </a:extLst>
          </p:cNvPr>
          <p:cNvSpPr/>
          <p:nvPr/>
        </p:nvSpPr>
        <p:spPr>
          <a:xfrm>
            <a:off x="4248648" y="4877177"/>
            <a:ext cx="2408699" cy="1218727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0" dirty="0">
                <a:solidFill>
                  <a:schemeClr val="dk1"/>
                </a:solidFill>
              </a:rPr>
              <a:t>Document Management Sub-System (DMSS)</a:t>
            </a:r>
          </a:p>
        </p:txBody>
      </p:sp>
      <p:sp>
        <p:nvSpPr>
          <p:cNvPr id="13" name="Abgerundetes Rechteck 29">
            <a:extLst>
              <a:ext uri="{FF2B5EF4-FFF2-40B4-BE49-F238E27FC236}">
                <a16:creationId xmlns="" xmlns:a16="http://schemas.microsoft.com/office/drawing/2014/main" id="{22DDAEE3-B045-47F8-8A0C-3B30A4899519}"/>
              </a:ext>
            </a:extLst>
          </p:cNvPr>
          <p:cNvSpPr/>
          <p:nvPr/>
        </p:nvSpPr>
        <p:spPr>
          <a:xfrm>
            <a:off x="7707801" y="5102460"/>
            <a:ext cx="1223114" cy="8085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Service Level</a:t>
            </a:r>
          </a:p>
        </p:txBody>
      </p:sp>
      <p:cxnSp>
        <p:nvCxnSpPr>
          <p:cNvPr id="15" name="Gewinkelte Verbindung 31">
            <a:extLst>
              <a:ext uri="{FF2B5EF4-FFF2-40B4-BE49-F238E27FC236}">
                <a16:creationId xmlns="" xmlns:a16="http://schemas.microsoft.com/office/drawing/2014/main" id="{99CCB374-1E00-42D1-9FF0-F262A9736C93}"/>
              </a:ext>
            </a:extLst>
          </p:cNvPr>
          <p:cNvCxnSpPr>
            <a:cxnSpLocks/>
            <a:stCxn id="9" idx="0"/>
            <a:endCxn id="6" idx="2"/>
          </p:cNvCxnSpPr>
          <p:nvPr/>
        </p:nvCxnSpPr>
        <p:spPr>
          <a:xfrm rot="5400000" flipH="1" flipV="1">
            <a:off x="6691061" y="1404398"/>
            <a:ext cx="496001" cy="1700342"/>
          </a:xfrm>
          <a:prstGeom prst="bentConnector3">
            <a:avLst>
              <a:gd name="adj1" fmla="val 49173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winkelte Verbindung 32">
            <a:extLst>
              <a:ext uri="{FF2B5EF4-FFF2-40B4-BE49-F238E27FC236}">
                <a16:creationId xmlns="" xmlns:a16="http://schemas.microsoft.com/office/drawing/2014/main" id="{A92F5453-E54A-4864-98AC-B1C88045F8B9}"/>
              </a:ext>
            </a:extLst>
          </p:cNvPr>
          <p:cNvCxnSpPr>
            <a:cxnSpLocks/>
            <a:stCxn id="11" idx="0"/>
            <a:endCxn id="6" idx="2"/>
          </p:cNvCxnSpPr>
          <p:nvPr/>
        </p:nvCxnSpPr>
        <p:spPr>
          <a:xfrm rot="5400000" flipH="1" flipV="1">
            <a:off x="2873867" y="198411"/>
            <a:ext cx="3107208" cy="6723522"/>
          </a:xfrm>
          <a:prstGeom prst="bentConnector3">
            <a:avLst>
              <a:gd name="adj1" fmla="val 26703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winkelte Verbindung 34">
            <a:extLst>
              <a:ext uri="{FF2B5EF4-FFF2-40B4-BE49-F238E27FC236}">
                <a16:creationId xmlns="" xmlns:a16="http://schemas.microsoft.com/office/drawing/2014/main" id="{43B4E9F9-8BC5-4DA4-A1FD-4693F9BF099C}"/>
              </a:ext>
            </a:extLst>
          </p:cNvPr>
          <p:cNvCxnSpPr>
            <a:cxnSpLocks/>
            <a:endCxn id="6" idx="2"/>
          </p:cNvCxnSpPr>
          <p:nvPr/>
        </p:nvCxnSpPr>
        <p:spPr>
          <a:xfrm rot="16200000" flipV="1">
            <a:off x="6515481" y="3280319"/>
            <a:ext cx="3095892" cy="548390"/>
          </a:xfrm>
          <a:prstGeom prst="bentConnector3">
            <a:avLst>
              <a:gd name="adj1" fmla="val 26499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winkelte Verbindung 35">
            <a:extLst>
              <a:ext uri="{FF2B5EF4-FFF2-40B4-BE49-F238E27FC236}">
                <a16:creationId xmlns="" xmlns:a16="http://schemas.microsoft.com/office/drawing/2014/main" id="{85089181-6838-4698-906B-55249B00763A}"/>
              </a:ext>
            </a:extLst>
          </p:cNvPr>
          <p:cNvCxnSpPr>
            <a:cxnSpLocks/>
            <a:stCxn id="8" idx="0"/>
            <a:endCxn id="6" idx="2"/>
          </p:cNvCxnSpPr>
          <p:nvPr/>
        </p:nvCxnSpPr>
        <p:spPr>
          <a:xfrm rot="5400000" flipH="1" flipV="1">
            <a:off x="5546935" y="298292"/>
            <a:ext cx="534020" cy="3950573"/>
          </a:xfrm>
          <a:prstGeom prst="bentConnector3">
            <a:avLst>
              <a:gd name="adj1" fmla="val 52887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winkelte Verbindung 36">
            <a:extLst>
              <a:ext uri="{FF2B5EF4-FFF2-40B4-BE49-F238E27FC236}">
                <a16:creationId xmlns="" xmlns:a16="http://schemas.microsoft.com/office/drawing/2014/main" id="{444AE457-12C9-4C71-9B5C-AC016C917B2B}"/>
              </a:ext>
            </a:extLst>
          </p:cNvPr>
          <p:cNvCxnSpPr>
            <a:cxnSpLocks/>
            <a:stCxn id="7" idx="0"/>
            <a:endCxn id="6" idx="2"/>
          </p:cNvCxnSpPr>
          <p:nvPr/>
        </p:nvCxnSpPr>
        <p:spPr>
          <a:xfrm rot="5400000" flipH="1" flipV="1">
            <a:off x="4321954" y="-937879"/>
            <a:ext cx="522831" cy="6411726"/>
          </a:xfrm>
          <a:prstGeom prst="bentConnector3">
            <a:avLst>
              <a:gd name="adj1" fmla="val 51822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lussdiagramm: Verzweigung 37">
            <a:extLst>
              <a:ext uri="{FF2B5EF4-FFF2-40B4-BE49-F238E27FC236}">
                <a16:creationId xmlns="" xmlns:a16="http://schemas.microsoft.com/office/drawing/2014/main" id="{38F6DA82-06A1-4A35-A2CE-32875B008DAF}"/>
              </a:ext>
            </a:extLst>
          </p:cNvPr>
          <p:cNvSpPr/>
          <p:nvPr/>
        </p:nvSpPr>
        <p:spPr>
          <a:xfrm>
            <a:off x="7695344" y="2006568"/>
            <a:ext cx="187774" cy="248228"/>
          </a:xfrm>
          <a:prstGeom prst="flowChartDecisi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feld 38">
            <a:extLst>
              <a:ext uri="{FF2B5EF4-FFF2-40B4-BE49-F238E27FC236}">
                <a16:creationId xmlns="" xmlns:a16="http://schemas.microsoft.com/office/drawing/2014/main" id="{D1585DD0-19B6-4DDB-9BA6-A19CBCED3C8E}"/>
              </a:ext>
            </a:extLst>
          </p:cNvPr>
          <p:cNvSpPr txBox="1"/>
          <p:nvPr/>
        </p:nvSpPr>
        <p:spPr>
          <a:xfrm>
            <a:off x="2098766" y="3804564"/>
            <a:ext cx="3198159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800" i="1" dirty="0">
                <a:solidFill>
                  <a:schemeClr val="accent5">
                    <a:lumMod val="50000"/>
                  </a:schemeClr>
                </a:solidFill>
              </a:rPr>
              <a:t>With User Interface</a:t>
            </a:r>
          </a:p>
        </p:txBody>
      </p:sp>
      <p:sp>
        <p:nvSpPr>
          <p:cNvPr id="23" name="Textfeld 39">
            <a:extLst>
              <a:ext uri="{FF2B5EF4-FFF2-40B4-BE49-F238E27FC236}">
                <a16:creationId xmlns="" xmlns:a16="http://schemas.microsoft.com/office/drawing/2014/main" id="{47EAF9B2-C3AA-4EAD-A177-D44776946EC9}"/>
              </a:ext>
            </a:extLst>
          </p:cNvPr>
          <p:cNvSpPr txBox="1"/>
          <p:nvPr/>
        </p:nvSpPr>
        <p:spPr>
          <a:xfrm>
            <a:off x="1991465" y="6058950"/>
            <a:ext cx="2309936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800" i="1" dirty="0">
                <a:solidFill>
                  <a:schemeClr val="accent6">
                    <a:lumMod val="25000"/>
                  </a:schemeClr>
                </a:solidFill>
              </a:rPr>
              <a:t>In the Background</a:t>
            </a:r>
          </a:p>
        </p:txBody>
      </p:sp>
      <p:sp>
        <p:nvSpPr>
          <p:cNvPr id="24" name="Textfeld 40">
            <a:extLst>
              <a:ext uri="{FF2B5EF4-FFF2-40B4-BE49-F238E27FC236}">
                <a16:creationId xmlns="" xmlns:a16="http://schemas.microsoft.com/office/drawing/2014/main" id="{2EC336BC-8FA4-4C68-8481-721564FD8A4C}"/>
              </a:ext>
            </a:extLst>
          </p:cNvPr>
          <p:cNvSpPr txBox="1"/>
          <p:nvPr/>
        </p:nvSpPr>
        <p:spPr>
          <a:xfrm>
            <a:off x="7628210" y="5857626"/>
            <a:ext cx="1382295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800" i="1" dirty="0">
                <a:solidFill>
                  <a:srgbClr val="7030A0"/>
                </a:solidFill>
              </a:rPr>
              <a:t>Services</a:t>
            </a:r>
          </a:p>
        </p:txBody>
      </p:sp>
      <p:cxnSp>
        <p:nvCxnSpPr>
          <p:cNvPr id="124" name="Straight Connector 123">
            <a:extLst>
              <a:ext uri="{FF2B5EF4-FFF2-40B4-BE49-F238E27FC236}">
                <a16:creationId xmlns="" xmlns:a16="http://schemas.microsoft.com/office/drawing/2014/main" id="{70FBA3E1-414B-4625-BC17-C3EDD2459D18}"/>
              </a:ext>
            </a:extLst>
          </p:cNvPr>
          <p:cNvCxnSpPr>
            <a:cxnSpLocks/>
            <a:stCxn id="10" idx="0"/>
          </p:cNvCxnSpPr>
          <p:nvPr/>
        </p:nvCxnSpPr>
        <p:spPr bwMode="auto">
          <a:xfrm flipH="1" flipV="1">
            <a:off x="3050459" y="4276725"/>
            <a:ext cx="1" cy="70182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6" name="Straight Connector 125">
            <a:extLst>
              <a:ext uri="{FF2B5EF4-FFF2-40B4-BE49-F238E27FC236}">
                <a16:creationId xmlns="" xmlns:a16="http://schemas.microsoft.com/office/drawing/2014/main" id="{6E647BD8-A10E-401D-AEEE-7E94709E6090}"/>
              </a:ext>
            </a:extLst>
          </p:cNvPr>
          <p:cNvCxnSpPr>
            <a:cxnSpLocks/>
            <a:stCxn id="12" idx="0"/>
          </p:cNvCxnSpPr>
          <p:nvPr/>
        </p:nvCxnSpPr>
        <p:spPr bwMode="auto">
          <a:xfrm flipV="1">
            <a:off x="5452998" y="4276725"/>
            <a:ext cx="0" cy="60045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67601" cy="81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8211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6400"/>
            <a:ext cx="9144000" cy="550045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cs typeface="Times New Roman" pitchFamily="18" charset="0"/>
              </a:rPr>
              <a:t>NRLAIS – Conceptual Design Framework</a:t>
            </a:r>
            <a:br>
              <a:rPr lang="en-US" sz="3600" b="1" dirty="0">
                <a:cs typeface="Times New Roman" pitchFamily="18" charset="0"/>
              </a:rPr>
            </a:br>
            <a:endParaRPr lang="de-DE" sz="3600" b="1" dirty="0">
              <a:cs typeface="Times New Roman" pitchFamily="18" charset="0"/>
            </a:endParaRPr>
          </a:p>
        </p:txBody>
      </p:sp>
      <p:sp>
        <p:nvSpPr>
          <p:cNvPr id="8" name="Content Placeholder 4">
            <a:extLst>
              <a:ext uri="{FF2B5EF4-FFF2-40B4-BE49-F238E27FC236}">
                <a16:creationId xmlns="" xmlns:a16="http://schemas.microsoft.com/office/drawing/2014/main" id="{41FA8619-B4BC-446F-87BE-1C8C372A1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521" y="1547445"/>
            <a:ext cx="8477704" cy="5054321"/>
          </a:xfrm>
        </p:spPr>
        <p:txBody>
          <a:bodyPr>
            <a:normAutofit fontScale="25000" lnSpcReduction="20000"/>
          </a:bodyPr>
          <a:lstStyle/>
          <a:p>
            <a:pPr marL="573088" indent="-573088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9600" dirty="0"/>
              <a:t>Based on LADM, ISO standard 19152, adapted to the requirements of Ethiopian rural land administration</a:t>
            </a:r>
          </a:p>
          <a:p>
            <a:pPr marL="573088" indent="-573088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9600" dirty="0"/>
              <a:t>NRLAIS LADM adopted 4 main packages and 1 auxiliary class package:</a:t>
            </a:r>
            <a:endParaRPr lang="en-US" sz="8800" dirty="0"/>
          </a:p>
          <a:p>
            <a:pPr marL="914400" lvl="1" indent="-341313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8800" dirty="0"/>
              <a:t>Party –  for modeling natural and non-natural persons</a:t>
            </a:r>
          </a:p>
          <a:p>
            <a:pPr marL="914400" lvl="1" indent="-341313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8800" dirty="0"/>
              <a:t>Administration – implements Right, Restriction and Responsibility</a:t>
            </a:r>
          </a:p>
          <a:p>
            <a:pPr marL="914400" lvl="1" indent="-341313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8800" dirty="0"/>
              <a:t>Source – models source/evidence documents</a:t>
            </a:r>
          </a:p>
          <a:p>
            <a:pPr marL="914400" lvl="1" indent="-341313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8800" dirty="0"/>
              <a:t>Spatial – models spatial aspects and represents cadaster</a:t>
            </a:r>
          </a:p>
          <a:p>
            <a:pPr marL="914400" lvl="1" indent="-341313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8800" dirty="0"/>
              <a:t>Auxiliary Class – models common structures</a:t>
            </a:r>
          </a:p>
          <a:p>
            <a:pPr marL="914400" lvl="1" indent="-341313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None/>
            </a:pPr>
            <a:endParaRPr lang="en-US" sz="7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67601" cy="81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1347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6400"/>
            <a:ext cx="9144000" cy="550045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800" b="1" dirty="0">
                <a:cs typeface="Times New Roman" pitchFamily="18" charset="0"/>
              </a:rPr>
              <a:t>NRLAIS – Open Source Software Systems Used</a:t>
            </a:r>
            <a:br>
              <a:rPr lang="en-US" sz="2800" b="1" dirty="0">
                <a:cs typeface="Times New Roman" pitchFamily="18" charset="0"/>
              </a:rPr>
            </a:br>
            <a:endParaRPr lang="de-DE" sz="2800" b="1" dirty="0">
              <a:cs typeface="Times New Roman" pitchFamily="18" charset="0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="" xmlns:a16="http://schemas.microsoft.com/office/drawing/2014/main" id="{3C272705-DA52-4344-9F85-849237DC48E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09320" y="1454226"/>
          <a:ext cx="8824511" cy="5256303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755479">
                  <a:extLst>
                    <a:ext uri="{9D8B030D-6E8A-4147-A177-3AD203B41FA5}">
                      <a16:colId xmlns="" xmlns:a16="http://schemas.microsoft.com/office/drawing/2014/main" val="620591324"/>
                    </a:ext>
                  </a:extLst>
                </a:gridCol>
                <a:gridCol w="7069032">
                  <a:extLst>
                    <a:ext uri="{9D8B030D-6E8A-4147-A177-3AD203B41FA5}">
                      <a16:colId xmlns="" xmlns:a16="http://schemas.microsoft.com/office/drawing/2014/main" val="1923150610"/>
                    </a:ext>
                  </a:extLst>
                </a:gridCol>
              </a:tblGrid>
              <a:tr h="4194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Name </a:t>
                      </a:r>
                      <a:endParaRPr lang="en-US" sz="2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Usage </a:t>
                      </a:r>
                      <a:endParaRPr lang="en-US" sz="2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52325763"/>
                  </a:ext>
                </a:extLst>
              </a:tr>
              <a:tr h="77574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PostgreSQL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Database management system - used on all levels of the NRLAIS for storage of structured and semi-structured data 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80093082"/>
                  </a:ext>
                </a:extLst>
              </a:tr>
              <a:tr h="3478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PostGIS 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PostgreSQL extension handles spatial data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06534376"/>
                  </a:ext>
                </a:extLst>
              </a:tr>
              <a:tr h="72941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QGIS </a:t>
                      </a:r>
                      <a:endParaRPr lang="en-US" sz="2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Desktop GIS used for editing, visualization and analysis of geospatial data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6627807"/>
                  </a:ext>
                </a:extLst>
              </a:tr>
              <a:tr h="3478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GDAL/OGR </a:t>
                      </a:r>
                      <a:endParaRPr lang="en-US" sz="2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Converting different GIS formats 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69136176"/>
                  </a:ext>
                </a:extLst>
              </a:tr>
              <a:tr h="72941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Geoserver </a:t>
                      </a:r>
                      <a:endParaRPr lang="en-US" sz="2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Geoserver used on all levels of the NRLAIS for OGC compliant services such as WMS or WFS 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76472459"/>
                  </a:ext>
                </a:extLst>
              </a:tr>
              <a:tr h="72941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MapProxy </a:t>
                      </a:r>
                      <a:endParaRPr lang="en-US" sz="2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MapProxy</a:t>
                      </a:r>
                      <a:r>
                        <a:rPr lang="en-US" sz="2000" dirty="0">
                          <a:effectLst/>
                        </a:rPr>
                        <a:t> used as proxy to encapsulate WMS requests for performance and security reasons 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9270702"/>
                  </a:ext>
                </a:extLst>
              </a:tr>
              <a:tr h="3478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ExperMaps </a:t>
                      </a:r>
                      <a:endParaRPr lang="en-US" sz="2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Basis for web based geospatial clients in the NRLAIS 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32639314"/>
                  </a:ext>
                </a:extLst>
              </a:tr>
              <a:tr h="3478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node.js </a:t>
                      </a:r>
                      <a:endParaRPr lang="en-US" sz="2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Application environment 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81685605"/>
                  </a:ext>
                </a:extLst>
              </a:tr>
              <a:tr h="3478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Python </a:t>
                      </a:r>
                      <a:endParaRPr lang="en-US" sz="2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Used for Customization of QGIS 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92509723"/>
                  </a:ext>
                </a:extLst>
              </a:tr>
            </a:tbl>
          </a:graphicData>
        </a:graphic>
      </p:graphicFrame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67601" cy="81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6666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90664" y="1737360"/>
            <a:ext cx="2016856" cy="16383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b="0" dirty="0">
                <a:solidFill>
                  <a:schemeClr val="tx1"/>
                </a:solidFill>
              </a:rPr>
              <a:t>Concept Development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753683" y="1750696"/>
            <a:ext cx="2279650" cy="163639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0" dirty="0">
                <a:solidFill>
                  <a:schemeClr val="tx1"/>
                </a:solidFill>
              </a:rPr>
              <a:t>NRLAIS Software Concept Validation Version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14420" y="1737360"/>
            <a:ext cx="1961486" cy="169164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b="0" dirty="0">
                <a:solidFill>
                  <a:schemeClr val="tx1"/>
                </a:solidFill>
              </a:rPr>
              <a:t>Operational Acceptance Testing (OAT)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5370" y="4612006"/>
            <a:ext cx="2719950" cy="15358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b="0" dirty="0">
                <a:solidFill>
                  <a:schemeClr val="tx1"/>
                </a:solidFill>
              </a:rPr>
              <a:t>OAT Reports and Recommendations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33107" y="4612006"/>
            <a:ext cx="2770807" cy="14580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b="0" dirty="0">
                <a:solidFill>
                  <a:schemeClr val="tx1"/>
                </a:solidFill>
              </a:rPr>
              <a:t>NRLAIS Software Production Version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707520" y="2375536"/>
            <a:ext cx="1046163" cy="39243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/>
          </a:p>
        </p:txBody>
      </p:sp>
      <p:sp>
        <p:nvSpPr>
          <p:cNvPr id="10" name="Right Arrow 9"/>
          <p:cNvSpPr/>
          <p:nvPr/>
        </p:nvSpPr>
        <p:spPr>
          <a:xfrm>
            <a:off x="6033333" y="2346960"/>
            <a:ext cx="1081087" cy="421006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/>
          </a:p>
        </p:txBody>
      </p:sp>
      <p:sp>
        <p:nvSpPr>
          <p:cNvPr id="11" name="Bent-Up Arrow 10"/>
          <p:cNvSpPr/>
          <p:nvPr/>
        </p:nvSpPr>
        <p:spPr>
          <a:xfrm rot="10800000">
            <a:off x="1393069" y="3817620"/>
            <a:ext cx="5149851" cy="794385"/>
          </a:xfrm>
          <a:prstGeom prst="bent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12" name="Bent-Up Arrow 11"/>
          <p:cNvSpPr/>
          <p:nvPr/>
        </p:nvSpPr>
        <p:spPr>
          <a:xfrm rot="16200000" flipH="1">
            <a:off x="6952176" y="2810194"/>
            <a:ext cx="622937" cy="1860550"/>
          </a:xfrm>
          <a:prstGeom prst="bent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13" name="Right Arrow 12"/>
          <p:cNvSpPr/>
          <p:nvPr/>
        </p:nvSpPr>
        <p:spPr>
          <a:xfrm>
            <a:off x="2885320" y="5231131"/>
            <a:ext cx="1347788" cy="39243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/>
          </a:p>
        </p:txBody>
      </p:sp>
      <p:sp>
        <p:nvSpPr>
          <p:cNvPr id="14" name="Rectangle 13"/>
          <p:cNvSpPr/>
          <p:nvPr/>
        </p:nvSpPr>
        <p:spPr>
          <a:xfrm>
            <a:off x="862519" y="951689"/>
            <a:ext cx="59626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15140" tIns="57569" rIns="115140" bIns="57569" numCol="1" anchor="t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NRLAIS Development Process</a:t>
            </a: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67601" cy="81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0386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3"/>
          <p:cNvSpPr txBox="1">
            <a:spLocks/>
          </p:cNvSpPr>
          <p:nvPr/>
        </p:nvSpPr>
        <p:spPr bwMode="auto">
          <a:xfrm>
            <a:off x="758761" y="87552"/>
            <a:ext cx="5137825" cy="466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5140" tIns="57569" rIns="115140" bIns="57569" numCol="1" anchor="t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algn="ctr" eaLnBrk="1" hangingPunct="1">
              <a:defRPr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defRPr>
            </a:lvl1pPr>
          </a:lstStyle>
          <a:p>
            <a:r>
              <a:rPr lang="en-US" dirty="0"/>
              <a:t>Sample of reports in NRLAIS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2590800"/>
            <a:ext cx="9105900" cy="237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8263" y="2209800"/>
          <a:ext cx="8915398" cy="44195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2550"/>
                <a:gridCol w="1606378"/>
                <a:gridCol w="1243498"/>
                <a:gridCol w="974336"/>
                <a:gridCol w="974336"/>
                <a:gridCol w="797184"/>
                <a:gridCol w="683301"/>
                <a:gridCol w="1012298"/>
                <a:gridCol w="981517"/>
              </a:tblGrid>
              <a:tr h="32487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No.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err="1">
                          <a:effectLst/>
                        </a:rPr>
                        <a:t>Woreda</a:t>
                      </a:r>
                      <a:r>
                        <a:rPr lang="en-US" sz="900" u="none" strike="noStrike" dirty="0">
                          <a:effectLst/>
                        </a:rPr>
                        <a:t> name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Landholders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Number of parcels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Area (Ha)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160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Total HHs per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woreda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Total Youth (15 to 29)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Below 15 age group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Total parcel per woreda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Parcels own by Youth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</a:rPr>
                        <a:t>Total area (Ha) per </a:t>
                      </a:r>
                      <a:r>
                        <a:rPr lang="en-US" sz="900" u="none" strike="noStrike" dirty="0" err="1">
                          <a:effectLst/>
                        </a:rPr>
                        <a:t>woreda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Area (ha) per wored for youth (15 to 29)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</a:tr>
              <a:tr h="187706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Asagirt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1020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188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3004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97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3558.9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112.216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</a:tr>
              <a:tr h="187706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Awabel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22778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965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56835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282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26710.7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97.32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</a:tr>
              <a:tr h="187706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Basoliben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12625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581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85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31353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389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16653.4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96.85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</a:tr>
              <a:tr h="187706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Basona worana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29987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4418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259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121704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2506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52202.6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1011.035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</a:tr>
              <a:tr h="187706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Burie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19777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2011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52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57131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752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20396.3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199.521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</a:tr>
              <a:tr h="187706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 err="1">
                          <a:effectLst/>
                        </a:rPr>
                        <a:t>Dangila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32364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4823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206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74013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1539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38955.4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575.132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</a:tr>
              <a:tr h="187706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Debrelias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12763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627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91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33224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709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15168.6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226.633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</a:tr>
              <a:tr h="187706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Enarjinawuga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49036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5803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329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125647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2690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45117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597.788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</a:tr>
              <a:tr h="187706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Enemay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15905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1759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68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38883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480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13620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119.139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</a:tr>
              <a:tr h="187706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Ensaro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1238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4174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1421.3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1.307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</a:tr>
              <a:tr h="187706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Gozamin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22508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2195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55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54716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498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22741.5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139.336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</a:tr>
              <a:tr h="187706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 err="1">
                          <a:effectLst/>
                        </a:rPr>
                        <a:t>Kewet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8310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276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48428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38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11278.5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18.729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</a:tr>
              <a:tr h="187706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 err="1">
                          <a:effectLst/>
                        </a:rPr>
                        <a:t>Machakel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15084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2044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147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40814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985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17691.5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292.016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</a:tr>
              <a:tr h="187706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Menzmama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6122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244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29902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241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9922.3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70.732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</a:tr>
              <a:tr h="187706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Mojanawodera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2818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321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39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10887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369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4126.1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99.134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</a:tr>
              <a:tr h="187706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Siyadeberwayu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1016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122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32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3947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166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1499.4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45.956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</a:tr>
              <a:tr h="187706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Tarmaber/Debresina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2214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370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4359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161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3256.9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80.697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</a:tr>
              <a:tr h="187706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effectLst/>
                        </a:rPr>
                        <a:t>18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Yilmanadensa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36768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3732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266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112708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2220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36871.6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438.758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88" marR="5588" marT="5588" marB="0" anchor="ctr"/>
                </a:tc>
              </a:tr>
            </a:tbl>
          </a:graphicData>
        </a:graphic>
      </p:graphicFrame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802864"/>
            <a:ext cx="9010650" cy="499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090025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0" y="2133600"/>
          <a:ext cx="9067800" cy="41910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6737"/>
                <a:gridCol w="1344801"/>
                <a:gridCol w="1421646"/>
                <a:gridCol w="1287168"/>
                <a:gridCol w="1325589"/>
                <a:gridCol w="874120"/>
                <a:gridCol w="576344"/>
                <a:gridCol w="643583"/>
                <a:gridCol w="1027812"/>
              </a:tblGrid>
              <a:tr h="396671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Gender disaggregation based on </a:t>
                      </a:r>
                      <a:r>
                        <a:rPr lang="en-US" sz="1200" u="none" strike="noStrike" dirty="0" smtClean="0">
                          <a:effectLst/>
                        </a:rPr>
                        <a:t>the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subsequent</a:t>
                      </a:r>
                      <a:r>
                        <a:rPr lang="en-US" sz="1200" u="none" strike="noStrike" dirty="0" smtClean="0">
                          <a:effectLst/>
                        </a:rPr>
                        <a:t> registrations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131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Woreda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Female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Male</a:t>
                      </a:r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Joint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Total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Others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Total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total transaction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ctr"/>
                </a:tc>
              </a:tr>
              <a:tr h="24521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Asagirt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</a:tr>
              <a:tr h="187518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Awabel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125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371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453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453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</a:tr>
              <a:tr h="187518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Basoliben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</a:tr>
              <a:tr h="187518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Basona worana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</a:tr>
              <a:tr h="187518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Burie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</a:tr>
              <a:tr h="187518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Dangila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296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296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</a:tr>
              <a:tr h="187518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Debrelias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21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</a:tr>
              <a:tr h="187518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Enarjinawuga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218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227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468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913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1,020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1020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</a:tr>
              <a:tr h="187518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Enemay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90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106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106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</a:tr>
              <a:tr h="187518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Ensaro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</a:tr>
              <a:tr h="187518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Gozamin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</a:tr>
              <a:tr h="187518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Kewet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</a:tr>
              <a:tr h="187518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effectLst/>
                        </a:rPr>
                        <a:t>Machakel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</a:tr>
              <a:tr h="187518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Menzmama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30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</a:tr>
              <a:tr h="187518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effectLst/>
                        </a:rPr>
                        <a:t>Mojanawodera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97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97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</a:tr>
              <a:tr h="187518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Siyadeberwayu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</a:tr>
              <a:tr h="187518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Tarmaber/Debresina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</a:tr>
              <a:tr h="187518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Yilmanadensa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70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08" marR="6208" marT="6208" marB="0" anchor="b"/>
                </a:tc>
              </a:tr>
            </a:tbl>
          </a:graphicData>
        </a:graphic>
      </p:graphicFrame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67601" cy="81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91" y="557176"/>
            <a:ext cx="9156700" cy="628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03751"/>
            <a:ext cx="9064625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2179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6400"/>
            <a:ext cx="9144000" cy="550045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800" b="1" dirty="0">
                <a:cs typeface="Times New Roman" pitchFamily="18" charset="0"/>
              </a:rPr>
              <a:t>CAMIS – Core Functional Components</a:t>
            </a:r>
            <a:br>
              <a:rPr lang="en-US" sz="2800" b="1" dirty="0">
                <a:cs typeface="Times New Roman" pitchFamily="18" charset="0"/>
              </a:rPr>
            </a:br>
            <a:endParaRPr lang="de-DE" sz="2800" b="1" dirty="0"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6521" y="1547445"/>
            <a:ext cx="8477704" cy="5054321"/>
          </a:xfrm>
        </p:spPr>
        <p:txBody>
          <a:bodyPr>
            <a:normAutofit fontScale="25000" lnSpcReduction="20000"/>
          </a:bodyPr>
          <a:lstStyle/>
          <a:p>
            <a:pPr marL="573088" indent="-57308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9600" dirty="0"/>
              <a:t>Distributed web application system</a:t>
            </a:r>
          </a:p>
          <a:p>
            <a:pPr marL="573088" indent="-57308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9600" dirty="0"/>
              <a:t>Supports inventory of commercial farms and contract farming model</a:t>
            </a:r>
            <a:r>
              <a:rPr lang="en-US" sz="8800" dirty="0"/>
              <a:t> </a:t>
            </a:r>
          </a:p>
          <a:p>
            <a:pPr marL="573088" indent="-57308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8800" dirty="0"/>
              <a:t>Has strong component for performance monitoring of lease-based agricultural investment projects</a:t>
            </a:r>
          </a:p>
          <a:p>
            <a:pPr marL="573088" indent="-57308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8800" dirty="0"/>
              <a:t>Supports LSAI, Horticulture, Livestock, Forest and Forest product business function</a:t>
            </a:r>
          </a:p>
          <a:p>
            <a:pPr marL="573088" indent="-57308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8800" dirty="0"/>
              <a:t>Functional components</a:t>
            </a:r>
          </a:p>
          <a:p>
            <a:pPr marL="914400" lvl="1" indent="-34131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8800" dirty="0"/>
              <a:t>Land Management</a:t>
            </a:r>
          </a:p>
          <a:p>
            <a:pPr marL="914400" lvl="1" indent="-34131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8800" dirty="0"/>
              <a:t>Bid workflow management</a:t>
            </a:r>
          </a:p>
          <a:p>
            <a:pPr marL="914400" lvl="1" indent="-34131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8800" dirty="0"/>
              <a:t>Performance monitoring and evaluation</a:t>
            </a:r>
          </a:p>
          <a:p>
            <a:pPr marL="914400" lvl="1" indent="-34131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8800" dirty="0"/>
              <a:t>Mobile app for field level farm monitoring</a:t>
            </a:r>
          </a:p>
          <a:p>
            <a:pPr marL="914400" lvl="1" indent="-34131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8800" dirty="0"/>
              <a:t>Contract farming</a:t>
            </a:r>
          </a:p>
          <a:p>
            <a:pPr marL="914400" lvl="1" indent="-341313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None/>
            </a:pPr>
            <a:endParaRPr lang="en-US" sz="7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67601" cy="81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6871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6400"/>
            <a:ext cx="9144000" cy="550045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800" b="1" dirty="0">
                <a:cs typeface="Times New Roman" pitchFamily="18" charset="0"/>
              </a:rPr>
              <a:t>CAMIS – Architecture</a:t>
            </a:r>
            <a:br>
              <a:rPr lang="en-US" sz="2800" b="1" dirty="0">
                <a:cs typeface="Times New Roman" pitchFamily="18" charset="0"/>
              </a:rPr>
            </a:br>
            <a:endParaRPr lang="de-DE" sz="2800" b="1" dirty="0"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6521" y="1547445"/>
            <a:ext cx="8477704" cy="942367"/>
          </a:xfrm>
        </p:spPr>
        <p:txBody>
          <a:bodyPr>
            <a:normAutofit fontScale="25000" lnSpcReduction="20000"/>
          </a:bodyPr>
          <a:lstStyle/>
          <a:p>
            <a:pPr marL="573088" indent="-57308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9600" dirty="0"/>
              <a:t>CAMIS nodes are implemented based on three-tier client-server architecture</a:t>
            </a:r>
          </a:p>
          <a:p>
            <a:pPr marL="914400" lvl="1" indent="-341313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None/>
            </a:pPr>
            <a:endParaRPr lang="en-US" sz="7400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C0E998C-3E83-4E4A-A04B-ADF9E2AF0B1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48" y="2892998"/>
            <a:ext cx="8477704" cy="2765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67601" cy="81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0582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1183" y="669050"/>
            <a:ext cx="9144000" cy="550045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800" b="1" dirty="0">
                <a:cs typeface="Times New Roman" pitchFamily="18" charset="0"/>
              </a:rPr>
              <a:t>CAMIS Workflow and Interaction with NRLAIS</a:t>
            </a:r>
            <a:endParaRPr lang="de-DE" sz="2800" b="1" i="1" dirty="0">
              <a:cs typeface="Times New Roman" pitchFamily="18" charset="0"/>
            </a:endParaRPr>
          </a:p>
        </p:txBody>
      </p:sp>
      <p:sp>
        <p:nvSpPr>
          <p:cNvPr id="7" name="Text Box 119">
            <a:extLst>
              <a:ext uri="{FF2B5EF4-FFF2-40B4-BE49-F238E27FC236}">
                <a16:creationId xmlns="" xmlns:a16="http://schemas.microsoft.com/office/drawing/2014/main" id="{5331A436-C637-4AD3-BA6A-300230ED6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856" y="1250725"/>
            <a:ext cx="2270347" cy="365443"/>
          </a:xfrm>
          <a:prstGeom prst="rect">
            <a:avLst/>
          </a:prstGeom>
          <a:solidFill>
            <a:srgbClr val="FFFFFF"/>
          </a:solidFill>
          <a:ln w="19050">
            <a:solidFill>
              <a:srgbClr val="FFC000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806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Land Identification 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 Box 120">
            <a:extLst>
              <a:ext uri="{FF2B5EF4-FFF2-40B4-BE49-F238E27FC236}">
                <a16:creationId xmlns="" xmlns:a16="http://schemas.microsoft.com/office/drawing/2014/main" id="{ECEF8A71-7F16-4FB2-83FF-AD26E7BD0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3106" y="1275215"/>
            <a:ext cx="1608894" cy="797392"/>
          </a:xfrm>
          <a:prstGeom prst="rect">
            <a:avLst/>
          </a:prstGeom>
          <a:solidFill>
            <a:srgbClr val="FFFFFF"/>
          </a:solidFill>
          <a:ln w="31750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chemeClr val="accent6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Register Land</a:t>
            </a:r>
            <a:endParaRPr lang="en-US" sz="2000" dirty="0">
              <a:solidFill>
                <a:schemeClr val="accent6">
                  <a:lumMod val="1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chemeClr val="accent6">
                    <a:lumMod val="1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Land Bank</a:t>
            </a:r>
            <a:endParaRPr lang="en-US" sz="2000" dirty="0">
              <a:solidFill>
                <a:schemeClr val="accent6">
                  <a:lumMod val="1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 Box 120">
            <a:extLst>
              <a:ext uri="{FF2B5EF4-FFF2-40B4-BE49-F238E27FC236}">
                <a16:creationId xmlns="" xmlns:a16="http://schemas.microsoft.com/office/drawing/2014/main" id="{C885AA8C-567C-498C-8929-8A019EADF4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1314" y="1263982"/>
            <a:ext cx="909111" cy="534215"/>
          </a:xfrm>
          <a:prstGeom prst="rect">
            <a:avLst/>
          </a:prstGeom>
          <a:solidFill>
            <a:srgbClr val="FFFFFF"/>
          </a:solidFill>
          <a:ln w="31750">
            <a:solidFill>
              <a:srgbClr val="7030A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NRLAIS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Text Box 263">
            <a:extLst>
              <a:ext uri="{FF2B5EF4-FFF2-40B4-BE49-F238E27FC236}">
                <a16:creationId xmlns="" xmlns:a16="http://schemas.microsoft.com/office/drawing/2014/main" id="{801DF162-BDF2-453B-8D49-419A81E521BC}"/>
              </a:ext>
            </a:extLst>
          </p:cNvPr>
          <p:cNvSpPr txBox="1"/>
          <p:nvPr/>
        </p:nvSpPr>
        <p:spPr>
          <a:xfrm>
            <a:off x="5221898" y="1213964"/>
            <a:ext cx="914400" cy="160226"/>
          </a:xfrm>
          <a:prstGeom prst="rect">
            <a:avLst/>
          </a:pr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dk1">
                      <a:lumMod val="0"/>
                      <a:lumOff val="0"/>
                    </a:schemeClr>
                  </a:outerShdw>
                </a:effectLst>
              </a14:hiddenEffects>
            </a:ext>
          </a:extLst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9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Request Parcel ID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 Box 263">
            <a:extLst>
              <a:ext uri="{FF2B5EF4-FFF2-40B4-BE49-F238E27FC236}">
                <a16:creationId xmlns="" xmlns:a16="http://schemas.microsoft.com/office/drawing/2014/main" id="{22D1B536-C355-4B54-A8EF-0CED81FD5DF5}"/>
              </a:ext>
            </a:extLst>
          </p:cNvPr>
          <p:cNvSpPr txBox="1"/>
          <p:nvPr/>
        </p:nvSpPr>
        <p:spPr>
          <a:xfrm>
            <a:off x="5240543" y="1373975"/>
            <a:ext cx="761114" cy="160020"/>
          </a:xfrm>
          <a:prstGeom prst="rect">
            <a:avLst/>
          </a:pr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dk1">
                      <a:lumMod val="0"/>
                      <a:lumOff val="0"/>
                    </a:schemeClr>
                  </a:outerShdw>
                </a:effectLst>
              </a14:hiddenEffects>
            </a:ext>
          </a:extLst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9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Get Parcel ID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Text Box 122">
            <a:extLst>
              <a:ext uri="{FF2B5EF4-FFF2-40B4-BE49-F238E27FC236}">
                <a16:creationId xmlns="" xmlns:a16="http://schemas.microsoft.com/office/drawing/2014/main" id="{33ED6594-B216-4D58-94BD-41F9E0E86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310" y="2282491"/>
            <a:ext cx="657775" cy="365443"/>
          </a:xfrm>
          <a:prstGeom prst="rect">
            <a:avLst/>
          </a:prstGeom>
          <a:solidFill>
            <a:srgbClr val="FFFFFF"/>
          </a:solidFill>
          <a:ln w="31750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>
            <a:defPPr>
              <a:defRPr lang="de-DE"/>
            </a:defPPr>
            <a:lvl1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6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defRPr>
            </a:lvl1pPr>
          </a:lstStyle>
          <a:p>
            <a:r>
              <a:rPr lang="en-US" dirty="0"/>
              <a:t>New</a:t>
            </a:r>
          </a:p>
        </p:txBody>
      </p:sp>
      <p:sp>
        <p:nvSpPr>
          <p:cNvPr id="16" name="Text Box 144">
            <a:extLst>
              <a:ext uri="{FF2B5EF4-FFF2-40B4-BE49-F238E27FC236}">
                <a16:creationId xmlns="" xmlns:a16="http://schemas.microsoft.com/office/drawing/2014/main" id="{73744C19-04AA-4CFF-A94F-6E378B131E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601" y="2282665"/>
            <a:ext cx="1128925" cy="421048"/>
          </a:xfrm>
          <a:prstGeom prst="rect">
            <a:avLst/>
          </a:prstGeom>
          <a:solidFill>
            <a:srgbClr val="FFFFFF"/>
          </a:solidFill>
          <a:ln w="31750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>
            <a:defPPr>
              <a:defRPr lang="de-DE"/>
            </a:defPPr>
            <a:lvl1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6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defRPr>
            </a:lvl1pPr>
          </a:lstStyle>
          <a:p>
            <a:r>
              <a:rPr lang="en-US" dirty="0"/>
              <a:t>Existing</a:t>
            </a:r>
          </a:p>
        </p:txBody>
      </p:sp>
      <p:sp>
        <p:nvSpPr>
          <p:cNvPr id="21" name="Text Box 303">
            <a:extLst>
              <a:ext uri="{FF2B5EF4-FFF2-40B4-BE49-F238E27FC236}">
                <a16:creationId xmlns="" xmlns:a16="http://schemas.microsoft.com/office/drawing/2014/main" id="{3665C9BD-3E9E-4B4A-915F-3B094644B133}"/>
              </a:ext>
            </a:extLst>
          </p:cNvPr>
          <p:cNvSpPr txBox="1"/>
          <p:nvPr/>
        </p:nvSpPr>
        <p:spPr>
          <a:xfrm>
            <a:off x="5112992" y="2975571"/>
            <a:ext cx="2196663" cy="749920"/>
          </a:xfrm>
          <a:prstGeom prst="rect">
            <a:avLst/>
          </a:prstGeom>
          <a:solidFill>
            <a:srgbClr val="FFFFFF"/>
          </a:solidFill>
          <a:ln w="31750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>
            <a:defPPr>
              <a:defRPr lang="de-DE"/>
            </a:defPPr>
            <a:lvl1pPr algn="ctr"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Bid Work Flow CAMIS Portal</a:t>
            </a:r>
          </a:p>
        </p:txBody>
      </p:sp>
      <p:sp>
        <p:nvSpPr>
          <p:cNvPr id="40" name="Text Box 372">
            <a:extLst>
              <a:ext uri="{FF2B5EF4-FFF2-40B4-BE49-F238E27FC236}">
                <a16:creationId xmlns="" xmlns:a16="http://schemas.microsoft.com/office/drawing/2014/main" id="{7E434AD3-EB1D-499C-A004-D44DFF48DA5D}"/>
              </a:ext>
            </a:extLst>
          </p:cNvPr>
          <p:cNvSpPr txBox="1"/>
          <p:nvPr/>
        </p:nvSpPr>
        <p:spPr>
          <a:xfrm>
            <a:off x="3265712" y="3165957"/>
            <a:ext cx="1539840" cy="370051"/>
          </a:xfrm>
          <a:prstGeom prst="rect">
            <a:avLst/>
          </a:prstGeom>
          <a:solidFill>
            <a:srgbClr val="FFFFFF"/>
          </a:solidFill>
          <a:ln w="31750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>
            <a:defPPr>
              <a:defRPr lang="de-DE"/>
            </a:defPPr>
            <a:lvl1pPr algn="ctr"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Sign Contract</a:t>
            </a:r>
          </a:p>
        </p:txBody>
      </p:sp>
      <p:sp>
        <p:nvSpPr>
          <p:cNvPr id="41" name="Text Box 373">
            <a:extLst>
              <a:ext uri="{FF2B5EF4-FFF2-40B4-BE49-F238E27FC236}">
                <a16:creationId xmlns="" xmlns:a16="http://schemas.microsoft.com/office/drawing/2014/main" id="{FF06DE12-A983-4B0B-8E6A-B1F2540063ED}"/>
              </a:ext>
            </a:extLst>
          </p:cNvPr>
          <p:cNvSpPr txBox="1"/>
          <p:nvPr/>
        </p:nvSpPr>
        <p:spPr>
          <a:xfrm>
            <a:off x="3528750" y="3965120"/>
            <a:ext cx="2315895" cy="808701"/>
          </a:xfrm>
          <a:prstGeom prst="rect">
            <a:avLst/>
          </a:prstGeom>
          <a:solidFill>
            <a:srgbClr val="FFFFFF"/>
          </a:solidFill>
          <a:ln w="31750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>
            <a:defPPr>
              <a:defRPr lang="de-DE"/>
            </a:defPPr>
            <a:lvl1pPr algn="ctr"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 Land Transfer/Farm Registration</a:t>
            </a:r>
          </a:p>
          <a:p>
            <a:endParaRPr lang="en-US" dirty="0"/>
          </a:p>
        </p:txBody>
      </p:sp>
      <p:sp>
        <p:nvSpPr>
          <p:cNvPr id="47" name="Text Box 381">
            <a:extLst>
              <a:ext uri="{FF2B5EF4-FFF2-40B4-BE49-F238E27FC236}">
                <a16:creationId xmlns="" xmlns:a16="http://schemas.microsoft.com/office/drawing/2014/main" id="{CF1E966B-8026-4394-84D3-4F1B07B16DEF}"/>
              </a:ext>
            </a:extLst>
          </p:cNvPr>
          <p:cNvSpPr txBox="1"/>
          <p:nvPr/>
        </p:nvSpPr>
        <p:spPr>
          <a:xfrm>
            <a:off x="6152969" y="4176774"/>
            <a:ext cx="1457508" cy="114833"/>
          </a:xfrm>
          <a:prstGeom prst="rect">
            <a:avLst/>
          </a:pr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dk1">
                      <a:lumMod val="0"/>
                      <a:lumOff val="0"/>
                    </a:schemeClr>
                  </a:outerShdw>
                </a:effectLst>
              </a14:hiddenEffects>
            </a:ext>
          </a:ex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9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Request use right registration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Text Box 381">
            <a:extLst>
              <a:ext uri="{FF2B5EF4-FFF2-40B4-BE49-F238E27FC236}">
                <a16:creationId xmlns="" xmlns:a16="http://schemas.microsoft.com/office/drawing/2014/main" id="{B384B32C-C85D-4DF7-B867-D5FCDF24310A}"/>
              </a:ext>
            </a:extLst>
          </p:cNvPr>
          <p:cNvSpPr txBox="1"/>
          <p:nvPr/>
        </p:nvSpPr>
        <p:spPr>
          <a:xfrm>
            <a:off x="6137865" y="4332531"/>
            <a:ext cx="1509506" cy="179265"/>
          </a:xfrm>
          <a:prstGeom prst="rect">
            <a:avLst/>
          </a:pr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dk1">
                      <a:lumMod val="0"/>
                      <a:lumOff val="0"/>
                    </a:schemeClr>
                  </a:outerShdw>
                </a:effectLst>
              </a14:hiddenEffects>
            </a:ext>
          </a:ex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9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Get registration confirmation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9" name="Text Box 165">
            <a:extLst>
              <a:ext uri="{FF2B5EF4-FFF2-40B4-BE49-F238E27FC236}">
                <a16:creationId xmlns="" xmlns:a16="http://schemas.microsoft.com/office/drawing/2014/main" id="{73A7D5B7-C67D-477A-B55D-400933550D17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7536666" y="5366508"/>
            <a:ext cx="2061162" cy="365443"/>
          </a:xfrm>
          <a:prstGeom prst="rect">
            <a:avLst/>
          </a:prstGeom>
          <a:solidFill>
            <a:srgbClr val="FFFFFF"/>
          </a:solidFill>
          <a:ln w="31750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rot="0" vert="vert270" wrap="square" lIns="36576" tIns="36576" rIns="36576" bIns="36576" anchor="t" anchorCtr="0" upright="1">
            <a:noAutofit/>
          </a:bodyPr>
          <a:lstStyle>
            <a:defPPr>
              <a:defRPr lang="de-DE"/>
            </a:defPPr>
            <a:lvl1pPr algn="ctr"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Contract Farming</a:t>
            </a:r>
          </a:p>
        </p:txBody>
      </p:sp>
      <p:sp>
        <p:nvSpPr>
          <p:cNvPr id="51" name="Text Box 263">
            <a:extLst>
              <a:ext uri="{FF2B5EF4-FFF2-40B4-BE49-F238E27FC236}">
                <a16:creationId xmlns="" xmlns:a16="http://schemas.microsoft.com/office/drawing/2014/main" id="{2008FCB1-FB76-4773-A418-DACC425B4F56}"/>
              </a:ext>
            </a:extLst>
          </p:cNvPr>
          <p:cNvSpPr txBox="1"/>
          <p:nvPr/>
        </p:nvSpPr>
        <p:spPr>
          <a:xfrm rot="16200000">
            <a:off x="8180415" y="3254001"/>
            <a:ext cx="914400" cy="160020"/>
          </a:xfrm>
          <a:prstGeom prst="rect">
            <a:avLst/>
          </a:pr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dk1">
                      <a:lumMod val="0"/>
                      <a:lumOff val="0"/>
                    </a:schemeClr>
                  </a:outerShdw>
                </a:effectLst>
              </a14:hiddenEffects>
            </a:ext>
          </a:extLst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9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Request Parcel ID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2" name="Text Box 263">
            <a:extLst>
              <a:ext uri="{FF2B5EF4-FFF2-40B4-BE49-F238E27FC236}">
                <a16:creationId xmlns="" xmlns:a16="http://schemas.microsoft.com/office/drawing/2014/main" id="{4F6DEF48-47E5-472A-989F-73C8255B56B2}"/>
              </a:ext>
            </a:extLst>
          </p:cNvPr>
          <p:cNvSpPr txBox="1"/>
          <p:nvPr/>
        </p:nvSpPr>
        <p:spPr>
          <a:xfrm rot="5400000">
            <a:off x="8132704" y="3418393"/>
            <a:ext cx="760730" cy="159385"/>
          </a:xfrm>
          <a:prstGeom prst="rect">
            <a:avLst/>
          </a:pr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dk1">
                      <a:lumMod val="0"/>
                      <a:lumOff val="0"/>
                    </a:schemeClr>
                  </a:outerShdw>
                </a:effectLst>
              </a14:hiddenEffects>
            </a:ext>
          </a:extLst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9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Get Parcel ID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7" name="Text Box 159">
            <a:extLst>
              <a:ext uri="{FF2B5EF4-FFF2-40B4-BE49-F238E27FC236}">
                <a16:creationId xmlns="" xmlns:a16="http://schemas.microsoft.com/office/drawing/2014/main" id="{ADA4B8F9-D1D3-4F9A-968C-642CB1E649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254" y="6006914"/>
            <a:ext cx="2294084" cy="636726"/>
          </a:xfrm>
          <a:prstGeom prst="rect">
            <a:avLst/>
          </a:prstGeom>
          <a:noFill/>
          <a:ln w="25400">
            <a:solidFill>
              <a:srgbClr val="4475A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dk1">
                      <a:lumMod val="0"/>
                      <a:lumOff val="0"/>
                    </a:schemeClr>
                  </a:outerShdw>
                </a:effectLst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 marL="0" marR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chemeClr val="accent6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Investment Projects Evaluation</a:t>
            </a:r>
            <a:endParaRPr lang="en-US" sz="1800" dirty="0">
              <a:solidFill>
                <a:schemeClr val="accent6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Text Box 168">
            <a:extLst>
              <a:ext uri="{FF2B5EF4-FFF2-40B4-BE49-F238E27FC236}">
                <a16:creationId xmlns="" xmlns:a16="http://schemas.microsoft.com/office/drawing/2014/main" id="{8178FD3A-B715-4CE8-85AE-D7C1C0C5B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3784" y="5963063"/>
            <a:ext cx="1118767" cy="3302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dk1">
                      <a:lumMod val="0"/>
                      <a:lumOff val="0"/>
                    </a:schemeClr>
                  </a:outerShdw>
                </a:effectLst>
              </a14:hiddenEffects>
            </a:ext>
          </a:ex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E36C0A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</a:rPr>
              <a:t>Warning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1" name="Text Box 169">
            <a:extLst>
              <a:ext uri="{FF2B5EF4-FFF2-40B4-BE49-F238E27FC236}">
                <a16:creationId xmlns="" xmlns:a16="http://schemas.microsoft.com/office/drawing/2014/main" id="{C56ADB85-3634-4F0E-9675-6DBEE43D1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3197" y="5963063"/>
            <a:ext cx="1200459" cy="33029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dk1">
                      <a:lumMod val="0"/>
                      <a:lumOff val="0"/>
                    </a:schemeClr>
                  </a:outerShdw>
                </a:effectLst>
              </a14:hiddenEffects>
            </a:ext>
          </a:ex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4F6228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</a:rPr>
              <a:t>Award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4" name="Text Box 167">
            <a:extLst>
              <a:ext uri="{FF2B5EF4-FFF2-40B4-BE49-F238E27FC236}">
                <a16:creationId xmlns="" xmlns:a16="http://schemas.microsoft.com/office/drawing/2014/main" id="{09ED6218-DD11-4515-986D-A8B0E0513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9165" y="4703215"/>
            <a:ext cx="1218725" cy="1303699"/>
          </a:xfrm>
          <a:prstGeom prst="rect">
            <a:avLst/>
          </a:prstGeom>
          <a:noFill/>
          <a:ln w="254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dk1">
                      <a:lumMod val="0"/>
                      <a:lumOff val="0"/>
                    </a:schemeClr>
                  </a:outerShdw>
                </a:effectLst>
              </a14:hiddenEffects>
            </a:ext>
          </a:ex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End</a:t>
            </a:r>
            <a:r>
              <a:rPr lang="en-US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/ Terminate/ </a:t>
            </a:r>
            <a:r>
              <a:rPr lang="en-US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Amend Contract 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5" name="Text Box 149">
            <a:extLst>
              <a:ext uri="{FF2B5EF4-FFF2-40B4-BE49-F238E27FC236}">
                <a16:creationId xmlns="" xmlns:a16="http://schemas.microsoft.com/office/drawing/2014/main" id="{D4AFD49A-48D3-438F-B51B-B4F6372298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081" y="3667589"/>
            <a:ext cx="1511455" cy="566601"/>
          </a:xfrm>
          <a:prstGeom prst="rect">
            <a:avLst/>
          </a:prstGeom>
          <a:pattFill prst="pct50">
            <a:fgClr>
              <a:srgbClr val="5B9BD5"/>
            </a:fgClr>
            <a:bgClr>
              <a:srgbClr val="FFFFFF"/>
            </a:bgClr>
          </a:pattFill>
          <a:ln w="25400">
            <a:solidFill>
              <a:srgbClr val="B35E2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dk1">
                      <a:lumMod val="0"/>
                      <a:lumOff val="0"/>
                    </a:schemeClr>
                  </a:outerShdw>
                </a:effectLst>
              </a14:hiddenEffects>
            </a:ext>
          </a:ex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marL="0" marR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Investor Registration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6" name="Text Box 151">
            <a:extLst>
              <a:ext uri="{FF2B5EF4-FFF2-40B4-BE49-F238E27FC236}">
                <a16:creationId xmlns="" xmlns:a16="http://schemas.microsoft.com/office/drawing/2014/main" id="{7489FBC3-851C-4127-9897-B298228D2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197" y="4990157"/>
            <a:ext cx="1980494" cy="729816"/>
          </a:xfrm>
          <a:prstGeom prst="rect">
            <a:avLst/>
          </a:prstGeom>
          <a:solidFill>
            <a:srgbClr val="FFFFFF"/>
          </a:solidFill>
          <a:ln w="31750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>
            <a:defPPr>
              <a:defRPr lang="de-DE"/>
            </a:defPPr>
            <a:lvl1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6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/>
              <a:t>Digitize Existing Farm Information</a:t>
            </a:r>
          </a:p>
        </p:txBody>
      </p:sp>
      <p:sp>
        <p:nvSpPr>
          <p:cNvPr id="71" name="Text Box 263">
            <a:extLst>
              <a:ext uri="{FF2B5EF4-FFF2-40B4-BE49-F238E27FC236}">
                <a16:creationId xmlns="" xmlns:a16="http://schemas.microsoft.com/office/drawing/2014/main" id="{AE4CDDD8-C7CA-4386-A2FA-D087EBB8DFB3}"/>
              </a:ext>
            </a:extLst>
          </p:cNvPr>
          <p:cNvSpPr txBox="1"/>
          <p:nvPr/>
        </p:nvSpPr>
        <p:spPr>
          <a:xfrm rot="16200000">
            <a:off x="7131599" y="3645798"/>
            <a:ext cx="1941778" cy="159385"/>
          </a:xfrm>
          <a:prstGeom prst="rect">
            <a:avLst/>
          </a:pr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dk1">
                      <a:lumMod val="0"/>
                      <a:lumOff val="0"/>
                    </a:schemeClr>
                  </a:outerShdw>
                </a:effectLst>
              </a14:hiddenEffects>
            </a:ext>
          </a:extLst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9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Send notification to change use right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72" name="Straight Connector 71">
            <a:extLst>
              <a:ext uri="{FF2B5EF4-FFF2-40B4-BE49-F238E27FC236}">
                <a16:creationId xmlns="" xmlns:a16="http://schemas.microsoft.com/office/drawing/2014/main" id="{40B2F602-5F1A-4F94-A23D-8D1E9AE2F868}"/>
              </a:ext>
            </a:extLst>
          </p:cNvPr>
          <p:cNvCxnSpPr>
            <a:cxnSpLocks/>
            <a:stCxn id="8" idx="1"/>
            <a:endCxn id="8" idx="3"/>
          </p:cNvCxnSpPr>
          <p:nvPr/>
        </p:nvCxnSpPr>
        <p:spPr>
          <a:xfrm>
            <a:off x="2963106" y="1673911"/>
            <a:ext cx="1608894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dk1">
                      <a:lumMod val="0"/>
                      <a:lumOff val="0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 Box 263">
            <a:extLst>
              <a:ext uri="{FF2B5EF4-FFF2-40B4-BE49-F238E27FC236}">
                <a16:creationId xmlns="" xmlns:a16="http://schemas.microsoft.com/office/drawing/2014/main" id="{3674AF36-C5BE-4B69-A573-BC06D0F39FB4}"/>
              </a:ext>
            </a:extLst>
          </p:cNvPr>
          <p:cNvSpPr txBox="1"/>
          <p:nvPr/>
        </p:nvSpPr>
        <p:spPr>
          <a:xfrm>
            <a:off x="5135949" y="1695875"/>
            <a:ext cx="1399344" cy="160049"/>
          </a:xfrm>
          <a:prstGeom prst="rect">
            <a:avLst/>
          </a:pr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dk1">
                      <a:lumMod val="0"/>
                      <a:lumOff val="0"/>
                    </a:schemeClr>
                  </a:outerShdw>
                </a:effectLst>
              </a14:hiddenEffects>
            </a:ext>
          </a:extLst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9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Request geometry change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="" xmlns:a16="http://schemas.microsoft.com/office/drawing/2014/main" id="{912B5000-9589-4978-A192-DA040E1B5A4A}"/>
              </a:ext>
            </a:extLst>
          </p:cNvPr>
          <p:cNvSpPr/>
          <p:nvPr/>
        </p:nvSpPr>
        <p:spPr>
          <a:xfrm>
            <a:off x="3550751" y="4989483"/>
            <a:ext cx="1590252" cy="729816"/>
          </a:xfrm>
          <a:prstGeom prst="rect">
            <a:avLst/>
          </a:prstGeom>
          <a:solidFill>
            <a:srgbClr val="FFFFFF"/>
          </a:solidFill>
          <a:ln w="31750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</a:rPr>
              <a:t>Performance Monitoring</a:t>
            </a:r>
          </a:p>
        </p:txBody>
      </p:sp>
      <p:cxnSp>
        <p:nvCxnSpPr>
          <p:cNvPr id="143" name="Straight Arrow Connector 142">
            <a:extLst>
              <a:ext uri="{FF2B5EF4-FFF2-40B4-BE49-F238E27FC236}">
                <a16:creationId xmlns="" xmlns:a16="http://schemas.microsoft.com/office/drawing/2014/main" id="{8B0A0A4B-ACAA-4AEB-8F11-046E37E1B7FA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 bwMode="auto">
          <a:xfrm>
            <a:off x="2479203" y="1433447"/>
            <a:ext cx="483903" cy="2404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C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153" name="Straight Arrow Connector 152">
            <a:extLst>
              <a:ext uri="{FF2B5EF4-FFF2-40B4-BE49-F238E27FC236}">
                <a16:creationId xmlns="" xmlns:a16="http://schemas.microsoft.com/office/drawing/2014/main" id="{6B280550-AD75-485B-9EBE-04AAB39153C3}"/>
              </a:ext>
            </a:extLst>
          </p:cNvPr>
          <p:cNvCxnSpPr/>
          <p:nvPr/>
        </p:nvCxnSpPr>
        <p:spPr bwMode="auto">
          <a:xfrm>
            <a:off x="4572000" y="1373975"/>
            <a:ext cx="2868107" cy="0"/>
          </a:xfrm>
          <a:prstGeom prst="straightConnector1">
            <a:avLst/>
          </a:prstGeom>
          <a:ln>
            <a:solidFill>
              <a:srgbClr val="7030A0"/>
            </a:solidFill>
            <a:prstDash val="sysDot"/>
            <a:headEnd type="triangle" w="sm" len="med"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dk1">
                      <a:lumMod val="0"/>
                      <a:lumOff val="0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="" xmlns:a16="http://schemas.microsoft.com/office/drawing/2014/main" id="{A59BCFE9-8523-4BFD-AEC6-E36C460F33AE}"/>
              </a:ext>
            </a:extLst>
          </p:cNvPr>
          <p:cNvCxnSpPr>
            <a:stCxn id="8" idx="3"/>
          </p:cNvCxnSpPr>
          <p:nvPr/>
        </p:nvCxnSpPr>
        <p:spPr bwMode="auto">
          <a:xfrm>
            <a:off x="4572000" y="1673911"/>
            <a:ext cx="2859314" cy="7914"/>
          </a:xfrm>
          <a:prstGeom prst="straightConnector1">
            <a:avLst/>
          </a:prstGeom>
          <a:ln>
            <a:solidFill>
              <a:srgbClr val="7030A0"/>
            </a:solidFill>
            <a:prstDash val="sysDot"/>
            <a:headEnd type="none" w="sm" len="med"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dk1">
                      <a:lumMod val="0"/>
                      <a:lumOff val="0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="" xmlns:a16="http://schemas.microsoft.com/office/drawing/2014/main" id="{0EC771FB-F702-4BFE-B3EC-635E4830F838}"/>
              </a:ext>
            </a:extLst>
          </p:cNvPr>
          <p:cNvCxnSpPr>
            <a:stCxn id="16" idx="3"/>
            <a:endCxn id="15" idx="1"/>
          </p:cNvCxnSpPr>
          <p:nvPr/>
        </p:nvCxnSpPr>
        <p:spPr bwMode="auto">
          <a:xfrm flipV="1">
            <a:off x="1889526" y="2465213"/>
            <a:ext cx="3825784" cy="2797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dk1">
                      <a:lumMod val="0"/>
                      <a:lumOff val="0"/>
                    </a:schemeClr>
                  </a:outerShdw>
                </a:effectLst>
              </a14:hiddenEffects>
            </a:ext>
          </a:extLst>
        </p:spPr>
      </p:cxnSp>
      <p:cxnSp>
        <p:nvCxnSpPr>
          <p:cNvPr id="162" name="Straight Connector 161">
            <a:extLst>
              <a:ext uri="{FF2B5EF4-FFF2-40B4-BE49-F238E27FC236}">
                <a16:creationId xmlns="" xmlns:a16="http://schemas.microsoft.com/office/drawing/2014/main" id="{D79C82EF-0189-4EC6-9465-A0485BD5292E}"/>
              </a:ext>
            </a:extLst>
          </p:cNvPr>
          <p:cNvCxnSpPr>
            <a:stCxn id="8" idx="2"/>
          </p:cNvCxnSpPr>
          <p:nvPr/>
        </p:nvCxnSpPr>
        <p:spPr bwMode="auto">
          <a:xfrm>
            <a:off x="3767553" y="2072607"/>
            <a:ext cx="0" cy="41333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6" name="Straight Connector 165">
            <a:extLst>
              <a:ext uri="{FF2B5EF4-FFF2-40B4-BE49-F238E27FC236}">
                <a16:creationId xmlns="" xmlns:a16="http://schemas.microsoft.com/office/drawing/2014/main" id="{09D83DBA-9913-4D6B-BB52-0F726EFDF363}"/>
              </a:ext>
            </a:extLst>
          </p:cNvPr>
          <p:cNvCxnSpPr>
            <a:cxnSpLocks/>
            <a:stCxn id="65" idx="2"/>
            <a:endCxn id="66" idx="0"/>
          </p:cNvCxnSpPr>
          <p:nvPr/>
        </p:nvCxnSpPr>
        <p:spPr bwMode="auto">
          <a:xfrm>
            <a:off x="1319809" y="4234190"/>
            <a:ext cx="10635" cy="755967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0" name="Straight Connector 169">
            <a:extLst>
              <a:ext uri="{FF2B5EF4-FFF2-40B4-BE49-F238E27FC236}">
                <a16:creationId xmlns="" xmlns:a16="http://schemas.microsoft.com/office/drawing/2014/main" id="{47378BDA-2192-44FE-95DC-149F430A4034}"/>
              </a:ext>
            </a:extLst>
          </p:cNvPr>
          <p:cNvCxnSpPr>
            <a:cxnSpLocks/>
            <a:stCxn id="66" idx="3"/>
            <a:endCxn id="135" idx="1"/>
          </p:cNvCxnSpPr>
          <p:nvPr/>
        </p:nvCxnSpPr>
        <p:spPr bwMode="auto">
          <a:xfrm flipV="1">
            <a:off x="2320691" y="5354391"/>
            <a:ext cx="1230060" cy="67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2" name="Straight Connector 171">
            <a:extLst>
              <a:ext uri="{FF2B5EF4-FFF2-40B4-BE49-F238E27FC236}">
                <a16:creationId xmlns="" xmlns:a16="http://schemas.microsoft.com/office/drawing/2014/main" id="{21FF7194-E3DA-47EC-AB54-34D749CD8698}"/>
              </a:ext>
            </a:extLst>
          </p:cNvPr>
          <p:cNvCxnSpPr>
            <a:stCxn id="15" idx="2"/>
          </p:cNvCxnSpPr>
          <p:nvPr/>
        </p:nvCxnSpPr>
        <p:spPr bwMode="auto">
          <a:xfrm flipH="1">
            <a:off x="6044197" y="2647934"/>
            <a:ext cx="1" cy="32221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6" name="Straight Connector 175">
            <a:extLst>
              <a:ext uri="{FF2B5EF4-FFF2-40B4-BE49-F238E27FC236}">
                <a16:creationId xmlns="" xmlns:a16="http://schemas.microsoft.com/office/drawing/2014/main" id="{CF36F01A-3840-4EAC-A6BB-B2EC106FACF5}"/>
              </a:ext>
            </a:extLst>
          </p:cNvPr>
          <p:cNvCxnSpPr>
            <a:stCxn id="40" idx="2"/>
          </p:cNvCxnSpPr>
          <p:nvPr/>
        </p:nvCxnSpPr>
        <p:spPr bwMode="auto">
          <a:xfrm>
            <a:off x="4035632" y="3536008"/>
            <a:ext cx="0" cy="43755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8" name="Straight Connector 177">
            <a:extLst>
              <a:ext uri="{FF2B5EF4-FFF2-40B4-BE49-F238E27FC236}">
                <a16:creationId xmlns="" xmlns:a16="http://schemas.microsoft.com/office/drawing/2014/main" id="{20C9E9B6-6CCC-4B04-9EBC-52759DD881F0}"/>
              </a:ext>
            </a:extLst>
          </p:cNvPr>
          <p:cNvCxnSpPr/>
          <p:nvPr/>
        </p:nvCxnSpPr>
        <p:spPr bwMode="auto">
          <a:xfrm>
            <a:off x="4510817" y="4773821"/>
            <a:ext cx="0" cy="21566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4" name="Straight Connector 183">
            <a:extLst>
              <a:ext uri="{FF2B5EF4-FFF2-40B4-BE49-F238E27FC236}">
                <a16:creationId xmlns="" xmlns:a16="http://schemas.microsoft.com/office/drawing/2014/main" id="{0AA8E22C-4844-46E6-9BCC-6F02A5808F99}"/>
              </a:ext>
            </a:extLst>
          </p:cNvPr>
          <p:cNvCxnSpPr>
            <a:stCxn id="135" idx="3"/>
            <a:endCxn id="64" idx="1"/>
          </p:cNvCxnSpPr>
          <p:nvPr/>
        </p:nvCxnSpPr>
        <p:spPr bwMode="auto">
          <a:xfrm>
            <a:off x="5141003" y="5354391"/>
            <a:ext cx="1278162" cy="67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195" name="Connector: Elbow 194">
            <a:extLst>
              <a:ext uri="{FF2B5EF4-FFF2-40B4-BE49-F238E27FC236}">
                <a16:creationId xmlns="" xmlns:a16="http://schemas.microsoft.com/office/drawing/2014/main" id="{AC939EF3-98D1-458A-A630-CFEC72ADF22F}"/>
              </a:ext>
            </a:extLst>
          </p:cNvPr>
          <p:cNvCxnSpPr>
            <a:cxnSpLocks/>
            <a:stCxn id="49" idx="3"/>
            <a:endCxn id="10" idx="3"/>
          </p:cNvCxnSpPr>
          <p:nvPr/>
        </p:nvCxnSpPr>
        <p:spPr bwMode="auto">
          <a:xfrm rot="16200000" flipV="1">
            <a:off x="6960058" y="2911458"/>
            <a:ext cx="2987559" cy="226823"/>
          </a:xfrm>
          <a:prstGeom prst="bentConnector2">
            <a:avLst/>
          </a:prstGeom>
          <a:ln>
            <a:solidFill>
              <a:srgbClr val="7030A0"/>
            </a:solidFill>
            <a:prstDash val="sysDot"/>
            <a:headEnd type="none" w="sm" len="med"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dk1">
                      <a:lumMod val="0"/>
                      <a:lumOff val="0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Connector: Elbow 196">
            <a:extLst>
              <a:ext uri="{FF2B5EF4-FFF2-40B4-BE49-F238E27FC236}">
                <a16:creationId xmlns="" xmlns:a16="http://schemas.microsoft.com/office/drawing/2014/main" id="{FD5436D6-0A67-4317-A89B-9EFEFBA182BC}"/>
              </a:ext>
            </a:extLst>
          </p:cNvPr>
          <p:cNvCxnSpPr>
            <a:cxnSpLocks/>
            <a:stCxn id="64" idx="3"/>
          </p:cNvCxnSpPr>
          <p:nvPr/>
        </p:nvCxnSpPr>
        <p:spPr bwMode="auto">
          <a:xfrm flipV="1">
            <a:off x="7637890" y="1797523"/>
            <a:ext cx="389961" cy="3557542"/>
          </a:xfrm>
          <a:prstGeom prst="bentConnector2">
            <a:avLst/>
          </a:prstGeom>
          <a:ln>
            <a:solidFill>
              <a:srgbClr val="7030A0"/>
            </a:solidFill>
            <a:prstDash val="sysDot"/>
            <a:headEnd type="none" w="sm" len="med"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dk1">
                      <a:lumMod val="0"/>
                      <a:lumOff val="0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Connector: Elbow 198">
            <a:extLst>
              <a:ext uri="{FF2B5EF4-FFF2-40B4-BE49-F238E27FC236}">
                <a16:creationId xmlns="" xmlns:a16="http://schemas.microsoft.com/office/drawing/2014/main" id="{B351B764-2118-40F3-BED0-2694393840C5}"/>
              </a:ext>
            </a:extLst>
          </p:cNvPr>
          <p:cNvCxnSpPr>
            <a:cxnSpLocks/>
            <a:endCxn id="10" idx="2"/>
          </p:cNvCxnSpPr>
          <p:nvPr/>
        </p:nvCxnSpPr>
        <p:spPr bwMode="auto">
          <a:xfrm rot="5400000" flipH="1" flipV="1">
            <a:off x="5590371" y="2037952"/>
            <a:ext cx="2535254" cy="2055744"/>
          </a:xfrm>
          <a:prstGeom prst="bentConnector3">
            <a:avLst>
              <a:gd name="adj1" fmla="val -352"/>
            </a:avLst>
          </a:prstGeom>
          <a:ln>
            <a:solidFill>
              <a:srgbClr val="7030A0"/>
            </a:solidFill>
            <a:prstDash val="sysDot"/>
            <a:headEnd type="triangle" w="sm" len="med"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dk1">
                      <a:lumMod val="0"/>
                      <a:lumOff val="0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Connector: Elbow 208">
            <a:extLst>
              <a:ext uri="{FF2B5EF4-FFF2-40B4-BE49-F238E27FC236}">
                <a16:creationId xmlns="" xmlns:a16="http://schemas.microsoft.com/office/drawing/2014/main" id="{094CF107-4C03-41B9-A399-A3ACDC4F2DB9}"/>
              </a:ext>
            </a:extLst>
          </p:cNvPr>
          <p:cNvCxnSpPr>
            <a:cxnSpLocks/>
            <a:stCxn id="135" idx="3"/>
            <a:endCxn id="61" idx="0"/>
          </p:cNvCxnSpPr>
          <p:nvPr/>
        </p:nvCxnSpPr>
        <p:spPr bwMode="auto">
          <a:xfrm>
            <a:off x="5141003" y="5354391"/>
            <a:ext cx="562424" cy="608672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16" name="Straight Arrow Connector 215">
            <a:extLst>
              <a:ext uri="{FF2B5EF4-FFF2-40B4-BE49-F238E27FC236}">
                <a16:creationId xmlns="" xmlns:a16="http://schemas.microsoft.com/office/drawing/2014/main" id="{B6B23FDE-8256-47FF-AAFD-22AE81CD44C4}"/>
              </a:ext>
            </a:extLst>
          </p:cNvPr>
          <p:cNvCxnSpPr>
            <a:stCxn id="21" idx="1"/>
            <a:endCxn id="40" idx="3"/>
          </p:cNvCxnSpPr>
          <p:nvPr/>
        </p:nvCxnSpPr>
        <p:spPr bwMode="auto">
          <a:xfrm flipH="1">
            <a:off x="4805552" y="3350531"/>
            <a:ext cx="307440" cy="45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9" name="Straight Arrow Connector 218">
            <a:extLst>
              <a:ext uri="{FF2B5EF4-FFF2-40B4-BE49-F238E27FC236}">
                <a16:creationId xmlns="" xmlns:a16="http://schemas.microsoft.com/office/drawing/2014/main" id="{59C948A4-EB1D-447D-9950-B7D7CF7A1105}"/>
              </a:ext>
            </a:extLst>
          </p:cNvPr>
          <p:cNvCxnSpPr>
            <a:stCxn id="16" idx="2"/>
            <a:endCxn id="65" idx="0"/>
          </p:cNvCxnSpPr>
          <p:nvPr/>
        </p:nvCxnSpPr>
        <p:spPr bwMode="auto">
          <a:xfrm flipH="1">
            <a:off x="1319809" y="2703713"/>
            <a:ext cx="5255" cy="96387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8" name="Connector: Elbow 237">
            <a:extLst>
              <a:ext uri="{FF2B5EF4-FFF2-40B4-BE49-F238E27FC236}">
                <a16:creationId xmlns="" xmlns:a16="http://schemas.microsoft.com/office/drawing/2014/main" id="{48BBD70D-45E4-491F-9CA4-BD93A066F36E}"/>
              </a:ext>
            </a:extLst>
          </p:cNvPr>
          <p:cNvCxnSpPr>
            <a:cxnSpLocks/>
            <a:stCxn id="60" idx="2"/>
            <a:endCxn id="64" idx="2"/>
          </p:cNvCxnSpPr>
          <p:nvPr/>
        </p:nvCxnSpPr>
        <p:spPr bwMode="auto">
          <a:xfrm rot="5400000" flipH="1" flipV="1">
            <a:off x="5592624" y="4857458"/>
            <a:ext cx="286448" cy="2585360"/>
          </a:xfrm>
          <a:prstGeom prst="bentConnector3">
            <a:avLst>
              <a:gd name="adj1" fmla="val -79805"/>
            </a:avLst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41" name="Connector: Elbow 240">
            <a:extLst>
              <a:ext uri="{FF2B5EF4-FFF2-40B4-BE49-F238E27FC236}">
                <a16:creationId xmlns="" xmlns:a16="http://schemas.microsoft.com/office/drawing/2014/main" id="{6BCCC030-A14D-46DD-8A29-DFC9BE38B294}"/>
              </a:ext>
            </a:extLst>
          </p:cNvPr>
          <p:cNvCxnSpPr>
            <a:cxnSpLocks/>
            <a:stCxn id="61" idx="2"/>
            <a:endCxn id="64" idx="2"/>
          </p:cNvCxnSpPr>
          <p:nvPr/>
        </p:nvCxnSpPr>
        <p:spPr bwMode="auto">
          <a:xfrm rot="5400000" flipH="1" flipV="1">
            <a:off x="6222753" y="5487587"/>
            <a:ext cx="286448" cy="1325101"/>
          </a:xfrm>
          <a:prstGeom prst="bentConnector3">
            <a:avLst>
              <a:gd name="adj1" fmla="val -79805"/>
            </a:avLst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70" name="Connector: Elbow 269">
            <a:extLst>
              <a:ext uri="{FF2B5EF4-FFF2-40B4-BE49-F238E27FC236}">
                <a16:creationId xmlns="" xmlns:a16="http://schemas.microsoft.com/office/drawing/2014/main" id="{B736E2BE-A210-4CA3-B69F-45436BD88B4E}"/>
              </a:ext>
            </a:extLst>
          </p:cNvPr>
          <p:cNvCxnSpPr>
            <a:endCxn id="57" idx="3"/>
          </p:cNvCxnSpPr>
          <p:nvPr/>
        </p:nvCxnSpPr>
        <p:spPr bwMode="auto">
          <a:xfrm rot="10800000" flipV="1">
            <a:off x="3138339" y="5719299"/>
            <a:ext cx="629215" cy="605978"/>
          </a:xfrm>
          <a:prstGeom prst="bentConnector3">
            <a:avLst>
              <a:gd name="adj1" fmla="val -1799"/>
            </a:avLst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86" name="Straight Arrow Connector 285">
            <a:extLst>
              <a:ext uri="{FF2B5EF4-FFF2-40B4-BE49-F238E27FC236}">
                <a16:creationId xmlns="" xmlns:a16="http://schemas.microsoft.com/office/drawing/2014/main" id="{5EA107F0-1FAB-461E-A4D4-D61A47FB4419}"/>
              </a:ext>
            </a:extLst>
          </p:cNvPr>
          <p:cNvCxnSpPr>
            <a:stCxn id="135" idx="2"/>
          </p:cNvCxnSpPr>
          <p:nvPr/>
        </p:nvCxnSpPr>
        <p:spPr bwMode="auto">
          <a:xfrm>
            <a:off x="4345877" y="5719299"/>
            <a:ext cx="8840" cy="24376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88" name="Connector: Elbow 287">
            <a:extLst>
              <a:ext uri="{FF2B5EF4-FFF2-40B4-BE49-F238E27FC236}">
                <a16:creationId xmlns="" xmlns:a16="http://schemas.microsoft.com/office/drawing/2014/main" id="{10A203B6-64E5-4697-9EBB-85F5F883F3AE}"/>
              </a:ext>
            </a:extLst>
          </p:cNvPr>
          <p:cNvCxnSpPr>
            <a:cxnSpLocks/>
            <a:endCxn id="8" idx="1"/>
          </p:cNvCxnSpPr>
          <p:nvPr/>
        </p:nvCxnSpPr>
        <p:spPr bwMode="auto">
          <a:xfrm rot="16200000" flipV="1">
            <a:off x="2942288" y="1694729"/>
            <a:ext cx="4333004" cy="4291368"/>
          </a:xfrm>
          <a:prstGeom prst="bentConnector4">
            <a:avLst>
              <a:gd name="adj1" fmla="val -17910"/>
              <a:gd name="adj2" fmla="val 164609"/>
            </a:avLst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5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67601" cy="81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5083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6400"/>
            <a:ext cx="9144000" cy="550045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800" b="1" dirty="0">
                <a:cs typeface="Times New Roman" pitchFamily="18" charset="0"/>
              </a:rPr>
              <a:t>CAMIS – Deployment </a:t>
            </a:r>
            <a:br>
              <a:rPr lang="en-US" sz="2800" b="1" dirty="0">
                <a:cs typeface="Times New Roman" pitchFamily="18" charset="0"/>
              </a:rPr>
            </a:br>
            <a:r>
              <a:rPr lang="en-US" sz="2800" b="1" dirty="0">
                <a:cs typeface="Times New Roman" pitchFamily="18" charset="0"/>
              </a:rPr>
              <a:t/>
            </a:r>
            <a:br>
              <a:rPr lang="en-US" sz="2800" b="1" dirty="0">
                <a:cs typeface="Times New Roman" pitchFamily="18" charset="0"/>
              </a:rPr>
            </a:br>
            <a:endParaRPr lang="de-DE" sz="2800" b="1" dirty="0"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6521" y="1271510"/>
            <a:ext cx="8477704" cy="942367"/>
          </a:xfrm>
        </p:spPr>
        <p:txBody>
          <a:bodyPr>
            <a:normAutofit fontScale="25000" lnSpcReduction="20000"/>
          </a:bodyPr>
          <a:lstStyle/>
          <a:p>
            <a:pPr marL="573088" indent="-57308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9600" dirty="0"/>
              <a:t>CAMIS will be deployed at </a:t>
            </a:r>
            <a:r>
              <a:rPr lang="en-US" sz="9600" dirty="0" smtClean="0"/>
              <a:t>different regional </a:t>
            </a:r>
            <a:r>
              <a:rPr lang="en-US" sz="9600" dirty="0"/>
              <a:t>nodes and one national node</a:t>
            </a:r>
          </a:p>
          <a:p>
            <a:pPr marL="914400" lvl="1" indent="-341313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None/>
            </a:pPr>
            <a:endParaRPr lang="en-US" sz="7400" dirty="0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31BE19BF-BDE3-442A-814F-735480766034}"/>
              </a:ext>
            </a:extLst>
          </p:cNvPr>
          <p:cNvGrpSpPr/>
          <p:nvPr/>
        </p:nvGrpSpPr>
        <p:grpSpPr>
          <a:xfrm>
            <a:off x="699154" y="1982255"/>
            <a:ext cx="7867628" cy="4437442"/>
            <a:chOff x="699154" y="1982255"/>
            <a:chExt cx="7867628" cy="4437442"/>
          </a:xfrm>
        </p:grpSpPr>
        <p:grpSp>
          <p:nvGrpSpPr>
            <p:cNvPr id="55" name="Group 54">
              <a:extLst>
                <a:ext uri="{FF2B5EF4-FFF2-40B4-BE49-F238E27FC236}">
                  <a16:creationId xmlns="" xmlns:a16="http://schemas.microsoft.com/office/drawing/2014/main" id="{46F72D70-3AB3-4039-AA03-6C41D7C43276}"/>
                </a:ext>
              </a:extLst>
            </p:cNvPr>
            <p:cNvGrpSpPr/>
            <p:nvPr/>
          </p:nvGrpSpPr>
          <p:grpSpPr>
            <a:xfrm>
              <a:off x="1460708" y="4951600"/>
              <a:ext cx="1804272" cy="1338374"/>
              <a:chOff x="895350" y="4433520"/>
              <a:chExt cx="1387241" cy="983178"/>
            </a:xfrm>
          </p:grpSpPr>
          <p:pic>
            <p:nvPicPr>
              <p:cNvPr id="15" name="Picture 14" descr="j0205462">
                <a:extLst>
                  <a:ext uri="{FF2B5EF4-FFF2-40B4-BE49-F238E27FC236}">
                    <a16:creationId xmlns="" xmlns:a16="http://schemas.microsoft.com/office/drawing/2014/main" id="{842460B5-B64E-41B1-9EA3-618F50F4D6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900" y="4433520"/>
                <a:ext cx="881380" cy="7429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pic>
            <p:nvPicPr>
              <p:cNvPr id="23" name="Picture 22" descr="Server-DB[1]">
                <a:extLst>
                  <a:ext uri="{FF2B5EF4-FFF2-40B4-BE49-F238E27FC236}">
                    <a16:creationId xmlns="" xmlns:a16="http://schemas.microsoft.com/office/drawing/2014/main" id="{F130549B-7C38-484B-9B5E-997F2E3B6A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076" b="8076"/>
              <a:stretch>
                <a:fillRect/>
              </a:stretch>
            </p:blipFill>
            <p:spPr bwMode="auto">
              <a:xfrm>
                <a:off x="1181100" y="4776420"/>
                <a:ext cx="348615" cy="2476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sp>
            <p:nvSpPr>
              <p:cNvPr id="24" name="Text Box 39">
                <a:extLst>
                  <a:ext uri="{FF2B5EF4-FFF2-40B4-BE49-F238E27FC236}">
                    <a16:creationId xmlns="" xmlns:a16="http://schemas.microsoft.com/office/drawing/2014/main" id="{CD02ED6D-1CA7-468E-B4E4-C1A891D5B1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5350" y="5141108"/>
                <a:ext cx="1387241" cy="2755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in">
                    <a:solidFill>
                      <a:srgbClr val="9933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>
                    <a:solidFill>
                      <a:srgbClr val="0070C0"/>
                    </a:solidFill>
                    <a:effectLst/>
                    <a:latin typeface="Helvetica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National Node</a:t>
                </a:r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EE465F74-56EA-4489-8F2D-C48B20C98782}"/>
                </a:ext>
              </a:extLst>
            </p:cNvPr>
            <p:cNvCxnSpPr/>
            <p:nvPr/>
          </p:nvCxnSpPr>
          <p:spPr>
            <a:xfrm flipV="1">
              <a:off x="1426418" y="2844625"/>
              <a:ext cx="0" cy="73469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B3EBC3C2-C783-4EF4-8CD0-D3D82409BF8D}"/>
                </a:ext>
              </a:extLst>
            </p:cNvPr>
            <p:cNvCxnSpPr>
              <a:cxnSpLocks/>
              <a:stCxn id="20" idx="0"/>
              <a:endCxn id="18" idx="1"/>
            </p:cNvCxnSpPr>
            <p:nvPr/>
          </p:nvCxnSpPr>
          <p:spPr>
            <a:xfrm flipV="1">
              <a:off x="1426418" y="3935707"/>
              <a:ext cx="13502" cy="48239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>
              <a:extLst>
                <a:ext uri="{FF2B5EF4-FFF2-40B4-BE49-F238E27FC236}">
                  <a16:creationId xmlns="" xmlns:a16="http://schemas.microsoft.com/office/drawing/2014/main" id="{DB55CCD7-9108-47EC-AD41-D5EB3A345E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1128" y="2582214"/>
              <a:ext cx="830580" cy="558800"/>
            </a:xfrm>
            <a:prstGeom prst="flowChartDocument">
              <a:avLst/>
            </a:prstGeom>
            <a:noFill/>
            <a:ln w="12700" algn="in">
              <a:solidFill>
                <a:srgbClr val="7992B1"/>
              </a:solidFill>
              <a:miter lim="800000"/>
              <a:headEnd/>
              <a:tailEnd/>
            </a:ln>
            <a:effectLst>
              <a:outerShdw dist="99190" dir="3011666" algn="ctr" rotWithShape="0">
                <a:srgbClr val="0F243E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6">
              <a:extLst>
                <a:ext uri="{FF2B5EF4-FFF2-40B4-BE49-F238E27FC236}">
                  <a16:creationId xmlns="" xmlns:a16="http://schemas.microsoft.com/office/drawing/2014/main" id="{602E725B-6B91-4A05-B673-AD942B259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8569" y="3316480"/>
              <a:ext cx="776605" cy="698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99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sp>
          <p:nvSpPr>
            <p:cNvPr id="18" name="Cloud">
              <a:extLst>
                <a:ext uri="{FF2B5EF4-FFF2-40B4-BE49-F238E27FC236}">
                  <a16:creationId xmlns="" xmlns:a16="http://schemas.microsoft.com/office/drawing/2014/main" id="{61495D5E-4F67-4223-8A09-E3DBCEF04448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auto">
            <a:xfrm>
              <a:off x="845393" y="3482800"/>
              <a:ext cx="1189054" cy="453390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0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1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300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7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7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0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0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50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2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10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>
                  <a:solidFill>
                    <a:srgbClr val="000000"/>
                  </a:solidFill>
                  <a:effectLst/>
                  <a:latin typeface="Helvetica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Internet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20" name="Picture 19" descr="icons8-firewall-50">
              <a:extLst>
                <a:ext uri="{FF2B5EF4-FFF2-40B4-BE49-F238E27FC236}">
                  <a16:creationId xmlns="" xmlns:a16="http://schemas.microsoft.com/office/drawing/2014/main" id="{2BADC85A-2906-45E7-BC6F-D3C73F69E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0833" y="4418105"/>
              <a:ext cx="471170" cy="39878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>
              <a:prstShdw prst="shdw17" dist="17961" dir="2700000">
                <a:srgbClr val="FFFFFF">
                  <a:gamma/>
                  <a:shade val="60000"/>
                  <a:invGamma/>
                </a:srgbClr>
              </a:prstShdw>
            </a:effectLst>
          </p:spPr>
        </p:pic>
        <p:sp>
          <p:nvSpPr>
            <p:cNvPr id="21" name="Text Box 38">
              <a:extLst>
                <a:ext uri="{FF2B5EF4-FFF2-40B4-BE49-F238E27FC236}">
                  <a16:creationId xmlns="" xmlns:a16="http://schemas.microsoft.com/office/drawing/2014/main" id="{9329A0CC-00E8-40C3-89D5-A36F545142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69675" y="2989464"/>
              <a:ext cx="1219835" cy="2749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99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600" b="1" dirty="0">
                  <a:solidFill>
                    <a:srgbClr val="0070C0"/>
                  </a:solidFill>
                  <a:effectLst/>
                  <a:latin typeface="Helvetica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NRLAIS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Text Box 42">
              <a:extLst>
                <a:ext uri="{FF2B5EF4-FFF2-40B4-BE49-F238E27FC236}">
                  <a16:creationId xmlns="" xmlns:a16="http://schemas.microsoft.com/office/drawing/2014/main" id="{18C328AB-065B-4976-BE25-1D551DBE62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9154" y="2267496"/>
              <a:ext cx="1607269" cy="273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99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C00000"/>
                  </a:solidFill>
                  <a:effectLst/>
                  <a:latin typeface="Helvetica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Web Portal</a:t>
              </a:r>
              <a:endPara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Text Box 34">
              <a:extLst>
                <a:ext uri="{FF2B5EF4-FFF2-40B4-BE49-F238E27FC236}">
                  <a16:creationId xmlns="" xmlns:a16="http://schemas.microsoft.com/office/drawing/2014/main" id="{5A580403-21A9-4C7A-B28C-331A14D4B8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48414" y="1982255"/>
              <a:ext cx="1410755" cy="408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99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4F6228"/>
                  </a:solidFill>
                  <a:effectLst/>
                  <a:latin typeface="Helvetica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Region Node</a:t>
              </a:r>
              <a:endPara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="" xmlns:a16="http://schemas.microsoft.com/office/drawing/2014/main" id="{70F96FEB-C700-4472-8D61-90FF9AC5E116}"/>
                </a:ext>
              </a:extLst>
            </p:cNvPr>
            <p:cNvGrpSpPr/>
            <p:nvPr/>
          </p:nvGrpSpPr>
          <p:grpSpPr>
            <a:xfrm>
              <a:off x="5590666" y="2324957"/>
              <a:ext cx="780709" cy="973246"/>
              <a:chOff x="0" y="0"/>
              <a:chExt cx="542925" cy="657225"/>
            </a:xfrm>
          </p:grpSpPr>
          <p:pic>
            <p:nvPicPr>
              <p:cNvPr id="36" name="Graphic 129">
                <a:extLst>
                  <a:ext uri="{FF2B5EF4-FFF2-40B4-BE49-F238E27FC236}">
                    <a16:creationId xmlns="" xmlns:a16="http://schemas.microsoft.com/office/drawing/2014/main" id="{D8B9C89B-FD1F-40E7-B34E-2CC850D90E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542925" cy="542925"/>
              </a:xfrm>
              <a:prstGeom prst="rect">
                <a:avLst/>
              </a:prstGeom>
            </p:spPr>
          </p:pic>
          <p:pic>
            <p:nvPicPr>
              <p:cNvPr id="37" name="Graphic 130">
                <a:extLst>
                  <a:ext uri="{FF2B5EF4-FFF2-40B4-BE49-F238E27FC236}">
                    <a16:creationId xmlns="" xmlns:a16="http://schemas.microsoft.com/office/drawing/2014/main" id="{3C172205-BFB8-49C0-B56F-E9BE217ED9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133350" y="323850"/>
                <a:ext cx="333375" cy="333375"/>
              </a:xfrm>
              <a:prstGeom prst="rect">
                <a:avLst/>
              </a:prstGeom>
            </p:spPr>
          </p:pic>
        </p:grpSp>
        <p:grpSp>
          <p:nvGrpSpPr>
            <p:cNvPr id="57" name="Group 56">
              <a:extLst>
                <a:ext uri="{FF2B5EF4-FFF2-40B4-BE49-F238E27FC236}">
                  <a16:creationId xmlns="" xmlns:a16="http://schemas.microsoft.com/office/drawing/2014/main" id="{14336D4E-33CC-4A76-864B-3E86DFF9ADAC}"/>
                </a:ext>
              </a:extLst>
            </p:cNvPr>
            <p:cNvGrpSpPr/>
            <p:nvPr/>
          </p:nvGrpSpPr>
          <p:grpSpPr>
            <a:xfrm>
              <a:off x="7153966" y="2916167"/>
              <a:ext cx="1410755" cy="1282616"/>
              <a:chOff x="0" y="0"/>
              <a:chExt cx="981075" cy="866140"/>
            </a:xfrm>
          </p:grpSpPr>
          <p:sp>
            <p:nvSpPr>
              <p:cNvPr id="58" name="Text Box 34">
                <a:extLst>
                  <a:ext uri="{FF2B5EF4-FFF2-40B4-BE49-F238E27FC236}">
                    <a16:creationId xmlns="" xmlns:a16="http://schemas.microsoft.com/office/drawing/2014/main" id="{3F3E32CE-D82D-433C-8AE3-5FE9F4D3BD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590550"/>
                <a:ext cx="981075" cy="2755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in">
                    <a:solidFill>
                      <a:srgbClr val="9933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600" dirty="0">
                    <a:solidFill>
                      <a:srgbClr val="4F6228"/>
                    </a:solidFill>
                    <a:effectLst/>
                    <a:latin typeface="Helvetica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Region Node</a:t>
                </a:r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9" name="Group 58">
                <a:extLst>
                  <a:ext uri="{FF2B5EF4-FFF2-40B4-BE49-F238E27FC236}">
                    <a16:creationId xmlns="" xmlns:a16="http://schemas.microsoft.com/office/drawing/2014/main" id="{53CBBCC9-9B3E-401D-BCDE-6148A1E14490}"/>
                  </a:ext>
                </a:extLst>
              </p:cNvPr>
              <p:cNvGrpSpPr/>
              <p:nvPr/>
            </p:nvGrpSpPr>
            <p:grpSpPr>
              <a:xfrm>
                <a:off x="171450" y="0"/>
                <a:ext cx="542925" cy="657225"/>
                <a:chOff x="0" y="0"/>
                <a:chExt cx="542925" cy="657225"/>
              </a:xfrm>
            </p:grpSpPr>
            <p:pic>
              <p:nvPicPr>
                <p:cNvPr id="60" name="Graphic 129">
                  <a:extLst>
                    <a:ext uri="{FF2B5EF4-FFF2-40B4-BE49-F238E27FC236}">
                      <a16:creationId xmlns="" xmlns:a16="http://schemas.microsoft.com/office/drawing/2014/main" id="{65AC2686-F912-420C-A455-A360DD3174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542925" cy="542925"/>
                </a:xfrm>
                <a:prstGeom prst="rect">
                  <a:avLst/>
                </a:prstGeom>
              </p:spPr>
            </p:pic>
            <p:pic>
              <p:nvPicPr>
                <p:cNvPr id="61" name="Graphic 130">
                  <a:extLst>
                    <a:ext uri="{FF2B5EF4-FFF2-40B4-BE49-F238E27FC236}">
                      <a16:creationId xmlns="" xmlns:a16="http://schemas.microsoft.com/office/drawing/2014/main" id="{7D222CC3-A8FE-49A8-8617-0380D3DDC9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350" y="323850"/>
                  <a:ext cx="333375" cy="33337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62" name="Group 61">
              <a:extLst>
                <a:ext uri="{FF2B5EF4-FFF2-40B4-BE49-F238E27FC236}">
                  <a16:creationId xmlns="" xmlns:a16="http://schemas.microsoft.com/office/drawing/2014/main" id="{CC0EFE98-C546-4A6F-8814-55F1BA3C8999}"/>
                </a:ext>
              </a:extLst>
            </p:cNvPr>
            <p:cNvGrpSpPr/>
            <p:nvPr/>
          </p:nvGrpSpPr>
          <p:grpSpPr>
            <a:xfrm>
              <a:off x="5391084" y="5137081"/>
              <a:ext cx="1410755" cy="1282616"/>
              <a:chOff x="0" y="0"/>
              <a:chExt cx="981075" cy="866140"/>
            </a:xfrm>
          </p:grpSpPr>
          <p:sp>
            <p:nvSpPr>
              <p:cNvPr id="63" name="Text Box 34">
                <a:extLst>
                  <a:ext uri="{FF2B5EF4-FFF2-40B4-BE49-F238E27FC236}">
                    <a16:creationId xmlns="" xmlns:a16="http://schemas.microsoft.com/office/drawing/2014/main" id="{B9686CCF-DF06-4609-BE11-49BAE87B74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590550"/>
                <a:ext cx="981075" cy="2755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in">
                    <a:solidFill>
                      <a:srgbClr val="9933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600" dirty="0">
                    <a:solidFill>
                      <a:srgbClr val="4F6228"/>
                    </a:solidFill>
                    <a:effectLst/>
                    <a:latin typeface="Helvetica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Region Node</a:t>
                </a:r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64" name="Group 63">
                <a:extLst>
                  <a:ext uri="{FF2B5EF4-FFF2-40B4-BE49-F238E27FC236}">
                    <a16:creationId xmlns="" xmlns:a16="http://schemas.microsoft.com/office/drawing/2014/main" id="{D3BFEAD0-5663-47DD-8E99-CE04C7B91BC1}"/>
                  </a:ext>
                </a:extLst>
              </p:cNvPr>
              <p:cNvGrpSpPr/>
              <p:nvPr/>
            </p:nvGrpSpPr>
            <p:grpSpPr>
              <a:xfrm>
                <a:off x="171450" y="0"/>
                <a:ext cx="542925" cy="657225"/>
                <a:chOff x="0" y="0"/>
                <a:chExt cx="542925" cy="657225"/>
              </a:xfrm>
            </p:grpSpPr>
            <p:pic>
              <p:nvPicPr>
                <p:cNvPr id="65" name="Graphic 129">
                  <a:extLst>
                    <a:ext uri="{FF2B5EF4-FFF2-40B4-BE49-F238E27FC236}">
                      <a16:creationId xmlns="" xmlns:a16="http://schemas.microsoft.com/office/drawing/2014/main" id="{D2A970FA-A7B5-44D3-AF84-DD2334406F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542925" cy="542925"/>
                </a:xfrm>
                <a:prstGeom prst="rect">
                  <a:avLst/>
                </a:prstGeom>
              </p:spPr>
            </p:pic>
            <p:pic>
              <p:nvPicPr>
                <p:cNvPr id="66" name="Graphic 130">
                  <a:extLst>
                    <a:ext uri="{FF2B5EF4-FFF2-40B4-BE49-F238E27FC236}">
                      <a16:creationId xmlns="" xmlns:a16="http://schemas.microsoft.com/office/drawing/2014/main" id="{E2493B63-AFDA-4019-A1AC-C7C706E4F4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350" y="323850"/>
                  <a:ext cx="333375" cy="33337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67" name="Group 66">
              <a:extLst>
                <a:ext uri="{FF2B5EF4-FFF2-40B4-BE49-F238E27FC236}">
                  <a16:creationId xmlns="" xmlns:a16="http://schemas.microsoft.com/office/drawing/2014/main" id="{7B9F5E83-E820-4B11-BC61-9EE398613177}"/>
                </a:ext>
              </a:extLst>
            </p:cNvPr>
            <p:cNvGrpSpPr/>
            <p:nvPr/>
          </p:nvGrpSpPr>
          <p:grpSpPr>
            <a:xfrm>
              <a:off x="3659380" y="5123283"/>
              <a:ext cx="1410755" cy="1282616"/>
              <a:chOff x="0" y="0"/>
              <a:chExt cx="981075" cy="866140"/>
            </a:xfrm>
          </p:grpSpPr>
          <p:sp>
            <p:nvSpPr>
              <p:cNvPr id="68" name="Text Box 34">
                <a:extLst>
                  <a:ext uri="{FF2B5EF4-FFF2-40B4-BE49-F238E27FC236}">
                    <a16:creationId xmlns="" xmlns:a16="http://schemas.microsoft.com/office/drawing/2014/main" id="{A60CD675-E1D5-4414-9816-2F58D6BB2E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590550"/>
                <a:ext cx="981075" cy="2755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in">
                    <a:solidFill>
                      <a:srgbClr val="9933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600" dirty="0">
                    <a:solidFill>
                      <a:srgbClr val="4F6228"/>
                    </a:solidFill>
                    <a:effectLst/>
                    <a:latin typeface="Helvetica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Region Node</a:t>
                </a:r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="" xmlns:a16="http://schemas.microsoft.com/office/drawing/2014/main" id="{D6ACA3FE-FB3A-4010-8701-BDAA370E9AE3}"/>
                  </a:ext>
                </a:extLst>
              </p:cNvPr>
              <p:cNvGrpSpPr/>
              <p:nvPr/>
            </p:nvGrpSpPr>
            <p:grpSpPr>
              <a:xfrm>
                <a:off x="171450" y="0"/>
                <a:ext cx="542925" cy="657225"/>
                <a:chOff x="0" y="0"/>
                <a:chExt cx="542925" cy="657225"/>
              </a:xfrm>
            </p:grpSpPr>
            <p:pic>
              <p:nvPicPr>
                <p:cNvPr id="70" name="Graphic 129">
                  <a:extLst>
                    <a:ext uri="{FF2B5EF4-FFF2-40B4-BE49-F238E27FC236}">
                      <a16:creationId xmlns="" xmlns:a16="http://schemas.microsoft.com/office/drawing/2014/main" id="{A3787ED9-3FA1-4D16-BCA3-1781B31ED8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542925" cy="542925"/>
                </a:xfrm>
                <a:prstGeom prst="rect">
                  <a:avLst/>
                </a:prstGeom>
              </p:spPr>
            </p:pic>
            <p:pic>
              <p:nvPicPr>
                <p:cNvPr id="71" name="Graphic 130">
                  <a:extLst>
                    <a:ext uri="{FF2B5EF4-FFF2-40B4-BE49-F238E27FC236}">
                      <a16:creationId xmlns="" xmlns:a16="http://schemas.microsoft.com/office/drawing/2014/main" id="{75E73700-675F-4267-AE3B-D5D60626F2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350" y="323850"/>
                  <a:ext cx="333375" cy="333375"/>
                </a:xfrm>
                <a:prstGeom prst="rect">
                  <a:avLst/>
                </a:prstGeom>
              </p:spPr>
            </p:pic>
          </p:grpSp>
        </p:grpSp>
        <p:sp>
          <p:nvSpPr>
            <p:cNvPr id="73" name="Text Box 34">
              <a:extLst>
                <a:ext uri="{FF2B5EF4-FFF2-40B4-BE49-F238E27FC236}">
                  <a16:creationId xmlns="" xmlns:a16="http://schemas.microsoft.com/office/drawing/2014/main" id="{1F545029-58DA-4FEE-A1BF-AC6F076025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66622" y="1987183"/>
              <a:ext cx="1410755" cy="408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99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600" dirty="0">
                  <a:solidFill>
                    <a:srgbClr val="4F6228"/>
                  </a:solidFill>
                  <a:effectLst/>
                  <a:latin typeface="Helvetica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Region Node</a:t>
              </a:r>
              <a:endPara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="" xmlns:a16="http://schemas.microsoft.com/office/drawing/2014/main" id="{CBE60225-CD70-482C-9BFE-AFAE37FE36E8}"/>
                </a:ext>
              </a:extLst>
            </p:cNvPr>
            <p:cNvGrpSpPr/>
            <p:nvPr/>
          </p:nvGrpSpPr>
          <p:grpSpPr>
            <a:xfrm>
              <a:off x="3933632" y="2320767"/>
              <a:ext cx="780709" cy="973246"/>
              <a:chOff x="0" y="0"/>
              <a:chExt cx="542925" cy="657225"/>
            </a:xfrm>
          </p:grpSpPr>
          <p:pic>
            <p:nvPicPr>
              <p:cNvPr id="75" name="Graphic 129">
                <a:extLst>
                  <a:ext uri="{FF2B5EF4-FFF2-40B4-BE49-F238E27FC236}">
                    <a16:creationId xmlns="" xmlns:a16="http://schemas.microsoft.com/office/drawing/2014/main" id="{4EC00D4A-35BC-415A-B1F5-7CCC85F28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542925" cy="542925"/>
              </a:xfrm>
              <a:prstGeom prst="rect">
                <a:avLst/>
              </a:prstGeom>
            </p:spPr>
          </p:pic>
          <p:pic>
            <p:nvPicPr>
              <p:cNvPr id="76" name="Graphic 130">
                <a:extLst>
                  <a:ext uri="{FF2B5EF4-FFF2-40B4-BE49-F238E27FC236}">
                    <a16:creationId xmlns="" xmlns:a16="http://schemas.microsoft.com/office/drawing/2014/main" id="{7DB4C894-E169-41BA-B946-09167FC627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133350" y="323850"/>
                <a:ext cx="333375" cy="333375"/>
              </a:xfrm>
              <a:prstGeom prst="rect">
                <a:avLst/>
              </a:prstGeom>
            </p:spPr>
          </p:pic>
        </p:grpSp>
        <p:grpSp>
          <p:nvGrpSpPr>
            <p:cNvPr id="77" name="Group 76">
              <a:extLst>
                <a:ext uri="{FF2B5EF4-FFF2-40B4-BE49-F238E27FC236}">
                  <a16:creationId xmlns="" xmlns:a16="http://schemas.microsoft.com/office/drawing/2014/main" id="{8A581E94-FFE4-4DAD-930D-A630C17DB6F7}"/>
                </a:ext>
              </a:extLst>
            </p:cNvPr>
            <p:cNvGrpSpPr/>
            <p:nvPr/>
          </p:nvGrpSpPr>
          <p:grpSpPr>
            <a:xfrm>
              <a:off x="7156027" y="4472884"/>
              <a:ext cx="1410755" cy="1282616"/>
              <a:chOff x="0" y="0"/>
              <a:chExt cx="981075" cy="866140"/>
            </a:xfrm>
          </p:grpSpPr>
          <p:sp>
            <p:nvSpPr>
              <p:cNvPr id="78" name="Text Box 34">
                <a:extLst>
                  <a:ext uri="{FF2B5EF4-FFF2-40B4-BE49-F238E27FC236}">
                    <a16:creationId xmlns="" xmlns:a16="http://schemas.microsoft.com/office/drawing/2014/main" id="{E674D7EA-8EEF-48F0-80E9-419F168489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590550"/>
                <a:ext cx="981075" cy="2755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in">
                    <a:solidFill>
                      <a:srgbClr val="9933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600" dirty="0">
                    <a:solidFill>
                      <a:srgbClr val="4F6228"/>
                    </a:solidFill>
                    <a:effectLst/>
                    <a:latin typeface="Helvetica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Region Node</a:t>
                </a:r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9" name="Group 78">
                <a:extLst>
                  <a:ext uri="{FF2B5EF4-FFF2-40B4-BE49-F238E27FC236}">
                    <a16:creationId xmlns="" xmlns:a16="http://schemas.microsoft.com/office/drawing/2014/main" id="{55256337-4A31-40AD-8FD5-B2402EDD1645}"/>
                  </a:ext>
                </a:extLst>
              </p:cNvPr>
              <p:cNvGrpSpPr/>
              <p:nvPr/>
            </p:nvGrpSpPr>
            <p:grpSpPr>
              <a:xfrm>
                <a:off x="171450" y="0"/>
                <a:ext cx="542925" cy="657225"/>
                <a:chOff x="0" y="0"/>
                <a:chExt cx="542925" cy="657225"/>
              </a:xfrm>
            </p:grpSpPr>
            <p:pic>
              <p:nvPicPr>
                <p:cNvPr id="80" name="Graphic 129">
                  <a:extLst>
                    <a:ext uri="{FF2B5EF4-FFF2-40B4-BE49-F238E27FC236}">
                      <a16:creationId xmlns="" xmlns:a16="http://schemas.microsoft.com/office/drawing/2014/main" id="{E850CA8B-457C-42C5-BD8C-728B27238E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542925" cy="542925"/>
                </a:xfrm>
                <a:prstGeom prst="rect">
                  <a:avLst/>
                </a:prstGeom>
              </p:spPr>
            </p:pic>
            <p:pic>
              <p:nvPicPr>
                <p:cNvPr id="81" name="Graphic 130">
                  <a:extLst>
                    <a:ext uri="{FF2B5EF4-FFF2-40B4-BE49-F238E27FC236}">
                      <a16:creationId xmlns="" xmlns:a16="http://schemas.microsoft.com/office/drawing/2014/main" id="{8F3EA522-D78C-4AF3-AA51-DC72980E1C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350" y="323850"/>
                  <a:ext cx="333375" cy="333375"/>
                </a:xfrm>
                <a:prstGeom prst="rect">
                  <a:avLst/>
                </a:prstGeom>
              </p:spPr>
            </p:pic>
          </p:grpSp>
        </p:grpSp>
        <p:cxnSp>
          <p:nvCxnSpPr>
            <p:cNvPr id="83" name="Straight Connector 82">
              <a:extLst>
                <a:ext uri="{FF2B5EF4-FFF2-40B4-BE49-F238E27FC236}">
                  <a16:creationId xmlns="" xmlns:a16="http://schemas.microsoft.com/office/drawing/2014/main" id="{8490640F-F40B-4FCF-B237-13503C30034E}"/>
                </a:ext>
              </a:extLst>
            </p:cNvPr>
            <p:cNvCxnSpPr>
              <a:cxnSpLocks/>
              <a:stCxn id="65" idx="0"/>
            </p:cNvCxnSpPr>
            <p:nvPr/>
          </p:nvCxnSpPr>
          <p:spPr bwMode="auto">
            <a:xfrm flipH="1" flipV="1">
              <a:off x="5294899" y="4285341"/>
              <a:ext cx="733080" cy="85174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>
              <a:extLst>
                <a:ext uri="{FF2B5EF4-FFF2-40B4-BE49-F238E27FC236}">
                  <a16:creationId xmlns="" xmlns:a16="http://schemas.microsoft.com/office/drawing/2014/main" id="{C7358BBF-1752-44E1-B1CF-F53C33C5000B}"/>
                </a:ext>
              </a:extLst>
            </p:cNvPr>
            <p:cNvCxnSpPr>
              <a:cxnSpLocks/>
              <a:stCxn id="80" idx="1"/>
            </p:cNvCxnSpPr>
            <p:nvPr/>
          </p:nvCxnSpPr>
          <p:spPr bwMode="auto">
            <a:xfrm flipH="1" flipV="1">
              <a:off x="5190735" y="4010686"/>
              <a:ext cx="2211832" cy="86419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="" xmlns:a16="http://schemas.microsoft.com/office/drawing/2014/main" id="{6A94BFA1-117A-46EA-B958-9025DF9322A9}"/>
                </a:ext>
              </a:extLst>
            </p:cNvPr>
            <p:cNvCxnSpPr>
              <a:cxnSpLocks/>
              <a:stCxn id="60" idx="1"/>
            </p:cNvCxnSpPr>
            <p:nvPr/>
          </p:nvCxnSpPr>
          <p:spPr bwMode="auto">
            <a:xfrm flipH="1">
              <a:off x="5107079" y="3318160"/>
              <a:ext cx="2293427" cy="69252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>
              <a:extLst>
                <a:ext uri="{FF2B5EF4-FFF2-40B4-BE49-F238E27FC236}">
                  <a16:creationId xmlns="" xmlns:a16="http://schemas.microsoft.com/office/drawing/2014/main" id="{FB0FF0FB-8166-4D88-9148-98E6F423BDF6}"/>
                </a:ext>
              </a:extLst>
            </p:cNvPr>
            <p:cNvCxnSpPr>
              <a:cxnSpLocks/>
              <a:stCxn id="70" idx="0"/>
            </p:cNvCxnSpPr>
            <p:nvPr/>
          </p:nvCxnSpPr>
          <p:spPr bwMode="auto">
            <a:xfrm flipV="1">
              <a:off x="4296275" y="4285991"/>
              <a:ext cx="336233" cy="83729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>
              <a:extLst>
                <a:ext uri="{FF2B5EF4-FFF2-40B4-BE49-F238E27FC236}">
                  <a16:creationId xmlns="" xmlns:a16="http://schemas.microsoft.com/office/drawing/2014/main" id="{E5230806-11A6-4E0C-A164-C07719EBA086}"/>
                </a:ext>
              </a:extLst>
            </p:cNvPr>
            <p:cNvCxnSpPr>
              <a:cxnSpLocks/>
              <a:endCxn id="76" idx="2"/>
            </p:cNvCxnSpPr>
            <p:nvPr/>
          </p:nvCxnSpPr>
          <p:spPr bwMode="auto">
            <a:xfrm flipH="1" flipV="1">
              <a:off x="4365077" y="3294013"/>
              <a:ext cx="28801" cy="580828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4" name="Straight Connector 103">
              <a:extLst>
                <a:ext uri="{FF2B5EF4-FFF2-40B4-BE49-F238E27FC236}">
                  <a16:creationId xmlns="" xmlns:a16="http://schemas.microsoft.com/office/drawing/2014/main" id="{376914D9-E624-4BCF-BF3B-AE3CA683871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173020" y="3062769"/>
              <a:ext cx="468537" cy="81626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="" xmlns:a16="http://schemas.microsoft.com/office/drawing/2014/main" id="{7736F937-2A2D-458E-83BD-142356E55A12}"/>
                </a:ext>
              </a:extLst>
            </p:cNvPr>
            <p:cNvCxnSpPr>
              <a:cxnSpLocks/>
              <a:endCxn id="17" idx="3"/>
            </p:cNvCxnSpPr>
            <p:nvPr/>
          </p:nvCxnSpPr>
          <p:spPr bwMode="auto">
            <a:xfrm flipH="1" flipV="1">
              <a:off x="3255174" y="3665730"/>
              <a:ext cx="781750" cy="337674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1" name="Straight Connector 110">
              <a:extLst>
                <a:ext uri="{FF2B5EF4-FFF2-40B4-BE49-F238E27FC236}">
                  <a16:creationId xmlns="" xmlns:a16="http://schemas.microsoft.com/office/drawing/2014/main" id="{942B3A82-ED84-46FC-8045-643FD45EDF6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592113" y="4116847"/>
              <a:ext cx="1589452" cy="1230548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7" name="Connector: Elbow 116">
              <a:extLst>
                <a:ext uri="{FF2B5EF4-FFF2-40B4-BE49-F238E27FC236}">
                  <a16:creationId xmlns="" xmlns:a16="http://schemas.microsoft.com/office/drawing/2014/main" id="{497F4ACF-4475-4C60-B02A-F9040DB8C1D8}"/>
                </a:ext>
              </a:extLst>
            </p:cNvPr>
            <p:cNvCxnSpPr>
              <a:stCxn id="20" idx="2"/>
              <a:endCxn id="15" idx="1"/>
            </p:cNvCxnSpPr>
            <p:nvPr/>
          </p:nvCxnSpPr>
          <p:spPr bwMode="auto">
            <a:xfrm rot="16200000" flipH="1">
              <a:off x="1259638" y="4983664"/>
              <a:ext cx="640394" cy="306835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" name="Cloud">
              <a:extLst>
                <a:ext uri="{FF2B5EF4-FFF2-40B4-BE49-F238E27FC236}">
                  <a16:creationId xmlns="" xmlns:a16="http://schemas.microsoft.com/office/drawing/2014/main" id="{02C6F4DE-B303-4E74-AF65-C0CE556EA7EF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auto">
            <a:xfrm>
              <a:off x="3851904" y="3668817"/>
              <a:ext cx="1638628" cy="704378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0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1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300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7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7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0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0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50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2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10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800" dirty="0">
                  <a:solidFill>
                    <a:srgbClr val="000000"/>
                  </a:solidFill>
                  <a:effectLst/>
                  <a:latin typeface="Helvetica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dirty="0">
                  <a:solidFill>
                    <a:srgbClr val="4F6228"/>
                  </a:solidFill>
                  <a:effectLst/>
                  <a:latin typeface="Helvetica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VPN</a:t>
              </a:r>
              <a:endPara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6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67601" cy="81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6506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6400"/>
            <a:ext cx="9144000" cy="550045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800" b="1" dirty="0">
                <a:cs typeface="Times New Roman" pitchFamily="18" charset="0"/>
              </a:rPr>
              <a:t>Integration of NRLAIS and CAMIS </a:t>
            </a:r>
            <a:endParaRPr lang="de-DE" sz="2800" b="1" dirty="0"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9120" y="1336445"/>
            <a:ext cx="8036560" cy="5165955"/>
          </a:xfrm>
        </p:spPr>
        <p:txBody>
          <a:bodyPr>
            <a:normAutofit/>
          </a:bodyPr>
          <a:lstStyle/>
          <a:p>
            <a:pPr marL="573088" indent="-57308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800" dirty="0"/>
              <a:t>NRLAIS is built on a toolkit concept and customizable to support functionalities at different administrative levels</a:t>
            </a:r>
          </a:p>
          <a:p>
            <a:pPr marL="573088" indent="-57308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800" dirty="0"/>
              <a:t>NRLAIS services can be consumed by different applications, like CAMIS</a:t>
            </a:r>
          </a:p>
          <a:p>
            <a:pPr marL="573088" indent="-57308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800" dirty="0"/>
              <a:t>NRLAIS implements 21 system use cases</a:t>
            </a:r>
          </a:p>
          <a:p>
            <a:pPr marL="573088" indent="-57308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800" dirty="0"/>
              <a:t>CAMIS request services from NRLAIS which are related to change in the Geometry of parcel and use right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67601" cy="81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3662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6400"/>
            <a:ext cx="9144000" cy="550045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800" b="1" dirty="0">
                <a:cs typeface="Times New Roman" pitchFamily="18" charset="0"/>
              </a:rPr>
              <a:t>Integration of NRLAIS and CAMIS </a:t>
            </a:r>
            <a:r>
              <a:rPr lang="en-US" sz="1600" b="1" i="1" dirty="0" err="1">
                <a:cs typeface="Times New Roman" pitchFamily="18" charset="0"/>
              </a:rPr>
              <a:t>Contd</a:t>
            </a:r>
            <a:r>
              <a:rPr lang="en-US" sz="1600" b="1" i="1" dirty="0">
                <a:cs typeface="Times New Roman" pitchFamily="18" charset="0"/>
              </a:rPr>
              <a:t>’ </a:t>
            </a:r>
            <a:endParaRPr lang="de-DE" sz="2800" b="1" i="1" dirty="0">
              <a:cs typeface="Times New Roman" pitchFamily="18" charset="0"/>
            </a:endParaRPr>
          </a:p>
        </p:txBody>
      </p:sp>
      <p:pic>
        <p:nvPicPr>
          <p:cNvPr id="122" name="Picture 121">
            <a:extLst>
              <a:ext uri="{FF2B5EF4-FFF2-40B4-BE49-F238E27FC236}">
                <a16:creationId xmlns="" xmlns:a16="http://schemas.microsoft.com/office/drawing/2014/main" id="{9912DE39-9378-4084-8B57-8D0CAF48950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" y="1534159"/>
            <a:ext cx="8460439" cy="501904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67601" cy="81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9316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6400"/>
            <a:ext cx="9144000" cy="550045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800" b="1" dirty="0">
                <a:cs typeface="Times New Roman" pitchFamily="18" charset="0"/>
              </a:rPr>
              <a:t>Benefits of Integrating NRLAIS and CAMIS</a:t>
            </a:r>
            <a:endParaRPr lang="de-DE" sz="2800" b="1" dirty="0"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9120" y="1336445"/>
            <a:ext cx="7823200" cy="5165955"/>
          </a:xfrm>
        </p:spPr>
        <p:txBody>
          <a:bodyPr>
            <a:normAutofit/>
          </a:bodyPr>
          <a:lstStyle/>
          <a:p>
            <a:pPr marL="573088" indent="-57308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800" dirty="0"/>
              <a:t>Minimized cost in the development of CAMIS</a:t>
            </a:r>
          </a:p>
          <a:p>
            <a:pPr marL="573088" indent="-57308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/>
              <a:t>Use of common software architectures increase productivity and reduce learning curve</a:t>
            </a:r>
          </a:p>
          <a:p>
            <a:pPr marL="573088" indent="-57308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800" dirty="0"/>
              <a:t>Better coordination of data and information at different administrative </a:t>
            </a:r>
            <a:r>
              <a:rPr lang="en-US" sz="2800" dirty="0" smtClean="0"/>
              <a:t>levels</a:t>
            </a:r>
          </a:p>
          <a:p>
            <a:pPr marL="573088" indent="-57308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altLang="en-US" sz="2800" dirty="0"/>
              <a:t>Easy deployment with </a:t>
            </a:r>
            <a:r>
              <a:rPr lang="en-US" altLang="en-US" sz="2800" dirty="0" err="1"/>
              <a:t>docker</a:t>
            </a:r>
            <a:r>
              <a:rPr lang="en-US" altLang="en-US" sz="2800" dirty="0"/>
              <a:t> container</a:t>
            </a:r>
          </a:p>
          <a:p>
            <a:pPr marL="573088" indent="-57308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800" dirty="0" smtClean="0"/>
              <a:t>Better </a:t>
            </a:r>
            <a:r>
              <a:rPr lang="en-US" sz="2800" dirty="0"/>
              <a:t>utilization of </a:t>
            </a:r>
            <a:r>
              <a:rPr lang="en-US" sz="2800" dirty="0" smtClean="0"/>
              <a:t>resources</a:t>
            </a:r>
          </a:p>
          <a:p>
            <a:pPr marL="573088" indent="-57308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altLang="en-US" sz="2800" dirty="0"/>
              <a:t>Excellent capability for data migration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67601" cy="81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6974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6400"/>
            <a:ext cx="9144000" cy="550045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800" b="1" dirty="0">
                <a:cs typeface="Times New Roman" pitchFamily="18" charset="0"/>
              </a:rPr>
              <a:t>Conclusion</a:t>
            </a:r>
            <a:endParaRPr lang="de-DE" sz="2800" b="1" dirty="0"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9120" y="1336445"/>
            <a:ext cx="7823200" cy="5165955"/>
          </a:xfrm>
        </p:spPr>
        <p:txBody>
          <a:bodyPr>
            <a:normAutofit/>
          </a:bodyPr>
          <a:lstStyle/>
          <a:p>
            <a:pPr marL="573088" indent="-57308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800" dirty="0"/>
              <a:t>Coordinating land related issues across institutions dealing with land and developing information systems based on common software architecture facilitates easy data and information sharing at different administrative levels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67601" cy="81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7355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3" y="9764"/>
            <a:ext cx="767599" cy="80735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15140" tIns="57569" rIns="115140" bIns="5756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151393"/>
            <a:endParaRPr lang="de-DE" sz="2300" b="0" dirty="0" err="1">
              <a:solidFill>
                <a:schemeClr val="tx2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901080" y="2713923"/>
            <a:ext cx="7776000" cy="817366"/>
          </a:xfrm>
        </p:spPr>
        <p:txBody>
          <a:bodyPr/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itchFamily="82" charset="0"/>
              </a:rPr>
              <a:t>Thanks for your </a:t>
            </a: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itchFamily="82" charset="0"/>
              </a:rPr>
              <a:t>Attention!!!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lackadder ITC" pitchFamily="82" charset="0"/>
            </a:endParaRPr>
          </a:p>
          <a:p>
            <a:endParaRPr lang="en-US" sz="6000" dirty="0">
              <a:latin typeface="Blackadder ITC" pitchFamily="82" charset="0"/>
            </a:endParaRPr>
          </a:p>
          <a:p>
            <a:endParaRPr lang="en-US" sz="6000" dirty="0">
              <a:latin typeface="Blackadder ITC" pitchFamily="8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AFB64656-DCF9-43F9-8C88-C004C19A3E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80" y="5603495"/>
            <a:ext cx="1043609" cy="774859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="" xmlns:a16="http://schemas.microsoft.com/office/drawing/2014/main" id="{FE549C4A-21E8-4542-8919-DCF01BB2AF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85"/>
          <a:stretch/>
        </p:blipFill>
        <p:spPr bwMode="auto">
          <a:xfrm>
            <a:off x="2899694" y="5558343"/>
            <a:ext cx="1170257" cy="909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5" descr="ET_Federal_logo.png">
            <a:extLst>
              <a:ext uri="{FF2B5EF4-FFF2-40B4-BE49-F238E27FC236}">
                <a16:creationId xmlns="" xmlns:a16="http://schemas.microsoft.com/office/drawing/2014/main" id="{41AC2535-97AD-49E2-BA60-1197A2DDBCC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76843" y="5603501"/>
            <a:ext cx="809965" cy="809965"/>
          </a:xfrm>
          <a:prstGeom prst="rect">
            <a:avLst/>
          </a:prstGeom>
        </p:spPr>
      </p:pic>
      <p:pic>
        <p:nvPicPr>
          <p:cNvPr id="11" name="Picture 4" descr="image002">
            <a:extLst>
              <a:ext uri="{FF2B5EF4-FFF2-40B4-BE49-F238E27FC236}">
                <a16:creationId xmlns="" xmlns:a16="http://schemas.microsoft.com/office/drawing/2014/main" id="{4A4BF37B-CE31-48A5-9D26-C119474B5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081" y="5558343"/>
            <a:ext cx="1405977" cy="809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67601" cy="81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5103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iz-powerpoint-leerfolie-de">
  <a:themeElements>
    <a:clrScheme name="GIZ">
      <a:dk1>
        <a:srgbClr val="000000"/>
      </a:dk1>
      <a:lt1>
        <a:srgbClr val="FFFFFF"/>
      </a:lt1>
      <a:dk2>
        <a:srgbClr val="6E6452"/>
      </a:dk2>
      <a:lt2>
        <a:srgbClr val="D2CDC8"/>
      </a:lt2>
      <a:accent1>
        <a:srgbClr val="C80F0F"/>
      </a:accent1>
      <a:accent2>
        <a:srgbClr val="4B859F"/>
      </a:accent2>
      <a:accent3>
        <a:srgbClr val="B498BA"/>
      </a:accent3>
      <a:accent4>
        <a:srgbClr val="F3BF49"/>
      </a:accent4>
      <a:accent5>
        <a:srgbClr val="94B322"/>
      </a:accent5>
      <a:accent6>
        <a:srgbClr val="B4E3ED"/>
      </a:accent6>
      <a:hlink>
        <a:srgbClr val="0000FF"/>
      </a:hlink>
      <a:folHlink>
        <a:srgbClr val="800080"/>
      </a:folHlink>
    </a:clrScheme>
    <a:fontScheme name="GIZ Schrif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TZ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dirty="0" err="1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200" b="1" i="0" u="none" strike="noStrike" cap="none" normalizeH="0" baseline="0" smtClean="0">
            <a:ln>
              <a:noFill/>
            </a:ln>
            <a:solidFill>
              <a:srgbClr val="999999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b="0" dirty="0" err="1" smtClean="0">
            <a:solidFill>
              <a:schemeClr val="tx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Words>1259</Words>
  <Application>Microsoft Office PowerPoint</Application>
  <PresentationFormat>On-screen Show (4:3)</PresentationFormat>
  <Paragraphs>521</Paragraphs>
  <Slides>20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giz-powerpoint-leerfolie-de</vt:lpstr>
      <vt:lpstr>     Building Harmonized Private and State Land Holding Data and Information Systems in Ethiopia    </vt:lpstr>
      <vt:lpstr>Outline </vt:lpstr>
      <vt:lpstr>Introduction </vt:lpstr>
      <vt:lpstr>PowerPoint Presentation</vt:lpstr>
      <vt:lpstr>Introduction </vt:lpstr>
      <vt:lpstr>NRLAIS – Development &amp; Functional Features </vt:lpstr>
      <vt:lpstr>NRLAIS – Functional Components &amp; Subsystems </vt:lpstr>
      <vt:lpstr>NRLAIS – Conceptual Design Framework </vt:lpstr>
      <vt:lpstr>NRLAIS – Open Source Software Systems Used </vt:lpstr>
      <vt:lpstr>PowerPoint Presentation</vt:lpstr>
      <vt:lpstr>PowerPoint Presentation</vt:lpstr>
      <vt:lpstr>CAMIS – Core Functional Components </vt:lpstr>
      <vt:lpstr>CAMIS – Architecture </vt:lpstr>
      <vt:lpstr>CAMIS Workflow and Interaction with NRLAIS</vt:lpstr>
      <vt:lpstr>CAMIS – Deployment   </vt:lpstr>
      <vt:lpstr>Integration of NRLAIS and CAMIS </vt:lpstr>
      <vt:lpstr>Integration of NRLAIS and CAMIS Contd’ </vt:lpstr>
      <vt:lpstr>Benefits of Integrating NRLAIS and CAMIS</vt:lpstr>
      <vt:lpstr>Conclusion</vt:lpstr>
      <vt:lpstr>PowerPoint Presentation</vt:lpstr>
    </vt:vector>
  </TitlesOfParts>
  <Company>GIZ GmbH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 to Responsible Agricultural Investments in Ethiopia</dc:title>
  <dc:creator>Anita Hernig</dc:creator>
  <cp:keywords>GIZ-Leerfolie</cp:keywords>
  <cp:lastModifiedBy>Yohannes-REILA</cp:lastModifiedBy>
  <cp:revision>314</cp:revision>
  <cp:lastPrinted>2016-04-12T13:32:38Z</cp:lastPrinted>
  <dcterms:created xsi:type="dcterms:W3CDTF">2015-08-13T14:20:26Z</dcterms:created>
  <dcterms:modified xsi:type="dcterms:W3CDTF">2019-11-24T17:13:57Z</dcterms:modified>
</cp:coreProperties>
</file>