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6" r:id="rId1"/>
  </p:sldMasterIdLst>
  <p:sldIdLst>
    <p:sldId id="256" r:id="rId2"/>
    <p:sldId id="261" r:id="rId3"/>
    <p:sldId id="262" r:id="rId4"/>
    <p:sldId id="263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76" r:id="rId18"/>
    <p:sldId id="277" r:id="rId19"/>
    <p:sldId id="278" r:id="rId20"/>
    <p:sldId id="279" r:id="rId21"/>
    <p:sldId id="280" r:id="rId22"/>
    <p:sldId id="281" r:id="rId23"/>
    <p:sldId id="282" r:id="rId24"/>
    <p:sldId id="283" r:id="rId25"/>
    <p:sldId id="284" r:id="rId26"/>
    <p:sldId id="285" r:id="rId27"/>
    <p:sldId id="286" r:id="rId28"/>
    <p:sldId id="287" r:id="rId29"/>
    <p:sldId id="288" r:id="rId30"/>
    <p:sldId id="289" r:id="rId31"/>
    <p:sldId id="290" r:id="rId32"/>
    <p:sldId id="291" r:id="rId33"/>
  </p:sldIdLst>
  <p:sldSz cx="4610100" cy="3460750"/>
  <p:notesSz cx="4610100" cy="34607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rebuchet MS" panose="020B0603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rebuchet MS" panose="020B0603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rebuchet MS" panose="020B0603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rebuchet MS" panose="020B0603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32" d="100"/>
          <a:sy n="132" d="100"/>
        </p:scale>
        <p:origin x="798" y="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CBA5E10-AA88-4485-B0C3-2CA7615A97D3}"/>
              </a:ext>
            </a:extLst>
          </p:cNvPr>
          <p:cNvSpPr/>
          <p:nvPr/>
        </p:nvSpPr>
        <p:spPr>
          <a:xfrm>
            <a:off x="238909" y="1314605"/>
            <a:ext cx="1073889" cy="2323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5" name="Picture 13">
            <a:extLst>
              <a:ext uri="{FF2B5EF4-FFF2-40B4-BE49-F238E27FC236}">
                <a16:creationId xmlns:a16="http://schemas.microsoft.com/office/drawing/2014/main" id="{AA678570-BAC2-4619-908E-EB67A2B9F3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876" y="-20829"/>
            <a:ext cx="1090097" cy="14547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2">
            <a:extLst>
              <a:ext uri="{FF2B5EF4-FFF2-40B4-BE49-F238E27FC236}">
                <a16:creationId xmlns:a16="http://schemas.microsoft.com/office/drawing/2014/main" id="{FDCC6727-B767-4760-BC54-DE07D394422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89" r="12366"/>
          <a:stretch>
            <a:fillRect/>
          </a:stretch>
        </p:blipFill>
        <p:spPr bwMode="auto">
          <a:xfrm>
            <a:off x="1201" y="1388306"/>
            <a:ext cx="1422648" cy="2072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23762" y="195819"/>
            <a:ext cx="2961455" cy="2111348"/>
          </a:xfrm>
        </p:spPr>
        <p:txBody>
          <a:bodyPr anchor="b">
            <a:noAutofit/>
          </a:bodyPr>
          <a:lstStyle>
            <a:lvl1pPr algn="r">
              <a:defRPr sz="1512"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3761" y="2369066"/>
            <a:ext cx="2961456" cy="820047"/>
          </a:xfrm>
        </p:spPr>
        <p:txBody>
          <a:bodyPr/>
          <a:lstStyle>
            <a:lvl1pPr marL="0" indent="0" algn="r">
              <a:buNone/>
              <a:defRPr sz="756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1728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457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5186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6914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8643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0372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2100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3829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B979618-5FC3-4B7B-9923-D9951C59989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81123" y="3244453"/>
            <a:ext cx="345157" cy="184253"/>
          </a:xfrm>
        </p:spPr>
        <p:txBody>
          <a:bodyPr/>
          <a:lstStyle>
            <a:lvl1pPr>
              <a:defRPr/>
            </a:lvl1pPr>
          </a:lstStyle>
          <a:p>
            <a:pPr marL="12700">
              <a:lnSpc>
                <a:spcPts val="675"/>
              </a:lnSpc>
            </a:pPr>
            <a:r>
              <a:rPr lang="fr-FR" spc="-55"/>
              <a:t>November </a:t>
            </a:r>
            <a:r>
              <a:rPr lang="fr-FR" spc="-65"/>
              <a:t>25–29,</a:t>
            </a:r>
            <a:r>
              <a:rPr lang="fr-FR" spc="30"/>
              <a:t> </a:t>
            </a:r>
            <a:r>
              <a:rPr lang="fr-FR" spc="-70"/>
              <a:t>2019</a:t>
            </a:r>
            <a:endParaRPr lang="fr-FR" spc="-70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60BE5110-324F-4B73-85D6-A95E72F7F5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312798" y="3244453"/>
            <a:ext cx="2381285" cy="184253"/>
          </a:xfrm>
        </p:spPr>
        <p:txBody>
          <a:bodyPr/>
          <a:lstStyle>
            <a:lvl1pPr>
              <a:defRPr/>
            </a:lvl1pPr>
          </a:lstStyle>
          <a:p>
            <a:pPr marL="12700">
              <a:lnSpc>
                <a:spcPts val="675"/>
              </a:lnSpc>
            </a:pPr>
            <a:r>
              <a:rPr lang="fr-FR" spc="-15"/>
              <a:t>F. </a:t>
            </a:r>
            <a:r>
              <a:rPr lang="fr-FR"/>
              <a:t>AKIMABERA </a:t>
            </a:r>
            <a:r>
              <a:rPr lang="fr-FR" spc="45"/>
              <a:t>&amp; </a:t>
            </a:r>
            <a:r>
              <a:rPr lang="fr-FR" spc="-50"/>
              <a:t>S.</a:t>
            </a:r>
            <a:r>
              <a:rPr lang="fr-FR" spc="-55"/>
              <a:t> </a:t>
            </a:r>
            <a:r>
              <a:rPr lang="fr-FR" spc="-15"/>
              <a:t>DOSSOU-CADJA</a:t>
            </a:r>
            <a:endParaRPr lang="fr-FR" spc="-15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1514F2D8-C548-4DF9-B70E-CC10D410B8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305161" y="3244453"/>
            <a:ext cx="258118" cy="184253"/>
          </a:xfrm>
        </p:spPr>
        <p:txBody>
          <a:bodyPr/>
          <a:lstStyle>
            <a:lvl1pPr>
              <a:defRPr/>
            </a:lvl1pPr>
          </a:lstStyle>
          <a:p>
            <a:pPr marL="25400">
              <a:lnSpc>
                <a:spcPts val="675"/>
              </a:lnSpc>
            </a:pPr>
            <a:fld id="{81D60167-4931-47E6-BA6A-407CBD079E47}" type="slidenum">
              <a:rPr lang="fr-FR" spc="-65" smtClean="0"/>
              <a:t>‹N°›</a:t>
            </a:fld>
            <a:r>
              <a:rPr lang="fr-FR" spc="-65"/>
              <a:t> </a:t>
            </a:r>
            <a:r>
              <a:rPr lang="fr-FR" spc="45"/>
              <a:t>/</a:t>
            </a:r>
            <a:r>
              <a:rPr lang="fr-FR" spc="-15"/>
              <a:t> </a:t>
            </a:r>
            <a:r>
              <a:rPr lang="fr-FR" spc="-65"/>
              <a:t>18</a:t>
            </a:r>
            <a:endParaRPr lang="fr-FR" spc="-65" dirty="0"/>
          </a:p>
        </p:txBody>
      </p:sp>
    </p:spTree>
    <p:extLst>
      <p:ext uri="{BB962C8B-B14F-4D97-AF65-F5344CB8AC3E}">
        <p14:creationId xmlns:p14="http://schemas.microsoft.com/office/powerpoint/2010/main" val="9604105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361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F58005-6EA7-40F6-9378-E47D27DD57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12700">
              <a:lnSpc>
                <a:spcPts val="675"/>
              </a:lnSpc>
            </a:pPr>
            <a:r>
              <a:rPr lang="fr-FR" spc="-55"/>
              <a:t>November </a:t>
            </a:r>
            <a:r>
              <a:rPr lang="fr-FR" spc="-65"/>
              <a:t>25–29,</a:t>
            </a:r>
            <a:r>
              <a:rPr lang="fr-FR" spc="30"/>
              <a:t> </a:t>
            </a:r>
            <a:r>
              <a:rPr lang="fr-FR" spc="-70"/>
              <a:t>2019</a:t>
            </a:r>
            <a:endParaRPr lang="fr-FR" spc="-7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93DA01-C972-4A92-B801-C1363DF346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12700">
              <a:lnSpc>
                <a:spcPts val="675"/>
              </a:lnSpc>
            </a:pPr>
            <a:r>
              <a:rPr lang="fr-FR" spc="-15"/>
              <a:t>F. </a:t>
            </a:r>
            <a:r>
              <a:rPr lang="fr-FR"/>
              <a:t>AKIMABERA </a:t>
            </a:r>
            <a:r>
              <a:rPr lang="fr-FR" spc="45"/>
              <a:t>&amp; </a:t>
            </a:r>
            <a:r>
              <a:rPr lang="fr-FR" spc="-50"/>
              <a:t>S.</a:t>
            </a:r>
            <a:r>
              <a:rPr lang="fr-FR" spc="-55"/>
              <a:t> </a:t>
            </a:r>
            <a:r>
              <a:rPr lang="fr-FR" spc="-15"/>
              <a:t>DOSSOU-CADJA</a:t>
            </a:r>
            <a:endParaRPr lang="fr-FR" spc="-15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7E8822-A67C-41D3-AE8E-BE546CB452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25400">
              <a:lnSpc>
                <a:spcPts val="675"/>
              </a:lnSpc>
            </a:pPr>
            <a:fld id="{81D60167-4931-47E6-BA6A-407CBD079E47}" type="slidenum">
              <a:rPr lang="fr-FR" spc="-65" smtClean="0"/>
              <a:t>‹N°›</a:t>
            </a:fld>
            <a:r>
              <a:rPr lang="fr-FR" spc="-65"/>
              <a:t> </a:t>
            </a:r>
            <a:r>
              <a:rPr lang="fr-FR" spc="45"/>
              <a:t>/</a:t>
            </a:r>
            <a:r>
              <a:rPr lang="fr-FR" spc="-15"/>
              <a:t> </a:t>
            </a:r>
            <a:r>
              <a:rPr lang="fr-FR" spc="-65"/>
              <a:t>18</a:t>
            </a:r>
            <a:endParaRPr lang="fr-FR" spc="-65" dirty="0"/>
          </a:p>
        </p:txBody>
      </p:sp>
    </p:spTree>
    <p:extLst>
      <p:ext uri="{BB962C8B-B14F-4D97-AF65-F5344CB8AC3E}">
        <p14:creationId xmlns:p14="http://schemas.microsoft.com/office/powerpoint/2010/main" val="6453063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117" y="1362938"/>
            <a:ext cx="3250615" cy="921747"/>
          </a:xfrm>
        </p:spPr>
        <p:txBody>
          <a:bodyPr anchor="b"/>
          <a:lstStyle>
            <a:lvl1pPr algn="l">
              <a:defRPr sz="1512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6117" y="2284685"/>
            <a:ext cx="3250615" cy="434183"/>
          </a:xfrm>
        </p:spPr>
        <p:txBody>
          <a:bodyPr/>
          <a:lstStyle>
            <a:lvl1pPr marL="0" indent="0" algn="l">
              <a:buNone/>
              <a:defRPr sz="756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172867" indent="0">
              <a:buNone/>
              <a:defRPr sz="681">
                <a:solidFill>
                  <a:schemeClr val="tx1">
                    <a:tint val="75000"/>
                  </a:schemeClr>
                </a:solidFill>
              </a:defRPr>
            </a:lvl2pPr>
            <a:lvl3pPr marL="345735" indent="0">
              <a:buNone/>
              <a:defRPr sz="605">
                <a:solidFill>
                  <a:schemeClr val="tx1">
                    <a:tint val="75000"/>
                  </a:schemeClr>
                </a:solidFill>
              </a:defRPr>
            </a:lvl3pPr>
            <a:lvl4pPr marL="518602" indent="0">
              <a:buNone/>
              <a:defRPr sz="529">
                <a:solidFill>
                  <a:schemeClr val="tx1">
                    <a:tint val="75000"/>
                  </a:schemeClr>
                </a:solidFill>
              </a:defRPr>
            </a:lvl4pPr>
            <a:lvl5pPr marL="691469" indent="0">
              <a:buNone/>
              <a:defRPr sz="529">
                <a:solidFill>
                  <a:schemeClr val="tx1">
                    <a:tint val="75000"/>
                  </a:schemeClr>
                </a:solidFill>
              </a:defRPr>
            </a:lvl5pPr>
            <a:lvl6pPr marL="864337" indent="0">
              <a:buNone/>
              <a:defRPr sz="529">
                <a:solidFill>
                  <a:schemeClr val="tx1">
                    <a:tint val="75000"/>
                  </a:schemeClr>
                </a:solidFill>
              </a:defRPr>
            </a:lvl6pPr>
            <a:lvl7pPr marL="1037204" indent="0">
              <a:buNone/>
              <a:defRPr sz="529">
                <a:solidFill>
                  <a:schemeClr val="tx1">
                    <a:tint val="75000"/>
                  </a:schemeClr>
                </a:solidFill>
              </a:defRPr>
            </a:lvl7pPr>
            <a:lvl8pPr marL="1210071" indent="0">
              <a:buNone/>
              <a:defRPr sz="529">
                <a:solidFill>
                  <a:schemeClr val="tx1">
                    <a:tint val="75000"/>
                  </a:schemeClr>
                </a:solidFill>
              </a:defRPr>
            </a:lvl8pPr>
            <a:lvl9pPr marL="1382939" indent="0">
              <a:buNone/>
              <a:defRPr sz="52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E33C2D-47A8-4427-91DB-EFFE318205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12700">
              <a:lnSpc>
                <a:spcPts val="675"/>
              </a:lnSpc>
            </a:pPr>
            <a:r>
              <a:rPr lang="fr-FR" spc="-55"/>
              <a:t>November </a:t>
            </a:r>
            <a:r>
              <a:rPr lang="fr-FR" spc="-65"/>
              <a:t>25–29,</a:t>
            </a:r>
            <a:r>
              <a:rPr lang="fr-FR" spc="30"/>
              <a:t> </a:t>
            </a:r>
            <a:r>
              <a:rPr lang="fr-FR" spc="-70"/>
              <a:t>2019</a:t>
            </a:r>
            <a:endParaRPr lang="fr-FR" spc="-7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F8CE42-8B81-4C30-B7FE-FDCAFF5867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12700">
              <a:lnSpc>
                <a:spcPts val="675"/>
              </a:lnSpc>
            </a:pPr>
            <a:r>
              <a:rPr lang="fr-FR" spc="-15"/>
              <a:t>F. </a:t>
            </a:r>
            <a:r>
              <a:rPr lang="fr-FR"/>
              <a:t>AKIMABERA </a:t>
            </a:r>
            <a:r>
              <a:rPr lang="fr-FR" spc="45"/>
              <a:t>&amp; </a:t>
            </a:r>
            <a:r>
              <a:rPr lang="fr-FR" spc="-50"/>
              <a:t>S.</a:t>
            </a:r>
            <a:r>
              <a:rPr lang="fr-FR" spc="-55"/>
              <a:t> </a:t>
            </a:r>
            <a:r>
              <a:rPr lang="fr-FR" spc="-15"/>
              <a:t>DOSSOU-CADJA</a:t>
            </a:r>
            <a:endParaRPr lang="fr-FR" spc="-15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9046CF-10DA-447C-A10B-998DC44DCF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25400">
              <a:lnSpc>
                <a:spcPts val="675"/>
              </a:lnSpc>
            </a:pPr>
            <a:fld id="{81D60167-4931-47E6-BA6A-407CBD079E47}" type="slidenum">
              <a:rPr lang="fr-FR" spc="-65" smtClean="0"/>
              <a:t>‹N°›</a:t>
            </a:fld>
            <a:r>
              <a:rPr lang="fr-FR" spc="-65"/>
              <a:t> </a:t>
            </a:r>
            <a:r>
              <a:rPr lang="fr-FR" spc="45"/>
              <a:t>/</a:t>
            </a:r>
            <a:r>
              <a:rPr lang="fr-FR" spc="-15"/>
              <a:t> </a:t>
            </a:r>
            <a:r>
              <a:rPr lang="fr-FR" spc="-65"/>
              <a:t>18</a:t>
            </a:r>
            <a:endParaRPr lang="fr-FR" spc="-65" dirty="0"/>
          </a:p>
        </p:txBody>
      </p:sp>
    </p:spTree>
    <p:extLst>
      <p:ext uri="{BB962C8B-B14F-4D97-AF65-F5344CB8AC3E}">
        <p14:creationId xmlns:p14="http://schemas.microsoft.com/office/powerpoint/2010/main" val="15920669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6117" y="1090297"/>
            <a:ext cx="1582088" cy="195835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24645" y="1090298"/>
            <a:ext cx="1582088" cy="195835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84311A94-E558-490E-A311-D54471D715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12700">
              <a:lnSpc>
                <a:spcPts val="675"/>
              </a:lnSpc>
            </a:pPr>
            <a:r>
              <a:rPr lang="fr-FR" spc="-55"/>
              <a:t>November </a:t>
            </a:r>
            <a:r>
              <a:rPr lang="fr-FR" spc="-65"/>
              <a:t>25–29,</a:t>
            </a:r>
            <a:r>
              <a:rPr lang="fr-FR" spc="30"/>
              <a:t> </a:t>
            </a:r>
            <a:r>
              <a:rPr lang="fr-FR" spc="-70"/>
              <a:t>2019</a:t>
            </a:r>
            <a:endParaRPr lang="fr-FR" spc="-70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FCD8A101-8C97-4189-BFE9-BCAEF7A370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12700">
              <a:lnSpc>
                <a:spcPts val="675"/>
              </a:lnSpc>
            </a:pPr>
            <a:r>
              <a:rPr lang="fr-FR" spc="-15"/>
              <a:t>F. </a:t>
            </a:r>
            <a:r>
              <a:rPr lang="fr-FR"/>
              <a:t>AKIMABERA </a:t>
            </a:r>
            <a:r>
              <a:rPr lang="fr-FR" spc="45"/>
              <a:t>&amp; </a:t>
            </a:r>
            <a:r>
              <a:rPr lang="fr-FR" spc="-50"/>
              <a:t>S.</a:t>
            </a:r>
            <a:r>
              <a:rPr lang="fr-FR" spc="-55"/>
              <a:t> </a:t>
            </a:r>
            <a:r>
              <a:rPr lang="fr-FR" spc="-15"/>
              <a:t>DOSSOU-CADJA</a:t>
            </a:r>
            <a:endParaRPr lang="fr-FR" spc="-15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CC57CAA-A7A3-4847-9315-D6C5C8896D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25400">
              <a:lnSpc>
                <a:spcPts val="675"/>
              </a:lnSpc>
            </a:pPr>
            <a:fld id="{81D60167-4931-47E6-BA6A-407CBD079E47}" type="slidenum">
              <a:rPr lang="fr-FR" spc="-65" smtClean="0"/>
              <a:t>‹N°›</a:t>
            </a:fld>
            <a:r>
              <a:rPr lang="fr-FR" spc="-65"/>
              <a:t> </a:t>
            </a:r>
            <a:r>
              <a:rPr lang="fr-FR" spc="45"/>
              <a:t>/</a:t>
            </a:r>
            <a:r>
              <a:rPr lang="fr-FR" spc="-15"/>
              <a:t> </a:t>
            </a:r>
            <a:r>
              <a:rPr lang="fr-FR" spc="-65"/>
              <a:t>18</a:t>
            </a:r>
            <a:endParaRPr lang="fr-FR" spc="-65" dirty="0"/>
          </a:p>
        </p:txBody>
      </p:sp>
    </p:spTree>
    <p:extLst>
      <p:ext uri="{BB962C8B-B14F-4D97-AF65-F5344CB8AC3E}">
        <p14:creationId xmlns:p14="http://schemas.microsoft.com/office/powerpoint/2010/main" val="12640191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5516" y="1090496"/>
            <a:ext cx="1582689" cy="290799"/>
          </a:xfrm>
        </p:spPr>
        <p:txBody>
          <a:bodyPr anchor="b">
            <a:noAutofit/>
          </a:bodyPr>
          <a:lstStyle>
            <a:lvl1pPr marL="0" indent="0">
              <a:buNone/>
              <a:defRPr sz="907" b="0"/>
            </a:lvl1pPr>
            <a:lvl2pPr marL="172867" indent="0">
              <a:buNone/>
              <a:defRPr sz="756" b="1"/>
            </a:lvl2pPr>
            <a:lvl3pPr marL="345735" indent="0">
              <a:buNone/>
              <a:defRPr sz="681" b="1"/>
            </a:lvl3pPr>
            <a:lvl4pPr marL="518602" indent="0">
              <a:buNone/>
              <a:defRPr sz="605" b="1"/>
            </a:lvl4pPr>
            <a:lvl5pPr marL="691469" indent="0">
              <a:buNone/>
              <a:defRPr sz="605" b="1"/>
            </a:lvl5pPr>
            <a:lvl6pPr marL="864337" indent="0">
              <a:buNone/>
              <a:defRPr sz="605" b="1"/>
            </a:lvl6pPr>
            <a:lvl7pPr marL="1037204" indent="0">
              <a:buNone/>
              <a:defRPr sz="605" b="1"/>
            </a:lvl7pPr>
            <a:lvl8pPr marL="1210071" indent="0">
              <a:buNone/>
              <a:defRPr sz="605" b="1"/>
            </a:lvl8pPr>
            <a:lvl9pPr marL="1382939" indent="0">
              <a:buNone/>
              <a:defRPr sz="605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5516" y="1381295"/>
            <a:ext cx="1582689" cy="1667355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924045" y="1090496"/>
            <a:ext cx="1582687" cy="290799"/>
          </a:xfrm>
        </p:spPr>
        <p:txBody>
          <a:bodyPr anchor="b">
            <a:noAutofit/>
          </a:bodyPr>
          <a:lstStyle>
            <a:lvl1pPr marL="0" indent="0">
              <a:buNone/>
              <a:defRPr sz="907" b="0"/>
            </a:lvl1pPr>
            <a:lvl2pPr marL="172867" indent="0">
              <a:buNone/>
              <a:defRPr sz="756" b="1"/>
            </a:lvl2pPr>
            <a:lvl3pPr marL="345735" indent="0">
              <a:buNone/>
              <a:defRPr sz="681" b="1"/>
            </a:lvl3pPr>
            <a:lvl4pPr marL="518602" indent="0">
              <a:buNone/>
              <a:defRPr sz="605" b="1"/>
            </a:lvl4pPr>
            <a:lvl5pPr marL="691469" indent="0">
              <a:buNone/>
              <a:defRPr sz="605" b="1"/>
            </a:lvl5pPr>
            <a:lvl6pPr marL="864337" indent="0">
              <a:buNone/>
              <a:defRPr sz="605" b="1"/>
            </a:lvl6pPr>
            <a:lvl7pPr marL="1037204" indent="0">
              <a:buNone/>
              <a:defRPr sz="605" b="1"/>
            </a:lvl7pPr>
            <a:lvl8pPr marL="1210071" indent="0">
              <a:buNone/>
              <a:defRPr sz="605" b="1"/>
            </a:lvl8pPr>
            <a:lvl9pPr marL="1382939" indent="0">
              <a:buNone/>
              <a:defRPr sz="605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924046" y="1381295"/>
            <a:ext cx="1582686" cy="1667355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A147A9F9-7A5F-4E4E-8414-199634A867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12700">
              <a:lnSpc>
                <a:spcPts val="675"/>
              </a:lnSpc>
            </a:pPr>
            <a:r>
              <a:rPr lang="fr-FR" spc="-55"/>
              <a:t>November </a:t>
            </a:r>
            <a:r>
              <a:rPr lang="fr-FR" spc="-65"/>
              <a:t>25–29,</a:t>
            </a:r>
            <a:r>
              <a:rPr lang="fr-FR" spc="30"/>
              <a:t> </a:t>
            </a:r>
            <a:r>
              <a:rPr lang="fr-FR" spc="-70"/>
              <a:t>2019</a:t>
            </a:r>
            <a:endParaRPr lang="fr-FR" spc="-70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FEA43675-44CF-4545-992D-A6C41FD2F6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12700">
              <a:lnSpc>
                <a:spcPts val="675"/>
              </a:lnSpc>
            </a:pPr>
            <a:r>
              <a:rPr lang="fr-FR" spc="-15"/>
              <a:t>F. </a:t>
            </a:r>
            <a:r>
              <a:rPr lang="fr-FR"/>
              <a:t>AKIMABERA </a:t>
            </a:r>
            <a:r>
              <a:rPr lang="fr-FR" spc="45"/>
              <a:t>&amp; </a:t>
            </a:r>
            <a:r>
              <a:rPr lang="fr-FR" spc="-50"/>
              <a:t>S.</a:t>
            </a:r>
            <a:r>
              <a:rPr lang="fr-FR" spc="-55"/>
              <a:t> </a:t>
            </a:r>
            <a:r>
              <a:rPr lang="fr-FR" spc="-15"/>
              <a:t>DOSSOU-CADJA</a:t>
            </a:r>
            <a:endParaRPr lang="fr-FR" spc="-15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77F0B2-FA15-4B04-9E29-99F27C6690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25400">
              <a:lnSpc>
                <a:spcPts val="675"/>
              </a:lnSpc>
            </a:pPr>
            <a:fld id="{81D60167-4931-47E6-BA6A-407CBD079E47}" type="slidenum">
              <a:rPr lang="fr-FR" spc="-65" smtClean="0"/>
              <a:t>‹N°›</a:t>
            </a:fld>
            <a:r>
              <a:rPr lang="fr-FR" spc="-65"/>
              <a:t> </a:t>
            </a:r>
            <a:r>
              <a:rPr lang="fr-FR" spc="45"/>
              <a:t>/</a:t>
            </a:r>
            <a:r>
              <a:rPr lang="fr-FR" spc="-15"/>
              <a:t> </a:t>
            </a:r>
            <a:r>
              <a:rPr lang="fr-FR" spc="-65"/>
              <a:t>18</a:t>
            </a:r>
            <a:endParaRPr lang="fr-FR" spc="-65" dirty="0"/>
          </a:p>
        </p:txBody>
      </p:sp>
    </p:spTree>
    <p:extLst>
      <p:ext uri="{BB962C8B-B14F-4D97-AF65-F5344CB8AC3E}">
        <p14:creationId xmlns:p14="http://schemas.microsoft.com/office/powerpoint/2010/main" val="38251519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117" y="307622"/>
            <a:ext cx="3250615" cy="66651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F67F1155-8A79-4A6F-9F7E-1BAA5CA559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12700">
              <a:lnSpc>
                <a:spcPts val="675"/>
              </a:lnSpc>
            </a:pPr>
            <a:r>
              <a:rPr lang="fr-FR" spc="-55"/>
              <a:t>November </a:t>
            </a:r>
            <a:r>
              <a:rPr lang="fr-FR" spc="-65"/>
              <a:t>25–29,</a:t>
            </a:r>
            <a:r>
              <a:rPr lang="fr-FR" spc="30"/>
              <a:t> </a:t>
            </a:r>
            <a:r>
              <a:rPr lang="fr-FR" spc="-70"/>
              <a:t>2019</a:t>
            </a:r>
            <a:endParaRPr lang="fr-FR" spc="-70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1A905CC-9D31-4FAD-9851-F1D80E7A7C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12700">
              <a:lnSpc>
                <a:spcPts val="675"/>
              </a:lnSpc>
            </a:pPr>
            <a:r>
              <a:rPr lang="fr-FR" spc="-15"/>
              <a:t>F. </a:t>
            </a:r>
            <a:r>
              <a:rPr lang="fr-FR"/>
              <a:t>AKIMABERA </a:t>
            </a:r>
            <a:r>
              <a:rPr lang="fr-FR" spc="45"/>
              <a:t>&amp; </a:t>
            </a:r>
            <a:r>
              <a:rPr lang="fr-FR" spc="-50"/>
              <a:t>S.</a:t>
            </a:r>
            <a:r>
              <a:rPr lang="fr-FR" spc="-55"/>
              <a:t> </a:t>
            </a:r>
            <a:r>
              <a:rPr lang="fr-FR" spc="-15"/>
              <a:t>DOSSOU-CADJA</a:t>
            </a:r>
            <a:endParaRPr lang="fr-FR" spc="-15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91D5BCBF-3681-4799-9B19-C3C91A835E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25400">
              <a:lnSpc>
                <a:spcPts val="675"/>
              </a:lnSpc>
            </a:pPr>
            <a:fld id="{81D60167-4931-47E6-BA6A-407CBD079E47}" type="slidenum">
              <a:rPr lang="fr-FR" spc="-65" smtClean="0"/>
              <a:t>‹N°›</a:t>
            </a:fld>
            <a:r>
              <a:rPr lang="fr-FR" spc="-65"/>
              <a:t> </a:t>
            </a:r>
            <a:r>
              <a:rPr lang="fr-FR" spc="45"/>
              <a:t>/</a:t>
            </a:r>
            <a:r>
              <a:rPr lang="fr-FR" spc="-15"/>
              <a:t> </a:t>
            </a:r>
            <a:r>
              <a:rPr lang="fr-FR" spc="-65"/>
              <a:t>18</a:t>
            </a:r>
            <a:endParaRPr lang="fr-FR" spc="-65" dirty="0"/>
          </a:p>
        </p:txBody>
      </p:sp>
    </p:spTree>
    <p:extLst>
      <p:ext uri="{BB962C8B-B14F-4D97-AF65-F5344CB8AC3E}">
        <p14:creationId xmlns:p14="http://schemas.microsoft.com/office/powerpoint/2010/main" val="34612989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A8DB5B4-D420-49C9-87E8-D7660DD76C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12700">
              <a:lnSpc>
                <a:spcPts val="675"/>
              </a:lnSpc>
            </a:pPr>
            <a:r>
              <a:rPr lang="fr-FR" spc="-55"/>
              <a:t>November </a:t>
            </a:r>
            <a:r>
              <a:rPr lang="fr-FR" spc="-65"/>
              <a:t>25–29,</a:t>
            </a:r>
            <a:r>
              <a:rPr lang="fr-FR" spc="30"/>
              <a:t> </a:t>
            </a:r>
            <a:r>
              <a:rPr lang="fr-FR" spc="-70"/>
              <a:t>2019</a:t>
            </a:r>
            <a:endParaRPr lang="fr-FR" spc="-70" dirty="0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7F9691C2-76D4-4FE9-B6E2-63425AC06C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12700">
              <a:lnSpc>
                <a:spcPts val="675"/>
              </a:lnSpc>
            </a:pPr>
            <a:r>
              <a:rPr lang="fr-FR" spc="-15"/>
              <a:t>F. </a:t>
            </a:r>
            <a:r>
              <a:rPr lang="fr-FR"/>
              <a:t>AKIMABERA </a:t>
            </a:r>
            <a:r>
              <a:rPr lang="fr-FR" spc="45"/>
              <a:t>&amp; </a:t>
            </a:r>
            <a:r>
              <a:rPr lang="fr-FR" spc="-50"/>
              <a:t>S.</a:t>
            </a:r>
            <a:r>
              <a:rPr lang="fr-FR" spc="-55"/>
              <a:t> </a:t>
            </a:r>
            <a:r>
              <a:rPr lang="fr-FR" spc="-15"/>
              <a:t>DOSSOU-CADJA</a:t>
            </a:r>
            <a:endParaRPr lang="fr-FR" spc="-15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907E639E-3F6B-4519-9467-69DC55100E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25400">
              <a:lnSpc>
                <a:spcPts val="675"/>
              </a:lnSpc>
            </a:pPr>
            <a:fld id="{81D60167-4931-47E6-BA6A-407CBD079E47}" type="slidenum">
              <a:rPr lang="fr-FR" spc="-65" smtClean="0"/>
              <a:t>‹N°›</a:t>
            </a:fld>
            <a:r>
              <a:rPr lang="fr-FR" spc="-65"/>
              <a:t> </a:t>
            </a:r>
            <a:r>
              <a:rPr lang="fr-FR" spc="45"/>
              <a:t>/</a:t>
            </a:r>
            <a:r>
              <a:rPr lang="fr-FR" spc="-15"/>
              <a:t> </a:t>
            </a:r>
            <a:r>
              <a:rPr lang="fr-FR" spc="-65"/>
              <a:t>18</a:t>
            </a:r>
            <a:endParaRPr lang="fr-FR" spc="-65" dirty="0"/>
          </a:p>
        </p:txBody>
      </p:sp>
    </p:spTree>
    <p:extLst>
      <p:ext uri="{BB962C8B-B14F-4D97-AF65-F5344CB8AC3E}">
        <p14:creationId xmlns:p14="http://schemas.microsoft.com/office/powerpoint/2010/main" val="19413242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117" y="756240"/>
            <a:ext cx="1457493" cy="645152"/>
          </a:xfrm>
        </p:spPr>
        <p:txBody>
          <a:bodyPr anchor="b">
            <a:normAutofit/>
          </a:bodyPr>
          <a:lstStyle>
            <a:lvl1pPr>
              <a:defRPr sz="756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00049" y="259846"/>
            <a:ext cx="1706683" cy="2788804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117" y="1401391"/>
            <a:ext cx="1457493" cy="1304190"/>
          </a:xfrm>
        </p:spPr>
        <p:txBody>
          <a:bodyPr>
            <a:normAutofit/>
          </a:bodyPr>
          <a:lstStyle>
            <a:lvl1pPr marL="0" indent="0">
              <a:buNone/>
              <a:defRPr sz="529"/>
            </a:lvl1pPr>
            <a:lvl2pPr marL="172816" indent="0">
              <a:buNone/>
              <a:defRPr sz="529"/>
            </a:lvl2pPr>
            <a:lvl3pPr marL="345631" indent="0">
              <a:buNone/>
              <a:defRPr sz="454"/>
            </a:lvl3pPr>
            <a:lvl4pPr marL="518447" indent="0">
              <a:buNone/>
              <a:defRPr sz="378"/>
            </a:lvl4pPr>
            <a:lvl5pPr marL="691262" indent="0">
              <a:buNone/>
              <a:defRPr sz="378"/>
            </a:lvl5pPr>
            <a:lvl6pPr marL="864077" indent="0">
              <a:buNone/>
              <a:defRPr sz="378"/>
            </a:lvl6pPr>
            <a:lvl7pPr marL="1036893" indent="0">
              <a:buNone/>
              <a:defRPr sz="378"/>
            </a:lvl7pPr>
            <a:lvl8pPr marL="1209708" indent="0">
              <a:buNone/>
              <a:defRPr sz="378"/>
            </a:lvl8pPr>
            <a:lvl9pPr marL="1382524" indent="0">
              <a:buNone/>
              <a:defRPr sz="37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B998820-71BA-40B3-8F1A-93544D1FED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12700">
              <a:lnSpc>
                <a:spcPts val="675"/>
              </a:lnSpc>
            </a:pPr>
            <a:r>
              <a:rPr lang="fr-FR" spc="-55"/>
              <a:t>November </a:t>
            </a:r>
            <a:r>
              <a:rPr lang="fr-FR" spc="-65"/>
              <a:t>25–29,</a:t>
            </a:r>
            <a:r>
              <a:rPr lang="fr-FR" spc="30"/>
              <a:t> </a:t>
            </a:r>
            <a:r>
              <a:rPr lang="fr-FR" spc="-70"/>
              <a:t>2019</a:t>
            </a:r>
            <a:endParaRPr lang="fr-FR" spc="-70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5528D8A-47F3-41D9-B72F-03AED070AF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12700">
              <a:lnSpc>
                <a:spcPts val="675"/>
              </a:lnSpc>
            </a:pPr>
            <a:r>
              <a:rPr lang="fr-FR" spc="-15"/>
              <a:t>F. </a:t>
            </a:r>
            <a:r>
              <a:rPr lang="fr-FR"/>
              <a:t>AKIMABERA </a:t>
            </a:r>
            <a:r>
              <a:rPr lang="fr-FR" spc="45"/>
              <a:t>&amp; </a:t>
            </a:r>
            <a:r>
              <a:rPr lang="fr-FR" spc="-50"/>
              <a:t>S.</a:t>
            </a:r>
            <a:r>
              <a:rPr lang="fr-FR" spc="-55"/>
              <a:t> </a:t>
            </a:r>
            <a:r>
              <a:rPr lang="fr-FR" spc="-15"/>
              <a:t>DOSSOU-CADJA</a:t>
            </a:r>
            <a:endParaRPr lang="fr-FR" spc="-15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8FEDF7E-63E6-48FF-920F-17AD30D3D7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25400">
              <a:lnSpc>
                <a:spcPts val="675"/>
              </a:lnSpc>
            </a:pPr>
            <a:fld id="{81D60167-4931-47E6-BA6A-407CBD079E47}" type="slidenum">
              <a:rPr lang="fr-FR" spc="-65" smtClean="0"/>
              <a:t>‹N°›</a:t>
            </a:fld>
            <a:r>
              <a:rPr lang="fr-FR" spc="-65"/>
              <a:t> </a:t>
            </a:r>
            <a:r>
              <a:rPr lang="fr-FR" spc="45"/>
              <a:t>/</a:t>
            </a:r>
            <a:r>
              <a:rPr lang="fr-FR" spc="-15"/>
              <a:t> </a:t>
            </a:r>
            <a:r>
              <a:rPr lang="fr-FR" spc="-65"/>
              <a:t>18</a:t>
            </a:r>
            <a:endParaRPr lang="fr-FR" spc="-65" dirty="0"/>
          </a:p>
        </p:txBody>
      </p:sp>
    </p:spTree>
    <p:extLst>
      <p:ext uri="{BB962C8B-B14F-4D97-AF65-F5344CB8AC3E}">
        <p14:creationId xmlns:p14="http://schemas.microsoft.com/office/powerpoint/2010/main" val="13226006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117" y="2422525"/>
            <a:ext cx="3250615" cy="285993"/>
          </a:xfrm>
        </p:spPr>
        <p:txBody>
          <a:bodyPr anchor="b">
            <a:normAutofit/>
          </a:bodyPr>
          <a:lstStyle>
            <a:lvl1pPr algn="l">
              <a:defRPr sz="907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6117" y="307622"/>
            <a:ext cx="3250615" cy="1940663"/>
          </a:xfrm>
        </p:spPr>
        <p:txBody>
          <a:bodyPr rtlCol="0">
            <a:normAutofit/>
          </a:bodyPr>
          <a:lstStyle>
            <a:lvl1pPr marL="0" indent="0" algn="ctr">
              <a:buNone/>
              <a:defRPr sz="605"/>
            </a:lvl1pPr>
            <a:lvl2pPr marL="172867" indent="0">
              <a:buNone/>
              <a:defRPr sz="605"/>
            </a:lvl2pPr>
            <a:lvl3pPr marL="345735" indent="0">
              <a:buNone/>
              <a:defRPr sz="605"/>
            </a:lvl3pPr>
            <a:lvl4pPr marL="518602" indent="0">
              <a:buNone/>
              <a:defRPr sz="605"/>
            </a:lvl4pPr>
            <a:lvl5pPr marL="691469" indent="0">
              <a:buNone/>
              <a:defRPr sz="605"/>
            </a:lvl5pPr>
            <a:lvl6pPr marL="864337" indent="0">
              <a:buNone/>
              <a:defRPr sz="605"/>
            </a:lvl6pPr>
            <a:lvl7pPr marL="1037204" indent="0">
              <a:buNone/>
              <a:defRPr sz="605"/>
            </a:lvl7pPr>
            <a:lvl8pPr marL="1210071" indent="0">
              <a:buNone/>
              <a:defRPr sz="605"/>
            </a:lvl8pPr>
            <a:lvl9pPr marL="1382939" indent="0">
              <a:buNone/>
              <a:defRPr sz="605"/>
            </a:lvl9pPr>
          </a:lstStyle>
          <a:p>
            <a:pPr lvl="0"/>
            <a:r>
              <a:rPr lang="fr-FR" noProof="0"/>
              <a:t>Cliquez sur l'icône pour ajouter une image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117" y="2708518"/>
            <a:ext cx="3250615" cy="340132"/>
          </a:xfrm>
        </p:spPr>
        <p:txBody>
          <a:bodyPr>
            <a:normAutofit/>
          </a:bodyPr>
          <a:lstStyle>
            <a:lvl1pPr marL="0" indent="0">
              <a:buNone/>
              <a:defRPr sz="454"/>
            </a:lvl1pPr>
            <a:lvl2pPr marL="172867" indent="0">
              <a:buNone/>
              <a:defRPr sz="454"/>
            </a:lvl2pPr>
            <a:lvl3pPr marL="345735" indent="0">
              <a:buNone/>
              <a:defRPr sz="378"/>
            </a:lvl3pPr>
            <a:lvl4pPr marL="518602" indent="0">
              <a:buNone/>
              <a:defRPr sz="340"/>
            </a:lvl4pPr>
            <a:lvl5pPr marL="691469" indent="0">
              <a:buNone/>
              <a:defRPr sz="340"/>
            </a:lvl5pPr>
            <a:lvl6pPr marL="864337" indent="0">
              <a:buNone/>
              <a:defRPr sz="340"/>
            </a:lvl6pPr>
            <a:lvl7pPr marL="1037204" indent="0">
              <a:buNone/>
              <a:defRPr sz="340"/>
            </a:lvl7pPr>
            <a:lvl8pPr marL="1210071" indent="0">
              <a:buNone/>
              <a:defRPr sz="340"/>
            </a:lvl8pPr>
            <a:lvl9pPr marL="1382939" indent="0">
              <a:buNone/>
              <a:defRPr sz="34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F9168375-50E4-4602-80F4-6373C47A7F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12700">
              <a:lnSpc>
                <a:spcPts val="675"/>
              </a:lnSpc>
            </a:pPr>
            <a:r>
              <a:rPr lang="fr-FR" spc="-55"/>
              <a:t>November </a:t>
            </a:r>
            <a:r>
              <a:rPr lang="fr-FR" spc="-65"/>
              <a:t>25–29,</a:t>
            </a:r>
            <a:r>
              <a:rPr lang="fr-FR" spc="30"/>
              <a:t> </a:t>
            </a:r>
            <a:r>
              <a:rPr lang="fr-FR" spc="-70"/>
              <a:t>2019</a:t>
            </a:r>
            <a:endParaRPr lang="fr-FR" spc="-70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35294BF7-E4B2-4ED5-8845-4757B738E2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12700">
              <a:lnSpc>
                <a:spcPts val="675"/>
              </a:lnSpc>
            </a:pPr>
            <a:r>
              <a:rPr lang="fr-FR" spc="-15"/>
              <a:t>F. </a:t>
            </a:r>
            <a:r>
              <a:rPr lang="fr-FR"/>
              <a:t>AKIMABERA </a:t>
            </a:r>
            <a:r>
              <a:rPr lang="fr-FR" spc="45"/>
              <a:t>&amp; </a:t>
            </a:r>
            <a:r>
              <a:rPr lang="fr-FR" spc="-50"/>
              <a:t>S.</a:t>
            </a:r>
            <a:r>
              <a:rPr lang="fr-FR" spc="-55"/>
              <a:t> </a:t>
            </a:r>
            <a:r>
              <a:rPr lang="fr-FR" spc="-15"/>
              <a:t>DOSSOU-CADJA</a:t>
            </a:r>
            <a:endParaRPr lang="fr-FR" spc="-15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60C9E0F2-1B2B-423C-8970-B313E5FBFC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25400">
              <a:lnSpc>
                <a:spcPts val="675"/>
              </a:lnSpc>
            </a:pPr>
            <a:fld id="{81D60167-4931-47E6-BA6A-407CBD079E47}" type="slidenum">
              <a:rPr lang="fr-FR" spc="-65" smtClean="0"/>
              <a:t>‹N°›</a:t>
            </a:fld>
            <a:r>
              <a:rPr lang="fr-FR" spc="-65"/>
              <a:t> </a:t>
            </a:r>
            <a:r>
              <a:rPr lang="fr-FR" spc="45"/>
              <a:t>/</a:t>
            </a:r>
            <a:r>
              <a:rPr lang="fr-FR" spc="-15"/>
              <a:t> </a:t>
            </a:r>
            <a:r>
              <a:rPr lang="fr-FR" spc="-65"/>
              <a:t>18</a:t>
            </a:r>
            <a:endParaRPr lang="fr-FR" spc="-65" dirty="0"/>
          </a:p>
        </p:txBody>
      </p:sp>
    </p:spTree>
    <p:extLst>
      <p:ext uri="{BB962C8B-B14F-4D97-AF65-F5344CB8AC3E}">
        <p14:creationId xmlns:p14="http://schemas.microsoft.com/office/powerpoint/2010/main" val="29242531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117" y="307622"/>
            <a:ext cx="3250615" cy="1717557"/>
          </a:xfrm>
        </p:spPr>
        <p:txBody>
          <a:bodyPr anchor="ctr">
            <a:normAutofit/>
          </a:bodyPr>
          <a:lstStyle>
            <a:lvl1pPr algn="l">
              <a:defRPr sz="1664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6117" y="2255896"/>
            <a:ext cx="3250615" cy="792754"/>
          </a:xfrm>
        </p:spPr>
        <p:txBody>
          <a:bodyPr anchor="ctr">
            <a:normAutofit/>
          </a:bodyPr>
          <a:lstStyle>
            <a:lvl1pPr marL="0" indent="0" algn="l">
              <a:buNone/>
              <a:defRPr sz="68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172867" indent="0">
              <a:buNone/>
              <a:defRPr sz="681">
                <a:solidFill>
                  <a:schemeClr val="tx1">
                    <a:tint val="75000"/>
                  </a:schemeClr>
                </a:solidFill>
              </a:defRPr>
            </a:lvl2pPr>
            <a:lvl3pPr marL="345735" indent="0">
              <a:buNone/>
              <a:defRPr sz="605">
                <a:solidFill>
                  <a:schemeClr val="tx1">
                    <a:tint val="75000"/>
                  </a:schemeClr>
                </a:solidFill>
              </a:defRPr>
            </a:lvl3pPr>
            <a:lvl4pPr marL="518602" indent="0">
              <a:buNone/>
              <a:defRPr sz="529">
                <a:solidFill>
                  <a:schemeClr val="tx1">
                    <a:tint val="75000"/>
                  </a:schemeClr>
                </a:solidFill>
              </a:defRPr>
            </a:lvl4pPr>
            <a:lvl5pPr marL="691469" indent="0">
              <a:buNone/>
              <a:defRPr sz="529">
                <a:solidFill>
                  <a:schemeClr val="tx1">
                    <a:tint val="75000"/>
                  </a:schemeClr>
                </a:solidFill>
              </a:defRPr>
            </a:lvl5pPr>
            <a:lvl6pPr marL="864337" indent="0">
              <a:buNone/>
              <a:defRPr sz="529">
                <a:solidFill>
                  <a:schemeClr val="tx1">
                    <a:tint val="75000"/>
                  </a:schemeClr>
                </a:solidFill>
              </a:defRPr>
            </a:lvl6pPr>
            <a:lvl7pPr marL="1037204" indent="0">
              <a:buNone/>
              <a:defRPr sz="529">
                <a:solidFill>
                  <a:schemeClr val="tx1">
                    <a:tint val="75000"/>
                  </a:schemeClr>
                </a:solidFill>
              </a:defRPr>
            </a:lvl7pPr>
            <a:lvl8pPr marL="1210071" indent="0">
              <a:buNone/>
              <a:defRPr sz="529">
                <a:solidFill>
                  <a:schemeClr val="tx1">
                    <a:tint val="75000"/>
                  </a:schemeClr>
                </a:solidFill>
              </a:defRPr>
            </a:lvl8pPr>
            <a:lvl9pPr marL="1382939" indent="0">
              <a:buNone/>
              <a:defRPr sz="52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0E10E4-89DF-47C5-8D88-1276FC628C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12700">
              <a:lnSpc>
                <a:spcPts val="675"/>
              </a:lnSpc>
            </a:pPr>
            <a:r>
              <a:rPr lang="fr-FR" spc="-55"/>
              <a:t>November </a:t>
            </a:r>
            <a:r>
              <a:rPr lang="fr-FR" spc="-65"/>
              <a:t>25–29,</a:t>
            </a:r>
            <a:r>
              <a:rPr lang="fr-FR" spc="30"/>
              <a:t> </a:t>
            </a:r>
            <a:r>
              <a:rPr lang="fr-FR" spc="-70"/>
              <a:t>2019</a:t>
            </a:r>
            <a:endParaRPr lang="fr-FR" spc="-7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BBB544-035B-4712-855D-0A11DA731A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12700">
              <a:lnSpc>
                <a:spcPts val="675"/>
              </a:lnSpc>
            </a:pPr>
            <a:r>
              <a:rPr lang="fr-FR" spc="-15"/>
              <a:t>F. </a:t>
            </a:r>
            <a:r>
              <a:rPr lang="fr-FR"/>
              <a:t>AKIMABERA </a:t>
            </a:r>
            <a:r>
              <a:rPr lang="fr-FR" spc="45"/>
              <a:t>&amp; </a:t>
            </a:r>
            <a:r>
              <a:rPr lang="fr-FR" spc="-50"/>
              <a:t>S.</a:t>
            </a:r>
            <a:r>
              <a:rPr lang="fr-FR" spc="-55"/>
              <a:t> </a:t>
            </a:r>
            <a:r>
              <a:rPr lang="fr-FR" spc="-15"/>
              <a:t>DOSSOU-CADJA</a:t>
            </a:r>
            <a:endParaRPr lang="fr-FR" spc="-15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2CC4C5-C585-45B3-AB31-139A02BCAB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25400">
              <a:lnSpc>
                <a:spcPts val="675"/>
              </a:lnSpc>
            </a:pPr>
            <a:fld id="{81D60167-4931-47E6-BA6A-407CBD079E47}" type="slidenum">
              <a:rPr lang="fr-FR" spc="-65" smtClean="0"/>
              <a:t>‹N°›</a:t>
            </a:fld>
            <a:r>
              <a:rPr lang="fr-FR" spc="-65"/>
              <a:t> </a:t>
            </a:r>
            <a:r>
              <a:rPr lang="fr-FR" spc="45"/>
              <a:t>/</a:t>
            </a:r>
            <a:r>
              <a:rPr lang="fr-FR" spc="-15"/>
              <a:t> </a:t>
            </a:r>
            <a:r>
              <a:rPr lang="fr-FR" spc="-65"/>
              <a:t>18</a:t>
            </a:r>
            <a:endParaRPr lang="fr-FR" spc="-65" dirty="0"/>
          </a:p>
        </p:txBody>
      </p:sp>
    </p:spTree>
    <p:extLst>
      <p:ext uri="{BB962C8B-B14F-4D97-AF65-F5344CB8AC3E}">
        <p14:creationId xmlns:p14="http://schemas.microsoft.com/office/powerpoint/2010/main" val="21611409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7">
            <a:extLst>
              <a:ext uri="{FF2B5EF4-FFF2-40B4-BE49-F238E27FC236}">
                <a16:creationId xmlns:a16="http://schemas.microsoft.com/office/drawing/2014/main" id="{D31DAD6F-A70A-4EBB-A3DB-2757C94DD6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4693" y="398947"/>
            <a:ext cx="230505" cy="294805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rebuchet MS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charset="0"/>
              </a:defRPr>
            </a:lvl9pPr>
          </a:lstStyle>
          <a:p>
            <a:pPr eaLnBrk="1" hangingPunct="1">
              <a:defRPr/>
            </a:pPr>
            <a:r>
              <a:rPr lang="en-US" altLang="en-US" sz="3025">
                <a:solidFill>
                  <a:srgbClr val="C0E474"/>
                </a:solidFill>
                <a:latin typeface="Arial" charset="0"/>
              </a:rPr>
              <a:t>“</a:t>
            </a:r>
          </a:p>
        </p:txBody>
      </p:sp>
      <p:sp>
        <p:nvSpPr>
          <p:cNvPr id="6" name="TextBox 18">
            <a:extLst>
              <a:ext uri="{FF2B5EF4-FFF2-40B4-BE49-F238E27FC236}">
                <a16:creationId xmlns:a16="http://schemas.microsoft.com/office/drawing/2014/main" id="{A9BF579B-C352-47F1-9C0A-459EA5C332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62732" y="1456399"/>
            <a:ext cx="230505" cy="295606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rebuchet MS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charset="0"/>
              </a:defRPr>
            </a:lvl9pPr>
          </a:lstStyle>
          <a:p>
            <a:pPr eaLnBrk="1" hangingPunct="1">
              <a:defRPr/>
            </a:pPr>
            <a:r>
              <a:rPr lang="en-US" altLang="en-US" sz="3025">
                <a:solidFill>
                  <a:srgbClr val="C0E474"/>
                </a:solidFill>
                <a:latin typeface="Arial" charset="0"/>
              </a:rPr>
              <a:t>”</a:t>
            </a:r>
            <a:endParaRPr lang="en-US" altLang="en-US">
              <a:solidFill>
                <a:srgbClr val="C0E474"/>
              </a:solidFill>
              <a:latin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2161" y="307622"/>
            <a:ext cx="3060594" cy="1525294"/>
          </a:xfrm>
        </p:spPr>
        <p:txBody>
          <a:bodyPr anchor="ctr">
            <a:normAutofit/>
          </a:bodyPr>
          <a:lstStyle>
            <a:lvl1pPr algn="l">
              <a:defRPr sz="1664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16571" y="1832916"/>
            <a:ext cx="2731773" cy="192264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605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172867" indent="0">
              <a:buFontTx/>
              <a:buNone/>
              <a:defRPr/>
            </a:lvl2pPr>
            <a:lvl3pPr marL="345735" indent="0">
              <a:buFontTx/>
              <a:buNone/>
              <a:defRPr/>
            </a:lvl3pPr>
            <a:lvl4pPr marL="518602" indent="0">
              <a:buFontTx/>
              <a:buNone/>
              <a:defRPr/>
            </a:lvl4pPr>
            <a:lvl5pPr marL="691469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6117" y="2255896"/>
            <a:ext cx="3250615" cy="792754"/>
          </a:xfrm>
        </p:spPr>
        <p:txBody>
          <a:bodyPr anchor="ctr">
            <a:normAutofit/>
          </a:bodyPr>
          <a:lstStyle>
            <a:lvl1pPr marL="0" indent="0" algn="l">
              <a:buNone/>
              <a:defRPr sz="68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172867" indent="0">
              <a:buNone/>
              <a:defRPr sz="681">
                <a:solidFill>
                  <a:schemeClr val="tx1">
                    <a:tint val="75000"/>
                  </a:schemeClr>
                </a:solidFill>
              </a:defRPr>
            </a:lvl2pPr>
            <a:lvl3pPr marL="345735" indent="0">
              <a:buNone/>
              <a:defRPr sz="605">
                <a:solidFill>
                  <a:schemeClr val="tx1">
                    <a:tint val="75000"/>
                  </a:schemeClr>
                </a:solidFill>
              </a:defRPr>
            </a:lvl3pPr>
            <a:lvl4pPr marL="518602" indent="0">
              <a:buNone/>
              <a:defRPr sz="529">
                <a:solidFill>
                  <a:schemeClr val="tx1">
                    <a:tint val="75000"/>
                  </a:schemeClr>
                </a:solidFill>
              </a:defRPr>
            </a:lvl4pPr>
            <a:lvl5pPr marL="691469" indent="0">
              <a:buNone/>
              <a:defRPr sz="529">
                <a:solidFill>
                  <a:schemeClr val="tx1">
                    <a:tint val="75000"/>
                  </a:schemeClr>
                </a:solidFill>
              </a:defRPr>
            </a:lvl5pPr>
            <a:lvl6pPr marL="864337" indent="0">
              <a:buNone/>
              <a:defRPr sz="529">
                <a:solidFill>
                  <a:schemeClr val="tx1">
                    <a:tint val="75000"/>
                  </a:schemeClr>
                </a:solidFill>
              </a:defRPr>
            </a:lvl6pPr>
            <a:lvl7pPr marL="1037204" indent="0">
              <a:buNone/>
              <a:defRPr sz="529">
                <a:solidFill>
                  <a:schemeClr val="tx1">
                    <a:tint val="75000"/>
                  </a:schemeClr>
                </a:solidFill>
              </a:defRPr>
            </a:lvl7pPr>
            <a:lvl8pPr marL="1210071" indent="0">
              <a:buNone/>
              <a:defRPr sz="529">
                <a:solidFill>
                  <a:schemeClr val="tx1">
                    <a:tint val="75000"/>
                  </a:schemeClr>
                </a:solidFill>
              </a:defRPr>
            </a:lvl8pPr>
            <a:lvl9pPr marL="1382939" indent="0">
              <a:buNone/>
              <a:defRPr sz="52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495D03E-FE5C-4398-8925-47700461089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 marL="12700">
              <a:lnSpc>
                <a:spcPts val="675"/>
              </a:lnSpc>
            </a:pPr>
            <a:r>
              <a:rPr lang="fr-FR" spc="-55"/>
              <a:t>November </a:t>
            </a:r>
            <a:r>
              <a:rPr lang="fr-FR" spc="-65"/>
              <a:t>25–29,</a:t>
            </a:r>
            <a:r>
              <a:rPr lang="fr-FR" spc="30"/>
              <a:t> </a:t>
            </a:r>
            <a:r>
              <a:rPr lang="fr-FR" spc="-70"/>
              <a:t>2019</a:t>
            </a:r>
            <a:endParaRPr lang="fr-FR" spc="-70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7D28D91-92A4-46BE-8C55-A01F245F195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 marL="12700">
              <a:lnSpc>
                <a:spcPts val="675"/>
              </a:lnSpc>
            </a:pPr>
            <a:r>
              <a:rPr lang="fr-FR" spc="-15"/>
              <a:t>F. </a:t>
            </a:r>
            <a:r>
              <a:rPr lang="fr-FR"/>
              <a:t>AKIMABERA </a:t>
            </a:r>
            <a:r>
              <a:rPr lang="fr-FR" spc="45"/>
              <a:t>&amp; </a:t>
            </a:r>
            <a:r>
              <a:rPr lang="fr-FR" spc="-50"/>
              <a:t>S.</a:t>
            </a:r>
            <a:r>
              <a:rPr lang="fr-FR" spc="-55"/>
              <a:t> </a:t>
            </a:r>
            <a:r>
              <a:rPr lang="fr-FR" spc="-15"/>
              <a:t>DOSSOU-CADJA</a:t>
            </a:r>
            <a:endParaRPr lang="fr-FR" spc="-15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91A935F8-1C51-48AC-B427-54DA4891D4D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 marL="25400">
              <a:lnSpc>
                <a:spcPts val="675"/>
              </a:lnSpc>
            </a:pPr>
            <a:fld id="{81D60167-4931-47E6-BA6A-407CBD079E47}" type="slidenum">
              <a:rPr lang="fr-FR" spc="-65" smtClean="0"/>
              <a:t>‹N°›</a:t>
            </a:fld>
            <a:r>
              <a:rPr lang="fr-FR" spc="-65"/>
              <a:t> </a:t>
            </a:r>
            <a:r>
              <a:rPr lang="fr-FR" spc="45"/>
              <a:t>/</a:t>
            </a:r>
            <a:r>
              <a:rPr lang="fr-FR" spc="-15"/>
              <a:t> </a:t>
            </a:r>
            <a:r>
              <a:rPr lang="fr-FR" spc="-65"/>
              <a:t>18</a:t>
            </a:r>
            <a:endParaRPr lang="fr-FR" spc="-65" dirty="0"/>
          </a:p>
        </p:txBody>
      </p:sp>
    </p:spTree>
    <p:extLst>
      <p:ext uri="{BB962C8B-B14F-4D97-AF65-F5344CB8AC3E}">
        <p14:creationId xmlns:p14="http://schemas.microsoft.com/office/powerpoint/2010/main" val="35386905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117" y="974938"/>
            <a:ext cx="3250615" cy="1309746"/>
          </a:xfrm>
        </p:spPr>
        <p:txBody>
          <a:bodyPr anchor="b">
            <a:normAutofit/>
          </a:bodyPr>
          <a:lstStyle>
            <a:lvl1pPr algn="l">
              <a:defRPr sz="1664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6117" y="2284684"/>
            <a:ext cx="3250615" cy="763966"/>
          </a:xfrm>
        </p:spPr>
        <p:txBody>
          <a:bodyPr>
            <a:normAutofit/>
          </a:bodyPr>
          <a:lstStyle>
            <a:lvl1pPr marL="0" indent="0" algn="l">
              <a:buNone/>
              <a:defRPr sz="68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172867" indent="0">
              <a:buNone/>
              <a:defRPr sz="681">
                <a:solidFill>
                  <a:schemeClr val="tx1">
                    <a:tint val="75000"/>
                  </a:schemeClr>
                </a:solidFill>
              </a:defRPr>
            </a:lvl2pPr>
            <a:lvl3pPr marL="345735" indent="0">
              <a:buNone/>
              <a:defRPr sz="605">
                <a:solidFill>
                  <a:schemeClr val="tx1">
                    <a:tint val="75000"/>
                  </a:schemeClr>
                </a:solidFill>
              </a:defRPr>
            </a:lvl3pPr>
            <a:lvl4pPr marL="518602" indent="0">
              <a:buNone/>
              <a:defRPr sz="529">
                <a:solidFill>
                  <a:schemeClr val="tx1">
                    <a:tint val="75000"/>
                  </a:schemeClr>
                </a:solidFill>
              </a:defRPr>
            </a:lvl4pPr>
            <a:lvl5pPr marL="691469" indent="0">
              <a:buNone/>
              <a:defRPr sz="529">
                <a:solidFill>
                  <a:schemeClr val="tx1">
                    <a:tint val="75000"/>
                  </a:schemeClr>
                </a:solidFill>
              </a:defRPr>
            </a:lvl5pPr>
            <a:lvl6pPr marL="864337" indent="0">
              <a:buNone/>
              <a:defRPr sz="529">
                <a:solidFill>
                  <a:schemeClr val="tx1">
                    <a:tint val="75000"/>
                  </a:schemeClr>
                </a:solidFill>
              </a:defRPr>
            </a:lvl6pPr>
            <a:lvl7pPr marL="1037204" indent="0">
              <a:buNone/>
              <a:defRPr sz="529">
                <a:solidFill>
                  <a:schemeClr val="tx1">
                    <a:tint val="75000"/>
                  </a:schemeClr>
                </a:solidFill>
              </a:defRPr>
            </a:lvl7pPr>
            <a:lvl8pPr marL="1210071" indent="0">
              <a:buNone/>
              <a:defRPr sz="529">
                <a:solidFill>
                  <a:schemeClr val="tx1">
                    <a:tint val="75000"/>
                  </a:schemeClr>
                </a:solidFill>
              </a:defRPr>
            </a:lvl8pPr>
            <a:lvl9pPr marL="1382939" indent="0">
              <a:buNone/>
              <a:defRPr sz="52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C28740-01C2-486E-A582-9AF4A5353F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12700">
              <a:lnSpc>
                <a:spcPts val="675"/>
              </a:lnSpc>
            </a:pPr>
            <a:r>
              <a:rPr lang="fr-FR" spc="-55"/>
              <a:t>November </a:t>
            </a:r>
            <a:r>
              <a:rPr lang="fr-FR" spc="-65"/>
              <a:t>25–29,</a:t>
            </a:r>
            <a:r>
              <a:rPr lang="fr-FR" spc="30"/>
              <a:t> </a:t>
            </a:r>
            <a:r>
              <a:rPr lang="fr-FR" spc="-70"/>
              <a:t>2019</a:t>
            </a:r>
            <a:endParaRPr lang="fr-FR" spc="-7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483549-2602-4ECA-87AB-DD2B9E392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12700">
              <a:lnSpc>
                <a:spcPts val="675"/>
              </a:lnSpc>
            </a:pPr>
            <a:r>
              <a:rPr lang="fr-FR" spc="-15"/>
              <a:t>F. </a:t>
            </a:r>
            <a:r>
              <a:rPr lang="fr-FR"/>
              <a:t>AKIMABERA </a:t>
            </a:r>
            <a:r>
              <a:rPr lang="fr-FR" spc="45"/>
              <a:t>&amp; </a:t>
            </a:r>
            <a:r>
              <a:rPr lang="fr-FR" spc="-50"/>
              <a:t>S.</a:t>
            </a:r>
            <a:r>
              <a:rPr lang="fr-FR" spc="-55"/>
              <a:t> </a:t>
            </a:r>
            <a:r>
              <a:rPr lang="fr-FR" spc="-15"/>
              <a:t>DOSSOU-CADJA</a:t>
            </a:r>
            <a:endParaRPr lang="fr-FR" spc="-15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358CD5-A2E4-49F6-80FD-33F4242CBF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25400">
              <a:lnSpc>
                <a:spcPts val="675"/>
              </a:lnSpc>
            </a:pPr>
            <a:fld id="{81D60167-4931-47E6-BA6A-407CBD079E47}" type="slidenum">
              <a:rPr lang="fr-FR" spc="-65" smtClean="0"/>
              <a:t>‹N°›</a:t>
            </a:fld>
            <a:r>
              <a:rPr lang="fr-FR" spc="-65"/>
              <a:t> </a:t>
            </a:r>
            <a:r>
              <a:rPr lang="fr-FR" spc="45"/>
              <a:t>/</a:t>
            </a:r>
            <a:r>
              <a:rPr lang="fr-FR" spc="-15"/>
              <a:t> </a:t>
            </a:r>
            <a:r>
              <a:rPr lang="fr-FR" spc="-65"/>
              <a:t>18</a:t>
            </a:r>
            <a:endParaRPr lang="fr-FR" spc="-65" dirty="0"/>
          </a:p>
        </p:txBody>
      </p:sp>
    </p:spTree>
    <p:extLst>
      <p:ext uri="{BB962C8B-B14F-4D97-AF65-F5344CB8AC3E}">
        <p14:creationId xmlns:p14="http://schemas.microsoft.com/office/powerpoint/2010/main" val="34624709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7">
            <a:extLst>
              <a:ext uri="{FF2B5EF4-FFF2-40B4-BE49-F238E27FC236}">
                <a16:creationId xmlns:a16="http://schemas.microsoft.com/office/drawing/2014/main" id="{B71BBB85-D87E-4320-8E32-57EF0620EE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4693" y="398947"/>
            <a:ext cx="230505" cy="294805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rebuchet MS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charset="0"/>
              </a:defRPr>
            </a:lvl9pPr>
          </a:lstStyle>
          <a:p>
            <a:pPr eaLnBrk="1" hangingPunct="1">
              <a:defRPr/>
            </a:pPr>
            <a:r>
              <a:rPr lang="en-US" altLang="en-US" sz="3025">
                <a:solidFill>
                  <a:srgbClr val="C0E474"/>
                </a:solidFill>
                <a:latin typeface="Arial" charset="0"/>
              </a:rPr>
              <a:t>“</a:t>
            </a:r>
          </a:p>
        </p:txBody>
      </p:sp>
      <p:sp>
        <p:nvSpPr>
          <p:cNvPr id="6" name="TextBox 18">
            <a:extLst>
              <a:ext uri="{FF2B5EF4-FFF2-40B4-BE49-F238E27FC236}">
                <a16:creationId xmlns:a16="http://schemas.microsoft.com/office/drawing/2014/main" id="{B87935F2-50F2-4E90-A2F0-7271E5DF51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62732" y="1456399"/>
            <a:ext cx="230505" cy="295606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rebuchet MS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charset="0"/>
              </a:defRPr>
            </a:lvl9pPr>
          </a:lstStyle>
          <a:p>
            <a:pPr eaLnBrk="1" hangingPunct="1">
              <a:defRPr/>
            </a:pPr>
            <a:r>
              <a:rPr lang="en-US" altLang="en-US" sz="3025">
                <a:solidFill>
                  <a:srgbClr val="C0E474"/>
                </a:solidFill>
                <a:latin typeface="Arial" charset="0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2161" y="307622"/>
            <a:ext cx="3060594" cy="1525294"/>
          </a:xfrm>
        </p:spPr>
        <p:txBody>
          <a:bodyPr anchor="ctr">
            <a:normAutofit/>
          </a:bodyPr>
          <a:lstStyle>
            <a:lvl1pPr algn="l">
              <a:defRPr sz="1664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6117" y="2025180"/>
            <a:ext cx="3250615" cy="259505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907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172867" indent="0">
              <a:buFontTx/>
              <a:buNone/>
              <a:defRPr/>
            </a:lvl2pPr>
            <a:lvl3pPr marL="345735" indent="0">
              <a:buFontTx/>
              <a:buNone/>
              <a:defRPr/>
            </a:lvl3pPr>
            <a:lvl4pPr marL="518602" indent="0">
              <a:buFontTx/>
              <a:buNone/>
              <a:defRPr/>
            </a:lvl4pPr>
            <a:lvl5pPr marL="691469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6117" y="2284684"/>
            <a:ext cx="3250615" cy="763966"/>
          </a:xfrm>
        </p:spPr>
        <p:txBody>
          <a:bodyPr>
            <a:normAutofit/>
          </a:bodyPr>
          <a:lstStyle>
            <a:lvl1pPr marL="0" indent="0" algn="l">
              <a:buNone/>
              <a:defRPr sz="68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172867" indent="0">
              <a:buNone/>
              <a:defRPr sz="681">
                <a:solidFill>
                  <a:schemeClr val="tx1">
                    <a:tint val="75000"/>
                  </a:schemeClr>
                </a:solidFill>
              </a:defRPr>
            </a:lvl2pPr>
            <a:lvl3pPr marL="345735" indent="0">
              <a:buNone/>
              <a:defRPr sz="605">
                <a:solidFill>
                  <a:schemeClr val="tx1">
                    <a:tint val="75000"/>
                  </a:schemeClr>
                </a:solidFill>
              </a:defRPr>
            </a:lvl3pPr>
            <a:lvl4pPr marL="518602" indent="0">
              <a:buNone/>
              <a:defRPr sz="529">
                <a:solidFill>
                  <a:schemeClr val="tx1">
                    <a:tint val="75000"/>
                  </a:schemeClr>
                </a:solidFill>
              </a:defRPr>
            </a:lvl4pPr>
            <a:lvl5pPr marL="691469" indent="0">
              <a:buNone/>
              <a:defRPr sz="529">
                <a:solidFill>
                  <a:schemeClr val="tx1">
                    <a:tint val="75000"/>
                  </a:schemeClr>
                </a:solidFill>
              </a:defRPr>
            </a:lvl5pPr>
            <a:lvl6pPr marL="864337" indent="0">
              <a:buNone/>
              <a:defRPr sz="529">
                <a:solidFill>
                  <a:schemeClr val="tx1">
                    <a:tint val="75000"/>
                  </a:schemeClr>
                </a:solidFill>
              </a:defRPr>
            </a:lvl6pPr>
            <a:lvl7pPr marL="1037204" indent="0">
              <a:buNone/>
              <a:defRPr sz="529">
                <a:solidFill>
                  <a:schemeClr val="tx1">
                    <a:tint val="75000"/>
                  </a:schemeClr>
                </a:solidFill>
              </a:defRPr>
            </a:lvl7pPr>
            <a:lvl8pPr marL="1210071" indent="0">
              <a:buNone/>
              <a:defRPr sz="529">
                <a:solidFill>
                  <a:schemeClr val="tx1">
                    <a:tint val="75000"/>
                  </a:schemeClr>
                </a:solidFill>
              </a:defRPr>
            </a:lvl8pPr>
            <a:lvl9pPr marL="1382939" indent="0">
              <a:buNone/>
              <a:defRPr sz="52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E4B406C5-1F86-4970-8754-5658DFBE1B08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 marL="12700">
              <a:lnSpc>
                <a:spcPts val="675"/>
              </a:lnSpc>
            </a:pPr>
            <a:r>
              <a:rPr lang="fr-FR" spc="-55"/>
              <a:t>November </a:t>
            </a:r>
            <a:r>
              <a:rPr lang="fr-FR" spc="-65"/>
              <a:t>25–29,</a:t>
            </a:r>
            <a:r>
              <a:rPr lang="fr-FR" spc="30"/>
              <a:t> </a:t>
            </a:r>
            <a:r>
              <a:rPr lang="fr-FR" spc="-70"/>
              <a:t>2019</a:t>
            </a:r>
            <a:endParaRPr lang="fr-FR" spc="-70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875FE29D-00CF-4AD1-B894-5BF2222532C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 marL="12700">
              <a:lnSpc>
                <a:spcPts val="675"/>
              </a:lnSpc>
            </a:pPr>
            <a:r>
              <a:rPr lang="fr-FR" spc="-15"/>
              <a:t>F. </a:t>
            </a:r>
            <a:r>
              <a:rPr lang="fr-FR"/>
              <a:t>AKIMABERA </a:t>
            </a:r>
            <a:r>
              <a:rPr lang="fr-FR" spc="45"/>
              <a:t>&amp; </a:t>
            </a:r>
            <a:r>
              <a:rPr lang="fr-FR" spc="-50"/>
              <a:t>S.</a:t>
            </a:r>
            <a:r>
              <a:rPr lang="fr-FR" spc="-55"/>
              <a:t> </a:t>
            </a:r>
            <a:r>
              <a:rPr lang="fr-FR" spc="-15"/>
              <a:t>DOSSOU-CADJA</a:t>
            </a:r>
            <a:endParaRPr lang="fr-FR" spc="-15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14825F26-58B6-4EA4-BAF5-E9397965771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 marL="25400">
              <a:lnSpc>
                <a:spcPts val="675"/>
              </a:lnSpc>
            </a:pPr>
            <a:fld id="{81D60167-4931-47E6-BA6A-407CBD079E47}" type="slidenum">
              <a:rPr lang="fr-FR" spc="-65" smtClean="0"/>
              <a:t>‹N°›</a:t>
            </a:fld>
            <a:r>
              <a:rPr lang="fr-FR" spc="-65"/>
              <a:t> </a:t>
            </a:r>
            <a:r>
              <a:rPr lang="fr-FR" spc="45"/>
              <a:t>/</a:t>
            </a:r>
            <a:r>
              <a:rPr lang="fr-FR" spc="-15"/>
              <a:t> </a:t>
            </a:r>
            <a:r>
              <a:rPr lang="fr-FR" spc="-65"/>
              <a:t>18</a:t>
            </a:r>
            <a:endParaRPr lang="fr-FR" spc="-65" dirty="0"/>
          </a:p>
        </p:txBody>
      </p:sp>
    </p:spTree>
    <p:extLst>
      <p:ext uri="{BB962C8B-B14F-4D97-AF65-F5344CB8AC3E}">
        <p14:creationId xmlns:p14="http://schemas.microsoft.com/office/powerpoint/2010/main" val="40385260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318" y="307622"/>
            <a:ext cx="3247414" cy="1525294"/>
          </a:xfrm>
        </p:spPr>
        <p:txBody>
          <a:bodyPr anchor="ctr">
            <a:normAutofit/>
          </a:bodyPr>
          <a:lstStyle>
            <a:lvl1pPr algn="l">
              <a:defRPr sz="1664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6117" y="2025180"/>
            <a:ext cx="3250615" cy="259505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907">
                <a:solidFill>
                  <a:schemeClr val="accent1"/>
                </a:solidFill>
              </a:defRPr>
            </a:lvl1pPr>
            <a:lvl2pPr marL="172867" indent="0">
              <a:buFontTx/>
              <a:buNone/>
              <a:defRPr/>
            </a:lvl2pPr>
            <a:lvl3pPr marL="345735" indent="0">
              <a:buFontTx/>
              <a:buNone/>
              <a:defRPr/>
            </a:lvl3pPr>
            <a:lvl4pPr marL="518602" indent="0">
              <a:buFontTx/>
              <a:buNone/>
              <a:defRPr/>
            </a:lvl4pPr>
            <a:lvl5pPr marL="691469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6117" y="2284684"/>
            <a:ext cx="3250615" cy="763966"/>
          </a:xfrm>
        </p:spPr>
        <p:txBody>
          <a:bodyPr>
            <a:normAutofit/>
          </a:bodyPr>
          <a:lstStyle>
            <a:lvl1pPr marL="0" indent="0" algn="l">
              <a:buNone/>
              <a:defRPr sz="68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172867" indent="0">
              <a:buNone/>
              <a:defRPr sz="681">
                <a:solidFill>
                  <a:schemeClr val="tx1">
                    <a:tint val="75000"/>
                  </a:schemeClr>
                </a:solidFill>
              </a:defRPr>
            </a:lvl2pPr>
            <a:lvl3pPr marL="345735" indent="0">
              <a:buNone/>
              <a:defRPr sz="605">
                <a:solidFill>
                  <a:schemeClr val="tx1">
                    <a:tint val="75000"/>
                  </a:schemeClr>
                </a:solidFill>
              </a:defRPr>
            </a:lvl3pPr>
            <a:lvl4pPr marL="518602" indent="0">
              <a:buNone/>
              <a:defRPr sz="529">
                <a:solidFill>
                  <a:schemeClr val="tx1">
                    <a:tint val="75000"/>
                  </a:schemeClr>
                </a:solidFill>
              </a:defRPr>
            </a:lvl4pPr>
            <a:lvl5pPr marL="691469" indent="0">
              <a:buNone/>
              <a:defRPr sz="529">
                <a:solidFill>
                  <a:schemeClr val="tx1">
                    <a:tint val="75000"/>
                  </a:schemeClr>
                </a:solidFill>
              </a:defRPr>
            </a:lvl5pPr>
            <a:lvl6pPr marL="864337" indent="0">
              <a:buNone/>
              <a:defRPr sz="529">
                <a:solidFill>
                  <a:schemeClr val="tx1">
                    <a:tint val="75000"/>
                  </a:schemeClr>
                </a:solidFill>
              </a:defRPr>
            </a:lvl6pPr>
            <a:lvl7pPr marL="1037204" indent="0">
              <a:buNone/>
              <a:defRPr sz="529">
                <a:solidFill>
                  <a:schemeClr val="tx1">
                    <a:tint val="75000"/>
                  </a:schemeClr>
                </a:solidFill>
              </a:defRPr>
            </a:lvl7pPr>
            <a:lvl8pPr marL="1210071" indent="0">
              <a:buNone/>
              <a:defRPr sz="529">
                <a:solidFill>
                  <a:schemeClr val="tx1">
                    <a:tint val="75000"/>
                  </a:schemeClr>
                </a:solidFill>
              </a:defRPr>
            </a:lvl8pPr>
            <a:lvl9pPr marL="1382939" indent="0">
              <a:buNone/>
              <a:defRPr sz="52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8613DECC-ECB3-4244-A339-591E29CBB2D9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 marL="12700">
              <a:lnSpc>
                <a:spcPts val="675"/>
              </a:lnSpc>
            </a:pPr>
            <a:r>
              <a:rPr lang="fr-FR" spc="-55"/>
              <a:t>November </a:t>
            </a:r>
            <a:r>
              <a:rPr lang="fr-FR" spc="-65"/>
              <a:t>25–29,</a:t>
            </a:r>
            <a:r>
              <a:rPr lang="fr-FR" spc="30"/>
              <a:t> </a:t>
            </a:r>
            <a:r>
              <a:rPr lang="fr-FR" spc="-70"/>
              <a:t>2019</a:t>
            </a:r>
            <a:endParaRPr lang="fr-FR" spc="-70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FB401073-E981-4742-A535-C181D1F5182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 marL="12700">
              <a:lnSpc>
                <a:spcPts val="675"/>
              </a:lnSpc>
            </a:pPr>
            <a:r>
              <a:rPr lang="fr-FR" spc="-15"/>
              <a:t>F. </a:t>
            </a:r>
            <a:r>
              <a:rPr lang="fr-FR"/>
              <a:t>AKIMABERA </a:t>
            </a:r>
            <a:r>
              <a:rPr lang="fr-FR" spc="45"/>
              <a:t>&amp; </a:t>
            </a:r>
            <a:r>
              <a:rPr lang="fr-FR" spc="-50"/>
              <a:t>S.</a:t>
            </a:r>
            <a:r>
              <a:rPr lang="fr-FR" spc="-55"/>
              <a:t> </a:t>
            </a:r>
            <a:r>
              <a:rPr lang="fr-FR" spc="-15"/>
              <a:t>DOSSOU-CADJA</a:t>
            </a:r>
            <a:endParaRPr lang="fr-FR" spc="-15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7FA179EA-F5C0-4512-BEF6-BA4B4E7DA12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 marL="25400">
              <a:lnSpc>
                <a:spcPts val="675"/>
              </a:lnSpc>
            </a:pPr>
            <a:fld id="{81D60167-4931-47E6-BA6A-407CBD079E47}" type="slidenum">
              <a:rPr lang="fr-FR" spc="-65" smtClean="0"/>
              <a:t>‹N°›</a:t>
            </a:fld>
            <a:r>
              <a:rPr lang="fr-FR" spc="-65"/>
              <a:t> </a:t>
            </a:r>
            <a:r>
              <a:rPr lang="fr-FR" spc="45"/>
              <a:t>/</a:t>
            </a:r>
            <a:r>
              <a:rPr lang="fr-FR" spc="-15"/>
              <a:t> </a:t>
            </a:r>
            <a:r>
              <a:rPr lang="fr-FR" spc="-65"/>
              <a:t>18</a:t>
            </a:r>
            <a:endParaRPr lang="fr-FR" spc="-65" dirty="0"/>
          </a:p>
        </p:txBody>
      </p:sp>
    </p:spTree>
    <p:extLst>
      <p:ext uri="{BB962C8B-B14F-4D97-AF65-F5344CB8AC3E}">
        <p14:creationId xmlns:p14="http://schemas.microsoft.com/office/powerpoint/2010/main" val="35285913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B84BBD-B961-4610-9F0E-E72EEFA874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12700">
              <a:lnSpc>
                <a:spcPts val="675"/>
              </a:lnSpc>
            </a:pPr>
            <a:r>
              <a:rPr lang="fr-FR" spc="-55"/>
              <a:t>November </a:t>
            </a:r>
            <a:r>
              <a:rPr lang="fr-FR" spc="-65"/>
              <a:t>25–29,</a:t>
            </a:r>
            <a:r>
              <a:rPr lang="fr-FR" spc="30"/>
              <a:t> </a:t>
            </a:r>
            <a:r>
              <a:rPr lang="fr-FR" spc="-70"/>
              <a:t>2019</a:t>
            </a:r>
            <a:endParaRPr lang="fr-FR" spc="-7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9F97E3-B5DB-4F7B-AC3B-038F70D04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12700">
              <a:lnSpc>
                <a:spcPts val="675"/>
              </a:lnSpc>
            </a:pPr>
            <a:r>
              <a:rPr lang="fr-FR" spc="-15"/>
              <a:t>F. </a:t>
            </a:r>
            <a:r>
              <a:rPr lang="fr-FR"/>
              <a:t>AKIMABERA </a:t>
            </a:r>
            <a:r>
              <a:rPr lang="fr-FR" spc="45"/>
              <a:t>&amp; </a:t>
            </a:r>
            <a:r>
              <a:rPr lang="fr-FR" spc="-50"/>
              <a:t>S.</a:t>
            </a:r>
            <a:r>
              <a:rPr lang="fr-FR" spc="-55"/>
              <a:t> </a:t>
            </a:r>
            <a:r>
              <a:rPr lang="fr-FR" spc="-15"/>
              <a:t>DOSSOU-CADJA</a:t>
            </a:r>
            <a:endParaRPr lang="fr-FR" spc="-15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1F74EB-4EDE-42D1-BFEF-8849E1709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25400">
              <a:lnSpc>
                <a:spcPts val="675"/>
              </a:lnSpc>
            </a:pPr>
            <a:fld id="{81D60167-4931-47E6-BA6A-407CBD079E47}" type="slidenum">
              <a:rPr lang="fr-FR" spc="-65" smtClean="0"/>
              <a:t>‹N°›</a:t>
            </a:fld>
            <a:r>
              <a:rPr lang="fr-FR" spc="-65"/>
              <a:t> </a:t>
            </a:r>
            <a:r>
              <a:rPr lang="fr-FR" spc="45"/>
              <a:t>/</a:t>
            </a:r>
            <a:r>
              <a:rPr lang="fr-FR" spc="-15"/>
              <a:t> </a:t>
            </a:r>
            <a:r>
              <a:rPr lang="fr-FR" spc="-65"/>
              <a:t>18</a:t>
            </a:r>
            <a:endParaRPr lang="fr-FR" spc="-65" dirty="0"/>
          </a:p>
        </p:txBody>
      </p:sp>
    </p:spTree>
    <p:extLst>
      <p:ext uri="{BB962C8B-B14F-4D97-AF65-F5344CB8AC3E}">
        <p14:creationId xmlns:p14="http://schemas.microsoft.com/office/powerpoint/2010/main" val="20219752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012777" y="307622"/>
            <a:ext cx="493356" cy="2650038"/>
          </a:xfrm>
        </p:spPr>
        <p:txBody>
          <a:bodyPr vert="eaVert" anchor="ctr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6117" y="307622"/>
            <a:ext cx="2669619" cy="265003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988BB8-1BC9-47DB-8BE1-4B155CCE5E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12700">
              <a:lnSpc>
                <a:spcPts val="675"/>
              </a:lnSpc>
            </a:pPr>
            <a:r>
              <a:rPr lang="fr-FR" spc="-55"/>
              <a:t>November </a:t>
            </a:r>
            <a:r>
              <a:rPr lang="fr-FR" spc="-65"/>
              <a:t>25–29,</a:t>
            </a:r>
            <a:r>
              <a:rPr lang="fr-FR" spc="30"/>
              <a:t> </a:t>
            </a:r>
            <a:r>
              <a:rPr lang="fr-FR" spc="-70"/>
              <a:t>2019</a:t>
            </a:r>
            <a:endParaRPr lang="fr-FR" spc="-7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7E21BB-DEBE-4632-AE2A-63548086BD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12700">
              <a:lnSpc>
                <a:spcPts val="675"/>
              </a:lnSpc>
            </a:pPr>
            <a:r>
              <a:rPr lang="fr-FR" spc="-15"/>
              <a:t>F. </a:t>
            </a:r>
            <a:r>
              <a:rPr lang="fr-FR"/>
              <a:t>AKIMABERA </a:t>
            </a:r>
            <a:r>
              <a:rPr lang="fr-FR" spc="45"/>
              <a:t>&amp; </a:t>
            </a:r>
            <a:r>
              <a:rPr lang="fr-FR" spc="-50"/>
              <a:t>S.</a:t>
            </a:r>
            <a:r>
              <a:rPr lang="fr-FR" spc="-55"/>
              <a:t> </a:t>
            </a:r>
            <a:r>
              <a:rPr lang="fr-FR" spc="-15"/>
              <a:t>DOSSOU-CADJA</a:t>
            </a:r>
            <a:endParaRPr lang="fr-FR" spc="-15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642F91-01C4-4C59-9CBA-D7167F336A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25400">
              <a:lnSpc>
                <a:spcPts val="675"/>
              </a:lnSpc>
            </a:pPr>
            <a:fld id="{81D60167-4931-47E6-BA6A-407CBD079E47}" type="slidenum">
              <a:rPr lang="fr-FR" spc="-65" smtClean="0"/>
              <a:t>‹N°›</a:t>
            </a:fld>
            <a:r>
              <a:rPr lang="fr-FR" spc="-65"/>
              <a:t> </a:t>
            </a:r>
            <a:r>
              <a:rPr lang="fr-FR" spc="45"/>
              <a:t>/</a:t>
            </a:r>
            <a:r>
              <a:rPr lang="fr-FR" spc="-15"/>
              <a:t> </a:t>
            </a:r>
            <a:r>
              <a:rPr lang="fr-FR" spc="-65"/>
              <a:t>18</a:t>
            </a:r>
            <a:endParaRPr lang="fr-FR" spc="-65" dirty="0"/>
          </a:p>
        </p:txBody>
      </p:sp>
    </p:spTree>
    <p:extLst>
      <p:ext uri="{BB962C8B-B14F-4D97-AF65-F5344CB8AC3E}">
        <p14:creationId xmlns:p14="http://schemas.microsoft.com/office/powerpoint/2010/main" val="39995369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rgbClr val="CC00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600" b="0" i="0">
                <a:solidFill>
                  <a:srgbClr val="F2F2F2"/>
                </a:solidFill>
                <a:latin typeface="Verdana"/>
                <a:cs typeface="Verdana"/>
              </a:defRPr>
            </a:lvl1pPr>
          </a:lstStyle>
          <a:p>
            <a:pPr marL="12700">
              <a:lnSpc>
                <a:spcPts val="675"/>
              </a:lnSpc>
            </a:pPr>
            <a:r>
              <a:rPr spc="-15" dirty="0"/>
              <a:t>F. </a:t>
            </a:r>
            <a:r>
              <a:rPr dirty="0"/>
              <a:t>AKIMABERA </a:t>
            </a:r>
            <a:r>
              <a:rPr spc="45" dirty="0"/>
              <a:t>&amp; </a:t>
            </a:r>
            <a:r>
              <a:rPr spc="-50" dirty="0"/>
              <a:t>S.</a:t>
            </a:r>
            <a:r>
              <a:rPr spc="-55" dirty="0"/>
              <a:t> </a:t>
            </a:r>
            <a:r>
              <a:rPr spc="-15" dirty="0"/>
              <a:t>DOSSOU-CADJA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600" b="0" i="0">
                <a:solidFill>
                  <a:srgbClr val="7A0000"/>
                </a:solidFill>
                <a:latin typeface="Verdana"/>
                <a:cs typeface="Verdana"/>
              </a:defRPr>
            </a:lvl1pPr>
          </a:lstStyle>
          <a:p>
            <a:pPr marL="12700">
              <a:lnSpc>
                <a:spcPts val="675"/>
              </a:lnSpc>
            </a:pPr>
            <a:r>
              <a:rPr spc="-55" dirty="0"/>
              <a:t>November </a:t>
            </a:r>
            <a:r>
              <a:rPr spc="-65" dirty="0"/>
              <a:t>25–29,</a:t>
            </a:r>
            <a:r>
              <a:rPr spc="30" dirty="0"/>
              <a:t> </a:t>
            </a:r>
            <a:r>
              <a:rPr spc="-70" dirty="0"/>
              <a:t>2019</a:t>
            </a: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600" b="0" i="0">
                <a:solidFill>
                  <a:srgbClr val="7A0000"/>
                </a:solidFill>
                <a:latin typeface="Verdana"/>
                <a:cs typeface="Verdana"/>
              </a:defRPr>
            </a:lvl1pPr>
          </a:lstStyle>
          <a:p>
            <a:pPr marL="25400">
              <a:lnSpc>
                <a:spcPts val="675"/>
              </a:lnSpc>
            </a:pPr>
            <a:fld id="{81D60167-4931-47E6-BA6A-407CBD079E47}" type="slidenum">
              <a:rPr spc="-65" dirty="0"/>
              <a:t>‹N°›</a:t>
            </a:fld>
            <a:r>
              <a:rPr spc="-65" dirty="0"/>
              <a:t> </a:t>
            </a:r>
            <a:r>
              <a:rPr spc="45" dirty="0"/>
              <a:t>/</a:t>
            </a:r>
            <a:r>
              <a:rPr spc="-15" dirty="0"/>
              <a:t> </a:t>
            </a:r>
            <a:r>
              <a:rPr spc="-65" dirty="0"/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325142914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5300" y="57338"/>
            <a:ext cx="4419498" cy="2444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691515" y="1938020"/>
            <a:ext cx="3227070" cy="8651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600" b="0" i="0">
                <a:solidFill>
                  <a:srgbClr val="F2F2F2"/>
                </a:solidFill>
                <a:latin typeface="Verdana"/>
                <a:cs typeface="Verdana"/>
              </a:defRPr>
            </a:lvl1pPr>
          </a:lstStyle>
          <a:p>
            <a:pPr marL="12700">
              <a:lnSpc>
                <a:spcPts val="675"/>
              </a:lnSpc>
            </a:pPr>
            <a:r>
              <a:rPr spc="-15" dirty="0"/>
              <a:t>F. </a:t>
            </a:r>
            <a:r>
              <a:rPr dirty="0"/>
              <a:t>AKIMABERA </a:t>
            </a:r>
            <a:r>
              <a:rPr spc="45" dirty="0"/>
              <a:t>&amp; </a:t>
            </a:r>
            <a:r>
              <a:rPr spc="-50" dirty="0"/>
              <a:t>S.</a:t>
            </a:r>
            <a:r>
              <a:rPr spc="-55" dirty="0"/>
              <a:t> </a:t>
            </a:r>
            <a:r>
              <a:rPr spc="-15" dirty="0"/>
              <a:t>DOSSOU-CADJA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600" b="0" i="0">
                <a:solidFill>
                  <a:srgbClr val="7A0000"/>
                </a:solidFill>
                <a:latin typeface="Verdana"/>
                <a:cs typeface="Verdana"/>
              </a:defRPr>
            </a:lvl1pPr>
          </a:lstStyle>
          <a:p>
            <a:pPr marL="12700">
              <a:lnSpc>
                <a:spcPts val="675"/>
              </a:lnSpc>
            </a:pPr>
            <a:r>
              <a:rPr spc="-55" dirty="0"/>
              <a:t>November </a:t>
            </a:r>
            <a:r>
              <a:rPr spc="-65" dirty="0"/>
              <a:t>25–29,</a:t>
            </a:r>
            <a:r>
              <a:rPr spc="30" dirty="0"/>
              <a:t> </a:t>
            </a:r>
            <a:r>
              <a:rPr spc="-70" dirty="0"/>
              <a:t>2019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600" b="0" i="0">
                <a:solidFill>
                  <a:srgbClr val="7A0000"/>
                </a:solidFill>
                <a:latin typeface="Verdana"/>
                <a:cs typeface="Verdana"/>
              </a:defRPr>
            </a:lvl1pPr>
          </a:lstStyle>
          <a:p>
            <a:pPr marL="25400">
              <a:lnSpc>
                <a:spcPts val="675"/>
              </a:lnSpc>
            </a:pPr>
            <a:fld id="{81D60167-4931-47E6-BA6A-407CBD079E47}" type="slidenum">
              <a:rPr spc="-65" dirty="0"/>
              <a:t>‹N°›</a:t>
            </a:fld>
            <a:r>
              <a:rPr spc="-65" dirty="0"/>
              <a:t> </a:t>
            </a:r>
            <a:r>
              <a:rPr spc="45" dirty="0"/>
              <a:t>/</a:t>
            </a:r>
            <a:r>
              <a:rPr spc="-15" dirty="0"/>
              <a:t> </a:t>
            </a:r>
            <a:r>
              <a:rPr spc="-65" dirty="0"/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38733517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8">
            <a:extLst>
              <a:ext uri="{FF2B5EF4-FFF2-40B4-BE49-F238E27FC236}">
                <a16:creationId xmlns:a16="http://schemas.microsoft.com/office/drawing/2014/main" id="{46E9AB56-D526-4A96-8A94-84F50B9E6A0B}"/>
              </a:ext>
            </a:extLst>
          </p:cNvPr>
          <p:cNvSpPr/>
          <p:nvPr/>
        </p:nvSpPr>
        <p:spPr bwMode="auto">
          <a:xfrm>
            <a:off x="4334575" y="-4006"/>
            <a:ext cx="274325" cy="3464756"/>
          </a:xfrm>
          <a:custGeom>
            <a:avLst/>
            <a:gdLst/>
            <a:ahLst/>
            <a:cxnLst/>
            <a:rect l="l" t="t" r="r" b="b"/>
            <a:pathLst>
              <a:path w="1290094" h="6858000">
                <a:moveTo>
                  <a:pt x="1019735" y="0"/>
                </a:moveTo>
                <a:lnTo>
                  <a:pt x="1290094" y="0"/>
                </a:lnTo>
                <a:lnTo>
                  <a:pt x="1290094" y="6858000"/>
                </a:lnTo>
                <a:lnTo>
                  <a:pt x="0" y="6858000"/>
                </a:lnTo>
                <a:lnTo>
                  <a:pt x="101973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9" name="Isosceles Triangle 28">
            <a:extLst>
              <a:ext uri="{FF2B5EF4-FFF2-40B4-BE49-F238E27FC236}">
                <a16:creationId xmlns:a16="http://schemas.microsoft.com/office/drawing/2014/main" id="{AD269AC9-0250-4609-91ED-B1E5F63AAB89}"/>
              </a:ext>
            </a:extLst>
          </p:cNvPr>
          <p:cNvSpPr/>
          <p:nvPr/>
        </p:nvSpPr>
        <p:spPr bwMode="auto">
          <a:xfrm>
            <a:off x="0" y="2025180"/>
            <a:ext cx="169878" cy="143557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28" name="Title Placeholder 1">
            <a:extLst>
              <a:ext uri="{FF2B5EF4-FFF2-40B4-BE49-F238E27FC236}">
                <a16:creationId xmlns:a16="http://schemas.microsoft.com/office/drawing/2014/main" id="{A4C367F1-E234-42B6-9F4F-02DB6DB63BB6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56317" y="307622"/>
            <a:ext cx="3250480" cy="6665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en-US"/>
              <a:t>Modifiez le style du titre</a:t>
            </a:r>
            <a:endParaRPr lang="en-US" altLang="en-US"/>
          </a:p>
        </p:txBody>
      </p:sp>
      <p:sp>
        <p:nvSpPr>
          <p:cNvPr id="1029" name="Text Placeholder 2">
            <a:extLst>
              <a:ext uri="{FF2B5EF4-FFF2-40B4-BE49-F238E27FC236}">
                <a16:creationId xmlns:a16="http://schemas.microsoft.com/office/drawing/2014/main" id="{27045880-AB96-4DFA-A058-428A3676A2F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256317" y="1090297"/>
            <a:ext cx="3250480" cy="1958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en-US"/>
              <a:t>Cliquez pour modifier les styles du texte du masque</a:t>
            </a:r>
          </a:p>
          <a:p>
            <a:pPr lvl="1"/>
            <a:r>
              <a:rPr lang="fr-FR" altLang="en-US"/>
              <a:t>Deuxième niveau</a:t>
            </a:r>
          </a:p>
          <a:p>
            <a:pPr lvl="2"/>
            <a:r>
              <a:rPr lang="fr-FR" altLang="en-US"/>
              <a:t>Troisième niveau</a:t>
            </a:r>
          </a:p>
          <a:p>
            <a:pPr lvl="3"/>
            <a:r>
              <a:rPr lang="fr-FR" altLang="en-US"/>
              <a:t>Quatrième niveau</a:t>
            </a:r>
          </a:p>
          <a:p>
            <a:pPr lvl="4"/>
            <a:r>
              <a:rPr lang="fr-FR" altLang="en-US"/>
              <a:t>Cinquième niveau</a:t>
            </a:r>
            <a:endParaRPr lang="en-US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73EA00-2483-4B02-BDA1-B180F42EE5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724641" y="3048985"/>
            <a:ext cx="344557" cy="1842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34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marL="12700">
              <a:lnSpc>
                <a:spcPts val="675"/>
              </a:lnSpc>
            </a:pPr>
            <a:r>
              <a:rPr lang="fr-FR" spc="-55"/>
              <a:t>November </a:t>
            </a:r>
            <a:r>
              <a:rPr lang="fr-FR" spc="-65"/>
              <a:t>25–29,</a:t>
            </a:r>
            <a:r>
              <a:rPr lang="fr-FR" spc="30"/>
              <a:t> </a:t>
            </a:r>
            <a:r>
              <a:rPr lang="fr-FR" spc="-70"/>
              <a:t>2019</a:t>
            </a:r>
            <a:endParaRPr lang="fr-FR" spc="-7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DB81DE-E4DE-4A1D-920C-AEC82EE314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6317" y="3048985"/>
            <a:ext cx="2381285" cy="1842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34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marL="12700">
              <a:lnSpc>
                <a:spcPts val="675"/>
              </a:lnSpc>
            </a:pPr>
            <a:r>
              <a:rPr lang="fr-FR" spc="-15"/>
              <a:t>F. </a:t>
            </a:r>
            <a:r>
              <a:rPr lang="fr-FR"/>
              <a:t>AKIMABERA </a:t>
            </a:r>
            <a:r>
              <a:rPr lang="fr-FR" spc="45"/>
              <a:t>&amp; </a:t>
            </a:r>
            <a:r>
              <a:rPr lang="fr-FR" spc="-50"/>
              <a:t>S.</a:t>
            </a:r>
            <a:r>
              <a:rPr lang="fr-FR" spc="-55"/>
              <a:t> </a:t>
            </a:r>
            <a:r>
              <a:rPr lang="fr-FR" spc="-15"/>
              <a:t>DOSSOU-CADJA</a:t>
            </a:r>
            <a:endParaRPr lang="fr-FR" spc="-15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C9A9C7-113C-426E-8B36-1B8A1E45AB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48080" y="3048985"/>
            <a:ext cx="258718" cy="1842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340">
                <a:solidFill>
                  <a:schemeClr val="accent1"/>
                </a:solidFill>
                <a:latin typeface="+mn-lt"/>
              </a:defRPr>
            </a:lvl1pPr>
          </a:lstStyle>
          <a:p>
            <a:pPr marL="25400">
              <a:lnSpc>
                <a:spcPts val="675"/>
              </a:lnSpc>
            </a:pPr>
            <a:fld id="{81D60167-4931-47E6-BA6A-407CBD079E47}" type="slidenum">
              <a:rPr lang="fr-FR" spc="-65" smtClean="0"/>
              <a:t>‹N°›</a:t>
            </a:fld>
            <a:r>
              <a:rPr lang="fr-FR" spc="-65"/>
              <a:t> </a:t>
            </a:r>
            <a:r>
              <a:rPr lang="fr-FR" spc="45"/>
              <a:t>/</a:t>
            </a:r>
            <a:r>
              <a:rPr lang="fr-FR" spc="-15"/>
              <a:t> </a:t>
            </a:r>
            <a:r>
              <a:rPr lang="fr-FR" spc="-65"/>
              <a:t>18</a:t>
            </a:r>
            <a:endParaRPr lang="fr-FR" spc="-65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418E04C-E41D-4345-B6D3-7EC0C21BF1B7}"/>
              </a:ext>
            </a:extLst>
          </p:cNvPr>
          <p:cNvSpPr txBox="1"/>
          <p:nvPr/>
        </p:nvSpPr>
        <p:spPr>
          <a:xfrm>
            <a:off x="4009827" y="841155"/>
            <a:ext cx="462211" cy="15344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397" dirty="0">
                <a:latin typeface="Trebuchet MS" panose="020B0703020202090204" pitchFamily="34" charset="0"/>
              </a:rPr>
              <a:t> #CLPA2019</a:t>
            </a:r>
            <a:endParaRPr lang="en-US" sz="397" dirty="0">
              <a:solidFill>
                <a:schemeClr val="bg2">
                  <a:lumMod val="25000"/>
                </a:schemeClr>
              </a:solidFill>
              <a:latin typeface="Trebuchet MS" charset="0"/>
            </a:endParaRPr>
          </a:p>
        </p:txBody>
      </p:sp>
      <p:pic>
        <p:nvPicPr>
          <p:cNvPr id="1034" name="Picture 10">
            <a:extLst>
              <a:ext uri="{FF2B5EF4-FFF2-40B4-BE49-F238E27FC236}">
                <a16:creationId xmlns:a16="http://schemas.microsoft.com/office/drawing/2014/main" id="{B8BBC7CB-498A-4098-8EE2-7A7054A780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9827" y="292402"/>
            <a:ext cx="462211" cy="6168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71101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  <p:sldLayoutId id="2147483700" r:id="rId14"/>
    <p:sldLayoutId id="2147483701" r:id="rId15"/>
    <p:sldLayoutId id="2147483702" r:id="rId16"/>
    <p:sldLayoutId id="2147483704" r:id="rId17"/>
    <p:sldLayoutId id="2147483705" r:id="rId18"/>
  </p:sldLayoutIdLst>
  <p:txStyles>
    <p:titleStyle>
      <a:lvl1pPr algn="l" defTabSz="172867" rtl="0" eaLnBrk="1" fontAlgn="base" hangingPunct="1">
        <a:spcBef>
          <a:spcPct val="0"/>
        </a:spcBef>
        <a:spcAft>
          <a:spcPct val="0"/>
        </a:spcAft>
        <a:defRPr sz="1361" kern="1200">
          <a:solidFill>
            <a:schemeClr val="accent1"/>
          </a:solidFill>
          <a:latin typeface="+mj-lt"/>
          <a:ea typeface="+mj-ea"/>
          <a:cs typeface="+mj-cs"/>
        </a:defRPr>
      </a:lvl1pPr>
      <a:lvl2pPr algn="l" defTabSz="172867" rtl="0" eaLnBrk="1" fontAlgn="base" hangingPunct="1">
        <a:spcBef>
          <a:spcPct val="0"/>
        </a:spcBef>
        <a:spcAft>
          <a:spcPct val="0"/>
        </a:spcAft>
        <a:defRPr sz="1361">
          <a:solidFill>
            <a:schemeClr val="accent1"/>
          </a:solidFill>
          <a:latin typeface="Trebuchet MS" charset="0"/>
        </a:defRPr>
      </a:lvl2pPr>
      <a:lvl3pPr algn="l" defTabSz="172867" rtl="0" eaLnBrk="1" fontAlgn="base" hangingPunct="1">
        <a:spcBef>
          <a:spcPct val="0"/>
        </a:spcBef>
        <a:spcAft>
          <a:spcPct val="0"/>
        </a:spcAft>
        <a:defRPr sz="1361">
          <a:solidFill>
            <a:schemeClr val="accent1"/>
          </a:solidFill>
          <a:latin typeface="Trebuchet MS" charset="0"/>
        </a:defRPr>
      </a:lvl3pPr>
      <a:lvl4pPr algn="l" defTabSz="172867" rtl="0" eaLnBrk="1" fontAlgn="base" hangingPunct="1">
        <a:spcBef>
          <a:spcPct val="0"/>
        </a:spcBef>
        <a:spcAft>
          <a:spcPct val="0"/>
        </a:spcAft>
        <a:defRPr sz="1361">
          <a:solidFill>
            <a:schemeClr val="accent1"/>
          </a:solidFill>
          <a:latin typeface="Trebuchet MS" charset="0"/>
        </a:defRPr>
      </a:lvl4pPr>
      <a:lvl5pPr algn="l" defTabSz="172867" rtl="0" eaLnBrk="1" fontAlgn="base" hangingPunct="1">
        <a:spcBef>
          <a:spcPct val="0"/>
        </a:spcBef>
        <a:spcAft>
          <a:spcPct val="0"/>
        </a:spcAft>
        <a:defRPr sz="1361">
          <a:solidFill>
            <a:schemeClr val="accent1"/>
          </a:solidFill>
          <a:latin typeface="Trebuchet MS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129650" indent="-129650" algn="l" defTabSz="172867" rtl="0" eaLnBrk="1" fontAlgn="base" hangingPunct="1">
        <a:spcBef>
          <a:spcPts val="378"/>
        </a:spcBef>
        <a:spcAft>
          <a:spcPct val="0"/>
        </a:spcAft>
        <a:buClr>
          <a:schemeClr val="accent1"/>
        </a:buClr>
        <a:buSzPct val="80000"/>
        <a:buFont typeface="Wingdings 3" panose="05040102010807070707" pitchFamily="18" charset="2"/>
        <a:buChar char=""/>
        <a:defRPr sz="907" kern="1200">
          <a:solidFill>
            <a:srgbClr val="404040"/>
          </a:solidFill>
          <a:latin typeface="+mn-lt"/>
          <a:ea typeface="+mn-ea"/>
          <a:cs typeface="+mn-cs"/>
        </a:defRPr>
      </a:lvl1pPr>
      <a:lvl2pPr marL="280909" indent="-108042" algn="l" defTabSz="172867" rtl="0" eaLnBrk="1" fontAlgn="base" hangingPunct="1">
        <a:spcBef>
          <a:spcPts val="378"/>
        </a:spcBef>
        <a:spcAft>
          <a:spcPct val="0"/>
        </a:spcAft>
        <a:buClr>
          <a:schemeClr val="accent1"/>
        </a:buClr>
        <a:buSzPct val="80000"/>
        <a:buFont typeface="Wingdings 3" panose="05040102010807070707" pitchFamily="18" charset="2"/>
        <a:buChar char=""/>
        <a:defRPr sz="756" kern="1200">
          <a:solidFill>
            <a:srgbClr val="404040"/>
          </a:solidFill>
          <a:latin typeface="+mn-lt"/>
          <a:ea typeface="+mn-ea"/>
          <a:cs typeface="+mn-cs"/>
        </a:defRPr>
      </a:lvl2pPr>
      <a:lvl3pPr marL="432168" indent="-86434" algn="l" defTabSz="172867" rtl="0" eaLnBrk="1" fontAlgn="base" hangingPunct="1">
        <a:spcBef>
          <a:spcPts val="378"/>
        </a:spcBef>
        <a:spcAft>
          <a:spcPct val="0"/>
        </a:spcAft>
        <a:buClr>
          <a:schemeClr val="accent1"/>
        </a:buClr>
        <a:buSzPct val="80000"/>
        <a:buFont typeface="Wingdings 3" panose="05040102010807070707" pitchFamily="18" charset="2"/>
        <a:buChar char=""/>
        <a:defRPr kern="1200">
          <a:solidFill>
            <a:srgbClr val="404040"/>
          </a:solidFill>
          <a:latin typeface="+mn-lt"/>
          <a:ea typeface="+mn-ea"/>
          <a:cs typeface="+mn-cs"/>
        </a:defRPr>
      </a:lvl3pPr>
      <a:lvl4pPr marL="605036" indent="-86434" algn="l" defTabSz="172867" rtl="0" eaLnBrk="1" fontAlgn="base" hangingPunct="1">
        <a:spcBef>
          <a:spcPts val="378"/>
        </a:spcBef>
        <a:spcAft>
          <a:spcPct val="0"/>
        </a:spcAft>
        <a:buClr>
          <a:schemeClr val="accent1"/>
        </a:buClr>
        <a:buSzPct val="80000"/>
        <a:buFont typeface="Wingdings 3" panose="05040102010807070707" pitchFamily="18" charset="2"/>
        <a:buChar char=""/>
        <a:defRPr sz="605" kern="1200">
          <a:solidFill>
            <a:srgbClr val="404040"/>
          </a:solidFill>
          <a:latin typeface="+mn-lt"/>
          <a:ea typeface="+mn-ea"/>
          <a:cs typeface="+mn-cs"/>
        </a:defRPr>
      </a:lvl4pPr>
      <a:lvl5pPr marL="777903" indent="-86434" algn="l" defTabSz="172867" rtl="0" eaLnBrk="1" fontAlgn="base" hangingPunct="1">
        <a:spcBef>
          <a:spcPts val="378"/>
        </a:spcBef>
        <a:spcAft>
          <a:spcPct val="0"/>
        </a:spcAft>
        <a:buClr>
          <a:schemeClr val="accent1"/>
        </a:buClr>
        <a:buSzPct val="80000"/>
        <a:buFont typeface="Wingdings 3" panose="05040102010807070707" pitchFamily="18" charset="2"/>
        <a:buChar char=""/>
        <a:defRPr sz="605" kern="1200">
          <a:solidFill>
            <a:srgbClr val="404040"/>
          </a:solidFill>
          <a:latin typeface="+mn-lt"/>
          <a:ea typeface="+mn-ea"/>
          <a:cs typeface="+mn-cs"/>
        </a:defRPr>
      </a:lvl5pPr>
      <a:lvl6pPr marL="950770" indent="-86434" algn="l" defTabSz="172867" rtl="0" eaLnBrk="1" latinLnBrk="0" hangingPunct="1">
        <a:spcBef>
          <a:spcPts val="378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45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123638" indent="-86434" algn="l" defTabSz="172867" rtl="0" eaLnBrk="1" latinLnBrk="0" hangingPunct="1">
        <a:spcBef>
          <a:spcPts val="378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45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296505" indent="-86434" algn="l" defTabSz="172867" rtl="0" eaLnBrk="1" latinLnBrk="0" hangingPunct="1">
        <a:spcBef>
          <a:spcPts val="378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45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469372" indent="-86434" algn="l" defTabSz="172867" rtl="0" eaLnBrk="1" latinLnBrk="0" hangingPunct="1">
        <a:spcBef>
          <a:spcPts val="378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45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72867" rtl="0" eaLnBrk="1" latinLnBrk="0" hangingPunct="1">
        <a:defRPr sz="681" kern="1200">
          <a:solidFill>
            <a:schemeClr val="tx1"/>
          </a:solidFill>
          <a:latin typeface="+mn-lt"/>
          <a:ea typeface="+mn-ea"/>
          <a:cs typeface="+mn-cs"/>
        </a:defRPr>
      </a:lvl1pPr>
      <a:lvl2pPr marL="172867" algn="l" defTabSz="172867" rtl="0" eaLnBrk="1" latinLnBrk="0" hangingPunct="1">
        <a:defRPr sz="681" kern="1200">
          <a:solidFill>
            <a:schemeClr val="tx1"/>
          </a:solidFill>
          <a:latin typeface="+mn-lt"/>
          <a:ea typeface="+mn-ea"/>
          <a:cs typeface="+mn-cs"/>
        </a:defRPr>
      </a:lvl2pPr>
      <a:lvl3pPr marL="345735" algn="l" defTabSz="172867" rtl="0" eaLnBrk="1" latinLnBrk="0" hangingPunct="1">
        <a:defRPr sz="681" kern="1200">
          <a:solidFill>
            <a:schemeClr val="tx1"/>
          </a:solidFill>
          <a:latin typeface="+mn-lt"/>
          <a:ea typeface="+mn-ea"/>
          <a:cs typeface="+mn-cs"/>
        </a:defRPr>
      </a:lvl3pPr>
      <a:lvl4pPr marL="518602" algn="l" defTabSz="172867" rtl="0" eaLnBrk="1" latinLnBrk="0" hangingPunct="1">
        <a:defRPr sz="681" kern="1200">
          <a:solidFill>
            <a:schemeClr val="tx1"/>
          </a:solidFill>
          <a:latin typeface="+mn-lt"/>
          <a:ea typeface="+mn-ea"/>
          <a:cs typeface="+mn-cs"/>
        </a:defRPr>
      </a:lvl4pPr>
      <a:lvl5pPr marL="691469" algn="l" defTabSz="172867" rtl="0" eaLnBrk="1" latinLnBrk="0" hangingPunct="1">
        <a:defRPr sz="681" kern="1200">
          <a:solidFill>
            <a:schemeClr val="tx1"/>
          </a:solidFill>
          <a:latin typeface="+mn-lt"/>
          <a:ea typeface="+mn-ea"/>
          <a:cs typeface="+mn-cs"/>
        </a:defRPr>
      </a:lvl5pPr>
      <a:lvl6pPr marL="864337" algn="l" defTabSz="172867" rtl="0" eaLnBrk="1" latinLnBrk="0" hangingPunct="1">
        <a:defRPr sz="681" kern="1200">
          <a:solidFill>
            <a:schemeClr val="tx1"/>
          </a:solidFill>
          <a:latin typeface="+mn-lt"/>
          <a:ea typeface="+mn-ea"/>
          <a:cs typeface="+mn-cs"/>
        </a:defRPr>
      </a:lvl6pPr>
      <a:lvl7pPr marL="1037204" algn="l" defTabSz="172867" rtl="0" eaLnBrk="1" latinLnBrk="0" hangingPunct="1">
        <a:defRPr sz="681" kern="1200">
          <a:solidFill>
            <a:schemeClr val="tx1"/>
          </a:solidFill>
          <a:latin typeface="+mn-lt"/>
          <a:ea typeface="+mn-ea"/>
          <a:cs typeface="+mn-cs"/>
        </a:defRPr>
      </a:lvl7pPr>
      <a:lvl8pPr marL="1210071" algn="l" defTabSz="172867" rtl="0" eaLnBrk="1" latinLnBrk="0" hangingPunct="1">
        <a:defRPr sz="681" kern="1200">
          <a:solidFill>
            <a:schemeClr val="tx1"/>
          </a:solidFill>
          <a:latin typeface="+mn-lt"/>
          <a:ea typeface="+mn-ea"/>
          <a:cs typeface="+mn-cs"/>
        </a:defRPr>
      </a:lvl8pPr>
      <a:lvl9pPr marL="1382939" algn="l" defTabSz="172867" rtl="0" eaLnBrk="1" latinLnBrk="0" hangingPunct="1">
        <a:defRPr sz="68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4.png"/><Relationship Id="rId7" Type="http://schemas.openxmlformats.org/officeDocument/2006/relationships/image" Target="../media/image8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10" Type="http://schemas.openxmlformats.org/officeDocument/2006/relationships/image" Target="../media/image10.jpg"/><Relationship Id="rId4" Type="http://schemas.openxmlformats.org/officeDocument/2006/relationships/image" Target="../media/image5.png"/><Relationship Id="rId9" Type="http://schemas.openxmlformats.org/officeDocument/2006/relationships/slide" Target="slide3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" Target="slide1.xml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" Target="slide1.xml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" Target="slide1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" Target="slide1.xml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" Target="slide1.xml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.xml"/><Relationship Id="rId4" Type="http://schemas.openxmlformats.org/officeDocument/2006/relationships/slide" Target="slide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slide" Target="slide1.xml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slide" Target="slide1.xml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" Target="slide1.xml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" Target="slide1.xml"/><Relationship Id="rId1" Type="http://schemas.openxmlformats.org/officeDocument/2006/relationships/slideLayout" Target="../slideLayouts/slideLayout1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" Target="slide1.xml"/><Relationship Id="rId1" Type="http://schemas.openxmlformats.org/officeDocument/2006/relationships/slideLayout" Target="../slideLayouts/slideLayout1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slide" Target="slide1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hyperlink" Target="mailto:dossoucadja.1889522@studenti.uniroma1.it" TargetMode="External"/><Relationship Id="rId3" Type="http://schemas.openxmlformats.org/officeDocument/2006/relationships/image" Target="../media/image7.jpg"/><Relationship Id="rId7" Type="http://schemas.openxmlformats.org/officeDocument/2006/relationships/hyperlink" Target="mailto:rdoscadj202@gmail.com" TargetMode="Externa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9.jpg"/><Relationship Id="rId4" Type="http://schemas.openxmlformats.org/officeDocument/2006/relationships/image" Target="../media/image8.jpg"/><Relationship Id="rId9" Type="http://schemas.openxmlformats.org/officeDocument/2006/relationships/slide" Target="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7743" y="286041"/>
            <a:ext cx="4432935" cy="82550"/>
          </a:xfrm>
          <a:custGeom>
            <a:avLst/>
            <a:gdLst/>
            <a:ahLst/>
            <a:cxnLst/>
            <a:rect l="l" t="t" r="r" b="b"/>
            <a:pathLst>
              <a:path w="4432935" h="82550">
                <a:moveTo>
                  <a:pt x="4381767" y="0"/>
                </a:moveTo>
                <a:lnTo>
                  <a:pt x="50800" y="0"/>
                </a:lnTo>
                <a:lnTo>
                  <a:pt x="31075" y="4008"/>
                </a:lnTo>
                <a:lnTo>
                  <a:pt x="14922" y="14922"/>
                </a:lnTo>
                <a:lnTo>
                  <a:pt x="4008" y="31075"/>
                </a:lnTo>
                <a:lnTo>
                  <a:pt x="0" y="50800"/>
                </a:lnTo>
                <a:lnTo>
                  <a:pt x="0" y="82384"/>
                </a:lnTo>
                <a:lnTo>
                  <a:pt x="4432567" y="82384"/>
                </a:lnTo>
                <a:lnTo>
                  <a:pt x="4432567" y="50800"/>
                </a:lnTo>
                <a:lnTo>
                  <a:pt x="4428558" y="31075"/>
                </a:lnTo>
                <a:lnTo>
                  <a:pt x="4417644" y="14922"/>
                </a:lnTo>
                <a:lnTo>
                  <a:pt x="4401492" y="4008"/>
                </a:lnTo>
                <a:lnTo>
                  <a:pt x="4381767" y="0"/>
                </a:lnTo>
                <a:close/>
              </a:path>
            </a:pathLst>
          </a:custGeom>
          <a:solidFill>
            <a:srgbClr val="D8D8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38544" y="839940"/>
            <a:ext cx="101600" cy="101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89344" y="827239"/>
            <a:ext cx="4381715" cy="1143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520310" y="336600"/>
            <a:ext cx="50749" cy="5033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20185" y="337928"/>
            <a:ext cx="4432935" cy="560705"/>
          </a:xfrm>
          <a:custGeom>
            <a:avLst/>
            <a:gdLst/>
            <a:ahLst/>
            <a:cxnLst/>
            <a:rect l="l" t="t" r="r" b="b"/>
            <a:pathLst>
              <a:path w="4432935" h="560705">
                <a:moveTo>
                  <a:pt x="4432567" y="0"/>
                </a:moveTo>
                <a:lnTo>
                  <a:pt x="0" y="0"/>
                </a:lnTo>
                <a:lnTo>
                  <a:pt x="0" y="509477"/>
                </a:lnTo>
                <a:lnTo>
                  <a:pt x="4008" y="529201"/>
                </a:lnTo>
                <a:lnTo>
                  <a:pt x="14922" y="545354"/>
                </a:lnTo>
                <a:lnTo>
                  <a:pt x="31075" y="556268"/>
                </a:lnTo>
                <a:lnTo>
                  <a:pt x="50800" y="560277"/>
                </a:lnTo>
                <a:lnTo>
                  <a:pt x="4381767" y="560277"/>
                </a:lnTo>
                <a:lnTo>
                  <a:pt x="4401492" y="556268"/>
                </a:lnTo>
                <a:lnTo>
                  <a:pt x="4417644" y="545354"/>
                </a:lnTo>
                <a:lnTo>
                  <a:pt x="4428558" y="529201"/>
                </a:lnTo>
                <a:lnTo>
                  <a:pt x="4432567" y="509477"/>
                </a:lnTo>
                <a:lnTo>
                  <a:pt x="4432567" y="0"/>
                </a:lnTo>
                <a:close/>
              </a:path>
            </a:pathLst>
          </a:custGeom>
          <a:solidFill>
            <a:srgbClr val="D8D8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520310" y="374699"/>
            <a:ext cx="0" cy="484505"/>
          </a:xfrm>
          <a:custGeom>
            <a:avLst/>
            <a:gdLst/>
            <a:ahLst/>
            <a:cxnLst/>
            <a:rect l="l" t="t" r="r" b="b"/>
            <a:pathLst>
              <a:path h="484505">
                <a:moveTo>
                  <a:pt x="0" y="484290"/>
                </a:moveTo>
                <a:lnTo>
                  <a:pt x="0" y="0"/>
                </a:lnTo>
              </a:path>
            </a:pathLst>
          </a:custGeom>
          <a:ln w="3175">
            <a:solidFill>
              <a:srgbClr val="7F7F7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520310" y="361999"/>
            <a:ext cx="0" cy="12700"/>
          </a:xfrm>
          <a:custGeom>
            <a:avLst/>
            <a:gdLst/>
            <a:ahLst/>
            <a:cxnLst/>
            <a:rect l="l" t="t" r="r" b="b"/>
            <a:pathLst>
              <a:path h="12700">
                <a:moveTo>
                  <a:pt x="0" y="12699"/>
                </a:moveTo>
                <a:lnTo>
                  <a:pt x="0" y="0"/>
                </a:lnTo>
              </a:path>
            </a:pathLst>
          </a:custGeom>
          <a:ln w="3175">
            <a:solidFill>
              <a:srgbClr val="AFAFA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520310" y="349299"/>
            <a:ext cx="0" cy="12700"/>
          </a:xfrm>
          <a:custGeom>
            <a:avLst/>
            <a:gdLst/>
            <a:ahLst/>
            <a:cxnLst/>
            <a:rect l="l" t="t" r="r" b="b"/>
            <a:pathLst>
              <a:path h="12700">
                <a:moveTo>
                  <a:pt x="0" y="12699"/>
                </a:moveTo>
                <a:lnTo>
                  <a:pt x="0" y="0"/>
                </a:lnTo>
              </a:path>
            </a:pathLst>
          </a:custGeom>
          <a:ln w="3175">
            <a:solidFill>
              <a:srgbClr val="CECEC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520310" y="336599"/>
            <a:ext cx="0" cy="12700"/>
          </a:xfrm>
          <a:custGeom>
            <a:avLst/>
            <a:gdLst/>
            <a:ahLst/>
            <a:cxnLst/>
            <a:rect l="l" t="t" r="r" b="b"/>
            <a:pathLst>
              <a:path h="12700">
                <a:moveTo>
                  <a:pt x="0" y="12699"/>
                </a:moveTo>
                <a:lnTo>
                  <a:pt x="0" y="0"/>
                </a:lnTo>
              </a:path>
            </a:pathLst>
          </a:custGeom>
          <a:ln w="3175">
            <a:solidFill>
              <a:srgbClr val="EFE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695008" y="286041"/>
            <a:ext cx="3250480" cy="666515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876300" marR="5080" indent="-864235">
              <a:lnSpc>
                <a:spcPct val="106700"/>
              </a:lnSpc>
              <a:spcBef>
                <a:spcPts val="20"/>
              </a:spcBef>
            </a:pPr>
            <a:r>
              <a:rPr spc="-60" dirty="0"/>
              <a:t>On </a:t>
            </a:r>
            <a:r>
              <a:rPr spc="-45" dirty="0"/>
              <a:t>Climate </a:t>
            </a:r>
            <a:r>
              <a:rPr spc="-90" dirty="0"/>
              <a:t>Change: </a:t>
            </a:r>
            <a:r>
              <a:rPr spc="-50" dirty="0"/>
              <a:t>Inequalities </a:t>
            </a:r>
            <a:r>
              <a:rPr spc="-75" dirty="0"/>
              <a:t>and </a:t>
            </a:r>
            <a:r>
              <a:rPr spc="-100" dirty="0"/>
              <a:t>Gender  </a:t>
            </a:r>
            <a:r>
              <a:rPr spc="-30" dirty="0"/>
              <a:t>Vulnerability </a:t>
            </a:r>
            <a:r>
              <a:rPr spc="-20" dirty="0"/>
              <a:t>in</a:t>
            </a:r>
            <a:r>
              <a:rPr spc="175" dirty="0"/>
              <a:t> </a:t>
            </a:r>
            <a:r>
              <a:rPr spc="-55" dirty="0"/>
              <a:t>Benin</a:t>
            </a:r>
          </a:p>
        </p:txBody>
      </p:sp>
      <p:sp>
        <p:nvSpPr>
          <p:cNvPr id="23" name="object 23"/>
          <p:cNvSpPr txBox="1">
            <a:spLocks noGrp="1"/>
          </p:cNvSpPr>
          <p:nvPr>
            <p:ph type="dt" sz="half" idx="10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75"/>
              </a:lnSpc>
            </a:pPr>
            <a:r>
              <a:rPr spc="-55" dirty="0"/>
              <a:t>November </a:t>
            </a:r>
            <a:r>
              <a:rPr spc="-65" dirty="0"/>
              <a:t>25–29,</a:t>
            </a:r>
            <a:r>
              <a:rPr spc="30" dirty="0"/>
              <a:t> </a:t>
            </a:r>
            <a:r>
              <a:rPr spc="-70" dirty="0"/>
              <a:t>2019</a:t>
            </a:r>
          </a:p>
        </p:txBody>
      </p:sp>
      <p:sp>
        <p:nvSpPr>
          <p:cNvPr id="21" name="object 21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75"/>
              </a:lnSpc>
            </a:pPr>
            <a:r>
              <a:rPr spc="-15" dirty="0"/>
              <a:t>F. </a:t>
            </a:r>
            <a:r>
              <a:rPr dirty="0"/>
              <a:t>AKIMABERA </a:t>
            </a:r>
            <a:r>
              <a:rPr spc="45" dirty="0"/>
              <a:t>&amp; </a:t>
            </a:r>
            <a:r>
              <a:rPr spc="-50" dirty="0"/>
              <a:t>S.</a:t>
            </a:r>
            <a:r>
              <a:rPr spc="-55" dirty="0"/>
              <a:t> </a:t>
            </a:r>
            <a:r>
              <a:rPr spc="-15" dirty="0"/>
              <a:t>DOSSOU-CADJA</a:t>
            </a:r>
          </a:p>
        </p:txBody>
      </p:sp>
      <p:sp>
        <p:nvSpPr>
          <p:cNvPr id="24" name="object 2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675"/>
              </a:lnSpc>
            </a:pPr>
            <a:fld id="{81D60167-4931-47E6-BA6A-407CBD079E47}" type="slidenum">
              <a:rPr spc="-65" dirty="0"/>
              <a:t>1</a:t>
            </a:fld>
            <a:r>
              <a:rPr spc="-65" dirty="0"/>
              <a:t> </a:t>
            </a:r>
            <a:r>
              <a:rPr spc="45" dirty="0"/>
              <a:t>/</a:t>
            </a:r>
            <a:r>
              <a:rPr spc="-15" dirty="0"/>
              <a:t> </a:t>
            </a:r>
            <a:r>
              <a:rPr spc="-65" dirty="0"/>
              <a:t>18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220433" y="1100822"/>
            <a:ext cx="4166235" cy="145288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0"/>
              </a:spcBef>
            </a:pPr>
            <a:r>
              <a:rPr sz="1100" b="1" spc="-90" dirty="0">
                <a:latin typeface="Arial"/>
                <a:cs typeface="Arial"/>
              </a:rPr>
              <a:t>F´ebronie </a:t>
            </a:r>
            <a:r>
              <a:rPr sz="1100" b="1" spc="20" dirty="0">
                <a:latin typeface="Arial"/>
                <a:cs typeface="Arial"/>
              </a:rPr>
              <a:t>AKIMABERA </a:t>
            </a:r>
            <a:r>
              <a:rPr sz="1100" b="1" spc="110" dirty="0">
                <a:latin typeface="Arial"/>
                <a:cs typeface="Arial"/>
              </a:rPr>
              <a:t>&amp; </a:t>
            </a:r>
            <a:r>
              <a:rPr sz="1100" b="1" spc="-95" dirty="0">
                <a:latin typeface="Arial"/>
                <a:cs typeface="Arial"/>
              </a:rPr>
              <a:t>S`edjro </a:t>
            </a:r>
            <a:r>
              <a:rPr sz="1100" b="1" spc="-5" dirty="0">
                <a:latin typeface="Arial"/>
                <a:cs typeface="Arial"/>
              </a:rPr>
              <a:t>C. R.</a:t>
            </a:r>
            <a:r>
              <a:rPr sz="1100" b="1" spc="-100" dirty="0">
                <a:latin typeface="Arial"/>
                <a:cs typeface="Arial"/>
              </a:rPr>
              <a:t> </a:t>
            </a:r>
            <a:r>
              <a:rPr sz="1100" b="1" dirty="0">
                <a:latin typeface="Arial"/>
                <a:cs typeface="Arial"/>
              </a:rPr>
              <a:t>DOSSOU-CADJA</a:t>
            </a:r>
            <a:endParaRPr sz="11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200" dirty="0">
              <a:latin typeface="Times New Roman"/>
              <a:cs typeface="Times New Roman"/>
            </a:endParaRPr>
          </a:p>
          <a:p>
            <a:pPr marL="1270" algn="ctr">
              <a:lnSpc>
                <a:spcPct val="100000"/>
              </a:lnSpc>
            </a:pPr>
            <a:r>
              <a:rPr sz="1200" spc="-60" dirty="0">
                <a:latin typeface="Arial"/>
                <a:cs typeface="Arial"/>
              </a:rPr>
              <a:t>MedA </a:t>
            </a:r>
            <a:r>
              <a:rPr sz="1200" spc="-95" dirty="0">
                <a:latin typeface="Arial"/>
                <a:cs typeface="Arial"/>
              </a:rPr>
              <a:t>Conseils </a:t>
            </a:r>
            <a:r>
              <a:rPr sz="1200" spc="-25" dirty="0">
                <a:latin typeface="Arial"/>
                <a:cs typeface="Arial"/>
              </a:rPr>
              <a:t>(Benin), </a:t>
            </a:r>
            <a:r>
              <a:rPr sz="1200" spc="-95" dirty="0">
                <a:latin typeface="Arial"/>
                <a:cs typeface="Arial"/>
              </a:rPr>
              <a:t>Sapienza </a:t>
            </a:r>
            <a:r>
              <a:rPr sz="1200" spc="-55" dirty="0">
                <a:latin typeface="Arial"/>
                <a:cs typeface="Arial"/>
              </a:rPr>
              <a:t>University </a:t>
            </a:r>
            <a:r>
              <a:rPr sz="1200" spc="-30" dirty="0">
                <a:latin typeface="Arial"/>
                <a:cs typeface="Arial"/>
              </a:rPr>
              <a:t>of </a:t>
            </a:r>
            <a:r>
              <a:rPr sz="1200" spc="-105" dirty="0">
                <a:latin typeface="Arial"/>
                <a:cs typeface="Arial"/>
              </a:rPr>
              <a:t>Rome</a:t>
            </a:r>
            <a:r>
              <a:rPr sz="1200" spc="5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(Italy)</a:t>
            </a: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200" dirty="0">
              <a:latin typeface="Times New Roman"/>
              <a:cs typeface="Times New Roman"/>
            </a:endParaRPr>
          </a:p>
          <a:p>
            <a:pPr marL="635" algn="ctr">
              <a:lnSpc>
                <a:spcPct val="100000"/>
              </a:lnSpc>
            </a:pPr>
            <a:r>
              <a:rPr sz="1100" spc="-60" dirty="0">
                <a:latin typeface="Arial"/>
                <a:cs typeface="Arial"/>
              </a:rPr>
              <a:t>November  25–29,</a:t>
            </a:r>
            <a:r>
              <a:rPr sz="1100" spc="-80" dirty="0">
                <a:latin typeface="Arial"/>
                <a:cs typeface="Arial"/>
              </a:rPr>
              <a:t> </a:t>
            </a:r>
            <a:r>
              <a:rPr sz="1100" spc="-70" dirty="0">
                <a:latin typeface="Arial"/>
                <a:cs typeface="Arial"/>
              </a:rPr>
              <a:t>2019</a:t>
            </a:r>
            <a:endParaRPr sz="11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1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550"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1100" spc="-75" dirty="0">
                <a:latin typeface="Arial"/>
                <a:cs typeface="Arial"/>
              </a:rPr>
              <a:t>Conference </a:t>
            </a:r>
            <a:r>
              <a:rPr sz="1100" spc="-60" dirty="0">
                <a:latin typeface="Arial"/>
                <a:cs typeface="Arial"/>
              </a:rPr>
              <a:t>on </a:t>
            </a:r>
            <a:r>
              <a:rPr sz="1100" spc="-55" dirty="0">
                <a:latin typeface="Arial"/>
                <a:cs typeface="Arial"/>
              </a:rPr>
              <a:t>Land </a:t>
            </a:r>
            <a:r>
              <a:rPr sz="1100" spc="-40" dirty="0">
                <a:latin typeface="Arial"/>
                <a:cs typeface="Arial"/>
              </a:rPr>
              <a:t>Policy </a:t>
            </a:r>
            <a:r>
              <a:rPr sz="1100" spc="-20" dirty="0">
                <a:latin typeface="Arial"/>
                <a:cs typeface="Arial"/>
              </a:rPr>
              <a:t>in Africa, </a:t>
            </a:r>
            <a:r>
              <a:rPr sz="1100" spc="-65" dirty="0">
                <a:latin typeface="Arial"/>
                <a:cs typeface="Arial"/>
              </a:rPr>
              <a:t>CLPA-2019 </a:t>
            </a:r>
            <a:r>
              <a:rPr sz="1100" spc="-25" dirty="0">
                <a:latin typeface="Arial"/>
                <a:cs typeface="Arial"/>
              </a:rPr>
              <a:t>Abidjan, </a:t>
            </a:r>
            <a:r>
              <a:rPr sz="1100" spc="-120" dirty="0">
                <a:latin typeface="Arial"/>
                <a:cs typeface="Arial"/>
              </a:rPr>
              <a:t>Cˆote</a:t>
            </a:r>
            <a:r>
              <a:rPr sz="1100" spc="-10" dirty="0">
                <a:latin typeface="Arial"/>
                <a:cs typeface="Arial"/>
              </a:rPr>
              <a:t> </a:t>
            </a:r>
            <a:r>
              <a:rPr sz="1100" spc="-30" dirty="0">
                <a:latin typeface="Arial"/>
                <a:cs typeface="Arial"/>
              </a:rPr>
              <a:t>d’Ivoire</a:t>
            </a:r>
            <a:endParaRPr sz="1100" dirty="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168766" y="2964820"/>
            <a:ext cx="578004" cy="26444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983270" y="2704682"/>
            <a:ext cx="540014" cy="52458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661818" y="2868077"/>
            <a:ext cx="648017" cy="36118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448367" y="3102092"/>
            <a:ext cx="900003" cy="12717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0" y="3346348"/>
            <a:ext cx="1536065" cy="109855"/>
          </a:xfrm>
          <a:custGeom>
            <a:avLst/>
            <a:gdLst/>
            <a:ahLst/>
            <a:cxnLst/>
            <a:rect l="l" t="t" r="r" b="b"/>
            <a:pathLst>
              <a:path w="1536065" h="109854">
                <a:moveTo>
                  <a:pt x="0" y="109651"/>
                </a:moveTo>
                <a:lnTo>
                  <a:pt x="1535976" y="109651"/>
                </a:lnTo>
                <a:lnTo>
                  <a:pt x="1535976" y="0"/>
                </a:lnTo>
                <a:lnTo>
                  <a:pt x="0" y="0"/>
                </a:lnTo>
                <a:lnTo>
                  <a:pt x="0" y="109651"/>
                </a:lnTo>
                <a:close/>
              </a:path>
            </a:pathLst>
          </a:custGeom>
          <a:solidFill>
            <a:srgbClr val="A3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535976" y="3346348"/>
            <a:ext cx="1536065" cy="109855"/>
          </a:xfrm>
          <a:custGeom>
            <a:avLst/>
            <a:gdLst/>
            <a:ahLst/>
            <a:cxnLst/>
            <a:rect l="l" t="t" r="r" b="b"/>
            <a:pathLst>
              <a:path w="1536064" h="109854">
                <a:moveTo>
                  <a:pt x="0" y="109651"/>
                </a:moveTo>
                <a:lnTo>
                  <a:pt x="1535976" y="109651"/>
                </a:lnTo>
                <a:lnTo>
                  <a:pt x="1535976" y="0"/>
                </a:lnTo>
                <a:lnTo>
                  <a:pt x="0" y="0"/>
                </a:lnTo>
                <a:lnTo>
                  <a:pt x="0" y="109651"/>
                </a:lnTo>
                <a:close/>
              </a:path>
            </a:pathLst>
          </a:custGeom>
          <a:solidFill>
            <a:srgbClr val="EBEB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071952" y="3346348"/>
            <a:ext cx="1536065" cy="109855"/>
          </a:xfrm>
          <a:custGeom>
            <a:avLst/>
            <a:gdLst/>
            <a:ahLst/>
            <a:cxnLst/>
            <a:rect l="l" t="t" r="r" b="b"/>
            <a:pathLst>
              <a:path w="1536064" h="109854">
                <a:moveTo>
                  <a:pt x="0" y="109651"/>
                </a:moveTo>
                <a:lnTo>
                  <a:pt x="1535976" y="109651"/>
                </a:lnTo>
                <a:lnTo>
                  <a:pt x="1535976" y="0"/>
                </a:lnTo>
                <a:lnTo>
                  <a:pt x="0" y="0"/>
                </a:lnTo>
                <a:lnTo>
                  <a:pt x="0" y="109651"/>
                </a:lnTo>
                <a:close/>
              </a:path>
            </a:pathLst>
          </a:custGeom>
          <a:solidFill>
            <a:srgbClr val="D8D8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2086711" y="3351784"/>
            <a:ext cx="407670" cy="102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75"/>
              </a:lnSpc>
            </a:pPr>
            <a:r>
              <a:rPr sz="600" spc="-40" dirty="0">
                <a:solidFill>
                  <a:srgbClr val="8E0000"/>
                </a:solidFill>
                <a:latin typeface="Verdana"/>
                <a:cs typeface="Verdana"/>
                <a:hlinkClick r:id="rId9" action="ppaction://hlinksldjump"/>
              </a:rPr>
              <a:t>CLPA-2019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25" name="object 14">
            <a:extLst>
              <a:ext uri="{FF2B5EF4-FFF2-40B4-BE49-F238E27FC236}">
                <a16:creationId xmlns:a16="http://schemas.microsoft.com/office/drawing/2014/main" id="{142BBEFA-6ADF-4DDA-A657-2FCD22A6C68D}"/>
              </a:ext>
            </a:extLst>
          </p:cNvPr>
          <p:cNvSpPr/>
          <p:nvPr/>
        </p:nvSpPr>
        <p:spPr>
          <a:xfrm>
            <a:off x="889088" y="2755891"/>
            <a:ext cx="535224" cy="473375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ransition>
    <p:cut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4608195" cy="345440"/>
          </a:xfrm>
          <a:custGeom>
            <a:avLst/>
            <a:gdLst/>
            <a:ahLst/>
            <a:cxnLst/>
            <a:rect l="l" t="t" r="r" b="b"/>
            <a:pathLst>
              <a:path w="4608195" h="345440">
                <a:moveTo>
                  <a:pt x="0" y="345059"/>
                </a:moveTo>
                <a:lnTo>
                  <a:pt x="4608004" y="345059"/>
                </a:lnTo>
                <a:lnTo>
                  <a:pt x="4608004" y="0"/>
                </a:lnTo>
                <a:lnTo>
                  <a:pt x="0" y="0"/>
                </a:lnTo>
                <a:lnTo>
                  <a:pt x="0" y="345059"/>
                </a:lnTo>
                <a:close/>
              </a:path>
            </a:pathLst>
          </a:custGeom>
          <a:solidFill>
            <a:srgbClr val="F2F2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5300" y="57338"/>
            <a:ext cx="635000" cy="2444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b="1" spc="-5" dirty="0">
                <a:latin typeface="Arial"/>
                <a:cs typeface="Arial"/>
              </a:rPr>
              <a:t>Outline</a:t>
            </a:r>
          </a:p>
        </p:txBody>
      </p:sp>
      <p:sp>
        <p:nvSpPr>
          <p:cNvPr id="15" name="object 15"/>
          <p:cNvSpPr txBox="1">
            <a:spLocks noGrp="1"/>
          </p:cNvSpPr>
          <p:nvPr>
            <p:ph type="dt" sz="half" idx="10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75"/>
              </a:lnSpc>
            </a:pPr>
            <a:r>
              <a:rPr spc="-55" dirty="0"/>
              <a:t>November </a:t>
            </a:r>
            <a:r>
              <a:rPr spc="-65" dirty="0"/>
              <a:t>25–29,</a:t>
            </a:r>
            <a:r>
              <a:rPr spc="30" dirty="0"/>
              <a:t> </a:t>
            </a:r>
            <a:r>
              <a:rPr spc="-70" dirty="0"/>
              <a:t>2019</a:t>
            </a:r>
          </a:p>
        </p:txBody>
      </p:sp>
      <p:sp>
        <p:nvSpPr>
          <p:cNvPr id="13" name="object 13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75"/>
              </a:lnSpc>
            </a:pPr>
            <a:r>
              <a:rPr spc="-15" dirty="0"/>
              <a:t>F. </a:t>
            </a:r>
            <a:r>
              <a:rPr dirty="0"/>
              <a:t>AKIMABERA </a:t>
            </a:r>
            <a:r>
              <a:rPr spc="45" dirty="0"/>
              <a:t>&amp; </a:t>
            </a:r>
            <a:r>
              <a:rPr spc="-50" dirty="0"/>
              <a:t>S.</a:t>
            </a:r>
            <a:r>
              <a:rPr spc="-55" dirty="0"/>
              <a:t> </a:t>
            </a:r>
            <a:r>
              <a:rPr spc="-15" dirty="0"/>
              <a:t>DOSSOU-CADJA</a:t>
            </a:r>
          </a:p>
        </p:txBody>
      </p:sp>
      <p:sp>
        <p:nvSpPr>
          <p:cNvPr id="4" name="object 4"/>
          <p:cNvSpPr/>
          <p:nvPr/>
        </p:nvSpPr>
        <p:spPr>
          <a:xfrm>
            <a:off x="281089" y="938161"/>
            <a:ext cx="65265" cy="6526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81089" y="1300022"/>
            <a:ext cx="65265" cy="6526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81089" y="1661884"/>
            <a:ext cx="65265" cy="6526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81089" y="2195817"/>
            <a:ext cx="65265" cy="6526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81089" y="2557678"/>
            <a:ext cx="65265" cy="6526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402932" y="854708"/>
            <a:ext cx="3600450" cy="181165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100" spc="-15" dirty="0">
                <a:latin typeface="Arial"/>
                <a:cs typeface="Arial"/>
              </a:rPr>
              <a:t>Introduction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100" spc="-10" dirty="0">
                <a:latin typeface="Arial"/>
                <a:cs typeface="Arial"/>
              </a:rPr>
              <a:t>Motivation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 marL="12700" marR="5080">
              <a:lnSpc>
                <a:spcPct val="102600"/>
              </a:lnSpc>
            </a:pPr>
            <a:r>
              <a:rPr sz="1100" spc="-60" dirty="0">
                <a:latin typeface="Arial"/>
                <a:cs typeface="Arial"/>
              </a:rPr>
              <a:t>Index </a:t>
            </a:r>
            <a:r>
              <a:rPr sz="1100" spc="-20" dirty="0">
                <a:latin typeface="Arial"/>
                <a:cs typeface="Arial"/>
              </a:rPr>
              <a:t>of </a:t>
            </a:r>
            <a:r>
              <a:rPr sz="1100" spc="-35" dirty="0">
                <a:latin typeface="Arial"/>
                <a:cs typeface="Arial"/>
              </a:rPr>
              <a:t>Inequality </a:t>
            </a:r>
            <a:r>
              <a:rPr sz="1100" spc="-20" dirty="0">
                <a:latin typeface="Arial"/>
                <a:cs typeface="Arial"/>
              </a:rPr>
              <a:t>of </a:t>
            </a:r>
            <a:r>
              <a:rPr sz="1100" spc="-85" dirty="0">
                <a:latin typeface="Arial"/>
                <a:cs typeface="Arial"/>
              </a:rPr>
              <a:t>Gender </a:t>
            </a:r>
            <a:r>
              <a:rPr sz="1100" spc="-25" dirty="0">
                <a:latin typeface="Arial"/>
                <a:cs typeface="Arial"/>
              </a:rPr>
              <a:t>Vulnerability </a:t>
            </a:r>
            <a:r>
              <a:rPr sz="1100" spc="10" dirty="0">
                <a:latin typeface="Arial"/>
                <a:cs typeface="Arial"/>
              </a:rPr>
              <a:t>to </a:t>
            </a:r>
            <a:r>
              <a:rPr sz="1100" spc="-40" dirty="0">
                <a:latin typeface="Arial"/>
                <a:cs typeface="Arial"/>
              </a:rPr>
              <a:t>Climate </a:t>
            </a:r>
            <a:r>
              <a:rPr sz="1100" spc="-85" dirty="0">
                <a:latin typeface="Arial"/>
                <a:cs typeface="Arial"/>
              </a:rPr>
              <a:t>Change  </a:t>
            </a:r>
            <a:r>
              <a:rPr sz="1100" spc="-35" dirty="0">
                <a:latin typeface="Arial"/>
                <a:cs typeface="Arial"/>
              </a:rPr>
              <a:t>(IIVGCC)</a:t>
            </a:r>
            <a:endParaRPr sz="1100">
              <a:latin typeface="Arial"/>
              <a:cs typeface="Arial"/>
            </a:endParaRPr>
          </a:p>
          <a:p>
            <a:pPr marL="12700" marR="1250950">
              <a:lnSpc>
                <a:spcPct val="215899"/>
              </a:lnSpc>
            </a:pPr>
            <a:r>
              <a:rPr sz="1100" spc="-25" dirty="0">
                <a:latin typeface="Arial"/>
                <a:cs typeface="Arial"/>
              </a:rPr>
              <a:t>Application </a:t>
            </a:r>
            <a:r>
              <a:rPr sz="1100" spc="10" dirty="0">
                <a:latin typeface="Arial"/>
                <a:cs typeface="Arial"/>
              </a:rPr>
              <a:t>to </a:t>
            </a:r>
            <a:r>
              <a:rPr sz="1100" spc="-45" dirty="0">
                <a:latin typeface="Arial"/>
                <a:cs typeface="Arial"/>
              </a:rPr>
              <a:t>Benin </a:t>
            </a:r>
            <a:r>
              <a:rPr sz="1100" spc="-15" dirty="0">
                <a:latin typeface="Arial"/>
                <a:cs typeface="Arial"/>
              </a:rPr>
              <a:t>Agricultural </a:t>
            </a:r>
            <a:r>
              <a:rPr sz="1100" spc="-55" dirty="0">
                <a:latin typeface="Arial"/>
                <a:cs typeface="Arial"/>
              </a:rPr>
              <a:t>Sector  Concluding</a:t>
            </a:r>
            <a:r>
              <a:rPr sz="1100" spc="50" dirty="0">
                <a:latin typeface="Arial"/>
                <a:cs typeface="Arial"/>
              </a:rPr>
              <a:t> </a:t>
            </a:r>
            <a:r>
              <a:rPr sz="1100" spc="-80" dirty="0">
                <a:latin typeface="Arial"/>
                <a:cs typeface="Arial"/>
              </a:rPr>
              <a:t>Remarks</a:t>
            </a:r>
            <a:endParaRPr sz="11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0" y="3346348"/>
            <a:ext cx="1536065" cy="109855"/>
          </a:xfrm>
          <a:custGeom>
            <a:avLst/>
            <a:gdLst/>
            <a:ahLst/>
            <a:cxnLst/>
            <a:rect l="l" t="t" r="r" b="b"/>
            <a:pathLst>
              <a:path w="1536065" h="109854">
                <a:moveTo>
                  <a:pt x="0" y="109651"/>
                </a:moveTo>
                <a:lnTo>
                  <a:pt x="1535976" y="109651"/>
                </a:lnTo>
                <a:lnTo>
                  <a:pt x="1535976" y="0"/>
                </a:lnTo>
                <a:lnTo>
                  <a:pt x="0" y="0"/>
                </a:lnTo>
                <a:lnTo>
                  <a:pt x="0" y="109651"/>
                </a:lnTo>
                <a:close/>
              </a:path>
            </a:pathLst>
          </a:custGeom>
          <a:solidFill>
            <a:srgbClr val="A3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535976" y="3346348"/>
            <a:ext cx="1536065" cy="109855"/>
          </a:xfrm>
          <a:custGeom>
            <a:avLst/>
            <a:gdLst/>
            <a:ahLst/>
            <a:cxnLst/>
            <a:rect l="l" t="t" r="r" b="b"/>
            <a:pathLst>
              <a:path w="1536064" h="109854">
                <a:moveTo>
                  <a:pt x="0" y="109651"/>
                </a:moveTo>
                <a:lnTo>
                  <a:pt x="1535976" y="109651"/>
                </a:lnTo>
                <a:lnTo>
                  <a:pt x="1535976" y="0"/>
                </a:lnTo>
                <a:lnTo>
                  <a:pt x="0" y="0"/>
                </a:lnTo>
                <a:lnTo>
                  <a:pt x="0" y="109651"/>
                </a:lnTo>
                <a:close/>
              </a:path>
            </a:pathLst>
          </a:custGeom>
          <a:solidFill>
            <a:srgbClr val="EBEB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071952" y="3346348"/>
            <a:ext cx="1536065" cy="109855"/>
          </a:xfrm>
          <a:custGeom>
            <a:avLst/>
            <a:gdLst/>
            <a:ahLst/>
            <a:cxnLst/>
            <a:rect l="l" t="t" r="r" b="b"/>
            <a:pathLst>
              <a:path w="1536064" h="109854">
                <a:moveTo>
                  <a:pt x="0" y="109651"/>
                </a:moveTo>
                <a:lnTo>
                  <a:pt x="1535976" y="109651"/>
                </a:lnTo>
                <a:lnTo>
                  <a:pt x="1535976" y="0"/>
                </a:lnTo>
                <a:lnTo>
                  <a:pt x="0" y="0"/>
                </a:lnTo>
                <a:lnTo>
                  <a:pt x="0" y="109651"/>
                </a:lnTo>
                <a:close/>
              </a:path>
            </a:pathLst>
          </a:custGeom>
          <a:solidFill>
            <a:srgbClr val="D8D8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2086711" y="3351784"/>
            <a:ext cx="407670" cy="102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75"/>
              </a:lnSpc>
            </a:pPr>
            <a:r>
              <a:rPr sz="600" spc="-40" dirty="0">
                <a:solidFill>
                  <a:srgbClr val="8E0000"/>
                </a:solidFill>
                <a:latin typeface="Verdana"/>
                <a:cs typeface="Verdana"/>
                <a:hlinkClick r:id="rId3" action="ppaction://hlinksldjump"/>
              </a:rPr>
              <a:t>CLPA-2019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312456" y="3351784"/>
            <a:ext cx="240665" cy="102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75"/>
              </a:lnSpc>
            </a:pPr>
            <a:r>
              <a:rPr sz="600" spc="-65" dirty="0">
                <a:solidFill>
                  <a:srgbClr val="7A0000"/>
                </a:solidFill>
                <a:latin typeface="Verdana"/>
                <a:cs typeface="Verdana"/>
              </a:rPr>
              <a:t>2 </a:t>
            </a:r>
            <a:r>
              <a:rPr sz="600" spc="45" dirty="0">
                <a:solidFill>
                  <a:srgbClr val="7A0000"/>
                </a:solidFill>
                <a:latin typeface="Verdana"/>
                <a:cs typeface="Verdana"/>
              </a:rPr>
              <a:t>/</a:t>
            </a:r>
            <a:r>
              <a:rPr sz="600" spc="-15" dirty="0">
                <a:solidFill>
                  <a:srgbClr val="7A0000"/>
                </a:solidFill>
                <a:latin typeface="Verdana"/>
                <a:cs typeface="Verdana"/>
              </a:rPr>
              <a:t> </a:t>
            </a:r>
            <a:r>
              <a:rPr sz="600" spc="-65" dirty="0">
                <a:solidFill>
                  <a:srgbClr val="7A0000"/>
                </a:solidFill>
                <a:latin typeface="Verdana"/>
                <a:cs typeface="Verdana"/>
              </a:rPr>
              <a:t>18</a:t>
            </a:r>
            <a:endParaRPr sz="600">
              <a:latin typeface="Verdana"/>
              <a:cs typeface="Verdana"/>
            </a:endParaRPr>
          </a:p>
        </p:txBody>
      </p:sp>
    </p:spTree>
  </p:cSld>
  <p:clrMapOvr>
    <a:masterClrMapping/>
  </p:clrMapOvr>
  <p:transition>
    <p:cut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4608195" cy="345440"/>
          </a:xfrm>
          <a:custGeom>
            <a:avLst/>
            <a:gdLst/>
            <a:ahLst/>
            <a:cxnLst/>
            <a:rect l="l" t="t" r="r" b="b"/>
            <a:pathLst>
              <a:path w="4608195" h="345440">
                <a:moveTo>
                  <a:pt x="0" y="345059"/>
                </a:moveTo>
                <a:lnTo>
                  <a:pt x="4608004" y="345059"/>
                </a:lnTo>
                <a:lnTo>
                  <a:pt x="4608004" y="0"/>
                </a:lnTo>
                <a:lnTo>
                  <a:pt x="0" y="0"/>
                </a:lnTo>
                <a:lnTo>
                  <a:pt x="0" y="345059"/>
                </a:lnTo>
                <a:close/>
              </a:path>
            </a:pathLst>
          </a:custGeom>
          <a:solidFill>
            <a:srgbClr val="F2F2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5300" y="57338"/>
            <a:ext cx="1051560" cy="2444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b="1" spc="10" dirty="0">
                <a:latin typeface="Arial"/>
                <a:cs typeface="Arial"/>
              </a:rPr>
              <a:t>Intr</a:t>
            </a:r>
            <a:r>
              <a:rPr b="1" spc="60" dirty="0">
                <a:latin typeface="Arial"/>
                <a:cs typeface="Arial"/>
              </a:rPr>
              <a:t>o</a:t>
            </a:r>
            <a:r>
              <a:rPr b="1" spc="-20" dirty="0">
                <a:latin typeface="Arial"/>
                <a:cs typeface="Arial"/>
              </a:rPr>
              <a:t>ducti</a:t>
            </a:r>
            <a:r>
              <a:rPr b="1" spc="-60" dirty="0">
                <a:latin typeface="Arial"/>
                <a:cs typeface="Arial"/>
              </a:rPr>
              <a:t>on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75"/>
              </a:lnSpc>
            </a:pPr>
            <a:r>
              <a:rPr spc="-15" dirty="0"/>
              <a:t>F. </a:t>
            </a:r>
            <a:r>
              <a:rPr dirty="0"/>
              <a:t>AKIMABERA </a:t>
            </a:r>
            <a:r>
              <a:rPr spc="45" dirty="0"/>
              <a:t>&amp; </a:t>
            </a:r>
            <a:r>
              <a:rPr spc="-50" dirty="0"/>
              <a:t>S.</a:t>
            </a:r>
            <a:r>
              <a:rPr spc="-55" dirty="0"/>
              <a:t> </a:t>
            </a:r>
            <a:r>
              <a:rPr spc="-15" dirty="0"/>
              <a:t>DOSSOU-CADJA</a:t>
            </a:r>
          </a:p>
        </p:txBody>
      </p:sp>
      <p:sp>
        <p:nvSpPr>
          <p:cNvPr id="11" name="object 11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75"/>
              </a:lnSpc>
            </a:pPr>
            <a:r>
              <a:rPr spc="-55" dirty="0"/>
              <a:t>November </a:t>
            </a:r>
            <a:r>
              <a:rPr spc="-65" dirty="0"/>
              <a:t>25–29,</a:t>
            </a:r>
            <a:r>
              <a:rPr spc="30" dirty="0"/>
              <a:t> </a:t>
            </a:r>
            <a:r>
              <a:rPr spc="-70" dirty="0"/>
              <a:t>2019</a:t>
            </a:r>
          </a:p>
        </p:txBody>
      </p:sp>
      <p:sp>
        <p:nvSpPr>
          <p:cNvPr id="4" name="object 4"/>
          <p:cNvSpPr/>
          <p:nvPr/>
        </p:nvSpPr>
        <p:spPr>
          <a:xfrm>
            <a:off x="281089" y="1165898"/>
            <a:ext cx="65265" cy="6526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02932" y="1082457"/>
            <a:ext cx="4078604" cy="535940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 marR="5080">
              <a:lnSpc>
                <a:spcPct val="102600"/>
              </a:lnSpc>
              <a:spcBef>
                <a:spcPts val="55"/>
              </a:spcBef>
            </a:pPr>
            <a:r>
              <a:rPr sz="1100" spc="-30" dirty="0">
                <a:latin typeface="Arial"/>
                <a:cs typeface="Arial"/>
              </a:rPr>
              <a:t>In </a:t>
            </a:r>
            <a:r>
              <a:rPr sz="1100" spc="-65" dirty="0">
                <a:latin typeface="Arial"/>
                <a:cs typeface="Arial"/>
              </a:rPr>
              <a:t>face </a:t>
            </a:r>
            <a:r>
              <a:rPr sz="1100" spc="-20" dirty="0">
                <a:latin typeface="Arial"/>
                <a:cs typeface="Arial"/>
              </a:rPr>
              <a:t>of </a:t>
            </a:r>
            <a:r>
              <a:rPr sz="1100" spc="-35" dirty="0">
                <a:latin typeface="Arial"/>
                <a:cs typeface="Arial"/>
              </a:rPr>
              <a:t>climate </a:t>
            </a:r>
            <a:r>
              <a:rPr sz="1100" spc="-65" dirty="0">
                <a:latin typeface="Arial"/>
                <a:cs typeface="Arial"/>
              </a:rPr>
              <a:t>shocks, </a:t>
            </a:r>
            <a:r>
              <a:rPr sz="1100" spc="-90" dirty="0">
                <a:latin typeface="Arial"/>
                <a:cs typeface="Arial"/>
              </a:rPr>
              <a:t>responses </a:t>
            </a:r>
            <a:r>
              <a:rPr sz="1100" spc="-55" dirty="0">
                <a:latin typeface="Arial"/>
                <a:cs typeface="Arial"/>
              </a:rPr>
              <a:t>varie </a:t>
            </a:r>
            <a:r>
              <a:rPr sz="1100" spc="-25" dirty="0">
                <a:latin typeface="Arial"/>
                <a:cs typeface="Arial"/>
              </a:rPr>
              <a:t>from </a:t>
            </a:r>
            <a:r>
              <a:rPr sz="1100" spc="-85" dirty="0">
                <a:latin typeface="Arial"/>
                <a:cs typeface="Arial"/>
              </a:rPr>
              <a:t>one </a:t>
            </a:r>
            <a:r>
              <a:rPr sz="1100" spc="-25" dirty="0">
                <a:latin typeface="Arial"/>
                <a:cs typeface="Arial"/>
              </a:rPr>
              <a:t>society/community  </a:t>
            </a:r>
            <a:r>
              <a:rPr sz="1100" spc="10" dirty="0">
                <a:latin typeface="Arial"/>
                <a:cs typeface="Arial"/>
              </a:rPr>
              <a:t>to </a:t>
            </a:r>
            <a:r>
              <a:rPr sz="1100" spc="-40" dirty="0">
                <a:latin typeface="Arial"/>
                <a:cs typeface="Arial"/>
              </a:rPr>
              <a:t>another, </a:t>
            </a:r>
            <a:r>
              <a:rPr sz="1100" spc="-25" dirty="0">
                <a:latin typeface="Arial"/>
                <a:cs typeface="Arial"/>
              </a:rPr>
              <a:t>from </a:t>
            </a:r>
            <a:r>
              <a:rPr sz="1100" spc="-85" dirty="0">
                <a:latin typeface="Arial"/>
                <a:cs typeface="Arial"/>
              </a:rPr>
              <a:t>one </a:t>
            </a:r>
            <a:r>
              <a:rPr sz="1100" spc="-30" dirty="0">
                <a:latin typeface="Arial"/>
                <a:cs typeface="Arial"/>
              </a:rPr>
              <a:t>individual </a:t>
            </a:r>
            <a:r>
              <a:rPr sz="1100" spc="10" dirty="0">
                <a:latin typeface="Arial"/>
                <a:cs typeface="Arial"/>
              </a:rPr>
              <a:t>to </a:t>
            </a:r>
            <a:r>
              <a:rPr sz="1100" spc="-45" dirty="0">
                <a:latin typeface="Arial"/>
                <a:cs typeface="Arial"/>
              </a:rPr>
              <a:t>another </a:t>
            </a:r>
            <a:r>
              <a:rPr sz="1100" spc="-60" dirty="0">
                <a:latin typeface="Arial"/>
                <a:cs typeface="Arial"/>
              </a:rPr>
              <a:t>depending on </a:t>
            </a:r>
            <a:r>
              <a:rPr sz="1100" spc="-30" dirty="0">
                <a:latin typeface="Arial"/>
                <a:cs typeface="Arial"/>
              </a:rPr>
              <a:t>the  individual </a:t>
            </a:r>
            <a:r>
              <a:rPr sz="1100" spc="-65" dirty="0">
                <a:latin typeface="Arial"/>
                <a:cs typeface="Arial"/>
              </a:rPr>
              <a:t>and </a:t>
            </a:r>
            <a:r>
              <a:rPr sz="1100" spc="-40" dirty="0">
                <a:latin typeface="Arial"/>
                <a:cs typeface="Arial"/>
              </a:rPr>
              <a:t>collective </a:t>
            </a:r>
            <a:r>
              <a:rPr sz="1100" spc="-50" dirty="0">
                <a:latin typeface="Arial"/>
                <a:cs typeface="Arial"/>
              </a:rPr>
              <a:t>capacities </a:t>
            </a:r>
            <a:r>
              <a:rPr sz="1100" spc="10" dirty="0">
                <a:latin typeface="Arial"/>
                <a:cs typeface="Arial"/>
              </a:rPr>
              <a:t>to </a:t>
            </a:r>
            <a:r>
              <a:rPr sz="1100" spc="-65" dirty="0">
                <a:latin typeface="Arial"/>
                <a:cs typeface="Arial"/>
              </a:rPr>
              <a:t>deal </a:t>
            </a:r>
            <a:r>
              <a:rPr sz="1100" dirty="0">
                <a:latin typeface="Arial"/>
                <a:cs typeface="Arial"/>
              </a:rPr>
              <a:t>with</a:t>
            </a:r>
            <a:r>
              <a:rPr sz="1100" spc="-105" dirty="0">
                <a:latin typeface="Arial"/>
                <a:cs typeface="Arial"/>
              </a:rPr>
              <a:t> </a:t>
            </a:r>
            <a:r>
              <a:rPr sz="1100" spc="-60" dirty="0">
                <a:latin typeface="Arial"/>
                <a:cs typeface="Arial"/>
              </a:rPr>
              <a:t>disasters.</a:t>
            </a:r>
            <a:endParaRPr sz="11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0" y="3346348"/>
            <a:ext cx="1536065" cy="109855"/>
          </a:xfrm>
          <a:custGeom>
            <a:avLst/>
            <a:gdLst/>
            <a:ahLst/>
            <a:cxnLst/>
            <a:rect l="l" t="t" r="r" b="b"/>
            <a:pathLst>
              <a:path w="1536065" h="109854">
                <a:moveTo>
                  <a:pt x="0" y="109651"/>
                </a:moveTo>
                <a:lnTo>
                  <a:pt x="1535976" y="109651"/>
                </a:lnTo>
                <a:lnTo>
                  <a:pt x="1535976" y="0"/>
                </a:lnTo>
                <a:lnTo>
                  <a:pt x="0" y="0"/>
                </a:lnTo>
                <a:lnTo>
                  <a:pt x="0" y="109651"/>
                </a:lnTo>
                <a:close/>
              </a:path>
            </a:pathLst>
          </a:custGeom>
          <a:solidFill>
            <a:srgbClr val="A3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535976" y="3346348"/>
            <a:ext cx="1536065" cy="109855"/>
          </a:xfrm>
          <a:custGeom>
            <a:avLst/>
            <a:gdLst/>
            <a:ahLst/>
            <a:cxnLst/>
            <a:rect l="l" t="t" r="r" b="b"/>
            <a:pathLst>
              <a:path w="1536064" h="109854">
                <a:moveTo>
                  <a:pt x="0" y="109651"/>
                </a:moveTo>
                <a:lnTo>
                  <a:pt x="1535976" y="109651"/>
                </a:lnTo>
                <a:lnTo>
                  <a:pt x="1535976" y="0"/>
                </a:lnTo>
                <a:lnTo>
                  <a:pt x="0" y="0"/>
                </a:lnTo>
                <a:lnTo>
                  <a:pt x="0" y="109651"/>
                </a:lnTo>
                <a:close/>
              </a:path>
            </a:pathLst>
          </a:custGeom>
          <a:solidFill>
            <a:srgbClr val="EBEB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071952" y="3346348"/>
            <a:ext cx="1536065" cy="109855"/>
          </a:xfrm>
          <a:custGeom>
            <a:avLst/>
            <a:gdLst/>
            <a:ahLst/>
            <a:cxnLst/>
            <a:rect l="l" t="t" r="r" b="b"/>
            <a:pathLst>
              <a:path w="1536064" h="109854">
                <a:moveTo>
                  <a:pt x="0" y="109651"/>
                </a:moveTo>
                <a:lnTo>
                  <a:pt x="1535976" y="109651"/>
                </a:lnTo>
                <a:lnTo>
                  <a:pt x="1535976" y="0"/>
                </a:lnTo>
                <a:lnTo>
                  <a:pt x="0" y="0"/>
                </a:lnTo>
                <a:lnTo>
                  <a:pt x="0" y="109651"/>
                </a:lnTo>
                <a:close/>
              </a:path>
            </a:pathLst>
          </a:custGeom>
          <a:solidFill>
            <a:srgbClr val="D8D8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2086711" y="3351784"/>
            <a:ext cx="407670" cy="102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75"/>
              </a:lnSpc>
            </a:pPr>
            <a:r>
              <a:rPr sz="600" spc="-40" dirty="0">
                <a:solidFill>
                  <a:srgbClr val="8E0000"/>
                </a:solidFill>
                <a:latin typeface="Verdana"/>
                <a:cs typeface="Verdana"/>
                <a:hlinkClick r:id="rId3" action="ppaction://hlinksldjump"/>
              </a:rPr>
              <a:t>CLPA-2019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312456" y="3351784"/>
            <a:ext cx="240665" cy="102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75"/>
              </a:lnSpc>
            </a:pPr>
            <a:r>
              <a:rPr sz="600" spc="-65" dirty="0">
                <a:solidFill>
                  <a:srgbClr val="7A0000"/>
                </a:solidFill>
                <a:latin typeface="Verdana"/>
                <a:cs typeface="Verdana"/>
              </a:rPr>
              <a:t>3 </a:t>
            </a:r>
            <a:r>
              <a:rPr sz="600" spc="45" dirty="0">
                <a:solidFill>
                  <a:srgbClr val="7A0000"/>
                </a:solidFill>
                <a:latin typeface="Verdana"/>
                <a:cs typeface="Verdana"/>
              </a:rPr>
              <a:t>/</a:t>
            </a:r>
            <a:r>
              <a:rPr sz="600" spc="-15" dirty="0">
                <a:solidFill>
                  <a:srgbClr val="7A0000"/>
                </a:solidFill>
                <a:latin typeface="Verdana"/>
                <a:cs typeface="Verdana"/>
              </a:rPr>
              <a:t> </a:t>
            </a:r>
            <a:r>
              <a:rPr sz="600" spc="-65" dirty="0">
                <a:solidFill>
                  <a:srgbClr val="7A0000"/>
                </a:solidFill>
                <a:latin typeface="Verdana"/>
                <a:cs typeface="Verdana"/>
              </a:rPr>
              <a:t>18</a:t>
            </a:r>
            <a:endParaRPr sz="600">
              <a:latin typeface="Verdana"/>
              <a:cs typeface="Verdana"/>
            </a:endParaRPr>
          </a:p>
        </p:txBody>
      </p:sp>
    </p:spTree>
  </p:cSld>
  <p:clrMapOvr>
    <a:masterClrMapping/>
  </p:clrMapOvr>
  <p:transition>
    <p:cut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4608195" cy="345440"/>
          </a:xfrm>
          <a:custGeom>
            <a:avLst/>
            <a:gdLst/>
            <a:ahLst/>
            <a:cxnLst/>
            <a:rect l="l" t="t" r="r" b="b"/>
            <a:pathLst>
              <a:path w="4608195" h="345440">
                <a:moveTo>
                  <a:pt x="0" y="345059"/>
                </a:moveTo>
                <a:lnTo>
                  <a:pt x="4608004" y="345059"/>
                </a:lnTo>
                <a:lnTo>
                  <a:pt x="4608004" y="0"/>
                </a:lnTo>
                <a:lnTo>
                  <a:pt x="0" y="0"/>
                </a:lnTo>
                <a:lnTo>
                  <a:pt x="0" y="345059"/>
                </a:lnTo>
                <a:close/>
              </a:path>
            </a:pathLst>
          </a:custGeom>
          <a:solidFill>
            <a:srgbClr val="F2F2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5300" y="57338"/>
            <a:ext cx="1051560" cy="2444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b="1" spc="10" dirty="0">
                <a:latin typeface="Arial"/>
                <a:cs typeface="Arial"/>
              </a:rPr>
              <a:t>Intr</a:t>
            </a:r>
            <a:r>
              <a:rPr b="1" spc="60" dirty="0">
                <a:latin typeface="Arial"/>
                <a:cs typeface="Arial"/>
              </a:rPr>
              <a:t>o</a:t>
            </a:r>
            <a:r>
              <a:rPr b="1" spc="-20" dirty="0">
                <a:latin typeface="Arial"/>
                <a:cs typeface="Arial"/>
              </a:rPr>
              <a:t>ducti</a:t>
            </a:r>
            <a:r>
              <a:rPr b="1" spc="-60" dirty="0">
                <a:latin typeface="Arial"/>
                <a:cs typeface="Arial"/>
              </a:rPr>
              <a:t>on</a:t>
            </a:r>
          </a:p>
        </p:txBody>
      </p:sp>
      <p:sp>
        <p:nvSpPr>
          <p:cNvPr id="12" name="object 12"/>
          <p:cNvSpPr txBox="1">
            <a:spLocks noGrp="1"/>
          </p:cNvSpPr>
          <p:nvPr>
            <p:ph type="dt" sz="half" idx="10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75"/>
              </a:lnSpc>
            </a:pPr>
            <a:r>
              <a:rPr spc="-55" dirty="0"/>
              <a:t>November </a:t>
            </a:r>
            <a:r>
              <a:rPr spc="-65" dirty="0"/>
              <a:t>25–29,</a:t>
            </a:r>
            <a:r>
              <a:rPr spc="30" dirty="0"/>
              <a:t> </a:t>
            </a:r>
            <a:r>
              <a:rPr spc="-70" dirty="0"/>
              <a:t>2019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75"/>
              </a:lnSpc>
            </a:pPr>
            <a:r>
              <a:rPr spc="-15" dirty="0"/>
              <a:t>F. </a:t>
            </a:r>
            <a:r>
              <a:rPr dirty="0"/>
              <a:t>AKIMABERA </a:t>
            </a:r>
            <a:r>
              <a:rPr spc="45" dirty="0"/>
              <a:t>&amp; </a:t>
            </a:r>
            <a:r>
              <a:rPr spc="-50" dirty="0"/>
              <a:t>S.</a:t>
            </a:r>
            <a:r>
              <a:rPr spc="-55" dirty="0"/>
              <a:t> </a:t>
            </a:r>
            <a:r>
              <a:rPr spc="-15" dirty="0"/>
              <a:t>DOSSOU-CADJA</a:t>
            </a:r>
          </a:p>
        </p:txBody>
      </p:sp>
      <p:sp>
        <p:nvSpPr>
          <p:cNvPr id="4" name="object 4"/>
          <p:cNvSpPr/>
          <p:nvPr/>
        </p:nvSpPr>
        <p:spPr>
          <a:xfrm>
            <a:off x="281089" y="1165898"/>
            <a:ext cx="65265" cy="6526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81089" y="1871916"/>
            <a:ext cx="65265" cy="6526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02932" y="1082457"/>
            <a:ext cx="4079240" cy="1242060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 marR="5080">
              <a:lnSpc>
                <a:spcPct val="102600"/>
              </a:lnSpc>
              <a:spcBef>
                <a:spcPts val="55"/>
              </a:spcBef>
            </a:pPr>
            <a:r>
              <a:rPr sz="1100" spc="-30" dirty="0">
                <a:latin typeface="Arial"/>
                <a:cs typeface="Arial"/>
              </a:rPr>
              <a:t>In </a:t>
            </a:r>
            <a:r>
              <a:rPr sz="1100" spc="-65" dirty="0">
                <a:latin typeface="Arial"/>
                <a:cs typeface="Arial"/>
              </a:rPr>
              <a:t>face </a:t>
            </a:r>
            <a:r>
              <a:rPr sz="1100" spc="-20" dirty="0">
                <a:latin typeface="Arial"/>
                <a:cs typeface="Arial"/>
              </a:rPr>
              <a:t>of </a:t>
            </a:r>
            <a:r>
              <a:rPr sz="1100" spc="-35" dirty="0">
                <a:latin typeface="Arial"/>
                <a:cs typeface="Arial"/>
              </a:rPr>
              <a:t>climate </a:t>
            </a:r>
            <a:r>
              <a:rPr sz="1100" spc="-65" dirty="0">
                <a:latin typeface="Arial"/>
                <a:cs typeface="Arial"/>
              </a:rPr>
              <a:t>shocks, </a:t>
            </a:r>
            <a:r>
              <a:rPr sz="1100" spc="-90" dirty="0">
                <a:latin typeface="Arial"/>
                <a:cs typeface="Arial"/>
              </a:rPr>
              <a:t>responses </a:t>
            </a:r>
            <a:r>
              <a:rPr sz="1100" spc="-55" dirty="0">
                <a:latin typeface="Arial"/>
                <a:cs typeface="Arial"/>
              </a:rPr>
              <a:t>varie </a:t>
            </a:r>
            <a:r>
              <a:rPr sz="1100" spc="-25" dirty="0">
                <a:latin typeface="Arial"/>
                <a:cs typeface="Arial"/>
              </a:rPr>
              <a:t>from </a:t>
            </a:r>
            <a:r>
              <a:rPr sz="1100" spc="-85" dirty="0">
                <a:latin typeface="Arial"/>
                <a:cs typeface="Arial"/>
              </a:rPr>
              <a:t>one </a:t>
            </a:r>
            <a:r>
              <a:rPr sz="1100" spc="-25" dirty="0">
                <a:latin typeface="Arial"/>
                <a:cs typeface="Arial"/>
              </a:rPr>
              <a:t>society/community  </a:t>
            </a:r>
            <a:r>
              <a:rPr sz="1100" spc="10" dirty="0">
                <a:latin typeface="Arial"/>
                <a:cs typeface="Arial"/>
              </a:rPr>
              <a:t>to </a:t>
            </a:r>
            <a:r>
              <a:rPr sz="1100" spc="-40" dirty="0">
                <a:latin typeface="Arial"/>
                <a:cs typeface="Arial"/>
              </a:rPr>
              <a:t>another, </a:t>
            </a:r>
            <a:r>
              <a:rPr sz="1100" spc="-25" dirty="0">
                <a:latin typeface="Arial"/>
                <a:cs typeface="Arial"/>
              </a:rPr>
              <a:t>from </a:t>
            </a:r>
            <a:r>
              <a:rPr sz="1100" spc="-85" dirty="0">
                <a:latin typeface="Arial"/>
                <a:cs typeface="Arial"/>
              </a:rPr>
              <a:t>one </a:t>
            </a:r>
            <a:r>
              <a:rPr sz="1100" spc="-30" dirty="0">
                <a:latin typeface="Arial"/>
                <a:cs typeface="Arial"/>
              </a:rPr>
              <a:t>individual </a:t>
            </a:r>
            <a:r>
              <a:rPr sz="1100" spc="10" dirty="0">
                <a:latin typeface="Arial"/>
                <a:cs typeface="Arial"/>
              </a:rPr>
              <a:t>to </a:t>
            </a:r>
            <a:r>
              <a:rPr sz="1100" spc="-45" dirty="0">
                <a:latin typeface="Arial"/>
                <a:cs typeface="Arial"/>
              </a:rPr>
              <a:t>another </a:t>
            </a:r>
            <a:r>
              <a:rPr sz="1100" spc="-60" dirty="0">
                <a:latin typeface="Arial"/>
                <a:cs typeface="Arial"/>
              </a:rPr>
              <a:t>depending on </a:t>
            </a:r>
            <a:r>
              <a:rPr sz="1100" spc="-30" dirty="0">
                <a:latin typeface="Arial"/>
                <a:cs typeface="Arial"/>
              </a:rPr>
              <a:t>the  individual </a:t>
            </a:r>
            <a:r>
              <a:rPr sz="1100" spc="-65" dirty="0">
                <a:latin typeface="Arial"/>
                <a:cs typeface="Arial"/>
              </a:rPr>
              <a:t>and </a:t>
            </a:r>
            <a:r>
              <a:rPr sz="1100" spc="-40" dirty="0">
                <a:latin typeface="Arial"/>
                <a:cs typeface="Arial"/>
              </a:rPr>
              <a:t>collective </a:t>
            </a:r>
            <a:r>
              <a:rPr sz="1100" spc="-50" dirty="0">
                <a:latin typeface="Arial"/>
                <a:cs typeface="Arial"/>
              </a:rPr>
              <a:t>capacities </a:t>
            </a:r>
            <a:r>
              <a:rPr sz="1100" spc="10" dirty="0">
                <a:latin typeface="Arial"/>
                <a:cs typeface="Arial"/>
              </a:rPr>
              <a:t>to </a:t>
            </a:r>
            <a:r>
              <a:rPr sz="1100" spc="-65" dirty="0">
                <a:latin typeface="Arial"/>
                <a:cs typeface="Arial"/>
              </a:rPr>
              <a:t>deal </a:t>
            </a:r>
            <a:r>
              <a:rPr sz="1100" dirty="0">
                <a:latin typeface="Arial"/>
                <a:cs typeface="Arial"/>
              </a:rPr>
              <a:t>with</a:t>
            </a:r>
            <a:r>
              <a:rPr sz="1100" spc="-105" dirty="0">
                <a:latin typeface="Arial"/>
                <a:cs typeface="Arial"/>
              </a:rPr>
              <a:t> </a:t>
            </a:r>
            <a:r>
              <a:rPr sz="1100" spc="-60" dirty="0">
                <a:latin typeface="Arial"/>
                <a:cs typeface="Arial"/>
              </a:rPr>
              <a:t>disasters.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 marL="12700" marR="5080">
              <a:lnSpc>
                <a:spcPct val="102600"/>
              </a:lnSpc>
            </a:pPr>
            <a:r>
              <a:rPr sz="1100" spc="-85" dirty="0">
                <a:latin typeface="Arial"/>
                <a:cs typeface="Arial"/>
              </a:rPr>
              <a:t>Gender </a:t>
            </a:r>
            <a:r>
              <a:rPr sz="1100" spc="-65" dirty="0">
                <a:latin typeface="Arial"/>
                <a:cs typeface="Arial"/>
              </a:rPr>
              <a:t>analysis </a:t>
            </a:r>
            <a:r>
              <a:rPr sz="1100" spc="-20" dirty="0">
                <a:latin typeface="Arial"/>
                <a:cs typeface="Arial"/>
              </a:rPr>
              <a:t>in </a:t>
            </a:r>
            <a:r>
              <a:rPr sz="1100" spc="-30" dirty="0">
                <a:latin typeface="Arial"/>
                <a:cs typeface="Arial"/>
              </a:rPr>
              <a:t>vulnerability </a:t>
            </a:r>
            <a:r>
              <a:rPr sz="1100" spc="10" dirty="0">
                <a:latin typeface="Arial"/>
                <a:cs typeface="Arial"/>
              </a:rPr>
              <a:t>to </a:t>
            </a:r>
            <a:r>
              <a:rPr sz="1100" spc="-100" dirty="0">
                <a:latin typeface="Arial"/>
                <a:cs typeface="Arial"/>
              </a:rPr>
              <a:t>CC </a:t>
            </a:r>
            <a:r>
              <a:rPr sz="1100" spc="-50" dirty="0">
                <a:latin typeface="Arial"/>
                <a:cs typeface="Arial"/>
              </a:rPr>
              <a:t>therefore </a:t>
            </a:r>
            <a:r>
              <a:rPr sz="1100" spc="-40" dirty="0">
                <a:latin typeface="Arial"/>
                <a:cs typeface="Arial"/>
              </a:rPr>
              <a:t>integrates, inequalities  </a:t>
            </a:r>
            <a:r>
              <a:rPr sz="1100" spc="-20" dirty="0">
                <a:latin typeface="Arial"/>
                <a:cs typeface="Arial"/>
              </a:rPr>
              <a:t>in </a:t>
            </a:r>
            <a:r>
              <a:rPr sz="1100" spc="-80" dirty="0">
                <a:latin typeface="Arial"/>
                <a:cs typeface="Arial"/>
              </a:rPr>
              <a:t>men </a:t>
            </a:r>
            <a:r>
              <a:rPr sz="1100" spc="-65" dirty="0">
                <a:latin typeface="Arial"/>
                <a:cs typeface="Arial"/>
              </a:rPr>
              <a:t>and </a:t>
            </a:r>
            <a:r>
              <a:rPr sz="1100" spc="-80" dirty="0">
                <a:latin typeface="Arial"/>
                <a:cs typeface="Arial"/>
              </a:rPr>
              <a:t>women </a:t>
            </a:r>
            <a:r>
              <a:rPr sz="1100" spc="-30" dirty="0">
                <a:latin typeface="Arial"/>
                <a:cs typeface="Arial"/>
              </a:rPr>
              <a:t>adaptation </a:t>
            </a:r>
            <a:r>
              <a:rPr sz="1100" spc="-50" dirty="0">
                <a:latin typeface="Arial"/>
                <a:cs typeface="Arial"/>
              </a:rPr>
              <a:t>capacities </a:t>
            </a:r>
            <a:r>
              <a:rPr sz="1100" spc="-20" dirty="0">
                <a:latin typeface="Arial"/>
                <a:cs typeface="Arial"/>
              </a:rPr>
              <a:t>in </a:t>
            </a:r>
            <a:r>
              <a:rPr sz="1100" spc="-65" dirty="0">
                <a:latin typeface="Arial"/>
                <a:cs typeface="Arial"/>
              </a:rPr>
              <a:t>face </a:t>
            </a:r>
            <a:r>
              <a:rPr sz="1100" spc="-20" dirty="0">
                <a:latin typeface="Arial"/>
                <a:cs typeface="Arial"/>
              </a:rPr>
              <a:t>of </a:t>
            </a:r>
            <a:r>
              <a:rPr sz="1100" spc="-35" dirty="0">
                <a:latin typeface="Arial"/>
                <a:cs typeface="Arial"/>
              </a:rPr>
              <a:t>climate </a:t>
            </a:r>
            <a:r>
              <a:rPr sz="1100" spc="-65" dirty="0">
                <a:latin typeface="Arial"/>
                <a:cs typeface="Arial"/>
              </a:rPr>
              <a:t>shocks,  </a:t>
            </a:r>
            <a:r>
              <a:rPr sz="1100" spc="5" dirty="0">
                <a:latin typeface="Arial"/>
                <a:cs typeface="Arial"/>
              </a:rPr>
              <a:t>that </a:t>
            </a:r>
            <a:r>
              <a:rPr sz="1100" spc="-45" dirty="0">
                <a:latin typeface="Arial"/>
                <a:cs typeface="Arial"/>
              </a:rPr>
              <a:t>could </a:t>
            </a:r>
            <a:r>
              <a:rPr sz="1100" spc="-75" dirty="0">
                <a:latin typeface="Arial"/>
                <a:cs typeface="Arial"/>
              </a:rPr>
              <a:t>degrade </a:t>
            </a:r>
            <a:r>
              <a:rPr sz="1100" spc="-15" dirty="0">
                <a:latin typeface="Arial"/>
                <a:cs typeface="Arial"/>
              </a:rPr>
              <a:t>their </a:t>
            </a:r>
            <a:r>
              <a:rPr sz="1100" spc="-20" dirty="0">
                <a:latin typeface="Arial"/>
                <a:cs typeface="Arial"/>
              </a:rPr>
              <a:t>living</a:t>
            </a:r>
            <a:r>
              <a:rPr sz="1100" spc="-90" dirty="0">
                <a:latin typeface="Arial"/>
                <a:cs typeface="Arial"/>
              </a:rPr>
              <a:t> </a:t>
            </a:r>
            <a:r>
              <a:rPr sz="1100" spc="-35" dirty="0">
                <a:latin typeface="Arial"/>
                <a:cs typeface="Arial"/>
              </a:rPr>
              <a:t>conditions.</a:t>
            </a:r>
            <a:endParaRPr sz="11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0" y="3346348"/>
            <a:ext cx="1536065" cy="109855"/>
          </a:xfrm>
          <a:custGeom>
            <a:avLst/>
            <a:gdLst/>
            <a:ahLst/>
            <a:cxnLst/>
            <a:rect l="l" t="t" r="r" b="b"/>
            <a:pathLst>
              <a:path w="1536065" h="109854">
                <a:moveTo>
                  <a:pt x="0" y="109651"/>
                </a:moveTo>
                <a:lnTo>
                  <a:pt x="1535976" y="109651"/>
                </a:lnTo>
                <a:lnTo>
                  <a:pt x="1535976" y="0"/>
                </a:lnTo>
                <a:lnTo>
                  <a:pt x="0" y="0"/>
                </a:lnTo>
                <a:lnTo>
                  <a:pt x="0" y="109651"/>
                </a:lnTo>
                <a:close/>
              </a:path>
            </a:pathLst>
          </a:custGeom>
          <a:solidFill>
            <a:srgbClr val="A3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535976" y="3346348"/>
            <a:ext cx="1536065" cy="109855"/>
          </a:xfrm>
          <a:custGeom>
            <a:avLst/>
            <a:gdLst/>
            <a:ahLst/>
            <a:cxnLst/>
            <a:rect l="l" t="t" r="r" b="b"/>
            <a:pathLst>
              <a:path w="1536064" h="109854">
                <a:moveTo>
                  <a:pt x="0" y="109651"/>
                </a:moveTo>
                <a:lnTo>
                  <a:pt x="1535976" y="109651"/>
                </a:lnTo>
                <a:lnTo>
                  <a:pt x="1535976" y="0"/>
                </a:lnTo>
                <a:lnTo>
                  <a:pt x="0" y="0"/>
                </a:lnTo>
                <a:lnTo>
                  <a:pt x="0" y="109651"/>
                </a:lnTo>
                <a:close/>
              </a:path>
            </a:pathLst>
          </a:custGeom>
          <a:solidFill>
            <a:srgbClr val="EBEB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071952" y="3346348"/>
            <a:ext cx="1536065" cy="109855"/>
          </a:xfrm>
          <a:custGeom>
            <a:avLst/>
            <a:gdLst/>
            <a:ahLst/>
            <a:cxnLst/>
            <a:rect l="l" t="t" r="r" b="b"/>
            <a:pathLst>
              <a:path w="1536064" h="109854">
                <a:moveTo>
                  <a:pt x="0" y="109651"/>
                </a:moveTo>
                <a:lnTo>
                  <a:pt x="1535976" y="109651"/>
                </a:lnTo>
                <a:lnTo>
                  <a:pt x="1535976" y="0"/>
                </a:lnTo>
                <a:lnTo>
                  <a:pt x="0" y="0"/>
                </a:lnTo>
                <a:lnTo>
                  <a:pt x="0" y="109651"/>
                </a:lnTo>
                <a:close/>
              </a:path>
            </a:pathLst>
          </a:custGeom>
          <a:solidFill>
            <a:srgbClr val="D8D8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2086711" y="3351784"/>
            <a:ext cx="407670" cy="102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75"/>
              </a:lnSpc>
            </a:pPr>
            <a:r>
              <a:rPr sz="600" spc="-40" dirty="0">
                <a:solidFill>
                  <a:srgbClr val="8E0000"/>
                </a:solidFill>
                <a:latin typeface="Verdana"/>
                <a:cs typeface="Verdana"/>
                <a:hlinkClick r:id="rId3" action="ppaction://hlinksldjump"/>
              </a:rPr>
              <a:t>CLPA-2019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312456" y="3351784"/>
            <a:ext cx="240665" cy="102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75"/>
              </a:lnSpc>
            </a:pPr>
            <a:r>
              <a:rPr sz="600" spc="-65" dirty="0">
                <a:solidFill>
                  <a:srgbClr val="7A0000"/>
                </a:solidFill>
                <a:latin typeface="Verdana"/>
                <a:cs typeface="Verdana"/>
              </a:rPr>
              <a:t>3 </a:t>
            </a:r>
            <a:r>
              <a:rPr sz="600" spc="45" dirty="0">
                <a:solidFill>
                  <a:srgbClr val="7A0000"/>
                </a:solidFill>
                <a:latin typeface="Verdana"/>
                <a:cs typeface="Verdana"/>
              </a:rPr>
              <a:t>/</a:t>
            </a:r>
            <a:r>
              <a:rPr sz="600" spc="-15" dirty="0">
                <a:solidFill>
                  <a:srgbClr val="7A0000"/>
                </a:solidFill>
                <a:latin typeface="Verdana"/>
                <a:cs typeface="Verdana"/>
              </a:rPr>
              <a:t> </a:t>
            </a:r>
            <a:r>
              <a:rPr sz="600" spc="-65" dirty="0">
                <a:solidFill>
                  <a:srgbClr val="7A0000"/>
                </a:solidFill>
                <a:latin typeface="Verdana"/>
                <a:cs typeface="Verdana"/>
              </a:rPr>
              <a:t>18</a:t>
            </a:r>
            <a:endParaRPr sz="600">
              <a:latin typeface="Verdana"/>
              <a:cs typeface="Verdana"/>
            </a:endParaRPr>
          </a:p>
        </p:txBody>
      </p:sp>
    </p:spTree>
  </p:cSld>
  <p:clrMapOvr>
    <a:masterClrMapping/>
  </p:clrMapOvr>
  <p:transition>
    <p:cut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4608195" cy="345440"/>
          </a:xfrm>
          <a:custGeom>
            <a:avLst/>
            <a:gdLst/>
            <a:ahLst/>
            <a:cxnLst/>
            <a:rect l="l" t="t" r="r" b="b"/>
            <a:pathLst>
              <a:path w="4608195" h="345440">
                <a:moveTo>
                  <a:pt x="0" y="345059"/>
                </a:moveTo>
                <a:lnTo>
                  <a:pt x="4608004" y="345059"/>
                </a:lnTo>
                <a:lnTo>
                  <a:pt x="4608004" y="0"/>
                </a:lnTo>
                <a:lnTo>
                  <a:pt x="0" y="0"/>
                </a:lnTo>
                <a:lnTo>
                  <a:pt x="0" y="345059"/>
                </a:lnTo>
                <a:close/>
              </a:path>
            </a:pathLst>
          </a:custGeom>
          <a:solidFill>
            <a:srgbClr val="F2F2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5300" y="57338"/>
            <a:ext cx="934719" cy="2444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b="1" spc="10" dirty="0">
                <a:latin typeface="Arial"/>
                <a:cs typeface="Arial"/>
              </a:rPr>
              <a:t>Motivation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75"/>
              </a:lnSpc>
            </a:pPr>
            <a:r>
              <a:rPr spc="-15" dirty="0"/>
              <a:t>F. </a:t>
            </a:r>
            <a:r>
              <a:rPr dirty="0"/>
              <a:t>AKIMABERA </a:t>
            </a:r>
            <a:r>
              <a:rPr spc="45" dirty="0"/>
              <a:t>&amp; </a:t>
            </a:r>
            <a:r>
              <a:rPr spc="-50" dirty="0"/>
              <a:t>S.</a:t>
            </a:r>
            <a:r>
              <a:rPr spc="-55" dirty="0"/>
              <a:t> </a:t>
            </a:r>
            <a:r>
              <a:rPr spc="-15" dirty="0"/>
              <a:t>DOSSOU-CADJA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75"/>
              </a:lnSpc>
            </a:pPr>
            <a:r>
              <a:rPr spc="-55" dirty="0"/>
              <a:t>November </a:t>
            </a:r>
            <a:r>
              <a:rPr spc="-65" dirty="0"/>
              <a:t>25–29,</a:t>
            </a:r>
            <a:r>
              <a:rPr spc="30" dirty="0"/>
              <a:t> </a:t>
            </a:r>
            <a:r>
              <a:rPr spc="-70" dirty="0"/>
              <a:t>2019</a:t>
            </a: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675"/>
              </a:lnSpc>
            </a:pPr>
            <a:r>
              <a:rPr spc="-65" dirty="0"/>
              <a:t>4 </a:t>
            </a:r>
            <a:r>
              <a:rPr spc="45" dirty="0"/>
              <a:t>/</a:t>
            </a:r>
            <a:r>
              <a:rPr spc="-15" dirty="0"/>
              <a:t> </a:t>
            </a:r>
            <a:r>
              <a:rPr spc="-65" dirty="0"/>
              <a:t>18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25844" y="1418499"/>
            <a:ext cx="4356100" cy="363855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 marR="5080">
              <a:lnSpc>
                <a:spcPct val="102600"/>
              </a:lnSpc>
              <a:spcBef>
                <a:spcPts val="55"/>
              </a:spcBef>
            </a:pPr>
            <a:r>
              <a:rPr sz="1100" spc="-50" dirty="0">
                <a:latin typeface="Arial"/>
                <a:cs typeface="Arial"/>
              </a:rPr>
              <a:t>Men </a:t>
            </a:r>
            <a:r>
              <a:rPr sz="1100" spc="-65" dirty="0">
                <a:latin typeface="Arial"/>
                <a:cs typeface="Arial"/>
              </a:rPr>
              <a:t>and </a:t>
            </a:r>
            <a:r>
              <a:rPr sz="1100" spc="-80" dirty="0">
                <a:latin typeface="Arial"/>
                <a:cs typeface="Arial"/>
              </a:rPr>
              <a:t>women </a:t>
            </a:r>
            <a:r>
              <a:rPr sz="1100" spc="-25" dirty="0">
                <a:latin typeface="Arial"/>
                <a:cs typeface="Arial"/>
              </a:rPr>
              <a:t>contribute differently </a:t>
            </a:r>
            <a:r>
              <a:rPr sz="1100" spc="10" dirty="0">
                <a:latin typeface="Arial"/>
                <a:cs typeface="Arial"/>
              </a:rPr>
              <a:t>to </a:t>
            </a:r>
            <a:r>
              <a:rPr sz="1100" spc="-30" dirty="0">
                <a:latin typeface="Arial"/>
                <a:cs typeface="Arial"/>
              </a:rPr>
              <a:t>adaptation </a:t>
            </a:r>
            <a:r>
              <a:rPr sz="1100" spc="-65" dirty="0">
                <a:latin typeface="Arial"/>
                <a:cs typeface="Arial"/>
              </a:rPr>
              <a:t>and </a:t>
            </a:r>
            <a:r>
              <a:rPr sz="1100" spc="-10" dirty="0">
                <a:latin typeface="Arial"/>
                <a:cs typeface="Arial"/>
              </a:rPr>
              <a:t>mitigation </a:t>
            </a:r>
            <a:r>
              <a:rPr sz="1100" spc="-20" dirty="0">
                <a:latin typeface="Arial"/>
                <a:cs typeface="Arial"/>
              </a:rPr>
              <a:t>of  </a:t>
            </a:r>
            <a:r>
              <a:rPr sz="1100" spc="-35" dirty="0">
                <a:latin typeface="Arial"/>
                <a:cs typeface="Arial"/>
              </a:rPr>
              <a:t>climate </a:t>
            </a:r>
            <a:r>
              <a:rPr sz="1100" spc="-75" dirty="0">
                <a:latin typeface="Arial"/>
                <a:cs typeface="Arial"/>
              </a:rPr>
              <a:t>change </a:t>
            </a:r>
            <a:r>
              <a:rPr sz="1100" spc="-45" dirty="0">
                <a:latin typeface="Arial"/>
                <a:cs typeface="Arial"/>
              </a:rPr>
              <a:t>impacts </a:t>
            </a:r>
            <a:r>
              <a:rPr sz="1100" spc="-75" dirty="0">
                <a:latin typeface="Arial"/>
                <a:cs typeface="Arial"/>
              </a:rPr>
              <a:t>since </a:t>
            </a:r>
            <a:r>
              <a:rPr sz="1100" spc="-45" dirty="0">
                <a:latin typeface="Arial"/>
                <a:cs typeface="Arial"/>
              </a:rPr>
              <a:t>there </a:t>
            </a:r>
            <a:r>
              <a:rPr sz="1100" spc="-80" dirty="0">
                <a:latin typeface="Arial"/>
                <a:cs typeface="Arial"/>
              </a:rPr>
              <a:t>are </a:t>
            </a:r>
            <a:r>
              <a:rPr sz="1100" spc="-95" dirty="0">
                <a:latin typeface="Arial"/>
                <a:cs typeface="Arial"/>
              </a:rPr>
              <a:t>some </a:t>
            </a:r>
            <a:r>
              <a:rPr sz="1100" spc="-55" dirty="0">
                <a:latin typeface="Arial"/>
                <a:cs typeface="Arial"/>
              </a:rPr>
              <a:t>difference </a:t>
            </a:r>
            <a:r>
              <a:rPr sz="1100" spc="-20" dirty="0">
                <a:latin typeface="Arial"/>
                <a:cs typeface="Arial"/>
              </a:rPr>
              <a:t>in </a:t>
            </a:r>
            <a:r>
              <a:rPr sz="1100" spc="-15" dirty="0">
                <a:latin typeface="Arial"/>
                <a:cs typeface="Arial"/>
              </a:rPr>
              <a:t>their </a:t>
            </a:r>
            <a:r>
              <a:rPr sz="1100" spc="-50" dirty="0">
                <a:latin typeface="Arial"/>
                <a:cs typeface="Arial"/>
              </a:rPr>
              <a:t>social</a:t>
            </a:r>
            <a:r>
              <a:rPr sz="1100" spc="-80" dirty="0">
                <a:latin typeface="Arial"/>
                <a:cs typeface="Arial"/>
              </a:rPr>
              <a:t> </a:t>
            </a:r>
            <a:r>
              <a:rPr sz="1100" spc="-55" dirty="0">
                <a:latin typeface="Arial"/>
                <a:cs typeface="Arial"/>
              </a:rPr>
              <a:t>roles.</a:t>
            </a:r>
            <a:endParaRPr sz="11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0" y="3346348"/>
            <a:ext cx="1536065" cy="109855"/>
          </a:xfrm>
          <a:custGeom>
            <a:avLst/>
            <a:gdLst/>
            <a:ahLst/>
            <a:cxnLst/>
            <a:rect l="l" t="t" r="r" b="b"/>
            <a:pathLst>
              <a:path w="1536065" h="109854">
                <a:moveTo>
                  <a:pt x="0" y="109651"/>
                </a:moveTo>
                <a:lnTo>
                  <a:pt x="1535976" y="109651"/>
                </a:lnTo>
                <a:lnTo>
                  <a:pt x="1535976" y="0"/>
                </a:lnTo>
                <a:lnTo>
                  <a:pt x="0" y="0"/>
                </a:lnTo>
                <a:lnTo>
                  <a:pt x="0" y="109651"/>
                </a:lnTo>
                <a:close/>
              </a:path>
            </a:pathLst>
          </a:custGeom>
          <a:solidFill>
            <a:srgbClr val="A3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535976" y="3346348"/>
            <a:ext cx="1536065" cy="109855"/>
          </a:xfrm>
          <a:custGeom>
            <a:avLst/>
            <a:gdLst/>
            <a:ahLst/>
            <a:cxnLst/>
            <a:rect l="l" t="t" r="r" b="b"/>
            <a:pathLst>
              <a:path w="1536064" h="109854">
                <a:moveTo>
                  <a:pt x="0" y="109651"/>
                </a:moveTo>
                <a:lnTo>
                  <a:pt x="1535976" y="109651"/>
                </a:lnTo>
                <a:lnTo>
                  <a:pt x="1535976" y="0"/>
                </a:lnTo>
                <a:lnTo>
                  <a:pt x="0" y="0"/>
                </a:lnTo>
                <a:lnTo>
                  <a:pt x="0" y="109651"/>
                </a:lnTo>
                <a:close/>
              </a:path>
            </a:pathLst>
          </a:custGeom>
          <a:solidFill>
            <a:srgbClr val="EBEB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071952" y="3346348"/>
            <a:ext cx="1536065" cy="109855"/>
          </a:xfrm>
          <a:custGeom>
            <a:avLst/>
            <a:gdLst/>
            <a:ahLst/>
            <a:cxnLst/>
            <a:rect l="l" t="t" r="r" b="b"/>
            <a:pathLst>
              <a:path w="1536064" h="109854">
                <a:moveTo>
                  <a:pt x="0" y="109651"/>
                </a:moveTo>
                <a:lnTo>
                  <a:pt x="1535976" y="109651"/>
                </a:lnTo>
                <a:lnTo>
                  <a:pt x="1535976" y="0"/>
                </a:lnTo>
                <a:lnTo>
                  <a:pt x="0" y="0"/>
                </a:lnTo>
                <a:lnTo>
                  <a:pt x="0" y="109651"/>
                </a:lnTo>
                <a:close/>
              </a:path>
            </a:pathLst>
          </a:custGeom>
          <a:solidFill>
            <a:srgbClr val="D8D8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2086711" y="3351784"/>
            <a:ext cx="407670" cy="102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75"/>
              </a:lnSpc>
            </a:pPr>
            <a:r>
              <a:rPr sz="600" spc="-40" dirty="0">
                <a:solidFill>
                  <a:srgbClr val="8E0000"/>
                </a:solidFill>
                <a:latin typeface="Verdana"/>
                <a:cs typeface="Verdana"/>
                <a:hlinkClick r:id="rId2" action="ppaction://hlinksldjump"/>
              </a:rPr>
              <a:t>CLPA-2019</a:t>
            </a:r>
            <a:endParaRPr sz="600">
              <a:latin typeface="Verdana"/>
              <a:cs typeface="Verdana"/>
            </a:endParaRPr>
          </a:p>
        </p:txBody>
      </p:sp>
    </p:spTree>
  </p:cSld>
  <p:clrMapOvr>
    <a:masterClrMapping/>
  </p:clrMapOvr>
  <p:transition>
    <p:cut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4608195" cy="345440"/>
          </a:xfrm>
          <a:custGeom>
            <a:avLst/>
            <a:gdLst/>
            <a:ahLst/>
            <a:cxnLst/>
            <a:rect l="l" t="t" r="r" b="b"/>
            <a:pathLst>
              <a:path w="4608195" h="345440">
                <a:moveTo>
                  <a:pt x="0" y="345059"/>
                </a:moveTo>
                <a:lnTo>
                  <a:pt x="4608004" y="345059"/>
                </a:lnTo>
                <a:lnTo>
                  <a:pt x="4608004" y="0"/>
                </a:lnTo>
                <a:lnTo>
                  <a:pt x="0" y="0"/>
                </a:lnTo>
                <a:lnTo>
                  <a:pt x="0" y="345059"/>
                </a:lnTo>
                <a:close/>
              </a:path>
            </a:pathLst>
          </a:custGeom>
          <a:solidFill>
            <a:srgbClr val="F2F2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5300" y="57338"/>
            <a:ext cx="934719" cy="2444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b="1" spc="10" dirty="0">
                <a:latin typeface="Arial"/>
                <a:cs typeface="Arial"/>
              </a:rPr>
              <a:t>Motivation</a:t>
            </a:r>
          </a:p>
        </p:txBody>
      </p:sp>
      <p:sp>
        <p:nvSpPr>
          <p:cNvPr id="11" name="object 11"/>
          <p:cNvSpPr txBox="1">
            <a:spLocks noGrp="1"/>
          </p:cNvSpPr>
          <p:nvPr>
            <p:ph type="dt" sz="half" idx="10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75"/>
              </a:lnSpc>
            </a:pPr>
            <a:r>
              <a:rPr spc="-55" dirty="0"/>
              <a:t>November </a:t>
            </a:r>
            <a:r>
              <a:rPr spc="-65" dirty="0"/>
              <a:t>25–29,</a:t>
            </a:r>
            <a:r>
              <a:rPr spc="30" dirty="0"/>
              <a:t> </a:t>
            </a:r>
            <a:r>
              <a:rPr spc="-70" dirty="0"/>
              <a:t>2019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75"/>
              </a:lnSpc>
            </a:pPr>
            <a:r>
              <a:rPr spc="-15" dirty="0"/>
              <a:t>F. </a:t>
            </a:r>
            <a:r>
              <a:rPr dirty="0"/>
              <a:t>AKIMABERA </a:t>
            </a:r>
            <a:r>
              <a:rPr spc="45" dirty="0"/>
              <a:t>&amp; </a:t>
            </a:r>
            <a:r>
              <a:rPr spc="-50" dirty="0"/>
              <a:t>S.</a:t>
            </a:r>
            <a:r>
              <a:rPr spc="-55" dirty="0"/>
              <a:t> </a:t>
            </a:r>
            <a:r>
              <a:rPr spc="-15" dirty="0"/>
              <a:t>DOSSOU-CADJA</a:t>
            </a:r>
          </a:p>
        </p:txBody>
      </p:sp>
      <p:sp>
        <p:nvSpPr>
          <p:cNvPr id="12" name="object 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675"/>
              </a:lnSpc>
            </a:pPr>
            <a:r>
              <a:rPr spc="-65" dirty="0"/>
              <a:t>5 </a:t>
            </a:r>
            <a:r>
              <a:rPr spc="45" dirty="0"/>
              <a:t>/</a:t>
            </a:r>
            <a:r>
              <a:rPr spc="-15" dirty="0"/>
              <a:t> </a:t>
            </a:r>
            <a:r>
              <a:rPr spc="-65" dirty="0"/>
              <a:t>18</a:t>
            </a:r>
          </a:p>
        </p:txBody>
      </p:sp>
      <p:sp>
        <p:nvSpPr>
          <p:cNvPr id="4" name="object 4"/>
          <p:cNvSpPr/>
          <p:nvPr/>
        </p:nvSpPr>
        <p:spPr>
          <a:xfrm>
            <a:off x="580351" y="468274"/>
            <a:ext cx="3447288" cy="233781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25844" y="2927075"/>
            <a:ext cx="4252595" cy="3295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000" spc="-20" dirty="0">
                <a:solidFill>
                  <a:srgbClr val="3333B2"/>
                </a:solidFill>
                <a:latin typeface="Arial"/>
                <a:cs typeface="Arial"/>
              </a:rPr>
              <a:t>Figure:</a:t>
            </a:r>
            <a:r>
              <a:rPr sz="1000" spc="-20" dirty="0">
                <a:latin typeface="Arial"/>
                <a:cs typeface="Arial"/>
              </a:rPr>
              <a:t>Distribution of </a:t>
            </a:r>
            <a:r>
              <a:rPr sz="1000" spc="-70" dirty="0">
                <a:latin typeface="Arial"/>
                <a:cs typeface="Arial"/>
              </a:rPr>
              <a:t>men </a:t>
            </a:r>
            <a:r>
              <a:rPr sz="1000" spc="-55" dirty="0">
                <a:latin typeface="Arial"/>
                <a:cs typeface="Arial"/>
              </a:rPr>
              <a:t>and </a:t>
            </a:r>
            <a:r>
              <a:rPr sz="1000" spc="-50" dirty="0">
                <a:latin typeface="Arial"/>
                <a:cs typeface="Arial"/>
              </a:rPr>
              <a:t>women’ </a:t>
            </a:r>
            <a:r>
              <a:rPr sz="1000" spc="-45" dirty="0">
                <a:latin typeface="Arial"/>
                <a:cs typeface="Arial"/>
              </a:rPr>
              <a:t>social </a:t>
            </a:r>
            <a:r>
              <a:rPr sz="1000" spc="-55" dirty="0">
                <a:latin typeface="Arial"/>
                <a:cs typeface="Arial"/>
              </a:rPr>
              <a:t>roles </a:t>
            </a:r>
            <a:r>
              <a:rPr sz="1000" spc="-15" dirty="0">
                <a:latin typeface="Arial"/>
                <a:cs typeface="Arial"/>
              </a:rPr>
              <a:t>in </a:t>
            </a:r>
            <a:r>
              <a:rPr sz="1000" spc="-60" dirty="0">
                <a:latin typeface="Arial"/>
                <a:cs typeface="Arial"/>
              </a:rPr>
              <a:t>3 </a:t>
            </a:r>
            <a:r>
              <a:rPr sz="1000" spc="-30" dirty="0">
                <a:latin typeface="Arial"/>
                <a:cs typeface="Arial"/>
              </a:rPr>
              <a:t>strategical </a:t>
            </a:r>
            <a:r>
              <a:rPr sz="1000" spc="-50" dirty="0">
                <a:latin typeface="Arial"/>
                <a:cs typeface="Arial"/>
              </a:rPr>
              <a:t>development  </a:t>
            </a:r>
            <a:r>
              <a:rPr sz="1000" spc="-60" dirty="0">
                <a:latin typeface="Arial"/>
                <a:cs typeface="Arial"/>
              </a:rPr>
              <a:t>sectors </a:t>
            </a:r>
            <a:r>
              <a:rPr sz="1000" spc="-35" dirty="0">
                <a:latin typeface="Arial"/>
                <a:cs typeface="Arial"/>
              </a:rPr>
              <a:t>(</a:t>
            </a:r>
            <a:r>
              <a:rPr sz="1000" i="1" spc="-35" dirty="0">
                <a:latin typeface="Trebuchet MS"/>
                <a:cs typeface="Trebuchet MS"/>
              </a:rPr>
              <a:t>Source: </a:t>
            </a:r>
            <a:r>
              <a:rPr sz="1000" i="1" spc="5" dirty="0">
                <a:latin typeface="Trebuchet MS"/>
                <a:cs typeface="Trebuchet MS"/>
              </a:rPr>
              <a:t>MedA</a:t>
            </a:r>
            <a:r>
              <a:rPr sz="1000" i="1" spc="-165" dirty="0">
                <a:latin typeface="Trebuchet MS"/>
                <a:cs typeface="Trebuchet MS"/>
              </a:rPr>
              <a:t> </a:t>
            </a:r>
            <a:r>
              <a:rPr sz="1000" i="1" spc="-30" dirty="0">
                <a:latin typeface="Trebuchet MS"/>
                <a:cs typeface="Trebuchet MS"/>
              </a:rPr>
              <a:t>Conseils</a:t>
            </a:r>
            <a:r>
              <a:rPr sz="1000" spc="-30" dirty="0">
                <a:latin typeface="Arial"/>
                <a:cs typeface="Arial"/>
              </a:rPr>
              <a:t>)</a:t>
            </a:r>
            <a:endParaRPr sz="10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0" y="3346348"/>
            <a:ext cx="1536065" cy="109855"/>
          </a:xfrm>
          <a:custGeom>
            <a:avLst/>
            <a:gdLst/>
            <a:ahLst/>
            <a:cxnLst/>
            <a:rect l="l" t="t" r="r" b="b"/>
            <a:pathLst>
              <a:path w="1536065" h="109854">
                <a:moveTo>
                  <a:pt x="0" y="109651"/>
                </a:moveTo>
                <a:lnTo>
                  <a:pt x="1535976" y="109651"/>
                </a:lnTo>
                <a:lnTo>
                  <a:pt x="1535976" y="0"/>
                </a:lnTo>
                <a:lnTo>
                  <a:pt x="0" y="0"/>
                </a:lnTo>
                <a:lnTo>
                  <a:pt x="0" y="109651"/>
                </a:lnTo>
                <a:close/>
              </a:path>
            </a:pathLst>
          </a:custGeom>
          <a:solidFill>
            <a:srgbClr val="A3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535976" y="3346348"/>
            <a:ext cx="1536065" cy="109855"/>
          </a:xfrm>
          <a:custGeom>
            <a:avLst/>
            <a:gdLst/>
            <a:ahLst/>
            <a:cxnLst/>
            <a:rect l="l" t="t" r="r" b="b"/>
            <a:pathLst>
              <a:path w="1536064" h="109854">
                <a:moveTo>
                  <a:pt x="0" y="109651"/>
                </a:moveTo>
                <a:lnTo>
                  <a:pt x="1535976" y="109651"/>
                </a:lnTo>
                <a:lnTo>
                  <a:pt x="1535976" y="0"/>
                </a:lnTo>
                <a:lnTo>
                  <a:pt x="0" y="0"/>
                </a:lnTo>
                <a:lnTo>
                  <a:pt x="0" y="109651"/>
                </a:lnTo>
                <a:close/>
              </a:path>
            </a:pathLst>
          </a:custGeom>
          <a:solidFill>
            <a:srgbClr val="EBEB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071952" y="3346348"/>
            <a:ext cx="1536065" cy="109855"/>
          </a:xfrm>
          <a:custGeom>
            <a:avLst/>
            <a:gdLst/>
            <a:ahLst/>
            <a:cxnLst/>
            <a:rect l="l" t="t" r="r" b="b"/>
            <a:pathLst>
              <a:path w="1536064" h="109854">
                <a:moveTo>
                  <a:pt x="0" y="109651"/>
                </a:moveTo>
                <a:lnTo>
                  <a:pt x="1535976" y="109651"/>
                </a:lnTo>
                <a:lnTo>
                  <a:pt x="1535976" y="0"/>
                </a:lnTo>
                <a:lnTo>
                  <a:pt x="0" y="0"/>
                </a:lnTo>
                <a:lnTo>
                  <a:pt x="0" y="109651"/>
                </a:lnTo>
                <a:close/>
              </a:path>
            </a:pathLst>
          </a:custGeom>
          <a:solidFill>
            <a:srgbClr val="D8D8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2086711" y="3351784"/>
            <a:ext cx="407670" cy="102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75"/>
              </a:lnSpc>
            </a:pPr>
            <a:r>
              <a:rPr sz="600" spc="-40" dirty="0">
                <a:solidFill>
                  <a:srgbClr val="8E0000"/>
                </a:solidFill>
                <a:latin typeface="Verdana"/>
                <a:cs typeface="Verdana"/>
                <a:hlinkClick r:id="rId3" action="ppaction://hlinksldjump"/>
              </a:rPr>
              <a:t>CLPA-2019</a:t>
            </a:r>
            <a:endParaRPr sz="600">
              <a:latin typeface="Verdana"/>
              <a:cs typeface="Verdana"/>
            </a:endParaRPr>
          </a:p>
        </p:txBody>
      </p:sp>
    </p:spTree>
  </p:cSld>
  <p:clrMapOvr>
    <a:masterClrMapping/>
  </p:clrMapOvr>
  <p:transition>
    <p:cut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4608195" cy="345440"/>
          </a:xfrm>
          <a:custGeom>
            <a:avLst/>
            <a:gdLst/>
            <a:ahLst/>
            <a:cxnLst/>
            <a:rect l="l" t="t" r="r" b="b"/>
            <a:pathLst>
              <a:path w="4608195" h="345440">
                <a:moveTo>
                  <a:pt x="0" y="345059"/>
                </a:moveTo>
                <a:lnTo>
                  <a:pt x="4608004" y="345059"/>
                </a:lnTo>
                <a:lnTo>
                  <a:pt x="4608004" y="0"/>
                </a:lnTo>
                <a:lnTo>
                  <a:pt x="0" y="0"/>
                </a:lnTo>
                <a:lnTo>
                  <a:pt x="0" y="345059"/>
                </a:lnTo>
                <a:close/>
              </a:path>
            </a:pathLst>
          </a:custGeom>
          <a:solidFill>
            <a:srgbClr val="F2F2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5300" y="57338"/>
            <a:ext cx="934719" cy="2444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b="1" spc="10" dirty="0">
                <a:latin typeface="Arial"/>
                <a:cs typeface="Arial"/>
              </a:rPr>
              <a:t>Motivation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75"/>
              </a:lnSpc>
            </a:pPr>
            <a:r>
              <a:rPr spc="-15" dirty="0"/>
              <a:t>F. </a:t>
            </a:r>
            <a:r>
              <a:rPr dirty="0"/>
              <a:t>AKIMABERA </a:t>
            </a:r>
            <a:r>
              <a:rPr spc="45" dirty="0"/>
              <a:t>&amp; </a:t>
            </a:r>
            <a:r>
              <a:rPr spc="-50" dirty="0"/>
              <a:t>S.</a:t>
            </a:r>
            <a:r>
              <a:rPr spc="-55" dirty="0"/>
              <a:t> </a:t>
            </a:r>
            <a:r>
              <a:rPr spc="-15" dirty="0"/>
              <a:t>DOSSOU-CADJA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75"/>
              </a:lnSpc>
            </a:pPr>
            <a:r>
              <a:rPr spc="-55" dirty="0"/>
              <a:t>November </a:t>
            </a:r>
            <a:r>
              <a:rPr spc="-65" dirty="0"/>
              <a:t>25–29,</a:t>
            </a:r>
            <a:r>
              <a:rPr spc="30" dirty="0"/>
              <a:t> </a:t>
            </a:r>
            <a:r>
              <a:rPr spc="-70" dirty="0"/>
              <a:t>2019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25844" y="1090547"/>
            <a:ext cx="4201160" cy="535940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 marR="5080" algn="just">
              <a:lnSpc>
                <a:spcPct val="102600"/>
              </a:lnSpc>
              <a:spcBef>
                <a:spcPts val="55"/>
              </a:spcBef>
            </a:pPr>
            <a:r>
              <a:rPr sz="1100" spc="-35" dirty="0">
                <a:latin typeface="Arial"/>
                <a:cs typeface="Arial"/>
              </a:rPr>
              <a:t>DSAAT </a:t>
            </a:r>
            <a:r>
              <a:rPr sz="1100" spc="-20" dirty="0">
                <a:latin typeface="Arial"/>
                <a:cs typeface="Arial"/>
              </a:rPr>
              <a:t>in </a:t>
            </a:r>
            <a:r>
              <a:rPr sz="1100" spc="-15" dirty="0">
                <a:latin typeface="Arial"/>
                <a:cs typeface="Arial"/>
              </a:rPr>
              <a:t>Agricultural </a:t>
            </a:r>
            <a:r>
              <a:rPr sz="1100" spc="-50" dirty="0">
                <a:latin typeface="Arial"/>
                <a:cs typeface="Arial"/>
              </a:rPr>
              <a:t>Sector, BenHydro </a:t>
            </a:r>
            <a:r>
              <a:rPr sz="1100" spc="-25" dirty="0">
                <a:latin typeface="Arial"/>
                <a:cs typeface="Arial"/>
              </a:rPr>
              <a:t>for </a:t>
            </a:r>
            <a:r>
              <a:rPr sz="1100" spc="-45" dirty="0">
                <a:latin typeface="Arial"/>
                <a:cs typeface="Arial"/>
              </a:rPr>
              <a:t>water </a:t>
            </a:r>
            <a:r>
              <a:rPr sz="1100" spc="-60" dirty="0">
                <a:latin typeface="Arial"/>
                <a:cs typeface="Arial"/>
              </a:rPr>
              <a:t>demand, </a:t>
            </a:r>
            <a:r>
              <a:rPr sz="1100" spc="-65" dirty="0">
                <a:latin typeface="Arial"/>
                <a:cs typeface="Arial"/>
              </a:rPr>
              <a:t>and </a:t>
            </a:r>
            <a:r>
              <a:rPr sz="1100" spc="-100" dirty="0">
                <a:latin typeface="Arial"/>
                <a:cs typeface="Arial"/>
              </a:rPr>
              <a:t>so </a:t>
            </a:r>
            <a:r>
              <a:rPr sz="1100" spc="-40" dirty="0">
                <a:latin typeface="Arial"/>
                <a:cs typeface="Arial"/>
              </a:rPr>
              <a:t>on,  </a:t>
            </a:r>
            <a:r>
              <a:rPr sz="1100" spc="-45" dirty="0">
                <a:latin typeface="Arial"/>
                <a:cs typeface="Arial"/>
              </a:rPr>
              <a:t>include </a:t>
            </a:r>
            <a:r>
              <a:rPr sz="1100" spc="-60" dirty="0">
                <a:latin typeface="Arial"/>
                <a:cs typeface="Arial"/>
              </a:rPr>
              <a:t>no </a:t>
            </a:r>
            <a:r>
              <a:rPr sz="1100" spc="-10" dirty="0">
                <a:latin typeface="Arial"/>
                <a:cs typeface="Arial"/>
              </a:rPr>
              <a:t>input </a:t>
            </a:r>
            <a:r>
              <a:rPr sz="1100" spc="-50" dirty="0">
                <a:latin typeface="Arial"/>
                <a:cs typeface="Arial"/>
              </a:rPr>
              <a:t>or </a:t>
            </a:r>
            <a:r>
              <a:rPr sz="1100" spc="-10" dirty="0">
                <a:latin typeface="Arial"/>
                <a:cs typeface="Arial"/>
              </a:rPr>
              <a:t>output </a:t>
            </a:r>
            <a:r>
              <a:rPr sz="1100" spc="-35" dirty="0">
                <a:latin typeface="Arial"/>
                <a:cs typeface="Arial"/>
              </a:rPr>
              <a:t>data </a:t>
            </a:r>
            <a:r>
              <a:rPr sz="1100" spc="-25" dirty="0">
                <a:latin typeface="Arial"/>
                <a:cs typeface="Arial"/>
              </a:rPr>
              <a:t>for </a:t>
            </a:r>
            <a:r>
              <a:rPr sz="1100" spc="-30" dirty="0">
                <a:latin typeface="Arial"/>
                <a:cs typeface="Arial"/>
              </a:rPr>
              <a:t>the differentiated </a:t>
            </a:r>
            <a:r>
              <a:rPr sz="1100" spc="-45" dirty="0">
                <a:latin typeface="Arial"/>
                <a:cs typeface="Arial"/>
              </a:rPr>
              <a:t>impacts </a:t>
            </a:r>
            <a:r>
              <a:rPr sz="1100" spc="-20" dirty="0">
                <a:latin typeface="Arial"/>
                <a:cs typeface="Arial"/>
              </a:rPr>
              <a:t>of </a:t>
            </a:r>
            <a:r>
              <a:rPr sz="1100" spc="-35" dirty="0">
                <a:latin typeface="Arial"/>
                <a:cs typeface="Arial"/>
              </a:rPr>
              <a:t>climate  </a:t>
            </a:r>
            <a:r>
              <a:rPr sz="1100" spc="-75" dirty="0">
                <a:latin typeface="Arial"/>
                <a:cs typeface="Arial"/>
              </a:rPr>
              <a:t>change </a:t>
            </a:r>
            <a:r>
              <a:rPr sz="1100" spc="-60" dirty="0">
                <a:latin typeface="Arial"/>
                <a:cs typeface="Arial"/>
              </a:rPr>
              <a:t>on </a:t>
            </a:r>
            <a:r>
              <a:rPr sz="1100" spc="-80" dirty="0">
                <a:latin typeface="Arial"/>
                <a:cs typeface="Arial"/>
              </a:rPr>
              <a:t>men </a:t>
            </a:r>
            <a:r>
              <a:rPr sz="1100" spc="-65" dirty="0">
                <a:latin typeface="Arial"/>
                <a:cs typeface="Arial"/>
              </a:rPr>
              <a:t>and</a:t>
            </a:r>
            <a:r>
              <a:rPr sz="1100" spc="-25" dirty="0">
                <a:latin typeface="Arial"/>
                <a:cs typeface="Arial"/>
              </a:rPr>
              <a:t> </a:t>
            </a:r>
            <a:r>
              <a:rPr sz="1100" spc="-65" dirty="0">
                <a:latin typeface="Arial"/>
                <a:cs typeface="Arial"/>
              </a:rPr>
              <a:t>women.</a:t>
            </a:r>
            <a:endParaRPr sz="11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0" y="3346348"/>
            <a:ext cx="1536065" cy="109855"/>
          </a:xfrm>
          <a:custGeom>
            <a:avLst/>
            <a:gdLst/>
            <a:ahLst/>
            <a:cxnLst/>
            <a:rect l="l" t="t" r="r" b="b"/>
            <a:pathLst>
              <a:path w="1536065" h="109854">
                <a:moveTo>
                  <a:pt x="0" y="109651"/>
                </a:moveTo>
                <a:lnTo>
                  <a:pt x="1535976" y="109651"/>
                </a:lnTo>
                <a:lnTo>
                  <a:pt x="1535976" y="0"/>
                </a:lnTo>
                <a:lnTo>
                  <a:pt x="0" y="0"/>
                </a:lnTo>
                <a:lnTo>
                  <a:pt x="0" y="109651"/>
                </a:lnTo>
                <a:close/>
              </a:path>
            </a:pathLst>
          </a:custGeom>
          <a:solidFill>
            <a:srgbClr val="A3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535976" y="3346348"/>
            <a:ext cx="1536065" cy="109855"/>
          </a:xfrm>
          <a:custGeom>
            <a:avLst/>
            <a:gdLst/>
            <a:ahLst/>
            <a:cxnLst/>
            <a:rect l="l" t="t" r="r" b="b"/>
            <a:pathLst>
              <a:path w="1536064" h="109854">
                <a:moveTo>
                  <a:pt x="0" y="109651"/>
                </a:moveTo>
                <a:lnTo>
                  <a:pt x="1535976" y="109651"/>
                </a:lnTo>
                <a:lnTo>
                  <a:pt x="1535976" y="0"/>
                </a:lnTo>
                <a:lnTo>
                  <a:pt x="0" y="0"/>
                </a:lnTo>
                <a:lnTo>
                  <a:pt x="0" y="109651"/>
                </a:lnTo>
                <a:close/>
              </a:path>
            </a:pathLst>
          </a:custGeom>
          <a:solidFill>
            <a:srgbClr val="EBEB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071952" y="3346348"/>
            <a:ext cx="1536065" cy="109855"/>
          </a:xfrm>
          <a:custGeom>
            <a:avLst/>
            <a:gdLst/>
            <a:ahLst/>
            <a:cxnLst/>
            <a:rect l="l" t="t" r="r" b="b"/>
            <a:pathLst>
              <a:path w="1536064" h="109854">
                <a:moveTo>
                  <a:pt x="0" y="109651"/>
                </a:moveTo>
                <a:lnTo>
                  <a:pt x="1535976" y="109651"/>
                </a:lnTo>
                <a:lnTo>
                  <a:pt x="1535976" y="0"/>
                </a:lnTo>
                <a:lnTo>
                  <a:pt x="0" y="0"/>
                </a:lnTo>
                <a:lnTo>
                  <a:pt x="0" y="109651"/>
                </a:lnTo>
                <a:close/>
              </a:path>
            </a:pathLst>
          </a:custGeom>
          <a:solidFill>
            <a:srgbClr val="D8D8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2086711" y="3351784"/>
            <a:ext cx="407670" cy="102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75"/>
              </a:lnSpc>
            </a:pPr>
            <a:r>
              <a:rPr sz="600" spc="-40" dirty="0">
                <a:solidFill>
                  <a:srgbClr val="8E0000"/>
                </a:solidFill>
                <a:latin typeface="Verdana"/>
                <a:cs typeface="Verdana"/>
                <a:hlinkClick r:id="rId2" action="ppaction://hlinksldjump"/>
              </a:rPr>
              <a:t>CLPA-2019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312456" y="3351784"/>
            <a:ext cx="240665" cy="102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75"/>
              </a:lnSpc>
            </a:pPr>
            <a:r>
              <a:rPr sz="600" spc="-65" dirty="0">
                <a:solidFill>
                  <a:srgbClr val="7A0000"/>
                </a:solidFill>
                <a:latin typeface="Verdana"/>
                <a:cs typeface="Verdana"/>
              </a:rPr>
              <a:t>6 </a:t>
            </a:r>
            <a:r>
              <a:rPr sz="600" spc="45" dirty="0">
                <a:solidFill>
                  <a:srgbClr val="7A0000"/>
                </a:solidFill>
                <a:latin typeface="Verdana"/>
                <a:cs typeface="Verdana"/>
              </a:rPr>
              <a:t>/</a:t>
            </a:r>
            <a:r>
              <a:rPr sz="600" spc="-15" dirty="0">
                <a:solidFill>
                  <a:srgbClr val="7A0000"/>
                </a:solidFill>
                <a:latin typeface="Verdana"/>
                <a:cs typeface="Verdana"/>
              </a:rPr>
              <a:t> </a:t>
            </a:r>
            <a:r>
              <a:rPr sz="600" spc="-65" dirty="0">
                <a:solidFill>
                  <a:srgbClr val="7A0000"/>
                </a:solidFill>
                <a:latin typeface="Verdana"/>
                <a:cs typeface="Verdana"/>
              </a:rPr>
              <a:t>18</a:t>
            </a:r>
            <a:endParaRPr sz="600">
              <a:latin typeface="Verdana"/>
              <a:cs typeface="Verdana"/>
            </a:endParaRPr>
          </a:p>
        </p:txBody>
      </p:sp>
    </p:spTree>
  </p:cSld>
  <p:clrMapOvr>
    <a:masterClrMapping/>
  </p:clrMapOvr>
  <p:transition>
    <p:cut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4608195" cy="345440"/>
          </a:xfrm>
          <a:custGeom>
            <a:avLst/>
            <a:gdLst/>
            <a:ahLst/>
            <a:cxnLst/>
            <a:rect l="l" t="t" r="r" b="b"/>
            <a:pathLst>
              <a:path w="4608195" h="345440">
                <a:moveTo>
                  <a:pt x="0" y="345059"/>
                </a:moveTo>
                <a:lnTo>
                  <a:pt x="4608004" y="345059"/>
                </a:lnTo>
                <a:lnTo>
                  <a:pt x="4608004" y="0"/>
                </a:lnTo>
                <a:lnTo>
                  <a:pt x="0" y="0"/>
                </a:lnTo>
                <a:lnTo>
                  <a:pt x="0" y="345059"/>
                </a:lnTo>
                <a:close/>
              </a:path>
            </a:pathLst>
          </a:custGeom>
          <a:solidFill>
            <a:srgbClr val="F2F2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95300" y="57338"/>
            <a:ext cx="934719" cy="2444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400" b="1" spc="10" dirty="0">
                <a:solidFill>
                  <a:srgbClr val="CC0000"/>
                </a:solidFill>
                <a:latin typeface="Arial"/>
                <a:cs typeface="Arial"/>
              </a:rPr>
              <a:t>Motivation</a:t>
            </a:r>
            <a:endParaRPr sz="1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5844" y="1090547"/>
            <a:ext cx="4201160" cy="1183640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 marR="5080" algn="just">
              <a:lnSpc>
                <a:spcPct val="102600"/>
              </a:lnSpc>
              <a:spcBef>
                <a:spcPts val="55"/>
              </a:spcBef>
            </a:pPr>
            <a:r>
              <a:rPr sz="1100" spc="-35" dirty="0">
                <a:latin typeface="Arial"/>
                <a:cs typeface="Arial"/>
              </a:rPr>
              <a:t>DSAAT </a:t>
            </a:r>
            <a:r>
              <a:rPr sz="1100" spc="-20" dirty="0">
                <a:latin typeface="Arial"/>
                <a:cs typeface="Arial"/>
              </a:rPr>
              <a:t>in </a:t>
            </a:r>
            <a:r>
              <a:rPr sz="1100" spc="-15" dirty="0">
                <a:latin typeface="Arial"/>
                <a:cs typeface="Arial"/>
              </a:rPr>
              <a:t>Agricultural </a:t>
            </a:r>
            <a:r>
              <a:rPr sz="1100" spc="-50" dirty="0">
                <a:latin typeface="Arial"/>
                <a:cs typeface="Arial"/>
              </a:rPr>
              <a:t>Sector, BenHydro </a:t>
            </a:r>
            <a:r>
              <a:rPr sz="1100" spc="-25" dirty="0">
                <a:latin typeface="Arial"/>
                <a:cs typeface="Arial"/>
              </a:rPr>
              <a:t>for </a:t>
            </a:r>
            <a:r>
              <a:rPr sz="1100" spc="-45" dirty="0">
                <a:latin typeface="Arial"/>
                <a:cs typeface="Arial"/>
              </a:rPr>
              <a:t>water </a:t>
            </a:r>
            <a:r>
              <a:rPr sz="1100" spc="-60" dirty="0">
                <a:latin typeface="Arial"/>
                <a:cs typeface="Arial"/>
              </a:rPr>
              <a:t>demand, </a:t>
            </a:r>
            <a:r>
              <a:rPr sz="1100" spc="-65" dirty="0">
                <a:latin typeface="Arial"/>
                <a:cs typeface="Arial"/>
              </a:rPr>
              <a:t>and </a:t>
            </a:r>
            <a:r>
              <a:rPr sz="1100" spc="-100" dirty="0">
                <a:latin typeface="Arial"/>
                <a:cs typeface="Arial"/>
              </a:rPr>
              <a:t>so </a:t>
            </a:r>
            <a:r>
              <a:rPr sz="1100" spc="-40" dirty="0">
                <a:latin typeface="Arial"/>
                <a:cs typeface="Arial"/>
              </a:rPr>
              <a:t>on,  </a:t>
            </a:r>
            <a:r>
              <a:rPr sz="1100" spc="-45" dirty="0">
                <a:latin typeface="Arial"/>
                <a:cs typeface="Arial"/>
              </a:rPr>
              <a:t>include </a:t>
            </a:r>
            <a:r>
              <a:rPr sz="1100" spc="-60" dirty="0">
                <a:latin typeface="Arial"/>
                <a:cs typeface="Arial"/>
              </a:rPr>
              <a:t>no </a:t>
            </a:r>
            <a:r>
              <a:rPr sz="1100" spc="-10" dirty="0">
                <a:latin typeface="Arial"/>
                <a:cs typeface="Arial"/>
              </a:rPr>
              <a:t>input </a:t>
            </a:r>
            <a:r>
              <a:rPr sz="1100" spc="-50" dirty="0">
                <a:latin typeface="Arial"/>
                <a:cs typeface="Arial"/>
              </a:rPr>
              <a:t>or </a:t>
            </a:r>
            <a:r>
              <a:rPr sz="1100" spc="-10" dirty="0">
                <a:latin typeface="Arial"/>
                <a:cs typeface="Arial"/>
              </a:rPr>
              <a:t>output </a:t>
            </a:r>
            <a:r>
              <a:rPr sz="1100" spc="-35" dirty="0">
                <a:latin typeface="Arial"/>
                <a:cs typeface="Arial"/>
              </a:rPr>
              <a:t>data </a:t>
            </a:r>
            <a:r>
              <a:rPr sz="1100" spc="-25" dirty="0">
                <a:latin typeface="Arial"/>
                <a:cs typeface="Arial"/>
              </a:rPr>
              <a:t>for </a:t>
            </a:r>
            <a:r>
              <a:rPr sz="1100" spc="-30" dirty="0">
                <a:latin typeface="Arial"/>
                <a:cs typeface="Arial"/>
              </a:rPr>
              <a:t>the differentiated </a:t>
            </a:r>
            <a:r>
              <a:rPr sz="1100" spc="-45" dirty="0">
                <a:latin typeface="Arial"/>
                <a:cs typeface="Arial"/>
              </a:rPr>
              <a:t>impacts </a:t>
            </a:r>
            <a:r>
              <a:rPr sz="1100" spc="-20" dirty="0">
                <a:latin typeface="Arial"/>
                <a:cs typeface="Arial"/>
              </a:rPr>
              <a:t>of </a:t>
            </a:r>
            <a:r>
              <a:rPr sz="1100" spc="-35" dirty="0">
                <a:latin typeface="Arial"/>
                <a:cs typeface="Arial"/>
              </a:rPr>
              <a:t>climate  </a:t>
            </a:r>
            <a:r>
              <a:rPr sz="1100" spc="-75" dirty="0">
                <a:latin typeface="Arial"/>
                <a:cs typeface="Arial"/>
              </a:rPr>
              <a:t>change </a:t>
            </a:r>
            <a:r>
              <a:rPr sz="1100" spc="-60" dirty="0">
                <a:latin typeface="Arial"/>
                <a:cs typeface="Arial"/>
              </a:rPr>
              <a:t>on </a:t>
            </a:r>
            <a:r>
              <a:rPr sz="1100" spc="-80" dirty="0">
                <a:latin typeface="Arial"/>
                <a:cs typeface="Arial"/>
              </a:rPr>
              <a:t>men </a:t>
            </a:r>
            <a:r>
              <a:rPr sz="1100" spc="-65" dirty="0">
                <a:latin typeface="Arial"/>
                <a:cs typeface="Arial"/>
              </a:rPr>
              <a:t>and</a:t>
            </a:r>
            <a:r>
              <a:rPr sz="1100" spc="-25" dirty="0">
                <a:latin typeface="Arial"/>
                <a:cs typeface="Arial"/>
              </a:rPr>
              <a:t> </a:t>
            </a:r>
            <a:r>
              <a:rPr sz="1100" spc="-65" dirty="0">
                <a:latin typeface="Arial"/>
                <a:cs typeface="Arial"/>
              </a:rPr>
              <a:t>women.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950">
              <a:latin typeface="Times New Roman"/>
              <a:cs typeface="Times New Roman"/>
            </a:endParaRPr>
          </a:p>
          <a:p>
            <a:pPr marL="12700" marR="90805">
              <a:lnSpc>
                <a:spcPct val="102600"/>
              </a:lnSpc>
            </a:pPr>
            <a:r>
              <a:rPr sz="1100" spc="40" dirty="0">
                <a:latin typeface="Arial"/>
                <a:cs typeface="Arial"/>
              </a:rPr>
              <a:t>It </a:t>
            </a:r>
            <a:r>
              <a:rPr sz="1100" spc="-40" dirty="0">
                <a:latin typeface="Arial"/>
                <a:cs typeface="Arial"/>
              </a:rPr>
              <a:t>thus </a:t>
            </a:r>
            <a:r>
              <a:rPr sz="1100" spc="-80" dirty="0">
                <a:latin typeface="Arial"/>
                <a:cs typeface="Arial"/>
              </a:rPr>
              <a:t>appears </a:t>
            </a:r>
            <a:r>
              <a:rPr sz="1100" spc="5" dirty="0">
                <a:latin typeface="Arial"/>
                <a:cs typeface="Arial"/>
              </a:rPr>
              <a:t>that </a:t>
            </a:r>
            <a:r>
              <a:rPr sz="1100" spc="-40" dirty="0">
                <a:latin typeface="Arial"/>
                <a:cs typeface="Arial"/>
              </a:rPr>
              <a:t>existing </a:t>
            </a:r>
            <a:r>
              <a:rPr sz="1100" spc="-30" dirty="0">
                <a:latin typeface="Arial"/>
                <a:cs typeface="Arial"/>
              </a:rPr>
              <a:t>simulation </a:t>
            </a:r>
            <a:r>
              <a:rPr sz="1100" spc="-65" dirty="0">
                <a:latin typeface="Arial"/>
                <a:cs typeface="Arial"/>
              </a:rPr>
              <a:t>models </a:t>
            </a:r>
            <a:r>
              <a:rPr sz="1100" dirty="0">
                <a:latin typeface="Arial"/>
                <a:cs typeface="Arial"/>
              </a:rPr>
              <a:t>at </a:t>
            </a:r>
            <a:r>
              <a:rPr sz="1100" spc="-55" dirty="0">
                <a:latin typeface="Arial"/>
                <a:cs typeface="Arial"/>
              </a:rPr>
              <a:t>sectoral level </a:t>
            </a:r>
            <a:r>
              <a:rPr sz="1100" spc="-60" dirty="0">
                <a:latin typeface="Arial"/>
                <a:cs typeface="Arial"/>
              </a:rPr>
              <a:t>do </a:t>
            </a:r>
            <a:r>
              <a:rPr sz="1100" spc="-10" dirty="0">
                <a:latin typeface="Arial"/>
                <a:cs typeface="Arial"/>
              </a:rPr>
              <a:t>not  </a:t>
            </a:r>
            <a:r>
              <a:rPr sz="1100" spc="-30" dirty="0">
                <a:latin typeface="Arial"/>
                <a:cs typeface="Arial"/>
              </a:rPr>
              <a:t>integrate </a:t>
            </a:r>
            <a:r>
              <a:rPr sz="1100" spc="-50" dirty="0">
                <a:latin typeface="Arial"/>
                <a:cs typeface="Arial"/>
              </a:rPr>
              <a:t>social </a:t>
            </a:r>
            <a:r>
              <a:rPr sz="1100" spc="-60" dirty="0">
                <a:latin typeface="Arial"/>
                <a:cs typeface="Arial"/>
              </a:rPr>
              <a:t>variables </a:t>
            </a:r>
            <a:r>
              <a:rPr sz="1100" spc="-65" dirty="0">
                <a:latin typeface="Arial"/>
                <a:cs typeface="Arial"/>
              </a:rPr>
              <a:t>and </a:t>
            </a:r>
            <a:r>
              <a:rPr sz="1100" spc="-80" dirty="0">
                <a:latin typeface="Arial"/>
                <a:cs typeface="Arial"/>
              </a:rPr>
              <a:t>are </a:t>
            </a:r>
            <a:r>
              <a:rPr sz="1100" spc="-10" dirty="0">
                <a:latin typeface="Arial"/>
                <a:cs typeface="Arial"/>
              </a:rPr>
              <a:t>not </a:t>
            </a:r>
            <a:r>
              <a:rPr sz="1100" spc="-60" dirty="0">
                <a:latin typeface="Arial"/>
                <a:cs typeface="Arial"/>
              </a:rPr>
              <a:t>revisable </a:t>
            </a:r>
            <a:r>
              <a:rPr sz="1100" spc="-65" dirty="0">
                <a:latin typeface="Arial"/>
                <a:cs typeface="Arial"/>
              </a:rPr>
              <a:t>by</a:t>
            </a:r>
            <a:r>
              <a:rPr sz="1100" spc="-175" dirty="0">
                <a:latin typeface="Arial"/>
                <a:cs typeface="Arial"/>
              </a:rPr>
              <a:t> </a:t>
            </a:r>
            <a:r>
              <a:rPr sz="1100" spc="-75" dirty="0">
                <a:latin typeface="Arial"/>
                <a:cs typeface="Arial"/>
              </a:rPr>
              <a:t>users.</a:t>
            </a:r>
            <a:endParaRPr sz="11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0" y="3346348"/>
            <a:ext cx="1536065" cy="109855"/>
          </a:xfrm>
          <a:custGeom>
            <a:avLst/>
            <a:gdLst/>
            <a:ahLst/>
            <a:cxnLst/>
            <a:rect l="l" t="t" r="r" b="b"/>
            <a:pathLst>
              <a:path w="1536065" h="109854">
                <a:moveTo>
                  <a:pt x="0" y="109651"/>
                </a:moveTo>
                <a:lnTo>
                  <a:pt x="1535976" y="109651"/>
                </a:lnTo>
                <a:lnTo>
                  <a:pt x="1535976" y="0"/>
                </a:lnTo>
                <a:lnTo>
                  <a:pt x="0" y="0"/>
                </a:lnTo>
                <a:lnTo>
                  <a:pt x="0" y="109651"/>
                </a:lnTo>
                <a:close/>
              </a:path>
            </a:pathLst>
          </a:custGeom>
          <a:solidFill>
            <a:srgbClr val="A3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535976" y="3346348"/>
            <a:ext cx="1536065" cy="109855"/>
          </a:xfrm>
          <a:custGeom>
            <a:avLst/>
            <a:gdLst/>
            <a:ahLst/>
            <a:cxnLst/>
            <a:rect l="l" t="t" r="r" b="b"/>
            <a:pathLst>
              <a:path w="1536064" h="109854">
                <a:moveTo>
                  <a:pt x="0" y="109651"/>
                </a:moveTo>
                <a:lnTo>
                  <a:pt x="1535976" y="109651"/>
                </a:lnTo>
                <a:lnTo>
                  <a:pt x="1535976" y="0"/>
                </a:lnTo>
                <a:lnTo>
                  <a:pt x="0" y="0"/>
                </a:lnTo>
                <a:lnTo>
                  <a:pt x="0" y="109651"/>
                </a:lnTo>
                <a:close/>
              </a:path>
            </a:pathLst>
          </a:custGeom>
          <a:solidFill>
            <a:srgbClr val="EBEB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071952" y="3346348"/>
            <a:ext cx="1536065" cy="109855"/>
          </a:xfrm>
          <a:custGeom>
            <a:avLst/>
            <a:gdLst/>
            <a:ahLst/>
            <a:cxnLst/>
            <a:rect l="l" t="t" r="r" b="b"/>
            <a:pathLst>
              <a:path w="1536064" h="109854">
                <a:moveTo>
                  <a:pt x="0" y="109651"/>
                </a:moveTo>
                <a:lnTo>
                  <a:pt x="1535976" y="109651"/>
                </a:lnTo>
                <a:lnTo>
                  <a:pt x="1535976" y="0"/>
                </a:lnTo>
                <a:lnTo>
                  <a:pt x="0" y="0"/>
                </a:lnTo>
                <a:lnTo>
                  <a:pt x="0" y="109651"/>
                </a:lnTo>
                <a:close/>
              </a:path>
            </a:pathLst>
          </a:custGeom>
          <a:solidFill>
            <a:srgbClr val="D8D8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75"/>
              </a:lnSpc>
            </a:pPr>
            <a:r>
              <a:rPr spc="-15" dirty="0"/>
              <a:t>F. </a:t>
            </a:r>
            <a:r>
              <a:rPr dirty="0"/>
              <a:t>AKIMABERA </a:t>
            </a:r>
            <a:r>
              <a:rPr spc="45" dirty="0"/>
              <a:t>&amp; </a:t>
            </a:r>
            <a:r>
              <a:rPr spc="-50" dirty="0"/>
              <a:t>S.</a:t>
            </a:r>
            <a:r>
              <a:rPr spc="-55" dirty="0"/>
              <a:t> </a:t>
            </a:r>
            <a:r>
              <a:rPr spc="-15" dirty="0"/>
              <a:t>DOSSOU-CADJA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75"/>
              </a:lnSpc>
            </a:pPr>
            <a:r>
              <a:rPr spc="-55" dirty="0"/>
              <a:t>November </a:t>
            </a:r>
            <a:r>
              <a:rPr spc="-65" dirty="0"/>
              <a:t>25–29,</a:t>
            </a:r>
            <a:r>
              <a:rPr spc="30" dirty="0"/>
              <a:t> </a:t>
            </a:r>
            <a:r>
              <a:rPr spc="-70" dirty="0"/>
              <a:t>2019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2086711" y="3351784"/>
            <a:ext cx="407670" cy="102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75"/>
              </a:lnSpc>
            </a:pPr>
            <a:r>
              <a:rPr sz="600" spc="-40" dirty="0">
                <a:solidFill>
                  <a:srgbClr val="8E0000"/>
                </a:solidFill>
                <a:latin typeface="Verdana"/>
                <a:cs typeface="Verdana"/>
                <a:hlinkClick r:id="rId2" action="ppaction://hlinksldjump"/>
              </a:rPr>
              <a:t>CLPA-2019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312456" y="3351784"/>
            <a:ext cx="240665" cy="102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75"/>
              </a:lnSpc>
            </a:pPr>
            <a:r>
              <a:rPr sz="600" spc="-65" dirty="0">
                <a:solidFill>
                  <a:srgbClr val="7A0000"/>
                </a:solidFill>
                <a:latin typeface="Verdana"/>
                <a:cs typeface="Verdana"/>
              </a:rPr>
              <a:t>6 </a:t>
            </a:r>
            <a:r>
              <a:rPr sz="600" spc="45" dirty="0">
                <a:solidFill>
                  <a:srgbClr val="7A0000"/>
                </a:solidFill>
                <a:latin typeface="Verdana"/>
                <a:cs typeface="Verdana"/>
              </a:rPr>
              <a:t>/</a:t>
            </a:r>
            <a:r>
              <a:rPr sz="600" spc="-15" dirty="0">
                <a:solidFill>
                  <a:srgbClr val="7A0000"/>
                </a:solidFill>
                <a:latin typeface="Verdana"/>
                <a:cs typeface="Verdana"/>
              </a:rPr>
              <a:t> </a:t>
            </a:r>
            <a:r>
              <a:rPr sz="600" spc="-65" dirty="0">
                <a:solidFill>
                  <a:srgbClr val="7A0000"/>
                </a:solidFill>
                <a:latin typeface="Verdana"/>
                <a:cs typeface="Verdana"/>
              </a:rPr>
              <a:t>18</a:t>
            </a:r>
            <a:endParaRPr sz="600">
              <a:latin typeface="Verdana"/>
              <a:cs typeface="Verdana"/>
            </a:endParaRPr>
          </a:p>
        </p:txBody>
      </p:sp>
    </p:spTree>
  </p:cSld>
  <p:clrMapOvr>
    <a:masterClrMapping/>
  </p:clrMapOvr>
  <p:transition>
    <p:cut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4608195" cy="345440"/>
          </a:xfrm>
          <a:custGeom>
            <a:avLst/>
            <a:gdLst/>
            <a:ahLst/>
            <a:cxnLst/>
            <a:rect l="l" t="t" r="r" b="b"/>
            <a:pathLst>
              <a:path w="4608195" h="345440">
                <a:moveTo>
                  <a:pt x="0" y="345059"/>
                </a:moveTo>
                <a:lnTo>
                  <a:pt x="4608004" y="345059"/>
                </a:lnTo>
                <a:lnTo>
                  <a:pt x="4608004" y="0"/>
                </a:lnTo>
                <a:lnTo>
                  <a:pt x="0" y="0"/>
                </a:lnTo>
                <a:lnTo>
                  <a:pt x="0" y="345059"/>
                </a:lnTo>
                <a:close/>
              </a:path>
            </a:pathLst>
          </a:custGeom>
          <a:solidFill>
            <a:srgbClr val="F2F2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5300" y="57338"/>
            <a:ext cx="765175" cy="2444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b="1" spc="-35" dirty="0">
                <a:latin typeface="Arial"/>
                <a:cs typeface="Arial"/>
              </a:rPr>
              <a:t>Question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75"/>
              </a:lnSpc>
            </a:pPr>
            <a:r>
              <a:rPr spc="-15" dirty="0"/>
              <a:t>F. </a:t>
            </a:r>
            <a:r>
              <a:rPr dirty="0"/>
              <a:t>AKIMABERA </a:t>
            </a:r>
            <a:r>
              <a:rPr spc="45" dirty="0"/>
              <a:t>&amp; </a:t>
            </a:r>
            <a:r>
              <a:rPr spc="-50" dirty="0"/>
              <a:t>S.</a:t>
            </a:r>
            <a:r>
              <a:rPr spc="-55" dirty="0"/>
              <a:t> </a:t>
            </a:r>
            <a:r>
              <a:rPr spc="-15" dirty="0"/>
              <a:t>DOSSOU-CADJA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75"/>
              </a:lnSpc>
            </a:pPr>
            <a:r>
              <a:rPr spc="-55" dirty="0"/>
              <a:t>November </a:t>
            </a:r>
            <a:r>
              <a:rPr spc="-65" dirty="0"/>
              <a:t>25–29,</a:t>
            </a:r>
            <a:r>
              <a:rPr spc="30" dirty="0"/>
              <a:t> </a:t>
            </a:r>
            <a:r>
              <a:rPr spc="-70" dirty="0"/>
              <a:t>2019</a:t>
            </a: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675"/>
              </a:lnSpc>
            </a:pPr>
            <a:r>
              <a:rPr spc="-65" dirty="0"/>
              <a:t>7 </a:t>
            </a:r>
            <a:r>
              <a:rPr spc="45" dirty="0"/>
              <a:t>/</a:t>
            </a:r>
            <a:r>
              <a:rPr spc="-15" dirty="0"/>
              <a:t> </a:t>
            </a:r>
            <a:r>
              <a:rPr spc="-65" dirty="0"/>
              <a:t>18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25844" y="1418499"/>
            <a:ext cx="4278630" cy="363855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 marR="5080">
              <a:lnSpc>
                <a:spcPct val="102600"/>
              </a:lnSpc>
              <a:spcBef>
                <a:spcPts val="55"/>
              </a:spcBef>
            </a:pPr>
            <a:r>
              <a:rPr sz="1100" spc="-60" dirty="0">
                <a:latin typeface="Arial"/>
                <a:cs typeface="Arial"/>
              </a:rPr>
              <a:t>How </a:t>
            </a:r>
            <a:r>
              <a:rPr sz="1100" spc="10" dirty="0">
                <a:latin typeface="Arial"/>
                <a:cs typeface="Arial"/>
              </a:rPr>
              <a:t>to </a:t>
            </a:r>
            <a:r>
              <a:rPr sz="1100" spc="-85" dirty="0">
                <a:latin typeface="Arial"/>
                <a:cs typeface="Arial"/>
              </a:rPr>
              <a:t>measure </a:t>
            </a:r>
            <a:r>
              <a:rPr sz="1100" spc="-70" dirty="0">
                <a:latin typeface="Arial"/>
                <a:cs typeface="Arial"/>
              </a:rPr>
              <a:t>gender </a:t>
            </a:r>
            <a:r>
              <a:rPr sz="1100" spc="-40" dirty="0">
                <a:latin typeface="Arial"/>
                <a:cs typeface="Arial"/>
              </a:rPr>
              <a:t>inequalities </a:t>
            </a:r>
            <a:r>
              <a:rPr sz="1100" spc="-20" dirty="0">
                <a:latin typeface="Arial"/>
                <a:cs typeface="Arial"/>
              </a:rPr>
              <a:t>in </a:t>
            </a:r>
            <a:r>
              <a:rPr sz="1100" spc="-90" dirty="0">
                <a:latin typeface="Arial"/>
                <a:cs typeface="Arial"/>
              </a:rPr>
              <a:t>a </a:t>
            </a:r>
            <a:r>
              <a:rPr sz="1100" spc="-55" dirty="0">
                <a:latin typeface="Arial"/>
                <a:cs typeface="Arial"/>
              </a:rPr>
              <a:t>given development sector </a:t>
            </a:r>
            <a:r>
              <a:rPr sz="1100" spc="-20" dirty="0">
                <a:latin typeface="Arial"/>
                <a:cs typeface="Arial"/>
              </a:rPr>
              <a:t>in </a:t>
            </a:r>
            <a:r>
              <a:rPr sz="1100" spc="-65" dirty="0">
                <a:latin typeface="Arial"/>
                <a:cs typeface="Arial"/>
              </a:rPr>
              <a:t>face  </a:t>
            </a:r>
            <a:r>
              <a:rPr sz="1100" spc="-20" dirty="0">
                <a:latin typeface="Arial"/>
                <a:cs typeface="Arial"/>
              </a:rPr>
              <a:t>of </a:t>
            </a:r>
            <a:r>
              <a:rPr sz="1100" spc="-35" dirty="0">
                <a:latin typeface="Arial"/>
                <a:cs typeface="Arial"/>
              </a:rPr>
              <a:t>climate </a:t>
            </a:r>
            <a:r>
              <a:rPr sz="1100" spc="-75" dirty="0">
                <a:latin typeface="Arial"/>
                <a:cs typeface="Arial"/>
              </a:rPr>
              <a:t>change</a:t>
            </a:r>
            <a:r>
              <a:rPr sz="1100" spc="-55" dirty="0">
                <a:latin typeface="Arial"/>
                <a:cs typeface="Arial"/>
              </a:rPr>
              <a:t> </a:t>
            </a:r>
            <a:r>
              <a:rPr sz="1100" spc="-65" dirty="0">
                <a:latin typeface="Arial"/>
                <a:cs typeface="Arial"/>
              </a:rPr>
              <a:t>occurrence?</a:t>
            </a:r>
            <a:endParaRPr sz="11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0" y="3346348"/>
            <a:ext cx="1536065" cy="109855"/>
          </a:xfrm>
          <a:custGeom>
            <a:avLst/>
            <a:gdLst/>
            <a:ahLst/>
            <a:cxnLst/>
            <a:rect l="l" t="t" r="r" b="b"/>
            <a:pathLst>
              <a:path w="1536065" h="109854">
                <a:moveTo>
                  <a:pt x="0" y="109651"/>
                </a:moveTo>
                <a:lnTo>
                  <a:pt x="1535976" y="109651"/>
                </a:lnTo>
                <a:lnTo>
                  <a:pt x="1535976" y="0"/>
                </a:lnTo>
                <a:lnTo>
                  <a:pt x="0" y="0"/>
                </a:lnTo>
                <a:lnTo>
                  <a:pt x="0" y="109651"/>
                </a:lnTo>
                <a:close/>
              </a:path>
            </a:pathLst>
          </a:custGeom>
          <a:solidFill>
            <a:srgbClr val="A3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535976" y="3346348"/>
            <a:ext cx="1536065" cy="109855"/>
          </a:xfrm>
          <a:custGeom>
            <a:avLst/>
            <a:gdLst/>
            <a:ahLst/>
            <a:cxnLst/>
            <a:rect l="l" t="t" r="r" b="b"/>
            <a:pathLst>
              <a:path w="1536064" h="109854">
                <a:moveTo>
                  <a:pt x="0" y="109651"/>
                </a:moveTo>
                <a:lnTo>
                  <a:pt x="1535976" y="109651"/>
                </a:lnTo>
                <a:lnTo>
                  <a:pt x="1535976" y="0"/>
                </a:lnTo>
                <a:lnTo>
                  <a:pt x="0" y="0"/>
                </a:lnTo>
                <a:lnTo>
                  <a:pt x="0" y="109651"/>
                </a:lnTo>
                <a:close/>
              </a:path>
            </a:pathLst>
          </a:custGeom>
          <a:solidFill>
            <a:srgbClr val="EBEB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071952" y="3346348"/>
            <a:ext cx="1536065" cy="109855"/>
          </a:xfrm>
          <a:custGeom>
            <a:avLst/>
            <a:gdLst/>
            <a:ahLst/>
            <a:cxnLst/>
            <a:rect l="l" t="t" r="r" b="b"/>
            <a:pathLst>
              <a:path w="1536064" h="109854">
                <a:moveTo>
                  <a:pt x="0" y="109651"/>
                </a:moveTo>
                <a:lnTo>
                  <a:pt x="1535976" y="109651"/>
                </a:lnTo>
                <a:lnTo>
                  <a:pt x="1535976" y="0"/>
                </a:lnTo>
                <a:lnTo>
                  <a:pt x="0" y="0"/>
                </a:lnTo>
                <a:lnTo>
                  <a:pt x="0" y="109651"/>
                </a:lnTo>
                <a:close/>
              </a:path>
            </a:pathLst>
          </a:custGeom>
          <a:solidFill>
            <a:srgbClr val="D8D8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2086711" y="3351784"/>
            <a:ext cx="407670" cy="102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75"/>
              </a:lnSpc>
            </a:pPr>
            <a:r>
              <a:rPr sz="600" spc="-40" dirty="0">
                <a:solidFill>
                  <a:srgbClr val="8E0000"/>
                </a:solidFill>
                <a:latin typeface="Verdana"/>
                <a:cs typeface="Verdana"/>
                <a:hlinkClick r:id="rId2" action="ppaction://hlinksldjump"/>
              </a:rPr>
              <a:t>CLPA-2019</a:t>
            </a:r>
            <a:endParaRPr sz="600">
              <a:latin typeface="Verdana"/>
              <a:cs typeface="Verdana"/>
            </a:endParaRPr>
          </a:p>
        </p:txBody>
      </p:sp>
    </p:spTree>
  </p:cSld>
  <p:clrMapOvr>
    <a:masterClrMapping/>
  </p:clrMapOvr>
  <p:transition>
    <p:cut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4608195" cy="573405"/>
          </a:xfrm>
          <a:custGeom>
            <a:avLst/>
            <a:gdLst/>
            <a:ahLst/>
            <a:cxnLst/>
            <a:rect l="l" t="t" r="r" b="b"/>
            <a:pathLst>
              <a:path w="4608195" h="573405">
                <a:moveTo>
                  <a:pt x="0" y="572808"/>
                </a:moveTo>
                <a:lnTo>
                  <a:pt x="4608004" y="572808"/>
                </a:lnTo>
                <a:lnTo>
                  <a:pt x="4608004" y="0"/>
                </a:lnTo>
                <a:lnTo>
                  <a:pt x="0" y="0"/>
                </a:lnTo>
                <a:lnTo>
                  <a:pt x="0" y="572808"/>
                </a:lnTo>
                <a:close/>
              </a:path>
            </a:pathLst>
          </a:custGeom>
          <a:solidFill>
            <a:srgbClr val="F2F2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5300" y="57338"/>
            <a:ext cx="3810000" cy="471805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 marR="5080">
              <a:lnSpc>
                <a:spcPct val="106700"/>
              </a:lnSpc>
              <a:spcBef>
                <a:spcPts val="20"/>
              </a:spcBef>
            </a:pPr>
            <a:r>
              <a:rPr b="1" spc="-25" dirty="0">
                <a:latin typeface="Arial"/>
                <a:cs typeface="Arial"/>
              </a:rPr>
              <a:t>Index </a:t>
            </a:r>
            <a:r>
              <a:rPr b="1" spc="-30" dirty="0">
                <a:latin typeface="Arial"/>
                <a:cs typeface="Arial"/>
              </a:rPr>
              <a:t>of </a:t>
            </a:r>
            <a:r>
              <a:rPr b="1" spc="-20" dirty="0">
                <a:latin typeface="Arial"/>
                <a:cs typeface="Arial"/>
              </a:rPr>
              <a:t>Inequality </a:t>
            </a:r>
            <a:r>
              <a:rPr b="1" spc="-30" dirty="0">
                <a:latin typeface="Arial"/>
                <a:cs typeface="Arial"/>
              </a:rPr>
              <a:t>of </a:t>
            </a:r>
            <a:r>
              <a:rPr b="1" spc="-40" dirty="0">
                <a:latin typeface="Arial"/>
                <a:cs typeface="Arial"/>
              </a:rPr>
              <a:t>Gender </a:t>
            </a:r>
            <a:r>
              <a:rPr b="1" spc="-20" dirty="0">
                <a:latin typeface="Arial"/>
                <a:cs typeface="Arial"/>
              </a:rPr>
              <a:t>Vulnerability </a:t>
            </a:r>
            <a:r>
              <a:rPr b="1" spc="20" dirty="0">
                <a:latin typeface="Arial"/>
                <a:cs typeface="Arial"/>
              </a:rPr>
              <a:t>to  </a:t>
            </a:r>
            <a:r>
              <a:rPr b="1" spc="-15" dirty="0">
                <a:latin typeface="Arial"/>
                <a:cs typeface="Arial"/>
              </a:rPr>
              <a:t>climate </a:t>
            </a:r>
            <a:r>
              <a:rPr b="1" spc="-55" dirty="0">
                <a:latin typeface="Arial"/>
                <a:cs typeface="Arial"/>
              </a:rPr>
              <a:t>change</a:t>
            </a:r>
            <a:r>
              <a:rPr b="1" spc="-95" dirty="0">
                <a:latin typeface="Arial"/>
                <a:cs typeface="Arial"/>
              </a:rPr>
              <a:t> </a:t>
            </a:r>
            <a:r>
              <a:rPr b="1" spc="65" dirty="0">
                <a:latin typeface="Arial"/>
                <a:cs typeface="Arial"/>
              </a:rPr>
              <a:t>(IIVGCC)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75"/>
              </a:lnSpc>
            </a:pPr>
            <a:r>
              <a:rPr spc="-15" dirty="0"/>
              <a:t>F. </a:t>
            </a:r>
            <a:r>
              <a:rPr dirty="0"/>
              <a:t>AKIMABERA </a:t>
            </a:r>
            <a:r>
              <a:rPr spc="45" dirty="0"/>
              <a:t>&amp; </a:t>
            </a:r>
            <a:r>
              <a:rPr spc="-50" dirty="0"/>
              <a:t>S.</a:t>
            </a:r>
            <a:r>
              <a:rPr spc="-55" dirty="0"/>
              <a:t> </a:t>
            </a:r>
            <a:r>
              <a:rPr spc="-15" dirty="0"/>
              <a:t>DOSSOU-CADJA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75"/>
              </a:lnSpc>
            </a:pPr>
            <a:r>
              <a:rPr spc="-55" dirty="0"/>
              <a:t>November </a:t>
            </a:r>
            <a:r>
              <a:rPr spc="-65" dirty="0"/>
              <a:t>25–29,</a:t>
            </a:r>
            <a:r>
              <a:rPr spc="30" dirty="0"/>
              <a:t> </a:t>
            </a:r>
            <a:r>
              <a:rPr spc="-70" dirty="0"/>
              <a:t>2019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25844" y="731925"/>
            <a:ext cx="3401695" cy="1917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100" spc="-40" dirty="0">
                <a:latin typeface="Arial"/>
                <a:cs typeface="Arial"/>
              </a:rPr>
              <a:t>The </a:t>
            </a:r>
            <a:r>
              <a:rPr sz="1100" spc="-70" dirty="0">
                <a:latin typeface="Arial"/>
                <a:cs typeface="Arial"/>
              </a:rPr>
              <a:t>proposed </a:t>
            </a:r>
            <a:r>
              <a:rPr sz="1100" spc="-45" dirty="0">
                <a:latin typeface="Arial"/>
                <a:cs typeface="Arial"/>
              </a:rPr>
              <a:t>methodology </a:t>
            </a:r>
            <a:r>
              <a:rPr sz="1100" spc="-50" dirty="0">
                <a:latin typeface="Arial"/>
                <a:cs typeface="Arial"/>
              </a:rPr>
              <a:t>IIVGcc </a:t>
            </a:r>
            <a:r>
              <a:rPr sz="1100" spc="-60" dirty="0">
                <a:latin typeface="Arial"/>
                <a:cs typeface="Arial"/>
              </a:rPr>
              <a:t>is </a:t>
            </a:r>
            <a:r>
              <a:rPr sz="1100" spc="-50" dirty="0">
                <a:latin typeface="Arial"/>
                <a:cs typeface="Arial"/>
              </a:rPr>
              <a:t>basically inspired</a:t>
            </a:r>
            <a:r>
              <a:rPr sz="1100" spc="5" dirty="0">
                <a:latin typeface="Arial"/>
                <a:cs typeface="Arial"/>
              </a:rPr>
              <a:t> </a:t>
            </a:r>
            <a:r>
              <a:rPr sz="1100" spc="-45" dirty="0">
                <a:latin typeface="Arial"/>
                <a:cs typeface="Arial"/>
              </a:rPr>
              <a:t>by:</a:t>
            </a:r>
            <a:endParaRPr sz="11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0" y="3346348"/>
            <a:ext cx="1536065" cy="109855"/>
          </a:xfrm>
          <a:custGeom>
            <a:avLst/>
            <a:gdLst/>
            <a:ahLst/>
            <a:cxnLst/>
            <a:rect l="l" t="t" r="r" b="b"/>
            <a:pathLst>
              <a:path w="1536065" h="109854">
                <a:moveTo>
                  <a:pt x="0" y="109651"/>
                </a:moveTo>
                <a:lnTo>
                  <a:pt x="1535976" y="109651"/>
                </a:lnTo>
                <a:lnTo>
                  <a:pt x="1535976" y="0"/>
                </a:lnTo>
                <a:lnTo>
                  <a:pt x="0" y="0"/>
                </a:lnTo>
                <a:lnTo>
                  <a:pt x="0" y="109651"/>
                </a:lnTo>
                <a:close/>
              </a:path>
            </a:pathLst>
          </a:custGeom>
          <a:solidFill>
            <a:srgbClr val="A3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535976" y="3346348"/>
            <a:ext cx="1536065" cy="109855"/>
          </a:xfrm>
          <a:custGeom>
            <a:avLst/>
            <a:gdLst/>
            <a:ahLst/>
            <a:cxnLst/>
            <a:rect l="l" t="t" r="r" b="b"/>
            <a:pathLst>
              <a:path w="1536064" h="109854">
                <a:moveTo>
                  <a:pt x="0" y="109651"/>
                </a:moveTo>
                <a:lnTo>
                  <a:pt x="1535976" y="109651"/>
                </a:lnTo>
                <a:lnTo>
                  <a:pt x="1535976" y="0"/>
                </a:lnTo>
                <a:lnTo>
                  <a:pt x="0" y="0"/>
                </a:lnTo>
                <a:lnTo>
                  <a:pt x="0" y="109651"/>
                </a:lnTo>
                <a:close/>
              </a:path>
            </a:pathLst>
          </a:custGeom>
          <a:solidFill>
            <a:srgbClr val="EBEB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071952" y="3346348"/>
            <a:ext cx="1536065" cy="109855"/>
          </a:xfrm>
          <a:custGeom>
            <a:avLst/>
            <a:gdLst/>
            <a:ahLst/>
            <a:cxnLst/>
            <a:rect l="l" t="t" r="r" b="b"/>
            <a:pathLst>
              <a:path w="1536064" h="109854">
                <a:moveTo>
                  <a:pt x="0" y="109651"/>
                </a:moveTo>
                <a:lnTo>
                  <a:pt x="1535976" y="109651"/>
                </a:lnTo>
                <a:lnTo>
                  <a:pt x="1535976" y="0"/>
                </a:lnTo>
                <a:lnTo>
                  <a:pt x="0" y="0"/>
                </a:lnTo>
                <a:lnTo>
                  <a:pt x="0" y="109651"/>
                </a:lnTo>
                <a:close/>
              </a:path>
            </a:pathLst>
          </a:custGeom>
          <a:solidFill>
            <a:srgbClr val="D8D8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2086711" y="3351784"/>
            <a:ext cx="407670" cy="102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75"/>
              </a:lnSpc>
            </a:pPr>
            <a:r>
              <a:rPr sz="600" spc="-40" dirty="0">
                <a:solidFill>
                  <a:srgbClr val="8E0000"/>
                </a:solidFill>
                <a:latin typeface="Verdana"/>
                <a:cs typeface="Verdana"/>
                <a:hlinkClick r:id="rId2" action="ppaction://hlinksldjump"/>
              </a:rPr>
              <a:t>CLPA-2019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312456" y="3351784"/>
            <a:ext cx="240665" cy="102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75"/>
              </a:lnSpc>
            </a:pPr>
            <a:r>
              <a:rPr sz="600" spc="-65" dirty="0">
                <a:solidFill>
                  <a:srgbClr val="7A0000"/>
                </a:solidFill>
                <a:latin typeface="Verdana"/>
                <a:cs typeface="Verdana"/>
              </a:rPr>
              <a:t>8 </a:t>
            </a:r>
            <a:r>
              <a:rPr sz="600" spc="45" dirty="0">
                <a:solidFill>
                  <a:srgbClr val="7A0000"/>
                </a:solidFill>
                <a:latin typeface="Verdana"/>
                <a:cs typeface="Verdana"/>
              </a:rPr>
              <a:t>/</a:t>
            </a:r>
            <a:r>
              <a:rPr sz="600" spc="-15" dirty="0">
                <a:solidFill>
                  <a:srgbClr val="7A0000"/>
                </a:solidFill>
                <a:latin typeface="Verdana"/>
                <a:cs typeface="Verdana"/>
              </a:rPr>
              <a:t> </a:t>
            </a:r>
            <a:r>
              <a:rPr sz="600" spc="-65" dirty="0">
                <a:solidFill>
                  <a:srgbClr val="7A0000"/>
                </a:solidFill>
                <a:latin typeface="Verdana"/>
                <a:cs typeface="Verdana"/>
              </a:rPr>
              <a:t>18</a:t>
            </a:r>
            <a:endParaRPr sz="600">
              <a:latin typeface="Verdana"/>
              <a:cs typeface="Verdana"/>
            </a:endParaRPr>
          </a:p>
        </p:txBody>
      </p:sp>
    </p:spTree>
  </p:cSld>
  <p:clrMapOvr>
    <a:masterClrMapping/>
  </p:clrMapOvr>
  <p:transition>
    <p:cut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4608195" cy="573405"/>
          </a:xfrm>
          <a:custGeom>
            <a:avLst/>
            <a:gdLst/>
            <a:ahLst/>
            <a:cxnLst/>
            <a:rect l="l" t="t" r="r" b="b"/>
            <a:pathLst>
              <a:path w="4608195" h="573405">
                <a:moveTo>
                  <a:pt x="0" y="572808"/>
                </a:moveTo>
                <a:lnTo>
                  <a:pt x="4608004" y="572808"/>
                </a:lnTo>
                <a:lnTo>
                  <a:pt x="4608004" y="0"/>
                </a:lnTo>
                <a:lnTo>
                  <a:pt x="0" y="0"/>
                </a:lnTo>
                <a:lnTo>
                  <a:pt x="0" y="572808"/>
                </a:lnTo>
                <a:close/>
              </a:path>
            </a:pathLst>
          </a:custGeom>
          <a:solidFill>
            <a:srgbClr val="F2F2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95300" y="57338"/>
            <a:ext cx="3810000" cy="471805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 marR="5080">
              <a:lnSpc>
                <a:spcPct val="106700"/>
              </a:lnSpc>
              <a:spcBef>
                <a:spcPts val="20"/>
              </a:spcBef>
            </a:pPr>
            <a:r>
              <a:rPr sz="1400" b="1" spc="-25" dirty="0">
                <a:solidFill>
                  <a:srgbClr val="CC0000"/>
                </a:solidFill>
                <a:latin typeface="Arial"/>
                <a:cs typeface="Arial"/>
              </a:rPr>
              <a:t>Index </a:t>
            </a:r>
            <a:r>
              <a:rPr sz="1400" b="1" spc="-30" dirty="0">
                <a:solidFill>
                  <a:srgbClr val="CC0000"/>
                </a:solidFill>
                <a:latin typeface="Arial"/>
                <a:cs typeface="Arial"/>
              </a:rPr>
              <a:t>of </a:t>
            </a:r>
            <a:r>
              <a:rPr sz="1400" b="1" spc="-20" dirty="0">
                <a:solidFill>
                  <a:srgbClr val="CC0000"/>
                </a:solidFill>
                <a:latin typeface="Arial"/>
                <a:cs typeface="Arial"/>
              </a:rPr>
              <a:t>Inequality </a:t>
            </a:r>
            <a:r>
              <a:rPr sz="1400" b="1" spc="-30" dirty="0">
                <a:solidFill>
                  <a:srgbClr val="CC0000"/>
                </a:solidFill>
                <a:latin typeface="Arial"/>
                <a:cs typeface="Arial"/>
              </a:rPr>
              <a:t>of </a:t>
            </a:r>
            <a:r>
              <a:rPr sz="1400" b="1" spc="-40" dirty="0">
                <a:solidFill>
                  <a:srgbClr val="CC0000"/>
                </a:solidFill>
                <a:latin typeface="Arial"/>
                <a:cs typeface="Arial"/>
              </a:rPr>
              <a:t>Gender </a:t>
            </a:r>
            <a:r>
              <a:rPr sz="1400" b="1" spc="-20" dirty="0">
                <a:solidFill>
                  <a:srgbClr val="CC0000"/>
                </a:solidFill>
                <a:latin typeface="Arial"/>
                <a:cs typeface="Arial"/>
              </a:rPr>
              <a:t>Vulnerability </a:t>
            </a:r>
            <a:r>
              <a:rPr sz="1400" b="1" spc="20" dirty="0">
                <a:solidFill>
                  <a:srgbClr val="CC0000"/>
                </a:solidFill>
                <a:latin typeface="Arial"/>
                <a:cs typeface="Arial"/>
              </a:rPr>
              <a:t>to  </a:t>
            </a:r>
            <a:r>
              <a:rPr sz="1400" b="1" spc="-15" dirty="0">
                <a:solidFill>
                  <a:srgbClr val="CC0000"/>
                </a:solidFill>
                <a:latin typeface="Arial"/>
                <a:cs typeface="Arial"/>
              </a:rPr>
              <a:t>climate </a:t>
            </a:r>
            <a:r>
              <a:rPr sz="1400" b="1" spc="-55" dirty="0">
                <a:solidFill>
                  <a:srgbClr val="CC0000"/>
                </a:solidFill>
                <a:latin typeface="Arial"/>
                <a:cs typeface="Arial"/>
              </a:rPr>
              <a:t>change</a:t>
            </a:r>
            <a:r>
              <a:rPr sz="1400" b="1" spc="-95" dirty="0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sz="1400" b="1" spc="65" dirty="0">
                <a:solidFill>
                  <a:srgbClr val="CC0000"/>
                </a:solidFill>
                <a:latin typeface="Arial"/>
                <a:cs typeface="Arial"/>
              </a:rPr>
              <a:t>(IIVGCC)</a:t>
            </a:r>
            <a:endParaRPr sz="14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27672" y="1147899"/>
            <a:ext cx="114214" cy="11421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25844" y="731925"/>
            <a:ext cx="3401695" cy="55372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100" spc="-40" dirty="0">
                <a:latin typeface="Arial"/>
                <a:cs typeface="Arial"/>
              </a:rPr>
              <a:t>The </a:t>
            </a:r>
            <a:r>
              <a:rPr sz="1100" spc="-70" dirty="0">
                <a:latin typeface="Arial"/>
                <a:cs typeface="Arial"/>
              </a:rPr>
              <a:t>proposed </a:t>
            </a:r>
            <a:r>
              <a:rPr sz="1100" spc="-45" dirty="0">
                <a:latin typeface="Arial"/>
                <a:cs typeface="Arial"/>
              </a:rPr>
              <a:t>methodology </a:t>
            </a:r>
            <a:r>
              <a:rPr sz="1100" spc="-50" dirty="0">
                <a:latin typeface="Arial"/>
                <a:cs typeface="Arial"/>
              </a:rPr>
              <a:t>IIVGcc </a:t>
            </a:r>
            <a:r>
              <a:rPr sz="1100" spc="-60" dirty="0">
                <a:latin typeface="Arial"/>
                <a:cs typeface="Arial"/>
              </a:rPr>
              <a:t>is </a:t>
            </a:r>
            <a:r>
              <a:rPr sz="1100" spc="-50" dirty="0">
                <a:latin typeface="Arial"/>
                <a:cs typeface="Arial"/>
              </a:rPr>
              <a:t>basically inspired</a:t>
            </a:r>
            <a:r>
              <a:rPr sz="1100" spc="5" dirty="0">
                <a:latin typeface="Arial"/>
                <a:cs typeface="Arial"/>
              </a:rPr>
              <a:t> </a:t>
            </a:r>
            <a:r>
              <a:rPr sz="1100" spc="-45" dirty="0">
                <a:latin typeface="Arial"/>
                <a:cs typeface="Arial"/>
              </a:rPr>
              <a:t>by: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300">
              <a:latin typeface="Times New Roman"/>
              <a:cs typeface="Times New Roman"/>
            </a:endParaRPr>
          </a:p>
          <a:p>
            <a:pPr marL="289560">
              <a:lnSpc>
                <a:spcPct val="100000"/>
              </a:lnSpc>
            </a:pPr>
            <a:r>
              <a:rPr sz="1100" spc="-30" dirty="0">
                <a:latin typeface="Arial"/>
                <a:cs typeface="Arial"/>
              </a:rPr>
              <a:t>UNDP Vulnerability </a:t>
            </a:r>
            <a:r>
              <a:rPr sz="1100" spc="-60" dirty="0">
                <a:latin typeface="Arial"/>
                <a:cs typeface="Arial"/>
              </a:rPr>
              <a:t>Index </a:t>
            </a:r>
            <a:r>
              <a:rPr sz="1100" spc="10" dirty="0">
                <a:latin typeface="Arial"/>
                <a:cs typeface="Arial"/>
              </a:rPr>
              <a:t>to </a:t>
            </a:r>
            <a:r>
              <a:rPr sz="1100" spc="-45" dirty="0">
                <a:latin typeface="Arial"/>
                <a:cs typeface="Arial"/>
              </a:rPr>
              <a:t>Poverty</a:t>
            </a:r>
            <a:r>
              <a:rPr sz="1100" spc="150" dirty="0">
                <a:latin typeface="Arial"/>
                <a:cs typeface="Arial"/>
              </a:rPr>
              <a:t> </a:t>
            </a:r>
            <a:r>
              <a:rPr sz="1100" spc="-25" dirty="0">
                <a:latin typeface="Arial"/>
                <a:cs typeface="Arial"/>
              </a:rPr>
              <a:t>(2011);</a:t>
            </a:r>
            <a:endParaRPr sz="11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0" y="3346348"/>
            <a:ext cx="1536065" cy="109855"/>
          </a:xfrm>
          <a:custGeom>
            <a:avLst/>
            <a:gdLst/>
            <a:ahLst/>
            <a:cxnLst/>
            <a:rect l="l" t="t" r="r" b="b"/>
            <a:pathLst>
              <a:path w="1536065" h="109854">
                <a:moveTo>
                  <a:pt x="0" y="109651"/>
                </a:moveTo>
                <a:lnTo>
                  <a:pt x="1535976" y="109651"/>
                </a:lnTo>
                <a:lnTo>
                  <a:pt x="1535976" y="0"/>
                </a:lnTo>
                <a:lnTo>
                  <a:pt x="0" y="0"/>
                </a:lnTo>
                <a:lnTo>
                  <a:pt x="0" y="109651"/>
                </a:lnTo>
                <a:close/>
              </a:path>
            </a:pathLst>
          </a:custGeom>
          <a:solidFill>
            <a:srgbClr val="A3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535976" y="3346348"/>
            <a:ext cx="1536065" cy="109855"/>
          </a:xfrm>
          <a:custGeom>
            <a:avLst/>
            <a:gdLst/>
            <a:ahLst/>
            <a:cxnLst/>
            <a:rect l="l" t="t" r="r" b="b"/>
            <a:pathLst>
              <a:path w="1536064" h="109854">
                <a:moveTo>
                  <a:pt x="0" y="109651"/>
                </a:moveTo>
                <a:lnTo>
                  <a:pt x="1535976" y="109651"/>
                </a:lnTo>
                <a:lnTo>
                  <a:pt x="1535976" y="0"/>
                </a:lnTo>
                <a:lnTo>
                  <a:pt x="0" y="0"/>
                </a:lnTo>
                <a:lnTo>
                  <a:pt x="0" y="109651"/>
                </a:lnTo>
                <a:close/>
              </a:path>
            </a:pathLst>
          </a:custGeom>
          <a:solidFill>
            <a:srgbClr val="EBEB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071952" y="3346348"/>
            <a:ext cx="1536065" cy="109855"/>
          </a:xfrm>
          <a:custGeom>
            <a:avLst/>
            <a:gdLst/>
            <a:ahLst/>
            <a:cxnLst/>
            <a:rect l="l" t="t" r="r" b="b"/>
            <a:pathLst>
              <a:path w="1536064" h="109854">
                <a:moveTo>
                  <a:pt x="0" y="109651"/>
                </a:moveTo>
                <a:lnTo>
                  <a:pt x="1535976" y="109651"/>
                </a:lnTo>
                <a:lnTo>
                  <a:pt x="1535976" y="0"/>
                </a:lnTo>
                <a:lnTo>
                  <a:pt x="0" y="0"/>
                </a:lnTo>
                <a:lnTo>
                  <a:pt x="0" y="109651"/>
                </a:lnTo>
                <a:close/>
              </a:path>
            </a:pathLst>
          </a:custGeom>
          <a:solidFill>
            <a:srgbClr val="D8D8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75"/>
              </a:lnSpc>
            </a:pPr>
            <a:r>
              <a:rPr spc="-15" dirty="0"/>
              <a:t>F. </a:t>
            </a:r>
            <a:r>
              <a:rPr dirty="0"/>
              <a:t>AKIMABERA </a:t>
            </a:r>
            <a:r>
              <a:rPr spc="45" dirty="0"/>
              <a:t>&amp; </a:t>
            </a:r>
            <a:r>
              <a:rPr spc="-50" dirty="0"/>
              <a:t>S.</a:t>
            </a:r>
            <a:r>
              <a:rPr spc="-55" dirty="0"/>
              <a:t> </a:t>
            </a:r>
            <a:r>
              <a:rPr spc="-15" dirty="0"/>
              <a:t>DOSSOU-CADJA</a:t>
            </a:r>
          </a:p>
        </p:txBody>
      </p:sp>
      <p:sp>
        <p:nvSpPr>
          <p:cNvPr id="11" name="object 11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75"/>
              </a:lnSpc>
            </a:pPr>
            <a:r>
              <a:rPr spc="-55" dirty="0"/>
              <a:t>November </a:t>
            </a:r>
            <a:r>
              <a:rPr spc="-65" dirty="0"/>
              <a:t>25–29,</a:t>
            </a:r>
            <a:r>
              <a:rPr spc="30" dirty="0"/>
              <a:t> </a:t>
            </a:r>
            <a:r>
              <a:rPr spc="-70" dirty="0"/>
              <a:t>2019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2086711" y="3351784"/>
            <a:ext cx="407670" cy="102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75"/>
              </a:lnSpc>
            </a:pPr>
            <a:r>
              <a:rPr sz="600" spc="-40" dirty="0">
                <a:solidFill>
                  <a:srgbClr val="8E0000"/>
                </a:solidFill>
                <a:latin typeface="Verdana"/>
                <a:cs typeface="Verdana"/>
                <a:hlinkClick r:id="rId3" action="ppaction://hlinksldjump"/>
              </a:rPr>
              <a:t>CLPA-2019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312456" y="3351784"/>
            <a:ext cx="240665" cy="102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75"/>
              </a:lnSpc>
            </a:pPr>
            <a:r>
              <a:rPr sz="600" spc="-65" dirty="0">
                <a:solidFill>
                  <a:srgbClr val="7A0000"/>
                </a:solidFill>
                <a:latin typeface="Verdana"/>
                <a:cs typeface="Verdana"/>
              </a:rPr>
              <a:t>8 </a:t>
            </a:r>
            <a:r>
              <a:rPr sz="600" spc="45" dirty="0">
                <a:solidFill>
                  <a:srgbClr val="7A0000"/>
                </a:solidFill>
                <a:latin typeface="Verdana"/>
                <a:cs typeface="Verdana"/>
              </a:rPr>
              <a:t>/</a:t>
            </a:r>
            <a:r>
              <a:rPr sz="600" spc="-15" dirty="0">
                <a:solidFill>
                  <a:srgbClr val="7A0000"/>
                </a:solidFill>
                <a:latin typeface="Verdana"/>
                <a:cs typeface="Verdana"/>
              </a:rPr>
              <a:t> </a:t>
            </a:r>
            <a:r>
              <a:rPr sz="600" spc="-65" dirty="0">
                <a:solidFill>
                  <a:srgbClr val="7A0000"/>
                </a:solidFill>
                <a:latin typeface="Verdana"/>
                <a:cs typeface="Verdana"/>
              </a:rPr>
              <a:t>18</a:t>
            </a:r>
            <a:endParaRPr sz="600">
              <a:latin typeface="Verdana"/>
              <a:cs typeface="Verdana"/>
            </a:endParaRPr>
          </a:p>
        </p:txBody>
      </p:sp>
    </p:spTree>
  </p:cSld>
  <p:clrMapOvr>
    <a:masterClrMapping/>
  </p:clrMapOvr>
  <p:transition>
    <p:cut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4608195" cy="573405"/>
          </a:xfrm>
          <a:custGeom>
            <a:avLst/>
            <a:gdLst/>
            <a:ahLst/>
            <a:cxnLst/>
            <a:rect l="l" t="t" r="r" b="b"/>
            <a:pathLst>
              <a:path w="4608195" h="573405">
                <a:moveTo>
                  <a:pt x="0" y="572808"/>
                </a:moveTo>
                <a:lnTo>
                  <a:pt x="4608004" y="572808"/>
                </a:lnTo>
                <a:lnTo>
                  <a:pt x="4608004" y="0"/>
                </a:lnTo>
                <a:lnTo>
                  <a:pt x="0" y="0"/>
                </a:lnTo>
                <a:lnTo>
                  <a:pt x="0" y="572808"/>
                </a:lnTo>
                <a:close/>
              </a:path>
            </a:pathLst>
          </a:custGeom>
          <a:solidFill>
            <a:srgbClr val="F2F2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95300" y="57338"/>
            <a:ext cx="3810000" cy="471805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 marR="5080">
              <a:lnSpc>
                <a:spcPct val="106700"/>
              </a:lnSpc>
              <a:spcBef>
                <a:spcPts val="20"/>
              </a:spcBef>
            </a:pPr>
            <a:r>
              <a:rPr sz="1400" b="1" spc="-25" dirty="0">
                <a:solidFill>
                  <a:srgbClr val="CC0000"/>
                </a:solidFill>
                <a:latin typeface="Arial"/>
                <a:cs typeface="Arial"/>
              </a:rPr>
              <a:t>Index </a:t>
            </a:r>
            <a:r>
              <a:rPr sz="1400" b="1" spc="-30" dirty="0">
                <a:solidFill>
                  <a:srgbClr val="CC0000"/>
                </a:solidFill>
                <a:latin typeface="Arial"/>
                <a:cs typeface="Arial"/>
              </a:rPr>
              <a:t>of </a:t>
            </a:r>
            <a:r>
              <a:rPr sz="1400" b="1" spc="-20" dirty="0">
                <a:solidFill>
                  <a:srgbClr val="CC0000"/>
                </a:solidFill>
                <a:latin typeface="Arial"/>
                <a:cs typeface="Arial"/>
              </a:rPr>
              <a:t>Inequality </a:t>
            </a:r>
            <a:r>
              <a:rPr sz="1400" b="1" spc="-30" dirty="0">
                <a:solidFill>
                  <a:srgbClr val="CC0000"/>
                </a:solidFill>
                <a:latin typeface="Arial"/>
                <a:cs typeface="Arial"/>
              </a:rPr>
              <a:t>of </a:t>
            </a:r>
            <a:r>
              <a:rPr sz="1400" b="1" spc="-40" dirty="0">
                <a:solidFill>
                  <a:srgbClr val="CC0000"/>
                </a:solidFill>
                <a:latin typeface="Arial"/>
                <a:cs typeface="Arial"/>
              </a:rPr>
              <a:t>Gender </a:t>
            </a:r>
            <a:r>
              <a:rPr sz="1400" b="1" spc="-20" dirty="0">
                <a:solidFill>
                  <a:srgbClr val="CC0000"/>
                </a:solidFill>
                <a:latin typeface="Arial"/>
                <a:cs typeface="Arial"/>
              </a:rPr>
              <a:t>Vulnerability </a:t>
            </a:r>
            <a:r>
              <a:rPr sz="1400" b="1" spc="20" dirty="0">
                <a:solidFill>
                  <a:srgbClr val="CC0000"/>
                </a:solidFill>
                <a:latin typeface="Arial"/>
                <a:cs typeface="Arial"/>
              </a:rPr>
              <a:t>to  </a:t>
            </a:r>
            <a:r>
              <a:rPr sz="1400" b="1" spc="-15" dirty="0">
                <a:solidFill>
                  <a:srgbClr val="CC0000"/>
                </a:solidFill>
                <a:latin typeface="Arial"/>
                <a:cs typeface="Arial"/>
              </a:rPr>
              <a:t>climate </a:t>
            </a:r>
            <a:r>
              <a:rPr sz="1400" b="1" spc="-55" dirty="0">
                <a:solidFill>
                  <a:srgbClr val="CC0000"/>
                </a:solidFill>
                <a:latin typeface="Arial"/>
                <a:cs typeface="Arial"/>
              </a:rPr>
              <a:t>change</a:t>
            </a:r>
            <a:r>
              <a:rPr sz="1400" b="1" spc="-95" dirty="0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sz="1400" b="1" spc="65" dirty="0">
                <a:solidFill>
                  <a:srgbClr val="CC0000"/>
                </a:solidFill>
                <a:latin typeface="Arial"/>
                <a:cs typeface="Arial"/>
              </a:rPr>
              <a:t>(IIVGCC)</a:t>
            </a:r>
            <a:endParaRPr sz="14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27672" y="1147899"/>
            <a:ext cx="114214" cy="11421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27672" y="1509772"/>
            <a:ext cx="114214" cy="11421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25844" y="731925"/>
            <a:ext cx="3463925" cy="91566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100" spc="-40" dirty="0">
                <a:latin typeface="Arial"/>
                <a:cs typeface="Arial"/>
              </a:rPr>
              <a:t>The </a:t>
            </a:r>
            <a:r>
              <a:rPr sz="1100" spc="-70" dirty="0">
                <a:latin typeface="Arial"/>
                <a:cs typeface="Arial"/>
              </a:rPr>
              <a:t>proposed </a:t>
            </a:r>
            <a:r>
              <a:rPr sz="1100" spc="-45" dirty="0">
                <a:latin typeface="Arial"/>
                <a:cs typeface="Arial"/>
              </a:rPr>
              <a:t>methodology </a:t>
            </a:r>
            <a:r>
              <a:rPr sz="1100" spc="-50" dirty="0">
                <a:latin typeface="Arial"/>
                <a:cs typeface="Arial"/>
              </a:rPr>
              <a:t>IIVGcc </a:t>
            </a:r>
            <a:r>
              <a:rPr sz="1100" spc="-60" dirty="0">
                <a:latin typeface="Arial"/>
                <a:cs typeface="Arial"/>
              </a:rPr>
              <a:t>is </a:t>
            </a:r>
            <a:r>
              <a:rPr sz="1100" spc="-50" dirty="0">
                <a:latin typeface="Arial"/>
                <a:cs typeface="Arial"/>
              </a:rPr>
              <a:t>basically inspired</a:t>
            </a:r>
            <a:r>
              <a:rPr sz="1100" dirty="0">
                <a:latin typeface="Arial"/>
                <a:cs typeface="Arial"/>
              </a:rPr>
              <a:t> </a:t>
            </a:r>
            <a:r>
              <a:rPr sz="1100" spc="-45" dirty="0">
                <a:latin typeface="Arial"/>
                <a:cs typeface="Arial"/>
              </a:rPr>
              <a:t>by:</a:t>
            </a:r>
            <a:endParaRPr sz="1100">
              <a:latin typeface="Arial"/>
              <a:cs typeface="Arial"/>
            </a:endParaRPr>
          </a:p>
          <a:p>
            <a:pPr marL="289560" marR="5080">
              <a:lnSpc>
                <a:spcPct val="215899"/>
              </a:lnSpc>
            </a:pPr>
            <a:r>
              <a:rPr sz="1100" spc="-30" dirty="0">
                <a:latin typeface="Arial"/>
                <a:cs typeface="Arial"/>
              </a:rPr>
              <a:t>UNDP Vulnerability </a:t>
            </a:r>
            <a:r>
              <a:rPr sz="1100" spc="-60" dirty="0">
                <a:latin typeface="Arial"/>
                <a:cs typeface="Arial"/>
              </a:rPr>
              <a:t>Index </a:t>
            </a:r>
            <a:r>
              <a:rPr sz="1100" spc="10" dirty="0">
                <a:latin typeface="Arial"/>
                <a:cs typeface="Arial"/>
              </a:rPr>
              <a:t>to </a:t>
            </a:r>
            <a:r>
              <a:rPr sz="1100" spc="-45" dirty="0">
                <a:latin typeface="Arial"/>
                <a:cs typeface="Arial"/>
              </a:rPr>
              <a:t>Poverty </a:t>
            </a:r>
            <a:r>
              <a:rPr sz="1100" spc="-25" dirty="0">
                <a:latin typeface="Arial"/>
                <a:cs typeface="Arial"/>
              </a:rPr>
              <a:t>(2011);  </a:t>
            </a:r>
            <a:r>
              <a:rPr sz="1100" spc="-40" dirty="0">
                <a:latin typeface="Arial"/>
                <a:cs typeface="Arial"/>
              </a:rPr>
              <a:t>Guillaumont </a:t>
            </a:r>
            <a:r>
              <a:rPr sz="1100" spc="-60" dirty="0">
                <a:latin typeface="Arial"/>
                <a:cs typeface="Arial"/>
              </a:rPr>
              <a:t>economic </a:t>
            </a:r>
            <a:r>
              <a:rPr sz="1100" spc="-30" dirty="0">
                <a:latin typeface="Arial"/>
                <a:cs typeface="Arial"/>
              </a:rPr>
              <a:t>vulnerability </a:t>
            </a:r>
            <a:r>
              <a:rPr sz="1100" spc="-55" dirty="0">
                <a:latin typeface="Arial"/>
                <a:cs typeface="Arial"/>
              </a:rPr>
              <a:t>index</a:t>
            </a:r>
            <a:r>
              <a:rPr sz="1100" spc="175" dirty="0">
                <a:latin typeface="Arial"/>
                <a:cs typeface="Arial"/>
              </a:rPr>
              <a:t> </a:t>
            </a:r>
            <a:r>
              <a:rPr sz="1100" spc="-40" dirty="0">
                <a:latin typeface="Arial"/>
                <a:cs typeface="Arial"/>
              </a:rPr>
              <a:t>(2008,2009);</a:t>
            </a:r>
            <a:endParaRPr sz="11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0" y="3346348"/>
            <a:ext cx="1536065" cy="109855"/>
          </a:xfrm>
          <a:custGeom>
            <a:avLst/>
            <a:gdLst/>
            <a:ahLst/>
            <a:cxnLst/>
            <a:rect l="l" t="t" r="r" b="b"/>
            <a:pathLst>
              <a:path w="1536065" h="109854">
                <a:moveTo>
                  <a:pt x="0" y="109651"/>
                </a:moveTo>
                <a:lnTo>
                  <a:pt x="1535976" y="109651"/>
                </a:lnTo>
                <a:lnTo>
                  <a:pt x="1535976" y="0"/>
                </a:lnTo>
                <a:lnTo>
                  <a:pt x="0" y="0"/>
                </a:lnTo>
                <a:lnTo>
                  <a:pt x="0" y="109651"/>
                </a:lnTo>
                <a:close/>
              </a:path>
            </a:pathLst>
          </a:custGeom>
          <a:solidFill>
            <a:srgbClr val="A3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535976" y="3346348"/>
            <a:ext cx="1536065" cy="109855"/>
          </a:xfrm>
          <a:custGeom>
            <a:avLst/>
            <a:gdLst/>
            <a:ahLst/>
            <a:cxnLst/>
            <a:rect l="l" t="t" r="r" b="b"/>
            <a:pathLst>
              <a:path w="1536064" h="109854">
                <a:moveTo>
                  <a:pt x="0" y="109651"/>
                </a:moveTo>
                <a:lnTo>
                  <a:pt x="1535976" y="109651"/>
                </a:lnTo>
                <a:lnTo>
                  <a:pt x="1535976" y="0"/>
                </a:lnTo>
                <a:lnTo>
                  <a:pt x="0" y="0"/>
                </a:lnTo>
                <a:lnTo>
                  <a:pt x="0" y="109651"/>
                </a:lnTo>
                <a:close/>
              </a:path>
            </a:pathLst>
          </a:custGeom>
          <a:solidFill>
            <a:srgbClr val="EBEB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071952" y="3346348"/>
            <a:ext cx="1536065" cy="109855"/>
          </a:xfrm>
          <a:custGeom>
            <a:avLst/>
            <a:gdLst/>
            <a:ahLst/>
            <a:cxnLst/>
            <a:rect l="l" t="t" r="r" b="b"/>
            <a:pathLst>
              <a:path w="1536064" h="109854">
                <a:moveTo>
                  <a:pt x="0" y="109651"/>
                </a:moveTo>
                <a:lnTo>
                  <a:pt x="1535976" y="109651"/>
                </a:lnTo>
                <a:lnTo>
                  <a:pt x="1535976" y="0"/>
                </a:lnTo>
                <a:lnTo>
                  <a:pt x="0" y="0"/>
                </a:lnTo>
                <a:lnTo>
                  <a:pt x="0" y="109651"/>
                </a:lnTo>
                <a:close/>
              </a:path>
            </a:pathLst>
          </a:custGeom>
          <a:solidFill>
            <a:srgbClr val="D8D8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75"/>
              </a:lnSpc>
            </a:pPr>
            <a:r>
              <a:rPr spc="-15" dirty="0"/>
              <a:t>F. </a:t>
            </a:r>
            <a:r>
              <a:rPr dirty="0"/>
              <a:t>AKIMABERA </a:t>
            </a:r>
            <a:r>
              <a:rPr spc="45" dirty="0"/>
              <a:t>&amp; </a:t>
            </a:r>
            <a:r>
              <a:rPr spc="-50" dirty="0"/>
              <a:t>S.</a:t>
            </a:r>
            <a:r>
              <a:rPr spc="-55" dirty="0"/>
              <a:t> </a:t>
            </a:r>
            <a:r>
              <a:rPr spc="-15" dirty="0"/>
              <a:t>DOSSOU-CADJA</a:t>
            </a:r>
          </a:p>
        </p:txBody>
      </p:sp>
      <p:sp>
        <p:nvSpPr>
          <p:cNvPr id="12" name="object 12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75"/>
              </a:lnSpc>
            </a:pPr>
            <a:r>
              <a:rPr spc="-55" dirty="0"/>
              <a:t>November </a:t>
            </a:r>
            <a:r>
              <a:rPr spc="-65" dirty="0"/>
              <a:t>25–29,</a:t>
            </a:r>
            <a:r>
              <a:rPr spc="30" dirty="0"/>
              <a:t> </a:t>
            </a:r>
            <a:r>
              <a:rPr spc="-70" dirty="0"/>
              <a:t>2019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2086711" y="3351784"/>
            <a:ext cx="407670" cy="102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75"/>
              </a:lnSpc>
            </a:pPr>
            <a:r>
              <a:rPr sz="600" spc="-40" dirty="0">
                <a:solidFill>
                  <a:srgbClr val="8E0000"/>
                </a:solidFill>
                <a:latin typeface="Verdana"/>
                <a:cs typeface="Verdana"/>
                <a:hlinkClick r:id="rId4" action="ppaction://hlinksldjump"/>
              </a:rPr>
              <a:t>CLPA-2019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312456" y="3351784"/>
            <a:ext cx="240665" cy="102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75"/>
              </a:lnSpc>
            </a:pPr>
            <a:r>
              <a:rPr sz="600" spc="-65" dirty="0">
                <a:solidFill>
                  <a:srgbClr val="7A0000"/>
                </a:solidFill>
                <a:latin typeface="Verdana"/>
                <a:cs typeface="Verdana"/>
              </a:rPr>
              <a:t>8 </a:t>
            </a:r>
            <a:r>
              <a:rPr sz="600" spc="45" dirty="0">
                <a:solidFill>
                  <a:srgbClr val="7A0000"/>
                </a:solidFill>
                <a:latin typeface="Verdana"/>
                <a:cs typeface="Verdana"/>
              </a:rPr>
              <a:t>/</a:t>
            </a:r>
            <a:r>
              <a:rPr sz="600" spc="-15" dirty="0">
                <a:solidFill>
                  <a:srgbClr val="7A0000"/>
                </a:solidFill>
                <a:latin typeface="Verdana"/>
                <a:cs typeface="Verdana"/>
              </a:rPr>
              <a:t> </a:t>
            </a:r>
            <a:r>
              <a:rPr sz="600" spc="-65" dirty="0">
                <a:solidFill>
                  <a:srgbClr val="7A0000"/>
                </a:solidFill>
                <a:latin typeface="Verdana"/>
                <a:cs typeface="Verdana"/>
              </a:rPr>
              <a:t>18</a:t>
            </a:r>
            <a:endParaRPr sz="600">
              <a:latin typeface="Verdana"/>
              <a:cs typeface="Verdana"/>
            </a:endParaRPr>
          </a:p>
        </p:txBody>
      </p:sp>
    </p:spTree>
  </p:cSld>
  <p:clrMapOvr>
    <a:masterClrMapping/>
  </p:clrMapOvr>
  <p:transition>
    <p:cut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4608195" cy="573405"/>
          </a:xfrm>
          <a:custGeom>
            <a:avLst/>
            <a:gdLst/>
            <a:ahLst/>
            <a:cxnLst/>
            <a:rect l="l" t="t" r="r" b="b"/>
            <a:pathLst>
              <a:path w="4608195" h="573405">
                <a:moveTo>
                  <a:pt x="0" y="572808"/>
                </a:moveTo>
                <a:lnTo>
                  <a:pt x="4608004" y="572808"/>
                </a:lnTo>
                <a:lnTo>
                  <a:pt x="4608004" y="0"/>
                </a:lnTo>
                <a:lnTo>
                  <a:pt x="0" y="0"/>
                </a:lnTo>
                <a:lnTo>
                  <a:pt x="0" y="572808"/>
                </a:lnTo>
                <a:close/>
              </a:path>
            </a:pathLst>
          </a:custGeom>
          <a:solidFill>
            <a:srgbClr val="F2F2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5300" y="57338"/>
            <a:ext cx="3810000" cy="471805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 marR="5080">
              <a:lnSpc>
                <a:spcPct val="106700"/>
              </a:lnSpc>
              <a:spcBef>
                <a:spcPts val="20"/>
              </a:spcBef>
            </a:pPr>
            <a:r>
              <a:rPr b="1" spc="-25" dirty="0">
                <a:latin typeface="Arial"/>
                <a:cs typeface="Arial"/>
              </a:rPr>
              <a:t>Index </a:t>
            </a:r>
            <a:r>
              <a:rPr b="1" spc="-30" dirty="0">
                <a:latin typeface="Arial"/>
                <a:cs typeface="Arial"/>
              </a:rPr>
              <a:t>of </a:t>
            </a:r>
            <a:r>
              <a:rPr b="1" spc="-20" dirty="0">
                <a:latin typeface="Arial"/>
                <a:cs typeface="Arial"/>
              </a:rPr>
              <a:t>Inequality </a:t>
            </a:r>
            <a:r>
              <a:rPr b="1" spc="-30" dirty="0">
                <a:latin typeface="Arial"/>
                <a:cs typeface="Arial"/>
              </a:rPr>
              <a:t>of </a:t>
            </a:r>
            <a:r>
              <a:rPr b="1" spc="-40" dirty="0">
                <a:latin typeface="Arial"/>
                <a:cs typeface="Arial"/>
              </a:rPr>
              <a:t>Gender </a:t>
            </a:r>
            <a:r>
              <a:rPr b="1" spc="-20" dirty="0">
                <a:latin typeface="Arial"/>
                <a:cs typeface="Arial"/>
              </a:rPr>
              <a:t>Vulnerability </a:t>
            </a:r>
            <a:r>
              <a:rPr b="1" spc="20" dirty="0">
                <a:latin typeface="Arial"/>
                <a:cs typeface="Arial"/>
              </a:rPr>
              <a:t>to  </a:t>
            </a:r>
            <a:r>
              <a:rPr b="1" spc="-15" dirty="0">
                <a:latin typeface="Arial"/>
                <a:cs typeface="Arial"/>
              </a:rPr>
              <a:t>climate </a:t>
            </a:r>
            <a:r>
              <a:rPr b="1" spc="-55" dirty="0">
                <a:latin typeface="Arial"/>
                <a:cs typeface="Arial"/>
              </a:rPr>
              <a:t>change</a:t>
            </a:r>
            <a:r>
              <a:rPr b="1" spc="-95" dirty="0">
                <a:latin typeface="Arial"/>
                <a:cs typeface="Arial"/>
              </a:rPr>
              <a:t> </a:t>
            </a:r>
            <a:r>
              <a:rPr b="1" spc="65" dirty="0">
                <a:latin typeface="Arial"/>
                <a:cs typeface="Arial"/>
              </a:rPr>
              <a:t>(IIVGCC)</a:t>
            </a:r>
          </a:p>
        </p:txBody>
      </p:sp>
      <p:sp>
        <p:nvSpPr>
          <p:cNvPr id="13" name="object 13"/>
          <p:cNvSpPr txBox="1">
            <a:spLocks noGrp="1"/>
          </p:cNvSpPr>
          <p:nvPr>
            <p:ph type="dt" sz="half" idx="10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75"/>
              </a:lnSpc>
            </a:pPr>
            <a:r>
              <a:rPr spc="-55" dirty="0"/>
              <a:t>November </a:t>
            </a:r>
            <a:r>
              <a:rPr spc="-65" dirty="0"/>
              <a:t>25–29,</a:t>
            </a:r>
            <a:r>
              <a:rPr spc="30" dirty="0"/>
              <a:t> </a:t>
            </a:r>
            <a:r>
              <a:rPr spc="-70" dirty="0"/>
              <a:t>2019</a:t>
            </a:r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75"/>
              </a:lnSpc>
            </a:pPr>
            <a:r>
              <a:rPr spc="-15" dirty="0"/>
              <a:t>F. </a:t>
            </a:r>
            <a:r>
              <a:rPr dirty="0"/>
              <a:t>AKIMABERA </a:t>
            </a:r>
            <a:r>
              <a:rPr spc="45" dirty="0"/>
              <a:t>&amp; </a:t>
            </a:r>
            <a:r>
              <a:rPr spc="-50" dirty="0"/>
              <a:t>S.</a:t>
            </a:r>
            <a:r>
              <a:rPr spc="-55" dirty="0"/>
              <a:t> </a:t>
            </a:r>
            <a:r>
              <a:rPr spc="-15" dirty="0"/>
              <a:t>DOSSOU-CADJA</a:t>
            </a:r>
          </a:p>
        </p:txBody>
      </p:sp>
      <p:sp>
        <p:nvSpPr>
          <p:cNvPr id="4" name="object 4"/>
          <p:cNvSpPr/>
          <p:nvPr/>
        </p:nvSpPr>
        <p:spPr>
          <a:xfrm>
            <a:off x="227672" y="1147899"/>
            <a:ext cx="114214" cy="11421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27672" y="1509772"/>
            <a:ext cx="114214" cy="11421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27672" y="1871634"/>
            <a:ext cx="114214" cy="11421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25844" y="731925"/>
            <a:ext cx="3997325" cy="144970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100" spc="-40" dirty="0">
                <a:latin typeface="Arial"/>
                <a:cs typeface="Arial"/>
              </a:rPr>
              <a:t>The </a:t>
            </a:r>
            <a:r>
              <a:rPr sz="1100" spc="-70" dirty="0">
                <a:latin typeface="Arial"/>
                <a:cs typeface="Arial"/>
              </a:rPr>
              <a:t>proposed </a:t>
            </a:r>
            <a:r>
              <a:rPr sz="1100" spc="-45" dirty="0">
                <a:latin typeface="Arial"/>
                <a:cs typeface="Arial"/>
              </a:rPr>
              <a:t>methodology </a:t>
            </a:r>
            <a:r>
              <a:rPr sz="1100" spc="-50" dirty="0">
                <a:latin typeface="Arial"/>
                <a:cs typeface="Arial"/>
              </a:rPr>
              <a:t>IIVGcc </a:t>
            </a:r>
            <a:r>
              <a:rPr sz="1100" spc="-60" dirty="0">
                <a:latin typeface="Arial"/>
                <a:cs typeface="Arial"/>
              </a:rPr>
              <a:t>is </a:t>
            </a:r>
            <a:r>
              <a:rPr sz="1100" spc="-50" dirty="0">
                <a:latin typeface="Arial"/>
                <a:cs typeface="Arial"/>
              </a:rPr>
              <a:t>basically inspired</a:t>
            </a:r>
            <a:r>
              <a:rPr sz="1100" spc="-25" dirty="0">
                <a:latin typeface="Arial"/>
                <a:cs typeface="Arial"/>
              </a:rPr>
              <a:t> </a:t>
            </a:r>
            <a:r>
              <a:rPr sz="1100" spc="-45" dirty="0">
                <a:latin typeface="Arial"/>
                <a:cs typeface="Arial"/>
              </a:rPr>
              <a:t>by:</a:t>
            </a:r>
            <a:endParaRPr sz="1100">
              <a:latin typeface="Arial"/>
              <a:cs typeface="Arial"/>
            </a:endParaRPr>
          </a:p>
          <a:p>
            <a:pPr marL="289560" marR="537845">
              <a:lnSpc>
                <a:spcPct val="215899"/>
              </a:lnSpc>
            </a:pPr>
            <a:r>
              <a:rPr sz="1100" spc="-30" dirty="0">
                <a:latin typeface="Arial"/>
                <a:cs typeface="Arial"/>
              </a:rPr>
              <a:t>UNDP Vulnerability </a:t>
            </a:r>
            <a:r>
              <a:rPr sz="1100" spc="-60" dirty="0">
                <a:latin typeface="Arial"/>
                <a:cs typeface="Arial"/>
              </a:rPr>
              <a:t>Index </a:t>
            </a:r>
            <a:r>
              <a:rPr sz="1100" spc="10" dirty="0">
                <a:latin typeface="Arial"/>
                <a:cs typeface="Arial"/>
              </a:rPr>
              <a:t>to </a:t>
            </a:r>
            <a:r>
              <a:rPr sz="1100" spc="-45" dirty="0">
                <a:latin typeface="Arial"/>
                <a:cs typeface="Arial"/>
              </a:rPr>
              <a:t>Poverty </a:t>
            </a:r>
            <a:r>
              <a:rPr sz="1100" spc="-25" dirty="0">
                <a:latin typeface="Arial"/>
                <a:cs typeface="Arial"/>
              </a:rPr>
              <a:t>(2011);  </a:t>
            </a:r>
            <a:r>
              <a:rPr sz="1100" spc="-40" dirty="0">
                <a:latin typeface="Arial"/>
                <a:cs typeface="Arial"/>
              </a:rPr>
              <a:t>Guillaumont </a:t>
            </a:r>
            <a:r>
              <a:rPr sz="1100" spc="-60" dirty="0">
                <a:latin typeface="Arial"/>
                <a:cs typeface="Arial"/>
              </a:rPr>
              <a:t>economic </a:t>
            </a:r>
            <a:r>
              <a:rPr sz="1100" spc="-30" dirty="0">
                <a:latin typeface="Arial"/>
                <a:cs typeface="Arial"/>
              </a:rPr>
              <a:t>vulnerability </a:t>
            </a:r>
            <a:r>
              <a:rPr sz="1100" spc="-55" dirty="0">
                <a:latin typeface="Arial"/>
                <a:cs typeface="Arial"/>
              </a:rPr>
              <a:t>index</a:t>
            </a:r>
            <a:r>
              <a:rPr sz="1100" spc="175" dirty="0">
                <a:latin typeface="Arial"/>
                <a:cs typeface="Arial"/>
              </a:rPr>
              <a:t> </a:t>
            </a:r>
            <a:r>
              <a:rPr sz="1100" spc="-40" dirty="0">
                <a:latin typeface="Arial"/>
                <a:cs typeface="Arial"/>
              </a:rPr>
              <a:t>(2008,2009);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250">
              <a:latin typeface="Times New Roman"/>
              <a:cs typeface="Times New Roman"/>
            </a:endParaRPr>
          </a:p>
          <a:p>
            <a:pPr marL="289560" marR="5080">
              <a:lnSpc>
                <a:spcPct val="102699"/>
              </a:lnSpc>
            </a:pPr>
            <a:r>
              <a:rPr sz="1100" spc="-40" dirty="0">
                <a:latin typeface="Arial"/>
                <a:cs typeface="Arial"/>
              </a:rPr>
              <a:t>Guillaumont </a:t>
            </a:r>
            <a:r>
              <a:rPr sz="1100" spc="-65" dirty="0">
                <a:latin typeface="Arial"/>
                <a:cs typeface="Arial"/>
              </a:rPr>
              <a:t>and </a:t>
            </a:r>
            <a:r>
              <a:rPr sz="1100" spc="-50" dirty="0">
                <a:latin typeface="Arial"/>
                <a:cs typeface="Arial"/>
              </a:rPr>
              <a:t>Simonet physical </a:t>
            </a:r>
            <a:r>
              <a:rPr sz="1100" spc="-30" dirty="0">
                <a:latin typeface="Arial"/>
                <a:cs typeface="Arial"/>
              </a:rPr>
              <a:t>vulnerability </a:t>
            </a:r>
            <a:r>
              <a:rPr sz="1100" spc="-55" dirty="0">
                <a:latin typeface="Arial"/>
                <a:cs typeface="Arial"/>
              </a:rPr>
              <a:t>index </a:t>
            </a:r>
            <a:r>
              <a:rPr sz="1100" spc="10" dirty="0">
                <a:latin typeface="Arial"/>
                <a:cs typeface="Arial"/>
              </a:rPr>
              <a:t>to </a:t>
            </a:r>
            <a:r>
              <a:rPr sz="1100" spc="-35" dirty="0">
                <a:latin typeface="Arial"/>
                <a:cs typeface="Arial"/>
              </a:rPr>
              <a:t>climate  </a:t>
            </a:r>
            <a:r>
              <a:rPr sz="1100" spc="-75" dirty="0">
                <a:latin typeface="Arial"/>
                <a:cs typeface="Arial"/>
              </a:rPr>
              <a:t>change</a:t>
            </a:r>
            <a:r>
              <a:rPr sz="1100" spc="50" dirty="0">
                <a:latin typeface="Arial"/>
                <a:cs typeface="Arial"/>
              </a:rPr>
              <a:t> </a:t>
            </a:r>
            <a:r>
              <a:rPr sz="1100" spc="-30" dirty="0">
                <a:latin typeface="Arial"/>
                <a:cs typeface="Arial"/>
              </a:rPr>
              <a:t>(2012)</a:t>
            </a:r>
            <a:endParaRPr sz="11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0" y="3346348"/>
            <a:ext cx="1536065" cy="109855"/>
          </a:xfrm>
          <a:custGeom>
            <a:avLst/>
            <a:gdLst/>
            <a:ahLst/>
            <a:cxnLst/>
            <a:rect l="l" t="t" r="r" b="b"/>
            <a:pathLst>
              <a:path w="1536065" h="109854">
                <a:moveTo>
                  <a:pt x="0" y="109651"/>
                </a:moveTo>
                <a:lnTo>
                  <a:pt x="1535976" y="109651"/>
                </a:lnTo>
                <a:lnTo>
                  <a:pt x="1535976" y="0"/>
                </a:lnTo>
                <a:lnTo>
                  <a:pt x="0" y="0"/>
                </a:lnTo>
                <a:lnTo>
                  <a:pt x="0" y="109651"/>
                </a:lnTo>
                <a:close/>
              </a:path>
            </a:pathLst>
          </a:custGeom>
          <a:solidFill>
            <a:srgbClr val="A3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535976" y="3346348"/>
            <a:ext cx="1536065" cy="109855"/>
          </a:xfrm>
          <a:custGeom>
            <a:avLst/>
            <a:gdLst/>
            <a:ahLst/>
            <a:cxnLst/>
            <a:rect l="l" t="t" r="r" b="b"/>
            <a:pathLst>
              <a:path w="1536064" h="109854">
                <a:moveTo>
                  <a:pt x="0" y="109651"/>
                </a:moveTo>
                <a:lnTo>
                  <a:pt x="1535976" y="109651"/>
                </a:lnTo>
                <a:lnTo>
                  <a:pt x="1535976" y="0"/>
                </a:lnTo>
                <a:lnTo>
                  <a:pt x="0" y="0"/>
                </a:lnTo>
                <a:lnTo>
                  <a:pt x="0" y="109651"/>
                </a:lnTo>
                <a:close/>
              </a:path>
            </a:pathLst>
          </a:custGeom>
          <a:solidFill>
            <a:srgbClr val="EBEB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071952" y="3346348"/>
            <a:ext cx="1536065" cy="109855"/>
          </a:xfrm>
          <a:custGeom>
            <a:avLst/>
            <a:gdLst/>
            <a:ahLst/>
            <a:cxnLst/>
            <a:rect l="l" t="t" r="r" b="b"/>
            <a:pathLst>
              <a:path w="1536064" h="109854">
                <a:moveTo>
                  <a:pt x="0" y="109651"/>
                </a:moveTo>
                <a:lnTo>
                  <a:pt x="1535976" y="109651"/>
                </a:lnTo>
                <a:lnTo>
                  <a:pt x="1535976" y="0"/>
                </a:lnTo>
                <a:lnTo>
                  <a:pt x="0" y="0"/>
                </a:lnTo>
                <a:lnTo>
                  <a:pt x="0" y="109651"/>
                </a:lnTo>
                <a:close/>
              </a:path>
            </a:pathLst>
          </a:custGeom>
          <a:solidFill>
            <a:srgbClr val="D8D8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2086711" y="3351784"/>
            <a:ext cx="407670" cy="102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75"/>
              </a:lnSpc>
            </a:pPr>
            <a:r>
              <a:rPr sz="600" spc="-40" dirty="0">
                <a:solidFill>
                  <a:srgbClr val="8E0000"/>
                </a:solidFill>
                <a:latin typeface="Verdana"/>
                <a:cs typeface="Verdana"/>
                <a:hlinkClick r:id="rId5" action="ppaction://hlinksldjump"/>
              </a:rPr>
              <a:t>CLPA-2019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312456" y="3351784"/>
            <a:ext cx="240665" cy="102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75"/>
              </a:lnSpc>
            </a:pPr>
            <a:r>
              <a:rPr sz="600" spc="-65" dirty="0">
                <a:solidFill>
                  <a:srgbClr val="7A0000"/>
                </a:solidFill>
                <a:latin typeface="Verdana"/>
                <a:cs typeface="Verdana"/>
              </a:rPr>
              <a:t>8 </a:t>
            </a:r>
            <a:r>
              <a:rPr sz="600" spc="45" dirty="0">
                <a:solidFill>
                  <a:srgbClr val="7A0000"/>
                </a:solidFill>
                <a:latin typeface="Verdana"/>
                <a:cs typeface="Verdana"/>
              </a:rPr>
              <a:t>/</a:t>
            </a:r>
            <a:r>
              <a:rPr sz="600" spc="-15" dirty="0">
                <a:solidFill>
                  <a:srgbClr val="7A0000"/>
                </a:solidFill>
                <a:latin typeface="Verdana"/>
                <a:cs typeface="Verdana"/>
              </a:rPr>
              <a:t> </a:t>
            </a:r>
            <a:r>
              <a:rPr sz="600" spc="-65" dirty="0">
                <a:solidFill>
                  <a:srgbClr val="7A0000"/>
                </a:solidFill>
                <a:latin typeface="Verdana"/>
                <a:cs typeface="Verdana"/>
              </a:rPr>
              <a:t>18</a:t>
            </a:r>
            <a:endParaRPr sz="600">
              <a:latin typeface="Verdana"/>
              <a:cs typeface="Verdana"/>
            </a:endParaRPr>
          </a:p>
        </p:txBody>
      </p:sp>
    </p:spTree>
  </p:cSld>
  <p:clrMapOvr>
    <a:masterClrMapping/>
  </p:clrMapOvr>
  <p:transition>
    <p:cut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4608195" cy="573405"/>
          </a:xfrm>
          <a:custGeom>
            <a:avLst/>
            <a:gdLst/>
            <a:ahLst/>
            <a:cxnLst/>
            <a:rect l="l" t="t" r="r" b="b"/>
            <a:pathLst>
              <a:path w="4608195" h="573405">
                <a:moveTo>
                  <a:pt x="0" y="572808"/>
                </a:moveTo>
                <a:lnTo>
                  <a:pt x="4608004" y="572808"/>
                </a:lnTo>
                <a:lnTo>
                  <a:pt x="4608004" y="0"/>
                </a:lnTo>
                <a:lnTo>
                  <a:pt x="0" y="0"/>
                </a:lnTo>
                <a:lnTo>
                  <a:pt x="0" y="572808"/>
                </a:lnTo>
                <a:close/>
              </a:path>
            </a:pathLst>
          </a:custGeom>
          <a:solidFill>
            <a:srgbClr val="F2F2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5300" y="57338"/>
            <a:ext cx="3810000" cy="471805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 marR="5080">
              <a:lnSpc>
                <a:spcPct val="106700"/>
              </a:lnSpc>
              <a:spcBef>
                <a:spcPts val="20"/>
              </a:spcBef>
            </a:pPr>
            <a:r>
              <a:rPr b="1" spc="-25" dirty="0">
                <a:latin typeface="Arial"/>
                <a:cs typeface="Arial"/>
              </a:rPr>
              <a:t>Index </a:t>
            </a:r>
            <a:r>
              <a:rPr b="1" spc="-30" dirty="0">
                <a:latin typeface="Arial"/>
                <a:cs typeface="Arial"/>
              </a:rPr>
              <a:t>of </a:t>
            </a:r>
            <a:r>
              <a:rPr b="1" spc="-20" dirty="0">
                <a:latin typeface="Arial"/>
                <a:cs typeface="Arial"/>
              </a:rPr>
              <a:t>Inequality </a:t>
            </a:r>
            <a:r>
              <a:rPr b="1" spc="-30" dirty="0">
                <a:latin typeface="Arial"/>
                <a:cs typeface="Arial"/>
              </a:rPr>
              <a:t>of </a:t>
            </a:r>
            <a:r>
              <a:rPr b="1" spc="-40" dirty="0">
                <a:latin typeface="Arial"/>
                <a:cs typeface="Arial"/>
              </a:rPr>
              <a:t>Gender </a:t>
            </a:r>
            <a:r>
              <a:rPr b="1" spc="-20" dirty="0">
                <a:latin typeface="Arial"/>
                <a:cs typeface="Arial"/>
              </a:rPr>
              <a:t>Vulnerability </a:t>
            </a:r>
            <a:r>
              <a:rPr b="1" spc="20" dirty="0">
                <a:latin typeface="Arial"/>
                <a:cs typeface="Arial"/>
              </a:rPr>
              <a:t>to  </a:t>
            </a:r>
            <a:r>
              <a:rPr b="1" spc="-15" dirty="0">
                <a:latin typeface="Arial"/>
                <a:cs typeface="Arial"/>
              </a:rPr>
              <a:t>climate </a:t>
            </a:r>
            <a:r>
              <a:rPr b="1" spc="-55" dirty="0">
                <a:latin typeface="Arial"/>
                <a:cs typeface="Arial"/>
              </a:rPr>
              <a:t>change</a:t>
            </a:r>
            <a:r>
              <a:rPr b="1" spc="-95" dirty="0">
                <a:latin typeface="Arial"/>
                <a:cs typeface="Arial"/>
              </a:rPr>
              <a:t> </a:t>
            </a:r>
            <a:r>
              <a:rPr b="1" spc="65" dirty="0">
                <a:latin typeface="Arial"/>
                <a:cs typeface="Arial"/>
              </a:rPr>
              <a:t>(IIVGCC)</a:t>
            </a:r>
          </a:p>
        </p:txBody>
      </p:sp>
      <p:sp>
        <p:nvSpPr>
          <p:cNvPr id="17" name="object 17"/>
          <p:cNvSpPr txBox="1">
            <a:spLocks noGrp="1"/>
          </p:cNvSpPr>
          <p:nvPr>
            <p:ph type="dt" sz="half" idx="10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75"/>
              </a:lnSpc>
            </a:pPr>
            <a:r>
              <a:rPr spc="-55" dirty="0"/>
              <a:t>November </a:t>
            </a:r>
            <a:r>
              <a:rPr spc="-65" dirty="0"/>
              <a:t>25–29,</a:t>
            </a:r>
            <a:r>
              <a:rPr spc="30" dirty="0"/>
              <a:t> </a:t>
            </a:r>
            <a:r>
              <a:rPr spc="-70" dirty="0"/>
              <a:t>2019</a:t>
            </a:r>
          </a:p>
        </p:txBody>
      </p:sp>
      <p:sp>
        <p:nvSpPr>
          <p:cNvPr id="15" name="object 15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75"/>
              </a:lnSpc>
            </a:pPr>
            <a:r>
              <a:rPr spc="-15" dirty="0"/>
              <a:t>F. </a:t>
            </a:r>
            <a:r>
              <a:rPr dirty="0"/>
              <a:t>AKIMABERA </a:t>
            </a:r>
            <a:r>
              <a:rPr spc="45" dirty="0"/>
              <a:t>&amp; </a:t>
            </a:r>
            <a:r>
              <a:rPr spc="-50" dirty="0"/>
              <a:t>S.</a:t>
            </a:r>
            <a:r>
              <a:rPr spc="-55" dirty="0"/>
              <a:t> </a:t>
            </a:r>
            <a:r>
              <a:rPr spc="-15" dirty="0"/>
              <a:t>DOSSOU-CADJA</a:t>
            </a:r>
          </a:p>
        </p:txBody>
      </p:sp>
      <p:sp>
        <p:nvSpPr>
          <p:cNvPr id="4" name="object 4"/>
          <p:cNvSpPr/>
          <p:nvPr/>
        </p:nvSpPr>
        <p:spPr>
          <a:xfrm>
            <a:off x="227672" y="1147899"/>
            <a:ext cx="114214" cy="11421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27672" y="1509772"/>
            <a:ext cx="114214" cy="11421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27672" y="1871634"/>
            <a:ext cx="114214" cy="11421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25844" y="731925"/>
            <a:ext cx="3997325" cy="181165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100" spc="-40" dirty="0">
                <a:latin typeface="Arial"/>
                <a:cs typeface="Arial"/>
              </a:rPr>
              <a:t>The </a:t>
            </a:r>
            <a:r>
              <a:rPr sz="1100" spc="-70" dirty="0">
                <a:latin typeface="Arial"/>
                <a:cs typeface="Arial"/>
              </a:rPr>
              <a:t>proposed </a:t>
            </a:r>
            <a:r>
              <a:rPr sz="1100" spc="-45" dirty="0">
                <a:latin typeface="Arial"/>
                <a:cs typeface="Arial"/>
              </a:rPr>
              <a:t>methodology </a:t>
            </a:r>
            <a:r>
              <a:rPr sz="1100" spc="-50" dirty="0">
                <a:latin typeface="Arial"/>
                <a:cs typeface="Arial"/>
              </a:rPr>
              <a:t>IIVGcc </a:t>
            </a:r>
            <a:r>
              <a:rPr sz="1100" spc="-60" dirty="0">
                <a:latin typeface="Arial"/>
                <a:cs typeface="Arial"/>
              </a:rPr>
              <a:t>is </a:t>
            </a:r>
            <a:r>
              <a:rPr sz="1100" spc="-50" dirty="0">
                <a:latin typeface="Arial"/>
                <a:cs typeface="Arial"/>
              </a:rPr>
              <a:t>basically inspired</a:t>
            </a:r>
            <a:r>
              <a:rPr sz="1100" spc="-25" dirty="0">
                <a:latin typeface="Arial"/>
                <a:cs typeface="Arial"/>
              </a:rPr>
              <a:t> </a:t>
            </a:r>
            <a:r>
              <a:rPr sz="1100" spc="-45" dirty="0">
                <a:latin typeface="Arial"/>
                <a:cs typeface="Arial"/>
              </a:rPr>
              <a:t>by:</a:t>
            </a:r>
            <a:endParaRPr sz="1100">
              <a:latin typeface="Arial"/>
              <a:cs typeface="Arial"/>
            </a:endParaRPr>
          </a:p>
          <a:p>
            <a:pPr marL="289560" marR="537845">
              <a:lnSpc>
                <a:spcPct val="215899"/>
              </a:lnSpc>
            </a:pPr>
            <a:r>
              <a:rPr sz="1100" spc="-30" dirty="0">
                <a:latin typeface="Arial"/>
                <a:cs typeface="Arial"/>
              </a:rPr>
              <a:t>UNDP Vulnerability </a:t>
            </a:r>
            <a:r>
              <a:rPr sz="1100" spc="-60" dirty="0">
                <a:latin typeface="Arial"/>
                <a:cs typeface="Arial"/>
              </a:rPr>
              <a:t>Index </a:t>
            </a:r>
            <a:r>
              <a:rPr sz="1100" spc="10" dirty="0">
                <a:latin typeface="Arial"/>
                <a:cs typeface="Arial"/>
              </a:rPr>
              <a:t>to </a:t>
            </a:r>
            <a:r>
              <a:rPr sz="1100" spc="-45" dirty="0">
                <a:latin typeface="Arial"/>
                <a:cs typeface="Arial"/>
              </a:rPr>
              <a:t>Poverty </a:t>
            </a:r>
            <a:r>
              <a:rPr sz="1100" spc="-25" dirty="0">
                <a:latin typeface="Arial"/>
                <a:cs typeface="Arial"/>
              </a:rPr>
              <a:t>(2011);  </a:t>
            </a:r>
            <a:r>
              <a:rPr sz="1100" spc="-40" dirty="0">
                <a:latin typeface="Arial"/>
                <a:cs typeface="Arial"/>
              </a:rPr>
              <a:t>Guillaumont </a:t>
            </a:r>
            <a:r>
              <a:rPr sz="1100" spc="-60" dirty="0">
                <a:latin typeface="Arial"/>
                <a:cs typeface="Arial"/>
              </a:rPr>
              <a:t>economic </a:t>
            </a:r>
            <a:r>
              <a:rPr sz="1100" spc="-30" dirty="0">
                <a:latin typeface="Arial"/>
                <a:cs typeface="Arial"/>
              </a:rPr>
              <a:t>vulnerability </a:t>
            </a:r>
            <a:r>
              <a:rPr sz="1100" spc="-55" dirty="0">
                <a:latin typeface="Arial"/>
                <a:cs typeface="Arial"/>
              </a:rPr>
              <a:t>index</a:t>
            </a:r>
            <a:r>
              <a:rPr sz="1100" spc="175" dirty="0">
                <a:latin typeface="Arial"/>
                <a:cs typeface="Arial"/>
              </a:rPr>
              <a:t> </a:t>
            </a:r>
            <a:r>
              <a:rPr sz="1100" spc="-40" dirty="0">
                <a:latin typeface="Arial"/>
                <a:cs typeface="Arial"/>
              </a:rPr>
              <a:t>(2008,2009);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250">
              <a:latin typeface="Times New Roman"/>
              <a:cs typeface="Times New Roman"/>
            </a:endParaRPr>
          </a:p>
          <a:p>
            <a:pPr marL="289560" marR="5080">
              <a:lnSpc>
                <a:spcPct val="102699"/>
              </a:lnSpc>
            </a:pPr>
            <a:r>
              <a:rPr sz="1100" spc="-40" dirty="0">
                <a:latin typeface="Arial"/>
                <a:cs typeface="Arial"/>
              </a:rPr>
              <a:t>Guillaumont </a:t>
            </a:r>
            <a:r>
              <a:rPr sz="1100" spc="-65" dirty="0">
                <a:latin typeface="Arial"/>
                <a:cs typeface="Arial"/>
              </a:rPr>
              <a:t>and </a:t>
            </a:r>
            <a:r>
              <a:rPr sz="1100" spc="-50" dirty="0">
                <a:latin typeface="Arial"/>
                <a:cs typeface="Arial"/>
              </a:rPr>
              <a:t>Simonet physical </a:t>
            </a:r>
            <a:r>
              <a:rPr sz="1100" spc="-30" dirty="0">
                <a:latin typeface="Arial"/>
                <a:cs typeface="Arial"/>
              </a:rPr>
              <a:t>vulnerability </a:t>
            </a:r>
            <a:r>
              <a:rPr sz="1100" spc="-55" dirty="0">
                <a:latin typeface="Arial"/>
                <a:cs typeface="Arial"/>
              </a:rPr>
              <a:t>index </a:t>
            </a:r>
            <a:r>
              <a:rPr sz="1100" spc="10" dirty="0">
                <a:latin typeface="Arial"/>
                <a:cs typeface="Arial"/>
              </a:rPr>
              <a:t>to </a:t>
            </a:r>
            <a:r>
              <a:rPr sz="1100" spc="-35" dirty="0">
                <a:latin typeface="Arial"/>
                <a:cs typeface="Arial"/>
              </a:rPr>
              <a:t>climate  </a:t>
            </a:r>
            <a:r>
              <a:rPr sz="1100" spc="-75" dirty="0">
                <a:latin typeface="Arial"/>
                <a:cs typeface="Arial"/>
              </a:rPr>
              <a:t>change</a:t>
            </a:r>
            <a:r>
              <a:rPr sz="1100" spc="50" dirty="0">
                <a:latin typeface="Arial"/>
                <a:cs typeface="Arial"/>
              </a:rPr>
              <a:t> </a:t>
            </a:r>
            <a:r>
              <a:rPr sz="1100" spc="-30" dirty="0">
                <a:latin typeface="Arial"/>
                <a:cs typeface="Arial"/>
              </a:rPr>
              <a:t>(2012)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100" spc="-40" dirty="0">
                <a:latin typeface="Arial"/>
                <a:cs typeface="Arial"/>
              </a:rPr>
              <a:t>Overall, </a:t>
            </a:r>
            <a:r>
              <a:rPr sz="1100" spc="-114" dirty="0">
                <a:latin typeface="Arial"/>
                <a:cs typeface="Arial"/>
              </a:rPr>
              <a:t>as </a:t>
            </a:r>
            <a:r>
              <a:rPr sz="1100" spc="-90" dirty="0">
                <a:latin typeface="Arial"/>
                <a:cs typeface="Arial"/>
              </a:rPr>
              <a:t>a </a:t>
            </a:r>
            <a:r>
              <a:rPr sz="1100" spc="-65" dirty="0">
                <a:latin typeface="Arial"/>
                <a:cs typeface="Arial"/>
              </a:rPr>
              <a:t>baseline, </a:t>
            </a:r>
            <a:r>
              <a:rPr sz="1100" spc="-110" dirty="0">
                <a:latin typeface="Arial"/>
                <a:cs typeface="Arial"/>
              </a:rPr>
              <a:t>we </a:t>
            </a:r>
            <a:r>
              <a:rPr sz="1100" spc="-80" dirty="0">
                <a:latin typeface="Arial"/>
                <a:cs typeface="Arial"/>
              </a:rPr>
              <a:t>have </a:t>
            </a:r>
            <a:r>
              <a:rPr sz="1100" spc="-70" dirty="0">
                <a:latin typeface="Arial"/>
                <a:cs typeface="Arial"/>
              </a:rPr>
              <a:t>(Rousseau,</a:t>
            </a:r>
            <a:r>
              <a:rPr sz="1100" spc="-175" dirty="0">
                <a:latin typeface="Arial"/>
                <a:cs typeface="Arial"/>
              </a:rPr>
              <a:t> </a:t>
            </a:r>
            <a:r>
              <a:rPr sz="1100" spc="-40" dirty="0">
                <a:latin typeface="Arial"/>
                <a:cs typeface="Arial"/>
              </a:rPr>
              <a:t>2001):</a:t>
            </a:r>
            <a:endParaRPr sz="11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532978" y="2727857"/>
            <a:ext cx="914400" cy="1917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100" spc="-30" dirty="0">
                <a:latin typeface="Arial"/>
                <a:cs typeface="Arial"/>
              </a:rPr>
              <a:t>vulnerability</a:t>
            </a:r>
            <a:r>
              <a:rPr sz="1100" spc="50" dirty="0">
                <a:latin typeface="Arial"/>
                <a:cs typeface="Arial"/>
              </a:rPr>
              <a:t> </a:t>
            </a:r>
            <a:r>
              <a:rPr sz="1100" spc="-55" dirty="0">
                <a:latin typeface="Verdana"/>
                <a:cs typeface="Verdana"/>
              </a:rPr>
              <a:t>=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627845" y="2634131"/>
            <a:ext cx="280035" cy="1917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100" spc="-55" dirty="0">
                <a:latin typeface="Arial"/>
                <a:cs typeface="Arial"/>
              </a:rPr>
              <a:t>risks</a:t>
            </a:r>
            <a:endParaRPr sz="11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488336" y="2844469"/>
            <a:ext cx="558800" cy="0"/>
          </a:xfrm>
          <a:custGeom>
            <a:avLst/>
            <a:gdLst/>
            <a:ahLst/>
            <a:cxnLst/>
            <a:rect l="l" t="t" r="r" b="b"/>
            <a:pathLst>
              <a:path w="558800">
                <a:moveTo>
                  <a:pt x="0" y="0"/>
                </a:moveTo>
                <a:lnTo>
                  <a:pt x="558800" y="0"/>
                </a:lnTo>
              </a:path>
            </a:pathLst>
          </a:custGeom>
          <a:ln w="553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2475636" y="2822891"/>
            <a:ext cx="584200" cy="1917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100" spc="-50" dirty="0">
                <a:latin typeface="Arial"/>
                <a:cs typeface="Arial"/>
              </a:rPr>
              <a:t>capacities</a:t>
            </a:r>
            <a:endParaRPr sz="110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0" y="3346348"/>
            <a:ext cx="1536065" cy="109855"/>
          </a:xfrm>
          <a:custGeom>
            <a:avLst/>
            <a:gdLst/>
            <a:ahLst/>
            <a:cxnLst/>
            <a:rect l="l" t="t" r="r" b="b"/>
            <a:pathLst>
              <a:path w="1536065" h="109854">
                <a:moveTo>
                  <a:pt x="0" y="109651"/>
                </a:moveTo>
                <a:lnTo>
                  <a:pt x="1535976" y="109651"/>
                </a:lnTo>
                <a:lnTo>
                  <a:pt x="1535976" y="0"/>
                </a:lnTo>
                <a:lnTo>
                  <a:pt x="0" y="0"/>
                </a:lnTo>
                <a:lnTo>
                  <a:pt x="0" y="109651"/>
                </a:lnTo>
                <a:close/>
              </a:path>
            </a:pathLst>
          </a:custGeom>
          <a:solidFill>
            <a:srgbClr val="A3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535976" y="3346348"/>
            <a:ext cx="1536065" cy="109855"/>
          </a:xfrm>
          <a:custGeom>
            <a:avLst/>
            <a:gdLst/>
            <a:ahLst/>
            <a:cxnLst/>
            <a:rect l="l" t="t" r="r" b="b"/>
            <a:pathLst>
              <a:path w="1536064" h="109854">
                <a:moveTo>
                  <a:pt x="0" y="109651"/>
                </a:moveTo>
                <a:lnTo>
                  <a:pt x="1535976" y="109651"/>
                </a:lnTo>
                <a:lnTo>
                  <a:pt x="1535976" y="0"/>
                </a:lnTo>
                <a:lnTo>
                  <a:pt x="0" y="0"/>
                </a:lnTo>
                <a:lnTo>
                  <a:pt x="0" y="109651"/>
                </a:lnTo>
                <a:close/>
              </a:path>
            </a:pathLst>
          </a:custGeom>
          <a:solidFill>
            <a:srgbClr val="EBEB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071952" y="3346348"/>
            <a:ext cx="1536065" cy="109855"/>
          </a:xfrm>
          <a:custGeom>
            <a:avLst/>
            <a:gdLst/>
            <a:ahLst/>
            <a:cxnLst/>
            <a:rect l="l" t="t" r="r" b="b"/>
            <a:pathLst>
              <a:path w="1536064" h="109854">
                <a:moveTo>
                  <a:pt x="0" y="109651"/>
                </a:moveTo>
                <a:lnTo>
                  <a:pt x="1535976" y="109651"/>
                </a:lnTo>
                <a:lnTo>
                  <a:pt x="1535976" y="0"/>
                </a:lnTo>
                <a:lnTo>
                  <a:pt x="0" y="0"/>
                </a:lnTo>
                <a:lnTo>
                  <a:pt x="0" y="109651"/>
                </a:lnTo>
                <a:close/>
              </a:path>
            </a:pathLst>
          </a:custGeom>
          <a:solidFill>
            <a:srgbClr val="D8D8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2086711" y="3351784"/>
            <a:ext cx="407670" cy="102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75"/>
              </a:lnSpc>
            </a:pPr>
            <a:r>
              <a:rPr sz="600" spc="-40" dirty="0">
                <a:solidFill>
                  <a:srgbClr val="8E0000"/>
                </a:solidFill>
                <a:latin typeface="Verdana"/>
                <a:cs typeface="Verdana"/>
                <a:hlinkClick r:id="rId5" action="ppaction://hlinksldjump"/>
              </a:rPr>
              <a:t>CLPA-2019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312456" y="3351784"/>
            <a:ext cx="240665" cy="102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75"/>
              </a:lnSpc>
            </a:pPr>
            <a:r>
              <a:rPr sz="600" spc="-65" dirty="0">
                <a:solidFill>
                  <a:srgbClr val="7A0000"/>
                </a:solidFill>
                <a:latin typeface="Verdana"/>
                <a:cs typeface="Verdana"/>
              </a:rPr>
              <a:t>8 </a:t>
            </a:r>
            <a:r>
              <a:rPr sz="600" spc="45" dirty="0">
                <a:solidFill>
                  <a:srgbClr val="7A0000"/>
                </a:solidFill>
                <a:latin typeface="Verdana"/>
                <a:cs typeface="Verdana"/>
              </a:rPr>
              <a:t>/</a:t>
            </a:r>
            <a:r>
              <a:rPr sz="600" spc="-15" dirty="0">
                <a:solidFill>
                  <a:srgbClr val="7A0000"/>
                </a:solidFill>
                <a:latin typeface="Verdana"/>
                <a:cs typeface="Verdana"/>
              </a:rPr>
              <a:t> </a:t>
            </a:r>
            <a:r>
              <a:rPr sz="600" spc="-65" dirty="0">
                <a:solidFill>
                  <a:srgbClr val="7A0000"/>
                </a:solidFill>
                <a:latin typeface="Verdana"/>
                <a:cs typeface="Verdana"/>
              </a:rPr>
              <a:t>18</a:t>
            </a:r>
            <a:endParaRPr sz="600">
              <a:latin typeface="Verdana"/>
              <a:cs typeface="Verdana"/>
            </a:endParaRPr>
          </a:p>
        </p:txBody>
      </p:sp>
    </p:spTree>
  </p:cSld>
  <p:clrMapOvr>
    <a:masterClrMapping/>
  </p:clrMapOvr>
  <p:transition>
    <p:cut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4608195" cy="573405"/>
          </a:xfrm>
          <a:custGeom>
            <a:avLst/>
            <a:gdLst/>
            <a:ahLst/>
            <a:cxnLst/>
            <a:rect l="l" t="t" r="r" b="b"/>
            <a:pathLst>
              <a:path w="4608195" h="573405">
                <a:moveTo>
                  <a:pt x="0" y="572808"/>
                </a:moveTo>
                <a:lnTo>
                  <a:pt x="4608004" y="572808"/>
                </a:lnTo>
                <a:lnTo>
                  <a:pt x="4608004" y="0"/>
                </a:lnTo>
                <a:lnTo>
                  <a:pt x="0" y="0"/>
                </a:lnTo>
                <a:lnTo>
                  <a:pt x="0" y="572808"/>
                </a:lnTo>
                <a:close/>
              </a:path>
            </a:pathLst>
          </a:custGeom>
          <a:solidFill>
            <a:srgbClr val="F2F2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5300" y="57338"/>
            <a:ext cx="3810000" cy="471805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 marR="5080">
              <a:lnSpc>
                <a:spcPct val="106700"/>
              </a:lnSpc>
              <a:spcBef>
                <a:spcPts val="20"/>
              </a:spcBef>
            </a:pPr>
            <a:r>
              <a:rPr b="1" spc="-25" dirty="0">
                <a:latin typeface="Arial"/>
                <a:cs typeface="Arial"/>
              </a:rPr>
              <a:t>Index </a:t>
            </a:r>
            <a:r>
              <a:rPr b="1" spc="-30" dirty="0">
                <a:latin typeface="Arial"/>
                <a:cs typeface="Arial"/>
              </a:rPr>
              <a:t>of </a:t>
            </a:r>
            <a:r>
              <a:rPr b="1" spc="-20" dirty="0">
                <a:latin typeface="Arial"/>
                <a:cs typeface="Arial"/>
              </a:rPr>
              <a:t>Inequality </a:t>
            </a:r>
            <a:r>
              <a:rPr b="1" spc="-30" dirty="0">
                <a:latin typeface="Arial"/>
                <a:cs typeface="Arial"/>
              </a:rPr>
              <a:t>of </a:t>
            </a:r>
            <a:r>
              <a:rPr b="1" spc="-40" dirty="0">
                <a:latin typeface="Arial"/>
                <a:cs typeface="Arial"/>
              </a:rPr>
              <a:t>Gender </a:t>
            </a:r>
            <a:r>
              <a:rPr b="1" spc="-20" dirty="0">
                <a:latin typeface="Arial"/>
                <a:cs typeface="Arial"/>
              </a:rPr>
              <a:t>Vulnerability </a:t>
            </a:r>
            <a:r>
              <a:rPr b="1" spc="20" dirty="0">
                <a:latin typeface="Arial"/>
                <a:cs typeface="Arial"/>
              </a:rPr>
              <a:t>to  </a:t>
            </a:r>
            <a:r>
              <a:rPr b="1" spc="-10" dirty="0">
                <a:latin typeface="Arial"/>
                <a:cs typeface="Arial"/>
              </a:rPr>
              <a:t>Climate </a:t>
            </a:r>
            <a:r>
              <a:rPr b="1" spc="-45" dirty="0">
                <a:latin typeface="Arial"/>
                <a:cs typeface="Arial"/>
              </a:rPr>
              <a:t>Change</a:t>
            </a:r>
            <a:r>
              <a:rPr b="1" spc="-105" dirty="0">
                <a:latin typeface="Arial"/>
                <a:cs typeface="Arial"/>
              </a:rPr>
              <a:t> </a:t>
            </a:r>
            <a:r>
              <a:rPr b="1" spc="65" dirty="0">
                <a:latin typeface="Arial"/>
                <a:cs typeface="Arial"/>
              </a:rPr>
              <a:t>(IIVGCC)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75"/>
              </a:lnSpc>
            </a:pPr>
            <a:r>
              <a:rPr spc="-15" dirty="0"/>
              <a:t>F. </a:t>
            </a:r>
            <a:r>
              <a:rPr dirty="0"/>
              <a:t>AKIMABERA </a:t>
            </a:r>
            <a:r>
              <a:rPr spc="45" dirty="0"/>
              <a:t>&amp; </a:t>
            </a:r>
            <a:r>
              <a:rPr spc="-50" dirty="0"/>
              <a:t>S.</a:t>
            </a:r>
            <a:r>
              <a:rPr spc="-55" dirty="0"/>
              <a:t> </a:t>
            </a:r>
            <a:r>
              <a:rPr spc="-15" dirty="0"/>
              <a:t>DOSSOU-CADJA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75"/>
              </a:lnSpc>
            </a:pPr>
            <a:r>
              <a:rPr spc="-55" dirty="0"/>
              <a:t>November </a:t>
            </a:r>
            <a:r>
              <a:rPr spc="-65" dirty="0"/>
              <a:t>25–29,</a:t>
            </a:r>
            <a:r>
              <a:rPr spc="30" dirty="0"/>
              <a:t> </a:t>
            </a:r>
            <a:r>
              <a:rPr spc="-70" dirty="0"/>
              <a:t>2019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25844" y="1049704"/>
            <a:ext cx="4344035" cy="708025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 marR="5080">
              <a:lnSpc>
                <a:spcPct val="102600"/>
              </a:lnSpc>
              <a:spcBef>
                <a:spcPts val="55"/>
              </a:spcBef>
            </a:pPr>
            <a:r>
              <a:rPr sz="1100" spc="-40" dirty="0">
                <a:latin typeface="Arial"/>
                <a:cs typeface="Arial"/>
              </a:rPr>
              <a:t>The Climate </a:t>
            </a:r>
            <a:r>
              <a:rPr sz="1100" spc="-85" dirty="0">
                <a:latin typeface="Arial"/>
                <a:cs typeface="Arial"/>
              </a:rPr>
              <a:t>Change </a:t>
            </a:r>
            <a:r>
              <a:rPr sz="1100" spc="-45" dirty="0">
                <a:latin typeface="Arial"/>
                <a:cs typeface="Arial"/>
              </a:rPr>
              <a:t>Sectorial </a:t>
            </a:r>
            <a:r>
              <a:rPr sz="1100" spc="-30" dirty="0">
                <a:latin typeface="Arial"/>
                <a:cs typeface="Arial"/>
              </a:rPr>
              <a:t>Vulnerability </a:t>
            </a:r>
            <a:r>
              <a:rPr sz="1100" spc="-60" dirty="0">
                <a:latin typeface="Arial"/>
                <a:cs typeface="Arial"/>
              </a:rPr>
              <a:t>Index </a:t>
            </a:r>
            <a:r>
              <a:rPr sz="1100" spc="-35" dirty="0">
                <a:latin typeface="Arial"/>
                <a:cs typeface="Arial"/>
              </a:rPr>
              <a:t>(CCSVI) </a:t>
            </a:r>
            <a:r>
              <a:rPr sz="1100" spc="-25" dirty="0">
                <a:latin typeface="Arial"/>
                <a:cs typeface="Arial"/>
              </a:rPr>
              <a:t>for </a:t>
            </a:r>
            <a:r>
              <a:rPr sz="1100" spc="-30" dirty="0">
                <a:latin typeface="Arial"/>
                <a:cs typeface="Arial"/>
              </a:rPr>
              <a:t>the  </a:t>
            </a:r>
            <a:r>
              <a:rPr sz="1100" spc="-55" dirty="0">
                <a:latin typeface="Arial"/>
                <a:cs typeface="Arial"/>
              </a:rPr>
              <a:t>development </a:t>
            </a:r>
            <a:r>
              <a:rPr sz="1100" spc="-60" dirty="0">
                <a:latin typeface="Arial"/>
                <a:cs typeface="Arial"/>
              </a:rPr>
              <a:t>sector </a:t>
            </a:r>
            <a:r>
              <a:rPr sz="1100" spc="-75" dirty="0">
                <a:latin typeface="Arial"/>
                <a:cs typeface="Arial"/>
              </a:rPr>
              <a:t>named </a:t>
            </a:r>
            <a:r>
              <a:rPr sz="1100" spc="-5" dirty="0">
                <a:latin typeface="Arial"/>
                <a:cs typeface="Arial"/>
              </a:rPr>
              <a:t>‘S’, </a:t>
            </a:r>
            <a:r>
              <a:rPr sz="1100" spc="-60" dirty="0">
                <a:latin typeface="Arial"/>
                <a:cs typeface="Arial"/>
              </a:rPr>
              <a:t>is </a:t>
            </a:r>
            <a:r>
              <a:rPr sz="1100" spc="-55" dirty="0">
                <a:latin typeface="Arial"/>
                <a:cs typeface="Arial"/>
              </a:rPr>
              <a:t>defined </a:t>
            </a:r>
            <a:r>
              <a:rPr sz="1100" spc="-114" dirty="0">
                <a:latin typeface="Arial"/>
                <a:cs typeface="Arial"/>
              </a:rPr>
              <a:t>as </a:t>
            </a:r>
            <a:r>
              <a:rPr sz="1100" spc="-30" dirty="0">
                <a:latin typeface="Arial"/>
                <a:cs typeface="Arial"/>
              </a:rPr>
              <a:t>the </a:t>
            </a:r>
            <a:r>
              <a:rPr sz="1100" spc="-55" dirty="0">
                <a:latin typeface="Arial"/>
                <a:cs typeface="Arial"/>
              </a:rPr>
              <a:t>simple </a:t>
            </a:r>
            <a:r>
              <a:rPr sz="1100" spc="-20" dirty="0">
                <a:latin typeface="Arial"/>
                <a:cs typeface="Arial"/>
              </a:rPr>
              <a:t>arithmetic </a:t>
            </a:r>
            <a:r>
              <a:rPr sz="1100" spc="-80" dirty="0">
                <a:latin typeface="Arial"/>
                <a:cs typeface="Arial"/>
              </a:rPr>
              <a:t>mean </a:t>
            </a:r>
            <a:r>
              <a:rPr sz="1100" spc="-20" dirty="0">
                <a:latin typeface="Arial"/>
                <a:cs typeface="Arial"/>
              </a:rPr>
              <a:t>of  </a:t>
            </a:r>
            <a:r>
              <a:rPr sz="1100" spc="-130" dirty="0">
                <a:latin typeface="Arial"/>
                <a:cs typeface="Arial"/>
              </a:rPr>
              <a:t>S </a:t>
            </a:r>
            <a:r>
              <a:rPr sz="1100" spc="-35" dirty="0">
                <a:latin typeface="Arial"/>
                <a:cs typeface="Arial"/>
              </a:rPr>
              <a:t>risk </a:t>
            </a:r>
            <a:r>
              <a:rPr sz="1100" spc="-75" dirty="0">
                <a:latin typeface="Arial"/>
                <a:cs typeface="Arial"/>
              </a:rPr>
              <a:t>exposure </a:t>
            </a:r>
            <a:r>
              <a:rPr sz="1100" spc="-55" dirty="0">
                <a:latin typeface="Arial"/>
                <a:cs typeface="Arial"/>
              </a:rPr>
              <a:t>index </a:t>
            </a:r>
            <a:r>
              <a:rPr sz="1100" spc="-30" dirty="0">
                <a:latin typeface="Arial"/>
                <a:cs typeface="Arial"/>
              </a:rPr>
              <a:t>(IERs), </a:t>
            </a:r>
            <a:r>
              <a:rPr sz="1100" spc="-65" dirty="0">
                <a:latin typeface="Arial"/>
                <a:cs typeface="Arial"/>
              </a:rPr>
              <a:t>and </a:t>
            </a:r>
            <a:r>
              <a:rPr sz="1100" spc="-30" dirty="0">
                <a:latin typeface="Arial"/>
                <a:cs typeface="Arial"/>
              </a:rPr>
              <a:t>the </a:t>
            </a:r>
            <a:r>
              <a:rPr sz="1100" spc="-20" dirty="0">
                <a:latin typeface="Arial"/>
                <a:cs typeface="Arial"/>
              </a:rPr>
              <a:t>potential </a:t>
            </a:r>
            <a:r>
              <a:rPr sz="1100" spc="-100" dirty="0">
                <a:latin typeface="Arial"/>
                <a:cs typeface="Arial"/>
              </a:rPr>
              <a:t>CC </a:t>
            </a:r>
            <a:r>
              <a:rPr sz="1100" spc="-65" dirty="0">
                <a:latin typeface="Arial"/>
                <a:cs typeface="Arial"/>
              </a:rPr>
              <a:t>shock </a:t>
            </a:r>
            <a:r>
              <a:rPr sz="1100" spc="-55" dirty="0">
                <a:latin typeface="Arial"/>
                <a:cs typeface="Arial"/>
              </a:rPr>
              <a:t>index </a:t>
            </a:r>
            <a:r>
              <a:rPr sz="1100" spc="-60" dirty="0">
                <a:latin typeface="Arial"/>
                <a:cs typeface="Arial"/>
              </a:rPr>
              <a:t>on </a:t>
            </a:r>
            <a:r>
              <a:rPr sz="1100" spc="-130" dirty="0">
                <a:latin typeface="Arial"/>
                <a:cs typeface="Arial"/>
              </a:rPr>
              <a:t>S </a:t>
            </a:r>
            <a:r>
              <a:rPr sz="1100" spc="-35" dirty="0">
                <a:latin typeface="Arial"/>
                <a:cs typeface="Arial"/>
              </a:rPr>
              <a:t>rated  </a:t>
            </a:r>
            <a:r>
              <a:rPr sz="1100" spc="-65" dirty="0">
                <a:latin typeface="Arial"/>
                <a:cs typeface="Arial"/>
              </a:rPr>
              <a:t>by</a:t>
            </a:r>
            <a:r>
              <a:rPr sz="1100" spc="50" dirty="0">
                <a:latin typeface="Arial"/>
                <a:cs typeface="Arial"/>
              </a:rPr>
              <a:t> </a:t>
            </a:r>
            <a:r>
              <a:rPr sz="1100" spc="-40" dirty="0">
                <a:latin typeface="Arial"/>
                <a:cs typeface="Arial"/>
              </a:rPr>
              <a:t>IYs:</a:t>
            </a:r>
            <a:endParaRPr sz="11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0" y="3346348"/>
            <a:ext cx="1536065" cy="109855"/>
          </a:xfrm>
          <a:custGeom>
            <a:avLst/>
            <a:gdLst/>
            <a:ahLst/>
            <a:cxnLst/>
            <a:rect l="l" t="t" r="r" b="b"/>
            <a:pathLst>
              <a:path w="1536065" h="109854">
                <a:moveTo>
                  <a:pt x="0" y="109651"/>
                </a:moveTo>
                <a:lnTo>
                  <a:pt x="1535976" y="109651"/>
                </a:lnTo>
                <a:lnTo>
                  <a:pt x="1535976" y="0"/>
                </a:lnTo>
                <a:lnTo>
                  <a:pt x="0" y="0"/>
                </a:lnTo>
                <a:lnTo>
                  <a:pt x="0" y="109651"/>
                </a:lnTo>
                <a:close/>
              </a:path>
            </a:pathLst>
          </a:custGeom>
          <a:solidFill>
            <a:srgbClr val="A3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535976" y="3346348"/>
            <a:ext cx="1536065" cy="109855"/>
          </a:xfrm>
          <a:custGeom>
            <a:avLst/>
            <a:gdLst/>
            <a:ahLst/>
            <a:cxnLst/>
            <a:rect l="l" t="t" r="r" b="b"/>
            <a:pathLst>
              <a:path w="1536064" h="109854">
                <a:moveTo>
                  <a:pt x="0" y="109651"/>
                </a:moveTo>
                <a:lnTo>
                  <a:pt x="1535976" y="109651"/>
                </a:lnTo>
                <a:lnTo>
                  <a:pt x="1535976" y="0"/>
                </a:lnTo>
                <a:lnTo>
                  <a:pt x="0" y="0"/>
                </a:lnTo>
                <a:lnTo>
                  <a:pt x="0" y="109651"/>
                </a:lnTo>
                <a:close/>
              </a:path>
            </a:pathLst>
          </a:custGeom>
          <a:solidFill>
            <a:srgbClr val="EBEB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071952" y="3346348"/>
            <a:ext cx="1536065" cy="109855"/>
          </a:xfrm>
          <a:custGeom>
            <a:avLst/>
            <a:gdLst/>
            <a:ahLst/>
            <a:cxnLst/>
            <a:rect l="l" t="t" r="r" b="b"/>
            <a:pathLst>
              <a:path w="1536064" h="109854">
                <a:moveTo>
                  <a:pt x="0" y="109651"/>
                </a:moveTo>
                <a:lnTo>
                  <a:pt x="1535976" y="109651"/>
                </a:lnTo>
                <a:lnTo>
                  <a:pt x="1535976" y="0"/>
                </a:lnTo>
                <a:lnTo>
                  <a:pt x="0" y="0"/>
                </a:lnTo>
                <a:lnTo>
                  <a:pt x="0" y="109651"/>
                </a:lnTo>
                <a:close/>
              </a:path>
            </a:pathLst>
          </a:custGeom>
          <a:solidFill>
            <a:srgbClr val="D8D8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2086711" y="3351784"/>
            <a:ext cx="407670" cy="102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75"/>
              </a:lnSpc>
            </a:pPr>
            <a:r>
              <a:rPr sz="600" spc="-40" dirty="0">
                <a:solidFill>
                  <a:srgbClr val="8E0000"/>
                </a:solidFill>
                <a:latin typeface="Verdana"/>
                <a:cs typeface="Verdana"/>
                <a:hlinkClick r:id="rId2" action="ppaction://hlinksldjump"/>
              </a:rPr>
              <a:t>CLPA-2019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312456" y="3351784"/>
            <a:ext cx="240665" cy="102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75"/>
              </a:lnSpc>
            </a:pPr>
            <a:r>
              <a:rPr sz="600" spc="-65" dirty="0">
                <a:solidFill>
                  <a:srgbClr val="7A0000"/>
                </a:solidFill>
                <a:latin typeface="Verdana"/>
                <a:cs typeface="Verdana"/>
              </a:rPr>
              <a:t>9 </a:t>
            </a:r>
            <a:r>
              <a:rPr sz="600" spc="45" dirty="0">
                <a:solidFill>
                  <a:srgbClr val="7A0000"/>
                </a:solidFill>
                <a:latin typeface="Verdana"/>
                <a:cs typeface="Verdana"/>
              </a:rPr>
              <a:t>/</a:t>
            </a:r>
            <a:r>
              <a:rPr sz="600" spc="-15" dirty="0">
                <a:solidFill>
                  <a:srgbClr val="7A0000"/>
                </a:solidFill>
                <a:latin typeface="Verdana"/>
                <a:cs typeface="Verdana"/>
              </a:rPr>
              <a:t> </a:t>
            </a:r>
            <a:r>
              <a:rPr sz="600" spc="-65" dirty="0">
                <a:solidFill>
                  <a:srgbClr val="7A0000"/>
                </a:solidFill>
                <a:latin typeface="Verdana"/>
                <a:cs typeface="Verdana"/>
              </a:rPr>
              <a:t>18</a:t>
            </a:r>
            <a:endParaRPr sz="600">
              <a:latin typeface="Verdana"/>
              <a:cs typeface="Verdana"/>
            </a:endParaRPr>
          </a:p>
        </p:txBody>
      </p:sp>
    </p:spTree>
  </p:cSld>
  <p:clrMapOvr>
    <a:masterClrMapping/>
  </p:clrMapOvr>
  <p:transition>
    <p:cut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4608195" cy="573405"/>
          </a:xfrm>
          <a:custGeom>
            <a:avLst/>
            <a:gdLst/>
            <a:ahLst/>
            <a:cxnLst/>
            <a:rect l="l" t="t" r="r" b="b"/>
            <a:pathLst>
              <a:path w="4608195" h="573405">
                <a:moveTo>
                  <a:pt x="0" y="572808"/>
                </a:moveTo>
                <a:lnTo>
                  <a:pt x="4608004" y="572808"/>
                </a:lnTo>
                <a:lnTo>
                  <a:pt x="4608004" y="0"/>
                </a:lnTo>
                <a:lnTo>
                  <a:pt x="0" y="0"/>
                </a:lnTo>
                <a:lnTo>
                  <a:pt x="0" y="572808"/>
                </a:lnTo>
                <a:close/>
              </a:path>
            </a:pathLst>
          </a:custGeom>
          <a:solidFill>
            <a:srgbClr val="F2F2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5300" y="57338"/>
            <a:ext cx="3810000" cy="471805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 marR="5080">
              <a:lnSpc>
                <a:spcPct val="106700"/>
              </a:lnSpc>
              <a:spcBef>
                <a:spcPts val="20"/>
              </a:spcBef>
            </a:pPr>
            <a:r>
              <a:rPr b="1" spc="-25" dirty="0">
                <a:latin typeface="Arial"/>
                <a:cs typeface="Arial"/>
              </a:rPr>
              <a:t>Index </a:t>
            </a:r>
            <a:r>
              <a:rPr b="1" spc="-30" dirty="0">
                <a:latin typeface="Arial"/>
                <a:cs typeface="Arial"/>
              </a:rPr>
              <a:t>of </a:t>
            </a:r>
            <a:r>
              <a:rPr b="1" spc="-20" dirty="0">
                <a:latin typeface="Arial"/>
                <a:cs typeface="Arial"/>
              </a:rPr>
              <a:t>Inequality </a:t>
            </a:r>
            <a:r>
              <a:rPr b="1" spc="-30" dirty="0">
                <a:latin typeface="Arial"/>
                <a:cs typeface="Arial"/>
              </a:rPr>
              <a:t>of </a:t>
            </a:r>
            <a:r>
              <a:rPr b="1" spc="-40" dirty="0">
                <a:latin typeface="Arial"/>
                <a:cs typeface="Arial"/>
              </a:rPr>
              <a:t>Gender </a:t>
            </a:r>
            <a:r>
              <a:rPr b="1" spc="-20" dirty="0">
                <a:latin typeface="Arial"/>
                <a:cs typeface="Arial"/>
              </a:rPr>
              <a:t>Vulnerability </a:t>
            </a:r>
            <a:r>
              <a:rPr b="1" spc="20" dirty="0">
                <a:latin typeface="Arial"/>
                <a:cs typeface="Arial"/>
              </a:rPr>
              <a:t>to  </a:t>
            </a:r>
            <a:r>
              <a:rPr b="1" spc="-10" dirty="0">
                <a:latin typeface="Arial"/>
                <a:cs typeface="Arial"/>
              </a:rPr>
              <a:t>Climate </a:t>
            </a:r>
            <a:r>
              <a:rPr b="1" spc="-45" dirty="0">
                <a:latin typeface="Arial"/>
                <a:cs typeface="Arial"/>
              </a:rPr>
              <a:t>Change</a:t>
            </a:r>
            <a:r>
              <a:rPr b="1" spc="-105" dirty="0">
                <a:latin typeface="Arial"/>
                <a:cs typeface="Arial"/>
              </a:rPr>
              <a:t> </a:t>
            </a:r>
            <a:r>
              <a:rPr b="1" spc="65" dirty="0">
                <a:latin typeface="Arial"/>
                <a:cs typeface="Arial"/>
              </a:rPr>
              <a:t>(IIVGCC)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dt" sz="half" idx="10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75"/>
              </a:lnSpc>
            </a:pPr>
            <a:r>
              <a:rPr spc="-55" dirty="0"/>
              <a:t>November </a:t>
            </a:r>
            <a:r>
              <a:rPr spc="-65" dirty="0"/>
              <a:t>25–29,</a:t>
            </a:r>
            <a:r>
              <a:rPr spc="30" dirty="0"/>
              <a:t> </a:t>
            </a:r>
            <a:r>
              <a:rPr spc="-70" dirty="0"/>
              <a:t>2019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75"/>
              </a:lnSpc>
            </a:pPr>
            <a:r>
              <a:rPr spc="-15" dirty="0"/>
              <a:t>F. </a:t>
            </a:r>
            <a:r>
              <a:rPr dirty="0"/>
              <a:t>AKIMABERA </a:t>
            </a:r>
            <a:r>
              <a:rPr spc="45" dirty="0"/>
              <a:t>&amp; </a:t>
            </a:r>
            <a:r>
              <a:rPr spc="-50" dirty="0"/>
              <a:t>S.</a:t>
            </a:r>
            <a:r>
              <a:rPr spc="-55" dirty="0"/>
              <a:t> </a:t>
            </a:r>
            <a:r>
              <a:rPr spc="-15" dirty="0"/>
              <a:t>DOSSOU-CADJA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25844" y="1049704"/>
            <a:ext cx="4344035" cy="1654810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 marR="5080">
              <a:lnSpc>
                <a:spcPct val="102600"/>
              </a:lnSpc>
              <a:spcBef>
                <a:spcPts val="55"/>
              </a:spcBef>
            </a:pPr>
            <a:r>
              <a:rPr sz="1100" spc="-40" dirty="0">
                <a:latin typeface="Arial"/>
                <a:cs typeface="Arial"/>
              </a:rPr>
              <a:t>The Climate </a:t>
            </a:r>
            <a:r>
              <a:rPr sz="1100" spc="-85" dirty="0">
                <a:latin typeface="Arial"/>
                <a:cs typeface="Arial"/>
              </a:rPr>
              <a:t>Change </a:t>
            </a:r>
            <a:r>
              <a:rPr sz="1100" spc="-45" dirty="0">
                <a:latin typeface="Arial"/>
                <a:cs typeface="Arial"/>
              </a:rPr>
              <a:t>Sectorial </a:t>
            </a:r>
            <a:r>
              <a:rPr sz="1100" spc="-30" dirty="0">
                <a:latin typeface="Arial"/>
                <a:cs typeface="Arial"/>
              </a:rPr>
              <a:t>Vulnerability </a:t>
            </a:r>
            <a:r>
              <a:rPr sz="1100" spc="-60" dirty="0">
                <a:latin typeface="Arial"/>
                <a:cs typeface="Arial"/>
              </a:rPr>
              <a:t>Index </a:t>
            </a:r>
            <a:r>
              <a:rPr sz="1100" spc="-35" dirty="0">
                <a:latin typeface="Arial"/>
                <a:cs typeface="Arial"/>
              </a:rPr>
              <a:t>(CCSVI) </a:t>
            </a:r>
            <a:r>
              <a:rPr sz="1100" spc="-25" dirty="0">
                <a:latin typeface="Arial"/>
                <a:cs typeface="Arial"/>
              </a:rPr>
              <a:t>for </a:t>
            </a:r>
            <a:r>
              <a:rPr sz="1100" spc="-30" dirty="0">
                <a:latin typeface="Arial"/>
                <a:cs typeface="Arial"/>
              </a:rPr>
              <a:t>the  </a:t>
            </a:r>
            <a:r>
              <a:rPr sz="1100" spc="-55" dirty="0">
                <a:latin typeface="Arial"/>
                <a:cs typeface="Arial"/>
              </a:rPr>
              <a:t>development </a:t>
            </a:r>
            <a:r>
              <a:rPr sz="1100" spc="-60" dirty="0">
                <a:latin typeface="Arial"/>
                <a:cs typeface="Arial"/>
              </a:rPr>
              <a:t>sector </a:t>
            </a:r>
            <a:r>
              <a:rPr sz="1100" spc="-75" dirty="0">
                <a:latin typeface="Arial"/>
                <a:cs typeface="Arial"/>
              </a:rPr>
              <a:t>named </a:t>
            </a:r>
            <a:r>
              <a:rPr sz="1100" spc="-5" dirty="0">
                <a:latin typeface="Arial"/>
                <a:cs typeface="Arial"/>
              </a:rPr>
              <a:t>‘S’, </a:t>
            </a:r>
            <a:r>
              <a:rPr sz="1100" spc="-60" dirty="0">
                <a:latin typeface="Arial"/>
                <a:cs typeface="Arial"/>
              </a:rPr>
              <a:t>is </a:t>
            </a:r>
            <a:r>
              <a:rPr sz="1100" spc="-55" dirty="0">
                <a:latin typeface="Arial"/>
                <a:cs typeface="Arial"/>
              </a:rPr>
              <a:t>defined </a:t>
            </a:r>
            <a:r>
              <a:rPr sz="1100" spc="-114" dirty="0">
                <a:latin typeface="Arial"/>
                <a:cs typeface="Arial"/>
              </a:rPr>
              <a:t>as </a:t>
            </a:r>
            <a:r>
              <a:rPr sz="1100" spc="-30" dirty="0">
                <a:latin typeface="Arial"/>
                <a:cs typeface="Arial"/>
              </a:rPr>
              <a:t>the </a:t>
            </a:r>
            <a:r>
              <a:rPr sz="1100" spc="-55" dirty="0">
                <a:latin typeface="Arial"/>
                <a:cs typeface="Arial"/>
              </a:rPr>
              <a:t>simple </a:t>
            </a:r>
            <a:r>
              <a:rPr sz="1100" spc="-20" dirty="0">
                <a:latin typeface="Arial"/>
                <a:cs typeface="Arial"/>
              </a:rPr>
              <a:t>arithmetic </a:t>
            </a:r>
            <a:r>
              <a:rPr sz="1100" spc="-80" dirty="0">
                <a:latin typeface="Arial"/>
                <a:cs typeface="Arial"/>
              </a:rPr>
              <a:t>mean </a:t>
            </a:r>
            <a:r>
              <a:rPr sz="1100" spc="-20" dirty="0">
                <a:latin typeface="Arial"/>
                <a:cs typeface="Arial"/>
              </a:rPr>
              <a:t>of  </a:t>
            </a:r>
            <a:r>
              <a:rPr sz="1100" spc="-130" dirty="0">
                <a:latin typeface="Arial"/>
                <a:cs typeface="Arial"/>
              </a:rPr>
              <a:t>S </a:t>
            </a:r>
            <a:r>
              <a:rPr sz="1100" spc="-35" dirty="0">
                <a:latin typeface="Arial"/>
                <a:cs typeface="Arial"/>
              </a:rPr>
              <a:t>risk </a:t>
            </a:r>
            <a:r>
              <a:rPr sz="1100" spc="-75" dirty="0">
                <a:latin typeface="Arial"/>
                <a:cs typeface="Arial"/>
              </a:rPr>
              <a:t>exposure </a:t>
            </a:r>
            <a:r>
              <a:rPr sz="1100" spc="-55" dirty="0">
                <a:latin typeface="Arial"/>
                <a:cs typeface="Arial"/>
              </a:rPr>
              <a:t>index </a:t>
            </a:r>
            <a:r>
              <a:rPr sz="1100" spc="-30" dirty="0">
                <a:latin typeface="Arial"/>
                <a:cs typeface="Arial"/>
              </a:rPr>
              <a:t>(IERs), </a:t>
            </a:r>
            <a:r>
              <a:rPr sz="1100" spc="-65" dirty="0">
                <a:latin typeface="Arial"/>
                <a:cs typeface="Arial"/>
              </a:rPr>
              <a:t>and </a:t>
            </a:r>
            <a:r>
              <a:rPr sz="1100" spc="-30" dirty="0">
                <a:latin typeface="Arial"/>
                <a:cs typeface="Arial"/>
              </a:rPr>
              <a:t>the </a:t>
            </a:r>
            <a:r>
              <a:rPr sz="1100" spc="-20" dirty="0">
                <a:latin typeface="Arial"/>
                <a:cs typeface="Arial"/>
              </a:rPr>
              <a:t>potential </a:t>
            </a:r>
            <a:r>
              <a:rPr sz="1100" spc="-100" dirty="0">
                <a:latin typeface="Arial"/>
                <a:cs typeface="Arial"/>
              </a:rPr>
              <a:t>CC </a:t>
            </a:r>
            <a:r>
              <a:rPr sz="1100" spc="-65" dirty="0">
                <a:latin typeface="Arial"/>
                <a:cs typeface="Arial"/>
              </a:rPr>
              <a:t>shock </a:t>
            </a:r>
            <a:r>
              <a:rPr sz="1100" spc="-55" dirty="0">
                <a:latin typeface="Arial"/>
                <a:cs typeface="Arial"/>
              </a:rPr>
              <a:t>index </a:t>
            </a:r>
            <a:r>
              <a:rPr sz="1100" spc="-60" dirty="0">
                <a:latin typeface="Arial"/>
                <a:cs typeface="Arial"/>
              </a:rPr>
              <a:t>on </a:t>
            </a:r>
            <a:r>
              <a:rPr sz="1100" spc="-130" dirty="0">
                <a:latin typeface="Arial"/>
                <a:cs typeface="Arial"/>
              </a:rPr>
              <a:t>S </a:t>
            </a:r>
            <a:r>
              <a:rPr sz="1100" spc="-35" dirty="0">
                <a:latin typeface="Arial"/>
                <a:cs typeface="Arial"/>
              </a:rPr>
              <a:t>rated  </a:t>
            </a:r>
            <a:r>
              <a:rPr sz="1100" spc="-65" dirty="0">
                <a:latin typeface="Arial"/>
                <a:cs typeface="Arial"/>
              </a:rPr>
              <a:t>by</a:t>
            </a:r>
            <a:r>
              <a:rPr sz="1100" spc="50" dirty="0">
                <a:latin typeface="Arial"/>
                <a:cs typeface="Arial"/>
              </a:rPr>
              <a:t> </a:t>
            </a:r>
            <a:r>
              <a:rPr sz="1100" spc="-40" dirty="0">
                <a:latin typeface="Arial"/>
                <a:cs typeface="Arial"/>
              </a:rPr>
              <a:t>IYs: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900">
              <a:latin typeface="Times New Roman"/>
              <a:cs typeface="Times New Roman"/>
            </a:endParaRPr>
          </a:p>
          <a:p>
            <a:pPr marL="1225550">
              <a:lnSpc>
                <a:spcPct val="100000"/>
              </a:lnSpc>
            </a:pPr>
            <a:r>
              <a:rPr sz="1100" spc="-85" dirty="0">
                <a:latin typeface="Arial"/>
                <a:cs typeface="Arial"/>
              </a:rPr>
              <a:t>CCSVIs </a:t>
            </a:r>
            <a:r>
              <a:rPr sz="1100" spc="-55" dirty="0">
                <a:latin typeface="Verdana"/>
                <a:cs typeface="Verdana"/>
              </a:rPr>
              <a:t>= </a:t>
            </a:r>
            <a:r>
              <a:rPr sz="1100" spc="-105" dirty="0">
                <a:latin typeface="Verdana"/>
                <a:cs typeface="Verdana"/>
              </a:rPr>
              <a:t>0</a:t>
            </a:r>
            <a:r>
              <a:rPr sz="1100" i="1" spc="-105" dirty="0">
                <a:latin typeface="Georgia"/>
                <a:cs typeface="Georgia"/>
              </a:rPr>
              <a:t>.</a:t>
            </a:r>
            <a:r>
              <a:rPr sz="1100" spc="-105" dirty="0">
                <a:latin typeface="Verdana"/>
                <a:cs typeface="Verdana"/>
              </a:rPr>
              <a:t>5 </a:t>
            </a:r>
            <a:r>
              <a:rPr sz="1100" spc="-80" dirty="0">
                <a:latin typeface="Arial"/>
                <a:cs typeface="Arial"/>
              </a:rPr>
              <a:t>IERs </a:t>
            </a:r>
            <a:r>
              <a:rPr sz="1100" spc="-55" dirty="0">
                <a:latin typeface="Verdana"/>
                <a:cs typeface="Verdana"/>
              </a:rPr>
              <a:t>+ </a:t>
            </a:r>
            <a:r>
              <a:rPr sz="1100" spc="-105" dirty="0">
                <a:latin typeface="Verdana"/>
                <a:cs typeface="Verdana"/>
              </a:rPr>
              <a:t>0</a:t>
            </a:r>
            <a:r>
              <a:rPr sz="1100" i="1" spc="-105" dirty="0">
                <a:latin typeface="Georgia"/>
                <a:cs typeface="Georgia"/>
              </a:rPr>
              <a:t>.</a:t>
            </a:r>
            <a:r>
              <a:rPr sz="1100" spc="-105" dirty="0">
                <a:latin typeface="Verdana"/>
                <a:cs typeface="Verdana"/>
              </a:rPr>
              <a:t>5 </a:t>
            </a:r>
            <a:r>
              <a:rPr sz="1100" spc="-65" dirty="0">
                <a:latin typeface="Arial"/>
                <a:cs typeface="Arial"/>
              </a:rPr>
              <a:t>Iys</a:t>
            </a:r>
            <a:r>
              <a:rPr sz="1100" spc="-105" dirty="0">
                <a:latin typeface="Arial"/>
                <a:cs typeface="Arial"/>
              </a:rPr>
              <a:t> </a:t>
            </a:r>
            <a:r>
              <a:rPr sz="1100" i="1" spc="5" dirty="0">
                <a:latin typeface="Georgia"/>
                <a:cs typeface="Georgia"/>
              </a:rPr>
              <a:t>,</a:t>
            </a:r>
            <a:endParaRPr sz="1100">
              <a:latin typeface="Georgia"/>
              <a:cs typeface="Georgi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950">
              <a:latin typeface="Times New Roman"/>
              <a:cs typeface="Times New Roman"/>
            </a:endParaRPr>
          </a:p>
          <a:p>
            <a:pPr marL="12700" marR="49530">
              <a:lnSpc>
                <a:spcPct val="102600"/>
              </a:lnSpc>
            </a:pPr>
            <a:r>
              <a:rPr sz="1100" spc="-70" dirty="0">
                <a:latin typeface="Arial"/>
                <a:cs typeface="Arial"/>
              </a:rPr>
              <a:t>where Ys </a:t>
            </a:r>
            <a:r>
              <a:rPr sz="1100" spc="-60" dirty="0">
                <a:latin typeface="Arial"/>
                <a:cs typeface="Arial"/>
              </a:rPr>
              <a:t>is </a:t>
            </a:r>
            <a:r>
              <a:rPr sz="1100" spc="-30" dirty="0">
                <a:latin typeface="Arial"/>
                <a:cs typeface="Arial"/>
              </a:rPr>
              <a:t>the </a:t>
            </a:r>
            <a:r>
              <a:rPr sz="1100" spc="-35" dirty="0">
                <a:latin typeface="Arial"/>
                <a:cs typeface="Arial"/>
              </a:rPr>
              <a:t>combination </a:t>
            </a:r>
            <a:r>
              <a:rPr sz="1100" spc="-20" dirty="0">
                <a:latin typeface="Arial"/>
                <a:cs typeface="Arial"/>
              </a:rPr>
              <a:t>of </a:t>
            </a:r>
            <a:r>
              <a:rPr sz="1100" spc="-30" dirty="0">
                <a:latin typeface="Arial"/>
                <a:cs typeface="Arial"/>
              </a:rPr>
              <a:t>the </a:t>
            </a:r>
            <a:r>
              <a:rPr sz="1100" spc="-10" dirty="0">
                <a:latin typeface="Arial"/>
                <a:cs typeface="Arial"/>
              </a:rPr>
              <a:t>‘climatic </a:t>
            </a:r>
            <a:r>
              <a:rPr sz="1100" spc="-35" dirty="0">
                <a:latin typeface="Arial"/>
                <a:cs typeface="Arial"/>
              </a:rPr>
              <a:t>proxy’ </a:t>
            </a:r>
            <a:r>
              <a:rPr sz="1100" spc="-60" dirty="0">
                <a:latin typeface="Arial"/>
                <a:cs typeface="Arial"/>
              </a:rPr>
              <a:t>variables </a:t>
            </a:r>
            <a:r>
              <a:rPr sz="1100" spc="-25" dirty="0">
                <a:latin typeface="Arial"/>
                <a:cs typeface="Arial"/>
              </a:rPr>
              <a:t>identified for  </a:t>
            </a:r>
            <a:r>
              <a:rPr sz="1100" spc="-60" dirty="0">
                <a:latin typeface="Arial"/>
                <a:cs typeface="Arial"/>
              </a:rPr>
              <a:t>sector</a:t>
            </a:r>
            <a:r>
              <a:rPr sz="1100" spc="50" dirty="0">
                <a:latin typeface="Arial"/>
                <a:cs typeface="Arial"/>
              </a:rPr>
              <a:t> </a:t>
            </a:r>
            <a:r>
              <a:rPr sz="1100" spc="-70" dirty="0">
                <a:latin typeface="Arial"/>
                <a:cs typeface="Arial"/>
              </a:rPr>
              <a:t>S.</a:t>
            </a:r>
            <a:endParaRPr sz="11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0" y="3346348"/>
            <a:ext cx="1536065" cy="109855"/>
          </a:xfrm>
          <a:custGeom>
            <a:avLst/>
            <a:gdLst/>
            <a:ahLst/>
            <a:cxnLst/>
            <a:rect l="l" t="t" r="r" b="b"/>
            <a:pathLst>
              <a:path w="1536065" h="109854">
                <a:moveTo>
                  <a:pt x="0" y="109651"/>
                </a:moveTo>
                <a:lnTo>
                  <a:pt x="1535976" y="109651"/>
                </a:lnTo>
                <a:lnTo>
                  <a:pt x="1535976" y="0"/>
                </a:lnTo>
                <a:lnTo>
                  <a:pt x="0" y="0"/>
                </a:lnTo>
                <a:lnTo>
                  <a:pt x="0" y="109651"/>
                </a:lnTo>
                <a:close/>
              </a:path>
            </a:pathLst>
          </a:custGeom>
          <a:solidFill>
            <a:srgbClr val="A3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535976" y="3346348"/>
            <a:ext cx="1536065" cy="109855"/>
          </a:xfrm>
          <a:custGeom>
            <a:avLst/>
            <a:gdLst/>
            <a:ahLst/>
            <a:cxnLst/>
            <a:rect l="l" t="t" r="r" b="b"/>
            <a:pathLst>
              <a:path w="1536064" h="109854">
                <a:moveTo>
                  <a:pt x="0" y="109651"/>
                </a:moveTo>
                <a:lnTo>
                  <a:pt x="1535976" y="109651"/>
                </a:lnTo>
                <a:lnTo>
                  <a:pt x="1535976" y="0"/>
                </a:lnTo>
                <a:lnTo>
                  <a:pt x="0" y="0"/>
                </a:lnTo>
                <a:lnTo>
                  <a:pt x="0" y="109651"/>
                </a:lnTo>
                <a:close/>
              </a:path>
            </a:pathLst>
          </a:custGeom>
          <a:solidFill>
            <a:srgbClr val="EBEB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071952" y="3346348"/>
            <a:ext cx="1536065" cy="109855"/>
          </a:xfrm>
          <a:custGeom>
            <a:avLst/>
            <a:gdLst/>
            <a:ahLst/>
            <a:cxnLst/>
            <a:rect l="l" t="t" r="r" b="b"/>
            <a:pathLst>
              <a:path w="1536064" h="109854">
                <a:moveTo>
                  <a:pt x="0" y="109651"/>
                </a:moveTo>
                <a:lnTo>
                  <a:pt x="1535976" y="109651"/>
                </a:lnTo>
                <a:lnTo>
                  <a:pt x="1535976" y="0"/>
                </a:lnTo>
                <a:lnTo>
                  <a:pt x="0" y="0"/>
                </a:lnTo>
                <a:lnTo>
                  <a:pt x="0" y="109651"/>
                </a:lnTo>
                <a:close/>
              </a:path>
            </a:pathLst>
          </a:custGeom>
          <a:solidFill>
            <a:srgbClr val="D8D8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2086711" y="3351784"/>
            <a:ext cx="407670" cy="102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75"/>
              </a:lnSpc>
            </a:pPr>
            <a:r>
              <a:rPr sz="600" spc="-40" dirty="0">
                <a:solidFill>
                  <a:srgbClr val="8E0000"/>
                </a:solidFill>
                <a:latin typeface="Verdana"/>
                <a:cs typeface="Verdana"/>
                <a:hlinkClick r:id="rId2" action="ppaction://hlinksldjump"/>
              </a:rPr>
              <a:t>CLPA-2019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312456" y="3351784"/>
            <a:ext cx="240665" cy="102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75"/>
              </a:lnSpc>
            </a:pPr>
            <a:r>
              <a:rPr sz="600" spc="-65" dirty="0">
                <a:solidFill>
                  <a:srgbClr val="7A0000"/>
                </a:solidFill>
                <a:latin typeface="Verdana"/>
                <a:cs typeface="Verdana"/>
              </a:rPr>
              <a:t>9 </a:t>
            </a:r>
            <a:r>
              <a:rPr sz="600" spc="45" dirty="0">
                <a:solidFill>
                  <a:srgbClr val="7A0000"/>
                </a:solidFill>
                <a:latin typeface="Verdana"/>
                <a:cs typeface="Verdana"/>
              </a:rPr>
              <a:t>/</a:t>
            </a:r>
            <a:r>
              <a:rPr sz="600" spc="-15" dirty="0">
                <a:solidFill>
                  <a:srgbClr val="7A0000"/>
                </a:solidFill>
                <a:latin typeface="Verdana"/>
                <a:cs typeface="Verdana"/>
              </a:rPr>
              <a:t> </a:t>
            </a:r>
            <a:r>
              <a:rPr sz="600" spc="-65" dirty="0">
                <a:solidFill>
                  <a:srgbClr val="7A0000"/>
                </a:solidFill>
                <a:latin typeface="Verdana"/>
                <a:cs typeface="Verdana"/>
              </a:rPr>
              <a:t>18</a:t>
            </a:r>
            <a:endParaRPr sz="600">
              <a:latin typeface="Verdana"/>
              <a:cs typeface="Verdana"/>
            </a:endParaRPr>
          </a:p>
        </p:txBody>
      </p:sp>
    </p:spTree>
  </p:cSld>
  <p:clrMapOvr>
    <a:masterClrMapping/>
  </p:clrMapOvr>
  <p:transition>
    <p:cut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4608195" cy="573405"/>
          </a:xfrm>
          <a:custGeom>
            <a:avLst/>
            <a:gdLst/>
            <a:ahLst/>
            <a:cxnLst/>
            <a:rect l="l" t="t" r="r" b="b"/>
            <a:pathLst>
              <a:path w="4608195" h="573405">
                <a:moveTo>
                  <a:pt x="0" y="572808"/>
                </a:moveTo>
                <a:lnTo>
                  <a:pt x="4608004" y="572808"/>
                </a:lnTo>
                <a:lnTo>
                  <a:pt x="4608004" y="0"/>
                </a:lnTo>
                <a:lnTo>
                  <a:pt x="0" y="0"/>
                </a:lnTo>
                <a:lnTo>
                  <a:pt x="0" y="572808"/>
                </a:lnTo>
                <a:close/>
              </a:path>
            </a:pathLst>
          </a:custGeom>
          <a:solidFill>
            <a:srgbClr val="F2F2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5300" y="57338"/>
            <a:ext cx="3810000" cy="471805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 marR="5080">
              <a:lnSpc>
                <a:spcPct val="106700"/>
              </a:lnSpc>
              <a:spcBef>
                <a:spcPts val="20"/>
              </a:spcBef>
            </a:pPr>
            <a:r>
              <a:rPr b="1" spc="-25" dirty="0">
                <a:latin typeface="Arial"/>
                <a:cs typeface="Arial"/>
              </a:rPr>
              <a:t>Index </a:t>
            </a:r>
            <a:r>
              <a:rPr b="1" spc="-30" dirty="0">
                <a:latin typeface="Arial"/>
                <a:cs typeface="Arial"/>
              </a:rPr>
              <a:t>of </a:t>
            </a:r>
            <a:r>
              <a:rPr b="1" spc="-20" dirty="0">
                <a:latin typeface="Arial"/>
                <a:cs typeface="Arial"/>
              </a:rPr>
              <a:t>Inequality </a:t>
            </a:r>
            <a:r>
              <a:rPr b="1" spc="-30" dirty="0">
                <a:latin typeface="Arial"/>
                <a:cs typeface="Arial"/>
              </a:rPr>
              <a:t>of </a:t>
            </a:r>
            <a:r>
              <a:rPr b="1" spc="-40" dirty="0">
                <a:latin typeface="Arial"/>
                <a:cs typeface="Arial"/>
              </a:rPr>
              <a:t>Gender </a:t>
            </a:r>
            <a:r>
              <a:rPr b="1" spc="-20" dirty="0">
                <a:latin typeface="Arial"/>
                <a:cs typeface="Arial"/>
              </a:rPr>
              <a:t>Vulnerability </a:t>
            </a:r>
            <a:r>
              <a:rPr b="1" spc="20" dirty="0">
                <a:latin typeface="Arial"/>
                <a:cs typeface="Arial"/>
              </a:rPr>
              <a:t>to  </a:t>
            </a:r>
            <a:r>
              <a:rPr b="1" spc="-10" dirty="0">
                <a:latin typeface="Arial"/>
                <a:cs typeface="Arial"/>
              </a:rPr>
              <a:t>Climate </a:t>
            </a:r>
            <a:r>
              <a:rPr b="1" spc="-45" dirty="0">
                <a:latin typeface="Arial"/>
                <a:cs typeface="Arial"/>
              </a:rPr>
              <a:t>Change</a:t>
            </a:r>
            <a:r>
              <a:rPr b="1" spc="-105" dirty="0">
                <a:latin typeface="Arial"/>
                <a:cs typeface="Arial"/>
              </a:rPr>
              <a:t> </a:t>
            </a:r>
            <a:r>
              <a:rPr b="1" spc="65" dirty="0">
                <a:latin typeface="Arial"/>
                <a:cs typeface="Arial"/>
              </a:rPr>
              <a:t>(IIVGCC)</a:t>
            </a:r>
          </a:p>
        </p:txBody>
      </p:sp>
      <p:sp>
        <p:nvSpPr>
          <p:cNvPr id="13" name="object 13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75"/>
              </a:lnSpc>
            </a:pPr>
            <a:r>
              <a:rPr spc="-15" dirty="0"/>
              <a:t>F. </a:t>
            </a:r>
            <a:r>
              <a:rPr dirty="0"/>
              <a:t>AKIMABERA </a:t>
            </a:r>
            <a:r>
              <a:rPr spc="45" dirty="0"/>
              <a:t>&amp; </a:t>
            </a:r>
            <a:r>
              <a:rPr spc="-50" dirty="0"/>
              <a:t>S.</a:t>
            </a:r>
            <a:r>
              <a:rPr spc="-55" dirty="0"/>
              <a:t> </a:t>
            </a:r>
            <a:r>
              <a:rPr spc="-15" dirty="0"/>
              <a:t>DOSSOU-CADJA</a:t>
            </a:r>
          </a:p>
        </p:txBody>
      </p:sp>
      <p:sp>
        <p:nvSpPr>
          <p:cNvPr id="4" name="object 4"/>
          <p:cNvSpPr/>
          <p:nvPr/>
        </p:nvSpPr>
        <p:spPr>
          <a:xfrm>
            <a:off x="281089" y="1284478"/>
            <a:ext cx="65265" cy="6526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25844" y="947214"/>
            <a:ext cx="4158615" cy="819785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34"/>
              </a:spcBef>
            </a:pPr>
            <a:r>
              <a:rPr sz="1100" spc="-30" dirty="0">
                <a:latin typeface="Arial"/>
                <a:cs typeface="Arial"/>
              </a:rPr>
              <a:t>In </a:t>
            </a:r>
            <a:r>
              <a:rPr sz="1100" spc="-10" dirty="0">
                <a:latin typeface="Arial"/>
                <a:cs typeface="Arial"/>
              </a:rPr>
              <a:t>fact, </a:t>
            </a:r>
            <a:r>
              <a:rPr sz="1100" spc="-110" dirty="0">
                <a:latin typeface="Arial"/>
                <a:cs typeface="Arial"/>
              </a:rPr>
              <a:t>we</a:t>
            </a:r>
            <a:r>
              <a:rPr sz="1100" spc="-75" dirty="0">
                <a:latin typeface="Arial"/>
                <a:cs typeface="Arial"/>
              </a:rPr>
              <a:t> </a:t>
            </a:r>
            <a:r>
              <a:rPr sz="1100" spc="-65" dirty="0">
                <a:latin typeface="Arial"/>
                <a:cs typeface="Arial"/>
              </a:rPr>
              <a:t>have:</a:t>
            </a:r>
            <a:endParaRPr sz="1100">
              <a:latin typeface="Arial"/>
              <a:cs typeface="Arial"/>
            </a:endParaRPr>
          </a:p>
          <a:p>
            <a:pPr marL="289560">
              <a:lnSpc>
                <a:spcPct val="100000"/>
              </a:lnSpc>
              <a:spcBef>
                <a:spcPts val="334"/>
              </a:spcBef>
            </a:pPr>
            <a:r>
              <a:rPr sz="1100" b="1" dirty="0">
                <a:latin typeface="Arial"/>
                <a:cs typeface="Arial"/>
              </a:rPr>
              <a:t>The </a:t>
            </a:r>
            <a:r>
              <a:rPr sz="1100" b="1" spc="-60" dirty="0">
                <a:latin typeface="Arial"/>
                <a:cs typeface="Arial"/>
              </a:rPr>
              <a:t>sub-index </a:t>
            </a:r>
            <a:r>
              <a:rPr sz="1100" b="1" spc="-40" dirty="0">
                <a:latin typeface="Arial"/>
                <a:cs typeface="Arial"/>
              </a:rPr>
              <a:t>of </a:t>
            </a:r>
            <a:r>
              <a:rPr sz="1100" b="1" spc="-60" dirty="0">
                <a:latin typeface="Arial"/>
                <a:cs typeface="Arial"/>
              </a:rPr>
              <a:t>risk </a:t>
            </a:r>
            <a:r>
              <a:rPr sz="1100" b="1" spc="-65" dirty="0">
                <a:latin typeface="Arial"/>
                <a:cs typeface="Arial"/>
              </a:rPr>
              <a:t>exposure </a:t>
            </a:r>
            <a:r>
              <a:rPr sz="1100" b="1" spc="-45" dirty="0">
                <a:latin typeface="Arial"/>
                <a:cs typeface="Arial"/>
              </a:rPr>
              <a:t>before </a:t>
            </a:r>
            <a:r>
              <a:rPr sz="1100" b="1" spc="-30" dirty="0">
                <a:latin typeface="Arial"/>
                <a:cs typeface="Arial"/>
              </a:rPr>
              <a:t>climate </a:t>
            </a:r>
            <a:r>
              <a:rPr sz="1100" b="1" spc="-65" dirty="0">
                <a:latin typeface="Arial"/>
                <a:cs typeface="Arial"/>
              </a:rPr>
              <a:t>change</a:t>
            </a:r>
            <a:r>
              <a:rPr sz="1100" b="1" spc="70" dirty="0">
                <a:latin typeface="Arial"/>
                <a:cs typeface="Arial"/>
              </a:rPr>
              <a:t> </a:t>
            </a:r>
            <a:r>
              <a:rPr sz="1100" b="1" spc="5" dirty="0">
                <a:latin typeface="Arial"/>
                <a:cs typeface="Arial"/>
              </a:rPr>
              <a:t>(IERs)</a:t>
            </a:r>
            <a:endParaRPr sz="1100">
              <a:latin typeface="Arial"/>
              <a:cs typeface="Arial"/>
            </a:endParaRPr>
          </a:p>
          <a:p>
            <a:pPr marL="289560">
              <a:lnSpc>
                <a:spcPct val="100000"/>
              </a:lnSpc>
              <a:spcBef>
                <a:spcPts val="35"/>
              </a:spcBef>
            </a:pPr>
            <a:r>
              <a:rPr sz="1100" spc="-55" dirty="0">
                <a:latin typeface="Arial"/>
                <a:cs typeface="Arial"/>
              </a:rPr>
              <a:t>defined</a:t>
            </a:r>
            <a:r>
              <a:rPr sz="1100" spc="50" dirty="0">
                <a:latin typeface="Arial"/>
                <a:cs typeface="Arial"/>
              </a:rPr>
              <a:t> </a:t>
            </a:r>
            <a:r>
              <a:rPr sz="1100" spc="-75" dirty="0">
                <a:latin typeface="Arial"/>
                <a:cs typeface="Arial"/>
              </a:rPr>
              <a:t>as:</a:t>
            </a:r>
            <a:endParaRPr sz="1100">
              <a:latin typeface="Arial"/>
              <a:cs typeface="Arial"/>
            </a:endParaRPr>
          </a:p>
          <a:p>
            <a:pPr marL="550545" algn="ctr">
              <a:lnSpc>
                <a:spcPct val="100000"/>
              </a:lnSpc>
              <a:spcBef>
                <a:spcPts val="625"/>
              </a:spcBef>
            </a:pPr>
            <a:r>
              <a:rPr sz="800" i="1" spc="5" dirty="0">
                <a:latin typeface="Verdana"/>
                <a:cs typeface="Verdana"/>
              </a:rPr>
              <a:t>n</a:t>
            </a:r>
            <a:endParaRPr sz="800">
              <a:latin typeface="Verdana"/>
              <a:cs typeface="Verdan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367826" y="1623934"/>
            <a:ext cx="226060" cy="1917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100" spc="894" dirty="0">
                <a:latin typeface="Arial"/>
                <a:cs typeface="Arial"/>
              </a:rPr>
              <a:t>Σ</a:t>
            </a:r>
            <a:endParaRPr sz="11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873097" y="1755545"/>
            <a:ext cx="1096010" cy="1917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730250" algn="l"/>
              </a:tabLst>
            </a:pPr>
            <a:r>
              <a:rPr sz="1100" spc="-80" dirty="0">
                <a:latin typeface="Arial"/>
                <a:cs typeface="Arial"/>
              </a:rPr>
              <a:t>IERs </a:t>
            </a:r>
            <a:r>
              <a:rPr sz="1100" spc="140" dirty="0">
                <a:latin typeface="Arial"/>
                <a:cs typeface="Arial"/>
              </a:rPr>
              <a:t> </a:t>
            </a:r>
            <a:r>
              <a:rPr sz="1100" spc="-55" dirty="0">
                <a:latin typeface="Verdana"/>
                <a:cs typeface="Verdana"/>
              </a:rPr>
              <a:t>=	</a:t>
            </a:r>
            <a:r>
              <a:rPr sz="1100" i="1" spc="35" dirty="0">
                <a:latin typeface="Georgia"/>
                <a:cs typeface="Georgia"/>
              </a:rPr>
              <a:t>α</a:t>
            </a:r>
            <a:r>
              <a:rPr sz="1100" i="1" dirty="0">
                <a:latin typeface="Georgia"/>
                <a:cs typeface="Georgia"/>
              </a:rPr>
              <a:t> </a:t>
            </a:r>
            <a:r>
              <a:rPr sz="1100" i="1" spc="90" dirty="0">
                <a:latin typeface="Georgia"/>
                <a:cs typeface="Georgia"/>
              </a:rPr>
              <a:t>RX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679661" y="1813660"/>
            <a:ext cx="326390" cy="1473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76225" algn="l"/>
              </a:tabLst>
            </a:pPr>
            <a:r>
              <a:rPr sz="800" i="1" spc="65" dirty="0">
                <a:latin typeface="Verdana"/>
                <a:cs typeface="Verdana"/>
              </a:rPr>
              <a:t>i	i</a:t>
            </a:r>
            <a:endParaRPr sz="800">
              <a:latin typeface="Verdana"/>
              <a:cs typeface="Verdan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02932" y="1959088"/>
            <a:ext cx="3982085" cy="76073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990089">
              <a:lnSpc>
                <a:spcPct val="100000"/>
              </a:lnSpc>
              <a:spcBef>
                <a:spcPts val="95"/>
              </a:spcBef>
            </a:pPr>
            <a:r>
              <a:rPr sz="800" i="1" spc="-5" dirty="0">
                <a:latin typeface="Verdana"/>
                <a:cs typeface="Verdana"/>
              </a:rPr>
              <a:t>i</a:t>
            </a:r>
            <a:r>
              <a:rPr sz="800" spc="-5" dirty="0">
                <a:latin typeface="Verdana"/>
                <a:cs typeface="Verdana"/>
              </a:rPr>
              <a:t>=1</a:t>
            </a:r>
            <a:endParaRPr sz="8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650">
              <a:latin typeface="Times New Roman"/>
              <a:cs typeface="Times New Roman"/>
            </a:endParaRPr>
          </a:p>
          <a:p>
            <a:pPr marL="12700" marR="5080">
              <a:lnSpc>
                <a:spcPct val="102600"/>
              </a:lnSpc>
            </a:pPr>
            <a:r>
              <a:rPr sz="1100" dirty="0">
                <a:latin typeface="Arial"/>
                <a:cs typeface="Arial"/>
              </a:rPr>
              <a:t>with </a:t>
            </a:r>
            <a:r>
              <a:rPr sz="1100" i="1" spc="50" dirty="0">
                <a:latin typeface="Georgia"/>
                <a:cs typeface="Georgia"/>
              </a:rPr>
              <a:t>α</a:t>
            </a:r>
            <a:r>
              <a:rPr sz="1200" i="1" spc="75" baseline="-10416" dirty="0">
                <a:latin typeface="Verdana"/>
                <a:cs typeface="Verdana"/>
              </a:rPr>
              <a:t>i </a:t>
            </a:r>
            <a:r>
              <a:rPr sz="1100" spc="-30" dirty="0">
                <a:latin typeface="Arial"/>
                <a:cs typeface="Arial"/>
              </a:rPr>
              <a:t>the </a:t>
            </a:r>
            <a:r>
              <a:rPr sz="1100" spc="-40" dirty="0">
                <a:latin typeface="Arial"/>
                <a:cs typeface="Arial"/>
              </a:rPr>
              <a:t>weight </a:t>
            </a:r>
            <a:r>
              <a:rPr sz="1100" spc="-20" dirty="0">
                <a:latin typeface="Arial"/>
                <a:cs typeface="Arial"/>
              </a:rPr>
              <a:t>of </a:t>
            </a:r>
            <a:r>
              <a:rPr sz="1100" i="1" spc="95" dirty="0">
                <a:latin typeface="Georgia"/>
                <a:cs typeface="Georgia"/>
              </a:rPr>
              <a:t>X</a:t>
            </a:r>
            <a:r>
              <a:rPr sz="1200" i="1" spc="142" baseline="-10416" dirty="0">
                <a:latin typeface="Verdana"/>
                <a:cs typeface="Verdana"/>
              </a:rPr>
              <a:t>i </a:t>
            </a:r>
            <a:r>
              <a:rPr sz="1100" spc="-20" dirty="0">
                <a:latin typeface="Arial"/>
                <a:cs typeface="Arial"/>
              </a:rPr>
              <a:t>in </a:t>
            </a:r>
            <a:r>
              <a:rPr sz="1100" spc="-30" dirty="0">
                <a:latin typeface="Arial"/>
                <a:cs typeface="Arial"/>
              </a:rPr>
              <a:t>the </a:t>
            </a:r>
            <a:r>
              <a:rPr sz="1100" spc="-55" dirty="0">
                <a:latin typeface="Arial"/>
                <a:cs typeface="Arial"/>
              </a:rPr>
              <a:t>development </a:t>
            </a:r>
            <a:r>
              <a:rPr sz="1100" spc="-20" dirty="0">
                <a:latin typeface="Arial"/>
                <a:cs typeface="Arial"/>
              </a:rPr>
              <a:t>of </a:t>
            </a:r>
            <a:r>
              <a:rPr sz="1100" spc="-60" dirty="0">
                <a:latin typeface="Arial"/>
                <a:cs typeface="Arial"/>
              </a:rPr>
              <a:t>sector </a:t>
            </a:r>
            <a:r>
              <a:rPr sz="1100" spc="-70" dirty="0">
                <a:latin typeface="Arial"/>
                <a:cs typeface="Arial"/>
              </a:rPr>
              <a:t>S, </a:t>
            </a:r>
            <a:r>
              <a:rPr sz="1100" spc="-65" dirty="0">
                <a:latin typeface="Arial"/>
                <a:cs typeface="Arial"/>
              </a:rPr>
              <a:t>and </a:t>
            </a:r>
            <a:r>
              <a:rPr sz="1100" i="1" spc="80" dirty="0">
                <a:latin typeface="Georgia"/>
                <a:cs typeface="Georgia"/>
              </a:rPr>
              <a:t>RX</a:t>
            </a:r>
            <a:r>
              <a:rPr sz="1200" i="1" spc="120" baseline="-10416" dirty="0">
                <a:latin typeface="Verdana"/>
                <a:cs typeface="Verdana"/>
              </a:rPr>
              <a:t>i  </a:t>
            </a:r>
            <a:r>
              <a:rPr sz="1100" spc="-30" dirty="0">
                <a:latin typeface="Arial"/>
                <a:cs typeface="Arial"/>
              </a:rPr>
              <a:t>the vulnerability </a:t>
            </a:r>
            <a:r>
              <a:rPr sz="1100" spc="-10" dirty="0">
                <a:latin typeface="Arial"/>
                <a:cs typeface="Arial"/>
              </a:rPr>
              <a:t>ratio </a:t>
            </a:r>
            <a:r>
              <a:rPr sz="1100" spc="-20" dirty="0">
                <a:latin typeface="Arial"/>
                <a:cs typeface="Arial"/>
              </a:rPr>
              <a:t>of </a:t>
            </a:r>
            <a:r>
              <a:rPr sz="1100" spc="-30" dirty="0">
                <a:latin typeface="Arial"/>
                <a:cs typeface="Arial"/>
              </a:rPr>
              <a:t>the </a:t>
            </a:r>
            <a:r>
              <a:rPr sz="1100" spc="-50" dirty="0">
                <a:latin typeface="Arial"/>
                <a:cs typeface="Arial"/>
              </a:rPr>
              <a:t>variable </a:t>
            </a:r>
            <a:r>
              <a:rPr sz="1100" i="1" spc="75" dirty="0">
                <a:latin typeface="Georgia"/>
                <a:cs typeface="Georgia"/>
              </a:rPr>
              <a:t>X</a:t>
            </a:r>
            <a:r>
              <a:rPr sz="1200" i="1" spc="112" baseline="-10416" dirty="0">
                <a:latin typeface="Verdana"/>
                <a:cs typeface="Verdana"/>
              </a:rPr>
              <a:t>i</a:t>
            </a:r>
            <a:r>
              <a:rPr sz="1100" spc="75" dirty="0">
                <a:latin typeface="Arial"/>
                <a:cs typeface="Arial"/>
              </a:rPr>
              <a:t>. </a:t>
            </a:r>
            <a:r>
              <a:rPr sz="1100" spc="-75" dirty="0">
                <a:latin typeface="Arial"/>
                <a:cs typeface="Arial"/>
              </a:rPr>
              <a:t>Each </a:t>
            </a:r>
            <a:r>
              <a:rPr sz="1100" i="1" spc="95" dirty="0">
                <a:latin typeface="Georgia"/>
                <a:cs typeface="Georgia"/>
              </a:rPr>
              <a:t>X</a:t>
            </a:r>
            <a:r>
              <a:rPr sz="1200" i="1" spc="142" baseline="-10416" dirty="0">
                <a:latin typeface="Verdana"/>
                <a:cs typeface="Verdana"/>
              </a:rPr>
              <a:t>i </a:t>
            </a:r>
            <a:r>
              <a:rPr sz="1100" spc="-60" dirty="0">
                <a:latin typeface="Arial"/>
                <a:cs typeface="Arial"/>
              </a:rPr>
              <a:t>is set </a:t>
            </a:r>
            <a:r>
              <a:rPr sz="1100" spc="-114" dirty="0">
                <a:latin typeface="Arial"/>
                <a:cs typeface="Arial"/>
              </a:rPr>
              <a:t>as </a:t>
            </a:r>
            <a:r>
              <a:rPr sz="1100" spc="-90" dirty="0">
                <a:latin typeface="Arial"/>
                <a:cs typeface="Arial"/>
              </a:rPr>
              <a:t>a </a:t>
            </a:r>
            <a:r>
              <a:rPr sz="1100" spc="-10" dirty="0">
                <a:latin typeface="Arial"/>
                <a:cs typeface="Arial"/>
              </a:rPr>
              <a:t>critical  </a:t>
            </a:r>
            <a:r>
              <a:rPr sz="1100" spc="-30" dirty="0">
                <a:latin typeface="Arial"/>
                <a:cs typeface="Arial"/>
              </a:rPr>
              <a:t>identifiable </a:t>
            </a:r>
            <a:r>
              <a:rPr sz="1100" spc="-85" dirty="0">
                <a:latin typeface="Arial"/>
                <a:cs typeface="Arial"/>
              </a:rPr>
              <a:t>emergence </a:t>
            </a:r>
            <a:r>
              <a:rPr sz="1100" spc="-25" dirty="0">
                <a:latin typeface="Arial"/>
                <a:cs typeface="Arial"/>
              </a:rPr>
              <a:t>variable/indicator for </a:t>
            </a:r>
            <a:r>
              <a:rPr sz="1100" spc="-60" dirty="0">
                <a:latin typeface="Arial"/>
                <a:cs typeface="Arial"/>
              </a:rPr>
              <a:t>sector</a:t>
            </a:r>
            <a:r>
              <a:rPr sz="1100" spc="-40" dirty="0">
                <a:latin typeface="Arial"/>
                <a:cs typeface="Arial"/>
              </a:rPr>
              <a:t> </a:t>
            </a:r>
            <a:r>
              <a:rPr sz="1100" spc="-70" dirty="0">
                <a:latin typeface="Arial"/>
                <a:cs typeface="Arial"/>
              </a:rPr>
              <a:t>S.</a:t>
            </a:r>
            <a:endParaRPr sz="11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0" y="3346348"/>
            <a:ext cx="1536065" cy="109855"/>
          </a:xfrm>
          <a:custGeom>
            <a:avLst/>
            <a:gdLst/>
            <a:ahLst/>
            <a:cxnLst/>
            <a:rect l="l" t="t" r="r" b="b"/>
            <a:pathLst>
              <a:path w="1536065" h="109854">
                <a:moveTo>
                  <a:pt x="0" y="109651"/>
                </a:moveTo>
                <a:lnTo>
                  <a:pt x="1535976" y="109651"/>
                </a:lnTo>
                <a:lnTo>
                  <a:pt x="1535976" y="0"/>
                </a:lnTo>
                <a:lnTo>
                  <a:pt x="0" y="0"/>
                </a:lnTo>
                <a:lnTo>
                  <a:pt x="0" y="109651"/>
                </a:lnTo>
                <a:close/>
              </a:path>
            </a:pathLst>
          </a:custGeom>
          <a:solidFill>
            <a:srgbClr val="A3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535976" y="3346348"/>
            <a:ext cx="1536065" cy="109855"/>
          </a:xfrm>
          <a:custGeom>
            <a:avLst/>
            <a:gdLst/>
            <a:ahLst/>
            <a:cxnLst/>
            <a:rect l="l" t="t" r="r" b="b"/>
            <a:pathLst>
              <a:path w="1536064" h="109854">
                <a:moveTo>
                  <a:pt x="0" y="109651"/>
                </a:moveTo>
                <a:lnTo>
                  <a:pt x="1535976" y="109651"/>
                </a:lnTo>
                <a:lnTo>
                  <a:pt x="1535976" y="0"/>
                </a:lnTo>
                <a:lnTo>
                  <a:pt x="0" y="0"/>
                </a:lnTo>
                <a:lnTo>
                  <a:pt x="0" y="109651"/>
                </a:lnTo>
                <a:close/>
              </a:path>
            </a:pathLst>
          </a:custGeom>
          <a:solidFill>
            <a:srgbClr val="EBEB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071952" y="3346348"/>
            <a:ext cx="1536065" cy="109855"/>
          </a:xfrm>
          <a:custGeom>
            <a:avLst/>
            <a:gdLst/>
            <a:ahLst/>
            <a:cxnLst/>
            <a:rect l="l" t="t" r="r" b="b"/>
            <a:pathLst>
              <a:path w="1536064" h="109854">
                <a:moveTo>
                  <a:pt x="0" y="109651"/>
                </a:moveTo>
                <a:lnTo>
                  <a:pt x="1535976" y="109651"/>
                </a:lnTo>
                <a:lnTo>
                  <a:pt x="1535976" y="0"/>
                </a:lnTo>
                <a:lnTo>
                  <a:pt x="0" y="0"/>
                </a:lnTo>
                <a:lnTo>
                  <a:pt x="0" y="109651"/>
                </a:lnTo>
                <a:close/>
              </a:path>
            </a:pathLst>
          </a:custGeom>
          <a:solidFill>
            <a:srgbClr val="D8D8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2086711" y="3351784"/>
            <a:ext cx="407670" cy="102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75"/>
              </a:lnSpc>
            </a:pPr>
            <a:r>
              <a:rPr sz="600" spc="-40" dirty="0">
                <a:solidFill>
                  <a:srgbClr val="8E0000"/>
                </a:solidFill>
                <a:latin typeface="Verdana"/>
                <a:cs typeface="Verdana"/>
                <a:hlinkClick r:id="rId3" action="ppaction://hlinksldjump"/>
              </a:rPr>
              <a:t>CLPA-2019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303333" y="3351784"/>
            <a:ext cx="806450" cy="102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75"/>
              </a:lnSpc>
            </a:pPr>
            <a:r>
              <a:rPr sz="600" spc="-55" dirty="0">
                <a:solidFill>
                  <a:srgbClr val="7A0000"/>
                </a:solidFill>
                <a:latin typeface="Verdana"/>
                <a:cs typeface="Verdana"/>
              </a:rPr>
              <a:t>November </a:t>
            </a:r>
            <a:r>
              <a:rPr sz="600" spc="-65" dirty="0">
                <a:solidFill>
                  <a:srgbClr val="7A0000"/>
                </a:solidFill>
                <a:latin typeface="Verdana"/>
                <a:cs typeface="Verdana"/>
              </a:rPr>
              <a:t>25–29,</a:t>
            </a:r>
            <a:r>
              <a:rPr sz="600" spc="20" dirty="0">
                <a:solidFill>
                  <a:srgbClr val="7A0000"/>
                </a:solidFill>
                <a:latin typeface="Verdana"/>
                <a:cs typeface="Verdana"/>
              </a:rPr>
              <a:t> </a:t>
            </a:r>
            <a:r>
              <a:rPr sz="600" spc="-65" dirty="0">
                <a:solidFill>
                  <a:srgbClr val="7A0000"/>
                </a:solidFill>
                <a:latin typeface="Verdana"/>
                <a:cs typeface="Verdana"/>
              </a:rPr>
              <a:t>2019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259474" y="3351784"/>
            <a:ext cx="294005" cy="102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675"/>
              </a:lnSpc>
            </a:pPr>
            <a:r>
              <a:rPr sz="600" spc="-65" dirty="0">
                <a:solidFill>
                  <a:srgbClr val="7A0000"/>
                </a:solidFill>
                <a:latin typeface="Verdana"/>
                <a:cs typeface="Verdana"/>
              </a:rPr>
              <a:t>10 </a:t>
            </a:r>
            <a:r>
              <a:rPr sz="600" spc="45" dirty="0">
                <a:solidFill>
                  <a:srgbClr val="7A0000"/>
                </a:solidFill>
                <a:latin typeface="Verdana"/>
                <a:cs typeface="Verdana"/>
              </a:rPr>
              <a:t>/</a:t>
            </a:r>
            <a:r>
              <a:rPr sz="600" spc="-15" dirty="0">
                <a:solidFill>
                  <a:srgbClr val="7A0000"/>
                </a:solidFill>
                <a:latin typeface="Verdana"/>
                <a:cs typeface="Verdana"/>
              </a:rPr>
              <a:t> </a:t>
            </a:r>
            <a:r>
              <a:rPr sz="600" spc="-65" dirty="0">
                <a:solidFill>
                  <a:srgbClr val="7A0000"/>
                </a:solidFill>
                <a:latin typeface="Verdana"/>
                <a:cs typeface="Verdana"/>
              </a:rPr>
              <a:t>18</a:t>
            </a:r>
            <a:endParaRPr sz="600">
              <a:latin typeface="Verdana"/>
              <a:cs typeface="Verdana"/>
            </a:endParaRPr>
          </a:p>
        </p:txBody>
      </p:sp>
    </p:spTree>
  </p:cSld>
  <p:clrMapOvr>
    <a:masterClrMapping/>
  </p:clrMapOvr>
  <p:transition>
    <p:cut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4608195" cy="573405"/>
          </a:xfrm>
          <a:custGeom>
            <a:avLst/>
            <a:gdLst/>
            <a:ahLst/>
            <a:cxnLst/>
            <a:rect l="l" t="t" r="r" b="b"/>
            <a:pathLst>
              <a:path w="4608195" h="573405">
                <a:moveTo>
                  <a:pt x="0" y="572808"/>
                </a:moveTo>
                <a:lnTo>
                  <a:pt x="4608004" y="572808"/>
                </a:lnTo>
                <a:lnTo>
                  <a:pt x="4608004" y="0"/>
                </a:lnTo>
                <a:lnTo>
                  <a:pt x="0" y="0"/>
                </a:lnTo>
                <a:lnTo>
                  <a:pt x="0" y="572808"/>
                </a:lnTo>
                <a:close/>
              </a:path>
            </a:pathLst>
          </a:custGeom>
          <a:solidFill>
            <a:srgbClr val="F2F2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5300" y="57338"/>
            <a:ext cx="3810000" cy="471805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 marR="5080">
              <a:lnSpc>
                <a:spcPct val="106700"/>
              </a:lnSpc>
              <a:spcBef>
                <a:spcPts val="20"/>
              </a:spcBef>
            </a:pPr>
            <a:r>
              <a:rPr b="1" spc="-25" dirty="0">
                <a:latin typeface="Arial"/>
                <a:cs typeface="Arial"/>
              </a:rPr>
              <a:t>Index </a:t>
            </a:r>
            <a:r>
              <a:rPr b="1" spc="-30" dirty="0">
                <a:latin typeface="Arial"/>
                <a:cs typeface="Arial"/>
              </a:rPr>
              <a:t>of </a:t>
            </a:r>
            <a:r>
              <a:rPr b="1" spc="-20" dirty="0">
                <a:latin typeface="Arial"/>
                <a:cs typeface="Arial"/>
              </a:rPr>
              <a:t>Inequality </a:t>
            </a:r>
            <a:r>
              <a:rPr b="1" spc="-30" dirty="0">
                <a:latin typeface="Arial"/>
                <a:cs typeface="Arial"/>
              </a:rPr>
              <a:t>of </a:t>
            </a:r>
            <a:r>
              <a:rPr b="1" spc="-40" dirty="0">
                <a:latin typeface="Arial"/>
                <a:cs typeface="Arial"/>
              </a:rPr>
              <a:t>Gender </a:t>
            </a:r>
            <a:r>
              <a:rPr b="1" spc="-20" dirty="0">
                <a:latin typeface="Arial"/>
                <a:cs typeface="Arial"/>
              </a:rPr>
              <a:t>Vulnerability </a:t>
            </a:r>
            <a:r>
              <a:rPr b="1" spc="20" dirty="0">
                <a:latin typeface="Arial"/>
                <a:cs typeface="Arial"/>
              </a:rPr>
              <a:t>to  </a:t>
            </a:r>
            <a:r>
              <a:rPr b="1" spc="-10" dirty="0">
                <a:latin typeface="Arial"/>
                <a:cs typeface="Arial"/>
              </a:rPr>
              <a:t>Climate </a:t>
            </a:r>
            <a:r>
              <a:rPr b="1" spc="-45" dirty="0">
                <a:latin typeface="Arial"/>
                <a:cs typeface="Arial"/>
              </a:rPr>
              <a:t>Change</a:t>
            </a:r>
            <a:r>
              <a:rPr b="1" spc="-105" dirty="0">
                <a:latin typeface="Arial"/>
                <a:cs typeface="Arial"/>
              </a:rPr>
              <a:t> </a:t>
            </a:r>
            <a:r>
              <a:rPr b="1" spc="65" dirty="0">
                <a:latin typeface="Arial"/>
                <a:cs typeface="Arial"/>
              </a:rPr>
              <a:t>(IIVGCC)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75"/>
              </a:lnSpc>
            </a:pPr>
            <a:r>
              <a:rPr spc="-15" dirty="0"/>
              <a:t>F. </a:t>
            </a:r>
            <a:r>
              <a:rPr dirty="0"/>
              <a:t>AKIMABERA </a:t>
            </a:r>
            <a:r>
              <a:rPr spc="45" dirty="0"/>
              <a:t>&amp; </a:t>
            </a:r>
            <a:r>
              <a:rPr spc="-50" dirty="0"/>
              <a:t>S.</a:t>
            </a:r>
            <a:r>
              <a:rPr spc="-55" dirty="0"/>
              <a:t> </a:t>
            </a:r>
            <a:r>
              <a:rPr spc="-15" dirty="0"/>
              <a:t>DOSSOU-CADJA</a:t>
            </a:r>
          </a:p>
        </p:txBody>
      </p:sp>
      <p:sp>
        <p:nvSpPr>
          <p:cNvPr id="4" name="object 4"/>
          <p:cNvSpPr/>
          <p:nvPr/>
        </p:nvSpPr>
        <p:spPr>
          <a:xfrm>
            <a:off x="281089" y="827138"/>
            <a:ext cx="65265" cy="6526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02932" y="743698"/>
            <a:ext cx="4027170" cy="1224280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 marR="5080">
              <a:lnSpc>
                <a:spcPct val="102600"/>
              </a:lnSpc>
              <a:spcBef>
                <a:spcPts val="55"/>
              </a:spcBef>
            </a:pPr>
            <a:r>
              <a:rPr sz="1100" b="1" dirty="0">
                <a:latin typeface="Arial"/>
                <a:cs typeface="Arial"/>
              </a:rPr>
              <a:t>The </a:t>
            </a:r>
            <a:r>
              <a:rPr sz="1100" b="1" spc="-60" dirty="0">
                <a:latin typeface="Arial"/>
                <a:cs typeface="Arial"/>
              </a:rPr>
              <a:t>sub-index </a:t>
            </a:r>
            <a:r>
              <a:rPr sz="1100" b="1" spc="-40" dirty="0">
                <a:latin typeface="Arial"/>
                <a:cs typeface="Arial"/>
              </a:rPr>
              <a:t>of </a:t>
            </a:r>
            <a:r>
              <a:rPr sz="1100" b="1" spc="-25" dirty="0">
                <a:latin typeface="Arial"/>
                <a:cs typeface="Arial"/>
              </a:rPr>
              <a:t>Climate </a:t>
            </a:r>
            <a:r>
              <a:rPr sz="1100" b="1" spc="-60" dirty="0">
                <a:latin typeface="Arial"/>
                <a:cs typeface="Arial"/>
              </a:rPr>
              <a:t>Change </a:t>
            </a:r>
            <a:r>
              <a:rPr sz="1100" b="1" spc="-75" dirty="0">
                <a:latin typeface="Arial"/>
                <a:cs typeface="Arial"/>
              </a:rPr>
              <a:t>shock </a:t>
            </a:r>
            <a:r>
              <a:rPr sz="1100" b="1" spc="30" dirty="0">
                <a:latin typeface="Arial"/>
                <a:cs typeface="Arial"/>
              </a:rPr>
              <a:t>(IYs) </a:t>
            </a:r>
            <a:r>
              <a:rPr sz="1100" spc="-25" dirty="0">
                <a:latin typeface="Arial"/>
                <a:cs typeface="Arial"/>
              </a:rPr>
              <a:t>for </a:t>
            </a:r>
            <a:r>
              <a:rPr sz="1100" spc="-90" dirty="0">
                <a:latin typeface="Arial"/>
                <a:cs typeface="Arial"/>
              </a:rPr>
              <a:t>a </a:t>
            </a:r>
            <a:r>
              <a:rPr sz="1100" spc="-55" dirty="0">
                <a:latin typeface="Arial"/>
                <a:cs typeface="Arial"/>
              </a:rPr>
              <a:t>given  development </a:t>
            </a:r>
            <a:r>
              <a:rPr sz="1100" spc="-60" dirty="0">
                <a:latin typeface="Arial"/>
                <a:cs typeface="Arial"/>
              </a:rPr>
              <a:t>sector is </a:t>
            </a:r>
            <a:r>
              <a:rPr sz="1100" spc="-90" dirty="0">
                <a:latin typeface="Arial"/>
                <a:cs typeface="Arial"/>
              </a:rPr>
              <a:t>a </a:t>
            </a:r>
            <a:r>
              <a:rPr sz="1100" spc="-55" dirty="0">
                <a:latin typeface="Arial"/>
                <a:cs typeface="Arial"/>
              </a:rPr>
              <a:t>simple </a:t>
            </a:r>
            <a:r>
              <a:rPr sz="1100" spc="-20" dirty="0">
                <a:latin typeface="Arial"/>
                <a:cs typeface="Arial"/>
              </a:rPr>
              <a:t>arithmetic </a:t>
            </a:r>
            <a:r>
              <a:rPr sz="1100" spc="-80" dirty="0">
                <a:latin typeface="Arial"/>
                <a:cs typeface="Arial"/>
              </a:rPr>
              <a:t>mean </a:t>
            </a:r>
            <a:r>
              <a:rPr sz="1100" spc="-20" dirty="0">
                <a:latin typeface="Arial"/>
                <a:cs typeface="Arial"/>
              </a:rPr>
              <a:t>of climatic </a:t>
            </a:r>
            <a:r>
              <a:rPr sz="1100" spc="-40" dirty="0">
                <a:latin typeface="Arial"/>
                <a:cs typeface="Arial"/>
              </a:rPr>
              <a:t>indicators  </a:t>
            </a:r>
            <a:r>
              <a:rPr sz="1100" spc="-45" dirty="0">
                <a:latin typeface="Arial"/>
                <a:cs typeface="Arial"/>
              </a:rPr>
              <a:t>calculated </a:t>
            </a:r>
            <a:r>
              <a:rPr sz="1100" spc="-25" dirty="0">
                <a:latin typeface="Arial"/>
                <a:cs typeface="Arial"/>
              </a:rPr>
              <a:t>from </a:t>
            </a:r>
            <a:r>
              <a:rPr sz="1100" spc="-30" dirty="0">
                <a:latin typeface="Arial"/>
                <a:cs typeface="Arial"/>
              </a:rPr>
              <a:t>the potentials </a:t>
            </a:r>
            <a:r>
              <a:rPr sz="1100" spc="-20" dirty="0">
                <a:latin typeface="Arial"/>
                <a:cs typeface="Arial"/>
              </a:rPr>
              <a:t>climatic </a:t>
            </a:r>
            <a:r>
              <a:rPr sz="1100" spc="-60" dirty="0">
                <a:latin typeface="Arial"/>
                <a:cs typeface="Arial"/>
              </a:rPr>
              <a:t>variables </a:t>
            </a:r>
            <a:r>
              <a:rPr sz="1100" spc="-25" dirty="0">
                <a:latin typeface="Arial"/>
                <a:cs typeface="Arial"/>
              </a:rPr>
              <a:t>(which </a:t>
            </a:r>
            <a:r>
              <a:rPr sz="1100" spc="-105" dirty="0">
                <a:latin typeface="Arial"/>
                <a:cs typeface="Arial"/>
              </a:rPr>
              <a:t>we </a:t>
            </a:r>
            <a:r>
              <a:rPr sz="1100" spc="-35" dirty="0">
                <a:latin typeface="Arial"/>
                <a:cs typeface="Arial"/>
              </a:rPr>
              <a:t>call </a:t>
            </a:r>
            <a:r>
              <a:rPr sz="1100" spc="-30" dirty="0">
                <a:latin typeface="Arial"/>
                <a:cs typeface="Arial"/>
              </a:rPr>
              <a:t>the  </a:t>
            </a:r>
            <a:r>
              <a:rPr sz="1100" spc="-35" dirty="0">
                <a:latin typeface="Arial"/>
                <a:cs typeface="Arial"/>
              </a:rPr>
              <a:t>climate </a:t>
            </a:r>
            <a:r>
              <a:rPr sz="1100" spc="-55" dirty="0">
                <a:latin typeface="Arial"/>
                <a:cs typeface="Arial"/>
              </a:rPr>
              <a:t>proxies) </a:t>
            </a:r>
            <a:r>
              <a:rPr sz="1100" spc="5" dirty="0">
                <a:latin typeface="Arial"/>
                <a:cs typeface="Arial"/>
              </a:rPr>
              <a:t>that </a:t>
            </a:r>
            <a:r>
              <a:rPr sz="1100" spc="-70" dirty="0">
                <a:latin typeface="Arial"/>
                <a:cs typeface="Arial"/>
              </a:rPr>
              <a:t>can </a:t>
            </a:r>
            <a:r>
              <a:rPr sz="1100" spc="-50" dirty="0">
                <a:latin typeface="Arial"/>
                <a:cs typeface="Arial"/>
              </a:rPr>
              <a:t>influence </a:t>
            </a:r>
            <a:r>
              <a:rPr sz="1100" spc="-30" dirty="0">
                <a:latin typeface="Arial"/>
                <a:cs typeface="Arial"/>
              </a:rPr>
              <a:t>the </a:t>
            </a:r>
            <a:r>
              <a:rPr sz="1100" spc="-65" dirty="0">
                <a:latin typeface="Arial"/>
                <a:cs typeface="Arial"/>
              </a:rPr>
              <a:t>considered </a:t>
            </a:r>
            <a:r>
              <a:rPr sz="1100" spc="-50" dirty="0">
                <a:latin typeface="Arial"/>
                <a:cs typeface="Arial"/>
              </a:rPr>
              <a:t>sector. </a:t>
            </a:r>
            <a:r>
              <a:rPr sz="1100" spc="40" dirty="0">
                <a:latin typeface="Arial"/>
                <a:cs typeface="Arial"/>
              </a:rPr>
              <a:t>It </a:t>
            </a:r>
            <a:r>
              <a:rPr sz="1100" spc="-60" dirty="0">
                <a:latin typeface="Arial"/>
                <a:cs typeface="Arial"/>
              </a:rPr>
              <a:t>is </a:t>
            </a:r>
            <a:r>
              <a:rPr sz="1100" spc="-70" dirty="0">
                <a:latin typeface="Arial"/>
                <a:cs typeface="Arial"/>
              </a:rPr>
              <a:t>above  </a:t>
            </a:r>
            <a:r>
              <a:rPr sz="1100" spc="-20" dirty="0">
                <a:latin typeface="Arial"/>
                <a:cs typeface="Arial"/>
              </a:rPr>
              <a:t>all </a:t>
            </a:r>
            <a:r>
              <a:rPr sz="1100" spc="-30" dirty="0">
                <a:latin typeface="Arial"/>
                <a:cs typeface="Arial"/>
              </a:rPr>
              <a:t>the </a:t>
            </a:r>
            <a:r>
              <a:rPr sz="1100" spc="-60" dirty="0">
                <a:latin typeface="Arial"/>
                <a:cs typeface="Arial"/>
              </a:rPr>
              <a:t>variables </a:t>
            </a:r>
            <a:r>
              <a:rPr sz="1100" spc="-75" dirty="0">
                <a:latin typeface="Arial"/>
                <a:cs typeface="Arial"/>
              </a:rPr>
              <a:t>such </a:t>
            </a:r>
            <a:r>
              <a:rPr sz="1100" spc="-114" dirty="0">
                <a:latin typeface="Arial"/>
                <a:cs typeface="Arial"/>
              </a:rPr>
              <a:t>as </a:t>
            </a:r>
            <a:r>
              <a:rPr sz="1100" spc="-35" dirty="0">
                <a:latin typeface="Arial"/>
                <a:cs typeface="Arial"/>
              </a:rPr>
              <a:t>temperature, </a:t>
            </a:r>
            <a:r>
              <a:rPr sz="1100" spc="-20" dirty="0">
                <a:latin typeface="Arial"/>
                <a:cs typeface="Arial"/>
              </a:rPr>
              <a:t>rainfall, </a:t>
            </a:r>
            <a:r>
              <a:rPr sz="1100" spc="-120" dirty="0">
                <a:latin typeface="Arial"/>
                <a:cs typeface="Arial"/>
              </a:rPr>
              <a:t>sea </a:t>
            </a:r>
            <a:r>
              <a:rPr sz="1100" spc="-50" dirty="0">
                <a:latin typeface="Arial"/>
                <a:cs typeface="Arial"/>
              </a:rPr>
              <a:t>level, </a:t>
            </a:r>
            <a:r>
              <a:rPr sz="1100" spc="-30" dirty="0">
                <a:latin typeface="Arial"/>
                <a:cs typeface="Arial"/>
              </a:rPr>
              <a:t>the </a:t>
            </a:r>
            <a:r>
              <a:rPr sz="1100" spc="-55" dirty="0">
                <a:latin typeface="Arial"/>
                <a:cs typeface="Arial"/>
              </a:rPr>
              <a:t>level </a:t>
            </a:r>
            <a:r>
              <a:rPr sz="1100" spc="-20" dirty="0">
                <a:latin typeface="Arial"/>
                <a:cs typeface="Arial"/>
              </a:rPr>
              <a:t>of  </a:t>
            </a:r>
            <a:r>
              <a:rPr sz="1100" spc="-45" dirty="0">
                <a:latin typeface="Arial"/>
                <a:cs typeface="Arial"/>
              </a:rPr>
              <a:t>rivers, </a:t>
            </a:r>
            <a:r>
              <a:rPr sz="1100" spc="-30" dirty="0">
                <a:latin typeface="Arial"/>
                <a:cs typeface="Arial"/>
              </a:rPr>
              <a:t>the extent </a:t>
            </a:r>
            <a:r>
              <a:rPr sz="1100" spc="-20" dirty="0">
                <a:latin typeface="Arial"/>
                <a:cs typeface="Arial"/>
              </a:rPr>
              <a:t>of </a:t>
            </a:r>
            <a:r>
              <a:rPr sz="1100" spc="-25" dirty="0">
                <a:latin typeface="Arial"/>
                <a:cs typeface="Arial"/>
              </a:rPr>
              <a:t>drought, </a:t>
            </a:r>
            <a:r>
              <a:rPr sz="1100" spc="-40" dirty="0">
                <a:latin typeface="Arial"/>
                <a:cs typeface="Arial"/>
              </a:rPr>
              <a:t>which </a:t>
            </a:r>
            <a:r>
              <a:rPr sz="1100" spc="-30" dirty="0">
                <a:latin typeface="Arial"/>
                <a:cs typeface="Arial"/>
              </a:rPr>
              <a:t>participate </a:t>
            </a:r>
            <a:r>
              <a:rPr sz="1100" spc="-20" dirty="0">
                <a:latin typeface="Arial"/>
                <a:cs typeface="Arial"/>
              </a:rPr>
              <a:t>in </a:t>
            </a:r>
            <a:r>
              <a:rPr sz="1100" spc="-30" dirty="0">
                <a:latin typeface="Arial"/>
                <a:cs typeface="Arial"/>
              </a:rPr>
              <a:t>the </a:t>
            </a:r>
            <a:r>
              <a:rPr sz="1100" spc="-35" dirty="0">
                <a:latin typeface="Arial"/>
                <a:cs typeface="Arial"/>
              </a:rPr>
              <a:t>calculation </a:t>
            </a:r>
            <a:r>
              <a:rPr sz="1100" spc="-20" dirty="0">
                <a:latin typeface="Arial"/>
                <a:cs typeface="Arial"/>
              </a:rPr>
              <a:t>of  </a:t>
            </a:r>
            <a:r>
              <a:rPr sz="1100" spc="-30" dirty="0">
                <a:latin typeface="Arial"/>
                <a:cs typeface="Arial"/>
              </a:rPr>
              <a:t>the </a:t>
            </a:r>
            <a:r>
              <a:rPr sz="1100" spc="-55" dirty="0">
                <a:latin typeface="Arial"/>
                <a:cs typeface="Arial"/>
              </a:rPr>
              <a:t>sub-index </a:t>
            </a:r>
            <a:r>
              <a:rPr sz="1100" spc="-20" dirty="0">
                <a:latin typeface="Arial"/>
                <a:cs typeface="Arial"/>
              </a:rPr>
              <a:t>of </a:t>
            </a:r>
            <a:r>
              <a:rPr sz="1100" spc="-100" dirty="0">
                <a:latin typeface="Arial"/>
                <a:cs typeface="Arial"/>
              </a:rPr>
              <a:t>CC</a:t>
            </a:r>
            <a:r>
              <a:rPr sz="1100" spc="65" dirty="0">
                <a:latin typeface="Arial"/>
                <a:cs typeface="Arial"/>
              </a:rPr>
              <a:t> </a:t>
            </a:r>
            <a:r>
              <a:rPr sz="1100" spc="-55" dirty="0">
                <a:latin typeface="Arial"/>
                <a:cs typeface="Arial"/>
              </a:rPr>
              <a:t>shock.</a:t>
            </a:r>
            <a:endParaRPr sz="11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0" y="3346348"/>
            <a:ext cx="1536065" cy="109855"/>
          </a:xfrm>
          <a:custGeom>
            <a:avLst/>
            <a:gdLst/>
            <a:ahLst/>
            <a:cxnLst/>
            <a:rect l="l" t="t" r="r" b="b"/>
            <a:pathLst>
              <a:path w="1536065" h="109854">
                <a:moveTo>
                  <a:pt x="0" y="109651"/>
                </a:moveTo>
                <a:lnTo>
                  <a:pt x="1535976" y="109651"/>
                </a:lnTo>
                <a:lnTo>
                  <a:pt x="1535976" y="0"/>
                </a:lnTo>
                <a:lnTo>
                  <a:pt x="0" y="0"/>
                </a:lnTo>
                <a:lnTo>
                  <a:pt x="0" y="109651"/>
                </a:lnTo>
                <a:close/>
              </a:path>
            </a:pathLst>
          </a:custGeom>
          <a:solidFill>
            <a:srgbClr val="A3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535976" y="3346348"/>
            <a:ext cx="1536065" cy="109855"/>
          </a:xfrm>
          <a:custGeom>
            <a:avLst/>
            <a:gdLst/>
            <a:ahLst/>
            <a:cxnLst/>
            <a:rect l="l" t="t" r="r" b="b"/>
            <a:pathLst>
              <a:path w="1536064" h="109854">
                <a:moveTo>
                  <a:pt x="0" y="109651"/>
                </a:moveTo>
                <a:lnTo>
                  <a:pt x="1535976" y="109651"/>
                </a:lnTo>
                <a:lnTo>
                  <a:pt x="1535976" y="0"/>
                </a:lnTo>
                <a:lnTo>
                  <a:pt x="0" y="0"/>
                </a:lnTo>
                <a:lnTo>
                  <a:pt x="0" y="109651"/>
                </a:lnTo>
                <a:close/>
              </a:path>
            </a:pathLst>
          </a:custGeom>
          <a:solidFill>
            <a:srgbClr val="EBEB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071952" y="3346348"/>
            <a:ext cx="1536065" cy="109855"/>
          </a:xfrm>
          <a:custGeom>
            <a:avLst/>
            <a:gdLst/>
            <a:ahLst/>
            <a:cxnLst/>
            <a:rect l="l" t="t" r="r" b="b"/>
            <a:pathLst>
              <a:path w="1536064" h="109854">
                <a:moveTo>
                  <a:pt x="0" y="109651"/>
                </a:moveTo>
                <a:lnTo>
                  <a:pt x="1535976" y="109651"/>
                </a:lnTo>
                <a:lnTo>
                  <a:pt x="1535976" y="0"/>
                </a:lnTo>
                <a:lnTo>
                  <a:pt x="0" y="0"/>
                </a:lnTo>
                <a:lnTo>
                  <a:pt x="0" y="109651"/>
                </a:lnTo>
                <a:close/>
              </a:path>
            </a:pathLst>
          </a:custGeom>
          <a:solidFill>
            <a:srgbClr val="D8D8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2086711" y="3351784"/>
            <a:ext cx="407670" cy="102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75"/>
              </a:lnSpc>
            </a:pPr>
            <a:r>
              <a:rPr sz="600" spc="-40" dirty="0">
                <a:solidFill>
                  <a:srgbClr val="8E0000"/>
                </a:solidFill>
                <a:latin typeface="Verdana"/>
                <a:cs typeface="Verdana"/>
                <a:hlinkClick r:id="rId3" action="ppaction://hlinksldjump"/>
              </a:rPr>
              <a:t>CLPA-2019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303333" y="3351784"/>
            <a:ext cx="806450" cy="102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75"/>
              </a:lnSpc>
            </a:pPr>
            <a:r>
              <a:rPr sz="600" spc="-55" dirty="0">
                <a:solidFill>
                  <a:srgbClr val="7A0000"/>
                </a:solidFill>
                <a:latin typeface="Verdana"/>
                <a:cs typeface="Verdana"/>
              </a:rPr>
              <a:t>November </a:t>
            </a:r>
            <a:r>
              <a:rPr sz="600" spc="-65" dirty="0">
                <a:solidFill>
                  <a:srgbClr val="7A0000"/>
                </a:solidFill>
                <a:latin typeface="Verdana"/>
                <a:cs typeface="Verdana"/>
              </a:rPr>
              <a:t>25–29,</a:t>
            </a:r>
            <a:r>
              <a:rPr sz="600" spc="20" dirty="0">
                <a:solidFill>
                  <a:srgbClr val="7A0000"/>
                </a:solidFill>
                <a:latin typeface="Verdana"/>
                <a:cs typeface="Verdana"/>
              </a:rPr>
              <a:t> </a:t>
            </a:r>
            <a:r>
              <a:rPr sz="600" spc="-65" dirty="0">
                <a:solidFill>
                  <a:srgbClr val="7A0000"/>
                </a:solidFill>
                <a:latin typeface="Verdana"/>
                <a:cs typeface="Verdana"/>
              </a:rPr>
              <a:t>2019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272174" y="3351784"/>
            <a:ext cx="281305" cy="102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75"/>
              </a:lnSpc>
            </a:pPr>
            <a:r>
              <a:rPr sz="600" spc="-65" dirty="0">
                <a:solidFill>
                  <a:srgbClr val="7A0000"/>
                </a:solidFill>
                <a:latin typeface="Verdana"/>
                <a:cs typeface="Verdana"/>
              </a:rPr>
              <a:t>11 </a:t>
            </a:r>
            <a:r>
              <a:rPr sz="600" spc="45" dirty="0">
                <a:solidFill>
                  <a:srgbClr val="7A0000"/>
                </a:solidFill>
                <a:latin typeface="Verdana"/>
                <a:cs typeface="Verdana"/>
              </a:rPr>
              <a:t>/</a:t>
            </a:r>
            <a:r>
              <a:rPr sz="600" spc="-15" dirty="0">
                <a:solidFill>
                  <a:srgbClr val="7A0000"/>
                </a:solidFill>
                <a:latin typeface="Verdana"/>
                <a:cs typeface="Verdana"/>
              </a:rPr>
              <a:t> </a:t>
            </a:r>
            <a:r>
              <a:rPr sz="600" spc="-65" dirty="0">
                <a:solidFill>
                  <a:srgbClr val="7A0000"/>
                </a:solidFill>
                <a:latin typeface="Verdana"/>
                <a:cs typeface="Verdana"/>
              </a:rPr>
              <a:t>18</a:t>
            </a:r>
            <a:endParaRPr sz="600">
              <a:latin typeface="Verdana"/>
              <a:cs typeface="Verdana"/>
            </a:endParaRPr>
          </a:p>
        </p:txBody>
      </p:sp>
    </p:spTree>
  </p:cSld>
  <p:clrMapOvr>
    <a:masterClrMapping/>
  </p:clrMapOvr>
  <p:transition>
    <p:cut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4608195" cy="573405"/>
          </a:xfrm>
          <a:custGeom>
            <a:avLst/>
            <a:gdLst/>
            <a:ahLst/>
            <a:cxnLst/>
            <a:rect l="l" t="t" r="r" b="b"/>
            <a:pathLst>
              <a:path w="4608195" h="573405">
                <a:moveTo>
                  <a:pt x="0" y="572808"/>
                </a:moveTo>
                <a:lnTo>
                  <a:pt x="4608004" y="572808"/>
                </a:lnTo>
                <a:lnTo>
                  <a:pt x="4608004" y="0"/>
                </a:lnTo>
                <a:lnTo>
                  <a:pt x="0" y="0"/>
                </a:lnTo>
                <a:lnTo>
                  <a:pt x="0" y="572808"/>
                </a:lnTo>
                <a:close/>
              </a:path>
            </a:pathLst>
          </a:custGeom>
          <a:solidFill>
            <a:srgbClr val="F2F2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5300" y="57338"/>
            <a:ext cx="3810000" cy="471805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 marR="5080">
              <a:lnSpc>
                <a:spcPct val="106700"/>
              </a:lnSpc>
              <a:spcBef>
                <a:spcPts val="20"/>
              </a:spcBef>
            </a:pPr>
            <a:r>
              <a:rPr b="1" spc="-25" dirty="0">
                <a:latin typeface="Arial"/>
                <a:cs typeface="Arial"/>
              </a:rPr>
              <a:t>Index </a:t>
            </a:r>
            <a:r>
              <a:rPr b="1" spc="-30" dirty="0">
                <a:latin typeface="Arial"/>
                <a:cs typeface="Arial"/>
              </a:rPr>
              <a:t>of </a:t>
            </a:r>
            <a:r>
              <a:rPr b="1" spc="-20" dirty="0">
                <a:latin typeface="Arial"/>
                <a:cs typeface="Arial"/>
              </a:rPr>
              <a:t>Inequality </a:t>
            </a:r>
            <a:r>
              <a:rPr b="1" spc="-30" dirty="0">
                <a:latin typeface="Arial"/>
                <a:cs typeface="Arial"/>
              </a:rPr>
              <a:t>of </a:t>
            </a:r>
            <a:r>
              <a:rPr b="1" spc="-40" dirty="0">
                <a:latin typeface="Arial"/>
                <a:cs typeface="Arial"/>
              </a:rPr>
              <a:t>Gender </a:t>
            </a:r>
            <a:r>
              <a:rPr b="1" spc="-20" dirty="0">
                <a:latin typeface="Arial"/>
                <a:cs typeface="Arial"/>
              </a:rPr>
              <a:t>Vulnerability </a:t>
            </a:r>
            <a:r>
              <a:rPr b="1" spc="20" dirty="0">
                <a:latin typeface="Arial"/>
                <a:cs typeface="Arial"/>
              </a:rPr>
              <a:t>to  </a:t>
            </a:r>
            <a:r>
              <a:rPr b="1" spc="-10" dirty="0">
                <a:latin typeface="Arial"/>
                <a:cs typeface="Arial"/>
              </a:rPr>
              <a:t>Climate </a:t>
            </a:r>
            <a:r>
              <a:rPr b="1" spc="-45" dirty="0">
                <a:latin typeface="Arial"/>
                <a:cs typeface="Arial"/>
              </a:rPr>
              <a:t>Change</a:t>
            </a:r>
            <a:r>
              <a:rPr b="1" spc="-105" dirty="0">
                <a:latin typeface="Arial"/>
                <a:cs typeface="Arial"/>
              </a:rPr>
              <a:t> </a:t>
            </a:r>
            <a:r>
              <a:rPr b="1" spc="65" dirty="0">
                <a:latin typeface="Arial"/>
                <a:cs typeface="Arial"/>
              </a:rPr>
              <a:t>(IIVGCC)</a:t>
            </a:r>
          </a:p>
        </p:txBody>
      </p:sp>
      <p:sp>
        <p:nvSpPr>
          <p:cNvPr id="15" name="object 15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75"/>
              </a:lnSpc>
            </a:pPr>
            <a:r>
              <a:rPr spc="-15" dirty="0"/>
              <a:t>F. </a:t>
            </a:r>
            <a:r>
              <a:rPr dirty="0"/>
              <a:t>AKIMABERA </a:t>
            </a:r>
            <a:r>
              <a:rPr spc="45" dirty="0"/>
              <a:t>&amp; </a:t>
            </a:r>
            <a:r>
              <a:rPr spc="-50" dirty="0"/>
              <a:t>S.</a:t>
            </a:r>
            <a:r>
              <a:rPr spc="-55" dirty="0"/>
              <a:t> </a:t>
            </a:r>
            <a:r>
              <a:rPr spc="-15" dirty="0"/>
              <a:t>DOSSOU-CADJA</a:t>
            </a:r>
          </a:p>
        </p:txBody>
      </p:sp>
      <p:sp>
        <p:nvSpPr>
          <p:cNvPr id="4" name="object 4"/>
          <p:cNvSpPr/>
          <p:nvPr/>
        </p:nvSpPr>
        <p:spPr>
          <a:xfrm>
            <a:off x="281089" y="827138"/>
            <a:ext cx="65265" cy="6526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25844" y="743698"/>
            <a:ext cx="4304665" cy="1624330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289560" marR="5080">
              <a:lnSpc>
                <a:spcPct val="102600"/>
              </a:lnSpc>
              <a:spcBef>
                <a:spcPts val="55"/>
              </a:spcBef>
            </a:pPr>
            <a:r>
              <a:rPr sz="1100" b="1" dirty="0">
                <a:latin typeface="Arial"/>
                <a:cs typeface="Arial"/>
              </a:rPr>
              <a:t>The </a:t>
            </a:r>
            <a:r>
              <a:rPr sz="1100" b="1" spc="-60" dirty="0">
                <a:latin typeface="Arial"/>
                <a:cs typeface="Arial"/>
              </a:rPr>
              <a:t>sub-index </a:t>
            </a:r>
            <a:r>
              <a:rPr sz="1100" b="1" spc="-40" dirty="0">
                <a:latin typeface="Arial"/>
                <a:cs typeface="Arial"/>
              </a:rPr>
              <a:t>of </a:t>
            </a:r>
            <a:r>
              <a:rPr sz="1100" b="1" spc="-25" dirty="0">
                <a:latin typeface="Arial"/>
                <a:cs typeface="Arial"/>
              </a:rPr>
              <a:t>Climate </a:t>
            </a:r>
            <a:r>
              <a:rPr sz="1100" b="1" spc="-60" dirty="0">
                <a:latin typeface="Arial"/>
                <a:cs typeface="Arial"/>
              </a:rPr>
              <a:t>Change </a:t>
            </a:r>
            <a:r>
              <a:rPr sz="1100" b="1" spc="-75" dirty="0">
                <a:latin typeface="Arial"/>
                <a:cs typeface="Arial"/>
              </a:rPr>
              <a:t>shock </a:t>
            </a:r>
            <a:r>
              <a:rPr sz="1100" b="1" spc="30" dirty="0">
                <a:latin typeface="Arial"/>
                <a:cs typeface="Arial"/>
              </a:rPr>
              <a:t>(IYs) </a:t>
            </a:r>
            <a:r>
              <a:rPr sz="1100" spc="-25" dirty="0">
                <a:latin typeface="Arial"/>
                <a:cs typeface="Arial"/>
              </a:rPr>
              <a:t>for </a:t>
            </a:r>
            <a:r>
              <a:rPr sz="1100" spc="-90" dirty="0">
                <a:latin typeface="Arial"/>
                <a:cs typeface="Arial"/>
              </a:rPr>
              <a:t>a </a:t>
            </a:r>
            <a:r>
              <a:rPr sz="1100" spc="-55" dirty="0">
                <a:latin typeface="Arial"/>
                <a:cs typeface="Arial"/>
              </a:rPr>
              <a:t>given  development </a:t>
            </a:r>
            <a:r>
              <a:rPr sz="1100" spc="-60" dirty="0">
                <a:latin typeface="Arial"/>
                <a:cs typeface="Arial"/>
              </a:rPr>
              <a:t>sector is </a:t>
            </a:r>
            <a:r>
              <a:rPr sz="1100" spc="-90" dirty="0">
                <a:latin typeface="Arial"/>
                <a:cs typeface="Arial"/>
              </a:rPr>
              <a:t>a </a:t>
            </a:r>
            <a:r>
              <a:rPr sz="1100" spc="-55" dirty="0">
                <a:latin typeface="Arial"/>
                <a:cs typeface="Arial"/>
              </a:rPr>
              <a:t>simple </a:t>
            </a:r>
            <a:r>
              <a:rPr sz="1100" spc="-20" dirty="0">
                <a:latin typeface="Arial"/>
                <a:cs typeface="Arial"/>
              </a:rPr>
              <a:t>arithmetic </a:t>
            </a:r>
            <a:r>
              <a:rPr sz="1100" spc="-80" dirty="0">
                <a:latin typeface="Arial"/>
                <a:cs typeface="Arial"/>
              </a:rPr>
              <a:t>mean </a:t>
            </a:r>
            <a:r>
              <a:rPr sz="1100" spc="-20" dirty="0">
                <a:latin typeface="Arial"/>
                <a:cs typeface="Arial"/>
              </a:rPr>
              <a:t>of climatic </a:t>
            </a:r>
            <a:r>
              <a:rPr sz="1100" spc="-40" dirty="0">
                <a:latin typeface="Arial"/>
                <a:cs typeface="Arial"/>
              </a:rPr>
              <a:t>indicators  </a:t>
            </a:r>
            <a:r>
              <a:rPr sz="1100" spc="-45" dirty="0">
                <a:latin typeface="Arial"/>
                <a:cs typeface="Arial"/>
              </a:rPr>
              <a:t>calculated </a:t>
            </a:r>
            <a:r>
              <a:rPr sz="1100" spc="-25" dirty="0">
                <a:latin typeface="Arial"/>
                <a:cs typeface="Arial"/>
              </a:rPr>
              <a:t>from </a:t>
            </a:r>
            <a:r>
              <a:rPr sz="1100" spc="-30" dirty="0">
                <a:latin typeface="Arial"/>
                <a:cs typeface="Arial"/>
              </a:rPr>
              <a:t>the potentials </a:t>
            </a:r>
            <a:r>
              <a:rPr sz="1100" spc="-20" dirty="0">
                <a:latin typeface="Arial"/>
                <a:cs typeface="Arial"/>
              </a:rPr>
              <a:t>climatic </a:t>
            </a:r>
            <a:r>
              <a:rPr sz="1100" spc="-60" dirty="0">
                <a:latin typeface="Arial"/>
                <a:cs typeface="Arial"/>
              </a:rPr>
              <a:t>variables </a:t>
            </a:r>
            <a:r>
              <a:rPr sz="1100" spc="-25" dirty="0">
                <a:latin typeface="Arial"/>
                <a:cs typeface="Arial"/>
              </a:rPr>
              <a:t>(which </a:t>
            </a:r>
            <a:r>
              <a:rPr sz="1100" spc="-105" dirty="0">
                <a:latin typeface="Arial"/>
                <a:cs typeface="Arial"/>
              </a:rPr>
              <a:t>we </a:t>
            </a:r>
            <a:r>
              <a:rPr sz="1100" spc="-35" dirty="0">
                <a:latin typeface="Arial"/>
                <a:cs typeface="Arial"/>
              </a:rPr>
              <a:t>call </a:t>
            </a:r>
            <a:r>
              <a:rPr sz="1100" spc="-30" dirty="0">
                <a:latin typeface="Arial"/>
                <a:cs typeface="Arial"/>
              </a:rPr>
              <a:t>the  </a:t>
            </a:r>
            <a:r>
              <a:rPr sz="1100" spc="-35" dirty="0">
                <a:latin typeface="Arial"/>
                <a:cs typeface="Arial"/>
              </a:rPr>
              <a:t>climate </a:t>
            </a:r>
            <a:r>
              <a:rPr sz="1100" spc="-55" dirty="0">
                <a:latin typeface="Arial"/>
                <a:cs typeface="Arial"/>
              </a:rPr>
              <a:t>proxies) </a:t>
            </a:r>
            <a:r>
              <a:rPr sz="1100" spc="5" dirty="0">
                <a:latin typeface="Arial"/>
                <a:cs typeface="Arial"/>
              </a:rPr>
              <a:t>that </a:t>
            </a:r>
            <a:r>
              <a:rPr sz="1100" spc="-70" dirty="0">
                <a:latin typeface="Arial"/>
                <a:cs typeface="Arial"/>
              </a:rPr>
              <a:t>can </a:t>
            </a:r>
            <a:r>
              <a:rPr sz="1100" spc="-50" dirty="0">
                <a:latin typeface="Arial"/>
                <a:cs typeface="Arial"/>
              </a:rPr>
              <a:t>influence </a:t>
            </a:r>
            <a:r>
              <a:rPr sz="1100" spc="-30" dirty="0">
                <a:latin typeface="Arial"/>
                <a:cs typeface="Arial"/>
              </a:rPr>
              <a:t>the </a:t>
            </a:r>
            <a:r>
              <a:rPr sz="1100" spc="-65" dirty="0">
                <a:latin typeface="Arial"/>
                <a:cs typeface="Arial"/>
              </a:rPr>
              <a:t>considered </a:t>
            </a:r>
            <a:r>
              <a:rPr sz="1100" spc="-50" dirty="0">
                <a:latin typeface="Arial"/>
                <a:cs typeface="Arial"/>
              </a:rPr>
              <a:t>sector. </a:t>
            </a:r>
            <a:r>
              <a:rPr sz="1100" spc="40" dirty="0">
                <a:latin typeface="Arial"/>
                <a:cs typeface="Arial"/>
              </a:rPr>
              <a:t>It </a:t>
            </a:r>
            <a:r>
              <a:rPr sz="1100" spc="-60" dirty="0">
                <a:latin typeface="Arial"/>
                <a:cs typeface="Arial"/>
              </a:rPr>
              <a:t>is </a:t>
            </a:r>
            <a:r>
              <a:rPr sz="1100" spc="-70" dirty="0">
                <a:latin typeface="Arial"/>
                <a:cs typeface="Arial"/>
              </a:rPr>
              <a:t>above  </a:t>
            </a:r>
            <a:r>
              <a:rPr sz="1100" spc="-20" dirty="0">
                <a:latin typeface="Arial"/>
                <a:cs typeface="Arial"/>
              </a:rPr>
              <a:t>all </a:t>
            </a:r>
            <a:r>
              <a:rPr sz="1100" spc="-30" dirty="0">
                <a:latin typeface="Arial"/>
                <a:cs typeface="Arial"/>
              </a:rPr>
              <a:t>the </a:t>
            </a:r>
            <a:r>
              <a:rPr sz="1100" spc="-60" dirty="0">
                <a:latin typeface="Arial"/>
                <a:cs typeface="Arial"/>
              </a:rPr>
              <a:t>variables </a:t>
            </a:r>
            <a:r>
              <a:rPr sz="1100" spc="-75" dirty="0">
                <a:latin typeface="Arial"/>
                <a:cs typeface="Arial"/>
              </a:rPr>
              <a:t>such </a:t>
            </a:r>
            <a:r>
              <a:rPr sz="1100" spc="-114" dirty="0">
                <a:latin typeface="Arial"/>
                <a:cs typeface="Arial"/>
              </a:rPr>
              <a:t>as </a:t>
            </a:r>
            <a:r>
              <a:rPr sz="1100" spc="-35" dirty="0">
                <a:latin typeface="Arial"/>
                <a:cs typeface="Arial"/>
              </a:rPr>
              <a:t>temperature, </a:t>
            </a:r>
            <a:r>
              <a:rPr sz="1100" spc="-20" dirty="0">
                <a:latin typeface="Arial"/>
                <a:cs typeface="Arial"/>
              </a:rPr>
              <a:t>rainfall, </a:t>
            </a:r>
            <a:r>
              <a:rPr sz="1100" spc="-120" dirty="0">
                <a:latin typeface="Arial"/>
                <a:cs typeface="Arial"/>
              </a:rPr>
              <a:t>sea </a:t>
            </a:r>
            <a:r>
              <a:rPr sz="1100" spc="-50" dirty="0">
                <a:latin typeface="Arial"/>
                <a:cs typeface="Arial"/>
              </a:rPr>
              <a:t>level, </a:t>
            </a:r>
            <a:r>
              <a:rPr sz="1100" spc="-30" dirty="0">
                <a:latin typeface="Arial"/>
                <a:cs typeface="Arial"/>
              </a:rPr>
              <a:t>the </a:t>
            </a:r>
            <a:r>
              <a:rPr sz="1100" spc="-55" dirty="0">
                <a:latin typeface="Arial"/>
                <a:cs typeface="Arial"/>
              </a:rPr>
              <a:t>level </a:t>
            </a:r>
            <a:r>
              <a:rPr sz="1100" spc="-20" dirty="0">
                <a:latin typeface="Arial"/>
                <a:cs typeface="Arial"/>
              </a:rPr>
              <a:t>of  </a:t>
            </a:r>
            <a:r>
              <a:rPr sz="1100" spc="-45" dirty="0">
                <a:latin typeface="Arial"/>
                <a:cs typeface="Arial"/>
              </a:rPr>
              <a:t>rivers, </a:t>
            </a:r>
            <a:r>
              <a:rPr sz="1100" spc="-30" dirty="0">
                <a:latin typeface="Arial"/>
                <a:cs typeface="Arial"/>
              </a:rPr>
              <a:t>the extent </a:t>
            </a:r>
            <a:r>
              <a:rPr sz="1100" spc="-20" dirty="0">
                <a:latin typeface="Arial"/>
                <a:cs typeface="Arial"/>
              </a:rPr>
              <a:t>of </a:t>
            </a:r>
            <a:r>
              <a:rPr sz="1100" spc="-25" dirty="0">
                <a:latin typeface="Arial"/>
                <a:cs typeface="Arial"/>
              </a:rPr>
              <a:t>drought, </a:t>
            </a:r>
            <a:r>
              <a:rPr sz="1100" spc="-40" dirty="0">
                <a:latin typeface="Arial"/>
                <a:cs typeface="Arial"/>
              </a:rPr>
              <a:t>which </a:t>
            </a:r>
            <a:r>
              <a:rPr sz="1100" spc="-30" dirty="0">
                <a:latin typeface="Arial"/>
                <a:cs typeface="Arial"/>
              </a:rPr>
              <a:t>participate </a:t>
            </a:r>
            <a:r>
              <a:rPr sz="1100" spc="-20" dirty="0">
                <a:latin typeface="Arial"/>
                <a:cs typeface="Arial"/>
              </a:rPr>
              <a:t>in </a:t>
            </a:r>
            <a:r>
              <a:rPr sz="1100" spc="-30" dirty="0">
                <a:latin typeface="Arial"/>
                <a:cs typeface="Arial"/>
              </a:rPr>
              <a:t>the </a:t>
            </a:r>
            <a:r>
              <a:rPr sz="1100" spc="-35" dirty="0">
                <a:latin typeface="Arial"/>
                <a:cs typeface="Arial"/>
              </a:rPr>
              <a:t>calculation </a:t>
            </a:r>
            <a:r>
              <a:rPr sz="1100" spc="-20" dirty="0">
                <a:latin typeface="Arial"/>
                <a:cs typeface="Arial"/>
              </a:rPr>
              <a:t>of  </a:t>
            </a:r>
            <a:r>
              <a:rPr sz="1100" spc="-30" dirty="0">
                <a:latin typeface="Arial"/>
                <a:cs typeface="Arial"/>
              </a:rPr>
              <a:t>the </a:t>
            </a:r>
            <a:r>
              <a:rPr sz="1100" spc="-55" dirty="0">
                <a:latin typeface="Arial"/>
                <a:cs typeface="Arial"/>
              </a:rPr>
              <a:t>sub-index </a:t>
            </a:r>
            <a:r>
              <a:rPr sz="1100" spc="-20" dirty="0">
                <a:latin typeface="Arial"/>
                <a:cs typeface="Arial"/>
              </a:rPr>
              <a:t>of </a:t>
            </a:r>
            <a:r>
              <a:rPr sz="1100" spc="-100" dirty="0">
                <a:latin typeface="Arial"/>
                <a:cs typeface="Arial"/>
              </a:rPr>
              <a:t>CC</a:t>
            </a:r>
            <a:r>
              <a:rPr sz="1100" spc="65" dirty="0">
                <a:latin typeface="Arial"/>
                <a:cs typeface="Arial"/>
              </a:rPr>
              <a:t> </a:t>
            </a:r>
            <a:r>
              <a:rPr sz="1100" spc="-55" dirty="0">
                <a:latin typeface="Arial"/>
                <a:cs typeface="Arial"/>
              </a:rPr>
              <a:t>shock.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5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100" spc="-65" dirty="0">
                <a:latin typeface="Arial"/>
                <a:cs typeface="Arial"/>
              </a:rPr>
              <a:t>Consequently, </a:t>
            </a:r>
            <a:r>
              <a:rPr sz="1100" spc="-30" dirty="0">
                <a:latin typeface="Arial"/>
                <a:cs typeface="Arial"/>
              </a:rPr>
              <a:t>the </a:t>
            </a:r>
            <a:r>
              <a:rPr sz="1100" spc="-60" dirty="0">
                <a:latin typeface="Arial"/>
                <a:cs typeface="Arial"/>
              </a:rPr>
              <a:t>IIVGCC </a:t>
            </a:r>
            <a:r>
              <a:rPr sz="1100" spc="-25" dirty="0">
                <a:latin typeface="Arial"/>
                <a:cs typeface="Arial"/>
              </a:rPr>
              <a:t>for </a:t>
            </a:r>
            <a:r>
              <a:rPr sz="1100" spc="-60" dirty="0">
                <a:latin typeface="Arial"/>
                <a:cs typeface="Arial"/>
              </a:rPr>
              <a:t>sector </a:t>
            </a:r>
            <a:r>
              <a:rPr sz="1100" spc="-130" dirty="0">
                <a:latin typeface="Arial"/>
                <a:cs typeface="Arial"/>
              </a:rPr>
              <a:t>S </a:t>
            </a:r>
            <a:r>
              <a:rPr sz="1100" spc="-60" dirty="0">
                <a:latin typeface="Arial"/>
                <a:cs typeface="Arial"/>
              </a:rPr>
              <a:t>is</a:t>
            </a:r>
            <a:r>
              <a:rPr sz="1100" spc="-45" dirty="0">
                <a:latin typeface="Arial"/>
                <a:cs typeface="Arial"/>
              </a:rPr>
              <a:t> </a:t>
            </a:r>
            <a:r>
              <a:rPr sz="1100" spc="-55" dirty="0">
                <a:latin typeface="Arial"/>
                <a:cs typeface="Arial"/>
              </a:rPr>
              <a:t>defined </a:t>
            </a:r>
            <a:r>
              <a:rPr sz="1100" spc="-114" dirty="0">
                <a:latin typeface="Arial"/>
                <a:cs typeface="Arial"/>
              </a:rPr>
              <a:t>as</a:t>
            </a:r>
            <a:endParaRPr sz="11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394078" y="2543135"/>
            <a:ext cx="709930" cy="1917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100" spc="-70" dirty="0">
                <a:latin typeface="Arial"/>
                <a:cs typeface="Arial"/>
              </a:rPr>
              <a:t>IIVGCCs</a:t>
            </a:r>
            <a:r>
              <a:rPr sz="1100" spc="45" dirty="0">
                <a:latin typeface="Arial"/>
                <a:cs typeface="Arial"/>
              </a:rPr>
              <a:t> </a:t>
            </a:r>
            <a:r>
              <a:rPr sz="1100" spc="-55" dirty="0">
                <a:latin typeface="Verdana"/>
                <a:cs typeface="Verdana"/>
              </a:rPr>
              <a:t>=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217051" y="2449409"/>
            <a:ext cx="835025" cy="1917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100" i="1" spc="75" dirty="0">
                <a:latin typeface="Georgia"/>
                <a:cs typeface="Georgia"/>
              </a:rPr>
              <a:t>CCSV </a:t>
            </a:r>
            <a:r>
              <a:rPr sz="1100" i="1" spc="50" dirty="0">
                <a:latin typeface="Georgia"/>
                <a:cs typeface="Georgia"/>
              </a:rPr>
              <a:t>I</a:t>
            </a:r>
            <a:r>
              <a:rPr sz="1100" i="1" spc="15" dirty="0">
                <a:latin typeface="Georgia"/>
                <a:cs typeface="Georgia"/>
              </a:rPr>
              <a:t> </a:t>
            </a:r>
            <a:r>
              <a:rPr sz="1100" i="1" spc="-10" dirty="0">
                <a:latin typeface="Georgia"/>
                <a:cs typeface="Georgia"/>
              </a:rPr>
              <a:t>men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144712" y="2659735"/>
            <a:ext cx="979805" cy="0"/>
          </a:xfrm>
          <a:custGeom>
            <a:avLst/>
            <a:gdLst/>
            <a:ahLst/>
            <a:cxnLst/>
            <a:rect l="l" t="t" r="r" b="b"/>
            <a:pathLst>
              <a:path w="979805">
                <a:moveTo>
                  <a:pt x="0" y="0"/>
                </a:moveTo>
                <a:lnTo>
                  <a:pt x="979754" y="0"/>
                </a:lnTo>
              </a:path>
            </a:pathLst>
          </a:custGeom>
          <a:ln w="553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2132012" y="2638169"/>
            <a:ext cx="1005840" cy="1917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100" i="1" spc="75" dirty="0">
                <a:latin typeface="Georgia"/>
                <a:cs typeface="Georgia"/>
              </a:rPr>
              <a:t>CCSV </a:t>
            </a:r>
            <a:r>
              <a:rPr sz="1100" i="1" spc="50" dirty="0">
                <a:latin typeface="Georgia"/>
                <a:cs typeface="Georgia"/>
              </a:rPr>
              <a:t>I</a:t>
            </a:r>
            <a:r>
              <a:rPr sz="1100" i="1" spc="5" dirty="0">
                <a:latin typeface="Georgia"/>
                <a:cs typeface="Georgia"/>
              </a:rPr>
              <a:t> </a:t>
            </a:r>
            <a:r>
              <a:rPr sz="1100" i="1" spc="-35" dirty="0">
                <a:latin typeface="Georgia"/>
                <a:cs typeface="Georgia"/>
              </a:rPr>
              <a:t>women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150031" y="2543135"/>
            <a:ext cx="64135" cy="1917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100" i="1" spc="5" dirty="0">
                <a:latin typeface="Georgia"/>
                <a:cs typeface="Georgia"/>
              </a:rPr>
              <a:t>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25844" y="2886213"/>
            <a:ext cx="4206875" cy="363855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 marR="5080">
              <a:lnSpc>
                <a:spcPct val="102600"/>
              </a:lnSpc>
              <a:spcBef>
                <a:spcPts val="55"/>
              </a:spcBef>
            </a:pPr>
            <a:r>
              <a:rPr sz="1100" spc="40" dirty="0">
                <a:latin typeface="Arial"/>
                <a:cs typeface="Arial"/>
              </a:rPr>
              <a:t>It </a:t>
            </a:r>
            <a:r>
              <a:rPr sz="1100" spc="-45" dirty="0">
                <a:latin typeface="Arial"/>
                <a:cs typeface="Arial"/>
              </a:rPr>
              <a:t>therefore </a:t>
            </a:r>
            <a:r>
              <a:rPr sz="1100" spc="-90" dirty="0">
                <a:latin typeface="Arial"/>
                <a:cs typeface="Arial"/>
              </a:rPr>
              <a:t>measures </a:t>
            </a:r>
            <a:r>
              <a:rPr sz="1100" spc="-65" dirty="0">
                <a:latin typeface="Arial"/>
                <a:cs typeface="Arial"/>
              </a:rPr>
              <a:t>by </a:t>
            </a:r>
            <a:r>
              <a:rPr sz="1100" spc="-55" dirty="0">
                <a:latin typeface="Arial"/>
                <a:cs typeface="Arial"/>
              </a:rPr>
              <a:t>development </a:t>
            </a:r>
            <a:r>
              <a:rPr sz="1100" spc="-50" dirty="0">
                <a:latin typeface="Arial"/>
                <a:cs typeface="Arial"/>
              </a:rPr>
              <a:t>sector, </a:t>
            </a:r>
            <a:r>
              <a:rPr sz="1100" spc="-30" dirty="0">
                <a:latin typeface="Arial"/>
                <a:cs typeface="Arial"/>
              </a:rPr>
              <a:t>the </a:t>
            </a:r>
            <a:r>
              <a:rPr sz="1100" spc="-35" dirty="0">
                <a:latin typeface="Arial"/>
                <a:cs typeface="Arial"/>
              </a:rPr>
              <a:t>relative </a:t>
            </a:r>
            <a:r>
              <a:rPr sz="1100" spc="-30" dirty="0">
                <a:latin typeface="Arial"/>
                <a:cs typeface="Arial"/>
              </a:rPr>
              <a:t>vulnerability </a:t>
            </a:r>
            <a:r>
              <a:rPr sz="1100" spc="-20" dirty="0">
                <a:latin typeface="Arial"/>
                <a:cs typeface="Arial"/>
              </a:rPr>
              <a:t>of  </a:t>
            </a:r>
            <a:r>
              <a:rPr sz="1100" spc="-80" dirty="0">
                <a:latin typeface="Arial"/>
                <a:cs typeface="Arial"/>
              </a:rPr>
              <a:t>men </a:t>
            </a:r>
            <a:r>
              <a:rPr sz="1100" spc="10" dirty="0">
                <a:latin typeface="Arial"/>
                <a:cs typeface="Arial"/>
              </a:rPr>
              <a:t>to </a:t>
            </a:r>
            <a:r>
              <a:rPr sz="1100" spc="-35" dirty="0">
                <a:latin typeface="Arial"/>
                <a:cs typeface="Arial"/>
              </a:rPr>
              <a:t>climate </a:t>
            </a:r>
            <a:r>
              <a:rPr sz="1100" spc="-75" dirty="0">
                <a:latin typeface="Arial"/>
                <a:cs typeface="Arial"/>
              </a:rPr>
              <a:t>change </a:t>
            </a:r>
            <a:r>
              <a:rPr sz="1100" spc="-70" dirty="0">
                <a:latin typeface="Arial"/>
                <a:cs typeface="Arial"/>
              </a:rPr>
              <a:t>compared </a:t>
            </a:r>
            <a:r>
              <a:rPr sz="1100" dirty="0">
                <a:latin typeface="Arial"/>
                <a:cs typeface="Arial"/>
              </a:rPr>
              <a:t>with </a:t>
            </a:r>
            <a:r>
              <a:rPr sz="1100" spc="5" dirty="0">
                <a:latin typeface="Arial"/>
                <a:cs typeface="Arial"/>
              </a:rPr>
              <a:t>that </a:t>
            </a:r>
            <a:r>
              <a:rPr sz="1100" spc="-20" dirty="0">
                <a:latin typeface="Arial"/>
                <a:cs typeface="Arial"/>
              </a:rPr>
              <a:t>of</a:t>
            </a:r>
            <a:r>
              <a:rPr sz="1100" spc="-5" dirty="0">
                <a:latin typeface="Arial"/>
                <a:cs typeface="Arial"/>
              </a:rPr>
              <a:t> </a:t>
            </a:r>
            <a:r>
              <a:rPr sz="1100" spc="-65" dirty="0">
                <a:latin typeface="Arial"/>
                <a:cs typeface="Arial"/>
              </a:rPr>
              <a:t>women.</a:t>
            </a:r>
            <a:endParaRPr sz="110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0" y="3346348"/>
            <a:ext cx="1536065" cy="109855"/>
          </a:xfrm>
          <a:custGeom>
            <a:avLst/>
            <a:gdLst/>
            <a:ahLst/>
            <a:cxnLst/>
            <a:rect l="l" t="t" r="r" b="b"/>
            <a:pathLst>
              <a:path w="1536065" h="109854">
                <a:moveTo>
                  <a:pt x="0" y="109651"/>
                </a:moveTo>
                <a:lnTo>
                  <a:pt x="1535976" y="109651"/>
                </a:lnTo>
                <a:lnTo>
                  <a:pt x="1535976" y="0"/>
                </a:lnTo>
                <a:lnTo>
                  <a:pt x="0" y="0"/>
                </a:lnTo>
                <a:lnTo>
                  <a:pt x="0" y="109651"/>
                </a:lnTo>
                <a:close/>
              </a:path>
            </a:pathLst>
          </a:custGeom>
          <a:solidFill>
            <a:srgbClr val="A3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535976" y="3346348"/>
            <a:ext cx="1536065" cy="109855"/>
          </a:xfrm>
          <a:custGeom>
            <a:avLst/>
            <a:gdLst/>
            <a:ahLst/>
            <a:cxnLst/>
            <a:rect l="l" t="t" r="r" b="b"/>
            <a:pathLst>
              <a:path w="1536064" h="109854">
                <a:moveTo>
                  <a:pt x="0" y="109651"/>
                </a:moveTo>
                <a:lnTo>
                  <a:pt x="1535976" y="109651"/>
                </a:lnTo>
                <a:lnTo>
                  <a:pt x="1535976" y="0"/>
                </a:lnTo>
                <a:lnTo>
                  <a:pt x="0" y="0"/>
                </a:lnTo>
                <a:lnTo>
                  <a:pt x="0" y="109651"/>
                </a:lnTo>
                <a:close/>
              </a:path>
            </a:pathLst>
          </a:custGeom>
          <a:solidFill>
            <a:srgbClr val="EBEB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071952" y="3346348"/>
            <a:ext cx="1536065" cy="109855"/>
          </a:xfrm>
          <a:custGeom>
            <a:avLst/>
            <a:gdLst/>
            <a:ahLst/>
            <a:cxnLst/>
            <a:rect l="l" t="t" r="r" b="b"/>
            <a:pathLst>
              <a:path w="1536064" h="109854">
                <a:moveTo>
                  <a:pt x="0" y="109651"/>
                </a:moveTo>
                <a:lnTo>
                  <a:pt x="1535976" y="109651"/>
                </a:lnTo>
                <a:lnTo>
                  <a:pt x="1535976" y="0"/>
                </a:lnTo>
                <a:lnTo>
                  <a:pt x="0" y="0"/>
                </a:lnTo>
                <a:lnTo>
                  <a:pt x="0" y="109651"/>
                </a:lnTo>
                <a:close/>
              </a:path>
            </a:pathLst>
          </a:custGeom>
          <a:solidFill>
            <a:srgbClr val="D8D8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2086711" y="3351784"/>
            <a:ext cx="407670" cy="102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75"/>
              </a:lnSpc>
            </a:pPr>
            <a:r>
              <a:rPr sz="600" spc="-40" dirty="0">
                <a:solidFill>
                  <a:srgbClr val="8E0000"/>
                </a:solidFill>
                <a:latin typeface="Verdana"/>
                <a:cs typeface="Verdana"/>
                <a:hlinkClick r:id="rId3" action="ppaction://hlinksldjump"/>
              </a:rPr>
              <a:t>CLPA-2019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303333" y="3351784"/>
            <a:ext cx="806450" cy="102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75"/>
              </a:lnSpc>
            </a:pPr>
            <a:r>
              <a:rPr sz="600" spc="-55" dirty="0">
                <a:solidFill>
                  <a:srgbClr val="7A0000"/>
                </a:solidFill>
                <a:latin typeface="Verdana"/>
                <a:cs typeface="Verdana"/>
              </a:rPr>
              <a:t>November </a:t>
            </a:r>
            <a:r>
              <a:rPr sz="600" spc="-65" dirty="0">
                <a:solidFill>
                  <a:srgbClr val="7A0000"/>
                </a:solidFill>
                <a:latin typeface="Verdana"/>
                <a:cs typeface="Verdana"/>
              </a:rPr>
              <a:t>25–29,</a:t>
            </a:r>
            <a:r>
              <a:rPr sz="600" spc="20" dirty="0">
                <a:solidFill>
                  <a:srgbClr val="7A0000"/>
                </a:solidFill>
                <a:latin typeface="Verdana"/>
                <a:cs typeface="Verdana"/>
              </a:rPr>
              <a:t> </a:t>
            </a:r>
            <a:r>
              <a:rPr sz="600" spc="-65" dirty="0">
                <a:solidFill>
                  <a:srgbClr val="7A0000"/>
                </a:solidFill>
                <a:latin typeface="Verdana"/>
                <a:cs typeface="Verdana"/>
              </a:rPr>
              <a:t>2019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272174" y="3351784"/>
            <a:ext cx="281305" cy="102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75"/>
              </a:lnSpc>
            </a:pPr>
            <a:r>
              <a:rPr sz="600" spc="-65" dirty="0">
                <a:solidFill>
                  <a:srgbClr val="7A0000"/>
                </a:solidFill>
                <a:latin typeface="Verdana"/>
                <a:cs typeface="Verdana"/>
              </a:rPr>
              <a:t>11 </a:t>
            </a:r>
            <a:r>
              <a:rPr sz="600" spc="45" dirty="0">
                <a:solidFill>
                  <a:srgbClr val="7A0000"/>
                </a:solidFill>
                <a:latin typeface="Verdana"/>
                <a:cs typeface="Verdana"/>
              </a:rPr>
              <a:t>/</a:t>
            </a:r>
            <a:r>
              <a:rPr sz="600" spc="-15" dirty="0">
                <a:solidFill>
                  <a:srgbClr val="7A0000"/>
                </a:solidFill>
                <a:latin typeface="Verdana"/>
                <a:cs typeface="Verdana"/>
              </a:rPr>
              <a:t> </a:t>
            </a:r>
            <a:r>
              <a:rPr sz="600" spc="-65" dirty="0">
                <a:solidFill>
                  <a:srgbClr val="7A0000"/>
                </a:solidFill>
                <a:latin typeface="Verdana"/>
                <a:cs typeface="Verdana"/>
              </a:rPr>
              <a:t>18</a:t>
            </a:r>
            <a:endParaRPr sz="600">
              <a:latin typeface="Verdana"/>
              <a:cs typeface="Verdana"/>
            </a:endParaRPr>
          </a:p>
        </p:txBody>
      </p:sp>
    </p:spTree>
  </p:cSld>
  <p:clrMapOvr>
    <a:masterClrMapping/>
  </p:clrMapOvr>
  <p:transition>
    <p:cut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4608195" cy="573405"/>
          </a:xfrm>
          <a:custGeom>
            <a:avLst/>
            <a:gdLst/>
            <a:ahLst/>
            <a:cxnLst/>
            <a:rect l="l" t="t" r="r" b="b"/>
            <a:pathLst>
              <a:path w="4608195" h="573405">
                <a:moveTo>
                  <a:pt x="0" y="572808"/>
                </a:moveTo>
                <a:lnTo>
                  <a:pt x="4608004" y="572808"/>
                </a:lnTo>
                <a:lnTo>
                  <a:pt x="4608004" y="0"/>
                </a:lnTo>
                <a:lnTo>
                  <a:pt x="0" y="0"/>
                </a:lnTo>
                <a:lnTo>
                  <a:pt x="0" y="572808"/>
                </a:lnTo>
                <a:close/>
              </a:path>
            </a:pathLst>
          </a:custGeom>
          <a:solidFill>
            <a:srgbClr val="F2F2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5300" y="57338"/>
            <a:ext cx="3810000" cy="471805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 marR="5080">
              <a:lnSpc>
                <a:spcPct val="106700"/>
              </a:lnSpc>
              <a:spcBef>
                <a:spcPts val="20"/>
              </a:spcBef>
            </a:pPr>
            <a:r>
              <a:rPr b="1" spc="-25" dirty="0">
                <a:latin typeface="Arial"/>
                <a:cs typeface="Arial"/>
              </a:rPr>
              <a:t>Index </a:t>
            </a:r>
            <a:r>
              <a:rPr b="1" spc="-30" dirty="0">
                <a:latin typeface="Arial"/>
                <a:cs typeface="Arial"/>
              </a:rPr>
              <a:t>of </a:t>
            </a:r>
            <a:r>
              <a:rPr b="1" spc="-20" dirty="0">
                <a:latin typeface="Arial"/>
                <a:cs typeface="Arial"/>
              </a:rPr>
              <a:t>Inequality </a:t>
            </a:r>
            <a:r>
              <a:rPr b="1" spc="-30" dirty="0">
                <a:latin typeface="Arial"/>
                <a:cs typeface="Arial"/>
              </a:rPr>
              <a:t>of </a:t>
            </a:r>
            <a:r>
              <a:rPr b="1" spc="-40" dirty="0">
                <a:latin typeface="Arial"/>
                <a:cs typeface="Arial"/>
              </a:rPr>
              <a:t>Gender </a:t>
            </a:r>
            <a:r>
              <a:rPr b="1" spc="-20" dirty="0">
                <a:latin typeface="Arial"/>
                <a:cs typeface="Arial"/>
              </a:rPr>
              <a:t>Vulnerability </a:t>
            </a:r>
            <a:r>
              <a:rPr b="1" spc="20" dirty="0">
                <a:latin typeface="Arial"/>
                <a:cs typeface="Arial"/>
              </a:rPr>
              <a:t>to  </a:t>
            </a:r>
            <a:r>
              <a:rPr b="1" spc="-10" dirty="0">
                <a:latin typeface="Arial"/>
                <a:cs typeface="Arial"/>
              </a:rPr>
              <a:t>Climate </a:t>
            </a:r>
            <a:r>
              <a:rPr b="1" spc="-45" dirty="0">
                <a:latin typeface="Arial"/>
                <a:cs typeface="Arial"/>
              </a:rPr>
              <a:t>Change</a:t>
            </a:r>
            <a:r>
              <a:rPr b="1" spc="-105" dirty="0">
                <a:latin typeface="Arial"/>
                <a:cs typeface="Arial"/>
              </a:rPr>
              <a:t> </a:t>
            </a:r>
            <a:r>
              <a:rPr b="1" spc="65" dirty="0">
                <a:latin typeface="Arial"/>
                <a:cs typeface="Arial"/>
              </a:rPr>
              <a:t>(IIVGCC)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75"/>
              </a:lnSpc>
            </a:pPr>
            <a:r>
              <a:rPr spc="-15" dirty="0"/>
              <a:t>F. </a:t>
            </a:r>
            <a:r>
              <a:rPr dirty="0"/>
              <a:t>AKIMABERA </a:t>
            </a:r>
            <a:r>
              <a:rPr spc="45" dirty="0"/>
              <a:t>&amp; </a:t>
            </a:r>
            <a:r>
              <a:rPr spc="-50" dirty="0"/>
              <a:t>S.</a:t>
            </a:r>
            <a:r>
              <a:rPr spc="-55" dirty="0"/>
              <a:t> </a:t>
            </a:r>
            <a:r>
              <a:rPr spc="-15" dirty="0"/>
              <a:t>DOSSOU-CADJA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25844" y="645450"/>
            <a:ext cx="4110354" cy="363855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 marR="5080">
              <a:lnSpc>
                <a:spcPct val="102600"/>
              </a:lnSpc>
              <a:spcBef>
                <a:spcPts val="55"/>
              </a:spcBef>
            </a:pPr>
            <a:r>
              <a:rPr sz="1100" spc="-30" dirty="0">
                <a:latin typeface="Arial"/>
                <a:cs typeface="Arial"/>
              </a:rPr>
              <a:t>In </a:t>
            </a:r>
            <a:r>
              <a:rPr sz="1100" spc="-40" dirty="0">
                <a:latin typeface="Arial"/>
                <a:cs typeface="Arial"/>
              </a:rPr>
              <a:t>practice, </a:t>
            </a:r>
            <a:r>
              <a:rPr sz="1100" spc="-60" dirty="0">
                <a:latin typeface="Arial"/>
                <a:cs typeface="Arial"/>
              </a:rPr>
              <a:t>variables </a:t>
            </a:r>
            <a:r>
              <a:rPr sz="1100" spc="-40" dirty="0">
                <a:latin typeface="Arial"/>
                <a:cs typeface="Arial"/>
              </a:rPr>
              <a:t>primary </a:t>
            </a:r>
            <a:r>
              <a:rPr sz="1100" spc="-35" dirty="0">
                <a:latin typeface="Arial"/>
                <a:cs typeface="Arial"/>
              </a:rPr>
              <a:t>data </a:t>
            </a:r>
            <a:r>
              <a:rPr sz="1100" spc="-40" dirty="0">
                <a:latin typeface="Arial"/>
                <a:cs typeface="Arial"/>
              </a:rPr>
              <a:t>must </a:t>
            </a:r>
            <a:r>
              <a:rPr sz="1100" spc="-75" dirty="0">
                <a:latin typeface="Arial"/>
                <a:cs typeface="Arial"/>
              </a:rPr>
              <a:t>be </a:t>
            </a:r>
            <a:r>
              <a:rPr sz="1100" spc="-55" dirty="0">
                <a:latin typeface="Arial"/>
                <a:cs typeface="Arial"/>
              </a:rPr>
              <a:t>standardized </a:t>
            </a:r>
            <a:r>
              <a:rPr sz="1100" spc="-25" dirty="0">
                <a:latin typeface="Arial"/>
                <a:cs typeface="Arial"/>
              </a:rPr>
              <a:t>for </a:t>
            </a:r>
            <a:r>
              <a:rPr sz="1100" spc="-30" dirty="0">
                <a:latin typeface="Arial"/>
                <a:cs typeface="Arial"/>
              </a:rPr>
              <a:t>the </a:t>
            </a:r>
            <a:r>
              <a:rPr sz="1100" spc="-55" dirty="0">
                <a:latin typeface="Arial"/>
                <a:cs typeface="Arial"/>
              </a:rPr>
              <a:t>index  </a:t>
            </a:r>
            <a:r>
              <a:rPr sz="1100" spc="-30" dirty="0">
                <a:latin typeface="Arial"/>
                <a:cs typeface="Arial"/>
              </a:rPr>
              <a:t>calculation, </a:t>
            </a:r>
            <a:r>
              <a:rPr sz="1100" spc="-60" dirty="0">
                <a:latin typeface="Arial"/>
                <a:cs typeface="Arial"/>
              </a:rPr>
              <a:t>using </a:t>
            </a:r>
            <a:r>
              <a:rPr sz="1100" spc="-30" dirty="0">
                <a:latin typeface="Arial"/>
                <a:cs typeface="Arial"/>
              </a:rPr>
              <a:t>the </a:t>
            </a:r>
            <a:r>
              <a:rPr sz="1100" b="1" spc="-35" dirty="0">
                <a:latin typeface="Arial"/>
                <a:cs typeface="Arial"/>
              </a:rPr>
              <a:t>min-max </a:t>
            </a:r>
            <a:r>
              <a:rPr sz="1100" b="1" spc="-40" dirty="0">
                <a:latin typeface="Arial"/>
                <a:cs typeface="Arial"/>
              </a:rPr>
              <a:t>standardization </a:t>
            </a:r>
            <a:r>
              <a:rPr sz="1100" spc="-60" dirty="0">
                <a:latin typeface="Arial"/>
                <a:cs typeface="Arial"/>
              </a:rPr>
              <a:t>procedure </a:t>
            </a:r>
            <a:r>
              <a:rPr sz="1100" spc="-114" dirty="0">
                <a:latin typeface="Arial"/>
                <a:cs typeface="Arial"/>
              </a:rPr>
              <a:t>as</a:t>
            </a:r>
            <a:r>
              <a:rPr sz="1100" spc="-45" dirty="0">
                <a:latin typeface="Arial"/>
                <a:cs typeface="Arial"/>
              </a:rPr>
              <a:t> </a:t>
            </a:r>
            <a:r>
              <a:rPr sz="1100" spc="-40" dirty="0">
                <a:latin typeface="Arial"/>
                <a:cs typeface="Arial"/>
              </a:rPr>
              <a:t>follows:</a:t>
            </a:r>
            <a:endParaRPr sz="11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824088" y="1281276"/>
            <a:ext cx="790575" cy="1917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100" b="1" spc="10" dirty="0">
                <a:latin typeface="Arial"/>
                <a:cs typeface="Arial"/>
              </a:rPr>
              <a:t>Max </a:t>
            </a:r>
            <a:r>
              <a:rPr sz="1100" i="1" spc="-55" dirty="0">
                <a:latin typeface="Verdana"/>
                <a:cs typeface="Verdana"/>
              </a:rPr>
              <a:t>−</a:t>
            </a:r>
            <a:r>
              <a:rPr sz="1100" i="1" spc="110" dirty="0">
                <a:latin typeface="Verdana"/>
                <a:cs typeface="Verdana"/>
              </a:rPr>
              <a:t> </a:t>
            </a:r>
            <a:r>
              <a:rPr sz="1100" dirty="0">
                <a:latin typeface="Arial"/>
                <a:cs typeface="Arial"/>
              </a:rPr>
              <a:t>Min</a:t>
            </a:r>
            <a:endParaRPr sz="11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501228" y="1092503"/>
            <a:ext cx="1605915" cy="2857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97180">
              <a:lnSpc>
                <a:spcPts val="1030"/>
              </a:lnSpc>
              <a:spcBef>
                <a:spcPts val="90"/>
              </a:spcBef>
            </a:pPr>
            <a:r>
              <a:rPr sz="1100" b="1" u="sng" spc="-3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Value </a:t>
            </a:r>
            <a:r>
              <a:rPr sz="1100" i="1" u="sng" spc="-55" dirty="0">
                <a:uFill>
                  <a:solidFill>
                    <a:srgbClr val="000000"/>
                  </a:solidFill>
                </a:uFill>
                <a:latin typeface="Verdana"/>
                <a:cs typeface="Verdana"/>
              </a:rPr>
              <a:t>−</a:t>
            </a:r>
            <a:r>
              <a:rPr sz="1100" i="1" u="sng" spc="260" dirty="0">
                <a:uFill>
                  <a:solidFill>
                    <a:srgbClr val="000000"/>
                  </a:solidFill>
                </a:uFill>
                <a:latin typeface="Verdana"/>
                <a:cs typeface="Verdana"/>
              </a:rPr>
              <a:t> </a:t>
            </a:r>
            <a:r>
              <a:rPr sz="1100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Min</a:t>
            </a:r>
            <a:endParaRPr sz="1100">
              <a:latin typeface="Arial"/>
              <a:cs typeface="Arial"/>
            </a:endParaRPr>
          </a:p>
          <a:p>
            <a:pPr marL="12700">
              <a:lnSpc>
                <a:spcPts val="1030"/>
              </a:lnSpc>
              <a:tabLst>
                <a:tab pos="1184275" algn="l"/>
              </a:tabLst>
            </a:pPr>
            <a:r>
              <a:rPr sz="1100" spc="-5" dirty="0">
                <a:latin typeface="Arial"/>
                <a:cs typeface="Arial"/>
              </a:rPr>
              <a:t>I </a:t>
            </a:r>
            <a:r>
              <a:rPr sz="1100" spc="60" dirty="0">
                <a:latin typeface="Arial"/>
                <a:cs typeface="Arial"/>
              </a:rPr>
              <a:t> </a:t>
            </a:r>
            <a:r>
              <a:rPr sz="1100" spc="-55" dirty="0">
                <a:latin typeface="Verdana"/>
                <a:cs typeface="Verdana"/>
              </a:rPr>
              <a:t>=	</a:t>
            </a:r>
            <a:r>
              <a:rPr sz="1100" i="1" spc="-55" dirty="0">
                <a:latin typeface="Verdana"/>
                <a:cs typeface="Verdana"/>
              </a:rPr>
              <a:t>×</a:t>
            </a:r>
            <a:r>
              <a:rPr sz="1100" i="1" spc="-270" dirty="0">
                <a:latin typeface="Verdana"/>
                <a:cs typeface="Verdana"/>
              </a:rPr>
              <a:t> </a:t>
            </a:r>
            <a:r>
              <a:rPr sz="1100" spc="-155" dirty="0">
                <a:latin typeface="Verdana"/>
                <a:cs typeface="Verdana"/>
              </a:rPr>
              <a:t>100 </a:t>
            </a:r>
            <a:r>
              <a:rPr sz="1100" i="1" spc="5" dirty="0">
                <a:latin typeface="Georgia"/>
                <a:cs typeface="Georgia"/>
              </a:rPr>
              <a:t>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0" y="3346348"/>
            <a:ext cx="1536065" cy="109855"/>
          </a:xfrm>
          <a:custGeom>
            <a:avLst/>
            <a:gdLst/>
            <a:ahLst/>
            <a:cxnLst/>
            <a:rect l="l" t="t" r="r" b="b"/>
            <a:pathLst>
              <a:path w="1536065" h="109854">
                <a:moveTo>
                  <a:pt x="0" y="109651"/>
                </a:moveTo>
                <a:lnTo>
                  <a:pt x="1535976" y="109651"/>
                </a:lnTo>
                <a:lnTo>
                  <a:pt x="1535976" y="0"/>
                </a:lnTo>
                <a:lnTo>
                  <a:pt x="0" y="0"/>
                </a:lnTo>
                <a:lnTo>
                  <a:pt x="0" y="109651"/>
                </a:lnTo>
                <a:close/>
              </a:path>
            </a:pathLst>
          </a:custGeom>
          <a:solidFill>
            <a:srgbClr val="A3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535976" y="3346348"/>
            <a:ext cx="1536065" cy="109855"/>
          </a:xfrm>
          <a:custGeom>
            <a:avLst/>
            <a:gdLst/>
            <a:ahLst/>
            <a:cxnLst/>
            <a:rect l="l" t="t" r="r" b="b"/>
            <a:pathLst>
              <a:path w="1536064" h="109854">
                <a:moveTo>
                  <a:pt x="0" y="109651"/>
                </a:moveTo>
                <a:lnTo>
                  <a:pt x="1535976" y="109651"/>
                </a:lnTo>
                <a:lnTo>
                  <a:pt x="1535976" y="0"/>
                </a:lnTo>
                <a:lnTo>
                  <a:pt x="0" y="0"/>
                </a:lnTo>
                <a:lnTo>
                  <a:pt x="0" y="109651"/>
                </a:lnTo>
                <a:close/>
              </a:path>
            </a:pathLst>
          </a:custGeom>
          <a:solidFill>
            <a:srgbClr val="EBEB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071952" y="3346348"/>
            <a:ext cx="1536065" cy="109855"/>
          </a:xfrm>
          <a:custGeom>
            <a:avLst/>
            <a:gdLst/>
            <a:ahLst/>
            <a:cxnLst/>
            <a:rect l="l" t="t" r="r" b="b"/>
            <a:pathLst>
              <a:path w="1536064" h="109854">
                <a:moveTo>
                  <a:pt x="0" y="109651"/>
                </a:moveTo>
                <a:lnTo>
                  <a:pt x="1535976" y="109651"/>
                </a:lnTo>
                <a:lnTo>
                  <a:pt x="1535976" y="0"/>
                </a:lnTo>
                <a:lnTo>
                  <a:pt x="0" y="0"/>
                </a:lnTo>
                <a:lnTo>
                  <a:pt x="0" y="109651"/>
                </a:lnTo>
                <a:close/>
              </a:path>
            </a:pathLst>
          </a:custGeom>
          <a:solidFill>
            <a:srgbClr val="D8D8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2086711" y="3351784"/>
            <a:ext cx="407670" cy="102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75"/>
              </a:lnSpc>
            </a:pPr>
            <a:r>
              <a:rPr sz="600" spc="-40" dirty="0">
                <a:solidFill>
                  <a:srgbClr val="8E0000"/>
                </a:solidFill>
                <a:latin typeface="Verdana"/>
                <a:cs typeface="Verdana"/>
                <a:hlinkClick r:id="rId2" action="ppaction://hlinksldjump"/>
              </a:rPr>
              <a:t>CLPA-2019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303333" y="3351784"/>
            <a:ext cx="806450" cy="102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75"/>
              </a:lnSpc>
            </a:pPr>
            <a:r>
              <a:rPr sz="600" spc="-55" dirty="0">
                <a:solidFill>
                  <a:srgbClr val="7A0000"/>
                </a:solidFill>
                <a:latin typeface="Verdana"/>
                <a:cs typeface="Verdana"/>
              </a:rPr>
              <a:t>November </a:t>
            </a:r>
            <a:r>
              <a:rPr sz="600" spc="-65" dirty="0">
                <a:solidFill>
                  <a:srgbClr val="7A0000"/>
                </a:solidFill>
                <a:latin typeface="Verdana"/>
                <a:cs typeface="Verdana"/>
              </a:rPr>
              <a:t>25–29,</a:t>
            </a:r>
            <a:r>
              <a:rPr sz="600" spc="20" dirty="0">
                <a:solidFill>
                  <a:srgbClr val="7A0000"/>
                </a:solidFill>
                <a:latin typeface="Verdana"/>
                <a:cs typeface="Verdana"/>
              </a:rPr>
              <a:t> </a:t>
            </a:r>
            <a:r>
              <a:rPr sz="600" spc="-65" dirty="0">
                <a:solidFill>
                  <a:srgbClr val="7A0000"/>
                </a:solidFill>
                <a:latin typeface="Verdana"/>
                <a:cs typeface="Verdana"/>
              </a:rPr>
              <a:t>2019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272174" y="3351784"/>
            <a:ext cx="281305" cy="102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75"/>
              </a:lnSpc>
            </a:pPr>
            <a:r>
              <a:rPr sz="600" spc="-65" dirty="0">
                <a:solidFill>
                  <a:srgbClr val="7A0000"/>
                </a:solidFill>
                <a:latin typeface="Verdana"/>
                <a:cs typeface="Verdana"/>
              </a:rPr>
              <a:t>12 </a:t>
            </a:r>
            <a:r>
              <a:rPr sz="600" spc="45" dirty="0">
                <a:solidFill>
                  <a:srgbClr val="7A0000"/>
                </a:solidFill>
                <a:latin typeface="Verdana"/>
                <a:cs typeface="Verdana"/>
              </a:rPr>
              <a:t>/</a:t>
            </a:r>
            <a:r>
              <a:rPr sz="600" spc="-15" dirty="0">
                <a:solidFill>
                  <a:srgbClr val="7A0000"/>
                </a:solidFill>
                <a:latin typeface="Verdana"/>
                <a:cs typeface="Verdana"/>
              </a:rPr>
              <a:t> </a:t>
            </a:r>
            <a:r>
              <a:rPr sz="600" spc="-65" dirty="0">
                <a:solidFill>
                  <a:srgbClr val="7A0000"/>
                </a:solidFill>
                <a:latin typeface="Verdana"/>
                <a:cs typeface="Verdana"/>
              </a:rPr>
              <a:t>18</a:t>
            </a:r>
            <a:endParaRPr sz="600">
              <a:latin typeface="Verdana"/>
              <a:cs typeface="Verdana"/>
            </a:endParaRPr>
          </a:p>
        </p:txBody>
      </p:sp>
    </p:spTree>
  </p:cSld>
  <p:clrMapOvr>
    <a:masterClrMapping/>
  </p:clrMapOvr>
  <p:transition>
    <p:cut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4608195" cy="573405"/>
          </a:xfrm>
          <a:custGeom>
            <a:avLst/>
            <a:gdLst/>
            <a:ahLst/>
            <a:cxnLst/>
            <a:rect l="l" t="t" r="r" b="b"/>
            <a:pathLst>
              <a:path w="4608195" h="573405">
                <a:moveTo>
                  <a:pt x="0" y="572808"/>
                </a:moveTo>
                <a:lnTo>
                  <a:pt x="4608004" y="572808"/>
                </a:lnTo>
                <a:lnTo>
                  <a:pt x="4608004" y="0"/>
                </a:lnTo>
                <a:lnTo>
                  <a:pt x="0" y="0"/>
                </a:lnTo>
                <a:lnTo>
                  <a:pt x="0" y="572808"/>
                </a:lnTo>
                <a:close/>
              </a:path>
            </a:pathLst>
          </a:custGeom>
          <a:solidFill>
            <a:srgbClr val="F2F2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5300" y="57338"/>
            <a:ext cx="3810000" cy="471805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 marR="5080">
              <a:lnSpc>
                <a:spcPct val="106700"/>
              </a:lnSpc>
              <a:spcBef>
                <a:spcPts val="20"/>
              </a:spcBef>
            </a:pPr>
            <a:r>
              <a:rPr b="1" spc="-25" dirty="0">
                <a:latin typeface="Arial"/>
                <a:cs typeface="Arial"/>
              </a:rPr>
              <a:t>Index </a:t>
            </a:r>
            <a:r>
              <a:rPr b="1" spc="-30" dirty="0">
                <a:latin typeface="Arial"/>
                <a:cs typeface="Arial"/>
              </a:rPr>
              <a:t>of </a:t>
            </a:r>
            <a:r>
              <a:rPr b="1" spc="-20" dirty="0">
                <a:latin typeface="Arial"/>
                <a:cs typeface="Arial"/>
              </a:rPr>
              <a:t>Inequality </a:t>
            </a:r>
            <a:r>
              <a:rPr b="1" spc="-30" dirty="0">
                <a:latin typeface="Arial"/>
                <a:cs typeface="Arial"/>
              </a:rPr>
              <a:t>of </a:t>
            </a:r>
            <a:r>
              <a:rPr b="1" spc="-40" dirty="0">
                <a:latin typeface="Arial"/>
                <a:cs typeface="Arial"/>
              </a:rPr>
              <a:t>Gender </a:t>
            </a:r>
            <a:r>
              <a:rPr b="1" spc="-20" dirty="0">
                <a:latin typeface="Arial"/>
                <a:cs typeface="Arial"/>
              </a:rPr>
              <a:t>Vulnerability </a:t>
            </a:r>
            <a:r>
              <a:rPr b="1" spc="20" dirty="0">
                <a:latin typeface="Arial"/>
                <a:cs typeface="Arial"/>
              </a:rPr>
              <a:t>to  </a:t>
            </a:r>
            <a:r>
              <a:rPr b="1" spc="-10" dirty="0">
                <a:latin typeface="Arial"/>
                <a:cs typeface="Arial"/>
              </a:rPr>
              <a:t>Climate </a:t>
            </a:r>
            <a:r>
              <a:rPr b="1" spc="-45" dirty="0">
                <a:latin typeface="Arial"/>
                <a:cs typeface="Arial"/>
              </a:rPr>
              <a:t>Change</a:t>
            </a:r>
            <a:r>
              <a:rPr b="1" spc="-105" dirty="0">
                <a:latin typeface="Arial"/>
                <a:cs typeface="Arial"/>
              </a:rPr>
              <a:t> </a:t>
            </a:r>
            <a:r>
              <a:rPr b="1" spc="65" dirty="0">
                <a:latin typeface="Arial"/>
                <a:cs typeface="Arial"/>
              </a:rPr>
              <a:t>(IIVGCC)</a:t>
            </a:r>
          </a:p>
        </p:txBody>
      </p:sp>
      <p:sp>
        <p:nvSpPr>
          <p:cNvPr id="13" name="object 13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75"/>
              </a:lnSpc>
            </a:pPr>
            <a:r>
              <a:rPr spc="-15" dirty="0"/>
              <a:t>F. </a:t>
            </a:r>
            <a:r>
              <a:rPr dirty="0"/>
              <a:t>AKIMABERA </a:t>
            </a:r>
            <a:r>
              <a:rPr spc="45" dirty="0"/>
              <a:t>&amp; </a:t>
            </a:r>
            <a:r>
              <a:rPr spc="-50" dirty="0"/>
              <a:t>S.</a:t>
            </a:r>
            <a:r>
              <a:rPr spc="-55" dirty="0"/>
              <a:t> </a:t>
            </a:r>
            <a:r>
              <a:rPr spc="-15" dirty="0"/>
              <a:t>DOSSOU-CADJA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25844" y="645450"/>
            <a:ext cx="4110354" cy="363855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 marR="5080">
              <a:lnSpc>
                <a:spcPct val="102600"/>
              </a:lnSpc>
              <a:spcBef>
                <a:spcPts val="55"/>
              </a:spcBef>
            </a:pPr>
            <a:r>
              <a:rPr sz="1100" spc="-30" dirty="0">
                <a:latin typeface="Arial"/>
                <a:cs typeface="Arial"/>
              </a:rPr>
              <a:t>In </a:t>
            </a:r>
            <a:r>
              <a:rPr sz="1100" spc="-40" dirty="0">
                <a:latin typeface="Arial"/>
                <a:cs typeface="Arial"/>
              </a:rPr>
              <a:t>practice, </a:t>
            </a:r>
            <a:r>
              <a:rPr sz="1100" spc="-60" dirty="0">
                <a:latin typeface="Arial"/>
                <a:cs typeface="Arial"/>
              </a:rPr>
              <a:t>variables </a:t>
            </a:r>
            <a:r>
              <a:rPr sz="1100" spc="-40" dirty="0">
                <a:latin typeface="Arial"/>
                <a:cs typeface="Arial"/>
              </a:rPr>
              <a:t>primary </a:t>
            </a:r>
            <a:r>
              <a:rPr sz="1100" spc="-35" dirty="0">
                <a:latin typeface="Arial"/>
                <a:cs typeface="Arial"/>
              </a:rPr>
              <a:t>data </a:t>
            </a:r>
            <a:r>
              <a:rPr sz="1100" spc="-40" dirty="0">
                <a:latin typeface="Arial"/>
                <a:cs typeface="Arial"/>
              </a:rPr>
              <a:t>must </a:t>
            </a:r>
            <a:r>
              <a:rPr sz="1100" spc="-75" dirty="0">
                <a:latin typeface="Arial"/>
                <a:cs typeface="Arial"/>
              </a:rPr>
              <a:t>be </a:t>
            </a:r>
            <a:r>
              <a:rPr sz="1100" spc="-55" dirty="0">
                <a:latin typeface="Arial"/>
                <a:cs typeface="Arial"/>
              </a:rPr>
              <a:t>standardized </a:t>
            </a:r>
            <a:r>
              <a:rPr sz="1100" spc="-25" dirty="0">
                <a:latin typeface="Arial"/>
                <a:cs typeface="Arial"/>
              </a:rPr>
              <a:t>for </a:t>
            </a:r>
            <a:r>
              <a:rPr sz="1100" spc="-30" dirty="0">
                <a:latin typeface="Arial"/>
                <a:cs typeface="Arial"/>
              </a:rPr>
              <a:t>the </a:t>
            </a:r>
            <a:r>
              <a:rPr sz="1100" spc="-55" dirty="0">
                <a:latin typeface="Arial"/>
                <a:cs typeface="Arial"/>
              </a:rPr>
              <a:t>index  </a:t>
            </a:r>
            <a:r>
              <a:rPr sz="1100" spc="-30" dirty="0">
                <a:latin typeface="Arial"/>
                <a:cs typeface="Arial"/>
              </a:rPr>
              <a:t>calculation, </a:t>
            </a:r>
            <a:r>
              <a:rPr sz="1100" spc="-60" dirty="0">
                <a:latin typeface="Arial"/>
                <a:cs typeface="Arial"/>
              </a:rPr>
              <a:t>using </a:t>
            </a:r>
            <a:r>
              <a:rPr sz="1100" spc="-30" dirty="0">
                <a:latin typeface="Arial"/>
                <a:cs typeface="Arial"/>
              </a:rPr>
              <a:t>the </a:t>
            </a:r>
            <a:r>
              <a:rPr sz="1100" b="1" spc="-35" dirty="0">
                <a:latin typeface="Arial"/>
                <a:cs typeface="Arial"/>
              </a:rPr>
              <a:t>min-max </a:t>
            </a:r>
            <a:r>
              <a:rPr sz="1100" b="1" spc="-40" dirty="0">
                <a:latin typeface="Arial"/>
                <a:cs typeface="Arial"/>
              </a:rPr>
              <a:t>standardization </a:t>
            </a:r>
            <a:r>
              <a:rPr sz="1100" spc="-60" dirty="0">
                <a:latin typeface="Arial"/>
                <a:cs typeface="Arial"/>
              </a:rPr>
              <a:t>procedure </a:t>
            </a:r>
            <a:r>
              <a:rPr sz="1100" spc="-114" dirty="0">
                <a:latin typeface="Arial"/>
                <a:cs typeface="Arial"/>
              </a:rPr>
              <a:t>as</a:t>
            </a:r>
            <a:r>
              <a:rPr sz="1100" spc="-45" dirty="0">
                <a:latin typeface="Arial"/>
                <a:cs typeface="Arial"/>
              </a:rPr>
              <a:t> </a:t>
            </a:r>
            <a:r>
              <a:rPr sz="1100" spc="-40" dirty="0">
                <a:latin typeface="Arial"/>
                <a:cs typeface="Arial"/>
              </a:rPr>
              <a:t>follows:</a:t>
            </a:r>
            <a:endParaRPr sz="11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501228" y="1092503"/>
            <a:ext cx="1605915" cy="2857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97180">
              <a:lnSpc>
                <a:spcPts val="1030"/>
              </a:lnSpc>
              <a:spcBef>
                <a:spcPts val="90"/>
              </a:spcBef>
            </a:pPr>
            <a:r>
              <a:rPr sz="1100" b="1" u="sng" spc="-3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Value </a:t>
            </a:r>
            <a:r>
              <a:rPr sz="1100" i="1" u="sng" spc="-55" dirty="0">
                <a:uFill>
                  <a:solidFill>
                    <a:srgbClr val="000000"/>
                  </a:solidFill>
                </a:uFill>
                <a:latin typeface="Verdana"/>
                <a:cs typeface="Verdana"/>
              </a:rPr>
              <a:t>−</a:t>
            </a:r>
            <a:r>
              <a:rPr sz="1100" i="1" u="sng" spc="260" dirty="0">
                <a:uFill>
                  <a:solidFill>
                    <a:srgbClr val="000000"/>
                  </a:solidFill>
                </a:uFill>
                <a:latin typeface="Verdana"/>
                <a:cs typeface="Verdana"/>
              </a:rPr>
              <a:t> </a:t>
            </a:r>
            <a:r>
              <a:rPr sz="1100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Min</a:t>
            </a:r>
            <a:endParaRPr sz="1100">
              <a:latin typeface="Arial"/>
              <a:cs typeface="Arial"/>
            </a:endParaRPr>
          </a:p>
          <a:p>
            <a:pPr marL="12700">
              <a:lnSpc>
                <a:spcPts val="1030"/>
              </a:lnSpc>
              <a:tabLst>
                <a:tab pos="1184275" algn="l"/>
              </a:tabLst>
            </a:pPr>
            <a:r>
              <a:rPr sz="1100" spc="-5" dirty="0">
                <a:latin typeface="Arial"/>
                <a:cs typeface="Arial"/>
              </a:rPr>
              <a:t>I </a:t>
            </a:r>
            <a:r>
              <a:rPr sz="1100" spc="60" dirty="0">
                <a:latin typeface="Arial"/>
                <a:cs typeface="Arial"/>
              </a:rPr>
              <a:t> </a:t>
            </a:r>
            <a:r>
              <a:rPr sz="1100" spc="-55" dirty="0">
                <a:latin typeface="Verdana"/>
                <a:cs typeface="Verdana"/>
              </a:rPr>
              <a:t>=	</a:t>
            </a:r>
            <a:r>
              <a:rPr sz="1100" i="1" spc="-55" dirty="0">
                <a:latin typeface="Verdana"/>
                <a:cs typeface="Verdana"/>
              </a:rPr>
              <a:t>×</a:t>
            </a:r>
            <a:r>
              <a:rPr sz="1100" i="1" spc="-270" dirty="0">
                <a:latin typeface="Verdana"/>
                <a:cs typeface="Verdana"/>
              </a:rPr>
              <a:t> </a:t>
            </a:r>
            <a:r>
              <a:rPr sz="1100" spc="-155" dirty="0">
                <a:latin typeface="Verdana"/>
                <a:cs typeface="Verdana"/>
              </a:rPr>
              <a:t>100 </a:t>
            </a:r>
            <a:r>
              <a:rPr sz="1100" i="1" spc="5" dirty="0">
                <a:latin typeface="Georgia"/>
                <a:cs typeface="Georgia"/>
              </a:rPr>
              <a:t>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25844" y="1281276"/>
            <a:ext cx="4220210" cy="77533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710689">
              <a:lnSpc>
                <a:spcPct val="100000"/>
              </a:lnSpc>
              <a:spcBef>
                <a:spcPts val="90"/>
              </a:spcBef>
            </a:pPr>
            <a:r>
              <a:rPr sz="1100" b="1" spc="10" dirty="0">
                <a:latin typeface="Arial"/>
                <a:cs typeface="Arial"/>
              </a:rPr>
              <a:t>Max </a:t>
            </a:r>
            <a:r>
              <a:rPr sz="1100" i="1" spc="-55" dirty="0">
                <a:latin typeface="Verdana"/>
                <a:cs typeface="Verdana"/>
              </a:rPr>
              <a:t>−</a:t>
            </a:r>
            <a:r>
              <a:rPr sz="1100" i="1" spc="180" dirty="0">
                <a:latin typeface="Verdana"/>
                <a:cs typeface="Verdana"/>
              </a:rPr>
              <a:t> </a:t>
            </a:r>
            <a:r>
              <a:rPr sz="1100" dirty="0">
                <a:latin typeface="Arial"/>
                <a:cs typeface="Arial"/>
              </a:rPr>
              <a:t>Min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600">
              <a:latin typeface="Times New Roman"/>
              <a:cs typeface="Times New Roman"/>
            </a:endParaRPr>
          </a:p>
          <a:p>
            <a:pPr marL="12700" marR="5080">
              <a:lnSpc>
                <a:spcPct val="102600"/>
              </a:lnSpc>
            </a:pPr>
            <a:r>
              <a:rPr sz="1100" spc="-30" dirty="0">
                <a:latin typeface="Arial"/>
                <a:cs typeface="Arial"/>
              </a:rPr>
              <a:t>In the </a:t>
            </a:r>
            <a:r>
              <a:rPr sz="1100" spc="-105" dirty="0">
                <a:latin typeface="Arial"/>
                <a:cs typeface="Arial"/>
              </a:rPr>
              <a:t>case </a:t>
            </a:r>
            <a:r>
              <a:rPr sz="1100" spc="-70" dirty="0">
                <a:latin typeface="Arial"/>
                <a:cs typeface="Arial"/>
              </a:rPr>
              <a:t>where </a:t>
            </a:r>
            <a:r>
              <a:rPr sz="1100" spc="-90" dirty="0">
                <a:latin typeface="Arial"/>
                <a:cs typeface="Arial"/>
              </a:rPr>
              <a:t>a </a:t>
            </a:r>
            <a:r>
              <a:rPr sz="1100" spc="-50" dirty="0">
                <a:latin typeface="Arial"/>
                <a:cs typeface="Arial"/>
              </a:rPr>
              <a:t>variable </a:t>
            </a:r>
            <a:r>
              <a:rPr sz="1100" spc="-60" dirty="0">
                <a:latin typeface="Arial"/>
                <a:cs typeface="Arial"/>
              </a:rPr>
              <a:t>is </a:t>
            </a:r>
            <a:r>
              <a:rPr sz="1100" spc="-45" dirty="0">
                <a:latin typeface="Arial"/>
                <a:cs typeface="Arial"/>
              </a:rPr>
              <a:t>negatively related </a:t>
            </a:r>
            <a:r>
              <a:rPr sz="1100" spc="10" dirty="0">
                <a:latin typeface="Arial"/>
                <a:cs typeface="Arial"/>
              </a:rPr>
              <a:t>to </a:t>
            </a:r>
            <a:r>
              <a:rPr sz="1100" spc="-30" dirty="0">
                <a:latin typeface="Arial"/>
                <a:cs typeface="Arial"/>
              </a:rPr>
              <a:t>the </a:t>
            </a:r>
            <a:r>
              <a:rPr sz="1100" spc="-35" dirty="0">
                <a:latin typeface="Arial"/>
                <a:cs typeface="Arial"/>
              </a:rPr>
              <a:t>vulnerability, </a:t>
            </a:r>
            <a:r>
              <a:rPr sz="1100" spc="-30" dirty="0">
                <a:latin typeface="Arial"/>
                <a:cs typeface="Arial"/>
              </a:rPr>
              <a:t>the  </a:t>
            </a:r>
            <a:r>
              <a:rPr sz="1100" spc="-35" dirty="0">
                <a:latin typeface="Arial"/>
                <a:cs typeface="Arial"/>
              </a:rPr>
              <a:t>formula </a:t>
            </a:r>
            <a:r>
              <a:rPr sz="1100" spc="-25" dirty="0">
                <a:latin typeface="Arial"/>
                <a:cs typeface="Arial"/>
              </a:rPr>
              <a:t>for </a:t>
            </a:r>
            <a:r>
              <a:rPr sz="1100" spc="-35" dirty="0">
                <a:latin typeface="Arial"/>
                <a:cs typeface="Arial"/>
              </a:rPr>
              <a:t>calculating </a:t>
            </a:r>
            <a:r>
              <a:rPr sz="1100" spc="-30" dirty="0">
                <a:latin typeface="Arial"/>
                <a:cs typeface="Arial"/>
              </a:rPr>
              <a:t>the </a:t>
            </a:r>
            <a:r>
              <a:rPr sz="1100" spc="-55" dirty="0">
                <a:latin typeface="Arial"/>
                <a:cs typeface="Arial"/>
              </a:rPr>
              <a:t>index </a:t>
            </a:r>
            <a:r>
              <a:rPr sz="1100" spc="-75" dirty="0">
                <a:latin typeface="Arial"/>
                <a:cs typeface="Arial"/>
              </a:rPr>
              <a:t>changes. </a:t>
            </a:r>
            <a:r>
              <a:rPr sz="1100" spc="40" dirty="0">
                <a:latin typeface="Arial"/>
                <a:cs typeface="Arial"/>
              </a:rPr>
              <a:t>It</a:t>
            </a:r>
            <a:r>
              <a:rPr sz="1100" spc="280" dirty="0">
                <a:latin typeface="Arial"/>
                <a:cs typeface="Arial"/>
              </a:rPr>
              <a:t> </a:t>
            </a:r>
            <a:r>
              <a:rPr sz="1100" spc="-75" dirty="0">
                <a:latin typeface="Arial"/>
                <a:cs typeface="Arial"/>
              </a:rPr>
              <a:t>becomes:</a:t>
            </a:r>
            <a:endParaRPr sz="11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263561" y="2328505"/>
            <a:ext cx="790575" cy="1917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100" b="1" spc="10" dirty="0">
                <a:latin typeface="Arial"/>
                <a:cs typeface="Arial"/>
              </a:rPr>
              <a:t>Max </a:t>
            </a:r>
            <a:r>
              <a:rPr sz="1100" i="1" spc="-55" dirty="0">
                <a:latin typeface="Verdana"/>
                <a:cs typeface="Verdana"/>
              </a:rPr>
              <a:t>−</a:t>
            </a:r>
            <a:r>
              <a:rPr sz="1100" i="1" spc="110" dirty="0">
                <a:latin typeface="Verdana"/>
                <a:cs typeface="Verdana"/>
              </a:rPr>
              <a:t> </a:t>
            </a:r>
            <a:r>
              <a:rPr sz="1100" dirty="0">
                <a:latin typeface="Arial"/>
                <a:cs typeface="Arial"/>
              </a:rPr>
              <a:t>Min</a:t>
            </a:r>
            <a:endParaRPr sz="11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88936" y="2139745"/>
            <a:ext cx="2830195" cy="2857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39090">
              <a:lnSpc>
                <a:spcPts val="1030"/>
              </a:lnSpc>
              <a:spcBef>
                <a:spcPts val="90"/>
              </a:spcBef>
            </a:pPr>
            <a:r>
              <a:rPr sz="1100" b="1" u="sng" spc="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Max </a:t>
            </a:r>
            <a:r>
              <a:rPr sz="1100" i="1" u="sng" spc="-55" dirty="0">
                <a:uFill>
                  <a:solidFill>
                    <a:srgbClr val="000000"/>
                  </a:solidFill>
                </a:uFill>
                <a:latin typeface="Verdana"/>
                <a:cs typeface="Verdana"/>
              </a:rPr>
              <a:t>−</a:t>
            </a:r>
            <a:r>
              <a:rPr sz="1100" i="1" u="sng" spc="180" dirty="0">
                <a:uFill>
                  <a:solidFill>
                    <a:srgbClr val="000000"/>
                  </a:solidFill>
                </a:uFill>
                <a:latin typeface="Verdana"/>
                <a:cs typeface="Verdana"/>
              </a:rPr>
              <a:t> </a:t>
            </a:r>
            <a:r>
              <a:rPr sz="1100" u="sng" spc="-6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Value</a:t>
            </a:r>
            <a:endParaRPr sz="1100">
              <a:latin typeface="Arial"/>
              <a:cs typeface="Arial"/>
            </a:endParaRPr>
          </a:p>
          <a:p>
            <a:pPr marL="12700">
              <a:lnSpc>
                <a:spcPts val="1030"/>
              </a:lnSpc>
              <a:tabLst>
                <a:tab pos="1245870" algn="l"/>
                <a:tab pos="1730375" algn="l"/>
                <a:tab pos="1981835" algn="l"/>
              </a:tabLst>
            </a:pPr>
            <a:r>
              <a:rPr sz="1100" spc="10" dirty="0">
                <a:latin typeface="Arial"/>
                <a:cs typeface="Arial"/>
              </a:rPr>
              <a:t>II </a:t>
            </a:r>
            <a:r>
              <a:rPr sz="1100" spc="45" dirty="0">
                <a:latin typeface="Arial"/>
                <a:cs typeface="Arial"/>
              </a:rPr>
              <a:t> </a:t>
            </a:r>
            <a:r>
              <a:rPr sz="1100" spc="-55" dirty="0">
                <a:latin typeface="Verdana"/>
                <a:cs typeface="Verdana"/>
              </a:rPr>
              <a:t>=	</a:t>
            </a:r>
            <a:r>
              <a:rPr sz="1100" i="1" spc="-55" dirty="0">
                <a:latin typeface="Verdana"/>
                <a:cs typeface="Verdana"/>
              </a:rPr>
              <a:t>×</a:t>
            </a:r>
            <a:r>
              <a:rPr sz="1100" i="1" spc="-145" dirty="0">
                <a:latin typeface="Verdana"/>
                <a:cs typeface="Verdana"/>
              </a:rPr>
              <a:t> </a:t>
            </a:r>
            <a:r>
              <a:rPr sz="1100" spc="-155" dirty="0">
                <a:latin typeface="Verdana"/>
                <a:cs typeface="Verdana"/>
              </a:rPr>
              <a:t>100	</a:t>
            </a:r>
            <a:r>
              <a:rPr sz="1100" spc="-50" dirty="0">
                <a:latin typeface="Arial"/>
                <a:cs typeface="Arial"/>
              </a:rPr>
              <a:t>or	</a:t>
            </a:r>
            <a:r>
              <a:rPr sz="1100" spc="10" dirty="0">
                <a:latin typeface="Arial"/>
                <a:cs typeface="Arial"/>
              </a:rPr>
              <a:t>II </a:t>
            </a:r>
            <a:r>
              <a:rPr sz="1100" spc="-55" dirty="0">
                <a:latin typeface="Verdana"/>
                <a:cs typeface="Verdana"/>
              </a:rPr>
              <a:t>= </a:t>
            </a:r>
            <a:r>
              <a:rPr sz="1100" spc="-155" dirty="0">
                <a:latin typeface="Verdana"/>
                <a:cs typeface="Verdana"/>
              </a:rPr>
              <a:t>100 </a:t>
            </a:r>
            <a:r>
              <a:rPr sz="1100" i="1" spc="-55" dirty="0">
                <a:latin typeface="Verdana"/>
                <a:cs typeface="Verdana"/>
              </a:rPr>
              <a:t>− </a:t>
            </a:r>
            <a:r>
              <a:rPr sz="1100" spc="-5" dirty="0">
                <a:latin typeface="Arial"/>
                <a:cs typeface="Arial"/>
              </a:rPr>
              <a:t>I</a:t>
            </a:r>
            <a:r>
              <a:rPr sz="1100" spc="-250" dirty="0">
                <a:latin typeface="Arial"/>
                <a:cs typeface="Arial"/>
              </a:rPr>
              <a:t> </a:t>
            </a:r>
            <a:r>
              <a:rPr sz="1100" i="1" spc="5" dirty="0">
                <a:latin typeface="Georgia"/>
                <a:cs typeface="Georgia"/>
              </a:rPr>
              <a:t>.</a:t>
            </a:r>
            <a:endParaRPr sz="1100">
              <a:latin typeface="Georgia"/>
              <a:cs typeface="Georgi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25844" y="2739922"/>
            <a:ext cx="4356735" cy="535940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 marR="5080">
              <a:lnSpc>
                <a:spcPct val="102600"/>
              </a:lnSpc>
              <a:spcBef>
                <a:spcPts val="55"/>
              </a:spcBef>
            </a:pPr>
            <a:r>
              <a:rPr sz="1100" spc="-15" dirty="0">
                <a:latin typeface="Arial"/>
                <a:cs typeface="Arial"/>
              </a:rPr>
              <a:t>NB: </a:t>
            </a:r>
            <a:r>
              <a:rPr sz="1100" spc="-40" dirty="0">
                <a:latin typeface="Arial"/>
                <a:cs typeface="Arial"/>
              </a:rPr>
              <a:t>The </a:t>
            </a:r>
            <a:r>
              <a:rPr sz="1100" spc="-25" dirty="0">
                <a:latin typeface="Arial"/>
                <a:cs typeface="Arial"/>
              </a:rPr>
              <a:t>different </a:t>
            </a:r>
            <a:r>
              <a:rPr sz="1100" spc="-55" dirty="0">
                <a:latin typeface="Arial"/>
                <a:cs typeface="Arial"/>
              </a:rPr>
              <a:t>weights </a:t>
            </a:r>
            <a:r>
              <a:rPr sz="1100" spc="10" dirty="0">
                <a:latin typeface="Arial"/>
                <a:cs typeface="Arial"/>
              </a:rPr>
              <a:t>to </a:t>
            </a:r>
            <a:r>
              <a:rPr sz="1100" spc="-75" dirty="0">
                <a:latin typeface="Arial"/>
                <a:cs typeface="Arial"/>
              </a:rPr>
              <a:t>be </a:t>
            </a:r>
            <a:r>
              <a:rPr sz="1100" spc="-90" dirty="0">
                <a:latin typeface="Arial"/>
                <a:cs typeface="Arial"/>
              </a:rPr>
              <a:t>used </a:t>
            </a:r>
            <a:r>
              <a:rPr sz="1100" spc="-25" dirty="0">
                <a:latin typeface="Arial"/>
                <a:cs typeface="Arial"/>
              </a:rPr>
              <a:t>throughout </a:t>
            </a:r>
            <a:r>
              <a:rPr sz="1100" spc="-30" dirty="0">
                <a:latin typeface="Arial"/>
                <a:cs typeface="Arial"/>
              </a:rPr>
              <a:t>the </a:t>
            </a:r>
            <a:r>
              <a:rPr sz="1100" spc="-60" dirty="0">
                <a:latin typeface="Arial"/>
                <a:cs typeface="Arial"/>
              </a:rPr>
              <a:t>IIVGCC </a:t>
            </a:r>
            <a:r>
              <a:rPr sz="1100" spc="-35" dirty="0">
                <a:latin typeface="Arial"/>
                <a:cs typeface="Arial"/>
              </a:rPr>
              <a:t>calculation  </a:t>
            </a:r>
            <a:r>
              <a:rPr sz="1100" spc="-80" dirty="0">
                <a:latin typeface="Arial"/>
                <a:cs typeface="Arial"/>
              </a:rPr>
              <a:t>are </a:t>
            </a:r>
            <a:r>
              <a:rPr sz="1100" spc="-10" dirty="0">
                <a:latin typeface="Arial"/>
                <a:cs typeface="Arial"/>
              </a:rPr>
              <a:t>not </a:t>
            </a:r>
            <a:r>
              <a:rPr sz="1100" spc="-85" dirty="0">
                <a:latin typeface="Arial"/>
                <a:cs typeface="Arial"/>
              </a:rPr>
              <a:t>chosen </a:t>
            </a:r>
            <a:r>
              <a:rPr sz="1100" dirty="0">
                <a:latin typeface="Arial"/>
                <a:cs typeface="Arial"/>
              </a:rPr>
              <a:t>at </a:t>
            </a:r>
            <a:r>
              <a:rPr sz="1100" spc="-45" dirty="0">
                <a:latin typeface="Arial"/>
                <a:cs typeface="Arial"/>
              </a:rPr>
              <a:t>random. </a:t>
            </a:r>
            <a:r>
              <a:rPr sz="1100" spc="-40" dirty="0">
                <a:latin typeface="Arial"/>
                <a:cs typeface="Arial"/>
              </a:rPr>
              <a:t>They must </a:t>
            </a:r>
            <a:r>
              <a:rPr sz="1100" spc="-75" dirty="0">
                <a:latin typeface="Arial"/>
                <a:cs typeface="Arial"/>
              </a:rPr>
              <a:t>be </a:t>
            </a:r>
            <a:r>
              <a:rPr sz="1100" spc="-85" dirty="0">
                <a:latin typeface="Arial"/>
                <a:cs typeface="Arial"/>
              </a:rPr>
              <a:t>chosen </a:t>
            </a:r>
            <a:r>
              <a:rPr sz="1100" spc="-60" dirty="0">
                <a:latin typeface="Arial"/>
                <a:cs typeface="Arial"/>
              </a:rPr>
              <a:t>on </a:t>
            </a:r>
            <a:r>
              <a:rPr sz="1100" spc="-30" dirty="0">
                <a:latin typeface="Arial"/>
                <a:cs typeface="Arial"/>
              </a:rPr>
              <a:t>the </a:t>
            </a:r>
            <a:r>
              <a:rPr sz="1100" spc="-80" dirty="0">
                <a:latin typeface="Arial"/>
                <a:cs typeface="Arial"/>
              </a:rPr>
              <a:t>basis </a:t>
            </a:r>
            <a:r>
              <a:rPr sz="1100" spc="-20" dirty="0">
                <a:latin typeface="Arial"/>
                <a:cs typeface="Arial"/>
              </a:rPr>
              <a:t>of </a:t>
            </a:r>
            <a:r>
              <a:rPr sz="1100" spc="-90" dirty="0">
                <a:latin typeface="Arial"/>
                <a:cs typeface="Arial"/>
              </a:rPr>
              <a:t>a </a:t>
            </a:r>
            <a:r>
              <a:rPr sz="1100" spc="-25" dirty="0">
                <a:latin typeface="Arial"/>
                <a:cs typeface="Arial"/>
              </a:rPr>
              <a:t>factorial  </a:t>
            </a:r>
            <a:r>
              <a:rPr sz="1100" spc="-35" dirty="0">
                <a:latin typeface="Arial"/>
                <a:cs typeface="Arial"/>
              </a:rPr>
              <a:t>data </a:t>
            </a:r>
            <a:r>
              <a:rPr sz="1100" spc="-65" dirty="0">
                <a:latin typeface="Arial"/>
                <a:cs typeface="Arial"/>
              </a:rPr>
              <a:t>analysis </a:t>
            </a:r>
            <a:r>
              <a:rPr sz="1100" spc="-25" dirty="0">
                <a:latin typeface="Arial"/>
                <a:cs typeface="Arial"/>
              </a:rPr>
              <a:t>(PCA,</a:t>
            </a:r>
            <a:r>
              <a:rPr sz="1100" spc="20" dirty="0">
                <a:latin typeface="Arial"/>
                <a:cs typeface="Arial"/>
              </a:rPr>
              <a:t> </a:t>
            </a:r>
            <a:r>
              <a:rPr sz="1100" spc="-5" dirty="0">
                <a:latin typeface="Arial"/>
                <a:cs typeface="Arial"/>
              </a:rPr>
              <a:t>MCA,..).</a:t>
            </a:r>
            <a:endParaRPr sz="11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0" y="3346348"/>
            <a:ext cx="1536065" cy="109855"/>
          </a:xfrm>
          <a:custGeom>
            <a:avLst/>
            <a:gdLst/>
            <a:ahLst/>
            <a:cxnLst/>
            <a:rect l="l" t="t" r="r" b="b"/>
            <a:pathLst>
              <a:path w="1536065" h="109854">
                <a:moveTo>
                  <a:pt x="0" y="109651"/>
                </a:moveTo>
                <a:lnTo>
                  <a:pt x="1535976" y="109651"/>
                </a:lnTo>
                <a:lnTo>
                  <a:pt x="1535976" y="0"/>
                </a:lnTo>
                <a:lnTo>
                  <a:pt x="0" y="0"/>
                </a:lnTo>
                <a:lnTo>
                  <a:pt x="0" y="109651"/>
                </a:lnTo>
                <a:close/>
              </a:path>
            </a:pathLst>
          </a:custGeom>
          <a:solidFill>
            <a:srgbClr val="A3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535976" y="3346348"/>
            <a:ext cx="1536065" cy="109855"/>
          </a:xfrm>
          <a:custGeom>
            <a:avLst/>
            <a:gdLst/>
            <a:ahLst/>
            <a:cxnLst/>
            <a:rect l="l" t="t" r="r" b="b"/>
            <a:pathLst>
              <a:path w="1536064" h="109854">
                <a:moveTo>
                  <a:pt x="0" y="109651"/>
                </a:moveTo>
                <a:lnTo>
                  <a:pt x="1535976" y="109651"/>
                </a:lnTo>
                <a:lnTo>
                  <a:pt x="1535976" y="0"/>
                </a:lnTo>
                <a:lnTo>
                  <a:pt x="0" y="0"/>
                </a:lnTo>
                <a:lnTo>
                  <a:pt x="0" y="109651"/>
                </a:lnTo>
                <a:close/>
              </a:path>
            </a:pathLst>
          </a:custGeom>
          <a:solidFill>
            <a:srgbClr val="EBEB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071952" y="3346348"/>
            <a:ext cx="1536065" cy="109855"/>
          </a:xfrm>
          <a:custGeom>
            <a:avLst/>
            <a:gdLst/>
            <a:ahLst/>
            <a:cxnLst/>
            <a:rect l="l" t="t" r="r" b="b"/>
            <a:pathLst>
              <a:path w="1536064" h="109854">
                <a:moveTo>
                  <a:pt x="0" y="109651"/>
                </a:moveTo>
                <a:lnTo>
                  <a:pt x="1535976" y="109651"/>
                </a:lnTo>
                <a:lnTo>
                  <a:pt x="1535976" y="0"/>
                </a:lnTo>
                <a:lnTo>
                  <a:pt x="0" y="0"/>
                </a:lnTo>
                <a:lnTo>
                  <a:pt x="0" y="109651"/>
                </a:lnTo>
                <a:close/>
              </a:path>
            </a:pathLst>
          </a:custGeom>
          <a:solidFill>
            <a:srgbClr val="D8D8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2086711" y="3351784"/>
            <a:ext cx="407670" cy="102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75"/>
              </a:lnSpc>
            </a:pPr>
            <a:r>
              <a:rPr sz="600" spc="-40" dirty="0">
                <a:solidFill>
                  <a:srgbClr val="8E0000"/>
                </a:solidFill>
                <a:latin typeface="Verdana"/>
                <a:cs typeface="Verdana"/>
                <a:hlinkClick r:id="rId2" action="ppaction://hlinksldjump"/>
              </a:rPr>
              <a:t>CLPA-2019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303333" y="3351784"/>
            <a:ext cx="806450" cy="102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75"/>
              </a:lnSpc>
            </a:pPr>
            <a:r>
              <a:rPr sz="600" spc="-55" dirty="0">
                <a:solidFill>
                  <a:srgbClr val="7A0000"/>
                </a:solidFill>
                <a:latin typeface="Verdana"/>
                <a:cs typeface="Verdana"/>
              </a:rPr>
              <a:t>November </a:t>
            </a:r>
            <a:r>
              <a:rPr sz="600" spc="-65" dirty="0">
                <a:solidFill>
                  <a:srgbClr val="7A0000"/>
                </a:solidFill>
                <a:latin typeface="Verdana"/>
                <a:cs typeface="Verdana"/>
              </a:rPr>
              <a:t>25–29,</a:t>
            </a:r>
            <a:r>
              <a:rPr sz="600" spc="20" dirty="0">
                <a:solidFill>
                  <a:srgbClr val="7A0000"/>
                </a:solidFill>
                <a:latin typeface="Verdana"/>
                <a:cs typeface="Verdana"/>
              </a:rPr>
              <a:t> </a:t>
            </a:r>
            <a:r>
              <a:rPr sz="600" spc="-65" dirty="0">
                <a:solidFill>
                  <a:srgbClr val="7A0000"/>
                </a:solidFill>
                <a:latin typeface="Verdana"/>
                <a:cs typeface="Verdana"/>
              </a:rPr>
              <a:t>2019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272174" y="3351784"/>
            <a:ext cx="281305" cy="102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75"/>
              </a:lnSpc>
            </a:pPr>
            <a:r>
              <a:rPr sz="600" spc="-65" dirty="0">
                <a:solidFill>
                  <a:srgbClr val="7A0000"/>
                </a:solidFill>
                <a:latin typeface="Verdana"/>
                <a:cs typeface="Verdana"/>
              </a:rPr>
              <a:t>12 </a:t>
            </a:r>
            <a:r>
              <a:rPr sz="600" spc="45" dirty="0">
                <a:solidFill>
                  <a:srgbClr val="7A0000"/>
                </a:solidFill>
                <a:latin typeface="Verdana"/>
                <a:cs typeface="Verdana"/>
              </a:rPr>
              <a:t>/</a:t>
            </a:r>
            <a:r>
              <a:rPr sz="600" spc="-15" dirty="0">
                <a:solidFill>
                  <a:srgbClr val="7A0000"/>
                </a:solidFill>
                <a:latin typeface="Verdana"/>
                <a:cs typeface="Verdana"/>
              </a:rPr>
              <a:t> </a:t>
            </a:r>
            <a:r>
              <a:rPr sz="600" spc="-65" dirty="0">
                <a:solidFill>
                  <a:srgbClr val="7A0000"/>
                </a:solidFill>
                <a:latin typeface="Verdana"/>
                <a:cs typeface="Verdana"/>
              </a:rPr>
              <a:t>18</a:t>
            </a:r>
            <a:endParaRPr sz="600">
              <a:latin typeface="Verdana"/>
              <a:cs typeface="Verdana"/>
            </a:endParaRPr>
          </a:p>
        </p:txBody>
      </p:sp>
    </p:spTree>
  </p:cSld>
  <p:clrMapOvr>
    <a:masterClrMapping/>
  </p:clrMapOvr>
  <p:transition>
    <p:cut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4608195" cy="345440"/>
          </a:xfrm>
          <a:custGeom>
            <a:avLst/>
            <a:gdLst/>
            <a:ahLst/>
            <a:cxnLst/>
            <a:rect l="l" t="t" r="r" b="b"/>
            <a:pathLst>
              <a:path w="4608195" h="345440">
                <a:moveTo>
                  <a:pt x="0" y="345059"/>
                </a:moveTo>
                <a:lnTo>
                  <a:pt x="4608004" y="345059"/>
                </a:lnTo>
                <a:lnTo>
                  <a:pt x="4608004" y="0"/>
                </a:lnTo>
                <a:lnTo>
                  <a:pt x="0" y="0"/>
                </a:lnTo>
                <a:lnTo>
                  <a:pt x="0" y="345059"/>
                </a:lnTo>
                <a:close/>
              </a:path>
            </a:pathLst>
          </a:custGeom>
          <a:solidFill>
            <a:srgbClr val="F2F2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5300" y="57338"/>
            <a:ext cx="3384550" cy="2444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b="1" spc="-25" dirty="0">
                <a:latin typeface="Arial"/>
                <a:cs typeface="Arial"/>
              </a:rPr>
              <a:t>Application </a:t>
            </a:r>
            <a:r>
              <a:rPr b="1" spc="20" dirty="0">
                <a:latin typeface="Arial"/>
                <a:cs typeface="Arial"/>
              </a:rPr>
              <a:t>to </a:t>
            </a:r>
            <a:r>
              <a:rPr b="1" spc="-30" dirty="0">
                <a:latin typeface="Arial"/>
                <a:cs typeface="Arial"/>
              </a:rPr>
              <a:t>Benin </a:t>
            </a:r>
            <a:r>
              <a:rPr b="1" spc="-20" dirty="0">
                <a:latin typeface="Arial"/>
                <a:cs typeface="Arial"/>
              </a:rPr>
              <a:t>Agricultural</a:t>
            </a:r>
            <a:r>
              <a:rPr b="1" spc="-135" dirty="0">
                <a:latin typeface="Arial"/>
                <a:cs typeface="Arial"/>
              </a:rPr>
              <a:t> </a:t>
            </a:r>
            <a:r>
              <a:rPr b="1" spc="-35" dirty="0">
                <a:latin typeface="Arial"/>
                <a:cs typeface="Arial"/>
              </a:rPr>
              <a:t>Sector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75"/>
              </a:lnSpc>
            </a:pPr>
            <a:r>
              <a:rPr spc="-15" dirty="0"/>
              <a:t>F. </a:t>
            </a:r>
            <a:r>
              <a:rPr dirty="0"/>
              <a:t>AKIMABERA </a:t>
            </a:r>
            <a:r>
              <a:rPr spc="45" dirty="0"/>
              <a:t>&amp; </a:t>
            </a:r>
            <a:r>
              <a:rPr spc="-50" dirty="0"/>
              <a:t>S.</a:t>
            </a:r>
            <a:r>
              <a:rPr spc="-55" dirty="0"/>
              <a:t> </a:t>
            </a:r>
            <a:r>
              <a:rPr spc="-15" dirty="0"/>
              <a:t>DOSSOU-CADJA</a:t>
            </a:r>
          </a:p>
        </p:txBody>
      </p:sp>
      <p:sp>
        <p:nvSpPr>
          <p:cNvPr id="4" name="object 4"/>
          <p:cNvSpPr/>
          <p:nvPr/>
        </p:nvSpPr>
        <p:spPr>
          <a:xfrm>
            <a:off x="701186" y="508635"/>
            <a:ext cx="3235928" cy="230200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25844" y="2962292"/>
            <a:ext cx="3860165" cy="3295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000" spc="-30" dirty="0">
                <a:solidFill>
                  <a:srgbClr val="3333B2"/>
                </a:solidFill>
                <a:latin typeface="Arial"/>
                <a:cs typeface="Arial"/>
              </a:rPr>
              <a:t>Figure:</a:t>
            </a:r>
            <a:r>
              <a:rPr sz="1000" spc="-30" dirty="0">
                <a:latin typeface="Arial"/>
                <a:cs typeface="Arial"/>
              </a:rPr>
              <a:t>Architecture </a:t>
            </a:r>
            <a:r>
              <a:rPr sz="1000" spc="-20" dirty="0">
                <a:latin typeface="Arial"/>
                <a:cs typeface="Arial"/>
              </a:rPr>
              <a:t>of </a:t>
            </a:r>
            <a:r>
              <a:rPr sz="1000" spc="-25" dirty="0">
                <a:latin typeface="Arial"/>
                <a:cs typeface="Arial"/>
              </a:rPr>
              <a:t>the </a:t>
            </a:r>
            <a:r>
              <a:rPr sz="1000" spc="-75" dirty="0">
                <a:latin typeface="Arial"/>
                <a:cs typeface="Arial"/>
              </a:rPr>
              <a:t>Gender </a:t>
            </a:r>
            <a:r>
              <a:rPr sz="1000" spc="-25" dirty="0">
                <a:latin typeface="Arial"/>
                <a:cs typeface="Arial"/>
              </a:rPr>
              <a:t>Vulnerability </a:t>
            </a:r>
            <a:r>
              <a:rPr sz="1000" spc="-50" dirty="0">
                <a:latin typeface="Arial"/>
                <a:cs typeface="Arial"/>
              </a:rPr>
              <a:t>Index </a:t>
            </a:r>
            <a:r>
              <a:rPr sz="1000" spc="10" dirty="0">
                <a:latin typeface="Arial"/>
                <a:cs typeface="Arial"/>
              </a:rPr>
              <a:t>to </a:t>
            </a:r>
            <a:r>
              <a:rPr sz="1000" spc="-35" dirty="0">
                <a:latin typeface="Arial"/>
                <a:cs typeface="Arial"/>
              </a:rPr>
              <a:t>Climate </a:t>
            </a:r>
            <a:r>
              <a:rPr sz="1000" spc="-75" dirty="0">
                <a:latin typeface="Arial"/>
                <a:cs typeface="Arial"/>
              </a:rPr>
              <a:t>Change  </a:t>
            </a:r>
            <a:r>
              <a:rPr sz="1000" spc="-30" dirty="0">
                <a:latin typeface="Arial"/>
                <a:cs typeface="Arial"/>
              </a:rPr>
              <a:t>(IIVGCC) </a:t>
            </a:r>
            <a:r>
              <a:rPr sz="1000" spc="-20" dirty="0">
                <a:latin typeface="Arial"/>
                <a:cs typeface="Arial"/>
              </a:rPr>
              <a:t>for </a:t>
            </a:r>
            <a:r>
              <a:rPr sz="1000" spc="-25" dirty="0">
                <a:latin typeface="Arial"/>
                <a:cs typeface="Arial"/>
              </a:rPr>
              <a:t>the </a:t>
            </a:r>
            <a:r>
              <a:rPr sz="1000" spc="-15" dirty="0">
                <a:latin typeface="Arial"/>
                <a:cs typeface="Arial"/>
              </a:rPr>
              <a:t>Agricultural </a:t>
            </a:r>
            <a:r>
              <a:rPr sz="1000" spc="-50" dirty="0">
                <a:latin typeface="Arial"/>
                <a:cs typeface="Arial"/>
              </a:rPr>
              <a:t>Sector </a:t>
            </a:r>
            <a:r>
              <a:rPr sz="1000" spc="-35" dirty="0">
                <a:latin typeface="Arial"/>
                <a:cs typeface="Arial"/>
              </a:rPr>
              <a:t>(</a:t>
            </a:r>
            <a:r>
              <a:rPr sz="1000" i="1" spc="-35" dirty="0">
                <a:latin typeface="Trebuchet MS"/>
                <a:cs typeface="Trebuchet MS"/>
              </a:rPr>
              <a:t>Source:</a:t>
            </a:r>
            <a:r>
              <a:rPr sz="1000" i="1" spc="50" dirty="0">
                <a:latin typeface="Trebuchet MS"/>
                <a:cs typeface="Trebuchet MS"/>
              </a:rPr>
              <a:t> </a:t>
            </a:r>
            <a:r>
              <a:rPr sz="1000" i="1" spc="-20" dirty="0">
                <a:latin typeface="Trebuchet MS"/>
                <a:cs typeface="Trebuchet MS"/>
              </a:rPr>
              <a:t>Authors</a:t>
            </a:r>
            <a:r>
              <a:rPr sz="1000" spc="-20" dirty="0">
                <a:latin typeface="Arial"/>
                <a:cs typeface="Arial"/>
              </a:rPr>
              <a:t>)</a:t>
            </a:r>
            <a:endParaRPr sz="10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0" y="3346348"/>
            <a:ext cx="1536065" cy="109855"/>
          </a:xfrm>
          <a:custGeom>
            <a:avLst/>
            <a:gdLst/>
            <a:ahLst/>
            <a:cxnLst/>
            <a:rect l="l" t="t" r="r" b="b"/>
            <a:pathLst>
              <a:path w="1536065" h="109854">
                <a:moveTo>
                  <a:pt x="0" y="109651"/>
                </a:moveTo>
                <a:lnTo>
                  <a:pt x="1535976" y="109651"/>
                </a:lnTo>
                <a:lnTo>
                  <a:pt x="1535976" y="0"/>
                </a:lnTo>
                <a:lnTo>
                  <a:pt x="0" y="0"/>
                </a:lnTo>
                <a:lnTo>
                  <a:pt x="0" y="109651"/>
                </a:lnTo>
                <a:close/>
              </a:path>
            </a:pathLst>
          </a:custGeom>
          <a:solidFill>
            <a:srgbClr val="A3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535976" y="3346348"/>
            <a:ext cx="1536065" cy="109855"/>
          </a:xfrm>
          <a:custGeom>
            <a:avLst/>
            <a:gdLst/>
            <a:ahLst/>
            <a:cxnLst/>
            <a:rect l="l" t="t" r="r" b="b"/>
            <a:pathLst>
              <a:path w="1536064" h="109854">
                <a:moveTo>
                  <a:pt x="0" y="109651"/>
                </a:moveTo>
                <a:lnTo>
                  <a:pt x="1535976" y="109651"/>
                </a:lnTo>
                <a:lnTo>
                  <a:pt x="1535976" y="0"/>
                </a:lnTo>
                <a:lnTo>
                  <a:pt x="0" y="0"/>
                </a:lnTo>
                <a:lnTo>
                  <a:pt x="0" y="109651"/>
                </a:lnTo>
                <a:close/>
              </a:path>
            </a:pathLst>
          </a:custGeom>
          <a:solidFill>
            <a:srgbClr val="EBEB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071952" y="3346348"/>
            <a:ext cx="1536065" cy="109855"/>
          </a:xfrm>
          <a:custGeom>
            <a:avLst/>
            <a:gdLst/>
            <a:ahLst/>
            <a:cxnLst/>
            <a:rect l="l" t="t" r="r" b="b"/>
            <a:pathLst>
              <a:path w="1536064" h="109854">
                <a:moveTo>
                  <a:pt x="0" y="109651"/>
                </a:moveTo>
                <a:lnTo>
                  <a:pt x="1535976" y="109651"/>
                </a:lnTo>
                <a:lnTo>
                  <a:pt x="1535976" y="0"/>
                </a:lnTo>
                <a:lnTo>
                  <a:pt x="0" y="0"/>
                </a:lnTo>
                <a:lnTo>
                  <a:pt x="0" y="109651"/>
                </a:lnTo>
                <a:close/>
              </a:path>
            </a:pathLst>
          </a:custGeom>
          <a:solidFill>
            <a:srgbClr val="D8D8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2086711" y="3351784"/>
            <a:ext cx="407670" cy="102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75"/>
              </a:lnSpc>
            </a:pPr>
            <a:r>
              <a:rPr sz="600" spc="-40" dirty="0">
                <a:solidFill>
                  <a:srgbClr val="8E0000"/>
                </a:solidFill>
                <a:latin typeface="Verdana"/>
                <a:cs typeface="Verdana"/>
                <a:hlinkClick r:id="rId3" action="ppaction://hlinksldjump"/>
              </a:rPr>
              <a:t>CLPA-2019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303333" y="3351784"/>
            <a:ext cx="806450" cy="102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75"/>
              </a:lnSpc>
            </a:pPr>
            <a:r>
              <a:rPr sz="600" spc="-55" dirty="0">
                <a:solidFill>
                  <a:srgbClr val="7A0000"/>
                </a:solidFill>
                <a:latin typeface="Verdana"/>
                <a:cs typeface="Verdana"/>
              </a:rPr>
              <a:t>November </a:t>
            </a:r>
            <a:r>
              <a:rPr sz="600" spc="-65" dirty="0">
                <a:solidFill>
                  <a:srgbClr val="7A0000"/>
                </a:solidFill>
                <a:latin typeface="Verdana"/>
                <a:cs typeface="Verdana"/>
              </a:rPr>
              <a:t>25–29,</a:t>
            </a:r>
            <a:r>
              <a:rPr sz="600" spc="20" dirty="0">
                <a:solidFill>
                  <a:srgbClr val="7A0000"/>
                </a:solidFill>
                <a:latin typeface="Verdana"/>
                <a:cs typeface="Verdana"/>
              </a:rPr>
              <a:t> </a:t>
            </a:r>
            <a:r>
              <a:rPr sz="600" spc="-65" dirty="0">
                <a:solidFill>
                  <a:srgbClr val="7A0000"/>
                </a:solidFill>
                <a:latin typeface="Verdana"/>
                <a:cs typeface="Verdana"/>
              </a:rPr>
              <a:t>2019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259474" y="3351784"/>
            <a:ext cx="294005" cy="102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675"/>
              </a:lnSpc>
            </a:pPr>
            <a:r>
              <a:rPr sz="600" spc="-65" dirty="0">
                <a:solidFill>
                  <a:srgbClr val="7A0000"/>
                </a:solidFill>
                <a:latin typeface="Verdana"/>
                <a:cs typeface="Verdana"/>
              </a:rPr>
              <a:t>13 </a:t>
            </a:r>
            <a:r>
              <a:rPr sz="600" spc="45" dirty="0">
                <a:solidFill>
                  <a:srgbClr val="7A0000"/>
                </a:solidFill>
                <a:latin typeface="Verdana"/>
                <a:cs typeface="Verdana"/>
              </a:rPr>
              <a:t>/</a:t>
            </a:r>
            <a:r>
              <a:rPr sz="600" spc="-15" dirty="0">
                <a:solidFill>
                  <a:srgbClr val="7A0000"/>
                </a:solidFill>
                <a:latin typeface="Verdana"/>
                <a:cs typeface="Verdana"/>
              </a:rPr>
              <a:t> </a:t>
            </a:r>
            <a:r>
              <a:rPr sz="600" spc="-65" dirty="0">
                <a:solidFill>
                  <a:srgbClr val="7A0000"/>
                </a:solidFill>
                <a:latin typeface="Verdana"/>
                <a:cs typeface="Verdana"/>
              </a:rPr>
              <a:t>18</a:t>
            </a:r>
            <a:endParaRPr sz="600">
              <a:latin typeface="Verdana"/>
              <a:cs typeface="Verdana"/>
            </a:endParaRPr>
          </a:p>
        </p:txBody>
      </p:sp>
    </p:spTree>
  </p:cSld>
  <p:clrMapOvr>
    <a:masterClrMapping/>
  </p:clrMapOvr>
  <p:transition>
    <p:cut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4608195" cy="345440"/>
          </a:xfrm>
          <a:custGeom>
            <a:avLst/>
            <a:gdLst/>
            <a:ahLst/>
            <a:cxnLst/>
            <a:rect l="l" t="t" r="r" b="b"/>
            <a:pathLst>
              <a:path w="4608195" h="345440">
                <a:moveTo>
                  <a:pt x="0" y="345059"/>
                </a:moveTo>
                <a:lnTo>
                  <a:pt x="4608004" y="345059"/>
                </a:lnTo>
                <a:lnTo>
                  <a:pt x="4608004" y="0"/>
                </a:lnTo>
                <a:lnTo>
                  <a:pt x="0" y="0"/>
                </a:lnTo>
                <a:lnTo>
                  <a:pt x="0" y="345059"/>
                </a:lnTo>
                <a:close/>
              </a:path>
            </a:pathLst>
          </a:custGeom>
          <a:solidFill>
            <a:srgbClr val="F2F2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5300" y="57338"/>
            <a:ext cx="3384550" cy="2444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b="1" spc="-25" dirty="0">
                <a:latin typeface="Arial"/>
                <a:cs typeface="Arial"/>
              </a:rPr>
              <a:t>Application </a:t>
            </a:r>
            <a:r>
              <a:rPr b="1" spc="20" dirty="0">
                <a:latin typeface="Arial"/>
                <a:cs typeface="Arial"/>
              </a:rPr>
              <a:t>to </a:t>
            </a:r>
            <a:r>
              <a:rPr b="1" spc="-30" dirty="0">
                <a:latin typeface="Arial"/>
                <a:cs typeface="Arial"/>
              </a:rPr>
              <a:t>Benin </a:t>
            </a:r>
            <a:r>
              <a:rPr b="1" spc="-20" dirty="0">
                <a:latin typeface="Arial"/>
                <a:cs typeface="Arial"/>
              </a:rPr>
              <a:t>Agricultural</a:t>
            </a:r>
            <a:r>
              <a:rPr b="1" spc="-135" dirty="0">
                <a:latin typeface="Arial"/>
                <a:cs typeface="Arial"/>
              </a:rPr>
              <a:t> </a:t>
            </a:r>
            <a:r>
              <a:rPr b="1" spc="-35" dirty="0">
                <a:latin typeface="Arial"/>
                <a:cs typeface="Arial"/>
              </a:rPr>
              <a:t>Sector</a:t>
            </a:r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75"/>
              </a:lnSpc>
            </a:pPr>
            <a:r>
              <a:rPr spc="-15" dirty="0"/>
              <a:t>F. </a:t>
            </a:r>
            <a:r>
              <a:rPr dirty="0"/>
              <a:t>AKIMABERA </a:t>
            </a:r>
            <a:r>
              <a:rPr spc="45" dirty="0"/>
              <a:t>&amp; </a:t>
            </a:r>
            <a:r>
              <a:rPr spc="-50" dirty="0"/>
              <a:t>S.</a:t>
            </a:r>
            <a:r>
              <a:rPr spc="-55" dirty="0"/>
              <a:t> </a:t>
            </a:r>
            <a:r>
              <a:rPr spc="-15" dirty="0"/>
              <a:t>DOSSOU-CADJA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279751" y="1086648"/>
            <a:ext cx="755015" cy="1917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100" spc="-50" dirty="0">
                <a:latin typeface="Arial"/>
                <a:cs typeface="Arial"/>
              </a:rPr>
              <a:t>Men </a:t>
            </a:r>
            <a:r>
              <a:rPr sz="1650" spc="397" baseline="40404" dirty="0">
                <a:latin typeface="Arial"/>
                <a:cs typeface="Arial"/>
              </a:rPr>
              <a:t>Σ</a:t>
            </a:r>
            <a:r>
              <a:rPr sz="1200" i="1" spc="397" baseline="-20833" dirty="0">
                <a:latin typeface="Verdana"/>
                <a:cs typeface="Verdana"/>
              </a:rPr>
              <a:t>i</a:t>
            </a:r>
            <a:r>
              <a:rPr sz="1200" i="1" baseline="-20833" dirty="0">
                <a:latin typeface="Verdana"/>
                <a:cs typeface="Verdana"/>
              </a:rPr>
              <a:t> </a:t>
            </a:r>
            <a:r>
              <a:rPr sz="1100" i="1" spc="5" dirty="0">
                <a:latin typeface="Georgia"/>
                <a:cs typeface="Georgia"/>
              </a:rPr>
              <a:t>p</a:t>
            </a:r>
            <a:r>
              <a:rPr sz="1200" i="1" spc="7" baseline="-10416" dirty="0">
                <a:latin typeface="Verdana"/>
                <a:cs typeface="Verdana"/>
              </a:rPr>
              <a:t>i</a:t>
            </a:r>
            <a:r>
              <a:rPr sz="1100" i="1" spc="5" dirty="0">
                <a:latin typeface="Georgia"/>
                <a:cs typeface="Georgia"/>
              </a:rPr>
              <a:t>v</a:t>
            </a:r>
            <a:r>
              <a:rPr sz="1200" i="1" spc="7" baseline="-10416" dirty="0">
                <a:latin typeface="Verdana"/>
                <a:cs typeface="Verdana"/>
              </a:rPr>
              <a:t>i</a:t>
            </a:r>
            <a:endParaRPr sz="1200" baseline="-10416"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200069" y="1086648"/>
            <a:ext cx="939800" cy="1917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100" spc="-70" dirty="0">
                <a:latin typeface="Arial"/>
                <a:cs typeface="Arial"/>
              </a:rPr>
              <a:t>Women </a:t>
            </a:r>
            <a:r>
              <a:rPr sz="1650" spc="397" baseline="40404" dirty="0">
                <a:latin typeface="Arial"/>
                <a:cs typeface="Arial"/>
              </a:rPr>
              <a:t>Σ</a:t>
            </a:r>
            <a:r>
              <a:rPr sz="1200" i="1" spc="397" baseline="-20833" dirty="0">
                <a:latin typeface="Verdana"/>
                <a:cs typeface="Verdana"/>
              </a:rPr>
              <a:t>i</a:t>
            </a:r>
            <a:r>
              <a:rPr sz="1200" i="1" spc="-315" baseline="-20833" dirty="0">
                <a:latin typeface="Verdana"/>
                <a:cs typeface="Verdana"/>
              </a:rPr>
              <a:t> </a:t>
            </a:r>
            <a:r>
              <a:rPr sz="1100" i="1" spc="5" dirty="0">
                <a:latin typeface="Georgia"/>
                <a:cs typeface="Georgia"/>
              </a:rPr>
              <a:t>p</a:t>
            </a:r>
            <a:r>
              <a:rPr sz="1200" i="1" spc="7" baseline="-10416" dirty="0">
                <a:latin typeface="Verdana"/>
                <a:cs typeface="Verdana"/>
              </a:rPr>
              <a:t>i</a:t>
            </a:r>
            <a:r>
              <a:rPr sz="1100" i="1" spc="5" dirty="0">
                <a:latin typeface="Georgia"/>
                <a:cs typeface="Georgia"/>
              </a:rPr>
              <a:t>v</a:t>
            </a:r>
            <a:r>
              <a:rPr sz="1200" i="1" spc="7" baseline="-10416" dirty="0">
                <a:latin typeface="Verdana"/>
                <a:cs typeface="Verdana"/>
              </a:rPr>
              <a:t>i</a:t>
            </a:r>
            <a:endParaRPr sz="1200" baseline="-10416">
              <a:latin typeface="Verdana"/>
              <a:cs typeface="Verdana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254584" y="937552"/>
          <a:ext cx="4093845" cy="12312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570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36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74625">
                <a:tc>
                  <a:txBody>
                    <a:bodyPr/>
                    <a:lstStyle/>
                    <a:p>
                      <a:pPr marL="620395">
                        <a:lnSpc>
                          <a:spcPts val="1170"/>
                        </a:lnSpc>
                      </a:pPr>
                      <a:r>
                        <a:rPr sz="1100" spc="-60" dirty="0">
                          <a:latin typeface="Arial"/>
                          <a:cs typeface="Arial"/>
                        </a:rPr>
                        <a:t>Components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0645">
                        <a:lnSpc>
                          <a:spcPts val="1170"/>
                        </a:lnSpc>
                      </a:pPr>
                      <a:r>
                        <a:rPr sz="1100" spc="-100" dirty="0">
                          <a:latin typeface="Arial"/>
                          <a:cs typeface="Arial"/>
                        </a:rPr>
                        <a:t>CC </a:t>
                      </a:r>
                      <a:r>
                        <a:rPr sz="1100" spc="-25" dirty="0">
                          <a:latin typeface="Arial"/>
                          <a:cs typeface="Arial"/>
                        </a:rPr>
                        <a:t>Vulnerability </a:t>
                      </a:r>
                      <a:r>
                        <a:rPr sz="1100" spc="-60" dirty="0">
                          <a:latin typeface="Arial"/>
                          <a:cs typeface="Arial"/>
                        </a:rPr>
                        <a:t>Index</a:t>
                      </a:r>
                      <a:r>
                        <a:rPr sz="1100" spc="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35" dirty="0">
                          <a:latin typeface="Arial"/>
                          <a:cs typeface="Arial"/>
                        </a:rPr>
                        <a:t>(CCSVI)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71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8615">
                <a:tc>
                  <a:txBody>
                    <a:bodyPr/>
                    <a:lstStyle/>
                    <a:p>
                      <a:pPr marL="80645">
                        <a:lnSpc>
                          <a:spcPts val="1190"/>
                        </a:lnSpc>
                      </a:pPr>
                      <a:r>
                        <a:rPr sz="1100" spc="-60" dirty="0">
                          <a:latin typeface="Arial"/>
                          <a:cs typeface="Arial"/>
                        </a:rPr>
                        <a:t>Risk </a:t>
                      </a:r>
                      <a:r>
                        <a:rPr sz="1100" spc="-75" dirty="0">
                          <a:latin typeface="Arial"/>
                          <a:cs typeface="Arial"/>
                        </a:rPr>
                        <a:t>exposure </a:t>
                      </a:r>
                      <a:r>
                        <a:rPr sz="1100" spc="-60" dirty="0">
                          <a:latin typeface="Arial"/>
                          <a:cs typeface="Arial"/>
                        </a:rPr>
                        <a:t>before </a:t>
                      </a:r>
                      <a:r>
                        <a:rPr sz="1100" spc="-30" dirty="0">
                          <a:latin typeface="Arial"/>
                          <a:cs typeface="Arial"/>
                        </a:rPr>
                        <a:t>the</a:t>
                      </a:r>
                      <a:r>
                        <a:rPr sz="1100" spc="2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65" dirty="0">
                          <a:latin typeface="Arial"/>
                          <a:cs typeface="Arial"/>
                        </a:rPr>
                        <a:t>shock</a:t>
                      </a:r>
                      <a:endParaRPr sz="1100">
                        <a:latin typeface="Arial"/>
                        <a:cs typeface="Arial"/>
                      </a:endParaRPr>
                    </a:p>
                    <a:p>
                      <a:pPr marL="80645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100" spc="-20" dirty="0">
                          <a:latin typeface="Arial"/>
                          <a:cs typeface="Arial"/>
                        </a:rPr>
                        <a:t>of</a:t>
                      </a:r>
                      <a:r>
                        <a:rPr sz="1100" spc="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105" dirty="0">
                          <a:latin typeface="Arial"/>
                          <a:cs typeface="Arial"/>
                        </a:rPr>
                        <a:t>CC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0645">
                        <a:lnSpc>
                          <a:spcPct val="100000"/>
                        </a:lnSpc>
                        <a:spcBef>
                          <a:spcPts val="545"/>
                        </a:spcBef>
                        <a:tabLst>
                          <a:tab pos="1550670" algn="l"/>
                        </a:tabLst>
                      </a:pPr>
                      <a:r>
                        <a:rPr sz="1100" spc="-55" dirty="0">
                          <a:latin typeface="Arial"/>
                          <a:cs typeface="Arial"/>
                        </a:rPr>
                        <a:t>71.60	81.50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692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7165">
                <a:tc>
                  <a:txBody>
                    <a:bodyPr/>
                    <a:lstStyle/>
                    <a:p>
                      <a:pPr marL="80645">
                        <a:lnSpc>
                          <a:spcPts val="1190"/>
                        </a:lnSpc>
                      </a:pPr>
                      <a:r>
                        <a:rPr sz="1100" spc="-60" dirty="0">
                          <a:latin typeface="Arial"/>
                          <a:cs typeface="Arial"/>
                        </a:rPr>
                        <a:t>Shock </a:t>
                      </a:r>
                      <a:r>
                        <a:rPr sz="1100" spc="-20" dirty="0">
                          <a:latin typeface="Arial"/>
                          <a:cs typeface="Arial"/>
                        </a:rPr>
                        <a:t>of</a:t>
                      </a:r>
                      <a:r>
                        <a:rPr sz="1100" spc="-8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105" dirty="0">
                          <a:latin typeface="Arial"/>
                          <a:cs typeface="Arial"/>
                        </a:rPr>
                        <a:t>CC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0645">
                        <a:lnSpc>
                          <a:spcPts val="1190"/>
                        </a:lnSpc>
                      </a:pPr>
                      <a:r>
                        <a:rPr sz="1100" spc="-55" dirty="0">
                          <a:latin typeface="Arial"/>
                          <a:cs typeface="Arial"/>
                        </a:rPr>
                        <a:t>28.63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7165">
                <a:tc>
                  <a:txBody>
                    <a:bodyPr/>
                    <a:lstStyle/>
                    <a:p>
                      <a:pPr marL="80645">
                        <a:lnSpc>
                          <a:spcPts val="1190"/>
                        </a:lnSpc>
                      </a:pPr>
                      <a:r>
                        <a:rPr sz="1100" spc="-100" dirty="0">
                          <a:latin typeface="Arial"/>
                          <a:cs typeface="Arial"/>
                        </a:rPr>
                        <a:t>CC </a:t>
                      </a:r>
                      <a:r>
                        <a:rPr sz="1100" spc="-30" dirty="0">
                          <a:latin typeface="Arial"/>
                          <a:cs typeface="Arial"/>
                        </a:rPr>
                        <a:t>Vulnerability </a:t>
                      </a:r>
                      <a:r>
                        <a:rPr sz="1100" spc="-60" dirty="0">
                          <a:latin typeface="Arial"/>
                          <a:cs typeface="Arial"/>
                        </a:rPr>
                        <a:t>Index</a:t>
                      </a:r>
                      <a:r>
                        <a:rPr sz="1100" spc="-19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35" dirty="0">
                          <a:latin typeface="Arial"/>
                          <a:cs typeface="Arial"/>
                        </a:rPr>
                        <a:t>(CCSVI)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0645">
                        <a:lnSpc>
                          <a:spcPts val="1190"/>
                        </a:lnSpc>
                        <a:tabLst>
                          <a:tab pos="996950" algn="l"/>
                        </a:tabLst>
                      </a:pPr>
                      <a:r>
                        <a:rPr sz="1100" spc="-50" dirty="0">
                          <a:latin typeface="Arial"/>
                          <a:cs typeface="Arial"/>
                        </a:rPr>
                        <a:t>Men</a:t>
                      </a:r>
                      <a:r>
                        <a:rPr sz="1100" spc="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130" dirty="0">
                          <a:latin typeface="Verdana"/>
                          <a:cs typeface="Verdana"/>
                        </a:rPr>
                        <a:t>50</a:t>
                      </a:r>
                      <a:r>
                        <a:rPr sz="1100" i="1" spc="-130" dirty="0">
                          <a:latin typeface="Georgia"/>
                          <a:cs typeface="Georgia"/>
                        </a:rPr>
                        <a:t>.</a:t>
                      </a:r>
                      <a:r>
                        <a:rPr sz="1100" spc="-130" dirty="0">
                          <a:latin typeface="Verdana"/>
                          <a:cs typeface="Verdana"/>
                        </a:rPr>
                        <a:t>115	</a:t>
                      </a:r>
                      <a:r>
                        <a:rPr sz="1100" spc="-70" dirty="0">
                          <a:latin typeface="Arial"/>
                          <a:cs typeface="Arial"/>
                        </a:rPr>
                        <a:t>Women</a:t>
                      </a:r>
                      <a:r>
                        <a:rPr sz="1100" spc="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130" dirty="0">
                          <a:latin typeface="Verdana"/>
                          <a:cs typeface="Verdana"/>
                        </a:rPr>
                        <a:t>55</a:t>
                      </a:r>
                      <a:r>
                        <a:rPr sz="1100" i="1" spc="-130" dirty="0">
                          <a:latin typeface="Georgia"/>
                          <a:cs typeface="Georgia"/>
                        </a:rPr>
                        <a:t>.</a:t>
                      </a:r>
                      <a:r>
                        <a:rPr sz="1100" spc="-130" dirty="0">
                          <a:latin typeface="Verdana"/>
                          <a:cs typeface="Verdana"/>
                        </a:rPr>
                        <a:t>115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6530">
                <a:tc gridSpan="2">
                  <a:txBody>
                    <a:bodyPr/>
                    <a:lstStyle/>
                    <a:p>
                      <a:pPr marL="80645">
                        <a:lnSpc>
                          <a:spcPts val="1190"/>
                        </a:lnSpc>
                      </a:pPr>
                      <a:r>
                        <a:rPr sz="1100" spc="-85" dirty="0">
                          <a:latin typeface="Arial"/>
                          <a:cs typeface="Arial"/>
                        </a:rPr>
                        <a:t>Gender </a:t>
                      </a:r>
                      <a:r>
                        <a:rPr sz="1100" spc="-25" dirty="0">
                          <a:latin typeface="Arial"/>
                          <a:cs typeface="Arial"/>
                        </a:rPr>
                        <a:t>Vulnerability </a:t>
                      </a:r>
                      <a:r>
                        <a:rPr sz="1100" spc="-35" dirty="0">
                          <a:latin typeface="Arial"/>
                          <a:cs typeface="Arial"/>
                        </a:rPr>
                        <a:t>Inequality </a:t>
                      </a:r>
                      <a:r>
                        <a:rPr sz="1100" spc="-60" dirty="0">
                          <a:latin typeface="Arial"/>
                          <a:cs typeface="Arial"/>
                        </a:rPr>
                        <a:t>Index </a:t>
                      </a:r>
                      <a:r>
                        <a:rPr sz="1100" spc="10" dirty="0">
                          <a:latin typeface="Arial"/>
                          <a:cs typeface="Arial"/>
                        </a:rPr>
                        <a:t>to </a:t>
                      </a:r>
                      <a:r>
                        <a:rPr sz="1100" spc="-100" dirty="0">
                          <a:latin typeface="Arial"/>
                          <a:cs typeface="Arial"/>
                        </a:rPr>
                        <a:t>CC </a:t>
                      </a:r>
                      <a:r>
                        <a:rPr sz="1100" spc="55" dirty="0">
                          <a:latin typeface="Arial"/>
                          <a:cs typeface="Arial"/>
                        </a:rPr>
                        <a:t>( </a:t>
                      </a:r>
                      <a:r>
                        <a:rPr sz="1100" spc="-50" dirty="0">
                          <a:latin typeface="Arial"/>
                          <a:cs typeface="Arial"/>
                        </a:rPr>
                        <a:t>IIVGcc </a:t>
                      </a:r>
                      <a:r>
                        <a:rPr sz="1100" spc="55" dirty="0">
                          <a:latin typeface="Arial"/>
                          <a:cs typeface="Arial"/>
                        </a:rPr>
                        <a:t>) </a:t>
                      </a:r>
                      <a:r>
                        <a:rPr sz="1100" spc="204" dirty="0">
                          <a:latin typeface="Arial"/>
                          <a:cs typeface="Arial"/>
                        </a:rPr>
                        <a:t>=</a:t>
                      </a:r>
                      <a:r>
                        <a:rPr sz="1100" spc="-1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55" dirty="0">
                          <a:latin typeface="Arial"/>
                          <a:cs typeface="Arial"/>
                        </a:rPr>
                        <a:t>0.90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object 7"/>
          <p:cNvSpPr txBox="1"/>
          <p:nvPr/>
        </p:nvSpPr>
        <p:spPr>
          <a:xfrm>
            <a:off x="125844" y="2133484"/>
            <a:ext cx="3888104" cy="59182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511175">
              <a:lnSpc>
                <a:spcPct val="100000"/>
              </a:lnSpc>
              <a:spcBef>
                <a:spcPts val="90"/>
              </a:spcBef>
            </a:pPr>
            <a:r>
              <a:rPr sz="1100" i="1" spc="-50" dirty="0">
                <a:latin typeface="Trebuchet MS"/>
                <a:cs typeface="Trebuchet MS"/>
              </a:rPr>
              <a:t>Source:  </a:t>
            </a:r>
            <a:r>
              <a:rPr sz="1100" i="1" spc="-45" dirty="0">
                <a:latin typeface="Trebuchet MS"/>
                <a:cs typeface="Trebuchet MS"/>
              </a:rPr>
              <a:t>Authors </a:t>
            </a:r>
            <a:r>
              <a:rPr sz="1100" i="1" spc="-55" dirty="0">
                <a:latin typeface="Trebuchet MS"/>
                <a:cs typeface="Trebuchet MS"/>
              </a:rPr>
              <a:t>calculations </a:t>
            </a:r>
            <a:r>
              <a:rPr sz="1100" i="1" spc="-60" dirty="0">
                <a:latin typeface="Trebuchet MS"/>
                <a:cs typeface="Trebuchet MS"/>
              </a:rPr>
              <a:t>based </a:t>
            </a:r>
            <a:r>
              <a:rPr sz="1100" i="1" spc="-45" dirty="0">
                <a:latin typeface="Trebuchet MS"/>
                <a:cs typeface="Trebuchet MS"/>
              </a:rPr>
              <a:t>on </a:t>
            </a:r>
            <a:r>
              <a:rPr sz="1100" i="1" spc="10" dirty="0">
                <a:latin typeface="Trebuchet MS"/>
                <a:cs typeface="Trebuchet MS"/>
              </a:rPr>
              <a:t>EMICoV2011</a:t>
            </a:r>
            <a:r>
              <a:rPr sz="1100" i="1" spc="275" dirty="0">
                <a:latin typeface="Trebuchet MS"/>
                <a:cs typeface="Trebuchet MS"/>
              </a:rPr>
              <a:t> </a:t>
            </a:r>
            <a:r>
              <a:rPr sz="1100" i="1" spc="-60" dirty="0">
                <a:latin typeface="Trebuchet MS"/>
                <a:cs typeface="Trebuchet MS"/>
              </a:rPr>
              <a:t>data</a:t>
            </a:r>
            <a:endParaRPr sz="11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5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100" spc="-75" dirty="0">
                <a:latin typeface="Arial"/>
                <a:cs typeface="Arial"/>
              </a:rPr>
              <a:t>CCSVI </a:t>
            </a:r>
            <a:r>
              <a:rPr sz="1100" spc="-80" dirty="0">
                <a:latin typeface="Arial"/>
                <a:cs typeface="Arial"/>
              </a:rPr>
              <a:t>men  </a:t>
            </a:r>
            <a:r>
              <a:rPr sz="1100" spc="204" dirty="0">
                <a:latin typeface="Arial"/>
                <a:cs typeface="Arial"/>
              </a:rPr>
              <a:t>= </a:t>
            </a:r>
            <a:r>
              <a:rPr sz="1100" spc="-50" dirty="0">
                <a:latin typeface="Arial"/>
                <a:cs typeface="Arial"/>
              </a:rPr>
              <a:t>50.115; </a:t>
            </a:r>
            <a:r>
              <a:rPr sz="1100" spc="-75" dirty="0">
                <a:latin typeface="Arial"/>
                <a:cs typeface="Arial"/>
              </a:rPr>
              <a:t>CCSVI women </a:t>
            </a:r>
            <a:r>
              <a:rPr sz="1100" spc="204" dirty="0">
                <a:latin typeface="Arial"/>
                <a:cs typeface="Arial"/>
              </a:rPr>
              <a:t>= </a:t>
            </a:r>
            <a:r>
              <a:rPr sz="1100" spc="-50" dirty="0">
                <a:latin typeface="Arial"/>
                <a:cs typeface="Arial"/>
              </a:rPr>
              <a:t>55.115; </a:t>
            </a:r>
            <a:r>
              <a:rPr sz="1100" spc="-55" dirty="0">
                <a:latin typeface="Arial"/>
                <a:cs typeface="Arial"/>
              </a:rPr>
              <a:t>IIVGCCA </a:t>
            </a:r>
            <a:r>
              <a:rPr sz="1100" spc="204" dirty="0">
                <a:latin typeface="Arial"/>
                <a:cs typeface="Arial"/>
              </a:rPr>
              <a:t>=</a:t>
            </a:r>
            <a:r>
              <a:rPr sz="1100" spc="400" dirty="0">
                <a:latin typeface="Arial"/>
                <a:cs typeface="Arial"/>
              </a:rPr>
              <a:t> </a:t>
            </a:r>
            <a:r>
              <a:rPr sz="1100" spc="-45" dirty="0">
                <a:latin typeface="Arial"/>
                <a:cs typeface="Arial"/>
              </a:rPr>
              <a:t>0.90.</a:t>
            </a:r>
            <a:endParaRPr sz="11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0" y="3346348"/>
            <a:ext cx="1536065" cy="109855"/>
          </a:xfrm>
          <a:custGeom>
            <a:avLst/>
            <a:gdLst/>
            <a:ahLst/>
            <a:cxnLst/>
            <a:rect l="l" t="t" r="r" b="b"/>
            <a:pathLst>
              <a:path w="1536065" h="109854">
                <a:moveTo>
                  <a:pt x="0" y="109651"/>
                </a:moveTo>
                <a:lnTo>
                  <a:pt x="1535976" y="109651"/>
                </a:lnTo>
                <a:lnTo>
                  <a:pt x="1535976" y="0"/>
                </a:lnTo>
                <a:lnTo>
                  <a:pt x="0" y="0"/>
                </a:lnTo>
                <a:lnTo>
                  <a:pt x="0" y="109651"/>
                </a:lnTo>
                <a:close/>
              </a:path>
            </a:pathLst>
          </a:custGeom>
          <a:solidFill>
            <a:srgbClr val="A3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535976" y="3346348"/>
            <a:ext cx="1536065" cy="109855"/>
          </a:xfrm>
          <a:custGeom>
            <a:avLst/>
            <a:gdLst/>
            <a:ahLst/>
            <a:cxnLst/>
            <a:rect l="l" t="t" r="r" b="b"/>
            <a:pathLst>
              <a:path w="1536064" h="109854">
                <a:moveTo>
                  <a:pt x="0" y="109651"/>
                </a:moveTo>
                <a:lnTo>
                  <a:pt x="1535976" y="109651"/>
                </a:lnTo>
                <a:lnTo>
                  <a:pt x="1535976" y="0"/>
                </a:lnTo>
                <a:lnTo>
                  <a:pt x="0" y="0"/>
                </a:lnTo>
                <a:lnTo>
                  <a:pt x="0" y="109651"/>
                </a:lnTo>
                <a:close/>
              </a:path>
            </a:pathLst>
          </a:custGeom>
          <a:solidFill>
            <a:srgbClr val="EBEB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071952" y="3346348"/>
            <a:ext cx="1536065" cy="109855"/>
          </a:xfrm>
          <a:custGeom>
            <a:avLst/>
            <a:gdLst/>
            <a:ahLst/>
            <a:cxnLst/>
            <a:rect l="l" t="t" r="r" b="b"/>
            <a:pathLst>
              <a:path w="1536064" h="109854">
                <a:moveTo>
                  <a:pt x="0" y="109651"/>
                </a:moveTo>
                <a:lnTo>
                  <a:pt x="1535976" y="109651"/>
                </a:lnTo>
                <a:lnTo>
                  <a:pt x="1535976" y="0"/>
                </a:lnTo>
                <a:lnTo>
                  <a:pt x="0" y="0"/>
                </a:lnTo>
                <a:lnTo>
                  <a:pt x="0" y="109651"/>
                </a:lnTo>
                <a:close/>
              </a:path>
            </a:pathLst>
          </a:custGeom>
          <a:solidFill>
            <a:srgbClr val="D8D8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2086711" y="3351784"/>
            <a:ext cx="407670" cy="102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75"/>
              </a:lnSpc>
            </a:pPr>
            <a:r>
              <a:rPr sz="600" spc="-40" dirty="0">
                <a:solidFill>
                  <a:srgbClr val="8E0000"/>
                </a:solidFill>
                <a:latin typeface="Verdana"/>
                <a:cs typeface="Verdana"/>
                <a:hlinkClick r:id="rId2" action="ppaction://hlinksldjump"/>
              </a:rPr>
              <a:t>CLPA-2019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303333" y="3351784"/>
            <a:ext cx="806450" cy="102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75"/>
              </a:lnSpc>
            </a:pPr>
            <a:r>
              <a:rPr sz="600" spc="-55" dirty="0">
                <a:solidFill>
                  <a:srgbClr val="7A0000"/>
                </a:solidFill>
                <a:latin typeface="Verdana"/>
                <a:cs typeface="Verdana"/>
              </a:rPr>
              <a:t>November </a:t>
            </a:r>
            <a:r>
              <a:rPr sz="600" spc="-65" dirty="0">
                <a:solidFill>
                  <a:srgbClr val="7A0000"/>
                </a:solidFill>
                <a:latin typeface="Verdana"/>
                <a:cs typeface="Verdana"/>
              </a:rPr>
              <a:t>25–29,</a:t>
            </a:r>
            <a:r>
              <a:rPr sz="600" spc="20" dirty="0">
                <a:solidFill>
                  <a:srgbClr val="7A0000"/>
                </a:solidFill>
                <a:latin typeface="Verdana"/>
                <a:cs typeface="Verdana"/>
              </a:rPr>
              <a:t> </a:t>
            </a:r>
            <a:r>
              <a:rPr sz="600" spc="-65" dirty="0">
                <a:solidFill>
                  <a:srgbClr val="7A0000"/>
                </a:solidFill>
                <a:latin typeface="Verdana"/>
                <a:cs typeface="Verdana"/>
              </a:rPr>
              <a:t>2019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259474" y="3351784"/>
            <a:ext cx="294005" cy="102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675"/>
              </a:lnSpc>
            </a:pPr>
            <a:r>
              <a:rPr sz="600" spc="-65" dirty="0">
                <a:solidFill>
                  <a:srgbClr val="7A0000"/>
                </a:solidFill>
                <a:latin typeface="Verdana"/>
                <a:cs typeface="Verdana"/>
              </a:rPr>
              <a:t>14 </a:t>
            </a:r>
            <a:r>
              <a:rPr sz="600" spc="45" dirty="0">
                <a:solidFill>
                  <a:srgbClr val="7A0000"/>
                </a:solidFill>
                <a:latin typeface="Verdana"/>
                <a:cs typeface="Verdana"/>
              </a:rPr>
              <a:t>/</a:t>
            </a:r>
            <a:r>
              <a:rPr sz="600" spc="-15" dirty="0">
                <a:solidFill>
                  <a:srgbClr val="7A0000"/>
                </a:solidFill>
                <a:latin typeface="Verdana"/>
                <a:cs typeface="Verdana"/>
              </a:rPr>
              <a:t> </a:t>
            </a:r>
            <a:r>
              <a:rPr sz="600" spc="-65" dirty="0">
                <a:solidFill>
                  <a:srgbClr val="7A0000"/>
                </a:solidFill>
                <a:latin typeface="Verdana"/>
                <a:cs typeface="Verdana"/>
              </a:rPr>
              <a:t>18</a:t>
            </a:r>
            <a:endParaRPr sz="600">
              <a:latin typeface="Verdana"/>
              <a:cs typeface="Verdana"/>
            </a:endParaRPr>
          </a:p>
        </p:txBody>
      </p:sp>
    </p:spTree>
  </p:cSld>
  <p:clrMapOvr>
    <a:masterClrMapping/>
  </p:clrMapOvr>
  <p:transition>
    <p:cut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4608195" cy="345440"/>
          </a:xfrm>
          <a:custGeom>
            <a:avLst/>
            <a:gdLst/>
            <a:ahLst/>
            <a:cxnLst/>
            <a:rect l="l" t="t" r="r" b="b"/>
            <a:pathLst>
              <a:path w="4608195" h="345440">
                <a:moveTo>
                  <a:pt x="0" y="345059"/>
                </a:moveTo>
                <a:lnTo>
                  <a:pt x="4608004" y="345059"/>
                </a:lnTo>
                <a:lnTo>
                  <a:pt x="4608004" y="0"/>
                </a:lnTo>
                <a:lnTo>
                  <a:pt x="0" y="0"/>
                </a:lnTo>
                <a:lnTo>
                  <a:pt x="0" y="345059"/>
                </a:lnTo>
                <a:close/>
              </a:path>
            </a:pathLst>
          </a:custGeom>
          <a:solidFill>
            <a:srgbClr val="F2F2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5300" y="57338"/>
            <a:ext cx="1718945" cy="2444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b="1" spc="-25" dirty="0">
                <a:latin typeface="Arial"/>
                <a:cs typeface="Arial"/>
              </a:rPr>
              <a:t>Application</a:t>
            </a:r>
            <a:r>
              <a:rPr b="1" spc="100" dirty="0">
                <a:latin typeface="Arial"/>
                <a:cs typeface="Arial"/>
              </a:rPr>
              <a:t> </a:t>
            </a:r>
            <a:r>
              <a:rPr b="1" spc="-55" dirty="0">
                <a:latin typeface="Arial"/>
                <a:cs typeface="Arial"/>
              </a:rPr>
              <a:t>Findings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75"/>
              </a:lnSpc>
            </a:pPr>
            <a:r>
              <a:rPr spc="-15" dirty="0"/>
              <a:t>F. </a:t>
            </a:r>
            <a:r>
              <a:rPr dirty="0"/>
              <a:t>AKIMABERA </a:t>
            </a:r>
            <a:r>
              <a:rPr spc="45" dirty="0"/>
              <a:t>&amp; </a:t>
            </a:r>
            <a:r>
              <a:rPr spc="-50" dirty="0"/>
              <a:t>S.</a:t>
            </a:r>
            <a:r>
              <a:rPr spc="-55" dirty="0"/>
              <a:t> </a:t>
            </a:r>
            <a:r>
              <a:rPr spc="-15" dirty="0"/>
              <a:t>DOSSOU-CADJA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25844" y="1098244"/>
            <a:ext cx="4046854" cy="363855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 marR="5080">
              <a:lnSpc>
                <a:spcPct val="102600"/>
              </a:lnSpc>
              <a:spcBef>
                <a:spcPts val="55"/>
              </a:spcBef>
            </a:pPr>
            <a:r>
              <a:rPr sz="1100" spc="-70" dirty="0">
                <a:latin typeface="Arial"/>
                <a:cs typeface="Arial"/>
              </a:rPr>
              <a:t>Women </a:t>
            </a:r>
            <a:r>
              <a:rPr sz="1100" spc="-80" dirty="0">
                <a:latin typeface="Arial"/>
                <a:cs typeface="Arial"/>
              </a:rPr>
              <a:t>are </a:t>
            </a:r>
            <a:r>
              <a:rPr sz="1100" spc="-114" dirty="0">
                <a:latin typeface="Verdana"/>
                <a:cs typeface="Verdana"/>
              </a:rPr>
              <a:t>1</a:t>
            </a:r>
            <a:r>
              <a:rPr sz="1100" i="1" spc="-114" dirty="0">
                <a:latin typeface="Georgia"/>
                <a:cs typeface="Georgia"/>
              </a:rPr>
              <a:t>.</a:t>
            </a:r>
            <a:r>
              <a:rPr sz="1100" spc="-114" dirty="0">
                <a:latin typeface="Verdana"/>
                <a:cs typeface="Verdana"/>
              </a:rPr>
              <a:t>10 </a:t>
            </a:r>
            <a:r>
              <a:rPr sz="1100" spc="-45" dirty="0">
                <a:latin typeface="Arial"/>
                <a:cs typeface="Arial"/>
              </a:rPr>
              <a:t>times </a:t>
            </a:r>
            <a:r>
              <a:rPr sz="1100" spc="-55" dirty="0">
                <a:latin typeface="Arial"/>
                <a:cs typeface="Arial"/>
              </a:rPr>
              <a:t>(inverse </a:t>
            </a:r>
            <a:r>
              <a:rPr sz="1100" spc="-10" dirty="0">
                <a:latin typeface="Arial"/>
                <a:cs typeface="Arial"/>
              </a:rPr>
              <a:t>ratio </a:t>
            </a:r>
            <a:r>
              <a:rPr sz="1100" spc="-20" dirty="0">
                <a:latin typeface="Arial"/>
                <a:cs typeface="Arial"/>
              </a:rPr>
              <a:t>of </a:t>
            </a:r>
            <a:r>
              <a:rPr sz="1100" spc="-40" dirty="0">
                <a:latin typeface="Arial"/>
                <a:cs typeface="Arial"/>
              </a:rPr>
              <a:t>IIVGCCA) </a:t>
            </a:r>
            <a:r>
              <a:rPr sz="1100" spc="-70" dirty="0">
                <a:latin typeface="Arial"/>
                <a:cs typeface="Arial"/>
              </a:rPr>
              <a:t>more </a:t>
            </a:r>
            <a:r>
              <a:rPr sz="1100" spc="-50" dirty="0">
                <a:latin typeface="Arial"/>
                <a:cs typeface="Arial"/>
              </a:rPr>
              <a:t>vulnerable </a:t>
            </a:r>
            <a:r>
              <a:rPr sz="1100" spc="10" dirty="0">
                <a:latin typeface="Arial"/>
                <a:cs typeface="Arial"/>
              </a:rPr>
              <a:t>to  </a:t>
            </a:r>
            <a:r>
              <a:rPr sz="1100" spc="-40" dirty="0">
                <a:latin typeface="Arial"/>
                <a:cs typeface="Arial"/>
              </a:rPr>
              <a:t>Climate </a:t>
            </a:r>
            <a:r>
              <a:rPr sz="1100" spc="-85" dirty="0">
                <a:latin typeface="Arial"/>
                <a:cs typeface="Arial"/>
              </a:rPr>
              <a:t>Change </a:t>
            </a:r>
            <a:r>
              <a:rPr sz="1100" spc="-25" dirty="0">
                <a:latin typeface="Arial"/>
                <a:cs typeface="Arial"/>
              </a:rPr>
              <a:t>than </a:t>
            </a:r>
            <a:r>
              <a:rPr sz="1100" spc="-80" dirty="0">
                <a:latin typeface="Arial"/>
                <a:cs typeface="Arial"/>
              </a:rPr>
              <a:t>men </a:t>
            </a:r>
            <a:r>
              <a:rPr sz="1100" spc="-20" dirty="0">
                <a:latin typeface="Arial"/>
                <a:cs typeface="Arial"/>
              </a:rPr>
              <a:t>in </a:t>
            </a:r>
            <a:r>
              <a:rPr sz="1100" spc="-30" dirty="0">
                <a:latin typeface="Arial"/>
                <a:cs typeface="Arial"/>
              </a:rPr>
              <a:t>the </a:t>
            </a:r>
            <a:r>
              <a:rPr sz="1100" spc="-80" dirty="0">
                <a:latin typeface="Arial"/>
                <a:cs typeface="Arial"/>
              </a:rPr>
              <a:t>Beninese </a:t>
            </a:r>
            <a:r>
              <a:rPr sz="1100" spc="-25" dirty="0">
                <a:latin typeface="Arial"/>
                <a:cs typeface="Arial"/>
              </a:rPr>
              <a:t>agricultural</a:t>
            </a:r>
            <a:r>
              <a:rPr sz="1100" spc="140" dirty="0">
                <a:latin typeface="Arial"/>
                <a:cs typeface="Arial"/>
              </a:rPr>
              <a:t> </a:t>
            </a:r>
            <a:r>
              <a:rPr sz="1100" spc="-50" dirty="0">
                <a:latin typeface="Arial"/>
                <a:cs typeface="Arial"/>
              </a:rPr>
              <a:t>sector.</a:t>
            </a:r>
            <a:endParaRPr sz="11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0" y="3346348"/>
            <a:ext cx="1536065" cy="109855"/>
          </a:xfrm>
          <a:custGeom>
            <a:avLst/>
            <a:gdLst/>
            <a:ahLst/>
            <a:cxnLst/>
            <a:rect l="l" t="t" r="r" b="b"/>
            <a:pathLst>
              <a:path w="1536065" h="109854">
                <a:moveTo>
                  <a:pt x="0" y="109651"/>
                </a:moveTo>
                <a:lnTo>
                  <a:pt x="1535976" y="109651"/>
                </a:lnTo>
                <a:lnTo>
                  <a:pt x="1535976" y="0"/>
                </a:lnTo>
                <a:lnTo>
                  <a:pt x="0" y="0"/>
                </a:lnTo>
                <a:lnTo>
                  <a:pt x="0" y="109651"/>
                </a:lnTo>
                <a:close/>
              </a:path>
            </a:pathLst>
          </a:custGeom>
          <a:solidFill>
            <a:srgbClr val="A3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535976" y="3346348"/>
            <a:ext cx="1536065" cy="109855"/>
          </a:xfrm>
          <a:custGeom>
            <a:avLst/>
            <a:gdLst/>
            <a:ahLst/>
            <a:cxnLst/>
            <a:rect l="l" t="t" r="r" b="b"/>
            <a:pathLst>
              <a:path w="1536064" h="109854">
                <a:moveTo>
                  <a:pt x="0" y="109651"/>
                </a:moveTo>
                <a:lnTo>
                  <a:pt x="1535976" y="109651"/>
                </a:lnTo>
                <a:lnTo>
                  <a:pt x="1535976" y="0"/>
                </a:lnTo>
                <a:lnTo>
                  <a:pt x="0" y="0"/>
                </a:lnTo>
                <a:lnTo>
                  <a:pt x="0" y="109651"/>
                </a:lnTo>
                <a:close/>
              </a:path>
            </a:pathLst>
          </a:custGeom>
          <a:solidFill>
            <a:srgbClr val="EBEB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071952" y="3346348"/>
            <a:ext cx="1536065" cy="109855"/>
          </a:xfrm>
          <a:custGeom>
            <a:avLst/>
            <a:gdLst/>
            <a:ahLst/>
            <a:cxnLst/>
            <a:rect l="l" t="t" r="r" b="b"/>
            <a:pathLst>
              <a:path w="1536064" h="109854">
                <a:moveTo>
                  <a:pt x="0" y="109651"/>
                </a:moveTo>
                <a:lnTo>
                  <a:pt x="1535976" y="109651"/>
                </a:lnTo>
                <a:lnTo>
                  <a:pt x="1535976" y="0"/>
                </a:lnTo>
                <a:lnTo>
                  <a:pt x="0" y="0"/>
                </a:lnTo>
                <a:lnTo>
                  <a:pt x="0" y="109651"/>
                </a:lnTo>
                <a:close/>
              </a:path>
            </a:pathLst>
          </a:custGeom>
          <a:solidFill>
            <a:srgbClr val="D8D8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2086711" y="3351784"/>
            <a:ext cx="407670" cy="102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75"/>
              </a:lnSpc>
            </a:pPr>
            <a:r>
              <a:rPr sz="600" spc="-40" dirty="0">
                <a:solidFill>
                  <a:srgbClr val="8E0000"/>
                </a:solidFill>
                <a:latin typeface="Verdana"/>
                <a:cs typeface="Verdana"/>
                <a:hlinkClick r:id="rId2" action="ppaction://hlinksldjump"/>
              </a:rPr>
              <a:t>CLPA-2019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303333" y="3351784"/>
            <a:ext cx="806450" cy="102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75"/>
              </a:lnSpc>
            </a:pPr>
            <a:r>
              <a:rPr sz="600" spc="-55" dirty="0">
                <a:solidFill>
                  <a:srgbClr val="7A0000"/>
                </a:solidFill>
                <a:latin typeface="Verdana"/>
                <a:cs typeface="Verdana"/>
              </a:rPr>
              <a:t>November </a:t>
            </a:r>
            <a:r>
              <a:rPr sz="600" spc="-65" dirty="0">
                <a:solidFill>
                  <a:srgbClr val="7A0000"/>
                </a:solidFill>
                <a:latin typeface="Verdana"/>
                <a:cs typeface="Verdana"/>
              </a:rPr>
              <a:t>25–29,</a:t>
            </a:r>
            <a:r>
              <a:rPr sz="600" spc="20" dirty="0">
                <a:solidFill>
                  <a:srgbClr val="7A0000"/>
                </a:solidFill>
                <a:latin typeface="Verdana"/>
                <a:cs typeface="Verdana"/>
              </a:rPr>
              <a:t> </a:t>
            </a:r>
            <a:r>
              <a:rPr sz="600" spc="-65" dirty="0">
                <a:solidFill>
                  <a:srgbClr val="7A0000"/>
                </a:solidFill>
                <a:latin typeface="Verdana"/>
                <a:cs typeface="Verdana"/>
              </a:rPr>
              <a:t>2019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272174" y="3351784"/>
            <a:ext cx="281305" cy="102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75"/>
              </a:lnSpc>
            </a:pPr>
            <a:r>
              <a:rPr sz="600" spc="-65" dirty="0">
                <a:solidFill>
                  <a:srgbClr val="7A0000"/>
                </a:solidFill>
                <a:latin typeface="Verdana"/>
                <a:cs typeface="Verdana"/>
              </a:rPr>
              <a:t>15 </a:t>
            </a:r>
            <a:r>
              <a:rPr sz="600" spc="45" dirty="0">
                <a:solidFill>
                  <a:srgbClr val="7A0000"/>
                </a:solidFill>
                <a:latin typeface="Verdana"/>
                <a:cs typeface="Verdana"/>
              </a:rPr>
              <a:t>/</a:t>
            </a:r>
            <a:r>
              <a:rPr sz="600" spc="-15" dirty="0">
                <a:solidFill>
                  <a:srgbClr val="7A0000"/>
                </a:solidFill>
                <a:latin typeface="Verdana"/>
                <a:cs typeface="Verdana"/>
              </a:rPr>
              <a:t> </a:t>
            </a:r>
            <a:r>
              <a:rPr sz="600" spc="-65" dirty="0">
                <a:solidFill>
                  <a:srgbClr val="7A0000"/>
                </a:solidFill>
                <a:latin typeface="Verdana"/>
                <a:cs typeface="Verdana"/>
              </a:rPr>
              <a:t>18</a:t>
            </a:r>
            <a:endParaRPr sz="600">
              <a:latin typeface="Verdana"/>
              <a:cs typeface="Verdana"/>
            </a:endParaRPr>
          </a:p>
        </p:txBody>
      </p:sp>
    </p:spTree>
  </p:cSld>
  <p:clrMapOvr>
    <a:masterClrMapping/>
  </p:clrMapOvr>
  <p:transition>
    <p:cut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4608195" cy="345440"/>
          </a:xfrm>
          <a:custGeom>
            <a:avLst/>
            <a:gdLst/>
            <a:ahLst/>
            <a:cxnLst/>
            <a:rect l="l" t="t" r="r" b="b"/>
            <a:pathLst>
              <a:path w="4608195" h="345440">
                <a:moveTo>
                  <a:pt x="0" y="345059"/>
                </a:moveTo>
                <a:lnTo>
                  <a:pt x="4608004" y="345059"/>
                </a:lnTo>
                <a:lnTo>
                  <a:pt x="4608004" y="0"/>
                </a:lnTo>
                <a:lnTo>
                  <a:pt x="0" y="0"/>
                </a:lnTo>
                <a:lnTo>
                  <a:pt x="0" y="345059"/>
                </a:lnTo>
                <a:close/>
              </a:path>
            </a:pathLst>
          </a:custGeom>
          <a:solidFill>
            <a:srgbClr val="F2F2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5300" y="57338"/>
            <a:ext cx="1718945" cy="2444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b="1" spc="-25" dirty="0">
                <a:latin typeface="Arial"/>
                <a:cs typeface="Arial"/>
              </a:rPr>
              <a:t>Application</a:t>
            </a:r>
            <a:r>
              <a:rPr b="1" spc="100" dirty="0">
                <a:latin typeface="Arial"/>
                <a:cs typeface="Arial"/>
              </a:rPr>
              <a:t> </a:t>
            </a:r>
            <a:r>
              <a:rPr b="1" spc="-55" dirty="0">
                <a:latin typeface="Arial"/>
                <a:cs typeface="Arial"/>
              </a:rPr>
              <a:t>Findings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75"/>
              </a:lnSpc>
            </a:pPr>
            <a:r>
              <a:rPr spc="-15" dirty="0"/>
              <a:t>F. </a:t>
            </a:r>
            <a:r>
              <a:rPr dirty="0"/>
              <a:t>AKIMABERA </a:t>
            </a:r>
            <a:r>
              <a:rPr spc="45" dirty="0"/>
              <a:t>&amp; </a:t>
            </a:r>
            <a:r>
              <a:rPr spc="-50" dirty="0"/>
              <a:t>S.</a:t>
            </a:r>
            <a:r>
              <a:rPr spc="-55" dirty="0"/>
              <a:t> </a:t>
            </a:r>
            <a:r>
              <a:rPr spc="-15" dirty="0"/>
              <a:t>DOSSOU-CADJA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25844" y="1098244"/>
            <a:ext cx="4336415" cy="1183640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 marR="294640">
              <a:lnSpc>
                <a:spcPct val="102600"/>
              </a:lnSpc>
              <a:spcBef>
                <a:spcPts val="55"/>
              </a:spcBef>
            </a:pPr>
            <a:r>
              <a:rPr sz="1100" spc="-70" dirty="0">
                <a:latin typeface="Arial"/>
                <a:cs typeface="Arial"/>
              </a:rPr>
              <a:t>Women </a:t>
            </a:r>
            <a:r>
              <a:rPr sz="1100" spc="-80" dirty="0">
                <a:latin typeface="Arial"/>
                <a:cs typeface="Arial"/>
              </a:rPr>
              <a:t>are </a:t>
            </a:r>
            <a:r>
              <a:rPr sz="1100" spc="-114" dirty="0">
                <a:latin typeface="Verdana"/>
                <a:cs typeface="Verdana"/>
              </a:rPr>
              <a:t>1</a:t>
            </a:r>
            <a:r>
              <a:rPr sz="1100" i="1" spc="-114" dirty="0">
                <a:latin typeface="Georgia"/>
                <a:cs typeface="Georgia"/>
              </a:rPr>
              <a:t>.</a:t>
            </a:r>
            <a:r>
              <a:rPr sz="1100" spc="-114" dirty="0">
                <a:latin typeface="Verdana"/>
                <a:cs typeface="Verdana"/>
              </a:rPr>
              <a:t>10 </a:t>
            </a:r>
            <a:r>
              <a:rPr sz="1100" spc="-45" dirty="0">
                <a:latin typeface="Arial"/>
                <a:cs typeface="Arial"/>
              </a:rPr>
              <a:t>times </a:t>
            </a:r>
            <a:r>
              <a:rPr sz="1100" spc="-55" dirty="0">
                <a:latin typeface="Arial"/>
                <a:cs typeface="Arial"/>
              </a:rPr>
              <a:t>(inverse </a:t>
            </a:r>
            <a:r>
              <a:rPr sz="1100" spc="-10" dirty="0">
                <a:latin typeface="Arial"/>
                <a:cs typeface="Arial"/>
              </a:rPr>
              <a:t>ratio </a:t>
            </a:r>
            <a:r>
              <a:rPr sz="1100" spc="-20" dirty="0">
                <a:latin typeface="Arial"/>
                <a:cs typeface="Arial"/>
              </a:rPr>
              <a:t>of </a:t>
            </a:r>
            <a:r>
              <a:rPr sz="1100" spc="-40" dirty="0">
                <a:latin typeface="Arial"/>
                <a:cs typeface="Arial"/>
              </a:rPr>
              <a:t>IIVGCCA) </a:t>
            </a:r>
            <a:r>
              <a:rPr sz="1100" spc="-70" dirty="0">
                <a:latin typeface="Arial"/>
                <a:cs typeface="Arial"/>
              </a:rPr>
              <a:t>more </a:t>
            </a:r>
            <a:r>
              <a:rPr sz="1100" spc="-50" dirty="0">
                <a:latin typeface="Arial"/>
                <a:cs typeface="Arial"/>
              </a:rPr>
              <a:t>vulnerable </a:t>
            </a:r>
            <a:r>
              <a:rPr sz="1100" spc="10" dirty="0">
                <a:latin typeface="Arial"/>
                <a:cs typeface="Arial"/>
              </a:rPr>
              <a:t>to  </a:t>
            </a:r>
            <a:r>
              <a:rPr sz="1100" spc="-40" dirty="0">
                <a:latin typeface="Arial"/>
                <a:cs typeface="Arial"/>
              </a:rPr>
              <a:t>Climate </a:t>
            </a:r>
            <a:r>
              <a:rPr sz="1100" spc="-85" dirty="0">
                <a:latin typeface="Arial"/>
                <a:cs typeface="Arial"/>
              </a:rPr>
              <a:t>Change </a:t>
            </a:r>
            <a:r>
              <a:rPr sz="1100" spc="-25" dirty="0">
                <a:latin typeface="Arial"/>
                <a:cs typeface="Arial"/>
              </a:rPr>
              <a:t>than </a:t>
            </a:r>
            <a:r>
              <a:rPr sz="1100" spc="-80" dirty="0">
                <a:latin typeface="Arial"/>
                <a:cs typeface="Arial"/>
              </a:rPr>
              <a:t>men </a:t>
            </a:r>
            <a:r>
              <a:rPr sz="1100" spc="-20" dirty="0">
                <a:latin typeface="Arial"/>
                <a:cs typeface="Arial"/>
              </a:rPr>
              <a:t>in </a:t>
            </a:r>
            <a:r>
              <a:rPr sz="1100" spc="-30" dirty="0">
                <a:latin typeface="Arial"/>
                <a:cs typeface="Arial"/>
              </a:rPr>
              <a:t>the </a:t>
            </a:r>
            <a:r>
              <a:rPr sz="1100" spc="-80" dirty="0">
                <a:latin typeface="Arial"/>
                <a:cs typeface="Arial"/>
              </a:rPr>
              <a:t>Beninese </a:t>
            </a:r>
            <a:r>
              <a:rPr sz="1100" spc="-25" dirty="0">
                <a:latin typeface="Arial"/>
                <a:cs typeface="Arial"/>
              </a:rPr>
              <a:t>agricultural</a:t>
            </a:r>
            <a:r>
              <a:rPr sz="1100" spc="140" dirty="0">
                <a:latin typeface="Arial"/>
                <a:cs typeface="Arial"/>
              </a:rPr>
              <a:t> </a:t>
            </a:r>
            <a:r>
              <a:rPr sz="1100" spc="-50" dirty="0">
                <a:latin typeface="Arial"/>
                <a:cs typeface="Arial"/>
              </a:rPr>
              <a:t>sector.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950">
              <a:latin typeface="Times New Roman"/>
              <a:cs typeface="Times New Roman"/>
            </a:endParaRPr>
          </a:p>
          <a:p>
            <a:pPr marL="12700" marR="5080">
              <a:lnSpc>
                <a:spcPct val="102600"/>
              </a:lnSpc>
            </a:pPr>
            <a:r>
              <a:rPr sz="1100" b="1" dirty="0">
                <a:latin typeface="Arial"/>
                <a:cs typeface="Arial"/>
              </a:rPr>
              <a:t>The </a:t>
            </a:r>
            <a:r>
              <a:rPr sz="1100" b="1" spc="-80" dirty="0">
                <a:latin typeface="Arial"/>
                <a:cs typeface="Arial"/>
              </a:rPr>
              <a:t>‘access </a:t>
            </a:r>
            <a:r>
              <a:rPr sz="1100" b="1" dirty="0">
                <a:latin typeface="Arial"/>
                <a:cs typeface="Arial"/>
              </a:rPr>
              <a:t>to </a:t>
            </a:r>
            <a:r>
              <a:rPr sz="1100" b="1" spc="-35" dirty="0">
                <a:latin typeface="Arial"/>
                <a:cs typeface="Arial"/>
              </a:rPr>
              <a:t>land’ parameter </a:t>
            </a:r>
            <a:r>
              <a:rPr sz="1100" b="1" spc="-40" dirty="0">
                <a:latin typeface="Arial"/>
                <a:cs typeface="Arial"/>
              </a:rPr>
              <a:t>contributes </a:t>
            </a:r>
            <a:r>
              <a:rPr sz="1100" b="1" dirty="0">
                <a:latin typeface="Arial"/>
                <a:cs typeface="Arial"/>
              </a:rPr>
              <a:t>to </a:t>
            </a:r>
            <a:r>
              <a:rPr sz="1100" b="1" spc="40" dirty="0">
                <a:latin typeface="Arial"/>
                <a:cs typeface="Arial"/>
              </a:rPr>
              <a:t>50% </a:t>
            </a:r>
            <a:r>
              <a:rPr sz="1100" b="1" spc="-40" dirty="0">
                <a:latin typeface="Arial"/>
                <a:cs typeface="Arial"/>
              </a:rPr>
              <a:t>of </a:t>
            </a:r>
            <a:r>
              <a:rPr sz="1100" b="1" spc="-15" dirty="0">
                <a:latin typeface="Arial"/>
                <a:cs typeface="Arial"/>
              </a:rPr>
              <a:t>the  </a:t>
            </a:r>
            <a:r>
              <a:rPr sz="1100" b="1" spc="-45" dirty="0">
                <a:latin typeface="Arial"/>
                <a:cs typeface="Arial"/>
              </a:rPr>
              <a:t>inequalities </a:t>
            </a:r>
            <a:r>
              <a:rPr sz="1100" b="1" spc="-40" dirty="0">
                <a:latin typeface="Arial"/>
                <a:cs typeface="Arial"/>
              </a:rPr>
              <a:t>of vulnerability</a:t>
            </a:r>
            <a:r>
              <a:rPr sz="1100" spc="-40" dirty="0">
                <a:latin typeface="Arial"/>
                <a:cs typeface="Arial"/>
              </a:rPr>
              <a:t>, </a:t>
            </a:r>
            <a:r>
              <a:rPr sz="1100" spc="-20" dirty="0">
                <a:latin typeface="Arial"/>
                <a:cs typeface="Arial"/>
              </a:rPr>
              <a:t>whilst </a:t>
            </a:r>
            <a:r>
              <a:rPr sz="1100" spc="-30" dirty="0">
                <a:latin typeface="Arial"/>
                <a:cs typeface="Arial"/>
              </a:rPr>
              <a:t>the </a:t>
            </a:r>
            <a:r>
              <a:rPr sz="1100" spc="10" dirty="0">
                <a:latin typeface="Arial"/>
                <a:cs typeface="Arial"/>
              </a:rPr>
              <a:t>“instruction” </a:t>
            </a:r>
            <a:r>
              <a:rPr sz="1100" spc="-55" dirty="0">
                <a:latin typeface="Arial"/>
                <a:cs typeface="Arial"/>
              </a:rPr>
              <a:t>parameter accounts  </a:t>
            </a:r>
            <a:r>
              <a:rPr sz="1100" spc="-25" dirty="0">
                <a:latin typeface="Arial"/>
                <a:cs typeface="Arial"/>
              </a:rPr>
              <a:t>for</a:t>
            </a:r>
            <a:r>
              <a:rPr sz="1100" spc="50" dirty="0">
                <a:latin typeface="Arial"/>
                <a:cs typeface="Arial"/>
              </a:rPr>
              <a:t> </a:t>
            </a:r>
            <a:r>
              <a:rPr sz="1100" spc="-55" dirty="0">
                <a:latin typeface="Arial"/>
                <a:cs typeface="Arial"/>
              </a:rPr>
              <a:t>37%.</a:t>
            </a:r>
            <a:endParaRPr sz="11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0" y="3346348"/>
            <a:ext cx="1536065" cy="109855"/>
          </a:xfrm>
          <a:custGeom>
            <a:avLst/>
            <a:gdLst/>
            <a:ahLst/>
            <a:cxnLst/>
            <a:rect l="l" t="t" r="r" b="b"/>
            <a:pathLst>
              <a:path w="1536065" h="109854">
                <a:moveTo>
                  <a:pt x="0" y="109651"/>
                </a:moveTo>
                <a:lnTo>
                  <a:pt x="1535976" y="109651"/>
                </a:lnTo>
                <a:lnTo>
                  <a:pt x="1535976" y="0"/>
                </a:lnTo>
                <a:lnTo>
                  <a:pt x="0" y="0"/>
                </a:lnTo>
                <a:lnTo>
                  <a:pt x="0" y="109651"/>
                </a:lnTo>
                <a:close/>
              </a:path>
            </a:pathLst>
          </a:custGeom>
          <a:solidFill>
            <a:srgbClr val="A3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535976" y="3346348"/>
            <a:ext cx="1536065" cy="109855"/>
          </a:xfrm>
          <a:custGeom>
            <a:avLst/>
            <a:gdLst/>
            <a:ahLst/>
            <a:cxnLst/>
            <a:rect l="l" t="t" r="r" b="b"/>
            <a:pathLst>
              <a:path w="1536064" h="109854">
                <a:moveTo>
                  <a:pt x="0" y="109651"/>
                </a:moveTo>
                <a:lnTo>
                  <a:pt x="1535976" y="109651"/>
                </a:lnTo>
                <a:lnTo>
                  <a:pt x="1535976" y="0"/>
                </a:lnTo>
                <a:lnTo>
                  <a:pt x="0" y="0"/>
                </a:lnTo>
                <a:lnTo>
                  <a:pt x="0" y="109651"/>
                </a:lnTo>
                <a:close/>
              </a:path>
            </a:pathLst>
          </a:custGeom>
          <a:solidFill>
            <a:srgbClr val="EBEB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071952" y="3346348"/>
            <a:ext cx="1536065" cy="109855"/>
          </a:xfrm>
          <a:custGeom>
            <a:avLst/>
            <a:gdLst/>
            <a:ahLst/>
            <a:cxnLst/>
            <a:rect l="l" t="t" r="r" b="b"/>
            <a:pathLst>
              <a:path w="1536064" h="109854">
                <a:moveTo>
                  <a:pt x="0" y="109651"/>
                </a:moveTo>
                <a:lnTo>
                  <a:pt x="1535976" y="109651"/>
                </a:lnTo>
                <a:lnTo>
                  <a:pt x="1535976" y="0"/>
                </a:lnTo>
                <a:lnTo>
                  <a:pt x="0" y="0"/>
                </a:lnTo>
                <a:lnTo>
                  <a:pt x="0" y="109651"/>
                </a:lnTo>
                <a:close/>
              </a:path>
            </a:pathLst>
          </a:custGeom>
          <a:solidFill>
            <a:srgbClr val="D8D8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2086711" y="3351784"/>
            <a:ext cx="407670" cy="102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75"/>
              </a:lnSpc>
            </a:pPr>
            <a:r>
              <a:rPr sz="600" spc="-40" dirty="0">
                <a:solidFill>
                  <a:srgbClr val="8E0000"/>
                </a:solidFill>
                <a:latin typeface="Verdana"/>
                <a:cs typeface="Verdana"/>
                <a:hlinkClick r:id="rId2" action="ppaction://hlinksldjump"/>
              </a:rPr>
              <a:t>CLPA-2019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303333" y="3351784"/>
            <a:ext cx="806450" cy="102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75"/>
              </a:lnSpc>
            </a:pPr>
            <a:r>
              <a:rPr sz="600" spc="-55" dirty="0">
                <a:solidFill>
                  <a:srgbClr val="7A0000"/>
                </a:solidFill>
                <a:latin typeface="Verdana"/>
                <a:cs typeface="Verdana"/>
              </a:rPr>
              <a:t>November </a:t>
            </a:r>
            <a:r>
              <a:rPr sz="600" spc="-65" dirty="0">
                <a:solidFill>
                  <a:srgbClr val="7A0000"/>
                </a:solidFill>
                <a:latin typeface="Verdana"/>
                <a:cs typeface="Verdana"/>
              </a:rPr>
              <a:t>25–29,</a:t>
            </a:r>
            <a:r>
              <a:rPr sz="600" spc="20" dirty="0">
                <a:solidFill>
                  <a:srgbClr val="7A0000"/>
                </a:solidFill>
                <a:latin typeface="Verdana"/>
                <a:cs typeface="Verdana"/>
              </a:rPr>
              <a:t> </a:t>
            </a:r>
            <a:r>
              <a:rPr sz="600" spc="-65" dirty="0">
                <a:solidFill>
                  <a:srgbClr val="7A0000"/>
                </a:solidFill>
                <a:latin typeface="Verdana"/>
                <a:cs typeface="Verdana"/>
              </a:rPr>
              <a:t>2019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272174" y="3351784"/>
            <a:ext cx="281305" cy="102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75"/>
              </a:lnSpc>
            </a:pPr>
            <a:r>
              <a:rPr sz="600" spc="-65" dirty="0">
                <a:solidFill>
                  <a:srgbClr val="7A0000"/>
                </a:solidFill>
                <a:latin typeface="Verdana"/>
                <a:cs typeface="Verdana"/>
              </a:rPr>
              <a:t>15 </a:t>
            </a:r>
            <a:r>
              <a:rPr sz="600" spc="45" dirty="0">
                <a:solidFill>
                  <a:srgbClr val="7A0000"/>
                </a:solidFill>
                <a:latin typeface="Verdana"/>
                <a:cs typeface="Verdana"/>
              </a:rPr>
              <a:t>/</a:t>
            </a:r>
            <a:r>
              <a:rPr sz="600" spc="-15" dirty="0">
                <a:solidFill>
                  <a:srgbClr val="7A0000"/>
                </a:solidFill>
                <a:latin typeface="Verdana"/>
                <a:cs typeface="Verdana"/>
              </a:rPr>
              <a:t> </a:t>
            </a:r>
            <a:r>
              <a:rPr sz="600" spc="-65" dirty="0">
                <a:solidFill>
                  <a:srgbClr val="7A0000"/>
                </a:solidFill>
                <a:latin typeface="Verdana"/>
                <a:cs typeface="Verdana"/>
              </a:rPr>
              <a:t>18</a:t>
            </a:r>
            <a:endParaRPr sz="600">
              <a:latin typeface="Verdana"/>
              <a:cs typeface="Verdana"/>
            </a:endParaRPr>
          </a:p>
        </p:txBody>
      </p:sp>
    </p:spTree>
  </p:cSld>
  <p:clrMapOvr>
    <a:masterClrMapping/>
  </p:clrMapOvr>
  <p:transition>
    <p:cut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4608195" cy="345440"/>
          </a:xfrm>
          <a:custGeom>
            <a:avLst/>
            <a:gdLst/>
            <a:ahLst/>
            <a:cxnLst/>
            <a:rect l="l" t="t" r="r" b="b"/>
            <a:pathLst>
              <a:path w="4608195" h="345440">
                <a:moveTo>
                  <a:pt x="0" y="345059"/>
                </a:moveTo>
                <a:lnTo>
                  <a:pt x="4608004" y="345059"/>
                </a:lnTo>
                <a:lnTo>
                  <a:pt x="4608004" y="0"/>
                </a:lnTo>
                <a:lnTo>
                  <a:pt x="0" y="0"/>
                </a:lnTo>
                <a:lnTo>
                  <a:pt x="0" y="345059"/>
                </a:lnTo>
                <a:close/>
              </a:path>
            </a:pathLst>
          </a:custGeom>
          <a:solidFill>
            <a:srgbClr val="F2F2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5300" y="57338"/>
            <a:ext cx="3423920" cy="2444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b="1" spc="-25" dirty="0">
                <a:latin typeface="Arial"/>
                <a:cs typeface="Arial"/>
              </a:rPr>
              <a:t>Application </a:t>
            </a:r>
            <a:r>
              <a:rPr b="1" spc="-50" dirty="0">
                <a:latin typeface="Arial"/>
                <a:cs typeface="Arial"/>
              </a:rPr>
              <a:t>Findings: </a:t>
            </a:r>
            <a:r>
              <a:rPr b="1" spc="-40" dirty="0">
                <a:latin typeface="Arial"/>
                <a:cs typeface="Arial"/>
              </a:rPr>
              <a:t>Policy</a:t>
            </a:r>
            <a:r>
              <a:rPr b="1" spc="-50" dirty="0">
                <a:latin typeface="Arial"/>
                <a:cs typeface="Arial"/>
              </a:rPr>
              <a:t> </a:t>
            </a:r>
            <a:r>
              <a:rPr b="1" spc="-30" dirty="0">
                <a:latin typeface="Arial"/>
                <a:cs typeface="Arial"/>
              </a:rPr>
              <a:t>Implications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75"/>
              </a:lnSpc>
            </a:pPr>
            <a:r>
              <a:rPr spc="-15" dirty="0"/>
              <a:t>F. </a:t>
            </a:r>
            <a:r>
              <a:rPr dirty="0"/>
              <a:t>AKIMABERA </a:t>
            </a:r>
            <a:r>
              <a:rPr spc="45" dirty="0"/>
              <a:t>&amp; </a:t>
            </a:r>
            <a:r>
              <a:rPr spc="-50" dirty="0"/>
              <a:t>S.</a:t>
            </a:r>
            <a:r>
              <a:rPr spc="-55" dirty="0"/>
              <a:t> </a:t>
            </a:r>
            <a:r>
              <a:rPr spc="-15" dirty="0"/>
              <a:t>DOSSOU-CADJA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25844" y="1083461"/>
            <a:ext cx="3967479" cy="363855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 marR="5080">
              <a:lnSpc>
                <a:spcPct val="102600"/>
              </a:lnSpc>
              <a:spcBef>
                <a:spcPts val="55"/>
              </a:spcBef>
            </a:pPr>
            <a:r>
              <a:rPr sz="1100" spc="-25" dirty="0">
                <a:latin typeface="Arial"/>
                <a:cs typeface="Arial"/>
              </a:rPr>
              <a:t>This </a:t>
            </a:r>
            <a:r>
              <a:rPr sz="1100" spc="-35" dirty="0">
                <a:latin typeface="Arial"/>
                <a:cs typeface="Arial"/>
              </a:rPr>
              <a:t>result </a:t>
            </a:r>
            <a:r>
              <a:rPr sz="1100" spc="-80" dirty="0">
                <a:latin typeface="Arial"/>
                <a:cs typeface="Arial"/>
              </a:rPr>
              <a:t>suggests </a:t>
            </a:r>
            <a:r>
              <a:rPr sz="1100" spc="-30" dirty="0">
                <a:latin typeface="Arial"/>
                <a:cs typeface="Arial"/>
              </a:rPr>
              <a:t>the </a:t>
            </a:r>
            <a:r>
              <a:rPr sz="1100" spc="-35" dirty="0">
                <a:latin typeface="Arial"/>
                <a:cs typeface="Arial"/>
              </a:rPr>
              <a:t>implementation </a:t>
            </a:r>
            <a:r>
              <a:rPr sz="1100" spc="-20" dirty="0">
                <a:latin typeface="Arial"/>
                <a:cs typeface="Arial"/>
              </a:rPr>
              <a:t>of </a:t>
            </a:r>
            <a:r>
              <a:rPr sz="1100" spc="-50" dirty="0">
                <a:latin typeface="Arial"/>
                <a:cs typeface="Arial"/>
              </a:rPr>
              <a:t>social policies </a:t>
            </a:r>
            <a:r>
              <a:rPr sz="1100" spc="-20" dirty="0">
                <a:latin typeface="Arial"/>
                <a:cs typeface="Arial"/>
              </a:rPr>
              <a:t>in </a:t>
            </a:r>
            <a:r>
              <a:rPr sz="1100" spc="-40" dirty="0">
                <a:latin typeface="Arial"/>
                <a:cs typeface="Arial"/>
              </a:rPr>
              <a:t>favor </a:t>
            </a:r>
            <a:r>
              <a:rPr sz="1100" spc="-20" dirty="0">
                <a:latin typeface="Arial"/>
                <a:cs typeface="Arial"/>
              </a:rPr>
              <a:t>of  </a:t>
            </a:r>
            <a:r>
              <a:rPr sz="1100" spc="-80" dirty="0">
                <a:latin typeface="Arial"/>
                <a:cs typeface="Arial"/>
              </a:rPr>
              <a:t>women </a:t>
            </a:r>
            <a:r>
              <a:rPr sz="1100" spc="-20" dirty="0">
                <a:latin typeface="Arial"/>
                <a:cs typeface="Arial"/>
              </a:rPr>
              <a:t>in </a:t>
            </a:r>
            <a:r>
              <a:rPr sz="1100" spc="-30" dirty="0">
                <a:latin typeface="Arial"/>
                <a:cs typeface="Arial"/>
              </a:rPr>
              <a:t>the </a:t>
            </a:r>
            <a:r>
              <a:rPr sz="1100" spc="-25" dirty="0">
                <a:latin typeface="Arial"/>
                <a:cs typeface="Arial"/>
              </a:rPr>
              <a:t>agricultural </a:t>
            </a:r>
            <a:r>
              <a:rPr sz="1100" spc="-60" dirty="0">
                <a:latin typeface="Arial"/>
                <a:cs typeface="Arial"/>
              </a:rPr>
              <a:t>sector </a:t>
            </a:r>
            <a:r>
              <a:rPr sz="1100" spc="-20" dirty="0">
                <a:latin typeface="Arial"/>
                <a:cs typeface="Arial"/>
              </a:rPr>
              <a:t>in </a:t>
            </a:r>
            <a:r>
              <a:rPr sz="1100" spc="-45" dirty="0">
                <a:latin typeface="Arial"/>
                <a:cs typeface="Arial"/>
              </a:rPr>
              <a:t>Benin </a:t>
            </a:r>
            <a:r>
              <a:rPr sz="1100" spc="-75" dirty="0">
                <a:latin typeface="Arial"/>
                <a:cs typeface="Arial"/>
              </a:rPr>
              <a:t>such</a:t>
            </a:r>
            <a:r>
              <a:rPr sz="1100" spc="-10" dirty="0">
                <a:latin typeface="Arial"/>
                <a:cs typeface="Arial"/>
              </a:rPr>
              <a:t> </a:t>
            </a:r>
            <a:r>
              <a:rPr sz="1100" spc="-75" dirty="0">
                <a:latin typeface="Arial"/>
                <a:cs typeface="Arial"/>
              </a:rPr>
              <a:t>as:</a:t>
            </a:r>
            <a:endParaRPr sz="11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0" y="3346348"/>
            <a:ext cx="1536065" cy="109855"/>
          </a:xfrm>
          <a:custGeom>
            <a:avLst/>
            <a:gdLst/>
            <a:ahLst/>
            <a:cxnLst/>
            <a:rect l="l" t="t" r="r" b="b"/>
            <a:pathLst>
              <a:path w="1536065" h="109854">
                <a:moveTo>
                  <a:pt x="0" y="109651"/>
                </a:moveTo>
                <a:lnTo>
                  <a:pt x="1535976" y="109651"/>
                </a:lnTo>
                <a:lnTo>
                  <a:pt x="1535976" y="0"/>
                </a:lnTo>
                <a:lnTo>
                  <a:pt x="0" y="0"/>
                </a:lnTo>
                <a:lnTo>
                  <a:pt x="0" y="109651"/>
                </a:lnTo>
                <a:close/>
              </a:path>
            </a:pathLst>
          </a:custGeom>
          <a:solidFill>
            <a:srgbClr val="A3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535976" y="3346348"/>
            <a:ext cx="1536065" cy="109855"/>
          </a:xfrm>
          <a:custGeom>
            <a:avLst/>
            <a:gdLst/>
            <a:ahLst/>
            <a:cxnLst/>
            <a:rect l="l" t="t" r="r" b="b"/>
            <a:pathLst>
              <a:path w="1536064" h="109854">
                <a:moveTo>
                  <a:pt x="0" y="109651"/>
                </a:moveTo>
                <a:lnTo>
                  <a:pt x="1535976" y="109651"/>
                </a:lnTo>
                <a:lnTo>
                  <a:pt x="1535976" y="0"/>
                </a:lnTo>
                <a:lnTo>
                  <a:pt x="0" y="0"/>
                </a:lnTo>
                <a:lnTo>
                  <a:pt x="0" y="109651"/>
                </a:lnTo>
                <a:close/>
              </a:path>
            </a:pathLst>
          </a:custGeom>
          <a:solidFill>
            <a:srgbClr val="EBEB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071952" y="3346348"/>
            <a:ext cx="1536065" cy="109855"/>
          </a:xfrm>
          <a:custGeom>
            <a:avLst/>
            <a:gdLst/>
            <a:ahLst/>
            <a:cxnLst/>
            <a:rect l="l" t="t" r="r" b="b"/>
            <a:pathLst>
              <a:path w="1536064" h="109854">
                <a:moveTo>
                  <a:pt x="0" y="109651"/>
                </a:moveTo>
                <a:lnTo>
                  <a:pt x="1535976" y="109651"/>
                </a:lnTo>
                <a:lnTo>
                  <a:pt x="1535976" y="0"/>
                </a:lnTo>
                <a:lnTo>
                  <a:pt x="0" y="0"/>
                </a:lnTo>
                <a:lnTo>
                  <a:pt x="0" y="109651"/>
                </a:lnTo>
                <a:close/>
              </a:path>
            </a:pathLst>
          </a:custGeom>
          <a:solidFill>
            <a:srgbClr val="D8D8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2086711" y="3351784"/>
            <a:ext cx="407670" cy="102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75"/>
              </a:lnSpc>
            </a:pPr>
            <a:r>
              <a:rPr sz="600" spc="-40" dirty="0">
                <a:solidFill>
                  <a:srgbClr val="8E0000"/>
                </a:solidFill>
                <a:latin typeface="Verdana"/>
                <a:cs typeface="Verdana"/>
                <a:hlinkClick r:id="rId2" action="ppaction://hlinksldjump"/>
              </a:rPr>
              <a:t>CLPA-2019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303333" y="3351784"/>
            <a:ext cx="806450" cy="102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75"/>
              </a:lnSpc>
            </a:pPr>
            <a:r>
              <a:rPr sz="600" spc="-55" dirty="0">
                <a:solidFill>
                  <a:srgbClr val="7A0000"/>
                </a:solidFill>
                <a:latin typeface="Verdana"/>
                <a:cs typeface="Verdana"/>
              </a:rPr>
              <a:t>November </a:t>
            </a:r>
            <a:r>
              <a:rPr sz="600" spc="-65" dirty="0">
                <a:solidFill>
                  <a:srgbClr val="7A0000"/>
                </a:solidFill>
                <a:latin typeface="Verdana"/>
                <a:cs typeface="Verdana"/>
              </a:rPr>
              <a:t>25–29,</a:t>
            </a:r>
            <a:r>
              <a:rPr sz="600" spc="20" dirty="0">
                <a:solidFill>
                  <a:srgbClr val="7A0000"/>
                </a:solidFill>
                <a:latin typeface="Verdana"/>
                <a:cs typeface="Verdana"/>
              </a:rPr>
              <a:t> </a:t>
            </a:r>
            <a:r>
              <a:rPr sz="600" spc="-65" dirty="0">
                <a:solidFill>
                  <a:srgbClr val="7A0000"/>
                </a:solidFill>
                <a:latin typeface="Verdana"/>
                <a:cs typeface="Verdana"/>
              </a:rPr>
              <a:t>2019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272174" y="3351784"/>
            <a:ext cx="281305" cy="102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75"/>
              </a:lnSpc>
            </a:pPr>
            <a:r>
              <a:rPr sz="600" spc="-65" dirty="0">
                <a:solidFill>
                  <a:srgbClr val="7A0000"/>
                </a:solidFill>
                <a:latin typeface="Verdana"/>
                <a:cs typeface="Verdana"/>
              </a:rPr>
              <a:t>16 </a:t>
            </a:r>
            <a:r>
              <a:rPr sz="600" spc="45" dirty="0">
                <a:solidFill>
                  <a:srgbClr val="7A0000"/>
                </a:solidFill>
                <a:latin typeface="Verdana"/>
                <a:cs typeface="Verdana"/>
              </a:rPr>
              <a:t>/</a:t>
            </a:r>
            <a:r>
              <a:rPr sz="600" spc="-15" dirty="0">
                <a:solidFill>
                  <a:srgbClr val="7A0000"/>
                </a:solidFill>
                <a:latin typeface="Verdana"/>
                <a:cs typeface="Verdana"/>
              </a:rPr>
              <a:t> </a:t>
            </a:r>
            <a:r>
              <a:rPr sz="600" spc="-65" dirty="0">
                <a:solidFill>
                  <a:srgbClr val="7A0000"/>
                </a:solidFill>
                <a:latin typeface="Verdana"/>
                <a:cs typeface="Verdana"/>
              </a:rPr>
              <a:t>18</a:t>
            </a:r>
            <a:endParaRPr sz="600">
              <a:latin typeface="Verdana"/>
              <a:cs typeface="Verdana"/>
            </a:endParaRPr>
          </a:p>
        </p:txBody>
      </p:sp>
    </p:spTree>
  </p:cSld>
  <p:clrMapOvr>
    <a:masterClrMapping/>
  </p:clrMapOvr>
  <p:transition>
    <p:cut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4608195" cy="345440"/>
          </a:xfrm>
          <a:custGeom>
            <a:avLst/>
            <a:gdLst/>
            <a:ahLst/>
            <a:cxnLst/>
            <a:rect l="l" t="t" r="r" b="b"/>
            <a:pathLst>
              <a:path w="4608195" h="345440">
                <a:moveTo>
                  <a:pt x="0" y="345059"/>
                </a:moveTo>
                <a:lnTo>
                  <a:pt x="4608004" y="345059"/>
                </a:lnTo>
                <a:lnTo>
                  <a:pt x="4608004" y="0"/>
                </a:lnTo>
                <a:lnTo>
                  <a:pt x="0" y="0"/>
                </a:lnTo>
                <a:lnTo>
                  <a:pt x="0" y="345059"/>
                </a:lnTo>
                <a:close/>
              </a:path>
            </a:pathLst>
          </a:custGeom>
          <a:solidFill>
            <a:srgbClr val="F2F2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95300" y="57338"/>
            <a:ext cx="3423920" cy="2444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400" b="1" spc="-25" dirty="0">
                <a:solidFill>
                  <a:srgbClr val="CC0000"/>
                </a:solidFill>
                <a:latin typeface="Arial"/>
                <a:cs typeface="Arial"/>
              </a:rPr>
              <a:t>Application </a:t>
            </a:r>
            <a:r>
              <a:rPr sz="1400" b="1" spc="-50" dirty="0">
                <a:solidFill>
                  <a:srgbClr val="CC0000"/>
                </a:solidFill>
                <a:latin typeface="Arial"/>
                <a:cs typeface="Arial"/>
              </a:rPr>
              <a:t>Findings: </a:t>
            </a:r>
            <a:r>
              <a:rPr sz="1400" b="1" spc="-40" dirty="0">
                <a:solidFill>
                  <a:srgbClr val="CC0000"/>
                </a:solidFill>
                <a:latin typeface="Arial"/>
                <a:cs typeface="Arial"/>
              </a:rPr>
              <a:t>Policy</a:t>
            </a:r>
            <a:r>
              <a:rPr sz="1400" b="1" spc="-50" dirty="0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sz="1400" b="1" spc="-30" dirty="0">
                <a:solidFill>
                  <a:srgbClr val="CC0000"/>
                </a:solidFill>
                <a:latin typeface="Arial"/>
                <a:cs typeface="Arial"/>
              </a:rPr>
              <a:t>Implications</a:t>
            </a:r>
            <a:endParaRPr sz="14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81089" y="1738807"/>
            <a:ext cx="65265" cy="6526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25844" y="1083461"/>
            <a:ext cx="3967479" cy="763905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 marR="5080">
              <a:lnSpc>
                <a:spcPct val="102600"/>
              </a:lnSpc>
              <a:spcBef>
                <a:spcPts val="55"/>
              </a:spcBef>
            </a:pPr>
            <a:r>
              <a:rPr sz="1100" spc="-25" dirty="0">
                <a:latin typeface="Arial"/>
                <a:cs typeface="Arial"/>
              </a:rPr>
              <a:t>This </a:t>
            </a:r>
            <a:r>
              <a:rPr sz="1100" spc="-35" dirty="0">
                <a:latin typeface="Arial"/>
                <a:cs typeface="Arial"/>
              </a:rPr>
              <a:t>result </a:t>
            </a:r>
            <a:r>
              <a:rPr sz="1100" spc="-80" dirty="0">
                <a:latin typeface="Arial"/>
                <a:cs typeface="Arial"/>
              </a:rPr>
              <a:t>suggests </a:t>
            </a:r>
            <a:r>
              <a:rPr sz="1100" spc="-30" dirty="0">
                <a:latin typeface="Arial"/>
                <a:cs typeface="Arial"/>
              </a:rPr>
              <a:t>the </a:t>
            </a:r>
            <a:r>
              <a:rPr sz="1100" spc="-35" dirty="0">
                <a:latin typeface="Arial"/>
                <a:cs typeface="Arial"/>
              </a:rPr>
              <a:t>implementation </a:t>
            </a:r>
            <a:r>
              <a:rPr sz="1100" spc="-20" dirty="0">
                <a:latin typeface="Arial"/>
                <a:cs typeface="Arial"/>
              </a:rPr>
              <a:t>of </a:t>
            </a:r>
            <a:r>
              <a:rPr sz="1100" spc="-50" dirty="0">
                <a:latin typeface="Arial"/>
                <a:cs typeface="Arial"/>
              </a:rPr>
              <a:t>social policies </a:t>
            </a:r>
            <a:r>
              <a:rPr sz="1100" spc="-20" dirty="0">
                <a:latin typeface="Arial"/>
                <a:cs typeface="Arial"/>
              </a:rPr>
              <a:t>in </a:t>
            </a:r>
            <a:r>
              <a:rPr sz="1100" spc="-40" dirty="0">
                <a:latin typeface="Arial"/>
                <a:cs typeface="Arial"/>
              </a:rPr>
              <a:t>favor </a:t>
            </a:r>
            <a:r>
              <a:rPr sz="1100" spc="-20" dirty="0">
                <a:latin typeface="Arial"/>
                <a:cs typeface="Arial"/>
              </a:rPr>
              <a:t>of  </a:t>
            </a:r>
            <a:r>
              <a:rPr sz="1100" spc="-80" dirty="0">
                <a:latin typeface="Arial"/>
                <a:cs typeface="Arial"/>
              </a:rPr>
              <a:t>women </a:t>
            </a:r>
            <a:r>
              <a:rPr sz="1100" spc="-20" dirty="0">
                <a:latin typeface="Arial"/>
                <a:cs typeface="Arial"/>
              </a:rPr>
              <a:t>in </a:t>
            </a:r>
            <a:r>
              <a:rPr sz="1100" spc="-30" dirty="0">
                <a:latin typeface="Arial"/>
                <a:cs typeface="Arial"/>
              </a:rPr>
              <a:t>the </a:t>
            </a:r>
            <a:r>
              <a:rPr sz="1100" spc="-25" dirty="0">
                <a:latin typeface="Arial"/>
                <a:cs typeface="Arial"/>
              </a:rPr>
              <a:t>agricultural </a:t>
            </a:r>
            <a:r>
              <a:rPr sz="1100" spc="-60" dirty="0">
                <a:latin typeface="Arial"/>
                <a:cs typeface="Arial"/>
              </a:rPr>
              <a:t>sector </a:t>
            </a:r>
            <a:r>
              <a:rPr sz="1100" spc="-20" dirty="0">
                <a:latin typeface="Arial"/>
                <a:cs typeface="Arial"/>
              </a:rPr>
              <a:t>in </a:t>
            </a:r>
            <a:r>
              <a:rPr sz="1100" spc="-45" dirty="0">
                <a:latin typeface="Arial"/>
                <a:cs typeface="Arial"/>
              </a:rPr>
              <a:t>Benin </a:t>
            </a:r>
            <a:r>
              <a:rPr sz="1100" spc="-75" dirty="0">
                <a:latin typeface="Arial"/>
                <a:cs typeface="Arial"/>
              </a:rPr>
              <a:t>such</a:t>
            </a:r>
            <a:r>
              <a:rPr sz="1100" spc="-10" dirty="0">
                <a:latin typeface="Arial"/>
                <a:cs typeface="Arial"/>
              </a:rPr>
              <a:t> </a:t>
            </a:r>
            <a:r>
              <a:rPr sz="1100" spc="-75" dirty="0">
                <a:latin typeface="Arial"/>
                <a:cs typeface="Arial"/>
              </a:rPr>
              <a:t>as: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550">
              <a:latin typeface="Times New Roman"/>
              <a:cs typeface="Times New Roman"/>
            </a:endParaRPr>
          </a:p>
          <a:p>
            <a:pPr marL="289560">
              <a:lnSpc>
                <a:spcPct val="100000"/>
              </a:lnSpc>
            </a:pPr>
            <a:r>
              <a:rPr sz="1100" spc="-30" dirty="0">
                <a:latin typeface="Arial"/>
                <a:cs typeface="Arial"/>
              </a:rPr>
              <a:t>Promotion </a:t>
            </a:r>
            <a:r>
              <a:rPr sz="1100" spc="-20" dirty="0">
                <a:latin typeface="Arial"/>
                <a:cs typeface="Arial"/>
              </a:rPr>
              <a:t>of </a:t>
            </a:r>
            <a:r>
              <a:rPr sz="1100" spc="-65" dirty="0">
                <a:latin typeface="Arial"/>
                <a:cs typeface="Arial"/>
              </a:rPr>
              <a:t>women’s </a:t>
            </a:r>
            <a:r>
              <a:rPr sz="1100" spc="-105" dirty="0">
                <a:latin typeface="Arial"/>
                <a:cs typeface="Arial"/>
              </a:rPr>
              <a:t>access </a:t>
            </a:r>
            <a:r>
              <a:rPr sz="1100" spc="10" dirty="0">
                <a:latin typeface="Arial"/>
                <a:cs typeface="Arial"/>
              </a:rPr>
              <a:t>to </a:t>
            </a:r>
            <a:r>
              <a:rPr sz="1100" spc="-45" dirty="0">
                <a:latin typeface="Arial"/>
                <a:cs typeface="Arial"/>
              </a:rPr>
              <a:t>land </a:t>
            </a:r>
            <a:r>
              <a:rPr sz="1100" spc="-65" dirty="0">
                <a:latin typeface="Arial"/>
                <a:cs typeface="Arial"/>
              </a:rPr>
              <a:t>and </a:t>
            </a:r>
            <a:r>
              <a:rPr sz="1100" spc="-45" dirty="0">
                <a:latin typeface="Arial"/>
                <a:cs typeface="Arial"/>
              </a:rPr>
              <a:t>tenure</a:t>
            </a:r>
            <a:r>
              <a:rPr sz="1100" spc="-185" dirty="0">
                <a:latin typeface="Arial"/>
                <a:cs typeface="Arial"/>
              </a:rPr>
              <a:t> </a:t>
            </a:r>
            <a:r>
              <a:rPr sz="1100" spc="-50" dirty="0">
                <a:latin typeface="Arial"/>
                <a:cs typeface="Arial"/>
              </a:rPr>
              <a:t>security,</a:t>
            </a:r>
            <a:endParaRPr sz="11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0" y="3346348"/>
            <a:ext cx="1536065" cy="109855"/>
          </a:xfrm>
          <a:custGeom>
            <a:avLst/>
            <a:gdLst/>
            <a:ahLst/>
            <a:cxnLst/>
            <a:rect l="l" t="t" r="r" b="b"/>
            <a:pathLst>
              <a:path w="1536065" h="109854">
                <a:moveTo>
                  <a:pt x="0" y="109651"/>
                </a:moveTo>
                <a:lnTo>
                  <a:pt x="1535976" y="109651"/>
                </a:lnTo>
                <a:lnTo>
                  <a:pt x="1535976" y="0"/>
                </a:lnTo>
                <a:lnTo>
                  <a:pt x="0" y="0"/>
                </a:lnTo>
                <a:lnTo>
                  <a:pt x="0" y="109651"/>
                </a:lnTo>
                <a:close/>
              </a:path>
            </a:pathLst>
          </a:custGeom>
          <a:solidFill>
            <a:srgbClr val="A3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535976" y="3346348"/>
            <a:ext cx="1536065" cy="109855"/>
          </a:xfrm>
          <a:custGeom>
            <a:avLst/>
            <a:gdLst/>
            <a:ahLst/>
            <a:cxnLst/>
            <a:rect l="l" t="t" r="r" b="b"/>
            <a:pathLst>
              <a:path w="1536064" h="109854">
                <a:moveTo>
                  <a:pt x="0" y="109651"/>
                </a:moveTo>
                <a:lnTo>
                  <a:pt x="1535976" y="109651"/>
                </a:lnTo>
                <a:lnTo>
                  <a:pt x="1535976" y="0"/>
                </a:lnTo>
                <a:lnTo>
                  <a:pt x="0" y="0"/>
                </a:lnTo>
                <a:lnTo>
                  <a:pt x="0" y="109651"/>
                </a:lnTo>
                <a:close/>
              </a:path>
            </a:pathLst>
          </a:custGeom>
          <a:solidFill>
            <a:srgbClr val="EBEB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071952" y="3346348"/>
            <a:ext cx="1536065" cy="109855"/>
          </a:xfrm>
          <a:custGeom>
            <a:avLst/>
            <a:gdLst/>
            <a:ahLst/>
            <a:cxnLst/>
            <a:rect l="l" t="t" r="r" b="b"/>
            <a:pathLst>
              <a:path w="1536064" h="109854">
                <a:moveTo>
                  <a:pt x="0" y="109651"/>
                </a:moveTo>
                <a:lnTo>
                  <a:pt x="1535976" y="109651"/>
                </a:lnTo>
                <a:lnTo>
                  <a:pt x="1535976" y="0"/>
                </a:lnTo>
                <a:lnTo>
                  <a:pt x="0" y="0"/>
                </a:lnTo>
                <a:lnTo>
                  <a:pt x="0" y="109651"/>
                </a:lnTo>
                <a:close/>
              </a:path>
            </a:pathLst>
          </a:custGeom>
          <a:solidFill>
            <a:srgbClr val="D8D8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75"/>
              </a:lnSpc>
            </a:pPr>
            <a:r>
              <a:rPr spc="-15" dirty="0"/>
              <a:t>F. </a:t>
            </a:r>
            <a:r>
              <a:rPr dirty="0"/>
              <a:t>AKIMABERA </a:t>
            </a:r>
            <a:r>
              <a:rPr spc="45" dirty="0"/>
              <a:t>&amp; </a:t>
            </a:r>
            <a:r>
              <a:rPr spc="-50" dirty="0"/>
              <a:t>S.</a:t>
            </a:r>
            <a:r>
              <a:rPr spc="-55" dirty="0"/>
              <a:t> </a:t>
            </a:r>
            <a:r>
              <a:rPr spc="-15" dirty="0"/>
              <a:t>DOSSOU-CADJA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2086711" y="3351784"/>
            <a:ext cx="407670" cy="102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75"/>
              </a:lnSpc>
            </a:pPr>
            <a:r>
              <a:rPr sz="600" spc="-40" dirty="0">
                <a:solidFill>
                  <a:srgbClr val="8E0000"/>
                </a:solidFill>
                <a:latin typeface="Verdana"/>
                <a:cs typeface="Verdana"/>
                <a:hlinkClick r:id="rId3" action="ppaction://hlinksldjump"/>
              </a:rPr>
              <a:t>CLPA-2019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303333" y="3351784"/>
            <a:ext cx="806450" cy="102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75"/>
              </a:lnSpc>
            </a:pPr>
            <a:r>
              <a:rPr sz="600" spc="-55" dirty="0">
                <a:solidFill>
                  <a:srgbClr val="7A0000"/>
                </a:solidFill>
                <a:latin typeface="Verdana"/>
                <a:cs typeface="Verdana"/>
              </a:rPr>
              <a:t>November </a:t>
            </a:r>
            <a:r>
              <a:rPr sz="600" spc="-65" dirty="0">
                <a:solidFill>
                  <a:srgbClr val="7A0000"/>
                </a:solidFill>
                <a:latin typeface="Verdana"/>
                <a:cs typeface="Verdana"/>
              </a:rPr>
              <a:t>25–29,</a:t>
            </a:r>
            <a:r>
              <a:rPr sz="600" spc="20" dirty="0">
                <a:solidFill>
                  <a:srgbClr val="7A0000"/>
                </a:solidFill>
                <a:latin typeface="Verdana"/>
                <a:cs typeface="Verdana"/>
              </a:rPr>
              <a:t> </a:t>
            </a:r>
            <a:r>
              <a:rPr sz="600" spc="-65" dirty="0">
                <a:solidFill>
                  <a:srgbClr val="7A0000"/>
                </a:solidFill>
                <a:latin typeface="Verdana"/>
                <a:cs typeface="Verdana"/>
              </a:rPr>
              <a:t>2019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272174" y="3351784"/>
            <a:ext cx="281305" cy="102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75"/>
              </a:lnSpc>
            </a:pPr>
            <a:r>
              <a:rPr sz="600" spc="-65" dirty="0">
                <a:solidFill>
                  <a:srgbClr val="7A0000"/>
                </a:solidFill>
                <a:latin typeface="Verdana"/>
                <a:cs typeface="Verdana"/>
              </a:rPr>
              <a:t>16 </a:t>
            </a:r>
            <a:r>
              <a:rPr sz="600" spc="45" dirty="0">
                <a:solidFill>
                  <a:srgbClr val="7A0000"/>
                </a:solidFill>
                <a:latin typeface="Verdana"/>
                <a:cs typeface="Verdana"/>
              </a:rPr>
              <a:t>/</a:t>
            </a:r>
            <a:r>
              <a:rPr sz="600" spc="-15" dirty="0">
                <a:solidFill>
                  <a:srgbClr val="7A0000"/>
                </a:solidFill>
                <a:latin typeface="Verdana"/>
                <a:cs typeface="Verdana"/>
              </a:rPr>
              <a:t> </a:t>
            </a:r>
            <a:r>
              <a:rPr sz="600" spc="-65" dirty="0">
                <a:solidFill>
                  <a:srgbClr val="7A0000"/>
                </a:solidFill>
                <a:latin typeface="Verdana"/>
                <a:cs typeface="Verdana"/>
              </a:rPr>
              <a:t>18</a:t>
            </a:r>
            <a:endParaRPr sz="600">
              <a:latin typeface="Verdana"/>
              <a:cs typeface="Verdana"/>
            </a:endParaRPr>
          </a:p>
        </p:txBody>
      </p:sp>
    </p:spTree>
  </p:cSld>
  <p:clrMapOvr>
    <a:masterClrMapping/>
  </p:clrMapOvr>
  <p:transition>
    <p:cut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4608195" cy="345440"/>
          </a:xfrm>
          <a:custGeom>
            <a:avLst/>
            <a:gdLst/>
            <a:ahLst/>
            <a:cxnLst/>
            <a:rect l="l" t="t" r="r" b="b"/>
            <a:pathLst>
              <a:path w="4608195" h="345440">
                <a:moveTo>
                  <a:pt x="0" y="345059"/>
                </a:moveTo>
                <a:lnTo>
                  <a:pt x="4608004" y="345059"/>
                </a:lnTo>
                <a:lnTo>
                  <a:pt x="4608004" y="0"/>
                </a:lnTo>
                <a:lnTo>
                  <a:pt x="0" y="0"/>
                </a:lnTo>
                <a:lnTo>
                  <a:pt x="0" y="345059"/>
                </a:lnTo>
                <a:close/>
              </a:path>
            </a:pathLst>
          </a:custGeom>
          <a:solidFill>
            <a:srgbClr val="F2F2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95300" y="57338"/>
            <a:ext cx="3423920" cy="2444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400" b="1" spc="-25" dirty="0">
                <a:solidFill>
                  <a:srgbClr val="CC0000"/>
                </a:solidFill>
                <a:latin typeface="Arial"/>
                <a:cs typeface="Arial"/>
              </a:rPr>
              <a:t>Application </a:t>
            </a:r>
            <a:r>
              <a:rPr sz="1400" b="1" spc="-50" dirty="0">
                <a:solidFill>
                  <a:srgbClr val="CC0000"/>
                </a:solidFill>
                <a:latin typeface="Arial"/>
                <a:cs typeface="Arial"/>
              </a:rPr>
              <a:t>Findings: </a:t>
            </a:r>
            <a:r>
              <a:rPr sz="1400" b="1" spc="-40" dirty="0">
                <a:solidFill>
                  <a:srgbClr val="CC0000"/>
                </a:solidFill>
                <a:latin typeface="Arial"/>
                <a:cs typeface="Arial"/>
              </a:rPr>
              <a:t>Policy</a:t>
            </a:r>
            <a:r>
              <a:rPr sz="1400" b="1" spc="-50" dirty="0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sz="1400" b="1" spc="-30" dirty="0">
                <a:solidFill>
                  <a:srgbClr val="CC0000"/>
                </a:solidFill>
                <a:latin typeface="Arial"/>
                <a:cs typeface="Arial"/>
              </a:rPr>
              <a:t>Implications</a:t>
            </a:r>
            <a:endParaRPr sz="14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81089" y="1738807"/>
            <a:ext cx="65265" cy="6526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81089" y="2100669"/>
            <a:ext cx="65265" cy="6526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25844" y="1083461"/>
            <a:ext cx="3967479" cy="1125855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 marR="5080">
              <a:lnSpc>
                <a:spcPct val="102600"/>
              </a:lnSpc>
              <a:spcBef>
                <a:spcPts val="55"/>
              </a:spcBef>
            </a:pPr>
            <a:r>
              <a:rPr sz="1100" spc="-25" dirty="0">
                <a:latin typeface="Arial"/>
                <a:cs typeface="Arial"/>
              </a:rPr>
              <a:t>This </a:t>
            </a:r>
            <a:r>
              <a:rPr sz="1100" spc="-35" dirty="0">
                <a:latin typeface="Arial"/>
                <a:cs typeface="Arial"/>
              </a:rPr>
              <a:t>result </a:t>
            </a:r>
            <a:r>
              <a:rPr sz="1100" spc="-80" dirty="0">
                <a:latin typeface="Arial"/>
                <a:cs typeface="Arial"/>
              </a:rPr>
              <a:t>suggests </a:t>
            </a:r>
            <a:r>
              <a:rPr sz="1100" spc="-30" dirty="0">
                <a:latin typeface="Arial"/>
                <a:cs typeface="Arial"/>
              </a:rPr>
              <a:t>the </a:t>
            </a:r>
            <a:r>
              <a:rPr sz="1100" spc="-35" dirty="0">
                <a:latin typeface="Arial"/>
                <a:cs typeface="Arial"/>
              </a:rPr>
              <a:t>implementation </a:t>
            </a:r>
            <a:r>
              <a:rPr sz="1100" spc="-20" dirty="0">
                <a:latin typeface="Arial"/>
                <a:cs typeface="Arial"/>
              </a:rPr>
              <a:t>of </a:t>
            </a:r>
            <a:r>
              <a:rPr sz="1100" spc="-50" dirty="0">
                <a:latin typeface="Arial"/>
                <a:cs typeface="Arial"/>
              </a:rPr>
              <a:t>social policies </a:t>
            </a:r>
            <a:r>
              <a:rPr sz="1100" spc="-20" dirty="0">
                <a:latin typeface="Arial"/>
                <a:cs typeface="Arial"/>
              </a:rPr>
              <a:t>in </a:t>
            </a:r>
            <a:r>
              <a:rPr sz="1100" spc="-40" dirty="0">
                <a:latin typeface="Arial"/>
                <a:cs typeface="Arial"/>
              </a:rPr>
              <a:t>favor </a:t>
            </a:r>
            <a:r>
              <a:rPr sz="1100" spc="-20" dirty="0">
                <a:latin typeface="Arial"/>
                <a:cs typeface="Arial"/>
              </a:rPr>
              <a:t>of  </a:t>
            </a:r>
            <a:r>
              <a:rPr sz="1100" spc="-80" dirty="0">
                <a:latin typeface="Arial"/>
                <a:cs typeface="Arial"/>
              </a:rPr>
              <a:t>women </a:t>
            </a:r>
            <a:r>
              <a:rPr sz="1100" spc="-20" dirty="0">
                <a:latin typeface="Arial"/>
                <a:cs typeface="Arial"/>
              </a:rPr>
              <a:t>in </a:t>
            </a:r>
            <a:r>
              <a:rPr sz="1100" spc="-30" dirty="0">
                <a:latin typeface="Arial"/>
                <a:cs typeface="Arial"/>
              </a:rPr>
              <a:t>the </a:t>
            </a:r>
            <a:r>
              <a:rPr sz="1100" spc="-25" dirty="0">
                <a:latin typeface="Arial"/>
                <a:cs typeface="Arial"/>
              </a:rPr>
              <a:t>agricultural </a:t>
            </a:r>
            <a:r>
              <a:rPr sz="1100" spc="-60" dirty="0">
                <a:latin typeface="Arial"/>
                <a:cs typeface="Arial"/>
              </a:rPr>
              <a:t>sector </a:t>
            </a:r>
            <a:r>
              <a:rPr sz="1100" spc="-20" dirty="0">
                <a:latin typeface="Arial"/>
                <a:cs typeface="Arial"/>
              </a:rPr>
              <a:t>in </a:t>
            </a:r>
            <a:r>
              <a:rPr sz="1100" spc="-45" dirty="0">
                <a:latin typeface="Arial"/>
                <a:cs typeface="Arial"/>
              </a:rPr>
              <a:t>Benin </a:t>
            </a:r>
            <a:r>
              <a:rPr sz="1100" spc="-75" dirty="0">
                <a:latin typeface="Arial"/>
                <a:cs typeface="Arial"/>
              </a:rPr>
              <a:t>such</a:t>
            </a:r>
            <a:r>
              <a:rPr sz="1100" spc="-10" dirty="0">
                <a:latin typeface="Arial"/>
                <a:cs typeface="Arial"/>
              </a:rPr>
              <a:t> </a:t>
            </a:r>
            <a:r>
              <a:rPr sz="1100" spc="-75" dirty="0">
                <a:latin typeface="Arial"/>
                <a:cs typeface="Arial"/>
              </a:rPr>
              <a:t>as:</a:t>
            </a:r>
            <a:endParaRPr sz="1100">
              <a:latin typeface="Arial"/>
              <a:cs typeface="Arial"/>
            </a:endParaRPr>
          </a:p>
          <a:p>
            <a:pPr marL="289560" marR="327025">
              <a:lnSpc>
                <a:spcPct val="215899"/>
              </a:lnSpc>
              <a:spcBef>
                <a:spcPts val="300"/>
              </a:spcBef>
            </a:pPr>
            <a:r>
              <a:rPr sz="1100" spc="-30" dirty="0">
                <a:latin typeface="Arial"/>
                <a:cs typeface="Arial"/>
              </a:rPr>
              <a:t>Promotion </a:t>
            </a:r>
            <a:r>
              <a:rPr sz="1100" spc="-20" dirty="0">
                <a:latin typeface="Arial"/>
                <a:cs typeface="Arial"/>
              </a:rPr>
              <a:t>of </a:t>
            </a:r>
            <a:r>
              <a:rPr sz="1100" spc="-65" dirty="0">
                <a:latin typeface="Arial"/>
                <a:cs typeface="Arial"/>
              </a:rPr>
              <a:t>women’s </a:t>
            </a:r>
            <a:r>
              <a:rPr sz="1100" spc="-105" dirty="0">
                <a:latin typeface="Arial"/>
                <a:cs typeface="Arial"/>
              </a:rPr>
              <a:t>access </a:t>
            </a:r>
            <a:r>
              <a:rPr sz="1100" spc="10" dirty="0">
                <a:latin typeface="Arial"/>
                <a:cs typeface="Arial"/>
              </a:rPr>
              <a:t>to </a:t>
            </a:r>
            <a:r>
              <a:rPr sz="1100" spc="-45" dirty="0">
                <a:latin typeface="Arial"/>
                <a:cs typeface="Arial"/>
              </a:rPr>
              <a:t>land </a:t>
            </a:r>
            <a:r>
              <a:rPr sz="1100" spc="-65" dirty="0">
                <a:latin typeface="Arial"/>
                <a:cs typeface="Arial"/>
              </a:rPr>
              <a:t>and </a:t>
            </a:r>
            <a:r>
              <a:rPr sz="1100" spc="-45" dirty="0">
                <a:latin typeface="Arial"/>
                <a:cs typeface="Arial"/>
              </a:rPr>
              <a:t>tenure </a:t>
            </a:r>
            <a:r>
              <a:rPr sz="1100" spc="-50" dirty="0">
                <a:latin typeface="Arial"/>
                <a:cs typeface="Arial"/>
              </a:rPr>
              <a:t>security,  </a:t>
            </a:r>
            <a:r>
              <a:rPr sz="1100" spc="-30" dirty="0">
                <a:latin typeface="Arial"/>
                <a:cs typeface="Arial"/>
              </a:rPr>
              <a:t>Promotion </a:t>
            </a:r>
            <a:r>
              <a:rPr sz="1100" spc="-20" dirty="0">
                <a:latin typeface="Arial"/>
                <a:cs typeface="Arial"/>
              </a:rPr>
              <a:t>of </a:t>
            </a:r>
            <a:r>
              <a:rPr sz="1100" spc="-30" dirty="0">
                <a:latin typeface="Arial"/>
                <a:cs typeface="Arial"/>
              </a:rPr>
              <a:t>literacy </a:t>
            </a:r>
            <a:r>
              <a:rPr sz="1100" spc="-65" dirty="0">
                <a:latin typeface="Arial"/>
                <a:cs typeface="Arial"/>
              </a:rPr>
              <a:t>and </a:t>
            </a:r>
            <a:r>
              <a:rPr sz="1100" spc="-45" dirty="0">
                <a:latin typeface="Arial"/>
                <a:cs typeface="Arial"/>
              </a:rPr>
              <a:t>education </a:t>
            </a:r>
            <a:r>
              <a:rPr sz="1100" spc="-20" dirty="0">
                <a:latin typeface="Arial"/>
                <a:cs typeface="Arial"/>
              </a:rPr>
              <a:t>of </a:t>
            </a:r>
            <a:r>
              <a:rPr sz="1100" spc="-35" dirty="0">
                <a:latin typeface="Arial"/>
                <a:cs typeface="Arial"/>
              </a:rPr>
              <a:t>girls </a:t>
            </a:r>
            <a:r>
              <a:rPr sz="1100" spc="-65" dirty="0">
                <a:latin typeface="Arial"/>
                <a:cs typeface="Arial"/>
              </a:rPr>
              <a:t>and</a:t>
            </a:r>
            <a:r>
              <a:rPr sz="1100" spc="-25" dirty="0">
                <a:latin typeface="Arial"/>
                <a:cs typeface="Arial"/>
              </a:rPr>
              <a:t> </a:t>
            </a:r>
            <a:r>
              <a:rPr sz="1100" spc="-65" dirty="0">
                <a:latin typeface="Arial"/>
                <a:cs typeface="Arial"/>
              </a:rPr>
              <a:t>women.</a:t>
            </a:r>
            <a:endParaRPr sz="11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0" y="3346348"/>
            <a:ext cx="1536065" cy="109855"/>
          </a:xfrm>
          <a:custGeom>
            <a:avLst/>
            <a:gdLst/>
            <a:ahLst/>
            <a:cxnLst/>
            <a:rect l="l" t="t" r="r" b="b"/>
            <a:pathLst>
              <a:path w="1536065" h="109854">
                <a:moveTo>
                  <a:pt x="0" y="109651"/>
                </a:moveTo>
                <a:lnTo>
                  <a:pt x="1535976" y="109651"/>
                </a:lnTo>
                <a:lnTo>
                  <a:pt x="1535976" y="0"/>
                </a:lnTo>
                <a:lnTo>
                  <a:pt x="0" y="0"/>
                </a:lnTo>
                <a:lnTo>
                  <a:pt x="0" y="109651"/>
                </a:lnTo>
                <a:close/>
              </a:path>
            </a:pathLst>
          </a:custGeom>
          <a:solidFill>
            <a:srgbClr val="A3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535976" y="3346348"/>
            <a:ext cx="1536065" cy="109855"/>
          </a:xfrm>
          <a:custGeom>
            <a:avLst/>
            <a:gdLst/>
            <a:ahLst/>
            <a:cxnLst/>
            <a:rect l="l" t="t" r="r" b="b"/>
            <a:pathLst>
              <a:path w="1536064" h="109854">
                <a:moveTo>
                  <a:pt x="0" y="109651"/>
                </a:moveTo>
                <a:lnTo>
                  <a:pt x="1535976" y="109651"/>
                </a:lnTo>
                <a:lnTo>
                  <a:pt x="1535976" y="0"/>
                </a:lnTo>
                <a:lnTo>
                  <a:pt x="0" y="0"/>
                </a:lnTo>
                <a:lnTo>
                  <a:pt x="0" y="109651"/>
                </a:lnTo>
                <a:close/>
              </a:path>
            </a:pathLst>
          </a:custGeom>
          <a:solidFill>
            <a:srgbClr val="EBEB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071952" y="3346348"/>
            <a:ext cx="1536065" cy="109855"/>
          </a:xfrm>
          <a:custGeom>
            <a:avLst/>
            <a:gdLst/>
            <a:ahLst/>
            <a:cxnLst/>
            <a:rect l="l" t="t" r="r" b="b"/>
            <a:pathLst>
              <a:path w="1536064" h="109854">
                <a:moveTo>
                  <a:pt x="0" y="109651"/>
                </a:moveTo>
                <a:lnTo>
                  <a:pt x="1535976" y="109651"/>
                </a:lnTo>
                <a:lnTo>
                  <a:pt x="1535976" y="0"/>
                </a:lnTo>
                <a:lnTo>
                  <a:pt x="0" y="0"/>
                </a:lnTo>
                <a:lnTo>
                  <a:pt x="0" y="109651"/>
                </a:lnTo>
                <a:close/>
              </a:path>
            </a:pathLst>
          </a:custGeom>
          <a:solidFill>
            <a:srgbClr val="D8D8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75"/>
              </a:lnSpc>
            </a:pPr>
            <a:r>
              <a:rPr spc="-15" dirty="0"/>
              <a:t>F. </a:t>
            </a:r>
            <a:r>
              <a:rPr dirty="0"/>
              <a:t>AKIMABERA </a:t>
            </a:r>
            <a:r>
              <a:rPr spc="45" dirty="0"/>
              <a:t>&amp; </a:t>
            </a:r>
            <a:r>
              <a:rPr spc="-50" dirty="0"/>
              <a:t>S.</a:t>
            </a:r>
            <a:r>
              <a:rPr spc="-55" dirty="0"/>
              <a:t> </a:t>
            </a:r>
            <a:r>
              <a:rPr spc="-15" dirty="0"/>
              <a:t>DOSSOU-CADJA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2086711" y="3351784"/>
            <a:ext cx="407670" cy="102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75"/>
              </a:lnSpc>
            </a:pPr>
            <a:r>
              <a:rPr sz="600" spc="-40" dirty="0">
                <a:solidFill>
                  <a:srgbClr val="8E0000"/>
                </a:solidFill>
                <a:latin typeface="Verdana"/>
                <a:cs typeface="Verdana"/>
                <a:hlinkClick r:id="rId3" action="ppaction://hlinksldjump"/>
              </a:rPr>
              <a:t>CLPA-2019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303333" y="3351784"/>
            <a:ext cx="806450" cy="102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75"/>
              </a:lnSpc>
            </a:pPr>
            <a:r>
              <a:rPr sz="600" spc="-55" dirty="0">
                <a:solidFill>
                  <a:srgbClr val="7A0000"/>
                </a:solidFill>
                <a:latin typeface="Verdana"/>
                <a:cs typeface="Verdana"/>
              </a:rPr>
              <a:t>November </a:t>
            </a:r>
            <a:r>
              <a:rPr sz="600" spc="-65" dirty="0">
                <a:solidFill>
                  <a:srgbClr val="7A0000"/>
                </a:solidFill>
                <a:latin typeface="Verdana"/>
                <a:cs typeface="Verdana"/>
              </a:rPr>
              <a:t>25–29,</a:t>
            </a:r>
            <a:r>
              <a:rPr sz="600" spc="20" dirty="0">
                <a:solidFill>
                  <a:srgbClr val="7A0000"/>
                </a:solidFill>
                <a:latin typeface="Verdana"/>
                <a:cs typeface="Verdana"/>
              </a:rPr>
              <a:t> </a:t>
            </a:r>
            <a:r>
              <a:rPr sz="600" spc="-65" dirty="0">
                <a:solidFill>
                  <a:srgbClr val="7A0000"/>
                </a:solidFill>
                <a:latin typeface="Verdana"/>
                <a:cs typeface="Verdana"/>
              </a:rPr>
              <a:t>2019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272174" y="3351784"/>
            <a:ext cx="281305" cy="102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75"/>
              </a:lnSpc>
            </a:pPr>
            <a:r>
              <a:rPr sz="600" spc="-65" dirty="0">
                <a:solidFill>
                  <a:srgbClr val="7A0000"/>
                </a:solidFill>
                <a:latin typeface="Verdana"/>
                <a:cs typeface="Verdana"/>
              </a:rPr>
              <a:t>16 </a:t>
            </a:r>
            <a:r>
              <a:rPr sz="600" spc="45" dirty="0">
                <a:solidFill>
                  <a:srgbClr val="7A0000"/>
                </a:solidFill>
                <a:latin typeface="Verdana"/>
                <a:cs typeface="Verdana"/>
              </a:rPr>
              <a:t>/</a:t>
            </a:r>
            <a:r>
              <a:rPr sz="600" spc="-15" dirty="0">
                <a:solidFill>
                  <a:srgbClr val="7A0000"/>
                </a:solidFill>
                <a:latin typeface="Verdana"/>
                <a:cs typeface="Verdana"/>
              </a:rPr>
              <a:t> </a:t>
            </a:r>
            <a:r>
              <a:rPr sz="600" spc="-65" dirty="0">
                <a:solidFill>
                  <a:srgbClr val="7A0000"/>
                </a:solidFill>
                <a:latin typeface="Verdana"/>
                <a:cs typeface="Verdana"/>
              </a:rPr>
              <a:t>18</a:t>
            </a:r>
            <a:endParaRPr sz="600">
              <a:latin typeface="Verdana"/>
              <a:cs typeface="Verdana"/>
            </a:endParaRPr>
          </a:p>
        </p:txBody>
      </p:sp>
    </p:spTree>
  </p:cSld>
  <p:clrMapOvr>
    <a:masterClrMapping/>
  </p:clrMapOvr>
  <p:transition>
    <p:cut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4608195" cy="345440"/>
          </a:xfrm>
          <a:custGeom>
            <a:avLst/>
            <a:gdLst/>
            <a:ahLst/>
            <a:cxnLst/>
            <a:rect l="l" t="t" r="r" b="b"/>
            <a:pathLst>
              <a:path w="4608195" h="345440">
                <a:moveTo>
                  <a:pt x="0" y="345059"/>
                </a:moveTo>
                <a:lnTo>
                  <a:pt x="4608004" y="345059"/>
                </a:lnTo>
                <a:lnTo>
                  <a:pt x="4608004" y="0"/>
                </a:lnTo>
                <a:lnTo>
                  <a:pt x="0" y="0"/>
                </a:lnTo>
                <a:lnTo>
                  <a:pt x="0" y="345059"/>
                </a:lnTo>
                <a:close/>
              </a:path>
            </a:pathLst>
          </a:custGeom>
          <a:solidFill>
            <a:srgbClr val="F2F2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5300" y="57338"/>
            <a:ext cx="1722120" cy="2444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b="1" spc="-55" dirty="0">
                <a:latin typeface="Arial"/>
                <a:cs typeface="Arial"/>
              </a:rPr>
              <a:t>Concluding</a:t>
            </a:r>
            <a:r>
              <a:rPr b="1" spc="110" dirty="0">
                <a:latin typeface="Arial"/>
                <a:cs typeface="Arial"/>
              </a:rPr>
              <a:t> </a:t>
            </a:r>
            <a:r>
              <a:rPr b="1" spc="-50" dirty="0">
                <a:latin typeface="Arial"/>
                <a:cs typeface="Arial"/>
              </a:rPr>
              <a:t>Remarks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75"/>
              </a:lnSpc>
            </a:pPr>
            <a:r>
              <a:rPr spc="-15" dirty="0"/>
              <a:t>F. </a:t>
            </a:r>
            <a:r>
              <a:rPr dirty="0"/>
              <a:t>AKIMABERA </a:t>
            </a:r>
            <a:r>
              <a:rPr spc="45" dirty="0"/>
              <a:t>&amp; </a:t>
            </a:r>
            <a:r>
              <a:rPr spc="-50" dirty="0"/>
              <a:t>S.</a:t>
            </a:r>
            <a:r>
              <a:rPr spc="-55" dirty="0"/>
              <a:t> </a:t>
            </a:r>
            <a:r>
              <a:rPr spc="-15" dirty="0"/>
              <a:t>DOSSOU-CADJA</a:t>
            </a:r>
          </a:p>
        </p:txBody>
      </p:sp>
      <p:sp>
        <p:nvSpPr>
          <p:cNvPr id="4" name="object 4"/>
          <p:cNvSpPr/>
          <p:nvPr/>
        </p:nvSpPr>
        <p:spPr>
          <a:xfrm>
            <a:off x="281089" y="608177"/>
            <a:ext cx="65265" cy="6526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02932" y="524724"/>
            <a:ext cx="4076700" cy="708025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 marR="5080">
              <a:lnSpc>
                <a:spcPct val="102600"/>
              </a:lnSpc>
              <a:spcBef>
                <a:spcPts val="55"/>
              </a:spcBef>
            </a:pPr>
            <a:r>
              <a:rPr sz="1100" spc="-40" dirty="0">
                <a:latin typeface="Arial"/>
                <a:cs typeface="Arial"/>
              </a:rPr>
              <a:t>The </a:t>
            </a:r>
            <a:r>
              <a:rPr sz="1100" spc="-90" dirty="0">
                <a:latin typeface="Arial"/>
                <a:cs typeface="Arial"/>
              </a:rPr>
              <a:t>issue </a:t>
            </a:r>
            <a:r>
              <a:rPr sz="1100" spc="-70" dirty="0">
                <a:latin typeface="Arial"/>
                <a:cs typeface="Arial"/>
              </a:rPr>
              <a:t>gender </a:t>
            </a:r>
            <a:r>
              <a:rPr sz="1100" spc="-45" dirty="0">
                <a:latin typeface="Arial"/>
                <a:cs typeface="Arial"/>
              </a:rPr>
              <a:t>mainstreaming </a:t>
            </a:r>
            <a:r>
              <a:rPr sz="1100" spc="-20" dirty="0">
                <a:latin typeface="Arial"/>
                <a:cs typeface="Arial"/>
              </a:rPr>
              <a:t>in </a:t>
            </a:r>
            <a:r>
              <a:rPr sz="1100" spc="-45" dirty="0">
                <a:latin typeface="Arial"/>
                <a:cs typeface="Arial"/>
              </a:rPr>
              <a:t>modeling </a:t>
            </a:r>
            <a:r>
              <a:rPr sz="1100" spc="-30" dirty="0">
                <a:latin typeface="Arial"/>
                <a:cs typeface="Arial"/>
              </a:rPr>
              <a:t>the </a:t>
            </a:r>
            <a:r>
              <a:rPr sz="1100" spc="-45" dirty="0">
                <a:latin typeface="Arial"/>
                <a:cs typeface="Arial"/>
              </a:rPr>
              <a:t>impacts </a:t>
            </a:r>
            <a:r>
              <a:rPr sz="1100" spc="-20" dirty="0">
                <a:latin typeface="Arial"/>
                <a:cs typeface="Arial"/>
              </a:rPr>
              <a:t>of </a:t>
            </a:r>
            <a:r>
              <a:rPr sz="1100" spc="-35" dirty="0">
                <a:latin typeface="Arial"/>
                <a:cs typeface="Arial"/>
              </a:rPr>
              <a:t>climate  </a:t>
            </a:r>
            <a:r>
              <a:rPr sz="1100" spc="-75" dirty="0">
                <a:latin typeface="Arial"/>
                <a:cs typeface="Arial"/>
              </a:rPr>
              <a:t>change </a:t>
            </a:r>
            <a:r>
              <a:rPr sz="1100" spc="-65" dirty="0">
                <a:latin typeface="Arial"/>
                <a:cs typeface="Arial"/>
              </a:rPr>
              <a:t>by </a:t>
            </a:r>
            <a:r>
              <a:rPr sz="1100" spc="-55" dirty="0">
                <a:latin typeface="Arial"/>
                <a:cs typeface="Arial"/>
              </a:rPr>
              <a:t>development sector </a:t>
            </a:r>
            <a:r>
              <a:rPr sz="1100" spc="-60" dirty="0">
                <a:latin typeface="Arial"/>
                <a:cs typeface="Arial"/>
              </a:rPr>
              <a:t>is </a:t>
            </a:r>
            <a:r>
              <a:rPr sz="1100" spc="-30" dirty="0">
                <a:latin typeface="Arial"/>
                <a:cs typeface="Arial"/>
              </a:rPr>
              <a:t>actual, </a:t>
            </a:r>
            <a:r>
              <a:rPr sz="1100" spc="-75" dirty="0">
                <a:latin typeface="Arial"/>
                <a:cs typeface="Arial"/>
              </a:rPr>
              <a:t>since </a:t>
            </a:r>
            <a:r>
              <a:rPr sz="1100" spc="-40" dirty="0">
                <a:latin typeface="Arial"/>
                <a:cs typeface="Arial"/>
              </a:rPr>
              <a:t>existing </a:t>
            </a:r>
            <a:r>
              <a:rPr sz="1100" spc="-65" dirty="0">
                <a:latin typeface="Arial"/>
                <a:cs typeface="Arial"/>
              </a:rPr>
              <a:t>models </a:t>
            </a:r>
            <a:r>
              <a:rPr sz="1100" spc="-45" dirty="0">
                <a:latin typeface="Arial"/>
                <a:cs typeface="Arial"/>
              </a:rPr>
              <a:t>lack </a:t>
            </a:r>
            <a:r>
              <a:rPr sz="1100" spc="-20" dirty="0">
                <a:latin typeface="Arial"/>
                <a:cs typeface="Arial"/>
              </a:rPr>
              <a:t>of </a:t>
            </a:r>
            <a:r>
              <a:rPr sz="1100" spc="265" dirty="0">
                <a:latin typeface="Arial"/>
                <a:cs typeface="Arial"/>
              </a:rPr>
              <a:t> </a:t>
            </a:r>
            <a:r>
              <a:rPr sz="1100" spc="-60" dirty="0">
                <a:latin typeface="Arial"/>
                <a:cs typeface="Arial"/>
              </a:rPr>
              <a:t>consistency </a:t>
            </a:r>
            <a:r>
              <a:rPr sz="1100" spc="-20" dirty="0">
                <a:latin typeface="Arial"/>
                <a:cs typeface="Arial"/>
              </a:rPr>
              <a:t>in </a:t>
            </a:r>
            <a:r>
              <a:rPr sz="1100" spc="-45" dirty="0">
                <a:latin typeface="Arial"/>
                <a:cs typeface="Arial"/>
              </a:rPr>
              <a:t>terms </a:t>
            </a:r>
            <a:r>
              <a:rPr sz="1100" spc="-20" dirty="0">
                <a:latin typeface="Arial"/>
                <a:cs typeface="Arial"/>
              </a:rPr>
              <a:t>of </a:t>
            </a:r>
            <a:r>
              <a:rPr sz="1100" spc="-25" dirty="0">
                <a:latin typeface="Arial"/>
                <a:cs typeface="Arial"/>
              </a:rPr>
              <a:t>taking </a:t>
            </a:r>
            <a:r>
              <a:rPr sz="1100" spc="-5" dirty="0">
                <a:latin typeface="Arial"/>
                <a:cs typeface="Arial"/>
              </a:rPr>
              <a:t>into </a:t>
            </a:r>
            <a:r>
              <a:rPr sz="1100" spc="-45" dirty="0">
                <a:latin typeface="Arial"/>
                <a:cs typeface="Arial"/>
              </a:rPr>
              <a:t>account </a:t>
            </a:r>
            <a:r>
              <a:rPr sz="1100" spc="-50" dirty="0">
                <a:latin typeface="Arial"/>
                <a:cs typeface="Arial"/>
              </a:rPr>
              <a:t>difference </a:t>
            </a:r>
            <a:r>
              <a:rPr sz="1100" spc="-20" dirty="0">
                <a:latin typeface="Arial"/>
                <a:cs typeface="Arial"/>
              </a:rPr>
              <a:t>of </a:t>
            </a:r>
            <a:r>
              <a:rPr sz="1100" spc="-70" dirty="0">
                <a:latin typeface="Arial"/>
                <a:cs typeface="Arial"/>
              </a:rPr>
              <a:t>gender </a:t>
            </a:r>
            <a:r>
              <a:rPr sz="1100" spc="-50" dirty="0">
                <a:latin typeface="Arial"/>
                <a:cs typeface="Arial"/>
              </a:rPr>
              <a:t>social  </a:t>
            </a:r>
            <a:r>
              <a:rPr sz="1100" spc="-55" dirty="0">
                <a:latin typeface="Arial"/>
                <a:cs typeface="Arial"/>
              </a:rPr>
              <a:t>roles.</a:t>
            </a:r>
            <a:endParaRPr sz="11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0" y="3346348"/>
            <a:ext cx="1536065" cy="109855"/>
          </a:xfrm>
          <a:custGeom>
            <a:avLst/>
            <a:gdLst/>
            <a:ahLst/>
            <a:cxnLst/>
            <a:rect l="l" t="t" r="r" b="b"/>
            <a:pathLst>
              <a:path w="1536065" h="109854">
                <a:moveTo>
                  <a:pt x="0" y="109651"/>
                </a:moveTo>
                <a:lnTo>
                  <a:pt x="1535976" y="109651"/>
                </a:lnTo>
                <a:lnTo>
                  <a:pt x="1535976" y="0"/>
                </a:lnTo>
                <a:lnTo>
                  <a:pt x="0" y="0"/>
                </a:lnTo>
                <a:lnTo>
                  <a:pt x="0" y="109651"/>
                </a:lnTo>
                <a:close/>
              </a:path>
            </a:pathLst>
          </a:custGeom>
          <a:solidFill>
            <a:srgbClr val="A3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535976" y="3346348"/>
            <a:ext cx="1536065" cy="109855"/>
          </a:xfrm>
          <a:custGeom>
            <a:avLst/>
            <a:gdLst/>
            <a:ahLst/>
            <a:cxnLst/>
            <a:rect l="l" t="t" r="r" b="b"/>
            <a:pathLst>
              <a:path w="1536064" h="109854">
                <a:moveTo>
                  <a:pt x="0" y="109651"/>
                </a:moveTo>
                <a:lnTo>
                  <a:pt x="1535976" y="109651"/>
                </a:lnTo>
                <a:lnTo>
                  <a:pt x="1535976" y="0"/>
                </a:lnTo>
                <a:lnTo>
                  <a:pt x="0" y="0"/>
                </a:lnTo>
                <a:lnTo>
                  <a:pt x="0" y="109651"/>
                </a:lnTo>
                <a:close/>
              </a:path>
            </a:pathLst>
          </a:custGeom>
          <a:solidFill>
            <a:srgbClr val="EBEB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071952" y="3346348"/>
            <a:ext cx="1536065" cy="109855"/>
          </a:xfrm>
          <a:custGeom>
            <a:avLst/>
            <a:gdLst/>
            <a:ahLst/>
            <a:cxnLst/>
            <a:rect l="l" t="t" r="r" b="b"/>
            <a:pathLst>
              <a:path w="1536064" h="109854">
                <a:moveTo>
                  <a:pt x="0" y="109651"/>
                </a:moveTo>
                <a:lnTo>
                  <a:pt x="1535976" y="109651"/>
                </a:lnTo>
                <a:lnTo>
                  <a:pt x="1535976" y="0"/>
                </a:lnTo>
                <a:lnTo>
                  <a:pt x="0" y="0"/>
                </a:lnTo>
                <a:lnTo>
                  <a:pt x="0" y="109651"/>
                </a:lnTo>
                <a:close/>
              </a:path>
            </a:pathLst>
          </a:custGeom>
          <a:solidFill>
            <a:srgbClr val="D8D8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2086711" y="3351784"/>
            <a:ext cx="407670" cy="102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75"/>
              </a:lnSpc>
            </a:pPr>
            <a:r>
              <a:rPr sz="600" spc="-40" dirty="0">
                <a:solidFill>
                  <a:srgbClr val="8E0000"/>
                </a:solidFill>
                <a:latin typeface="Verdana"/>
                <a:cs typeface="Verdana"/>
                <a:hlinkClick r:id="rId3" action="ppaction://hlinksldjump"/>
              </a:rPr>
              <a:t>CLPA-2019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303333" y="3351784"/>
            <a:ext cx="806450" cy="102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75"/>
              </a:lnSpc>
            </a:pPr>
            <a:r>
              <a:rPr sz="600" spc="-55" dirty="0">
                <a:solidFill>
                  <a:srgbClr val="7A0000"/>
                </a:solidFill>
                <a:latin typeface="Verdana"/>
                <a:cs typeface="Verdana"/>
              </a:rPr>
              <a:t>November </a:t>
            </a:r>
            <a:r>
              <a:rPr sz="600" spc="-65" dirty="0">
                <a:solidFill>
                  <a:srgbClr val="7A0000"/>
                </a:solidFill>
                <a:latin typeface="Verdana"/>
                <a:cs typeface="Verdana"/>
              </a:rPr>
              <a:t>25–29,</a:t>
            </a:r>
            <a:r>
              <a:rPr sz="600" spc="20" dirty="0">
                <a:solidFill>
                  <a:srgbClr val="7A0000"/>
                </a:solidFill>
                <a:latin typeface="Verdana"/>
                <a:cs typeface="Verdana"/>
              </a:rPr>
              <a:t> </a:t>
            </a:r>
            <a:r>
              <a:rPr sz="600" spc="-65" dirty="0">
                <a:solidFill>
                  <a:srgbClr val="7A0000"/>
                </a:solidFill>
                <a:latin typeface="Verdana"/>
                <a:cs typeface="Verdana"/>
              </a:rPr>
              <a:t>2019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272174" y="3351784"/>
            <a:ext cx="281305" cy="102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75"/>
              </a:lnSpc>
            </a:pPr>
            <a:r>
              <a:rPr sz="600" spc="-65" dirty="0">
                <a:solidFill>
                  <a:srgbClr val="7A0000"/>
                </a:solidFill>
                <a:latin typeface="Verdana"/>
                <a:cs typeface="Verdana"/>
              </a:rPr>
              <a:t>17 </a:t>
            </a:r>
            <a:r>
              <a:rPr sz="600" spc="45" dirty="0">
                <a:solidFill>
                  <a:srgbClr val="7A0000"/>
                </a:solidFill>
                <a:latin typeface="Verdana"/>
                <a:cs typeface="Verdana"/>
              </a:rPr>
              <a:t>/</a:t>
            </a:r>
            <a:r>
              <a:rPr sz="600" spc="-15" dirty="0">
                <a:solidFill>
                  <a:srgbClr val="7A0000"/>
                </a:solidFill>
                <a:latin typeface="Verdana"/>
                <a:cs typeface="Verdana"/>
              </a:rPr>
              <a:t> </a:t>
            </a:r>
            <a:r>
              <a:rPr sz="600" spc="-65" dirty="0">
                <a:solidFill>
                  <a:srgbClr val="7A0000"/>
                </a:solidFill>
                <a:latin typeface="Verdana"/>
                <a:cs typeface="Verdana"/>
              </a:rPr>
              <a:t>18</a:t>
            </a:r>
            <a:endParaRPr sz="600">
              <a:latin typeface="Verdana"/>
              <a:cs typeface="Verdana"/>
            </a:endParaRPr>
          </a:p>
        </p:txBody>
      </p:sp>
    </p:spTree>
  </p:cSld>
  <p:clrMapOvr>
    <a:masterClrMapping/>
  </p:clrMapOvr>
  <p:transition>
    <p:cut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4608195" cy="345440"/>
          </a:xfrm>
          <a:custGeom>
            <a:avLst/>
            <a:gdLst/>
            <a:ahLst/>
            <a:cxnLst/>
            <a:rect l="l" t="t" r="r" b="b"/>
            <a:pathLst>
              <a:path w="4608195" h="345440">
                <a:moveTo>
                  <a:pt x="0" y="345059"/>
                </a:moveTo>
                <a:lnTo>
                  <a:pt x="4608004" y="345059"/>
                </a:lnTo>
                <a:lnTo>
                  <a:pt x="4608004" y="0"/>
                </a:lnTo>
                <a:lnTo>
                  <a:pt x="0" y="0"/>
                </a:lnTo>
                <a:lnTo>
                  <a:pt x="0" y="345059"/>
                </a:lnTo>
                <a:close/>
              </a:path>
            </a:pathLst>
          </a:custGeom>
          <a:solidFill>
            <a:srgbClr val="F2F2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5300" y="57338"/>
            <a:ext cx="1722120" cy="2444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b="1" spc="-55" dirty="0">
                <a:latin typeface="Arial"/>
                <a:cs typeface="Arial"/>
              </a:rPr>
              <a:t>Concluding</a:t>
            </a:r>
            <a:r>
              <a:rPr b="1" spc="110" dirty="0">
                <a:latin typeface="Arial"/>
                <a:cs typeface="Arial"/>
              </a:rPr>
              <a:t> </a:t>
            </a:r>
            <a:r>
              <a:rPr b="1" spc="-50" dirty="0">
                <a:latin typeface="Arial"/>
                <a:cs typeface="Arial"/>
              </a:rPr>
              <a:t>Remarks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75"/>
              </a:lnSpc>
            </a:pPr>
            <a:r>
              <a:rPr spc="-15" dirty="0"/>
              <a:t>F. </a:t>
            </a:r>
            <a:r>
              <a:rPr dirty="0"/>
              <a:t>AKIMABERA </a:t>
            </a:r>
            <a:r>
              <a:rPr spc="45" dirty="0"/>
              <a:t>&amp; </a:t>
            </a:r>
            <a:r>
              <a:rPr spc="-50" dirty="0"/>
              <a:t>S.</a:t>
            </a:r>
            <a:r>
              <a:rPr spc="-55" dirty="0"/>
              <a:t> </a:t>
            </a:r>
            <a:r>
              <a:rPr spc="-15" dirty="0"/>
              <a:t>DOSSOU-CADJA</a:t>
            </a:r>
          </a:p>
        </p:txBody>
      </p:sp>
      <p:sp>
        <p:nvSpPr>
          <p:cNvPr id="4" name="object 4"/>
          <p:cNvSpPr/>
          <p:nvPr/>
        </p:nvSpPr>
        <p:spPr>
          <a:xfrm>
            <a:off x="281089" y="608177"/>
            <a:ext cx="65265" cy="6526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81089" y="1486268"/>
            <a:ext cx="65265" cy="6526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02932" y="524724"/>
            <a:ext cx="4076700" cy="1586230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 marR="5080">
              <a:lnSpc>
                <a:spcPct val="102600"/>
              </a:lnSpc>
              <a:spcBef>
                <a:spcPts val="55"/>
              </a:spcBef>
            </a:pPr>
            <a:r>
              <a:rPr sz="1100" spc="-40" dirty="0">
                <a:latin typeface="Arial"/>
                <a:cs typeface="Arial"/>
              </a:rPr>
              <a:t>The </a:t>
            </a:r>
            <a:r>
              <a:rPr sz="1100" spc="-90" dirty="0">
                <a:latin typeface="Arial"/>
                <a:cs typeface="Arial"/>
              </a:rPr>
              <a:t>issue </a:t>
            </a:r>
            <a:r>
              <a:rPr sz="1100" spc="-70" dirty="0">
                <a:latin typeface="Arial"/>
                <a:cs typeface="Arial"/>
              </a:rPr>
              <a:t>gender </a:t>
            </a:r>
            <a:r>
              <a:rPr sz="1100" spc="-45" dirty="0">
                <a:latin typeface="Arial"/>
                <a:cs typeface="Arial"/>
              </a:rPr>
              <a:t>mainstreaming </a:t>
            </a:r>
            <a:r>
              <a:rPr sz="1100" spc="-20" dirty="0">
                <a:latin typeface="Arial"/>
                <a:cs typeface="Arial"/>
              </a:rPr>
              <a:t>in </a:t>
            </a:r>
            <a:r>
              <a:rPr sz="1100" spc="-45" dirty="0">
                <a:latin typeface="Arial"/>
                <a:cs typeface="Arial"/>
              </a:rPr>
              <a:t>modeling </a:t>
            </a:r>
            <a:r>
              <a:rPr sz="1100" spc="-30" dirty="0">
                <a:latin typeface="Arial"/>
                <a:cs typeface="Arial"/>
              </a:rPr>
              <a:t>the </a:t>
            </a:r>
            <a:r>
              <a:rPr sz="1100" spc="-45" dirty="0">
                <a:latin typeface="Arial"/>
                <a:cs typeface="Arial"/>
              </a:rPr>
              <a:t>impacts </a:t>
            </a:r>
            <a:r>
              <a:rPr sz="1100" spc="-20" dirty="0">
                <a:latin typeface="Arial"/>
                <a:cs typeface="Arial"/>
              </a:rPr>
              <a:t>of </a:t>
            </a:r>
            <a:r>
              <a:rPr sz="1100" spc="-35" dirty="0">
                <a:latin typeface="Arial"/>
                <a:cs typeface="Arial"/>
              </a:rPr>
              <a:t>climate  </a:t>
            </a:r>
            <a:r>
              <a:rPr sz="1100" spc="-75" dirty="0">
                <a:latin typeface="Arial"/>
                <a:cs typeface="Arial"/>
              </a:rPr>
              <a:t>change </a:t>
            </a:r>
            <a:r>
              <a:rPr sz="1100" spc="-65" dirty="0">
                <a:latin typeface="Arial"/>
                <a:cs typeface="Arial"/>
              </a:rPr>
              <a:t>by </a:t>
            </a:r>
            <a:r>
              <a:rPr sz="1100" spc="-55" dirty="0">
                <a:latin typeface="Arial"/>
                <a:cs typeface="Arial"/>
              </a:rPr>
              <a:t>development sector </a:t>
            </a:r>
            <a:r>
              <a:rPr sz="1100" spc="-60" dirty="0">
                <a:latin typeface="Arial"/>
                <a:cs typeface="Arial"/>
              </a:rPr>
              <a:t>is </a:t>
            </a:r>
            <a:r>
              <a:rPr sz="1100" spc="-30" dirty="0">
                <a:latin typeface="Arial"/>
                <a:cs typeface="Arial"/>
              </a:rPr>
              <a:t>actual, </a:t>
            </a:r>
            <a:r>
              <a:rPr sz="1100" spc="-75" dirty="0">
                <a:latin typeface="Arial"/>
                <a:cs typeface="Arial"/>
              </a:rPr>
              <a:t>since </a:t>
            </a:r>
            <a:r>
              <a:rPr sz="1100" spc="-40" dirty="0">
                <a:latin typeface="Arial"/>
                <a:cs typeface="Arial"/>
              </a:rPr>
              <a:t>existing </a:t>
            </a:r>
            <a:r>
              <a:rPr sz="1100" spc="-65" dirty="0">
                <a:latin typeface="Arial"/>
                <a:cs typeface="Arial"/>
              </a:rPr>
              <a:t>models </a:t>
            </a:r>
            <a:r>
              <a:rPr sz="1100" spc="-45" dirty="0">
                <a:latin typeface="Arial"/>
                <a:cs typeface="Arial"/>
              </a:rPr>
              <a:t>lack </a:t>
            </a:r>
            <a:r>
              <a:rPr sz="1100" spc="-20" dirty="0">
                <a:latin typeface="Arial"/>
                <a:cs typeface="Arial"/>
              </a:rPr>
              <a:t>of </a:t>
            </a:r>
            <a:r>
              <a:rPr sz="1100" spc="265" dirty="0">
                <a:latin typeface="Arial"/>
                <a:cs typeface="Arial"/>
              </a:rPr>
              <a:t> </a:t>
            </a:r>
            <a:r>
              <a:rPr sz="1100" spc="-60" dirty="0">
                <a:latin typeface="Arial"/>
                <a:cs typeface="Arial"/>
              </a:rPr>
              <a:t>consistency </a:t>
            </a:r>
            <a:r>
              <a:rPr sz="1100" spc="-20" dirty="0">
                <a:latin typeface="Arial"/>
                <a:cs typeface="Arial"/>
              </a:rPr>
              <a:t>in </a:t>
            </a:r>
            <a:r>
              <a:rPr sz="1100" spc="-45" dirty="0">
                <a:latin typeface="Arial"/>
                <a:cs typeface="Arial"/>
              </a:rPr>
              <a:t>terms </a:t>
            </a:r>
            <a:r>
              <a:rPr sz="1100" spc="-20" dirty="0">
                <a:latin typeface="Arial"/>
                <a:cs typeface="Arial"/>
              </a:rPr>
              <a:t>of </a:t>
            </a:r>
            <a:r>
              <a:rPr sz="1100" spc="-25" dirty="0">
                <a:latin typeface="Arial"/>
                <a:cs typeface="Arial"/>
              </a:rPr>
              <a:t>taking </a:t>
            </a:r>
            <a:r>
              <a:rPr sz="1100" spc="-5" dirty="0">
                <a:latin typeface="Arial"/>
                <a:cs typeface="Arial"/>
              </a:rPr>
              <a:t>into </a:t>
            </a:r>
            <a:r>
              <a:rPr sz="1100" spc="-45" dirty="0">
                <a:latin typeface="Arial"/>
                <a:cs typeface="Arial"/>
              </a:rPr>
              <a:t>account </a:t>
            </a:r>
            <a:r>
              <a:rPr sz="1100" spc="-50" dirty="0">
                <a:latin typeface="Arial"/>
                <a:cs typeface="Arial"/>
              </a:rPr>
              <a:t>difference </a:t>
            </a:r>
            <a:r>
              <a:rPr sz="1100" spc="-20" dirty="0">
                <a:latin typeface="Arial"/>
                <a:cs typeface="Arial"/>
              </a:rPr>
              <a:t>of </a:t>
            </a:r>
            <a:r>
              <a:rPr sz="1100" spc="-70" dirty="0">
                <a:latin typeface="Arial"/>
                <a:cs typeface="Arial"/>
              </a:rPr>
              <a:t>gender </a:t>
            </a:r>
            <a:r>
              <a:rPr sz="1100" spc="-50" dirty="0">
                <a:latin typeface="Arial"/>
                <a:cs typeface="Arial"/>
              </a:rPr>
              <a:t>social  </a:t>
            </a:r>
            <a:r>
              <a:rPr sz="1100" spc="-55" dirty="0">
                <a:latin typeface="Arial"/>
                <a:cs typeface="Arial"/>
              </a:rPr>
              <a:t>roles.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 marL="12700" marR="122555">
              <a:lnSpc>
                <a:spcPct val="102600"/>
              </a:lnSpc>
            </a:pPr>
            <a:r>
              <a:rPr sz="1100" spc="-40" dirty="0">
                <a:latin typeface="Arial"/>
                <a:cs typeface="Arial"/>
              </a:rPr>
              <a:t>The </a:t>
            </a:r>
            <a:r>
              <a:rPr sz="1100" spc="-70" dirty="0">
                <a:latin typeface="Arial"/>
                <a:cs typeface="Arial"/>
              </a:rPr>
              <a:t>proposed </a:t>
            </a:r>
            <a:r>
              <a:rPr sz="1100" spc="-45" dirty="0">
                <a:latin typeface="Arial"/>
                <a:cs typeface="Arial"/>
              </a:rPr>
              <a:t>methodology </a:t>
            </a:r>
            <a:r>
              <a:rPr sz="1100" spc="-20" dirty="0">
                <a:latin typeface="Arial"/>
                <a:cs typeface="Arial"/>
              </a:rPr>
              <a:t>of </a:t>
            </a:r>
            <a:r>
              <a:rPr sz="1100" spc="-40" dirty="0">
                <a:latin typeface="Arial"/>
                <a:cs typeface="Arial"/>
              </a:rPr>
              <a:t>‘Index </a:t>
            </a:r>
            <a:r>
              <a:rPr sz="1100" spc="-20" dirty="0">
                <a:latin typeface="Arial"/>
                <a:cs typeface="Arial"/>
              </a:rPr>
              <a:t>of </a:t>
            </a:r>
            <a:r>
              <a:rPr sz="1100" spc="-35" dirty="0">
                <a:latin typeface="Arial"/>
                <a:cs typeface="Arial"/>
              </a:rPr>
              <a:t>Inequality </a:t>
            </a:r>
            <a:r>
              <a:rPr sz="1100" spc="-20" dirty="0">
                <a:latin typeface="Arial"/>
                <a:cs typeface="Arial"/>
              </a:rPr>
              <a:t>of </a:t>
            </a:r>
            <a:r>
              <a:rPr sz="1100" spc="-85" dirty="0">
                <a:latin typeface="Arial"/>
                <a:cs typeface="Arial"/>
              </a:rPr>
              <a:t>Gender  </a:t>
            </a:r>
            <a:r>
              <a:rPr sz="1100" spc="-25" dirty="0">
                <a:latin typeface="Arial"/>
                <a:cs typeface="Arial"/>
              </a:rPr>
              <a:t>Vulnerability </a:t>
            </a:r>
            <a:r>
              <a:rPr sz="1100" spc="10" dirty="0">
                <a:latin typeface="Arial"/>
                <a:cs typeface="Arial"/>
              </a:rPr>
              <a:t>to </a:t>
            </a:r>
            <a:r>
              <a:rPr sz="1100" spc="-40" dirty="0">
                <a:latin typeface="Arial"/>
                <a:cs typeface="Arial"/>
              </a:rPr>
              <a:t>Climate </a:t>
            </a:r>
            <a:r>
              <a:rPr sz="1100" spc="-85" dirty="0">
                <a:latin typeface="Arial"/>
                <a:cs typeface="Arial"/>
              </a:rPr>
              <a:t>Change </a:t>
            </a:r>
            <a:r>
              <a:rPr sz="1100" spc="-20" dirty="0">
                <a:latin typeface="Arial"/>
                <a:cs typeface="Arial"/>
              </a:rPr>
              <a:t>(IIGVCC)’ </a:t>
            </a:r>
            <a:r>
              <a:rPr sz="1100" spc="-60" dirty="0">
                <a:latin typeface="Arial"/>
                <a:cs typeface="Arial"/>
              </a:rPr>
              <a:t>is </a:t>
            </a:r>
            <a:r>
              <a:rPr sz="1100" spc="-40" dirty="0">
                <a:latin typeface="Arial"/>
                <a:cs typeface="Arial"/>
              </a:rPr>
              <a:t>overall, </a:t>
            </a:r>
            <a:r>
              <a:rPr sz="1100" spc="-90" dirty="0">
                <a:latin typeface="Arial"/>
                <a:cs typeface="Arial"/>
              </a:rPr>
              <a:t>a </a:t>
            </a:r>
            <a:r>
              <a:rPr sz="1100" spc="-45" dirty="0">
                <a:latin typeface="Arial"/>
                <a:cs typeface="Arial"/>
              </a:rPr>
              <a:t>modeling </a:t>
            </a:r>
            <a:r>
              <a:rPr sz="1100" spc="-65" dirty="0">
                <a:latin typeface="Arial"/>
                <a:cs typeface="Arial"/>
              </a:rPr>
              <a:t>by  </a:t>
            </a:r>
            <a:r>
              <a:rPr sz="1100" spc="-55" dirty="0">
                <a:latin typeface="Arial"/>
                <a:cs typeface="Arial"/>
              </a:rPr>
              <a:t>development </a:t>
            </a:r>
            <a:r>
              <a:rPr sz="1100" spc="-50" dirty="0">
                <a:latin typeface="Arial"/>
                <a:cs typeface="Arial"/>
              </a:rPr>
              <a:t>sector, </a:t>
            </a:r>
            <a:r>
              <a:rPr sz="1100" spc="-20" dirty="0">
                <a:latin typeface="Arial"/>
                <a:cs typeface="Arial"/>
              </a:rPr>
              <a:t>of </a:t>
            </a:r>
            <a:r>
              <a:rPr sz="1100" spc="-70" dirty="0">
                <a:latin typeface="Arial"/>
                <a:cs typeface="Arial"/>
              </a:rPr>
              <a:t>gender </a:t>
            </a:r>
            <a:r>
              <a:rPr sz="1100" spc="-30" dirty="0">
                <a:latin typeface="Arial"/>
                <a:cs typeface="Arial"/>
              </a:rPr>
              <a:t>vulnerability </a:t>
            </a:r>
            <a:r>
              <a:rPr sz="1100" spc="-40" dirty="0">
                <a:latin typeface="Arial"/>
                <a:cs typeface="Arial"/>
              </a:rPr>
              <a:t>inequalities </a:t>
            </a:r>
            <a:r>
              <a:rPr sz="1100" spc="10" dirty="0">
                <a:latin typeface="Arial"/>
                <a:cs typeface="Arial"/>
              </a:rPr>
              <a:t>to </a:t>
            </a:r>
            <a:r>
              <a:rPr sz="1100" spc="-35" dirty="0">
                <a:latin typeface="Arial"/>
                <a:cs typeface="Arial"/>
              </a:rPr>
              <a:t>climate  </a:t>
            </a:r>
            <a:r>
              <a:rPr sz="1100" spc="-65" dirty="0">
                <a:latin typeface="Arial"/>
                <a:cs typeface="Arial"/>
              </a:rPr>
              <a:t>change.</a:t>
            </a:r>
            <a:endParaRPr sz="11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0" y="3346348"/>
            <a:ext cx="1536065" cy="109855"/>
          </a:xfrm>
          <a:custGeom>
            <a:avLst/>
            <a:gdLst/>
            <a:ahLst/>
            <a:cxnLst/>
            <a:rect l="l" t="t" r="r" b="b"/>
            <a:pathLst>
              <a:path w="1536065" h="109854">
                <a:moveTo>
                  <a:pt x="0" y="109651"/>
                </a:moveTo>
                <a:lnTo>
                  <a:pt x="1535976" y="109651"/>
                </a:lnTo>
                <a:lnTo>
                  <a:pt x="1535976" y="0"/>
                </a:lnTo>
                <a:lnTo>
                  <a:pt x="0" y="0"/>
                </a:lnTo>
                <a:lnTo>
                  <a:pt x="0" y="109651"/>
                </a:lnTo>
                <a:close/>
              </a:path>
            </a:pathLst>
          </a:custGeom>
          <a:solidFill>
            <a:srgbClr val="A3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535976" y="3346348"/>
            <a:ext cx="1536065" cy="109855"/>
          </a:xfrm>
          <a:custGeom>
            <a:avLst/>
            <a:gdLst/>
            <a:ahLst/>
            <a:cxnLst/>
            <a:rect l="l" t="t" r="r" b="b"/>
            <a:pathLst>
              <a:path w="1536064" h="109854">
                <a:moveTo>
                  <a:pt x="0" y="109651"/>
                </a:moveTo>
                <a:lnTo>
                  <a:pt x="1535976" y="109651"/>
                </a:lnTo>
                <a:lnTo>
                  <a:pt x="1535976" y="0"/>
                </a:lnTo>
                <a:lnTo>
                  <a:pt x="0" y="0"/>
                </a:lnTo>
                <a:lnTo>
                  <a:pt x="0" y="109651"/>
                </a:lnTo>
                <a:close/>
              </a:path>
            </a:pathLst>
          </a:custGeom>
          <a:solidFill>
            <a:srgbClr val="EBEB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071952" y="3346348"/>
            <a:ext cx="1536065" cy="109855"/>
          </a:xfrm>
          <a:custGeom>
            <a:avLst/>
            <a:gdLst/>
            <a:ahLst/>
            <a:cxnLst/>
            <a:rect l="l" t="t" r="r" b="b"/>
            <a:pathLst>
              <a:path w="1536064" h="109854">
                <a:moveTo>
                  <a:pt x="0" y="109651"/>
                </a:moveTo>
                <a:lnTo>
                  <a:pt x="1535976" y="109651"/>
                </a:lnTo>
                <a:lnTo>
                  <a:pt x="1535976" y="0"/>
                </a:lnTo>
                <a:lnTo>
                  <a:pt x="0" y="0"/>
                </a:lnTo>
                <a:lnTo>
                  <a:pt x="0" y="109651"/>
                </a:lnTo>
                <a:close/>
              </a:path>
            </a:pathLst>
          </a:custGeom>
          <a:solidFill>
            <a:srgbClr val="D8D8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2086711" y="3351784"/>
            <a:ext cx="407670" cy="102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75"/>
              </a:lnSpc>
            </a:pPr>
            <a:r>
              <a:rPr sz="600" spc="-40" dirty="0">
                <a:solidFill>
                  <a:srgbClr val="8E0000"/>
                </a:solidFill>
                <a:latin typeface="Verdana"/>
                <a:cs typeface="Verdana"/>
                <a:hlinkClick r:id="rId3" action="ppaction://hlinksldjump"/>
              </a:rPr>
              <a:t>CLPA-2019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303333" y="3351784"/>
            <a:ext cx="806450" cy="102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75"/>
              </a:lnSpc>
            </a:pPr>
            <a:r>
              <a:rPr sz="600" spc="-55" dirty="0">
                <a:solidFill>
                  <a:srgbClr val="7A0000"/>
                </a:solidFill>
                <a:latin typeface="Verdana"/>
                <a:cs typeface="Verdana"/>
              </a:rPr>
              <a:t>November </a:t>
            </a:r>
            <a:r>
              <a:rPr sz="600" spc="-65" dirty="0">
                <a:solidFill>
                  <a:srgbClr val="7A0000"/>
                </a:solidFill>
                <a:latin typeface="Verdana"/>
                <a:cs typeface="Verdana"/>
              </a:rPr>
              <a:t>25–29,</a:t>
            </a:r>
            <a:r>
              <a:rPr sz="600" spc="20" dirty="0">
                <a:solidFill>
                  <a:srgbClr val="7A0000"/>
                </a:solidFill>
                <a:latin typeface="Verdana"/>
                <a:cs typeface="Verdana"/>
              </a:rPr>
              <a:t> </a:t>
            </a:r>
            <a:r>
              <a:rPr sz="600" spc="-65" dirty="0">
                <a:solidFill>
                  <a:srgbClr val="7A0000"/>
                </a:solidFill>
                <a:latin typeface="Verdana"/>
                <a:cs typeface="Verdana"/>
              </a:rPr>
              <a:t>2019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272174" y="3351784"/>
            <a:ext cx="281305" cy="102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75"/>
              </a:lnSpc>
            </a:pPr>
            <a:r>
              <a:rPr sz="600" spc="-65" dirty="0">
                <a:solidFill>
                  <a:srgbClr val="7A0000"/>
                </a:solidFill>
                <a:latin typeface="Verdana"/>
                <a:cs typeface="Verdana"/>
              </a:rPr>
              <a:t>17 </a:t>
            </a:r>
            <a:r>
              <a:rPr sz="600" spc="45" dirty="0">
                <a:solidFill>
                  <a:srgbClr val="7A0000"/>
                </a:solidFill>
                <a:latin typeface="Verdana"/>
                <a:cs typeface="Verdana"/>
              </a:rPr>
              <a:t>/</a:t>
            </a:r>
            <a:r>
              <a:rPr sz="600" spc="-15" dirty="0">
                <a:solidFill>
                  <a:srgbClr val="7A0000"/>
                </a:solidFill>
                <a:latin typeface="Verdana"/>
                <a:cs typeface="Verdana"/>
              </a:rPr>
              <a:t> </a:t>
            </a:r>
            <a:r>
              <a:rPr sz="600" spc="-65" dirty="0">
                <a:solidFill>
                  <a:srgbClr val="7A0000"/>
                </a:solidFill>
                <a:latin typeface="Verdana"/>
                <a:cs typeface="Verdana"/>
              </a:rPr>
              <a:t>18</a:t>
            </a:r>
            <a:endParaRPr sz="600">
              <a:latin typeface="Verdana"/>
              <a:cs typeface="Verdana"/>
            </a:endParaRPr>
          </a:p>
        </p:txBody>
      </p:sp>
    </p:spTree>
  </p:cSld>
  <p:clrMapOvr>
    <a:masterClrMapping/>
  </p:clrMapOvr>
  <p:transition>
    <p:cut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4608195" cy="345440"/>
          </a:xfrm>
          <a:custGeom>
            <a:avLst/>
            <a:gdLst/>
            <a:ahLst/>
            <a:cxnLst/>
            <a:rect l="l" t="t" r="r" b="b"/>
            <a:pathLst>
              <a:path w="4608195" h="345440">
                <a:moveTo>
                  <a:pt x="0" y="345059"/>
                </a:moveTo>
                <a:lnTo>
                  <a:pt x="4608004" y="345059"/>
                </a:lnTo>
                <a:lnTo>
                  <a:pt x="4608004" y="0"/>
                </a:lnTo>
                <a:lnTo>
                  <a:pt x="0" y="0"/>
                </a:lnTo>
                <a:lnTo>
                  <a:pt x="0" y="345059"/>
                </a:lnTo>
                <a:close/>
              </a:path>
            </a:pathLst>
          </a:custGeom>
          <a:solidFill>
            <a:srgbClr val="F2F2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5300" y="57338"/>
            <a:ext cx="1722120" cy="2444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b="1" spc="-55" dirty="0">
                <a:latin typeface="Arial"/>
                <a:cs typeface="Arial"/>
              </a:rPr>
              <a:t>Concluding</a:t>
            </a:r>
            <a:r>
              <a:rPr b="1" spc="110" dirty="0">
                <a:latin typeface="Arial"/>
                <a:cs typeface="Arial"/>
              </a:rPr>
              <a:t> </a:t>
            </a:r>
            <a:r>
              <a:rPr b="1" spc="-50" dirty="0">
                <a:latin typeface="Arial"/>
                <a:cs typeface="Arial"/>
              </a:rPr>
              <a:t>Remarks</a:t>
            </a:r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75"/>
              </a:lnSpc>
            </a:pPr>
            <a:r>
              <a:rPr spc="-15" dirty="0"/>
              <a:t>F. </a:t>
            </a:r>
            <a:r>
              <a:rPr dirty="0"/>
              <a:t>AKIMABERA </a:t>
            </a:r>
            <a:r>
              <a:rPr spc="45" dirty="0"/>
              <a:t>&amp; </a:t>
            </a:r>
            <a:r>
              <a:rPr spc="-50" dirty="0"/>
              <a:t>S.</a:t>
            </a:r>
            <a:r>
              <a:rPr spc="-55" dirty="0"/>
              <a:t> </a:t>
            </a:r>
            <a:r>
              <a:rPr spc="-15" dirty="0"/>
              <a:t>DOSSOU-CADJA</a:t>
            </a:r>
          </a:p>
        </p:txBody>
      </p:sp>
      <p:sp>
        <p:nvSpPr>
          <p:cNvPr id="4" name="object 4"/>
          <p:cNvSpPr/>
          <p:nvPr/>
        </p:nvSpPr>
        <p:spPr>
          <a:xfrm>
            <a:off x="281089" y="608177"/>
            <a:ext cx="65265" cy="6526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81089" y="1486268"/>
            <a:ext cx="65265" cy="6526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81089" y="2364346"/>
            <a:ext cx="65265" cy="6526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02932" y="524724"/>
            <a:ext cx="4076700" cy="2636520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 marR="5080">
              <a:lnSpc>
                <a:spcPct val="102600"/>
              </a:lnSpc>
              <a:spcBef>
                <a:spcPts val="55"/>
              </a:spcBef>
            </a:pPr>
            <a:r>
              <a:rPr sz="1100" spc="-40" dirty="0">
                <a:latin typeface="Arial"/>
                <a:cs typeface="Arial"/>
              </a:rPr>
              <a:t>The </a:t>
            </a:r>
            <a:r>
              <a:rPr sz="1100" spc="-90" dirty="0">
                <a:latin typeface="Arial"/>
                <a:cs typeface="Arial"/>
              </a:rPr>
              <a:t>issue </a:t>
            </a:r>
            <a:r>
              <a:rPr sz="1100" spc="-70" dirty="0">
                <a:latin typeface="Arial"/>
                <a:cs typeface="Arial"/>
              </a:rPr>
              <a:t>gender </a:t>
            </a:r>
            <a:r>
              <a:rPr sz="1100" spc="-45" dirty="0">
                <a:latin typeface="Arial"/>
                <a:cs typeface="Arial"/>
              </a:rPr>
              <a:t>mainstreaming </a:t>
            </a:r>
            <a:r>
              <a:rPr sz="1100" spc="-20" dirty="0">
                <a:latin typeface="Arial"/>
                <a:cs typeface="Arial"/>
              </a:rPr>
              <a:t>in </a:t>
            </a:r>
            <a:r>
              <a:rPr sz="1100" spc="-45" dirty="0">
                <a:latin typeface="Arial"/>
                <a:cs typeface="Arial"/>
              </a:rPr>
              <a:t>modeling </a:t>
            </a:r>
            <a:r>
              <a:rPr sz="1100" spc="-30" dirty="0">
                <a:latin typeface="Arial"/>
                <a:cs typeface="Arial"/>
              </a:rPr>
              <a:t>the </a:t>
            </a:r>
            <a:r>
              <a:rPr sz="1100" spc="-45" dirty="0">
                <a:latin typeface="Arial"/>
                <a:cs typeface="Arial"/>
              </a:rPr>
              <a:t>impacts </a:t>
            </a:r>
            <a:r>
              <a:rPr sz="1100" spc="-20" dirty="0">
                <a:latin typeface="Arial"/>
                <a:cs typeface="Arial"/>
              </a:rPr>
              <a:t>of </a:t>
            </a:r>
            <a:r>
              <a:rPr sz="1100" spc="-35" dirty="0">
                <a:latin typeface="Arial"/>
                <a:cs typeface="Arial"/>
              </a:rPr>
              <a:t>climate  </a:t>
            </a:r>
            <a:r>
              <a:rPr sz="1100" spc="-75" dirty="0">
                <a:latin typeface="Arial"/>
                <a:cs typeface="Arial"/>
              </a:rPr>
              <a:t>change </a:t>
            </a:r>
            <a:r>
              <a:rPr sz="1100" spc="-65" dirty="0">
                <a:latin typeface="Arial"/>
                <a:cs typeface="Arial"/>
              </a:rPr>
              <a:t>by </a:t>
            </a:r>
            <a:r>
              <a:rPr sz="1100" spc="-55" dirty="0">
                <a:latin typeface="Arial"/>
                <a:cs typeface="Arial"/>
              </a:rPr>
              <a:t>development sector </a:t>
            </a:r>
            <a:r>
              <a:rPr sz="1100" spc="-60" dirty="0">
                <a:latin typeface="Arial"/>
                <a:cs typeface="Arial"/>
              </a:rPr>
              <a:t>is </a:t>
            </a:r>
            <a:r>
              <a:rPr sz="1100" spc="-30" dirty="0">
                <a:latin typeface="Arial"/>
                <a:cs typeface="Arial"/>
              </a:rPr>
              <a:t>actual, </a:t>
            </a:r>
            <a:r>
              <a:rPr sz="1100" spc="-75" dirty="0">
                <a:latin typeface="Arial"/>
                <a:cs typeface="Arial"/>
              </a:rPr>
              <a:t>since </a:t>
            </a:r>
            <a:r>
              <a:rPr sz="1100" spc="-40" dirty="0">
                <a:latin typeface="Arial"/>
                <a:cs typeface="Arial"/>
              </a:rPr>
              <a:t>existing </a:t>
            </a:r>
            <a:r>
              <a:rPr sz="1100" spc="-65" dirty="0">
                <a:latin typeface="Arial"/>
                <a:cs typeface="Arial"/>
              </a:rPr>
              <a:t>models </a:t>
            </a:r>
            <a:r>
              <a:rPr sz="1100" spc="-45" dirty="0">
                <a:latin typeface="Arial"/>
                <a:cs typeface="Arial"/>
              </a:rPr>
              <a:t>lack </a:t>
            </a:r>
            <a:r>
              <a:rPr sz="1100" spc="-20" dirty="0">
                <a:latin typeface="Arial"/>
                <a:cs typeface="Arial"/>
              </a:rPr>
              <a:t>of </a:t>
            </a:r>
            <a:r>
              <a:rPr sz="1100" spc="265" dirty="0">
                <a:latin typeface="Arial"/>
                <a:cs typeface="Arial"/>
              </a:rPr>
              <a:t> </a:t>
            </a:r>
            <a:r>
              <a:rPr sz="1100" spc="-60" dirty="0">
                <a:latin typeface="Arial"/>
                <a:cs typeface="Arial"/>
              </a:rPr>
              <a:t>consistency </a:t>
            </a:r>
            <a:r>
              <a:rPr sz="1100" spc="-20" dirty="0">
                <a:latin typeface="Arial"/>
                <a:cs typeface="Arial"/>
              </a:rPr>
              <a:t>in </a:t>
            </a:r>
            <a:r>
              <a:rPr sz="1100" spc="-45" dirty="0">
                <a:latin typeface="Arial"/>
                <a:cs typeface="Arial"/>
              </a:rPr>
              <a:t>terms </a:t>
            </a:r>
            <a:r>
              <a:rPr sz="1100" spc="-20" dirty="0">
                <a:latin typeface="Arial"/>
                <a:cs typeface="Arial"/>
              </a:rPr>
              <a:t>of </a:t>
            </a:r>
            <a:r>
              <a:rPr sz="1100" spc="-25" dirty="0">
                <a:latin typeface="Arial"/>
                <a:cs typeface="Arial"/>
              </a:rPr>
              <a:t>taking </a:t>
            </a:r>
            <a:r>
              <a:rPr sz="1100" spc="-5" dirty="0">
                <a:latin typeface="Arial"/>
                <a:cs typeface="Arial"/>
              </a:rPr>
              <a:t>into </a:t>
            </a:r>
            <a:r>
              <a:rPr sz="1100" spc="-45" dirty="0">
                <a:latin typeface="Arial"/>
                <a:cs typeface="Arial"/>
              </a:rPr>
              <a:t>account </a:t>
            </a:r>
            <a:r>
              <a:rPr sz="1100" spc="-50" dirty="0">
                <a:latin typeface="Arial"/>
                <a:cs typeface="Arial"/>
              </a:rPr>
              <a:t>difference </a:t>
            </a:r>
            <a:r>
              <a:rPr sz="1100" spc="-20" dirty="0">
                <a:latin typeface="Arial"/>
                <a:cs typeface="Arial"/>
              </a:rPr>
              <a:t>of </a:t>
            </a:r>
            <a:r>
              <a:rPr sz="1100" spc="-70" dirty="0">
                <a:latin typeface="Arial"/>
                <a:cs typeface="Arial"/>
              </a:rPr>
              <a:t>gender </a:t>
            </a:r>
            <a:r>
              <a:rPr sz="1100" spc="-50" dirty="0">
                <a:latin typeface="Arial"/>
                <a:cs typeface="Arial"/>
              </a:rPr>
              <a:t>social  </a:t>
            </a:r>
            <a:r>
              <a:rPr sz="1100" spc="-55" dirty="0">
                <a:latin typeface="Arial"/>
                <a:cs typeface="Arial"/>
              </a:rPr>
              <a:t>roles.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 marL="12700" marR="122555">
              <a:lnSpc>
                <a:spcPct val="102600"/>
              </a:lnSpc>
            </a:pPr>
            <a:r>
              <a:rPr sz="1100" spc="-40" dirty="0">
                <a:latin typeface="Arial"/>
                <a:cs typeface="Arial"/>
              </a:rPr>
              <a:t>The </a:t>
            </a:r>
            <a:r>
              <a:rPr sz="1100" spc="-70" dirty="0">
                <a:latin typeface="Arial"/>
                <a:cs typeface="Arial"/>
              </a:rPr>
              <a:t>proposed </a:t>
            </a:r>
            <a:r>
              <a:rPr sz="1100" spc="-45" dirty="0">
                <a:latin typeface="Arial"/>
                <a:cs typeface="Arial"/>
              </a:rPr>
              <a:t>methodology </a:t>
            </a:r>
            <a:r>
              <a:rPr sz="1100" spc="-20" dirty="0">
                <a:latin typeface="Arial"/>
                <a:cs typeface="Arial"/>
              </a:rPr>
              <a:t>of </a:t>
            </a:r>
            <a:r>
              <a:rPr sz="1100" spc="-40" dirty="0">
                <a:latin typeface="Arial"/>
                <a:cs typeface="Arial"/>
              </a:rPr>
              <a:t>‘Index </a:t>
            </a:r>
            <a:r>
              <a:rPr sz="1100" spc="-20" dirty="0">
                <a:latin typeface="Arial"/>
                <a:cs typeface="Arial"/>
              </a:rPr>
              <a:t>of </a:t>
            </a:r>
            <a:r>
              <a:rPr sz="1100" spc="-35" dirty="0">
                <a:latin typeface="Arial"/>
                <a:cs typeface="Arial"/>
              </a:rPr>
              <a:t>Inequality </a:t>
            </a:r>
            <a:r>
              <a:rPr sz="1100" spc="-20" dirty="0">
                <a:latin typeface="Arial"/>
                <a:cs typeface="Arial"/>
              </a:rPr>
              <a:t>of </a:t>
            </a:r>
            <a:r>
              <a:rPr sz="1100" spc="-85" dirty="0">
                <a:latin typeface="Arial"/>
                <a:cs typeface="Arial"/>
              </a:rPr>
              <a:t>Gender  </a:t>
            </a:r>
            <a:r>
              <a:rPr sz="1100" spc="-25" dirty="0">
                <a:latin typeface="Arial"/>
                <a:cs typeface="Arial"/>
              </a:rPr>
              <a:t>Vulnerability </a:t>
            </a:r>
            <a:r>
              <a:rPr sz="1100" spc="10" dirty="0">
                <a:latin typeface="Arial"/>
                <a:cs typeface="Arial"/>
              </a:rPr>
              <a:t>to </a:t>
            </a:r>
            <a:r>
              <a:rPr sz="1100" spc="-40" dirty="0">
                <a:latin typeface="Arial"/>
                <a:cs typeface="Arial"/>
              </a:rPr>
              <a:t>Climate </a:t>
            </a:r>
            <a:r>
              <a:rPr sz="1100" spc="-85" dirty="0">
                <a:latin typeface="Arial"/>
                <a:cs typeface="Arial"/>
              </a:rPr>
              <a:t>Change </a:t>
            </a:r>
            <a:r>
              <a:rPr sz="1100" spc="-20" dirty="0">
                <a:latin typeface="Arial"/>
                <a:cs typeface="Arial"/>
              </a:rPr>
              <a:t>(IIGVCC)’ </a:t>
            </a:r>
            <a:r>
              <a:rPr sz="1100" spc="-60" dirty="0">
                <a:latin typeface="Arial"/>
                <a:cs typeface="Arial"/>
              </a:rPr>
              <a:t>is </a:t>
            </a:r>
            <a:r>
              <a:rPr sz="1100" spc="-40" dirty="0">
                <a:latin typeface="Arial"/>
                <a:cs typeface="Arial"/>
              </a:rPr>
              <a:t>overall, </a:t>
            </a:r>
            <a:r>
              <a:rPr sz="1100" spc="-90" dirty="0">
                <a:latin typeface="Arial"/>
                <a:cs typeface="Arial"/>
              </a:rPr>
              <a:t>a </a:t>
            </a:r>
            <a:r>
              <a:rPr sz="1100" spc="-45" dirty="0">
                <a:latin typeface="Arial"/>
                <a:cs typeface="Arial"/>
              </a:rPr>
              <a:t>modeling </a:t>
            </a:r>
            <a:r>
              <a:rPr sz="1100" spc="-65" dirty="0">
                <a:latin typeface="Arial"/>
                <a:cs typeface="Arial"/>
              </a:rPr>
              <a:t>by  </a:t>
            </a:r>
            <a:r>
              <a:rPr sz="1100" spc="-55" dirty="0">
                <a:latin typeface="Arial"/>
                <a:cs typeface="Arial"/>
              </a:rPr>
              <a:t>development </a:t>
            </a:r>
            <a:r>
              <a:rPr sz="1100" spc="-50" dirty="0">
                <a:latin typeface="Arial"/>
                <a:cs typeface="Arial"/>
              </a:rPr>
              <a:t>sector, </a:t>
            </a:r>
            <a:r>
              <a:rPr sz="1100" spc="-20" dirty="0">
                <a:latin typeface="Arial"/>
                <a:cs typeface="Arial"/>
              </a:rPr>
              <a:t>of </a:t>
            </a:r>
            <a:r>
              <a:rPr sz="1100" spc="-70" dirty="0">
                <a:latin typeface="Arial"/>
                <a:cs typeface="Arial"/>
              </a:rPr>
              <a:t>gender </a:t>
            </a:r>
            <a:r>
              <a:rPr sz="1100" spc="-30" dirty="0">
                <a:latin typeface="Arial"/>
                <a:cs typeface="Arial"/>
              </a:rPr>
              <a:t>vulnerability </a:t>
            </a:r>
            <a:r>
              <a:rPr sz="1100" spc="-40" dirty="0">
                <a:latin typeface="Arial"/>
                <a:cs typeface="Arial"/>
              </a:rPr>
              <a:t>inequalities </a:t>
            </a:r>
            <a:r>
              <a:rPr sz="1100" spc="10" dirty="0">
                <a:latin typeface="Arial"/>
                <a:cs typeface="Arial"/>
              </a:rPr>
              <a:t>to </a:t>
            </a:r>
            <a:r>
              <a:rPr sz="1100" spc="-35" dirty="0">
                <a:latin typeface="Arial"/>
                <a:cs typeface="Arial"/>
              </a:rPr>
              <a:t>climate  </a:t>
            </a:r>
            <a:r>
              <a:rPr sz="1100" spc="-65" dirty="0">
                <a:latin typeface="Arial"/>
                <a:cs typeface="Arial"/>
              </a:rPr>
              <a:t>change.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 marL="12700" marR="73025">
              <a:lnSpc>
                <a:spcPct val="102600"/>
              </a:lnSpc>
            </a:pPr>
            <a:r>
              <a:rPr sz="1100" spc="-30" dirty="0">
                <a:latin typeface="Arial"/>
                <a:cs typeface="Arial"/>
              </a:rPr>
              <a:t>In </a:t>
            </a:r>
            <a:r>
              <a:rPr sz="1100" spc="-40" dirty="0">
                <a:latin typeface="Arial"/>
                <a:cs typeface="Arial"/>
              </a:rPr>
              <a:t>line </a:t>
            </a:r>
            <a:r>
              <a:rPr sz="1100" dirty="0">
                <a:latin typeface="Arial"/>
                <a:cs typeface="Arial"/>
              </a:rPr>
              <a:t>with </a:t>
            </a:r>
            <a:r>
              <a:rPr sz="1100" spc="-30" dirty="0">
                <a:latin typeface="Arial"/>
                <a:cs typeface="Arial"/>
              </a:rPr>
              <a:t>building </a:t>
            </a:r>
            <a:r>
              <a:rPr sz="1100" spc="-55" dirty="0">
                <a:latin typeface="Arial"/>
                <a:cs typeface="Arial"/>
              </a:rPr>
              <a:t>sustainable </a:t>
            </a:r>
            <a:r>
              <a:rPr sz="1100" spc="-60" dirty="0">
                <a:latin typeface="Arial"/>
                <a:cs typeface="Arial"/>
              </a:rPr>
              <a:t>resilience </a:t>
            </a:r>
            <a:r>
              <a:rPr sz="1100" spc="-50" dirty="0">
                <a:latin typeface="Arial"/>
                <a:cs typeface="Arial"/>
              </a:rPr>
              <a:t>against </a:t>
            </a:r>
            <a:r>
              <a:rPr sz="1100" spc="-35" dirty="0">
                <a:latin typeface="Arial"/>
                <a:cs typeface="Arial"/>
              </a:rPr>
              <a:t>climate </a:t>
            </a:r>
            <a:r>
              <a:rPr sz="1100" spc="-65" dirty="0">
                <a:latin typeface="Arial"/>
                <a:cs typeface="Arial"/>
              </a:rPr>
              <a:t>change,  </a:t>
            </a:r>
            <a:r>
              <a:rPr sz="1100" spc="-25" dirty="0">
                <a:latin typeface="Arial"/>
                <a:cs typeface="Arial"/>
              </a:rPr>
              <a:t>National Adaptation </a:t>
            </a:r>
            <a:r>
              <a:rPr sz="1100" spc="-55" dirty="0">
                <a:latin typeface="Arial"/>
                <a:cs typeface="Arial"/>
              </a:rPr>
              <a:t>Programs </a:t>
            </a:r>
            <a:r>
              <a:rPr sz="1100" spc="5" dirty="0">
                <a:latin typeface="Arial"/>
                <a:cs typeface="Arial"/>
              </a:rPr>
              <a:t>(NAP), </a:t>
            </a:r>
            <a:r>
              <a:rPr sz="1100" spc="-20" dirty="0">
                <a:latin typeface="Arial"/>
                <a:cs typeface="Arial"/>
              </a:rPr>
              <a:t>future </a:t>
            </a:r>
            <a:r>
              <a:rPr sz="1100" spc="-60" dirty="0">
                <a:latin typeface="Arial"/>
                <a:cs typeface="Arial"/>
              </a:rPr>
              <a:t>studies </a:t>
            </a:r>
            <a:r>
              <a:rPr sz="1100" spc="-65" dirty="0">
                <a:latin typeface="Arial"/>
                <a:cs typeface="Arial"/>
              </a:rPr>
              <a:t>and </a:t>
            </a:r>
            <a:r>
              <a:rPr sz="1100" spc="-45" dirty="0">
                <a:latin typeface="Arial"/>
                <a:cs typeface="Arial"/>
              </a:rPr>
              <a:t>projects  </a:t>
            </a:r>
            <a:r>
              <a:rPr sz="1100" spc="-75" dirty="0">
                <a:latin typeface="Arial"/>
                <a:cs typeface="Arial"/>
              </a:rPr>
              <a:t>may </a:t>
            </a:r>
            <a:r>
              <a:rPr sz="1100" spc="-60" dirty="0">
                <a:latin typeface="Arial"/>
                <a:cs typeface="Arial"/>
              </a:rPr>
              <a:t>consider </a:t>
            </a:r>
            <a:r>
              <a:rPr sz="1100" spc="-35" dirty="0">
                <a:latin typeface="Arial"/>
                <a:cs typeface="Arial"/>
              </a:rPr>
              <a:t>collecting </a:t>
            </a:r>
            <a:r>
              <a:rPr sz="1100" spc="-30" dirty="0">
                <a:latin typeface="Arial"/>
                <a:cs typeface="Arial"/>
              </a:rPr>
              <a:t>data, </a:t>
            </a:r>
            <a:r>
              <a:rPr sz="1100" spc="-65" dirty="0">
                <a:latin typeface="Arial"/>
                <a:cs typeface="Arial"/>
              </a:rPr>
              <a:t>and </a:t>
            </a:r>
            <a:r>
              <a:rPr sz="1100" spc="-30" dirty="0">
                <a:latin typeface="Arial"/>
                <a:cs typeface="Arial"/>
              </a:rPr>
              <a:t>monitoring the </a:t>
            </a:r>
            <a:r>
              <a:rPr sz="1100" spc="-60" dirty="0">
                <a:latin typeface="Arial"/>
                <a:cs typeface="Arial"/>
              </a:rPr>
              <a:t>IIVGCC </a:t>
            </a:r>
            <a:r>
              <a:rPr sz="1100" spc="-35" dirty="0">
                <a:latin typeface="Arial"/>
                <a:cs typeface="Arial"/>
              </a:rPr>
              <a:t>calculation  </a:t>
            </a:r>
            <a:r>
              <a:rPr sz="1100" spc="-25" dirty="0">
                <a:latin typeface="Arial"/>
                <a:cs typeface="Arial"/>
              </a:rPr>
              <a:t>for all </a:t>
            </a:r>
            <a:r>
              <a:rPr sz="1100" spc="-75" dirty="0">
                <a:latin typeface="Arial"/>
                <a:cs typeface="Arial"/>
              </a:rPr>
              <a:t>key </a:t>
            </a:r>
            <a:r>
              <a:rPr sz="1100" spc="-55" dirty="0">
                <a:latin typeface="Arial"/>
                <a:cs typeface="Arial"/>
              </a:rPr>
              <a:t>development </a:t>
            </a:r>
            <a:r>
              <a:rPr sz="1100" spc="-70" dirty="0">
                <a:latin typeface="Arial"/>
                <a:cs typeface="Arial"/>
              </a:rPr>
              <a:t>sectors </a:t>
            </a:r>
            <a:r>
              <a:rPr sz="1100" spc="-20" dirty="0">
                <a:latin typeface="Arial"/>
                <a:cs typeface="Arial"/>
              </a:rPr>
              <a:t>in </a:t>
            </a:r>
            <a:r>
              <a:rPr sz="1100" spc="-40" dirty="0">
                <a:latin typeface="Arial"/>
                <a:cs typeface="Arial"/>
              </a:rPr>
              <a:t>Benin, </a:t>
            </a:r>
            <a:r>
              <a:rPr sz="1100" spc="-75" dirty="0">
                <a:latin typeface="Arial"/>
                <a:cs typeface="Arial"/>
              </a:rPr>
              <a:t>ECOWAS, </a:t>
            </a:r>
            <a:r>
              <a:rPr sz="1100" spc="-65" dirty="0">
                <a:latin typeface="Arial"/>
                <a:cs typeface="Arial"/>
              </a:rPr>
              <a:t>and </a:t>
            </a:r>
            <a:r>
              <a:rPr sz="1100" spc="-20" dirty="0">
                <a:latin typeface="Arial"/>
                <a:cs typeface="Arial"/>
              </a:rPr>
              <a:t>Africa </a:t>
            </a:r>
            <a:r>
              <a:rPr sz="1100" dirty="0">
                <a:latin typeface="Arial"/>
                <a:cs typeface="Arial"/>
              </a:rPr>
              <a:t>at  </a:t>
            </a:r>
            <a:r>
              <a:rPr sz="1100" spc="-50" dirty="0">
                <a:latin typeface="Arial"/>
                <a:cs typeface="Arial"/>
              </a:rPr>
              <a:t>large.</a:t>
            </a:r>
            <a:endParaRPr sz="11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0" y="3346348"/>
            <a:ext cx="1536065" cy="109855"/>
          </a:xfrm>
          <a:custGeom>
            <a:avLst/>
            <a:gdLst/>
            <a:ahLst/>
            <a:cxnLst/>
            <a:rect l="l" t="t" r="r" b="b"/>
            <a:pathLst>
              <a:path w="1536065" h="109854">
                <a:moveTo>
                  <a:pt x="0" y="109651"/>
                </a:moveTo>
                <a:lnTo>
                  <a:pt x="1535976" y="109651"/>
                </a:lnTo>
                <a:lnTo>
                  <a:pt x="1535976" y="0"/>
                </a:lnTo>
                <a:lnTo>
                  <a:pt x="0" y="0"/>
                </a:lnTo>
                <a:lnTo>
                  <a:pt x="0" y="109651"/>
                </a:lnTo>
                <a:close/>
              </a:path>
            </a:pathLst>
          </a:custGeom>
          <a:solidFill>
            <a:srgbClr val="A3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535976" y="3346348"/>
            <a:ext cx="1536065" cy="109855"/>
          </a:xfrm>
          <a:custGeom>
            <a:avLst/>
            <a:gdLst/>
            <a:ahLst/>
            <a:cxnLst/>
            <a:rect l="l" t="t" r="r" b="b"/>
            <a:pathLst>
              <a:path w="1536064" h="109854">
                <a:moveTo>
                  <a:pt x="0" y="109651"/>
                </a:moveTo>
                <a:lnTo>
                  <a:pt x="1535976" y="109651"/>
                </a:lnTo>
                <a:lnTo>
                  <a:pt x="1535976" y="0"/>
                </a:lnTo>
                <a:lnTo>
                  <a:pt x="0" y="0"/>
                </a:lnTo>
                <a:lnTo>
                  <a:pt x="0" y="109651"/>
                </a:lnTo>
                <a:close/>
              </a:path>
            </a:pathLst>
          </a:custGeom>
          <a:solidFill>
            <a:srgbClr val="EBEB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071952" y="3346348"/>
            <a:ext cx="1536065" cy="109855"/>
          </a:xfrm>
          <a:custGeom>
            <a:avLst/>
            <a:gdLst/>
            <a:ahLst/>
            <a:cxnLst/>
            <a:rect l="l" t="t" r="r" b="b"/>
            <a:pathLst>
              <a:path w="1536064" h="109854">
                <a:moveTo>
                  <a:pt x="0" y="109651"/>
                </a:moveTo>
                <a:lnTo>
                  <a:pt x="1535976" y="109651"/>
                </a:lnTo>
                <a:lnTo>
                  <a:pt x="1535976" y="0"/>
                </a:lnTo>
                <a:lnTo>
                  <a:pt x="0" y="0"/>
                </a:lnTo>
                <a:lnTo>
                  <a:pt x="0" y="109651"/>
                </a:lnTo>
                <a:close/>
              </a:path>
            </a:pathLst>
          </a:custGeom>
          <a:solidFill>
            <a:srgbClr val="D8D8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2086711" y="3351784"/>
            <a:ext cx="407670" cy="102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75"/>
              </a:lnSpc>
            </a:pPr>
            <a:r>
              <a:rPr sz="600" spc="-40" dirty="0">
                <a:solidFill>
                  <a:srgbClr val="8E0000"/>
                </a:solidFill>
                <a:latin typeface="Verdana"/>
                <a:cs typeface="Verdana"/>
                <a:hlinkClick r:id="rId4" action="ppaction://hlinksldjump"/>
              </a:rPr>
              <a:t>CLPA-2019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303333" y="3351784"/>
            <a:ext cx="806450" cy="102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75"/>
              </a:lnSpc>
            </a:pPr>
            <a:r>
              <a:rPr sz="600" spc="-55" dirty="0">
                <a:solidFill>
                  <a:srgbClr val="7A0000"/>
                </a:solidFill>
                <a:latin typeface="Verdana"/>
                <a:cs typeface="Verdana"/>
              </a:rPr>
              <a:t>November </a:t>
            </a:r>
            <a:r>
              <a:rPr sz="600" spc="-65" dirty="0">
                <a:solidFill>
                  <a:srgbClr val="7A0000"/>
                </a:solidFill>
                <a:latin typeface="Verdana"/>
                <a:cs typeface="Verdana"/>
              </a:rPr>
              <a:t>25–29,</a:t>
            </a:r>
            <a:r>
              <a:rPr sz="600" spc="20" dirty="0">
                <a:solidFill>
                  <a:srgbClr val="7A0000"/>
                </a:solidFill>
                <a:latin typeface="Verdana"/>
                <a:cs typeface="Verdana"/>
              </a:rPr>
              <a:t> </a:t>
            </a:r>
            <a:r>
              <a:rPr sz="600" spc="-65" dirty="0">
                <a:solidFill>
                  <a:srgbClr val="7A0000"/>
                </a:solidFill>
                <a:latin typeface="Verdana"/>
                <a:cs typeface="Verdana"/>
              </a:rPr>
              <a:t>2019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272174" y="3351784"/>
            <a:ext cx="281305" cy="102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75"/>
              </a:lnSpc>
            </a:pPr>
            <a:r>
              <a:rPr sz="600" spc="-65" dirty="0">
                <a:solidFill>
                  <a:srgbClr val="7A0000"/>
                </a:solidFill>
                <a:latin typeface="Verdana"/>
                <a:cs typeface="Verdana"/>
              </a:rPr>
              <a:t>17 </a:t>
            </a:r>
            <a:r>
              <a:rPr sz="600" spc="45" dirty="0">
                <a:solidFill>
                  <a:srgbClr val="7A0000"/>
                </a:solidFill>
                <a:latin typeface="Verdana"/>
                <a:cs typeface="Verdana"/>
              </a:rPr>
              <a:t>/</a:t>
            </a:r>
            <a:r>
              <a:rPr sz="600" spc="-15" dirty="0">
                <a:solidFill>
                  <a:srgbClr val="7A0000"/>
                </a:solidFill>
                <a:latin typeface="Verdana"/>
                <a:cs typeface="Verdana"/>
              </a:rPr>
              <a:t> </a:t>
            </a:r>
            <a:r>
              <a:rPr sz="600" spc="-65" dirty="0">
                <a:solidFill>
                  <a:srgbClr val="7A0000"/>
                </a:solidFill>
                <a:latin typeface="Verdana"/>
                <a:cs typeface="Verdana"/>
              </a:rPr>
              <a:t>18</a:t>
            </a:r>
            <a:endParaRPr sz="600">
              <a:latin typeface="Verdana"/>
              <a:cs typeface="Verdana"/>
            </a:endParaRPr>
          </a:p>
        </p:txBody>
      </p:sp>
    </p:spTree>
  </p:cSld>
  <p:clrMapOvr>
    <a:masterClrMapping/>
  </p:clrMapOvr>
  <p:transition>
    <p:cut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4608195" cy="345440"/>
          </a:xfrm>
          <a:custGeom>
            <a:avLst/>
            <a:gdLst/>
            <a:ahLst/>
            <a:cxnLst/>
            <a:rect l="l" t="t" r="r" b="b"/>
            <a:pathLst>
              <a:path w="4608195" h="345440">
                <a:moveTo>
                  <a:pt x="0" y="345059"/>
                </a:moveTo>
                <a:lnTo>
                  <a:pt x="4608004" y="345059"/>
                </a:lnTo>
                <a:lnTo>
                  <a:pt x="4608004" y="0"/>
                </a:lnTo>
                <a:lnTo>
                  <a:pt x="0" y="0"/>
                </a:lnTo>
                <a:lnTo>
                  <a:pt x="0" y="345059"/>
                </a:lnTo>
                <a:close/>
              </a:path>
            </a:pathLst>
          </a:custGeom>
          <a:solidFill>
            <a:srgbClr val="F2F2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5300" y="57338"/>
            <a:ext cx="1028065" cy="2444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b="1" spc="100" dirty="0">
                <a:latin typeface="Arial"/>
                <a:cs typeface="Arial"/>
              </a:rPr>
              <a:t>THE</a:t>
            </a:r>
            <a:r>
              <a:rPr b="1" spc="65" dirty="0">
                <a:latin typeface="Arial"/>
                <a:cs typeface="Arial"/>
              </a:rPr>
              <a:t> </a:t>
            </a:r>
            <a:r>
              <a:rPr b="1" spc="70" dirty="0">
                <a:latin typeface="Arial"/>
                <a:cs typeface="Arial"/>
              </a:rPr>
              <a:t>END!!</a:t>
            </a:r>
          </a:p>
        </p:txBody>
      </p:sp>
      <p:sp>
        <p:nvSpPr>
          <p:cNvPr id="16" name="object 16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75"/>
              </a:lnSpc>
            </a:pPr>
            <a:r>
              <a:rPr spc="-15" dirty="0"/>
              <a:t>F. </a:t>
            </a:r>
            <a:r>
              <a:rPr dirty="0"/>
              <a:t>AKIMABERA </a:t>
            </a:r>
            <a:r>
              <a:rPr spc="45" dirty="0"/>
              <a:t>&amp; </a:t>
            </a:r>
            <a:r>
              <a:rPr spc="-50" dirty="0"/>
              <a:t>S.</a:t>
            </a:r>
            <a:r>
              <a:rPr spc="-55" dirty="0"/>
              <a:t> </a:t>
            </a:r>
            <a:r>
              <a:rPr spc="-15" dirty="0"/>
              <a:t>DOSSOU-CADJA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25844" y="858937"/>
            <a:ext cx="615950" cy="1917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100" spc="-45" dirty="0">
                <a:latin typeface="Arial"/>
                <a:cs typeface="Arial"/>
              </a:rPr>
              <a:t>Thanks</a:t>
            </a:r>
            <a:r>
              <a:rPr sz="1100" spc="-20" dirty="0">
                <a:latin typeface="Arial"/>
                <a:cs typeface="Arial"/>
              </a:rPr>
              <a:t> </a:t>
            </a:r>
            <a:r>
              <a:rPr sz="1100" spc="10" dirty="0">
                <a:latin typeface="Arial"/>
                <a:cs typeface="Arial"/>
              </a:rPr>
              <a:t>to</a:t>
            </a:r>
            <a:endParaRPr sz="11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46354" y="1247957"/>
            <a:ext cx="612003" cy="28000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558082" y="1115502"/>
            <a:ext cx="540014" cy="52458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531574" y="1262137"/>
            <a:ext cx="648017" cy="36118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484371" y="1496152"/>
            <a:ext cx="900003" cy="12717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81089" y="2089467"/>
            <a:ext cx="65265" cy="6526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81089" y="2299500"/>
            <a:ext cx="65265" cy="6526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125844" y="1752216"/>
            <a:ext cx="3322206" cy="819967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34"/>
              </a:spcBef>
            </a:pPr>
            <a:r>
              <a:rPr sz="1100" b="1" spc="-40" dirty="0">
                <a:latin typeface="Arial"/>
                <a:cs typeface="Arial"/>
              </a:rPr>
              <a:t>Contacts</a:t>
            </a:r>
            <a:r>
              <a:rPr sz="1100" spc="-40" dirty="0">
                <a:latin typeface="Arial"/>
                <a:cs typeface="Arial"/>
              </a:rPr>
              <a:t>:</a:t>
            </a:r>
            <a:endParaRPr sz="1100" dirty="0">
              <a:latin typeface="Arial"/>
              <a:cs typeface="Arial"/>
            </a:endParaRPr>
          </a:p>
          <a:p>
            <a:pPr marL="289560">
              <a:lnSpc>
                <a:spcPct val="100000"/>
              </a:lnSpc>
              <a:spcBef>
                <a:spcPts val="334"/>
              </a:spcBef>
            </a:pPr>
            <a:r>
              <a:rPr sz="1100" u="sng" spc="-85" dirty="0">
                <a:solidFill>
                  <a:srgbClr val="002060"/>
                </a:solidFill>
                <a:latin typeface="Courier New"/>
                <a:cs typeface="Courier New"/>
              </a:rPr>
              <a:t>febronie.codja@meda-conseils.com</a:t>
            </a:r>
            <a:r>
              <a:rPr sz="1100" spc="-85" dirty="0">
                <a:solidFill>
                  <a:srgbClr val="643200"/>
                </a:solidFill>
                <a:latin typeface="Arial"/>
                <a:cs typeface="Arial"/>
              </a:rPr>
              <a:t>;</a:t>
            </a:r>
            <a:endParaRPr sz="1100" dirty="0">
              <a:latin typeface="Arial"/>
              <a:cs typeface="Arial"/>
            </a:endParaRPr>
          </a:p>
          <a:p>
            <a:pPr marL="289560" marR="5080">
              <a:lnSpc>
                <a:spcPct val="102600"/>
              </a:lnSpc>
              <a:spcBef>
                <a:spcPts val="295"/>
              </a:spcBef>
            </a:pPr>
            <a:r>
              <a:rPr sz="1100" u="sng" spc="-85" dirty="0">
                <a:solidFill>
                  <a:srgbClr val="002060"/>
                </a:solidFill>
                <a:latin typeface="Courier New"/>
                <a:cs typeface="Courier New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rdoscadj202@gmail.com, </a:t>
            </a:r>
            <a:r>
              <a:rPr sz="1100" u="sng" spc="-85" dirty="0">
                <a:solidFill>
                  <a:srgbClr val="002060"/>
                </a:solidFill>
                <a:latin typeface="Courier New"/>
                <a:cs typeface="Courier New"/>
              </a:rPr>
              <a:t> </a:t>
            </a:r>
            <a:r>
              <a:rPr sz="1100" u="sng" spc="-85" dirty="0">
                <a:solidFill>
                  <a:srgbClr val="002060"/>
                </a:solidFill>
                <a:latin typeface="Courier New"/>
                <a:cs typeface="Courier New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dossoucadja.1889522@studenti.uniroma1.it</a:t>
            </a:r>
            <a:endParaRPr sz="1100" u="sng" spc="-85" dirty="0">
              <a:solidFill>
                <a:srgbClr val="002060"/>
              </a:solidFill>
              <a:latin typeface="Courier New"/>
              <a:cs typeface="Courier New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0" y="3346348"/>
            <a:ext cx="1536065" cy="109855"/>
          </a:xfrm>
          <a:custGeom>
            <a:avLst/>
            <a:gdLst/>
            <a:ahLst/>
            <a:cxnLst/>
            <a:rect l="l" t="t" r="r" b="b"/>
            <a:pathLst>
              <a:path w="1536065" h="109854">
                <a:moveTo>
                  <a:pt x="0" y="109651"/>
                </a:moveTo>
                <a:lnTo>
                  <a:pt x="1535976" y="109651"/>
                </a:lnTo>
                <a:lnTo>
                  <a:pt x="1535976" y="0"/>
                </a:lnTo>
                <a:lnTo>
                  <a:pt x="0" y="0"/>
                </a:lnTo>
                <a:lnTo>
                  <a:pt x="0" y="109651"/>
                </a:lnTo>
                <a:close/>
              </a:path>
            </a:pathLst>
          </a:custGeom>
          <a:solidFill>
            <a:srgbClr val="A3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535976" y="3346348"/>
            <a:ext cx="1536065" cy="109855"/>
          </a:xfrm>
          <a:custGeom>
            <a:avLst/>
            <a:gdLst/>
            <a:ahLst/>
            <a:cxnLst/>
            <a:rect l="l" t="t" r="r" b="b"/>
            <a:pathLst>
              <a:path w="1536064" h="109854">
                <a:moveTo>
                  <a:pt x="0" y="109651"/>
                </a:moveTo>
                <a:lnTo>
                  <a:pt x="1535976" y="109651"/>
                </a:lnTo>
                <a:lnTo>
                  <a:pt x="1535976" y="0"/>
                </a:lnTo>
                <a:lnTo>
                  <a:pt x="0" y="0"/>
                </a:lnTo>
                <a:lnTo>
                  <a:pt x="0" y="109651"/>
                </a:lnTo>
                <a:close/>
              </a:path>
            </a:pathLst>
          </a:custGeom>
          <a:solidFill>
            <a:srgbClr val="EBEB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071952" y="3346348"/>
            <a:ext cx="1536065" cy="109855"/>
          </a:xfrm>
          <a:custGeom>
            <a:avLst/>
            <a:gdLst/>
            <a:ahLst/>
            <a:cxnLst/>
            <a:rect l="l" t="t" r="r" b="b"/>
            <a:pathLst>
              <a:path w="1536064" h="109854">
                <a:moveTo>
                  <a:pt x="0" y="109651"/>
                </a:moveTo>
                <a:lnTo>
                  <a:pt x="1535976" y="109651"/>
                </a:lnTo>
                <a:lnTo>
                  <a:pt x="1535976" y="0"/>
                </a:lnTo>
                <a:lnTo>
                  <a:pt x="0" y="0"/>
                </a:lnTo>
                <a:lnTo>
                  <a:pt x="0" y="109651"/>
                </a:lnTo>
                <a:close/>
              </a:path>
            </a:pathLst>
          </a:custGeom>
          <a:solidFill>
            <a:srgbClr val="D8D8D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2086711" y="3351784"/>
            <a:ext cx="407670" cy="102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75"/>
              </a:lnSpc>
            </a:pPr>
            <a:r>
              <a:rPr sz="600" spc="-40" dirty="0">
                <a:solidFill>
                  <a:srgbClr val="8E0000"/>
                </a:solidFill>
                <a:latin typeface="Verdana"/>
                <a:cs typeface="Verdana"/>
                <a:hlinkClick r:id="rId9" action="ppaction://hlinksldjump"/>
              </a:rPr>
              <a:t>CLPA-2019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303333" y="3351784"/>
            <a:ext cx="806450" cy="102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75"/>
              </a:lnSpc>
            </a:pPr>
            <a:r>
              <a:rPr sz="600" spc="-55" dirty="0">
                <a:solidFill>
                  <a:srgbClr val="7A0000"/>
                </a:solidFill>
                <a:latin typeface="Verdana"/>
                <a:cs typeface="Verdana"/>
              </a:rPr>
              <a:t>November </a:t>
            </a:r>
            <a:r>
              <a:rPr sz="600" spc="-65" dirty="0">
                <a:solidFill>
                  <a:srgbClr val="7A0000"/>
                </a:solidFill>
                <a:latin typeface="Verdana"/>
                <a:cs typeface="Verdana"/>
              </a:rPr>
              <a:t>25–29,</a:t>
            </a:r>
            <a:r>
              <a:rPr sz="600" spc="20" dirty="0">
                <a:solidFill>
                  <a:srgbClr val="7A0000"/>
                </a:solidFill>
                <a:latin typeface="Verdana"/>
                <a:cs typeface="Verdana"/>
              </a:rPr>
              <a:t> </a:t>
            </a:r>
            <a:r>
              <a:rPr sz="600" spc="-65" dirty="0">
                <a:solidFill>
                  <a:srgbClr val="7A0000"/>
                </a:solidFill>
                <a:latin typeface="Verdana"/>
                <a:cs typeface="Verdana"/>
              </a:rPr>
              <a:t>2019</a:t>
            </a:r>
            <a:endParaRPr sz="600">
              <a:latin typeface="Verdana"/>
              <a:cs typeface="Verdan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272174" y="3351784"/>
            <a:ext cx="281305" cy="1022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75"/>
              </a:lnSpc>
            </a:pPr>
            <a:r>
              <a:rPr sz="600" spc="-65" dirty="0">
                <a:solidFill>
                  <a:srgbClr val="7A0000"/>
                </a:solidFill>
                <a:latin typeface="Verdana"/>
                <a:cs typeface="Verdana"/>
              </a:rPr>
              <a:t>18 </a:t>
            </a:r>
            <a:r>
              <a:rPr sz="600" spc="45" dirty="0">
                <a:solidFill>
                  <a:srgbClr val="7A0000"/>
                </a:solidFill>
                <a:latin typeface="Verdana"/>
                <a:cs typeface="Verdana"/>
              </a:rPr>
              <a:t>/</a:t>
            </a:r>
            <a:r>
              <a:rPr sz="600" spc="-15" dirty="0">
                <a:solidFill>
                  <a:srgbClr val="7A0000"/>
                </a:solidFill>
                <a:latin typeface="Verdana"/>
                <a:cs typeface="Verdana"/>
              </a:rPr>
              <a:t> </a:t>
            </a:r>
            <a:r>
              <a:rPr sz="600" spc="-65" dirty="0">
                <a:solidFill>
                  <a:srgbClr val="7A0000"/>
                </a:solidFill>
                <a:latin typeface="Verdana"/>
                <a:cs typeface="Verdana"/>
              </a:rPr>
              <a:t>18</a:t>
            </a:r>
            <a:endParaRPr sz="600">
              <a:latin typeface="Verdana"/>
              <a:cs typeface="Verdana"/>
            </a:endParaRPr>
          </a:p>
        </p:txBody>
      </p:sp>
    </p:spTree>
  </p:cSld>
  <p:clrMapOvr>
    <a:masterClrMapping/>
  </p:clrMapOvr>
  <p:transition>
    <p:cut/>
  </p:transition>
</p:sld>
</file>

<file path=ppt/theme/theme1.xml><?xml version="1.0" encoding="utf-8"?>
<a:theme xmlns:a="http://schemas.openxmlformats.org/drawingml/2006/main" name="CLPA19">
  <a:themeElements>
    <a:clrScheme name="Facette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te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te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LPA19" id="{CBC1ABA9-3D62-4AB8-9F88-955ED2540906}" vid="{2515D99B-8139-4135-8E92-2836124815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CLPA19</Template>
  <TotalTime>17</TotalTime>
  <Words>2162</Words>
  <Application>Microsoft Office PowerPoint</Application>
  <PresentationFormat>Personnalisé</PresentationFormat>
  <Paragraphs>285</Paragraphs>
  <Slides>32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32</vt:i4>
      </vt:variant>
    </vt:vector>
  </HeadingPairs>
  <TitlesOfParts>
    <vt:vector size="40" baseType="lpstr">
      <vt:lpstr>Arial</vt:lpstr>
      <vt:lpstr>Courier New</vt:lpstr>
      <vt:lpstr>Georgia</vt:lpstr>
      <vt:lpstr>Times New Roman</vt:lpstr>
      <vt:lpstr>Trebuchet MS</vt:lpstr>
      <vt:lpstr>Verdana</vt:lpstr>
      <vt:lpstr>Wingdings 3</vt:lpstr>
      <vt:lpstr>CLPA19</vt:lpstr>
      <vt:lpstr>On Climate Change: Inequalities and Gender  Vulnerability in Benin</vt:lpstr>
      <vt:lpstr>Outline</vt:lpstr>
      <vt:lpstr>Introduction</vt:lpstr>
      <vt:lpstr>Introduction</vt:lpstr>
      <vt:lpstr>Motivation</vt:lpstr>
      <vt:lpstr>Motivation</vt:lpstr>
      <vt:lpstr>Motivation</vt:lpstr>
      <vt:lpstr>Présentation PowerPoint</vt:lpstr>
      <vt:lpstr>Question</vt:lpstr>
      <vt:lpstr>Index of Inequality of Gender Vulnerability to  climate change (IIVGCC)</vt:lpstr>
      <vt:lpstr>Présentation PowerPoint</vt:lpstr>
      <vt:lpstr>Présentation PowerPoint</vt:lpstr>
      <vt:lpstr>Index of Inequality of Gender Vulnerability to  climate change (IIVGCC)</vt:lpstr>
      <vt:lpstr>Index of Inequality of Gender Vulnerability to  climate change (IIVGCC)</vt:lpstr>
      <vt:lpstr>Index of Inequality of Gender Vulnerability to  Climate Change (IIVGCC)</vt:lpstr>
      <vt:lpstr>Index of Inequality of Gender Vulnerability to  Climate Change (IIVGCC)</vt:lpstr>
      <vt:lpstr>Index of Inequality of Gender Vulnerability to  Climate Change (IIVGCC)</vt:lpstr>
      <vt:lpstr>Index of Inequality of Gender Vulnerability to  Climate Change (IIVGCC)</vt:lpstr>
      <vt:lpstr>Index of Inequality of Gender Vulnerability to  Climate Change (IIVGCC)</vt:lpstr>
      <vt:lpstr>Index of Inequality of Gender Vulnerability to  Climate Change (IIVGCC)</vt:lpstr>
      <vt:lpstr>Index of Inequality of Gender Vulnerability to  Climate Change (IIVGCC)</vt:lpstr>
      <vt:lpstr>Application to Benin Agricultural Sector</vt:lpstr>
      <vt:lpstr>Application to Benin Agricultural Sector</vt:lpstr>
      <vt:lpstr>Application Findings</vt:lpstr>
      <vt:lpstr>Application Findings</vt:lpstr>
      <vt:lpstr>Application Findings: Policy Implications</vt:lpstr>
      <vt:lpstr>Présentation PowerPoint</vt:lpstr>
      <vt:lpstr>Présentation PowerPoint</vt:lpstr>
      <vt:lpstr>Concluding Remarks</vt:lpstr>
      <vt:lpstr>Concluding Remarks</vt:lpstr>
      <vt:lpstr>Concluding Remarks</vt:lpstr>
      <vt:lpstr>THE END!!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On Climate Change: Inequalities and Gender Vulnerability in Benin</dc:title>
  <dc:creator>Fébronie AKIMABERA &amp; Sèdjro C. R. DOSSOU-CADJA</dc:creator>
  <cp:lastModifiedBy>Rodrigue DOSSOU-CADJA</cp:lastModifiedBy>
  <cp:revision>9</cp:revision>
  <dcterms:created xsi:type="dcterms:W3CDTF">2019-10-29T20:23:29Z</dcterms:created>
  <dcterms:modified xsi:type="dcterms:W3CDTF">2019-11-24T05:41:33Z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2019-10-29T00:00:00Z</vt:filetime>
  </property>
  <property fmtid="{D5CDD505-2E9C-101B-9397-08002B2CF9AE}" pid="3" name="Creator">
    <vt:lpwstr>LaTeX with Beamer class</vt:lpwstr>
  </property>
  <property fmtid="{D5CDD505-2E9C-101B-9397-08002B2CF9AE}" pid="4" name="LastSaved">
    <vt:filetime>2019-10-29T00:00:00Z</vt:filetime>
  </property>
</Properties>
</file>