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notesMasterIdLst>
    <p:notesMasterId r:id="rId19"/>
  </p:notesMasterIdLst>
  <p:sldIdLst>
    <p:sldId id="298" r:id="rId2"/>
    <p:sldId id="257" r:id="rId3"/>
    <p:sldId id="258" r:id="rId4"/>
    <p:sldId id="260" r:id="rId5"/>
    <p:sldId id="281" r:id="rId6"/>
    <p:sldId id="275" r:id="rId7"/>
    <p:sldId id="279" r:id="rId8"/>
    <p:sldId id="282" r:id="rId9"/>
    <p:sldId id="296" r:id="rId10"/>
    <p:sldId id="306" r:id="rId11"/>
    <p:sldId id="304" r:id="rId12"/>
    <p:sldId id="299" r:id="rId13"/>
    <p:sldId id="305" r:id="rId14"/>
    <p:sldId id="297" r:id="rId15"/>
    <p:sldId id="301" r:id="rId16"/>
    <p:sldId id="294" r:id="rId17"/>
    <p:sldId id="295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rcandalli" initials="m" lastIdx="4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31" autoAdjust="0"/>
    <p:restoredTop sz="81230" autoAdjust="0"/>
  </p:normalViewPr>
  <p:slideViewPr>
    <p:cSldViewPr snapToGrid="0">
      <p:cViewPr varScale="1">
        <p:scale>
          <a:sx n="60" d="100"/>
          <a:sy n="60" d="100"/>
        </p:scale>
        <p:origin x="1302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0EBF9-174E-4AFE-B016-209F0D39A9E4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4F990-2409-4085-9114-C1F3E76D3F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247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682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P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074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761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336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028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256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968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784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322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674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312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853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211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718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0269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446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F990-2409-4085-9114-C1F3E76D3FB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182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1826" y="2605090"/>
            <a:ext cx="2840039" cy="460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 eaLnBrk="1" hangingPunct="1"/>
            <a:endParaRPr lang="fr-FR" altLang="fr-FR" sz="1800">
              <a:solidFill>
                <a:srgbClr val="FFFFFF"/>
              </a:solidFill>
            </a:endParaRP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6" y="-41275"/>
            <a:ext cx="288290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9" r="12366"/>
          <a:stretch>
            <a:fillRect/>
          </a:stretch>
        </p:blipFill>
        <p:spPr bwMode="auto">
          <a:xfrm>
            <a:off x="3177" y="2751138"/>
            <a:ext cx="3762375" cy="410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5321" y="388046"/>
            <a:ext cx="7831948" cy="4183955"/>
          </a:xfrm>
        </p:spPr>
        <p:txBody>
          <a:bodyPr anchor="b">
            <a:noAutofit/>
          </a:bodyPr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5319" y="4694665"/>
            <a:ext cx="7831949" cy="1625047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9999663" y="6429377"/>
            <a:ext cx="912812" cy="365125"/>
          </a:xfrm>
        </p:spPr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71863" y="6429377"/>
            <a:ext cx="6297612" cy="365125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85552" y="6429377"/>
            <a:ext cx="682625" cy="365125"/>
          </a:xfrm>
        </p:spPr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482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69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9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212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26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7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7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83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357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675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5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3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12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81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35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541339" y="79057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C0E474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C0E474"/>
                </a:solidFill>
                <a:latin typeface="Arial" charset="0"/>
              </a:rPr>
              <a:t>”</a:t>
            </a:r>
            <a:endParaRPr lang="en-US" altLang="en-US" sz="1800">
              <a:solidFill>
                <a:srgbClr val="C0E474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261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44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541339" y="79057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C0E474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rgbClr val="C0E474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434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516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227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1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922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8"/>
          <p:cNvSpPr/>
          <p:nvPr/>
        </p:nvSpPr>
        <p:spPr bwMode="auto">
          <a:xfrm>
            <a:off x="11463339" y="-7938"/>
            <a:ext cx="725487" cy="6865938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8"/>
          <p:cNvSpPr/>
          <p:nvPr/>
        </p:nvSpPr>
        <p:spPr bwMode="auto">
          <a:xfrm>
            <a:off x="1" y="4013200"/>
            <a:ext cx="44926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Modifiez le style du titre</a:t>
            </a:r>
            <a:endParaRPr lang="en-US" altLang="en-US" smtClean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90"/>
            <a:ext cx="859631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Modifiez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5" y="6042027"/>
            <a:ext cx="9112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DF92F075-79F4-464B-85B1-74395A446982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7"/>
            <a:ext cx="62976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7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fld id="{4E8955AC-FBAC-421A-BD2B-8B417B011C92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extBox 1"/>
          <p:cNvSpPr txBox="1"/>
          <p:nvPr/>
        </p:nvSpPr>
        <p:spPr>
          <a:xfrm>
            <a:off x="10604502" y="1666875"/>
            <a:ext cx="1222375" cy="2540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en-US" altLang="fr-FR" sz="1000"/>
              <a:t> #CLPA2019</a:t>
            </a:r>
            <a:endParaRPr lang="en-US" altLang="fr-FR" sz="1000">
              <a:solidFill>
                <a:srgbClr val="3B3B3B"/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2" y="579440"/>
            <a:ext cx="122237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79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24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jpe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11825" y="1926044"/>
            <a:ext cx="10720615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Nuancing narratives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on Large Scale Agriculture Investments </a:t>
            </a:r>
            <a:br>
              <a:rPr lang="en-US" b="1" dirty="0" smtClean="0"/>
            </a:br>
            <a:r>
              <a:rPr lang="en-US" b="1" dirty="0" smtClean="0"/>
              <a:t>labor </a:t>
            </a:r>
            <a:r>
              <a:rPr lang="en-US" b="1" dirty="0"/>
              <a:t>market effects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in Sub-Saharan Africa</a:t>
            </a:r>
            <a:r>
              <a:rPr lang="en-US" sz="4400" b="1" dirty="0" smtClean="0"/>
              <a:t> </a:t>
            </a:r>
            <a:br>
              <a:rPr lang="en-US" sz="4400" b="1" dirty="0" smtClean="0"/>
            </a:br>
            <a:endParaRPr lang="fr-FR" sz="2800" dirty="0"/>
          </a:p>
        </p:txBody>
      </p:sp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>
          <a:xfrm>
            <a:off x="863685" y="4541180"/>
            <a:ext cx="11258550" cy="611188"/>
          </a:xfrm>
        </p:spPr>
        <p:txBody>
          <a:bodyPr/>
          <a:lstStyle/>
          <a:p>
            <a:r>
              <a:rPr lang="en-US" sz="1600" i="1" dirty="0"/>
              <a:t>P. Burnod, S. </a:t>
            </a:r>
            <a:r>
              <a:rPr lang="en-US" sz="1600" i="1" dirty="0" smtClean="0"/>
              <a:t>Mercandalli, A</a:t>
            </a:r>
            <a:r>
              <a:rPr lang="en-US" sz="1600" i="1" dirty="0"/>
              <a:t>. </a:t>
            </a:r>
            <a:r>
              <a:rPr lang="en-US" sz="1600" i="1" dirty="0" err="1" smtClean="0"/>
              <a:t>Reys</a:t>
            </a:r>
            <a:r>
              <a:rPr lang="en-US" sz="1600" i="1" dirty="0" smtClean="0"/>
              <a:t>, </a:t>
            </a:r>
            <a:r>
              <a:rPr lang="en-US" sz="1600" i="1" dirty="0"/>
              <a:t>W. </a:t>
            </a:r>
            <a:r>
              <a:rPr lang="en-US" sz="1600" i="1" dirty="0" err="1"/>
              <a:t>Anseeuw</a:t>
            </a:r>
            <a:r>
              <a:rPr lang="en-US" sz="1600" i="1" dirty="0"/>
              <a:t>, M. Giger, B. </a:t>
            </a:r>
            <a:r>
              <a:rPr lang="en-US" sz="1600" i="1" dirty="0" err="1"/>
              <a:t>Kiteme</a:t>
            </a:r>
            <a:r>
              <a:rPr lang="en-US" sz="1600" i="1" dirty="0"/>
              <a:t> and T. </a:t>
            </a:r>
            <a:r>
              <a:rPr lang="en-US" sz="1600" i="1" dirty="0" err="1"/>
              <a:t>Ralandison</a:t>
            </a:r>
            <a:endParaRPr lang="fr-FR" sz="1600" i="1" dirty="0"/>
          </a:p>
          <a:p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212" y="5760149"/>
            <a:ext cx="1782081" cy="101776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515" y="5573104"/>
            <a:ext cx="1078505" cy="107850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295" y="5752019"/>
            <a:ext cx="1282468" cy="983225"/>
          </a:xfrm>
          <a:prstGeom prst="rect">
            <a:avLst/>
          </a:prstGeom>
        </p:spPr>
      </p:pic>
      <p:pic>
        <p:nvPicPr>
          <p:cNvPr id="9" name="Image 7" descr="Logo OF_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4232" y="5919778"/>
            <a:ext cx="1207294" cy="69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8718" y="5977036"/>
            <a:ext cx="1923241" cy="52388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8519" y="45302"/>
            <a:ext cx="1163716" cy="146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4873" y="221432"/>
            <a:ext cx="11332328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Context: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4873" y="1732318"/>
            <a:ext cx="11332327" cy="5486399"/>
          </a:xfrm>
        </p:spPr>
        <p:txBody>
          <a:bodyPr>
            <a:normAutofit/>
          </a:bodyPr>
          <a:lstStyle/>
          <a:p>
            <a:r>
              <a:rPr lang="en-US" dirty="0" smtClean="0"/>
              <a:t>Employment in Sub-Saharan Africa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=&gt;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375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million young actives will enter the labor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market in the next 15 years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457200" lvl="1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/>
              <a:t>Debate on Large Scale Agricultural Investment (LAI) &amp; jobs creation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Need of information based on several cases 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N</a:t>
            </a:r>
            <a:r>
              <a:rPr lang="en-US" dirty="0" smtClean="0"/>
              <a:t>eed to </a:t>
            </a:r>
            <a:r>
              <a:rPr lang="en-US" dirty="0" smtClean="0"/>
              <a:t>overcome </a:t>
            </a:r>
            <a:r>
              <a:rPr lang="en-US" dirty="0"/>
              <a:t>simplistic narratives on </a:t>
            </a:r>
            <a:r>
              <a:rPr lang="en-US" dirty="0" smtClean="0"/>
              <a:t>LAI labor and other socioeconomic impacts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1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2950" y="486255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 err="1" smtClean="0">
                <a:solidFill>
                  <a:schemeClr val="accent5">
                    <a:lumMod val="75000"/>
                  </a:schemeClr>
                </a:solidFill>
              </a:rPr>
              <a:t>Research</a:t>
            </a:r>
            <a:r>
              <a:rPr lang="fr-FR" sz="3600" b="1" dirty="0" smtClean="0">
                <a:solidFill>
                  <a:schemeClr val="accent5">
                    <a:lumMod val="75000"/>
                  </a:schemeClr>
                </a:solidFill>
              </a:rPr>
              <a:t> question </a:t>
            </a:r>
            <a:endParaRPr lang="fr-FR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42950" y="2005781"/>
            <a:ext cx="11541133" cy="4852219"/>
          </a:xfrm>
        </p:spPr>
        <p:txBody>
          <a:bodyPr>
            <a:normAutofit/>
          </a:bodyPr>
          <a:lstStyle/>
          <a:p>
            <a:r>
              <a:rPr lang="en-US" b="1" dirty="0" smtClean="0"/>
              <a:t>What </a:t>
            </a:r>
            <a:r>
              <a:rPr lang="en-US" b="1" dirty="0"/>
              <a:t>are the </a:t>
            </a:r>
            <a:r>
              <a:rPr lang="en-US" b="1" dirty="0" smtClean="0"/>
              <a:t>direct impacts </a:t>
            </a:r>
            <a:r>
              <a:rPr lang="en-US" b="1" dirty="0"/>
              <a:t>of </a:t>
            </a:r>
            <a:r>
              <a:rPr lang="en-US" b="1" dirty="0" smtClean="0"/>
              <a:t>LAIs in terms of jobs creation ? </a:t>
            </a:r>
          </a:p>
          <a:p>
            <a:endParaRPr lang="en-US" b="1" dirty="0"/>
          </a:p>
          <a:p>
            <a:r>
              <a:rPr lang="en-US" b="1" dirty="0" smtClean="0"/>
              <a:t>Who get the jobs? </a:t>
            </a:r>
          </a:p>
          <a:p>
            <a:endParaRPr lang="en-US" b="1" dirty="0"/>
          </a:p>
          <a:p>
            <a:r>
              <a:rPr lang="en-US" b="1" dirty="0" smtClean="0"/>
              <a:t>Originality of the research : to analyze labor impact both on the supply and demand sides 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spcBef>
                <a:spcPct val="0"/>
              </a:spcBef>
              <a:buNone/>
            </a:pPr>
            <a:r>
              <a:rPr lang="en-US" sz="3500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</a:t>
            </a:r>
            <a:endParaRPr lang="en-US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878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0126" y="232573"/>
            <a:ext cx="5353969" cy="1320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3 countries: 3 contrasting contexts, with different levels of 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agricultural 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investments</a:t>
            </a:r>
            <a:endParaRPr lang="fr-FR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1337" y="2698202"/>
            <a:ext cx="6211548" cy="4673146"/>
          </a:xfrm>
        </p:spPr>
        <p:txBody>
          <a:bodyPr>
            <a:normAutofit/>
          </a:bodyPr>
          <a:lstStyle/>
          <a:p>
            <a:r>
              <a:rPr lang="en-US" b="1" dirty="0" smtClean="0"/>
              <a:t>Kenya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Nanyuki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area =many  longstanding investments, notably in the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horticultural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sector</a:t>
            </a:r>
            <a:endParaRPr lang="en-US" sz="1100" dirty="0" smtClean="0"/>
          </a:p>
          <a:p>
            <a:r>
              <a:rPr lang="en-US" b="1" dirty="0"/>
              <a:t>Mozambique</a:t>
            </a:r>
            <a:r>
              <a:rPr lang="en-US" dirty="0"/>
              <a:t>: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Nacala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corridor =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high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number of new investors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present thanks to pro-investment policies</a:t>
            </a:r>
            <a:endParaRPr lang="en-US" dirty="0"/>
          </a:p>
          <a:p>
            <a:r>
              <a:rPr lang="en-US" b="1" dirty="0" smtClean="0"/>
              <a:t>Madagascar</a:t>
            </a:r>
            <a:r>
              <a:rPr lang="en-US" dirty="0"/>
              <a:t>: </a:t>
            </a:r>
            <a:r>
              <a:rPr lang="en-US" dirty="0" smtClean="0"/>
              <a:t>lots of projects announced, 95% collapsed and only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few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companies have continued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:  [2000-2017 period]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885" y="921891"/>
            <a:ext cx="5759115" cy="593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1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7249" y="2060495"/>
            <a:ext cx="11562736" cy="2154339"/>
          </a:xfrm>
        </p:spPr>
        <p:txBody>
          <a:bodyPr>
            <a:normAutofit/>
          </a:bodyPr>
          <a:lstStyle/>
          <a:p>
            <a:r>
              <a:rPr lang="en-US" b="1" dirty="0"/>
              <a:t>Q</a:t>
            </a:r>
            <a:r>
              <a:rPr lang="en-US" b="1" dirty="0" smtClean="0"/>
              <a:t>uantity </a:t>
            </a:r>
            <a:r>
              <a:rPr lang="en-US" b="1" dirty="0"/>
              <a:t>and quality of jobs </a:t>
            </a:r>
            <a:r>
              <a:rPr lang="en-US" b="1" dirty="0" smtClean="0"/>
              <a:t>created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>Production models and contexts matter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7249" y="833790"/>
            <a:ext cx="10515600" cy="1226705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impacts 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on labor supply</a:t>
            </a:r>
          </a:p>
        </p:txBody>
      </p:sp>
    </p:spTree>
    <p:extLst>
      <p:ext uri="{BB962C8B-B14F-4D97-AF65-F5344CB8AC3E}">
        <p14:creationId xmlns:p14="http://schemas.microsoft.com/office/powerpoint/2010/main" val="177775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5788" y="1841048"/>
            <a:ext cx="10846290" cy="1100107"/>
          </a:xfrm>
        </p:spPr>
        <p:txBody>
          <a:bodyPr>
            <a:normAutofit fontScale="90000"/>
          </a:bodyPr>
          <a:lstStyle/>
          <a:p>
            <a:r>
              <a:rPr lang="en-US" sz="3100" b="1" u="sng" dirty="0" smtClean="0"/>
              <a:t>Step 1 : LAI companies level </a:t>
            </a:r>
            <a:r>
              <a:rPr lang="en-US" sz="3100" dirty="0" smtClean="0"/>
              <a:t>: </a:t>
            </a:r>
            <a:r>
              <a:rPr lang="en-US" sz="3100" dirty="0"/>
              <a:t>Inventory &amp; Qualitative assessment of business </a:t>
            </a:r>
            <a:r>
              <a:rPr lang="en-US" sz="3100" dirty="0" smtClean="0"/>
              <a:t>models =&gt; </a:t>
            </a:r>
            <a:r>
              <a:rPr lang="en-US" sz="3100" dirty="0"/>
              <a:t>qualitative </a:t>
            </a:r>
            <a:r>
              <a:rPr lang="en-US" sz="3100" dirty="0" smtClean="0"/>
              <a:t>interviews with </a:t>
            </a:r>
            <a:r>
              <a:rPr lang="en-US" sz="3100" dirty="0" err="1" smtClean="0"/>
              <a:t>Cies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0479776"/>
              </p:ext>
            </p:extLst>
          </p:nvPr>
        </p:nvGraphicFramePr>
        <p:xfrm>
          <a:off x="312537" y="1762819"/>
          <a:ext cx="11392791" cy="34715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30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79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789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750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8543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Agricultural farms  </a:t>
                      </a:r>
                      <a:r>
                        <a:rPr lang="en-US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MOZAMBIQUE study area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KENYA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study area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MADAGASCAR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study area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49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en-US" sz="2000" b="1" dirty="0" smtClean="0">
                          <a:effectLst/>
                        </a:rPr>
                        <a:t># </a:t>
                      </a:r>
                      <a:r>
                        <a:rPr lang="en-US" sz="2000" dirty="0" smtClean="0">
                          <a:effectLst/>
                        </a:rPr>
                        <a:t>Companies (inventory)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fr-F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</a:rPr>
                        <a:t>64</a:t>
                      </a:r>
                      <a:endParaRPr lang="fr-F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</a:rPr>
                        <a:t>95</a:t>
                      </a:r>
                      <a:endParaRPr lang="fr-F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0803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</a:rPr>
                        <a:t># </a:t>
                      </a:r>
                      <a:r>
                        <a:rPr lang="en-US" sz="2000" b="0" dirty="0">
                          <a:effectLst/>
                        </a:rPr>
                        <a:t>interviewed </a:t>
                      </a:r>
                      <a:r>
                        <a:rPr lang="en-US" sz="2000" b="0" dirty="0" smtClean="0">
                          <a:effectLst/>
                        </a:rPr>
                        <a:t>companies</a:t>
                      </a:r>
                      <a:endParaRPr lang="fr-FR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fr-FR" sz="2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fr-FR" sz="2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fr-FR" sz="2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1012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effectLst/>
                        </a:rPr>
                        <a:t># </a:t>
                      </a:r>
                      <a:r>
                        <a:rPr lang="en-US" sz="2000" b="1" baseline="0" dirty="0" smtClean="0">
                          <a:effectLst/>
                        </a:rPr>
                        <a:t>Still active / R</a:t>
                      </a:r>
                      <a:r>
                        <a:rPr lang="en-US" sz="2000" b="1" dirty="0" smtClean="0">
                          <a:effectLst/>
                        </a:rPr>
                        <a:t>etained for assessment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fr-FR" sz="28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28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2537" y="5672296"/>
            <a:ext cx="113927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kumimoji="0" lang="en-US" altLang="fr-FR" sz="1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able </a:t>
            </a:r>
            <a:r>
              <a:rPr kumimoji="0" lang="en-US" altLang="fr-FR" sz="1400" b="1" i="0" u="none" strike="noStrike" cap="none" normalizeH="0" baseline="0" dirty="0" smtClean="0" bmk="_Ref506472177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: companies’ census in study areas according to country. </a:t>
            </a:r>
            <a:r>
              <a:rPr kumimoji="0" lang="en-US" alt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</a:t>
            </a:r>
            <a:r>
              <a:rPr lang="en-US" altLang="fr-FR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</a:t>
            </a:r>
            <a:r>
              <a:rPr lang="en-US" altLang="fr-FR" sz="1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Cetrad</a:t>
            </a:r>
            <a:r>
              <a:rPr lang="en-US" altLang="fr-FR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CDE, ILC and </a:t>
            </a:r>
            <a:r>
              <a:rPr lang="en-US" altLang="fr-FR" sz="1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Cirad</a:t>
            </a:r>
            <a:r>
              <a:rPr lang="en-US" altLang="fr-FR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altLang="fr-FR" sz="1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Malgasy</a:t>
            </a:r>
            <a:r>
              <a:rPr lang="en-US" altLang="fr-FR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Land Observatory</a:t>
            </a:r>
            <a:r>
              <a:rPr kumimoji="0" lang="en-US" alt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kumimoji="0" lang="en-US" altLang="fr-FR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12537" y="268768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Data Collection</a:t>
            </a:r>
            <a:endParaRPr lang="pt-PT" sz="3600" b="1" dirty="0">
              <a:solidFill>
                <a:schemeClr val="accent5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636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2635" y="124402"/>
            <a:ext cx="11353801" cy="830207"/>
          </a:xfrm>
        </p:spPr>
        <p:txBody>
          <a:bodyPr>
            <a:normAutofit/>
          </a:bodyPr>
          <a:lstStyle/>
          <a:p>
            <a:pPr defTabSz="914400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Quantity of created jobs per company (2016)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092573"/>
              </p:ext>
            </p:extLst>
          </p:nvPr>
        </p:nvGraphicFramePr>
        <p:xfrm>
          <a:off x="282635" y="954609"/>
          <a:ext cx="11791377" cy="5682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284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884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884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860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81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MOZAMBIQUE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KENYA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MADAGASCAR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65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Nb</a:t>
                      </a:r>
                      <a:r>
                        <a:rPr lang="en-US" sz="2400" dirty="0">
                          <a:effectLst/>
                        </a:rPr>
                        <a:t> of companies assessed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fr-FR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fr-FR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</a:rPr>
                        <a:t>1</a:t>
                      </a:r>
                      <a:endParaRPr lang="fr-FR" sz="3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93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Permanent jobs (PJ)</a:t>
                      </a:r>
                      <a:endParaRPr lang="fr-FR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2408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Average </a:t>
                      </a:r>
                      <a:r>
                        <a:rPr lang="en-US" sz="2400" b="1" dirty="0" smtClean="0">
                          <a:effectLst/>
                        </a:rPr>
                        <a:t>PJ /company</a:t>
                      </a: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  <a:endParaRPr lang="fr-FR" sz="3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</a:rPr>
                        <a:t>165</a:t>
                      </a:r>
                      <a:endParaRPr lang="fr-FR" sz="3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95</a:t>
                      </a: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655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Temporary jobs (TJ)</a:t>
                      </a:r>
                      <a:endParaRPr lang="en-US" sz="2400" b="1" dirty="0"/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655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Average </a:t>
                      </a:r>
                      <a:r>
                        <a:rPr lang="en-US" sz="2400" b="1" dirty="0" smtClean="0">
                          <a:effectLst/>
                        </a:rPr>
                        <a:t>TJ /</a:t>
                      </a:r>
                      <a:r>
                        <a:rPr lang="en-US" sz="2400" b="1" baseline="0" dirty="0" smtClean="0">
                          <a:effectLst/>
                        </a:rPr>
                        <a:t> company</a:t>
                      </a: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</a:rPr>
                        <a:t>456</a:t>
                      </a:r>
                      <a:endParaRPr lang="fr-FR" sz="3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</a:rPr>
                        <a:t>71</a:t>
                      </a:r>
                      <a:endParaRPr lang="fr-FR" sz="3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</a:rPr>
                        <a:t>200</a:t>
                      </a: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512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65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Households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2655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Nb of HH in the </a:t>
                      </a:r>
                      <a:r>
                        <a:rPr lang="fr-FR" sz="24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study</a:t>
                      </a:r>
                      <a:r>
                        <a:rPr lang="fr-FR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area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162 000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200 000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1 000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2655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fr-FR" sz="24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potentially</a:t>
                      </a:r>
                      <a:r>
                        <a:rPr lang="fr-FR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impacted</a:t>
                      </a:r>
                      <a:r>
                        <a:rPr lang="fr-FR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HH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</a:t>
                      </a:r>
                      <a:endParaRPr lang="fr-FR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3,5%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30%</a:t>
                      </a:r>
                      <a:endParaRPr lang="fr-FR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66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996694"/>
              </p:ext>
            </p:extLst>
          </p:nvPr>
        </p:nvGraphicFramePr>
        <p:xfrm>
          <a:off x="1" y="1149712"/>
          <a:ext cx="12191998" cy="54606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389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83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251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260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82212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8617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270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Area cultivated </a:t>
                      </a:r>
                      <a:r>
                        <a:rPr lang="en-US" sz="2400" dirty="0" smtClean="0">
                          <a:effectLst/>
                        </a:rPr>
                        <a:t>/farm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Mechani</a:t>
                      </a:r>
                      <a:endParaRPr lang="fr-FR" sz="3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zation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Proces</a:t>
                      </a:r>
                      <a:endParaRPr lang="fr-FR" sz="3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sing 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</a:rPr>
                        <a:t>Nb</a:t>
                      </a:r>
                      <a:r>
                        <a:rPr lang="en-US" sz="2400" b="1" dirty="0">
                          <a:effectLst/>
                        </a:rPr>
                        <a:t> of </a:t>
                      </a:r>
                      <a:r>
                        <a:rPr lang="en-US" sz="2400" b="1" dirty="0" smtClean="0">
                          <a:effectLst/>
                        </a:rPr>
                        <a:t>Perm/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100 ha</a:t>
                      </a:r>
                      <a:endParaRPr lang="fr-FR" sz="3200" b="1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</a:rPr>
                        <a:t>Nb</a:t>
                      </a:r>
                      <a:r>
                        <a:rPr lang="en-US" sz="2400" b="1" dirty="0">
                          <a:effectLst/>
                        </a:rPr>
                        <a:t> of </a:t>
                      </a:r>
                      <a:r>
                        <a:rPr lang="en-US" sz="2400" b="1" dirty="0" smtClean="0">
                          <a:effectLst/>
                        </a:rPr>
                        <a:t>Temp/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100 ha</a:t>
                      </a:r>
                      <a:endParaRPr lang="fr-FR" sz="3200" b="1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632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Vegetables /mixed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 – 33</a:t>
                      </a:r>
                      <a:endParaRPr lang="fr-FR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Partial </a:t>
                      </a:r>
                      <a:endParaRPr lang="fr-FR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fr-FR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n-lt"/>
                        </a:rPr>
                        <a:t>210</a:t>
                      </a:r>
                      <a:endParaRPr lang="fr-FR" sz="24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+mn-lt"/>
                        </a:rPr>
                        <a:t>225</a:t>
                      </a:r>
                      <a:endParaRPr lang="fr-FR" sz="24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632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Roses 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no</a:t>
                      </a:r>
                      <a:endParaRPr lang="fr-FR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1740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220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3632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Cereal 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950 – 3 500</a:t>
                      </a:r>
                      <a:endParaRPr lang="fr-FR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fr-FR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632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Maize Soybean (</a:t>
                      </a:r>
                      <a:r>
                        <a:rPr lang="en-US" sz="2400" dirty="0" err="1" smtClean="0">
                          <a:effectLst/>
                        </a:rPr>
                        <a:t>moz</a:t>
                      </a:r>
                      <a:r>
                        <a:rPr lang="en-US" sz="2400" dirty="0" smtClean="0">
                          <a:effectLst/>
                        </a:rPr>
                        <a:t>)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28047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Maize</a:t>
                      </a:r>
                      <a:r>
                        <a:rPr lang="en-US" sz="2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Soybean (</a:t>
                      </a:r>
                      <a:r>
                        <a:rPr lang="en-US" sz="24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mada</a:t>
                      </a:r>
                      <a:r>
                        <a:rPr lang="en-US" sz="2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7462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Sisal 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1500 - 2000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fr-FR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fr-FR" sz="2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3632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Tea 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06075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effectLst/>
                        </a:rPr>
                        <a:t>Meringa,macadamia</a:t>
                      </a:r>
                      <a:r>
                        <a:rPr lang="en-US" sz="2400" dirty="0" smtClean="0">
                          <a:effectLst/>
                        </a:rPr>
                        <a:t>. 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120134"/>
            <a:ext cx="12372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Quantity of created jobs depend on production 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model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17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1"/>
          <p:cNvSpPr>
            <a:spLocks noGrp="1"/>
          </p:cNvSpPr>
          <p:nvPr>
            <p:ph type="title"/>
          </p:nvPr>
        </p:nvSpPr>
        <p:spPr>
          <a:xfrm>
            <a:off x="895350" y="25422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Quality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of jobs depends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on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company and local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context</a:t>
            </a:r>
          </a:p>
        </p:txBody>
      </p:sp>
      <p:sp>
        <p:nvSpPr>
          <p:cNvPr id="3" name="Rectangle 2"/>
          <p:cNvSpPr/>
          <p:nvPr/>
        </p:nvSpPr>
        <p:spPr>
          <a:xfrm>
            <a:off x="2059271" y="4306762"/>
            <a:ext cx="795748" cy="7549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35535" y="2819173"/>
            <a:ext cx="795748" cy="2242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11799" y="4212755"/>
            <a:ext cx="795748" cy="8489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59271" y="3600183"/>
            <a:ext cx="795748" cy="7065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980372" y="2862918"/>
            <a:ext cx="73899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</a:rPr>
              <a:t>89%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37586" y="4306763"/>
            <a:ext cx="73899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</a:rPr>
              <a:t>36%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81688" y="3697048"/>
            <a:ext cx="738995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</a:rPr>
              <a:t>65%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78863" y="4547739"/>
            <a:ext cx="795748" cy="5139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155127" y="2934624"/>
            <a:ext cx="795748" cy="21271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031391" y="4400730"/>
            <a:ext cx="795748" cy="661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280697" y="4080400"/>
            <a:ext cx="795748" cy="5281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174176" y="2976986"/>
            <a:ext cx="743053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80%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50302" y="4425136"/>
            <a:ext cx="743053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24%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99677" y="4077677"/>
            <a:ext cx="743053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42%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59272" y="5020624"/>
            <a:ext cx="838159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/>
              <a:t>Moz.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954585" y="5020624"/>
            <a:ext cx="73899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792746" y="5012841"/>
            <a:ext cx="85545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/>
              <a:t>Mad.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298055" y="5018689"/>
            <a:ext cx="838159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/>
              <a:t>Moz.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193368" y="5018689"/>
            <a:ext cx="73899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031529" y="5010906"/>
            <a:ext cx="85545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/>
              <a:t>Mad.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476690" y="5775597"/>
            <a:ext cx="3130857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200" b="1" dirty="0"/>
              <a:t>% of permanent workers </a:t>
            </a:r>
            <a:endParaRPr lang="fr-FR" sz="2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55779" y="5749839"/>
            <a:ext cx="3179845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200" b="1" dirty="0"/>
              <a:t>% with </a:t>
            </a:r>
            <a:r>
              <a:rPr lang="en-US" sz="2200" b="1" dirty="0" smtClean="0"/>
              <a:t>formal </a:t>
            </a:r>
            <a:r>
              <a:rPr lang="en-US" sz="2200" b="1" dirty="0"/>
              <a:t>contract</a:t>
            </a:r>
            <a:endParaRPr lang="fr-FR" sz="2200" b="1" dirty="0"/>
          </a:p>
        </p:txBody>
      </p:sp>
    </p:spTree>
    <p:extLst>
      <p:ext uri="{BB962C8B-B14F-4D97-AF65-F5344CB8AC3E}">
        <p14:creationId xmlns:p14="http://schemas.microsoft.com/office/powerpoint/2010/main" val="186877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1"/>
          <p:cNvSpPr>
            <a:spLocks noGrp="1"/>
          </p:cNvSpPr>
          <p:nvPr>
            <p:ph type="title"/>
          </p:nvPr>
        </p:nvSpPr>
        <p:spPr>
          <a:xfrm>
            <a:off x="342900" y="3270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ttractiveness of jobs depends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on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local</a:t>
            </a:r>
            <a:r>
              <a:rPr lang="en-US" b="1" dirty="0" smtClean="0"/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context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708419"/>
              </p:ext>
            </p:extLst>
          </p:nvPr>
        </p:nvGraphicFramePr>
        <p:xfrm>
          <a:off x="152400" y="2000249"/>
          <a:ext cx="11392008" cy="3552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22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988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087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120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MOZ </a:t>
                      </a:r>
                      <a:r>
                        <a:rPr lang="en-US" sz="2000" b="1" dirty="0" smtClean="0">
                          <a:effectLst/>
                        </a:rPr>
                        <a:t>– 3</a:t>
                      </a:r>
                      <a:r>
                        <a:rPr lang="en-US" sz="2000" b="1" baseline="0" dirty="0" smtClean="0">
                          <a:effectLst/>
                        </a:rPr>
                        <a:t> cases</a:t>
                      </a:r>
                      <a:endParaRPr lang="fr-FR" sz="2800" b="1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KENYA - </a:t>
                      </a:r>
                      <a:r>
                        <a:rPr lang="en-US" sz="2000" b="1" dirty="0" err="1" smtClean="0">
                          <a:effectLst/>
                        </a:rPr>
                        <a:t>Nanyuki</a:t>
                      </a:r>
                      <a:endParaRPr lang="fr-FR" sz="2800" b="1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MADA - </a:t>
                      </a:r>
                      <a:r>
                        <a:rPr lang="en-US" sz="2000" b="1" dirty="0" err="1" smtClean="0">
                          <a:effectLst/>
                        </a:rPr>
                        <a:t>Satrokala</a:t>
                      </a:r>
                      <a:endParaRPr lang="fr-FR" sz="2800" b="1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763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r>
                        <a:rPr lang="en-US" sz="2400" b="1" dirty="0" smtClean="0">
                          <a:effectLst/>
                        </a:rPr>
                        <a:t>Level of remuneration per day (local unit)</a:t>
                      </a:r>
                      <a:endParaRPr lang="fr-FR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MNZ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KS</a:t>
                      </a:r>
                      <a:endParaRPr lang="fr-F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MGA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Agribusiness jobs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80 to 120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320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7 500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</a:rPr>
                        <a:t>Non-agriculture employment*</a:t>
                      </a:r>
                      <a:endParaRPr lang="fr-F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80 to 220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420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3 500</a:t>
                      </a:r>
                      <a:endParaRPr lang="fr-F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Self </a:t>
                      </a:r>
                      <a:r>
                        <a:rPr lang="fr-FR" sz="2000" dirty="0" err="1">
                          <a:effectLst/>
                        </a:rPr>
                        <a:t>employment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90 to 100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250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2 900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204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027026"/>
              </p:ext>
            </p:extLst>
          </p:nvPr>
        </p:nvGraphicFramePr>
        <p:xfrm>
          <a:off x="615439" y="1505009"/>
          <a:ext cx="10909810" cy="51243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15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82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614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047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4264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7131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50992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06349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3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Commercial</a:t>
                      </a:r>
                      <a:r>
                        <a:rPr lang="fr-FR" sz="32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3200" b="1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farms</a:t>
                      </a:r>
                      <a:r>
                        <a:rPr lang="fr-FR" sz="32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Kenya</a:t>
                      </a: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32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32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Family</a:t>
                      </a:r>
                      <a:r>
                        <a:rPr lang="fr-FR" sz="3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32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farms</a:t>
                      </a:r>
                      <a:r>
                        <a:rPr lang="fr-FR" sz="3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Kenya</a:t>
                      </a: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298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Area cultivated </a:t>
                      </a:r>
                      <a:r>
                        <a:rPr lang="en-US" sz="2400" dirty="0" smtClean="0">
                          <a:effectLst/>
                        </a:rPr>
                        <a:t>/farm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crop</a:t>
                      </a:r>
                      <a:endParaRPr lang="fr-FR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</a:rPr>
                        <a:t>Nb</a:t>
                      </a:r>
                      <a:r>
                        <a:rPr lang="en-US" sz="2400" b="1" dirty="0">
                          <a:effectLst/>
                        </a:rPr>
                        <a:t> of </a:t>
                      </a:r>
                      <a:r>
                        <a:rPr lang="en-US" sz="2400" b="1" dirty="0" smtClean="0">
                          <a:effectLst/>
                        </a:rPr>
                        <a:t>PJ/ 100 ha</a:t>
                      </a:r>
                      <a:endParaRPr lang="fr-FR" sz="3200" b="1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effectLst/>
                        </a:rPr>
                        <a:t>Nb</a:t>
                      </a:r>
                      <a:r>
                        <a:rPr lang="en-US" sz="2400" dirty="0" smtClean="0">
                          <a:effectLst/>
                        </a:rPr>
                        <a:t> of TJ/ 100 ha</a:t>
                      </a:r>
                      <a:endParaRPr lang="fr-FR" sz="32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Area cultivated /farm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32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crop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</a:rPr>
                        <a:t>Nb</a:t>
                      </a:r>
                      <a:r>
                        <a:rPr lang="en-US" sz="2400" b="1" dirty="0">
                          <a:effectLst/>
                        </a:rPr>
                        <a:t> of </a:t>
                      </a:r>
                      <a:r>
                        <a:rPr lang="en-US" sz="2400" b="1" dirty="0" smtClean="0">
                          <a:effectLst/>
                        </a:rPr>
                        <a:t>PJ/ 100 ha</a:t>
                      </a:r>
                      <a:endParaRPr lang="fr-FR" sz="2000" b="1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720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31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Veg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</a:rPr>
                        <a:t>210</a:t>
                      </a:r>
                      <a:endParaRPr lang="fr-FR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225</a:t>
                      </a: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1,02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Mixed - </a:t>
                      </a:r>
                      <a:r>
                        <a:rPr lang="fr-FR" sz="24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veg</a:t>
                      </a:r>
                      <a:endParaRPr lang="fr-FR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212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95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23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Roses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</a:rPr>
                        <a:t>1740</a:t>
                      </a:r>
                      <a:endParaRPr lang="fr-FR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220</a:t>
                      </a: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1,07</a:t>
                      </a:r>
                      <a:endParaRPr lang="fr-FR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Mixed</a:t>
                      </a:r>
                      <a:endParaRPr lang="fr-FR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95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952</a:t>
                      </a:r>
                      <a:endParaRPr lang="fr-F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Cereal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</a:rPr>
                        <a:t>6</a:t>
                      </a:r>
                      <a:endParaRPr lang="fr-FR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1</a:t>
                      </a:r>
                      <a:endParaRPr lang="fr-F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1,07</a:t>
                      </a:r>
                      <a:endParaRPr lang="fr-FR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mixed</a:t>
                      </a: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fr-F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53490" y="177284"/>
            <a:ext cx="11938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92D050"/>
                </a:solidFill>
              </a:rPr>
              <a:t>LAIs vs family farming </a:t>
            </a:r>
            <a:r>
              <a:rPr lang="en-US" sz="3200" b="1" dirty="0" smtClean="0"/>
              <a:t>: job created </a:t>
            </a:r>
            <a:r>
              <a:rPr lang="en-US" sz="3200" dirty="0" smtClean="0"/>
              <a:t>per </a:t>
            </a:r>
            <a:r>
              <a:rPr lang="en-US" sz="3200" b="1" dirty="0" smtClean="0"/>
              <a:t>100 cultivated hectare</a:t>
            </a:r>
            <a:endParaRPr lang="en-US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3810000" y="2247900"/>
            <a:ext cx="1562100" cy="4114800"/>
          </a:xfrm>
          <a:prstGeom prst="rect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9963149" y="2247900"/>
            <a:ext cx="1562100" cy="4114800"/>
          </a:xfrm>
          <a:prstGeom prst="rect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43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3110835"/>
            <a:ext cx="10515600" cy="205137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</a:t>
            </a:r>
            <a:r>
              <a:rPr lang="en-US" b="1" dirty="0" smtClean="0"/>
              <a:t>ho </a:t>
            </a:r>
            <a:r>
              <a:rPr lang="en-US" b="1" dirty="0"/>
              <a:t>benefit from the jobs</a:t>
            </a:r>
            <a:r>
              <a:rPr lang="en-US" b="1" dirty="0" smtClean="0"/>
              <a:t>?</a:t>
            </a:r>
            <a:br>
              <a:rPr lang="en-US" b="1" dirty="0" smtClean="0"/>
            </a:br>
            <a:r>
              <a:rPr lang="en-US" sz="4900" dirty="0" smtClean="0"/>
              <a:t>Differentiated workers </a:t>
            </a:r>
            <a:r>
              <a:rPr lang="en-US" sz="4900" dirty="0"/>
              <a:t>and household profiles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1163694"/>
            <a:ext cx="10515600" cy="1032741"/>
          </a:xfrm>
        </p:spPr>
        <p:txBody>
          <a:bodyPr>
            <a:normAutofit/>
          </a:bodyPr>
          <a:lstStyle/>
          <a:p>
            <a:r>
              <a:rPr lang="en-US" sz="3600" i="1" dirty="0"/>
              <a:t>LAI </a:t>
            </a:r>
            <a:r>
              <a:rPr lang="en-US" sz="3600" i="1" dirty="0" smtClean="0"/>
              <a:t>labor impacts </a:t>
            </a:r>
            <a:r>
              <a:rPr lang="en-US" sz="3600" i="1" dirty="0"/>
              <a:t>on the demand side</a:t>
            </a:r>
          </a:p>
        </p:txBody>
      </p:sp>
    </p:spTree>
    <p:extLst>
      <p:ext uri="{BB962C8B-B14F-4D97-AF65-F5344CB8AC3E}">
        <p14:creationId xmlns:p14="http://schemas.microsoft.com/office/powerpoint/2010/main" val="388003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32954" y="3226939"/>
            <a:ext cx="120491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sz="2800" b="1" dirty="0" smtClean="0">
                <a:latin typeface="+mj-lt"/>
                <a:ea typeface="+mj-ea"/>
                <a:cs typeface="+mj-cs"/>
              </a:rPr>
              <a:t>in factual and counterfactual zones</a:t>
            </a:r>
          </a:p>
          <a:p>
            <a:endParaRPr lang="en-US" sz="2800" b="1" dirty="0">
              <a:latin typeface="+mj-lt"/>
              <a:ea typeface="+mj-ea"/>
              <a:cs typeface="+mj-cs"/>
            </a:endParaRPr>
          </a:p>
          <a:p>
            <a:r>
              <a:rPr lang="en-US" sz="2800" b="1" dirty="0"/>
              <a:t>Households were randomly selected</a:t>
            </a:r>
            <a:endParaRPr lang="en-US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2954" y="1895204"/>
            <a:ext cx="1187291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+mj-lt"/>
                <a:ea typeface="+mj-ea"/>
                <a:cs typeface="+mj-cs"/>
              </a:rPr>
              <a:t>Households livelihoods survey</a:t>
            </a:r>
          </a:p>
          <a:p>
            <a:endParaRPr lang="en-US" sz="2800" b="1" dirty="0" smtClean="0">
              <a:latin typeface="+mj-lt"/>
              <a:ea typeface="+mj-ea"/>
              <a:cs typeface="+mj-cs"/>
            </a:endParaRPr>
          </a:p>
          <a:p>
            <a:r>
              <a:rPr lang="en-US" sz="2800" b="1" dirty="0">
                <a:latin typeface="+mj-lt"/>
                <a:ea typeface="+mj-ea"/>
                <a:cs typeface="+mj-cs"/>
              </a:rPr>
              <a:t>500 to 600 </a:t>
            </a:r>
            <a:r>
              <a:rPr lang="en-US" sz="2800" b="1" dirty="0" smtClean="0">
                <a:latin typeface="+mj-lt"/>
                <a:ea typeface="+mj-ea"/>
                <a:cs typeface="+mj-cs"/>
              </a:rPr>
              <a:t>HH per </a:t>
            </a:r>
            <a:r>
              <a:rPr lang="en-US" sz="2800" b="1" dirty="0">
                <a:latin typeface="+mj-lt"/>
                <a:ea typeface="+mj-ea"/>
                <a:cs typeface="+mj-cs"/>
              </a:rPr>
              <a:t>study area </a:t>
            </a:r>
          </a:p>
          <a:p>
            <a:endParaRPr lang="pt-PT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632954" y="563469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Data Collection</a:t>
            </a:r>
            <a:endParaRPr lang="pt-PT" sz="3600" b="1" dirty="0">
              <a:solidFill>
                <a:schemeClr val="accent5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089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4850" y="18710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J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obs opportunities for women ? Yes.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49838" y="4892692"/>
            <a:ext cx="1203092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large most cases, </a:t>
            </a:r>
            <a:r>
              <a:rPr lang="en-US" sz="2400" b="1" dirty="0" smtClean="0"/>
              <a:t>only 1 member </a:t>
            </a:r>
            <a:r>
              <a:rPr lang="en-US" sz="2400" dirty="0" smtClean="0"/>
              <a:t>in the household is </a:t>
            </a:r>
            <a:r>
              <a:rPr lang="en-US" sz="2400" b="1" dirty="0" smtClean="0"/>
              <a:t>working for an agribusiness</a:t>
            </a:r>
            <a:r>
              <a:rPr lang="en-US" sz="2400" dirty="0" smtClean="0"/>
              <a:t>.</a:t>
            </a:r>
          </a:p>
          <a:p>
            <a:endParaRPr lang="en-US" sz="1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Kenya</a:t>
            </a:r>
            <a:r>
              <a:rPr lang="en-US" sz="2400" dirty="0" smtClean="0"/>
              <a:t>: women represent half of the (permanent) workers 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Madagascar</a:t>
            </a:r>
            <a:r>
              <a:rPr lang="en-US" sz="2400" dirty="0" smtClean="0"/>
              <a:t>: women represent half of the workers but only 23% of the permanent;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Mozambique</a:t>
            </a:r>
            <a:r>
              <a:rPr lang="en-US" sz="2400" dirty="0" smtClean="0"/>
              <a:t>: women are seldom employed as workers.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2116421" y="3902031"/>
            <a:ext cx="795748" cy="16808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954981" y="2187451"/>
            <a:ext cx="795748" cy="19423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68949" y="2472813"/>
            <a:ext cx="795748" cy="15973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116421" y="3466354"/>
            <a:ext cx="795748" cy="4356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9439" y="2121059"/>
            <a:ext cx="73899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54%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97326" y="2461905"/>
            <a:ext cx="73899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45%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42695" y="3414525"/>
            <a:ext cx="73899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15</a:t>
            </a:r>
            <a:r>
              <a:rPr lang="en-US" sz="2400" b="1" dirty="0">
                <a:solidFill>
                  <a:schemeClr val="bg1"/>
                </a:solidFill>
              </a:rPr>
              <a:t>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374113" y="3882924"/>
            <a:ext cx="795748" cy="149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250377" y="2063237"/>
            <a:ext cx="795748" cy="19687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126641" y="3158612"/>
            <a:ext cx="795748" cy="8734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269426" y="2036168"/>
            <a:ext cx="743053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56%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145552" y="3128718"/>
            <a:ext cx="743053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23%</a:t>
            </a:r>
            <a:endParaRPr lang="fr-F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16422" y="4029005"/>
            <a:ext cx="838159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/>
              <a:t>Moz.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11735" y="4029005"/>
            <a:ext cx="73899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49896" y="4021222"/>
            <a:ext cx="85545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/>
              <a:t>Mad.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393305" y="3988971"/>
            <a:ext cx="838159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/>
              <a:t>Moz.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288618" y="3988971"/>
            <a:ext cx="73899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126779" y="3981188"/>
            <a:ext cx="855454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/>
              <a:t>Mad.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63018" y="1494225"/>
            <a:ext cx="2636427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200" b="1" dirty="0"/>
              <a:t>% of </a:t>
            </a:r>
            <a:r>
              <a:rPr lang="en-US" sz="2200" b="1" dirty="0" smtClean="0"/>
              <a:t>female </a:t>
            </a:r>
            <a:r>
              <a:rPr lang="en-US" sz="2200" b="1" dirty="0"/>
              <a:t>workers </a:t>
            </a:r>
            <a:endParaRPr lang="fr-FR" sz="22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688794" y="1476641"/>
            <a:ext cx="3938642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200" b="1" dirty="0"/>
              <a:t>% </a:t>
            </a:r>
            <a:r>
              <a:rPr lang="en-US" sz="2200" b="1" dirty="0" smtClean="0"/>
              <a:t>of female permanent workers</a:t>
            </a:r>
            <a:endParaRPr lang="fr-FR" sz="2200" b="1" dirty="0"/>
          </a:p>
        </p:txBody>
      </p:sp>
      <p:sp>
        <p:nvSpPr>
          <p:cNvPr id="31" name="Rectangle 30"/>
          <p:cNvSpPr/>
          <p:nvPr/>
        </p:nvSpPr>
        <p:spPr>
          <a:xfrm>
            <a:off x="7644388" y="3756910"/>
            <a:ext cx="25519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</a:rPr>
              <a:t>-</a:t>
            </a:r>
            <a:endParaRPr lang="fr-F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9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4015" y="414822"/>
            <a:ext cx="11565228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J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obs opportunities for migrants ? </a:t>
            </a:r>
            <a:b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Yes 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but specially far migrants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64015" y="2444593"/>
            <a:ext cx="112699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Majority of workers are migrants : 80% (Kenya &amp; </a:t>
            </a:r>
            <a:r>
              <a:rPr lang="en-US" sz="2400" dirty="0" err="1" smtClean="0"/>
              <a:t>Mada</a:t>
            </a:r>
            <a:r>
              <a:rPr lang="en-US" sz="2400" dirty="0" smtClean="0"/>
              <a:t>); 50% (</a:t>
            </a:r>
            <a:r>
              <a:rPr lang="en-US" sz="2400" dirty="0" err="1" smtClean="0"/>
              <a:t>Moz</a:t>
            </a:r>
            <a:r>
              <a:rPr lang="en-US" sz="2400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Coming from neighboring localities (Kenya), from remote localities (</a:t>
            </a:r>
            <a:r>
              <a:rPr lang="en-US" sz="2400" dirty="0" err="1" smtClean="0"/>
              <a:t>Moz</a:t>
            </a:r>
            <a:r>
              <a:rPr lang="en-US" sz="2400" dirty="0" smtClean="0"/>
              <a:t> &amp; </a:t>
            </a:r>
            <a:r>
              <a:rPr lang="en-US" sz="2400" dirty="0" err="1" smtClean="0"/>
              <a:t>Mada</a:t>
            </a:r>
            <a:r>
              <a:rPr lang="en-US" sz="2400" dirty="0" smtClean="0"/>
              <a:t>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409324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Jobs opportunities for the ones who lost land? 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863" y="2160590"/>
            <a:ext cx="10808284" cy="429736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3100" dirty="0" smtClean="0"/>
              <a:t>In </a:t>
            </a:r>
            <a:r>
              <a:rPr lang="en-US" sz="3100" b="1" dirty="0" smtClean="0"/>
              <a:t>Kenya</a:t>
            </a:r>
            <a:r>
              <a:rPr lang="en-US" sz="3100" dirty="0" smtClean="0"/>
              <a:t>: no HH lost land in the studied area – roses and vegetable farms used former private land already allocated to commercial farms </a:t>
            </a:r>
          </a:p>
          <a:p>
            <a:pPr>
              <a:lnSpc>
                <a:spcPct val="170000"/>
              </a:lnSpc>
            </a:pPr>
            <a:r>
              <a:rPr lang="en-US" sz="3100" dirty="0" smtClean="0"/>
              <a:t>In </a:t>
            </a:r>
            <a:r>
              <a:rPr lang="en-US" sz="3100" b="1" dirty="0" smtClean="0"/>
              <a:t>Mozambique</a:t>
            </a:r>
            <a:r>
              <a:rPr lang="en-US" sz="3100" dirty="0" smtClean="0"/>
              <a:t>: 22 </a:t>
            </a:r>
            <a:r>
              <a:rPr lang="en-US" sz="3100" dirty="0"/>
              <a:t>to 45% of the HH </a:t>
            </a:r>
            <a:r>
              <a:rPr lang="en-US" sz="3100" dirty="0" smtClean="0"/>
              <a:t>lost land (farmers used to occupy former state farm or customary land)  </a:t>
            </a:r>
          </a:p>
          <a:p>
            <a:pPr>
              <a:lnSpc>
                <a:spcPct val="170000"/>
              </a:lnSpc>
            </a:pPr>
            <a:r>
              <a:rPr lang="en-US" sz="3100" dirty="0" smtClean="0"/>
              <a:t>In </a:t>
            </a:r>
            <a:r>
              <a:rPr lang="en-US" sz="3100" b="1" dirty="0" smtClean="0"/>
              <a:t>Madagascar</a:t>
            </a:r>
            <a:r>
              <a:rPr lang="en-US" sz="3100" dirty="0" smtClean="0"/>
              <a:t>: 8% of HH lost land – mainly </a:t>
            </a:r>
            <a:r>
              <a:rPr lang="en-US" sz="2900" dirty="0" smtClean="0"/>
              <a:t>large grazing land for cattle  </a:t>
            </a:r>
          </a:p>
          <a:p>
            <a:pPr marL="0" indent="0">
              <a:buNone/>
            </a:pPr>
            <a:endParaRPr lang="en-US" sz="2900" dirty="0" smtClean="0"/>
          </a:p>
          <a:p>
            <a:pPr marL="228600" lvl="1">
              <a:spcBef>
                <a:spcPts val="1000"/>
              </a:spcBef>
            </a:pPr>
            <a:r>
              <a:rPr lang="en-US" sz="3800" dirty="0" smtClean="0"/>
              <a:t>In </a:t>
            </a:r>
            <a:r>
              <a:rPr lang="en-US" sz="3800" b="1" dirty="0" smtClean="0"/>
              <a:t>Madagascar</a:t>
            </a:r>
            <a:r>
              <a:rPr lang="en-US" sz="3800" dirty="0" smtClean="0"/>
              <a:t> and </a:t>
            </a:r>
            <a:r>
              <a:rPr lang="en-US" sz="3800" b="1" dirty="0" smtClean="0"/>
              <a:t>Mozambique</a:t>
            </a:r>
            <a:r>
              <a:rPr lang="en-US" sz="3800" dirty="0" smtClean="0"/>
              <a:t>: HH who lost land benefit less from jobs than other HH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sz="38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4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6945" y="2283613"/>
            <a:ext cx="11152031" cy="6022189"/>
          </a:xfrm>
        </p:spPr>
        <p:txBody>
          <a:bodyPr>
            <a:noAutofit/>
          </a:bodyPr>
          <a:lstStyle/>
          <a:p>
            <a:endParaRPr lang="en-US" sz="600" dirty="0"/>
          </a:p>
          <a:p>
            <a:r>
              <a:rPr lang="en-US" sz="3000" dirty="0" smtClean="0"/>
              <a:t>policy orientations toward:</a:t>
            </a:r>
          </a:p>
          <a:p>
            <a:pPr lvl="1"/>
            <a:r>
              <a:rPr lang="en-US" sz="2600" dirty="0" err="1" smtClean="0"/>
              <a:t>labour</a:t>
            </a:r>
            <a:r>
              <a:rPr lang="en-US" sz="2600" dirty="0" smtClean="0"/>
              <a:t> </a:t>
            </a:r>
            <a:r>
              <a:rPr lang="en-US" sz="2600" dirty="0"/>
              <a:t>intensive business </a:t>
            </a:r>
            <a:r>
              <a:rPr lang="en-US" sz="2600" dirty="0" smtClean="0"/>
              <a:t>model choices ;</a:t>
            </a:r>
          </a:p>
          <a:p>
            <a:pPr lvl="1"/>
            <a:r>
              <a:rPr lang="en-US" sz="2600" dirty="0" smtClean="0"/>
              <a:t>imposition </a:t>
            </a:r>
            <a:r>
              <a:rPr lang="en-US" sz="2600" dirty="0"/>
              <a:t>of minimum labor </a:t>
            </a:r>
            <a:r>
              <a:rPr lang="en-US" sz="2600" dirty="0" smtClean="0"/>
              <a:t>conditions/ wage ; </a:t>
            </a:r>
          </a:p>
          <a:p>
            <a:pPr lvl="1"/>
            <a:r>
              <a:rPr lang="en-US" sz="2600" dirty="0" smtClean="0"/>
              <a:t>Quantity </a:t>
            </a:r>
            <a:r>
              <a:rPr lang="en-US" sz="2600" dirty="0"/>
              <a:t>and quality of LAI jobs do not justify displacement of farmers 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676945" y="1123951"/>
            <a:ext cx="10515600" cy="645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To conclude….</a:t>
            </a:r>
            <a:r>
              <a:rPr lang="en-US" sz="3600" b="1" dirty="0" smtClean="0">
                <a:solidFill>
                  <a:srgbClr val="002060"/>
                </a:solidFill>
              </a:rPr>
              <a:t>on agricultural models and pubic policy </a:t>
            </a:r>
            <a:endParaRPr lang="fr-FR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69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1CLPA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CLPA" id="{E42592B9-73CD-467F-B8D3-4F2453A0B71E}" vid="{9BA7F929-9280-4E8D-9AE2-1FD8C6F4CB7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Thème1CLPA</Template>
  <TotalTime>7222</TotalTime>
  <Words>864</Words>
  <Application>Microsoft Office PowerPoint</Application>
  <PresentationFormat>Grand écran</PresentationFormat>
  <Paragraphs>261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Arial</vt:lpstr>
      <vt:lpstr>Calibri</vt:lpstr>
      <vt:lpstr>Times New Roman</vt:lpstr>
      <vt:lpstr>Trebuchet MS</vt:lpstr>
      <vt:lpstr>Wingdings</vt:lpstr>
      <vt:lpstr>Wingdings 3</vt:lpstr>
      <vt:lpstr>Thème1CLPA</vt:lpstr>
      <vt:lpstr>Nuancing narratives  on Large Scale Agriculture Investments  labor market effects  in Sub-Saharan Africa  </vt:lpstr>
      <vt:lpstr>Context:</vt:lpstr>
      <vt:lpstr>Research question </vt:lpstr>
      <vt:lpstr>3 countries: 3 contrasting contexts, with different levels of agricultural investments</vt:lpstr>
      <vt:lpstr>Quantity and quality of jobs created?  Production models and contexts matter</vt:lpstr>
      <vt:lpstr>Step 1 : LAI companies level : Inventory &amp; Qualitative assessment of business models =&gt; qualitative interviews with Cies    </vt:lpstr>
      <vt:lpstr>Quantity of created jobs per company (2016)</vt:lpstr>
      <vt:lpstr>Présentation PowerPoint</vt:lpstr>
      <vt:lpstr>Quality of jobs depends on company and local context</vt:lpstr>
      <vt:lpstr>Attractiveness of jobs depends on local context</vt:lpstr>
      <vt:lpstr>Présentation PowerPoint</vt:lpstr>
      <vt:lpstr>Who benefit from the jobs? Differentiated workers and household profiles</vt:lpstr>
      <vt:lpstr>Présentation PowerPoint</vt:lpstr>
      <vt:lpstr>Jobs opportunities for women ? Yes.</vt:lpstr>
      <vt:lpstr>Jobs opportunities for migrants ?  Yes but specially far migrants </vt:lpstr>
      <vt:lpstr>Jobs opportunities for the ones who lost land? 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 Impacts of Large Agricultural Investments:  focus on Mozambique, Kenya and Madagascar</dc:title>
  <dc:creator>burnod</dc:creator>
  <cp:lastModifiedBy>burnod</cp:lastModifiedBy>
  <cp:revision>373</cp:revision>
  <dcterms:created xsi:type="dcterms:W3CDTF">2017-11-13T06:38:50Z</dcterms:created>
  <dcterms:modified xsi:type="dcterms:W3CDTF">2019-11-25T22:20:32Z</dcterms:modified>
</cp:coreProperties>
</file>