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handoutMasterIdLst>
    <p:handoutMasterId r:id="rId2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075"/>
    <p:restoredTop sz="94652"/>
  </p:normalViewPr>
  <p:slideViewPr>
    <p:cSldViewPr snapToGrid="0" snapToObjects="1">
      <p:cViewPr varScale="1">
        <p:scale>
          <a:sx n="74" d="100"/>
          <a:sy n="74" d="100"/>
        </p:scale>
        <p:origin x="21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wa\Desktop\Book1.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wa\Desktop\Book1.xlsm"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9.8283384947677674E-2"/>
          <c:y val="5.1400554097404488E-2"/>
          <c:w val="0.90171661505232237"/>
          <c:h val="0.78017566441908537"/>
        </c:manualLayout>
      </c:layout>
      <c:bar3DChart>
        <c:barDir val="col"/>
        <c:grouping val="clustered"/>
        <c:varyColors val="0"/>
        <c:ser>
          <c:idx val="0"/>
          <c:order val="0"/>
          <c:invertIfNegative val="0"/>
          <c:dPt>
            <c:idx val="0"/>
            <c:invertIfNegative val="0"/>
            <c:bubble3D val="0"/>
            <c:spPr>
              <a:solidFill>
                <a:srgbClr val="00B050"/>
              </a:solidFill>
            </c:spPr>
          </c:dPt>
          <c:dPt>
            <c:idx val="1"/>
            <c:invertIfNegative val="0"/>
            <c:bubble3D val="0"/>
            <c:spPr>
              <a:solidFill>
                <a:srgbClr val="FFC000"/>
              </a:solidFill>
            </c:spPr>
          </c:dPt>
          <c:dPt>
            <c:idx val="2"/>
            <c:invertIfNegative val="0"/>
            <c:bubble3D val="0"/>
            <c:spPr>
              <a:solidFill>
                <a:srgbClr val="FF0000"/>
              </a:solidFill>
            </c:spPr>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Sheet2!$B$7:$C$10</c:f>
              <c:strCache>
                <c:ptCount val="4"/>
                <c:pt idx="0">
                  <c:v>No formal</c:v>
                </c:pt>
                <c:pt idx="1">
                  <c:v>Primary</c:v>
                </c:pt>
                <c:pt idx="2">
                  <c:v>Secondary</c:v>
                </c:pt>
                <c:pt idx="3">
                  <c:v>Tertiary</c:v>
                </c:pt>
              </c:strCache>
            </c:strRef>
          </c:cat>
          <c:val>
            <c:numRef>
              <c:f>Sheet2!$D$7:$D$10</c:f>
              <c:numCache>
                <c:formatCode>General</c:formatCode>
                <c:ptCount val="4"/>
                <c:pt idx="0">
                  <c:v>23.4</c:v>
                </c:pt>
                <c:pt idx="1">
                  <c:v>41.1</c:v>
                </c:pt>
                <c:pt idx="2">
                  <c:v>25.6</c:v>
                </c:pt>
                <c:pt idx="3">
                  <c:v>9.9</c:v>
                </c:pt>
              </c:numCache>
            </c:numRef>
          </c:val>
        </c:ser>
        <c:dLbls>
          <c:showLegendKey val="0"/>
          <c:showVal val="1"/>
          <c:showCatName val="0"/>
          <c:showSerName val="0"/>
          <c:showPercent val="0"/>
          <c:showBubbleSize val="0"/>
        </c:dLbls>
        <c:gapWidth val="0"/>
        <c:gapDepth val="0"/>
        <c:shape val="cylinder"/>
        <c:axId val="227007880"/>
        <c:axId val="227005528"/>
        <c:axId val="0"/>
      </c:bar3DChart>
      <c:catAx>
        <c:axId val="227007880"/>
        <c:scaling>
          <c:orientation val="minMax"/>
        </c:scaling>
        <c:delete val="0"/>
        <c:axPos val="b"/>
        <c:title>
          <c:tx>
            <c:rich>
              <a:bodyPr/>
              <a:lstStyle/>
              <a:p>
                <a:pPr>
                  <a:defRPr/>
                </a:pPr>
                <a:r>
                  <a:rPr lang="en-US" dirty="0" smtClean="0"/>
                  <a:t>Fig. 2: Level </a:t>
                </a:r>
                <a:r>
                  <a:rPr lang="en-US" dirty="0"/>
                  <a:t>of Education of Respondents</a:t>
                </a:r>
              </a:p>
            </c:rich>
          </c:tx>
          <c:layout>
            <c:manualLayout>
              <c:xMode val="edge"/>
              <c:yMode val="edge"/>
              <c:x val="0.29138949366538558"/>
              <c:y val="0.92728601633129193"/>
            </c:manualLayout>
          </c:layout>
          <c:overlay val="0"/>
        </c:title>
        <c:numFmt formatCode="General" sourceLinked="0"/>
        <c:majorTickMark val="none"/>
        <c:minorTickMark val="none"/>
        <c:tickLblPos val="nextTo"/>
        <c:crossAx val="227005528"/>
        <c:crosses val="autoZero"/>
        <c:auto val="1"/>
        <c:lblAlgn val="ctr"/>
        <c:lblOffset val="100"/>
        <c:noMultiLvlLbl val="0"/>
      </c:catAx>
      <c:valAx>
        <c:axId val="227005528"/>
        <c:scaling>
          <c:orientation val="minMax"/>
        </c:scaling>
        <c:delete val="0"/>
        <c:axPos val="l"/>
        <c:title>
          <c:tx>
            <c:rich>
              <a:bodyPr/>
              <a:lstStyle/>
              <a:p>
                <a:pPr>
                  <a:defRPr/>
                </a:pPr>
                <a:r>
                  <a:rPr lang="en-US"/>
                  <a:t>Percentage (%)</a:t>
                </a:r>
              </a:p>
            </c:rich>
          </c:tx>
          <c:layout>
            <c:manualLayout>
              <c:xMode val="edge"/>
              <c:yMode val="edge"/>
              <c:x val="5.8553891777641295E-4"/>
              <c:y val="0.29687554680664996"/>
            </c:manualLayout>
          </c:layout>
          <c:overlay val="0"/>
        </c:title>
        <c:numFmt formatCode="General" sourceLinked="1"/>
        <c:majorTickMark val="out"/>
        <c:minorTickMark val="none"/>
        <c:tickLblPos val="nextTo"/>
        <c:crossAx val="227007880"/>
        <c:crosses val="autoZero"/>
        <c:crossBetween val="between"/>
      </c:valAx>
    </c:plotArea>
    <c:plotVisOnly val="1"/>
    <c:dispBlanksAs val="gap"/>
    <c:showDLblsOverMax val="0"/>
  </c:chart>
  <c:spPr>
    <a:ln>
      <a:noFill/>
    </a:ln>
  </c:spPr>
  <c:txPr>
    <a:bodyPr/>
    <a:lstStyle/>
    <a:p>
      <a:pPr>
        <a:defRPr sz="900" baseline="0">
          <a:latin typeface="Times New Roman"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8099526587123536E-2"/>
          <c:y val="2.8249736105003451E-2"/>
          <c:w val="0.94190047341287853"/>
          <c:h val="0.69951269800630556"/>
        </c:manualLayout>
      </c:layout>
      <c:bar3DChart>
        <c:barDir val="col"/>
        <c:grouping val="clustered"/>
        <c:varyColors val="0"/>
        <c:ser>
          <c:idx val="0"/>
          <c:order val="0"/>
          <c:invertIfNegative val="0"/>
          <c:dPt>
            <c:idx val="1"/>
            <c:invertIfNegative val="0"/>
            <c:bubble3D val="0"/>
            <c:spPr>
              <a:solidFill>
                <a:srgbClr val="7030A0"/>
              </a:solidFill>
            </c:spPr>
          </c:dPt>
          <c:dPt>
            <c:idx val="2"/>
            <c:invertIfNegative val="0"/>
            <c:bubble3D val="0"/>
            <c:spPr>
              <a:solidFill>
                <a:srgbClr val="FF0000"/>
              </a:solidFill>
            </c:spPr>
          </c:dPt>
          <c:dPt>
            <c:idx val="3"/>
            <c:invertIfNegative val="0"/>
            <c:bubble3D val="0"/>
            <c:spPr>
              <a:solidFill>
                <a:srgbClr val="FFC000"/>
              </a:solidFill>
            </c:spPr>
          </c:dPt>
          <c:dPt>
            <c:idx val="4"/>
            <c:invertIfNegative val="0"/>
            <c:bubble3D val="0"/>
            <c:spPr>
              <a:solidFill>
                <a:srgbClr val="00B050"/>
              </a:solidFill>
            </c:spPr>
          </c:dPt>
          <c:dPt>
            <c:idx val="5"/>
            <c:invertIfNegative val="0"/>
            <c:bubble3D val="0"/>
            <c:spPr>
              <a:solidFill>
                <a:srgbClr val="002060"/>
              </a:solidFill>
            </c:spPr>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Sheet2!$B$11:$C$16</c:f>
              <c:multiLvlStrCache>
                <c:ptCount val="6"/>
                <c:lvl>
                  <c:pt idx="0">
                    <c:v>Paddle canoes</c:v>
                  </c:pt>
                  <c:pt idx="1">
                    <c:v>Motorised boats</c:v>
                  </c:pt>
                  <c:pt idx="2">
                    <c:v>Cast net</c:v>
                  </c:pt>
                  <c:pt idx="3">
                    <c:v>Gill net</c:v>
                  </c:pt>
                  <c:pt idx="4">
                    <c:v>Traps</c:v>
                  </c:pt>
                  <c:pt idx="5">
                    <c:v>Hook and lines</c:v>
                  </c:pt>
                </c:lvl>
                <c:lvl>
                  <c:pt idx="0">
                    <c:v>Type of boats used</c:v>
                  </c:pt>
                  <c:pt idx="2">
                    <c:v>Type of fishing gear used</c:v>
                  </c:pt>
                </c:lvl>
              </c:multiLvlStrCache>
            </c:multiLvlStrRef>
          </c:cat>
          <c:val>
            <c:numRef>
              <c:f>Sheet2!$D$11:$D$16</c:f>
              <c:numCache>
                <c:formatCode>General</c:formatCode>
                <c:ptCount val="6"/>
                <c:pt idx="0">
                  <c:v>38.4</c:v>
                </c:pt>
                <c:pt idx="1">
                  <c:v>61.6</c:v>
                </c:pt>
                <c:pt idx="2">
                  <c:v>24.3</c:v>
                </c:pt>
                <c:pt idx="3">
                  <c:v>42.6</c:v>
                </c:pt>
                <c:pt idx="4">
                  <c:v>18.399999999999999</c:v>
                </c:pt>
                <c:pt idx="5">
                  <c:v>14.7</c:v>
                </c:pt>
              </c:numCache>
            </c:numRef>
          </c:val>
        </c:ser>
        <c:dLbls>
          <c:showLegendKey val="0"/>
          <c:showVal val="1"/>
          <c:showCatName val="0"/>
          <c:showSerName val="0"/>
          <c:showPercent val="0"/>
          <c:showBubbleSize val="0"/>
        </c:dLbls>
        <c:gapWidth val="75"/>
        <c:shape val="cone"/>
        <c:axId val="227011408"/>
        <c:axId val="227007488"/>
        <c:axId val="0"/>
      </c:bar3DChart>
      <c:catAx>
        <c:axId val="227011408"/>
        <c:scaling>
          <c:orientation val="minMax"/>
        </c:scaling>
        <c:delete val="0"/>
        <c:axPos val="b"/>
        <c:majorGridlines/>
        <c:minorGridlines/>
        <c:numFmt formatCode="General" sourceLinked="0"/>
        <c:majorTickMark val="none"/>
        <c:minorTickMark val="none"/>
        <c:tickLblPos val="nextTo"/>
        <c:crossAx val="227007488"/>
        <c:crosses val="autoZero"/>
        <c:auto val="1"/>
        <c:lblAlgn val="ctr"/>
        <c:lblOffset val="100"/>
        <c:noMultiLvlLbl val="0"/>
      </c:catAx>
      <c:valAx>
        <c:axId val="227007488"/>
        <c:scaling>
          <c:orientation val="minMax"/>
        </c:scaling>
        <c:delete val="0"/>
        <c:axPos val="l"/>
        <c:majorGridlines/>
        <c:minorGridlines/>
        <c:title>
          <c:tx>
            <c:rich>
              <a:bodyPr rot="-5400000" vert="horz"/>
              <a:lstStyle/>
              <a:p>
                <a:pPr>
                  <a:defRPr/>
                </a:pPr>
                <a:r>
                  <a:rPr lang="en-US"/>
                  <a:t>Percentage (%)</a:t>
                </a:r>
              </a:p>
            </c:rich>
          </c:tx>
          <c:layout>
            <c:manualLayout>
              <c:xMode val="edge"/>
              <c:yMode val="edge"/>
              <c:x val="5.508311461067378E-3"/>
              <c:y val="0.2635487545188927"/>
            </c:manualLayout>
          </c:layout>
          <c:overlay val="0"/>
        </c:title>
        <c:numFmt formatCode="General" sourceLinked="1"/>
        <c:majorTickMark val="none"/>
        <c:minorTickMark val="none"/>
        <c:tickLblPos val="nextTo"/>
        <c:crossAx val="227011408"/>
        <c:crosses val="autoZero"/>
        <c:crossBetween val="between"/>
      </c:valAx>
      <c:spPr>
        <a:ln>
          <a:noFill/>
        </a:ln>
      </c:spPr>
    </c:plotArea>
    <c:plotVisOnly val="1"/>
    <c:dispBlanksAs val="gap"/>
    <c:showDLblsOverMax val="0"/>
  </c:chart>
  <c:spPr>
    <a:ln>
      <a:noFill/>
    </a:ln>
  </c:spPr>
  <c:txPr>
    <a:bodyPr/>
    <a:lstStyle/>
    <a:p>
      <a:pPr>
        <a:defRPr sz="900" baseline="0">
          <a:latin typeface="Times New Roman" pitchFamily="18" charset="0"/>
        </a:defRPr>
      </a:pPr>
      <a:endParaRPr lang="en-US"/>
    </a:p>
  </c:txPr>
  <c:externalData r:id="rId1">
    <c:autoUpdate val="0"/>
  </c:externalData>
</c:chartSpace>
</file>

<file path=ppt/diagrams/_rels/data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jpg"/><Relationship Id="rId4" Type="http://schemas.openxmlformats.org/officeDocument/2006/relationships/image" Target="../media/image10.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jpg"/><Relationship Id="rId4"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E80CF-3E99-4E5E-92AB-13F5A6646F3E}"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CE7B1B25-2580-4A21-AF31-F31170C20389}">
      <dgm:prSet phldrT="[Text]" custT="1"/>
      <dgm:spPr/>
      <dgm:t>
        <a:bodyPr/>
        <a:lstStyle/>
        <a:p>
          <a:pPr algn="l"/>
          <a:r>
            <a:rPr lang="en-US" sz="1800" dirty="0" smtClean="0"/>
            <a:t>The general objective of the study was to investigates factors influencing the vulnerability of fishing activities to climate change among artisanal fisher-folks in coastal area of Lagos, Nigeria</a:t>
          </a:r>
          <a:endParaRPr lang="en-US" sz="1800" b="1" dirty="0">
            <a:effectLst/>
            <a:latin typeface="+mn-lt"/>
          </a:endParaRPr>
        </a:p>
      </dgm:t>
    </dgm:pt>
    <dgm:pt modelId="{1A4310C0-2A5F-48C6-A547-9E165B1CF49D}" type="parTrans" cxnId="{1F0FDF30-9995-4497-9042-7DFFCB7549D8}">
      <dgm:prSet/>
      <dgm:spPr/>
      <dgm:t>
        <a:bodyPr/>
        <a:lstStyle/>
        <a:p>
          <a:endParaRPr lang="en-US" sz="1800">
            <a:solidFill>
              <a:schemeClr val="tx1"/>
            </a:solidFill>
            <a:latin typeface="+mn-lt"/>
          </a:endParaRPr>
        </a:p>
      </dgm:t>
    </dgm:pt>
    <dgm:pt modelId="{8B62D4DB-9EF1-4BC1-9569-7F5A2D33E870}" type="sibTrans" cxnId="{1F0FDF30-9995-4497-9042-7DFFCB7549D8}">
      <dgm:prSet/>
      <dgm:spPr/>
      <dgm:t>
        <a:bodyPr/>
        <a:lstStyle/>
        <a:p>
          <a:endParaRPr lang="en-US" sz="1800">
            <a:solidFill>
              <a:schemeClr val="tx1"/>
            </a:solidFill>
            <a:latin typeface="+mn-lt"/>
          </a:endParaRPr>
        </a:p>
      </dgm:t>
    </dgm:pt>
    <dgm:pt modelId="{145AD872-C2CC-4023-AA44-4E52E110AD13}" type="pres">
      <dgm:prSet presAssocID="{682E80CF-3E99-4E5E-92AB-13F5A6646F3E}" presName="linear" presStyleCnt="0">
        <dgm:presLayoutVars>
          <dgm:animLvl val="lvl"/>
          <dgm:resizeHandles val="exact"/>
        </dgm:presLayoutVars>
      </dgm:prSet>
      <dgm:spPr/>
      <dgm:t>
        <a:bodyPr/>
        <a:lstStyle/>
        <a:p>
          <a:endParaRPr lang="en-US"/>
        </a:p>
      </dgm:t>
    </dgm:pt>
    <dgm:pt modelId="{C20BE14B-6A19-4D31-906B-EC0E82F27850}" type="pres">
      <dgm:prSet presAssocID="{CE7B1B25-2580-4A21-AF31-F31170C20389}" presName="parentText" presStyleLbl="node1" presStyleIdx="0" presStyleCnt="1" custLinFactNeighborX="-4955" custLinFactNeighborY="5374">
        <dgm:presLayoutVars>
          <dgm:chMax val="0"/>
          <dgm:bulletEnabled val="1"/>
        </dgm:presLayoutVars>
      </dgm:prSet>
      <dgm:spPr/>
      <dgm:t>
        <a:bodyPr/>
        <a:lstStyle/>
        <a:p>
          <a:endParaRPr lang="en-US"/>
        </a:p>
      </dgm:t>
    </dgm:pt>
  </dgm:ptLst>
  <dgm:cxnLst>
    <dgm:cxn modelId="{1F0FDF30-9995-4497-9042-7DFFCB7549D8}" srcId="{682E80CF-3E99-4E5E-92AB-13F5A6646F3E}" destId="{CE7B1B25-2580-4A21-AF31-F31170C20389}" srcOrd="0" destOrd="0" parTransId="{1A4310C0-2A5F-48C6-A547-9E165B1CF49D}" sibTransId="{8B62D4DB-9EF1-4BC1-9569-7F5A2D33E870}"/>
    <dgm:cxn modelId="{2BA4119D-7C4E-44F5-8B29-5A04DB0B9476}" type="presOf" srcId="{682E80CF-3E99-4E5E-92AB-13F5A6646F3E}" destId="{145AD872-C2CC-4023-AA44-4E52E110AD13}" srcOrd="0" destOrd="0" presId="urn:microsoft.com/office/officeart/2005/8/layout/vList2"/>
    <dgm:cxn modelId="{34F325AA-8CEB-4EA5-A64B-D198FAD701CB}" type="presOf" srcId="{CE7B1B25-2580-4A21-AF31-F31170C20389}" destId="{C20BE14B-6A19-4D31-906B-EC0E82F27850}" srcOrd="0" destOrd="0" presId="urn:microsoft.com/office/officeart/2005/8/layout/vList2"/>
    <dgm:cxn modelId="{E77428A9-843F-4E4E-8A49-33AACFCC8367}" type="presParOf" srcId="{145AD872-C2CC-4023-AA44-4E52E110AD13}" destId="{C20BE14B-6A19-4D31-906B-EC0E82F27850}" srcOrd="0"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2E80CF-3E99-4E5E-92AB-13F5A6646F3E}" type="doc">
      <dgm:prSet loTypeId="urn:microsoft.com/office/officeart/2008/layout/PictureStrips" loCatId="list" qsTypeId="urn:microsoft.com/office/officeart/2005/8/quickstyle/simple2" qsCatId="simple" csTypeId="urn:microsoft.com/office/officeart/2005/8/colors/colorful5" csCatId="colorful" phldr="1"/>
      <dgm:spPr/>
      <dgm:t>
        <a:bodyPr/>
        <a:lstStyle/>
        <a:p>
          <a:endParaRPr lang="en-US"/>
        </a:p>
      </dgm:t>
    </dgm:pt>
    <dgm:pt modelId="{CE7B1B25-2580-4A21-AF31-F31170C20389}">
      <dgm:prSet phldrT="[Text]" custT="1"/>
      <dgm:spPr>
        <a:solidFill>
          <a:srgbClr val="FF0000">
            <a:alpha val="40000"/>
          </a:srgbClr>
        </a:solidFill>
      </dgm:spPr>
      <dgm:t>
        <a:bodyPr/>
        <a:lstStyle/>
        <a:p>
          <a:pPr algn="l"/>
          <a:r>
            <a:rPr lang="en-US" sz="1800" b="0" dirty="0" smtClean="0">
              <a:latin typeface="Calibri (Body)"/>
            </a:rPr>
            <a:t>1. describe the socioeconomic profile of the artisanal fishers in the study area;</a:t>
          </a:r>
          <a:endParaRPr lang="en-US" sz="1800" b="0" dirty="0">
            <a:solidFill>
              <a:schemeClr val="tx1"/>
            </a:solidFill>
            <a:effectLst/>
            <a:latin typeface="Calibri (Body)"/>
          </a:endParaRPr>
        </a:p>
      </dgm:t>
    </dgm:pt>
    <dgm:pt modelId="{1A4310C0-2A5F-48C6-A547-9E165B1CF49D}" type="parTrans" cxnId="{1F0FDF30-9995-4497-9042-7DFFCB7549D8}">
      <dgm:prSet/>
      <dgm:spPr/>
      <dgm:t>
        <a:bodyPr/>
        <a:lstStyle/>
        <a:p>
          <a:endParaRPr lang="en-US" sz="1800">
            <a:solidFill>
              <a:schemeClr val="tx1"/>
            </a:solidFill>
            <a:latin typeface="+mn-lt"/>
          </a:endParaRPr>
        </a:p>
      </dgm:t>
    </dgm:pt>
    <dgm:pt modelId="{8B62D4DB-9EF1-4BC1-9569-7F5A2D33E870}" type="sibTrans" cxnId="{1F0FDF30-9995-4497-9042-7DFFCB7549D8}">
      <dgm:prSet/>
      <dgm:spPr/>
      <dgm:t>
        <a:bodyPr/>
        <a:lstStyle/>
        <a:p>
          <a:endParaRPr lang="en-US" sz="1800">
            <a:solidFill>
              <a:schemeClr val="tx1"/>
            </a:solidFill>
            <a:latin typeface="+mn-lt"/>
          </a:endParaRPr>
        </a:p>
      </dgm:t>
    </dgm:pt>
    <dgm:pt modelId="{FE098A15-7B73-4AE2-89F6-2E57822F207A}">
      <dgm:prSet phldrT="[Text]" custT="1"/>
      <dgm:spPr>
        <a:solidFill>
          <a:srgbClr val="7030A0">
            <a:alpha val="40000"/>
          </a:srgbClr>
        </a:solidFill>
      </dgm:spPr>
      <dgm:t>
        <a:bodyPr/>
        <a:lstStyle/>
        <a:p>
          <a:pPr algn="l"/>
          <a:r>
            <a:rPr lang="en-US" sz="1800" dirty="0" smtClean="0"/>
            <a:t>3. ascertain the adaptive capacity employed by artisanal fishers to ameliorate their vulnerability to climate change; and</a:t>
          </a:r>
          <a:endParaRPr lang="en-US" sz="1800" b="1" dirty="0">
            <a:solidFill>
              <a:srgbClr val="C00000"/>
            </a:solidFill>
            <a:effectLst>
              <a:outerShdw blurRad="38100" dist="38100" dir="2700000" algn="tl">
                <a:srgbClr val="000000">
                  <a:alpha val="43137"/>
                </a:srgbClr>
              </a:outerShdw>
            </a:effectLst>
            <a:latin typeface="+mn-lt"/>
          </a:endParaRPr>
        </a:p>
      </dgm:t>
    </dgm:pt>
    <dgm:pt modelId="{48CA376B-7EB9-44CD-A79E-66E125BCF903}" type="parTrans" cxnId="{E3C23B74-55D7-4D4F-9897-25D18281F14D}">
      <dgm:prSet/>
      <dgm:spPr/>
      <dgm:t>
        <a:bodyPr/>
        <a:lstStyle/>
        <a:p>
          <a:endParaRPr lang="en-US" sz="1800">
            <a:solidFill>
              <a:schemeClr val="tx1"/>
            </a:solidFill>
            <a:latin typeface="+mn-lt"/>
          </a:endParaRPr>
        </a:p>
      </dgm:t>
    </dgm:pt>
    <dgm:pt modelId="{DF06BA22-8B33-43BC-B37B-811E006FECE4}" type="sibTrans" cxnId="{E3C23B74-55D7-4D4F-9897-25D18281F14D}">
      <dgm:prSet/>
      <dgm:spPr/>
      <dgm:t>
        <a:bodyPr/>
        <a:lstStyle/>
        <a:p>
          <a:endParaRPr lang="en-US" sz="1800">
            <a:solidFill>
              <a:schemeClr val="tx1"/>
            </a:solidFill>
            <a:latin typeface="+mn-lt"/>
          </a:endParaRPr>
        </a:p>
      </dgm:t>
    </dgm:pt>
    <dgm:pt modelId="{68F7CECD-E1CF-4F3D-B416-23E410D5347D}">
      <dgm:prSet phldrT="[Text]" custT="1"/>
      <dgm:spPr>
        <a:solidFill>
          <a:srgbClr val="00B0F0">
            <a:alpha val="40000"/>
          </a:srgbClr>
        </a:solidFill>
      </dgm:spPr>
      <dgm:t>
        <a:bodyPr/>
        <a:lstStyle/>
        <a:p>
          <a:pPr algn="l"/>
          <a:r>
            <a:rPr lang="en-US" sz="1800" dirty="0" smtClean="0"/>
            <a:t>2. investigate the vulnerability of the artisanal fishers to climate change;</a:t>
          </a:r>
          <a:endParaRPr lang="en-US" sz="1800" b="1" dirty="0">
            <a:solidFill>
              <a:srgbClr val="002060"/>
            </a:solidFill>
            <a:effectLst/>
            <a:latin typeface="+mn-lt"/>
          </a:endParaRPr>
        </a:p>
      </dgm:t>
    </dgm:pt>
    <dgm:pt modelId="{85127E51-2BFA-470F-BAEA-FBE55D2D83CC}" type="parTrans" cxnId="{6A15D1F4-3757-474B-BBB8-30EF5ED362DB}">
      <dgm:prSet/>
      <dgm:spPr/>
      <dgm:t>
        <a:bodyPr/>
        <a:lstStyle/>
        <a:p>
          <a:endParaRPr lang="en-US" sz="1800">
            <a:solidFill>
              <a:schemeClr val="tx1"/>
            </a:solidFill>
            <a:latin typeface="+mn-lt"/>
          </a:endParaRPr>
        </a:p>
      </dgm:t>
    </dgm:pt>
    <dgm:pt modelId="{72A7F0C3-BA27-4687-9EDB-AEB88890C845}" type="sibTrans" cxnId="{6A15D1F4-3757-474B-BBB8-30EF5ED362DB}">
      <dgm:prSet/>
      <dgm:spPr/>
      <dgm:t>
        <a:bodyPr/>
        <a:lstStyle/>
        <a:p>
          <a:endParaRPr lang="en-US" sz="1800">
            <a:solidFill>
              <a:schemeClr val="tx1"/>
            </a:solidFill>
            <a:latin typeface="+mn-lt"/>
          </a:endParaRPr>
        </a:p>
      </dgm:t>
    </dgm:pt>
    <dgm:pt modelId="{4592FA0F-3D8D-42F4-A754-B257FD343C8E}">
      <dgm:prSet phldrT="[Text]" custT="1"/>
      <dgm:spPr>
        <a:solidFill>
          <a:schemeClr val="accent4">
            <a:lumMod val="75000"/>
            <a:alpha val="40000"/>
          </a:schemeClr>
        </a:solidFill>
      </dgm:spPr>
      <dgm:t>
        <a:bodyPr/>
        <a:lstStyle/>
        <a:p>
          <a:pPr algn="l"/>
          <a:r>
            <a:rPr lang="en-US" sz="1800" dirty="0" smtClean="0"/>
            <a:t>4. determine the factors associated with their vulnerability to climate change in the study area.</a:t>
          </a:r>
          <a:endParaRPr lang="en-US" sz="1800" b="1" dirty="0">
            <a:solidFill>
              <a:srgbClr val="7030A0"/>
            </a:solidFill>
            <a:effectLst>
              <a:outerShdw blurRad="38100" dist="38100" dir="2700000" algn="tl">
                <a:srgbClr val="000000">
                  <a:alpha val="43137"/>
                </a:srgbClr>
              </a:outerShdw>
            </a:effectLst>
            <a:latin typeface="+mn-lt"/>
          </a:endParaRPr>
        </a:p>
      </dgm:t>
    </dgm:pt>
    <dgm:pt modelId="{875B3180-38AA-4044-85BA-6C81F05B7D55}" type="parTrans" cxnId="{69103295-1A1E-42A2-AC0B-0C7D496D8967}">
      <dgm:prSet/>
      <dgm:spPr/>
      <dgm:t>
        <a:bodyPr/>
        <a:lstStyle/>
        <a:p>
          <a:endParaRPr lang="en-US" sz="1800">
            <a:solidFill>
              <a:schemeClr val="tx1"/>
            </a:solidFill>
          </a:endParaRPr>
        </a:p>
      </dgm:t>
    </dgm:pt>
    <dgm:pt modelId="{441B2EB0-DD6A-4028-B821-DE512FC02455}" type="sibTrans" cxnId="{69103295-1A1E-42A2-AC0B-0C7D496D8967}">
      <dgm:prSet/>
      <dgm:spPr/>
      <dgm:t>
        <a:bodyPr/>
        <a:lstStyle/>
        <a:p>
          <a:endParaRPr lang="en-US" sz="1800">
            <a:solidFill>
              <a:schemeClr val="tx1"/>
            </a:solidFill>
          </a:endParaRPr>
        </a:p>
      </dgm:t>
    </dgm:pt>
    <dgm:pt modelId="{78007845-27FC-4514-82A5-0CD4C1DAE4DC}" type="pres">
      <dgm:prSet presAssocID="{682E80CF-3E99-4E5E-92AB-13F5A6646F3E}" presName="Name0" presStyleCnt="0">
        <dgm:presLayoutVars>
          <dgm:dir/>
          <dgm:resizeHandles val="exact"/>
        </dgm:presLayoutVars>
      </dgm:prSet>
      <dgm:spPr/>
      <dgm:t>
        <a:bodyPr/>
        <a:lstStyle/>
        <a:p>
          <a:endParaRPr lang="en-US"/>
        </a:p>
      </dgm:t>
    </dgm:pt>
    <dgm:pt modelId="{78B6D49E-FDFD-4A47-AC3C-8EB16DB02543}" type="pres">
      <dgm:prSet presAssocID="{CE7B1B25-2580-4A21-AF31-F31170C20389}" presName="composite" presStyleCnt="0"/>
      <dgm:spPr/>
    </dgm:pt>
    <dgm:pt modelId="{55C5C1E1-9392-42CF-993C-C68E3DCD1A90}" type="pres">
      <dgm:prSet presAssocID="{CE7B1B25-2580-4A21-AF31-F31170C20389}" presName="rect1" presStyleLbl="trAlignAcc1" presStyleIdx="0" presStyleCnt="4">
        <dgm:presLayoutVars>
          <dgm:bulletEnabled val="1"/>
        </dgm:presLayoutVars>
      </dgm:prSet>
      <dgm:spPr/>
      <dgm:t>
        <a:bodyPr/>
        <a:lstStyle/>
        <a:p>
          <a:endParaRPr lang="en-US"/>
        </a:p>
      </dgm:t>
    </dgm:pt>
    <dgm:pt modelId="{9C5F25AB-12E3-437D-91E5-A7A158C40C84}" type="pres">
      <dgm:prSet presAssocID="{CE7B1B25-2580-4A21-AF31-F31170C20389}" presName="rect2" presStyleLbl="fgImgPlace1" presStyleIdx="0" presStyleCnt="4" custScaleX="90513" custLinFactNeighborX="4846" custLinFactNeighborY="-8134"/>
      <dgm:spPr>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dgm:spPr>
      <dgm:t>
        <a:bodyPr/>
        <a:lstStyle/>
        <a:p>
          <a:endParaRPr lang="en-US"/>
        </a:p>
      </dgm:t>
    </dgm:pt>
    <dgm:pt modelId="{425D19FE-9630-4052-B040-10922FD34845}" type="pres">
      <dgm:prSet presAssocID="{8B62D4DB-9EF1-4BC1-9569-7F5A2D33E870}" presName="sibTrans" presStyleCnt="0"/>
      <dgm:spPr/>
    </dgm:pt>
    <dgm:pt modelId="{5DBFF516-7149-4FB6-8130-876D01EA7C71}" type="pres">
      <dgm:prSet presAssocID="{68F7CECD-E1CF-4F3D-B416-23E410D5347D}" presName="composite" presStyleCnt="0"/>
      <dgm:spPr/>
    </dgm:pt>
    <dgm:pt modelId="{B3399B7C-7FF5-4E99-B0A6-440C1E14E6BC}" type="pres">
      <dgm:prSet presAssocID="{68F7CECD-E1CF-4F3D-B416-23E410D5347D}" presName="rect1" presStyleLbl="trAlignAcc1" presStyleIdx="1" presStyleCnt="4">
        <dgm:presLayoutVars>
          <dgm:bulletEnabled val="1"/>
        </dgm:presLayoutVars>
      </dgm:prSet>
      <dgm:spPr/>
      <dgm:t>
        <a:bodyPr/>
        <a:lstStyle/>
        <a:p>
          <a:endParaRPr lang="en-US"/>
        </a:p>
      </dgm:t>
    </dgm:pt>
    <dgm:pt modelId="{1C88EF71-7195-4A41-B5B6-62C28246193A}" type="pres">
      <dgm:prSet presAssocID="{68F7CECD-E1CF-4F3D-B416-23E410D5347D}" presName="rect2"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dgm:spPr>
      <dgm:t>
        <a:bodyPr/>
        <a:lstStyle/>
        <a:p>
          <a:endParaRPr lang="en-US"/>
        </a:p>
      </dgm:t>
    </dgm:pt>
    <dgm:pt modelId="{FBA730A9-6A1E-488C-A8F8-FE4DA868B1ED}" type="pres">
      <dgm:prSet presAssocID="{72A7F0C3-BA27-4687-9EDB-AEB88890C845}" presName="sibTrans" presStyleCnt="0"/>
      <dgm:spPr/>
    </dgm:pt>
    <dgm:pt modelId="{B2CCA2F1-9CD9-4041-8522-0370CAAF0020}" type="pres">
      <dgm:prSet presAssocID="{FE098A15-7B73-4AE2-89F6-2E57822F207A}" presName="composite" presStyleCnt="0"/>
      <dgm:spPr/>
    </dgm:pt>
    <dgm:pt modelId="{8332F10B-F192-4558-B99B-228B340E0D1D}" type="pres">
      <dgm:prSet presAssocID="{FE098A15-7B73-4AE2-89F6-2E57822F207A}" presName="rect1" presStyleLbl="trAlignAcc1" presStyleIdx="2" presStyleCnt="4">
        <dgm:presLayoutVars>
          <dgm:bulletEnabled val="1"/>
        </dgm:presLayoutVars>
      </dgm:prSet>
      <dgm:spPr/>
      <dgm:t>
        <a:bodyPr/>
        <a:lstStyle/>
        <a:p>
          <a:endParaRPr lang="en-US"/>
        </a:p>
      </dgm:t>
    </dgm:pt>
    <dgm:pt modelId="{3AE5A305-CF88-4834-B713-C5B0C0337D79}" type="pres">
      <dgm:prSet presAssocID="{FE098A15-7B73-4AE2-89F6-2E57822F207A}" presName="rect2" presStyleLbl="fgImgPlace1" presStyleIdx="2" presStyleCnt="4" custScaleY="96360"/>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41000" r="-41000"/>
          </a:stretch>
        </a:blipFill>
      </dgm:spPr>
      <dgm:t>
        <a:bodyPr/>
        <a:lstStyle/>
        <a:p>
          <a:endParaRPr lang="en-US"/>
        </a:p>
      </dgm:t>
    </dgm:pt>
    <dgm:pt modelId="{F92FE8ED-29D8-46DA-8A0D-9AE85C8C7724}" type="pres">
      <dgm:prSet presAssocID="{DF06BA22-8B33-43BC-B37B-811E006FECE4}" presName="sibTrans" presStyleCnt="0"/>
      <dgm:spPr/>
    </dgm:pt>
    <dgm:pt modelId="{FFAAFFCA-9200-4905-BE8C-9C421514400D}" type="pres">
      <dgm:prSet presAssocID="{4592FA0F-3D8D-42F4-A754-B257FD343C8E}" presName="composite" presStyleCnt="0"/>
      <dgm:spPr/>
    </dgm:pt>
    <dgm:pt modelId="{9BC7A4DE-371C-49B1-966E-092D09FC3805}" type="pres">
      <dgm:prSet presAssocID="{4592FA0F-3D8D-42F4-A754-B257FD343C8E}" presName="rect1" presStyleLbl="trAlignAcc1" presStyleIdx="3" presStyleCnt="4">
        <dgm:presLayoutVars>
          <dgm:bulletEnabled val="1"/>
        </dgm:presLayoutVars>
      </dgm:prSet>
      <dgm:spPr/>
      <dgm:t>
        <a:bodyPr/>
        <a:lstStyle/>
        <a:p>
          <a:endParaRPr lang="en-US"/>
        </a:p>
      </dgm:t>
    </dgm:pt>
    <dgm:pt modelId="{06EF4388-4E3C-49E7-A94B-194D72CEA177}" type="pres">
      <dgm:prSet presAssocID="{4592FA0F-3D8D-42F4-A754-B257FD343C8E}" presName="rect2"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50000" r="-50000"/>
          </a:stretch>
        </a:blipFill>
      </dgm:spPr>
      <dgm:t>
        <a:bodyPr/>
        <a:lstStyle/>
        <a:p>
          <a:endParaRPr lang="en-US"/>
        </a:p>
      </dgm:t>
    </dgm:pt>
  </dgm:ptLst>
  <dgm:cxnLst>
    <dgm:cxn modelId="{69103295-1A1E-42A2-AC0B-0C7D496D8967}" srcId="{682E80CF-3E99-4E5E-92AB-13F5A6646F3E}" destId="{4592FA0F-3D8D-42F4-A754-B257FD343C8E}" srcOrd="3" destOrd="0" parTransId="{875B3180-38AA-4044-85BA-6C81F05B7D55}" sibTransId="{441B2EB0-DD6A-4028-B821-DE512FC02455}"/>
    <dgm:cxn modelId="{6A15D1F4-3757-474B-BBB8-30EF5ED362DB}" srcId="{682E80CF-3E99-4E5E-92AB-13F5A6646F3E}" destId="{68F7CECD-E1CF-4F3D-B416-23E410D5347D}" srcOrd="1" destOrd="0" parTransId="{85127E51-2BFA-470F-BAEA-FBE55D2D83CC}" sibTransId="{72A7F0C3-BA27-4687-9EDB-AEB88890C845}"/>
    <dgm:cxn modelId="{1F0FDF30-9995-4497-9042-7DFFCB7549D8}" srcId="{682E80CF-3E99-4E5E-92AB-13F5A6646F3E}" destId="{CE7B1B25-2580-4A21-AF31-F31170C20389}" srcOrd="0" destOrd="0" parTransId="{1A4310C0-2A5F-48C6-A547-9E165B1CF49D}" sibTransId="{8B62D4DB-9EF1-4BC1-9569-7F5A2D33E870}"/>
    <dgm:cxn modelId="{130C9A2A-96D6-418E-B53D-9FB0A09730FF}" type="presOf" srcId="{682E80CF-3E99-4E5E-92AB-13F5A6646F3E}" destId="{78007845-27FC-4514-82A5-0CD4C1DAE4DC}" srcOrd="0" destOrd="0" presId="urn:microsoft.com/office/officeart/2008/layout/PictureStrips"/>
    <dgm:cxn modelId="{A65853AB-8818-4BEA-8C8E-E8895853A52F}" type="presOf" srcId="{FE098A15-7B73-4AE2-89F6-2E57822F207A}" destId="{8332F10B-F192-4558-B99B-228B340E0D1D}" srcOrd="0" destOrd="0" presId="urn:microsoft.com/office/officeart/2008/layout/PictureStrips"/>
    <dgm:cxn modelId="{A21FBC42-4D5D-4332-A893-D32A493877EB}" type="presOf" srcId="{CE7B1B25-2580-4A21-AF31-F31170C20389}" destId="{55C5C1E1-9392-42CF-993C-C68E3DCD1A90}" srcOrd="0" destOrd="0" presId="urn:microsoft.com/office/officeart/2008/layout/PictureStrips"/>
    <dgm:cxn modelId="{0A8CA911-0D9B-4521-AE3E-B0657E07F254}" type="presOf" srcId="{68F7CECD-E1CF-4F3D-B416-23E410D5347D}" destId="{B3399B7C-7FF5-4E99-B0A6-440C1E14E6BC}" srcOrd="0" destOrd="0" presId="urn:microsoft.com/office/officeart/2008/layout/PictureStrips"/>
    <dgm:cxn modelId="{E3C23B74-55D7-4D4F-9897-25D18281F14D}" srcId="{682E80CF-3E99-4E5E-92AB-13F5A6646F3E}" destId="{FE098A15-7B73-4AE2-89F6-2E57822F207A}" srcOrd="2" destOrd="0" parTransId="{48CA376B-7EB9-44CD-A79E-66E125BCF903}" sibTransId="{DF06BA22-8B33-43BC-B37B-811E006FECE4}"/>
    <dgm:cxn modelId="{83CB013C-E922-4452-B01A-187E1BB2B4D4}" type="presOf" srcId="{4592FA0F-3D8D-42F4-A754-B257FD343C8E}" destId="{9BC7A4DE-371C-49B1-966E-092D09FC3805}" srcOrd="0" destOrd="0" presId="urn:microsoft.com/office/officeart/2008/layout/PictureStrips"/>
    <dgm:cxn modelId="{CF1831A3-BA53-4A80-942C-15A3E0A9E39C}" type="presParOf" srcId="{78007845-27FC-4514-82A5-0CD4C1DAE4DC}" destId="{78B6D49E-FDFD-4A47-AC3C-8EB16DB02543}" srcOrd="0" destOrd="0" presId="urn:microsoft.com/office/officeart/2008/layout/PictureStrips"/>
    <dgm:cxn modelId="{FBC516D0-B11F-4BE7-AB67-C4331AF0BF89}" type="presParOf" srcId="{78B6D49E-FDFD-4A47-AC3C-8EB16DB02543}" destId="{55C5C1E1-9392-42CF-993C-C68E3DCD1A90}" srcOrd="0" destOrd="0" presId="urn:microsoft.com/office/officeart/2008/layout/PictureStrips"/>
    <dgm:cxn modelId="{37E63767-0C4D-4228-8147-D9953EB2E86C}" type="presParOf" srcId="{78B6D49E-FDFD-4A47-AC3C-8EB16DB02543}" destId="{9C5F25AB-12E3-437D-91E5-A7A158C40C84}" srcOrd="1" destOrd="0" presId="urn:microsoft.com/office/officeart/2008/layout/PictureStrips"/>
    <dgm:cxn modelId="{09E99DB3-7543-4EC9-A792-323029298327}" type="presParOf" srcId="{78007845-27FC-4514-82A5-0CD4C1DAE4DC}" destId="{425D19FE-9630-4052-B040-10922FD34845}" srcOrd="1" destOrd="0" presId="urn:microsoft.com/office/officeart/2008/layout/PictureStrips"/>
    <dgm:cxn modelId="{10D4C331-E994-427B-ADAF-F6B6EBEB3C78}" type="presParOf" srcId="{78007845-27FC-4514-82A5-0CD4C1DAE4DC}" destId="{5DBFF516-7149-4FB6-8130-876D01EA7C71}" srcOrd="2" destOrd="0" presId="urn:microsoft.com/office/officeart/2008/layout/PictureStrips"/>
    <dgm:cxn modelId="{F3265615-C72E-4C5F-BD37-9A62A37439B3}" type="presParOf" srcId="{5DBFF516-7149-4FB6-8130-876D01EA7C71}" destId="{B3399B7C-7FF5-4E99-B0A6-440C1E14E6BC}" srcOrd="0" destOrd="0" presId="urn:microsoft.com/office/officeart/2008/layout/PictureStrips"/>
    <dgm:cxn modelId="{9656429F-13B5-44CC-A879-84758D871917}" type="presParOf" srcId="{5DBFF516-7149-4FB6-8130-876D01EA7C71}" destId="{1C88EF71-7195-4A41-B5B6-62C28246193A}" srcOrd="1" destOrd="0" presId="urn:microsoft.com/office/officeart/2008/layout/PictureStrips"/>
    <dgm:cxn modelId="{5BEC08D0-F7AF-4885-ADE5-68BFEAC9C085}" type="presParOf" srcId="{78007845-27FC-4514-82A5-0CD4C1DAE4DC}" destId="{FBA730A9-6A1E-488C-A8F8-FE4DA868B1ED}" srcOrd="3" destOrd="0" presId="urn:microsoft.com/office/officeart/2008/layout/PictureStrips"/>
    <dgm:cxn modelId="{C70B3EDA-2CEC-470E-A05B-5EC22B6FD8BF}" type="presParOf" srcId="{78007845-27FC-4514-82A5-0CD4C1DAE4DC}" destId="{B2CCA2F1-9CD9-4041-8522-0370CAAF0020}" srcOrd="4" destOrd="0" presId="urn:microsoft.com/office/officeart/2008/layout/PictureStrips"/>
    <dgm:cxn modelId="{F4D874B0-F56C-4E06-AB38-555E12DD31F9}" type="presParOf" srcId="{B2CCA2F1-9CD9-4041-8522-0370CAAF0020}" destId="{8332F10B-F192-4558-B99B-228B340E0D1D}" srcOrd="0" destOrd="0" presId="urn:microsoft.com/office/officeart/2008/layout/PictureStrips"/>
    <dgm:cxn modelId="{0F43E316-85FA-467E-A20E-0E6A0CA6C399}" type="presParOf" srcId="{B2CCA2F1-9CD9-4041-8522-0370CAAF0020}" destId="{3AE5A305-CF88-4834-B713-C5B0C0337D79}" srcOrd="1" destOrd="0" presId="urn:microsoft.com/office/officeart/2008/layout/PictureStrips"/>
    <dgm:cxn modelId="{6A5ADBC3-3163-44AF-8C39-34AE3017429A}" type="presParOf" srcId="{78007845-27FC-4514-82A5-0CD4C1DAE4DC}" destId="{F92FE8ED-29D8-46DA-8A0D-9AE85C8C7724}" srcOrd="5" destOrd="0" presId="urn:microsoft.com/office/officeart/2008/layout/PictureStrips"/>
    <dgm:cxn modelId="{40A9AF7B-508C-4DD5-B01B-19E8E6B8908C}" type="presParOf" srcId="{78007845-27FC-4514-82A5-0CD4C1DAE4DC}" destId="{FFAAFFCA-9200-4905-BE8C-9C421514400D}" srcOrd="6" destOrd="0" presId="urn:microsoft.com/office/officeart/2008/layout/PictureStrips"/>
    <dgm:cxn modelId="{D8714D60-58DD-4125-A9FE-E2515E746E73}" type="presParOf" srcId="{FFAAFFCA-9200-4905-BE8C-9C421514400D}" destId="{9BC7A4DE-371C-49B1-966E-092D09FC3805}" srcOrd="0" destOrd="0" presId="urn:microsoft.com/office/officeart/2008/layout/PictureStrips"/>
    <dgm:cxn modelId="{A7135875-2808-4EBF-A2D9-2FD7A7A01CE7}" type="presParOf" srcId="{FFAAFFCA-9200-4905-BE8C-9C421514400D}" destId="{06EF4388-4E3C-49E7-A94B-194D72CEA177}" srcOrd="1" destOrd="0" presId="urn:microsoft.com/office/officeart/2008/layout/PictureStrips"/>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2E80CF-3E99-4E5E-92AB-13F5A6646F3E}" type="doc">
      <dgm:prSet loTypeId="urn:microsoft.com/office/officeart/2005/8/layout/hierarchy3" loCatId="list" qsTypeId="urn:microsoft.com/office/officeart/2005/8/quickstyle/simple1" qsCatId="simple" csTypeId="urn:microsoft.com/office/officeart/2005/8/colors/accent6_4" csCatId="accent6" phldr="1"/>
      <dgm:spPr/>
      <dgm:t>
        <a:bodyPr/>
        <a:lstStyle/>
        <a:p>
          <a:endParaRPr lang="en-US"/>
        </a:p>
      </dgm:t>
    </dgm:pt>
    <dgm:pt modelId="{CE7B1B25-2580-4A21-AF31-F31170C20389}">
      <dgm:prSet phldrT="[Text]" custT="1">
        <dgm:style>
          <a:lnRef idx="1">
            <a:schemeClr val="dk1"/>
          </a:lnRef>
          <a:fillRef idx="2">
            <a:schemeClr val="dk1"/>
          </a:fillRef>
          <a:effectRef idx="1">
            <a:schemeClr val="dk1"/>
          </a:effectRef>
          <a:fontRef idx="minor">
            <a:schemeClr val="dk1"/>
          </a:fontRef>
        </dgm:style>
      </dgm:prSet>
      <dgm:spPr>
        <a:solidFill>
          <a:srgbClr val="FF0000">
            <a:alpha val="69804"/>
          </a:srgbClr>
        </a:solidFill>
        <a:ln>
          <a:solidFill>
            <a:schemeClr val="bg1"/>
          </a:solidFill>
        </a:ln>
      </dgm:spPr>
      <dgm:t>
        <a:bodyPr/>
        <a:lstStyle/>
        <a:p>
          <a:r>
            <a:rPr lang="en-US" sz="2000" b="1" dirty="0" smtClean="0">
              <a:solidFill>
                <a:schemeClr val="bg1"/>
              </a:solidFill>
            </a:rPr>
            <a:t>A two-stage sampling technique was used to select respondents for the study.</a:t>
          </a:r>
          <a:endParaRPr lang="en-US" sz="2000" b="1" i="0" dirty="0">
            <a:solidFill>
              <a:schemeClr val="bg1"/>
            </a:solidFill>
            <a:effectLst>
              <a:outerShdw blurRad="38100" dist="38100" dir="2700000" algn="tl">
                <a:srgbClr val="000000">
                  <a:alpha val="43137"/>
                </a:srgbClr>
              </a:outerShdw>
            </a:effectLst>
            <a:latin typeface="+mn-lt"/>
          </a:endParaRPr>
        </a:p>
      </dgm:t>
    </dgm:pt>
    <dgm:pt modelId="{1A4310C0-2A5F-48C6-A547-9E165B1CF49D}" type="parTrans" cxnId="{1F0FDF30-9995-4497-9042-7DFFCB7549D8}">
      <dgm:prSet/>
      <dgm:spPr/>
      <dgm:t>
        <a:bodyPr/>
        <a:lstStyle/>
        <a:p>
          <a:endParaRPr lang="en-US" sz="2000">
            <a:latin typeface="+mn-lt"/>
          </a:endParaRPr>
        </a:p>
      </dgm:t>
    </dgm:pt>
    <dgm:pt modelId="{8B62D4DB-9EF1-4BC1-9569-7F5A2D33E870}" type="sibTrans" cxnId="{1F0FDF30-9995-4497-9042-7DFFCB7549D8}">
      <dgm:prSet/>
      <dgm:spPr/>
      <dgm:t>
        <a:bodyPr/>
        <a:lstStyle/>
        <a:p>
          <a:endParaRPr lang="en-US" sz="2000">
            <a:latin typeface="+mn-lt"/>
          </a:endParaRPr>
        </a:p>
      </dgm:t>
    </dgm:pt>
    <dgm:pt modelId="{50B124C8-34FE-4EE1-B016-47BA27DC9261}">
      <dgm:prSet custT="1"/>
      <dgm:spPr>
        <a:solidFill>
          <a:srgbClr val="00B0F0">
            <a:alpha val="30196"/>
          </a:srgbClr>
        </a:solidFill>
        <a:ln>
          <a:noFill/>
        </a:ln>
      </dgm:spPr>
      <dgm:t>
        <a:bodyPr/>
        <a:lstStyle/>
        <a:p>
          <a:r>
            <a:rPr lang="en-US" sz="2000" dirty="0" smtClean="0">
              <a:solidFill>
                <a:schemeClr val="tx1"/>
              </a:solidFill>
            </a:rPr>
            <a:t>In the first stage purposive sampling was used to select four Local Government areas from the coastal axis of the study area</a:t>
          </a:r>
          <a:endParaRPr lang="en-US" sz="2000" b="1" dirty="0">
            <a:solidFill>
              <a:schemeClr val="tx1"/>
            </a:solidFill>
            <a:effectLst/>
            <a:latin typeface="+mn-lt"/>
          </a:endParaRPr>
        </a:p>
      </dgm:t>
    </dgm:pt>
    <dgm:pt modelId="{335EF7F8-FC17-4A6F-9CC6-850B97B4A5B8}" type="parTrans" cxnId="{F0D7015D-5CDA-4C5A-B926-6A7FA4CC09DA}">
      <dgm:prSet/>
      <dgm:spPr/>
      <dgm:t>
        <a:bodyPr/>
        <a:lstStyle/>
        <a:p>
          <a:endParaRPr lang="en-US"/>
        </a:p>
      </dgm:t>
    </dgm:pt>
    <dgm:pt modelId="{33A522F3-2B93-4A8F-BD16-62521C50FD27}" type="sibTrans" cxnId="{F0D7015D-5CDA-4C5A-B926-6A7FA4CC09DA}">
      <dgm:prSet/>
      <dgm:spPr/>
      <dgm:t>
        <a:bodyPr/>
        <a:lstStyle/>
        <a:p>
          <a:endParaRPr lang="en-US"/>
        </a:p>
      </dgm:t>
    </dgm:pt>
    <dgm:pt modelId="{0FEEC43E-9F1B-4407-93D4-CC9BBDEF0354}">
      <dgm:prSet custT="1"/>
      <dgm:spPr>
        <a:solidFill>
          <a:srgbClr val="7030A0">
            <a:alpha val="43137"/>
          </a:srgbClr>
        </a:solidFill>
        <a:ln>
          <a:noFill/>
        </a:ln>
      </dgm:spPr>
      <dgm:t>
        <a:bodyPr/>
        <a:lstStyle/>
        <a:p>
          <a:r>
            <a:rPr lang="en-US" sz="2000" dirty="0" smtClean="0"/>
            <a:t>The second stage involved the selection of the respondents from the sample frame (2,349) of artisanal fishers obtained from Lagos State Agricultural Development Programme</a:t>
          </a:r>
          <a:endParaRPr lang="en-US" sz="2000" b="1" dirty="0">
            <a:solidFill>
              <a:srgbClr val="002060"/>
            </a:solidFill>
            <a:effectLst/>
            <a:latin typeface="+mn-lt"/>
          </a:endParaRPr>
        </a:p>
      </dgm:t>
    </dgm:pt>
    <dgm:pt modelId="{C10DBB72-7A68-4FDC-A6D5-AAC834BFDA5E}" type="parTrans" cxnId="{7FC40EF9-D85F-4DB0-86BF-4940D2AF3ACE}">
      <dgm:prSet/>
      <dgm:spPr/>
      <dgm:t>
        <a:bodyPr/>
        <a:lstStyle/>
        <a:p>
          <a:endParaRPr lang="en-US"/>
        </a:p>
      </dgm:t>
    </dgm:pt>
    <dgm:pt modelId="{67B1BF6E-184A-4CB3-82B3-83D196264103}" type="sibTrans" cxnId="{7FC40EF9-D85F-4DB0-86BF-4940D2AF3ACE}">
      <dgm:prSet/>
      <dgm:spPr/>
      <dgm:t>
        <a:bodyPr/>
        <a:lstStyle/>
        <a:p>
          <a:endParaRPr lang="en-US"/>
        </a:p>
      </dgm:t>
    </dgm:pt>
    <dgm:pt modelId="{18D3CC26-D349-4F70-A1EA-09E0A9459121}">
      <dgm:prSet custT="1"/>
      <dgm:spPr>
        <a:solidFill>
          <a:srgbClr val="BF9000">
            <a:alpha val="40000"/>
          </a:srgbClr>
        </a:solidFill>
        <a:ln>
          <a:noFill/>
        </a:ln>
      </dgm:spPr>
      <dgm:t>
        <a:bodyPr/>
        <a:lstStyle/>
        <a:p>
          <a:r>
            <a:rPr lang="en-US" sz="2000" dirty="0" smtClean="0"/>
            <a:t>And finally, using sample size  calculation formula based on Fisher </a:t>
          </a:r>
          <a:r>
            <a:rPr lang="en-US" sz="2000" i="1" dirty="0" smtClean="0"/>
            <a:t>et al. </a:t>
          </a:r>
          <a:r>
            <a:rPr lang="en-US" sz="2000" dirty="0" smtClean="0"/>
            <a:t>(2007) , a total number of 342 artisanal fishers were eventually selected for the study.</a:t>
          </a:r>
          <a:endParaRPr lang="en-US" sz="2000" b="1" dirty="0">
            <a:solidFill>
              <a:schemeClr val="bg1"/>
            </a:solidFill>
            <a:effectLst>
              <a:outerShdw blurRad="38100" dist="38100" dir="2700000" algn="tl">
                <a:srgbClr val="000000">
                  <a:alpha val="43137"/>
                </a:srgbClr>
              </a:outerShdw>
            </a:effectLst>
            <a:latin typeface="+mn-lt"/>
          </a:endParaRPr>
        </a:p>
      </dgm:t>
    </dgm:pt>
    <dgm:pt modelId="{50889643-B636-43EF-A2A6-6127886B096A}" type="parTrans" cxnId="{DF798F82-1E39-416C-8AE3-6C2681BAD17C}">
      <dgm:prSet/>
      <dgm:spPr/>
      <dgm:t>
        <a:bodyPr/>
        <a:lstStyle/>
        <a:p>
          <a:endParaRPr lang="en-US"/>
        </a:p>
      </dgm:t>
    </dgm:pt>
    <dgm:pt modelId="{2DB3EAB7-8E56-43BC-81C4-9508FD4CECB3}" type="sibTrans" cxnId="{DF798F82-1E39-416C-8AE3-6C2681BAD17C}">
      <dgm:prSet/>
      <dgm:spPr/>
      <dgm:t>
        <a:bodyPr/>
        <a:lstStyle/>
        <a:p>
          <a:endParaRPr lang="en-US"/>
        </a:p>
      </dgm:t>
    </dgm:pt>
    <dgm:pt modelId="{D9EDDE62-C2ED-4340-832E-6BF1A860727E}" type="pres">
      <dgm:prSet presAssocID="{682E80CF-3E99-4E5E-92AB-13F5A6646F3E}" presName="diagram" presStyleCnt="0">
        <dgm:presLayoutVars>
          <dgm:chPref val="1"/>
          <dgm:dir/>
          <dgm:animOne val="branch"/>
          <dgm:animLvl val="lvl"/>
          <dgm:resizeHandles/>
        </dgm:presLayoutVars>
      </dgm:prSet>
      <dgm:spPr/>
      <dgm:t>
        <a:bodyPr/>
        <a:lstStyle/>
        <a:p>
          <a:endParaRPr lang="en-US"/>
        </a:p>
      </dgm:t>
    </dgm:pt>
    <dgm:pt modelId="{9574765F-BF54-47D7-B90A-9F5EE1042D34}" type="pres">
      <dgm:prSet presAssocID="{CE7B1B25-2580-4A21-AF31-F31170C20389}" presName="root" presStyleCnt="0"/>
      <dgm:spPr/>
      <dgm:t>
        <a:bodyPr/>
        <a:lstStyle/>
        <a:p>
          <a:endParaRPr lang="en-US"/>
        </a:p>
      </dgm:t>
    </dgm:pt>
    <dgm:pt modelId="{94077F1A-A770-4F60-BA65-20762F7D9952}" type="pres">
      <dgm:prSet presAssocID="{CE7B1B25-2580-4A21-AF31-F31170C20389}" presName="rootComposite" presStyleCnt="0"/>
      <dgm:spPr/>
      <dgm:t>
        <a:bodyPr/>
        <a:lstStyle/>
        <a:p>
          <a:endParaRPr lang="en-US"/>
        </a:p>
      </dgm:t>
    </dgm:pt>
    <dgm:pt modelId="{0201C32E-AE14-4176-AAA9-1613A96AF617}" type="pres">
      <dgm:prSet presAssocID="{CE7B1B25-2580-4A21-AF31-F31170C20389}" presName="rootText" presStyleLbl="node1" presStyleIdx="0" presStyleCnt="1" custScaleX="649713" custScaleY="122873" custLinFactNeighborX="3259"/>
      <dgm:spPr/>
      <dgm:t>
        <a:bodyPr/>
        <a:lstStyle/>
        <a:p>
          <a:endParaRPr lang="en-US"/>
        </a:p>
      </dgm:t>
    </dgm:pt>
    <dgm:pt modelId="{D18B3ED0-E5E1-464E-AEB5-592856AA7AFD}" type="pres">
      <dgm:prSet presAssocID="{CE7B1B25-2580-4A21-AF31-F31170C20389}" presName="rootConnector" presStyleLbl="node1" presStyleIdx="0" presStyleCnt="1"/>
      <dgm:spPr/>
      <dgm:t>
        <a:bodyPr/>
        <a:lstStyle/>
        <a:p>
          <a:endParaRPr lang="en-US"/>
        </a:p>
      </dgm:t>
    </dgm:pt>
    <dgm:pt modelId="{6BD2F723-561A-46FD-8B11-2428AA235EBD}" type="pres">
      <dgm:prSet presAssocID="{CE7B1B25-2580-4A21-AF31-F31170C20389}" presName="childShape" presStyleCnt="0"/>
      <dgm:spPr/>
      <dgm:t>
        <a:bodyPr/>
        <a:lstStyle/>
        <a:p>
          <a:endParaRPr lang="en-US"/>
        </a:p>
      </dgm:t>
    </dgm:pt>
    <dgm:pt modelId="{44979DD9-CDD7-4C92-BC45-A586498F4891}" type="pres">
      <dgm:prSet presAssocID="{335EF7F8-FC17-4A6F-9CC6-850B97B4A5B8}" presName="Name13" presStyleLbl="parChTrans1D2" presStyleIdx="0" presStyleCnt="3"/>
      <dgm:spPr/>
      <dgm:t>
        <a:bodyPr/>
        <a:lstStyle/>
        <a:p>
          <a:endParaRPr lang="en-US"/>
        </a:p>
      </dgm:t>
    </dgm:pt>
    <dgm:pt modelId="{1ED372B4-60DF-4924-BDD4-21E8A922B12C}" type="pres">
      <dgm:prSet presAssocID="{50B124C8-34FE-4EE1-B016-47BA27DC9261}" presName="childText" presStyleLbl="bgAcc1" presStyleIdx="0" presStyleCnt="3" custScaleX="668688" custScaleY="126695">
        <dgm:presLayoutVars>
          <dgm:bulletEnabled val="1"/>
        </dgm:presLayoutVars>
      </dgm:prSet>
      <dgm:spPr/>
      <dgm:t>
        <a:bodyPr/>
        <a:lstStyle/>
        <a:p>
          <a:endParaRPr lang="en-US"/>
        </a:p>
      </dgm:t>
    </dgm:pt>
    <dgm:pt modelId="{56533B8A-71B2-4E11-8BCF-EE29F5B294CC}" type="pres">
      <dgm:prSet presAssocID="{C10DBB72-7A68-4FDC-A6D5-AAC834BFDA5E}" presName="Name13" presStyleLbl="parChTrans1D2" presStyleIdx="1" presStyleCnt="3"/>
      <dgm:spPr/>
      <dgm:t>
        <a:bodyPr/>
        <a:lstStyle/>
        <a:p>
          <a:endParaRPr lang="en-US"/>
        </a:p>
      </dgm:t>
    </dgm:pt>
    <dgm:pt modelId="{1F49AAA9-DA13-4768-95AC-5F3277CB29DA}" type="pres">
      <dgm:prSet presAssocID="{0FEEC43E-9F1B-4407-93D4-CC9BBDEF0354}" presName="childText" presStyleLbl="bgAcc1" presStyleIdx="1" presStyleCnt="3" custScaleX="774585" custScaleY="136776">
        <dgm:presLayoutVars>
          <dgm:bulletEnabled val="1"/>
        </dgm:presLayoutVars>
      </dgm:prSet>
      <dgm:spPr/>
      <dgm:t>
        <a:bodyPr/>
        <a:lstStyle/>
        <a:p>
          <a:endParaRPr lang="en-US"/>
        </a:p>
      </dgm:t>
    </dgm:pt>
    <dgm:pt modelId="{8055C105-476F-4064-92A1-D0997F334022}" type="pres">
      <dgm:prSet presAssocID="{50889643-B636-43EF-A2A6-6127886B096A}" presName="Name13" presStyleLbl="parChTrans1D2" presStyleIdx="2" presStyleCnt="3"/>
      <dgm:spPr/>
      <dgm:t>
        <a:bodyPr/>
        <a:lstStyle/>
        <a:p>
          <a:endParaRPr lang="en-US"/>
        </a:p>
      </dgm:t>
    </dgm:pt>
    <dgm:pt modelId="{037F1CCC-572E-4D53-B256-C4F74D09BB3A}" type="pres">
      <dgm:prSet presAssocID="{18D3CC26-D349-4F70-A1EA-09E0A9459121}" presName="childText" presStyleLbl="bgAcc1" presStyleIdx="2" presStyleCnt="3" custScaleX="898189" custScaleY="172376">
        <dgm:presLayoutVars>
          <dgm:bulletEnabled val="1"/>
        </dgm:presLayoutVars>
      </dgm:prSet>
      <dgm:spPr/>
      <dgm:t>
        <a:bodyPr/>
        <a:lstStyle/>
        <a:p>
          <a:endParaRPr lang="en-US"/>
        </a:p>
      </dgm:t>
    </dgm:pt>
  </dgm:ptLst>
  <dgm:cxnLst>
    <dgm:cxn modelId="{3FA1AF7D-3105-4398-A9A8-F05375B0FA20}" type="presOf" srcId="{C10DBB72-7A68-4FDC-A6D5-AAC834BFDA5E}" destId="{56533B8A-71B2-4E11-8BCF-EE29F5B294CC}" srcOrd="0" destOrd="0" presId="urn:microsoft.com/office/officeart/2005/8/layout/hierarchy3"/>
    <dgm:cxn modelId="{8F27D4FE-8D34-4813-840A-23DD4A9475E9}" type="presOf" srcId="{682E80CF-3E99-4E5E-92AB-13F5A6646F3E}" destId="{D9EDDE62-C2ED-4340-832E-6BF1A860727E}" srcOrd="0" destOrd="0" presId="urn:microsoft.com/office/officeart/2005/8/layout/hierarchy3"/>
    <dgm:cxn modelId="{5220232B-C0A7-498B-A4E5-836987C87BE1}" type="presOf" srcId="{CE7B1B25-2580-4A21-AF31-F31170C20389}" destId="{D18B3ED0-E5E1-464E-AEB5-592856AA7AFD}" srcOrd="1" destOrd="0" presId="urn:microsoft.com/office/officeart/2005/8/layout/hierarchy3"/>
    <dgm:cxn modelId="{DF798F82-1E39-416C-8AE3-6C2681BAD17C}" srcId="{CE7B1B25-2580-4A21-AF31-F31170C20389}" destId="{18D3CC26-D349-4F70-A1EA-09E0A9459121}" srcOrd="2" destOrd="0" parTransId="{50889643-B636-43EF-A2A6-6127886B096A}" sibTransId="{2DB3EAB7-8E56-43BC-81C4-9508FD4CECB3}"/>
    <dgm:cxn modelId="{EC25B90B-8C87-46B9-B410-ACF1458FAF84}" type="presOf" srcId="{0FEEC43E-9F1B-4407-93D4-CC9BBDEF0354}" destId="{1F49AAA9-DA13-4768-95AC-5F3277CB29DA}" srcOrd="0" destOrd="0" presId="urn:microsoft.com/office/officeart/2005/8/layout/hierarchy3"/>
    <dgm:cxn modelId="{1F0FDF30-9995-4497-9042-7DFFCB7549D8}" srcId="{682E80CF-3E99-4E5E-92AB-13F5A6646F3E}" destId="{CE7B1B25-2580-4A21-AF31-F31170C20389}" srcOrd="0" destOrd="0" parTransId="{1A4310C0-2A5F-48C6-A547-9E165B1CF49D}" sibTransId="{8B62D4DB-9EF1-4BC1-9569-7F5A2D33E870}"/>
    <dgm:cxn modelId="{8BF30958-6A17-45B9-8A8F-C55FCE59F3EA}" type="presOf" srcId="{CE7B1B25-2580-4A21-AF31-F31170C20389}" destId="{0201C32E-AE14-4176-AAA9-1613A96AF617}" srcOrd="0" destOrd="0" presId="urn:microsoft.com/office/officeart/2005/8/layout/hierarchy3"/>
    <dgm:cxn modelId="{F0D7015D-5CDA-4C5A-B926-6A7FA4CC09DA}" srcId="{CE7B1B25-2580-4A21-AF31-F31170C20389}" destId="{50B124C8-34FE-4EE1-B016-47BA27DC9261}" srcOrd="0" destOrd="0" parTransId="{335EF7F8-FC17-4A6F-9CC6-850B97B4A5B8}" sibTransId="{33A522F3-2B93-4A8F-BD16-62521C50FD27}"/>
    <dgm:cxn modelId="{3CDF5275-FF5C-41DE-8D04-69A1B439227E}" type="presOf" srcId="{50889643-B636-43EF-A2A6-6127886B096A}" destId="{8055C105-476F-4064-92A1-D0997F334022}" srcOrd="0" destOrd="0" presId="urn:microsoft.com/office/officeart/2005/8/layout/hierarchy3"/>
    <dgm:cxn modelId="{926885E3-30E6-4C01-A621-2E295C5821C6}" type="presOf" srcId="{335EF7F8-FC17-4A6F-9CC6-850B97B4A5B8}" destId="{44979DD9-CDD7-4C92-BC45-A586498F4891}" srcOrd="0" destOrd="0" presId="urn:microsoft.com/office/officeart/2005/8/layout/hierarchy3"/>
    <dgm:cxn modelId="{982EEF7B-3886-43DD-891A-CD856E6A03F1}" type="presOf" srcId="{18D3CC26-D349-4F70-A1EA-09E0A9459121}" destId="{037F1CCC-572E-4D53-B256-C4F74D09BB3A}" srcOrd="0" destOrd="0" presId="urn:microsoft.com/office/officeart/2005/8/layout/hierarchy3"/>
    <dgm:cxn modelId="{7FC40EF9-D85F-4DB0-86BF-4940D2AF3ACE}" srcId="{CE7B1B25-2580-4A21-AF31-F31170C20389}" destId="{0FEEC43E-9F1B-4407-93D4-CC9BBDEF0354}" srcOrd="1" destOrd="0" parTransId="{C10DBB72-7A68-4FDC-A6D5-AAC834BFDA5E}" sibTransId="{67B1BF6E-184A-4CB3-82B3-83D196264103}"/>
    <dgm:cxn modelId="{CE72A5B8-3C91-48ED-B471-1983ABA45F6E}" type="presOf" srcId="{50B124C8-34FE-4EE1-B016-47BA27DC9261}" destId="{1ED372B4-60DF-4924-BDD4-21E8A922B12C}" srcOrd="0" destOrd="0" presId="urn:microsoft.com/office/officeart/2005/8/layout/hierarchy3"/>
    <dgm:cxn modelId="{0153479B-47C5-4828-A789-614B4C637F7B}" type="presParOf" srcId="{D9EDDE62-C2ED-4340-832E-6BF1A860727E}" destId="{9574765F-BF54-47D7-B90A-9F5EE1042D34}" srcOrd="0" destOrd="0" presId="urn:microsoft.com/office/officeart/2005/8/layout/hierarchy3"/>
    <dgm:cxn modelId="{F5CBD053-469F-44B2-A874-78E5008EB19B}" type="presParOf" srcId="{9574765F-BF54-47D7-B90A-9F5EE1042D34}" destId="{94077F1A-A770-4F60-BA65-20762F7D9952}" srcOrd="0" destOrd="0" presId="urn:microsoft.com/office/officeart/2005/8/layout/hierarchy3"/>
    <dgm:cxn modelId="{31C7C3CA-C468-4075-8383-06700EF13CD0}" type="presParOf" srcId="{94077F1A-A770-4F60-BA65-20762F7D9952}" destId="{0201C32E-AE14-4176-AAA9-1613A96AF617}" srcOrd="0" destOrd="0" presId="urn:microsoft.com/office/officeart/2005/8/layout/hierarchy3"/>
    <dgm:cxn modelId="{9F529807-8AAA-4DD2-90FF-B9C2D247AE3A}" type="presParOf" srcId="{94077F1A-A770-4F60-BA65-20762F7D9952}" destId="{D18B3ED0-E5E1-464E-AEB5-592856AA7AFD}" srcOrd="1" destOrd="0" presId="urn:microsoft.com/office/officeart/2005/8/layout/hierarchy3"/>
    <dgm:cxn modelId="{F17571A6-291D-4F0C-8A7E-751C7A3BAB07}" type="presParOf" srcId="{9574765F-BF54-47D7-B90A-9F5EE1042D34}" destId="{6BD2F723-561A-46FD-8B11-2428AA235EBD}" srcOrd="1" destOrd="0" presId="urn:microsoft.com/office/officeart/2005/8/layout/hierarchy3"/>
    <dgm:cxn modelId="{C57B5E75-DDE2-445C-9686-D9919D02437A}" type="presParOf" srcId="{6BD2F723-561A-46FD-8B11-2428AA235EBD}" destId="{44979DD9-CDD7-4C92-BC45-A586498F4891}" srcOrd="0" destOrd="0" presId="urn:microsoft.com/office/officeart/2005/8/layout/hierarchy3"/>
    <dgm:cxn modelId="{3C1AD03C-EBAD-4A8E-935A-E8EC5C2B1545}" type="presParOf" srcId="{6BD2F723-561A-46FD-8B11-2428AA235EBD}" destId="{1ED372B4-60DF-4924-BDD4-21E8A922B12C}" srcOrd="1" destOrd="0" presId="urn:microsoft.com/office/officeart/2005/8/layout/hierarchy3"/>
    <dgm:cxn modelId="{AD441942-6B29-4BD6-95AC-94F433C031CC}" type="presParOf" srcId="{6BD2F723-561A-46FD-8B11-2428AA235EBD}" destId="{56533B8A-71B2-4E11-8BCF-EE29F5B294CC}" srcOrd="2" destOrd="0" presId="urn:microsoft.com/office/officeart/2005/8/layout/hierarchy3"/>
    <dgm:cxn modelId="{BB91F461-5CDD-4215-A97A-68EBEED52461}" type="presParOf" srcId="{6BD2F723-561A-46FD-8B11-2428AA235EBD}" destId="{1F49AAA9-DA13-4768-95AC-5F3277CB29DA}" srcOrd="3" destOrd="0" presId="urn:microsoft.com/office/officeart/2005/8/layout/hierarchy3"/>
    <dgm:cxn modelId="{4115C518-1975-451C-BCA7-FB79A61AA95B}" type="presParOf" srcId="{6BD2F723-561A-46FD-8B11-2428AA235EBD}" destId="{8055C105-476F-4064-92A1-D0997F334022}" srcOrd="4" destOrd="0" presId="urn:microsoft.com/office/officeart/2005/8/layout/hierarchy3"/>
    <dgm:cxn modelId="{EB273735-6AC2-42A2-B7B5-87C7A8E3B2B6}" type="presParOf" srcId="{6BD2F723-561A-46FD-8B11-2428AA235EBD}" destId="{037F1CCC-572E-4D53-B256-C4F74D09BB3A}"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4EB055-905C-4CFC-A609-E3FFEE8B69B4}" type="doc">
      <dgm:prSet loTypeId="urn:microsoft.com/office/officeart/2009/3/layout/StepUpProcess" loCatId="process" qsTypeId="urn:microsoft.com/office/officeart/2005/8/quickstyle/simple1" qsCatId="simple" csTypeId="urn:microsoft.com/office/officeart/2005/8/colors/colorful1" csCatId="colorful" phldr="1"/>
      <dgm:spPr/>
    </dgm:pt>
    <dgm:pt modelId="{886950C2-7A29-4A07-8191-15907EEA5E6C}">
      <dgm:prSet phldrT="[Text]" custT="1"/>
      <dgm:spPr>
        <a:solidFill>
          <a:schemeClr val="accent2">
            <a:lumMod val="20000"/>
            <a:lumOff val="80000"/>
          </a:schemeClr>
        </a:solidFill>
      </dgm:spPr>
      <dgm:t>
        <a:bodyPr/>
        <a:lstStyle/>
        <a:p>
          <a:r>
            <a:rPr lang="en-US" sz="1500" dirty="0" smtClean="0"/>
            <a:t>The collected data were subjected to both descriptive and inferential statistics such as frequency counts, percentages, charts and mean, vulnerability and factor analyses.</a:t>
          </a:r>
          <a:endParaRPr lang="en-US" sz="1500" dirty="0"/>
        </a:p>
      </dgm:t>
    </dgm:pt>
    <dgm:pt modelId="{28C8AA71-2699-4596-92D8-90D87F93C2C4}" type="parTrans" cxnId="{B807CC0B-5B8A-462D-A163-5567BE9FD4C1}">
      <dgm:prSet/>
      <dgm:spPr/>
      <dgm:t>
        <a:bodyPr/>
        <a:lstStyle/>
        <a:p>
          <a:endParaRPr lang="en-US" sz="1400"/>
        </a:p>
      </dgm:t>
    </dgm:pt>
    <dgm:pt modelId="{7EC14460-0BD8-4177-9647-114325D7863A}" type="sibTrans" cxnId="{B807CC0B-5B8A-462D-A163-5567BE9FD4C1}">
      <dgm:prSet/>
      <dgm:spPr/>
      <dgm:t>
        <a:bodyPr/>
        <a:lstStyle/>
        <a:p>
          <a:endParaRPr lang="en-US" sz="1400"/>
        </a:p>
      </dgm:t>
    </dgm:pt>
    <dgm:pt modelId="{0C2AF8C3-ED2D-465E-B7FC-A865FD87CB7A}">
      <dgm:prSet phldrT="[Text]" custT="1"/>
      <dgm:spPr>
        <a:solidFill>
          <a:schemeClr val="accent3">
            <a:lumMod val="40000"/>
            <a:lumOff val="60000"/>
          </a:schemeClr>
        </a:solidFill>
      </dgm:spPr>
      <dgm:t>
        <a:bodyPr/>
        <a:lstStyle/>
        <a:p>
          <a:r>
            <a:rPr lang="en-US" sz="1500" dirty="0" smtClean="0"/>
            <a:t>The adaptive capacity employed used by artisanal fishers were measured on a 5-point </a:t>
          </a:r>
          <a:r>
            <a:rPr lang="en-US" sz="1500" dirty="0" err="1" smtClean="0"/>
            <a:t>Likert</a:t>
          </a:r>
          <a:r>
            <a:rPr lang="en-US" sz="1500" dirty="0" smtClean="0"/>
            <a:t> scale involving statement relating to possible adaptation strategies.</a:t>
          </a:r>
          <a:endParaRPr lang="en-US" sz="1500" dirty="0"/>
        </a:p>
      </dgm:t>
    </dgm:pt>
    <dgm:pt modelId="{ECBC5819-964F-4AF4-825D-B4711607AD76}" type="parTrans" cxnId="{DCCEAA9F-CCD7-48F5-8767-713BB4ECD63D}">
      <dgm:prSet/>
      <dgm:spPr/>
      <dgm:t>
        <a:bodyPr/>
        <a:lstStyle/>
        <a:p>
          <a:endParaRPr lang="en-US" sz="1400"/>
        </a:p>
      </dgm:t>
    </dgm:pt>
    <dgm:pt modelId="{5794C291-B794-47EA-A6C4-9F2280CE57B1}" type="sibTrans" cxnId="{DCCEAA9F-CCD7-48F5-8767-713BB4ECD63D}">
      <dgm:prSet/>
      <dgm:spPr/>
      <dgm:t>
        <a:bodyPr/>
        <a:lstStyle/>
        <a:p>
          <a:endParaRPr lang="en-US" sz="1400"/>
        </a:p>
      </dgm:t>
    </dgm:pt>
    <dgm:pt modelId="{7A47CE2B-7B02-4900-9DA0-801396A03B9F}">
      <dgm:prSet phldrT="[Text]" custT="1"/>
      <dgm:spPr>
        <a:solidFill>
          <a:schemeClr val="accent6">
            <a:lumMod val="20000"/>
            <a:lumOff val="80000"/>
          </a:schemeClr>
        </a:solidFill>
      </dgm:spPr>
      <dgm:t>
        <a:bodyPr/>
        <a:lstStyle/>
        <a:p>
          <a:r>
            <a:rPr lang="en-US" sz="1500" dirty="0" smtClean="0"/>
            <a:t>The values on the scale were summed together and divided by 5 to obtain the cut-off mean value of 3. Variables with a mean score value ≥ 3 are considered to be as high, while variables with a mean score below 3 were regarded as low.</a:t>
          </a:r>
          <a:endParaRPr lang="en-US" sz="1500" dirty="0"/>
        </a:p>
      </dgm:t>
    </dgm:pt>
    <dgm:pt modelId="{D62DE40E-FEAC-42DD-B49B-627F76850641}" type="parTrans" cxnId="{1D4B2DEB-8DCB-4740-8A7B-C67AF4EB764F}">
      <dgm:prSet/>
      <dgm:spPr/>
      <dgm:t>
        <a:bodyPr/>
        <a:lstStyle/>
        <a:p>
          <a:endParaRPr lang="en-US"/>
        </a:p>
      </dgm:t>
    </dgm:pt>
    <dgm:pt modelId="{0B0BFB6D-9311-4D7F-B0B0-AEC31568C374}" type="sibTrans" cxnId="{1D4B2DEB-8DCB-4740-8A7B-C67AF4EB764F}">
      <dgm:prSet/>
      <dgm:spPr/>
      <dgm:t>
        <a:bodyPr/>
        <a:lstStyle/>
        <a:p>
          <a:endParaRPr lang="en-US"/>
        </a:p>
      </dgm:t>
    </dgm:pt>
    <dgm:pt modelId="{9474C809-0E1F-42C2-80EC-625EE1AE620F}">
      <dgm:prSet phldrT="[Text]" custT="1"/>
      <dgm:spPr>
        <a:solidFill>
          <a:schemeClr val="bg1">
            <a:lumMod val="95000"/>
          </a:schemeClr>
        </a:solidFill>
      </dgm:spPr>
      <dgm:t>
        <a:bodyPr/>
        <a:lstStyle/>
        <a:p>
          <a:r>
            <a:rPr lang="en-US" sz="1500" dirty="0" smtClean="0"/>
            <a:t>Data were collected with the aid of structured questionnaire on socioeconomic characteristics of artisanal fishers, respondents’ vulnerability to climate change and factors associated with vulnerability</a:t>
          </a:r>
          <a:endParaRPr lang="en-US" sz="1500" b="0" dirty="0"/>
        </a:p>
      </dgm:t>
    </dgm:pt>
    <dgm:pt modelId="{2BC249DF-21CD-49C1-A922-705C30A6E3FC}" type="parTrans" cxnId="{BDA6F962-AF1A-4F9C-A29F-6A485F2D34A0}">
      <dgm:prSet/>
      <dgm:spPr/>
      <dgm:t>
        <a:bodyPr/>
        <a:lstStyle/>
        <a:p>
          <a:endParaRPr lang="en-US"/>
        </a:p>
      </dgm:t>
    </dgm:pt>
    <dgm:pt modelId="{C13FE404-D8DE-41D1-9846-018F278C9474}" type="sibTrans" cxnId="{BDA6F962-AF1A-4F9C-A29F-6A485F2D34A0}">
      <dgm:prSet/>
      <dgm:spPr/>
      <dgm:t>
        <a:bodyPr/>
        <a:lstStyle/>
        <a:p>
          <a:endParaRPr lang="en-US"/>
        </a:p>
      </dgm:t>
    </dgm:pt>
    <dgm:pt modelId="{C323F4FF-106C-4561-8908-D14971D46BA6}" type="pres">
      <dgm:prSet presAssocID="{A14EB055-905C-4CFC-A609-E3FFEE8B69B4}" presName="rootnode" presStyleCnt="0">
        <dgm:presLayoutVars>
          <dgm:chMax/>
          <dgm:chPref/>
          <dgm:dir/>
          <dgm:animLvl val="lvl"/>
        </dgm:presLayoutVars>
      </dgm:prSet>
      <dgm:spPr/>
    </dgm:pt>
    <dgm:pt modelId="{1D1821D9-601A-41EE-8522-92AE4D718F38}" type="pres">
      <dgm:prSet presAssocID="{9474C809-0E1F-42C2-80EC-625EE1AE620F}" presName="composite" presStyleCnt="0"/>
      <dgm:spPr/>
    </dgm:pt>
    <dgm:pt modelId="{B146B12E-2D69-4D93-BE50-E13577FC9FBA}" type="pres">
      <dgm:prSet presAssocID="{9474C809-0E1F-42C2-80EC-625EE1AE620F}" presName="LShape" presStyleLbl="alignNode1" presStyleIdx="0" presStyleCnt="7"/>
      <dgm:spPr/>
    </dgm:pt>
    <dgm:pt modelId="{536379B9-377C-4617-8DED-C1937A994AA7}" type="pres">
      <dgm:prSet presAssocID="{9474C809-0E1F-42C2-80EC-625EE1AE620F}" presName="ParentText" presStyleLbl="revTx" presStyleIdx="0" presStyleCnt="4" custScaleX="112902" custScaleY="105261" custLinFactNeighborX="8762" custLinFactNeighborY="970">
        <dgm:presLayoutVars>
          <dgm:chMax val="0"/>
          <dgm:chPref val="0"/>
          <dgm:bulletEnabled val="1"/>
        </dgm:presLayoutVars>
      </dgm:prSet>
      <dgm:spPr/>
      <dgm:t>
        <a:bodyPr/>
        <a:lstStyle/>
        <a:p>
          <a:endParaRPr lang="en-US"/>
        </a:p>
      </dgm:t>
    </dgm:pt>
    <dgm:pt modelId="{CD82625C-85F0-4C17-B4FD-ED88B6FF8A10}" type="pres">
      <dgm:prSet presAssocID="{9474C809-0E1F-42C2-80EC-625EE1AE620F}" presName="Triangle" presStyleLbl="alignNode1" presStyleIdx="1" presStyleCnt="7"/>
      <dgm:spPr/>
    </dgm:pt>
    <dgm:pt modelId="{781A5AB2-8406-47F2-840E-7568DD4D1A48}" type="pres">
      <dgm:prSet presAssocID="{C13FE404-D8DE-41D1-9846-018F278C9474}" presName="sibTrans" presStyleCnt="0"/>
      <dgm:spPr/>
    </dgm:pt>
    <dgm:pt modelId="{FAEB4CE3-4EC6-40D1-84C0-0A67E2B4C906}" type="pres">
      <dgm:prSet presAssocID="{C13FE404-D8DE-41D1-9846-018F278C9474}" presName="space" presStyleCnt="0"/>
      <dgm:spPr/>
    </dgm:pt>
    <dgm:pt modelId="{BE09B39C-AB20-4F93-B36E-E9D272573A4D}" type="pres">
      <dgm:prSet presAssocID="{886950C2-7A29-4A07-8191-15907EEA5E6C}" presName="composite" presStyleCnt="0"/>
      <dgm:spPr/>
    </dgm:pt>
    <dgm:pt modelId="{83A8398C-6B2B-4658-98AB-B14419E043EE}" type="pres">
      <dgm:prSet presAssocID="{886950C2-7A29-4A07-8191-15907EEA5E6C}" presName="LShape" presStyleLbl="alignNode1" presStyleIdx="2" presStyleCnt="7"/>
      <dgm:spPr/>
    </dgm:pt>
    <dgm:pt modelId="{72CA92E6-E0A8-462A-A537-099EA84BDFAD}" type="pres">
      <dgm:prSet presAssocID="{886950C2-7A29-4A07-8191-15907EEA5E6C}" presName="ParentText" presStyleLbl="revTx" presStyleIdx="1" presStyleCnt="4" custScaleX="112974" custScaleY="85414" custLinFactNeighborX="5909" custLinFactNeighborY="-7965">
        <dgm:presLayoutVars>
          <dgm:chMax val="0"/>
          <dgm:chPref val="0"/>
          <dgm:bulletEnabled val="1"/>
        </dgm:presLayoutVars>
      </dgm:prSet>
      <dgm:spPr/>
      <dgm:t>
        <a:bodyPr/>
        <a:lstStyle/>
        <a:p>
          <a:endParaRPr lang="en-US"/>
        </a:p>
      </dgm:t>
    </dgm:pt>
    <dgm:pt modelId="{64656F0C-FC2C-4E58-B026-2D52FB5B4ABC}" type="pres">
      <dgm:prSet presAssocID="{886950C2-7A29-4A07-8191-15907EEA5E6C}" presName="Triangle" presStyleLbl="alignNode1" presStyleIdx="3" presStyleCnt="7"/>
      <dgm:spPr/>
    </dgm:pt>
    <dgm:pt modelId="{7294EF23-E2D2-4A94-9B2B-18B59E4341E6}" type="pres">
      <dgm:prSet presAssocID="{7EC14460-0BD8-4177-9647-114325D7863A}" presName="sibTrans" presStyleCnt="0"/>
      <dgm:spPr/>
    </dgm:pt>
    <dgm:pt modelId="{69947A53-8D53-4CAC-8831-EDBC94C91847}" type="pres">
      <dgm:prSet presAssocID="{7EC14460-0BD8-4177-9647-114325D7863A}" presName="space" presStyleCnt="0"/>
      <dgm:spPr/>
    </dgm:pt>
    <dgm:pt modelId="{CF5A4547-08EE-4310-AD81-9CFA0253BFF3}" type="pres">
      <dgm:prSet presAssocID="{0C2AF8C3-ED2D-465E-B7FC-A865FD87CB7A}" presName="composite" presStyleCnt="0"/>
      <dgm:spPr/>
    </dgm:pt>
    <dgm:pt modelId="{63F2C730-598C-4C84-B23B-4C133A0FD3B0}" type="pres">
      <dgm:prSet presAssocID="{0C2AF8C3-ED2D-465E-B7FC-A865FD87CB7A}" presName="LShape" presStyleLbl="alignNode1" presStyleIdx="4" presStyleCnt="7"/>
      <dgm:spPr/>
    </dgm:pt>
    <dgm:pt modelId="{4ACCA1FC-54C5-4873-B2E8-05C49B11B83F}" type="pres">
      <dgm:prSet presAssocID="{0C2AF8C3-ED2D-465E-B7FC-A865FD87CB7A}" presName="ParentText" presStyleLbl="revTx" presStyleIdx="2" presStyleCnt="4" custScaleX="107907" custScaleY="88255" custLinFactNeighborX="5426" custLinFactNeighborY="-3471">
        <dgm:presLayoutVars>
          <dgm:chMax val="0"/>
          <dgm:chPref val="0"/>
          <dgm:bulletEnabled val="1"/>
        </dgm:presLayoutVars>
      </dgm:prSet>
      <dgm:spPr/>
      <dgm:t>
        <a:bodyPr/>
        <a:lstStyle/>
        <a:p>
          <a:endParaRPr lang="en-US"/>
        </a:p>
      </dgm:t>
    </dgm:pt>
    <dgm:pt modelId="{374E7E8A-DEEB-4D9C-B349-65804B27AA6B}" type="pres">
      <dgm:prSet presAssocID="{0C2AF8C3-ED2D-465E-B7FC-A865FD87CB7A}" presName="Triangle" presStyleLbl="alignNode1" presStyleIdx="5" presStyleCnt="7"/>
      <dgm:spPr/>
    </dgm:pt>
    <dgm:pt modelId="{346BF458-9734-437C-87DC-8FFDF9EDDF82}" type="pres">
      <dgm:prSet presAssocID="{5794C291-B794-47EA-A6C4-9F2280CE57B1}" presName="sibTrans" presStyleCnt="0"/>
      <dgm:spPr/>
    </dgm:pt>
    <dgm:pt modelId="{1B44C02A-026A-4DA1-B259-70C3004C00AB}" type="pres">
      <dgm:prSet presAssocID="{5794C291-B794-47EA-A6C4-9F2280CE57B1}" presName="space" presStyleCnt="0"/>
      <dgm:spPr/>
    </dgm:pt>
    <dgm:pt modelId="{2CC6EA37-E44A-475B-B220-6E8854199D6A}" type="pres">
      <dgm:prSet presAssocID="{7A47CE2B-7B02-4900-9DA0-801396A03B9F}" presName="composite" presStyleCnt="0"/>
      <dgm:spPr/>
    </dgm:pt>
    <dgm:pt modelId="{4D147FC6-C5D4-4306-A9AF-44A83B0EB7EA}" type="pres">
      <dgm:prSet presAssocID="{7A47CE2B-7B02-4900-9DA0-801396A03B9F}" presName="LShape" presStyleLbl="alignNode1" presStyleIdx="6" presStyleCnt="7"/>
      <dgm:spPr/>
    </dgm:pt>
    <dgm:pt modelId="{1D848352-61D2-4DC1-953C-45C40F219CEB}" type="pres">
      <dgm:prSet presAssocID="{7A47CE2B-7B02-4900-9DA0-801396A03B9F}" presName="ParentText" presStyleLbl="revTx" presStyleIdx="3" presStyleCnt="4" custScaleY="116973" custLinFactNeighborX="54" custLinFactNeighborY="11091">
        <dgm:presLayoutVars>
          <dgm:chMax val="0"/>
          <dgm:chPref val="0"/>
          <dgm:bulletEnabled val="1"/>
        </dgm:presLayoutVars>
      </dgm:prSet>
      <dgm:spPr/>
      <dgm:t>
        <a:bodyPr/>
        <a:lstStyle/>
        <a:p>
          <a:endParaRPr lang="en-US"/>
        </a:p>
      </dgm:t>
    </dgm:pt>
  </dgm:ptLst>
  <dgm:cxnLst>
    <dgm:cxn modelId="{DCCEAA9F-CCD7-48F5-8767-713BB4ECD63D}" srcId="{A14EB055-905C-4CFC-A609-E3FFEE8B69B4}" destId="{0C2AF8C3-ED2D-465E-B7FC-A865FD87CB7A}" srcOrd="2" destOrd="0" parTransId="{ECBC5819-964F-4AF4-825D-B4711607AD76}" sibTransId="{5794C291-B794-47EA-A6C4-9F2280CE57B1}"/>
    <dgm:cxn modelId="{B807CC0B-5B8A-462D-A163-5567BE9FD4C1}" srcId="{A14EB055-905C-4CFC-A609-E3FFEE8B69B4}" destId="{886950C2-7A29-4A07-8191-15907EEA5E6C}" srcOrd="1" destOrd="0" parTransId="{28C8AA71-2699-4596-92D8-90D87F93C2C4}" sibTransId="{7EC14460-0BD8-4177-9647-114325D7863A}"/>
    <dgm:cxn modelId="{A4F36C8E-F738-4E98-867F-B40E6BBBA78A}" type="presOf" srcId="{886950C2-7A29-4A07-8191-15907EEA5E6C}" destId="{72CA92E6-E0A8-462A-A537-099EA84BDFAD}" srcOrd="0" destOrd="0" presId="urn:microsoft.com/office/officeart/2009/3/layout/StepUpProcess"/>
    <dgm:cxn modelId="{DE879B90-F0FA-4A60-957E-A06BEA9148DB}" type="presOf" srcId="{9474C809-0E1F-42C2-80EC-625EE1AE620F}" destId="{536379B9-377C-4617-8DED-C1937A994AA7}" srcOrd="0" destOrd="0" presId="urn:microsoft.com/office/officeart/2009/3/layout/StepUpProcess"/>
    <dgm:cxn modelId="{7E474091-922D-4DF7-A5DB-5F80A9D8A01B}" type="presOf" srcId="{7A47CE2B-7B02-4900-9DA0-801396A03B9F}" destId="{1D848352-61D2-4DC1-953C-45C40F219CEB}" srcOrd="0" destOrd="0" presId="urn:microsoft.com/office/officeart/2009/3/layout/StepUpProcess"/>
    <dgm:cxn modelId="{8D1C7F5C-7394-4BAF-9591-8F7339A3368B}" type="presOf" srcId="{0C2AF8C3-ED2D-465E-B7FC-A865FD87CB7A}" destId="{4ACCA1FC-54C5-4873-B2E8-05C49B11B83F}" srcOrd="0" destOrd="0" presId="urn:microsoft.com/office/officeart/2009/3/layout/StepUpProcess"/>
    <dgm:cxn modelId="{FB4E6351-A815-4DB8-95AC-C33307A623C8}" type="presOf" srcId="{A14EB055-905C-4CFC-A609-E3FFEE8B69B4}" destId="{C323F4FF-106C-4561-8908-D14971D46BA6}" srcOrd="0" destOrd="0" presId="urn:microsoft.com/office/officeart/2009/3/layout/StepUpProcess"/>
    <dgm:cxn modelId="{1D4B2DEB-8DCB-4740-8A7B-C67AF4EB764F}" srcId="{A14EB055-905C-4CFC-A609-E3FFEE8B69B4}" destId="{7A47CE2B-7B02-4900-9DA0-801396A03B9F}" srcOrd="3" destOrd="0" parTransId="{D62DE40E-FEAC-42DD-B49B-627F76850641}" sibTransId="{0B0BFB6D-9311-4D7F-B0B0-AEC31568C374}"/>
    <dgm:cxn modelId="{BDA6F962-AF1A-4F9C-A29F-6A485F2D34A0}" srcId="{A14EB055-905C-4CFC-A609-E3FFEE8B69B4}" destId="{9474C809-0E1F-42C2-80EC-625EE1AE620F}" srcOrd="0" destOrd="0" parTransId="{2BC249DF-21CD-49C1-A922-705C30A6E3FC}" sibTransId="{C13FE404-D8DE-41D1-9846-018F278C9474}"/>
    <dgm:cxn modelId="{43979F61-7055-4294-8314-30694354A50F}" type="presParOf" srcId="{C323F4FF-106C-4561-8908-D14971D46BA6}" destId="{1D1821D9-601A-41EE-8522-92AE4D718F38}" srcOrd="0" destOrd="0" presId="urn:microsoft.com/office/officeart/2009/3/layout/StepUpProcess"/>
    <dgm:cxn modelId="{27D6345B-B985-430D-8720-5E9210DF97A6}" type="presParOf" srcId="{1D1821D9-601A-41EE-8522-92AE4D718F38}" destId="{B146B12E-2D69-4D93-BE50-E13577FC9FBA}" srcOrd="0" destOrd="0" presId="urn:microsoft.com/office/officeart/2009/3/layout/StepUpProcess"/>
    <dgm:cxn modelId="{085344D3-8A99-412A-A6B0-F1A2BE27371D}" type="presParOf" srcId="{1D1821D9-601A-41EE-8522-92AE4D718F38}" destId="{536379B9-377C-4617-8DED-C1937A994AA7}" srcOrd="1" destOrd="0" presId="urn:microsoft.com/office/officeart/2009/3/layout/StepUpProcess"/>
    <dgm:cxn modelId="{96B61FF1-E424-433F-89EC-6A7EDA4EBF0E}" type="presParOf" srcId="{1D1821D9-601A-41EE-8522-92AE4D718F38}" destId="{CD82625C-85F0-4C17-B4FD-ED88B6FF8A10}" srcOrd="2" destOrd="0" presId="urn:microsoft.com/office/officeart/2009/3/layout/StepUpProcess"/>
    <dgm:cxn modelId="{822EDED3-8280-45F5-92D6-DE894439FDB4}" type="presParOf" srcId="{C323F4FF-106C-4561-8908-D14971D46BA6}" destId="{781A5AB2-8406-47F2-840E-7568DD4D1A48}" srcOrd="1" destOrd="0" presId="urn:microsoft.com/office/officeart/2009/3/layout/StepUpProcess"/>
    <dgm:cxn modelId="{C36BD46A-2E7C-486E-9D88-6180F8B95CBE}" type="presParOf" srcId="{781A5AB2-8406-47F2-840E-7568DD4D1A48}" destId="{FAEB4CE3-4EC6-40D1-84C0-0A67E2B4C906}" srcOrd="0" destOrd="0" presId="urn:microsoft.com/office/officeart/2009/3/layout/StepUpProcess"/>
    <dgm:cxn modelId="{BF80D948-D613-4C97-A7E4-EC0C3D84B298}" type="presParOf" srcId="{C323F4FF-106C-4561-8908-D14971D46BA6}" destId="{BE09B39C-AB20-4F93-B36E-E9D272573A4D}" srcOrd="2" destOrd="0" presId="urn:microsoft.com/office/officeart/2009/3/layout/StepUpProcess"/>
    <dgm:cxn modelId="{241329DB-FCBD-4782-B92E-862B5A2A6ACA}" type="presParOf" srcId="{BE09B39C-AB20-4F93-B36E-E9D272573A4D}" destId="{83A8398C-6B2B-4658-98AB-B14419E043EE}" srcOrd="0" destOrd="0" presId="urn:microsoft.com/office/officeart/2009/3/layout/StepUpProcess"/>
    <dgm:cxn modelId="{8E465C2D-96E7-4793-B11D-AE835163694A}" type="presParOf" srcId="{BE09B39C-AB20-4F93-B36E-E9D272573A4D}" destId="{72CA92E6-E0A8-462A-A537-099EA84BDFAD}" srcOrd="1" destOrd="0" presId="urn:microsoft.com/office/officeart/2009/3/layout/StepUpProcess"/>
    <dgm:cxn modelId="{E3CC336C-4478-4E08-8C15-F9584DDF6472}" type="presParOf" srcId="{BE09B39C-AB20-4F93-B36E-E9D272573A4D}" destId="{64656F0C-FC2C-4E58-B026-2D52FB5B4ABC}" srcOrd="2" destOrd="0" presId="urn:microsoft.com/office/officeart/2009/3/layout/StepUpProcess"/>
    <dgm:cxn modelId="{AA7ADC36-0629-49E9-BAA6-92403C7A840E}" type="presParOf" srcId="{C323F4FF-106C-4561-8908-D14971D46BA6}" destId="{7294EF23-E2D2-4A94-9B2B-18B59E4341E6}" srcOrd="3" destOrd="0" presId="urn:microsoft.com/office/officeart/2009/3/layout/StepUpProcess"/>
    <dgm:cxn modelId="{557EEB51-67C3-429F-9B08-505F2C45F0BD}" type="presParOf" srcId="{7294EF23-E2D2-4A94-9B2B-18B59E4341E6}" destId="{69947A53-8D53-4CAC-8831-EDBC94C91847}" srcOrd="0" destOrd="0" presId="urn:microsoft.com/office/officeart/2009/3/layout/StepUpProcess"/>
    <dgm:cxn modelId="{C19A34A0-DE7D-494F-B43B-EDEDBC48F0C3}" type="presParOf" srcId="{C323F4FF-106C-4561-8908-D14971D46BA6}" destId="{CF5A4547-08EE-4310-AD81-9CFA0253BFF3}" srcOrd="4" destOrd="0" presId="urn:microsoft.com/office/officeart/2009/3/layout/StepUpProcess"/>
    <dgm:cxn modelId="{B77087AB-7D79-4006-9F5D-8015F1BF5FA7}" type="presParOf" srcId="{CF5A4547-08EE-4310-AD81-9CFA0253BFF3}" destId="{63F2C730-598C-4C84-B23B-4C133A0FD3B0}" srcOrd="0" destOrd="0" presId="urn:microsoft.com/office/officeart/2009/3/layout/StepUpProcess"/>
    <dgm:cxn modelId="{550C5715-CDF1-4E35-B9BA-1D6FADA7DBFC}" type="presParOf" srcId="{CF5A4547-08EE-4310-AD81-9CFA0253BFF3}" destId="{4ACCA1FC-54C5-4873-B2E8-05C49B11B83F}" srcOrd="1" destOrd="0" presId="urn:microsoft.com/office/officeart/2009/3/layout/StepUpProcess"/>
    <dgm:cxn modelId="{3ECCABC8-4668-462B-9081-281E9AA31EE0}" type="presParOf" srcId="{CF5A4547-08EE-4310-AD81-9CFA0253BFF3}" destId="{374E7E8A-DEEB-4D9C-B349-65804B27AA6B}" srcOrd="2" destOrd="0" presId="urn:microsoft.com/office/officeart/2009/3/layout/StepUpProcess"/>
    <dgm:cxn modelId="{D26A1241-1284-466C-A41F-FCA0315510EC}" type="presParOf" srcId="{C323F4FF-106C-4561-8908-D14971D46BA6}" destId="{346BF458-9734-437C-87DC-8FFDF9EDDF82}" srcOrd="5" destOrd="0" presId="urn:microsoft.com/office/officeart/2009/3/layout/StepUpProcess"/>
    <dgm:cxn modelId="{6AB20CEC-F424-43DD-B932-71CB726AF8D6}" type="presParOf" srcId="{346BF458-9734-437C-87DC-8FFDF9EDDF82}" destId="{1B44C02A-026A-4DA1-B259-70C3004C00AB}" srcOrd="0" destOrd="0" presId="urn:microsoft.com/office/officeart/2009/3/layout/StepUpProcess"/>
    <dgm:cxn modelId="{EE16CD5C-8219-4F56-9B69-D80980292ED4}" type="presParOf" srcId="{C323F4FF-106C-4561-8908-D14971D46BA6}" destId="{2CC6EA37-E44A-475B-B220-6E8854199D6A}" srcOrd="6" destOrd="0" presId="urn:microsoft.com/office/officeart/2009/3/layout/StepUpProcess"/>
    <dgm:cxn modelId="{5D652590-B4AA-40C1-B338-F2AB9F297486}" type="presParOf" srcId="{2CC6EA37-E44A-475B-B220-6E8854199D6A}" destId="{4D147FC6-C5D4-4306-A9AF-44A83B0EB7EA}" srcOrd="0" destOrd="0" presId="urn:microsoft.com/office/officeart/2009/3/layout/StepUpProcess"/>
    <dgm:cxn modelId="{98C2CEC7-E0B0-497D-AEFF-034A80807364}" type="presParOf" srcId="{2CC6EA37-E44A-475B-B220-6E8854199D6A}" destId="{1D848352-61D2-4DC1-953C-45C40F219CEB}"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D5DFC1-185C-4853-AA42-914754E511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2CDC10D-ED6F-4A32-8AC7-A73B356BD493}">
      <dgm:prSet/>
      <dgm:spPr/>
      <dgm:t>
        <a:bodyPr/>
        <a:lstStyle/>
        <a:p>
          <a:r>
            <a:rPr lang="en-US" dirty="0" smtClean="0"/>
            <a:t>Access to technology that helps artisanal fishers receive timely information on climate and innovative ways to improve agriculture would help improve adaptive capacity and reduce vulnerability.</a:t>
          </a:r>
          <a:endParaRPr lang="en-US" dirty="0"/>
        </a:p>
      </dgm:t>
    </dgm:pt>
    <dgm:pt modelId="{D8EEF1B3-4257-4647-BD66-373F1B94A370}" type="parTrans" cxnId="{B955A5F1-0886-4E1C-8F43-B04AF2900214}">
      <dgm:prSet/>
      <dgm:spPr/>
      <dgm:t>
        <a:bodyPr/>
        <a:lstStyle/>
        <a:p>
          <a:endParaRPr lang="en-US"/>
        </a:p>
      </dgm:t>
    </dgm:pt>
    <dgm:pt modelId="{AAA46221-FC22-4A55-864E-F74B9F7A36AE}" type="sibTrans" cxnId="{B955A5F1-0886-4E1C-8F43-B04AF2900214}">
      <dgm:prSet/>
      <dgm:spPr/>
      <dgm:t>
        <a:bodyPr/>
        <a:lstStyle/>
        <a:p>
          <a:endParaRPr lang="en-US"/>
        </a:p>
      </dgm:t>
    </dgm:pt>
    <dgm:pt modelId="{363DFCB2-13A8-4050-88AC-43DDA0E544E4}">
      <dgm:prSet/>
      <dgm:spPr>
        <a:solidFill>
          <a:srgbClr val="7030A0"/>
        </a:solidFill>
      </dgm:spPr>
      <dgm:t>
        <a:bodyPr/>
        <a:lstStyle/>
        <a:p>
          <a:r>
            <a:rPr lang="en-US" dirty="0" smtClean="0"/>
            <a:t>Also, improving the vulnerability indicators identified in this research could help reduce the vulnerability of these four coastal communities, and possibly other coastal communities in the study area.</a:t>
          </a:r>
          <a:endParaRPr lang="en-US" dirty="0"/>
        </a:p>
      </dgm:t>
    </dgm:pt>
    <dgm:pt modelId="{785828CB-4220-463D-85AE-AE4FFCCA1055}" type="parTrans" cxnId="{CCBC100D-8224-48B4-B81D-D65DB6B1887C}">
      <dgm:prSet/>
      <dgm:spPr/>
      <dgm:t>
        <a:bodyPr/>
        <a:lstStyle/>
        <a:p>
          <a:endParaRPr lang="en-US"/>
        </a:p>
      </dgm:t>
    </dgm:pt>
    <dgm:pt modelId="{900E7882-A704-4A83-A2E3-2895A82B9EBD}" type="sibTrans" cxnId="{CCBC100D-8224-48B4-B81D-D65DB6B1887C}">
      <dgm:prSet/>
      <dgm:spPr/>
      <dgm:t>
        <a:bodyPr/>
        <a:lstStyle/>
        <a:p>
          <a:endParaRPr lang="en-US"/>
        </a:p>
      </dgm:t>
    </dgm:pt>
    <dgm:pt modelId="{A88CE826-8631-4BDE-B255-32CF666BCA59}" type="pres">
      <dgm:prSet presAssocID="{84D5DFC1-185C-4853-AA42-914754E51186}" presName="linear" presStyleCnt="0">
        <dgm:presLayoutVars>
          <dgm:animLvl val="lvl"/>
          <dgm:resizeHandles val="exact"/>
        </dgm:presLayoutVars>
      </dgm:prSet>
      <dgm:spPr/>
      <dgm:t>
        <a:bodyPr/>
        <a:lstStyle/>
        <a:p>
          <a:endParaRPr lang="en-US"/>
        </a:p>
      </dgm:t>
    </dgm:pt>
    <dgm:pt modelId="{C768D36E-82BF-4ACB-9A56-5C14DEC813B4}" type="pres">
      <dgm:prSet presAssocID="{F2CDC10D-ED6F-4A32-8AC7-A73B356BD493}" presName="parentText" presStyleLbl="node1" presStyleIdx="0" presStyleCnt="2" custLinFactNeighborY="-71568">
        <dgm:presLayoutVars>
          <dgm:chMax val="0"/>
          <dgm:bulletEnabled val="1"/>
        </dgm:presLayoutVars>
      </dgm:prSet>
      <dgm:spPr/>
      <dgm:t>
        <a:bodyPr/>
        <a:lstStyle/>
        <a:p>
          <a:endParaRPr lang="en-US"/>
        </a:p>
      </dgm:t>
    </dgm:pt>
    <dgm:pt modelId="{099F3713-E733-4342-8B58-11111BD6A485}" type="pres">
      <dgm:prSet presAssocID="{AAA46221-FC22-4A55-864E-F74B9F7A36AE}" presName="spacer" presStyleCnt="0"/>
      <dgm:spPr/>
    </dgm:pt>
    <dgm:pt modelId="{6353E5C8-568F-42EC-AE17-6FCF9E2935F4}" type="pres">
      <dgm:prSet presAssocID="{363DFCB2-13A8-4050-88AC-43DDA0E544E4}" presName="parentText" presStyleLbl="node1" presStyleIdx="1" presStyleCnt="2">
        <dgm:presLayoutVars>
          <dgm:chMax val="0"/>
          <dgm:bulletEnabled val="1"/>
        </dgm:presLayoutVars>
      </dgm:prSet>
      <dgm:spPr/>
      <dgm:t>
        <a:bodyPr/>
        <a:lstStyle/>
        <a:p>
          <a:endParaRPr lang="en-US"/>
        </a:p>
      </dgm:t>
    </dgm:pt>
  </dgm:ptLst>
  <dgm:cxnLst>
    <dgm:cxn modelId="{C5AFC08D-EB2A-4B7E-A6DA-F5FDFF9B3FFA}" type="presOf" srcId="{F2CDC10D-ED6F-4A32-8AC7-A73B356BD493}" destId="{C768D36E-82BF-4ACB-9A56-5C14DEC813B4}" srcOrd="0" destOrd="0" presId="urn:microsoft.com/office/officeart/2005/8/layout/vList2"/>
    <dgm:cxn modelId="{B955A5F1-0886-4E1C-8F43-B04AF2900214}" srcId="{84D5DFC1-185C-4853-AA42-914754E51186}" destId="{F2CDC10D-ED6F-4A32-8AC7-A73B356BD493}" srcOrd="0" destOrd="0" parTransId="{D8EEF1B3-4257-4647-BD66-373F1B94A370}" sibTransId="{AAA46221-FC22-4A55-864E-F74B9F7A36AE}"/>
    <dgm:cxn modelId="{003B2138-EC7D-43E6-BBC6-D2181D08C6A7}" type="presOf" srcId="{363DFCB2-13A8-4050-88AC-43DDA0E544E4}" destId="{6353E5C8-568F-42EC-AE17-6FCF9E2935F4}" srcOrd="0" destOrd="0" presId="urn:microsoft.com/office/officeart/2005/8/layout/vList2"/>
    <dgm:cxn modelId="{49D56A7D-F5BD-4B82-840D-F9DBB9A726AA}" type="presOf" srcId="{84D5DFC1-185C-4853-AA42-914754E51186}" destId="{A88CE826-8631-4BDE-B255-32CF666BCA59}" srcOrd="0" destOrd="0" presId="urn:microsoft.com/office/officeart/2005/8/layout/vList2"/>
    <dgm:cxn modelId="{CCBC100D-8224-48B4-B81D-D65DB6B1887C}" srcId="{84D5DFC1-185C-4853-AA42-914754E51186}" destId="{363DFCB2-13A8-4050-88AC-43DDA0E544E4}" srcOrd="1" destOrd="0" parTransId="{785828CB-4220-463D-85AE-AE4FFCCA1055}" sibTransId="{900E7882-A704-4A83-A2E3-2895A82B9EBD}"/>
    <dgm:cxn modelId="{946399D5-3381-4A0C-B509-938D08F589D6}" type="presParOf" srcId="{A88CE826-8631-4BDE-B255-32CF666BCA59}" destId="{C768D36E-82BF-4ACB-9A56-5C14DEC813B4}" srcOrd="0" destOrd="0" presId="urn:microsoft.com/office/officeart/2005/8/layout/vList2"/>
    <dgm:cxn modelId="{F5AEACA0-7E4A-4DE7-9F4F-4EFAA445C9FE}" type="presParOf" srcId="{A88CE826-8631-4BDE-B255-32CF666BCA59}" destId="{099F3713-E733-4342-8B58-11111BD6A485}" srcOrd="1" destOrd="0" presId="urn:microsoft.com/office/officeart/2005/8/layout/vList2"/>
    <dgm:cxn modelId="{678F4D9F-4EED-456E-AB1C-9505A5376DF9}" type="presParOf" srcId="{A88CE826-8631-4BDE-B255-32CF666BCA59}" destId="{6353E5C8-568F-42EC-AE17-6FCF9E2935F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BE14B-6A19-4D31-906B-EC0E82F27850}">
      <dsp:nvSpPr>
        <dsp:cNvPr id="0" name=""/>
        <dsp:cNvSpPr/>
      </dsp:nvSpPr>
      <dsp:spPr>
        <a:xfrm>
          <a:off x="0" y="9050"/>
          <a:ext cx="9484097" cy="10296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The general objective of the study was to investigates factors influencing the vulnerability of fishing activities to climate change among artisanal fisher-folks in coastal area of Lagos, Nigeria</a:t>
          </a:r>
          <a:endParaRPr lang="en-US" sz="1800" b="1" kern="1200" dirty="0">
            <a:effectLst/>
            <a:latin typeface="+mn-lt"/>
          </a:endParaRPr>
        </a:p>
      </dsp:txBody>
      <dsp:txXfrm>
        <a:off x="50261" y="59311"/>
        <a:ext cx="938357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5C1E1-9392-42CF-993C-C68E3DCD1A90}">
      <dsp:nvSpPr>
        <dsp:cNvPr id="0" name=""/>
        <dsp:cNvSpPr/>
      </dsp:nvSpPr>
      <dsp:spPr>
        <a:xfrm>
          <a:off x="168358" y="306155"/>
          <a:ext cx="4589246" cy="1434139"/>
        </a:xfrm>
        <a:prstGeom prst="rect">
          <a:avLst/>
        </a:prstGeom>
        <a:solidFill>
          <a:srgbClr val="FF0000">
            <a:alpha val="40000"/>
          </a:srgb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71390" tIns="68580" rIns="68580" bIns="68580" numCol="1" spcCol="1270" anchor="ctr" anchorCtr="0">
          <a:noAutofit/>
        </a:bodyPr>
        <a:lstStyle/>
        <a:p>
          <a:pPr lvl="0" algn="l" defTabSz="800100">
            <a:lnSpc>
              <a:spcPct val="90000"/>
            </a:lnSpc>
            <a:spcBef>
              <a:spcPct val="0"/>
            </a:spcBef>
            <a:spcAft>
              <a:spcPct val="35000"/>
            </a:spcAft>
          </a:pPr>
          <a:r>
            <a:rPr lang="en-US" sz="1800" b="0" kern="1200" dirty="0" smtClean="0">
              <a:latin typeface="Calibri (Body)"/>
            </a:rPr>
            <a:t>1. describe the socioeconomic profile of the artisanal fishers in the study area;</a:t>
          </a:r>
          <a:endParaRPr lang="en-US" sz="1800" b="0" kern="1200" dirty="0">
            <a:solidFill>
              <a:schemeClr val="tx1"/>
            </a:solidFill>
            <a:effectLst/>
            <a:latin typeface="Calibri (Body)"/>
          </a:endParaRPr>
        </a:p>
      </dsp:txBody>
      <dsp:txXfrm>
        <a:off x="168358" y="306155"/>
        <a:ext cx="4589246" cy="1434139"/>
      </dsp:txXfrm>
    </dsp:sp>
    <dsp:sp modelId="{9C5F25AB-12E3-437D-91E5-A7A158C40C84}">
      <dsp:nvSpPr>
        <dsp:cNvPr id="0" name=""/>
        <dsp:cNvSpPr/>
      </dsp:nvSpPr>
      <dsp:spPr>
        <a:xfrm>
          <a:off x="73408" y="0"/>
          <a:ext cx="908657" cy="1505846"/>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6000" r="-26000"/>
          </a:stretch>
        </a:blip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B3399B7C-7FF5-4E99-B0A6-440C1E14E6BC}">
      <dsp:nvSpPr>
        <dsp:cNvPr id="0" name=""/>
        <dsp:cNvSpPr/>
      </dsp:nvSpPr>
      <dsp:spPr>
        <a:xfrm>
          <a:off x="5127677" y="306155"/>
          <a:ext cx="4589246" cy="1434139"/>
        </a:xfrm>
        <a:prstGeom prst="rect">
          <a:avLst/>
        </a:prstGeom>
        <a:solidFill>
          <a:srgbClr val="00B0F0">
            <a:alpha val="40000"/>
          </a:srgb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7139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2. investigate the vulnerability of the artisanal fishers to climate change;</a:t>
          </a:r>
          <a:endParaRPr lang="en-US" sz="1800" b="1" kern="1200" dirty="0">
            <a:solidFill>
              <a:srgbClr val="002060"/>
            </a:solidFill>
            <a:effectLst/>
            <a:latin typeface="+mn-lt"/>
          </a:endParaRPr>
        </a:p>
      </dsp:txBody>
      <dsp:txXfrm>
        <a:off x="5127677" y="306155"/>
        <a:ext cx="4589246" cy="1434139"/>
      </dsp:txXfrm>
    </dsp:sp>
    <dsp:sp modelId="{1C88EF71-7195-4A41-B5B6-62C28246193A}">
      <dsp:nvSpPr>
        <dsp:cNvPr id="0" name=""/>
        <dsp:cNvSpPr/>
      </dsp:nvSpPr>
      <dsp:spPr>
        <a:xfrm>
          <a:off x="4936459" y="99002"/>
          <a:ext cx="1003897" cy="1505846"/>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6000" r="-6000"/>
          </a:stretch>
        </a:blip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8332F10B-F192-4558-B99B-228B340E0D1D}">
      <dsp:nvSpPr>
        <dsp:cNvPr id="0" name=""/>
        <dsp:cNvSpPr/>
      </dsp:nvSpPr>
      <dsp:spPr>
        <a:xfrm>
          <a:off x="192168" y="2097874"/>
          <a:ext cx="4589246" cy="1434139"/>
        </a:xfrm>
        <a:prstGeom prst="rect">
          <a:avLst/>
        </a:prstGeom>
        <a:solidFill>
          <a:srgbClr val="7030A0">
            <a:alpha val="40000"/>
          </a:srgb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7139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3. ascertain the adaptive capacity employed by artisanal fishers to ameliorate their vulnerability to climate change; and</a:t>
          </a:r>
          <a:endParaRPr lang="en-US" sz="1800" b="1" kern="1200" dirty="0">
            <a:solidFill>
              <a:srgbClr val="C00000"/>
            </a:solidFill>
            <a:effectLst>
              <a:outerShdw blurRad="38100" dist="38100" dir="2700000" algn="tl">
                <a:srgbClr val="000000">
                  <a:alpha val="43137"/>
                </a:srgbClr>
              </a:outerShdw>
            </a:effectLst>
            <a:latin typeface="+mn-lt"/>
          </a:endParaRPr>
        </a:p>
      </dsp:txBody>
      <dsp:txXfrm>
        <a:off x="192168" y="2097874"/>
        <a:ext cx="4589246" cy="1434139"/>
      </dsp:txXfrm>
    </dsp:sp>
    <dsp:sp modelId="{3AE5A305-CF88-4834-B713-C5B0C0337D79}">
      <dsp:nvSpPr>
        <dsp:cNvPr id="0" name=""/>
        <dsp:cNvSpPr/>
      </dsp:nvSpPr>
      <dsp:spPr>
        <a:xfrm>
          <a:off x="949" y="1918127"/>
          <a:ext cx="1003897" cy="145103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41000" r="-41000"/>
          </a:stretch>
        </a:blip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9BC7A4DE-371C-49B1-966E-092D09FC3805}">
      <dsp:nvSpPr>
        <dsp:cNvPr id="0" name=""/>
        <dsp:cNvSpPr/>
      </dsp:nvSpPr>
      <dsp:spPr>
        <a:xfrm>
          <a:off x="5151487" y="2111578"/>
          <a:ext cx="4589246" cy="1434139"/>
        </a:xfrm>
        <a:prstGeom prst="rect">
          <a:avLst/>
        </a:prstGeom>
        <a:solidFill>
          <a:schemeClr val="accent4">
            <a:lumMod val="75000"/>
            <a:alpha val="4000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7139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t>4. determine the factors associated with their vulnerability to climate change in the study area.</a:t>
          </a:r>
          <a:endParaRPr lang="en-US" sz="1800" b="1" kern="1200" dirty="0">
            <a:solidFill>
              <a:srgbClr val="7030A0"/>
            </a:solidFill>
            <a:effectLst>
              <a:outerShdw blurRad="38100" dist="38100" dir="2700000" algn="tl">
                <a:srgbClr val="000000">
                  <a:alpha val="43137"/>
                </a:srgbClr>
              </a:outerShdw>
            </a:effectLst>
            <a:latin typeface="+mn-lt"/>
          </a:endParaRPr>
        </a:p>
      </dsp:txBody>
      <dsp:txXfrm>
        <a:off x="5151487" y="2111578"/>
        <a:ext cx="4589246" cy="1434139"/>
      </dsp:txXfrm>
    </dsp:sp>
    <dsp:sp modelId="{06EF4388-4E3C-49E7-A94B-194D72CEA177}">
      <dsp:nvSpPr>
        <dsp:cNvPr id="0" name=""/>
        <dsp:cNvSpPr/>
      </dsp:nvSpPr>
      <dsp:spPr>
        <a:xfrm>
          <a:off x="4960269" y="1904424"/>
          <a:ext cx="1003897" cy="1505846"/>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50000" r="-50000"/>
          </a:stretch>
        </a:blip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01C32E-AE14-4176-AAA9-1613A96AF617}">
      <dsp:nvSpPr>
        <dsp:cNvPr id="0" name=""/>
        <dsp:cNvSpPr/>
      </dsp:nvSpPr>
      <dsp:spPr>
        <a:xfrm>
          <a:off x="43897" y="377248"/>
          <a:ext cx="8223803" cy="777638"/>
        </a:xfrm>
        <a:prstGeom prst="roundRect">
          <a:avLst>
            <a:gd name="adj" fmla="val 10000"/>
          </a:avLst>
        </a:prstGeom>
        <a:solidFill>
          <a:srgbClr val="FF0000">
            <a:alpha val="69804"/>
          </a:srgbClr>
        </a:solidFill>
        <a:ln w="12700" cap="rnd" cmpd="sng" algn="ctr">
          <a:solidFill>
            <a:schemeClr val="bg1"/>
          </a:solidFill>
          <a:prstDash val="solid"/>
        </a:ln>
        <a:effectLst/>
      </dsp:spPr>
      <dsp:style>
        <a:lnRef idx="1">
          <a:schemeClr val="dk1"/>
        </a:lnRef>
        <a:fillRef idx="2">
          <a:schemeClr val="dk1"/>
        </a:fillRef>
        <a:effectRef idx="1">
          <a:schemeClr val="dk1"/>
        </a:effectRef>
        <a:fontRef idx="minor">
          <a:schemeClr val="dk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bg1"/>
              </a:solidFill>
            </a:rPr>
            <a:t>A two-stage sampling technique was used to select respondents for the study.</a:t>
          </a:r>
          <a:endParaRPr lang="en-US" sz="2000" b="1" i="0" kern="1200" dirty="0">
            <a:solidFill>
              <a:schemeClr val="bg1"/>
            </a:solidFill>
            <a:effectLst>
              <a:outerShdw blurRad="38100" dist="38100" dir="2700000" algn="tl">
                <a:srgbClr val="000000">
                  <a:alpha val="43137"/>
                </a:srgbClr>
              </a:outerShdw>
            </a:effectLst>
            <a:latin typeface="+mn-lt"/>
          </a:endParaRPr>
        </a:p>
      </dsp:txBody>
      <dsp:txXfrm>
        <a:off x="66673" y="400024"/>
        <a:ext cx="8178251" cy="732086"/>
      </dsp:txXfrm>
    </dsp:sp>
    <dsp:sp modelId="{44979DD9-CDD7-4C92-BC45-A586498F4891}">
      <dsp:nvSpPr>
        <dsp:cNvPr id="0" name=""/>
        <dsp:cNvSpPr/>
      </dsp:nvSpPr>
      <dsp:spPr>
        <a:xfrm>
          <a:off x="866277" y="1154887"/>
          <a:ext cx="781129" cy="559133"/>
        </a:xfrm>
        <a:custGeom>
          <a:avLst/>
          <a:gdLst/>
          <a:ahLst/>
          <a:cxnLst/>
          <a:rect l="0" t="0" r="0" b="0"/>
          <a:pathLst>
            <a:path>
              <a:moveTo>
                <a:pt x="0" y="0"/>
              </a:moveTo>
              <a:lnTo>
                <a:pt x="0" y="559133"/>
              </a:lnTo>
              <a:lnTo>
                <a:pt x="781129" y="559133"/>
              </a:lnTo>
            </a:path>
          </a:pathLst>
        </a:custGeom>
        <a:noFill/>
        <a:ln w="19050" cap="rnd"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D372B4-60DF-4924-BDD4-21E8A922B12C}">
      <dsp:nvSpPr>
        <dsp:cNvPr id="0" name=""/>
        <dsp:cNvSpPr/>
      </dsp:nvSpPr>
      <dsp:spPr>
        <a:xfrm>
          <a:off x="1647406" y="1313107"/>
          <a:ext cx="6771185" cy="801826"/>
        </a:xfrm>
        <a:prstGeom prst="roundRect">
          <a:avLst>
            <a:gd name="adj" fmla="val 10000"/>
          </a:avLst>
        </a:prstGeom>
        <a:solidFill>
          <a:srgbClr val="00B0F0">
            <a:alpha val="30196"/>
          </a:srgbClr>
        </a:solidFill>
        <a:ln w="19050" cap="rnd"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In the first stage purposive sampling was used to select four Local Government areas from the coastal axis of the study area</a:t>
          </a:r>
          <a:endParaRPr lang="en-US" sz="2000" b="1" kern="1200" dirty="0">
            <a:solidFill>
              <a:schemeClr val="tx1"/>
            </a:solidFill>
            <a:effectLst/>
            <a:latin typeface="+mn-lt"/>
          </a:endParaRPr>
        </a:p>
      </dsp:txBody>
      <dsp:txXfrm>
        <a:off x="1670891" y="1336592"/>
        <a:ext cx="6724215" cy="754856"/>
      </dsp:txXfrm>
    </dsp:sp>
    <dsp:sp modelId="{56533B8A-71B2-4E11-8BCF-EE29F5B294CC}">
      <dsp:nvSpPr>
        <dsp:cNvPr id="0" name=""/>
        <dsp:cNvSpPr/>
      </dsp:nvSpPr>
      <dsp:spPr>
        <a:xfrm>
          <a:off x="866277" y="1154887"/>
          <a:ext cx="781129" cy="1551080"/>
        </a:xfrm>
        <a:custGeom>
          <a:avLst/>
          <a:gdLst/>
          <a:ahLst/>
          <a:cxnLst/>
          <a:rect l="0" t="0" r="0" b="0"/>
          <a:pathLst>
            <a:path>
              <a:moveTo>
                <a:pt x="0" y="0"/>
              </a:moveTo>
              <a:lnTo>
                <a:pt x="0" y="1551080"/>
              </a:lnTo>
              <a:lnTo>
                <a:pt x="781129" y="1551080"/>
              </a:lnTo>
            </a:path>
          </a:pathLst>
        </a:custGeom>
        <a:noFill/>
        <a:ln w="19050" cap="rnd"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49AAA9-DA13-4768-95AC-5F3277CB29DA}">
      <dsp:nvSpPr>
        <dsp:cNvPr id="0" name=""/>
        <dsp:cNvSpPr/>
      </dsp:nvSpPr>
      <dsp:spPr>
        <a:xfrm>
          <a:off x="1647406" y="2273153"/>
          <a:ext cx="7843506" cy="865627"/>
        </a:xfrm>
        <a:prstGeom prst="roundRect">
          <a:avLst>
            <a:gd name="adj" fmla="val 10000"/>
          </a:avLst>
        </a:prstGeom>
        <a:solidFill>
          <a:srgbClr val="7030A0">
            <a:alpha val="43137"/>
          </a:srgbClr>
        </a:solidFill>
        <a:ln w="19050" cap="rnd"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The second stage involved the selection of the respondents from the sample frame (2,349) of artisanal fishers obtained from Lagos State Agricultural Development Programme</a:t>
          </a:r>
          <a:endParaRPr lang="en-US" sz="2000" b="1" kern="1200" dirty="0">
            <a:solidFill>
              <a:srgbClr val="002060"/>
            </a:solidFill>
            <a:effectLst/>
            <a:latin typeface="+mn-lt"/>
          </a:endParaRPr>
        </a:p>
      </dsp:txBody>
      <dsp:txXfrm>
        <a:off x="1672759" y="2298506"/>
        <a:ext cx="7792800" cy="814921"/>
      </dsp:txXfrm>
    </dsp:sp>
    <dsp:sp modelId="{8055C105-476F-4064-92A1-D0997F334022}">
      <dsp:nvSpPr>
        <dsp:cNvPr id="0" name=""/>
        <dsp:cNvSpPr/>
      </dsp:nvSpPr>
      <dsp:spPr>
        <a:xfrm>
          <a:off x="866277" y="1154887"/>
          <a:ext cx="781129" cy="2687580"/>
        </a:xfrm>
        <a:custGeom>
          <a:avLst/>
          <a:gdLst/>
          <a:ahLst/>
          <a:cxnLst/>
          <a:rect l="0" t="0" r="0" b="0"/>
          <a:pathLst>
            <a:path>
              <a:moveTo>
                <a:pt x="0" y="0"/>
              </a:moveTo>
              <a:lnTo>
                <a:pt x="0" y="2687580"/>
              </a:lnTo>
              <a:lnTo>
                <a:pt x="781129" y="2687580"/>
              </a:lnTo>
            </a:path>
          </a:pathLst>
        </a:custGeom>
        <a:noFill/>
        <a:ln w="19050" cap="rnd" cmpd="sng" algn="ctr">
          <a:solidFill>
            <a:schemeClr val="accent6">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7F1CCC-572E-4D53-B256-C4F74D09BB3A}">
      <dsp:nvSpPr>
        <dsp:cNvPr id="0" name=""/>
        <dsp:cNvSpPr/>
      </dsp:nvSpPr>
      <dsp:spPr>
        <a:xfrm>
          <a:off x="1647406" y="3297001"/>
          <a:ext cx="9095129" cy="1090932"/>
        </a:xfrm>
        <a:prstGeom prst="roundRect">
          <a:avLst>
            <a:gd name="adj" fmla="val 10000"/>
          </a:avLst>
        </a:prstGeom>
        <a:solidFill>
          <a:srgbClr val="BF9000">
            <a:alpha val="40000"/>
          </a:srgbClr>
        </a:solidFill>
        <a:ln w="19050" cap="rnd"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smtClean="0"/>
            <a:t>And finally, using sample size  calculation formula based on Fisher </a:t>
          </a:r>
          <a:r>
            <a:rPr lang="en-US" sz="2000" i="1" kern="1200" dirty="0" smtClean="0"/>
            <a:t>et al. </a:t>
          </a:r>
          <a:r>
            <a:rPr lang="en-US" sz="2000" kern="1200" dirty="0" smtClean="0"/>
            <a:t>(2007) , a total number of 342 artisanal fishers were eventually selected for the study.</a:t>
          </a:r>
          <a:endParaRPr lang="en-US" sz="2000" b="1" kern="1200" dirty="0">
            <a:solidFill>
              <a:schemeClr val="bg1"/>
            </a:solidFill>
            <a:effectLst>
              <a:outerShdw blurRad="38100" dist="38100" dir="2700000" algn="tl">
                <a:srgbClr val="000000">
                  <a:alpha val="43137"/>
                </a:srgbClr>
              </a:outerShdw>
            </a:effectLst>
            <a:latin typeface="+mn-lt"/>
          </a:endParaRPr>
        </a:p>
      </dsp:txBody>
      <dsp:txXfrm>
        <a:off x="1679358" y="3328953"/>
        <a:ext cx="9031225" cy="10270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46B12E-2D69-4D93-BE50-E13577FC9FBA}">
      <dsp:nvSpPr>
        <dsp:cNvPr id="0" name=""/>
        <dsp:cNvSpPr/>
      </dsp:nvSpPr>
      <dsp:spPr>
        <a:xfrm rot="5400000">
          <a:off x="494582" y="1693452"/>
          <a:ext cx="1468786" cy="2444028"/>
        </a:xfrm>
        <a:prstGeom prst="corner">
          <a:avLst>
            <a:gd name="adj1" fmla="val 16120"/>
            <a:gd name="adj2" fmla="val 161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6379B9-377C-4617-8DED-C1937A994AA7}">
      <dsp:nvSpPr>
        <dsp:cNvPr id="0" name=""/>
        <dsp:cNvSpPr/>
      </dsp:nvSpPr>
      <dsp:spPr>
        <a:xfrm>
          <a:off x="300397" y="2391574"/>
          <a:ext cx="2491163" cy="2035865"/>
        </a:xfrm>
        <a:prstGeom prst="rect">
          <a:avLst/>
        </a:prstGeom>
        <a:solidFill>
          <a:schemeClr val="bg1">
            <a:lumMod val="95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kern="1200" dirty="0" smtClean="0"/>
            <a:t>Data were collected with the aid of structured questionnaire on socioeconomic characteristics of artisanal fishers, respondents’ vulnerability to climate change and factors associated with vulnerability</a:t>
          </a:r>
          <a:endParaRPr lang="en-US" sz="1500" b="0" kern="1200" dirty="0"/>
        </a:p>
      </dsp:txBody>
      <dsp:txXfrm>
        <a:off x="300397" y="2391574"/>
        <a:ext cx="2491163" cy="2035865"/>
      </dsp:txXfrm>
    </dsp:sp>
    <dsp:sp modelId="{CD82625C-85F0-4C17-B4FD-ED88B6FF8A10}">
      <dsp:nvSpPr>
        <dsp:cNvPr id="0" name=""/>
        <dsp:cNvSpPr/>
      </dsp:nvSpPr>
      <dsp:spPr>
        <a:xfrm>
          <a:off x="2039570" y="1513520"/>
          <a:ext cx="416317" cy="416317"/>
        </a:xfrm>
        <a:prstGeom prst="triangle">
          <a:avLst>
            <a:gd name="adj" fmla="val 10000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A8398C-6B2B-4658-98AB-B14419E043EE}">
      <dsp:nvSpPr>
        <dsp:cNvPr id="0" name=""/>
        <dsp:cNvSpPr/>
      </dsp:nvSpPr>
      <dsp:spPr>
        <a:xfrm rot="5400000">
          <a:off x="3338088" y="1166101"/>
          <a:ext cx="1468786" cy="2444028"/>
        </a:xfrm>
        <a:prstGeom prst="corner">
          <a:avLst>
            <a:gd name="adj1" fmla="val 16120"/>
            <a:gd name="adj2" fmla="val 161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CA92E6-E0A8-462A-A537-099EA84BDFAD}">
      <dsp:nvSpPr>
        <dsp:cNvPr id="0" name=""/>
        <dsp:cNvSpPr/>
      </dsp:nvSpPr>
      <dsp:spPr>
        <a:xfrm>
          <a:off x="3080158" y="1883342"/>
          <a:ext cx="2492751" cy="1652001"/>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kern="1200" dirty="0" smtClean="0"/>
            <a:t>The collected data were subjected to both descriptive and inferential statistics such as frequency counts, percentages, charts and mean, vulnerability and factor analyses.</a:t>
          </a:r>
          <a:endParaRPr lang="en-US" sz="1500" kern="1200" dirty="0"/>
        </a:p>
      </dsp:txBody>
      <dsp:txXfrm>
        <a:off x="3080158" y="1883342"/>
        <a:ext cx="2492751" cy="1652001"/>
      </dsp:txXfrm>
    </dsp:sp>
    <dsp:sp modelId="{64656F0C-FC2C-4E58-B026-2D52FB5B4ABC}">
      <dsp:nvSpPr>
        <dsp:cNvPr id="0" name=""/>
        <dsp:cNvSpPr/>
      </dsp:nvSpPr>
      <dsp:spPr>
        <a:xfrm>
          <a:off x="4883076" y="986169"/>
          <a:ext cx="416317" cy="416317"/>
        </a:xfrm>
        <a:prstGeom prst="triangle">
          <a:avLst>
            <a:gd name="adj" fmla="val 10000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F2C730-598C-4C84-B23B-4C133A0FD3B0}">
      <dsp:nvSpPr>
        <dsp:cNvPr id="0" name=""/>
        <dsp:cNvSpPr/>
      </dsp:nvSpPr>
      <dsp:spPr>
        <a:xfrm rot="5400000">
          <a:off x="6181594" y="611275"/>
          <a:ext cx="1468786" cy="2444028"/>
        </a:xfrm>
        <a:prstGeom prst="corner">
          <a:avLst>
            <a:gd name="adj1" fmla="val 16120"/>
            <a:gd name="adj2" fmla="val 161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CCA1FC-54C5-4873-B2E8-05C49B11B83F}">
      <dsp:nvSpPr>
        <dsp:cNvPr id="0" name=""/>
        <dsp:cNvSpPr/>
      </dsp:nvSpPr>
      <dsp:spPr>
        <a:xfrm>
          <a:off x="5968907" y="1387961"/>
          <a:ext cx="2380949" cy="1706950"/>
        </a:xfrm>
        <a:prstGeom prst="rect">
          <a:avLst/>
        </a:prstGeom>
        <a:solidFill>
          <a:schemeClr val="accent3">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kern="1200" dirty="0" smtClean="0"/>
            <a:t>The adaptive capacity employed used by artisanal fishers were measured on a 5-point </a:t>
          </a:r>
          <a:r>
            <a:rPr lang="en-US" sz="1500" kern="1200" dirty="0" err="1" smtClean="0"/>
            <a:t>Likert</a:t>
          </a:r>
          <a:r>
            <a:rPr lang="en-US" sz="1500" kern="1200" dirty="0" smtClean="0"/>
            <a:t> scale involving statement relating to possible adaptation strategies.</a:t>
          </a:r>
          <a:endParaRPr lang="en-US" sz="1500" kern="1200" dirty="0"/>
        </a:p>
      </dsp:txBody>
      <dsp:txXfrm>
        <a:off x="5968907" y="1387961"/>
        <a:ext cx="2380949" cy="1706950"/>
      </dsp:txXfrm>
    </dsp:sp>
    <dsp:sp modelId="{374E7E8A-DEEB-4D9C-B349-65804B27AA6B}">
      <dsp:nvSpPr>
        <dsp:cNvPr id="0" name=""/>
        <dsp:cNvSpPr/>
      </dsp:nvSpPr>
      <dsp:spPr>
        <a:xfrm>
          <a:off x="7726582" y="431343"/>
          <a:ext cx="416317" cy="416317"/>
        </a:xfrm>
        <a:prstGeom prst="triangle">
          <a:avLst>
            <a:gd name="adj" fmla="val 10000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147FC6-C5D4-4306-A9AF-44A83B0EB7EA}">
      <dsp:nvSpPr>
        <dsp:cNvPr id="0" name=""/>
        <dsp:cNvSpPr/>
      </dsp:nvSpPr>
      <dsp:spPr>
        <a:xfrm rot="5400000">
          <a:off x="9025100" y="-221268"/>
          <a:ext cx="1468786" cy="2444028"/>
        </a:xfrm>
        <a:prstGeom prst="corner">
          <a:avLst>
            <a:gd name="adj1" fmla="val 16120"/>
            <a:gd name="adj2" fmla="val 161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848352-61D2-4DC1-953C-45C40F219CEB}">
      <dsp:nvSpPr>
        <dsp:cNvPr id="0" name=""/>
        <dsp:cNvSpPr/>
      </dsp:nvSpPr>
      <dsp:spPr>
        <a:xfrm>
          <a:off x="8781115" y="559343"/>
          <a:ext cx="2206482" cy="2262388"/>
        </a:xfrm>
        <a:prstGeom prst="rect">
          <a:avLst/>
        </a:prstGeom>
        <a:solidFill>
          <a:schemeClr val="accent6">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kern="1200" dirty="0" smtClean="0"/>
            <a:t>The values on the scale were summed together and divided by 5 to obtain the cut-off mean value of 3. Variables with a mean score value ≥ 3 are considered to be as high, while variables with a mean score below 3 were regarded as low.</a:t>
          </a:r>
          <a:endParaRPr lang="en-US" sz="1500" kern="1200" dirty="0"/>
        </a:p>
      </dsp:txBody>
      <dsp:txXfrm>
        <a:off x="8781115" y="559343"/>
        <a:ext cx="2206482" cy="22623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8D36E-82BF-4ACB-9A56-5C14DEC813B4}">
      <dsp:nvSpPr>
        <dsp:cNvPr id="0" name=""/>
        <dsp:cNvSpPr/>
      </dsp:nvSpPr>
      <dsp:spPr>
        <a:xfrm>
          <a:off x="0" y="46680"/>
          <a:ext cx="5951589" cy="18532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smtClean="0"/>
            <a:t>Access to technology that helps artisanal fishers receive timely information on climate and innovative ways to improve agriculture would help improve adaptive capacity and reduce vulnerability.</a:t>
          </a:r>
          <a:endParaRPr lang="en-US" sz="2200" kern="1200" dirty="0"/>
        </a:p>
      </dsp:txBody>
      <dsp:txXfrm>
        <a:off x="90470" y="137150"/>
        <a:ext cx="5770649" cy="1672340"/>
      </dsp:txXfrm>
    </dsp:sp>
    <dsp:sp modelId="{6353E5C8-568F-42EC-AE17-6FCF9E2935F4}">
      <dsp:nvSpPr>
        <dsp:cNvPr id="0" name=""/>
        <dsp:cNvSpPr/>
      </dsp:nvSpPr>
      <dsp:spPr>
        <a:xfrm>
          <a:off x="0" y="2008665"/>
          <a:ext cx="5951589" cy="1853280"/>
        </a:xfrm>
        <a:prstGeom prst="roundRect">
          <a:avLst/>
        </a:prstGeom>
        <a:solidFill>
          <a:srgbClr val="7030A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smtClean="0"/>
            <a:t>Also, improving the vulnerability indicators identified in this research could help reduce the vulnerability of these four coastal communities, and possibly other coastal communities in the study area.</a:t>
          </a:r>
          <a:endParaRPr lang="en-US" sz="2200" kern="1200" dirty="0"/>
        </a:p>
      </dsp:txBody>
      <dsp:txXfrm>
        <a:off x="90470" y="2099135"/>
        <a:ext cx="5770649" cy="1672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5DCAB7A2-5B9E-4BA6-8D7E-8DAAF33454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 xmlns:a16="http://schemas.microsoft.com/office/drawing/2014/main" id="{4CC9589A-5DB0-43B2-947E-F910F024B6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9863B056-DAC8-4864-AC69-AC140218C8B4}" type="datetimeFigureOut">
              <a:rPr lang="en-US"/>
              <a:pPr>
                <a:defRPr/>
              </a:pPr>
              <a:t>11/24/2019</a:t>
            </a:fld>
            <a:endParaRPr lang="en-US"/>
          </a:p>
        </p:txBody>
      </p:sp>
      <p:sp>
        <p:nvSpPr>
          <p:cNvPr id="4" name="Footer Placeholder 3">
            <a:extLst>
              <a:ext uri="{FF2B5EF4-FFF2-40B4-BE49-F238E27FC236}">
                <a16:creationId xmlns="" xmlns:a16="http://schemas.microsoft.com/office/drawing/2014/main" id="{96914009-6FEB-4972-A6D3-15CA6B08176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 xmlns:a16="http://schemas.microsoft.com/office/drawing/2014/main" id="{7F037DFF-4100-47EF-B3F3-0B5A988EBD7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13D52D4C-9BC1-4777-ABD0-6036C6688D96}" type="slidenum">
              <a:rPr lang="en-US"/>
              <a:pPr>
                <a:defRPr/>
              </a:pPr>
              <a:t>‹#›</a:t>
            </a:fld>
            <a:endParaRPr lang="en-US"/>
          </a:p>
        </p:txBody>
      </p:sp>
    </p:spTree>
    <p:extLst>
      <p:ext uri="{BB962C8B-B14F-4D97-AF65-F5344CB8AC3E}">
        <p14:creationId xmlns:p14="http://schemas.microsoft.com/office/powerpoint/2010/main" val="98276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3EF24D9D-89B1-4D7A-AAAA-323C29A672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 xmlns:a16="http://schemas.microsoft.com/office/drawing/2014/main" id="{8A4860B2-31FA-46D7-8E6F-7B34CEF482F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48E0F8D-EF9D-4373-8046-1D9886CB2B2F}" type="datetimeFigureOut">
              <a:rPr lang="en-US"/>
              <a:pPr>
                <a:defRPr/>
              </a:pPr>
              <a:t>11/24/2019</a:t>
            </a:fld>
            <a:endParaRPr lang="en-US"/>
          </a:p>
        </p:txBody>
      </p:sp>
      <p:sp>
        <p:nvSpPr>
          <p:cNvPr id="4" name="Slide Image Placeholder 3">
            <a:extLst>
              <a:ext uri="{FF2B5EF4-FFF2-40B4-BE49-F238E27FC236}">
                <a16:creationId xmlns="" xmlns:a16="http://schemas.microsoft.com/office/drawing/2014/main" id="{B3C13E31-8695-427D-851B-9FD2201251F5}"/>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 xmlns:a16="http://schemas.microsoft.com/office/drawing/2014/main" id="{7A9CC3E8-6E9E-491A-8C32-41FB3468AB6A}"/>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 xmlns:a16="http://schemas.microsoft.com/office/drawing/2014/main" id="{1C3766CF-A6F5-4639-83AD-7A8B4C1177A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 xmlns:a16="http://schemas.microsoft.com/office/drawing/2014/main" id="{032472EC-7374-4543-B977-30F46061F82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37791410-C18D-461F-B644-D6B9C643D0FB}" type="slidenum">
              <a:rPr lang="en-US"/>
              <a:pPr>
                <a:defRPr/>
              </a:pPr>
              <a:t>‹#›</a:t>
            </a:fld>
            <a:endParaRPr lang="en-US"/>
          </a:p>
        </p:txBody>
      </p:sp>
    </p:spTree>
    <p:extLst>
      <p:ext uri="{BB962C8B-B14F-4D97-AF65-F5344CB8AC3E}">
        <p14:creationId xmlns:p14="http://schemas.microsoft.com/office/powerpoint/2010/main" val="17084748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55698BFA-DDD8-48B5-98B6-C4ABE8EF0ED7}"/>
              </a:ext>
            </a:extLst>
          </p:cNvPr>
          <p:cNvSpPr/>
          <p:nvPr userDrawn="1"/>
        </p:nvSpPr>
        <p:spPr>
          <a:xfrm>
            <a:off x="631825" y="2605088"/>
            <a:ext cx="2840038" cy="46037"/>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3">
            <a:extLst>
              <a:ext uri="{FF2B5EF4-FFF2-40B4-BE49-F238E27FC236}">
                <a16:creationId xmlns="" xmlns:a16="http://schemas.microsoft.com/office/drawing/2014/main" id="{E23B391A-0B5D-4FCA-9C06-CEC8B411658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41275"/>
            <a:ext cx="28829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a:extLst>
              <a:ext uri="{FF2B5EF4-FFF2-40B4-BE49-F238E27FC236}">
                <a16:creationId xmlns="" xmlns:a16="http://schemas.microsoft.com/office/drawing/2014/main" id="{61546EA1-84B5-474D-993A-119FC5CC29D2}"/>
              </a:ext>
            </a:extLst>
          </p:cNvPr>
          <p:cNvPicPr>
            <a:picLocks noChangeAspect="1"/>
          </p:cNvPicPr>
          <p:nvPr userDrawn="1"/>
        </p:nvPicPr>
        <p:blipFill>
          <a:blip r:embed="rId3">
            <a:extLst>
              <a:ext uri="{28A0092B-C50C-407E-A947-70E740481C1C}">
                <a14:useLocalDpi xmlns:a14="http://schemas.microsoft.com/office/drawing/2010/main" val="0"/>
              </a:ext>
            </a:extLst>
          </a:blip>
          <a:srcRect l="10989" r="12366"/>
          <a:stretch>
            <a:fillRect/>
          </a:stretch>
        </p:blipFill>
        <p:spPr bwMode="auto">
          <a:xfrm>
            <a:off x="3175" y="2751138"/>
            <a:ext cx="3762375" cy="41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765320" y="388044"/>
            <a:ext cx="7831948" cy="4183955"/>
          </a:xfrm>
        </p:spPr>
        <p:txBody>
          <a:bodyPr anchor="b">
            <a:noAutofit/>
          </a:bodyPr>
          <a:lstStyle>
            <a:lvl1pPr algn="r">
              <a:defRPr sz="40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765319" y="4694663"/>
            <a:ext cx="7831949" cy="1625047"/>
          </a:xfrm>
        </p:spPr>
        <p:txBody>
          <a:bodyPr/>
          <a:lstStyle>
            <a:lvl1pPr marL="0" indent="0" algn="r">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a:extLst>
              <a:ext uri="{FF2B5EF4-FFF2-40B4-BE49-F238E27FC236}">
                <a16:creationId xmlns="" xmlns:a16="http://schemas.microsoft.com/office/drawing/2014/main" id="{DF85CFC7-594C-42AD-AD39-495D97AFDE6E}"/>
              </a:ext>
            </a:extLst>
          </p:cNvPr>
          <p:cNvSpPr>
            <a:spLocks noGrp="1"/>
          </p:cNvSpPr>
          <p:nvPr>
            <p:ph type="dt" sz="half" idx="10"/>
          </p:nvPr>
        </p:nvSpPr>
        <p:spPr>
          <a:xfrm>
            <a:off x="9999663" y="6429375"/>
            <a:ext cx="912812" cy="365125"/>
          </a:xfrm>
        </p:spPr>
        <p:txBody>
          <a:bodyPr/>
          <a:lstStyle>
            <a:lvl1pPr>
              <a:defRPr/>
            </a:lvl1pPr>
          </a:lstStyle>
          <a:p>
            <a:pPr>
              <a:defRPr/>
            </a:pPr>
            <a:fld id="{BDEAAF8E-5D63-4489-A941-DA774EF26DA5}" type="datetimeFigureOut">
              <a:rPr lang="en-US"/>
              <a:pPr>
                <a:defRPr/>
              </a:pPr>
              <a:t>11/24/2019</a:t>
            </a:fld>
            <a:endParaRPr lang="en-US"/>
          </a:p>
        </p:txBody>
      </p:sp>
      <p:sp>
        <p:nvSpPr>
          <p:cNvPr id="8" name="Footer Placeholder 4">
            <a:extLst>
              <a:ext uri="{FF2B5EF4-FFF2-40B4-BE49-F238E27FC236}">
                <a16:creationId xmlns="" xmlns:a16="http://schemas.microsoft.com/office/drawing/2014/main" id="{769EC696-9472-421C-8C09-27D6FC47475D}"/>
              </a:ext>
            </a:extLst>
          </p:cNvPr>
          <p:cNvSpPr>
            <a:spLocks noGrp="1"/>
          </p:cNvSpPr>
          <p:nvPr>
            <p:ph type="ftr" sz="quarter" idx="11"/>
          </p:nvPr>
        </p:nvSpPr>
        <p:spPr>
          <a:xfrm>
            <a:off x="3471863" y="6429375"/>
            <a:ext cx="6297612" cy="365125"/>
          </a:xfrm>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26DBD592-EF27-4C1C-B28D-A3031E0D4177}"/>
              </a:ext>
            </a:extLst>
          </p:cNvPr>
          <p:cNvSpPr>
            <a:spLocks noGrp="1"/>
          </p:cNvSpPr>
          <p:nvPr>
            <p:ph type="sldNum" sz="quarter" idx="12"/>
          </p:nvPr>
        </p:nvSpPr>
        <p:spPr>
          <a:xfrm>
            <a:off x="11385550" y="6429375"/>
            <a:ext cx="682625" cy="365125"/>
          </a:xfrm>
        </p:spPr>
        <p:txBody>
          <a:bodyPr/>
          <a:lstStyle>
            <a:lvl1pPr>
              <a:defRPr/>
            </a:lvl1pPr>
          </a:lstStyle>
          <a:p>
            <a:pPr>
              <a:defRPr/>
            </a:pPr>
            <a:fld id="{A77A569C-478B-4C76-B1BB-4AF52A83C214}" type="slidenum">
              <a:rPr lang="en-US"/>
              <a:pPr>
                <a:defRPr/>
              </a:pPr>
              <a:t>‹#›</a:t>
            </a:fld>
            <a:endParaRPr lang="en-US"/>
          </a:p>
        </p:txBody>
      </p:sp>
    </p:spTree>
    <p:extLst>
      <p:ext uri="{BB962C8B-B14F-4D97-AF65-F5344CB8AC3E}">
        <p14:creationId xmlns:p14="http://schemas.microsoft.com/office/powerpoint/2010/main" val="3655642317"/>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 xmlns:a16="http://schemas.microsoft.com/office/drawing/2014/main" id="{21DABDFC-90C1-4D2A-97AD-1080D5D2064C}"/>
              </a:ext>
            </a:extLst>
          </p:cNvPr>
          <p:cNvSpPr>
            <a:spLocks noGrp="1"/>
          </p:cNvSpPr>
          <p:nvPr>
            <p:ph type="dt" sz="half" idx="10"/>
          </p:nvPr>
        </p:nvSpPr>
        <p:spPr/>
        <p:txBody>
          <a:bodyPr/>
          <a:lstStyle>
            <a:lvl1pPr>
              <a:defRPr/>
            </a:lvl1pPr>
          </a:lstStyle>
          <a:p>
            <a:pPr>
              <a:defRPr/>
            </a:pPr>
            <a:fld id="{51C69354-E876-4232-828B-4D560E00F008}" type="datetimeFigureOut">
              <a:rPr lang="en-US"/>
              <a:pPr>
                <a:defRPr/>
              </a:pPr>
              <a:t>11/24/2019</a:t>
            </a:fld>
            <a:endParaRPr lang="en-US"/>
          </a:p>
        </p:txBody>
      </p:sp>
      <p:sp>
        <p:nvSpPr>
          <p:cNvPr id="5" name="Footer Placeholder 4">
            <a:extLst>
              <a:ext uri="{FF2B5EF4-FFF2-40B4-BE49-F238E27FC236}">
                <a16:creationId xmlns="" xmlns:a16="http://schemas.microsoft.com/office/drawing/2014/main" id="{8CA7878F-3770-4535-BBEA-CF988D3B5EA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D3172881-E92F-4033-B271-4E8DFCD05005}"/>
              </a:ext>
            </a:extLst>
          </p:cNvPr>
          <p:cNvSpPr>
            <a:spLocks noGrp="1"/>
          </p:cNvSpPr>
          <p:nvPr>
            <p:ph type="sldNum" sz="quarter" idx="12"/>
          </p:nvPr>
        </p:nvSpPr>
        <p:spPr/>
        <p:txBody>
          <a:bodyPr/>
          <a:lstStyle>
            <a:lvl1pPr>
              <a:defRPr/>
            </a:lvl1pPr>
          </a:lstStyle>
          <a:p>
            <a:pPr>
              <a:defRPr/>
            </a:pPr>
            <a:fld id="{88CC3AF2-482D-4466-A3FD-7E3EB3B62AE5}" type="slidenum">
              <a:rPr lang="en-US"/>
              <a:pPr>
                <a:defRPr/>
              </a:pPr>
              <a:t>‹#›</a:t>
            </a:fld>
            <a:endParaRPr lang="en-US"/>
          </a:p>
        </p:txBody>
      </p:sp>
    </p:spTree>
    <p:extLst>
      <p:ext uri="{BB962C8B-B14F-4D97-AF65-F5344CB8AC3E}">
        <p14:creationId xmlns:p14="http://schemas.microsoft.com/office/powerpoint/2010/main" val="1979183465"/>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D17A6437-2B4F-4D38-8EED-0AE7C9028686}"/>
              </a:ext>
            </a:extLst>
          </p:cNvPr>
          <p:cNvSpPr>
            <a:spLocks noGrp="1"/>
          </p:cNvSpPr>
          <p:nvPr>
            <p:ph type="dt" sz="half" idx="10"/>
          </p:nvPr>
        </p:nvSpPr>
        <p:spPr/>
        <p:txBody>
          <a:bodyPr/>
          <a:lstStyle>
            <a:lvl1pPr>
              <a:defRPr/>
            </a:lvl1pPr>
          </a:lstStyle>
          <a:p>
            <a:pPr>
              <a:defRPr/>
            </a:pPr>
            <a:fld id="{C3AB7F7D-2C23-4120-BA52-F3107E33F4DC}" type="datetimeFigureOut">
              <a:rPr lang="en-US"/>
              <a:pPr>
                <a:defRPr/>
              </a:pPr>
              <a:t>11/24/2019</a:t>
            </a:fld>
            <a:endParaRPr lang="en-US"/>
          </a:p>
        </p:txBody>
      </p:sp>
      <p:sp>
        <p:nvSpPr>
          <p:cNvPr id="5" name="Footer Placeholder 4">
            <a:extLst>
              <a:ext uri="{FF2B5EF4-FFF2-40B4-BE49-F238E27FC236}">
                <a16:creationId xmlns="" xmlns:a16="http://schemas.microsoft.com/office/drawing/2014/main" id="{BA3517C9-1833-4DEE-886C-70F95EEC65C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FD211917-A324-4A4F-97ED-50A6F0B0C2F9}"/>
              </a:ext>
            </a:extLst>
          </p:cNvPr>
          <p:cNvSpPr>
            <a:spLocks noGrp="1"/>
          </p:cNvSpPr>
          <p:nvPr>
            <p:ph type="sldNum" sz="quarter" idx="12"/>
          </p:nvPr>
        </p:nvSpPr>
        <p:spPr/>
        <p:txBody>
          <a:bodyPr/>
          <a:lstStyle>
            <a:lvl1pPr>
              <a:defRPr/>
            </a:lvl1pPr>
          </a:lstStyle>
          <a:p>
            <a:pPr>
              <a:defRPr/>
            </a:pPr>
            <a:fld id="{C1157E50-A53D-40B2-A74E-FEDA403CCC48}" type="slidenum">
              <a:rPr lang="en-US"/>
              <a:pPr>
                <a:defRPr/>
              </a:pPr>
              <a:t>‹#›</a:t>
            </a:fld>
            <a:endParaRPr lang="en-US"/>
          </a:p>
        </p:txBody>
      </p:sp>
    </p:spTree>
    <p:extLst>
      <p:ext uri="{BB962C8B-B14F-4D97-AF65-F5344CB8AC3E}">
        <p14:creationId xmlns:p14="http://schemas.microsoft.com/office/powerpoint/2010/main" val="1069318590"/>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 xmlns:a16="http://schemas.microsoft.com/office/drawing/2014/main" id="{F2F3D730-D574-4EEC-8EEB-EBE64B8584D2}"/>
              </a:ext>
            </a:extLst>
          </p:cNvPr>
          <p:cNvSpPr>
            <a:spLocks noGrp="1"/>
          </p:cNvSpPr>
          <p:nvPr>
            <p:ph type="dt" sz="half" idx="10"/>
          </p:nvPr>
        </p:nvSpPr>
        <p:spPr/>
        <p:txBody>
          <a:bodyPr/>
          <a:lstStyle>
            <a:lvl1pPr>
              <a:defRPr/>
            </a:lvl1pPr>
          </a:lstStyle>
          <a:p>
            <a:pPr>
              <a:defRPr/>
            </a:pPr>
            <a:fld id="{AC283104-5E6F-4300-A7B4-522CD1113D70}" type="datetimeFigureOut">
              <a:rPr lang="en-US"/>
              <a:pPr>
                <a:defRPr/>
              </a:pPr>
              <a:t>11/24/2019</a:t>
            </a:fld>
            <a:endParaRPr lang="en-US"/>
          </a:p>
        </p:txBody>
      </p:sp>
      <p:sp>
        <p:nvSpPr>
          <p:cNvPr id="6" name="Footer Placeholder 4">
            <a:extLst>
              <a:ext uri="{FF2B5EF4-FFF2-40B4-BE49-F238E27FC236}">
                <a16:creationId xmlns="" xmlns:a16="http://schemas.microsoft.com/office/drawing/2014/main" id="{4AA469A3-4DFB-4C29-8B19-7D5BD6B2AAE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CF13BEE0-523B-43ED-80A0-3EB7EFD4F767}"/>
              </a:ext>
            </a:extLst>
          </p:cNvPr>
          <p:cNvSpPr>
            <a:spLocks noGrp="1"/>
          </p:cNvSpPr>
          <p:nvPr>
            <p:ph type="sldNum" sz="quarter" idx="12"/>
          </p:nvPr>
        </p:nvSpPr>
        <p:spPr/>
        <p:txBody>
          <a:bodyPr/>
          <a:lstStyle>
            <a:lvl1pPr>
              <a:defRPr/>
            </a:lvl1pPr>
          </a:lstStyle>
          <a:p>
            <a:pPr>
              <a:defRPr/>
            </a:pPr>
            <a:fld id="{59A40D80-F551-4B3D-8799-426FAE6F3133}" type="slidenum">
              <a:rPr lang="en-US"/>
              <a:pPr>
                <a:defRPr/>
              </a:pPr>
              <a:t>‹#›</a:t>
            </a:fld>
            <a:endParaRPr lang="en-US"/>
          </a:p>
        </p:txBody>
      </p:sp>
    </p:spTree>
    <p:extLst>
      <p:ext uri="{BB962C8B-B14F-4D97-AF65-F5344CB8AC3E}">
        <p14:creationId xmlns:p14="http://schemas.microsoft.com/office/powerpoint/2010/main" val="1577993034"/>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 xmlns:a16="http://schemas.microsoft.com/office/drawing/2014/main" id="{E4BC82C3-DE99-4903-97BC-D9F43E3B41E2}"/>
              </a:ext>
            </a:extLst>
          </p:cNvPr>
          <p:cNvSpPr>
            <a:spLocks noGrp="1"/>
          </p:cNvSpPr>
          <p:nvPr>
            <p:ph type="dt" sz="half" idx="10"/>
          </p:nvPr>
        </p:nvSpPr>
        <p:spPr/>
        <p:txBody>
          <a:bodyPr/>
          <a:lstStyle>
            <a:lvl1pPr>
              <a:defRPr/>
            </a:lvl1pPr>
          </a:lstStyle>
          <a:p>
            <a:pPr>
              <a:defRPr/>
            </a:pPr>
            <a:fld id="{5E2636E1-F43C-48E7-926A-16627487722F}" type="datetimeFigureOut">
              <a:rPr lang="en-US"/>
              <a:pPr>
                <a:defRPr/>
              </a:pPr>
              <a:t>11/24/2019</a:t>
            </a:fld>
            <a:endParaRPr lang="en-US"/>
          </a:p>
        </p:txBody>
      </p:sp>
      <p:sp>
        <p:nvSpPr>
          <p:cNvPr id="8" name="Footer Placeholder 4">
            <a:extLst>
              <a:ext uri="{FF2B5EF4-FFF2-40B4-BE49-F238E27FC236}">
                <a16:creationId xmlns="" xmlns:a16="http://schemas.microsoft.com/office/drawing/2014/main" id="{A580A380-7B43-4AC8-ACC6-883F04C2FAD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1DBD9847-B0B7-41E4-89FB-48537C63C68F}"/>
              </a:ext>
            </a:extLst>
          </p:cNvPr>
          <p:cNvSpPr>
            <a:spLocks noGrp="1"/>
          </p:cNvSpPr>
          <p:nvPr>
            <p:ph type="sldNum" sz="quarter" idx="12"/>
          </p:nvPr>
        </p:nvSpPr>
        <p:spPr/>
        <p:txBody>
          <a:bodyPr/>
          <a:lstStyle>
            <a:lvl1pPr>
              <a:defRPr/>
            </a:lvl1pPr>
          </a:lstStyle>
          <a:p>
            <a:pPr>
              <a:defRPr/>
            </a:pPr>
            <a:fld id="{80B37E73-0362-4DB7-96D1-9C3F52DC7808}" type="slidenum">
              <a:rPr lang="en-US"/>
              <a:pPr>
                <a:defRPr/>
              </a:pPr>
              <a:t>‹#›</a:t>
            </a:fld>
            <a:endParaRPr lang="en-US"/>
          </a:p>
        </p:txBody>
      </p:sp>
    </p:spTree>
    <p:extLst>
      <p:ext uri="{BB962C8B-B14F-4D97-AF65-F5344CB8AC3E}">
        <p14:creationId xmlns:p14="http://schemas.microsoft.com/office/powerpoint/2010/main" val="772195689"/>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3">
            <a:extLst>
              <a:ext uri="{FF2B5EF4-FFF2-40B4-BE49-F238E27FC236}">
                <a16:creationId xmlns="" xmlns:a16="http://schemas.microsoft.com/office/drawing/2014/main" id="{E6898FA4-5785-4D44-BFD4-FD5C97AB0B28}"/>
              </a:ext>
            </a:extLst>
          </p:cNvPr>
          <p:cNvSpPr>
            <a:spLocks noGrp="1"/>
          </p:cNvSpPr>
          <p:nvPr>
            <p:ph type="dt" sz="half" idx="10"/>
          </p:nvPr>
        </p:nvSpPr>
        <p:spPr/>
        <p:txBody>
          <a:bodyPr/>
          <a:lstStyle>
            <a:lvl1pPr>
              <a:defRPr/>
            </a:lvl1pPr>
          </a:lstStyle>
          <a:p>
            <a:pPr>
              <a:defRPr/>
            </a:pPr>
            <a:fld id="{4B0FD5C5-0750-439F-B918-2E1651A8265F}" type="datetimeFigureOut">
              <a:rPr lang="en-US"/>
              <a:pPr>
                <a:defRPr/>
              </a:pPr>
              <a:t>11/24/2019</a:t>
            </a:fld>
            <a:endParaRPr lang="en-US"/>
          </a:p>
        </p:txBody>
      </p:sp>
      <p:sp>
        <p:nvSpPr>
          <p:cNvPr id="4" name="Footer Placeholder 4">
            <a:extLst>
              <a:ext uri="{FF2B5EF4-FFF2-40B4-BE49-F238E27FC236}">
                <a16:creationId xmlns="" xmlns:a16="http://schemas.microsoft.com/office/drawing/2014/main" id="{2A59643E-DDD9-44EC-961A-34A403C060E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 xmlns:a16="http://schemas.microsoft.com/office/drawing/2014/main" id="{2156537D-C4E7-41D4-A94D-0F9D0ACED2B1}"/>
              </a:ext>
            </a:extLst>
          </p:cNvPr>
          <p:cNvSpPr>
            <a:spLocks noGrp="1"/>
          </p:cNvSpPr>
          <p:nvPr>
            <p:ph type="sldNum" sz="quarter" idx="12"/>
          </p:nvPr>
        </p:nvSpPr>
        <p:spPr/>
        <p:txBody>
          <a:bodyPr/>
          <a:lstStyle>
            <a:lvl1pPr>
              <a:defRPr/>
            </a:lvl1pPr>
          </a:lstStyle>
          <a:p>
            <a:pPr>
              <a:defRPr/>
            </a:pPr>
            <a:fld id="{0A107019-191F-4B4C-8CE7-3BFEE10E6294}" type="slidenum">
              <a:rPr lang="en-US"/>
              <a:pPr>
                <a:defRPr/>
              </a:pPr>
              <a:t>‹#›</a:t>
            </a:fld>
            <a:endParaRPr lang="en-US"/>
          </a:p>
        </p:txBody>
      </p:sp>
    </p:spTree>
    <p:extLst>
      <p:ext uri="{BB962C8B-B14F-4D97-AF65-F5344CB8AC3E}">
        <p14:creationId xmlns:p14="http://schemas.microsoft.com/office/powerpoint/2010/main" val="149652730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 xmlns:a16="http://schemas.microsoft.com/office/drawing/2014/main" id="{B2EAB7D4-9A9E-407D-959F-C7F73153C1FC}"/>
              </a:ext>
            </a:extLst>
          </p:cNvPr>
          <p:cNvSpPr>
            <a:spLocks noGrp="1"/>
          </p:cNvSpPr>
          <p:nvPr>
            <p:ph type="dt" sz="half" idx="10"/>
          </p:nvPr>
        </p:nvSpPr>
        <p:spPr/>
        <p:txBody>
          <a:bodyPr/>
          <a:lstStyle>
            <a:lvl1pPr>
              <a:defRPr/>
            </a:lvl1pPr>
          </a:lstStyle>
          <a:p>
            <a:pPr>
              <a:defRPr/>
            </a:pPr>
            <a:fld id="{831F5DF5-606F-4413-816D-7DC78C87E880}" type="datetimeFigureOut">
              <a:rPr lang="en-US"/>
              <a:pPr>
                <a:defRPr/>
              </a:pPr>
              <a:t>11/24/2019</a:t>
            </a:fld>
            <a:endParaRPr lang="en-US"/>
          </a:p>
        </p:txBody>
      </p:sp>
      <p:sp>
        <p:nvSpPr>
          <p:cNvPr id="3" name="Footer Placeholder 4">
            <a:extLst>
              <a:ext uri="{FF2B5EF4-FFF2-40B4-BE49-F238E27FC236}">
                <a16:creationId xmlns="" xmlns:a16="http://schemas.microsoft.com/office/drawing/2014/main" id="{C8700CD9-BB14-4D61-9527-2ECEC1DCDC4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 xmlns:a16="http://schemas.microsoft.com/office/drawing/2014/main" id="{FC6A87A3-A8D3-41AA-AB8F-D1A7B848D15C}"/>
              </a:ext>
            </a:extLst>
          </p:cNvPr>
          <p:cNvSpPr>
            <a:spLocks noGrp="1"/>
          </p:cNvSpPr>
          <p:nvPr>
            <p:ph type="sldNum" sz="quarter" idx="12"/>
          </p:nvPr>
        </p:nvSpPr>
        <p:spPr/>
        <p:txBody>
          <a:bodyPr/>
          <a:lstStyle>
            <a:lvl1pPr>
              <a:defRPr/>
            </a:lvl1pPr>
          </a:lstStyle>
          <a:p>
            <a:pPr>
              <a:defRPr/>
            </a:pPr>
            <a:fld id="{27F2C747-FD3A-40A6-94B6-E6D5CFC2D34D}" type="slidenum">
              <a:rPr lang="en-US"/>
              <a:pPr>
                <a:defRPr/>
              </a:pPr>
              <a:t>‹#›</a:t>
            </a:fld>
            <a:endParaRPr lang="en-US"/>
          </a:p>
        </p:txBody>
      </p:sp>
    </p:spTree>
    <p:extLst>
      <p:ext uri="{BB962C8B-B14F-4D97-AF65-F5344CB8AC3E}">
        <p14:creationId xmlns:p14="http://schemas.microsoft.com/office/powerpoint/2010/main" val="1047410971"/>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3">
            <a:extLst>
              <a:ext uri="{FF2B5EF4-FFF2-40B4-BE49-F238E27FC236}">
                <a16:creationId xmlns="" xmlns:a16="http://schemas.microsoft.com/office/drawing/2014/main" id="{EC0B722B-9EF2-4562-B732-F97153D52F0E}"/>
              </a:ext>
            </a:extLst>
          </p:cNvPr>
          <p:cNvSpPr>
            <a:spLocks noGrp="1"/>
          </p:cNvSpPr>
          <p:nvPr>
            <p:ph type="dt" sz="half" idx="10"/>
          </p:nvPr>
        </p:nvSpPr>
        <p:spPr/>
        <p:txBody>
          <a:bodyPr/>
          <a:lstStyle>
            <a:lvl1pPr>
              <a:defRPr/>
            </a:lvl1pPr>
          </a:lstStyle>
          <a:p>
            <a:pPr>
              <a:defRPr/>
            </a:pPr>
            <a:fld id="{ECD1F195-529F-4FDD-AC7F-DBC7B4625DB3}" type="datetimeFigureOut">
              <a:rPr lang="en-US"/>
              <a:pPr>
                <a:defRPr/>
              </a:pPr>
              <a:t>11/24/2019</a:t>
            </a:fld>
            <a:endParaRPr lang="en-US"/>
          </a:p>
        </p:txBody>
      </p:sp>
      <p:sp>
        <p:nvSpPr>
          <p:cNvPr id="6" name="Footer Placeholder 4">
            <a:extLst>
              <a:ext uri="{FF2B5EF4-FFF2-40B4-BE49-F238E27FC236}">
                <a16:creationId xmlns="" xmlns:a16="http://schemas.microsoft.com/office/drawing/2014/main" id="{CB928342-CF6E-4AB2-AE62-4F77C0B0AAC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5A8AA403-BBBB-42B5-B2E9-653F2AED0D90}"/>
              </a:ext>
            </a:extLst>
          </p:cNvPr>
          <p:cNvSpPr>
            <a:spLocks noGrp="1"/>
          </p:cNvSpPr>
          <p:nvPr>
            <p:ph type="sldNum" sz="quarter" idx="12"/>
          </p:nvPr>
        </p:nvSpPr>
        <p:spPr/>
        <p:txBody>
          <a:bodyPr/>
          <a:lstStyle>
            <a:lvl1pPr>
              <a:defRPr/>
            </a:lvl1pPr>
          </a:lstStyle>
          <a:p>
            <a:pPr>
              <a:defRPr/>
            </a:pPr>
            <a:fld id="{5EBAAE7F-AD3C-41F2-8C70-E3964D5024B7}" type="slidenum">
              <a:rPr lang="en-US"/>
              <a:pPr>
                <a:defRPr/>
              </a:pPr>
              <a:t>‹#›</a:t>
            </a:fld>
            <a:endParaRPr lang="en-US"/>
          </a:p>
        </p:txBody>
      </p:sp>
    </p:spTree>
    <p:extLst>
      <p:ext uri="{BB962C8B-B14F-4D97-AF65-F5344CB8AC3E}">
        <p14:creationId xmlns:p14="http://schemas.microsoft.com/office/powerpoint/2010/main" val="3044739191"/>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 xmlns:a16="http://schemas.microsoft.com/office/drawing/2014/main" id="{9169D792-FEF4-469D-BFC2-5A43E5D342EB}"/>
              </a:ext>
            </a:extLst>
          </p:cNvPr>
          <p:cNvSpPr>
            <a:spLocks noGrp="1"/>
          </p:cNvSpPr>
          <p:nvPr>
            <p:ph type="dt" sz="half" idx="10"/>
          </p:nvPr>
        </p:nvSpPr>
        <p:spPr/>
        <p:txBody>
          <a:bodyPr/>
          <a:lstStyle>
            <a:lvl1pPr>
              <a:defRPr/>
            </a:lvl1pPr>
          </a:lstStyle>
          <a:p>
            <a:pPr>
              <a:defRPr/>
            </a:pPr>
            <a:fld id="{9739DA87-FA84-4C34-AA3E-03F088BCCF9B}" type="datetimeFigureOut">
              <a:rPr lang="en-US"/>
              <a:pPr>
                <a:defRPr/>
              </a:pPr>
              <a:t>11/24/2019</a:t>
            </a:fld>
            <a:endParaRPr lang="en-US"/>
          </a:p>
        </p:txBody>
      </p:sp>
      <p:sp>
        <p:nvSpPr>
          <p:cNvPr id="6" name="Footer Placeholder 4">
            <a:extLst>
              <a:ext uri="{FF2B5EF4-FFF2-40B4-BE49-F238E27FC236}">
                <a16:creationId xmlns="" xmlns:a16="http://schemas.microsoft.com/office/drawing/2014/main" id="{AB92F15E-611A-43DA-9869-C827F77013C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E6C50920-D4F1-4F9C-8937-C686412CF706}"/>
              </a:ext>
            </a:extLst>
          </p:cNvPr>
          <p:cNvSpPr>
            <a:spLocks noGrp="1"/>
          </p:cNvSpPr>
          <p:nvPr>
            <p:ph type="sldNum" sz="quarter" idx="12"/>
          </p:nvPr>
        </p:nvSpPr>
        <p:spPr/>
        <p:txBody>
          <a:bodyPr/>
          <a:lstStyle>
            <a:lvl1pPr>
              <a:defRPr/>
            </a:lvl1pPr>
          </a:lstStyle>
          <a:p>
            <a:pPr>
              <a:defRPr/>
            </a:pPr>
            <a:fld id="{9DC30F86-73C0-4181-B2AD-A835BAEC4F14}" type="slidenum">
              <a:rPr lang="en-US"/>
              <a:pPr>
                <a:defRPr/>
              </a:pPr>
              <a:t>‹#›</a:t>
            </a:fld>
            <a:endParaRPr lang="en-US"/>
          </a:p>
        </p:txBody>
      </p:sp>
    </p:spTree>
    <p:extLst>
      <p:ext uri="{BB962C8B-B14F-4D97-AF65-F5344CB8AC3E}">
        <p14:creationId xmlns:p14="http://schemas.microsoft.com/office/powerpoint/2010/main" val="2733350947"/>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111E612C-18F8-40F0-B6E1-E76AD09E15EA}"/>
              </a:ext>
            </a:extLst>
          </p:cNvPr>
          <p:cNvSpPr>
            <a:spLocks noGrp="1"/>
          </p:cNvSpPr>
          <p:nvPr>
            <p:ph type="dt" sz="half" idx="10"/>
          </p:nvPr>
        </p:nvSpPr>
        <p:spPr/>
        <p:txBody>
          <a:bodyPr/>
          <a:lstStyle>
            <a:lvl1pPr>
              <a:defRPr/>
            </a:lvl1pPr>
          </a:lstStyle>
          <a:p>
            <a:pPr>
              <a:defRPr/>
            </a:pPr>
            <a:fld id="{0AFB3B57-17E1-45A6-9D1D-00E5B1253E90}" type="datetimeFigureOut">
              <a:rPr lang="en-US"/>
              <a:pPr>
                <a:defRPr/>
              </a:pPr>
              <a:t>11/24/2019</a:t>
            </a:fld>
            <a:endParaRPr lang="en-US"/>
          </a:p>
        </p:txBody>
      </p:sp>
      <p:sp>
        <p:nvSpPr>
          <p:cNvPr id="5" name="Footer Placeholder 4">
            <a:extLst>
              <a:ext uri="{FF2B5EF4-FFF2-40B4-BE49-F238E27FC236}">
                <a16:creationId xmlns="" xmlns:a16="http://schemas.microsoft.com/office/drawing/2014/main" id="{659644EE-8C4C-4537-9B5A-8AFB187045A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8389BDC3-EEFC-4C5A-A100-EB58DD85263C}"/>
              </a:ext>
            </a:extLst>
          </p:cNvPr>
          <p:cNvSpPr>
            <a:spLocks noGrp="1"/>
          </p:cNvSpPr>
          <p:nvPr>
            <p:ph type="sldNum" sz="quarter" idx="12"/>
          </p:nvPr>
        </p:nvSpPr>
        <p:spPr/>
        <p:txBody>
          <a:bodyPr/>
          <a:lstStyle>
            <a:lvl1pPr>
              <a:defRPr/>
            </a:lvl1pPr>
          </a:lstStyle>
          <a:p>
            <a:pPr>
              <a:defRPr/>
            </a:pPr>
            <a:fld id="{34917EED-81DA-40EF-A51E-2BF2C4A3EBE7}" type="slidenum">
              <a:rPr lang="en-US"/>
              <a:pPr>
                <a:defRPr/>
              </a:pPr>
              <a:t>‹#›</a:t>
            </a:fld>
            <a:endParaRPr lang="en-US"/>
          </a:p>
        </p:txBody>
      </p:sp>
    </p:spTree>
    <p:extLst>
      <p:ext uri="{BB962C8B-B14F-4D97-AF65-F5344CB8AC3E}">
        <p14:creationId xmlns:p14="http://schemas.microsoft.com/office/powerpoint/2010/main" val="1238272061"/>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17">
            <a:extLst>
              <a:ext uri="{FF2B5EF4-FFF2-40B4-BE49-F238E27FC236}">
                <a16:creationId xmlns="" xmlns:a16="http://schemas.microsoft.com/office/drawing/2014/main" id="{9C173B10-48F7-46DD-8071-30864574BF06}"/>
              </a:ext>
            </a:extLst>
          </p:cNvPr>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p>
        </p:txBody>
      </p:sp>
      <p:sp>
        <p:nvSpPr>
          <p:cNvPr id="6" name="TextBox 18">
            <a:extLst>
              <a:ext uri="{FF2B5EF4-FFF2-40B4-BE49-F238E27FC236}">
                <a16:creationId xmlns="" xmlns:a16="http://schemas.microsoft.com/office/drawing/2014/main" id="{EFE78A90-2BFB-48B4-8257-5070E908A441}"/>
              </a:ext>
            </a:extLst>
          </p:cNvPr>
          <p:cNvSpPr txBox="1">
            <a:spLocks noChangeArrowheads="1"/>
          </p:cNvSpPr>
          <p:nvPr/>
        </p:nvSpPr>
        <p:spPr bwMode="auto">
          <a:xfrm>
            <a:off x="8893175" y="2886075"/>
            <a:ext cx="609600" cy="585788"/>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endParaRPr lang="en-US" altLang="en-US">
              <a:solidFill>
                <a:srgbClr val="C0E474"/>
              </a:solidFill>
              <a:latin typeface="Arial"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 xmlns:a16="http://schemas.microsoft.com/office/drawing/2014/main" id="{CDEB313D-342C-464B-BF07-03BA6032EA2A}"/>
              </a:ext>
            </a:extLst>
          </p:cNvPr>
          <p:cNvSpPr>
            <a:spLocks noGrp="1"/>
          </p:cNvSpPr>
          <p:nvPr>
            <p:ph type="dt" sz="half" idx="14"/>
          </p:nvPr>
        </p:nvSpPr>
        <p:spPr/>
        <p:txBody>
          <a:bodyPr/>
          <a:lstStyle>
            <a:lvl1pPr>
              <a:defRPr/>
            </a:lvl1pPr>
          </a:lstStyle>
          <a:p>
            <a:pPr>
              <a:defRPr/>
            </a:pPr>
            <a:fld id="{053C356E-4B77-4753-B906-4A9C9E73A975}" type="datetimeFigureOut">
              <a:rPr lang="en-US"/>
              <a:pPr>
                <a:defRPr/>
              </a:pPr>
              <a:t>11/24/2019</a:t>
            </a:fld>
            <a:endParaRPr lang="en-US"/>
          </a:p>
        </p:txBody>
      </p:sp>
      <p:sp>
        <p:nvSpPr>
          <p:cNvPr id="8" name="Footer Placeholder 4">
            <a:extLst>
              <a:ext uri="{FF2B5EF4-FFF2-40B4-BE49-F238E27FC236}">
                <a16:creationId xmlns="" xmlns:a16="http://schemas.microsoft.com/office/drawing/2014/main" id="{4C247F66-3988-42A2-8207-8443F424FDC8}"/>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CF501E69-23D4-4719-817D-96BCBF86629E}"/>
              </a:ext>
            </a:extLst>
          </p:cNvPr>
          <p:cNvSpPr>
            <a:spLocks noGrp="1"/>
          </p:cNvSpPr>
          <p:nvPr>
            <p:ph type="sldNum" sz="quarter" idx="16"/>
          </p:nvPr>
        </p:nvSpPr>
        <p:spPr/>
        <p:txBody>
          <a:bodyPr/>
          <a:lstStyle>
            <a:lvl1pPr>
              <a:defRPr/>
            </a:lvl1pPr>
          </a:lstStyle>
          <a:p>
            <a:pPr>
              <a:defRPr/>
            </a:pPr>
            <a:fld id="{3EB57A2A-7D52-47A2-8A54-FC67506919B3}" type="slidenum">
              <a:rPr lang="en-US"/>
              <a:pPr>
                <a:defRPr/>
              </a:pPr>
              <a:t>‹#›</a:t>
            </a:fld>
            <a:endParaRPr lang="en-US"/>
          </a:p>
        </p:txBody>
      </p:sp>
    </p:spTree>
    <p:extLst>
      <p:ext uri="{BB962C8B-B14F-4D97-AF65-F5344CB8AC3E}">
        <p14:creationId xmlns:p14="http://schemas.microsoft.com/office/powerpoint/2010/main" val="3754235993"/>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136A2275-986E-4F9B-AA20-3E3E1E1143A1}"/>
              </a:ext>
            </a:extLst>
          </p:cNvPr>
          <p:cNvSpPr>
            <a:spLocks noGrp="1"/>
          </p:cNvSpPr>
          <p:nvPr>
            <p:ph type="dt" sz="half" idx="10"/>
          </p:nvPr>
        </p:nvSpPr>
        <p:spPr/>
        <p:txBody>
          <a:bodyPr/>
          <a:lstStyle>
            <a:lvl1pPr>
              <a:defRPr/>
            </a:lvl1pPr>
          </a:lstStyle>
          <a:p>
            <a:pPr>
              <a:defRPr/>
            </a:pPr>
            <a:fld id="{8DA24E7F-FD31-4953-B857-E3C6B2AE679D}" type="datetimeFigureOut">
              <a:rPr lang="en-US"/>
              <a:pPr>
                <a:defRPr/>
              </a:pPr>
              <a:t>11/24/2019</a:t>
            </a:fld>
            <a:endParaRPr lang="en-US"/>
          </a:p>
        </p:txBody>
      </p:sp>
      <p:sp>
        <p:nvSpPr>
          <p:cNvPr id="5" name="Footer Placeholder 4">
            <a:extLst>
              <a:ext uri="{FF2B5EF4-FFF2-40B4-BE49-F238E27FC236}">
                <a16:creationId xmlns="" xmlns:a16="http://schemas.microsoft.com/office/drawing/2014/main" id="{398C5191-8D26-4C0B-98C1-2E1A44A641F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9D219D61-8C13-4E73-BF68-2B85FB8E5B6A}"/>
              </a:ext>
            </a:extLst>
          </p:cNvPr>
          <p:cNvSpPr>
            <a:spLocks noGrp="1"/>
          </p:cNvSpPr>
          <p:nvPr>
            <p:ph type="sldNum" sz="quarter" idx="12"/>
          </p:nvPr>
        </p:nvSpPr>
        <p:spPr/>
        <p:txBody>
          <a:bodyPr/>
          <a:lstStyle>
            <a:lvl1pPr>
              <a:defRPr/>
            </a:lvl1pPr>
          </a:lstStyle>
          <a:p>
            <a:pPr>
              <a:defRPr/>
            </a:pPr>
            <a:fld id="{224786DA-5C79-48E9-8F39-2473180412AA}" type="slidenum">
              <a:rPr lang="en-US"/>
              <a:pPr>
                <a:defRPr/>
              </a:pPr>
              <a:t>‹#›</a:t>
            </a:fld>
            <a:endParaRPr lang="en-US"/>
          </a:p>
        </p:txBody>
      </p:sp>
    </p:spTree>
    <p:extLst>
      <p:ext uri="{BB962C8B-B14F-4D97-AF65-F5344CB8AC3E}">
        <p14:creationId xmlns:p14="http://schemas.microsoft.com/office/powerpoint/2010/main" val="2347017341"/>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17">
            <a:extLst>
              <a:ext uri="{FF2B5EF4-FFF2-40B4-BE49-F238E27FC236}">
                <a16:creationId xmlns="" xmlns:a16="http://schemas.microsoft.com/office/drawing/2014/main" id="{E1AAA69C-0308-45CD-A173-B816F0FFC7F0}"/>
              </a:ext>
            </a:extLst>
          </p:cNvPr>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p>
        </p:txBody>
      </p:sp>
      <p:sp>
        <p:nvSpPr>
          <p:cNvPr id="6" name="TextBox 18">
            <a:extLst>
              <a:ext uri="{FF2B5EF4-FFF2-40B4-BE49-F238E27FC236}">
                <a16:creationId xmlns="" xmlns:a16="http://schemas.microsoft.com/office/drawing/2014/main" id="{FEAC2968-5231-4129-83CF-EF993324038B}"/>
              </a:ext>
            </a:extLst>
          </p:cNvPr>
          <p:cNvSpPr txBox="1">
            <a:spLocks noChangeArrowheads="1"/>
          </p:cNvSpPr>
          <p:nvPr/>
        </p:nvSpPr>
        <p:spPr bwMode="auto">
          <a:xfrm>
            <a:off x="8893175" y="2886075"/>
            <a:ext cx="609600" cy="585788"/>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 xmlns:a16="http://schemas.microsoft.com/office/drawing/2014/main" id="{35C2584C-4293-4365-928C-BA23CBE58501}"/>
              </a:ext>
            </a:extLst>
          </p:cNvPr>
          <p:cNvSpPr>
            <a:spLocks noGrp="1"/>
          </p:cNvSpPr>
          <p:nvPr>
            <p:ph type="dt" sz="half" idx="14"/>
          </p:nvPr>
        </p:nvSpPr>
        <p:spPr/>
        <p:txBody>
          <a:bodyPr/>
          <a:lstStyle>
            <a:lvl1pPr>
              <a:defRPr/>
            </a:lvl1pPr>
          </a:lstStyle>
          <a:p>
            <a:pPr>
              <a:defRPr/>
            </a:pPr>
            <a:fld id="{893DA5B8-91A6-47F2-BE04-F7A4A9B20B58}" type="datetimeFigureOut">
              <a:rPr lang="en-US"/>
              <a:pPr>
                <a:defRPr/>
              </a:pPr>
              <a:t>11/24/2019</a:t>
            </a:fld>
            <a:endParaRPr lang="en-US"/>
          </a:p>
        </p:txBody>
      </p:sp>
      <p:sp>
        <p:nvSpPr>
          <p:cNvPr id="8" name="Footer Placeholder 4">
            <a:extLst>
              <a:ext uri="{FF2B5EF4-FFF2-40B4-BE49-F238E27FC236}">
                <a16:creationId xmlns="" xmlns:a16="http://schemas.microsoft.com/office/drawing/2014/main" id="{92204515-513D-40B3-8915-D60D54B486DE}"/>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7A5ECE07-0741-4126-8833-BE23EDBC356C}"/>
              </a:ext>
            </a:extLst>
          </p:cNvPr>
          <p:cNvSpPr>
            <a:spLocks noGrp="1"/>
          </p:cNvSpPr>
          <p:nvPr>
            <p:ph type="sldNum" sz="quarter" idx="16"/>
          </p:nvPr>
        </p:nvSpPr>
        <p:spPr/>
        <p:txBody>
          <a:bodyPr/>
          <a:lstStyle>
            <a:lvl1pPr>
              <a:defRPr/>
            </a:lvl1pPr>
          </a:lstStyle>
          <a:p>
            <a:pPr>
              <a:defRPr/>
            </a:pPr>
            <a:fld id="{0008277C-A5F7-4DC6-ABFD-C1CC951F251B}" type="slidenum">
              <a:rPr lang="en-US"/>
              <a:pPr>
                <a:defRPr/>
              </a:pPr>
              <a:t>‹#›</a:t>
            </a:fld>
            <a:endParaRPr lang="en-US"/>
          </a:p>
        </p:txBody>
      </p:sp>
    </p:spTree>
    <p:extLst>
      <p:ext uri="{BB962C8B-B14F-4D97-AF65-F5344CB8AC3E}">
        <p14:creationId xmlns:p14="http://schemas.microsoft.com/office/powerpoint/2010/main" val="1624086869"/>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 xmlns:a16="http://schemas.microsoft.com/office/drawing/2014/main" id="{9A3BDF71-1CC9-42FE-B5A2-A7C7EDEDEA26}"/>
              </a:ext>
            </a:extLst>
          </p:cNvPr>
          <p:cNvSpPr>
            <a:spLocks noGrp="1"/>
          </p:cNvSpPr>
          <p:nvPr>
            <p:ph type="dt" sz="half" idx="14"/>
          </p:nvPr>
        </p:nvSpPr>
        <p:spPr/>
        <p:txBody>
          <a:bodyPr/>
          <a:lstStyle>
            <a:lvl1pPr>
              <a:defRPr/>
            </a:lvl1pPr>
          </a:lstStyle>
          <a:p>
            <a:pPr>
              <a:defRPr/>
            </a:pPr>
            <a:fld id="{E792957E-2BA5-41FD-8079-5CA809537B10}" type="datetimeFigureOut">
              <a:rPr lang="en-US"/>
              <a:pPr>
                <a:defRPr/>
              </a:pPr>
              <a:t>11/24/2019</a:t>
            </a:fld>
            <a:endParaRPr lang="en-US"/>
          </a:p>
        </p:txBody>
      </p:sp>
      <p:sp>
        <p:nvSpPr>
          <p:cNvPr id="6" name="Footer Placeholder 4">
            <a:extLst>
              <a:ext uri="{FF2B5EF4-FFF2-40B4-BE49-F238E27FC236}">
                <a16:creationId xmlns="" xmlns:a16="http://schemas.microsoft.com/office/drawing/2014/main" id="{3D3D0E83-F5DA-47DE-9E64-5AF332C5DE7B}"/>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D23AEA50-E4F6-4A92-A819-8C7D3BDE86DC}"/>
              </a:ext>
            </a:extLst>
          </p:cNvPr>
          <p:cNvSpPr>
            <a:spLocks noGrp="1"/>
          </p:cNvSpPr>
          <p:nvPr>
            <p:ph type="sldNum" sz="quarter" idx="16"/>
          </p:nvPr>
        </p:nvSpPr>
        <p:spPr/>
        <p:txBody>
          <a:bodyPr/>
          <a:lstStyle>
            <a:lvl1pPr>
              <a:defRPr/>
            </a:lvl1pPr>
          </a:lstStyle>
          <a:p>
            <a:pPr>
              <a:defRPr/>
            </a:pPr>
            <a:fld id="{828366EA-4392-4C52-9DF7-B18CEA6C7695}" type="slidenum">
              <a:rPr lang="en-US"/>
              <a:pPr>
                <a:defRPr/>
              </a:pPr>
              <a:t>‹#›</a:t>
            </a:fld>
            <a:endParaRPr lang="en-US"/>
          </a:p>
        </p:txBody>
      </p:sp>
    </p:spTree>
    <p:extLst>
      <p:ext uri="{BB962C8B-B14F-4D97-AF65-F5344CB8AC3E}">
        <p14:creationId xmlns:p14="http://schemas.microsoft.com/office/powerpoint/2010/main" val="1476079141"/>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 xmlns:a16="http://schemas.microsoft.com/office/drawing/2014/main" id="{15FD86BD-C457-481A-B4E1-0011307AADAB}"/>
              </a:ext>
            </a:extLst>
          </p:cNvPr>
          <p:cNvSpPr>
            <a:spLocks noGrp="1"/>
          </p:cNvSpPr>
          <p:nvPr>
            <p:ph type="dt" sz="half" idx="10"/>
          </p:nvPr>
        </p:nvSpPr>
        <p:spPr/>
        <p:txBody>
          <a:bodyPr/>
          <a:lstStyle>
            <a:lvl1pPr>
              <a:defRPr/>
            </a:lvl1pPr>
          </a:lstStyle>
          <a:p>
            <a:pPr>
              <a:defRPr/>
            </a:pPr>
            <a:fld id="{3E0DF713-011D-4D30-82ED-0D390906FF78}" type="datetimeFigureOut">
              <a:rPr lang="en-US"/>
              <a:pPr>
                <a:defRPr/>
              </a:pPr>
              <a:t>11/24/2019</a:t>
            </a:fld>
            <a:endParaRPr lang="en-US"/>
          </a:p>
        </p:txBody>
      </p:sp>
      <p:sp>
        <p:nvSpPr>
          <p:cNvPr id="5" name="Footer Placeholder 4">
            <a:extLst>
              <a:ext uri="{FF2B5EF4-FFF2-40B4-BE49-F238E27FC236}">
                <a16:creationId xmlns="" xmlns:a16="http://schemas.microsoft.com/office/drawing/2014/main" id="{0E5314F5-BE61-4E35-98A2-C10FC6FD741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EFC7D021-6A2F-46D4-BE32-4D575F652551}"/>
              </a:ext>
            </a:extLst>
          </p:cNvPr>
          <p:cNvSpPr>
            <a:spLocks noGrp="1"/>
          </p:cNvSpPr>
          <p:nvPr>
            <p:ph type="sldNum" sz="quarter" idx="12"/>
          </p:nvPr>
        </p:nvSpPr>
        <p:spPr/>
        <p:txBody>
          <a:bodyPr/>
          <a:lstStyle>
            <a:lvl1pPr>
              <a:defRPr/>
            </a:lvl1pPr>
          </a:lstStyle>
          <a:p>
            <a:pPr>
              <a:defRPr/>
            </a:pPr>
            <a:fld id="{4640EC23-232A-435B-B76E-E9C0F008580E}" type="slidenum">
              <a:rPr lang="en-US"/>
              <a:pPr>
                <a:defRPr/>
              </a:pPr>
              <a:t>‹#›</a:t>
            </a:fld>
            <a:endParaRPr lang="en-US"/>
          </a:p>
        </p:txBody>
      </p:sp>
    </p:spTree>
    <p:extLst>
      <p:ext uri="{BB962C8B-B14F-4D97-AF65-F5344CB8AC3E}">
        <p14:creationId xmlns:p14="http://schemas.microsoft.com/office/powerpoint/2010/main" val="1794551554"/>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 xmlns:a16="http://schemas.microsoft.com/office/drawing/2014/main" id="{4CD62AB7-4BA2-44E8-B854-A7EC194852CD}"/>
              </a:ext>
            </a:extLst>
          </p:cNvPr>
          <p:cNvSpPr>
            <a:spLocks noGrp="1"/>
          </p:cNvSpPr>
          <p:nvPr>
            <p:ph type="dt" sz="half" idx="10"/>
          </p:nvPr>
        </p:nvSpPr>
        <p:spPr/>
        <p:txBody>
          <a:bodyPr/>
          <a:lstStyle>
            <a:lvl1pPr>
              <a:defRPr/>
            </a:lvl1pPr>
          </a:lstStyle>
          <a:p>
            <a:pPr>
              <a:defRPr/>
            </a:pPr>
            <a:fld id="{DBA5E85F-A76E-42E8-B980-7579FC8C1F9F}" type="datetimeFigureOut">
              <a:rPr lang="en-US"/>
              <a:pPr>
                <a:defRPr/>
              </a:pPr>
              <a:t>11/24/2019</a:t>
            </a:fld>
            <a:endParaRPr lang="en-US"/>
          </a:p>
        </p:txBody>
      </p:sp>
      <p:sp>
        <p:nvSpPr>
          <p:cNvPr id="5" name="Footer Placeholder 4">
            <a:extLst>
              <a:ext uri="{FF2B5EF4-FFF2-40B4-BE49-F238E27FC236}">
                <a16:creationId xmlns="" xmlns:a16="http://schemas.microsoft.com/office/drawing/2014/main" id="{D2156664-7A44-4963-8FD0-AD18C39B007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03A789E0-3C9A-484C-9F60-53CE9A210414}"/>
              </a:ext>
            </a:extLst>
          </p:cNvPr>
          <p:cNvSpPr>
            <a:spLocks noGrp="1"/>
          </p:cNvSpPr>
          <p:nvPr>
            <p:ph type="sldNum" sz="quarter" idx="12"/>
          </p:nvPr>
        </p:nvSpPr>
        <p:spPr/>
        <p:txBody>
          <a:bodyPr/>
          <a:lstStyle>
            <a:lvl1pPr>
              <a:defRPr/>
            </a:lvl1pPr>
          </a:lstStyle>
          <a:p>
            <a:pPr>
              <a:defRPr/>
            </a:pPr>
            <a:fld id="{3826361A-806D-488A-B05D-056B7E42A0D7}" type="slidenum">
              <a:rPr lang="en-US"/>
              <a:pPr>
                <a:defRPr/>
              </a:pPr>
              <a:t>‹#›</a:t>
            </a:fld>
            <a:endParaRPr lang="en-US"/>
          </a:p>
        </p:txBody>
      </p:sp>
    </p:spTree>
    <p:extLst>
      <p:ext uri="{BB962C8B-B14F-4D97-AF65-F5344CB8AC3E}">
        <p14:creationId xmlns:p14="http://schemas.microsoft.com/office/powerpoint/2010/main" val="1703195681"/>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8">
            <a:extLst>
              <a:ext uri="{FF2B5EF4-FFF2-40B4-BE49-F238E27FC236}">
                <a16:creationId xmlns="" xmlns:a16="http://schemas.microsoft.com/office/drawing/2014/main" id="{C8A65DDA-7BD2-4D8A-AED4-33D46EA48087}"/>
              </a:ext>
            </a:extLst>
          </p:cNvPr>
          <p:cNvSpPr/>
          <p:nvPr/>
        </p:nvSpPr>
        <p:spPr bwMode="auto">
          <a:xfrm>
            <a:off x="11463338" y="-7938"/>
            <a:ext cx="725487" cy="6865938"/>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 xmlns:a16="http://schemas.microsoft.com/office/drawing/2014/main" id="{F814EF87-0A87-463B-A4F0-69F3D0DB4C42}"/>
              </a:ext>
            </a:extLst>
          </p:cNvPr>
          <p:cNvSpPr/>
          <p:nvPr/>
        </p:nvSpPr>
        <p:spPr bwMode="auto">
          <a:xfrm>
            <a:off x="0" y="4013200"/>
            <a:ext cx="44926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8" name="Title Placeholder 1">
            <a:extLst>
              <a:ext uri="{FF2B5EF4-FFF2-40B4-BE49-F238E27FC236}">
                <a16:creationId xmlns="" xmlns:a16="http://schemas.microsoft.com/office/drawing/2014/main" id="{4E703360-09BE-4679-B0D1-4D7DA73B5BF9}"/>
              </a:ext>
            </a:extLst>
          </p:cNvPr>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9" name="Text Placeholder 2">
            <a:extLst>
              <a:ext uri="{FF2B5EF4-FFF2-40B4-BE49-F238E27FC236}">
                <a16:creationId xmlns="" xmlns:a16="http://schemas.microsoft.com/office/drawing/2014/main" id="{B81F5F8E-F3BE-41D3-9BB8-5CB1A3F401EC}"/>
              </a:ext>
            </a:extLst>
          </p:cNvPr>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 xmlns:a16="http://schemas.microsoft.com/office/drawing/2014/main" id="{E392563F-637D-4D2A-815B-6AC0C90A70E2}"/>
              </a:ext>
            </a:extLst>
          </p:cNvPr>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C38727F2-45F7-4AD2-83E1-478671103B65}" type="datetimeFigureOut">
              <a:rPr lang="en-US"/>
              <a:pPr>
                <a:defRPr/>
              </a:pPr>
              <a:t>11/24/2019</a:t>
            </a:fld>
            <a:endParaRPr lang="en-US"/>
          </a:p>
        </p:txBody>
      </p:sp>
      <p:sp>
        <p:nvSpPr>
          <p:cNvPr id="5" name="Footer Placeholder 4">
            <a:extLst>
              <a:ext uri="{FF2B5EF4-FFF2-40B4-BE49-F238E27FC236}">
                <a16:creationId xmlns="" xmlns:a16="http://schemas.microsoft.com/office/drawing/2014/main" id="{19F8C00F-61FD-41B5-A3D1-CBDE7B7B688D}"/>
              </a:ext>
            </a:extLst>
          </p:cNvPr>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 xmlns:a16="http://schemas.microsoft.com/office/drawing/2014/main" id="{57AC683A-E0A1-4A41-B500-B51BBF0EED8A}"/>
              </a:ext>
            </a:extLst>
          </p:cNvPr>
          <p:cNvSpPr>
            <a:spLocks noGrp="1"/>
          </p:cNvSpPr>
          <p:nvPr>
            <p:ph type="sldNum" sz="quarter" idx="4"/>
          </p:nvPr>
        </p:nvSpPr>
        <p:spPr>
          <a:xfrm>
            <a:off x="8589963"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1"/>
                </a:solidFill>
                <a:latin typeface="+mn-lt"/>
              </a:defRPr>
            </a:lvl1pPr>
          </a:lstStyle>
          <a:p>
            <a:pPr>
              <a:defRPr/>
            </a:pPr>
            <a:fld id="{B18B940D-7253-4CE6-99F9-3E9A178BB1A1}" type="slidenum">
              <a:rPr lang="en-US"/>
              <a:pPr>
                <a:defRPr/>
              </a:pPr>
              <a:t>‹#›</a:t>
            </a:fld>
            <a:endParaRPr lang="en-US"/>
          </a:p>
        </p:txBody>
      </p:sp>
      <p:sp>
        <p:nvSpPr>
          <p:cNvPr id="2" name="TextBox 1">
            <a:extLst>
              <a:ext uri="{FF2B5EF4-FFF2-40B4-BE49-F238E27FC236}">
                <a16:creationId xmlns="" xmlns:a16="http://schemas.microsoft.com/office/drawing/2014/main" id="{43FCA6AF-AC56-4B4B-A17D-AEA838FE54B1}"/>
              </a:ext>
            </a:extLst>
          </p:cNvPr>
          <p:cNvSpPr txBox="1"/>
          <p:nvPr userDrawn="1"/>
        </p:nvSpPr>
        <p:spPr>
          <a:xfrm>
            <a:off x="10604500" y="1666875"/>
            <a:ext cx="1222375" cy="254000"/>
          </a:xfrm>
          <a:prstGeom prst="rect">
            <a:avLst/>
          </a:prstGeom>
          <a:noFill/>
        </p:spPr>
        <p:txBody>
          <a:bodyPr>
            <a:spAutoFit/>
          </a:bodyPr>
          <a:lstStyle/>
          <a:p>
            <a:pPr>
              <a:defRPr/>
            </a:pPr>
            <a:r>
              <a:rPr lang="en-US" sz="1050" dirty="0">
                <a:latin typeface="Trebuchet MS" panose="020B0703020202090204" pitchFamily="34" charset="0"/>
              </a:rPr>
              <a:t> #CLPA2019</a:t>
            </a:r>
            <a:endParaRPr lang="en-US" sz="1050" dirty="0">
              <a:solidFill>
                <a:schemeClr val="bg2">
                  <a:lumMod val="25000"/>
                </a:schemeClr>
              </a:solidFill>
              <a:latin typeface="Trebuchet MS" charset="0"/>
            </a:endParaRPr>
          </a:p>
        </p:txBody>
      </p:sp>
      <p:pic>
        <p:nvPicPr>
          <p:cNvPr id="1034" name="Picture 10">
            <a:extLst>
              <a:ext uri="{FF2B5EF4-FFF2-40B4-BE49-F238E27FC236}">
                <a16:creationId xmlns="" xmlns:a16="http://schemas.microsoft.com/office/drawing/2014/main" id="{C5FA05B8-D5CE-45BA-9FA1-6B602C395FC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10604500" y="579438"/>
            <a:ext cx="122237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3"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84" r:id="rId11"/>
    <p:sldLayoutId id="2147483879" r:id="rId12"/>
    <p:sldLayoutId id="2147483885" r:id="rId13"/>
    <p:sldLayoutId id="2147483880" r:id="rId14"/>
    <p:sldLayoutId id="2147483881" r:id="rId15"/>
    <p:sldLayoutId id="2147483882" r:id="rId16"/>
  </p:sldLayoutIdLst>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charset="0"/>
        </a:defRPr>
      </a:lvl2pPr>
      <a:lvl3pPr algn="l" defTabSz="457200" rtl="0" eaLnBrk="0" fontAlgn="base" hangingPunct="0">
        <a:spcBef>
          <a:spcPct val="0"/>
        </a:spcBef>
        <a:spcAft>
          <a:spcPct val="0"/>
        </a:spcAft>
        <a:defRPr sz="3600">
          <a:solidFill>
            <a:schemeClr val="accent1"/>
          </a:solidFill>
          <a:latin typeface="Trebuchet MS" charset="0"/>
        </a:defRPr>
      </a:lvl3pPr>
      <a:lvl4pPr algn="l" defTabSz="457200" rtl="0" eaLnBrk="0" fontAlgn="base" hangingPunct="0">
        <a:spcBef>
          <a:spcPct val="0"/>
        </a:spcBef>
        <a:spcAft>
          <a:spcPct val="0"/>
        </a:spcAft>
        <a:defRPr sz="3600">
          <a:solidFill>
            <a:schemeClr val="accent1"/>
          </a:solidFill>
          <a:latin typeface="Trebuchet MS" charset="0"/>
        </a:defRPr>
      </a:lvl4pPr>
      <a:lvl5pPr algn="l" defTabSz="457200" rtl="0" eaLnBrk="0" fontAlgn="base" hangingPunct="0">
        <a:spcBef>
          <a:spcPct val="0"/>
        </a:spcBef>
        <a:spcAft>
          <a:spcPct val="0"/>
        </a:spcAft>
        <a:defRPr sz="3600">
          <a:solidFill>
            <a:schemeClr val="accent1"/>
          </a:solidFill>
          <a:latin typeface="Trebuchet MS"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4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0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1">
            <a:extLst>
              <a:ext uri="{FF2B5EF4-FFF2-40B4-BE49-F238E27FC236}">
                <a16:creationId xmlns="" xmlns:a16="http://schemas.microsoft.com/office/drawing/2014/main" id="{63278208-2832-4491-9201-11EA2AD37FD4}"/>
              </a:ext>
            </a:extLst>
          </p:cNvPr>
          <p:cNvSpPr>
            <a:spLocks noGrp="1"/>
          </p:cNvSpPr>
          <p:nvPr>
            <p:ph type="ctrTitle"/>
          </p:nvPr>
        </p:nvSpPr>
        <p:spPr>
          <a:xfrm>
            <a:off x="3721993" y="2228045"/>
            <a:ext cx="7907629" cy="1751527"/>
          </a:xfrm>
        </p:spPr>
        <p:txBody>
          <a:bodyPr/>
          <a:lstStyle/>
          <a:p>
            <a:pPr eaLnBrk="1" hangingPunct="1"/>
            <a:r>
              <a:rPr lang="en-US" sz="2800" b="1" dirty="0">
                <a:solidFill>
                  <a:schemeClr val="accent1">
                    <a:lumMod val="75000"/>
                  </a:schemeClr>
                </a:solidFill>
                <a:effectLst>
                  <a:outerShdw blurRad="38100" dist="38100" dir="2700000" algn="tl">
                    <a:srgbClr val="000000">
                      <a:alpha val="43137"/>
                    </a:srgbClr>
                  </a:outerShdw>
                </a:effectLst>
              </a:rPr>
              <a:t>Analysis of Factors influencing Vulnerability of Fishing Systems to Climate Change among Artisanal Fisher-folks in Coastal area of Lagos, Nigeria</a:t>
            </a:r>
            <a:endParaRPr lang="en-US" altLang="en-US" sz="2800" dirty="0">
              <a:solidFill>
                <a:schemeClr val="accent1">
                  <a:lumMod val="75000"/>
                </a:schemeClr>
              </a:solidFill>
              <a:effectLst>
                <a:outerShdw blurRad="38100" dist="38100" dir="2700000" algn="tl">
                  <a:srgbClr val="000000">
                    <a:alpha val="43137"/>
                  </a:srgbClr>
                </a:outerShdw>
              </a:effectLst>
            </a:endParaRPr>
          </a:p>
        </p:txBody>
      </p:sp>
      <p:sp>
        <p:nvSpPr>
          <p:cNvPr id="3" name="Subtitle 2">
            <a:extLst>
              <a:ext uri="{FF2B5EF4-FFF2-40B4-BE49-F238E27FC236}">
                <a16:creationId xmlns="" xmlns:a16="http://schemas.microsoft.com/office/drawing/2014/main" id="{01AC9750-33B6-4B3C-899D-A97FE400D4B0}"/>
              </a:ext>
            </a:extLst>
          </p:cNvPr>
          <p:cNvSpPr>
            <a:spLocks noGrp="1"/>
          </p:cNvSpPr>
          <p:nvPr>
            <p:ph type="subTitle" idx="1"/>
          </p:nvPr>
        </p:nvSpPr>
        <p:spPr>
          <a:xfrm>
            <a:off x="3721993" y="4468969"/>
            <a:ext cx="8358390" cy="2009104"/>
          </a:xfrm>
        </p:spPr>
        <p:txBody>
          <a:bodyPr rtlCol="0">
            <a:noAutofit/>
          </a:bodyPr>
          <a:lstStyle/>
          <a:p>
            <a:pPr algn="ctr"/>
            <a:r>
              <a:rPr lang="en-US" b="1" dirty="0" smtClean="0">
                <a:solidFill>
                  <a:schemeClr val="tx1"/>
                </a:solidFill>
              </a:rPr>
              <a:t>By</a:t>
            </a:r>
          </a:p>
          <a:p>
            <a:pPr algn="ctr"/>
            <a:endParaRPr lang="en-US" b="1" dirty="0">
              <a:solidFill>
                <a:schemeClr val="tx1"/>
              </a:solidFill>
            </a:endParaRPr>
          </a:p>
          <a:p>
            <a:pPr algn="ctr">
              <a:spcBef>
                <a:spcPts val="0"/>
              </a:spcBef>
            </a:pPr>
            <a:r>
              <a:rPr lang="en-US" dirty="0" smtClean="0">
                <a:solidFill>
                  <a:srgbClr val="0070C0"/>
                </a:solidFill>
              </a:rPr>
              <a:t>Abdulrazaq Kamal </a:t>
            </a:r>
            <a:r>
              <a:rPr lang="en-US" dirty="0">
                <a:solidFill>
                  <a:srgbClr val="0070C0"/>
                </a:solidFill>
              </a:rPr>
              <a:t>DAUDU, Ph.D.</a:t>
            </a:r>
            <a:br>
              <a:rPr lang="en-US" dirty="0">
                <a:solidFill>
                  <a:srgbClr val="0070C0"/>
                </a:solidFill>
              </a:rPr>
            </a:br>
            <a:r>
              <a:rPr lang="en-US" dirty="0">
                <a:solidFill>
                  <a:srgbClr val="7030A0"/>
                </a:solidFill>
              </a:rPr>
              <a:t>Department of Agricultural Extension and Rural </a:t>
            </a:r>
            <a:r>
              <a:rPr lang="en-US" dirty="0" smtClean="0">
                <a:solidFill>
                  <a:srgbClr val="7030A0"/>
                </a:solidFill>
              </a:rPr>
              <a:t>Development,</a:t>
            </a:r>
          </a:p>
          <a:p>
            <a:pPr algn="ctr">
              <a:spcBef>
                <a:spcPts val="0"/>
              </a:spcBef>
            </a:pPr>
            <a:r>
              <a:rPr lang="en-US" dirty="0" smtClean="0">
                <a:solidFill>
                  <a:srgbClr val="7030A0"/>
                </a:solidFill>
              </a:rPr>
              <a:t>Faculty </a:t>
            </a:r>
            <a:r>
              <a:rPr lang="en-US" dirty="0">
                <a:solidFill>
                  <a:srgbClr val="7030A0"/>
                </a:solidFill>
              </a:rPr>
              <a:t>of </a:t>
            </a:r>
            <a:r>
              <a:rPr lang="en-US" dirty="0" smtClean="0">
                <a:solidFill>
                  <a:srgbClr val="7030A0"/>
                </a:solidFill>
              </a:rPr>
              <a:t>Agriculture, </a:t>
            </a:r>
          </a:p>
          <a:p>
            <a:pPr algn="ctr">
              <a:spcBef>
                <a:spcPts val="0"/>
              </a:spcBef>
            </a:pPr>
            <a:r>
              <a:rPr lang="en-US" dirty="0" smtClean="0">
                <a:solidFill>
                  <a:srgbClr val="7030A0"/>
                </a:solidFill>
              </a:rPr>
              <a:t>University </a:t>
            </a:r>
            <a:r>
              <a:rPr lang="en-US" dirty="0">
                <a:solidFill>
                  <a:srgbClr val="7030A0"/>
                </a:solidFill>
              </a:rPr>
              <a:t>of Ilorin, Ilorin, Nigeria</a:t>
            </a:r>
          </a:p>
          <a:p>
            <a:pPr eaLnBrk="1" fontAlgn="auto" hangingPunct="1">
              <a:spcAft>
                <a:spcPts val="0"/>
              </a:spcAft>
              <a:buFont typeface="Wingdings 3" charset="2"/>
              <a:buNone/>
              <a:defRPr/>
            </a:pPr>
            <a:endParaRPr lang="en-US"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 xmlns:a16="http://schemas.microsoft.com/office/drawing/2014/main" id="{3390C056-25B6-4E3D-9FC0-6B5F2A64F8CF}"/>
              </a:ext>
            </a:extLst>
          </p:cNvPr>
          <p:cNvSpPr>
            <a:spLocks noGrp="1"/>
          </p:cNvSpPr>
          <p:nvPr>
            <p:ph type="title"/>
          </p:nvPr>
        </p:nvSpPr>
        <p:spPr>
          <a:xfrm>
            <a:off x="677863" y="609600"/>
            <a:ext cx="8596312" cy="984317"/>
          </a:xfrm>
        </p:spPr>
        <p:txBody>
          <a:bodyPr/>
          <a:lstStyle/>
          <a:p>
            <a:pPr algn="ctr" eaLnBrk="1" hangingPunct="1"/>
            <a:r>
              <a:rPr lang="en-US" b="1" dirty="0" smtClean="0">
                <a:effectLst>
                  <a:outerShdw blurRad="38100" dist="38100" dir="2700000" algn="tl">
                    <a:srgbClr val="000000">
                      <a:alpha val="43137"/>
                    </a:srgbClr>
                  </a:outerShdw>
                </a:effectLst>
              </a:rPr>
              <a:t>Introduction</a:t>
            </a:r>
            <a:endParaRPr lang="en-US" altLang="en-US" dirty="0"/>
          </a:p>
        </p:txBody>
      </p:sp>
      <p:sp>
        <p:nvSpPr>
          <p:cNvPr id="2" name="Content Placeholder 1"/>
          <p:cNvSpPr>
            <a:spLocks noGrp="1"/>
          </p:cNvSpPr>
          <p:nvPr>
            <p:ph idx="1"/>
          </p:nvPr>
        </p:nvSpPr>
        <p:spPr>
          <a:xfrm>
            <a:off x="360606" y="1764406"/>
            <a:ext cx="6272011" cy="4829576"/>
          </a:xfrm>
        </p:spPr>
        <p:txBody>
          <a:bodyPr/>
          <a:lstStyle/>
          <a:p>
            <a:r>
              <a:rPr lang="en-US" sz="2200" dirty="0" smtClean="0"/>
              <a:t>Agriculture </a:t>
            </a:r>
            <a:r>
              <a:rPr lang="en-US" sz="2200" dirty="0"/>
              <a:t>is at the core of environmental vulnerability and concerns the management of natural resources, such </a:t>
            </a:r>
            <a:r>
              <a:rPr lang="en-US" sz="2200" dirty="0" smtClean="0"/>
              <a:t>as</a:t>
            </a:r>
          </a:p>
          <a:p>
            <a:pPr lvl="1">
              <a:buFont typeface="Wingdings" panose="05000000000000000000" pitchFamily="2" charset="2"/>
              <a:buChar char="Ø"/>
            </a:pPr>
            <a:r>
              <a:rPr lang="en-US" sz="2200" dirty="0" smtClean="0">
                <a:solidFill>
                  <a:srgbClr val="FF0000"/>
                </a:solidFill>
              </a:rPr>
              <a:t>land </a:t>
            </a:r>
            <a:r>
              <a:rPr lang="en-US" sz="2200" dirty="0">
                <a:solidFill>
                  <a:srgbClr val="FF0000"/>
                </a:solidFill>
              </a:rPr>
              <a:t>degradation, </a:t>
            </a:r>
            <a:endParaRPr lang="en-US" sz="2200" dirty="0" smtClean="0">
              <a:solidFill>
                <a:srgbClr val="FF0000"/>
              </a:solidFill>
            </a:endParaRPr>
          </a:p>
          <a:p>
            <a:pPr lvl="1">
              <a:buFont typeface="Wingdings" panose="05000000000000000000" pitchFamily="2" charset="2"/>
              <a:buChar char="Ø"/>
            </a:pPr>
            <a:r>
              <a:rPr lang="en-US" sz="2200" dirty="0" smtClean="0">
                <a:solidFill>
                  <a:srgbClr val="00B050"/>
                </a:solidFill>
              </a:rPr>
              <a:t>water </a:t>
            </a:r>
            <a:r>
              <a:rPr lang="en-US" sz="2200" dirty="0">
                <a:solidFill>
                  <a:srgbClr val="00B050"/>
                </a:solidFill>
              </a:rPr>
              <a:t>scarcity, </a:t>
            </a:r>
            <a:endParaRPr lang="en-US" sz="2200" dirty="0" smtClean="0">
              <a:solidFill>
                <a:srgbClr val="00B050"/>
              </a:solidFill>
            </a:endParaRPr>
          </a:p>
          <a:p>
            <a:pPr lvl="1">
              <a:buFont typeface="Wingdings" panose="05000000000000000000" pitchFamily="2" charset="2"/>
              <a:buChar char="Ø"/>
            </a:pPr>
            <a:r>
              <a:rPr lang="en-US" sz="2200" dirty="0" smtClean="0">
                <a:solidFill>
                  <a:srgbClr val="002060"/>
                </a:solidFill>
              </a:rPr>
              <a:t>deforestation</a:t>
            </a:r>
            <a:r>
              <a:rPr lang="en-US" sz="2200" dirty="0">
                <a:solidFill>
                  <a:srgbClr val="002060"/>
                </a:solidFill>
              </a:rPr>
              <a:t>, and </a:t>
            </a:r>
            <a:endParaRPr lang="en-US" sz="2200" dirty="0" smtClean="0">
              <a:solidFill>
                <a:srgbClr val="002060"/>
              </a:solidFill>
            </a:endParaRPr>
          </a:p>
          <a:p>
            <a:pPr lvl="1">
              <a:buFont typeface="Wingdings" panose="05000000000000000000" pitchFamily="2" charset="2"/>
              <a:buChar char="Ø"/>
            </a:pPr>
            <a:r>
              <a:rPr lang="en-US" sz="2200" dirty="0" smtClean="0">
                <a:solidFill>
                  <a:srgbClr val="7030A0"/>
                </a:solidFill>
              </a:rPr>
              <a:t>the </a:t>
            </a:r>
            <a:r>
              <a:rPr lang="en-US" sz="2200" dirty="0">
                <a:solidFill>
                  <a:srgbClr val="7030A0"/>
                </a:solidFill>
              </a:rPr>
              <a:t>threat to </a:t>
            </a:r>
            <a:r>
              <a:rPr lang="en-US" sz="2200" dirty="0" smtClean="0">
                <a:solidFill>
                  <a:srgbClr val="7030A0"/>
                </a:solidFill>
              </a:rPr>
              <a:t>biodiversity.</a:t>
            </a:r>
          </a:p>
          <a:p>
            <a:pPr marL="457200" lvl="1" indent="0">
              <a:buNone/>
            </a:pPr>
            <a:endParaRPr lang="en-US" sz="2200" dirty="0" smtClean="0">
              <a:solidFill>
                <a:srgbClr val="7030A0"/>
              </a:solidFill>
            </a:endParaRPr>
          </a:p>
          <a:p>
            <a:r>
              <a:rPr lang="en-US" sz="2200" dirty="0" smtClean="0">
                <a:solidFill>
                  <a:srgbClr val="0070C0"/>
                </a:solidFill>
              </a:rPr>
              <a:t>Climate </a:t>
            </a:r>
            <a:r>
              <a:rPr lang="en-US" sz="2200" dirty="0">
                <a:solidFill>
                  <a:srgbClr val="0070C0"/>
                </a:solidFill>
              </a:rPr>
              <a:t>change could cause irreversible damage to land and water ecosystems, and lead to loss of production potential. </a:t>
            </a:r>
          </a:p>
          <a:p>
            <a:endParaRPr lang="en-GB" sz="2200" dirty="0"/>
          </a:p>
        </p:txBody>
      </p:sp>
      <p:sp>
        <p:nvSpPr>
          <p:cNvPr id="5" name="Content Placeholder 1"/>
          <p:cNvSpPr txBox="1">
            <a:spLocks/>
          </p:cNvSpPr>
          <p:nvPr/>
        </p:nvSpPr>
        <p:spPr bwMode="auto">
          <a:xfrm>
            <a:off x="6632617" y="2042535"/>
            <a:ext cx="5460646" cy="202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4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0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200" dirty="0" smtClean="0">
                <a:solidFill>
                  <a:srgbClr val="FF0000"/>
                </a:solidFill>
              </a:rPr>
              <a:t>Stresses </a:t>
            </a:r>
            <a:r>
              <a:rPr lang="en-US" sz="2200" dirty="0">
                <a:solidFill>
                  <a:srgbClr val="FF0000"/>
                </a:solidFill>
              </a:rPr>
              <a:t>as a result of climate change will compound existing pressure on fisheries and aquaculture and threaten their capacity to provide food and livelihoods.</a:t>
            </a:r>
          </a:p>
          <a:p>
            <a:endParaRPr lang="en-GB" sz="2200" dirty="0"/>
          </a:p>
        </p:txBody>
      </p:sp>
      <p:pic>
        <p:nvPicPr>
          <p:cNvPr id="6" name="Picture 26" descr="C:\files\Various graphics\sea_level_ri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9323" y="4443211"/>
            <a:ext cx="5027233" cy="2350394"/>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863" y="609600"/>
            <a:ext cx="8596312" cy="858592"/>
          </a:xfrm>
        </p:spPr>
        <p:txBody>
          <a:bodyPr/>
          <a:lstStyle/>
          <a:p>
            <a:r>
              <a:rPr lang="en-US" sz="3200" dirty="0" smtClean="0"/>
              <a:t>Introduction continue….</a:t>
            </a:r>
            <a:endParaRPr lang="en-GB" sz="3200" dirty="0"/>
          </a:p>
        </p:txBody>
      </p:sp>
      <p:sp>
        <p:nvSpPr>
          <p:cNvPr id="5" name="Content Placeholder 4"/>
          <p:cNvSpPr>
            <a:spLocks noGrp="1"/>
          </p:cNvSpPr>
          <p:nvPr>
            <p:ph sz="half" idx="1"/>
          </p:nvPr>
        </p:nvSpPr>
        <p:spPr>
          <a:xfrm>
            <a:off x="677334" y="1996225"/>
            <a:ext cx="4567184" cy="4597758"/>
          </a:xfrm>
        </p:spPr>
        <p:txBody>
          <a:bodyPr/>
          <a:lstStyle/>
          <a:p>
            <a:r>
              <a:rPr lang="en-US" sz="2000" dirty="0" smtClean="0"/>
              <a:t>Climate </a:t>
            </a:r>
            <a:r>
              <a:rPr lang="en-US" sz="2000" dirty="0"/>
              <a:t>change not only influence the fishing directly by affecting various</a:t>
            </a:r>
          </a:p>
          <a:p>
            <a:pPr lvl="1">
              <a:spcBef>
                <a:spcPts val="0"/>
              </a:spcBef>
              <a:buFont typeface="Wingdings" panose="05000000000000000000" pitchFamily="2" charset="2"/>
              <a:buChar char="Ø"/>
            </a:pPr>
            <a:r>
              <a:rPr lang="en-US" dirty="0">
                <a:solidFill>
                  <a:srgbClr val="00B050"/>
                </a:solidFill>
              </a:rPr>
              <a:t>physiological process, </a:t>
            </a:r>
          </a:p>
          <a:p>
            <a:pPr lvl="1">
              <a:spcBef>
                <a:spcPts val="0"/>
              </a:spcBef>
              <a:buFont typeface="Wingdings" panose="05000000000000000000" pitchFamily="2" charset="2"/>
              <a:buChar char="Ø"/>
            </a:pPr>
            <a:r>
              <a:rPr lang="en-US" dirty="0">
                <a:solidFill>
                  <a:srgbClr val="C00000"/>
                </a:solidFill>
              </a:rPr>
              <a:t>developmental rates, </a:t>
            </a:r>
          </a:p>
          <a:p>
            <a:pPr lvl="1">
              <a:spcBef>
                <a:spcPts val="0"/>
              </a:spcBef>
              <a:buFont typeface="Wingdings" panose="05000000000000000000" pitchFamily="2" charset="2"/>
              <a:buChar char="Ø"/>
            </a:pPr>
            <a:r>
              <a:rPr lang="en-US" dirty="0">
                <a:solidFill>
                  <a:srgbClr val="00B0F0"/>
                </a:solidFill>
              </a:rPr>
              <a:t>reproduction, </a:t>
            </a:r>
          </a:p>
          <a:p>
            <a:pPr lvl="1">
              <a:spcBef>
                <a:spcPts val="0"/>
              </a:spcBef>
              <a:buFont typeface="Wingdings" panose="05000000000000000000" pitchFamily="2" charset="2"/>
              <a:buChar char="Ø"/>
            </a:pPr>
            <a:r>
              <a:rPr lang="en-US" dirty="0"/>
              <a:t>behavior and </a:t>
            </a:r>
          </a:p>
          <a:p>
            <a:pPr lvl="1">
              <a:spcBef>
                <a:spcPts val="0"/>
              </a:spcBef>
              <a:buFont typeface="Wingdings" panose="05000000000000000000" pitchFamily="2" charset="2"/>
              <a:buChar char="Ø"/>
            </a:pPr>
            <a:r>
              <a:rPr lang="en-US" dirty="0">
                <a:solidFill>
                  <a:srgbClr val="7030A0"/>
                </a:solidFill>
              </a:rPr>
              <a:t>survival of individual </a:t>
            </a:r>
          </a:p>
          <a:p>
            <a:pPr lvl="1">
              <a:spcBef>
                <a:spcPts val="0"/>
              </a:spcBef>
              <a:buFont typeface="Wingdings" panose="05000000000000000000" pitchFamily="2" charset="2"/>
              <a:buChar char="Ø"/>
            </a:pPr>
            <a:r>
              <a:rPr lang="en-US" dirty="0">
                <a:solidFill>
                  <a:srgbClr val="FF0000"/>
                </a:solidFill>
              </a:rPr>
              <a:t>but also affects indirectly by altering ecosystem,</a:t>
            </a:r>
            <a:r>
              <a:rPr lang="en-US" dirty="0"/>
              <a:t> </a:t>
            </a:r>
          </a:p>
          <a:p>
            <a:pPr lvl="1">
              <a:spcBef>
                <a:spcPts val="0"/>
              </a:spcBef>
              <a:buFont typeface="Wingdings" panose="05000000000000000000" pitchFamily="2" charset="2"/>
              <a:buChar char="Ø"/>
            </a:pPr>
            <a:r>
              <a:rPr lang="en-US" dirty="0">
                <a:solidFill>
                  <a:srgbClr val="00B0F0"/>
                </a:solidFill>
              </a:rPr>
              <a:t>food availability, </a:t>
            </a:r>
          </a:p>
          <a:p>
            <a:pPr lvl="1">
              <a:spcBef>
                <a:spcPts val="0"/>
              </a:spcBef>
              <a:buFont typeface="Wingdings" panose="05000000000000000000" pitchFamily="2" charset="2"/>
              <a:buChar char="Ø"/>
            </a:pPr>
            <a:r>
              <a:rPr lang="en-US" dirty="0">
                <a:solidFill>
                  <a:srgbClr val="002060"/>
                </a:solidFill>
              </a:rPr>
              <a:t>prey-predator relationship </a:t>
            </a:r>
            <a:r>
              <a:rPr lang="en-US" dirty="0"/>
              <a:t>(Brander, 2010)</a:t>
            </a:r>
          </a:p>
          <a:p>
            <a:pPr marL="0" indent="0">
              <a:buNone/>
            </a:pPr>
            <a:endParaRPr lang="en-GB" dirty="0"/>
          </a:p>
        </p:txBody>
      </p:sp>
      <p:sp>
        <p:nvSpPr>
          <p:cNvPr id="6" name="Content Placeholder 5"/>
          <p:cNvSpPr>
            <a:spLocks noGrp="1"/>
          </p:cNvSpPr>
          <p:nvPr>
            <p:ph sz="half" idx="2"/>
          </p:nvPr>
        </p:nvSpPr>
        <p:spPr>
          <a:xfrm>
            <a:off x="5386187" y="1996225"/>
            <a:ext cx="5341916" cy="4404575"/>
          </a:xfrm>
        </p:spPr>
        <p:txBody>
          <a:bodyPr/>
          <a:lstStyle/>
          <a:p>
            <a:r>
              <a:rPr lang="en-US" sz="2000" dirty="0" smtClean="0">
                <a:solidFill>
                  <a:srgbClr val="7030A0"/>
                </a:solidFill>
              </a:rPr>
              <a:t>Recent </a:t>
            </a:r>
            <a:r>
              <a:rPr lang="en-US" sz="2000" dirty="0">
                <a:solidFill>
                  <a:srgbClr val="7030A0"/>
                </a:solidFill>
              </a:rPr>
              <a:t>studies have been forecasted about the imminent future where the capture fisheries will get severely affected by climate change and thus affecting the national economics (Allison </a:t>
            </a:r>
            <a:r>
              <a:rPr lang="en-US" sz="2000" i="1" dirty="0">
                <a:solidFill>
                  <a:srgbClr val="7030A0"/>
                </a:solidFill>
              </a:rPr>
              <a:t>et al., </a:t>
            </a:r>
            <a:r>
              <a:rPr lang="en-US" sz="2000" dirty="0">
                <a:solidFill>
                  <a:srgbClr val="7030A0"/>
                </a:solidFill>
              </a:rPr>
              <a:t>2009). </a:t>
            </a:r>
            <a:endParaRPr lang="en-US" sz="2000" dirty="0" smtClean="0">
              <a:solidFill>
                <a:srgbClr val="7030A0"/>
              </a:solidFill>
            </a:endParaRPr>
          </a:p>
          <a:p>
            <a:pPr marL="0" indent="0">
              <a:buNone/>
            </a:pPr>
            <a:endParaRPr lang="en-US" sz="2000" dirty="0" smtClean="0">
              <a:solidFill>
                <a:srgbClr val="7030A0"/>
              </a:solidFill>
            </a:endParaRPr>
          </a:p>
          <a:p>
            <a:r>
              <a:rPr lang="en-US" sz="2000" dirty="0" smtClean="0">
                <a:solidFill>
                  <a:srgbClr val="00B050"/>
                </a:solidFill>
              </a:rPr>
              <a:t>These </a:t>
            </a:r>
            <a:r>
              <a:rPr lang="en-US" sz="2000" dirty="0">
                <a:solidFill>
                  <a:srgbClr val="00B050"/>
                </a:solidFill>
              </a:rPr>
              <a:t>findings provide insightful perceptive for vulnerability assessment of fisheries ecosystem which supports livelihood of over a half a billion people (Allison </a:t>
            </a:r>
            <a:r>
              <a:rPr lang="en-US" sz="2000" i="1" dirty="0">
                <a:solidFill>
                  <a:srgbClr val="00B050"/>
                </a:solidFill>
              </a:rPr>
              <a:t>et al., </a:t>
            </a:r>
            <a:r>
              <a:rPr lang="en-US" sz="2000" dirty="0">
                <a:solidFill>
                  <a:srgbClr val="00B050"/>
                </a:solidFill>
              </a:rPr>
              <a:t>2009 and FAO, 2010).</a:t>
            </a:r>
          </a:p>
          <a:p>
            <a:endParaRPr lang="en-GB" sz="2000" dirty="0"/>
          </a:p>
        </p:txBody>
      </p:sp>
    </p:spTree>
    <p:extLst>
      <p:ext uri="{BB962C8B-B14F-4D97-AF65-F5344CB8AC3E}">
        <p14:creationId xmlns:p14="http://schemas.microsoft.com/office/powerpoint/2010/main" val="360416962"/>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609600"/>
            <a:ext cx="8596312" cy="987380"/>
          </a:xfrm>
        </p:spPr>
        <p:txBody>
          <a:bodyPr/>
          <a:lstStyle/>
          <a:p>
            <a:r>
              <a:rPr lang="en-US" sz="3200" dirty="0" smtClean="0"/>
              <a:t>Introduction continue…</a:t>
            </a:r>
            <a:endParaRPr lang="en-GB" sz="3200" dirty="0"/>
          </a:p>
        </p:txBody>
      </p:sp>
      <p:sp>
        <p:nvSpPr>
          <p:cNvPr id="3" name="Content Placeholder 2"/>
          <p:cNvSpPr>
            <a:spLocks noGrp="1"/>
          </p:cNvSpPr>
          <p:nvPr>
            <p:ph sz="half" idx="1"/>
          </p:nvPr>
        </p:nvSpPr>
        <p:spPr>
          <a:xfrm>
            <a:off x="677333" y="2110706"/>
            <a:ext cx="5070887" cy="4547673"/>
          </a:xfrm>
        </p:spPr>
        <p:txBody>
          <a:bodyPr/>
          <a:lstStyle/>
          <a:p>
            <a:r>
              <a:rPr lang="en-US" sz="2000" dirty="0" smtClean="0"/>
              <a:t>The </a:t>
            </a:r>
            <a:r>
              <a:rPr lang="en-US" sz="2000" dirty="0"/>
              <a:t>vulnerability of fishery- and aquaculture dependent communities and regions to climate change is complex, reﬂecting a combination of three key factors: </a:t>
            </a:r>
          </a:p>
          <a:p>
            <a:pPr lvl="1">
              <a:buFont typeface="Wingdings" panose="05000000000000000000" pitchFamily="2" charset="2"/>
              <a:buChar char="Ø"/>
            </a:pPr>
            <a:r>
              <a:rPr lang="en-US" dirty="0">
                <a:solidFill>
                  <a:srgbClr val="FF0000"/>
                </a:solidFill>
              </a:rPr>
              <a:t>exposure of a particular system to climate change, </a:t>
            </a:r>
          </a:p>
          <a:p>
            <a:pPr lvl="1">
              <a:buFont typeface="Wingdings" panose="05000000000000000000" pitchFamily="2" charset="2"/>
              <a:buChar char="Ø"/>
            </a:pPr>
            <a:r>
              <a:rPr lang="en-US" dirty="0">
                <a:solidFill>
                  <a:srgbClr val="7030A0"/>
                </a:solidFill>
              </a:rPr>
              <a:t>degree of sensitivity to climate impacts, and </a:t>
            </a:r>
          </a:p>
          <a:p>
            <a:pPr lvl="1">
              <a:buFont typeface="Wingdings" panose="05000000000000000000" pitchFamily="2" charset="2"/>
              <a:buChar char="Ø"/>
            </a:pPr>
            <a:r>
              <a:rPr lang="en-US" dirty="0">
                <a:solidFill>
                  <a:srgbClr val="00B0F0"/>
                </a:solidFill>
              </a:rPr>
              <a:t>the adaptive capacity of the group or society experiencing those impacts. </a:t>
            </a:r>
          </a:p>
          <a:p>
            <a:endParaRPr lang="en-GB" sz="2000" dirty="0"/>
          </a:p>
        </p:txBody>
      </p:sp>
      <p:pic>
        <p:nvPicPr>
          <p:cNvPr id="7" name="Picture 2" descr="girl,kid,chi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7298" y="4567445"/>
            <a:ext cx="3321927" cy="2182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32"/>
          <p:cNvGrpSpPr>
            <a:grpSpLocks/>
          </p:cNvGrpSpPr>
          <p:nvPr/>
        </p:nvGrpSpPr>
        <p:grpSpPr bwMode="auto">
          <a:xfrm rot="20589887">
            <a:off x="8595509" y="4491052"/>
            <a:ext cx="2212754" cy="2186785"/>
            <a:chOff x="232" y="1436"/>
            <a:chExt cx="5171" cy="2767"/>
          </a:xfrm>
        </p:grpSpPr>
        <p:sp>
          <p:nvSpPr>
            <p:cNvPr id="9" name="Freeform 29"/>
            <p:cNvSpPr>
              <a:spLocks/>
            </p:cNvSpPr>
            <p:nvPr/>
          </p:nvSpPr>
          <p:spPr bwMode="auto">
            <a:xfrm>
              <a:off x="485" y="1493"/>
              <a:ext cx="4718" cy="2670"/>
            </a:xfrm>
            <a:custGeom>
              <a:avLst/>
              <a:gdLst>
                <a:gd name="T0" fmla="*/ 1600 w 4718"/>
                <a:gd name="T1" fmla="*/ 673 h 2670"/>
                <a:gd name="T2" fmla="*/ 927 w 4718"/>
                <a:gd name="T3" fmla="*/ 1111 h 2670"/>
                <a:gd name="T4" fmla="*/ 261 w 4718"/>
                <a:gd name="T5" fmla="*/ 1549 h 2670"/>
                <a:gd name="T6" fmla="*/ 67 w 4718"/>
                <a:gd name="T7" fmla="*/ 2304 h 2670"/>
                <a:gd name="T8" fmla="*/ 789 w 4718"/>
                <a:gd name="T9" fmla="*/ 1387 h 2670"/>
                <a:gd name="T10" fmla="*/ 1284 w 4718"/>
                <a:gd name="T11" fmla="*/ 1054 h 2670"/>
                <a:gd name="T12" fmla="*/ 1705 w 4718"/>
                <a:gd name="T13" fmla="*/ 787 h 2670"/>
                <a:gd name="T14" fmla="*/ 1851 w 4718"/>
                <a:gd name="T15" fmla="*/ 908 h 2670"/>
                <a:gd name="T16" fmla="*/ 854 w 4718"/>
                <a:gd name="T17" fmla="*/ 1549 h 2670"/>
                <a:gd name="T18" fmla="*/ 553 w 4718"/>
                <a:gd name="T19" fmla="*/ 1744 h 2670"/>
                <a:gd name="T20" fmla="*/ 545 w 4718"/>
                <a:gd name="T21" fmla="*/ 2458 h 2670"/>
                <a:gd name="T22" fmla="*/ 821 w 4718"/>
                <a:gd name="T23" fmla="*/ 1647 h 2670"/>
                <a:gd name="T24" fmla="*/ 1770 w 4718"/>
                <a:gd name="T25" fmla="*/ 1062 h 2670"/>
                <a:gd name="T26" fmla="*/ 2233 w 4718"/>
                <a:gd name="T27" fmla="*/ 81 h 2670"/>
                <a:gd name="T28" fmla="*/ 3369 w 4718"/>
                <a:gd name="T29" fmla="*/ 616 h 2670"/>
                <a:gd name="T30" fmla="*/ 4172 w 4718"/>
                <a:gd name="T31" fmla="*/ 933 h 2670"/>
                <a:gd name="T32" fmla="*/ 4545 w 4718"/>
                <a:gd name="T33" fmla="*/ 1371 h 2670"/>
                <a:gd name="T34" fmla="*/ 4569 w 4718"/>
                <a:gd name="T35" fmla="*/ 2174 h 2670"/>
                <a:gd name="T36" fmla="*/ 4188 w 4718"/>
                <a:gd name="T37" fmla="*/ 2474 h 2670"/>
                <a:gd name="T38" fmla="*/ 4180 w 4718"/>
                <a:gd name="T39" fmla="*/ 1322 h 2670"/>
                <a:gd name="T40" fmla="*/ 3125 w 4718"/>
                <a:gd name="T41" fmla="*/ 681 h 2670"/>
                <a:gd name="T42" fmla="*/ 2330 w 4718"/>
                <a:gd name="T43" fmla="*/ 267 h 2670"/>
                <a:gd name="T44" fmla="*/ 2306 w 4718"/>
                <a:gd name="T45" fmla="*/ 259 h 2670"/>
                <a:gd name="T46" fmla="*/ 2752 w 4718"/>
                <a:gd name="T47" fmla="*/ 714 h 2670"/>
                <a:gd name="T48" fmla="*/ 3823 w 4718"/>
                <a:gd name="T49" fmla="*/ 1136 h 2670"/>
                <a:gd name="T50" fmla="*/ 4001 w 4718"/>
                <a:gd name="T51" fmla="*/ 2279 h 2670"/>
                <a:gd name="T52" fmla="*/ 3725 w 4718"/>
                <a:gd name="T53" fmla="*/ 2507 h 2670"/>
                <a:gd name="T54" fmla="*/ 3750 w 4718"/>
                <a:gd name="T55" fmla="*/ 1517 h 2670"/>
                <a:gd name="T56" fmla="*/ 3125 w 4718"/>
                <a:gd name="T57" fmla="*/ 1054 h 2670"/>
                <a:gd name="T58" fmla="*/ 2492 w 4718"/>
                <a:gd name="T59" fmla="*/ 600 h 2670"/>
                <a:gd name="T60" fmla="*/ 2346 w 4718"/>
                <a:gd name="T61" fmla="*/ 454 h 2670"/>
                <a:gd name="T62" fmla="*/ 3068 w 4718"/>
                <a:gd name="T63" fmla="*/ 1330 h 2670"/>
                <a:gd name="T64" fmla="*/ 3506 w 4718"/>
                <a:gd name="T65" fmla="*/ 2458 h 2670"/>
                <a:gd name="T66" fmla="*/ 2671 w 4718"/>
                <a:gd name="T67" fmla="*/ 1411 h 2670"/>
                <a:gd name="T68" fmla="*/ 2200 w 4718"/>
                <a:gd name="T69" fmla="*/ 113 h 2670"/>
                <a:gd name="T70" fmla="*/ 2500 w 4718"/>
                <a:gd name="T71" fmla="*/ 1590 h 2670"/>
                <a:gd name="T72" fmla="*/ 2930 w 4718"/>
                <a:gd name="T73" fmla="*/ 2312 h 2670"/>
                <a:gd name="T74" fmla="*/ 2557 w 4718"/>
                <a:gd name="T75" fmla="*/ 2117 h 2670"/>
                <a:gd name="T76" fmla="*/ 2176 w 4718"/>
                <a:gd name="T77" fmla="*/ 933 h 2670"/>
                <a:gd name="T78" fmla="*/ 2346 w 4718"/>
                <a:gd name="T79" fmla="*/ 527 h 2670"/>
                <a:gd name="T80" fmla="*/ 2103 w 4718"/>
                <a:gd name="T81" fmla="*/ 1014 h 2670"/>
                <a:gd name="T82" fmla="*/ 2046 w 4718"/>
                <a:gd name="T83" fmla="*/ 1614 h 2670"/>
                <a:gd name="T84" fmla="*/ 2314 w 4718"/>
                <a:gd name="T85" fmla="*/ 2109 h 2670"/>
                <a:gd name="T86" fmla="*/ 1957 w 4718"/>
                <a:gd name="T87" fmla="*/ 2052 h 2670"/>
                <a:gd name="T88" fmla="*/ 1989 w 4718"/>
                <a:gd name="T89" fmla="*/ 925 h 2670"/>
                <a:gd name="T90" fmla="*/ 2079 w 4718"/>
                <a:gd name="T91" fmla="*/ 397 h 2670"/>
                <a:gd name="T92" fmla="*/ 1738 w 4718"/>
                <a:gd name="T93" fmla="*/ 1241 h 2670"/>
                <a:gd name="T94" fmla="*/ 1754 w 4718"/>
                <a:gd name="T95" fmla="*/ 2068 h 2670"/>
                <a:gd name="T96" fmla="*/ 1624 w 4718"/>
                <a:gd name="T97" fmla="*/ 2458 h 2670"/>
                <a:gd name="T98" fmla="*/ 1746 w 4718"/>
                <a:gd name="T99" fmla="*/ 835 h 2670"/>
                <a:gd name="T100" fmla="*/ 2070 w 4718"/>
                <a:gd name="T101" fmla="*/ 267 h 2670"/>
                <a:gd name="T102" fmla="*/ 1997 w 4718"/>
                <a:gd name="T103" fmla="*/ 389 h 2670"/>
                <a:gd name="T104" fmla="*/ 1462 w 4718"/>
                <a:gd name="T105" fmla="*/ 1419 h 2670"/>
                <a:gd name="T106" fmla="*/ 1267 w 4718"/>
                <a:gd name="T107" fmla="*/ 2206 h 2670"/>
                <a:gd name="T108" fmla="*/ 1129 w 4718"/>
                <a:gd name="T109" fmla="*/ 2531 h 2670"/>
                <a:gd name="T110" fmla="*/ 1235 w 4718"/>
                <a:gd name="T111" fmla="*/ 1525 h 2670"/>
                <a:gd name="T112" fmla="*/ 1989 w 4718"/>
                <a:gd name="T113" fmla="*/ 641 h 26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718" h="2670">
                  <a:moveTo>
                    <a:pt x="2184" y="0"/>
                  </a:moveTo>
                  <a:cubicBezTo>
                    <a:pt x="2202" y="88"/>
                    <a:pt x="2220" y="190"/>
                    <a:pt x="2168" y="267"/>
                  </a:cubicBezTo>
                  <a:cubicBezTo>
                    <a:pt x="2154" y="310"/>
                    <a:pt x="2169" y="277"/>
                    <a:pt x="2135" y="316"/>
                  </a:cubicBezTo>
                  <a:cubicBezTo>
                    <a:pt x="2086" y="372"/>
                    <a:pt x="2041" y="437"/>
                    <a:pt x="1973" y="470"/>
                  </a:cubicBezTo>
                  <a:cubicBezTo>
                    <a:pt x="1916" y="529"/>
                    <a:pt x="1836" y="563"/>
                    <a:pt x="1762" y="592"/>
                  </a:cubicBezTo>
                  <a:cubicBezTo>
                    <a:pt x="1710" y="612"/>
                    <a:pt x="1745" y="606"/>
                    <a:pt x="1689" y="641"/>
                  </a:cubicBezTo>
                  <a:cubicBezTo>
                    <a:pt x="1663" y="658"/>
                    <a:pt x="1630" y="667"/>
                    <a:pt x="1600" y="673"/>
                  </a:cubicBezTo>
                  <a:cubicBezTo>
                    <a:pt x="1568" y="689"/>
                    <a:pt x="1537" y="703"/>
                    <a:pt x="1503" y="714"/>
                  </a:cubicBezTo>
                  <a:cubicBezTo>
                    <a:pt x="1456" y="750"/>
                    <a:pt x="1374" y="829"/>
                    <a:pt x="1316" y="843"/>
                  </a:cubicBezTo>
                  <a:cubicBezTo>
                    <a:pt x="1295" y="858"/>
                    <a:pt x="1270" y="867"/>
                    <a:pt x="1251" y="884"/>
                  </a:cubicBezTo>
                  <a:cubicBezTo>
                    <a:pt x="1223" y="909"/>
                    <a:pt x="1206" y="939"/>
                    <a:pt x="1170" y="957"/>
                  </a:cubicBezTo>
                  <a:cubicBezTo>
                    <a:pt x="1152" y="966"/>
                    <a:pt x="1132" y="972"/>
                    <a:pt x="1113" y="981"/>
                  </a:cubicBezTo>
                  <a:cubicBezTo>
                    <a:pt x="1071" y="1025"/>
                    <a:pt x="1018" y="1055"/>
                    <a:pt x="967" y="1087"/>
                  </a:cubicBezTo>
                  <a:cubicBezTo>
                    <a:pt x="954" y="1095"/>
                    <a:pt x="938" y="1100"/>
                    <a:pt x="927" y="1111"/>
                  </a:cubicBezTo>
                  <a:cubicBezTo>
                    <a:pt x="892" y="1146"/>
                    <a:pt x="818" y="1196"/>
                    <a:pt x="772" y="1209"/>
                  </a:cubicBezTo>
                  <a:cubicBezTo>
                    <a:pt x="744" y="1246"/>
                    <a:pt x="712" y="1262"/>
                    <a:pt x="667" y="1273"/>
                  </a:cubicBezTo>
                  <a:cubicBezTo>
                    <a:pt x="653" y="1284"/>
                    <a:pt x="641" y="1297"/>
                    <a:pt x="626" y="1306"/>
                  </a:cubicBezTo>
                  <a:cubicBezTo>
                    <a:pt x="619" y="1310"/>
                    <a:pt x="608" y="1309"/>
                    <a:pt x="602" y="1314"/>
                  </a:cubicBezTo>
                  <a:cubicBezTo>
                    <a:pt x="544" y="1363"/>
                    <a:pt x="614" y="1336"/>
                    <a:pt x="545" y="1355"/>
                  </a:cubicBezTo>
                  <a:cubicBezTo>
                    <a:pt x="470" y="1405"/>
                    <a:pt x="407" y="1477"/>
                    <a:pt x="326" y="1517"/>
                  </a:cubicBezTo>
                  <a:cubicBezTo>
                    <a:pt x="304" y="1528"/>
                    <a:pt x="283" y="1538"/>
                    <a:pt x="261" y="1549"/>
                  </a:cubicBezTo>
                  <a:cubicBezTo>
                    <a:pt x="250" y="1554"/>
                    <a:pt x="229" y="1565"/>
                    <a:pt x="229" y="1565"/>
                  </a:cubicBezTo>
                  <a:cubicBezTo>
                    <a:pt x="211" y="1623"/>
                    <a:pt x="238" y="1557"/>
                    <a:pt x="188" y="1606"/>
                  </a:cubicBezTo>
                  <a:cubicBezTo>
                    <a:pt x="182" y="1612"/>
                    <a:pt x="185" y="1623"/>
                    <a:pt x="180" y="1630"/>
                  </a:cubicBezTo>
                  <a:cubicBezTo>
                    <a:pt x="163" y="1651"/>
                    <a:pt x="137" y="1664"/>
                    <a:pt x="123" y="1687"/>
                  </a:cubicBezTo>
                  <a:cubicBezTo>
                    <a:pt x="75" y="1762"/>
                    <a:pt x="34" y="1837"/>
                    <a:pt x="10" y="1922"/>
                  </a:cubicBezTo>
                  <a:cubicBezTo>
                    <a:pt x="1" y="2019"/>
                    <a:pt x="0" y="2112"/>
                    <a:pt x="26" y="2206"/>
                  </a:cubicBezTo>
                  <a:cubicBezTo>
                    <a:pt x="36" y="2243"/>
                    <a:pt x="38" y="2277"/>
                    <a:pt x="67" y="2304"/>
                  </a:cubicBezTo>
                  <a:cubicBezTo>
                    <a:pt x="72" y="2320"/>
                    <a:pt x="67" y="2346"/>
                    <a:pt x="83" y="2352"/>
                  </a:cubicBezTo>
                  <a:cubicBezTo>
                    <a:pt x="118" y="2365"/>
                    <a:pt x="151" y="2371"/>
                    <a:pt x="188" y="2377"/>
                  </a:cubicBezTo>
                  <a:cubicBezTo>
                    <a:pt x="203" y="2329"/>
                    <a:pt x="174" y="2260"/>
                    <a:pt x="156" y="2214"/>
                  </a:cubicBezTo>
                  <a:cubicBezTo>
                    <a:pt x="161" y="2082"/>
                    <a:pt x="157" y="1897"/>
                    <a:pt x="261" y="1793"/>
                  </a:cubicBezTo>
                  <a:cubicBezTo>
                    <a:pt x="274" y="1753"/>
                    <a:pt x="327" y="1716"/>
                    <a:pt x="359" y="1687"/>
                  </a:cubicBezTo>
                  <a:cubicBezTo>
                    <a:pt x="436" y="1616"/>
                    <a:pt x="525" y="1535"/>
                    <a:pt x="626" y="1501"/>
                  </a:cubicBezTo>
                  <a:cubicBezTo>
                    <a:pt x="672" y="1455"/>
                    <a:pt x="734" y="1422"/>
                    <a:pt x="789" y="1387"/>
                  </a:cubicBezTo>
                  <a:cubicBezTo>
                    <a:pt x="909" y="1311"/>
                    <a:pt x="822" y="1343"/>
                    <a:pt x="886" y="1322"/>
                  </a:cubicBezTo>
                  <a:cubicBezTo>
                    <a:pt x="922" y="1286"/>
                    <a:pt x="950" y="1281"/>
                    <a:pt x="992" y="1249"/>
                  </a:cubicBezTo>
                  <a:cubicBezTo>
                    <a:pt x="1027" y="1222"/>
                    <a:pt x="1063" y="1182"/>
                    <a:pt x="1105" y="1168"/>
                  </a:cubicBezTo>
                  <a:cubicBezTo>
                    <a:pt x="1119" y="1157"/>
                    <a:pt x="1131" y="1144"/>
                    <a:pt x="1146" y="1136"/>
                  </a:cubicBezTo>
                  <a:cubicBezTo>
                    <a:pt x="1156" y="1131"/>
                    <a:pt x="1169" y="1134"/>
                    <a:pt x="1178" y="1127"/>
                  </a:cubicBezTo>
                  <a:cubicBezTo>
                    <a:pt x="1247" y="1077"/>
                    <a:pt x="1151" y="1105"/>
                    <a:pt x="1243" y="1087"/>
                  </a:cubicBezTo>
                  <a:cubicBezTo>
                    <a:pt x="1257" y="1076"/>
                    <a:pt x="1269" y="1063"/>
                    <a:pt x="1284" y="1054"/>
                  </a:cubicBezTo>
                  <a:cubicBezTo>
                    <a:pt x="1291" y="1050"/>
                    <a:pt x="1301" y="1051"/>
                    <a:pt x="1308" y="1046"/>
                  </a:cubicBezTo>
                  <a:cubicBezTo>
                    <a:pt x="1374" y="999"/>
                    <a:pt x="1310" y="1024"/>
                    <a:pt x="1365" y="1006"/>
                  </a:cubicBezTo>
                  <a:cubicBezTo>
                    <a:pt x="1373" y="1000"/>
                    <a:pt x="1380" y="993"/>
                    <a:pt x="1389" y="989"/>
                  </a:cubicBezTo>
                  <a:cubicBezTo>
                    <a:pt x="1405" y="982"/>
                    <a:pt x="1424" y="983"/>
                    <a:pt x="1438" y="973"/>
                  </a:cubicBezTo>
                  <a:cubicBezTo>
                    <a:pt x="1445" y="968"/>
                    <a:pt x="1441" y="956"/>
                    <a:pt x="1446" y="949"/>
                  </a:cubicBezTo>
                  <a:cubicBezTo>
                    <a:pt x="1463" y="927"/>
                    <a:pt x="1502" y="916"/>
                    <a:pt x="1527" y="908"/>
                  </a:cubicBezTo>
                  <a:cubicBezTo>
                    <a:pt x="1559" y="865"/>
                    <a:pt x="1652" y="808"/>
                    <a:pt x="1705" y="787"/>
                  </a:cubicBezTo>
                  <a:cubicBezTo>
                    <a:pt x="1764" y="709"/>
                    <a:pt x="1877" y="681"/>
                    <a:pt x="1957" y="624"/>
                  </a:cubicBezTo>
                  <a:cubicBezTo>
                    <a:pt x="1982" y="587"/>
                    <a:pt x="2022" y="564"/>
                    <a:pt x="2046" y="527"/>
                  </a:cubicBezTo>
                  <a:cubicBezTo>
                    <a:pt x="2077" y="480"/>
                    <a:pt x="2112" y="433"/>
                    <a:pt x="2135" y="381"/>
                  </a:cubicBezTo>
                  <a:cubicBezTo>
                    <a:pt x="2179" y="283"/>
                    <a:pt x="2179" y="167"/>
                    <a:pt x="2208" y="65"/>
                  </a:cubicBezTo>
                  <a:cubicBezTo>
                    <a:pt x="2217" y="177"/>
                    <a:pt x="2234" y="286"/>
                    <a:pt x="2249" y="397"/>
                  </a:cubicBezTo>
                  <a:cubicBezTo>
                    <a:pt x="2236" y="528"/>
                    <a:pt x="2183" y="691"/>
                    <a:pt x="2054" y="754"/>
                  </a:cubicBezTo>
                  <a:cubicBezTo>
                    <a:pt x="2007" y="818"/>
                    <a:pt x="1919" y="866"/>
                    <a:pt x="1851" y="908"/>
                  </a:cubicBezTo>
                  <a:cubicBezTo>
                    <a:pt x="1821" y="927"/>
                    <a:pt x="1784" y="936"/>
                    <a:pt x="1754" y="957"/>
                  </a:cubicBezTo>
                  <a:cubicBezTo>
                    <a:pt x="1685" y="1005"/>
                    <a:pt x="1624" y="1049"/>
                    <a:pt x="1543" y="1071"/>
                  </a:cubicBezTo>
                  <a:cubicBezTo>
                    <a:pt x="1470" y="1130"/>
                    <a:pt x="1384" y="1171"/>
                    <a:pt x="1308" y="1225"/>
                  </a:cubicBezTo>
                  <a:cubicBezTo>
                    <a:pt x="1219" y="1288"/>
                    <a:pt x="1129" y="1388"/>
                    <a:pt x="1024" y="1428"/>
                  </a:cubicBezTo>
                  <a:cubicBezTo>
                    <a:pt x="1001" y="1446"/>
                    <a:pt x="973" y="1457"/>
                    <a:pt x="951" y="1476"/>
                  </a:cubicBezTo>
                  <a:cubicBezTo>
                    <a:pt x="896" y="1524"/>
                    <a:pt x="957" y="1499"/>
                    <a:pt x="902" y="1517"/>
                  </a:cubicBezTo>
                  <a:cubicBezTo>
                    <a:pt x="886" y="1528"/>
                    <a:pt x="871" y="1540"/>
                    <a:pt x="854" y="1549"/>
                  </a:cubicBezTo>
                  <a:cubicBezTo>
                    <a:pt x="846" y="1553"/>
                    <a:pt x="836" y="1551"/>
                    <a:pt x="829" y="1557"/>
                  </a:cubicBezTo>
                  <a:cubicBezTo>
                    <a:pt x="819" y="1566"/>
                    <a:pt x="815" y="1581"/>
                    <a:pt x="805" y="1590"/>
                  </a:cubicBezTo>
                  <a:cubicBezTo>
                    <a:pt x="773" y="1618"/>
                    <a:pt x="722" y="1634"/>
                    <a:pt x="683" y="1647"/>
                  </a:cubicBezTo>
                  <a:cubicBezTo>
                    <a:pt x="618" y="1734"/>
                    <a:pt x="695" y="1644"/>
                    <a:pt x="635" y="1687"/>
                  </a:cubicBezTo>
                  <a:cubicBezTo>
                    <a:pt x="622" y="1696"/>
                    <a:pt x="615" y="1711"/>
                    <a:pt x="602" y="1720"/>
                  </a:cubicBezTo>
                  <a:cubicBezTo>
                    <a:pt x="595" y="1725"/>
                    <a:pt x="586" y="1724"/>
                    <a:pt x="578" y="1728"/>
                  </a:cubicBezTo>
                  <a:cubicBezTo>
                    <a:pt x="569" y="1732"/>
                    <a:pt x="561" y="1738"/>
                    <a:pt x="553" y="1744"/>
                  </a:cubicBezTo>
                  <a:cubicBezTo>
                    <a:pt x="522" y="1770"/>
                    <a:pt x="511" y="1789"/>
                    <a:pt x="472" y="1801"/>
                  </a:cubicBezTo>
                  <a:cubicBezTo>
                    <a:pt x="453" y="1820"/>
                    <a:pt x="435" y="1839"/>
                    <a:pt x="416" y="1858"/>
                  </a:cubicBezTo>
                  <a:cubicBezTo>
                    <a:pt x="410" y="1864"/>
                    <a:pt x="399" y="1874"/>
                    <a:pt x="399" y="1874"/>
                  </a:cubicBezTo>
                  <a:cubicBezTo>
                    <a:pt x="379" y="1955"/>
                    <a:pt x="387" y="1917"/>
                    <a:pt x="375" y="1987"/>
                  </a:cubicBezTo>
                  <a:cubicBezTo>
                    <a:pt x="380" y="2106"/>
                    <a:pt x="387" y="2226"/>
                    <a:pt x="399" y="2344"/>
                  </a:cubicBezTo>
                  <a:cubicBezTo>
                    <a:pt x="401" y="2365"/>
                    <a:pt x="419" y="2425"/>
                    <a:pt x="440" y="2434"/>
                  </a:cubicBezTo>
                  <a:cubicBezTo>
                    <a:pt x="467" y="2446"/>
                    <a:pt x="516" y="2452"/>
                    <a:pt x="545" y="2458"/>
                  </a:cubicBezTo>
                  <a:cubicBezTo>
                    <a:pt x="551" y="2453"/>
                    <a:pt x="561" y="2450"/>
                    <a:pt x="562" y="2442"/>
                  </a:cubicBezTo>
                  <a:cubicBezTo>
                    <a:pt x="568" y="2390"/>
                    <a:pt x="531" y="2329"/>
                    <a:pt x="521" y="2279"/>
                  </a:cubicBezTo>
                  <a:cubicBezTo>
                    <a:pt x="524" y="2182"/>
                    <a:pt x="518" y="2084"/>
                    <a:pt x="529" y="1987"/>
                  </a:cubicBezTo>
                  <a:cubicBezTo>
                    <a:pt x="532" y="1965"/>
                    <a:pt x="554" y="1951"/>
                    <a:pt x="562" y="1931"/>
                  </a:cubicBezTo>
                  <a:cubicBezTo>
                    <a:pt x="567" y="1918"/>
                    <a:pt x="563" y="1902"/>
                    <a:pt x="570" y="1890"/>
                  </a:cubicBezTo>
                  <a:cubicBezTo>
                    <a:pt x="607" y="1830"/>
                    <a:pt x="663" y="1771"/>
                    <a:pt x="724" y="1736"/>
                  </a:cubicBezTo>
                  <a:cubicBezTo>
                    <a:pt x="748" y="1686"/>
                    <a:pt x="775" y="1674"/>
                    <a:pt x="821" y="1647"/>
                  </a:cubicBezTo>
                  <a:cubicBezTo>
                    <a:pt x="867" y="1620"/>
                    <a:pt x="899" y="1592"/>
                    <a:pt x="951" y="1582"/>
                  </a:cubicBezTo>
                  <a:cubicBezTo>
                    <a:pt x="989" y="1562"/>
                    <a:pt x="1028" y="1547"/>
                    <a:pt x="1065" y="1525"/>
                  </a:cubicBezTo>
                  <a:cubicBezTo>
                    <a:pt x="1097" y="1481"/>
                    <a:pt x="1098" y="1491"/>
                    <a:pt x="1146" y="1476"/>
                  </a:cubicBezTo>
                  <a:cubicBezTo>
                    <a:pt x="1172" y="1459"/>
                    <a:pt x="1197" y="1446"/>
                    <a:pt x="1227" y="1436"/>
                  </a:cubicBezTo>
                  <a:cubicBezTo>
                    <a:pt x="1255" y="1398"/>
                    <a:pt x="1267" y="1399"/>
                    <a:pt x="1308" y="1379"/>
                  </a:cubicBezTo>
                  <a:cubicBezTo>
                    <a:pt x="1353" y="1334"/>
                    <a:pt x="1410" y="1296"/>
                    <a:pt x="1470" y="1273"/>
                  </a:cubicBezTo>
                  <a:cubicBezTo>
                    <a:pt x="1567" y="1197"/>
                    <a:pt x="1662" y="1123"/>
                    <a:pt x="1770" y="1062"/>
                  </a:cubicBezTo>
                  <a:cubicBezTo>
                    <a:pt x="1814" y="1037"/>
                    <a:pt x="1844" y="997"/>
                    <a:pt x="1892" y="981"/>
                  </a:cubicBezTo>
                  <a:cubicBezTo>
                    <a:pt x="1938" y="935"/>
                    <a:pt x="2000" y="901"/>
                    <a:pt x="2062" y="876"/>
                  </a:cubicBezTo>
                  <a:cubicBezTo>
                    <a:pt x="2103" y="822"/>
                    <a:pt x="2181" y="786"/>
                    <a:pt x="2233" y="738"/>
                  </a:cubicBezTo>
                  <a:cubicBezTo>
                    <a:pt x="2286" y="689"/>
                    <a:pt x="2295" y="667"/>
                    <a:pt x="2330" y="608"/>
                  </a:cubicBezTo>
                  <a:cubicBezTo>
                    <a:pt x="2347" y="523"/>
                    <a:pt x="2341" y="579"/>
                    <a:pt x="2314" y="430"/>
                  </a:cubicBezTo>
                  <a:cubicBezTo>
                    <a:pt x="2294" y="316"/>
                    <a:pt x="2253" y="165"/>
                    <a:pt x="2217" y="57"/>
                  </a:cubicBezTo>
                  <a:cubicBezTo>
                    <a:pt x="2214" y="48"/>
                    <a:pt x="2228" y="73"/>
                    <a:pt x="2233" y="81"/>
                  </a:cubicBezTo>
                  <a:cubicBezTo>
                    <a:pt x="2252" y="115"/>
                    <a:pt x="2252" y="121"/>
                    <a:pt x="2265" y="162"/>
                  </a:cubicBezTo>
                  <a:cubicBezTo>
                    <a:pt x="2292" y="243"/>
                    <a:pt x="2319" y="309"/>
                    <a:pt x="2411" y="332"/>
                  </a:cubicBezTo>
                  <a:cubicBezTo>
                    <a:pt x="2473" y="382"/>
                    <a:pt x="2498" y="370"/>
                    <a:pt x="2573" y="389"/>
                  </a:cubicBezTo>
                  <a:cubicBezTo>
                    <a:pt x="2691" y="418"/>
                    <a:pt x="2811" y="430"/>
                    <a:pt x="2930" y="454"/>
                  </a:cubicBezTo>
                  <a:cubicBezTo>
                    <a:pt x="2992" y="493"/>
                    <a:pt x="3070" y="505"/>
                    <a:pt x="3141" y="519"/>
                  </a:cubicBezTo>
                  <a:cubicBezTo>
                    <a:pt x="3176" y="541"/>
                    <a:pt x="3206" y="548"/>
                    <a:pt x="3247" y="560"/>
                  </a:cubicBezTo>
                  <a:cubicBezTo>
                    <a:pt x="3290" y="603"/>
                    <a:pt x="3303" y="602"/>
                    <a:pt x="3369" y="616"/>
                  </a:cubicBezTo>
                  <a:cubicBezTo>
                    <a:pt x="3460" y="657"/>
                    <a:pt x="3563" y="669"/>
                    <a:pt x="3661" y="689"/>
                  </a:cubicBezTo>
                  <a:cubicBezTo>
                    <a:pt x="3880" y="734"/>
                    <a:pt x="3665" y="683"/>
                    <a:pt x="3815" y="722"/>
                  </a:cubicBezTo>
                  <a:cubicBezTo>
                    <a:pt x="3837" y="728"/>
                    <a:pt x="3880" y="738"/>
                    <a:pt x="3880" y="738"/>
                  </a:cubicBezTo>
                  <a:cubicBezTo>
                    <a:pt x="3957" y="787"/>
                    <a:pt x="3921" y="769"/>
                    <a:pt x="3985" y="795"/>
                  </a:cubicBezTo>
                  <a:cubicBezTo>
                    <a:pt x="4051" y="861"/>
                    <a:pt x="3963" y="778"/>
                    <a:pt x="4042" y="835"/>
                  </a:cubicBezTo>
                  <a:cubicBezTo>
                    <a:pt x="4089" y="869"/>
                    <a:pt x="4085" y="873"/>
                    <a:pt x="4147" y="900"/>
                  </a:cubicBezTo>
                  <a:cubicBezTo>
                    <a:pt x="4155" y="911"/>
                    <a:pt x="4160" y="926"/>
                    <a:pt x="4172" y="933"/>
                  </a:cubicBezTo>
                  <a:cubicBezTo>
                    <a:pt x="4184" y="940"/>
                    <a:pt x="4201" y="933"/>
                    <a:pt x="4212" y="941"/>
                  </a:cubicBezTo>
                  <a:cubicBezTo>
                    <a:pt x="4222" y="948"/>
                    <a:pt x="4222" y="963"/>
                    <a:pt x="4228" y="973"/>
                  </a:cubicBezTo>
                  <a:cubicBezTo>
                    <a:pt x="4245" y="1002"/>
                    <a:pt x="4242" y="996"/>
                    <a:pt x="4269" y="1014"/>
                  </a:cubicBezTo>
                  <a:cubicBezTo>
                    <a:pt x="4290" y="1056"/>
                    <a:pt x="4297" y="1096"/>
                    <a:pt x="4342" y="1111"/>
                  </a:cubicBezTo>
                  <a:cubicBezTo>
                    <a:pt x="4365" y="1158"/>
                    <a:pt x="4372" y="1141"/>
                    <a:pt x="4407" y="1176"/>
                  </a:cubicBezTo>
                  <a:cubicBezTo>
                    <a:pt x="4432" y="1227"/>
                    <a:pt x="4469" y="1269"/>
                    <a:pt x="4504" y="1314"/>
                  </a:cubicBezTo>
                  <a:cubicBezTo>
                    <a:pt x="4521" y="1380"/>
                    <a:pt x="4497" y="1313"/>
                    <a:pt x="4545" y="1371"/>
                  </a:cubicBezTo>
                  <a:cubicBezTo>
                    <a:pt x="4558" y="1387"/>
                    <a:pt x="4559" y="1410"/>
                    <a:pt x="4569" y="1428"/>
                  </a:cubicBezTo>
                  <a:cubicBezTo>
                    <a:pt x="4591" y="1468"/>
                    <a:pt x="4610" y="1509"/>
                    <a:pt x="4634" y="1549"/>
                  </a:cubicBezTo>
                  <a:cubicBezTo>
                    <a:pt x="4653" y="1625"/>
                    <a:pt x="4666" y="1702"/>
                    <a:pt x="4691" y="1776"/>
                  </a:cubicBezTo>
                  <a:cubicBezTo>
                    <a:pt x="4697" y="1820"/>
                    <a:pt x="4712" y="1862"/>
                    <a:pt x="4715" y="1906"/>
                  </a:cubicBezTo>
                  <a:cubicBezTo>
                    <a:pt x="4718" y="1946"/>
                    <a:pt x="4700" y="1986"/>
                    <a:pt x="4683" y="2020"/>
                  </a:cubicBezTo>
                  <a:cubicBezTo>
                    <a:pt x="4675" y="2037"/>
                    <a:pt x="4663" y="2077"/>
                    <a:pt x="4650" y="2093"/>
                  </a:cubicBezTo>
                  <a:cubicBezTo>
                    <a:pt x="4636" y="2110"/>
                    <a:pt x="4591" y="2153"/>
                    <a:pt x="4569" y="2174"/>
                  </a:cubicBezTo>
                  <a:cubicBezTo>
                    <a:pt x="4533" y="2209"/>
                    <a:pt x="4497" y="2258"/>
                    <a:pt x="4464" y="2296"/>
                  </a:cubicBezTo>
                  <a:cubicBezTo>
                    <a:pt x="4444" y="2320"/>
                    <a:pt x="4439" y="2350"/>
                    <a:pt x="4423" y="2377"/>
                  </a:cubicBezTo>
                  <a:cubicBezTo>
                    <a:pt x="4362" y="2480"/>
                    <a:pt x="4415" y="2391"/>
                    <a:pt x="4374" y="2442"/>
                  </a:cubicBezTo>
                  <a:cubicBezTo>
                    <a:pt x="4356" y="2464"/>
                    <a:pt x="4318" y="2507"/>
                    <a:pt x="4318" y="2507"/>
                  </a:cubicBezTo>
                  <a:cubicBezTo>
                    <a:pt x="4300" y="2562"/>
                    <a:pt x="4230" y="2563"/>
                    <a:pt x="4180" y="2571"/>
                  </a:cubicBezTo>
                  <a:cubicBezTo>
                    <a:pt x="4172" y="2568"/>
                    <a:pt x="4158" y="2571"/>
                    <a:pt x="4155" y="2563"/>
                  </a:cubicBezTo>
                  <a:cubicBezTo>
                    <a:pt x="4149" y="2548"/>
                    <a:pt x="4181" y="2488"/>
                    <a:pt x="4188" y="2474"/>
                  </a:cubicBezTo>
                  <a:cubicBezTo>
                    <a:pt x="4201" y="2449"/>
                    <a:pt x="4201" y="2419"/>
                    <a:pt x="4212" y="2393"/>
                  </a:cubicBezTo>
                  <a:cubicBezTo>
                    <a:pt x="4239" y="2329"/>
                    <a:pt x="4277" y="2255"/>
                    <a:pt x="4326" y="2206"/>
                  </a:cubicBezTo>
                  <a:cubicBezTo>
                    <a:pt x="4331" y="2187"/>
                    <a:pt x="4343" y="2169"/>
                    <a:pt x="4342" y="2150"/>
                  </a:cubicBezTo>
                  <a:cubicBezTo>
                    <a:pt x="4334" y="1979"/>
                    <a:pt x="4315" y="1859"/>
                    <a:pt x="4293" y="1703"/>
                  </a:cubicBezTo>
                  <a:cubicBezTo>
                    <a:pt x="4286" y="1657"/>
                    <a:pt x="4287" y="1613"/>
                    <a:pt x="4261" y="1574"/>
                  </a:cubicBezTo>
                  <a:cubicBezTo>
                    <a:pt x="4251" y="1525"/>
                    <a:pt x="4244" y="1472"/>
                    <a:pt x="4220" y="1428"/>
                  </a:cubicBezTo>
                  <a:cubicBezTo>
                    <a:pt x="4212" y="1380"/>
                    <a:pt x="4200" y="1364"/>
                    <a:pt x="4180" y="1322"/>
                  </a:cubicBezTo>
                  <a:cubicBezTo>
                    <a:pt x="4173" y="1280"/>
                    <a:pt x="4158" y="1235"/>
                    <a:pt x="4131" y="1200"/>
                  </a:cubicBezTo>
                  <a:cubicBezTo>
                    <a:pt x="4115" y="1179"/>
                    <a:pt x="4074" y="1144"/>
                    <a:pt x="4074" y="1144"/>
                  </a:cubicBezTo>
                  <a:cubicBezTo>
                    <a:pt x="4041" y="1076"/>
                    <a:pt x="3980" y="1041"/>
                    <a:pt x="3912" y="1014"/>
                  </a:cubicBezTo>
                  <a:cubicBezTo>
                    <a:pt x="3831" y="951"/>
                    <a:pt x="3762" y="914"/>
                    <a:pt x="3661" y="892"/>
                  </a:cubicBezTo>
                  <a:cubicBezTo>
                    <a:pt x="3596" y="829"/>
                    <a:pt x="3696" y="919"/>
                    <a:pt x="3555" y="835"/>
                  </a:cubicBezTo>
                  <a:cubicBezTo>
                    <a:pt x="3489" y="795"/>
                    <a:pt x="3429" y="765"/>
                    <a:pt x="3352" y="754"/>
                  </a:cubicBezTo>
                  <a:cubicBezTo>
                    <a:pt x="3278" y="725"/>
                    <a:pt x="3202" y="700"/>
                    <a:pt x="3125" y="681"/>
                  </a:cubicBezTo>
                  <a:cubicBezTo>
                    <a:pt x="3071" y="645"/>
                    <a:pt x="2991" y="631"/>
                    <a:pt x="2930" y="616"/>
                  </a:cubicBezTo>
                  <a:cubicBezTo>
                    <a:pt x="2874" y="579"/>
                    <a:pt x="2815" y="575"/>
                    <a:pt x="2752" y="560"/>
                  </a:cubicBezTo>
                  <a:cubicBezTo>
                    <a:pt x="2721" y="553"/>
                    <a:pt x="2698" y="532"/>
                    <a:pt x="2671" y="519"/>
                  </a:cubicBezTo>
                  <a:cubicBezTo>
                    <a:pt x="2635" y="501"/>
                    <a:pt x="2594" y="497"/>
                    <a:pt x="2557" y="478"/>
                  </a:cubicBezTo>
                  <a:cubicBezTo>
                    <a:pt x="2529" y="441"/>
                    <a:pt x="2512" y="433"/>
                    <a:pt x="2468" y="422"/>
                  </a:cubicBezTo>
                  <a:cubicBezTo>
                    <a:pt x="2421" y="372"/>
                    <a:pt x="2482" y="441"/>
                    <a:pt x="2444" y="381"/>
                  </a:cubicBezTo>
                  <a:cubicBezTo>
                    <a:pt x="2416" y="337"/>
                    <a:pt x="2360" y="310"/>
                    <a:pt x="2330" y="267"/>
                  </a:cubicBezTo>
                  <a:cubicBezTo>
                    <a:pt x="2300" y="224"/>
                    <a:pt x="2333" y="241"/>
                    <a:pt x="2290" y="227"/>
                  </a:cubicBezTo>
                  <a:cubicBezTo>
                    <a:pt x="2259" y="198"/>
                    <a:pt x="2278" y="217"/>
                    <a:pt x="2233" y="170"/>
                  </a:cubicBezTo>
                  <a:cubicBezTo>
                    <a:pt x="2222" y="159"/>
                    <a:pt x="2215" y="144"/>
                    <a:pt x="2208" y="130"/>
                  </a:cubicBezTo>
                  <a:cubicBezTo>
                    <a:pt x="2204" y="122"/>
                    <a:pt x="2200" y="96"/>
                    <a:pt x="2200" y="105"/>
                  </a:cubicBezTo>
                  <a:cubicBezTo>
                    <a:pt x="2200" y="144"/>
                    <a:pt x="2211" y="136"/>
                    <a:pt x="2233" y="162"/>
                  </a:cubicBezTo>
                  <a:cubicBezTo>
                    <a:pt x="2300" y="241"/>
                    <a:pt x="2188" y="120"/>
                    <a:pt x="2265" y="219"/>
                  </a:cubicBezTo>
                  <a:cubicBezTo>
                    <a:pt x="2277" y="234"/>
                    <a:pt x="2294" y="244"/>
                    <a:pt x="2306" y="259"/>
                  </a:cubicBezTo>
                  <a:cubicBezTo>
                    <a:pt x="2316" y="271"/>
                    <a:pt x="2320" y="288"/>
                    <a:pt x="2330" y="300"/>
                  </a:cubicBezTo>
                  <a:cubicBezTo>
                    <a:pt x="2339" y="310"/>
                    <a:pt x="2353" y="314"/>
                    <a:pt x="2363" y="324"/>
                  </a:cubicBezTo>
                  <a:cubicBezTo>
                    <a:pt x="2391" y="352"/>
                    <a:pt x="2416" y="383"/>
                    <a:pt x="2444" y="413"/>
                  </a:cubicBezTo>
                  <a:cubicBezTo>
                    <a:pt x="2462" y="433"/>
                    <a:pt x="2488" y="446"/>
                    <a:pt x="2500" y="470"/>
                  </a:cubicBezTo>
                  <a:cubicBezTo>
                    <a:pt x="2520" y="509"/>
                    <a:pt x="2534" y="523"/>
                    <a:pt x="2573" y="543"/>
                  </a:cubicBezTo>
                  <a:cubicBezTo>
                    <a:pt x="2608" y="589"/>
                    <a:pt x="2655" y="617"/>
                    <a:pt x="2695" y="657"/>
                  </a:cubicBezTo>
                  <a:cubicBezTo>
                    <a:pt x="2709" y="671"/>
                    <a:pt x="2728" y="706"/>
                    <a:pt x="2752" y="714"/>
                  </a:cubicBezTo>
                  <a:cubicBezTo>
                    <a:pt x="2776" y="722"/>
                    <a:pt x="2801" y="723"/>
                    <a:pt x="2825" y="730"/>
                  </a:cubicBezTo>
                  <a:cubicBezTo>
                    <a:pt x="2862" y="740"/>
                    <a:pt x="2885" y="761"/>
                    <a:pt x="2922" y="770"/>
                  </a:cubicBezTo>
                  <a:cubicBezTo>
                    <a:pt x="3030" y="833"/>
                    <a:pt x="3155" y="861"/>
                    <a:pt x="3279" y="876"/>
                  </a:cubicBezTo>
                  <a:cubicBezTo>
                    <a:pt x="3336" y="892"/>
                    <a:pt x="3386" y="922"/>
                    <a:pt x="3442" y="933"/>
                  </a:cubicBezTo>
                  <a:cubicBezTo>
                    <a:pt x="3507" y="976"/>
                    <a:pt x="3581" y="993"/>
                    <a:pt x="3652" y="1022"/>
                  </a:cubicBezTo>
                  <a:cubicBezTo>
                    <a:pt x="3675" y="1044"/>
                    <a:pt x="3699" y="1044"/>
                    <a:pt x="3725" y="1062"/>
                  </a:cubicBezTo>
                  <a:cubicBezTo>
                    <a:pt x="3762" y="1087"/>
                    <a:pt x="3784" y="1116"/>
                    <a:pt x="3823" y="1136"/>
                  </a:cubicBezTo>
                  <a:cubicBezTo>
                    <a:pt x="3886" y="1234"/>
                    <a:pt x="3846" y="1216"/>
                    <a:pt x="3912" y="1233"/>
                  </a:cubicBezTo>
                  <a:cubicBezTo>
                    <a:pt x="3920" y="1266"/>
                    <a:pt x="3926" y="1287"/>
                    <a:pt x="3945" y="1314"/>
                  </a:cubicBezTo>
                  <a:cubicBezTo>
                    <a:pt x="3952" y="1374"/>
                    <a:pt x="3965" y="1448"/>
                    <a:pt x="4009" y="1492"/>
                  </a:cubicBezTo>
                  <a:cubicBezTo>
                    <a:pt x="4025" y="1530"/>
                    <a:pt x="4040" y="1564"/>
                    <a:pt x="4050" y="1606"/>
                  </a:cubicBezTo>
                  <a:cubicBezTo>
                    <a:pt x="4079" y="1731"/>
                    <a:pt x="4045" y="1670"/>
                    <a:pt x="4082" y="1728"/>
                  </a:cubicBezTo>
                  <a:cubicBezTo>
                    <a:pt x="4077" y="1853"/>
                    <a:pt x="4085" y="1922"/>
                    <a:pt x="4050" y="2028"/>
                  </a:cubicBezTo>
                  <a:cubicBezTo>
                    <a:pt x="4042" y="2088"/>
                    <a:pt x="4040" y="2224"/>
                    <a:pt x="4001" y="2279"/>
                  </a:cubicBezTo>
                  <a:cubicBezTo>
                    <a:pt x="3992" y="2315"/>
                    <a:pt x="3981" y="2346"/>
                    <a:pt x="3961" y="2377"/>
                  </a:cubicBezTo>
                  <a:cubicBezTo>
                    <a:pt x="3953" y="2410"/>
                    <a:pt x="3947" y="2431"/>
                    <a:pt x="3928" y="2458"/>
                  </a:cubicBezTo>
                  <a:cubicBezTo>
                    <a:pt x="3924" y="2469"/>
                    <a:pt x="3902" y="2525"/>
                    <a:pt x="3896" y="2531"/>
                  </a:cubicBezTo>
                  <a:cubicBezTo>
                    <a:pt x="3875" y="2552"/>
                    <a:pt x="3847" y="2563"/>
                    <a:pt x="3823" y="2580"/>
                  </a:cubicBezTo>
                  <a:cubicBezTo>
                    <a:pt x="3796" y="2577"/>
                    <a:pt x="3769" y="2575"/>
                    <a:pt x="3742" y="2571"/>
                  </a:cubicBezTo>
                  <a:cubicBezTo>
                    <a:pt x="3728" y="2569"/>
                    <a:pt x="3710" y="2574"/>
                    <a:pt x="3701" y="2563"/>
                  </a:cubicBezTo>
                  <a:cubicBezTo>
                    <a:pt x="3691" y="2551"/>
                    <a:pt x="3720" y="2514"/>
                    <a:pt x="3725" y="2507"/>
                  </a:cubicBezTo>
                  <a:cubicBezTo>
                    <a:pt x="3736" y="2472"/>
                    <a:pt x="3747" y="2436"/>
                    <a:pt x="3758" y="2401"/>
                  </a:cubicBezTo>
                  <a:cubicBezTo>
                    <a:pt x="3774" y="2349"/>
                    <a:pt x="3766" y="2291"/>
                    <a:pt x="3782" y="2239"/>
                  </a:cubicBezTo>
                  <a:cubicBezTo>
                    <a:pt x="3804" y="2165"/>
                    <a:pt x="3834" y="2094"/>
                    <a:pt x="3855" y="2020"/>
                  </a:cubicBezTo>
                  <a:cubicBezTo>
                    <a:pt x="3858" y="1985"/>
                    <a:pt x="3856" y="1949"/>
                    <a:pt x="3863" y="1914"/>
                  </a:cubicBezTo>
                  <a:cubicBezTo>
                    <a:pt x="3865" y="1904"/>
                    <a:pt x="3880" y="1900"/>
                    <a:pt x="3880" y="1890"/>
                  </a:cubicBezTo>
                  <a:cubicBezTo>
                    <a:pt x="3885" y="1781"/>
                    <a:pt x="3904" y="1725"/>
                    <a:pt x="3831" y="1671"/>
                  </a:cubicBezTo>
                  <a:cubicBezTo>
                    <a:pt x="3809" y="1605"/>
                    <a:pt x="3792" y="1570"/>
                    <a:pt x="3750" y="1517"/>
                  </a:cubicBezTo>
                  <a:cubicBezTo>
                    <a:pt x="3730" y="1455"/>
                    <a:pt x="3761" y="1537"/>
                    <a:pt x="3709" y="1460"/>
                  </a:cubicBezTo>
                  <a:cubicBezTo>
                    <a:pt x="3701" y="1448"/>
                    <a:pt x="3701" y="1431"/>
                    <a:pt x="3693" y="1419"/>
                  </a:cubicBezTo>
                  <a:cubicBezTo>
                    <a:pt x="3678" y="1395"/>
                    <a:pt x="3628" y="1338"/>
                    <a:pt x="3604" y="1322"/>
                  </a:cubicBezTo>
                  <a:cubicBezTo>
                    <a:pt x="3577" y="1282"/>
                    <a:pt x="3553" y="1266"/>
                    <a:pt x="3506" y="1257"/>
                  </a:cubicBezTo>
                  <a:cubicBezTo>
                    <a:pt x="3448" y="1199"/>
                    <a:pt x="3502" y="1248"/>
                    <a:pt x="3417" y="1192"/>
                  </a:cubicBezTo>
                  <a:cubicBezTo>
                    <a:pt x="3289" y="1108"/>
                    <a:pt x="3358" y="1126"/>
                    <a:pt x="3263" y="1111"/>
                  </a:cubicBezTo>
                  <a:cubicBezTo>
                    <a:pt x="3210" y="1070"/>
                    <a:pt x="3183" y="1080"/>
                    <a:pt x="3125" y="1054"/>
                  </a:cubicBezTo>
                  <a:cubicBezTo>
                    <a:pt x="3050" y="1020"/>
                    <a:pt x="2977" y="981"/>
                    <a:pt x="2898" y="957"/>
                  </a:cubicBezTo>
                  <a:cubicBezTo>
                    <a:pt x="2842" y="940"/>
                    <a:pt x="2790" y="931"/>
                    <a:pt x="2736" y="908"/>
                  </a:cubicBezTo>
                  <a:cubicBezTo>
                    <a:pt x="2721" y="893"/>
                    <a:pt x="2702" y="883"/>
                    <a:pt x="2687" y="868"/>
                  </a:cubicBezTo>
                  <a:cubicBezTo>
                    <a:pt x="2636" y="816"/>
                    <a:pt x="2709" y="867"/>
                    <a:pt x="2646" y="827"/>
                  </a:cubicBezTo>
                  <a:cubicBezTo>
                    <a:pt x="2636" y="812"/>
                    <a:pt x="2633" y="793"/>
                    <a:pt x="2622" y="779"/>
                  </a:cubicBezTo>
                  <a:cubicBezTo>
                    <a:pt x="2608" y="761"/>
                    <a:pt x="2573" y="730"/>
                    <a:pt x="2573" y="730"/>
                  </a:cubicBezTo>
                  <a:cubicBezTo>
                    <a:pt x="2558" y="684"/>
                    <a:pt x="2520" y="640"/>
                    <a:pt x="2492" y="600"/>
                  </a:cubicBezTo>
                  <a:cubicBezTo>
                    <a:pt x="2471" y="537"/>
                    <a:pt x="2504" y="626"/>
                    <a:pt x="2452" y="543"/>
                  </a:cubicBezTo>
                  <a:cubicBezTo>
                    <a:pt x="2396" y="455"/>
                    <a:pt x="2460" y="511"/>
                    <a:pt x="2395" y="462"/>
                  </a:cubicBezTo>
                  <a:cubicBezTo>
                    <a:pt x="2375" y="402"/>
                    <a:pt x="2341" y="352"/>
                    <a:pt x="2306" y="300"/>
                  </a:cubicBezTo>
                  <a:cubicBezTo>
                    <a:pt x="2290" y="276"/>
                    <a:pt x="2282" y="244"/>
                    <a:pt x="2265" y="219"/>
                  </a:cubicBezTo>
                  <a:cubicBezTo>
                    <a:pt x="2268" y="238"/>
                    <a:pt x="2267" y="258"/>
                    <a:pt x="2273" y="276"/>
                  </a:cubicBezTo>
                  <a:cubicBezTo>
                    <a:pt x="2276" y="285"/>
                    <a:pt x="2287" y="291"/>
                    <a:pt x="2290" y="300"/>
                  </a:cubicBezTo>
                  <a:cubicBezTo>
                    <a:pt x="2311" y="357"/>
                    <a:pt x="2313" y="404"/>
                    <a:pt x="2346" y="454"/>
                  </a:cubicBezTo>
                  <a:cubicBezTo>
                    <a:pt x="2356" y="575"/>
                    <a:pt x="2397" y="681"/>
                    <a:pt x="2436" y="795"/>
                  </a:cubicBezTo>
                  <a:cubicBezTo>
                    <a:pt x="2447" y="826"/>
                    <a:pt x="2477" y="847"/>
                    <a:pt x="2492" y="876"/>
                  </a:cubicBezTo>
                  <a:cubicBezTo>
                    <a:pt x="2521" y="933"/>
                    <a:pt x="2553" y="1000"/>
                    <a:pt x="2606" y="1038"/>
                  </a:cubicBezTo>
                  <a:cubicBezTo>
                    <a:pt x="2647" y="1123"/>
                    <a:pt x="2596" y="1037"/>
                    <a:pt x="2646" y="1079"/>
                  </a:cubicBezTo>
                  <a:cubicBezTo>
                    <a:pt x="2659" y="1090"/>
                    <a:pt x="2667" y="1107"/>
                    <a:pt x="2679" y="1119"/>
                  </a:cubicBezTo>
                  <a:cubicBezTo>
                    <a:pt x="2719" y="1159"/>
                    <a:pt x="2766" y="1188"/>
                    <a:pt x="2817" y="1209"/>
                  </a:cubicBezTo>
                  <a:cubicBezTo>
                    <a:pt x="2874" y="1266"/>
                    <a:pt x="2987" y="1314"/>
                    <a:pt x="3068" y="1330"/>
                  </a:cubicBezTo>
                  <a:cubicBezTo>
                    <a:pt x="3082" y="1341"/>
                    <a:pt x="3093" y="1356"/>
                    <a:pt x="3109" y="1363"/>
                  </a:cubicBezTo>
                  <a:cubicBezTo>
                    <a:pt x="3227" y="1410"/>
                    <a:pt x="3154" y="1349"/>
                    <a:pt x="3231" y="1403"/>
                  </a:cubicBezTo>
                  <a:cubicBezTo>
                    <a:pt x="3326" y="1470"/>
                    <a:pt x="3379" y="1580"/>
                    <a:pt x="3474" y="1647"/>
                  </a:cubicBezTo>
                  <a:cubicBezTo>
                    <a:pt x="3504" y="1693"/>
                    <a:pt x="3534" y="1739"/>
                    <a:pt x="3563" y="1785"/>
                  </a:cubicBezTo>
                  <a:cubicBezTo>
                    <a:pt x="3585" y="1897"/>
                    <a:pt x="3554" y="1769"/>
                    <a:pt x="3588" y="1849"/>
                  </a:cubicBezTo>
                  <a:cubicBezTo>
                    <a:pt x="3607" y="1893"/>
                    <a:pt x="3617" y="1941"/>
                    <a:pt x="3628" y="1987"/>
                  </a:cubicBezTo>
                  <a:cubicBezTo>
                    <a:pt x="3606" y="2243"/>
                    <a:pt x="3631" y="2282"/>
                    <a:pt x="3506" y="2458"/>
                  </a:cubicBezTo>
                  <a:cubicBezTo>
                    <a:pt x="3501" y="2478"/>
                    <a:pt x="3484" y="2575"/>
                    <a:pt x="3482" y="2580"/>
                  </a:cubicBezTo>
                  <a:cubicBezTo>
                    <a:pt x="3479" y="2588"/>
                    <a:pt x="3466" y="2585"/>
                    <a:pt x="3458" y="2588"/>
                  </a:cubicBezTo>
                  <a:cubicBezTo>
                    <a:pt x="3250" y="2579"/>
                    <a:pt x="3246" y="2622"/>
                    <a:pt x="3304" y="2482"/>
                  </a:cubicBezTo>
                  <a:cubicBezTo>
                    <a:pt x="3301" y="2400"/>
                    <a:pt x="3328" y="2210"/>
                    <a:pt x="3239" y="2141"/>
                  </a:cubicBezTo>
                  <a:cubicBezTo>
                    <a:pt x="3199" y="2065"/>
                    <a:pt x="3144" y="2000"/>
                    <a:pt x="3093" y="1931"/>
                  </a:cubicBezTo>
                  <a:cubicBezTo>
                    <a:pt x="3047" y="1870"/>
                    <a:pt x="3021" y="1810"/>
                    <a:pt x="2971" y="1752"/>
                  </a:cubicBezTo>
                  <a:cubicBezTo>
                    <a:pt x="2909" y="1604"/>
                    <a:pt x="2806" y="1495"/>
                    <a:pt x="2671" y="1411"/>
                  </a:cubicBezTo>
                  <a:cubicBezTo>
                    <a:pt x="2634" y="1351"/>
                    <a:pt x="2581" y="1313"/>
                    <a:pt x="2533" y="1265"/>
                  </a:cubicBezTo>
                  <a:cubicBezTo>
                    <a:pt x="2482" y="1214"/>
                    <a:pt x="2450" y="1157"/>
                    <a:pt x="2395" y="1111"/>
                  </a:cubicBezTo>
                  <a:cubicBezTo>
                    <a:pt x="2371" y="1046"/>
                    <a:pt x="2362" y="1014"/>
                    <a:pt x="2314" y="965"/>
                  </a:cubicBezTo>
                  <a:cubicBezTo>
                    <a:pt x="2296" y="899"/>
                    <a:pt x="2278" y="828"/>
                    <a:pt x="2241" y="770"/>
                  </a:cubicBezTo>
                  <a:cubicBezTo>
                    <a:pt x="2185" y="507"/>
                    <a:pt x="2205" y="547"/>
                    <a:pt x="2192" y="162"/>
                  </a:cubicBezTo>
                  <a:cubicBezTo>
                    <a:pt x="2191" y="131"/>
                    <a:pt x="2172" y="91"/>
                    <a:pt x="2176" y="89"/>
                  </a:cubicBezTo>
                  <a:cubicBezTo>
                    <a:pt x="2186" y="84"/>
                    <a:pt x="2192" y="105"/>
                    <a:pt x="2200" y="113"/>
                  </a:cubicBezTo>
                  <a:cubicBezTo>
                    <a:pt x="2209" y="135"/>
                    <a:pt x="2225" y="155"/>
                    <a:pt x="2233" y="178"/>
                  </a:cubicBezTo>
                  <a:cubicBezTo>
                    <a:pt x="2238" y="194"/>
                    <a:pt x="2236" y="211"/>
                    <a:pt x="2241" y="227"/>
                  </a:cubicBezTo>
                  <a:cubicBezTo>
                    <a:pt x="2256" y="276"/>
                    <a:pt x="2295" y="317"/>
                    <a:pt x="2314" y="365"/>
                  </a:cubicBezTo>
                  <a:cubicBezTo>
                    <a:pt x="2318" y="406"/>
                    <a:pt x="2337" y="445"/>
                    <a:pt x="2338" y="486"/>
                  </a:cubicBezTo>
                  <a:cubicBezTo>
                    <a:pt x="2342" y="607"/>
                    <a:pt x="2325" y="724"/>
                    <a:pt x="2314" y="843"/>
                  </a:cubicBezTo>
                  <a:cubicBezTo>
                    <a:pt x="2319" y="1100"/>
                    <a:pt x="2282" y="1195"/>
                    <a:pt x="2354" y="1379"/>
                  </a:cubicBezTo>
                  <a:cubicBezTo>
                    <a:pt x="2372" y="1478"/>
                    <a:pt x="2438" y="1521"/>
                    <a:pt x="2500" y="1590"/>
                  </a:cubicBezTo>
                  <a:cubicBezTo>
                    <a:pt x="2516" y="1607"/>
                    <a:pt x="2522" y="1633"/>
                    <a:pt x="2541" y="1647"/>
                  </a:cubicBezTo>
                  <a:cubicBezTo>
                    <a:pt x="2552" y="1655"/>
                    <a:pt x="2563" y="1662"/>
                    <a:pt x="2573" y="1671"/>
                  </a:cubicBezTo>
                  <a:cubicBezTo>
                    <a:pt x="2610" y="1705"/>
                    <a:pt x="2644" y="1741"/>
                    <a:pt x="2679" y="1776"/>
                  </a:cubicBezTo>
                  <a:cubicBezTo>
                    <a:pt x="2698" y="1795"/>
                    <a:pt x="2736" y="1833"/>
                    <a:pt x="2736" y="1833"/>
                  </a:cubicBezTo>
                  <a:cubicBezTo>
                    <a:pt x="2757" y="1897"/>
                    <a:pt x="2793" y="1950"/>
                    <a:pt x="2833" y="2004"/>
                  </a:cubicBezTo>
                  <a:cubicBezTo>
                    <a:pt x="2852" y="2070"/>
                    <a:pt x="2868" y="2149"/>
                    <a:pt x="2906" y="2206"/>
                  </a:cubicBezTo>
                  <a:cubicBezTo>
                    <a:pt x="2915" y="2241"/>
                    <a:pt x="2919" y="2277"/>
                    <a:pt x="2930" y="2312"/>
                  </a:cubicBezTo>
                  <a:cubicBezTo>
                    <a:pt x="2936" y="2332"/>
                    <a:pt x="2949" y="2349"/>
                    <a:pt x="2955" y="2369"/>
                  </a:cubicBezTo>
                  <a:cubicBezTo>
                    <a:pt x="2953" y="2408"/>
                    <a:pt x="2993" y="2579"/>
                    <a:pt x="2914" y="2604"/>
                  </a:cubicBezTo>
                  <a:cubicBezTo>
                    <a:pt x="2854" y="2594"/>
                    <a:pt x="2806" y="2591"/>
                    <a:pt x="2752" y="2563"/>
                  </a:cubicBezTo>
                  <a:cubicBezTo>
                    <a:pt x="2738" y="2535"/>
                    <a:pt x="2729" y="2508"/>
                    <a:pt x="2711" y="2482"/>
                  </a:cubicBezTo>
                  <a:cubicBezTo>
                    <a:pt x="2694" y="2414"/>
                    <a:pt x="2690" y="2358"/>
                    <a:pt x="2655" y="2296"/>
                  </a:cubicBezTo>
                  <a:cubicBezTo>
                    <a:pt x="2648" y="2264"/>
                    <a:pt x="2628" y="2183"/>
                    <a:pt x="2606" y="2158"/>
                  </a:cubicBezTo>
                  <a:cubicBezTo>
                    <a:pt x="2592" y="2142"/>
                    <a:pt x="2571" y="2133"/>
                    <a:pt x="2557" y="2117"/>
                  </a:cubicBezTo>
                  <a:cubicBezTo>
                    <a:pt x="2502" y="2056"/>
                    <a:pt x="2522" y="2014"/>
                    <a:pt x="2436" y="1963"/>
                  </a:cubicBezTo>
                  <a:cubicBezTo>
                    <a:pt x="2402" y="1906"/>
                    <a:pt x="2343" y="1887"/>
                    <a:pt x="2306" y="1833"/>
                  </a:cubicBezTo>
                  <a:cubicBezTo>
                    <a:pt x="2292" y="1813"/>
                    <a:pt x="2287" y="1788"/>
                    <a:pt x="2273" y="1768"/>
                  </a:cubicBezTo>
                  <a:cubicBezTo>
                    <a:pt x="2213" y="1678"/>
                    <a:pt x="2242" y="1745"/>
                    <a:pt x="2200" y="1679"/>
                  </a:cubicBezTo>
                  <a:cubicBezTo>
                    <a:pt x="2166" y="1625"/>
                    <a:pt x="2139" y="1566"/>
                    <a:pt x="2111" y="1509"/>
                  </a:cubicBezTo>
                  <a:cubicBezTo>
                    <a:pt x="2114" y="1409"/>
                    <a:pt x="2113" y="1309"/>
                    <a:pt x="2119" y="1209"/>
                  </a:cubicBezTo>
                  <a:cubicBezTo>
                    <a:pt x="2125" y="1118"/>
                    <a:pt x="2164" y="1024"/>
                    <a:pt x="2176" y="933"/>
                  </a:cubicBezTo>
                  <a:cubicBezTo>
                    <a:pt x="2186" y="860"/>
                    <a:pt x="2191" y="775"/>
                    <a:pt x="2217" y="706"/>
                  </a:cubicBezTo>
                  <a:cubicBezTo>
                    <a:pt x="2207" y="538"/>
                    <a:pt x="2185" y="374"/>
                    <a:pt x="2144" y="211"/>
                  </a:cubicBezTo>
                  <a:cubicBezTo>
                    <a:pt x="2147" y="195"/>
                    <a:pt x="2148" y="178"/>
                    <a:pt x="2152" y="162"/>
                  </a:cubicBezTo>
                  <a:cubicBezTo>
                    <a:pt x="2154" y="154"/>
                    <a:pt x="2152" y="136"/>
                    <a:pt x="2160" y="138"/>
                  </a:cubicBezTo>
                  <a:cubicBezTo>
                    <a:pt x="2176" y="141"/>
                    <a:pt x="2198" y="180"/>
                    <a:pt x="2208" y="194"/>
                  </a:cubicBezTo>
                  <a:cubicBezTo>
                    <a:pt x="2269" y="279"/>
                    <a:pt x="2300" y="381"/>
                    <a:pt x="2354" y="470"/>
                  </a:cubicBezTo>
                  <a:cubicBezTo>
                    <a:pt x="2351" y="489"/>
                    <a:pt x="2351" y="509"/>
                    <a:pt x="2346" y="527"/>
                  </a:cubicBezTo>
                  <a:cubicBezTo>
                    <a:pt x="2334" y="566"/>
                    <a:pt x="2288" y="605"/>
                    <a:pt x="2265" y="641"/>
                  </a:cubicBezTo>
                  <a:cubicBezTo>
                    <a:pt x="2262" y="652"/>
                    <a:pt x="2261" y="663"/>
                    <a:pt x="2257" y="673"/>
                  </a:cubicBezTo>
                  <a:cubicBezTo>
                    <a:pt x="2253" y="682"/>
                    <a:pt x="2244" y="688"/>
                    <a:pt x="2241" y="697"/>
                  </a:cubicBezTo>
                  <a:cubicBezTo>
                    <a:pt x="2236" y="713"/>
                    <a:pt x="2238" y="730"/>
                    <a:pt x="2233" y="746"/>
                  </a:cubicBezTo>
                  <a:cubicBezTo>
                    <a:pt x="2228" y="764"/>
                    <a:pt x="2188" y="829"/>
                    <a:pt x="2184" y="835"/>
                  </a:cubicBezTo>
                  <a:cubicBezTo>
                    <a:pt x="2170" y="909"/>
                    <a:pt x="2189" y="845"/>
                    <a:pt x="2144" y="916"/>
                  </a:cubicBezTo>
                  <a:cubicBezTo>
                    <a:pt x="2126" y="945"/>
                    <a:pt x="2118" y="984"/>
                    <a:pt x="2103" y="1014"/>
                  </a:cubicBezTo>
                  <a:cubicBezTo>
                    <a:pt x="2096" y="1028"/>
                    <a:pt x="2087" y="1041"/>
                    <a:pt x="2079" y="1054"/>
                  </a:cubicBezTo>
                  <a:cubicBezTo>
                    <a:pt x="2074" y="1063"/>
                    <a:pt x="2067" y="1070"/>
                    <a:pt x="2062" y="1079"/>
                  </a:cubicBezTo>
                  <a:cubicBezTo>
                    <a:pt x="2036" y="1131"/>
                    <a:pt x="2032" y="1189"/>
                    <a:pt x="2006" y="1241"/>
                  </a:cubicBezTo>
                  <a:cubicBezTo>
                    <a:pt x="2000" y="1265"/>
                    <a:pt x="1996" y="1290"/>
                    <a:pt x="1989" y="1314"/>
                  </a:cubicBezTo>
                  <a:cubicBezTo>
                    <a:pt x="1985" y="1328"/>
                    <a:pt x="1974" y="1340"/>
                    <a:pt x="1973" y="1355"/>
                  </a:cubicBezTo>
                  <a:cubicBezTo>
                    <a:pt x="1971" y="1406"/>
                    <a:pt x="1974" y="1458"/>
                    <a:pt x="1981" y="1509"/>
                  </a:cubicBezTo>
                  <a:cubicBezTo>
                    <a:pt x="1985" y="1537"/>
                    <a:pt x="2033" y="1590"/>
                    <a:pt x="2046" y="1614"/>
                  </a:cubicBezTo>
                  <a:cubicBezTo>
                    <a:pt x="2061" y="1643"/>
                    <a:pt x="2067" y="1677"/>
                    <a:pt x="2087" y="1703"/>
                  </a:cubicBezTo>
                  <a:cubicBezTo>
                    <a:pt x="2127" y="1754"/>
                    <a:pt x="2137" y="1779"/>
                    <a:pt x="2168" y="1825"/>
                  </a:cubicBezTo>
                  <a:cubicBezTo>
                    <a:pt x="2185" y="1851"/>
                    <a:pt x="2225" y="1898"/>
                    <a:pt x="2225" y="1898"/>
                  </a:cubicBezTo>
                  <a:cubicBezTo>
                    <a:pt x="2230" y="1914"/>
                    <a:pt x="2235" y="1931"/>
                    <a:pt x="2241" y="1947"/>
                  </a:cubicBezTo>
                  <a:cubicBezTo>
                    <a:pt x="2245" y="1958"/>
                    <a:pt x="2253" y="1968"/>
                    <a:pt x="2257" y="1979"/>
                  </a:cubicBezTo>
                  <a:cubicBezTo>
                    <a:pt x="2264" y="2000"/>
                    <a:pt x="2264" y="2024"/>
                    <a:pt x="2273" y="2044"/>
                  </a:cubicBezTo>
                  <a:cubicBezTo>
                    <a:pt x="2283" y="2067"/>
                    <a:pt x="2314" y="2109"/>
                    <a:pt x="2314" y="2109"/>
                  </a:cubicBezTo>
                  <a:cubicBezTo>
                    <a:pt x="2326" y="2198"/>
                    <a:pt x="2344" y="2278"/>
                    <a:pt x="2354" y="2369"/>
                  </a:cubicBezTo>
                  <a:cubicBezTo>
                    <a:pt x="2350" y="2418"/>
                    <a:pt x="2348" y="2460"/>
                    <a:pt x="2338" y="2507"/>
                  </a:cubicBezTo>
                  <a:cubicBezTo>
                    <a:pt x="2333" y="2529"/>
                    <a:pt x="2322" y="2571"/>
                    <a:pt x="2322" y="2571"/>
                  </a:cubicBezTo>
                  <a:cubicBezTo>
                    <a:pt x="2319" y="2593"/>
                    <a:pt x="2331" y="2623"/>
                    <a:pt x="2314" y="2636"/>
                  </a:cubicBezTo>
                  <a:cubicBezTo>
                    <a:pt x="2289" y="2655"/>
                    <a:pt x="2136" y="2637"/>
                    <a:pt x="2119" y="2636"/>
                  </a:cubicBezTo>
                  <a:cubicBezTo>
                    <a:pt x="2084" y="2530"/>
                    <a:pt x="2128" y="2670"/>
                    <a:pt x="2103" y="2369"/>
                  </a:cubicBezTo>
                  <a:cubicBezTo>
                    <a:pt x="2094" y="2257"/>
                    <a:pt x="2023" y="2140"/>
                    <a:pt x="1957" y="2052"/>
                  </a:cubicBezTo>
                  <a:cubicBezTo>
                    <a:pt x="1934" y="1972"/>
                    <a:pt x="1894" y="1899"/>
                    <a:pt x="1876" y="1817"/>
                  </a:cubicBezTo>
                  <a:cubicBezTo>
                    <a:pt x="1857" y="1730"/>
                    <a:pt x="1870" y="1767"/>
                    <a:pt x="1843" y="1703"/>
                  </a:cubicBezTo>
                  <a:cubicBezTo>
                    <a:pt x="1815" y="1565"/>
                    <a:pt x="1826" y="1633"/>
                    <a:pt x="1851" y="1346"/>
                  </a:cubicBezTo>
                  <a:cubicBezTo>
                    <a:pt x="1860" y="1247"/>
                    <a:pt x="1862" y="1212"/>
                    <a:pt x="1908" y="1144"/>
                  </a:cubicBezTo>
                  <a:cubicBezTo>
                    <a:pt x="1917" y="1098"/>
                    <a:pt x="1932" y="1057"/>
                    <a:pt x="1949" y="1014"/>
                  </a:cubicBezTo>
                  <a:cubicBezTo>
                    <a:pt x="1952" y="1000"/>
                    <a:pt x="1951" y="986"/>
                    <a:pt x="1957" y="973"/>
                  </a:cubicBezTo>
                  <a:cubicBezTo>
                    <a:pt x="1965" y="955"/>
                    <a:pt x="1989" y="925"/>
                    <a:pt x="1989" y="925"/>
                  </a:cubicBezTo>
                  <a:cubicBezTo>
                    <a:pt x="1997" y="855"/>
                    <a:pt x="2014" y="829"/>
                    <a:pt x="2030" y="762"/>
                  </a:cubicBezTo>
                  <a:cubicBezTo>
                    <a:pt x="2041" y="664"/>
                    <a:pt x="2084" y="556"/>
                    <a:pt x="2119" y="462"/>
                  </a:cubicBezTo>
                  <a:cubicBezTo>
                    <a:pt x="2137" y="415"/>
                    <a:pt x="2140" y="441"/>
                    <a:pt x="2152" y="381"/>
                  </a:cubicBezTo>
                  <a:cubicBezTo>
                    <a:pt x="2172" y="282"/>
                    <a:pt x="2182" y="182"/>
                    <a:pt x="2192" y="81"/>
                  </a:cubicBezTo>
                  <a:cubicBezTo>
                    <a:pt x="2174" y="28"/>
                    <a:pt x="2191" y="66"/>
                    <a:pt x="2176" y="130"/>
                  </a:cubicBezTo>
                  <a:cubicBezTo>
                    <a:pt x="2173" y="142"/>
                    <a:pt x="2164" y="151"/>
                    <a:pt x="2160" y="162"/>
                  </a:cubicBezTo>
                  <a:cubicBezTo>
                    <a:pt x="2129" y="241"/>
                    <a:pt x="2113" y="319"/>
                    <a:pt x="2079" y="397"/>
                  </a:cubicBezTo>
                  <a:cubicBezTo>
                    <a:pt x="2058" y="497"/>
                    <a:pt x="2027" y="592"/>
                    <a:pt x="1997" y="689"/>
                  </a:cubicBezTo>
                  <a:cubicBezTo>
                    <a:pt x="1983" y="733"/>
                    <a:pt x="1983" y="781"/>
                    <a:pt x="1957" y="819"/>
                  </a:cubicBezTo>
                  <a:cubicBezTo>
                    <a:pt x="1941" y="893"/>
                    <a:pt x="1940" y="905"/>
                    <a:pt x="1900" y="965"/>
                  </a:cubicBezTo>
                  <a:cubicBezTo>
                    <a:pt x="1890" y="1017"/>
                    <a:pt x="1858" y="1056"/>
                    <a:pt x="1835" y="1103"/>
                  </a:cubicBezTo>
                  <a:cubicBezTo>
                    <a:pt x="1824" y="1126"/>
                    <a:pt x="1830" y="1138"/>
                    <a:pt x="1811" y="1160"/>
                  </a:cubicBezTo>
                  <a:cubicBezTo>
                    <a:pt x="1802" y="1170"/>
                    <a:pt x="1789" y="1176"/>
                    <a:pt x="1778" y="1184"/>
                  </a:cubicBezTo>
                  <a:cubicBezTo>
                    <a:pt x="1763" y="1230"/>
                    <a:pt x="1780" y="1191"/>
                    <a:pt x="1738" y="1241"/>
                  </a:cubicBezTo>
                  <a:cubicBezTo>
                    <a:pt x="1721" y="1262"/>
                    <a:pt x="1689" y="1306"/>
                    <a:pt x="1689" y="1306"/>
                  </a:cubicBezTo>
                  <a:cubicBezTo>
                    <a:pt x="1680" y="1341"/>
                    <a:pt x="1657" y="1411"/>
                    <a:pt x="1657" y="1411"/>
                  </a:cubicBezTo>
                  <a:cubicBezTo>
                    <a:pt x="1654" y="1430"/>
                    <a:pt x="1655" y="1450"/>
                    <a:pt x="1649" y="1468"/>
                  </a:cubicBezTo>
                  <a:cubicBezTo>
                    <a:pt x="1646" y="1477"/>
                    <a:pt x="1632" y="1482"/>
                    <a:pt x="1632" y="1492"/>
                  </a:cubicBezTo>
                  <a:cubicBezTo>
                    <a:pt x="1630" y="1573"/>
                    <a:pt x="1636" y="1655"/>
                    <a:pt x="1641" y="1736"/>
                  </a:cubicBezTo>
                  <a:cubicBezTo>
                    <a:pt x="1645" y="1798"/>
                    <a:pt x="1678" y="1853"/>
                    <a:pt x="1705" y="1906"/>
                  </a:cubicBezTo>
                  <a:cubicBezTo>
                    <a:pt x="1730" y="1954"/>
                    <a:pt x="1737" y="2015"/>
                    <a:pt x="1754" y="2068"/>
                  </a:cubicBezTo>
                  <a:cubicBezTo>
                    <a:pt x="1789" y="2175"/>
                    <a:pt x="1794" y="2287"/>
                    <a:pt x="1835" y="2393"/>
                  </a:cubicBezTo>
                  <a:cubicBezTo>
                    <a:pt x="1841" y="2430"/>
                    <a:pt x="1847" y="2456"/>
                    <a:pt x="1860" y="2490"/>
                  </a:cubicBezTo>
                  <a:cubicBezTo>
                    <a:pt x="1857" y="2539"/>
                    <a:pt x="1872" y="2592"/>
                    <a:pt x="1851" y="2636"/>
                  </a:cubicBezTo>
                  <a:cubicBezTo>
                    <a:pt x="1843" y="2653"/>
                    <a:pt x="1813" y="2632"/>
                    <a:pt x="1795" y="2628"/>
                  </a:cubicBezTo>
                  <a:cubicBezTo>
                    <a:pt x="1653" y="2596"/>
                    <a:pt x="1846" y="2626"/>
                    <a:pt x="1689" y="2604"/>
                  </a:cubicBezTo>
                  <a:cubicBezTo>
                    <a:pt x="1670" y="2598"/>
                    <a:pt x="1638" y="2607"/>
                    <a:pt x="1632" y="2588"/>
                  </a:cubicBezTo>
                  <a:cubicBezTo>
                    <a:pt x="1620" y="2546"/>
                    <a:pt x="1630" y="2501"/>
                    <a:pt x="1624" y="2458"/>
                  </a:cubicBezTo>
                  <a:cubicBezTo>
                    <a:pt x="1618" y="2411"/>
                    <a:pt x="1596" y="2378"/>
                    <a:pt x="1576" y="2336"/>
                  </a:cubicBezTo>
                  <a:cubicBezTo>
                    <a:pt x="1568" y="2277"/>
                    <a:pt x="1571" y="2280"/>
                    <a:pt x="1551" y="2223"/>
                  </a:cubicBezTo>
                  <a:cubicBezTo>
                    <a:pt x="1541" y="2195"/>
                    <a:pt x="1519" y="2141"/>
                    <a:pt x="1519" y="2141"/>
                  </a:cubicBezTo>
                  <a:cubicBezTo>
                    <a:pt x="1511" y="2055"/>
                    <a:pt x="1493" y="1978"/>
                    <a:pt x="1462" y="1898"/>
                  </a:cubicBezTo>
                  <a:cubicBezTo>
                    <a:pt x="1407" y="1559"/>
                    <a:pt x="1523" y="1274"/>
                    <a:pt x="1689" y="998"/>
                  </a:cubicBezTo>
                  <a:cubicBezTo>
                    <a:pt x="1733" y="841"/>
                    <a:pt x="1670" y="1053"/>
                    <a:pt x="1738" y="876"/>
                  </a:cubicBezTo>
                  <a:cubicBezTo>
                    <a:pt x="1743" y="863"/>
                    <a:pt x="1742" y="848"/>
                    <a:pt x="1746" y="835"/>
                  </a:cubicBezTo>
                  <a:cubicBezTo>
                    <a:pt x="1766" y="768"/>
                    <a:pt x="1794" y="705"/>
                    <a:pt x="1819" y="641"/>
                  </a:cubicBezTo>
                  <a:cubicBezTo>
                    <a:pt x="1840" y="587"/>
                    <a:pt x="1826" y="603"/>
                    <a:pt x="1851" y="560"/>
                  </a:cubicBezTo>
                  <a:cubicBezTo>
                    <a:pt x="1872" y="523"/>
                    <a:pt x="1907" y="495"/>
                    <a:pt x="1933" y="462"/>
                  </a:cubicBezTo>
                  <a:cubicBezTo>
                    <a:pt x="2005" y="369"/>
                    <a:pt x="1931" y="447"/>
                    <a:pt x="1989" y="389"/>
                  </a:cubicBezTo>
                  <a:cubicBezTo>
                    <a:pt x="1998" y="363"/>
                    <a:pt x="2021" y="342"/>
                    <a:pt x="2030" y="316"/>
                  </a:cubicBezTo>
                  <a:cubicBezTo>
                    <a:pt x="2033" y="308"/>
                    <a:pt x="2033" y="299"/>
                    <a:pt x="2038" y="292"/>
                  </a:cubicBezTo>
                  <a:cubicBezTo>
                    <a:pt x="2047" y="282"/>
                    <a:pt x="2060" y="277"/>
                    <a:pt x="2070" y="267"/>
                  </a:cubicBezTo>
                  <a:cubicBezTo>
                    <a:pt x="2077" y="260"/>
                    <a:pt x="2081" y="251"/>
                    <a:pt x="2087" y="243"/>
                  </a:cubicBezTo>
                  <a:cubicBezTo>
                    <a:pt x="2097" y="213"/>
                    <a:pt x="2115" y="191"/>
                    <a:pt x="2127" y="162"/>
                  </a:cubicBezTo>
                  <a:cubicBezTo>
                    <a:pt x="2134" y="146"/>
                    <a:pt x="2144" y="113"/>
                    <a:pt x="2144" y="113"/>
                  </a:cubicBezTo>
                  <a:cubicBezTo>
                    <a:pt x="2158" y="32"/>
                    <a:pt x="2144" y="68"/>
                    <a:pt x="2119" y="105"/>
                  </a:cubicBezTo>
                  <a:cubicBezTo>
                    <a:pt x="2100" y="163"/>
                    <a:pt x="2076" y="219"/>
                    <a:pt x="2054" y="276"/>
                  </a:cubicBezTo>
                  <a:cubicBezTo>
                    <a:pt x="2047" y="294"/>
                    <a:pt x="2022" y="324"/>
                    <a:pt x="2022" y="324"/>
                  </a:cubicBezTo>
                  <a:cubicBezTo>
                    <a:pt x="2002" y="425"/>
                    <a:pt x="2029" y="318"/>
                    <a:pt x="1997" y="389"/>
                  </a:cubicBezTo>
                  <a:cubicBezTo>
                    <a:pt x="1978" y="431"/>
                    <a:pt x="1978" y="477"/>
                    <a:pt x="1957" y="519"/>
                  </a:cubicBezTo>
                  <a:cubicBezTo>
                    <a:pt x="1938" y="557"/>
                    <a:pt x="1915" y="593"/>
                    <a:pt x="1900" y="633"/>
                  </a:cubicBezTo>
                  <a:cubicBezTo>
                    <a:pt x="1871" y="712"/>
                    <a:pt x="1860" y="792"/>
                    <a:pt x="1811" y="860"/>
                  </a:cubicBezTo>
                  <a:cubicBezTo>
                    <a:pt x="1794" y="929"/>
                    <a:pt x="1766" y="983"/>
                    <a:pt x="1722" y="1038"/>
                  </a:cubicBezTo>
                  <a:cubicBezTo>
                    <a:pt x="1696" y="1115"/>
                    <a:pt x="1631" y="1221"/>
                    <a:pt x="1576" y="1282"/>
                  </a:cubicBezTo>
                  <a:cubicBezTo>
                    <a:pt x="1527" y="1336"/>
                    <a:pt x="1518" y="1331"/>
                    <a:pt x="1478" y="1387"/>
                  </a:cubicBezTo>
                  <a:cubicBezTo>
                    <a:pt x="1471" y="1397"/>
                    <a:pt x="1470" y="1410"/>
                    <a:pt x="1462" y="1419"/>
                  </a:cubicBezTo>
                  <a:cubicBezTo>
                    <a:pt x="1440" y="1445"/>
                    <a:pt x="1413" y="1468"/>
                    <a:pt x="1389" y="1492"/>
                  </a:cubicBezTo>
                  <a:cubicBezTo>
                    <a:pt x="1378" y="1503"/>
                    <a:pt x="1357" y="1525"/>
                    <a:pt x="1357" y="1525"/>
                  </a:cubicBezTo>
                  <a:cubicBezTo>
                    <a:pt x="1338" y="1570"/>
                    <a:pt x="1318" y="1614"/>
                    <a:pt x="1292" y="1655"/>
                  </a:cubicBezTo>
                  <a:cubicBezTo>
                    <a:pt x="1272" y="1755"/>
                    <a:pt x="1304" y="1634"/>
                    <a:pt x="1251" y="1728"/>
                  </a:cubicBezTo>
                  <a:cubicBezTo>
                    <a:pt x="1232" y="1762"/>
                    <a:pt x="1209" y="1831"/>
                    <a:pt x="1194" y="1874"/>
                  </a:cubicBezTo>
                  <a:cubicBezTo>
                    <a:pt x="1199" y="1989"/>
                    <a:pt x="1180" y="2019"/>
                    <a:pt x="1227" y="2093"/>
                  </a:cubicBezTo>
                  <a:cubicBezTo>
                    <a:pt x="1234" y="2137"/>
                    <a:pt x="1242" y="2169"/>
                    <a:pt x="1267" y="2206"/>
                  </a:cubicBezTo>
                  <a:cubicBezTo>
                    <a:pt x="1274" y="2228"/>
                    <a:pt x="1287" y="2248"/>
                    <a:pt x="1292" y="2271"/>
                  </a:cubicBezTo>
                  <a:cubicBezTo>
                    <a:pt x="1305" y="2327"/>
                    <a:pt x="1292" y="2384"/>
                    <a:pt x="1324" y="2434"/>
                  </a:cubicBezTo>
                  <a:cubicBezTo>
                    <a:pt x="1331" y="2467"/>
                    <a:pt x="1339" y="2498"/>
                    <a:pt x="1348" y="2531"/>
                  </a:cubicBezTo>
                  <a:cubicBezTo>
                    <a:pt x="1352" y="2544"/>
                    <a:pt x="1370" y="2566"/>
                    <a:pt x="1357" y="2571"/>
                  </a:cubicBezTo>
                  <a:cubicBezTo>
                    <a:pt x="1350" y="2574"/>
                    <a:pt x="1221" y="2557"/>
                    <a:pt x="1202" y="2555"/>
                  </a:cubicBezTo>
                  <a:cubicBezTo>
                    <a:pt x="1186" y="2550"/>
                    <a:pt x="1170" y="2544"/>
                    <a:pt x="1154" y="2539"/>
                  </a:cubicBezTo>
                  <a:cubicBezTo>
                    <a:pt x="1146" y="2536"/>
                    <a:pt x="1129" y="2531"/>
                    <a:pt x="1129" y="2531"/>
                  </a:cubicBezTo>
                  <a:cubicBezTo>
                    <a:pt x="1088" y="2504"/>
                    <a:pt x="1117" y="2497"/>
                    <a:pt x="1073" y="2482"/>
                  </a:cubicBezTo>
                  <a:cubicBezTo>
                    <a:pt x="1047" y="2417"/>
                    <a:pt x="1027" y="2365"/>
                    <a:pt x="1016" y="2296"/>
                  </a:cubicBezTo>
                  <a:cubicBezTo>
                    <a:pt x="1019" y="2182"/>
                    <a:pt x="1017" y="2068"/>
                    <a:pt x="1024" y="1955"/>
                  </a:cubicBezTo>
                  <a:cubicBezTo>
                    <a:pt x="1025" y="1938"/>
                    <a:pt x="1036" y="1923"/>
                    <a:pt x="1040" y="1906"/>
                  </a:cubicBezTo>
                  <a:cubicBezTo>
                    <a:pt x="1069" y="1775"/>
                    <a:pt x="1069" y="1789"/>
                    <a:pt x="1121" y="1663"/>
                  </a:cubicBezTo>
                  <a:cubicBezTo>
                    <a:pt x="1126" y="1650"/>
                    <a:pt x="1208" y="1561"/>
                    <a:pt x="1219" y="1549"/>
                  </a:cubicBezTo>
                  <a:cubicBezTo>
                    <a:pt x="1225" y="1542"/>
                    <a:pt x="1229" y="1533"/>
                    <a:pt x="1235" y="1525"/>
                  </a:cubicBezTo>
                  <a:cubicBezTo>
                    <a:pt x="1248" y="1508"/>
                    <a:pt x="1261" y="1492"/>
                    <a:pt x="1275" y="1476"/>
                  </a:cubicBezTo>
                  <a:cubicBezTo>
                    <a:pt x="1386" y="1355"/>
                    <a:pt x="1516" y="1251"/>
                    <a:pt x="1624" y="1127"/>
                  </a:cubicBezTo>
                  <a:cubicBezTo>
                    <a:pt x="1667" y="1078"/>
                    <a:pt x="1696" y="1029"/>
                    <a:pt x="1738" y="981"/>
                  </a:cubicBezTo>
                  <a:cubicBezTo>
                    <a:pt x="1774" y="940"/>
                    <a:pt x="1782" y="894"/>
                    <a:pt x="1827" y="860"/>
                  </a:cubicBezTo>
                  <a:cubicBezTo>
                    <a:pt x="1845" y="805"/>
                    <a:pt x="1821" y="869"/>
                    <a:pt x="1868" y="795"/>
                  </a:cubicBezTo>
                  <a:cubicBezTo>
                    <a:pt x="1878" y="780"/>
                    <a:pt x="1882" y="761"/>
                    <a:pt x="1892" y="746"/>
                  </a:cubicBezTo>
                  <a:cubicBezTo>
                    <a:pt x="1917" y="706"/>
                    <a:pt x="1955" y="672"/>
                    <a:pt x="1989" y="641"/>
                  </a:cubicBezTo>
                  <a:cubicBezTo>
                    <a:pt x="2027" y="607"/>
                    <a:pt x="2054" y="559"/>
                    <a:pt x="2103" y="543"/>
                  </a:cubicBezTo>
                  <a:cubicBezTo>
                    <a:pt x="2142" y="497"/>
                    <a:pt x="2185" y="449"/>
                    <a:pt x="2233" y="413"/>
                  </a:cubicBezTo>
                  <a:cubicBezTo>
                    <a:pt x="2254" y="371"/>
                    <a:pt x="2270" y="329"/>
                    <a:pt x="2281" y="284"/>
                  </a:cubicBezTo>
                  <a:cubicBezTo>
                    <a:pt x="2281" y="280"/>
                    <a:pt x="2285" y="163"/>
                    <a:pt x="2265" y="121"/>
                  </a:cubicBezTo>
                  <a:cubicBezTo>
                    <a:pt x="2258" y="106"/>
                    <a:pt x="2217" y="48"/>
                    <a:pt x="2217" y="4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 name="Group 31"/>
            <p:cNvGrpSpPr>
              <a:grpSpLocks/>
            </p:cNvGrpSpPr>
            <p:nvPr/>
          </p:nvGrpSpPr>
          <p:grpSpPr bwMode="auto">
            <a:xfrm>
              <a:off x="232" y="1436"/>
              <a:ext cx="5171" cy="2767"/>
              <a:chOff x="232" y="1436"/>
              <a:chExt cx="5171" cy="2767"/>
            </a:xfrm>
          </p:grpSpPr>
          <p:sp>
            <p:nvSpPr>
              <p:cNvPr id="11" name="Freeform 28"/>
              <p:cNvSpPr>
                <a:spLocks/>
              </p:cNvSpPr>
              <p:nvPr/>
            </p:nvSpPr>
            <p:spPr bwMode="auto">
              <a:xfrm>
                <a:off x="239" y="1436"/>
                <a:ext cx="5164" cy="2767"/>
              </a:xfrm>
              <a:custGeom>
                <a:avLst/>
                <a:gdLst>
                  <a:gd name="T0" fmla="*/ 2390 w 5164"/>
                  <a:gd name="T1" fmla="*/ 0 h 2767"/>
                  <a:gd name="T2" fmla="*/ 2381 w 5164"/>
                  <a:gd name="T3" fmla="*/ 187 h 2767"/>
                  <a:gd name="T4" fmla="*/ 2365 w 5164"/>
                  <a:gd name="T5" fmla="*/ 211 h 2767"/>
                  <a:gd name="T6" fmla="*/ 2243 w 5164"/>
                  <a:gd name="T7" fmla="*/ 365 h 2767"/>
                  <a:gd name="T8" fmla="*/ 2179 w 5164"/>
                  <a:gd name="T9" fmla="*/ 414 h 2767"/>
                  <a:gd name="T10" fmla="*/ 2097 w 5164"/>
                  <a:gd name="T11" fmla="*/ 462 h 2767"/>
                  <a:gd name="T12" fmla="*/ 1919 w 5164"/>
                  <a:gd name="T13" fmla="*/ 600 h 2767"/>
                  <a:gd name="T14" fmla="*/ 1854 w 5164"/>
                  <a:gd name="T15" fmla="*/ 625 h 2767"/>
                  <a:gd name="T16" fmla="*/ 1781 w 5164"/>
                  <a:gd name="T17" fmla="*/ 673 h 2767"/>
                  <a:gd name="T18" fmla="*/ 1116 w 5164"/>
                  <a:gd name="T19" fmla="*/ 1087 h 2767"/>
                  <a:gd name="T20" fmla="*/ 881 w 5164"/>
                  <a:gd name="T21" fmla="*/ 1233 h 2767"/>
                  <a:gd name="T22" fmla="*/ 759 w 5164"/>
                  <a:gd name="T23" fmla="*/ 1298 h 2767"/>
                  <a:gd name="T24" fmla="*/ 710 w 5164"/>
                  <a:gd name="T25" fmla="*/ 1314 h 2767"/>
                  <a:gd name="T26" fmla="*/ 451 w 5164"/>
                  <a:gd name="T27" fmla="*/ 1452 h 2767"/>
                  <a:gd name="T28" fmla="*/ 29 w 5164"/>
                  <a:gd name="T29" fmla="*/ 1931 h 2767"/>
                  <a:gd name="T30" fmla="*/ 4 w 5164"/>
                  <a:gd name="T31" fmla="*/ 2036 h 2767"/>
                  <a:gd name="T32" fmla="*/ 37 w 5164"/>
                  <a:gd name="T33" fmla="*/ 2239 h 2767"/>
                  <a:gd name="T34" fmla="*/ 77 w 5164"/>
                  <a:gd name="T35" fmla="*/ 2288 h 2767"/>
                  <a:gd name="T36" fmla="*/ 288 w 5164"/>
                  <a:gd name="T37" fmla="*/ 2401 h 2767"/>
                  <a:gd name="T38" fmla="*/ 840 w 5164"/>
                  <a:gd name="T39" fmla="*/ 2523 h 2767"/>
                  <a:gd name="T40" fmla="*/ 1262 w 5164"/>
                  <a:gd name="T41" fmla="*/ 2596 h 2767"/>
                  <a:gd name="T42" fmla="*/ 2000 w 5164"/>
                  <a:gd name="T43" fmla="*/ 2677 h 2767"/>
                  <a:gd name="T44" fmla="*/ 3185 w 5164"/>
                  <a:gd name="T45" fmla="*/ 2653 h 2767"/>
                  <a:gd name="T46" fmla="*/ 4442 w 5164"/>
                  <a:gd name="T47" fmla="*/ 2620 h 2767"/>
                  <a:gd name="T48" fmla="*/ 4710 w 5164"/>
                  <a:gd name="T49" fmla="*/ 2499 h 2767"/>
                  <a:gd name="T50" fmla="*/ 4840 w 5164"/>
                  <a:gd name="T51" fmla="*/ 2409 h 2767"/>
                  <a:gd name="T52" fmla="*/ 5002 w 5164"/>
                  <a:gd name="T53" fmla="*/ 2231 h 2767"/>
                  <a:gd name="T54" fmla="*/ 5107 w 5164"/>
                  <a:gd name="T55" fmla="*/ 1996 h 2767"/>
                  <a:gd name="T56" fmla="*/ 5164 w 5164"/>
                  <a:gd name="T57" fmla="*/ 1801 h 2767"/>
                  <a:gd name="T58" fmla="*/ 5123 w 5164"/>
                  <a:gd name="T59" fmla="*/ 1566 h 2767"/>
                  <a:gd name="T60" fmla="*/ 4945 w 5164"/>
                  <a:gd name="T61" fmla="*/ 1379 h 2767"/>
                  <a:gd name="T62" fmla="*/ 4767 w 5164"/>
                  <a:gd name="T63" fmla="*/ 1217 h 2767"/>
                  <a:gd name="T64" fmla="*/ 4466 w 5164"/>
                  <a:gd name="T65" fmla="*/ 909 h 2767"/>
                  <a:gd name="T66" fmla="*/ 4393 w 5164"/>
                  <a:gd name="T67" fmla="*/ 876 h 2767"/>
                  <a:gd name="T68" fmla="*/ 4207 w 5164"/>
                  <a:gd name="T69" fmla="*/ 787 h 2767"/>
                  <a:gd name="T70" fmla="*/ 3898 w 5164"/>
                  <a:gd name="T71" fmla="*/ 665 h 2767"/>
                  <a:gd name="T72" fmla="*/ 3663 w 5164"/>
                  <a:gd name="T73" fmla="*/ 592 h 2767"/>
                  <a:gd name="T74" fmla="*/ 3371 w 5164"/>
                  <a:gd name="T75" fmla="*/ 519 h 2767"/>
                  <a:gd name="T76" fmla="*/ 3258 w 5164"/>
                  <a:gd name="T77" fmla="*/ 470 h 2767"/>
                  <a:gd name="T78" fmla="*/ 3030 w 5164"/>
                  <a:gd name="T79" fmla="*/ 414 h 2767"/>
                  <a:gd name="T80" fmla="*/ 2738 w 5164"/>
                  <a:gd name="T81" fmla="*/ 333 h 2767"/>
                  <a:gd name="T82" fmla="*/ 2657 w 5164"/>
                  <a:gd name="T83" fmla="*/ 276 h 2767"/>
                  <a:gd name="T84" fmla="*/ 2649 w 5164"/>
                  <a:gd name="T85" fmla="*/ 251 h 2767"/>
                  <a:gd name="T86" fmla="*/ 2584 w 5164"/>
                  <a:gd name="T87" fmla="*/ 219 h 2767"/>
                  <a:gd name="T88" fmla="*/ 2544 w 5164"/>
                  <a:gd name="T89" fmla="*/ 178 h 2767"/>
                  <a:gd name="T90" fmla="*/ 2479 w 5164"/>
                  <a:gd name="T91" fmla="*/ 49 h 276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164" h="2767">
                    <a:moveTo>
                      <a:pt x="2390" y="0"/>
                    </a:moveTo>
                    <a:cubicBezTo>
                      <a:pt x="2387" y="62"/>
                      <a:pt x="2388" y="125"/>
                      <a:pt x="2381" y="187"/>
                    </a:cubicBezTo>
                    <a:cubicBezTo>
                      <a:pt x="2380" y="197"/>
                      <a:pt x="2369" y="202"/>
                      <a:pt x="2365" y="211"/>
                    </a:cubicBezTo>
                    <a:cubicBezTo>
                      <a:pt x="2330" y="282"/>
                      <a:pt x="2309" y="319"/>
                      <a:pt x="2243" y="365"/>
                    </a:cubicBezTo>
                    <a:cubicBezTo>
                      <a:pt x="2221" y="380"/>
                      <a:pt x="2201" y="399"/>
                      <a:pt x="2179" y="414"/>
                    </a:cubicBezTo>
                    <a:cubicBezTo>
                      <a:pt x="2153" y="432"/>
                      <a:pt x="2123" y="444"/>
                      <a:pt x="2097" y="462"/>
                    </a:cubicBezTo>
                    <a:cubicBezTo>
                      <a:pt x="2035" y="504"/>
                      <a:pt x="1983" y="561"/>
                      <a:pt x="1919" y="600"/>
                    </a:cubicBezTo>
                    <a:cubicBezTo>
                      <a:pt x="1899" y="612"/>
                      <a:pt x="1875" y="614"/>
                      <a:pt x="1854" y="625"/>
                    </a:cubicBezTo>
                    <a:cubicBezTo>
                      <a:pt x="1828" y="639"/>
                      <a:pt x="1805" y="656"/>
                      <a:pt x="1781" y="673"/>
                    </a:cubicBezTo>
                    <a:cubicBezTo>
                      <a:pt x="1569" y="822"/>
                      <a:pt x="1340" y="956"/>
                      <a:pt x="1116" y="1087"/>
                    </a:cubicBezTo>
                    <a:cubicBezTo>
                      <a:pt x="1045" y="1129"/>
                      <a:pt x="959" y="1208"/>
                      <a:pt x="881" y="1233"/>
                    </a:cubicBezTo>
                    <a:cubicBezTo>
                      <a:pt x="820" y="1252"/>
                      <a:pt x="864" y="1237"/>
                      <a:pt x="759" y="1298"/>
                    </a:cubicBezTo>
                    <a:cubicBezTo>
                      <a:pt x="744" y="1307"/>
                      <a:pt x="726" y="1307"/>
                      <a:pt x="710" y="1314"/>
                    </a:cubicBezTo>
                    <a:cubicBezTo>
                      <a:pt x="624" y="1354"/>
                      <a:pt x="528" y="1395"/>
                      <a:pt x="451" y="1452"/>
                    </a:cubicBezTo>
                    <a:cubicBezTo>
                      <a:pt x="276" y="1581"/>
                      <a:pt x="135" y="1743"/>
                      <a:pt x="29" y="1931"/>
                    </a:cubicBezTo>
                    <a:cubicBezTo>
                      <a:pt x="20" y="1966"/>
                      <a:pt x="0" y="2000"/>
                      <a:pt x="4" y="2036"/>
                    </a:cubicBezTo>
                    <a:cubicBezTo>
                      <a:pt x="11" y="2104"/>
                      <a:pt x="18" y="2173"/>
                      <a:pt x="37" y="2239"/>
                    </a:cubicBezTo>
                    <a:cubicBezTo>
                      <a:pt x="43" y="2259"/>
                      <a:pt x="62" y="2274"/>
                      <a:pt x="77" y="2288"/>
                    </a:cubicBezTo>
                    <a:cubicBezTo>
                      <a:pt x="175" y="2380"/>
                      <a:pt x="175" y="2380"/>
                      <a:pt x="288" y="2401"/>
                    </a:cubicBezTo>
                    <a:cubicBezTo>
                      <a:pt x="473" y="2434"/>
                      <a:pt x="656" y="2493"/>
                      <a:pt x="840" y="2523"/>
                    </a:cubicBezTo>
                    <a:cubicBezTo>
                      <a:pt x="987" y="2571"/>
                      <a:pt x="1106" y="2589"/>
                      <a:pt x="1262" y="2596"/>
                    </a:cubicBezTo>
                    <a:cubicBezTo>
                      <a:pt x="1507" y="2618"/>
                      <a:pt x="1755" y="2666"/>
                      <a:pt x="2000" y="2677"/>
                    </a:cubicBezTo>
                    <a:cubicBezTo>
                      <a:pt x="2321" y="2767"/>
                      <a:pt x="2831" y="2664"/>
                      <a:pt x="3185" y="2653"/>
                    </a:cubicBezTo>
                    <a:cubicBezTo>
                      <a:pt x="3604" y="2640"/>
                      <a:pt x="4023" y="2631"/>
                      <a:pt x="4442" y="2620"/>
                    </a:cubicBezTo>
                    <a:cubicBezTo>
                      <a:pt x="4533" y="2598"/>
                      <a:pt x="4631" y="2550"/>
                      <a:pt x="4710" y="2499"/>
                    </a:cubicBezTo>
                    <a:cubicBezTo>
                      <a:pt x="4757" y="2468"/>
                      <a:pt x="4786" y="2429"/>
                      <a:pt x="4840" y="2409"/>
                    </a:cubicBezTo>
                    <a:cubicBezTo>
                      <a:pt x="4863" y="2341"/>
                      <a:pt x="4951" y="2282"/>
                      <a:pt x="5002" y="2231"/>
                    </a:cubicBezTo>
                    <a:cubicBezTo>
                      <a:pt x="5061" y="2172"/>
                      <a:pt x="5067" y="2066"/>
                      <a:pt x="5107" y="1996"/>
                    </a:cubicBezTo>
                    <a:cubicBezTo>
                      <a:pt x="5117" y="1925"/>
                      <a:pt x="5137" y="1868"/>
                      <a:pt x="5164" y="1801"/>
                    </a:cubicBezTo>
                    <a:cubicBezTo>
                      <a:pt x="5150" y="1723"/>
                      <a:pt x="5147" y="1642"/>
                      <a:pt x="5123" y="1566"/>
                    </a:cubicBezTo>
                    <a:cubicBezTo>
                      <a:pt x="5112" y="1533"/>
                      <a:pt x="4975" y="1408"/>
                      <a:pt x="4945" y="1379"/>
                    </a:cubicBezTo>
                    <a:cubicBezTo>
                      <a:pt x="4887" y="1323"/>
                      <a:pt x="4820" y="1277"/>
                      <a:pt x="4767" y="1217"/>
                    </a:cubicBezTo>
                    <a:cubicBezTo>
                      <a:pt x="4703" y="1145"/>
                      <a:pt x="4551" y="964"/>
                      <a:pt x="4466" y="909"/>
                    </a:cubicBezTo>
                    <a:cubicBezTo>
                      <a:pt x="4444" y="895"/>
                      <a:pt x="4416" y="890"/>
                      <a:pt x="4393" y="876"/>
                    </a:cubicBezTo>
                    <a:cubicBezTo>
                      <a:pt x="4309" y="826"/>
                      <a:pt x="4306" y="807"/>
                      <a:pt x="4207" y="787"/>
                    </a:cubicBezTo>
                    <a:cubicBezTo>
                      <a:pt x="4106" y="741"/>
                      <a:pt x="4004" y="697"/>
                      <a:pt x="3898" y="665"/>
                    </a:cubicBezTo>
                    <a:cubicBezTo>
                      <a:pt x="3827" y="608"/>
                      <a:pt x="3749" y="601"/>
                      <a:pt x="3663" y="592"/>
                    </a:cubicBezTo>
                    <a:cubicBezTo>
                      <a:pt x="3567" y="554"/>
                      <a:pt x="3473" y="529"/>
                      <a:pt x="3371" y="519"/>
                    </a:cubicBezTo>
                    <a:cubicBezTo>
                      <a:pt x="3246" y="484"/>
                      <a:pt x="3383" y="528"/>
                      <a:pt x="3258" y="470"/>
                    </a:cubicBezTo>
                    <a:cubicBezTo>
                      <a:pt x="3190" y="439"/>
                      <a:pt x="3104" y="430"/>
                      <a:pt x="3030" y="414"/>
                    </a:cubicBezTo>
                    <a:cubicBezTo>
                      <a:pt x="2932" y="393"/>
                      <a:pt x="2838" y="352"/>
                      <a:pt x="2738" y="333"/>
                    </a:cubicBezTo>
                    <a:cubicBezTo>
                      <a:pt x="2710" y="295"/>
                      <a:pt x="2698" y="296"/>
                      <a:pt x="2657" y="276"/>
                    </a:cubicBezTo>
                    <a:cubicBezTo>
                      <a:pt x="2654" y="268"/>
                      <a:pt x="2656" y="256"/>
                      <a:pt x="2649" y="251"/>
                    </a:cubicBezTo>
                    <a:cubicBezTo>
                      <a:pt x="2630" y="236"/>
                      <a:pt x="2584" y="219"/>
                      <a:pt x="2584" y="219"/>
                    </a:cubicBezTo>
                    <a:cubicBezTo>
                      <a:pt x="2566" y="164"/>
                      <a:pt x="2593" y="227"/>
                      <a:pt x="2544" y="178"/>
                    </a:cubicBezTo>
                    <a:cubicBezTo>
                      <a:pt x="2517" y="151"/>
                      <a:pt x="2479" y="90"/>
                      <a:pt x="2479" y="4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Freeform 30"/>
              <p:cNvSpPr>
                <a:spLocks/>
              </p:cNvSpPr>
              <p:nvPr/>
            </p:nvSpPr>
            <p:spPr bwMode="auto">
              <a:xfrm>
                <a:off x="232" y="1460"/>
                <a:ext cx="5139" cy="2510"/>
              </a:xfrm>
              <a:custGeom>
                <a:avLst/>
                <a:gdLst>
                  <a:gd name="T0" fmla="*/ 1366 w 5139"/>
                  <a:gd name="T1" fmla="*/ 2418 h 2510"/>
                  <a:gd name="T2" fmla="*/ 4165 w 5139"/>
                  <a:gd name="T3" fmla="*/ 2410 h 2510"/>
                  <a:gd name="T4" fmla="*/ 4652 w 5139"/>
                  <a:gd name="T5" fmla="*/ 2280 h 2510"/>
                  <a:gd name="T6" fmla="*/ 5017 w 5139"/>
                  <a:gd name="T7" fmla="*/ 2215 h 2510"/>
                  <a:gd name="T8" fmla="*/ 4741 w 5139"/>
                  <a:gd name="T9" fmla="*/ 2085 h 2510"/>
                  <a:gd name="T10" fmla="*/ 4157 w 5139"/>
                  <a:gd name="T11" fmla="*/ 2264 h 2510"/>
                  <a:gd name="T12" fmla="*/ 3192 w 5139"/>
                  <a:gd name="T13" fmla="*/ 2369 h 2510"/>
                  <a:gd name="T14" fmla="*/ 993 w 5139"/>
                  <a:gd name="T15" fmla="*/ 2239 h 2510"/>
                  <a:gd name="T16" fmla="*/ 328 w 5139"/>
                  <a:gd name="T17" fmla="*/ 2110 h 2510"/>
                  <a:gd name="T18" fmla="*/ 76 w 5139"/>
                  <a:gd name="T19" fmla="*/ 1842 h 2510"/>
                  <a:gd name="T20" fmla="*/ 2616 w 5139"/>
                  <a:gd name="T21" fmla="*/ 2037 h 2510"/>
                  <a:gd name="T22" fmla="*/ 3735 w 5139"/>
                  <a:gd name="T23" fmla="*/ 2020 h 2510"/>
                  <a:gd name="T24" fmla="*/ 4660 w 5139"/>
                  <a:gd name="T25" fmla="*/ 1858 h 2510"/>
                  <a:gd name="T26" fmla="*/ 5139 w 5139"/>
                  <a:gd name="T27" fmla="*/ 1647 h 2510"/>
                  <a:gd name="T28" fmla="*/ 4903 w 5139"/>
                  <a:gd name="T29" fmla="*/ 1525 h 2510"/>
                  <a:gd name="T30" fmla="*/ 3841 w 5139"/>
                  <a:gd name="T31" fmla="*/ 1745 h 2510"/>
                  <a:gd name="T32" fmla="*/ 2040 w 5139"/>
                  <a:gd name="T33" fmla="*/ 1818 h 2510"/>
                  <a:gd name="T34" fmla="*/ 993 w 5139"/>
                  <a:gd name="T35" fmla="*/ 1631 h 2510"/>
                  <a:gd name="T36" fmla="*/ 660 w 5139"/>
                  <a:gd name="T37" fmla="*/ 1534 h 2510"/>
                  <a:gd name="T38" fmla="*/ 482 w 5139"/>
                  <a:gd name="T39" fmla="*/ 1428 h 2510"/>
                  <a:gd name="T40" fmla="*/ 669 w 5139"/>
                  <a:gd name="T41" fmla="*/ 1323 h 2510"/>
                  <a:gd name="T42" fmla="*/ 1504 w 5139"/>
                  <a:gd name="T43" fmla="*/ 1420 h 2510"/>
                  <a:gd name="T44" fmla="*/ 3443 w 5139"/>
                  <a:gd name="T45" fmla="*/ 1509 h 2510"/>
                  <a:gd name="T46" fmla="*/ 4271 w 5139"/>
                  <a:gd name="T47" fmla="*/ 1371 h 2510"/>
                  <a:gd name="T48" fmla="*/ 4652 w 5139"/>
                  <a:gd name="T49" fmla="*/ 1242 h 2510"/>
                  <a:gd name="T50" fmla="*/ 4441 w 5139"/>
                  <a:gd name="T51" fmla="*/ 1071 h 2510"/>
                  <a:gd name="T52" fmla="*/ 3411 w 5139"/>
                  <a:gd name="T53" fmla="*/ 1250 h 2510"/>
                  <a:gd name="T54" fmla="*/ 1431 w 5139"/>
                  <a:gd name="T55" fmla="*/ 1217 h 2510"/>
                  <a:gd name="T56" fmla="*/ 1188 w 5139"/>
                  <a:gd name="T57" fmla="*/ 1136 h 2510"/>
                  <a:gd name="T58" fmla="*/ 1204 w 5139"/>
                  <a:gd name="T59" fmla="*/ 1031 h 2510"/>
                  <a:gd name="T60" fmla="*/ 1423 w 5139"/>
                  <a:gd name="T61" fmla="*/ 1055 h 2510"/>
                  <a:gd name="T62" fmla="*/ 3646 w 5139"/>
                  <a:gd name="T63" fmla="*/ 990 h 2510"/>
                  <a:gd name="T64" fmla="*/ 3922 w 5139"/>
                  <a:gd name="T65" fmla="*/ 836 h 2510"/>
                  <a:gd name="T66" fmla="*/ 4027 w 5139"/>
                  <a:gd name="T67" fmla="*/ 698 h 2510"/>
                  <a:gd name="T68" fmla="*/ 3678 w 5139"/>
                  <a:gd name="T69" fmla="*/ 787 h 2510"/>
                  <a:gd name="T70" fmla="*/ 2770 w 5139"/>
                  <a:gd name="T71" fmla="*/ 941 h 2510"/>
                  <a:gd name="T72" fmla="*/ 1683 w 5139"/>
                  <a:gd name="T73" fmla="*/ 868 h 2510"/>
                  <a:gd name="T74" fmla="*/ 2031 w 5139"/>
                  <a:gd name="T75" fmla="*/ 795 h 2510"/>
                  <a:gd name="T76" fmla="*/ 3475 w 5139"/>
                  <a:gd name="T77" fmla="*/ 649 h 2510"/>
                  <a:gd name="T78" fmla="*/ 3670 w 5139"/>
                  <a:gd name="T79" fmla="*/ 576 h 2510"/>
                  <a:gd name="T80" fmla="*/ 3467 w 5139"/>
                  <a:gd name="T81" fmla="*/ 576 h 2510"/>
                  <a:gd name="T82" fmla="*/ 1747 w 5139"/>
                  <a:gd name="T83" fmla="*/ 682 h 2510"/>
                  <a:gd name="T84" fmla="*/ 1869 w 5139"/>
                  <a:gd name="T85" fmla="*/ 601 h 2510"/>
                  <a:gd name="T86" fmla="*/ 2997 w 5139"/>
                  <a:gd name="T87" fmla="*/ 528 h 2510"/>
                  <a:gd name="T88" fmla="*/ 3289 w 5139"/>
                  <a:gd name="T89" fmla="*/ 479 h 2510"/>
                  <a:gd name="T90" fmla="*/ 2956 w 5139"/>
                  <a:gd name="T91" fmla="*/ 495 h 2510"/>
                  <a:gd name="T92" fmla="*/ 2007 w 5139"/>
                  <a:gd name="T93" fmla="*/ 552 h 2510"/>
                  <a:gd name="T94" fmla="*/ 2364 w 5139"/>
                  <a:gd name="T95" fmla="*/ 511 h 2510"/>
                  <a:gd name="T96" fmla="*/ 2899 w 5139"/>
                  <a:gd name="T97" fmla="*/ 430 h 2510"/>
                  <a:gd name="T98" fmla="*/ 3029 w 5139"/>
                  <a:gd name="T99" fmla="*/ 390 h 2510"/>
                  <a:gd name="T100" fmla="*/ 2551 w 5139"/>
                  <a:gd name="T101" fmla="*/ 455 h 2510"/>
                  <a:gd name="T102" fmla="*/ 2307 w 5139"/>
                  <a:gd name="T103" fmla="*/ 406 h 2510"/>
                  <a:gd name="T104" fmla="*/ 2332 w 5139"/>
                  <a:gd name="T105" fmla="*/ 357 h 2510"/>
                  <a:gd name="T106" fmla="*/ 2510 w 5139"/>
                  <a:gd name="T107" fmla="*/ 317 h 2510"/>
                  <a:gd name="T108" fmla="*/ 2356 w 5139"/>
                  <a:gd name="T109" fmla="*/ 252 h 2510"/>
                  <a:gd name="T110" fmla="*/ 2518 w 5139"/>
                  <a:gd name="T111" fmla="*/ 130 h 2510"/>
                  <a:gd name="T112" fmla="*/ 2470 w 5139"/>
                  <a:gd name="T113" fmla="*/ 57 h 2510"/>
                  <a:gd name="T114" fmla="*/ 2445 w 5139"/>
                  <a:gd name="T115" fmla="*/ 25 h 2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139" h="2510">
                    <a:moveTo>
                      <a:pt x="68" y="2231"/>
                    </a:moveTo>
                    <a:cubicBezTo>
                      <a:pt x="213" y="2376"/>
                      <a:pt x="422" y="2339"/>
                      <a:pt x="620" y="2353"/>
                    </a:cubicBezTo>
                    <a:cubicBezTo>
                      <a:pt x="871" y="2389"/>
                      <a:pt x="1111" y="2412"/>
                      <a:pt x="1366" y="2418"/>
                    </a:cubicBezTo>
                    <a:cubicBezTo>
                      <a:pt x="1857" y="2445"/>
                      <a:pt x="2279" y="2462"/>
                      <a:pt x="2794" y="2467"/>
                    </a:cubicBezTo>
                    <a:cubicBezTo>
                      <a:pt x="3208" y="2510"/>
                      <a:pt x="3627" y="2495"/>
                      <a:pt x="4035" y="2450"/>
                    </a:cubicBezTo>
                    <a:cubicBezTo>
                      <a:pt x="4075" y="2425"/>
                      <a:pt x="4119" y="2419"/>
                      <a:pt x="4165" y="2410"/>
                    </a:cubicBezTo>
                    <a:cubicBezTo>
                      <a:pt x="4216" y="2385"/>
                      <a:pt x="4262" y="2376"/>
                      <a:pt x="4319" y="2369"/>
                    </a:cubicBezTo>
                    <a:cubicBezTo>
                      <a:pt x="4383" y="2344"/>
                      <a:pt x="4447" y="2321"/>
                      <a:pt x="4514" y="2312"/>
                    </a:cubicBezTo>
                    <a:cubicBezTo>
                      <a:pt x="4568" y="2276"/>
                      <a:pt x="4534" y="2293"/>
                      <a:pt x="4652" y="2280"/>
                    </a:cubicBezTo>
                    <a:cubicBezTo>
                      <a:pt x="4750" y="2269"/>
                      <a:pt x="4846" y="2255"/>
                      <a:pt x="4944" y="2239"/>
                    </a:cubicBezTo>
                    <a:cubicBezTo>
                      <a:pt x="4960" y="2234"/>
                      <a:pt x="4977" y="2228"/>
                      <a:pt x="4993" y="2223"/>
                    </a:cubicBezTo>
                    <a:cubicBezTo>
                      <a:pt x="5001" y="2220"/>
                      <a:pt x="5017" y="2215"/>
                      <a:pt x="5017" y="2215"/>
                    </a:cubicBezTo>
                    <a:cubicBezTo>
                      <a:pt x="5039" y="2182"/>
                      <a:pt x="5044" y="2147"/>
                      <a:pt x="5057" y="2110"/>
                    </a:cubicBezTo>
                    <a:cubicBezTo>
                      <a:pt x="5060" y="2102"/>
                      <a:pt x="5066" y="2085"/>
                      <a:pt x="5066" y="2085"/>
                    </a:cubicBezTo>
                    <a:cubicBezTo>
                      <a:pt x="4953" y="2049"/>
                      <a:pt x="4887" y="2076"/>
                      <a:pt x="4741" y="2085"/>
                    </a:cubicBezTo>
                    <a:cubicBezTo>
                      <a:pt x="4669" y="2101"/>
                      <a:pt x="4582" y="2119"/>
                      <a:pt x="4514" y="2150"/>
                    </a:cubicBezTo>
                    <a:cubicBezTo>
                      <a:pt x="4483" y="2164"/>
                      <a:pt x="4443" y="2190"/>
                      <a:pt x="4408" y="2199"/>
                    </a:cubicBezTo>
                    <a:cubicBezTo>
                      <a:pt x="4325" y="2221"/>
                      <a:pt x="4240" y="2244"/>
                      <a:pt x="4157" y="2264"/>
                    </a:cubicBezTo>
                    <a:cubicBezTo>
                      <a:pt x="4119" y="2273"/>
                      <a:pt x="4082" y="2291"/>
                      <a:pt x="4043" y="2296"/>
                    </a:cubicBezTo>
                    <a:cubicBezTo>
                      <a:pt x="3924" y="2311"/>
                      <a:pt x="3722" y="2316"/>
                      <a:pt x="3605" y="2321"/>
                    </a:cubicBezTo>
                    <a:cubicBezTo>
                      <a:pt x="3466" y="2333"/>
                      <a:pt x="3330" y="2352"/>
                      <a:pt x="3192" y="2369"/>
                    </a:cubicBezTo>
                    <a:cubicBezTo>
                      <a:pt x="2908" y="2364"/>
                      <a:pt x="2127" y="2353"/>
                      <a:pt x="1918" y="2345"/>
                    </a:cubicBezTo>
                    <a:cubicBezTo>
                      <a:pt x="1820" y="2341"/>
                      <a:pt x="1626" y="2321"/>
                      <a:pt x="1626" y="2321"/>
                    </a:cubicBezTo>
                    <a:cubicBezTo>
                      <a:pt x="1419" y="2282"/>
                      <a:pt x="1203" y="2258"/>
                      <a:pt x="993" y="2239"/>
                    </a:cubicBezTo>
                    <a:cubicBezTo>
                      <a:pt x="918" y="2214"/>
                      <a:pt x="864" y="2205"/>
                      <a:pt x="782" y="2199"/>
                    </a:cubicBezTo>
                    <a:cubicBezTo>
                      <a:pt x="687" y="2152"/>
                      <a:pt x="577" y="2150"/>
                      <a:pt x="474" y="2134"/>
                    </a:cubicBezTo>
                    <a:cubicBezTo>
                      <a:pt x="397" y="2109"/>
                      <a:pt x="521" y="2148"/>
                      <a:pt x="328" y="2110"/>
                    </a:cubicBezTo>
                    <a:cubicBezTo>
                      <a:pt x="233" y="2092"/>
                      <a:pt x="151" y="2062"/>
                      <a:pt x="52" y="2053"/>
                    </a:cubicBezTo>
                    <a:cubicBezTo>
                      <a:pt x="0" y="2036"/>
                      <a:pt x="26" y="2053"/>
                      <a:pt x="36" y="1955"/>
                    </a:cubicBezTo>
                    <a:cubicBezTo>
                      <a:pt x="42" y="1899"/>
                      <a:pt x="39" y="1879"/>
                      <a:pt x="76" y="1842"/>
                    </a:cubicBezTo>
                    <a:cubicBezTo>
                      <a:pt x="356" y="1849"/>
                      <a:pt x="624" y="1882"/>
                      <a:pt x="904" y="1891"/>
                    </a:cubicBezTo>
                    <a:cubicBezTo>
                      <a:pt x="1177" y="1945"/>
                      <a:pt x="1442" y="1946"/>
                      <a:pt x="1723" y="1955"/>
                    </a:cubicBezTo>
                    <a:cubicBezTo>
                      <a:pt x="2020" y="1992"/>
                      <a:pt x="2317" y="2019"/>
                      <a:pt x="2616" y="2037"/>
                    </a:cubicBezTo>
                    <a:cubicBezTo>
                      <a:pt x="2856" y="2069"/>
                      <a:pt x="2734" y="2056"/>
                      <a:pt x="2981" y="2077"/>
                    </a:cubicBezTo>
                    <a:cubicBezTo>
                      <a:pt x="3149" y="2110"/>
                      <a:pt x="3225" y="2074"/>
                      <a:pt x="3370" y="2045"/>
                    </a:cubicBezTo>
                    <a:cubicBezTo>
                      <a:pt x="3505" y="2018"/>
                      <a:pt x="3580" y="2025"/>
                      <a:pt x="3735" y="2020"/>
                    </a:cubicBezTo>
                    <a:cubicBezTo>
                      <a:pt x="3891" y="1998"/>
                      <a:pt x="4049" y="1978"/>
                      <a:pt x="4206" y="1964"/>
                    </a:cubicBezTo>
                    <a:cubicBezTo>
                      <a:pt x="4279" y="1942"/>
                      <a:pt x="4342" y="1914"/>
                      <a:pt x="4417" y="1899"/>
                    </a:cubicBezTo>
                    <a:cubicBezTo>
                      <a:pt x="4497" y="1865"/>
                      <a:pt x="4571" y="1870"/>
                      <a:pt x="4660" y="1858"/>
                    </a:cubicBezTo>
                    <a:cubicBezTo>
                      <a:pt x="4734" y="1848"/>
                      <a:pt x="4807" y="1828"/>
                      <a:pt x="4879" y="1809"/>
                    </a:cubicBezTo>
                    <a:cubicBezTo>
                      <a:pt x="4909" y="1801"/>
                      <a:pt x="4941" y="1800"/>
                      <a:pt x="4968" y="1785"/>
                    </a:cubicBezTo>
                    <a:cubicBezTo>
                      <a:pt x="5033" y="1749"/>
                      <a:pt x="5086" y="1697"/>
                      <a:pt x="5139" y="1647"/>
                    </a:cubicBezTo>
                    <a:cubicBezTo>
                      <a:pt x="5117" y="1589"/>
                      <a:pt x="5110" y="1521"/>
                      <a:pt x="5066" y="1477"/>
                    </a:cubicBezTo>
                    <a:cubicBezTo>
                      <a:pt x="5044" y="1480"/>
                      <a:pt x="5021" y="1477"/>
                      <a:pt x="5001" y="1485"/>
                    </a:cubicBezTo>
                    <a:cubicBezTo>
                      <a:pt x="4849" y="1542"/>
                      <a:pt x="5083" y="1500"/>
                      <a:pt x="4903" y="1525"/>
                    </a:cubicBezTo>
                    <a:cubicBezTo>
                      <a:pt x="4754" y="1572"/>
                      <a:pt x="4518" y="1656"/>
                      <a:pt x="4368" y="1671"/>
                    </a:cubicBezTo>
                    <a:cubicBezTo>
                      <a:pt x="4260" y="1682"/>
                      <a:pt x="4151" y="1693"/>
                      <a:pt x="4043" y="1704"/>
                    </a:cubicBezTo>
                    <a:cubicBezTo>
                      <a:pt x="3917" y="1717"/>
                      <a:pt x="3971" y="1722"/>
                      <a:pt x="3841" y="1745"/>
                    </a:cubicBezTo>
                    <a:cubicBezTo>
                      <a:pt x="3737" y="1763"/>
                      <a:pt x="3578" y="1770"/>
                      <a:pt x="3484" y="1777"/>
                    </a:cubicBezTo>
                    <a:cubicBezTo>
                      <a:pt x="3372" y="1794"/>
                      <a:pt x="3264" y="1813"/>
                      <a:pt x="3151" y="1826"/>
                    </a:cubicBezTo>
                    <a:cubicBezTo>
                      <a:pt x="2781" y="1823"/>
                      <a:pt x="2410" y="1825"/>
                      <a:pt x="2040" y="1818"/>
                    </a:cubicBezTo>
                    <a:cubicBezTo>
                      <a:pt x="1772" y="1813"/>
                      <a:pt x="1511" y="1748"/>
                      <a:pt x="1245" y="1728"/>
                    </a:cubicBezTo>
                    <a:cubicBezTo>
                      <a:pt x="1207" y="1715"/>
                      <a:pt x="1169" y="1701"/>
                      <a:pt x="1131" y="1688"/>
                    </a:cubicBezTo>
                    <a:cubicBezTo>
                      <a:pt x="1057" y="1638"/>
                      <a:pt x="1101" y="1660"/>
                      <a:pt x="993" y="1631"/>
                    </a:cubicBezTo>
                    <a:cubicBezTo>
                      <a:pt x="943" y="1597"/>
                      <a:pt x="1000" y="1631"/>
                      <a:pt x="928" y="1607"/>
                    </a:cubicBezTo>
                    <a:cubicBezTo>
                      <a:pt x="900" y="1598"/>
                      <a:pt x="874" y="1584"/>
                      <a:pt x="847" y="1574"/>
                    </a:cubicBezTo>
                    <a:cubicBezTo>
                      <a:pt x="787" y="1553"/>
                      <a:pt x="722" y="1547"/>
                      <a:pt x="660" y="1534"/>
                    </a:cubicBezTo>
                    <a:cubicBezTo>
                      <a:pt x="619" y="1525"/>
                      <a:pt x="580" y="1511"/>
                      <a:pt x="539" y="1501"/>
                    </a:cubicBezTo>
                    <a:cubicBezTo>
                      <a:pt x="514" y="1477"/>
                      <a:pt x="483" y="1470"/>
                      <a:pt x="458" y="1444"/>
                    </a:cubicBezTo>
                    <a:cubicBezTo>
                      <a:pt x="466" y="1439"/>
                      <a:pt x="473" y="1432"/>
                      <a:pt x="482" y="1428"/>
                    </a:cubicBezTo>
                    <a:cubicBezTo>
                      <a:pt x="490" y="1424"/>
                      <a:pt x="499" y="1425"/>
                      <a:pt x="506" y="1420"/>
                    </a:cubicBezTo>
                    <a:cubicBezTo>
                      <a:pt x="567" y="1380"/>
                      <a:pt x="498" y="1407"/>
                      <a:pt x="555" y="1388"/>
                    </a:cubicBezTo>
                    <a:cubicBezTo>
                      <a:pt x="592" y="1348"/>
                      <a:pt x="619" y="1339"/>
                      <a:pt x="669" y="1323"/>
                    </a:cubicBezTo>
                    <a:cubicBezTo>
                      <a:pt x="808" y="1332"/>
                      <a:pt x="944" y="1351"/>
                      <a:pt x="1082" y="1363"/>
                    </a:cubicBezTo>
                    <a:cubicBezTo>
                      <a:pt x="1150" y="1406"/>
                      <a:pt x="1090" y="1374"/>
                      <a:pt x="1253" y="1388"/>
                    </a:cubicBezTo>
                    <a:cubicBezTo>
                      <a:pt x="1488" y="1409"/>
                      <a:pt x="1296" y="1397"/>
                      <a:pt x="1504" y="1420"/>
                    </a:cubicBezTo>
                    <a:cubicBezTo>
                      <a:pt x="1741" y="1446"/>
                      <a:pt x="1980" y="1438"/>
                      <a:pt x="2218" y="1461"/>
                    </a:cubicBezTo>
                    <a:cubicBezTo>
                      <a:pt x="2390" y="1478"/>
                      <a:pt x="2556" y="1516"/>
                      <a:pt x="2729" y="1525"/>
                    </a:cubicBezTo>
                    <a:cubicBezTo>
                      <a:pt x="2969" y="1556"/>
                      <a:pt x="3204" y="1530"/>
                      <a:pt x="3443" y="1509"/>
                    </a:cubicBezTo>
                    <a:cubicBezTo>
                      <a:pt x="3546" y="1489"/>
                      <a:pt x="3646" y="1476"/>
                      <a:pt x="3751" y="1469"/>
                    </a:cubicBezTo>
                    <a:cubicBezTo>
                      <a:pt x="3859" y="1453"/>
                      <a:pt x="3959" y="1435"/>
                      <a:pt x="4068" y="1428"/>
                    </a:cubicBezTo>
                    <a:cubicBezTo>
                      <a:pt x="4136" y="1411"/>
                      <a:pt x="4202" y="1384"/>
                      <a:pt x="4271" y="1371"/>
                    </a:cubicBezTo>
                    <a:cubicBezTo>
                      <a:pt x="4348" y="1340"/>
                      <a:pt x="4425" y="1319"/>
                      <a:pt x="4506" y="1298"/>
                    </a:cubicBezTo>
                    <a:cubicBezTo>
                      <a:pt x="4526" y="1285"/>
                      <a:pt x="4557" y="1265"/>
                      <a:pt x="4579" y="1258"/>
                    </a:cubicBezTo>
                    <a:cubicBezTo>
                      <a:pt x="4603" y="1250"/>
                      <a:pt x="4628" y="1250"/>
                      <a:pt x="4652" y="1242"/>
                    </a:cubicBezTo>
                    <a:cubicBezTo>
                      <a:pt x="4693" y="1213"/>
                      <a:pt x="4707" y="1223"/>
                      <a:pt x="4725" y="1169"/>
                    </a:cubicBezTo>
                    <a:cubicBezTo>
                      <a:pt x="4699" y="1086"/>
                      <a:pt x="4627" y="1074"/>
                      <a:pt x="4563" y="1031"/>
                    </a:cubicBezTo>
                    <a:cubicBezTo>
                      <a:pt x="4433" y="1056"/>
                      <a:pt x="4660" y="1009"/>
                      <a:pt x="4441" y="1071"/>
                    </a:cubicBezTo>
                    <a:cubicBezTo>
                      <a:pt x="4301" y="1110"/>
                      <a:pt x="4161" y="1124"/>
                      <a:pt x="4019" y="1152"/>
                    </a:cubicBezTo>
                    <a:cubicBezTo>
                      <a:pt x="3933" y="1188"/>
                      <a:pt x="4008" y="1161"/>
                      <a:pt x="3849" y="1185"/>
                    </a:cubicBezTo>
                    <a:cubicBezTo>
                      <a:pt x="3699" y="1208"/>
                      <a:pt x="3564" y="1237"/>
                      <a:pt x="3411" y="1250"/>
                    </a:cubicBezTo>
                    <a:cubicBezTo>
                      <a:pt x="3226" y="1304"/>
                      <a:pt x="3043" y="1326"/>
                      <a:pt x="2851" y="1339"/>
                    </a:cubicBezTo>
                    <a:cubicBezTo>
                      <a:pt x="2451" y="1404"/>
                      <a:pt x="2017" y="1354"/>
                      <a:pt x="1618" y="1274"/>
                    </a:cubicBezTo>
                    <a:cubicBezTo>
                      <a:pt x="1554" y="1242"/>
                      <a:pt x="1500" y="1234"/>
                      <a:pt x="1431" y="1217"/>
                    </a:cubicBezTo>
                    <a:cubicBezTo>
                      <a:pt x="1377" y="1181"/>
                      <a:pt x="1445" y="1221"/>
                      <a:pt x="1350" y="1193"/>
                    </a:cubicBezTo>
                    <a:cubicBezTo>
                      <a:pt x="1333" y="1188"/>
                      <a:pt x="1318" y="1175"/>
                      <a:pt x="1301" y="1169"/>
                    </a:cubicBezTo>
                    <a:cubicBezTo>
                      <a:pt x="1266" y="1144"/>
                      <a:pt x="1228" y="1148"/>
                      <a:pt x="1188" y="1136"/>
                    </a:cubicBezTo>
                    <a:cubicBezTo>
                      <a:pt x="1172" y="1131"/>
                      <a:pt x="1139" y="1120"/>
                      <a:pt x="1139" y="1120"/>
                    </a:cubicBezTo>
                    <a:cubicBezTo>
                      <a:pt x="1134" y="1112"/>
                      <a:pt x="1125" y="1105"/>
                      <a:pt x="1123" y="1095"/>
                    </a:cubicBezTo>
                    <a:cubicBezTo>
                      <a:pt x="1117" y="1056"/>
                      <a:pt x="1175" y="1041"/>
                      <a:pt x="1204" y="1031"/>
                    </a:cubicBezTo>
                    <a:cubicBezTo>
                      <a:pt x="1246" y="986"/>
                      <a:pt x="1253" y="999"/>
                      <a:pt x="1326" y="1006"/>
                    </a:cubicBezTo>
                    <a:cubicBezTo>
                      <a:pt x="1345" y="1011"/>
                      <a:pt x="1365" y="1013"/>
                      <a:pt x="1382" y="1022"/>
                    </a:cubicBezTo>
                    <a:cubicBezTo>
                      <a:pt x="1398" y="1030"/>
                      <a:pt x="1407" y="1049"/>
                      <a:pt x="1423" y="1055"/>
                    </a:cubicBezTo>
                    <a:cubicBezTo>
                      <a:pt x="1545" y="1103"/>
                      <a:pt x="1692" y="1094"/>
                      <a:pt x="1821" y="1104"/>
                    </a:cubicBezTo>
                    <a:cubicBezTo>
                      <a:pt x="2392" y="1087"/>
                      <a:pt x="2929" y="1068"/>
                      <a:pt x="3492" y="1031"/>
                    </a:cubicBezTo>
                    <a:cubicBezTo>
                      <a:pt x="3545" y="1008"/>
                      <a:pt x="3588" y="997"/>
                      <a:pt x="3646" y="990"/>
                    </a:cubicBezTo>
                    <a:cubicBezTo>
                      <a:pt x="3692" y="975"/>
                      <a:pt x="3730" y="956"/>
                      <a:pt x="3776" y="941"/>
                    </a:cubicBezTo>
                    <a:cubicBezTo>
                      <a:pt x="3804" y="904"/>
                      <a:pt x="3816" y="905"/>
                      <a:pt x="3857" y="885"/>
                    </a:cubicBezTo>
                    <a:cubicBezTo>
                      <a:pt x="3885" y="855"/>
                      <a:pt x="3870" y="869"/>
                      <a:pt x="3922" y="836"/>
                    </a:cubicBezTo>
                    <a:cubicBezTo>
                      <a:pt x="3935" y="828"/>
                      <a:pt x="3962" y="812"/>
                      <a:pt x="3962" y="812"/>
                    </a:cubicBezTo>
                    <a:cubicBezTo>
                      <a:pt x="3986" y="781"/>
                      <a:pt x="4014" y="755"/>
                      <a:pt x="4035" y="722"/>
                    </a:cubicBezTo>
                    <a:cubicBezTo>
                      <a:pt x="4032" y="714"/>
                      <a:pt x="4034" y="702"/>
                      <a:pt x="4027" y="698"/>
                    </a:cubicBezTo>
                    <a:cubicBezTo>
                      <a:pt x="4007" y="687"/>
                      <a:pt x="3962" y="682"/>
                      <a:pt x="3962" y="682"/>
                    </a:cubicBezTo>
                    <a:cubicBezTo>
                      <a:pt x="3852" y="727"/>
                      <a:pt x="3899" y="715"/>
                      <a:pt x="3824" y="730"/>
                    </a:cubicBezTo>
                    <a:cubicBezTo>
                      <a:pt x="3775" y="751"/>
                      <a:pt x="3731" y="777"/>
                      <a:pt x="3678" y="787"/>
                    </a:cubicBezTo>
                    <a:cubicBezTo>
                      <a:pt x="3605" y="837"/>
                      <a:pt x="3649" y="818"/>
                      <a:pt x="3540" y="828"/>
                    </a:cubicBezTo>
                    <a:cubicBezTo>
                      <a:pt x="3442" y="867"/>
                      <a:pt x="3343" y="873"/>
                      <a:pt x="3240" y="885"/>
                    </a:cubicBezTo>
                    <a:cubicBezTo>
                      <a:pt x="3081" y="903"/>
                      <a:pt x="2930" y="932"/>
                      <a:pt x="2770" y="941"/>
                    </a:cubicBezTo>
                    <a:cubicBezTo>
                      <a:pt x="2581" y="938"/>
                      <a:pt x="2391" y="938"/>
                      <a:pt x="2202" y="933"/>
                    </a:cubicBezTo>
                    <a:cubicBezTo>
                      <a:pt x="2066" y="930"/>
                      <a:pt x="1932" y="893"/>
                      <a:pt x="1796" y="885"/>
                    </a:cubicBezTo>
                    <a:cubicBezTo>
                      <a:pt x="1704" y="859"/>
                      <a:pt x="1857" y="900"/>
                      <a:pt x="1683" y="868"/>
                    </a:cubicBezTo>
                    <a:cubicBezTo>
                      <a:pt x="1631" y="858"/>
                      <a:pt x="1582" y="844"/>
                      <a:pt x="1528" y="836"/>
                    </a:cubicBezTo>
                    <a:cubicBezTo>
                      <a:pt x="1547" y="818"/>
                      <a:pt x="1562" y="801"/>
                      <a:pt x="1577" y="779"/>
                    </a:cubicBezTo>
                    <a:cubicBezTo>
                      <a:pt x="1738" y="788"/>
                      <a:pt x="1865" y="801"/>
                      <a:pt x="2031" y="795"/>
                    </a:cubicBezTo>
                    <a:cubicBezTo>
                      <a:pt x="2207" y="768"/>
                      <a:pt x="2380" y="764"/>
                      <a:pt x="2559" y="755"/>
                    </a:cubicBezTo>
                    <a:cubicBezTo>
                      <a:pt x="2828" y="711"/>
                      <a:pt x="3099" y="695"/>
                      <a:pt x="3370" y="674"/>
                    </a:cubicBezTo>
                    <a:cubicBezTo>
                      <a:pt x="3437" y="651"/>
                      <a:pt x="3402" y="659"/>
                      <a:pt x="3475" y="649"/>
                    </a:cubicBezTo>
                    <a:cubicBezTo>
                      <a:pt x="3512" y="625"/>
                      <a:pt x="3555" y="623"/>
                      <a:pt x="3597" y="609"/>
                    </a:cubicBezTo>
                    <a:cubicBezTo>
                      <a:pt x="3613" y="604"/>
                      <a:pt x="3646" y="593"/>
                      <a:pt x="3646" y="593"/>
                    </a:cubicBezTo>
                    <a:cubicBezTo>
                      <a:pt x="3654" y="587"/>
                      <a:pt x="3677" y="583"/>
                      <a:pt x="3670" y="576"/>
                    </a:cubicBezTo>
                    <a:cubicBezTo>
                      <a:pt x="3659" y="564"/>
                      <a:pt x="3638" y="571"/>
                      <a:pt x="3622" y="568"/>
                    </a:cubicBezTo>
                    <a:cubicBezTo>
                      <a:pt x="3590" y="562"/>
                      <a:pt x="3567" y="554"/>
                      <a:pt x="3540" y="536"/>
                    </a:cubicBezTo>
                    <a:cubicBezTo>
                      <a:pt x="3398" y="560"/>
                      <a:pt x="3569" y="520"/>
                      <a:pt x="3467" y="576"/>
                    </a:cubicBezTo>
                    <a:cubicBezTo>
                      <a:pt x="3453" y="584"/>
                      <a:pt x="3435" y="581"/>
                      <a:pt x="3419" y="584"/>
                    </a:cubicBezTo>
                    <a:cubicBezTo>
                      <a:pt x="3139" y="678"/>
                      <a:pt x="2826" y="674"/>
                      <a:pt x="2534" y="690"/>
                    </a:cubicBezTo>
                    <a:cubicBezTo>
                      <a:pt x="2272" y="687"/>
                      <a:pt x="2009" y="688"/>
                      <a:pt x="1747" y="682"/>
                    </a:cubicBezTo>
                    <a:cubicBezTo>
                      <a:pt x="1738" y="682"/>
                      <a:pt x="1765" y="679"/>
                      <a:pt x="1772" y="674"/>
                    </a:cubicBezTo>
                    <a:cubicBezTo>
                      <a:pt x="1829" y="639"/>
                      <a:pt x="1742" y="672"/>
                      <a:pt x="1812" y="649"/>
                    </a:cubicBezTo>
                    <a:cubicBezTo>
                      <a:pt x="1824" y="617"/>
                      <a:pt x="1837" y="612"/>
                      <a:pt x="1869" y="601"/>
                    </a:cubicBezTo>
                    <a:cubicBezTo>
                      <a:pt x="2044" y="622"/>
                      <a:pt x="2184" y="613"/>
                      <a:pt x="2372" y="609"/>
                    </a:cubicBezTo>
                    <a:cubicBezTo>
                      <a:pt x="2605" y="576"/>
                      <a:pt x="2381" y="605"/>
                      <a:pt x="2762" y="576"/>
                    </a:cubicBezTo>
                    <a:cubicBezTo>
                      <a:pt x="2843" y="570"/>
                      <a:pt x="2918" y="537"/>
                      <a:pt x="2997" y="528"/>
                    </a:cubicBezTo>
                    <a:cubicBezTo>
                      <a:pt x="3108" y="515"/>
                      <a:pt x="3218" y="501"/>
                      <a:pt x="3329" y="487"/>
                    </a:cubicBezTo>
                    <a:cubicBezTo>
                      <a:pt x="3301" y="478"/>
                      <a:pt x="3188" y="441"/>
                      <a:pt x="3256" y="487"/>
                    </a:cubicBezTo>
                    <a:cubicBezTo>
                      <a:pt x="3267" y="484"/>
                      <a:pt x="3284" y="489"/>
                      <a:pt x="3289" y="479"/>
                    </a:cubicBezTo>
                    <a:cubicBezTo>
                      <a:pt x="3294" y="471"/>
                      <a:pt x="3281" y="460"/>
                      <a:pt x="3273" y="455"/>
                    </a:cubicBezTo>
                    <a:cubicBezTo>
                      <a:pt x="3266" y="450"/>
                      <a:pt x="3205" y="439"/>
                      <a:pt x="3200" y="438"/>
                    </a:cubicBezTo>
                    <a:cubicBezTo>
                      <a:pt x="3122" y="463"/>
                      <a:pt x="3038" y="489"/>
                      <a:pt x="2956" y="495"/>
                    </a:cubicBezTo>
                    <a:cubicBezTo>
                      <a:pt x="2824" y="504"/>
                      <a:pt x="2559" y="519"/>
                      <a:pt x="2559" y="519"/>
                    </a:cubicBezTo>
                    <a:cubicBezTo>
                      <a:pt x="2462" y="536"/>
                      <a:pt x="2365" y="546"/>
                      <a:pt x="2267" y="560"/>
                    </a:cubicBezTo>
                    <a:cubicBezTo>
                      <a:pt x="2180" y="557"/>
                      <a:pt x="2094" y="557"/>
                      <a:pt x="2007" y="552"/>
                    </a:cubicBezTo>
                    <a:cubicBezTo>
                      <a:pt x="1999" y="552"/>
                      <a:pt x="1983" y="552"/>
                      <a:pt x="1983" y="544"/>
                    </a:cubicBezTo>
                    <a:cubicBezTo>
                      <a:pt x="1983" y="533"/>
                      <a:pt x="2023" y="508"/>
                      <a:pt x="2031" y="503"/>
                    </a:cubicBezTo>
                    <a:cubicBezTo>
                      <a:pt x="2160" y="516"/>
                      <a:pt x="2213" y="517"/>
                      <a:pt x="2364" y="511"/>
                    </a:cubicBezTo>
                    <a:cubicBezTo>
                      <a:pt x="2619" y="461"/>
                      <a:pt x="2249" y="531"/>
                      <a:pt x="2543" y="487"/>
                    </a:cubicBezTo>
                    <a:cubicBezTo>
                      <a:pt x="2592" y="480"/>
                      <a:pt x="2632" y="453"/>
                      <a:pt x="2680" y="446"/>
                    </a:cubicBezTo>
                    <a:cubicBezTo>
                      <a:pt x="2735" y="438"/>
                      <a:pt x="2855" y="433"/>
                      <a:pt x="2899" y="430"/>
                    </a:cubicBezTo>
                    <a:cubicBezTo>
                      <a:pt x="2937" y="422"/>
                      <a:pt x="2975" y="414"/>
                      <a:pt x="3013" y="406"/>
                    </a:cubicBezTo>
                    <a:cubicBezTo>
                      <a:pt x="3021" y="404"/>
                      <a:pt x="2983" y="420"/>
                      <a:pt x="2989" y="414"/>
                    </a:cubicBezTo>
                    <a:cubicBezTo>
                      <a:pt x="3000" y="403"/>
                      <a:pt x="3044" y="391"/>
                      <a:pt x="3029" y="390"/>
                    </a:cubicBezTo>
                    <a:cubicBezTo>
                      <a:pt x="2954" y="384"/>
                      <a:pt x="2878" y="395"/>
                      <a:pt x="2802" y="398"/>
                    </a:cubicBezTo>
                    <a:cubicBezTo>
                      <a:pt x="2746" y="405"/>
                      <a:pt x="2694" y="414"/>
                      <a:pt x="2640" y="430"/>
                    </a:cubicBezTo>
                    <a:cubicBezTo>
                      <a:pt x="2610" y="439"/>
                      <a:pt x="2551" y="455"/>
                      <a:pt x="2551" y="455"/>
                    </a:cubicBezTo>
                    <a:cubicBezTo>
                      <a:pt x="2456" y="452"/>
                      <a:pt x="2362" y="452"/>
                      <a:pt x="2267" y="446"/>
                    </a:cubicBezTo>
                    <a:cubicBezTo>
                      <a:pt x="2234" y="444"/>
                      <a:pt x="2169" y="430"/>
                      <a:pt x="2169" y="430"/>
                    </a:cubicBezTo>
                    <a:cubicBezTo>
                      <a:pt x="2214" y="416"/>
                      <a:pt x="2260" y="412"/>
                      <a:pt x="2307" y="406"/>
                    </a:cubicBezTo>
                    <a:cubicBezTo>
                      <a:pt x="2386" y="375"/>
                      <a:pt x="2559" y="373"/>
                      <a:pt x="2559" y="373"/>
                    </a:cubicBezTo>
                    <a:cubicBezTo>
                      <a:pt x="2631" y="361"/>
                      <a:pt x="2707" y="358"/>
                      <a:pt x="2778" y="341"/>
                    </a:cubicBezTo>
                    <a:cubicBezTo>
                      <a:pt x="2688" y="312"/>
                      <a:pt x="2400" y="353"/>
                      <a:pt x="2332" y="357"/>
                    </a:cubicBezTo>
                    <a:cubicBezTo>
                      <a:pt x="2316" y="354"/>
                      <a:pt x="2283" y="366"/>
                      <a:pt x="2283" y="349"/>
                    </a:cubicBezTo>
                    <a:cubicBezTo>
                      <a:pt x="2283" y="332"/>
                      <a:pt x="2316" y="338"/>
                      <a:pt x="2332" y="333"/>
                    </a:cubicBezTo>
                    <a:cubicBezTo>
                      <a:pt x="2389" y="315"/>
                      <a:pt x="2451" y="322"/>
                      <a:pt x="2510" y="317"/>
                    </a:cubicBezTo>
                    <a:cubicBezTo>
                      <a:pt x="2567" y="312"/>
                      <a:pt x="2623" y="299"/>
                      <a:pt x="2680" y="292"/>
                    </a:cubicBezTo>
                    <a:cubicBezTo>
                      <a:pt x="2591" y="233"/>
                      <a:pt x="2457" y="288"/>
                      <a:pt x="2348" y="276"/>
                    </a:cubicBezTo>
                    <a:cubicBezTo>
                      <a:pt x="2351" y="268"/>
                      <a:pt x="2349" y="257"/>
                      <a:pt x="2356" y="252"/>
                    </a:cubicBezTo>
                    <a:cubicBezTo>
                      <a:pt x="2392" y="227"/>
                      <a:pt x="2493" y="218"/>
                      <a:pt x="2534" y="211"/>
                    </a:cubicBezTo>
                    <a:cubicBezTo>
                      <a:pt x="2497" y="186"/>
                      <a:pt x="2456" y="190"/>
                      <a:pt x="2413" y="179"/>
                    </a:cubicBezTo>
                    <a:cubicBezTo>
                      <a:pt x="2454" y="163"/>
                      <a:pt x="2487" y="161"/>
                      <a:pt x="2518" y="130"/>
                    </a:cubicBezTo>
                    <a:cubicBezTo>
                      <a:pt x="2483" y="127"/>
                      <a:pt x="2447" y="132"/>
                      <a:pt x="2413" y="122"/>
                    </a:cubicBezTo>
                    <a:cubicBezTo>
                      <a:pt x="2360" y="107"/>
                      <a:pt x="2449" y="82"/>
                      <a:pt x="2453" y="81"/>
                    </a:cubicBezTo>
                    <a:cubicBezTo>
                      <a:pt x="2459" y="73"/>
                      <a:pt x="2474" y="66"/>
                      <a:pt x="2470" y="57"/>
                    </a:cubicBezTo>
                    <a:cubicBezTo>
                      <a:pt x="2465" y="47"/>
                      <a:pt x="2447" y="53"/>
                      <a:pt x="2437" y="49"/>
                    </a:cubicBezTo>
                    <a:cubicBezTo>
                      <a:pt x="2428" y="45"/>
                      <a:pt x="2421" y="38"/>
                      <a:pt x="2413" y="33"/>
                    </a:cubicBezTo>
                    <a:cubicBezTo>
                      <a:pt x="2424" y="30"/>
                      <a:pt x="2435" y="30"/>
                      <a:pt x="2445" y="25"/>
                    </a:cubicBezTo>
                    <a:cubicBezTo>
                      <a:pt x="2452" y="21"/>
                      <a:pt x="2463" y="15"/>
                      <a:pt x="2461" y="8"/>
                    </a:cubicBezTo>
                    <a:cubicBezTo>
                      <a:pt x="2458" y="0"/>
                      <a:pt x="2437" y="0"/>
                      <a:pt x="2437"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13" name="AutoShape 3"/>
          <p:cNvSpPr>
            <a:spLocks noChangeArrowheads="1"/>
          </p:cNvSpPr>
          <p:nvPr/>
        </p:nvSpPr>
        <p:spPr bwMode="auto">
          <a:xfrm>
            <a:off x="6375034" y="2240924"/>
            <a:ext cx="5151558" cy="2126138"/>
          </a:xfrm>
          <a:prstGeom prst="wedgeRoundRectCallout">
            <a:avLst>
              <a:gd name="adj1" fmla="val -38542"/>
              <a:gd name="adj2" fmla="val 84880"/>
              <a:gd name="adj3" fmla="val 16667"/>
            </a:avLst>
          </a:prstGeom>
          <a:solidFill>
            <a:schemeClr val="accent2">
              <a:lumMod val="20000"/>
              <a:lumOff val="80000"/>
            </a:schemeClr>
          </a:solidFill>
          <a:ln w="12700">
            <a:solidFill>
              <a:srgbClr val="FFC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latin typeface="Arial" charset="0"/>
            </a:endParaRPr>
          </a:p>
        </p:txBody>
      </p:sp>
      <p:sp>
        <p:nvSpPr>
          <p:cNvPr id="14" name="Rectangle 4"/>
          <p:cNvSpPr>
            <a:spLocks noChangeArrowheads="1"/>
          </p:cNvSpPr>
          <p:nvPr/>
        </p:nvSpPr>
        <p:spPr bwMode="auto">
          <a:xfrm>
            <a:off x="6555346" y="2364965"/>
            <a:ext cx="4881093" cy="1936428"/>
          </a:xfrm>
          <a:prstGeom prst="rect">
            <a:avLst/>
          </a:prstGeom>
          <a:noFill/>
          <a:ln w="12700">
            <a:noFill/>
            <a:miter lim="800000"/>
            <a:headEnd/>
            <a:tailEnd/>
          </a:ln>
          <a:effectLst/>
        </p:spPr>
        <p:txBody>
          <a:bodyPr wrap="square" lIns="90488" tIns="44450" rIns="90488" bIns="44450">
            <a:spAutoFit/>
          </a:bodyPr>
          <a:lstStyle/>
          <a:p>
            <a:pPr marL="342900" indent="-342900">
              <a:buFont typeface="Wingdings" panose="05000000000000000000" pitchFamily="2" charset="2"/>
              <a:buChar char="§"/>
            </a:pPr>
            <a:r>
              <a:rPr lang="en-US" sz="2000" dirty="0">
                <a:solidFill>
                  <a:schemeClr val="accent6">
                    <a:lumMod val="50000"/>
                  </a:schemeClr>
                </a:solidFill>
              </a:rPr>
              <a:t>Over the years, several studies conducted indicate that Nigeria’s is very vulnerable to climate change impacts and particularly sea level rise, flooding, inundation and coastal erosion.</a:t>
            </a:r>
          </a:p>
        </p:txBody>
      </p:sp>
    </p:spTree>
    <p:extLst>
      <p:ext uri="{BB962C8B-B14F-4D97-AF65-F5344CB8AC3E}">
        <p14:creationId xmlns:p14="http://schemas.microsoft.com/office/powerpoint/2010/main" val="2505634797"/>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89" y="609600"/>
            <a:ext cx="8596312" cy="961623"/>
          </a:xfrm>
        </p:spPr>
        <p:txBody>
          <a:bodyPr/>
          <a:lstStyle/>
          <a:p>
            <a:r>
              <a:rPr lang="en-US" sz="3200" dirty="0" smtClean="0"/>
              <a:t>Introduction continue….</a:t>
            </a:r>
            <a:endParaRPr lang="en-GB" sz="3200" dirty="0"/>
          </a:p>
        </p:txBody>
      </p:sp>
      <p:sp>
        <p:nvSpPr>
          <p:cNvPr id="3" name="Content Placeholder 2"/>
          <p:cNvSpPr>
            <a:spLocks noGrp="1"/>
          </p:cNvSpPr>
          <p:nvPr>
            <p:ph sz="half" idx="1"/>
          </p:nvPr>
        </p:nvSpPr>
        <p:spPr>
          <a:xfrm>
            <a:off x="587181" y="1969037"/>
            <a:ext cx="5427252" cy="4715099"/>
          </a:xfrm>
        </p:spPr>
        <p:txBody>
          <a:bodyPr/>
          <a:lstStyle/>
          <a:p>
            <a:r>
              <a:rPr lang="en-US" sz="2000" dirty="0" smtClean="0">
                <a:solidFill>
                  <a:srgbClr val="FF0000"/>
                </a:solidFill>
              </a:rPr>
              <a:t>Many </a:t>
            </a:r>
            <a:r>
              <a:rPr lang="en-US" sz="2000" dirty="0">
                <a:solidFill>
                  <a:srgbClr val="FF0000"/>
                </a:solidFill>
              </a:rPr>
              <a:t>of the settlements are exposed to shoreline dynamics owing to distance from the </a:t>
            </a:r>
            <a:r>
              <a:rPr lang="en-US" sz="2000" dirty="0" smtClean="0">
                <a:solidFill>
                  <a:srgbClr val="FF0000"/>
                </a:solidFill>
              </a:rPr>
              <a:t>shoreline.</a:t>
            </a:r>
          </a:p>
          <a:p>
            <a:r>
              <a:rPr lang="en-US" sz="2000" dirty="0" smtClean="0"/>
              <a:t>The </a:t>
            </a:r>
            <a:r>
              <a:rPr lang="en-US" sz="2000" dirty="0"/>
              <a:t>artisanal fishers cover the operations of </a:t>
            </a:r>
          </a:p>
          <a:p>
            <a:pPr marL="800100" lvl="1" indent="-342900">
              <a:spcBef>
                <a:spcPts val="0"/>
              </a:spcBef>
              <a:buFont typeface="Arial" panose="020B0604020202020204" pitchFamily="34" charset="0"/>
              <a:buChar char="•"/>
            </a:pPr>
            <a:r>
              <a:rPr lang="en-US" dirty="0">
                <a:solidFill>
                  <a:srgbClr val="00B0F0"/>
                </a:solidFill>
              </a:rPr>
              <a:t>small-scale canoes, </a:t>
            </a:r>
          </a:p>
          <a:p>
            <a:pPr marL="800100" lvl="1" indent="-342900">
              <a:spcBef>
                <a:spcPts val="0"/>
              </a:spcBef>
              <a:buFont typeface="Arial" panose="020B0604020202020204" pitchFamily="34" charset="0"/>
              <a:buChar char="•"/>
            </a:pPr>
            <a:r>
              <a:rPr lang="en-US" dirty="0">
                <a:solidFill>
                  <a:srgbClr val="C00000"/>
                </a:solidFill>
              </a:rPr>
              <a:t>fisheries operating in the coastal areas,</a:t>
            </a:r>
          </a:p>
          <a:p>
            <a:pPr marL="800100" lvl="1" indent="-342900">
              <a:spcBef>
                <a:spcPts val="0"/>
              </a:spcBef>
              <a:buFont typeface="Arial" panose="020B0604020202020204" pitchFamily="34" charset="0"/>
              <a:buChar char="•"/>
            </a:pPr>
            <a:r>
              <a:rPr lang="en-US" dirty="0">
                <a:solidFill>
                  <a:srgbClr val="7030A0"/>
                </a:solidFill>
              </a:rPr>
              <a:t>creeks, and lagoons, </a:t>
            </a:r>
          </a:p>
          <a:p>
            <a:pPr marL="800100" lvl="1" indent="-342900">
              <a:spcBef>
                <a:spcPts val="0"/>
              </a:spcBef>
              <a:buFont typeface="Arial" panose="020B0604020202020204" pitchFamily="34" charset="0"/>
              <a:buChar char="•"/>
            </a:pPr>
            <a:r>
              <a:rPr lang="en-US" dirty="0">
                <a:solidFill>
                  <a:srgbClr val="0070C0"/>
                </a:solidFill>
              </a:rPr>
              <a:t>inshore water and the inland rivers and</a:t>
            </a:r>
          </a:p>
          <a:p>
            <a:pPr marL="800100" lvl="1" indent="-342900">
              <a:spcBef>
                <a:spcPts val="0"/>
              </a:spcBef>
              <a:buFont typeface="Arial" panose="020B0604020202020204" pitchFamily="34" charset="0"/>
              <a:buChar char="•"/>
            </a:pPr>
            <a:r>
              <a:rPr lang="en-US" dirty="0">
                <a:solidFill>
                  <a:srgbClr val="00B050"/>
                </a:solidFill>
              </a:rPr>
              <a:t>characterized by low capital outlay, low operational costs, low technology application and it is labor intensive (</a:t>
            </a:r>
            <a:r>
              <a:rPr lang="en-US" dirty="0" err="1">
                <a:solidFill>
                  <a:srgbClr val="00B050"/>
                </a:solidFill>
              </a:rPr>
              <a:t>Bolarinwa</a:t>
            </a:r>
            <a:r>
              <a:rPr lang="en-US" dirty="0">
                <a:solidFill>
                  <a:srgbClr val="00B050"/>
                </a:solidFill>
              </a:rPr>
              <a:t>, 2014).</a:t>
            </a:r>
          </a:p>
          <a:p>
            <a:endParaRPr lang="en-GB" sz="2000" dirty="0"/>
          </a:p>
        </p:txBody>
      </p:sp>
      <p:sp>
        <p:nvSpPr>
          <p:cNvPr id="4" name="Content Placeholder 3"/>
          <p:cNvSpPr>
            <a:spLocks noGrp="1"/>
          </p:cNvSpPr>
          <p:nvPr>
            <p:ph sz="half" idx="2"/>
          </p:nvPr>
        </p:nvSpPr>
        <p:spPr>
          <a:xfrm>
            <a:off x="6210431" y="1956159"/>
            <a:ext cx="5638131" cy="2615842"/>
          </a:xfrm>
        </p:spPr>
        <p:txBody>
          <a:bodyPr/>
          <a:lstStyle/>
          <a:p>
            <a:r>
              <a:rPr lang="en-US" sz="2000" dirty="0" smtClean="0">
                <a:solidFill>
                  <a:srgbClr val="FF0000"/>
                </a:solidFill>
              </a:rPr>
              <a:t>Several </a:t>
            </a:r>
            <a:r>
              <a:rPr lang="en-US" sz="2000" dirty="0">
                <a:solidFill>
                  <a:srgbClr val="FF0000"/>
                </a:solidFill>
              </a:rPr>
              <a:t>policy measures have been put in place by successful government in the </a:t>
            </a:r>
            <a:r>
              <a:rPr lang="en-US" sz="2000" dirty="0" smtClean="0">
                <a:solidFill>
                  <a:srgbClr val="FF0000"/>
                </a:solidFill>
              </a:rPr>
              <a:t>Nigeria </a:t>
            </a:r>
            <a:r>
              <a:rPr lang="en-US" sz="2000" dirty="0">
                <a:solidFill>
                  <a:srgbClr val="FF0000"/>
                </a:solidFill>
              </a:rPr>
              <a:t>to stimulate local fish farming. </a:t>
            </a:r>
            <a:endParaRPr lang="en-US" sz="2000" dirty="0" smtClean="0">
              <a:solidFill>
                <a:srgbClr val="FF0000"/>
              </a:solidFill>
            </a:endParaRPr>
          </a:p>
          <a:p>
            <a:pPr marL="0" indent="0">
              <a:buNone/>
            </a:pPr>
            <a:endParaRPr lang="en-US" sz="2000" dirty="0" smtClean="0">
              <a:solidFill>
                <a:srgbClr val="FF0000"/>
              </a:solidFill>
            </a:endParaRPr>
          </a:p>
          <a:p>
            <a:r>
              <a:rPr lang="en-US" sz="2000" dirty="0" smtClean="0">
                <a:solidFill>
                  <a:srgbClr val="00B0F0"/>
                </a:solidFill>
              </a:rPr>
              <a:t>Till </a:t>
            </a:r>
            <a:r>
              <a:rPr lang="en-US" sz="2000" dirty="0">
                <a:solidFill>
                  <a:srgbClr val="00B0F0"/>
                </a:solidFill>
              </a:rPr>
              <a:t>date, the results from the colossal investment and policy have not yielded the desired results. </a:t>
            </a:r>
          </a:p>
          <a:p>
            <a:pPr marL="0" indent="0">
              <a:buNone/>
            </a:pPr>
            <a:endParaRPr lang="en-GB" sz="2000" dirty="0"/>
          </a:p>
        </p:txBody>
      </p:sp>
      <p:pic>
        <p:nvPicPr>
          <p:cNvPr id="5" name="Picture 4" descr="IMG_0070.JPG"/>
          <p:cNvPicPr/>
          <p:nvPr/>
        </p:nvPicPr>
        <p:blipFill>
          <a:blip r:embed="rId2" cstate="print"/>
          <a:stretch>
            <a:fillRect/>
          </a:stretch>
        </p:blipFill>
        <p:spPr>
          <a:xfrm>
            <a:off x="6445010" y="4725119"/>
            <a:ext cx="2438511" cy="2074928"/>
          </a:xfrm>
          <a:prstGeom prst="rect">
            <a:avLst/>
          </a:prstGeom>
          <a:ln>
            <a:noFill/>
          </a:ln>
        </p:spPr>
      </p:pic>
      <p:pic>
        <p:nvPicPr>
          <p:cNvPr id="7" name="Picture 6"/>
          <p:cNvPicPr/>
          <p:nvPr/>
        </p:nvPicPr>
        <p:blipFill>
          <a:blip r:embed="rId3" cstate="print"/>
          <a:srcRect/>
          <a:stretch>
            <a:fillRect/>
          </a:stretch>
        </p:blipFill>
        <p:spPr bwMode="auto">
          <a:xfrm>
            <a:off x="8883521" y="4733067"/>
            <a:ext cx="2746102" cy="2066979"/>
          </a:xfrm>
          <a:prstGeom prst="rect">
            <a:avLst/>
          </a:prstGeom>
          <a:noFill/>
          <a:ln w="9525">
            <a:noFill/>
            <a:miter lim="800000"/>
            <a:headEnd/>
            <a:tailEnd/>
          </a:ln>
        </p:spPr>
      </p:pic>
    </p:spTree>
    <p:extLst>
      <p:ext uri="{BB962C8B-B14F-4D97-AF65-F5344CB8AC3E}">
        <p14:creationId xmlns:p14="http://schemas.microsoft.com/office/powerpoint/2010/main" val="430510673"/>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609600"/>
            <a:ext cx="8596312" cy="794197"/>
          </a:xfrm>
        </p:spPr>
        <p:txBody>
          <a:bodyPr/>
          <a:lstStyle/>
          <a:p>
            <a:pPr algn="ctr"/>
            <a:r>
              <a:rPr lang="en-US" b="1" i="1" dirty="0">
                <a:effectLst>
                  <a:outerShdw blurRad="38100" dist="38100" dir="2700000" algn="tl">
                    <a:srgbClr val="000000">
                      <a:alpha val="43137"/>
                    </a:srgbClr>
                  </a:outerShdw>
                </a:effectLst>
              </a:rPr>
              <a:t>Objectives of the study</a:t>
            </a:r>
            <a:endParaRPr lang="en-GB" dirty="0"/>
          </a:p>
        </p:txBody>
      </p:sp>
      <p:graphicFrame>
        <p:nvGraphicFramePr>
          <p:cNvPr id="5" name="Content Placeholder 5"/>
          <p:cNvGraphicFramePr>
            <a:graphicFrameLocks/>
          </p:cNvGraphicFramePr>
          <p:nvPr>
            <p:extLst>
              <p:ext uri="{D42A27DB-BD31-4B8C-83A1-F6EECF244321}">
                <p14:modId xmlns:p14="http://schemas.microsoft.com/office/powerpoint/2010/main" val="3653536990"/>
              </p:ext>
            </p:extLst>
          </p:nvPr>
        </p:nvGraphicFramePr>
        <p:xfrm>
          <a:off x="574303" y="1403797"/>
          <a:ext cx="9484097" cy="1038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p:cNvGraphicFramePr>
          <p:nvPr>
            <p:extLst>
              <p:ext uri="{D42A27DB-BD31-4B8C-83A1-F6EECF244321}">
                <p14:modId xmlns:p14="http://schemas.microsoft.com/office/powerpoint/2010/main" val="2710347407"/>
              </p:ext>
            </p:extLst>
          </p:nvPr>
        </p:nvGraphicFramePr>
        <p:xfrm>
          <a:off x="677863" y="2730322"/>
          <a:ext cx="9741684" cy="36447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32042839"/>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609600"/>
            <a:ext cx="8596312" cy="845713"/>
          </a:xfrm>
        </p:spPr>
        <p:txBody>
          <a:bodyPr/>
          <a:lstStyle/>
          <a:p>
            <a:pPr algn="ctr"/>
            <a:r>
              <a:rPr lang="en-US" b="1" dirty="0">
                <a:effectLst>
                  <a:outerShdw blurRad="38100" dist="38100" dir="2700000" algn="tl">
                    <a:srgbClr val="000000">
                      <a:alpha val="43137"/>
                    </a:srgbClr>
                  </a:outerShdw>
                </a:effectLst>
              </a:rPr>
              <a:t>Methodology</a:t>
            </a:r>
            <a:endParaRPr lang="en-GB" dirty="0"/>
          </a:p>
        </p:txBody>
      </p:sp>
      <p:sp>
        <p:nvSpPr>
          <p:cNvPr id="5" name="Rectangle 4">
            <a:extLst>
              <a:ext uri="{FF2B5EF4-FFF2-40B4-BE49-F238E27FC236}">
                <a16:creationId xmlns:a16="http://schemas.microsoft.com/office/drawing/2014/main" xmlns="" id="{79092810-261F-4CF6-BCC5-0D172D3B26BB}"/>
              </a:ext>
            </a:extLst>
          </p:cNvPr>
          <p:cNvSpPr/>
          <p:nvPr/>
        </p:nvSpPr>
        <p:spPr>
          <a:xfrm>
            <a:off x="800550" y="1764447"/>
            <a:ext cx="5163521" cy="707886"/>
          </a:xfrm>
          <a:prstGeom prst="rect">
            <a:avLst/>
          </a:prstGeom>
          <a:solidFill>
            <a:schemeClr val="bg1">
              <a:lumMod val="95000"/>
            </a:schemeClr>
          </a:solidFill>
        </p:spPr>
        <p:txBody>
          <a:bodyPr wrap="square">
            <a:spAutoFit/>
          </a:bodyPr>
          <a:lstStyle/>
          <a:p>
            <a:r>
              <a:rPr lang="en-US" sz="2000" b="1" dirty="0" smtClean="0">
                <a:effectLst>
                  <a:outerShdw blurRad="38100" dist="38100" dir="2700000" algn="tl">
                    <a:srgbClr val="000000">
                      <a:alpha val="43137"/>
                    </a:srgbClr>
                  </a:outerShdw>
                </a:effectLst>
              </a:rPr>
              <a:t>Study Area: </a:t>
            </a:r>
            <a:r>
              <a:rPr lang="en-US" sz="2000" dirty="0" smtClean="0"/>
              <a:t>The study was carried out in coastal areas of Lagos State, Nigeria</a:t>
            </a:r>
            <a:endParaRPr lang="en-US" sz="2000" dirty="0"/>
          </a:p>
        </p:txBody>
      </p:sp>
      <p:graphicFrame>
        <p:nvGraphicFramePr>
          <p:cNvPr id="6" name="Table 5"/>
          <p:cNvGraphicFramePr>
            <a:graphicFrameLocks noGrp="1"/>
          </p:cNvGraphicFramePr>
          <p:nvPr>
            <p:extLst>
              <p:ext uri="{D42A27DB-BD31-4B8C-83A1-F6EECF244321}">
                <p14:modId xmlns:p14="http://schemas.microsoft.com/office/powerpoint/2010/main" val="4011160171"/>
              </p:ext>
            </p:extLst>
          </p:nvPr>
        </p:nvGraphicFramePr>
        <p:xfrm>
          <a:off x="6005420" y="1751571"/>
          <a:ext cx="5390461" cy="2834622"/>
        </p:xfrm>
        <a:graphic>
          <a:graphicData uri="http://schemas.openxmlformats.org/drawingml/2006/table">
            <a:tbl>
              <a:tblPr firstRow="1" bandRow="1">
                <a:tableStyleId>{2A488322-F2BA-4B5B-9748-0D474271808F}</a:tableStyleId>
              </a:tblPr>
              <a:tblGrid>
                <a:gridCol w="2400300"/>
                <a:gridCol w="2990161"/>
              </a:tblGrid>
              <a:tr h="2556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Body)"/>
                        </a:rPr>
                        <a:t>Feature</a:t>
                      </a:r>
                      <a:endParaRPr lang="en-US" sz="1200" b="0" dirty="0" smtClean="0">
                        <a:solidFill>
                          <a:sysClr val="windowText" lastClr="000000"/>
                        </a:solidFill>
                        <a:latin typeface="Calibri (Body)"/>
                        <a:cs typeface="Arial" pitchFamily="34" charset="0"/>
                      </a:endParaRPr>
                    </a:p>
                  </a:txBody>
                  <a:tcPr marT="45719" marB="45719"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Body)"/>
                        </a:rPr>
                        <a:t>Lagos</a:t>
                      </a:r>
                      <a:r>
                        <a:rPr lang="en-US" sz="1200" baseline="0" dirty="0" smtClean="0">
                          <a:latin typeface="Calibri (Body)"/>
                        </a:rPr>
                        <a:t> State</a:t>
                      </a:r>
                      <a:endParaRPr lang="en-US" sz="1200" b="0" dirty="0" smtClean="0">
                        <a:solidFill>
                          <a:schemeClr val="bg1"/>
                        </a:solidFill>
                        <a:latin typeface="Calibri (Body)"/>
                        <a:cs typeface="Arial" pitchFamily="34" charset="0"/>
                      </a:endParaRPr>
                    </a:p>
                  </a:txBody>
                  <a:tcPr marT="45719" marB="45719" anchor="ctr"/>
                </a:tc>
              </a:tr>
              <a:tr h="255646">
                <a:tc>
                  <a:txBody>
                    <a:bodyPr/>
                    <a:lstStyle/>
                    <a:p>
                      <a:pPr marL="0" marR="0" indent="0" algn="l" defTabSz="914400" rtl="0" eaLnBrk="1" fontAlgn="auto" latinLnBrk="0" hangingPunct="1">
                        <a:lnSpc>
                          <a:spcPct val="100000"/>
                        </a:lnSpc>
                        <a:spcBef>
                          <a:spcPts val="600"/>
                        </a:spcBef>
                        <a:spcAft>
                          <a:spcPts val="600"/>
                        </a:spcAft>
                        <a:buClrTx/>
                        <a:buSzTx/>
                        <a:buFontTx/>
                        <a:buNone/>
                        <a:tabLst/>
                        <a:defRPr/>
                      </a:pPr>
                      <a:r>
                        <a:rPr lang="en-US" sz="1200" dirty="0" smtClean="0">
                          <a:latin typeface="Calibri (Body)"/>
                        </a:rPr>
                        <a:t>Land</a:t>
                      </a:r>
                      <a:r>
                        <a:rPr lang="en-US" sz="1200" baseline="0" dirty="0" smtClean="0">
                          <a:latin typeface="Calibri (Body)"/>
                        </a:rPr>
                        <a:t> Area</a:t>
                      </a:r>
                      <a:endParaRPr lang="en-US" sz="1200" b="1" dirty="0" smtClean="0">
                        <a:solidFill>
                          <a:srgbClr val="FFC000"/>
                        </a:solidFill>
                        <a:latin typeface="Calibri (Body)"/>
                        <a:cs typeface="Arial" pitchFamily="34" charset="0"/>
                      </a:endParaRPr>
                    </a:p>
                  </a:txBody>
                  <a:tcPr marT="45719" marB="45719" anchor="ctr"/>
                </a:tc>
                <a:tc>
                  <a:txBody>
                    <a:bodyPr/>
                    <a:lstStyle/>
                    <a:p>
                      <a:pPr marL="0" marR="0" indent="0" algn="l" defTabSz="914400" rtl="0" eaLnBrk="1" fontAlgn="auto" latinLnBrk="0" hangingPunct="1">
                        <a:lnSpc>
                          <a:spcPct val="100000"/>
                        </a:lnSpc>
                        <a:spcBef>
                          <a:spcPts val="600"/>
                        </a:spcBef>
                        <a:spcAft>
                          <a:spcPts val="600"/>
                        </a:spcAft>
                        <a:buClrTx/>
                        <a:buSzTx/>
                        <a:buFontTx/>
                        <a:buNone/>
                        <a:tabLst/>
                        <a:defRPr/>
                      </a:pPr>
                      <a:r>
                        <a:rPr lang="en-US" sz="1200" kern="1200" dirty="0" smtClean="0">
                          <a:solidFill>
                            <a:schemeClr val="dk1"/>
                          </a:solidFill>
                          <a:effectLst/>
                          <a:latin typeface="Calibri (Body)"/>
                          <a:ea typeface="+mn-ea"/>
                          <a:cs typeface="+mn-cs"/>
                        </a:rPr>
                        <a:t>3,577 sq. km</a:t>
                      </a:r>
                      <a:r>
                        <a:rPr lang="en-US" sz="1200" baseline="30000" dirty="0" smtClean="0">
                          <a:latin typeface="Calibri (Body)"/>
                        </a:rPr>
                        <a:t>  </a:t>
                      </a:r>
                      <a:endParaRPr lang="en-US" sz="1200" b="0" dirty="0" smtClean="0">
                        <a:solidFill>
                          <a:srgbClr val="FFC000"/>
                        </a:solidFill>
                        <a:latin typeface="Calibri (Body)"/>
                        <a:cs typeface="Arial" pitchFamily="34" charset="0"/>
                      </a:endParaRPr>
                    </a:p>
                  </a:txBody>
                  <a:tcPr marT="45719" marB="45719" anchor="ctr"/>
                </a:tc>
              </a:tr>
              <a:tr h="255646">
                <a:tc>
                  <a:txBody>
                    <a:bodyPr/>
                    <a:lstStyle/>
                    <a:p>
                      <a:pPr algn="l">
                        <a:spcBef>
                          <a:spcPts val="600"/>
                        </a:spcBef>
                        <a:spcAft>
                          <a:spcPts val="600"/>
                        </a:spcAft>
                      </a:pPr>
                      <a:r>
                        <a:rPr lang="en-US" sz="1200" dirty="0" smtClean="0">
                          <a:latin typeface="Calibri (Body)"/>
                        </a:rPr>
                        <a:t>Population (projected)</a:t>
                      </a:r>
                      <a:endParaRPr lang="en-US" sz="1200" b="1" dirty="0" smtClean="0">
                        <a:solidFill>
                          <a:srgbClr val="FFC000"/>
                        </a:solidFill>
                        <a:latin typeface="Calibri (Body)"/>
                        <a:cs typeface="Arial" pitchFamily="34" charset="0"/>
                      </a:endParaRPr>
                    </a:p>
                  </a:txBody>
                  <a:tcPr marT="45719" marB="45719" anchor="ctr"/>
                </a:tc>
                <a:tc>
                  <a:txBody>
                    <a:bodyPr/>
                    <a:lstStyle/>
                    <a:p>
                      <a:pPr algn="l">
                        <a:spcBef>
                          <a:spcPts val="600"/>
                        </a:spcBef>
                        <a:spcAft>
                          <a:spcPts val="600"/>
                        </a:spcAft>
                      </a:pPr>
                      <a:r>
                        <a:rPr lang="en-US" sz="1200" dirty="0" smtClean="0">
                          <a:latin typeface="Calibri (Body)"/>
                        </a:rPr>
                        <a:t>Approx. 20.2m by 2016</a:t>
                      </a:r>
                      <a:endParaRPr lang="en-US" sz="1200" b="0" dirty="0" smtClean="0">
                        <a:solidFill>
                          <a:srgbClr val="FFC000"/>
                        </a:solidFill>
                        <a:latin typeface="Calibri (Body)"/>
                        <a:cs typeface="Arial" pitchFamily="34" charset="0"/>
                      </a:endParaRPr>
                    </a:p>
                  </a:txBody>
                  <a:tcPr marT="45719" marB="45719" anchor="ctr"/>
                </a:tc>
              </a:tr>
              <a:tr h="266548">
                <a:tc>
                  <a:txBody>
                    <a:bodyPr/>
                    <a:lstStyle/>
                    <a:p>
                      <a:pPr marL="0" marR="0" indent="0" algn="l" defTabSz="914400" rtl="0" eaLnBrk="1" fontAlgn="auto" latinLnBrk="0" hangingPunct="1">
                        <a:lnSpc>
                          <a:spcPct val="100000"/>
                        </a:lnSpc>
                        <a:spcBef>
                          <a:spcPts val="600"/>
                        </a:spcBef>
                        <a:spcAft>
                          <a:spcPts val="600"/>
                        </a:spcAft>
                        <a:buClrTx/>
                        <a:buSzTx/>
                        <a:buFontTx/>
                        <a:buNone/>
                        <a:tabLst/>
                        <a:defRPr/>
                      </a:pPr>
                      <a:r>
                        <a:rPr lang="en-US" sz="1200" b="0" kern="0" dirty="0" smtClean="0">
                          <a:solidFill>
                            <a:schemeClr val="tx1"/>
                          </a:solidFill>
                          <a:latin typeface="Calibri (Body)"/>
                          <a:ea typeface="+mn-ea"/>
                          <a:cs typeface="+mn-cs"/>
                        </a:rPr>
                        <a:t>Coastal lines</a:t>
                      </a:r>
                    </a:p>
                  </a:txBody>
                  <a:tcPr marT="45719" marB="45719" anchor="ctr"/>
                </a:tc>
                <a:tc>
                  <a:txBody>
                    <a:bodyPr/>
                    <a:lstStyle/>
                    <a:p>
                      <a:pPr marL="0" marR="0" indent="0" algn="l" defTabSz="914400" rtl="0" eaLnBrk="1" fontAlgn="auto" latinLnBrk="0" hangingPunct="1">
                        <a:lnSpc>
                          <a:spcPct val="100000"/>
                        </a:lnSpc>
                        <a:spcBef>
                          <a:spcPts val="600"/>
                        </a:spcBef>
                        <a:spcAft>
                          <a:spcPts val="600"/>
                        </a:spcAft>
                        <a:buClrTx/>
                        <a:buSzTx/>
                        <a:buFontTx/>
                        <a:buNone/>
                        <a:tabLst/>
                        <a:defRPr/>
                      </a:pPr>
                      <a:r>
                        <a:rPr lang="en-US" sz="1200" kern="1200" dirty="0" smtClean="0">
                          <a:solidFill>
                            <a:schemeClr val="dk1"/>
                          </a:solidFill>
                          <a:effectLst/>
                          <a:latin typeface="Calibri (Body)"/>
                          <a:ea typeface="+mn-ea"/>
                          <a:cs typeface="+mn-cs"/>
                        </a:rPr>
                        <a:t>786.94 sq. km.</a:t>
                      </a:r>
                      <a:endParaRPr lang="en-US" sz="1200" b="0" kern="0" dirty="0" smtClean="0">
                        <a:solidFill>
                          <a:srgbClr val="FFC000"/>
                        </a:solidFill>
                        <a:latin typeface="Calibri (Body)"/>
                        <a:ea typeface="+mn-ea"/>
                        <a:cs typeface="Arial" pitchFamily="34" charset="0"/>
                      </a:endParaRPr>
                    </a:p>
                  </a:txBody>
                  <a:tcPr marT="45719" marB="45719" anchor="ctr"/>
                </a:tc>
              </a:tr>
              <a:tr h="268615">
                <a:tc>
                  <a:txBody>
                    <a:bodyPr/>
                    <a:lstStyle/>
                    <a:p>
                      <a:pPr marL="0" marR="0" indent="0" algn="l" defTabSz="914400" rtl="0" eaLnBrk="1" fontAlgn="auto" latinLnBrk="0" hangingPunct="1">
                        <a:lnSpc>
                          <a:spcPct val="100000"/>
                        </a:lnSpc>
                        <a:spcBef>
                          <a:spcPts val="600"/>
                        </a:spcBef>
                        <a:spcAft>
                          <a:spcPts val="600"/>
                        </a:spcAft>
                        <a:buClrTx/>
                        <a:buSzTx/>
                        <a:buFontTx/>
                        <a:buNone/>
                        <a:tabLst/>
                        <a:defRPr/>
                      </a:pPr>
                      <a:r>
                        <a:rPr lang="en-US" sz="1200" kern="0" dirty="0" smtClean="0">
                          <a:latin typeface="Calibri (Body)"/>
                        </a:rPr>
                        <a:t>Coordinates</a:t>
                      </a:r>
                      <a:endParaRPr lang="en-US" sz="1200" b="1" kern="0" dirty="0" smtClean="0">
                        <a:solidFill>
                          <a:srgbClr val="FFC000"/>
                        </a:solidFill>
                        <a:latin typeface="Calibri (Body)"/>
                        <a:ea typeface="+mn-ea"/>
                        <a:cs typeface="+mn-cs"/>
                      </a:endParaRPr>
                    </a:p>
                  </a:txBody>
                  <a:tcPr marT="45719" marB="45719" anchor="ctr"/>
                </a:tc>
                <a:tc>
                  <a:txBody>
                    <a:bodyPr/>
                    <a:lstStyle/>
                    <a:p>
                      <a:pPr marL="0" marR="0" indent="0" algn="l" defTabSz="914400" rtl="0" eaLnBrk="1" fontAlgn="auto" latinLnBrk="0" hangingPunct="1">
                        <a:lnSpc>
                          <a:spcPct val="100000"/>
                        </a:lnSpc>
                        <a:spcBef>
                          <a:spcPts val="600"/>
                        </a:spcBef>
                        <a:spcAft>
                          <a:spcPts val="600"/>
                        </a:spcAft>
                        <a:buClrTx/>
                        <a:buSzTx/>
                        <a:buFontTx/>
                        <a:buNone/>
                        <a:tabLst/>
                        <a:defRPr/>
                      </a:pPr>
                      <a:r>
                        <a:rPr lang="en-US" sz="1200" kern="1200" dirty="0" smtClean="0">
                          <a:solidFill>
                            <a:schemeClr val="dk1"/>
                          </a:solidFill>
                          <a:effectLst/>
                          <a:latin typeface="Calibri (Body)"/>
                          <a:ea typeface="+mn-ea"/>
                          <a:cs typeface="+mn-cs"/>
                        </a:rPr>
                        <a:t>6</a:t>
                      </a:r>
                      <a:r>
                        <a:rPr lang="en-US" sz="1200" kern="1200" baseline="30000" dirty="0" smtClean="0">
                          <a:solidFill>
                            <a:schemeClr val="dk1"/>
                          </a:solidFill>
                          <a:effectLst/>
                          <a:latin typeface="Calibri (Body)"/>
                          <a:ea typeface="+mn-ea"/>
                          <a:cs typeface="+mn-cs"/>
                        </a:rPr>
                        <a:t>0</a:t>
                      </a:r>
                      <a:r>
                        <a:rPr lang="en-US" sz="1200" kern="1200" dirty="0" smtClean="0">
                          <a:solidFill>
                            <a:schemeClr val="dk1"/>
                          </a:solidFill>
                          <a:effectLst/>
                          <a:latin typeface="Calibri (Body)"/>
                          <a:ea typeface="+mn-ea"/>
                          <a:cs typeface="+mn-cs"/>
                        </a:rPr>
                        <a:t> 23′N and 6</a:t>
                      </a:r>
                      <a:r>
                        <a:rPr lang="en-US" sz="1200" kern="1200" baseline="30000" dirty="0" smtClean="0">
                          <a:solidFill>
                            <a:schemeClr val="dk1"/>
                          </a:solidFill>
                          <a:effectLst/>
                          <a:latin typeface="Calibri (Body)"/>
                          <a:ea typeface="+mn-ea"/>
                          <a:cs typeface="+mn-cs"/>
                        </a:rPr>
                        <a:t>0 </a:t>
                      </a:r>
                      <a:r>
                        <a:rPr lang="en-US" sz="1200" kern="1200" dirty="0" smtClean="0">
                          <a:solidFill>
                            <a:schemeClr val="dk1"/>
                          </a:solidFill>
                          <a:effectLst/>
                          <a:latin typeface="Calibri (Body)"/>
                          <a:ea typeface="+mn-ea"/>
                          <a:cs typeface="+mn-cs"/>
                        </a:rPr>
                        <a:t>41′N </a:t>
                      </a:r>
                      <a:r>
                        <a:rPr lang="en-GB" sz="1200" kern="1200" dirty="0" smtClean="0">
                          <a:latin typeface="Calibri (Body)"/>
                        </a:rPr>
                        <a:t>,</a:t>
                      </a:r>
                      <a:r>
                        <a:rPr lang="en-GB" sz="1200" kern="1200" baseline="0" dirty="0" smtClean="0">
                          <a:latin typeface="Calibri (Body)"/>
                        </a:rPr>
                        <a:t> </a:t>
                      </a:r>
                      <a:r>
                        <a:rPr lang="en-US" sz="1200" kern="1200" dirty="0" smtClean="0">
                          <a:solidFill>
                            <a:schemeClr val="dk1"/>
                          </a:solidFill>
                          <a:effectLst/>
                          <a:latin typeface="Calibri (Body)"/>
                          <a:ea typeface="+mn-ea"/>
                          <a:cs typeface="+mn-cs"/>
                        </a:rPr>
                        <a:t>2</a:t>
                      </a:r>
                      <a:r>
                        <a:rPr lang="en-US" sz="1200" kern="1200" baseline="30000" dirty="0" smtClean="0">
                          <a:solidFill>
                            <a:schemeClr val="dk1"/>
                          </a:solidFill>
                          <a:effectLst/>
                          <a:latin typeface="Calibri (Body)"/>
                          <a:ea typeface="+mn-ea"/>
                          <a:cs typeface="+mn-cs"/>
                        </a:rPr>
                        <a:t>0 </a:t>
                      </a:r>
                      <a:r>
                        <a:rPr lang="en-US" sz="1200" kern="1200" dirty="0" smtClean="0">
                          <a:solidFill>
                            <a:schemeClr val="dk1"/>
                          </a:solidFill>
                          <a:effectLst/>
                          <a:latin typeface="Calibri (Body)"/>
                          <a:ea typeface="+mn-ea"/>
                          <a:cs typeface="+mn-cs"/>
                        </a:rPr>
                        <a:t>42′E and 3</a:t>
                      </a:r>
                      <a:r>
                        <a:rPr lang="en-US" sz="1200" kern="1200" baseline="30000" dirty="0" smtClean="0">
                          <a:solidFill>
                            <a:schemeClr val="dk1"/>
                          </a:solidFill>
                          <a:effectLst/>
                          <a:latin typeface="Calibri (Body)"/>
                          <a:ea typeface="+mn-ea"/>
                          <a:cs typeface="+mn-cs"/>
                        </a:rPr>
                        <a:t>0 </a:t>
                      </a:r>
                      <a:r>
                        <a:rPr lang="en-US" sz="1200" kern="1200" dirty="0" smtClean="0">
                          <a:solidFill>
                            <a:schemeClr val="dk1"/>
                          </a:solidFill>
                          <a:effectLst/>
                          <a:latin typeface="Calibri (Body)"/>
                          <a:ea typeface="+mn-ea"/>
                          <a:cs typeface="+mn-cs"/>
                        </a:rPr>
                        <a:t>42′E</a:t>
                      </a:r>
                      <a:endParaRPr lang="en-US" sz="1200" b="0" kern="0" dirty="0" smtClean="0">
                        <a:solidFill>
                          <a:srgbClr val="FFC000"/>
                        </a:solidFill>
                        <a:latin typeface="Calibri (Body)"/>
                        <a:ea typeface="+mn-ea"/>
                        <a:cs typeface="Arial" pitchFamily="34" charset="0"/>
                      </a:endParaRPr>
                    </a:p>
                  </a:txBody>
                  <a:tcPr marT="45719" marB="45719" anchor="ctr"/>
                </a:tc>
              </a:tr>
              <a:tr h="255646">
                <a:tc>
                  <a:txBody>
                    <a:bodyPr/>
                    <a:lstStyle/>
                    <a:p>
                      <a:pPr algn="l">
                        <a:spcBef>
                          <a:spcPts val="600"/>
                        </a:spcBef>
                        <a:spcAft>
                          <a:spcPts val="600"/>
                        </a:spcAft>
                      </a:pPr>
                      <a:r>
                        <a:rPr lang="en-US" sz="1200" dirty="0" smtClean="0">
                          <a:latin typeface="Calibri (Body)"/>
                        </a:rPr>
                        <a:t>Av. rainfall</a:t>
                      </a:r>
                      <a:endParaRPr lang="en-US" sz="1200" b="1" dirty="0" smtClean="0">
                        <a:solidFill>
                          <a:srgbClr val="FFC000"/>
                        </a:solidFill>
                        <a:latin typeface="Calibri (Body)"/>
                        <a:cs typeface="Arial" pitchFamily="34" charset="0"/>
                      </a:endParaRPr>
                    </a:p>
                  </a:txBody>
                  <a:tcPr marT="45719" marB="45719" anchor="ctr"/>
                </a:tc>
                <a:tc>
                  <a:txBody>
                    <a:bodyPr/>
                    <a:lstStyle/>
                    <a:p>
                      <a:pPr algn="l">
                        <a:spcBef>
                          <a:spcPts val="600"/>
                        </a:spcBef>
                        <a:spcAft>
                          <a:spcPts val="600"/>
                        </a:spcAft>
                      </a:pPr>
                      <a:r>
                        <a:rPr lang="en-US" sz="1200" dirty="0" smtClean="0">
                          <a:latin typeface="Calibri (Body)"/>
                        </a:rPr>
                        <a:t>1,500-2,000mm</a:t>
                      </a:r>
                      <a:endParaRPr lang="en-US" sz="1200" b="0" i="0" dirty="0" smtClean="0">
                        <a:solidFill>
                          <a:srgbClr val="FFC000"/>
                        </a:solidFill>
                        <a:latin typeface="Calibri (Body)"/>
                        <a:cs typeface="Arial" pitchFamily="34" charset="0"/>
                      </a:endParaRPr>
                    </a:p>
                  </a:txBody>
                  <a:tcPr marT="45719" marB="45719" anchor="ctr"/>
                </a:tc>
              </a:tr>
              <a:tr h="255646">
                <a:tc>
                  <a:txBody>
                    <a:bodyPr/>
                    <a:lstStyle/>
                    <a:p>
                      <a:pPr algn="l">
                        <a:spcBef>
                          <a:spcPts val="600"/>
                        </a:spcBef>
                        <a:spcAft>
                          <a:spcPts val="600"/>
                        </a:spcAft>
                      </a:pPr>
                      <a:r>
                        <a:rPr lang="en-US" sz="1200" dirty="0" smtClean="0">
                          <a:latin typeface="Calibri (Body)"/>
                        </a:rPr>
                        <a:t>Temperature</a:t>
                      </a:r>
                      <a:endParaRPr lang="en-US" sz="1200" b="1" dirty="0" smtClean="0">
                        <a:solidFill>
                          <a:srgbClr val="FFC000"/>
                        </a:solidFill>
                        <a:latin typeface="Calibri (Body)"/>
                        <a:cs typeface="Arial" pitchFamily="34" charset="0"/>
                      </a:endParaRPr>
                    </a:p>
                  </a:txBody>
                  <a:tcPr marT="45719" marB="45719" anchor="ctr"/>
                </a:tc>
                <a:tc>
                  <a:txBody>
                    <a:bodyPr/>
                    <a:lstStyle/>
                    <a:p>
                      <a:pPr algn="l">
                        <a:spcBef>
                          <a:spcPts val="600"/>
                        </a:spcBef>
                        <a:spcAft>
                          <a:spcPts val="600"/>
                        </a:spcAft>
                      </a:pPr>
                      <a:r>
                        <a:rPr lang="en-US" sz="1200" dirty="0" smtClean="0">
                          <a:latin typeface="Calibri (Body)"/>
                        </a:rPr>
                        <a:t>26</a:t>
                      </a:r>
                      <a:r>
                        <a:rPr lang="en-US" sz="1200" baseline="30000" dirty="0" smtClean="0">
                          <a:latin typeface="Calibri (Body)"/>
                        </a:rPr>
                        <a:t>0</a:t>
                      </a:r>
                      <a:r>
                        <a:rPr lang="en-US" sz="1200" baseline="0" dirty="0" smtClean="0">
                          <a:latin typeface="Calibri (Body)"/>
                        </a:rPr>
                        <a:t> C - </a:t>
                      </a:r>
                      <a:r>
                        <a:rPr lang="en-US" sz="1200" dirty="0" smtClean="0">
                          <a:latin typeface="Calibri (Body)"/>
                        </a:rPr>
                        <a:t>34</a:t>
                      </a:r>
                      <a:r>
                        <a:rPr lang="en-US" sz="1200" baseline="30000" dirty="0" smtClean="0">
                          <a:latin typeface="Calibri (Body)"/>
                        </a:rPr>
                        <a:t>0</a:t>
                      </a:r>
                      <a:r>
                        <a:rPr lang="en-US" sz="1200" baseline="0" dirty="0" smtClean="0">
                          <a:latin typeface="Calibri (Body)"/>
                        </a:rPr>
                        <a:t> C</a:t>
                      </a:r>
                      <a:endParaRPr lang="en-US" sz="1200" b="0" i="0" dirty="0" smtClean="0">
                        <a:solidFill>
                          <a:srgbClr val="FFC000"/>
                        </a:solidFill>
                        <a:latin typeface="Calibri (Body)"/>
                        <a:cs typeface="Arial" pitchFamily="34" charset="0"/>
                      </a:endParaRPr>
                    </a:p>
                  </a:txBody>
                  <a:tcPr marT="45719" marB="45719" anchor="ctr"/>
                </a:tc>
              </a:tr>
              <a:tr h="261752">
                <a:tc>
                  <a:txBody>
                    <a:bodyPr/>
                    <a:lstStyle/>
                    <a:p>
                      <a:pPr algn="l">
                        <a:spcBef>
                          <a:spcPts val="600"/>
                        </a:spcBef>
                        <a:spcAft>
                          <a:spcPts val="600"/>
                        </a:spcAft>
                      </a:pPr>
                      <a:r>
                        <a:rPr lang="en-US" sz="1200" baseline="0" dirty="0" smtClean="0">
                          <a:latin typeface="Calibri (Body)"/>
                        </a:rPr>
                        <a:t>Occupation of coastal communities</a:t>
                      </a:r>
                      <a:endParaRPr lang="en-US" sz="1200" b="1" dirty="0" smtClean="0">
                        <a:solidFill>
                          <a:srgbClr val="FFC000"/>
                        </a:solidFill>
                        <a:latin typeface="Calibri (Body)"/>
                        <a:cs typeface="Arial" pitchFamily="34" charset="0"/>
                      </a:endParaRPr>
                    </a:p>
                  </a:txBody>
                  <a:tcPr marT="45719" marB="45719" anchor="ctr"/>
                </a:tc>
                <a:tc>
                  <a:txBody>
                    <a:bodyPr/>
                    <a:lstStyle/>
                    <a:p>
                      <a:pPr algn="l">
                        <a:spcBef>
                          <a:spcPts val="600"/>
                        </a:spcBef>
                        <a:spcAft>
                          <a:spcPts val="600"/>
                        </a:spcAft>
                      </a:pPr>
                      <a:r>
                        <a:rPr lang="en-US" sz="1200" dirty="0" smtClean="0">
                          <a:latin typeface="Calibri (Body)"/>
                        </a:rPr>
                        <a:t> Fishing  and farming</a:t>
                      </a:r>
                      <a:endParaRPr lang="en-US" sz="1200" b="0" i="0" dirty="0" smtClean="0">
                        <a:solidFill>
                          <a:srgbClr val="FFC000"/>
                        </a:solidFill>
                        <a:latin typeface="Calibri (Body)"/>
                        <a:cs typeface="Arial" pitchFamily="34" charset="0"/>
                      </a:endParaRPr>
                    </a:p>
                  </a:txBody>
                  <a:tcPr marT="45719" marB="45719" anchor="ctr"/>
                </a:tc>
              </a:tr>
              <a:tr h="312296">
                <a:tc>
                  <a:txBody>
                    <a:bodyPr/>
                    <a:lstStyle/>
                    <a:p>
                      <a:pPr algn="l">
                        <a:spcBef>
                          <a:spcPts val="0"/>
                        </a:spcBef>
                        <a:spcAft>
                          <a:spcPts val="0"/>
                        </a:spcAft>
                      </a:pPr>
                      <a:r>
                        <a:rPr lang="en-US" sz="1200" dirty="0" smtClean="0">
                          <a:latin typeface="Calibri (Body)"/>
                        </a:rPr>
                        <a:t>Type of fish catches</a:t>
                      </a:r>
                      <a:endParaRPr lang="en-US" sz="1200" b="1" dirty="0" smtClean="0">
                        <a:solidFill>
                          <a:srgbClr val="FFC000"/>
                        </a:solidFill>
                        <a:latin typeface="Calibri (Body)"/>
                        <a:cs typeface="Arial" pitchFamily="34" charset="0"/>
                      </a:endParaRPr>
                    </a:p>
                  </a:txBody>
                  <a:tcPr marT="45719" marB="45719" anchor="ctr"/>
                </a:tc>
                <a:tc>
                  <a:txBody>
                    <a:bodyPr/>
                    <a:lstStyle/>
                    <a:p>
                      <a:pPr algn="l">
                        <a:spcBef>
                          <a:spcPts val="0"/>
                        </a:spcBef>
                        <a:spcAft>
                          <a:spcPts val="0"/>
                        </a:spcAft>
                      </a:pPr>
                      <a:r>
                        <a:rPr lang="en-US" sz="1200" dirty="0" smtClean="0">
                          <a:latin typeface="Calibri (Body)"/>
                        </a:rPr>
                        <a:t>Tilapia,</a:t>
                      </a:r>
                      <a:r>
                        <a:rPr lang="en-US" sz="1200" baseline="0" dirty="0" smtClean="0">
                          <a:latin typeface="Calibri (Body)"/>
                        </a:rPr>
                        <a:t> Catfish</a:t>
                      </a:r>
                      <a:r>
                        <a:rPr lang="en-US" sz="1200" dirty="0" smtClean="0">
                          <a:latin typeface="Calibri (Body)"/>
                        </a:rPr>
                        <a:t>, Crayfish, Mollusks, Mackerel</a:t>
                      </a:r>
                      <a:r>
                        <a:rPr lang="en-US" sz="1200" baseline="0" dirty="0" smtClean="0">
                          <a:latin typeface="Calibri (Body)"/>
                        </a:rPr>
                        <a:t>, Barramundi </a:t>
                      </a:r>
                      <a:r>
                        <a:rPr lang="en-US" sz="1200" dirty="0" smtClean="0">
                          <a:latin typeface="Calibri (Body)"/>
                        </a:rPr>
                        <a:t>etc</a:t>
                      </a:r>
                      <a:endParaRPr lang="en-US" sz="1200" b="0" i="0" dirty="0" smtClean="0">
                        <a:solidFill>
                          <a:srgbClr val="FFC000"/>
                        </a:solidFill>
                        <a:latin typeface="Calibri (Body)"/>
                        <a:cs typeface="Arial" pitchFamily="34" charset="0"/>
                      </a:endParaRPr>
                    </a:p>
                  </a:txBody>
                  <a:tcPr marT="45719" marB="45719" anchor="ctr"/>
                </a:tc>
              </a:tr>
            </a:tbl>
          </a:graphicData>
        </a:graphic>
      </p:graphicFrame>
      <p:sp>
        <p:nvSpPr>
          <p:cNvPr id="7" name="Rectangle 6">
            <a:extLst>
              <a:ext uri="{FF2B5EF4-FFF2-40B4-BE49-F238E27FC236}">
                <a16:creationId xmlns:a16="http://schemas.microsoft.com/office/drawing/2014/main" xmlns="" id="{19F22857-434B-40D5-A6E6-5A6DEDBCF511}"/>
              </a:ext>
            </a:extLst>
          </p:cNvPr>
          <p:cNvSpPr/>
          <p:nvPr/>
        </p:nvSpPr>
        <p:spPr>
          <a:xfrm>
            <a:off x="5991367" y="4622005"/>
            <a:ext cx="5590928" cy="338554"/>
          </a:xfrm>
          <a:prstGeom prst="rect">
            <a:avLst/>
          </a:prstGeom>
        </p:spPr>
        <p:txBody>
          <a:bodyPr wrap="square">
            <a:spAutoFit/>
          </a:bodyPr>
          <a:lstStyle/>
          <a:p>
            <a:r>
              <a:rPr lang="en-US" sz="1600" b="1" dirty="0" smtClean="0">
                <a:latin typeface="Times New Roman" panose="02020603050405020304" pitchFamily="18" charset="0"/>
                <a:ea typeface="Calibri" panose="020F0502020204030204" pitchFamily="34" charset="0"/>
              </a:rPr>
              <a:t>Table </a:t>
            </a:r>
            <a:r>
              <a:rPr lang="en-US" sz="1600" b="1" dirty="0">
                <a:latin typeface="Times New Roman" panose="02020603050405020304" pitchFamily="18" charset="0"/>
                <a:ea typeface="Calibri" panose="020F0502020204030204" pitchFamily="34" charset="0"/>
              </a:rPr>
              <a:t>1: </a:t>
            </a:r>
            <a:r>
              <a:rPr lang="en-US" sz="1600" b="1" dirty="0" smtClean="0">
                <a:latin typeface="Times New Roman" panose="02020603050405020304" pitchFamily="18" charset="0"/>
                <a:ea typeface="Calibri" panose="020F0502020204030204" pitchFamily="34" charset="0"/>
              </a:rPr>
              <a:t>Geographical features of Lagos state, Nigeria</a:t>
            </a:r>
            <a:endParaRPr lang="en-US" sz="1600" dirty="0"/>
          </a:p>
        </p:txBody>
      </p:sp>
      <p:sp>
        <p:nvSpPr>
          <p:cNvPr id="8" name="Rectangle 7">
            <a:extLst>
              <a:ext uri="{FF2B5EF4-FFF2-40B4-BE49-F238E27FC236}">
                <a16:creationId xmlns:a16="http://schemas.microsoft.com/office/drawing/2014/main" xmlns="" id="{1E697F8D-7861-4123-AC1A-11D5B316BEFB}"/>
              </a:ext>
            </a:extLst>
          </p:cNvPr>
          <p:cNvSpPr/>
          <p:nvPr/>
        </p:nvSpPr>
        <p:spPr>
          <a:xfrm>
            <a:off x="6005015" y="5130711"/>
            <a:ext cx="5390866" cy="1015663"/>
          </a:xfrm>
          <a:prstGeom prst="rect">
            <a:avLst/>
          </a:prstGeom>
          <a:solidFill>
            <a:schemeClr val="accent4">
              <a:lumMod val="20000"/>
              <a:lumOff val="80000"/>
            </a:schemeClr>
          </a:solidFill>
        </p:spPr>
        <p:txBody>
          <a:bodyPr wrap="square">
            <a:spAutoFit/>
          </a:bodyPr>
          <a:lstStyle/>
          <a:p>
            <a:r>
              <a:rPr lang="en-US" sz="2000" b="1" dirty="0" smtClean="0">
                <a:effectLst>
                  <a:outerShdw blurRad="38100" dist="38100" dir="2700000" algn="tl">
                    <a:srgbClr val="000000">
                      <a:alpha val="43137"/>
                    </a:srgbClr>
                  </a:outerShdw>
                </a:effectLst>
                <a:latin typeface="Times New Roman" panose="02020603050405020304" pitchFamily="18" charset="0"/>
              </a:rPr>
              <a:t>Population of the study: </a:t>
            </a:r>
            <a:r>
              <a:rPr lang="en-US" sz="2000" dirty="0" smtClean="0">
                <a:solidFill>
                  <a:srgbClr val="002060"/>
                </a:solidFill>
                <a:latin typeface="Times New Roman" panose="02020603050405020304" pitchFamily="18" charset="0"/>
              </a:rPr>
              <a:t>The study population comprised of all artisanal fisher-folks in Lagos State, Nigeria</a:t>
            </a:r>
            <a:endParaRPr lang="en-US" sz="2000" dirty="0">
              <a:solidFill>
                <a:srgbClr val="002060"/>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6095" y="2789269"/>
            <a:ext cx="1632471" cy="1396452"/>
          </a:xfrm>
          <a:prstGeom prst="rect">
            <a:avLst/>
          </a:prstGeom>
        </p:spPr>
      </p:pic>
      <p:sp>
        <p:nvSpPr>
          <p:cNvPr id="10" name="Oval 13"/>
          <p:cNvSpPr>
            <a:spLocks noChangeArrowheads="1"/>
          </p:cNvSpPr>
          <p:nvPr/>
        </p:nvSpPr>
        <p:spPr bwMode="auto">
          <a:xfrm>
            <a:off x="1856095" y="3783894"/>
            <a:ext cx="259307" cy="163773"/>
          </a:xfrm>
          <a:prstGeom prst="ellipse">
            <a:avLst/>
          </a:prstGeom>
          <a:noFill/>
          <a:ln w="28575">
            <a:solidFill>
              <a:srgbClr val="0C2D8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8299" y="4666476"/>
            <a:ext cx="3186894" cy="1526808"/>
          </a:xfrm>
          <a:prstGeom prst="rect">
            <a:avLst/>
          </a:prstGeom>
        </p:spPr>
      </p:pic>
      <p:sp>
        <p:nvSpPr>
          <p:cNvPr id="12" name="Rectangle 23"/>
          <p:cNvSpPr>
            <a:spLocks noChangeArrowheads="1"/>
          </p:cNvSpPr>
          <p:nvPr/>
        </p:nvSpPr>
        <p:spPr bwMode="auto">
          <a:xfrm>
            <a:off x="1787003" y="4207736"/>
            <a:ext cx="1632471" cy="219809"/>
          </a:xfrm>
          <a:prstGeom prst="rect">
            <a:avLst/>
          </a:prstGeom>
          <a:solidFill>
            <a:schemeClr val="bg1"/>
          </a:solidFill>
          <a:ln>
            <a:noFill/>
            <a:headEnd/>
            <a:tailEnd/>
          </a:ln>
        </p:spPr>
        <p:style>
          <a:lnRef idx="1">
            <a:schemeClr val="accent6"/>
          </a:lnRef>
          <a:fillRef idx="3">
            <a:schemeClr val="accent6"/>
          </a:fillRef>
          <a:effectRef idx="2">
            <a:schemeClr val="accent6"/>
          </a:effectRef>
          <a:fontRef idx="minor">
            <a:schemeClr val="lt1"/>
          </a:fontRef>
        </p:style>
        <p:txBody>
          <a:bodyPr tIns="91440" bIns="91440" anchor="ctr"/>
          <a:lstStyle/>
          <a:p>
            <a:pPr algn="ctr">
              <a:defRPr/>
            </a:pPr>
            <a:r>
              <a:rPr lang="en-US" sz="1400" b="1" dirty="0">
                <a:solidFill>
                  <a:schemeClr val="tx1"/>
                </a:solidFill>
                <a:ea typeface="Times New Roman" pitchFamily="18" charset="0"/>
                <a:cs typeface="Arial" pitchFamily="34" charset="0"/>
              </a:rPr>
              <a:t>Map of Nigeria</a:t>
            </a:r>
            <a:endParaRPr lang="en-US" sz="1400" b="1" dirty="0">
              <a:solidFill>
                <a:schemeClr val="tx1"/>
              </a:solidFill>
              <a:cs typeface="Arial" pitchFamily="34" charset="0"/>
            </a:endParaRPr>
          </a:p>
        </p:txBody>
      </p:sp>
      <p:cxnSp>
        <p:nvCxnSpPr>
          <p:cNvPr id="13" name="Elbow Connector 13"/>
          <p:cNvCxnSpPr/>
          <p:nvPr/>
        </p:nvCxnSpPr>
        <p:spPr>
          <a:xfrm rot="5400000">
            <a:off x="605050" y="4187253"/>
            <a:ext cx="1575463" cy="926626"/>
          </a:xfrm>
          <a:prstGeom prst="bentConnector3">
            <a:avLst>
              <a:gd name="adj1" fmla="val 62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929468" y="5438296"/>
            <a:ext cx="29883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hape 31"/>
          <p:cNvCxnSpPr/>
          <p:nvPr/>
        </p:nvCxnSpPr>
        <p:spPr>
          <a:xfrm>
            <a:off x="2115402" y="3878660"/>
            <a:ext cx="2299791" cy="1468113"/>
          </a:xfrm>
          <a:prstGeom prst="bentConnector3">
            <a:avLst>
              <a:gd name="adj1" fmla="val 12417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23"/>
          <p:cNvSpPr>
            <a:spLocks noChangeArrowheads="1"/>
          </p:cNvSpPr>
          <p:nvPr/>
        </p:nvSpPr>
        <p:spPr bwMode="auto">
          <a:xfrm>
            <a:off x="1228299" y="6206619"/>
            <a:ext cx="3186894" cy="161885"/>
          </a:xfrm>
          <a:prstGeom prst="rect">
            <a:avLst/>
          </a:prstGeom>
          <a:solidFill>
            <a:srgbClr val="FF0000"/>
          </a:solidFill>
          <a:ln>
            <a:headEnd/>
            <a:tailEnd/>
          </a:ln>
        </p:spPr>
        <p:style>
          <a:lnRef idx="1">
            <a:schemeClr val="accent6"/>
          </a:lnRef>
          <a:fillRef idx="3">
            <a:schemeClr val="accent6"/>
          </a:fillRef>
          <a:effectRef idx="2">
            <a:schemeClr val="accent6"/>
          </a:effectRef>
          <a:fontRef idx="minor">
            <a:schemeClr val="lt1"/>
          </a:fontRef>
        </p:style>
        <p:txBody>
          <a:bodyPr tIns="91440" bIns="91440" anchor="ctr"/>
          <a:lstStyle/>
          <a:p>
            <a:pPr algn="ctr">
              <a:defRPr/>
            </a:pPr>
            <a:r>
              <a:rPr lang="en-US" sz="1400" b="1" dirty="0">
                <a:ea typeface="Times New Roman" pitchFamily="18" charset="0"/>
                <a:cs typeface="Arial" pitchFamily="34" charset="0"/>
              </a:rPr>
              <a:t>Map of </a:t>
            </a:r>
            <a:r>
              <a:rPr lang="en-US" sz="1400" b="1" dirty="0" smtClean="0">
                <a:ea typeface="Times New Roman" pitchFamily="18" charset="0"/>
                <a:cs typeface="Arial" pitchFamily="34" charset="0"/>
              </a:rPr>
              <a:t>Lagos </a:t>
            </a:r>
            <a:r>
              <a:rPr lang="en-US" sz="1400" b="1" dirty="0">
                <a:ea typeface="Times New Roman" pitchFamily="18" charset="0"/>
                <a:cs typeface="Arial" pitchFamily="34" charset="0"/>
              </a:rPr>
              <a:t>State</a:t>
            </a:r>
            <a:endParaRPr lang="en-US" sz="1400" b="1" dirty="0">
              <a:cs typeface="Arial" pitchFamily="34" charset="0"/>
            </a:endParaRPr>
          </a:p>
        </p:txBody>
      </p:sp>
    </p:spTree>
    <p:extLst>
      <p:ext uri="{BB962C8B-B14F-4D97-AF65-F5344CB8AC3E}">
        <p14:creationId xmlns:p14="http://schemas.microsoft.com/office/powerpoint/2010/main" val="223910049"/>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609600"/>
            <a:ext cx="8596312" cy="961623"/>
          </a:xfrm>
        </p:spPr>
        <p:txBody>
          <a:bodyPr/>
          <a:lstStyle/>
          <a:p>
            <a:r>
              <a:rPr lang="en-US" sz="3200" b="1" kern="0" dirty="0">
                <a:solidFill>
                  <a:schemeClr val="accent2">
                    <a:lumMod val="60000"/>
                    <a:lumOff val="40000"/>
                  </a:schemeClr>
                </a:solidFill>
                <a:effectLst>
                  <a:outerShdw blurRad="38100" dist="38100" dir="2700000" algn="tl">
                    <a:srgbClr val="000000">
                      <a:alpha val="43137"/>
                    </a:srgbClr>
                  </a:outerShdw>
                </a:effectLst>
              </a:rPr>
              <a:t>Sampling procedure and sample size</a:t>
            </a:r>
            <a:endParaRPr lang="en-GB" sz="3200" dirty="0">
              <a:solidFill>
                <a:schemeClr val="accent2">
                  <a:lumMod val="60000"/>
                  <a:lumOff val="40000"/>
                </a:schemeClr>
              </a:solidFill>
            </a:endParaRPr>
          </a:p>
        </p:txBody>
      </p:sp>
      <p:graphicFrame>
        <p:nvGraphicFramePr>
          <p:cNvPr id="5" name="Content Placeholder 7"/>
          <p:cNvGraphicFramePr>
            <a:graphicFrameLocks/>
          </p:cNvGraphicFramePr>
          <p:nvPr>
            <p:extLst>
              <p:ext uri="{D42A27DB-BD31-4B8C-83A1-F6EECF244321}">
                <p14:modId xmlns:p14="http://schemas.microsoft.com/office/powerpoint/2010/main" val="1291340610"/>
              </p:ext>
            </p:extLst>
          </p:nvPr>
        </p:nvGraphicFramePr>
        <p:xfrm>
          <a:off x="549588" y="1468191"/>
          <a:ext cx="10745183" cy="47651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408993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609600"/>
            <a:ext cx="8596312" cy="832834"/>
          </a:xfrm>
        </p:spPr>
        <p:txBody>
          <a:bodyPr/>
          <a:lstStyle/>
          <a:p>
            <a:r>
              <a:rPr lang="en-US" sz="3200" dirty="0" smtClean="0"/>
              <a:t>Methodology continue….</a:t>
            </a:r>
            <a:endParaRPr lang="en-GB" sz="3200" dirty="0"/>
          </a:p>
        </p:txBody>
      </p:sp>
      <p:graphicFrame>
        <p:nvGraphicFramePr>
          <p:cNvPr id="5" name="Diagram 4"/>
          <p:cNvGraphicFramePr/>
          <p:nvPr>
            <p:extLst>
              <p:ext uri="{D42A27DB-BD31-4B8C-83A1-F6EECF244321}">
                <p14:modId xmlns:p14="http://schemas.microsoft.com/office/powerpoint/2010/main" val="150584019"/>
              </p:ext>
            </p:extLst>
          </p:nvPr>
        </p:nvGraphicFramePr>
        <p:xfrm>
          <a:off x="314283" y="1841679"/>
          <a:ext cx="10993368" cy="46750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9879343"/>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107319"/>
            <a:ext cx="8596312" cy="626772"/>
          </a:xfrm>
        </p:spPr>
        <p:txBody>
          <a:bodyPr/>
          <a:lstStyle/>
          <a:p>
            <a:r>
              <a:rPr lang="en-US" sz="3200" dirty="0" smtClean="0">
                <a:effectLst>
                  <a:outerShdw blurRad="38100" dist="38100" dir="2700000" algn="tl">
                    <a:srgbClr val="000000">
                      <a:alpha val="43137"/>
                    </a:srgbClr>
                  </a:outerShdw>
                </a:effectLst>
              </a:rPr>
              <a:t>Calculation of vulnerability index</a:t>
            </a:r>
            <a:endParaRPr lang="en-GB" sz="3200" dirty="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296214" y="953034"/>
                <a:ext cx="5550794" cy="5769738"/>
              </a:xfrm>
            </p:spPr>
            <p:txBody>
              <a:bodyPr/>
              <a:lstStyle/>
              <a:p>
                <a:pPr>
                  <a:spcBef>
                    <a:spcPts val="0"/>
                  </a:spcBef>
                </a:pPr>
                <a:r>
                  <a:rPr lang="en-US" sz="1600" dirty="0"/>
                  <a:t>The vulnerability of artisanal fishers and their host communities to climate change was assessed using vulnerability index and could be expressed as:</a:t>
                </a:r>
              </a:p>
              <a:p>
                <a:pPr>
                  <a:spcBef>
                    <a:spcPts val="0"/>
                  </a:spcBef>
                </a:pPr>
                <a:endParaRPr lang="en-US" sz="1600" i="1" dirty="0"/>
              </a:p>
              <a:p>
                <a:pPr marL="0" indent="0">
                  <a:spcBef>
                    <a:spcPts val="0"/>
                  </a:spcBef>
                  <a:buNone/>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𝑉</m:t>
                          </m:r>
                          <m:r>
                            <a:rPr lang="en-US" sz="1600" i="1">
                              <a:latin typeface="Cambria Math" panose="02040503050406030204" pitchFamily="18" charset="0"/>
                            </a:rPr>
                            <m:t>=</m:t>
                          </m:r>
                          <m:r>
                            <a:rPr lang="en-US" sz="1600" i="1">
                              <a:latin typeface="Cambria Math" panose="02040503050406030204" pitchFamily="18" charset="0"/>
                            </a:rPr>
                            <m:t>𝑓</m:t>
                          </m:r>
                          <m:r>
                            <a:rPr lang="en-US" sz="1600" i="1">
                              <a:latin typeface="Cambria Math" panose="02040503050406030204" pitchFamily="18" charset="0"/>
                            </a:rPr>
                            <m:t>(</m:t>
                          </m:r>
                          <m:r>
                            <a:rPr lang="en-US" sz="1600" i="1">
                              <a:latin typeface="Cambria Math" panose="02040503050406030204" pitchFamily="18" charset="0"/>
                            </a:rPr>
                            <m:t>𝑃𝐼</m:t>
                          </m:r>
                        </m:e>
                        <m:sub>
                          <m:r>
                            <a:rPr lang="en-US" sz="1600" i="1">
                              <a:latin typeface="Cambria Math" panose="02040503050406030204" pitchFamily="18" charset="0"/>
                            </a:rPr>
                            <m:t> </m:t>
                          </m:r>
                        </m:sub>
                      </m:sSub>
                      <m:r>
                        <a:rPr lang="en-US" sz="1600" i="1">
                          <a:latin typeface="Cambria Math" panose="02040503050406030204" pitchFamily="18" charset="0"/>
                        </a:rPr>
                        <m:t>– </m:t>
                      </m:r>
                      <m:r>
                        <a:rPr lang="en-US" sz="1600" i="1">
                          <a:latin typeface="Cambria Math" panose="02040503050406030204" pitchFamily="18" charset="0"/>
                        </a:rPr>
                        <m:t>𝐴𝐶</m:t>
                      </m:r>
                      <m:r>
                        <a:rPr lang="en-US" sz="1600" i="1">
                          <a:latin typeface="Cambria Math" panose="02040503050406030204" pitchFamily="18" charset="0"/>
                        </a:rPr>
                        <m:t>)………………….(1)</m:t>
                      </m:r>
                    </m:oMath>
                  </m:oMathPara>
                </a14:m>
                <a:endParaRPr lang="en-US" sz="1600" dirty="0"/>
              </a:p>
              <a:p>
                <a:pPr>
                  <a:spcBef>
                    <a:spcPts val="0"/>
                  </a:spcBef>
                </a:pPr>
                <a:endParaRPr lang="en-US" sz="1600" dirty="0"/>
              </a:p>
              <a:p>
                <a:pPr marL="0" indent="0">
                  <a:spcBef>
                    <a:spcPts val="0"/>
                  </a:spcBef>
                  <a:buNone/>
                </a:pPr>
                <a:r>
                  <a:rPr lang="en-US" sz="1600" dirty="0"/>
                  <a:t>where 	</a:t>
                </a:r>
                <a:r>
                  <a:rPr lang="en-US" sz="1600" i="1" dirty="0"/>
                  <a:t>V </a:t>
                </a:r>
                <a:r>
                  <a:rPr lang="en-US" sz="1600" dirty="0"/>
                  <a:t>=vulnerability, </a:t>
                </a:r>
                <a:endParaRPr lang="en-US" sz="1600" dirty="0" smtClean="0"/>
              </a:p>
              <a:p>
                <a:pPr marL="0" indent="0">
                  <a:spcBef>
                    <a:spcPts val="0"/>
                  </a:spcBef>
                  <a:buNone/>
                </a:pPr>
                <a:r>
                  <a:rPr lang="en-US" sz="1600" i="1" dirty="0"/>
                  <a:t>	</a:t>
                </a:r>
                <a:r>
                  <a:rPr lang="en-US" sz="1600" i="1" dirty="0" smtClean="0"/>
                  <a:t>	PI</a:t>
                </a:r>
                <a:r>
                  <a:rPr lang="en-US" sz="1600" i="1" dirty="0"/>
                  <a:t>=</a:t>
                </a:r>
                <a:r>
                  <a:rPr lang="en-US" sz="1600" dirty="0"/>
                  <a:t> potential impact, and </a:t>
                </a:r>
              </a:p>
              <a:p>
                <a:pPr marL="0" indent="0">
                  <a:spcBef>
                    <a:spcPts val="0"/>
                  </a:spcBef>
                  <a:buNone/>
                </a:pPr>
                <a:r>
                  <a:rPr lang="en-US" sz="1600" i="1" dirty="0" smtClean="0"/>
                  <a:t>		AC</a:t>
                </a:r>
                <a:r>
                  <a:rPr lang="en-US" sz="1600" i="1" dirty="0"/>
                  <a:t>=</a:t>
                </a:r>
                <a:r>
                  <a:rPr lang="en-US" sz="1600" dirty="0"/>
                  <a:t> adaptive capacity</a:t>
                </a:r>
              </a:p>
              <a:p>
                <a:pPr>
                  <a:spcBef>
                    <a:spcPts val="0"/>
                  </a:spcBef>
                </a:pPr>
                <a:r>
                  <a:rPr lang="en-US" sz="1600" dirty="0"/>
                  <a:t>For each component of vulnerability, the collected data are then arranged in the form of a rectangular matrix with rows representing coastal communities and columns representing indicators. (See Table 2)</a:t>
                </a:r>
              </a:p>
              <a:p>
                <a:pPr>
                  <a:spcBef>
                    <a:spcPts val="0"/>
                  </a:spcBef>
                </a:pPr>
                <a:endParaRPr lang="en-US" sz="1600" dirty="0"/>
              </a:p>
              <a:p>
                <a:pPr>
                  <a:spcBef>
                    <a:spcPts val="0"/>
                  </a:spcBef>
                </a:pPr>
                <a:r>
                  <a:rPr lang="en-US" sz="1600" dirty="0"/>
                  <a:t>Regarding different scales of indicators, normalization of indicators was done for variables to become free scale and comparable using standardization method where indicators were standardized to fit within the range zero (0) to one (1). Thus, the normalized value of an indicator (</a:t>
                </a:r>
                <a:r>
                  <a:rPr lang="en-US" sz="1600" i="1" dirty="0"/>
                  <a:t>Y</a:t>
                </a:r>
                <a:r>
                  <a:rPr lang="en-US" sz="1600" dirty="0"/>
                  <a:t>) for a household (</a:t>
                </a:r>
                <a:r>
                  <a:rPr lang="en-US" sz="1600" i="1" dirty="0" err="1"/>
                  <a:t>i</a:t>
                </a:r>
                <a:r>
                  <a:rPr lang="en-US" sz="1600" dirty="0"/>
                  <a:t>) is given by:</a:t>
                </a:r>
              </a:p>
              <a:p>
                <a:pPr>
                  <a:spcBef>
                    <a:spcPts val="0"/>
                  </a:spcBef>
                </a:pPr>
                <a:endParaRPr lang="en-US" sz="1600" i="1" dirty="0"/>
              </a:p>
              <a:p>
                <a:pPr marL="0" indent="0">
                  <a:spcBef>
                    <a:spcPts val="0"/>
                  </a:spcBef>
                  <a:buNone/>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𝑦𝑖𝑗</m:t>
                      </m:r>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𝑀𝑎𝑥</m:t>
                          </m:r>
                          <m:d>
                            <m:dPr>
                              <m:begChr m:val="{"/>
                              <m:endChr m:val="}"/>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r>
                                    <a:rPr lang="en-US" sz="1600" i="1">
                                      <a:latin typeface="Cambria Math" panose="02040503050406030204" pitchFamily="18" charset="0"/>
                                    </a:rPr>
                                    <m:t>𝑋</m:t>
                                  </m:r>
                                </m:e>
                                <m:sub>
                                  <m:r>
                                    <a:rPr lang="en-US" sz="1600" i="1">
                                      <a:latin typeface="Cambria Math" panose="02040503050406030204" pitchFamily="18" charset="0"/>
                                    </a:rPr>
                                    <m:t>𝑖𝑗</m:t>
                                  </m:r>
                                </m:sub>
                              </m:sSub>
                            </m:e>
                          </m:d>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𝑋</m:t>
                              </m:r>
                            </m:e>
                            <m:sub>
                              <m:r>
                                <a:rPr lang="en-US" sz="1600" i="1">
                                  <a:latin typeface="Cambria Math" panose="02040503050406030204" pitchFamily="18" charset="0"/>
                                </a:rPr>
                                <m:t>𝑖𝑗</m:t>
                              </m:r>
                            </m:sub>
                          </m:sSub>
                        </m:num>
                        <m:den>
                          <m:r>
                            <a:rPr lang="en-US" sz="1600" i="1">
                              <a:latin typeface="Cambria Math" panose="02040503050406030204" pitchFamily="18" charset="0"/>
                            </a:rPr>
                            <m:t>𝑀𝑎𝑥</m:t>
                          </m:r>
                          <m:d>
                            <m:dPr>
                              <m:begChr m:val="{"/>
                              <m:endChr m:val="}"/>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r>
                                    <a:rPr lang="en-US" sz="1600" i="1">
                                      <a:latin typeface="Cambria Math" panose="02040503050406030204" pitchFamily="18" charset="0"/>
                                    </a:rPr>
                                    <m:t>𝑋</m:t>
                                  </m:r>
                                </m:e>
                                <m:sub>
                                  <m:r>
                                    <a:rPr lang="en-US" sz="1600" i="1">
                                      <a:latin typeface="Cambria Math" panose="02040503050406030204" pitchFamily="18" charset="0"/>
                                    </a:rPr>
                                    <m:t>𝑖𝑗</m:t>
                                  </m:r>
                                </m:sub>
                              </m:sSub>
                            </m:e>
                          </m:d>
                          <m:r>
                            <a:rPr lang="en-US" sz="1600" i="1">
                              <a:latin typeface="Cambria Math" panose="02040503050406030204" pitchFamily="18" charset="0"/>
                            </a:rPr>
                            <m:t>−</m:t>
                          </m:r>
                          <m:r>
                            <a:rPr lang="en-US" sz="1600" i="1">
                              <a:latin typeface="Cambria Math" panose="02040503050406030204" pitchFamily="18" charset="0"/>
                            </a:rPr>
                            <m:t>𝑀𝑖𝑛</m:t>
                          </m:r>
                          <m:d>
                            <m:dPr>
                              <m:begChr m:val="{"/>
                              <m:endChr m:val="}"/>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r>
                                    <a:rPr lang="en-US" sz="1600" i="1">
                                      <a:latin typeface="Cambria Math" panose="02040503050406030204" pitchFamily="18" charset="0"/>
                                    </a:rPr>
                                    <m:t>𝑋</m:t>
                                  </m:r>
                                </m:e>
                                <m:sub>
                                  <m:r>
                                    <a:rPr lang="en-US" sz="1600" i="1">
                                      <a:latin typeface="Cambria Math" panose="02040503050406030204" pitchFamily="18" charset="0"/>
                                    </a:rPr>
                                    <m:t>𝑖𝑗</m:t>
                                  </m:r>
                                </m:sub>
                              </m:sSub>
                            </m:e>
                          </m:d>
                        </m:den>
                      </m:f>
                      <m:r>
                        <a:rPr lang="en-US" sz="1600" i="1">
                          <a:latin typeface="Cambria Math" panose="02040503050406030204" pitchFamily="18" charset="0"/>
                        </a:rPr>
                        <m:t>……………….(2)</m:t>
                      </m:r>
                    </m:oMath>
                  </m:oMathPara>
                </a14:m>
                <a:r>
                  <a:rPr lang="en-US" sz="1600" dirty="0"/>
                  <a:t/>
                </a:r>
                <a:br>
                  <a:rPr lang="en-US" sz="1600" dirty="0"/>
                </a:br>
                <a:endParaRPr lang="en-US" sz="1600" dirty="0"/>
              </a:p>
              <a:p>
                <a:endParaRPr lang="en-GB" sz="1600"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296214" y="953034"/>
                <a:ext cx="5550794" cy="5769738"/>
              </a:xfrm>
              <a:blipFill rotWithShape="0">
                <a:blip r:embed="rId2"/>
                <a:stretch>
                  <a:fillRect l="-659" t="-422" r="-7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5952853" y="2434106"/>
                <a:ext cx="5689648" cy="4423893"/>
              </a:xfrm>
            </p:spPr>
            <p:txBody>
              <a:bodyPr/>
              <a:lstStyle/>
              <a:p>
                <a:r>
                  <a:rPr lang="en-US" sz="1600" dirty="0"/>
                  <a:t>where  </a:t>
                </a:r>
                <a:r>
                  <a:rPr lang="en-US" sz="1600" i="1" dirty="0" err="1"/>
                  <a:t>Xij</a:t>
                </a:r>
                <a:r>
                  <a:rPr lang="en-US" sz="1600" i="1" dirty="0"/>
                  <a:t> =</a:t>
                </a:r>
                <a:r>
                  <a:rPr lang="en-US" sz="1600" dirty="0"/>
                  <a:t> value of the vulnerability indicator for the individual fisher for </a:t>
                </a:r>
                <a:r>
                  <a:rPr lang="en-US" sz="1600" i="1" dirty="0"/>
                  <a:t>x </a:t>
                </a:r>
                <a:r>
                  <a:rPr lang="en-US" sz="1600" dirty="0"/>
                  <a:t>indicator, </a:t>
                </a:r>
                <a:r>
                  <a:rPr lang="en-US" sz="1600" i="1" dirty="0"/>
                  <a:t>Max </a:t>
                </a:r>
                <a:r>
                  <a:rPr lang="en-US" sz="1600" dirty="0"/>
                  <a:t>&amp; </a:t>
                </a:r>
                <a:r>
                  <a:rPr lang="en-US" sz="1600" i="1" dirty="0"/>
                  <a:t>Min </a:t>
                </a:r>
                <a:r>
                  <a:rPr lang="en-US" sz="1600" dirty="0"/>
                  <a:t>= maximum and minimum values of indicators respectively for the variables of </a:t>
                </a:r>
                <a:r>
                  <a:rPr lang="en-US" sz="1600" dirty="0" smtClean="0"/>
                  <a:t>interest.</a:t>
                </a:r>
              </a:p>
              <a:p>
                <a:r>
                  <a:rPr lang="en-US" sz="1600" dirty="0" smtClean="0"/>
                  <a:t>However, simple </a:t>
                </a:r>
                <a:r>
                  <a:rPr lang="en-US" sz="1600" dirty="0"/>
                  <a:t>average of all the normalized scores is then computed to construct the vulnerability index using:</a:t>
                </a:r>
              </a:p>
              <a:p>
                <a:pPr marL="0" indent="0">
                  <a:spcBef>
                    <a:spcPts val="0"/>
                  </a:spcBef>
                  <a:buNone/>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𝑉𝐼</m:t>
                      </m:r>
                      <m:r>
                        <a:rPr lang="en-US" sz="1600" i="1">
                          <a:latin typeface="Cambria Math" panose="02040503050406030204" pitchFamily="18" charset="0"/>
                        </a:rPr>
                        <m:t>=</m:t>
                      </m:r>
                      <m:f>
                        <m:fPr>
                          <m:ctrlPr>
                            <a:rPr lang="en-US" sz="1600" i="1">
                              <a:latin typeface="Cambria Math" panose="02040503050406030204" pitchFamily="18" charset="0"/>
                            </a:rPr>
                          </m:ctrlPr>
                        </m:fPr>
                        <m:num>
                          <m:nary>
                            <m:naryPr>
                              <m:chr m:val="∑"/>
                              <m:limLoc m:val="undOvr"/>
                              <m:supHide m:val="on"/>
                              <m:ctrlPr>
                                <a:rPr lang="en-US" sz="1600" i="1">
                                  <a:latin typeface="Cambria Math" panose="02040503050406030204" pitchFamily="18" charset="0"/>
                                </a:rPr>
                              </m:ctrlPr>
                            </m:naryPr>
                            <m:sub>
                              <m:r>
                                <a:rPr lang="en-US" sz="1600" i="1">
                                  <a:latin typeface="Cambria Math" panose="02040503050406030204" pitchFamily="18" charset="0"/>
                                </a:rPr>
                                <m:t>𝑗</m:t>
                              </m:r>
                            </m:sub>
                            <m:sup/>
                            <m:e>
                              <m:sSub>
                                <m:sSubPr>
                                  <m:ctrlPr>
                                    <a:rPr lang="en-US" sz="1600" i="1">
                                      <a:latin typeface="Cambria Math" panose="02040503050406030204" pitchFamily="18" charset="0"/>
                                    </a:rPr>
                                  </m:ctrlPr>
                                </m:sSubPr>
                                <m:e>
                                  <m:r>
                                    <a:rPr lang="en-US" sz="1600" i="1">
                                      <a:latin typeface="Cambria Math" panose="02040503050406030204" pitchFamily="18" charset="0"/>
                                    </a:rPr>
                                    <m:t>𝑥</m:t>
                                  </m:r>
                                </m:e>
                                <m:sub>
                                  <m:r>
                                    <a:rPr lang="en-US" sz="1600" i="1">
                                      <a:latin typeface="Cambria Math" panose="02040503050406030204" pitchFamily="18" charset="0"/>
                                    </a:rPr>
                                    <m:t>𝑖𝑗</m:t>
                                  </m:r>
                                </m:sub>
                              </m:sSub>
                            </m:e>
                          </m:nary>
                          <m:r>
                            <a:rPr lang="en-US" sz="1600" i="1">
                              <a:latin typeface="Cambria Math" panose="02040503050406030204" pitchFamily="18" charset="0"/>
                            </a:rPr>
                            <m:t>+</m:t>
                          </m:r>
                          <m:nary>
                            <m:naryPr>
                              <m:chr m:val="∑"/>
                              <m:limLoc m:val="undOvr"/>
                              <m:supHide m:val="on"/>
                              <m:ctrlPr>
                                <a:rPr lang="en-US" sz="1600" i="1">
                                  <a:latin typeface="Cambria Math" panose="02040503050406030204" pitchFamily="18" charset="0"/>
                                </a:rPr>
                              </m:ctrlPr>
                            </m:naryPr>
                            <m:sub>
                              <m:r>
                                <a:rPr lang="en-US" sz="1600" i="1">
                                  <a:latin typeface="Cambria Math" panose="02040503050406030204" pitchFamily="18" charset="0"/>
                                </a:rPr>
                                <m:t>𝑗</m:t>
                              </m:r>
                            </m:sub>
                            <m:sup/>
                            <m:e>
                              <m:sSub>
                                <m:sSubPr>
                                  <m:ctrlPr>
                                    <a:rPr lang="en-US" sz="1600" i="1">
                                      <a:latin typeface="Cambria Math" panose="02040503050406030204" pitchFamily="18" charset="0"/>
                                    </a:rPr>
                                  </m:ctrlPr>
                                </m:sSubPr>
                                <m:e>
                                  <m:r>
                                    <a:rPr lang="en-US" sz="1600" i="1">
                                      <a:latin typeface="Cambria Math" panose="02040503050406030204" pitchFamily="18" charset="0"/>
                                    </a:rPr>
                                    <m:t>𝑦</m:t>
                                  </m:r>
                                </m:e>
                                <m:sub>
                                  <m:r>
                                    <a:rPr lang="en-US" sz="1600" i="1">
                                      <a:latin typeface="Cambria Math" panose="02040503050406030204" pitchFamily="18" charset="0"/>
                                    </a:rPr>
                                    <m:t>𝑖𝑗</m:t>
                                  </m:r>
                                </m:sub>
                              </m:sSub>
                            </m:e>
                          </m:nary>
                        </m:num>
                        <m:den>
                          <m:r>
                            <a:rPr lang="en-US" sz="1600" i="1">
                              <a:latin typeface="Cambria Math" panose="02040503050406030204" pitchFamily="18" charset="0"/>
                            </a:rPr>
                            <m:t>𝐾</m:t>
                          </m:r>
                        </m:den>
                      </m:f>
                      <m:r>
                        <a:rPr lang="en-US" sz="1600" i="1">
                          <a:latin typeface="Cambria Math" panose="02040503050406030204" pitchFamily="18" charset="0"/>
                        </a:rPr>
                        <m:t>………………….(3)</m:t>
                      </m:r>
                    </m:oMath>
                  </m:oMathPara>
                </a14:m>
                <a:r>
                  <a:rPr lang="en-US" sz="1600" dirty="0"/>
                  <a:t/>
                </a:r>
                <a:br>
                  <a:rPr lang="en-US" sz="1600" dirty="0"/>
                </a:br>
                <a:endParaRPr lang="en-US" sz="1600" dirty="0" smtClean="0"/>
              </a:p>
              <a:p>
                <a:pPr marL="0" indent="0">
                  <a:spcBef>
                    <a:spcPts val="0"/>
                  </a:spcBef>
                  <a:buNone/>
                </a:pPr>
                <a:endParaRPr lang="en-US" sz="1600" dirty="0"/>
              </a:p>
              <a:p>
                <a:pPr marL="0" indent="0">
                  <a:spcBef>
                    <a:spcPts val="0"/>
                  </a:spcBef>
                  <a:buNone/>
                </a:pPr>
                <a:r>
                  <a:rPr lang="en-US" sz="1600" dirty="0" smtClean="0"/>
                  <a:t>Where </a:t>
                </a:r>
                <a:r>
                  <a:rPr lang="en-US" sz="1600" dirty="0"/>
                  <a:t>	</a:t>
                </a:r>
                <a:r>
                  <a:rPr lang="en-US" sz="1600" i="1" dirty="0"/>
                  <a:t>VI</a:t>
                </a:r>
                <a:r>
                  <a:rPr lang="en-US" sz="1600" dirty="0"/>
                  <a:t>= vulnerability of </a:t>
                </a:r>
                <a:r>
                  <a:rPr lang="en-US" sz="1600" dirty="0" smtClean="0"/>
                  <a:t>indicator</a:t>
                </a:r>
                <a:endParaRPr lang="en-US" sz="1600" dirty="0"/>
              </a:p>
              <a:p>
                <a:pPr marL="0" indent="0">
                  <a:spcBef>
                    <a:spcPts val="0"/>
                  </a:spcBef>
                  <a:buNone/>
                </a:pPr>
                <a:r>
                  <a:rPr lang="en-US" sz="1600" i="1" dirty="0"/>
                  <a:t>	</a:t>
                </a:r>
                <a:r>
                  <a:rPr lang="en-US" sz="1600" i="1" dirty="0" smtClean="0"/>
                  <a:t>	K</a:t>
                </a:r>
                <a:r>
                  <a:rPr lang="en-US" sz="1600" dirty="0"/>
                  <a:t>= number of indicator used</a:t>
                </a:r>
              </a:p>
              <a:p>
                <a:r>
                  <a:rPr lang="en-US" sz="1600" dirty="0" smtClean="0"/>
                  <a:t>The </a:t>
                </a:r>
                <a:r>
                  <a:rPr lang="en-US" sz="1600" dirty="0"/>
                  <a:t>average index for the sources of vulnerability is determined to compute overall vulnerability index for the study and therefore vulnerability indices are used to rank the different coastal communities in terms of vulnerability. </a:t>
                </a:r>
              </a:p>
              <a:p>
                <a:endParaRPr lang="en-GB" sz="1600"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5952853" y="2434106"/>
                <a:ext cx="5689648" cy="4423893"/>
              </a:xfrm>
              <a:blipFill rotWithShape="0">
                <a:blip r:embed="rId3"/>
                <a:stretch>
                  <a:fillRect l="-643" t="-551" r="-214" b="-3168"/>
                </a:stretch>
              </a:blipFill>
            </p:spPr>
            <p:txBody>
              <a:bodyPr/>
              <a:lstStyle/>
              <a:p>
                <a:r>
                  <a:rPr lang="en-GB">
                    <a:noFill/>
                  </a:rPr>
                  <a:t> </a:t>
                </a:r>
              </a:p>
            </p:txBody>
          </p:sp>
        </mc:Fallback>
      </mc:AlternateContent>
      <p:graphicFrame>
        <p:nvGraphicFramePr>
          <p:cNvPr id="5" name="Table 4"/>
          <p:cNvGraphicFramePr>
            <a:graphicFrameLocks noGrp="1"/>
          </p:cNvGraphicFramePr>
          <p:nvPr>
            <p:extLst>
              <p:ext uri="{D42A27DB-BD31-4B8C-83A1-F6EECF244321}">
                <p14:modId xmlns:p14="http://schemas.microsoft.com/office/powerpoint/2010/main" val="4056240528"/>
              </p:ext>
            </p:extLst>
          </p:nvPr>
        </p:nvGraphicFramePr>
        <p:xfrm>
          <a:off x="6052879" y="1169893"/>
          <a:ext cx="4520676" cy="1261872"/>
        </p:xfrm>
        <a:graphic>
          <a:graphicData uri="http://schemas.openxmlformats.org/drawingml/2006/table">
            <a:tbl>
              <a:tblPr firstRow="1" firstCol="1" bandRow="1">
                <a:tableStyleId>{5C22544A-7EE6-4342-B048-85BDC9FD1C3A}</a:tableStyleId>
              </a:tblPr>
              <a:tblGrid>
                <a:gridCol w="1143835"/>
                <a:gridCol w="592872"/>
                <a:gridCol w="743219"/>
                <a:gridCol w="525356"/>
                <a:gridCol w="757697"/>
                <a:gridCol w="757697"/>
              </a:tblGrid>
              <a:tr h="180329">
                <a:tc rowSpan="2">
                  <a:txBody>
                    <a:bodyPr/>
                    <a:lstStyle/>
                    <a:p>
                      <a:pPr algn="ctr">
                        <a:lnSpc>
                          <a:spcPct val="115000"/>
                        </a:lnSpc>
                        <a:spcAft>
                          <a:spcPts val="0"/>
                        </a:spcAft>
                      </a:pPr>
                      <a:r>
                        <a:rPr lang="en-US" sz="1200" dirty="0">
                          <a:effectLst/>
                        </a:rPr>
                        <a:t>Coastal communities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5">
                  <a:txBody>
                    <a:bodyPr/>
                    <a:lstStyle/>
                    <a:p>
                      <a:pPr algn="ctr">
                        <a:lnSpc>
                          <a:spcPct val="115000"/>
                        </a:lnSpc>
                        <a:spcAft>
                          <a:spcPts val="0"/>
                        </a:spcAft>
                      </a:pPr>
                      <a:r>
                        <a:rPr lang="en-US" sz="1200" dirty="0">
                          <a:effectLst/>
                        </a:rPr>
                        <a:t>Vulnerability Indicators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1549">
                <a:tc vMerge="1">
                  <a:txBody>
                    <a:bodyPr/>
                    <a:lstStyle/>
                    <a:p>
                      <a:endParaRPr lang="en-US"/>
                    </a:p>
                  </a:txBody>
                  <a:tcPr/>
                </a:tc>
                <a:tc>
                  <a:txBody>
                    <a:bodyPr/>
                    <a:lstStyle/>
                    <a:p>
                      <a:pPr algn="ctr">
                        <a:lnSpc>
                          <a:spcPct val="115000"/>
                        </a:lnSpc>
                        <a:spcAft>
                          <a:spcPts val="0"/>
                        </a:spcAft>
                      </a:pPr>
                      <a:r>
                        <a:rPr lang="en-US" sz="12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dirty="0">
                          <a:effectLst/>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dirty="0">
                          <a:effectLst/>
                        </a:rPr>
                        <a:t>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0329">
                <a:tc>
                  <a:txBody>
                    <a:bodyPr/>
                    <a:lstStyle/>
                    <a:p>
                      <a:pPr>
                        <a:lnSpc>
                          <a:spcPct val="115000"/>
                        </a:lnSpc>
                        <a:spcAft>
                          <a:spcPts val="0"/>
                        </a:spcAft>
                      </a:pPr>
                      <a:r>
                        <a:rPr lang="en-US" sz="1200">
                          <a:effectLst/>
                        </a:rPr>
                        <a:t>Eti-osa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1j</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2j</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dirty="0">
                          <a:effectLst/>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ijk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0329">
                <a:tc>
                  <a:txBody>
                    <a:bodyPr/>
                    <a:lstStyle/>
                    <a:p>
                      <a:pPr>
                        <a:lnSpc>
                          <a:spcPct val="115000"/>
                        </a:lnSpc>
                        <a:spcAft>
                          <a:spcPts val="0"/>
                        </a:spcAft>
                      </a:pPr>
                      <a:r>
                        <a:rPr lang="en-US" sz="1200">
                          <a:effectLst/>
                        </a:rPr>
                        <a:t>Ibeju-Lekki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ij1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ij2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dirty="0">
                          <a:effectLst/>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ijk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0329">
                <a:tc>
                  <a:txBody>
                    <a:bodyPr/>
                    <a:lstStyle/>
                    <a:p>
                      <a:pPr>
                        <a:lnSpc>
                          <a:spcPct val="115000"/>
                        </a:lnSpc>
                        <a:spcAft>
                          <a:spcPts val="0"/>
                        </a:spcAft>
                      </a:pPr>
                      <a:r>
                        <a:rPr lang="en-US" sz="1200">
                          <a:effectLst/>
                        </a:rPr>
                        <a:t>Epe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ij1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ij2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dirty="0">
                          <a:effectLst/>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ijk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0329">
                <a:tc>
                  <a:txBody>
                    <a:bodyPr/>
                    <a:lstStyle/>
                    <a:p>
                      <a:pPr>
                        <a:lnSpc>
                          <a:spcPct val="115000"/>
                        </a:lnSpc>
                        <a:spcAft>
                          <a:spcPts val="0"/>
                        </a:spcAft>
                      </a:pPr>
                      <a:r>
                        <a:rPr lang="en-US" sz="1200">
                          <a:effectLst/>
                        </a:rPr>
                        <a:t>Badagry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ij1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X</a:t>
                      </a:r>
                      <a:r>
                        <a:rPr lang="en-US" sz="1200" baseline="-25000">
                          <a:effectLst/>
                        </a:rPr>
                        <a:t>ij2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dirty="0">
                          <a:effectLst/>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dirty="0" err="1">
                          <a:effectLst/>
                        </a:rPr>
                        <a:t>X</a:t>
                      </a:r>
                      <a:r>
                        <a:rPr lang="en-US" sz="1200" baseline="-25000" dirty="0" err="1">
                          <a:effectLst/>
                        </a:rPr>
                        <a:t>ijk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6" name="Rectangle 5"/>
          <p:cNvSpPr/>
          <p:nvPr/>
        </p:nvSpPr>
        <p:spPr>
          <a:xfrm>
            <a:off x="5952853" y="733326"/>
            <a:ext cx="4620702" cy="523220"/>
          </a:xfrm>
          <a:prstGeom prst="rect">
            <a:avLst/>
          </a:prstGeom>
        </p:spPr>
        <p:txBody>
          <a:bodyPr wrap="square">
            <a:spAutoFit/>
          </a:bodyPr>
          <a:lstStyle/>
          <a:p>
            <a:r>
              <a:rPr lang="en-US" sz="1400" b="1" dirty="0">
                <a:solidFill>
                  <a:srgbClr val="000000"/>
                </a:solidFill>
                <a:latin typeface="Cambria" panose="02040503050406030204" pitchFamily="18" charset="0"/>
                <a:ea typeface="Calibri" panose="020F0502020204030204" pitchFamily="34" charset="0"/>
                <a:cs typeface="Times New Roman" panose="02020603050405020304" pitchFamily="18" charset="0"/>
              </a:rPr>
              <a:t>Table </a:t>
            </a:r>
            <a:r>
              <a:rPr lang="en-US" sz="1400" b="1" dirty="0" smtClean="0">
                <a:solidFill>
                  <a:srgbClr val="000000"/>
                </a:solidFill>
                <a:latin typeface="Cambria" panose="02040503050406030204" pitchFamily="18" charset="0"/>
                <a:ea typeface="Calibri" panose="020F0502020204030204" pitchFamily="34" charset="0"/>
                <a:cs typeface="Times New Roman" panose="02020603050405020304" pitchFamily="18" charset="0"/>
              </a:rPr>
              <a:t>2: </a:t>
            </a:r>
            <a:r>
              <a:rPr lang="en-US" sz="1400" b="1" dirty="0">
                <a:solidFill>
                  <a:srgbClr val="000000"/>
                </a:solidFill>
                <a:latin typeface="Cambria" panose="02040503050406030204" pitchFamily="18" charset="0"/>
                <a:ea typeface="Calibri" panose="020F0502020204030204" pitchFamily="34" charset="0"/>
                <a:cs typeface="Times New Roman" panose="02020603050405020304" pitchFamily="18" charset="0"/>
              </a:rPr>
              <a:t>Illustration of arrangement of data in statistical analysis</a:t>
            </a:r>
            <a:endParaRPr lang="en-US" sz="1400" dirty="0"/>
          </a:p>
        </p:txBody>
      </p:sp>
    </p:spTree>
    <p:extLst>
      <p:ext uri="{BB962C8B-B14F-4D97-AF65-F5344CB8AC3E}">
        <p14:creationId xmlns:p14="http://schemas.microsoft.com/office/powerpoint/2010/main" val="1975033463"/>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296214"/>
            <a:ext cx="8596312" cy="626772"/>
          </a:xfrm>
        </p:spPr>
        <p:txBody>
          <a:bodyPr/>
          <a:lstStyle/>
          <a:p>
            <a:r>
              <a:rPr lang="en-US" sz="3200" dirty="0" smtClean="0">
                <a:effectLst>
                  <a:outerShdw blurRad="38100" dist="38100" dir="2700000" algn="tl">
                    <a:srgbClr val="000000">
                      <a:alpha val="43137"/>
                    </a:srgbClr>
                  </a:outerShdw>
                </a:effectLst>
              </a:rPr>
              <a:t>Use of Factor Analysis</a:t>
            </a:r>
            <a:endParaRPr lang="en-GB" sz="3200" dirty="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206062" y="1043188"/>
                <a:ext cx="5357611" cy="5679583"/>
              </a:xfrm>
            </p:spPr>
            <p:txBody>
              <a:bodyPr/>
              <a:lstStyle/>
              <a:p>
                <a:r>
                  <a:rPr lang="en-US" sz="1600" dirty="0" smtClean="0"/>
                  <a:t>Factor analysis is used to identify latent constructs or factors. </a:t>
                </a:r>
                <a:r>
                  <a:rPr lang="en-US" sz="1600" dirty="0"/>
                  <a:t>The data used for the analysis were measured at interval level of 5-point </a:t>
                </a:r>
                <a:r>
                  <a:rPr lang="en-US" sz="1600" dirty="0" err="1"/>
                  <a:t>Likert</a:t>
                </a:r>
                <a:r>
                  <a:rPr lang="en-US" sz="1600" dirty="0"/>
                  <a:t>-type scale for all the possible variables observed. </a:t>
                </a:r>
                <a:endParaRPr lang="en-US" sz="1600" dirty="0" smtClean="0"/>
              </a:p>
              <a:p>
                <a:r>
                  <a:rPr lang="en-US" sz="1600" dirty="0" smtClean="0"/>
                  <a:t>For </a:t>
                </a:r>
                <a:r>
                  <a:rPr lang="en-US" sz="1600" dirty="0"/>
                  <a:t>this study several factors were subjected to oblique rotation so as to ensure that all the variables are ascribed to a particular factor and none is allocated to two or more factors. The factor analysis model as stated by Johnson and </a:t>
                </a:r>
                <a:r>
                  <a:rPr lang="en-US" sz="1600" dirty="0" err="1"/>
                  <a:t>Wichern</a:t>
                </a:r>
                <a:r>
                  <a:rPr lang="en-US" sz="1600" dirty="0"/>
                  <a:t> in (2002) is:</a:t>
                </a:r>
              </a:p>
              <a:p>
                <a:pPr marL="0" indent="0">
                  <a:buNone/>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i="1">
                              <a:latin typeface="Cambria Math" panose="02040503050406030204" pitchFamily="18" charset="0"/>
                            </a:rPr>
                            <m:t>𝑋</m:t>
                          </m:r>
                        </m:e>
                        <m:sub>
                          <m:r>
                            <a:rPr lang="en-US" sz="1600" i="1">
                              <a:latin typeface="Cambria Math" panose="02040503050406030204" pitchFamily="18" charset="0"/>
                            </a:rPr>
                            <m:t>1</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𝜇</m:t>
                          </m:r>
                        </m:e>
                        <m:sub>
                          <m:r>
                            <a:rPr lang="en-US" sz="1600" i="1">
                              <a:latin typeface="Cambria Math" panose="02040503050406030204" pitchFamily="18" charset="0"/>
                            </a:rPr>
                            <m:t>1</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11 </m:t>
                          </m:r>
                        </m:sub>
                      </m:sSub>
                      <m:sSub>
                        <m:sSubPr>
                          <m:ctrlPr>
                            <a:rPr lang="en-US" sz="1600" i="1">
                              <a:latin typeface="Cambria Math" panose="02040503050406030204" pitchFamily="18" charset="0"/>
                            </a:rPr>
                          </m:ctrlPr>
                        </m:sSubPr>
                        <m:e>
                          <m:r>
                            <a:rPr lang="en-US" sz="1600" i="1">
                              <a:latin typeface="Cambria Math" panose="02040503050406030204" pitchFamily="18" charset="0"/>
                            </a:rPr>
                            <m:t>𝐹</m:t>
                          </m:r>
                        </m:e>
                        <m:sub>
                          <m:r>
                            <a:rPr lang="en-US" sz="1600" i="1">
                              <a:latin typeface="Cambria Math" panose="02040503050406030204" pitchFamily="18" charset="0"/>
                            </a:rPr>
                            <m:t>1</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12 </m:t>
                          </m:r>
                        </m:sub>
                      </m:sSub>
                      <m:sSub>
                        <m:sSubPr>
                          <m:ctrlPr>
                            <a:rPr lang="en-US" sz="1600" i="1">
                              <a:latin typeface="Cambria Math" panose="02040503050406030204" pitchFamily="18" charset="0"/>
                            </a:rPr>
                          </m:ctrlPr>
                        </m:sSubPr>
                        <m:e>
                          <m:r>
                            <a:rPr lang="en-US" sz="1600" i="1">
                              <a:latin typeface="Cambria Math" panose="02040503050406030204" pitchFamily="18" charset="0"/>
                            </a:rPr>
                            <m:t>𝐹</m:t>
                          </m:r>
                        </m:e>
                        <m:sub>
                          <m:r>
                            <a:rPr lang="en-US" sz="1600" i="1">
                              <a:latin typeface="Cambria Math" panose="02040503050406030204" pitchFamily="18" charset="0"/>
                            </a:rPr>
                            <m:t>2</m:t>
                          </m:r>
                        </m:sub>
                      </m:sSub>
                      <m:r>
                        <a:rPr lang="en-US" sz="1600" i="1">
                          <a:latin typeface="Cambria Math" panose="02040503050406030204" pitchFamily="18" charset="0"/>
                        </a:rPr>
                        <m:t>+ … + </m:t>
                      </m:r>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1</m:t>
                          </m:r>
                          <m:r>
                            <a:rPr lang="en-US" sz="1600" i="1">
                              <a:latin typeface="Cambria Math" panose="02040503050406030204" pitchFamily="18" charset="0"/>
                            </a:rPr>
                            <m:t>𝑚</m:t>
                          </m:r>
                          <m:r>
                            <a:rPr lang="en-US" sz="1600" i="1">
                              <a:latin typeface="Cambria Math" panose="02040503050406030204" pitchFamily="18" charset="0"/>
                            </a:rPr>
                            <m:t> </m:t>
                          </m:r>
                        </m:sub>
                      </m:sSub>
                      <m:sSub>
                        <m:sSubPr>
                          <m:ctrlPr>
                            <a:rPr lang="en-US" sz="1600" i="1">
                              <a:latin typeface="Cambria Math" panose="02040503050406030204" pitchFamily="18" charset="0"/>
                            </a:rPr>
                          </m:ctrlPr>
                        </m:sSubPr>
                        <m:e>
                          <m:r>
                            <a:rPr lang="en-US" sz="1600" i="1">
                              <a:latin typeface="Cambria Math" panose="02040503050406030204" pitchFamily="18" charset="0"/>
                            </a:rPr>
                            <m:t>𝐹</m:t>
                          </m:r>
                        </m:e>
                        <m:sub>
                          <m:r>
                            <a:rPr lang="en-US" sz="1600" i="1">
                              <a:latin typeface="Cambria Math" panose="02040503050406030204" pitchFamily="18" charset="0"/>
                            </a:rPr>
                            <m:t>𝑚</m:t>
                          </m:r>
                          <m:r>
                            <a:rPr lang="en-US" sz="1600" i="1">
                              <a:latin typeface="Cambria Math" panose="02040503050406030204" pitchFamily="18" charset="0"/>
                            </a:rPr>
                            <m:t> </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r>
                            <a:rPr lang="en-US" sz="1600" i="1">
                              <a:latin typeface="Cambria Math" panose="02040503050406030204" pitchFamily="18" charset="0"/>
                            </a:rPr>
                            <m:t>𝜀</m:t>
                          </m:r>
                        </m:e>
                        <m:sub>
                          <m:r>
                            <a:rPr lang="en-US" sz="1600" i="1">
                              <a:latin typeface="Cambria Math" panose="02040503050406030204" pitchFamily="18" charset="0"/>
                            </a:rPr>
                            <m:t>1 </m:t>
                          </m:r>
                        </m:sub>
                      </m:sSub>
                    </m:oMath>
                  </m:oMathPara>
                </a14:m>
                <a:r>
                  <a:rPr lang="en-US" sz="1600" dirty="0"/>
                  <a:t/>
                </a:r>
                <a:br>
                  <a:rPr lang="en-US" sz="1600" dirty="0"/>
                </a:br>
                <a:endParaRPr lang="en-US" sz="1600" dirty="0"/>
              </a:p>
              <a:p>
                <a:pPr marL="0" indent="0">
                  <a:buNone/>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𝑋</m:t>
                          </m:r>
                        </m:e>
                        <m:sub>
                          <m:r>
                            <a:rPr lang="en-US" sz="1600" i="1">
                              <a:latin typeface="Cambria Math" panose="02040503050406030204" pitchFamily="18" charset="0"/>
                            </a:rPr>
                            <m:t>2</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𝜇</m:t>
                          </m:r>
                        </m:e>
                        <m:sub>
                          <m:r>
                            <a:rPr lang="en-US" sz="1600" i="1">
                              <a:latin typeface="Cambria Math" panose="02040503050406030204" pitchFamily="18" charset="0"/>
                            </a:rPr>
                            <m:t>2</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21 </m:t>
                          </m:r>
                        </m:sub>
                      </m:sSub>
                      <m:sSub>
                        <m:sSubPr>
                          <m:ctrlPr>
                            <a:rPr lang="en-US" sz="1600" i="1">
                              <a:latin typeface="Cambria Math" panose="02040503050406030204" pitchFamily="18" charset="0"/>
                            </a:rPr>
                          </m:ctrlPr>
                        </m:sSubPr>
                        <m:e>
                          <m:r>
                            <a:rPr lang="en-US" sz="1600" i="1">
                              <a:latin typeface="Cambria Math" panose="02040503050406030204" pitchFamily="18" charset="0"/>
                            </a:rPr>
                            <m:t>𝐹</m:t>
                          </m:r>
                        </m:e>
                        <m:sub>
                          <m:r>
                            <a:rPr lang="en-US" sz="1600" i="1">
                              <a:latin typeface="Cambria Math" panose="02040503050406030204" pitchFamily="18" charset="0"/>
                            </a:rPr>
                            <m:t>1</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22 </m:t>
                          </m:r>
                        </m:sub>
                      </m:sSub>
                      <m:sSub>
                        <m:sSubPr>
                          <m:ctrlPr>
                            <a:rPr lang="en-US" sz="1600" i="1">
                              <a:latin typeface="Cambria Math" panose="02040503050406030204" pitchFamily="18" charset="0"/>
                            </a:rPr>
                          </m:ctrlPr>
                        </m:sSubPr>
                        <m:e>
                          <m:r>
                            <a:rPr lang="en-US" sz="1600" i="1">
                              <a:latin typeface="Cambria Math" panose="02040503050406030204" pitchFamily="18" charset="0"/>
                            </a:rPr>
                            <m:t>𝐹</m:t>
                          </m:r>
                        </m:e>
                        <m:sub>
                          <m:r>
                            <a:rPr lang="en-US" sz="1600" i="1">
                              <a:latin typeface="Cambria Math" panose="02040503050406030204" pitchFamily="18" charset="0"/>
                            </a:rPr>
                            <m:t>2</m:t>
                          </m:r>
                        </m:sub>
                      </m:sSub>
                      <m:r>
                        <a:rPr lang="en-US" sz="1600" i="1">
                          <a:latin typeface="Cambria Math" panose="02040503050406030204" pitchFamily="18" charset="0"/>
                        </a:rPr>
                        <m:t>+ … + </m:t>
                      </m:r>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2</m:t>
                          </m:r>
                          <m:r>
                            <a:rPr lang="en-US" sz="1600" i="1">
                              <a:latin typeface="Cambria Math" panose="02040503050406030204" pitchFamily="18" charset="0"/>
                            </a:rPr>
                            <m:t>𝑚</m:t>
                          </m:r>
                          <m:r>
                            <a:rPr lang="en-US" sz="1600" i="1">
                              <a:latin typeface="Cambria Math" panose="02040503050406030204" pitchFamily="18" charset="0"/>
                            </a:rPr>
                            <m:t> </m:t>
                          </m:r>
                        </m:sub>
                      </m:sSub>
                      <m:sSub>
                        <m:sSubPr>
                          <m:ctrlPr>
                            <a:rPr lang="en-US" sz="1600" i="1">
                              <a:latin typeface="Cambria Math" panose="02040503050406030204" pitchFamily="18" charset="0"/>
                            </a:rPr>
                          </m:ctrlPr>
                        </m:sSubPr>
                        <m:e>
                          <m:r>
                            <a:rPr lang="en-US" sz="1600" i="1">
                              <a:latin typeface="Cambria Math" panose="02040503050406030204" pitchFamily="18" charset="0"/>
                            </a:rPr>
                            <m:t>𝐹</m:t>
                          </m:r>
                        </m:e>
                        <m:sub>
                          <m:r>
                            <a:rPr lang="en-US" sz="1600" i="1">
                              <a:latin typeface="Cambria Math" panose="02040503050406030204" pitchFamily="18" charset="0"/>
                            </a:rPr>
                            <m:t>𝑚</m:t>
                          </m:r>
                          <m:r>
                            <a:rPr lang="en-US" sz="1600" i="1">
                              <a:latin typeface="Cambria Math" panose="02040503050406030204" pitchFamily="18" charset="0"/>
                            </a:rPr>
                            <m:t> </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r>
                            <a:rPr lang="en-US" sz="1600" i="1">
                              <a:latin typeface="Cambria Math" panose="02040503050406030204" pitchFamily="18" charset="0"/>
                            </a:rPr>
                            <m:t>𝜀</m:t>
                          </m:r>
                        </m:e>
                        <m:sub>
                          <m:r>
                            <a:rPr lang="en-US" sz="1600" i="1">
                              <a:latin typeface="Cambria Math" panose="02040503050406030204" pitchFamily="18" charset="0"/>
                            </a:rPr>
                            <m:t>2 </m:t>
                          </m:r>
                        </m:sub>
                      </m:sSub>
                    </m:oMath>
                  </m:oMathPara>
                </a14:m>
                <a:endParaRPr lang="en-US" sz="1600" dirty="0"/>
              </a:p>
              <a:p>
                <a:pPr marL="0" indent="0">
                  <a:buNone/>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                                                           ⋮…⋯⋯⋯(4)</m:t>
                      </m:r>
                    </m:oMath>
                  </m:oMathPara>
                </a14:m>
                <a:endParaRPr lang="en-US" sz="1600" dirty="0"/>
              </a:p>
              <a:p>
                <a:pPr marL="0" indent="0">
                  <a:buNone/>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𝑋</m:t>
                          </m:r>
                        </m:e>
                        <m:sub>
                          <m:r>
                            <a:rPr lang="en-US" sz="1600" i="1">
                              <a:latin typeface="Cambria Math" panose="02040503050406030204" pitchFamily="18" charset="0"/>
                            </a:rPr>
                            <m:t>𝑝</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𝜇</m:t>
                          </m:r>
                        </m:e>
                        <m:sub>
                          <m:r>
                            <a:rPr lang="en-US" sz="1600" i="1">
                              <a:latin typeface="Cambria Math" panose="02040503050406030204" pitchFamily="18" charset="0"/>
                            </a:rPr>
                            <m:t>𝑝</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𝑝</m:t>
                          </m:r>
                          <m:r>
                            <a:rPr lang="en-US" sz="1600" i="1">
                              <a:latin typeface="Cambria Math" panose="02040503050406030204" pitchFamily="18" charset="0"/>
                            </a:rPr>
                            <m:t>1 </m:t>
                          </m:r>
                        </m:sub>
                      </m:sSub>
                      <m:sSub>
                        <m:sSubPr>
                          <m:ctrlPr>
                            <a:rPr lang="en-US" sz="1600" i="1">
                              <a:latin typeface="Cambria Math" panose="02040503050406030204" pitchFamily="18" charset="0"/>
                            </a:rPr>
                          </m:ctrlPr>
                        </m:sSubPr>
                        <m:e>
                          <m:r>
                            <a:rPr lang="en-US" sz="1600" i="1">
                              <a:latin typeface="Cambria Math" panose="02040503050406030204" pitchFamily="18" charset="0"/>
                            </a:rPr>
                            <m:t>𝐹</m:t>
                          </m:r>
                        </m:e>
                        <m:sub>
                          <m:r>
                            <a:rPr lang="en-US" sz="1600" i="1">
                              <a:latin typeface="Cambria Math" panose="02040503050406030204" pitchFamily="18" charset="0"/>
                            </a:rPr>
                            <m:t>1</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𝑝</m:t>
                          </m:r>
                          <m:r>
                            <a:rPr lang="en-US" sz="1600" i="1">
                              <a:latin typeface="Cambria Math" panose="02040503050406030204" pitchFamily="18" charset="0"/>
                            </a:rPr>
                            <m:t>2 </m:t>
                          </m:r>
                        </m:sub>
                      </m:sSub>
                      <m:sSub>
                        <m:sSubPr>
                          <m:ctrlPr>
                            <a:rPr lang="en-US" sz="1600" i="1">
                              <a:latin typeface="Cambria Math" panose="02040503050406030204" pitchFamily="18" charset="0"/>
                            </a:rPr>
                          </m:ctrlPr>
                        </m:sSubPr>
                        <m:e>
                          <m:r>
                            <a:rPr lang="en-US" sz="1600" i="1">
                              <a:latin typeface="Cambria Math" panose="02040503050406030204" pitchFamily="18" charset="0"/>
                            </a:rPr>
                            <m:t>𝐹</m:t>
                          </m:r>
                        </m:e>
                        <m:sub>
                          <m:r>
                            <a:rPr lang="en-US" sz="1600" i="1">
                              <a:latin typeface="Cambria Math" panose="02040503050406030204" pitchFamily="18" charset="0"/>
                            </a:rPr>
                            <m:t>𝑝</m:t>
                          </m:r>
                        </m:sub>
                      </m:sSub>
                      <m:r>
                        <a:rPr lang="en-US" sz="1600" i="1">
                          <a:latin typeface="Cambria Math" panose="02040503050406030204" pitchFamily="18" charset="0"/>
                        </a:rPr>
                        <m:t>+ … + </m:t>
                      </m:r>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𝑝𝑚</m:t>
                          </m:r>
                          <m:r>
                            <a:rPr lang="en-US" sz="1600" i="1">
                              <a:latin typeface="Cambria Math" panose="02040503050406030204" pitchFamily="18" charset="0"/>
                            </a:rPr>
                            <m:t> </m:t>
                          </m:r>
                        </m:sub>
                      </m:sSub>
                      <m:sSub>
                        <m:sSubPr>
                          <m:ctrlPr>
                            <a:rPr lang="en-US" sz="1600" i="1">
                              <a:latin typeface="Cambria Math" panose="02040503050406030204" pitchFamily="18" charset="0"/>
                            </a:rPr>
                          </m:ctrlPr>
                        </m:sSubPr>
                        <m:e>
                          <m:r>
                            <a:rPr lang="en-US" sz="1600" i="1">
                              <a:latin typeface="Cambria Math" panose="02040503050406030204" pitchFamily="18" charset="0"/>
                            </a:rPr>
                            <m:t>𝐹</m:t>
                          </m:r>
                        </m:e>
                        <m:sub>
                          <m:r>
                            <a:rPr lang="en-US" sz="1600" i="1">
                              <a:latin typeface="Cambria Math" panose="02040503050406030204" pitchFamily="18" charset="0"/>
                            </a:rPr>
                            <m:t>𝑚</m:t>
                          </m:r>
                          <m:r>
                            <a:rPr lang="en-US" sz="1600" i="1">
                              <a:latin typeface="Cambria Math" panose="02040503050406030204" pitchFamily="18" charset="0"/>
                            </a:rPr>
                            <m:t> </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r>
                            <a:rPr lang="en-US" sz="1600" i="1">
                              <a:latin typeface="Cambria Math" panose="02040503050406030204" pitchFamily="18" charset="0"/>
                            </a:rPr>
                            <m:t>𝜀</m:t>
                          </m:r>
                        </m:e>
                        <m:sub>
                          <m:r>
                            <a:rPr lang="en-US" sz="1600" i="1">
                              <a:latin typeface="Cambria Math" panose="02040503050406030204" pitchFamily="18" charset="0"/>
                            </a:rPr>
                            <m:t>𝑝</m:t>
                          </m:r>
                          <m:r>
                            <a:rPr lang="en-US" sz="1600" i="1">
                              <a:latin typeface="Cambria Math" panose="02040503050406030204" pitchFamily="18" charset="0"/>
                            </a:rPr>
                            <m:t> </m:t>
                          </m:r>
                        </m:sub>
                      </m:sSub>
                    </m:oMath>
                  </m:oMathPara>
                </a14:m>
                <a:endParaRPr lang="en-US" sz="1600" dirty="0"/>
              </a:p>
              <a:p>
                <a:pPr marL="0" indent="0">
                  <a:buNone/>
                </a:pPr>
                <a:r>
                  <a:rPr lang="en-US" sz="1600" dirty="0" smtClean="0"/>
                  <a:t>Johnson </a:t>
                </a:r>
                <a:r>
                  <a:rPr lang="en-US" sz="1600" dirty="0"/>
                  <a:t>and </a:t>
                </a:r>
                <a:r>
                  <a:rPr lang="en-US" sz="1600" dirty="0" err="1"/>
                  <a:t>Wichern</a:t>
                </a:r>
                <a:r>
                  <a:rPr lang="en-US" sz="1600" dirty="0"/>
                  <a:t> in (2002) stated the orthogonal factor model with </a:t>
                </a:r>
                <a:r>
                  <a:rPr lang="en-US" sz="1600" i="1" dirty="0"/>
                  <a:t>m </a:t>
                </a:r>
                <a:r>
                  <a:rPr lang="en-US" sz="1600" dirty="0"/>
                  <a:t>common factors as follows:</a:t>
                </a:r>
              </a:p>
              <a:p>
                <a:pPr marL="0" indent="0">
                  <a:buNone/>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𝑋</m:t>
                      </m:r>
                      <m:r>
                        <a:rPr lang="en-US" sz="1600" i="1">
                          <a:latin typeface="Cambria Math" panose="02040503050406030204" pitchFamily="18" charset="0"/>
                        </a:rPr>
                        <m:t> = </m:t>
                      </m:r>
                      <m:m>
                        <m:mPr>
                          <m:mcs>
                            <m:mc>
                              <m:mcPr>
                                <m:count m:val="2"/>
                                <m:mcJc m:val="center"/>
                              </m:mcPr>
                            </m:mc>
                          </m:mcs>
                          <m:ctrlPr>
                            <a:rPr lang="en-US" sz="1600" i="1">
                              <a:latin typeface="Cambria Math" panose="02040503050406030204" pitchFamily="18" charset="0"/>
                            </a:rPr>
                          </m:ctrlPr>
                        </m:mPr>
                        <m:mr>
                          <m:e>
                            <m:r>
                              <a:rPr lang="en-US" sz="1600" i="1">
                                <a:latin typeface="Cambria Math" panose="02040503050406030204" pitchFamily="18" charset="0"/>
                              </a:rPr>
                              <m:t>𝜇</m:t>
                            </m:r>
                            <m:r>
                              <a:rPr lang="en-US" sz="1600" i="1">
                                <a:latin typeface="Cambria Math" panose="02040503050406030204" pitchFamily="18" charset="0"/>
                              </a:rPr>
                              <m:t> </m:t>
                            </m:r>
                          </m:e>
                          <m:e>
                            <m:r>
                              <a:rPr lang="en-US" sz="1600" i="1">
                                <a:latin typeface="Cambria Math" panose="02040503050406030204" pitchFamily="18" charset="0"/>
                              </a:rPr>
                              <m:t>  +</m:t>
                            </m:r>
                          </m:e>
                        </m:mr>
                      </m:m>
                      <m:r>
                        <a:rPr lang="en-US" sz="1600" i="1">
                          <a:latin typeface="Cambria Math" panose="02040503050406030204" pitchFamily="18" charset="0"/>
                        </a:rPr>
                        <m:t>      </m:t>
                      </m:r>
                      <m:m>
                        <m:mPr>
                          <m:mcs>
                            <m:mc>
                              <m:mcPr>
                                <m:count m:val="2"/>
                                <m:mcJc m:val="center"/>
                              </m:mcPr>
                            </m:mc>
                          </m:mcs>
                          <m:ctrlPr>
                            <a:rPr lang="en-US" sz="1600" i="1">
                              <a:latin typeface="Cambria Math" panose="02040503050406030204" pitchFamily="18" charset="0"/>
                            </a:rPr>
                          </m:ctrlPr>
                        </m:mPr>
                        <m:mr>
                          <m:e>
                            <m:r>
                              <a:rPr lang="en-US" sz="1600" i="1">
                                <a:latin typeface="Cambria Math" panose="02040503050406030204" pitchFamily="18" charset="0"/>
                              </a:rPr>
                              <m:t>𝐿</m:t>
                            </m:r>
                          </m:e>
                          <m:e>
                            <m:r>
                              <a:rPr lang="en-US" sz="1600" i="1">
                                <a:latin typeface="Cambria Math" panose="02040503050406030204" pitchFamily="18" charset="0"/>
                              </a:rPr>
                              <m:t>         </m:t>
                            </m:r>
                            <m:r>
                              <a:rPr lang="en-US" sz="1600" i="1">
                                <a:latin typeface="Cambria Math" panose="02040503050406030204" pitchFamily="18" charset="0"/>
                              </a:rPr>
                              <m:t>𝐹</m:t>
                            </m:r>
                          </m:e>
                        </m:mr>
                      </m:m>
                      <m:r>
                        <a:rPr lang="en-US" sz="1600" i="1">
                          <a:latin typeface="Cambria Math" panose="02040503050406030204" pitchFamily="18" charset="0"/>
                        </a:rPr>
                        <m:t>       +           </m:t>
                      </m:r>
                      <m:r>
                        <a:rPr lang="en-US" sz="1600" i="1">
                          <a:latin typeface="Cambria Math" panose="02040503050406030204" pitchFamily="18" charset="0"/>
                        </a:rPr>
                        <m:t>𝜀</m:t>
                      </m:r>
                      <m:r>
                        <a:rPr lang="en-US" sz="1600" i="1">
                          <a:latin typeface="Cambria Math" panose="02040503050406030204" pitchFamily="18" charset="0"/>
                        </a:rPr>
                        <m:t>⋯⋯⋯⋯⋯⋯</m:t>
                      </m:r>
                      <m:d>
                        <m:dPr>
                          <m:ctrlPr>
                            <a:rPr lang="en-US" sz="1600" i="1">
                              <a:latin typeface="Cambria Math" panose="02040503050406030204" pitchFamily="18" charset="0"/>
                            </a:rPr>
                          </m:ctrlPr>
                        </m:dPr>
                        <m:e>
                          <m:r>
                            <a:rPr lang="en-US" sz="1600" i="1">
                              <a:latin typeface="Cambria Math" panose="02040503050406030204" pitchFamily="18" charset="0"/>
                            </a:rPr>
                            <m:t>5</m:t>
                          </m:r>
                        </m:e>
                      </m:d>
                    </m:oMath>
                  </m:oMathPara>
                </a14:m>
                <a:endParaRPr lang="en-US" sz="1600" dirty="0"/>
              </a:p>
              <a:p>
                <a:pPr marL="0" indent="0">
                  <a:buNone/>
                </a:pPr>
                <a:r>
                  <a:rPr lang="en-US" sz="1600" dirty="0"/>
                  <a:t>			</a:t>
                </a:r>
                <a:r>
                  <a:rPr lang="en-US" sz="1600" i="1" dirty="0"/>
                  <a:t>(pX</a:t>
                </a:r>
                <a:r>
                  <a:rPr lang="en-US" sz="1600" i="1" baseline="-25000" dirty="0"/>
                  <a:t>1)	</a:t>
                </a:r>
                <a:r>
                  <a:rPr lang="en-US" sz="1600" i="1" dirty="0"/>
                  <a:t>(pX</a:t>
                </a:r>
                <a:r>
                  <a:rPr lang="en-US" sz="1600" i="1" baseline="-25000" dirty="0"/>
                  <a:t>1)		</a:t>
                </a:r>
                <a:r>
                  <a:rPr lang="en-US" sz="1600" i="1" dirty="0"/>
                  <a:t>(</a:t>
                </a:r>
                <a:r>
                  <a:rPr lang="en-US" sz="1600" i="1" dirty="0" err="1"/>
                  <a:t>pX</a:t>
                </a:r>
                <a:r>
                  <a:rPr lang="en-US" sz="1600" i="1" baseline="-25000" dirty="0" err="1"/>
                  <a:t>m</a:t>
                </a:r>
                <a:r>
                  <a:rPr lang="en-US" sz="1600" i="1" baseline="-25000" dirty="0"/>
                  <a:t>)</a:t>
                </a:r>
                <a:r>
                  <a:rPr lang="en-US" sz="1600" i="1" dirty="0"/>
                  <a:t> (</a:t>
                </a:r>
                <a:r>
                  <a:rPr lang="en-US" sz="1600" i="1" baseline="-25000" dirty="0" err="1"/>
                  <a:t>pm</a:t>
                </a:r>
                <a:r>
                  <a:rPr lang="en-US" sz="1600" i="1" dirty="0" err="1"/>
                  <a:t>X</a:t>
                </a:r>
                <a:r>
                  <a:rPr lang="en-US" sz="1600" i="1" baseline="-25000" dirty="0" err="1"/>
                  <a:t>m</a:t>
                </a:r>
                <a:r>
                  <a:rPr lang="en-US" sz="1600" i="1" baseline="-25000" dirty="0"/>
                  <a:t>)		</a:t>
                </a:r>
                <a:r>
                  <a:rPr lang="en-US" sz="1600" i="1" dirty="0"/>
                  <a:t>(pX</a:t>
                </a:r>
                <a:r>
                  <a:rPr lang="en-US" sz="1600" i="1" baseline="-25000" dirty="0"/>
                  <a:t>1)	</a:t>
                </a:r>
                <a:endParaRPr lang="en-US" sz="1600" dirty="0"/>
              </a:p>
              <a:p>
                <a:pPr marL="0" indent="0">
                  <a:spcBef>
                    <a:spcPts val="0"/>
                  </a:spcBef>
                  <a:buNone/>
                </a:pPr>
                <a:r>
                  <a:rPr lang="en-US" sz="1600" dirty="0"/>
                  <a:t>Where:	</a:t>
                </a:r>
                <a14:m>
                  <m:oMath xmlns:m="http://schemas.openxmlformats.org/officeDocument/2006/math">
                    <m:r>
                      <a:rPr lang="en-US" sz="1600">
                        <a:latin typeface="Cambria Math" panose="02040503050406030204" pitchFamily="18" charset="0"/>
                      </a:rPr>
                      <m:t>µ</m:t>
                    </m:r>
                    <m:r>
                      <a:rPr lang="en-US" sz="1600" i="1" baseline="-25000">
                        <a:latin typeface="Cambria Math" panose="02040503050406030204" pitchFamily="18" charset="0"/>
                      </a:rPr>
                      <m:t>𝑖</m:t>
                    </m:r>
                    <m:r>
                      <a:rPr lang="en-US" sz="1600" baseline="-25000">
                        <a:latin typeface="Cambria Math" panose="02040503050406030204" pitchFamily="18" charset="0"/>
                      </a:rPr>
                      <m:t> </m:t>
                    </m:r>
                    <m:r>
                      <a:rPr lang="en-US" sz="1600">
                        <a:latin typeface="Cambria Math" panose="02040503050406030204" pitchFamily="18" charset="0"/>
                      </a:rPr>
                      <m:t>= </m:t>
                    </m:r>
                    <m:r>
                      <m:rPr>
                        <m:sty m:val="p"/>
                      </m:rPr>
                      <a:rPr lang="en-US" sz="1600">
                        <a:latin typeface="Cambria Math" panose="02040503050406030204" pitchFamily="18" charset="0"/>
                      </a:rPr>
                      <m:t>mean</m:t>
                    </m:r>
                    <m:r>
                      <a:rPr lang="en-US" sz="1600">
                        <a:latin typeface="Cambria Math" panose="02040503050406030204" pitchFamily="18" charset="0"/>
                      </a:rPr>
                      <m:t> </m:t>
                    </m:r>
                    <m:r>
                      <m:rPr>
                        <m:sty m:val="p"/>
                      </m:rPr>
                      <a:rPr lang="en-US" sz="1600">
                        <a:latin typeface="Cambria Math" panose="02040503050406030204" pitchFamily="18" charset="0"/>
                      </a:rPr>
                      <m:t>of</m:t>
                    </m:r>
                    <m:r>
                      <a:rPr lang="en-US" sz="1600">
                        <a:latin typeface="Cambria Math" panose="02040503050406030204" pitchFamily="18" charset="0"/>
                      </a:rPr>
                      <m:t> </m:t>
                    </m:r>
                    <m:r>
                      <m:rPr>
                        <m:sty m:val="p"/>
                      </m:rPr>
                      <a:rPr lang="en-US" sz="1600">
                        <a:latin typeface="Cambria Math" panose="02040503050406030204" pitchFamily="18" charset="0"/>
                      </a:rPr>
                      <m:t>variable</m:t>
                    </m:r>
                    <m:r>
                      <a:rPr lang="en-US" sz="1600">
                        <a:latin typeface="Cambria Math" panose="02040503050406030204" pitchFamily="18" charset="0"/>
                      </a:rPr>
                      <m:t> </m:t>
                    </m:r>
                    <m:r>
                      <a:rPr lang="en-US" sz="1600" i="1">
                        <a:latin typeface="Cambria Math" panose="02040503050406030204" pitchFamily="18" charset="0"/>
                      </a:rPr>
                      <m:t>𝑖</m:t>
                    </m:r>
                    <m:r>
                      <a:rPr lang="en-US" sz="1600" b="0" i="1" smtClean="0">
                        <a:latin typeface="Cambria Math" panose="02040503050406030204" pitchFamily="18" charset="0"/>
                      </a:rPr>
                      <m:t>, </m:t>
                    </m:r>
                    <m:sSub>
                      <m:sSubPr>
                        <m:ctrlPr>
                          <a:rPr lang="en-US" sz="1600" i="1">
                            <a:latin typeface="Cambria Math" panose="02040503050406030204" pitchFamily="18" charset="0"/>
                          </a:rPr>
                        </m:ctrlPr>
                      </m:sSubPr>
                      <m:e>
                        <m:r>
                          <a:rPr lang="en-US" sz="1600" i="1">
                            <a:latin typeface="Cambria Math" panose="02040503050406030204" pitchFamily="18" charset="0"/>
                          </a:rPr>
                          <m:t>𝜀</m:t>
                        </m:r>
                      </m:e>
                      <m:sub>
                        <m:r>
                          <a:rPr lang="en-US" sz="1600" i="1">
                            <a:latin typeface="Cambria Math" panose="02040503050406030204" pitchFamily="18" charset="0"/>
                          </a:rPr>
                          <m:t>𝑖</m:t>
                        </m:r>
                      </m:sub>
                    </m:sSub>
                    <m:r>
                      <a:rPr lang="en-US" sz="1600" i="1">
                        <a:latin typeface="Cambria Math" panose="02040503050406030204" pitchFamily="18" charset="0"/>
                      </a:rPr>
                      <m:t>=</m:t>
                    </m:r>
                  </m:oMath>
                </a14:m>
                <a:endParaRPr lang="en-US" sz="1600" i="1" dirty="0" smtClean="0">
                  <a:latin typeface="Cambria Math" panose="02040503050406030204" pitchFamily="18" charset="0"/>
                </a:endParaRPr>
              </a:p>
              <a:p>
                <a:pPr marL="0" indent="0">
                  <a:spcBef>
                    <a:spcPts val="0"/>
                  </a:spcBef>
                  <a:buNone/>
                </a:pPr>
                <a:r>
                  <a:rPr lang="en-US" sz="1600" dirty="0" smtClean="0"/>
                  <a:t>		</a:t>
                </a:r>
                <a14:m>
                  <m:oMath xmlns:m="http://schemas.openxmlformats.org/officeDocument/2006/math">
                    <m:r>
                      <a:rPr lang="en-US" sz="1600" i="1">
                        <a:latin typeface="Cambria Math" panose="02040503050406030204" pitchFamily="18" charset="0"/>
                      </a:rPr>
                      <m:t>𝑖𝑡h</m:t>
                    </m:r>
                    <m:r>
                      <a:rPr lang="en-US" sz="1600" i="1">
                        <a:latin typeface="Cambria Math" panose="02040503050406030204" pitchFamily="18" charset="0"/>
                      </a:rPr>
                      <m:t> </m:t>
                    </m:r>
                    <m:r>
                      <a:rPr lang="en-US" sz="1600" i="1">
                        <a:latin typeface="Cambria Math" panose="02040503050406030204" pitchFamily="18" charset="0"/>
                      </a:rPr>
                      <m:t>𝑠𝑝𝑒𝑐𝑖𝑓𝑖𝑐</m:t>
                    </m:r>
                    <m:r>
                      <a:rPr lang="en-US" sz="1600" i="1">
                        <a:latin typeface="Cambria Math" panose="02040503050406030204" pitchFamily="18" charset="0"/>
                      </a:rPr>
                      <m:t> </m:t>
                    </m:r>
                    <m:r>
                      <a:rPr lang="en-US" sz="1600" i="1">
                        <a:latin typeface="Cambria Math" panose="02040503050406030204" pitchFamily="18" charset="0"/>
                      </a:rPr>
                      <m:t>𝑓𝑎𝑐𝑡𝑜𝑟</m:t>
                    </m:r>
                  </m:oMath>
                </a14:m>
                <a:r>
                  <a:rPr lang="en-US" sz="1600" i="1" dirty="0" smtClean="0">
                    <a:latin typeface="Cambria Math" panose="02040503050406030204" pitchFamily="18" charset="0"/>
                  </a:rPr>
                  <a:t>,</a:t>
                </a:r>
                <a14:m>
                  <m:oMath xmlns:m="http://schemas.openxmlformats.org/officeDocument/2006/math">
                    <m:r>
                      <a:rPr lang="en-US" sz="1600" b="0" i="1" smtClean="0">
                        <a:latin typeface="Cambria Math" panose="02040503050406030204" pitchFamily="18" charset="0"/>
                      </a:rPr>
                      <m:t>  </m:t>
                    </m:r>
                    <m:sSub>
                      <m:sSubPr>
                        <m:ctrlPr>
                          <a:rPr lang="en-US" sz="1600" i="1">
                            <a:latin typeface="Cambria Math" panose="02040503050406030204" pitchFamily="18" charset="0"/>
                          </a:rPr>
                        </m:ctrlPr>
                      </m:sSubPr>
                      <m:e>
                        <m:r>
                          <a:rPr lang="en-US" sz="1600" b="0" i="1" smtClean="0">
                            <a:latin typeface="Cambria Math" panose="02040503050406030204" pitchFamily="18" charset="0"/>
                          </a:rPr>
                          <m:t> </m:t>
                        </m:r>
                        <m:r>
                          <a:rPr lang="en-US" sz="1600" i="1">
                            <a:latin typeface="Cambria Math" panose="02040503050406030204" pitchFamily="18" charset="0"/>
                          </a:rPr>
                          <m:t>𝐹</m:t>
                        </m:r>
                      </m:e>
                      <m:sub>
                        <m:r>
                          <a:rPr lang="en-US" sz="1600" i="1">
                            <a:latin typeface="Cambria Math" panose="02040503050406030204" pitchFamily="18" charset="0"/>
                          </a:rPr>
                          <m:t>𝑗</m:t>
                        </m:r>
                      </m:sub>
                    </m:sSub>
                    <m:r>
                      <a:rPr lang="en-US" sz="1600" i="1">
                        <a:latin typeface="Cambria Math" panose="02040503050406030204" pitchFamily="18" charset="0"/>
                      </a:rPr>
                      <m:t>=</m:t>
                    </m:r>
                    <m:r>
                      <a:rPr lang="en-US" sz="1600" i="1">
                        <a:latin typeface="Cambria Math" panose="02040503050406030204" pitchFamily="18" charset="0"/>
                      </a:rPr>
                      <m:t>𝑗𝑡h</m:t>
                    </m:r>
                    <m:r>
                      <a:rPr lang="en-US" sz="1600" i="1">
                        <a:latin typeface="Cambria Math" panose="02040503050406030204" pitchFamily="18" charset="0"/>
                      </a:rPr>
                      <m:t> </m:t>
                    </m:r>
                    <m:r>
                      <a:rPr lang="en-US" sz="1600" i="1">
                        <a:latin typeface="Cambria Math" panose="02040503050406030204" pitchFamily="18" charset="0"/>
                      </a:rPr>
                      <m:t>𝑐𝑜𝑚𝑚𝑜𝑛</m:t>
                    </m:r>
                    <m:r>
                      <a:rPr lang="en-US" sz="1600" i="1">
                        <a:latin typeface="Cambria Math" panose="02040503050406030204" pitchFamily="18" charset="0"/>
                      </a:rPr>
                      <m:t> </m:t>
                    </m:r>
                    <m:r>
                      <a:rPr lang="en-US" sz="1600" i="1">
                        <a:latin typeface="Cambria Math" panose="02040503050406030204" pitchFamily="18" charset="0"/>
                      </a:rPr>
                      <m:t>𝑓𝑎𝑐𝑡𝑜𝑟</m:t>
                    </m:r>
                  </m:oMath>
                </a14:m>
                <a:endParaRPr lang="en-US" sz="1600" dirty="0"/>
              </a:p>
              <a:p>
                <a:pPr>
                  <a:spcBef>
                    <a:spcPts val="0"/>
                  </a:spcBef>
                </a:pPr>
                <a:r>
                  <a:rPr lang="en-US" sz="1600" dirty="0"/>
                  <a:t>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𝓁</m:t>
                        </m:r>
                      </m:e>
                      <m:sub>
                        <m:r>
                          <a:rPr lang="en-US" sz="1600" i="1">
                            <a:latin typeface="Cambria Math" panose="02040503050406030204" pitchFamily="18" charset="0"/>
                          </a:rPr>
                          <m:t>𝑖𝑗</m:t>
                        </m:r>
                        <m:r>
                          <a:rPr lang="en-US" sz="1600" i="1">
                            <a:latin typeface="Cambria Math" panose="02040503050406030204" pitchFamily="18" charset="0"/>
                          </a:rPr>
                          <m:t> </m:t>
                        </m:r>
                      </m:sub>
                    </m:sSub>
                    <m:r>
                      <a:rPr lang="en-US" sz="1600" i="1">
                        <a:latin typeface="Cambria Math" panose="02040503050406030204" pitchFamily="18" charset="0"/>
                      </a:rPr>
                      <m:t>=</m:t>
                    </m:r>
                    <m:r>
                      <a:rPr lang="en-US" sz="1600" i="1">
                        <a:latin typeface="Cambria Math" panose="02040503050406030204" pitchFamily="18" charset="0"/>
                      </a:rPr>
                      <m:t>𝑙𝑜𝑎𝑑𝑖𝑛𝑔</m:t>
                    </m:r>
                    <m:r>
                      <a:rPr lang="en-US" sz="1600" i="1">
                        <a:latin typeface="Cambria Math" panose="02040503050406030204" pitchFamily="18" charset="0"/>
                      </a:rPr>
                      <m:t> </m:t>
                    </m:r>
                    <m:r>
                      <a:rPr lang="en-US" sz="1600" i="1">
                        <a:latin typeface="Cambria Math" panose="02040503050406030204" pitchFamily="18" charset="0"/>
                      </a:rPr>
                      <m:t>𝑜𝑓</m:t>
                    </m:r>
                    <m:r>
                      <a:rPr lang="en-US" sz="1600" i="1">
                        <a:latin typeface="Cambria Math" panose="02040503050406030204" pitchFamily="18" charset="0"/>
                      </a:rPr>
                      <m:t> </m:t>
                    </m:r>
                    <m:r>
                      <a:rPr lang="en-US" sz="1600" i="1">
                        <a:latin typeface="Cambria Math" panose="02040503050406030204" pitchFamily="18" charset="0"/>
                      </a:rPr>
                      <m:t>𝑡h𝑒</m:t>
                    </m:r>
                    <m:r>
                      <a:rPr lang="en-US" sz="1600" i="1">
                        <a:latin typeface="Cambria Math" panose="02040503050406030204" pitchFamily="18" charset="0"/>
                      </a:rPr>
                      <m:t> </m:t>
                    </m:r>
                    <m:r>
                      <a:rPr lang="en-US" sz="1600" i="1">
                        <a:latin typeface="Cambria Math" panose="02040503050406030204" pitchFamily="18" charset="0"/>
                      </a:rPr>
                      <m:t>𝑖𝑡h</m:t>
                    </m:r>
                    <m:r>
                      <a:rPr lang="en-US" sz="1600" i="1">
                        <a:latin typeface="Cambria Math" panose="02040503050406030204" pitchFamily="18" charset="0"/>
                      </a:rPr>
                      <m:t> </m:t>
                    </m:r>
                    <m:r>
                      <a:rPr lang="en-US" sz="1600" i="1">
                        <a:latin typeface="Cambria Math" panose="02040503050406030204" pitchFamily="18" charset="0"/>
                      </a:rPr>
                      <m:t>𝑣𝑎𝑟𝑖𝑎𝑏𝑙𝑒</m:t>
                    </m:r>
                    <m:r>
                      <a:rPr lang="en-US" sz="1600" i="1">
                        <a:latin typeface="Cambria Math" panose="02040503050406030204" pitchFamily="18" charset="0"/>
                      </a:rPr>
                      <m:t> </m:t>
                    </m:r>
                    <m:r>
                      <a:rPr lang="en-US" sz="1600" i="1">
                        <a:latin typeface="Cambria Math" panose="02040503050406030204" pitchFamily="18" charset="0"/>
                      </a:rPr>
                      <m:t>𝑜𝑛</m:t>
                    </m:r>
                    <m:r>
                      <a:rPr lang="en-US" sz="1600" i="1">
                        <a:latin typeface="Cambria Math" panose="02040503050406030204" pitchFamily="18" charset="0"/>
                      </a:rPr>
                      <m:t> </m:t>
                    </m:r>
                    <m:r>
                      <a:rPr lang="en-US" sz="1600" i="1">
                        <a:latin typeface="Cambria Math" panose="02040503050406030204" pitchFamily="18" charset="0"/>
                      </a:rPr>
                      <m:t>𝑡h𝑒</m:t>
                    </m:r>
                    <m:r>
                      <a:rPr lang="en-US" sz="1600" i="1">
                        <a:latin typeface="Cambria Math" panose="02040503050406030204" pitchFamily="18" charset="0"/>
                      </a:rPr>
                      <m:t> </m:t>
                    </m:r>
                    <m:r>
                      <a:rPr lang="en-US" sz="1600" i="1">
                        <a:latin typeface="Cambria Math" panose="02040503050406030204" pitchFamily="18" charset="0"/>
                      </a:rPr>
                      <m:t>𝑗𝑡h</m:t>
                    </m:r>
                    <m:r>
                      <a:rPr lang="en-US" sz="1600" i="1">
                        <a:latin typeface="Cambria Math" panose="02040503050406030204" pitchFamily="18" charset="0"/>
                      </a:rPr>
                      <m:t> </m:t>
                    </m:r>
                    <m:r>
                      <a:rPr lang="en-US" sz="1600" i="1">
                        <a:latin typeface="Cambria Math" panose="02040503050406030204" pitchFamily="18" charset="0"/>
                      </a:rPr>
                      <m:t>𝑓𝑎𝑐𝑡𝑜𝑟</m:t>
                    </m:r>
                  </m:oMath>
                </a14:m>
                <a:endParaRPr lang="en-GB" sz="1600"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206062" y="1043188"/>
                <a:ext cx="5357611" cy="5679583"/>
              </a:xfrm>
              <a:blipFill rotWithShape="0">
                <a:blip r:embed="rId2"/>
                <a:stretch>
                  <a:fillRect l="-683" t="-429" r="-5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5721032" y="1326526"/>
                <a:ext cx="5741165" cy="5679582"/>
              </a:xfrm>
            </p:spPr>
            <p:txBody>
              <a:bodyPr/>
              <a:lstStyle/>
              <a:p>
                <a:pPr>
                  <a:spcBef>
                    <a:spcPts val="0"/>
                  </a:spcBef>
                </a:pPr>
                <a:r>
                  <a:rPr lang="en-US" sz="1600" dirty="0"/>
                  <a:t>Johnson and </a:t>
                </a:r>
                <a:r>
                  <a:rPr lang="en-US" sz="1600" dirty="0" err="1"/>
                  <a:t>Wichern</a:t>
                </a:r>
                <a:r>
                  <a:rPr lang="en-US" sz="1600" dirty="0"/>
                  <a:t> in (2002) also estimated the communalities as </a:t>
                </a:r>
              </a:p>
              <a:p>
                <a:pPr marL="0" indent="0">
                  <a:spcBef>
                    <a:spcPts val="0"/>
                  </a:spcBef>
                  <a:buNone/>
                </a:pP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h</m:t>
                                  </m:r>
                                </m:e>
                              </m:acc>
                            </m:e>
                            <m:sub>
                              <m:r>
                                <a:rPr lang="en-US" sz="1600" i="1">
                                  <a:latin typeface="Cambria Math" panose="02040503050406030204" pitchFamily="18" charset="0"/>
                                </a:rPr>
                                <m:t>𝑖</m:t>
                              </m:r>
                            </m:sub>
                          </m:sSub>
                        </m:e>
                        <m:sup>
                          <m:r>
                            <a:rPr lang="en-US" sz="1600" i="1">
                              <a:latin typeface="Cambria Math" panose="02040503050406030204" pitchFamily="18" charset="0"/>
                            </a:rPr>
                            <m:t>2</m:t>
                          </m:r>
                        </m:sup>
                      </m:sSup>
                      <m:r>
                        <a:rPr lang="en-US" sz="1600" i="1">
                          <a:latin typeface="Cambria Math" panose="02040503050406030204" pitchFamily="18" charset="0"/>
                        </a:rPr>
                        <m:t>= </m:t>
                      </m:r>
                      <m:sSup>
                        <m:sSupPr>
                          <m:ctrlPr>
                            <a:rPr lang="en-US" sz="1600" i="1">
                              <a:latin typeface="Cambria Math" panose="02040503050406030204" pitchFamily="18" charset="0"/>
                            </a:rPr>
                          </m:ctrlPr>
                        </m:sSupP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𝓁</m:t>
                                  </m:r>
                                </m:e>
                              </m:acc>
                            </m:e>
                            <m:sub>
                              <m:r>
                                <a:rPr lang="en-US" sz="1600" i="1">
                                  <a:latin typeface="Cambria Math" panose="02040503050406030204" pitchFamily="18" charset="0"/>
                                </a:rPr>
                                <m:t>𝑖</m:t>
                              </m:r>
                              <m:r>
                                <a:rPr lang="en-US" sz="1600" i="1">
                                  <a:latin typeface="Cambria Math" panose="02040503050406030204" pitchFamily="18" charset="0"/>
                                </a:rPr>
                                <m:t>1</m:t>
                              </m:r>
                            </m:sub>
                          </m:sSub>
                        </m:e>
                        <m:sup>
                          <m:r>
                            <a:rPr lang="en-US" sz="1600" i="1">
                              <a:latin typeface="Cambria Math" panose="02040503050406030204" pitchFamily="18" charset="0"/>
                            </a:rPr>
                            <m:t>2</m:t>
                          </m:r>
                        </m:sup>
                      </m:sSup>
                      <m:r>
                        <a:rPr lang="en-US" sz="1600" i="1">
                          <a:latin typeface="Cambria Math" panose="02040503050406030204" pitchFamily="18" charset="0"/>
                        </a:rPr>
                        <m:t>+ </m:t>
                      </m:r>
                      <m:sSup>
                        <m:sSupPr>
                          <m:ctrlPr>
                            <a:rPr lang="en-US" sz="1600" i="1">
                              <a:latin typeface="Cambria Math" panose="02040503050406030204" pitchFamily="18" charset="0"/>
                            </a:rPr>
                          </m:ctrlPr>
                        </m:sSupP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𝓁</m:t>
                                  </m:r>
                                </m:e>
                              </m:acc>
                            </m:e>
                            <m:sub>
                              <m:r>
                                <a:rPr lang="en-US" sz="1600" i="1">
                                  <a:latin typeface="Cambria Math" panose="02040503050406030204" pitchFamily="18" charset="0"/>
                                </a:rPr>
                                <m:t>𝑖</m:t>
                              </m:r>
                              <m:r>
                                <a:rPr lang="en-US" sz="1600" i="1">
                                  <a:latin typeface="Cambria Math" panose="02040503050406030204" pitchFamily="18" charset="0"/>
                                </a:rPr>
                                <m:t>2</m:t>
                              </m:r>
                            </m:sub>
                          </m:sSub>
                        </m:e>
                        <m:sup>
                          <m:r>
                            <a:rPr lang="en-US" sz="1600" i="1">
                              <a:latin typeface="Cambria Math" panose="02040503050406030204" pitchFamily="18" charset="0"/>
                            </a:rPr>
                            <m:t>2</m:t>
                          </m:r>
                        </m:sup>
                      </m:sSup>
                      <m:r>
                        <a:rPr lang="en-US" sz="1600" i="1">
                          <a:latin typeface="Cambria Math" panose="02040503050406030204" pitchFamily="18" charset="0"/>
                        </a:rPr>
                        <m:t>+⋯+</m:t>
                      </m:r>
                      <m:sSup>
                        <m:sSupPr>
                          <m:ctrlPr>
                            <a:rPr lang="en-US" sz="1600" i="1">
                              <a:latin typeface="Cambria Math" panose="02040503050406030204" pitchFamily="18" charset="0"/>
                            </a:rPr>
                          </m:ctrlPr>
                        </m:sSupP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𝓁</m:t>
                                  </m:r>
                                </m:e>
                              </m:acc>
                            </m:e>
                            <m:sub>
                              <m:r>
                                <a:rPr lang="en-US" sz="1600" i="1">
                                  <a:latin typeface="Cambria Math" panose="02040503050406030204" pitchFamily="18" charset="0"/>
                                </a:rPr>
                                <m:t>𝑖𝑚</m:t>
                              </m:r>
                            </m:sub>
                          </m:sSub>
                        </m:e>
                        <m:sup>
                          <m:r>
                            <a:rPr lang="en-US" sz="1600" i="1">
                              <a:latin typeface="Cambria Math" panose="02040503050406030204" pitchFamily="18" charset="0"/>
                            </a:rPr>
                            <m:t>2</m:t>
                          </m:r>
                        </m:sup>
                      </m:sSup>
                      <m:r>
                        <a:rPr lang="en-US" sz="1600" i="1">
                          <a:latin typeface="Cambria Math" panose="02040503050406030204" pitchFamily="18" charset="0"/>
                        </a:rPr>
                        <m:t>⋯⋯⋯⋯⋯⋯(6)</m:t>
                      </m:r>
                    </m:oMath>
                  </m:oMathPara>
                </a14:m>
                <a:endParaRPr lang="en-US" sz="1600" dirty="0"/>
              </a:p>
              <a:p>
                <a:pPr>
                  <a:spcBef>
                    <a:spcPts val="0"/>
                  </a:spcBef>
                </a:pPr>
                <a:endParaRPr lang="en-US" sz="1600" dirty="0"/>
              </a:p>
              <a:p>
                <a:pPr>
                  <a:spcBef>
                    <a:spcPts val="0"/>
                  </a:spcBef>
                </a:pPr>
                <a:r>
                  <a:rPr lang="en-US" sz="1600" dirty="0"/>
                  <a:t>The principal component factor analysis of the sample covariance matrix S is specified in terms of its </a:t>
                </a:r>
                <a:r>
                  <a:rPr lang="en-US" sz="1600" dirty="0" err="1"/>
                  <a:t>eigen</a:t>
                </a:r>
                <a:r>
                  <a:rPr lang="en-US" sz="1600" dirty="0"/>
                  <a:t> value-eigenvector pairs ( </a:t>
                </a:r>
                <a14:m>
                  <m:oMath xmlns:m="http://schemas.openxmlformats.org/officeDocument/2006/math">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𝜆</m:t>
                            </m:r>
                          </m:e>
                        </m:acc>
                      </m:e>
                      <m:sub>
                        <m:r>
                          <a:rPr lang="en-US" sz="1600" i="1">
                            <a:latin typeface="Cambria Math" panose="02040503050406030204" pitchFamily="18" charset="0"/>
                          </a:rPr>
                          <m:t>1</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𝑒</m:t>
                            </m:r>
                          </m:e>
                        </m:acc>
                      </m:e>
                      <m:sub>
                        <m:r>
                          <a:rPr lang="en-US" sz="1600" i="1">
                            <a:latin typeface="Cambria Math" panose="02040503050406030204" pitchFamily="18" charset="0"/>
                          </a:rPr>
                          <m:t>1</m:t>
                        </m:r>
                      </m:sub>
                    </m:sSub>
                    <m:r>
                      <a:rPr lang="en-US" sz="1600" i="1">
                        <a:latin typeface="Cambria Math" panose="02040503050406030204" pitchFamily="18" charset="0"/>
                      </a:rPr>
                      <m:t>)</m:t>
                    </m:r>
                  </m:oMath>
                </a14:m>
                <a:r>
                  <a:rPr lang="en-US" sz="1600" dirty="0"/>
                  <a:t>, ( </a:t>
                </a:r>
                <a14:m>
                  <m:oMath xmlns:m="http://schemas.openxmlformats.org/officeDocument/2006/math">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𝜆</m:t>
                            </m:r>
                          </m:e>
                        </m:acc>
                      </m:e>
                      <m:sub>
                        <m:r>
                          <a:rPr lang="en-US" sz="1600" i="1">
                            <a:latin typeface="Cambria Math" panose="02040503050406030204" pitchFamily="18" charset="0"/>
                          </a:rPr>
                          <m:t>2</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𝑒</m:t>
                            </m:r>
                          </m:e>
                        </m:acc>
                      </m:e>
                      <m:sub>
                        <m:r>
                          <a:rPr lang="en-US" sz="1600" i="1">
                            <a:latin typeface="Cambria Math" panose="02040503050406030204" pitchFamily="18" charset="0"/>
                          </a:rPr>
                          <m:t>2</m:t>
                        </m:r>
                      </m:sub>
                    </m:sSub>
                    <m:r>
                      <a:rPr lang="en-US" sz="1600" i="1">
                        <a:latin typeface="Cambria Math" panose="02040503050406030204" pitchFamily="18" charset="0"/>
                      </a:rPr>
                      <m:t>), ⋯, </m:t>
                    </m:r>
                    <m:r>
                      <a:rPr lang="en-US" sz="1600">
                        <a:latin typeface="Cambria Math" panose="02040503050406030204" pitchFamily="18" charset="0"/>
                      </a:rPr>
                      <m:t>( </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𝜆</m:t>
                            </m:r>
                          </m:e>
                        </m:acc>
                      </m:e>
                      <m:sub>
                        <m:r>
                          <a:rPr lang="en-US" sz="1600" i="1">
                            <a:latin typeface="Cambria Math" panose="02040503050406030204" pitchFamily="18" charset="0"/>
                          </a:rPr>
                          <m:t>𝑝</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𝑒</m:t>
                            </m:r>
                          </m:e>
                        </m:acc>
                      </m:e>
                      <m:sub>
                        <m:r>
                          <a:rPr lang="en-US" sz="1600" i="1">
                            <a:latin typeface="Cambria Math" panose="02040503050406030204" pitchFamily="18" charset="0"/>
                          </a:rPr>
                          <m:t>𝑝</m:t>
                        </m:r>
                      </m:sub>
                    </m:sSub>
                    <m:r>
                      <a:rPr lang="en-US" sz="1600" i="1">
                        <a:latin typeface="Cambria Math" panose="02040503050406030204" pitchFamily="18" charset="0"/>
                      </a:rPr>
                      <m:t>)</m:t>
                    </m:r>
                    <m:r>
                      <a:rPr lang="en-US" sz="1600">
                        <a:latin typeface="Cambria Math" panose="02040503050406030204" pitchFamily="18" charset="0"/>
                      </a:rPr>
                      <m:t>,</m:t>
                    </m:r>
                  </m:oMath>
                </a14:m>
                <a:r>
                  <a:rPr lang="en-US" sz="1600" dirty="0"/>
                  <a:t> where ( </a:t>
                </a:r>
                <a14:m>
                  <m:oMath xmlns:m="http://schemas.openxmlformats.org/officeDocument/2006/math">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𝜆</m:t>
                            </m:r>
                          </m:e>
                        </m:acc>
                      </m:e>
                      <m:sub>
                        <m:r>
                          <a:rPr lang="en-US" sz="1600" i="1">
                            <a:latin typeface="Cambria Math" panose="02040503050406030204" pitchFamily="18" charset="0"/>
                          </a:rPr>
                          <m:t>1</m:t>
                        </m:r>
                      </m:sub>
                    </m:sSub>
                    <m:r>
                      <a:rPr lang="en-US" sz="1600" i="1">
                        <a:latin typeface="Cambria Math" panose="02040503050406030204" pitchFamily="18" charset="0"/>
                      </a:rPr>
                      <m:t>≥ </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𝜆</m:t>
                            </m:r>
                          </m:e>
                        </m:acc>
                      </m:e>
                      <m:sub>
                        <m:r>
                          <a:rPr lang="en-US" sz="1600" i="1">
                            <a:latin typeface="Cambria Math" panose="02040503050406030204" pitchFamily="18" charset="0"/>
                          </a:rPr>
                          <m:t>2</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𝜆</m:t>
                            </m:r>
                          </m:e>
                        </m:acc>
                      </m:e>
                      <m:sub>
                        <m:r>
                          <a:rPr lang="en-US" sz="1600" i="1">
                            <a:latin typeface="Cambria Math" panose="02040503050406030204" pitchFamily="18" charset="0"/>
                          </a:rPr>
                          <m:t>𝑝</m:t>
                        </m:r>
                      </m:sub>
                    </m:sSub>
                    <m:r>
                      <a:rPr lang="en-US" sz="1600" i="1">
                        <a:latin typeface="Cambria Math" panose="02040503050406030204" pitchFamily="18" charset="0"/>
                      </a:rPr>
                      <m:t>)</m:t>
                    </m:r>
                  </m:oMath>
                </a14:m>
                <a:r>
                  <a:rPr lang="en-US" sz="1600" dirty="0"/>
                  <a:t>. Let </a:t>
                </a:r>
                <a:r>
                  <a:rPr lang="en-US" sz="1600" i="1" dirty="0"/>
                  <a:t>m &lt; p </a:t>
                </a:r>
                <a:r>
                  <a:rPr lang="en-US" sz="1600" dirty="0"/>
                  <a:t>be the number of common factors. Then the matrix of estimated factor loadings</a:t>
                </a:r>
                <a:br>
                  <a:rPr lang="en-US" sz="1600" dirty="0"/>
                </a:br>
                <a14:m>
                  <m:oMath xmlns:m="http://schemas.openxmlformats.org/officeDocument/2006/math">
                    <m:d>
                      <m:dPr>
                        <m:begChr m:val="{"/>
                        <m:endChr m:val=""/>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𝓁</m:t>
                                </m:r>
                                <m:r>
                                  <a:rPr lang="en-US" sz="1600" i="1">
                                    <a:latin typeface="Cambria Math" panose="02040503050406030204" pitchFamily="18" charset="0"/>
                                  </a:rPr>
                                  <m:t>𝑖</m:t>
                                </m:r>
                              </m:e>
                            </m:acc>
                          </m:e>
                          <m:sub>
                            <m:r>
                              <a:rPr lang="en-US" sz="1600" i="1">
                                <a:latin typeface="Cambria Math" panose="02040503050406030204" pitchFamily="18" charset="0"/>
                              </a:rPr>
                              <m:t>𝑗</m:t>
                            </m:r>
                            <m:r>
                              <a:rPr lang="en-US" sz="1600" i="1">
                                <a:latin typeface="Cambria Math" panose="02040503050406030204" pitchFamily="18" charset="0"/>
                              </a:rPr>
                              <m:t> </m:t>
                            </m:r>
                          </m:sub>
                        </m:sSub>
                        <m:r>
                          <a:rPr lang="en-US" sz="1600" i="1">
                            <a:latin typeface="Cambria Math" panose="02040503050406030204" pitchFamily="18" charset="0"/>
                          </a:rPr>
                          <m:t> } </m:t>
                        </m:r>
                      </m:e>
                    </m:d>
                  </m:oMath>
                </a14:m>
                <a:r>
                  <a:rPr lang="en-US" sz="1600" dirty="0"/>
                  <a:t>is given by</a:t>
                </a:r>
              </a:p>
              <a:p>
                <a:pPr marL="0" indent="0">
                  <a:spcBef>
                    <a:spcPts val="0"/>
                  </a:spcBef>
                  <a:buNone/>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𝐿</m:t>
                      </m:r>
                      <m:r>
                        <a:rPr lang="en-US" sz="1600" i="1">
                          <a:latin typeface="Cambria Math" panose="02040503050406030204" pitchFamily="18" charset="0"/>
                        </a:rPr>
                        <m:t>= </m:t>
                      </m:r>
                      <m:d>
                        <m:dPr>
                          <m:begChr m:val="["/>
                          <m:endChr m:val="]"/>
                          <m:ctrlPr>
                            <a:rPr lang="en-US" sz="1600" i="1">
                              <a:latin typeface="Cambria Math" panose="02040503050406030204" pitchFamily="18" charset="0"/>
                            </a:rPr>
                          </m:ctrlPr>
                        </m:dPr>
                        <m:e>
                          <m:rad>
                            <m:radPr>
                              <m:degHide m:val="on"/>
                              <m:ctrlPr>
                                <a:rPr lang="en-US" sz="1600" i="1">
                                  <a:latin typeface="Cambria Math" panose="02040503050406030204" pitchFamily="18" charset="0"/>
                                </a:rPr>
                              </m:ctrlPr>
                            </m:radPr>
                            <m:deg/>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𝜆</m:t>
                                      </m:r>
                                    </m:e>
                                  </m:acc>
                                </m:e>
                                <m:sub>
                                  <m:r>
                                    <a:rPr lang="en-US" sz="1600" i="1">
                                      <a:latin typeface="Cambria Math" panose="02040503050406030204" pitchFamily="18" charset="0"/>
                                    </a:rPr>
                                    <m:t>1</m:t>
                                  </m:r>
                                </m:sub>
                              </m:sSub>
                            </m:e>
                          </m:rad>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𝑒</m:t>
                                  </m:r>
                                </m:e>
                              </m:acc>
                            </m:e>
                            <m:sub>
                              <m:r>
                                <a:rPr lang="en-US" sz="1600" i="1">
                                  <a:latin typeface="Cambria Math" panose="02040503050406030204" pitchFamily="18" charset="0"/>
                                </a:rPr>
                                <m:t>1</m:t>
                              </m:r>
                            </m:sub>
                          </m:sSub>
                          <m:r>
                            <a:rPr lang="en-US" sz="1600" i="1">
                              <a:latin typeface="Cambria Math" panose="02040503050406030204" pitchFamily="18" charset="0"/>
                            </a:rPr>
                            <m:t>⋮</m:t>
                          </m:r>
                          <m:rad>
                            <m:radPr>
                              <m:degHide m:val="on"/>
                              <m:ctrlPr>
                                <a:rPr lang="en-US" sz="1600" i="1">
                                  <a:latin typeface="Cambria Math" panose="02040503050406030204" pitchFamily="18" charset="0"/>
                                </a:rPr>
                              </m:ctrlPr>
                            </m:radPr>
                            <m:deg/>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𝜆</m:t>
                                      </m:r>
                                    </m:e>
                                  </m:acc>
                                </m:e>
                                <m:sub>
                                  <m:r>
                                    <a:rPr lang="en-US" sz="1600" i="1">
                                      <a:latin typeface="Cambria Math" panose="02040503050406030204" pitchFamily="18" charset="0"/>
                                    </a:rPr>
                                    <m:t>2</m:t>
                                  </m:r>
                                </m:sub>
                              </m:sSub>
                            </m:e>
                          </m:rad>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𝑒</m:t>
                                  </m:r>
                                </m:e>
                              </m:acc>
                            </m:e>
                            <m:sub>
                              <m:r>
                                <a:rPr lang="en-US" sz="1600" i="1">
                                  <a:latin typeface="Cambria Math" panose="02040503050406030204" pitchFamily="18" charset="0"/>
                                </a:rPr>
                                <m:t>2</m:t>
                              </m:r>
                            </m:sub>
                          </m:sSub>
                          <m:r>
                            <a:rPr lang="en-US" sz="1600" i="1">
                              <a:latin typeface="Cambria Math" panose="02040503050406030204" pitchFamily="18" charset="0"/>
                            </a:rPr>
                            <m:t>⋮⋯⋮</m:t>
                          </m:r>
                          <m:rad>
                            <m:radPr>
                              <m:degHide m:val="on"/>
                              <m:ctrlPr>
                                <a:rPr lang="en-US" sz="1600" i="1">
                                  <a:latin typeface="Cambria Math" panose="02040503050406030204" pitchFamily="18" charset="0"/>
                                </a:rPr>
                              </m:ctrlPr>
                            </m:radPr>
                            <m:deg/>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𝜆</m:t>
                                      </m:r>
                                    </m:e>
                                  </m:acc>
                                </m:e>
                                <m:sub>
                                  <m:r>
                                    <a:rPr lang="en-US" sz="1600" i="1">
                                      <a:latin typeface="Cambria Math" panose="02040503050406030204" pitchFamily="18" charset="0"/>
                                    </a:rPr>
                                    <m:t>𝑚</m:t>
                                  </m:r>
                                </m:sub>
                              </m:sSub>
                            </m:e>
                          </m:rad>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𝑒</m:t>
                                  </m:r>
                                </m:e>
                              </m:acc>
                            </m:e>
                            <m:sub>
                              <m:r>
                                <a:rPr lang="en-US" sz="1600" i="1">
                                  <a:latin typeface="Cambria Math" panose="02040503050406030204" pitchFamily="18" charset="0"/>
                                </a:rPr>
                                <m:t>𝑚</m:t>
                              </m:r>
                            </m:sub>
                          </m:sSub>
                        </m:e>
                      </m:d>
                      <m:r>
                        <a:rPr lang="en-US" sz="1600" i="1">
                          <a:latin typeface="Cambria Math" panose="02040503050406030204" pitchFamily="18" charset="0"/>
                        </a:rPr>
                        <m:t>⋯⋯⋯⋯(7)</m:t>
                      </m:r>
                    </m:oMath>
                  </m:oMathPara>
                </a14:m>
                <a:endParaRPr lang="en-US" sz="1600" dirty="0"/>
              </a:p>
              <a:p>
                <a:pPr>
                  <a:spcBef>
                    <a:spcPts val="0"/>
                  </a:spcBef>
                </a:pPr>
                <a:endParaRPr lang="en-US" sz="1600" dirty="0"/>
              </a:p>
              <a:p>
                <a:pPr>
                  <a:spcBef>
                    <a:spcPts val="0"/>
                  </a:spcBef>
                </a:pPr>
                <a:r>
                  <a:rPr lang="en-US" sz="1600" dirty="0"/>
                  <a:t>And finally, Johnson and </a:t>
                </a:r>
                <a:r>
                  <a:rPr lang="en-US" sz="1600" dirty="0" err="1"/>
                  <a:t>Wichern</a:t>
                </a:r>
                <a:r>
                  <a:rPr lang="en-US" sz="1600" dirty="0"/>
                  <a:t> (2002) stated that the estimated specific variances are provided by the diagonal elements of the matrix </a:t>
                </a:r>
                <a14:m>
                  <m:oMath xmlns:m="http://schemas.openxmlformats.org/officeDocument/2006/math">
                    <m:r>
                      <m:rPr>
                        <m:sty m:val="p"/>
                      </m:rPr>
                      <a:rPr lang="en-US" sz="1600">
                        <a:latin typeface="Cambria Math" panose="02040503050406030204" pitchFamily="18" charset="0"/>
                      </a:rPr>
                      <m:t>S</m:t>
                    </m:r>
                    <m:r>
                      <a:rPr lang="en-US" sz="1600" i="1">
                        <a:latin typeface="Cambria Math" panose="02040503050406030204" pitchFamily="18" charset="0"/>
                      </a:rPr>
                      <m:t>−</m:t>
                    </m:r>
                    <m:acc>
                      <m:accPr>
                        <m:chr m:val="̃"/>
                        <m:ctrlPr>
                          <a:rPr lang="en-US" sz="1600" i="1">
                            <a:latin typeface="Cambria Math" panose="02040503050406030204" pitchFamily="18" charset="0"/>
                          </a:rPr>
                        </m:ctrlPr>
                      </m:accPr>
                      <m:e>
                        <m:r>
                          <m:rPr>
                            <m:sty m:val="p"/>
                          </m:rPr>
                          <a:rPr lang="en-US" sz="1600">
                            <a:latin typeface="Cambria Math" panose="02040503050406030204" pitchFamily="18" charset="0"/>
                          </a:rPr>
                          <m:t>L</m:t>
                        </m:r>
                      </m:e>
                    </m:acc>
                    <m:sSup>
                      <m:sSupPr>
                        <m:ctrlPr>
                          <a:rPr lang="en-US" sz="1600" i="1">
                            <a:latin typeface="Cambria Math" panose="02040503050406030204" pitchFamily="18" charset="0"/>
                          </a:rPr>
                        </m:ctrlPr>
                      </m:sSupPr>
                      <m:e>
                        <m:acc>
                          <m:accPr>
                            <m:chr m:val="̃"/>
                            <m:ctrlPr>
                              <a:rPr lang="en-US" sz="1600" i="1">
                                <a:latin typeface="Cambria Math" panose="02040503050406030204" pitchFamily="18" charset="0"/>
                              </a:rPr>
                            </m:ctrlPr>
                          </m:accPr>
                          <m:e>
                            <m:r>
                              <m:rPr>
                                <m:sty m:val="p"/>
                              </m:rPr>
                              <a:rPr lang="en-US" sz="1600">
                                <a:latin typeface="Cambria Math" panose="02040503050406030204" pitchFamily="18" charset="0"/>
                              </a:rPr>
                              <m:t>L</m:t>
                            </m:r>
                          </m:e>
                        </m:acc>
                      </m:e>
                      <m:sup>
                        <m:r>
                          <a:rPr lang="en-US" sz="1600" i="1">
                            <a:latin typeface="Cambria Math" panose="02040503050406030204" pitchFamily="18" charset="0"/>
                          </a:rPr>
                          <m:t>′</m:t>
                        </m:r>
                      </m:sup>
                    </m:sSup>
                    <m:r>
                      <a:rPr lang="en-US" sz="1600" i="1">
                        <a:latin typeface="Cambria Math" panose="02040503050406030204" pitchFamily="18" charset="0"/>
                      </a:rPr>
                      <m:t>,</m:t>
                    </m:r>
                  </m:oMath>
                </a14:m>
                <a:r>
                  <a:rPr lang="en-US" sz="1600" dirty="0"/>
                  <a:t> so</a:t>
                </a:r>
              </a:p>
              <a:p>
                <a:pPr marL="0" indent="0">
                  <a:spcBef>
                    <a:spcPts val="0"/>
                  </a:spcBef>
                  <a:buNone/>
                </a:pPr>
                <a14:m>
                  <m:oMathPara xmlns:m="http://schemas.openxmlformats.org/officeDocument/2006/math">
                    <m:oMathParaPr>
                      <m:jc m:val="centerGroup"/>
                    </m:oMathParaPr>
                    <m:oMath xmlns:m="http://schemas.openxmlformats.org/officeDocument/2006/math">
                      <m:acc>
                        <m:accPr>
                          <m:chr m:val="̃"/>
                          <m:ctrlPr>
                            <a:rPr lang="en-US" sz="1600" i="1">
                              <a:latin typeface="Cambria Math" panose="02040503050406030204" pitchFamily="18" charset="0"/>
                            </a:rPr>
                          </m:ctrlPr>
                        </m:accPr>
                        <m:e>
                          <m:r>
                            <a:rPr lang="en-US" sz="1600" i="1">
                              <a:latin typeface="Cambria Math" panose="02040503050406030204" pitchFamily="18" charset="0"/>
                            </a:rPr>
                            <m:t>𝜓</m:t>
                          </m:r>
                        </m:e>
                      </m:acc>
                      <m:r>
                        <a:rPr lang="en-US" sz="1600" i="1">
                          <a:latin typeface="Cambria Math" panose="02040503050406030204" pitchFamily="18" charset="0"/>
                        </a:rPr>
                        <m:t>=</m:t>
                      </m:r>
                      <m:d>
                        <m:dPr>
                          <m:begChr m:val="["/>
                          <m:endChr m:val="]"/>
                          <m:ctrlPr>
                            <a:rPr lang="en-US" sz="1600" i="1">
                              <a:latin typeface="Cambria Math" panose="02040503050406030204" pitchFamily="18" charset="0"/>
                            </a:rPr>
                          </m:ctrlPr>
                        </m:dPr>
                        <m:e>
                          <m:eqArr>
                            <m:eqArrPr>
                              <m:ctrlPr>
                                <a:rPr lang="en-US" sz="1600" i="1">
                                  <a:latin typeface="Cambria Math" panose="02040503050406030204" pitchFamily="18" charset="0"/>
                                </a:rPr>
                              </m:ctrlPr>
                            </m:eqArrPr>
                            <m:e>
                              <m:m>
                                <m:mPr>
                                  <m:mcs>
                                    <m:mc>
                                      <m:mcPr>
                                        <m:count m:val="3"/>
                                        <m:mcJc m:val="center"/>
                                      </m:mcPr>
                                    </m:mc>
                                  </m:mcs>
                                  <m:ctrlPr>
                                    <a:rPr lang="en-US" sz="1600" i="1">
                                      <a:latin typeface="Cambria Math" panose="02040503050406030204" pitchFamily="18" charset="0"/>
                                    </a:rPr>
                                  </m:ctrlPr>
                                </m:mPr>
                                <m:m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𝜓</m:t>
                                            </m:r>
                                          </m:e>
                                        </m:acc>
                                      </m:e>
                                      <m:sub>
                                        <m:r>
                                          <a:rPr lang="en-US" sz="1600" i="1">
                                            <a:latin typeface="Cambria Math" panose="02040503050406030204" pitchFamily="18" charset="0"/>
                                          </a:rPr>
                                          <m:t>1</m:t>
                                        </m:r>
                                      </m:sub>
                                    </m:sSub>
                                  </m:e>
                                  <m:e>
                                    <m:r>
                                      <a:rPr lang="en-US" sz="1600" i="1">
                                        <a:latin typeface="Cambria Math" panose="02040503050406030204" pitchFamily="18" charset="0"/>
                                      </a:rPr>
                                      <m:t>0  ⋯</m:t>
                                    </m:r>
                                  </m:e>
                                  <m:e>
                                    <m:r>
                                      <a:rPr lang="en-US" sz="1600" i="1">
                                        <a:latin typeface="Cambria Math" panose="02040503050406030204" pitchFamily="18" charset="0"/>
                                      </a:rPr>
                                      <m:t>0</m:t>
                                    </m:r>
                                  </m:e>
                                </m:mr>
                                <m:mr>
                                  <m:e>
                                    <m:r>
                                      <a:rPr lang="en-US" sz="1600" i="1">
                                        <a:latin typeface="Cambria Math" panose="02040503050406030204" pitchFamily="18" charset="0"/>
                                      </a:rPr>
                                      <m:t>0</m:t>
                                    </m:r>
                                  </m:e>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𝜓</m:t>
                                            </m:r>
                                          </m:e>
                                        </m:acc>
                                      </m:e>
                                      <m:sub>
                                        <m:r>
                                          <a:rPr lang="en-US" sz="1600" i="1">
                                            <a:latin typeface="Cambria Math" panose="02040503050406030204" pitchFamily="18" charset="0"/>
                                          </a:rPr>
                                          <m:t>1</m:t>
                                        </m:r>
                                      </m:sub>
                                    </m:sSub>
                                    <m:r>
                                      <a:rPr lang="en-US" sz="1600" i="1">
                                        <a:latin typeface="Cambria Math" panose="02040503050406030204" pitchFamily="18" charset="0"/>
                                      </a:rPr>
                                      <m:t> ⋯</m:t>
                                    </m:r>
                                  </m:e>
                                  <m:e>
                                    <m:r>
                                      <a:rPr lang="en-US" sz="1600" i="1">
                                        <a:latin typeface="Cambria Math" panose="02040503050406030204" pitchFamily="18" charset="0"/>
                                      </a:rPr>
                                      <m:t>0</m:t>
                                    </m:r>
                                  </m:e>
                                </m:mr>
                                <m:mr>
                                  <m:e>
                                    <m:r>
                                      <a:rPr lang="en-US" sz="1600" i="1">
                                        <a:latin typeface="Cambria Math" panose="02040503050406030204" pitchFamily="18" charset="0"/>
                                      </a:rPr>
                                      <m:t>⋮</m:t>
                                    </m:r>
                                  </m:e>
                                  <m:e>
                                    <m:r>
                                      <a:rPr lang="en-US" sz="1600" i="1">
                                        <a:latin typeface="Cambria Math" panose="02040503050406030204" pitchFamily="18" charset="0"/>
                                      </a:rPr>
                                      <m:t>⋮     ⋱</m:t>
                                    </m:r>
                                  </m:e>
                                  <m:e>
                                    <m:r>
                                      <a:rPr lang="en-US" sz="1600" i="1">
                                        <a:latin typeface="Cambria Math" panose="02040503050406030204" pitchFamily="18" charset="0"/>
                                      </a:rPr>
                                      <m:t>⋮</m:t>
                                    </m:r>
                                  </m:e>
                                </m:mr>
                              </m:m>
                            </m:e>
                            <m:e>
                              <m:r>
                                <a:rPr lang="en-US" sz="1600" i="1">
                                  <a:latin typeface="Cambria Math" panose="02040503050406030204" pitchFamily="18" charset="0"/>
                                </a:rPr>
                                <m:t>0       0   ⋯ </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  </m:t>
                                      </m:r>
                                      <m:r>
                                        <a:rPr lang="en-US" sz="1600" i="1">
                                          <a:latin typeface="Cambria Math" panose="02040503050406030204" pitchFamily="18" charset="0"/>
                                        </a:rPr>
                                        <m:t>𝜓</m:t>
                                      </m:r>
                                    </m:e>
                                  </m:acc>
                                </m:e>
                                <m:sub>
                                  <m:r>
                                    <a:rPr lang="en-US" sz="1600" i="1">
                                      <a:latin typeface="Cambria Math" panose="02040503050406030204" pitchFamily="18" charset="0"/>
                                    </a:rPr>
                                    <m:t>𝑝</m:t>
                                  </m:r>
                                </m:sub>
                              </m:sSub>
                            </m:e>
                          </m:eqArr>
                        </m:e>
                      </m:d>
                      <m:r>
                        <a:rPr lang="en-US" sz="1600" i="1">
                          <a:latin typeface="Cambria Math" panose="02040503050406030204" pitchFamily="18" charset="0"/>
                        </a:rPr>
                        <m:t> </m:t>
                      </m:r>
                      <m:r>
                        <a:rPr lang="en-US" sz="1600" i="1">
                          <a:latin typeface="Cambria Math" panose="02040503050406030204" pitchFamily="18" charset="0"/>
                        </a:rPr>
                        <m:t>𝑤𝑖𝑡h</m:t>
                      </m:r>
                      <m:r>
                        <a:rPr lang="en-US" sz="1600" i="1">
                          <a:latin typeface="Cambria Math" panose="02040503050406030204" pitchFamily="18" charset="0"/>
                        </a:rPr>
                        <m:t> </m:t>
                      </m:r>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𝜓</m:t>
                              </m:r>
                            </m:e>
                          </m:acc>
                        </m:e>
                        <m:sub>
                          <m:r>
                            <a:rPr lang="en-US" sz="1600" i="1">
                              <a:latin typeface="Cambria Math" panose="02040503050406030204" pitchFamily="18" charset="0"/>
                            </a:rPr>
                            <m:t>1</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𝑆</m:t>
                          </m:r>
                        </m:e>
                        <m:sub>
                          <m:r>
                            <a:rPr lang="en-US" sz="1600" i="1">
                              <a:latin typeface="Cambria Math" panose="02040503050406030204" pitchFamily="18" charset="0"/>
                            </a:rPr>
                            <m:t>𝑖𝑗</m:t>
                          </m:r>
                        </m:sub>
                      </m:sSub>
                      <m:r>
                        <a:rPr lang="en-US" sz="1600" i="1">
                          <a:latin typeface="Cambria Math" panose="02040503050406030204" pitchFamily="18" charset="0"/>
                        </a:rPr>
                        <m:t>−</m:t>
                      </m:r>
                      <m:nary>
                        <m:naryPr>
                          <m:chr m:val="∑"/>
                          <m:limLoc m:val="undOvr"/>
                          <m:ctrlPr>
                            <a:rPr lang="en-US" sz="1600" i="1">
                              <a:latin typeface="Cambria Math" panose="02040503050406030204" pitchFamily="18" charset="0"/>
                            </a:rPr>
                          </m:ctrlPr>
                        </m:naryPr>
                        <m:sub>
                          <m:r>
                            <a:rPr lang="en-US" sz="1600" i="1">
                              <a:latin typeface="Cambria Math" panose="02040503050406030204" pitchFamily="18" charset="0"/>
                            </a:rPr>
                            <m:t>𝑗</m:t>
                          </m:r>
                          <m:r>
                            <a:rPr lang="en-US" sz="1600" i="1">
                              <a:latin typeface="Cambria Math" panose="02040503050406030204" pitchFamily="18" charset="0"/>
                            </a:rPr>
                            <m:t>=1</m:t>
                          </m:r>
                        </m:sub>
                        <m:sup>
                          <m:r>
                            <a:rPr lang="en-US" sz="1600" i="1">
                              <a:latin typeface="Cambria Math" panose="02040503050406030204" pitchFamily="18" charset="0"/>
                            </a:rPr>
                            <m:t>𝑚</m:t>
                          </m:r>
                        </m:sup>
                        <m:e>
                          <m:sSup>
                            <m:sSupPr>
                              <m:ctrlPr>
                                <a:rPr lang="en-US" sz="1600" i="1">
                                  <a:latin typeface="Cambria Math" panose="02040503050406030204" pitchFamily="18" charset="0"/>
                                </a:rPr>
                              </m:ctrlPr>
                            </m:sSupPr>
                            <m:e>
                              <m:sSub>
                                <m:sSubPr>
                                  <m:ctrlPr>
                                    <a:rPr lang="en-US" sz="1600" i="1">
                                      <a:latin typeface="Cambria Math" panose="02040503050406030204" pitchFamily="18" charset="0"/>
                                    </a:rPr>
                                  </m:ctrlPr>
                                </m:sSubPr>
                                <m:e>
                                  <m:acc>
                                    <m:accPr>
                                      <m:chr m:val="̃"/>
                                      <m:ctrlPr>
                                        <a:rPr lang="en-US" sz="1600" i="1">
                                          <a:latin typeface="Cambria Math" panose="02040503050406030204" pitchFamily="18" charset="0"/>
                                        </a:rPr>
                                      </m:ctrlPr>
                                    </m:accPr>
                                    <m:e>
                                      <m:r>
                                        <a:rPr lang="en-US" sz="1600" i="1">
                                          <a:latin typeface="Cambria Math" panose="02040503050406030204" pitchFamily="18" charset="0"/>
                                        </a:rPr>
                                        <m:t>𝓁</m:t>
                                      </m:r>
                                    </m:e>
                                  </m:acc>
                                </m:e>
                                <m:sub>
                                  <m:r>
                                    <a:rPr lang="en-US" sz="1600" i="1">
                                      <a:latin typeface="Cambria Math" panose="02040503050406030204" pitchFamily="18" charset="0"/>
                                    </a:rPr>
                                    <m:t>𝑖𝑗</m:t>
                                  </m:r>
                                </m:sub>
                              </m:sSub>
                            </m:e>
                            <m:sup>
                              <m:r>
                                <a:rPr lang="en-US" sz="1600" i="1">
                                  <a:latin typeface="Cambria Math" panose="02040503050406030204" pitchFamily="18" charset="0"/>
                                </a:rPr>
                                <m:t>2</m:t>
                              </m:r>
                            </m:sup>
                          </m:sSup>
                          <m:r>
                            <a:rPr lang="en-US" sz="1600" i="1">
                              <a:latin typeface="Cambria Math" panose="02040503050406030204" pitchFamily="18" charset="0"/>
                            </a:rPr>
                            <m:t>⋯⋯⋯(8)</m:t>
                          </m:r>
                        </m:e>
                      </m:nary>
                      <m:r>
                        <a:rPr lang="en-US" sz="1600" i="1">
                          <a:latin typeface="Cambria Math" panose="02040503050406030204" pitchFamily="18" charset="0"/>
                        </a:rPr>
                        <m:t> </m:t>
                      </m:r>
                    </m:oMath>
                  </m:oMathPara>
                </a14:m>
                <a:endParaRPr lang="en-US" sz="1600" dirty="0"/>
              </a:p>
              <a:p>
                <a:endParaRPr lang="en-GB" sz="1600"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5721032" y="1326526"/>
                <a:ext cx="5741165" cy="5679582"/>
              </a:xfrm>
              <a:blipFill rotWithShape="0">
                <a:blip r:embed="rId3"/>
                <a:stretch>
                  <a:fillRect l="-743" t="-430"/>
                </a:stretch>
              </a:blipFill>
            </p:spPr>
            <p:txBody>
              <a:bodyPr/>
              <a:lstStyle/>
              <a:p>
                <a:r>
                  <a:rPr lang="en-GB">
                    <a:noFill/>
                  </a:rPr>
                  <a:t> </a:t>
                </a:r>
              </a:p>
            </p:txBody>
          </p:sp>
        </mc:Fallback>
      </mc:AlternateContent>
    </p:spTree>
    <p:extLst>
      <p:ext uri="{BB962C8B-B14F-4D97-AF65-F5344CB8AC3E}">
        <p14:creationId xmlns:p14="http://schemas.microsoft.com/office/powerpoint/2010/main" val="203892034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802785"/>
            <a:ext cx="8596312" cy="626772"/>
          </a:xfrm>
        </p:spPr>
        <p:txBody>
          <a:bodyPr/>
          <a:lstStyle/>
          <a:p>
            <a:r>
              <a:rPr lang="en-US" sz="2400" b="1" i="1" dirty="0">
                <a:effectLst>
                  <a:outerShdw blurRad="38100" dist="38100" dir="2700000" algn="tl">
                    <a:srgbClr val="000000">
                      <a:alpha val="43137"/>
                    </a:srgbClr>
                  </a:outerShdw>
                </a:effectLst>
              </a:rPr>
              <a:t>Socioeconomic characteristics of respondents</a:t>
            </a:r>
            <a:endParaRPr lang="en-GB" sz="2400" dirty="0"/>
          </a:p>
        </p:txBody>
      </p:sp>
      <p:graphicFrame>
        <p:nvGraphicFramePr>
          <p:cNvPr id="6" name="Table 5"/>
          <p:cNvGraphicFramePr>
            <a:graphicFrameLocks noGrp="1"/>
          </p:cNvGraphicFramePr>
          <p:nvPr>
            <p:extLst>
              <p:ext uri="{D42A27DB-BD31-4B8C-83A1-F6EECF244321}">
                <p14:modId xmlns:p14="http://schemas.microsoft.com/office/powerpoint/2010/main" val="2664382194"/>
              </p:ext>
            </p:extLst>
          </p:nvPr>
        </p:nvGraphicFramePr>
        <p:xfrm>
          <a:off x="659642" y="2228746"/>
          <a:ext cx="4171666" cy="3084576"/>
        </p:xfrm>
        <a:graphic>
          <a:graphicData uri="http://schemas.openxmlformats.org/drawingml/2006/table">
            <a:tbl>
              <a:tblPr firstRow="1" firstCol="1" bandRow="1">
                <a:tableStyleId>{5C22544A-7EE6-4342-B048-85BDC9FD1C3A}</a:tableStyleId>
              </a:tblPr>
              <a:tblGrid>
                <a:gridCol w="801139"/>
                <a:gridCol w="736768"/>
                <a:gridCol w="808745"/>
                <a:gridCol w="822213"/>
                <a:gridCol w="1002801"/>
              </a:tblGrid>
              <a:tr h="361950">
                <a:tc>
                  <a:txBody>
                    <a:bodyPr/>
                    <a:lstStyle/>
                    <a:p>
                      <a:pPr>
                        <a:lnSpc>
                          <a:spcPct val="115000"/>
                        </a:lnSpc>
                        <a:spcAft>
                          <a:spcPts val="0"/>
                        </a:spcAft>
                      </a:pPr>
                      <a:r>
                        <a:rPr lang="en-US" sz="1100" dirty="0">
                          <a:effectLst/>
                        </a:rPr>
                        <a:t>Variable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n-US" sz="1100">
                          <a:effectLst/>
                        </a:rPr>
                        <a:t>Group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Frequency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Percentage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Explanation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rowSpan="5">
                  <a:txBody>
                    <a:bodyPr/>
                    <a:lstStyle/>
                    <a:p>
                      <a:pPr algn="ctr">
                        <a:lnSpc>
                          <a:spcPct val="115000"/>
                        </a:lnSpc>
                        <a:spcAft>
                          <a:spcPts val="0"/>
                        </a:spcAft>
                      </a:pPr>
                      <a:r>
                        <a:rPr lang="en-US" sz="1100">
                          <a:effectLst/>
                        </a:rPr>
                        <a:t>Age (Years)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10.3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nSpc>
                          <a:spcPct val="115000"/>
                        </a:lnSpc>
                        <a:spcAft>
                          <a:spcPts val="0"/>
                        </a:spcAft>
                      </a:pPr>
                      <a:r>
                        <a:rPr lang="en-US" sz="1100">
                          <a:effectLst/>
                        </a:rPr>
                        <a:t>Max: 67       Min: 18 Average: 45.4              SD: 25.6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vMerge="1">
                  <a:txBody>
                    <a:bodyPr/>
                    <a:lstStyle/>
                    <a:p>
                      <a:endParaRPr lang="en-US"/>
                    </a:p>
                  </a:txBody>
                  <a:tcPr/>
                </a:tc>
                <a:tc>
                  <a:txBody>
                    <a:bodyPr/>
                    <a:lstStyle/>
                    <a:p>
                      <a:pPr algn="ctr">
                        <a:lnSpc>
                          <a:spcPct val="115000"/>
                        </a:lnSpc>
                        <a:spcAft>
                          <a:spcPts val="0"/>
                        </a:spcAft>
                      </a:pPr>
                      <a:r>
                        <a:rPr lang="en-US" sz="1100">
                          <a:effectLst/>
                        </a:rPr>
                        <a:t>31-40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24.2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r h="190500">
                <a:tc vMerge="1">
                  <a:txBody>
                    <a:bodyPr/>
                    <a:lstStyle/>
                    <a:p>
                      <a:endParaRPr lang="en-US"/>
                    </a:p>
                  </a:txBody>
                  <a:tcPr/>
                </a:tc>
                <a:tc>
                  <a:txBody>
                    <a:bodyPr/>
                    <a:lstStyle/>
                    <a:p>
                      <a:pPr algn="ctr">
                        <a:lnSpc>
                          <a:spcPct val="115000"/>
                        </a:lnSpc>
                        <a:spcAft>
                          <a:spcPts val="0"/>
                        </a:spcAft>
                      </a:pPr>
                      <a:r>
                        <a:rPr lang="en-US" sz="1100">
                          <a:effectLst/>
                        </a:rPr>
                        <a:t>41-50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125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36.6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r h="190500">
                <a:tc vMerge="1">
                  <a:txBody>
                    <a:bodyPr/>
                    <a:lstStyle/>
                    <a:p>
                      <a:endParaRPr lang="en-US"/>
                    </a:p>
                  </a:txBody>
                  <a:tcPr/>
                </a:tc>
                <a:tc>
                  <a:txBody>
                    <a:bodyPr/>
                    <a:lstStyle/>
                    <a:p>
                      <a:pPr algn="ctr">
                        <a:lnSpc>
                          <a:spcPct val="115000"/>
                        </a:lnSpc>
                        <a:spcAft>
                          <a:spcPts val="0"/>
                        </a:spcAft>
                      </a:pPr>
                      <a:r>
                        <a:rPr lang="en-US" sz="1100" dirty="0">
                          <a:effectLst/>
                        </a:rPr>
                        <a:t>51-60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20.4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r h="190500">
                <a:tc vMerge="1">
                  <a:txBody>
                    <a:bodyPr/>
                    <a:lstStyle/>
                    <a:p>
                      <a:endParaRPr lang="en-US"/>
                    </a:p>
                  </a:txBody>
                  <a:tcPr/>
                </a:tc>
                <a:tc>
                  <a:txBody>
                    <a:bodyPr/>
                    <a:lstStyle/>
                    <a:p>
                      <a:pPr algn="ctr">
                        <a:lnSpc>
                          <a:spcPct val="115000"/>
                        </a:lnSpc>
                        <a:spcAft>
                          <a:spcPts val="0"/>
                        </a:spcAft>
                      </a:pPr>
                      <a:r>
                        <a:rPr lang="en-US" sz="1100">
                          <a:effectLst/>
                        </a:rPr>
                        <a:t>&gt;60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r h="190500">
                <a:tc rowSpan="2">
                  <a:txBody>
                    <a:bodyPr/>
                    <a:lstStyle/>
                    <a:p>
                      <a:pPr algn="ctr">
                        <a:lnSpc>
                          <a:spcPct val="115000"/>
                        </a:lnSpc>
                        <a:spcAft>
                          <a:spcPts val="0"/>
                        </a:spcAft>
                      </a:pPr>
                      <a:r>
                        <a:rPr lang="en-US" sz="1100">
                          <a:effectLst/>
                        </a:rPr>
                        <a:t>Sex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Male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267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78.3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nSpc>
                          <a:spcPct val="115000"/>
                        </a:lnSpc>
                        <a:spcAft>
                          <a:spcPts val="0"/>
                        </a:spcAft>
                      </a:pPr>
                      <a:r>
                        <a:rPr lang="en-US" sz="1100">
                          <a:effectLst/>
                        </a:rPr>
                        <a:t>Mode: Male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vMerge="1">
                  <a:txBody>
                    <a:bodyPr/>
                    <a:lstStyle/>
                    <a:p>
                      <a:endParaRPr lang="en-US"/>
                    </a:p>
                  </a:txBody>
                  <a:tcPr/>
                </a:tc>
                <a:tc>
                  <a:txBody>
                    <a:bodyPr/>
                    <a:lstStyle/>
                    <a:p>
                      <a:pPr algn="ctr">
                        <a:lnSpc>
                          <a:spcPct val="115000"/>
                        </a:lnSpc>
                        <a:spcAft>
                          <a:spcPts val="0"/>
                        </a:spcAft>
                      </a:pPr>
                      <a:r>
                        <a:rPr lang="en-US" sz="1100">
                          <a:effectLst/>
                        </a:rPr>
                        <a:t>Female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dirty="0">
                          <a:effectLst/>
                        </a:rPr>
                        <a:t>21.7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r h="190500">
                <a:tc rowSpan="3">
                  <a:txBody>
                    <a:bodyPr/>
                    <a:lstStyle/>
                    <a:p>
                      <a:pPr algn="ctr">
                        <a:lnSpc>
                          <a:spcPct val="115000"/>
                        </a:lnSpc>
                        <a:spcAft>
                          <a:spcPts val="0"/>
                        </a:spcAft>
                      </a:pPr>
                      <a:r>
                        <a:rPr lang="en-US" sz="1100">
                          <a:effectLst/>
                        </a:rPr>
                        <a:t>Marital status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Single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26.1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3">
                  <a:txBody>
                    <a:bodyPr/>
                    <a:lstStyle/>
                    <a:p>
                      <a:pPr>
                        <a:lnSpc>
                          <a:spcPct val="115000"/>
                        </a:lnSpc>
                        <a:spcAft>
                          <a:spcPts val="0"/>
                        </a:spcAft>
                      </a:pPr>
                      <a:r>
                        <a:rPr lang="en-US" sz="1100">
                          <a:effectLst/>
                        </a:rPr>
                        <a:t>Mode: Married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vMerge="1">
                  <a:txBody>
                    <a:bodyPr/>
                    <a:lstStyle/>
                    <a:p>
                      <a:endParaRPr lang="en-US"/>
                    </a:p>
                  </a:txBody>
                  <a:tcPr/>
                </a:tc>
                <a:tc>
                  <a:txBody>
                    <a:bodyPr/>
                    <a:lstStyle/>
                    <a:p>
                      <a:pPr algn="ctr">
                        <a:lnSpc>
                          <a:spcPct val="115000"/>
                        </a:lnSpc>
                        <a:spcAft>
                          <a:spcPts val="0"/>
                        </a:spcAft>
                      </a:pPr>
                      <a:r>
                        <a:rPr lang="en-US" sz="1100">
                          <a:effectLst/>
                        </a:rPr>
                        <a:t>Married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246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71.6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r h="190500">
                <a:tc vMerge="1">
                  <a:txBody>
                    <a:bodyPr/>
                    <a:lstStyle/>
                    <a:p>
                      <a:endParaRPr lang="en-US"/>
                    </a:p>
                  </a:txBody>
                  <a:tcPr/>
                </a:tc>
                <a:tc>
                  <a:txBody>
                    <a:bodyPr/>
                    <a:lstStyle/>
                    <a:p>
                      <a:pPr algn="ctr">
                        <a:lnSpc>
                          <a:spcPct val="115000"/>
                        </a:lnSpc>
                        <a:spcAft>
                          <a:spcPts val="0"/>
                        </a:spcAft>
                      </a:pPr>
                      <a:r>
                        <a:rPr lang="en-US" sz="1100">
                          <a:effectLst/>
                        </a:rPr>
                        <a:t>Widowed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r h="190500">
                <a:tc rowSpan="4">
                  <a:txBody>
                    <a:bodyPr/>
                    <a:lstStyle/>
                    <a:p>
                      <a:pPr algn="ctr">
                        <a:lnSpc>
                          <a:spcPct val="115000"/>
                        </a:lnSpc>
                        <a:spcAft>
                          <a:spcPts val="0"/>
                        </a:spcAft>
                      </a:pPr>
                      <a:r>
                        <a:rPr lang="en-US" sz="1100">
                          <a:effectLst/>
                        </a:rPr>
                        <a:t>Fishing experience (Years)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1-10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18.3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4">
                  <a:txBody>
                    <a:bodyPr/>
                    <a:lstStyle/>
                    <a:p>
                      <a:pPr>
                        <a:lnSpc>
                          <a:spcPct val="115000"/>
                        </a:lnSpc>
                        <a:spcAft>
                          <a:spcPts val="0"/>
                        </a:spcAft>
                      </a:pPr>
                      <a:r>
                        <a:rPr lang="en-US" sz="1100">
                          <a:effectLst/>
                        </a:rPr>
                        <a:t>Max: 46       Min: 7 Average: 23.7              SD: 28.1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0500">
                <a:tc vMerge="1">
                  <a:txBody>
                    <a:bodyPr/>
                    <a:lstStyle/>
                    <a:p>
                      <a:endParaRPr lang="en-US"/>
                    </a:p>
                  </a:txBody>
                  <a:tcPr/>
                </a:tc>
                <a:tc>
                  <a:txBody>
                    <a:bodyPr/>
                    <a:lstStyle/>
                    <a:p>
                      <a:pPr algn="ctr">
                        <a:lnSpc>
                          <a:spcPct val="115000"/>
                        </a:lnSpc>
                        <a:spcAft>
                          <a:spcPts val="0"/>
                        </a:spcAft>
                      </a:pPr>
                      <a:r>
                        <a:rPr lang="en-US" sz="1100">
                          <a:effectLst/>
                        </a:rPr>
                        <a:t>11-20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124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36.4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r h="190500">
                <a:tc vMerge="1">
                  <a:txBody>
                    <a:bodyPr/>
                    <a:lstStyle/>
                    <a:p>
                      <a:endParaRPr lang="en-US"/>
                    </a:p>
                  </a:txBody>
                  <a:tcPr/>
                </a:tc>
                <a:tc>
                  <a:txBody>
                    <a:bodyPr/>
                    <a:lstStyle/>
                    <a:p>
                      <a:pPr algn="ctr">
                        <a:lnSpc>
                          <a:spcPct val="115000"/>
                        </a:lnSpc>
                        <a:spcAft>
                          <a:spcPts val="0"/>
                        </a:spcAft>
                      </a:pPr>
                      <a:r>
                        <a:rPr lang="en-US" sz="1100">
                          <a:effectLst/>
                        </a:rPr>
                        <a:t>21-30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135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39.5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r h="190500">
                <a:tc vMerge="1">
                  <a:txBody>
                    <a:bodyPr/>
                    <a:lstStyle/>
                    <a:p>
                      <a:endParaRPr lang="en-US"/>
                    </a:p>
                  </a:txBody>
                  <a:tcPr/>
                </a:tc>
                <a:tc>
                  <a:txBody>
                    <a:bodyPr/>
                    <a:lstStyle/>
                    <a:p>
                      <a:pPr algn="ctr">
                        <a:lnSpc>
                          <a:spcPct val="115000"/>
                        </a:lnSpc>
                        <a:spcAft>
                          <a:spcPts val="0"/>
                        </a:spcAft>
                      </a:pPr>
                      <a:r>
                        <a:rPr lang="en-US" sz="1100" dirty="0">
                          <a:effectLst/>
                        </a:rPr>
                        <a:t>&gt;30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a:effectLst/>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100" dirty="0">
                          <a:effectLst/>
                        </a:rPr>
                        <a:t>5.8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n-US"/>
                    </a:p>
                  </a:txBody>
                  <a:tcPr/>
                </a:tc>
              </a:tr>
            </a:tbl>
          </a:graphicData>
        </a:graphic>
      </p:graphicFrame>
      <p:sp>
        <p:nvSpPr>
          <p:cNvPr id="7" name="Rectangle 6"/>
          <p:cNvSpPr/>
          <p:nvPr/>
        </p:nvSpPr>
        <p:spPr>
          <a:xfrm>
            <a:off x="632347" y="1435475"/>
            <a:ext cx="4430972" cy="587853"/>
          </a:xfrm>
          <a:prstGeom prst="rect">
            <a:avLst/>
          </a:prstGeom>
        </p:spPr>
        <p:txBody>
          <a:bodyPr wrap="square">
            <a:spAutoFit/>
          </a:bodyPr>
          <a:lstStyle/>
          <a:p>
            <a:pPr>
              <a:lnSpc>
                <a:spcPct val="115000"/>
              </a:lnSpc>
              <a:spcAft>
                <a:spcPts val="0"/>
              </a:spcAft>
            </a:pPr>
            <a:r>
              <a:rPr lang="en-US" sz="1400" b="1" dirty="0">
                <a:solidFill>
                  <a:srgbClr val="000000"/>
                </a:solidFill>
                <a:ea typeface="Calibri" panose="020F0502020204030204" pitchFamily="34" charset="0"/>
                <a:cs typeface="Times New Roman" panose="02020603050405020304" pitchFamily="18" charset="0"/>
              </a:rPr>
              <a:t>Table </a:t>
            </a:r>
            <a:r>
              <a:rPr lang="en-US" sz="1400" b="1" dirty="0" smtClean="0">
                <a:solidFill>
                  <a:srgbClr val="000000"/>
                </a:solidFill>
                <a:ea typeface="Calibri" panose="020F0502020204030204" pitchFamily="34" charset="0"/>
                <a:cs typeface="Times New Roman" panose="02020603050405020304" pitchFamily="18" charset="0"/>
              </a:rPr>
              <a:t>3: </a:t>
            </a:r>
            <a:r>
              <a:rPr lang="en-US" sz="1400" b="1" dirty="0">
                <a:solidFill>
                  <a:srgbClr val="000000"/>
                </a:solidFill>
                <a:ea typeface="Calibri" panose="020F0502020204030204" pitchFamily="34" charset="0"/>
                <a:cs typeface="Times New Roman" panose="02020603050405020304" pitchFamily="18" charset="0"/>
              </a:rPr>
              <a:t>Distribution of respondents by age, household size and fishing experience and monthly income (N=342)</a:t>
            </a:r>
            <a:endParaRPr lang="en-US" sz="1400" dirty="0">
              <a:effectLst/>
              <a:ea typeface="Calibri" panose="020F0502020204030204" pitchFamily="34" charset="0"/>
              <a:cs typeface="Times New Roman" panose="02020603050405020304" pitchFamily="18" charset="0"/>
            </a:endParaRPr>
          </a:p>
        </p:txBody>
      </p:sp>
      <p:sp>
        <p:nvSpPr>
          <p:cNvPr id="8" name="Rectangle 7"/>
          <p:cNvSpPr/>
          <p:nvPr/>
        </p:nvSpPr>
        <p:spPr>
          <a:xfrm>
            <a:off x="632347" y="5424310"/>
            <a:ext cx="4306692" cy="701539"/>
          </a:xfrm>
          <a:prstGeom prst="rect">
            <a:avLst/>
          </a:prstGeom>
        </p:spPr>
        <p:txBody>
          <a:bodyPr wrap="none">
            <a:spAutoFit/>
          </a:bodyPr>
          <a:lstStyle/>
          <a:p>
            <a:pPr>
              <a:lnSpc>
                <a:spcPct val="115000"/>
              </a:lnSpc>
              <a:spcAft>
                <a:spcPts val="1000"/>
              </a:spcAft>
            </a:pPr>
            <a:r>
              <a:rPr lang="en-US" sz="1400" dirty="0" smtClean="0">
                <a:solidFill>
                  <a:srgbClr val="000000"/>
                </a:solidFill>
                <a:ea typeface="Calibri" panose="020F0502020204030204" pitchFamily="34" charset="0"/>
                <a:cs typeface="Times New Roman" panose="02020603050405020304" pitchFamily="18" charset="0"/>
              </a:rPr>
              <a:t>SD: Standard Deviation, Max: Maximum, Min: Minimum </a:t>
            </a:r>
          </a:p>
          <a:p>
            <a:pPr>
              <a:lnSpc>
                <a:spcPct val="115000"/>
              </a:lnSpc>
              <a:spcAft>
                <a:spcPts val="1000"/>
              </a:spcAft>
            </a:pPr>
            <a:r>
              <a:rPr lang="en-US" sz="1400" dirty="0" smtClean="0">
                <a:solidFill>
                  <a:srgbClr val="000000"/>
                </a:solidFill>
                <a:ea typeface="Calibri" panose="020F0502020204030204" pitchFamily="34" charset="0"/>
                <a:cs typeface="Times New Roman" panose="02020603050405020304" pitchFamily="18" charset="0"/>
              </a:rPr>
              <a:t>Source</a:t>
            </a:r>
            <a:r>
              <a:rPr lang="en-US" sz="1400" dirty="0">
                <a:solidFill>
                  <a:srgbClr val="000000"/>
                </a:solidFill>
                <a:ea typeface="Calibri" panose="020F0502020204030204" pitchFamily="34" charset="0"/>
                <a:cs typeface="Times New Roman" panose="02020603050405020304" pitchFamily="18" charset="0"/>
              </a:rPr>
              <a:t>: Field survey, 2018</a:t>
            </a:r>
            <a:endParaRPr lang="en-US" sz="1400" dirty="0">
              <a:effectLst/>
              <a:ea typeface="Calibri" panose="020F0502020204030204" pitchFamily="34" charset="0"/>
              <a:cs typeface="Times New Roman" panose="02020603050405020304" pitchFamily="18" charset="0"/>
            </a:endParaRPr>
          </a:p>
        </p:txBody>
      </p:sp>
      <p:graphicFrame>
        <p:nvGraphicFramePr>
          <p:cNvPr id="9" name="Chart 8"/>
          <p:cNvGraphicFramePr/>
          <p:nvPr>
            <p:extLst>
              <p:ext uri="{D42A27DB-BD31-4B8C-83A1-F6EECF244321}">
                <p14:modId xmlns:p14="http://schemas.microsoft.com/office/powerpoint/2010/main" val="1471950125"/>
              </p:ext>
            </p:extLst>
          </p:nvPr>
        </p:nvGraphicFramePr>
        <p:xfrm>
          <a:off x="5375734" y="1547387"/>
          <a:ext cx="4279265" cy="23337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p:nvPr>
            <p:extLst>
              <p:ext uri="{D42A27DB-BD31-4B8C-83A1-F6EECF244321}">
                <p14:modId xmlns:p14="http://schemas.microsoft.com/office/powerpoint/2010/main" val="2822539813"/>
              </p:ext>
            </p:extLst>
          </p:nvPr>
        </p:nvGraphicFramePr>
        <p:xfrm>
          <a:off x="6696802" y="4198484"/>
          <a:ext cx="5154745" cy="2229675"/>
        </p:xfrm>
        <a:graphic>
          <a:graphicData uri="http://schemas.openxmlformats.org/drawingml/2006/chart">
            <c:chart xmlns:c="http://schemas.openxmlformats.org/drawingml/2006/chart" xmlns:r="http://schemas.openxmlformats.org/officeDocument/2006/relationships" r:id="rId3"/>
          </a:graphicData>
        </a:graphic>
      </p:graphicFrame>
      <p:sp>
        <p:nvSpPr>
          <p:cNvPr id="11" name="Title 1"/>
          <p:cNvSpPr txBox="1">
            <a:spLocks/>
          </p:cNvSpPr>
          <p:nvPr/>
        </p:nvSpPr>
        <p:spPr bwMode="auto">
          <a:xfrm>
            <a:off x="1058687" y="97111"/>
            <a:ext cx="8596312" cy="626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charset="0"/>
              </a:defRPr>
            </a:lvl2pPr>
            <a:lvl3pPr algn="l" defTabSz="457200" rtl="0" eaLnBrk="0" fontAlgn="base" hangingPunct="0">
              <a:spcBef>
                <a:spcPct val="0"/>
              </a:spcBef>
              <a:spcAft>
                <a:spcPct val="0"/>
              </a:spcAft>
              <a:defRPr sz="3600">
                <a:solidFill>
                  <a:schemeClr val="accent1"/>
                </a:solidFill>
                <a:latin typeface="Trebuchet MS" charset="0"/>
              </a:defRPr>
            </a:lvl3pPr>
            <a:lvl4pPr algn="l" defTabSz="457200" rtl="0" eaLnBrk="0" fontAlgn="base" hangingPunct="0">
              <a:spcBef>
                <a:spcPct val="0"/>
              </a:spcBef>
              <a:spcAft>
                <a:spcPct val="0"/>
              </a:spcAft>
              <a:defRPr sz="3600">
                <a:solidFill>
                  <a:schemeClr val="accent1"/>
                </a:solidFill>
                <a:latin typeface="Trebuchet MS" charset="0"/>
              </a:defRPr>
            </a:lvl4pPr>
            <a:lvl5pPr algn="l" defTabSz="457200" rtl="0" eaLnBrk="0" fontAlgn="base" hangingPunct="0">
              <a:spcBef>
                <a:spcPct val="0"/>
              </a:spcBef>
              <a:spcAft>
                <a:spcPct val="0"/>
              </a:spcAft>
              <a:defRPr sz="3600">
                <a:solidFill>
                  <a:schemeClr val="accent1"/>
                </a:solidFill>
                <a:latin typeface="Trebuchet MS"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i="1" dirty="0" smtClean="0">
                <a:effectLst>
                  <a:outerShdw blurRad="38100" dist="38100" dir="2700000" algn="tl">
                    <a:srgbClr val="000000">
                      <a:alpha val="43137"/>
                    </a:srgbClr>
                  </a:outerShdw>
                </a:effectLst>
              </a:rPr>
              <a:t>Results</a:t>
            </a:r>
            <a:endParaRPr lang="en-GB" dirty="0"/>
          </a:p>
        </p:txBody>
      </p:sp>
    </p:spTree>
    <p:extLst>
      <p:ext uri="{BB962C8B-B14F-4D97-AF65-F5344CB8AC3E}">
        <p14:creationId xmlns:p14="http://schemas.microsoft.com/office/powerpoint/2010/main" val="251332833"/>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2" y="940157"/>
            <a:ext cx="9560842" cy="785611"/>
          </a:xfrm>
        </p:spPr>
        <p:txBody>
          <a:bodyPr/>
          <a:lstStyle/>
          <a:p>
            <a:r>
              <a:rPr lang="en-US" sz="2800" b="1" i="1" dirty="0">
                <a:effectLst>
                  <a:outerShdw blurRad="38100" dist="38100" dir="2700000" algn="tl">
                    <a:srgbClr val="000000">
                      <a:alpha val="43137"/>
                    </a:srgbClr>
                  </a:outerShdw>
                </a:effectLst>
              </a:rPr>
              <a:t>Vulnerability of the artisanal fishers to climate change</a:t>
            </a:r>
            <a:endParaRPr lang="en-GB" sz="2800" dirty="0"/>
          </a:p>
        </p:txBody>
      </p:sp>
      <p:graphicFrame>
        <p:nvGraphicFramePr>
          <p:cNvPr id="5" name="Table 4"/>
          <p:cNvGraphicFramePr>
            <a:graphicFrameLocks noGrp="1"/>
          </p:cNvGraphicFramePr>
          <p:nvPr>
            <p:extLst>
              <p:ext uri="{D42A27DB-BD31-4B8C-83A1-F6EECF244321}">
                <p14:modId xmlns:p14="http://schemas.microsoft.com/office/powerpoint/2010/main" val="2884043116"/>
              </p:ext>
            </p:extLst>
          </p:nvPr>
        </p:nvGraphicFramePr>
        <p:xfrm>
          <a:off x="435383" y="2658737"/>
          <a:ext cx="11292645" cy="2434383"/>
        </p:xfrm>
        <a:graphic>
          <a:graphicData uri="http://schemas.openxmlformats.org/drawingml/2006/table">
            <a:tbl>
              <a:tblPr firstRow="1" firstCol="1" bandRow="1">
                <a:tableStyleId>{5C22544A-7EE6-4342-B048-85BDC9FD1C3A}</a:tableStyleId>
              </a:tblPr>
              <a:tblGrid>
                <a:gridCol w="1138018"/>
                <a:gridCol w="700319"/>
                <a:gridCol w="700319"/>
                <a:gridCol w="787859"/>
                <a:gridCol w="875399"/>
                <a:gridCol w="875399"/>
                <a:gridCol w="787859"/>
                <a:gridCol w="787859"/>
                <a:gridCol w="700319"/>
                <a:gridCol w="753418"/>
                <a:gridCol w="900752"/>
                <a:gridCol w="736979"/>
                <a:gridCol w="928048"/>
                <a:gridCol w="620098"/>
              </a:tblGrid>
              <a:tr h="255897">
                <a:tc rowSpan="2">
                  <a:txBody>
                    <a:bodyPr/>
                    <a:lstStyle/>
                    <a:p>
                      <a:pPr algn="ctr">
                        <a:lnSpc>
                          <a:spcPct val="115000"/>
                        </a:lnSpc>
                        <a:spcAft>
                          <a:spcPts val="0"/>
                        </a:spcAft>
                      </a:pPr>
                      <a:r>
                        <a:rPr lang="en-US" sz="1400" dirty="0">
                          <a:effectLst/>
                        </a:rPr>
                        <a:t>Coastal communities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10">
                  <a:txBody>
                    <a:bodyPr/>
                    <a:lstStyle/>
                    <a:p>
                      <a:pPr algn="ctr">
                        <a:lnSpc>
                          <a:spcPct val="115000"/>
                        </a:lnSpc>
                        <a:spcAft>
                          <a:spcPts val="0"/>
                        </a:spcAft>
                      </a:pPr>
                      <a:r>
                        <a:rPr lang="en-US" sz="1400">
                          <a:effectLst/>
                        </a:rPr>
                        <a:t>Vulnerability Indicators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a:lnSpc>
                          <a:spcPct val="115000"/>
                        </a:lnSpc>
                        <a:spcAft>
                          <a:spcPts val="0"/>
                        </a:spcAft>
                      </a:pPr>
                      <a:r>
                        <a:rPr lang="en-US" sz="1400">
                          <a:effectLst/>
                        </a:rPr>
                        <a:t>Sum of the Scores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gn="ctr">
                        <a:lnSpc>
                          <a:spcPct val="115000"/>
                        </a:lnSpc>
                        <a:spcAft>
                          <a:spcPts val="0"/>
                        </a:spcAft>
                      </a:pPr>
                      <a:r>
                        <a:rPr lang="en-US" sz="1400">
                          <a:effectLst/>
                        </a:rPr>
                        <a:t>Average Vulnerability Index (AVI)</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gn="ctr">
                        <a:lnSpc>
                          <a:spcPct val="115000"/>
                        </a:lnSpc>
                        <a:spcAft>
                          <a:spcPts val="0"/>
                        </a:spcAft>
                      </a:pPr>
                      <a:r>
                        <a:rPr lang="en-US" sz="1400">
                          <a:effectLst/>
                        </a:rPr>
                        <a:t>Ranking</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71502">
                <a:tc vMerge="1">
                  <a:txBody>
                    <a:bodyPr/>
                    <a:lstStyle/>
                    <a:p>
                      <a:endParaRPr lang="en-US"/>
                    </a:p>
                  </a:txBody>
                  <a:tcPr/>
                </a:tc>
                <a:tc>
                  <a:txBody>
                    <a:bodyPr/>
                    <a:lstStyle/>
                    <a:p>
                      <a:pPr>
                        <a:lnSpc>
                          <a:spcPct val="115000"/>
                        </a:lnSpc>
                        <a:spcAft>
                          <a:spcPts val="0"/>
                        </a:spcAft>
                      </a:pPr>
                      <a:r>
                        <a:rPr lang="en-US" sz="1400">
                          <a:effectLst/>
                        </a:rPr>
                        <a:t>Level of Education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a:effectLst/>
                        </a:rPr>
                        <a:t>Ownership of boats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a:effectLst/>
                        </a:rPr>
                        <a:t>Monthly income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a:effectLst/>
                        </a:rPr>
                        <a:t>Household size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a:effectLst/>
                        </a:rPr>
                        <a:t>Fishing experience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a:effectLst/>
                        </a:rPr>
                        <a:t>Access to labour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a:effectLst/>
                        </a:rPr>
                        <a:t>Access to fishing gears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dirty="0" smtClean="0">
                          <a:effectLst/>
                        </a:rPr>
                        <a:t>Catches/day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dirty="0">
                          <a:effectLst/>
                        </a:rPr>
                        <a:t>Extension visit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400">
                          <a:effectLst/>
                        </a:rPr>
                        <a:t>Membership of coop. society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tc vMerge="1">
                  <a:txBody>
                    <a:bodyPr/>
                    <a:lstStyle/>
                    <a:p>
                      <a:endParaRPr lang="en-US"/>
                    </a:p>
                  </a:txBody>
                  <a:tcPr/>
                </a:tc>
                <a:tc vMerge="1">
                  <a:txBody>
                    <a:bodyPr/>
                    <a:lstStyle/>
                    <a:p>
                      <a:endParaRPr lang="en-US"/>
                    </a:p>
                  </a:txBody>
                  <a:tcPr/>
                </a:tc>
              </a:tr>
              <a:tr h="276746">
                <a:tc>
                  <a:txBody>
                    <a:bodyPr/>
                    <a:lstStyle/>
                    <a:p>
                      <a:pPr>
                        <a:lnSpc>
                          <a:spcPct val="115000"/>
                        </a:lnSpc>
                        <a:spcAft>
                          <a:spcPts val="0"/>
                        </a:spcAft>
                      </a:pPr>
                      <a:r>
                        <a:rPr lang="en-US" sz="1400">
                          <a:effectLst/>
                        </a:rPr>
                        <a:t>Eti-Osa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1.001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0.521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0.452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0.572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0.448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0.620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0.601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0.058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0.622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0.575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5.470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0.547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2</a:t>
                      </a:r>
                      <a:r>
                        <a:rPr lang="en-US" sz="1400" baseline="30000">
                          <a:effectLst/>
                        </a:rPr>
                        <a:t>nd</a:t>
                      </a: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6746">
                <a:tc>
                  <a:txBody>
                    <a:bodyPr/>
                    <a:lstStyle/>
                    <a:p>
                      <a:pPr>
                        <a:lnSpc>
                          <a:spcPct val="115000"/>
                        </a:lnSpc>
                        <a:spcAft>
                          <a:spcPts val="0"/>
                        </a:spcAft>
                      </a:pPr>
                      <a:r>
                        <a:rPr lang="en-US" sz="1400">
                          <a:effectLst/>
                        </a:rPr>
                        <a:t>Ibeju-Lekki</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0.168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0.563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0.634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0.626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0.601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0.551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0.422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0.387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0.696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0.036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4.684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0.468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3</a:t>
                      </a:r>
                      <a:r>
                        <a:rPr lang="en-US" sz="1400" baseline="30000">
                          <a:effectLst/>
                        </a:rPr>
                        <a:t>rd</a:t>
                      </a: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6746">
                <a:tc>
                  <a:txBody>
                    <a:bodyPr/>
                    <a:lstStyle/>
                    <a:p>
                      <a:pPr>
                        <a:lnSpc>
                          <a:spcPct val="115000"/>
                        </a:lnSpc>
                        <a:spcAft>
                          <a:spcPts val="0"/>
                        </a:spcAft>
                      </a:pPr>
                      <a:r>
                        <a:rPr lang="en-US" sz="1400">
                          <a:effectLst/>
                        </a:rPr>
                        <a:t>Epe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0.203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0.384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0.156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0.690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0.704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0.439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0.780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0.000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0.122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0.214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3.692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0.369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4</a:t>
                      </a:r>
                      <a:r>
                        <a:rPr lang="en-US" sz="1400" baseline="30000">
                          <a:effectLst/>
                        </a:rPr>
                        <a:t>th</a:t>
                      </a: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6746">
                <a:tc>
                  <a:txBody>
                    <a:bodyPr/>
                    <a:lstStyle/>
                    <a:p>
                      <a:pPr>
                        <a:lnSpc>
                          <a:spcPct val="115000"/>
                        </a:lnSpc>
                        <a:spcAft>
                          <a:spcPts val="0"/>
                        </a:spcAft>
                      </a:pPr>
                      <a:r>
                        <a:rPr lang="en-US" sz="1400">
                          <a:effectLst/>
                        </a:rPr>
                        <a:t>Badagry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0.139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dirty="0">
                          <a:effectLst/>
                        </a:rPr>
                        <a:t>0.676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dirty="0">
                          <a:effectLst/>
                        </a:rPr>
                        <a:t>0.349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dirty="0">
                          <a:effectLst/>
                        </a:rPr>
                        <a:t>0.900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0.000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1.000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0.560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0.274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0.610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1.000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5.508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0.551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dirty="0">
                          <a:effectLst/>
                        </a:rPr>
                        <a:t>1</a:t>
                      </a:r>
                      <a:r>
                        <a:rPr lang="en-US" sz="1400" baseline="30000" dirty="0">
                          <a:effectLst/>
                        </a:rPr>
                        <a:t>st</a:t>
                      </a: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6" name="Rectangle 5"/>
          <p:cNvSpPr/>
          <p:nvPr/>
        </p:nvSpPr>
        <p:spPr>
          <a:xfrm>
            <a:off x="410176" y="5171937"/>
            <a:ext cx="3591240" cy="338554"/>
          </a:xfrm>
          <a:prstGeom prst="rect">
            <a:avLst/>
          </a:prstGeom>
        </p:spPr>
        <p:txBody>
          <a:bodyPr wrap="none">
            <a:spAutoFit/>
          </a:bodyPr>
          <a:lstStyle/>
          <a:p>
            <a:r>
              <a:rPr lang="en-US" sz="1600" dirty="0">
                <a:solidFill>
                  <a:srgbClr val="000000"/>
                </a:solidFill>
                <a:ea typeface="Calibri" panose="020F0502020204030204" pitchFamily="34" charset="0"/>
                <a:cs typeface="Times New Roman" panose="02020603050405020304" pitchFamily="18" charset="0"/>
              </a:rPr>
              <a:t>Source: Analyzed from Field survey, 2018</a:t>
            </a:r>
            <a:endParaRPr lang="en-US" sz="1600" dirty="0"/>
          </a:p>
        </p:txBody>
      </p:sp>
      <p:sp>
        <p:nvSpPr>
          <p:cNvPr id="7" name="Rectangle 6">
            <a:extLst>
              <a:ext uri="{FF2B5EF4-FFF2-40B4-BE49-F238E27FC236}">
                <a16:creationId xmlns:a16="http://schemas.microsoft.com/office/drawing/2014/main" xmlns="" id="{8B6FE165-93CA-4E0F-9465-03BD0F53042A}"/>
              </a:ext>
            </a:extLst>
          </p:cNvPr>
          <p:cNvSpPr/>
          <p:nvPr/>
        </p:nvSpPr>
        <p:spPr>
          <a:xfrm>
            <a:off x="447684" y="2109349"/>
            <a:ext cx="11074283" cy="400110"/>
          </a:xfrm>
          <a:prstGeom prst="rect">
            <a:avLst/>
          </a:prstGeom>
        </p:spPr>
        <p:txBody>
          <a:bodyPr wrap="square">
            <a:spAutoFit/>
          </a:bodyPr>
          <a:lstStyle/>
          <a:p>
            <a:pPr marR="0" lvl="0">
              <a:spcBef>
                <a:spcPts val="0"/>
              </a:spcBef>
              <a:spcAft>
                <a:spcPts val="0"/>
              </a:spcAft>
            </a:pPr>
            <a:r>
              <a:rPr lang="en-US" sz="2000" b="1" dirty="0"/>
              <a:t>Table </a:t>
            </a:r>
            <a:r>
              <a:rPr lang="en-US" sz="2000" b="1" dirty="0" smtClean="0"/>
              <a:t>4: </a:t>
            </a:r>
            <a:r>
              <a:rPr lang="en-US" sz="2000" b="1" dirty="0"/>
              <a:t>Vulnerability analysis of respondents to climate change in coastal communities</a:t>
            </a:r>
            <a:endParaRPr lang="en-US" sz="2000" i="1"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4765268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i="1" dirty="0">
                <a:effectLst>
                  <a:outerShdw blurRad="38100" dist="38100" dir="2700000" algn="tl">
                    <a:srgbClr val="000000">
                      <a:alpha val="43137"/>
                    </a:srgbClr>
                  </a:outerShdw>
                </a:effectLst>
              </a:rPr>
              <a:t>Adaptive capacity employed by artisanal fishers to ameliorate their vulnerability to climate change</a:t>
            </a:r>
            <a:endParaRPr lang="en-GB" sz="2800" dirty="0"/>
          </a:p>
        </p:txBody>
      </p:sp>
      <p:sp>
        <p:nvSpPr>
          <p:cNvPr id="12" name="Content Placeholder 11"/>
          <p:cNvSpPr>
            <a:spLocks noGrp="1"/>
          </p:cNvSpPr>
          <p:nvPr>
            <p:ph sz="half" idx="2"/>
          </p:nvPr>
        </p:nvSpPr>
        <p:spPr>
          <a:xfrm>
            <a:off x="6043005" y="2003763"/>
            <a:ext cx="5509343" cy="4435674"/>
          </a:xfrm>
        </p:spPr>
        <p:txBody>
          <a:bodyPr/>
          <a:lstStyle/>
          <a:p>
            <a:r>
              <a:rPr lang="en-US" sz="2200" dirty="0" smtClean="0">
                <a:solidFill>
                  <a:srgbClr val="FF0000"/>
                </a:solidFill>
              </a:rPr>
              <a:t>Communities </a:t>
            </a:r>
            <a:r>
              <a:rPr lang="en-US" sz="2200" dirty="0">
                <a:solidFill>
                  <a:srgbClr val="FF0000"/>
                </a:solidFill>
              </a:rPr>
              <a:t>have different levels of coping strategies that allow them either respond to climate change or to prevent potential </a:t>
            </a:r>
            <a:r>
              <a:rPr lang="en-US" sz="2200" dirty="0" smtClean="0">
                <a:solidFill>
                  <a:srgbClr val="FF0000"/>
                </a:solidFill>
              </a:rPr>
              <a:t>hazard.</a:t>
            </a:r>
          </a:p>
          <a:p>
            <a:r>
              <a:rPr lang="en-US" sz="2200" dirty="0" smtClean="0">
                <a:solidFill>
                  <a:srgbClr val="002060"/>
                </a:solidFill>
              </a:rPr>
              <a:t>Communities </a:t>
            </a:r>
            <a:r>
              <a:rPr lang="en-US" sz="2200" dirty="0">
                <a:solidFill>
                  <a:srgbClr val="002060"/>
                </a:solidFill>
              </a:rPr>
              <a:t>with greater adaptive capacity face a lower risk of disaster. </a:t>
            </a:r>
            <a:endParaRPr lang="en-US" sz="2200" dirty="0" smtClean="0">
              <a:solidFill>
                <a:srgbClr val="002060"/>
              </a:solidFill>
            </a:endParaRPr>
          </a:p>
          <a:p>
            <a:r>
              <a:rPr lang="en-US" sz="2200" dirty="0" smtClean="0">
                <a:solidFill>
                  <a:srgbClr val="7030A0"/>
                </a:solidFill>
              </a:rPr>
              <a:t>Using </a:t>
            </a:r>
            <a:r>
              <a:rPr lang="en-US" sz="2200" dirty="0">
                <a:solidFill>
                  <a:srgbClr val="7030A0"/>
                </a:solidFill>
              </a:rPr>
              <a:t>mean score and rank, the results showed that occupational mobility with mean score 3.812 was highly used adaptation strategy among the respondents and ranked 1</a:t>
            </a:r>
            <a:r>
              <a:rPr lang="en-US" sz="2200" baseline="30000" dirty="0">
                <a:solidFill>
                  <a:srgbClr val="7030A0"/>
                </a:solidFill>
              </a:rPr>
              <a:t>st</a:t>
            </a:r>
            <a:r>
              <a:rPr lang="en-US" sz="2200" dirty="0">
                <a:solidFill>
                  <a:srgbClr val="7030A0"/>
                </a:solidFill>
              </a:rPr>
              <a:t> followed fishing gear diversity (mean=3.673)</a:t>
            </a:r>
            <a:endParaRPr lang="en-US" sz="2200" dirty="0">
              <a:solidFill>
                <a:srgbClr val="7030A0"/>
              </a:solidFill>
              <a:latin typeface="Times New Roman" panose="02020603050405020304" pitchFamily="18" charset="0"/>
              <a:cs typeface="Times New Roman" panose="02020603050405020304" pitchFamily="18" charset="0"/>
            </a:endParaRPr>
          </a:p>
          <a:p>
            <a:endParaRPr lang="en-GB" sz="2200" dirty="0"/>
          </a:p>
        </p:txBody>
      </p:sp>
      <p:graphicFrame>
        <p:nvGraphicFramePr>
          <p:cNvPr id="6" name="Table 5"/>
          <p:cNvGraphicFramePr>
            <a:graphicFrameLocks noGrp="1"/>
          </p:cNvGraphicFramePr>
          <p:nvPr>
            <p:extLst>
              <p:ext uri="{D42A27DB-BD31-4B8C-83A1-F6EECF244321}">
                <p14:modId xmlns:p14="http://schemas.microsoft.com/office/powerpoint/2010/main" val="3637865516"/>
              </p:ext>
            </p:extLst>
          </p:nvPr>
        </p:nvGraphicFramePr>
        <p:xfrm>
          <a:off x="586855" y="2782756"/>
          <a:ext cx="4927680" cy="2865012"/>
        </p:xfrm>
        <a:graphic>
          <a:graphicData uri="http://schemas.openxmlformats.org/drawingml/2006/table">
            <a:tbl>
              <a:tblPr firstRow="1" firstCol="1" bandRow="1">
                <a:tableStyleId>{74C1A8A3-306A-4EB7-A6B1-4F7E0EB9C5D6}</a:tableStyleId>
              </a:tblPr>
              <a:tblGrid>
                <a:gridCol w="2558920"/>
                <a:gridCol w="947504"/>
                <a:gridCol w="710628"/>
                <a:gridCol w="710628"/>
              </a:tblGrid>
              <a:tr h="309930">
                <a:tc>
                  <a:txBody>
                    <a:bodyPr/>
                    <a:lstStyle/>
                    <a:p>
                      <a:pPr>
                        <a:lnSpc>
                          <a:spcPct val="115000"/>
                        </a:lnSpc>
                        <a:spcAft>
                          <a:spcPts val="0"/>
                        </a:spcAft>
                      </a:pPr>
                      <a:r>
                        <a:rPr lang="en-US" sz="1100" dirty="0">
                          <a:effectLst/>
                        </a:rPr>
                        <a:t>Adaptive capacity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Mean score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Rank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Remark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9930">
                <a:tc>
                  <a:txBody>
                    <a:bodyPr/>
                    <a:lstStyle/>
                    <a:p>
                      <a:pPr>
                        <a:lnSpc>
                          <a:spcPct val="115000"/>
                        </a:lnSpc>
                        <a:spcAft>
                          <a:spcPts val="0"/>
                        </a:spcAft>
                      </a:pPr>
                      <a:r>
                        <a:rPr lang="en-US" sz="1100">
                          <a:effectLst/>
                        </a:rPr>
                        <a:t>Gear diversity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3.673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2nd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High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9930">
                <a:tc>
                  <a:txBody>
                    <a:bodyPr/>
                    <a:lstStyle/>
                    <a:p>
                      <a:pPr>
                        <a:lnSpc>
                          <a:spcPct val="115000"/>
                        </a:lnSpc>
                        <a:spcAft>
                          <a:spcPts val="0"/>
                        </a:spcAft>
                      </a:pPr>
                      <a:r>
                        <a:rPr lang="en-US" sz="1100">
                          <a:effectLst/>
                        </a:rPr>
                        <a:t>Occupational mobility (Diversification)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3.812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1st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High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9930">
                <a:tc>
                  <a:txBody>
                    <a:bodyPr/>
                    <a:lstStyle/>
                    <a:p>
                      <a:pPr>
                        <a:lnSpc>
                          <a:spcPct val="115000"/>
                        </a:lnSpc>
                        <a:spcAft>
                          <a:spcPts val="0"/>
                        </a:spcAft>
                      </a:pPr>
                      <a:r>
                        <a:rPr lang="en-US" sz="1100">
                          <a:effectLst/>
                        </a:rPr>
                        <a:t>Access to credit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3.477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3rd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High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9930">
                <a:tc>
                  <a:txBody>
                    <a:bodyPr/>
                    <a:lstStyle/>
                    <a:p>
                      <a:pPr>
                        <a:lnSpc>
                          <a:spcPct val="115000"/>
                        </a:lnSpc>
                        <a:spcAft>
                          <a:spcPts val="0"/>
                        </a:spcAft>
                      </a:pPr>
                      <a:r>
                        <a:rPr lang="en-US" sz="1100">
                          <a:effectLst/>
                        </a:rPr>
                        <a:t>Access to information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3.331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5th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High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9930">
                <a:tc>
                  <a:txBody>
                    <a:bodyPr/>
                    <a:lstStyle/>
                    <a:p>
                      <a:pPr>
                        <a:lnSpc>
                          <a:spcPct val="115000"/>
                        </a:lnSpc>
                        <a:spcAft>
                          <a:spcPts val="0"/>
                        </a:spcAft>
                      </a:pPr>
                      <a:r>
                        <a:rPr lang="en-US" sz="1100">
                          <a:effectLst/>
                        </a:rPr>
                        <a:t>Organize fishers association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dirty="0">
                          <a:effectLst/>
                        </a:rPr>
                        <a:t>3.012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6th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High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9930">
                <a:tc>
                  <a:txBody>
                    <a:bodyPr/>
                    <a:lstStyle/>
                    <a:p>
                      <a:pPr>
                        <a:lnSpc>
                          <a:spcPct val="115000"/>
                        </a:lnSpc>
                        <a:spcAft>
                          <a:spcPts val="0"/>
                        </a:spcAft>
                      </a:pPr>
                      <a:r>
                        <a:rPr lang="en-US" sz="1100">
                          <a:effectLst/>
                        </a:rPr>
                        <a:t>Community infrastructure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2.869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8th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Low</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9930">
                <a:tc>
                  <a:txBody>
                    <a:bodyPr/>
                    <a:lstStyle/>
                    <a:p>
                      <a:pPr>
                        <a:lnSpc>
                          <a:spcPct val="115000"/>
                        </a:lnSpc>
                        <a:spcAft>
                          <a:spcPts val="0"/>
                        </a:spcAft>
                      </a:pPr>
                      <a:r>
                        <a:rPr lang="en-US" sz="1100">
                          <a:effectLst/>
                        </a:rPr>
                        <a:t>Access to fishing technology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2.993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7th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Low</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9930">
                <a:tc>
                  <a:txBody>
                    <a:bodyPr/>
                    <a:lstStyle/>
                    <a:p>
                      <a:pPr>
                        <a:lnSpc>
                          <a:spcPct val="115000"/>
                        </a:lnSpc>
                        <a:spcAft>
                          <a:spcPts val="0"/>
                        </a:spcAft>
                      </a:pPr>
                      <a:r>
                        <a:rPr lang="en-US" sz="1100" dirty="0">
                          <a:effectLst/>
                        </a:rPr>
                        <a:t>Environmental conservation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3.449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a:effectLst/>
                        </a:rPr>
                        <a:t>4th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100" dirty="0">
                          <a:effectLst/>
                        </a:rPr>
                        <a:t>High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7" name="Rectangle 6"/>
          <p:cNvSpPr/>
          <p:nvPr/>
        </p:nvSpPr>
        <p:spPr>
          <a:xfrm>
            <a:off x="586855" y="2003763"/>
            <a:ext cx="4977723" cy="646331"/>
          </a:xfrm>
          <a:prstGeom prst="rect">
            <a:avLst/>
          </a:prstGeom>
        </p:spPr>
        <p:txBody>
          <a:bodyPr wrap="square">
            <a:spAutoFit/>
          </a:bodyPr>
          <a:lstStyle/>
          <a:p>
            <a:r>
              <a:rPr lang="en-US" b="1" dirty="0">
                <a:solidFill>
                  <a:srgbClr val="000000"/>
                </a:solidFill>
                <a:ea typeface="Calibri" panose="020F0502020204030204" pitchFamily="34" charset="0"/>
                <a:cs typeface="Times New Roman" panose="02020603050405020304" pitchFamily="18" charset="0"/>
              </a:rPr>
              <a:t>Table </a:t>
            </a:r>
            <a:r>
              <a:rPr lang="en-US" b="1" dirty="0" smtClean="0">
                <a:solidFill>
                  <a:srgbClr val="000000"/>
                </a:solidFill>
                <a:ea typeface="Calibri" panose="020F0502020204030204" pitchFamily="34" charset="0"/>
                <a:cs typeface="Times New Roman" panose="02020603050405020304" pitchFamily="18" charset="0"/>
              </a:rPr>
              <a:t>5: </a:t>
            </a:r>
            <a:r>
              <a:rPr lang="en-US" b="1" dirty="0">
                <a:solidFill>
                  <a:srgbClr val="000000"/>
                </a:solidFill>
                <a:ea typeface="Calibri" panose="020F0502020204030204" pitchFamily="34" charset="0"/>
                <a:cs typeface="Times New Roman" panose="02020603050405020304" pitchFamily="18" charset="0"/>
              </a:rPr>
              <a:t>Adaptive capacity to climate change among artisanal fishers</a:t>
            </a:r>
            <a:endParaRPr lang="en-US" dirty="0"/>
          </a:p>
        </p:txBody>
      </p:sp>
      <p:sp>
        <p:nvSpPr>
          <p:cNvPr id="8" name="Rectangle 7"/>
          <p:cNvSpPr/>
          <p:nvPr/>
        </p:nvSpPr>
        <p:spPr>
          <a:xfrm>
            <a:off x="575449" y="5696109"/>
            <a:ext cx="2682906" cy="375487"/>
          </a:xfrm>
          <a:prstGeom prst="rect">
            <a:avLst/>
          </a:prstGeom>
        </p:spPr>
        <p:txBody>
          <a:bodyPr wrap="square">
            <a:spAutoFit/>
          </a:bodyPr>
          <a:lstStyle/>
          <a:p>
            <a:pPr>
              <a:lnSpc>
                <a:spcPct val="115000"/>
              </a:lnSpc>
              <a:spcAft>
                <a:spcPts val="1000"/>
              </a:spcAft>
            </a:pPr>
            <a:r>
              <a:rPr lang="en-US" sz="1600" dirty="0">
                <a:solidFill>
                  <a:srgbClr val="000000"/>
                </a:solidFill>
                <a:ea typeface="Calibri" panose="020F0502020204030204" pitchFamily="34" charset="0"/>
                <a:cs typeface="Times New Roman" panose="02020603050405020304" pitchFamily="18" charset="0"/>
              </a:rPr>
              <a:t>Source: Field survey, 2018</a:t>
            </a:r>
            <a:endParaRPr lang="en-US"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7844210"/>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2" y="390657"/>
            <a:ext cx="9728267" cy="987380"/>
          </a:xfrm>
        </p:spPr>
        <p:txBody>
          <a:bodyPr/>
          <a:lstStyle/>
          <a:p>
            <a:r>
              <a:rPr lang="en-US" sz="2800" b="1" i="1" dirty="0">
                <a:effectLst>
                  <a:outerShdw blurRad="38100" dist="38100" dir="2700000" algn="tl">
                    <a:srgbClr val="000000">
                      <a:alpha val="43137"/>
                    </a:srgbClr>
                  </a:outerShdw>
                </a:effectLst>
              </a:rPr>
              <a:t>Factors associated with artisanal fishers’ vulnerability to climate change </a:t>
            </a:r>
            <a:endParaRPr lang="en-GB" sz="2800" dirty="0"/>
          </a:p>
        </p:txBody>
      </p:sp>
      <p:graphicFrame>
        <p:nvGraphicFramePr>
          <p:cNvPr id="5" name="Table 4"/>
          <p:cNvGraphicFramePr>
            <a:graphicFrameLocks noGrp="1"/>
          </p:cNvGraphicFramePr>
          <p:nvPr>
            <p:extLst>
              <p:ext uri="{D42A27DB-BD31-4B8C-83A1-F6EECF244321}">
                <p14:modId xmlns:p14="http://schemas.microsoft.com/office/powerpoint/2010/main" val="2228046484"/>
              </p:ext>
            </p:extLst>
          </p:nvPr>
        </p:nvGraphicFramePr>
        <p:xfrm>
          <a:off x="410818" y="2037133"/>
          <a:ext cx="5116525" cy="3189732"/>
        </p:xfrm>
        <a:graphic>
          <a:graphicData uri="http://schemas.openxmlformats.org/drawingml/2006/table">
            <a:tbl>
              <a:tblPr firstRow="1" firstCol="1" bandRow="1">
                <a:tableStyleId>{5C22544A-7EE6-4342-B048-85BDC9FD1C3A}</a:tableStyleId>
              </a:tblPr>
              <a:tblGrid>
                <a:gridCol w="1979576"/>
                <a:gridCol w="775887"/>
                <a:gridCol w="1012289"/>
                <a:gridCol w="1348773"/>
              </a:tblGrid>
              <a:tr h="319405">
                <a:tc>
                  <a:txBody>
                    <a:bodyPr/>
                    <a:lstStyle/>
                    <a:p>
                      <a:pPr>
                        <a:lnSpc>
                          <a:spcPct val="115000"/>
                        </a:lnSpc>
                        <a:spcAft>
                          <a:spcPts val="0"/>
                        </a:spcAft>
                      </a:pPr>
                      <a:r>
                        <a:rPr lang="en-US" sz="1400" dirty="0" smtClean="0">
                          <a:effectLst/>
                        </a:rPr>
                        <a:t>Factors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1400">
                          <a:effectLst/>
                        </a:rPr>
                        <a:t>Eigen values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Percentage (%) of variance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Cumulative percentage (%) of variance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400" smtClean="0">
                          <a:effectLst/>
                        </a:rPr>
                        <a:t>Socioeconomic</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2.2532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39.4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39.4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400" smtClean="0">
                          <a:effectLst/>
                        </a:rPr>
                        <a:t>Occupational activities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1.5713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26.1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65.5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400" smtClean="0">
                          <a:effectLst/>
                        </a:rPr>
                        <a:t>Social cohesion/ organization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1.3314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14.9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80.4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400" smtClean="0">
                          <a:effectLst/>
                        </a:rPr>
                        <a:t>Market opportunities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1.1024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11.7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92.1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400" smtClean="0">
                          <a:effectLst/>
                        </a:rPr>
                        <a:t>Biodiversity conservation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0.5991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5.4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97.5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400" dirty="0" smtClean="0">
                          <a:effectLst/>
                        </a:rPr>
                        <a:t>Government policies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a:effectLst/>
                        </a:rPr>
                        <a:t>0.4635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dirty="0">
                          <a:effectLst/>
                        </a:rPr>
                        <a:t>2.5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400" dirty="0">
                          <a:effectLst/>
                        </a:rPr>
                        <a:t>100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6" name="Rectangle 5"/>
          <p:cNvSpPr/>
          <p:nvPr/>
        </p:nvSpPr>
        <p:spPr>
          <a:xfrm>
            <a:off x="410817" y="1612264"/>
            <a:ext cx="5116526" cy="369332"/>
          </a:xfrm>
          <a:prstGeom prst="rect">
            <a:avLst/>
          </a:prstGeom>
        </p:spPr>
        <p:txBody>
          <a:bodyPr wrap="square">
            <a:spAutoFit/>
          </a:bodyPr>
          <a:lstStyle/>
          <a:p>
            <a:r>
              <a:rPr lang="en-US" b="1" dirty="0">
                <a:solidFill>
                  <a:srgbClr val="000000"/>
                </a:solidFill>
                <a:ea typeface="Calibri" panose="020F0502020204030204" pitchFamily="34" charset="0"/>
                <a:cs typeface="Times New Roman" panose="02020603050405020304" pitchFamily="18" charset="0"/>
              </a:rPr>
              <a:t>Table </a:t>
            </a:r>
            <a:r>
              <a:rPr lang="en-US" b="1" dirty="0" smtClean="0">
                <a:solidFill>
                  <a:srgbClr val="000000"/>
                </a:solidFill>
                <a:ea typeface="Calibri" panose="020F0502020204030204" pitchFamily="34" charset="0"/>
                <a:cs typeface="Times New Roman" panose="02020603050405020304" pitchFamily="18" charset="0"/>
              </a:rPr>
              <a:t>6: </a:t>
            </a:r>
            <a:r>
              <a:rPr lang="en-US" b="1" dirty="0">
                <a:solidFill>
                  <a:srgbClr val="000000"/>
                </a:solidFill>
                <a:ea typeface="Calibri" panose="020F0502020204030204" pitchFamily="34" charset="0"/>
                <a:cs typeface="Times New Roman" panose="02020603050405020304" pitchFamily="18" charset="0"/>
              </a:rPr>
              <a:t>Extraction of component factors</a:t>
            </a:r>
            <a:endParaRPr lang="en-US" dirty="0"/>
          </a:p>
        </p:txBody>
      </p:sp>
      <p:sp>
        <p:nvSpPr>
          <p:cNvPr id="7" name="Rectangle 6"/>
          <p:cNvSpPr/>
          <p:nvPr/>
        </p:nvSpPr>
        <p:spPr>
          <a:xfrm>
            <a:off x="410816" y="5256710"/>
            <a:ext cx="4135426" cy="338554"/>
          </a:xfrm>
          <a:prstGeom prst="rect">
            <a:avLst/>
          </a:prstGeom>
        </p:spPr>
        <p:txBody>
          <a:bodyPr wrap="square">
            <a:spAutoFit/>
          </a:bodyPr>
          <a:lstStyle/>
          <a:p>
            <a:r>
              <a:rPr lang="en-US" sz="1600" dirty="0">
                <a:solidFill>
                  <a:srgbClr val="000000"/>
                </a:solidFill>
                <a:ea typeface="Calibri" panose="020F0502020204030204" pitchFamily="34" charset="0"/>
                <a:cs typeface="Times New Roman" panose="02020603050405020304" pitchFamily="18" charset="0"/>
              </a:rPr>
              <a:t>Source: Computed from field survey, 2018</a:t>
            </a:r>
            <a:endParaRPr lang="en-US" sz="1600" dirty="0"/>
          </a:p>
        </p:txBody>
      </p:sp>
      <p:graphicFrame>
        <p:nvGraphicFramePr>
          <p:cNvPr id="8" name="Table 7"/>
          <p:cNvGraphicFramePr>
            <a:graphicFrameLocks noGrp="1"/>
          </p:cNvGraphicFramePr>
          <p:nvPr>
            <p:extLst>
              <p:ext uri="{D42A27DB-BD31-4B8C-83A1-F6EECF244321}">
                <p14:modId xmlns:p14="http://schemas.microsoft.com/office/powerpoint/2010/main" val="1750654729"/>
              </p:ext>
            </p:extLst>
          </p:nvPr>
        </p:nvGraphicFramePr>
        <p:xfrm>
          <a:off x="5800300" y="2340037"/>
          <a:ext cx="6204928" cy="4206240"/>
        </p:xfrm>
        <a:graphic>
          <a:graphicData uri="http://schemas.openxmlformats.org/drawingml/2006/table">
            <a:tbl>
              <a:tblPr firstRow="1" firstCol="1" bandRow="1">
                <a:tableStyleId>{5C22544A-7EE6-4342-B048-85BDC9FD1C3A}</a:tableStyleId>
              </a:tblPr>
              <a:tblGrid>
                <a:gridCol w="2417036"/>
                <a:gridCol w="749243"/>
                <a:gridCol w="1054516"/>
                <a:gridCol w="1082255"/>
                <a:gridCol w="901878"/>
              </a:tblGrid>
              <a:tr h="542290">
                <a:tc>
                  <a:txBody>
                    <a:bodyPr/>
                    <a:lstStyle/>
                    <a:p>
                      <a:pPr>
                        <a:lnSpc>
                          <a:spcPct val="115000"/>
                        </a:lnSpc>
                        <a:spcAft>
                          <a:spcPts val="0"/>
                        </a:spcAft>
                      </a:pPr>
                      <a:r>
                        <a:rPr lang="en-US" sz="1200" dirty="0">
                          <a:effectLst/>
                        </a:rPr>
                        <a:t>Variables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Socioeconomic factors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Occupational diversification factors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Social cohesion /organization factors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Market opportunity factors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Age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0.092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0.106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Sex</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0.024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0.108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Level of education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0.611</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0.212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0.031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Household size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0.518</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0.241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4.22E-01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Fishing experience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0.568</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0.024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0.092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0.142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Income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2.46E-02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0.811</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Consumer’ preference of fish caught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0.639</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Ownership of boats/canoes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0.535</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0.226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-0.052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Catches per day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0.068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0.669</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0.039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Fishing gears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-0.210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0.684</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0.044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0.093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Membership of cooperative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0.036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0.031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0.743</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0.213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Extension contact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1.33E-01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0.262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0.559</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0.208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Knowledge of fishing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-0.164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Government policy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0.041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0.496</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0500">
                <a:tc>
                  <a:txBody>
                    <a:bodyPr/>
                    <a:lstStyle/>
                    <a:p>
                      <a:pPr>
                        <a:lnSpc>
                          <a:spcPct val="115000"/>
                        </a:lnSpc>
                        <a:spcAft>
                          <a:spcPts val="0"/>
                        </a:spcAft>
                      </a:pPr>
                      <a:r>
                        <a:rPr lang="en-US" sz="1200">
                          <a:effectLst/>
                        </a:rPr>
                        <a:t>Market information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a:effectLst/>
                        </a:rPr>
                        <a:t>0.034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dirty="0">
                          <a:effectLst/>
                        </a:rPr>
                        <a:t>-0.036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200" b="1" dirty="0">
                          <a:solidFill>
                            <a:srgbClr val="FF0000"/>
                          </a:solidFill>
                          <a:effectLst/>
                        </a:rPr>
                        <a:t>0.555</a:t>
                      </a:r>
                      <a:endParaRPr lang="en-US"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9" name="Rectangle 8"/>
          <p:cNvSpPr/>
          <p:nvPr/>
        </p:nvSpPr>
        <p:spPr>
          <a:xfrm>
            <a:off x="5752631" y="1809381"/>
            <a:ext cx="6096000" cy="584775"/>
          </a:xfrm>
          <a:prstGeom prst="rect">
            <a:avLst/>
          </a:prstGeom>
        </p:spPr>
        <p:txBody>
          <a:bodyPr>
            <a:spAutoFit/>
          </a:bodyPr>
          <a:lstStyle/>
          <a:p>
            <a:r>
              <a:rPr lang="en-US" sz="1600" b="1" dirty="0">
                <a:solidFill>
                  <a:srgbClr val="000000"/>
                </a:solidFill>
                <a:ea typeface="Calibri" panose="020F0502020204030204" pitchFamily="34" charset="0"/>
                <a:cs typeface="Times New Roman" panose="02020603050405020304" pitchFamily="18" charset="0"/>
              </a:rPr>
              <a:t>Table </a:t>
            </a:r>
            <a:r>
              <a:rPr lang="en-US" sz="1600" b="1" dirty="0" smtClean="0">
                <a:solidFill>
                  <a:srgbClr val="000000"/>
                </a:solidFill>
                <a:ea typeface="Calibri" panose="020F0502020204030204" pitchFamily="34" charset="0"/>
                <a:cs typeface="Times New Roman" panose="02020603050405020304" pitchFamily="18" charset="0"/>
              </a:rPr>
              <a:t>7: </a:t>
            </a:r>
            <a:r>
              <a:rPr lang="en-US" sz="1600" b="1" dirty="0">
                <a:solidFill>
                  <a:srgbClr val="000000"/>
                </a:solidFill>
                <a:ea typeface="Calibri" panose="020F0502020204030204" pitchFamily="34" charset="0"/>
                <a:cs typeface="Times New Roman" panose="02020603050405020304" pitchFamily="18" charset="0"/>
              </a:rPr>
              <a:t>Oblique rotated factor matrix component correlation (factor loading) </a:t>
            </a:r>
            <a:endParaRPr lang="en-US" sz="1600" dirty="0"/>
          </a:p>
        </p:txBody>
      </p:sp>
      <p:sp>
        <p:nvSpPr>
          <p:cNvPr id="10" name="Rectangle 9"/>
          <p:cNvSpPr/>
          <p:nvPr/>
        </p:nvSpPr>
        <p:spPr>
          <a:xfrm>
            <a:off x="5752630" y="6518037"/>
            <a:ext cx="4035313" cy="338554"/>
          </a:xfrm>
          <a:prstGeom prst="rect">
            <a:avLst/>
          </a:prstGeom>
        </p:spPr>
        <p:txBody>
          <a:bodyPr wrap="square">
            <a:spAutoFit/>
          </a:bodyPr>
          <a:lstStyle/>
          <a:p>
            <a:r>
              <a:rPr lang="en-US" sz="1600" dirty="0">
                <a:solidFill>
                  <a:srgbClr val="000000"/>
                </a:solidFill>
                <a:ea typeface="Calibri" panose="020F0502020204030204" pitchFamily="34" charset="0"/>
                <a:cs typeface="Times New Roman" panose="02020603050405020304" pitchFamily="18" charset="0"/>
              </a:rPr>
              <a:t>Source: Computed from field survey, 2018</a:t>
            </a:r>
            <a:endParaRPr lang="en-US" sz="1600" dirty="0"/>
          </a:p>
        </p:txBody>
      </p:sp>
    </p:spTree>
    <p:extLst>
      <p:ext uri="{BB962C8B-B14F-4D97-AF65-F5344CB8AC3E}">
        <p14:creationId xmlns:p14="http://schemas.microsoft.com/office/powerpoint/2010/main" val="369150526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321972"/>
            <a:ext cx="8596312" cy="850005"/>
          </a:xfrm>
        </p:spPr>
        <p:txBody>
          <a:bodyPr/>
          <a:lstStyle/>
          <a:p>
            <a:pPr algn="ctr"/>
            <a:r>
              <a:rPr lang="en-US" dirty="0" smtClean="0">
                <a:effectLst>
                  <a:outerShdw blurRad="38100" dist="38100" dir="2700000" algn="tl">
                    <a:srgbClr val="000000">
                      <a:alpha val="43137"/>
                    </a:srgbClr>
                  </a:outerShdw>
                </a:effectLst>
              </a:rPr>
              <a:t>Discussion</a:t>
            </a:r>
            <a:endParaRPr lang="en-GB"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334851" y="1455314"/>
            <a:ext cx="5280337" cy="5280337"/>
          </a:xfrm>
        </p:spPr>
        <p:txBody>
          <a:bodyPr/>
          <a:lstStyle/>
          <a:p>
            <a:pPr>
              <a:spcBef>
                <a:spcPts val="0"/>
              </a:spcBef>
            </a:pPr>
            <a:r>
              <a:rPr lang="en-US" sz="2000" dirty="0" smtClean="0">
                <a:solidFill>
                  <a:srgbClr val="0070C0"/>
                </a:solidFill>
              </a:rPr>
              <a:t>Six </a:t>
            </a:r>
            <a:r>
              <a:rPr lang="en-US" sz="2000" dirty="0">
                <a:solidFill>
                  <a:srgbClr val="0070C0"/>
                </a:solidFill>
              </a:rPr>
              <a:t>factors were extracted but only four of them were considered for further analysis because their </a:t>
            </a:r>
            <a:r>
              <a:rPr lang="en-US" sz="2000" dirty="0" err="1">
                <a:solidFill>
                  <a:srgbClr val="0070C0"/>
                </a:solidFill>
              </a:rPr>
              <a:t>eigen</a:t>
            </a:r>
            <a:r>
              <a:rPr lang="en-US" sz="2000" dirty="0">
                <a:solidFill>
                  <a:srgbClr val="0070C0"/>
                </a:solidFill>
              </a:rPr>
              <a:t> values greater than 1.</a:t>
            </a:r>
          </a:p>
          <a:p>
            <a:pPr>
              <a:spcBef>
                <a:spcPts val="0"/>
              </a:spcBef>
              <a:buFont typeface="Wingdings" panose="05000000000000000000" pitchFamily="2" charset="2"/>
              <a:buChar char="§"/>
            </a:pPr>
            <a:endParaRPr lang="en-US" sz="2000" dirty="0"/>
          </a:p>
          <a:p>
            <a:pPr>
              <a:spcBef>
                <a:spcPts val="0"/>
              </a:spcBef>
              <a:buFont typeface="Wingdings" panose="05000000000000000000" pitchFamily="2" charset="2"/>
              <a:buChar char="§"/>
            </a:pPr>
            <a:r>
              <a:rPr lang="en-US" sz="2000" dirty="0">
                <a:solidFill>
                  <a:srgbClr val="FF0000"/>
                </a:solidFill>
              </a:rPr>
              <a:t>When six factors were extracted, then 100 percent of the variance would be explained.</a:t>
            </a:r>
          </a:p>
          <a:p>
            <a:pPr>
              <a:spcBef>
                <a:spcPts val="0"/>
              </a:spcBef>
            </a:pPr>
            <a:endParaRPr lang="en-US" sz="2000" dirty="0"/>
          </a:p>
          <a:p>
            <a:pPr>
              <a:spcBef>
                <a:spcPts val="0"/>
              </a:spcBef>
              <a:buFont typeface="Wingdings" panose="05000000000000000000" pitchFamily="2" charset="2"/>
              <a:buChar char="§"/>
            </a:pPr>
            <a:r>
              <a:rPr lang="en-US" sz="2000" dirty="0"/>
              <a:t>These factors are: </a:t>
            </a:r>
          </a:p>
          <a:p>
            <a:pPr marL="800100" lvl="1" indent="-342900">
              <a:spcBef>
                <a:spcPts val="0"/>
              </a:spcBef>
              <a:buFont typeface="Arial" panose="020B0604020202020204" pitchFamily="34" charset="0"/>
              <a:buChar char="•"/>
            </a:pPr>
            <a:r>
              <a:rPr lang="en-US" dirty="0">
                <a:solidFill>
                  <a:srgbClr val="7030A0"/>
                </a:solidFill>
              </a:rPr>
              <a:t>Socioeconomic; </a:t>
            </a:r>
          </a:p>
          <a:p>
            <a:pPr marL="800100" lvl="1" indent="-342900">
              <a:spcBef>
                <a:spcPts val="0"/>
              </a:spcBef>
              <a:buFont typeface="Arial" panose="020B0604020202020204" pitchFamily="34" charset="0"/>
              <a:buChar char="•"/>
            </a:pPr>
            <a:r>
              <a:rPr lang="en-US" dirty="0">
                <a:solidFill>
                  <a:srgbClr val="C00000"/>
                </a:solidFill>
              </a:rPr>
              <a:t>occupational activities; </a:t>
            </a:r>
          </a:p>
          <a:p>
            <a:pPr marL="800100" lvl="1" indent="-342900">
              <a:spcBef>
                <a:spcPts val="0"/>
              </a:spcBef>
              <a:buFont typeface="Arial" panose="020B0604020202020204" pitchFamily="34" charset="0"/>
              <a:buChar char="•"/>
            </a:pPr>
            <a:r>
              <a:rPr lang="en-US" dirty="0">
                <a:solidFill>
                  <a:srgbClr val="002060"/>
                </a:solidFill>
              </a:rPr>
              <a:t>social cohesion/organization; and </a:t>
            </a:r>
          </a:p>
          <a:p>
            <a:pPr marL="800100" lvl="1" indent="-342900">
              <a:spcBef>
                <a:spcPts val="0"/>
              </a:spcBef>
              <a:buFont typeface="Arial" panose="020B0604020202020204" pitchFamily="34" charset="0"/>
              <a:buChar char="•"/>
            </a:pPr>
            <a:r>
              <a:rPr lang="en-US" dirty="0">
                <a:solidFill>
                  <a:srgbClr val="7030A0"/>
                </a:solidFill>
              </a:rPr>
              <a:t>market opportunities were considered and all the four factors representing 92.1 percent of the variance in the data. </a:t>
            </a:r>
            <a:endParaRPr lang="en-US" dirty="0">
              <a:solidFill>
                <a:srgbClr val="7030A0"/>
              </a:solidFill>
              <a:latin typeface="Times New Roman" panose="02020603050405020304" pitchFamily="18" charset="0"/>
              <a:ea typeface="Calibri" panose="020F0502020204030204" pitchFamily="34" charset="0"/>
            </a:endParaRPr>
          </a:p>
          <a:p>
            <a:pPr>
              <a:spcBef>
                <a:spcPts val="0"/>
              </a:spcBef>
            </a:pPr>
            <a:endParaRPr lang="en-GB" sz="2000" dirty="0"/>
          </a:p>
        </p:txBody>
      </p:sp>
      <p:sp>
        <p:nvSpPr>
          <p:cNvPr id="4" name="Content Placeholder 3"/>
          <p:cNvSpPr>
            <a:spLocks noGrp="1"/>
          </p:cNvSpPr>
          <p:nvPr>
            <p:ph sz="half" idx="2"/>
          </p:nvPr>
        </p:nvSpPr>
        <p:spPr>
          <a:xfrm>
            <a:off x="5615188" y="1455314"/>
            <a:ext cx="5396249" cy="5280337"/>
          </a:xfrm>
        </p:spPr>
        <p:txBody>
          <a:bodyPr/>
          <a:lstStyle/>
          <a:p>
            <a:r>
              <a:rPr lang="en-US" sz="2000" dirty="0" smtClean="0">
                <a:solidFill>
                  <a:srgbClr val="C00000"/>
                </a:solidFill>
              </a:rPr>
              <a:t>Factors </a:t>
            </a:r>
            <a:r>
              <a:rPr lang="en-US" sz="2000" dirty="0">
                <a:solidFill>
                  <a:srgbClr val="C00000"/>
                </a:solidFill>
              </a:rPr>
              <a:t>5 and 6 which are biodiversity conservation and government policies with </a:t>
            </a:r>
            <a:r>
              <a:rPr lang="en-US" sz="2000" dirty="0" err="1">
                <a:solidFill>
                  <a:srgbClr val="C00000"/>
                </a:solidFill>
              </a:rPr>
              <a:t>eigen</a:t>
            </a:r>
            <a:r>
              <a:rPr lang="en-US" sz="2000" dirty="0">
                <a:solidFill>
                  <a:srgbClr val="C00000"/>
                </a:solidFill>
              </a:rPr>
              <a:t> values of 0.991 and 0.4635 respectively and representing 7.9 percent of variance are eventually excluded for further investigations. </a:t>
            </a:r>
            <a:endParaRPr lang="en-US" sz="2000" dirty="0" smtClean="0">
              <a:solidFill>
                <a:srgbClr val="C00000"/>
              </a:solidFill>
            </a:endParaRPr>
          </a:p>
          <a:p>
            <a:pPr marL="0" indent="0">
              <a:buNone/>
            </a:pPr>
            <a:endParaRPr lang="en-US" sz="2000" dirty="0" smtClean="0">
              <a:solidFill>
                <a:srgbClr val="C00000"/>
              </a:solidFill>
            </a:endParaRPr>
          </a:p>
          <a:p>
            <a:r>
              <a:rPr lang="en-US" sz="2000" dirty="0" smtClean="0"/>
              <a:t>Because </a:t>
            </a:r>
            <a:r>
              <a:rPr lang="en-US" sz="2000" dirty="0"/>
              <a:t>their </a:t>
            </a:r>
            <a:r>
              <a:rPr lang="en-US" sz="2000" dirty="0" err="1"/>
              <a:t>eigen</a:t>
            </a:r>
            <a:r>
              <a:rPr lang="en-US" sz="2000" dirty="0"/>
              <a:t> values were relatively lesser than 1. </a:t>
            </a:r>
            <a:endParaRPr lang="en-US" sz="2000" dirty="0" smtClean="0"/>
          </a:p>
          <a:p>
            <a:pPr marL="0" indent="0">
              <a:buNone/>
            </a:pPr>
            <a:endParaRPr lang="en-US" sz="2000" dirty="0" smtClean="0"/>
          </a:p>
          <a:p>
            <a:r>
              <a:rPr lang="en-US" sz="2000" dirty="0" smtClean="0">
                <a:solidFill>
                  <a:srgbClr val="0070C0"/>
                </a:solidFill>
              </a:rPr>
              <a:t>This </a:t>
            </a:r>
            <a:r>
              <a:rPr lang="en-US" sz="2000" dirty="0">
                <a:solidFill>
                  <a:srgbClr val="0070C0"/>
                </a:solidFill>
              </a:rPr>
              <a:t>suggests that biodiversity conservation and government policies were not significant variables among the artisanal fishers in their vulnerability to climate change.</a:t>
            </a:r>
            <a:endParaRPr lang="en-US" sz="2000" dirty="0">
              <a:solidFill>
                <a:srgbClr val="0070C0"/>
              </a:solidFill>
              <a:latin typeface="Times New Roman" panose="02020603050405020304" pitchFamily="18" charset="0"/>
              <a:ea typeface="Calibri" panose="020F0502020204030204" pitchFamily="34" charset="0"/>
            </a:endParaRPr>
          </a:p>
          <a:p>
            <a:endParaRPr lang="en-GB" sz="2000" dirty="0"/>
          </a:p>
        </p:txBody>
      </p:sp>
    </p:spTree>
    <p:extLst>
      <p:ext uri="{BB962C8B-B14F-4D97-AF65-F5344CB8AC3E}">
        <p14:creationId xmlns:p14="http://schemas.microsoft.com/office/powerpoint/2010/main" val="310800215"/>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609600"/>
            <a:ext cx="8596312" cy="807076"/>
          </a:xfrm>
        </p:spPr>
        <p:txBody>
          <a:bodyPr/>
          <a:lstStyle/>
          <a:p>
            <a:pPr algn="ctr"/>
            <a:r>
              <a:rPr lang="en-US" dirty="0" smtClean="0">
                <a:effectLst>
                  <a:outerShdw blurRad="38100" dist="38100" dir="2700000" algn="tl">
                    <a:srgbClr val="000000">
                      <a:alpha val="43137"/>
                    </a:srgbClr>
                  </a:outerShdw>
                </a:effectLst>
              </a:rPr>
              <a:t>Conclusion</a:t>
            </a:r>
            <a:endParaRPr lang="en-GB"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561423" y="1851496"/>
            <a:ext cx="4757551" cy="3880772"/>
          </a:xfrm>
        </p:spPr>
        <p:txBody>
          <a:bodyPr/>
          <a:lstStyle/>
          <a:p>
            <a:r>
              <a:rPr lang="en-US" sz="2000" dirty="0" smtClean="0">
                <a:solidFill>
                  <a:srgbClr val="002060"/>
                </a:solidFill>
              </a:rPr>
              <a:t>Based </a:t>
            </a:r>
            <a:r>
              <a:rPr lang="en-US" sz="2000" dirty="0">
                <a:solidFill>
                  <a:srgbClr val="002060"/>
                </a:solidFill>
              </a:rPr>
              <a:t>on this study, six factors were successfully constructed using factor analysis and considered as major factors influencing the vulnerability of artisanal fishers to climate change; which are socioeconomic, occupational activities, social cohesion/organization and market opportunity factors. </a:t>
            </a:r>
            <a:endParaRPr lang="en-US" sz="20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endParaRPr lang="en-GB" sz="2000" dirty="0"/>
          </a:p>
        </p:txBody>
      </p:sp>
      <p:sp>
        <p:nvSpPr>
          <p:cNvPr id="4" name="Content Placeholder 3"/>
          <p:cNvSpPr>
            <a:spLocks noGrp="1"/>
          </p:cNvSpPr>
          <p:nvPr>
            <p:ph sz="half" idx="2"/>
          </p:nvPr>
        </p:nvSpPr>
        <p:spPr>
          <a:xfrm>
            <a:off x="5679583" y="1851496"/>
            <a:ext cx="5486400" cy="3880773"/>
          </a:xfrm>
        </p:spPr>
        <p:txBody>
          <a:bodyPr/>
          <a:lstStyle/>
          <a:p>
            <a:r>
              <a:rPr lang="en-US" sz="2000" dirty="0" smtClean="0">
                <a:solidFill>
                  <a:srgbClr val="FF0000"/>
                </a:solidFill>
              </a:rPr>
              <a:t>Using </a:t>
            </a:r>
            <a:r>
              <a:rPr lang="en-US" sz="2000" dirty="0">
                <a:solidFill>
                  <a:srgbClr val="FF0000"/>
                </a:solidFill>
              </a:rPr>
              <a:t>to adaptive capacity strategy, vulnerability analysis showed that all coastal communities in the study area are vulnerable to climate change. </a:t>
            </a:r>
            <a:endParaRPr lang="en-US" sz="2000" dirty="0" smtClean="0">
              <a:solidFill>
                <a:srgbClr val="FF0000"/>
              </a:solidFill>
            </a:endParaRPr>
          </a:p>
          <a:p>
            <a:r>
              <a:rPr lang="en-US" sz="2000" dirty="0" smtClean="0">
                <a:solidFill>
                  <a:srgbClr val="7030A0"/>
                </a:solidFill>
              </a:rPr>
              <a:t>The </a:t>
            </a:r>
            <a:r>
              <a:rPr lang="en-US" sz="2000" dirty="0">
                <a:solidFill>
                  <a:srgbClr val="7030A0"/>
                </a:solidFill>
              </a:rPr>
              <a:t>vulnerability was high in </a:t>
            </a:r>
            <a:r>
              <a:rPr lang="en-US" sz="2000" dirty="0" err="1">
                <a:solidFill>
                  <a:srgbClr val="7030A0"/>
                </a:solidFill>
              </a:rPr>
              <a:t>Badagry</a:t>
            </a:r>
            <a:r>
              <a:rPr lang="en-US" sz="2000" dirty="0">
                <a:solidFill>
                  <a:srgbClr val="7030A0"/>
                </a:solidFill>
              </a:rPr>
              <a:t> followed by </a:t>
            </a:r>
            <a:r>
              <a:rPr lang="en-US" sz="2000" dirty="0" err="1">
                <a:solidFill>
                  <a:srgbClr val="7030A0"/>
                </a:solidFill>
              </a:rPr>
              <a:t>Eti-Osa</a:t>
            </a:r>
            <a:r>
              <a:rPr lang="en-US" sz="2000" dirty="0">
                <a:solidFill>
                  <a:srgbClr val="7030A0"/>
                </a:solidFill>
              </a:rPr>
              <a:t>, </a:t>
            </a:r>
            <a:r>
              <a:rPr lang="en-US" sz="2000" dirty="0" err="1">
                <a:solidFill>
                  <a:srgbClr val="7030A0"/>
                </a:solidFill>
              </a:rPr>
              <a:t>Ibeju-Lekki</a:t>
            </a:r>
            <a:r>
              <a:rPr lang="en-US" sz="2000" dirty="0">
                <a:solidFill>
                  <a:srgbClr val="7030A0"/>
                </a:solidFill>
              </a:rPr>
              <a:t> and </a:t>
            </a:r>
            <a:r>
              <a:rPr lang="en-US" sz="2000" dirty="0" err="1" smtClean="0">
                <a:solidFill>
                  <a:srgbClr val="7030A0"/>
                </a:solidFill>
              </a:rPr>
              <a:t>Epe</a:t>
            </a:r>
            <a:r>
              <a:rPr lang="en-US" sz="2000" dirty="0" smtClean="0">
                <a:solidFill>
                  <a:srgbClr val="7030A0"/>
                </a:solidFill>
              </a:rPr>
              <a:t>.</a:t>
            </a:r>
          </a:p>
          <a:p>
            <a:r>
              <a:rPr lang="en-US" sz="2000" dirty="0" smtClean="0">
                <a:solidFill>
                  <a:srgbClr val="0070C0"/>
                </a:solidFill>
              </a:rPr>
              <a:t>Occupational </a:t>
            </a:r>
            <a:r>
              <a:rPr lang="en-US" sz="2000" dirty="0">
                <a:solidFill>
                  <a:srgbClr val="0070C0"/>
                </a:solidFill>
              </a:rPr>
              <a:t>mobility or diversification of livelihood was the most adaptive capacity strategy used by artisanal fishers to ameliorate or cope with climate change. </a:t>
            </a:r>
            <a:endParaRPr lang="en-US"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endParaRPr lang="en-GB" sz="2000" dirty="0"/>
          </a:p>
        </p:txBody>
      </p:sp>
    </p:spTree>
    <p:extLst>
      <p:ext uri="{BB962C8B-B14F-4D97-AF65-F5344CB8AC3E}">
        <p14:creationId xmlns:p14="http://schemas.microsoft.com/office/powerpoint/2010/main" val="2904655110"/>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863" y="609600"/>
            <a:ext cx="8596312" cy="1103290"/>
          </a:xfrm>
        </p:spPr>
        <p:txBody>
          <a:bodyPr/>
          <a:lstStyle/>
          <a:p>
            <a:pPr algn="ctr"/>
            <a:r>
              <a:rPr lang="en-US" sz="3200" dirty="0" smtClean="0">
                <a:effectLst>
                  <a:outerShdw blurRad="38100" dist="38100" dir="2700000" algn="tl">
                    <a:srgbClr val="000000">
                      <a:alpha val="43137"/>
                    </a:srgbClr>
                  </a:outerShdw>
                </a:effectLst>
              </a:rPr>
              <a:t>Recommendations</a:t>
            </a:r>
            <a:endParaRPr lang="en-GB" sz="3200"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563383" y="1815922"/>
            <a:ext cx="4412636" cy="2215166"/>
          </a:xfrm>
        </p:spPr>
        <p:txBody>
          <a:bodyPr/>
          <a:lstStyle/>
          <a:p>
            <a:r>
              <a:rPr lang="en-US" sz="2000" dirty="0" smtClean="0"/>
              <a:t>The </a:t>
            </a:r>
            <a:r>
              <a:rPr lang="en-US" sz="2000" dirty="0"/>
              <a:t>study recommends proper sensitization and capacity building among the coastal fishers on the threats of climate change to their fishing activities.</a:t>
            </a:r>
          </a:p>
          <a:p>
            <a:endParaRPr lang="en-GB" sz="2000" dirty="0"/>
          </a:p>
        </p:txBody>
      </p:sp>
      <p:graphicFrame>
        <p:nvGraphicFramePr>
          <p:cNvPr id="5" name="Diagram 4">
            <a:extLst>
              <a:ext uri="{FF2B5EF4-FFF2-40B4-BE49-F238E27FC236}">
                <a16:creationId xmlns:a16="http://schemas.microsoft.com/office/drawing/2014/main" xmlns="" id="{63330437-38C6-414D-A88E-1EDD1D8B19DC}"/>
              </a:ext>
            </a:extLst>
          </p:cNvPr>
          <p:cNvGraphicFramePr/>
          <p:nvPr>
            <p:extLst>
              <p:ext uri="{D42A27DB-BD31-4B8C-83A1-F6EECF244321}">
                <p14:modId xmlns:p14="http://schemas.microsoft.com/office/powerpoint/2010/main" val="2077613817"/>
              </p:ext>
            </p:extLst>
          </p:nvPr>
        </p:nvGraphicFramePr>
        <p:xfrm>
          <a:off x="5265909" y="2548258"/>
          <a:ext cx="5951589" cy="39539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0129568"/>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ndex456.jpg"/>
          <p:cNvPicPr/>
          <p:nvPr/>
        </p:nvPicPr>
        <p:blipFill>
          <a:blip r:embed="rId2"/>
          <a:stretch>
            <a:fillRect/>
          </a:stretch>
        </p:blipFill>
        <p:spPr>
          <a:xfrm>
            <a:off x="4546542" y="372059"/>
            <a:ext cx="2966085" cy="3168015"/>
          </a:xfrm>
          <a:prstGeom prst="rect">
            <a:avLst/>
          </a:prstGeom>
        </p:spPr>
      </p:pic>
      <p:sp>
        <p:nvSpPr>
          <p:cNvPr id="6" name="Rectangle 5"/>
          <p:cNvSpPr/>
          <p:nvPr/>
        </p:nvSpPr>
        <p:spPr>
          <a:xfrm>
            <a:off x="3657600" y="3573890"/>
            <a:ext cx="4876800" cy="1754326"/>
          </a:xfrm>
          <a:prstGeom prst="rect">
            <a:avLst/>
          </a:prstGeom>
        </p:spPr>
        <p:txBody>
          <a:bodyPr wrap="square">
            <a:spAutoFit/>
          </a:bodyPr>
          <a:lstStyle/>
          <a:p>
            <a:pPr algn="ctr">
              <a:buNone/>
            </a:pPr>
            <a:r>
              <a:rPr lang="en-US" sz="4800" b="1" dirty="0" smtClean="0">
                <a:solidFill>
                  <a:srgbClr val="7030A0"/>
                </a:solidFill>
                <a:latin typeface="Monotype Corsiva" panose="03010101010201010101" pitchFamily="66" charset="0"/>
              </a:rPr>
              <a:t>&amp;</a:t>
            </a:r>
            <a:endParaRPr lang="en-US" sz="4800" b="1" dirty="0">
              <a:solidFill>
                <a:srgbClr val="7030A0"/>
              </a:solidFill>
              <a:latin typeface="Monotype Corsiva" panose="03010101010201010101" pitchFamily="66" charset="0"/>
            </a:endParaRPr>
          </a:p>
          <a:p>
            <a:pPr algn="ctr">
              <a:buNone/>
            </a:pPr>
            <a:r>
              <a:rPr lang="en-US" sz="6000" b="1" dirty="0">
                <a:solidFill>
                  <a:srgbClr val="7030A0"/>
                </a:solidFill>
                <a:latin typeface="Monotype Corsiva" panose="03010101010201010101" pitchFamily="66" charset="0"/>
              </a:rPr>
              <a:t>Stay Blessed!</a:t>
            </a:r>
            <a:endParaRPr lang="en-GB" sz="6000" b="1" dirty="0">
              <a:solidFill>
                <a:srgbClr val="7030A0"/>
              </a:solidFill>
              <a:latin typeface="Monotype Corsiva" panose="03010101010201010101" pitchFamily="66" charset="0"/>
            </a:endParaRPr>
          </a:p>
        </p:txBody>
      </p:sp>
    </p:spTree>
    <p:extLst>
      <p:ext uri="{BB962C8B-B14F-4D97-AF65-F5344CB8AC3E}">
        <p14:creationId xmlns:p14="http://schemas.microsoft.com/office/powerpoint/2010/main" val="2867395846"/>
      </p:ext>
    </p:extLst>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246</TotalTime>
  <Words>2040</Words>
  <Application>Microsoft Office PowerPoint</Application>
  <PresentationFormat>Widescreen</PresentationFormat>
  <Paragraphs>476</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Arial</vt:lpstr>
      <vt:lpstr>Calibri</vt:lpstr>
      <vt:lpstr>Calibri (Body)</vt:lpstr>
      <vt:lpstr>Cambria</vt:lpstr>
      <vt:lpstr>Cambria Math</vt:lpstr>
      <vt:lpstr>Monotype Corsiva</vt:lpstr>
      <vt:lpstr>Times New Roman</vt:lpstr>
      <vt:lpstr>Trebuchet MS</vt:lpstr>
      <vt:lpstr>Wingdings</vt:lpstr>
      <vt:lpstr>Wingdings 3</vt:lpstr>
      <vt:lpstr>Facet</vt:lpstr>
      <vt:lpstr>Analysis of Factors influencing Vulnerability of Fishing Systems to Climate Change among Artisanal Fisher-folks in Coastal area of Lagos, Nigeria</vt:lpstr>
      <vt:lpstr>Introduction</vt:lpstr>
      <vt:lpstr>Introduction continue….</vt:lpstr>
      <vt:lpstr>Introduction continue…</vt:lpstr>
      <vt:lpstr>Introduction continue….</vt:lpstr>
      <vt:lpstr>Objectives of the study</vt:lpstr>
      <vt:lpstr>Methodology</vt:lpstr>
      <vt:lpstr>Sampling procedure and sample size</vt:lpstr>
      <vt:lpstr>Methodology continue….</vt:lpstr>
      <vt:lpstr>Calculation of vulnerability index</vt:lpstr>
      <vt:lpstr>Use of Factor Analysis</vt:lpstr>
      <vt:lpstr>Socioeconomic characteristics of respondents</vt:lpstr>
      <vt:lpstr>Vulnerability of the artisanal fishers to climate change</vt:lpstr>
      <vt:lpstr>Adaptive capacity employed by artisanal fishers to ameliorate their vulnerability to climate change</vt:lpstr>
      <vt:lpstr>Factors associated with artisanal fishers’ vulnerability to climate change </vt:lpstr>
      <vt:lpstr>Discussion</vt:lpstr>
      <vt:lpstr>Conclusion</vt:lpstr>
      <vt:lpstr>Recommendations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mtetwa</dc:creator>
  <cp:lastModifiedBy>Abdulrazaq Kamal Daudu</cp:lastModifiedBy>
  <cp:revision>36</cp:revision>
  <dcterms:created xsi:type="dcterms:W3CDTF">2017-11-03T07:18:29Z</dcterms:created>
  <dcterms:modified xsi:type="dcterms:W3CDTF">2019-11-24T03:27:25Z</dcterms:modified>
  <cp:contentStatus/>
</cp:coreProperties>
</file>