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82" r:id="rId2"/>
  </p:sldMasterIdLst>
  <p:notesMasterIdLst>
    <p:notesMasterId r:id="rId16"/>
  </p:notesMasterIdLst>
  <p:sldIdLst>
    <p:sldId id="256" r:id="rId3"/>
    <p:sldId id="257" r:id="rId4"/>
    <p:sldId id="271" r:id="rId5"/>
    <p:sldId id="283" r:id="rId6"/>
    <p:sldId id="285" r:id="rId7"/>
    <p:sldId id="275" r:id="rId8"/>
    <p:sldId id="281" r:id="rId9"/>
    <p:sldId id="277" r:id="rId10"/>
    <p:sldId id="274" r:id="rId11"/>
    <p:sldId id="272" r:id="rId12"/>
    <p:sldId id="273" r:id="rId13"/>
    <p:sldId id="264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518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99834C-C2EC-4CDB-B32D-A7ED274BA28A}" type="datetimeFigureOut">
              <a:rPr lang="en-GB" smtClean="0"/>
              <a:t>06/11/2017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7A901-7B8F-453C-9004-A2253025D8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7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7A901-7B8F-453C-9004-A2253025D80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12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7A901-7B8F-453C-9004-A2253025D80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481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77A901-7B8F-453C-9004-A2253025D80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713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w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33858"/>
            <a:ext cx="9144000" cy="2083065"/>
          </a:xfrm>
          <a:prstGeom prst="rect">
            <a:avLst/>
          </a:prstGeom>
        </p:spPr>
        <p:txBody>
          <a:bodyPr anchor="b"/>
          <a:lstStyle>
            <a:lvl1pPr marL="0" algn="ctr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solidFill>
                  <a:srgbClr val="26BC1A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17407"/>
            <a:ext cx="9144000" cy="1951888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 userDrawn="1">
            <p:extLst/>
          </p:nvPr>
        </p:nvGraphicFramePr>
        <p:xfrm>
          <a:off x="10524863" y="406674"/>
          <a:ext cx="734367" cy="657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1" name="Image" r:id="rId3" imgW="14006160" imgH="12571200" progId="Photoshop.Image.15">
                  <p:embed/>
                </p:oleObj>
              </mc:Choice>
              <mc:Fallback>
                <p:oleObj name="Image" r:id="rId3" imgW="14006160" imgH="12571200" progId="Photoshop.Image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24863" y="406674"/>
                        <a:ext cx="734367" cy="657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 userDrawn="1"/>
        </p:nvSpPr>
        <p:spPr>
          <a:xfrm>
            <a:off x="11295237" y="406674"/>
            <a:ext cx="896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African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Union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Commission</a:t>
            </a:r>
            <a:endParaRPr lang="en-US" sz="1200" dirty="0">
              <a:solidFill>
                <a:srgbClr val="70AD47">
                  <a:lumMod val="50000"/>
                </a:srgb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324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8000"/>
              </a:buClr>
              <a:defRPr/>
            </a:lvl1pPr>
            <a:lvl2pPr>
              <a:buClr>
                <a:srgbClr val="008000"/>
              </a:buClr>
              <a:defRPr/>
            </a:lvl2pPr>
            <a:lvl3pPr>
              <a:buClr>
                <a:srgbClr val="008000"/>
              </a:buClr>
              <a:defRPr/>
            </a:lvl3pPr>
            <a:lvl4pPr>
              <a:buClr>
                <a:srgbClr val="008000"/>
              </a:buClr>
              <a:defRPr/>
            </a:lvl4pPr>
            <a:lvl5pPr>
              <a:buClr>
                <a:srgbClr val="008000"/>
              </a:buClr>
              <a:defRPr/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48834" y="6356350"/>
            <a:ext cx="1204965" cy="315755"/>
          </a:xfrm>
        </p:spPr>
        <p:txBody>
          <a:bodyPr/>
          <a:lstStyle/>
          <a:p>
            <a:fld id="{C3DCD431-C2BF-4215-AFBF-9C1A54C05D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570368" y="398352"/>
            <a:ext cx="0" cy="159341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25925" y="398352"/>
            <a:ext cx="0" cy="5778611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Object 20"/>
          <p:cNvGraphicFramePr>
            <a:graphicFrameLocks noChangeAspect="1"/>
          </p:cNvGraphicFramePr>
          <p:nvPr userDrawn="1">
            <p:extLst/>
          </p:nvPr>
        </p:nvGraphicFramePr>
        <p:xfrm>
          <a:off x="10524863" y="406674"/>
          <a:ext cx="734367" cy="657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Image" r:id="rId3" imgW="14006160" imgH="12571200" progId="Photoshop.Image.15">
                  <p:embed/>
                </p:oleObj>
              </mc:Choice>
              <mc:Fallback>
                <p:oleObj name="Image" r:id="rId3" imgW="14006160" imgH="12571200" progId="Photoshop.Image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524863" y="406674"/>
                        <a:ext cx="734367" cy="657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 userDrawn="1"/>
        </p:nvSpPr>
        <p:spPr>
          <a:xfrm>
            <a:off x="11295237" y="406674"/>
            <a:ext cx="896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African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Union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Commission</a:t>
            </a:r>
            <a:endParaRPr lang="en-US" sz="1200" dirty="0">
              <a:solidFill>
                <a:srgbClr val="70AD47">
                  <a:lumMod val="50000"/>
                </a:srgb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06400"/>
            <a:ext cx="9650656" cy="65782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solidFill>
                  <a:srgbClr val="76EA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3600" b="1" kern="1200" noProof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 Condensed" panose="02000000000000000000" pitchFamily="2" charset="0"/>
                <a:cs typeface="+mn-cs"/>
              </a:defRPr>
            </a:lvl2pPr>
          </a:lstStyle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8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6BC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heading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1141943"/>
            <a:ext cx="10515599" cy="542925"/>
          </a:xfrm>
        </p:spPr>
        <p:txBody>
          <a:bodyPr>
            <a:noAutofit/>
          </a:bodyPr>
          <a:lstStyle>
            <a:lvl2pPr marL="0" indent="0">
              <a:buNone/>
              <a:defRPr lang="en-US" sz="3600" b="1" kern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Roboto Condensed" panose="02000000000000000000" pitchFamily="2" charset="0"/>
                <a:cs typeface="+mn-cs"/>
              </a:defRPr>
            </a:lvl2pPr>
          </a:lstStyle>
          <a:p>
            <a:pPr lvl="1"/>
            <a:r>
              <a:rPr lang="en-US" dirty="0" smtClean="0"/>
              <a:t>Sub 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184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C3DCD431-C2BF-4215-AFBF-9C1A54C05D3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70368" y="398352"/>
            <a:ext cx="0" cy="159341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325925" y="398352"/>
            <a:ext cx="0" cy="5778611"/>
          </a:xfrm>
          <a:prstGeom prst="line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 userDrawn="1">
            <p:extLst/>
          </p:nvPr>
        </p:nvGraphicFramePr>
        <p:xfrm>
          <a:off x="10524863" y="406674"/>
          <a:ext cx="734367" cy="657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Image" r:id="rId5" imgW="14006160" imgH="12571200" progId="Photoshop.Image.15">
                  <p:embed/>
                </p:oleObj>
              </mc:Choice>
              <mc:Fallback>
                <p:oleObj name="Image" r:id="rId5" imgW="14006160" imgH="12571200" progId="Photoshop.Image.1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24863" y="406674"/>
                        <a:ext cx="734367" cy="657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7"/>
          <p:cNvSpPr txBox="1">
            <a:spLocks/>
          </p:cNvSpPr>
          <p:nvPr userDrawn="1"/>
        </p:nvSpPr>
        <p:spPr>
          <a:xfrm>
            <a:off x="814811" y="410256"/>
            <a:ext cx="54483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500" b="1" kern="1200">
                <a:solidFill>
                  <a:srgbClr val="0A5E52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en-US" sz="3600" dirty="0" smtClean="0">
                <a:solidFill>
                  <a:srgbClr val="26BC1A"/>
                </a:solidFill>
              </a:rPr>
              <a:t>heading</a:t>
            </a:r>
            <a:endParaRPr lang="en-US" sz="3600" dirty="0">
              <a:solidFill>
                <a:srgbClr val="26BC1A"/>
              </a:solidFill>
            </a:endParaRPr>
          </a:p>
        </p:txBody>
      </p:sp>
      <p:sp>
        <p:nvSpPr>
          <p:cNvPr id="11" name="Title 7"/>
          <p:cNvSpPr txBox="1">
            <a:spLocks/>
          </p:cNvSpPr>
          <p:nvPr userDrawn="1"/>
        </p:nvSpPr>
        <p:spPr>
          <a:xfrm>
            <a:off x="814811" y="1001187"/>
            <a:ext cx="54483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uk-UA" sz="4500" b="1" kern="1200">
                <a:solidFill>
                  <a:srgbClr val="0A5E52"/>
                </a:solidFill>
                <a:latin typeface="+mn-lt"/>
                <a:ea typeface="Roboto Condensed" panose="02000000000000000000" pitchFamily="2" charset="0"/>
                <a:cs typeface="+mn-cs"/>
              </a:defRPr>
            </a:lvl1pPr>
          </a:lstStyle>
          <a:p>
            <a:r>
              <a:rPr lang="en-US" sz="3600" dirty="0" smtClean="0">
                <a:solidFill>
                  <a:prstClr val="black">
                    <a:lumMod val="50000"/>
                    <a:lumOff val="50000"/>
                  </a:prstClr>
                </a:solidFill>
              </a:rPr>
              <a:t>sub heading</a:t>
            </a:r>
            <a:endParaRPr lang="en-US" sz="36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11295237" y="406674"/>
            <a:ext cx="896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African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Union </a:t>
            </a:r>
            <a:b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</a:br>
            <a:r>
              <a:rPr lang="en-US" sz="1200" dirty="0" smtClean="0">
                <a:solidFill>
                  <a:srgbClr val="70AD47">
                    <a:lumMod val="50000"/>
                  </a:srgb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</a:rPr>
              <a:t>Commission</a:t>
            </a:r>
            <a:endParaRPr lang="en-US" sz="1200" dirty="0">
              <a:solidFill>
                <a:srgbClr val="70AD47">
                  <a:lumMod val="50000"/>
                </a:srgbClr>
              </a:solidFill>
              <a:latin typeface="Roboto Condensed Light" panose="02000000000000000000" pitchFamily="2" charset="0"/>
              <a:ea typeface="Roboto Condensed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573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400" kern="1200" smtClean="0">
          <a:solidFill>
            <a:srgbClr val="00800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8000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00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000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594" y="1712890"/>
            <a:ext cx="7006106" cy="39377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28976"/>
            <a:ext cx="11061321" cy="1683914"/>
          </a:xfrm>
        </p:spPr>
        <p:txBody>
          <a:bodyPr>
            <a:no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2063 FIRST TEN YEAR IMPLEMENTATION PLAN</a:t>
            </a:r>
            <a:endParaRPr lang="en-GB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79987" y="5453776"/>
            <a:ext cx="11061321" cy="122306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 &amp; E  UPDATE….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80762" y="1712890"/>
            <a:ext cx="2113472" cy="36096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/>
              <a:t>By </a:t>
            </a:r>
          </a:p>
          <a:p>
            <a:pPr algn="ctr"/>
            <a:r>
              <a:rPr lang="en-GB" sz="2000" dirty="0" smtClean="0"/>
              <a:t>Admore Chakadenga M&amp;E Expert on </a:t>
            </a:r>
            <a:endParaRPr lang="en-GB" sz="2000" dirty="0"/>
          </a:p>
          <a:p>
            <a:pPr algn="ctr"/>
            <a:r>
              <a:rPr lang="en-GB" sz="2000" dirty="0" smtClean="0"/>
              <a:t>30-10- 2017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4352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572713"/>
              </p:ext>
            </p:extLst>
          </p:nvPr>
        </p:nvGraphicFramePr>
        <p:xfrm>
          <a:off x="246328" y="1754744"/>
          <a:ext cx="11679507" cy="3657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87249"/>
                <a:gridCol w="10692258"/>
              </a:tblGrid>
              <a:tr h="2379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24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8580" marR="68580" marT="0" marB="0"/>
                </a:tc>
              </a:tr>
              <a:tr h="3028062">
                <a:tc>
                  <a:txBody>
                    <a:bodyPr/>
                    <a:lstStyle/>
                    <a:p>
                      <a:pPr marL="0" lvl="0" indent="0" rtl="0"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en-GB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is it?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AU A2063 M&amp;E Framework: What is already done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Indicator Handbook: Major components of indicator Profiles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M&amp;E Framework Snapshot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Regional Value  in the M&amp;E of Agenda 2063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Outlook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endParaRPr lang="en-US" sz="1800" dirty="0" smtClean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Rounded MT Bold" panose="020F0704030504030204" pitchFamily="34" charset="0"/>
                      </a:endParaRPr>
                    </a:p>
                    <a:p>
                      <a:pPr marL="285750" lvl="0" indent="-285750" rtl="0"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endParaRPr lang="en-GB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270455" y="553791"/>
            <a:ext cx="8830413" cy="100455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OUTLINE</a:t>
            </a:r>
            <a:endParaRPr lang="en-GB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109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AU A2063 M&amp;E Framework: What is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it. 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Is a guiding document on monitoring, evaluation, accountability and reporting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‘Guiding book’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Overarching Principles</a:t>
            </a:r>
          </a:p>
          <a:p>
            <a:pPr lvl="1"/>
            <a:r>
              <a:rPr lang="en-GB" dirty="0" smtClean="0"/>
              <a:t>Implementation and Monitoring is primarily </a:t>
            </a:r>
            <a:r>
              <a:rPr lang="en-GB" dirty="0"/>
              <a:t>n</a:t>
            </a:r>
            <a:r>
              <a:rPr lang="en-GB" dirty="0" smtClean="0"/>
              <a:t>ational responsibility</a:t>
            </a:r>
          </a:p>
          <a:p>
            <a:pPr lvl="1"/>
            <a:r>
              <a:rPr lang="en-GB" dirty="0" smtClean="0"/>
              <a:t> Leverage Regional and Continental Value for enhanced </a:t>
            </a:r>
            <a:r>
              <a:rPr lang="en-GB" dirty="0"/>
              <a:t>a</a:t>
            </a:r>
            <a:r>
              <a:rPr lang="en-GB" dirty="0" smtClean="0"/>
              <a:t>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18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Common M&amp;E Framework for MS, RECs and AU Organs </a:t>
            </a:r>
          </a:p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Reinforcing culture of accountability at all levels</a:t>
            </a:r>
          </a:p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Measuring regional and continental value addition to national action</a:t>
            </a:r>
          </a:p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Fostering convergence in M&amp;E of the FTYIP and SDGs</a:t>
            </a:r>
          </a:p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Encouraging evidence based learning </a:t>
            </a:r>
          </a:p>
          <a:p>
            <a:pPr algn="just"/>
            <a:r>
              <a:rPr lang="en-US" dirty="0">
                <a:latin typeface="Garamond" panose="02020404030301010803" pitchFamily="18" charset="0"/>
                <a:cs typeface="Andalus" panose="02020603050405020304" pitchFamily="18" charset="-78"/>
              </a:rPr>
              <a:t>Encouraging participation and ownership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Purpose</a:t>
            </a:r>
            <a:r>
              <a:rPr lang="en-GB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33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aramond" panose="02020404030301010803" pitchFamily="18" charset="0"/>
              </a:rPr>
              <a:t>Adoption of FTYIP by AU Summit in June </a:t>
            </a:r>
            <a:r>
              <a:rPr lang="en-US" dirty="0" smtClean="0">
                <a:latin typeface="Garamond" panose="02020404030301010803" pitchFamily="18" charset="0"/>
              </a:rPr>
              <a:t>2015</a:t>
            </a:r>
          </a:p>
          <a:p>
            <a:pPr marL="0" indent="0">
              <a:buNone/>
            </a:pP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Summit directives on M&amp;E </a:t>
            </a:r>
            <a:endParaRPr lang="en-US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Technical Committee (AUC/NEPAD, RECs, ECA, </a:t>
            </a:r>
            <a:r>
              <a:rPr lang="en-US" dirty="0" err="1">
                <a:latin typeface="Garamond" panose="02020404030301010803" pitchFamily="18" charset="0"/>
              </a:rPr>
              <a:t>AfDB</a:t>
            </a:r>
            <a:r>
              <a:rPr lang="en-US" dirty="0">
                <a:latin typeface="Garamond" panose="02020404030301010803" pitchFamily="18" charset="0"/>
              </a:rPr>
              <a:t>, ACBF, APRM </a:t>
            </a:r>
            <a:endParaRPr lang="en-US" dirty="0" smtClean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en-US" dirty="0">
              <a:latin typeface="Garamond" panose="02020404030301010803" pitchFamily="18" charset="0"/>
            </a:endParaRPr>
          </a:p>
          <a:p>
            <a:r>
              <a:rPr lang="en-US" dirty="0">
                <a:latin typeface="Garamond" panose="02020404030301010803" pitchFamily="18" charset="0"/>
              </a:rPr>
              <a:t>Validation  Process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Origins </a:t>
            </a:r>
            <a:r>
              <a:rPr lang="en-GB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5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1736" y="3374239"/>
            <a:ext cx="1986576" cy="3182052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The AU A2063 M&amp;E Framework: What is already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41548" y="4237595"/>
            <a:ext cx="1728000" cy="11521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AU Summit Commitment </a:t>
            </a:r>
            <a:r>
              <a:rPr kumimoji="0" lang="en-Z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Decision on the A2063 </a:t>
            </a:r>
            <a:r>
              <a:rPr kumimoji="0" lang="en-Z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vision in 2013</a:t>
            </a:r>
          </a:p>
        </p:txBody>
      </p:sp>
      <p:sp>
        <p:nvSpPr>
          <p:cNvPr id="7" name="Rectangle 6"/>
          <p:cNvSpPr/>
          <p:nvPr/>
        </p:nvSpPr>
        <p:spPr>
          <a:xfrm>
            <a:off x="941548" y="5367304"/>
            <a:ext cx="1727536" cy="72000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101600">
              <a:srgbClr val="F79646">
                <a:satMod val="175000"/>
                <a:alpha val="4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1760" y="4638264"/>
            <a:ext cx="2088000" cy="1458080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101600">
              <a:srgbClr val="F79646">
                <a:satMod val="175000"/>
                <a:alpha val="4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22499" y="3981152"/>
            <a:ext cx="1535502" cy="2106152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glow rad="101600">
              <a:srgbClr val="F79646">
                <a:satMod val="175000"/>
                <a:alpha val="40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923091" y="3374239"/>
            <a:ext cx="1836000" cy="11521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First Ten-year A2063 Implementation Plan </a:t>
            </a:r>
            <a:r>
              <a:rPr kumimoji="0" lang="en-Z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(Results Framework)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[Jan 2015]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30312" y="2078436"/>
            <a:ext cx="1728000" cy="115222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63 Core Indicators Agreed</a:t>
            </a:r>
            <a:r>
              <a:rPr kumimoji="0" lang="en-ZA" sz="1400" b="1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to </a:t>
            </a:r>
            <a:r>
              <a:rPr kumimoji="0" lang="en-ZA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ookman Old Style" panose="02050604050505020204" pitchFamily="18" charset="0"/>
                <a:ea typeface="+mn-ea"/>
                <a:cs typeface="+mn-cs"/>
              </a:rPr>
              <a:t>[Dec 2016]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31524" y="1633413"/>
            <a:ext cx="1957331" cy="4175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1400" b="1" kern="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Draft M&amp;E Framework &amp; Indicator Handbook developed (</a:t>
            </a:r>
            <a:r>
              <a:rPr lang="en-ZA" sz="1400" kern="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May 2017</a:t>
            </a:r>
            <a:r>
              <a:rPr lang="en-ZA" sz="1400" b="1" kern="0" dirty="0" smtClean="0">
                <a:solidFill>
                  <a:prstClr val="black"/>
                </a:solidFill>
                <a:latin typeface="Bookman Old Style" panose="02050604050505020204" pitchFamily="18" charset="0"/>
              </a:rPr>
              <a:t>)</a:t>
            </a:r>
            <a:endParaRPr kumimoji="0" lang="en-ZA" sz="1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43167" y="4372286"/>
            <a:ext cx="13148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ZA" sz="1600" i="1" dirty="0">
                <a:solidFill>
                  <a:prstClr val="black"/>
                </a:solidFill>
                <a:latin typeface="Calibri"/>
              </a:rPr>
              <a:t>AUC, NEPAD, JSSO, </a:t>
            </a:r>
            <a:r>
              <a:rPr lang="en-ZA" sz="1600" i="1" dirty="0" err="1">
                <a:solidFill>
                  <a:prstClr val="black"/>
                </a:solidFill>
                <a:latin typeface="Calibri"/>
              </a:rPr>
              <a:t>AfDB</a:t>
            </a:r>
            <a:r>
              <a:rPr lang="en-ZA" sz="1600" i="1" dirty="0">
                <a:solidFill>
                  <a:prstClr val="black"/>
                </a:solidFill>
                <a:latin typeface="Calibri"/>
              </a:rPr>
              <a:t>, UNECA, ACBF, PAP, 8 RECs, ASSD,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44913" y="4705584"/>
            <a:ext cx="17996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ZA" sz="1600" i="1" dirty="0">
                <a:solidFill>
                  <a:prstClr val="black"/>
                </a:solidFill>
                <a:latin typeface="Calibri"/>
              </a:rPr>
              <a:t>Measurable goals and targets (desired change/ impact; outcomes, outputs)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5476" y="5569236"/>
            <a:ext cx="1799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ZA" sz="1600" i="1" dirty="0">
                <a:solidFill>
                  <a:prstClr val="black"/>
                </a:solidFill>
                <a:latin typeface="Calibri"/>
              </a:rPr>
              <a:t>Political agenda</a:t>
            </a:r>
          </a:p>
        </p:txBody>
      </p:sp>
      <p:sp>
        <p:nvSpPr>
          <p:cNvPr id="2" name="Rectangle 1"/>
          <p:cNvSpPr/>
          <p:nvPr/>
        </p:nvSpPr>
        <p:spPr>
          <a:xfrm>
            <a:off x="5322498" y="3008108"/>
            <a:ext cx="1535502" cy="7961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kern="0" dirty="0">
                <a:solidFill>
                  <a:prstClr val="black"/>
                </a:solidFill>
                <a:latin typeface="Bookman Old Style" panose="02050604050505020204" pitchFamily="18" charset="0"/>
              </a:rPr>
              <a:t>Technical working formed </a:t>
            </a:r>
            <a:endParaRPr lang="en-US" sz="1400" b="1" kern="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97947" y="3530651"/>
            <a:ext cx="1233578" cy="2498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GB" sz="1600" i="1" dirty="0">
                <a:solidFill>
                  <a:prstClr val="black"/>
                </a:solidFill>
                <a:latin typeface="Calibri"/>
              </a:rPr>
              <a:t>Widespread </a:t>
            </a:r>
            <a:r>
              <a:rPr lang="en-GB" sz="1600" i="1" dirty="0" smtClean="0">
                <a:solidFill>
                  <a:prstClr val="black"/>
                </a:solidFill>
                <a:latin typeface="Calibri"/>
              </a:rPr>
              <a:t>consultation</a:t>
            </a:r>
          </a:p>
          <a:p>
            <a:pPr defTabSz="914400"/>
            <a:endParaRPr lang="en-GB" sz="1600" i="1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GB" sz="1600" i="1" dirty="0" smtClean="0">
                <a:solidFill>
                  <a:prstClr val="black"/>
                </a:solidFill>
                <a:latin typeface="Calibri"/>
              </a:rPr>
              <a:t>Mapping of Agenda 2063 and SDGs </a:t>
            </a:r>
            <a:endParaRPr lang="en-US" sz="1600" i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524" y="2253757"/>
            <a:ext cx="2115495" cy="4545219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118121" y="2539544"/>
            <a:ext cx="1241533" cy="33682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en-GB" sz="1600" i="1" dirty="0">
                <a:solidFill>
                  <a:prstClr val="black"/>
                </a:solidFill>
                <a:latin typeface="Calibri"/>
              </a:rPr>
              <a:t>Validated by National Planning </a:t>
            </a:r>
            <a:r>
              <a:rPr lang="en-GB" sz="1600" i="1" dirty="0" smtClean="0">
                <a:solidFill>
                  <a:prstClr val="black"/>
                </a:solidFill>
                <a:latin typeface="Calibri"/>
              </a:rPr>
              <a:t>Experts  </a:t>
            </a:r>
          </a:p>
          <a:p>
            <a:pPr defTabSz="914400"/>
            <a:endParaRPr lang="en-GB" sz="1600" i="1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GB" sz="1600" i="1" dirty="0" smtClean="0">
                <a:solidFill>
                  <a:prstClr val="black"/>
                </a:solidFill>
                <a:latin typeface="Calibri"/>
              </a:rPr>
              <a:t>Awaiting Approval  by Policy Organs</a:t>
            </a:r>
          </a:p>
          <a:p>
            <a:pPr defTabSz="914400"/>
            <a:endParaRPr lang="en-GB" sz="1600" i="1" dirty="0">
              <a:solidFill>
                <a:prstClr val="black"/>
              </a:solidFill>
              <a:latin typeface="Calibri"/>
            </a:endParaRPr>
          </a:p>
          <a:p>
            <a:pPr defTabSz="914400"/>
            <a:r>
              <a:rPr lang="en-GB" sz="1600" i="1" dirty="0" smtClean="0">
                <a:solidFill>
                  <a:prstClr val="black"/>
                </a:solidFill>
                <a:latin typeface="Calibri"/>
              </a:rPr>
              <a:t>Widespread roll out is the next step   </a:t>
            </a:r>
            <a:endParaRPr lang="en-US" sz="1600" i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4866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" grpId="0"/>
      <p:bldP spid="4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8751" y="23660"/>
            <a:ext cx="9650656" cy="657827"/>
          </a:xfrm>
        </p:spPr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Convergence reminder…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681487"/>
            <a:ext cx="9530751" cy="513316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numCol="1" rtlCol="0" anchor="t" anchorCtr="0"/>
          <a:lstStyle/>
          <a:p>
            <a:pPr algn="ctr"/>
            <a:r>
              <a:rPr lang="en-US" sz="1800" b="1" u="sng" dirty="0" smtClean="0">
                <a:solidFill>
                  <a:schemeClr val="bg1"/>
                </a:solidFill>
              </a:rPr>
              <a:t>AGENDA 2063 FTYIP 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7 Aspirations ; 20 Goals, 39 Priority Areas, 256 Targets,        242 (63 Core) Indicators Social 	Sustainability Cultural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 Economic	Political		Others</a:t>
            </a:r>
          </a:p>
          <a:p>
            <a:pPr marL="0" indent="0">
              <a:buNone/>
            </a:pPr>
            <a:r>
              <a:rPr lang="en-US" sz="1350" dirty="0" smtClean="0">
                <a:solidFill>
                  <a:schemeClr val="bg1"/>
                </a:solidFill>
              </a:rPr>
              <a:t>			</a:t>
            </a:r>
          </a:p>
          <a:p>
            <a:pPr marL="214313" indent="-214313">
              <a:buFont typeface="Arial" pitchFamily="34" charset="0"/>
              <a:buChar char="•"/>
            </a:pPr>
            <a:endParaRPr lang="en-US" sz="1350" dirty="0" smtClean="0">
              <a:solidFill>
                <a:schemeClr val="bg1"/>
              </a:solidFill>
            </a:endParaRPr>
          </a:p>
          <a:p>
            <a:pPr marL="1585913" lvl="4" indent="-214313">
              <a:buFont typeface="Arial" pitchFamily="34" charset="0"/>
              <a:buChar char="•"/>
            </a:pPr>
            <a:endParaRPr lang="en-GB" sz="1350" dirty="0">
              <a:solidFill>
                <a:srgbClr val="FF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311879" y="2605177"/>
            <a:ext cx="6556075" cy="320947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17 SDGs 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Social		         - 169 Targets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Economic	         - 231 Indicators</a:t>
            </a:r>
          </a:p>
          <a:p>
            <a:pPr marL="214313" indent="-214313">
              <a:buFont typeface="Arial" pitchFamily="34" charset="0"/>
              <a:buChar char="•"/>
            </a:pPr>
            <a:r>
              <a:rPr lang="en-US" dirty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Sustainability </a:t>
            </a:r>
            <a:r>
              <a:rPr lang="en-US" dirty="0" err="1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</a:rPr>
              <a:t>etc</a:t>
            </a:r>
            <a:endParaRPr lang="en-GB" dirty="0">
              <a:ln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6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Mapping of the final list of indicators 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" y="1025352"/>
            <a:ext cx="10877549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5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6211" y="3635732"/>
            <a:ext cx="2201267" cy="10669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ZA" sz="1600" dirty="0"/>
              <a:t>1.  Indicator description, relevance  and definition of key terms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32785" y="1260489"/>
            <a:ext cx="2606615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ZA" sz="1600" dirty="0"/>
              <a:t>4.  Data Collection Methods, Data Sources, Data Analysis &amp; Reporting Methods and Frequencies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20597" y="2139380"/>
            <a:ext cx="2124000" cy="830997"/>
          </a:xfrm>
          <a:prstGeom prst="rect">
            <a:avLst/>
          </a:prstGeom>
          <a:solidFill>
            <a:schemeClr val="accent6"/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ZA" sz="1600" dirty="0"/>
              <a:t>3.  Unit of Measurement and Disaggregation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50235" y="3210788"/>
            <a:ext cx="227036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ZA" sz="1600" dirty="0"/>
              <a:t>2.  Indicator Computation Formula</a:t>
            </a:r>
          </a:p>
        </p:txBody>
      </p:sp>
      <p:sp>
        <p:nvSpPr>
          <p:cNvPr id="13" name="Bent-Up Arrow 12"/>
          <p:cNvSpPr/>
          <p:nvPr/>
        </p:nvSpPr>
        <p:spPr>
          <a:xfrm>
            <a:off x="3531177" y="3892684"/>
            <a:ext cx="762000" cy="1277560"/>
          </a:xfrm>
          <a:prstGeom prst="bentUpArrow">
            <a:avLst>
              <a:gd name="adj1" fmla="val 10672"/>
              <a:gd name="adj2" fmla="val 25000"/>
              <a:gd name="adj3" fmla="val 25000"/>
            </a:avLst>
          </a:prstGeom>
          <a:solidFill>
            <a:srgbClr val="3333CC"/>
          </a:solidFill>
          <a:ln w="31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Bent-Up Arrow 13"/>
          <p:cNvSpPr/>
          <p:nvPr/>
        </p:nvSpPr>
        <p:spPr>
          <a:xfrm>
            <a:off x="5965081" y="3067657"/>
            <a:ext cx="762000" cy="990600"/>
          </a:xfrm>
          <a:prstGeom prst="bentUpArrow">
            <a:avLst>
              <a:gd name="adj1" fmla="val 10672"/>
              <a:gd name="adj2" fmla="val 25000"/>
              <a:gd name="adj3" fmla="val 25000"/>
            </a:avLst>
          </a:prstGeom>
          <a:solidFill>
            <a:srgbClr val="3333CC"/>
          </a:solidFill>
          <a:ln w="31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Bent-Up Arrow 14"/>
          <p:cNvSpPr/>
          <p:nvPr/>
        </p:nvSpPr>
        <p:spPr>
          <a:xfrm>
            <a:off x="8784744" y="2413214"/>
            <a:ext cx="762000" cy="800799"/>
          </a:xfrm>
          <a:prstGeom prst="bentUpArrow">
            <a:avLst>
              <a:gd name="adj1" fmla="val 10672"/>
              <a:gd name="adj2" fmla="val 25000"/>
              <a:gd name="adj3" fmla="val 25000"/>
            </a:avLst>
          </a:prstGeom>
          <a:solidFill>
            <a:srgbClr val="3333CC"/>
          </a:solidFill>
          <a:ln w="31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TextBox 15"/>
          <p:cNvSpPr txBox="1"/>
          <p:nvPr/>
        </p:nvSpPr>
        <p:spPr>
          <a:xfrm>
            <a:off x="860376" y="567887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ZA" sz="1400" dirty="0">
                <a:latin typeface="Arial Rounded MT Bold" pitchFamily="34" charset="0"/>
              </a:rPr>
              <a:t>Focus is on </a:t>
            </a:r>
            <a:r>
              <a:rPr lang="en-ZA" sz="1400" dirty="0">
                <a:solidFill>
                  <a:srgbClr val="FF0000"/>
                </a:solidFill>
                <a:latin typeface="Arial Rounded MT Bold" pitchFamily="34" charset="0"/>
              </a:rPr>
              <a:t>WHAT</a:t>
            </a:r>
            <a:r>
              <a:rPr lang="en-ZA" sz="1400" dirty="0">
                <a:latin typeface="Arial Rounded MT Bold" pitchFamily="34" charset="0"/>
              </a:rPr>
              <a:t> &amp; </a:t>
            </a:r>
            <a:r>
              <a:rPr lang="en-ZA" sz="1400" dirty="0">
                <a:solidFill>
                  <a:srgbClr val="FF0000"/>
                </a:solidFill>
                <a:latin typeface="Arial Rounded MT Bold" pitchFamily="34" charset="0"/>
              </a:rPr>
              <a:t>WHY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27478" y="5161150"/>
            <a:ext cx="2147663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73050" indent="-273050">
              <a:buFont typeface="Wingdings" pitchFamily="2" charset="2"/>
              <a:buChar char="q"/>
            </a:pPr>
            <a:r>
              <a:rPr lang="en-ZA" sz="1400" dirty="0">
                <a:solidFill>
                  <a:srgbClr val="FF0000"/>
                </a:solidFill>
                <a:latin typeface="Arial Rounded MT Bold" pitchFamily="34" charset="0"/>
              </a:rPr>
              <a:t>HOW</a:t>
            </a:r>
            <a:r>
              <a:rPr lang="en-ZA" sz="1400" dirty="0">
                <a:latin typeface="Arial Rounded MT Bold" pitchFamily="34" charset="0"/>
              </a:rPr>
              <a:t>: standardising the computation of indicator values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2744" y="3425265"/>
            <a:ext cx="2106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ZA" sz="1400" dirty="0">
                <a:solidFill>
                  <a:srgbClr val="FF0000"/>
                </a:solidFill>
                <a:latin typeface="Arial Rounded MT Bold" pitchFamily="34" charset="0"/>
              </a:rPr>
              <a:t>WHEN, WHERE </a:t>
            </a:r>
            <a:r>
              <a:rPr lang="en-ZA" sz="1400" dirty="0">
                <a:latin typeface="Arial Rounded MT Bold" pitchFamily="34" charset="0"/>
              </a:rPr>
              <a:t>&amp; how: Defines freq. of data collection, analysis and reporting, incl. data limitations</a:t>
            </a:r>
          </a:p>
        </p:txBody>
      </p:sp>
      <p:sp>
        <p:nvSpPr>
          <p:cNvPr id="19" name="Striped Right Arrow 18"/>
          <p:cNvSpPr/>
          <p:nvPr/>
        </p:nvSpPr>
        <p:spPr>
          <a:xfrm>
            <a:off x="1676400" y="220671"/>
            <a:ext cx="8763000" cy="1216359"/>
          </a:xfrm>
          <a:prstGeom prst="stripedRightArrow">
            <a:avLst/>
          </a:prstGeom>
          <a:solidFill>
            <a:srgbClr val="33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400" b="1" dirty="0" smtClean="0"/>
              <a:t>Indicator Handbook: Major Components of Indicator Profiles </a:t>
            </a:r>
            <a:endParaRPr lang="en-ZA" sz="2400" b="1" dirty="0"/>
          </a:p>
        </p:txBody>
      </p:sp>
      <p:sp>
        <p:nvSpPr>
          <p:cNvPr id="20" name="Bent-Up Arrow 19"/>
          <p:cNvSpPr/>
          <p:nvPr/>
        </p:nvSpPr>
        <p:spPr>
          <a:xfrm>
            <a:off x="1323257" y="4873625"/>
            <a:ext cx="762000" cy="805249"/>
          </a:xfrm>
          <a:prstGeom prst="bentUpArrow">
            <a:avLst>
              <a:gd name="adj1" fmla="val 10672"/>
              <a:gd name="adj2" fmla="val 25000"/>
              <a:gd name="adj3" fmla="val 25000"/>
            </a:avLst>
          </a:prstGeom>
          <a:solidFill>
            <a:srgbClr val="3333CC"/>
          </a:solidFill>
          <a:ln w="3175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TextBox 20"/>
          <p:cNvSpPr txBox="1"/>
          <p:nvPr/>
        </p:nvSpPr>
        <p:spPr>
          <a:xfrm>
            <a:off x="5383117" y="3971523"/>
            <a:ext cx="2147663" cy="13849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73050" indent="-273050">
              <a:buFont typeface="Wingdings" pitchFamily="2" charset="2"/>
              <a:buChar char="q"/>
            </a:pPr>
            <a:r>
              <a:rPr lang="en-ZA" sz="1400" dirty="0">
                <a:latin typeface="Arial Rounded MT Bold" pitchFamily="34" charset="0"/>
              </a:rPr>
              <a:t>Specifies unit by which magnitude is accounted for. Also allows for breakdown of data values into constituent parts</a:t>
            </a:r>
          </a:p>
        </p:txBody>
      </p:sp>
    </p:spTree>
    <p:extLst>
      <p:ext uri="{BB962C8B-B14F-4D97-AF65-F5344CB8AC3E}">
        <p14:creationId xmlns:p14="http://schemas.microsoft.com/office/powerpoint/2010/main" val="199130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M&amp;E Framework snapshot   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Content Placeholder 2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88521"/>
            <a:ext cx="12102860" cy="55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2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Role of RECs  in M&amp;E of Agenda 2063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" y="6396335"/>
            <a:ext cx="12192000" cy="461665"/>
          </a:xfrm>
          <a:prstGeom prst="rect">
            <a:avLst/>
          </a:prstGeom>
          <a:solidFill>
            <a:srgbClr val="76EA84"/>
          </a:solidFill>
        </p:spPr>
        <p:txBody>
          <a:bodyPr wrap="square" rtlCol="0" anchor="ctr">
            <a:spAutoFit/>
          </a:bodyPr>
          <a:lstStyle/>
          <a:p>
            <a:pPr algn="ctr" defTabSz="914400"/>
            <a:endParaRPr lang="en-US" sz="2400" b="1" dirty="0">
              <a:solidFill>
                <a:srgbClr val="70AD47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838200" y="1064227"/>
            <a:ext cx="10515600" cy="51127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Organize </a:t>
            </a:r>
            <a:r>
              <a:rPr lang="en-US" dirty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annual forum for member states to review regional monitoring and evaluation performance on </a:t>
            </a:r>
            <a:r>
              <a:rPr lang="en-US" dirty="0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FTYIP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Ebrima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Facilitate/coordinate the preparation of an integrated regional M&amp;E report on the implementation of the FTYIP by member states and regional </a:t>
            </a:r>
            <a:r>
              <a:rPr lang="en-US" dirty="0" err="1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programmes</a:t>
            </a:r>
            <a:endParaRPr lang="en-US" dirty="0" smtClean="0">
              <a:solidFill>
                <a:srgbClr val="000000"/>
              </a:solidFill>
              <a:latin typeface="Ebrima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Ebrima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Strengthening </a:t>
            </a:r>
            <a:r>
              <a:rPr lang="en-US" dirty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national capacities for the monitoring and evaluation of </a:t>
            </a:r>
            <a:r>
              <a:rPr lang="en-US" dirty="0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FTYIP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Ebrima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Facilitate/coordinate the assessment of the implementation effectiveness of the resource mobilization plans of member states on FTYIP </a:t>
            </a:r>
            <a:r>
              <a:rPr lang="en-US" dirty="0" smtClean="0">
                <a:solidFill>
                  <a:srgbClr val="000000"/>
                </a:solidFill>
                <a:latin typeface="Ebrima" panose="02000000000000000000" pitchFamily="2" charset="0"/>
                <a:ea typeface="MS Mincho" panose="02020609040205080304" pitchFamily="49" charset="-128"/>
                <a:cs typeface="Arial" panose="020B0604020202020204" pitchFamily="34" charset="0"/>
              </a:rPr>
              <a:t>execution</a:t>
            </a:r>
            <a:endParaRPr lang="en-US" dirty="0">
              <a:solidFill>
                <a:srgbClr val="000000"/>
              </a:solidFill>
              <a:latin typeface="Ebrima" panose="02000000000000000000" pitchFamily="2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86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257089"/>
              </p:ext>
            </p:extLst>
          </p:nvPr>
        </p:nvGraphicFramePr>
        <p:xfrm>
          <a:off x="246328" y="270025"/>
          <a:ext cx="11679507" cy="3078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17667"/>
                <a:gridCol w="8961840"/>
              </a:tblGrid>
              <a:tr h="3825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effectLst/>
                        </a:rPr>
                        <a:t>OUTLOOK </a:t>
                      </a:r>
                      <a:endParaRPr lang="en-GB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WAYFORWARD</a:t>
                      </a:r>
                      <a:endParaRPr lang="en-GB" sz="2000" b="1" kern="1200" dirty="0">
                        <a:solidFill>
                          <a:schemeClr val="l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1987091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effectLst/>
                        </a:rPr>
                        <a:t>Implementations of the FTYIP M&amp;E Framework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GB" sz="1800" kern="1200" dirty="0" smtClean="0">
                        <a:effectLst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800" kern="1200" dirty="0" smtClean="0">
                          <a:effectLst/>
                        </a:rPr>
                        <a:t>RECS to play the lead roles in the domestication the M&amp;E Framework </a:t>
                      </a:r>
                    </a:p>
                    <a:p>
                      <a:pPr marL="0" lvl="0" indent="0">
                        <a:buFont typeface="Wingdings" panose="05000000000000000000" pitchFamily="2" charset="2"/>
                        <a:buNone/>
                      </a:pPr>
                      <a:endParaRPr lang="en-GB" sz="1800" kern="1200" dirty="0" smtClean="0">
                        <a:effectLst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US" sz="1800" kern="1200" dirty="0" smtClean="0">
                          <a:effectLst/>
                        </a:rPr>
                        <a:t>Strengthened Partnership between AUC/NEPAD/RECs and the UN System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800" kern="1200" dirty="0" smtClean="0">
                        <a:effectLst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Consideration of additional SDG</a:t>
                      </a:r>
                      <a:r>
                        <a:rPr lang="en-GB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indicators and adoption by the  EC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GB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en-GB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Widespread role out including Working with RECs and MS to domesticate M&amp;E Framework.  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P102006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flipH="1">
            <a:off x="5964024" y="3450566"/>
            <a:ext cx="5914943" cy="3310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17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215" y="1344887"/>
            <a:ext cx="9902222" cy="4605152"/>
          </a:xfrm>
        </p:spPr>
        <p:txBody>
          <a:bodyPr>
            <a:noAutofit/>
          </a:bodyPr>
          <a:lstStyle/>
          <a:p>
            <a:pPr algn="ctr"/>
            <a:r>
              <a:rPr lang="en-GB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Thank You</a:t>
            </a:r>
            <a:endParaRPr lang="en-GB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103" y="2439589"/>
            <a:ext cx="3121954" cy="222777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414" y="2439590"/>
            <a:ext cx="3121954" cy="22277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68" y="5475"/>
            <a:ext cx="3834389" cy="273615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368" y="4416167"/>
            <a:ext cx="3825735" cy="222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3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Roboto Buisness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solidFill>
              <a:srgbClr val="26BC1A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694</TotalTime>
  <Words>562</Words>
  <Application>Microsoft Office PowerPoint</Application>
  <PresentationFormat>Widescreen</PresentationFormat>
  <Paragraphs>102</Paragraphs>
  <Slides>13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30" baseType="lpstr">
      <vt:lpstr>MS Mincho</vt:lpstr>
      <vt:lpstr>Andalus</vt:lpstr>
      <vt:lpstr>Arial</vt:lpstr>
      <vt:lpstr>Arial Rounded MT Bold</vt:lpstr>
      <vt:lpstr>Bookman Old Style</vt:lpstr>
      <vt:lpstr>Calibri</vt:lpstr>
      <vt:lpstr>Century Gothic</vt:lpstr>
      <vt:lpstr>Ebrima</vt:lpstr>
      <vt:lpstr>Garamond</vt:lpstr>
      <vt:lpstr>Roboto</vt:lpstr>
      <vt:lpstr>Roboto Condensed</vt:lpstr>
      <vt:lpstr>Roboto Condensed Light</vt:lpstr>
      <vt:lpstr>Wingdings</vt:lpstr>
      <vt:lpstr>Wingdings 3</vt:lpstr>
      <vt:lpstr>Slice</vt:lpstr>
      <vt:lpstr>Office Theme</vt:lpstr>
      <vt:lpstr>Image</vt:lpstr>
      <vt:lpstr> AGENDA 2063 FIRST TEN YEAR IMPLEMENTATION PLAN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Thank You</vt:lpstr>
    </vt:vector>
  </TitlesOfParts>
  <Company>Abu Taha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DOMESTICATION OF AGENDA 2063 First Ten Year Implementation Plan</dc:title>
  <dc:creator>abdelkareem yousif</dc:creator>
  <cp:lastModifiedBy>Bethelehem Teshager</cp:lastModifiedBy>
  <cp:revision>64</cp:revision>
  <dcterms:created xsi:type="dcterms:W3CDTF">2017-02-27T16:49:32Z</dcterms:created>
  <dcterms:modified xsi:type="dcterms:W3CDTF">2017-11-06T08:41:14Z</dcterms:modified>
</cp:coreProperties>
</file>