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2" r:id="rId6"/>
    <p:sldId id="260" r:id="rId7"/>
    <p:sldId id="261" r:id="rId8"/>
    <p:sldId id="264" r:id="rId9"/>
    <p:sldId id="265" r:id="rId10"/>
    <p:sldId id="266" r:id="rId11"/>
    <p:sldId id="268" r:id="rId12"/>
    <p:sldId id="269" r:id="rId13"/>
    <p:sldId id="267" r:id="rId14"/>
    <p:sldId id="270" r:id="rId1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mn-ea"/>
        <a:cs typeface="+mn-cs"/>
      </a:defRPr>
    </a:lvl5pPr>
    <a:lvl6pPr marL="2286000" algn="l" defTabSz="914400" rtl="0" eaLnBrk="1" latinLnBrk="0" hangingPunct="1">
      <a:defRPr kern="1200">
        <a:solidFill>
          <a:schemeClr val="tx1"/>
        </a:solidFill>
        <a:latin typeface="Garamond" panose="02020404030301010803" pitchFamily="18" charset="0"/>
        <a:ea typeface="+mn-ea"/>
        <a:cs typeface="+mn-cs"/>
      </a:defRPr>
    </a:lvl6pPr>
    <a:lvl7pPr marL="2743200" algn="l" defTabSz="914400" rtl="0" eaLnBrk="1" latinLnBrk="0" hangingPunct="1">
      <a:defRPr kern="1200">
        <a:solidFill>
          <a:schemeClr val="tx1"/>
        </a:solidFill>
        <a:latin typeface="Garamond" panose="02020404030301010803" pitchFamily="18" charset="0"/>
        <a:ea typeface="+mn-ea"/>
        <a:cs typeface="+mn-cs"/>
      </a:defRPr>
    </a:lvl7pPr>
    <a:lvl8pPr marL="3200400" algn="l" defTabSz="914400" rtl="0" eaLnBrk="1" latinLnBrk="0" hangingPunct="1">
      <a:defRPr kern="1200">
        <a:solidFill>
          <a:schemeClr val="tx1"/>
        </a:solidFill>
        <a:latin typeface="Garamond" panose="02020404030301010803" pitchFamily="18" charset="0"/>
        <a:ea typeface="+mn-ea"/>
        <a:cs typeface="+mn-cs"/>
      </a:defRPr>
    </a:lvl8pPr>
    <a:lvl9pPr marL="3657600" algn="l" defTabSz="914400" rtl="0" eaLnBrk="1" latinLnBrk="0" hangingPunct="1">
      <a:defRPr kern="1200">
        <a:solidFill>
          <a:schemeClr val="tx1"/>
        </a:solidFill>
        <a:latin typeface="Garamond" panose="02020404030301010803"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2" d="100"/>
          <a:sy n="82" d="100"/>
        </p:scale>
        <p:origin x="200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25F49A37-8D05-4A1D-A54B-185E7A214825}"/>
              </a:ext>
            </a:extLst>
          </p:cNvPr>
          <p:cNvGrpSpPr>
            <a:grpSpLocks/>
          </p:cNvGrpSpPr>
          <p:nvPr/>
        </p:nvGrpSpPr>
        <p:grpSpPr bwMode="auto">
          <a:xfrm>
            <a:off x="0" y="0"/>
            <a:ext cx="9140825" cy="6850063"/>
            <a:chOff x="0" y="0"/>
            <a:chExt cx="5758" cy="4315"/>
          </a:xfrm>
        </p:grpSpPr>
        <p:grpSp>
          <p:nvGrpSpPr>
            <p:cNvPr id="5" name="Group 3">
              <a:extLst>
                <a:ext uri="{FF2B5EF4-FFF2-40B4-BE49-F238E27FC236}">
                  <a16:creationId xmlns:a16="http://schemas.microsoft.com/office/drawing/2014/main" id="{92C8085F-D746-410E-BD64-819FB220C317}"/>
                </a:ext>
              </a:extLst>
            </p:cNvPr>
            <p:cNvGrpSpPr>
              <a:grpSpLocks/>
            </p:cNvGrpSpPr>
            <p:nvPr userDrawn="1"/>
          </p:nvGrpSpPr>
          <p:grpSpPr bwMode="auto">
            <a:xfrm>
              <a:off x="1728" y="2230"/>
              <a:ext cx="4027" cy="2085"/>
              <a:chOff x="1728" y="2230"/>
              <a:chExt cx="4027" cy="2085"/>
            </a:xfrm>
          </p:grpSpPr>
          <p:sp>
            <p:nvSpPr>
              <p:cNvPr id="8" name="Freeform 4">
                <a:extLst>
                  <a:ext uri="{FF2B5EF4-FFF2-40B4-BE49-F238E27FC236}">
                    <a16:creationId xmlns:a16="http://schemas.microsoft.com/office/drawing/2014/main" id="{BCECF774-C8CF-430D-9664-DDD4C49E9745}"/>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9" name="Freeform 5">
                <a:extLst>
                  <a:ext uri="{FF2B5EF4-FFF2-40B4-BE49-F238E27FC236}">
                    <a16:creationId xmlns:a16="http://schemas.microsoft.com/office/drawing/2014/main" id="{408AEEF1-1D06-4969-8E9B-0664F5804E1B}"/>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10" name="Freeform 6">
                <a:extLst>
                  <a:ext uri="{FF2B5EF4-FFF2-40B4-BE49-F238E27FC236}">
                    <a16:creationId xmlns:a16="http://schemas.microsoft.com/office/drawing/2014/main" id="{A6249299-D1AD-4AEB-81DC-2E9BDB445DB1}"/>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11" name="Freeform 7">
                <a:extLst>
                  <a:ext uri="{FF2B5EF4-FFF2-40B4-BE49-F238E27FC236}">
                    <a16:creationId xmlns:a16="http://schemas.microsoft.com/office/drawing/2014/main" id="{AF0D579C-075C-45F7-B326-1F65F7BA9735}"/>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12" name="Freeform 8">
                <a:extLst>
                  <a:ext uri="{FF2B5EF4-FFF2-40B4-BE49-F238E27FC236}">
                    <a16:creationId xmlns:a16="http://schemas.microsoft.com/office/drawing/2014/main" id="{4DCC8B81-7965-4875-8D33-8B8353FE01EB}"/>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grpSp>
        <p:sp>
          <p:nvSpPr>
            <p:cNvPr id="6" name="Freeform 9">
              <a:extLst>
                <a:ext uri="{FF2B5EF4-FFF2-40B4-BE49-F238E27FC236}">
                  <a16:creationId xmlns:a16="http://schemas.microsoft.com/office/drawing/2014/main" id="{04868679-EBD7-45F7-A797-E235435529E5}"/>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7" name="Freeform 10">
              <a:extLst>
                <a:ext uri="{FF2B5EF4-FFF2-40B4-BE49-F238E27FC236}">
                  <a16:creationId xmlns:a16="http://schemas.microsoft.com/office/drawing/2014/main" id="{4C90DC65-01E7-422C-BB72-D4C502021B21}"/>
                </a:ext>
              </a:extLst>
            </p:cNvPr>
            <p:cNvSpPr>
              <a:spLocks/>
            </p:cNvSpPr>
            <p:nvPr/>
          </p:nvSpPr>
          <p:spPr bwMode="hidden">
            <a:xfrm>
              <a:off x="0" y="0"/>
              <a:ext cx="5758" cy="1776"/>
            </a:xfrm>
            <a:custGeom>
              <a:avLst/>
              <a:gdLst>
                <a:gd name="T0" fmla="*/ 0 w 5740"/>
                <a:gd name="T1" fmla="*/ 0 h 1906"/>
                <a:gd name="T2" fmla="*/ 0 w 5740"/>
                <a:gd name="T3" fmla="*/ 1776 h 1906"/>
                <a:gd name="T4" fmla="*/ 5758 w 5740"/>
                <a:gd name="T5" fmla="*/ 1776 h 1906"/>
                <a:gd name="T6" fmla="*/ 57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5131" name="Rectangle 11"/>
          <p:cNvSpPr>
            <a:spLocks noGrp="1" noChangeArrowheads="1"/>
          </p:cNvSpPr>
          <p:nvPr>
            <p:ph type="ctrTitle" sz="quarter"/>
          </p:nvPr>
        </p:nvSpPr>
        <p:spPr>
          <a:xfrm>
            <a:off x="685800" y="1736725"/>
            <a:ext cx="7772400" cy="1920875"/>
          </a:xfrm>
        </p:spPr>
        <p:txBody>
          <a:bodyPr/>
          <a:lstStyle>
            <a:lvl1pPr>
              <a:defRPr sz="6000"/>
            </a:lvl1pPr>
          </a:lstStyle>
          <a:p>
            <a:pPr lvl="0"/>
            <a:r>
              <a:rPr lang="en-US" altLang="en-US" noProof="0"/>
              <a:t>Click to edit Master title style</a:t>
            </a:r>
          </a:p>
        </p:txBody>
      </p:sp>
      <p:sp>
        <p:nvSpPr>
          <p:cNvPr id="5132" name="Rectangle 12"/>
          <p:cNvSpPr>
            <a:spLocks noGrp="1" noChangeArrowheads="1"/>
          </p:cNvSpPr>
          <p:nvPr>
            <p:ph type="subTitle" sz="quarter"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n-US" altLang="en-US" noProof="0"/>
              <a:t>Click to edit Master subtitle style</a:t>
            </a:r>
          </a:p>
        </p:txBody>
      </p:sp>
      <p:sp>
        <p:nvSpPr>
          <p:cNvPr id="13" name="Rectangle 13">
            <a:extLst>
              <a:ext uri="{FF2B5EF4-FFF2-40B4-BE49-F238E27FC236}">
                <a16:creationId xmlns:a16="http://schemas.microsoft.com/office/drawing/2014/main" id="{DC16F5F4-F393-4E7E-80B3-0268D9173A86}"/>
              </a:ext>
            </a:extLst>
          </p:cNvPr>
          <p:cNvSpPr>
            <a:spLocks noGrp="1" noChangeArrowheads="1"/>
          </p:cNvSpPr>
          <p:nvPr>
            <p:ph type="dt" sz="quarter" idx="10"/>
          </p:nvPr>
        </p:nvSpPr>
        <p:spPr>
          <a:xfrm>
            <a:off x="457200" y="6248400"/>
            <a:ext cx="2133600" cy="476250"/>
          </a:xfrm>
        </p:spPr>
        <p:txBody>
          <a:bodyPr/>
          <a:lstStyle>
            <a:lvl1pPr>
              <a:defRPr smtClean="0"/>
            </a:lvl1pPr>
          </a:lstStyle>
          <a:p>
            <a:pPr>
              <a:defRPr/>
            </a:pPr>
            <a:endParaRPr lang="en-US" altLang="en-US"/>
          </a:p>
        </p:txBody>
      </p:sp>
      <p:sp>
        <p:nvSpPr>
          <p:cNvPr id="14" name="Rectangle 14">
            <a:extLst>
              <a:ext uri="{FF2B5EF4-FFF2-40B4-BE49-F238E27FC236}">
                <a16:creationId xmlns:a16="http://schemas.microsoft.com/office/drawing/2014/main" id="{5670A7B8-4D0D-4650-ADBD-C3767C1F5E91}"/>
              </a:ext>
            </a:extLst>
          </p:cNvPr>
          <p:cNvSpPr>
            <a:spLocks noGrp="1" noChangeArrowheads="1"/>
          </p:cNvSpPr>
          <p:nvPr>
            <p:ph type="ftr" sz="quarter" idx="11"/>
          </p:nvPr>
        </p:nvSpPr>
        <p:spPr>
          <a:xfrm>
            <a:off x="3124200" y="6251575"/>
            <a:ext cx="2895600" cy="476250"/>
          </a:xfrm>
        </p:spPr>
        <p:txBody>
          <a:bodyPr/>
          <a:lstStyle>
            <a:lvl1pPr>
              <a:defRPr smtClean="0"/>
            </a:lvl1pPr>
          </a:lstStyle>
          <a:p>
            <a:pPr>
              <a:defRPr/>
            </a:pPr>
            <a:endParaRPr lang="en-US" altLang="en-US"/>
          </a:p>
        </p:txBody>
      </p:sp>
      <p:sp>
        <p:nvSpPr>
          <p:cNvPr id="15" name="Rectangle 15">
            <a:extLst>
              <a:ext uri="{FF2B5EF4-FFF2-40B4-BE49-F238E27FC236}">
                <a16:creationId xmlns:a16="http://schemas.microsoft.com/office/drawing/2014/main" id="{5D383B91-9994-419F-9A86-0CB220469AA9}"/>
              </a:ext>
            </a:extLst>
          </p:cNvPr>
          <p:cNvSpPr>
            <a:spLocks noGrp="1" noChangeArrowheads="1"/>
          </p:cNvSpPr>
          <p:nvPr>
            <p:ph type="sldNum" sz="quarter" idx="12"/>
          </p:nvPr>
        </p:nvSpPr>
        <p:spPr>
          <a:xfrm>
            <a:off x="6553200" y="6254750"/>
            <a:ext cx="2133600" cy="476250"/>
          </a:xfrm>
        </p:spPr>
        <p:txBody>
          <a:bodyPr/>
          <a:lstStyle>
            <a:lvl1pPr>
              <a:defRPr smtClean="0"/>
            </a:lvl1pPr>
          </a:lstStyle>
          <a:p>
            <a:pPr>
              <a:defRPr/>
            </a:pPr>
            <a:fld id="{627A6AC6-AE3F-4ED1-B37E-7C349DECEF61}" type="slidenum">
              <a:rPr lang="en-US" altLang="en-US"/>
              <a:pPr>
                <a:defRPr/>
              </a:pPr>
              <a:t>‹#›</a:t>
            </a:fld>
            <a:endParaRPr lang="en-US" altLang="en-US"/>
          </a:p>
        </p:txBody>
      </p:sp>
    </p:spTree>
    <p:extLst>
      <p:ext uri="{BB962C8B-B14F-4D97-AF65-F5344CB8AC3E}">
        <p14:creationId xmlns:p14="http://schemas.microsoft.com/office/powerpoint/2010/main" val="2899970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2">
            <a:extLst>
              <a:ext uri="{FF2B5EF4-FFF2-40B4-BE49-F238E27FC236}">
                <a16:creationId xmlns:a16="http://schemas.microsoft.com/office/drawing/2014/main" id="{6C66E7D3-90C4-410F-A2E9-4BE7D09B08D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F9177355-37AB-4983-80D6-E6B37DD2ED39}"/>
              </a:ext>
            </a:extLst>
          </p:cNvPr>
          <p:cNvSpPr>
            <a:spLocks noGrp="1" noChangeArrowheads="1"/>
          </p:cNvSpPr>
          <p:nvPr>
            <p:ph type="sldNum" sz="quarter" idx="11"/>
          </p:nvPr>
        </p:nvSpPr>
        <p:spPr>
          <a:ln/>
        </p:spPr>
        <p:txBody>
          <a:bodyPr/>
          <a:lstStyle>
            <a:lvl1pPr>
              <a:defRPr/>
            </a:lvl1pPr>
          </a:lstStyle>
          <a:p>
            <a:pPr>
              <a:defRPr/>
            </a:pPr>
            <a:fld id="{545A32F3-F8A9-4B69-B381-B330B5E3E5C8}" type="slidenum">
              <a:rPr lang="en-US" altLang="en-US"/>
              <a:pPr>
                <a:defRPr/>
              </a:pPr>
              <a:t>‹#›</a:t>
            </a:fld>
            <a:endParaRPr lang="en-US" altLang="en-US"/>
          </a:p>
        </p:txBody>
      </p:sp>
      <p:sp>
        <p:nvSpPr>
          <p:cNvPr id="6" name="Rectangle 14">
            <a:extLst>
              <a:ext uri="{FF2B5EF4-FFF2-40B4-BE49-F238E27FC236}">
                <a16:creationId xmlns:a16="http://schemas.microsoft.com/office/drawing/2014/main" id="{E57BADE9-CE03-4633-A142-31C8DE17CEB9}"/>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245263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Rectangle 2">
            <a:extLst>
              <a:ext uri="{FF2B5EF4-FFF2-40B4-BE49-F238E27FC236}">
                <a16:creationId xmlns:a16="http://schemas.microsoft.com/office/drawing/2014/main" id="{BD947B6A-BFCA-458F-9641-70A5A987DFF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07351622-B0DF-40DC-8E5F-5389958DACF5}"/>
              </a:ext>
            </a:extLst>
          </p:cNvPr>
          <p:cNvSpPr>
            <a:spLocks noGrp="1" noChangeArrowheads="1"/>
          </p:cNvSpPr>
          <p:nvPr>
            <p:ph type="sldNum" sz="quarter" idx="11"/>
          </p:nvPr>
        </p:nvSpPr>
        <p:spPr>
          <a:ln/>
        </p:spPr>
        <p:txBody>
          <a:bodyPr/>
          <a:lstStyle>
            <a:lvl1pPr>
              <a:defRPr/>
            </a:lvl1pPr>
          </a:lstStyle>
          <a:p>
            <a:pPr>
              <a:defRPr/>
            </a:pPr>
            <a:fld id="{91E94F6A-F1DD-47E4-BE63-FCD31EF9286F}" type="slidenum">
              <a:rPr lang="en-US" altLang="en-US"/>
              <a:pPr>
                <a:defRPr/>
              </a:pPr>
              <a:t>‹#›</a:t>
            </a:fld>
            <a:endParaRPr lang="en-US" altLang="en-US"/>
          </a:p>
        </p:txBody>
      </p:sp>
      <p:sp>
        <p:nvSpPr>
          <p:cNvPr id="6" name="Rectangle 14">
            <a:extLst>
              <a:ext uri="{FF2B5EF4-FFF2-40B4-BE49-F238E27FC236}">
                <a16:creationId xmlns:a16="http://schemas.microsoft.com/office/drawing/2014/main" id="{03B96738-51E4-4522-86A0-EEC3317546E8}"/>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982880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Rectangle 2">
            <a:extLst>
              <a:ext uri="{FF2B5EF4-FFF2-40B4-BE49-F238E27FC236}">
                <a16:creationId xmlns:a16="http://schemas.microsoft.com/office/drawing/2014/main" id="{40A1CD95-E7EC-4F6D-8B5D-B1B4BCF2A40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8741169D-2D32-4EBB-AB64-12B2D73CB86A}"/>
              </a:ext>
            </a:extLst>
          </p:cNvPr>
          <p:cNvSpPr>
            <a:spLocks noGrp="1" noChangeArrowheads="1"/>
          </p:cNvSpPr>
          <p:nvPr>
            <p:ph type="sldNum" sz="quarter" idx="11"/>
          </p:nvPr>
        </p:nvSpPr>
        <p:spPr>
          <a:ln/>
        </p:spPr>
        <p:txBody>
          <a:bodyPr/>
          <a:lstStyle>
            <a:lvl1pPr>
              <a:defRPr/>
            </a:lvl1pPr>
          </a:lstStyle>
          <a:p>
            <a:pPr>
              <a:defRPr/>
            </a:pPr>
            <a:fld id="{6216C6D1-A257-4505-9A6C-5083208F3C10}" type="slidenum">
              <a:rPr lang="en-US" altLang="en-US"/>
              <a:pPr>
                <a:defRPr/>
              </a:pPr>
              <a:t>‹#›</a:t>
            </a:fld>
            <a:endParaRPr lang="en-US" altLang="en-US"/>
          </a:p>
        </p:txBody>
      </p:sp>
      <p:sp>
        <p:nvSpPr>
          <p:cNvPr id="7" name="Rectangle 14">
            <a:extLst>
              <a:ext uri="{FF2B5EF4-FFF2-40B4-BE49-F238E27FC236}">
                <a16:creationId xmlns:a16="http://schemas.microsoft.com/office/drawing/2014/main" id="{09AC445E-D38A-4804-A262-11EFF8B58250}"/>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0913237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Z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Rectangle 2">
            <a:extLst>
              <a:ext uri="{FF2B5EF4-FFF2-40B4-BE49-F238E27FC236}">
                <a16:creationId xmlns:a16="http://schemas.microsoft.com/office/drawing/2014/main" id="{6271DFB3-D5A7-4DFE-A551-EEA9B70076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3">
            <a:extLst>
              <a:ext uri="{FF2B5EF4-FFF2-40B4-BE49-F238E27FC236}">
                <a16:creationId xmlns:a16="http://schemas.microsoft.com/office/drawing/2014/main" id="{A87958D6-6425-432B-AD1F-D13C7595AC79}"/>
              </a:ext>
            </a:extLst>
          </p:cNvPr>
          <p:cNvSpPr>
            <a:spLocks noGrp="1" noChangeArrowheads="1"/>
          </p:cNvSpPr>
          <p:nvPr>
            <p:ph type="sldNum" sz="quarter" idx="11"/>
          </p:nvPr>
        </p:nvSpPr>
        <p:spPr>
          <a:ln/>
        </p:spPr>
        <p:txBody>
          <a:bodyPr/>
          <a:lstStyle>
            <a:lvl1pPr>
              <a:defRPr/>
            </a:lvl1pPr>
          </a:lstStyle>
          <a:p>
            <a:pPr>
              <a:defRPr/>
            </a:pPr>
            <a:fld id="{5C5CD4CA-821C-44DD-93B1-872D8C36672A}" type="slidenum">
              <a:rPr lang="en-US" altLang="en-US"/>
              <a:pPr>
                <a:defRPr/>
              </a:pPr>
              <a:t>‹#›</a:t>
            </a:fld>
            <a:endParaRPr lang="en-US" altLang="en-US"/>
          </a:p>
        </p:txBody>
      </p:sp>
      <p:sp>
        <p:nvSpPr>
          <p:cNvPr id="9" name="Rectangle 14">
            <a:extLst>
              <a:ext uri="{FF2B5EF4-FFF2-40B4-BE49-F238E27FC236}">
                <a16:creationId xmlns:a16="http://schemas.microsoft.com/office/drawing/2014/main" id="{674448DA-6E85-4AB7-AF4F-B2635CFEC74C}"/>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995887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Rectangle 2">
            <a:extLst>
              <a:ext uri="{FF2B5EF4-FFF2-40B4-BE49-F238E27FC236}">
                <a16:creationId xmlns:a16="http://schemas.microsoft.com/office/drawing/2014/main" id="{F0298108-5A45-4A0C-807D-F5D2DD044D87}"/>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3">
            <a:extLst>
              <a:ext uri="{FF2B5EF4-FFF2-40B4-BE49-F238E27FC236}">
                <a16:creationId xmlns:a16="http://schemas.microsoft.com/office/drawing/2014/main" id="{7C9FC54D-D0BD-4FAC-91B4-34EDD0421DAE}"/>
              </a:ext>
            </a:extLst>
          </p:cNvPr>
          <p:cNvSpPr>
            <a:spLocks noGrp="1" noChangeArrowheads="1"/>
          </p:cNvSpPr>
          <p:nvPr>
            <p:ph type="sldNum" sz="quarter" idx="11"/>
          </p:nvPr>
        </p:nvSpPr>
        <p:spPr>
          <a:ln/>
        </p:spPr>
        <p:txBody>
          <a:bodyPr/>
          <a:lstStyle>
            <a:lvl1pPr>
              <a:defRPr/>
            </a:lvl1pPr>
          </a:lstStyle>
          <a:p>
            <a:pPr>
              <a:defRPr/>
            </a:pPr>
            <a:fld id="{CFC5B1BC-DC86-4935-A045-2D9477D0101F}" type="slidenum">
              <a:rPr lang="en-US" altLang="en-US"/>
              <a:pPr>
                <a:defRPr/>
              </a:pPr>
              <a:t>‹#›</a:t>
            </a:fld>
            <a:endParaRPr lang="en-US" altLang="en-US"/>
          </a:p>
        </p:txBody>
      </p:sp>
      <p:sp>
        <p:nvSpPr>
          <p:cNvPr id="5" name="Rectangle 14">
            <a:extLst>
              <a:ext uri="{FF2B5EF4-FFF2-40B4-BE49-F238E27FC236}">
                <a16:creationId xmlns:a16="http://schemas.microsoft.com/office/drawing/2014/main" id="{3E05663E-F12F-4415-B16A-BC2709F35311}"/>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2127303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D2199D7A-0BFA-4975-9584-421B8B009849}"/>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3">
            <a:extLst>
              <a:ext uri="{FF2B5EF4-FFF2-40B4-BE49-F238E27FC236}">
                <a16:creationId xmlns:a16="http://schemas.microsoft.com/office/drawing/2014/main" id="{D6B7272C-C221-4885-9763-A7C692349924}"/>
              </a:ext>
            </a:extLst>
          </p:cNvPr>
          <p:cNvSpPr>
            <a:spLocks noGrp="1" noChangeArrowheads="1"/>
          </p:cNvSpPr>
          <p:nvPr>
            <p:ph type="sldNum" sz="quarter" idx="11"/>
          </p:nvPr>
        </p:nvSpPr>
        <p:spPr>
          <a:ln/>
        </p:spPr>
        <p:txBody>
          <a:bodyPr/>
          <a:lstStyle>
            <a:lvl1pPr>
              <a:defRPr/>
            </a:lvl1pPr>
          </a:lstStyle>
          <a:p>
            <a:pPr>
              <a:defRPr/>
            </a:pPr>
            <a:fld id="{39180BAC-319C-4FB8-9052-78A40690BAE5}" type="slidenum">
              <a:rPr lang="en-US" altLang="en-US"/>
              <a:pPr>
                <a:defRPr/>
              </a:pPr>
              <a:t>‹#›</a:t>
            </a:fld>
            <a:endParaRPr lang="en-US" altLang="en-US"/>
          </a:p>
        </p:txBody>
      </p:sp>
      <p:sp>
        <p:nvSpPr>
          <p:cNvPr id="4" name="Rectangle 14">
            <a:extLst>
              <a:ext uri="{FF2B5EF4-FFF2-40B4-BE49-F238E27FC236}">
                <a16:creationId xmlns:a16="http://schemas.microsoft.com/office/drawing/2014/main" id="{56C626B5-B21A-48BD-9BE1-DE1338EC784F}"/>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473721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
            <a:extLst>
              <a:ext uri="{FF2B5EF4-FFF2-40B4-BE49-F238E27FC236}">
                <a16:creationId xmlns:a16="http://schemas.microsoft.com/office/drawing/2014/main" id="{504C269C-3132-4CF1-B6E9-DCA3954E60C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D173FA2A-17CD-4320-9427-FEEBF3703A14}"/>
              </a:ext>
            </a:extLst>
          </p:cNvPr>
          <p:cNvSpPr>
            <a:spLocks noGrp="1" noChangeArrowheads="1"/>
          </p:cNvSpPr>
          <p:nvPr>
            <p:ph type="sldNum" sz="quarter" idx="11"/>
          </p:nvPr>
        </p:nvSpPr>
        <p:spPr>
          <a:ln/>
        </p:spPr>
        <p:txBody>
          <a:bodyPr/>
          <a:lstStyle>
            <a:lvl1pPr>
              <a:defRPr/>
            </a:lvl1pPr>
          </a:lstStyle>
          <a:p>
            <a:pPr>
              <a:defRPr/>
            </a:pPr>
            <a:fld id="{996187F2-5299-442C-BB89-BCA76F417951}" type="slidenum">
              <a:rPr lang="en-US" altLang="en-US"/>
              <a:pPr>
                <a:defRPr/>
              </a:pPr>
              <a:t>‹#›</a:t>
            </a:fld>
            <a:endParaRPr lang="en-US" altLang="en-US"/>
          </a:p>
        </p:txBody>
      </p:sp>
      <p:sp>
        <p:nvSpPr>
          <p:cNvPr id="7" name="Rectangle 14">
            <a:extLst>
              <a:ext uri="{FF2B5EF4-FFF2-40B4-BE49-F238E27FC236}">
                <a16:creationId xmlns:a16="http://schemas.microsoft.com/office/drawing/2014/main" id="{A2A9C449-ACD2-4386-8943-5786D436F93E}"/>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2661182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Rectangle 2">
            <a:extLst>
              <a:ext uri="{FF2B5EF4-FFF2-40B4-BE49-F238E27FC236}">
                <a16:creationId xmlns:a16="http://schemas.microsoft.com/office/drawing/2014/main" id="{927F3FEE-9047-4BC6-B642-4F07B785F59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D5DACD03-7F99-4664-8A0D-6ACD474F28EF}"/>
              </a:ext>
            </a:extLst>
          </p:cNvPr>
          <p:cNvSpPr>
            <a:spLocks noGrp="1" noChangeArrowheads="1"/>
          </p:cNvSpPr>
          <p:nvPr>
            <p:ph type="sldNum" sz="quarter" idx="11"/>
          </p:nvPr>
        </p:nvSpPr>
        <p:spPr>
          <a:ln/>
        </p:spPr>
        <p:txBody>
          <a:bodyPr/>
          <a:lstStyle>
            <a:lvl1pPr>
              <a:defRPr/>
            </a:lvl1pPr>
          </a:lstStyle>
          <a:p>
            <a:pPr>
              <a:defRPr/>
            </a:pPr>
            <a:fld id="{3A8FF5FC-E516-4133-93C6-3662668CE79F}" type="slidenum">
              <a:rPr lang="en-US" altLang="en-US"/>
              <a:pPr>
                <a:defRPr/>
              </a:pPr>
              <a:t>‹#›</a:t>
            </a:fld>
            <a:endParaRPr lang="en-US" altLang="en-US"/>
          </a:p>
        </p:txBody>
      </p:sp>
      <p:sp>
        <p:nvSpPr>
          <p:cNvPr id="7" name="Rectangle 14">
            <a:extLst>
              <a:ext uri="{FF2B5EF4-FFF2-40B4-BE49-F238E27FC236}">
                <a16:creationId xmlns:a16="http://schemas.microsoft.com/office/drawing/2014/main" id="{5F27F61B-16E4-4577-A051-8E0E7538F1E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187392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2">
            <a:extLst>
              <a:ext uri="{FF2B5EF4-FFF2-40B4-BE49-F238E27FC236}">
                <a16:creationId xmlns:a16="http://schemas.microsoft.com/office/drawing/2014/main" id="{BCF1FDA0-AE8A-45C7-A663-48D6D797D0D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E1353EAA-A82F-4390-8D37-766EBA9B6E03}"/>
              </a:ext>
            </a:extLst>
          </p:cNvPr>
          <p:cNvSpPr>
            <a:spLocks noGrp="1" noChangeArrowheads="1"/>
          </p:cNvSpPr>
          <p:nvPr>
            <p:ph type="sldNum" sz="quarter" idx="11"/>
          </p:nvPr>
        </p:nvSpPr>
        <p:spPr>
          <a:ln/>
        </p:spPr>
        <p:txBody>
          <a:bodyPr/>
          <a:lstStyle>
            <a:lvl1pPr>
              <a:defRPr/>
            </a:lvl1pPr>
          </a:lstStyle>
          <a:p>
            <a:pPr>
              <a:defRPr/>
            </a:pPr>
            <a:fld id="{74E52474-D925-4E68-AC2D-A55C595E23F6}" type="slidenum">
              <a:rPr lang="en-US" altLang="en-US"/>
              <a:pPr>
                <a:defRPr/>
              </a:pPr>
              <a:t>‹#›</a:t>
            </a:fld>
            <a:endParaRPr lang="en-US" altLang="en-US"/>
          </a:p>
        </p:txBody>
      </p:sp>
      <p:sp>
        <p:nvSpPr>
          <p:cNvPr id="6" name="Rectangle 14">
            <a:extLst>
              <a:ext uri="{FF2B5EF4-FFF2-40B4-BE49-F238E27FC236}">
                <a16:creationId xmlns:a16="http://schemas.microsoft.com/office/drawing/2014/main" id="{880267A3-BA37-4B8C-82B6-2D1D68F079D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67265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Rectangle 2">
            <a:extLst>
              <a:ext uri="{FF2B5EF4-FFF2-40B4-BE49-F238E27FC236}">
                <a16:creationId xmlns:a16="http://schemas.microsoft.com/office/drawing/2014/main" id="{6E901D5A-35ED-41D4-B344-CA478D5349A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3">
            <a:extLst>
              <a:ext uri="{FF2B5EF4-FFF2-40B4-BE49-F238E27FC236}">
                <a16:creationId xmlns:a16="http://schemas.microsoft.com/office/drawing/2014/main" id="{250953AE-9056-45F3-8F71-2CFD993A4D9A}"/>
              </a:ext>
            </a:extLst>
          </p:cNvPr>
          <p:cNvSpPr>
            <a:spLocks noGrp="1" noChangeArrowheads="1"/>
          </p:cNvSpPr>
          <p:nvPr>
            <p:ph type="sldNum" sz="quarter" idx="11"/>
          </p:nvPr>
        </p:nvSpPr>
        <p:spPr>
          <a:ln/>
        </p:spPr>
        <p:txBody>
          <a:bodyPr/>
          <a:lstStyle>
            <a:lvl1pPr>
              <a:defRPr/>
            </a:lvl1pPr>
          </a:lstStyle>
          <a:p>
            <a:pPr>
              <a:defRPr/>
            </a:pPr>
            <a:fld id="{804B16D5-E471-4A26-8095-E377A792BD2A}" type="slidenum">
              <a:rPr lang="en-US" altLang="en-US"/>
              <a:pPr>
                <a:defRPr/>
              </a:pPr>
              <a:t>‹#›</a:t>
            </a:fld>
            <a:endParaRPr lang="en-US" altLang="en-US"/>
          </a:p>
        </p:txBody>
      </p:sp>
      <p:sp>
        <p:nvSpPr>
          <p:cNvPr id="6" name="Rectangle 14">
            <a:extLst>
              <a:ext uri="{FF2B5EF4-FFF2-40B4-BE49-F238E27FC236}">
                <a16:creationId xmlns:a16="http://schemas.microsoft.com/office/drawing/2014/main" id="{C4D0C688-BC39-493E-828C-BC909AA0AEE9}"/>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3748266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8113E7B9-0311-411C-B207-C803033AF2CE}"/>
              </a:ext>
            </a:extLst>
          </p:cNvPr>
          <p:cNvSpPr>
            <a:spLocks noGrp="1" noChangeArrowheads="1"/>
          </p:cNvSpPr>
          <p:nvPr>
            <p:ph type="dt" sz="half" idx="2"/>
          </p:nvPr>
        </p:nvSpPr>
        <p:spPr bwMode="auto">
          <a:xfrm>
            <a:off x="4572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atin typeface="Arial" panose="020B0604020202020204" pitchFamily="34" charset="0"/>
              </a:defRPr>
            </a:lvl1pPr>
          </a:lstStyle>
          <a:p>
            <a:pPr>
              <a:defRPr/>
            </a:pPr>
            <a:endParaRPr lang="en-US" altLang="en-US"/>
          </a:p>
        </p:txBody>
      </p:sp>
      <p:sp>
        <p:nvSpPr>
          <p:cNvPr id="4099" name="Rectangle 3">
            <a:extLst>
              <a:ext uri="{FF2B5EF4-FFF2-40B4-BE49-F238E27FC236}">
                <a16:creationId xmlns:a16="http://schemas.microsoft.com/office/drawing/2014/main" id="{C97B8FC9-6BE5-4A73-B644-DFA30B3FB139}"/>
              </a:ext>
            </a:extLst>
          </p:cNvPr>
          <p:cNvSpPr>
            <a:spLocks noGrp="1" noChangeArrowheads="1"/>
          </p:cNvSpPr>
          <p:nvPr>
            <p:ph type="sldNum" sz="quarter" idx="4"/>
          </p:nvPr>
        </p:nvSpPr>
        <p:spPr bwMode="auto">
          <a:xfrm>
            <a:off x="6553200" y="624840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D5E44DE0-0C46-4C64-9A44-202014E32BFF}" type="slidenum">
              <a:rPr lang="en-US" altLang="en-US"/>
              <a:pPr>
                <a:defRPr/>
              </a:pPr>
              <a:t>‹#›</a:t>
            </a:fld>
            <a:endParaRPr lang="en-US" altLang="en-US"/>
          </a:p>
        </p:txBody>
      </p:sp>
      <p:grpSp>
        <p:nvGrpSpPr>
          <p:cNvPr id="1028" name="Group 4">
            <a:extLst>
              <a:ext uri="{FF2B5EF4-FFF2-40B4-BE49-F238E27FC236}">
                <a16:creationId xmlns:a16="http://schemas.microsoft.com/office/drawing/2014/main" id="{2514C240-3FA1-4167-8E97-22BC61235808}"/>
              </a:ext>
            </a:extLst>
          </p:cNvPr>
          <p:cNvGrpSpPr>
            <a:grpSpLocks/>
          </p:cNvGrpSpPr>
          <p:nvPr/>
        </p:nvGrpSpPr>
        <p:grpSpPr bwMode="auto">
          <a:xfrm>
            <a:off x="0" y="0"/>
            <a:ext cx="9140825" cy="6850063"/>
            <a:chOff x="0" y="0"/>
            <a:chExt cx="5758" cy="4315"/>
          </a:xfrm>
        </p:grpSpPr>
        <p:grpSp>
          <p:nvGrpSpPr>
            <p:cNvPr id="1032" name="Group 5">
              <a:extLst>
                <a:ext uri="{FF2B5EF4-FFF2-40B4-BE49-F238E27FC236}">
                  <a16:creationId xmlns:a16="http://schemas.microsoft.com/office/drawing/2014/main" id="{BBDAD3EA-C48E-45D5-8A09-995738781317}"/>
                </a:ext>
              </a:extLst>
            </p:cNvPr>
            <p:cNvGrpSpPr>
              <a:grpSpLocks/>
            </p:cNvGrpSpPr>
            <p:nvPr userDrawn="1"/>
          </p:nvGrpSpPr>
          <p:grpSpPr bwMode="auto">
            <a:xfrm>
              <a:off x="1728" y="2230"/>
              <a:ext cx="4027" cy="2085"/>
              <a:chOff x="1728" y="2230"/>
              <a:chExt cx="4027" cy="2085"/>
            </a:xfrm>
          </p:grpSpPr>
          <p:sp>
            <p:nvSpPr>
              <p:cNvPr id="4102" name="Freeform 6">
                <a:extLst>
                  <a:ext uri="{FF2B5EF4-FFF2-40B4-BE49-F238E27FC236}">
                    <a16:creationId xmlns:a16="http://schemas.microsoft.com/office/drawing/2014/main" id="{50509908-42F3-43BA-8C11-09B9C1FF41CF}"/>
                  </a:ext>
                </a:extLst>
              </p:cNvPr>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4103" name="Freeform 7">
                <a:extLst>
                  <a:ext uri="{FF2B5EF4-FFF2-40B4-BE49-F238E27FC236}">
                    <a16:creationId xmlns:a16="http://schemas.microsoft.com/office/drawing/2014/main" id="{04C75A75-0F3E-4FDD-84F3-B4356CB7E189}"/>
                  </a:ext>
                </a:extLst>
              </p:cNvPr>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4104" name="Freeform 8">
                <a:extLst>
                  <a:ext uri="{FF2B5EF4-FFF2-40B4-BE49-F238E27FC236}">
                    <a16:creationId xmlns:a16="http://schemas.microsoft.com/office/drawing/2014/main" id="{88AE5B81-20F4-4950-A845-002ABDD978A3}"/>
                  </a:ext>
                </a:extLst>
              </p:cNvPr>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1038" name="Freeform 9">
                <a:extLst>
                  <a:ext uri="{FF2B5EF4-FFF2-40B4-BE49-F238E27FC236}">
                    <a16:creationId xmlns:a16="http://schemas.microsoft.com/office/drawing/2014/main" id="{417914EE-367E-4FB1-9A96-F24FFEA1532A}"/>
                  </a:ext>
                </a:extLst>
              </p:cNvPr>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106" name="Freeform 10">
                <a:extLst>
                  <a:ext uri="{FF2B5EF4-FFF2-40B4-BE49-F238E27FC236}">
                    <a16:creationId xmlns:a16="http://schemas.microsoft.com/office/drawing/2014/main" id="{FBC34149-4BF2-4EC5-B140-B64603B00788}"/>
                  </a:ext>
                </a:extLst>
              </p:cNvPr>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grpSp>
        <p:sp>
          <p:nvSpPr>
            <p:cNvPr id="4107" name="Freeform 11">
              <a:extLst>
                <a:ext uri="{FF2B5EF4-FFF2-40B4-BE49-F238E27FC236}">
                  <a16:creationId xmlns:a16="http://schemas.microsoft.com/office/drawing/2014/main" id="{3111A70B-D0AF-4074-8426-E3578DDD08A5}"/>
                </a:ext>
              </a:extLst>
            </p:cNvPr>
            <p:cNvSpPr>
              <a:spLocks/>
            </p:cNvSpPr>
            <p:nvPr/>
          </p:nvSpPr>
          <p:spPr bwMode="hidden">
            <a:xfrm>
              <a:off x="3322" y="1341"/>
              <a:ext cx="1825" cy="1537"/>
            </a:xfrm>
            <a:custGeom>
              <a:avLst/>
              <a:gdLst>
                <a:gd name="T0" fmla="*/ 982 w 2296"/>
                <a:gd name="T1" fmla="*/ 1061 h 1469"/>
                <a:gd name="T2" fmla="*/ 1357 w 2296"/>
                <a:gd name="T3" fmla="*/ 1012 h 1469"/>
                <a:gd name="T4" fmla="*/ 1666 w 2296"/>
                <a:gd name="T5" fmla="*/ 957 h 1469"/>
                <a:gd name="T6" fmla="*/ 1916 w 2296"/>
                <a:gd name="T7" fmla="*/ 897 h 1469"/>
                <a:gd name="T8" fmla="*/ 2100 w 2296"/>
                <a:gd name="T9" fmla="*/ 832 h 1469"/>
                <a:gd name="T10" fmla="*/ 2220 w 2296"/>
                <a:gd name="T11" fmla="*/ 756 h 1469"/>
                <a:gd name="T12" fmla="*/ 2285 w 2296"/>
                <a:gd name="T13" fmla="*/ 669 h 1469"/>
                <a:gd name="T14" fmla="*/ 2290 w 2296"/>
                <a:gd name="T15" fmla="*/ 560 h 1469"/>
                <a:gd name="T16" fmla="*/ 2241 w 2296"/>
                <a:gd name="T17" fmla="*/ 457 h 1469"/>
                <a:gd name="T18" fmla="*/ 2144 w 2296"/>
                <a:gd name="T19" fmla="*/ 364 h 1469"/>
                <a:gd name="T20" fmla="*/ 2008 w 2296"/>
                <a:gd name="T21" fmla="*/ 277 h 1469"/>
                <a:gd name="T22" fmla="*/ 1769 w 2296"/>
                <a:gd name="T23" fmla="*/ 157 h 1469"/>
                <a:gd name="T24" fmla="*/ 1612 w 2296"/>
                <a:gd name="T25" fmla="*/ 92 h 1469"/>
                <a:gd name="T26" fmla="*/ 1476 w 2296"/>
                <a:gd name="T27" fmla="*/ 43 h 1469"/>
                <a:gd name="T28" fmla="*/ 1384 w 2296"/>
                <a:gd name="T29" fmla="*/ 10 h 1469"/>
                <a:gd name="T30" fmla="*/ 1346 w 2296"/>
                <a:gd name="T31" fmla="*/ 0 h 1469"/>
                <a:gd name="T32" fmla="*/ 1655 w 2296"/>
                <a:gd name="T33" fmla="*/ 119 h 1469"/>
                <a:gd name="T34" fmla="*/ 1948 w 2296"/>
                <a:gd name="T35" fmla="*/ 255 h 1469"/>
                <a:gd name="T36" fmla="*/ 2068 w 2296"/>
                <a:gd name="T37" fmla="*/ 326 h 1469"/>
                <a:gd name="T38" fmla="*/ 2171 w 2296"/>
                <a:gd name="T39" fmla="*/ 402 h 1469"/>
                <a:gd name="T40" fmla="*/ 2236 w 2296"/>
                <a:gd name="T41" fmla="*/ 478 h 1469"/>
                <a:gd name="T42" fmla="*/ 2263 w 2296"/>
                <a:gd name="T43" fmla="*/ 560 h 1469"/>
                <a:gd name="T44" fmla="*/ 2241 w 2296"/>
                <a:gd name="T45" fmla="*/ 636 h 1469"/>
                <a:gd name="T46" fmla="*/ 2171 w 2296"/>
                <a:gd name="T47" fmla="*/ 702 h 1469"/>
                <a:gd name="T48" fmla="*/ 2062 w 2296"/>
                <a:gd name="T49" fmla="*/ 756 h 1469"/>
                <a:gd name="T50" fmla="*/ 1921 w 2296"/>
                <a:gd name="T51" fmla="*/ 800 h 1469"/>
                <a:gd name="T52" fmla="*/ 1748 w 2296"/>
                <a:gd name="T53" fmla="*/ 843 h 1469"/>
                <a:gd name="T54" fmla="*/ 1351 w 2296"/>
                <a:gd name="T55" fmla="*/ 908 h 1469"/>
                <a:gd name="T56" fmla="*/ 923 w 2296"/>
                <a:gd name="T57" fmla="*/ 968 h 1469"/>
                <a:gd name="T58" fmla="*/ 521 w 2296"/>
                <a:gd name="T59" fmla="*/ 1028 h 1469"/>
                <a:gd name="T60" fmla="*/ 353 w 2296"/>
                <a:gd name="T61" fmla="*/ 1066 h 1469"/>
                <a:gd name="T62" fmla="*/ 206 w 2296"/>
                <a:gd name="T63" fmla="*/ 1104 h 1469"/>
                <a:gd name="T64" fmla="*/ 92 w 2296"/>
                <a:gd name="T65" fmla="*/ 1148 h 1469"/>
                <a:gd name="T66" fmla="*/ 22 w 2296"/>
                <a:gd name="T67" fmla="*/ 1202 h 1469"/>
                <a:gd name="T68" fmla="*/ 0 w 2296"/>
                <a:gd name="T69" fmla="*/ 1262 h 1469"/>
                <a:gd name="T70" fmla="*/ 27 w 2296"/>
                <a:gd name="T71" fmla="*/ 1327 h 1469"/>
                <a:gd name="T72" fmla="*/ 98 w 2296"/>
                <a:gd name="T73" fmla="*/ 1382 h 1469"/>
                <a:gd name="T74" fmla="*/ 196 w 2296"/>
                <a:gd name="T75" fmla="*/ 1425 h 1469"/>
                <a:gd name="T76" fmla="*/ 326 w 2296"/>
                <a:gd name="T77" fmla="*/ 1469 h 1469"/>
                <a:gd name="T78" fmla="*/ 217 w 2296"/>
                <a:gd name="T79" fmla="*/ 1414 h 1469"/>
                <a:gd name="T80" fmla="*/ 147 w 2296"/>
                <a:gd name="T81" fmla="*/ 1360 h 1469"/>
                <a:gd name="T82" fmla="*/ 120 w 2296"/>
                <a:gd name="T83" fmla="*/ 1306 h 1469"/>
                <a:gd name="T84" fmla="*/ 141 w 2296"/>
                <a:gd name="T85" fmla="*/ 1257 h 1469"/>
                <a:gd name="T86" fmla="*/ 212 w 2296"/>
                <a:gd name="T87" fmla="*/ 1208 h 1469"/>
                <a:gd name="T88" fmla="*/ 342 w 2296"/>
                <a:gd name="T89" fmla="*/ 1164 h 1469"/>
                <a:gd name="T90" fmla="*/ 527 w 2296"/>
                <a:gd name="T91" fmla="*/ 1121 h 1469"/>
                <a:gd name="T92" fmla="*/ 771 w 2296"/>
                <a:gd name="T93" fmla="*/ 1088 h 1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ZA"/>
            </a:p>
          </p:txBody>
        </p:sp>
        <p:sp>
          <p:nvSpPr>
            <p:cNvPr id="1034" name="Freeform 12">
              <a:extLst>
                <a:ext uri="{FF2B5EF4-FFF2-40B4-BE49-F238E27FC236}">
                  <a16:creationId xmlns:a16="http://schemas.microsoft.com/office/drawing/2014/main" id="{EE6E7F2A-77C2-4288-8838-114D6FBF0675}"/>
                </a:ext>
              </a:extLst>
            </p:cNvPr>
            <p:cNvSpPr>
              <a:spLocks/>
            </p:cNvSpPr>
            <p:nvPr/>
          </p:nvSpPr>
          <p:spPr bwMode="hidden">
            <a:xfrm>
              <a:off x="0" y="0"/>
              <a:ext cx="5758" cy="1776"/>
            </a:xfrm>
            <a:custGeom>
              <a:avLst/>
              <a:gdLst>
                <a:gd name="T0" fmla="*/ 0 w 5740"/>
                <a:gd name="T1" fmla="*/ 0 h 1906"/>
                <a:gd name="T2" fmla="*/ 0 w 5740"/>
                <a:gd name="T3" fmla="*/ 1776 h 1906"/>
                <a:gd name="T4" fmla="*/ 5758 w 5740"/>
                <a:gd name="T5" fmla="*/ 1776 h 1906"/>
                <a:gd name="T6" fmla="*/ 575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109" name="Rectangle 13">
            <a:extLst>
              <a:ext uri="{FF2B5EF4-FFF2-40B4-BE49-F238E27FC236}">
                <a16:creationId xmlns:a16="http://schemas.microsoft.com/office/drawing/2014/main" id="{3D29124C-084E-409E-A8CA-9D57ED09D53D}"/>
              </a:ext>
            </a:extLst>
          </p:cNvPr>
          <p:cNvSpPr>
            <a:spLocks noGrp="1" noRot="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110" name="Rectangle 14">
            <a:extLst>
              <a:ext uri="{FF2B5EF4-FFF2-40B4-BE49-F238E27FC236}">
                <a16:creationId xmlns:a16="http://schemas.microsoft.com/office/drawing/2014/main" id="{8ACB9C8D-A814-4781-B23A-1E432A52A4E3}"/>
              </a:ext>
            </a:extLst>
          </p:cNvPr>
          <p:cNvSpPr>
            <a:spLocks noGrp="1" noChangeArrowheads="1"/>
          </p:cNvSpPr>
          <p:nvPr>
            <p:ph type="ftr" sz="quarter" idx="3"/>
          </p:nvPr>
        </p:nvSpPr>
        <p:spPr bwMode="auto">
          <a:xfrm>
            <a:off x="3124200" y="6248400"/>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200" smtClean="0">
                <a:latin typeface="Arial" panose="020B0604020202020204" pitchFamily="34" charset="0"/>
              </a:defRPr>
            </a:lvl1pPr>
          </a:lstStyle>
          <a:p>
            <a:pPr>
              <a:defRPr/>
            </a:pPr>
            <a:endParaRPr lang="en-US" altLang="en-US"/>
          </a:p>
        </p:txBody>
      </p:sp>
      <p:sp>
        <p:nvSpPr>
          <p:cNvPr id="4111" name="Rectangle 15">
            <a:extLst>
              <a:ext uri="{FF2B5EF4-FFF2-40B4-BE49-F238E27FC236}">
                <a16:creationId xmlns:a16="http://schemas.microsoft.com/office/drawing/2014/main" id="{CFC21BD0-3AB9-415C-85B6-BC750BD849B7}"/>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dk2" tx1="lt1" bg2="dk1" tx2="lt2" accent1="accent1" accent2="accent2" accent3="accent3" accent4="accent4" accent5="accent5" accent6="accent6" hlink="hlink" folHlink="folHlink"/>
  <p:sldLayoutIdLst>
    <p:sldLayoutId id="2147483672"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b="1" kern="12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anose="02020404030301010803"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anose="05000000000000000000" pitchFamily="2" charset="2"/>
        <a:buChar char="n"/>
        <a:defRPr sz="3200" kern="1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n"/>
        <a:defRPr sz="2800" kern="1200">
          <a:solidFill>
            <a:schemeClr val="tx1"/>
          </a:solidFill>
          <a:effectLst>
            <a:outerShdw blurRad="38100" dist="38100" dir="2700000" algn="tl">
              <a:srgbClr val="000000"/>
            </a:outerShdw>
          </a:effectLst>
          <a:latin typeface="+mn-lt"/>
          <a:ea typeface="+mn-ea"/>
          <a:cs typeface="+mn-cs"/>
        </a:defRPr>
      </a:lvl2pPr>
      <a:lvl3pPr marL="1143000" indent="-228600" algn="l" rtl="0" eaLnBrk="0" fontAlgn="base" hangingPunct="0">
        <a:spcBef>
          <a:spcPct val="20000"/>
        </a:spcBef>
        <a:spcAft>
          <a:spcPct val="0"/>
        </a:spcAft>
        <a:buClr>
          <a:schemeClr val="tx2"/>
        </a:buClr>
        <a:buSzPct val="70000"/>
        <a:buFont typeface="Wingdings" panose="05000000000000000000" pitchFamily="2" charset="2"/>
        <a:buChar char="n"/>
        <a:defRPr sz="2400" kern="1200">
          <a:solidFill>
            <a:schemeClr val="tx1"/>
          </a:solidFill>
          <a:effectLst>
            <a:outerShdw blurRad="38100" dist="38100" dir="2700000" algn="tl">
              <a:srgbClr val="000000"/>
            </a:outerShdw>
          </a:effectLst>
          <a:latin typeface="+mn-lt"/>
          <a:ea typeface="+mn-ea"/>
          <a:cs typeface="+mn-cs"/>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4pPr>
      <a:lvl5pPr marL="2057400" indent="-228600" algn="l" rtl="0" eaLnBrk="0" fontAlgn="base" hangingPunct="0">
        <a:spcBef>
          <a:spcPct val="20000"/>
        </a:spcBef>
        <a:spcAft>
          <a:spcPct val="0"/>
        </a:spcAft>
        <a:buClr>
          <a:schemeClr val="hlink"/>
        </a:buClr>
        <a:buSzPct val="70000"/>
        <a:buFont typeface="Wingdings" panose="05000000000000000000" pitchFamily="2" charset="2"/>
        <a:buChar char="n"/>
        <a:defRPr sz="2000" kern="1200">
          <a:solidFill>
            <a:schemeClr val="tx1"/>
          </a:solidFill>
          <a:effectLst>
            <a:outerShdw blurRad="38100" dist="38100" dir="2700000" algn="tl">
              <a:srgbClr val="000000"/>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78097EEF-4BCB-4C94-AE78-F4E7BC7CCF3B}"/>
              </a:ext>
            </a:extLst>
          </p:cNvPr>
          <p:cNvSpPr>
            <a:spLocks noGrp="1" noChangeArrowheads="1"/>
          </p:cNvSpPr>
          <p:nvPr>
            <p:ph type="ctrTitle"/>
          </p:nvPr>
        </p:nvSpPr>
        <p:spPr/>
        <p:txBody>
          <a:bodyPr/>
          <a:lstStyle/>
          <a:p>
            <a:pPr eaLnBrk="1" hangingPunct="1">
              <a:defRPr/>
            </a:pPr>
            <a:r>
              <a:rPr lang="en-US" altLang="en-US">
                <a:latin typeface="Franklin Gothic Medium" panose="020B0603020102020204" pitchFamily="34" charset="0"/>
              </a:rPr>
              <a:t>Dealing with numbers</a:t>
            </a:r>
          </a:p>
        </p:txBody>
      </p:sp>
      <p:sp>
        <p:nvSpPr>
          <p:cNvPr id="3075" name="Subtitle 2">
            <a:extLst>
              <a:ext uri="{FF2B5EF4-FFF2-40B4-BE49-F238E27FC236}">
                <a16:creationId xmlns:a16="http://schemas.microsoft.com/office/drawing/2014/main" id="{DD340D6A-F958-413B-9752-63DCA60B698E}"/>
              </a:ext>
            </a:extLst>
          </p:cNvPr>
          <p:cNvSpPr txBox="1">
            <a:spLocks/>
          </p:cNvSpPr>
          <p:nvPr/>
        </p:nvSpPr>
        <p:spPr bwMode="auto">
          <a:xfrm>
            <a:off x="685800" y="3810000"/>
            <a:ext cx="8208963"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20000"/>
              </a:spcBef>
              <a:buClr>
                <a:schemeClr val="hlink"/>
              </a:buClr>
              <a:buSzPct val="70000"/>
              <a:buFont typeface="Wingdings" panose="05000000000000000000" pitchFamily="2" charset="2"/>
              <a:buChar char="n"/>
              <a:defRPr sz="3200">
                <a:solidFill>
                  <a:schemeClr val="tx1"/>
                </a:solidFill>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5pPr>
            <a:lvl6pPr marL="25146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6pPr>
            <a:lvl7pPr marL="29718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7pPr>
            <a:lvl8pPr marL="34290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8pPr>
            <a:lvl9pPr marL="3886200" indent="-228600" eaLnBrk="0" fontAlgn="base" hangingPunct="0">
              <a:spcBef>
                <a:spcPct val="20000"/>
              </a:spcBef>
              <a:spcAft>
                <a:spcPct val="0"/>
              </a:spcAft>
              <a:buClr>
                <a:schemeClr val="hlink"/>
              </a:buClr>
              <a:buSzPct val="70000"/>
              <a:buFont typeface="Wingdings" panose="05000000000000000000" pitchFamily="2" charset="2"/>
              <a:buChar char="n"/>
              <a:defRPr sz="2000">
                <a:solidFill>
                  <a:schemeClr val="tx1"/>
                </a:solidFill>
                <a:latin typeface="Garamond" panose="02020404030301010803" pitchFamily="18" charset="0"/>
              </a:defRPr>
            </a:lvl9pPr>
          </a:lstStyle>
          <a:p>
            <a:pPr algn="ctr">
              <a:spcBef>
                <a:spcPct val="0"/>
              </a:spcBef>
              <a:buClr>
                <a:schemeClr val="accent1"/>
              </a:buClr>
              <a:buSzPct val="90000"/>
              <a:buFont typeface="Monotype Sorts" pitchFamily="2" charset="2"/>
              <a:buNone/>
            </a:pPr>
            <a:r>
              <a:rPr kumimoji="1" lang="en-US" altLang="en-US" sz="2000" b="1">
                <a:latin typeface="Calibri" panose="020F0502020204030204" pitchFamily="34" charset="0"/>
              </a:rPr>
              <a:t>Prof. Nixon K. Kariithi</a:t>
            </a:r>
            <a:br>
              <a:rPr kumimoji="1" lang="en-US" altLang="en-US" sz="2000" b="1">
                <a:latin typeface="Calibri" panose="020F0502020204030204" pitchFamily="34" charset="0"/>
              </a:rPr>
            </a:br>
            <a:r>
              <a:rPr kumimoji="1" lang="en-US" altLang="en-US" sz="2000" b="1">
                <a:latin typeface="Calibri" panose="020F0502020204030204" pitchFamily="34" charset="0"/>
              </a:rPr>
              <a:t>Tangaza Africa Media, Johannesburg</a:t>
            </a:r>
          </a:p>
          <a:p>
            <a:pPr algn="ctr">
              <a:spcBef>
                <a:spcPct val="0"/>
              </a:spcBef>
              <a:buClr>
                <a:schemeClr val="accent1"/>
              </a:buClr>
              <a:buSzPct val="90000"/>
              <a:buFont typeface="Monotype Sorts" pitchFamily="2" charset="2"/>
              <a:buNone/>
            </a:pPr>
            <a:r>
              <a:rPr kumimoji="1" lang="en-US" altLang="en-US" sz="2000" b="1">
                <a:latin typeface="Calibri" panose="020F0502020204030204" pitchFamily="34" charset="0"/>
              </a:rPr>
              <a:t>University of Pretoria, Pretoria</a:t>
            </a:r>
            <a:endParaRPr kumimoji="1" lang="en-ZA" altLang="en-US" sz="2000">
              <a:latin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FF48258-DC1D-4F00-BD43-5B0F3CD92B6B}"/>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A crisis of numbers …</a:t>
            </a:r>
          </a:p>
        </p:txBody>
      </p:sp>
      <p:sp>
        <p:nvSpPr>
          <p:cNvPr id="7171" name="Rectangle 3">
            <a:extLst>
              <a:ext uri="{FF2B5EF4-FFF2-40B4-BE49-F238E27FC236}">
                <a16:creationId xmlns:a16="http://schemas.microsoft.com/office/drawing/2014/main" id="{1517A927-C779-4262-BC64-83DA68BBF65B}"/>
              </a:ext>
            </a:extLst>
          </p:cNvPr>
          <p:cNvSpPr>
            <a:spLocks noGrp="1" noChangeArrowheads="1"/>
          </p:cNvSpPr>
          <p:nvPr>
            <p:ph type="body" idx="1"/>
          </p:nvPr>
        </p:nvSpPr>
        <p:spPr>
          <a:xfrm>
            <a:off x="685800" y="1828800"/>
            <a:ext cx="7772400" cy="4800600"/>
          </a:xfrm>
        </p:spPr>
        <p:txBody>
          <a:bodyPr/>
          <a:lstStyle/>
          <a:p>
            <a:pPr eaLnBrk="1" hangingPunct="1">
              <a:lnSpc>
                <a:spcPct val="80000"/>
              </a:lnSpc>
              <a:buFont typeface="Wingdings" panose="05000000000000000000" pitchFamily="2" charset="2"/>
              <a:buNone/>
              <a:defRPr/>
            </a:pPr>
            <a:r>
              <a:rPr lang="en-ZA" altLang="en-US" sz="2200">
                <a:latin typeface="Franklin Gothic Medium" panose="020B0603020102020204" pitchFamily="34" charset="0"/>
              </a:rPr>
              <a:t>	The dearth of math skills among journalists is so well known that many people in the profession joke that they chose the field in order to avoid math.</a:t>
            </a:r>
          </a:p>
          <a:p>
            <a:pPr algn="r" eaLnBrk="1" hangingPunct="1">
              <a:lnSpc>
                <a:spcPct val="80000"/>
              </a:lnSpc>
              <a:buFont typeface="Wingdings" panose="05000000000000000000" pitchFamily="2" charset="2"/>
              <a:buNone/>
              <a:defRPr/>
            </a:pPr>
            <a:r>
              <a:rPr lang="en-ZA" altLang="en-US" sz="1800">
                <a:latin typeface="Franklin Gothic Medium" panose="020B0603020102020204" pitchFamily="34" charset="0"/>
              </a:rPr>
              <a:t>-- Missouri Group, </a:t>
            </a:r>
            <a:r>
              <a:rPr lang="en-ZA" altLang="en-US" sz="1800" i="1">
                <a:latin typeface="Franklin Gothic Medium" panose="020B0603020102020204" pitchFamily="34" charset="0"/>
              </a:rPr>
              <a:t>News Reporting and Writing</a:t>
            </a:r>
            <a:r>
              <a:rPr lang="en-ZA" altLang="en-US" sz="1800">
                <a:latin typeface="Franklin Gothic Medium" panose="020B0603020102020204" pitchFamily="34" charset="0"/>
              </a:rPr>
              <a:t> </a:t>
            </a:r>
          </a:p>
          <a:p>
            <a:pPr algn="r" eaLnBrk="1" hangingPunct="1">
              <a:lnSpc>
                <a:spcPct val="80000"/>
              </a:lnSpc>
              <a:buFont typeface="Wingdings" panose="05000000000000000000" pitchFamily="2" charset="2"/>
              <a:buNone/>
              <a:defRPr/>
            </a:pPr>
            <a:endParaRPr lang="en-ZA" altLang="en-US" sz="1800">
              <a:latin typeface="Franklin Gothic Medium" panose="020B0603020102020204" pitchFamily="34" charset="0"/>
            </a:endParaRPr>
          </a:p>
          <a:p>
            <a:pPr algn="r" eaLnBrk="1" hangingPunct="1">
              <a:lnSpc>
                <a:spcPct val="80000"/>
              </a:lnSpc>
              <a:buFont typeface="Wingdings" panose="05000000000000000000" pitchFamily="2" charset="2"/>
              <a:buNone/>
              <a:defRPr/>
            </a:pPr>
            <a:endParaRPr lang="en-ZA" altLang="en-US" sz="1800">
              <a:latin typeface="Franklin Gothic Medium" panose="020B0603020102020204" pitchFamily="34" charset="0"/>
            </a:endParaRPr>
          </a:p>
          <a:p>
            <a:pPr algn="r" eaLnBrk="1" hangingPunct="1">
              <a:lnSpc>
                <a:spcPct val="80000"/>
              </a:lnSpc>
              <a:buFont typeface="Wingdings" panose="05000000000000000000" pitchFamily="2" charset="2"/>
              <a:buNone/>
              <a:defRPr/>
            </a:pPr>
            <a:endParaRPr lang="en-ZA" altLang="en-US" sz="1800">
              <a:latin typeface="Franklin Gothic Medium" panose="020B0603020102020204" pitchFamily="34" charset="0"/>
            </a:endParaRPr>
          </a:p>
          <a:p>
            <a:pPr algn="r" eaLnBrk="1" hangingPunct="1">
              <a:lnSpc>
                <a:spcPct val="80000"/>
              </a:lnSpc>
              <a:buFont typeface="Wingdings" panose="05000000000000000000" pitchFamily="2" charset="2"/>
              <a:buNone/>
              <a:defRPr/>
            </a:pPr>
            <a:endParaRPr lang="en-ZA" altLang="en-US" sz="1800">
              <a:latin typeface="Franklin Gothic Medium" panose="020B0603020102020204" pitchFamily="34" charset="0"/>
            </a:endParaRPr>
          </a:p>
          <a:p>
            <a:pPr eaLnBrk="1" hangingPunct="1">
              <a:lnSpc>
                <a:spcPct val="80000"/>
              </a:lnSpc>
              <a:buFont typeface="Wingdings" panose="05000000000000000000" pitchFamily="2" charset="2"/>
              <a:buNone/>
              <a:defRPr/>
            </a:pPr>
            <a:r>
              <a:rPr lang="en-ZA" altLang="en-US" sz="2200">
                <a:latin typeface="Franklin Gothic Medium" panose="020B0603020102020204" pitchFamily="34" charset="0"/>
              </a:rPr>
              <a:t>	Aversion of all things numerical seems universal among journalists, and it causes nothing but trouble in today’s newsrooms. Simply put, journalists need math skills to make sense of numbers the way they need language skills to make sense of words.</a:t>
            </a:r>
          </a:p>
          <a:p>
            <a:pPr algn="r" eaLnBrk="1" hangingPunct="1">
              <a:lnSpc>
                <a:spcPct val="80000"/>
              </a:lnSpc>
              <a:buFont typeface="Wingdings" panose="05000000000000000000" pitchFamily="2" charset="2"/>
              <a:buNone/>
              <a:defRPr/>
            </a:pPr>
            <a:r>
              <a:rPr lang="en-ZA" altLang="en-US" sz="1800">
                <a:latin typeface="Franklin Gothic Medium" panose="020B0603020102020204" pitchFamily="34" charset="0"/>
              </a:rPr>
              <a:t> -  Deborah Potter, Poynter Institute, USA.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3F1E32BD-1AE4-4FBB-8188-A7C866CB38DC}"/>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A crisis of numbers …</a:t>
            </a:r>
          </a:p>
        </p:txBody>
      </p:sp>
      <p:sp>
        <p:nvSpPr>
          <p:cNvPr id="8195" name="Rectangle 3">
            <a:extLst>
              <a:ext uri="{FF2B5EF4-FFF2-40B4-BE49-F238E27FC236}">
                <a16:creationId xmlns:a16="http://schemas.microsoft.com/office/drawing/2014/main" id="{8F2B74FA-7417-450E-9018-20EE15D2EA0E}"/>
              </a:ext>
            </a:extLst>
          </p:cNvPr>
          <p:cNvSpPr>
            <a:spLocks noGrp="1" noChangeArrowheads="1"/>
          </p:cNvSpPr>
          <p:nvPr>
            <p:ph type="body" idx="1"/>
          </p:nvPr>
        </p:nvSpPr>
        <p:spPr>
          <a:xfrm>
            <a:off x="685800" y="1828800"/>
            <a:ext cx="8001000" cy="4724400"/>
          </a:xfrm>
        </p:spPr>
        <p:txBody>
          <a:bodyPr/>
          <a:lstStyle/>
          <a:p>
            <a:pPr eaLnBrk="1" hangingPunct="1">
              <a:lnSpc>
                <a:spcPct val="80000"/>
              </a:lnSpc>
              <a:buFont typeface="Wingdings" panose="05000000000000000000" pitchFamily="2" charset="2"/>
              <a:buNone/>
              <a:defRPr/>
            </a:pPr>
            <a:r>
              <a:rPr lang="en-ZA" altLang="en-US" sz="2200">
                <a:latin typeface="Franklin Gothic Medium" panose="020B0603020102020204" pitchFamily="34" charset="0"/>
              </a:rPr>
              <a:t>	</a:t>
            </a:r>
            <a:endParaRPr lang="en-ZA" altLang="en-US" sz="1800">
              <a:latin typeface="Franklin Gothic Medium" panose="020B0603020102020204" pitchFamily="34" charset="0"/>
            </a:endParaRPr>
          </a:p>
          <a:p>
            <a:pPr eaLnBrk="1" hangingPunct="1">
              <a:lnSpc>
                <a:spcPct val="85000"/>
              </a:lnSpc>
              <a:buFont typeface="Wingdings" panose="05000000000000000000" pitchFamily="2" charset="2"/>
              <a:buNone/>
              <a:defRPr/>
            </a:pPr>
            <a:r>
              <a:rPr lang="en-ZA" altLang="en-US" sz="2200">
                <a:latin typeface="Franklin Gothic Medium" panose="020B0603020102020204" pitchFamily="34" charset="0"/>
              </a:rPr>
              <a:t>	You may have thought that you went into journalism because you’re not good at math but you like writing. If you were good at math you would have gone into engineering, computers, medicine or science. But journalism is about words, a haven for the literate. Wrong. You need math skills.</a:t>
            </a:r>
          </a:p>
          <a:p>
            <a:pPr eaLnBrk="1" hangingPunct="1">
              <a:lnSpc>
                <a:spcPct val="80000"/>
              </a:lnSpc>
              <a:buFont typeface="Wingdings" panose="05000000000000000000" pitchFamily="2" charset="2"/>
              <a:buNone/>
              <a:defRPr/>
            </a:pPr>
            <a:endParaRPr lang="en-ZA" altLang="en-US" sz="2200">
              <a:latin typeface="Franklin Gothic Medium" panose="020B0603020102020204" pitchFamily="34" charset="0"/>
            </a:endParaRPr>
          </a:p>
          <a:p>
            <a:pPr eaLnBrk="1" hangingPunct="1">
              <a:lnSpc>
                <a:spcPct val="85000"/>
              </a:lnSpc>
              <a:buFont typeface="Wingdings" panose="05000000000000000000" pitchFamily="2" charset="2"/>
              <a:buNone/>
              <a:defRPr/>
            </a:pPr>
            <a:r>
              <a:rPr lang="en-ZA" altLang="en-US" sz="2200">
                <a:latin typeface="Franklin Gothic Medium" panose="020B0603020102020204" pitchFamily="34" charset="0"/>
              </a:rPr>
              <a:t>	How can such reporters write sensibly about trade and welfare and crime, or airfares, health care and nutrition? The media’s sloppy use of numbers about the incidence of accidents or disease frightens people and leaves them vulnerable to journalistic hype, political demagoguery and commercial fraud.</a:t>
            </a:r>
          </a:p>
          <a:p>
            <a:pPr algn="r" eaLnBrk="1" hangingPunct="1">
              <a:lnSpc>
                <a:spcPct val="80000"/>
              </a:lnSpc>
              <a:buFont typeface="Wingdings" panose="05000000000000000000" pitchFamily="2" charset="2"/>
              <a:buNone/>
              <a:defRPr/>
            </a:pPr>
            <a:endParaRPr lang="en-ZA" altLang="en-US" sz="2200">
              <a:latin typeface="Franklin Gothic Medium" panose="020B0603020102020204" pitchFamily="34" charset="0"/>
            </a:endParaRPr>
          </a:p>
          <a:p>
            <a:pPr algn="r" eaLnBrk="1" hangingPunct="1">
              <a:lnSpc>
                <a:spcPct val="80000"/>
              </a:lnSpc>
              <a:buFont typeface="Wingdings" panose="05000000000000000000" pitchFamily="2" charset="2"/>
              <a:buNone/>
              <a:defRPr/>
            </a:pPr>
            <a:r>
              <a:rPr lang="en-ZA" altLang="en-US" sz="1800">
                <a:latin typeface="Franklin Gothic Medium" panose="020B0603020102020204" pitchFamily="34" charset="0"/>
              </a:rPr>
              <a:t>-- Christopher Scanlan </a:t>
            </a:r>
            <a:endParaRPr lang="en-US" altLang="en-US" sz="1800">
              <a:latin typeface="Franklin Gothic Medium" panose="020B0603020102020204" pitchFamily="34" charset="0"/>
            </a:endParaRPr>
          </a:p>
          <a:p>
            <a:pPr algn="r" eaLnBrk="1" hangingPunct="1">
              <a:lnSpc>
                <a:spcPct val="80000"/>
              </a:lnSpc>
              <a:buFont typeface="Wingdings" panose="05000000000000000000" pitchFamily="2" charset="2"/>
              <a:buNone/>
              <a:defRPr/>
            </a:pPr>
            <a:r>
              <a:rPr lang="en-ZA" altLang="en-US" sz="1800" i="1">
                <a:latin typeface="Franklin Gothic Medium" panose="020B0603020102020204" pitchFamily="34" charset="0"/>
              </a:rPr>
              <a:t>Reporting and Writing: Basics for the 21st Century</a:t>
            </a:r>
            <a:r>
              <a:rPr lang="en-ZA" altLang="en-US" sz="1800">
                <a:latin typeface="Franklin Gothic Medium" panose="020B0603020102020204" pitchFamily="34" charset="0"/>
              </a:rPr>
              <a:t>, </a:t>
            </a:r>
            <a:endParaRPr lang="en-US" altLang="en-US" sz="1800">
              <a:latin typeface="Franklin Gothic Medium" panose="020B06030201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B473EAF4-1A8D-43F9-BF1E-87D830CBA05B}"/>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Why do numbers matter?</a:t>
            </a:r>
          </a:p>
        </p:txBody>
      </p:sp>
      <p:sp>
        <p:nvSpPr>
          <p:cNvPr id="9219" name="Rectangle 3">
            <a:extLst>
              <a:ext uri="{FF2B5EF4-FFF2-40B4-BE49-F238E27FC236}">
                <a16:creationId xmlns:a16="http://schemas.microsoft.com/office/drawing/2014/main" id="{3D65754E-4CDA-4E89-A05D-0333107B041E}"/>
              </a:ext>
            </a:extLst>
          </p:cNvPr>
          <p:cNvSpPr>
            <a:spLocks noGrp="1" noChangeArrowheads="1"/>
          </p:cNvSpPr>
          <p:nvPr>
            <p:ph type="body" idx="1"/>
          </p:nvPr>
        </p:nvSpPr>
        <p:spPr>
          <a:xfrm>
            <a:off x="457200" y="1447800"/>
            <a:ext cx="8229600" cy="4678363"/>
          </a:xfrm>
        </p:spPr>
        <p:txBody>
          <a:bodyPr/>
          <a:lstStyle/>
          <a:p>
            <a:pPr eaLnBrk="1" hangingPunct="1">
              <a:defRPr/>
            </a:pPr>
            <a:r>
              <a:rPr lang="en-ZA" altLang="en-US" sz="2200" b="1">
                <a:latin typeface="Franklin Gothic Medium" panose="020B0603020102020204" pitchFamily="34" charset="0"/>
              </a:rPr>
              <a:t>Numbers are themselves part of the story. </a:t>
            </a:r>
          </a:p>
          <a:p>
            <a:pPr eaLnBrk="1" hangingPunct="1">
              <a:defRPr/>
            </a:pPr>
            <a:r>
              <a:rPr lang="en-ZA" altLang="en-US" sz="2200" b="1">
                <a:latin typeface="Franklin Gothic Medium" panose="020B0603020102020204" pitchFamily="34" charset="0"/>
              </a:rPr>
              <a:t>Example: </a:t>
            </a:r>
            <a:r>
              <a:rPr lang="en-ZA" altLang="en-US" sz="2200">
                <a:latin typeface="Franklin Gothic Medium" panose="020B0603020102020204" pitchFamily="34" charset="0"/>
              </a:rPr>
              <a:t>National budgets are not just about political ideology and power. They are also about sharing scarce national economic resources, and maintaining a enduring sense of continuity. </a:t>
            </a:r>
          </a:p>
          <a:p>
            <a:pPr eaLnBrk="1" hangingPunct="1">
              <a:defRPr/>
            </a:pPr>
            <a:r>
              <a:rPr lang="en-ZA" altLang="en-US" sz="2200">
                <a:latin typeface="Franklin Gothic Medium" panose="020B0603020102020204" pitchFamily="34" charset="0"/>
              </a:rPr>
              <a:t>Journalists who capture the budget’s political rhetoric without interrogating the numbers miss the grand story of how economies and countries maintain, sustain and reproduce themselves.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3463C4A3-0E56-4D4A-9DC8-9AF17BE5D2CB}"/>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Why do numbers matter?</a:t>
            </a:r>
          </a:p>
        </p:txBody>
      </p:sp>
      <p:sp>
        <p:nvSpPr>
          <p:cNvPr id="12291" name="Rectangle 3">
            <a:extLst>
              <a:ext uri="{FF2B5EF4-FFF2-40B4-BE49-F238E27FC236}">
                <a16:creationId xmlns:a16="http://schemas.microsoft.com/office/drawing/2014/main" id="{E3D5462A-54B2-4E90-8B0F-B89FD819E893}"/>
              </a:ext>
            </a:extLst>
          </p:cNvPr>
          <p:cNvSpPr>
            <a:spLocks noGrp="1" noChangeArrowheads="1"/>
          </p:cNvSpPr>
          <p:nvPr>
            <p:ph type="body" idx="1"/>
          </p:nvPr>
        </p:nvSpPr>
        <p:spPr>
          <a:xfrm>
            <a:off x="457200" y="1447800"/>
            <a:ext cx="8229600" cy="4678363"/>
          </a:xfrm>
        </p:spPr>
        <p:txBody>
          <a:bodyPr/>
          <a:lstStyle/>
          <a:p>
            <a:pPr eaLnBrk="1" hangingPunct="1">
              <a:lnSpc>
                <a:spcPct val="85000"/>
              </a:lnSpc>
              <a:defRPr/>
            </a:pPr>
            <a:r>
              <a:rPr lang="en-ZA" altLang="en-US" sz="2200">
                <a:latin typeface="Franklin Gothic Medium" panose="020B0603020102020204" pitchFamily="34" charset="0"/>
              </a:rPr>
              <a:t>Innumerate journalists approach major stories from positions of weakness and inability. When news sources discuss numbers, innumerate journalists get baffled and often cringe. </a:t>
            </a:r>
          </a:p>
          <a:p>
            <a:pPr lvl="1" eaLnBrk="1" hangingPunct="1">
              <a:lnSpc>
                <a:spcPct val="85000"/>
              </a:lnSpc>
              <a:defRPr/>
            </a:pPr>
            <a:r>
              <a:rPr lang="en-ZA" altLang="en-US" sz="2200">
                <a:latin typeface="Franklin Gothic Medium" panose="020B0603020102020204" pitchFamily="34" charset="0"/>
              </a:rPr>
              <a:t>Innumerate journalists are ineffective. They are highly prone to making gross mistakes in interpreting news. </a:t>
            </a:r>
          </a:p>
          <a:p>
            <a:pPr lvl="1" eaLnBrk="1" hangingPunct="1">
              <a:lnSpc>
                <a:spcPct val="85000"/>
              </a:lnSpc>
              <a:defRPr/>
            </a:pPr>
            <a:r>
              <a:rPr lang="en-ZA" altLang="en-US" sz="2200">
                <a:latin typeface="Franklin Gothic Medium" panose="020B0603020102020204" pitchFamily="34" charset="0"/>
              </a:rPr>
              <a:t>Innumerate journalists waste much precious time between deadlines trying to figure things out. </a:t>
            </a:r>
          </a:p>
          <a:p>
            <a:pPr lvl="1" eaLnBrk="1" hangingPunct="1">
              <a:lnSpc>
                <a:spcPct val="85000"/>
              </a:lnSpc>
              <a:defRPr/>
            </a:pPr>
            <a:r>
              <a:rPr lang="en-ZA" altLang="en-US" sz="2200">
                <a:latin typeface="Franklin Gothic Medium" panose="020B0603020102020204" pitchFamily="34" charset="0"/>
              </a:rPr>
              <a:t>Innumerate journalists end up regurgitating statistics without any critical examination because they are incapable of interpreting them. </a:t>
            </a:r>
          </a:p>
          <a:p>
            <a:pPr lvl="1" eaLnBrk="1" hangingPunct="1">
              <a:lnSpc>
                <a:spcPct val="85000"/>
              </a:lnSpc>
              <a:defRPr/>
            </a:pPr>
            <a:r>
              <a:rPr lang="en-ZA" altLang="en-US" sz="2200">
                <a:latin typeface="Franklin Gothic Medium" panose="020B0603020102020204" pitchFamily="34" charset="0"/>
              </a:rPr>
              <a:t>What rigour or watchdog role can we expect from such reporting? What service for media audiences and our societies? What future for our democracies?</a:t>
            </a:r>
            <a:endParaRPr lang="en-US" altLang="en-US" sz="2200">
              <a:latin typeface="Franklin Gothic Medium" panose="020B06030201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AEA908D9-E265-445C-BA51-103E7FE6EA6F}"/>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Why do numbers matter?</a:t>
            </a:r>
          </a:p>
        </p:txBody>
      </p:sp>
      <p:sp>
        <p:nvSpPr>
          <p:cNvPr id="10243" name="Rectangle 3">
            <a:extLst>
              <a:ext uri="{FF2B5EF4-FFF2-40B4-BE49-F238E27FC236}">
                <a16:creationId xmlns:a16="http://schemas.microsoft.com/office/drawing/2014/main" id="{6C5653CC-57BC-4924-9D96-BFC23090809E}"/>
              </a:ext>
            </a:extLst>
          </p:cNvPr>
          <p:cNvSpPr>
            <a:spLocks noGrp="1" noChangeArrowheads="1"/>
          </p:cNvSpPr>
          <p:nvPr>
            <p:ph type="body" idx="1"/>
          </p:nvPr>
        </p:nvSpPr>
        <p:spPr/>
        <p:txBody>
          <a:bodyPr/>
          <a:lstStyle/>
          <a:p>
            <a:pPr eaLnBrk="1" hangingPunct="1">
              <a:lnSpc>
                <a:spcPct val="90000"/>
              </a:lnSpc>
              <a:defRPr/>
            </a:pPr>
            <a:r>
              <a:rPr lang="en-ZA" altLang="en-US" sz="2200">
                <a:latin typeface="Franklin Gothic Medium" panose="020B0603020102020204" pitchFamily="34" charset="0"/>
              </a:rPr>
              <a:t>Facts and numbers drive business, economics and finance. Example: private sector output, economic growth and development data, lending and borrowing from the international financial sector, international trade, securities trading, household spending, etc. </a:t>
            </a:r>
          </a:p>
          <a:p>
            <a:pPr lvl="1" eaLnBrk="1" hangingPunct="1">
              <a:lnSpc>
                <a:spcPct val="90000"/>
              </a:lnSpc>
              <a:defRPr/>
            </a:pPr>
            <a:r>
              <a:rPr lang="en-ZA" altLang="en-US" sz="2200">
                <a:latin typeface="Franklin Gothic Medium" panose="020B0603020102020204" pitchFamily="34" charset="0"/>
              </a:rPr>
              <a:t>If these facts and numbers drive the economy, they must also drive economics journalism. </a:t>
            </a:r>
          </a:p>
          <a:p>
            <a:pPr lvl="1" eaLnBrk="1" hangingPunct="1">
              <a:lnSpc>
                <a:spcPct val="90000"/>
              </a:lnSpc>
              <a:defRPr/>
            </a:pPr>
            <a:r>
              <a:rPr lang="en-ZA" altLang="en-US" sz="2200">
                <a:latin typeface="Franklin Gothic Medium" panose="020B0603020102020204" pitchFamily="34" charset="0"/>
              </a:rPr>
              <a:t>Reports lacking relevant economic data are incomplete and meaningless. </a:t>
            </a:r>
          </a:p>
          <a:p>
            <a:pPr lvl="1" eaLnBrk="1" hangingPunct="1">
              <a:lnSpc>
                <a:spcPct val="90000"/>
              </a:lnSpc>
              <a:defRPr/>
            </a:pPr>
            <a:r>
              <a:rPr lang="en-ZA" altLang="en-US" sz="2200">
                <a:latin typeface="Franklin Gothic Medium" panose="020B0603020102020204" pitchFamily="34" charset="0"/>
              </a:rPr>
              <a:t>It is unacceptable that reporters and editors lack skills to handle the large volumes of numbers involved in economics stories. </a:t>
            </a:r>
          </a:p>
          <a:p>
            <a:pPr lvl="1" eaLnBrk="1" hangingPunct="1">
              <a:lnSpc>
                <a:spcPct val="90000"/>
              </a:lnSpc>
              <a:defRPr/>
            </a:pPr>
            <a:r>
              <a:rPr lang="en-ZA" altLang="en-US" sz="2200">
                <a:latin typeface="Franklin Gothic Medium" panose="020B0603020102020204" pitchFamily="34" charset="0"/>
              </a:rPr>
              <a:t>Even worse is the </a:t>
            </a:r>
            <a:r>
              <a:rPr lang="en-ZA" altLang="en-US" sz="2200" i="1">
                <a:latin typeface="Franklin Gothic Medium" panose="020B0603020102020204" pitchFamily="34" charset="0"/>
              </a:rPr>
              <a:t>attitude to “</a:t>
            </a:r>
            <a:r>
              <a:rPr lang="en-ZA" altLang="en-US" sz="2200">
                <a:latin typeface="Franklin Gothic Medium" panose="020B0603020102020204" pitchFamily="34" charset="0"/>
              </a:rPr>
              <a:t>Just put the data in there!” It overwhelms audiences  with huge, unprocessed numbers.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5CB01AD5-AF5A-4071-A103-32E2C7CAFD83}"/>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Why do numbers matter?</a:t>
            </a:r>
          </a:p>
        </p:txBody>
      </p:sp>
      <p:sp>
        <p:nvSpPr>
          <p:cNvPr id="11267" name="Rectangle 3">
            <a:extLst>
              <a:ext uri="{FF2B5EF4-FFF2-40B4-BE49-F238E27FC236}">
                <a16:creationId xmlns:a16="http://schemas.microsoft.com/office/drawing/2014/main" id="{6301578E-AD0D-4596-B7F0-3D0967493963}"/>
              </a:ext>
            </a:extLst>
          </p:cNvPr>
          <p:cNvSpPr>
            <a:spLocks noGrp="1" noChangeArrowheads="1"/>
          </p:cNvSpPr>
          <p:nvPr>
            <p:ph type="body" idx="1"/>
          </p:nvPr>
        </p:nvSpPr>
        <p:spPr/>
        <p:txBody>
          <a:bodyPr/>
          <a:lstStyle/>
          <a:p>
            <a:pPr lvl="1" indent="-1588" eaLnBrk="1" hangingPunct="1">
              <a:lnSpc>
                <a:spcPct val="80000"/>
              </a:lnSpc>
              <a:buFont typeface="Wingdings" panose="05000000000000000000" pitchFamily="2" charset="2"/>
              <a:buNone/>
              <a:defRPr/>
            </a:pPr>
            <a:r>
              <a:rPr lang="en-ZA" altLang="en-US" sz="2200">
                <a:latin typeface="Franklin Gothic Medium" panose="020B0603020102020204" pitchFamily="34" charset="0"/>
              </a:rPr>
              <a:t>Journalists carry on dumping numbers on their readers’ laps because the feeling seems to be that a few percentages give the story a backbone of authority and authenticity. Unfortunately, most of the readers, not being at home with the numbers either, simply pass them over.</a:t>
            </a:r>
          </a:p>
          <a:p>
            <a:pPr lvl="1" indent="-1588" eaLnBrk="1" hangingPunct="1">
              <a:lnSpc>
                <a:spcPct val="80000"/>
              </a:lnSpc>
              <a:buFont typeface="Wingdings" panose="05000000000000000000" pitchFamily="2" charset="2"/>
              <a:buNone/>
              <a:defRPr/>
            </a:pPr>
            <a:endParaRPr lang="en-ZA" altLang="en-US" sz="2200">
              <a:latin typeface="Franklin Gothic Medium" panose="020B0603020102020204" pitchFamily="34" charset="0"/>
            </a:endParaRPr>
          </a:p>
          <a:p>
            <a:pPr lvl="1" indent="-1588" algn="r" eaLnBrk="1" hangingPunct="1">
              <a:lnSpc>
                <a:spcPct val="80000"/>
              </a:lnSpc>
              <a:buFont typeface="Wingdings" panose="05000000000000000000" pitchFamily="2" charset="2"/>
              <a:buNone/>
              <a:defRPr/>
            </a:pPr>
            <a:r>
              <a:rPr lang="en-ZA" altLang="en-US" sz="1800">
                <a:latin typeface="Franklin Gothic Medium" panose="020B0603020102020204" pitchFamily="34" charset="0"/>
              </a:rPr>
              <a:t>-- Nicholas Bagnall’s </a:t>
            </a:r>
            <a:r>
              <a:rPr lang="en-ZA" altLang="en-US" sz="1800" i="1">
                <a:latin typeface="Franklin Gothic Medium" panose="020B0603020102020204" pitchFamily="34" charset="0"/>
              </a:rPr>
              <a:t>Newspaper Language</a:t>
            </a:r>
          </a:p>
          <a:p>
            <a:pPr lvl="1" indent="-1588" eaLnBrk="1" hangingPunct="1">
              <a:lnSpc>
                <a:spcPct val="80000"/>
              </a:lnSpc>
              <a:buFont typeface="Wingdings" panose="05000000000000000000" pitchFamily="2" charset="2"/>
              <a:buNone/>
              <a:defRPr/>
            </a:pPr>
            <a:endParaRPr lang="en-ZA" altLang="en-US" sz="1800" i="1">
              <a:latin typeface="Franklin Gothic Medium" panose="020B0603020102020204" pitchFamily="34" charset="0"/>
            </a:endParaRPr>
          </a:p>
          <a:p>
            <a:pPr lvl="1" indent="-1588" eaLnBrk="1" hangingPunct="1">
              <a:lnSpc>
                <a:spcPct val="80000"/>
              </a:lnSpc>
              <a:buFont typeface="Wingdings" panose="05000000000000000000" pitchFamily="2" charset="2"/>
              <a:buNone/>
              <a:defRPr/>
            </a:pPr>
            <a:r>
              <a:rPr lang="en-ZA" altLang="en-US" sz="2000">
                <a:latin typeface="Franklin Gothic Medium" panose="020B0603020102020204" pitchFamily="34" charset="0"/>
              </a:rPr>
              <a:t>Reporters and editors are suckers for numbers. To them, a number looks solid, factual, more trustworthy than a fallible human source. And being numerically incompetent, they can’t find flaws in statistics and calculations. They can’t tell the difference between a meaningless number and a significant one. The result is stories that are misleading and confusing at best and, at worst, flat out wrong.”</a:t>
            </a:r>
          </a:p>
          <a:p>
            <a:pPr marL="0" indent="0" algn="r" eaLnBrk="1" hangingPunct="1">
              <a:lnSpc>
                <a:spcPct val="80000"/>
              </a:lnSpc>
              <a:buFont typeface="Wingdings" panose="05000000000000000000" pitchFamily="2" charset="2"/>
              <a:buNone/>
              <a:defRPr/>
            </a:pPr>
            <a:r>
              <a:rPr lang="en-ZA" altLang="en-US" sz="1800">
                <a:latin typeface="Franklin Gothic Medium" panose="020B0603020102020204" pitchFamily="34" charset="0"/>
              </a:rPr>
              <a:t>-- Deborah Potter, Poynter Institute, USA. </a:t>
            </a:r>
            <a:endParaRPr lang="en-US" altLang="en-US" sz="1800">
              <a:latin typeface="Franklin Gothic Medium" panose="020B06030201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D036C55-3D5D-4A77-8479-A300C8CC2605}"/>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Why do numbers matter?</a:t>
            </a:r>
          </a:p>
        </p:txBody>
      </p:sp>
      <p:sp>
        <p:nvSpPr>
          <p:cNvPr id="14339" name="Rectangle 3">
            <a:extLst>
              <a:ext uri="{FF2B5EF4-FFF2-40B4-BE49-F238E27FC236}">
                <a16:creationId xmlns:a16="http://schemas.microsoft.com/office/drawing/2014/main" id="{0021A562-C910-48B2-A9C8-6404DB3C48C7}"/>
              </a:ext>
            </a:extLst>
          </p:cNvPr>
          <p:cNvSpPr>
            <a:spLocks noGrp="1" noChangeArrowheads="1"/>
          </p:cNvSpPr>
          <p:nvPr>
            <p:ph type="body" idx="1"/>
          </p:nvPr>
        </p:nvSpPr>
        <p:spPr/>
        <p:txBody>
          <a:bodyPr/>
          <a:lstStyle/>
          <a:p>
            <a:pPr eaLnBrk="1" hangingPunct="1">
              <a:lnSpc>
                <a:spcPct val="90000"/>
              </a:lnSpc>
              <a:defRPr/>
            </a:pPr>
            <a:r>
              <a:rPr lang="en-ZA" altLang="en-US" sz="2200">
                <a:latin typeface="Franklin Gothic Medium" panose="020B0603020102020204" pitchFamily="34" charset="0"/>
              </a:rPr>
              <a:t>Numbers matter because they underpin the trends that all journalists so desperately seek to unearth and report. </a:t>
            </a:r>
          </a:p>
          <a:p>
            <a:pPr lvl="1" eaLnBrk="1" hangingPunct="1">
              <a:lnSpc>
                <a:spcPct val="90000"/>
              </a:lnSpc>
              <a:defRPr/>
            </a:pPr>
            <a:r>
              <a:rPr lang="en-ZA" altLang="en-US" sz="2000">
                <a:latin typeface="Franklin Gothic Medium" panose="020B0603020102020204" pitchFamily="34" charset="0"/>
              </a:rPr>
              <a:t>If accurately interpreted, they illuminate deeper issues that are not always readily presented by the news sources. </a:t>
            </a:r>
          </a:p>
          <a:p>
            <a:pPr lvl="1" eaLnBrk="1" hangingPunct="1">
              <a:lnSpc>
                <a:spcPct val="90000"/>
              </a:lnSpc>
              <a:defRPr/>
            </a:pPr>
            <a:r>
              <a:rPr lang="en-ZA" altLang="en-US" sz="2000">
                <a:latin typeface="Franklin Gothic Medium" panose="020B0603020102020204" pitchFamily="34" charset="0"/>
              </a:rPr>
              <a:t>Example: Changes in budget figures reflect changing priorities in government, agencies and even in entire cultures. </a:t>
            </a:r>
          </a:p>
          <a:p>
            <a:pPr lvl="1" eaLnBrk="1" hangingPunct="1">
              <a:lnSpc>
                <a:spcPct val="90000"/>
              </a:lnSpc>
              <a:defRPr/>
            </a:pPr>
            <a:r>
              <a:rPr lang="en-ZA" altLang="en-US" sz="2000">
                <a:latin typeface="Franklin Gothic Medium" panose="020B0603020102020204" pitchFamily="34" charset="0"/>
              </a:rPr>
              <a:t>Per capita spending often tells a more accurate story of funding levels than total budgets do. </a:t>
            </a:r>
          </a:p>
          <a:p>
            <a:pPr lvl="1" eaLnBrk="1" hangingPunct="1">
              <a:lnSpc>
                <a:spcPct val="90000"/>
              </a:lnSpc>
              <a:defRPr/>
            </a:pPr>
            <a:r>
              <a:rPr lang="en-ZA" altLang="en-US" sz="2000">
                <a:latin typeface="Franklin Gothic Medium" panose="020B0603020102020204" pitchFamily="34" charset="0"/>
              </a:rPr>
              <a:t>Percentages and percentage changes reflect proportions. </a:t>
            </a:r>
          </a:p>
          <a:p>
            <a:pPr lvl="1" eaLnBrk="1" hangingPunct="1">
              <a:lnSpc>
                <a:spcPct val="90000"/>
              </a:lnSpc>
              <a:defRPr/>
            </a:pPr>
            <a:r>
              <a:rPr lang="en-ZA" altLang="en-US" sz="2000">
                <a:latin typeface="Franklin Gothic Medium" panose="020B0603020102020204" pitchFamily="34" charset="0"/>
              </a:rPr>
              <a:t>Averages and medians can sometimes reflect important comparisons and contrasts behind issues in the news.</a:t>
            </a:r>
            <a:endParaRPr lang="en-US" altLang="en-US" sz="2000">
              <a:latin typeface="Franklin Gothic Medium" panose="020B0603020102020204" pitchFamily="34" charset="0"/>
            </a:endParaRPr>
          </a:p>
          <a:p>
            <a:pPr eaLnBrk="1" hangingPunct="1">
              <a:lnSpc>
                <a:spcPct val="90000"/>
              </a:lnSpc>
              <a:defRPr/>
            </a:pPr>
            <a:endParaRPr lang="en-US" altLang="en-US" sz="2200">
              <a:latin typeface="Franklin Gothic Medium" panose="020B0603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5DB53FD8-4F79-499B-B78F-5A8950A838F4}"/>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Warning about numbers</a:t>
            </a:r>
          </a:p>
        </p:txBody>
      </p:sp>
      <p:sp>
        <p:nvSpPr>
          <p:cNvPr id="15363" name="Rectangle 3">
            <a:extLst>
              <a:ext uri="{FF2B5EF4-FFF2-40B4-BE49-F238E27FC236}">
                <a16:creationId xmlns:a16="http://schemas.microsoft.com/office/drawing/2014/main" id="{4D014A96-E1BA-4F3B-A428-CD9045272E1A}"/>
              </a:ext>
            </a:extLst>
          </p:cNvPr>
          <p:cNvSpPr>
            <a:spLocks noGrp="1" noChangeArrowheads="1"/>
          </p:cNvSpPr>
          <p:nvPr>
            <p:ph type="body" idx="1"/>
          </p:nvPr>
        </p:nvSpPr>
        <p:spPr>
          <a:xfrm>
            <a:off x="457200" y="1600200"/>
            <a:ext cx="8229600" cy="4876800"/>
          </a:xfrm>
        </p:spPr>
        <p:txBody>
          <a:bodyPr/>
          <a:lstStyle/>
          <a:p>
            <a:pPr eaLnBrk="1" hangingPunct="1">
              <a:lnSpc>
                <a:spcPct val="90000"/>
              </a:lnSpc>
              <a:defRPr/>
            </a:pPr>
            <a:r>
              <a:rPr lang="en-ZA" altLang="en-US" sz="2200">
                <a:latin typeface="Franklin Gothic Medium" panose="020B0603020102020204" pitchFamily="34" charset="0"/>
              </a:rPr>
              <a:t>No matter how rigorous your analysis, numbers are not the story. Words, not data, make a story!</a:t>
            </a:r>
          </a:p>
          <a:p>
            <a:pPr eaLnBrk="1" hangingPunct="1">
              <a:lnSpc>
                <a:spcPct val="90000"/>
              </a:lnSpc>
              <a:defRPr/>
            </a:pPr>
            <a:r>
              <a:rPr lang="en-ZA" altLang="en-US" sz="2200">
                <a:latin typeface="Franklin Gothic Medium" panose="020B0603020102020204" pitchFamily="34" charset="0"/>
              </a:rPr>
              <a:t>Your analysis will shape the story; it is the story’s foundation. </a:t>
            </a:r>
          </a:p>
          <a:p>
            <a:pPr eaLnBrk="1" hangingPunct="1">
              <a:lnSpc>
                <a:spcPct val="90000"/>
              </a:lnSpc>
              <a:defRPr/>
            </a:pPr>
            <a:r>
              <a:rPr lang="en-ZA" altLang="en-US" sz="2200">
                <a:latin typeface="Franklin Gothic Medium" panose="020B0603020102020204" pitchFamily="34" charset="0"/>
              </a:rPr>
              <a:t>Tell your story in a way that connects with people who don’t know any statistics, i.e., telling the story without any technical data analysis.</a:t>
            </a:r>
          </a:p>
          <a:p>
            <a:pPr eaLnBrk="1" hangingPunct="1">
              <a:lnSpc>
                <a:spcPct val="90000"/>
              </a:lnSpc>
              <a:defRPr/>
            </a:pPr>
            <a:r>
              <a:rPr lang="en-ZA" altLang="en-US" sz="2200">
                <a:latin typeface="Franklin Gothic Medium" panose="020B0603020102020204" pitchFamily="34" charset="0"/>
              </a:rPr>
              <a:t>Avoid jargon. </a:t>
            </a:r>
          </a:p>
          <a:p>
            <a:pPr eaLnBrk="1" hangingPunct="1">
              <a:lnSpc>
                <a:spcPct val="90000"/>
              </a:lnSpc>
              <a:buFont typeface="Wingdings" panose="05000000000000000000" pitchFamily="2" charset="2"/>
              <a:buNone/>
              <a:defRPr/>
            </a:pPr>
            <a:r>
              <a:rPr lang="en-ZA" altLang="en-US" sz="2200">
                <a:latin typeface="Franklin Gothic Medium" panose="020B0603020102020204" pitchFamily="34" charset="0"/>
              </a:rPr>
              <a:t>			shortfall		shortage</a:t>
            </a:r>
          </a:p>
          <a:p>
            <a:pPr eaLnBrk="1" hangingPunct="1">
              <a:lnSpc>
                <a:spcPct val="90000"/>
              </a:lnSpc>
              <a:buFont typeface="Wingdings" panose="05000000000000000000" pitchFamily="2" charset="2"/>
              <a:buNone/>
              <a:defRPr/>
            </a:pPr>
            <a:r>
              <a:rPr lang="en-ZA" altLang="en-US" sz="2200">
                <a:latin typeface="Franklin Gothic Medium" panose="020B0603020102020204" pitchFamily="34" charset="0"/>
              </a:rPr>
              <a:t>			decline			unpaid bill</a:t>
            </a:r>
          </a:p>
          <a:p>
            <a:pPr eaLnBrk="1" hangingPunct="1">
              <a:lnSpc>
                <a:spcPct val="90000"/>
              </a:lnSpc>
              <a:buFont typeface="Wingdings" panose="05000000000000000000" pitchFamily="2" charset="2"/>
              <a:buNone/>
              <a:defRPr/>
            </a:pPr>
            <a:r>
              <a:rPr lang="en-ZA" altLang="en-US" sz="2200">
                <a:latin typeface="Franklin Gothic Medium" panose="020B0603020102020204" pitchFamily="34" charset="0"/>
              </a:rPr>
              <a:t>			difference		unmet budget</a:t>
            </a:r>
          </a:p>
          <a:p>
            <a:pPr eaLnBrk="1" hangingPunct="1">
              <a:lnSpc>
                <a:spcPct val="90000"/>
              </a:lnSpc>
              <a:buFont typeface="Wingdings" panose="05000000000000000000" pitchFamily="2" charset="2"/>
              <a:buNone/>
              <a:defRPr/>
            </a:pPr>
            <a:r>
              <a:rPr lang="en-ZA" altLang="en-US" sz="2200">
                <a:latin typeface="Franklin Gothic Medium" panose="020B0603020102020204" pitchFamily="34" charset="0"/>
              </a:rPr>
              <a:t>			request			debt</a:t>
            </a:r>
          </a:p>
          <a:p>
            <a:pPr eaLnBrk="1" hangingPunct="1">
              <a:lnSpc>
                <a:spcPct val="90000"/>
              </a:lnSpc>
              <a:buFont typeface="Wingdings" panose="05000000000000000000" pitchFamily="2" charset="2"/>
              <a:buNone/>
              <a:defRPr/>
            </a:pPr>
            <a:r>
              <a:rPr lang="en-ZA" altLang="en-US" sz="2200">
                <a:latin typeface="Franklin Gothic Medium" panose="020B0603020102020204" pitchFamily="34" charset="0"/>
              </a:rPr>
              <a:t>			remainder		deficit </a:t>
            </a:r>
            <a:endParaRPr lang="en-US" altLang="en-US" sz="2200">
              <a:latin typeface="Franklin Gothic Medium" panose="020B0603020102020204" pitchFamily="34" charset="0"/>
            </a:endParaRPr>
          </a:p>
          <a:p>
            <a:pPr eaLnBrk="1" hangingPunct="1">
              <a:lnSpc>
                <a:spcPct val="90000"/>
              </a:lnSpc>
              <a:defRPr/>
            </a:pPr>
            <a:endParaRPr lang="en-US" altLang="en-US" sz="2200">
              <a:latin typeface="Franklin Gothic Medium" panose="020B06030201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8F033634-8DD8-4B87-817D-153E80DC13C7}"/>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Tips on dealing with numbers</a:t>
            </a:r>
          </a:p>
        </p:txBody>
      </p:sp>
      <p:sp>
        <p:nvSpPr>
          <p:cNvPr id="16387" name="Rectangle 3">
            <a:extLst>
              <a:ext uri="{FF2B5EF4-FFF2-40B4-BE49-F238E27FC236}">
                <a16:creationId xmlns:a16="http://schemas.microsoft.com/office/drawing/2014/main" id="{26E8B557-6C3D-4BA9-9158-209A94C96DE9}"/>
              </a:ext>
            </a:extLst>
          </p:cNvPr>
          <p:cNvSpPr>
            <a:spLocks noGrp="1" noChangeArrowheads="1"/>
          </p:cNvSpPr>
          <p:nvPr>
            <p:ph type="body" idx="1"/>
          </p:nvPr>
        </p:nvSpPr>
        <p:spPr/>
        <p:txBody>
          <a:bodyPr/>
          <a:lstStyle/>
          <a:p>
            <a:pPr eaLnBrk="1" hangingPunct="1">
              <a:lnSpc>
                <a:spcPct val="80000"/>
              </a:lnSpc>
              <a:defRPr/>
            </a:pPr>
            <a:r>
              <a:rPr lang="en-ZA" altLang="en-US" sz="2200" dirty="0">
                <a:latin typeface="Franklin Gothic Medium" panose="020B0603020102020204" pitchFamily="34" charset="0"/>
              </a:rPr>
              <a:t>Round off and substitute</a:t>
            </a:r>
            <a:r>
              <a:rPr lang="en-ZA" altLang="en-US" sz="2200" b="1" dirty="0">
                <a:latin typeface="Franklin Gothic Medium" panose="020B0603020102020204" pitchFamily="34" charset="0"/>
              </a:rPr>
              <a:t>. </a:t>
            </a:r>
            <a:r>
              <a:rPr lang="en-ZA" altLang="en-US" sz="2200" dirty="0">
                <a:latin typeface="Franklin Gothic Medium" panose="020B0603020102020204" pitchFamily="34" charset="0"/>
              </a:rPr>
              <a:t>Economists and financial experts need exact numbers, but your audiences do not. </a:t>
            </a:r>
          </a:p>
          <a:p>
            <a:pPr eaLnBrk="1" hangingPunct="1">
              <a:lnSpc>
                <a:spcPct val="80000"/>
              </a:lnSpc>
              <a:buFont typeface="Wingdings" panose="05000000000000000000" pitchFamily="2" charset="2"/>
              <a:buNone/>
              <a:defRPr/>
            </a:pPr>
            <a:r>
              <a:rPr lang="en-US" altLang="en-US" sz="2200" dirty="0">
                <a:latin typeface="Franklin Gothic Medium" panose="020B0603020102020204" pitchFamily="34" charset="0"/>
              </a:rPr>
              <a:t>	</a:t>
            </a:r>
            <a:r>
              <a:rPr lang="en-US" altLang="en-US" sz="2000" dirty="0">
                <a:latin typeface="Franklin Gothic Medium" panose="020B0603020102020204" pitchFamily="34" charset="0"/>
              </a:rPr>
              <a:t>Poor: </a:t>
            </a:r>
          </a:p>
          <a:p>
            <a:pPr eaLnBrk="1" hangingPunct="1">
              <a:lnSpc>
                <a:spcPct val="80000"/>
              </a:lnSpc>
              <a:buFont typeface="Wingdings" panose="05000000000000000000" pitchFamily="2" charset="2"/>
              <a:buNone/>
              <a:defRPr/>
            </a:pPr>
            <a:r>
              <a:rPr lang="en-US" altLang="en-US" sz="2000" dirty="0">
                <a:latin typeface="Franklin Gothic Medium" panose="020B0603020102020204" pitchFamily="34" charset="0"/>
              </a:rPr>
              <a:t>	Small business owe the Windhoek Council $2,286,879.08 in tax arrears and related charges.</a:t>
            </a:r>
          </a:p>
          <a:p>
            <a:pPr eaLnBrk="1" hangingPunct="1">
              <a:lnSpc>
                <a:spcPct val="80000"/>
              </a:lnSpc>
              <a:buFont typeface="Wingdings" panose="05000000000000000000" pitchFamily="2" charset="2"/>
              <a:buNone/>
              <a:defRPr/>
            </a:pPr>
            <a:r>
              <a:rPr lang="en-US" altLang="en-US" sz="2000" dirty="0">
                <a:latin typeface="Franklin Gothic Medium" panose="020B0603020102020204" pitchFamily="34" charset="0"/>
              </a:rPr>
              <a:t>	Better: </a:t>
            </a:r>
          </a:p>
          <a:p>
            <a:pPr eaLnBrk="1" hangingPunct="1">
              <a:lnSpc>
                <a:spcPct val="80000"/>
              </a:lnSpc>
              <a:buFont typeface="Wingdings" panose="05000000000000000000" pitchFamily="2" charset="2"/>
              <a:buNone/>
              <a:defRPr/>
            </a:pPr>
            <a:r>
              <a:rPr lang="en-US" altLang="en-US" sz="2000" dirty="0">
                <a:latin typeface="Franklin Gothic Medium" panose="020B0603020102020204" pitchFamily="34" charset="0"/>
              </a:rPr>
              <a:t>	Small business owe the Windhoek Council $2,3 million in tax arrears and related charges.</a:t>
            </a:r>
          </a:p>
          <a:p>
            <a:pPr eaLnBrk="1" hangingPunct="1">
              <a:lnSpc>
                <a:spcPct val="80000"/>
              </a:lnSpc>
              <a:buFont typeface="Wingdings" panose="05000000000000000000" pitchFamily="2" charset="2"/>
              <a:buNone/>
              <a:defRPr/>
            </a:pPr>
            <a:endParaRPr lang="en-US" altLang="en-US" sz="2000" dirty="0">
              <a:latin typeface="Franklin Gothic Medium" panose="020B0603020102020204" pitchFamily="34" charset="0"/>
            </a:endParaRPr>
          </a:p>
          <a:p>
            <a:pPr eaLnBrk="1" hangingPunct="1">
              <a:lnSpc>
                <a:spcPct val="80000"/>
              </a:lnSpc>
              <a:buFont typeface="Wingdings" panose="05000000000000000000" pitchFamily="2" charset="2"/>
              <a:buNone/>
              <a:defRPr/>
            </a:pPr>
            <a:r>
              <a:rPr lang="en-ZA" altLang="en-US" sz="2200" dirty="0">
                <a:latin typeface="Franklin Gothic Medium" panose="020B0603020102020204" pitchFamily="34" charset="0"/>
              </a:rPr>
              <a:t>Tips:</a:t>
            </a:r>
          </a:p>
          <a:p>
            <a:pPr eaLnBrk="1" hangingPunct="1">
              <a:lnSpc>
                <a:spcPct val="80000"/>
              </a:lnSpc>
              <a:defRPr/>
            </a:pPr>
            <a:r>
              <a:rPr lang="en-ZA" altLang="en-US" sz="2200" dirty="0">
                <a:latin typeface="Franklin Gothic Medium" panose="020B0603020102020204" pitchFamily="34" charset="0"/>
              </a:rPr>
              <a:t>Profits doubled, NOT increased 105 percent. </a:t>
            </a:r>
          </a:p>
          <a:p>
            <a:pPr eaLnBrk="1" hangingPunct="1">
              <a:lnSpc>
                <a:spcPct val="80000"/>
              </a:lnSpc>
              <a:defRPr/>
            </a:pPr>
            <a:r>
              <a:rPr lang="en-ZA" altLang="en-US" sz="2200" dirty="0">
                <a:latin typeface="Franklin Gothic Medium" panose="020B0603020102020204" pitchFamily="34" charset="0"/>
              </a:rPr>
              <a:t>“One in three executives in Namibia are overpaid.” NOT “33% of the executives in Namibia receive way too much pay.”</a:t>
            </a:r>
            <a:endParaRPr lang="en-US" altLang="en-US" sz="2200" dirty="0">
              <a:latin typeface="Franklin Gothic Medium" panose="020B0603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1E54B9EA-55DD-43FB-99E8-7914FFA1B0A0}"/>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Tips on dealing with numbers</a:t>
            </a:r>
          </a:p>
        </p:txBody>
      </p:sp>
      <p:sp>
        <p:nvSpPr>
          <p:cNvPr id="18435" name="Rectangle 3">
            <a:extLst>
              <a:ext uri="{FF2B5EF4-FFF2-40B4-BE49-F238E27FC236}">
                <a16:creationId xmlns:a16="http://schemas.microsoft.com/office/drawing/2014/main" id="{F689C7E8-53D8-4DEE-B06D-EDEDE3013423}"/>
              </a:ext>
            </a:extLst>
          </p:cNvPr>
          <p:cNvSpPr>
            <a:spLocks noGrp="1" noChangeArrowheads="1"/>
          </p:cNvSpPr>
          <p:nvPr>
            <p:ph type="body" idx="1"/>
          </p:nvPr>
        </p:nvSpPr>
        <p:spPr/>
        <p:txBody>
          <a:bodyPr/>
          <a:lstStyle/>
          <a:p>
            <a:pPr eaLnBrk="1" hangingPunct="1">
              <a:lnSpc>
                <a:spcPct val="80000"/>
              </a:lnSpc>
              <a:defRPr/>
            </a:pPr>
            <a:r>
              <a:rPr lang="en-ZA" altLang="en-US" sz="2200" dirty="0">
                <a:latin typeface="Franklin Gothic Medium" panose="020B0603020102020204" pitchFamily="34" charset="0"/>
              </a:rPr>
              <a:t>Use figures for numerals from 11 upwards, and for all numerals that include a decimal point or a fraction (e.g. 4.25). </a:t>
            </a:r>
          </a:p>
          <a:p>
            <a:pPr eaLnBrk="1" hangingPunct="1">
              <a:lnSpc>
                <a:spcPct val="80000"/>
              </a:lnSpc>
              <a:defRPr/>
            </a:pPr>
            <a:r>
              <a:rPr lang="en-ZA" altLang="en-US" sz="2200" dirty="0">
                <a:latin typeface="Franklin Gothic Medium" panose="020B0603020102020204" pitchFamily="34" charset="0"/>
              </a:rPr>
              <a:t>Use words for simple numerals from one to ten, except: </a:t>
            </a:r>
          </a:p>
          <a:p>
            <a:pPr lvl="1" eaLnBrk="1" hangingPunct="1">
              <a:lnSpc>
                <a:spcPct val="80000"/>
              </a:lnSpc>
              <a:defRPr/>
            </a:pPr>
            <a:r>
              <a:rPr lang="en-ZA" altLang="en-US" sz="2200" dirty="0">
                <a:latin typeface="Franklin Gothic Medium" panose="020B0603020102020204" pitchFamily="34" charset="0"/>
              </a:rPr>
              <a:t>In percentages (e.g. 4%)</a:t>
            </a:r>
          </a:p>
          <a:p>
            <a:pPr lvl="1" eaLnBrk="1" hangingPunct="1">
              <a:lnSpc>
                <a:spcPct val="80000"/>
              </a:lnSpc>
              <a:defRPr/>
            </a:pPr>
            <a:r>
              <a:rPr lang="en-ZA" altLang="en-US" sz="2200" dirty="0">
                <a:latin typeface="Franklin Gothic Medium" panose="020B0603020102020204" pitchFamily="34" charset="0"/>
              </a:rPr>
              <a:t>In sets of numerals, some of which are higher than ten. E.g. Bankruptcies over the past three months were 14, 9 and 6. </a:t>
            </a:r>
          </a:p>
          <a:p>
            <a:pPr eaLnBrk="1" hangingPunct="1">
              <a:lnSpc>
                <a:spcPct val="80000"/>
              </a:lnSpc>
              <a:defRPr/>
            </a:pPr>
            <a:r>
              <a:rPr lang="en-ZA" altLang="en-US" sz="2200" dirty="0">
                <a:latin typeface="Franklin Gothic Medium" panose="020B0603020102020204" pitchFamily="34" charset="0"/>
              </a:rPr>
              <a:t>Fractions should be hyphenated (one-half, three-quarters, etc) and spelled out in words, even when the figures are higher than ten, E.g. The group put one-tenth of the income in unit trusts, a twentieth in stocks and a thirtieth in a savings account.</a:t>
            </a:r>
          </a:p>
          <a:p>
            <a:pPr eaLnBrk="1" hangingPunct="1">
              <a:lnSpc>
                <a:spcPct val="80000"/>
              </a:lnSpc>
              <a:defRPr/>
            </a:pPr>
            <a:r>
              <a:rPr lang="en-ZA" altLang="en-US" sz="2200" dirty="0">
                <a:latin typeface="Franklin Gothic Medium" panose="020B0603020102020204" pitchFamily="34" charset="0"/>
              </a:rPr>
              <a:t>Write in an open, readable way. Always ensure that even the non-expert readers understand your reports. </a:t>
            </a:r>
            <a:endParaRPr lang="en-US" altLang="en-US" sz="2200" dirty="0">
              <a:latin typeface="Franklin Gothic Medium" panose="020B0603020102020204" pitchFamily="34" charset="0"/>
            </a:endParaRPr>
          </a:p>
          <a:p>
            <a:pPr eaLnBrk="1" hangingPunct="1">
              <a:lnSpc>
                <a:spcPct val="80000"/>
              </a:lnSpc>
              <a:buFont typeface="Wingdings" panose="05000000000000000000" pitchFamily="2" charset="2"/>
              <a:buNone/>
              <a:defRPr/>
            </a:pPr>
            <a:r>
              <a:rPr lang="en-ZA" altLang="en-US" sz="2200" dirty="0">
                <a:latin typeface="Franklin Gothic Medium" panose="020B0603020102020204" pitchFamily="34" charset="0"/>
              </a:rPr>
              <a:t>	Example: $5 billion may be understood differently by various groups of readers, depending on their level of comprehension and interest.</a:t>
            </a:r>
            <a:endParaRPr lang="en-US" altLang="en-US" sz="2200" dirty="0">
              <a:latin typeface="Franklin Gothic Medium" panose="020B0603020102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809F5D1B-859F-4D1B-AB2D-C7EB3A95D240}"/>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Tips on dealing with numbers</a:t>
            </a:r>
          </a:p>
        </p:txBody>
      </p:sp>
      <p:sp>
        <p:nvSpPr>
          <p:cNvPr id="19459" name="Rectangle 3">
            <a:extLst>
              <a:ext uri="{FF2B5EF4-FFF2-40B4-BE49-F238E27FC236}">
                <a16:creationId xmlns:a16="http://schemas.microsoft.com/office/drawing/2014/main" id="{F0FDA5AD-F833-4255-A262-C25C5EB9ED9F}"/>
              </a:ext>
            </a:extLst>
          </p:cNvPr>
          <p:cNvSpPr>
            <a:spLocks noGrp="1" noChangeArrowheads="1"/>
          </p:cNvSpPr>
          <p:nvPr>
            <p:ph type="body" idx="1"/>
          </p:nvPr>
        </p:nvSpPr>
        <p:spPr>
          <a:xfrm>
            <a:off x="457200" y="1600200"/>
            <a:ext cx="8229600" cy="4953000"/>
          </a:xfrm>
        </p:spPr>
        <p:txBody>
          <a:bodyPr/>
          <a:lstStyle/>
          <a:p>
            <a:pPr eaLnBrk="1" hangingPunct="1">
              <a:lnSpc>
                <a:spcPct val="80000"/>
              </a:lnSpc>
              <a:defRPr/>
            </a:pPr>
            <a:r>
              <a:rPr lang="en-ZA" altLang="en-US" sz="2200" dirty="0">
                <a:latin typeface="Franklin Gothic Medium" panose="020B0603020102020204" pitchFamily="34" charset="0"/>
              </a:rPr>
              <a:t>Study the data closely. Identify that which is key to your report’s central thrust. </a:t>
            </a:r>
          </a:p>
          <a:p>
            <a:pPr eaLnBrk="1" hangingPunct="1">
              <a:lnSpc>
                <a:spcPct val="80000"/>
              </a:lnSpc>
              <a:buFont typeface="Wingdings" panose="05000000000000000000" pitchFamily="2" charset="2"/>
              <a:buNone/>
              <a:defRPr/>
            </a:pPr>
            <a:r>
              <a:rPr lang="en-ZA" altLang="en-US" sz="2200" dirty="0">
                <a:latin typeface="Franklin Gothic Medium" panose="020B0603020102020204" pitchFamily="34" charset="0"/>
              </a:rPr>
              <a:t>	Note: Of course, it is tough to throw away data that you have so painfully gathered. However, the unacceptable alternative is a report cluttered with irrelevant facts and numbers. </a:t>
            </a:r>
            <a:endParaRPr lang="en-US" altLang="en-US" sz="2200" dirty="0">
              <a:latin typeface="Franklin Gothic Medium" panose="020B0603020102020204" pitchFamily="34" charset="0"/>
            </a:endParaRPr>
          </a:p>
          <a:p>
            <a:pPr eaLnBrk="1" hangingPunct="1">
              <a:lnSpc>
                <a:spcPct val="80000"/>
              </a:lnSpc>
              <a:defRPr/>
            </a:pPr>
            <a:r>
              <a:rPr lang="en-ZA" altLang="en-US" sz="2200" dirty="0">
                <a:latin typeface="Franklin Gothic Medium" panose="020B0603020102020204" pitchFamily="34" charset="0"/>
              </a:rPr>
              <a:t>Put the facts and numbers in language and context that explain their importance and meaning to your readers. E.g. What is 0.5% in your audience’s context? What is $1 billion? </a:t>
            </a:r>
            <a:endParaRPr lang="en-US" altLang="en-US" sz="2200" dirty="0">
              <a:latin typeface="Franklin Gothic Medium" panose="020B0603020102020204" pitchFamily="34" charset="0"/>
            </a:endParaRPr>
          </a:p>
          <a:p>
            <a:pPr eaLnBrk="1" hangingPunct="1">
              <a:lnSpc>
                <a:spcPct val="80000"/>
              </a:lnSpc>
              <a:defRPr/>
            </a:pPr>
            <a:r>
              <a:rPr lang="en-ZA" altLang="en-US" sz="2200" dirty="0">
                <a:latin typeface="Franklin Gothic Medium" panose="020B0603020102020204" pitchFamily="34" charset="0"/>
              </a:rPr>
              <a:t>Place your facts carefully. Feed facts and numbers to your audiences quickly enough to maintain their interest. Yet, you should not be too fast or offer data in big bunches; you will choke them to death!</a:t>
            </a:r>
          </a:p>
          <a:p>
            <a:pPr eaLnBrk="1" hangingPunct="1">
              <a:lnSpc>
                <a:spcPct val="80000"/>
              </a:lnSpc>
              <a:buFont typeface="Wingdings" panose="05000000000000000000" pitchFamily="2" charset="2"/>
              <a:buNone/>
              <a:defRPr/>
            </a:pPr>
            <a:r>
              <a:rPr lang="en-ZA" altLang="en-US" sz="2200" b="1" dirty="0">
                <a:latin typeface="Franklin Gothic Medium" panose="020B0603020102020204" pitchFamily="34" charset="0"/>
              </a:rPr>
              <a:t>	</a:t>
            </a:r>
            <a:r>
              <a:rPr lang="en-ZA" altLang="en-US" sz="2200" dirty="0">
                <a:latin typeface="Franklin Gothic Medium" panose="020B0603020102020204" pitchFamily="34" charset="0"/>
              </a:rPr>
              <a:t>Note: We may have facts and numbers important to many groups of people, but we should emphasise those that are meaningful to the largest audience. Meaning here equals impact, proximity, conflict and prominence. Putting numbers in context equals translating them for your audience.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73150D68-58E2-4AC9-99A6-3436A081BF70}"/>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Tips on dealing with numbers</a:t>
            </a:r>
          </a:p>
        </p:txBody>
      </p:sp>
      <p:sp>
        <p:nvSpPr>
          <p:cNvPr id="17411" name="Rectangle 3">
            <a:extLst>
              <a:ext uri="{FF2B5EF4-FFF2-40B4-BE49-F238E27FC236}">
                <a16:creationId xmlns:a16="http://schemas.microsoft.com/office/drawing/2014/main" id="{A7632A15-8E04-495C-9C5F-BD27F88E63EA}"/>
              </a:ext>
            </a:extLst>
          </p:cNvPr>
          <p:cNvSpPr>
            <a:spLocks noGrp="1" noChangeArrowheads="1"/>
          </p:cNvSpPr>
          <p:nvPr>
            <p:ph type="body" idx="1"/>
          </p:nvPr>
        </p:nvSpPr>
        <p:spPr>
          <a:xfrm>
            <a:off x="457200" y="1524000"/>
            <a:ext cx="8229600" cy="5105400"/>
          </a:xfrm>
        </p:spPr>
        <p:txBody>
          <a:bodyPr/>
          <a:lstStyle/>
          <a:p>
            <a:pPr eaLnBrk="1" hangingPunct="1">
              <a:lnSpc>
                <a:spcPct val="80000"/>
              </a:lnSpc>
              <a:defRPr/>
            </a:pPr>
            <a:r>
              <a:rPr lang="en-ZA" altLang="en-US" sz="2200" dirty="0">
                <a:latin typeface="Franklin Gothic Medium" panose="020B0603020102020204" pitchFamily="34" charset="0"/>
              </a:rPr>
              <a:t>Assist readers by providing a </a:t>
            </a:r>
            <a:r>
              <a:rPr lang="en-ZA" altLang="en-US" sz="2200" i="1" dirty="0">
                <a:latin typeface="Franklin Gothic Medium" panose="020B0603020102020204" pitchFamily="34" charset="0"/>
              </a:rPr>
              <a:t>comparative context. </a:t>
            </a:r>
            <a:r>
              <a:rPr lang="en-ZA" altLang="en-US" sz="2200" dirty="0">
                <a:latin typeface="Franklin Gothic Medium" panose="020B0603020102020204" pitchFamily="34" charset="0"/>
              </a:rPr>
              <a:t>Direct comparison of numbers with others aids readers’ comprehension. Compare to something people can relate to, such as another time, an earlier year, or another place. </a:t>
            </a:r>
            <a:endParaRPr lang="en-US" altLang="en-US" sz="2200" dirty="0">
              <a:latin typeface="Franklin Gothic Medium" panose="020B0603020102020204" pitchFamily="34" charset="0"/>
            </a:endParaRPr>
          </a:p>
          <a:p>
            <a:pPr eaLnBrk="1" hangingPunct="1">
              <a:lnSpc>
                <a:spcPct val="80000"/>
              </a:lnSpc>
              <a:defRPr/>
            </a:pPr>
            <a:r>
              <a:rPr lang="en-ZA" altLang="en-US" sz="2200" b="1" dirty="0">
                <a:latin typeface="Franklin Gothic Medium" panose="020B0603020102020204" pitchFamily="34" charset="0"/>
              </a:rPr>
              <a:t>Example:</a:t>
            </a:r>
            <a:r>
              <a:rPr lang="en-ZA" altLang="en-US" sz="2200" dirty="0">
                <a:latin typeface="Franklin Gothic Medium" panose="020B0603020102020204" pitchFamily="34" charset="0"/>
              </a:rPr>
              <a:t> Profits before tax rose 39 percent to $551 million from $396 million last year.</a:t>
            </a:r>
            <a:endParaRPr lang="en-US" altLang="en-US" sz="2200" dirty="0">
              <a:latin typeface="Franklin Gothic Medium" panose="020B0603020102020204" pitchFamily="34" charset="0"/>
            </a:endParaRPr>
          </a:p>
          <a:p>
            <a:pPr eaLnBrk="1" hangingPunct="1">
              <a:lnSpc>
                <a:spcPct val="80000"/>
              </a:lnSpc>
              <a:defRPr/>
            </a:pPr>
            <a:r>
              <a:rPr lang="en-ZA" altLang="en-US" sz="2200" dirty="0">
                <a:latin typeface="Franklin Gothic Medium" panose="020B0603020102020204" pitchFamily="34" charset="0"/>
              </a:rPr>
              <a:t>Always highlight the impact. Remember that audiences are searching the facts in your report for meaning and relevance to their family finances, companies, etc. Behind all numbers lurks meaning for real human beings. A number seldom will strengthen your report unless you can show how it affects life. </a:t>
            </a:r>
          </a:p>
          <a:p>
            <a:pPr eaLnBrk="1" hangingPunct="1">
              <a:lnSpc>
                <a:spcPct val="80000"/>
              </a:lnSpc>
              <a:buFont typeface="Wingdings" panose="05000000000000000000" pitchFamily="2" charset="2"/>
              <a:buNone/>
              <a:defRPr/>
            </a:pPr>
            <a:r>
              <a:rPr lang="en-ZA" altLang="en-US" sz="2200" dirty="0">
                <a:latin typeface="Franklin Gothic Medium" panose="020B0603020102020204" pitchFamily="34" charset="0"/>
              </a:rPr>
              <a:t>	</a:t>
            </a:r>
          </a:p>
          <a:p>
            <a:pPr eaLnBrk="1" hangingPunct="1">
              <a:lnSpc>
                <a:spcPct val="80000"/>
              </a:lnSpc>
              <a:buFont typeface="Wingdings" panose="05000000000000000000" pitchFamily="2" charset="2"/>
              <a:buNone/>
              <a:defRPr/>
            </a:pPr>
            <a:r>
              <a:rPr lang="en-ZA" altLang="en-US" sz="2200" dirty="0">
                <a:latin typeface="Franklin Gothic Medium" panose="020B0603020102020204" pitchFamily="34" charset="0"/>
              </a:rPr>
              <a:t>	“When you do use a figure in a story, put it in context by comparing it to something else. A number has little significance on its own; its true meaning comes from its relative value.”</a:t>
            </a:r>
            <a:endParaRPr lang="en-US" altLang="en-US" sz="2200" dirty="0">
              <a:latin typeface="Franklin Gothic Medium" panose="020B0603020102020204" pitchFamily="34" charset="0"/>
            </a:endParaRPr>
          </a:p>
          <a:p>
            <a:pPr algn="r" eaLnBrk="1" hangingPunct="1">
              <a:lnSpc>
                <a:spcPct val="80000"/>
              </a:lnSpc>
              <a:defRPr/>
            </a:pPr>
            <a:r>
              <a:rPr lang="en-ZA" altLang="en-US" sz="1800" dirty="0">
                <a:latin typeface="Franklin Gothic Medium" panose="020B0603020102020204" pitchFamily="34" charset="0"/>
              </a:rPr>
              <a:t>-- Paul Hemp, </a:t>
            </a:r>
            <a:r>
              <a:rPr lang="en-ZA" altLang="en-US" sz="1800" i="1" dirty="0">
                <a:latin typeface="Franklin Gothic Medium" panose="020B0603020102020204" pitchFamily="34" charset="0"/>
              </a:rPr>
              <a:t>Ten Practical Tips for Business and </a:t>
            </a:r>
          </a:p>
          <a:p>
            <a:pPr algn="r" eaLnBrk="1" hangingPunct="1">
              <a:lnSpc>
                <a:spcPct val="80000"/>
              </a:lnSpc>
              <a:buFont typeface="Wingdings" panose="05000000000000000000" pitchFamily="2" charset="2"/>
              <a:buNone/>
              <a:defRPr/>
            </a:pPr>
            <a:r>
              <a:rPr lang="en-ZA" altLang="en-US" sz="1800" i="1" dirty="0">
                <a:latin typeface="Franklin Gothic Medium" panose="020B0603020102020204" pitchFamily="34" charset="0"/>
              </a:rPr>
              <a:t>Economic Reporting in Developing Economies.</a:t>
            </a:r>
            <a:endParaRPr lang="en-US" altLang="en-US" sz="1800" dirty="0">
              <a:latin typeface="Franklin Gothic Medium" panose="020B06030201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97E0D34F-73A2-4DF6-B7EA-181FC856A697}"/>
              </a:ext>
            </a:extLst>
          </p:cNvPr>
          <p:cNvSpPr>
            <a:spLocks noGrp="1" noRot="1" noChangeArrowheads="1"/>
          </p:cNvSpPr>
          <p:nvPr>
            <p:ph type="title"/>
          </p:nvPr>
        </p:nvSpPr>
        <p:spPr/>
        <p:txBody>
          <a:bodyPr/>
          <a:lstStyle/>
          <a:p>
            <a:pPr eaLnBrk="1" hangingPunct="1">
              <a:defRPr/>
            </a:pPr>
            <a:r>
              <a:rPr lang="en-US" altLang="en-US">
                <a:latin typeface="Franklin Gothic Medium" panose="020B0603020102020204" pitchFamily="34" charset="0"/>
              </a:rPr>
              <a:t>Tips on dealing with numbers</a:t>
            </a:r>
          </a:p>
        </p:txBody>
      </p:sp>
      <p:sp>
        <p:nvSpPr>
          <p:cNvPr id="20483" name="Rectangle 3">
            <a:extLst>
              <a:ext uri="{FF2B5EF4-FFF2-40B4-BE49-F238E27FC236}">
                <a16:creationId xmlns:a16="http://schemas.microsoft.com/office/drawing/2014/main" id="{3AC9F980-2453-449C-8375-7E7C9207472C}"/>
              </a:ext>
            </a:extLst>
          </p:cNvPr>
          <p:cNvSpPr>
            <a:spLocks noGrp="1" noChangeArrowheads="1"/>
          </p:cNvSpPr>
          <p:nvPr>
            <p:ph type="body" idx="1"/>
          </p:nvPr>
        </p:nvSpPr>
        <p:spPr/>
        <p:txBody>
          <a:bodyPr/>
          <a:lstStyle/>
          <a:p>
            <a:pPr eaLnBrk="1" hangingPunct="1">
              <a:lnSpc>
                <a:spcPct val="90000"/>
              </a:lnSpc>
              <a:defRPr/>
            </a:pPr>
            <a:r>
              <a:rPr lang="en-ZA" altLang="en-US" sz="2200">
                <a:latin typeface="Franklin Gothic Medium" panose="020B0603020102020204" pitchFamily="34" charset="0"/>
              </a:rPr>
              <a:t>Compare only true comparables. Don’t compare apples and oranges. </a:t>
            </a:r>
          </a:p>
          <a:p>
            <a:pPr eaLnBrk="1" hangingPunct="1">
              <a:lnSpc>
                <a:spcPct val="90000"/>
              </a:lnSpc>
              <a:defRPr/>
            </a:pPr>
            <a:r>
              <a:rPr lang="en-ZA" altLang="en-US" sz="2200">
                <a:latin typeface="Franklin Gothic Medium" panose="020B0603020102020204" pitchFamily="34" charset="0"/>
              </a:rPr>
              <a:t>Compare similar businesses, same periods, adjusted numbers (real), and net items (excluding special items). </a:t>
            </a:r>
          </a:p>
          <a:p>
            <a:pPr eaLnBrk="1" hangingPunct="1">
              <a:lnSpc>
                <a:spcPct val="90000"/>
              </a:lnSpc>
              <a:defRPr/>
            </a:pPr>
            <a:r>
              <a:rPr lang="en-ZA" altLang="en-US" sz="2200">
                <a:latin typeface="Franklin Gothic Medium" panose="020B0603020102020204" pitchFamily="34" charset="0"/>
              </a:rPr>
              <a:t>Also, watch out for changes in the financial (fiscal) year. </a:t>
            </a:r>
          </a:p>
          <a:p>
            <a:pPr eaLnBrk="1" hangingPunct="1">
              <a:lnSpc>
                <a:spcPct val="90000"/>
              </a:lnSpc>
              <a:defRPr/>
            </a:pPr>
            <a:r>
              <a:rPr lang="en-ZA" altLang="en-US" sz="2200">
                <a:latin typeface="Franklin Gothic Medium" panose="020B0603020102020204" pitchFamily="34" charset="0"/>
              </a:rPr>
              <a:t>Be consistent in style. </a:t>
            </a:r>
          </a:p>
          <a:p>
            <a:pPr eaLnBrk="1" hangingPunct="1">
              <a:lnSpc>
                <a:spcPct val="90000"/>
              </a:lnSpc>
              <a:defRPr/>
            </a:pPr>
            <a:r>
              <a:rPr lang="en-ZA" altLang="en-US" sz="2200">
                <a:latin typeface="Franklin Gothic Medium" panose="020B0603020102020204" pitchFamily="34" charset="0"/>
              </a:rPr>
              <a:t>Use percent or % but do not interchange. </a:t>
            </a:r>
          </a:p>
          <a:p>
            <a:pPr eaLnBrk="1" hangingPunct="1">
              <a:lnSpc>
                <a:spcPct val="90000"/>
              </a:lnSpc>
              <a:defRPr/>
            </a:pPr>
            <a:r>
              <a:rPr lang="en-ZA" altLang="en-US" sz="2200">
                <a:latin typeface="Franklin Gothic Medium" panose="020B0603020102020204" pitchFamily="34" charset="0"/>
              </a:rPr>
              <a:t>Use fractions or decimal points exclusively. </a:t>
            </a:r>
          </a:p>
          <a:p>
            <a:pPr eaLnBrk="1" hangingPunct="1">
              <a:lnSpc>
                <a:spcPct val="90000"/>
              </a:lnSpc>
              <a:buFont typeface="Wingdings" panose="05000000000000000000" pitchFamily="2" charset="2"/>
              <a:buNone/>
              <a:defRPr/>
            </a:pPr>
            <a:r>
              <a:rPr lang="en-ZA" altLang="en-US" sz="2200">
                <a:latin typeface="Franklin Gothic Medium" panose="020B0603020102020204" pitchFamily="34" charset="0"/>
              </a:rPr>
              <a:t>	Note: A fall from 4% to 2% is a drop of two percentage points, or of 50%, but not of 2%. </a:t>
            </a:r>
            <a:endParaRPr lang="en-US" altLang="en-US" sz="2200">
              <a:latin typeface="Franklin Gothic Medium" panose="020B0603020102020204" pitchFamily="34" charset="0"/>
            </a:endParaRPr>
          </a:p>
          <a:p>
            <a:pPr eaLnBrk="1" hangingPunct="1">
              <a:lnSpc>
                <a:spcPct val="90000"/>
              </a:lnSpc>
              <a:defRPr/>
            </a:pPr>
            <a:endParaRPr lang="en-US" altLang="en-US" sz="2200">
              <a:latin typeface="Franklin Gothic Medium" panose="020B0603020102020204" pitchFamily="34" charset="0"/>
            </a:endParaRPr>
          </a:p>
          <a:p>
            <a:pPr eaLnBrk="1" hangingPunct="1">
              <a:lnSpc>
                <a:spcPct val="90000"/>
              </a:lnSpc>
              <a:defRPr/>
            </a:pPr>
            <a:endParaRPr lang="en-US" altLang="en-US" sz="2200">
              <a:latin typeface="Franklin Gothic Medium" panose="020B0603020102020204" pitchFamily="34" charset="0"/>
            </a:endParaRPr>
          </a:p>
        </p:txBody>
      </p:sp>
    </p:spTree>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Stream">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anose="02020404030301010803"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Garamond" panose="02020404030301010803"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Stream</Template>
  <TotalTime>65</TotalTime>
  <Words>1018</Words>
  <Application>Microsoft Office PowerPoint</Application>
  <PresentationFormat>On-screen Show (4:3)</PresentationFormat>
  <Paragraphs>100</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Franklin Gothic Medium</vt:lpstr>
      <vt:lpstr>Garamond</vt:lpstr>
      <vt:lpstr>Monotype Sorts</vt:lpstr>
      <vt:lpstr>Times New Roman</vt:lpstr>
      <vt:lpstr>Wingdings</vt:lpstr>
      <vt:lpstr>Stream</vt:lpstr>
      <vt:lpstr>Dealing with numbers</vt:lpstr>
      <vt:lpstr>A crisis of numbers …</vt:lpstr>
      <vt:lpstr>A crisis of numbers …</vt:lpstr>
      <vt:lpstr>Why do numbers matter?</vt:lpstr>
      <vt:lpstr>Why do numbers matter?</vt:lpstr>
      <vt:lpstr>Why do numbers matter?</vt:lpstr>
      <vt:lpstr>Why do numbers matter?</vt:lpstr>
      <vt:lpstr>Why do numbers matter?</vt:lpstr>
      <vt:lpstr>Warning about numbers</vt:lpstr>
      <vt:lpstr>Tips on dealing with numbers</vt:lpstr>
      <vt:lpstr>Tips on dealing with numbers</vt:lpstr>
      <vt:lpstr>Tips on dealing with numbers</vt:lpstr>
      <vt:lpstr>Tips on dealing with numbers</vt:lpstr>
      <vt:lpstr>Tips on dealing with numbers</vt:lpstr>
    </vt:vector>
  </TitlesOfParts>
  <Company>Tangaza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numbers</dc:title>
  <dc:creator>E+NK</dc:creator>
  <cp:lastModifiedBy>TAM 1AA1</cp:lastModifiedBy>
  <cp:revision>4</cp:revision>
  <dcterms:created xsi:type="dcterms:W3CDTF">2008-08-10T04:21:42Z</dcterms:created>
  <dcterms:modified xsi:type="dcterms:W3CDTF">2019-10-03T09:27:18Z</dcterms:modified>
</cp:coreProperties>
</file>