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804" r:id="rId1"/>
  </p:sldMasterIdLst>
  <p:sldIdLst>
    <p:sldId id="256" r:id="rId2"/>
    <p:sldId id="259" r:id="rId3"/>
    <p:sldId id="260" r:id="rId4"/>
    <p:sldId id="261" r:id="rId5"/>
    <p:sldId id="265" r:id="rId6"/>
    <p:sldId id="263" r:id="rId7"/>
    <p:sldId id="262" r:id="rId8"/>
    <p:sldId id="266" r:id="rId9"/>
    <p:sldId id="264" r:id="rId10"/>
    <p:sldId id="267" r:id="rId11"/>
    <p:sldId id="258" r:id="rId12"/>
    <p:sldId id="271" r:id="rId13"/>
    <p:sldId id="268" r:id="rId14"/>
    <p:sldId id="269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dirty="0"/>
              <a:t>Benin</a:t>
            </a:r>
            <a:r>
              <a:rPr lang="en-US" baseline="0" dirty="0"/>
              <a:t> Structure of the Economy</a:t>
            </a:r>
            <a:endParaRPr lang="en-US" dirty="0"/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Sheet1!$A$8</c:f>
              <c:strCache>
                <c:ptCount val="1"/>
                <c:pt idx="0">
                  <c:v>GDP Growth Rate</c:v>
                </c:pt>
              </c:strCache>
            </c:strRef>
          </c:tx>
          <c:marker>
            <c:symbol val="none"/>
          </c:marker>
          <c:cat>
            <c:numRef>
              <c:f>Sheet1!$B$7:$L$7</c:f>
              <c:numCache>
                <c:formatCode>General</c:formatCode>
                <c:ptCount val="1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</c:numCache>
            </c:numRef>
          </c:cat>
          <c:val>
            <c:numRef>
              <c:f>Sheet1!$B$8:$L$8</c:f>
              <c:numCache>
                <c:formatCode>General</c:formatCode>
                <c:ptCount val="11"/>
                <c:pt idx="0">
                  <c:v>4.4000000000000004</c:v>
                </c:pt>
                <c:pt idx="1">
                  <c:v>3.9</c:v>
                </c:pt>
                <c:pt idx="2">
                  <c:v>3.1</c:v>
                </c:pt>
                <c:pt idx="3">
                  <c:v>2.9</c:v>
                </c:pt>
                <c:pt idx="4">
                  <c:v>3.8</c:v>
                </c:pt>
                <c:pt idx="5">
                  <c:v>4.5999999999999996</c:v>
                </c:pt>
                <c:pt idx="6">
                  <c:v>5</c:v>
                </c:pt>
                <c:pt idx="7">
                  <c:v>2.7</c:v>
                </c:pt>
                <c:pt idx="8">
                  <c:v>2.6</c:v>
                </c:pt>
                <c:pt idx="9">
                  <c:v>3.5</c:v>
                </c:pt>
                <c:pt idx="10">
                  <c:v>5.4</c:v>
                </c:pt>
              </c:numCache>
            </c:numRef>
          </c:val>
        </c:ser>
        <c:ser>
          <c:idx val="1"/>
          <c:order val="1"/>
          <c:tx>
            <c:strRef>
              <c:f>Sheet1!$A$9</c:f>
              <c:strCache>
                <c:ptCount val="1"/>
                <c:pt idx="0">
                  <c:v>Share Primary Sector</c:v>
                </c:pt>
              </c:strCache>
            </c:strRef>
          </c:tx>
          <c:marker>
            <c:symbol val="none"/>
          </c:marker>
          <c:cat>
            <c:numRef>
              <c:f>Sheet1!$B$7:$L$7</c:f>
              <c:numCache>
                <c:formatCode>General</c:formatCode>
                <c:ptCount val="1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</c:numCache>
            </c:numRef>
          </c:cat>
          <c:val>
            <c:numRef>
              <c:f>Sheet1!$B$9:$L$9</c:f>
              <c:numCache>
                <c:formatCode>General</c:formatCode>
                <c:ptCount val="11"/>
                <c:pt idx="0">
                  <c:v>1</c:v>
                </c:pt>
                <c:pt idx="1">
                  <c:v>0.9</c:v>
                </c:pt>
                <c:pt idx="2">
                  <c:v>2.4</c:v>
                </c:pt>
                <c:pt idx="3">
                  <c:v>-0.30000000000000021</c:v>
                </c:pt>
                <c:pt idx="4">
                  <c:v>2.1</c:v>
                </c:pt>
                <c:pt idx="5">
                  <c:v>1.6</c:v>
                </c:pt>
                <c:pt idx="6">
                  <c:v>1.4</c:v>
                </c:pt>
                <c:pt idx="7">
                  <c:v>1</c:v>
                </c:pt>
                <c:pt idx="8">
                  <c:v>0.5</c:v>
                </c:pt>
                <c:pt idx="9">
                  <c:v>2.1</c:v>
                </c:pt>
                <c:pt idx="10">
                  <c:v>2.2000000000000002</c:v>
                </c:pt>
              </c:numCache>
            </c:numRef>
          </c:val>
        </c:ser>
        <c:ser>
          <c:idx val="2"/>
          <c:order val="2"/>
          <c:tx>
            <c:strRef>
              <c:f>Sheet1!$A$10</c:f>
              <c:strCache>
                <c:ptCount val="1"/>
                <c:pt idx="0">
                  <c:v>Share Secondary Sector</c:v>
                </c:pt>
              </c:strCache>
            </c:strRef>
          </c:tx>
          <c:marker>
            <c:symbol val="none"/>
          </c:marker>
          <c:cat>
            <c:numRef>
              <c:f>Sheet1!$B$7:$L$7</c:f>
              <c:numCache>
                <c:formatCode>General</c:formatCode>
                <c:ptCount val="1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</c:numCache>
            </c:numRef>
          </c:cat>
          <c:val>
            <c:numRef>
              <c:f>Sheet1!$B$10:$L$10</c:f>
              <c:numCache>
                <c:formatCode>General</c:formatCode>
                <c:ptCount val="11"/>
                <c:pt idx="0">
                  <c:v>1</c:v>
                </c:pt>
                <c:pt idx="1">
                  <c:v>0.4</c:v>
                </c:pt>
                <c:pt idx="2">
                  <c:v>-0.1</c:v>
                </c:pt>
                <c:pt idx="3">
                  <c:v>0.8</c:v>
                </c:pt>
                <c:pt idx="4">
                  <c:v>-0.1</c:v>
                </c:pt>
                <c:pt idx="5">
                  <c:v>0.5</c:v>
                </c:pt>
                <c:pt idx="6">
                  <c:v>0.60000000000000042</c:v>
                </c:pt>
                <c:pt idx="7">
                  <c:v>0.4</c:v>
                </c:pt>
                <c:pt idx="8">
                  <c:v>0.5</c:v>
                </c:pt>
                <c:pt idx="9">
                  <c:v>0.4</c:v>
                </c:pt>
                <c:pt idx="10">
                  <c:v>0.60000000000000042</c:v>
                </c:pt>
              </c:numCache>
            </c:numRef>
          </c:val>
        </c:ser>
        <c:ser>
          <c:idx val="3"/>
          <c:order val="3"/>
          <c:tx>
            <c:strRef>
              <c:f>Sheet1!$A$11</c:f>
              <c:strCache>
                <c:ptCount val="1"/>
                <c:pt idx="0">
                  <c:v>Share Terciary Sector</c:v>
                </c:pt>
              </c:strCache>
            </c:strRef>
          </c:tx>
          <c:marker>
            <c:symbol val="none"/>
          </c:marker>
          <c:cat>
            <c:numRef>
              <c:f>Sheet1!$B$7:$L$7</c:f>
              <c:numCache>
                <c:formatCode>General</c:formatCode>
                <c:ptCount val="1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</c:numCache>
            </c:numRef>
          </c:cat>
          <c:val>
            <c:numRef>
              <c:f>Sheet1!$B$11:$L$11</c:f>
              <c:numCache>
                <c:formatCode>General</c:formatCode>
                <c:ptCount val="11"/>
                <c:pt idx="0">
                  <c:v>1.4</c:v>
                </c:pt>
                <c:pt idx="1">
                  <c:v>1.9</c:v>
                </c:pt>
                <c:pt idx="2">
                  <c:v>-0.1</c:v>
                </c:pt>
                <c:pt idx="3">
                  <c:v>1.8</c:v>
                </c:pt>
                <c:pt idx="4">
                  <c:v>1.1000000000000001</c:v>
                </c:pt>
                <c:pt idx="5">
                  <c:v>1.8</c:v>
                </c:pt>
                <c:pt idx="6">
                  <c:v>2.2000000000000002</c:v>
                </c:pt>
                <c:pt idx="7">
                  <c:v>0.8</c:v>
                </c:pt>
                <c:pt idx="8">
                  <c:v>0.8</c:v>
                </c:pt>
                <c:pt idx="9">
                  <c:v>0.7000000000000004</c:v>
                </c:pt>
                <c:pt idx="10">
                  <c:v>1.8</c:v>
                </c:pt>
              </c:numCache>
            </c:numRef>
          </c:val>
        </c:ser>
        <c:marker val="1"/>
        <c:axId val="151713280"/>
        <c:axId val="151846912"/>
      </c:lineChart>
      <c:catAx>
        <c:axId val="151713280"/>
        <c:scaling>
          <c:orientation val="minMax"/>
        </c:scaling>
        <c:axPos val="b"/>
        <c:numFmt formatCode="General" sourceLinked="1"/>
        <c:majorTickMark val="none"/>
        <c:tickLblPos val="nextTo"/>
        <c:crossAx val="151846912"/>
        <c:crosses val="autoZero"/>
        <c:auto val="1"/>
        <c:lblAlgn val="ctr"/>
        <c:lblOffset val="100"/>
      </c:catAx>
      <c:valAx>
        <c:axId val="151846912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spPr>
          <a:ln w="9525">
            <a:noFill/>
          </a:ln>
        </c:spPr>
        <c:crossAx val="151713280"/>
        <c:crosses val="autoZero"/>
        <c:crossBetween val="between"/>
      </c:valAx>
    </c:plotArea>
    <c:legend>
      <c:legendPos val="b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dirty="0"/>
              <a:t>Benin</a:t>
            </a:r>
            <a:r>
              <a:rPr lang="en-US" baseline="0" dirty="0"/>
              <a:t> APRM Progression</a:t>
            </a:r>
            <a:endParaRPr lang="en-US" dirty="0"/>
          </a:p>
        </c:rich>
      </c:tx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Years</c:v>
                </c:pt>
              </c:strCache>
            </c:strRef>
          </c:tx>
          <c:dLbls>
            <c:showVal val="1"/>
            <c:showLeaderLines val="1"/>
          </c:dLbls>
          <c:cat>
            <c:strRef>
              <c:f>Sheet1!$A$2:$A$5</c:f>
              <c:strCache>
                <c:ptCount val="4"/>
                <c:pt idx="0">
                  <c:v>Accession to MOU</c:v>
                </c:pt>
                <c:pt idx="1">
                  <c:v>MOU to NPoA</c:v>
                </c:pt>
                <c:pt idx="2">
                  <c:v>NPoA to Country Review</c:v>
                </c:pt>
                <c:pt idx="3">
                  <c:v>Country Rev to Peer Rev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1.7</c:v>
                </c:pt>
                <c:pt idx="1">
                  <c:v>1.3</c:v>
                </c:pt>
                <c:pt idx="2">
                  <c:v>0.30000000000000021</c:v>
                </c:pt>
                <c:pt idx="3">
                  <c:v>0.5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70076702506848065"/>
          <c:y val="0.36927739237050861"/>
          <c:w val="0.28987631527375268"/>
          <c:h val="0.30278425165686368"/>
        </c:manualLayout>
      </c:layout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186BD-1E48-436E-8AC6-2AE4C5B5A97F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5D5B-59F5-45E3-9797-23252364E0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186BD-1E48-436E-8AC6-2AE4C5B5A97F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5D5B-59F5-45E3-9797-23252364E0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186BD-1E48-436E-8AC6-2AE4C5B5A97F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5D5B-59F5-45E3-9797-23252364E0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186BD-1E48-436E-8AC6-2AE4C5B5A97F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5D5B-59F5-45E3-9797-23252364E0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186BD-1E48-436E-8AC6-2AE4C5B5A97F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5D5B-59F5-45E3-9797-23252364E0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186BD-1E48-436E-8AC6-2AE4C5B5A97F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5D5B-59F5-45E3-9797-23252364E0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186BD-1E48-436E-8AC6-2AE4C5B5A97F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5D5B-59F5-45E3-9797-23252364E0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186BD-1E48-436E-8AC6-2AE4C5B5A97F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5D5B-59F5-45E3-9797-23252364E0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186BD-1E48-436E-8AC6-2AE4C5B5A97F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5C45D5B-59F5-45E3-9797-23252364E0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186BD-1E48-436E-8AC6-2AE4C5B5A97F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5D5B-59F5-45E3-9797-23252364E0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186BD-1E48-436E-8AC6-2AE4C5B5A97F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45D5B-59F5-45E3-9797-23252364E0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3C186BD-1E48-436E-8AC6-2AE4C5B5A97F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5C45D5B-59F5-45E3-9797-23252364E05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64291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INTEGRATING NPoA AND APRM: THE CASE OF BENIN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0100" y="3357562"/>
            <a:ext cx="7143800" cy="2857520"/>
          </a:xfrm>
        </p:spPr>
        <p:txBody>
          <a:bodyPr>
            <a:normAutofit/>
          </a:bodyPr>
          <a:lstStyle/>
          <a:p>
            <a:r>
              <a:rPr lang="en-US" b="1" dirty="0" smtClean="0"/>
              <a:t>Prof Sylvain H. Boko</a:t>
            </a:r>
          </a:p>
          <a:p>
            <a:r>
              <a:rPr lang="en-US" b="1" dirty="0" smtClean="0"/>
              <a:t>Head, Regional Advisors Team/Development Planning and Statistics Cluster</a:t>
            </a:r>
          </a:p>
          <a:p>
            <a:r>
              <a:rPr lang="en-US" b="1" dirty="0" smtClean="0"/>
              <a:t>UN Economic Commission for Africa (ECA)</a:t>
            </a:r>
            <a:endParaRPr lang="en-US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r>
              <a:rPr lang="en-US" b="1" dirty="0" smtClean="0"/>
              <a:t>The APRM Imperative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Commitment of African Heads of States to </a:t>
            </a:r>
          </a:p>
          <a:p>
            <a:pPr lvl="1"/>
            <a:r>
              <a:rPr lang="en-US" dirty="0" smtClean="0"/>
              <a:t>eradicate poverty</a:t>
            </a:r>
          </a:p>
          <a:p>
            <a:pPr lvl="1"/>
            <a:r>
              <a:rPr lang="en-US" dirty="0" smtClean="0"/>
              <a:t>place the continent on a growth and sustainable development trajectory</a:t>
            </a:r>
          </a:p>
          <a:p>
            <a:r>
              <a:rPr lang="en-US" dirty="0" smtClean="0"/>
              <a:t>Democracy and Governance at the heart of the African leaders’ and populations’ quest for social, political, and economic renewal</a:t>
            </a:r>
          </a:p>
          <a:p>
            <a:r>
              <a:rPr lang="en-US" dirty="0" smtClean="0"/>
              <a:t>Hence the establishment of the APRM mechanism and the signing of the basic APRM documents by the HOSG in Abuja in 2003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00010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The APRM as a Governance Mechanism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57274"/>
            <a:ext cx="8643998" cy="550072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APRM as a self-evaluation instrument voluntarily adhered to by member states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Main Objective: 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Adopt policies, standards and practices to promote democracy, political stability, economic growth and sustainable development.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Thematic Focus include: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Political Governance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Economic Governance and Management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Corporate Governance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Socio-economic Development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0"/>
            <a:ext cx="8443914" cy="135729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The APRM as a Governance Mechanism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357298"/>
            <a:ext cx="8643998" cy="5286412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Official stages include: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/>
              <a:t>Country Self-Assessment and Preliminary National Programme of Action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/>
              <a:t>Country Visit by Country Review Team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/>
              <a:t>Draft Country Report Prepared and Presented to Gov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/>
              <a:t>Final Country Report an Final NPoA sent to APRM Forum and Country Peer Reviewed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/>
              <a:t>Country Report officially tabled at regional and sub-regional levels 6 months later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Unofficial additional stages include: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/>
              <a:t>Institutional Capacity building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/>
              <a:t>Harmonizing APRM with Pre-exisiting National Plans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/>
              <a:t>Implementation and Monitoring of NPoA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/>
              <a:t>Evaluation and Learning from NPoA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/>
              <a:t>Corrective Action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/>
              <a:t>Peer Learning</a:t>
            </a:r>
          </a:p>
          <a:p>
            <a:pPr lvl="1">
              <a:buFont typeface="Wingdings" pitchFamily="2" charset="2"/>
              <a:buChar char="§"/>
            </a:pPr>
            <a:endParaRPr lang="en-US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0"/>
            <a:ext cx="8305800" cy="1143000"/>
          </a:xfrm>
        </p:spPr>
        <p:txBody>
          <a:bodyPr/>
          <a:lstStyle/>
          <a:p>
            <a:r>
              <a:rPr lang="en-US" b="1" dirty="0" smtClean="0"/>
              <a:t>Benin at a glance</a:t>
            </a:r>
            <a:endParaRPr lang="en-US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85720" y="1357298"/>
          <a:ext cx="8429684" cy="5072100"/>
        </p:xfrm>
        <a:graphic>
          <a:graphicData uri="http://schemas.openxmlformats.org/drawingml/2006/table">
            <a:tbl>
              <a:tblPr/>
              <a:tblGrid>
                <a:gridCol w="4782554"/>
                <a:gridCol w="3647130"/>
              </a:tblGrid>
              <a:tr h="845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Indicators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5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Area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112,673km2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5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Population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9,983,884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5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Population Growth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3.20%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5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Life Expectancy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61.4 yrs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5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HDI (2013)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642910" y="285728"/>
          <a:ext cx="8143931" cy="5929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571472" y="500042"/>
          <a:ext cx="8143932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Planning and Poverty Reduction Strategy in Benin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Initial year: 2000, followed by 2 more generations</a:t>
            </a:r>
          </a:p>
          <a:p>
            <a:r>
              <a:rPr lang="en-US" dirty="0" smtClean="0"/>
              <a:t>Outgrown from several strategic studies, including:</a:t>
            </a:r>
          </a:p>
          <a:p>
            <a:pPr lvl="1"/>
            <a:r>
              <a:rPr lang="en-US" dirty="0" smtClean="0"/>
              <a:t>The National Long-term Perspective Studies</a:t>
            </a:r>
          </a:p>
          <a:p>
            <a:pPr lvl="1"/>
            <a:r>
              <a:rPr lang="en-US" dirty="0" smtClean="0"/>
              <a:t>The “Benin-Alafia (Prosperity) 2025”</a:t>
            </a:r>
          </a:p>
          <a:p>
            <a:pPr lvl="1"/>
            <a:r>
              <a:rPr lang="en-US" dirty="0" smtClean="0"/>
              <a:t>National Strategic Development Orientations</a:t>
            </a:r>
          </a:p>
          <a:p>
            <a:r>
              <a:rPr lang="en-US" dirty="0" smtClean="0"/>
              <a:t>Latest: Growth and Poverty Reduction Strategy covers 2011-2015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Aligning the Benin NPoA to the GPRS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357298"/>
            <a:ext cx="8501122" cy="521497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Components of the GPRS: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Economic Growth and Transformation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Infrastructure Development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Human Capital Development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Improving the Quality of Governance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Sustainable et Equitable Development of the National Space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The NPoA was built around the 4</a:t>
            </a:r>
            <a:r>
              <a:rPr lang="en-US" baseline="30000" dirty="0" smtClean="0"/>
              <a:t>th</a:t>
            </a:r>
            <a:r>
              <a:rPr lang="en-US" dirty="0" smtClean="0"/>
              <a:t> component of the GPRS</a:t>
            </a:r>
            <a:endParaRPr lang="en-US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Aligning the Benin NPoA to the GPRS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714488"/>
            <a:ext cx="8401080" cy="484030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Benin NPoA Thematic Areas: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Democracy and Political Governance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Economic Management and Governance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Corporate Governance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Socio-economic Development</a:t>
            </a:r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Implementing the APRM in Benin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36"/>
            <a:ext cx="8715436" cy="5643578"/>
          </a:xfrm>
        </p:spPr>
        <p:txBody>
          <a:bodyPr>
            <a:normAutofit fontScale="550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fr-FR" sz="5800" dirty="0" smtClean="0"/>
              <a:t>2004: Signature of APRM MOU</a:t>
            </a:r>
          </a:p>
          <a:p>
            <a:pPr>
              <a:buFont typeface="Wingdings" pitchFamily="2" charset="2"/>
              <a:buChar char="q"/>
            </a:pPr>
            <a:r>
              <a:rPr lang="fr-FR" sz="5800" dirty="0" smtClean="0"/>
              <a:t>2005: Establishing the APRM  Independent National Commission to launch APRM Activities (97)</a:t>
            </a:r>
          </a:p>
          <a:p>
            <a:pPr>
              <a:buFont typeface="Wingdings" pitchFamily="2" charset="2"/>
              <a:buChar char="q"/>
            </a:pPr>
            <a:r>
              <a:rPr lang="fr-FR" sz="5800" dirty="0" smtClean="0"/>
              <a:t>2006: Official Establishment of National APRM Implementation Commission</a:t>
            </a:r>
          </a:p>
          <a:p>
            <a:pPr>
              <a:buFont typeface="Wingdings" pitchFamily="2" charset="2"/>
              <a:buChar char="q"/>
            </a:pPr>
            <a:r>
              <a:rPr lang="fr-FR" sz="5800" dirty="0" smtClean="0"/>
              <a:t>2009: Establishment of the Current NGC (13)</a:t>
            </a:r>
          </a:p>
          <a:p>
            <a:pPr>
              <a:buFont typeface="Wingdings" pitchFamily="2" charset="2"/>
              <a:buChar char="q"/>
            </a:pPr>
            <a:r>
              <a:rPr lang="en-US" sz="5800" dirty="0" smtClean="0"/>
              <a:t>National Focal Point: Ministry of Foreign Affairs </a:t>
            </a:r>
          </a:p>
          <a:p>
            <a:pPr>
              <a:buFont typeface="Wingdings" pitchFamily="2" charset="2"/>
              <a:buChar char="q"/>
            </a:pPr>
            <a:r>
              <a:rPr lang="en-US" sz="5800" dirty="0" smtClean="0"/>
              <a:t>4-member Executive Committee (Chair, First Vice-Chair, Second Vice-Chair, Rapporteur)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Implementing the APRM in Benin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500174"/>
            <a:ext cx="8572560" cy="4929222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Technical Committees, each supporting a thematic area through technical studies (Aligned to 4 Technical Research Institutions, or TRIs)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Recruitment of a National Coordinator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APRM cells installed in all 77 Districts and 6 Provincial Prefectures of the country, insuring citizen engagement and social accountability.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In total 631 APRM representatives at the sub national level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A focal point in each Ministry and each institution of the Republic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Civil Society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Media</a:t>
            </a:r>
          </a:p>
          <a:p>
            <a:endParaRPr lang="en-US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Implementing the APRM in Benin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571612"/>
            <a:ext cx="8429684" cy="507209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Training of Participants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Social Mobilization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Exchanges Visits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Research (Interim Studies and Reports from RTIs)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National Consultations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Analysis of Interim TRI Thematic Reports and National Consultation Reports (External experts/resource persons)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Seminar to validate interim TRI thematic reports and results of national consultations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Releasing the Self-Assessment Report to public validation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Finalizing self-assessment report and submission to APRM Secretariat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Review Missions and Presentation of the Peer Report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0"/>
            <a:ext cx="8586790" cy="1500166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Financing APRM/NPoA Implementation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714488"/>
            <a:ext cx="8472518" cy="461011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Estimated Cost of NPoA: $2.34 bn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NPoA as % of GDP: 13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Govt Financing of NPoA: 10%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Initial Phase ($500,000):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Govt of Benin: $50,000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UNDP: $150,000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ADB: $200,000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ACBF: $50,000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Hans Seidel Fund: $50,000 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Financing APRM/NPoA Implementation: Elements of a UNDP </a:t>
            </a:r>
            <a:r>
              <a:rPr lang="en-US" b="1" i="1" dirty="0" smtClean="0"/>
              <a:t>et all</a:t>
            </a:r>
            <a:r>
              <a:rPr lang="en-US" b="1" dirty="0" smtClean="0"/>
              <a:t> APRM Support Project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28596" y="2214554"/>
          <a:ext cx="7929618" cy="4433310"/>
        </p:xfrm>
        <a:graphic>
          <a:graphicData uri="http://schemas.openxmlformats.org/drawingml/2006/table">
            <a:tbl>
              <a:tblPr/>
              <a:tblGrid>
                <a:gridCol w="6357012"/>
                <a:gridCol w="1572606"/>
              </a:tblGrid>
              <a:tr h="3701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Results</a:t>
                      </a:r>
                      <a:endParaRPr lang="en-US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>
                          <a:latin typeface="Times New Roman"/>
                          <a:ea typeface="Times New Roman"/>
                          <a:cs typeface="Times New Roman"/>
                        </a:rPr>
                        <a:t>Budget en USD</a:t>
                      </a:r>
                      <a:endParaRPr lang="en-US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0358">
                <a:tc>
                  <a:txBody>
                    <a:bodyPr/>
                    <a:lstStyle/>
                    <a:p>
                      <a:pPr marL="270510" indent="-270510"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Times New Roman"/>
                          <a:ea typeface="Times New Roman"/>
                          <a:cs typeface="Times New Roman"/>
                        </a:rPr>
                        <a:t>R1 : </a:t>
                      </a:r>
                      <a:r>
                        <a:rPr lang="fr-FR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Capacity</a:t>
                      </a:r>
                      <a:r>
                        <a:rPr lang="fr-FR" sz="2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of the APRM CNG and its subnational Components Reinforced and Functional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Times New Roman"/>
                          <a:ea typeface="Times New Roman"/>
                          <a:cs typeface="Times New Roman"/>
                        </a:rPr>
                        <a:t>587 900 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0358">
                <a:tc>
                  <a:txBody>
                    <a:bodyPr/>
                    <a:lstStyle/>
                    <a:p>
                      <a:pPr marL="270510" indent="-270510"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Times New Roman"/>
                          <a:ea typeface="Times New Roman"/>
                          <a:cs typeface="Times New Roman"/>
                        </a:rPr>
                        <a:t>R2 : </a:t>
                      </a:r>
                      <a:r>
                        <a:rPr lang="fr-FR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The</a:t>
                      </a:r>
                      <a:r>
                        <a:rPr lang="fr-FR" sz="2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APRM National Plan of Actions is Known and Appropriated at all Levels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Times New Roman"/>
                          <a:ea typeface="Times New Roman"/>
                          <a:cs typeface="Times New Roman"/>
                        </a:rPr>
                        <a:t>60 000 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0358">
                <a:tc>
                  <a:txBody>
                    <a:bodyPr/>
                    <a:lstStyle/>
                    <a:p>
                      <a:pPr marL="270510" indent="-270510"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R3</a:t>
                      </a:r>
                      <a:r>
                        <a:rPr lang="fr-FR" sz="2000" dirty="0">
                          <a:latin typeface="Times New Roman"/>
                          <a:ea typeface="Times New Roman"/>
                          <a:cs typeface="Times New Roman"/>
                        </a:rPr>
                        <a:t> : </a:t>
                      </a:r>
                      <a:r>
                        <a:rPr lang="fr-FR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The</a:t>
                      </a:r>
                      <a:r>
                        <a:rPr lang="fr-FR" sz="2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Political and Administrative Constraints to the Implementation of the NPoA are removed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Times New Roman"/>
                          <a:ea typeface="Times New Roman"/>
                          <a:cs typeface="Times New Roman"/>
                        </a:rPr>
                        <a:t>281 </a:t>
                      </a:r>
                      <a:r>
                        <a:rPr lang="fr-FR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000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0358">
                <a:tc>
                  <a:txBody>
                    <a:bodyPr/>
                    <a:lstStyle/>
                    <a:p>
                      <a:pPr marL="270510" indent="-270510"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R4: The</a:t>
                      </a:r>
                      <a:r>
                        <a:rPr lang="fr-FR" sz="2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Monitoring and Evaluation of the Implementation of the National Plan of Actions is Carried out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Times New Roman"/>
                          <a:ea typeface="Times New Roman"/>
                          <a:cs typeface="Times New Roman"/>
                        </a:rPr>
                        <a:t>683 000 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0358">
                <a:tc>
                  <a:txBody>
                    <a:bodyPr/>
                    <a:lstStyle/>
                    <a:p>
                      <a:pPr marL="270510" indent="-270510"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Times New Roman"/>
                          <a:ea typeface="Times New Roman"/>
                          <a:cs typeface="Times New Roman"/>
                        </a:rPr>
                        <a:t>R5 : </a:t>
                      </a:r>
                      <a:r>
                        <a:rPr lang="fr-FR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The</a:t>
                      </a:r>
                      <a:r>
                        <a:rPr lang="fr-FR" sz="2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APRM is provided qualified personnel and operational means to carry out its mission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2000" dirty="0">
                          <a:latin typeface="Times New Roman"/>
                          <a:ea typeface="Times New Roman"/>
                          <a:cs typeface="Times New Roman"/>
                        </a:rPr>
                        <a:t>4 190 100 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APRM Evaluation Reports/Assessments Results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97207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Positive impact on citizen’s engagement and social accountability</a:t>
            </a:r>
          </a:p>
          <a:p>
            <a:r>
              <a:rPr lang="en-US" dirty="0" smtClean="0"/>
              <a:t>High level of political commitment and support</a:t>
            </a:r>
          </a:p>
          <a:p>
            <a:r>
              <a:rPr lang="en-US" dirty="0" smtClean="0"/>
              <a:t>Knowledge of APRM activities around of the country</a:t>
            </a:r>
          </a:p>
          <a:p>
            <a:r>
              <a:rPr lang="en-US" b="1" dirty="0" smtClean="0"/>
              <a:t>Challenges continue, including:</a:t>
            </a:r>
          </a:p>
          <a:p>
            <a:r>
              <a:rPr lang="en-US" dirty="0" smtClean="0"/>
              <a:t>Lack of qualified personnel and capacity at the APRM Secretariat</a:t>
            </a:r>
          </a:p>
          <a:p>
            <a:r>
              <a:rPr lang="en-US" dirty="0" smtClean="0"/>
              <a:t>Lack of capacity to support the CNG</a:t>
            </a:r>
          </a:p>
          <a:p>
            <a:r>
              <a:rPr lang="en-US" dirty="0" smtClean="0"/>
              <a:t>Misunderstanding between the current national focal point and the CNG</a:t>
            </a:r>
          </a:p>
          <a:p>
            <a:r>
              <a:rPr lang="en-US" dirty="0" smtClean="0"/>
              <a:t>Funding Instability</a:t>
            </a:r>
          </a:p>
          <a:p>
            <a:endParaRPr lang="en-US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3116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THANK YOU!!</a:t>
            </a:r>
            <a:endParaRPr lang="en-US" sz="60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1951</TotalTime>
  <Words>772</Words>
  <Application>Microsoft Office PowerPoint</Application>
  <PresentationFormat>On-screen Show (4:3)</PresentationFormat>
  <Paragraphs>129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Flow</vt:lpstr>
      <vt:lpstr>INTEGRATING NPoA AND APRM: THE CASE OF BENIN</vt:lpstr>
      <vt:lpstr>The APRM Imperative</vt:lpstr>
      <vt:lpstr>The APRM as a Governance Mechanism</vt:lpstr>
      <vt:lpstr>The APRM as a Governance Mechanism</vt:lpstr>
      <vt:lpstr>Benin at a glance</vt:lpstr>
      <vt:lpstr>Slide 6</vt:lpstr>
      <vt:lpstr>Slide 7</vt:lpstr>
      <vt:lpstr>Planning and Poverty Reduction Strategy in Benin</vt:lpstr>
      <vt:lpstr>Aligning the Benin NPoA to the GPRS</vt:lpstr>
      <vt:lpstr>Aligning the Benin NPoA to the GPRS</vt:lpstr>
      <vt:lpstr>Implementing the APRM in Benin</vt:lpstr>
      <vt:lpstr>Implementing the APRM in Benin</vt:lpstr>
      <vt:lpstr>Implementing the APRM in Benin</vt:lpstr>
      <vt:lpstr>Financing APRM/NPoA Implementation</vt:lpstr>
      <vt:lpstr>Financing APRM/NPoA Implementation: Elements of a UNDP et all APRM Support Project </vt:lpstr>
      <vt:lpstr>APRM Evaluation Reports/Assessments Results</vt:lpstr>
      <vt:lpstr>THANK YOU!!</vt:lpstr>
    </vt:vector>
  </TitlesOfParts>
  <Company>UNECA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INTEGRATING NPoA AND APRM: THE CASE OF BENIN</dc:title>
  <dc:creator>Sylvain Boko</dc:creator>
  <cp:lastModifiedBy>bteshager</cp:lastModifiedBy>
  <cp:revision>14</cp:revision>
  <dcterms:created xsi:type="dcterms:W3CDTF">2014-10-22T13:21:50Z</dcterms:created>
  <dcterms:modified xsi:type="dcterms:W3CDTF">2014-11-03T13:48:59Z</dcterms:modified>
</cp:coreProperties>
</file>