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charts/chart1.xml" ContentType="application/vnd.openxmlformats-officedocument.drawingml.chart+xml"/>
  <Override PartName="/ppt/theme/themeOverride1.xml" ContentType="application/vnd.openxmlformats-officedocument.themeOverride+xml"/>
  <Override PartName="/ppt/charts/chart2.xml" ContentType="application/vnd.openxmlformats-officedocument.drawingml.chart+xml"/>
  <Override PartName="/ppt/theme/themeOverride2.xml" ContentType="application/vnd.openxmlformats-officedocument.themeOverride+xml"/>
  <Override PartName="/ppt/notesSlides/notesSlide13.xml" ContentType="application/vnd.openxmlformats-officedocument.presentationml.notesSlide+xml"/>
  <Override PartName="/ppt/charts/chart3.xml" ContentType="application/vnd.openxmlformats-officedocument.drawingml.chart+xml"/>
  <Override PartName="/ppt/theme/themeOverride3.xml" ContentType="application/vnd.openxmlformats-officedocument.themeOverr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0"/>
  </p:notesMasterIdLst>
  <p:handoutMasterIdLst>
    <p:handoutMasterId r:id="rId21"/>
  </p:handoutMasterIdLst>
  <p:sldIdLst>
    <p:sldId id="256" r:id="rId2"/>
    <p:sldId id="295" r:id="rId3"/>
    <p:sldId id="296" r:id="rId4"/>
    <p:sldId id="314" r:id="rId5"/>
    <p:sldId id="322" r:id="rId6"/>
    <p:sldId id="315" r:id="rId7"/>
    <p:sldId id="316" r:id="rId8"/>
    <p:sldId id="319" r:id="rId9"/>
    <p:sldId id="320" r:id="rId10"/>
    <p:sldId id="321" r:id="rId11"/>
    <p:sldId id="299" r:id="rId12"/>
    <p:sldId id="301" r:id="rId13"/>
    <p:sldId id="302" r:id="rId14"/>
    <p:sldId id="305" r:id="rId15"/>
    <p:sldId id="306" r:id="rId16"/>
    <p:sldId id="307" r:id="rId17"/>
    <p:sldId id="309" r:id="rId18"/>
    <p:sldId id="310" r:id="rId19"/>
  </p:sldIdLst>
  <p:sldSz cx="9144000" cy="6858000" type="screen4x3"/>
  <p:notesSz cx="7086600" cy="9372600"/>
  <p:defaultTextStyle>
    <a:defPPr>
      <a:defRPr lang="en-US"/>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81E2"/>
    <a:srgbClr val="DA0000"/>
    <a:srgbClr val="000099"/>
    <a:srgbClr val="0000CC"/>
    <a:srgbClr val="FFFFFF"/>
    <a:srgbClr val="0070C0"/>
    <a:srgbClr val="663300"/>
    <a:srgbClr val="D9D9D9"/>
    <a:srgbClr val="CC6600"/>
    <a:srgbClr val="FF99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521" autoAdjust="0"/>
    <p:restoredTop sz="74672" autoAdjust="0"/>
  </p:normalViewPr>
  <p:slideViewPr>
    <p:cSldViewPr>
      <p:cViewPr>
        <p:scale>
          <a:sx n="61" d="100"/>
          <a:sy n="61" d="100"/>
        </p:scale>
        <p:origin x="-2976" y="-810"/>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handoutMaster" Target="handoutMasters/handout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s>
</file>

<file path=ppt/charts/_rels/chart1.xml.rels><?xml version="1.0" encoding="UTF-8" standalone="yes"?>
<Relationships xmlns="http://schemas.openxmlformats.org/package/2006/relationships"><Relationship Id="rId2" Type="http://schemas.openxmlformats.org/officeDocument/2006/relationships/oleObject" Target="file:///C:\Users\Will\Downloads\WUP2007_UP%20(1).csv" TargetMode="External"/><Relationship Id="rId1" Type="http://schemas.openxmlformats.org/officeDocument/2006/relationships/themeOverride" Target="../theme/themeOverride1.xml"/></Relationships>
</file>

<file path=ppt/charts/_rels/chart2.xml.rels><?xml version="1.0" encoding="UTF-8" standalone="yes"?>
<Relationships xmlns="http://schemas.openxmlformats.org/package/2006/relationships"><Relationship Id="rId2" Type="http://schemas.openxmlformats.org/officeDocument/2006/relationships/oleObject" Target="file:///C:\Users\Will\Downloads\WUP2007_UP%20(1).csv" TargetMode="External"/><Relationship Id="rId1" Type="http://schemas.openxmlformats.org/officeDocument/2006/relationships/themeOverride" Target="../theme/themeOverride2.xml"/></Relationships>
</file>

<file path=ppt/charts/_rels/chart3.xml.rels><?xml version="1.0" encoding="UTF-8" standalone="yes"?>
<Relationships xmlns="http://schemas.openxmlformats.org/package/2006/relationships"><Relationship Id="rId2" Type="http://schemas.openxmlformats.org/officeDocument/2006/relationships/oleObject" Target="file:///C:\Users\Will\Will-Active\Tufts\Lectures\USDA_PSD_CerealsData.xlsx" TargetMode="External"/><Relationship Id="rId1" Type="http://schemas.openxmlformats.org/officeDocument/2006/relationships/themeOverride" Target="../theme/themeOverride3.xm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0"/>
    <c:plotArea>
      <c:layout>
        <c:manualLayout>
          <c:layoutTarget val="inner"/>
          <c:xMode val="edge"/>
          <c:yMode val="edge"/>
          <c:x val="0.16130375623856455"/>
          <c:y val="5.1400554097404488E-2"/>
          <c:w val="0.81747191635121241"/>
          <c:h val="0.80936169437153693"/>
        </c:manualLayout>
      </c:layout>
      <c:lineChart>
        <c:grouping val="standard"/>
        <c:varyColors val="0"/>
        <c:ser>
          <c:idx val="0"/>
          <c:order val="0"/>
          <c:tx>
            <c:strRef>
              <c:f>'[WUP2007_UP (1).csv]calc'!$D$2</c:f>
              <c:strCache>
                <c:ptCount val="1"/>
                <c:pt idx="0">
                  <c:v>Total</c:v>
                </c:pt>
              </c:strCache>
            </c:strRef>
          </c:tx>
          <c:marker>
            <c:symbol val="none"/>
          </c:marker>
          <c:cat>
            <c:numRef>
              <c:f>'[WUP2007_UP (1).csv]calc'!$C$3:$C$23</c:f>
              <c:numCache>
                <c:formatCode>General</c:formatCode>
                <c:ptCount val="21"/>
                <c:pt idx="0">
                  <c:v>1950</c:v>
                </c:pt>
                <c:pt idx="1">
                  <c:v>1955</c:v>
                </c:pt>
                <c:pt idx="2">
                  <c:v>1960</c:v>
                </c:pt>
                <c:pt idx="3">
                  <c:v>1965</c:v>
                </c:pt>
                <c:pt idx="4">
                  <c:v>1970</c:v>
                </c:pt>
                <c:pt idx="5">
                  <c:v>1975</c:v>
                </c:pt>
                <c:pt idx="6">
                  <c:v>1980</c:v>
                </c:pt>
                <c:pt idx="7">
                  <c:v>1985</c:v>
                </c:pt>
                <c:pt idx="8">
                  <c:v>1990</c:v>
                </c:pt>
                <c:pt idx="9">
                  <c:v>1995</c:v>
                </c:pt>
                <c:pt idx="10">
                  <c:v>2000</c:v>
                </c:pt>
                <c:pt idx="11">
                  <c:v>2005</c:v>
                </c:pt>
                <c:pt idx="12">
                  <c:v>2010</c:v>
                </c:pt>
                <c:pt idx="13">
                  <c:v>2015</c:v>
                </c:pt>
                <c:pt idx="14">
                  <c:v>2020</c:v>
                </c:pt>
                <c:pt idx="15">
                  <c:v>2025</c:v>
                </c:pt>
                <c:pt idx="16">
                  <c:v>2030</c:v>
                </c:pt>
                <c:pt idx="17">
                  <c:v>2035</c:v>
                </c:pt>
                <c:pt idx="18">
                  <c:v>2040</c:v>
                </c:pt>
                <c:pt idx="19">
                  <c:v>2045</c:v>
                </c:pt>
                <c:pt idx="20">
                  <c:v>2050</c:v>
                </c:pt>
              </c:numCache>
            </c:numRef>
          </c:cat>
          <c:val>
            <c:numRef>
              <c:f>'[WUP2007_UP (1).csv]calc'!$D$3:$D$23</c:f>
              <c:numCache>
                <c:formatCode>General</c:formatCode>
                <c:ptCount val="21"/>
                <c:pt idx="0">
                  <c:v>2529346</c:v>
                </c:pt>
                <c:pt idx="1">
                  <c:v>2763453</c:v>
                </c:pt>
                <c:pt idx="2">
                  <c:v>3023358</c:v>
                </c:pt>
                <c:pt idx="3">
                  <c:v>3331670</c:v>
                </c:pt>
                <c:pt idx="4">
                  <c:v>3685777</c:v>
                </c:pt>
                <c:pt idx="5">
                  <c:v>4061317</c:v>
                </c:pt>
                <c:pt idx="6">
                  <c:v>4437609</c:v>
                </c:pt>
                <c:pt idx="7">
                  <c:v>4846247</c:v>
                </c:pt>
                <c:pt idx="8">
                  <c:v>5290452</c:v>
                </c:pt>
                <c:pt idx="9">
                  <c:v>5713073</c:v>
                </c:pt>
                <c:pt idx="10">
                  <c:v>6115367</c:v>
                </c:pt>
                <c:pt idx="11">
                  <c:v>6512276</c:v>
                </c:pt>
                <c:pt idx="12">
                  <c:v>6908688</c:v>
                </c:pt>
                <c:pt idx="13">
                  <c:v>7302186</c:v>
                </c:pt>
                <c:pt idx="14">
                  <c:v>7674833</c:v>
                </c:pt>
                <c:pt idx="15">
                  <c:v>8011533</c:v>
                </c:pt>
                <c:pt idx="16">
                  <c:v>8308895</c:v>
                </c:pt>
                <c:pt idx="17">
                  <c:v>8570570</c:v>
                </c:pt>
                <c:pt idx="18">
                  <c:v>8801196</c:v>
                </c:pt>
                <c:pt idx="19">
                  <c:v>8996344</c:v>
                </c:pt>
                <c:pt idx="20">
                  <c:v>9149984</c:v>
                </c:pt>
              </c:numCache>
            </c:numRef>
          </c:val>
          <c:smooth val="0"/>
        </c:ser>
        <c:ser>
          <c:idx val="1"/>
          <c:order val="1"/>
          <c:tx>
            <c:strRef>
              <c:f>'[WUP2007_UP (1).csv]calc'!$E$2</c:f>
              <c:strCache>
                <c:ptCount val="1"/>
                <c:pt idx="0">
                  <c:v>Urban</c:v>
                </c:pt>
              </c:strCache>
            </c:strRef>
          </c:tx>
          <c:marker>
            <c:symbol val="none"/>
          </c:marker>
          <c:cat>
            <c:numRef>
              <c:f>'[WUP2007_UP (1).csv]calc'!$C$3:$C$23</c:f>
              <c:numCache>
                <c:formatCode>General</c:formatCode>
                <c:ptCount val="21"/>
                <c:pt idx="0">
                  <c:v>1950</c:v>
                </c:pt>
                <c:pt idx="1">
                  <c:v>1955</c:v>
                </c:pt>
                <c:pt idx="2">
                  <c:v>1960</c:v>
                </c:pt>
                <c:pt idx="3">
                  <c:v>1965</c:v>
                </c:pt>
                <c:pt idx="4">
                  <c:v>1970</c:v>
                </c:pt>
                <c:pt idx="5">
                  <c:v>1975</c:v>
                </c:pt>
                <c:pt idx="6">
                  <c:v>1980</c:v>
                </c:pt>
                <c:pt idx="7">
                  <c:v>1985</c:v>
                </c:pt>
                <c:pt idx="8">
                  <c:v>1990</c:v>
                </c:pt>
                <c:pt idx="9">
                  <c:v>1995</c:v>
                </c:pt>
                <c:pt idx="10">
                  <c:v>2000</c:v>
                </c:pt>
                <c:pt idx="11">
                  <c:v>2005</c:v>
                </c:pt>
                <c:pt idx="12">
                  <c:v>2010</c:v>
                </c:pt>
                <c:pt idx="13">
                  <c:v>2015</c:v>
                </c:pt>
                <c:pt idx="14">
                  <c:v>2020</c:v>
                </c:pt>
                <c:pt idx="15">
                  <c:v>2025</c:v>
                </c:pt>
                <c:pt idx="16">
                  <c:v>2030</c:v>
                </c:pt>
                <c:pt idx="17">
                  <c:v>2035</c:v>
                </c:pt>
                <c:pt idx="18">
                  <c:v>2040</c:v>
                </c:pt>
                <c:pt idx="19">
                  <c:v>2045</c:v>
                </c:pt>
                <c:pt idx="20">
                  <c:v>2050</c:v>
                </c:pt>
              </c:numCache>
            </c:numRef>
          </c:cat>
          <c:val>
            <c:numRef>
              <c:f>'[WUP2007_UP (1).csv]calc'!$E$3:$E$23</c:f>
              <c:numCache>
                <c:formatCode>General</c:formatCode>
                <c:ptCount val="21"/>
                <c:pt idx="0">
                  <c:v>729317</c:v>
                </c:pt>
                <c:pt idx="1">
                  <c:v>852570</c:v>
                </c:pt>
                <c:pt idx="2">
                  <c:v>997571</c:v>
                </c:pt>
                <c:pt idx="3">
                  <c:v>1163594</c:v>
                </c:pt>
                <c:pt idx="4">
                  <c:v>1329983</c:v>
                </c:pt>
                <c:pt idx="5">
                  <c:v>1511414</c:v>
                </c:pt>
                <c:pt idx="6">
                  <c:v>1727237</c:v>
                </c:pt>
                <c:pt idx="7">
                  <c:v>1976417</c:v>
                </c:pt>
                <c:pt idx="8">
                  <c:v>2254592</c:v>
                </c:pt>
                <c:pt idx="9">
                  <c:v>2539470</c:v>
                </c:pt>
                <c:pt idx="10">
                  <c:v>2837431</c:v>
                </c:pt>
                <c:pt idx="11">
                  <c:v>3166711</c:v>
                </c:pt>
                <c:pt idx="12">
                  <c:v>3486326</c:v>
                </c:pt>
                <c:pt idx="13">
                  <c:v>3824073</c:v>
                </c:pt>
                <c:pt idx="14">
                  <c:v>4176234</c:v>
                </c:pt>
                <c:pt idx="15">
                  <c:v>4535925</c:v>
                </c:pt>
                <c:pt idx="16">
                  <c:v>4899858</c:v>
                </c:pt>
                <c:pt idx="17">
                  <c:v>5263115</c:v>
                </c:pt>
                <c:pt idx="18">
                  <c:v>5619628</c:v>
                </c:pt>
                <c:pt idx="19">
                  <c:v>5963274</c:v>
                </c:pt>
                <c:pt idx="20">
                  <c:v>6285881</c:v>
                </c:pt>
              </c:numCache>
            </c:numRef>
          </c:val>
          <c:smooth val="0"/>
        </c:ser>
        <c:ser>
          <c:idx val="2"/>
          <c:order val="2"/>
          <c:tx>
            <c:strRef>
              <c:f>'[WUP2007_UP (1).csv]calc'!$F$2</c:f>
              <c:strCache>
                <c:ptCount val="1"/>
                <c:pt idx="0">
                  <c:v>Rural</c:v>
                </c:pt>
              </c:strCache>
            </c:strRef>
          </c:tx>
          <c:marker>
            <c:symbol val="none"/>
          </c:marker>
          <c:cat>
            <c:numRef>
              <c:f>'[WUP2007_UP (1).csv]calc'!$C$3:$C$23</c:f>
              <c:numCache>
                <c:formatCode>General</c:formatCode>
                <c:ptCount val="21"/>
                <c:pt idx="0">
                  <c:v>1950</c:v>
                </c:pt>
                <c:pt idx="1">
                  <c:v>1955</c:v>
                </c:pt>
                <c:pt idx="2">
                  <c:v>1960</c:v>
                </c:pt>
                <c:pt idx="3">
                  <c:v>1965</c:v>
                </c:pt>
                <c:pt idx="4">
                  <c:v>1970</c:v>
                </c:pt>
                <c:pt idx="5">
                  <c:v>1975</c:v>
                </c:pt>
                <c:pt idx="6">
                  <c:v>1980</c:v>
                </c:pt>
                <c:pt idx="7">
                  <c:v>1985</c:v>
                </c:pt>
                <c:pt idx="8">
                  <c:v>1990</c:v>
                </c:pt>
                <c:pt idx="9">
                  <c:v>1995</c:v>
                </c:pt>
                <c:pt idx="10">
                  <c:v>2000</c:v>
                </c:pt>
                <c:pt idx="11">
                  <c:v>2005</c:v>
                </c:pt>
                <c:pt idx="12">
                  <c:v>2010</c:v>
                </c:pt>
                <c:pt idx="13">
                  <c:v>2015</c:v>
                </c:pt>
                <c:pt idx="14">
                  <c:v>2020</c:v>
                </c:pt>
                <c:pt idx="15">
                  <c:v>2025</c:v>
                </c:pt>
                <c:pt idx="16">
                  <c:v>2030</c:v>
                </c:pt>
                <c:pt idx="17">
                  <c:v>2035</c:v>
                </c:pt>
                <c:pt idx="18">
                  <c:v>2040</c:v>
                </c:pt>
                <c:pt idx="19">
                  <c:v>2045</c:v>
                </c:pt>
                <c:pt idx="20">
                  <c:v>2050</c:v>
                </c:pt>
              </c:numCache>
            </c:numRef>
          </c:cat>
          <c:val>
            <c:numRef>
              <c:f>'[WUP2007_UP (1).csv]calc'!$F$3:$F$23</c:f>
              <c:numCache>
                <c:formatCode>General</c:formatCode>
                <c:ptCount val="21"/>
                <c:pt idx="0">
                  <c:v>1800028</c:v>
                </c:pt>
                <c:pt idx="1">
                  <c:v>1910884</c:v>
                </c:pt>
                <c:pt idx="2">
                  <c:v>2025787</c:v>
                </c:pt>
                <c:pt idx="3">
                  <c:v>2168077</c:v>
                </c:pt>
                <c:pt idx="4">
                  <c:v>2355794</c:v>
                </c:pt>
                <c:pt idx="5">
                  <c:v>2549903</c:v>
                </c:pt>
                <c:pt idx="6">
                  <c:v>2710372</c:v>
                </c:pt>
                <c:pt idx="7">
                  <c:v>2869830</c:v>
                </c:pt>
                <c:pt idx="8">
                  <c:v>3035859</c:v>
                </c:pt>
                <c:pt idx="9">
                  <c:v>3173603</c:v>
                </c:pt>
                <c:pt idx="10">
                  <c:v>3277937</c:v>
                </c:pt>
                <c:pt idx="11">
                  <c:v>3345565</c:v>
                </c:pt>
                <c:pt idx="12">
                  <c:v>3422362</c:v>
                </c:pt>
                <c:pt idx="13">
                  <c:v>3478113</c:v>
                </c:pt>
                <c:pt idx="14">
                  <c:v>3498599</c:v>
                </c:pt>
                <c:pt idx="15">
                  <c:v>3475608</c:v>
                </c:pt>
                <c:pt idx="16">
                  <c:v>3409038</c:v>
                </c:pt>
                <c:pt idx="17">
                  <c:v>3307455</c:v>
                </c:pt>
                <c:pt idx="18">
                  <c:v>3181569</c:v>
                </c:pt>
                <c:pt idx="19">
                  <c:v>3033071</c:v>
                </c:pt>
                <c:pt idx="20">
                  <c:v>2864103</c:v>
                </c:pt>
              </c:numCache>
            </c:numRef>
          </c:val>
          <c:smooth val="0"/>
        </c:ser>
        <c:dLbls>
          <c:showLegendKey val="0"/>
          <c:showVal val="0"/>
          <c:showCatName val="0"/>
          <c:showSerName val="0"/>
          <c:showPercent val="0"/>
          <c:showBubbleSize val="0"/>
        </c:dLbls>
        <c:marker val="1"/>
        <c:smooth val="0"/>
        <c:axId val="79730176"/>
        <c:axId val="79731712"/>
      </c:lineChart>
      <c:catAx>
        <c:axId val="79730176"/>
        <c:scaling>
          <c:orientation val="minMax"/>
        </c:scaling>
        <c:delete val="0"/>
        <c:axPos val="b"/>
        <c:numFmt formatCode="General" sourceLinked="1"/>
        <c:majorTickMark val="out"/>
        <c:minorTickMark val="none"/>
        <c:tickLblPos val="nextTo"/>
        <c:txPr>
          <a:bodyPr rot="-5400000" vert="horz"/>
          <a:lstStyle/>
          <a:p>
            <a:pPr>
              <a:defRPr/>
            </a:pPr>
            <a:endParaRPr lang="en-US"/>
          </a:p>
        </c:txPr>
        <c:crossAx val="79731712"/>
        <c:crosses val="autoZero"/>
        <c:auto val="1"/>
        <c:lblAlgn val="ctr"/>
        <c:lblOffset val="0"/>
        <c:tickLblSkip val="2"/>
        <c:noMultiLvlLbl val="0"/>
      </c:catAx>
      <c:valAx>
        <c:axId val="79731712"/>
        <c:scaling>
          <c:orientation val="minMax"/>
        </c:scaling>
        <c:delete val="0"/>
        <c:axPos val="l"/>
        <c:majorGridlines/>
        <c:numFmt formatCode="#,##0" sourceLinked="0"/>
        <c:majorTickMark val="out"/>
        <c:minorTickMark val="none"/>
        <c:tickLblPos val="nextTo"/>
        <c:crossAx val="79730176"/>
        <c:crosses val="autoZero"/>
        <c:crossBetween val="between"/>
        <c:dispUnits>
          <c:builtInUnit val="millions"/>
          <c:dispUnitsLbl>
            <c:layout/>
            <c:tx>
              <c:rich>
                <a:bodyPr/>
                <a:lstStyle/>
                <a:p>
                  <a:pPr>
                    <a:defRPr/>
                  </a:pPr>
                  <a:r>
                    <a:rPr lang="en-US"/>
                    <a:t>Billions</a:t>
                  </a:r>
                </a:p>
              </c:rich>
            </c:tx>
          </c:dispUnitsLbl>
        </c:dispUnits>
      </c:valAx>
    </c:plotArea>
    <c:legend>
      <c:legendPos val="r"/>
      <c:layout>
        <c:manualLayout>
          <c:xMode val="edge"/>
          <c:yMode val="edge"/>
          <c:x val="0.17722178477690301"/>
          <c:y val="0.18076269878029974"/>
          <c:w val="0.21055521125613283"/>
          <c:h val="0.27067393282362134"/>
        </c:manualLayout>
      </c:layout>
      <c:overlay val="0"/>
      <c:spPr>
        <a:solidFill>
          <a:schemeClr val="bg1"/>
        </a:solidFill>
      </c:spPr>
    </c:legend>
    <c:plotVisOnly val="1"/>
    <c:dispBlanksAs val="gap"/>
    <c:showDLblsOverMax val="0"/>
  </c:chart>
  <c:spPr>
    <a:solidFill>
      <a:srgbClr val="FFFFFF"/>
    </a:solidFill>
  </c:spPr>
  <c:txPr>
    <a:bodyPr/>
    <a:lstStyle/>
    <a:p>
      <a:pPr>
        <a:defRPr sz="1200"/>
      </a:pPr>
      <a:endParaRPr lang="en-US"/>
    </a:p>
  </c:txPr>
  <c:externalData r:id="rId2">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0"/>
    <c:plotArea>
      <c:layout>
        <c:manualLayout>
          <c:layoutTarget val="inner"/>
          <c:xMode val="edge"/>
          <c:yMode val="edge"/>
          <c:x val="0.16130375623856455"/>
          <c:y val="5.1400554097404488E-2"/>
          <c:w val="0.81747191635121241"/>
          <c:h val="0.80936169437153693"/>
        </c:manualLayout>
      </c:layout>
      <c:lineChart>
        <c:grouping val="standard"/>
        <c:varyColors val="0"/>
        <c:ser>
          <c:idx val="0"/>
          <c:order val="0"/>
          <c:tx>
            <c:strRef>
              <c:f>'[WUP2007_UP (1).csv]calc'!$H$2</c:f>
              <c:strCache>
                <c:ptCount val="1"/>
                <c:pt idx="0">
                  <c:v>Total</c:v>
                </c:pt>
              </c:strCache>
            </c:strRef>
          </c:tx>
          <c:marker>
            <c:symbol val="none"/>
          </c:marker>
          <c:cat>
            <c:numRef>
              <c:f>'[WUP2007_UP (1).csv]calc'!$C$3:$C$23</c:f>
              <c:numCache>
                <c:formatCode>General</c:formatCode>
                <c:ptCount val="21"/>
                <c:pt idx="0">
                  <c:v>1950</c:v>
                </c:pt>
                <c:pt idx="1">
                  <c:v>1955</c:v>
                </c:pt>
                <c:pt idx="2">
                  <c:v>1960</c:v>
                </c:pt>
                <c:pt idx="3">
                  <c:v>1965</c:v>
                </c:pt>
                <c:pt idx="4">
                  <c:v>1970</c:v>
                </c:pt>
                <c:pt idx="5">
                  <c:v>1975</c:v>
                </c:pt>
                <c:pt idx="6">
                  <c:v>1980</c:v>
                </c:pt>
                <c:pt idx="7">
                  <c:v>1985</c:v>
                </c:pt>
                <c:pt idx="8">
                  <c:v>1990</c:v>
                </c:pt>
                <c:pt idx="9">
                  <c:v>1995</c:v>
                </c:pt>
                <c:pt idx="10">
                  <c:v>2000</c:v>
                </c:pt>
                <c:pt idx="11">
                  <c:v>2005</c:v>
                </c:pt>
                <c:pt idx="12">
                  <c:v>2010</c:v>
                </c:pt>
                <c:pt idx="13">
                  <c:v>2015</c:v>
                </c:pt>
                <c:pt idx="14">
                  <c:v>2020</c:v>
                </c:pt>
                <c:pt idx="15">
                  <c:v>2025</c:v>
                </c:pt>
                <c:pt idx="16">
                  <c:v>2030</c:v>
                </c:pt>
                <c:pt idx="17">
                  <c:v>2035</c:v>
                </c:pt>
                <c:pt idx="18">
                  <c:v>2040</c:v>
                </c:pt>
                <c:pt idx="19">
                  <c:v>2045</c:v>
                </c:pt>
                <c:pt idx="20">
                  <c:v>2050</c:v>
                </c:pt>
              </c:numCache>
            </c:numRef>
          </c:cat>
          <c:val>
            <c:numRef>
              <c:f>'[WUP2007_UP (1).csv]calc'!$H$3:$H$23</c:f>
              <c:numCache>
                <c:formatCode>General</c:formatCode>
                <c:ptCount val="21"/>
                <c:pt idx="0">
                  <c:v>183478</c:v>
                </c:pt>
                <c:pt idx="1">
                  <c:v>204165</c:v>
                </c:pt>
                <c:pt idx="2">
                  <c:v>229222</c:v>
                </c:pt>
                <c:pt idx="3">
                  <c:v>259186</c:v>
                </c:pt>
                <c:pt idx="4">
                  <c:v>294963</c:v>
                </c:pt>
                <c:pt idx="5">
                  <c:v>337635</c:v>
                </c:pt>
                <c:pt idx="6">
                  <c:v>389754</c:v>
                </c:pt>
                <c:pt idx="7">
                  <c:v>449716</c:v>
                </c:pt>
                <c:pt idx="8">
                  <c:v>518053</c:v>
                </c:pt>
                <c:pt idx="9">
                  <c:v>593183</c:v>
                </c:pt>
                <c:pt idx="10">
                  <c:v>674842</c:v>
                </c:pt>
                <c:pt idx="11">
                  <c:v>764328</c:v>
                </c:pt>
                <c:pt idx="12">
                  <c:v>863314</c:v>
                </c:pt>
                <c:pt idx="13">
                  <c:v>970173</c:v>
                </c:pt>
                <c:pt idx="14">
                  <c:v>1081114</c:v>
                </c:pt>
                <c:pt idx="15">
                  <c:v>1193752</c:v>
                </c:pt>
                <c:pt idx="16">
                  <c:v>1307831</c:v>
                </c:pt>
                <c:pt idx="17">
                  <c:v>1422534</c:v>
                </c:pt>
                <c:pt idx="18">
                  <c:v>1536463</c:v>
                </c:pt>
                <c:pt idx="19">
                  <c:v>1647419</c:v>
                </c:pt>
                <c:pt idx="20">
                  <c:v>1753272</c:v>
                </c:pt>
              </c:numCache>
            </c:numRef>
          </c:val>
          <c:smooth val="0"/>
        </c:ser>
        <c:ser>
          <c:idx val="1"/>
          <c:order val="1"/>
          <c:tx>
            <c:strRef>
              <c:f>'[WUP2007_UP (1).csv]calc'!$I$2</c:f>
              <c:strCache>
                <c:ptCount val="1"/>
                <c:pt idx="0">
                  <c:v>Urban</c:v>
                </c:pt>
              </c:strCache>
            </c:strRef>
          </c:tx>
          <c:marker>
            <c:symbol val="none"/>
          </c:marker>
          <c:cat>
            <c:numRef>
              <c:f>'[WUP2007_UP (1).csv]calc'!$C$3:$C$23</c:f>
              <c:numCache>
                <c:formatCode>General</c:formatCode>
                <c:ptCount val="21"/>
                <c:pt idx="0">
                  <c:v>1950</c:v>
                </c:pt>
                <c:pt idx="1">
                  <c:v>1955</c:v>
                </c:pt>
                <c:pt idx="2">
                  <c:v>1960</c:v>
                </c:pt>
                <c:pt idx="3">
                  <c:v>1965</c:v>
                </c:pt>
                <c:pt idx="4">
                  <c:v>1970</c:v>
                </c:pt>
                <c:pt idx="5">
                  <c:v>1975</c:v>
                </c:pt>
                <c:pt idx="6">
                  <c:v>1980</c:v>
                </c:pt>
                <c:pt idx="7">
                  <c:v>1985</c:v>
                </c:pt>
                <c:pt idx="8">
                  <c:v>1990</c:v>
                </c:pt>
                <c:pt idx="9">
                  <c:v>1995</c:v>
                </c:pt>
                <c:pt idx="10">
                  <c:v>2000</c:v>
                </c:pt>
                <c:pt idx="11">
                  <c:v>2005</c:v>
                </c:pt>
                <c:pt idx="12">
                  <c:v>2010</c:v>
                </c:pt>
                <c:pt idx="13">
                  <c:v>2015</c:v>
                </c:pt>
                <c:pt idx="14">
                  <c:v>2020</c:v>
                </c:pt>
                <c:pt idx="15">
                  <c:v>2025</c:v>
                </c:pt>
                <c:pt idx="16">
                  <c:v>2030</c:v>
                </c:pt>
                <c:pt idx="17">
                  <c:v>2035</c:v>
                </c:pt>
                <c:pt idx="18">
                  <c:v>2040</c:v>
                </c:pt>
                <c:pt idx="19">
                  <c:v>2045</c:v>
                </c:pt>
                <c:pt idx="20">
                  <c:v>2050</c:v>
                </c:pt>
              </c:numCache>
            </c:numRef>
          </c:cat>
          <c:val>
            <c:numRef>
              <c:f>'[WUP2007_UP (1).csv]calc'!$I$3:$I$23</c:f>
              <c:numCache>
                <c:formatCode>General</c:formatCode>
                <c:ptCount val="21"/>
                <c:pt idx="0">
                  <c:v>20216</c:v>
                </c:pt>
                <c:pt idx="1">
                  <c:v>25800</c:v>
                </c:pt>
                <c:pt idx="2">
                  <c:v>33927</c:v>
                </c:pt>
                <c:pt idx="3">
                  <c:v>44564</c:v>
                </c:pt>
                <c:pt idx="4">
                  <c:v>57548</c:v>
                </c:pt>
                <c:pt idx="5">
                  <c:v>73261</c:v>
                </c:pt>
                <c:pt idx="6">
                  <c:v>93335</c:v>
                </c:pt>
                <c:pt idx="7">
                  <c:v>116953</c:v>
                </c:pt>
                <c:pt idx="8">
                  <c:v>146673</c:v>
                </c:pt>
                <c:pt idx="9">
                  <c:v>181582</c:v>
                </c:pt>
                <c:pt idx="10">
                  <c:v>220606</c:v>
                </c:pt>
                <c:pt idx="11">
                  <c:v>266935</c:v>
                </c:pt>
                <c:pt idx="12">
                  <c:v>321400</c:v>
                </c:pt>
                <c:pt idx="13">
                  <c:v>384696</c:v>
                </c:pt>
                <c:pt idx="14">
                  <c:v>456580</c:v>
                </c:pt>
                <c:pt idx="15">
                  <c:v>537128</c:v>
                </c:pt>
                <c:pt idx="16">
                  <c:v>626683</c:v>
                </c:pt>
                <c:pt idx="17">
                  <c:v>724519</c:v>
                </c:pt>
                <c:pt idx="18">
                  <c:v>829503</c:v>
                </c:pt>
                <c:pt idx="19">
                  <c:v>940100</c:v>
                </c:pt>
                <c:pt idx="20">
                  <c:v>1054427</c:v>
                </c:pt>
              </c:numCache>
            </c:numRef>
          </c:val>
          <c:smooth val="0"/>
        </c:ser>
        <c:ser>
          <c:idx val="2"/>
          <c:order val="2"/>
          <c:tx>
            <c:strRef>
              <c:f>'[WUP2007_UP (1).csv]calc'!$J$2</c:f>
              <c:strCache>
                <c:ptCount val="1"/>
                <c:pt idx="0">
                  <c:v>Rural</c:v>
                </c:pt>
              </c:strCache>
            </c:strRef>
          </c:tx>
          <c:marker>
            <c:symbol val="none"/>
          </c:marker>
          <c:cat>
            <c:numRef>
              <c:f>'[WUP2007_UP (1).csv]calc'!$C$3:$C$23</c:f>
              <c:numCache>
                <c:formatCode>General</c:formatCode>
                <c:ptCount val="21"/>
                <c:pt idx="0">
                  <c:v>1950</c:v>
                </c:pt>
                <c:pt idx="1">
                  <c:v>1955</c:v>
                </c:pt>
                <c:pt idx="2">
                  <c:v>1960</c:v>
                </c:pt>
                <c:pt idx="3">
                  <c:v>1965</c:v>
                </c:pt>
                <c:pt idx="4">
                  <c:v>1970</c:v>
                </c:pt>
                <c:pt idx="5">
                  <c:v>1975</c:v>
                </c:pt>
                <c:pt idx="6">
                  <c:v>1980</c:v>
                </c:pt>
                <c:pt idx="7">
                  <c:v>1985</c:v>
                </c:pt>
                <c:pt idx="8">
                  <c:v>1990</c:v>
                </c:pt>
                <c:pt idx="9">
                  <c:v>1995</c:v>
                </c:pt>
                <c:pt idx="10">
                  <c:v>2000</c:v>
                </c:pt>
                <c:pt idx="11">
                  <c:v>2005</c:v>
                </c:pt>
                <c:pt idx="12">
                  <c:v>2010</c:v>
                </c:pt>
                <c:pt idx="13">
                  <c:v>2015</c:v>
                </c:pt>
                <c:pt idx="14">
                  <c:v>2020</c:v>
                </c:pt>
                <c:pt idx="15">
                  <c:v>2025</c:v>
                </c:pt>
                <c:pt idx="16">
                  <c:v>2030</c:v>
                </c:pt>
                <c:pt idx="17">
                  <c:v>2035</c:v>
                </c:pt>
                <c:pt idx="18">
                  <c:v>2040</c:v>
                </c:pt>
                <c:pt idx="19">
                  <c:v>2045</c:v>
                </c:pt>
                <c:pt idx="20">
                  <c:v>2050</c:v>
                </c:pt>
              </c:numCache>
            </c:numRef>
          </c:cat>
          <c:val>
            <c:numRef>
              <c:f>'[WUP2007_UP (1).csv]calc'!$J$3:$J$23</c:f>
              <c:numCache>
                <c:formatCode>General</c:formatCode>
                <c:ptCount val="21"/>
                <c:pt idx="0">
                  <c:v>163261</c:v>
                </c:pt>
                <c:pt idx="1">
                  <c:v>178365</c:v>
                </c:pt>
                <c:pt idx="2">
                  <c:v>195295</c:v>
                </c:pt>
                <c:pt idx="3">
                  <c:v>214622</c:v>
                </c:pt>
                <c:pt idx="4">
                  <c:v>237416</c:v>
                </c:pt>
                <c:pt idx="5">
                  <c:v>264373</c:v>
                </c:pt>
                <c:pt idx="6">
                  <c:v>296419</c:v>
                </c:pt>
                <c:pt idx="7">
                  <c:v>332763</c:v>
                </c:pt>
                <c:pt idx="8">
                  <c:v>371381</c:v>
                </c:pt>
                <c:pt idx="9">
                  <c:v>411601</c:v>
                </c:pt>
                <c:pt idx="10">
                  <c:v>454236</c:v>
                </c:pt>
                <c:pt idx="11">
                  <c:v>497392</c:v>
                </c:pt>
                <c:pt idx="12">
                  <c:v>541914</c:v>
                </c:pt>
                <c:pt idx="13">
                  <c:v>585477</c:v>
                </c:pt>
                <c:pt idx="14">
                  <c:v>624534</c:v>
                </c:pt>
                <c:pt idx="15">
                  <c:v>656624</c:v>
                </c:pt>
                <c:pt idx="16">
                  <c:v>681148</c:v>
                </c:pt>
                <c:pt idx="17">
                  <c:v>698015</c:v>
                </c:pt>
                <c:pt idx="18">
                  <c:v>706960</c:v>
                </c:pt>
                <c:pt idx="19">
                  <c:v>707319</c:v>
                </c:pt>
                <c:pt idx="20">
                  <c:v>698845</c:v>
                </c:pt>
              </c:numCache>
            </c:numRef>
          </c:val>
          <c:smooth val="0"/>
        </c:ser>
        <c:dLbls>
          <c:showLegendKey val="0"/>
          <c:showVal val="0"/>
          <c:showCatName val="0"/>
          <c:showSerName val="0"/>
          <c:showPercent val="0"/>
          <c:showBubbleSize val="0"/>
        </c:dLbls>
        <c:marker val="1"/>
        <c:smooth val="0"/>
        <c:axId val="79778560"/>
        <c:axId val="79780096"/>
      </c:lineChart>
      <c:catAx>
        <c:axId val="79778560"/>
        <c:scaling>
          <c:orientation val="minMax"/>
        </c:scaling>
        <c:delete val="0"/>
        <c:axPos val="b"/>
        <c:numFmt formatCode="General" sourceLinked="1"/>
        <c:majorTickMark val="out"/>
        <c:minorTickMark val="none"/>
        <c:tickLblPos val="nextTo"/>
        <c:txPr>
          <a:bodyPr rot="-5400000" vert="horz"/>
          <a:lstStyle/>
          <a:p>
            <a:pPr>
              <a:defRPr/>
            </a:pPr>
            <a:endParaRPr lang="en-US"/>
          </a:p>
        </c:txPr>
        <c:crossAx val="79780096"/>
        <c:crosses val="autoZero"/>
        <c:auto val="1"/>
        <c:lblAlgn val="ctr"/>
        <c:lblOffset val="0"/>
        <c:tickLblSkip val="2"/>
        <c:noMultiLvlLbl val="0"/>
      </c:catAx>
      <c:valAx>
        <c:axId val="79780096"/>
        <c:scaling>
          <c:orientation val="minMax"/>
        </c:scaling>
        <c:delete val="0"/>
        <c:axPos val="l"/>
        <c:majorGridlines/>
        <c:numFmt formatCode="#,##0.0" sourceLinked="0"/>
        <c:majorTickMark val="out"/>
        <c:minorTickMark val="none"/>
        <c:tickLblPos val="nextTo"/>
        <c:crossAx val="79778560"/>
        <c:crosses val="autoZero"/>
        <c:crossBetween val="between"/>
        <c:dispUnits>
          <c:builtInUnit val="millions"/>
          <c:dispUnitsLbl>
            <c:layout/>
            <c:tx>
              <c:rich>
                <a:bodyPr/>
                <a:lstStyle/>
                <a:p>
                  <a:pPr>
                    <a:defRPr/>
                  </a:pPr>
                  <a:r>
                    <a:rPr lang="en-US"/>
                    <a:t>Billions</a:t>
                  </a:r>
                </a:p>
              </c:rich>
            </c:tx>
          </c:dispUnitsLbl>
        </c:dispUnits>
      </c:valAx>
    </c:plotArea>
    <c:legend>
      <c:legendPos val="r"/>
      <c:layout>
        <c:manualLayout>
          <c:xMode val="edge"/>
          <c:yMode val="edge"/>
          <c:x val="0.17722178477690301"/>
          <c:y val="0.18076269878029974"/>
          <c:w val="0.21055521125613283"/>
          <c:h val="0.27067393282362134"/>
        </c:manualLayout>
      </c:layout>
      <c:overlay val="0"/>
      <c:spPr>
        <a:solidFill>
          <a:schemeClr val="bg1"/>
        </a:solidFill>
      </c:spPr>
    </c:legend>
    <c:plotVisOnly val="1"/>
    <c:dispBlanksAs val="gap"/>
    <c:showDLblsOverMax val="0"/>
  </c:chart>
  <c:spPr>
    <a:solidFill>
      <a:srgbClr val="FFFFFF"/>
    </a:solidFill>
  </c:spPr>
  <c:txPr>
    <a:bodyPr/>
    <a:lstStyle/>
    <a:p>
      <a:pPr>
        <a:defRPr sz="1200"/>
      </a:pPr>
      <a:endParaRPr lang="en-US"/>
    </a:p>
  </c:txPr>
  <c:externalData r:id="rId2">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0"/>
    <c:plotArea>
      <c:layout>
        <c:manualLayout>
          <c:layoutTarget val="inner"/>
          <c:xMode val="edge"/>
          <c:yMode val="edge"/>
          <c:x val="7.660633035638631E-2"/>
          <c:y val="5.8458477092816929E-2"/>
          <c:w val="0.88364109156324644"/>
          <c:h val="0.73651508298943269"/>
        </c:manualLayout>
      </c:layout>
      <c:lineChart>
        <c:grouping val="standard"/>
        <c:varyColors val="0"/>
        <c:ser>
          <c:idx val="3"/>
          <c:order val="0"/>
          <c:tx>
            <c:strRef>
              <c:f>[USDA_PSD_CerealsData.xlsx]calc!$C$5</c:f>
              <c:strCache>
                <c:ptCount val="1"/>
                <c:pt idx="0">
                  <c:v>Rest-of-World</c:v>
                </c:pt>
              </c:strCache>
            </c:strRef>
          </c:tx>
          <c:marker>
            <c:symbol val="none"/>
          </c:marker>
          <c:cat>
            <c:strRef>
              <c:f>[USDA_PSD_CerealsData.xlsx]calc!$D$1:$BB$1</c:f>
              <c:strCache>
                <c:ptCount val="51"/>
                <c:pt idx="0">
                  <c:v>1960/1961</c:v>
                </c:pt>
                <c:pt idx="1">
                  <c:v>1961/1962</c:v>
                </c:pt>
                <c:pt idx="2">
                  <c:v>1962/1963</c:v>
                </c:pt>
                <c:pt idx="3">
                  <c:v>1963/1964</c:v>
                </c:pt>
                <c:pt idx="4">
                  <c:v>1964/1965</c:v>
                </c:pt>
                <c:pt idx="5">
                  <c:v>1965/1966</c:v>
                </c:pt>
                <c:pt idx="6">
                  <c:v>1966/1967</c:v>
                </c:pt>
                <c:pt idx="7">
                  <c:v>1967/1968</c:v>
                </c:pt>
                <c:pt idx="8">
                  <c:v>1968/1969</c:v>
                </c:pt>
                <c:pt idx="9">
                  <c:v>1969/1970</c:v>
                </c:pt>
                <c:pt idx="10">
                  <c:v>1970/1971</c:v>
                </c:pt>
                <c:pt idx="11">
                  <c:v>1971/1972</c:v>
                </c:pt>
                <c:pt idx="12">
                  <c:v>1972/1973</c:v>
                </c:pt>
                <c:pt idx="13">
                  <c:v>1973/1974</c:v>
                </c:pt>
                <c:pt idx="14">
                  <c:v>1974/1975</c:v>
                </c:pt>
                <c:pt idx="15">
                  <c:v>1975/1976</c:v>
                </c:pt>
                <c:pt idx="16">
                  <c:v>1976/1977</c:v>
                </c:pt>
                <c:pt idx="17">
                  <c:v>1977/1978</c:v>
                </c:pt>
                <c:pt idx="18">
                  <c:v>1978/1979</c:v>
                </c:pt>
                <c:pt idx="19">
                  <c:v>1979/1980</c:v>
                </c:pt>
                <c:pt idx="20">
                  <c:v>1980/1981</c:v>
                </c:pt>
                <c:pt idx="21">
                  <c:v>1981/1982</c:v>
                </c:pt>
                <c:pt idx="22">
                  <c:v>1982/1983</c:v>
                </c:pt>
                <c:pt idx="23">
                  <c:v>1983/1984</c:v>
                </c:pt>
                <c:pt idx="24">
                  <c:v>1984/1985</c:v>
                </c:pt>
                <c:pt idx="25">
                  <c:v>1985/1986</c:v>
                </c:pt>
                <c:pt idx="26">
                  <c:v>1986/1987</c:v>
                </c:pt>
                <c:pt idx="27">
                  <c:v>1987/1988</c:v>
                </c:pt>
                <c:pt idx="28">
                  <c:v>1988/1989</c:v>
                </c:pt>
                <c:pt idx="29">
                  <c:v>1989/1990</c:v>
                </c:pt>
                <c:pt idx="30">
                  <c:v>1990/1991</c:v>
                </c:pt>
                <c:pt idx="31">
                  <c:v>1991/1992</c:v>
                </c:pt>
                <c:pt idx="32">
                  <c:v>1992/1993</c:v>
                </c:pt>
                <c:pt idx="33">
                  <c:v>1993/1994</c:v>
                </c:pt>
                <c:pt idx="34">
                  <c:v>1994/1995</c:v>
                </c:pt>
                <c:pt idx="35">
                  <c:v>1995/1996</c:v>
                </c:pt>
                <c:pt idx="36">
                  <c:v>1996/1997</c:v>
                </c:pt>
                <c:pt idx="37">
                  <c:v>1997/1998</c:v>
                </c:pt>
                <c:pt idx="38">
                  <c:v>1998/1999</c:v>
                </c:pt>
                <c:pt idx="39">
                  <c:v>1999/2000</c:v>
                </c:pt>
                <c:pt idx="40">
                  <c:v>2000/2001</c:v>
                </c:pt>
                <c:pt idx="41">
                  <c:v>2001/2002</c:v>
                </c:pt>
                <c:pt idx="42">
                  <c:v>2002/2003</c:v>
                </c:pt>
                <c:pt idx="43">
                  <c:v>2003/2004</c:v>
                </c:pt>
                <c:pt idx="44">
                  <c:v>2004/2005</c:v>
                </c:pt>
                <c:pt idx="45">
                  <c:v>2005/2006</c:v>
                </c:pt>
                <c:pt idx="46">
                  <c:v>2006/2007</c:v>
                </c:pt>
                <c:pt idx="47">
                  <c:v>2007/2008</c:v>
                </c:pt>
                <c:pt idx="48">
                  <c:v>2008/2009</c:v>
                </c:pt>
                <c:pt idx="49">
                  <c:v>2009/2010</c:v>
                </c:pt>
                <c:pt idx="50">
                  <c:v>2010/2011</c:v>
                </c:pt>
              </c:strCache>
            </c:strRef>
          </c:cat>
          <c:val>
            <c:numRef>
              <c:f>[USDA_PSD_CerealsData.xlsx]calc!$D$5:$BB$5</c:f>
              <c:numCache>
                <c:formatCode>0.000</c:formatCode>
                <c:ptCount val="51"/>
                <c:pt idx="0">
                  <c:v>1.471778949674581</c:v>
                </c:pt>
                <c:pt idx="1">
                  <c:v>1.4359122857226549</c:v>
                </c:pt>
                <c:pt idx="2">
                  <c:v>1.5334270786067601</c:v>
                </c:pt>
                <c:pt idx="3">
                  <c:v>1.5211045660901212</c:v>
                </c:pt>
                <c:pt idx="4">
                  <c:v>1.5925584617596706</c:v>
                </c:pt>
                <c:pt idx="5">
                  <c:v>1.6336673435154938</c:v>
                </c:pt>
                <c:pt idx="6">
                  <c:v>1.8024103268332887</c:v>
                </c:pt>
                <c:pt idx="7">
                  <c:v>1.8073341258138624</c:v>
                </c:pt>
                <c:pt idx="8">
                  <c:v>1.8607194151377384</c:v>
                </c:pt>
                <c:pt idx="9">
                  <c:v>1.8761819873732484</c:v>
                </c:pt>
                <c:pt idx="10">
                  <c:v>1.925614732633371</c:v>
                </c:pt>
                <c:pt idx="11">
                  <c:v>2.1032303815144959</c:v>
                </c:pt>
                <c:pt idx="12">
                  <c:v>2.070147334418845</c:v>
                </c:pt>
                <c:pt idx="13">
                  <c:v>2.1834647197173429</c:v>
                </c:pt>
                <c:pt idx="14">
                  <c:v>2.0778842140324412</c:v>
                </c:pt>
                <c:pt idx="15">
                  <c:v>2.058476605856927</c:v>
                </c:pt>
                <c:pt idx="16">
                  <c:v>2.2366197868410755</c:v>
                </c:pt>
                <c:pt idx="17">
                  <c:v>2.1995051583740213</c:v>
                </c:pt>
                <c:pt idx="18">
                  <c:v>2.4540693290019973</c:v>
                </c:pt>
                <c:pt idx="19">
                  <c:v>2.4037095492956002</c:v>
                </c:pt>
                <c:pt idx="20">
                  <c:v>2.3557804935986155</c:v>
                </c:pt>
                <c:pt idx="21">
                  <c:v>2.4189927509974747</c:v>
                </c:pt>
                <c:pt idx="22">
                  <c:v>2.5991736133590928</c:v>
                </c:pt>
                <c:pt idx="23">
                  <c:v>2.4927192555182387</c:v>
                </c:pt>
                <c:pt idx="24">
                  <c:v>2.7792851130641374</c:v>
                </c:pt>
                <c:pt idx="25">
                  <c:v>2.7989243420222061</c:v>
                </c:pt>
                <c:pt idx="26">
                  <c:v>2.8636850653491948</c:v>
                </c:pt>
                <c:pt idx="27">
                  <c:v>2.844111074806424</c:v>
                </c:pt>
                <c:pt idx="28">
                  <c:v>2.6962868054589433</c:v>
                </c:pt>
                <c:pt idx="29">
                  <c:v>2.8888602304141369</c:v>
                </c:pt>
                <c:pt idx="30">
                  <c:v>3.089458367510777</c:v>
                </c:pt>
                <c:pt idx="31">
                  <c:v>2.9869392892235336</c:v>
                </c:pt>
                <c:pt idx="32">
                  <c:v>3.1279369662455414</c:v>
                </c:pt>
                <c:pt idx="33">
                  <c:v>3.0150065884248543</c:v>
                </c:pt>
                <c:pt idx="34">
                  <c:v>3.1730301114268706</c:v>
                </c:pt>
                <c:pt idx="35">
                  <c:v>3.0463989844220269</c:v>
                </c:pt>
                <c:pt idx="36">
                  <c:v>3.2780763103178248</c:v>
                </c:pt>
                <c:pt idx="37">
                  <c:v>3.383106126407998</c:v>
                </c:pt>
                <c:pt idx="38">
                  <c:v>3.3911073376894465</c:v>
                </c:pt>
                <c:pt idx="39">
                  <c:v>3.4895090386295844</c:v>
                </c:pt>
                <c:pt idx="40">
                  <c:v>3.4436917720051903</c:v>
                </c:pt>
                <c:pt idx="41">
                  <c:v>3.4979804916229189</c:v>
                </c:pt>
                <c:pt idx="42">
                  <c:v>3.4503200013853963</c:v>
                </c:pt>
                <c:pt idx="43">
                  <c:v>3.4722548268693227</c:v>
                </c:pt>
                <c:pt idx="44">
                  <c:v>3.8366752139663185</c:v>
                </c:pt>
                <c:pt idx="45">
                  <c:v>3.7412671450809181</c:v>
                </c:pt>
                <c:pt idx="46">
                  <c:v>3.7194539586759485</c:v>
                </c:pt>
                <c:pt idx="47">
                  <c:v>3.7942317169855815</c:v>
                </c:pt>
                <c:pt idx="48">
                  <c:v>4.0115382525088545</c:v>
                </c:pt>
                <c:pt idx="49">
                  <c:v>4.0597241290081438</c:v>
                </c:pt>
                <c:pt idx="50">
                  <c:v>3.9572313571802402</c:v>
                </c:pt>
              </c:numCache>
            </c:numRef>
          </c:val>
          <c:smooth val="0"/>
        </c:ser>
        <c:ser>
          <c:idx val="4"/>
          <c:order val="1"/>
          <c:tx>
            <c:strRef>
              <c:f>[USDA_PSD_CerealsData.xlsx]calc!$C$6</c:f>
              <c:strCache>
                <c:ptCount val="1"/>
                <c:pt idx="0">
                  <c:v>World</c:v>
                </c:pt>
              </c:strCache>
            </c:strRef>
          </c:tx>
          <c:marker>
            <c:symbol val="none"/>
          </c:marker>
          <c:cat>
            <c:strRef>
              <c:f>[USDA_PSD_CerealsData.xlsx]calc!$D$1:$BB$1</c:f>
              <c:strCache>
                <c:ptCount val="51"/>
                <c:pt idx="0">
                  <c:v>1960/1961</c:v>
                </c:pt>
                <c:pt idx="1">
                  <c:v>1961/1962</c:v>
                </c:pt>
                <c:pt idx="2">
                  <c:v>1962/1963</c:v>
                </c:pt>
                <c:pt idx="3">
                  <c:v>1963/1964</c:v>
                </c:pt>
                <c:pt idx="4">
                  <c:v>1964/1965</c:v>
                </c:pt>
                <c:pt idx="5">
                  <c:v>1965/1966</c:v>
                </c:pt>
                <c:pt idx="6">
                  <c:v>1966/1967</c:v>
                </c:pt>
                <c:pt idx="7">
                  <c:v>1967/1968</c:v>
                </c:pt>
                <c:pt idx="8">
                  <c:v>1968/1969</c:v>
                </c:pt>
                <c:pt idx="9">
                  <c:v>1969/1970</c:v>
                </c:pt>
                <c:pt idx="10">
                  <c:v>1970/1971</c:v>
                </c:pt>
                <c:pt idx="11">
                  <c:v>1971/1972</c:v>
                </c:pt>
                <c:pt idx="12">
                  <c:v>1972/1973</c:v>
                </c:pt>
                <c:pt idx="13">
                  <c:v>1973/1974</c:v>
                </c:pt>
                <c:pt idx="14">
                  <c:v>1974/1975</c:v>
                </c:pt>
                <c:pt idx="15">
                  <c:v>1975/1976</c:v>
                </c:pt>
                <c:pt idx="16">
                  <c:v>1976/1977</c:v>
                </c:pt>
                <c:pt idx="17">
                  <c:v>1977/1978</c:v>
                </c:pt>
                <c:pt idx="18">
                  <c:v>1978/1979</c:v>
                </c:pt>
                <c:pt idx="19">
                  <c:v>1979/1980</c:v>
                </c:pt>
                <c:pt idx="20">
                  <c:v>1980/1981</c:v>
                </c:pt>
                <c:pt idx="21">
                  <c:v>1981/1982</c:v>
                </c:pt>
                <c:pt idx="22">
                  <c:v>1982/1983</c:v>
                </c:pt>
                <c:pt idx="23">
                  <c:v>1983/1984</c:v>
                </c:pt>
                <c:pt idx="24">
                  <c:v>1984/1985</c:v>
                </c:pt>
                <c:pt idx="25">
                  <c:v>1985/1986</c:v>
                </c:pt>
                <c:pt idx="26">
                  <c:v>1986/1987</c:v>
                </c:pt>
                <c:pt idx="27">
                  <c:v>1987/1988</c:v>
                </c:pt>
                <c:pt idx="28">
                  <c:v>1988/1989</c:v>
                </c:pt>
                <c:pt idx="29">
                  <c:v>1989/1990</c:v>
                </c:pt>
                <c:pt idx="30">
                  <c:v>1990/1991</c:v>
                </c:pt>
                <c:pt idx="31">
                  <c:v>1991/1992</c:v>
                </c:pt>
                <c:pt idx="32">
                  <c:v>1992/1993</c:v>
                </c:pt>
                <c:pt idx="33">
                  <c:v>1993/1994</c:v>
                </c:pt>
                <c:pt idx="34">
                  <c:v>1994/1995</c:v>
                </c:pt>
                <c:pt idx="35">
                  <c:v>1995/1996</c:v>
                </c:pt>
                <c:pt idx="36">
                  <c:v>1996/1997</c:v>
                </c:pt>
                <c:pt idx="37">
                  <c:v>1997/1998</c:v>
                </c:pt>
                <c:pt idx="38">
                  <c:v>1998/1999</c:v>
                </c:pt>
                <c:pt idx="39">
                  <c:v>1999/2000</c:v>
                </c:pt>
                <c:pt idx="40">
                  <c:v>2000/2001</c:v>
                </c:pt>
                <c:pt idx="41">
                  <c:v>2001/2002</c:v>
                </c:pt>
                <c:pt idx="42">
                  <c:v>2002/2003</c:v>
                </c:pt>
                <c:pt idx="43">
                  <c:v>2003/2004</c:v>
                </c:pt>
                <c:pt idx="44">
                  <c:v>2004/2005</c:v>
                </c:pt>
                <c:pt idx="45">
                  <c:v>2005/2006</c:v>
                </c:pt>
                <c:pt idx="46">
                  <c:v>2006/2007</c:v>
                </c:pt>
                <c:pt idx="47">
                  <c:v>2007/2008</c:v>
                </c:pt>
                <c:pt idx="48">
                  <c:v>2008/2009</c:v>
                </c:pt>
                <c:pt idx="49">
                  <c:v>2009/2010</c:v>
                </c:pt>
                <c:pt idx="50">
                  <c:v>2010/2011</c:v>
                </c:pt>
              </c:strCache>
            </c:strRef>
          </c:cat>
          <c:val>
            <c:numRef>
              <c:f>[USDA_PSD_CerealsData.xlsx]calc!$D$6:$BB$6</c:f>
              <c:numCache>
                <c:formatCode>0.000</c:formatCode>
                <c:ptCount val="51"/>
                <c:pt idx="0">
                  <c:v>1.2898052960965241</c:v>
                </c:pt>
                <c:pt idx="1">
                  <c:v>1.2595715451534935</c:v>
                </c:pt>
                <c:pt idx="2">
                  <c:v>1.3266396485776495</c:v>
                </c:pt>
                <c:pt idx="3">
                  <c:v>1.32303069659254</c:v>
                </c:pt>
                <c:pt idx="4">
                  <c:v>1.3799539195068513</c:v>
                </c:pt>
                <c:pt idx="5">
                  <c:v>1.3861074676996259</c:v>
                </c:pt>
                <c:pt idx="6">
                  <c:v>1.5095916394441551</c:v>
                </c:pt>
                <c:pt idx="7">
                  <c:v>1.5247262783324274</c:v>
                </c:pt>
                <c:pt idx="8">
                  <c:v>1.5704194563525755</c:v>
                </c:pt>
                <c:pt idx="9">
                  <c:v>1.5825249077449568</c:v>
                </c:pt>
                <c:pt idx="10">
                  <c:v>1.6273757260315314</c:v>
                </c:pt>
                <c:pt idx="11">
                  <c:v>1.7519372000446434</c:v>
                </c:pt>
                <c:pt idx="12">
                  <c:v>1.7258461580362499</c:v>
                </c:pt>
                <c:pt idx="13">
                  <c:v>1.8207506179585062</c:v>
                </c:pt>
                <c:pt idx="14">
                  <c:v>1.7429445747048866</c:v>
                </c:pt>
                <c:pt idx="15">
                  <c:v>1.7479873622606572</c:v>
                </c:pt>
                <c:pt idx="16">
                  <c:v>1.8737080973893114</c:v>
                </c:pt>
                <c:pt idx="17">
                  <c:v>1.8484533380794288</c:v>
                </c:pt>
                <c:pt idx="18">
                  <c:v>2.0271143741250612</c:v>
                </c:pt>
                <c:pt idx="19">
                  <c:v>1.9840639637775137</c:v>
                </c:pt>
                <c:pt idx="20">
                  <c:v>1.9796362729753312</c:v>
                </c:pt>
                <c:pt idx="21">
                  <c:v>2.0240386585335872</c:v>
                </c:pt>
                <c:pt idx="22">
                  <c:v>2.1367826826310581</c:v>
                </c:pt>
                <c:pt idx="23">
                  <c:v>2.0741985525883053</c:v>
                </c:pt>
                <c:pt idx="24">
                  <c:v>2.2948595521815012</c:v>
                </c:pt>
                <c:pt idx="25">
                  <c:v>2.3007636574510766</c:v>
                </c:pt>
                <c:pt idx="26">
                  <c:v>2.3423167768834685</c:v>
                </c:pt>
                <c:pt idx="27">
                  <c:v>2.3329753376428792</c:v>
                </c:pt>
                <c:pt idx="28">
                  <c:v>2.2498893363811181</c:v>
                </c:pt>
                <c:pt idx="29">
                  <c:v>2.4009513925671397</c:v>
                </c:pt>
                <c:pt idx="30">
                  <c:v>2.5419591422663603</c:v>
                </c:pt>
                <c:pt idx="31">
                  <c:v>2.463107677673205</c:v>
                </c:pt>
                <c:pt idx="32">
                  <c:v>2.5680996418760547</c:v>
                </c:pt>
                <c:pt idx="33">
                  <c:v>2.4991629439829843</c:v>
                </c:pt>
                <c:pt idx="34">
                  <c:v>2.5646520130475028</c:v>
                </c:pt>
                <c:pt idx="35">
                  <c:v>2.5043677122282757</c:v>
                </c:pt>
                <c:pt idx="36">
                  <c:v>2.663210924073252</c:v>
                </c:pt>
                <c:pt idx="37">
                  <c:v>2.7199682104479943</c:v>
                </c:pt>
                <c:pt idx="38">
                  <c:v>2.7330291635963291</c:v>
                </c:pt>
                <c:pt idx="39">
                  <c:v>2.7971556964424589</c:v>
                </c:pt>
                <c:pt idx="40">
                  <c:v>2.77211051880772</c:v>
                </c:pt>
                <c:pt idx="41">
                  <c:v>2.8176356670483909</c:v>
                </c:pt>
                <c:pt idx="42">
                  <c:v>2.7893465472030012</c:v>
                </c:pt>
                <c:pt idx="43">
                  <c:v>2.8012202766140706</c:v>
                </c:pt>
                <c:pt idx="44">
                  <c:v>3.0529632529148465</c:v>
                </c:pt>
                <c:pt idx="45">
                  <c:v>2.9926124049292135</c:v>
                </c:pt>
                <c:pt idx="46">
                  <c:v>2.9781041967946993</c:v>
                </c:pt>
                <c:pt idx="47">
                  <c:v>3.0720994387269713</c:v>
                </c:pt>
                <c:pt idx="48">
                  <c:v>3.215472379769027</c:v>
                </c:pt>
                <c:pt idx="49">
                  <c:v>3.244275186849519</c:v>
                </c:pt>
                <c:pt idx="50">
                  <c:v>3.1697954287689276</c:v>
                </c:pt>
              </c:numCache>
            </c:numRef>
          </c:val>
          <c:smooth val="0"/>
        </c:ser>
        <c:ser>
          <c:idx val="1"/>
          <c:order val="2"/>
          <c:tx>
            <c:strRef>
              <c:f>[USDA_PSD_CerealsData.xlsx]calc!$C$3</c:f>
              <c:strCache>
                <c:ptCount val="1"/>
                <c:pt idx="0">
                  <c:v>Southeast Asia</c:v>
                </c:pt>
              </c:strCache>
            </c:strRef>
          </c:tx>
          <c:marker>
            <c:symbol val="none"/>
          </c:marker>
          <c:cat>
            <c:strRef>
              <c:f>[USDA_PSD_CerealsData.xlsx]calc!$D$1:$BB$1</c:f>
              <c:strCache>
                <c:ptCount val="51"/>
                <c:pt idx="0">
                  <c:v>1960/1961</c:v>
                </c:pt>
                <c:pt idx="1">
                  <c:v>1961/1962</c:v>
                </c:pt>
                <c:pt idx="2">
                  <c:v>1962/1963</c:v>
                </c:pt>
                <c:pt idx="3">
                  <c:v>1963/1964</c:v>
                </c:pt>
                <c:pt idx="4">
                  <c:v>1964/1965</c:v>
                </c:pt>
                <c:pt idx="5">
                  <c:v>1965/1966</c:v>
                </c:pt>
                <c:pt idx="6">
                  <c:v>1966/1967</c:v>
                </c:pt>
                <c:pt idx="7">
                  <c:v>1967/1968</c:v>
                </c:pt>
                <c:pt idx="8">
                  <c:v>1968/1969</c:v>
                </c:pt>
                <c:pt idx="9">
                  <c:v>1969/1970</c:v>
                </c:pt>
                <c:pt idx="10">
                  <c:v>1970/1971</c:v>
                </c:pt>
                <c:pt idx="11">
                  <c:v>1971/1972</c:v>
                </c:pt>
                <c:pt idx="12">
                  <c:v>1972/1973</c:v>
                </c:pt>
                <c:pt idx="13">
                  <c:v>1973/1974</c:v>
                </c:pt>
                <c:pt idx="14">
                  <c:v>1974/1975</c:v>
                </c:pt>
                <c:pt idx="15">
                  <c:v>1975/1976</c:v>
                </c:pt>
                <c:pt idx="16">
                  <c:v>1976/1977</c:v>
                </c:pt>
                <c:pt idx="17">
                  <c:v>1977/1978</c:v>
                </c:pt>
                <c:pt idx="18">
                  <c:v>1978/1979</c:v>
                </c:pt>
                <c:pt idx="19">
                  <c:v>1979/1980</c:v>
                </c:pt>
                <c:pt idx="20">
                  <c:v>1980/1981</c:v>
                </c:pt>
                <c:pt idx="21">
                  <c:v>1981/1982</c:v>
                </c:pt>
                <c:pt idx="22">
                  <c:v>1982/1983</c:v>
                </c:pt>
                <c:pt idx="23">
                  <c:v>1983/1984</c:v>
                </c:pt>
                <c:pt idx="24">
                  <c:v>1984/1985</c:v>
                </c:pt>
                <c:pt idx="25">
                  <c:v>1985/1986</c:v>
                </c:pt>
                <c:pt idx="26">
                  <c:v>1986/1987</c:v>
                </c:pt>
                <c:pt idx="27">
                  <c:v>1987/1988</c:v>
                </c:pt>
                <c:pt idx="28">
                  <c:v>1988/1989</c:v>
                </c:pt>
                <c:pt idx="29">
                  <c:v>1989/1990</c:v>
                </c:pt>
                <c:pt idx="30">
                  <c:v>1990/1991</c:v>
                </c:pt>
                <c:pt idx="31">
                  <c:v>1991/1992</c:v>
                </c:pt>
                <c:pt idx="32">
                  <c:v>1992/1993</c:v>
                </c:pt>
                <c:pt idx="33">
                  <c:v>1993/1994</c:v>
                </c:pt>
                <c:pt idx="34">
                  <c:v>1994/1995</c:v>
                </c:pt>
                <c:pt idx="35">
                  <c:v>1995/1996</c:v>
                </c:pt>
                <c:pt idx="36">
                  <c:v>1996/1997</c:v>
                </c:pt>
                <c:pt idx="37">
                  <c:v>1997/1998</c:v>
                </c:pt>
                <c:pt idx="38">
                  <c:v>1998/1999</c:v>
                </c:pt>
                <c:pt idx="39">
                  <c:v>1999/2000</c:v>
                </c:pt>
                <c:pt idx="40">
                  <c:v>2000/2001</c:v>
                </c:pt>
                <c:pt idx="41">
                  <c:v>2001/2002</c:v>
                </c:pt>
                <c:pt idx="42">
                  <c:v>2002/2003</c:v>
                </c:pt>
                <c:pt idx="43">
                  <c:v>2003/2004</c:v>
                </c:pt>
                <c:pt idx="44">
                  <c:v>2004/2005</c:v>
                </c:pt>
                <c:pt idx="45">
                  <c:v>2005/2006</c:v>
                </c:pt>
                <c:pt idx="46">
                  <c:v>2006/2007</c:v>
                </c:pt>
                <c:pt idx="47">
                  <c:v>2007/2008</c:v>
                </c:pt>
                <c:pt idx="48">
                  <c:v>2008/2009</c:v>
                </c:pt>
                <c:pt idx="49">
                  <c:v>2009/2010</c:v>
                </c:pt>
                <c:pt idx="50">
                  <c:v>2010/2011</c:v>
                </c:pt>
              </c:strCache>
            </c:strRef>
          </c:cat>
          <c:val>
            <c:numRef>
              <c:f>[USDA_PSD_CerealsData.xlsx]calc!$D$3:$BB$3</c:f>
              <c:numCache>
                <c:formatCode>0.000</c:formatCode>
                <c:ptCount val="51"/>
                <c:pt idx="0">
                  <c:v>1.0868130549556041</c:v>
                </c:pt>
                <c:pt idx="1">
                  <c:v>1.06454878375562</c:v>
                </c:pt>
                <c:pt idx="2">
                  <c:v>1.1054323912675579</c:v>
                </c:pt>
                <c:pt idx="3">
                  <c:v>1.1016885553470919</c:v>
                </c:pt>
                <c:pt idx="4">
                  <c:v>1.1133983979879152</c:v>
                </c:pt>
                <c:pt idx="5">
                  <c:v>1.1110235998987379</c:v>
                </c:pt>
                <c:pt idx="6">
                  <c:v>1.0700777167714393</c:v>
                </c:pt>
                <c:pt idx="7">
                  <c:v>1.1016321104290998</c:v>
                </c:pt>
                <c:pt idx="8">
                  <c:v>1.1320506628025555</c:v>
                </c:pt>
                <c:pt idx="9">
                  <c:v>1.2201228920228451</c:v>
                </c:pt>
                <c:pt idx="10">
                  <c:v>1.2760247792276258</c:v>
                </c:pt>
                <c:pt idx="11">
                  <c:v>1.2777748581038462</c:v>
                </c:pt>
                <c:pt idx="12">
                  <c:v>1.2354817238892895</c:v>
                </c:pt>
                <c:pt idx="13">
                  <c:v>1.3180653833472824</c:v>
                </c:pt>
                <c:pt idx="14">
                  <c:v>1.3109846358021531</c:v>
                </c:pt>
                <c:pt idx="15">
                  <c:v>1.3268007691169945</c:v>
                </c:pt>
                <c:pt idx="16">
                  <c:v>1.3694458932518689</c:v>
                </c:pt>
                <c:pt idx="17">
                  <c:v>1.2950689097535661</c:v>
                </c:pt>
                <c:pt idx="18">
                  <c:v>1.4099358447113013</c:v>
                </c:pt>
                <c:pt idx="19">
                  <c:v>1.4505057803468209</c:v>
                </c:pt>
                <c:pt idx="20">
                  <c:v>1.5476397203308498</c:v>
                </c:pt>
                <c:pt idx="21">
                  <c:v>1.619618528610355</c:v>
                </c:pt>
                <c:pt idx="22">
                  <c:v>1.6599171328916884</c:v>
                </c:pt>
                <c:pt idx="23">
                  <c:v>1.7329876576037584</c:v>
                </c:pt>
                <c:pt idx="24">
                  <c:v>1.7725398022085239</c:v>
                </c:pt>
                <c:pt idx="25">
                  <c:v>1.7905208106341244</c:v>
                </c:pt>
                <c:pt idx="26">
                  <c:v>1.7357404041952225</c:v>
                </c:pt>
                <c:pt idx="27">
                  <c:v>1.7900277258075425</c:v>
                </c:pt>
                <c:pt idx="28">
                  <c:v>1.8647709590092301</c:v>
                </c:pt>
                <c:pt idx="29">
                  <c:v>1.8942981422357461</c:v>
                </c:pt>
                <c:pt idx="30">
                  <c:v>1.8860170417303925</c:v>
                </c:pt>
                <c:pt idx="31">
                  <c:v>1.9711488589211621</c:v>
                </c:pt>
                <c:pt idx="32">
                  <c:v>1.9748400669786623</c:v>
                </c:pt>
                <c:pt idx="33">
                  <c:v>2.0061867266591675</c:v>
                </c:pt>
                <c:pt idx="34">
                  <c:v>2.0413183910180988</c:v>
                </c:pt>
                <c:pt idx="35">
                  <c:v>2.0925142392188767</c:v>
                </c:pt>
                <c:pt idx="36">
                  <c:v>2.0795810654791356</c:v>
                </c:pt>
                <c:pt idx="37">
                  <c:v>2.0594441270100381</c:v>
                </c:pt>
                <c:pt idx="38">
                  <c:v>2.1090873055197701</c:v>
                </c:pt>
                <c:pt idx="39">
                  <c:v>2.1631964205114147</c:v>
                </c:pt>
                <c:pt idx="40">
                  <c:v>2.2359873242226191</c:v>
                </c:pt>
                <c:pt idx="41">
                  <c:v>2.236761650923059</c:v>
                </c:pt>
                <c:pt idx="42">
                  <c:v>2.2561776175266015</c:v>
                </c:pt>
                <c:pt idx="43">
                  <c:v>2.3094868997722533</c:v>
                </c:pt>
                <c:pt idx="44">
                  <c:v>2.3250799486796501</c:v>
                </c:pt>
                <c:pt idx="45">
                  <c:v>2.3775293671845401</c:v>
                </c:pt>
                <c:pt idx="46">
                  <c:v>2.4049972800090051</c:v>
                </c:pt>
                <c:pt idx="47">
                  <c:v>2.5000822714225652</c:v>
                </c:pt>
                <c:pt idx="48">
                  <c:v>2.538540127342054</c:v>
                </c:pt>
                <c:pt idx="49">
                  <c:v>2.4996518105849583</c:v>
                </c:pt>
                <c:pt idx="50">
                  <c:v>2.5504248577806599</c:v>
                </c:pt>
              </c:numCache>
            </c:numRef>
          </c:val>
          <c:smooth val="0"/>
        </c:ser>
        <c:ser>
          <c:idx val="0"/>
          <c:order val="3"/>
          <c:tx>
            <c:strRef>
              <c:f>[USDA_PSD_CerealsData.xlsx]calc!$C$2</c:f>
              <c:strCache>
                <c:ptCount val="1"/>
                <c:pt idx="0">
                  <c:v>South Asia</c:v>
                </c:pt>
              </c:strCache>
            </c:strRef>
          </c:tx>
          <c:marker>
            <c:symbol val="none"/>
          </c:marker>
          <c:cat>
            <c:strRef>
              <c:f>[USDA_PSD_CerealsData.xlsx]calc!$D$1:$BB$1</c:f>
              <c:strCache>
                <c:ptCount val="51"/>
                <c:pt idx="0">
                  <c:v>1960/1961</c:v>
                </c:pt>
                <c:pt idx="1">
                  <c:v>1961/1962</c:v>
                </c:pt>
                <c:pt idx="2">
                  <c:v>1962/1963</c:v>
                </c:pt>
                <c:pt idx="3">
                  <c:v>1963/1964</c:v>
                </c:pt>
                <c:pt idx="4">
                  <c:v>1964/1965</c:v>
                </c:pt>
                <c:pt idx="5">
                  <c:v>1965/1966</c:v>
                </c:pt>
                <c:pt idx="6">
                  <c:v>1966/1967</c:v>
                </c:pt>
                <c:pt idx="7">
                  <c:v>1967/1968</c:v>
                </c:pt>
                <c:pt idx="8">
                  <c:v>1968/1969</c:v>
                </c:pt>
                <c:pt idx="9">
                  <c:v>1969/1970</c:v>
                </c:pt>
                <c:pt idx="10">
                  <c:v>1970/1971</c:v>
                </c:pt>
                <c:pt idx="11">
                  <c:v>1971/1972</c:v>
                </c:pt>
                <c:pt idx="12">
                  <c:v>1972/1973</c:v>
                </c:pt>
                <c:pt idx="13">
                  <c:v>1973/1974</c:v>
                </c:pt>
                <c:pt idx="14">
                  <c:v>1974/1975</c:v>
                </c:pt>
                <c:pt idx="15">
                  <c:v>1975/1976</c:v>
                </c:pt>
                <c:pt idx="16">
                  <c:v>1976/1977</c:v>
                </c:pt>
                <c:pt idx="17">
                  <c:v>1977/1978</c:v>
                </c:pt>
                <c:pt idx="18">
                  <c:v>1978/1979</c:v>
                </c:pt>
                <c:pt idx="19">
                  <c:v>1979/1980</c:v>
                </c:pt>
                <c:pt idx="20">
                  <c:v>1980/1981</c:v>
                </c:pt>
                <c:pt idx="21">
                  <c:v>1981/1982</c:v>
                </c:pt>
                <c:pt idx="22">
                  <c:v>1982/1983</c:v>
                </c:pt>
                <c:pt idx="23">
                  <c:v>1983/1984</c:v>
                </c:pt>
                <c:pt idx="24">
                  <c:v>1984/1985</c:v>
                </c:pt>
                <c:pt idx="25">
                  <c:v>1985/1986</c:v>
                </c:pt>
                <c:pt idx="26">
                  <c:v>1986/1987</c:v>
                </c:pt>
                <c:pt idx="27">
                  <c:v>1987/1988</c:v>
                </c:pt>
                <c:pt idx="28">
                  <c:v>1988/1989</c:v>
                </c:pt>
                <c:pt idx="29">
                  <c:v>1989/1990</c:v>
                </c:pt>
                <c:pt idx="30">
                  <c:v>1990/1991</c:v>
                </c:pt>
                <c:pt idx="31">
                  <c:v>1991/1992</c:v>
                </c:pt>
                <c:pt idx="32">
                  <c:v>1992/1993</c:v>
                </c:pt>
                <c:pt idx="33">
                  <c:v>1993/1994</c:v>
                </c:pt>
                <c:pt idx="34">
                  <c:v>1994/1995</c:v>
                </c:pt>
                <c:pt idx="35">
                  <c:v>1995/1996</c:v>
                </c:pt>
                <c:pt idx="36">
                  <c:v>1996/1997</c:v>
                </c:pt>
                <c:pt idx="37">
                  <c:v>1997/1998</c:v>
                </c:pt>
                <c:pt idx="38">
                  <c:v>1998/1999</c:v>
                </c:pt>
                <c:pt idx="39">
                  <c:v>1999/2000</c:v>
                </c:pt>
                <c:pt idx="40">
                  <c:v>2000/2001</c:v>
                </c:pt>
                <c:pt idx="41">
                  <c:v>2001/2002</c:v>
                </c:pt>
                <c:pt idx="42">
                  <c:v>2002/2003</c:v>
                </c:pt>
                <c:pt idx="43">
                  <c:v>2003/2004</c:v>
                </c:pt>
                <c:pt idx="44">
                  <c:v>2004/2005</c:v>
                </c:pt>
                <c:pt idx="45">
                  <c:v>2005/2006</c:v>
                </c:pt>
                <c:pt idx="46">
                  <c:v>2006/2007</c:v>
                </c:pt>
                <c:pt idx="47">
                  <c:v>2007/2008</c:v>
                </c:pt>
                <c:pt idx="48">
                  <c:v>2008/2009</c:v>
                </c:pt>
                <c:pt idx="49">
                  <c:v>2009/2010</c:v>
                </c:pt>
                <c:pt idx="50">
                  <c:v>2010/2011</c:v>
                </c:pt>
              </c:strCache>
            </c:strRef>
          </c:cat>
          <c:val>
            <c:numRef>
              <c:f>[USDA_PSD_CerealsData.xlsx]calc!$D$2:$BB$2</c:f>
              <c:numCache>
                <c:formatCode>0.000</c:formatCode>
                <c:ptCount val="51"/>
                <c:pt idx="0">
                  <c:v>0.79018290989865259</c:v>
                </c:pt>
                <c:pt idx="1">
                  <c:v>0.80562966332234154</c:v>
                </c:pt>
                <c:pt idx="2">
                  <c:v>0.79616090888808799</c:v>
                </c:pt>
                <c:pt idx="3">
                  <c:v>0.81997155732227656</c:v>
                </c:pt>
                <c:pt idx="4">
                  <c:v>0.83351822839480061</c:v>
                </c:pt>
                <c:pt idx="5">
                  <c:v>0.7579805143329611</c:v>
                </c:pt>
                <c:pt idx="6">
                  <c:v>0.7526847540335756</c:v>
                </c:pt>
                <c:pt idx="7">
                  <c:v>0.84559516916204769</c:v>
                </c:pt>
                <c:pt idx="8">
                  <c:v>0.89708745707937843</c:v>
                </c:pt>
                <c:pt idx="9">
                  <c:v>0.9162134642555505</c:v>
                </c:pt>
                <c:pt idx="10">
                  <c:v>0.96954230235783634</c:v>
                </c:pt>
                <c:pt idx="11">
                  <c:v>0.95345554860543069</c:v>
                </c:pt>
                <c:pt idx="12">
                  <c:v>0.9470947467318942</c:v>
                </c:pt>
                <c:pt idx="13">
                  <c:v>0.99971409363819785</c:v>
                </c:pt>
                <c:pt idx="14">
                  <c:v>0.94161896843922877</c:v>
                </c:pt>
                <c:pt idx="15">
                  <c:v>1.0660256962332548</c:v>
                </c:pt>
                <c:pt idx="16">
                  <c:v>1.0450010945366979</c:v>
                </c:pt>
                <c:pt idx="17">
                  <c:v>1.1240006114805481</c:v>
                </c:pt>
                <c:pt idx="18">
                  <c:v>1.148582592764344</c:v>
                </c:pt>
                <c:pt idx="19">
                  <c:v>1.0799374236874237</c:v>
                </c:pt>
                <c:pt idx="20">
                  <c:v>1.1644968345531521</c:v>
                </c:pt>
                <c:pt idx="21">
                  <c:v>1.2044839090949895</c:v>
                </c:pt>
                <c:pt idx="22">
                  <c:v>1.1790575674239112</c:v>
                </c:pt>
                <c:pt idx="23">
                  <c:v>1.321446487060697</c:v>
                </c:pt>
                <c:pt idx="24">
                  <c:v>1.3182740662259562</c:v>
                </c:pt>
                <c:pt idx="25">
                  <c:v>1.3216692742808998</c:v>
                </c:pt>
                <c:pt idx="26">
                  <c:v>1.3513652095885142</c:v>
                </c:pt>
                <c:pt idx="27">
                  <c:v>1.3163355338826839</c:v>
                </c:pt>
                <c:pt idx="28">
                  <c:v>1.4504848618314641</c:v>
                </c:pt>
                <c:pt idx="29">
                  <c:v>1.5756546312719839</c:v>
                </c:pt>
                <c:pt idx="30">
                  <c:v>1.5522734361330675</c:v>
                </c:pt>
                <c:pt idx="31">
                  <c:v>1.5745440741257233</c:v>
                </c:pt>
                <c:pt idx="32">
                  <c:v>1.6708899440552873</c:v>
                </c:pt>
                <c:pt idx="33">
                  <c:v>1.692738727303686</c:v>
                </c:pt>
                <c:pt idx="34">
                  <c:v>1.6739090603719424</c:v>
                </c:pt>
                <c:pt idx="35">
                  <c:v>1.7374541953915899</c:v>
                </c:pt>
                <c:pt idx="36">
                  <c:v>1.7719682410859883</c:v>
                </c:pt>
                <c:pt idx="37">
                  <c:v>1.8154388654656957</c:v>
                </c:pt>
                <c:pt idx="38">
                  <c:v>1.8507683847117422</c:v>
                </c:pt>
                <c:pt idx="39">
                  <c:v>1.8959665093025533</c:v>
                </c:pt>
                <c:pt idx="40">
                  <c:v>1.9343864369077248</c:v>
                </c:pt>
                <c:pt idx="41">
                  <c:v>1.9899651900683875</c:v>
                </c:pt>
                <c:pt idx="42">
                  <c:v>1.9134141424116</c:v>
                </c:pt>
                <c:pt idx="43">
                  <c:v>1.9909077543313922</c:v>
                </c:pt>
                <c:pt idx="44">
                  <c:v>1.9914337522666161</c:v>
                </c:pt>
                <c:pt idx="45">
                  <c:v>2.0691184424012992</c:v>
                </c:pt>
                <c:pt idx="46">
                  <c:v>2.0818165644314166</c:v>
                </c:pt>
                <c:pt idx="47">
                  <c:v>2.2020458602224378</c:v>
                </c:pt>
                <c:pt idx="48">
                  <c:v>2.2186717411988592</c:v>
                </c:pt>
                <c:pt idx="49">
                  <c:v>2.2515430633368148</c:v>
                </c:pt>
                <c:pt idx="50">
                  <c:v>2.2294753945448229</c:v>
                </c:pt>
              </c:numCache>
            </c:numRef>
          </c:val>
          <c:smooth val="0"/>
        </c:ser>
        <c:ser>
          <c:idx val="2"/>
          <c:order val="4"/>
          <c:tx>
            <c:strRef>
              <c:f>[USDA_PSD_CerealsData.xlsx]calc!$C$4</c:f>
              <c:strCache>
                <c:ptCount val="1"/>
                <c:pt idx="0">
                  <c:v>Sub-Saharan Africa</c:v>
                </c:pt>
              </c:strCache>
            </c:strRef>
          </c:tx>
          <c:marker>
            <c:symbol val="none"/>
          </c:marker>
          <c:cat>
            <c:strRef>
              <c:f>[USDA_PSD_CerealsData.xlsx]calc!$D$1:$BB$1</c:f>
              <c:strCache>
                <c:ptCount val="51"/>
                <c:pt idx="0">
                  <c:v>1960/1961</c:v>
                </c:pt>
                <c:pt idx="1">
                  <c:v>1961/1962</c:v>
                </c:pt>
                <c:pt idx="2">
                  <c:v>1962/1963</c:v>
                </c:pt>
                <c:pt idx="3">
                  <c:v>1963/1964</c:v>
                </c:pt>
                <c:pt idx="4">
                  <c:v>1964/1965</c:v>
                </c:pt>
                <c:pt idx="5">
                  <c:v>1965/1966</c:v>
                </c:pt>
                <c:pt idx="6">
                  <c:v>1966/1967</c:v>
                </c:pt>
                <c:pt idx="7">
                  <c:v>1967/1968</c:v>
                </c:pt>
                <c:pt idx="8">
                  <c:v>1968/1969</c:v>
                </c:pt>
                <c:pt idx="9">
                  <c:v>1969/1970</c:v>
                </c:pt>
                <c:pt idx="10">
                  <c:v>1970/1971</c:v>
                </c:pt>
                <c:pt idx="11">
                  <c:v>1971/1972</c:v>
                </c:pt>
                <c:pt idx="12">
                  <c:v>1972/1973</c:v>
                </c:pt>
                <c:pt idx="13">
                  <c:v>1973/1974</c:v>
                </c:pt>
                <c:pt idx="14">
                  <c:v>1974/1975</c:v>
                </c:pt>
                <c:pt idx="15">
                  <c:v>1975/1976</c:v>
                </c:pt>
                <c:pt idx="16">
                  <c:v>1976/1977</c:v>
                </c:pt>
                <c:pt idx="17">
                  <c:v>1977/1978</c:v>
                </c:pt>
                <c:pt idx="18">
                  <c:v>1978/1979</c:v>
                </c:pt>
                <c:pt idx="19">
                  <c:v>1979/1980</c:v>
                </c:pt>
                <c:pt idx="20">
                  <c:v>1980/1981</c:v>
                </c:pt>
                <c:pt idx="21">
                  <c:v>1981/1982</c:v>
                </c:pt>
                <c:pt idx="22">
                  <c:v>1982/1983</c:v>
                </c:pt>
                <c:pt idx="23">
                  <c:v>1983/1984</c:v>
                </c:pt>
                <c:pt idx="24">
                  <c:v>1984/1985</c:v>
                </c:pt>
                <c:pt idx="25">
                  <c:v>1985/1986</c:v>
                </c:pt>
                <c:pt idx="26">
                  <c:v>1986/1987</c:v>
                </c:pt>
                <c:pt idx="27">
                  <c:v>1987/1988</c:v>
                </c:pt>
                <c:pt idx="28">
                  <c:v>1988/1989</c:v>
                </c:pt>
                <c:pt idx="29">
                  <c:v>1989/1990</c:v>
                </c:pt>
                <c:pt idx="30">
                  <c:v>1990/1991</c:v>
                </c:pt>
                <c:pt idx="31">
                  <c:v>1991/1992</c:v>
                </c:pt>
                <c:pt idx="32">
                  <c:v>1992/1993</c:v>
                </c:pt>
                <c:pt idx="33">
                  <c:v>1993/1994</c:v>
                </c:pt>
                <c:pt idx="34">
                  <c:v>1994/1995</c:v>
                </c:pt>
                <c:pt idx="35">
                  <c:v>1995/1996</c:v>
                </c:pt>
                <c:pt idx="36">
                  <c:v>1996/1997</c:v>
                </c:pt>
                <c:pt idx="37">
                  <c:v>1997/1998</c:v>
                </c:pt>
                <c:pt idx="38">
                  <c:v>1998/1999</c:v>
                </c:pt>
                <c:pt idx="39">
                  <c:v>1999/2000</c:v>
                </c:pt>
                <c:pt idx="40">
                  <c:v>2000/2001</c:v>
                </c:pt>
                <c:pt idx="41">
                  <c:v>2001/2002</c:v>
                </c:pt>
                <c:pt idx="42">
                  <c:v>2002/2003</c:v>
                </c:pt>
                <c:pt idx="43">
                  <c:v>2003/2004</c:v>
                </c:pt>
                <c:pt idx="44">
                  <c:v>2004/2005</c:v>
                </c:pt>
                <c:pt idx="45">
                  <c:v>2005/2006</c:v>
                </c:pt>
                <c:pt idx="46">
                  <c:v>2006/2007</c:v>
                </c:pt>
                <c:pt idx="47">
                  <c:v>2007/2008</c:v>
                </c:pt>
                <c:pt idx="48">
                  <c:v>2008/2009</c:v>
                </c:pt>
                <c:pt idx="49">
                  <c:v>2009/2010</c:v>
                </c:pt>
                <c:pt idx="50">
                  <c:v>2010/2011</c:v>
                </c:pt>
              </c:strCache>
            </c:strRef>
          </c:cat>
          <c:val>
            <c:numRef>
              <c:f>[USDA_PSD_CerealsData.xlsx]calc!$D$4:$BB$4</c:f>
              <c:numCache>
                <c:formatCode>0.000</c:formatCode>
                <c:ptCount val="51"/>
                <c:pt idx="0">
                  <c:v>0.81976606650019757</c:v>
                </c:pt>
                <c:pt idx="1">
                  <c:v>0.79977714325510163</c:v>
                </c:pt>
                <c:pt idx="2">
                  <c:v>0.81632560047399905</c:v>
                </c:pt>
                <c:pt idx="3">
                  <c:v>0.79021920120435207</c:v>
                </c:pt>
                <c:pt idx="4">
                  <c:v>0.83772531689731411</c:v>
                </c:pt>
                <c:pt idx="5">
                  <c:v>0.77133858942497202</c:v>
                </c:pt>
                <c:pt idx="6">
                  <c:v>0.88199275759903473</c:v>
                </c:pt>
                <c:pt idx="7">
                  <c:v>0.8142635724749997</c:v>
                </c:pt>
                <c:pt idx="8">
                  <c:v>0.81728496780208559</c:v>
                </c:pt>
                <c:pt idx="9">
                  <c:v>0.83278542148626167</c:v>
                </c:pt>
                <c:pt idx="10">
                  <c:v>0.87837918839537299</c:v>
                </c:pt>
                <c:pt idx="11">
                  <c:v>0.89983502238981916</c:v>
                </c:pt>
                <c:pt idx="12">
                  <c:v>0.78299800775007156</c:v>
                </c:pt>
                <c:pt idx="13">
                  <c:v>0.94606460328181541</c:v>
                </c:pt>
                <c:pt idx="14">
                  <c:v>0.93860985250168805</c:v>
                </c:pt>
                <c:pt idx="15">
                  <c:v>0.87720314748705686</c:v>
                </c:pt>
                <c:pt idx="16">
                  <c:v>0.90979753827020504</c:v>
                </c:pt>
                <c:pt idx="17">
                  <c:v>0.89635289029840004</c:v>
                </c:pt>
                <c:pt idx="18">
                  <c:v>0.88224708691159193</c:v>
                </c:pt>
                <c:pt idx="19">
                  <c:v>0.94011017386813567</c:v>
                </c:pt>
                <c:pt idx="20">
                  <c:v>0.99288103610944389</c:v>
                </c:pt>
                <c:pt idx="21">
                  <c:v>0.9032049903204995</c:v>
                </c:pt>
                <c:pt idx="22">
                  <c:v>0.80838133400116852</c:v>
                </c:pt>
                <c:pt idx="23">
                  <c:v>0.75918415230944614</c:v>
                </c:pt>
                <c:pt idx="24">
                  <c:v>0.91962098285055482</c:v>
                </c:pt>
                <c:pt idx="25">
                  <c:v>0.94968890621700253</c:v>
                </c:pt>
                <c:pt idx="26">
                  <c:v>0.94714419930670291</c:v>
                </c:pt>
                <c:pt idx="27">
                  <c:v>0.97582753352571772</c:v>
                </c:pt>
                <c:pt idx="28">
                  <c:v>1.0826913279090942</c:v>
                </c:pt>
                <c:pt idx="29">
                  <c:v>1.0132966963552512</c:v>
                </c:pt>
                <c:pt idx="30">
                  <c:v>1.0356313834726079</c:v>
                </c:pt>
                <c:pt idx="31">
                  <c:v>0.94199252991843896</c:v>
                </c:pt>
                <c:pt idx="32">
                  <c:v>0.9956378565624604</c:v>
                </c:pt>
                <c:pt idx="33">
                  <c:v>1.0690377469476766</c:v>
                </c:pt>
                <c:pt idx="34">
                  <c:v>0.92723743858410979</c:v>
                </c:pt>
                <c:pt idx="35">
                  <c:v>1.0407865607500981</c:v>
                </c:pt>
                <c:pt idx="36">
                  <c:v>1.0440040816840719</c:v>
                </c:pt>
                <c:pt idx="37">
                  <c:v>0.94165588615782714</c:v>
                </c:pt>
                <c:pt idx="38">
                  <c:v>1.0403167564143174</c:v>
                </c:pt>
                <c:pt idx="39">
                  <c:v>1.0781092903310048</c:v>
                </c:pt>
                <c:pt idx="40">
                  <c:v>1.0316747967479662</c:v>
                </c:pt>
                <c:pt idx="41">
                  <c:v>1.0760498581019415</c:v>
                </c:pt>
                <c:pt idx="42">
                  <c:v>1.0435646671199186</c:v>
                </c:pt>
                <c:pt idx="43">
                  <c:v>1.0936524071375209</c:v>
                </c:pt>
                <c:pt idx="44">
                  <c:v>1.1544399073232559</c:v>
                </c:pt>
                <c:pt idx="45">
                  <c:v>1.1456895620551839</c:v>
                </c:pt>
                <c:pt idx="46">
                  <c:v>1.1922512576858579</c:v>
                </c:pt>
                <c:pt idx="47">
                  <c:v>1.2316672492135616</c:v>
                </c:pt>
                <c:pt idx="48">
                  <c:v>1.2877189376812597</c:v>
                </c:pt>
                <c:pt idx="49">
                  <c:v>1.2835780590717301</c:v>
                </c:pt>
                <c:pt idx="50">
                  <c:v>1.3325831373866317</c:v>
                </c:pt>
              </c:numCache>
            </c:numRef>
          </c:val>
          <c:smooth val="0"/>
        </c:ser>
        <c:dLbls>
          <c:showLegendKey val="0"/>
          <c:showVal val="0"/>
          <c:showCatName val="0"/>
          <c:showSerName val="0"/>
          <c:showPercent val="0"/>
          <c:showBubbleSize val="0"/>
        </c:dLbls>
        <c:marker val="1"/>
        <c:smooth val="0"/>
        <c:axId val="52237440"/>
        <c:axId val="52238976"/>
      </c:lineChart>
      <c:catAx>
        <c:axId val="52237440"/>
        <c:scaling>
          <c:orientation val="minMax"/>
        </c:scaling>
        <c:delete val="0"/>
        <c:axPos val="b"/>
        <c:majorGridlines>
          <c:spPr>
            <a:ln>
              <a:solidFill>
                <a:schemeClr val="bg1">
                  <a:lumMod val="85000"/>
                  <a:alpha val="50000"/>
                </a:schemeClr>
              </a:solidFill>
            </a:ln>
          </c:spPr>
        </c:majorGridlines>
        <c:minorGridlines>
          <c:spPr>
            <a:ln>
              <a:noFill/>
            </a:ln>
          </c:spPr>
        </c:minorGridlines>
        <c:majorTickMark val="out"/>
        <c:minorTickMark val="none"/>
        <c:tickLblPos val="nextTo"/>
        <c:txPr>
          <a:bodyPr rot="-2700000" vert="horz"/>
          <a:lstStyle/>
          <a:p>
            <a:pPr>
              <a:defRPr sz="1400"/>
            </a:pPr>
            <a:endParaRPr lang="en-US"/>
          </a:p>
        </c:txPr>
        <c:crossAx val="52238976"/>
        <c:crosses val="autoZero"/>
        <c:auto val="1"/>
        <c:lblAlgn val="ctr"/>
        <c:lblOffset val="0"/>
        <c:tickLblSkip val="5"/>
        <c:noMultiLvlLbl val="0"/>
      </c:catAx>
      <c:valAx>
        <c:axId val="52238976"/>
        <c:scaling>
          <c:orientation val="minMax"/>
        </c:scaling>
        <c:delete val="0"/>
        <c:axPos val="l"/>
        <c:majorGridlines>
          <c:spPr>
            <a:ln>
              <a:solidFill>
                <a:schemeClr val="bg1">
                  <a:lumMod val="65000"/>
                  <a:alpha val="50000"/>
                </a:schemeClr>
              </a:solidFill>
            </a:ln>
          </c:spPr>
        </c:majorGridlines>
        <c:numFmt formatCode="0.0" sourceLinked="0"/>
        <c:majorTickMark val="out"/>
        <c:minorTickMark val="none"/>
        <c:tickLblPos val="nextTo"/>
        <c:crossAx val="52237440"/>
        <c:crosses val="autoZero"/>
        <c:crossBetween val="between"/>
      </c:valAx>
    </c:plotArea>
    <c:legend>
      <c:legendPos val="r"/>
      <c:layout>
        <c:manualLayout>
          <c:xMode val="edge"/>
          <c:yMode val="edge"/>
          <c:x val="0.10246640185689967"/>
          <c:y val="6.7261575954705999E-2"/>
          <c:w val="0.27366691692575956"/>
          <c:h val="0.35368782111212682"/>
        </c:manualLayout>
      </c:layout>
      <c:overlay val="0"/>
      <c:spPr>
        <a:solidFill>
          <a:schemeClr val="bg1"/>
        </a:solidFill>
      </c:spPr>
    </c:legend>
    <c:plotVisOnly val="1"/>
    <c:dispBlanksAs val="gap"/>
    <c:showDLblsOverMax val="0"/>
  </c:chart>
  <c:spPr>
    <a:solidFill>
      <a:srgbClr val="FFFFFF"/>
    </a:solidFill>
  </c:spPr>
  <c:txPr>
    <a:bodyPr/>
    <a:lstStyle/>
    <a:p>
      <a:pPr>
        <a:defRPr sz="1600"/>
      </a:pPr>
      <a:endParaRPr lang="en-US"/>
    </a:p>
  </c:txPr>
  <c:externalData r:id="rId2">
    <c:autoUpdate val="0"/>
  </c:externalData>
</c:chartSpace>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71502" cy="468951"/>
          </a:xfrm>
          <a:prstGeom prst="rect">
            <a:avLst/>
          </a:prstGeom>
        </p:spPr>
        <p:txBody>
          <a:bodyPr vert="horz" lIns="94404" tIns="47202" rIns="94404" bIns="47202" rtlCol="0"/>
          <a:lstStyle>
            <a:lvl1pPr algn="l">
              <a:defRPr sz="1200">
                <a:latin typeface="Arial" charset="0"/>
                <a:cs typeface="+mn-cs"/>
              </a:defRPr>
            </a:lvl1pPr>
          </a:lstStyle>
          <a:p>
            <a:pPr>
              <a:defRPr/>
            </a:pPr>
            <a:endParaRPr lang="en-US"/>
          </a:p>
        </p:txBody>
      </p:sp>
      <p:sp>
        <p:nvSpPr>
          <p:cNvPr id="3" name="Date Placeholder 2"/>
          <p:cNvSpPr>
            <a:spLocks noGrp="1"/>
          </p:cNvSpPr>
          <p:nvPr>
            <p:ph type="dt" sz="quarter" idx="1"/>
          </p:nvPr>
        </p:nvSpPr>
        <p:spPr>
          <a:xfrm>
            <a:off x="4013494" y="0"/>
            <a:ext cx="3071502" cy="468951"/>
          </a:xfrm>
          <a:prstGeom prst="rect">
            <a:avLst/>
          </a:prstGeom>
        </p:spPr>
        <p:txBody>
          <a:bodyPr vert="horz" lIns="94404" tIns="47202" rIns="94404" bIns="47202" rtlCol="0"/>
          <a:lstStyle>
            <a:lvl1pPr algn="r">
              <a:defRPr sz="1200">
                <a:latin typeface="Arial" charset="0"/>
                <a:cs typeface="+mn-cs"/>
              </a:defRPr>
            </a:lvl1pPr>
          </a:lstStyle>
          <a:p>
            <a:pPr>
              <a:defRPr/>
            </a:pPr>
            <a:fld id="{ACF3AF5F-9C27-49E2-BF61-C4A59109BA6D}" type="datetimeFigureOut">
              <a:rPr lang="en-US"/>
              <a:pPr>
                <a:defRPr/>
              </a:pPr>
              <a:t>10/25/2011</a:t>
            </a:fld>
            <a:endParaRPr lang="en-US"/>
          </a:p>
        </p:txBody>
      </p:sp>
      <p:sp>
        <p:nvSpPr>
          <p:cNvPr id="4" name="Footer Placeholder 3"/>
          <p:cNvSpPr>
            <a:spLocks noGrp="1"/>
          </p:cNvSpPr>
          <p:nvPr>
            <p:ph type="ftr" sz="quarter" idx="2"/>
          </p:nvPr>
        </p:nvSpPr>
        <p:spPr>
          <a:xfrm>
            <a:off x="0" y="8902049"/>
            <a:ext cx="3071502" cy="468951"/>
          </a:xfrm>
          <a:prstGeom prst="rect">
            <a:avLst/>
          </a:prstGeom>
        </p:spPr>
        <p:txBody>
          <a:bodyPr vert="horz" lIns="94404" tIns="47202" rIns="94404" bIns="47202" rtlCol="0" anchor="b"/>
          <a:lstStyle>
            <a:lvl1pPr algn="l">
              <a:defRPr sz="1200">
                <a:latin typeface="Arial" charset="0"/>
                <a:cs typeface="+mn-cs"/>
              </a:defRPr>
            </a:lvl1pPr>
          </a:lstStyle>
          <a:p>
            <a:pPr>
              <a:defRPr/>
            </a:pPr>
            <a:endParaRPr lang="en-US"/>
          </a:p>
        </p:txBody>
      </p:sp>
      <p:sp>
        <p:nvSpPr>
          <p:cNvPr id="5" name="Slide Number Placeholder 4"/>
          <p:cNvSpPr>
            <a:spLocks noGrp="1"/>
          </p:cNvSpPr>
          <p:nvPr>
            <p:ph type="sldNum" sz="quarter" idx="3"/>
          </p:nvPr>
        </p:nvSpPr>
        <p:spPr>
          <a:xfrm>
            <a:off x="4013494" y="8902049"/>
            <a:ext cx="3071502" cy="468951"/>
          </a:xfrm>
          <a:prstGeom prst="rect">
            <a:avLst/>
          </a:prstGeom>
        </p:spPr>
        <p:txBody>
          <a:bodyPr vert="horz" lIns="94404" tIns="47202" rIns="94404" bIns="47202" rtlCol="0" anchor="b"/>
          <a:lstStyle>
            <a:lvl1pPr algn="r">
              <a:defRPr sz="1200">
                <a:latin typeface="Arial" charset="0"/>
                <a:cs typeface="+mn-cs"/>
              </a:defRPr>
            </a:lvl1pPr>
          </a:lstStyle>
          <a:p>
            <a:pPr>
              <a:defRPr/>
            </a:pPr>
            <a:fld id="{6E1FF69F-BCA8-464B-8098-28589F9E0543}" type="slidenum">
              <a:rPr lang="en-US"/>
              <a:pPr>
                <a:defRPr/>
              </a:pPr>
              <a:t>‹#›</a:t>
            </a:fld>
            <a:endParaRPr lang="en-US"/>
          </a:p>
        </p:txBody>
      </p:sp>
    </p:spTree>
    <p:extLst>
      <p:ext uri="{BB962C8B-B14F-4D97-AF65-F5344CB8AC3E}">
        <p14:creationId xmlns:p14="http://schemas.microsoft.com/office/powerpoint/2010/main" val="1998828304"/>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71502" cy="468951"/>
          </a:xfrm>
          <a:prstGeom prst="rect">
            <a:avLst/>
          </a:prstGeom>
        </p:spPr>
        <p:txBody>
          <a:bodyPr vert="horz" lIns="94404" tIns="47202" rIns="94404" bIns="47202" rtlCol="0"/>
          <a:lstStyle>
            <a:lvl1pPr algn="l">
              <a:defRPr sz="1200">
                <a:latin typeface="Arial" charset="0"/>
                <a:cs typeface="+mn-cs"/>
              </a:defRPr>
            </a:lvl1pPr>
          </a:lstStyle>
          <a:p>
            <a:pPr>
              <a:defRPr/>
            </a:pPr>
            <a:endParaRPr lang="en-US"/>
          </a:p>
        </p:txBody>
      </p:sp>
      <p:sp>
        <p:nvSpPr>
          <p:cNvPr id="3" name="Date Placeholder 2"/>
          <p:cNvSpPr>
            <a:spLocks noGrp="1"/>
          </p:cNvSpPr>
          <p:nvPr>
            <p:ph type="dt" idx="1"/>
          </p:nvPr>
        </p:nvSpPr>
        <p:spPr>
          <a:xfrm>
            <a:off x="4013494" y="0"/>
            <a:ext cx="3071502" cy="468951"/>
          </a:xfrm>
          <a:prstGeom prst="rect">
            <a:avLst/>
          </a:prstGeom>
        </p:spPr>
        <p:txBody>
          <a:bodyPr vert="horz" lIns="94404" tIns="47202" rIns="94404" bIns="47202" rtlCol="0"/>
          <a:lstStyle>
            <a:lvl1pPr algn="r">
              <a:defRPr sz="1200">
                <a:latin typeface="Arial" charset="0"/>
                <a:cs typeface="+mn-cs"/>
              </a:defRPr>
            </a:lvl1pPr>
          </a:lstStyle>
          <a:p>
            <a:pPr>
              <a:defRPr/>
            </a:pPr>
            <a:fld id="{49753291-27CA-4DBD-A82F-C18318E4037E}" type="datetimeFigureOut">
              <a:rPr lang="en-US"/>
              <a:pPr>
                <a:defRPr/>
              </a:pPr>
              <a:t>10/25/2011</a:t>
            </a:fld>
            <a:endParaRPr lang="en-US"/>
          </a:p>
        </p:txBody>
      </p:sp>
      <p:sp>
        <p:nvSpPr>
          <p:cNvPr id="4" name="Slide Image Placeholder 3"/>
          <p:cNvSpPr>
            <a:spLocks noGrp="1" noRot="1" noChangeAspect="1"/>
          </p:cNvSpPr>
          <p:nvPr>
            <p:ph type="sldImg" idx="2"/>
          </p:nvPr>
        </p:nvSpPr>
        <p:spPr>
          <a:xfrm>
            <a:off x="1200150" y="703263"/>
            <a:ext cx="4686300" cy="3514725"/>
          </a:xfrm>
          <a:prstGeom prst="rect">
            <a:avLst/>
          </a:prstGeom>
          <a:noFill/>
          <a:ln w="12700">
            <a:solidFill>
              <a:prstClr val="black"/>
            </a:solidFill>
          </a:ln>
        </p:spPr>
        <p:txBody>
          <a:bodyPr vert="horz" lIns="94404" tIns="47202" rIns="94404" bIns="47202" rtlCol="0" anchor="ctr"/>
          <a:lstStyle/>
          <a:p>
            <a:pPr lvl="0"/>
            <a:endParaRPr lang="en-US" noProof="0"/>
          </a:p>
        </p:txBody>
      </p:sp>
      <p:sp>
        <p:nvSpPr>
          <p:cNvPr id="5" name="Notes Placeholder 4"/>
          <p:cNvSpPr>
            <a:spLocks noGrp="1"/>
          </p:cNvSpPr>
          <p:nvPr>
            <p:ph type="body" sz="quarter" idx="3"/>
          </p:nvPr>
        </p:nvSpPr>
        <p:spPr>
          <a:xfrm>
            <a:off x="709302" y="4452626"/>
            <a:ext cx="5667996" cy="4217350"/>
          </a:xfrm>
          <a:prstGeom prst="rect">
            <a:avLst/>
          </a:prstGeom>
        </p:spPr>
        <p:txBody>
          <a:bodyPr vert="horz" lIns="94404" tIns="47202" rIns="94404" bIns="47202" rtlCol="0"/>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a:p>
        </p:txBody>
      </p:sp>
      <p:sp>
        <p:nvSpPr>
          <p:cNvPr id="6" name="Footer Placeholder 5"/>
          <p:cNvSpPr>
            <a:spLocks noGrp="1"/>
          </p:cNvSpPr>
          <p:nvPr>
            <p:ph type="ftr" sz="quarter" idx="4"/>
          </p:nvPr>
        </p:nvSpPr>
        <p:spPr>
          <a:xfrm>
            <a:off x="0" y="8902049"/>
            <a:ext cx="3071502" cy="468951"/>
          </a:xfrm>
          <a:prstGeom prst="rect">
            <a:avLst/>
          </a:prstGeom>
        </p:spPr>
        <p:txBody>
          <a:bodyPr vert="horz" lIns="94404" tIns="47202" rIns="94404" bIns="47202" rtlCol="0" anchor="b"/>
          <a:lstStyle>
            <a:lvl1pPr algn="l">
              <a:defRPr sz="1200">
                <a:latin typeface="Arial" charset="0"/>
                <a:cs typeface="+mn-cs"/>
              </a:defRPr>
            </a:lvl1pPr>
          </a:lstStyle>
          <a:p>
            <a:pPr>
              <a:defRPr/>
            </a:pPr>
            <a:endParaRPr lang="en-US"/>
          </a:p>
        </p:txBody>
      </p:sp>
      <p:sp>
        <p:nvSpPr>
          <p:cNvPr id="7" name="Slide Number Placeholder 6"/>
          <p:cNvSpPr>
            <a:spLocks noGrp="1"/>
          </p:cNvSpPr>
          <p:nvPr>
            <p:ph type="sldNum" sz="quarter" idx="5"/>
          </p:nvPr>
        </p:nvSpPr>
        <p:spPr>
          <a:xfrm>
            <a:off x="4013494" y="8902049"/>
            <a:ext cx="3071502" cy="468951"/>
          </a:xfrm>
          <a:prstGeom prst="rect">
            <a:avLst/>
          </a:prstGeom>
        </p:spPr>
        <p:txBody>
          <a:bodyPr vert="horz" lIns="94404" tIns="47202" rIns="94404" bIns="47202" rtlCol="0" anchor="b"/>
          <a:lstStyle>
            <a:lvl1pPr algn="r">
              <a:defRPr sz="1200">
                <a:latin typeface="Arial" charset="0"/>
                <a:cs typeface="+mn-cs"/>
              </a:defRPr>
            </a:lvl1pPr>
          </a:lstStyle>
          <a:p>
            <a:pPr>
              <a:defRPr/>
            </a:pPr>
            <a:fld id="{B0B05668-0996-46C7-A9AB-813782AEC72F}" type="slidenum">
              <a:rPr lang="en-US"/>
              <a:pPr>
                <a:defRPr/>
              </a:pPr>
              <a:t>‹#›</a:t>
            </a:fld>
            <a:endParaRPr lang="en-US"/>
          </a:p>
        </p:txBody>
      </p:sp>
    </p:spTree>
    <p:extLst>
      <p:ext uri="{BB962C8B-B14F-4D97-AF65-F5344CB8AC3E}">
        <p14:creationId xmlns:p14="http://schemas.microsoft.com/office/powerpoint/2010/main" val="4074907047"/>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Slide Image Placeholder 1"/>
          <p:cNvSpPr>
            <a:spLocks noGrp="1" noRot="1" noChangeAspect="1" noTextEdit="1"/>
          </p:cNvSpPr>
          <p:nvPr>
            <p:ph type="sldImg"/>
          </p:nvPr>
        </p:nvSpPr>
        <p:spPr bwMode="auto">
          <a:noFill/>
          <a:ln>
            <a:solidFill>
              <a:srgbClr val="000000"/>
            </a:solidFill>
            <a:miter lim="800000"/>
            <a:headEnd/>
            <a:tailEnd/>
          </a:ln>
        </p:spPr>
      </p:sp>
      <p:sp>
        <p:nvSpPr>
          <p:cNvPr id="23555"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dirty="0" smtClean="0"/>
          </a:p>
        </p:txBody>
      </p:sp>
      <p:sp>
        <p:nvSpPr>
          <p:cNvPr id="13316"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84E81418-EDB7-4F20-8DF8-C269843F8B09}" type="slidenum">
              <a:rPr lang="en-US" smtClean="0"/>
              <a:pPr>
                <a:defRPr/>
              </a:pPr>
              <a:t>1</a:t>
            </a:fld>
            <a:endParaRPr lang="en-US" smtClean="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Slide Image Placeholder 1"/>
          <p:cNvSpPr>
            <a:spLocks noGrp="1" noRot="1" noChangeAspect="1" noTextEdit="1"/>
          </p:cNvSpPr>
          <p:nvPr>
            <p:ph type="sldImg"/>
          </p:nvPr>
        </p:nvSpPr>
        <p:spPr>
          <a:ln/>
        </p:spPr>
      </p:sp>
      <p:sp>
        <p:nvSpPr>
          <p:cNvPr id="24579"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smtClean="0"/>
          </a:p>
        </p:txBody>
      </p:sp>
      <p:sp>
        <p:nvSpPr>
          <p:cNvPr id="4" name="Slide Number Placeholder 3"/>
          <p:cNvSpPr>
            <a:spLocks noGrp="1"/>
          </p:cNvSpPr>
          <p:nvPr>
            <p:ph type="sldNum" sz="quarter" idx="5"/>
          </p:nvPr>
        </p:nvSpPr>
        <p:spPr/>
        <p:txBody>
          <a:bodyPr/>
          <a:lstStyle/>
          <a:p>
            <a:pPr>
              <a:defRPr/>
            </a:pPr>
            <a:fld id="{793A7689-2CA0-4FB6-9074-DB5611B87F09}" type="slidenum">
              <a:rPr lang="en-US" smtClean="0"/>
              <a:pPr>
                <a:defRPr/>
              </a:pPr>
              <a:t>2</a:t>
            </a:fld>
            <a:endParaRPr lang="en-US" dirty="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Slide Image Placeholder 1"/>
          <p:cNvSpPr>
            <a:spLocks noGrp="1" noRot="1" noChangeAspect="1" noTextEdit="1"/>
          </p:cNvSpPr>
          <p:nvPr>
            <p:ph type="sldImg"/>
          </p:nvPr>
        </p:nvSpPr>
        <p:spPr>
          <a:ln/>
        </p:spPr>
      </p:sp>
      <p:sp>
        <p:nvSpPr>
          <p:cNvPr id="25603"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smtClean="0"/>
          </a:p>
        </p:txBody>
      </p:sp>
      <p:sp>
        <p:nvSpPr>
          <p:cNvPr id="4" name="Slide Number Placeholder 3"/>
          <p:cNvSpPr>
            <a:spLocks noGrp="1"/>
          </p:cNvSpPr>
          <p:nvPr>
            <p:ph type="sldNum" sz="quarter" idx="5"/>
          </p:nvPr>
        </p:nvSpPr>
        <p:spPr/>
        <p:txBody>
          <a:bodyPr/>
          <a:lstStyle/>
          <a:p>
            <a:pPr>
              <a:defRPr/>
            </a:pPr>
            <a:fld id="{6EB1DD1D-0122-42CC-A570-E04C5763B7DB}" type="slidenum">
              <a:rPr lang="en-US" smtClean="0"/>
              <a:pPr>
                <a:defRPr/>
              </a:pPr>
              <a:t>3</a:t>
            </a:fld>
            <a:endParaRPr lang="en-US" dirty="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Slide Image Placeholder 1"/>
          <p:cNvSpPr>
            <a:spLocks noGrp="1" noRot="1" noChangeAspect="1" noTextEdit="1"/>
          </p:cNvSpPr>
          <p:nvPr>
            <p:ph type="sldImg"/>
          </p:nvPr>
        </p:nvSpPr>
        <p:spPr bwMode="auto">
          <a:noFill/>
          <a:ln>
            <a:solidFill>
              <a:srgbClr val="000000"/>
            </a:solidFill>
            <a:miter lim="800000"/>
            <a:headEnd/>
            <a:tailEnd/>
          </a:ln>
        </p:spPr>
      </p:sp>
      <p:sp>
        <p:nvSpPr>
          <p:cNvPr id="40963"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smtClean="0"/>
          </a:p>
        </p:txBody>
      </p:sp>
      <p:sp>
        <p:nvSpPr>
          <p:cNvPr id="20484"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674D5B96-917F-472F-B646-80E3F394DF93}" type="slidenum">
              <a:rPr lang="en-US" smtClean="0"/>
              <a:pPr>
                <a:defRPr/>
              </a:pPr>
              <a:t>4</a:t>
            </a:fld>
            <a:endParaRPr lang="en-US" smtClean="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Slide Image Placeholder 1"/>
          <p:cNvSpPr>
            <a:spLocks noGrp="1" noRot="1" noChangeAspect="1" noTextEdit="1"/>
          </p:cNvSpPr>
          <p:nvPr>
            <p:ph type="sldImg"/>
          </p:nvPr>
        </p:nvSpPr>
        <p:spPr bwMode="auto">
          <a:noFill/>
          <a:ln>
            <a:solidFill>
              <a:srgbClr val="000000"/>
            </a:solidFill>
            <a:miter lim="800000"/>
            <a:headEnd/>
            <a:tailEnd/>
          </a:ln>
        </p:spPr>
      </p:sp>
      <p:sp>
        <p:nvSpPr>
          <p:cNvPr id="41987"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smtClean="0"/>
          </a:p>
        </p:txBody>
      </p:sp>
      <p:sp>
        <p:nvSpPr>
          <p:cNvPr id="21508"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A8E35C53-C70F-456D-A5E3-15DD7F28B700}" type="slidenum">
              <a:rPr lang="en-US" smtClean="0"/>
              <a:pPr>
                <a:defRPr/>
              </a:pPr>
              <a:t>5</a:t>
            </a:fld>
            <a:endParaRPr lang="en-US" smtClean="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4DC18881-FEAD-416B-B71D-66E9331E73FE}" type="slidenum">
              <a:rPr lang="en-US" smtClean="0"/>
              <a:pPr/>
              <a:t>6</a:t>
            </a:fld>
            <a:endParaRPr lang="en-US"/>
          </a:p>
        </p:txBody>
      </p:sp>
    </p:spTree>
    <p:extLst>
      <p:ext uri="{BB962C8B-B14F-4D97-AF65-F5344CB8AC3E}">
        <p14:creationId xmlns:p14="http://schemas.microsoft.com/office/powerpoint/2010/main" val="270478724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Slide Image Placeholder 1"/>
          <p:cNvSpPr>
            <a:spLocks noGrp="1" noRot="1" noChangeAspect="1" noTextEdit="1"/>
          </p:cNvSpPr>
          <p:nvPr>
            <p:ph type="sldImg"/>
          </p:nvPr>
        </p:nvSpPr>
        <p:spPr bwMode="auto">
          <a:noFill/>
          <a:ln>
            <a:solidFill>
              <a:srgbClr val="000000"/>
            </a:solidFill>
            <a:miter lim="800000"/>
            <a:headEnd/>
            <a:tailEnd/>
          </a:ln>
        </p:spPr>
      </p:sp>
      <p:sp>
        <p:nvSpPr>
          <p:cNvPr id="39939"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smtClean="0"/>
          </a:p>
        </p:txBody>
      </p:sp>
      <p:sp>
        <p:nvSpPr>
          <p:cNvPr id="19460"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B91007E9-FCA3-4083-9B4D-65129C633363}" type="slidenum">
              <a:rPr lang="en-US" smtClean="0"/>
              <a:pPr>
                <a:defRPr/>
              </a:pPr>
              <a:t>7</a:t>
            </a:fld>
            <a:endParaRPr lang="en-US" smtClean="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Rectangle 7"/>
          <p:cNvSpPr>
            <a:spLocks noGrp="1" noChangeArrowheads="1"/>
          </p:cNvSpPr>
          <p:nvPr>
            <p:ph type="sldNum" sz="quarter" idx="5"/>
          </p:nvPr>
        </p:nvSpPr>
        <p:spPr>
          <a:noFill/>
        </p:spPr>
        <p:txBody>
          <a:bodyPr/>
          <a:lstStyle/>
          <a:p>
            <a:fld id="{8D347984-2AE6-485C-8F67-54FB24881BC9}" type="slidenum">
              <a:rPr lang="en-US" smtClean="0"/>
              <a:pPr/>
              <a:t>8</a:t>
            </a:fld>
            <a:endParaRPr lang="en-US" smtClean="0"/>
          </a:p>
        </p:txBody>
      </p:sp>
      <p:sp>
        <p:nvSpPr>
          <p:cNvPr id="33795" name="Rectangle 2"/>
          <p:cNvSpPr>
            <a:spLocks noGrp="1" noRot="1" noChangeAspect="1" noChangeArrowheads="1" noTextEdit="1"/>
          </p:cNvSpPr>
          <p:nvPr>
            <p:ph type="sldImg"/>
          </p:nvPr>
        </p:nvSpPr>
        <p:spPr>
          <a:ln/>
        </p:spPr>
      </p:sp>
      <p:sp>
        <p:nvSpPr>
          <p:cNvPr id="33796" name="Rectangle 3"/>
          <p:cNvSpPr>
            <a:spLocks noGrp="1" noChangeArrowheads="1"/>
          </p:cNvSpPr>
          <p:nvPr>
            <p:ph type="body" idx="1"/>
          </p:nvPr>
        </p:nvSpPr>
        <p:spPr>
          <a:xfrm>
            <a:off x="709302" y="4452626"/>
            <a:ext cx="5667996" cy="4217350"/>
          </a:xfrm>
          <a:noFill/>
          <a:ln/>
        </p:spPr>
        <p:txBody>
          <a:bodyPr/>
          <a:lstStyle/>
          <a:p>
            <a:pPr eaLnBrk="1" hangingPunct="1"/>
            <a:endParaRPr lang="en-US" dirty="0" smtClean="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Slide Image Placeholder 1"/>
          <p:cNvSpPr>
            <a:spLocks noGrp="1" noRot="1" noChangeAspect="1" noTextEdit="1"/>
          </p:cNvSpPr>
          <p:nvPr>
            <p:ph type="sldImg"/>
          </p:nvPr>
        </p:nvSpPr>
        <p:spPr bwMode="auto">
          <a:noFill/>
          <a:ln>
            <a:solidFill>
              <a:srgbClr val="000000"/>
            </a:solidFill>
            <a:miter lim="800000"/>
            <a:headEnd/>
            <a:tailEnd/>
          </a:ln>
        </p:spPr>
      </p:sp>
      <p:sp>
        <p:nvSpPr>
          <p:cNvPr id="38915" name="Notes Placeholder 2"/>
          <p:cNvSpPr>
            <a:spLocks noGrp="1"/>
          </p:cNvSpPr>
          <p:nvPr>
            <p:ph type="body" idx="1"/>
          </p:nvPr>
        </p:nvSpPr>
        <p:spPr bwMode="auto">
          <a:noFill/>
        </p:spPr>
        <p:txBody>
          <a:bodyPr wrap="square" numCol="1" anchor="t" anchorCtr="0" compatLnSpc="1">
            <a:prstTxWarp prst="textNoShape">
              <a:avLst/>
            </a:prstTxWarp>
          </a:bodyPr>
          <a:lstStyle/>
          <a:p>
            <a:endParaRPr lang="fr-FR" dirty="0" smtClean="0">
              <a:latin typeface="Arial" charset="0"/>
            </a:endParaRPr>
          </a:p>
        </p:txBody>
      </p:sp>
      <p:sp>
        <p:nvSpPr>
          <p:cNvPr id="4" name="Slide Number Placeholder 3"/>
          <p:cNvSpPr>
            <a:spLocks noGrp="1"/>
          </p:cNvSpPr>
          <p:nvPr>
            <p:ph type="sldNum" sz="quarter" idx="5"/>
          </p:nvPr>
        </p:nvSpPr>
        <p:spPr/>
        <p:txBody>
          <a:bodyPr/>
          <a:lstStyle/>
          <a:p>
            <a:pPr>
              <a:defRPr/>
            </a:pPr>
            <a:fld id="{6C495734-5C23-4F0D-A7B3-54A8B107B3CC}" type="slidenum">
              <a:rPr lang="en-US" smtClean="0"/>
              <a:pPr>
                <a:defRPr/>
              </a:pPr>
              <a:t>9</a:t>
            </a:fld>
            <a:endParaRPr lang="en-US" dirty="0"/>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Slide Image Placeholder 1"/>
          <p:cNvSpPr>
            <a:spLocks noGrp="1" noRot="1" noChangeAspect="1" noTextEdit="1"/>
          </p:cNvSpPr>
          <p:nvPr>
            <p:ph type="sldImg"/>
          </p:nvPr>
        </p:nvSpPr>
        <p:spPr bwMode="auto">
          <a:noFill/>
          <a:ln>
            <a:solidFill>
              <a:srgbClr val="000000"/>
            </a:solidFill>
            <a:miter lim="800000"/>
            <a:headEnd/>
            <a:tailEnd/>
          </a:ln>
        </p:spPr>
      </p:sp>
      <p:sp>
        <p:nvSpPr>
          <p:cNvPr id="36867" name="Notes Placeholder 2"/>
          <p:cNvSpPr>
            <a:spLocks noGrp="1"/>
          </p:cNvSpPr>
          <p:nvPr>
            <p:ph type="body" idx="1"/>
          </p:nvPr>
        </p:nvSpPr>
        <p:spPr bwMode="auto">
          <a:noFill/>
        </p:spPr>
        <p:txBody>
          <a:bodyPr wrap="square" numCol="1" anchor="t" anchorCtr="0" compatLnSpc="1">
            <a:prstTxWarp prst="textNoShape">
              <a:avLst/>
            </a:prstTxWarp>
          </a:bodyPr>
          <a:lstStyle/>
          <a:p>
            <a:endParaRPr lang="fr-FR" dirty="0" smtClean="0">
              <a:latin typeface="Arial" charset="0"/>
            </a:endParaRPr>
          </a:p>
        </p:txBody>
      </p:sp>
      <p:sp>
        <p:nvSpPr>
          <p:cNvPr id="4" name="Slide Number Placeholder 3"/>
          <p:cNvSpPr>
            <a:spLocks noGrp="1"/>
          </p:cNvSpPr>
          <p:nvPr>
            <p:ph type="sldNum" sz="quarter" idx="5"/>
          </p:nvPr>
        </p:nvSpPr>
        <p:spPr/>
        <p:txBody>
          <a:bodyPr/>
          <a:lstStyle/>
          <a:p>
            <a:pPr>
              <a:defRPr/>
            </a:pPr>
            <a:fld id="{2443E9D2-1085-4077-B33C-996718D94945}" type="slidenum">
              <a:rPr lang="en-US" smtClean="0"/>
              <a:pPr>
                <a:defRPr/>
              </a:pPr>
              <a:t>10</a:t>
            </a:fld>
            <a:endParaRPr lang="en-US" dirty="0"/>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Slide Image Placeholder 1"/>
          <p:cNvSpPr>
            <a:spLocks noGrp="1" noRot="1" noChangeAspect="1" noTextEdit="1"/>
          </p:cNvSpPr>
          <p:nvPr>
            <p:ph type="sldImg"/>
          </p:nvPr>
        </p:nvSpPr>
        <p:spPr>
          <a:ln/>
        </p:spPr>
      </p:sp>
      <p:sp>
        <p:nvSpPr>
          <p:cNvPr id="28675"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fr-FR" smtClean="0">
              <a:latin typeface="Times New Roman" pitchFamily="18" charset="0"/>
            </a:endParaRPr>
          </a:p>
        </p:txBody>
      </p:sp>
      <p:sp>
        <p:nvSpPr>
          <p:cNvPr id="68612" name="Slide Number Placeholder 3"/>
          <p:cNvSpPr>
            <a:spLocks noGrp="1"/>
          </p:cNvSpPr>
          <p:nvPr>
            <p:ph type="sldNum" sz="quarter" idx="5"/>
          </p:nvPr>
        </p:nvSpPr>
        <p:spPr>
          <a:extLst/>
        </p:spPr>
        <p:txBody>
          <a:bodyPr/>
          <a:lstStyle>
            <a:lvl1pPr defTabSz="940477" eaLnBrk="0" hangingPunct="0">
              <a:defRPr sz="2400">
                <a:solidFill>
                  <a:schemeClr val="tx1"/>
                </a:solidFill>
                <a:latin typeface="Times New Roman" pitchFamily="18" charset="0"/>
                <a:ea typeface="MS PGothic" pitchFamily="34" charset="-128"/>
              </a:defRPr>
            </a:lvl1pPr>
            <a:lvl2pPr marL="749818" indent="-288391" defTabSz="940477" eaLnBrk="0" hangingPunct="0">
              <a:defRPr sz="2400">
                <a:solidFill>
                  <a:schemeClr val="tx1"/>
                </a:solidFill>
                <a:latin typeface="Times New Roman" pitchFamily="18" charset="0"/>
                <a:ea typeface="MS PGothic" pitchFamily="34" charset="-128"/>
              </a:defRPr>
            </a:lvl2pPr>
            <a:lvl3pPr marL="1153566" indent="-230713" defTabSz="940477" eaLnBrk="0" hangingPunct="0">
              <a:defRPr sz="2400">
                <a:solidFill>
                  <a:schemeClr val="tx1"/>
                </a:solidFill>
                <a:latin typeface="Times New Roman" pitchFamily="18" charset="0"/>
                <a:ea typeface="MS PGothic" pitchFamily="34" charset="-128"/>
              </a:defRPr>
            </a:lvl3pPr>
            <a:lvl4pPr marL="1614992" indent="-230713" defTabSz="940477" eaLnBrk="0" hangingPunct="0">
              <a:defRPr sz="2400">
                <a:solidFill>
                  <a:schemeClr val="tx1"/>
                </a:solidFill>
                <a:latin typeface="Times New Roman" pitchFamily="18" charset="0"/>
                <a:ea typeface="MS PGothic" pitchFamily="34" charset="-128"/>
              </a:defRPr>
            </a:lvl4pPr>
            <a:lvl5pPr marL="2076420" indent="-230713" defTabSz="940477" eaLnBrk="0" hangingPunct="0">
              <a:defRPr sz="2400">
                <a:solidFill>
                  <a:schemeClr val="tx1"/>
                </a:solidFill>
                <a:latin typeface="Times New Roman" pitchFamily="18" charset="0"/>
                <a:ea typeface="MS PGothic" pitchFamily="34" charset="-128"/>
              </a:defRPr>
            </a:lvl5pPr>
            <a:lvl6pPr marL="2537845" indent="-230713" algn="ctr" defTabSz="940477" eaLnBrk="0" fontAlgn="base" hangingPunct="0">
              <a:spcBef>
                <a:spcPct val="0"/>
              </a:spcBef>
              <a:spcAft>
                <a:spcPct val="0"/>
              </a:spcAft>
              <a:defRPr sz="2400">
                <a:solidFill>
                  <a:schemeClr val="tx1"/>
                </a:solidFill>
                <a:latin typeface="Times New Roman" pitchFamily="18" charset="0"/>
                <a:ea typeface="MS PGothic" pitchFamily="34" charset="-128"/>
              </a:defRPr>
            </a:lvl6pPr>
            <a:lvl7pPr marL="2999271" indent="-230713" algn="ctr" defTabSz="940477" eaLnBrk="0" fontAlgn="base" hangingPunct="0">
              <a:spcBef>
                <a:spcPct val="0"/>
              </a:spcBef>
              <a:spcAft>
                <a:spcPct val="0"/>
              </a:spcAft>
              <a:defRPr sz="2400">
                <a:solidFill>
                  <a:schemeClr val="tx1"/>
                </a:solidFill>
                <a:latin typeface="Times New Roman" pitchFamily="18" charset="0"/>
                <a:ea typeface="MS PGothic" pitchFamily="34" charset="-128"/>
              </a:defRPr>
            </a:lvl7pPr>
            <a:lvl8pPr marL="3460699" indent="-230713" algn="ctr" defTabSz="940477" eaLnBrk="0" fontAlgn="base" hangingPunct="0">
              <a:spcBef>
                <a:spcPct val="0"/>
              </a:spcBef>
              <a:spcAft>
                <a:spcPct val="0"/>
              </a:spcAft>
              <a:defRPr sz="2400">
                <a:solidFill>
                  <a:schemeClr val="tx1"/>
                </a:solidFill>
                <a:latin typeface="Times New Roman" pitchFamily="18" charset="0"/>
                <a:ea typeface="MS PGothic" pitchFamily="34" charset="-128"/>
              </a:defRPr>
            </a:lvl8pPr>
            <a:lvl9pPr marL="3922125" indent="-230713" algn="ctr" defTabSz="940477" eaLnBrk="0" fontAlgn="base" hangingPunct="0">
              <a:spcBef>
                <a:spcPct val="0"/>
              </a:spcBef>
              <a:spcAft>
                <a:spcPct val="0"/>
              </a:spcAft>
              <a:defRPr sz="2400">
                <a:solidFill>
                  <a:schemeClr val="tx1"/>
                </a:solidFill>
                <a:latin typeface="Times New Roman" pitchFamily="18" charset="0"/>
                <a:ea typeface="MS PGothic" pitchFamily="34" charset="-128"/>
              </a:defRPr>
            </a:lvl9pPr>
          </a:lstStyle>
          <a:p>
            <a:pPr eaLnBrk="1" hangingPunct="1">
              <a:defRPr/>
            </a:pPr>
            <a:fld id="{78E3EC3E-ED18-4FFF-8DA2-CA93FF79592F}" type="slidenum">
              <a:rPr lang="en-US" sz="1200"/>
              <a:pPr eaLnBrk="1" hangingPunct="1">
                <a:defRPr/>
              </a:pPr>
              <a:t>11</a:t>
            </a:fld>
            <a:endParaRPr lang="en-US" sz="1200" dirty="0"/>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Slide Image Placeholder 1"/>
          <p:cNvSpPr>
            <a:spLocks noGrp="1" noRot="1" noChangeAspect="1" noTextEdit="1"/>
          </p:cNvSpPr>
          <p:nvPr>
            <p:ph type="sldImg"/>
          </p:nvPr>
        </p:nvSpPr>
        <p:spPr>
          <a:ln/>
        </p:spPr>
      </p:sp>
      <p:sp>
        <p:nvSpPr>
          <p:cNvPr id="30723"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spcBef>
                <a:spcPct val="0"/>
              </a:spcBef>
            </a:pPr>
            <a:endParaRPr lang="fr-FR" smtClean="0"/>
          </a:p>
        </p:txBody>
      </p:sp>
      <p:sp>
        <p:nvSpPr>
          <p:cNvPr id="18436" name="Slide Number Placeholder 3"/>
          <p:cNvSpPr>
            <a:spLocks noGrp="1"/>
          </p:cNvSpPr>
          <p:nvPr>
            <p:ph type="sldNum" sz="quarter" idx="5"/>
          </p:nvPr>
        </p:nvSpPr>
        <p:spPr>
          <a:extLst/>
        </p:spPr>
        <p:txBody>
          <a:bodyPr/>
          <a:lstStyle>
            <a:lvl1pPr eaLnBrk="0" hangingPunct="0">
              <a:defRPr>
                <a:solidFill>
                  <a:schemeClr val="tx1"/>
                </a:solidFill>
                <a:latin typeface="Arial" pitchFamily="34" charset="0"/>
              </a:defRPr>
            </a:lvl1pPr>
            <a:lvl2pPr marL="764107" indent="-293887" eaLnBrk="0" hangingPunct="0">
              <a:defRPr>
                <a:solidFill>
                  <a:schemeClr val="tx1"/>
                </a:solidFill>
                <a:latin typeface="Arial" pitchFamily="34" charset="0"/>
              </a:defRPr>
            </a:lvl2pPr>
            <a:lvl3pPr marL="1175549" indent="-235109" eaLnBrk="0" hangingPunct="0">
              <a:defRPr>
                <a:solidFill>
                  <a:schemeClr val="tx1"/>
                </a:solidFill>
                <a:latin typeface="Arial" pitchFamily="34" charset="0"/>
              </a:defRPr>
            </a:lvl3pPr>
            <a:lvl4pPr marL="1645769" indent="-235109" eaLnBrk="0" hangingPunct="0">
              <a:defRPr>
                <a:solidFill>
                  <a:schemeClr val="tx1"/>
                </a:solidFill>
                <a:latin typeface="Arial" pitchFamily="34" charset="0"/>
              </a:defRPr>
            </a:lvl4pPr>
            <a:lvl5pPr marL="2115988" indent="-235109" eaLnBrk="0" hangingPunct="0">
              <a:defRPr>
                <a:solidFill>
                  <a:schemeClr val="tx1"/>
                </a:solidFill>
                <a:latin typeface="Arial" pitchFamily="34" charset="0"/>
              </a:defRPr>
            </a:lvl5pPr>
            <a:lvl6pPr marL="2586207" indent="-235109" eaLnBrk="0" fontAlgn="base" hangingPunct="0">
              <a:spcBef>
                <a:spcPct val="0"/>
              </a:spcBef>
              <a:spcAft>
                <a:spcPct val="0"/>
              </a:spcAft>
              <a:defRPr>
                <a:solidFill>
                  <a:schemeClr val="tx1"/>
                </a:solidFill>
                <a:latin typeface="Arial" pitchFamily="34" charset="0"/>
              </a:defRPr>
            </a:lvl6pPr>
            <a:lvl7pPr marL="3056427" indent="-235109" eaLnBrk="0" fontAlgn="base" hangingPunct="0">
              <a:spcBef>
                <a:spcPct val="0"/>
              </a:spcBef>
              <a:spcAft>
                <a:spcPct val="0"/>
              </a:spcAft>
              <a:defRPr>
                <a:solidFill>
                  <a:schemeClr val="tx1"/>
                </a:solidFill>
                <a:latin typeface="Arial" pitchFamily="34" charset="0"/>
              </a:defRPr>
            </a:lvl7pPr>
            <a:lvl8pPr marL="3526647" indent="-235109" eaLnBrk="0" fontAlgn="base" hangingPunct="0">
              <a:spcBef>
                <a:spcPct val="0"/>
              </a:spcBef>
              <a:spcAft>
                <a:spcPct val="0"/>
              </a:spcAft>
              <a:defRPr>
                <a:solidFill>
                  <a:schemeClr val="tx1"/>
                </a:solidFill>
                <a:latin typeface="Arial" pitchFamily="34" charset="0"/>
              </a:defRPr>
            </a:lvl8pPr>
            <a:lvl9pPr marL="3996866" indent="-235109" eaLnBrk="0" fontAlgn="base" hangingPunct="0">
              <a:spcBef>
                <a:spcPct val="0"/>
              </a:spcBef>
              <a:spcAft>
                <a:spcPct val="0"/>
              </a:spcAft>
              <a:defRPr>
                <a:solidFill>
                  <a:schemeClr val="tx1"/>
                </a:solidFill>
                <a:latin typeface="Arial" pitchFamily="34" charset="0"/>
              </a:defRPr>
            </a:lvl9pPr>
          </a:lstStyle>
          <a:p>
            <a:pPr eaLnBrk="1" hangingPunct="1">
              <a:defRPr/>
            </a:pPr>
            <a:fld id="{9F0DD47C-3FF2-4B87-9BDB-8C7800DA4887}" type="slidenum">
              <a:rPr lang="en-US"/>
              <a:pPr eaLnBrk="1" hangingPunct="1">
                <a:defRPr/>
              </a:pPr>
              <a:t>12</a:t>
            </a:fld>
            <a:endParaRPr lang="en-US" dirty="0"/>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Slide Image Placeholder 1"/>
          <p:cNvSpPr>
            <a:spLocks noGrp="1" noRot="1" noChangeAspect="1" noTextEdit="1"/>
          </p:cNvSpPr>
          <p:nvPr>
            <p:ph type="sldImg"/>
          </p:nvPr>
        </p:nvSpPr>
        <p:spPr>
          <a:ln/>
        </p:spPr>
      </p:sp>
      <p:sp>
        <p:nvSpPr>
          <p:cNvPr id="31747"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spcBef>
                <a:spcPct val="0"/>
              </a:spcBef>
            </a:pPr>
            <a:endParaRPr lang="fr-FR" smtClean="0"/>
          </a:p>
        </p:txBody>
      </p:sp>
      <p:sp>
        <p:nvSpPr>
          <p:cNvPr id="17412" name="Slide Number Placeholder 3"/>
          <p:cNvSpPr>
            <a:spLocks noGrp="1"/>
          </p:cNvSpPr>
          <p:nvPr>
            <p:ph type="sldNum" sz="quarter" idx="5"/>
          </p:nvPr>
        </p:nvSpPr>
        <p:spPr>
          <a:extLst/>
        </p:spPr>
        <p:txBody>
          <a:bodyPr/>
          <a:lstStyle>
            <a:lvl1pPr eaLnBrk="0" hangingPunct="0">
              <a:defRPr>
                <a:solidFill>
                  <a:schemeClr val="tx1"/>
                </a:solidFill>
                <a:latin typeface="Arial" pitchFamily="34" charset="0"/>
              </a:defRPr>
            </a:lvl1pPr>
            <a:lvl2pPr marL="764107" indent="-293887" eaLnBrk="0" hangingPunct="0">
              <a:defRPr>
                <a:solidFill>
                  <a:schemeClr val="tx1"/>
                </a:solidFill>
                <a:latin typeface="Arial" pitchFamily="34" charset="0"/>
              </a:defRPr>
            </a:lvl2pPr>
            <a:lvl3pPr marL="1175549" indent="-235109" eaLnBrk="0" hangingPunct="0">
              <a:defRPr>
                <a:solidFill>
                  <a:schemeClr val="tx1"/>
                </a:solidFill>
                <a:latin typeface="Arial" pitchFamily="34" charset="0"/>
              </a:defRPr>
            </a:lvl3pPr>
            <a:lvl4pPr marL="1645769" indent="-235109" eaLnBrk="0" hangingPunct="0">
              <a:defRPr>
                <a:solidFill>
                  <a:schemeClr val="tx1"/>
                </a:solidFill>
                <a:latin typeface="Arial" pitchFamily="34" charset="0"/>
              </a:defRPr>
            </a:lvl4pPr>
            <a:lvl5pPr marL="2115988" indent="-235109" eaLnBrk="0" hangingPunct="0">
              <a:defRPr>
                <a:solidFill>
                  <a:schemeClr val="tx1"/>
                </a:solidFill>
                <a:latin typeface="Arial" pitchFamily="34" charset="0"/>
              </a:defRPr>
            </a:lvl5pPr>
            <a:lvl6pPr marL="2586207" indent="-235109" eaLnBrk="0" fontAlgn="base" hangingPunct="0">
              <a:spcBef>
                <a:spcPct val="0"/>
              </a:spcBef>
              <a:spcAft>
                <a:spcPct val="0"/>
              </a:spcAft>
              <a:defRPr>
                <a:solidFill>
                  <a:schemeClr val="tx1"/>
                </a:solidFill>
                <a:latin typeface="Arial" pitchFamily="34" charset="0"/>
              </a:defRPr>
            </a:lvl6pPr>
            <a:lvl7pPr marL="3056427" indent="-235109" eaLnBrk="0" fontAlgn="base" hangingPunct="0">
              <a:spcBef>
                <a:spcPct val="0"/>
              </a:spcBef>
              <a:spcAft>
                <a:spcPct val="0"/>
              </a:spcAft>
              <a:defRPr>
                <a:solidFill>
                  <a:schemeClr val="tx1"/>
                </a:solidFill>
                <a:latin typeface="Arial" pitchFamily="34" charset="0"/>
              </a:defRPr>
            </a:lvl7pPr>
            <a:lvl8pPr marL="3526647" indent="-235109" eaLnBrk="0" fontAlgn="base" hangingPunct="0">
              <a:spcBef>
                <a:spcPct val="0"/>
              </a:spcBef>
              <a:spcAft>
                <a:spcPct val="0"/>
              </a:spcAft>
              <a:defRPr>
                <a:solidFill>
                  <a:schemeClr val="tx1"/>
                </a:solidFill>
                <a:latin typeface="Arial" pitchFamily="34" charset="0"/>
              </a:defRPr>
            </a:lvl8pPr>
            <a:lvl9pPr marL="3996866" indent="-235109" eaLnBrk="0" fontAlgn="base" hangingPunct="0">
              <a:spcBef>
                <a:spcPct val="0"/>
              </a:spcBef>
              <a:spcAft>
                <a:spcPct val="0"/>
              </a:spcAft>
              <a:defRPr>
                <a:solidFill>
                  <a:schemeClr val="tx1"/>
                </a:solidFill>
                <a:latin typeface="Arial" pitchFamily="34" charset="0"/>
              </a:defRPr>
            </a:lvl9pPr>
          </a:lstStyle>
          <a:p>
            <a:pPr eaLnBrk="1" hangingPunct="1">
              <a:defRPr/>
            </a:pPr>
            <a:fld id="{B0B5DBFD-C66F-4682-87D1-AE06DF6692CB}" type="slidenum">
              <a:rPr lang="en-US"/>
              <a:pPr eaLnBrk="1" hangingPunct="1">
                <a:defRPr/>
              </a:pPr>
              <a:t>13</a:t>
            </a:fld>
            <a:endParaRPr lang="en-US" dirty="0"/>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Slide Image Placeholder 1"/>
          <p:cNvSpPr>
            <a:spLocks noGrp="1" noRot="1" noChangeAspect="1" noTextEdit="1"/>
          </p:cNvSpPr>
          <p:nvPr>
            <p:ph type="sldImg"/>
          </p:nvPr>
        </p:nvSpPr>
        <p:spPr>
          <a:ln/>
        </p:spPr>
      </p:sp>
      <p:sp>
        <p:nvSpPr>
          <p:cNvPr id="34819"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fr-FR" smtClean="0"/>
          </a:p>
        </p:txBody>
      </p:sp>
      <p:sp>
        <p:nvSpPr>
          <p:cNvPr id="4" name="Slide Number Placeholder 3"/>
          <p:cNvSpPr>
            <a:spLocks noGrp="1"/>
          </p:cNvSpPr>
          <p:nvPr>
            <p:ph type="sldNum" sz="quarter" idx="5"/>
          </p:nvPr>
        </p:nvSpPr>
        <p:spPr/>
        <p:txBody>
          <a:bodyPr/>
          <a:lstStyle/>
          <a:p>
            <a:pPr>
              <a:defRPr/>
            </a:pPr>
            <a:fld id="{A37D24CB-8AC1-4B7F-B62F-FBFD783BE8C1}" type="slidenum">
              <a:rPr lang="en-US" smtClean="0"/>
              <a:pPr>
                <a:defRPr/>
              </a:pPr>
              <a:t>14</a:t>
            </a:fld>
            <a:endParaRPr lang="en-US" dirty="0"/>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Slide Image Placeholder 1"/>
          <p:cNvSpPr>
            <a:spLocks noGrp="1" noRot="1" noChangeAspect="1" noTextEdit="1"/>
          </p:cNvSpPr>
          <p:nvPr>
            <p:ph type="sldImg"/>
          </p:nvPr>
        </p:nvSpPr>
        <p:spPr>
          <a:ln/>
        </p:spPr>
      </p:sp>
      <p:sp>
        <p:nvSpPr>
          <p:cNvPr id="35843"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fr-FR" smtClean="0"/>
          </a:p>
        </p:txBody>
      </p:sp>
      <p:sp>
        <p:nvSpPr>
          <p:cNvPr id="4" name="Slide Number Placeholder 3"/>
          <p:cNvSpPr>
            <a:spLocks noGrp="1"/>
          </p:cNvSpPr>
          <p:nvPr>
            <p:ph type="sldNum" sz="quarter" idx="5"/>
          </p:nvPr>
        </p:nvSpPr>
        <p:spPr/>
        <p:txBody>
          <a:bodyPr/>
          <a:lstStyle/>
          <a:p>
            <a:pPr>
              <a:defRPr/>
            </a:pPr>
            <a:fld id="{A84BCE04-D6D1-4E2E-B0DC-4306F11C9E3B}" type="slidenum">
              <a:rPr lang="en-US" smtClean="0"/>
              <a:pPr>
                <a:defRPr/>
              </a:pPr>
              <a:t>15</a:t>
            </a:fld>
            <a:endParaRPr lang="en-US" dirty="0"/>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Slide Image Placeholder 1"/>
          <p:cNvSpPr>
            <a:spLocks noGrp="1" noRot="1" noChangeAspect="1" noTextEdit="1"/>
          </p:cNvSpPr>
          <p:nvPr>
            <p:ph type="sldImg"/>
          </p:nvPr>
        </p:nvSpPr>
        <p:spPr>
          <a:ln/>
        </p:spPr>
      </p:sp>
      <p:sp>
        <p:nvSpPr>
          <p:cNvPr id="36867"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smtClean="0"/>
              <a:t>Slide is courtesy of Prabhu Pingali,  Greg Traxler and Tuu-Van Nguyen (2011), “Changing Trends in the Demand and Supply of Aid for Agriculture Development and the Quest for Coordination.”  Presentation at the Annual Meetings of the AAEA, July 24–26, 2011.</a:t>
            </a:r>
          </a:p>
        </p:txBody>
      </p:sp>
      <p:sp>
        <p:nvSpPr>
          <p:cNvPr id="4" name="Slide Number Placeholder 3"/>
          <p:cNvSpPr>
            <a:spLocks noGrp="1"/>
          </p:cNvSpPr>
          <p:nvPr>
            <p:ph type="sldNum" sz="quarter" idx="5"/>
          </p:nvPr>
        </p:nvSpPr>
        <p:spPr/>
        <p:txBody>
          <a:bodyPr/>
          <a:lstStyle/>
          <a:p>
            <a:pPr>
              <a:defRPr/>
            </a:pPr>
            <a:fld id="{C5779D01-6CB2-4893-BE86-583E09782869}" type="slidenum">
              <a:rPr lang="en-US" smtClean="0"/>
              <a:pPr>
                <a:defRPr/>
              </a:pPr>
              <a:t>16</a:t>
            </a:fld>
            <a:endParaRPr lang="en-US" dirty="0"/>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Slide Image Placeholder 1"/>
          <p:cNvSpPr>
            <a:spLocks noGrp="1" noRot="1" noChangeAspect="1" noTextEdit="1"/>
          </p:cNvSpPr>
          <p:nvPr>
            <p:ph type="sldImg"/>
          </p:nvPr>
        </p:nvSpPr>
        <p:spPr>
          <a:ln/>
        </p:spPr>
      </p:sp>
      <p:sp>
        <p:nvSpPr>
          <p:cNvPr id="38915"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fr-FR" smtClean="0"/>
          </a:p>
        </p:txBody>
      </p:sp>
      <p:sp>
        <p:nvSpPr>
          <p:cNvPr id="53252" name="Slide Number Placeholder 3"/>
          <p:cNvSpPr>
            <a:spLocks noGrp="1"/>
          </p:cNvSpPr>
          <p:nvPr>
            <p:ph type="sldNum" sz="quarter" idx="5"/>
          </p:nvPr>
        </p:nvSpPr>
        <p:spPr/>
        <p:txBody>
          <a:bodyPr/>
          <a:lstStyle/>
          <a:p>
            <a:pPr>
              <a:defRPr/>
            </a:pPr>
            <a:fld id="{D44DFAB2-3FEE-41AA-B695-1645D3FE41D4}" type="slidenum">
              <a:rPr lang="en-US" smtClean="0"/>
              <a:pPr>
                <a:defRPr/>
              </a:pPr>
              <a:t>17</a:t>
            </a:fld>
            <a:endParaRPr lang="en-US" dirty="0" smtClean="0"/>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Slide Image Placeholder 1"/>
          <p:cNvSpPr>
            <a:spLocks noGrp="1" noRot="1" noChangeAspect="1" noTextEdit="1"/>
          </p:cNvSpPr>
          <p:nvPr>
            <p:ph type="sldImg"/>
          </p:nvPr>
        </p:nvSpPr>
        <p:spPr>
          <a:ln/>
        </p:spPr>
      </p:sp>
      <p:sp>
        <p:nvSpPr>
          <p:cNvPr id="39939"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smtClean="0"/>
          </a:p>
        </p:txBody>
      </p:sp>
      <p:sp>
        <p:nvSpPr>
          <p:cNvPr id="4" name="Slide Number Placeholder 3"/>
          <p:cNvSpPr>
            <a:spLocks noGrp="1"/>
          </p:cNvSpPr>
          <p:nvPr>
            <p:ph type="sldNum" sz="quarter" idx="5"/>
          </p:nvPr>
        </p:nvSpPr>
        <p:spPr/>
        <p:txBody>
          <a:bodyPr/>
          <a:lstStyle/>
          <a:p>
            <a:pPr>
              <a:defRPr/>
            </a:pPr>
            <a:fld id="{154D1064-B9D6-4B8E-9C04-A049482323A2}" type="slidenum">
              <a:rPr lang="en-US" smtClean="0"/>
              <a:pPr>
                <a:defRPr/>
              </a:pPr>
              <a:t>18</a:t>
            </a:fld>
            <a:endParaRPr lang="en-US" dirty="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233D347B-3E47-4C9E-9C58-0E1A948058D0}" type="slidenum">
              <a:rPr lang="en-US"/>
              <a:pPr>
                <a:defRPr/>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89BC5A9A-2282-4514-B19F-F9D8F9FB69DE}" type="slidenum">
              <a:rPr lang="en-US"/>
              <a:pPr>
                <a:defRPr/>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7D4EF6F7-7190-4DA3-9C53-7564CB277FE4}" type="slidenum">
              <a:rPr lang="en-US"/>
              <a:pPr>
                <a:defRPr/>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202BF0C8-E778-4FAC-8DF7-539FD1853A47}" type="slidenum">
              <a:rPr lang="en-US"/>
              <a:pPr>
                <a:defRPr/>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4"/>
          <p:cNvSpPr>
            <a:spLocks noGrp="1" noChangeArrowheads="1"/>
          </p:cNvSpPr>
          <p:nvPr>
            <p:ph type="dt" sz="half" idx="10"/>
          </p:nvPr>
        </p:nvSpPr>
        <p:spPr>
          <a:ln/>
        </p:spPr>
        <p:txBody>
          <a:bodyPr/>
          <a:lstStyle>
            <a:lvl1pPr>
              <a:defRPr/>
            </a:lvl1pPr>
          </a:lstStyle>
          <a:p>
            <a:pPr>
              <a:defRPr/>
            </a:pPr>
            <a:endParaRPr lang="en-US"/>
          </a:p>
        </p:txBody>
      </p:sp>
      <p:sp>
        <p:nvSpPr>
          <p:cNvPr id="8" name="Rectangle 5"/>
          <p:cNvSpPr>
            <a:spLocks noGrp="1" noChangeArrowheads="1"/>
          </p:cNvSpPr>
          <p:nvPr>
            <p:ph type="ftr" sz="quarter" idx="11"/>
          </p:nvPr>
        </p:nvSpPr>
        <p:spPr>
          <a:ln/>
        </p:spPr>
        <p:txBody>
          <a:bodyPr/>
          <a:lstStyle>
            <a:lvl1pPr>
              <a:defRPr/>
            </a:lvl1pPr>
          </a:lstStyle>
          <a:p>
            <a:pPr>
              <a:defRPr/>
            </a:pPr>
            <a:endParaRPr lang="en-US"/>
          </a:p>
        </p:txBody>
      </p:sp>
      <p:sp>
        <p:nvSpPr>
          <p:cNvPr id="9" name="Rectangle 6"/>
          <p:cNvSpPr>
            <a:spLocks noGrp="1" noChangeArrowheads="1"/>
          </p:cNvSpPr>
          <p:nvPr>
            <p:ph type="sldNum" sz="quarter" idx="12"/>
          </p:nvPr>
        </p:nvSpPr>
        <p:spPr>
          <a:ln/>
        </p:spPr>
        <p:txBody>
          <a:bodyPr/>
          <a:lstStyle>
            <a:lvl1pPr>
              <a:defRPr/>
            </a:lvl1pPr>
          </a:lstStyle>
          <a:p>
            <a:pPr>
              <a:defRPr/>
            </a:pPr>
            <a:fld id="{6E65B026-1AA2-4777-B8D2-CACF0F1A4D68}" type="slidenum">
              <a:rPr lang="en-US"/>
              <a:pPr>
                <a:defRPr/>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4"/>
          <p:cNvSpPr>
            <a:spLocks noGrp="1" noChangeArrowheads="1"/>
          </p:cNvSpPr>
          <p:nvPr>
            <p:ph type="dt" sz="half" idx="10"/>
          </p:nvPr>
        </p:nvSpPr>
        <p:spPr>
          <a:ln/>
        </p:spPr>
        <p:txBody>
          <a:bodyPr/>
          <a:lstStyle>
            <a:lvl1pPr>
              <a:defRPr/>
            </a:lvl1pPr>
          </a:lstStyle>
          <a:p>
            <a:pPr>
              <a:defRPr/>
            </a:pPr>
            <a:endParaRPr lang="en-US"/>
          </a:p>
        </p:txBody>
      </p:sp>
      <p:sp>
        <p:nvSpPr>
          <p:cNvPr id="4" name="Rectangle 5"/>
          <p:cNvSpPr>
            <a:spLocks noGrp="1" noChangeArrowheads="1"/>
          </p:cNvSpPr>
          <p:nvPr>
            <p:ph type="ftr" sz="quarter" idx="11"/>
          </p:nvPr>
        </p:nvSpPr>
        <p:spPr>
          <a:ln/>
        </p:spPr>
        <p:txBody>
          <a:bodyPr/>
          <a:lstStyle>
            <a:lvl1pPr>
              <a:defRPr/>
            </a:lvl1pPr>
          </a:lstStyle>
          <a:p>
            <a:pPr>
              <a:defRPr/>
            </a:pPr>
            <a:endParaRPr lang="en-US"/>
          </a:p>
        </p:txBody>
      </p:sp>
      <p:sp>
        <p:nvSpPr>
          <p:cNvPr id="5" name="Rectangle 6"/>
          <p:cNvSpPr>
            <a:spLocks noGrp="1" noChangeArrowheads="1"/>
          </p:cNvSpPr>
          <p:nvPr>
            <p:ph type="sldNum" sz="quarter" idx="12"/>
          </p:nvPr>
        </p:nvSpPr>
        <p:spPr>
          <a:ln/>
        </p:spPr>
        <p:txBody>
          <a:bodyPr/>
          <a:lstStyle>
            <a:lvl1pPr>
              <a:defRPr/>
            </a:lvl1pPr>
          </a:lstStyle>
          <a:p>
            <a:pPr>
              <a:defRPr/>
            </a:pPr>
            <a:fld id="{A8E7C805-93B4-4274-ACAC-8FA1002B0A79}" type="slidenum">
              <a:rPr lang="en-US"/>
              <a:pPr>
                <a:defRPr/>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US"/>
          </a:p>
        </p:txBody>
      </p:sp>
      <p:sp>
        <p:nvSpPr>
          <p:cNvPr id="3" name="Rectangle 5"/>
          <p:cNvSpPr>
            <a:spLocks noGrp="1" noChangeArrowheads="1"/>
          </p:cNvSpPr>
          <p:nvPr>
            <p:ph type="ftr" sz="quarter" idx="11"/>
          </p:nvPr>
        </p:nvSpPr>
        <p:spPr>
          <a:ln/>
        </p:spPr>
        <p:txBody>
          <a:bodyPr/>
          <a:lstStyle>
            <a:lvl1pPr>
              <a:defRPr/>
            </a:lvl1pPr>
          </a:lstStyle>
          <a:p>
            <a:pPr>
              <a:defRPr/>
            </a:pPr>
            <a:endParaRPr lang="en-US"/>
          </a:p>
        </p:txBody>
      </p:sp>
      <p:sp>
        <p:nvSpPr>
          <p:cNvPr id="4" name="Rectangle 6"/>
          <p:cNvSpPr>
            <a:spLocks noGrp="1" noChangeArrowheads="1"/>
          </p:cNvSpPr>
          <p:nvPr>
            <p:ph type="sldNum" sz="quarter" idx="12"/>
          </p:nvPr>
        </p:nvSpPr>
        <p:spPr>
          <a:ln/>
        </p:spPr>
        <p:txBody>
          <a:bodyPr/>
          <a:lstStyle>
            <a:lvl1pPr>
              <a:defRPr/>
            </a:lvl1pPr>
          </a:lstStyle>
          <a:p>
            <a:pPr>
              <a:defRPr/>
            </a:pPr>
            <a:fld id="{54AB7C9C-5B7B-47F4-80A3-53BB9E9115B0}" type="slidenum">
              <a:rPr lang="en-US"/>
              <a:pPr>
                <a:defRPr/>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D41ADDF9-75E6-4797-B2DE-4DA47173B022}" type="slidenum">
              <a:rPr lang="en-US"/>
              <a:pPr>
                <a:defRPr/>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smtClean="0"/>
              <a:t>Click icon to add picture</a:t>
            </a:r>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20D2C042-6B4F-41C0-B86B-2E49DFB3D047}" type="slidenum">
              <a:rPr lang="en-US"/>
              <a:pPr>
                <a:defRPr/>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9B37D929-5FCE-4E2C-BEDB-9DAB89726EF4}" type="slidenum">
              <a:rPr lang="en-US"/>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DB7EDB5D-1958-4DDA-9588-1DAC917A5447}" type="slidenum">
              <a:rPr lang="en-US"/>
              <a:pPr>
                <a:defRPr/>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074" name="Rectangle 2"/>
          <p:cNvSpPr>
            <a:spLocks noGrp="1" noChangeArrowheads="1"/>
          </p:cNvSpPr>
          <p:nvPr>
            <p:ph type="title"/>
          </p:nvPr>
        </p:nvSpPr>
        <p:spPr bwMode="auto">
          <a:xfrm>
            <a:off x="457200" y="274638"/>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3075" name="Rectangle 3"/>
          <p:cNvSpPr>
            <a:spLocks noGrp="1" noChangeArrowheads="1"/>
          </p:cNvSpPr>
          <p:nvPr>
            <p:ph type="body" idx="1"/>
          </p:nvPr>
        </p:nvSpPr>
        <p:spPr bwMode="auto">
          <a:xfrm>
            <a:off x="457200" y="1600200"/>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028" name="Rectangle 4"/>
          <p:cNvSpPr>
            <a:spLocks noGrp="1" noChangeArrowheads="1"/>
          </p:cNvSpPr>
          <p:nvPr>
            <p:ph type="dt" sz="half" idx="2"/>
          </p:nvPr>
        </p:nvSpPr>
        <p:spPr bwMode="auto">
          <a:xfrm>
            <a:off x="457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a:latin typeface="Arial" charset="0"/>
                <a:cs typeface="+mn-cs"/>
              </a:defRPr>
            </a:lvl1pPr>
          </a:lstStyle>
          <a:p>
            <a:pPr>
              <a:defRPr/>
            </a:pPr>
            <a:endParaRPr lang="en-US"/>
          </a:p>
        </p:txBody>
      </p:sp>
      <p:sp>
        <p:nvSpPr>
          <p:cNvPr id="1029" name="Rectangle 5"/>
          <p:cNvSpPr>
            <a:spLocks noGrp="1" noChangeArrowheads="1"/>
          </p:cNvSpPr>
          <p:nvPr>
            <p:ph type="ftr" sz="quarter" idx="3"/>
          </p:nvPr>
        </p:nvSpPr>
        <p:spPr bwMode="auto">
          <a:xfrm>
            <a:off x="3124200" y="6245225"/>
            <a:ext cx="2895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a:latin typeface="Arial" charset="0"/>
                <a:cs typeface="+mn-cs"/>
              </a:defRPr>
            </a:lvl1pPr>
          </a:lstStyle>
          <a:p>
            <a:pPr>
              <a:defRPr/>
            </a:pPr>
            <a:endParaRPr lang="en-US"/>
          </a:p>
        </p:txBody>
      </p:sp>
      <p:sp>
        <p:nvSpPr>
          <p:cNvPr id="1030" name="Rectangle 6"/>
          <p:cNvSpPr>
            <a:spLocks noGrp="1" noChangeArrowheads="1"/>
          </p:cNvSpPr>
          <p:nvPr>
            <p:ph type="sldNum" sz="quarter" idx="4"/>
          </p:nvPr>
        </p:nvSpPr>
        <p:spPr bwMode="auto">
          <a:xfrm>
            <a:off x="6553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a:latin typeface="Arial" charset="0"/>
                <a:cs typeface="+mn-cs"/>
              </a:defRPr>
            </a:lvl1pPr>
          </a:lstStyle>
          <a:p>
            <a:pPr>
              <a:defRPr/>
            </a:pPr>
            <a:fld id="{F184275A-A6C8-4E67-B6AB-86A7E6DC144C}" type="slidenum">
              <a:rPr lang="en-US"/>
              <a:pPr>
                <a:defRPr/>
              </a:pPr>
              <a:t>‹#›</a:t>
            </a:fld>
            <a:endParaRPr lang="en-US"/>
          </a:p>
        </p:txBody>
      </p:sp>
      <p:pic>
        <p:nvPicPr>
          <p:cNvPr id="3079" name="Picture 7" descr="friedman with seal horizontal"/>
          <p:cNvPicPr>
            <a:picLocks noChangeAspect="1" noChangeArrowheads="1"/>
          </p:cNvPicPr>
          <p:nvPr/>
        </p:nvPicPr>
        <p:blipFill>
          <a:blip r:embed="rId13" cstate="print"/>
          <a:srcRect/>
          <a:stretch>
            <a:fillRect/>
          </a:stretch>
        </p:blipFill>
        <p:spPr bwMode="auto">
          <a:xfrm>
            <a:off x="5791200" y="6248400"/>
            <a:ext cx="2867025" cy="420688"/>
          </a:xfrm>
          <a:prstGeom prst="rect">
            <a:avLst/>
          </a:prstGeom>
          <a:noFill/>
          <a:ln w="9525">
            <a:noFill/>
            <a:miter lim="800000"/>
            <a:headEnd/>
            <a:tailEnd/>
          </a:ln>
        </p:spPr>
      </p:pic>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charset="0"/>
        </a:defRPr>
      </a:lvl2pPr>
      <a:lvl3pPr algn="ctr" rtl="0" eaLnBrk="0" fontAlgn="base" hangingPunct="0">
        <a:spcBef>
          <a:spcPct val="0"/>
        </a:spcBef>
        <a:spcAft>
          <a:spcPct val="0"/>
        </a:spcAft>
        <a:defRPr sz="4400">
          <a:solidFill>
            <a:schemeClr val="tx2"/>
          </a:solidFill>
          <a:latin typeface="Arial" charset="0"/>
        </a:defRPr>
      </a:lvl3pPr>
      <a:lvl4pPr algn="ctr" rtl="0" eaLnBrk="0" fontAlgn="base" hangingPunct="0">
        <a:spcBef>
          <a:spcPct val="0"/>
        </a:spcBef>
        <a:spcAft>
          <a:spcPct val="0"/>
        </a:spcAft>
        <a:defRPr sz="4400">
          <a:solidFill>
            <a:schemeClr val="tx2"/>
          </a:solidFill>
          <a:latin typeface="Arial" charset="0"/>
        </a:defRPr>
      </a:lvl4pPr>
      <a:lvl5pPr algn="ctr" rtl="0" eaLnBrk="0" fontAlgn="base" hangingPunct="0">
        <a:spcBef>
          <a:spcPct val="0"/>
        </a:spcBef>
        <a:spcAft>
          <a:spcPct val="0"/>
        </a:spcAft>
        <a:defRPr sz="4400">
          <a:solidFill>
            <a:schemeClr val="tx2"/>
          </a:solidFill>
          <a:latin typeface="Arial" charset="0"/>
        </a:defRPr>
      </a:lvl5pPr>
      <a:lvl6pPr marL="457200" algn="ctr" rtl="0" eaLnBrk="1" fontAlgn="base" hangingPunct="1">
        <a:spcBef>
          <a:spcPct val="0"/>
        </a:spcBef>
        <a:spcAft>
          <a:spcPct val="0"/>
        </a:spcAft>
        <a:defRPr sz="4400">
          <a:solidFill>
            <a:schemeClr val="tx2"/>
          </a:solidFill>
          <a:latin typeface="Arial" charset="0"/>
        </a:defRPr>
      </a:lvl6pPr>
      <a:lvl7pPr marL="914400" algn="ctr" rtl="0" eaLnBrk="1" fontAlgn="base" hangingPunct="1">
        <a:spcBef>
          <a:spcPct val="0"/>
        </a:spcBef>
        <a:spcAft>
          <a:spcPct val="0"/>
        </a:spcAft>
        <a:defRPr sz="4400">
          <a:solidFill>
            <a:schemeClr val="tx2"/>
          </a:solidFill>
          <a:latin typeface="Arial" charset="0"/>
        </a:defRPr>
      </a:lvl7pPr>
      <a:lvl8pPr marL="1371600" algn="ctr" rtl="0" eaLnBrk="1" fontAlgn="base" hangingPunct="1">
        <a:spcBef>
          <a:spcPct val="0"/>
        </a:spcBef>
        <a:spcAft>
          <a:spcPct val="0"/>
        </a:spcAft>
        <a:defRPr sz="4400">
          <a:solidFill>
            <a:schemeClr val="tx2"/>
          </a:solidFill>
          <a:latin typeface="Arial" charset="0"/>
        </a:defRPr>
      </a:lvl8pPr>
      <a:lvl9pPr marL="1828800" algn="ctr" rtl="0" eaLnBrk="1" fontAlgn="base" hangingPunct="1">
        <a:spcBef>
          <a:spcPct val="0"/>
        </a:spcBef>
        <a:spcAft>
          <a:spcPct val="0"/>
        </a:spcAft>
        <a:defRPr sz="4400">
          <a:solidFill>
            <a:schemeClr val="tx2"/>
          </a:solidFill>
          <a:latin typeface="Arial"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eaLnBrk="1" fontAlgn="base" hangingPunct="1">
        <a:spcBef>
          <a:spcPct val="20000"/>
        </a:spcBef>
        <a:spcAft>
          <a:spcPct val="0"/>
        </a:spcAft>
        <a:buChar char="»"/>
        <a:defRPr sz="2000">
          <a:solidFill>
            <a:schemeClr val="tx1"/>
          </a:solidFill>
          <a:latin typeface="+mn-lt"/>
        </a:defRPr>
      </a:lvl6pPr>
      <a:lvl7pPr marL="2971800" indent="-228600" algn="l" rtl="0" eaLnBrk="1" fontAlgn="base" hangingPunct="1">
        <a:spcBef>
          <a:spcPct val="20000"/>
        </a:spcBef>
        <a:spcAft>
          <a:spcPct val="0"/>
        </a:spcAft>
        <a:buChar char="»"/>
        <a:defRPr sz="2000">
          <a:solidFill>
            <a:schemeClr val="tx1"/>
          </a:solidFill>
          <a:latin typeface="+mn-lt"/>
        </a:defRPr>
      </a:lvl7pPr>
      <a:lvl8pPr marL="3429000" indent="-228600" algn="l" rtl="0" eaLnBrk="1" fontAlgn="base" hangingPunct="1">
        <a:spcBef>
          <a:spcPct val="20000"/>
        </a:spcBef>
        <a:spcAft>
          <a:spcPct val="0"/>
        </a:spcAft>
        <a:buChar char="»"/>
        <a:defRPr sz="2000">
          <a:solidFill>
            <a:schemeClr val="tx1"/>
          </a:solidFill>
          <a:latin typeface="+mn-lt"/>
        </a:defRPr>
      </a:lvl8pPr>
      <a:lvl9pPr marL="3886200" indent="-228600" algn="l" rtl="0" eaLnBrk="1" fontAlgn="base" hangingPunct="1">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3.png"/><Relationship Id="rId5" Type="http://schemas.openxmlformats.org/officeDocument/2006/relationships/hyperlink" Target="http://sites.tufts.edu/willmasters" TargetMode="External"/><Relationship Id="rId4" Type="http://schemas.openxmlformats.org/officeDocument/2006/relationships/hyperlink" Target="http://www.nutrition.tufts.edu/" TargetMode="External"/></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hyperlink" Target="http://iresearch.worldbank.org/PovcalNet/" TargetMode="External"/></Relationships>
</file>

<file path=ppt/slides/_rels/slide3.xml.rels><?xml version="1.0" encoding="UTF-8" standalone="yes"?>
<Relationships xmlns="http://schemas.openxmlformats.org/package/2006/relationships"><Relationship Id="rId3" Type="http://schemas.openxmlformats.org/officeDocument/2006/relationships/hyperlink" Target="http://iresearch.worldbank.org/PovcalNet/" TargetMode="External"/><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4.xml.rels><?xml version="1.0" encoding="UTF-8" standalone="yes"?>
<Relationships xmlns="http://schemas.openxmlformats.org/package/2006/relationships"><Relationship Id="rId3" Type="http://schemas.openxmlformats.org/officeDocument/2006/relationships/hyperlink" Target="http://www.unscn.org/" TargetMode="External"/><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6.png"/></Relationships>
</file>

<file path=ppt/slides/_rels/slide5.xml.rels><?xml version="1.0" encoding="UTF-8" standalone="yes"?>
<Relationships xmlns="http://schemas.openxmlformats.org/package/2006/relationships"><Relationship Id="rId3" Type="http://schemas.openxmlformats.org/officeDocument/2006/relationships/hyperlink" Target="http://www.unscn.org/" TargetMode="External"/><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7.png"/></Relationships>
</file>

<file path=ppt/slides/_rels/slide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hyperlink" Target="http://www.unscn.org/" TargetMode="External"/></Relationships>
</file>

<file path=ppt/slides/_rels/slide8.xml.rels><?xml version="1.0" encoding="UTF-8" standalone="yes"?>
<Relationships xmlns="http://schemas.openxmlformats.org/package/2006/relationships"><Relationship Id="rId3" Type="http://schemas.openxmlformats.org/officeDocument/2006/relationships/image" Target="../media/image10.emf"/><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1.emf"/><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2.emf"/><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12.xml"/><Relationship Id="rId1" Type="http://schemas.openxmlformats.org/officeDocument/2006/relationships/slideLayout" Target="../slideLayouts/slideLayout2.xml"/><Relationship Id="rId5" Type="http://schemas.openxmlformats.org/officeDocument/2006/relationships/hyperlink" Target="http://esa.un.org/unpd/wup" TargetMode="External"/><Relationship Id="rId4" Type="http://schemas.openxmlformats.org/officeDocument/2006/relationships/chart" Target="../charts/chart2.xml"/></Relationships>
</file>

<file path=ppt/slides/_rels/slide13.xml.rels><?xml version="1.0" encoding="UTF-8" standalone="yes"?>
<Relationships xmlns="http://schemas.openxmlformats.org/package/2006/relationships"><Relationship Id="rId3" Type="http://schemas.openxmlformats.org/officeDocument/2006/relationships/chart" Target="../charts/chart3.xml"/><Relationship Id="rId2" Type="http://schemas.openxmlformats.org/officeDocument/2006/relationships/notesSlide" Target="../notesSlides/notesSlide13.xml"/><Relationship Id="rId1" Type="http://schemas.openxmlformats.org/officeDocument/2006/relationships/slideLayout" Target="../slideLayouts/slideLayout2.xml"/><Relationship Id="rId4" Type="http://schemas.openxmlformats.org/officeDocument/2006/relationships/hyperlink" Target="http://www.fas.usda.gov/psdonline/" TargetMode="External"/></Relationships>
</file>

<file path=ppt/slides/_rels/slide14.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5.emf"/><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2" descr="ppt 3"/>
          <p:cNvPicPr>
            <a:picLocks noChangeAspect="1" noChangeArrowheads="1"/>
          </p:cNvPicPr>
          <p:nvPr/>
        </p:nvPicPr>
        <p:blipFill>
          <a:blip r:embed="rId3"/>
          <a:srcRect/>
          <a:stretch>
            <a:fillRect/>
          </a:stretch>
        </p:blipFill>
        <p:spPr bwMode="auto">
          <a:xfrm>
            <a:off x="0" y="-9525"/>
            <a:ext cx="9144000" cy="6867525"/>
          </a:xfrm>
          <a:prstGeom prst="rect">
            <a:avLst/>
          </a:prstGeom>
          <a:noFill/>
          <a:ln w="9525">
            <a:noFill/>
            <a:miter lim="800000"/>
            <a:headEnd/>
            <a:tailEnd/>
          </a:ln>
        </p:spPr>
      </p:pic>
      <p:sp>
        <p:nvSpPr>
          <p:cNvPr id="4098" name="Rectangle 2"/>
          <p:cNvSpPr>
            <a:spLocks noGrp="1" noChangeArrowheads="1"/>
          </p:cNvSpPr>
          <p:nvPr>
            <p:ph type="ctrTitle"/>
          </p:nvPr>
        </p:nvSpPr>
        <p:spPr>
          <a:xfrm>
            <a:off x="442348" y="1341329"/>
            <a:ext cx="8305800" cy="2076450"/>
          </a:xfrm>
        </p:spPr>
        <p:txBody>
          <a:bodyPr/>
          <a:lstStyle/>
          <a:p>
            <a:pPr eaLnBrk="1" hangingPunct="1">
              <a:lnSpc>
                <a:spcPct val="90000"/>
              </a:lnSpc>
            </a:pPr>
            <a:r>
              <a:rPr lang="en-US" b="1" dirty="0" smtClean="0">
                <a:solidFill>
                  <a:srgbClr val="0081E2"/>
                </a:solidFill>
              </a:rPr>
              <a:t>Long-Term Trends </a:t>
            </a:r>
            <a:br>
              <a:rPr lang="en-US" b="1" dirty="0" smtClean="0">
                <a:solidFill>
                  <a:srgbClr val="0081E2"/>
                </a:solidFill>
              </a:rPr>
            </a:br>
            <a:r>
              <a:rPr lang="en-US" b="1" dirty="0" smtClean="0">
                <a:solidFill>
                  <a:srgbClr val="0081E2"/>
                </a:solidFill>
              </a:rPr>
              <a:t>in Food Security:</a:t>
            </a:r>
            <a:br>
              <a:rPr lang="en-US" b="1" dirty="0" smtClean="0">
                <a:solidFill>
                  <a:srgbClr val="0081E2"/>
                </a:solidFill>
              </a:rPr>
            </a:br>
            <a:r>
              <a:rPr lang="en-US" b="1" dirty="0" smtClean="0">
                <a:solidFill>
                  <a:srgbClr val="0081E2"/>
                </a:solidFill>
              </a:rPr>
              <a:t>Africa’s </a:t>
            </a:r>
            <a:r>
              <a:rPr lang="en-US" b="1" dirty="0" smtClean="0">
                <a:solidFill>
                  <a:srgbClr val="0081E2"/>
                </a:solidFill>
              </a:rPr>
              <a:t>Turnaround</a:t>
            </a:r>
            <a:endParaRPr lang="en-US" sz="3600" b="1" dirty="0" smtClean="0">
              <a:solidFill>
                <a:srgbClr val="0081E2"/>
              </a:solidFill>
            </a:endParaRPr>
          </a:p>
        </p:txBody>
      </p:sp>
      <p:sp>
        <p:nvSpPr>
          <p:cNvPr id="4099" name="Subtitle 6"/>
          <p:cNvSpPr>
            <a:spLocks noGrp="1"/>
          </p:cNvSpPr>
          <p:nvPr>
            <p:ph type="subTitle" idx="1"/>
          </p:nvPr>
        </p:nvSpPr>
        <p:spPr>
          <a:xfrm>
            <a:off x="295759" y="5562600"/>
            <a:ext cx="8686800" cy="1066800"/>
          </a:xfrm>
        </p:spPr>
        <p:txBody>
          <a:bodyPr/>
          <a:lstStyle/>
          <a:p>
            <a:pPr eaLnBrk="1" hangingPunct="1"/>
            <a:r>
              <a:rPr lang="en-US" sz="2000" dirty="0" smtClean="0"/>
              <a:t>UNECA/</a:t>
            </a:r>
            <a:r>
              <a:rPr lang="en-US" sz="2000" dirty="0" err="1" smtClean="0"/>
              <a:t>AfDB</a:t>
            </a:r>
            <a:r>
              <a:rPr lang="en-US" sz="2000" dirty="0" smtClean="0"/>
              <a:t>/UNDP African Economic Conference</a:t>
            </a:r>
          </a:p>
          <a:p>
            <a:pPr eaLnBrk="1" hangingPunct="1"/>
            <a:r>
              <a:rPr lang="en-US" sz="2000" dirty="0" smtClean="0"/>
              <a:t>Addis Ababa, 28 </a:t>
            </a:r>
            <a:r>
              <a:rPr lang="en-US" sz="2000" dirty="0"/>
              <a:t>October 2011</a:t>
            </a:r>
            <a:endParaRPr lang="en-US" dirty="0" smtClean="0"/>
          </a:p>
        </p:txBody>
      </p:sp>
      <p:sp>
        <p:nvSpPr>
          <p:cNvPr id="2" name="Rectangle 1"/>
          <p:cNvSpPr/>
          <p:nvPr/>
        </p:nvSpPr>
        <p:spPr>
          <a:xfrm>
            <a:off x="328048" y="3810000"/>
            <a:ext cx="8534400" cy="1138773"/>
          </a:xfrm>
          <a:prstGeom prst="rect">
            <a:avLst/>
          </a:prstGeom>
        </p:spPr>
        <p:txBody>
          <a:bodyPr wrap="square">
            <a:spAutoFit/>
          </a:bodyPr>
          <a:lstStyle/>
          <a:p>
            <a:pPr lvl="0" algn="ctr">
              <a:spcBef>
                <a:spcPct val="20000"/>
              </a:spcBef>
            </a:pPr>
            <a:r>
              <a:rPr lang="en-US" sz="3200" kern="0" dirty="0" smtClean="0">
                <a:solidFill>
                  <a:srgbClr val="663300"/>
                </a:solidFill>
                <a:latin typeface="Arial"/>
                <a:cs typeface="+mn-cs"/>
              </a:rPr>
              <a:t>William A. </a:t>
            </a:r>
            <a:r>
              <a:rPr lang="en-US" sz="3200" kern="0" dirty="0">
                <a:solidFill>
                  <a:srgbClr val="663300"/>
                </a:solidFill>
                <a:latin typeface="Arial"/>
                <a:cs typeface="+mn-cs"/>
              </a:rPr>
              <a:t>Masters</a:t>
            </a:r>
          </a:p>
          <a:p>
            <a:pPr algn="ctr"/>
            <a:r>
              <a:rPr lang="en-US" dirty="0" smtClean="0">
                <a:solidFill>
                  <a:srgbClr val="663300"/>
                </a:solidFill>
              </a:rPr>
              <a:t>Professor and Chair, Department of Food and Nutrition Policy, Tufts University </a:t>
            </a:r>
          </a:p>
          <a:p>
            <a:pPr algn="ctr"/>
            <a:r>
              <a:rPr lang="en-US" dirty="0" smtClean="0">
                <a:solidFill>
                  <a:srgbClr val="663300"/>
                </a:solidFill>
                <a:hlinkClick r:id="rId4"/>
              </a:rPr>
              <a:t>www.nutrition.tufts.edu</a:t>
            </a:r>
            <a:r>
              <a:rPr lang="en-US" dirty="0" smtClean="0">
                <a:solidFill>
                  <a:srgbClr val="663300"/>
                </a:solidFill>
              </a:rPr>
              <a:t> · </a:t>
            </a:r>
            <a:r>
              <a:rPr lang="en-US" dirty="0" smtClean="0">
                <a:solidFill>
                  <a:srgbClr val="663300"/>
                </a:solidFill>
                <a:hlinkClick r:id="rId5"/>
              </a:rPr>
              <a:t>sites.tufts.edu/</a:t>
            </a:r>
            <a:r>
              <a:rPr lang="en-US" dirty="0" err="1" smtClean="0">
                <a:solidFill>
                  <a:srgbClr val="663300"/>
                </a:solidFill>
                <a:hlinkClick r:id="rId5"/>
              </a:rPr>
              <a:t>willmasters</a:t>
            </a:r>
            <a:endParaRPr lang="en-US" dirty="0" smtClean="0">
              <a:solidFill>
                <a:srgbClr val="663300"/>
              </a:solidFill>
            </a:endParaRPr>
          </a:p>
        </p:txBody>
      </p:sp>
      <p:pic>
        <p:nvPicPr>
          <p:cNvPr id="2050" name="Picture 2"/>
          <p:cNvPicPr>
            <a:picLocks noChangeAspect="1" noChangeArrowheads="1"/>
          </p:cNvPicPr>
          <p:nvPr/>
        </p:nvPicPr>
        <p:blipFill rotWithShape="1">
          <a:blip r:embed="rId6" cstate="print">
            <a:extLst>
              <a:ext uri="{28A0092B-C50C-407E-A947-70E740481C1C}">
                <a14:useLocalDpi xmlns:a14="http://schemas.microsoft.com/office/drawing/2010/main" val="0"/>
              </a:ext>
            </a:extLst>
          </a:blip>
          <a:srcRect r="51211"/>
          <a:stretch/>
        </p:blipFill>
        <p:spPr bwMode="auto">
          <a:xfrm>
            <a:off x="7275340" y="6179903"/>
            <a:ext cx="1587108" cy="58127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50925" y="1965325"/>
            <a:ext cx="6877050" cy="4133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075" name="Title 4"/>
          <p:cNvSpPr>
            <a:spLocks noGrp="1"/>
          </p:cNvSpPr>
          <p:nvPr>
            <p:ph type="title"/>
          </p:nvPr>
        </p:nvSpPr>
        <p:spPr>
          <a:xfrm>
            <a:off x="0" y="193675"/>
            <a:ext cx="9144000" cy="1679575"/>
          </a:xfrm>
        </p:spPr>
        <p:txBody>
          <a:bodyPr/>
          <a:lstStyle/>
          <a:p>
            <a:pPr>
              <a:lnSpc>
                <a:spcPct val="90000"/>
              </a:lnSpc>
            </a:pPr>
            <a:r>
              <a:rPr lang="en-US" sz="3600" dirty="0" smtClean="0">
                <a:solidFill>
                  <a:srgbClr val="0081E2"/>
                </a:solidFill>
              </a:rPr>
              <a:t>Africa’s poverty rates rose only recently, </a:t>
            </a:r>
            <a:br>
              <a:rPr lang="en-US" sz="3600" dirty="0" smtClean="0">
                <a:solidFill>
                  <a:srgbClr val="0081E2"/>
                </a:solidFill>
              </a:rPr>
            </a:br>
            <a:r>
              <a:rPr lang="en-US" sz="3600" dirty="0" smtClean="0">
                <a:solidFill>
                  <a:srgbClr val="0081E2"/>
                </a:solidFill>
              </a:rPr>
              <a:t>and turned down over the past decade</a:t>
            </a:r>
          </a:p>
        </p:txBody>
      </p:sp>
      <p:sp>
        <p:nvSpPr>
          <p:cNvPr id="3076" name="TextBox 7"/>
          <p:cNvSpPr txBox="1">
            <a:spLocks noChangeArrowheads="1"/>
          </p:cNvSpPr>
          <p:nvPr/>
        </p:nvSpPr>
        <p:spPr bwMode="auto">
          <a:xfrm>
            <a:off x="25400" y="6140450"/>
            <a:ext cx="8813800" cy="738188"/>
          </a:xfrm>
          <a:prstGeom prst="rect">
            <a:avLst/>
          </a:prstGeom>
          <a:solidFill>
            <a:srgbClr val="FFFFFF"/>
          </a:solidFill>
          <a:ln>
            <a:noFill/>
          </a:ln>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r>
              <a:rPr lang="en-US" sz="1400" dirty="0"/>
              <a:t>Source:  Author’s calculation from World Bank (2011), </a:t>
            </a:r>
            <a:r>
              <a:rPr lang="en-US" sz="1400" dirty="0" err="1"/>
              <a:t>PovcalNet</a:t>
            </a:r>
            <a:r>
              <a:rPr lang="en-US" sz="1400" dirty="0"/>
              <a:t>  (</a:t>
            </a:r>
            <a:r>
              <a:rPr lang="en-US" sz="1400" dirty="0">
                <a:hlinkClick r:id="rId4"/>
              </a:rPr>
              <a:t>http://iresearch.worldbank.org/PovcalNet/</a:t>
            </a:r>
            <a:r>
              <a:rPr lang="en-US" sz="1400" dirty="0"/>
              <a:t>), updated 11 April 2011.  Estimates are based on over 700 household surveys from more than 120 countries, and refer to per-capita expenditure at purchasing-power parity prices for 2005. </a:t>
            </a:r>
          </a:p>
        </p:txBody>
      </p:sp>
      <p:sp>
        <p:nvSpPr>
          <p:cNvPr id="2" name="Right Arrow 1"/>
          <p:cNvSpPr/>
          <p:nvPr/>
        </p:nvSpPr>
        <p:spPr>
          <a:xfrm rot="21378539">
            <a:off x="2695575" y="3208338"/>
            <a:ext cx="1371600" cy="228600"/>
          </a:xfrm>
          <a:prstGeom prst="rightArrow">
            <a:avLst/>
          </a:prstGeom>
          <a:solidFill>
            <a:schemeClr val="accent1">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6" name="Right Arrow 5"/>
          <p:cNvSpPr/>
          <p:nvPr/>
        </p:nvSpPr>
        <p:spPr>
          <a:xfrm rot="785900">
            <a:off x="6178550" y="3317875"/>
            <a:ext cx="1371600" cy="228600"/>
          </a:xfrm>
          <a:prstGeom prst="rightArrow">
            <a:avLst/>
          </a:prstGeom>
          <a:solidFill>
            <a:schemeClr val="accent1">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Tree>
    <p:extLst>
      <p:ext uri="{BB962C8B-B14F-4D97-AF65-F5344CB8AC3E}">
        <p14:creationId xmlns:p14="http://schemas.microsoft.com/office/powerpoint/2010/main" val="1480055651"/>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Title 4"/>
          <p:cNvSpPr>
            <a:spLocks noGrp="1"/>
          </p:cNvSpPr>
          <p:nvPr>
            <p:ph type="title"/>
          </p:nvPr>
        </p:nvSpPr>
        <p:spPr>
          <a:xfrm>
            <a:off x="0" y="193675"/>
            <a:ext cx="9144000" cy="1177925"/>
          </a:xfrm>
        </p:spPr>
        <p:txBody>
          <a:bodyPr/>
          <a:lstStyle/>
          <a:p>
            <a:pPr>
              <a:lnSpc>
                <a:spcPct val="90000"/>
              </a:lnSpc>
            </a:pPr>
            <a:r>
              <a:rPr lang="en-US" sz="3600" dirty="0" smtClean="0">
                <a:solidFill>
                  <a:srgbClr val="0081E2"/>
                </a:solidFill>
              </a:rPr>
              <a:t>There are limited data and wide variation </a:t>
            </a:r>
            <a:br>
              <a:rPr lang="en-US" sz="3600" dirty="0" smtClean="0">
                <a:solidFill>
                  <a:srgbClr val="0081E2"/>
                </a:solidFill>
              </a:rPr>
            </a:br>
            <a:r>
              <a:rPr lang="en-US" sz="3600" dirty="0" smtClean="0">
                <a:solidFill>
                  <a:srgbClr val="0081E2"/>
                </a:solidFill>
              </a:rPr>
              <a:t>but many signs of improvement</a:t>
            </a:r>
          </a:p>
        </p:txBody>
      </p:sp>
      <p:sp>
        <p:nvSpPr>
          <p:cNvPr id="4099" name="TextBox 7"/>
          <p:cNvSpPr txBox="1">
            <a:spLocks noChangeArrowheads="1"/>
          </p:cNvSpPr>
          <p:nvPr/>
        </p:nvSpPr>
        <p:spPr bwMode="auto">
          <a:xfrm>
            <a:off x="25400" y="6140450"/>
            <a:ext cx="8813800" cy="738188"/>
          </a:xfrm>
          <a:prstGeom prst="rect">
            <a:avLst/>
          </a:prstGeom>
          <a:solidFill>
            <a:srgbClr val="FFFFFF"/>
          </a:solidFill>
          <a:ln>
            <a:noFill/>
          </a:ln>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r>
              <a:rPr lang="en-US" sz="1400" dirty="0"/>
              <a:t>Source:  Author’s calculation from World Bank (2011), </a:t>
            </a:r>
            <a:r>
              <a:rPr lang="en-US" sz="1400" dirty="0" err="1"/>
              <a:t>PovcalNet</a:t>
            </a:r>
            <a:r>
              <a:rPr lang="en-US" sz="1400" dirty="0"/>
              <a:t>  (</a:t>
            </a:r>
            <a:r>
              <a:rPr lang="en-US" sz="1400" dirty="0">
                <a:hlinkClick r:id="rId3"/>
              </a:rPr>
              <a:t>http://iresearch.worldbank.org/PovcalNet/</a:t>
            </a:r>
            <a:r>
              <a:rPr lang="en-US" sz="1400" dirty="0"/>
              <a:t>), updated 11 April 2011.  Estimates are based on over 700 household surveys from more than 120 countries, and refer to per-capita expenditure at purchasing-power parity prices for 2005. </a:t>
            </a:r>
          </a:p>
        </p:txBody>
      </p:sp>
      <p:pic>
        <p:nvPicPr>
          <p:cNvPr id="4100" name="Picture 2"/>
          <p:cNvPicPr>
            <a:picLocks noChangeAspect="1" noChangeArrowheads="1"/>
          </p:cNvPicPr>
          <p:nvPr/>
        </p:nvPicPr>
        <p:blipFill rotWithShape="1">
          <a:blip r:embed="rId4">
            <a:extLst>
              <a:ext uri="{28A0092B-C50C-407E-A947-70E740481C1C}">
                <a14:useLocalDpi xmlns:a14="http://schemas.microsoft.com/office/drawing/2010/main" val="0"/>
              </a:ext>
            </a:extLst>
          </a:blip>
          <a:srcRect l="520" t="2446" r="587" b="1889"/>
          <a:stretch/>
        </p:blipFill>
        <p:spPr bwMode="auto">
          <a:xfrm>
            <a:off x="1066800" y="1676400"/>
            <a:ext cx="7620000" cy="4343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186862520"/>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Title 1"/>
          <p:cNvSpPr txBox="1">
            <a:spLocks/>
          </p:cNvSpPr>
          <p:nvPr/>
        </p:nvSpPr>
        <p:spPr bwMode="auto">
          <a:xfrm>
            <a:off x="89960" y="95545"/>
            <a:ext cx="8860162" cy="1143000"/>
          </a:xfrm>
          <a:prstGeom prst="rect">
            <a:avLst/>
          </a:prstGeom>
          <a:noFill/>
          <a:ln w="9525">
            <a:noFill/>
            <a:miter lim="800000"/>
            <a:headEnd/>
            <a:tailEnd/>
          </a:ln>
        </p:spPr>
        <p:txBody>
          <a:bodyPr anchor="ctr"/>
          <a:lstStyle/>
          <a:p>
            <a:pPr lvl="0" algn="ctr">
              <a:lnSpc>
                <a:spcPct val="90000"/>
              </a:lnSpc>
            </a:pPr>
            <a:r>
              <a:rPr lang="en-US" sz="3600" kern="0" dirty="0" smtClean="0">
                <a:solidFill>
                  <a:srgbClr val="0081E2"/>
                </a:solidFill>
              </a:rPr>
              <a:t>Undernutrition has also begun to improve in some African countries</a:t>
            </a:r>
            <a:endParaRPr lang="en-US" sz="3600" dirty="0">
              <a:solidFill>
                <a:srgbClr val="0081E2"/>
              </a:solidFill>
            </a:endParaRPr>
          </a:p>
        </p:txBody>
      </p:sp>
      <p:sp>
        <p:nvSpPr>
          <p:cNvPr id="19459" name="Rectangle 11"/>
          <p:cNvSpPr>
            <a:spLocks noChangeArrowheads="1"/>
          </p:cNvSpPr>
          <p:nvPr/>
        </p:nvSpPr>
        <p:spPr bwMode="auto">
          <a:xfrm>
            <a:off x="417511" y="1335409"/>
            <a:ext cx="8205061" cy="646112"/>
          </a:xfrm>
          <a:prstGeom prst="rect">
            <a:avLst/>
          </a:prstGeom>
          <a:noFill/>
          <a:ln w="9525">
            <a:noFill/>
            <a:miter lim="800000"/>
            <a:headEnd/>
            <a:tailEnd/>
          </a:ln>
        </p:spPr>
        <p:txBody>
          <a:bodyPr wrap="square">
            <a:spAutoFit/>
          </a:bodyPr>
          <a:lstStyle/>
          <a:p>
            <a:r>
              <a:rPr lang="en-US" b="1" dirty="0"/>
              <a:t>National trends in prevalence of underweight children (0-5 years)</a:t>
            </a:r>
          </a:p>
          <a:p>
            <a:r>
              <a:rPr lang="en-US" b="1" dirty="0"/>
              <a:t>Selected countries with repeated national surveys</a:t>
            </a:r>
          </a:p>
        </p:txBody>
      </p:sp>
      <p:sp>
        <p:nvSpPr>
          <p:cNvPr id="6" name="Rectangle 6"/>
          <p:cNvSpPr>
            <a:spLocks noChangeArrowheads="1"/>
          </p:cNvSpPr>
          <p:nvPr/>
        </p:nvSpPr>
        <p:spPr bwMode="auto">
          <a:xfrm>
            <a:off x="417511" y="6049962"/>
            <a:ext cx="8421687" cy="830997"/>
          </a:xfrm>
          <a:prstGeom prst="rect">
            <a:avLst/>
          </a:prstGeom>
          <a:solidFill>
            <a:schemeClr val="bg1"/>
          </a:solidFill>
          <a:ln w="9525">
            <a:noFill/>
            <a:miter lim="800000"/>
            <a:headEnd/>
            <a:tailEnd/>
          </a:ln>
        </p:spPr>
        <p:txBody>
          <a:bodyPr wrap="square">
            <a:spAutoFit/>
          </a:bodyPr>
          <a:lstStyle/>
          <a:p>
            <a:r>
              <a:rPr lang="en-US" sz="1600" dirty="0"/>
              <a:t>Source: UN SCN. Sixth Report on the World Nutrition Situation. Released October 2010, at </a:t>
            </a:r>
            <a:r>
              <a:rPr lang="en-US" sz="1600" dirty="0">
                <a:hlinkClick r:id="rId3"/>
              </a:rPr>
              <a:t>http://www.unscn.org</a:t>
            </a:r>
            <a:r>
              <a:rPr lang="en-US" sz="1600" dirty="0"/>
              <a:t>. </a:t>
            </a:r>
            <a:endParaRPr lang="en-US" sz="1600" dirty="0" smtClean="0"/>
          </a:p>
          <a:p>
            <a:endParaRPr lang="en-US" sz="1600" dirty="0"/>
          </a:p>
        </p:txBody>
      </p:sp>
      <p:pic>
        <p:nvPicPr>
          <p:cNvPr id="7" name="Picture 2"/>
          <p:cNvPicPr>
            <a:picLocks noChangeAspect="1" noChangeArrowheads="1"/>
          </p:cNvPicPr>
          <p:nvPr/>
        </p:nvPicPr>
        <p:blipFill>
          <a:blip r:embed="rId4" cstate="print"/>
          <a:srcRect/>
          <a:stretch>
            <a:fillRect/>
          </a:stretch>
        </p:blipFill>
        <p:spPr bwMode="auto">
          <a:xfrm>
            <a:off x="609600" y="1987993"/>
            <a:ext cx="7216264" cy="4098132"/>
          </a:xfrm>
          <a:prstGeom prst="rect">
            <a:avLst/>
          </a:prstGeom>
          <a:noFill/>
          <a:ln w="9525">
            <a:noFill/>
            <a:miter lim="800000"/>
            <a:headEnd/>
            <a:tailEnd/>
          </a:ln>
        </p:spPr>
      </p:pic>
    </p:spTree>
    <p:extLst>
      <p:ext uri="{BB962C8B-B14F-4D97-AF65-F5344CB8AC3E}">
        <p14:creationId xmlns:p14="http://schemas.microsoft.com/office/powerpoint/2010/main" val="2777653025"/>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3" name="Rectangle 11"/>
          <p:cNvSpPr>
            <a:spLocks noChangeArrowheads="1"/>
          </p:cNvSpPr>
          <p:nvPr/>
        </p:nvSpPr>
        <p:spPr bwMode="auto">
          <a:xfrm>
            <a:off x="417511" y="1341882"/>
            <a:ext cx="8915400" cy="646112"/>
          </a:xfrm>
          <a:prstGeom prst="rect">
            <a:avLst/>
          </a:prstGeom>
          <a:noFill/>
          <a:ln w="9525">
            <a:noFill/>
            <a:miter lim="800000"/>
            <a:headEnd/>
            <a:tailEnd/>
          </a:ln>
        </p:spPr>
        <p:txBody>
          <a:bodyPr>
            <a:spAutoFit/>
          </a:bodyPr>
          <a:lstStyle/>
          <a:p>
            <a:r>
              <a:rPr lang="en-US" b="1" dirty="0"/>
              <a:t>National trends in prevalence of underweight children (0-5 years)</a:t>
            </a:r>
          </a:p>
          <a:p>
            <a:r>
              <a:rPr lang="en-US" b="1" dirty="0"/>
              <a:t>Selected countries with repeated national surveys</a:t>
            </a:r>
          </a:p>
        </p:txBody>
      </p:sp>
      <p:sp>
        <p:nvSpPr>
          <p:cNvPr id="20485" name="Rectangle 6"/>
          <p:cNvSpPr>
            <a:spLocks noChangeArrowheads="1"/>
          </p:cNvSpPr>
          <p:nvPr/>
        </p:nvSpPr>
        <p:spPr bwMode="auto">
          <a:xfrm>
            <a:off x="417511" y="6049962"/>
            <a:ext cx="8421687" cy="830997"/>
          </a:xfrm>
          <a:prstGeom prst="rect">
            <a:avLst/>
          </a:prstGeom>
          <a:solidFill>
            <a:schemeClr val="bg1"/>
          </a:solidFill>
          <a:ln w="9525">
            <a:noFill/>
            <a:miter lim="800000"/>
            <a:headEnd/>
            <a:tailEnd/>
          </a:ln>
        </p:spPr>
        <p:txBody>
          <a:bodyPr wrap="square">
            <a:spAutoFit/>
          </a:bodyPr>
          <a:lstStyle/>
          <a:p>
            <a:r>
              <a:rPr lang="en-US" sz="1600" dirty="0"/>
              <a:t>Source: UN SCN. Sixth Report on the World Nutrition Situation. Released October 2010, at </a:t>
            </a:r>
            <a:r>
              <a:rPr lang="en-US" sz="1600" dirty="0">
                <a:hlinkClick r:id="rId3"/>
              </a:rPr>
              <a:t>http://www.unscn.org</a:t>
            </a:r>
            <a:r>
              <a:rPr lang="en-US" sz="1600" dirty="0"/>
              <a:t>. </a:t>
            </a:r>
            <a:endParaRPr lang="en-US" sz="1600" dirty="0" smtClean="0"/>
          </a:p>
          <a:p>
            <a:endParaRPr lang="en-US" sz="1600" dirty="0"/>
          </a:p>
        </p:txBody>
      </p:sp>
      <p:sp>
        <p:nvSpPr>
          <p:cNvPr id="7" name="Title 1"/>
          <p:cNvSpPr txBox="1">
            <a:spLocks/>
          </p:cNvSpPr>
          <p:nvPr/>
        </p:nvSpPr>
        <p:spPr bwMode="auto">
          <a:xfrm>
            <a:off x="29705" y="161415"/>
            <a:ext cx="8839200" cy="1143000"/>
          </a:xfrm>
          <a:prstGeom prst="rect">
            <a:avLst/>
          </a:prstGeom>
          <a:noFill/>
          <a:ln w="9525">
            <a:noFill/>
            <a:miter lim="800000"/>
            <a:headEnd/>
            <a:tailEnd/>
          </a:ln>
        </p:spPr>
        <p:txBody>
          <a:bodyPr anchor="ctr"/>
          <a:lstStyle/>
          <a:p>
            <a:pPr lvl="0" algn="ctr">
              <a:lnSpc>
                <a:spcPct val="90000"/>
              </a:lnSpc>
            </a:pPr>
            <a:r>
              <a:rPr lang="en-US" sz="3600" kern="0" dirty="0" smtClean="0">
                <a:solidFill>
                  <a:srgbClr val="0081E2"/>
                </a:solidFill>
              </a:rPr>
              <a:t>...although undernutrition levels and trends still vary widely across Africa</a:t>
            </a:r>
            <a:endParaRPr lang="en-US" sz="3600" dirty="0">
              <a:solidFill>
                <a:srgbClr val="0070C0"/>
              </a:solidFill>
            </a:endParaRPr>
          </a:p>
        </p:txBody>
      </p:sp>
      <p:pic>
        <p:nvPicPr>
          <p:cNvPr id="6" name="Picture 2"/>
          <p:cNvPicPr>
            <a:picLocks noChangeAspect="1" noChangeArrowheads="1"/>
          </p:cNvPicPr>
          <p:nvPr/>
        </p:nvPicPr>
        <p:blipFill>
          <a:blip r:embed="rId4" cstate="print"/>
          <a:srcRect/>
          <a:stretch>
            <a:fillRect/>
          </a:stretch>
        </p:blipFill>
        <p:spPr bwMode="auto">
          <a:xfrm>
            <a:off x="535260" y="1987994"/>
            <a:ext cx="7487696" cy="4023223"/>
          </a:xfrm>
          <a:prstGeom prst="rect">
            <a:avLst/>
          </a:prstGeom>
          <a:noFill/>
          <a:ln w="9525">
            <a:noFill/>
            <a:miter lim="800000"/>
            <a:headEnd/>
            <a:tailEnd/>
          </a:ln>
        </p:spPr>
      </p:pic>
    </p:spTree>
    <p:extLst>
      <p:ext uri="{BB962C8B-B14F-4D97-AF65-F5344CB8AC3E}">
        <p14:creationId xmlns:p14="http://schemas.microsoft.com/office/powerpoint/2010/main" val="38962126"/>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Group 2"/>
          <p:cNvGrpSpPr/>
          <p:nvPr/>
        </p:nvGrpSpPr>
        <p:grpSpPr>
          <a:xfrm>
            <a:off x="472739" y="1676400"/>
            <a:ext cx="8298726" cy="5065214"/>
            <a:chOff x="548278" y="1195795"/>
            <a:chExt cx="8298726" cy="5065214"/>
          </a:xfrm>
        </p:grpSpPr>
        <p:pic>
          <p:nvPicPr>
            <p:cNvPr id="2050" name="Picture 2"/>
            <p:cNvPicPr>
              <a:picLocks noChangeAspect="1" noChangeArrowheads="1"/>
            </p:cNvPicPr>
            <p:nvPr/>
          </p:nvPicPr>
          <p:blipFill rotWithShape="1">
            <a:blip r:embed="rId3">
              <a:extLst>
                <a:ext uri="{28A0092B-C50C-407E-A947-70E740481C1C}">
                  <a14:useLocalDpi xmlns:a14="http://schemas.microsoft.com/office/drawing/2010/main" val="0"/>
                </a:ext>
              </a:extLst>
            </a:blip>
            <a:srcRect b="18972"/>
            <a:stretch/>
          </p:blipFill>
          <p:spPr bwMode="auto">
            <a:xfrm>
              <a:off x="548278" y="1195795"/>
              <a:ext cx="8177689" cy="454199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Rectangle 4"/>
            <p:cNvSpPr/>
            <p:nvPr/>
          </p:nvSpPr>
          <p:spPr>
            <a:xfrm>
              <a:off x="922204" y="5737789"/>
              <a:ext cx="7924800" cy="523220"/>
            </a:xfrm>
            <a:prstGeom prst="rect">
              <a:avLst/>
            </a:prstGeom>
            <a:solidFill>
              <a:schemeClr val="bg1"/>
            </a:solidFill>
          </p:spPr>
          <p:txBody>
            <a:bodyPr wrap="square">
              <a:spAutoFit/>
            </a:bodyPr>
            <a:lstStyle/>
            <a:p>
              <a:r>
                <a:rPr lang="en-US" sz="1400" dirty="0" smtClean="0">
                  <a:latin typeface="+mn-lt"/>
                  <a:cs typeface="Rod" pitchFamily="49" charset="-79"/>
                </a:rPr>
                <a:t>Source: CG </a:t>
              </a:r>
              <a:r>
                <a:rPr lang="en-US" sz="1400" dirty="0" err="1" smtClean="0">
                  <a:latin typeface="+mn-lt"/>
                  <a:cs typeface="Rod" pitchFamily="49" charset="-79"/>
                </a:rPr>
                <a:t>Victora</a:t>
              </a:r>
              <a:r>
                <a:rPr lang="en-US" sz="1400" dirty="0" smtClean="0">
                  <a:latin typeface="+mn-lt"/>
                  <a:cs typeface="Rod" pitchFamily="49" charset="-79"/>
                </a:rPr>
                <a:t>, M de </a:t>
              </a:r>
              <a:r>
                <a:rPr lang="en-US" sz="1400" dirty="0" err="1" smtClean="0">
                  <a:latin typeface="+mn-lt"/>
                  <a:cs typeface="Rod" pitchFamily="49" charset="-79"/>
                </a:rPr>
                <a:t>Onis</a:t>
              </a:r>
              <a:r>
                <a:rPr lang="en-US" sz="1400" dirty="0" smtClean="0">
                  <a:latin typeface="+mn-lt"/>
                  <a:cs typeface="Rod" pitchFamily="49" charset="-79"/>
                </a:rPr>
                <a:t>, PC </a:t>
              </a:r>
              <a:r>
                <a:rPr lang="en-US" sz="1400" dirty="0" err="1" smtClean="0">
                  <a:latin typeface="+mn-lt"/>
                  <a:cs typeface="Rod" pitchFamily="49" charset="-79"/>
                </a:rPr>
                <a:t>Hallal</a:t>
              </a:r>
              <a:r>
                <a:rPr lang="en-US" sz="1400" dirty="0" smtClean="0">
                  <a:latin typeface="+mn-lt"/>
                  <a:cs typeface="Rod" pitchFamily="49" charset="-79"/>
                </a:rPr>
                <a:t>, M </a:t>
              </a:r>
              <a:r>
                <a:rPr lang="en-US" sz="1400" dirty="0" err="1" smtClean="0">
                  <a:latin typeface="+mn-lt"/>
                  <a:cs typeface="Rod" pitchFamily="49" charset="-79"/>
                </a:rPr>
                <a:t>Blössner</a:t>
              </a:r>
              <a:r>
                <a:rPr lang="en-US" sz="1400" dirty="0" smtClean="0">
                  <a:latin typeface="+mn-lt"/>
                  <a:cs typeface="Rod" pitchFamily="49" charset="-79"/>
                </a:rPr>
                <a:t> and R </a:t>
              </a:r>
              <a:r>
                <a:rPr lang="en-US" sz="1400" dirty="0" err="1" smtClean="0">
                  <a:latin typeface="+mn-lt"/>
                  <a:cs typeface="Rod" pitchFamily="49" charset="-79"/>
                </a:rPr>
                <a:t>Shrimpton</a:t>
              </a:r>
              <a:r>
                <a:rPr lang="en-US" sz="1400" dirty="0" smtClean="0">
                  <a:latin typeface="+mn-lt"/>
                  <a:cs typeface="Rod" pitchFamily="49" charset="-79"/>
                </a:rPr>
                <a:t>, “Worldwide timing of growth faltering: revisiting implications for interventions.” Pediatrics, 125(3, Mar. 2010):e473-80.</a:t>
              </a:r>
              <a:endParaRPr lang="en-US" sz="1400" dirty="0">
                <a:latin typeface="+mn-lt"/>
                <a:cs typeface="Rod" pitchFamily="49" charset="-79"/>
              </a:endParaRPr>
            </a:p>
          </p:txBody>
        </p:sp>
      </p:grpSp>
      <p:sp>
        <p:nvSpPr>
          <p:cNvPr id="7" name="Rectangle 2"/>
          <p:cNvSpPr txBox="1">
            <a:spLocks noChangeArrowheads="1"/>
          </p:cNvSpPr>
          <p:nvPr/>
        </p:nvSpPr>
        <p:spPr>
          <a:xfrm>
            <a:off x="0" y="152400"/>
            <a:ext cx="9144000" cy="516650"/>
          </a:xfrm>
          <a:prstGeom prst="rect">
            <a:avLst/>
          </a:prstGeom>
        </p:spPr>
        <p:txBody>
          <a:bodyPr/>
          <a:lstStyle/>
          <a:p>
            <a:pPr lvl="0" algn="ctr">
              <a:lnSpc>
                <a:spcPct val="90000"/>
              </a:lnSpc>
            </a:pPr>
            <a:r>
              <a:rPr lang="en-US" sz="3600" kern="0" dirty="0" smtClean="0">
                <a:solidFill>
                  <a:srgbClr val="0081E2"/>
                </a:solidFill>
                <a:latin typeface="+mj-lt"/>
                <a:ea typeface="+mj-ea"/>
                <a:cs typeface="+mj-cs"/>
              </a:rPr>
              <a:t>Extreme under-nutrition occurs in infancy</a:t>
            </a:r>
            <a:endParaRPr lang="en-US" sz="3600" kern="0" noProof="0" dirty="0" smtClean="0">
              <a:solidFill>
                <a:srgbClr val="0081E2"/>
              </a:solidFill>
              <a:latin typeface="+mj-lt"/>
              <a:ea typeface="+mj-ea"/>
              <a:cs typeface="+mj-cs"/>
            </a:endParaRPr>
          </a:p>
        </p:txBody>
      </p:sp>
      <p:sp>
        <p:nvSpPr>
          <p:cNvPr id="6" name="Rounded Rectangle 5"/>
          <p:cNvSpPr/>
          <p:nvPr/>
        </p:nvSpPr>
        <p:spPr>
          <a:xfrm>
            <a:off x="1752599" y="3352799"/>
            <a:ext cx="2286001" cy="1524001"/>
          </a:xfrm>
          <a:prstGeom prst="roundRect">
            <a:avLst>
              <a:gd name="adj" fmla="val 9353"/>
            </a:avLst>
          </a:prstGeom>
          <a:noFill/>
          <a:ln w="57150">
            <a:solidFill>
              <a:srgbClr val="0081E2">
                <a:alpha val="50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10" name="TextBox 9"/>
          <p:cNvSpPr txBox="1"/>
          <p:nvPr/>
        </p:nvSpPr>
        <p:spPr>
          <a:xfrm>
            <a:off x="4105675" y="3488824"/>
            <a:ext cx="3962400" cy="590931"/>
          </a:xfrm>
          <a:prstGeom prst="rect">
            <a:avLst/>
          </a:prstGeom>
          <a:solidFill>
            <a:schemeClr val="bg1"/>
          </a:solidFill>
        </p:spPr>
        <p:txBody>
          <a:bodyPr wrap="square" rtlCol="0">
            <a:spAutoFit/>
          </a:bodyPr>
          <a:lstStyle/>
          <a:p>
            <a:pPr>
              <a:lnSpc>
                <a:spcPct val="90000"/>
              </a:lnSpc>
            </a:pPr>
            <a:r>
              <a:rPr lang="en-US" sz="1800" dirty="0" smtClean="0">
                <a:solidFill>
                  <a:srgbClr val="DA0000"/>
                </a:solidFill>
                <a:latin typeface="+mn-lt"/>
              </a:rPr>
              <a:t>African infants are much </a:t>
            </a:r>
          </a:p>
          <a:p>
            <a:pPr>
              <a:lnSpc>
                <a:spcPct val="90000"/>
              </a:lnSpc>
            </a:pPr>
            <a:r>
              <a:rPr lang="en-US" sz="1800" dirty="0" smtClean="0">
                <a:solidFill>
                  <a:srgbClr val="DA0000"/>
                </a:solidFill>
                <a:latin typeface="+mn-lt"/>
              </a:rPr>
              <a:t>less severely affected than Asia’s</a:t>
            </a:r>
          </a:p>
        </p:txBody>
      </p:sp>
      <p:sp>
        <p:nvSpPr>
          <p:cNvPr id="11" name="Rectangle 10"/>
          <p:cNvSpPr/>
          <p:nvPr/>
        </p:nvSpPr>
        <p:spPr>
          <a:xfrm>
            <a:off x="683152" y="1261258"/>
            <a:ext cx="8237218" cy="338554"/>
          </a:xfrm>
          <a:prstGeom prst="rect">
            <a:avLst/>
          </a:prstGeom>
        </p:spPr>
        <p:txBody>
          <a:bodyPr wrap="square">
            <a:spAutoFit/>
          </a:bodyPr>
          <a:lstStyle/>
          <a:p>
            <a:r>
              <a:rPr lang="en-US" sz="1600" b="1" dirty="0" smtClean="0">
                <a:latin typeface="Arial" pitchFamily="34" charset="0"/>
                <a:cs typeface="Arial" pitchFamily="34" charset="0"/>
              </a:rPr>
              <a:t>Mean weight-for-height z-scores in 54 countries, 1994-2007, by region (1-59 mo.)</a:t>
            </a:r>
            <a:endParaRPr lang="en-US" sz="1600" b="1" dirty="0">
              <a:latin typeface="Arial" pitchFamily="34" charset="0"/>
              <a:cs typeface="Arial" pitchFamily="34" charset="0"/>
            </a:endParaRPr>
          </a:p>
        </p:txBody>
      </p:sp>
      <p:sp>
        <p:nvSpPr>
          <p:cNvPr id="4" name="Rectangle 3"/>
          <p:cNvSpPr/>
          <p:nvPr/>
        </p:nvSpPr>
        <p:spPr>
          <a:xfrm>
            <a:off x="683152" y="609507"/>
            <a:ext cx="7756861" cy="646331"/>
          </a:xfrm>
          <a:prstGeom prst="rect">
            <a:avLst/>
          </a:prstGeom>
        </p:spPr>
        <p:txBody>
          <a:bodyPr wrap="square">
            <a:spAutoFit/>
          </a:bodyPr>
          <a:lstStyle/>
          <a:p>
            <a:r>
              <a:rPr lang="en-US" sz="3600" kern="0" dirty="0">
                <a:solidFill>
                  <a:srgbClr val="0081E2"/>
                </a:solidFill>
                <a:latin typeface="Arial"/>
              </a:rPr>
              <a:t>and is less bad in Africa than in Asia</a:t>
            </a:r>
            <a:endParaRPr lang="en-US" dirty="0"/>
          </a:p>
        </p:txBody>
      </p:sp>
      <p:sp>
        <p:nvSpPr>
          <p:cNvPr id="12" name="TextBox 11"/>
          <p:cNvSpPr txBox="1"/>
          <p:nvPr/>
        </p:nvSpPr>
        <p:spPr>
          <a:xfrm>
            <a:off x="1752599" y="4911496"/>
            <a:ext cx="2514601" cy="590931"/>
          </a:xfrm>
          <a:prstGeom prst="rect">
            <a:avLst/>
          </a:prstGeom>
          <a:solidFill>
            <a:schemeClr val="bg1"/>
          </a:solidFill>
        </p:spPr>
        <p:txBody>
          <a:bodyPr wrap="square" rtlCol="0">
            <a:spAutoFit/>
          </a:bodyPr>
          <a:lstStyle/>
          <a:p>
            <a:pPr>
              <a:lnSpc>
                <a:spcPct val="90000"/>
              </a:lnSpc>
            </a:pPr>
            <a:r>
              <a:rPr lang="en-US" sz="1800" dirty="0" smtClean="0">
                <a:solidFill>
                  <a:srgbClr val="0081E2"/>
                </a:solidFill>
                <a:latin typeface="+mn-lt"/>
              </a:rPr>
              <a:t>The shortfall is worst </a:t>
            </a:r>
          </a:p>
          <a:p>
            <a:pPr>
              <a:lnSpc>
                <a:spcPct val="90000"/>
              </a:lnSpc>
            </a:pPr>
            <a:r>
              <a:rPr lang="en-US" dirty="0" smtClean="0">
                <a:solidFill>
                  <a:srgbClr val="0081E2"/>
                </a:solidFill>
                <a:latin typeface="+mn-lt"/>
              </a:rPr>
              <a:t>at </a:t>
            </a:r>
            <a:r>
              <a:rPr lang="en-US" sz="1800" dirty="0" smtClean="0">
                <a:solidFill>
                  <a:srgbClr val="0081E2"/>
                </a:solidFill>
                <a:latin typeface="+mn-lt"/>
              </a:rPr>
              <a:t>3-24 months of age</a:t>
            </a:r>
          </a:p>
        </p:txBody>
      </p:sp>
    </p:spTree>
    <p:extLst>
      <p:ext uri="{BB962C8B-B14F-4D97-AF65-F5344CB8AC3E}">
        <p14:creationId xmlns:p14="http://schemas.microsoft.com/office/powerpoint/2010/main" val="160284823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2"/>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10"/>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10" grpId="0" animBg="1"/>
      <p:bldP spid="4" grpId="0"/>
      <p:bldP spid="12"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Title 1"/>
          <p:cNvSpPr txBox="1">
            <a:spLocks/>
          </p:cNvSpPr>
          <p:nvPr/>
        </p:nvSpPr>
        <p:spPr bwMode="auto">
          <a:xfrm>
            <a:off x="152400" y="274638"/>
            <a:ext cx="8686798" cy="1143000"/>
          </a:xfrm>
          <a:prstGeom prst="rect">
            <a:avLst/>
          </a:prstGeom>
          <a:noFill/>
          <a:ln w="9525">
            <a:noFill/>
            <a:miter lim="800000"/>
            <a:headEnd/>
            <a:tailEnd/>
          </a:ln>
        </p:spPr>
        <p:txBody>
          <a:bodyPr anchor="ctr"/>
          <a:lstStyle/>
          <a:p>
            <a:pPr lvl="0" algn="ctr">
              <a:lnSpc>
                <a:spcPct val="90000"/>
              </a:lnSpc>
            </a:pPr>
            <a:r>
              <a:rPr lang="en-US" sz="3600" kern="0" dirty="0" smtClean="0">
                <a:solidFill>
                  <a:srgbClr val="0081E2"/>
                </a:solidFill>
              </a:rPr>
              <a:t>In Asia, where undernutrition was worst, we’ve seen &gt;20 years of </a:t>
            </a:r>
            <a:r>
              <a:rPr lang="en-US" sz="3600" dirty="0" smtClean="0">
                <a:solidFill>
                  <a:srgbClr val="0081E2"/>
                </a:solidFill>
              </a:rPr>
              <a:t>improvement</a:t>
            </a:r>
            <a:endParaRPr lang="en-US" sz="3600" dirty="0">
              <a:solidFill>
                <a:srgbClr val="0081E2"/>
              </a:solidFill>
            </a:endParaRPr>
          </a:p>
        </p:txBody>
      </p:sp>
      <p:sp>
        <p:nvSpPr>
          <p:cNvPr id="18436" name="Rectangle 11"/>
          <p:cNvSpPr>
            <a:spLocks noChangeArrowheads="1"/>
          </p:cNvSpPr>
          <p:nvPr/>
        </p:nvSpPr>
        <p:spPr bwMode="auto">
          <a:xfrm>
            <a:off x="309563" y="1863725"/>
            <a:ext cx="8915400" cy="646113"/>
          </a:xfrm>
          <a:prstGeom prst="rect">
            <a:avLst/>
          </a:prstGeom>
          <a:noFill/>
          <a:ln w="9525">
            <a:noFill/>
            <a:miter lim="800000"/>
            <a:headEnd/>
            <a:tailEnd/>
          </a:ln>
        </p:spPr>
        <p:txBody>
          <a:bodyPr>
            <a:spAutoFit/>
          </a:bodyPr>
          <a:lstStyle/>
          <a:p>
            <a:r>
              <a:rPr lang="en-US" b="1" dirty="0"/>
              <a:t>National trends in prevalence of underweight children (0-5 years)</a:t>
            </a:r>
          </a:p>
          <a:p>
            <a:r>
              <a:rPr lang="en-US" b="1" dirty="0"/>
              <a:t>Selected countries with repeated national surveys</a:t>
            </a:r>
          </a:p>
        </p:txBody>
      </p:sp>
      <p:pic>
        <p:nvPicPr>
          <p:cNvPr id="18437" name="Picture 2"/>
          <p:cNvPicPr>
            <a:picLocks noChangeAspect="1" noChangeArrowheads="1"/>
          </p:cNvPicPr>
          <p:nvPr/>
        </p:nvPicPr>
        <p:blipFill>
          <a:blip r:embed="rId3" cstate="print"/>
          <a:srcRect/>
          <a:stretch>
            <a:fillRect/>
          </a:stretch>
        </p:blipFill>
        <p:spPr bwMode="auto">
          <a:xfrm>
            <a:off x="309563" y="2509838"/>
            <a:ext cx="8235950" cy="3262312"/>
          </a:xfrm>
          <a:prstGeom prst="rect">
            <a:avLst/>
          </a:prstGeom>
          <a:noFill/>
          <a:ln w="9525">
            <a:noFill/>
            <a:miter lim="800000"/>
            <a:headEnd/>
            <a:tailEnd/>
          </a:ln>
        </p:spPr>
      </p:pic>
      <p:sp>
        <p:nvSpPr>
          <p:cNvPr id="6" name="Rectangle 6"/>
          <p:cNvSpPr>
            <a:spLocks noChangeArrowheads="1"/>
          </p:cNvSpPr>
          <p:nvPr/>
        </p:nvSpPr>
        <p:spPr bwMode="auto">
          <a:xfrm>
            <a:off x="417511" y="6049962"/>
            <a:ext cx="8421687" cy="830997"/>
          </a:xfrm>
          <a:prstGeom prst="rect">
            <a:avLst/>
          </a:prstGeom>
          <a:solidFill>
            <a:schemeClr val="bg1"/>
          </a:solidFill>
          <a:ln w="9525">
            <a:noFill/>
            <a:miter lim="800000"/>
            <a:headEnd/>
            <a:tailEnd/>
          </a:ln>
        </p:spPr>
        <p:txBody>
          <a:bodyPr wrap="square">
            <a:spAutoFit/>
          </a:bodyPr>
          <a:lstStyle/>
          <a:p>
            <a:r>
              <a:rPr lang="en-US" sz="1600" dirty="0"/>
              <a:t>Source: UN SCN. Sixth Report on the World Nutrition Situation. Released October 2010, at </a:t>
            </a:r>
            <a:r>
              <a:rPr lang="en-US" sz="1600" dirty="0">
                <a:hlinkClick r:id="rId4"/>
              </a:rPr>
              <a:t>http://www.unscn.org</a:t>
            </a:r>
            <a:r>
              <a:rPr lang="en-US" sz="1600" dirty="0"/>
              <a:t>. </a:t>
            </a:r>
            <a:endParaRPr lang="en-US" sz="1600" dirty="0" smtClean="0"/>
          </a:p>
          <a:p>
            <a:endParaRPr lang="en-US" sz="1600" dirty="0"/>
          </a:p>
        </p:txBody>
      </p:sp>
    </p:spTree>
    <p:extLst>
      <p:ext uri="{BB962C8B-B14F-4D97-AF65-F5344CB8AC3E}">
        <p14:creationId xmlns:p14="http://schemas.microsoft.com/office/powerpoint/2010/main" val="1874226797"/>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ext Box 3"/>
          <p:cNvSpPr txBox="1">
            <a:spLocks noChangeArrowheads="1"/>
          </p:cNvSpPr>
          <p:nvPr/>
        </p:nvSpPr>
        <p:spPr bwMode="auto">
          <a:xfrm>
            <a:off x="100012" y="6096000"/>
            <a:ext cx="8943975" cy="584775"/>
          </a:xfrm>
          <a:prstGeom prst="rect">
            <a:avLst/>
          </a:prstGeom>
          <a:solidFill>
            <a:schemeClr val="bg1"/>
          </a:solidFill>
          <a:ln w="9525">
            <a:noFill/>
            <a:miter lim="800000"/>
            <a:headEnd/>
            <a:tailEnd/>
          </a:ln>
        </p:spPr>
        <p:txBody>
          <a:bodyPr wrap="square">
            <a:spAutoFit/>
          </a:bodyPr>
          <a:lstStyle/>
          <a:p>
            <a:pPr algn="l">
              <a:spcBef>
                <a:spcPct val="50000"/>
              </a:spcBef>
            </a:pPr>
            <a:r>
              <a:rPr lang="en-US" sz="1600" dirty="0">
                <a:latin typeface="Arial Narrow" pitchFamily="34" charset="0"/>
              </a:rPr>
              <a:t>Source:  Reprinted from W.A. Masters, “Paying for Prosperity:  How and Why to Invest in Agricultural Research and Development in Africa” (2005), </a:t>
            </a:r>
            <a:r>
              <a:rPr lang="en-US" sz="1600" i="1" dirty="0">
                <a:latin typeface="Arial Narrow" pitchFamily="34" charset="0"/>
              </a:rPr>
              <a:t>Journal of International Affairs</a:t>
            </a:r>
            <a:r>
              <a:rPr lang="en-US" sz="1600" dirty="0">
                <a:latin typeface="Arial Narrow" pitchFamily="34" charset="0"/>
              </a:rPr>
              <a:t>, 58(2): 35-64.</a:t>
            </a:r>
          </a:p>
        </p:txBody>
      </p:sp>
      <p:pic>
        <p:nvPicPr>
          <p:cNvPr id="9220" name="Picture 3"/>
          <p:cNvPicPr>
            <a:picLocks noChangeAspect="1" noChangeArrowheads="1"/>
          </p:cNvPicPr>
          <p:nvPr/>
        </p:nvPicPr>
        <p:blipFill>
          <a:blip r:embed="rId3" cstate="print"/>
          <a:srcRect/>
          <a:stretch>
            <a:fillRect/>
          </a:stretch>
        </p:blipFill>
        <p:spPr bwMode="auto">
          <a:xfrm>
            <a:off x="381000" y="1447800"/>
            <a:ext cx="8562975" cy="4505325"/>
          </a:xfrm>
          <a:prstGeom prst="rect">
            <a:avLst/>
          </a:prstGeom>
          <a:noFill/>
          <a:ln w="9525">
            <a:noFill/>
            <a:miter lim="800000"/>
            <a:headEnd/>
            <a:tailEnd/>
          </a:ln>
        </p:spPr>
      </p:pic>
      <p:sp>
        <p:nvSpPr>
          <p:cNvPr id="6" name="Title 1"/>
          <p:cNvSpPr txBox="1">
            <a:spLocks/>
          </p:cNvSpPr>
          <p:nvPr/>
        </p:nvSpPr>
        <p:spPr bwMode="auto">
          <a:xfrm>
            <a:off x="304800" y="152400"/>
            <a:ext cx="8534400" cy="1143000"/>
          </a:xfrm>
          <a:prstGeom prst="rect">
            <a:avLst/>
          </a:prstGeom>
          <a:noFill/>
          <a:ln w="9525">
            <a:noFill/>
            <a:miter lim="800000"/>
            <a:headEnd/>
            <a:tailEnd/>
          </a:ln>
        </p:spPr>
        <p:txBody>
          <a:bodyPr anchor="ctr"/>
          <a:lstStyle/>
          <a:p>
            <a:pPr lvl="0" algn="ctr">
              <a:lnSpc>
                <a:spcPct val="90000"/>
              </a:lnSpc>
            </a:pPr>
            <a:r>
              <a:rPr lang="en-US" sz="3600" kern="0" dirty="0" smtClean="0">
                <a:solidFill>
                  <a:srgbClr val="0081E2"/>
                </a:solidFill>
                <a:latin typeface="Arial"/>
                <a:ea typeface="+mj-ea"/>
                <a:cs typeface="+mj-cs"/>
              </a:rPr>
              <a:t>Africa’s green revolution is </a:t>
            </a:r>
          </a:p>
          <a:p>
            <a:pPr lvl="0" algn="ctr">
              <a:lnSpc>
                <a:spcPct val="90000"/>
              </a:lnSpc>
            </a:pPr>
            <a:r>
              <a:rPr lang="en-US" sz="3600" kern="0" dirty="0" smtClean="0">
                <a:solidFill>
                  <a:srgbClr val="0081E2"/>
                </a:solidFill>
                <a:latin typeface="Arial"/>
                <a:ea typeface="+mj-ea"/>
                <a:cs typeface="+mj-cs"/>
              </a:rPr>
              <a:t>at least 20 years behind Asia’s</a:t>
            </a:r>
            <a:endParaRPr lang="en-US" sz="2800" dirty="0" smtClean="0">
              <a:solidFill>
                <a:srgbClr val="0081E2"/>
              </a:solidFill>
            </a:endParaRPr>
          </a:p>
        </p:txBody>
      </p:sp>
    </p:spTree>
    <p:extLst>
      <p:ext uri="{BB962C8B-B14F-4D97-AF65-F5344CB8AC3E}">
        <p14:creationId xmlns:p14="http://schemas.microsoft.com/office/powerpoint/2010/main" val="1425100997"/>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410" name="Picture 3"/>
          <p:cNvPicPr>
            <a:picLocks noChangeAspect="1" noChangeArrowheads="1"/>
          </p:cNvPicPr>
          <p:nvPr/>
        </p:nvPicPr>
        <p:blipFill>
          <a:blip r:embed="rId3" cstate="print"/>
          <a:srcRect l="1790" t="13483" r="734" b="11607"/>
          <a:stretch>
            <a:fillRect/>
          </a:stretch>
        </p:blipFill>
        <p:spPr bwMode="auto">
          <a:xfrm>
            <a:off x="1195388" y="2514600"/>
            <a:ext cx="6958012" cy="3810000"/>
          </a:xfrm>
          <a:prstGeom prst="rect">
            <a:avLst/>
          </a:prstGeom>
          <a:noFill/>
          <a:ln w="9525">
            <a:noFill/>
            <a:miter lim="800000"/>
            <a:headEnd/>
            <a:tailEnd/>
          </a:ln>
        </p:spPr>
      </p:pic>
      <p:sp>
        <p:nvSpPr>
          <p:cNvPr id="17411" name="TextBox 1"/>
          <p:cNvSpPr txBox="1">
            <a:spLocks noChangeArrowheads="1"/>
          </p:cNvSpPr>
          <p:nvPr/>
        </p:nvSpPr>
        <p:spPr bwMode="auto">
          <a:xfrm>
            <a:off x="4953000" y="2286000"/>
            <a:ext cx="3516312" cy="609600"/>
          </a:xfrm>
          <a:prstGeom prst="rect">
            <a:avLst/>
          </a:prstGeom>
          <a:solidFill>
            <a:srgbClr val="FFFFFF"/>
          </a:solidFill>
          <a:ln w="9525">
            <a:noFill/>
            <a:miter lim="800000"/>
            <a:headEnd/>
            <a:tailEnd/>
          </a:ln>
        </p:spPr>
        <p:txBody>
          <a:bodyPr/>
          <a:lstStyle/>
          <a:p>
            <a:pPr algn="r"/>
            <a:r>
              <a:rPr lang="fr-FR" sz="1600" dirty="0" err="1">
                <a:solidFill>
                  <a:srgbClr val="0081E2"/>
                </a:solidFill>
              </a:rPr>
              <a:t>Africa</a:t>
            </a:r>
            <a:r>
              <a:rPr lang="fr-FR" sz="1600" dirty="0">
                <a:solidFill>
                  <a:srgbClr val="0081E2"/>
                </a:solidFill>
              </a:rPr>
              <a:t> </a:t>
            </a:r>
            <a:r>
              <a:rPr lang="fr-FR" sz="1600" dirty="0" err="1">
                <a:solidFill>
                  <a:srgbClr val="0081E2"/>
                </a:solidFill>
              </a:rPr>
              <a:t>had</a:t>
            </a:r>
            <a:r>
              <a:rPr lang="fr-FR" sz="1600" dirty="0">
                <a:solidFill>
                  <a:srgbClr val="0081E2"/>
                </a:solidFill>
              </a:rPr>
              <a:t> the </a:t>
            </a:r>
            <a:r>
              <a:rPr lang="fr-FR" sz="1600" dirty="0" err="1">
                <a:solidFill>
                  <a:srgbClr val="0081E2"/>
                </a:solidFill>
              </a:rPr>
              <a:t>world’s</a:t>
            </a:r>
            <a:r>
              <a:rPr lang="fr-FR" sz="1600" dirty="0">
                <a:solidFill>
                  <a:srgbClr val="0081E2"/>
                </a:solidFill>
              </a:rPr>
              <a:t> </a:t>
            </a:r>
            <a:r>
              <a:rPr lang="fr-FR" sz="1600" dirty="0" err="1">
                <a:solidFill>
                  <a:srgbClr val="0081E2"/>
                </a:solidFill>
              </a:rPr>
              <a:t>most</a:t>
            </a:r>
            <a:r>
              <a:rPr lang="fr-FR" sz="1600" dirty="0">
                <a:solidFill>
                  <a:srgbClr val="0081E2"/>
                </a:solidFill>
              </a:rPr>
              <a:t> </a:t>
            </a:r>
            <a:r>
              <a:rPr lang="fr-FR" sz="1600" dirty="0" err="1">
                <a:solidFill>
                  <a:srgbClr val="0081E2"/>
                </a:solidFill>
              </a:rPr>
              <a:t>severe</a:t>
            </a:r>
            <a:r>
              <a:rPr lang="fr-FR" sz="1600" dirty="0">
                <a:solidFill>
                  <a:srgbClr val="0081E2"/>
                </a:solidFill>
              </a:rPr>
              <a:t> </a:t>
            </a:r>
            <a:r>
              <a:rPr lang="fr-FR" sz="1600" dirty="0" err="1">
                <a:solidFill>
                  <a:srgbClr val="0081E2"/>
                </a:solidFill>
              </a:rPr>
              <a:t>demographic</a:t>
            </a:r>
            <a:r>
              <a:rPr lang="fr-FR" sz="1600" dirty="0">
                <a:solidFill>
                  <a:srgbClr val="0081E2"/>
                </a:solidFill>
              </a:rPr>
              <a:t> </a:t>
            </a:r>
            <a:r>
              <a:rPr lang="fr-FR" sz="1600" dirty="0" err="1">
                <a:solidFill>
                  <a:srgbClr val="0081E2"/>
                </a:solidFill>
              </a:rPr>
              <a:t>burden</a:t>
            </a:r>
            <a:r>
              <a:rPr lang="fr-FR" sz="1600" dirty="0">
                <a:solidFill>
                  <a:srgbClr val="0081E2"/>
                </a:solidFill>
              </a:rPr>
              <a:t> (&gt;45% </a:t>
            </a:r>
            <a:r>
              <a:rPr lang="fr-FR" sz="1600" dirty="0" smtClean="0">
                <a:solidFill>
                  <a:srgbClr val="0081E2"/>
                </a:solidFill>
              </a:rPr>
              <a:t>)</a:t>
            </a:r>
            <a:endParaRPr lang="fr-FR" sz="1600" dirty="0">
              <a:solidFill>
                <a:srgbClr val="0081E2"/>
              </a:solidFill>
            </a:endParaRPr>
          </a:p>
        </p:txBody>
      </p:sp>
      <p:sp>
        <p:nvSpPr>
          <p:cNvPr id="17412" name="TextBox 9"/>
          <p:cNvSpPr txBox="1">
            <a:spLocks noChangeArrowheads="1"/>
          </p:cNvSpPr>
          <p:nvPr/>
        </p:nvSpPr>
        <p:spPr bwMode="auto">
          <a:xfrm>
            <a:off x="1076325" y="6276975"/>
            <a:ext cx="7123113" cy="261938"/>
          </a:xfrm>
          <a:prstGeom prst="rect">
            <a:avLst/>
          </a:prstGeom>
          <a:noFill/>
          <a:ln w="9525">
            <a:solidFill>
              <a:schemeClr val="tx1">
                <a:alpha val="0"/>
              </a:schemeClr>
            </a:solidFill>
            <a:miter lim="800000"/>
            <a:headEnd/>
            <a:tailEnd/>
          </a:ln>
        </p:spPr>
        <p:txBody>
          <a:bodyPr>
            <a:spAutoFit/>
          </a:bodyPr>
          <a:lstStyle/>
          <a:p>
            <a:r>
              <a:rPr lang="en-US" sz="1100">
                <a:solidFill>
                  <a:srgbClr val="002060"/>
                </a:solidFill>
              </a:rPr>
              <a:t>Source:  Calculated from UN Population Projections, 2008 revision (March 2009), at http://esa.un.org/unpp.</a:t>
            </a:r>
          </a:p>
        </p:txBody>
      </p:sp>
      <p:sp>
        <p:nvSpPr>
          <p:cNvPr id="17413" name="Rectangle 8"/>
          <p:cNvSpPr>
            <a:spLocks noChangeArrowheads="1"/>
          </p:cNvSpPr>
          <p:nvPr/>
        </p:nvSpPr>
        <p:spPr bwMode="auto">
          <a:xfrm>
            <a:off x="687387" y="1890157"/>
            <a:ext cx="8074025" cy="369332"/>
          </a:xfrm>
          <a:prstGeom prst="rect">
            <a:avLst/>
          </a:prstGeom>
          <a:noFill/>
          <a:ln w="9525">
            <a:noFill/>
            <a:miter lim="800000"/>
            <a:headEnd/>
            <a:tailEnd/>
          </a:ln>
        </p:spPr>
        <p:txBody>
          <a:bodyPr>
            <a:spAutoFit/>
          </a:bodyPr>
          <a:lstStyle/>
          <a:p>
            <a:r>
              <a:rPr lang="fr-FR" b="1" dirty="0" smtClean="0"/>
              <a:t>Child </a:t>
            </a:r>
            <a:r>
              <a:rPr lang="fr-FR" b="1" dirty="0"/>
              <a:t>and </a:t>
            </a:r>
            <a:r>
              <a:rPr lang="fr-FR" b="1" dirty="0" err="1"/>
              <a:t>elderly</a:t>
            </a:r>
            <a:r>
              <a:rPr lang="fr-FR" b="1" dirty="0"/>
              <a:t> </a:t>
            </a:r>
            <a:r>
              <a:rPr lang="fr-FR" b="1" dirty="0" err="1"/>
              <a:t>dependency</a:t>
            </a:r>
            <a:r>
              <a:rPr lang="fr-FR" b="1" dirty="0"/>
              <a:t> rates by </a:t>
            </a:r>
            <a:r>
              <a:rPr lang="fr-FR" b="1" dirty="0" err="1"/>
              <a:t>region</a:t>
            </a:r>
            <a:r>
              <a:rPr lang="fr-FR" b="1" dirty="0"/>
              <a:t> (0-15 and 65+), 1950-2030</a:t>
            </a:r>
          </a:p>
        </p:txBody>
      </p:sp>
      <p:sp>
        <p:nvSpPr>
          <p:cNvPr id="9" name="Title 1"/>
          <p:cNvSpPr txBox="1">
            <a:spLocks/>
          </p:cNvSpPr>
          <p:nvPr/>
        </p:nvSpPr>
        <p:spPr bwMode="auto">
          <a:xfrm>
            <a:off x="0" y="274638"/>
            <a:ext cx="9144000" cy="1143000"/>
          </a:xfrm>
          <a:prstGeom prst="rect">
            <a:avLst/>
          </a:prstGeom>
          <a:noFill/>
          <a:ln w="9525">
            <a:noFill/>
            <a:miter lim="800000"/>
            <a:headEnd/>
            <a:tailEnd/>
          </a:ln>
        </p:spPr>
        <p:txBody>
          <a:bodyPr anchor="ctr"/>
          <a:lstStyle/>
          <a:p>
            <a:pPr lvl="0" algn="ctr">
              <a:lnSpc>
                <a:spcPct val="90000"/>
              </a:lnSpc>
            </a:pPr>
            <a:r>
              <a:rPr lang="en-US" sz="3600" kern="0" dirty="0">
                <a:solidFill>
                  <a:srgbClr val="0081E2"/>
                </a:solidFill>
                <a:latin typeface="Arial"/>
              </a:rPr>
              <a:t>The </a:t>
            </a:r>
            <a:r>
              <a:rPr lang="en-US" sz="3600" kern="0" dirty="0" smtClean="0">
                <a:solidFill>
                  <a:srgbClr val="0081E2"/>
                </a:solidFill>
                <a:latin typeface="Arial"/>
              </a:rPr>
              <a:t>rise then fall in Africa’s child-survival baby boom is also 20 </a:t>
            </a:r>
            <a:r>
              <a:rPr lang="en-US" sz="3600" kern="0" dirty="0">
                <a:solidFill>
                  <a:srgbClr val="0081E2"/>
                </a:solidFill>
                <a:latin typeface="Arial"/>
              </a:rPr>
              <a:t>years behind Asia’s</a:t>
            </a:r>
            <a:endParaRPr lang="en-US" sz="2800" dirty="0">
              <a:solidFill>
                <a:srgbClr val="0081E2"/>
              </a:solidFill>
            </a:endParaRPr>
          </a:p>
        </p:txBody>
      </p:sp>
      <p:sp>
        <p:nvSpPr>
          <p:cNvPr id="10" name="Straight Arrow Connector 9"/>
          <p:cNvSpPr/>
          <p:nvPr/>
        </p:nvSpPr>
        <p:spPr>
          <a:xfrm flipH="1">
            <a:off x="3886200" y="2743200"/>
            <a:ext cx="1676400" cy="152400"/>
          </a:xfrm>
          <a:prstGeom prst="straightConnector1">
            <a:avLst/>
          </a:prstGeom>
          <a:noFill/>
          <a:ln w="9525" cap="flat" cmpd="sng" algn="ctr">
            <a:solidFill>
              <a:srgbClr val="0081E2"/>
            </a:solidFill>
            <a:prstDash val="solid"/>
            <a:tailEnd type="arrow"/>
          </a:ln>
          <a:effectLst/>
        </p:spPr>
        <p:style>
          <a:lnRef idx="1">
            <a:schemeClr val="accent1"/>
          </a:lnRef>
          <a:fillRef idx="0">
            <a:schemeClr val="accent1"/>
          </a:fillRef>
          <a:effectRef idx="0">
            <a:schemeClr val="accent1"/>
          </a:effectRef>
          <a:fontRef idx="minor">
            <a:schemeClr val="tx1"/>
          </a:fontRef>
        </p:style>
        <p:txBody>
          <a:bodyPr/>
          <a:lstStyle>
            <a:lvl1pPr marL="0" indent="0">
              <a:defRPr sz="1100">
                <a:solidFill>
                  <a:schemeClr val="tx1"/>
                </a:solidFill>
                <a:latin typeface="+mn-lt"/>
                <a:ea typeface="+mn-ea"/>
                <a:cs typeface="+mn-cs"/>
              </a:defRPr>
            </a:lvl1pPr>
            <a:lvl2pPr marL="457200" indent="0">
              <a:defRPr sz="1100">
                <a:solidFill>
                  <a:schemeClr val="tx1"/>
                </a:solidFill>
                <a:latin typeface="+mn-lt"/>
                <a:ea typeface="+mn-ea"/>
                <a:cs typeface="+mn-cs"/>
              </a:defRPr>
            </a:lvl2pPr>
            <a:lvl3pPr marL="914400" indent="0">
              <a:defRPr sz="1100">
                <a:solidFill>
                  <a:schemeClr val="tx1"/>
                </a:solidFill>
                <a:latin typeface="+mn-lt"/>
                <a:ea typeface="+mn-ea"/>
                <a:cs typeface="+mn-cs"/>
              </a:defRPr>
            </a:lvl3pPr>
            <a:lvl4pPr marL="1371600" indent="0">
              <a:defRPr sz="1100">
                <a:solidFill>
                  <a:schemeClr val="tx1"/>
                </a:solidFill>
                <a:latin typeface="+mn-lt"/>
                <a:ea typeface="+mn-ea"/>
                <a:cs typeface="+mn-cs"/>
              </a:defRPr>
            </a:lvl4pPr>
            <a:lvl5pPr marL="1828800" indent="0">
              <a:defRPr sz="1100">
                <a:solidFill>
                  <a:schemeClr val="tx1"/>
                </a:solidFill>
                <a:latin typeface="+mn-lt"/>
                <a:ea typeface="+mn-ea"/>
                <a:cs typeface="+mn-cs"/>
              </a:defRPr>
            </a:lvl5pPr>
            <a:lvl6pPr marL="2286000" indent="0">
              <a:defRPr sz="1100">
                <a:solidFill>
                  <a:schemeClr val="tx1"/>
                </a:solidFill>
                <a:latin typeface="+mn-lt"/>
                <a:ea typeface="+mn-ea"/>
                <a:cs typeface="+mn-cs"/>
              </a:defRPr>
            </a:lvl6pPr>
            <a:lvl7pPr marL="2743200" indent="0">
              <a:defRPr sz="1100">
                <a:solidFill>
                  <a:schemeClr val="tx1"/>
                </a:solidFill>
                <a:latin typeface="+mn-lt"/>
                <a:ea typeface="+mn-ea"/>
                <a:cs typeface="+mn-cs"/>
              </a:defRPr>
            </a:lvl7pPr>
            <a:lvl8pPr marL="3200400" indent="0">
              <a:defRPr sz="1100">
                <a:solidFill>
                  <a:schemeClr val="tx1"/>
                </a:solidFill>
                <a:latin typeface="+mn-lt"/>
                <a:ea typeface="+mn-ea"/>
                <a:cs typeface="+mn-cs"/>
              </a:defRPr>
            </a:lvl8pPr>
            <a:lvl9pPr marL="3657600" indent="0">
              <a:defRPr sz="1100">
                <a:solidFill>
                  <a:schemeClr val="tx1"/>
                </a:solidFill>
                <a:latin typeface="+mn-lt"/>
                <a:ea typeface="+mn-ea"/>
                <a:cs typeface="+mn-cs"/>
              </a:defRPr>
            </a:lvl9pPr>
          </a:lstStyle>
          <a:p>
            <a:pPr>
              <a:defRPr/>
            </a:pPr>
            <a:endParaRPr lang="en-US" dirty="0"/>
          </a:p>
        </p:txBody>
      </p:sp>
      <p:sp>
        <p:nvSpPr>
          <p:cNvPr id="11" name="Straight Arrow Connector 10"/>
          <p:cNvSpPr/>
          <p:nvPr/>
        </p:nvSpPr>
        <p:spPr>
          <a:xfrm flipH="1">
            <a:off x="5715000" y="3124200"/>
            <a:ext cx="1066800" cy="304800"/>
          </a:xfrm>
          <a:prstGeom prst="straightConnector1">
            <a:avLst/>
          </a:prstGeom>
          <a:noFill/>
          <a:ln w="9525" cap="flat" cmpd="sng" algn="ctr">
            <a:solidFill>
              <a:srgbClr val="0081E2"/>
            </a:solidFill>
            <a:prstDash val="solid"/>
            <a:tailEnd type="arrow"/>
          </a:ln>
          <a:effectLst/>
        </p:spPr>
        <p:style>
          <a:lnRef idx="1">
            <a:schemeClr val="accent1"/>
          </a:lnRef>
          <a:fillRef idx="0">
            <a:schemeClr val="accent1"/>
          </a:fillRef>
          <a:effectRef idx="0">
            <a:schemeClr val="accent1"/>
          </a:effectRef>
          <a:fontRef idx="minor">
            <a:schemeClr val="tx1"/>
          </a:fontRef>
        </p:style>
        <p:txBody>
          <a:bodyPr/>
          <a:lstStyle>
            <a:lvl1pPr marL="0" indent="0">
              <a:defRPr sz="1100">
                <a:solidFill>
                  <a:schemeClr val="tx1"/>
                </a:solidFill>
                <a:latin typeface="+mn-lt"/>
                <a:ea typeface="+mn-ea"/>
                <a:cs typeface="+mn-cs"/>
              </a:defRPr>
            </a:lvl1pPr>
            <a:lvl2pPr marL="457200" indent="0">
              <a:defRPr sz="1100">
                <a:solidFill>
                  <a:schemeClr val="tx1"/>
                </a:solidFill>
                <a:latin typeface="+mn-lt"/>
                <a:ea typeface="+mn-ea"/>
                <a:cs typeface="+mn-cs"/>
              </a:defRPr>
            </a:lvl2pPr>
            <a:lvl3pPr marL="914400" indent="0">
              <a:defRPr sz="1100">
                <a:solidFill>
                  <a:schemeClr val="tx1"/>
                </a:solidFill>
                <a:latin typeface="+mn-lt"/>
                <a:ea typeface="+mn-ea"/>
                <a:cs typeface="+mn-cs"/>
              </a:defRPr>
            </a:lvl3pPr>
            <a:lvl4pPr marL="1371600" indent="0">
              <a:defRPr sz="1100">
                <a:solidFill>
                  <a:schemeClr val="tx1"/>
                </a:solidFill>
                <a:latin typeface="+mn-lt"/>
                <a:ea typeface="+mn-ea"/>
                <a:cs typeface="+mn-cs"/>
              </a:defRPr>
            </a:lvl4pPr>
            <a:lvl5pPr marL="1828800" indent="0">
              <a:defRPr sz="1100">
                <a:solidFill>
                  <a:schemeClr val="tx1"/>
                </a:solidFill>
                <a:latin typeface="+mn-lt"/>
                <a:ea typeface="+mn-ea"/>
                <a:cs typeface="+mn-cs"/>
              </a:defRPr>
            </a:lvl5pPr>
            <a:lvl6pPr marL="2286000" indent="0">
              <a:defRPr sz="1100">
                <a:solidFill>
                  <a:schemeClr val="tx1"/>
                </a:solidFill>
                <a:latin typeface="+mn-lt"/>
                <a:ea typeface="+mn-ea"/>
                <a:cs typeface="+mn-cs"/>
              </a:defRPr>
            </a:lvl6pPr>
            <a:lvl7pPr marL="2743200" indent="0">
              <a:defRPr sz="1100">
                <a:solidFill>
                  <a:schemeClr val="tx1"/>
                </a:solidFill>
                <a:latin typeface="+mn-lt"/>
                <a:ea typeface="+mn-ea"/>
                <a:cs typeface="+mn-cs"/>
              </a:defRPr>
            </a:lvl7pPr>
            <a:lvl8pPr marL="3200400" indent="0">
              <a:defRPr sz="1100">
                <a:solidFill>
                  <a:schemeClr val="tx1"/>
                </a:solidFill>
                <a:latin typeface="+mn-lt"/>
                <a:ea typeface="+mn-ea"/>
                <a:cs typeface="+mn-cs"/>
              </a:defRPr>
            </a:lvl8pPr>
            <a:lvl9pPr marL="3657600" indent="0">
              <a:defRPr sz="1100">
                <a:solidFill>
                  <a:schemeClr val="tx1"/>
                </a:solidFill>
                <a:latin typeface="+mn-lt"/>
                <a:ea typeface="+mn-ea"/>
                <a:cs typeface="+mn-cs"/>
              </a:defRPr>
            </a:lvl9pPr>
          </a:lstStyle>
          <a:p>
            <a:pPr>
              <a:defRPr/>
            </a:pPr>
            <a:endParaRPr lang="en-US" dirty="0"/>
          </a:p>
        </p:txBody>
      </p:sp>
      <p:sp>
        <p:nvSpPr>
          <p:cNvPr id="12" name="Rectangle 11"/>
          <p:cNvSpPr/>
          <p:nvPr/>
        </p:nvSpPr>
        <p:spPr>
          <a:xfrm>
            <a:off x="6073588" y="2774577"/>
            <a:ext cx="2305438" cy="338554"/>
          </a:xfrm>
          <a:prstGeom prst="rect">
            <a:avLst/>
          </a:prstGeom>
        </p:spPr>
        <p:txBody>
          <a:bodyPr wrap="none">
            <a:spAutoFit/>
          </a:bodyPr>
          <a:lstStyle/>
          <a:p>
            <a:pPr algn="r"/>
            <a:r>
              <a:rPr lang="fr-FR" sz="1600" dirty="0" err="1" smtClean="0">
                <a:solidFill>
                  <a:srgbClr val="0081E2"/>
                </a:solidFill>
              </a:rPr>
              <a:t>now</a:t>
            </a:r>
            <a:r>
              <a:rPr lang="fr-FR" sz="1600" dirty="0" smtClean="0">
                <a:solidFill>
                  <a:srgbClr val="0081E2"/>
                </a:solidFill>
              </a:rPr>
              <a:t> a </a:t>
            </a:r>
            <a:r>
              <a:rPr lang="fr-FR" sz="1600" dirty="0" err="1" smtClean="0">
                <a:solidFill>
                  <a:srgbClr val="0081E2"/>
                </a:solidFill>
              </a:rPr>
              <a:t>demographic</a:t>
            </a:r>
            <a:r>
              <a:rPr lang="fr-FR" sz="1600" dirty="0" smtClean="0">
                <a:solidFill>
                  <a:srgbClr val="0081E2"/>
                </a:solidFill>
              </a:rPr>
              <a:t> gift</a:t>
            </a:r>
            <a:endParaRPr lang="fr-FR" sz="1600" dirty="0">
              <a:solidFill>
                <a:srgbClr val="0081E2"/>
              </a:solidFill>
            </a:endParaRPr>
          </a:p>
        </p:txBody>
      </p:sp>
    </p:spTree>
    <p:extLst>
      <p:ext uri="{BB962C8B-B14F-4D97-AF65-F5344CB8AC3E}">
        <p14:creationId xmlns:p14="http://schemas.microsoft.com/office/powerpoint/2010/main" val="355182484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7411"/>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11"/>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411" grpId="0" animBg="1"/>
      <p:bldP spid="10" grpId="0" animBg="1"/>
      <p:bldP spid="11" grpId="0" animBg="1"/>
      <p:bldP spid="12"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362" name="Picture 2"/>
          <p:cNvPicPr>
            <a:picLocks noChangeAspect="1" noChangeArrowheads="1"/>
          </p:cNvPicPr>
          <p:nvPr/>
        </p:nvPicPr>
        <p:blipFill>
          <a:blip r:embed="rId3" cstate="print"/>
          <a:srcRect l="711" t="10745" r="2275" b="3738"/>
          <a:stretch>
            <a:fillRect/>
          </a:stretch>
        </p:blipFill>
        <p:spPr bwMode="auto">
          <a:xfrm>
            <a:off x="815975" y="2335213"/>
            <a:ext cx="7369175" cy="4030662"/>
          </a:xfrm>
          <a:prstGeom prst="rect">
            <a:avLst/>
          </a:prstGeom>
          <a:noFill/>
          <a:ln w="9525">
            <a:noFill/>
            <a:miter lim="800000"/>
            <a:headEnd/>
            <a:tailEnd/>
          </a:ln>
        </p:spPr>
      </p:pic>
      <p:sp>
        <p:nvSpPr>
          <p:cNvPr id="10244" name="TextBox 1"/>
          <p:cNvSpPr txBox="1">
            <a:spLocks noChangeArrowheads="1"/>
          </p:cNvSpPr>
          <p:nvPr/>
        </p:nvSpPr>
        <p:spPr bwMode="auto">
          <a:xfrm>
            <a:off x="1517650" y="4652963"/>
            <a:ext cx="3206750" cy="347662"/>
          </a:xfrm>
          <a:prstGeom prst="rect">
            <a:avLst/>
          </a:prstGeom>
          <a:noFill/>
          <a:ln w="9525">
            <a:noFill/>
            <a:miter lim="800000"/>
            <a:headEnd/>
            <a:tailEnd/>
          </a:ln>
        </p:spPr>
        <p:txBody>
          <a:bodyPr/>
          <a:lstStyle/>
          <a:p>
            <a:pPr algn="r">
              <a:lnSpc>
                <a:spcPct val="80000"/>
              </a:lnSpc>
            </a:pPr>
            <a:r>
              <a:rPr lang="en-US" sz="1600" b="1">
                <a:solidFill>
                  <a:srgbClr val="002060"/>
                </a:solidFill>
              </a:rPr>
              <a:t>Below zero = more land/farmer</a:t>
            </a:r>
          </a:p>
        </p:txBody>
      </p:sp>
      <p:sp>
        <p:nvSpPr>
          <p:cNvPr id="15364" name="TextBox 16"/>
          <p:cNvSpPr txBox="1">
            <a:spLocks noChangeArrowheads="1"/>
          </p:cNvSpPr>
          <p:nvPr/>
        </p:nvSpPr>
        <p:spPr bwMode="auto">
          <a:xfrm>
            <a:off x="774700" y="6365875"/>
            <a:ext cx="7554913" cy="431800"/>
          </a:xfrm>
          <a:prstGeom prst="rect">
            <a:avLst/>
          </a:prstGeom>
          <a:noFill/>
          <a:ln w="9525">
            <a:solidFill>
              <a:schemeClr val="tx1">
                <a:alpha val="0"/>
              </a:schemeClr>
            </a:solidFill>
            <a:miter lim="800000"/>
            <a:headEnd/>
            <a:tailEnd/>
          </a:ln>
        </p:spPr>
        <p:txBody>
          <a:bodyPr>
            <a:spAutoFit/>
          </a:bodyPr>
          <a:lstStyle/>
          <a:p>
            <a:r>
              <a:rPr lang="en-US" sz="1100">
                <a:solidFill>
                  <a:srgbClr val="002060"/>
                </a:solidFill>
              </a:rPr>
              <a:t>Source:  Calculated from FAOStat (downloaded 17 March 2009).  Rural population estimates and projections </a:t>
            </a:r>
          </a:p>
          <a:p>
            <a:r>
              <a:rPr lang="en-US" sz="1100">
                <a:solidFill>
                  <a:srgbClr val="002060"/>
                </a:solidFill>
              </a:rPr>
              <a:t>are based on UN Population Projections (2006 revision) and UN Urbanization Prospects (2001 revision).</a:t>
            </a:r>
          </a:p>
        </p:txBody>
      </p:sp>
      <p:sp>
        <p:nvSpPr>
          <p:cNvPr id="10248" name="TextBox 3"/>
          <p:cNvSpPr txBox="1">
            <a:spLocks noChangeArrowheads="1"/>
          </p:cNvSpPr>
          <p:nvPr/>
        </p:nvSpPr>
        <p:spPr bwMode="auto">
          <a:xfrm>
            <a:off x="4724400" y="2514600"/>
            <a:ext cx="2590800" cy="685800"/>
          </a:xfrm>
          <a:prstGeom prst="rect">
            <a:avLst/>
          </a:prstGeom>
          <a:noFill/>
          <a:ln w="9525">
            <a:noFill/>
            <a:miter lim="800000"/>
            <a:headEnd/>
            <a:tailEnd/>
          </a:ln>
        </p:spPr>
        <p:txBody>
          <a:bodyPr/>
          <a:lstStyle/>
          <a:p>
            <a:pPr algn="r">
              <a:lnSpc>
                <a:spcPct val="90000"/>
              </a:lnSpc>
            </a:pPr>
            <a:r>
              <a:rPr lang="en-US" sz="1600" dirty="0">
                <a:solidFill>
                  <a:srgbClr val="0081E2"/>
                </a:solidFill>
              </a:rPr>
              <a:t>Over 2% annual growth for 30 years!</a:t>
            </a:r>
          </a:p>
        </p:txBody>
      </p:sp>
      <p:sp>
        <p:nvSpPr>
          <p:cNvPr id="10249" name="TextBox 3"/>
          <p:cNvSpPr txBox="1">
            <a:spLocks noChangeArrowheads="1"/>
          </p:cNvSpPr>
          <p:nvPr/>
        </p:nvSpPr>
        <p:spPr bwMode="auto">
          <a:xfrm>
            <a:off x="5638800" y="3114675"/>
            <a:ext cx="2438400" cy="381000"/>
          </a:xfrm>
          <a:prstGeom prst="rect">
            <a:avLst/>
          </a:prstGeom>
          <a:noFill/>
          <a:ln w="9525">
            <a:noFill/>
            <a:miter lim="800000"/>
            <a:headEnd/>
            <a:tailEnd/>
          </a:ln>
        </p:spPr>
        <p:txBody>
          <a:bodyPr/>
          <a:lstStyle/>
          <a:p>
            <a:pPr algn="r">
              <a:lnSpc>
                <a:spcPct val="90000"/>
              </a:lnSpc>
            </a:pPr>
            <a:r>
              <a:rPr lang="en-US" sz="1600">
                <a:solidFill>
                  <a:srgbClr val="0081E2"/>
                </a:solidFill>
              </a:rPr>
              <a:t>Under 1.3% annually, and falling</a:t>
            </a:r>
          </a:p>
        </p:txBody>
      </p:sp>
      <p:sp>
        <p:nvSpPr>
          <p:cNvPr id="26" name="Straight Arrow Connector 25"/>
          <p:cNvSpPr/>
          <p:nvPr/>
        </p:nvSpPr>
        <p:spPr>
          <a:xfrm flipH="1">
            <a:off x="4343400" y="2743200"/>
            <a:ext cx="542925" cy="46038"/>
          </a:xfrm>
          <a:prstGeom prst="straightConnector1">
            <a:avLst/>
          </a:prstGeom>
          <a:noFill/>
          <a:ln w="9525" cap="flat" cmpd="sng" algn="ctr">
            <a:solidFill>
              <a:srgbClr val="4F81BD">
                <a:shade val="95000"/>
                <a:satMod val="105000"/>
              </a:srgbClr>
            </a:solidFill>
            <a:prstDash val="solid"/>
            <a:tailEnd type="arrow"/>
          </a:ln>
          <a:effectLst/>
        </p:spPr>
        <p:style>
          <a:lnRef idx="1">
            <a:schemeClr val="accent1"/>
          </a:lnRef>
          <a:fillRef idx="0">
            <a:schemeClr val="accent1"/>
          </a:fillRef>
          <a:effectRef idx="0">
            <a:schemeClr val="accent1"/>
          </a:effectRef>
          <a:fontRef idx="minor">
            <a:schemeClr val="tx1"/>
          </a:fontRef>
        </p:style>
        <p:txBody>
          <a:bodyPr/>
          <a:lstStyle>
            <a:lvl1pPr marL="0" indent="0">
              <a:defRPr sz="1100">
                <a:solidFill>
                  <a:schemeClr val="tx1"/>
                </a:solidFill>
                <a:latin typeface="+mn-lt"/>
                <a:ea typeface="+mn-ea"/>
                <a:cs typeface="+mn-cs"/>
              </a:defRPr>
            </a:lvl1pPr>
            <a:lvl2pPr marL="457200" indent="0">
              <a:defRPr sz="1100">
                <a:solidFill>
                  <a:schemeClr val="tx1"/>
                </a:solidFill>
                <a:latin typeface="+mn-lt"/>
                <a:ea typeface="+mn-ea"/>
                <a:cs typeface="+mn-cs"/>
              </a:defRPr>
            </a:lvl2pPr>
            <a:lvl3pPr marL="914400" indent="0">
              <a:defRPr sz="1100">
                <a:solidFill>
                  <a:schemeClr val="tx1"/>
                </a:solidFill>
                <a:latin typeface="+mn-lt"/>
                <a:ea typeface="+mn-ea"/>
                <a:cs typeface="+mn-cs"/>
              </a:defRPr>
            </a:lvl3pPr>
            <a:lvl4pPr marL="1371600" indent="0">
              <a:defRPr sz="1100">
                <a:solidFill>
                  <a:schemeClr val="tx1"/>
                </a:solidFill>
                <a:latin typeface="+mn-lt"/>
                <a:ea typeface="+mn-ea"/>
                <a:cs typeface="+mn-cs"/>
              </a:defRPr>
            </a:lvl4pPr>
            <a:lvl5pPr marL="1828800" indent="0">
              <a:defRPr sz="1100">
                <a:solidFill>
                  <a:schemeClr val="tx1"/>
                </a:solidFill>
                <a:latin typeface="+mn-lt"/>
                <a:ea typeface="+mn-ea"/>
                <a:cs typeface="+mn-cs"/>
              </a:defRPr>
            </a:lvl5pPr>
            <a:lvl6pPr marL="2286000" indent="0">
              <a:defRPr sz="1100">
                <a:solidFill>
                  <a:schemeClr val="tx1"/>
                </a:solidFill>
                <a:latin typeface="+mn-lt"/>
                <a:ea typeface="+mn-ea"/>
                <a:cs typeface="+mn-cs"/>
              </a:defRPr>
            </a:lvl6pPr>
            <a:lvl7pPr marL="2743200" indent="0">
              <a:defRPr sz="1100">
                <a:solidFill>
                  <a:schemeClr val="tx1"/>
                </a:solidFill>
                <a:latin typeface="+mn-lt"/>
                <a:ea typeface="+mn-ea"/>
                <a:cs typeface="+mn-cs"/>
              </a:defRPr>
            </a:lvl7pPr>
            <a:lvl8pPr marL="3200400" indent="0">
              <a:defRPr sz="1100">
                <a:solidFill>
                  <a:schemeClr val="tx1"/>
                </a:solidFill>
                <a:latin typeface="+mn-lt"/>
                <a:ea typeface="+mn-ea"/>
                <a:cs typeface="+mn-cs"/>
              </a:defRPr>
            </a:lvl8pPr>
            <a:lvl9pPr marL="3657600" indent="0">
              <a:defRPr sz="1100">
                <a:solidFill>
                  <a:schemeClr val="tx1"/>
                </a:solidFill>
                <a:latin typeface="+mn-lt"/>
                <a:ea typeface="+mn-ea"/>
                <a:cs typeface="+mn-cs"/>
              </a:defRPr>
            </a:lvl9pPr>
          </a:lstStyle>
          <a:p>
            <a:pPr>
              <a:defRPr/>
            </a:pPr>
            <a:endParaRPr lang="en-US" dirty="0"/>
          </a:p>
        </p:txBody>
      </p:sp>
      <p:sp>
        <p:nvSpPr>
          <p:cNvPr id="27" name="Straight Arrow Connector 26"/>
          <p:cNvSpPr/>
          <p:nvPr/>
        </p:nvSpPr>
        <p:spPr>
          <a:xfrm flipH="1">
            <a:off x="5562600" y="3495675"/>
            <a:ext cx="923925" cy="55563"/>
          </a:xfrm>
          <a:prstGeom prst="straightConnector1">
            <a:avLst/>
          </a:prstGeom>
          <a:noFill/>
          <a:ln w="9525" cap="flat" cmpd="sng" algn="ctr">
            <a:solidFill>
              <a:srgbClr val="4F81BD">
                <a:shade val="95000"/>
                <a:satMod val="105000"/>
              </a:srgbClr>
            </a:solidFill>
            <a:prstDash val="solid"/>
            <a:tailEnd type="arrow"/>
          </a:ln>
          <a:effectLst/>
        </p:spPr>
        <p:style>
          <a:lnRef idx="1">
            <a:schemeClr val="accent1"/>
          </a:lnRef>
          <a:fillRef idx="0">
            <a:schemeClr val="accent1"/>
          </a:fillRef>
          <a:effectRef idx="0">
            <a:schemeClr val="accent1"/>
          </a:effectRef>
          <a:fontRef idx="minor">
            <a:schemeClr val="tx1"/>
          </a:fontRef>
        </p:style>
        <p:txBody>
          <a:bodyPr/>
          <a:lstStyle>
            <a:lvl1pPr marL="0" indent="0">
              <a:defRPr sz="1100">
                <a:solidFill>
                  <a:schemeClr val="tx1"/>
                </a:solidFill>
                <a:latin typeface="+mn-lt"/>
                <a:ea typeface="+mn-ea"/>
                <a:cs typeface="+mn-cs"/>
              </a:defRPr>
            </a:lvl1pPr>
            <a:lvl2pPr marL="457200" indent="0">
              <a:defRPr sz="1100">
                <a:solidFill>
                  <a:schemeClr val="tx1"/>
                </a:solidFill>
                <a:latin typeface="+mn-lt"/>
                <a:ea typeface="+mn-ea"/>
                <a:cs typeface="+mn-cs"/>
              </a:defRPr>
            </a:lvl2pPr>
            <a:lvl3pPr marL="914400" indent="0">
              <a:defRPr sz="1100">
                <a:solidFill>
                  <a:schemeClr val="tx1"/>
                </a:solidFill>
                <a:latin typeface="+mn-lt"/>
                <a:ea typeface="+mn-ea"/>
                <a:cs typeface="+mn-cs"/>
              </a:defRPr>
            </a:lvl3pPr>
            <a:lvl4pPr marL="1371600" indent="0">
              <a:defRPr sz="1100">
                <a:solidFill>
                  <a:schemeClr val="tx1"/>
                </a:solidFill>
                <a:latin typeface="+mn-lt"/>
                <a:ea typeface="+mn-ea"/>
                <a:cs typeface="+mn-cs"/>
              </a:defRPr>
            </a:lvl4pPr>
            <a:lvl5pPr marL="1828800" indent="0">
              <a:defRPr sz="1100">
                <a:solidFill>
                  <a:schemeClr val="tx1"/>
                </a:solidFill>
                <a:latin typeface="+mn-lt"/>
                <a:ea typeface="+mn-ea"/>
                <a:cs typeface="+mn-cs"/>
              </a:defRPr>
            </a:lvl5pPr>
            <a:lvl6pPr marL="2286000" indent="0">
              <a:defRPr sz="1100">
                <a:solidFill>
                  <a:schemeClr val="tx1"/>
                </a:solidFill>
                <a:latin typeface="+mn-lt"/>
                <a:ea typeface="+mn-ea"/>
                <a:cs typeface="+mn-cs"/>
              </a:defRPr>
            </a:lvl6pPr>
            <a:lvl7pPr marL="2743200" indent="0">
              <a:defRPr sz="1100">
                <a:solidFill>
                  <a:schemeClr val="tx1"/>
                </a:solidFill>
                <a:latin typeface="+mn-lt"/>
                <a:ea typeface="+mn-ea"/>
                <a:cs typeface="+mn-cs"/>
              </a:defRPr>
            </a:lvl7pPr>
            <a:lvl8pPr marL="3200400" indent="0">
              <a:defRPr sz="1100">
                <a:solidFill>
                  <a:schemeClr val="tx1"/>
                </a:solidFill>
                <a:latin typeface="+mn-lt"/>
                <a:ea typeface="+mn-ea"/>
                <a:cs typeface="+mn-cs"/>
              </a:defRPr>
            </a:lvl8pPr>
            <a:lvl9pPr marL="3657600" indent="0">
              <a:defRPr sz="1100">
                <a:solidFill>
                  <a:schemeClr val="tx1"/>
                </a:solidFill>
                <a:latin typeface="+mn-lt"/>
                <a:ea typeface="+mn-ea"/>
                <a:cs typeface="+mn-cs"/>
              </a:defRPr>
            </a:lvl9pPr>
          </a:lstStyle>
          <a:p>
            <a:pPr>
              <a:defRPr/>
            </a:pPr>
            <a:endParaRPr lang="en-US" dirty="0"/>
          </a:p>
        </p:txBody>
      </p:sp>
      <p:sp>
        <p:nvSpPr>
          <p:cNvPr id="15369" name="Rectangle 8"/>
          <p:cNvSpPr>
            <a:spLocks noChangeArrowheads="1"/>
          </p:cNvSpPr>
          <p:nvPr/>
        </p:nvSpPr>
        <p:spPr bwMode="auto">
          <a:xfrm>
            <a:off x="687388" y="1893332"/>
            <a:ext cx="8074025" cy="369332"/>
          </a:xfrm>
          <a:prstGeom prst="rect">
            <a:avLst/>
          </a:prstGeom>
          <a:noFill/>
          <a:ln w="9525">
            <a:noFill/>
            <a:miter lim="800000"/>
            <a:headEnd/>
            <a:tailEnd/>
          </a:ln>
        </p:spPr>
        <p:txBody>
          <a:bodyPr>
            <a:spAutoFit/>
          </a:bodyPr>
          <a:lstStyle/>
          <a:p>
            <a:r>
              <a:rPr lang="fr-FR" b="1" dirty="0" smtClean="0"/>
              <a:t>Rural </a:t>
            </a:r>
            <a:r>
              <a:rPr lang="fr-FR" b="1" dirty="0"/>
              <a:t>population </a:t>
            </a:r>
            <a:r>
              <a:rPr lang="fr-FR" b="1" dirty="0" err="1"/>
              <a:t>growth</a:t>
            </a:r>
            <a:r>
              <a:rPr lang="fr-FR" b="1" dirty="0"/>
              <a:t> rates by </a:t>
            </a:r>
            <a:r>
              <a:rPr lang="fr-FR" b="1" dirty="0" err="1"/>
              <a:t>region</a:t>
            </a:r>
            <a:r>
              <a:rPr lang="fr-FR" b="1" dirty="0"/>
              <a:t>, 1950-2030</a:t>
            </a:r>
          </a:p>
        </p:txBody>
      </p:sp>
      <p:cxnSp>
        <p:nvCxnSpPr>
          <p:cNvPr id="23" name="Straight Connector 22"/>
          <p:cNvCxnSpPr/>
          <p:nvPr/>
        </p:nvCxnSpPr>
        <p:spPr>
          <a:xfrm>
            <a:off x="1600200" y="4572000"/>
            <a:ext cx="5105400" cy="1588"/>
          </a:xfrm>
          <a:prstGeom prst="line">
            <a:avLst/>
          </a:prstGeom>
          <a:ln w="88900">
            <a:solidFill>
              <a:schemeClr val="bg1">
                <a:lumMod val="75000"/>
                <a:alpha val="40000"/>
              </a:schemeClr>
            </a:solidFill>
          </a:ln>
        </p:spPr>
        <p:style>
          <a:lnRef idx="1">
            <a:schemeClr val="accent1"/>
          </a:lnRef>
          <a:fillRef idx="0">
            <a:schemeClr val="accent1"/>
          </a:fillRef>
          <a:effectRef idx="0">
            <a:schemeClr val="accent1"/>
          </a:effectRef>
          <a:fontRef idx="minor">
            <a:schemeClr val="tx1"/>
          </a:fontRef>
        </p:style>
      </p:cxnSp>
      <p:sp>
        <p:nvSpPr>
          <p:cNvPr id="13" name="Title 1"/>
          <p:cNvSpPr txBox="1">
            <a:spLocks/>
          </p:cNvSpPr>
          <p:nvPr/>
        </p:nvSpPr>
        <p:spPr bwMode="auto">
          <a:xfrm>
            <a:off x="0" y="274638"/>
            <a:ext cx="9144000" cy="1143000"/>
          </a:xfrm>
          <a:prstGeom prst="rect">
            <a:avLst/>
          </a:prstGeom>
          <a:noFill/>
          <a:ln w="9525">
            <a:noFill/>
            <a:miter lim="800000"/>
            <a:headEnd/>
            <a:tailEnd/>
          </a:ln>
        </p:spPr>
        <p:txBody>
          <a:bodyPr anchor="ctr"/>
          <a:lstStyle/>
          <a:p>
            <a:pPr lvl="0" algn="ctr">
              <a:lnSpc>
                <a:spcPct val="90000"/>
              </a:lnSpc>
            </a:pPr>
            <a:r>
              <a:rPr lang="en-US" sz="3600" kern="0" dirty="0" smtClean="0">
                <a:solidFill>
                  <a:srgbClr val="0081E2"/>
                </a:solidFill>
                <a:latin typeface="Arial"/>
              </a:rPr>
              <a:t>The rise then fall in Africa’s rural </a:t>
            </a:r>
          </a:p>
          <a:p>
            <a:pPr lvl="0" algn="ctr">
              <a:lnSpc>
                <a:spcPct val="90000"/>
              </a:lnSpc>
            </a:pPr>
            <a:r>
              <a:rPr lang="en-US" sz="3600" kern="0" dirty="0" smtClean="0">
                <a:solidFill>
                  <a:srgbClr val="0081E2"/>
                </a:solidFill>
                <a:latin typeface="Arial"/>
              </a:rPr>
              <a:t>population growth </a:t>
            </a:r>
            <a:r>
              <a:rPr lang="en-US" sz="3600" kern="0" dirty="0">
                <a:solidFill>
                  <a:srgbClr val="0081E2"/>
                </a:solidFill>
                <a:latin typeface="Arial"/>
              </a:rPr>
              <a:t>i</a:t>
            </a:r>
            <a:r>
              <a:rPr lang="en-US" sz="3600" kern="0" dirty="0" smtClean="0">
                <a:solidFill>
                  <a:srgbClr val="0081E2"/>
                </a:solidFill>
                <a:latin typeface="Arial"/>
              </a:rPr>
              <a:t>s also 20 years later</a:t>
            </a:r>
            <a:endParaRPr lang="en-US" sz="2800" dirty="0">
              <a:solidFill>
                <a:srgbClr val="0081E2"/>
              </a:solidFill>
            </a:endParaRPr>
          </a:p>
        </p:txBody>
      </p:sp>
    </p:spTree>
    <p:extLst>
      <p:ext uri="{BB962C8B-B14F-4D97-AF65-F5344CB8AC3E}">
        <p14:creationId xmlns:p14="http://schemas.microsoft.com/office/powerpoint/2010/main" val="1176499997"/>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23"/>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0244"/>
                                        </p:tgtEl>
                                        <p:attrNameLst>
                                          <p:attrName>style.visibility</p:attrName>
                                        </p:attrNameLst>
                                      </p:cBhvr>
                                      <p:to>
                                        <p:strVal val="visible"/>
                                      </p:to>
                                    </p:set>
                                  </p:childTnLst>
                                </p:cTn>
                              </p:par>
                            </p:childTnLst>
                          </p:cTn>
                        </p:par>
                      </p:childTnLst>
                    </p:cTn>
                  </p:par>
                  <p:par>
                    <p:cTn id="9" fill="hold" nodeType="clickPar">
                      <p:stCondLst>
                        <p:cond delay="indefinite"/>
                      </p:stCondLst>
                      <p:childTnLst>
                        <p:par>
                          <p:cTn id="10" fill="hold" nodeType="withGroup">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10248"/>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26"/>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0249"/>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2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244" grpId="0"/>
      <p:bldP spid="10248" grpId="0"/>
      <p:bldP spid="10249" grpId="0"/>
      <p:bldP spid="26" grpId="0" animBg="1"/>
      <p:bldP spid="27"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Title 1"/>
          <p:cNvSpPr>
            <a:spLocks noGrp="1"/>
          </p:cNvSpPr>
          <p:nvPr>
            <p:ph type="title"/>
          </p:nvPr>
        </p:nvSpPr>
        <p:spPr>
          <a:xfrm>
            <a:off x="190500" y="228600"/>
            <a:ext cx="8686800" cy="1447800"/>
          </a:xfrm>
        </p:spPr>
        <p:txBody>
          <a:bodyPr/>
          <a:lstStyle/>
          <a:p>
            <a:pPr>
              <a:lnSpc>
                <a:spcPct val="90000"/>
              </a:lnSpc>
            </a:pPr>
            <a:r>
              <a:rPr lang="en-US" sz="3600" dirty="0" smtClean="0">
                <a:solidFill>
                  <a:srgbClr val="0081E2"/>
                </a:solidFill>
              </a:rPr>
              <a:t>An underlying cause of Africa’s impoverishment in the 1970s-1990s </a:t>
            </a:r>
            <a:br>
              <a:rPr lang="en-US" sz="3600" dirty="0" smtClean="0">
                <a:solidFill>
                  <a:srgbClr val="0081E2"/>
                </a:solidFill>
              </a:rPr>
            </a:br>
            <a:r>
              <a:rPr lang="en-US" sz="3600" dirty="0" smtClean="0">
                <a:solidFill>
                  <a:srgbClr val="0081E2"/>
                </a:solidFill>
              </a:rPr>
              <a:t>was a sharp fall in land area per farmer</a:t>
            </a:r>
          </a:p>
        </p:txBody>
      </p:sp>
      <p:pic>
        <p:nvPicPr>
          <p:cNvPr id="7172" name="Picture 2"/>
          <p:cNvPicPr>
            <a:picLocks noChangeAspect="1" noChangeArrowheads="1"/>
          </p:cNvPicPr>
          <p:nvPr/>
        </p:nvPicPr>
        <p:blipFill rotWithShape="1">
          <a:blip r:embed="rId3">
            <a:extLst>
              <a:ext uri="{28A0092B-C50C-407E-A947-70E740481C1C}">
                <a14:useLocalDpi xmlns:a14="http://schemas.microsoft.com/office/drawing/2010/main" val="0"/>
              </a:ext>
            </a:extLst>
          </a:blip>
          <a:srcRect l="1515" t="7918" r="1424"/>
          <a:stretch/>
        </p:blipFill>
        <p:spPr bwMode="auto">
          <a:xfrm>
            <a:off x="457200" y="1905000"/>
            <a:ext cx="8237350" cy="4429125"/>
          </a:xfrm>
          <a:prstGeom prst="rect">
            <a:avLst/>
          </a:prstGeom>
          <a:noFill/>
          <a:ln w="9525">
            <a:solidFill>
              <a:schemeClr val="bg1"/>
            </a:solidFill>
            <a:miter lim="800000"/>
            <a:headEnd/>
            <a:tailEnd/>
          </a:ln>
          <a:extLst>
            <a:ext uri="{909E8E84-426E-40DD-AFC4-6F175D3DCCD1}">
              <a14:hiddenFill xmlns:a14="http://schemas.microsoft.com/office/drawing/2010/main">
                <a:solidFill>
                  <a:srgbClr val="FFFFFF"/>
                </a:solidFill>
              </a14:hiddenFill>
            </a:ext>
          </a:extLst>
        </p:spPr>
      </p:pic>
      <p:sp>
        <p:nvSpPr>
          <p:cNvPr id="7173" name="Rectangle 4"/>
          <p:cNvSpPr>
            <a:spLocks noChangeArrowheads="1"/>
          </p:cNvSpPr>
          <p:nvPr/>
        </p:nvSpPr>
        <p:spPr bwMode="auto">
          <a:xfrm>
            <a:off x="0" y="6334125"/>
            <a:ext cx="9067800" cy="523875"/>
          </a:xfrm>
          <a:prstGeom prst="rect">
            <a:avLst/>
          </a:prstGeom>
          <a:solidFill>
            <a:srgbClr val="FFFFFF"/>
          </a:solidFill>
          <a:ln>
            <a:noFill/>
          </a:ln>
        </p:spPr>
        <p:txBody>
          <a:bodyPr>
            <a:spAutoFit/>
          </a:bodyPr>
          <a:lstStyle/>
          <a:p>
            <a:r>
              <a:rPr lang="en-US" sz="1400" dirty="0"/>
              <a:t>Reprinted from Robert Eastwood, Michael Lipton and Andrew Newell (2010), “Farm Size”, chapter 65 in Prabhu Pingali and Robert Evenson, eds., </a:t>
            </a:r>
            <a:r>
              <a:rPr lang="en-US" sz="1400" i="1" dirty="0"/>
              <a:t>Handbook of Agricultural Economics</a:t>
            </a:r>
            <a:r>
              <a:rPr lang="en-US" sz="1400" dirty="0"/>
              <a:t>, Volume 4, Pages 3323-3397. Elsevier.</a:t>
            </a:r>
          </a:p>
        </p:txBody>
      </p:sp>
      <p:sp>
        <p:nvSpPr>
          <p:cNvPr id="8" name="Rectangle 8"/>
          <p:cNvSpPr>
            <a:spLocks noChangeArrowheads="1"/>
          </p:cNvSpPr>
          <p:nvPr/>
        </p:nvSpPr>
        <p:spPr bwMode="auto">
          <a:xfrm>
            <a:off x="533400" y="1905000"/>
            <a:ext cx="891540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fr-FR" sz="2400" b="1" dirty="0">
                <a:solidFill>
                  <a:srgbClr val="002060"/>
                </a:solidFill>
              </a:rPr>
              <a:t>Land </a:t>
            </a:r>
            <a:r>
              <a:rPr lang="fr-FR" sz="2400" b="1" dirty="0" err="1">
                <a:solidFill>
                  <a:srgbClr val="002060"/>
                </a:solidFill>
              </a:rPr>
              <a:t>available</a:t>
            </a:r>
            <a:r>
              <a:rPr lang="fr-FR" sz="2400" b="1" dirty="0">
                <a:solidFill>
                  <a:srgbClr val="002060"/>
                </a:solidFill>
              </a:rPr>
              <a:t> per </a:t>
            </a:r>
            <a:r>
              <a:rPr lang="fr-FR" sz="2400" b="1" dirty="0" err="1">
                <a:solidFill>
                  <a:srgbClr val="002060"/>
                </a:solidFill>
              </a:rPr>
              <a:t>farm</a:t>
            </a:r>
            <a:r>
              <a:rPr lang="fr-FR" sz="2400" b="1" dirty="0">
                <a:solidFill>
                  <a:srgbClr val="002060"/>
                </a:solidFill>
              </a:rPr>
              <a:t> </a:t>
            </a:r>
            <a:r>
              <a:rPr lang="fr-FR" sz="2400" b="1" dirty="0" err="1">
                <a:solidFill>
                  <a:srgbClr val="002060"/>
                </a:solidFill>
              </a:rPr>
              <a:t>household</a:t>
            </a:r>
            <a:r>
              <a:rPr lang="fr-FR" sz="2400" b="1" dirty="0">
                <a:solidFill>
                  <a:srgbClr val="002060"/>
                </a:solidFill>
              </a:rPr>
              <a:t> (hectares) </a:t>
            </a:r>
          </a:p>
        </p:txBody>
      </p:sp>
      <p:sp>
        <p:nvSpPr>
          <p:cNvPr id="9" name="Oval 8"/>
          <p:cNvSpPr/>
          <p:nvPr/>
        </p:nvSpPr>
        <p:spPr>
          <a:xfrm>
            <a:off x="4038600" y="3970338"/>
            <a:ext cx="2514600" cy="1211262"/>
          </a:xfrm>
          <a:prstGeom prst="ellipse">
            <a:avLst/>
          </a:prstGeom>
          <a:noFill/>
          <a:ln w="38100">
            <a:solidFill>
              <a:srgbClr val="0081E2">
                <a:alpha val="60000"/>
              </a:srgb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fr-FR"/>
          </a:p>
        </p:txBody>
      </p:sp>
      <p:sp>
        <p:nvSpPr>
          <p:cNvPr id="2" name="Diamond 1"/>
          <p:cNvSpPr/>
          <p:nvPr/>
        </p:nvSpPr>
        <p:spPr>
          <a:xfrm>
            <a:off x="4414838" y="4254500"/>
            <a:ext cx="177800" cy="211138"/>
          </a:xfrm>
          <a:prstGeom prst="diamond">
            <a:avLst/>
          </a:prstGeom>
          <a:solidFill>
            <a:srgbClr val="0081E2"/>
          </a:solidFill>
          <a:ln>
            <a:solidFill>
              <a:srgbClr val="0081E2"/>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fr-FR">
              <a:solidFill>
                <a:srgbClr val="FFC000"/>
              </a:solidFill>
            </a:endParaRPr>
          </a:p>
        </p:txBody>
      </p:sp>
      <p:sp>
        <p:nvSpPr>
          <p:cNvPr id="11" name="Diamond 10"/>
          <p:cNvSpPr/>
          <p:nvPr/>
        </p:nvSpPr>
        <p:spPr>
          <a:xfrm>
            <a:off x="5988050" y="4772025"/>
            <a:ext cx="176213" cy="209550"/>
          </a:xfrm>
          <a:prstGeom prst="diamond">
            <a:avLst/>
          </a:prstGeom>
          <a:solidFill>
            <a:srgbClr val="0081E2"/>
          </a:solidFill>
          <a:ln>
            <a:solidFill>
              <a:srgbClr val="0081E2"/>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fr-FR">
              <a:solidFill>
                <a:srgbClr val="FFC000"/>
              </a:solidFill>
            </a:endParaRPr>
          </a:p>
        </p:txBody>
      </p:sp>
      <p:sp>
        <p:nvSpPr>
          <p:cNvPr id="10" name="Diamond 9"/>
          <p:cNvSpPr/>
          <p:nvPr/>
        </p:nvSpPr>
        <p:spPr>
          <a:xfrm>
            <a:off x="7239000" y="4366419"/>
            <a:ext cx="176213" cy="209550"/>
          </a:xfrm>
          <a:prstGeom prst="diamond">
            <a:avLst/>
          </a:prstGeom>
          <a:solidFill>
            <a:srgbClr val="0081E2"/>
          </a:solidFill>
          <a:ln>
            <a:solidFill>
              <a:srgbClr val="0081E2"/>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fr-FR">
              <a:solidFill>
                <a:srgbClr val="FFC000"/>
              </a:solidFill>
            </a:endParaRPr>
          </a:p>
        </p:txBody>
      </p:sp>
    </p:spTree>
    <p:extLst>
      <p:ext uri="{BB962C8B-B14F-4D97-AF65-F5344CB8AC3E}">
        <p14:creationId xmlns:p14="http://schemas.microsoft.com/office/powerpoint/2010/main" val="2820724137"/>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2"/>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1"/>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2" grpId="0" animBg="1"/>
      <p:bldP spid="11" grpId="0" animBg="1"/>
      <p:bldP spid="10"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Chart 5"/>
          <p:cNvGraphicFramePr>
            <a:graphicFrameLocks/>
          </p:cNvGraphicFramePr>
          <p:nvPr/>
        </p:nvGraphicFramePr>
        <p:xfrm>
          <a:off x="288108" y="2458886"/>
          <a:ext cx="4114800" cy="3276600"/>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8" name="Chart 7"/>
          <p:cNvGraphicFramePr>
            <a:graphicFrameLocks/>
          </p:cNvGraphicFramePr>
          <p:nvPr/>
        </p:nvGraphicFramePr>
        <p:xfrm>
          <a:off x="4492171" y="2458886"/>
          <a:ext cx="4125686" cy="3276600"/>
        </p:xfrm>
        <a:graphic>
          <a:graphicData uri="http://schemas.openxmlformats.org/drawingml/2006/chart">
            <c:chart xmlns:c="http://schemas.openxmlformats.org/drawingml/2006/chart" xmlns:r="http://schemas.openxmlformats.org/officeDocument/2006/relationships" r:id="rId4"/>
          </a:graphicData>
        </a:graphic>
      </p:graphicFrame>
      <p:sp>
        <p:nvSpPr>
          <p:cNvPr id="9220" name="Rectangle 8"/>
          <p:cNvSpPr>
            <a:spLocks noChangeArrowheads="1"/>
          </p:cNvSpPr>
          <p:nvPr/>
        </p:nvSpPr>
        <p:spPr bwMode="auto">
          <a:xfrm>
            <a:off x="228600" y="2057400"/>
            <a:ext cx="8915400"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en-US" b="1"/>
              <a:t>Population by principal residence, 1950-2050</a:t>
            </a:r>
          </a:p>
        </p:txBody>
      </p:sp>
      <p:sp>
        <p:nvSpPr>
          <p:cNvPr id="9221" name="TextBox 1"/>
          <p:cNvSpPr txBox="1">
            <a:spLocks noChangeArrowheads="1"/>
          </p:cNvSpPr>
          <p:nvPr/>
        </p:nvSpPr>
        <p:spPr bwMode="auto">
          <a:xfrm>
            <a:off x="1749425" y="2711450"/>
            <a:ext cx="1524000" cy="381000"/>
          </a:xfrm>
          <a:prstGeom prst="rect">
            <a:avLst/>
          </a:prstGeom>
          <a:solidFill>
            <a:srgbClr val="FFFFFF"/>
          </a:solidFill>
          <a:ln>
            <a:noFill/>
          </a:ln>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r>
              <a:rPr lang="en-US" dirty="0"/>
              <a:t>World (total)</a:t>
            </a:r>
          </a:p>
        </p:txBody>
      </p:sp>
      <p:sp>
        <p:nvSpPr>
          <p:cNvPr id="8199" name="TextBox 9"/>
          <p:cNvSpPr txBox="1">
            <a:spLocks noChangeArrowheads="1"/>
          </p:cNvSpPr>
          <p:nvPr/>
        </p:nvSpPr>
        <p:spPr bwMode="auto">
          <a:xfrm>
            <a:off x="5792788" y="2711450"/>
            <a:ext cx="2209800" cy="368300"/>
          </a:xfrm>
          <a:prstGeom prst="rect">
            <a:avLst/>
          </a:prstGeom>
          <a:solidFill>
            <a:srgbClr val="FFFFFF"/>
          </a:solidFill>
          <a:ln>
            <a:noFill/>
          </a:ln>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r>
              <a:rPr lang="en-US"/>
              <a:t>Sub-Saharan Africa</a:t>
            </a:r>
          </a:p>
        </p:txBody>
      </p:sp>
      <p:sp>
        <p:nvSpPr>
          <p:cNvPr id="9223" name="Rectangle 10"/>
          <p:cNvSpPr>
            <a:spLocks noChangeArrowheads="1"/>
          </p:cNvSpPr>
          <p:nvPr/>
        </p:nvSpPr>
        <p:spPr bwMode="auto">
          <a:xfrm>
            <a:off x="377824" y="5942013"/>
            <a:ext cx="8537575" cy="738664"/>
          </a:xfrm>
          <a:prstGeom prst="rect">
            <a:avLst/>
          </a:prstGeom>
          <a:solidFill>
            <a:srgbClr val="FFFFFF"/>
          </a:solidFill>
          <a:ln>
            <a:noFill/>
          </a:ln>
        </p:spPr>
        <p:txBody>
          <a:bodyPr wrap="square">
            <a:spAutoFit/>
          </a:bodyPr>
          <a:lstStyle/>
          <a:p>
            <a:r>
              <a:rPr lang="en-US" sz="1400" dirty="0"/>
              <a:t>Source: Calculated  from UN World Urbanization Prospects, 2009 Revision , released April 2010 at </a:t>
            </a:r>
            <a:r>
              <a:rPr lang="en-US" sz="1400" dirty="0">
                <a:hlinkClick r:id="rId5"/>
              </a:rPr>
              <a:t>http://esa.un.org/unpd/wup</a:t>
            </a:r>
            <a:r>
              <a:rPr lang="en-US" sz="1400" dirty="0"/>
              <a:t>.  Downloaded 7 Nov. 2010</a:t>
            </a:r>
            <a:r>
              <a:rPr lang="en-US" sz="1400" dirty="0" smtClean="0"/>
              <a:t>.</a:t>
            </a:r>
          </a:p>
          <a:p>
            <a:endParaRPr lang="en-US" sz="1400" dirty="0"/>
          </a:p>
        </p:txBody>
      </p:sp>
      <p:cxnSp>
        <p:nvCxnSpPr>
          <p:cNvPr id="13" name="Straight Connector 12"/>
          <p:cNvCxnSpPr/>
          <p:nvPr/>
        </p:nvCxnSpPr>
        <p:spPr>
          <a:xfrm flipV="1">
            <a:off x="7138235" y="3696233"/>
            <a:ext cx="0" cy="1560245"/>
          </a:xfrm>
          <a:prstGeom prst="line">
            <a:avLst/>
          </a:prstGeom>
          <a:ln>
            <a:gradFill>
              <a:gsLst>
                <a:gs pos="0">
                  <a:srgbClr val="0070C0"/>
                </a:gs>
                <a:gs pos="100000">
                  <a:srgbClr val="FFC000"/>
                </a:gs>
              </a:gsLst>
              <a:lin ang="5400000" scaled="0"/>
            </a:gradFill>
          </a:ln>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a:xfrm flipV="1">
            <a:off x="2945647" y="4008843"/>
            <a:ext cx="0" cy="1263134"/>
          </a:xfrm>
          <a:prstGeom prst="line">
            <a:avLst/>
          </a:prstGeom>
          <a:ln>
            <a:gradFill>
              <a:gsLst>
                <a:gs pos="0">
                  <a:srgbClr val="0070C0"/>
                </a:gs>
                <a:gs pos="100000">
                  <a:srgbClr val="FFC000"/>
                </a:gs>
              </a:gsLst>
              <a:lin ang="5400000" scaled="0"/>
            </a:gradFill>
          </a:ln>
        </p:spPr>
        <p:style>
          <a:lnRef idx="1">
            <a:schemeClr val="accent1"/>
          </a:lnRef>
          <a:fillRef idx="0">
            <a:schemeClr val="accent1"/>
          </a:fillRef>
          <a:effectRef idx="0">
            <a:schemeClr val="accent1"/>
          </a:effectRef>
          <a:fontRef idx="minor">
            <a:schemeClr val="tx1"/>
          </a:fontRef>
        </p:style>
      </p:cxnSp>
      <p:sp>
        <p:nvSpPr>
          <p:cNvPr id="19" name="TextBox 18"/>
          <p:cNvSpPr txBox="1">
            <a:spLocks noChangeArrowheads="1"/>
          </p:cNvSpPr>
          <p:nvPr/>
        </p:nvSpPr>
        <p:spPr bwMode="auto">
          <a:xfrm>
            <a:off x="2644775" y="3676650"/>
            <a:ext cx="647700"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r>
              <a:rPr lang="en-US" sz="1600">
                <a:solidFill>
                  <a:srgbClr val="FFC000"/>
                </a:solidFill>
              </a:rPr>
              <a:t>2010</a:t>
            </a:r>
          </a:p>
        </p:txBody>
      </p:sp>
      <p:sp>
        <p:nvSpPr>
          <p:cNvPr id="22" name="TextBox 21"/>
          <p:cNvSpPr txBox="1">
            <a:spLocks noChangeArrowheads="1"/>
          </p:cNvSpPr>
          <p:nvPr/>
        </p:nvSpPr>
        <p:spPr bwMode="auto">
          <a:xfrm>
            <a:off x="6835775" y="3382963"/>
            <a:ext cx="647700" cy="338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r>
              <a:rPr lang="en-US" sz="1600">
                <a:solidFill>
                  <a:srgbClr val="FFC000"/>
                </a:solidFill>
              </a:rPr>
              <a:t>2010</a:t>
            </a:r>
          </a:p>
        </p:txBody>
      </p:sp>
      <p:sp>
        <p:nvSpPr>
          <p:cNvPr id="9228" name="Title 1"/>
          <p:cNvSpPr>
            <a:spLocks noGrp="1"/>
          </p:cNvSpPr>
          <p:nvPr>
            <p:ph type="title"/>
          </p:nvPr>
        </p:nvSpPr>
        <p:spPr>
          <a:xfrm>
            <a:off x="0" y="228600"/>
            <a:ext cx="9144000" cy="1143000"/>
          </a:xfrm>
        </p:spPr>
        <p:txBody>
          <a:bodyPr/>
          <a:lstStyle/>
          <a:p>
            <a:pPr>
              <a:lnSpc>
                <a:spcPct val="90000"/>
              </a:lnSpc>
            </a:pPr>
            <a:r>
              <a:rPr lang="en-US" sz="3600" dirty="0" smtClean="0">
                <a:solidFill>
                  <a:srgbClr val="0081E2"/>
                </a:solidFill>
              </a:rPr>
              <a:t>Urbanization eventually employs all new workers so land per farmer can rise</a:t>
            </a:r>
          </a:p>
        </p:txBody>
      </p:sp>
      <p:sp>
        <p:nvSpPr>
          <p:cNvPr id="2" name="Rectangle 1"/>
          <p:cNvSpPr>
            <a:spLocks noChangeArrowheads="1"/>
          </p:cNvSpPr>
          <p:nvPr/>
        </p:nvSpPr>
        <p:spPr bwMode="auto">
          <a:xfrm>
            <a:off x="3273425" y="1312863"/>
            <a:ext cx="5441950" cy="9794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r">
              <a:lnSpc>
                <a:spcPct val="90000"/>
              </a:lnSpc>
            </a:pPr>
            <a:r>
              <a:rPr lang="en-US" sz="3200" dirty="0">
                <a:solidFill>
                  <a:srgbClr val="000099"/>
                </a:solidFill>
              </a:rPr>
              <a:t>…in Africa that won’t happen until the 2050s</a:t>
            </a:r>
          </a:p>
        </p:txBody>
      </p:sp>
    </p:spTree>
    <p:extLst>
      <p:ext uri="{BB962C8B-B14F-4D97-AF65-F5344CB8AC3E}">
        <p14:creationId xmlns:p14="http://schemas.microsoft.com/office/powerpoint/2010/main" val="4234921036"/>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9"/>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6"/>
                                        </p:tgtEl>
                                        <p:attrNameLst>
                                          <p:attrName>style.visibility</p:attrName>
                                        </p:attrNameLst>
                                      </p:cBhvr>
                                      <p:to>
                                        <p:strVal val="visible"/>
                                      </p:to>
                                    </p:set>
                                  </p:childTnLst>
                                </p:cTn>
                              </p:par>
                            </p:childTnLst>
                          </p:cTn>
                        </p:par>
                      </p:childTnLst>
                    </p:cTn>
                  </p:par>
                  <p:par>
                    <p:cTn id="9" fill="hold" nodeType="clickPar">
                      <p:stCondLst>
                        <p:cond delay="indefinite"/>
                      </p:stCondLst>
                      <p:childTnLst>
                        <p:par>
                          <p:cTn id="10" fill="hold" nodeType="withGroup">
                            <p:stCondLst>
                              <p:cond delay="0"/>
                            </p:stCondLst>
                            <p:childTnLst>
                              <p:par>
                                <p:cTn id="11" presetID="1" presetClass="entr" presetSubtype="0" fill="hold" nodeType="clickEffect">
                                  <p:stCondLst>
                                    <p:cond delay="0"/>
                                  </p:stCondLst>
                                  <p:childTnLst>
                                    <p:set>
                                      <p:cBhvr>
                                        <p:cTn id="12" dur="1" fill="hold">
                                          <p:stCondLst>
                                            <p:cond delay="0"/>
                                          </p:stCondLst>
                                        </p:cTn>
                                        <p:tgtEl>
                                          <p:spTgt spid="8"/>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2"/>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8199"/>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22"/>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199" grpId="0" animBg="1"/>
      <p:bldP spid="19" grpId="0"/>
      <p:bldP spid="22" grpId="0"/>
      <p:bldP spid="2"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Chart 5"/>
          <p:cNvGraphicFramePr>
            <a:graphicFrameLocks/>
          </p:cNvGraphicFramePr>
          <p:nvPr/>
        </p:nvGraphicFramePr>
        <p:xfrm>
          <a:off x="685800" y="1885681"/>
          <a:ext cx="7848600" cy="4343400"/>
        </p:xfrm>
        <a:graphic>
          <a:graphicData uri="http://schemas.openxmlformats.org/drawingml/2006/chart">
            <c:chart xmlns:c="http://schemas.openxmlformats.org/drawingml/2006/chart" xmlns:r="http://schemas.openxmlformats.org/officeDocument/2006/relationships" r:id="rId3"/>
          </a:graphicData>
        </a:graphic>
      </p:graphicFrame>
      <p:sp>
        <p:nvSpPr>
          <p:cNvPr id="10243" name="Rectangle 6"/>
          <p:cNvSpPr>
            <a:spLocks noChangeArrowheads="1"/>
          </p:cNvSpPr>
          <p:nvPr/>
        </p:nvSpPr>
        <p:spPr bwMode="auto">
          <a:xfrm>
            <a:off x="609600" y="1506538"/>
            <a:ext cx="8077200"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en-US" b="1"/>
              <a:t>USDA estimates of average cereal grain yields (mt/ha), 1960-2010</a:t>
            </a:r>
          </a:p>
        </p:txBody>
      </p:sp>
      <p:sp>
        <p:nvSpPr>
          <p:cNvPr id="10244" name="Rectangle 7"/>
          <p:cNvSpPr>
            <a:spLocks noChangeArrowheads="1"/>
          </p:cNvSpPr>
          <p:nvPr/>
        </p:nvSpPr>
        <p:spPr bwMode="auto">
          <a:xfrm>
            <a:off x="-11113" y="6211669"/>
            <a:ext cx="9155113" cy="646331"/>
          </a:xfrm>
          <a:prstGeom prst="rect">
            <a:avLst/>
          </a:prstGeom>
          <a:solidFill>
            <a:srgbClr val="FFFFFF"/>
          </a:solidFill>
          <a:ln>
            <a:noFill/>
          </a:ln>
        </p:spPr>
        <p:txBody>
          <a:bodyPr>
            <a:spAutoFit/>
          </a:bodyPr>
          <a:lstStyle/>
          <a:p>
            <a:endParaRPr lang="en-US" sz="1200" dirty="0" smtClean="0"/>
          </a:p>
          <a:p>
            <a:r>
              <a:rPr lang="en-US" sz="1200" dirty="0" smtClean="0"/>
              <a:t>Source</a:t>
            </a:r>
            <a:r>
              <a:rPr lang="en-US" sz="1200" dirty="0"/>
              <a:t>: Calculated  from USDA , PS&amp;D data (</a:t>
            </a:r>
            <a:r>
              <a:rPr lang="en-US" sz="1200" dirty="0">
                <a:hlinkClick r:id="rId4"/>
              </a:rPr>
              <a:t>www.fas.usda.gov/psdonline)</a:t>
            </a:r>
            <a:r>
              <a:rPr lang="en-US" sz="1200" dirty="0"/>
              <a:t>, downloaded 7 Nov 2010.  Results shown are each region’s total production per harvested area in barley, corn, millet, mixed grains, oats, rice, rye, sorghum and wheat. </a:t>
            </a:r>
          </a:p>
        </p:txBody>
      </p:sp>
      <p:sp>
        <p:nvSpPr>
          <p:cNvPr id="2" name="Oval 1"/>
          <p:cNvSpPr/>
          <p:nvPr/>
        </p:nvSpPr>
        <p:spPr>
          <a:xfrm>
            <a:off x="6840538" y="4362450"/>
            <a:ext cx="1600200" cy="454025"/>
          </a:xfrm>
          <a:prstGeom prst="ellipse">
            <a:avLst/>
          </a:prstGeom>
          <a:noFill/>
          <a:ln w="38100">
            <a:solidFill>
              <a:srgbClr val="FFC000">
                <a:alpha val="60000"/>
              </a:srgb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fr-FR" dirty="0"/>
          </a:p>
        </p:txBody>
      </p:sp>
      <p:sp>
        <p:nvSpPr>
          <p:cNvPr id="10246" name="Title 1"/>
          <p:cNvSpPr txBox="1">
            <a:spLocks/>
          </p:cNvSpPr>
          <p:nvPr/>
        </p:nvSpPr>
        <p:spPr bwMode="auto">
          <a:xfrm>
            <a:off x="38100" y="0"/>
            <a:ext cx="9144000" cy="1447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ctr" eaLnBrk="1" hangingPunct="1">
              <a:lnSpc>
                <a:spcPct val="90000"/>
              </a:lnSpc>
            </a:pPr>
            <a:r>
              <a:rPr lang="en-US" sz="3600" dirty="0">
                <a:solidFill>
                  <a:srgbClr val="0081E2"/>
                </a:solidFill>
              </a:rPr>
              <a:t>Africa’s green revolution has just begun</a:t>
            </a:r>
          </a:p>
        </p:txBody>
      </p:sp>
    </p:spTree>
    <p:extLst>
      <p:ext uri="{BB962C8B-B14F-4D97-AF65-F5344CB8AC3E}">
        <p14:creationId xmlns:p14="http://schemas.microsoft.com/office/powerpoint/2010/main" val="2148891191"/>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Title 1"/>
          <p:cNvSpPr>
            <a:spLocks noGrp="1"/>
          </p:cNvSpPr>
          <p:nvPr>
            <p:ph type="title"/>
          </p:nvPr>
        </p:nvSpPr>
        <p:spPr>
          <a:xfrm>
            <a:off x="0" y="381000"/>
            <a:ext cx="9144000" cy="762000"/>
          </a:xfrm>
        </p:spPr>
        <p:txBody>
          <a:bodyPr/>
          <a:lstStyle/>
          <a:p>
            <a:pPr>
              <a:lnSpc>
                <a:spcPct val="90000"/>
              </a:lnSpc>
            </a:pPr>
            <a:r>
              <a:rPr lang="en-US" sz="3600" dirty="0" smtClean="0">
                <a:solidFill>
                  <a:srgbClr val="0081E2"/>
                </a:solidFill>
              </a:rPr>
              <a:t>Foreign aid for agriculture has just begun to recover after being sharply cut in 1985-99</a:t>
            </a:r>
          </a:p>
        </p:txBody>
      </p:sp>
      <p:sp>
        <p:nvSpPr>
          <p:cNvPr id="13315" name="Text Box 3"/>
          <p:cNvSpPr txBox="1">
            <a:spLocks noChangeArrowheads="1"/>
          </p:cNvSpPr>
          <p:nvPr/>
        </p:nvSpPr>
        <p:spPr bwMode="auto">
          <a:xfrm>
            <a:off x="985838" y="6211888"/>
            <a:ext cx="7929562" cy="584200"/>
          </a:xfrm>
          <a:prstGeom prst="rect">
            <a:avLst/>
          </a:prstGeom>
          <a:solidFill>
            <a:srgbClr val="FFFFFF"/>
          </a:solidFill>
          <a:ln>
            <a:noFill/>
          </a:ln>
        </p:spPr>
        <p:txBody>
          <a:bodyPr wrap="square">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r>
              <a:rPr lang="en-US" sz="1600" dirty="0"/>
              <a:t>Source:  Author's calculations from OECD (2011), Official Bilateral Commitments by Sector, updated 6 April 2011 (http://stats.oecd.org/qwids).   </a:t>
            </a:r>
          </a:p>
        </p:txBody>
      </p:sp>
      <p:pic>
        <p:nvPicPr>
          <p:cNvPr id="13316" name="Picture 2"/>
          <p:cNvPicPr>
            <a:picLocks noChangeAspect="1" noChangeArrowheads="1"/>
          </p:cNvPicPr>
          <p:nvPr/>
        </p:nvPicPr>
        <p:blipFill>
          <a:blip r:embed="rId3">
            <a:extLst>
              <a:ext uri="{28A0092B-C50C-407E-A947-70E740481C1C}">
                <a14:useLocalDpi xmlns:a14="http://schemas.microsoft.com/office/drawing/2010/main" val="0"/>
              </a:ext>
            </a:extLst>
          </a:blip>
          <a:srcRect l="2057" t="2344" r="2544" b="11807"/>
          <a:stretch>
            <a:fillRect/>
          </a:stretch>
        </p:blipFill>
        <p:spPr bwMode="auto">
          <a:xfrm>
            <a:off x="1195388" y="1660525"/>
            <a:ext cx="6851650" cy="4464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Oval 5"/>
          <p:cNvSpPr/>
          <p:nvPr/>
        </p:nvSpPr>
        <p:spPr>
          <a:xfrm rot="2650592">
            <a:off x="1954213" y="3817938"/>
            <a:ext cx="3184525" cy="785812"/>
          </a:xfrm>
          <a:prstGeom prst="ellipse">
            <a:avLst/>
          </a:prstGeom>
          <a:noFill/>
          <a:ln w="38100">
            <a:solidFill>
              <a:srgbClr val="FFC000">
                <a:alpha val="60000"/>
              </a:srgb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fr-FR" dirty="0"/>
          </a:p>
        </p:txBody>
      </p:sp>
      <p:sp>
        <p:nvSpPr>
          <p:cNvPr id="7" name="Oval 6"/>
          <p:cNvSpPr/>
          <p:nvPr/>
        </p:nvSpPr>
        <p:spPr>
          <a:xfrm rot="19730528">
            <a:off x="6389688" y="4645025"/>
            <a:ext cx="1430337" cy="355600"/>
          </a:xfrm>
          <a:prstGeom prst="ellipse">
            <a:avLst/>
          </a:prstGeom>
          <a:noFill/>
          <a:ln w="38100">
            <a:solidFill>
              <a:srgbClr val="FFC000">
                <a:alpha val="60000"/>
              </a:srgb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fr-FR" dirty="0"/>
          </a:p>
        </p:txBody>
      </p:sp>
    </p:spTree>
    <p:extLst>
      <p:ext uri="{BB962C8B-B14F-4D97-AF65-F5344CB8AC3E}">
        <p14:creationId xmlns:p14="http://schemas.microsoft.com/office/powerpoint/2010/main" val="789208023"/>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Title 1"/>
          <p:cNvSpPr>
            <a:spLocks noGrp="1"/>
          </p:cNvSpPr>
          <p:nvPr>
            <p:ph type="title"/>
          </p:nvPr>
        </p:nvSpPr>
        <p:spPr>
          <a:xfrm>
            <a:off x="-14288" y="228600"/>
            <a:ext cx="9144001" cy="914400"/>
          </a:xfrm>
        </p:spPr>
        <p:txBody>
          <a:bodyPr/>
          <a:lstStyle/>
          <a:p>
            <a:pPr>
              <a:lnSpc>
                <a:spcPct val="90000"/>
              </a:lnSpc>
            </a:pPr>
            <a:r>
              <a:rPr lang="en-US" sz="3600" smtClean="0">
                <a:solidFill>
                  <a:srgbClr val="0081E2"/>
                </a:solidFill>
              </a:rPr>
              <a:t>The wake-up of external aid for agriculture has been led by the Gates Foundation</a:t>
            </a:r>
          </a:p>
        </p:txBody>
      </p:sp>
      <p:sp>
        <p:nvSpPr>
          <p:cNvPr id="14339" name="Text Box 3"/>
          <p:cNvSpPr txBox="1">
            <a:spLocks noChangeArrowheads="1"/>
          </p:cNvSpPr>
          <p:nvPr/>
        </p:nvSpPr>
        <p:spPr bwMode="auto">
          <a:xfrm>
            <a:off x="33338" y="6108700"/>
            <a:ext cx="9034462" cy="739775"/>
          </a:xfrm>
          <a:prstGeom prst="rect">
            <a:avLst/>
          </a:prstGeom>
          <a:solidFill>
            <a:srgbClr val="FFFFFF"/>
          </a:solidFill>
          <a:ln>
            <a:noFill/>
          </a:ln>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r>
              <a:rPr lang="en-US" sz="1400" dirty="0"/>
              <a:t>Note: Exact amounts for BMGF have been obscured because methodology differs  from that used by the DAC. Source:  P. Pingali, G. Traxler and T. Nguyen (2011), “Changing Trends in the Demand and Supply of Aid for Agriculture Development  and the Quest for Coordination.” Annual Meetings of the AAEA, July 24–26, 2011. </a:t>
            </a:r>
          </a:p>
        </p:txBody>
      </p:sp>
      <p:pic>
        <p:nvPicPr>
          <p:cNvPr id="14340"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27050" y="1555750"/>
            <a:ext cx="7734300" cy="4552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341" name="TextBox 1"/>
          <p:cNvSpPr txBox="1">
            <a:spLocks noChangeArrowheads="1"/>
          </p:cNvSpPr>
          <p:nvPr/>
        </p:nvSpPr>
        <p:spPr bwMode="auto">
          <a:xfrm>
            <a:off x="527050" y="1174750"/>
            <a:ext cx="8177213"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r>
              <a:rPr lang="en-US" b="1"/>
              <a:t>Top 15 donors’ foreign aid commitments to African agriculture, 2005-2008</a:t>
            </a:r>
          </a:p>
        </p:txBody>
      </p:sp>
      <p:sp>
        <p:nvSpPr>
          <p:cNvPr id="10" name="Rectangle 9"/>
          <p:cNvSpPr/>
          <p:nvPr/>
        </p:nvSpPr>
        <p:spPr>
          <a:xfrm>
            <a:off x="4068763" y="3048000"/>
            <a:ext cx="533400" cy="188913"/>
          </a:xfrm>
          <a:prstGeom prst="rect">
            <a:avLst/>
          </a:prstGeom>
          <a:solidFill>
            <a:schemeClr val="bg1">
              <a:lumMod val="50000"/>
              <a:lumOff val="50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11" name="Rectangle 10"/>
          <p:cNvSpPr/>
          <p:nvPr/>
        </p:nvSpPr>
        <p:spPr>
          <a:xfrm>
            <a:off x="5915025" y="2471738"/>
            <a:ext cx="533400" cy="187325"/>
          </a:xfrm>
          <a:prstGeom prst="rect">
            <a:avLst/>
          </a:prstGeom>
          <a:solidFill>
            <a:schemeClr val="bg1">
              <a:lumMod val="50000"/>
              <a:lumOff val="50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12" name="Rectangle 11"/>
          <p:cNvSpPr/>
          <p:nvPr/>
        </p:nvSpPr>
        <p:spPr>
          <a:xfrm>
            <a:off x="7683500" y="2209800"/>
            <a:ext cx="533400" cy="188913"/>
          </a:xfrm>
          <a:prstGeom prst="rect">
            <a:avLst/>
          </a:prstGeom>
          <a:solidFill>
            <a:schemeClr val="bg1">
              <a:lumMod val="50000"/>
              <a:lumOff val="50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13" name="Rectangle 12"/>
          <p:cNvSpPr/>
          <p:nvPr/>
        </p:nvSpPr>
        <p:spPr>
          <a:xfrm>
            <a:off x="2252663" y="5565775"/>
            <a:ext cx="533400" cy="188913"/>
          </a:xfrm>
          <a:prstGeom prst="rect">
            <a:avLst/>
          </a:prstGeom>
          <a:solidFill>
            <a:schemeClr val="bg1">
              <a:lumMod val="50000"/>
              <a:lumOff val="50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Tree>
    <p:extLst>
      <p:ext uri="{BB962C8B-B14F-4D97-AF65-F5344CB8AC3E}">
        <p14:creationId xmlns:p14="http://schemas.microsoft.com/office/powerpoint/2010/main" val="388831951"/>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Title 1"/>
          <p:cNvSpPr>
            <a:spLocks noGrp="1"/>
          </p:cNvSpPr>
          <p:nvPr>
            <p:ph type="title"/>
          </p:nvPr>
        </p:nvSpPr>
        <p:spPr>
          <a:xfrm>
            <a:off x="228600" y="76200"/>
            <a:ext cx="8686800" cy="1143000"/>
          </a:xfrm>
        </p:spPr>
        <p:txBody>
          <a:bodyPr/>
          <a:lstStyle/>
          <a:p>
            <a:pPr>
              <a:lnSpc>
                <a:spcPct val="90000"/>
              </a:lnSpc>
            </a:pPr>
            <a:r>
              <a:rPr lang="en-US" sz="3600" dirty="0" smtClean="0">
                <a:solidFill>
                  <a:srgbClr val="0081E2"/>
                </a:solidFill>
              </a:rPr>
              <a:t>Many African governments are now focusing more on agriculture</a:t>
            </a:r>
          </a:p>
        </p:txBody>
      </p:sp>
      <p:pic>
        <p:nvPicPr>
          <p:cNvPr id="15363" name="Picture 4"/>
          <p:cNvPicPr>
            <a:picLocks noChangeAspect="1" noChangeArrowheads="1"/>
          </p:cNvPicPr>
          <p:nvPr/>
        </p:nvPicPr>
        <p:blipFill>
          <a:blip r:embed="rId3">
            <a:extLst>
              <a:ext uri="{28A0092B-C50C-407E-A947-70E740481C1C}">
                <a14:useLocalDpi xmlns:a14="http://schemas.microsoft.com/office/drawing/2010/main" val="0"/>
              </a:ext>
            </a:extLst>
          </a:blip>
          <a:srcRect l="2852" t="15773" r="3952" b="5431"/>
          <a:stretch>
            <a:fillRect/>
          </a:stretch>
        </p:blipFill>
        <p:spPr bwMode="auto">
          <a:xfrm>
            <a:off x="609600" y="1236663"/>
            <a:ext cx="7775575" cy="4938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5364" name="Rectangle 3"/>
          <p:cNvSpPr>
            <a:spLocks noChangeArrowheads="1"/>
          </p:cNvSpPr>
          <p:nvPr/>
        </p:nvSpPr>
        <p:spPr bwMode="auto">
          <a:xfrm>
            <a:off x="0" y="6175375"/>
            <a:ext cx="9144000" cy="738664"/>
          </a:xfrm>
          <a:prstGeom prst="rect">
            <a:avLst/>
          </a:prstGeom>
          <a:solidFill>
            <a:srgbClr val="FFFFFF"/>
          </a:solidFill>
          <a:ln>
            <a:noFill/>
          </a:ln>
        </p:spPr>
        <p:txBody>
          <a:bodyPr>
            <a:spAutoFit/>
          </a:bodyPr>
          <a:lstStyle/>
          <a:p>
            <a:r>
              <a:rPr lang="en-US" sz="1400" dirty="0"/>
              <a:t>Slide is courtesy of Prabhu Pingali,  Greg Traxler and </a:t>
            </a:r>
            <a:r>
              <a:rPr lang="en-US" sz="1400" dirty="0" err="1"/>
              <a:t>Tuu</a:t>
            </a:r>
            <a:r>
              <a:rPr lang="en-US" sz="1400" dirty="0"/>
              <a:t>-Van Nguyen (2011), “Changing Trends in the Demand and Supply of Aid for Agriculture Development and the Quest for Coordination,” at the AAEA, July 24–26, 2011</a:t>
            </a:r>
            <a:r>
              <a:rPr lang="en-US" sz="1400" dirty="0" smtClean="0"/>
              <a:t>.</a:t>
            </a:r>
          </a:p>
          <a:p>
            <a:endParaRPr lang="en-US" sz="1400" dirty="0"/>
          </a:p>
        </p:txBody>
      </p:sp>
    </p:spTree>
    <p:extLst>
      <p:ext uri="{BB962C8B-B14F-4D97-AF65-F5344CB8AC3E}">
        <p14:creationId xmlns:p14="http://schemas.microsoft.com/office/powerpoint/2010/main" val="2802837896"/>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Title 1"/>
          <p:cNvSpPr>
            <a:spLocks noGrp="1"/>
          </p:cNvSpPr>
          <p:nvPr>
            <p:ph type="title"/>
          </p:nvPr>
        </p:nvSpPr>
        <p:spPr>
          <a:xfrm>
            <a:off x="0" y="228600"/>
            <a:ext cx="9144000" cy="1371600"/>
          </a:xfrm>
        </p:spPr>
        <p:txBody>
          <a:bodyPr/>
          <a:lstStyle/>
          <a:p>
            <a:pPr>
              <a:lnSpc>
                <a:spcPct val="90000"/>
              </a:lnSpc>
            </a:pPr>
            <a:r>
              <a:rPr lang="en-US" sz="3600" b="1" dirty="0" smtClean="0">
                <a:solidFill>
                  <a:srgbClr val="0081E2"/>
                </a:solidFill>
              </a:rPr>
              <a:t>Conclusions:  </a:t>
            </a:r>
            <a:br>
              <a:rPr lang="en-US" sz="3600" b="1" dirty="0" smtClean="0">
                <a:solidFill>
                  <a:srgbClr val="0081E2"/>
                </a:solidFill>
              </a:rPr>
            </a:br>
            <a:r>
              <a:rPr lang="en-US" sz="3600" dirty="0">
                <a:solidFill>
                  <a:srgbClr val="0081E2"/>
                </a:solidFill>
              </a:rPr>
              <a:t>Africa’s Coming </a:t>
            </a:r>
            <a:r>
              <a:rPr lang="en-US" sz="3600" dirty="0" smtClean="0">
                <a:solidFill>
                  <a:srgbClr val="0081E2"/>
                </a:solidFill>
              </a:rPr>
              <a:t>Turnaround in </a:t>
            </a:r>
            <a:br>
              <a:rPr lang="en-US" sz="3600" dirty="0" smtClean="0">
                <a:solidFill>
                  <a:srgbClr val="0081E2"/>
                </a:solidFill>
              </a:rPr>
            </a:br>
            <a:r>
              <a:rPr lang="en-US" sz="3600" dirty="0" smtClean="0">
                <a:solidFill>
                  <a:srgbClr val="0081E2"/>
                </a:solidFill>
              </a:rPr>
              <a:t>Agriculture and Food Security </a:t>
            </a:r>
          </a:p>
        </p:txBody>
      </p:sp>
      <p:sp>
        <p:nvSpPr>
          <p:cNvPr id="26627" name="Content Placeholder 2"/>
          <p:cNvSpPr>
            <a:spLocks noGrp="1"/>
          </p:cNvSpPr>
          <p:nvPr>
            <p:ph idx="1"/>
          </p:nvPr>
        </p:nvSpPr>
        <p:spPr>
          <a:xfrm>
            <a:off x="304800" y="1905000"/>
            <a:ext cx="8686800" cy="4800600"/>
          </a:xfrm>
          <a:solidFill>
            <a:srgbClr val="FFFFFF"/>
          </a:solidFill>
        </p:spPr>
        <p:txBody>
          <a:bodyPr/>
          <a:lstStyle/>
          <a:p>
            <a:pPr eaLnBrk="1" hangingPunct="1">
              <a:spcBef>
                <a:spcPct val="0"/>
              </a:spcBef>
              <a:spcAft>
                <a:spcPts val="900"/>
              </a:spcAft>
              <a:defRPr/>
            </a:pPr>
            <a:r>
              <a:rPr lang="en-US" sz="2400" dirty="0" smtClean="0"/>
              <a:t>African poverty worsened from 1980 through 2000, but is now improving</a:t>
            </a:r>
          </a:p>
          <a:p>
            <a:pPr marL="576263" lvl="1" indent="-295275" eaLnBrk="1" hangingPunct="1">
              <a:spcBef>
                <a:spcPct val="0"/>
              </a:spcBef>
              <a:spcAft>
                <a:spcPts val="900"/>
              </a:spcAft>
              <a:defRPr/>
            </a:pPr>
            <a:r>
              <a:rPr lang="en-US" sz="2000" dirty="0" smtClean="0"/>
              <a:t>A major underlying cause is change in land available per farmer, driven down by rural population growth which is now slowing</a:t>
            </a:r>
          </a:p>
          <a:p>
            <a:pPr marL="576263" lvl="1" indent="-295275" eaLnBrk="1" hangingPunct="1">
              <a:spcBef>
                <a:spcPct val="0"/>
              </a:spcBef>
              <a:spcAft>
                <a:spcPts val="900"/>
              </a:spcAft>
              <a:defRPr/>
            </a:pPr>
            <a:r>
              <a:rPr lang="en-US" sz="2000" dirty="0" smtClean="0"/>
              <a:t>Appropriate new farm technologies are finally arriving, so crop yields, output and input use are now rising</a:t>
            </a:r>
          </a:p>
          <a:p>
            <a:pPr eaLnBrk="1" hangingPunct="1">
              <a:spcBef>
                <a:spcPct val="0"/>
              </a:spcBef>
              <a:spcAft>
                <a:spcPts val="900"/>
              </a:spcAft>
              <a:defRPr/>
            </a:pPr>
            <a:r>
              <a:rPr lang="en-US" sz="2400" dirty="0" smtClean="0"/>
              <a:t>Investment in agriculture, food and nutrition security had shrunk to near zero, but is now being restored</a:t>
            </a:r>
          </a:p>
          <a:p>
            <a:pPr lvl="1" indent="-342900" eaLnBrk="1" hangingPunct="1">
              <a:spcBef>
                <a:spcPct val="0"/>
              </a:spcBef>
              <a:spcAft>
                <a:spcPts val="900"/>
              </a:spcAft>
              <a:defRPr/>
            </a:pPr>
            <a:r>
              <a:rPr lang="en-US" sz="2000" dirty="0" smtClean="0"/>
              <a:t>Investment in agriculture was key to cutting Asian poverty, then seen as no longer needed for Africa in the 1980s and 1990s; </a:t>
            </a:r>
          </a:p>
          <a:p>
            <a:pPr lvl="1" indent="-342900" eaLnBrk="1" hangingPunct="1">
              <a:spcBef>
                <a:spcPct val="0"/>
              </a:spcBef>
              <a:spcAft>
                <a:spcPts val="900"/>
              </a:spcAft>
              <a:defRPr/>
            </a:pPr>
            <a:r>
              <a:rPr lang="en-US" sz="2000" dirty="0" smtClean="0"/>
              <a:t>Africa is now poised for rapid uptake of new technologies, with many opportunities for sustained improvements</a:t>
            </a:r>
          </a:p>
        </p:txBody>
      </p:sp>
    </p:spTree>
    <p:extLst>
      <p:ext uri="{BB962C8B-B14F-4D97-AF65-F5344CB8AC3E}">
        <p14:creationId xmlns:p14="http://schemas.microsoft.com/office/powerpoint/2010/main" val="3215900383"/>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26627">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26627">
                                            <p:txEl>
                                              <p:pRg st="1" end="1"/>
                                            </p:txEl>
                                          </p:spTgt>
                                        </p:tgtEl>
                                        <p:attrNameLst>
                                          <p:attrName>style.visibility</p:attrName>
                                        </p:attrNameLst>
                                      </p:cBhvr>
                                      <p:to>
                                        <p:strVal val="visible"/>
                                      </p:to>
                                    </p:set>
                                  </p:childTnLst>
                                  <p:subTnLst>
                                    <p:animClr clrSpc="rgb" dir="cw">
                                      <p:cBhvr override="childStyle">
                                        <p:cTn dur="1" fill="hold" display="0" masterRel="nextClick" afterEffect="1"/>
                                        <p:tgtEl>
                                          <p:spTgt spid="26627">
                                            <p:txEl>
                                              <p:pRg st="1" end="1"/>
                                            </p:txEl>
                                          </p:spTgt>
                                        </p:tgtEl>
                                        <p:attrNameLst>
                                          <p:attrName>ppt_c</p:attrName>
                                        </p:attrNameLst>
                                      </p:cBhvr>
                                      <p:to>
                                        <a:srgbClr val="DDDDDD"/>
                                      </p:to>
                                    </p:animClr>
                                  </p:sub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nodeType="clickEffect">
                                  <p:stCondLst>
                                    <p:cond delay="0"/>
                                  </p:stCondLst>
                                  <p:childTnLst>
                                    <p:set>
                                      <p:cBhvr>
                                        <p:cTn id="14" dur="1" fill="hold">
                                          <p:stCondLst>
                                            <p:cond delay="0"/>
                                          </p:stCondLst>
                                        </p:cTn>
                                        <p:tgtEl>
                                          <p:spTgt spid="26627">
                                            <p:txEl>
                                              <p:pRg st="2" end="2"/>
                                            </p:txEl>
                                          </p:spTgt>
                                        </p:tgtEl>
                                        <p:attrNameLst>
                                          <p:attrName>style.visibility</p:attrName>
                                        </p:attrNameLst>
                                      </p:cBhvr>
                                      <p:to>
                                        <p:strVal val="visible"/>
                                      </p:to>
                                    </p:set>
                                  </p:childTnLst>
                                  <p:subTnLst>
                                    <p:animClr clrSpc="rgb" dir="cw">
                                      <p:cBhvr override="childStyle">
                                        <p:cTn dur="1" fill="hold" display="0" masterRel="nextClick" afterEffect="1"/>
                                        <p:tgtEl>
                                          <p:spTgt spid="26627">
                                            <p:txEl>
                                              <p:pRg st="2" end="2"/>
                                            </p:txEl>
                                          </p:spTgt>
                                        </p:tgtEl>
                                        <p:attrNameLst>
                                          <p:attrName>ppt_c</p:attrName>
                                        </p:attrNameLst>
                                      </p:cBhvr>
                                      <p:to>
                                        <a:srgbClr val="DDDDDD"/>
                                      </p:to>
                                    </p:animClr>
                                  </p:sub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nodeType="clickEffect">
                                  <p:stCondLst>
                                    <p:cond delay="0"/>
                                  </p:stCondLst>
                                  <p:childTnLst>
                                    <p:set>
                                      <p:cBhvr>
                                        <p:cTn id="18" dur="1" fill="hold">
                                          <p:stCondLst>
                                            <p:cond delay="0"/>
                                          </p:stCondLst>
                                        </p:cTn>
                                        <p:tgtEl>
                                          <p:spTgt spid="26627">
                                            <p:txEl>
                                              <p:pRg st="3" end="3"/>
                                            </p:txEl>
                                          </p:spTgt>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nodeType="clickEffect">
                                  <p:stCondLst>
                                    <p:cond delay="0"/>
                                  </p:stCondLst>
                                  <p:childTnLst>
                                    <p:set>
                                      <p:cBhvr>
                                        <p:cTn id="22" dur="1" fill="hold">
                                          <p:stCondLst>
                                            <p:cond delay="0"/>
                                          </p:stCondLst>
                                        </p:cTn>
                                        <p:tgtEl>
                                          <p:spTgt spid="26627">
                                            <p:txEl>
                                              <p:pRg st="4" end="4"/>
                                            </p:txEl>
                                          </p:spTgt>
                                        </p:tgtEl>
                                        <p:attrNameLst>
                                          <p:attrName>style.visibility</p:attrName>
                                        </p:attrNameLst>
                                      </p:cBhvr>
                                      <p:to>
                                        <p:strVal val="visible"/>
                                      </p:to>
                                    </p:set>
                                  </p:childTnLst>
                                  <p:subTnLst>
                                    <p:animClr clrSpc="rgb" dir="cw">
                                      <p:cBhvr override="childStyle">
                                        <p:cTn dur="1" fill="hold" display="0" masterRel="nextClick" afterEffect="1"/>
                                        <p:tgtEl>
                                          <p:spTgt spid="26627">
                                            <p:txEl>
                                              <p:pRg st="4" end="4"/>
                                            </p:txEl>
                                          </p:spTgt>
                                        </p:tgtEl>
                                        <p:attrNameLst>
                                          <p:attrName>ppt_c</p:attrName>
                                        </p:attrNameLst>
                                      </p:cBhvr>
                                      <p:to>
                                        <a:srgbClr val="DDDDDD"/>
                                      </p:to>
                                    </p:animClr>
                                  </p:subTnLst>
                                </p:cTn>
                              </p:par>
                            </p:childTnLst>
                          </p:cTn>
                        </p:par>
                      </p:childTnLst>
                    </p:cTn>
                  </p:par>
                  <p:par>
                    <p:cTn id="23" fill="hold" nodeType="clickPar">
                      <p:stCondLst>
                        <p:cond delay="indefinite"/>
                      </p:stCondLst>
                      <p:childTnLst>
                        <p:par>
                          <p:cTn id="24" fill="hold" nodeType="withGroup">
                            <p:stCondLst>
                              <p:cond delay="0"/>
                            </p:stCondLst>
                            <p:childTnLst>
                              <p:par>
                                <p:cTn id="25" presetID="1" presetClass="entr" presetSubtype="0" fill="hold" nodeType="clickEffect">
                                  <p:stCondLst>
                                    <p:cond delay="0"/>
                                  </p:stCondLst>
                                  <p:childTnLst>
                                    <p:set>
                                      <p:cBhvr>
                                        <p:cTn id="26" dur="1" fill="hold">
                                          <p:stCondLst>
                                            <p:cond delay="0"/>
                                          </p:stCondLst>
                                        </p:cTn>
                                        <p:tgtEl>
                                          <p:spTgt spid="26627">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5" name="Content Placeholder 2"/>
          <p:cNvSpPr>
            <a:spLocks noGrp="1"/>
          </p:cNvSpPr>
          <p:nvPr>
            <p:ph idx="1"/>
          </p:nvPr>
        </p:nvSpPr>
        <p:spPr/>
        <p:txBody>
          <a:bodyPr/>
          <a:lstStyle/>
          <a:p>
            <a:endParaRPr lang="en-US" smtClean="0"/>
          </a:p>
        </p:txBody>
      </p:sp>
      <p:sp>
        <p:nvSpPr>
          <p:cNvPr id="2" name="Title 1"/>
          <p:cNvSpPr>
            <a:spLocks noGrp="1"/>
          </p:cNvSpPr>
          <p:nvPr>
            <p:ph type="title"/>
          </p:nvPr>
        </p:nvSpPr>
        <p:spPr/>
        <p:txBody>
          <a:bodyPr/>
          <a:lstStyle/>
          <a:p>
            <a:endParaRPr lang="en-US"/>
          </a:p>
        </p:txBody>
      </p:sp>
    </p:spTree>
    <p:extLst>
      <p:ext uri="{BB962C8B-B14F-4D97-AF65-F5344CB8AC3E}">
        <p14:creationId xmlns:p14="http://schemas.microsoft.com/office/powerpoint/2010/main" val="3524570090"/>
      </p:ext>
    </p:extLst>
  </p:cSld>
  <p:clrMapOvr>
    <a:masterClrMapping/>
  </p:clrMapOvr>
  <p:timing>
    <p:tnLst>
      <p:par>
        <p:cTn id="1" dur="indefinite" restart="never" nodeType="tmRoot"/>
      </p:par>
    </p:tnLst>
  </p:timing>
</p:sld>
</file>

<file path=ppt/theme/theme1.xml><?xml version="1.0" encoding="utf-8"?>
<a:theme xmlns:a="http://schemas.openxmlformats.org/drawingml/2006/main" name="FriedmanTemplate_LogoPlainWhite">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Override1.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mbria"/>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2.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mbria"/>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3.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mbria"/>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docProps/app.xml><?xml version="1.0" encoding="utf-8"?>
<Properties xmlns="http://schemas.openxmlformats.org/officeDocument/2006/extended-properties" xmlns:vt="http://schemas.openxmlformats.org/officeDocument/2006/docPropsVTypes">
  <Template>FriedmanTemplate_LogoPlainWhite</Template>
  <TotalTime>7282</TotalTime>
  <Words>1113</Words>
  <Application>Microsoft Office PowerPoint</Application>
  <PresentationFormat>On-screen Show (4:3)</PresentationFormat>
  <Paragraphs>94</Paragraphs>
  <Slides>18</Slides>
  <Notes>18</Notes>
  <HiddenSlides>0</HiddenSlides>
  <MMClips>0</MMClips>
  <ScaleCrop>false</ScaleCrop>
  <HeadingPairs>
    <vt:vector size="4" baseType="variant">
      <vt:variant>
        <vt:lpstr>Theme</vt:lpstr>
      </vt:variant>
      <vt:variant>
        <vt:i4>1</vt:i4>
      </vt:variant>
      <vt:variant>
        <vt:lpstr>Slide Titles</vt:lpstr>
      </vt:variant>
      <vt:variant>
        <vt:i4>18</vt:i4>
      </vt:variant>
    </vt:vector>
  </HeadingPairs>
  <TitlesOfParts>
    <vt:vector size="19" baseType="lpstr">
      <vt:lpstr>FriedmanTemplate_LogoPlainWhite</vt:lpstr>
      <vt:lpstr>Long-Term Trends  in Food Security: Africa’s Turnaround</vt:lpstr>
      <vt:lpstr>Africa’s poverty rates rose only recently,  and turned down over the past decade</vt:lpstr>
      <vt:lpstr>There are limited data and wide variation  but many signs of improvement</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An underlying cause of Africa’s impoverishment in the 1970s-1990s  was a sharp fall in land area per farmer</vt:lpstr>
      <vt:lpstr>Urbanization eventually employs all new workers so land per farmer can rise</vt:lpstr>
      <vt:lpstr>PowerPoint Presentation</vt:lpstr>
      <vt:lpstr>Foreign aid for agriculture has just begun to recover after being sharply cut in 1985-99</vt:lpstr>
      <vt:lpstr>The wake-up of external aid for agriculture has been led by the Gates Foundation</vt:lpstr>
      <vt:lpstr>Many African governments are now focusing more on agriculture</vt:lpstr>
      <vt:lpstr>Conclusions:   Africa’s Coming Turnaround in  Agriculture and Food Security </vt:lpstr>
      <vt:lpstr>PowerPoint Presentation</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Long-Term Trends  in Food Security: Africa’s Coming Turnaround</dc:title>
  <dc:creator>Will Masters</dc:creator>
  <cp:lastModifiedBy>William A. Masters</cp:lastModifiedBy>
  <cp:revision>218</cp:revision>
  <cp:lastPrinted>2011-10-25T13:30:03Z</cp:lastPrinted>
  <dcterms:created xsi:type="dcterms:W3CDTF">2010-11-02T01:33:42Z</dcterms:created>
  <dcterms:modified xsi:type="dcterms:W3CDTF">2011-10-25T21:49:44Z</dcterms:modified>
</cp:coreProperties>
</file>