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handoutMasterIdLst>
    <p:handoutMasterId r:id="rId11"/>
  </p:handoutMasterIdLst>
  <p:sldIdLst>
    <p:sldId id="256" r:id="rId2"/>
    <p:sldId id="330" r:id="rId3"/>
    <p:sldId id="331" r:id="rId4"/>
    <p:sldId id="339" r:id="rId5"/>
    <p:sldId id="341" r:id="rId6"/>
    <p:sldId id="340" r:id="rId7"/>
    <p:sldId id="342" r:id="rId8"/>
    <p:sldId id="306" r:id="rId9"/>
  </p:sldIdLst>
  <p:sldSz cx="12192000" cy="6858000"/>
  <p:notesSz cx="7010400" cy="9296400"/>
  <p:custDataLst>
    <p:tags r:id="rId12"/>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659" autoAdjust="0"/>
    <p:restoredTop sz="85737" autoAdjust="0"/>
  </p:normalViewPr>
  <p:slideViewPr>
    <p:cSldViewPr snapToGrid="0">
      <p:cViewPr varScale="1">
        <p:scale>
          <a:sx n="61" d="100"/>
          <a:sy n="61" d="100"/>
        </p:scale>
        <p:origin x="91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5FE826C0-34DE-4DBD-8E87-43322D71A708}" type="datetimeFigureOut">
              <a:rPr lang="en-US" smtClean="0"/>
              <a:t>9/19/2018</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6AC09355-5D5B-4161-8843-BFB79EA02E7F}" type="slidenum">
              <a:rPr lang="en-US" smtClean="0"/>
              <a:t>‹#›</a:t>
            </a:fld>
            <a:endParaRPr lang="en-US"/>
          </a:p>
        </p:txBody>
      </p:sp>
    </p:spTree>
    <p:extLst>
      <p:ext uri="{BB962C8B-B14F-4D97-AF65-F5344CB8AC3E}">
        <p14:creationId xmlns:p14="http://schemas.microsoft.com/office/powerpoint/2010/main" val="33911605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F9EC9714-A944-4083-A065-6B6483AA02B8}" type="datetimeFigureOut">
              <a:rPr lang="en-US" smtClean="0"/>
              <a:t>9/19/2018</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E93BB5B3-5244-44E4-9B0C-A6B72FCD53FC}" type="slidenum">
              <a:rPr lang="en-US" smtClean="0"/>
              <a:t>‹#›</a:t>
            </a:fld>
            <a:endParaRPr lang="en-US"/>
          </a:p>
        </p:txBody>
      </p:sp>
    </p:spTree>
    <p:extLst>
      <p:ext uri="{BB962C8B-B14F-4D97-AF65-F5344CB8AC3E}">
        <p14:creationId xmlns:p14="http://schemas.microsoft.com/office/powerpoint/2010/main" val="7675499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BB5B3-5244-44E4-9B0C-A6B72FCD53FC}" type="slidenum">
              <a:rPr lang="en-US" smtClean="0"/>
              <a:t>2</a:t>
            </a:fld>
            <a:endParaRPr lang="en-US"/>
          </a:p>
        </p:txBody>
      </p:sp>
    </p:spTree>
    <p:extLst>
      <p:ext uri="{BB962C8B-B14F-4D97-AF65-F5344CB8AC3E}">
        <p14:creationId xmlns:p14="http://schemas.microsoft.com/office/powerpoint/2010/main" val="25294971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BB5B3-5244-44E4-9B0C-A6B72FCD53FC}" type="slidenum">
              <a:rPr lang="en-US" smtClean="0"/>
              <a:t>3</a:t>
            </a:fld>
            <a:endParaRPr lang="en-US"/>
          </a:p>
        </p:txBody>
      </p:sp>
    </p:spTree>
    <p:extLst>
      <p:ext uri="{BB962C8B-B14F-4D97-AF65-F5344CB8AC3E}">
        <p14:creationId xmlns:p14="http://schemas.microsoft.com/office/powerpoint/2010/main" val="18107132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BB5B3-5244-44E4-9B0C-A6B72FCD53FC}" type="slidenum">
              <a:rPr lang="en-US" smtClean="0"/>
              <a:t>4</a:t>
            </a:fld>
            <a:endParaRPr lang="en-US"/>
          </a:p>
        </p:txBody>
      </p:sp>
    </p:spTree>
    <p:extLst>
      <p:ext uri="{BB962C8B-B14F-4D97-AF65-F5344CB8AC3E}">
        <p14:creationId xmlns:p14="http://schemas.microsoft.com/office/powerpoint/2010/main" val="31695255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1B6803-61B3-4479-A202-9CA79A4FA8BF}" type="slidenum">
              <a:rPr lang="en-US" smtClean="0"/>
              <a:t>8</a:t>
            </a:fld>
            <a:endParaRPr lang="en-US"/>
          </a:p>
        </p:txBody>
      </p:sp>
    </p:spTree>
    <p:extLst>
      <p:ext uri="{BB962C8B-B14F-4D97-AF65-F5344CB8AC3E}">
        <p14:creationId xmlns:p14="http://schemas.microsoft.com/office/powerpoint/2010/main" val="8129864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white">
          <a:xfrm>
            <a:off x="1833116" y="2428193"/>
            <a:ext cx="8525773" cy="914400"/>
          </a:xfrm>
        </p:spPr>
        <p:txBody>
          <a:bodyPr rIns="0" anchor="b">
            <a:noAutofit/>
          </a:bodyPr>
          <a:lstStyle>
            <a:lvl1pPr algn="ctr">
              <a:defRPr sz="3400" baseline="0">
                <a:solidFill>
                  <a:schemeClr val="tx1"/>
                </a:solidFill>
              </a:defRPr>
            </a:lvl1pPr>
          </a:lstStyle>
          <a:p>
            <a:r>
              <a:rPr lang="en-US" dirty="0"/>
              <a:t>Presentation Title</a:t>
            </a:r>
          </a:p>
        </p:txBody>
      </p:sp>
      <p:sp>
        <p:nvSpPr>
          <p:cNvPr id="3" name="Subtitle 2"/>
          <p:cNvSpPr>
            <a:spLocks noGrp="1"/>
          </p:cNvSpPr>
          <p:nvPr>
            <p:ph type="subTitle" idx="1" hasCustomPrompt="1"/>
          </p:nvPr>
        </p:nvSpPr>
        <p:spPr bwMode="white">
          <a:xfrm>
            <a:off x="1828800" y="3465218"/>
            <a:ext cx="8534400" cy="914400"/>
          </a:xfrm>
          <a:noFill/>
        </p:spPr>
        <p:txBody>
          <a:bodyPr>
            <a:noAutofit/>
          </a:bodyPr>
          <a:lstStyle>
            <a:lvl1pPr marL="0" indent="0" algn="ctr">
              <a:buNone/>
              <a:defRPr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Name of Presenter(s)</a:t>
            </a:r>
          </a:p>
        </p:txBody>
      </p:sp>
      <p:cxnSp>
        <p:nvCxnSpPr>
          <p:cNvPr id="6" name="Straight Connector 5"/>
          <p:cNvCxnSpPr/>
          <p:nvPr/>
        </p:nvCxnSpPr>
        <p:spPr bwMode="auto">
          <a:xfrm>
            <a:off x="0" y="6231333"/>
            <a:ext cx="12192000" cy="0"/>
          </a:xfrm>
          <a:prstGeom prst="line">
            <a:avLst/>
          </a:prstGeom>
          <a:noFill/>
          <a:ln w="19050" cap="flat" cmpd="sng" algn="ctr">
            <a:solidFill>
              <a:schemeClr val="tx2"/>
            </a:solidFill>
            <a:prstDash val="solid"/>
            <a:round/>
            <a:headEnd type="none" w="med" len="med"/>
            <a:tailEnd type="none" w="med" len="med"/>
          </a:ln>
          <a:effectLst/>
        </p:spPr>
      </p:cxnSp>
      <p:pic>
        <p:nvPicPr>
          <p:cNvPr id="7" name="Picture 6"/>
          <p:cNvPicPr>
            <a:picLocks noChangeAspect="1"/>
          </p:cNvPicPr>
          <p:nvPr userDrawn="1"/>
        </p:nvPicPr>
        <p:blipFill>
          <a:blip r:embed="rId2"/>
          <a:stretch>
            <a:fillRect/>
          </a:stretch>
        </p:blipFill>
        <p:spPr>
          <a:xfrm>
            <a:off x="5661115" y="6243827"/>
            <a:ext cx="3435993" cy="608527"/>
          </a:xfrm>
          <a:prstGeom prst="rect">
            <a:avLst/>
          </a:prstGeom>
        </p:spPr>
      </p:pic>
    </p:spTree>
    <p:extLst>
      <p:ext uri="{BB962C8B-B14F-4D97-AF65-F5344CB8AC3E}">
        <p14:creationId xmlns:p14="http://schemas.microsoft.com/office/powerpoint/2010/main" val="1379292373"/>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2305" y="56702"/>
            <a:ext cx="11553935" cy="492443"/>
          </a:xfrm>
        </p:spPr>
        <p:txBody>
          <a:bodyPr anchor="t"/>
          <a:lstStyle>
            <a:lvl1pPr>
              <a:defRPr sz="3200">
                <a:solidFill>
                  <a:schemeClr val="accent2">
                    <a:lumMod val="50000"/>
                  </a:schemeClr>
                </a:solidFill>
              </a:defRPr>
            </a:lvl1pPr>
          </a:lstStyle>
          <a:p>
            <a:r>
              <a:rPr lang="en-US" dirty="0"/>
              <a:t>Click to Edit Master Title Style</a:t>
            </a:r>
          </a:p>
        </p:txBody>
      </p:sp>
      <p:sp>
        <p:nvSpPr>
          <p:cNvPr id="5" name="Content Placeholder 4"/>
          <p:cNvSpPr>
            <a:spLocks noGrp="1"/>
          </p:cNvSpPr>
          <p:nvPr>
            <p:ph sz="quarter" idx="10"/>
          </p:nvPr>
        </p:nvSpPr>
        <p:spPr>
          <a:xfrm>
            <a:off x="275953" y="756561"/>
            <a:ext cx="11589479" cy="5529943"/>
          </a:xfrm>
        </p:spPr>
        <p:txBody>
          <a:bodyPr/>
          <a:lstStyle>
            <a:lvl1pPr>
              <a:buClr>
                <a:schemeClr val="tx2"/>
              </a:buClr>
              <a:buSzPct val="110000"/>
              <a:defRPr sz="2800">
                <a:solidFill>
                  <a:schemeClr val="tx2"/>
                </a:solidFill>
              </a:defRPr>
            </a:lvl1pPr>
            <a:lvl2pPr marL="457200" indent="-173736">
              <a:buClr>
                <a:schemeClr val="tx2"/>
              </a:buClr>
              <a:buSzPct val="80000"/>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992585435"/>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2810989525"/>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Title">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914401" y="3060742"/>
            <a:ext cx="5486400" cy="338554"/>
          </a:xfrm>
          <a:noFill/>
        </p:spPr>
        <p:txBody>
          <a:bodyPr anchor="t">
            <a:spAutoFit/>
          </a:bodyPr>
          <a:lstStyle>
            <a:lvl1pPr marL="0" indent="0" algn="l">
              <a:lnSpc>
                <a:spcPct val="100000"/>
              </a:lnSpc>
              <a:spcBef>
                <a:spcPts val="0"/>
              </a:spcBef>
              <a:spcAft>
                <a:spcPts val="0"/>
              </a:spcAft>
              <a:buNone/>
              <a:defRPr sz="2200" b="0">
                <a:solidFill>
                  <a:schemeClr val="tx2">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914400" y="1750888"/>
            <a:ext cx="5486400" cy="1169551"/>
          </a:xfrm>
        </p:spPr>
        <p:txBody>
          <a:bodyPr anchor="b">
            <a:spAutoFit/>
          </a:bodyPr>
          <a:lstStyle>
            <a:lvl1pPr algn="l" defTabSz="457200" rtl="0" eaLnBrk="1" latinLnBrk="0" hangingPunct="1">
              <a:lnSpc>
                <a:spcPct val="100000"/>
              </a:lnSpc>
              <a:spcBef>
                <a:spcPct val="0"/>
              </a:spcBef>
              <a:buNone/>
              <a:defRPr kumimoji="0" lang="en-US" sz="3800" b="1" i="0" kern="1200" cap="none" baseline="0">
                <a:solidFill>
                  <a:schemeClr val="tx1"/>
                </a:solidFill>
                <a:effectLst/>
                <a:latin typeface="+mj-lt"/>
                <a:ea typeface="+mj-ea"/>
                <a:cs typeface="Arial"/>
              </a:defRPr>
            </a:lvl1pPr>
          </a:lstStyle>
          <a:p>
            <a:r>
              <a:rPr kumimoji="0" lang="en-US" dirty="0"/>
              <a:t>Click to Edit </a:t>
            </a:r>
            <a:br>
              <a:rPr kumimoji="0" lang="en-US" dirty="0"/>
            </a:br>
            <a:r>
              <a:rPr kumimoji="0" lang="en-US" dirty="0"/>
              <a:t>Section Title</a:t>
            </a:r>
            <a:endParaRPr lang="en-US" dirty="0"/>
          </a:p>
        </p:txBody>
      </p:sp>
      <p:sp>
        <p:nvSpPr>
          <p:cNvPr id="10" name="Picture Placeholder 8"/>
          <p:cNvSpPr>
            <a:spLocks noGrp="1"/>
          </p:cNvSpPr>
          <p:nvPr>
            <p:ph type="pic" sz="quarter" idx="12" hasCustomPrompt="1"/>
          </p:nvPr>
        </p:nvSpPr>
        <p:spPr>
          <a:xfrm>
            <a:off x="7315200" y="0"/>
            <a:ext cx="4876800" cy="6428014"/>
          </a:xfrm>
          <a:prstGeom prst="rect">
            <a:avLst/>
          </a:prstGeom>
          <a:solidFill>
            <a:srgbClr val="FFFFFF"/>
          </a:solidFill>
          <a:ln>
            <a:noFill/>
          </a:ln>
        </p:spPr>
        <p:txBody>
          <a:bodyPr anchor="ctr"/>
          <a:lstStyle>
            <a:lvl1pPr marL="0" indent="0" algn="ctr">
              <a:buNone/>
              <a:defRPr sz="1800" baseline="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rPr>
              <a:t>Click icon to insert Picture</a:t>
            </a:r>
          </a:p>
        </p:txBody>
      </p:sp>
    </p:spTree>
    <p:extLst>
      <p:ext uri="{BB962C8B-B14F-4D97-AF65-F5344CB8AC3E}">
        <p14:creationId xmlns:p14="http://schemas.microsoft.com/office/powerpoint/2010/main" val="925289017"/>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8" y="1990427"/>
            <a:ext cx="10367433" cy="1477328"/>
          </a:xfrm>
        </p:spPr>
        <p:txBody>
          <a:bodyPr anchor="b"/>
          <a:lstStyle>
            <a:lvl1pPr>
              <a:spcAft>
                <a:spcPts val="0"/>
              </a:spcAft>
              <a:defRPr sz="9600" baseline="0">
                <a:solidFill>
                  <a:schemeClr val="tx1"/>
                </a:solidFill>
              </a:defRPr>
            </a:lvl1pPr>
          </a:lstStyle>
          <a:p>
            <a:r>
              <a:rPr lang="en-US" dirty="0"/>
              <a:t>BIG Word</a:t>
            </a:r>
          </a:p>
        </p:txBody>
      </p:sp>
      <p:sp>
        <p:nvSpPr>
          <p:cNvPr id="4" name="Text Placeholder 3"/>
          <p:cNvSpPr>
            <a:spLocks noGrp="1"/>
          </p:cNvSpPr>
          <p:nvPr>
            <p:ph type="body" sz="quarter" idx="10" hasCustomPrompt="1"/>
          </p:nvPr>
        </p:nvSpPr>
        <p:spPr>
          <a:xfrm>
            <a:off x="912288" y="3467759"/>
            <a:ext cx="10367433" cy="615553"/>
          </a:xfrm>
          <a:noFill/>
        </p:spPr>
        <p:txBody>
          <a:bodyPr vert="horz" wrap="square" lIns="0" tIns="0" rIns="0" bIns="0" rtlCol="0" anchor="t">
            <a:spAutoFit/>
          </a:bodyPr>
          <a:lstStyle>
            <a:lvl1pPr marL="0" indent="0">
              <a:spcAft>
                <a:spcPts val="0"/>
              </a:spcAft>
              <a:buFontTx/>
              <a:buNone/>
              <a:defRPr lang="en-US" sz="4000"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buNone/>
            </a:pPr>
            <a:r>
              <a:rPr lang="en-US" dirty="0"/>
              <a:t>Smaller word</a:t>
            </a:r>
          </a:p>
        </p:txBody>
      </p:sp>
    </p:spTree>
    <p:extLst>
      <p:ext uri="{BB962C8B-B14F-4D97-AF65-F5344CB8AC3E}">
        <p14:creationId xmlns:p14="http://schemas.microsoft.com/office/powerpoint/2010/main" val="1995578703"/>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Content Placeholder 10"/>
          <p:cNvSpPr>
            <a:spLocks noGrp="1"/>
          </p:cNvSpPr>
          <p:nvPr>
            <p:ph sz="quarter" idx="12"/>
          </p:nvPr>
        </p:nvSpPr>
        <p:spPr>
          <a:xfrm>
            <a:off x="442687" y="1349834"/>
            <a:ext cx="11299372" cy="4936671"/>
          </a:xfrm>
        </p:spPr>
        <p:txBody>
          <a:bodyPr/>
          <a:lstStyle>
            <a:lvl1pPr>
              <a:buClr>
                <a:schemeClr val="tx2"/>
              </a:buClr>
              <a:buSzPct val="100000"/>
              <a:defRPr sz="2800">
                <a:solidFill>
                  <a:schemeClr val="tx2"/>
                </a:solidFill>
              </a:defRPr>
            </a:lvl1pPr>
            <a:lvl2pPr marL="457200" indent="-173736">
              <a:buClr>
                <a:schemeClr val="tx2"/>
              </a:buClr>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en-US" dirty="0"/>
              <a:t>Edit Master text styles</a:t>
            </a:r>
          </a:p>
          <a:p>
            <a:pPr lvl="1"/>
            <a:r>
              <a:rPr lang="en-US" dirty="0"/>
              <a:t>Second level</a:t>
            </a:r>
          </a:p>
          <a:p>
            <a:pPr lvl="2"/>
            <a:r>
              <a:rPr lang="en-US" dirty="0"/>
              <a:t>Third level</a:t>
            </a:r>
          </a:p>
        </p:txBody>
      </p:sp>
      <p:sp>
        <p:nvSpPr>
          <p:cNvPr id="6" name="Title 1"/>
          <p:cNvSpPr>
            <a:spLocks noGrp="1"/>
          </p:cNvSpPr>
          <p:nvPr>
            <p:ph type="title" hasCustomPrompt="1"/>
          </p:nvPr>
        </p:nvSpPr>
        <p:spPr>
          <a:xfrm>
            <a:off x="442687" y="56702"/>
            <a:ext cx="11299372" cy="492443"/>
          </a:xfrm>
        </p:spPr>
        <p:txBody>
          <a:bodyPr/>
          <a:lstStyle>
            <a:lvl1pPr>
              <a:defRPr sz="3200">
                <a:solidFill>
                  <a:schemeClr val="accent2">
                    <a:lumMod val="50000"/>
                  </a:schemeClr>
                </a:solidFill>
              </a:defRPr>
            </a:lvl1pPr>
          </a:lstStyle>
          <a:p>
            <a:r>
              <a:rPr lang="en-US" dirty="0"/>
              <a:t>Click to Edit Master Title Style</a:t>
            </a:r>
          </a:p>
        </p:txBody>
      </p:sp>
    </p:spTree>
    <p:extLst>
      <p:ext uri="{BB962C8B-B14F-4D97-AF65-F5344CB8AC3E}">
        <p14:creationId xmlns:p14="http://schemas.microsoft.com/office/powerpoint/2010/main" val="716069332"/>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200" y="56697"/>
            <a:ext cx="12091912" cy="369332"/>
          </a:xfrm>
          <a:prstGeom prst="rect">
            <a:avLst/>
          </a:prstGeom>
          <a:noFill/>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37200" y="598715"/>
            <a:ext cx="12091912" cy="5709557"/>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cxnSp>
        <p:nvCxnSpPr>
          <p:cNvPr id="8" name="Straight Connector 7"/>
          <p:cNvCxnSpPr/>
          <p:nvPr/>
        </p:nvCxnSpPr>
        <p:spPr bwMode="auto">
          <a:xfrm>
            <a:off x="0" y="6308270"/>
            <a:ext cx="12192000" cy="0"/>
          </a:xfrm>
          <a:prstGeom prst="line">
            <a:avLst/>
          </a:prstGeom>
          <a:noFill/>
          <a:ln w="19050" cap="flat" cmpd="sng" algn="ctr">
            <a:solidFill>
              <a:schemeClr val="tx2"/>
            </a:solidFill>
            <a:prstDash val="solid"/>
            <a:round/>
            <a:headEnd type="none" w="med" len="med"/>
            <a:tailEnd type="none" w="med" len="med"/>
          </a:ln>
          <a:effectLst/>
        </p:spPr>
      </p:cxnSp>
      <p:pic>
        <p:nvPicPr>
          <p:cNvPr id="7" name="Picture 6"/>
          <p:cNvPicPr>
            <a:picLocks noChangeAspect="1"/>
          </p:cNvPicPr>
          <p:nvPr userDrawn="1"/>
        </p:nvPicPr>
        <p:blipFill>
          <a:blip r:embed="rId8"/>
          <a:stretch>
            <a:fillRect/>
          </a:stretch>
        </p:blipFill>
        <p:spPr>
          <a:xfrm>
            <a:off x="9303583" y="6346028"/>
            <a:ext cx="2762560" cy="489259"/>
          </a:xfrm>
          <a:prstGeom prst="rect">
            <a:avLst/>
          </a:prstGeom>
        </p:spPr>
      </p:pic>
    </p:spTree>
    <p:extLst>
      <p:ext uri="{BB962C8B-B14F-4D97-AF65-F5344CB8AC3E}">
        <p14:creationId xmlns:p14="http://schemas.microsoft.com/office/powerpoint/2010/main" val="15548591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6" r:id="rId4"/>
    <p:sldLayoutId id="2147483667" r:id="rId5"/>
    <p:sldLayoutId id="2147483668" r:id="rId6"/>
  </p:sldLayoutIdLst>
  <p:transition spd="med">
    <p:fade/>
  </p:transition>
  <p:txStyles>
    <p:titleStyle>
      <a:lvl1pPr algn="l" defTabSz="457200" rtl="0" eaLnBrk="1" latinLnBrk="0" hangingPunct="1">
        <a:lnSpc>
          <a:spcPct val="100000"/>
        </a:lnSpc>
        <a:spcBef>
          <a:spcPct val="0"/>
        </a:spcBef>
        <a:buNone/>
        <a:defRPr sz="2400" b="1" kern="1200">
          <a:solidFill>
            <a:schemeClr val="accent2">
              <a:lumMod val="50000"/>
            </a:schemeClr>
          </a:solidFill>
          <a:latin typeface="+mj-lt"/>
          <a:ea typeface="+mj-ea"/>
          <a:cs typeface="Arial"/>
        </a:defRPr>
      </a:lvl1pPr>
    </p:titleStyle>
    <p:body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2"/>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2"/>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2"/>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7641" y="2157575"/>
            <a:ext cx="10935730" cy="1161536"/>
          </a:xfrm>
        </p:spPr>
        <p:txBody>
          <a:bodyPr/>
          <a:lstStyle/>
          <a:p>
            <a:r>
              <a:rPr lang="en-US" sz="3600" dirty="0"/>
              <a:t>Objectives and expected outputs </a:t>
            </a:r>
            <a:endParaRPr lang="en-US" sz="3600" dirty="0">
              <a:effectLst>
                <a:outerShdw blurRad="38100" dist="38100" dir="2700000" algn="tl">
                  <a:srgbClr val="000000">
                    <a:alpha val="43137"/>
                  </a:srgbClr>
                </a:outerShdw>
              </a:effectLst>
              <a:latin typeface="Calibri" panose="020F0502020204030204" pitchFamily="34" charset="0"/>
            </a:endParaRPr>
          </a:p>
        </p:txBody>
      </p:sp>
      <p:sp>
        <p:nvSpPr>
          <p:cNvPr id="3" name="Subtitle 2"/>
          <p:cNvSpPr>
            <a:spLocks noGrp="1"/>
          </p:cNvSpPr>
          <p:nvPr>
            <p:ph type="subTitle" idx="1"/>
          </p:nvPr>
        </p:nvSpPr>
        <p:spPr>
          <a:xfrm>
            <a:off x="1690346" y="4206198"/>
            <a:ext cx="8534400" cy="914400"/>
          </a:xfrm>
        </p:spPr>
        <p:txBody>
          <a:bodyPr/>
          <a:lstStyle/>
          <a:p>
            <a:r>
              <a:rPr lang="en-US" sz="1800" dirty="0">
                <a:solidFill>
                  <a:schemeClr val="accent2">
                    <a:lumMod val="50000"/>
                  </a:schemeClr>
                </a:solidFill>
                <a:latin typeface="+mj-lt"/>
                <a:ea typeface="+mj-ea"/>
              </a:rPr>
              <a:t>African Centre for Statistics, UNECA</a:t>
            </a:r>
          </a:p>
        </p:txBody>
      </p:sp>
      <p:sp>
        <p:nvSpPr>
          <p:cNvPr id="4" name="Rectangle 19"/>
          <p:cNvSpPr>
            <a:spLocks/>
          </p:cNvSpPr>
          <p:nvPr/>
        </p:nvSpPr>
        <p:spPr bwMode="auto">
          <a:xfrm>
            <a:off x="307641" y="885767"/>
            <a:ext cx="10935730"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400000"/>
                <a:headEnd/>
                <a:tailEnd/>
              </a14:hiddenLine>
            </a:ext>
          </a:extLst>
        </p:spPr>
        <p:txBody>
          <a:bodyPr wrap="square" lIns="45720" rIns="45720">
            <a:spAutoFit/>
          </a:bodyPr>
          <a:lstStyle>
            <a:lvl1pPr indent="3873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r"/>
            <a:r>
              <a:rPr lang="en-US" altLang="fr-FR" sz="2800" b="1" dirty="0">
                <a:solidFill>
                  <a:schemeClr val="accent3">
                    <a:lumMod val="75000"/>
                  </a:schemeClr>
                </a:solidFill>
                <a:latin typeface="Lato" panose="020F0502020204030203" pitchFamily="34" charset="0"/>
                <a:sym typeface="Lato" panose="020F0502020204030203" pitchFamily="34" charset="0"/>
              </a:rPr>
              <a:t>Sub-regional workshop on data and metadata sharing and exchange </a:t>
            </a:r>
          </a:p>
        </p:txBody>
      </p:sp>
    </p:spTree>
    <p:extLst>
      <p:ext uri="{BB962C8B-B14F-4D97-AF65-F5344CB8AC3E}">
        <p14:creationId xmlns:p14="http://schemas.microsoft.com/office/powerpoint/2010/main" val="2325068734"/>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2"/>
          </p:nvPr>
        </p:nvSpPr>
        <p:spPr>
          <a:xfrm>
            <a:off x="442687" y="851338"/>
            <a:ext cx="11299372" cy="5435167"/>
          </a:xfrm>
        </p:spPr>
        <p:txBody>
          <a:bodyPr/>
          <a:lstStyle/>
          <a:p>
            <a:pPr fontAlgn="base"/>
            <a:r>
              <a:rPr lang="en-US" sz="2500" b="0" dirty="0"/>
              <a:t>The workshop is an activity of the first pillar of the ten tranche of the Development Account </a:t>
            </a:r>
            <a:r>
              <a:rPr lang="en-US" sz="2500" b="0" dirty="0" err="1"/>
              <a:t>programme</a:t>
            </a:r>
            <a:r>
              <a:rPr lang="en-US" sz="2500" b="0" dirty="0"/>
              <a:t> of statistics and data (DA10)</a:t>
            </a:r>
          </a:p>
          <a:p>
            <a:pPr fontAlgn="base"/>
            <a:endParaRPr lang="en-US" sz="2500" b="0" dirty="0"/>
          </a:p>
          <a:p>
            <a:pPr fontAlgn="base"/>
            <a:r>
              <a:rPr lang="en-US" sz="2500" b="0" dirty="0"/>
              <a:t>The objective of the DA10 (2016-2019) is to strengthen statistical capacity of countries to measure, monitor and report on the sustainable development goals in an accurate, reliable and timely manner for evidence-based policymaking</a:t>
            </a:r>
          </a:p>
          <a:p>
            <a:pPr fontAlgn="base"/>
            <a:endParaRPr lang="en-US" sz="2500" b="0" dirty="0"/>
          </a:p>
          <a:p>
            <a:pPr fontAlgn="base"/>
            <a:r>
              <a:rPr lang="en-US" sz="2500" b="0" dirty="0"/>
              <a:t>Pillar 1, means of implementation, is a cross-cutting pillar with the objective to enhance the capacity of countries to strengthen statistical institutional environments and production processes across multiple statistical domains to measure, monitor and report on the 2030 Sustainable Development Agenda</a:t>
            </a:r>
          </a:p>
          <a:p>
            <a:pPr fontAlgn="base"/>
            <a:endParaRPr lang="en-US" sz="2500" b="0" dirty="0"/>
          </a:p>
          <a:p>
            <a:endParaRPr lang="en-US" sz="2500" dirty="0"/>
          </a:p>
        </p:txBody>
      </p:sp>
      <p:sp>
        <p:nvSpPr>
          <p:cNvPr id="3" name="Title 2"/>
          <p:cNvSpPr>
            <a:spLocks noGrp="1"/>
          </p:cNvSpPr>
          <p:nvPr>
            <p:ph type="title"/>
          </p:nvPr>
        </p:nvSpPr>
        <p:spPr>
          <a:xfrm>
            <a:off x="442687" y="56702"/>
            <a:ext cx="11299372" cy="492443"/>
          </a:xfrm>
        </p:spPr>
        <p:txBody>
          <a:bodyPr/>
          <a:lstStyle/>
          <a:p>
            <a:r>
              <a:rPr lang="en-US" dirty="0"/>
              <a:t>Background</a:t>
            </a:r>
          </a:p>
        </p:txBody>
      </p:sp>
    </p:spTree>
    <p:extLst>
      <p:ext uri="{BB962C8B-B14F-4D97-AF65-F5344CB8AC3E}">
        <p14:creationId xmlns:p14="http://schemas.microsoft.com/office/powerpoint/2010/main" val="179233630"/>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2"/>
          </p:nvPr>
        </p:nvSpPr>
        <p:spPr>
          <a:xfrm>
            <a:off x="442687" y="819808"/>
            <a:ext cx="11299372" cy="5466698"/>
          </a:xfrm>
        </p:spPr>
        <p:txBody>
          <a:bodyPr/>
          <a:lstStyle/>
          <a:p>
            <a:pPr>
              <a:spcBef>
                <a:spcPts val="900"/>
              </a:spcBef>
            </a:pPr>
            <a:r>
              <a:rPr lang="en-US" sz="2500" b="0" dirty="0"/>
              <a:t>Kick-off workshop (Cape Town, South Africa, 19 to 20 January 2017) reflected on the preparation of national indicator framework and on the roadmaps for the development of a clear set of strategies to strengthen national statistical systems and their deliveries in line with the Global Action Plan</a:t>
            </a:r>
          </a:p>
          <a:p>
            <a:pPr>
              <a:spcBef>
                <a:spcPts val="900"/>
              </a:spcBef>
            </a:pPr>
            <a:r>
              <a:rPr lang="en-US" sz="2500" b="0" dirty="0"/>
              <a:t>Regional workshop on sound institutional environment, cooperation, dialogue and partnerships for the production and utilization of SDG indicators  (Libreville, Gabon, 14 to 16 June 2017)</a:t>
            </a:r>
          </a:p>
          <a:p>
            <a:pPr>
              <a:spcBef>
                <a:spcPts val="900"/>
              </a:spcBef>
            </a:pPr>
            <a:r>
              <a:rPr lang="en-US" sz="2500" b="0" dirty="0"/>
              <a:t>Regional workshops on data disaggregation (Lilongwe, Malawi, 27 to 29 September 2017 and Victoria, Seychelles, 25-27 October 2017)</a:t>
            </a:r>
          </a:p>
          <a:p>
            <a:pPr>
              <a:spcBef>
                <a:spcPts val="900"/>
              </a:spcBef>
            </a:pPr>
            <a:r>
              <a:rPr lang="en-US" sz="2500" b="0" dirty="0"/>
              <a:t>Regional workshops on the integration of administrative data, big data and geospatial information for the compilation of SDG indicators (Addis Ababa, Ethiopia, 23-25 April 2018 and Lomé, Togo, 9 - 11 May 2018)</a:t>
            </a:r>
          </a:p>
          <a:p>
            <a:pPr marL="0" indent="0">
              <a:buNone/>
            </a:pPr>
            <a:endParaRPr lang="en-US" sz="2500" b="0" dirty="0"/>
          </a:p>
        </p:txBody>
      </p:sp>
      <p:sp>
        <p:nvSpPr>
          <p:cNvPr id="3" name="Title 2"/>
          <p:cNvSpPr>
            <a:spLocks noGrp="1"/>
          </p:cNvSpPr>
          <p:nvPr>
            <p:ph type="title"/>
          </p:nvPr>
        </p:nvSpPr>
        <p:spPr>
          <a:xfrm>
            <a:off x="442687" y="56702"/>
            <a:ext cx="11299372" cy="492443"/>
          </a:xfrm>
        </p:spPr>
        <p:txBody>
          <a:bodyPr/>
          <a:lstStyle/>
          <a:p>
            <a:r>
              <a:rPr lang="en-US" dirty="0"/>
              <a:t>DA10 pillar 1 activities conducted so far</a:t>
            </a:r>
          </a:p>
        </p:txBody>
      </p:sp>
    </p:spTree>
    <p:extLst>
      <p:ext uri="{BB962C8B-B14F-4D97-AF65-F5344CB8AC3E}">
        <p14:creationId xmlns:p14="http://schemas.microsoft.com/office/powerpoint/2010/main" val="774790809"/>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2"/>
          </p:nvPr>
        </p:nvSpPr>
        <p:spPr>
          <a:xfrm>
            <a:off x="442687" y="819808"/>
            <a:ext cx="11299372" cy="5466698"/>
          </a:xfrm>
        </p:spPr>
        <p:txBody>
          <a:bodyPr/>
          <a:lstStyle/>
          <a:p>
            <a:r>
              <a:rPr lang="en-US" sz="2500" b="0" dirty="0"/>
              <a:t>Regional workshops on the integration of administrative data, big data and geospatial information for the compilation of SDG indicators (Addis Ababa, Ethiopia, 23-25 April 2018 and Lomé, Togo, 9 - 11 May 2018)</a:t>
            </a:r>
          </a:p>
          <a:p>
            <a:r>
              <a:rPr lang="en-GB" sz="2500" b="0" dirty="0"/>
              <a:t>In target countries (Gabon, Malawi, Madagascar, Mauritania, Seychelles, Sudan and Togo):</a:t>
            </a:r>
          </a:p>
          <a:p>
            <a:pPr lvl="1"/>
            <a:r>
              <a:rPr lang="en-US" sz="2100" b="0" dirty="0"/>
              <a:t>Assessment of the </a:t>
            </a:r>
            <a:r>
              <a:rPr lang="en-US" sz="2100" b="0" smtClean="0"/>
              <a:t>institutional statistical </a:t>
            </a:r>
            <a:r>
              <a:rPr lang="en-US" sz="2100" b="0" dirty="0"/>
              <a:t>environment and production processes</a:t>
            </a:r>
          </a:p>
          <a:p>
            <a:pPr lvl="1"/>
            <a:r>
              <a:rPr lang="en-US" sz="2100" b="0" dirty="0"/>
              <a:t>national workshops (Gabon, Malawi, Mauritania, Seychelles, Sudan and Togo) to discuss the findings from the assessment and to support the establishment of specific roadmaps for strengthening statistical institutional environment to measure, monitor and report on the sustainable development goals</a:t>
            </a:r>
            <a:endParaRPr lang="en-US" sz="2500" b="0" dirty="0"/>
          </a:p>
          <a:p>
            <a:r>
              <a:rPr lang="en-GB" sz="2500" b="0" dirty="0"/>
              <a:t>Support provided to Benin in the transformation and modernization of the National Statistical System (drafting of the new statistics law and related regulations, the NSDS 3 and organization of the NSS)</a:t>
            </a:r>
          </a:p>
        </p:txBody>
      </p:sp>
      <p:sp>
        <p:nvSpPr>
          <p:cNvPr id="3" name="Title 2"/>
          <p:cNvSpPr>
            <a:spLocks noGrp="1"/>
          </p:cNvSpPr>
          <p:nvPr>
            <p:ph type="title"/>
          </p:nvPr>
        </p:nvSpPr>
        <p:spPr>
          <a:xfrm>
            <a:off x="442687" y="56702"/>
            <a:ext cx="11299372" cy="492443"/>
          </a:xfrm>
        </p:spPr>
        <p:txBody>
          <a:bodyPr/>
          <a:lstStyle/>
          <a:p>
            <a:r>
              <a:rPr lang="en-US" dirty="0"/>
              <a:t>DA10 pillar 1 activities conducted so far</a:t>
            </a:r>
          </a:p>
        </p:txBody>
      </p:sp>
    </p:spTree>
    <p:extLst>
      <p:ext uri="{BB962C8B-B14F-4D97-AF65-F5344CB8AC3E}">
        <p14:creationId xmlns:p14="http://schemas.microsoft.com/office/powerpoint/2010/main" val="3018332278"/>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2"/>
          </p:nvPr>
        </p:nvSpPr>
        <p:spPr/>
        <p:txBody>
          <a:bodyPr/>
          <a:lstStyle/>
          <a:p>
            <a:pPr>
              <a:spcBef>
                <a:spcPts val="900"/>
              </a:spcBef>
            </a:pPr>
            <a:r>
              <a:rPr lang="en-US" sz="2500" b="0" dirty="0"/>
              <a:t>National workshop to discuss the findings from the assessment of the institutional </a:t>
            </a:r>
            <a:r>
              <a:rPr lang="en-US" sz="2500" b="0" dirty="0" smtClean="0"/>
              <a:t>statistical environment </a:t>
            </a:r>
            <a:r>
              <a:rPr lang="en-US" sz="2500" b="0" dirty="0"/>
              <a:t>and production processes in Madagascar (before the end of 2018)</a:t>
            </a:r>
          </a:p>
          <a:p>
            <a:pPr>
              <a:spcBef>
                <a:spcPts val="900"/>
              </a:spcBef>
            </a:pPr>
            <a:r>
              <a:rPr lang="en-US" sz="2500" b="0" dirty="0"/>
              <a:t>Regional workshop on data and metadata sharing and exchange </a:t>
            </a:r>
            <a:r>
              <a:rPr lang="en-GB" sz="2500" b="0" dirty="0"/>
              <a:t>for French-speaking African countries (first semester of 2019)</a:t>
            </a:r>
          </a:p>
          <a:p>
            <a:pPr>
              <a:spcBef>
                <a:spcPts val="900"/>
              </a:spcBef>
            </a:pPr>
            <a:r>
              <a:rPr lang="en-GB" sz="2500" b="0" dirty="0"/>
              <a:t>Closing workshop (end of 2019)</a:t>
            </a:r>
          </a:p>
          <a:p>
            <a:pPr marL="0" indent="0">
              <a:spcBef>
                <a:spcPts val="900"/>
              </a:spcBef>
              <a:buNone/>
            </a:pPr>
            <a:endParaRPr lang="en-GB" sz="2500" b="0" dirty="0"/>
          </a:p>
          <a:p>
            <a:pPr marL="0" indent="0">
              <a:spcBef>
                <a:spcPts val="900"/>
              </a:spcBef>
              <a:buNone/>
            </a:pPr>
            <a:endParaRPr lang="en-US" sz="2500" b="0" dirty="0"/>
          </a:p>
        </p:txBody>
      </p:sp>
      <p:sp>
        <p:nvSpPr>
          <p:cNvPr id="3" name="Title 2"/>
          <p:cNvSpPr>
            <a:spLocks noGrp="1"/>
          </p:cNvSpPr>
          <p:nvPr>
            <p:ph type="title"/>
          </p:nvPr>
        </p:nvSpPr>
        <p:spPr/>
        <p:txBody>
          <a:bodyPr/>
          <a:lstStyle/>
          <a:p>
            <a:r>
              <a:rPr lang="en-GB" dirty="0"/>
              <a:t>Next activities</a:t>
            </a:r>
            <a:endParaRPr lang="en-US" dirty="0"/>
          </a:p>
        </p:txBody>
      </p:sp>
    </p:spTree>
    <p:extLst>
      <p:ext uri="{BB962C8B-B14F-4D97-AF65-F5344CB8AC3E}">
        <p14:creationId xmlns:p14="http://schemas.microsoft.com/office/powerpoint/2010/main" val="2318456342"/>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2"/>
          </p:nvPr>
        </p:nvSpPr>
        <p:spPr/>
        <p:txBody>
          <a:bodyPr/>
          <a:lstStyle/>
          <a:p>
            <a:pPr>
              <a:spcBef>
                <a:spcPts val="900"/>
              </a:spcBef>
            </a:pPr>
            <a:r>
              <a:rPr lang="en-US" sz="2500" b="0" dirty="0"/>
              <a:t>To review and discuss requirements for the development of common data repositories across national statistical systems and the use of innovative software and tools for data and metadata sharing and exchange in support of the reporting, dissemination, and utilization of SDG Indicators</a:t>
            </a:r>
          </a:p>
          <a:p>
            <a:pPr>
              <a:spcBef>
                <a:spcPts val="900"/>
              </a:spcBef>
            </a:pPr>
            <a:r>
              <a:rPr lang="en-US" sz="2500" b="0" dirty="0"/>
              <a:t>To address and discuss how to mainstream statistical data and metadata storage and exchange through the adoption of open standards and technologies such as SDMX</a:t>
            </a:r>
          </a:p>
        </p:txBody>
      </p:sp>
      <p:sp>
        <p:nvSpPr>
          <p:cNvPr id="3" name="Title 2"/>
          <p:cNvSpPr>
            <a:spLocks noGrp="1"/>
          </p:cNvSpPr>
          <p:nvPr>
            <p:ph type="title"/>
          </p:nvPr>
        </p:nvSpPr>
        <p:spPr>
          <a:xfrm>
            <a:off x="442687" y="56702"/>
            <a:ext cx="11299372" cy="984885"/>
          </a:xfrm>
        </p:spPr>
        <p:txBody>
          <a:bodyPr/>
          <a:lstStyle/>
          <a:p>
            <a:r>
              <a:rPr lang="en-GB" dirty="0"/>
              <a:t>Objectives of the workshop on</a:t>
            </a:r>
            <a:r>
              <a:rPr lang="en-US" dirty="0"/>
              <a:t> data and metadata sharing and exchange </a:t>
            </a:r>
          </a:p>
        </p:txBody>
      </p:sp>
    </p:spTree>
    <p:extLst>
      <p:ext uri="{BB962C8B-B14F-4D97-AF65-F5344CB8AC3E}">
        <p14:creationId xmlns:p14="http://schemas.microsoft.com/office/powerpoint/2010/main" val="2005985224"/>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2"/>
          </p:nvPr>
        </p:nvSpPr>
        <p:spPr/>
        <p:txBody>
          <a:bodyPr/>
          <a:lstStyle/>
          <a:p>
            <a:pPr>
              <a:spcBef>
                <a:spcPts val="900"/>
              </a:spcBef>
            </a:pPr>
            <a:r>
              <a:rPr lang="en-US" sz="2500" b="0" dirty="0"/>
              <a:t>To raise awareness among countries on the advantages of using common data and metadata portals and open standards and technologies for exchanging and reporting data and metadata in the framework </a:t>
            </a:r>
            <a:r>
              <a:rPr lang="en-US" sz="2500" b="0"/>
              <a:t>of SDG </a:t>
            </a:r>
            <a:r>
              <a:rPr lang="en-US" sz="2500" b="0" dirty="0"/>
              <a:t>indicators </a:t>
            </a:r>
          </a:p>
          <a:p>
            <a:pPr>
              <a:spcBef>
                <a:spcPts val="900"/>
              </a:spcBef>
            </a:pPr>
            <a:r>
              <a:rPr lang="en-US" sz="2500" b="0" dirty="0"/>
              <a:t>To raise awareness of tools available to support data and metadata exchange using the SDMX standard, and how these can be used to facilitate the exchange of SDG indicators </a:t>
            </a:r>
          </a:p>
          <a:p>
            <a:pPr>
              <a:spcBef>
                <a:spcPts val="900"/>
              </a:spcBef>
            </a:pPr>
            <a:r>
              <a:rPr lang="en-US" sz="2500" b="0" dirty="0"/>
              <a:t>To review the Principles of SDG Indicator Reporting and Dissemination Platforms and guidelines for their application in the context of data sharing and exchange </a:t>
            </a:r>
            <a:endParaRPr lang="en-US" sz="2500" dirty="0"/>
          </a:p>
        </p:txBody>
      </p:sp>
      <p:sp>
        <p:nvSpPr>
          <p:cNvPr id="3" name="Title 2"/>
          <p:cNvSpPr>
            <a:spLocks noGrp="1"/>
          </p:cNvSpPr>
          <p:nvPr>
            <p:ph type="title"/>
          </p:nvPr>
        </p:nvSpPr>
        <p:spPr/>
        <p:txBody>
          <a:bodyPr/>
          <a:lstStyle/>
          <a:p>
            <a:r>
              <a:rPr lang="en-US"/>
              <a:t>Expected Outcomes</a:t>
            </a:r>
            <a:endParaRPr lang="en-US" dirty="0"/>
          </a:p>
        </p:txBody>
      </p:sp>
    </p:spTree>
    <p:extLst>
      <p:ext uri="{BB962C8B-B14F-4D97-AF65-F5344CB8AC3E}">
        <p14:creationId xmlns:p14="http://schemas.microsoft.com/office/powerpoint/2010/main" val="922665876"/>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1" cy="1224115"/>
          </a:xfrm>
        </p:spPr>
        <p:txBody>
          <a:bodyPr>
            <a:normAutofit fontScale="90000"/>
          </a:bodyPr>
          <a:lstStyle/>
          <a:p>
            <a:pPr algn="ctr"/>
            <a:r>
              <a:rPr lang="en-GB" i="1" dirty="0"/>
              <a:t/>
            </a:r>
            <a:br>
              <a:rPr lang="en-GB" i="1" dirty="0"/>
            </a:br>
            <a:r>
              <a:rPr lang="en-GB" i="1" dirty="0"/>
              <a:t>					</a:t>
            </a:r>
            <a:br>
              <a:rPr lang="en-GB" i="1" dirty="0"/>
            </a:br>
            <a:r>
              <a:rPr lang="en-GB" i="1" dirty="0"/>
              <a:t/>
            </a:r>
            <a:br>
              <a:rPr lang="en-GB" i="1" dirty="0"/>
            </a:br>
            <a:r>
              <a:rPr lang="en-GB" i="1" dirty="0"/>
              <a:t/>
            </a:r>
            <a:br>
              <a:rPr lang="en-GB" i="1" dirty="0"/>
            </a:br>
            <a:r>
              <a:rPr lang="en-GB" i="1" dirty="0"/>
              <a:t/>
            </a:r>
            <a:br>
              <a:rPr lang="en-GB" i="1" dirty="0"/>
            </a:br>
            <a:r>
              <a:rPr lang="en-GB" i="1" dirty="0"/>
              <a:t/>
            </a:r>
            <a:br>
              <a:rPr lang="en-GB" i="1" dirty="0"/>
            </a:br>
            <a:r>
              <a:rPr lang="en-GB" i="1" dirty="0"/>
              <a:t/>
            </a:r>
            <a:br>
              <a:rPr lang="en-GB" i="1" dirty="0"/>
            </a:br>
            <a:r>
              <a:rPr lang="en-GB" sz="4000" b="1" dirty="0">
                <a:solidFill>
                  <a:srgbClr val="002060"/>
                </a:solidFill>
                <a:effectLst>
                  <a:outerShdw blurRad="38100" dist="38100" dir="2700000" algn="tl">
                    <a:srgbClr val="000000">
                      <a:alpha val="43137"/>
                    </a:srgbClr>
                  </a:outerShdw>
                </a:effectLst>
              </a:rPr>
              <a:t>Thank you</a:t>
            </a:r>
            <a:endParaRPr lang="en-US" sz="4000" b="1" dirty="0">
              <a:solidFill>
                <a:srgbClr val="002060"/>
              </a:solidFill>
              <a:effectLst>
                <a:outerShdw blurRad="38100" dist="38100" dir="2700000" algn="tl">
                  <a:srgbClr val="000000">
                    <a:alpha val="43137"/>
                  </a:srgbClr>
                </a:outerShdw>
              </a:effectLst>
            </a:endParaRPr>
          </a:p>
        </p:txBody>
      </p:sp>
      <p:sp>
        <p:nvSpPr>
          <p:cNvPr id="3" name="Content Placeholder 2"/>
          <p:cNvSpPr>
            <a:spLocks noGrp="1"/>
          </p:cNvSpPr>
          <p:nvPr>
            <p:ph idx="4294967295"/>
          </p:nvPr>
        </p:nvSpPr>
        <p:spPr>
          <a:xfrm>
            <a:off x="551793" y="1576552"/>
            <a:ext cx="10547131" cy="3342290"/>
          </a:xfrm>
          <a:prstGeom prst="rect">
            <a:avLst/>
          </a:prstGeom>
        </p:spPr>
        <p:txBody>
          <a:bodyPr>
            <a:normAutofit/>
          </a:bodyPr>
          <a:lstStyle/>
          <a:p>
            <a:pPr marL="0" indent="0">
              <a:buNone/>
            </a:pPr>
            <a:endParaRPr lang="en-US" sz="3200" b="1" dirty="0">
              <a:solidFill>
                <a:srgbClr val="002060"/>
              </a:solidFill>
            </a:endParaRPr>
          </a:p>
          <a:p>
            <a:pPr marL="0" indent="0">
              <a:buNone/>
            </a:pPr>
            <a:endParaRPr lang="en-US" sz="3200" dirty="0"/>
          </a:p>
          <a:p>
            <a:endParaRPr lang="en-US" sz="3200" dirty="0"/>
          </a:p>
          <a:p>
            <a:endParaRPr lang="en-US" sz="3200" dirty="0"/>
          </a:p>
        </p:txBody>
      </p:sp>
    </p:spTree>
    <p:extLst>
      <p:ext uri="{BB962C8B-B14F-4D97-AF65-F5344CB8AC3E}">
        <p14:creationId xmlns:p14="http://schemas.microsoft.com/office/powerpoint/2010/main" val="2436900889"/>
      </p:ext>
    </p:extLst>
  </p:cSld>
  <p:clrMapOvr>
    <a:masterClrMapping/>
  </p:clrMapOvr>
  <p:transition spd="med">
    <p:fade/>
  </p:transition>
</p:sld>
</file>

<file path=ppt/tags/tag1.xml><?xml version="1.0" encoding="utf-8"?>
<p:tagLst xmlns:a="http://schemas.openxmlformats.org/drawingml/2006/main" xmlns:r="http://schemas.openxmlformats.org/officeDocument/2006/relationships" xmlns:p="http://schemas.openxmlformats.org/presentationml/2006/main">
  <p:tag name="_AMO_UNIQUEIDENTIFIER" val="91a5dae7-80f0-4b0f-83de-715897a5b74c"/>
  <p:tag name="_AMO_REPORTCONTROLSVISIBLE" val="Empty"/>
</p:tagLst>
</file>

<file path=ppt/theme/theme1.xml><?xml version="1.0" encoding="utf-8"?>
<a:theme xmlns:a="http://schemas.openxmlformats.org/drawingml/2006/main" name="Esri_Corporate_Template_4x3">
  <a:themeElements>
    <a:clrScheme name="Custom 1">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C9F2FF"/>
      </a:hlink>
      <a:folHlink>
        <a:srgbClr val="0070C0"/>
      </a:folHlink>
    </a:clrScheme>
    <a:fontScheme name="Esri-Arial">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19050" cap="flat" cmpd="sng" algn="ctr">
          <a:solidFill>
            <a:schemeClr val="tx2"/>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defRPr dirty="0" err="1" smtClean="0">
            <a:ea typeface="+mn-ea"/>
            <a:cs typeface="+mn-cs"/>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WDF-ACS Template</Template>
  <TotalTime>8292</TotalTime>
  <Words>660</Words>
  <Application>Microsoft Office PowerPoint</Application>
  <PresentationFormat>Widescreen</PresentationFormat>
  <Paragraphs>38</Paragraphs>
  <Slides>8</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ＭＳ Ｐゴシック</vt:lpstr>
      <vt:lpstr>Arial</vt:lpstr>
      <vt:lpstr>Calibri</vt:lpstr>
      <vt:lpstr>Lato</vt:lpstr>
      <vt:lpstr>Lucida Grande</vt:lpstr>
      <vt:lpstr>Wingdings</vt:lpstr>
      <vt:lpstr>Esri_Corporate_Template_4x3</vt:lpstr>
      <vt:lpstr>Objectives and expected outputs </vt:lpstr>
      <vt:lpstr>Background</vt:lpstr>
      <vt:lpstr>DA10 pillar 1 activities conducted so far</vt:lpstr>
      <vt:lpstr>DA10 pillar 1 activities conducted so far</vt:lpstr>
      <vt:lpstr>Next activities</vt:lpstr>
      <vt:lpstr>Objectives of the workshop on data and metadata sharing and exchange </vt:lpstr>
      <vt:lpstr>Expected Outcomes</vt:lpstr>
      <vt:lpstr>            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Meriem Ait Ouyahia</dc:creator>
  <cp:lastModifiedBy>Léandre NGOGANG WANDJI</cp:lastModifiedBy>
  <cp:revision>196</cp:revision>
  <cp:lastPrinted>2017-05-22T14:00:43Z</cp:lastPrinted>
  <dcterms:created xsi:type="dcterms:W3CDTF">2016-08-08T13:24:49Z</dcterms:created>
  <dcterms:modified xsi:type="dcterms:W3CDTF">2018-09-19T06:53:00Z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