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5" autoAdjust="0"/>
    <p:restoredTop sz="94660"/>
  </p:normalViewPr>
  <p:slideViewPr>
    <p:cSldViewPr snapToGrid="0">
      <p:cViewPr varScale="1">
        <p:scale>
          <a:sx n="44" d="100"/>
          <a:sy n="44" d="100"/>
        </p:scale>
        <p:origin x="18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983207-BBDD-4CD6-9806-2319AC22B497}" type="doc">
      <dgm:prSet loTypeId="urn:microsoft.com/office/officeart/2005/8/layout/chevron1" loCatId="process" qsTypeId="urn:microsoft.com/office/officeart/2005/8/quickstyle/simple1" qsCatId="simple" csTypeId="urn:microsoft.com/office/officeart/2005/8/colors/accent6_2" csCatId="accent6" phldr="1"/>
      <dgm:spPr/>
    </dgm:pt>
    <dgm:pt modelId="{C4EC54FB-C152-43B5-9A93-E51122F0B740}">
      <dgm:prSet phldrT="[Texte]"/>
      <dgm:spPr/>
      <dgm:t>
        <a:bodyPr/>
        <a:lstStyle/>
        <a:p>
          <a:r>
            <a:rPr lang="en-US" b="1" dirty="0" smtClean="0"/>
            <a:t>Sharing SDMX skills</a:t>
          </a:r>
          <a:endParaRPr lang="en-US" b="1" dirty="0"/>
        </a:p>
      </dgm:t>
    </dgm:pt>
    <dgm:pt modelId="{A23C4D4E-9182-40FB-A96A-19CA6D02178F}" type="parTrans" cxnId="{BD737CA2-71DC-40C4-A936-D7C4887045DE}">
      <dgm:prSet/>
      <dgm:spPr/>
      <dgm:t>
        <a:bodyPr/>
        <a:lstStyle/>
        <a:p>
          <a:endParaRPr lang="en-US" b="1"/>
        </a:p>
      </dgm:t>
    </dgm:pt>
    <dgm:pt modelId="{9EC9A1DE-1B2F-4376-86FC-A18C725F10BA}" type="sibTrans" cxnId="{BD737CA2-71DC-40C4-A936-D7C4887045DE}">
      <dgm:prSet/>
      <dgm:spPr/>
      <dgm:t>
        <a:bodyPr/>
        <a:lstStyle/>
        <a:p>
          <a:endParaRPr lang="en-US" b="1"/>
        </a:p>
      </dgm:t>
    </dgm:pt>
    <dgm:pt modelId="{7923DA73-1FFB-43C7-A7D6-FC174DEAE896}">
      <dgm:prSet phldrT="[Texte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b="1" dirty="0" smtClean="0"/>
            <a:t>Pilot Data Hub </a:t>
          </a:r>
          <a:endParaRPr lang="en-US" b="1" dirty="0"/>
        </a:p>
      </dgm:t>
    </dgm:pt>
    <dgm:pt modelId="{F0746A05-1277-4195-A811-B546BDFC59AF}" type="parTrans" cxnId="{2CB4896B-8129-4D63-9F26-940590829281}">
      <dgm:prSet/>
      <dgm:spPr/>
      <dgm:t>
        <a:bodyPr/>
        <a:lstStyle/>
        <a:p>
          <a:endParaRPr lang="en-US" b="1"/>
        </a:p>
      </dgm:t>
    </dgm:pt>
    <dgm:pt modelId="{AA478FF3-A926-4B8D-9D8D-95227020289F}" type="sibTrans" cxnId="{2CB4896B-8129-4D63-9F26-940590829281}">
      <dgm:prSet/>
      <dgm:spPr/>
      <dgm:t>
        <a:bodyPr/>
        <a:lstStyle/>
        <a:p>
          <a:endParaRPr lang="en-US" b="1"/>
        </a:p>
      </dgm:t>
    </dgm:pt>
    <dgm:pt modelId="{5E77997D-3D9A-4F2D-A1FC-04CADE6E33D0}">
      <dgm:prSet phldrT="[Texte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b="1" dirty="0" smtClean="0"/>
            <a:t>Communication</a:t>
          </a:r>
          <a:endParaRPr lang="en-US" b="1" dirty="0"/>
        </a:p>
      </dgm:t>
    </dgm:pt>
    <dgm:pt modelId="{9081762B-DD7C-4401-9233-54A2B894A78C}" type="parTrans" cxnId="{88295A9E-D95F-4F1F-A0D3-678230909CDA}">
      <dgm:prSet/>
      <dgm:spPr/>
      <dgm:t>
        <a:bodyPr/>
        <a:lstStyle/>
        <a:p>
          <a:endParaRPr lang="en-US" b="1"/>
        </a:p>
      </dgm:t>
    </dgm:pt>
    <dgm:pt modelId="{CAC250AF-D70B-4495-824F-9B0AF06631E7}" type="sibTrans" cxnId="{88295A9E-D95F-4F1F-A0D3-678230909CDA}">
      <dgm:prSet/>
      <dgm:spPr/>
      <dgm:t>
        <a:bodyPr/>
        <a:lstStyle/>
        <a:p>
          <a:endParaRPr lang="en-US" b="1"/>
        </a:p>
      </dgm:t>
    </dgm:pt>
    <dgm:pt modelId="{B0131B96-8AF3-4618-AA9F-C5BABFF0FB08}" type="pres">
      <dgm:prSet presAssocID="{9B983207-BBDD-4CD6-9806-2319AC22B497}" presName="Name0" presStyleCnt="0">
        <dgm:presLayoutVars>
          <dgm:dir/>
          <dgm:animLvl val="lvl"/>
          <dgm:resizeHandles val="exact"/>
        </dgm:presLayoutVars>
      </dgm:prSet>
      <dgm:spPr/>
    </dgm:pt>
    <dgm:pt modelId="{D3258359-1C92-4EF8-AA56-994E6ACC55A5}" type="pres">
      <dgm:prSet presAssocID="{C4EC54FB-C152-43B5-9A93-E51122F0B74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FA83C3-5BAF-4C1F-99DE-58DF58A8A48D}" type="pres">
      <dgm:prSet presAssocID="{9EC9A1DE-1B2F-4376-86FC-A18C725F10BA}" presName="parTxOnlySpace" presStyleCnt="0"/>
      <dgm:spPr/>
    </dgm:pt>
    <dgm:pt modelId="{4CC72680-2AAA-434D-A9EB-B287890F7280}" type="pres">
      <dgm:prSet presAssocID="{7923DA73-1FFB-43C7-A7D6-FC174DEAE896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DCE61B-4F6D-4CF2-A377-D67BB6929E7C}" type="pres">
      <dgm:prSet presAssocID="{AA478FF3-A926-4B8D-9D8D-95227020289F}" presName="parTxOnlySpace" presStyleCnt="0"/>
      <dgm:spPr/>
    </dgm:pt>
    <dgm:pt modelId="{686BAB8A-3B68-468E-AF8C-206A46007838}" type="pres">
      <dgm:prSet presAssocID="{5E77997D-3D9A-4F2D-A1FC-04CADE6E33D0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317F0C3-05C6-4258-B606-0C1A129CB162}" type="presOf" srcId="{7923DA73-1FFB-43C7-A7D6-FC174DEAE896}" destId="{4CC72680-2AAA-434D-A9EB-B287890F7280}" srcOrd="0" destOrd="0" presId="urn:microsoft.com/office/officeart/2005/8/layout/chevron1"/>
    <dgm:cxn modelId="{88295A9E-D95F-4F1F-A0D3-678230909CDA}" srcId="{9B983207-BBDD-4CD6-9806-2319AC22B497}" destId="{5E77997D-3D9A-4F2D-A1FC-04CADE6E33D0}" srcOrd="2" destOrd="0" parTransId="{9081762B-DD7C-4401-9233-54A2B894A78C}" sibTransId="{CAC250AF-D70B-4495-824F-9B0AF06631E7}"/>
    <dgm:cxn modelId="{31CAC7F3-E8FE-4D86-AA8E-E41BE41EDBF8}" type="presOf" srcId="{9B983207-BBDD-4CD6-9806-2319AC22B497}" destId="{B0131B96-8AF3-4618-AA9F-C5BABFF0FB08}" srcOrd="0" destOrd="0" presId="urn:microsoft.com/office/officeart/2005/8/layout/chevron1"/>
    <dgm:cxn modelId="{2CB4896B-8129-4D63-9F26-940590829281}" srcId="{9B983207-BBDD-4CD6-9806-2319AC22B497}" destId="{7923DA73-1FFB-43C7-A7D6-FC174DEAE896}" srcOrd="1" destOrd="0" parTransId="{F0746A05-1277-4195-A811-B546BDFC59AF}" sibTransId="{AA478FF3-A926-4B8D-9D8D-95227020289F}"/>
    <dgm:cxn modelId="{BEA8B37D-C510-4441-BED0-90F58C2F5C19}" type="presOf" srcId="{C4EC54FB-C152-43B5-9A93-E51122F0B740}" destId="{D3258359-1C92-4EF8-AA56-994E6ACC55A5}" srcOrd="0" destOrd="0" presId="urn:microsoft.com/office/officeart/2005/8/layout/chevron1"/>
    <dgm:cxn modelId="{8AC3E709-7FCE-4A8C-A847-EB90F7F02CE3}" type="presOf" srcId="{5E77997D-3D9A-4F2D-A1FC-04CADE6E33D0}" destId="{686BAB8A-3B68-468E-AF8C-206A46007838}" srcOrd="0" destOrd="0" presId="urn:microsoft.com/office/officeart/2005/8/layout/chevron1"/>
    <dgm:cxn modelId="{BD737CA2-71DC-40C4-A936-D7C4887045DE}" srcId="{9B983207-BBDD-4CD6-9806-2319AC22B497}" destId="{C4EC54FB-C152-43B5-9A93-E51122F0B740}" srcOrd="0" destOrd="0" parTransId="{A23C4D4E-9182-40FB-A96A-19CA6D02178F}" sibTransId="{9EC9A1DE-1B2F-4376-86FC-A18C725F10BA}"/>
    <dgm:cxn modelId="{D5002B34-F325-4438-89C5-8AAC1C674B9F}" type="presParOf" srcId="{B0131B96-8AF3-4618-AA9F-C5BABFF0FB08}" destId="{D3258359-1C92-4EF8-AA56-994E6ACC55A5}" srcOrd="0" destOrd="0" presId="urn:microsoft.com/office/officeart/2005/8/layout/chevron1"/>
    <dgm:cxn modelId="{A4C56E54-DC24-4E59-85CC-1788B9156C8B}" type="presParOf" srcId="{B0131B96-8AF3-4618-AA9F-C5BABFF0FB08}" destId="{0BFA83C3-5BAF-4C1F-99DE-58DF58A8A48D}" srcOrd="1" destOrd="0" presId="urn:microsoft.com/office/officeart/2005/8/layout/chevron1"/>
    <dgm:cxn modelId="{6CC695EE-3193-4037-8359-6BBC04A78FB5}" type="presParOf" srcId="{B0131B96-8AF3-4618-AA9F-C5BABFF0FB08}" destId="{4CC72680-2AAA-434D-A9EB-B287890F7280}" srcOrd="2" destOrd="0" presId="urn:microsoft.com/office/officeart/2005/8/layout/chevron1"/>
    <dgm:cxn modelId="{C7E5CA2A-D773-49E4-8C14-2CAD932CA83D}" type="presParOf" srcId="{B0131B96-8AF3-4618-AA9F-C5BABFF0FB08}" destId="{7ADCE61B-4F6D-4CF2-A377-D67BB6929E7C}" srcOrd="3" destOrd="0" presId="urn:microsoft.com/office/officeart/2005/8/layout/chevron1"/>
    <dgm:cxn modelId="{F052EC93-994C-4C61-B486-1BF0EB5C203B}" type="presParOf" srcId="{B0131B96-8AF3-4618-AA9F-C5BABFF0FB08}" destId="{686BAB8A-3B68-468E-AF8C-206A4600783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258359-1C92-4EF8-AA56-994E6ACC55A5}">
      <dsp:nvSpPr>
        <dsp:cNvPr id="0" name=""/>
        <dsp:cNvSpPr/>
      </dsp:nvSpPr>
      <dsp:spPr>
        <a:xfrm>
          <a:off x="2116" y="312361"/>
          <a:ext cx="2578653" cy="1031461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Sharing SDMX skills</a:t>
          </a:r>
          <a:endParaRPr lang="en-US" sz="1700" b="1" kern="1200" dirty="0"/>
        </a:p>
      </dsp:txBody>
      <dsp:txXfrm>
        <a:off x="517847" y="312361"/>
        <a:ext cx="1547192" cy="1031461"/>
      </dsp:txXfrm>
    </dsp:sp>
    <dsp:sp modelId="{4CC72680-2AAA-434D-A9EB-B287890F7280}">
      <dsp:nvSpPr>
        <dsp:cNvPr id="0" name=""/>
        <dsp:cNvSpPr/>
      </dsp:nvSpPr>
      <dsp:spPr>
        <a:xfrm>
          <a:off x="2322905" y="312361"/>
          <a:ext cx="2578653" cy="1031461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Pilot Data Hub </a:t>
          </a:r>
          <a:endParaRPr lang="en-US" sz="1700" b="1" kern="1200" dirty="0"/>
        </a:p>
      </dsp:txBody>
      <dsp:txXfrm>
        <a:off x="2838636" y="312361"/>
        <a:ext cx="1547192" cy="1031461"/>
      </dsp:txXfrm>
    </dsp:sp>
    <dsp:sp modelId="{686BAB8A-3B68-468E-AF8C-206A46007838}">
      <dsp:nvSpPr>
        <dsp:cNvPr id="0" name=""/>
        <dsp:cNvSpPr/>
      </dsp:nvSpPr>
      <dsp:spPr>
        <a:xfrm>
          <a:off x="4643693" y="312361"/>
          <a:ext cx="2578653" cy="1031461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Communication</a:t>
          </a:r>
          <a:endParaRPr lang="en-US" sz="1700" b="1" kern="1200" dirty="0"/>
        </a:p>
      </dsp:txBody>
      <dsp:txXfrm>
        <a:off x="5159424" y="312361"/>
        <a:ext cx="1547192" cy="10314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C81C8-C7DA-4AAE-AFA9-C5DA9D4C87A5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1C3EA4-1B60-4E60-B432-6685DB445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92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SDMX for ASYB</a:t>
            </a:r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89B539-4C3E-4EC4-94E0-776CBACB4BF7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428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E50FF-C319-40C2-A5E8-E7D7EFE920C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7F46-39E1-460B-A74D-51E82182F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95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E50FF-C319-40C2-A5E8-E7D7EFE920C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7F46-39E1-460B-A74D-51E82182F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674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E50FF-C319-40C2-A5E8-E7D7EFE920C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7F46-39E1-460B-A74D-51E82182F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52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E50FF-C319-40C2-A5E8-E7D7EFE920C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7F46-39E1-460B-A74D-51E82182F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433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E50FF-C319-40C2-A5E8-E7D7EFE920C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7F46-39E1-460B-A74D-51E82182F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887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E50FF-C319-40C2-A5E8-E7D7EFE920C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7F46-39E1-460B-A74D-51E82182F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471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E50FF-C319-40C2-A5E8-E7D7EFE920C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7F46-39E1-460B-A74D-51E82182F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61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E50FF-C319-40C2-A5E8-E7D7EFE920C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7F46-39E1-460B-A74D-51E82182F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116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E50FF-C319-40C2-A5E8-E7D7EFE920C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7F46-39E1-460B-A74D-51E82182F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226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E50FF-C319-40C2-A5E8-E7D7EFE920C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7F46-39E1-460B-A74D-51E82182F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549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E50FF-C319-40C2-A5E8-E7D7EFE920C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97F46-39E1-460B-A74D-51E82182F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763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E50FF-C319-40C2-A5E8-E7D7EFE920C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97F46-39E1-460B-A74D-51E82182F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614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jpe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19536" y="24208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Collaboration case:</a:t>
            </a:r>
            <a:br>
              <a:rPr lang="en-US" dirty="0" smtClean="0"/>
            </a:br>
            <a:r>
              <a:rPr lang="en-US" b="1" dirty="0" smtClean="0"/>
              <a:t>ASYB</a:t>
            </a:r>
            <a:endParaRPr lang="en-US" b="1" dirty="0"/>
          </a:p>
        </p:txBody>
      </p:sp>
      <p:pic>
        <p:nvPicPr>
          <p:cNvPr id="4" name="Picture 5" descr="C:\Users\kamel.abdellaoui\Downloads\bad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2264" y="5517233"/>
            <a:ext cx="1936512" cy="926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Résultat de recherche d'images pour &quot;african union commission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9937" y="5517232"/>
            <a:ext cx="963787" cy="864016"/>
          </a:xfrm>
          <a:prstGeom prst="rect">
            <a:avLst/>
          </a:prstGeom>
          <a:noFill/>
        </p:spPr>
      </p:pic>
      <p:pic>
        <p:nvPicPr>
          <p:cNvPr id="6" name="Picture 6" descr="Résultat de recherche d'images pour &quot;uneca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5560" y="5301208"/>
            <a:ext cx="1403648" cy="1403648"/>
          </a:xfrm>
          <a:prstGeom prst="rect">
            <a:avLst/>
          </a:prstGeom>
          <a:noFill/>
        </p:spPr>
      </p:pic>
      <p:grpSp>
        <p:nvGrpSpPr>
          <p:cNvPr id="7" name="Groupe 6"/>
          <p:cNvGrpSpPr/>
          <p:nvPr/>
        </p:nvGrpSpPr>
        <p:grpSpPr>
          <a:xfrm>
            <a:off x="1703512" y="260648"/>
            <a:ext cx="8496944" cy="1656184"/>
            <a:chOff x="179512" y="4581128"/>
            <a:chExt cx="8496944" cy="1656184"/>
          </a:xfrm>
        </p:grpSpPr>
        <p:graphicFrame>
          <p:nvGraphicFramePr>
            <p:cNvPr id="8" name="Diagramme 7"/>
            <p:cNvGraphicFramePr/>
            <p:nvPr/>
          </p:nvGraphicFramePr>
          <p:xfrm>
            <a:off x="1451992" y="4581128"/>
            <a:ext cx="7224464" cy="165618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sp>
          <p:nvSpPr>
            <p:cNvPr id="9" name="ZoneTexte 8"/>
            <p:cNvSpPr txBox="1"/>
            <p:nvPr/>
          </p:nvSpPr>
          <p:spPr>
            <a:xfrm>
              <a:off x="179512" y="5076473"/>
              <a:ext cx="15524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chemeClr val="accent6">
                      <a:lumMod val="75000"/>
                    </a:schemeClr>
                  </a:solidFill>
                </a:rPr>
                <a:t>STAGE 3</a:t>
              </a:r>
              <a:endParaRPr lang="en-US" sz="32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243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African Statistical </a:t>
            </a:r>
            <a:r>
              <a:rPr lang="en-GB" dirty="0" smtClean="0"/>
              <a:t>Yearbook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The African Statistical Yearbook (ASYB) </a:t>
            </a:r>
            <a:r>
              <a:rPr lang="en-GB" dirty="0" smtClean="0"/>
              <a:t>is the fruitful </a:t>
            </a:r>
            <a:r>
              <a:rPr lang="en-GB" dirty="0"/>
              <a:t>collaboration that exists among the three pan-African </a:t>
            </a:r>
            <a:r>
              <a:rPr lang="en-GB" dirty="0" smtClean="0"/>
              <a:t>organizations:</a:t>
            </a:r>
          </a:p>
          <a:p>
            <a:pPr>
              <a:buNone/>
            </a:pPr>
            <a:endParaRPr lang="en-GB" dirty="0" smtClean="0"/>
          </a:p>
          <a:p>
            <a:pPr lvl="1"/>
            <a:r>
              <a:rPr lang="en-GB" dirty="0" smtClean="0"/>
              <a:t>African </a:t>
            </a:r>
            <a:r>
              <a:rPr lang="en-GB" dirty="0"/>
              <a:t>Development Bank (</a:t>
            </a:r>
            <a:r>
              <a:rPr lang="en-GB" dirty="0" err="1"/>
              <a:t>AfDB</a:t>
            </a:r>
            <a:r>
              <a:rPr lang="en-GB" dirty="0" smtClean="0"/>
              <a:t>);</a:t>
            </a:r>
          </a:p>
          <a:p>
            <a:pPr lvl="1"/>
            <a:r>
              <a:rPr lang="en-GB" dirty="0" smtClean="0"/>
              <a:t>African </a:t>
            </a:r>
            <a:r>
              <a:rPr lang="en-GB" dirty="0"/>
              <a:t>Union Commission (AUC), and </a:t>
            </a:r>
            <a:endParaRPr lang="en-GB" dirty="0" smtClean="0"/>
          </a:p>
          <a:p>
            <a:pPr lvl="1"/>
            <a:r>
              <a:rPr lang="en-GB" dirty="0" smtClean="0"/>
              <a:t>United </a:t>
            </a:r>
            <a:r>
              <a:rPr lang="en-GB" dirty="0"/>
              <a:t>Nations Economic Commission for Africa (ECA). </a:t>
            </a:r>
            <a:endParaRPr lang="en-GB" dirty="0" smtClean="0"/>
          </a:p>
          <a:p>
            <a:pPr marL="457200" lvl="1" indent="0">
              <a:buNone/>
            </a:pPr>
            <a:endParaRPr lang="en-GB" dirty="0" smtClean="0"/>
          </a:p>
          <a:p>
            <a:r>
              <a:rPr lang="en-GB" dirty="0" smtClean="0"/>
              <a:t>The objectives of this </a:t>
            </a:r>
            <a:r>
              <a:rPr lang="en-GB" dirty="0"/>
              <a:t>synergistic collaboration </a:t>
            </a:r>
            <a:r>
              <a:rPr lang="en-GB" dirty="0" smtClean="0"/>
              <a:t>are:</a:t>
            </a:r>
          </a:p>
          <a:p>
            <a:pPr lvl="1"/>
            <a:r>
              <a:rPr lang="en-GB" dirty="0" smtClean="0"/>
              <a:t>to minimize </a:t>
            </a:r>
            <a:r>
              <a:rPr lang="en-GB" dirty="0"/>
              <a:t>the risk of inconsistent information being produced by the three organizations, </a:t>
            </a:r>
            <a:endParaRPr lang="en-GB" dirty="0" smtClean="0"/>
          </a:p>
          <a:p>
            <a:pPr lvl="1"/>
            <a:r>
              <a:rPr lang="en-GB" dirty="0" smtClean="0"/>
              <a:t>to reduce </a:t>
            </a:r>
            <a:r>
              <a:rPr lang="en-GB" dirty="0"/>
              <a:t>the reporting burden on member states, who might otherwise </a:t>
            </a:r>
            <a:r>
              <a:rPr lang="en-GB" dirty="0" smtClean="0"/>
              <a:t>submit </a:t>
            </a:r>
            <a:r>
              <a:rPr lang="en-GB" dirty="0"/>
              <a:t>data separately to each institution</a:t>
            </a:r>
            <a:r>
              <a:rPr lang="en-GB" dirty="0" smtClean="0"/>
              <a:t>.</a:t>
            </a:r>
            <a:endParaRPr lang="fr-FR" dirty="0"/>
          </a:p>
        </p:txBody>
      </p:sp>
      <p:sp>
        <p:nvSpPr>
          <p:cNvPr id="7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SDMX FOR ASYB                                                                          OCTOBER 2017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009E4-8D21-489B-9173-6E0BAE6E00B7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28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009E4-8D21-489B-9173-6E0BAE6E00B7}" type="slidenum">
              <a:rPr lang="fr-FR" smtClean="0"/>
              <a:pPr/>
              <a:t>3</a:t>
            </a:fld>
            <a:endParaRPr lang="fr-FR"/>
          </a:p>
        </p:txBody>
      </p:sp>
      <p:pic>
        <p:nvPicPr>
          <p:cNvPr id="7" name="Picture 5" descr="C:\Users\kamel.abdellaoui\Downloads\bad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32638" y="1412777"/>
            <a:ext cx="1635363" cy="782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Résultat de recherche d'images pour &quot;african union commission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08369" y="3284984"/>
            <a:ext cx="963787" cy="864016"/>
          </a:xfrm>
          <a:prstGeom prst="rect">
            <a:avLst/>
          </a:prstGeom>
          <a:noFill/>
        </p:spPr>
      </p:pic>
      <p:pic>
        <p:nvPicPr>
          <p:cNvPr id="2052" name="Picture 4" descr="Résultat de recherche d'images pour &quot;uneca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9575" y="-6858000"/>
            <a:ext cx="1080000" cy="1080000"/>
          </a:xfrm>
          <a:prstGeom prst="rect">
            <a:avLst/>
          </a:prstGeom>
          <a:noFill/>
        </p:spPr>
      </p:pic>
      <p:pic>
        <p:nvPicPr>
          <p:cNvPr id="2054" name="Picture 6" descr="Résultat de recherche d'images pour &quot;uneca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20336" y="5085184"/>
            <a:ext cx="1403648" cy="1403648"/>
          </a:xfrm>
          <a:prstGeom prst="rect">
            <a:avLst/>
          </a:prstGeom>
          <a:noFill/>
        </p:spPr>
      </p:pic>
      <p:cxnSp>
        <p:nvCxnSpPr>
          <p:cNvPr id="12" name="Connecteur droit avec flèche 11"/>
          <p:cNvCxnSpPr/>
          <p:nvPr/>
        </p:nvCxnSpPr>
        <p:spPr>
          <a:xfrm flipV="1">
            <a:off x="7355632" y="2666475"/>
            <a:ext cx="720080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 flipV="1">
            <a:off x="7355632" y="3746595"/>
            <a:ext cx="1116632" cy="720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7355633" y="4394667"/>
            <a:ext cx="878359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ZoneTexte 2"/>
          <p:cNvSpPr txBox="1"/>
          <p:nvPr/>
        </p:nvSpPr>
        <p:spPr>
          <a:xfrm>
            <a:off x="4943872" y="2780928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ASYB</a:t>
            </a:r>
            <a:endParaRPr lang="fr-F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 l="7589" b="3125"/>
          <a:stretch>
            <a:fillRect/>
          </a:stretch>
        </p:blipFill>
        <p:spPr bwMode="auto">
          <a:xfrm>
            <a:off x="1750106" y="2708920"/>
            <a:ext cx="1753607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03912" y="3429001"/>
            <a:ext cx="1024666" cy="2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0" name="Connecteur droit avec flèche 29"/>
          <p:cNvCxnSpPr/>
          <p:nvPr/>
        </p:nvCxnSpPr>
        <p:spPr>
          <a:xfrm flipH="1" flipV="1">
            <a:off x="9607838" y="2348880"/>
            <a:ext cx="16554" cy="8640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 flipH="1">
            <a:off x="9895870" y="2348880"/>
            <a:ext cx="8384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 flipV="1">
            <a:off x="9679846" y="4293096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 flipH="1">
            <a:off x="9967878" y="4365104"/>
            <a:ext cx="8384" cy="7116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>
            <a:off x="3575720" y="2780928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9043854">
            <a:off x="7058783" y="2587809"/>
            <a:ext cx="1024666" cy="2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314869">
            <a:off x="7355632" y="3386556"/>
            <a:ext cx="1024666" cy="2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561075">
            <a:off x="7403397" y="4271956"/>
            <a:ext cx="1024666" cy="2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247798" y="2636913"/>
            <a:ext cx="1024666" cy="2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319806" y="4581129"/>
            <a:ext cx="1024666" cy="2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2" name="Connecteur droit avec flèche 41"/>
          <p:cNvCxnSpPr/>
          <p:nvPr/>
        </p:nvCxnSpPr>
        <p:spPr>
          <a:xfrm>
            <a:off x="3647728" y="3789040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/>
          <p:nvPr/>
        </p:nvCxnSpPr>
        <p:spPr>
          <a:xfrm>
            <a:off x="3647728" y="4797152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" name="ZoneTexte 43"/>
          <p:cNvSpPr txBox="1"/>
          <p:nvPr/>
        </p:nvSpPr>
        <p:spPr>
          <a:xfrm>
            <a:off x="3791745" y="4149080"/>
            <a:ext cx="700833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PUSH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3791745" y="3140968"/>
            <a:ext cx="646331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PULL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6" name="Organigramme : Disque magnétique 45"/>
          <p:cNvSpPr/>
          <p:nvPr/>
        </p:nvSpPr>
        <p:spPr>
          <a:xfrm>
            <a:off x="5159896" y="4365104"/>
            <a:ext cx="720080" cy="504056"/>
          </a:xfrm>
          <a:prstGeom prst="flowChartMagneticDisk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accent5">
                    <a:lumMod val="75000"/>
                  </a:schemeClr>
                </a:solidFill>
              </a:rPr>
              <a:t>Structure</a:t>
            </a:r>
            <a:endParaRPr lang="en-US" sz="1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8" name="Organigramme : Disque magnétique 47"/>
          <p:cNvSpPr/>
          <p:nvPr/>
        </p:nvSpPr>
        <p:spPr>
          <a:xfrm>
            <a:off x="6023992" y="4365104"/>
            <a:ext cx="648072" cy="504056"/>
          </a:xfrm>
          <a:prstGeom prst="flowChartMagneticDisk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accent5">
                    <a:lumMod val="75000"/>
                  </a:schemeClr>
                </a:solidFill>
              </a:rPr>
              <a:t>Data</a:t>
            </a:r>
            <a:endParaRPr 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9" name="Rectangle à coins arrondis 48"/>
          <p:cNvSpPr/>
          <p:nvPr/>
        </p:nvSpPr>
        <p:spPr>
          <a:xfrm>
            <a:off x="5159896" y="3933056"/>
            <a:ext cx="1440160" cy="36004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SDMX tools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0" name="Rectangle à coins arrondis 49"/>
          <p:cNvSpPr/>
          <p:nvPr/>
        </p:nvSpPr>
        <p:spPr>
          <a:xfrm>
            <a:off x="4871864" y="2564904"/>
            <a:ext cx="2016224" cy="2520280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à coins arrondis 50"/>
          <p:cNvSpPr/>
          <p:nvPr/>
        </p:nvSpPr>
        <p:spPr>
          <a:xfrm>
            <a:off x="8112224" y="1916832"/>
            <a:ext cx="819708" cy="45966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accent5">
                    <a:lumMod val="75000"/>
                  </a:schemeClr>
                </a:solidFill>
              </a:rPr>
              <a:t>SDMX </a:t>
            </a:r>
          </a:p>
          <a:p>
            <a:pPr algn="ctr"/>
            <a:r>
              <a:rPr lang="en-US" sz="1400" dirty="0">
                <a:solidFill>
                  <a:schemeClr val="accent5">
                    <a:lumMod val="75000"/>
                  </a:schemeClr>
                </a:solidFill>
              </a:rPr>
              <a:t>tools</a:t>
            </a:r>
            <a:endParaRPr lang="en-US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2" name="Rectangle à coins arrondis 51"/>
          <p:cNvSpPr/>
          <p:nvPr/>
        </p:nvSpPr>
        <p:spPr>
          <a:xfrm>
            <a:off x="8544272" y="3429000"/>
            <a:ext cx="819708" cy="45966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accent5">
                    <a:lumMod val="75000"/>
                  </a:schemeClr>
                </a:solidFill>
              </a:rPr>
              <a:t>SDMX </a:t>
            </a:r>
          </a:p>
          <a:p>
            <a:pPr algn="ctr"/>
            <a:r>
              <a:rPr lang="en-US" sz="1400" dirty="0">
                <a:solidFill>
                  <a:schemeClr val="accent5">
                    <a:lumMod val="75000"/>
                  </a:schemeClr>
                </a:solidFill>
              </a:rPr>
              <a:t>tools</a:t>
            </a:r>
            <a:endParaRPr lang="en-US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7" name="Rectangle à coins arrondis 56"/>
          <p:cNvSpPr/>
          <p:nvPr/>
        </p:nvSpPr>
        <p:spPr>
          <a:xfrm>
            <a:off x="8472264" y="4869160"/>
            <a:ext cx="819708" cy="45966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accent5">
                    <a:lumMod val="75000"/>
                  </a:schemeClr>
                </a:solidFill>
              </a:rPr>
              <a:t>SDMX </a:t>
            </a:r>
          </a:p>
          <a:p>
            <a:pPr algn="ctr"/>
            <a:r>
              <a:rPr lang="en-US" sz="1400" dirty="0">
                <a:solidFill>
                  <a:schemeClr val="accent5">
                    <a:lumMod val="75000"/>
                  </a:schemeClr>
                </a:solidFill>
              </a:rPr>
              <a:t>tools</a:t>
            </a:r>
            <a:endParaRPr lang="en-US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0" name="Titr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/>
          <a:lstStyle/>
          <a:p>
            <a:r>
              <a:rPr lang="en-GB" dirty="0"/>
              <a:t>African Statistical </a:t>
            </a:r>
            <a:r>
              <a:rPr lang="en-GB" dirty="0" smtClean="0"/>
              <a:t>Yearbook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400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009E4-8D21-489B-9173-6E0BAE6E00B7}" type="slidenum">
              <a:rPr lang="fr-FR" smtClean="0"/>
              <a:pPr/>
              <a:t>4</a:t>
            </a:fld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9537" y="1196752"/>
            <a:ext cx="8552383" cy="4113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8"/>
          <p:cNvSpPr>
            <a:spLocks noGrp="1"/>
          </p:cNvSpPr>
          <p:nvPr>
            <p:ph type="title"/>
          </p:nvPr>
        </p:nvSpPr>
        <p:spPr>
          <a:xfrm>
            <a:off x="1991544" y="0"/>
            <a:ext cx="7543800" cy="1212850"/>
          </a:xfrm>
        </p:spPr>
        <p:txBody>
          <a:bodyPr/>
          <a:lstStyle/>
          <a:p>
            <a:r>
              <a:rPr lang="en-GB" dirty="0" smtClean="0"/>
              <a:t>Design phase of pilot project</a:t>
            </a:r>
            <a:endParaRPr lang="en-GB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/>
          <a:srcRect t="26287" r="25189" b="6514"/>
          <a:stretch>
            <a:fillRect/>
          </a:stretch>
        </p:blipFill>
        <p:spPr>
          <a:xfrm>
            <a:off x="2423593" y="2132856"/>
            <a:ext cx="8123403" cy="4104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752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</Words>
  <Application>Microsoft Office PowerPoint</Application>
  <PresentationFormat>Widescreen</PresentationFormat>
  <Paragraphs>35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Collaboration case: ASYB</vt:lpstr>
      <vt:lpstr>African Statistical Yearbook</vt:lpstr>
      <vt:lpstr>African Statistical Yearbook</vt:lpstr>
      <vt:lpstr>Design phase of pilot project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Collaboration case: ASYB</dc:title>
  <dc:creator>Léandre NGOGANG WANDJI</dc:creator>
  <cp:lastModifiedBy>Léandre NGOGANG WANDJI</cp:lastModifiedBy>
  <cp:revision>1</cp:revision>
  <dcterms:created xsi:type="dcterms:W3CDTF">2018-09-20T12:15:36Z</dcterms:created>
  <dcterms:modified xsi:type="dcterms:W3CDTF">2018-09-20T12:16:03Z</dcterms:modified>
</cp:coreProperties>
</file>