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312" r:id="rId4"/>
    <p:sldId id="284" r:id="rId5"/>
    <p:sldId id="301" r:id="rId6"/>
    <p:sldId id="263" r:id="rId7"/>
    <p:sldId id="285" r:id="rId8"/>
    <p:sldId id="266" r:id="rId9"/>
    <p:sldId id="310" r:id="rId10"/>
    <p:sldId id="287" r:id="rId11"/>
    <p:sldId id="295" r:id="rId12"/>
    <p:sldId id="296" r:id="rId13"/>
    <p:sldId id="297" r:id="rId14"/>
    <p:sldId id="306" r:id="rId15"/>
    <p:sldId id="309" r:id="rId16"/>
    <p:sldId id="308" r:id="rId17"/>
    <p:sldId id="304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8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1022C-9166-4BB8-8C49-7863C6A0327F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C84FC-C075-4103-AB3F-5D43A2D397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09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 Years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84FC-C075-4103-AB3F-5D43A2D397D7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48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 Years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84FC-C075-4103-AB3F-5D43A2D397D7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48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 Years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84FC-C075-4103-AB3F-5D43A2D397D7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48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 Years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84FC-C075-4103-AB3F-5D43A2D397D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48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 Years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84FC-C075-4103-AB3F-5D43A2D397D7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47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 Years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84FC-C075-4103-AB3F-5D43A2D397D7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48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84FC-C075-4103-AB3F-5D43A2D397D7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454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 Years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84FC-C075-4103-AB3F-5D43A2D397D7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672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 Years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84FC-C075-4103-AB3F-5D43A2D397D7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11 Years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84FC-C075-4103-AB3F-5D43A2D397D7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427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2F19-4BDA-4C8A-84A6-33FBCCBE9EB7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83161-7026-4DBC-938F-1DCCFBF60B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3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2F19-4BDA-4C8A-84A6-33FBCCBE9EB7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83161-7026-4DBC-938F-1DCCFBF60B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31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2F19-4BDA-4C8A-84A6-33FBCCBE9EB7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83161-7026-4DBC-938F-1DCCFBF60B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314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2F19-4BDA-4C8A-84A6-33FBCCBE9EB7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83161-7026-4DBC-938F-1DCCFBF60B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50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2F19-4BDA-4C8A-84A6-33FBCCBE9EB7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83161-7026-4DBC-938F-1DCCFBF60B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242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2F19-4BDA-4C8A-84A6-33FBCCBE9EB7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83161-7026-4DBC-938F-1DCCFBF60B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446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2F19-4BDA-4C8A-84A6-33FBCCBE9EB7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83161-7026-4DBC-938F-1DCCFBF60B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137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2F19-4BDA-4C8A-84A6-33FBCCBE9EB7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83161-7026-4DBC-938F-1DCCFBF60B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354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2F19-4BDA-4C8A-84A6-33FBCCBE9EB7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83161-7026-4DBC-938F-1DCCFBF60B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19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2F19-4BDA-4C8A-84A6-33FBCCBE9EB7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83161-7026-4DBC-938F-1DCCFBF60B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422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C2F19-4BDA-4C8A-84A6-33FBCCBE9EB7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83161-7026-4DBC-938F-1DCCFBF60B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4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C2F19-4BDA-4C8A-84A6-33FBCCBE9EB7}" type="datetimeFigureOut">
              <a:rPr lang="en-GB" smtClean="0"/>
              <a:pPr/>
              <a:t>19/09/2018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83161-7026-4DBC-938F-1DCCFBF60B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09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wanda.prognoz.com/Map.aspx" TargetMode="External"/><Relationship Id="rId2" Type="http://schemas.openxmlformats.org/officeDocument/2006/relationships/hyperlink" Target="http://devinforwanda.gov.rw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://microdata/" TargetMode="External"/><Relationship Id="rId4" Type="http://schemas.openxmlformats.org/officeDocument/2006/relationships/hyperlink" Target="http://registry/sdmx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Ruben.muhayiteto@statistics.gov.r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2130425"/>
            <a:ext cx="9137639" cy="1470025"/>
          </a:xfrm>
        </p:spPr>
        <p:txBody>
          <a:bodyPr>
            <a:normAutofit/>
          </a:bodyPr>
          <a:lstStyle/>
          <a:p>
            <a:r>
              <a:rPr lang="en-GB" dirty="0" smtClean="0"/>
              <a:t>Standards for Data and Metadata </a:t>
            </a:r>
            <a:r>
              <a:rPr lang="en-GB" dirty="0" err="1" smtClean="0"/>
              <a:t>eXchange</a:t>
            </a:r>
            <a:r>
              <a:rPr lang="en-GB" dirty="0" smtClean="0"/>
              <a:t> in Rwanda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279639" y="387382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b="1" dirty="0" smtClean="0"/>
              <a:t>RUBEN MUHAYITETO</a:t>
            </a:r>
            <a:endParaRPr lang="en-US" b="1" dirty="0"/>
          </a:p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National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Institute of Statistics of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Rwanda</a:t>
            </a:r>
          </a:p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September 2018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87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260648"/>
            <a:ext cx="4572000" cy="11521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C000"/>
                </a:solidFill>
              </a:rPr>
              <a:t>Outline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68659" y="1700033"/>
            <a:ext cx="4572000" cy="10801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/>
              <a:t>Background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82371" y="2832978"/>
            <a:ext cx="4572000" cy="10801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/>
              <a:t>SDMX CURRENT STATUS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82371" y="4973238"/>
            <a:ext cx="4640667" cy="10801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/>
              <a:t>WAY AHEAD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82371" y="3925996"/>
            <a:ext cx="4558288" cy="103434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</a:pPr>
            <a:r>
              <a:rPr lang="en-GB" sz="1800" dirty="0" smtClean="0"/>
              <a:t>APIs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34587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300038" y="2225107"/>
            <a:ext cx="8229600" cy="4525962"/>
          </a:xfr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565900" y="3232150"/>
            <a:ext cx="1739900" cy="28956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6610350" y="4038600"/>
            <a:ext cx="1651000" cy="781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DevInfo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Devinfo.statistics.gov.rw</a:t>
            </a:r>
          </a:p>
        </p:txBody>
      </p:sp>
      <p:sp>
        <p:nvSpPr>
          <p:cNvPr id="7" name="Rectangle 6">
            <a:hlinkClick r:id="rId3"/>
          </p:cNvPr>
          <p:cNvSpPr/>
          <p:nvPr/>
        </p:nvSpPr>
        <p:spPr>
          <a:xfrm>
            <a:off x="6605588" y="3257550"/>
            <a:ext cx="1700212" cy="781050"/>
          </a:xfrm>
          <a:prstGeom prst="rect">
            <a:avLst/>
          </a:prstGeom>
          <a:solidFill>
            <a:schemeClr val="accent6">
              <a:lumMod val="40000"/>
              <a:lumOff val="60000"/>
              <a:alpha val="83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Highway </a:t>
            </a:r>
            <a:r>
              <a:rPr lang="en-US" sz="1100" dirty="0" smtClean="0">
                <a:solidFill>
                  <a:schemeClr val="tx1"/>
                </a:solidFill>
              </a:rPr>
              <a:t>Rwanda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 err="1" smtClean="0">
                <a:solidFill>
                  <a:schemeClr val="tx1"/>
                </a:solidFill>
              </a:rPr>
              <a:t>EGDDS</a:t>
            </a:r>
            <a:r>
              <a:rPr lang="en-US" sz="1100" dirty="0" smtClean="0">
                <a:solidFill>
                  <a:schemeClr val="tx1"/>
                </a:solidFill>
              </a:rPr>
              <a:t>/</a:t>
            </a:r>
            <a:r>
              <a:rPr lang="en-US" sz="1100" dirty="0" err="1" smtClean="0">
                <a:solidFill>
                  <a:schemeClr val="tx1"/>
                </a:solidFill>
              </a:rPr>
              <a:t>SDDS</a:t>
            </a:r>
            <a:r>
              <a:rPr lang="en-US" sz="1100" dirty="0" smtClean="0">
                <a:solidFill>
                  <a:schemeClr val="tx1"/>
                </a:solidFill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</a:rPr>
              <a:t>NSDP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54550" y="3276600"/>
            <a:ext cx="1741488" cy="28956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>
                <a:solidFill>
                  <a:schemeClr val="tx1"/>
                </a:solidFill>
              </a:rPr>
              <a:t>Internal</a:t>
            </a:r>
            <a:r>
              <a:rPr lang="fr-FR" sz="1600" dirty="0">
                <a:solidFill>
                  <a:schemeClr val="tx1"/>
                </a:solidFill>
              </a:rPr>
              <a:t> NADA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4550" y="6194425"/>
            <a:ext cx="745490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Source of Data:  Surveys and censuses conducted by NISR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hlinkClick r:id="rId4"/>
          </p:cNvPr>
          <p:cNvSpPr/>
          <p:nvPr/>
        </p:nvSpPr>
        <p:spPr>
          <a:xfrm>
            <a:off x="6565900" y="2465388"/>
            <a:ext cx="1252538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</a:rPr>
              <a:t>SDMX Registry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44550" y="3232150"/>
            <a:ext cx="1739900" cy="28956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hlinkClick r:id="rId5"/>
          </p:cNvPr>
          <p:cNvSpPr/>
          <p:nvPr/>
        </p:nvSpPr>
        <p:spPr>
          <a:xfrm>
            <a:off x="4713288" y="3255963"/>
            <a:ext cx="1624012" cy="78105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NADA (Public)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tx1"/>
                </a:solidFill>
              </a:rPr>
              <a:t>Microdata.statistics.gov.rw</a:t>
            </a:r>
          </a:p>
        </p:txBody>
      </p:sp>
      <p:sp>
        <p:nvSpPr>
          <p:cNvPr id="102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DIGITAL DATA DISSEMINATION</a:t>
            </a:r>
            <a:br>
              <a:rPr lang="en-US" altLang="en-US" smtClean="0"/>
            </a:br>
            <a:endParaRPr lang="en-US" altLang="en-US" sz="1800" smtClean="0"/>
          </a:p>
        </p:txBody>
      </p:sp>
      <p:grpSp>
        <p:nvGrpSpPr>
          <p:cNvPr id="10252" name="Group 1"/>
          <p:cNvGrpSpPr>
            <a:grpSpLocks/>
          </p:cNvGrpSpPr>
          <p:nvPr/>
        </p:nvGrpSpPr>
        <p:grpSpPr bwMode="auto">
          <a:xfrm>
            <a:off x="2733675" y="3222625"/>
            <a:ext cx="1738313" cy="2895600"/>
            <a:chOff x="-1143000" y="3223308"/>
            <a:chExt cx="1739558" cy="2895600"/>
          </a:xfrm>
        </p:grpSpPr>
        <p:sp>
          <p:nvSpPr>
            <p:cNvPr id="4" name="Rectangle 3"/>
            <p:cNvSpPr/>
            <p:nvPr/>
          </p:nvSpPr>
          <p:spPr>
            <a:xfrm>
              <a:off x="-1143000" y="3223308"/>
              <a:ext cx="1739558" cy="2895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>
              <a:hlinkClick r:id="rId5"/>
            </p:cNvPr>
            <p:cNvSpPr/>
            <p:nvPr/>
          </p:nvSpPr>
          <p:spPr>
            <a:xfrm>
              <a:off x="-1085809" y="3247121"/>
              <a:ext cx="1625176" cy="781050"/>
            </a:xfrm>
            <a:prstGeom prst="rect">
              <a:avLst/>
            </a:prstGeom>
            <a:solidFill>
              <a:schemeClr val="bg1"/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Website</a:t>
              </a:r>
            </a:p>
            <a:p>
              <a:pPr algn="ctr">
                <a:defRPr/>
              </a:pPr>
              <a:r>
                <a:rPr lang="en-US" sz="1000" dirty="0">
                  <a:solidFill>
                    <a:schemeClr val="tx1"/>
                  </a:solidFill>
                </a:rPr>
                <a:t>http://geodata-nisr-rwanda.opendata.arcgis.com/</a:t>
              </a:r>
            </a:p>
          </p:txBody>
        </p:sp>
        <p:sp>
          <p:nvSpPr>
            <p:cNvPr id="21" name="Rectangle 20">
              <a:hlinkClick r:id="rId5"/>
            </p:cNvPr>
            <p:cNvSpPr/>
            <p:nvPr/>
          </p:nvSpPr>
          <p:spPr>
            <a:xfrm>
              <a:off x="-1143000" y="5329921"/>
              <a:ext cx="1739558" cy="7810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err="1">
                  <a:solidFill>
                    <a:schemeClr val="bg1"/>
                  </a:solidFill>
                </a:rPr>
                <a:t>GeoData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Rectangle 19">
            <a:hlinkClick r:id="rId5"/>
          </p:cNvPr>
          <p:cNvSpPr/>
          <p:nvPr/>
        </p:nvSpPr>
        <p:spPr>
          <a:xfrm>
            <a:off x="844550" y="3270250"/>
            <a:ext cx="1739900" cy="781050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Website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tx1"/>
                </a:solidFill>
              </a:rPr>
              <a:t>statistics.gov.rw/publications</a:t>
            </a:r>
          </a:p>
        </p:txBody>
      </p:sp>
      <p:sp>
        <p:nvSpPr>
          <p:cNvPr id="22" name="Rectangle 21">
            <a:hlinkClick r:id="rId5"/>
          </p:cNvPr>
          <p:cNvSpPr/>
          <p:nvPr/>
        </p:nvSpPr>
        <p:spPr>
          <a:xfrm>
            <a:off x="4656138" y="5330825"/>
            <a:ext cx="1739900" cy="781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</a:rPr>
              <a:t>Microdata &amp;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</a:rPr>
              <a:t>Metadata</a:t>
            </a:r>
          </a:p>
        </p:txBody>
      </p:sp>
      <p:sp>
        <p:nvSpPr>
          <p:cNvPr id="23" name="Rectangle 22">
            <a:hlinkClick r:id="rId5"/>
          </p:cNvPr>
          <p:cNvSpPr/>
          <p:nvPr/>
        </p:nvSpPr>
        <p:spPr>
          <a:xfrm>
            <a:off x="6565900" y="5338763"/>
            <a:ext cx="1739900" cy="781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</a:rPr>
              <a:t>Indicators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</a:rPr>
              <a:t>(Time-series)</a:t>
            </a:r>
          </a:p>
        </p:txBody>
      </p:sp>
      <p:sp>
        <p:nvSpPr>
          <p:cNvPr id="24" name="Rectangle 23">
            <a:hlinkClick r:id="rId5"/>
          </p:cNvPr>
          <p:cNvSpPr/>
          <p:nvPr/>
        </p:nvSpPr>
        <p:spPr>
          <a:xfrm>
            <a:off x="855663" y="5337175"/>
            <a:ext cx="1739900" cy="781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</a:rPr>
              <a:t>Publications (PDFs &amp;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</a:rPr>
              <a:t>Data in MS Excel)</a:t>
            </a:r>
          </a:p>
        </p:txBody>
      </p:sp>
      <p:pic>
        <p:nvPicPr>
          <p:cNvPr id="10257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0" y="15875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93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260648"/>
            <a:ext cx="4572000" cy="11521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C000"/>
                </a:solidFill>
              </a:rPr>
              <a:t>Looking back:</a:t>
            </a:r>
          </a:p>
          <a:p>
            <a:pPr algn="ctr"/>
            <a:r>
              <a:rPr lang="en-GB" sz="3200" dirty="0" smtClean="0">
                <a:solidFill>
                  <a:srgbClr val="FFC000"/>
                </a:solidFill>
              </a:rPr>
              <a:t>Issues in Data Dissemination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5214" y="2460728"/>
            <a:ext cx="4267200" cy="39624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1178881" y="3283866"/>
            <a:ext cx="1534886" cy="14990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73441" y="2848994"/>
            <a:ext cx="1540326" cy="4385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Centralized</a:t>
            </a:r>
            <a:endParaRPr lang="en-IN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16200000">
            <a:off x="211038" y="3824059"/>
            <a:ext cx="1508038" cy="42765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Digital</a:t>
            </a:r>
            <a:endParaRPr lang="en-IN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13767" y="3283866"/>
            <a:ext cx="1534886" cy="14990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69356" y="4782937"/>
            <a:ext cx="1545774" cy="14990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15128" y="4782937"/>
            <a:ext cx="1534886" cy="14990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13767" y="2848994"/>
            <a:ext cx="1535490" cy="4385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Distributed</a:t>
            </a:r>
            <a:endParaRPr lang="en-IN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215514" y="5318654"/>
            <a:ext cx="1499086" cy="42765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Non-digital</a:t>
            </a:r>
            <a:endParaRPr lang="en-IN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06814" y="2467994"/>
            <a:ext cx="2438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Delivery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-984458" y="4578266"/>
            <a:ext cx="2971800" cy="4276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Form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 rot="2897701">
            <a:off x="2497413" y="3673908"/>
            <a:ext cx="457200" cy="2218058"/>
          </a:xfrm>
          <a:prstGeom prst="upArrow">
            <a:avLst>
              <a:gd name="adj1" fmla="val 50000"/>
              <a:gd name="adj2" fmla="val 154279"/>
            </a:avLst>
          </a:pr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572000" y="1614944"/>
            <a:ext cx="4572000" cy="4550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tx1"/>
                </a:solidFill>
              </a:rPr>
              <a:t>Going digital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Multiplicity of data dissemination portals/channels </a:t>
            </a: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</a:rPr>
              <a:t>(NADA, IMIS, Website, Information highway, </a:t>
            </a:r>
            <a:r>
              <a:rPr lang="en-GB" sz="2000" dirty="0" err="1" smtClean="0">
                <a:solidFill>
                  <a:schemeClr val="bg1">
                    <a:lumMod val="50000"/>
                  </a:schemeClr>
                </a:solidFill>
              </a:rPr>
              <a:t>Devinfo</a:t>
            </a: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bg1">
                    <a:lumMod val="50000"/>
                  </a:schemeClr>
                </a:solidFill>
              </a:rPr>
              <a:t>Countrystat</a:t>
            </a: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</a:rPr>
              <a:t>, social media)</a:t>
            </a: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Non-comprehensive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Lack of consistency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FR" sz="2000" dirty="0" smtClean="0">
                <a:solidFill>
                  <a:schemeClr val="tx1"/>
                </a:solidFill>
              </a:rPr>
              <a:t>Issue of </a:t>
            </a:r>
            <a:r>
              <a:rPr lang="fr-FR" sz="2000" dirty="0" err="1" smtClean="0">
                <a:solidFill>
                  <a:schemeClr val="tx1"/>
                </a:solidFill>
              </a:rPr>
              <a:t>harminization</a:t>
            </a:r>
            <a:r>
              <a:rPr lang="fr-FR" sz="2000" dirty="0" smtClean="0">
                <a:solidFill>
                  <a:schemeClr val="tx1"/>
                </a:solidFill>
              </a:rPr>
              <a:t> and </a:t>
            </a:r>
            <a:r>
              <a:rPr lang="fr-FR" sz="2000" dirty="0" err="1" smtClean="0">
                <a:solidFill>
                  <a:schemeClr val="tx1"/>
                </a:solidFill>
              </a:rPr>
              <a:t>standardization</a:t>
            </a:r>
            <a:r>
              <a:rPr lang="fr-FR" sz="2000" dirty="0" smtClean="0">
                <a:solidFill>
                  <a:schemeClr val="tx1"/>
                </a:solidFill>
              </a:rPr>
              <a:t>  practices of   data </a:t>
            </a:r>
            <a:r>
              <a:rPr lang="fr-FR" sz="2000" dirty="0" err="1" smtClean="0">
                <a:solidFill>
                  <a:schemeClr val="tx1"/>
                </a:solidFill>
              </a:rPr>
              <a:t>reporting</a:t>
            </a:r>
            <a:endParaRPr lang="en-US" sz="2000" dirty="0" smtClean="0">
              <a:solidFill>
                <a:schemeClr val="tx1"/>
              </a:solidFill>
            </a:endParaRPr>
          </a:p>
          <a:p>
            <a:pPr lvl="1"/>
            <a:r>
              <a:rPr lang="fr-FR" sz="2000" b="1" dirty="0" smtClean="0">
                <a:solidFill>
                  <a:schemeClr val="tx1"/>
                </a:solidFill>
              </a:rPr>
              <a:t> 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35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 err="1" smtClean="0">
                <a:solidFill>
                  <a:srgbClr val="FFC000"/>
                </a:solidFill>
              </a:rPr>
              <a:t>Tradititional</a:t>
            </a:r>
            <a:r>
              <a:rPr lang="fr-FR" sz="2400" b="1" dirty="0" smtClean="0">
                <a:solidFill>
                  <a:srgbClr val="FFC000"/>
                </a:solidFill>
              </a:rPr>
              <a:t> </a:t>
            </a:r>
            <a:r>
              <a:rPr lang="fr-FR" sz="2400" b="1" dirty="0" err="1" smtClean="0">
                <a:solidFill>
                  <a:srgbClr val="FFC000"/>
                </a:solidFill>
              </a:rPr>
              <a:t>way</a:t>
            </a:r>
            <a:r>
              <a:rPr lang="fr-FR" sz="2400" b="1" dirty="0" smtClean="0">
                <a:solidFill>
                  <a:srgbClr val="FFC000"/>
                </a:solidFill>
              </a:rPr>
              <a:t> of </a:t>
            </a:r>
            <a:r>
              <a:rPr lang="fr-FR" sz="2400" b="1" dirty="0" smtClean="0">
                <a:solidFill>
                  <a:srgbClr val="FFC000"/>
                </a:solidFill>
              </a:rPr>
              <a:t>data </a:t>
            </a:r>
            <a:r>
              <a:rPr lang="fr-FR" sz="2400" b="1" dirty="0" err="1" smtClean="0">
                <a:solidFill>
                  <a:srgbClr val="FFC000"/>
                </a:solidFill>
              </a:rPr>
              <a:t>reporting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28800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1800" b="1" dirty="0" err="1" smtClean="0"/>
              <a:t>Burden</a:t>
            </a:r>
            <a:r>
              <a:rPr lang="fr-FR" sz="1800" b="1" dirty="0" smtClean="0"/>
              <a:t> for NSO in </a:t>
            </a:r>
            <a:r>
              <a:rPr lang="fr-FR" sz="1800" b="1" dirty="0" err="1" smtClean="0"/>
              <a:t>reporting</a:t>
            </a:r>
            <a:r>
              <a:rPr lang="fr-FR" sz="1800" b="1" dirty="0" smtClean="0"/>
              <a:t>  </a:t>
            </a:r>
            <a:r>
              <a:rPr lang="fr-FR" sz="1800" b="1" dirty="0" err="1" smtClean="0"/>
              <a:t>development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indicators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using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excel</a:t>
            </a:r>
            <a:r>
              <a:rPr lang="fr-FR" sz="1800" b="1" dirty="0" smtClean="0"/>
              <a:t> questionnaires</a:t>
            </a:r>
          </a:p>
          <a:p>
            <a:r>
              <a:rPr lang="fr-FR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Errors</a:t>
            </a:r>
            <a:endParaRPr lang="fr-FR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Time </a:t>
            </a:r>
            <a:r>
              <a:rPr lang="fr-FR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consuming</a:t>
            </a:r>
            <a:endParaRPr lang="fr-FR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Missing</a:t>
            </a:r>
            <a:r>
              <a:rPr lang="fr-FR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data</a:t>
            </a:r>
          </a:p>
          <a:p>
            <a:r>
              <a:rPr lang="fr-FR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</a:t>
            </a:r>
            <a:r>
              <a:rPr lang="fr-FR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harmonization</a:t>
            </a:r>
            <a:r>
              <a:rPr lang="fr-FR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fr-FR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standardization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593" y="1772816"/>
            <a:ext cx="3562107" cy="379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260648"/>
            <a:ext cx="4572000" cy="11521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C000"/>
                </a:solidFill>
              </a:rPr>
              <a:t>SDMX Project*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586798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Improving the Availability, Collation and Dissemination of</a:t>
            </a:r>
          </a:p>
          <a:p>
            <a:pPr algn="just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National Development Indicators, including Millennium</a:t>
            </a:r>
          </a:p>
          <a:p>
            <a:pPr algn="just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Development Goals Data: 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UNSD+DFID (January 2010 to March 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2015)</a:t>
            </a:r>
            <a:endParaRPr lang="en-GB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73325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*</a:t>
            </a:r>
            <a:endParaRPr lang="en-GB" dirty="0"/>
          </a:p>
        </p:txBody>
      </p:sp>
      <p:grpSp>
        <p:nvGrpSpPr>
          <p:cNvPr id="20" name="Group 19"/>
          <p:cNvGrpSpPr/>
          <p:nvPr/>
        </p:nvGrpSpPr>
        <p:grpSpPr>
          <a:xfrm rot="2663032">
            <a:off x="1300384" y="2107777"/>
            <a:ext cx="1956761" cy="1944216"/>
            <a:chOff x="611560" y="1844824"/>
            <a:chExt cx="1956761" cy="1944216"/>
          </a:xfrm>
        </p:grpSpPr>
        <p:sp>
          <p:nvSpPr>
            <p:cNvPr id="8" name="Rectangle 7"/>
            <p:cNvSpPr/>
            <p:nvPr/>
          </p:nvSpPr>
          <p:spPr>
            <a:xfrm>
              <a:off x="611560" y="2492896"/>
              <a:ext cx="1296144" cy="12961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2177" y="1844824"/>
              <a:ext cx="1296144" cy="12961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944930" y="3182878"/>
              <a:ext cx="960808" cy="0"/>
            </a:xfrm>
            <a:prstGeom prst="straightConnector1">
              <a:avLst/>
            </a:prstGeom>
            <a:ln w="762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1272177" y="2450986"/>
              <a:ext cx="1013823" cy="0"/>
            </a:xfrm>
            <a:prstGeom prst="straightConnector1">
              <a:avLst/>
            </a:prstGeom>
            <a:ln w="762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4712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260648"/>
            <a:ext cx="4572000" cy="11521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C000"/>
                </a:solidFill>
              </a:rPr>
              <a:t>SDMX Project*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0" y="1614944"/>
            <a:ext cx="4572000" cy="4550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Improve the coherence and clarity of development indicators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Improve coordination in the NSS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Collate development data in 1 place/database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Explain differences between intl. &amp; nat. data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Improve accessibility and visibility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Make access to national data easier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Draw attention to wider set of indicators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Reduce data request burden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Enhance knowledge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Strengthen IT support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Use of latest IT software &amp; practices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Training &amp; skills development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86798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Improving the Availability, Collation and Dissemination of</a:t>
            </a:r>
          </a:p>
          <a:p>
            <a:pPr algn="just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National Development Indicators, including Millennium</a:t>
            </a:r>
          </a:p>
          <a:p>
            <a:pPr algn="just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Development Goals Data: 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UNSD+DFID (January 2010 to March 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2015)</a:t>
            </a:r>
            <a:endParaRPr lang="en-GB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73325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*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118746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Objectives:</a:t>
            </a:r>
            <a:endParaRPr lang="en-GB" dirty="0"/>
          </a:p>
        </p:txBody>
      </p:sp>
      <p:grpSp>
        <p:nvGrpSpPr>
          <p:cNvPr id="20" name="Group 19"/>
          <p:cNvGrpSpPr/>
          <p:nvPr/>
        </p:nvGrpSpPr>
        <p:grpSpPr>
          <a:xfrm rot="2663032">
            <a:off x="1300384" y="2107777"/>
            <a:ext cx="1956761" cy="1944216"/>
            <a:chOff x="611560" y="1844824"/>
            <a:chExt cx="1956761" cy="1944216"/>
          </a:xfrm>
        </p:grpSpPr>
        <p:sp>
          <p:nvSpPr>
            <p:cNvPr id="8" name="Rectangle 7"/>
            <p:cNvSpPr/>
            <p:nvPr/>
          </p:nvSpPr>
          <p:spPr>
            <a:xfrm>
              <a:off x="611560" y="2492896"/>
              <a:ext cx="1296144" cy="12961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2177" y="1844824"/>
              <a:ext cx="1296144" cy="12961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944930" y="3182878"/>
              <a:ext cx="960808" cy="0"/>
            </a:xfrm>
            <a:prstGeom prst="straightConnector1">
              <a:avLst/>
            </a:prstGeom>
            <a:ln w="762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1272177" y="2450986"/>
              <a:ext cx="1013823" cy="0"/>
            </a:xfrm>
            <a:prstGeom prst="straightConnector1">
              <a:avLst/>
            </a:prstGeom>
            <a:ln w="762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316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260648"/>
            <a:ext cx="4572000" cy="11521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C000"/>
                </a:solidFill>
              </a:rPr>
              <a:t>Capacity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1614944"/>
            <a:ext cx="4572000" cy="4550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2012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Trainings on Metadata by UNSD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Identification of IT and methodological requirements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SDMX Registry installation at NISR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2013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tx1"/>
                </a:solidFill>
              </a:rPr>
              <a:t>Official launch of SDMX in Rwanda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SDMX international workshops and trainings for two NISR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2014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UNSD consultant:  Training on  </a:t>
            </a:r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</a:rPr>
              <a:t>Devinfo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 database management,  and metadata compilation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SDMX international workshops and trainings for two NISR staff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 descr="C:\Users\rmuhayiteto\Desktop\New folder (2)\IMG_4627.JPG"/>
          <p:cNvPicPr>
            <a:picLocks noGrp="1" noChangeAspect="1" noChangeArrowheads="1"/>
          </p:cNvPicPr>
          <p:nvPr/>
        </p:nvPicPr>
        <p:blipFill rotWithShape="1">
          <a:blip r:embed="rId3" cstate="print"/>
          <a:srcRect r="13357"/>
          <a:stretch/>
        </p:blipFill>
        <p:spPr bwMode="auto">
          <a:xfrm>
            <a:off x="-13675" y="1610217"/>
            <a:ext cx="4585676" cy="3528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411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260648"/>
            <a:ext cx="4572000" cy="11521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C000"/>
                </a:solidFill>
              </a:rPr>
              <a:t>SDMX exchange established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908720"/>
            <a:ext cx="4572000" cy="5256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With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UNSD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-DFID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project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, Rwanda has made substantial progress in using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SDMX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in reporting development indicators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</a:rPr>
              <a:t>Capacity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 building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Clean national repository, containing development indicator dataset online;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Full metadata associated with reported indicators;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Discrepancies between explained in the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CountryData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website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Content Placeholder 3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4509" y="1610039"/>
            <a:ext cx="4606509" cy="332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457199" y="5199142"/>
            <a:ext cx="3657602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http://</a:t>
            </a:r>
            <a:r>
              <a:rPr lang="en-US" sz="1400" dirty="0" smtClean="0">
                <a:solidFill>
                  <a:schemeClr val="bg1"/>
                </a:solidFill>
              </a:rPr>
              <a:t>data.un.org/countryData/showdetail/RWA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27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260648"/>
            <a:ext cx="4572000" cy="11521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C000"/>
                </a:solidFill>
              </a:rPr>
              <a:t>SDMX Set-up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1614944"/>
            <a:ext cx="4572000" cy="4550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National  repository ( </a:t>
            </a:r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</a:rPr>
              <a:t>Devinfo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 Database)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SDMX Registry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SDMX Client 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8" y="3356992"/>
            <a:ext cx="9031623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4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fr-FR" sz="3200" b="1" dirty="0" err="1" smtClean="0"/>
              <a:t>IUS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mappings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against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UNSD</a:t>
            </a:r>
            <a:r>
              <a:rPr lang="fr-FR" sz="3200" b="1" dirty="0" smtClean="0"/>
              <a:t> code </a:t>
            </a:r>
            <a:r>
              <a:rPr lang="fr-FR" sz="3200" b="1" dirty="0" err="1" smtClean="0"/>
              <a:t>lists</a:t>
            </a:r>
            <a:r>
              <a:rPr lang="fr-FR" sz="3200" b="1" dirty="0" smtClean="0"/>
              <a:t> </a:t>
            </a:r>
            <a:endParaRPr lang="en-US" sz="3200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646" y="1338468"/>
            <a:ext cx="8543826" cy="2215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789040"/>
            <a:ext cx="8541016" cy="2697163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67009" y="274638"/>
            <a:ext cx="822960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 err="1">
                <a:solidFill>
                  <a:srgbClr val="FFC000"/>
                </a:solidFill>
                <a:latin typeface="+mn-lt"/>
                <a:ea typeface="+mn-ea"/>
                <a:cs typeface="+mn-cs"/>
              </a:rPr>
              <a:t>IUS</a:t>
            </a:r>
            <a:r>
              <a:rPr lang="fr-FR" sz="3200" b="1" dirty="0" smtClean="0"/>
              <a:t> </a:t>
            </a:r>
            <a:r>
              <a:rPr lang="fr-FR" sz="3200" dirty="0" err="1">
                <a:solidFill>
                  <a:srgbClr val="FFC000"/>
                </a:solidFill>
                <a:latin typeface="+mn-lt"/>
                <a:ea typeface="+mn-ea"/>
                <a:cs typeface="+mn-cs"/>
              </a:rPr>
              <a:t>mappings</a:t>
            </a:r>
            <a:r>
              <a:rPr lang="fr-FR" sz="3200" b="1" dirty="0" smtClean="0"/>
              <a:t> </a:t>
            </a:r>
            <a:r>
              <a:rPr lang="fr-FR" sz="3200" dirty="0" err="1">
                <a:solidFill>
                  <a:srgbClr val="FFC000"/>
                </a:solidFill>
                <a:latin typeface="+mn-lt"/>
                <a:ea typeface="+mn-ea"/>
                <a:cs typeface="+mn-cs"/>
              </a:rPr>
              <a:t>against</a:t>
            </a:r>
            <a:r>
              <a:rPr lang="fr-FR" sz="3200" b="1" dirty="0" smtClean="0"/>
              <a:t> </a:t>
            </a:r>
            <a:r>
              <a:rPr lang="fr-FR" sz="3200" dirty="0" err="1">
                <a:solidFill>
                  <a:srgbClr val="FFC000"/>
                </a:solidFill>
                <a:latin typeface="+mn-lt"/>
                <a:ea typeface="+mn-ea"/>
                <a:cs typeface="+mn-cs"/>
              </a:rPr>
              <a:t>UNSD</a:t>
            </a:r>
            <a:r>
              <a:rPr lang="fr-FR" sz="3200" b="1" dirty="0" smtClean="0"/>
              <a:t> </a:t>
            </a:r>
            <a:r>
              <a:rPr lang="fr-FR" sz="3200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code</a:t>
            </a:r>
            <a:r>
              <a:rPr lang="fr-FR" sz="3200" b="1" dirty="0" smtClean="0"/>
              <a:t> </a:t>
            </a:r>
            <a:r>
              <a:rPr lang="fr-FR" sz="3200" dirty="0" err="1">
                <a:solidFill>
                  <a:srgbClr val="FFC000"/>
                </a:solidFill>
                <a:latin typeface="+mn-lt"/>
                <a:ea typeface="+mn-ea"/>
                <a:cs typeface="+mn-cs"/>
              </a:rPr>
              <a:t>lists</a:t>
            </a:r>
            <a:r>
              <a:rPr lang="fr-FR" sz="3200" b="1" dirty="0" smtClean="0"/>
              <a:t> </a:t>
            </a:r>
            <a:endParaRPr lang="en-US" sz="32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SDMX clients </a:t>
            </a:r>
            <a:r>
              <a:rPr lang="fr-FR" dirty="0" err="1" smtClean="0"/>
              <a:t>updated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8305801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461020"/>
            <a:ext cx="8229600" cy="3250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/>
              <a:t>UNSD </a:t>
            </a:r>
            <a:r>
              <a:rPr lang="fr-FR" sz="3200" b="1" dirty="0" err="1" smtClean="0"/>
              <a:t>CountryData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website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gets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updated</a:t>
            </a:r>
            <a:r>
              <a:rPr lang="fr-FR" sz="3200" b="1" dirty="0" smtClean="0"/>
              <a:t/>
            </a:r>
            <a:br>
              <a:rPr lang="fr-FR" sz="3200" b="1" dirty="0" smtClean="0"/>
            </a:br>
            <a:endParaRPr lang="en-US" sz="3200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5434" y="1600200"/>
            <a:ext cx="717313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National Summary data page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417638"/>
            <a:ext cx="8532440" cy="529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45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260648"/>
            <a:ext cx="4572000" cy="11521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C000"/>
                </a:solidFill>
              </a:rPr>
              <a:t>Better data: So, APIs 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1614944"/>
            <a:ext cx="4572000" cy="4550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Better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err="1" smtClean="0">
                <a:solidFill>
                  <a:schemeClr val="tx1"/>
                </a:solidFill>
              </a:rPr>
              <a:t>DevInfo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Dashboard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Government Command Center (GCC)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41" r="488" b="24158"/>
          <a:stretch/>
        </p:blipFill>
        <p:spPr>
          <a:xfrm>
            <a:off x="1" y="1614944"/>
            <a:ext cx="4572000" cy="2667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81219" y="4691098"/>
            <a:ext cx="3657603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 smtClean="0"/>
              <a:t>Using </a:t>
            </a:r>
            <a:r>
              <a:rPr lang="en-US" sz="1400" dirty="0" err="1"/>
              <a:t>DevInfo</a:t>
            </a:r>
            <a:r>
              <a:rPr lang="en-US" sz="1400" dirty="0"/>
              <a:t> API for </a:t>
            </a:r>
            <a:r>
              <a:rPr lang="en-US" sz="1400" dirty="0" err="1"/>
              <a:t>dataviz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481220" y="5085184"/>
            <a:ext cx="3657602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http://dashboards.devinfo.org/</a:t>
            </a:r>
          </a:p>
        </p:txBody>
      </p:sp>
    </p:spTree>
    <p:extLst>
      <p:ext uri="{BB962C8B-B14F-4D97-AF65-F5344CB8AC3E}">
        <p14:creationId xmlns:p14="http://schemas.microsoft.com/office/powerpoint/2010/main" val="91718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260648"/>
            <a:ext cx="4572000" cy="11521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C000"/>
                </a:solidFill>
              </a:rPr>
              <a:t>APIs(cont.)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1614944"/>
            <a:ext cx="4572000" cy="4550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Institutionalised Data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C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uration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rocess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Updated SDMX Clients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Better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DevInfo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Dashboard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Government Command Center (GCC)</a:t>
            </a:r>
            <a:endParaRPr lang="en-GB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4944"/>
            <a:ext cx="4542368" cy="302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26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9956" y="661725"/>
            <a:ext cx="4378028" cy="111109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C000"/>
                </a:solidFill>
              </a:rPr>
              <a:t>Getting ready for SDGs reporting </a:t>
            </a:r>
            <a:endParaRPr lang="en-GB" sz="3200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1340768"/>
            <a:ext cx="4572000" cy="4824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New national repository being prepared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Working on SDGs to be reported on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Counting on: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             - </a:t>
            </a:r>
            <a:r>
              <a:rPr lang="en-US" dirty="0" err="1" smtClean="0">
                <a:solidFill>
                  <a:schemeClr val="tx1"/>
                </a:solidFill>
              </a:rPr>
              <a:t>GoR</a:t>
            </a:r>
            <a:r>
              <a:rPr lang="en-US" dirty="0" smtClean="0">
                <a:solidFill>
                  <a:schemeClr val="tx1"/>
                </a:solidFill>
              </a:rPr>
              <a:t> Good will &amp; </a:t>
            </a:r>
            <a:r>
              <a:rPr lang="en-US" dirty="0" smtClean="0">
                <a:solidFill>
                  <a:schemeClr val="tx1"/>
                </a:solidFill>
              </a:rPr>
              <a:t>commitment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                -  Good collaboration: </a:t>
            </a:r>
            <a:r>
              <a:rPr lang="en-US" dirty="0" err="1" smtClean="0">
                <a:solidFill>
                  <a:schemeClr val="tx1"/>
                </a:solidFill>
              </a:rPr>
              <a:t>UNSD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UNECA</a:t>
            </a:r>
            <a:r>
              <a:rPr lang="en-US" dirty="0" smtClean="0">
                <a:solidFill>
                  <a:schemeClr val="tx1"/>
                </a:solidFill>
              </a:rPr>
              <a:t>,            </a:t>
            </a: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              </a:t>
            </a:r>
            <a:r>
              <a:rPr lang="en-US" dirty="0" err="1" smtClean="0">
                <a:solidFill>
                  <a:schemeClr val="tx1"/>
                </a:solidFill>
              </a:rPr>
              <a:t>AfDB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smtClean="0">
                <a:solidFill>
                  <a:schemeClr val="tx1"/>
                </a:solidFill>
              </a:rPr>
              <a:t>IMF….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88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479040"/>
            <a:ext cx="9144000" cy="19580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2" name="Rectangle 1"/>
          <p:cNvSpPr/>
          <p:nvPr/>
        </p:nvSpPr>
        <p:spPr>
          <a:xfrm>
            <a:off x="2787537" y="4787860"/>
            <a:ext cx="3666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hlinkClick r:id="rId2"/>
              </a:rPr>
              <a:t>Ruben.muhayiteto@statistics.gov.rw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538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918</TotalTime>
  <Words>542</Words>
  <Application>Microsoft Office PowerPoint</Application>
  <PresentationFormat>On-screen Show (4:3)</PresentationFormat>
  <Paragraphs>175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Standards for Data and Metadata eXchange in Rwanda</vt:lpstr>
      <vt:lpstr>PowerPoint Presentation</vt:lpstr>
      <vt:lpstr>DIGITAL DATA DISSEMINATION </vt:lpstr>
      <vt:lpstr>PowerPoint Presentation</vt:lpstr>
      <vt:lpstr>Tradititional way of data reporting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IUS mappings against UNSD code lists </vt:lpstr>
      <vt:lpstr>SDMX clients updated</vt:lpstr>
      <vt:lpstr>UNSD CountryData website gets updated </vt:lpstr>
      <vt:lpstr>National Summary data page </vt:lpstr>
      <vt:lpstr>PowerPoint Presentation</vt:lpstr>
      <vt:lpstr>PowerPoint Presentation</vt:lpstr>
      <vt:lpstr>PowerPoint Presentation</vt:lpstr>
      <vt:lpstr>PowerPoint Presentation</vt:lpstr>
    </vt:vector>
  </TitlesOfParts>
  <Company>OECD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SDMX</dc:title>
  <dc:creator>RANJAN Rajiv</dc:creator>
  <cp:lastModifiedBy>Ruben Muhayiteto</cp:lastModifiedBy>
  <cp:revision>80</cp:revision>
  <dcterms:created xsi:type="dcterms:W3CDTF">2016-10-16T11:14:56Z</dcterms:created>
  <dcterms:modified xsi:type="dcterms:W3CDTF">2018-09-19T13:17:44Z</dcterms:modified>
</cp:coreProperties>
</file>