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9" r:id="rId3"/>
    <p:sldId id="260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2532B-C0A0-4642-BB18-B11F63ADEEDB}" type="datetimeFigureOut">
              <a:rPr lang="en-US" smtClean="0"/>
              <a:pPr/>
              <a:t>10/11/2017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84726-CF05-4481-BDFE-C55876184E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2532B-C0A0-4642-BB18-B11F63ADEEDB}" type="datetimeFigureOut">
              <a:rPr lang="en-US" smtClean="0"/>
              <a:pPr/>
              <a:t>10/11/2017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84726-CF05-4481-BDFE-C55876184E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2532B-C0A0-4642-BB18-B11F63ADEEDB}" type="datetimeFigureOut">
              <a:rPr lang="en-US" smtClean="0"/>
              <a:pPr/>
              <a:t>10/11/2017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84726-CF05-4481-BDFE-C55876184E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2532B-C0A0-4642-BB18-B11F63ADEEDB}" type="datetimeFigureOut">
              <a:rPr lang="en-US" smtClean="0"/>
              <a:pPr/>
              <a:t>10/11/2017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84726-CF05-4481-BDFE-C55876184E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2532B-C0A0-4642-BB18-B11F63ADEEDB}" type="datetimeFigureOut">
              <a:rPr lang="en-US" smtClean="0"/>
              <a:pPr/>
              <a:t>10/11/2017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84726-CF05-4481-BDFE-C55876184E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2532B-C0A0-4642-BB18-B11F63ADEEDB}" type="datetimeFigureOut">
              <a:rPr lang="en-US" smtClean="0"/>
              <a:pPr/>
              <a:t>10/11/2017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84726-CF05-4481-BDFE-C55876184E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2532B-C0A0-4642-BB18-B11F63ADEEDB}" type="datetimeFigureOut">
              <a:rPr lang="en-US" smtClean="0"/>
              <a:pPr/>
              <a:t>10/11/2017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84726-CF05-4481-BDFE-C55876184E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2532B-C0A0-4642-BB18-B11F63ADEEDB}" type="datetimeFigureOut">
              <a:rPr lang="en-US" smtClean="0"/>
              <a:pPr/>
              <a:t>10/11/2017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84726-CF05-4481-BDFE-C55876184E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2532B-C0A0-4642-BB18-B11F63ADEEDB}" type="datetimeFigureOut">
              <a:rPr lang="en-US" smtClean="0"/>
              <a:pPr/>
              <a:t>10/11/2017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84726-CF05-4481-BDFE-C55876184E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2532B-C0A0-4642-BB18-B11F63ADEEDB}" type="datetimeFigureOut">
              <a:rPr lang="en-US" smtClean="0"/>
              <a:pPr/>
              <a:t>10/11/2017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84726-CF05-4481-BDFE-C55876184E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2532B-C0A0-4642-BB18-B11F63ADEEDB}" type="datetimeFigureOut">
              <a:rPr lang="en-US" smtClean="0"/>
              <a:pPr/>
              <a:t>10/11/2017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84726-CF05-4481-BDFE-C55876184E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2532B-C0A0-4642-BB18-B11F63ADEEDB}" type="datetimeFigureOut">
              <a:rPr lang="en-US" smtClean="0"/>
              <a:pPr/>
              <a:t>10/11/2017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184726-CF05-4481-BDFE-C55876184EF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244475"/>
            <a:ext cx="7467600" cy="3265488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en-US" sz="3200" b="1" dirty="0" smtClean="0"/>
              <a:t>NATIONAL TRAINING WORKSHOPS WITH PRODUCERS AND USERS OF GENDER STATISTICS   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en-US" sz="3600" dirty="0" smtClean="0">
                <a:ea typeface="DengXian"/>
                <a:cs typeface="Arial" panose="020B0604020202020204" pitchFamily="34" charset="0"/>
              </a:rPr>
              <a:t/>
            </a:r>
            <a:br>
              <a:rPr lang="en-US" sz="3600" dirty="0" smtClean="0">
                <a:ea typeface="DengXian"/>
                <a:cs typeface="Arial" panose="020B0604020202020204" pitchFamily="34" charset="0"/>
              </a:rPr>
            </a:br>
            <a:r>
              <a:rPr lang="en-US" sz="3600" dirty="0" smtClean="0">
                <a:ea typeface="DengXian"/>
                <a:cs typeface="Arial" panose="020B0604020202020204" pitchFamily="34" charset="0"/>
              </a:rPr>
              <a:t> 2-4 October 2017, Kampala, Uganda</a:t>
            </a:r>
            <a:br>
              <a:rPr lang="en-US" sz="3600" dirty="0" smtClean="0">
                <a:ea typeface="DengXian"/>
                <a:cs typeface="Arial" panose="020B0604020202020204" pitchFamily="34" charset="0"/>
              </a:rPr>
            </a:b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3276600"/>
            <a:ext cx="7010400" cy="2362200"/>
          </a:xfrm>
          <a:ln>
            <a:solidFill>
              <a:schemeClr val="accent1"/>
            </a:solidFill>
          </a:ln>
        </p:spPr>
        <p:txBody>
          <a:bodyPr rtlCol="0">
            <a:normAutofit fontScale="85000" lnSpcReduction="20000"/>
          </a:bodyPr>
          <a:lstStyle/>
          <a:p>
            <a:pPr>
              <a:defRPr/>
            </a:pPr>
            <a:r>
              <a:rPr lang="en-US" dirty="0" smtClean="0">
                <a:ea typeface="DengXian"/>
                <a:cs typeface="Arial" panose="020B0604020202020204" pitchFamily="34" charset="0"/>
              </a:rPr>
              <a:t/>
            </a:r>
            <a:br>
              <a:rPr lang="en-US" dirty="0" smtClean="0">
                <a:ea typeface="DengXian"/>
                <a:cs typeface="Arial" panose="020B0604020202020204" pitchFamily="34" charset="0"/>
              </a:rPr>
            </a:br>
            <a:r>
              <a:rPr lang="en-US" sz="5800" dirty="0" smtClean="0">
                <a:solidFill>
                  <a:srgbClr val="0070C0"/>
                </a:solidFill>
                <a:latin typeface="Arial Black" pitchFamily="34" charset="0"/>
              </a:rPr>
              <a:t>NEXT STEPS</a:t>
            </a:r>
            <a:endParaRPr lang="en-US" sz="5800" dirty="0">
              <a:solidFill>
                <a:srgbClr val="0070C0"/>
              </a:solidFill>
              <a:latin typeface="Arial Black" pitchFamily="34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 smtClean="0">
              <a:solidFill>
                <a:srgbClr val="00B0F0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en-US" b="1" dirty="0" smtClean="0">
              <a:solidFill>
                <a:srgbClr val="00B0F0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 err="1" smtClean="0">
                <a:solidFill>
                  <a:schemeClr val="tx1"/>
                </a:solidFill>
              </a:rPr>
              <a:t>Opoku</a:t>
            </a:r>
            <a:r>
              <a:rPr lang="en-US" dirty="0" smtClean="0">
                <a:solidFill>
                  <a:schemeClr val="tx1"/>
                </a:solidFill>
              </a:rPr>
              <a:t> Manu </a:t>
            </a:r>
            <a:r>
              <a:rPr lang="en-US" dirty="0" err="1" smtClean="0">
                <a:solidFill>
                  <a:schemeClr val="tx1"/>
                </a:solidFill>
              </a:rPr>
              <a:t>Asare</a:t>
            </a:r>
            <a:endParaRPr lang="en-US" dirty="0" smtClean="0">
              <a:solidFill>
                <a:schemeClr val="tx1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en-US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2E2AA8B6-125E-48B7-9846-111CC7E0D818}" type="datetime1">
              <a:rPr lang="en-US"/>
              <a:pPr>
                <a:defRPr/>
              </a:pPr>
              <a:t>10/11/2017</a:t>
            </a:fld>
            <a:endParaRPr lang="en-US"/>
          </a:p>
        </p:txBody>
      </p:sp>
      <p:sp>
        <p:nvSpPr>
          <p:cNvPr id="307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4CE90FC1-C602-4EC0-A326-0B4355B1CF27}" type="slidenum">
              <a:rPr lang="en-US" altLang="en-US"/>
              <a:pPr>
                <a:defRPr/>
              </a:pPr>
              <a:t>1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105400"/>
          </a:xfrm>
        </p:spPr>
        <p:txBody>
          <a:bodyPr>
            <a:normAutofit/>
          </a:bodyPr>
          <a:lstStyle/>
          <a:p>
            <a:pPr marL="514350" indent="-514350">
              <a:spcBef>
                <a:spcPts val="0"/>
              </a:spcBef>
              <a:buNone/>
            </a:pPr>
            <a:r>
              <a:rPr lang="en-US" b="1" dirty="0" smtClean="0">
                <a:solidFill>
                  <a:srgbClr val="FF0000"/>
                </a:solidFill>
              </a:rPr>
              <a:t>What do we do when we leave here?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en-US" dirty="0" smtClean="0"/>
              <a:t>Train others at where we work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en-US" dirty="0" smtClean="0"/>
              <a:t>Be gender advocates and practicing officials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en-US" dirty="0" smtClean="0"/>
              <a:t>Work on the Gender Toolkit (Certificate)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en-US" dirty="0" smtClean="0"/>
              <a:t>Train and capacity building: Teach others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en-US" dirty="0" smtClean="0"/>
              <a:t>Engender statistics at all levels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en-US" dirty="0" smtClean="0"/>
              <a:t>Mainstream and integrate gender issues into our statistical system or statistics and indicators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Next steps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en-US" sz="2800" dirty="0" smtClean="0"/>
              <a:t>Let us generate more statistics to monitor and evaluate National and the MDGs, especially on Goal (3, 4, 5, 6, 7)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en-US" sz="2800" dirty="0" smtClean="0"/>
              <a:t>Time-Use survey to capture extended SNA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en-US" sz="2800" dirty="0" smtClean="0"/>
              <a:t>Lobby for more funding for gender statistics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Develop gender statistics strategy at your workplace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Link and collaborate with the UNECA for technical support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Let us-participants keep on networking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Documents and reports would be made available </a:t>
            </a:r>
            <a:r>
              <a:rPr lang="en-US" sz="2800" smtClean="0"/>
              <a:t>to you</a:t>
            </a:r>
            <a:endParaRPr lang="en-US" sz="2800" dirty="0" smtClean="0"/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</TotalTime>
  <Words>141</Words>
  <Application>Microsoft Office PowerPoint</Application>
  <PresentationFormat>On-screen Show (4:3)</PresentationFormat>
  <Paragraphs>23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NATIONAL TRAINING WORKSHOPS WITH PRODUCERS AND USERS OF GENDER STATISTICS      2-4 October 2017, Kampala, Uganda </vt:lpstr>
      <vt:lpstr>Next steps</vt:lpstr>
      <vt:lpstr>Next steps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Dada Boat</dc:creator>
  <cp:lastModifiedBy>Dada Boat</cp:lastModifiedBy>
  <cp:revision>18</cp:revision>
  <dcterms:created xsi:type="dcterms:W3CDTF">2017-10-04T10:20:26Z</dcterms:created>
  <dcterms:modified xsi:type="dcterms:W3CDTF">2017-10-11T20:17:48Z</dcterms:modified>
</cp:coreProperties>
</file>