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6"/>
  </p:notesMasterIdLst>
  <p:sldIdLst>
    <p:sldId id="257" r:id="rId2"/>
    <p:sldId id="301" r:id="rId3"/>
    <p:sldId id="258" r:id="rId4"/>
    <p:sldId id="302" r:id="rId5"/>
    <p:sldId id="304" r:id="rId6"/>
    <p:sldId id="306" r:id="rId7"/>
    <p:sldId id="305" r:id="rId8"/>
    <p:sldId id="307" r:id="rId9"/>
    <p:sldId id="308" r:id="rId10"/>
    <p:sldId id="309" r:id="rId11"/>
    <p:sldId id="310" r:id="rId12"/>
    <p:sldId id="303" r:id="rId13"/>
    <p:sldId id="311" r:id="rId14"/>
    <p:sldId id="271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90" autoAdjust="0"/>
    <p:restoredTop sz="91247" autoAdjust="0"/>
  </p:normalViewPr>
  <p:slideViewPr>
    <p:cSldViewPr snapToGrid="0">
      <p:cViewPr varScale="1">
        <p:scale>
          <a:sx n="62" d="100"/>
          <a:sy n="62" d="100"/>
        </p:scale>
        <p:origin x="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27F36-0ECB-4FDD-A2A8-69E90F4B2985}" type="datetimeFigureOut">
              <a:rPr lang="fr-FR" smtClean="0"/>
              <a:t>03/10/2017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D4557-4EB4-4E18-A8A6-C98BEF96472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94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943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1B6803-61B3-4479-A202-9CA79A4FA8B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9059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0922756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303" y="56700"/>
            <a:ext cx="11553935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1852764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687" y="56700"/>
            <a:ext cx="11299372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686" y="604060"/>
            <a:ext cx="11299372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687" y="1349832"/>
            <a:ext cx="11299372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902628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279372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6570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060742"/>
            <a:ext cx="54864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750886"/>
            <a:ext cx="54864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5200" y="0"/>
            <a:ext cx="48768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32527471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6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6" y="3467757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278826164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3" y="4639290"/>
            <a:ext cx="10060516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3" y="5697071"/>
            <a:ext cx="1006051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77233683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2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82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-1739348" y="546730"/>
            <a:ext cx="12091912" cy="5709557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11224685" y="6376988"/>
            <a:ext cx="357716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F09A3-E996-48C5-8D8E-3BAC289E7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53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00" y="56697"/>
            <a:ext cx="12091912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" y="598715"/>
            <a:ext cx="12091912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063" y="6334396"/>
            <a:ext cx="3188050" cy="51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0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/>
        </p:nvSpPr>
        <p:spPr bwMode="auto">
          <a:xfrm>
            <a:off x="0" y="-1588"/>
            <a:ext cx="12191999" cy="6858002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lvl="0"/>
            <a:r>
              <a:rPr lang="en-US" altLang="en-US" kern="0" dirty="0"/>
              <a:t>26-28 </a:t>
            </a:r>
          </a:p>
        </p:txBody>
      </p:sp>
      <p:sp>
        <p:nvSpPr>
          <p:cNvPr id="4099" name="AutoShape 2"/>
          <p:cNvSpPr>
            <a:spLocks/>
          </p:cNvSpPr>
          <p:nvPr/>
        </p:nvSpPr>
        <p:spPr bwMode="auto">
          <a:xfrm>
            <a:off x="4918076" y="5859464"/>
            <a:ext cx="5210175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3" name="AutoShape 8"/>
          <p:cNvSpPr>
            <a:spLocks/>
          </p:cNvSpPr>
          <p:nvPr/>
        </p:nvSpPr>
        <p:spPr bwMode="auto">
          <a:xfrm>
            <a:off x="650718" y="3271838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4" name="AutoShape 9"/>
          <p:cNvSpPr>
            <a:spLocks/>
          </p:cNvSpPr>
          <p:nvPr/>
        </p:nvSpPr>
        <p:spPr bwMode="auto">
          <a:xfrm>
            <a:off x="992030" y="388778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5" name="AutoShape 10"/>
          <p:cNvSpPr>
            <a:spLocks/>
          </p:cNvSpPr>
          <p:nvPr/>
        </p:nvSpPr>
        <p:spPr bwMode="auto">
          <a:xfrm>
            <a:off x="1153956" y="4565651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6" name="AutoShape 11"/>
          <p:cNvSpPr>
            <a:spLocks/>
          </p:cNvSpPr>
          <p:nvPr/>
        </p:nvSpPr>
        <p:spPr bwMode="auto">
          <a:xfrm>
            <a:off x="1153956" y="5251451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7" name="AutoShape 12"/>
          <p:cNvSpPr>
            <a:spLocks/>
          </p:cNvSpPr>
          <p:nvPr/>
        </p:nvSpPr>
        <p:spPr bwMode="auto">
          <a:xfrm>
            <a:off x="1398431" y="592137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8" name="AutoShape 13"/>
          <p:cNvSpPr>
            <a:spLocks/>
          </p:cNvSpPr>
          <p:nvPr/>
        </p:nvSpPr>
        <p:spPr bwMode="auto">
          <a:xfrm>
            <a:off x="-12858" y="-1588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09" name="AutoShape 14"/>
          <p:cNvSpPr>
            <a:spLocks/>
          </p:cNvSpPr>
          <p:nvPr/>
        </p:nvSpPr>
        <p:spPr bwMode="auto">
          <a:xfrm>
            <a:off x="1506381" y="6545263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10" name="AutoShape 15"/>
          <p:cNvSpPr>
            <a:spLocks/>
          </p:cNvSpPr>
          <p:nvPr/>
        </p:nvSpPr>
        <p:spPr bwMode="auto">
          <a:xfrm>
            <a:off x="-12858" y="57150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11" name="AutoShape 16"/>
          <p:cNvSpPr>
            <a:spLocks/>
          </p:cNvSpPr>
          <p:nvPr/>
        </p:nvSpPr>
        <p:spPr bwMode="auto">
          <a:xfrm>
            <a:off x="-12858" y="1236662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12" name="AutoShape 17"/>
          <p:cNvSpPr>
            <a:spLocks/>
          </p:cNvSpPr>
          <p:nvPr/>
        </p:nvSpPr>
        <p:spPr bwMode="auto">
          <a:xfrm>
            <a:off x="-12857" y="1914526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13" name="AutoShape 18"/>
          <p:cNvSpPr>
            <a:spLocks/>
          </p:cNvSpPr>
          <p:nvPr/>
        </p:nvSpPr>
        <p:spPr bwMode="auto">
          <a:xfrm>
            <a:off x="-12857" y="2598738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14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A0294A-3C4A-4A98-AB3C-07FCE19BB3EA}" type="slidenum">
              <a:rPr kumimoji="0" lang="en-US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4430" y="208023"/>
            <a:ext cx="8896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kern="0" dirty="0">
                <a:solidFill>
                  <a:schemeClr val="bg1"/>
                </a:solidFill>
              </a:rPr>
              <a:t>National Training Workshops with </a:t>
            </a:r>
          </a:p>
          <a:p>
            <a:pPr lvl="0" algn="ctr"/>
            <a:r>
              <a:rPr lang="en-US" sz="2800" b="1" kern="0" dirty="0">
                <a:solidFill>
                  <a:schemeClr val="bg1"/>
                </a:solidFill>
              </a:rPr>
              <a:t>Producers and Users of Gender Statistics .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918076" y="1746250"/>
            <a:ext cx="7132410" cy="214153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Arial"/>
              </a:defRPr>
            </a:lvl1pPr>
          </a:lstStyle>
          <a:p>
            <a:pPr lvl="0" algn="ctr">
              <a:defRPr/>
            </a:pPr>
            <a:r>
              <a:rPr lang="en-US" sz="3600" dirty="0">
                <a:solidFill>
                  <a:schemeClr val="bg1"/>
                </a:solidFill>
              </a:rPr>
              <a:t>GENERATING ISSUE-ORIENTED STATISTICS AND INDICATORS </a:t>
            </a:r>
          </a:p>
          <a:p>
            <a:pPr lvl="0" algn="ctr">
              <a:defRPr/>
            </a:pPr>
            <a:endParaRPr lang="en-US" sz="360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 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5920435" y="3887788"/>
            <a:ext cx="5504852" cy="160803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176213" indent="-176213" algn="l" defTabSz="4572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  <a:lvl2pPr marL="457200" indent="-17373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Char char="-"/>
              <a:defRPr sz="1800" b="1" kern="120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2pPr>
            <a:lvl3pPr marL="795528" indent="-173736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Char char="-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3pPr>
            <a:lvl4pPr marL="1216152" indent="-173736" algn="l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Char char="-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1546225" indent="-176213" algn="l" defTabSz="457200" rtl="0" eaLnBrk="1" latinLnBrk="0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Lucida Grande"/>
              <a:buChar char="-"/>
              <a:defRPr lang="en-US" sz="1400" b="1" kern="1200" dirty="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1773238" indent="-177800" algn="l" defTabSz="401638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Char char="-"/>
              <a:tabLst>
                <a:tab pos="1484313" algn="l"/>
              </a:tabLst>
              <a:defRPr sz="14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062163" indent="-176213" algn="l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Char char="-"/>
              <a:defRPr sz="14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2286000" indent="-173038" algn="l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Char char="-"/>
              <a:defRPr sz="14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2452688" indent="-163513" algn="l" defTabSz="457200" rtl="0" eaLnBrk="1" latinLnBrk="0" hangingPunct="1">
              <a:lnSpc>
                <a:spcPts val="17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Lucida Grande"/>
              <a:buChar char="-"/>
              <a:defRPr sz="14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Fatouma Sissoko</a:t>
            </a:r>
          </a:p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African Centre for Statistics</a:t>
            </a:r>
          </a:p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  <a:p>
            <a:pPr lvl="0" algn="ctr"/>
            <a:r>
              <a:rPr lang="en-US" dirty="0">
                <a:solidFill>
                  <a:schemeClr val="bg1"/>
                </a:solidFill>
              </a:rPr>
              <a:t>Kampala, Uganda, 02-04 October 2017</a:t>
            </a:r>
          </a:p>
          <a:p>
            <a:pPr marL="176213" marR="0" lvl="0" indent="-176213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Font typeface="Arial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accent4">
                  <a:lumMod val="60000"/>
                  <a:lumOff val="40000"/>
                </a:schemeClr>
              </a:buClr>
              <a:buSzPct val="8000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85457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2523768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This presentation, we will Focus on: </a:t>
            </a:r>
            <a:b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916049" cy="5529943"/>
          </a:xfrm>
        </p:spPr>
        <p:txBody>
          <a:bodyPr/>
          <a:lstStyle/>
          <a:p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What are  gender Issues?</a:t>
            </a:r>
          </a:p>
          <a:p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What are Gender statistics and indicators?</a:t>
            </a:r>
          </a:p>
          <a:p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What does the process of gender mainstreaming entail?</a:t>
            </a:r>
          </a:p>
          <a:p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13052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67" y="0"/>
            <a:ext cx="11977233" cy="246221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are gender issues?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52401" y="537660"/>
            <a:ext cx="12191999" cy="5889169"/>
          </a:xfrm>
        </p:spPr>
        <p:txBody>
          <a:bodyPr/>
          <a:lstStyle/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The term ‘gender issue’ refers to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any issue or concern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determined by gender-based and/or sex-based differences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between women and men. </a:t>
            </a:r>
          </a:p>
          <a:p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Gender issue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s include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all aspects and concerns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related to women’s and men’s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life and situation in society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, to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the way they interrelate,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their differences in access to and use of resources,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their activities, and how they react to changes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, interventions and policies. </a:t>
            </a:r>
          </a:p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en-US" sz="3600" b="0" dirty="0">
                <a:latin typeface="Calibri" panose="020F0502020204030204" pitchFamily="34" charset="0"/>
              </a:rPr>
              <a:t>European Institute for Gender Equality – EIGE (2014)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25069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1969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are Gender statistics and indicators?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916049" cy="5529943"/>
          </a:xfrm>
        </p:spPr>
        <p:txBody>
          <a:bodyPr/>
          <a:lstStyle/>
          <a:p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Gender statistics have been defined as statistics that “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adequately reflect differences and inequalities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in the situation of women and men in all areas of life” (United Nations 2006).   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Statistics and indicators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that reflect the realities of the life of women and men are </a:t>
            </a:r>
            <a:r>
              <a:rPr lang="en-US" sz="3600" b="0" dirty="0">
                <a:solidFill>
                  <a:srgbClr val="FF0000"/>
                </a:solidFill>
                <a:latin typeface="Calibri" panose="020F0502020204030204" pitchFamily="34" charset="0"/>
              </a:rPr>
              <a:t>needed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to describe </a:t>
            </a:r>
            <a:r>
              <a:rPr lang="en-US" sz="3600" dirty="0">
                <a:latin typeface="Calibri" panose="020F0502020204030204" pitchFamily="34" charset="0"/>
              </a:rPr>
              <a:t>women’s and men’s role in the society, economy and family</a:t>
            </a:r>
            <a:r>
              <a:rPr lang="en-US" sz="3600" b="0" dirty="0">
                <a:latin typeface="Calibri" panose="020F0502020204030204" pitchFamily="34" charset="0"/>
              </a:rPr>
              <a:t>, </a:t>
            </a:r>
            <a:r>
              <a:rPr lang="en-US" sz="3600" dirty="0">
                <a:latin typeface="Calibri" panose="020F0502020204030204" pitchFamily="34" charset="0"/>
              </a:rPr>
              <a:t>to formulate and monitor policies and plans,</a:t>
            </a:r>
            <a:r>
              <a:rPr lang="en-US" sz="3600" b="0" dirty="0">
                <a:latin typeface="Calibri" panose="020F0502020204030204" pitchFamily="34" charset="0"/>
              </a:rPr>
              <a:t> </a:t>
            </a:r>
            <a:r>
              <a:rPr lang="en-US" sz="3600" dirty="0">
                <a:latin typeface="Calibri" panose="020F0502020204030204" pitchFamily="34" charset="0"/>
              </a:rPr>
              <a:t>monitor changes, and inform the public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. Conference of European Statisticians (CES) October, 2014)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612809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615994" cy="20313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Gender mainstreaming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996593"/>
            <a:ext cx="11916049" cy="5289910"/>
          </a:xfrm>
        </p:spPr>
        <p:txBody>
          <a:bodyPr/>
          <a:lstStyle/>
          <a:p>
            <a:pPr marL="0" indent="0">
              <a:buNone/>
            </a:pPr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The process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of assessing the implications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for women and men of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any planned action, including legislation, policies or </a:t>
            </a:r>
            <a:r>
              <a:rPr lang="en-US" sz="3600" dirty="0" err="1">
                <a:solidFill>
                  <a:schemeClr val="tx1"/>
                </a:solidFill>
                <a:latin typeface="Calibri" panose="020F0502020204030204" pitchFamily="34" charset="0"/>
              </a:rPr>
              <a:t>programmes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, in all areas and at all levels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. It is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a strategy for making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women’s as well as men’s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concerns and experiences </a:t>
            </a:r>
            <a:r>
              <a:rPr lang="en-US" sz="3600" b="0" dirty="0">
                <a:solidFill>
                  <a:srgbClr val="FF0000"/>
                </a:solidFill>
                <a:latin typeface="Calibri" panose="020F0502020204030204" pitchFamily="34" charset="0"/>
              </a:rPr>
              <a:t>an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integral dimension </a:t>
            </a:r>
            <a:r>
              <a:rPr lang="en-US" sz="3600" b="0" dirty="0">
                <a:solidFill>
                  <a:srgbClr val="FF0000"/>
                </a:solidFill>
                <a:latin typeface="Calibri" panose="020F0502020204030204" pitchFamily="34" charset="0"/>
              </a:rPr>
              <a:t>of </a:t>
            </a:r>
            <a:r>
              <a:rPr lang="en-US" sz="3600" b="0" dirty="0">
                <a:latin typeface="Calibri" panose="020F0502020204030204" pitchFamily="34" charset="0"/>
              </a:rPr>
              <a:t>the design, implementation, monitoring and evaluation of policies and </a:t>
            </a:r>
            <a:r>
              <a:rPr lang="en-US" sz="3600" b="0" dirty="0" err="1">
                <a:latin typeface="Calibri" panose="020F0502020204030204" pitchFamily="34" charset="0"/>
              </a:rPr>
              <a:t>programmes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… 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(UNSD (2013). Gender Statistics Manual: Integrating a gender perspective into Statistics}</a:t>
            </a:r>
          </a:p>
        </p:txBody>
      </p:sp>
    </p:spTree>
    <p:extLst>
      <p:ext uri="{BB962C8B-B14F-4D97-AF65-F5344CB8AC3E}">
        <p14:creationId xmlns:p14="http://schemas.microsoft.com/office/powerpoint/2010/main" val="144920622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03" y="0"/>
            <a:ext cx="11916049" cy="2585323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Mainstreaming/integrating a gender perspective into </a:t>
            </a:r>
            <a:r>
              <a:rPr lang="en-US" sz="3600" dirty="0">
                <a:solidFill>
                  <a:schemeClr val="tx2"/>
                </a:solidFill>
              </a:rPr>
              <a:t>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703" y="2715913"/>
            <a:ext cx="11916049" cy="5529943"/>
          </a:xfrm>
        </p:spPr>
        <p:txBody>
          <a:bodyPr/>
          <a:lstStyle/>
          <a:p>
            <a:pPr marL="0" indent="0">
              <a:buNone/>
            </a:pPr>
            <a:r>
              <a:rPr lang="en-US" sz="3600" b="0" dirty="0">
                <a:solidFill>
                  <a:srgbClr val="FF0000"/>
                </a:solidFill>
                <a:latin typeface="Calibri" panose="020F0502020204030204" pitchFamily="34" charset="0"/>
              </a:rPr>
              <a:t>Gender issues and gender-based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biases are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taken into account systematically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in the production of at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all stages of data production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(planning, data collection, data analysis, data dissemination) and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all official statistics </a:t>
            </a:r>
            <a:r>
              <a:rPr lang="en-US" sz="3600" b="0" dirty="0">
                <a:solidFill>
                  <a:schemeClr val="tx1"/>
                </a:solidFill>
                <a:latin typeface="Calibri" panose="020F0502020204030204" pitchFamily="34" charset="0"/>
              </a:rPr>
              <a:t>(all statistical fields).</a:t>
            </a:r>
          </a:p>
          <a:p>
            <a:pPr marL="0" indent="0">
              <a:buNone/>
            </a:pPr>
            <a:endParaRPr lang="en-US" sz="36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13855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1969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Gender mainstreaming in 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540803"/>
            <a:ext cx="11916049" cy="5529943"/>
          </a:xfrm>
        </p:spPr>
        <p:txBody>
          <a:bodyPr/>
          <a:lstStyle/>
          <a:p>
            <a:pPr marL="0" indent="0">
              <a:buNone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Data producers and data users </a:t>
            </a:r>
            <a:r>
              <a:rPr lang="en-US" sz="3200" b="0" dirty="0">
                <a:solidFill>
                  <a:srgbClr val="FF0000"/>
                </a:solidFill>
                <a:latin typeface="Calibri" panose="020F0502020204030204" pitchFamily="34" charset="0"/>
              </a:rPr>
              <a:t>to work together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to develop a </a:t>
            </a:r>
            <a:r>
              <a:rPr lang="en-US" sz="3200" b="0" dirty="0">
                <a:solidFill>
                  <a:srgbClr val="FF0000"/>
                </a:solidFill>
                <a:latin typeface="Calibri" panose="020F0502020204030204" pitchFamily="34" charset="0"/>
              </a:rPr>
              <a:t>good understanding of data needs, uses and limitations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This involves a wide range of stakeholders:</a:t>
            </a:r>
          </a:p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National statistical system</a:t>
            </a:r>
          </a:p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National mechanisms for gender equality</a:t>
            </a:r>
          </a:p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National women’s machinery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(the national mechanisms for the advancement of women within Government,	</a:t>
            </a:r>
            <a:r>
              <a:rPr lang="en-US" sz="32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Interministerial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 bodies (e.g. task forces, working groups, commissions or similar arrangements), Advisory or consultative bodies, with multi-stakeholder participation  </a:t>
            </a:r>
            <a:r>
              <a:rPr lang="en-US" sz="3200" b="0" dirty="0" err="1">
                <a:solidFill>
                  <a:schemeClr val="tx1"/>
                </a:solidFill>
                <a:latin typeface="Calibri" panose="020F0502020204030204" pitchFamily="34" charset="0"/>
              </a:rPr>
              <a:t>etc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742224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80632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Strategy of gender mainstreaming in 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12303" y="667821"/>
            <a:ext cx="11916049" cy="5269361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  <a:latin typeface="Calibri" panose="020F0502020204030204" pitchFamily="34" charset="0"/>
              </a:rPr>
              <a:t>1 - Develop a plan for developing gender statistics, based on four steps: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Identify gender issues (user-producer cooperation is key)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Identify data needed to address those gender issues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Assess the availability and quality of existing gender statistics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Use the information on the gap between data needed and existing data as a basis for developing a plan for gender statistics.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Note: It is a requirement of the Beijing Platform for Action that the coverage of gender in national statistics and their adequacy should </a:t>
            </a:r>
            <a:r>
              <a:rPr lang="en-US" b="0" dirty="0">
                <a:solidFill>
                  <a:srgbClr val="FF0000"/>
                </a:solidFill>
                <a:latin typeface="Calibri" panose="020F0502020204030204" pitchFamily="34" charset="0"/>
              </a:rPr>
              <a:t>be regularly reviewed </a:t>
            </a: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(para 207 (b)).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25980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1969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Strategy of gender mainstreaming in 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1017142"/>
            <a:ext cx="11916049" cy="5269361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1 - Develop a plan for developing gender statistics:</a:t>
            </a:r>
          </a:p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</a:rPr>
              <a:t>The plan for developing gender statistics may include:</a:t>
            </a:r>
          </a:p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Collection of new type of data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, either </a:t>
            </a:r>
            <a:r>
              <a:rPr lang="en-US" sz="3200" b="0" dirty="0">
                <a:solidFill>
                  <a:srgbClr val="FF0000"/>
                </a:solidFill>
                <a:latin typeface="Calibri" panose="020F0502020204030204" pitchFamily="34" charset="0"/>
              </a:rPr>
              <a:t>using a completely new instrument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 or adding a few questions to an existing instrument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Better dissemination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of data already collected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Use of new gender-sensitive concepts, definitions or classifications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461247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1969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Strategy of gender mainstreaming in 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1245" y="616450"/>
            <a:ext cx="11916049" cy="5269361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  <a:latin typeface="Calibri" panose="020F0502020204030204" pitchFamily="34" charset="0"/>
              </a:rPr>
              <a:t>2 - Integrate gender-sensitive concepts and methods in data collections in all statistical fields:</a:t>
            </a:r>
          </a:p>
          <a:p>
            <a:r>
              <a:rPr lang="en-US" dirty="0">
                <a:latin typeface="Calibri" panose="020F0502020204030204" pitchFamily="34" charset="0"/>
              </a:rPr>
              <a:t>Review and revise the conceptual basis of existing data collections </a:t>
            </a: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(concepts and definitions and their translation into questionnaires; units of enumeration and units of data collection) </a:t>
            </a:r>
          </a:p>
          <a:p>
            <a:r>
              <a:rPr lang="en-US" dirty="0">
                <a:latin typeface="Calibri" panose="020F0502020204030204" pitchFamily="34" charset="0"/>
              </a:rPr>
              <a:t>Use new concepts and new methods of data collection</a:t>
            </a: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, such as those involved by time use surveys and violence against women surveys</a:t>
            </a:r>
          </a:p>
          <a:p>
            <a:r>
              <a:rPr lang="en-US" dirty="0">
                <a:latin typeface="Calibri" panose="020F0502020204030204" pitchFamily="34" charset="0"/>
              </a:rPr>
              <a:t>Review and revise the coding and classification systems and terminology</a:t>
            </a:r>
          </a:p>
          <a:p>
            <a:r>
              <a:rPr lang="en-US" dirty="0">
                <a:latin typeface="Calibri" panose="020F0502020204030204" pitchFamily="34" charset="0"/>
              </a:rPr>
              <a:t>Gender training for all personnel </a:t>
            </a: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involved in data collection</a:t>
            </a:r>
          </a:p>
          <a:p>
            <a:r>
              <a:rPr lang="en-US" dirty="0">
                <a:latin typeface="Calibri" panose="020F0502020204030204" pitchFamily="34" charset="0"/>
              </a:rPr>
              <a:t>Gender-sensitive selection and training of field interviewers</a:t>
            </a:r>
          </a:p>
          <a:p>
            <a:r>
              <a:rPr lang="en-US" dirty="0">
                <a:latin typeface="Calibri" panose="020F0502020204030204" pitchFamily="34" charset="0"/>
              </a:rPr>
              <a:t>Media campaigns that include gender specific messages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72276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196977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Strategy of gender mainstreaming in national statistics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31245" y="616450"/>
            <a:ext cx="11916049" cy="526936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3 -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Improve dissemination of gender statistics :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Fully exploit existing data for obtaining gender statistics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, including more disaggregated gender statistics</a:t>
            </a:r>
          </a:p>
          <a:p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Make sure </a:t>
            </a:r>
            <a:r>
              <a:rPr lang="en-US" sz="3200" dirty="0">
                <a:latin typeface="Calibri" panose="020F0502020204030204" pitchFamily="34" charset="0"/>
              </a:rPr>
              <a:t>that statistics made available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on a </a:t>
            </a:r>
            <a:r>
              <a:rPr lang="en-US" sz="3200" dirty="0">
                <a:latin typeface="Calibri" panose="020F0502020204030204" pitchFamily="34" charset="0"/>
              </a:rPr>
              <a:t>regular basis to policy makers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include a gender dimension</a:t>
            </a:r>
          </a:p>
          <a:p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Include gender based data analysis in analytical reports </a:t>
            </a: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</a:rPr>
              <a:t>and highlight gender-based causes and consequences 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24421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6700"/>
            <a:ext cx="12191999" cy="984885"/>
          </a:xfrm>
        </p:spPr>
        <p:txBody>
          <a:bodyPr/>
          <a:lstStyle/>
          <a:p>
            <a:r>
              <a:rPr lang="en-US" altLang="fr-FR" dirty="0">
                <a:solidFill>
                  <a:schemeClr val="tx1"/>
                </a:solidFill>
              </a:rPr>
              <a:t>Mainstreaming a gender perspective into NSS requires:</a:t>
            </a:r>
            <a:br>
              <a:rPr lang="en-US" altLang="fr-FR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2742" y="692980"/>
            <a:ext cx="12192000" cy="553649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Leadership and </a:t>
            </a:r>
            <a:r>
              <a:rPr lang="en-US" altLang="fr-FR" sz="2500" dirty="0">
                <a:solidFill>
                  <a:schemeClr val="tx1"/>
                </a:solidFill>
              </a:rPr>
              <a:t>political Commitment </a:t>
            </a:r>
            <a:r>
              <a:rPr lang="en-US" altLang="fr-FR" sz="2500" b="0" dirty="0">
                <a:solidFill>
                  <a:schemeClr val="tx1"/>
                </a:solidFill>
              </a:rPr>
              <a:t>at all levels is crucial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Specification of </a:t>
            </a:r>
            <a:r>
              <a:rPr lang="en-US" altLang="fr-FR" sz="2500" dirty="0">
                <a:solidFill>
                  <a:schemeClr val="tx1"/>
                </a:solidFill>
              </a:rPr>
              <a:t>formal requirements </a:t>
            </a:r>
            <a:r>
              <a:rPr lang="en-US" altLang="fr-FR" sz="2500" b="0" dirty="0">
                <a:solidFill>
                  <a:schemeClr val="tx1"/>
                </a:solidFill>
              </a:rPr>
              <a:t>of </a:t>
            </a:r>
            <a:r>
              <a:rPr lang="en-US" altLang="fr-FR" sz="2500" dirty="0">
                <a:solidFill>
                  <a:schemeClr val="tx1"/>
                </a:solidFill>
              </a:rPr>
              <a:t>GS</a:t>
            </a:r>
            <a:r>
              <a:rPr lang="en-US" altLang="fr-FR" sz="2500" b="0" dirty="0">
                <a:solidFill>
                  <a:schemeClr val="tx1"/>
                </a:solidFill>
              </a:rPr>
              <a:t> in the national statistical legislation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Cooperation between </a:t>
            </a:r>
            <a:r>
              <a:rPr lang="en-US" altLang="fr-FR" sz="2500" dirty="0">
                <a:solidFill>
                  <a:schemeClr val="tx1"/>
                </a:solidFill>
              </a:rPr>
              <a:t>users and producers </a:t>
            </a:r>
            <a:r>
              <a:rPr lang="en-US" altLang="fr-FR" sz="2500" b="0" dirty="0">
                <a:solidFill>
                  <a:schemeClr val="tx1"/>
                </a:solidFill>
              </a:rPr>
              <a:t>of statistics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fr-FR" sz="2500" dirty="0">
                <a:solidFill>
                  <a:schemeClr val="tx1"/>
                </a:solidFill>
              </a:rPr>
              <a:t>Collaboration of NSOs </a:t>
            </a:r>
            <a:r>
              <a:rPr lang="en-US" altLang="fr-FR" sz="2500" b="0" dirty="0">
                <a:solidFill>
                  <a:schemeClr val="tx1"/>
                </a:solidFill>
              </a:rPr>
              <a:t>with other institutions for developing and improving concepts and methods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Training of statisticians/experts, with interest in GS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Re-focus of activities and position of gender units and gender focal points within the NSS</a:t>
            </a:r>
          </a:p>
          <a:p>
            <a:pPr>
              <a:lnSpc>
                <a:spcPct val="80000"/>
              </a:lnSpc>
            </a:pPr>
            <a:r>
              <a:rPr lang="en-US" altLang="fr-FR" sz="2500" b="0" dirty="0">
                <a:solidFill>
                  <a:schemeClr val="tx1"/>
                </a:solidFill>
              </a:rPr>
              <a:t>Commit more resources</a:t>
            </a:r>
          </a:p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1357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6700"/>
            <a:ext cx="12191999" cy="492443"/>
          </a:xfrm>
        </p:spPr>
        <p:txBody>
          <a:bodyPr/>
          <a:lstStyle/>
          <a:p>
            <a:pPr algn="ctr"/>
            <a:r>
              <a:rPr lang="en-GB" altLang="fr-FR" dirty="0">
                <a:solidFill>
                  <a:schemeClr val="tx1"/>
                </a:solidFill>
              </a:rPr>
              <a:t>Group exercise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02742" y="692980"/>
            <a:ext cx="12192000" cy="553649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fr-FR" sz="2500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Identifying gender issues with indicators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Group 1 – SDG 3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Group 2 – SDG4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Group 3 – SDG5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dirty="0">
                <a:solidFill>
                  <a:schemeClr val="tx1"/>
                </a:solidFill>
                <a:latin typeface="Calibri" panose="020F0502020204030204" pitchFamily="34" charset="0"/>
              </a:rPr>
              <a:t>Group 4 – SDG 8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58227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1" cy="1224115"/>
          </a:xfrm>
        </p:spPr>
        <p:txBody>
          <a:bodyPr>
            <a:normAutofit fontScale="90000"/>
          </a:bodyPr>
          <a:lstStyle/>
          <a:p>
            <a:br>
              <a:rPr lang="en-GB" i="1" dirty="0"/>
            </a:br>
            <a:r>
              <a:rPr lang="en-GB" i="1" dirty="0"/>
              <a:t>					</a:t>
            </a: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br>
              <a:rPr lang="en-GB" i="1" dirty="0"/>
            </a:br>
            <a:r>
              <a:rPr lang="en-GB" i="1" dirty="0"/>
              <a:t>					</a:t>
            </a:r>
            <a:r>
              <a:rPr lang="en-GB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47136"/>
            <a:ext cx="12192001" cy="58108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0115594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A10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A10-ACS Theme" id="{6E64896B-2D72-4F36-A46F-F24C1B2A7A1B}" vid="{C142F98F-9AE1-4873-BEA5-5A9D9CB8F7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805</Words>
  <Application>Microsoft Office PowerPoint</Application>
  <PresentationFormat>Widescreen</PresentationFormat>
  <Paragraphs>99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Helvetica Neue</vt:lpstr>
      <vt:lpstr>Lucida Grande</vt:lpstr>
      <vt:lpstr>ＭＳ Ｐゴシック</vt:lpstr>
      <vt:lpstr>Arial</vt:lpstr>
      <vt:lpstr>Calibri</vt:lpstr>
      <vt:lpstr>Helvetica</vt:lpstr>
      <vt:lpstr>Wingdings</vt:lpstr>
      <vt:lpstr>DA10-ACS Theme</vt:lpstr>
      <vt:lpstr>PowerPoint Presentation</vt:lpstr>
      <vt:lpstr>This presentation, we will Focus on:     </vt:lpstr>
      <vt:lpstr>What are gender issues?    </vt:lpstr>
      <vt:lpstr>What are Gender statistics and indicators?    </vt:lpstr>
      <vt:lpstr>Gender mainstreaming    </vt:lpstr>
      <vt:lpstr>Mainstreaming/integrating a gender perspective into national statistics   </vt:lpstr>
      <vt:lpstr>Gender mainstreaming in national statistics   </vt:lpstr>
      <vt:lpstr>Strategy of gender mainstreaming in national statistics   </vt:lpstr>
      <vt:lpstr>Strategy of gender mainstreaming in national statistics   </vt:lpstr>
      <vt:lpstr>Strategy of gender mainstreaming in national statistics   </vt:lpstr>
      <vt:lpstr>Strategy of gender mainstreaming in national statistics   </vt:lpstr>
      <vt:lpstr>Mainstreaming a gender perspective into NSS requires: </vt:lpstr>
      <vt:lpstr>Group exercise</vt:lpstr>
      <vt:lpstr>                 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Fatouma Sissoko</dc:creator>
  <cp:lastModifiedBy>Fatouma Sissoko</cp:lastModifiedBy>
  <cp:revision>244</cp:revision>
  <dcterms:created xsi:type="dcterms:W3CDTF">2017-09-25T09:47:52Z</dcterms:created>
  <dcterms:modified xsi:type="dcterms:W3CDTF">2017-10-03T07:01:32Z</dcterms:modified>
</cp:coreProperties>
</file>