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9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3" d="100"/>
          <a:sy n="73" d="100"/>
        </p:scale>
        <p:origin x="618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4242851"/>
            <a:ext cx="8968084" cy="275942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11716" y="4243845"/>
            <a:ext cx="3077108" cy="27694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 bwMode="ltGray">
          <a:xfrm>
            <a:off x="0" y="2590078"/>
            <a:ext cx="8968085" cy="1660332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9111715" y="2590078"/>
            <a:ext cx="3077109" cy="166033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0322" y="2733709"/>
            <a:ext cx="8144134" cy="1373070"/>
          </a:xfrm>
        </p:spPr>
        <p:txBody>
          <a:bodyPr anchor="b">
            <a:noAutofit/>
          </a:bodyPr>
          <a:lstStyle>
            <a:lvl1pPr algn="r"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0322" y="4394039"/>
            <a:ext cx="8144134" cy="1117687"/>
          </a:xfrm>
        </p:spPr>
        <p:txBody>
          <a:bodyPr>
            <a:normAutofit/>
          </a:bodyPr>
          <a:lstStyle>
            <a:lvl1pPr marL="0" indent="0" algn="r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660A0E-D4BA-49CE-9ED4-E662EB3EDB96}" type="datetimeFigureOut">
              <a:rPr lang="en-US" smtClean="0"/>
              <a:t>10/3/2017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255346" y="2750337"/>
            <a:ext cx="1171888" cy="1356442"/>
          </a:xfrm>
        </p:spPr>
        <p:txBody>
          <a:bodyPr/>
          <a:lstStyle/>
          <a:p>
            <a:fld id="{E36D9B02-0CC3-46AD-A2A4-36F332AA96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503872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6" name="Picture 15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660A0E-D4BA-49CE-9ED4-E662EB3EDB96}" type="datetimeFigureOut">
              <a:rPr lang="en-US" smtClean="0"/>
              <a:t>10/3/2017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6D9B02-0CC3-46AD-A2A4-36F332AA96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43031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4086907"/>
            <a:ext cx="10437812" cy="321164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4" y="4087901"/>
            <a:ext cx="1602997" cy="14427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 bwMode="ltGray">
          <a:xfrm>
            <a:off x="-2" y="2726267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0585825" y="2726267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2869895"/>
            <a:ext cx="9613860" cy="1090788"/>
          </a:xfrm>
        </p:spPr>
        <p:txBody>
          <a:bodyPr anchor="ctr">
            <a:normAutofit/>
          </a:bodyPr>
          <a:lstStyle>
            <a:lvl1pPr algn="r"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0322" y="4232171"/>
            <a:ext cx="9613860" cy="1704017"/>
          </a:xfrm>
        </p:spPr>
        <p:txBody>
          <a:bodyPr>
            <a:normAutofit/>
          </a:bodyPr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660A0E-D4BA-49CE-9ED4-E662EB3EDB96}" type="datetimeFigureOut">
              <a:rPr lang="en-US" smtClean="0"/>
              <a:t>10/3/2017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729455" y="2869895"/>
            <a:ext cx="1154151" cy="1090789"/>
          </a:xfrm>
        </p:spPr>
        <p:txBody>
          <a:bodyPr/>
          <a:lstStyle/>
          <a:p>
            <a:fld id="{E36D9B02-0CC3-46AD-A2A4-36F332AA96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88973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0320" y="2336873"/>
            <a:ext cx="4698358" cy="3599316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594123" y="2336873"/>
            <a:ext cx="4700058" cy="3599316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660A0E-D4BA-49CE-9ED4-E662EB3EDB96}" type="datetimeFigureOut">
              <a:rPr lang="en-US" smtClean="0"/>
              <a:t>10/3/2017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6D9B02-0CC3-46AD-A2A4-36F332AA96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04749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1" name="Picture 10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" name="Rectangle 12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19" y="753229"/>
            <a:ext cx="9613863" cy="108093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06350" y="2336873"/>
            <a:ext cx="4472327" cy="69313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0322" y="3030008"/>
            <a:ext cx="4698355" cy="2906179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820154" y="2336873"/>
            <a:ext cx="4474028" cy="69207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594123" y="3030008"/>
            <a:ext cx="4700059" cy="2906179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660A0E-D4BA-49CE-9ED4-E662EB3EDB96}" type="datetimeFigureOut">
              <a:rPr lang="en-US" smtClean="0"/>
              <a:t>10/3/2017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6D9B02-0CC3-46AD-A2A4-36F332AA96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30606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7" name="Picture 6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660A0E-D4BA-49CE-9ED4-E662EB3EDB96}" type="datetimeFigureOut">
              <a:rPr lang="en-US" smtClean="0"/>
              <a:t>10/3/2017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6D9B02-0CC3-46AD-A2A4-36F332AA96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45181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HD-ShadowShort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660A0E-D4BA-49CE-9ED4-E662EB3EDB96}" type="datetimeFigureOut">
              <a:rPr lang="en-US" smtClean="0"/>
              <a:t>10/3/2017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6D9B02-0CC3-46AD-A2A4-36F332AA96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8648475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1" y="753227"/>
            <a:ext cx="9613859" cy="1080940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85846" y="2336873"/>
            <a:ext cx="5608336" cy="3599313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2336872"/>
            <a:ext cx="3790078" cy="3599317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660A0E-D4BA-49CE-9ED4-E662EB3EDB96}" type="datetimeFigureOut">
              <a:rPr lang="en-US" smtClean="0"/>
              <a:t>10/3/2017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6D9B02-0CC3-46AD-A2A4-36F332AA96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0267407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3" y="753228"/>
            <a:ext cx="9613857" cy="1080938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868333" y="2336874"/>
            <a:ext cx="5425849" cy="3599312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3" y="2336873"/>
            <a:ext cx="3876256" cy="3599315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660A0E-D4BA-49CE-9ED4-E662EB3EDB96}" type="datetimeFigureOut">
              <a:rPr lang="en-US" smtClean="0"/>
              <a:t>10/3/2017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6D9B02-0CC3-46AD-A2A4-36F332AA96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55455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4711616"/>
            <a:ext cx="9613859" cy="453051"/>
          </a:xfrm>
        </p:spPr>
        <p:txBody>
          <a:bodyPr anchor="b">
            <a:normAutofit/>
          </a:bodyPr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0322" y="609597"/>
            <a:ext cx="9613859" cy="3589575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19" y="5169583"/>
            <a:ext cx="9613862" cy="622971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660A0E-D4BA-49CE-9ED4-E662EB3EDB96}" type="datetimeFigureOut">
              <a:rPr lang="en-US" smtClean="0"/>
              <a:t>10/3/2017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11309"/>
            <a:ext cx="1154151" cy="1090789"/>
          </a:xfrm>
        </p:spPr>
        <p:txBody>
          <a:bodyPr/>
          <a:lstStyle/>
          <a:p>
            <a:fld id="{E36D9B02-0CC3-46AD-A2A4-36F332AA96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59390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609597"/>
            <a:ext cx="9613858" cy="3592750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4711615"/>
            <a:ext cx="9613859" cy="1090789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660A0E-D4BA-49CE-9ED4-E662EB3EDB96}" type="datetimeFigureOut">
              <a:rPr lang="en-US" smtClean="0"/>
              <a:t>10/3/2017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11615"/>
            <a:ext cx="1154151" cy="1090789"/>
          </a:xfrm>
        </p:spPr>
        <p:txBody>
          <a:bodyPr/>
          <a:lstStyle/>
          <a:p>
            <a:fld id="{E36D9B02-0CC3-46AD-A2A4-36F332AA96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073414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13" name="Picture 12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7856" y="609598"/>
            <a:ext cx="8718877" cy="3036061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402288" y="3653379"/>
            <a:ext cx="815657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4711615"/>
            <a:ext cx="9613859" cy="1090789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660A0E-D4BA-49CE-9ED4-E662EB3EDB96}" type="datetimeFigureOut">
              <a:rPr lang="en-US" smtClean="0"/>
              <a:t>10/3/2017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09925"/>
            <a:ext cx="1154151" cy="1090789"/>
          </a:xfrm>
        </p:spPr>
        <p:txBody>
          <a:bodyPr/>
          <a:lstStyle/>
          <a:p>
            <a:fld id="{E36D9B02-0CC3-46AD-A2A4-36F332AA9655}" type="slidenum">
              <a:rPr lang="en-US" smtClean="0"/>
              <a:t>‹#›</a:t>
            </a:fld>
            <a:endParaRPr lang="en-US"/>
          </a:p>
        </p:txBody>
      </p:sp>
      <p:sp>
        <p:nvSpPr>
          <p:cNvPr id="16" name="TextBox 15"/>
          <p:cNvSpPr txBox="1"/>
          <p:nvPr/>
        </p:nvSpPr>
        <p:spPr>
          <a:xfrm>
            <a:off x="583572" y="74811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72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662809" y="30335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72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04615154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10" name="Picture 9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" name="Rectangle 11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19" y="4711615"/>
            <a:ext cx="9613862" cy="5885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0" y="5300149"/>
            <a:ext cx="9613862" cy="502255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660A0E-D4BA-49CE-9ED4-E662EB3EDB96}" type="datetimeFigureOut">
              <a:rPr lang="en-US" smtClean="0"/>
              <a:t>10/3/2017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09925"/>
            <a:ext cx="1154151" cy="1090789"/>
          </a:xfrm>
        </p:spPr>
        <p:txBody>
          <a:bodyPr/>
          <a:lstStyle/>
          <a:p>
            <a:fld id="{E36D9B02-0CC3-46AD-A2A4-36F332AA96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868256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4" name="Picture 13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6" name="Rectangle 15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" name="Rectangle 16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69222" y="753228"/>
            <a:ext cx="9624960" cy="1080938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60946" y="2336873"/>
            <a:ext cx="3070034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0322" y="3022673"/>
            <a:ext cx="3049702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56025" y="2336873"/>
            <a:ext cx="306324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3945470" y="3022673"/>
            <a:ext cx="3063240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224156" y="2336873"/>
            <a:ext cx="30700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224156" y="3022673"/>
            <a:ext cx="3070025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660A0E-D4BA-49CE-9ED4-E662EB3EDB96}" type="datetimeFigureOut">
              <a:rPr lang="en-US" smtClean="0"/>
              <a:t>10/3/2017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6D9B02-0CC3-46AD-A2A4-36F332AA96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545424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6" name="Picture 15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680322" y="753228"/>
            <a:ext cx="9613860" cy="1080938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0318" y="4297503"/>
            <a:ext cx="304970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0318" y="2336873"/>
            <a:ext cx="3049705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0318" y="4873765"/>
            <a:ext cx="3049705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45471" y="4297503"/>
            <a:ext cx="306324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945470" y="2336873"/>
            <a:ext cx="3063240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3944117" y="4873764"/>
            <a:ext cx="3067297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230678" y="4297503"/>
            <a:ext cx="306350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230677" y="2336873"/>
            <a:ext cx="3063505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230553" y="4873762"/>
            <a:ext cx="3067563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660A0E-D4BA-49CE-9ED4-E662EB3EDB96}" type="datetimeFigureOut">
              <a:rPr lang="en-US" smtClean="0"/>
              <a:t>10/3/2017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6D9B02-0CC3-46AD-A2A4-36F332AA96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513606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660A0E-D4BA-49CE-9ED4-E662EB3EDB96}" type="datetimeFigureOut">
              <a:rPr lang="en-US" smtClean="0"/>
              <a:t>10/3/2017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6D9B02-0CC3-46AD-A2A4-36F332AA96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857528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 bwMode="ltGray">
          <a:xfrm rot="5400000">
            <a:off x="8116207" y="1869395"/>
            <a:ext cx="5106988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 rot="5400000">
            <a:off x="9868202" y="5372403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129231" y="609597"/>
            <a:ext cx="1073802" cy="435376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0322" y="609597"/>
            <a:ext cx="8870004" cy="5326589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807126" y="5936187"/>
            <a:ext cx="2743200" cy="365125"/>
          </a:xfrm>
        </p:spPr>
        <p:txBody>
          <a:bodyPr/>
          <a:lstStyle/>
          <a:p>
            <a:fld id="{0C660A0E-D4BA-49CE-9ED4-E662EB3EDB96}" type="datetimeFigureOut">
              <a:rPr lang="en-US" smtClean="0"/>
              <a:t>10/3/2017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0321" y="5936188"/>
            <a:ext cx="6126805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097550" y="5398633"/>
            <a:ext cx="1154151" cy="1090789"/>
          </a:xfrm>
        </p:spPr>
        <p:txBody>
          <a:bodyPr anchor="t"/>
          <a:lstStyle>
            <a:lvl1pPr algn="ctr">
              <a:defRPr/>
            </a:lvl1pPr>
          </a:lstStyle>
          <a:p>
            <a:fld id="{E36D9B02-0CC3-46AD-A2A4-36F332AA96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69729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ashOverlay-FullResolve.png"/>
          <p:cNvPicPr>
            <a:picLocks noChangeAspect="1"/>
          </p:cNvPicPr>
          <p:nvPr/>
        </p:nvPicPr>
        <p:blipFill>
          <a:blip r:embed="rId19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0321" y="753228"/>
            <a:ext cx="9613861" cy="108093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0321" y="2336873"/>
            <a:ext cx="9613861" cy="35993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0981" y="5936187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660A0E-D4BA-49CE-9ED4-E662EB3EDB96}" type="datetimeFigureOut">
              <a:rPr lang="en-US" smtClean="0"/>
              <a:t>10/3/2017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0321" y="5936188"/>
            <a:ext cx="687066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29455" y="753227"/>
            <a:ext cx="1154151" cy="109078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6D9B02-0CC3-46AD-A2A4-36F332AA96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1554371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899" r:id="rId1"/>
    <p:sldLayoutId id="2147483900" r:id="rId2"/>
    <p:sldLayoutId id="2147483901" r:id="rId3"/>
    <p:sldLayoutId id="2147483902" r:id="rId4"/>
    <p:sldLayoutId id="2147483903" r:id="rId5"/>
    <p:sldLayoutId id="2147483904" r:id="rId6"/>
    <p:sldLayoutId id="2147483905" r:id="rId7"/>
    <p:sldLayoutId id="2147483906" r:id="rId8"/>
    <p:sldLayoutId id="2147483907" r:id="rId9"/>
    <p:sldLayoutId id="2147483908" r:id="rId10"/>
    <p:sldLayoutId id="2147483909" r:id="rId11"/>
    <p:sldLayoutId id="2147483910" r:id="rId12"/>
    <p:sldLayoutId id="2147483911" r:id="rId13"/>
    <p:sldLayoutId id="2147483912" r:id="rId14"/>
    <p:sldLayoutId id="2147483913" r:id="rId15"/>
    <p:sldLayoutId id="2147483914" r:id="rId16"/>
    <p:sldLayoutId id="2147483915" r:id="rId1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Group Three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0321" y="4833257"/>
            <a:ext cx="9939781" cy="1632857"/>
          </a:xfrm>
        </p:spPr>
        <p:txBody>
          <a:bodyPr>
            <a:noAutofit/>
          </a:bodyPr>
          <a:lstStyle/>
          <a:p>
            <a:r>
              <a:rPr lang="en-US" sz="6000" b="1" dirty="0"/>
              <a:t>Producer- User Dialogue</a:t>
            </a:r>
            <a:endParaRPr lang="en-US" sz="6000" dirty="0"/>
          </a:p>
        </p:txBody>
      </p:sp>
    </p:spTree>
    <p:extLst>
      <p:ext uri="{BB962C8B-B14F-4D97-AF65-F5344CB8AC3E}">
        <p14:creationId xmlns:p14="http://schemas.microsoft.com/office/powerpoint/2010/main" val="10494668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b="1" dirty="0" smtClean="0"/>
              <a:t>Channels In Uganda For Gender Issues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62594" y="2050869"/>
            <a:ext cx="10384971" cy="4676502"/>
          </a:xfrm>
        </p:spPr>
        <p:txBody>
          <a:bodyPr>
            <a:normAutofit/>
          </a:bodyPr>
          <a:lstStyle/>
          <a:p>
            <a:pPr marL="0" indent="0" algn="just">
              <a:lnSpc>
                <a:spcPct val="100000"/>
              </a:lnSpc>
              <a:buNone/>
            </a:pPr>
            <a:r>
              <a:rPr lang="en-US" dirty="0" err="1" smtClean="0"/>
              <a:t>Organisations</a:t>
            </a:r>
            <a:r>
              <a:rPr lang="en-US" dirty="0" smtClean="0"/>
              <a:t> have Gender </a:t>
            </a:r>
            <a:r>
              <a:rPr lang="en-US" dirty="0"/>
              <a:t>Steering </a:t>
            </a:r>
            <a:r>
              <a:rPr lang="en-US" dirty="0" err="1" smtClean="0"/>
              <a:t>Committes</a:t>
            </a:r>
            <a:r>
              <a:rPr lang="en-US" dirty="0" smtClean="0"/>
              <a:t>; Gender Technical Working; Group-</a:t>
            </a:r>
            <a:r>
              <a:rPr lang="en-US" dirty="0" err="1" smtClean="0"/>
              <a:t>adhoc</a:t>
            </a:r>
            <a:r>
              <a:rPr lang="en-US" dirty="0" smtClean="0"/>
              <a:t> Gender Committees for various surveys </a:t>
            </a:r>
            <a:r>
              <a:rPr lang="en-US" dirty="0"/>
              <a:t>(</a:t>
            </a:r>
            <a:r>
              <a:rPr lang="en-US" dirty="0" smtClean="0"/>
              <a:t>UNHS; Time Use Survey, Agriculture Survey) who coordinate and decide what best fit channels to reach their users effectively:</a:t>
            </a:r>
          </a:p>
          <a:p>
            <a:pPr lvl="1">
              <a:lnSpc>
                <a:spcPct val="160000"/>
              </a:lnSpc>
            </a:pPr>
            <a:r>
              <a:rPr lang="en-US" dirty="0" smtClean="0"/>
              <a:t>Emails;</a:t>
            </a:r>
          </a:p>
          <a:p>
            <a:pPr lvl="1">
              <a:lnSpc>
                <a:spcPct val="160000"/>
              </a:lnSpc>
            </a:pPr>
            <a:r>
              <a:rPr lang="en-US" dirty="0" smtClean="0"/>
              <a:t>Workshops;</a:t>
            </a:r>
          </a:p>
          <a:p>
            <a:pPr lvl="1">
              <a:lnSpc>
                <a:spcPct val="160000"/>
              </a:lnSpc>
            </a:pPr>
            <a:r>
              <a:rPr lang="en-US" dirty="0" err="1" smtClean="0"/>
              <a:t>Bullettins</a:t>
            </a:r>
            <a:r>
              <a:rPr lang="en-US" dirty="0" smtClean="0"/>
              <a:t>;</a:t>
            </a:r>
          </a:p>
          <a:p>
            <a:pPr lvl="1">
              <a:lnSpc>
                <a:spcPct val="160000"/>
              </a:lnSpc>
            </a:pPr>
            <a:r>
              <a:rPr lang="en-US" dirty="0" smtClean="0"/>
              <a:t>Newsletters;</a:t>
            </a:r>
          </a:p>
          <a:p>
            <a:pPr lvl="1">
              <a:lnSpc>
                <a:spcPct val="160000"/>
              </a:lnSpc>
            </a:pPr>
            <a:r>
              <a:rPr lang="en-US" dirty="0" err="1" smtClean="0"/>
              <a:t>Barazas</a:t>
            </a:r>
            <a:endParaRPr lang="en-US" dirty="0" smtClean="0"/>
          </a:p>
          <a:p>
            <a:pPr lvl="1">
              <a:lnSpc>
                <a:spcPct val="250000"/>
              </a:lnSpc>
            </a:pP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9659677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</a:t>
            </a:r>
            <a:r>
              <a:rPr lang="en-US" dirty="0"/>
              <a:t>institutions involved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7567" y="2050869"/>
            <a:ext cx="11743508" cy="4637314"/>
          </a:xfrm>
        </p:spPr>
        <p:txBody>
          <a:bodyPr>
            <a:normAutofit fontScale="77500" lnSpcReduction="20000"/>
          </a:bodyPr>
          <a:lstStyle/>
          <a:p>
            <a:r>
              <a:rPr lang="en-US" dirty="0" smtClean="0"/>
              <a:t>MDAS</a:t>
            </a:r>
          </a:p>
          <a:p>
            <a:pPr lvl="1"/>
            <a:r>
              <a:rPr lang="en-US" dirty="0" smtClean="0"/>
              <a:t>Uganda Bureau of Statistics</a:t>
            </a:r>
          </a:p>
          <a:p>
            <a:pPr lvl="1"/>
            <a:r>
              <a:rPr lang="en-US" dirty="0" smtClean="0"/>
              <a:t>Ministry of Gender </a:t>
            </a:r>
            <a:r>
              <a:rPr lang="en-US" dirty="0" err="1" smtClean="0"/>
              <a:t>Labour</a:t>
            </a:r>
            <a:r>
              <a:rPr lang="en-US" dirty="0" smtClean="0"/>
              <a:t> and Social Development</a:t>
            </a:r>
          </a:p>
          <a:p>
            <a:pPr lvl="1"/>
            <a:r>
              <a:rPr lang="en-US" dirty="0" smtClean="0"/>
              <a:t>National Planning Authority</a:t>
            </a:r>
          </a:p>
          <a:p>
            <a:pPr lvl="1"/>
            <a:r>
              <a:rPr lang="en-US" dirty="0" smtClean="0"/>
              <a:t>Equals Opportunities Commission</a:t>
            </a:r>
          </a:p>
          <a:p>
            <a:pPr lvl="1"/>
            <a:r>
              <a:rPr lang="en-US" dirty="0" smtClean="0"/>
              <a:t>Ministry of Education and Sports</a:t>
            </a:r>
          </a:p>
          <a:p>
            <a:pPr lvl="1"/>
            <a:r>
              <a:rPr lang="en-US" dirty="0" smtClean="0"/>
              <a:t>Ministry of Health</a:t>
            </a:r>
          </a:p>
          <a:p>
            <a:pPr lvl="1"/>
            <a:r>
              <a:rPr lang="en-US" dirty="0" smtClean="0"/>
              <a:t>Ministry of Local Government</a:t>
            </a:r>
          </a:p>
          <a:p>
            <a:pPr lvl="1"/>
            <a:r>
              <a:rPr lang="en-US" dirty="0" smtClean="0"/>
              <a:t>Ministry of Finance and Economic Planning</a:t>
            </a:r>
          </a:p>
          <a:p>
            <a:pPr lvl="1"/>
            <a:r>
              <a:rPr lang="en-US" dirty="0" smtClean="0"/>
              <a:t>Uganda National Roads Authority</a:t>
            </a:r>
          </a:p>
          <a:p>
            <a:pPr lvl="1"/>
            <a:r>
              <a:rPr lang="en-US" dirty="0" smtClean="0"/>
              <a:t>Ministry of Internal Affairs</a:t>
            </a:r>
          </a:p>
          <a:p>
            <a:r>
              <a:rPr lang="en-US" dirty="0" smtClean="0"/>
              <a:t>Development Partners</a:t>
            </a:r>
          </a:p>
          <a:p>
            <a:pPr lvl="1"/>
            <a:r>
              <a:rPr lang="en-US" dirty="0" smtClean="0"/>
              <a:t>UN Women</a:t>
            </a:r>
          </a:p>
          <a:p>
            <a:pPr lvl="1"/>
            <a:r>
              <a:rPr lang="en-US" dirty="0" smtClean="0"/>
              <a:t>DFID</a:t>
            </a:r>
          </a:p>
          <a:p>
            <a:pPr lvl="1"/>
            <a:r>
              <a:rPr lang="en-US" dirty="0" smtClean="0"/>
              <a:t>UNECA</a:t>
            </a:r>
            <a:endParaRPr lang="en-US" dirty="0"/>
          </a:p>
          <a:p>
            <a:r>
              <a:rPr lang="en-US" dirty="0" smtClean="0"/>
              <a:t>CSOs</a:t>
            </a:r>
          </a:p>
          <a:p>
            <a:pPr lvl="1"/>
            <a:r>
              <a:rPr lang="en-US" dirty="0" smtClean="0"/>
              <a:t>Uganda Women’s Network</a:t>
            </a:r>
          </a:p>
          <a:p>
            <a:r>
              <a:rPr lang="en-US" dirty="0" smtClean="0"/>
              <a:t>Academia</a:t>
            </a:r>
          </a:p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78142873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Why institution is the main leader statistics in Uganda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Uganda Bureau of Statistics</a:t>
            </a:r>
          </a:p>
          <a:p>
            <a:endParaRPr lang="en-US" dirty="0"/>
          </a:p>
        </p:txBody>
      </p:sp>
      <p:sp>
        <p:nvSpPr>
          <p:cNvPr id="4" name="AutoShape 2" descr="Image result for leader"/>
          <p:cNvSpPr>
            <a:spLocks noChangeAspect="1" noChangeArrowheads="1"/>
          </p:cNvSpPr>
          <p:nvPr/>
        </p:nvSpPr>
        <p:spPr bwMode="auto">
          <a:xfrm>
            <a:off x="3303724" y="4388349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" name="AutoShape 4" descr="Image result for leader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" name="AutoShape 6" descr="Image result for leader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58976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What are the benefits of producer-user dialogue of gender statistics in Uganda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0059" y="2114804"/>
            <a:ext cx="11193816" cy="4521127"/>
          </a:xfrm>
        </p:spPr>
        <p:txBody>
          <a:bodyPr/>
          <a:lstStyle/>
          <a:p>
            <a:pPr>
              <a:lnSpc>
                <a:spcPct val="200000"/>
              </a:lnSpc>
            </a:pPr>
            <a:r>
              <a:rPr lang="en-US" dirty="0" smtClean="0"/>
              <a:t>Identification and </a:t>
            </a:r>
            <a:r>
              <a:rPr lang="en-US" dirty="0" err="1" smtClean="0"/>
              <a:t>prioritisation</a:t>
            </a:r>
            <a:r>
              <a:rPr lang="en-US" dirty="0" smtClean="0"/>
              <a:t> of </a:t>
            </a:r>
            <a:r>
              <a:rPr lang="en-US" dirty="0"/>
              <a:t>user </a:t>
            </a:r>
            <a:r>
              <a:rPr lang="en-US" dirty="0" smtClean="0"/>
              <a:t>needs;</a:t>
            </a:r>
          </a:p>
          <a:p>
            <a:pPr>
              <a:lnSpc>
                <a:spcPct val="200000"/>
              </a:lnSpc>
            </a:pPr>
            <a:r>
              <a:rPr lang="en-US" dirty="0" smtClean="0"/>
              <a:t>Development of a comprehensive Meta data dictionary for Gender Statistics;</a:t>
            </a:r>
          </a:p>
          <a:p>
            <a:pPr>
              <a:lnSpc>
                <a:spcPct val="200000"/>
              </a:lnSpc>
            </a:pPr>
            <a:r>
              <a:rPr lang="en-US" dirty="0" smtClean="0"/>
              <a:t>Designing engendered data collection instruments;</a:t>
            </a:r>
          </a:p>
          <a:p>
            <a:pPr>
              <a:lnSpc>
                <a:spcPct val="200000"/>
              </a:lnSpc>
            </a:pPr>
            <a:r>
              <a:rPr lang="en-US" dirty="0" smtClean="0"/>
              <a:t>Increased ownership of the statistics generated;</a:t>
            </a:r>
          </a:p>
          <a:p>
            <a:pPr>
              <a:lnSpc>
                <a:spcPct val="200000"/>
              </a:lnSpc>
            </a:pPr>
            <a:r>
              <a:rPr lang="en-US" dirty="0" smtClean="0"/>
              <a:t>Effective communication of gender statistics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3117296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Challenges of producer-user dialogue in gender statistics in </a:t>
            </a:r>
            <a:r>
              <a:rPr lang="en-US" dirty="0" err="1" smtClean="0"/>
              <a:t>uganda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0321" y="2050869"/>
            <a:ext cx="9613862" cy="4807130"/>
          </a:xfrm>
        </p:spPr>
        <p:txBody>
          <a:bodyPr>
            <a:normAutofit lnSpcReduction="10000"/>
          </a:bodyPr>
          <a:lstStyle/>
          <a:p>
            <a:pPr>
              <a:lnSpc>
                <a:spcPct val="200000"/>
              </a:lnSpc>
            </a:pPr>
            <a:r>
              <a:rPr lang="en-US" dirty="0" smtClean="0"/>
              <a:t>Inadequate funding for producer-user dialogue workshops;</a:t>
            </a:r>
          </a:p>
          <a:p>
            <a:pPr>
              <a:lnSpc>
                <a:spcPct val="200000"/>
              </a:lnSpc>
            </a:pPr>
            <a:r>
              <a:rPr lang="en-US" dirty="0" smtClean="0"/>
              <a:t>Inadequate capacity to steer the dialogues;</a:t>
            </a:r>
          </a:p>
          <a:p>
            <a:pPr>
              <a:lnSpc>
                <a:spcPct val="200000"/>
              </a:lnSpc>
            </a:pPr>
            <a:r>
              <a:rPr lang="en-US" dirty="0" smtClean="0"/>
              <a:t>Ineffective communication of gender statistics;</a:t>
            </a:r>
          </a:p>
          <a:p>
            <a:pPr>
              <a:lnSpc>
                <a:spcPct val="200000"/>
              </a:lnSpc>
            </a:pPr>
            <a:r>
              <a:rPr lang="en-US" dirty="0" smtClean="0"/>
              <a:t>Unmet expectations of the users;</a:t>
            </a:r>
          </a:p>
          <a:p>
            <a:pPr>
              <a:lnSpc>
                <a:spcPct val="200000"/>
              </a:lnSpc>
            </a:pPr>
            <a:r>
              <a:rPr lang="en-US" dirty="0" smtClean="0"/>
              <a:t>Divergences of gender issues with culture, norms and religious values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59266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Solutions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4503" y="1985554"/>
            <a:ext cx="11834948" cy="4689565"/>
          </a:xfrm>
        </p:spPr>
        <p:txBody>
          <a:bodyPr>
            <a:normAutofit/>
          </a:bodyPr>
          <a:lstStyle/>
          <a:p>
            <a:pPr>
              <a:lnSpc>
                <a:spcPct val="200000"/>
              </a:lnSpc>
            </a:pPr>
            <a:r>
              <a:rPr lang="en-US" dirty="0" smtClean="0"/>
              <a:t> Prioritization of funding by government for the producer-user </a:t>
            </a:r>
            <a:r>
              <a:rPr lang="en-US" dirty="0"/>
              <a:t>dialogue workshops;</a:t>
            </a:r>
          </a:p>
          <a:p>
            <a:pPr>
              <a:lnSpc>
                <a:spcPct val="200000"/>
              </a:lnSpc>
            </a:pPr>
            <a:r>
              <a:rPr lang="en-US" dirty="0" smtClean="0"/>
              <a:t>Frequent tailored trainings;</a:t>
            </a:r>
            <a:endParaRPr lang="en-US" dirty="0"/>
          </a:p>
          <a:p>
            <a:pPr>
              <a:lnSpc>
                <a:spcPct val="200000"/>
              </a:lnSpc>
            </a:pPr>
            <a:r>
              <a:rPr lang="en-US" dirty="0" smtClean="0"/>
              <a:t>Prioritizing the </a:t>
            </a:r>
            <a:r>
              <a:rPr lang="en-US" dirty="0"/>
              <a:t>expectations of the users;</a:t>
            </a:r>
          </a:p>
          <a:p>
            <a:pPr>
              <a:lnSpc>
                <a:spcPct val="200000"/>
              </a:lnSpc>
            </a:pPr>
            <a:r>
              <a:rPr lang="en-US" dirty="0" smtClean="0"/>
              <a:t>Streamline gender </a:t>
            </a:r>
            <a:r>
              <a:rPr lang="en-US" dirty="0"/>
              <a:t>issues </a:t>
            </a:r>
            <a:r>
              <a:rPr lang="en-US" dirty="0" smtClean="0"/>
              <a:t>in to our culture</a:t>
            </a:r>
            <a:r>
              <a:rPr lang="en-US" dirty="0"/>
              <a:t>, norms and religious values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82112269"/>
      </p:ext>
    </p:extLst>
  </p:cSld>
  <p:clrMapOvr>
    <a:masterClrMapping/>
  </p:clrMapOvr>
</p:sld>
</file>

<file path=ppt/theme/theme1.xml><?xml version="1.0" encoding="utf-8"?>
<a:theme xmlns:a="http://schemas.openxmlformats.org/drawingml/2006/main" name="Berlin">
  <a:themeElements>
    <a:clrScheme name="Berlin">
      <a:dk1>
        <a:sysClr val="windowText" lastClr="000000"/>
      </a:dk1>
      <a:lt1>
        <a:sysClr val="window" lastClr="FFFFFF"/>
      </a:lt1>
      <a:dk2>
        <a:srgbClr val="9D360E"/>
      </a:dk2>
      <a:lt2>
        <a:srgbClr val="E7E6E6"/>
      </a:lt2>
      <a:accent1>
        <a:srgbClr val="F09415"/>
      </a:accent1>
      <a:accent2>
        <a:srgbClr val="C1B56B"/>
      </a:accent2>
      <a:accent3>
        <a:srgbClr val="4BAF73"/>
      </a:accent3>
      <a:accent4>
        <a:srgbClr val="5AA6C0"/>
      </a:accent4>
      <a:accent5>
        <a:srgbClr val="D17DF9"/>
      </a:accent5>
      <a:accent6>
        <a:srgbClr val="FA7E5C"/>
      </a:accent6>
      <a:hlink>
        <a:srgbClr val="FFAE3E"/>
      </a:hlink>
      <a:folHlink>
        <a:srgbClr val="FCC77E"/>
      </a:folHlink>
    </a:clrScheme>
    <a:fontScheme name="Berlin">
      <a:maj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erlin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0000"/>
                <a:lumMod val="11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6000"/>
                <a:shade val="100000"/>
                <a:hueMod val="270000"/>
                <a:satMod val="200000"/>
                <a:lumMod val="128000"/>
              </a:schemeClr>
            </a:gs>
            <a:gs pos="50000">
              <a:schemeClr val="phClr">
                <a:shade val="100000"/>
                <a:hueMod val="100000"/>
                <a:satMod val="110000"/>
                <a:lumMod val="130000"/>
              </a:schemeClr>
            </a:gs>
            <a:gs pos="100000">
              <a:schemeClr val="phClr">
                <a:shade val="78000"/>
                <a:hueMod val="44000"/>
                <a:satMod val="200000"/>
                <a:lumMod val="69000"/>
              </a:schemeClr>
            </a:gs>
          </a:gsLst>
          <a:lin ang="252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erlin" id="{7B5DBA9E-B069-418E-9360-A61BDD0615A4}" vid="{C0CBE056-4EF4-4D92-969E-947779DA7AA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TM04033917[[fn=Berlin]]</Template>
  <TotalTime>76</TotalTime>
  <Words>261</Words>
  <Application>Microsoft Office PowerPoint</Application>
  <PresentationFormat>Widescreen</PresentationFormat>
  <Paragraphs>47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0" baseType="lpstr">
      <vt:lpstr>Arial</vt:lpstr>
      <vt:lpstr>Trebuchet MS</vt:lpstr>
      <vt:lpstr>Berlin</vt:lpstr>
      <vt:lpstr>Group Three</vt:lpstr>
      <vt:lpstr>Channels In Uganda For Gender Issues</vt:lpstr>
      <vt:lpstr>the institutions involved</vt:lpstr>
      <vt:lpstr>Why institution is the main leader statistics in Uganda</vt:lpstr>
      <vt:lpstr>What are the benefits of producer-user dialogue of gender statistics in Uganda</vt:lpstr>
      <vt:lpstr>Challenges of producer-user dialogue in gender statistics in uganda</vt:lpstr>
      <vt:lpstr>Solutions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Group</dc:title>
  <dc:creator>Windows User</dc:creator>
  <cp:lastModifiedBy>Windows User</cp:lastModifiedBy>
  <cp:revision>9</cp:revision>
  <dcterms:created xsi:type="dcterms:W3CDTF">2017-10-03T06:22:40Z</dcterms:created>
  <dcterms:modified xsi:type="dcterms:W3CDTF">2017-10-03T07:39:39Z</dcterms:modified>
</cp:coreProperties>
</file>