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84" r:id="rId4"/>
    <p:sldId id="260" r:id="rId5"/>
    <p:sldId id="263" r:id="rId6"/>
    <p:sldId id="285" r:id="rId7"/>
    <p:sldId id="286" r:id="rId8"/>
    <p:sldId id="287" r:id="rId9"/>
    <p:sldId id="288" r:id="rId10"/>
    <p:sldId id="289" r:id="rId11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0074" autoAdjust="0"/>
    <p:restoredTop sz="94660"/>
  </p:normalViewPr>
  <p:slideViewPr>
    <p:cSldViewPr snapToGrid="0">
      <p:cViewPr varScale="1">
        <p:scale>
          <a:sx n="61" d="100"/>
          <a:sy n="61" d="100"/>
        </p:scale>
        <p:origin x="4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2EF6-5BB5-4F3B-B678-F7EC47E63980}" type="datetimeFigureOut">
              <a:rPr lang="en-ZA" smtClean="0"/>
              <a:t>2017/01/19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B4C3-7986-429E-A3A1-9F398F068D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2967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2EF6-5BB5-4F3B-B678-F7EC47E63980}" type="datetimeFigureOut">
              <a:rPr lang="en-ZA" smtClean="0"/>
              <a:t>2017/01/19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B4C3-7986-429E-A3A1-9F398F068D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35671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2EF6-5BB5-4F3B-B678-F7EC47E63980}" type="datetimeFigureOut">
              <a:rPr lang="en-ZA" smtClean="0"/>
              <a:t>2017/01/19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B4C3-7986-429E-A3A1-9F398F068D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0959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2EF6-5BB5-4F3B-B678-F7EC47E63980}" type="datetimeFigureOut">
              <a:rPr lang="en-ZA" smtClean="0"/>
              <a:t>2017/01/19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B4C3-7986-429E-A3A1-9F398F068D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590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2EF6-5BB5-4F3B-B678-F7EC47E63980}" type="datetimeFigureOut">
              <a:rPr lang="en-ZA" smtClean="0"/>
              <a:t>2017/01/19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B4C3-7986-429E-A3A1-9F398F068D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6118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2EF6-5BB5-4F3B-B678-F7EC47E63980}" type="datetimeFigureOut">
              <a:rPr lang="en-ZA" smtClean="0"/>
              <a:t>2017/01/19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B4C3-7986-429E-A3A1-9F398F068D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81472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2EF6-5BB5-4F3B-B678-F7EC47E63980}" type="datetimeFigureOut">
              <a:rPr lang="en-ZA" smtClean="0"/>
              <a:t>2017/01/19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B4C3-7986-429E-A3A1-9F398F068D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251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2EF6-5BB5-4F3B-B678-F7EC47E63980}" type="datetimeFigureOut">
              <a:rPr lang="en-ZA" smtClean="0"/>
              <a:t>2017/01/19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B4C3-7986-429E-A3A1-9F398F068D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759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2EF6-5BB5-4F3B-B678-F7EC47E63980}" type="datetimeFigureOut">
              <a:rPr lang="en-ZA" smtClean="0"/>
              <a:t>2017/01/19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B4C3-7986-429E-A3A1-9F398F068D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7488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2EF6-5BB5-4F3B-B678-F7EC47E63980}" type="datetimeFigureOut">
              <a:rPr lang="en-ZA" smtClean="0"/>
              <a:t>2017/01/19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B4C3-7986-429E-A3A1-9F398F068D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4544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C2EF6-5BB5-4F3B-B678-F7EC47E63980}" type="datetimeFigureOut">
              <a:rPr lang="en-ZA" smtClean="0"/>
              <a:t>2017/01/19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EB4C3-7986-429E-A3A1-9F398F068D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0469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C2EF6-5BB5-4F3B-B678-F7EC47E63980}" type="datetimeFigureOut">
              <a:rPr lang="en-ZA" smtClean="0"/>
              <a:t>2017/01/19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EB4C3-7986-429E-A3A1-9F398F068DD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1246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 txBox="1">
            <a:spLocks noChangeArrowheads="1"/>
          </p:cNvSpPr>
          <p:nvPr/>
        </p:nvSpPr>
        <p:spPr bwMode="auto">
          <a:xfrm>
            <a:off x="1254642" y="818194"/>
            <a:ext cx="4763993" cy="360287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600" dirty="0" smtClean="0">
                <a:solidFill>
                  <a:srgbClr val="FFFF00"/>
                </a:solidFill>
              </a:rPr>
              <a:t>The Global Indicator Framework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1254642" y="4421070"/>
            <a:ext cx="5436973" cy="177937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Dr. Burton S. Mguni</a:t>
            </a:r>
          </a:p>
          <a:p>
            <a:pPr marL="0" indent="0" algn="ctr">
              <a:buNone/>
            </a:pPr>
            <a:r>
              <a:rPr lang="en-US" sz="2400" b="1" dirty="0" smtClean="0"/>
              <a:t> Deputy Statistician General</a:t>
            </a:r>
          </a:p>
          <a:p>
            <a:pPr marL="0" indent="0" algn="ctr">
              <a:buNone/>
            </a:pPr>
            <a:r>
              <a:rPr lang="en-US" sz="2400" b="1" dirty="0" smtClean="0"/>
              <a:t>STATISTICS BOTSWANA</a:t>
            </a:r>
          </a:p>
          <a:p>
            <a:pPr marL="0" indent="0" algn="ctr">
              <a:buNone/>
            </a:pPr>
            <a:r>
              <a:rPr lang="en-US" sz="2400" b="1" dirty="0" smtClean="0"/>
              <a:t>MEMBER IAEG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454" y="963827"/>
            <a:ext cx="4843849" cy="1655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227327"/>
      </p:ext>
    </p:extLst>
  </p:cSld>
  <p:clrMapOvr>
    <a:masterClrMapping/>
  </p:clrMapOvr>
  <p:transition spd="slow" advTm="1876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 txBox="1">
            <a:spLocks noChangeArrowheads="1"/>
          </p:cNvSpPr>
          <p:nvPr/>
        </p:nvSpPr>
        <p:spPr bwMode="auto">
          <a:xfrm>
            <a:off x="-27993" y="0"/>
            <a:ext cx="6960972" cy="12192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600" dirty="0" smtClean="0">
                <a:solidFill>
                  <a:schemeClr val="bg2"/>
                </a:solidFill>
              </a:rPr>
              <a:t> SDGs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152400"/>
            <a:ext cx="3438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81200" y="1829575"/>
            <a:ext cx="8229600" cy="403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2330"/>
      </p:ext>
    </p:extLst>
  </p:cSld>
  <p:clrMapOvr>
    <a:masterClrMapping/>
  </p:clrMapOvr>
  <p:transition spd="slow" advTm="187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 txBox="1">
            <a:spLocks noChangeArrowheads="1"/>
          </p:cNvSpPr>
          <p:nvPr/>
        </p:nvSpPr>
        <p:spPr bwMode="auto">
          <a:xfrm>
            <a:off x="-27993" y="0"/>
            <a:ext cx="6960972" cy="12192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600" dirty="0" smtClean="0">
                <a:solidFill>
                  <a:schemeClr val="bg2"/>
                </a:solidFill>
              </a:rPr>
              <a:t> OUTLINE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229600" cy="4800600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3200" dirty="0" smtClean="0">
                <a:latin typeface="Century Gothic" panose="020B0502020202020204" pitchFamily="34" charset="0"/>
              </a:rPr>
              <a:t>Updated SDG </a:t>
            </a:r>
            <a:r>
              <a:rPr lang="en-US" sz="3200" dirty="0">
                <a:latin typeface="Century Gothic" panose="020B0502020202020204" pitchFamily="34" charset="0"/>
              </a:rPr>
              <a:t>Indicator </a:t>
            </a:r>
            <a:r>
              <a:rPr lang="en-US" sz="3200" dirty="0" smtClean="0">
                <a:latin typeface="Century Gothic" panose="020B0502020202020204" pitchFamily="34" charset="0"/>
              </a:rPr>
              <a:t>Tiers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smtClean="0">
                <a:latin typeface="Century Gothic" panose="020B0502020202020204" pitchFamily="34" charset="0"/>
              </a:rPr>
              <a:t>Work on Tier III</a:t>
            </a:r>
            <a:endParaRPr lang="en-US" sz="3200" dirty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smtClean="0">
                <a:latin typeface="Century Gothic" panose="020B0502020202020204" pitchFamily="34" charset="0"/>
              </a:rPr>
              <a:t>IAEG Proposed Refinements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smtClean="0">
                <a:latin typeface="Century Gothic" panose="020B0502020202020204" pitchFamily="34" charset="0"/>
              </a:rPr>
              <a:t>Review of the Indicator Framework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smtClean="0">
                <a:latin typeface="Century Gothic" panose="020B0502020202020204" pitchFamily="34" charset="0"/>
              </a:rPr>
              <a:t>Work of the IAEG Sub-</a:t>
            </a:r>
            <a:r>
              <a:rPr lang="en-US" sz="3200" dirty="0" err="1">
                <a:latin typeface="Century Gothic" panose="020B0502020202020204" pitchFamily="34" charset="0"/>
              </a:rPr>
              <a:t>C</a:t>
            </a:r>
            <a:r>
              <a:rPr lang="en-US" sz="3200" dirty="0" err="1" smtClean="0">
                <a:latin typeface="Century Gothic" panose="020B0502020202020204" pitchFamily="34" charset="0"/>
              </a:rPr>
              <a:t>ommitees</a:t>
            </a:r>
            <a:endParaRPr lang="en-US" sz="3200" dirty="0" smtClean="0">
              <a:latin typeface="Century Gothic" panose="020B0502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smtClean="0">
                <a:latin typeface="Century Gothic" panose="020B0502020202020204" pitchFamily="34" charset="0"/>
              </a:rPr>
              <a:t>Data flows to the International Statistical System and Reports by Countries</a:t>
            </a:r>
          </a:p>
          <a:p>
            <a:pPr marL="0" lv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152400"/>
            <a:ext cx="3438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3484834"/>
      </p:ext>
    </p:extLst>
  </p:cSld>
  <p:clrMapOvr>
    <a:masterClrMapping/>
  </p:clrMapOvr>
  <p:transition spd="slow" advTm="1876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 txBox="1">
            <a:spLocks noChangeArrowheads="1"/>
          </p:cNvSpPr>
          <p:nvPr/>
        </p:nvSpPr>
        <p:spPr bwMode="auto">
          <a:xfrm>
            <a:off x="57665" y="0"/>
            <a:ext cx="6647935" cy="12192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ctr" eaLnBrk="1" hangingPunct="1"/>
            <a:endParaRPr lang="en-US" sz="3600" dirty="0" smtClean="0">
              <a:solidFill>
                <a:schemeClr val="bg2"/>
              </a:solidFill>
            </a:endParaRPr>
          </a:p>
          <a:p>
            <a:pPr lvl="0" algn="ctr" eaLnBrk="1" hangingPunct="1"/>
            <a:r>
              <a:rPr lang="en-US" sz="3600" dirty="0" smtClean="0">
                <a:solidFill>
                  <a:schemeClr val="bg2"/>
                </a:solidFill>
              </a:rPr>
              <a:t>1. </a:t>
            </a:r>
            <a:r>
              <a:rPr lang="en-US" sz="3600" dirty="0">
                <a:latin typeface="Century Gothic" panose="020B0502020202020204" pitchFamily="34" charset="0"/>
              </a:rPr>
              <a:t>Updated SDG Indicator Tiers</a:t>
            </a:r>
          </a:p>
          <a:p>
            <a:pPr algn="ctr" eaLnBrk="1" hangingPunct="1"/>
            <a:r>
              <a:rPr lang="en-US" sz="3600" dirty="0" smtClean="0">
                <a:solidFill>
                  <a:schemeClr val="bg2"/>
                </a:solidFill>
              </a:rPr>
              <a:t>s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sz="3500" dirty="0" smtClean="0">
                <a:latin typeface="Century Gothic" panose="020B0502020202020204" pitchFamily="34" charset="0"/>
              </a:rPr>
              <a:t>Tiers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ZA" altLang="en-US" b="1" i="1" dirty="0"/>
              <a:t>Tier 1</a:t>
            </a:r>
            <a:r>
              <a:rPr lang="en-ZA" altLang="en-US" i="1" dirty="0"/>
              <a:t>: </a:t>
            </a:r>
            <a:r>
              <a:rPr lang="en-ZA" altLang="en-US" i="1" dirty="0" err="1"/>
              <a:t>Stds</a:t>
            </a:r>
            <a:r>
              <a:rPr lang="en-ZA" altLang="en-US" i="1" dirty="0"/>
              <a:t>, methods and data available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ZA" altLang="en-US" b="1" i="1" dirty="0"/>
              <a:t>Tier 2</a:t>
            </a:r>
            <a:r>
              <a:rPr lang="en-ZA" altLang="en-US" i="1" dirty="0"/>
              <a:t>: </a:t>
            </a:r>
            <a:r>
              <a:rPr lang="en-ZA" altLang="en-US" i="1" dirty="0" err="1"/>
              <a:t>Stds</a:t>
            </a:r>
            <a:r>
              <a:rPr lang="en-ZA" altLang="en-US" i="1" dirty="0"/>
              <a:t> and methods available, data not available in </a:t>
            </a:r>
            <a:r>
              <a:rPr lang="en-ZA" altLang="en-US" i="1" dirty="0" smtClean="0"/>
              <a:t>50</a:t>
            </a:r>
            <a:r>
              <a:rPr lang="en-ZA" altLang="en-US" i="1" dirty="0"/>
              <a:t>% of countries. 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ZA" altLang="en-US" b="1" i="1" dirty="0" smtClean="0"/>
              <a:t>Tier </a:t>
            </a:r>
            <a:r>
              <a:rPr lang="en-ZA" altLang="en-US" b="1" i="1" dirty="0"/>
              <a:t>3</a:t>
            </a:r>
            <a:r>
              <a:rPr lang="en-ZA" altLang="en-US" i="1" dirty="0"/>
              <a:t>: </a:t>
            </a:r>
            <a:r>
              <a:rPr lang="en-ZA" altLang="en-US" i="1" dirty="0" err="1"/>
              <a:t>Stds</a:t>
            </a:r>
            <a:r>
              <a:rPr lang="en-ZA" altLang="en-US" i="1" dirty="0"/>
              <a:t> and methods not available, still to be developed. </a:t>
            </a:r>
          </a:p>
          <a:p>
            <a:r>
              <a:rPr lang="en-US" sz="3500" dirty="0" smtClean="0">
                <a:latin typeface="Century Gothic" panose="020B0502020202020204" pitchFamily="34" charset="0"/>
              </a:rPr>
              <a:t>Proposals </a:t>
            </a:r>
            <a:r>
              <a:rPr lang="en-US" sz="3500" dirty="0" smtClean="0">
                <a:latin typeface="Century Gothic" panose="020B0502020202020204" pitchFamily="34" charset="0"/>
              </a:rPr>
              <a:t>and Consultations on Tiers after 3</a:t>
            </a:r>
            <a:r>
              <a:rPr lang="en-US" sz="3500" baseline="30000" dirty="0" smtClean="0">
                <a:latin typeface="Century Gothic" panose="020B0502020202020204" pitchFamily="34" charset="0"/>
              </a:rPr>
              <a:t>rd</a:t>
            </a:r>
            <a:r>
              <a:rPr lang="en-US" sz="3500" dirty="0" smtClean="0">
                <a:latin typeface="Century Gothic" panose="020B0502020202020204" pitchFamily="34" charset="0"/>
              </a:rPr>
              <a:t> IAEG meeting (stakeholders)</a:t>
            </a:r>
          </a:p>
          <a:p>
            <a:r>
              <a:rPr lang="en-US" sz="3500" dirty="0" smtClean="0">
                <a:latin typeface="Century Gothic" panose="020B0502020202020204" pitchFamily="34" charset="0"/>
              </a:rPr>
              <a:t>Tiers updated at 4</a:t>
            </a:r>
            <a:r>
              <a:rPr lang="en-US" sz="3500" baseline="30000" dirty="0" smtClean="0">
                <a:latin typeface="Century Gothic" panose="020B0502020202020204" pitchFamily="34" charset="0"/>
              </a:rPr>
              <a:t>th</a:t>
            </a:r>
            <a:r>
              <a:rPr lang="en-US" sz="3500" dirty="0" smtClean="0">
                <a:latin typeface="Century Gothic" panose="020B0502020202020204" pitchFamily="34" charset="0"/>
              </a:rPr>
              <a:t> IAEG Meeting</a:t>
            </a:r>
          </a:p>
          <a:p>
            <a:r>
              <a:rPr lang="en-US" sz="3500" dirty="0" smtClean="0">
                <a:latin typeface="Century Gothic" panose="020B0502020202020204" pitchFamily="34" charset="0"/>
              </a:rPr>
              <a:t>65% in Tier I &amp; II and 35% in Tier III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152400"/>
            <a:ext cx="3438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499927"/>
      </p:ext>
    </p:extLst>
  </p:cSld>
  <p:clrMapOvr>
    <a:masterClrMapping/>
  </p:clrMapOvr>
  <p:transition spd="slow" advTm="1876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 txBox="1">
            <a:spLocks noChangeArrowheads="1"/>
          </p:cNvSpPr>
          <p:nvPr/>
        </p:nvSpPr>
        <p:spPr bwMode="auto">
          <a:xfrm>
            <a:off x="-61992" y="152400"/>
            <a:ext cx="6647935" cy="12192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ctr" eaLnBrk="1" hangingPunct="1"/>
            <a:r>
              <a:rPr lang="en-US" sz="3600" dirty="0" smtClean="0">
                <a:solidFill>
                  <a:schemeClr val="bg2"/>
                </a:solidFill>
              </a:rPr>
              <a:t>2. </a:t>
            </a:r>
            <a:endParaRPr lang="en-US" sz="3600" dirty="0" smtClean="0">
              <a:solidFill>
                <a:schemeClr val="bg2"/>
              </a:solidFill>
            </a:endParaRPr>
          </a:p>
          <a:p>
            <a:pPr lvl="0" algn="ctr" eaLnBrk="1" hangingPunct="1"/>
            <a:r>
              <a:rPr lang="en-US" sz="3600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2. </a:t>
            </a:r>
            <a:r>
              <a:rPr lang="en-US" sz="3600" dirty="0" smtClean="0">
                <a:latin typeface="Century Gothic" panose="020B0502020202020204" pitchFamily="34" charset="0"/>
              </a:rPr>
              <a:t>Work Plans </a:t>
            </a:r>
            <a:r>
              <a:rPr lang="en-US" sz="3600" dirty="0">
                <a:latin typeface="Century Gothic" panose="020B0502020202020204" pitchFamily="34" charset="0"/>
              </a:rPr>
              <a:t>on Tier </a:t>
            </a:r>
            <a:r>
              <a:rPr lang="en-US" sz="3600" dirty="0" smtClean="0">
                <a:latin typeface="Century Gothic" panose="020B0502020202020204" pitchFamily="34" charset="0"/>
              </a:rPr>
              <a:t>III Indicators</a:t>
            </a:r>
            <a:endParaRPr lang="en-US" sz="3600" dirty="0">
              <a:latin typeface="Century Gothic" panose="020B0502020202020204" pitchFamily="34" charset="0"/>
            </a:endParaRPr>
          </a:p>
          <a:p>
            <a:pPr algn="ctr" eaLnBrk="1" hangingPunct="1"/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Agencies were invited by </a:t>
            </a:r>
            <a:r>
              <a:rPr lang="en-US" dirty="0" smtClean="0"/>
              <a:t>IAEG Secretariat to be </a:t>
            </a:r>
            <a:r>
              <a:rPr lang="en-US" dirty="0" smtClean="0"/>
              <a:t>Custodian Agencies for Tier III Indicator development</a:t>
            </a:r>
          </a:p>
          <a:p>
            <a:r>
              <a:rPr lang="en-US" dirty="0" smtClean="0"/>
              <a:t>Work Plans have been developed for 15 Indicators</a:t>
            </a:r>
            <a:endParaRPr lang="en-US" dirty="0" smtClean="0"/>
          </a:p>
          <a:p>
            <a:r>
              <a:rPr lang="en-US" dirty="0" smtClean="0"/>
              <a:t>Orphan indicators -10 (No Custodian Agency)</a:t>
            </a:r>
          </a:p>
          <a:p>
            <a:r>
              <a:rPr lang="en-US" dirty="0" smtClean="0"/>
              <a:t>Once developed and agreed on by </a:t>
            </a:r>
            <a:r>
              <a:rPr lang="en-US" dirty="0" err="1" smtClean="0"/>
              <a:t>StatCom</a:t>
            </a:r>
            <a:r>
              <a:rPr lang="en-US" dirty="0" smtClean="0"/>
              <a:t> Indicator is moved to Tier II</a:t>
            </a: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152400"/>
            <a:ext cx="3438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15407"/>
      </p:ext>
    </p:extLst>
  </p:cSld>
  <p:clrMapOvr>
    <a:masterClrMapping/>
  </p:clrMapOvr>
  <p:transition spd="slow" advTm="1876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 txBox="1">
            <a:spLocks noChangeArrowheads="1"/>
          </p:cNvSpPr>
          <p:nvPr/>
        </p:nvSpPr>
        <p:spPr bwMode="auto">
          <a:xfrm>
            <a:off x="57665" y="0"/>
            <a:ext cx="6647935" cy="12192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sz="3600" dirty="0" smtClean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endParaRPr lang="en-US" sz="3600" dirty="0" smtClean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US" sz="3600" dirty="0" smtClean="0">
                <a:solidFill>
                  <a:schemeClr val="bg2"/>
                </a:solidFill>
                <a:latin typeface="Century Gothic" panose="020B0502020202020204" pitchFamily="34" charset="0"/>
              </a:rPr>
              <a:t>3. </a:t>
            </a:r>
            <a:r>
              <a:rPr lang="en-US" sz="3600" dirty="0" smtClean="0">
                <a:latin typeface="Century Gothic" panose="020B0502020202020204" pitchFamily="34" charset="0"/>
              </a:rPr>
              <a:t>IAEG </a:t>
            </a:r>
            <a:r>
              <a:rPr lang="en-US" sz="3600" dirty="0">
                <a:latin typeface="Century Gothic" panose="020B0502020202020204" pitchFamily="34" charset="0"/>
              </a:rPr>
              <a:t>Proposed Refinements </a:t>
            </a:r>
          </a:p>
          <a:p>
            <a:pPr lvl="0" algn="ctr" eaLnBrk="1" hangingPunct="1"/>
            <a:endParaRPr lang="en-US" sz="3600" dirty="0">
              <a:latin typeface="Century Gothic" panose="020B0502020202020204" pitchFamily="34" charset="0"/>
            </a:endParaRPr>
          </a:p>
          <a:p>
            <a:pPr algn="ctr" eaLnBrk="1" hangingPunct="1"/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ZA" sz="3200" dirty="0">
                <a:latin typeface="Century Gothic" panose="020B0502020202020204" pitchFamily="34" charset="0"/>
              </a:rPr>
              <a:t>Initial Refinements – Indicators mentioned at 47</a:t>
            </a:r>
            <a:r>
              <a:rPr lang="en-ZA" sz="3200" baseline="30000" dirty="0">
                <a:latin typeface="Century Gothic" panose="020B0502020202020204" pitchFamily="34" charset="0"/>
              </a:rPr>
              <a:t>th</a:t>
            </a:r>
            <a:r>
              <a:rPr lang="en-ZA" sz="3200" dirty="0">
                <a:latin typeface="Century Gothic" panose="020B0502020202020204" pitchFamily="34" charset="0"/>
              </a:rPr>
              <a:t> Session as per </a:t>
            </a:r>
            <a:r>
              <a:rPr lang="en-ZA" sz="3200" dirty="0" err="1">
                <a:latin typeface="Century Gothic" panose="020B0502020202020204" pitchFamily="34" charset="0"/>
              </a:rPr>
              <a:t>Statcom</a:t>
            </a:r>
            <a:r>
              <a:rPr lang="en-ZA" sz="3200" dirty="0">
                <a:latin typeface="Century Gothic" panose="020B0502020202020204" pitchFamily="34" charset="0"/>
              </a:rPr>
              <a:t> </a:t>
            </a:r>
            <a:r>
              <a:rPr lang="en-ZA" sz="3200" dirty="0" smtClean="0">
                <a:latin typeface="Century Gothic" panose="020B0502020202020204" pitchFamily="34" charset="0"/>
              </a:rPr>
              <a:t>Decision were considered at 4</a:t>
            </a:r>
            <a:r>
              <a:rPr lang="en-ZA" sz="3200" baseline="30000" dirty="0" smtClean="0">
                <a:latin typeface="Century Gothic" panose="020B0502020202020204" pitchFamily="34" charset="0"/>
              </a:rPr>
              <a:t>th</a:t>
            </a:r>
            <a:r>
              <a:rPr lang="en-ZA" sz="3200" dirty="0" smtClean="0">
                <a:latin typeface="Century Gothic" panose="020B0502020202020204" pitchFamily="34" charset="0"/>
              </a:rPr>
              <a:t> IAEG meeting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>
                <a:latin typeface="Century Gothic" panose="020B0502020202020204" pitchFamily="34" charset="0"/>
              </a:rPr>
              <a:t>12 refinements</a:t>
            </a:r>
          </a:p>
          <a:p>
            <a:r>
              <a:rPr lang="en-ZA" sz="3200" dirty="0" smtClean="0">
                <a:latin typeface="Century Gothic" panose="020B0502020202020204" pitchFamily="34" charset="0"/>
              </a:rPr>
              <a:t>Modifications to Reflect Agreement with Sendai Framework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>
                <a:latin typeface="Century Gothic" panose="020B0502020202020204" pitchFamily="34" charset="0"/>
              </a:rPr>
              <a:t>11 modifications mainly on Goal 11 &amp; 13</a:t>
            </a:r>
          </a:p>
          <a:p>
            <a:r>
              <a:rPr lang="en-ZA" sz="3200" dirty="0" smtClean="0">
                <a:latin typeface="Century Gothic" panose="020B0502020202020204" pitchFamily="34" charset="0"/>
              </a:rPr>
              <a:t>Editorial Changes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>
                <a:latin typeface="Century Gothic" panose="020B0502020202020204" pitchFamily="34" charset="0"/>
              </a:rPr>
              <a:t>10 changes</a:t>
            </a:r>
          </a:p>
          <a:p>
            <a:pPr marL="0" indent="0">
              <a:buNone/>
            </a:pPr>
            <a:endParaRPr lang="en-ZA" sz="3200" dirty="0" smtClean="0">
              <a:latin typeface="Century Gothic" panose="020B0502020202020204" pitchFamily="34" charset="0"/>
            </a:endParaRPr>
          </a:p>
          <a:p>
            <a:endParaRPr lang="en-ZA" sz="32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152400"/>
            <a:ext cx="3438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911196"/>
      </p:ext>
    </p:extLst>
  </p:cSld>
  <p:clrMapOvr>
    <a:masterClrMapping/>
  </p:clrMapOvr>
  <p:transition spd="slow" advTm="1876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 txBox="1">
            <a:spLocks noChangeArrowheads="1"/>
          </p:cNvSpPr>
          <p:nvPr/>
        </p:nvSpPr>
        <p:spPr bwMode="auto">
          <a:xfrm>
            <a:off x="57665" y="0"/>
            <a:ext cx="6647935" cy="12192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/>
            <a:r>
              <a:rPr lang="en-US" sz="3600" dirty="0" smtClean="0">
                <a:latin typeface="Century Gothic" panose="020B0502020202020204" pitchFamily="34" charset="0"/>
              </a:rPr>
              <a:t>4.Review </a:t>
            </a:r>
            <a:r>
              <a:rPr lang="en-US" sz="3600" dirty="0">
                <a:latin typeface="Century Gothic" panose="020B0502020202020204" pitchFamily="34" charset="0"/>
              </a:rPr>
              <a:t>of </a:t>
            </a:r>
            <a:r>
              <a:rPr lang="en-US" sz="3600" dirty="0" smtClean="0">
                <a:latin typeface="Century Gothic" panose="020B0502020202020204" pitchFamily="34" charset="0"/>
              </a:rPr>
              <a:t>the </a:t>
            </a:r>
            <a:r>
              <a:rPr lang="en-US" sz="3600" dirty="0">
                <a:latin typeface="Century Gothic" panose="020B0502020202020204" pitchFamily="34" charset="0"/>
              </a:rPr>
              <a:t>Indicator Framework</a:t>
            </a: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229600" cy="4800600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ZA" sz="3200" dirty="0" smtClean="0">
                <a:latin typeface="Century Gothic" panose="020B0502020202020204" pitchFamily="34" charset="0"/>
              </a:rPr>
              <a:t>IAEG Proposing </a:t>
            </a:r>
            <a:r>
              <a:rPr lang="en-ZA" sz="3200" dirty="0">
                <a:latin typeface="Century Gothic" panose="020B0502020202020204" pitchFamily="34" charset="0"/>
              </a:rPr>
              <a:t>2 reviews in 2020 and 2025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Indicator does not map well to the target;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Additional indicator(s) is needed to cover all aspects of the target;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New data sources are available;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Methodological development of Tier III indicator has stalled or has not produced expected results; or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GB" dirty="0">
                <a:latin typeface="Century Gothic" panose="020B0502020202020204" pitchFamily="34" charset="0"/>
              </a:rPr>
              <a:t>Indicator is not measuring progress towards meeting the target. 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152400"/>
            <a:ext cx="3438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668672"/>
      </p:ext>
    </p:extLst>
  </p:cSld>
  <p:clrMapOvr>
    <a:masterClrMapping/>
  </p:clrMapOvr>
  <p:transition spd="slow" advTm="1876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 txBox="1">
            <a:spLocks noChangeArrowheads="1"/>
          </p:cNvSpPr>
          <p:nvPr/>
        </p:nvSpPr>
        <p:spPr bwMode="auto">
          <a:xfrm>
            <a:off x="0" y="228600"/>
            <a:ext cx="6647935" cy="12192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ctr" eaLnBrk="1" hangingPunct="1"/>
            <a:endParaRPr lang="en-US" sz="3600" dirty="0"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US" sz="3600" dirty="0" smtClean="0">
                <a:solidFill>
                  <a:srgbClr val="FFFF00"/>
                </a:solidFill>
              </a:rPr>
              <a:t>5. 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229600" cy="480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ZA" sz="3200" dirty="0"/>
              <a:t>Disaggregation </a:t>
            </a:r>
            <a:r>
              <a:rPr lang="en-ZA" sz="3200" dirty="0" smtClean="0"/>
              <a:t>Sub-Group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ZA" sz="2400" dirty="0" smtClean="0"/>
              <a:t> leave no one behind</a:t>
            </a:r>
          </a:p>
          <a:p>
            <a:pPr>
              <a:defRPr/>
            </a:pPr>
            <a:r>
              <a:rPr lang="en-ZA" sz="3200" dirty="0" smtClean="0"/>
              <a:t>Workgroups</a:t>
            </a:r>
            <a:endParaRPr lang="en-ZA" sz="3200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ZA" sz="2400" dirty="0" err="1" smtClean="0"/>
              <a:t>Interlinkages</a:t>
            </a:r>
            <a:endParaRPr lang="en-ZA" sz="2400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ZA" sz="2400" dirty="0"/>
              <a:t>Geo-spatial Information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ZA" sz="2400" dirty="0"/>
              <a:t>SDMX</a:t>
            </a:r>
          </a:p>
          <a:p>
            <a:pPr>
              <a:defRPr/>
            </a:pPr>
            <a:r>
              <a:rPr lang="en-ZA" sz="3200" dirty="0"/>
              <a:t>Joint HLG/IAEG Group</a:t>
            </a:r>
          </a:p>
          <a:p>
            <a:pPr marL="0" indent="0">
              <a:buNone/>
              <a:defRPr/>
            </a:pPr>
            <a:r>
              <a:rPr lang="en-ZA" dirty="0"/>
              <a:t>  </a:t>
            </a:r>
            <a:r>
              <a:rPr lang="en-ZA" sz="2400" dirty="0"/>
              <a:t>IAEG- Canada; Colombia; Egypt </a:t>
            </a:r>
            <a:r>
              <a:rPr lang="en-ZA" dirty="0"/>
              <a:t>                  </a:t>
            </a:r>
          </a:p>
          <a:p>
            <a:pPr marL="0" indent="0">
              <a:buNone/>
              <a:defRPr/>
            </a:pPr>
            <a:r>
              <a:rPr lang="en-ZA" dirty="0"/>
              <a:t>  </a:t>
            </a:r>
            <a:r>
              <a:rPr lang="en-ZA" sz="2400" dirty="0"/>
              <a:t>HLG- Italy; Denmark; Palestine</a:t>
            </a: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152400"/>
            <a:ext cx="3438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381000"/>
            <a:ext cx="6647935" cy="95185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/>
            <a:r>
              <a:rPr lang="en-US" sz="3600" dirty="0" smtClean="0">
                <a:latin typeface="Century Gothic" panose="020B0502020202020204" pitchFamily="34" charset="0"/>
              </a:rPr>
              <a:t>5.Work </a:t>
            </a:r>
            <a:r>
              <a:rPr lang="en-US" sz="3600" dirty="0">
                <a:latin typeface="Century Gothic" panose="020B0502020202020204" pitchFamily="34" charset="0"/>
              </a:rPr>
              <a:t>of the IAEG Sub-</a:t>
            </a:r>
            <a:r>
              <a:rPr lang="en-US" sz="3600" dirty="0" err="1">
                <a:latin typeface="Century Gothic" panose="020B0502020202020204" pitchFamily="34" charset="0"/>
              </a:rPr>
              <a:t>Commitees</a:t>
            </a:r>
            <a:endParaRPr lang="en-US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513386"/>
      </p:ext>
    </p:extLst>
  </p:cSld>
  <p:clrMapOvr>
    <a:masterClrMapping/>
  </p:clrMapOvr>
  <p:transition spd="slow" advTm="1876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 txBox="1">
            <a:spLocks noChangeArrowheads="1"/>
          </p:cNvSpPr>
          <p:nvPr/>
        </p:nvSpPr>
        <p:spPr bwMode="auto">
          <a:xfrm>
            <a:off x="57665" y="0"/>
            <a:ext cx="6647935" cy="234024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/>
            <a:r>
              <a:rPr lang="en-US" sz="2800" dirty="0" smtClean="0">
                <a:latin typeface="Century Gothic" panose="020B0502020202020204" pitchFamily="34" charset="0"/>
              </a:rPr>
              <a:t>6. </a:t>
            </a:r>
            <a:r>
              <a:rPr lang="en-US" sz="3200" dirty="0" smtClean="0">
                <a:latin typeface="Century Gothic" panose="020B0502020202020204" pitchFamily="34" charset="0"/>
              </a:rPr>
              <a:t>Data </a:t>
            </a:r>
            <a:r>
              <a:rPr lang="en-US" sz="3200" dirty="0">
                <a:latin typeface="Century Gothic" panose="020B0502020202020204" pitchFamily="34" charset="0"/>
              </a:rPr>
              <a:t>flows to the International Statistical </a:t>
            </a:r>
            <a:r>
              <a:rPr lang="en-US" sz="3200" dirty="0" smtClean="0">
                <a:latin typeface="Century Gothic" panose="020B0502020202020204" pitchFamily="34" charset="0"/>
              </a:rPr>
              <a:t>System</a:t>
            </a:r>
            <a:endParaRPr lang="en-US" sz="3200" dirty="0">
              <a:latin typeface="Century Gothic" panose="020B0502020202020204" pitchFamily="34" charset="0"/>
            </a:endParaRP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1704814" y="2448732"/>
            <a:ext cx="8505986" cy="3799668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ZA" altLang="en-US" dirty="0"/>
              <a:t>UNSC to host the SDG database</a:t>
            </a:r>
          </a:p>
          <a:p>
            <a:pPr>
              <a:spcBef>
                <a:spcPct val="0"/>
              </a:spcBef>
              <a:buFont typeface="Calibri" panose="020F0502020204030204" pitchFamily="34" charset="0"/>
              <a:buAutoNum type="alphaLcPeriod"/>
            </a:pPr>
            <a:endParaRPr lang="en-ZA" altLang="en-US" dirty="0"/>
          </a:p>
          <a:p>
            <a:pPr>
              <a:spcBef>
                <a:spcPct val="0"/>
              </a:spcBef>
            </a:pPr>
            <a:r>
              <a:rPr lang="en-ZA" altLang="en-US" dirty="0"/>
              <a:t>Data flows from Countries still being discussed to minimise reporting burden</a:t>
            </a:r>
          </a:p>
          <a:p>
            <a:pPr>
              <a:spcBef>
                <a:spcPct val="0"/>
              </a:spcBef>
              <a:buFont typeface="Calibri" panose="020F0502020204030204" pitchFamily="34" charset="0"/>
              <a:buAutoNum type="alphaLcPeriod"/>
            </a:pPr>
            <a:endParaRPr lang="en-ZA" altLang="en-US" dirty="0"/>
          </a:p>
          <a:p>
            <a:pPr>
              <a:spcBef>
                <a:spcPct val="0"/>
              </a:spcBef>
            </a:pPr>
            <a:r>
              <a:rPr lang="en-ZA" altLang="en-US" dirty="0"/>
              <a:t>National data flows to be decided by Countries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152400"/>
            <a:ext cx="3438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718230"/>
      </p:ext>
    </p:extLst>
  </p:cSld>
  <p:clrMapOvr>
    <a:masterClrMapping/>
  </p:clrMapOvr>
  <p:transition spd="slow" advTm="1876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 txBox="1">
            <a:spLocks noChangeArrowheads="1"/>
          </p:cNvSpPr>
          <p:nvPr/>
        </p:nvSpPr>
        <p:spPr bwMode="auto">
          <a:xfrm>
            <a:off x="57665" y="0"/>
            <a:ext cx="6647935" cy="12192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ctr" eaLnBrk="1" hangingPunct="1"/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152400"/>
            <a:ext cx="3438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81200" y="1537640"/>
            <a:ext cx="8229600" cy="462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44831"/>
      </p:ext>
    </p:extLst>
  </p:cSld>
  <p:clrMapOvr>
    <a:masterClrMapping/>
  </p:clrMapOvr>
  <p:transition spd="slow" advTm="1876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369</Words>
  <Application>Microsoft Office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burton mguni</dc:creator>
  <cp:lastModifiedBy>Burton Mguni</cp:lastModifiedBy>
  <cp:revision>80</cp:revision>
  <cp:lastPrinted>2016-08-19T07:59:00Z</cp:lastPrinted>
  <dcterms:created xsi:type="dcterms:W3CDTF">2016-08-15T06:24:16Z</dcterms:created>
  <dcterms:modified xsi:type="dcterms:W3CDTF">2017-01-19T05:34:51Z</dcterms:modified>
</cp:coreProperties>
</file>