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346" r:id="rId3"/>
    <p:sldId id="337" r:id="rId4"/>
    <p:sldId id="338" r:id="rId5"/>
    <p:sldId id="323" r:id="rId6"/>
    <p:sldId id="325" r:id="rId7"/>
    <p:sldId id="327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9" r:id="rId16"/>
    <p:sldId id="344" r:id="rId17"/>
    <p:sldId id="345" r:id="rId18"/>
    <p:sldId id="340" r:id="rId19"/>
    <p:sldId id="257" r:id="rId20"/>
    <p:sldId id="341" r:id="rId21"/>
    <p:sldId id="348" r:id="rId22"/>
    <p:sldId id="310" r:id="rId23"/>
    <p:sldId id="308" r:id="rId24"/>
    <p:sldId id="301" r:id="rId25"/>
    <p:sldId id="261" r:id="rId26"/>
    <p:sldId id="343" r:id="rId27"/>
    <p:sldId id="278" r:id="rId2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97D"/>
    <a:srgbClr val="F7C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65" autoAdjust="0"/>
    <p:restoredTop sz="94618"/>
  </p:normalViewPr>
  <p:slideViewPr>
    <p:cSldViewPr snapToGrid="0" snapToObjects="1">
      <p:cViewPr>
        <p:scale>
          <a:sx n="80" d="100"/>
          <a:sy n="80" d="100"/>
        </p:scale>
        <p:origin x="-133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7FFA7-6D0E-F74C-9190-2EFC36BA2A2B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092EC-F2A9-B048-A5A4-12EBF8F4F18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4218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Enabling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Consitions</a:t>
            </a:r>
            <a:r>
              <a:rPr lang="de-DE" baseline="0" dirty="0" smtClean="0"/>
              <a:t>/Drivers </a:t>
            </a:r>
            <a:r>
              <a:rPr lang="de-DE" baseline="0" smtClean="0"/>
              <a:t>of Change (NUA) – </a:t>
            </a:r>
            <a:r>
              <a:rPr lang="de-DE" baseline="0" dirty="0" smtClean="0"/>
              <a:t>Blue</a:t>
            </a:r>
          </a:p>
          <a:p>
            <a:r>
              <a:rPr lang="de-DE" baseline="0" dirty="0" smtClean="0"/>
              <a:t>SDGs – Green</a:t>
            </a:r>
          </a:p>
          <a:p>
            <a:r>
              <a:rPr lang="de-DE" baseline="0" dirty="0" err="1" smtClean="0"/>
              <a:t>Localising</a:t>
            </a:r>
            <a:r>
              <a:rPr lang="de-DE" baseline="0" dirty="0" smtClean="0"/>
              <a:t> SDGs – Light Blue</a:t>
            </a:r>
          </a:p>
          <a:p>
            <a:r>
              <a:rPr lang="de-DE" baseline="0" dirty="0" err="1" smtClean="0"/>
              <a:t>Voluntary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Commitments</a:t>
            </a:r>
            <a:r>
              <a:rPr lang="de-DE" baseline="0" dirty="0" smtClean="0"/>
              <a:t> – Orange</a:t>
            </a:r>
          </a:p>
          <a:p>
            <a:r>
              <a:rPr lang="de-DE" baseline="0" dirty="0" smtClean="0"/>
              <a:t>Transformative Change/urban Transformation - </a:t>
            </a:r>
            <a:r>
              <a:rPr lang="de-DE" baseline="0" dirty="0" err="1" smtClean="0"/>
              <a:t>Red</a:t>
            </a:r>
            <a:endParaRPr lang="de-DE" baseline="0" dirty="0" smtClean="0"/>
          </a:p>
          <a:p>
            <a:r>
              <a:rPr lang="de-DE" baseline="0" dirty="0" smtClean="0"/>
              <a:t>Other - </a:t>
            </a:r>
            <a:r>
              <a:rPr lang="de-DE" baseline="0" dirty="0" err="1" smtClean="0"/>
              <a:t>Purple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03B27-7565-47B4-A4E5-E3BAF484E5C5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4074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B919F13-0769-445B-9890-8AE125F0F67B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86592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962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356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821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2298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553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906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944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741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307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458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0604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066800"/>
            <a:ext cx="4038600" cy="5059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038600" cy="5059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9B3DB-138A-422F-959D-51746DD96C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CD5E1-73FA-6944-8F63-175334F0C26A}" type="datetimeFigureOut">
              <a:rPr lang="it-IT" smtClean="0"/>
              <a:t>19/01/2017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F8E4E-CEFE-1041-8D66-D86EC9268CD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000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5.jp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1550"/>
            <a:ext cx="9134475" cy="163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6"/>
          <p:cNvSpPr>
            <a:spLocks/>
          </p:cNvSpPr>
          <p:nvPr/>
        </p:nvSpPr>
        <p:spPr bwMode="auto">
          <a:xfrm>
            <a:off x="196948" y="304800"/>
            <a:ext cx="8816428" cy="11529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 anchor="ctr">
            <a:prstTxWarp prst="textNoShape">
              <a:avLst/>
            </a:prstTxWarp>
          </a:bodyPr>
          <a:lstStyle/>
          <a:p>
            <a:pPr marL="742950" lvl="1" indent="-285750" algn="ctr">
              <a:spcBef>
                <a:spcPct val="20000"/>
              </a:spcBef>
              <a:defRPr/>
            </a:pPr>
            <a:r>
              <a:rPr lang="en-US" sz="2800" b="1" dirty="0"/>
              <a:t>Unpacking the challenges of urban SDG target and human settlements indicators monitoring</a:t>
            </a:r>
            <a:r>
              <a:rPr lang="en-US" sz="2800" dirty="0"/>
              <a:t> </a:t>
            </a:r>
            <a:endParaRPr lang="en-US" sz="2800" b="1" i="1" dirty="0">
              <a:solidFill>
                <a:srgbClr val="1E497D"/>
              </a:solidFill>
              <a:latin typeface="Helvetica"/>
              <a:cs typeface="Helvetica"/>
            </a:endParaRPr>
          </a:p>
        </p:txBody>
      </p:sp>
      <p:pic>
        <p:nvPicPr>
          <p:cNvPr id="8" name="Picture 7" descr="foo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2672" y="3076576"/>
            <a:ext cx="35844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Robert P </a:t>
            </a:r>
            <a:r>
              <a:rPr lang="en-US" sz="1400" dirty="0" err="1" smtClean="0">
                <a:solidFill>
                  <a:srgbClr val="0070C0"/>
                </a:solidFill>
              </a:rPr>
              <a:t>Ndugwa</a:t>
            </a:r>
            <a:r>
              <a:rPr lang="en-US" sz="1400" dirty="0" smtClean="0">
                <a:solidFill>
                  <a:srgbClr val="0070C0"/>
                </a:solidFill>
              </a:rPr>
              <a:t>, PhD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Head Global Urban Observatory Unit </a:t>
            </a:r>
          </a:p>
          <a:p>
            <a:r>
              <a:rPr lang="en-US" sz="1400" dirty="0" smtClean="0">
                <a:solidFill>
                  <a:srgbClr val="0070C0"/>
                </a:solidFill>
              </a:rPr>
              <a:t>UN-Habitat, Nairobi, Kenya</a:t>
            </a:r>
          </a:p>
          <a:p>
            <a:r>
              <a:rPr lang="en-US" sz="1400" i="1" dirty="0" smtClean="0">
                <a:solidFill>
                  <a:srgbClr val="0070C0"/>
                </a:solidFill>
              </a:rPr>
              <a:t>Email: robert.ndugwa@unhabitat.org</a:t>
            </a:r>
            <a:endParaRPr lang="en-US" sz="1400" i="1" dirty="0">
              <a:solidFill>
                <a:srgbClr val="0070C0"/>
              </a:solidFill>
            </a:endParaRPr>
          </a:p>
        </p:txBody>
      </p:sp>
      <p:pic>
        <p:nvPicPr>
          <p:cNvPr id="7" name="Immagine 2" descr="01_tgg_primary_color.png"/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6" r="13159" b="31798"/>
          <a:stretch/>
        </p:blipFill>
        <p:spPr>
          <a:xfrm>
            <a:off x="5802672" y="1855617"/>
            <a:ext cx="3210704" cy="2998585"/>
          </a:xfrm>
          <a:prstGeom prst="rect">
            <a:avLst/>
          </a:prstGeom>
        </p:spPr>
      </p:pic>
      <p:pic>
        <p:nvPicPr>
          <p:cNvPr id="9" name="Immagine 1" descr="global-goals-full-icons.png__2318x1180_q85_crop_subsampling-2_upscale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7" t="34653" r="17882" b="35335"/>
          <a:stretch/>
        </p:blipFill>
        <p:spPr>
          <a:xfrm>
            <a:off x="6822234" y="2775704"/>
            <a:ext cx="1171575" cy="115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3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2657475"/>
            <a:ext cx="739140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magine 10" descr="PNruZTAj_MmRebtzF1VNFKJXoL_nfjAg_um2qQF71y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97" y="516111"/>
            <a:ext cx="1764803" cy="15752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52675" y="611225"/>
            <a:ext cx="1533525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Africa </a:t>
            </a:r>
          </a:p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Agenda 2063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8610" y="596782"/>
            <a:ext cx="1976439" cy="138499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</a:rPr>
              <a:t>Paris climate </a:t>
            </a:r>
            <a:r>
              <a:rPr lang="en-US" sz="2800" b="1" dirty="0" err="1" smtClean="0">
                <a:solidFill>
                  <a:schemeClr val="bg1">
                    <a:lumMod val="95000"/>
                  </a:schemeClr>
                </a:solidFill>
              </a:rPr>
              <a:t>aggreement</a:t>
            </a:r>
            <a:endParaRPr lang="en-US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" name="Immagin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340" y="752476"/>
            <a:ext cx="1673640" cy="130923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28159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143000" y="784280"/>
            <a:ext cx="45012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Sustainable Development Goals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994721" y="1327040"/>
            <a:ext cx="2024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6"/>
                </a:solidFill>
                <a:latin typeface="Arial" charset="0"/>
                <a:cs typeface="Arial" charset="0"/>
              </a:rPr>
              <a:t>SDG – Goal 11 + </a:t>
            </a:r>
            <a:endParaRPr lang="it-IT" dirty="0"/>
          </a:p>
        </p:txBody>
      </p:sp>
      <p:pic>
        <p:nvPicPr>
          <p:cNvPr id="2" name="Immagine 1" descr="global-goals-full-icons.png__2318x1180_q85_crop_subsampling-2_upscale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7" t="34653" r="17882" b="35335"/>
          <a:stretch/>
        </p:blipFill>
        <p:spPr>
          <a:xfrm>
            <a:off x="5377490" y="2698750"/>
            <a:ext cx="3310897" cy="3273699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18978" y="1912293"/>
            <a:ext cx="7921131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baseline="30000" dirty="0" err="1">
                <a:latin typeface="Arial"/>
                <a:cs typeface="Arial"/>
              </a:rPr>
              <a:t>Make</a:t>
            </a:r>
            <a:r>
              <a:rPr lang="it-IT" sz="3200" b="1" baseline="30000" dirty="0">
                <a:latin typeface="Arial"/>
                <a:cs typeface="Arial"/>
              </a:rPr>
              <a:t> </a:t>
            </a:r>
            <a:r>
              <a:rPr lang="it-IT" sz="3200" b="1" baseline="30000" dirty="0" err="1">
                <a:latin typeface="Arial"/>
                <a:cs typeface="Arial"/>
              </a:rPr>
              <a:t>cities</a:t>
            </a:r>
            <a:r>
              <a:rPr lang="it-IT" sz="3200" b="1" baseline="30000" dirty="0">
                <a:latin typeface="Arial"/>
                <a:cs typeface="Arial"/>
              </a:rPr>
              <a:t> and human </a:t>
            </a:r>
            <a:r>
              <a:rPr lang="it-IT" sz="3200" b="1" baseline="30000" dirty="0" err="1">
                <a:latin typeface="Arial"/>
                <a:cs typeface="Arial"/>
              </a:rPr>
              <a:t>settlements</a:t>
            </a:r>
            <a:r>
              <a:rPr lang="it-IT" sz="3200" b="1" baseline="30000" dirty="0">
                <a:latin typeface="Arial"/>
                <a:cs typeface="Arial"/>
              </a:rPr>
              <a:t> inclusive, </a:t>
            </a:r>
            <a:r>
              <a:rPr lang="it-IT" sz="3200" b="1" baseline="30000" dirty="0" err="1">
                <a:latin typeface="Arial"/>
                <a:cs typeface="Arial"/>
              </a:rPr>
              <a:t>safe</a:t>
            </a:r>
            <a:r>
              <a:rPr lang="it-IT" sz="3200" b="1" baseline="30000" dirty="0">
                <a:latin typeface="Arial"/>
                <a:cs typeface="Arial"/>
              </a:rPr>
              <a:t>, </a:t>
            </a:r>
            <a:r>
              <a:rPr lang="it-IT" sz="3200" b="1" baseline="30000" dirty="0" err="1">
                <a:latin typeface="Arial"/>
                <a:cs typeface="Arial"/>
              </a:rPr>
              <a:t>resilient</a:t>
            </a:r>
            <a:r>
              <a:rPr lang="it-IT" sz="3200" b="1" baseline="30000" dirty="0">
                <a:latin typeface="Arial"/>
                <a:cs typeface="Arial"/>
              </a:rPr>
              <a:t> and </a:t>
            </a:r>
            <a:r>
              <a:rPr lang="it-IT" sz="3200" b="1" baseline="30000" dirty="0" err="1">
                <a:latin typeface="Arial"/>
                <a:cs typeface="Arial"/>
              </a:rPr>
              <a:t>sustainable</a:t>
            </a:r>
            <a:endParaRPr lang="it-IT" sz="3200" b="1" dirty="0"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966788" y="2809875"/>
            <a:ext cx="1952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Arial"/>
                <a:cs typeface="Arial"/>
              </a:rPr>
              <a:t>11 Targets </a:t>
            </a:r>
            <a:endParaRPr lang="it-IT" b="1" dirty="0"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69840" y="3175947"/>
            <a:ext cx="54927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Arial"/>
                <a:cs typeface="Arial"/>
              </a:rPr>
              <a:t>11.1 </a:t>
            </a:r>
            <a:r>
              <a:rPr lang="it-IT" sz="1600" dirty="0" err="1" smtClean="0">
                <a:latin typeface="Arial"/>
                <a:cs typeface="Arial"/>
              </a:rPr>
              <a:t>Housing</a:t>
            </a:r>
            <a:r>
              <a:rPr lang="it-IT" sz="1600" dirty="0" smtClean="0">
                <a:latin typeface="Arial"/>
                <a:cs typeface="Arial"/>
              </a:rPr>
              <a:t> and </a:t>
            </a:r>
            <a:r>
              <a:rPr lang="it-IT" sz="1600" dirty="0" err="1" smtClean="0">
                <a:latin typeface="Arial"/>
                <a:cs typeface="Arial"/>
              </a:rPr>
              <a:t>Slums</a:t>
            </a:r>
            <a:endParaRPr lang="it-IT" sz="1600" dirty="0" smtClean="0">
              <a:latin typeface="Arial"/>
              <a:cs typeface="Arial"/>
            </a:endParaRPr>
          </a:p>
          <a:p>
            <a:r>
              <a:rPr lang="it-IT" sz="1600" dirty="0" smtClean="0">
                <a:latin typeface="Arial"/>
                <a:cs typeface="Arial"/>
              </a:rPr>
              <a:t>11.2 </a:t>
            </a:r>
            <a:r>
              <a:rPr lang="it-IT" sz="1600" dirty="0" err="1" smtClean="0">
                <a:latin typeface="Arial"/>
                <a:cs typeface="Arial"/>
              </a:rPr>
              <a:t>Sustainable</a:t>
            </a:r>
            <a:r>
              <a:rPr lang="it-IT" sz="1600" dirty="0" smtClean="0">
                <a:latin typeface="Arial"/>
                <a:cs typeface="Arial"/>
              </a:rPr>
              <a:t> </a:t>
            </a:r>
            <a:r>
              <a:rPr lang="it-IT" sz="1600" dirty="0" err="1" smtClean="0">
                <a:latin typeface="Arial"/>
                <a:cs typeface="Arial"/>
              </a:rPr>
              <a:t>Transport</a:t>
            </a:r>
            <a:endParaRPr lang="it-IT" sz="1600" dirty="0" smtClean="0">
              <a:latin typeface="Arial"/>
              <a:cs typeface="Arial"/>
            </a:endParaRPr>
          </a:p>
          <a:p>
            <a:r>
              <a:rPr lang="it-IT" sz="1600" dirty="0" smtClean="0">
                <a:latin typeface="Arial"/>
                <a:cs typeface="Arial"/>
              </a:rPr>
              <a:t>11.3 Participatory Planning</a:t>
            </a:r>
          </a:p>
          <a:p>
            <a:r>
              <a:rPr lang="it-IT" sz="1600" dirty="0" smtClean="0">
                <a:latin typeface="Arial"/>
                <a:cs typeface="Arial"/>
              </a:rPr>
              <a:t>11.4 Cultural Heritage</a:t>
            </a:r>
          </a:p>
          <a:p>
            <a:r>
              <a:rPr lang="it-IT" sz="1600" dirty="0" smtClean="0">
                <a:latin typeface="Arial"/>
                <a:cs typeface="Arial"/>
              </a:rPr>
              <a:t>11.5 Disaster risk Reduction</a:t>
            </a:r>
          </a:p>
          <a:p>
            <a:r>
              <a:rPr lang="it-IT" sz="1600" dirty="0" smtClean="0">
                <a:latin typeface="Arial"/>
                <a:cs typeface="Arial"/>
              </a:rPr>
              <a:t>11.6 Air Quality and Waste Management </a:t>
            </a:r>
          </a:p>
          <a:p>
            <a:r>
              <a:rPr lang="it-IT" sz="1600" dirty="0" smtClean="0">
                <a:latin typeface="Arial"/>
                <a:cs typeface="Arial"/>
              </a:rPr>
              <a:t>11.7 Public </a:t>
            </a:r>
            <a:r>
              <a:rPr lang="it-IT" sz="1600" dirty="0" err="1" smtClean="0">
                <a:latin typeface="Arial"/>
                <a:cs typeface="Arial"/>
              </a:rPr>
              <a:t>spaces</a:t>
            </a:r>
            <a:r>
              <a:rPr lang="it-IT" sz="1600" dirty="0" smtClean="0">
                <a:latin typeface="Arial"/>
                <a:cs typeface="Arial"/>
              </a:rPr>
              <a:t> </a:t>
            </a:r>
          </a:p>
          <a:p>
            <a:r>
              <a:rPr lang="it-IT" sz="1600" dirty="0" smtClean="0">
                <a:latin typeface="Arial"/>
                <a:cs typeface="Arial"/>
              </a:rPr>
              <a:t>11.a </a:t>
            </a:r>
            <a:r>
              <a:rPr lang="it-IT" sz="1600" dirty="0" err="1" smtClean="0">
                <a:latin typeface="Arial"/>
                <a:cs typeface="Arial"/>
              </a:rPr>
              <a:t>Rural-urban</a:t>
            </a:r>
            <a:r>
              <a:rPr lang="it-IT" sz="1600" dirty="0" smtClean="0">
                <a:latin typeface="Arial"/>
                <a:cs typeface="Arial"/>
              </a:rPr>
              <a:t> and </a:t>
            </a:r>
            <a:r>
              <a:rPr lang="it-IT" sz="1600" dirty="0" err="1" smtClean="0">
                <a:latin typeface="Arial"/>
                <a:cs typeface="Arial"/>
              </a:rPr>
              <a:t>regional</a:t>
            </a:r>
            <a:r>
              <a:rPr lang="it-IT" sz="1600" dirty="0" smtClean="0">
                <a:latin typeface="Arial"/>
                <a:cs typeface="Arial"/>
              </a:rPr>
              <a:t> planning </a:t>
            </a:r>
          </a:p>
          <a:p>
            <a:r>
              <a:rPr lang="it-IT" sz="1600" dirty="0" smtClean="0">
                <a:latin typeface="Arial"/>
                <a:cs typeface="Arial"/>
              </a:rPr>
              <a:t>11.b </a:t>
            </a:r>
            <a:r>
              <a:rPr lang="it-IT" sz="1600" dirty="0" err="1">
                <a:latin typeface="Arial"/>
                <a:cs typeface="Arial"/>
              </a:rPr>
              <a:t>M</a:t>
            </a:r>
            <a:r>
              <a:rPr lang="it-IT" sz="1600" dirty="0" err="1" smtClean="0">
                <a:latin typeface="Arial"/>
                <a:cs typeface="Arial"/>
              </a:rPr>
              <a:t>itigation</a:t>
            </a:r>
            <a:r>
              <a:rPr lang="it-IT" sz="1600" dirty="0" smtClean="0">
                <a:latin typeface="Arial"/>
                <a:cs typeface="Arial"/>
              </a:rPr>
              <a:t> of </a:t>
            </a:r>
            <a:r>
              <a:rPr lang="it-IT" sz="1600" dirty="0" err="1" smtClean="0">
                <a:latin typeface="Arial"/>
                <a:cs typeface="Arial"/>
              </a:rPr>
              <a:t>Climate</a:t>
            </a:r>
            <a:r>
              <a:rPr lang="it-IT" sz="1600" dirty="0" smtClean="0">
                <a:latin typeface="Arial"/>
                <a:cs typeface="Arial"/>
              </a:rPr>
              <a:t> </a:t>
            </a:r>
            <a:r>
              <a:rPr lang="it-IT" sz="1600" dirty="0" err="1" smtClean="0">
                <a:latin typeface="Arial"/>
                <a:cs typeface="Arial"/>
              </a:rPr>
              <a:t>Change</a:t>
            </a:r>
            <a:r>
              <a:rPr lang="it-IT" sz="1600" dirty="0" smtClean="0">
                <a:latin typeface="Arial"/>
                <a:cs typeface="Arial"/>
              </a:rPr>
              <a:t>, </a:t>
            </a:r>
            <a:r>
              <a:rPr lang="it-IT" sz="1600" dirty="0" err="1" smtClean="0">
                <a:latin typeface="Arial"/>
                <a:cs typeface="Arial"/>
              </a:rPr>
              <a:t>Resilience</a:t>
            </a:r>
            <a:r>
              <a:rPr lang="it-IT" sz="1600" dirty="0" smtClean="0">
                <a:latin typeface="Arial"/>
                <a:cs typeface="Arial"/>
              </a:rPr>
              <a:t> </a:t>
            </a:r>
          </a:p>
          <a:p>
            <a:r>
              <a:rPr lang="it-IT" sz="1600" dirty="0" smtClean="0">
                <a:latin typeface="Arial"/>
                <a:cs typeface="Arial"/>
              </a:rPr>
              <a:t>11.c </a:t>
            </a:r>
            <a:r>
              <a:rPr lang="it-IT" sz="1600" dirty="0" err="1" smtClean="0">
                <a:latin typeface="Arial"/>
                <a:cs typeface="Arial"/>
              </a:rPr>
              <a:t>LDCs</a:t>
            </a:r>
            <a:r>
              <a:rPr lang="it-IT" sz="1600" dirty="0" smtClean="0">
                <a:latin typeface="Arial"/>
                <a:cs typeface="Arial"/>
              </a:rPr>
              <a:t> </a:t>
            </a:r>
            <a:r>
              <a:rPr lang="it-IT" sz="1600" dirty="0" err="1" smtClean="0">
                <a:latin typeface="Arial"/>
                <a:cs typeface="Arial"/>
              </a:rPr>
              <a:t>support</a:t>
            </a:r>
            <a:r>
              <a:rPr lang="it-IT" sz="1600" dirty="0" smtClean="0">
                <a:latin typeface="Arial"/>
                <a:cs typeface="Arial"/>
              </a:rPr>
              <a:t> – </a:t>
            </a:r>
            <a:r>
              <a:rPr lang="it-IT" sz="1600" dirty="0" err="1" smtClean="0">
                <a:latin typeface="Arial"/>
                <a:cs typeface="Arial"/>
              </a:rPr>
              <a:t>buildings</a:t>
            </a:r>
            <a:r>
              <a:rPr lang="it-IT" sz="1600" dirty="0" smtClean="0">
                <a:latin typeface="Arial"/>
                <a:cs typeface="Arial"/>
              </a:rPr>
              <a:t> </a:t>
            </a:r>
            <a:endParaRPr lang="it-IT" sz="1600" dirty="0">
              <a:latin typeface="Arial"/>
              <a:cs typeface="Arial"/>
            </a:endParaRPr>
          </a:p>
        </p:txBody>
      </p:sp>
      <p:sp>
        <p:nvSpPr>
          <p:cNvPr id="11" name="CasellaDiTesto 7"/>
          <p:cNvSpPr txBox="1"/>
          <p:nvPr/>
        </p:nvSpPr>
        <p:spPr>
          <a:xfrm>
            <a:off x="769840" y="5669740"/>
            <a:ext cx="5492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latin typeface="Arial"/>
                <a:cs typeface="Arial"/>
              </a:rPr>
              <a:t>1.4.1 Basic services</a:t>
            </a:r>
          </a:p>
          <a:p>
            <a:r>
              <a:rPr lang="it-IT" sz="1600" dirty="0" smtClean="0">
                <a:latin typeface="Arial"/>
                <a:cs typeface="Arial"/>
              </a:rPr>
              <a:t>1.4.2 Secure land rights</a:t>
            </a:r>
          </a:p>
        </p:txBody>
      </p:sp>
    </p:spTree>
    <p:extLst>
      <p:ext uri="{BB962C8B-B14F-4D97-AF65-F5344CB8AC3E}">
        <p14:creationId xmlns:p14="http://schemas.microsoft.com/office/powerpoint/2010/main" val="378392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143000" y="784280"/>
            <a:ext cx="45012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Sustainable Development Goals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994721" y="1186934"/>
            <a:ext cx="1960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6"/>
                </a:solidFill>
                <a:latin typeface="Arial" charset="0"/>
                <a:cs typeface="Arial" charset="0"/>
              </a:rPr>
              <a:t>SDG – Goal 11 +</a:t>
            </a:r>
            <a:endParaRPr lang="it-IT" dirty="0"/>
          </a:p>
        </p:txBody>
      </p:sp>
      <p:pic>
        <p:nvPicPr>
          <p:cNvPr id="2" name="Immagine 1" descr="global-goals-full-icons.png__2318x1180_q85_crop_subsampling-2_upscale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7" t="34653" r="17882" b="35335"/>
          <a:stretch/>
        </p:blipFill>
        <p:spPr>
          <a:xfrm>
            <a:off x="5377490" y="2698750"/>
            <a:ext cx="3310897" cy="3273699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393895" y="1643077"/>
            <a:ext cx="8146214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baseline="30000" dirty="0" smtClean="0">
                <a:latin typeface="Arial"/>
                <a:cs typeface="Arial"/>
              </a:rPr>
              <a:t>Targets/ indicators for human settlements with spatial analysis needs</a:t>
            </a:r>
            <a:endParaRPr lang="it-IT" sz="3200" b="1" dirty="0"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72893" y="2564094"/>
            <a:ext cx="54927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11.1 </a:t>
            </a:r>
            <a:r>
              <a:rPr lang="it-IT" sz="1600" dirty="0" err="1" smtClean="0">
                <a:solidFill>
                  <a:srgbClr val="FF0000"/>
                </a:solidFill>
                <a:latin typeface="Arial"/>
                <a:cs typeface="Arial"/>
              </a:rPr>
              <a:t>Housing</a:t>
            </a:r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 and </a:t>
            </a:r>
            <a:r>
              <a:rPr lang="it-IT" sz="1600" dirty="0" err="1" smtClean="0">
                <a:solidFill>
                  <a:srgbClr val="FF0000"/>
                </a:solidFill>
                <a:latin typeface="Arial"/>
                <a:cs typeface="Arial"/>
              </a:rPr>
              <a:t>Slums</a:t>
            </a:r>
            <a:endParaRPr lang="it-IT" sz="16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11.2 </a:t>
            </a:r>
            <a:r>
              <a:rPr lang="it-IT" sz="1600" dirty="0" err="1" smtClean="0">
                <a:solidFill>
                  <a:srgbClr val="FF0000"/>
                </a:solidFill>
                <a:latin typeface="Arial"/>
                <a:cs typeface="Arial"/>
              </a:rPr>
              <a:t>Sustainable</a:t>
            </a:r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t-IT" sz="1600" dirty="0" err="1" smtClean="0">
                <a:solidFill>
                  <a:srgbClr val="FF0000"/>
                </a:solidFill>
                <a:latin typeface="Arial"/>
                <a:cs typeface="Arial"/>
              </a:rPr>
              <a:t>Transport</a:t>
            </a:r>
            <a:endParaRPr lang="it-IT" sz="16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11.3 Participatory Planning</a:t>
            </a:r>
          </a:p>
          <a:p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11.4 Cultural Heritage</a:t>
            </a:r>
          </a:p>
          <a:p>
            <a:r>
              <a:rPr lang="it-IT" sz="1600" dirty="0" smtClean="0">
                <a:latin typeface="Arial"/>
                <a:cs typeface="Arial"/>
              </a:rPr>
              <a:t>11.5 </a:t>
            </a:r>
            <a:r>
              <a:rPr lang="it-IT" sz="1600" dirty="0" err="1" smtClean="0">
                <a:latin typeface="Arial"/>
                <a:cs typeface="Arial"/>
              </a:rPr>
              <a:t>Disaster</a:t>
            </a:r>
            <a:r>
              <a:rPr lang="it-IT" sz="1600" dirty="0" smtClean="0">
                <a:latin typeface="Arial"/>
                <a:cs typeface="Arial"/>
              </a:rPr>
              <a:t> </a:t>
            </a:r>
            <a:r>
              <a:rPr lang="it-IT" sz="1600" dirty="0" err="1">
                <a:latin typeface="Arial"/>
                <a:cs typeface="Arial"/>
              </a:rPr>
              <a:t>R</a:t>
            </a:r>
            <a:r>
              <a:rPr lang="it-IT" sz="1600" dirty="0" err="1" smtClean="0">
                <a:latin typeface="Arial"/>
                <a:cs typeface="Arial"/>
              </a:rPr>
              <a:t>eduction</a:t>
            </a:r>
            <a:endParaRPr lang="it-IT" sz="1600" dirty="0" smtClean="0">
              <a:latin typeface="Arial"/>
              <a:cs typeface="Arial"/>
            </a:endParaRPr>
          </a:p>
          <a:p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11.6 Air Quality and Waste Management </a:t>
            </a:r>
          </a:p>
          <a:p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11.7 Public </a:t>
            </a:r>
            <a:r>
              <a:rPr lang="it-IT" sz="1600" dirty="0" err="1" smtClean="0">
                <a:solidFill>
                  <a:srgbClr val="FF0000"/>
                </a:solidFill>
                <a:latin typeface="Arial"/>
                <a:cs typeface="Arial"/>
              </a:rPr>
              <a:t>spaces</a:t>
            </a:r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</a:p>
          <a:p>
            <a:r>
              <a:rPr lang="it-IT" sz="1600" dirty="0" smtClean="0">
                <a:latin typeface="Arial"/>
                <a:cs typeface="Arial"/>
              </a:rPr>
              <a:t>11.a </a:t>
            </a:r>
            <a:r>
              <a:rPr lang="it-IT" sz="1600" dirty="0" err="1" smtClean="0">
                <a:latin typeface="Arial"/>
                <a:cs typeface="Arial"/>
              </a:rPr>
              <a:t>Rural-urban</a:t>
            </a:r>
            <a:r>
              <a:rPr lang="it-IT" sz="1600" dirty="0" smtClean="0">
                <a:latin typeface="Arial"/>
                <a:cs typeface="Arial"/>
              </a:rPr>
              <a:t> and </a:t>
            </a:r>
            <a:r>
              <a:rPr lang="it-IT" sz="1600" dirty="0" err="1" smtClean="0">
                <a:latin typeface="Arial"/>
                <a:cs typeface="Arial"/>
              </a:rPr>
              <a:t>regional</a:t>
            </a:r>
            <a:r>
              <a:rPr lang="it-IT" sz="1600" dirty="0" smtClean="0">
                <a:latin typeface="Arial"/>
                <a:cs typeface="Arial"/>
              </a:rPr>
              <a:t> planning </a:t>
            </a:r>
          </a:p>
          <a:p>
            <a:r>
              <a:rPr lang="it-IT" sz="1600" dirty="0" smtClean="0">
                <a:latin typeface="Arial"/>
                <a:cs typeface="Arial"/>
              </a:rPr>
              <a:t>11.b </a:t>
            </a:r>
            <a:r>
              <a:rPr lang="it-IT" sz="1600" dirty="0" err="1">
                <a:latin typeface="Arial"/>
                <a:cs typeface="Arial"/>
              </a:rPr>
              <a:t>M</a:t>
            </a:r>
            <a:r>
              <a:rPr lang="it-IT" sz="1600" dirty="0" err="1" smtClean="0">
                <a:latin typeface="Arial"/>
                <a:cs typeface="Arial"/>
              </a:rPr>
              <a:t>itigation</a:t>
            </a:r>
            <a:r>
              <a:rPr lang="it-IT" sz="1600" dirty="0" smtClean="0">
                <a:latin typeface="Arial"/>
                <a:cs typeface="Arial"/>
              </a:rPr>
              <a:t> of </a:t>
            </a:r>
            <a:r>
              <a:rPr lang="it-IT" sz="1600" dirty="0" err="1" smtClean="0">
                <a:latin typeface="Arial"/>
                <a:cs typeface="Arial"/>
              </a:rPr>
              <a:t>Climate</a:t>
            </a:r>
            <a:r>
              <a:rPr lang="it-IT" sz="1600" dirty="0" smtClean="0">
                <a:latin typeface="Arial"/>
                <a:cs typeface="Arial"/>
              </a:rPr>
              <a:t> </a:t>
            </a:r>
            <a:r>
              <a:rPr lang="it-IT" sz="1600" dirty="0" err="1" smtClean="0">
                <a:latin typeface="Arial"/>
                <a:cs typeface="Arial"/>
              </a:rPr>
              <a:t>Change</a:t>
            </a:r>
            <a:r>
              <a:rPr lang="it-IT" sz="1600" dirty="0" smtClean="0">
                <a:latin typeface="Arial"/>
                <a:cs typeface="Arial"/>
              </a:rPr>
              <a:t>, </a:t>
            </a:r>
            <a:r>
              <a:rPr lang="it-IT" sz="1600" dirty="0" err="1" smtClean="0">
                <a:latin typeface="Arial"/>
                <a:cs typeface="Arial"/>
              </a:rPr>
              <a:t>Resilience</a:t>
            </a:r>
            <a:r>
              <a:rPr lang="it-IT" sz="1600" dirty="0" smtClean="0">
                <a:latin typeface="Arial"/>
                <a:cs typeface="Arial"/>
              </a:rPr>
              <a:t> </a:t>
            </a:r>
          </a:p>
          <a:p>
            <a:r>
              <a:rPr lang="it-IT" sz="1600" dirty="0" smtClean="0">
                <a:latin typeface="Arial"/>
                <a:cs typeface="Arial"/>
              </a:rPr>
              <a:t>11.c LDCs support – buildings </a:t>
            </a:r>
          </a:p>
          <a:p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1.4.1 Basic services</a:t>
            </a:r>
          </a:p>
          <a:p>
            <a:r>
              <a:rPr lang="it-IT" sz="1600" dirty="0" smtClean="0">
                <a:solidFill>
                  <a:srgbClr val="FF0000"/>
                </a:solidFill>
                <a:latin typeface="Arial"/>
                <a:cs typeface="Arial"/>
              </a:rPr>
              <a:t>1.4.2 Secure land rights</a:t>
            </a:r>
            <a:endParaRPr lang="it-IT" sz="1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50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143000" y="784280"/>
            <a:ext cx="23660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 11 - Indicators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73232" y="6431702"/>
            <a:ext cx="8790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Connecting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the New Urban Agenda and the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SDGs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: (re)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thinking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UN-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Habitat’s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role</a:t>
            </a:r>
            <a:r>
              <a:rPr lang="it-IT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648576"/>
              </p:ext>
            </p:extLst>
          </p:nvPr>
        </p:nvGraphicFramePr>
        <p:xfrm>
          <a:off x="967255" y="1371600"/>
          <a:ext cx="7545387" cy="4809068"/>
        </p:xfrm>
        <a:graphic>
          <a:graphicData uri="http://schemas.openxmlformats.org/drawingml/2006/table">
            <a:tbl>
              <a:tblPr/>
              <a:tblGrid>
                <a:gridCol w="912641"/>
                <a:gridCol w="3155473"/>
                <a:gridCol w="3477273"/>
              </a:tblGrid>
              <a:tr h="307977"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Goal 11: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Make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cities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human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settlements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inclusive,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safe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resilient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sustainable</a:t>
                      </a:r>
                      <a:endParaRPr lang="it-IT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88727"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Indicator</a:t>
                      </a:r>
                      <a:r>
                        <a:rPr lang="it-IT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913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11.1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By 2030,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ensure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access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for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adequate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safe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affordable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housing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basic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services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upgrade </a:t>
                      </a:r>
                      <a:r>
                        <a:rPr lang="it-IT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slums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Proportion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population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living in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slums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informal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settlements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or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inadequate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housing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212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11.2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By 2030,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provide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access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safe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affordable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accessible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sustainable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transport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systems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for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improving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road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safety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notably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by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expanding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public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transport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with special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attention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needs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those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in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vulnerable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situations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women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children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persons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with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disabilities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older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persons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Proportion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population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that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has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convenient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access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public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transport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disaggregated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by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group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sex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persons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with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disabilities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191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11.3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By 2030,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enhance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inclusive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sustainable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urbanization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capacity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for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participatory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integrated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sustainable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human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settlement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planning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management in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countries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Ratio of </a:t>
                      </a:r>
                      <a:r>
                        <a:rPr lang="it-IT" sz="12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land</a:t>
                      </a:r>
                      <a:r>
                        <a:rPr lang="it-IT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consumption</a:t>
                      </a:r>
                      <a:r>
                        <a:rPr lang="it-IT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rate to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population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growth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rate 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904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Percentage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cities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with a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direct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participation</a:t>
                      </a:r>
                      <a:r>
                        <a:rPr lang="it-IT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structure</a:t>
                      </a:r>
                      <a:r>
                        <a:rPr lang="it-IT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civil</a:t>
                      </a:r>
                      <a:r>
                        <a:rPr lang="it-IT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society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in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planning and management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which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operate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regularly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democratically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Immagine 11" descr="UN-Habitat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5" y="2561243"/>
            <a:ext cx="1233017" cy="219569"/>
          </a:xfrm>
          <a:prstGeom prst="rect">
            <a:avLst/>
          </a:prstGeom>
        </p:spPr>
      </p:pic>
      <p:pic>
        <p:nvPicPr>
          <p:cNvPr id="15" name="Immagine 14" descr="UN-Habitat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5" y="3983644"/>
            <a:ext cx="1233017" cy="219569"/>
          </a:xfrm>
          <a:prstGeom prst="rect">
            <a:avLst/>
          </a:prstGeom>
        </p:spPr>
      </p:pic>
      <p:pic>
        <p:nvPicPr>
          <p:cNvPr id="16" name="Immagine 15" descr="UN-Habitat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5" y="5906786"/>
            <a:ext cx="1233017" cy="219569"/>
          </a:xfrm>
          <a:prstGeom prst="rect">
            <a:avLst/>
          </a:prstGeom>
        </p:spPr>
      </p:pic>
      <p:pic>
        <p:nvPicPr>
          <p:cNvPr id="17" name="Immagine 16" descr="UN-Habitat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5" y="4764995"/>
            <a:ext cx="1233017" cy="21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3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73232" y="6431702"/>
            <a:ext cx="8790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Connecting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the New Urban Agenda and the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SDGs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: (re)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thinking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UN-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Habitat’s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role</a:t>
            </a:r>
            <a:r>
              <a:rPr lang="it-IT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299618"/>
              </p:ext>
            </p:extLst>
          </p:nvPr>
        </p:nvGraphicFramePr>
        <p:xfrm>
          <a:off x="967255" y="1371600"/>
          <a:ext cx="7545387" cy="4893733"/>
        </p:xfrm>
        <a:graphic>
          <a:graphicData uri="http://schemas.openxmlformats.org/drawingml/2006/table">
            <a:tbl>
              <a:tblPr/>
              <a:tblGrid>
                <a:gridCol w="912641"/>
                <a:gridCol w="3155473"/>
                <a:gridCol w="3477273"/>
              </a:tblGrid>
              <a:tr h="307977"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Goal 11: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Make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cities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human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settlements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inclusive,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safe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resilient</a:t>
                      </a:r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sustainable</a:t>
                      </a:r>
                      <a:endParaRPr lang="it-IT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88727"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Indicator</a:t>
                      </a:r>
                      <a:r>
                        <a:rPr lang="it-IT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9633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11.4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Strengthen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efforts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protect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safeguard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the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world's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cultural and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natural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heritage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Total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expenditure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(public and private) per capita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spent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on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preservation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protection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conservation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 cultural and </a:t>
                      </a:r>
                      <a:r>
                        <a:rPr lang="it-IT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natural</a:t>
                      </a: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heritage</a:t>
                      </a:r>
                      <a:r>
                        <a:rPr lang="it-IT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by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type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heritage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(cultural,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natural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mixed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World Heritage Centre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designation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),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level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government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national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regional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local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municipal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),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type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expenditure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operating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expenditure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investment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)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type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private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funding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(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donations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in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kind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private non-profit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sector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sponsorship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0920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11.5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By 2030,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significantly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reduce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number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deaths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number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people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affected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substantially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decrease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direct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economic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losses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relative to global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gross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domestic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product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caused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by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disasters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including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water-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related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disasters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with a focus on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protecting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poor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people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in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vulnerable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situations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Number of deaths, missing people, injured, relocated or evacuated due to 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disasters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per 100,000 people.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47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Direct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disaster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economic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loss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 relation to global GDP,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including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disaster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damage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critical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infrastructure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disruption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basic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services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143000" y="784280"/>
            <a:ext cx="23660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 11 - Indicators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magine 1" descr="UNESCO-logo-1024x77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771" y="3749524"/>
            <a:ext cx="669487" cy="507999"/>
          </a:xfrm>
          <a:prstGeom prst="rect">
            <a:avLst/>
          </a:prstGeom>
        </p:spPr>
      </p:pic>
      <p:pic>
        <p:nvPicPr>
          <p:cNvPr id="3" name="Immagine 2" descr="global.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189" y="4767434"/>
            <a:ext cx="1086164" cy="381244"/>
          </a:xfrm>
          <a:prstGeom prst="rect">
            <a:avLst/>
          </a:prstGeom>
        </p:spPr>
      </p:pic>
      <p:pic>
        <p:nvPicPr>
          <p:cNvPr id="12" name="Immagine 11" descr="global.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094" y="5851431"/>
            <a:ext cx="1086164" cy="38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2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73232" y="6431702"/>
            <a:ext cx="8790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Connecting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the New Urban Agenda and the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SDGs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: (re)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thinking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UN-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Habitat’s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role</a:t>
            </a:r>
            <a:r>
              <a:rPr lang="it-IT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098310"/>
              </p:ext>
            </p:extLst>
          </p:nvPr>
        </p:nvGraphicFramePr>
        <p:xfrm>
          <a:off x="967255" y="1371600"/>
          <a:ext cx="7545387" cy="4833257"/>
        </p:xfrm>
        <a:graphic>
          <a:graphicData uri="http://schemas.openxmlformats.org/drawingml/2006/table">
            <a:tbl>
              <a:tblPr/>
              <a:tblGrid>
                <a:gridCol w="912641"/>
                <a:gridCol w="3155473"/>
                <a:gridCol w="3477273"/>
              </a:tblGrid>
              <a:tr h="307977"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Goal 11: Make cities and human settlements inclusive, safe, resilient and sustainable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88727"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Indicator</a:t>
                      </a:r>
                      <a:r>
                        <a:rPr lang="it-IT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3172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11.6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By 2030, reduce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adverse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per capita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environmental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impact of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cities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including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by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paying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special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attention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air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quality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municipal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other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waste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management.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Percentage of urban 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solid waste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regularly collected and with adequate final discharge with regards to the total waste generated by the city 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98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Annual mean levels of 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fine particulate matter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(i.e. PM2.5 and PM10) in cities (population weighted) 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3172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11.7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By 2030,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provide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universal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access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safe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inclusive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accessible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green and 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public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spaces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in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particular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for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women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children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older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persons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persons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with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disabilities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Average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share of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built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-up area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cities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that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open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space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for public use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for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by sex,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persons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with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disabilities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822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Proportion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persons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victim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physical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or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sexual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harassment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,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by sex,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disability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status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place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occurrence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in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previous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12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months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143000" y="784280"/>
            <a:ext cx="23660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 11 - Indicators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magine 7" descr="UN-Habitat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5" y="2645908"/>
            <a:ext cx="1233017" cy="219569"/>
          </a:xfrm>
          <a:prstGeom prst="rect">
            <a:avLst/>
          </a:prstGeom>
        </p:spPr>
      </p:pic>
      <p:pic>
        <p:nvPicPr>
          <p:cNvPr id="12" name="Immagine 11" descr="UN-Habitat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5" y="4503736"/>
            <a:ext cx="1233017" cy="219569"/>
          </a:xfrm>
          <a:prstGeom prst="rect">
            <a:avLst/>
          </a:prstGeom>
        </p:spPr>
      </p:pic>
      <p:pic>
        <p:nvPicPr>
          <p:cNvPr id="2" name="Immagine 1" descr="who-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5" y="3409023"/>
            <a:ext cx="1233017" cy="400972"/>
          </a:xfrm>
          <a:prstGeom prst="rect">
            <a:avLst/>
          </a:prstGeom>
        </p:spPr>
      </p:pic>
      <p:pic>
        <p:nvPicPr>
          <p:cNvPr id="3" name="Immagine 2" descr="UNODC_logo_E_unblue2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4" y="5599174"/>
            <a:ext cx="1233017" cy="57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70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73232" y="6431702"/>
            <a:ext cx="8790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Connecting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the New Urban Agenda and the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SDGs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: (re)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thinking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UN-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Habitat’s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role</a:t>
            </a:r>
            <a:r>
              <a:rPr lang="it-IT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300959"/>
              </p:ext>
            </p:extLst>
          </p:nvPr>
        </p:nvGraphicFramePr>
        <p:xfrm>
          <a:off x="967255" y="1371600"/>
          <a:ext cx="7545387" cy="4458305"/>
        </p:xfrm>
        <a:graphic>
          <a:graphicData uri="http://schemas.openxmlformats.org/drawingml/2006/table">
            <a:tbl>
              <a:tblPr/>
              <a:tblGrid>
                <a:gridCol w="912641"/>
                <a:gridCol w="3155473"/>
                <a:gridCol w="3477273"/>
              </a:tblGrid>
              <a:tr h="307977"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Goal 11: Make cities and human settlements inclusive, safe, resilient and sustainable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88727"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Indicator</a:t>
                      </a:r>
                      <a:r>
                        <a:rPr lang="it-IT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8521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11.a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Support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positive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economic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social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environmental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links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between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peri-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rural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areas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by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strengthening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national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regional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development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planning.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Number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countries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that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are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developing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implementing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 </a:t>
                      </a:r>
                      <a:r>
                        <a:rPr lang="it-IT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National Urban Policy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Regional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Development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Plans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that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(a)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respond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population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dynamics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(b)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ensure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balanced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territorial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development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and (c)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increase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local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fiscal </a:t>
                      </a:r>
                      <a:r>
                        <a:rPr lang="it-IT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space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DEADA"/>
                    </a:solidFill>
                  </a:tcPr>
                </a:tc>
              </a:tr>
              <a:tr h="1174154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11.b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By 2020,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substantially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increase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the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number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cities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human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settlements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adopting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implementing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integrated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policies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plans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towards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inclusion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resource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efficiency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mitigation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adaptation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climate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change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resilience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to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disasters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develop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implement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in line with the Sendai Framework for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Disaster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Risk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Reduction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2015-2030,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holistic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disaster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risk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management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all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levels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Proportion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local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governments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that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adopt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implement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local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disaster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risk</a:t>
                      </a:r>
                      <a:r>
                        <a:rPr lang="it-IT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reduction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strategies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in line with the Sendai Framework for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Disaster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Risk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Reduction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2015-2030 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92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Number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of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countries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with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national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Arial"/>
                          <a:cs typeface="Arial"/>
                        </a:rPr>
                        <a:t>loca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disaster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risk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reduction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strategies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143000" y="784280"/>
            <a:ext cx="23660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 11 - Indicators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magine 7" descr="UN-Habitat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5" y="3178088"/>
            <a:ext cx="1233017" cy="219569"/>
          </a:xfrm>
          <a:prstGeom prst="rect">
            <a:avLst/>
          </a:prstGeom>
        </p:spPr>
      </p:pic>
      <p:pic>
        <p:nvPicPr>
          <p:cNvPr id="12" name="Immagine 11" descr="global.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189" y="4223159"/>
            <a:ext cx="1086164" cy="381244"/>
          </a:xfrm>
          <a:prstGeom prst="rect">
            <a:avLst/>
          </a:prstGeom>
        </p:spPr>
      </p:pic>
      <p:pic>
        <p:nvPicPr>
          <p:cNvPr id="13" name="Immagine 12" descr="global.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094" y="5416011"/>
            <a:ext cx="1086164" cy="38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0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73232" y="6431702"/>
            <a:ext cx="8790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Connecting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the New Urban Agenda and the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SDGs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: (re)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thinking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UN-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Habitat’s</a:t>
            </a:r>
            <a:r>
              <a:rPr lang="it-IT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it-IT" sz="1400" b="1" dirty="0" err="1">
                <a:solidFill>
                  <a:schemeClr val="bg1"/>
                </a:solidFill>
                <a:latin typeface="Arial"/>
                <a:cs typeface="Arial"/>
              </a:rPr>
              <a:t>role</a:t>
            </a:r>
            <a:r>
              <a:rPr lang="it-IT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166381"/>
              </p:ext>
            </p:extLst>
          </p:nvPr>
        </p:nvGraphicFramePr>
        <p:xfrm>
          <a:off x="967255" y="1371600"/>
          <a:ext cx="7545387" cy="1978781"/>
        </p:xfrm>
        <a:graphic>
          <a:graphicData uri="http://schemas.openxmlformats.org/drawingml/2006/table">
            <a:tbl>
              <a:tblPr/>
              <a:tblGrid>
                <a:gridCol w="912641"/>
                <a:gridCol w="3155473"/>
                <a:gridCol w="3477273"/>
              </a:tblGrid>
              <a:tr h="307977">
                <a:tc gridSpan="3">
                  <a:txBody>
                    <a:bodyPr/>
                    <a:lstStyle/>
                    <a:p>
                      <a:pPr algn="just" fontAlgn="ctr"/>
                      <a:r>
                        <a:rPr lang="it-IT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Goal 11: Make cities and human settlements inclusive, safe, resilient and sustainable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88727">
                <a:tc gridSpan="2"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Targets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Indicator</a:t>
                      </a:r>
                      <a:r>
                        <a:rPr lang="it-IT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077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11.c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Support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least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developed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countries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including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through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financial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technical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assistance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, in building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sustainable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and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resilient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buildings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utilizing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local</a:t>
                      </a:r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materials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The proportion of financial support to the less developed countries (LDCs) that is allocated to the construction and retroffiting of sustainable,</a:t>
                      </a:r>
                      <a:r>
                        <a:rPr lang="it-IT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resilient and resource efficient buildings, utilizing local material (*)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143000" y="784280"/>
            <a:ext cx="23660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 11 - Indicators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magine 7" descr="UN-Habitat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25" y="3032948"/>
            <a:ext cx="1233017" cy="21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5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524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E46C0A"/>
                </a:solidFill>
                <a:latin typeface="Frutiger LT Std 65 Bold"/>
                <a:cs typeface="Frutiger LT Std 65 Bold"/>
              </a:rPr>
              <a:t>APPROVED INDICATORS</a:t>
            </a:r>
            <a:endParaRPr lang="en-US" dirty="0">
              <a:solidFill>
                <a:srgbClr val="E46C0A"/>
              </a:solidFill>
              <a:latin typeface="Frutiger LT Std 65 Bold"/>
              <a:cs typeface="Frutiger LT Std 65 Bold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340224"/>
              </p:ext>
            </p:extLst>
          </p:nvPr>
        </p:nvGraphicFramePr>
        <p:xfrm>
          <a:off x="381000" y="914400"/>
          <a:ext cx="83820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2"/>
                <a:gridCol w="1578428"/>
                <a:gridCol w="6477000"/>
              </a:tblGrid>
              <a:tr h="315362">
                <a:tc rowSpan="2"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Target 1 </a:t>
                      </a:r>
                      <a:b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</a:br>
                      <a:r>
                        <a:rPr lang="en-US" sz="1800" b="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Housing &amp; slums</a:t>
                      </a:r>
                      <a:endParaRPr lang="en-US" sz="1800" b="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11.1 Proportion of urban population living in slums </a:t>
                      </a:r>
                      <a:r>
                        <a:rPr lang="en-GB" sz="1800" b="0" i="0" u="sng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or informal settlements and inadequate housing</a:t>
                      </a:r>
                      <a:endParaRPr lang="en-US" sz="1800" b="0" i="0" dirty="0" smtClean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1883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Consultation</a:t>
                      </a: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 with partners on-going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Working with partners to prepare EGMs 2017</a:t>
                      </a:r>
                      <a:endParaRPr lang="en-US" sz="18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04443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Target 2 </a:t>
                      </a:r>
                      <a:b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</a:br>
                      <a:r>
                        <a:rPr lang="en-US" sz="1800" b="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Transport</a:t>
                      </a:r>
                      <a:endParaRPr lang="en-US" sz="1800" b="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i="0" dirty="0" smtClean="0">
                          <a:solidFill>
                            <a:srgbClr val="000000"/>
                          </a:solidFill>
                          <a:latin typeface="Frutiger LT Std 45 Light"/>
                          <a:cs typeface="Frutiger LT Std 45 Light"/>
                        </a:rPr>
                        <a:t>11.2 </a:t>
                      </a:r>
                      <a:r>
                        <a:rPr lang="en-GB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Proportion of the population that has a public transit stop (within 0.5 km ….)</a:t>
                      </a:r>
                      <a:endParaRPr lang="en-US" sz="1800" b="0" i="0" dirty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04443">
                <a:tc vMerge="1"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Consultation</a:t>
                      </a: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 with partners on-going (WB)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Working with partners to </a:t>
                      </a:r>
                      <a:r>
                        <a:rPr lang="en-US" sz="1800" b="0" i="0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organise</a:t>
                      </a: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 EGM 2017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5362">
                <a:tc rowSpan="2"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Target 3 </a:t>
                      </a:r>
                      <a:b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</a:br>
                      <a:r>
                        <a:rPr lang="en-US" sz="1800" b="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Planning</a:t>
                      </a:r>
                      <a:endParaRPr lang="en-US" sz="1800" b="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sng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11.3 Ratio of land consumption rate to population growth rate</a:t>
                      </a:r>
                      <a:r>
                        <a:rPr lang="en-GB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 – Efficient land use</a:t>
                      </a:r>
                      <a:endParaRPr lang="en-US" sz="1800" b="0" i="0" dirty="0" smtClean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18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Partnership with several</a:t>
                      </a: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 teams</a:t>
                      </a:r>
                      <a:endParaRPr lang="en-US" sz="1800" b="0" i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EGM organized in NY June 2016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Finalizing 1</a:t>
                      </a:r>
                      <a:r>
                        <a:rPr lang="en-US" sz="1800" b="0" i="0" baseline="30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st</a:t>
                      </a: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 draft of a unified methodology</a:t>
                      </a:r>
                      <a:endParaRPr lang="en-US" sz="1800" b="0" i="0" dirty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1883">
                <a:tc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Target 3 </a:t>
                      </a:r>
                      <a:b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</a:br>
                      <a:r>
                        <a:rPr lang="en-US" sz="1800" b="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Planning</a:t>
                      </a:r>
                    </a:p>
                    <a:p>
                      <a:endParaRPr lang="en-US" sz="1800" b="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rgbClr val="000000"/>
                          </a:solidFill>
                          <a:latin typeface="Frutiger LT Std 45 Light"/>
                          <a:cs typeface="Frutiger LT Std 45 Light"/>
                        </a:rPr>
                        <a:t>Percentage of cities with a direct participation structure of civil society in urban planning and management which operate regularly and democratically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800" b="0" i="0" dirty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76200" y="2286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Frutiger LT Std 55 Roman"/>
                <a:cs typeface="Frutiger LT Std 55 Roman"/>
              </a:rPr>
              <a:t>PROGRESS MADE AT INDICATOR LEVEL</a:t>
            </a:r>
            <a:endParaRPr lang="it-IT" sz="2400" dirty="0">
              <a:latin typeface="Frutiger LT Std 55 Roman"/>
              <a:cs typeface="Frutiger LT Std 55 Roman"/>
            </a:endParaRPr>
          </a:p>
        </p:txBody>
      </p:sp>
    </p:spTree>
    <p:extLst>
      <p:ext uri="{BB962C8B-B14F-4D97-AF65-F5344CB8AC3E}">
        <p14:creationId xmlns:p14="http://schemas.microsoft.com/office/powerpoint/2010/main" val="195113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524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E46C0A"/>
                </a:solidFill>
                <a:latin typeface="Frutiger LT Std 65 Bold"/>
                <a:cs typeface="Frutiger LT Std 65 Bold"/>
              </a:rPr>
              <a:t>APPROVED INDICATORS</a:t>
            </a:r>
            <a:endParaRPr lang="en-US" dirty="0">
              <a:solidFill>
                <a:srgbClr val="E46C0A"/>
              </a:solidFill>
              <a:latin typeface="Frutiger LT Std 65 Bold"/>
              <a:cs typeface="Frutiger LT Std 65 Bold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190688"/>
              </p:ext>
            </p:extLst>
          </p:nvPr>
        </p:nvGraphicFramePr>
        <p:xfrm>
          <a:off x="381000" y="1219200"/>
          <a:ext cx="8382000" cy="4080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2"/>
                <a:gridCol w="1578428"/>
                <a:gridCol w="6477000"/>
              </a:tblGrid>
              <a:tr h="551883">
                <a:tc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Target 3 </a:t>
                      </a:r>
                      <a:b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</a:br>
                      <a:r>
                        <a:rPr lang="en-US" sz="1800" b="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Planning</a:t>
                      </a:r>
                    </a:p>
                    <a:p>
                      <a:endParaRPr lang="en-US" sz="1800" b="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rgbClr val="000000"/>
                          </a:solidFill>
                          <a:latin typeface="Frutiger LT Std 45 Light"/>
                          <a:cs typeface="Frutiger LT Std 45 Light"/>
                        </a:rPr>
                        <a:t>Percentage of cities with a direct participation structure of civil society in urban planning and management which operate regularly and democratically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lang="en-US" sz="1800" b="0" i="0" dirty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1883">
                <a:tc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800" b="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Metadata prepared and submitted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No specific partnership 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EGM 2016/17</a:t>
                      </a:r>
                      <a:endParaRPr lang="en-US" sz="1800" b="0" i="0" dirty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51883">
                <a:tc rowSpan="2"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Target 6 </a:t>
                      </a:r>
                      <a:b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</a:br>
                      <a:r>
                        <a:rPr lang="en-US" sz="1800" b="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Environment</a:t>
                      </a:r>
                    </a:p>
                    <a:p>
                      <a:endParaRPr lang="en-US" sz="1800" b="0" i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11.6.1 Percentage of (urban) solid waste regularly collected </a:t>
                      </a:r>
                      <a:r>
                        <a:rPr lang="en-GB" sz="1800" b="0" i="0" u="sng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and with adequate final discharge</a:t>
                      </a:r>
                      <a:r>
                        <a:rPr lang="en-GB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 with regards </a:t>
                      </a:r>
                      <a:r>
                        <a:rPr lang="en-GB" sz="1800" b="0" i="0" u="sng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to the total waste generated by the city</a:t>
                      </a:r>
                      <a:endParaRPr lang="en-US" sz="1800" b="0" i="0" kern="1200" dirty="0" smtClean="0">
                        <a:solidFill>
                          <a:srgbClr val="000000"/>
                        </a:solidFill>
                        <a:effectLst/>
                        <a:latin typeface="Frutiger LT Std 45 Light"/>
                        <a:ea typeface="+mn-ea"/>
                        <a:cs typeface="Frutiger LT Std 45 Ligh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kern="1200" dirty="0" smtClean="0">
                        <a:solidFill>
                          <a:srgbClr val="FFFFFF"/>
                        </a:solidFill>
                        <a:effectLst/>
                        <a:latin typeface="Frutiger LT Std 45 Light"/>
                        <a:ea typeface="+mn-ea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884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Working with partners to </a:t>
                      </a:r>
                      <a:r>
                        <a:rPr lang="en-US" sz="1800" b="0" i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organise</a:t>
                      </a: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 EGM 2017</a:t>
                      </a:r>
                      <a:endParaRPr lang="en-US" sz="1800" b="0" i="0" dirty="0" smtClean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kern="1200" dirty="0" smtClean="0">
                        <a:solidFill>
                          <a:srgbClr val="000000"/>
                        </a:solidFill>
                        <a:effectLst/>
                        <a:latin typeface="Frutiger LT Std 45 Light"/>
                        <a:ea typeface="+mn-ea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76200" y="2286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Frutiger LT Std 55 Roman"/>
                <a:cs typeface="Frutiger LT Std 55 Roman"/>
              </a:rPr>
              <a:t>PROGRESS MADE AT INDICATOR LEVEL</a:t>
            </a:r>
          </a:p>
        </p:txBody>
      </p:sp>
    </p:spTree>
    <p:extLst>
      <p:ext uri="{BB962C8B-B14F-4D97-AF65-F5344CB8AC3E}">
        <p14:creationId xmlns:p14="http://schemas.microsoft.com/office/powerpoint/2010/main" val="64567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524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E46C0A"/>
                </a:solidFill>
                <a:latin typeface="Frutiger LT Std 65 Bold"/>
                <a:cs typeface="Frutiger LT Std 65 Bold"/>
              </a:rPr>
              <a:t>APPROVED INDICATORS</a:t>
            </a:r>
            <a:endParaRPr lang="en-US" dirty="0">
              <a:solidFill>
                <a:srgbClr val="E46C0A"/>
              </a:solidFill>
              <a:latin typeface="Frutiger LT Std 65 Bold"/>
              <a:cs typeface="Frutiger LT Std 65 Bold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574835"/>
              </p:ext>
            </p:extLst>
          </p:nvPr>
        </p:nvGraphicFramePr>
        <p:xfrm>
          <a:off x="381000" y="2745973"/>
          <a:ext cx="83820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2"/>
                <a:gridCol w="1578428"/>
                <a:gridCol w="6477000"/>
              </a:tblGrid>
              <a:tr h="551883">
                <a:tc rowSpan="2"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Target 7 </a:t>
                      </a:r>
                      <a:b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</a:br>
                      <a:r>
                        <a:rPr lang="en-US" sz="1800" b="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Public</a:t>
                      </a:r>
                      <a:r>
                        <a:rPr lang="en-US" sz="1800" b="0" i="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 space</a:t>
                      </a:r>
                      <a:endParaRPr lang="en-US" sz="1800" b="0" i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  <a:p>
                      <a:endParaRPr lang="en-US" sz="1800" b="0" i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11.7.1 The </a:t>
                      </a:r>
                      <a:r>
                        <a:rPr lang="en-GB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average share of the (total) built-up area of cities that is open space </a:t>
                      </a:r>
                      <a:r>
                        <a:rPr lang="en-GB" sz="1800" b="0" i="0" u="sng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in public use for all</a:t>
                      </a:r>
                      <a:endParaRPr lang="en-US" sz="1800" b="0" i="0" kern="1200" dirty="0" smtClean="0">
                        <a:solidFill>
                          <a:srgbClr val="000000"/>
                        </a:solidFill>
                        <a:effectLst/>
                        <a:latin typeface="Frutiger LT Std 45 Light"/>
                        <a:ea typeface="+mn-ea"/>
                        <a:cs typeface="Frutiger LT Std 45 Ligh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kern="1200" dirty="0" smtClean="0">
                        <a:solidFill>
                          <a:srgbClr val="FFFFFF"/>
                        </a:solidFill>
                        <a:effectLst/>
                        <a:latin typeface="Frutiger LT Std 45 Light"/>
                        <a:ea typeface="+mn-ea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2597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2000" b="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Consultation with partnership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Working with Urban Planning team 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EGM to be organized late 2017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Preparing a unified methodology</a:t>
                      </a:r>
                      <a:endParaRPr lang="en-US" sz="1800" b="0" i="0" dirty="0" smtClean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76200" y="2286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Frutiger LT Std 55 Roman"/>
                <a:cs typeface="Frutiger LT Std 55 Roman"/>
              </a:rPr>
              <a:t>PROGRESS MADE AT INDICATOR LEVEL</a:t>
            </a:r>
          </a:p>
        </p:txBody>
      </p:sp>
    </p:spTree>
    <p:extLst>
      <p:ext uri="{BB962C8B-B14F-4D97-AF65-F5344CB8AC3E}">
        <p14:creationId xmlns:p14="http://schemas.microsoft.com/office/powerpoint/2010/main" val="42114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524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E46C0A"/>
                </a:solidFill>
                <a:latin typeface="Frutiger LT Std 65 Bold"/>
                <a:cs typeface="Frutiger LT Std 65 Bold"/>
              </a:rPr>
              <a:t>APPROVED INDICATORS</a:t>
            </a:r>
            <a:endParaRPr lang="en-US" dirty="0">
              <a:solidFill>
                <a:srgbClr val="E46C0A"/>
              </a:solidFill>
              <a:latin typeface="Frutiger LT Std 65 Bold"/>
              <a:cs typeface="Frutiger LT Std 65 Bold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1524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Frutiger LT Std 55 Roman"/>
                <a:cs typeface="Frutiger LT Std 55 Roman"/>
              </a:rPr>
              <a:t>PROGRESS MADE AT INDICATOR LEVEL</a:t>
            </a:r>
          </a:p>
        </p:txBody>
      </p:sp>
      <p:graphicFrame>
        <p:nvGraphicFramePr>
          <p:cNvPr id="10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137744"/>
              </p:ext>
            </p:extLst>
          </p:nvPr>
        </p:nvGraphicFramePr>
        <p:xfrm>
          <a:off x="381000" y="1295400"/>
          <a:ext cx="83820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2"/>
                <a:gridCol w="1578428"/>
                <a:gridCol w="6477000"/>
              </a:tblGrid>
              <a:tr h="320040">
                <a:tc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Target</a:t>
                      </a:r>
                      <a:r>
                        <a:rPr lang="en-US" sz="1800" b="0" i="0" baseline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 </a:t>
                      </a:r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11.a </a:t>
                      </a:r>
                      <a:b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</a:br>
                      <a:r>
                        <a:rPr lang="en-US" sz="1800" b="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Rural-urban and regional planning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11.a.1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number of countries that are developing and implementing </a:t>
                      </a:r>
                      <a:r>
                        <a:rPr lang="en-US" sz="1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national urban policy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that (a)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responds to population dynamics, (b) ensures balanced regional and territorial development, (c) prepares for infrastructure and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service development, (d) promotes urban land-use efficiency, (e) enhances resilience to climate change, (f) protects public space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(g) develops effective urban governance systems; (h) increases local fiscal space.</a:t>
                      </a:r>
                      <a:endParaRPr lang="en-US" sz="1800" b="0" i="0" dirty="0">
                        <a:solidFill>
                          <a:schemeClr val="tx1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Consultation with partners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Working with Regional/Metro Planning Unit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EGM to be organized 2017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Agreeing on a unified methodology</a:t>
                      </a:r>
                      <a:endParaRPr lang="en-US" sz="1800" b="0" i="0" dirty="0" smtClean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93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1524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E46C0A"/>
                </a:solidFill>
                <a:latin typeface="Frutiger LT Std 65 Bold"/>
                <a:cs typeface="Frutiger LT Std 65 Bold"/>
              </a:rPr>
              <a:t>APPROVED INDICATORS</a:t>
            </a:r>
            <a:endParaRPr lang="en-US" dirty="0">
              <a:solidFill>
                <a:srgbClr val="E46C0A"/>
              </a:solidFill>
              <a:latin typeface="Frutiger LT Std 65 Bold"/>
              <a:cs typeface="Frutiger LT Std 65 Bold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1524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Frutiger LT Std 55 Roman"/>
                <a:cs typeface="Frutiger LT Std 55 Roman"/>
              </a:rPr>
              <a:t>PROGRESS MADE AT INDICATOR LEVEL</a:t>
            </a:r>
          </a:p>
        </p:txBody>
      </p:sp>
      <p:graphicFrame>
        <p:nvGraphicFramePr>
          <p:cNvPr id="10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619886"/>
              </p:ext>
            </p:extLst>
          </p:nvPr>
        </p:nvGraphicFramePr>
        <p:xfrm>
          <a:off x="381000" y="2270760"/>
          <a:ext cx="83820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72"/>
                <a:gridCol w="1578428"/>
                <a:gridCol w="6477000"/>
              </a:tblGrid>
              <a:tr h="502920">
                <a:tc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  <a:t>Target 11.c </a:t>
                      </a:r>
                      <a:br>
                        <a:rPr lang="en-US" sz="1800" b="0" i="0" dirty="0" smtClean="0">
                          <a:solidFill>
                            <a:schemeClr val="tx1"/>
                          </a:solidFill>
                          <a:latin typeface="Frutiger LT Std 45 Light"/>
                          <a:cs typeface="Frutiger LT Std 45 Light"/>
                        </a:rPr>
                      </a:br>
                      <a:r>
                        <a:rPr lang="en-US" sz="1800" b="0" i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LDCs support – buildings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11.c.1</a:t>
                      </a:r>
                      <a:r>
                        <a:rPr lang="en-GB" sz="18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/>
                          <a:ea typeface="+mn-ea"/>
                          <a:cs typeface="Frutiger LT Std 45 Light"/>
                        </a:rPr>
                        <a:t> </a:t>
                      </a: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The proportion of financial support to the less developed countries (LDCs) that is allocated to the construction and retroffiting of sustainable,</a:t>
                      </a:r>
                      <a:r>
                        <a:rPr lang="it-IT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resilient and resource efficient buildings, utilizing local material </a:t>
                      </a:r>
                      <a:endParaRPr lang="en-US" sz="1800" b="0" i="0" kern="1200" dirty="0">
                        <a:solidFill>
                          <a:srgbClr val="000000"/>
                        </a:solidFill>
                        <a:effectLst/>
                        <a:latin typeface="Frutiger LT Std 45 Light"/>
                        <a:ea typeface="+mn-ea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endParaRPr lang="en-US" sz="1800" b="0" i="0" dirty="0"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Partnership with OECD and WB</a:t>
                      </a: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r>
                        <a:rPr lang="en-US" sz="18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EGM to be organized 2017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 b="0" i="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Frutiger LT Std 45 Light"/>
                          <a:cs typeface="Frutiger LT Std 45 Light"/>
                        </a:rPr>
                        <a:t>Preparing a unified methodology</a:t>
                      </a:r>
                      <a:endParaRPr lang="en-US" sz="1800" b="0" i="0" dirty="0" smtClean="0">
                        <a:solidFill>
                          <a:srgbClr val="000000"/>
                        </a:solidFill>
                        <a:latin typeface="Frutiger LT Std 45 Light"/>
                        <a:cs typeface="Frutiger LT Std 45 Ligh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46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143000" y="784280"/>
            <a:ext cx="24654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Coordination issues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magine 8" descr="UN-Habitat-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88" y="6407537"/>
            <a:ext cx="2091728" cy="372483"/>
          </a:xfrm>
          <a:prstGeom prst="rect">
            <a:avLst/>
          </a:prstGeom>
        </p:spPr>
      </p:pic>
      <p:pic>
        <p:nvPicPr>
          <p:cNvPr id="11" name="Picture 7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/>
          <p:cNvSpPr/>
          <p:nvPr/>
        </p:nvSpPr>
        <p:spPr>
          <a:xfrm>
            <a:off x="248246" y="1412479"/>
            <a:ext cx="8695729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it-IT" sz="1400" b="1" dirty="0" smtClean="0">
              <a:solidFill>
                <a:srgbClr val="1E497D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Technical meetings- Global/Regional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Indicator based  EGMs (14x2 minimum)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Definitions (cities</a:t>
            </a:r>
            <a:r>
              <a:rPr lang="it-IT" sz="2000" b="1" dirty="0">
                <a:solidFill>
                  <a:srgbClr val="FF0000"/>
                </a:solidFill>
                <a:latin typeface="Arial"/>
                <a:cs typeface="Arial"/>
              </a:rPr>
              <a:t>, human settlements, public spaces,  etc</a:t>
            </a: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? )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Measurement </a:t>
            </a:r>
            <a:r>
              <a:rPr lang="it-IT" sz="2000" b="1" dirty="0">
                <a:solidFill>
                  <a:srgbClr val="FF0000"/>
                </a:solidFill>
                <a:latin typeface="Arial"/>
                <a:cs typeface="Arial"/>
              </a:rPr>
              <a:t>challenges– city as unit of </a:t>
            </a: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analysis 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Spatial vs </a:t>
            </a:r>
            <a:r>
              <a:rPr lang="it-IT" sz="2000" b="1" dirty="0">
                <a:solidFill>
                  <a:srgbClr val="FF0000"/>
                </a:solidFill>
                <a:latin typeface="Arial"/>
                <a:cs typeface="Arial"/>
              </a:rPr>
              <a:t>non-spatial </a:t>
            </a: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data &amp; - </a:t>
            </a:r>
            <a:r>
              <a:rPr lang="it-IT" sz="2000" b="1" dirty="0">
                <a:solidFill>
                  <a:srgbClr val="FF0000"/>
                </a:solidFill>
                <a:latin typeface="Arial"/>
                <a:cs typeface="Arial"/>
              </a:rPr>
              <a:t>diversity/complexity  of data </a:t>
            </a: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sources 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Disaggregation  at what levels and detail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Capacity development challenges/strategies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2000" b="1" dirty="0" smtClean="0">
                <a:solidFill>
                  <a:srgbClr val="FF0000"/>
                </a:solidFill>
                <a:latin typeface="Arial"/>
                <a:cs typeface="Arial"/>
              </a:rPr>
              <a:t>Funding</a:t>
            </a:r>
            <a:endParaRPr lang="it-IT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059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112963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What have we done so far?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192088" y="847726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76349" y="3438524"/>
            <a:ext cx="5915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Funding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Mapping the opportunities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Sharpening the measurement tools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Coordination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0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2112963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What have we done so far?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192088" y="847726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76349" y="3438524"/>
            <a:ext cx="5915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Funding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FF0000"/>
                </a:solidFill>
              </a:rPr>
              <a:t>Dev</a:t>
            </a:r>
            <a:r>
              <a:rPr lang="en-US" sz="2400" b="1" dirty="0" smtClean="0">
                <a:solidFill>
                  <a:srgbClr val="FF0000"/>
                </a:solidFill>
              </a:rPr>
              <a:t> Account support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Norway funding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369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749051" y="535821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Global Urban Observatory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(UN-Habitat)</a:t>
            </a:r>
          </a:p>
        </p:txBody>
      </p:sp>
      <p:sp>
        <p:nvSpPr>
          <p:cNvPr id="6" name="Rechteck 5"/>
          <p:cNvSpPr/>
          <p:nvPr/>
        </p:nvSpPr>
        <p:spPr>
          <a:xfrm>
            <a:off x="3749051" y="844427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Global Cities Registry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(World Council on City Data)</a:t>
            </a:r>
          </a:p>
        </p:txBody>
      </p:sp>
      <p:sp>
        <p:nvSpPr>
          <p:cNvPr id="7" name="Rechteck 6"/>
          <p:cNvSpPr/>
          <p:nvPr/>
        </p:nvSpPr>
        <p:spPr>
          <a:xfrm>
            <a:off x="3749051" y="1153033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Global Partnerships for Sustainable Development Data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(UN World Data Forum)</a:t>
            </a:r>
          </a:p>
        </p:txBody>
      </p:sp>
      <p:sp>
        <p:nvSpPr>
          <p:cNvPr id="8" name="Rechteck 7"/>
          <p:cNvSpPr/>
          <p:nvPr/>
        </p:nvSpPr>
        <p:spPr>
          <a:xfrm>
            <a:off x="3749051" y="1461638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Know your City Community 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(UCLG/SDI)</a:t>
            </a:r>
          </a:p>
        </p:txBody>
      </p:sp>
      <p:sp>
        <p:nvSpPr>
          <p:cNvPr id="9" name="Rechteck 8"/>
          <p:cNvSpPr/>
          <p:nvPr/>
        </p:nvSpPr>
        <p:spPr>
          <a:xfrm>
            <a:off x="3749051" y="1770244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Global Geospatial Information Management 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(UN GGIM)</a:t>
            </a:r>
          </a:p>
        </p:txBody>
      </p:sp>
      <p:sp>
        <p:nvSpPr>
          <p:cNvPr id="10" name="Rechteck 9"/>
          <p:cNvSpPr/>
          <p:nvPr/>
        </p:nvSpPr>
        <p:spPr>
          <a:xfrm>
            <a:off x="3749051" y="2078850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UN World Data Forum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(UN Statistical Commission)</a:t>
            </a:r>
          </a:p>
        </p:txBody>
      </p:sp>
      <p:sp>
        <p:nvSpPr>
          <p:cNvPr id="11" name="Rechteck 10"/>
          <p:cNvSpPr/>
          <p:nvPr/>
        </p:nvSpPr>
        <p:spPr>
          <a:xfrm>
            <a:off x="3749051" y="2388792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What Works Cities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(Bloomberg Philanthropies)</a:t>
            </a:r>
          </a:p>
        </p:txBody>
      </p:sp>
      <p:sp>
        <p:nvSpPr>
          <p:cNvPr id="12" name="Rechteck 11"/>
          <p:cNvSpPr/>
          <p:nvPr/>
        </p:nvSpPr>
        <p:spPr>
          <a:xfrm>
            <a:off x="3749051" y="2696061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accent3">
                    <a:lumMod val="75000"/>
                  </a:schemeClr>
                </a:solidFill>
              </a:rPr>
              <a:t>Trust Fund for Statistical Capacity Building </a:t>
            </a:r>
          </a:p>
          <a:p>
            <a:pPr algn="ctr"/>
            <a:r>
              <a:rPr lang="en-US" sz="600" dirty="0">
                <a:solidFill>
                  <a:schemeClr val="accent3">
                    <a:lumMod val="75000"/>
                  </a:schemeClr>
                </a:solidFill>
              </a:rPr>
              <a:t>(World Bank Group)</a:t>
            </a:r>
          </a:p>
        </p:txBody>
      </p:sp>
      <p:sp>
        <p:nvSpPr>
          <p:cNvPr id="13" name="Rechteck 12"/>
          <p:cNvSpPr/>
          <p:nvPr/>
        </p:nvSpPr>
        <p:spPr>
          <a:xfrm>
            <a:off x="3749051" y="3004667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Trust Fund for Innovations in Development  Data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(World Bank Group)</a:t>
            </a:r>
          </a:p>
          <a:p>
            <a:pPr algn="ctr"/>
            <a:endParaRPr lang="en-US" sz="600" dirty="0">
              <a:solidFill>
                <a:schemeClr val="tx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749051" y="3313273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Urban Governance Survey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(LSE Cities, UNH, UCLG, Mac Arthur Foundation)</a:t>
            </a:r>
          </a:p>
        </p:txBody>
      </p:sp>
      <p:sp>
        <p:nvSpPr>
          <p:cNvPr id="15" name="Rechteck 14"/>
          <p:cNvSpPr/>
          <p:nvPr/>
        </p:nvSpPr>
        <p:spPr>
          <a:xfrm>
            <a:off x="3749051" y="3621878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Global Platform for Sustainable Cities (GPSC) 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(WB with other Dev. Banks, UNEP, UNDP, UNJDO)</a:t>
            </a:r>
          </a:p>
        </p:txBody>
      </p:sp>
      <p:sp>
        <p:nvSpPr>
          <p:cNvPr id="16" name="Rechteck 15"/>
          <p:cNvSpPr/>
          <p:nvPr/>
        </p:nvSpPr>
        <p:spPr>
          <a:xfrm>
            <a:off x="3749051" y="3930484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Cities Prosperity Initiative</a:t>
            </a:r>
          </a:p>
          <a:p>
            <a:pPr algn="ctr"/>
            <a:r>
              <a:rPr lang="en-US" sz="600" b="1" dirty="0">
                <a:solidFill>
                  <a:schemeClr val="tx1"/>
                </a:solidFill>
              </a:rPr>
              <a:t>Global Indicator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(UN-H)</a:t>
            </a:r>
          </a:p>
        </p:txBody>
      </p:sp>
      <p:sp>
        <p:nvSpPr>
          <p:cNvPr id="17" name="Rechteck 16"/>
          <p:cNvSpPr/>
          <p:nvPr/>
        </p:nvSpPr>
        <p:spPr>
          <a:xfrm>
            <a:off x="3749051" y="4239090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SDG Goal 11 Monitoring Framework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(based on CPJ in coop. with WHO, UNISDR, etc.)</a:t>
            </a:r>
          </a:p>
        </p:txBody>
      </p:sp>
      <p:sp>
        <p:nvSpPr>
          <p:cNvPr id="18" name="Rechteck 17"/>
          <p:cNvSpPr/>
          <p:nvPr/>
        </p:nvSpPr>
        <p:spPr>
          <a:xfrm>
            <a:off x="3749051" y="4547696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Cities Enabling Environment Rating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(CA + UCLG)</a:t>
            </a:r>
          </a:p>
        </p:txBody>
      </p:sp>
      <p:sp>
        <p:nvSpPr>
          <p:cNvPr id="19" name="Rechteck 18"/>
          <p:cNvSpPr/>
          <p:nvPr/>
        </p:nvSpPr>
        <p:spPr>
          <a:xfrm>
            <a:off x="3749051" y="4856301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NUP </a:t>
            </a:r>
            <a:r>
              <a:rPr lang="en-US" sz="600" b="1" dirty="0" err="1">
                <a:solidFill>
                  <a:schemeClr val="tx1"/>
                </a:solidFill>
              </a:rPr>
              <a:t>Programme</a:t>
            </a:r>
            <a:r>
              <a:rPr lang="en-US" sz="6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(UN-H, OECD, CA incl. NUP database)</a:t>
            </a:r>
          </a:p>
        </p:txBody>
      </p:sp>
      <p:sp>
        <p:nvSpPr>
          <p:cNvPr id="20" name="Rechteck 19"/>
          <p:cNvSpPr/>
          <p:nvPr/>
        </p:nvSpPr>
        <p:spPr>
          <a:xfrm>
            <a:off x="3749051" y="5164907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Urban Lex 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(UNH with partner Universities)</a:t>
            </a:r>
          </a:p>
        </p:txBody>
      </p:sp>
      <p:sp>
        <p:nvSpPr>
          <p:cNvPr id="21" name="Rechteck 20"/>
          <p:cNvSpPr/>
          <p:nvPr/>
        </p:nvSpPr>
        <p:spPr>
          <a:xfrm>
            <a:off x="3749051" y="5473513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PEFA  (Improving Public Financial Management )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(EU, IMF, WB, SECO, France, Norway, Ukraine</a:t>
            </a:r>
          </a:p>
        </p:txBody>
      </p:sp>
      <p:sp>
        <p:nvSpPr>
          <p:cNvPr id="22" name="Rechteck 21"/>
          <p:cNvSpPr/>
          <p:nvPr/>
        </p:nvSpPr>
        <p:spPr>
          <a:xfrm>
            <a:off x="3749051" y="5782118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World Cities Report 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(UN-Habitat)</a:t>
            </a:r>
          </a:p>
        </p:txBody>
      </p:sp>
      <p:sp>
        <p:nvSpPr>
          <p:cNvPr id="23" name="Rechteck 22"/>
          <p:cNvSpPr/>
          <p:nvPr/>
        </p:nvSpPr>
        <p:spPr>
          <a:xfrm>
            <a:off x="3749051" y="6090724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International </a:t>
            </a:r>
            <a:r>
              <a:rPr lang="en-US" sz="600" b="1" dirty="0" err="1">
                <a:solidFill>
                  <a:schemeClr val="tx1"/>
                </a:solidFill>
              </a:rPr>
              <a:t>Multistakeholder</a:t>
            </a:r>
            <a:r>
              <a:rPr lang="en-US" sz="600" b="1" dirty="0">
                <a:solidFill>
                  <a:schemeClr val="tx1"/>
                </a:solidFill>
              </a:rPr>
              <a:t> Panel on Sustainable Urbanization </a:t>
            </a:r>
            <a:r>
              <a:rPr lang="en-US" sz="600" dirty="0">
                <a:solidFill>
                  <a:schemeClr val="tx1"/>
                </a:solidFill>
              </a:rPr>
              <a:t>(GAP)</a:t>
            </a:r>
          </a:p>
        </p:txBody>
      </p:sp>
      <p:sp>
        <p:nvSpPr>
          <p:cNvPr id="24" name="Rechteck 23"/>
          <p:cNvSpPr/>
          <p:nvPr/>
        </p:nvSpPr>
        <p:spPr>
          <a:xfrm>
            <a:off x="3749051" y="6399330"/>
            <a:ext cx="1577318" cy="3086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en-US" sz="600" b="1" dirty="0">
                <a:solidFill>
                  <a:schemeClr val="tx1"/>
                </a:solidFill>
              </a:rPr>
              <a:t>Global Sustainable Development Report </a:t>
            </a:r>
          </a:p>
          <a:p>
            <a:pPr algn="ctr"/>
            <a:r>
              <a:rPr lang="en-US" sz="600" dirty="0">
                <a:solidFill>
                  <a:schemeClr val="tx1"/>
                </a:solidFill>
              </a:rPr>
              <a:t>(GA)</a:t>
            </a:r>
          </a:p>
        </p:txBody>
      </p:sp>
      <p:sp>
        <p:nvSpPr>
          <p:cNvPr id="27" name="Legende mit Linie 3 (Rahmen und Markierungsleiste) 26"/>
          <p:cNvSpPr/>
          <p:nvPr/>
        </p:nvSpPr>
        <p:spPr>
          <a:xfrm>
            <a:off x="6149318" y="162943"/>
            <a:ext cx="1988792" cy="951514"/>
          </a:xfrm>
          <a:prstGeom prst="accentBorderCallout3">
            <a:avLst>
              <a:gd name="adj1" fmla="val 46831"/>
              <a:gd name="adj2" fmla="val -8902"/>
              <a:gd name="adj3" fmla="val 46831"/>
              <a:gd name="adj4" fmla="val -16667"/>
              <a:gd name="adj5" fmla="val 58407"/>
              <a:gd name="adj6" fmla="val -24732"/>
              <a:gd name="adj7" fmla="val 57886"/>
              <a:gd name="adj8" fmla="val -411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Launched 2005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Linked to MDG (has yet to be updated for SDGs)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20+ indicators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Uses GIS technology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Produces Global Urban Indicator Database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Online database system/software tool ‘</a:t>
            </a:r>
            <a:r>
              <a:rPr lang="en-US" sz="600" dirty="0" err="1">
                <a:solidFill>
                  <a:schemeClr val="tx1"/>
                </a:solidFill>
              </a:rPr>
              <a:t>UrbanInfo</a:t>
            </a:r>
            <a:r>
              <a:rPr lang="en-US" sz="600" dirty="0">
                <a:solidFill>
                  <a:schemeClr val="tx1"/>
                </a:solidFill>
              </a:rPr>
              <a:t>’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Initiative also has Network component</a:t>
            </a:r>
          </a:p>
        </p:txBody>
      </p:sp>
      <p:sp>
        <p:nvSpPr>
          <p:cNvPr id="28" name="Legende mit Linie 3 (Rahmen und Markierungsleiste) 27"/>
          <p:cNvSpPr/>
          <p:nvPr/>
        </p:nvSpPr>
        <p:spPr>
          <a:xfrm>
            <a:off x="6149318" y="1191609"/>
            <a:ext cx="1988792" cy="424333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37571"/>
              <a:gd name="adj6" fmla="val -27610"/>
              <a:gd name="adj7" fmla="val 38900"/>
              <a:gd name="adj8" fmla="val -4091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150+ partners </a:t>
            </a:r>
            <a:br>
              <a:rPr lang="en-US" sz="600" dirty="0">
                <a:solidFill>
                  <a:schemeClr val="tx1"/>
                </a:solidFill>
              </a:rPr>
            </a:br>
            <a:r>
              <a:rPr lang="en-US" sz="600" dirty="0">
                <a:solidFill>
                  <a:schemeClr val="tx1"/>
                </a:solidFill>
              </a:rPr>
              <a:t>(Governments, NGOs, Businesses)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Data production and use oriented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SDG as focal point</a:t>
            </a:r>
          </a:p>
        </p:txBody>
      </p:sp>
      <p:sp>
        <p:nvSpPr>
          <p:cNvPr id="29" name="Legende mit Linie 3 (Rahmen und Markierungsleiste) 28"/>
          <p:cNvSpPr/>
          <p:nvPr/>
        </p:nvSpPr>
        <p:spPr>
          <a:xfrm>
            <a:off x="6149318" y="1720400"/>
            <a:ext cx="1988792" cy="512753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40156"/>
              <a:gd name="adj6" fmla="val -28747"/>
              <a:gd name="adj7" fmla="val 40627"/>
              <a:gd name="adj8" fmla="val -41312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194 partner countries,  14 International organization, 17 UN Agencies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Geospatial information supporting Sustainable Development and post 2015 Development agenda</a:t>
            </a:r>
          </a:p>
        </p:txBody>
      </p:sp>
      <p:sp>
        <p:nvSpPr>
          <p:cNvPr id="31" name="Legende mit Linie 3 (Rahmen und Markierungsleiste) 30"/>
          <p:cNvSpPr/>
          <p:nvPr/>
        </p:nvSpPr>
        <p:spPr>
          <a:xfrm>
            <a:off x="1005890" y="624242"/>
            <a:ext cx="1988792" cy="605943"/>
          </a:xfrm>
          <a:prstGeom prst="accentBorderCallout3">
            <a:avLst>
              <a:gd name="adj1" fmla="val 20955"/>
              <a:gd name="adj2" fmla="val 106611"/>
              <a:gd name="adj3" fmla="val 21527"/>
              <a:gd name="adj4" fmla="val 115953"/>
              <a:gd name="adj5" fmla="val 55910"/>
              <a:gd name="adj6" fmla="val 125413"/>
              <a:gd name="adj7" fmla="val 55763"/>
              <a:gd name="adj8" fmla="val 13751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17 Themes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100 Indicators: CORE + SUPPORTING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20 cities piloted – 40 members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Data is third-party verified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Excellent coverage, Comparability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High cost, High capacity needed</a:t>
            </a:r>
          </a:p>
        </p:txBody>
      </p:sp>
      <p:sp>
        <p:nvSpPr>
          <p:cNvPr id="32" name="Legende mit Linie 3 (Rahmen und Markierungsleiste) 31"/>
          <p:cNvSpPr/>
          <p:nvPr/>
        </p:nvSpPr>
        <p:spPr>
          <a:xfrm>
            <a:off x="1005890" y="1307336"/>
            <a:ext cx="1988792" cy="501484"/>
          </a:xfrm>
          <a:prstGeom prst="accentBorderCallout3">
            <a:avLst>
              <a:gd name="adj1" fmla="val 20955"/>
              <a:gd name="adj2" fmla="val 106611"/>
              <a:gd name="adj3" fmla="val 21527"/>
              <a:gd name="adj4" fmla="val 115953"/>
              <a:gd name="adj5" fmla="val 58061"/>
              <a:gd name="adj6" fmla="val 122521"/>
              <a:gd name="adj7" fmla="val 58631"/>
              <a:gd name="adj8" fmla="val 13833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50+ settlements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Collected data on slums/informal settlements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Data used as form of advocacy for resource and service distribution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Mobilizes communities</a:t>
            </a:r>
          </a:p>
        </p:txBody>
      </p:sp>
      <p:sp>
        <p:nvSpPr>
          <p:cNvPr id="33" name="Legende mit Linie 3 (Rahmen und Markierungsleiste) 32"/>
          <p:cNvSpPr/>
          <p:nvPr/>
        </p:nvSpPr>
        <p:spPr>
          <a:xfrm>
            <a:off x="6149318" y="3506152"/>
            <a:ext cx="1988792" cy="501484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52563"/>
              <a:gd name="adj6" fmla="val -28747"/>
              <a:gd name="adj7" fmla="val 52685"/>
              <a:gd name="adj8" fmla="val -4136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11 Countries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23 Cities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Knowledge sharing and management program – collaborative engagement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Products: studies, workshops, online data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Works with existing cities networks</a:t>
            </a:r>
          </a:p>
        </p:txBody>
      </p:sp>
      <p:sp>
        <p:nvSpPr>
          <p:cNvPr id="34" name="Legende mit Linie 3 (Rahmen und Markierungsleiste) 33"/>
          <p:cNvSpPr/>
          <p:nvPr/>
        </p:nvSpPr>
        <p:spPr>
          <a:xfrm>
            <a:off x="6149318" y="2927516"/>
            <a:ext cx="1988792" cy="462909"/>
          </a:xfrm>
          <a:prstGeom prst="accentBorderCallout3">
            <a:avLst>
              <a:gd name="adj1" fmla="val 18750"/>
              <a:gd name="adj2" fmla="val -7824"/>
              <a:gd name="adj3" fmla="val 19981"/>
              <a:gd name="adj4" fmla="val -19721"/>
              <a:gd name="adj5" fmla="val 52563"/>
              <a:gd name="adj6" fmla="val -28747"/>
              <a:gd name="adj7" fmla="val 52551"/>
              <a:gd name="adj8" fmla="val -41654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Launched 2015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Funding in support of data processing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Data to support post-2015/SDG Development</a:t>
            </a:r>
          </a:p>
        </p:txBody>
      </p:sp>
      <p:sp>
        <p:nvSpPr>
          <p:cNvPr id="35" name="Legende mit Linie 3 (Rahmen und Markierungsleiste) 34"/>
          <p:cNvSpPr/>
          <p:nvPr/>
        </p:nvSpPr>
        <p:spPr>
          <a:xfrm>
            <a:off x="6149318" y="2347544"/>
            <a:ext cx="1988792" cy="464245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52563"/>
              <a:gd name="adj6" fmla="val -28747"/>
              <a:gd name="adj7" fmla="val 52551"/>
              <a:gd name="adj8" fmla="val -4104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Launched 2015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Open data with robust citizen engagement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39 Cities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US Cities only  (with size specification)</a:t>
            </a:r>
          </a:p>
        </p:txBody>
      </p:sp>
      <p:sp>
        <p:nvSpPr>
          <p:cNvPr id="36" name="Legende mit Linie 3 (Rahmen und Markierungsleiste) 35"/>
          <p:cNvSpPr/>
          <p:nvPr/>
        </p:nvSpPr>
        <p:spPr>
          <a:xfrm>
            <a:off x="1005890" y="1885971"/>
            <a:ext cx="1988792" cy="732939"/>
          </a:xfrm>
          <a:prstGeom prst="accentBorderCallout3">
            <a:avLst>
              <a:gd name="adj1" fmla="val 20955"/>
              <a:gd name="adj2" fmla="val 106611"/>
              <a:gd name="adj3" fmla="val 21527"/>
              <a:gd name="adj4" fmla="val 115953"/>
              <a:gd name="adj5" fmla="val 59116"/>
              <a:gd name="adj6" fmla="val 122012"/>
              <a:gd name="adj7" fmla="val 58631"/>
              <a:gd name="adj8" fmla="val 1383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Platform for cooperation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First forum 16-18 January 2017 (Cape Town, SA)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Global Action Plan for modernization + strengthening of statistical system for SDG Data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High-level Group for partnership, coordination + Capacity Building for post-2015 monitoring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275707" y="74166"/>
            <a:ext cx="7704856" cy="461655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Mapping the opportunities</a:t>
            </a:r>
          </a:p>
        </p:txBody>
      </p:sp>
      <p:sp>
        <p:nvSpPr>
          <p:cNvPr id="44" name="Legende mit Linie 3 (Rahmen und Markierungsleiste) 43"/>
          <p:cNvSpPr/>
          <p:nvPr/>
        </p:nvSpPr>
        <p:spPr>
          <a:xfrm>
            <a:off x="1005890" y="2811789"/>
            <a:ext cx="1988792" cy="771514"/>
          </a:xfrm>
          <a:prstGeom prst="accentBorderCallout3">
            <a:avLst>
              <a:gd name="adj1" fmla="val 20955"/>
              <a:gd name="adj2" fmla="val 106611"/>
              <a:gd name="adj3" fmla="val 21527"/>
              <a:gd name="adj4" fmla="val 115953"/>
              <a:gd name="adj5" fmla="val 85571"/>
              <a:gd name="adj6" fmla="val 124749"/>
              <a:gd name="adj7" fmla="val 85086"/>
              <a:gd name="adj8" fmla="val 1365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111 Cities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Addresses urban governance ‘data challenge’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Platform for exchange and good practice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New/innovative ways communicating and mapping urban governance for dissemination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Three thematic areas (legal, finance, governance)</a:t>
            </a:r>
          </a:p>
        </p:txBody>
      </p:sp>
      <p:sp>
        <p:nvSpPr>
          <p:cNvPr id="45" name="Legende mit Linie 3 (Rahmen und Markierungsleiste) 44"/>
          <p:cNvSpPr/>
          <p:nvPr/>
        </p:nvSpPr>
        <p:spPr>
          <a:xfrm>
            <a:off x="6149318" y="4150670"/>
            <a:ext cx="1988792" cy="435602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52563"/>
              <a:gd name="adj6" fmla="val -28747"/>
              <a:gd name="adj7" fmla="val 53134"/>
              <a:gd name="adj8" fmla="val -4199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Linked to CPI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SDG indicators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6 dimensions, 18 sub-dimensions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Avoid excessively sectorial approach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Sub-divides by goal 11 targets</a:t>
            </a:r>
          </a:p>
        </p:txBody>
      </p:sp>
      <p:sp>
        <p:nvSpPr>
          <p:cNvPr id="46" name="Legende mit Linie 3 (Rahmen und Markierungsleiste) 45"/>
          <p:cNvSpPr/>
          <p:nvPr/>
        </p:nvSpPr>
        <p:spPr>
          <a:xfrm>
            <a:off x="6149318" y="4779150"/>
            <a:ext cx="1988792" cy="385757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52563"/>
              <a:gd name="adj6" fmla="val -28747"/>
              <a:gd name="adj7" fmla="val 53134"/>
              <a:gd name="adj8" fmla="val -406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Monitoring on of main phases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10 focus areas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Monitoring developed in context of NUP not separately</a:t>
            </a:r>
          </a:p>
        </p:txBody>
      </p:sp>
      <p:sp>
        <p:nvSpPr>
          <p:cNvPr id="47" name="Legende mit Linie 3 (Rahmen und Markierungsleiste) 46"/>
          <p:cNvSpPr/>
          <p:nvPr/>
        </p:nvSpPr>
        <p:spPr>
          <a:xfrm>
            <a:off x="6149318" y="5319210"/>
            <a:ext cx="1988792" cy="540060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52563"/>
              <a:gd name="adj6" fmla="val -28747"/>
              <a:gd name="adj7" fmla="val 52551"/>
              <a:gd name="adj8" fmla="val -410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Public expenditure + financial accountability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7 pillars, 31 indicators, 94 dimensions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Review key systems, processes and institutions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Strictly financial</a:t>
            </a:r>
          </a:p>
        </p:txBody>
      </p:sp>
      <p:sp>
        <p:nvSpPr>
          <p:cNvPr id="48" name="Legende mit Linie 3 (Rahmen und Markierungsleiste) 47"/>
          <p:cNvSpPr/>
          <p:nvPr/>
        </p:nvSpPr>
        <p:spPr>
          <a:xfrm>
            <a:off x="1005890" y="3699030"/>
            <a:ext cx="1988792" cy="617211"/>
          </a:xfrm>
          <a:prstGeom prst="accentBorderCallout3">
            <a:avLst>
              <a:gd name="adj1" fmla="val 20955"/>
              <a:gd name="adj2" fmla="val 106611"/>
              <a:gd name="adj3" fmla="val 21527"/>
              <a:gd name="adj4" fmla="val 115953"/>
              <a:gd name="adj5" fmla="val 59116"/>
              <a:gd name="adj6" fmla="val 122012"/>
              <a:gd name="adj7" fmla="val 58631"/>
              <a:gd name="adj8" fmla="val 13833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Launched 2012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400 cities in 20 countries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Comparability framework for cities and countries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Framework on Urban SDGs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Metric and policy dialogue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Integrates various indicators (from official SDG Indicator data set)</a:t>
            </a:r>
          </a:p>
        </p:txBody>
      </p:sp>
      <p:sp>
        <p:nvSpPr>
          <p:cNvPr id="49" name="Legende mit Linie 3 (Rahmen und Markierungsleiste) 48"/>
          <p:cNvSpPr/>
          <p:nvPr/>
        </p:nvSpPr>
        <p:spPr>
          <a:xfrm>
            <a:off x="1005890" y="5010604"/>
            <a:ext cx="1988792" cy="540060"/>
          </a:xfrm>
          <a:prstGeom prst="accentBorderCallout3">
            <a:avLst>
              <a:gd name="adj1" fmla="val 20955"/>
              <a:gd name="adj2" fmla="val 106611"/>
              <a:gd name="adj3" fmla="val 21527"/>
              <a:gd name="adj4" fmla="val 115953"/>
              <a:gd name="adj5" fmla="val 59116"/>
              <a:gd name="adj6" fmla="val 122012"/>
              <a:gd name="adj7" fmla="val 58631"/>
              <a:gd name="adj8" fmla="val 1383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Database on Urban Law – planning, management, financing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7 main categories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Not complete (work in progress)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Not all National Urban Plans available</a:t>
            </a:r>
          </a:p>
        </p:txBody>
      </p:sp>
      <p:sp>
        <p:nvSpPr>
          <p:cNvPr id="50" name="Legende mit Linie 3 (Rahmen und Markierungsleiste) 49"/>
          <p:cNvSpPr/>
          <p:nvPr/>
        </p:nvSpPr>
        <p:spPr>
          <a:xfrm>
            <a:off x="1005890" y="5704967"/>
            <a:ext cx="1988792" cy="424333"/>
          </a:xfrm>
          <a:prstGeom prst="accentBorderCallout3">
            <a:avLst>
              <a:gd name="adj1" fmla="val 20955"/>
              <a:gd name="adj2" fmla="val 106611"/>
              <a:gd name="adj3" fmla="val 21527"/>
              <a:gd name="adj4" fmla="val 115953"/>
              <a:gd name="adj5" fmla="val 59116"/>
              <a:gd name="adj6" fmla="val 122012"/>
              <a:gd name="adj7" fmla="val 58631"/>
              <a:gd name="adj8" fmla="val 13833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Flagship report 2016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Closely linked to development of NUA and H§ process</a:t>
            </a:r>
          </a:p>
        </p:txBody>
      </p:sp>
      <p:sp>
        <p:nvSpPr>
          <p:cNvPr id="51" name="Legende mit Linie 3 (Rahmen und Markierungsleiste) 50"/>
          <p:cNvSpPr/>
          <p:nvPr/>
        </p:nvSpPr>
        <p:spPr>
          <a:xfrm>
            <a:off x="1005890" y="6245027"/>
            <a:ext cx="1988792" cy="462909"/>
          </a:xfrm>
          <a:prstGeom prst="accentBorderCallout3">
            <a:avLst>
              <a:gd name="adj1" fmla="val 20955"/>
              <a:gd name="adj2" fmla="val 106611"/>
              <a:gd name="adj3" fmla="val 21527"/>
              <a:gd name="adj4" fmla="val 115953"/>
              <a:gd name="adj5" fmla="val 59116"/>
              <a:gd name="adj6" fmla="val 122012"/>
              <a:gd name="adj7" fmla="val 58631"/>
              <a:gd name="adj8" fmla="val 13833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Two year reports (2015 &amp; 2016) + 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Aimed at strengthening science-policy interface</a:t>
            </a:r>
          </a:p>
        </p:txBody>
      </p:sp>
      <p:sp>
        <p:nvSpPr>
          <p:cNvPr id="52" name="Legende mit Linie 3 (Rahmen und Markierungsleiste) 51"/>
          <p:cNvSpPr/>
          <p:nvPr/>
        </p:nvSpPr>
        <p:spPr>
          <a:xfrm>
            <a:off x="6149318" y="5974997"/>
            <a:ext cx="1988792" cy="462909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52563"/>
              <a:gd name="adj6" fmla="val -28747"/>
              <a:gd name="adj7" fmla="val 52551"/>
              <a:gd name="adj8" fmla="val -4104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Future?</a:t>
            </a:r>
          </a:p>
        </p:txBody>
      </p:sp>
      <p:sp>
        <p:nvSpPr>
          <p:cNvPr id="53" name="Legende mit Linie 3 (Rahmen und Markierungsleiste) 52"/>
          <p:cNvSpPr/>
          <p:nvPr/>
        </p:nvSpPr>
        <p:spPr>
          <a:xfrm>
            <a:off x="1005890" y="4393393"/>
            <a:ext cx="1988792" cy="540060"/>
          </a:xfrm>
          <a:prstGeom prst="accentBorderCallout3">
            <a:avLst>
              <a:gd name="adj1" fmla="val 20955"/>
              <a:gd name="adj2" fmla="val 106611"/>
              <a:gd name="adj3" fmla="val 21527"/>
              <a:gd name="adj4" fmla="val 115953"/>
              <a:gd name="adj5" fmla="val 59116"/>
              <a:gd name="adj6" fmla="val 122012"/>
              <a:gd name="adj7" fmla="val 58631"/>
              <a:gd name="adj8" fmla="val 1383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Launched 2013 (since, 2 revisions)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What regions: Africa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Indicators cover 5 areas + 10 criteria</a:t>
            </a:r>
          </a:p>
          <a:p>
            <a:pPr marL="122450" indent="-122450">
              <a:buFontTx/>
              <a:buChar char="-"/>
            </a:pPr>
            <a:r>
              <a:rPr lang="en-US" sz="600" dirty="0">
                <a:solidFill>
                  <a:schemeClr val="tx1"/>
                </a:solidFill>
              </a:rPr>
              <a:t>Promotes integrated and multilevel urban strategies</a:t>
            </a:r>
          </a:p>
        </p:txBody>
      </p:sp>
    </p:spTree>
    <p:extLst>
      <p:ext uri="{BB962C8B-B14F-4D97-AF65-F5344CB8AC3E}">
        <p14:creationId xmlns:p14="http://schemas.microsoft.com/office/powerpoint/2010/main" val="47063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CPI LOGO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56" y="4346920"/>
            <a:ext cx="2935569" cy="1720505"/>
          </a:xfrm>
          <a:prstGeom prst="rect">
            <a:avLst/>
          </a:prstGeom>
        </p:spPr>
      </p:pic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143000" y="784280"/>
            <a:ext cx="7239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Sharpening the tools ---The City Prosperity Initiative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magine 8" descr="UN-Habitat-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88" y="6407537"/>
            <a:ext cx="2091728" cy="372483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55851" y="1600437"/>
            <a:ext cx="82502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Arial"/>
                <a:cs typeface="Arial"/>
              </a:rPr>
              <a:t>Measuring city performance goes beyond Goal 11 or the Urban SDGs. Other urban issues are in different global frameworks e.g NUA, Paris Agreement, etc.</a:t>
            </a:r>
          </a:p>
          <a:p>
            <a:endParaRPr lang="it-IT" dirty="0">
              <a:latin typeface="Arial"/>
              <a:cs typeface="Arial"/>
            </a:endParaRPr>
          </a:p>
          <a:p>
            <a:r>
              <a:rPr lang="it-IT" dirty="0" smtClean="0">
                <a:latin typeface="Arial"/>
                <a:cs typeface="Arial"/>
              </a:rPr>
              <a:t>UN-Habitat developed </a:t>
            </a:r>
            <a:r>
              <a:rPr lang="en-US" dirty="0" smtClean="0">
                <a:latin typeface="Arial"/>
                <a:cs typeface="Arial"/>
              </a:rPr>
              <a:t>a </a:t>
            </a:r>
            <a:r>
              <a:rPr lang="en-US" dirty="0">
                <a:latin typeface="Arial"/>
                <a:cs typeface="Arial"/>
              </a:rPr>
              <a:t>tool to measure the prosperity and sustainability of </a:t>
            </a:r>
            <a:r>
              <a:rPr lang="en-US" dirty="0" smtClean="0">
                <a:latin typeface="Arial"/>
                <a:cs typeface="Arial"/>
              </a:rPr>
              <a:t>cities. </a:t>
            </a:r>
            <a:r>
              <a:rPr lang="en-US" b="1" dirty="0">
                <a:latin typeface="Arial"/>
                <a:cs typeface="Arial"/>
              </a:rPr>
              <a:t>The City Prosperity Initiative </a:t>
            </a:r>
            <a:r>
              <a:rPr lang="en-US" dirty="0">
                <a:latin typeface="Arial"/>
                <a:cs typeface="Arial"/>
              </a:rPr>
              <a:t>(CPI) is a global initiative meant to assist decision makers to design effective policy interventions. </a:t>
            </a:r>
          </a:p>
          <a:p>
            <a:r>
              <a:rPr lang="it-IT" dirty="0" smtClean="0">
                <a:latin typeface="Arial"/>
                <a:cs typeface="Arial"/>
              </a:rPr>
              <a:t> </a:t>
            </a:r>
            <a:endParaRPr lang="it-IT" dirty="0">
              <a:latin typeface="Arial"/>
              <a:cs typeface="Arial"/>
            </a:endParaRPr>
          </a:p>
        </p:txBody>
      </p:sp>
      <p:pic>
        <p:nvPicPr>
          <p:cNvPr id="11" name="Picture 7" descr="foo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/>
          <p:cNvSpPr/>
          <p:nvPr/>
        </p:nvSpPr>
        <p:spPr>
          <a:xfrm>
            <a:off x="4717277" y="3908761"/>
            <a:ext cx="4160672" cy="2336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400" b="1" dirty="0" smtClean="0">
                <a:solidFill>
                  <a:srgbClr val="1E497D"/>
                </a:solidFill>
                <a:latin typeface="Arial"/>
                <a:cs typeface="Arial"/>
              </a:rPr>
              <a:t>THE 6 DIMENSIONS OF URBAN PROSPERITY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1400" dirty="0" smtClean="0">
                <a:latin typeface="Arial"/>
                <a:cs typeface="Arial"/>
              </a:rPr>
              <a:t>Urban </a:t>
            </a:r>
            <a:r>
              <a:rPr lang="it-IT" sz="1400" dirty="0" err="1" smtClean="0">
                <a:latin typeface="Arial"/>
                <a:cs typeface="Arial"/>
              </a:rPr>
              <a:t>Governance</a:t>
            </a:r>
            <a:r>
              <a:rPr lang="it-IT" sz="1400" dirty="0" smtClean="0">
                <a:latin typeface="Arial"/>
                <a:cs typeface="Arial"/>
              </a:rPr>
              <a:t> </a:t>
            </a:r>
            <a:r>
              <a:rPr lang="it-IT" sz="1400" dirty="0">
                <a:latin typeface="Arial"/>
                <a:cs typeface="Arial"/>
              </a:rPr>
              <a:t>and </a:t>
            </a:r>
            <a:r>
              <a:rPr lang="it-IT" sz="1400" dirty="0" err="1">
                <a:latin typeface="Arial"/>
                <a:cs typeface="Arial"/>
              </a:rPr>
              <a:t>L</a:t>
            </a:r>
            <a:r>
              <a:rPr lang="it-IT" sz="1400" dirty="0" err="1" smtClean="0">
                <a:latin typeface="Arial"/>
                <a:cs typeface="Arial"/>
              </a:rPr>
              <a:t>egislation</a:t>
            </a:r>
            <a:r>
              <a:rPr lang="it-IT" sz="1400" dirty="0" smtClean="0">
                <a:latin typeface="Arial"/>
                <a:cs typeface="Arial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1400" dirty="0" smtClean="0">
                <a:latin typeface="Arial"/>
                <a:cs typeface="Arial"/>
              </a:rPr>
              <a:t>Urban </a:t>
            </a:r>
            <a:r>
              <a:rPr lang="it-IT" sz="1400" dirty="0">
                <a:latin typeface="Arial"/>
                <a:cs typeface="Arial"/>
              </a:rPr>
              <a:t>Planning and </a:t>
            </a:r>
            <a:r>
              <a:rPr lang="it-IT" sz="1400" dirty="0" smtClean="0">
                <a:latin typeface="Arial"/>
                <a:cs typeface="Arial"/>
              </a:rPr>
              <a:t>Design</a:t>
            </a:r>
            <a:endParaRPr lang="it-IT" sz="1400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1400" dirty="0" smtClean="0">
                <a:latin typeface="Arial"/>
                <a:cs typeface="Arial"/>
              </a:rPr>
              <a:t>Urban Economy and </a:t>
            </a:r>
            <a:r>
              <a:rPr lang="it-IT" sz="1400" dirty="0" err="1">
                <a:latin typeface="Arial"/>
                <a:cs typeface="Arial"/>
              </a:rPr>
              <a:t>Municipal</a:t>
            </a:r>
            <a:r>
              <a:rPr lang="it-IT" sz="1400" dirty="0">
                <a:latin typeface="Arial"/>
                <a:cs typeface="Arial"/>
              </a:rPr>
              <a:t> </a:t>
            </a:r>
            <a:r>
              <a:rPr lang="it-IT" sz="1400" dirty="0" smtClean="0">
                <a:latin typeface="Arial"/>
                <a:cs typeface="Arial"/>
              </a:rPr>
              <a:t>Finance 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1400" dirty="0" err="1" smtClean="0">
                <a:latin typeface="Arial"/>
                <a:cs typeface="Arial"/>
              </a:rPr>
              <a:t>Infrastructure</a:t>
            </a:r>
            <a:r>
              <a:rPr lang="it-IT" sz="1400" dirty="0" smtClean="0">
                <a:latin typeface="Arial"/>
                <a:cs typeface="Arial"/>
              </a:rPr>
              <a:t> Development</a:t>
            </a:r>
            <a:endParaRPr lang="it-IT" sz="1400" dirty="0">
              <a:latin typeface="Arial"/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1400" dirty="0" smtClean="0">
                <a:latin typeface="Arial"/>
                <a:cs typeface="Arial"/>
              </a:rPr>
              <a:t>Social </a:t>
            </a:r>
            <a:r>
              <a:rPr lang="it-IT" sz="1400" dirty="0" err="1">
                <a:latin typeface="Arial"/>
                <a:cs typeface="Arial"/>
              </a:rPr>
              <a:t>Cohesion</a:t>
            </a:r>
            <a:r>
              <a:rPr lang="it-IT" sz="1400" dirty="0">
                <a:latin typeface="Arial"/>
                <a:cs typeface="Arial"/>
              </a:rPr>
              <a:t> and </a:t>
            </a:r>
            <a:r>
              <a:rPr lang="it-IT" sz="1400" dirty="0" err="1" smtClean="0">
                <a:latin typeface="Arial"/>
                <a:cs typeface="Arial"/>
              </a:rPr>
              <a:t>Equity</a:t>
            </a:r>
            <a:r>
              <a:rPr lang="it-IT" sz="1400" dirty="0" smtClean="0">
                <a:latin typeface="Arial"/>
                <a:cs typeface="Arial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§"/>
            </a:pPr>
            <a:r>
              <a:rPr lang="it-IT" sz="1400" dirty="0" smtClean="0">
                <a:latin typeface="Arial"/>
                <a:cs typeface="Arial"/>
              </a:rPr>
              <a:t>Urban </a:t>
            </a:r>
            <a:r>
              <a:rPr lang="it-IT" sz="1400" dirty="0" err="1">
                <a:latin typeface="Arial"/>
                <a:cs typeface="Arial"/>
              </a:rPr>
              <a:t>Ecology</a:t>
            </a:r>
            <a:r>
              <a:rPr lang="it-IT" sz="1400" dirty="0">
                <a:latin typeface="Arial"/>
                <a:cs typeface="Arial"/>
              </a:rPr>
              <a:t> and </a:t>
            </a:r>
            <a:r>
              <a:rPr lang="it-IT" sz="1400" dirty="0" smtClean="0">
                <a:latin typeface="Arial"/>
                <a:cs typeface="Arial"/>
              </a:rPr>
              <a:t>Environment</a:t>
            </a:r>
            <a:endParaRPr lang="it-IT" sz="1400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5850" y="4162254"/>
            <a:ext cx="2518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http://cpi.unhabitat.org/</a:t>
            </a:r>
          </a:p>
        </p:txBody>
      </p:sp>
    </p:spTree>
    <p:extLst>
      <p:ext uri="{BB962C8B-B14F-4D97-AF65-F5344CB8AC3E}">
        <p14:creationId xmlns:p14="http://schemas.microsoft.com/office/powerpoint/2010/main" val="22781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" t="2221" r="31484" b="8751"/>
          <a:stretch/>
        </p:blipFill>
        <p:spPr bwMode="auto">
          <a:xfrm>
            <a:off x="133350" y="110238"/>
            <a:ext cx="8848725" cy="65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2750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143000" y="784280"/>
            <a:ext cx="27076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CPI and the SDGs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8688388" y="4413250"/>
            <a:ext cx="9141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P</a:t>
            </a:r>
            <a:r>
              <a:rPr lang="it-IT" dirty="0" smtClean="0"/>
              <a:t>eople         </a:t>
            </a:r>
            <a:r>
              <a:rPr lang="it-IT" sz="2800" b="1" dirty="0" smtClean="0"/>
              <a:t>P</a:t>
            </a:r>
            <a:r>
              <a:rPr lang="it-IT" dirty="0" smtClean="0"/>
              <a:t>lanet          </a:t>
            </a:r>
            <a:r>
              <a:rPr lang="it-IT" sz="2800" b="1" dirty="0" err="1" smtClean="0"/>
              <a:t>P</a:t>
            </a:r>
            <a:r>
              <a:rPr lang="it-IT" sz="2000" dirty="0" err="1" smtClean="0"/>
              <a:t>rosperity</a:t>
            </a:r>
            <a:r>
              <a:rPr lang="it-IT" sz="2000" dirty="0" smtClean="0"/>
              <a:t>        </a:t>
            </a:r>
            <a:r>
              <a:rPr lang="it-IT" sz="2800" b="1" dirty="0" err="1" smtClean="0"/>
              <a:t>P</a:t>
            </a:r>
            <a:r>
              <a:rPr lang="it-IT" dirty="0" err="1" smtClean="0"/>
              <a:t>eace</a:t>
            </a:r>
            <a:r>
              <a:rPr lang="it-IT" dirty="0" smtClean="0"/>
              <a:t>         </a:t>
            </a:r>
            <a:r>
              <a:rPr lang="it-IT" sz="2800" b="1" dirty="0" smtClean="0"/>
              <a:t>P</a:t>
            </a:r>
            <a:r>
              <a:rPr lang="it-IT" dirty="0" smtClean="0"/>
              <a:t>artnership </a:t>
            </a:r>
            <a:endParaRPr lang="it-IT" dirty="0"/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/>
          </p:nvPr>
        </p:nvGraphicFramePr>
        <p:xfrm>
          <a:off x="928953" y="1142999"/>
          <a:ext cx="7759435" cy="5171184"/>
        </p:xfrm>
        <a:graphic>
          <a:graphicData uri="http://schemas.openxmlformats.org/drawingml/2006/table">
            <a:tbl>
              <a:tblPr/>
              <a:tblGrid>
                <a:gridCol w="2192416"/>
                <a:gridCol w="2031209"/>
                <a:gridCol w="3535810"/>
              </a:tblGrid>
              <a:tr h="107733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 Economy and Municipal Finance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Local Economic Development 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8.1.1 City Product (GDP) per Capita (PPP)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8.2.1 Growth rate per employment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Employment</a:t>
                      </a:r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Employment to Population Ratio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8.5.2 Unemployment rate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8.3.1 </a:t>
                      </a:r>
                      <a:r>
                        <a:rPr lang="it-IT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Infomal</a:t>
                      </a:r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employment</a:t>
                      </a:r>
                      <a:endParaRPr lang="it-IT" sz="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9.2.2 Manufacturing employment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11.c.1 Jobs in the Manufacturing of Local Building Materials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Municipal Finance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Capital expenditure per capita (ppp)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Own revenue collection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33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Infrastructure</a:t>
                      </a:r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Development</a:t>
                      </a:r>
                      <a:endParaRPr lang="it-IT" sz="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Adequate Housing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11.1.1 Slum households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11.1.2 Housing Affordability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Energy and ICT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7.1.1 Access to electricity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7.1.2 Population with primary reliance on clean fuels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17.8.1 Internet Use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 Mobility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11.2.1 Public Transit Stop Coverage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3.6.1 </a:t>
                      </a:r>
                      <a:r>
                        <a:rPr lang="it-IT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Traffic</a:t>
                      </a:r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Fatalities</a:t>
                      </a:r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7733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 Planning and Design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 Form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Intersection density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Land allocated to street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Street density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Land Use Mix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 Land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11.3.1 Efficient land use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Population Density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Public Space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11.7.1 Proportion of Open Space in Public Use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Accessibility to open public space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33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Equity and Social Cohesion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Social Development 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Life Expectancy at Birth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Economic Inclusion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Literacy Rate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Under five Mortality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1.1.1 Poverty rate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10.1.1 Growth rate of bottom 40%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GINI coefficient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Gender and Youth Inclusion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8.6.1 Youth not in education, employment or training (NEET)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5.5.1 Women in local government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5.5.2  Women in managerial positions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Proportion of women in the workforce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Safety and Security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16.1.1 Homicide rate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Theft Rate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11.7.2 People subjected to harassment in Public Areas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7733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 Ecology and Environment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Resilience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11.5.1 Population affected by hazardous events 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11.b.1 Disaster Risk Reduction Strategies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Environmental Sustainability 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11.6.2 Air Quality - PM2.5 concentration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New registered Cars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11.6.1 Solid waste collection and disposal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6.3.1 Waste water treatment 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Climate Change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CO2 emissions per capita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3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 </a:t>
                      </a:r>
                      <a:r>
                        <a:rPr lang="it-IT" sz="5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Governance</a:t>
                      </a:r>
                      <a:r>
                        <a:rPr lang="it-IT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and </a:t>
                      </a:r>
                      <a:r>
                        <a:rPr lang="it-IT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Legislation</a:t>
                      </a:r>
                      <a:endParaRPr lang="it-IT" sz="5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 rules and regulations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11.a.1 Regional development plans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Principles of Planning TBD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Urban </a:t>
                      </a:r>
                      <a:r>
                        <a:rPr lang="it-IT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Governance</a:t>
                      </a:r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</a:t>
                      </a:r>
                    </a:p>
                  </a:txBody>
                  <a:tcPr marL="6286" marR="6286" marT="628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11.4.1 Cultural Heritage Budget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</a:tr>
              <a:tr h="10773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11.3.2 </a:t>
                      </a:r>
                      <a:r>
                        <a:rPr lang="it-IT" sz="5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Participatory</a:t>
                      </a:r>
                      <a:r>
                        <a:rPr lang="it-IT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Planning</a:t>
                      </a:r>
                    </a:p>
                  </a:txBody>
                  <a:tcPr marL="6286" marR="6286" marT="628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89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762000"/>
            <a:ext cx="914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4113D18-B72D-48E7-B7EC-F82E4ABF0176}" type="slidenum">
              <a:rPr lang="en-US" altLang="en-US" sz="1400" smtClean="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smtClean="0">
              <a:solidFill>
                <a:schemeClr val="bg1"/>
              </a:solidFill>
            </a:endParaRPr>
          </a:p>
        </p:txBody>
      </p:sp>
      <p:sp>
        <p:nvSpPr>
          <p:cNvPr id="8198" name="Text Box 12"/>
          <p:cNvSpPr txBox="1">
            <a:spLocks noChangeArrowheads="1"/>
          </p:cNvSpPr>
          <p:nvPr/>
        </p:nvSpPr>
        <p:spPr bwMode="auto">
          <a:xfrm>
            <a:off x="914400" y="6429375"/>
            <a:ext cx="57912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chemeClr val="bg1"/>
                </a:solidFill>
              </a:rPr>
              <a:t>CITY PROSPERITY INITIATIVE (CPI), September 2015 </a:t>
            </a:r>
          </a:p>
        </p:txBody>
      </p:sp>
      <p:pic>
        <p:nvPicPr>
          <p:cNvPr id="819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4" name="Rectangle 9"/>
          <p:cNvSpPr>
            <a:spLocks noChangeArrowheads="1"/>
          </p:cNvSpPr>
          <p:nvPr/>
        </p:nvSpPr>
        <p:spPr bwMode="auto">
          <a:xfrm>
            <a:off x="1143000" y="784280"/>
            <a:ext cx="35282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City Prosperity Initiative 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7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20" y="1397058"/>
            <a:ext cx="1378329" cy="137832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022" y="1685397"/>
            <a:ext cx="1066328" cy="106158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023" y="3965520"/>
            <a:ext cx="1031452" cy="103145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45" y="3918019"/>
            <a:ext cx="1269480" cy="1031452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191000" y="1483025"/>
            <a:ext cx="27273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1. </a:t>
            </a:r>
            <a:r>
              <a:rPr lang="it-IT" dirty="0" smtClean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flexible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monitoring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framework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that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takes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into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account the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contextual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needs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particularities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of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cities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countries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endParaRPr lang="it-IT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2226625" y="3684659"/>
            <a:ext cx="23733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3. </a:t>
            </a:r>
            <a:r>
              <a:rPr lang="it-IT" dirty="0" smtClean="0">
                <a:latin typeface="Arial" charset="0"/>
                <a:ea typeface="Arial" charset="0"/>
                <a:cs typeface="Arial" charset="0"/>
              </a:rPr>
              <a:t>An 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innovative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tool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based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on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spatial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analysis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that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integrates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indicators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such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as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street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connectivity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, public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space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urban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expansion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endParaRPr lang="it-IT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6433975" y="1569560"/>
            <a:ext cx="252001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2. </a:t>
            </a:r>
            <a:r>
              <a:rPr lang="it-IT" dirty="0" smtClean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CPI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promotes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integration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in the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implementation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of a more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sustainable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urbanization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model </a:t>
            </a:r>
            <a:endParaRPr lang="it-IT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6517100" y="3694596"/>
            <a:ext cx="2122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4. </a:t>
            </a:r>
            <a:r>
              <a:rPr lang="it-IT" dirty="0" err="1" smtClean="0">
                <a:latin typeface="Arial" charset="0"/>
                <a:ea typeface="Arial" charset="0"/>
                <a:cs typeface="Arial" charset="0"/>
              </a:rPr>
              <a:t>As</a:t>
            </a:r>
            <a:r>
              <a:rPr lang="it-IT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a multi-scale </a:t>
            </a:r>
            <a:r>
              <a:rPr lang="it-IT" b="1" dirty="0" err="1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tool</a:t>
            </a:r>
            <a:r>
              <a:rPr lang="it-IT" b="1" dirty="0">
                <a:solidFill>
                  <a:srgbClr val="1E497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the</a:t>
            </a:r>
            <a:br>
              <a:rPr lang="it-IT" dirty="0">
                <a:latin typeface="Arial" charset="0"/>
                <a:ea typeface="Arial" charset="0"/>
                <a:cs typeface="Arial" charset="0"/>
              </a:rPr>
            </a:br>
            <a:r>
              <a:rPr lang="it-IT" dirty="0">
                <a:latin typeface="Arial" charset="0"/>
                <a:ea typeface="Arial" charset="0"/>
                <a:cs typeface="Arial" charset="0"/>
              </a:rPr>
              <a:t>CPI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supports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decision-making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from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national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urban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policies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it-IT" dirty="0">
                <a:latin typeface="Arial" charset="0"/>
                <a:ea typeface="Arial" charset="0"/>
                <a:cs typeface="Arial" charset="0"/>
              </a:rPr>
            </a:br>
            <a:r>
              <a:rPr lang="it-IT" dirty="0">
                <a:latin typeface="Arial" charset="0"/>
                <a:ea typeface="Arial" charset="0"/>
                <a:cs typeface="Arial" charset="0"/>
              </a:rPr>
              <a:t>to </a:t>
            </a:r>
            <a:r>
              <a:rPr lang="it-IT" dirty="0" err="1">
                <a:latin typeface="Arial" charset="0"/>
                <a:ea typeface="Arial" charset="0"/>
                <a:cs typeface="Arial" charset="0"/>
              </a:rPr>
              <a:t>regional</a:t>
            </a:r>
            <a:r>
              <a:rPr lang="it-IT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dirty="0" smtClean="0">
                <a:latin typeface="Arial" charset="0"/>
                <a:ea typeface="Arial" charset="0"/>
                <a:cs typeface="Arial" charset="0"/>
              </a:rPr>
              <a:t>to city-wide </a:t>
            </a:r>
            <a:r>
              <a:rPr lang="it-IT" dirty="0" err="1" smtClean="0">
                <a:latin typeface="Arial" charset="0"/>
                <a:ea typeface="Arial" charset="0"/>
                <a:cs typeface="Arial" charset="0"/>
              </a:rPr>
              <a:t>interventions</a:t>
            </a:r>
            <a:endParaRPr lang="it-IT" dirty="0">
              <a:effectLst/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08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143000" y="784280"/>
            <a:ext cx="3463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City Prosperity Initiative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994721" y="1327040"/>
            <a:ext cx="5788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 err="1" smtClean="0">
                <a:solidFill>
                  <a:srgbClr val="1E497D"/>
                </a:solidFill>
                <a:latin typeface="Arial" charset="0"/>
                <a:cs typeface="Arial" charset="0"/>
              </a:rPr>
              <a:t>e.g</a:t>
            </a:r>
            <a:r>
              <a:rPr lang="en-US" altLang="en-US" b="1" dirty="0" smtClean="0">
                <a:solidFill>
                  <a:srgbClr val="1E497D"/>
                </a:solidFill>
                <a:latin typeface="Arial" charset="0"/>
                <a:cs typeface="Arial" charset="0"/>
              </a:rPr>
              <a:t> As an Innovative Tool based on Spatial Analysis</a:t>
            </a:r>
            <a:endParaRPr lang="it-IT" dirty="0">
              <a:solidFill>
                <a:srgbClr val="1E497D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017208"/>
            <a:ext cx="2826758" cy="276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163305" y="1975816"/>
            <a:ext cx="2893452" cy="275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99" y="1975816"/>
            <a:ext cx="2849280" cy="281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8"/>
          <p:cNvSpPr/>
          <p:nvPr/>
        </p:nvSpPr>
        <p:spPr>
          <a:xfrm>
            <a:off x="1429968" y="5102186"/>
            <a:ext cx="647578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1600" b="1" dirty="0" smtClean="0">
              <a:latin typeface="Helvetica Neue"/>
            </a:endParaRPr>
          </a:p>
          <a:p>
            <a:pPr algn="ctr"/>
            <a:r>
              <a:rPr lang="es-MX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</a:rPr>
              <a:t>STREET CONNECTIVITY AND SPATIAL INDICATORS </a:t>
            </a:r>
            <a:endParaRPr lang="en-US" sz="1600" b="1" dirty="0">
              <a:latin typeface="Helvetica Neue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955" y="5334966"/>
            <a:ext cx="908433" cy="73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143000" y="784280"/>
            <a:ext cx="3463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City Prosperity Initiative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magine 8" descr="UN-Habitat-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88" y="6407537"/>
            <a:ext cx="2091728" cy="372483"/>
          </a:xfrm>
          <a:prstGeom prst="rect">
            <a:avLst/>
          </a:prstGeom>
        </p:spPr>
      </p:pic>
      <p:pic>
        <p:nvPicPr>
          <p:cNvPr id="11" name="Picture 7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/>
          <p:cNvSpPr/>
          <p:nvPr/>
        </p:nvSpPr>
        <p:spPr>
          <a:xfrm>
            <a:off x="4572000" y="2493684"/>
            <a:ext cx="45126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sz="1400" dirty="0">
                <a:latin typeface="Arial"/>
                <a:cs typeface="Arial"/>
              </a:rPr>
              <a:t>Cities and countries that join the CPI </a:t>
            </a:r>
            <a:r>
              <a:rPr lang="it-IT" sz="1400" dirty="0" smtClean="0">
                <a:latin typeface="Arial"/>
                <a:cs typeface="Arial"/>
              </a:rPr>
              <a:t>are able </a:t>
            </a:r>
            <a:r>
              <a:rPr lang="it-IT" sz="1400" dirty="0">
                <a:latin typeface="Arial"/>
                <a:cs typeface="Arial"/>
              </a:rPr>
              <a:t>to identify, quantify, and evaluate the progress on these agendas, </a:t>
            </a:r>
            <a:r>
              <a:rPr lang="it-IT" sz="1400" b="1" dirty="0">
                <a:latin typeface="Arial"/>
                <a:cs typeface="Arial"/>
              </a:rPr>
              <a:t>avoiding duplication</a:t>
            </a:r>
            <a:r>
              <a:rPr lang="it-IT" sz="1400" dirty="0">
                <a:latin typeface="Arial"/>
                <a:cs typeface="Arial"/>
              </a:rPr>
              <a:t> and systematizing the monitoring and reporting </a:t>
            </a:r>
            <a:r>
              <a:rPr lang="it-IT" sz="1400" dirty="0" smtClean="0">
                <a:latin typeface="Arial"/>
                <a:cs typeface="Arial"/>
              </a:rPr>
              <a:t>process </a:t>
            </a:r>
            <a:endParaRPr lang="it-IT" sz="1400" dirty="0">
              <a:latin typeface="Arial"/>
              <a:cs typeface="Arial"/>
            </a:endParaRPr>
          </a:p>
          <a:p>
            <a:pPr marL="285750" indent="-285750">
              <a:buFont typeface="Arial" charset="0"/>
              <a:buChar char="•"/>
            </a:pPr>
            <a:endParaRPr lang="it-IT" sz="1400" dirty="0">
              <a:latin typeface="Arial"/>
              <a:cs typeface="Arial"/>
            </a:endParaRPr>
          </a:p>
          <a:p>
            <a:pPr marL="285750" indent="-285750">
              <a:buFont typeface="Arial" charset="0"/>
              <a:buChar char="•"/>
            </a:pPr>
            <a:r>
              <a:rPr lang="it-IT" sz="1400" dirty="0">
                <a:latin typeface="Arial"/>
                <a:cs typeface="Arial"/>
              </a:rPr>
              <a:t>The CPI is </a:t>
            </a:r>
            <a:r>
              <a:rPr lang="it-IT" sz="1400" dirty="0" smtClean="0">
                <a:latin typeface="Arial"/>
                <a:cs typeface="Arial"/>
              </a:rPr>
              <a:t>a tool </a:t>
            </a:r>
            <a:r>
              <a:rPr lang="it-IT" sz="1400" dirty="0">
                <a:latin typeface="Arial"/>
                <a:cs typeface="Arial"/>
              </a:rPr>
              <a:t>for coordination, </a:t>
            </a:r>
            <a:r>
              <a:rPr lang="it-IT" sz="1400" b="1" dirty="0">
                <a:latin typeface="Arial"/>
                <a:cs typeface="Arial"/>
              </a:rPr>
              <a:t>implementation and monitoring </a:t>
            </a:r>
            <a:r>
              <a:rPr lang="it-IT" sz="1400" dirty="0">
                <a:latin typeface="Arial"/>
                <a:cs typeface="Arial"/>
              </a:rPr>
              <a:t>of Sustainable </a:t>
            </a:r>
            <a:r>
              <a:rPr lang="it-IT" sz="1400" dirty="0" smtClean="0">
                <a:latin typeface="Arial"/>
                <a:cs typeface="Arial"/>
              </a:rPr>
              <a:t>Development </a:t>
            </a:r>
            <a:r>
              <a:rPr lang="it-IT" sz="1400" dirty="0">
                <a:latin typeface="Arial"/>
                <a:cs typeface="Arial"/>
              </a:rPr>
              <a:t>Goals and New Urban Agenda at </a:t>
            </a:r>
            <a:r>
              <a:rPr lang="it-IT" sz="1400" b="1" dirty="0">
                <a:latin typeface="Arial"/>
                <a:cs typeface="Arial"/>
              </a:rPr>
              <a:t>local level </a:t>
            </a:r>
            <a:endParaRPr lang="it-IT" sz="1400" b="1" dirty="0" smtClean="0">
              <a:latin typeface="Arial"/>
              <a:cs typeface="Arial"/>
            </a:endParaRPr>
          </a:p>
          <a:p>
            <a:pPr marL="285750" indent="-285750">
              <a:buFont typeface="Arial" charset="0"/>
              <a:buChar char="•"/>
            </a:pPr>
            <a:endParaRPr lang="it-IT" sz="1400" dirty="0">
              <a:latin typeface="Arial"/>
              <a:cs typeface="Arial"/>
            </a:endParaRPr>
          </a:p>
          <a:p>
            <a:pPr marL="285750" indent="-285750">
              <a:buFont typeface="Arial" charset="0"/>
              <a:buChar char="•"/>
            </a:pPr>
            <a:r>
              <a:rPr lang="it-IT" sz="1400" dirty="0" smtClean="0">
                <a:latin typeface="Arial"/>
                <a:cs typeface="Arial"/>
              </a:rPr>
              <a:t>The CPI</a:t>
            </a:r>
            <a:r>
              <a:rPr lang="it-IT" sz="1400" dirty="0">
                <a:latin typeface="Arial"/>
                <a:cs typeface="Arial"/>
              </a:rPr>
              <a:t> </a:t>
            </a:r>
            <a:r>
              <a:rPr lang="it-IT" sz="1400" b="1" dirty="0" err="1" smtClean="0">
                <a:latin typeface="Arial"/>
                <a:cs typeface="Arial"/>
              </a:rPr>
              <a:t>integrates</a:t>
            </a:r>
            <a:r>
              <a:rPr lang="it-IT" sz="1400" b="1" dirty="0" smtClean="0">
                <a:latin typeface="Arial"/>
                <a:cs typeface="Arial"/>
              </a:rPr>
              <a:t> </a:t>
            </a:r>
            <a:r>
              <a:rPr lang="it-IT" sz="1400" b="1" dirty="0" err="1" smtClean="0">
                <a:latin typeface="Arial"/>
                <a:cs typeface="Arial"/>
              </a:rPr>
              <a:t>most</a:t>
            </a:r>
            <a:r>
              <a:rPr lang="it-IT" sz="1400" b="1" dirty="0" smtClean="0">
                <a:latin typeface="Arial"/>
                <a:cs typeface="Arial"/>
              </a:rPr>
              <a:t> of th</a:t>
            </a:r>
            <a:r>
              <a:rPr lang="it-IT" sz="1400" b="1" dirty="0">
                <a:latin typeface="Arial"/>
                <a:cs typeface="Arial"/>
              </a:rPr>
              <a:t>e</a:t>
            </a:r>
            <a:r>
              <a:rPr lang="it-IT" sz="1400" b="1" dirty="0" smtClean="0">
                <a:latin typeface="Arial"/>
                <a:cs typeface="Arial"/>
              </a:rPr>
              <a:t> </a:t>
            </a:r>
            <a:r>
              <a:rPr lang="it-IT" sz="1400" b="1" dirty="0" err="1" smtClean="0">
                <a:latin typeface="Arial"/>
                <a:cs typeface="Arial"/>
              </a:rPr>
              <a:t>urban</a:t>
            </a:r>
            <a:r>
              <a:rPr lang="it-IT" sz="1400" b="1" dirty="0" smtClean="0">
                <a:latin typeface="Arial"/>
                <a:cs typeface="Arial"/>
              </a:rPr>
              <a:t> </a:t>
            </a:r>
            <a:r>
              <a:rPr lang="it-IT" sz="1400" b="1" dirty="0" err="1">
                <a:latin typeface="Arial"/>
                <a:cs typeface="Arial"/>
              </a:rPr>
              <a:t>Sustainable</a:t>
            </a:r>
            <a:r>
              <a:rPr lang="it-IT" sz="1400" b="1" dirty="0">
                <a:latin typeface="Arial"/>
                <a:cs typeface="Arial"/>
              </a:rPr>
              <a:t> Development </a:t>
            </a:r>
            <a:r>
              <a:rPr lang="it-IT" sz="1400" b="1" dirty="0" err="1">
                <a:latin typeface="Arial"/>
                <a:cs typeface="Arial"/>
              </a:rPr>
              <a:t>Goals</a:t>
            </a:r>
            <a:r>
              <a:rPr lang="it-IT" sz="1400" b="1" dirty="0">
                <a:latin typeface="Arial"/>
                <a:cs typeface="Arial"/>
              </a:rPr>
              <a:t> </a:t>
            </a:r>
            <a:r>
              <a:rPr lang="it-IT" sz="1400" dirty="0">
                <a:latin typeface="Arial"/>
                <a:cs typeface="Arial"/>
              </a:rPr>
              <a:t>(</a:t>
            </a:r>
            <a:r>
              <a:rPr lang="it-IT" sz="1400" dirty="0" err="1">
                <a:latin typeface="Arial"/>
                <a:cs typeface="Arial"/>
              </a:rPr>
              <a:t>SDGs</a:t>
            </a:r>
            <a:r>
              <a:rPr lang="it-IT" sz="1400" dirty="0">
                <a:latin typeface="Arial"/>
                <a:cs typeface="Arial"/>
              </a:rPr>
              <a:t>) </a:t>
            </a:r>
            <a:r>
              <a:rPr lang="it-IT" sz="1400" dirty="0" err="1" smtClean="0">
                <a:latin typeface="Arial"/>
                <a:cs typeface="Arial"/>
              </a:rPr>
              <a:t>indicator</a:t>
            </a:r>
            <a:r>
              <a:rPr lang="it-IT" sz="1400" dirty="0" err="1">
                <a:latin typeface="Arial"/>
                <a:cs typeface="Arial"/>
              </a:rPr>
              <a:t>s</a:t>
            </a:r>
            <a:endParaRPr lang="it-IT" sz="1400" dirty="0">
              <a:latin typeface="Arial"/>
              <a:cs typeface="Arial"/>
            </a:endParaRPr>
          </a:p>
          <a:p>
            <a:endParaRPr lang="it-IT" sz="1600" b="1" dirty="0" smtClean="0">
              <a:latin typeface="Arial"/>
              <a:cs typeface="Arial"/>
            </a:endParaRPr>
          </a:p>
          <a:p>
            <a:endParaRPr lang="it-IT" sz="1600" dirty="0">
              <a:latin typeface="Arial"/>
              <a:cs typeface="Arial"/>
            </a:endParaRPr>
          </a:p>
          <a:p>
            <a:endParaRPr lang="it-IT" sz="1600" dirty="0">
              <a:latin typeface="Arial"/>
              <a:cs typeface="Arial"/>
            </a:endParaRPr>
          </a:p>
        </p:txBody>
      </p:sp>
      <p:pic>
        <p:nvPicPr>
          <p:cNvPr id="13" name="Immagine 12" descr="CPI LOGO-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38" y="3837815"/>
            <a:ext cx="4185090" cy="2452835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980762" y="1418166"/>
            <a:ext cx="77076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latin typeface="Arial"/>
                <a:cs typeface="Arial"/>
              </a:rPr>
              <a:t>Why the CPI </a:t>
            </a:r>
            <a:r>
              <a:rPr lang="en-US" b="1" dirty="0" smtClean="0">
                <a:latin typeface="Arial"/>
                <a:cs typeface="Arial"/>
              </a:rPr>
              <a:t>is proposed as the ideal </a:t>
            </a:r>
            <a:r>
              <a:rPr lang="it-IT" b="1" dirty="0" smtClean="0">
                <a:latin typeface="Arial"/>
                <a:cs typeface="Arial"/>
              </a:rPr>
              <a:t>Global </a:t>
            </a:r>
            <a:r>
              <a:rPr lang="it-IT" b="1" dirty="0">
                <a:latin typeface="Arial"/>
                <a:cs typeface="Arial"/>
              </a:rPr>
              <a:t>Monitoring Framework for the New Urban </a:t>
            </a:r>
            <a:r>
              <a:rPr lang="it-IT" b="1" dirty="0" smtClean="0">
                <a:latin typeface="Arial"/>
                <a:cs typeface="Arial"/>
              </a:rPr>
              <a:t>Agenda and SDGs and is compliant with Africa Agenda 2063</a:t>
            </a:r>
            <a:endParaRPr lang="it-IT" b="1" dirty="0">
              <a:latin typeface="Arial"/>
              <a:cs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358" y="2385087"/>
            <a:ext cx="1471104" cy="1552015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62" y="2438503"/>
            <a:ext cx="1689103" cy="132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81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143000" y="784280"/>
            <a:ext cx="22218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Global Initiative 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magine 1" descr="Copia di pg7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73" b="5963"/>
          <a:stretch/>
        </p:blipFill>
        <p:spPr>
          <a:xfrm>
            <a:off x="0" y="1882643"/>
            <a:ext cx="9144000" cy="4266582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994721" y="1327040"/>
            <a:ext cx="6790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 smtClean="0">
                <a:solidFill>
                  <a:srgbClr val="1E497D"/>
                </a:solidFill>
                <a:latin typeface="Arial" charset="0"/>
                <a:cs typeface="Arial" charset="0"/>
              </a:rPr>
              <a:t>Already more than 300 cities around the world joined the CPI</a:t>
            </a:r>
            <a:endParaRPr lang="it-IT" dirty="0">
              <a:solidFill>
                <a:srgbClr val="1E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14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99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9"/>
          <a:stretch>
            <a:fillRect/>
          </a:stretch>
        </p:blipFill>
        <p:spPr bwMode="auto">
          <a:xfrm>
            <a:off x="458788" y="106363"/>
            <a:ext cx="8229600" cy="126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143000" y="784280"/>
            <a:ext cx="17504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SzPct val="65000"/>
              <a:buChar char="o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Verdana" pitchFamily="34" charset="0"/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Going forward</a:t>
            </a:r>
            <a:endParaRPr lang="en-US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539" y="1800225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289461"/>
              </p:ext>
            </p:extLst>
          </p:nvPr>
        </p:nvGraphicFramePr>
        <p:xfrm>
          <a:off x="202904" y="1501775"/>
          <a:ext cx="8629658" cy="39725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038859"/>
                <a:gridCol w="2590799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Timelines</a:t>
                      </a:r>
                      <a:endParaRPr lang="en-US" dirty="0"/>
                    </a:p>
                  </a:txBody>
                  <a:tcPr/>
                </a:tc>
              </a:tr>
              <a:tr h="97536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Advocacy work for urban related SDGs including a possible side event in 2017 UNSC meeting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2017-2019</a:t>
                      </a:r>
                      <a:endParaRPr lang="en-US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Finalizing the guidance on the National Sample of cities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March/April 2017</a:t>
                      </a:r>
                      <a:endParaRPr lang="en-US" dirty="0"/>
                    </a:p>
                  </a:txBody>
                  <a:tcPr/>
                </a:tc>
              </a:tr>
              <a:tr h="777240">
                <a:tc>
                  <a:txBody>
                    <a:bodyPr/>
                    <a:lstStyle/>
                    <a:p>
                      <a:r>
                        <a:rPr lang="en-US" dirty="0" smtClean="0"/>
                        <a:t>Organize the first technical meeting on human settlements indicator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Feb 2017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Regional workshops on human settlements indicator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June 2017, Oct 2017, Jan 2018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Consultations</a:t>
                      </a:r>
                      <a:r>
                        <a:rPr lang="en-US" baseline="0" dirty="0" smtClean="0"/>
                        <a:t> and refinements of definitions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By August 2017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7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1"/>
          <p:cNvPicPr>
            <a:picLocks noChangeArrowheads="1"/>
          </p:cNvPicPr>
          <p:nvPr/>
        </p:nvPicPr>
        <p:blipFill>
          <a:blip r:embed="rId2"/>
          <a:srcRect t="89993"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Line 2"/>
          <p:cNvSpPr>
            <a:spLocks noChangeShapeType="1"/>
          </p:cNvSpPr>
          <p:nvPr/>
        </p:nvSpPr>
        <p:spPr bwMode="auto">
          <a:xfrm>
            <a:off x="0" y="914400"/>
            <a:ext cx="9144000" cy="1588"/>
          </a:xfrm>
          <a:prstGeom prst="line">
            <a:avLst/>
          </a:prstGeom>
          <a:noFill/>
          <a:ln w="6350">
            <a:solidFill>
              <a:srgbClr val="0098DB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3972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0" y="4343400"/>
            <a:ext cx="9144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sz="2000" dirty="0" smtClean="0">
                <a:solidFill>
                  <a:schemeClr val="bg1"/>
                </a:solidFill>
                <a:latin typeface="Arial"/>
                <a:cs typeface="Arial"/>
              </a:rPr>
              <a:t>For more information contact</a:t>
            </a:r>
          </a:p>
          <a:p>
            <a:pPr algn="ctr"/>
            <a:r>
              <a:rPr lang="it-IT" sz="2000" dirty="0" smtClean="0">
                <a:solidFill>
                  <a:schemeClr val="bg1"/>
                </a:solidFill>
                <a:latin typeface="Arial"/>
                <a:cs typeface="Arial"/>
              </a:rPr>
              <a:t>Robert Ndugwa</a:t>
            </a:r>
          </a:p>
          <a:p>
            <a:pPr algn="ctr"/>
            <a:endParaRPr lang="it-IT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it-IT" sz="2000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lang="it-IT" sz="2000" dirty="0" smtClean="0">
                <a:solidFill>
                  <a:schemeClr val="bg1"/>
                </a:solidFill>
                <a:latin typeface="Arial"/>
                <a:cs typeface="Arial"/>
              </a:rPr>
              <a:t>obert.ndugwa@unhabitat.org</a:t>
            </a:r>
            <a:endParaRPr lang="en-US" sz="20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2352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2205</TotalTime>
  <Words>2890</Words>
  <Application>Microsoft Office PowerPoint</Application>
  <PresentationFormat>On-screen Show (4:3)</PresentationFormat>
  <Paragraphs>418</Paragraphs>
  <Slides>27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have we done so far?</vt:lpstr>
      <vt:lpstr>What have we done so far?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Office</dc:creator>
  <cp:lastModifiedBy>Robert Ndugwa</cp:lastModifiedBy>
  <cp:revision>128</cp:revision>
  <dcterms:created xsi:type="dcterms:W3CDTF">2015-11-05T11:29:32Z</dcterms:created>
  <dcterms:modified xsi:type="dcterms:W3CDTF">2017-01-19T09:21:53Z</dcterms:modified>
</cp:coreProperties>
</file>