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9" r:id="rId3"/>
    <p:sldId id="266" r:id="rId4"/>
    <p:sldId id="278" r:id="rId5"/>
    <p:sldId id="277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-49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Relationship Id="rId2" Type="http://schemas.microsoft.com/office/2011/relationships/chartStyle" Target="style1.xml"/><Relationship Id="rId3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Relationship Id="rId2" Type="http://schemas.microsoft.com/office/2011/relationships/chartStyle" Target="style2.xml"/><Relationship Id="rId3" Type="http://schemas.microsoft.com/office/2011/relationships/chartColorStyle" Target="colors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Sheet1!$J$13</c:f>
              <c:strCache>
                <c:ptCount val="1"/>
                <c:pt idx="0">
                  <c:v>Priorite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Sheet1!$I$14:$I$20</c:f>
              <c:strCache>
                <c:ptCount val="7"/>
                <c:pt idx="0">
                  <c:v>Revenu</c:v>
                </c:pt>
                <c:pt idx="1">
                  <c:v>Age</c:v>
                </c:pt>
                <c:pt idx="2">
                  <c:v>Sexe</c:v>
                </c:pt>
                <c:pt idx="3">
                  <c:v>Race/origine ethnique</c:v>
                </c:pt>
                <c:pt idx="4">
                  <c:v>Statut d'handicap</c:v>
                </c:pt>
                <c:pt idx="5">
                  <c:v>Statut migratoire</c:v>
                </c:pt>
                <c:pt idx="6">
                  <c:v>Zone géographique</c:v>
                </c:pt>
              </c:strCache>
            </c:strRef>
          </c:cat>
          <c:val>
            <c:numRef>
              <c:f>Sheet1!$J$14:$J$20</c:f>
              <c:numCache>
                <c:formatCode>###0</c:formatCode>
                <c:ptCount val="7"/>
                <c:pt idx="0">
                  <c:v>14.0</c:v>
                </c:pt>
                <c:pt idx="1">
                  <c:v>5.0</c:v>
                </c:pt>
                <c:pt idx="2">
                  <c:v>5.0</c:v>
                </c:pt>
                <c:pt idx="3">
                  <c:v>3.0</c:v>
                </c:pt>
                <c:pt idx="4">
                  <c:v>6.0</c:v>
                </c:pt>
                <c:pt idx="5">
                  <c:v>9.0</c:v>
                </c:pt>
                <c:pt idx="6">
                  <c:v>5.0</c:v>
                </c:pt>
              </c:numCache>
            </c:numRef>
          </c:val>
        </c:ser>
        <c:ser>
          <c:idx val="1"/>
          <c:order val="1"/>
          <c:tx>
            <c:strRef>
              <c:f>Sheet1!$K$13</c:f>
              <c:strCache>
                <c:ptCount val="1"/>
                <c:pt idx="0">
                  <c:v>Bienvenue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cat>
            <c:strRef>
              <c:f>Sheet1!$I$14:$I$20</c:f>
              <c:strCache>
                <c:ptCount val="7"/>
                <c:pt idx="0">
                  <c:v>Revenu</c:v>
                </c:pt>
                <c:pt idx="1">
                  <c:v>Age</c:v>
                </c:pt>
                <c:pt idx="2">
                  <c:v>Sexe</c:v>
                </c:pt>
                <c:pt idx="3">
                  <c:v>Race/origine ethnique</c:v>
                </c:pt>
                <c:pt idx="4">
                  <c:v>Statut d'handicap</c:v>
                </c:pt>
                <c:pt idx="5">
                  <c:v>Statut migratoire</c:v>
                </c:pt>
                <c:pt idx="6">
                  <c:v>Zone géographique</c:v>
                </c:pt>
              </c:strCache>
            </c:strRef>
          </c:cat>
          <c:val>
            <c:numRef>
              <c:f>Sheet1!$K$14:$K$20</c:f>
              <c:numCache>
                <c:formatCode>###0</c:formatCode>
                <c:ptCount val="7"/>
                <c:pt idx="0">
                  <c:v>3.0</c:v>
                </c:pt>
                <c:pt idx="1">
                  <c:v>5.0</c:v>
                </c:pt>
                <c:pt idx="2">
                  <c:v>4.0</c:v>
                </c:pt>
                <c:pt idx="3">
                  <c:v>5.0</c:v>
                </c:pt>
                <c:pt idx="4">
                  <c:v>9.0</c:v>
                </c:pt>
                <c:pt idx="5">
                  <c:v>7.0</c:v>
                </c:pt>
                <c:pt idx="6">
                  <c:v>9.0</c:v>
                </c:pt>
              </c:numCache>
            </c:numRef>
          </c:val>
        </c:ser>
        <c:ser>
          <c:idx val="2"/>
          <c:order val="2"/>
          <c:tx>
            <c:strRef>
              <c:f>Sheet1!$L$13</c:f>
              <c:strCache>
                <c:ptCount val="1"/>
                <c:pt idx="0">
                  <c:v>Pas necessaire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Sheet1!$I$14:$I$20</c:f>
              <c:strCache>
                <c:ptCount val="7"/>
                <c:pt idx="0">
                  <c:v>Revenu</c:v>
                </c:pt>
                <c:pt idx="1">
                  <c:v>Age</c:v>
                </c:pt>
                <c:pt idx="2">
                  <c:v>Sexe</c:v>
                </c:pt>
                <c:pt idx="3">
                  <c:v>Race/origine ethnique</c:v>
                </c:pt>
                <c:pt idx="4">
                  <c:v>Statut d'handicap</c:v>
                </c:pt>
                <c:pt idx="5">
                  <c:v>Statut migratoire</c:v>
                </c:pt>
                <c:pt idx="6">
                  <c:v>Zone géographique</c:v>
                </c:pt>
              </c:strCache>
            </c:strRef>
          </c:cat>
          <c:val>
            <c:numRef>
              <c:f>Sheet1!$L$14:$L$20</c:f>
              <c:numCache>
                <c:formatCode>###0</c:formatCode>
                <c:ptCount val="7"/>
                <c:pt idx="0" formatCode="General">
                  <c:v>0.0</c:v>
                </c:pt>
                <c:pt idx="1">
                  <c:v>7.0</c:v>
                </c:pt>
                <c:pt idx="2">
                  <c:v>7.0</c:v>
                </c:pt>
                <c:pt idx="3">
                  <c:v>8.0</c:v>
                </c:pt>
                <c:pt idx="4">
                  <c:v>2.0</c:v>
                </c:pt>
                <c:pt idx="5">
                  <c:v>1.0</c:v>
                </c:pt>
                <c:pt idx="6">
                  <c:v>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3"/>
        <c:axId val="-2126276856"/>
        <c:axId val="-2126283432"/>
      </c:barChart>
      <c:catAx>
        <c:axId val="-21262768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 b="1"/>
            </a:pPr>
            <a:endParaRPr lang="en-US"/>
          </a:p>
        </c:txPr>
        <c:crossAx val="-2126283432"/>
        <c:crosses val="autoZero"/>
        <c:auto val="1"/>
        <c:lblAlgn val="ctr"/>
        <c:lblOffset val="100"/>
        <c:noMultiLvlLbl val="0"/>
      </c:catAx>
      <c:valAx>
        <c:axId val="-2126283432"/>
        <c:scaling>
          <c:orientation val="minMax"/>
          <c:max val="14.0"/>
        </c:scaling>
        <c:delete val="0"/>
        <c:axPos val="b"/>
        <c:majorGridlines/>
        <c:numFmt formatCode="###0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US"/>
          </a:p>
        </c:txPr>
        <c:crossAx val="-2126276856"/>
        <c:crosses val="autoZero"/>
        <c:crossBetween val="between"/>
      </c:valAx>
    </c:plotArea>
    <c:legend>
      <c:legendPos val="b"/>
      <c:layout/>
      <c:overlay val="0"/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Sheet2!$L$22:$L$23</c:f>
              <c:strCache>
                <c:ptCount val="2"/>
                <c:pt idx="1">
                  <c:v>Priorite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Sheet2!$K$24:$K$30</c:f>
              <c:strCache>
                <c:ptCount val="7"/>
                <c:pt idx="0">
                  <c:v>Enquêtes auprès des ménages</c:v>
                </c:pt>
                <c:pt idx="1">
                  <c:v>Recensements</c:v>
                </c:pt>
                <c:pt idx="2">
                  <c:v>Registres d'état civil</c:v>
                </c:pt>
                <c:pt idx="3">
                  <c:v>Registres d'entreprises</c:v>
                </c:pt>
                <c:pt idx="4">
                  <c:v>Données de masse (Big Data)</c:v>
                </c:pt>
                <c:pt idx="5">
                  <c:v>Information géo spatiale</c:v>
                </c:pt>
                <c:pt idx="6">
                  <c:v>Autres fichiers Administratifs Records</c:v>
                </c:pt>
              </c:strCache>
            </c:strRef>
          </c:cat>
          <c:val>
            <c:numRef>
              <c:f>Sheet2!$L$24:$L$30</c:f>
              <c:numCache>
                <c:formatCode>###0</c:formatCode>
                <c:ptCount val="7"/>
                <c:pt idx="0">
                  <c:v>14.0</c:v>
                </c:pt>
                <c:pt idx="1">
                  <c:v>9.0</c:v>
                </c:pt>
                <c:pt idx="2">
                  <c:v>9.0</c:v>
                </c:pt>
                <c:pt idx="3">
                  <c:v>6.0</c:v>
                </c:pt>
                <c:pt idx="4">
                  <c:v>12.0</c:v>
                </c:pt>
                <c:pt idx="5">
                  <c:v>9.0</c:v>
                </c:pt>
                <c:pt idx="6">
                  <c:v>6.0</c:v>
                </c:pt>
              </c:numCache>
            </c:numRef>
          </c:val>
        </c:ser>
        <c:ser>
          <c:idx val="1"/>
          <c:order val="1"/>
          <c:tx>
            <c:strRef>
              <c:f>Sheet2!$M$22:$M$23</c:f>
              <c:strCache>
                <c:ptCount val="2"/>
                <c:pt idx="1">
                  <c:v>Bienvenue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Sheet2!$K$24:$K$30</c:f>
              <c:strCache>
                <c:ptCount val="7"/>
                <c:pt idx="0">
                  <c:v>Enquêtes auprès des ménages</c:v>
                </c:pt>
                <c:pt idx="1">
                  <c:v>Recensements</c:v>
                </c:pt>
                <c:pt idx="2">
                  <c:v>Registres d'état civil</c:v>
                </c:pt>
                <c:pt idx="3">
                  <c:v>Registres d'entreprises</c:v>
                </c:pt>
                <c:pt idx="4">
                  <c:v>Données de masse (Big Data)</c:v>
                </c:pt>
                <c:pt idx="5">
                  <c:v>Information géo spatiale</c:v>
                </c:pt>
                <c:pt idx="6">
                  <c:v>Autres fichiers Administratifs Records</c:v>
                </c:pt>
              </c:strCache>
            </c:strRef>
          </c:cat>
          <c:val>
            <c:numRef>
              <c:f>Sheet2!$M$24:$M$30</c:f>
              <c:numCache>
                <c:formatCode>###0</c:formatCode>
                <c:ptCount val="7"/>
                <c:pt idx="0">
                  <c:v>4.0</c:v>
                </c:pt>
                <c:pt idx="1">
                  <c:v>4.0</c:v>
                </c:pt>
                <c:pt idx="2">
                  <c:v>7.0</c:v>
                </c:pt>
                <c:pt idx="3">
                  <c:v>10.0</c:v>
                </c:pt>
                <c:pt idx="4">
                  <c:v>6.0</c:v>
                </c:pt>
                <c:pt idx="5">
                  <c:v>8.0</c:v>
                </c:pt>
                <c:pt idx="6">
                  <c:v>8.0</c:v>
                </c:pt>
              </c:numCache>
            </c:numRef>
          </c:val>
        </c:ser>
        <c:ser>
          <c:idx val="2"/>
          <c:order val="2"/>
          <c:tx>
            <c:strRef>
              <c:f>Sheet2!$N$22:$N$23</c:f>
              <c:strCache>
                <c:ptCount val="2"/>
                <c:pt idx="1">
                  <c:v>Pas necessaire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Sheet2!$K$24:$K$30</c:f>
              <c:strCache>
                <c:ptCount val="7"/>
                <c:pt idx="0">
                  <c:v>Enquêtes auprès des ménages</c:v>
                </c:pt>
                <c:pt idx="1">
                  <c:v>Recensements</c:v>
                </c:pt>
                <c:pt idx="2">
                  <c:v>Registres d'état civil</c:v>
                </c:pt>
                <c:pt idx="3">
                  <c:v>Registres d'entreprises</c:v>
                </c:pt>
                <c:pt idx="4">
                  <c:v>Données de masse (Big Data)</c:v>
                </c:pt>
                <c:pt idx="5">
                  <c:v>Information géo spatiale</c:v>
                </c:pt>
                <c:pt idx="6">
                  <c:v>Autres fichiers Administratifs Records</c:v>
                </c:pt>
              </c:strCache>
            </c:strRef>
          </c:cat>
          <c:val>
            <c:numRef>
              <c:f>Sheet2!$N$24:$N$30</c:f>
              <c:numCache>
                <c:formatCode>###0</c:formatCode>
                <c:ptCount val="7"/>
                <c:pt idx="1">
                  <c:v>2.0</c:v>
                </c:pt>
                <c:pt idx="2">
                  <c:v>2.0</c:v>
                </c:pt>
                <c:pt idx="3">
                  <c:v>2.0</c:v>
                </c:pt>
                <c:pt idx="6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126004536"/>
        <c:axId val="-2126377560"/>
      </c:barChart>
      <c:catAx>
        <c:axId val="-21260045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26377560"/>
        <c:crosses val="autoZero"/>
        <c:auto val="1"/>
        <c:lblAlgn val="ctr"/>
        <c:lblOffset val="100"/>
        <c:noMultiLvlLbl val="0"/>
      </c:catAx>
      <c:valAx>
        <c:axId val="-2126377560"/>
        <c:scaling>
          <c:orientation val="minMax"/>
          <c:max val="14.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26004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833115" y="2428193"/>
            <a:ext cx="8525773" cy="914400"/>
          </a:xfrm>
        </p:spPr>
        <p:txBody>
          <a:bodyPr rIns="0" anchor="b">
            <a:noAutofit/>
          </a:bodyPr>
          <a:lstStyle>
            <a:lvl1pPr algn="ctr">
              <a:defRPr sz="3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828800" y="3465218"/>
            <a:ext cx="8534400" cy="914400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of Presenter(s)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27" y="6278095"/>
            <a:ext cx="6236620" cy="5400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 bwMode="auto">
          <a:xfrm>
            <a:off x="0" y="6231333"/>
            <a:ext cx="12192000" cy="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385583695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2303" y="56700"/>
            <a:ext cx="11553935" cy="492443"/>
          </a:xfrm>
        </p:spPr>
        <p:txBody>
          <a:bodyPr anchor="t"/>
          <a:lstStyle>
            <a:lvl1pPr>
              <a:defRPr sz="3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75951" y="756560"/>
            <a:ext cx="11589479" cy="5529943"/>
          </a:xfrm>
        </p:spPr>
        <p:txBody>
          <a:bodyPr/>
          <a:lstStyle>
            <a:lvl1pPr>
              <a:buClr>
                <a:schemeClr val="tx2"/>
              </a:buClr>
              <a:buSzPct val="110000"/>
              <a:defRPr sz="2800">
                <a:solidFill>
                  <a:schemeClr val="tx2"/>
                </a:solidFill>
              </a:defRPr>
            </a:lvl1pPr>
            <a:lvl2pPr marL="457200" indent="-173736"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buSzPct val="100000"/>
              <a:defRPr sz="20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43378891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2687" y="56700"/>
            <a:ext cx="11299372" cy="492443"/>
          </a:xfrm>
        </p:spPr>
        <p:txBody>
          <a:bodyPr/>
          <a:lstStyle>
            <a:lvl1pPr>
              <a:defRPr sz="3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42686" y="604060"/>
            <a:ext cx="11299372" cy="430887"/>
          </a:xfrm>
        </p:spPr>
        <p:txBody>
          <a:bodyPr wrap="square" anchor="t" anchorCtr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800" i="1">
                <a:solidFill>
                  <a:schemeClr val="tx2"/>
                </a:solidFill>
              </a:defRPr>
            </a:lvl1pPr>
            <a:lvl2pPr marL="0" indent="0"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dirty="0"/>
              <a:t>Click to Edit Subtitle (optional)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442687" y="1349832"/>
            <a:ext cx="11299372" cy="4936671"/>
          </a:xfrm>
        </p:spPr>
        <p:txBody>
          <a:bodyPr/>
          <a:lstStyle>
            <a:lvl1pPr>
              <a:buClr>
                <a:schemeClr val="tx2"/>
              </a:buClr>
              <a:buSzPct val="100000"/>
              <a:defRPr sz="2800">
                <a:solidFill>
                  <a:schemeClr val="tx2"/>
                </a:solidFill>
              </a:defRPr>
            </a:lvl1pPr>
            <a:lvl2pPr marL="457200" indent="-173736"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buSzPct val="100000"/>
              <a:defRPr sz="20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07069922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59791623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5329876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401" y="3060742"/>
            <a:ext cx="5486400" cy="338554"/>
          </a:xfrm>
          <a:noFill/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Presenter(s)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1750886"/>
            <a:ext cx="5486400" cy="1169551"/>
          </a:xfrm>
        </p:spPr>
        <p:txBody>
          <a:bodyPr anchor="b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3800" b="1" i="0" kern="1200" cap="none" baseline="0">
                <a:solidFill>
                  <a:schemeClr val="tx1"/>
                </a:solidFill>
                <a:effectLst/>
                <a:latin typeface="+mj-lt"/>
                <a:ea typeface="+mj-ea"/>
                <a:cs typeface="Arial"/>
              </a:defRPr>
            </a:lvl1pPr>
          </a:lstStyle>
          <a:p>
            <a:r>
              <a:rPr kumimoji="0" lang="en-US" dirty="0"/>
              <a:t>Click to Edit </a:t>
            </a:r>
            <a:br>
              <a:rPr kumimoji="0" lang="en-US" dirty="0"/>
            </a:br>
            <a:r>
              <a:rPr kumimoji="0" lang="en-US" dirty="0"/>
              <a:t>Section Title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7315200" y="0"/>
            <a:ext cx="4876800" cy="64280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800" baseline="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302244043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wo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286" y="1990427"/>
            <a:ext cx="10367433" cy="1477328"/>
          </a:xfrm>
        </p:spPr>
        <p:txBody>
          <a:bodyPr anchor="b"/>
          <a:lstStyle>
            <a:lvl1pPr>
              <a:spcAft>
                <a:spcPts val="0"/>
              </a:spcAft>
              <a:defRPr sz="96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BIG Word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286" y="3467757"/>
            <a:ext cx="10367433" cy="615553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>
              <a:spcAft>
                <a:spcPts val="0"/>
              </a:spcAft>
              <a:buFontTx/>
              <a:buNone/>
              <a:defRPr lang="en-US" sz="4000" b="1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  <a:buNone/>
            </a:pPr>
            <a:r>
              <a:rPr lang="en-US" dirty="0"/>
              <a:t>Smaller word</a:t>
            </a:r>
          </a:p>
        </p:txBody>
      </p:sp>
    </p:spTree>
    <p:extLst>
      <p:ext uri="{BB962C8B-B14F-4D97-AF65-F5344CB8AC3E}">
        <p14:creationId xmlns:p14="http://schemas.microsoft.com/office/powerpoint/2010/main" val="2727750349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283" y="4639290"/>
            <a:ext cx="10060516" cy="461665"/>
          </a:xfrm>
        </p:spPr>
        <p:txBody>
          <a:bodyPr anchor="b"/>
          <a:lstStyle>
            <a:lvl1pPr>
              <a:spcAft>
                <a:spcPts val="0"/>
              </a:spcAft>
              <a:defRPr sz="3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“Quote”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283" y="5697071"/>
            <a:ext cx="10060516" cy="400110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 algn="r">
              <a:spcAft>
                <a:spcPts val="0"/>
              </a:spcAft>
              <a:buFontTx/>
              <a:buNone/>
              <a:defRPr lang="en-US" sz="2600" b="0" baseline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</a:pPr>
            <a:r>
              <a:rPr lang="en-US" dirty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2259239207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36933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96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0" y="2057400"/>
            <a:ext cx="4622800" cy="3505200"/>
          </a:xfrm>
        </p:spPr>
        <p:txBody>
          <a:bodyPr/>
          <a:lstStyle>
            <a:lvl1pPr>
              <a:defRPr sz="2101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0" y="2057400"/>
            <a:ext cx="4622800" cy="3505200"/>
          </a:xfrm>
        </p:spPr>
        <p:txBody>
          <a:bodyPr/>
          <a:lstStyle>
            <a:lvl1pPr>
              <a:defRPr sz="2101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82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>
          <a:xfrm>
            <a:off x="11224685" y="6376988"/>
            <a:ext cx="357716" cy="279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1BBA26E-1211-4979-AA88-4021B26A5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985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200" y="56697"/>
            <a:ext cx="12091912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0" y="598715"/>
            <a:ext cx="12091912" cy="5709557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01" y="6440808"/>
            <a:ext cx="3789891" cy="328149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 bwMode="auto">
          <a:xfrm>
            <a:off x="0" y="6308270"/>
            <a:ext cx="12192000" cy="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238013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xmlns:p14="http://schemas.microsoft.com/office/powerpoint/2010/main" spd="med">
    <p:fade/>
  </p:transition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accent2">
              <a:lumMod val="50000"/>
            </a:schemeClr>
          </a:solidFill>
          <a:latin typeface="+mj-lt"/>
          <a:ea typeface="+mj-ea"/>
          <a:cs typeface="Arial"/>
        </a:defRPr>
      </a:lvl1pPr>
    </p:titleStyle>
    <p:bodyStyle>
      <a:lvl1pPr marL="176213" indent="-176213" algn="l" defTabSz="4572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Arial"/>
        <a:buChar char="•"/>
        <a:defRPr sz="2000" b="1" kern="1200">
          <a:solidFill>
            <a:schemeClr val="tx2"/>
          </a:solidFill>
          <a:latin typeface="+mn-lt"/>
          <a:ea typeface="+mn-ea"/>
          <a:cs typeface="Arial"/>
        </a:defRPr>
      </a:lvl1pPr>
      <a:lvl2pPr marL="457200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800" b="1" kern="1200">
          <a:solidFill>
            <a:schemeClr val="tx2"/>
          </a:solidFill>
          <a:latin typeface="+mn-lt"/>
          <a:ea typeface="+mn-ea"/>
          <a:cs typeface="Arial"/>
        </a:defRPr>
      </a:lvl2pPr>
      <a:lvl3pPr marL="795528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600" b="1" kern="1200">
          <a:solidFill>
            <a:schemeClr val="tx2"/>
          </a:solidFill>
          <a:latin typeface="+mn-lt"/>
          <a:ea typeface="+mn-ea"/>
          <a:cs typeface="Arial"/>
        </a:defRPr>
      </a:lvl3pPr>
      <a:lvl4pPr marL="1216152" indent="-173736" algn="l" defTabSz="4572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400" b="1" kern="1200">
          <a:solidFill>
            <a:schemeClr val="tx1"/>
          </a:solidFill>
          <a:latin typeface="+mn-lt"/>
          <a:ea typeface="+mn-ea"/>
          <a:cs typeface="Arial"/>
        </a:defRPr>
      </a:lvl4pPr>
      <a:lvl5pPr marL="1546225" indent="-176213" algn="l" defTabSz="457200" rtl="0" eaLnBrk="1" latinLnBrk="0" hangingPunct="1">
        <a:lnSpc>
          <a:spcPts val="19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lang="en-US" sz="1400" b="1" kern="1200" dirty="0">
          <a:solidFill>
            <a:schemeClr val="tx1"/>
          </a:solidFill>
          <a:latin typeface="+mn-lt"/>
          <a:ea typeface="+mn-ea"/>
          <a:cs typeface="Arial"/>
        </a:defRPr>
      </a:lvl5pPr>
      <a:lvl6pPr marL="1773238" indent="-177800" algn="l" defTabSz="401638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tabLst>
          <a:tab pos="1484313" algn="l"/>
        </a:tabLst>
        <a:defRPr sz="1400" b="1" kern="1200">
          <a:solidFill>
            <a:schemeClr val="tx1"/>
          </a:solidFill>
          <a:latin typeface="Arial"/>
          <a:ea typeface="+mn-ea"/>
          <a:cs typeface="Arial"/>
        </a:defRPr>
      </a:lvl6pPr>
      <a:lvl7pPr marL="2062163" indent="-1762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7pPr>
      <a:lvl8pPr marL="2286000" indent="-173038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8pPr>
      <a:lvl9pPr marL="2452688" indent="-1635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1" name="Marcador de Posição do Número do Diapositivo 20"/>
          <p:cNvSpPr>
            <a:spLocks noGrp="1"/>
          </p:cNvSpPr>
          <p:nvPr>
            <p:ph type="sldNum" sz="quarter" idx="4294967295"/>
          </p:nvPr>
        </p:nvSpPr>
        <p:spPr>
          <a:xfrm>
            <a:off x="11844338" y="6380163"/>
            <a:ext cx="347662" cy="269875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 lang="en-US" altLang="fr-FR">
              <a:solidFill>
                <a:srgbClr val="888888"/>
              </a:solidFill>
              <a:latin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  <a:p>
            <a:fld id="{B01BFE31-AD30-4F55-A4E4-CE7B450CF237}" type="slidenum">
              <a:rPr lang="en-US" altLang="fr-FR">
                <a:solidFill>
                  <a:srgbClr val="888888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pPr/>
              <a:t>1</a:t>
            </a:fld>
            <a:endParaRPr lang="en-US" altLang="fr-FR">
              <a:solidFill>
                <a:srgbClr val="888888"/>
              </a:solidFill>
              <a:latin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  <p:sp>
        <p:nvSpPr>
          <p:cNvPr id="23" name="Rectangle 1"/>
          <p:cNvSpPr>
            <a:spLocks/>
          </p:cNvSpPr>
          <p:nvPr/>
        </p:nvSpPr>
        <p:spPr bwMode="auto">
          <a:xfrm>
            <a:off x="0" y="0"/>
            <a:ext cx="12192000" cy="6848954"/>
          </a:xfrm>
          <a:prstGeom prst="rect">
            <a:avLst/>
          </a:prstGeom>
          <a:solidFill>
            <a:srgbClr val="0B578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/>
          </a:p>
        </p:txBody>
      </p:sp>
      <p:sp>
        <p:nvSpPr>
          <p:cNvPr id="24" name="Rectangle 3"/>
          <p:cNvSpPr>
            <a:spLocks/>
          </p:cNvSpPr>
          <p:nvPr/>
        </p:nvSpPr>
        <p:spPr bwMode="auto">
          <a:xfrm>
            <a:off x="10363954" y="266802"/>
            <a:ext cx="977889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fr-FR" sz="27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ECA</a:t>
            </a:r>
            <a:endParaRPr lang="en-US" altLang="fr-FR" sz="27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5" name="Rectangle 4" descr="image2.png"/>
          <p:cNvSpPr>
            <a:spLocks/>
          </p:cNvSpPr>
          <p:nvPr/>
        </p:nvSpPr>
        <p:spPr bwMode="auto">
          <a:xfrm>
            <a:off x="9594216" y="256514"/>
            <a:ext cx="741634" cy="460709"/>
          </a:xfrm>
          <a:prstGeom prst="rect">
            <a:avLst/>
          </a:pr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/>
          </a:p>
        </p:txBody>
      </p:sp>
      <p:sp>
        <p:nvSpPr>
          <p:cNvPr id="26" name="Rectangle 5"/>
          <p:cNvSpPr txBox="1">
            <a:spLocks noChangeArrowheads="1"/>
          </p:cNvSpPr>
          <p:nvPr/>
        </p:nvSpPr>
        <p:spPr>
          <a:xfrm>
            <a:off x="4540796" y="966083"/>
            <a:ext cx="7583325" cy="21331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12700">
              <a:lnSpc>
                <a:spcPct val="104000"/>
              </a:lnSpc>
            </a:pPr>
            <a:endParaRPr lang="en-US" altLang="fr-FR" sz="4400" b="1" dirty="0">
              <a:solidFill>
                <a:schemeClr val="accent6">
                  <a:lumMod val="20000"/>
                  <a:lumOff val="80000"/>
                </a:schemeClr>
              </a:solidFill>
              <a:ea typeface="Lato" panose="020F0502020204030203" pitchFamily="34" charset="0"/>
              <a:cs typeface="Lato" panose="020F0502020204030203" pitchFamily="34" charset="0"/>
              <a:sym typeface="Lato" panose="020F0502020204030203" pitchFamily="34" charset="0"/>
            </a:endParaRPr>
          </a:p>
        </p:txBody>
      </p:sp>
      <p:sp>
        <p:nvSpPr>
          <p:cNvPr id="27" name="Rectangle 6"/>
          <p:cNvSpPr>
            <a:spLocks/>
          </p:cNvSpPr>
          <p:nvPr/>
        </p:nvSpPr>
        <p:spPr bwMode="auto">
          <a:xfrm>
            <a:off x="5653862" y="4873370"/>
            <a:ext cx="4938750" cy="53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ts val="100"/>
              </a:spcBef>
            </a:pPr>
            <a:r>
              <a:rPr lang="en-US" altLang="fr-FR" sz="1700" dirty="0" smtClean="0">
                <a:solidFill>
                  <a:srgbClr val="FFFFFF"/>
                </a:solidFill>
                <a:latin typeface="Lato" panose="020F0502020204030203" pitchFamily="34" charset="0"/>
                <a:sym typeface="Lato" panose="020F0502020204030203" pitchFamily="34" charset="0"/>
              </a:rPr>
              <a:t>Meriem Ait Ouyahia </a:t>
            </a:r>
          </a:p>
          <a:p>
            <a:pPr algn="ctr" eaLnBrk="1">
              <a:spcBef>
                <a:spcPts val="100"/>
              </a:spcBef>
            </a:pPr>
            <a:r>
              <a:rPr lang="en-GB" altLang="fr-FR" sz="1700" dirty="0" smtClean="0">
                <a:solidFill>
                  <a:srgbClr val="FFFFFF"/>
                </a:solidFill>
                <a:latin typeface="Lato" panose="020F0502020204030203" pitchFamily="34" charset="0"/>
                <a:sym typeface="Lato" panose="020F0502020204030203" pitchFamily="34" charset="0"/>
              </a:rPr>
              <a:t>African Centre for Statistics</a:t>
            </a:r>
            <a:endParaRPr lang="en-US" altLang="fr-FR" sz="1700" dirty="0">
              <a:solidFill>
                <a:srgbClr val="FFFFFF"/>
              </a:solidFill>
              <a:latin typeface="Lato" panose="020F0502020204030203" pitchFamily="34" charset="0"/>
              <a:sym typeface="Lato" panose="020F0502020204030203" pitchFamily="34" charset="0"/>
            </a:endParaRPr>
          </a:p>
        </p:txBody>
      </p:sp>
      <p:sp>
        <p:nvSpPr>
          <p:cNvPr id="28" name="Rectangle 7"/>
          <p:cNvSpPr>
            <a:spLocks/>
          </p:cNvSpPr>
          <p:nvPr/>
        </p:nvSpPr>
        <p:spPr bwMode="auto">
          <a:xfrm>
            <a:off x="4674437" y="6160211"/>
            <a:ext cx="515783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7325" indent="3619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/>
            <a:r>
              <a:rPr lang="en-US" altLang="fr-FR" sz="1700" b="1" dirty="0" err="1" smtClean="0">
                <a:solidFill>
                  <a:srgbClr val="FFFFFF"/>
                </a:solidFill>
                <a:latin typeface="Lato" panose="020F0502020204030203" pitchFamily="34" charset="0"/>
                <a:sym typeface="Lato" panose="020F0502020204030203" pitchFamily="34" charset="0"/>
              </a:rPr>
              <a:t>Mahe</a:t>
            </a:r>
            <a:r>
              <a:rPr lang="en-US" altLang="fr-FR" sz="1700" b="1" dirty="0" smtClean="0">
                <a:solidFill>
                  <a:srgbClr val="FFFFFF"/>
                </a:solidFill>
                <a:latin typeface="Lato" panose="020F0502020204030203" pitchFamily="34" charset="0"/>
                <a:sym typeface="Lato" panose="020F0502020204030203" pitchFamily="34" charset="0"/>
              </a:rPr>
              <a:t>, Seychelles, 27 </a:t>
            </a:r>
            <a:r>
              <a:rPr lang="en-US" altLang="fr-FR" sz="1700" b="1" dirty="0" err="1" smtClean="0">
                <a:solidFill>
                  <a:srgbClr val="FFFFFF"/>
                </a:solidFill>
                <a:latin typeface="Lato" panose="020F0502020204030203" pitchFamily="34" charset="0"/>
                <a:sym typeface="Lato" panose="020F0502020204030203" pitchFamily="34" charset="0"/>
              </a:rPr>
              <a:t>octobre</a:t>
            </a:r>
            <a:r>
              <a:rPr lang="en-US" altLang="fr-FR" sz="1700" b="1" dirty="0" smtClean="0">
                <a:solidFill>
                  <a:srgbClr val="FFFFFF"/>
                </a:solidFill>
                <a:latin typeface="Lato" panose="020F0502020204030203" pitchFamily="34" charset="0"/>
                <a:sym typeface="Lato" panose="020F0502020204030203" pitchFamily="34" charset="0"/>
              </a:rPr>
              <a:t> 2017</a:t>
            </a:r>
            <a:endParaRPr lang="en-US" altLang="fr-FR" sz="1700" b="1" dirty="0">
              <a:solidFill>
                <a:srgbClr val="FFFFFF"/>
              </a:solidFill>
              <a:latin typeface="Lato" panose="020F0502020204030203" pitchFamily="34" charset="0"/>
              <a:sym typeface="Lato" panose="020F0502020204030203" pitchFamily="34" charset="0"/>
            </a:endParaRPr>
          </a:p>
        </p:txBody>
      </p:sp>
      <p:sp>
        <p:nvSpPr>
          <p:cNvPr id="29" name="AutoShape 8"/>
          <p:cNvSpPr>
            <a:spLocks/>
          </p:cNvSpPr>
          <p:nvPr/>
        </p:nvSpPr>
        <p:spPr bwMode="auto">
          <a:xfrm>
            <a:off x="663576" y="3260933"/>
            <a:ext cx="3666966" cy="51135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155" y="0"/>
                </a:moveTo>
                <a:lnTo>
                  <a:pt x="1445" y="0"/>
                </a:lnTo>
                <a:lnTo>
                  <a:pt x="1185" y="172"/>
                </a:lnTo>
                <a:lnTo>
                  <a:pt x="941" y="669"/>
                </a:lnTo>
                <a:lnTo>
                  <a:pt x="716" y="1460"/>
                </a:lnTo>
                <a:lnTo>
                  <a:pt x="514" y="2514"/>
                </a:lnTo>
                <a:lnTo>
                  <a:pt x="340" y="3803"/>
                </a:lnTo>
                <a:lnTo>
                  <a:pt x="197" y="5295"/>
                </a:lnTo>
                <a:lnTo>
                  <a:pt x="90" y="6961"/>
                </a:lnTo>
                <a:lnTo>
                  <a:pt x="23" y="8770"/>
                </a:lnTo>
                <a:lnTo>
                  <a:pt x="0" y="10692"/>
                </a:lnTo>
                <a:lnTo>
                  <a:pt x="0" y="10908"/>
                </a:lnTo>
                <a:lnTo>
                  <a:pt x="23" y="12830"/>
                </a:lnTo>
                <a:lnTo>
                  <a:pt x="90" y="14639"/>
                </a:lnTo>
                <a:lnTo>
                  <a:pt x="197" y="16304"/>
                </a:lnTo>
                <a:lnTo>
                  <a:pt x="340" y="17797"/>
                </a:lnTo>
                <a:lnTo>
                  <a:pt x="514" y="19085"/>
                </a:lnTo>
                <a:lnTo>
                  <a:pt x="716" y="20140"/>
                </a:lnTo>
                <a:lnTo>
                  <a:pt x="941" y="20931"/>
                </a:lnTo>
                <a:lnTo>
                  <a:pt x="1185" y="21428"/>
                </a:lnTo>
                <a:lnTo>
                  <a:pt x="1445" y="21600"/>
                </a:lnTo>
                <a:lnTo>
                  <a:pt x="20155" y="21600"/>
                </a:lnTo>
                <a:lnTo>
                  <a:pt x="20415" y="21428"/>
                </a:lnTo>
                <a:lnTo>
                  <a:pt x="20659" y="20931"/>
                </a:lnTo>
                <a:lnTo>
                  <a:pt x="20884" y="20140"/>
                </a:lnTo>
                <a:lnTo>
                  <a:pt x="21086" y="19085"/>
                </a:lnTo>
                <a:lnTo>
                  <a:pt x="21260" y="17797"/>
                </a:lnTo>
                <a:lnTo>
                  <a:pt x="21403" y="16304"/>
                </a:lnTo>
                <a:lnTo>
                  <a:pt x="21510" y="14639"/>
                </a:lnTo>
                <a:lnTo>
                  <a:pt x="2157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7" y="8770"/>
                </a:lnTo>
                <a:lnTo>
                  <a:pt x="21510" y="6961"/>
                </a:lnTo>
                <a:lnTo>
                  <a:pt x="21403" y="5295"/>
                </a:lnTo>
                <a:lnTo>
                  <a:pt x="21260" y="3803"/>
                </a:lnTo>
                <a:lnTo>
                  <a:pt x="21086" y="2514"/>
                </a:lnTo>
                <a:lnTo>
                  <a:pt x="20884" y="1460"/>
                </a:lnTo>
                <a:lnTo>
                  <a:pt x="20659" y="669"/>
                </a:lnTo>
                <a:lnTo>
                  <a:pt x="20415" y="172"/>
                </a:lnTo>
                <a:lnTo>
                  <a:pt x="20155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" name="AutoShape 9"/>
          <p:cNvSpPr>
            <a:spLocks/>
          </p:cNvSpPr>
          <p:nvPr/>
        </p:nvSpPr>
        <p:spPr bwMode="auto">
          <a:xfrm>
            <a:off x="1004887" y="3876883"/>
            <a:ext cx="2646457" cy="51135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97" y="0"/>
                </a:moveTo>
                <a:lnTo>
                  <a:pt x="2003" y="0"/>
                </a:lnTo>
                <a:lnTo>
                  <a:pt x="1643" y="172"/>
                </a:lnTo>
                <a:lnTo>
                  <a:pt x="1304" y="669"/>
                </a:lnTo>
                <a:lnTo>
                  <a:pt x="992" y="1460"/>
                </a:lnTo>
                <a:lnTo>
                  <a:pt x="713" y="2514"/>
                </a:lnTo>
                <a:lnTo>
                  <a:pt x="471" y="3803"/>
                </a:lnTo>
                <a:lnTo>
                  <a:pt x="274" y="5295"/>
                </a:lnTo>
                <a:lnTo>
                  <a:pt x="125" y="6961"/>
                </a:lnTo>
                <a:lnTo>
                  <a:pt x="32" y="8770"/>
                </a:lnTo>
                <a:lnTo>
                  <a:pt x="0" y="10692"/>
                </a:lnTo>
                <a:lnTo>
                  <a:pt x="0" y="10908"/>
                </a:lnTo>
                <a:lnTo>
                  <a:pt x="32" y="12830"/>
                </a:lnTo>
                <a:lnTo>
                  <a:pt x="125" y="14639"/>
                </a:lnTo>
                <a:lnTo>
                  <a:pt x="274" y="16304"/>
                </a:lnTo>
                <a:lnTo>
                  <a:pt x="471" y="17797"/>
                </a:lnTo>
                <a:lnTo>
                  <a:pt x="713" y="19085"/>
                </a:lnTo>
                <a:lnTo>
                  <a:pt x="992" y="20140"/>
                </a:lnTo>
                <a:lnTo>
                  <a:pt x="1304" y="20931"/>
                </a:lnTo>
                <a:lnTo>
                  <a:pt x="1643" y="21428"/>
                </a:lnTo>
                <a:lnTo>
                  <a:pt x="2003" y="21600"/>
                </a:lnTo>
                <a:lnTo>
                  <a:pt x="19597" y="21600"/>
                </a:lnTo>
                <a:lnTo>
                  <a:pt x="19957" y="21428"/>
                </a:lnTo>
                <a:lnTo>
                  <a:pt x="20296" y="20931"/>
                </a:lnTo>
                <a:lnTo>
                  <a:pt x="20608" y="20140"/>
                </a:lnTo>
                <a:lnTo>
                  <a:pt x="20887" y="19085"/>
                </a:lnTo>
                <a:lnTo>
                  <a:pt x="21129" y="17797"/>
                </a:lnTo>
                <a:lnTo>
                  <a:pt x="21327" y="16304"/>
                </a:lnTo>
                <a:lnTo>
                  <a:pt x="21475" y="14639"/>
                </a:lnTo>
                <a:lnTo>
                  <a:pt x="21568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8" y="8770"/>
                </a:lnTo>
                <a:lnTo>
                  <a:pt x="21475" y="6961"/>
                </a:lnTo>
                <a:lnTo>
                  <a:pt x="21327" y="5295"/>
                </a:lnTo>
                <a:lnTo>
                  <a:pt x="21129" y="3803"/>
                </a:lnTo>
                <a:lnTo>
                  <a:pt x="20887" y="2514"/>
                </a:lnTo>
                <a:lnTo>
                  <a:pt x="20608" y="1460"/>
                </a:lnTo>
                <a:lnTo>
                  <a:pt x="20296" y="669"/>
                </a:lnTo>
                <a:lnTo>
                  <a:pt x="19957" y="172"/>
                </a:lnTo>
                <a:lnTo>
                  <a:pt x="19597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1" name="AutoShape 10"/>
          <p:cNvSpPr>
            <a:spLocks/>
          </p:cNvSpPr>
          <p:nvPr/>
        </p:nvSpPr>
        <p:spPr bwMode="auto">
          <a:xfrm>
            <a:off x="1166813" y="4554783"/>
            <a:ext cx="2760367" cy="50976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681" y="0"/>
                </a:moveTo>
                <a:lnTo>
                  <a:pt x="1919" y="0"/>
                </a:lnTo>
                <a:lnTo>
                  <a:pt x="1574" y="172"/>
                </a:lnTo>
                <a:lnTo>
                  <a:pt x="1250" y="669"/>
                </a:lnTo>
                <a:lnTo>
                  <a:pt x="951" y="1460"/>
                </a:lnTo>
                <a:lnTo>
                  <a:pt x="683" y="2514"/>
                </a:lnTo>
                <a:lnTo>
                  <a:pt x="451" y="3803"/>
                </a:lnTo>
                <a:lnTo>
                  <a:pt x="262" y="5295"/>
                </a:lnTo>
                <a:lnTo>
                  <a:pt x="120" y="6961"/>
                </a:lnTo>
                <a:lnTo>
                  <a:pt x="31" y="8770"/>
                </a:lnTo>
                <a:lnTo>
                  <a:pt x="0" y="10692"/>
                </a:lnTo>
                <a:lnTo>
                  <a:pt x="0" y="10908"/>
                </a:lnTo>
                <a:lnTo>
                  <a:pt x="31" y="12830"/>
                </a:lnTo>
                <a:lnTo>
                  <a:pt x="120" y="14639"/>
                </a:lnTo>
                <a:lnTo>
                  <a:pt x="262" y="16304"/>
                </a:lnTo>
                <a:lnTo>
                  <a:pt x="451" y="17797"/>
                </a:lnTo>
                <a:lnTo>
                  <a:pt x="683" y="19085"/>
                </a:lnTo>
                <a:lnTo>
                  <a:pt x="951" y="20140"/>
                </a:lnTo>
                <a:lnTo>
                  <a:pt x="1250" y="20931"/>
                </a:lnTo>
                <a:lnTo>
                  <a:pt x="1574" y="21428"/>
                </a:lnTo>
                <a:lnTo>
                  <a:pt x="1919" y="21600"/>
                </a:lnTo>
                <a:lnTo>
                  <a:pt x="19681" y="21600"/>
                </a:lnTo>
                <a:lnTo>
                  <a:pt x="20026" y="21420"/>
                </a:lnTo>
                <a:lnTo>
                  <a:pt x="20350" y="20904"/>
                </a:lnTo>
                <a:lnTo>
                  <a:pt x="20649" y="20084"/>
                </a:lnTo>
                <a:lnTo>
                  <a:pt x="20917" y="18995"/>
                </a:lnTo>
                <a:lnTo>
                  <a:pt x="21149" y="17671"/>
                </a:lnTo>
                <a:lnTo>
                  <a:pt x="21338" y="16144"/>
                </a:lnTo>
                <a:lnTo>
                  <a:pt x="21480" y="14450"/>
                </a:lnTo>
                <a:lnTo>
                  <a:pt x="21569" y="12621"/>
                </a:lnTo>
                <a:lnTo>
                  <a:pt x="21600" y="10692"/>
                </a:lnTo>
                <a:lnTo>
                  <a:pt x="21569" y="8770"/>
                </a:lnTo>
                <a:lnTo>
                  <a:pt x="21480" y="6961"/>
                </a:lnTo>
                <a:lnTo>
                  <a:pt x="21338" y="5295"/>
                </a:lnTo>
                <a:lnTo>
                  <a:pt x="21149" y="3803"/>
                </a:lnTo>
                <a:lnTo>
                  <a:pt x="20917" y="2514"/>
                </a:lnTo>
                <a:lnTo>
                  <a:pt x="20649" y="1460"/>
                </a:lnTo>
                <a:lnTo>
                  <a:pt x="20350" y="669"/>
                </a:lnTo>
                <a:lnTo>
                  <a:pt x="20026" y="172"/>
                </a:lnTo>
                <a:lnTo>
                  <a:pt x="19681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2" name="AutoShape 11"/>
          <p:cNvSpPr>
            <a:spLocks/>
          </p:cNvSpPr>
          <p:nvPr/>
        </p:nvSpPr>
        <p:spPr bwMode="auto">
          <a:xfrm>
            <a:off x="1166814" y="5240583"/>
            <a:ext cx="2104994" cy="50976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083" y="0"/>
                </a:moveTo>
                <a:lnTo>
                  <a:pt x="2517" y="0"/>
                </a:lnTo>
                <a:lnTo>
                  <a:pt x="2065" y="172"/>
                </a:lnTo>
                <a:lnTo>
                  <a:pt x="1639" y="669"/>
                </a:lnTo>
                <a:lnTo>
                  <a:pt x="1247" y="1460"/>
                </a:lnTo>
                <a:lnTo>
                  <a:pt x="895" y="2514"/>
                </a:lnTo>
                <a:lnTo>
                  <a:pt x="592" y="3803"/>
                </a:lnTo>
                <a:lnTo>
                  <a:pt x="344" y="5295"/>
                </a:lnTo>
                <a:lnTo>
                  <a:pt x="157" y="6961"/>
                </a:lnTo>
                <a:lnTo>
                  <a:pt x="41" y="8770"/>
                </a:lnTo>
                <a:lnTo>
                  <a:pt x="0" y="10692"/>
                </a:lnTo>
                <a:lnTo>
                  <a:pt x="0" y="10908"/>
                </a:lnTo>
                <a:lnTo>
                  <a:pt x="41" y="12830"/>
                </a:lnTo>
                <a:lnTo>
                  <a:pt x="157" y="14639"/>
                </a:lnTo>
                <a:lnTo>
                  <a:pt x="344" y="16304"/>
                </a:lnTo>
                <a:lnTo>
                  <a:pt x="592" y="17797"/>
                </a:lnTo>
                <a:lnTo>
                  <a:pt x="895" y="19085"/>
                </a:lnTo>
                <a:lnTo>
                  <a:pt x="1247" y="20140"/>
                </a:lnTo>
                <a:lnTo>
                  <a:pt x="1639" y="20931"/>
                </a:lnTo>
                <a:lnTo>
                  <a:pt x="2065" y="21428"/>
                </a:lnTo>
                <a:lnTo>
                  <a:pt x="2517" y="21600"/>
                </a:lnTo>
                <a:lnTo>
                  <a:pt x="19083" y="21600"/>
                </a:lnTo>
                <a:lnTo>
                  <a:pt x="19535" y="21428"/>
                </a:lnTo>
                <a:lnTo>
                  <a:pt x="19961" y="20931"/>
                </a:lnTo>
                <a:lnTo>
                  <a:pt x="20353" y="20140"/>
                </a:lnTo>
                <a:lnTo>
                  <a:pt x="20705" y="19085"/>
                </a:lnTo>
                <a:lnTo>
                  <a:pt x="21008" y="17797"/>
                </a:lnTo>
                <a:lnTo>
                  <a:pt x="21256" y="16304"/>
                </a:lnTo>
                <a:lnTo>
                  <a:pt x="21443" y="14639"/>
                </a:lnTo>
                <a:lnTo>
                  <a:pt x="21559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59" y="8770"/>
                </a:lnTo>
                <a:lnTo>
                  <a:pt x="21443" y="6961"/>
                </a:lnTo>
                <a:lnTo>
                  <a:pt x="21256" y="5295"/>
                </a:lnTo>
                <a:lnTo>
                  <a:pt x="21008" y="3803"/>
                </a:lnTo>
                <a:lnTo>
                  <a:pt x="20705" y="2514"/>
                </a:lnTo>
                <a:lnTo>
                  <a:pt x="20353" y="1460"/>
                </a:lnTo>
                <a:lnTo>
                  <a:pt x="19961" y="669"/>
                </a:lnTo>
                <a:lnTo>
                  <a:pt x="19535" y="172"/>
                </a:lnTo>
                <a:lnTo>
                  <a:pt x="1908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3" name="AutoShape 12"/>
          <p:cNvSpPr>
            <a:spLocks/>
          </p:cNvSpPr>
          <p:nvPr/>
        </p:nvSpPr>
        <p:spPr bwMode="auto">
          <a:xfrm>
            <a:off x="1411289" y="5910471"/>
            <a:ext cx="1451182" cy="51135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948" y="0"/>
                </a:moveTo>
                <a:lnTo>
                  <a:pt x="3652" y="0"/>
                </a:lnTo>
                <a:lnTo>
                  <a:pt x="2996" y="172"/>
                </a:lnTo>
                <a:lnTo>
                  <a:pt x="2378" y="669"/>
                </a:lnTo>
                <a:lnTo>
                  <a:pt x="1809" y="1460"/>
                </a:lnTo>
                <a:lnTo>
                  <a:pt x="1299" y="2514"/>
                </a:lnTo>
                <a:lnTo>
                  <a:pt x="859" y="3803"/>
                </a:lnTo>
                <a:lnTo>
                  <a:pt x="499" y="5295"/>
                </a:lnTo>
                <a:lnTo>
                  <a:pt x="228" y="6961"/>
                </a:lnTo>
                <a:lnTo>
                  <a:pt x="59" y="8770"/>
                </a:lnTo>
                <a:lnTo>
                  <a:pt x="0" y="10692"/>
                </a:lnTo>
                <a:lnTo>
                  <a:pt x="0" y="10908"/>
                </a:lnTo>
                <a:lnTo>
                  <a:pt x="59" y="12830"/>
                </a:lnTo>
                <a:lnTo>
                  <a:pt x="228" y="14639"/>
                </a:lnTo>
                <a:lnTo>
                  <a:pt x="499" y="16304"/>
                </a:lnTo>
                <a:lnTo>
                  <a:pt x="859" y="17797"/>
                </a:lnTo>
                <a:lnTo>
                  <a:pt x="1299" y="19085"/>
                </a:lnTo>
                <a:lnTo>
                  <a:pt x="1809" y="20140"/>
                </a:lnTo>
                <a:lnTo>
                  <a:pt x="2378" y="20931"/>
                </a:lnTo>
                <a:lnTo>
                  <a:pt x="2996" y="21428"/>
                </a:lnTo>
                <a:lnTo>
                  <a:pt x="3652" y="21600"/>
                </a:lnTo>
                <a:lnTo>
                  <a:pt x="17948" y="21600"/>
                </a:lnTo>
                <a:lnTo>
                  <a:pt x="18605" y="21428"/>
                </a:lnTo>
                <a:lnTo>
                  <a:pt x="19222" y="20931"/>
                </a:lnTo>
                <a:lnTo>
                  <a:pt x="19791" y="20140"/>
                </a:lnTo>
                <a:lnTo>
                  <a:pt x="20301" y="19085"/>
                </a:lnTo>
                <a:lnTo>
                  <a:pt x="20741" y="17797"/>
                </a:lnTo>
                <a:lnTo>
                  <a:pt x="21101" y="16304"/>
                </a:lnTo>
                <a:lnTo>
                  <a:pt x="21372" y="14639"/>
                </a:lnTo>
                <a:lnTo>
                  <a:pt x="21541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1" y="8770"/>
                </a:lnTo>
                <a:lnTo>
                  <a:pt x="21372" y="6961"/>
                </a:lnTo>
                <a:lnTo>
                  <a:pt x="21101" y="5295"/>
                </a:lnTo>
                <a:lnTo>
                  <a:pt x="20741" y="3803"/>
                </a:lnTo>
                <a:lnTo>
                  <a:pt x="20301" y="2514"/>
                </a:lnTo>
                <a:lnTo>
                  <a:pt x="19791" y="1460"/>
                </a:lnTo>
                <a:lnTo>
                  <a:pt x="19222" y="669"/>
                </a:lnTo>
                <a:lnTo>
                  <a:pt x="18605" y="172"/>
                </a:lnTo>
                <a:lnTo>
                  <a:pt x="1794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4" name="AutoShape 13"/>
          <p:cNvSpPr>
            <a:spLocks/>
          </p:cNvSpPr>
          <p:nvPr/>
        </p:nvSpPr>
        <p:spPr bwMode="auto">
          <a:xfrm>
            <a:off x="-1" y="-12144"/>
            <a:ext cx="987741" cy="497059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873" y="0"/>
                </a:moveTo>
                <a:lnTo>
                  <a:pt x="0" y="0"/>
                </a:lnTo>
                <a:lnTo>
                  <a:pt x="0" y="21600"/>
                </a:lnTo>
                <a:lnTo>
                  <a:pt x="16243" y="21600"/>
                </a:lnTo>
                <a:lnTo>
                  <a:pt x="17206" y="21423"/>
                </a:lnTo>
                <a:lnTo>
                  <a:pt x="18112" y="20914"/>
                </a:lnTo>
                <a:lnTo>
                  <a:pt x="18947" y="20103"/>
                </a:lnTo>
                <a:lnTo>
                  <a:pt x="19694" y="19021"/>
                </a:lnTo>
                <a:lnTo>
                  <a:pt x="20340" y="17700"/>
                </a:lnTo>
                <a:lnTo>
                  <a:pt x="20869" y="16169"/>
                </a:lnTo>
                <a:lnTo>
                  <a:pt x="21265" y="14461"/>
                </a:lnTo>
                <a:lnTo>
                  <a:pt x="21514" y="12606"/>
                </a:lnTo>
                <a:lnTo>
                  <a:pt x="21600" y="10635"/>
                </a:lnTo>
                <a:lnTo>
                  <a:pt x="21600" y="10413"/>
                </a:lnTo>
                <a:lnTo>
                  <a:pt x="21514" y="8442"/>
                </a:lnTo>
                <a:lnTo>
                  <a:pt x="21265" y="6587"/>
                </a:lnTo>
                <a:lnTo>
                  <a:pt x="20869" y="4879"/>
                </a:lnTo>
                <a:lnTo>
                  <a:pt x="20340" y="3349"/>
                </a:lnTo>
                <a:lnTo>
                  <a:pt x="19694" y="2027"/>
                </a:lnTo>
                <a:lnTo>
                  <a:pt x="18947" y="945"/>
                </a:lnTo>
                <a:lnTo>
                  <a:pt x="18112" y="134"/>
                </a:lnTo>
                <a:lnTo>
                  <a:pt x="1787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5" name="AutoShape 14"/>
          <p:cNvSpPr>
            <a:spLocks/>
          </p:cNvSpPr>
          <p:nvPr/>
        </p:nvSpPr>
        <p:spPr bwMode="auto">
          <a:xfrm>
            <a:off x="1519239" y="6539285"/>
            <a:ext cx="777084" cy="30967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782" y="0"/>
                </a:moveTo>
                <a:lnTo>
                  <a:pt x="6817" y="0"/>
                </a:lnTo>
                <a:lnTo>
                  <a:pt x="5592" y="283"/>
                </a:lnTo>
                <a:lnTo>
                  <a:pt x="4439" y="1100"/>
                </a:lnTo>
                <a:lnTo>
                  <a:pt x="3377" y="2401"/>
                </a:lnTo>
                <a:lnTo>
                  <a:pt x="2425" y="4137"/>
                </a:lnTo>
                <a:lnTo>
                  <a:pt x="1603" y="6257"/>
                </a:lnTo>
                <a:lnTo>
                  <a:pt x="931" y="8712"/>
                </a:lnTo>
                <a:lnTo>
                  <a:pt x="426" y="11452"/>
                </a:lnTo>
                <a:lnTo>
                  <a:pt x="110" y="14428"/>
                </a:lnTo>
                <a:lnTo>
                  <a:pt x="0" y="17590"/>
                </a:lnTo>
                <a:lnTo>
                  <a:pt x="0" y="17946"/>
                </a:lnTo>
                <a:lnTo>
                  <a:pt x="110" y="21108"/>
                </a:lnTo>
                <a:lnTo>
                  <a:pt x="162" y="21600"/>
                </a:lnTo>
                <a:lnTo>
                  <a:pt x="21438" y="21600"/>
                </a:lnTo>
                <a:lnTo>
                  <a:pt x="21490" y="21108"/>
                </a:lnTo>
                <a:lnTo>
                  <a:pt x="21600" y="17946"/>
                </a:lnTo>
                <a:lnTo>
                  <a:pt x="21600" y="17590"/>
                </a:lnTo>
                <a:lnTo>
                  <a:pt x="21490" y="14428"/>
                </a:lnTo>
                <a:lnTo>
                  <a:pt x="21173" y="11452"/>
                </a:lnTo>
                <a:lnTo>
                  <a:pt x="20669" y="8712"/>
                </a:lnTo>
                <a:lnTo>
                  <a:pt x="19997" y="6257"/>
                </a:lnTo>
                <a:lnTo>
                  <a:pt x="19175" y="4137"/>
                </a:lnTo>
                <a:lnTo>
                  <a:pt x="18223" y="2401"/>
                </a:lnTo>
                <a:lnTo>
                  <a:pt x="17161" y="1100"/>
                </a:lnTo>
                <a:lnTo>
                  <a:pt x="16008" y="283"/>
                </a:lnTo>
                <a:lnTo>
                  <a:pt x="1478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6" name="AutoShape 15"/>
          <p:cNvSpPr>
            <a:spLocks/>
          </p:cNvSpPr>
          <p:nvPr/>
        </p:nvSpPr>
        <p:spPr bwMode="auto">
          <a:xfrm>
            <a:off x="0" y="560633"/>
            <a:ext cx="1510478" cy="50976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093" y="0"/>
                </a:moveTo>
                <a:lnTo>
                  <a:pt x="0" y="0"/>
                </a:lnTo>
                <a:lnTo>
                  <a:pt x="0" y="21600"/>
                </a:lnTo>
                <a:lnTo>
                  <a:pt x="18093" y="21600"/>
                </a:lnTo>
                <a:lnTo>
                  <a:pt x="18724" y="21428"/>
                </a:lnTo>
                <a:lnTo>
                  <a:pt x="19317" y="20931"/>
                </a:lnTo>
                <a:lnTo>
                  <a:pt x="19863" y="20140"/>
                </a:lnTo>
                <a:lnTo>
                  <a:pt x="20353" y="19085"/>
                </a:lnTo>
                <a:lnTo>
                  <a:pt x="20775" y="17797"/>
                </a:lnTo>
                <a:lnTo>
                  <a:pt x="21121" y="16304"/>
                </a:lnTo>
                <a:lnTo>
                  <a:pt x="21381" y="14639"/>
                </a:lnTo>
                <a:lnTo>
                  <a:pt x="21544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4" y="8770"/>
                </a:lnTo>
                <a:lnTo>
                  <a:pt x="21381" y="6961"/>
                </a:lnTo>
                <a:lnTo>
                  <a:pt x="21121" y="5295"/>
                </a:lnTo>
                <a:lnTo>
                  <a:pt x="20775" y="3803"/>
                </a:lnTo>
                <a:lnTo>
                  <a:pt x="20353" y="2514"/>
                </a:lnTo>
                <a:lnTo>
                  <a:pt x="19863" y="1460"/>
                </a:lnTo>
                <a:lnTo>
                  <a:pt x="19317" y="669"/>
                </a:lnTo>
                <a:lnTo>
                  <a:pt x="18724" y="172"/>
                </a:lnTo>
                <a:lnTo>
                  <a:pt x="1809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7" name="AutoShape 16"/>
          <p:cNvSpPr>
            <a:spLocks/>
          </p:cNvSpPr>
          <p:nvPr/>
        </p:nvSpPr>
        <p:spPr bwMode="auto">
          <a:xfrm>
            <a:off x="0" y="1225795"/>
            <a:ext cx="3014714" cy="509764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842" y="0"/>
                </a:moveTo>
                <a:lnTo>
                  <a:pt x="0" y="0"/>
                </a:lnTo>
                <a:lnTo>
                  <a:pt x="0" y="21600"/>
                </a:lnTo>
                <a:lnTo>
                  <a:pt x="19842" y="21600"/>
                </a:lnTo>
                <a:lnTo>
                  <a:pt x="20158" y="21428"/>
                </a:lnTo>
                <a:lnTo>
                  <a:pt x="20456" y="20931"/>
                </a:lnTo>
                <a:lnTo>
                  <a:pt x="20729" y="20140"/>
                </a:lnTo>
                <a:lnTo>
                  <a:pt x="20975" y="19085"/>
                </a:lnTo>
                <a:lnTo>
                  <a:pt x="21187" y="17797"/>
                </a:lnTo>
                <a:lnTo>
                  <a:pt x="21360" y="16304"/>
                </a:lnTo>
                <a:lnTo>
                  <a:pt x="21490" y="14639"/>
                </a:lnTo>
                <a:lnTo>
                  <a:pt x="21572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2" y="8770"/>
                </a:lnTo>
                <a:lnTo>
                  <a:pt x="21490" y="6961"/>
                </a:lnTo>
                <a:lnTo>
                  <a:pt x="21360" y="5295"/>
                </a:lnTo>
                <a:lnTo>
                  <a:pt x="21187" y="3803"/>
                </a:lnTo>
                <a:lnTo>
                  <a:pt x="20975" y="2514"/>
                </a:lnTo>
                <a:lnTo>
                  <a:pt x="20729" y="1460"/>
                </a:lnTo>
                <a:lnTo>
                  <a:pt x="20456" y="669"/>
                </a:lnTo>
                <a:lnTo>
                  <a:pt x="20158" y="172"/>
                </a:lnTo>
                <a:lnTo>
                  <a:pt x="1984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8" name="AutoShape 17"/>
          <p:cNvSpPr>
            <a:spLocks/>
          </p:cNvSpPr>
          <p:nvPr/>
        </p:nvSpPr>
        <p:spPr bwMode="auto">
          <a:xfrm>
            <a:off x="0" y="1859183"/>
            <a:ext cx="3373609" cy="50976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030" y="0"/>
                </a:moveTo>
                <a:lnTo>
                  <a:pt x="0" y="0"/>
                </a:lnTo>
                <a:lnTo>
                  <a:pt x="0" y="21600"/>
                </a:lnTo>
                <a:lnTo>
                  <a:pt x="20030" y="21600"/>
                </a:lnTo>
                <a:lnTo>
                  <a:pt x="20312" y="21428"/>
                </a:lnTo>
                <a:lnTo>
                  <a:pt x="20578" y="20931"/>
                </a:lnTo>
                <a:lnTo>
                  <a:pt x="20822" y="20140"/>
                </a:lnTo>
                <a:lnTo>
                  <a:pt x="21041" y="19085"/>
                </a:lnTo>
                <a:lnTo>
                  <a:pt x="21231" y="17797"/>
                </a:lnTo>
                <a:lnTo>
                  <a:pt x="21386" y="16304"/>
                </a:lnTo>
                <a:lnTo>
                  <a:pt x="21502" y="14639"/>
                </a:lnTo>
                <a:lnTo>
                  <a:pt x="21575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5" y="8770"/>
                </a:lnTo>
                <a:lnTo>
                  <a:pt x="21502" y="6961"/>
                </a:lnTo>
                <a:lnTo>
                  <a:pt x="21386" y="5295"/>
                </a:lnTo>
                <a:lnTo>
                  <a:pt x="21231" y="3803"/>
                </a:lnTo>
                <a:lnTo>
                  <a:pt x="21041" y="2514"/>
                </a:lnTo>
                <a:lnTo>
                  <a:pt x="20822" y="1460"/>
                </a:lnTo>
                <a:lnTo>
                  <a:pt x="20578" y="669"/>
                </a:lnTo>
                <a:lnTo>
                  <a:pt x="20312" y="172"/>
                </a:lnTo>
                <a:lnTo>
                  <a:pt x="20030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9" name="AutoShape 18"/>
          <p:cNvSpPr>
            <a:spLocks/>
          </p:cNvSpPr>
          <p:nvPr/>
        </p:nvSpPr>
        <p:spPr bwMode="auto">
          <a:xfrm>
            <a:off x="0" y="2587833"/>
            <a:ext cx="4540796" cy="51135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598" y="0"/>
                </a:moveTo>
                <a:lnTo>
                  <a:pt x="0" y="0"/>
                </a:lnTo>
                <a:lnTo>
                  <a:pt x="0" y="21600"/>
                </a:lnTo>
                <a:lnTo>
                  <a:pt x="20433" y="21600"/>
                </a:lnTo>
                <a:lnTo>
                  <a:pt x="20643" y="21428"/>
                </a:lnTo>
                <a:lnTo>
                  <a:pt x="20840" y="20931"/>
                </a:lnTo>
                <a:lnTo>
                  <a:pt x="21022" y="20140"/>
                </a:lnTo>
                <a:lnTo>
                  <a:pt x="21185" y="19085"/>
                </a:lnTo>
                <a:lnTo>
                  <a:pt x="21326" y="17797"/>
                </a:lnTo>
                <a:lnTo>
                  <a:pt x="21441" y="16304"/>
                </a:lnTo>
                <a:lnTo>
                  <a:pt x="21527" y="14639"/>
                </a:lnTo>
                <a:lnTo>
                  <a:pt x="21581" y="12830"/>
                </a:lnTo>
                <a:lnTo>
                  <a:pt x="21600" y="10908"/>
                </a:lnTo>
                <a:lnTo>
                  <a:pt x="21600" y="9184"/>
                </a:lnTo>
                <a:lnTo>
                  <a:pt x="21574" y="7078"/>
                </a:lnTo>
                <a:lnTo>
                  <a:pt x="21498" y="5145"/>
                </a:lnTo>
                <a:lnTo>
                  <a:pt x="21380" y="3440"/>
                </a:lnTo>
                <a:lnTo>
                  <a:pt x="21225" y="2018"/>
                </a:lnTo>
                <a:lnTo>
                  <a:pt x="21039" y="933"/>
                </a:lnTo>
                <a:lnTo>
                  <a:pt x="20828" y="243"/>
                </a:lnTo>
                <a:lnTo>
                  <a:pt x="2059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0" name="Rectangle 19"/>
          <p:cNvSpPr>
            <a:spLocks/>
          </p:cNvSpPr>
          <p:nvPr/>
        </p:nvSpPr>
        <p:spPr bwMode="auto">
          <a:xfrm>
            <a:off x="4441588" y="3885276"/>
            <a:ext cx="6800026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45720" rIns="45720">
            <a:spAutoFit/>
          </a:bodyPr>
          <a:lstStyle>
            <a:lvl1pPr indent="3873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/>
            <a:r>
              <a:rPr lang="fr-FR" altLang="fr-FR" sz="1900" b="1" dirty="0">
                <a:solidFill>
                  <a:srgbClr val="FFC000"/>
                </a:solidFill>
                <a:latin typeface="Lato" panose="020F0502020204030203" pitchFamily="34" charset="0"/>
                <a:sym typeface="Lato" panose="020F0502020204030203" pitchFamily="34" charset="0"/>
              </a:rPr>
              <a:t>Atelier </a:t>
            </a:r>
            <a:r>
              <a:rPr lang="fr-FR" altLang="fr-FR" sz="1900" b="1" dirty="0" err="1">
                <a:solidFill>
                  <a:srgbClr val="FFC000"/>
                </a:solidFill>
                <a:latin typeface="Lato" panose="020F0502020204030203" pitchFamily="34" charset="0"/>
                <a:sym typeface="Lato" panose="020F0502020204030203" pitchFamily="34" charset="0"/>
              </a:rPr>
              <a:t>sous-régional</a:t>
            </a:r>
            <a:r>
              <a:rPr lang="fr-FR" altLang="fr-FR" sz="1900" b="1" dirty="0">
                <a:solidFill>
                  <a:srgbClr val="FFC000"/>
                </a:solidFill>
                <a:latin typeface="Lato" panose="020F0502020204030203" pitchFamily="34" charset="0"/>
                <a:sym typeface="Lato" panose="020F0502020204030203" pitchFamily="34" charset="0"/>
              </a:rPr>
              <a:t> sur la désagrégation des données</a:t>
            </a:r>
            <a:endParaRPr lang="en-US" altLang="fr-FR" sz="1900" b="1" dirty="0">
              <a:solidFill>
                <a:srgbClr val="FFC000"/>
              </a:solidFill>
              <a:latin typeface="Lato" panose="020F0502020204030203" pitchFamily="34" charset="0"/>
              <a:sym typeface="Lato" panose="020F0502020204030203" pitchFamily="34" charset="0"/>
            </a:endParaRPr>
          </a:p>
        </p:txBody>
      </p:sp>
      <p:sp>
        <p:nvSpPr>
          <p:cNvPr id="43" name="Rectangle 5"/>
          <p:cNvSpPr txBox="1">
            <a:spLocks noChangeArrowheads="1"/>
          </p:cNvSpPr>
          <p:nvPr/>
        </p:nvSpPr>
        <p:spPr>
          <a:xfrm>
            <a:off x="4693196" y="1118483"/>
            <a:ext cx="7583325" cy="21331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12700">
              <a:lnSpc>
                <a:spcPct val="104000"/>
              </a:lnSpc>
            </a:pPr>
            <a:r>
              <a:rPr lang="en-US" altLang="fr-FR" sz="44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  <a:sym typeface="Lato" panose="020F0502020204030203" pitchFamily="34" charset="0"/>
              </a:rPr>
              <a:t>Besoins</a:t>
            </a:r>
            <a:r>
              <a:rPr lang="en-US" altLang="fr-FR" sz="4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  <a:sym typeface="Lato" panose="020F0502020204030203" pitchFamily="34" charset="0"/>
              </a:rPr>
              <a:t> en </a:t>
            </a:r>
            <a:r>
              <a:rPr lang="en-US" altLang="fr-FR" sz="44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  <a:sym typeface="Lato" panose="020F0502020204030203" pitchFamily="34" charset="0"/>
              </a:rPr>
              <a:t>reforcement</a:t>
            </a:r>
            <a:r>
              <a:rPr lang="en-US" altLang="fr-FR" sz="4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  <a:sym typeface="Lato" panose="020F0502020204030203" pitchFamily="34" charset="0"/>
              </a:rPr>
              <a:t> des </a:t>
            </a:r>
            <a:r>
              <a:rPr lang="en-US" altLang="fr-FR" sz="44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  <a:sym typeface="Lato" panose="020F0502020204030203" pitchFamily="34" charset="0"/>
              </a:rPr>
              <a:t>capacités</a:t>
            </a:r>
            <a:r>
              <a:rPr lang="en-US" altLang="fr-FR" sz="4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  <a:sym typeface="Lato" panose="020F0502020204030203" pitchFamily="34" charset="0"/>
              </a:rPr>
              <a:t> des pays pour </a:t>
            </a:r>
            <a:r>
              <a:rPr lang="en-US" altLang="fr-FR" sz="4400" b="1" smtClean="0">
                <a:solidFill>
                  <a:schemeClr val="accent6">
                    <a:lumMod val="20000"/>
                    <a:lumOff val="8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  <a:sym typeface="Lato" panose="020F0502020204030203" pitchFamily="34" charset="0"/>
              </a:rPr>
              <a:t>répondre</a:t>
            </a:r>
            <a:r>
              <a:rPr lang="en-US" altLang="fr-FR" sz="4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  <a:sym typeface="Lato" panose="020F0502020204030203" pitchFamily="34" charset="0"/>
              </a:rPr>
              <a:t> aux exigencies des </a:t>
            </a:r>
            <a:r>
              <a:rPr lang="en-US" altLang="fr-FR" sz="44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  <a:sym typeface="Lato" panose="020F0502020204030203" pitchFamily="34" charset="0"/>
              </a:rPr>
              <a:t>données</a:t>
            </a:r>
            <a:r>
              <a:rPr lang="en-US" altLang="fr-FR" sz="4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  <a:sym typeface="Lato" panose="020F0502020204030203" pitchFamily="34" charset="0"/>
              </a:rPr>
              <a:t> des ODD</a:t>
            </a:r>
            <a:endParaRPr lang="en-US" altLang="fr-FR" sz="4400" b="1" dirty="0">
              <a:solidFill>
                <a:schemeClr val="accent6">
                  <a:lumMod val="20000"/>
                  <a:lumOff val="80000"/>
                </a:schemeClr>
              </a:solidFill>
              <a:ea typeface="Lato" panose="020F0502020204030203" pitchFamily="34" charset="0"/>
              <a:cs typeface="Lato" panose="020F0502020204030203" pitchFamily="34" charset="0"/>
              <a:sym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79306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Contexte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2">
                    <a:lumMod val="75000"/>
                  </a:schemeClr>
                </a:solidFill>
              </a:rPr>
              <a:t>L’objectif est de </a:t>
            </a:r>
            <a:r>
              <a:rPr lang="fr-FR" dirty="0" smtClean="0">
                <a:solidFill>
                  <a:schemeClr val="tx2">
                    <a:lumMod val="75000"/>
                  </a:schemeClr>
                </a:solidFill>
              </a:rPr>
              <a:t>présenter </a:t>
            </a:r>
            <a:r>
              <a:rPr lang="fr-FR" dirty="0" smtClean="0">
                <a:solidFill>
                  <a:schemeClr val="tx2">
                    <a:lumMod val="75000"/>
                  </a:schemeClr>
                </a:solidFill>
              </a:rPr>
              <a:t>les résultats de la section 4 du questionnaire 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d’auto-évaluation  sur </a:t>
            </a:r>
            <a:r>
              <a:rPr lang="fr-FR" dirty="0" smtClean="0">
                <a:solidFill>
                  <a:schemeClr val="tx2">
                    <a:lumMod val="75000"/>
                  </a:schemeClr>
                </a:solidFill>
              </a:rPr>
              <a:t>les </a:t>
            </a:r>
            <a:r>
              <a:rPr lang="fr-FR" i="1" dirty="0" smtClean="0">
                <a:solidFill>
                  <a:schemeClr val="tx2">
                    <a:lumMod val="75000"/>
                  </a:schemeClr>
                </a:solidFill>
              </a:rPr>
              <a:t>« Besoins </a:t>
            </a:r>
            <a:r>
              <a:rPr lang="fr-FR" i="1" dirty="0">
                <a:solidFill>
                  <a:schemeClr val="tx2">
                    <a:lumMod val="75000"/>
                  </a:schemeClr>
                </a:solidFill>
              </a:rPr>
              <a:t>de renforcement des capacités pour la désagrégation des </a:t>
            </a:r>
            <a:r>
              <a:rPr lang="fr-FR" i="1" dirty="0" smtClean="0">
                <a:solidFill>
                  <a:schemeClr val="tx2">
                    <a:lumMod val="75000"/>
                  </a:schemeClr>
                </a:solidFill>
              </a:rPr>
              <a:t>données »</a:t>
            </a:r>
          </a:p>
          <a:p>
            <a:r>
              <a:rPr lang="fr-FR" dirty="0" smtClean="0">
                <a:solidFill>
                  <a:schemeClr val="tx2">
                    <a:lumMod val="75000"/>
                  </a:schemeClr>
                </a:solidFill>
              </a:rPr>
              <a:t>Trois questions étaient posées</a:t>
            </a:r>
          </a:p>
          <a:p>
            <a:pPr lvl="1"/>
            <a:r>
              <a:rPr lang="fr-FR" dirty="0" smtClean="0">
                <a:solidFill>
                  <a:schemeClr val="accent3">
                    <a:lumMod val="75000"/>
                  </a:schemeClr>
                </a:solidFill>
              </a:rPr>
              <a:t>Q4.1-Pour </a:t>
            </a:r>
            <a:r>
              <a:rPr lang="fr-FR" dirty="0">
                <a:solidFill>
                  <a:schemeClr val="accent3">
                    <a:lumMod val="75000"/>
                  </a:schemeClr>
                </a:solidFill>
              </a:rPr>
              <a:t>lesquels des domaines de désagrégation des données </a:t>
            </a:r>
            <a:r>
              <a:rPr lang="fr-FR" dirty="0" smtClean="0">
                <a:solidFill>
                  <a:schemeClr val="accent3">
                    <a:lumMod val="75000"/>
                  </a:schemeClr>
                </a:solidFill>
              </a:rPr>
              <a:t>suivants </a:t>
            </a:r>
            <a:r>
              <a:rPr lang="fr-FR" dirty="0">
                <a:solidFill>
                  <a:schemeClr val="accent3">
                    <a:lumMod val="75000"/>
                  </a:schemeClr>
                </a:solidFill>
              </a:rPr>
              <a:t>votre institut voudrait recevoir un renforcement des capacités</a:t>
            </a:r>
            <a:r>
              <a:rPr lang="fr-FR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</a:p>
          <a:p>
            <a:pPr lvl="1"/>
            <a:r>
              <a:rPr lang="fr-FR" dirty="0" smtClean="0">
                <a:solidFill>
                  <a:schemeClr val="accent3">
                    <a:lumMod val="75000"/>
                  </a:schemeClr>
                </a:solidFill>
              </a:rPr>
              <a:t>Q4.2- </a:t>
            </a:r>
            <a:r>
              <a:rPr lang="fr-FR" dirty="0">
                <a:solidFill>
                  <a:schemeClr val="accent3">
                    <a:lumMod val="75000"/>
                  </a:schemeClr>
                </a:solidFill>
              </a:rPr>
              <a:t>Pour lesquelles des sources des données suivantes, votre institut souhaiterait-il recevoir un renforcement des capacités dans la mise en œuvre des modules pour la désagrégation des données</a:t>
            </a:r>
            <a:r>
              <a:rPr lang="fr-FR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</a:p>
          <a:p>
            <a:pPr lvl="1"/>
            <a:r>
              <a:rPr lang="fr-FR" dirty="0" smtClean="0">
                <a:solidFill>
                  <a:schemeClr val="accent3">
                    <a:lumMod val="75000"/>
                  </a:schemeClr>
                </a:solidFill>
              </a:rPr>
              <a:t>Q4.3-Veuillez </a:t>
            </a:r>
            <a:r>
              <a:rPr lang="fr-FR" dirty="0">
                <a:solidFill>
                  <a:schemeClr val="accent3">
                    <a:lumMod val="75000"/>
                  </a:schemeClr>
                </a:solidFill>
              </a:rPr>
              <a:t>décrire les deux ou trois principaux domaines dans lesquels votre institut souhaiterait recevoir un appui au renforcement des capacités en ce qui concerne les questions de désagrégation des données</a:t>
            </a:r>
          </a:p>
          <a:p>
            <a:r>
              <a:rPr lang="fr-FR" dirty="0" smtClean="0">
                <a:solidFill>
                  <a:srgbClr val="005C91"/>
                </a:solidFill>
              </a:rPr>
              <a:t>18 questionnaires valides sur les 25 pays enquêtés</a:t>
            </a:r>
            <a:endParaRPr lang="en-US" dirty="0">
              <a:solidFill>
                <a:srgbClr val="005C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68648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303" y="56700"/>
            <a:ext cx="11553935" cy="461665"/>
          </a:xfrm>
        </p:spPr>
        <p:txBody>
          <a:bodyPr/>
          <a:lstStyle/>
          <a:p>
            <a:r>
              <a:rPr lang="fr-FR" sz="3000" dirty="0" smtClean="0">
                <a:solidFill>
                  <a:srgbClr val="003D61"/>
                </a:solidFill>
              </a:rPr>
              <a:t>Besoin en renforcement des capacités pour la désagrégation </a:t>
            </a:r>
            <a:endParaRPr lang="en-US" sz="3000" dirty="0">
              <a:solidFill>
                <a:srgbClr val="003D61"/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748966919"/>
              </p:ext>
            </p:extLst>
          </p:nvPr>
        </p:nvGraphicFramePr>
        <p:xfrm>
          <a:off x="276225" y="757238"/>
          <a:ext cx="11588750" cy="5529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02608105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303" y="56700"/>
            <a:ext cx="11553935" cy="923330"/>
          </a:xfrm>
        </p:spPr>
        <p:txBody>
          <a:bodyPr/>
          <a:lstStyle/>
          <a:p>
            <a:r>
              <a:rPr lang="fr-FR" sz="3000" dirty="0" smtClean="0">
                <a:solidFill>
                  <a:srgbClr val="003D61"/>
                </a:solidFill>
              </a:rPr>
              <a:t>Besoin en renforcement des capacités pour développer les modules de désagrégation </a:t>
            </a:r>
            <a:endParaRPr lang="en-US" sz="3000" dirty="0">
              <a:solidFill>
                <a:srgbClr val="003D61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792774096"/>
              </p:ext>
            </p:extLst>
          </p:nvPr>
        </p:nvGraphicFramePr>
        <p:xfrm>
          <a:off x="276225" y="757238"/>
          <a:ext cx="11588750" cy="5529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92787916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303" y="56700"/>
            <a:ext cx="11553935" cy="984885"/>
          </a:xfrm>
        </p:spPr>
        <p:txBody>
          <a:bodyPr/>
          <a:lstStyle/>
          <a:p>
            <a:r>
              <a:rPr lang="fr-FR" dirty="0" smtClean="0">
                <a:solidFill>
                  <a:srgbClr val="003D61"/>
                </a:solidFill>
              </a:rPr>
              <a:t>Principaux </a:t>
            </a:r>
            <a:r>
              <a:rPr lang="fr-FR" dirty="0">
                <a:solidFill>
                  <a:srgbClr val="003D61"/>
                </a:solidFill>
              </a:rPr>
              <a:t>domaines </a:t>
            </a:r>
            <a:r>
              <a:rPr lang="fr-FR" dirty="0" smtClean="0">
                <a:solidFill>
                  <a:srgbClr val="003D61"/>
                </a:solidFill>
              </a:rPr>
              <a:t>où un </a:t>
            </a:r>
            <a:r>
              <a:rPr lang="fr-FR" dirty="0">
                <a:solidFill>
                  <a:srgbClr val="003D61"/>
                </a:solidFill>
              </a:rPr>
              <a:t>appui au renforcement des </a:t>
            </a:r>
            <a:r>
              <a:rPr lang="fr-FR" dirty="0" smtClean="0">
                <a:solidFill>
                  <a:srgbClr val="003D61"/>
                </a:solidFill>
              </a:rPr>
              <a:t>capacités est nécessaire</a:t>
            </a:r>
            <a:endParaRPr lang="en-US" dirty="0">
              <a:solidFill>
                <a:srgbClr val="003D6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75951" y="1233714"/>
            <a:ext cx="11589479" cy="5052789"/>
          </a:xfrm>
        </p:spPr>
        <p:txBody>
          <a:bodyPr/>
          <a:lstStyle/>
          <a:p>
            <a:r>
              <a:rPr lang="fr-FR" dirty="0" smtClean="0">
                <a:solidFill>
                  <a:schemeClr val="tx2">
                    <a:lumMod val="75000"/>
                  </a:schemeClr>
                </a:solidFill>
              </a:rPr>
              <a:t>Priorité 1: Santé, Education, Migration, Economie/revenu</a:t>
            </a:r>
          </a:p>
          <a:p>
            <a:r>
              <a:rPr lang="fr-FR" dirty="0" smtClean="0">
                <a:solidFill>
                  <a:schemeClr val="tx2">
                    <a:lumMod val="75000"/>
                  </a:schemeClr>
                </a:solidFill>
              </a:rPr>
              <a:t>Priorité 2: Etat civil, handicap, Recensement, Données de masse (</a:t>
            </a:r>
            <a:r>
              <a:rPr lang="fr-FR" dirty="0" err="1" smtClean="0">
                <a:solidFill>
                  <a:schemeClr val="tx2">
                    <a:lumMod val="75000"/>
                  </a:schemeClr>
                </a:solidFill>
              </a:rPr>
              <a:t>Big</a:t>
            </a:r>
            <a:r>
              <a:rPr lang="fr-FR" dirty="0" smtClean="0">
                <a:solidFill>
                  <a:schemeClr val="tx2">
                    <a:lumMod val="75000"/>
                  </a:schemeClr>
                </a:solidFill>
              </a:rPr>
              <a:t> data)</a:t>
            </a:r>
          </a:p>
          <a:p>
            <a:r>
              <a:rPr lang="fr-FR" dirty="0" smtClean="0">
                <a:solidFill>
                  <a:schemeClr val="tx2">
                    <a:lumMod val="75000"/>
                  </a:schemeClr>
                </a:solidFill>
              </a:rPr>
              <a:t>Priorité 3: Environnement, Pauvreté, Statistiques des entreprises, Comptes nationaux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311165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6578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/>
          </a:p>
        </p:txBody>
      </p:sp>
      <p:sp>
        <p:nvSpPr>
          <p:cNvPr id="22531" name="Rectangle 2"/>
          <p:cNvSpPr>
            <a:spLocks/>
          </p:cNvSpPr>
          <p:nvPr/>
        </p:nvSpPr>
        <p:spPr bwMode="auto">
          <a:xfrm>
            <a:off x="3884614" y="4294188"/>
            <a:ext cx="442118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fr-FR" sz="5500" b="1" dirty="0" smtClean="0">
                <a:solidFill>
                  <a:srgbClr val="FFFFFF"/>
                </a:solidFill>
                <a:latin typeface="Lato" panose="020F0502020204030203" pitchFamily="34" charset="0"/>
                <a:sym typeface="Lato" panose="020F0502020204030203" pitchFamily="34" charset="0"/>
              </a:rPr>
              <a:t>Merci !</a:t>
            </a:r>
            <a:endParaRPr lang="en-US" altLang="fr-FR" sz="5500" b="1" dirty="0">
              <a:solidFill>
                <a:srgbClr val="FFFFFF"/>
              </a:solidFill>
              <a:latin typeface="Lato" panose="020F0502020204030203" pitchFamily="34" charset="0"/>
              <a:sym typeface="Lato" panose="020F0502020204030203" pitchFamily="34" charset="0"/>
            </a:endParaRPr>
          </a:p>
        </p:txBody>
      </p:sp>
      <p:sp>
        <p:nvSpPr>
          <p:cNvPr id="22532" name="Rectangle 3"/>
          <p:cNvSpPr>
            <a:spLocks/>
          </p:cNvSpPr>
          <p:nvPr/>
        </p:nvSpPr>
        <p:spPr bwMode="auto">
          <a:xfrm>
            <a:off x="9755188" y="184150"/>
            <a:ext cx="7556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fr-FR" sz="27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ECA</a:t>
            </a:r>
            <a:endParaRPr lang="en-US" altLang="fr-FR" sz="27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2533" name="Rectangle 4" descr="image7.png"/>
          <p:cNvSpPr>
            <a:spLocks/>
          </p:cNvSpPr>
          <p:nvPr/>
        </p:nvSpPr>
        <p:spPr bwMode="auto">
          <a:xfrm>
            <a:off x="9140825" y="171451"/>
            <a:ext cx="573088" cy="479425"/>
          </a:xfrm>
          <a:prstGeom prst="rect">
            <a:avLst/>
          </a:pr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/>
          </a:p>
        </p:txBody>
      </p:sp>
      <p:sp>
        <p:nvSpPr>
          <p:cNvPr id="22534" name="AutoShape 5"/>
          <p:cNvSpPr>
            <a:spLocks/>
          </p:cNvSpPr>
          <p:nvPr/>
        </p:nvSpPr>
        <p:spPr bwMode="auto">
          <a:xfrm>
            <a:off x="5448301" y="6135689"/>
            <a:ext cx="129381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D7CB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22536" name="Rectangle 7"/>
          <p:cNvSpPr>
            <a:spLocks/>
          </p:cNvSpPr>
          <p:nvPr/>
        </p:nvSpPr>
        <p:spPr bwMode="auto">
          <a:xfrm>
            <a:off x="5641975" y="6261100"/>
            <a:ext cx="908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fr-FR" sz="1200" b="1">
                <a:solidFill>
                  <a:srgbClr val="FFFFFF"/>
                </a:solidFill>
                <a:latin typeface="Lato" panose="020F0502020204030203" pitchFamily="34" charset="0"/>
                <a:sym typeface="Lato" panose="020F0502020204030203" pitchFamily="34" charset="0"/>
              </a:rPr>
              <a:t>UNECA.ORG</a:t>
            </a:r>
          </a:p>
        </p:txBody>
      </p:sp>
      <p:pic>
        <p:nvPicPr>
          <p:cNvPr id="22537" name="Picture 8" descr="pasted-imag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301" y="1171576"/>
            <a:ext cx="256381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22538" name="Picture 9" descr="pasted-image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1" y="2174876"/>
            <a:ext cx="2106613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84465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WDF-ACS Theme">
  <a:themeElements>
    <a:clrScheme name="Esri Branding Colors 2013_Blue Background">
      <a:dk1>
        <a:sysClr val="windowText" lastClr="000000"/>
      </a:dk1>
      <a:lt1>
        <a:sysClr val="window" lastClr="FFFFFF"/>
      </a:lt1>
      <a:dk2>
        <a:srgbClr val="007AC2"/>
      </a:dk2>
      <a:lt2>
        <a:srgbClr val="FFFF96"/>
      </a:lt2>
      <a:accent1>
        <a:srgbClr val="35AC46"/>
      </a:accent1>
      <a:accent2>
        <a:srgbClr val="AAD04B"/>
      </a:accent2>
      <a:accent3>
        <a:srgbClr val="F89927"/>
      </a:accent3>
      <a:accent4>
        <a:srgbClr val="00B9F2"/>
      </a:accent4>
      <a:accent5>
        <a:srgbClr val="8E499B"/>
      </a:accent5>
      <a:accent6>
        <a:srgbClr val="BE9969"/>
      </a:accent6>
      <a:hlink>
        <a:srgbClr val="C9F2FF"/>
      </a:hlink>
      <a:folHlink>
        <a:srgbClr val="94E6FF"/>
      </a:folHlink>
    </a:clrScheme>
    <a:fontScheme name="Esri-Arial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algn="ctr" eaLnBrk="0" fontAlgn="base" hangingPunct="0">
          <a:spcBef>
            <a:spcPct val="0"/>
          </a:spcBef>
          <a:spcAft>
            <a:spcPct val="0"/>
          </a:spcAft>
          <a:defRPr sz="1400" b="1" dirty="0">
            <a:solidFill>
              <a:srgbClr val="000000"/>
            </a:solidFill>
            <a:latin typeface="Arial" charset="0"/>
            <a:ea typeface="ＭＳ Ｐゴシック" pitchFamily="16" charset="-128"/>
            <a:cs typeface="ＭＳ Ｐゴシック" pitchFamily="-97" charset="-128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noFill/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  <a:effectLst/>
      </a:spPr>
      <a:bodyPr wrap="square" lIns="0" tIns="0" rIns="0" bIns="0" rtlCol="0">
        <a:noAutofit/>
      </a:bodyPr>
      <a:lstStyle>
        <a:defPPr algn="l" eaLnBrk="0" hangingPunct="0">
          <a:defRPr dirty="0" err="1" smtClean="0"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template" id="{B5E9E839-4D9B-4B72-8CA8-25BC623A51D9}" vid="{898B1AD9-E3FC-431B-A92D-15992F2E7C3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Africa first template</Template>
  <TotalTime>296</TotalTime>
  <Words>135</Words>
  <Application>Microsoft Macintosh PowerPoint</Application>
  <PresentationFormat>Custom</PresentationFormat>
  <Paragraphs>24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WDF-ACS Theme</vt:lpstr>
      <vt:lpstr>PowerPoint Presentation</vt:lpstr>
      <vt:lpstr>Contexte</vt:lpstr>
      <vt:lpstr>Besoin en renforcement des capacités pour la désagrégation </vt:lpstr>
      <vt:lpstr>Besoin en renforcement des capacités pour développer les modules de désagrégation </vt:lpstr>
      <vt:lpstr>Principaux domaines où un appui au renforcement des capacités est nécessaire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Léandre NGOGANG WANDJI</dc:creator>
  <cp:lastModifiedBy>Meriem Ait-Ouyahia</cp:lastModifiedBy>
  <cp:revision>57</cp:revision>
  <dcterms:created xsi:type="dcterms:W3CDTF">2017-09-27T19:06:39Z</dcterms:created>
  <dcterms:modified xsi:type="dcterms:W3CDTF">2017-10-27T03:53:02Z</dcterms:modified>
</cp:coreProperties>
</file>