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8"/>
  </p:notesMasterIdLst>
  <p:sldIdLst>
    <p:sldId id="296" r:id="rId2"/>
    <p:sldId id="438" r:id="rId3"/>
    <p:sldId id="382" r:id="rId4"/>
    <p:sldId id="397" r:id="rId5"/>
    <p:sldId id="398" r:id="rId6"/>
    <p:sldId id="400" r:id="rId7"/>
    <p:sldId id="401" r:id="rId8"/>
    <p:sldId id="402" r:id="rId9"/>
    <p:sldId id="403" r:id="rId10"/>
    <p:sldId id="404" r:id="rId11"/>
    <p:sldId id="410" r:id="rId12"/>
    <p:sldId id="306" r:id="rId13"/>
    <p:sldId id="439" r:id="rId14"/>
    <p:sldId id="430" r:id="rId15"/>
    <p:sldId id="441" r:id="rId16"/>
    <p:sldId id="323" r:id="rId17"/>
    <p:sldId id="324" r:id="rId18"/>
    <p:sldId id="325" r:id="rId19"/>
    <p:sldId id="326" r:id="rId20"/>
    <p:sldId id="327" r:id="rId21"/>
    <p:sldId id="421" r:id="rId22"/>
    <p:sldId id="423" r:id="rId23"/>
    <p:sldId id="442" r:id="rId24"/>
    <p:sldId id="425" r:id="rId25"/>
    <p:sldId id="426" r:id="rId26"/>
    <p:sldId id="427" r:id="rId27"/>
    <p:sldId id="428" r:id="rId28"/>
    <p:sldId id="429" r:id="rId29"/>
    <p:sldId id="443" r:id="rId30"/>
    <p:sldId id="411" r:id="rId31"/>
    <p:sldId id="329" r:id="rId32"/>
    <p:sldId id="415" r:id="rId33"/>
    <p:sldId id="332" r:id="rId34"/>
    <p:sldId id="348" r:id="rId35"/>
    <p:sldId id="349" r:id="rId36"/>
    <p:sldId id="350" r:id="rId37"/>
    <p:sldId id="351" r:id="rId38"/>
    <p:sldId id="352" r:id="rId39"/>
    <p:sldId id="353" r:id="rId40"/>
    <p:sldId id="354" r:id="rId41"/>
    <p:sldId id="355" r:id="rId42"/>
    <p:sldId id="356" r:id="rId43"/>
    <p:sldId id="357" r:id="rId44"/>
    <p:sldId id="358" r:id="rId45"/>
    <p:sldId id="359" r:id="rId46"/>
    <p:sldId id="360" r:id="rId47"/>
    <p:sldId id="361" r:id="rId48"/>
    <p:sldId id="362" r:id="rId49"/>
    <p:sldId id="363" r:id="rId50"/>
    <p:sldId id="365" r:id="rId51"/>
    <p:sldId id="366" r:id="rId52"/>
    <p:sldId id="367" r:id="rId53"/>
    <p:sldId id="368" r:id="rId54"/>
    <p:sldId id="369" r:id="rId55"/>
    <p:sldId id="370" r:id="rId56"/>
    <p:sldId id="371" r:id="rId57"/>
    <p:sldId id="372" r:id="rId58"/>
    <p:sldId id="373" r:id="rId59"/>
    <p:sldId id="374" r:id="rId60"/>
    <p:sldId id="375" r:id="rId61"/>
    <p:sldId id="376" r:id="rId62"/>
    <p:sldId id="377" r:id="rId63"/>
    <p:sldId id="378" r:id="rId64"/>
    <p:sldId id="379" r:id="rId65"/>
    <p:sldId id="380" r:id="rId66"/>
    <p:sldId id="381" r:id="rId67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yssa Fico" initials="AF" lastIdx="8" clrIdx="0"/>
  <p:cmAuthor id="2" name="Mengjia Liang" initials="ML" lastIdx="1" clrIdx="1">
    <p:extLst>
      <p:ext uri="{19B8F6BF-5375-455C-9EA6-DF929625EA0E}">
        <p15:presenceInfo xmlns:p15="http://schemas.microsoft.com/office/powerpoint/2012/main" userId="Mengjia Li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31"/>
    <p:restoredTop sz="94674"/>
  </p:normalViewPr>
  <p:slideViewPr>
    <p:cSldViewPr snapToGrid="0" snapToObjects="1">
      <p:cViewPr varScale="1">
        <p:scale>
          <a:sx n="125" d="100"/>
          <a:sy n="125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0070C0"/>
                </a:solidFill>
              </a:rPr>
              <a:t>2010 Round, Percent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rgbClr val="0070C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Sheet1!$F$24</c:f>
              <c:strCache>
                <c:ptCount val="1"/>
                <c:pt idx="0">
                  <c:v>Traditional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Sheet1!$E$25:$E$29</c:f>
              <c:strCache>
                <c:ptCount val="5"/>
                <c:pt idx="0">
                  <c:v>Africa</c:v>
                </c:pt>
                <c:pt idx="1">
                  <c:v>Asia</c:v>
                </c:pt>
                <c:pt idx="2">
                  <c:v>Europe</c:v>
                </c:pt>
                <c:pt idx="3">
                  <c:v>North America</c:v>
                </c:pt>
                <c:pt idx="4">
                  <c:v>Latin America</c:v>
                </c:pt>
              </c:strCache>
            </c:strRef>
          </c:cat>
          <c:val>
            <c:numRef>
              <c:f>Sheet1!$F$25:$F$29</c:f>
              <c:numCache>
                <c:formatCode>0</c:formatCode>
                <c:ptCount val="5"/>
                <c:pt idx="0" formatCode="General">
                  <c:v>100</c:v>
                </c:pt>
                <c:pt idx="1">
                  <c:v>84</c:v>
                </c:pt>
                <c:pt idx="2" formatCode="General">
                  <c:v>50</c:v>
                </c:pt>
                <c:pt idx="3">
                  <c:v>66.666666666666657</c:v>
                </c:pt>
                <c:pt idx="4" formatCode="General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F36-4406-9B33-19966159BA82}"/>
            </c:ext>
          </c:extLst>
        </c:ser>
        <c:ser>
          <c:idx val="1"/>
          <c:order val="1"/>
          <c:tx>
            <c:strRef>
              <c:f>Sheet1!$G$24</c:f>
              <c:strCache>
                <c:ptCount val="1"/>
                <c:pt idx="0">
                  <c:v>Fully registers</c:v>
                </c:pt>
              </c:strCache>
            </c:strRef>
          </c:tx>
          <c:spPr>
            <a:solidFill>
              <a:srgbClr val="CC0000">
                <a:lumMod val="60000"/>
                <a:lumOff val="4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Sheet1!$E$25:$E$29</c:f>
              <c:strCache>
                <c:ptCount val="5"/>
                <c:pt idx="0">
                  <c:v>Africa</c:v>
                </c:pt>
                <c:pt idx="1">
                  <c:v>Asia</c:v>
                </c:pt>
                <c:pt idx="2">
                  <c:v>Europe</c:v>
                </c:pt>
                <c:pt idx="3">
                  <c:v>North America</c:v>
                </c:pt>
                <c:pt idx="4">
                  <c:v>Latin America</c:v>
                </c:pt>
              </c:strCache>
            </c:strRef>
          </c:cat>
          <c:val>
            <c:numRef>
              <c:f>Sheet1!$G$25:$G$29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 formatCode="0">
                  <c:v>22.857142857142858</c:v>
                </c:pt>
                <c:pt idx="3" formatCode="0">
                  <c:v>33.333333333333329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F36-4406-9B33-19966159BA82}"/>
            </c:ext>
          </c:extLst>
        </c:ser>
        <c:ser>
          <c:idx val="2"/>
          <c:order val="2"/>
          <c:tx>
            <c:strRef>
              <c:f>Sheet1!$H$24</c:f>
              <c:strCache>
                <c:ptCount val="1"/>
                <c:pt idx="0">
                  <c:v>Combined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Sheet1!$E$25:$E$29</c:f>
              <c:strCache>
                <c:ptCount val="5"/>
                <c:pt idx="0">
                  <c:v>Africa</c:v>
                </c:pt>
                <c:pt idx="1">
                  <c:v>Asia</c:v>
                </c:pt>
                <c:pt idx="2">
                  <c:v>Europe</c:v>
                </c:pt>
                <c:pt idx="3">
                  <c:v>North America</c:v>
                </c:pt>
                <c:pt idx="4">
                  <c:v>Latin America</c:v>
                </c:pt>
              </c:strCache>
            </c:strRef>
          </c:cat>
          <c:val>
            <c:numRef>
              <c:f>Sheet1!$H$25:$H$29</c:f>
              <c:numCache>
                <c:formatCode>0</c:formatCode>
                <c:ptCount val="5"/>
                <c:pt idx="0" formatCode="General">
                  <c:v>0</c:v>
                </c:pt>
                <c:pt idx="1">
                  <c:v>16</c:v>
                </c:pt>
                <c:pt idx="2">
                  <c:v>22.857142857142858</c:v>
                </c:pt>
                <c:pt idx="3">
                  <c:v>0</c:v>
                </c:pt>
                <c:pt idx="4" formatCode="General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F36-4406-9B33-19966159BA8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41342000"/>
        <c:axId val="341342560"/>
      </c:barChart>
      <c:catAx>
        <c:axId val="34134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342560"/>
        <c:crosses val="autoZero"/>
        <c:auto val="1"/>
        <c:lblAlgn val="ctr"/>
        <c:lblOffset val="100"/>
        <c:noMultiLvlLbl val="0"/>
      </c:catAx>
      <c:valAx>
        <c:axId val="34134256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34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rgbClr val="0070C0"/>
                </a:solidFill>
              </a:rPr>
              <a:t>Plans for 2020 round, Percent</a:t>
            </a:r>
          </a:p>
        </c:rich>
      </c:tx>
      <c:layout>
        <c:manualLayout>
          <c:xMode val="edge"/>
          <c:yMode val="edge"/>
          <c:x val="0.3253119791815324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70C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Sheet2!$C$12</c:f>
              <c:strCache>
                <c:ptCount val="1"/>
                <c:pt idx="0">
                  <c:v>Traditional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Sheet2!$B$13:$B$17</c:f>
              <c:strCache>
                <c:ptCount val="5"/>
                <c:pt idx="0">
                  <c:v>Africa</c:v>
                </c:pt>
                <c:pt idx="1">
                  <c:v>Asia</c:v>
                </c:pt>
                <c:pt idx="2">
                  <c:v>Europe</c:v>
                </c:pt>
                <c:pt idx="3">
                  <c:v>North America</c:v>
                </c:pt>
                <c:pt idx="4">
                  <c:v>South America</c:v>
                </c:pt>
              </c:strCache>
            </c:strRef>
          </c:cat>
          <c:val>
            <c:numRef>
              <c:f>Sheet2!$C$13:$C$17</c:f>
              <c:numCache>
                <c:formatCode>0</c:formatCode>
                <c:ptCount val="5"/>
                <c:pt idx="0">
                  <c:v>60.869565217391312</c:v>
                </c:pt>
                <c:pt idx="1">
                  <c:v>53.846153846153847</c:v>
                </c:pt>
                <c:pt idx="2">
                  <c:v>23.52941176470588</c:v>
                </c:pt>
                <c:pt idx="3">
                  <c:v>33.333333333333329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A7C-4CA0-9D1F-F04CC996487D}"/>
            </c:ext>
          </c:extLst>
        </c:ser>
        <c:ser>
          <c:idx val="1"/>
          <c:order val="1"/>
          <c:tx>
            <c:strRef>
              <c:f>Sheet2!$D$12</c:f>
              <c:strCache>
                <c:ptCount val="1"/>
                <c:pt idx="0">
                  <c:v>Fully register</c:v>
                </c:pt>
              </c:strCache>
            </c:strRef>
          </c:tx>
          <c:spPr>
            <a:solidFill>
              <a:srgbClr val="CC0000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Sheet2!$B$13:$B$17</c:f>
              <c:strCache>
                <c:ptCount val="5"/>
                <c:pt idx="0">
                  <c:v>Africa</c:v>
                </c:pt>
                <c:pt idx="1">
                  <c:v>Asia</c:v>
                </c:pt>
                <c:pt idx="2">
                  <c:v>Europe</c:v>
                </c:pt>
                <c:pt idx="3">
                  <c:v>North America</c:v>
                </c:pt>
                <c:pt idx="4">
                  <c:v>South America</c:v>
                </c:pt>
              </c:strCache>
            </c:strRef>
          </c:cat>
          <c:val>
            <c:numRef>
              <c:f>Sheet2!$D$13:$D$17</c:f>
              <c:numCache>
                <c:formatCode>0</c:formatCode>
                <c:ptCount val="5"/>
                <c:pt idx="0">
                  <c:v>4.3478260869565215</c:v>
                </c:pt>
                <c:pt idx="1">
                  <c:v>3.8461538461538463</c:v>
                </c:pt>
                <c:pt idx="2">
                  <c:v>32.352941176470587</c:v>
                </c:pt>
                <c:pt idx="3">
                  <c:v>33.333333333333329</c:v>
                </c:pt>
                <c:pt idx="4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A7C-4CA0-9D1F-F04CC996487D}"/>
            </c:ext>
          </c:extLst>
        </c:ser>
        <c:ser>
          <c:idx val="2"/>
          <c:order val="2"/>
          <c:tx>
            <c:strRef>
              <c:f>Sheet2!$E$12</c:f>
              <c:strCache>
                <c:ptCount val="1"/>
                <c:pt idx="0">
                  <c:v>Combined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Sheet2!$B$13:$B$17</c:f>
              <c:strCache>
                <c:ptCount val="5"/>
                <c:pt idx="0">
                  <c:v>Africa</c:v>
                </c:pt>
                <c:pt idx="1">
                  <c:v>Asia</c:v>
                </c:pt>
                <c:pt idx="2">
                  <c:v>Europe</c:v>
                </c:pt>
                <c:pt idx="3">
                  <c:v>North America</c:v>
                </c:pt>
                <c:pt idx="4">
                  <c:v>South America</c:v>
                </c:pt>
              </c:strCache>
            </c:strRef>
          </c:cat>
          <c:val>
            <c:numRef>
              <c:f>Sheet2!$E$13:$E$17</c:f>
              <c:numCache>
                <c:formatCode>0</c:formatCode>
                <c:ptCount val="5"/>
                <c:pt idx="1">
                  <c:v>26.923076923076923</c:v>
                </c:pt>
                <c:pt idx="2">
                  <c:v>26.47058823529412</c:v>
                </c:pt>
                <c:pt idx="3">
                  <c:v>33.333333333333329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A7C-4CA0-9D1F-F04CC996487D}"/>
            </c:ext>
          </c:extLst>
        </c:ser>
        <c:ser>
          <c:idx val="3"/>
          <c:order val="3"/>
          <c:tx>
            <c:strRef>
              <c:f>Sheet2!$F$12</c:f>
              <c:strCache>
                <c:ptCount val="1"/>
                <c:pt idx="0">
                  <c:v>Not decided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Sheet2!$B$13:$B$17</c:f>
              <c:strCache>
                <c:ptCount val="5"/>
                <c:pt idx="0">
                  <c:v>Africa</c:v>
                </c:pt>
                <c:pt idx="1">
                  <c:v>Asia</c:v>
                </c:pt>
                <c:pt idx="2">
                  <c:v>Europe</c:v>
                </c:pt>
                <c:pt idx="3">
                  <c:v>North America</c:v>
                </c:pt>
                <c:pt idx="4">
                  <c:v>South America</c:v>
                </c:pt>
              </c:strCache>
            </c:strRef>
          </c:cat>
          <c:val>
            <c:numRef>
              <c:f>Sheet2!$F$13:$F$17</c:f>
              <c:numCache>
                <c:formatCode>0</c:formatCode>
                <c:ptCount val="5"/>
                <c:pt idx="0">
                  <c:v>34.782608695652172</c:v>
                </c:pt>
                <c:pt idx="1">
                  <c:v>15.384615384615385</c:v>
                </c:pt>
                <c:pt idx="2">
                  <c:v>14.705882352941178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A7C-4CA0-9D1F-F04CC996487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61792304"/>
        <c:axId val="161792864"/>
      </c:barChart>
      <c:catAx>
        <c:axId val="16179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92864"/>
        <c:crosses val="autoZero"/>
        <c:auto val="1"/>
        <c:lblAlgn val="ctr"/>
        <c:lblOffset val="100"/>
        <c:noMultiLvlLbl val="0"/>
      </c:catAx>
      <c:valAx>
        <c:axId val="16179286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9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image" Target="../media/image76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image" Target="../media/image7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11E7AF-96CC-41E6-8F1E-6591F31088F5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61DF1B8-B046-4D2A-9557-7DD85F5A8B50}">
      <dgm:prSet phldrT="[Text]" custT="1"/>
      <dgm:spPr>
        <a:ln w="28575">
          <a:solidFill>
            <a:schemeClr val="tx2"/>
          </a:solidFill>
        </a:ln>
      </dgm:spPr>
      <dgm:t>
        <a:bodyPr/>
        <a:lstStyle/>
        <a:p>
          <a:r>
            <a:rPr lang="pt-BR" sz="18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Agricultural</a:t>
          </a:r>
          <a:r>
            <a:rPr lang="pt-B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pt-BR" sz="18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Censuses</a:t>
          </a:r>
          <a:endParaRPr lang="pt-BR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793F2C-6212-421C-8657-74E95768766F}" type="parTrans" cxnId="{5E15D5B4-280A-44EC-845C-9D5AB2D82181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AF10802-94E2-4F7D-9EAA-CBADE8761DD1}" type="sibTrans" cxnId="{5E15D5B4-280A-44EC-845C-9D5AB2D82181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55E241-D512-4977-A210-564C7B842526}">
      <dgm:prSet phldrT="[Text]"/>
      <dgm:spPr>
        <a:ln w="28575">
          <a:solidFill>
            <a:schemeClr val="tx2"/>
          </a:solidFill>
        </a:ln>
      </dgm:spPr>
      <dgm:t>
        <a:bodyPr/>
        <a:lstStyle/>
        <a:p>
          <a:pPr rtl="0"/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Living Standard Measurement Study Surveys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5709EF2-8A58-45B5-8725-2A0C7D3B7E83}" type="parTrans" cxnId="{C65F1411-BE75-494D-ABEB-73ECD2620DAD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9D7A84-14A9-4029-8C5D-061BDF8495AA}" type="sibTrans" cxnId="{C65F1411-BE75-494D-ABEB-73ECD2620DAD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9A4872-698A-44C8-BA80-888A24B31153}">
      <dgm:prSet phldrT="[Text]"/>
      <dgm:spPr>
        <a:ln w="28575">
          <a:solidFill>
            <a:schemeClr val="tx2"/>
          </a:solidFill>
        </a:ln>
      </dgm:spPr>
      <dgm:t>
        <a:bodyPr/>
        <a:lstStyle/>
        <a:p>
          <a:pPr rtl="0"/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Employment Surveys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B7140E-8352-4198-8A43-0C2160934EAA}" type="parTrans" cxnId="{382CEFF6-163D-4070-BCD8-78C400D8259A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D4901A-8F6F-4E88-9C58-80797787FADD}" type="sibTrans" cxnId="{382CEFF6-163D-4070-BCD8-78C400D8259A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9AC305-1963-40E0-ACE4-7532A35E09D7}">
      <dgm:prSet phldrT="[Text]"/>
      <dgm:spPr>
        <a:ln w="28575">
          <a:solidFill>
            <a:schemeClr val="tx2"/>
          </a:solidFill>
        </a:ln>
      </dgm:spPr>
      <dgm:t>
        <a:bodyPr/>
        <a:lstStyle/>
        <a:p>
          <a:pPr rtl="0"/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Income and Expenditure Surveys (IES)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3D5E64-0D75-4F28-B62D-1BC2CFD86A14}" type="parTrans" cxnId="{600800DB-7C0C-4497-85C0-7CDBFB352DDB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0F69F7-FCF2-4167-BE3B-34C3A30339A3}" type="sibTrans" cxnId="{600800DB-7C0C-4497-85C0-7CDBFB352DDB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29E3897-C0FC-448D-B51C-9FB9EDC24453}">
      <dgm:prSet phldrT="[Text]"/>
      <dgm:spPr>
        <a:ln w="28575">
          <a:solidFill>
            <a:schemeClr val="tx2"/>
          </a:solidFill>
        </a:ln>
      </dgm:spPr>
      <dgm:t>
        <a:bodyPr/>
        <a:lstStyle/>
        <a:p>
          <a:pPr rtl="0"/>
          <a:r>
            <a: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Civil Registration / Vital Statistics</a:t>
          </a:r>
          <a:endParaRPr lang="pt-BR" b="1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7483E6-A9AD-421C-8287-B0854EAF6F11}" type="parTrans" cxnId="{6DAE958C-815D-4286-ACE7-7DD15712B384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D006A30-0740-4D0E-905B-32CEDF0DCED3}" type="sibTrans" cxnId="{6DAE958C-815D-4286-ACE7-7DD15712B384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045EB85-3B72-432E-A573-59510847E28F}">
      <dgm:prSet/>
      <dgm:spPr>
        <a:ln w="28575">
          <a:solidFill>
            <a:schemeClr val="tx2"/>
          </a:solidFill>
        </a:ln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Health Information System (HIS)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4DAA6EF-C43C-4CC0-8A8E-D68A82DED41D}" type="parTrans" cxnId="{6FA45441-D7E9-4F93-8B3A-8F49F0670A7B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59E0375-5E87-4E66-8913-9A194E23E278}" type="sibTrans" cxnId="{6FA45441-D7E9-4F93-8B3A-8F49F0670A7B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95A16E-03DF-446D-BE5F-B1FCC98FE44F}">
      <dgm:prSet/>
      <dgm:spPr>
        <a:ln w="28575">
          <a:solidFill>
            <a:schemeClr val="tx2"/>
          </a:solidFill>
        </a:ln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Demographic and Health Surveys (DHS)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812F82-3B1B-4DD6-BDE0-21B42BCD6592}" type="parTrans" cxnId="{E61FE9DA-88EF-4540-B6E7-F70AD80D8E9B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5D02A8E-52BA-4F60-9ADC-364E39F66E61}" type="sibTrans" cxnId="{E61FE9DA-88EF-4540-B6E7-F70AD80D8E9B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3E032F2-037E-4A91-9A20-26164E7F3C5C}">
      <dgm:prSet/>
      <dgm:spPr>
        <a:ln w="28575">
          <a:solidFill>
            <a:schemeClr val="tx2"/>
          </a:solidFill>
        </a:ln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Core Welfare Indicator Questionnaire (</a:t>
          </a:r>
          <a:r>
            <a:rPr lang="en-US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CWIC</a:t>
          </a:r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F93215-8F16-4DBD-953B-F49E9EE99C9B}" type="parTrans" cxnId="{3EABDC61-28FE-482F-B629-2D042B214C95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D0CB553-43B1-4353-B19E-7CB823979D9B}" type="sibTrans" cxnId="{3EABDC61-28FE-482F-B629-2D042B214C95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C2B7395-377E-42E7-840E-AA142BED0C0D}">
      <dgm:prSet/>
      <dgm:spPr>
        <a:ln w="28575">
          <a:solidFill>
            <a:schemeClr val="tx2"/>
          </a:solidFill>
        </a:ln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Multiple Indicator Cluster Surveys (MICS)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8594F5-12B8-4975-AB86-CDEA98A39D48}" type="parTrans" cxnId="{B65A47B4-4F25-4D25-8217-E5C0D181B296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FEEDB73-F619-4F7F-9E73-5A8D8C8CFB76}" type="sibTrans" cxnId="{B65A47B4-4F25-4D25-8217-E5C0D181B296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AB6339-0B42-4609-A1E7-B08F46744B6F}">
      <dgm:prSet/>
      <dgm:spPr>
        <a:ln w="28575">
          <a:solidFill>
            <a:schemeClr val="tx2"/>
          </a:solidFill>
        </a:ln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Education / School Information Systems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1486DC-CF01-4BB2-A0B8-66FDD3FD1353}" type="parTrans" cxnId="{561668F3-468F-49FA-822B-A50897897B99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2BCD320-316D-4DB5-A5AC-C5650E4EE314}" type="sibTrans" cxnId="{561668F3-468F-49FA-822B-A50897897B99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4DD6D4-E01D-46A2-8BB4-A66CE2F46B0C}">
      <dgm:prSet/>
      <dgm:spPr>
        <a:ln w="28575">
          <a:solidFill>
            <a:schemeClr val="tx2"/>
          </a:solidFill>
        </a:ln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Sentinel Surveillance Systems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E34A7B5-DCA6-4C55-B588-44A2A1B6EEDA}" type="parTrans" cxnId="{CC27153F-CEAA-485F-BF00-CB46F4925560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765987-D650-4AF0-8A3F-631FF70FEA5E}" type="sibTrans" cxnId="{CC27153F-CEAA-485F-BF00-CB46F4925560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913EEA-CB7E-4291-8C2C-C283F6BB814F}">
      <dgm:prSet/>
      <dgm:spPr>
        <a:ln w="28575">
          <a:solidFill>
            <a:schemeClr val="tx2"/>
          </a:solidFill>
        </a:ln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Other Routine Service-Based Data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F70311-6F4D-4E2E-97C4-9FC46F6BBCD6}" type="parTrans" cxnId="{0FF62FCB-6524-4085-90AA-DFE0A9C82117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A3676F-726D-4908-8AC8-081A402B3E51}" type="sibTrans" cxnId="{0FF62FCB-6524-4085-90AA-DFE0A9C82117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2A76E2E-0E2F-478D-8994-C000865A5830}">
      <dgm:prSet/>
      <dgm:spPr>
        <a:ln w="28575">
          <a:solidFill>
            <a:schemeClr val="tx2"/>
          </a:solidFill>
        </a:ln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Migration Surveys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48B6FC-E7E2-4A8C-88BD-4ABD71C66279}" type="parTrans" cxnId="{7A849B6F-2EC4-4063-9355-42F6DAF28F29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77E590-D5FC-4A2F-BA0E-1FF388E7D12D}" type="sibTrans" cxnId="{7A849B6F-2EC4-4063-9355-42F6DAF28F29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B45DD9-A26C-4AC0-AD77-618B29F6C550}">
      <dgm:prSet/>
      <dgm:spPr>
        <a:ln w="28575">
          <a:solidFill>
            <a:schemeClr val="tx2"/>
          </a:solidFill>
        </a:ln>
      </dgm:spPr>
      <dgm:t>
        <a:bodyPr/>
        <a:lstStyle/>
        <a:p>
          <a:r>
            <a:rPr lang="en-US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Behavioural</a:t>
          </a:r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Surveillance System</a:t>
          </a:r>
          <a:endParaRPr lang="pt-B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FDDFCD-B545-443D-B7AB-F3CD7A03366A}" type="parTrans" cxnId="{A932150F-C12B-4D96-BBBB-9AC382F44EB8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455891-7332-4CF9-B2D5-8EFBE31A9FA5}" type="sibTrans" cxnId="{A932150F-C12B-4D96-BBBB-9AC382F44EB8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14E45EE-057F-400C-B0FB-D0ED21871741}">
      <dgm:prSet/>
      <dgm:spPr>
        <a:solidFill>
          <a:schemeClr val="accent5">
            <a:lumMod val="50000"/>
          </a:schemeClr>
        </a:solidFill>
        <a:ln w="28575">
          <a:solidFill>
            <a:schemeClr val="tx2"/>
          </a:solidFill>
          <a:prstDash val="sysDot"/>
        </a:ln>
      </dgm:spPr>
      <dgm:t>
        <a:bodyPr/>
        <a:lstStyle/>
        <a:p>
          <a:r>
            <a:rPr lang="pt-BR" b="1" dirty="0">
              <a:solidFill>
                <a:schemeClr val="accent2"/>
              </a:solidFill>
              <a:effectLst/>
            </a:rPr>
            <a:t>Population and Housing Censuses</a:t>
          </a:r>
          <a:endParaRPr lang="pt-BR" b="1" cap="none" baseline="0" dirty="0">
            <a:solidFill>
              <a:schemeClr val="accent2"/>
            </a:solidFill>
            <a:effectLst/>
          </a:endParaRPr>
        </a:p>
      </dgm:t>
    </dgm:pt>
    <dgm:pt modelId="{B2BB5E89-61A1-49F5-9BB3-A09D3CB9A6EF}" type="parTrans" cxnId="{87A3B826-2057-4BEE-8BDB-48187254B07F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3E76716-369D-4CA1-AD5D-EC462C3F081E}" type="sibTrans" cxnId="{87A3B826-2057-4BEE-8BDB-48187254B07F}">
      <dgm:prSet/>
      <dgm:spPr/>
      <dgm:t>
        <a:bodyPr/>
        <a:lstStyle/>
        <a:p>
          <a:endParaRPr lang="pt-B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DB389E-A267-4D2E-8A30-4F387BF9706F}" type="pres">
      <dgm:prSet presAssocID="{6F11E7AF-96CC-41E6-8F1E-6591F31088F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44A181-B6E7-4267-AF14-D8DD0BC8CD96}" type="pres">
      <dgm:prSet presAssocID="{C61DF1B8-B046-4D2A-9557-7DD85F5A8B50}" presName="node" presStyleLbl="node1" presStyleIdx="0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17E864-825A-4640-8F10-CE9F90DC5C14}" type="pres">
      <dgm:prSet presAssocID="{1AF10802-94E2-4F7D-9EAA-CBADE8761DD1}" presName="sibTrans" presStyleCnt="0"/>
      <dgm:spPr/>
    </dgm:pt>
    <dgm:pt modelId="{A8B4C911-25ED-4D68-BA89-4A3C2394C2A4}" type="pres">
      <dgm:prSet presAssocID="{1F55E241-D512-4977-A210-564C7B842526}" presName="node" presStyleLbl="node1" presStyleIdx="1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D8920F-B553-422E-9A5D-EE49AAD22906}" type="pres">
      <dgm:prSet presAssocID="{9A9D7A84-14A9-4029-8C5D-061BDF8495AA}" presName="sibTrans" presStyleCnt="0"/>
      <dgm:spPr/>
    </dgm:pt>
    <dgm:pt modelId="{E613DB80-5B1E-4766-B664-7274B2B57FA2}" type="pres">
      <dgm:prSet presAssocID="{0F95A16E-03DF-446D-BE5F-B1FCC98FE44F}" presName="node" presStyleLbl="node1" presStyleIdx="2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D69A92-20B8-40EF-AEA8-B1E0E8331A66}" type="pres">
      <dgm:prSet presAssocID="{75D02A8E-52BA-4F60-9ADC-364E39F66E61}" presName="sibTrans" presStyleCnt="0"/>
      <dgm:spPr/>
    </dgm:pt>
    <dgm:pt modelId="{894A3CE2-3101-4A35-B76D-65BE639786CE}" type="pres">
      <dgm:prSet presAssocID="{AC2B7395-377E-42E7-840E-AA142BED0C0D}" presName="node" presStyleLbl="node1" presStyleIdx="3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C08E67-5174-4569-A24C-7C767BB2C160}" type="pres">
      <dgm:prSet presAssocID="{BFEEDB73-F619-4F7F-9E73-5A8D8C8CFB76}" presName="sibTrans" presStyleCnt="0"/>
      <dgm:spPr/>
    </dgm:pt>
    <dgm:pt modelId="{7EAAB8E6-6EAF-451C-A834-6A40122D5438}" type="pres">
      <dgm:prSet presAssocID="{53E032F2-037E-4A91-9A20-26164E7F3C5C}" presName="node" presStyleLbl="node1" presStyleIdx="4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CC4C0B-E28D-4297-B7C4-6FA43FC4DC3C}" type="pres">
      <dgm:prSet presAssocID="{4D0CB553-43B1-4353-B19E-7CB823979D9B}" presName="sibTrans" presStyleCnt="0"/>
      <dgm:spPr/>
    </dgm:pt>
    <dgm:pt modelId="{5A8A12B5-0E9A-41A0-A4E4-ABAA21D6DF7A}" type="pres">
      <dgm:prSet presAssocID="{029A4872-698A-44C8-BA80-888A24B31153}" presName="node" presStyleLbl="node1" presStyleIdx="5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E6C37A-FBD4-416E-A3A4-196296B11319}" type="pres">
      <dgm:prSet presAssocID="{1ED4901A-8F6F-4E88-9C58-80797787FADD}" presName="sibTrans" presStyleCnt="0"/>
      <dgm:spPr/>
    </dgm:pt>
    <dgm:pt modelId="{B8F54376-EB1B-4353-A0D6-B97724434039}" type="pres">
      <dgm:prSet presAssocID="{12A76E2E-0E2F-478D-8994-C000865A5830}" presName="node" presStyleLbl="node1" presStyleIdx="6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A0A5AE-9412-4E90-BEED-86662A1E4E81}" type="pres">
      <dgm:prSet presAssocID="{BB77E590-D5FC-4A2F-BA0E-1FF388E7D12D}" presName="sibTrans" presStyleCnt="0"/>
      <dgm:spPr/>
    </dgm:pt>
    <dgm:pt modelId="{227B4E23-D5A5-4956-BDF3-82D15AFC8A49}" type="pres">
      <dgm:prSet presAssocID="{499AC305-1963-40E0-ACE4-7532A35E09D7}" presName="node" presStyleLbl="node1" presStyleIdx="7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C7AED6-8CD1-4DAB-B18F-0AEA913084DE}" type="pres">
      <dgm:prSet presAssocID="{870F69F7-FCF2-4167-BE3B-34C3A30339A3}" presName="sibTrans" presStyleCnt="0"/>
      <dgm:spPr/>
    </dgm:pt>
    <dgm:pt modelId="{08139C3E-1B41-405E-9470-08D2E046397F}" type="pres">
      <dgm:prSet presAssocID="{B29E3897-C0FC-448D-B51C-9FB9EDC24453}" presName="node" presStyleLbl="node1" presStyleIdx="8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DB3CEB-8F9B-4490-9B84-CE6DDF4008D4}" type="pres">
      <dgm:prSet presAssocID="{FD006A30-0740-4D0E-905B-32CEDF0DCED3}" presName="sibTrans" presStyleCnt="0"/>
      <dgm:spPr/>
    </dgm:pt>
    <dgm:pt modelId="{89A65ADB-2D6F-4D6B-9BC4-CBE49D990E7A}" type="pres">
      <dgm:prSet presAssocID="{B045EB85-3B72-432E-A573-59510847E28F}" presName="node" presStyleLbl="node1" presStyleIdx="9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9CDBCF-33A3-4B6B-8AF7-0C0A66E8BB1F}" type="pres">
      <dgm:prSet presAssocID="{659E0375-5E87-4E66-8913-9A194E23E278}" presName="sibTrans" presStyleCnt="0"/>
      <dgm:spPr/>
    </dgm:pt>
    <dgm:pt modelId="{DF1B96A8-FF66-4CEA-BAEF-8F4B4C6CCE1F}" type="pres">
      <dgm:prSet presAssocID="{D5AB6339-0B42-4609-A1E7-B08F46744B6F}" presName="node" presStyleLbl="node1" presStyleIdx="10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1B400E-84EE-4261-996B-79CA7413AF6C}" type="pres">
      <dgm:prSet presAssocID="{52BCD320-316D-4DB5-A5AC-C5650E4EE314}" presName="sibTrans" presStyleCnt="0"/>
      <dgm:spPr/>
    </dgm:pt>
    <dgm:pt modelId="{2C6513A9-B88D-4A8E-AC8C-59FBCF14AA57}" type="pres">
      <dgm:prSet presAssocID="{E04DD6D4-E01D-46A2-8BB4-A66CE2F46B0C}" presName="node" presStyleLbl="node1" presStyleIdx="11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C9F68F-9DE8-4428-8787-68EDCCC63A3C}" type="pres">
      <dgm:prSet presAssocID="{DA765987-D650-4AF0-8A3F-631FF70FEA5E}" presName="sibTrans" presStyleCnt="0"/>
      <dgm:spPr/>
    </dgm:pt>
    <dgm:pt modelId="{2F6D1B5D-C9D9-4044-8DEA-E4AFD489D249}" type="pres">
      <dgm:prSet presAssocID="{B9B45DD9-A26C-4AC0-AD77-618B29F6C550}" presName="node" presStyleLbl="node1" presStyleIdx="12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4D4687-547F-4960-86D3-4B104BBB3589}" type="pres">
      <dgm:prSet presAssocID="{FB455891-7332-4CF9-B2D5-8EFBE31A9FA5}" presName="sibTrans" presStyleCnt="0"/>
      <dgm:spPr/>
    </dgm:pt>
    <dgm:pt modelId="{B674EF36-282D-4F6D-93B6-93787574BBD6}" type="pres">
      <dgm:prSet presAssocID="{A7913EEA-CB7E-4291-8C2C-C283F6BB814F}" presName="node" presStyleLbl="node1" presStyleIdx="13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086301-9200-4369-9764-DD6F31541F24}" type="pres">
      <dgm:prSet presAssocID="{25A3676F-726D-4908-8AC8-081A402B3E51}" presName="sibTrans" presStyleCnt="0"/>
      <dgm:spPr/>
    </dgm:pt>
    <dgm:pt modelId="{8DFD39EC-9C14-498D-848B-928B4066F081}" type="pres">
      <dgm:prSet presAssocID="{E14E45EE-057F-400C-B0FB-D0ED21871741}" presName="node" presStyleLbl="node1" presStyleIdx="14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5A47B4-4F25-4D25-8217-E5C0D181B296}" srcId="{6F11E7AF-96CC-41E6-8F1E-6591F31088F5}" destId="{AC2B7395-377E-42E7-840E-AA142BED0C0D}" srcOrd="3" destOrd="0" parTransId="{498594F5-12B8-4975-AB86-CDEA98A39D48}" sibTransId="{BFEEDB73-F619-4F7F-9E73-5A8D8C8CFB76}"/>
    <dgm:cxn modelId="{A932150F-C12B-4D96-BBBB-9AC382F44EB8}" srcId="{6F11E7AF-96CC-41E6-8F1E-6591F31088F5}" destId="{B9B45DD9-A26C-4AC0-AD77-618B29F6C550}" srcOrd="12" destOrd="0" parTransId="{E0FDDFCD-B545-443D-B7AB-F3CD7A03366A}" sibTransId="{FB455891-7332-4CF9-B2D5-8EFBE31A9FA5}"/>
    <dgm:cxn modelId="{C65F1411-BE75-494D-ABEB-73ECD2620DAD}" srcId="{6F11E7AF-96CC-41E6-8F1E-6591F31088F5}" destId="{1F55E241-D512-4977-A210-564C7B842526}" srcOrd="1" destOrd="0" parTransId="{B5709EF2-8A58-45B5-8725-2A0C7D3B7E83}" sibTransId="{9A9D7A84-14A9-4029-8C5D-061BDF8495AA}"/>
    <dgm:cxn modelId="{87A3B826-2057-4BEE-8BDB-48187254B07F}" srcId="{6F11E7AF-96CC-41E6-8F1E-6591F31088F5}" destId="{E14E45EE-057F-400C-B0FB-D0ED21871741}" srcOrd="14" destOrd="0" parTransId="{B2BB5E89-61A1-49F5-9BB3-A09D3CB9A6EF}" sibTransId="{F3E76716-369D-4CA1-AD5D-EC462C3F081E}"/>
    <dgm:cxn modelId="{5E15D5B4-280A-44EC-845C-9D5AB2D82181}" srcId="{6F11E7AF-96CC-41E6-8F1E-6591F31088F5}" destId="{C61DF1B8-B046-4D2A-9557-7DD85F5A8B50}" srcOrd="0" destOrd="0" parTransId="{0C793F2C-6212-421C-8657-74E95768766F}" sibTransId="{1AF10802-94E2-4F7D-9EAA-CBADE8761DD1}"/>
    <dgm:cxn modelId="{A7F80373-1309-40E4-8A09-050E273D771A}" type="presOf" srcId="{0F95A16E-03DF-446D-BE5F-B1FCC98FE44F}" destId="{E613DB80-5B1E-4766-B664-7274B2B57FA2}" srcOrd="0" destOrd="0" presId="urn:microsoft.com/office/officeart/2005/8/layout/default#1"/>
    <dgm:cxn modelId="{BC0D3787-0DDB-4E0E-BE6F-86B81ED31DC1}" type="presOf" srcId="{D5AB6339-0B42-4609-A1E7-B08F46744B6F}" destId="{DF1B96A8-FF66-4CEA-BAEF-8F4B4C6CCE1F}" srcOrd="0" destOrd="0" presId="urn:microsoft.com/office/officeart/2005/8/layout/default#1"/>
    <dgm:cxn modelId="{E61FE9DA-88EF-4540-B6E7-F70AD80D8E9B}" srcId="{6F11E7AF-96CC-41E6-8F1E-6591F31088F5}" destId="{0F95A16E-03DF-446D-BE5F-B1FCC98FE44F}" srcOrd="2" destOrd="0" parTransId="{A9812F82-3B1B-4DD6-BDE0-21B42BCD6592}" sibTransId="{75D02A8E-52BA-4F60-9ADC-364E39F66E61}"/>
    <dgm:cxn modelId="{4C06502A-DD2F-456F-88F7-76BBD2A1D81D}" type="presOf" srcId="{6F11E7AF-96CC-41E6-8F1E-6591F31088F5}" destId="{26DB389E-A267-4D2E-8A30-4F387BF9706F}" srcOrd="0" destOrd="0" presId="urn:microsoft.com/office/officeart/2005/8/layout/default#1"/>
    <dgm:cxn modelId="{6FA45441-D7E9-4F93-8B3A-8F49F0670A7B}" srcId="{6F11E7AF-96CC-41E6-8F1E-6591F31088F5}" destId="{B045EB85-3B72-432E-A573-59510847E28F}" srcOrd="9" destOrd="0" parTransId="{24DAA6EF-C43C-4CC0-8A8E-D68A82DED41D}" sibTransId="{659E0375-5E87-4E66-8913-9A194E23E278}"/>
    <dgm:cxn modelId="{704E5437-24CC-451C-931F-100399065982}" type="presOf" srcId="{B29E3897-C0FC-448D-B51C-9FB9EDC24453}" destId="{08139C3E-1B41-405E-9470-08D2E046397F}" srcOrd="0" destOrd="0" presId="urn:microsoft.com/office/officeart/2005/8/layout/default#1"/>
    <dgm:cxn modelId="{13122C24-55E0-4985-ADD3-D97C0A72E188}" type="presOf" srcId="{AC2B7395-377E-42E7-840E-AA142BED0C0D}" destId="{894A3CE2-3101-4A35-B76D-65BE639786CE}" srcOrd="0" destOrd="0" presId="urn:microsoft.com/office/officeart/2005/8/layout/default#1"/>
    <dgm:cxn modelId="{3EABDC61-28FE-482F-B629-2D042B214C95}" srcId="{6F11E7AF-96CC-41E6-8F1E-6591F31088F5}" destId="{53E032F2-037E-4A91-9A20-26164E7F3C5C}" srcOrd="4" destOrd="0" parTransId="{6EF93215-8F16-4DBD-953B-F49E9EE99C9B}" sibTransId="{4D0CB553-43B1-4353-B19E-7CB823979D9B}"/>
    <dgm:cxn modelId="{0D471743-1EEA-411D-B5AD-C4A205690B51}" type="presOf" srcId="{A7913EEA-CB7E-4291-8C2C-C283F6BB814F}" destId="{B674EF36-282D-4F6D-93B6-93787574BBD6}" srcOrd="0" destOrd="0" presId="urn:microsoft.com/office/officeart/2005/8/layout/default#1"/>
    <dgm:cxn modelId="{64685853-8CEF-40C1-AAC8-03ABACE32315}" type="presOf" srcId="{1F55E241-D512-4977-A210-564C7B842526}" destId="{A8B4C911-25ED-4D68-BA89-4A3C2394C2A4}" srcOrd="0" destOrd="0" presId="urn:microsoft.com/office/officeart/2005/8/layout/default#1"/>
    <dgm:cxn modelId="{561668F3-468F-49FA-822B-A50897897B99}" srcId="{6F11E7AF-96CC-41E6-8F1E-6591F31088F5}" destId="{D5AB6339-0B42-4609-A1E7-B08F46744B6F}" srcOrd="10" destOrd="0" parTransId="{151486DC-CF01-4BB2-A0B8-66FDD3FD1353}" sibTransId="{52BCD320-316D-4DB5-A5AC-C5650E4EE314}"/>
    <dgm:cxn modelId="{6DAE958C-815D-4286-ACE7-7DD15712B384}" srcId="{6F11E7AF-96CC-41E6-8F1E-6591F31088F5}" destId="{B29E3897-C0FC-448D-B51C-9FB9EDC24453}" srcOrd="8" destOrd="0" parTransId="{1B7483E6-A9AD-421C-8287-B0854EAF6F11}" sibTransId="{FD006A30-0740-4D0E-905B-32CEDF0DCED3}"/>
    <dgm:cxn modelId="{7A849B6F-2EC4-4063-9355-42F6DAF28F29}" srcId="{6F11E7AF-96CC-41E6-8F1E-6591F31088F5}" destId="{12A76E2E-0E2F-478D-8994-C000865A5830}" srcOrd="6" destOrd="0" parTransId="{8C48B6FC-E7E2-4A8C-88BD-4ABD71C66279}" sibTransId="{BB77E590-D5FC-4A2F-BA0E-1FF388E7D12D}"/>
    <dgm:cxn modelId="{01C1F8B4-5236-4CFB-BA24-B1482D2ED719}" type="presOf" srcId="{B9B45DD9-A26C-4AC0-AD77-618B29F6C550}" destId="{2F6D1B5D-C9D9-4044-8DEA-E4AFD489D249}" srcOrd="0" destOrd="0" presId="urn:microsoft.com/office/officeart/2005/8/layout/default#1"/>
    <dgm:cxn modelId="{B23BD8D5-FA89-4130-AE30-07833BABE082}" type="presOf" srcId="{B045EB85-3B72-432E-A573-59510847E28F}" destId="{89A65ADB-2D6F-4D6B-9BC4-CBE49D990E7A}" srcOrd="0" destOrd="0" presId="urn:microsoft.com/office/officeart/2005/8/layout/default#1"/>
    <dgm:cxn modelId="{E29A1735-9BB7-423C-9BC0-65964BA2934F}" type="presOf" srcId="{029A4872-698A-44C8-BA80-888A24B31153}" destId="{5A8A12B5-0E9A-41A0-A4E4-ABAA21D6DF7A}" srcOrd="0" destOrd="0" presId="urn:microsoft.com/office/officeart/2005/8/layout/default#1"/>
    <dgm:cxn modelId="{382CEFF6-163D-4070-BCD8-78C400D8259A}" srcId="{6F11E7AF-96CC-41E6-8F1E-6591F31088F5}" destId="{029A4872-698A-44C8-BA80-888A24B31153}" srcOrd="5" destOrd="0" parTransId="{E6B7140E-8352-4198-8A43-0C2160934EAA}" sibTransId="{1ED4901A-8F6F-4E88-9C58-80797787FADD}"/>
    <dgm:cxn modelId="{600800DB-7C0C-4497-85C0-7CDBFB352DDB}" srcId="{6F11E7AF-96CC-41E6-8F1E-6591F31088F5}" destId="{499AC305-1963-40E0-ACE4-7532A35E09D7}" srcOrd="7" destOrd="0" parTransId="{A13D5E64-0D75-4F28-B62D-1BC2CFD86A14}" sibTransId="{870F69F7-FCF2-4167-BE3B-34C3A30339A3}"/>
    <dgm:cxn modelId="{04D84721-78F7-4BAC-A76B-C79DA78DCAA7}" type="presOf" srcId="{E04DD6D4-E01D-46A2-8BB4-A66CE2F46B0C}" destId="{2C6513A9-B88D-4A8E-AC8C-59FBCF14AA57}" srcOrd="0" destOrd="0" presId="urn:microsoft.com/office/officeart/2005/8/layout/default#1"/>
    <dgm:cxn modelId="{CD422E36-031F-4863-824B-B4A699334BEA}" type="presOf" srcId="{C61DF1B8-B046-4D2A-9557-7DD85F5A8B50}" destId="{4244A181-B6E7-4267-AF14-D8DD0BC8CD96}" srcOrd="0" destOrd="0" presId="urn:microsoft.com/office/officeart/2005/8/layout/default#1"/>
    <dgm:cxn modelId="{CD668760-6846-4636-909E-64D6B26CFCFA}" type="presOf" srcId="{E14E45EE-057F-400C-B0FB-D0ED21871741}" destId="{8DFD39EC-9C14-498D-848B-928B4066F081}" srcOrd="0" destOrd="0" presId="urn:microsoft.com/office/officeart/2005/8/layout/default#1"/>
    <dgm:cxn modelId="{CC27153F-CEAA-485F-BF00-CB46F4925560}" srcId="{6F11E7AF-96CC-41E6-8F1E-6591F31088F5}" destId="{E04DD6D4-E01D-46A2-8BB4-A66CE2F46B0C}" srcOrd="11" destOrd="0" parTransId="{9E34A7B5-DCA6-4C55-B588-44A2A1B6EEDA}" sibTransId="{DA765987-D650-4AF0-8A3F-631FF70FEA5E}"/>
    <dgm:cxn modelId="{244179B0-2E95-48DC-BDD8-243475824448}" type="presOf" srcId="{12A76E2E-0E2F-478D-8994-C000865A5830}" destId="{B8F54376-EB1B-4353-A0D6-B97724434039}" srcOrd="0" destOrd="0" presId="urn:microsoft.com/office/officeart/2005/8/layout/default#1"/>
    <dgm:cxn modelId="{062AD486-2DA1-444E-AD6C-570D8925EE19}" type="presOf" srcId="{53E032F2-037E-4A91-9A20-26164E7F3C5C}" destId="{7EAAB8E6-6EAF-451C-A834-6A40122D5438}" srcOrd="0" destOrd="0" presId="urn:microsoft.com/office/officeart/2005/8/layout/default#1"/>
    <dgm:cxn modelId="{45AE13C3-14C3-4317-A2AC-CB8A169A1839}" type="presOf" srcId="{499AC305-1963-40E0-ACE4-7532A35E09D7}" destId="{227B4E23-D5A5-4956-BDF3-82D15AFC8A49}" srcOrd="0" destOrd="0" presId="urn:microsoft.com/office/officeart/2005/8/layout/default#1"/>
    <dgm:cxn modelId="{0FF62FCB-6524-4085-90AA-DFE0A9C82117}" srcId="{6F11E7AF-96CC-41E6-8F1E-6591F31088F5}" destId="{A7913EEA-CB7E-4291-8C2C-C283F6BB814F}" srcOrd="13" destOrd="0" parTransId="{63F70311-6F4D-4E2E-97C4-9FC46F6BBCD6}" sibTransId="{25A3676F-726D-4908-8AC8-081A402B3E51}"/>
    <dgm:cxn modelId="{95124BA1-817A-43E5-811D-4AAD11E88807}" type="presParOf" srcId="{26DB389E-A267-4D2E-8A30-4F387BF9706F}" destId="{4244A181-B6E7-4267-AF14-D8DD0BC8CD96}" srcOrd="0" destOrd="0" presId="urn:microsoft.com/office/officeart/2005/8/layout/default#1"/>
    <dgm:cxn modelId="{D62D855F-2EAA-49BF-8E99-FADCCFE53ECA}" type="presParOf" srcId="{26DB389E-A267-4D2E-8A30-4F387BF9706F}" destId="{1017E864-825A-4640-8F10-CE9F90DC5C14}" srcOrd="1" destOrd="0" presId="urn:microsoft.com/office/officeart/2005/8/layout/default#1"/>
    <dgm:cxn modelId="{3C6EE36B-643B-4112-B6FD-33AADDDC1FD7}" type="presParOf" srcId="{26DB389E-A267-4D2E-8A30-4F387BF9706F}" destId="{A8B4C911-25ED-4D68-BA89-4A3C2394C2A4}" srcOrd="2" destOrd="0" presId="urn:microsoft.com/office/officeart/2005/8/layout/default#1"/>
    <dgm:cxn modelId="{32642924-D184-478C-8190-6946995D6415}" type="presParOf" srcId="{26DB389E-A267-4D2E-8A30-4F387BF9706F}" destId="{5DD8920F-B553-422E-9A5D-EE49AAD22906}" srcOrd="3" destOrd="0" presId="urn:microsoft.com/office/officeart/2005/8/layout/default#1"/>
    <dgm:cxn modelId="{AFA250AE-1FD0-45E7-BE39-9E28245205CB}" type="presParOf" srcId="{26DB389E-A267-4D2E-8A30-4F387BF9706F}" destId="{E613DB80-5B1E-4766-B664-7274B2B57FA2}" srcOrd="4" destOrd="0" presId="urn:microsoft.com/office/officeart/2005/8/layout/default#1"/>
    <dgm:cxn modelId="{BE1071C1-BABC-4FDC-9301-CE71865D2A4C}" type="presParOf" srcId="{26DB389E-A267-4D2E-8A30-4F387BF9706F}" destId="{57D69A92-20B8-40EF-AEA8-B1E0E8331A66}" srcOrd="5" destOrd="0" presId="urn:microsoft.com/office/officeart/2005/8/layout/default#1"/>
    <dgm:cxn modelId="{7A301681-9184-4C20-921A-729F134AEC81}" type="presParOf" srcId="{26DB389E-A267-4D2E-8A30-4F387BF9706F}" destId="{894A3CE2-3101-4A35-B76D-65BE639786CE}" srcOrd="6" destOrd="0" presId="urn:microsoft.com/office/officeart/2005/8/layout/default#1"/>
    <dgm:cxn modelId="{4E2A316A-A706-4D8C-A9C3-FFDA3BDE12EA}" type="presParOf" srcId="{26DB389E-A267-4D2E-8A30-4F387BF9706F}" destId="{09C08E67-5174-4569-A24C-7C767BB2C160}" srcOrd="7" destOrd="0" presId="urn:microsoft.com/office/officeart/2005/8/layout/default#1"/>
    <dgm:cxn modelId="{9D9C3154-704C-47DB-9E15-773A9A46038A}" type="presParOf" srcId="{26DB389E-A267-4D2E-8A30-4F387BF9706F}" destId="{7EAAB8E6-6EAF-451C-A834-6A40122D5438}" srcOrd="8" destOrd="0" presId="urn:microsoft.com/office/officeart/2005/8/layout/default#1"/>
    <dgm:cxn modelId="{840DB1BA-619F-4317-A056-44F085455B96}" type="presParOf" srcId="{26DB389E-A267-4D2E-8A30-4F387BF9706F}" destId="{DDCC4C0B-E28D-4297-B7C4-6FA43FC4DC3C}" srcOrd="9" destOrd="0" presId="urn:microsoft.com/office/officeart/2005/8/layout/default#1"/>
    <dgm:cxn modelId="{9652B20F-93AA-49E2-81CF-0130E25D944A}" type="presParOf" srcId="{26DB389E-A267-4D2E-8A30-4F387BF9706F}" destId="{5A8A12B5-0E9A-41A0-A4E4-ABAA21D6DF7A}" srcOrd="10" destOrd="0" presId="urn:microsoft.com/office/officeart/2005/8/layout/default#1"/>
    <dgm:cxn modelId="{904B3979-9B8E-4DBF-9AD8-AB84B4244A2A}" type="presParOf" srcId="{26DB389E-A267-4D2E-8A30-4F387BF9706F}" destId="{50E6C37A-FBD4-416E-A3A4-196296B11319}" srcOrd="11" destOrd="0" presId="urn:microsoft.com/office/officeart/2005/8/layout/default#1"/>
    <dgm:cxn modelId="{3164D0F2-32B4-484B-9F78-B2C14EBB5BBE}" type="presParOf" srcId="{26DB389E-A267-4D2E-8A30-4F387BF9706F}" destId="{B8F54376-EB1B-4353-A0D6-B97724434039}" srcOrd="12" destOrd="0" presId="urn:microsoft.com/office/officeart/2005/8/layout/default#1"/>
    <dgm:cxn modelId="{F8D10C14-8DB3-4522-A315-1919BA4F7512}" type="presParOf" srcId="{26DB389E-A267-4D2E-8A30-4F387BF9706F}" destId="{FBA0A5AE-9412-4E90-BEED-86662A1E4E81}" srcOrd="13" destOrd="0" presId="urn:microsoft.com/office/officeart/2005/8/layout/default#1"/>
    <dgm:cxn modelId="{332FB3CE-F737-48F6-91CC-CFED597B0005}" type="presParOf" srcId="{26DB389E-A267-4D2E-8A30-4F387BF9706F}" destId="{227B4E23-D5A5-4956-BDF3-82D15AFC8A49}" srcOrd="14" destOrd="0" presId="urn:microsoft.com/office/officeart/2005/8/layout/default#1"/>
    <dgm:cxn modelId="{A990EEA1-C033-4B68-BA80-60AA8B6E619A}" type="presParOf" srcId="{26DB389E-A267-4D2E-8A30-4F387BF9706F}" destId="{0AC7AED6-8CD1-4DAB-B18F-0AEA913084DE}" srcOrd="15" destOrd="0" presId="urn:microsoft.com/office/officeart/2005/8/layout/default#1"/>
    <dgm:cxn modelId="{99CD58D3-A93E-4144-ACFA-B145D8E8E10E}" type="presParOf" srcId="{26DB389E-A267-4D2E-8A30-4F387BF9706F}" destId="{08139C3E-1B41-405E-9470-08D2E046397F}" srcOrd="16" destOrd="0" presId="urn:microsoft.com/office/officeart/2005/8/layout/default#1"/>
    <dgm:cxn modelId="{E808BDCE-E1D3-4815-B2ED-C1BB9588D78C}" type="presParOf" srcId="{26DB389E-A267-4D2E-8A30-4F387BF9706F}" destId="{7CDB3CEB-8F9B-4490-9B84-CE6DDF4008D4}" srcOrd="17" destOrd="0" presId="urn:microsoft.com/office/officeart/2005/8/layout/default#1"/>
    <dgm:cxn modelId="{7CDEBDA6-AEF1-46C8-A588-389261CD889D}" type="presParOf" srcId="{26DB389E-A267-4D2E-8A30-4F387BF9706F}" destId="{89A65ADB-2D6F-4D6B-9BC4-CBE49D990E7A}" srcOrd="18" destOrd="0" presId="urn:microsoft.com/office/officeart/2005/8/layout/default#1"/>
    <dgm:cxn modelId="{08BADE8C-387C-4C56-B0A4-50AA0CC2223A}" type="presParOf" srcId="{26DB389E-A267-4D2E-8A30-4F387BF9706F}" destId="{B79CDBCF-33A3-4B6B-8AF7-0C0A66E8BB1F}" srcOrd="19" destOrd="0" presId="urn:microsoft.com/office/officeart/2005/8/layout/default#1"/>
    <dgm:cxn modelId="{181CAACD-9C7D-4062-B6AA-FFF9E5F5A76E}" type="presParOf" srcId="{26DB389E-A267-4D2E-8A30-4F387BF9706F}" destId="{DF1B96A8-FF66-4CEA-BAEF-8F4B4C6CCE1F}" srcOrd="20" destOrd="0" presId="urn:microsoft.com/office/officeart/2005/8/layout/default#1"/>
    <dgm:cxn modelId="{FF8791BB-2405-459A-AB03-822FFE2A8935}" type="presParOf" srcId="{26DB389E-A267-4D2E-8A30-4F387BF9706F}" destId="{391B400E-84EE-4261-996B-79CA7413AF6C}" srcOrd="21" destOrd="0" presId="urn:microsoft.com/office/officeart/2005/8/layout/default#1"/>
    <dgm:cxn modelId="{6451CD29-6453-4C45-B259-F29522A5E0A9}" type="presParOf" srcId="{26DB389E-A267-4D2E-8A30-4F387BF9706F}" destId="{2C6513A9-B88D-4A8E-AC8C-59FBCF14AA57}" srcOrd="22" destOrd="0" presId="urn:microsoft.com/office/officeart/2005/8/layout/default#1"/>
    <dgm:cxn modelId="{74ED8836-92E5-41EB-B54D-685187496B4A}" type="presParOf" srcId="{26DB389E-A267-4D2E-8A30-4F387BF9706F}" destId="{85C9F68F-9DE8-4428-8787-68EDCCC63A3C}" srcOrd="23" destOrd="0" presId="urn:microsoft.com/office/officeart/2005/8/layout/default#1"/>
    <dgm:cxn modelId="{66940961-C48B-4DF4-B5BB-47F668818689}" type="presParOf" srcId="{26DB389E-A267-4D2E-8A30-4F387BF9706F}" destId="{2F6D1B5D-C9D9-4044-8DEA-E4AFD489D249}" srcOrd="24" destOrd="0" presId="urn:microsoft.com/office/officeart/2005/8/layout/default#1"/>
    <dgm:cxn modelId="{E9EEEAA5-26D6-4924-90A3-CE54AEE1AFF0}" type="presParOf" srcId="{26DB389E-A267-4D2E-8A30-4F387BF9706F}" destId="{944D4687-547F-4960-86D3-4B104BBB3589}" srcOrd="25" destOrd="0" presId="urn:microsoft.com/office/officeart/2005/8/layout/default#1"/>
    <dgm:cxn modelId="{1C6F9AE2-3CE2-4135-9B96-56320B179E42}" type="presParOf" srcId="{26DB389E-A267-4D2E-8A30-4F387BF9706F}" destId="{B674EF36-282D-4F6D-93B6-93787574BBD6}" srcOrd="26" destOrd="0" presId="urn:microsoft.com/office/officeart/2005/8/layout/default#1"/>
    <dgm:cxn modelId="{5FC3E004-ED89-4278-83EF-A51291E231B3}" type="presParOf" srcId="{26DB389E-A267-4D2E-8A30-4F387BF9706F}" destId="{B4086301-9200-4369-9764-DD6F31541F24}" srcOrd="27" destOrd="0" presId="urn:microsoft.com/office/officeart/2005/8/layout/default#1"/>
    <dgm:cxn modelId="{B55FB137-E4EF-4984-955A-BB410CC733AD}" type="presParOf" srcId="{26DB389E-A267-4D2E-8A30-4F387BF9706F}" destId="{8DFD39EC-9C14-498D-848B-928B4066F081}" srcOrd="2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1026FA-005D-4F83-91B7-4A67E527D09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3133E4-0A75-4988-B893-C64C3896137C}">
      <dgm:prSet phldrT="[Text]" custT="1"/>
      <dgm:spPr>
        <a:solidFill>
          <a:schemeClr val="accent2"/>
        </a:solidFill>
        <a:ln w="38100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Tracking SDG, ICPD, Demographic Dividend, National Development Plans </a:t>
          </a:r>
          <a:endParaRPr lang="en-US" sz="1600" dirty="0">
            <a:solidFill>
              <a:schemeClr val="bg1"/>
            </a:solidFill>
          </a:endParaRPr>
        </a:p>
      </dgm:t>
    </dgm:pt>
    <dgm:pt modelId="{786492F5-D397-4BFF-8CD6-C70719EE8EC7}" type="parTrans" cxnId="{BBC9D532-9666-4D18-8598-ADC8785C9EE5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5407D118-DF82-41F2-B25C-B08B875AD3C1}" type="sibTrans" cxnId="{BBC9D532-9666-4D18-8598-ADC8785C9EE5}">
      <dgm:prSet/>
      <dgm:spPr>
        <a:solidFill>
          <a:schemeClr val="tx1">
            <a:lumMod val="50000"/>
            <a:lumOff val="50000"/>
          </a:schemeClr>
        </a:solidFill>
        <a:ln>
          <a:noFill/>
        </a:ln>
      </dgm:spPr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05AAF50B-5C87-4E19-B1B3-38E188CC8D32}">
      <dgm:prSet phldrT="[Text]" custT="1"/>
      <dgm:spPr>
        <a:solidFill>
          <a:schemeClr val="accent2"/>
        </a:solidFill>
        <a:ln w="38100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Integrating population with other geospatial data </a:t>
          </a:r>
          <a:endParaRPr lang="en-US" sz="1600" dirty="0">
            <a:solidFill>
              <a:schemeClr val="bg1"/>
            </a:solidFill>
          </a:endParaRPr>
        </a:p>
      </dgm:t>
    </dgm:pt>
    <dgm:pt modelId="{7FF2B4BD-297A-43EE-8D5C-D466EF2F37C8}" type="parTrans" cxnId="{EE9B1865-1468-41CE-9B5A-69A5D2D9CDD8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16810300-1F98-4C00-98C7-7F4C93CDEE9E}" type="sibTrans" cxnId="{EE9B1865-1468-41CE-9B5A-69A5D2D9CDD8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C8D3EB2C-1B33-49F1-A09D-9D8BC98DCFFC}">
      <dgm:prSet custT="1"/>
      <dgm:spPr>
        <a:solidFill>
          <a:schemeClr val="accent2"/>
        </a:solidFill>
        <a:ln w="38100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Preparedness &amp; </a:t>
          </a:r>
          <a:r>
            <a:rPr lang="en-US" sz="16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Reponse</a:t>
          </a:r>
          <a:endParaRPr lang="en-US" sz="1600" dirty="0">
            <a:solidFill>
              <a:schemeClr val="bg1"/>
            </a:solidFill>
          </a:endParaRPr>
        </a:p>
      </dgm:t>
    </dgm:pt>
    <dgm:pt modelId="{E4244590-7546-41EF-B8E3-CE696B7074AA}" type="parTrans" cxnId="{1A156D4A-22BD-4D92-84FE-40225A3AEAE5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858B79B7-C7F1-4032-BEBB-EED6A59C485A}" type="sibTrans" cxnId="{1A156D4A-22BD-4D92-84FE-40225A3AEAE5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A96F4048-1F86-40B8-8EB8-B0D3CCB904AC}">
      <dgm:prSet custT="1"/>
      <dgm:spPr>
        <a:solidFill>
          <a:schemeClr val="accent2"/>
        </a:solidFill>
        <a:ln w="38100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Programme</a:t>
          </a:r>
          <a:r>
            <a: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Outcomes and Outputs</a:t>
          </a:r>
          <a:endParaRPr lang="en-US" sz="1600" dirty="0">
            <a:solidFill>
              <a:schemeClr val="bg1"/>
            </a:solidFill>
          </a:endParaRPr>
        </a:p>
      </dgm:t>
    </dgm:pt>
    <dgm:pt modelId="{FB4DE79F-C8CE-4AD5-908F-46F2DD11FEAF}" type="parTrans" cxnId="{836D2420-AD9D-45DF-9FEC-CF5DD690EEA6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8A04FE2A-8093-4AA8-9662-819B2383A01F}" type="sibTrans" cxnId="{836D2420-AD9D-45DF-9FEC-CF5DD690EEA6}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1A27FCBB-E541-4E0E-B1EF-0DC3B82F7D6B}" type="pres">
      <dgm:prSet presAssocID="{B61026FA-005D-4F83-91B7-4A67E527D09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1FECFB32-E6B3-4745-B74B-03EBCFD88A4F}" type="pres">
      <dgm:prSet presAssocID="{B61026FA-005D-4F83-91B7-4A67E527D09C}" presName="Name1" presStyleCnt="0"/>
      <dgm:spPr/>
    </dgm:pt>
    <dgm:pt modelId="{E80E83BC-FA7D-41C4-ADB9-CFD4B5BC7C27}" type="pres">
      <dgm:prSet presAssocID="{B61026FA-005D-4F83-91B7-4A67E527D09C}" presName="cycle" presStyleCnt="0"/>
      <dgm:spPr/>
    </dgm:pt>
    <dgm:pt modelId="{60030C70-F1E5-4987-AFAD-C98CFD15F308}" type="pres">
      <dgm:prSet presAssocID="{B61026FA-005D-4F83-91B7-4A67E527D09C}" presName="srcNode" presStyleLbl="node1" presStyleIdx="0" presStyleCnt="4"/>
      <dgm:spPr/>
    </dgm:pt>
    <dgm:pt modelId="{75CD2D43-FF46-486F-8F92-07E6EFDCB430}" type="pres">
      <dgm:prSet presAssocID="{B61026FA-005D-4F83-91B7-4A67E527D09C}" presName="conn" presStyleLbl="parChTrans1D2" presStyleIdx="0" presStyleCnt="1"/>
      <dgm:spPr/>
      <dgm:t>
        <a:bodyPr/>
        <a:lstStyle/>
        <a:p>
          <a:endParaRPr lang="en-US"/>
        </a:p>
      </dgm:t>
    </dgm:pt>
    <dgm:pt modelId="{45661116-E63B-4383-BA11-80CAAF8FBF7E}" type="pres">
      <dgm:prSet presAssocID="{B61026FA-005D-4F83-91B7-4A67E527D09C}" presName="extraNode" presStyleLbl="node1" presStyleIdx="0" presStyleCnt="4"/>
      <dgm:spPr/>
    </dgm:pt>
    <dgm:pt modelId="{4AF4D685-69D0-43E3-9F8A-CC8E8769CF62}" type="pres">
      <dgm:prSet presAssocID="{B61026FA-005D-4F83-91B7-4A67E527D09C}" presName="dstNode" presStyleLbl="node1" presStyleIdx="0" presStyleCnt="4"/>
      <dgm:spPr/>
    </dgm:pt>
    <dgm:pt modelId="{9BB383D4-FC9F-47EC-8B50-D9CD8CF89578}" type="pres">
      <dgm:prSet presAssocID="{493133E4-0A75-4988-B893-C64C3896137C}" presName="text_1" presStyleLbl="node1" presStyleIdx="0" presStyleCnt="4" custScaleY="1467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2BB374-BABB-4B51-8496-7FB81E50CEB9}" type="pres">
      <dgm:prSet presAssocID="{493133E4-0A75-4988-B893-C64C3896137C}" presName="accent_1" presStyleCnt="0"/>
      <dgm:spPr/>
    </dgm:pt>
    <dgm:pt modelId="{BCF104F0-8207-4D4B-8D30-9B5FF072325D}" type="pres">
      <dgm:prSet presAssocID="{493133E4-0A75-4988-B893-C64C3896137C}" presName="accentRepeatNode" presStyleLbl="solidFgAcc1" presStyleIdx="0" presStyleCnt="4"/>
      <dgm:spPr>
        <a:ln w="38100">
          <a:solidFill>
            <a:schemeClr val="accent2"/>
          </a:solidFill>
        </a:ln>
      </dgm:spPr>
    </dgm:pt>
    <dgm:pt modelId="{7F5FBF75-E01D-4480-B3CA-EBD140255313}" type="pres">
      <dgm:prSet presAssocID="{05AAF50B-5C87-4E19-B1B3-38E188CC8D32}" presName="text_2" presStyleLbl="node1" presStyleIdx="1" presStyleCnt="4" custScaleX="101498" custScaleY="1472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3749A1-C1CA-43B8-BBDD-93ED2CA44F4C}" type="pres">
      <dgm:prSet presAssocID="{05AAF50B-5C87-4E19-B1B3-38E188CC8D32}" presName="accent_2" presStyleCnt="0"/>
      <dgm:spPr/>
    </dgm:pt>
    <dgm:pt modelId="{D318C2A8-EF24-405C-81FA-6A044674B627}" type="pres">
      <dgm:prSet presAssocID="{05AAF50B-5C87-4E19-B1B3-38E188CC8D32}" presName="accentRepeatNode" presStyleLbl="solidFgAcc1" presStyleIdx="1" presStyleCnt="4"/>
      <dgm:spPr>
        <a:ln w="38100"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9DAD08C9-3D3E-4ABF-B8E9-9B993BC877B1}" type="pres">
      <dgm:prSet presAssocID="{C8D3EB2C-1B33-49F1-A09D-9D8BC98DCFFC}" presName="text_3" presStyleLbl="node1" presStyleIdx="2" presStyleCnt="4" custScaleY="1274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E21DFA-FBF7-46DE-8D4E-3C0D208682D0}" type="pres">
      <dgm:prSet presAssocID="{C8D3EB2C-1B33-49F1-A09D-9D8BC98DCFFC}" presName="accent_3" presStyleCnt="0"/>
      <dgm:spPr/>
    </dgm:pt>
    <dgm:pt modelId="{E5C31066-E276-44EE-AA8A-6739FF02CE8E}" type="pres">
      <dgm:prSet presAssocID="{C8D3EB2C-1B33-49F1-A09D-9D8BC98DCFFC}" presName="accentRepeatNode" presStyleLbl="solidFgAcc1" presStyleIdx="2" presStyleCnt="4"/>
      <dgm:spPr>
        <a:ln w="38100"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A37361C5-19EA-43F2-880C-5E8E61E7C014}" type="pres">
      <dgm:prSet presAssocID="{A96F4048-1F86-40B8-8EB8-B0D3CCB904AC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6A5A51-D36D-411C-9C6E-4EC55C82C822}" type="pres">
      <dgm:prSet presAssocID="{A96F4048-1F86-40B8-8EB8-B0D3CCB904AC}" presName="accent_4" presStyleCnt="0"/>
      <dgm:spPr/>
    </dgm:pt>
    <dgm:pt modelId="{C565211A-F819-4789-B901-16E10409A102}" type="pres">
      <dgm:prSet presAssocID="{A96F4048-1F86-40B8-8EB8-B0D3CCB904AC}" presName="accentRepeatNode" presStyleLbl="solidFgAcc1" presStyleIdx="3" presStyleCnt="4"/>
      <dgm:spPr>
        <a:ln w="38100"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</dgm:ptLst>
  <dgm:cxnLst>
    <dgm:cxn modelId="{E33D72D1-F403-415F-8251-CC2CF2882EDC}" type="presOf" srcId="{B61026FA-005D-4F83-91B7-4A67E527D09C}" destId="{1A27FCBB-E541-4E0E-B1EF-0DC3B82F7D6B}" srcOrd="0" destOrd="0" presId="urn:microsoft.com/office/officeart/2008/layout/VerticalCurvedList"/>
    <dgm:cxn modelId="{BBC9D532-9666-4D18-8598-ADC8785C9EE5}" srcId="{B61026FA-005D-4F83-91B7-4A67E527D09C}" destId="{493133E4-0A75-4988-B893-C64C3896137C}" srcOrd="0" destOrd="0" parTransId="{786492F5-D397-4BFF-8CD6-C70719EE8EC7}" sibTransId="{5407D118-DF82-41F2-B25C-B08B875AD3C1}"/>
    <dgm:cxn modelId="{47F872F4-69CC-4305-9ED0-DD982E8A56C1}" type="presOf" srcId="{5407D118-DF82-41F2-B25C-B08B875AD3C1}" destId="{75CD2D43-FF46-486F-8F92-07E6EFDCB430}" srcOrd="0" destOrd="0" presId="urn:microsoft.com/office/officeart/2008/layout/VerticalCurvedList"/>
    <dgm:cxn modelId="{EE9B1865-1468-41CE-9B5A-69A5D2D9CDD8}" srcId="{B61026FA-005D-4F83-91B7-4A67E527D09C}" destId="{05AAF50B-5C87-4E19-B1B3-38E188CC8D32}" srcOrd="1" destOrd="0" parTransId="{7FF2B4BD-297A-43EE-8D5C-D466EF2F37C8}" sibTransId="{16810300-1F98-4C00-98C7-7F4C93CDEE9E}"/>
    <dgm:cxn modelId="{A4A20808-4537-4D79-BB5C-80E4F51866AC}" type="presOf" srcId="{493133E4-0A75-4988-B893-C64C3896137C}" destId="{9BB383D4-FC9F-47EC-8B50-D9CD8CF89578}" srcOrd="0" destOrd="0" presId="urn:microsoft.com/office/officeart/2008/layout/VerticalCurvedList"/>
    <dgm:cxn modelId="{1A156D4A-22BD-4D92-84FE-40225A3AEAE5}" srcId="{B61026FA-005D-4F83-91B7-4A67E527D09C}" destId="{C8D3EB2C-1B33-49F1-A09D-9D8BC98DCFFC}" srcOrd="2" destOrd="0" parTransId="{E4244590-7546-41EF-B8E3-CE696B7074AA}" sibTransId="{858B79B7-C7F1-4032-BEBB-EED6A59C485A}"/>
    <dgm:cxn modelId="{45F08948-C1ED-4E4E-91B2-657DBC6D3E50}" type="presOf" srcId="{05AAF50B-5C87-4E19-B1B3-38E188CC8D32}" destId="{7F5FBF75-E01D-4480-B3CA-EBD140255313}" srcOrd="0" destOrd="0" presId="urn:microsoft.com/office/officeart/2008/layout/VerticalCurvedList"/>
    <dgm:cxn modelId="{2DF25FDA-A839-4717-8DCB-AE1FF8E11F93}" type="presOf" srcId="{A96F4048-1F86-40B8-8EB8-B0D3CCB904AC}" destId="{A37361C5-19EA-43F2-880C-5E8E61E7C014}" srcOrd="0" destOrd="0" presId="urn:microsoft.com/office/officeart/2008/layout/VerticalCurvedList"/>
    <dgm:cxn modelId="{3F858188-7178-4AE1-8E10-B11905687EB3}" type="presOf" srcId="{C8D3EB2C-1B33-49F1-A09D-9D8BC98DCFFC}" destId="{9DAD08C9-3D3E-4ABF-B8E9-9B993BC877B1}" srcOrd="0" destOrd="0" presId="urn:microsoft.com/office/officeart/2008/layout/VerticalCurvedList"/>
    <dgm:cxn modelId="{836D2420-AD9D-45DF-9FEC-CF5DD690EEA6}" srcId="{B61026FA-005D-4F83-91B7-4A67E527D09C}" destId="{A96F4048-1F86-40B8-8EB8-B0D3CCB904AC}" srcOrd="3" destOrd="0" parTransId="{FB4DE79F-C8CE-4AD5-908F-46F2DD11FEAF}" sibTransId="{8A04FE2A-8093-4AA8-9662-819B2383A01F}"/>
    <dgm:cxn modelId="{B5832ACB-BC47-4D88-82A7-77A84AE8DAF4}" type="presParOf" srcId="{1A27FCBB-E541-4E0E-B1EF-0DC3B82F7D6B}" destId="{1FECFB32-E6B3-4745-B74B-03EBCFD88A4F}" srcOrd="0" destOrd="0" presId="urn:microsoft.com/office/officeart/2008/layout/VerticalCurvedList"/>
    <dgm:cxn modelId="{7D5C3998-F6E3-484D-B98F-6B309066FAA4}" type="presParOf" srcId="{1FECFB32-E6B3-4745-B74B-03EBCFD88A4F}" destId="{E80E83BC-FA7D-41C4-ADB9-CFD4B5BC7C27}" srcOrd="0" destOrd="0" presId="urn:microsoft.com/office/officeart/2008/layout/VerticalCurvedList"/>
    <dgm:cxn modelId="{496D915C-637C-46CA-B3D1-D88A09E45CB8}" type="presParOf" srcId="{E80E83BC-FA7D-41C4-ADB9-CFD4B5BC7C27}" destId="{60030C70-F1E5-4987-AFAD-C98CFD15F308}" srcOrd="0" destOrd="0" presId="urn:microsoft.com/office/officeart/2008/layout/VerticalCurvedList"/>
    <dgm:cxn modelId="{9A76F5B5-2EAF-4165-BBF2-622E498B792D}" type="presParOf" srcId="{E80E83BC-FA7D-41C4-ADB9-CFD4B5BC7C27}" destId="{75CD2D43-FF46-486F-8F92-07E6EFDCB430}" srcOrd="1" destOrd="0" presId="urn:microsoft.com/office/officeart/2008/layout/VerticalCurvedList"/>
    <dgm:cxn modelId="{E00BB256-3BC8-4201-9A02-65EB7B8341FA}" type="presParOf" srcId="{E80E83BC-FA7D-41C4-ADB9-CFD4B5BC7C27}" destId="{45661116-E63B-4383-BA11-80CAAF8FBF7E}" srcOrd="2" destOrd="0" presId="urn:microsoft.com/office/officeart/2008/layout/VerticalCurvedList"/>
    <dgm:cxn modelId="{431095FF-83E1-4EE6-B157-C3609D2E5725}" type="presParOf" srcId="{E80E83BC-FA7D-41C4-ADB9-CFD4B5BC7C27}" destId="{4AF4D685-69D0-43E3-9F8A-CC8E8769CF62}" srcOrd="3" destOrd="0" presId="urn:microsoft.com/office/officeart/2008/layout/VerticalCurvedList"/>
    <dgm:cxn modelId="{19474DFB-16F3-4DD0-801E-0D390B88B842}" type="presParOf" srcId="{1FECFB32-E6B3-4745-B74B-03EBCFD88A4F}" destId="{9BB383D4-FC9F-47EC-8B50-D9CD8CF89578}" srcOrd="1" destOrd="0" presId="urn:microsoft.com/office/officeart/2008/layout/VerticalCurvedList"/>
    <dgm:cxn modelId="{EF1D26F9-10D1-4A05-80E8-4371365E040B}" type="presParOf" srcId="{1FECFB32-E6B3-4745-B74B-03EBCFD88A4F}" destId="{032BB374-BABB-4B51-8496-7FB81E50CEB9}" srcOrd="2" destOrd="0" presId="urn:microsoft.com/office/officeart/2008/layout/VerticalCurvedList"/>
    <dgm:cxn modelId="{F93A9162-8337-4A06-9814-28C16E4DE8E5}" type="presParOf" srcId="{032BB374-BABB-4B51-8496-7FB81E50CEB9}" destId="{BCF104F0-8207-4D4B-8D30-9B5FF072325D}" srcOrd="0" destOrd="0" presId="urn:microsoft.com/office/officeart/2008/layout/VerticalCurvedList"/>
    <dgm:cxn modelId="{A82206AA-A34B-4E00-93B9-B50B4F3BAF54}" type="presParOf" srcId="{1FECFB32-E6B3-4745-B74B-03EBCFD88A4F}" destId="{7F5FBF75-E01D-4480-B3CA-EBD140255313}" srcOrd="3" destOrd="0" presId="urn:microsoft.com/office/officeart/2008/layout/VerticalCurvedList"/>
    <dgm:cxn modelId="{26F409C8-E9CA-4CCD-A7A3-A20BE4999216}" type="presParOf" srcId="{1FECFB32-E6B3-4745-B74B-03EBCFD88A4F}" destId="{903749A1-C1CA-43B8-BBDD-93ED2CA44F4C}" srcOrd="4" destOrd="0" presId="urn:microsoft.com/office/officeart/2008/layout/VerticalCurvedList"/>
    <dgm:cxn modelId="{42AA3C8D-DFD2-4A38-B7BB-B3A475CD11E7}" type="presParOf" srcId="{903749A1-C1CA-43B8-BBDD-93ED2CA44F4C}" destId="{D318C2A8-EF24-405C-81FA-6A044674B627}" srcOrd="0" destOrd="0" presId="urn:microsoft.com/office/officeart/2008/layout/VerticalCurvedList"/>
    <dgm:cxn modelId="{4D7ABBC0-942E-470F-B684-FD615E922936}" type="presParOf" srcId="{1FECFB32-E6B3-4745-B74B-03EBCFD88A4F}" destId="{9DAD08C9-3D3E-4ABF-B8E9-9B993BC877B1}" srcOrd="5" destOrd="0" presId="urn:microsoft.com/office/officeart/2008/layout/VerticalCurvedList"/>
    <dgm:cxn modelId="{537189B9-C844-43BC-A24C-14512A78403B}" type="presParOf" srcId="{1FECFB32-E6B3-4745-B74B-03EBCFD88A4F}" destId="{4EE21DFA-FBF7-46DE-8D4E-3C0D208682D0}" srcOrd="6" destOrd="0" presId="urn:microsoft.com/office/officeart/2008/layout/VerticalCurvedList"/>
    <dgm:cxn modelId="{31089EC5-AEAC-4E0B-A442-9CBF2945AAD7}" type="presParOf" srcId="{4EE21DFA-FBF7-46DE-8D4E-3C0D208682D0}" destId="{E5C31066-E276-44EE-AA8A-6739FF02CE8E}" srcOrd="0" destOrd="0" presId="urn:microsoft.com/office/officeart/2008/layout/VerticalCurvedList"/>
    <dgm:cxn modelId="{7DDDB6AD-37CF-4FE8-A418-552EFD602EB1}" type="presParOf" srcId="{1FECFB32-E6B3-4745-B74B-03EBCFD88A4F}" destId="{A37361C5-19EA-43F2-880C-5E8E61E7C014}" srcOrd="7" destOrd="0" presId="urn:microsoft.com/office/officeart/2008/layout/VerticalCurvedList"/>
    <dgm:cxn modelId="{E468B578-E66A-4BFE-9D2D-3118C22D1D01}" type="presParOf" srcId="{1FECFB32-E6B3-4745-B74B-03EBCFD88A4F}" destId="{326A5A51-D36D-411C-9C6E-4EC55C82C822}" srcOrd="8" destOrd="0" presId="urn:microsoft.com/office/officeart/2008/layout/VerticalCurvedList"/>
    <dgm:cxn modelId="{B270D869-4F18-4859-8C80-B47E4B952761}" type="presParOf" srcId="{326A5A51-D36D-411C-9C6E-4EC55C82C822}" destId="{C565211A-F819-4789-B901-16E10409A10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1AB0D9-591F-4781-8509-785142FCF40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1967F4D-04AC-40A7-987C-959959D4F0E4}">
      <dgm:prSet phldrT="[Text]"/>
      <dgm:spPr>
        <a:solidFill>
          <a:srgbClr val="8DA0AD"/>
        </a:solidFill>
      </dgm:spPr>
      <dgm:t>
        <a:bodyPr/>
        <a:lstStyle/>
        <a:p>
          <a:r>
            <a:rPr lang="pt-BR" dirty="0"/>
            <a:t>Country</a:t>
          </a:r>
        </a:p>
      </dgm:t>
    </dgm:pt>
    <dgm:pt modelId="{E1355B96-4262-4C2B-A9AB-F6CAB1B6B12F}" type="parTrans" cxnId="{68BB3D7F-39AE-4576-9751-87B16D117EF8}">
      <dgm:prSet/>
      <dgm:spPr/>
      <dgm:t>
        <a:bodyPr/>
        <a:lstStyle/>
        <a:p>
          <a:endParaRPr lang="pt-BR"/>
        </a:p>
      </dgm:t>
    </dgm:pt>
    <dgm:pt modelId="{AD1098EB-15DB-4A78-84D3-7D8D5CCF66F0}" type="sibTrans" cxnId="{68BB3D7F-39AE-4576-9751-87B16D117EF8}">
      <dgm:prSet/>
      <dgm:spPr/>
      <dgm:t>
        <a:bodyPr/>
        <a:lstStyle/>
        <a:p>
          <a:endParaRPr lang="pt-BR"/>
        </a:p>
      </dgm:t>
    </dgm:pt>
    <dgm:pt modelId="{28147DF2-F72F-434E-98FF-C0DAE815F132}">
      <dgm:prSet phldrT="[Text]"/>
      <dgm:spPr>
        <a:solidFill>
          <a:srgbClr val="8DA0AD"/>
        </a:solidFill>
      </dgm:spPr>
      <dgm:t>
        <a:bodyPr/>
        <a:lstStyle/>
        <a:p>
          <a:r>
            <a:rPr lang="pt-BR" dirty="0" err="1"/>
            <a:t>County</a:t>
          </a:r>
          <a:endParaRPr lang="pt-BR" dirty="0"/>
        </a:p>
      </dgm:t>
    </dgm:pt>
    <dgm:pt modelId="{F649F3A3-759A-4739-BB30-6F604E6A46CD}" type="parTrans" cxnId="{382639E6-8469-4DAF-9A15-51F88FD9B9E9}">
      <dgm:prSet/>
      <dgm:spPr>
        <a:ln>
          <a:solidFill>
            <a:srgbClr val="8DA0AD"/>
          </a:solidFill>
        </a:ln>
      </dgm:spPr>
      <dgm:t>
        <a:bodyPr/>
        <a:lstStyle/>
        <a:p>
          <a:endParaRPr lang="pt-BR"/>
        </a:p>
      </dgm:t>
    </dgm:pt>
    <dgm:pt modelId="{A87DE242-B5E3-4FF6-A83E-E7E962AE5ADB}" type="sibTrans" cxnId="{382639E6-8469-4DAF-9A15-51F88FD9B9E9}">
      <dgm:prSet/>
      <dgm:spPr/>
      <dgm:t>
        <a:bodyPr/>
        <a:lstStyle/>
        <a:p>
          <a:endParaRPr lang="pt-BR"/>
        </a:p>
      </dgm:t>
    </dgm:pt>
    <dgm:pt modelId="{739DF6E4-8847-4FFA-99B0-50E2D4952082}">
      <dgm:prSet/>
      <dgm:spPr>
        <a:solidFill>
          <a:srgbClr val="8DA0AD"/>
        </a:solidFill>
      </dgm:spPr>
      <dgm:t>
        <a:bodyPr/>
        <a:lstStyle/>
        <a:p>
          <a:r>
            <a:rPr lang="pt-BR" dirty="0" err="1"/>
            <a:t>District</a:t>
          </a:r>
          <a:endParaRPr lang="pt-BR" dirty="0"/>
        </a:p>
      </dgm:t>
    </dgm:pt>
    <dgm:pt modelId="{5BE1A88D-0544-408F-819B-39B18707B00C}" type="parTrans" cxnId="{EAF94AB6-BDCE-47D1-9673-8F4B255C5492}">
      <dgm:prSet/>
      <dgm:spPr>
        <a:ln>
          <a:solidFill>
            <a:srgbClr val="8DA0AD"/>
          </a:solidFill>
        </a:ln>
      </dgm:spPr>
      <dgm:t>
        <a:bodyPr/>
        <a:lstStyle/>
        <a:p>
          <a:endParaRPr lang="pt-BR"/>
        </a:p>
      </dgm:t>
    </dgm:pt>
    <dgm:pt modelId="{79E00CD4-E384-4D3B-936D-FA13563B766F}" type="sibTrans" cxnId="{EAF94AB6-BDCE-47D1-9673-8F4B255C5492}">
      <dgm:prSet/>
      <dgm:spPr/>
      <dgm:t>
        <a:bodyPr/>
        <a:lstStyle/>
        <a:p>
          <a:endParaRPr lang="pt-BR"/>
        </a:p>
      </dgm:t>
    </dgm:pt>
    <dgm:pt modelId="{633CE744-772B-491A-B55B-B35353F7AEF6}">
      <dgm:prSet/>
      <dgm:spPr>
        <a:solidFill>
          <a:srgbClr val="8DA0AD"/>
        </a:solidFill>
      </dgm:spPr>
      <dgm:t>
        <a:bodyPr/>
        <a:lstStyle/>
        <a:p>
          <a:r>
            <a:rPr lang="pt-BR" dirty="0" err="1"/>
            <a:t>Agricultural</a:t>
          </a:r>
          <a:r>
            <a:rPr lang="pt-BR" dirty="0"/>
            <a:t> </a:t>
          </a:r>
          <a:r>
            <a:rPr lang="pt-BR" dirty="0" err="1"/>
            <a:t>Segment</a:t>
          </a:r>
          <a:endParaRPr lang="pt-BR" dirty="0"/>
        </a:p>
      </dgm:t>
    </dgm:pt>
    <dgm:pt modelId="{E559EEE9-C100-4794-B982-8B77E08213EB}" type="parTrans" cxnId="{C27EA86F-38C3-442F-A27D-AFA99B213235}">
      <dgm:prSet/>
      <dgm:spPr>
        <a:ln>
          <a:solidFill>
            <a:srgbClr val="8DA0AD"/>
          </a:solidFill>
        </a:ln>
      </dgm:spPr>
      <dgm:t>
        <a:bodyPr/>
        <a:lstStyle/>
        <a:p>
          <a:endParaRPr lang="pt-BR"/>
        </a:p>
      </dgm:t>
    </dgm:pt>
    <dgm:pt modelId="{1256CB16-9BFC-4B19-88A0-320AD3228933}" type="sibTrans" cxnId="{C27EA86F-38C3-442F-A27D-AFA99B213235}">
      <dgm:prSet/>
      <dgm:spPr/>
      <dgm:t>
        <a:bodyPr/>
        <a:lstStyle/>
        <a:p>
          <a:endParaRPr lang="pt-BR"/>
        </a:p>
      </dgm:t>
    </dgm:pt>
    <dgm:pt modelId="{16026E32-BEAD-43EB-AE61-4E398008B09B}">
      <dgm:prSet/>
      <dgm:spPr>
        <a:solidFill>
          <a:srgbClr val="8DA0AD"/>
        </a:solidFill>
      </dgm:spPr>
      <dgm:t>
        <a:bodyPr/>
        <a:lstStyle/>
        <a:p>
          <a:r>
            <a:rPr lang="pt-BR" dirty="0" err="1"/>
            <a:t>Area</a:t>
          </a:r>
          <a:endParaRPr lang="pt-BR" dirty="0"/>
        </a:p>
      </dgm:t>
    </dgm:pt>
    <dgm:pt modelId="{D608CB26-5C03-4657-975A-5BD4C2753899}" type="parTrans" cxnId="{4B4A6DA3-7C37-4F47-A955-6CFF3D55C346}">
      <dgm:prSet/>
      <dgm:spPr>
        <a:ln>
          <a:solidFill>
            <a:srgbClr val="8DA0AD"/>
          </a:solidFill>
        </a:ln>
      </dgm:spPr>
      <dgm:t>
        <a:bodyPr/>
        <a:lstStyle/>
        <a:p>
          <a:endParaRPr lang="pt-BR"/>
        </a:p>
      </dgm:t>
    </dgm:pt>
    <dgm:pt modelId="{AA54D5CE-6F7E-4B0E-8669-22BBD27BBCDE}" type="sibTrans" cxnId="{4B4A6DA3-7C37-4F47-A955-6CFF3D55C346}">
      <dgm:prSet/>
      <dgm:spPr/>
      <dgm:t>
        <a:bodyPr/>
        <a:lstStyle/>
        <a:p>
          <a:endParaRPr lang="pt-BR"/>
        </a:p>
      </dgm:t>
    </dgm:pt>
    <dgm:pt modelId="{DE452990-3973-47CB-981F-F49B81AA01C0}">
      <dgm:prSet/>
      <dgm:spPr>
        <a:solidFill>
          <a:srgbClr val="8DA0AD"/>
        </a:solidFill>
      </dgm:spPr>
      <dgm:t>
        <a:bodyPr/>
        <a:lstStyle/>
        <a:p>
          <a:r>
            <a:rPr lang="pt-BR" dirty="0"/>
            <a:t>Etc.</a:t>
          </a:r>
        </a:p>
      </dgm:t>
    </dgm:pt>
    <dgm:pt modelId="{929BBA8C-8572-413F-AD0C-68A2DECE601F}" type="parTrans" cxnId="{E1B01EEF-5623-4B37-A39A-E16839B521EF}">
      <dgm:prSet/>
      <dgm:spPr>
        <a:ln>
          <a:solidFill>
            <a:srgbClr val="8DA0AD"/>
          </a:solidFill>
        </a:ln>
      </dgm:spPr>
      <dgm:t>
        <a:bodyPr/>
        <a:lstStyle/>
        <a:p>
          <a:endParaRPr lang="pt-BR"/>
        </a:p>
      </dgm:t>
    </dgm:pt>
    <dgm:pt modelId="{739ECCC9-ACC3-48D4-B359-23BD94600275}" type="sibTrans" cxnId="{E1B01EEF-5623-4B37-A39A-E16839B521EF}">
      <dgm:prSet/>
      <dgm:spPr/>
      <dgm:t>
        <a:bodyPr/>
        <a:lstStyle/>
        <a:p>
          <a:endParaRPr lang="pt-BR"/>
        </a:p>
      </dgm:t>
    </dgm:pt>
    <dgm:pt modelId="{C2253663-830D-4F8C-A070-669CC1D32552}" type="pres">
      <dgm:prSet presAssocID="{ED1AB0D9-591F-4781-8509-785142FCF40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DC5CD25-B347-4A35-956F-BB5A3E802DE8}" type="pres">
      <dgm:prSet presAssocID="{51967F4D-04AC-40A7-987C-959959D4F0E4}" presName="hierRoot1" presStyleCnt="0">
        <dgm:presLayoutVars>
          <dgm:hierBranch val="init"/>
        </dgm:presLayoutVars>
      </dgm:prSet>
      <dgm:spPr/>
    </dgm:pt>
    <dgm:pt modelId="{2746047A-2055-40C8-B760-5B2EFC7E90BB}" type="pres">
      <dgm:prSet presAssocID="{51967F4D-04AC-40A7-987C-959959D4F0E4}" presName="rootComposite1" presStyleCnt="0"/>
      <dgm:spPr/>
    </dgm:pt>
    <dgm:pt modelId="{D2ECCDBD-917A-416D-A136-2A0A6D2696D8}" type="pres">
      <dgm:prSet presAssocID="{51967F4D-04AC-40A7-987C-959959D4F0E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CBD2F6-7416-4EF7-AD69-692FA9A5AB73}" type="pres">
      <dgm:prSet presAssocID="{51967F4D-04AC-40A7-987C-959959D4F0E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9A1AD7BF-DE7C-4D8A-8368-619EBD6DAA53}" type="pres">
      <dgm:prSet presAssocID="{51967F4D-04AC-40A7-987C-959959D4F0E4}" presName="hierChild2" presStyleCnt="0"/>
      <dgm:spPr/>
    </dgm:pt>
    <dgm:pt modelId="{19DE721B-4F41-49F8-9C0A-55CFE19ADA18}" type="pres">
      <dgm:prSet presAssocID="{F649F3A3-759A-4739-BB30-6F604E6A46CD}" presName="Name37" presStyleLbl="parChTrans1D2" presStyleIdx="0" presStyleCnt="1"/>
      <dgm:spPr/>
      <dgm:t>
        <a:bodyPr/>
        <a:lstStyle/>
        <a:p>
          <a:endParaRPr lang="en-US"/>
        </a:p>
      </dgm:t>
    </dgm:pt>
    <dgm:pt modelId="{37F73943-6DEF-489A-9B26-C7A92C1CC214}" type="pres">
      <dgm:prSet presAssocID="{28147DF2-F72F-434E-98FF-C0DAE815F132}" presName="hierRoot2" presStyleCnt="0">
        <dgm:presLayoutVars>
          <dgm:hierBranch val="init"/>
        </dgm:presLayoutVars>
      </dgm:prSet>
      <dgm:spPr/>
    </dgm:pt>
    <dgm:pt modelId="{48425C95-2BE6-496D-B6F3-528EDED3FA4A}" type="pres">
      <dgm:prSet presAssocID="{28147DF2-F72F-434E-98FF-C0DAE815F132}" presName="rootComposite" presStyleCnt="0"/>
      <dgm:spPr/>
    </dgm:pt>
    <dgm:pt modelId="{5C9134F4-5A21-474D-AB58-320F5BA646C0}" type="pres">
      <dgm:prSet presAssocID="{28147DF2-F72F-434E-98FF-C0DAE815F13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11D1A1-3239-4BFE-BC4B-F85B9BDE2BE5}" type="pres">
      <dgm:prSet presAssocID="{28147DF2-F72F-434E-98FF-C0DAE815F132}" presName="rootConnector" presStyleLbl="node2" presStyleIdx="0" presStyleCnt="1"/>
      <dgm:spPr/>
      <dgm:t>
        <a:bodyPr/>
        <a:lstStyle/>
        <a:p>
          <a:endParaRPr lang="en-US"/>
        </a:p>
      </dgm:t>
    </dgm:pt>
    <dgm:pt modelId="{CB044BC0-7680-4415-8DDA-A927777C2BB6}" type="pres">
      <dgm:prSet presAssocID="{28147DF2-F72F-434E-98FF-C0DAE815F132}" presName="hierChild4" presStyleCnt="0"/>
      <dgm:spPr/>
    </dgm:pt>
    <dgm:pt modelId="{A7CE0EFF-EB74-42FE-9FFF-A374F0ED4709}" type="pres">
      <dgm:prSet presAssocID="{5BE1A88D-0544-408F-819B-39B18707B00C}" presName="Name37" presStyleLbl="parChTrans1D3" presStyleIdx="0" presStyleCnt="2"/>
      <dgm:spPr/>
      <dgm:t>
        <a:bodyPr/>
        <a:lstStyle/>
        <a:p>
          <a:endParaRPr lang="en-US"/>
        </a:p>
      </dgm:t>
    </dgm:pt>
    <dgm:pt modelId="{DC3731E6-EB56-4CBC-86E4-5D45BB1E789F}" type="pres">
      <dgm:prSet presAssocID="{739DF6E4-8847-4FFA-99B0-50E2D4952082}" presName="hierRoot2" presStyleCnt="0">
        <dgm:presLayoutVars>
          <dgm:hierBranch val="init"/>
        </dgm:presLayoutVars>
      </dgm:prSet>
      <dgm:spPr/>
    </dgm:pt>
    <dgm:pt modelId="{DD639E79-77E1-4DEC-9D60-806F0C5B1E0C}" type="pres">
      <dgm:prSet presAssocID="{739DF6E4-8847-4FFA-99B0-50E2D4952082}" presName="rootComposite" presStyleCnt="0"/>
      <dgm:spPr/>
    </dgm:pt>
    <dgm:pt modelId="{DD872BD0-E9CC-40DA-90A1-C93E0F8FD68D}" type="pres">
      <dgm:prSet presAssocID="{739DF6E4-8847-4FFA-99B0-50E2D4952082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17D59F-7C8A-40C1-A1CA-D73BC27E7487}" type="pres">
      <dgm:prSet presAssocID="{739DF6E4-8847-4FFA-99B0-50E2D4952082}" presName="rootConnector" presStyleLbl="node3" presStyleIdx="0" presStyleCnt="2"/>
      <dgm:spPr/>
      <dgm:t>
        <a:bodyPr/>
        <a:lstStyle/>
        <a:p>
          <a:endParaRPr lang="en-US"/>
        </a:p>
      </dgm:t>
    </dgm:pt>
    <dgm:pt modelId="{F4BE5DCC-1532-4595-8FFD-8155B9694A71}" type="pres">
      <dgm:prSet presAssocID="{739DF6E4-8847-4FFA-99B0-50E2D4952082}" presName="hierChild4" presStyleCnt="0"/>
      <dgm:spPr/>
    </dgm:pt>
    <dgm:pt modelId="{BFFF29DC-BC4C-4F1B-906D-FCE52A8BA4D1}" type="pres">
      <dgm:prSet presAssocID="{D608CB26-5C03-4657-975A-5BD4C2753899}" presName="Name37" presStyleLbl="parChTrans1D4" presStyleIdx="0" presStyleCnt="2"/>
      <dgm:spPr/>
      <dgm:t>
        <a:bodyPr/>
        <a:lstStyle/>
        <a:p>
          <a:endParaRPr lang="en-US"/>
        </a:p>
      </dgm:t>
    </dgm:pt>
    <dgm:pt modelId="{804E1779-7CA7-42E3-B646-D8851EFAE4BB}" type="pres">
      <dgm:prSet presAssocID="{16026E32-BEAD-43EB-AE61-4E398008B09B}" presName="hierRoot2" presStyleCnt="0">
        <dgm:presLayoutVars>
          <dgm:hierBranch val="init"/>
        </dgm:presLayoutVars>
      </dgm:prSet>
      <dgm:spPr/>
    </dgm:pt>
    <dgm:pt modelId="{820329E9-F18C-4922-A46A-C58ADEEF8FDC}" type="pres">
      <dgm:prSet presAssocID="{16026E32-BEAD-43EB-AE61-4E398008B09B}" presName="rootComposite" presStyleCnt="0"/>
      <dgm:spPr/>
    </dgm:pt>
    <dgm:pt modelId="{A0A819F5-0AB7-4209-A0D7-ED40BB5CAB9E}" type="pres">
      <dgm:prSet presAssocID="{16026E32-BEAD-43EB-AE61-4E398008B09B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E8559B-13BF-4919-BA0A-E9ACDF3919AC}" type="pres">
      <dgm:prSet presAssocID="{16026E32-BEAD-43EB-AE61-4E398008B09B}" presName="rootConnector" presStyleLbl="node4" presStyleIdx="0" presStyleCnt="2"/>
      <dgm:spPr/>
      <dgm:t>
        <a:bodyPr/>
        <a:lstStyle/>
        <a:p>
          <a:endParaRPr lang="en-US"/>
        </a:p>
      </dgm:t>
    </dgm:pt>
    <dgm:pt modelId="{00875CC2-7AFF-47F2-9749-77E398FFB610}" type="pres">
      <dgm:prSet presAssocID="{16026E32-BEAD-43EB-AE61-4E398008B09B}" presName="hierChild4" presStyleCnt="0"/>
      <dgm:spPr/>
    </dgm:pt>
    <dgm:pt modelId="{42ABE765-5FB1-4D8C-8F85-B1F3F94F6003}" type="pres">
      <dgm:prSet presAssocID="{16026E32-BEAD-43EB-AE61-4E398008B09B}" presName="hierChild5" presStyleCnt="0"/>
      <dgm:spPr/>
    </dgm:pt>
    <dgm:pt modelId="{AE5DBA09-33CE-4926-AA7C-EA79EB07A1B5}" type="pres">
      <dgm:prSet presAssocID="{929BBA8C-8572-413F-AD0C-68A2DECE601F}" presName="Name37" presStyleLbl="parChTrans1D4" presStyleIdx="1" presStyleCnt="2"/>
      <dgm:spPr/>
      <dgm:t>
        <a:bodyPr/>
        <a:lstStyle/>
        <a:p>
          <a:endParaRPr lang="en-US"/>
        </a:p>
      </dgm:t>
    </dgm:pt>
    <dgm:pt modelId="{B7BAF076-8559-4A18-9216-9A34549618B9}" type="pres">
      <dgm:prSet presAssocID="{DE452990-3973-47CB-981F-F49B81AA01C0}" presName="hierRoot2" presStyleCnt="0">
        <dgm:presLayoutVars>
          <dgm:hierBranch val="init"/>
        </dgm:presLayoutVars>
      </dgm:prSet>
      <dgm:spPr/>
    </dgm:pt>
    <dgm:pt modelId="{5D913209-999B-463D-9FCC-E68EC8288C14}" type="pres">
      <dgm:prSet presAssocID="{DE452990-3973-47CB-981F-F49B81AA01C0}" presName="rootComposite" presStyleCnt="0"/>
      <dgm:spPr/>
    </dgm:pt>
    <dgm:pt modelId="{C533A5F4-8BB3-41EB-BF69-AA02BAA0A325}" type="pres">
      <dgm:prSet presAssocID="{DE452990-3973-47CB-981F-F49B81AA01C0}" presName="rootText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7FFB94-677D-45A3-A13D-084FC54446AD}" type="pres">
      <dgm:prSet presAssocID="{DE452990-3973-47CB-981F-F49B81AA01C0}" presName="rootConnector" presStyleLbl="node4" presStyleIdx="1" presStyleCnt="2"/>
      <dgm:spPr/>
      <dgm:t>
        <a:bodyPr/>
        <a:lstStyle/>
        <a:p>
          <a:endParaRPr lang="en-US"/>
        </a:p>
      </dgm:t>
    </dgm:pt>
    <dgm:pt modelId="{64186B95-3F44-474A-8F4C-EC4FDCB6B95F}" type="pres">
      <dgm:prSet presAssocID="{DE452990-3973-47CB-981F-F49B81AA01C0}" presName="hierChild4" presStyleCnt="0"/>
      <dgm:spPr/>
    </dgm:pt>
    <dgm:pt modelId="{FC8A2549-C083-4C61-9F0B-A8FCF58F8AE1}" type="pres">
      <dgm:prSet presAssocID="{DE452990-3973-47CB-981F-F49B81AA01C0}" presName="hierChild5" presStyleCnt="0"/>
      <dgm:spPr/>
    </dgm:pt>
    <dgm:pt modelId="{780333EE-07E1-45A5-8534-1224BFF22953}" type="pres">
      <dgm:prSet presAssocID="{739DF6E4-8847-4FFA-99B0-50E2D4952082}" presName="hierChild5" presStyleCnt="0"/>
      <dgm:spPr/>
    </dgm:pt>
    <dgm:pt modelId="{E3715231-5C3B-4C11-9453-64D749E58827}" type="pres">
      <dgm:prSet presAssocID="{E559EEE9-C100-4794-B982-8B77E08213EB}" presName="Name37" presStyleLbl="parChTrans1D3" presStyleIdx="1" presStyleCnt="2"/>
      <dgm:spPr/>
      <dgm:t>
        <a:bodyPr/>
        <a:lstStyle/>
        <a:p>
          <a:endParaRPr lang="en-US"/>
        </a:p>
      </dgm:t>
    </dgm:pt>
    <dgm:pt modelId="{87E3DA3E-A72C-4B46-8945-03AC52F2ABEE}" type="pres">
      <dgm:prSet presAssocID="{633CE744-772B-491A-B55B-B35353F7AEF6}" presName="hierRoot2" presStyleCnt="0">
        <dgm:presLayoutVars>
          <dgm:hierBranch val="init"/>
        </dgm:presLayoutVars>
      </dgm:prSet>
      <dgm:spPr/>
    </dgm:pt>
    <dgm:pt modelId="{52282B58-C39C-4C83-8AC1-268FF72DCE9F}" type="pres">
      <dgm:prSet presAssocID="{633CE744-772B-491A-B55B-B35353F7AEF6}" presName="rootComposite" presStyleCnt="0"/>
      <dgm:spPr/>
    </dgm:pt>
    <dgm:pt modelId="{3C7B5199-9597-4049-B735-A286F0A643AE}" type="pres">
      <dgm:prSet presAssocID="{633CE744-772B-491A-B55B-B35353F7AEF6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CB9E7F-310C-444A-8973-F91894D3149C}" type="pres">
      <dgm:prSet presAssocID="{633CE744-772B-491A-B55B-B35353F7AEF6}" presName="rootConnector" presStyleLbl="node3" presStyleIdx="1" presStyleCnt="2"/>
      <dgm:spPr/>
      <dgm:t>
        <a:bodyPr/>
        <a:lstStyle/>
        <a:p>
          <a:endParaRPr lang="en-US"/>
        </a:p>
      </dgm:t>
    </dgm:pt>
    <dgm:pt modelId="{A505AA10-ABF0-4921-BDE2-75B03C3E59F2}" type="pres">
      <dgm:prSet presAssocID="{633CE744-772B-491A-B55B-B35353F7AEF6}" presName="hierChild4" presStyleCnt="0"/>
      <dgm:spPr/>
    </dgm:pt>
    <dgm:pt modelId="{A58834CD-BE5C-4E88-BE85-DE25281506F9}" type="pres">
      <dgm:prSet presAssocID="{633CE744-772B-491A-B55B-B35353F7AEF6}" presName="hierChild5" presStyleCnt="0"/>
      <dgm:spPr/>
    </dgm:pt>
    <dgm:pt modelId="{51912799-7ACA-455C-92F3-6DD0947D6AAD}" type="pres">
      <dgm:prSet presAssocID="{28147DF2-F72F-434E-98FF-C0DAE815F132}" presName="hierChild5" presStyleCnt="0"/>
      <dgm:spPr/>
    </dgm:pt>
    <dgm:pt modelId="{32F553FC-AD74-47E9-A04B-1CED547425F6}" type="pres">
      <dgm:prSet presAssocID="{51967F4D-04AC-40A7-987C-959959D4F0E4}" presName="hierChild3" presStyleCnt="0"/>
      <dgm:spPr/>
    </dgm:pt>
  </dgm:ptLst>
  <dgm:cxnLst>
    <dgm:cxn modelId="{C08EE991-7323-44C1-8F5F-2B5E73BE7CFE}" type="presOf" srcId="{739DF6E4-8847-4FFA-99B0-50E2D4952082}" destId="{DD872BD0-E9CC-40DA-90A1-C93E0F8FD68D}" srcOrd="0" destOrd="0" presId="urn:microsoft.com/office/officeart/2005/8/layout/orgChart1"/>
    <dgm:cxn modelId="{EAF94AB6-BDCE-47D1-9673-8F4B255C5492}" srcId="{28147DF2-F72F-434E-98FF-C0DAE815F132}" destId="{739DF6E4-8847-4FFA-99B0-50E2D4952082}" srcOrd="0" destOrd="0" parTransId="{5BE1A88D-0544-408F-819B-39B18707B00C}" sibTransId="{79E00CD4-E384-4D3B-936D-FA13563B766F}"/>
    <dgm:cxn modelId="{CFB2280F-BFCE-45B5-A842-302D06045B7C}" type="presOf" srcId="{16026E32-BEAD-43EB-AE61-4E398008B09B}" destId="{A0A819F5-0AB7-4209-A0D7-ED40BB5CAB9E}" srcOrd="0" destOrd="0" presId="urn:microsoft.com/office/officeart/2005/8/layout/orgChart1"/>
    <dgm:cxn modelId="{C27EA86F-38C3-442F-A27D-AFA99B213235}" srcId="{28147DF2-F72F-434E-98FF-C0DAE815F132}" destId="{633CE744-772B-491A-B55B-B35353F7AEF6}" srcOrd="1" destOrd="0" parTransId="{E559EEE9-C100-4794-B982-8B77E08213EB}" sibTransId="{1256CB16-9BFC-4B19-88A0-320AD3228933}"/>
    <dgm:cxn modelId="{382639E6-8469-4DAF-9A15-51F88FD9B9E9}" srcId="{51967F4D-04AC-40A7-987C-959959D4F0E4}" destId="{28147DF2-F72F-434E-98FF-C0DAE815F132}" srcOrd="0" destOrd="0" parTransId="{F649F3A3-759A-4739-BB30-6F604E6A46CD}" sibTransId="{A87DE242-B5E3-4FF6-A83E-E7E962AE5ADB}"/>
    <dgm:cxn modelId="{9F07BFA1-E333-4C76-88E1-82E781BE9070}" type="presOf" srcId="{16026E32-BEAD-43EB-AE61-4E398008B09B}" destId="{0CE8559B-13BF-4919-BA0A-E9ACDF3919AC}" srcOrd="1" destOrd="0" presId="urn:microsoft.com/office/officeart/2005/8/layout/orgChart1"/>
    <dgm:cxn modelId="{65371C1B-3AA3-469A-8D56-87DF5C59756C}" type="presOf" srcId="{739DF6E4-8847-4FFA-99B0-50E2D4952082}" destId="{DC17D59F-7C8A-40C1-A1CA-D73BC27E7487}" srcOrd="1" destOrd="0" presId="urn:microsoft.com/office/officeart/2005/8/layout/orgChart1"/>
    <dgm:cxn modelId="{3CC16305-DD3C-42EA-B11F-4B2F0AF76CF7}" type="presOf" srcId="{F649F3A3-759A-4739-BB30-6F604E6A46CD}" destId="{19DE721B-4F41-49F8-9C0A-55CFE19ADA18}" srcOrd="0" destOrd="0" presId="urn:microsoft.com/office/officeart/2005/8/layout/orgChart1"/>
    <dgm:cxn modelId="{0D76002D-DAD9-4973-8A29-8A53F68F1673}" type="presOf" srcId="{633CE744-772B-491A-B55B-B35353F7AEF6}" destId="{3C7B5199-9597-4049-B735-A286F0A643AE}" srcOrd="0" destOrd="0" presId="urn:microsoft.com/office/officeart/2005/8/layout/orgChart1"/>
    <dgm:cxn modelId="{346A280B-562C-4824-B349-BFF916F3A126}" type="presOf" srcId="{5BE1A88D-0544-408F-819B-39B18707B00C}" destId="{A7CE0EFF-EB74-42FE-9FFF-A374F0ED4709}" srcOrd="0" destOrd="0" presId="urn:microsoft.com/office/officeart/2005/8/layout/orgChart1"/>
    <dgm:cxn modelId="{743BC2FF-E8A9-4783-AE91-328B996A6496}" type="presOf" srcId="{D608CB26-5C03-4657-975A-5BD4C2753899}" destId="{BFFF29DC-BC4C-4F1B-906D-FCE52A8BA4D1}" srcOrd="0" destOrd="0" presId="urn:microsoft.com/office/officeart/2005/8/layout/orgChart1"/>
    <dgm:cxn modelId="{24731F17-D152-4224-A06F-A0CEAB65B815}" type="presOf" srcId="{28147DF2-F72F-434E-98FF-C0DAE815F132}" destId="{5C9134F4-5A21-474D-AB58-320F5BA646C0}" srcOrd="0" destOrd="0" presId="urn:microsoft.com/office/officeart/2005/8/layout/orgChart1"/>
    <dgm:cxn modelId="{1072726F-A48D-4EEB-9EA1-CBDDEEED1968}" type="presOf" srcId="{633CE744-772B-491A-B55B-B35353F7AEF6}" destId="{D0CB9E7F-310C-444A-8973-F91894D3149C}" srcOrd="1" destOrd="0" presId="urn:microsoft.com/office/officeart/2005/8/layout/orgChart1"/>
    <dgm:cxn modelId="{4E6FD815-3E83-4C19-AD46-7EF6CA621E51}" type="presOf" srcId="{929BBA8C-8572-413F-AD0C-68A2DECE601F}" destId="{AE5DBA09-33CE-4926-AA7C-EA79EB07A1B5}" srcOrd="0" destOrd="0" presId="urn:microsoft.com/office/officeart/2005/8/layout/orgChart1"/>
    <dgm:cxn modelId="{68BB3D7F-39AE-4576-9751-87B16D117EF8}" srcId="{ED1AB0D9-591F-4781-8509-785142FCF40D}" destId="{51967F4D-04AC-40A7-987C-959959D4F0E4}" srcOrd="0" destOrd="0" parTransId="{E1355B96-4262-4C2B-A9AB-F6CAB1B6B12F}" sibTransId="{AD1098EB-15DB-4A78-84D3-7D8D5CCF66F0}"/>
    <dgm:cxn modelId="{247606FE-C9C0-43B3-A11C-AC9175353589}" type="presOf" srcId="{ED1AB0D9-591F-4781-8509-785142FCF40D}" destId="{C2253663-830D-4F8C-A070-669CC1D32552}" srcOrd="0" destOrd="0" presId="urn:microsoft.com/office/officeart/2005/8/layout/orgChart1"/>
    <dgm:cxn modelId="{076EE37E-FC88-4DE1-9A7A-A5F0BFADA30B}" type="presOf" srcId="{DE452990-3973-47CB-981F-F49B81AA01C0}" destId="{4B7FFB94-677D-45A3-A13D-084FC54446AD}" srcOrd="1" destOrd="0" presId="urn:microsoft.com/office/officeart/2005/8/layout/orgChart1"/>
    <dgm:cxn modelId="{8FB2284E-5700-41ED-B7D8-D2EB3AD4979C}" type="presOf" srcId="{DE452990-3973-47CB-981F-F49B81AA01C0}" destId="{C533A5F4-8BB3-41EB-BF69-AA02BAA0A325}" srcOrd="0" destOrd="0" presId="urn:microsoft.com/office/officeart/2005/8/layout/orgChart1"/>
    <dgm:cxn modelId="{4B4A6DA3-7C37-4F47-A955-6CFF3D55C346}" srcId="{739DF6E4-8847-4FFA-99B0-50E2D4952082}" destId="{16026E32-BEAD-43EB-AE61-4E398008B09B}" srcOrd="0" destOrd="0" parTransId="{D608CB26-5C03-4657-975A-5BD4C2753899}" sibTransId="{AA54D5CE-6F7E-4B0E-8669-22BBD27BBCDE}"/>
    <dgm:cxn modelId="{9D1D41CC-4291-4202-9FD8-BF7D611DE0A2}" type="presOf" srcId="{51967F4D-04AC-40A7-987C-959959D4F0E4}" destId="{D2ECCDBD-917A-416D-A136-2A0A6D2696D8}" srcOrd="0" destOrd="0" presId="urn:microsoft.com/office/officeart/2005/8/layout/orgChart1"/>
    <dgm:cxn modelId="{076ED1C5-B382-41D5-A0D3-B978CEE40BB3}" type="presOf" srcId="{E559EEE9-C100-4794-B982-8B77E08213EB}" destId="{E3715231-5C3B-4C11-9453-64D749E58827}" srcOrd="0" destOrd="0" presId="urn:microsoft.com/office/officeart/2005/8/layout/orgChart1"/>
    <dgm:cxn modelId="{E1B01EEF-5623-4B37-A39A-E16839B521EF}" srcId="{739DF6E4-8847-4FFA-99B0-50E2D4952082}" destId="{DE452990-3973-47CB-981F-F49B81AA01C0}" srcOrd="1" destOrd="0" parTransId="{929BBA8C-8572-413F-AD0C-68A2DECE601F}" sibTransId="{739ECCC9-ACC3-48D4-B359-23BD94600275}"/>
    <dgm:cxn modelId="{96A49624-D52C-4776-9ADC-3FA824092F65}" type="presOf" srcId="{28147DF2-F72F-434E-98FF-C0DAE815F132}" destId="{5911D1A1-3239-4BFE-BC4B-F85B9BDE2BE5}" srcOrd="1" destOrd="0" presId="urn:microsoft.com/office/officeart/2005/8/layout/orgChart1"/>
    <dgm:cxn modelId="{7E90B8B2-8614-4445-836B-FD776E3FA5D7}" type="presOf" srcId="{51967F4D-04AC-40A7-987C-959959D4F0E4}" destId="{42CBD2F6-7416-4EF7-AD69-692FA9A5AB73}" srcOrd="1" destOrd="0" presId="urn:microsoft.com/office/officeart/2005/8/layout/orgChart1"/>
    <dgm:cxn modelId="{DB71AF74-2388-4937-94EC-DD3F8FE34DF2}" type="presParOf" srcId="{C2253663-830D-4F8C-A070-669CC1D32552}" destId="{0DC5CD25-B347-4A35-956F-BB5A3E802DE8}" srcOrd="0" destOrd="0" presId="urn:microsoft.com/office/officeart/2005/8/layout/orgChart1"/>
    <dgm:cxn modelId="{EE7495D5-F58B-44D6-8E85-F215B4A59691}" type="presParOf" srcId="{0DC5CD25-B347-4A35-956F-BB5A3E802DE8}" destId="{2746047A-2055-40C8-B760-5B2EFC7E90BB}" srcOrd="0" destOrd="0" presId="urn:microsoft.com/office/officeart/2005/8/layout/orgChart1"/>
    <dgm:cxn modelId="{0B75CED2-5247-4D3F-84B3-7C4E66562083}" type="presParOf" srcId="{2746047A-2055-40C8-B760-5B2EFC7E90BB}" destId="{D2ECCDBD-917A-416D-A136-2A0A6D2696D8}" srcOrd="0" destOrd="0" presId="urn:microsoft.com/office/officeart/2005/8/layout/orgChart1"/>
    <dgm:cxn modelId="{AB543E45-F5BE-460C-B7C0-13B1ABB8695A}" type="presParOf" srcId="{2746047A-2055-40C8-B760-5B2EFC7E90BB}" destId="{42CBD2F6-7416-4EF7-AD69-692FA9A5AB73}" srcOrd="1" destOrd="0" presId="urn:microsoft.com/office/officeart/2005/8/layout/orgChart1"/>
    <dgm:cxn modelId="{8B8F9CEF-4E21-4F5E-9726-F7D194A556FA}" type="presParOf" srcId="{0DC5CD25-B347-4A35-956F-BB5A3E802DE8}" destId="{9A1AD7BF-DE7C-4D8A-8368-619EBD6DAA53}" srcOrd="1" destOrd="0" presId="urn:microsoft.com/office/officeart/2005/8/layout/orgChart1"/>
    <dgm:cxn modelId="{1D87DAFB-A55D-4BFB-9A67-0B2C7908BAC0}" type="presParOf" srcId="{9A1AD7BF-DE7C-4D8A-8368-619EBD6DAA53}" destId="{19DE721B-4F41-49F8-9C0A-55CFE19ADA18}" srcOrd="0" destOrd="0" presId="urn:microsoft.com/office/officeart/2005/8/layout/orgChart1"/>
    <dgm:cxn modelId="{B6F36DCC-25D3-42A9-B79B-769ED13225DC}" type="presParOf" srcId="{9A1AD7BF-DE7C-4D8A-8368-619EBD6DAA53}" destId="{37F73943-6DEF-489A-9B26-C7A92C1CC214}" srcOrd="1" destOrd="0" presId="urn:microsoft.com/office/officeart/2005/8/layout/orgChart1"/>
    <dgm:cxn modelId="{6FBF7EF9-D49A-48F7-B8E5-441263CCB1ED}" type="presParOf" srcId="{37F73943-6DEF-489A-9B26-C7A92C1CC214}" destId="{48425C95-2BE6-496D-B6F3-528EDED3FA4A}" srcOrd="0" destOrd="0" presId="urn:microsoft.com/office/officeart/2005/8/layout/orgChart1"/>
    <dgm:cxn modelId="{A29A09E5-E7B1-4FE9-B266-31973FC9936B}" type="presParOf" srcId="{48425C95-2BE6-496D-B6F3-528EDED3FA4A}" destId="{5C9134F4-5A21-474D-AB58-320F5BA646C0}" srcOrd="0" destOrd="0" presId="urn:microsoft.com/office/officeart/2005/8/layout/orgChart1"/>
    <dgm:cxn modelId="{D8B77C7F-18F2-4E9A-AA60-451252D265AE}" type="presParOf" srcId="{48425C95-2BE6-496D-B6F3-528EDED3FA4A}" destId="{5911D1A1-3239-4BFE-BC4B-F85B9BDE2BE5}" srcOrd="1" destOrd="0" presId="urn:microsoft.com/office/officeart/2005/8/layout/orgChart1"/>
    <dgm:cxn modelId="{81D130D4-2E21-463A-B6D9-E9F609E5E68C}" type="presParOf" srcId="{37F73943-6DEF-489A-9B26-C7A92C1CC214}" destId="{CB044BC0-7680-4415-8DDA-A927777C2BB6}" srcOrd="1" destOrd="0" presId="urn:microsoft.com/office/officeart/2005/8/layout/orgChart1"/>
    <dgm:cxn modelId="{B6B49C16-E9B3-497E-B8BD-A4BC49BE9D64}" type="presParOf" srcId="{CB044BC0-7680-4415-8DDA-A927777C2BB6}" destId="{A7CE0EFF-EB74-42FE-9FFF-A374F0ED4709}" srcOrd="0" destOrd="0" presId="urn:microsoft.com/office/officeart/2005/8/layout/orgChart1"/>
    <dgm:cxn modelId="{0FC0B831-0F6C-445E-892D-5A2986CD11C8}" type="presParOf" srcId="{CB044BC0-7680-4415-8DDA-A927777C2BB6}" destId="{DC3731E6-EB56-4CBC-86E4-5D45BB1E789F}" srcOrd="1" destOrd="0" presId="urn:microsoft.com/office/officeart/2005/8/layout/orgChart1"/>
    <dgm:cxn modelId="{5F1758BB-E1EE-412E-B2B4-0AD76D819F7A}" type="presParOf" srcId="{DC3731E6-EB56-4CBC-86E4-5D45BB1E789F}" destId="{DD639E79-77E1-4DEC-9D60-806F0C5B1E0C}" srcOrd="0" destOrd="0" presId="urn:microsoft.com/office/officeart/2005/8/layout/orgChart1"/>
    <dgm:cxn modelId="{5ACFFE2B-A049-4533-9538-D0F806F6ED56}" type="presParOf" srcId="{DD639E79-77E1-4DEC-9D60-806F0C5B1E0C}" destId="{DD872BD0-E9CC-40DA-90A1-C93E0F8FD68D}" srcOrd="0" destOrd="0" presId="urn:microsoft.com/office/officeart/2005/8/layout/orgChart1"/>
    <dgm:cxn modelId="{776E0BF2-3883-4DE0-A380-19172CED860D}" type="presParOf" srcId="{DD639E79-77E1-4DEC-9D60-806F0C5B1E0C}" destId="{DC17D59F-7C8A-40C1-A1CA-D73BC27E7487}" srcOrd="1" destOrd="0" presId="urn:microsoft.com/office/officeart/2005/8/layout/orgChart1"/>
    <dgm:cxn modelId="{FBED098F-E2C3-491F-A77E-232C4A2AB4D4}" type="presParOf" srcId="{DC3731E6-EB56-4CBC-86E4-5D45BB1E789F}" destId="{F4BE5DCC-1532-4595-8FFD-8155B9694A71}" srcOrd="1" destOrd="0" presId="urn:microsoft.com/office/officeart/2005/8/layout/orgChart1"/>
    <dgm:cxn modelId="{03F714E7-A0F3-4457-BDF5-06ECB6648B12}" type="presParOf" srcId="{F4BE5DCC-1532-4595-8FFD-8155B9694A71}" destId="{BFFF29DC-BC4C-4F1B-906D-FCE52A8BA4D1}" srcOrd="0" destOrd="0" presId="urn:microsoft.com/office/officeart/2005/8/layout/orgChart1"/>
    <dgm:cxn modelId="{158C9E85-8EC8-41EE-983C-54607D88337F}" type="presParOf" srcId="{F4BE5DCC-1532-4595-8FFD-8155B9694A71}" destId="{804E1779-7CA7-42E3-B646-D8851EFAE4BB}" srcOrd="1" destOrd="0" presId="urn:microsoft.com/office/officeart/2005/8/layout/orgChart1"/>
    <dgm:cxn modelId="{2923063A-DCEB-456B-BA66-844D1CC98320}" type="presParOf" srcId="{804E1779-7CA7-42E3-B646-D8851EFAE4BB}" destId="{820329E9-F18C-4922-A46A-C58ADEEF8FDC}" srcOrd="0" destOrd="0" presId="urn:microsoft.com/office/officeart/2005/8/layout/orgChart1"/>
    <dgm:cxn modelId="{AEC989A5-BE37-4E15-924D-CFD1CB6993C1}" type="presParOf" srcId="{820329E9-F18C-4922-A46A-C58ADEEF8FDC}" destId="{A0A819F5-0AB7-4209-A0D7-ED40BB5CAB9E}" srcOrd="0" destOrd="0" presId="urn:microsoft.com/office/officeart/2005/8/layout/orgChart1"/>
    <dgm:cxn modelId="{97175EF9-F865-411E-AF49-EFE002372DB9}" type="presParOf" srcId="{820329E9-F18C-4922-A46A-C58ADEEF8FDC}" destId="{0CE8559B-13BF-4919-BA0A-E9ACDF3919AC}" srcOrd="1" destOrd="0" presId="urn:microsoft.com/office/officeart/2005/8/layout/orgChart1"/>
    <dgm:cxn modelId="{834628C4-1434-4152-8C84-B15949364E67}" type="presParOf" srcId="{804E1779-7CA7-42E3-B646-D8851EFAE4BB}" destId="{00875CC2-7AFF-47F2-9749-77E398FFB610}" srcOrd="1" destOrd="0" presId="urn:microsoft.com/office/officeart/2005/8/layout/orgChart1"/>
    <dgm:cxn modelId="{86F0B66F-A7A3-4B50-8683-ADF395FFBEF2}" type="presParOf" srcId="{804E1779-7CA7-42E3-B646-D8851EFAE4BB}" destId="{42ABE765-5FB1-4D8C-8F85-B1F3F94F6003}" srcOrd="2" destOrd="0" presId="urn:microsoft.com/office/officeart/2005/8/layout/orgChart1"/>
    <dgm:cxn modelId="{CFFA4BA8-F56F-4CFE-A4A7-CAEDF80F87A1}" type="presParOf" srcId="{F4BE5DCC-1532-4595-8FFD-8155B9694A71}" destId="{AE5DBA09-33CE-4926-AA7C-EA79EB07A1B5}" srcOrd="2" destOrd="0" presId="urn:microsoft.com/office/officeart/2005/8/layout/orgChart1"/>
    <dgm:cxn modelId="{727DFFC6-BDB3-4A41-AA22-12CE82D25C8F}" type="presParOf" srcId="{F4BE5DCC-1532-4595-8FFD-8155B9694A71}" destId="{B7BAF076-8559-4A18-9216-9A34549618B9}" srcOrd="3" destOrd="0" presId="urn:microsoft.com/office/officeart/2005/8/layout/orgChart1"/>
    <dgm:cxn modelId="{23AA63F2-B4BA-4F60-AE47-E8B1141C24F4}" type="presParOf" srcId="{B7BAF076-8559-4A18-9216-9A34549618B9}" destId="{5D913209-999B-463D-9FCC-E68EC8288C14}" srcOrd="0" destOrd="0" presId="urn:microsoft.com/office/officeart/2005/8/layout/orgChart1"/>
    <dgm:cxn modelId="{27404A62-2D9E-455D-B829-7190B0EAED12}" type="presParOf" srcId="{5D913209-999B-463D-9FCC-E68EC8288C14}" destId="{C533A5F4-8BB3-41EB-BF69-AA02BAA0A325}" srcOrd="0" destOrd="0" presId="urn:microsoft.com/office/officeart/2005/8/layout/orgChart1"/>
    <dgm:cxn modelId="{7070FFC4-C552-4DA1-9941-CBFD9640ADA6}" type="presParOf" srcId="{5D913209-999B-463D-9FCC-E68EC8288C14}" destId="{4B7FFB94-677D-45A3-A13D-084FC54446AD}" srcOrd="1" destOrd="0" presId="urn:microsoft.com/office/officeart/2005/8/layout/orgChart1"/>
    <dgm:cxn modelId="{230E39C3-3691-4949-802F-1BD91453BA94}" type="presParOf" srcId="{B7BAF076-8559-4A18-9216-9A34549618B9}" destId="{64186B95-3F44-474A-8F4C-EC4FDCB6B95F}" srcOrd="1" destOrd="0" presId="urn:microsoft.com/office/officeart/2005/8/layout/orgChart1"/>
    <dgm:cxn modelId="{192D015C-3BDA-4705-91AA-4CC30EEEE581}" type="presParOf" srcId="{B7BAF076-8559-4A18-9216-9A34549618B9}" destId="{FC8A2549-C083-4C61-9F0B-A8FCF58F8AE1}" srcOrd="2" destOrd="0" presId="urn:microsoft.com/office/officeart/2005/8/layout/orgChart1"/>
    <dgm:cxn modelId="{55987FDE-F847-418C-80A4-5F1C92E8EF64}" type="presParOf" srcId="{DC3731E6-EB56-4CBC-86E4-5D45BB1E789F}" destId="{780333EE-07E1-45A5-8534-1224BFF22953}" srcOrd="2" destOrd="0" presId="urn:microsoft.com/office/officeart/2005/8/layout/orgChart1"/>
    <dgm:cxn modelId="{DB7A302F-BE92-4859-AA2A-120EEEB1730C}" type="presParOf" srcId="{CB044BC0-7680-4415-8DDA-A927777C2BB6}" destId="{E3715231-5C3B-4C11-9453-64D749E58827}" srcOrd="2" destOrd="0" presId="urn:microsoft.com/office/officeart/2005/8/layout/orgChart1"/>
    <dgm:cxn modelId="{32A8C638-7C62-4400-956C-6FE598D4796B}" type="presParOf" srcId="{CB044BC0-7680-4415-8DDA-A927777C2BB6}" destId="{87E3DA3E-A72C-4B46-8945-03AC52F2ABEE}" srcOrd="3" destOrd="0" presId="urn:microsoft.com/office/officeart/2005/8/layout/orgChart1"/>
    <dgm:cxn modelId="{DA53D2B5-DF6E-469C-8613-BFF88ADC07BC}" type="presParOf" srcId="{87E3DA3E-A72C-4B46-8945-03AC52F2ABEE}" destId="{52282B58-C39C-4C83-8AC1-268FF72DCE9F}" srcOrd="0" destOrd="0" presId="urn:microsoft.com/office/officeart/2005/8/layout/orgChart1"/>
    <dgm:cxn modelId="{4584F79B-3320-4B41-9D04-379EC80F9CF8}" type="presParOf" srcId="{52282B58-C39C-4C83-8AC1-268FF72DCE9F}" destId="{3C7B5199-9597-4049-B735-A286F0A643AE}" srcOrd="0" destOrd="0" presId="urn:microsoft.com/office/officeart/2005/8/layout/orgChart1"/>
    <dgm:cxn modelId="{2C940935-3F0D-449E-B884-6741DFCB8F1C}" type="presParOf" srcId="{52282B58-C39C-4C83-8AC1-268FF72DCE9F}" destId="{D0CB9E7F-310C-444A-8973-F91894D3149C}" srcOrd="1" destOrd="0" presId="urn:microsoft.com/office/officeart/2005/8/layout/orgChart1"/>
    <dgm:cxn modelId="{62B1A08F-30AD-4AF7-862C-206FC02F9CC4}" type="presParOf" srcId="{87E3DA3E-A72C-4B46-8945-03AC52F2ABEE}" destId="{A505AA10-ABF0-4921-BDE2-75B03C3E59F2}" srcOrd="1" destOrd="0" presId="urn:microsoft.com/office/officeart/2005/8/layout/orgChart1"/>
    <dgm:cxn modelId="{2D16A078-94FE-41C0-B72B-9BDC2BE12C41}" type="presParOf" srcId="{87E3DA3E-A72C-4B46-8945-03AC52F2ABEE}" destId="{A58834CD-BE5C-4E88-BE85-DE25281506F9}" srcOrd="2" destOrd="0" presId="urn:microsoft.com/office/officeart/2005/8/layout/orgChart1"/>
    <dgm:cxn modelId="{723C90A6-9442-4698-A05F-2AF7CE28AA4D}" type="presParOf" srcId="{37F73943-6DEF-489A-9B26-C7A92C1CC214}" destId="{51912799-7ACA-455C-92F3-6DD0947D6AAD}" srcOrd="2" destOrd="0" presId="urn:microsoft.com/office/officeart/2005/8/layout/orgChart1"/>
    <dgm:cxn modelId="{A7AE12D6-3EE7-4475-B9ED-547340608DC1}" type="presParOf" srcId="{0DC5CD25-B347-4A35-956F-BB5A3E802DE8}" destId="{32F553FC-AD74-47E9-A04B-1CED547425F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10062FD-980C-45D3-BCEB-2B3F506317BA}" type="doc">
      <dgm:prSet loTypeId="urn:microsoft.com/office/officeart/2005/8/layout/pList1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A73FA6D-B2AA-43E5-9833-67399B7FDFB1}">
      <dgm:prSet phldrT="[Text]"/>
      <dgm:spPr/>
      <dgm:t>
        <a:bodyPr/>
        <a:lstStyle/>
        <a:p>
          <a:r>
            <a:rPr lang="pt-BR" b="1" dirty="0" err="1">
              <a:solidFill>
                <a:srgbClr val="8DA0AD"/>
              </a:solidFill>
            </a:rPr>
            <a:t>PROCESS</a:t>
          </a:r>
          <a:endParaRPr lang="pt-BR" b="1" dirty="0">
            <a:solidFill>
              <a:srgbClr val="8DA0AD"/>
            </a:solidFill>
          </a:endParaRPr>
        </a:p>
      </dgm:t>
    </dgm:pt>
    <dgm:pt modelId="{05AF0ADA-D388-4845-AAAA-4907EB4B668E}" type="parTrans" cxnId="{498796DB-EB32-41E9-ACE3-2084CE60921D}">
      <dgm:prSet/>
      <dgm:spPr/>
      <dgm:t>
        <a:bodyPr/>
        <a:lstStyle/>
        <a:p>
          <a:endParaRPr lang="pt-BR"/>
        </a:p>
      </dgm:t>
    </dgm:pt>
    <dgm:pt modelId="{33569C6D-BB17-4F0D-AF54-884E0975ED01}" type="sibTrans" cxnId="{498796DB-EB32-41E9-ACE3-2084CE60921D}">
      <dgm:prSet/>
      <dgm:spPr/>
      <dgm:t>
        <a:bodyPr/>
        <a:lstStyle/>
        <a:p>
          <a:endParaRPr lang="pt-BR"/>
        </a:p>
      </dgm:t>
    </dgm:pt>
    <dgm:pt modelId="{A0F47F88-E0B9-49C4-9475-1C3CA2AC528D}">
      <dgm:prSet phldrT="[Text]"/>
      <dgm:spPr/>
      <dgm:t>
        <a:bodyPr/>
        <a:lstStyle/>
        <a:p>
          <a:r>
            <a:rPr lang="pt-BR" b="1" dirty="0" err="1">
              <a:solidFill>
                <a:srgbClr val="8DA0AD"/>
              </a:solidFill>
            </a:rPr>
            <a:t>ANALYZE</a:t>
          </a:r>
          <a:endParaRPr lang="pt-BR" b="1" dirty="0">
            <a:solidFill>
              <a:srgbClr val="8DA0AD"/>
            </a:solidFill>
          </a:endParaRPr>
        </a:p>
      </dgm:t>
    </dgm:pt>
    <dgm:pt modelId="{605B064F-10EA-4817-9307-1B52289DE7DE}" type="parTrans" cxnId="{3C1B5E60-F2ED-4269-A511-B588EC295BA4}">
      <dgm:prSet/>
      <dgm:spPr/>
      <dgm:t>
        <a:bodyPr/>
        <a:lstStyle/>
        <a:p>
          <a:endParaRPr lang="pt-BR"/>
        </a:p>
      </dgm:t>
    </dgm:pt>
    <dgm:pt modelId="{0B8B25E6-31C1-4D3C-8478-ADDA6D002CF8}" type="sibTrans" cxnId="{3C1B5E60-F2ED-4269-A511-B588EC295BA4}">
      <dgm:prSet/>
      <dgm:spPr/>
      <dgm:t>
        <a:bodyPr/>
        <a:lstStyle/>
        <a:p>
          <a:endParaRPr lang="pt-BR"/>
        </a:p>
      </dgm:t>
    </dgm:pt>
    <dgm:pt modelId="{77C0BE58-2013-4298-BF3C-B6FBDBA47E77}">
      <dgm:prSet phldrT="[Text]"/>
      <dgm:spPr/>
      <dgm:t>
        <a:bodyPr/>
        <a:lstStyle/>
        <a:p>
          <a:r>
            <a:rPr lang="pt-BR" b="1" dirty="0" err="1">
              <a:solidFill>
                <a:srgbClr val="8DA0AD"/>
              </a:solidFill>
            </a:rPr>
            <a:t>TABULATE</a:t>
          </a:r>
          <a:endParaRPr lang="pt-BR" b="1" dirty="0">
            <a:solidFill>
              <a:srgbClr val="8DA0AD"/>
            </a:solidFill>
          </a:endParaRPr>
        </a:p>
      </dgm:t>
    </dgm:pt>
    <dgm:pt modelId="{8940853C-E93F-4640-86E7-10103ED251C8}" type="parTrans" cxnId="{8DCB489F-7890-41FD-908B-DCEE061265AA}">
      <dgm:prSet/>
      <dgm:spPr/>
      <dgm:t>
        <a:bodyPr/>
        <a:lstStyle/>
        <a:p>
          <a:endParaRPr lang="pt-BR"/>
        </a:p>
      </dgm:t>
    </dgm:pt>
    <dgm:pt modelId="{13500709-3863-4468-967F-E8CF18EA73B8}" type="sibTrans" cxnId="{8DCB489F-7890-41FD-908B-DCEE061265AA}">
      <dgm:prSet/>
      <dgm:spPr/>
      <dgm:t>
        <a:bodyPr/>
        <a:lstStyle/>
        <a:p>
          <a:endParaRPr lang="pt-BR"/>
        </a:p>
      </dgm:t>
    </dgm:pt>
    <dgm:pt modelId="{66184B62-7F0D-4587-9C7A-5A936D82A89E}">
      <dgm:prSet phldrT="[Text]"/>
      <dgm:spPr/>
      <dgm:t>
        <a:bodyPr/>
        <a:lstStyle/>
        <a:p>
          <a:r>
            <a:rPr lang="pt-BR" b="1" dirty="0" err="1">
              <a:solidFill>
                <a:srgbClr val="8DA0AD"/>
              </a:solidFill>
            </a:rPr>
            <a:t>MAP</a:t>
          </a:r>
          <a:endParaRPr lang="pt-BR" b="1" dirty="0">
            <a:solidFill>
              <a:srgbClr val="8DA0AD"/>
            </a:solidFill>
          </a:endParaRPr>
        </a:p>
      </dgm:t>
    </dgm:pt>
    <dgm:pt modelId="{16073C98-35D8-4E88-8A4D-E48C8DF36D65}" type="parTrans" cxnId="{5D9038E5-D42A-4095-A1EB-3BC4B212AE86}">
      <dgm:prSet/>
      <dgm:spPr/>
      <dgm:t>
        <a:bodyPr/>
        <a:lstStyle/>
        <a:p>
          <a:endParaRPr lang="pt-BR"/>
        </a:p>
      </dgm:t>
    </dgm:pt>
    <dgm:pt modelId="{DF9D1BF5-0354-4C95-9CBD-9C5FA6639794}" type="sibTrans" cxnId="{5D9038E5-D42A-4095-A1EB-3BC4B212AE86}">
      <dgm:prSet/>
      <dgm:spPr/>
      <dgm:t>
        <a:bodyPr/>
        <a:lstStyle/>
        <a:p>
          <a:endParaRPr lang="pt-BR"/>
        </a:p>
      </dgm:t>
    </dgm:pt>
    <dgm:pt modelId="{21F081B4-83D9-4412-B136-F5B2D668A682}">
      <dgm:prSet/>
      <dgm:spPr/>
      <dgm:t>
        <a:bodyPr/>
        <a:lstStyle/>
        <a:p>
          <a:r>
            <a:rPr lang="pt-BR" b="1" dirty="0" err="1">
              <a:solidFill>
                <a:srgbClr val="8DA0AD"/>
              </a:solidFill>
            </a:rPr>
            <a:t>DISSEMINATE</a:t>
          </a:r>
          <a:endParaRPr lang="pt-BR" b="1" dirty="0">
            <a:solidFill>
              <a:srgbClr val="8DA0AD"/>
            </a:solidFill>
          </a:endParaRPr>
        </a:p>
      </dgm:t>
    </dgm:pt>
    <dgm:pt modelId="{5A48A290-EA8F-423C-8D53-174EB6BA25DB}" type="parTrans" cxnId="{818207D1-6D53-4927-B0D5-9C4476CAA246}">
      <dgm:prSet/>
      <dgm:spPr/>
      <dgm:t>
        <a:bodyPr/>
        <a:lstStyle/>
        <a:p>
          <a:endParaRPr lang="pt-BR"/>
        </a:p>
      </dgm:t>
    </dgm:pt>
    <dgm:pt modelId="{18DA3763-6733-4D0E-94CB-5D1D61FDA57B}" type="sibTrans" cxnId="{818207D1-6D53-4927-B0D5-9C4476CAA246}">
      <dgm:prSet/>
      <dgm:spPr/>
      <dgm:t>
        <a:bodyPr/>
        <a:lstStyle/>
        <a:p>
          <a:endParaRPr lang="pt-BR"/>
        </a:p>
      </dgm:t>
    </dgm:pt>
    <dgm:pt modelId="{25615AF5-807D-4D2A-B539-3EC86006A4DC}" type="pres">
      <dgm:prSet presAssocID="{110062FD-980C-45D3-BCEB-2B3F506317B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0D1939-42FD-40E1-B674-7D1937A7EAC0}" type="pres">
      <dgm:prSet presAssocID="{7A73FA6D-B2AA-43E5-9833-67399B7FDFB1}" presName="compNode" presStyleCnt="0"/>
      <dgm:spPr/>
    </dgm:pt>
    <dgm:pt modelId="{E26838F7-5BF3-43CF-A721-2185A6E77C3A}" type="pres">
      <dgm:prSet presAssocID="{7A73FA6D-B2AA-43E5-9833-67399B7FDFB1}" presName="pictRect" presStyleLbl="node1" presStyleIdx="0" presStyleCnt="5" custScaleY="100023" custLinFactNeighborX="-1395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9C929267-A965-4915-A4B8-16FE28947D9F}" type="pres">
      <dgm:prSet presAssocID="{7A73FA6D-B2AA-43E5-9833-67399B7FDFB1}" presName="textRect" presStyleLbl="revTx" presStyleIdx="0" presStyleCnt="5" custLinFactNeighborX="-139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A95322-CB80-4E83-ABEA-204544EB28AD}" type="pres">
      <dgm:prSet presAssocID="{33569C6D-BB17-4F0D-AF54-884E0975ED01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498A1EC-812A-4A32-BF1D-9EEEB9936D55}" type="pres">
      <dgm:prSet presAssocID="{A0F47F88-E0B9-49C4-9475-1C3CA2AC528D}" presName="compNode" presStyleCnt="0"/>
      <dgm:spPr/>
    </dgm:pt>
    <dgm:pt modelId="{A30D3E6B-6C78-454E-BA3D-8768BC8C3539}" type="pres">
      <dgm:prSet presAssocID="{A0F47F88-E0B9-49C4-9475-1C3CA2AC528D}" presName="pictRect" presStyleLbl="node1" presStyleIdx="1" presStyleCnt="5"/>
      <dgm:spPr>
        <a:noFill/>
        <a:ln>
          <a:noFill/>
        </a:ln>
      </dgm:spPr>
    </dgm:pt>
    <dgm:pt modelId="{9ECE5127-619F-4FC6-9840-BEDF49F569CF}" type="pres">
      <dgm:prSet presAssocID="{A0F47F88-E0B9-49C4-9475-1C3CA2AC528D}" presName="textRect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8ACA69-70F0-4997-BA87-6010A7FDFC44}" type="pres">
      <dgm:prSet presAssocID="{0B8B25E6-31C1-4D3C-8478-ADDA6D002CF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BB7E55C-AB3B-44E6-AD70-198EE22C2ACB}" type="pres">
      <dgm:prSet presAssocID="{77C0BE58-2013-4298-BF3C-B6FBDBA47E77}" presName="compNode" presStyleCnt="0"/>
      <dgm:spPr/>
    </dgm:pt>
    <dgm:pt modelId="{D85C152D-EE19-474D-BFDC-63453BE0BE66}" type="pres">
      <dgm:prSet presAssocID="{77C0BE58-2013-4298-BF3C-B6FBDBA47E77}" presName="pictRect" presStyleLbl="node1" presStyleIdx="2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</dgm:pt>
    <dgm:pt modelId="{2063549F-8DC1-4DCA-9238-A98EB627E4A2}" type="pres">
      <dgm:prSet presAssocID="{77C0BE58-2013-4298-BF3C-B6FBDBA47E77}" presName="textRect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EA0A6B-F8BC-45F2-9122-1F0B8B31F1C1}" type="pres">
      <dgm:prSet presAssocID="{13500709-3863-4468-967F-E8CF18EA73B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88C8E75-E8D8-4C64-B0F8-59FCA9609CAB}" type="pres">
      <dgm:prSet presAssocID="{66184B62-7F0D-4587-9C7A-5A936D82A89E}" presName="compNode" presStyleCnt="0"/>
      <dgm:spPr/>
    </dgm:pt>
    <dgm:pt modelId="{6AE73081-BF6A-4D4A-9E02-4A9301E13E05}" type="pres">
      <dgm:prSet presAssocID="{66184B62-7F0D-4587-9C7A-5A936D82A89E}" presName="pictRect" presStyleLbl="node1" presStyleIdx="3" presStyleCnt="5" custLinFactNeighborX="-1649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C7C9D1D6-3D3C-4650-A3A3-91199FB1A805}" type="pres">
      <dgm:prSet presAssocID="{66184B62-7F0D-4587-9C7A-5A936D82A89E}" presName="textRect" presStyleLbl="revTx" presStyleIdx="3" presStyleCnt="5" custLinFactNeighborX="-139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B7D58D-F724-4CAC-9EFE-18A7FC18B78D}" type="pres">
      <dgm:prSet presAssocID="{DF9D1BF5-0354-4C95-9CBD-9C5FA663979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A099AC8-724F-43C6-9413-7B3A839308ED}" type="pres">
      <dgm:prSet presAssocID="{21F081B4-83D9-4412-B136-F5B2D668A682}" presName="compNode" presStyleCnt="0"/>
      <dgm:spPr/>
    </dgm:pt>
    <dgm:pt modelId="{8FE3EEEE-97CC-4E90-82EF-11DEB4B35C29}" type="pres">
      <dgm:prSet presAssocID="{21F081B4-83D9-4412-B136-F5B2D668A682}" presName="pictRect" presStyleLbl="node1" presStyleIdx="4" presStyleCnt="5"/>
      <dgm:spPr>
        <a:noFill/>
        <a:ln w="25400">
          <a:noFill/>
        </a:ln>
      </dgm:spPr>
    </dgm:pt>
    <dgm:pt modelId="{9D0FF314-1490-4C62-965C-687C5A50E8E1}" type="pres">
      <dgm:prSet presAssocID="{21F081B4-83D9-4412-B136-F5B2D668A682}" presName="textRect" presStyleLbl="revTx" presStyleIdx="4" presStyleCnt="5" custLinFactNeighborX="135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0DCD42-88A4-496F-BF98-1C82F93977C4}" type="presOf" srcId="{DF9D1BF5-0354-4C95-9CBD-9C5FA6639794}" destId="{0FB7D58D-F724-4CAC-9EFE-18A7FC18B78D}" srcOrd="0" destOrd="0" presId="urn:microsoft.com/office/officeart/2005/8/layout/pList1#1"/>
    <dgm:cxn modelId="{3CD3D2F7-4A2A-4F96-9A0A-48039E1013D1}" type="presOf" srcId="{13500709-3863-4468-967F-E8CF18EA73B8}" destId="{65EA0A6B-F8BC-45F2-9122-1F0B8B31F1C1}" srcOrd="0" destOrd="0" presId="urn:microsoft.com/office/officeart/2005/8/layout/pList1#1"/>
    <dgm:cxn modelId="{18C5F882-7158-47F4-882B-C2FDA626CE81}" type="presOf" srcId="{110062FD-980C-45D3-BCEB-2B3F506317BA}" destId="{25615AF5-807D-4D2A-B539-3EC86006A4DC}" srcOrd="0" destOrd="0" presId="urn:microsoft.com/office/officeart/2005/8/layout/pList1#1"/>
    <dgm:cxn modelId="{772C9525-B122-44B7-9FD8-B6C98A144C53}" type="presOf" srcId="{77C0BE58-2013-4298-BF3C-B6FBDBA47E77}" destId="{2063549F-8DC1-4DCA-9238-A98EB627E4A2}" srcOrd="0" destOrd="0" presId="urn:microsoft.com/office/officeart/2005/8/layout/pList1#1"/>
    <dgm:cxn modelId="{02A90D6A-49EB-4DF4-98D2-CFBA426534D5}" type="presOf" srcId="{21F081B4-83D9-4412-B136-F5B2D668A682}" destId="{9D0FF314-1490-4C62-965C-687C5A50E8E1}" srcOrd="0" destOrd="0" presId="urn:microsoft.com/office/officeart/2005/8/layout/pList1#1"/>
    <dgm:cxn modelId="{948ADCF6-3FF0-4001-BB89-4F858B758A25}" type="presOf" srcId="{33569C6D-BB17-4F0D-AF54-884E0975ED01}" destId="{F6A95322-CB80-4E83-ABEA-204544EB28AD}" srcOrd="0" destOrd="0" presId="urn:microsoft.com/office/officeart/2005/8/layout/pList1#1"/>
    <dgm:cxn modelId="{402BBDDF-E739-4007-A17C-076BF0CC5E44}" type="presOf" srcId="{A0F47F88-E0B9-49C4-9475-1C3CA2AC528D}" destId="{9ECE5127-619F-4FC6-9840-BEDF49F569CF}" srcOrd="0" destOrd="0" presId="urn:microsoft.com/office/officeart/2005/8/layout/pList1#1"/>
    <dgm:cxn modelId="{7EB18B78-E149-4D7F-A2B8-550D1C953BB8}" type="presOf" srcId="{0B8B25E6-31C1-4D3C-8478-ADDA6D002CF8}" destId="{E98ACA69-70F0-4997-BA87-6010A7FDFC44}" srcOrd="0" destOrd="0" presId="urn:microsoft.com/office/officeart/2005/8/layout/pList1#1"/>
    <dgm:cxn modelId="{818207D1-6D53-4927-B0D5-9C4476CAA246}" srcId="{110062FD-980C-45D3-BCEB-2B3F506317BA}" destId="{21F081B4-83D9-4412-B136-F5B2D668A682}" srcOrd="4" destOrd="0" parTransId="{5A48A290-EA8F-423C-8D53-174EB6BA25DB}" sibTransId="{18DA3763-6733-4D0E-94CB-5D1D61FDA57B}"/>
    <dgm:cxn modelId="{3BBAD8F7-0E69-4C91-8583-6DAE963C5A4A}" type="presOf" srcId="{7A73FA6D-B2AA-43E5-9833-67399B7FDFB1}" destId="{9C929267-A965-4915-A4B8-16FE28947D9F}" srcOrd="0" destOrd="0" presId="urn:microsoft.com/office/officeart/2005/8/layout/pList1#1"/>
    <dgm:cxn modelId="{3C1B5E60-F2ED-4269-A511-B588EC295BA4}" srcId="{110062FD-980C-45D3-BCEB-2B3F506317BA}" destId="{A0F47F88-E0B9-49C4-9475-1C3CA2AC528D}" srcOrd="1" destOrd="0" parTransId="{605B064F-10EA-4817-9307-1B52289DE7DE}" sibTransId="{0B8B25E6-31C1-4D3C-8478-ADDA6D002CF8}"/>
    <dgm:cxn modelId="{C8A7AD6B-DA3D-4B53-918A-A1BCA71CE313}" type="presOf" srcId="{66184B62-7F0D-4587-9C7A-5A936D82A89E}" destId="{C7C9D1D6-3D3C-4650-A3A3-91199FB1A805}" srcOrd="0" destOrd="0" presId="urn:microsoft.com/office/officeart/2005/8/layout/pList1#1"/>
    <dgm:cxn modelId="{498796DB-EB32-41E9-ACE3-2084CE60921D}" srcId="{110062FD-980C-45D3-BCEB-2B3F506317BA}" destId="{7A73FA6D-B2AA-43E5-9833-67399B7FDFB1}" srcOrd="0" destOrd="0" parTransId="{05AF0ADA-D388-4845-AAAA-4907EB4B668E}" sibTransId="{33569C6D-BB17-4F0D-AF54-884E0975ED01}"/>
    <dgm:cxn modelId="{5D9038E5-D42A-4095-A1EB-3BC4B212AE86}" srcId="{110062FD-980C-45D3-BCEB-2B3F506317BA}" destId="{66184B62-7F0D-4587-9C7A-5A936D82A89E}" srcOrd="3" destOrd="0" parTransId="{16073C98-35D8-4E88-8A4D-E48C8DF36D65}" sibTransId="{DF9D1BF5-0354-4C95-9CBD-9C5FA6639794}"/>
    <dgm:cxn modelId="{8DCB489F-7890-41FD-908B-DCEE061265AA}" srcId="{110062FD-980C-45D3-BCEB-2B3F506317BA}" destId="{77C0BE58-2013-4298-BF3C-B6FBDBA47E77}" srcOrd="2" destOrd="0" parTransId="{8940853C-E93F-4640-86E7-10103ED251C8}" sibTransId="{13500709-3863-4468-967F-E8CF18EA73B8}"/>
    <dgm:cxn modelId="{45B0A78F-9142-4883-B313-E34FA5FCC201}" type="presParOf" srcId="{25615AF5-807D-4D2A-B539-3EC86006A4DC}" destId="{200D1939-42FD-40E1-B674-7D1937A7EAC0}" srcOrd="0" destOrd="0" presId="urn:microsoft.com/office/officeart/2005/8/layout/pList1#1"/>
    <dgm:cxn modelId="{B044B93A-690D-44DD-A2A7-0850A9CB4389}" type="presParOf" srcId="{200D1939-42FD-40E1-B674-7D1937A7EAC0}" destId="{E26838F7-5BF3-43CF-A721-2185A6E77C3A}" srcOrd="0" destOrd="0" presId="urn:microsoft.com/office/officeart/2005/8/layout/pList1#1"/>
    <dgm:cxn modelId="{A1E3AE65-4BC4-4C76-8666-6E7AB1A44C9E}" type="presParOf" srcId="{200D1939-42FD-40E1-B674-7D1937A7EAC0}" destId="{9C929267-A965-4915-A4B8-16FE28947D9F}" srcOrd="1" destOrd="0" presId="urn:microsoft.com/office/officeart/2005/8/layout/pList1#1"/>
    <dgm:cxn modelId="{4D21264B-ABC1-473E-B68D-331D8B7E80A8}" type="presParOf" srcId="{25615AF5-807D-4D2A-B539-3EC86006A4DC}" destId="{F6A95322-CB80-4E83-ABEA-204544EB28AD}" srcOrd="1" destOrd="0" presId="urn:microsoft.com/office/officeart/2005/8/layout/pList1#1"/>
    <dgm:cxn modelId="{38710D23-E3DF-4FA8-A156-DBFA1916C40E}" type="presParOf" srcId="{25615AF5-807D-4D2A-B539-3EC86006A4DC}" destId="{E498A1EC-812A-4A32-BF1D-9EEEB9936D55}" srcOrd="2" destOrd="0" presId="urn:microsoft.com/office/officeart/2005/8/layout/pList1#1"/>
    <dgm:cxn modelId="{4B6C3500-22A3-4BBC-A932-2011B54A96D8}" type="presParOf" srcId="{E498A1EC-812A-4A32-BF1D-9EEEB9936D55}" destId="{A30D3E6B-6C78-454E-BA3D-8768BC8C3539}" srcOrd="0" destOrd="0" presId="urn:microsoft.com/office/officeart/2005/8/layout/pList1#1"/>
    <dgm:cxn modelId="{FF7EAE06-BC18-4E2B-A596-14D52513333A}" type="presParOf" srcId="{E498A1EC-812A-4A32-BF1D-9EEEB9936D55}" destId="{9ECE5127-619F-4FC6-9840-BEDF49F569CF}" srcOrd="1" destOrd="0" presId="urn:microsoft.com/office/officeart/2005/8/layout/pList1#1"/>
    <dgm:cxn modelId="{D12C66BF-33F8-4119-9679-C01ADC430A8A}" type="presParOf" srcId="{25615AF5-807D-4D2A-B539-3EC86006A4DC}" destId="{E98ACA69-70F0-4997-BA87-6010A7FDFC44}" srcOrd="3" destOrd="0" presId="urn:microsoft.com/office/officeart/2005/8/layout/pList1#1"/>
    <dgm:cxn modelId="{E13D0374-4E05-4F6D-A544-A5436C802D2D}" type="presParOf" srcId="{25615AF5-807D-4D2A-B539-3EC86006A4DC}" destId="{4BB7E55C-AB3B-44E6-AD70-198EE22C2ACB}" srcOrd="4" destOrd="0" presId="urn:microsoft.com/office/officeart/2005/8/layout/pList1#1"/>
    <dgm:cxn modelId="{E28CB08E-A871-43D5-8869-DEDB3882F35F}" type="presParOf" srcId="{4BB7E55C-AB3B-44E6-AD70-198EE22C2ACB}" destId="{D85C152D-EE19-474D-BFDC-63453BE0BE66}" srcOrd="0" destOrd="0" presId="urn:microsoft.com/office/officeart/2005/8/layout/pList1#1"/>
    <dgm:cxn modelId="{073178B3-91F1-4AD9-941A-176F6246C4CC}" type="presParOf" srcId="{4BB7E55C-AB3B-44E6-AD70-198EE22C2ACB}" destId="{2063549F-8DC1-4DCA-9238-A98EB627E4A2}" srcOrd="1" destOrd="0" presId="urn:microsoft.com/office/officeart/2005/8/layout/pList1#1"/>
    <dgm:cxn modelId="{110EDD23-D505-479C-AEF1-2A12C422673B}" type="presParOf" srcId="{25615AF5-807D-4D2A-B539-3EC86006A4DC}" destId="{65EA0A6B-F8BC-45F2-9122-1F0B8B31F1C1}" srcOrd="5" destOrd="0" presId="urn:microsoft.com/office/officeart/2005/8/layout/pList1#1"/>
    <dgm:cxn modelId="{94907991-CA4B-4955-B406-857C97E53F11}" type="presParOf" srcId="{25615AF5-807D-4D2A-B539-3EC86006A4DC}" destId="{688C8E75-E8D8-4C64-B0F8-59FCA9609CAB}" srcOrd="6" destOrd="0" presId="urn:microsoft.com/office/officeart/2005/8/layout/pList1#1"/>
    <dgm:cxn modelId="{894C228C-FD89-4943-B637-095B53FD6541}" type="presParOf" srcId="{688C8E75-E8D8-4C64-B0F8-59FCA9609CAB}" destId="{6AE73081-BF6A-4D4A-9E02-4A9301E13E05}" srcOrd="0" destOrd="0" presId="urn:microsoft.com/office/officeart/2005/8/layout/pList1#1"/>
    <dgm:cxn modelId="{BFEF820C-11E5-4996-AF27-6BBCD0B01D02}" type="presParOf" srcId="{688C8E75-E8D8-4C64-B0F8-59FCA9609CAB}" destId="{C7C9D1D6-3D3C-4650-A3A3-91199FB1A805}" srcOrd="1" destOrd="0" presId="urn:microsoft.com/office/officeart/2005/8/layout/pList1#1"/>
    <dgm:cxn modelId="{F8C3AEBB-3768-4A51-A791-E94DFBC7782E}" type="presParOf" srcId="{25615AF5-807D-4D2A-B539-3EC86006A4DC}" destId="{0FB7D58D-F724-4CAC-9EFE-18A7FC18B78D}" srcOrd="7" destOrd="0" presId="urn:microsoft.com/office/officeart/2005/8/layout/pList1#1"/>
    <dgm:cxn modelId="{9CC1DBCC-0BF6-4F0F-A957-7C18AAA89AA3}" type="presParOf" srcId="{25615AF5-807D-4D2A-B539-3EC86006A4DC}" destId="{BA099AC8-724F-43C6-9413-7B3A839308ED}" srcOrd="8" destOrd="0" presId="urn:microsoft.com/office/officeart/2005/8/layout/pList1#1"/>
    <dgm:cxn modelId="{67F071B3-A62D-46A4-BF33-07B97B77A220}" type="presParOf" srcId="{BA099AC8-724F-43C6-9413-7B3A839308ED}" destId="{8FE3EEEE-97CC-4E90-82EF-11DEB4B35C29}" srcOrd="0" destOrd="0" presId="urn:microsoft.com/office/officeart/2005/8/layout/pList1#1"/>
    <dgm:cxn modelId="{71B88568-B5AB-460D-8AD2-1A261C25A4D9}" type="presParOf" srcId="{BA099AC8-724F-43C6-9413-7B3A839308ED}" destId="{9D0FF314-1490-4C62-965C-687C5A50E8E1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4A181-B6E7-4267-AF14-D8DD0BC8CD96}">
      <dsp:nvSpPr>
        <dsp:cNvPr id="0" name=""/>
        <dsp:cNvSpPr/>
      </dsp:nvSpPr>
      <dsp:spPr>
        <a:xfrm>
          <a:off x="2341" y="107228"/>
          <a:ext cx="1857345" cy="11144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Agricultural</a:t>
          </a:r>
          <a:r>
            <a:rPr lang="pt-BR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pt-BR" sz="18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Censuses</a:t>
          </a:r>
          <a:endParaRPr lang="pt-BR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41" y="107228"/>
        <a:ext cx="1857345" cy="1114407"/>
      </dsp:txXfrm>
    </dsp:sp>
    <dsp:sp modelId="{A8B4C911-25ED-4D68-BA89-4A3C2394C2A4}">
      <dsp:nvSpPr>
        <dsp:cNvPr id="0" name=""/>
        <dsp:cNvSpPr/>
      </dsp:nvSpPr>
      <dsp:spPr>
        <a:xfrm>
          <a:off x="2045421" y="107228"/>
          <a:ext cx="1857345" cy="11144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Living Standard Measurement Study Surveys</a:t>
          </a:r>
          <a:endParaRPr lang="pt-BR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45421" y="107228"/>
        <a:ext cx="1857345" cy="1114407"/>
      </dsp:txXfrm>
    </dsp:sp>
    <dsp:sp modelId="{E613DB80-5B1E-4766-B664-7274B2B57FA2}">
      <dsp:nvSpPr>
        <dsp:cNvPr id="0" name=""/>
        <dsp:cNvSpPr/>
      </dsp:nvSpPr>
      <dsp:spPr>
        <a:xfrm>
          <a:off x="4088501" y="107228"/>
          <a:ext cx="1857345" cy="11144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Demographic and Health Surveys (DHS)</a:t>
          </a:r>
          <a:endParaRPr lang="pt-BR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88501" y="107228"/>
        <a:ext cx="1857345" cy="1114407"/>
      </dsp:txXfrm>
    </dsp:sp>
    <dsp:sp modelId="{894A3CE2-3101-4A35-B76D-65BE639786CE}">
      <dsp:nvSpPr>
        <dsp:cNvPr id="0" name=""/>
        <dsp:cNvSpPr/>
      </dsp:nvSpPr>
      <dsp:spPr>
        <a:xfrm>
          <a:off x="6131582" y="107228"/>
          <a:ext cx="1857345" cy="11144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Multiple Indicator Cluster Surveys (MICS)</a:t>
          </a:r>
          <a:endParaRPr lang="pt-BR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131582" y="107228"/>
        <a:ext cx="1857345" cy="1114407"/>
      </dsp:txXfrm>
    </dsp:sp>
    <dsp:sp modelId="{7EAAB8E6-6EAF-451C-A834-6A40122D5438}">
      <dsp:nvSpPr>
        <dsp:cNvPr id="0" name=""/>
        <dsp:cNvSpPr/>
      </dsp:nvSpPr>
      <dsp:spPr>
        <a:xfrm>
          <a:off x="2341" y="1407370"/>
          <a:ext cx="1857345" cy="11144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Core Welfare Indicator Questionnaire (</a:t>
          </a:r>
          <a:r>
            <a:rPr lang="en-US" sz="17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CWIC</a:t>
          </a:r>
          <a:r>
            <a:rPr lang="en-US" sz="17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pt-BR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41" y="1407370"/>
        <a:ext cx="1857345" cy="1114407"/>
      </dsp:txXfrm>
    </dsp:sp>
    <dsp:sp modelId="{5A8A12B5-0E9A-41A0-A4E4-ABAA21D6DF7A}">
      <dsp:nvSpPr>
        <dsp:cNvPr id="0" name=""/>
        <dsp:cNvSpPr/>
      </dsp:nvSpPr>
      <dsp:spPr>
        <a:xfrm>
          <a:off x="2045421" y="1407370"/>
          <a:ext cx="1857345" cy="11144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Employment Surveys</a:t>
          </a:r>
          <a:endParaRPr lang="pt-BR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45421" y="1407370"/>
        <a:ext cx="1857345" cy="1114407"/>
      </dsp:txXfrm>
    </dsp:sp>
    <dsp:sp modelId="{B8F54376-EB1B-4353-A0D6-B97724434039}">
      <dsp:nvSpPr>
        <dsp:cNvPr id="0" name=""/>
        <dsp:cNvSpPr/>
      </dsp:nvSpPr>
      <dsp:spPr>
        <a:xfrm>
          <a:off x="4088501" y="1407370"/>
          <a:ext cx="1857345" cy="11144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Migration Surveys</a:t>
          </a:r>
          <a:endParaRPr lang="pt-BR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88501" y="1407370"/>
        <a:ext cx="1857345" cy="1114407"/>
      </dsp:txXfrm>
    </dsp:sp>
    <dsp:sp modelId="{227B4E23-D5A5-4956-BDF3-82D15AFC8A49}">
      <dsp:nvSpPr>
        <dsp:cNvPr id="0" name=""/>
        <dsp:cNvSpPr/>
      </dsp:nvSpPr>
      <dsp:spPr>
        <a:xfrm>
          <a:off x="6131582" y="1407370"/>
          <a:ext cx="1857345" cy="11144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Income and Expenditure Surveys (IES)</a:t>
          </a:r>
          <a:endParaRPr lang="pt-BR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131582" y="1407370"/>
        <a:ext cx="1857345" cy="1114407"/>
      </dsp:txXfrm>
    </dsp:sp>
    <dsp:sp modelId="{08139C3E-1B41-405E-9470-08D2E046397F}">
      <dsp:nvSpPr>
        <dsp:cNvPr id="0" name=""/>
        <dsp:cNvSpPr/>
      </dsp:nvSpPr>
      <dsp:spPr>
        <a:xfrm>
          <a:off x="2341" y="2707512"/>
          <a:ext cx="1857345" cy="11144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Civil Registration / Vital Statistics</a:t>
          </a:r>
          <a:endParaRPr lang="pt-BR" sz="1700" b="1" kern="1200" dirty="0"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41" y="2707512"/>
        <a:ext cx="1857345" cy="1114407"/>
      </dsp:txXfrm>
    </dsp:sp>
    <dsp:sp modelId="{89A65ADB-2D6F-4D6B-9BC4-CBE49D990E7A}">
      <dsp:nvSpPr>
        <dsp:cNvPr id="0" name=""/>
        <dsp:cNvSpPr/>
      </dsp:nvSpPr>
      <dsp:spPr>
        <a:xfrm>
          <a:off x="2045421" y="2707512"/>
          <a:ext cx="1857345" cy="11144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Health Information System (HIS)</a:t>
          </a:r>
          <a:endParaRPr lang="pt-BR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45421" y="2707512"/>
        <a:ext cx="1857345" cy="1114407"/>
      </dsp:txXfrm>
    </dsp:sp>
    <dsp:sp modelId="{DF1B96A8-FF66-4CEA-BAEF-8F4B4C6CCE1F}">
      <dsp:nvSpPr>
        <dsp:cNvPr id="0" name=""/>
        <dsp:cNvSpPr/>
      </dsp:nvSpPr>
      <dsp:spPr>
        <a:xfrm>
          <a:off x="4088501" y="2707512"/>
          <a:ext cx="1857345" cy="11144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Education / School Information Systems</a:t>
          </a:r>
          <a:endParaRPr lang="pt-BR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88501" y="2707512"/>
        <a:ext cx="1857345" cy="1114407"/>
      </dsp:txXfrm>
    </dsp:sp>
    <dsp:sp modelId="{2C6513A9-B88D-4A8E-AC8C-59FBCF14AA57}">
      <dsp:nvSpPr>
        <dsp:cNvPr id="0" name=""/>
        <dsp:cNvSpPr/>
      </dsp:nvSpPr>
      <dsp:spPr>
        <a:xfrm>
          <a:off x="6131582" y="2707512"/>
          <a:ext cx="1857345" cy="11144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Sentinel Surveillance Systems</a:t>
          </a:r>
          <a:endParaRPr lang="pt-BR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131582" y="2707512"/>
        <a:ext cx="1857345" cy="1114407"/>
      </dsp:txXfrm>
    </dsp:sp>
    <dsp:sp modelId="{2F6D1B5D-C9D9-4044-8DEA-E4AFD489D249}">
      <dsp:nvSpPr>
        <dsp:cNvPr id="0" name=""/>
        <dsp:cNvSpPr/>
      </dsp:nvSpPr>
      <dsp:spPr>
        <a:xfrm>
          <a:off x="1023881" y="4007654"/>
          <a:ext cx="1857345" cy="11144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Behavioural</a:t>
          </a:r>
          <a:r>
            <a:rPr lang="en-US" sz="17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Surveillance System</a:t>
          </a:r>
          <a:endParaRPr lang="pt-BR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23881" y="4007654"/>
        <a:ext cx="1857345" cy="1114407"/>
      </dsp:txXfrm>
    </dsp:sp>
    <dsp:sp modelId="{B674EF36-282D-4F6D-93B6-93787574BBD6}">
      <dsp:nvSpPr>
        <dsp:cNvPr id="0" name=""/>
        <dsp:cNvSpPr/>
      </dsp:nvSpPr>
      <dsp:spPr>
        <a:xfrm>
          <a:off x="3066961" y="4007654"/>
          <a:ext cx="1857345" cy="11144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Other Routine Service-Based Data</a:t>
          </a:r>
          <a:endParaRPr lang="pt-BR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66961" y="4007654"/>
        <a:ext cx="1857345" cy="1114407"/>
      </dsp:txXfrm>
    </dsp:sp>
    <dsp:sp modelId="{8DFD39EC-9C14-498D-848B-928B4066F081}">
      <dsp:nvSpPr>
        <dsp:cNvPr id="0" name=""/>
        <dsp:cNvSpPr/>
      </dsp:nvSpPr>
      <dsp:spPr>
        <a:xfrm>
          <a:off x="5110041" y="4007654"/>
          <a:ext cx="1857345" cy="1114407"/>
        </a:xfrm>
        <a:prstGeom prst="rect">
          <a:avLst/>
        </a:prstGeom>
        <a:solidFill>
          <a:schemeClr val="accent5">
            <a:lumMod val="50000"/>
          </a:schemeClr>
        </a:solidFill>
        <a:ln w="28575" cap="flat" cmpd="sng" algn="ctr">
          <a:solidFill>
            <a:schemeClr val="tx2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b="1" kern="1200" dirty="0">
              <a:solidFill>
                <a:schemeClr val="accent2"/>
              </a:solidFill>
              <a:effectLst/>
            </a:rPr>
            <a:t>Population and Housing Censuses</a:t>
          </a:r>
          <a:endParaRPr lang="pt-BR" sz="1700" b="1" kern="1200" cap="none" baseline="0" dirty="0">
            <a:solidFill>
              <a:schemeClr val="accent2"/>
            </a:solidFill>
            <a:effectLst/>
          </a:endParaRPr>
        </a:p>
      </dsp:txBody>
      <dsp:txXfrm>
        <a:off x="5110041" y="4007654"/>
        <a:ext cx="1857345" cy="11144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CD2D43-FF46-486F-8F92-07E6EFDCB430}">
      <dsp:nvSpPr>
        <dsp:cNvPr id="0" name=""/>
        <dsp:cNvSpPr/>
      </dsp:nvSpPr>
      <dsp:spPr>
        <a:xfrm>
          <a:off x="-4711863" y="-377151"/>
          <a:ext cx="5601604" cy="5601604"/>
        </a:xfrm>
        <a:prstGeom prst="blockArc">
          <a:avLst>
            <a:gd name="adj1" fmla="val 18900000"/>
            <a:gd name="adj2" fmla="val 2700000"/>
            <a:gd name="adj3" fmla="val 386"/>
          </a:avLst>
        </a:prstGeom>
        <a:solidFill>
          <a:schemeClr val="tx1">
            <a:lumMod val="50000"/>
            <a:lumOff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B383D4-FC9F-47EC-8B50-D9CD8CF89578}">
      <dsp:nvSpPr>
        <dsp:cNvPr id="0" name=""/>
        <dsp:cNvSpPr/>
      </dsp:nvSpPr>
      <dsp:spPr>
        <a:xfrm>
          <a:off x="461652" y="513849"/>
          <a:ext cx="2800394" cy="939340"/>
        </a:xfrm>
        <a:prstGeom prst="rect">
          <a:avLst/>
        </a:prstGeom>
        <a:solidFill>
          <a:schemeClr val="accent2"/>
        </a:solidFill>
        <a:ln w="381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958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Tracking SDG, ICPD, Demographic Dividend, National Development Plans 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461652" y="513849"/>
        <a:ext cx="2800394" cy="939340"/>
      </dsp:txXfrm>
    </dsp:sp>
    <dsp:sp modelId="{BCF104F0-8207-4D4B-8D30-9B5FF072325D}">
      <dsp:nvSpPr>
        <dsp:cNvPr id="0" name=""/>
        <dsp:cNvSpPr/>
      </dsp:nvSpPr>
      <dsp:spPr>
        <a:xfrm>
          <a:off x="61685" y="583552"/>
          <a:ext cx="799934" cy="7999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5FBF75-E01D-4480-B3CA-EBD140255313}">
      <dsp:nvSpPr>
        <dsp:cNvPr id="0" name=""/>
        <dsp:cNvSpPr/>
      </dsp:nvSpPr>
      <dsp:spPr>
        <a:xfrm>
          <a:off x="810322" y="1472346"/>
          <a:ext cx="2469951" cy="942521"/>
        </a:xfrm>
        <a:prstGeom prst="rect">
          <a:avLst/>
        </a:prstGeom>
        <a:solidFill>
          <a:schemeClr val="accent2"/>
        </a:solidFill>
        <a:ln w="381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958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Integrating population with other geospatial data 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810322" y="1472346"/>
        <a:ext cx="2469951" cy="942521"/>
      </dsp:txXfrm>
    </dsp:sp>
    <dsp:sp modelId="{D318C2A8-EF24-405C-81FA-6A044674B627}">
      <dsp:nvSpPr>
        <dsp:cNvPr id="0" name=""/>
        <dsp:cNvSpPr/>
      </dsp:nvSpPr>
      <dsp:spPr>
        <a:xfrm>
          <a:off x="428581" y="1543640"/>
          <a:ext cx="799934" cy="7999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AD08C9-3D3E-4ABF-B8E9-9B993BC877B1}">
      <dsp:nvSpPr>
        <dsp:cNvPr id="0" name=""/>
        <dsp:cNvSpPr/>
      </dsp:nvSpPr>
      <dsp:spPr>
        <a:xfrm>
          <a:off x="828548" y="2495872"/>
          <a:ext cx="2433497" cy="815645"/>
        </a:xfrm>
        <a:prstGeom prst="rect">
          <a:avLst/>
        </a:prstGeom>
        <a:solidFill>
          <a:schemeClr val="accent2"/>
        </a:solidFill>
        <a:ln w="381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958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Preparedness &amp; </a:t>
          </a:r>
          <a:r>
            <a:rPr lang="en-US" sz="16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Reponse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828548" y="2495872"/>
        <a:ext cx="2433497" cy="815645"/>
      </dsp:txXfrm>
    </dsp:sp>
    <dsp:sp modelId="{E5C31066-E276-44EE-AA8A-6739FF02CE8E}">
      <dsp:nvSpPr>
        <dsp:cNvPr id="0" name=""/>
        <dsp:cNvSpPr/>
      </dsp:nvSpPr>
      <dsp:spPr>
        <a:xfrm>
          <a:off x="428581" y="2503727"/>
          <a:ext cx="799934" cy="7999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7361C5-19EA-43F2-880C-5E8E61E7C014}">
      <dsp:nvSpPr>
        <dsp:cNvPr id="0" name=""/>
        <dsp:cNvSpPr/>
      </dsp:nvSpPr>
      <dsp:spPr>
        <a:xfrm>
          <a:off x="461652" y="3543808"/>
          <a:ext cx="2800394" cy="639947"/>
        </a:xfrm>
        <a:prstGeom prst="rect">
          <a:avLst/>
        </a:prstGeom>
        <a:solidFill>
          <a:schemeClr val="accent2"/>
        </a:solidFill>
        <a:ln w="38100" cap="flat" cmpd="sng" algn="ctr">
          <a:solidFill>
            <a:schemeClr val="bg1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958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Programme</a:t>
          </a:r>
          <a:r>
            <a:rPr lang="en-US" sz="16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Outcomes and Outputs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461652" y="3543808"/>
        <a:ext cx="2800394" cy="639947"/>
      </dsp:txXfrm>
    </dsp:sp>
    <dsp:sp modelId="{C565211A-F819-4789-B901-16E10409A102}">
      <dsp:nvSpPr>
        <dsp:cNvPr id="0" name=""/>
        <dsp:cNvSpPr/>
      </dsp:nvSpPr>
      <dsp:spPr>
        <a:xfrm>
          <a:off x="61685" y="3463815"/>
          <a:ext cx="799934" cy="7999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715231-5C3B-4C11-9453-64D749E58827}">
      <dsp:nvSpPr>
        <dsp:cNvPr id="0" name=""/>
        <dsp:cNvSpPr/>
      </dsp:nvSpPr>
      <dsp:spPr>
        <a:xfrm>
          <a:off x="2784309" y="1306098"/>
          <a:ext cx="651841" cy="226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129"/>
              </a:lnTo>
              <a:lnTo>
                <a:pt x="651841" y="113129"/>
              </a:lnTo>
              <a:lnTo>
                <a:pt x="651841" y="226259"/>
              </a:lnTo>
            </a:path>
          </a:pathLst>
        </a:custGeom>
        <a:noFill/>
        <a:ln w="12700" cap="flat" cmpd="sng" algn="ctr">
          <a:solidFill>
            <a:srgbClr val="8DA0A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5DBA09-33CE-4926-AA7C-EA79EB07A1B5}">
      <dsp:nvSpPr>
        <dsp:cNvPr id="0" name=""/>
        <dsp:cNvSpPr/>
      </dsp:nvSpPr>
      <dsp:spPr>
        <a:xfrm>
          <a:off x="1701497" y="2071070"/>
          <a:ext cx="161613" cy="1260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0586"/>
              </a:lnTo>
              <a:lnTo>
                <a:pt x="161613" y="1260586"/>
              </a:lnTo>
            </a:path>
          </a:pathLst>
        </a:custGeom>
        <a:noFill/>
        <a:ln w="12700" cap="flat" cmpd="sng" algn="ctr">
          <a:solidFill>
            <a:srgbClr val="8DA0A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F29DC-BC4C-4F1B-906D-FCE52A8BA4D1}">
      <dsp:nvSpPr>
        <dsp:cNvPr id="0" name=""/>
        <dsp:cNvSpPr/>
      </dsp:nvSpPr>
      <dsp:spPr>
        <a:xfrm>
          <a:off x="1701497" y="2071070"/>
          <a:ext cx="161613" cy="495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5615"/>
              </a:lnTo>
              <a:lnTo>
                <a:pt x="161613" y="495615"/>
              </a:lnTo>
            </a:path>
          </a:pathLst>
        </a:custGeom>
        <a:noFill/>
        <a:ln w="12700" cap="flat" cmpd="sng" algn="ctr">
          <a:solidFill>
            <a:srgbClr val="8DA0A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CE0EFF-EB74-42FE-9FFF-A374F0ED4709}">
      <dsp:nvSpPr>
        <dsp:cNvPr id="0" name=""/>
        <dsp:cNvSpPr/>
      </dsp:nvSpPr>
      <dsp:spPr>
        <a:xfrm>
          <a:off x="2132467" y="1306098"/>
          <a:ext cx="651841" cy="226259"/>
        </a:xfrm>
        <a:custGeom>
          <a:avLst/>
          <a:gdLst/>
          <a:ahLst/>
          <a:cxnLst/>
          <a:rect l="0" t="0" r="0" b="0"/>
          <a:pathLst>
            <a:path>
              <a:moveTo>
                <a:pt x="651841" y="0"/>
              </a:moveTo>
              <a:lnTo>
                <a:pt x="651841" y="113129"/>
              </a:lnTo>
              <a:lnTo>
                <a:pt x="0" y="113129"/>
              </a:lnTo>
              <a:lnTo>
                <a:pt x="0" y="226259"/>
              </a:lnTo>
            </a:path>
          </a:pathLst>
        </a:custGeom>
        <a:noFill/>
        <a:ln w="12700" cap="flat" cmpd="sng" algn="ctr">
          <a:solidFill>
            <a:srgbClr val="8DA0A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DE721B-4F41-49F8-9C0A-55CFE19ADA18}">
      <dsp:nvSpPr>
        <dsp:cNvPr id="0" name=""/>
        <dsp:cNvSpPr/>
      </dsp:nvSpPr>
      <dsp:spPr>
        <a:xfrm>
          <a:off x="2738589" y="541127"/>
          <a:ext cx="91440" cy="2262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6259"/>
              </a:lnTo>
            </a:path>
          </a:pathLst>
        </a:custGeom>
        <a:noFill/>
        <a:ln w="12700" cap="flat" cmpd="sng" algn="ctr">
          <a:solidFill>
            <a:srgbClr val="8DA0A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ECCDBD-917A-416D-A136-2A0A6D2696D8}">
      <dsp:nvSpPr>
        <dsp:cNvPr id="0" name=""/>
        <dsp:cNvSpPr/>
      </dsp:nvSpPr>
      <dsp:spPr>
        <a:xfrm>
          <a:off x="2245597" y="2415"/>
          <a:ext cx="1077424" cy="538712"/>
        </a:xfrm>
        <a:prstGeom prst="rect">
          <a:avLst/>
        </a:prstGeom>
        <a:solidFill>
          <a:srgbClr val="8DA0A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/>
            <a:t>Country</a:t>
          </a:r>
        </a:p>
      </dsp:txBody>
      <dsp:txXfrm>
        <a:off x="2245597" y="2415"/>
        <a:ext cx="1077424" cy="538712"/>
      </dsp:txXfrm>
    </dsp:sp>
    <dsp:sp modelId="{5C9134F4-5A21-474D-AB58-320F5BA646C0}">
      <dsp:nvSpPr>
        <dsp:cNvPr id="0" name=""/>
        <dsp:cNvSpPr/>
      </dsp:nvSpPr>
      <dsp:spPr>
        <a:xfrm>
          <a:off x="2245597" y="767386"/>
          <a:ext cx="1077424" cy="538712"/>
        </a:xfrm>
        <a:prstGeom prst="rect">
          <a:avLst/>
        </a:prstGeom>
        <a:solidFill>
          <a:srgbClr val="8DA0A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err="1"/>
            <a:t>County</a:t>
          </a:r>
          <a:endParaRPr lang="pt-BR" sz="1700" kern="1200" dirty="0"/>
        </a:p>
      </dsp:txBody>
      <dsp:txXfrm>
        <a:off x="2245597" y="767386"/>
        <a:ext cx="1077424" cy="538712"/>
      </dsp:txXfrm>
    </dsp:sp>
    <dsp:sp modelId="{DD872BD0-E9CC-40DA-90A1-C93E0F8FD68D}">
      <dsp:nvSpPr>
        <dsp:cNvPr id="0" name=""/>
        <dsp:cNvSpPr/>
      </dsp:nvSpPr>
      <dsp:spPr>
        <a:xfrm>
          <a:off x="1593755" y="1532357"/>
          <a:ext cx="1077424" cy="538712"/>
        </a:xfrm>
        <a:prstGeom prst="rect">
          <a:avLst/>
        </a:prstGeom>
        <a:solidFill>
          <a:srgbClr val="8DA0A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err="1"/>
            <a:t>District</a:t>
          </a:r>
          <a:endParaRPr lang="pt-BR" sz="1700" kern="1200" dirty="0"/>
        </a:p>
      </dsp:txBody>
      <dsp:txXfrm>
        <a:off x="1593755" y="1532357"/>
        <a:ext cx="1077424" cy="538712"/>
      </dsp:txXfrm>
    </dsp:sp>
    <dsp:sp modelId="{A0A819F5-0AB7-4209-A0D7-ED40BB5CAB9E}">
      <dsp:nvSpPr>
        <dsp:cNvPr id="0" name=""/>
        <dsp:cNvSpPr/>
      </dsp:nvSpPr>
      <dsp:spPr>
        <a:xfrm>
          <a:off x="1863111" y="2297329"/>
          <a:ext cx="1077424" cy="538712"/>
        </a:xfrm>
        <a:prstGeom prst="rect">
          <a:avLst/>
        </a:prstGeom>
        <a:solidFill>
          <a:srgbClr val="8DA0A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err="1"/>
            <a:t>Area</a:t>
          </a:r>
          <a:endParaRPr lang="pt-BR" sz="1700" kern="1200" dirty="0"/>
        </a:p>
      </dsp:txBody>
      <dsp:txXfrm>
        <a:off x="1863111" y="2297329"/>
        <a:ext cx="1077424" cy="538712"/>
      </dsp:txXfrm>
    </dsp:sp>
    <dsp:sp modelId="{C533A5F4-8BB3-41EB-BF69-AA02BAA0A325}">
      <dsp:nvSpPr>
        <dsp:cNvPr id="0" name=""/>
        <dsp:cNvSpPr/>
      </dsp:nvSpPr>
      <dsp:spPr>
        <a:xfrm>
          <a:off x="1863111" y="3062300"/>
          <a:ext cx="1077424" cy="538712"/>
        </a:xfrm>
        <a:prstGeom prst="rect">
          <a:avLst/>
        </a:prstGeom>
        <a:solidFill>
          <a:srgbClr val="8DA0A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/>
            <a:t>Etc.</a:t>
          </a:r>
        </a:p>
      </dsp:txBody>
      <dsp:txXfrm>
        <a:off x="1863111" y="3062300"/>
        <a:ext cx="1077424" cy="538712"/>
      </dsp:txXfrm>
    </dsp:sp>
    <dsp:sp modelId="{3C7B5199-9597-4049-B735-A286F0A643AE}">
      <dsp:nvSpPr>
        <dsp:cNvPr id="0" name=""/>
        <dsp:cNvSpPr/>
      </dsp:nvSpPr>
      <dsp:spPr>
        <a:xfrm>
          <a:off x="2897439" y="1532357"/>
          <a:ext cx="1077424" cy="538712"/>
        </a:xfrm>
        <a:prstGeom prst="rect">
          <a:avLst/>
        </a:prstGeom>
        <a:solidFill>
          <a:srgbClr val="8DA0A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err="1"/>
            <a:t>Agricultural</a:t>
          </a:r>
          <a:r>
            <a:rPr lang="pt-BR" sz="1700" kern="1200" dirty="0"/>
            <a:t> </a:t>
          </a:r>
          <a:r>
            <a:rPr lang="pt-BR" sz="1700" kern="1200" dirty="0" err="1"/>
            <a:t>Segment</a:t>
          </a:r>
          <a:endParaRPr lang="pt-BR" sz="1700" kern="1200" dirty="0"/>
        </a:p>
      </dsp:txBody>
      <dsp:txXfrm>
        <a:off x="2897439" y="1532357"/>
        <a:ext cx="1077424" cy="5387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6838F7-5BF3-43CF-A721-2185A6E77C3A}">
      <dsp:nvSpPr>
        <dsp:cNvPr id="0" name=""/>
        <dsp:cNvSpPr/>
      </dsp:nvSpPr>
      <dsp:spPr>
        <a:xfrm>
          <a:off x="572040" y="218"/>
          <a:ext cx="2403101" cy="1656117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29267-A965-4915-A4B8-16FE28947D9F}">
      <dsp:nvSpPr>
        <dsp:cNvPr id="0" name=""/>
        <dsp:cNvSpPr/>
      </dsp:nvSpPr>
      <dsp:spPr>
        <a:xfrm>
          <a:off x="572040" y="1656145"/>
          <a:ext cx="2403101" cy="891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0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1" kern="1200" dirty="0" err="1">
              <a:solidFill>
                <a:srgbClr val="8DA0AD"/>
              </a:solidFill>
            </a:rPr>
            <a:t>PROCESS</a:t>
          </a:r>
          <a:endParaRPr lang="pt-BR" sz="2700" b="1" kern="1200" dirty="0">
            <a:solidFill>
              <a:srgbClr val="8DA0AD"/>
            </a:solidFill>
          </a:endParaRPr>
        </a:p>
      </dsp:txBody>
      <dsp:txXfrm>
        <a:off x="572040" y="1656145"/>
        <a:ext cx="2403101" cy="891550"/>
      </dsp:txXfrm>
    </dsp:sp>
    <dsp:sp modelId="{A30D3E6B-6C78-454E-BA3D-8768BC8C3539}">
      <dsp:nvSpPr>
        <dsp:cNvPr id="0" name=""/>
        <dsp:cNvSpPr/>
      </dsp:nvSpPr>
      <dsp:spPr>
        <a:xfrm>
          <a:off x="3550977" y="313"/>
          <a:ext cx="2403101" cy="1655736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CE5127-619F-4FC6-9840-BEDF49F569CF}">
      <dsp:nvSpPr>
        <dsp:cNvPr id="0" name=""/>
        <dsp:cNvSpPr/>
      </dsp:nvSpPr>
      <dsp:spPr>
        <a:xfrm>
          <a:off x="3550977" y="1656050"/>
          <a:ext cx="2403101" cy="891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0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1" kern="1200" dirty="0" err="1">
              <a:solidFill>
                <a:srgbClr val="8DA0AD"/>
              </a:solidFill>
            </a:rPr>
            <a:t>ANALYZE</a:t>
          </a:r>
          <a:endParaRPr lang="pt-BR" sz="2700" b="1" kern="1200" dirty="0">
            <a:solidFill>
              <a:srgbClr val="8DA0AD"/>
            </a:solidFill>
          </a:endParaRPr>
        </a:p>
      </dsp:txBody>
      <dsp:txXfrm>
        <a:off x="3550977" y="1656050"/>
        <a:ext cx="2403101" cy="891550"/>
      </dsp:txXfrm>
    </dsp:sp>
    <dsp:sp modelId="{D85C152D-EE19-474D-BFDC-63453BE0BE66}">
      <dsp:nvSpPr>
        <dsp:cNvPr id="0" name=""/>
        <dsp:cNvSpPr/>
      </dsp:nvSpPr>
      <dsp:spPr>
        <a:xfrm>
          <a:off x="6194489" y="313"/>
          <a:ext cx="2403101" cy="1655736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63549F-8DC1-4DCA-9238-A98EB627E4A2}">
      <dsp:nvSpPr>
        <dsp:cNvPr id="0" name=""/>
        <dsp:cNvSpPr/>
      </dsp:nvSpPr>
      <dsp:spPr>
        <a:xfrm>
          <a:off x="6194489" y="1656050"/>
          <a:ext cx="2403101" cy="891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0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1" kern="1200" dirty="0" err="1">
              <a:solidFill>
                <a:srgbClr val="8DA0AD"/>
              </a:solidFill>
            </a:rPr>
            <a:t>TABULATE</a:t>
          </a:r>
          <a:endParaRPr lang="pt-BR" sz="2700" b="1" kern="1200" dirty="0">
            <a:solidFill>
              <a:srgbClr val="8DA0AD"/>
            </a:solidFill>
          </a:endParaRPr>
        </a:p>
      </dsp:txBody>
      <dsp:txXfrm>
        <a:off x="6194489" y="1656050"/>
        <a:ext cx="2403101" cy="891550"/>
      </dsp:txXfrm>
    </dsp:sp>
    <dsp:sp modelId="{6AE73081-BF6A-4D4A-9E02-4A9301E13E05}">
      <dsp:nvSpPr>
        <dsp:cNvPr id="0" name=""/>
        <dsp:cNvSpPr/>
      </dsp:nvSpPr>
      <dsp:spPr>
        <a:xfrm>
          <a:off x="1832853" y="2788006"/>
          <a:ext cx="2403101" cy="1655736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C9D1D6-3D3C-4650-A3A3-91199FB1A805}">
      <dsp:nvSpPr>
        <dsp:cNvPr id="0" name=""/>
        <dsp:cNvSpPr/>
      </dsp:nvSpPr>
      <dsp:spPr>
        <a:xfrm>
          <a:off x="1893796" y="4443742"/>
          <a:ext cx="2403101" cy="891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0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1" kern="1200" dirty="0" err="1">
              <a:solidFill>
                <a:srgbClr val="8DA0AD"/>
              </a:solidFill>
            </a:rPr>
            <a:t>MAP</a:t>
          </a:r>
          <a:endParaRPr lang="pt-BR" sz="2700" b="1" kern="1200" dirty="0">
            <a:solidFill>
              <a:srgbClr val="8DA0AD"/>
            </a:solidFill>
          </a:endParaRPr>
        </a:p>
      </dsp:txBody>
      <dsp:txXfrm>
        <a:off x="1893796" y="4443742"/>
        <a:ext cx="2403101" cy="891550"/>
      </dsp:txXfrm>
    </dsp:sp>
    <dsp:sp modelId="{8FE3EEEE-97CC-4E90-82EF-11DEB4B35C29}">
      <dsp:nvSpPr>
        <dsp:cNvPr id="0" name=""/>
        <dsp:cNvSpPr/>
      </dsp:nvSpPr>
      <dsp:spPr>
        <a:xfrm>
          <a:off x="4872733" y="2788006"/>
          <a:ext cx="2403101" cy="1655736"/>
        </a:xfrm>
        <a:prstGeom prst="roundRect">
          <a:avLst/>
        </a:prstGeom>
        <a:noFill/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0FF314-1490-4C62-965C-687C5A50E8E1}">
      <dsp:nvSpPr>
        <dsp:cNvPr id="0" name=""/>
        <dsp:cNvSpPr/>
      </dsp:nvSpPr>
      <dsp:spPr>
        <a:xfrm>
          <a:off x="5197969" y="4443742"/>
          <a:ext cx="2403101" cy="891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0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1" kern="1200" dirty="0" err="1">
              <a:solidFill>
                <a:srgbClr val="8DA0AD"/>
              </a:solidFill>
            </a:rPr>
            <a:t>DISSEMINATE</a:t>
          </a:r>
          <a:endParaRPr lang="pt-BR" sz="2700" b="1" kern="1200" dirty="0">
            <a:solidFill>
              <a:srgbClr val="8DA0AD"/>
            </a:solidFill>
          </a:endParaRPr>
        </a:p>
      </dsp:txBody>
      <dsp:txXfrm>
        <a:off x="5197969" y="4443742"/>
        <a:ext cx="2403101" cy="8915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620E232B-0B9F-114D-B880-3DA21050C375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0384D879-8F5A-FB49-AC17-5BA59B4A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640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dm.org/home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8FDCE-B797-4EB1-8868-BBE93408F83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524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703474" y="4548457"/>
            <a:ext cx="5627794" cy="3721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87" tIns="94187" rIns="94187" bIns="94187" anchor="t" anchorCtr="0">
            <a:noAutofit/>
          </a:bodyPr>
          <a:lstStyle/>
          <a:p>
            <a:endParaRPr/>
          </a:p>
        </p:txBody>
      </p:sp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81100"/>
            <a:ext cx="5667375" cy="31892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948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81100"/>
            <a:ext cx="5667375" cy="31892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703474" y="4548457"/>
            <a:ext cx="5627794" cy="3721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87" tIns="47080" rIns="94187" bIns="47080" anchor="t" anchorCtr="0">
            <a:noAutofit/>
          </a:bodyPr>
          <a:lstStyle/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sldNum" idx="12"/>
          </p:nvPr>
        </p:nvSpPr>
        <p:spPr>
          <a:xfrm>
            <a:off x="3984726" y="8977134"/>
            <a:ext cx="3048388" cy="474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87" tIns="47080" rIns="94187" bIns="47080" anchor="b" anchorCtr="0">
            <a:noAutofit/>
          </a:bodyPr>
          <a:lstStyle/>
          <a:p>
            <a:pPr algn="r">
              <a:buClr>
                <a:schemeClr val="dk1"/>
              </a:buClr>
              <a:buSzPts val="1200"/>
            </a:pPr>
            <a:fld id="{00000000-1234-1234-1234-123412341234}" type="slidenum"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ts val="1200"/>
              </a:pPr>
              <a:t>12</a:t>
            </a:fld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5992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703474" y="4489386"/>
            <a:ext cx="5627793" cy="4253102"/>
          </a:xfrm>
          <a:prstGeom prst="rect">
            <a:avLst/>
          </a:prstGeom>
        </p:spPr>
        <p:txBody>
          <a:bodyPr lIns="92431" tIns="92431" rIns="92431" bIns="92431" anchor="t" anchorCtr="0">
            <a:noAutofit/>
          </a:bodyPr>
          <a:lstStyle/>
          <a:p>
            <a:pPr lvl="0"/>
            <a:r>
              <a:rPr lang="en-US" dirty="0"/>
              <a:t>This is an example of a hybrid census in Afghanistan.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UNFPA was spearheading efforts in generating population estimates from satellite imagery where a traditional census has not been possible. </a:t>
            </a:r>
          </a:p>
          <a:p>
            <a:pPr lvl="0"/>
            <a:r>
              <a:rPr lang="en-US" dirty="0"/>
              <a:t>In 2015, at the request of the Afghanistan Government, UNFPA and </a:t>
            </a:r>
            <a:r>
              <a:rPr lang="en-US" dirty="0" err="1"/>
              <a:t>Worldpop</a:t>
            </a:r>
            <a:r>
              <a:rPr lang="en-US" dirty="0"/>
              <a:t>/</a:t>
            </a:r>
            <a:r>
              <a:rPr lang="en-US" dirty="0" err="1"/>
              <a:t>Flowminder</a:t>
            </a:r>
            <a:r>
              <a:rPr lang="en-US" dirty="0"/>
              <a:t> generated sub-national population estimates from localized micro-census surveys and satellite imagery to inform planning processes. The estimates provide current data to inform development-planning processes at national and sub-national level, as the last census was conducted in 1979 as well as election planning for Afghanistan’s upcoming presidential election. </a:t>
            </a:r>
          </a:p>
          <a:p>
            <a:endParaRPr dirty="0"/>
          </a:p>
        </p:txBody>
      </p:sp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66713" y="708025"/>
            <a:ext cx="6300787" cy="35448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7997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>
            <a:spLocks noGrp="1" noRot="1" noChangeAspect="1"/>
          </p:cNvSpPr>
          <p:nvPr>
            <p:ph type="sldImg" idx="2"/>
          </p:nvPr>
        </p:nvSpPr>
        <p:spPr>
          <a:xfrm>
            <a:off x="366713" y="708025"/>
            <a:ext cx="6300787" cy="35448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703474" y="4489387"/>
            <a:ext cx="5627794" cy="425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87" tIns="94187" rIns="94187" bIns="94187" anchor="t" anchorCtr="0">
            <a:noAutofit/>
          </a:bodyPr>
          <a:lstStyle/>
          <a:p>
            <a:pPr marL="471012" indent="-235505"/>
            <a:endParaRPr/>
          </a:p>
        </p:txBody>
      </p:sp>
    </p:spTree>
    <p:extLst>
      <p:ext uri="{BB962C8B-B14F-4D97-AF65-F5344CB8AC3E}">
        <p14:creationId xmlns:p14="http://schemas.microsoft.com/office/powerpoint/2010/main" val="3836316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>
            <a:spLocks noGrp="1" noRot="1" noChangeAspect="1"/>
          </p:cNvSpPr>
          <p:nvPr>
            <p:ph type="sldImg" idx="2"/>
          </p:nvPr>
        </p:nvSpPr>
        <p:spPr>
          <a:xfrm>
            <a:off x="366713" y="708025"/>
            <a:ext cx="6300787" cy="35448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Shape 292"/>
          <p:cNvSpPr txBox="1">
            <a:spLocks noGrp="1"/>
          </p:cNvSpPr>
          <p:nvPr>
            <p:ph type="body" idx="1"/>
          </p:nvPr>
        </p:nvSpPr>
        <p:spPr>
          <a:xfrm>
            <a:off x="703474" y="4548457"/>
            <a:ext cx="5627794" cy="3721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87" tIns="94187" rIns="94187" bIns="94187" anchor="t" anchorCtr="0">
            <a:noAutofit/>
          </a:bodyPr>
          <a:lstStyle/>
          <a:p>
            <a:pPr>
              <a:buSzPts val="1200"/>
            </a:pPr>
            <a:r>
              <a:rPr lang="en-US"/>
              <a:t>Population predictions makes use of a range of ancillary datasets which have a statistical relationship with population counts.</a:t>
            </a:r>
            <a:endParaRPr/>
          </a:p>
          <a:p>
            <a:pPr>
              <a:buSzPts val="1200"/>
            </a:pPr>
            <a:r>
              <a:rPr lang="en-US"/>
              <a:t>For example: 1. the number of individual compounds, the area of each EA which is “settled” (i.e. has buildings); 2. satellite derived enhanced vegetation index: a measure of the amount of green vegetation; 3. satellite derived night-time lights, which captures lights from settlements; and 4. slope, which is a measure of the steepness of the land.</a:t>
            </a:r>
            <a:endParaRPr/>
          </a:p>
          <a:p>
            <a:pPr>
              <a:buSzPts val="1200"/>
            </a:pPr>
            <a:endParaRPr/>
          </a:p>
          <a:p>
            <a:pPr>
              <a:buSzPts val="1200"/>
            </a:pPr>
            <a:endParaRPr/>
          </a:p>
          <a:p>
            <a:pPr>
              <a:buSzPts val="1200"/>
            </a:pPr>
            <a:endParaRPr/>
          </a:p>
        </p:txBody>
      </p:sp>
      <p:sp>
        <p:nvSpPr>
          <p:cNvPr id="293" name="Shape 293"/>
          <p:cNvSpPr txBox="1">
            <a:spLocks noGrp="1"/>
          </p:cNvSpPr>
          <p:nvPr>
            <p:ph type="sldNum" idx="12"/>
          </p:nvPr>
        </p:nvSpPr>
        <p:spPr>
          <a:xfrm>
            <a:off x="3984726" y="8977134"/>
            <a:ext cx="3048388" cy="474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87" tIns="47080" rIns="94187" bIns="47080" anchor="b" anchorCtr="0">
            <a:noAutofit/>
          </a:bodyPr>
          <a:lstStyle/>
          <a:p>
            <a:pPr>
              <a:buSzPts val="1400"/>
            </a:pPr>
            <a:fld id="{00000000-1234-1234-1234-123412341234}" type="slidenum">
              <a:rPr lang="en-US"/>
              <a:pPr>
                <a:buSzPts val="1400"/>
              </a:pPr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4948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81100"/>
            <a:ext cx="5667375" cy="31892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703474" y="4548457"/>
            <a:ext cx="5627794" cy="3721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87" tIns="94187" rIns="94187" bIns="94187" anchor="t" anchorCtr="0">
            <a:noAutofit/>
          </a:bodyPr>
          <a:lstStyle/>
          <a:p>
            <a:pPr marL="471012" indent="-235505"/>
            <a:endParaRPr dirty="0"/>
          </a:p>
        </p:txBody>
      </p:sp>
      <p:sp>
        <p:nvSpPr>
          <p:cNvPr id="314" name="Shape 314"/>
          <p:cNvSpPr txBox="1">
            <a:spLocks noGrp="1"/>
          </p:cNvSpPr>
          <p:nvPr>
            <p:ph type="sldNum" idx="12"/>
          </p:nvPr>
        </p:nvSpPr>
        <p:spPr>
          <a:xfrm>
            <a:off x="3984726" y="8977134"/>
            <a:ext cx="3048388" cy="474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87" tIns="47080" rIns="94187" bIns="47080" anchor="b" anchorCtr="0">
            <a:noAutofit/>
          </a:bodyPr>
          <a:lstStyle/>
          <a:p>
            <a:pPr>
              <a:buSzPts val="1400"/>
            </a:pPr>
            <a:fld id="{00000000-1234-1234-1234-123412341234}" type="slidenum">
              <a:rPr lang="en-US"/>
              <a:pPr>
                <a:buSzPts val="1400"/>
              </a:pPr>
              <a:t>18</a:t>
            </a:fld>
            <a:endParaRPr/>
          </a:p>
        </p:txBody>
      </p:sp>
      <p:sp>
        <p:nvSpPr>
          <p:cNvPr id="315" name="Shape 315"/>
          <p:cNvSpPr txBox="1">
            <a:spLocks noGrp="1"/>
          </p:cNvSpPr>
          <p:nvPr>
            <p:ph type="ftr" idx="11"/>
          </p:nvPr>
        </p:nvSpPr>
        <p:spPr>
          <a:xfrm>
            <a:off x="0" y="8977134"/>
            <a:ext cx="3048388" cy="474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87" tIns="94187" rIns="94187" bIns="94187" anchor="b" anchorCtr="0">
            <a:noAutofit/>
          </a:bodyPr>
          <a:lstStyle/>
          <a:p>
            <a:r>
              <a:rPr lang="en-US"/>
              <a:t>© 2010 Bill &amp; Melinda Gates Foundation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6345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81100"/>
            <a:ext cx="5667375" cy="31892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2" name="Shape 332"/>
          <p:cNvSpPr txBox="1">
            <a:spLocks noGrp="1"/>
          </p:cNvSpPr>
          <p:nvPr>
            <p:ph type="body" idx="1"/>
          </p:nvPr>
        </p:nvSpPr>
        <p:spPr>
          <a:xfrm>
            <a:off x="703474" y="4548458"/>
            <a:ext cx="5627794" cy="3721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87" tIns="94187" rIns="94187" bIns="94187" anchor="t" anchorCtr="0">
            <a:noAutofit/>
          </a:bodyPr>
          <a:lstStyle/>
          <a:p>
            <a:endParaRPr/>
          </a:p>
        </p:txBody>
      </p:sp>
      <p:sp>
        <p:nvSpPr>
          <p:cNvPr id="333" name="Shape 333"/>
          <p:cNvSpPr txBox="1">
            <a:spLocks noGrp="1"/>
          </p:cNvSpPr>
          <p:nvPr>
            <p:ph type="sldNum" idx="12"/>
          </p:nvPr>
        </p:nvSpPr>
        <p:spPr>
          <a:xfrm>
            <a:off x="3984726" y="8977134"/>
            <a:ext cx="3048388" cy="47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87" tIns="47080" rIns="94187" bIns="47080" anchor="b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fld id="{00000000-1234-1234-1234-123412341234}" type="slidenum">
              <a:rPr lang="en-US"/>
              <a:pPr>
                <a:buClr>
                  <a:schemeClr val="dk1"/>
                </a:buClr>
                <a:buSzPts val="1200"/>
              </a:pPr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021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81100"/>
            <a:ext cx="5667375" cy="31892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703474" y="4548458"/>
            <a:ext cx="5627794" cy="3721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87" tIns="94187" rIns="94187" bIns="94187" anchor="t" anchorCtr="0">
            <a:noAutofit/>
          </a:bodyPr>
          <a:lstStyle/>
          <a:p>
            <a:endParaRPr/>
          </a:p>
        </p:txBody>
      </p:sp>
      <p:sp>
        <p:nvSpPr>
          <p:cNvPr id="341" name="Shape 341"/>
          <p:cNvSpPr txBox="1">
            <a:spLocks noGrp="1"/>
          </p:cNvSpPr>
          <p:nvPr>
            <p:ph type="sldNum" idx="12"/>
          </p:nvPr>
        </p:nvSpPr>
        <p:spPr>
          <a:xfrm>
            <a:off x="3984726" y="8977134"/>
            <a:ext cx="3048388" cy="47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87" tIns="47080" rIns="94187" bIns="47080" anchor="b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fld id="{00000000-1234-1234-1234-123412341234}" type="slidenum">
              <a:rPr lang="en-US"/>
              <a:pPr>
                <a:buClr>
                  <a:schemeClr val="dk1"/>
                </a:buClr>
                <a:buSzPts val="1200"/>
              </a:pPr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9052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7A1E9-1F30-4838-9DC8-638252594131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121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Shape 520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81100"/>
            <a:ext cx="5667375" cy="31892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1" name="Shape 521"/>
          <p:cNvSpPr txBox="1">
            <a:spLocks noGrp="1"/>
          </p:cNvSpPr>
          <p:nvPr>
            <p:ph type="body" idx="1"/>
          </p:nvPr>
        </p:nvSpPr>
        <p:spPr>
          <a:xfrm>
            <a:off x="703474" y="4548458"/>
            <a:ext cx="5627794" cy="3721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87" tIns="94187" rIns="94187" bIns="94187" anchor="t" anchorCtr="0">
            <a:noAutofit/>
          </a:bodyPr>
          <a:lstStyle/>
          <a:p>
            <a:endParaRPr/>
          </a:p>
        </p:txBody>
      </p:sp>
      <p:sp>
        <p:nvSpPr>
          <p:cNvPr id="522" name="Shape 522"/>
          <p:cNvSpPr txBox="1">
            <a:spLocks noGrp="1"/>
          </p:cNvSpPr>
          <p:nvPr>
            <p:ph type="sldNum" idx="12"/>
          </p:nvPr>
        </p:nvSpPr>
        <p:spPr>
          <a:xfrm>
            <a:off x="3984726" y="8977134"/>
            <a:ext cx="3048388" cy="47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87" tIns="47080" rIns="94187" bIns="47080" anchor="b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fld id="{00000000-1234-1234-1234-123412341234}" type="slidenum">
              <a:rPr lang="en-US"/>
              <a:pPr>
                <a:buClr>
                  <a:schemeClr val="dk1"/>
                </a:buClr>
                <a:buSzPts val="1200"/>
              </a:pPr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90157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source: Global Administrative Areas ( 2012). GADM database of Global Administrative Areas, version 2.0. [online] URL: </a:t>
            </a:r>
            <a:r>
              <a:rPr lang="en-US" dirty="0">
                <a:hlinkClick r:id="rId3"/>
              </a:rPr>
              <a:t>www.gadm.org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7A1E9-1F30-4838-9DC8-638252594131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9074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7A1E9-1F30-4838-9DC8-638252594131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526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D3D40-6585-48A5-BDD2-C00107BF259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20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963B29-E8CB-42F5-A17E-4B907250D551}" type="slidenum">
              <a:rPr lang="en-US">
                <a:solidFill>
                  <a:prstClr val="black"/>
                </a:solidFill>
              </a:rPr>
              <a:pPr/>
              <a:t>35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353199" indent="-353199">
              <a:buAutoNum type="arabicPeriod"/>
            </a:pP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913589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https://www.instagram.com/unfpa/" TargetMode="External"/><Relationship Id="rId18" Type="http://schemas.openxmlformats.org/officeDocument/2006/relationships/image" Target="../media/image13.png"/><Relationship Id="rId3" Type="http://schemas.openxmlformats.org/officeDocument/2006/relationships/hyperlink" Target="http://www.unfpa.org/rss.xml" TargetMode="External"/><Relationship Id="rId7" Type="http://schemas.openxmlformats.org/officeDocument/2006/relationships/hyperlink" Target="https://www.linkedin.com/company/unfpa" TargetMode="External"/><Relationship Id="rId12" Type="http://schemas.openxmlformats.org/officeDocument/2006/relationships/image" Target="../media/image9.png"/><Relationship Id="rId17" Type="http://schemas.openxmlformats.org/officeDocument/2006/relationships/image" Target="../media/image12.png"/><Relationship Id="rId2" Type="http://schemas.openxmlformats.org/officeDocument/2006/relationships/image" Target="../media/image4.jpeg"/><Relationship Id="rId16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hyperlink" Target="https://www.facebook.com/UNFPA" TargetMode="External"/><Relationship Id="rId5" Type="http://schemas.openxmlformats.org/officeDocument/2006/relationships/hyperlink" Target="https://plus.google.com/+unfpa/posts" TargetMode="External"/><Relationship Id="rId15" Type="http://schemas.openxmlformats.org/officeDocument/2006/relationships/hyperlink" Target="https://www.youtube.com/user/unfpa" TargetMode="External"/><Relationship Id="rId10" Type="http://schemas.openxmlformats.org/officeDocument/2006/relationships/image" Target="../media/image8.png"/><Relationship Id="rId19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hyperlink" Target="https://twitter.com/unfpa" TargetMode="External"/><Relationship Id="rId1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1DAFB-C540-F741-8D8C-7AA5177636DE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BAB5-92B1-7D49-8320-386F8584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50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1DAFB-C540-F741-8D8C-7AA5177636DE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BAB5-92B1-7D49-8320-386F8584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01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1DAFB-C540-F741-8D8C-7AA5177636DE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BAB5-92B1-7D49-8320-386F8584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82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1DAFB-C540-F741-8D8C-7AA5177636DE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BAB5-92B1-7D49-8320-386F8584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67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1DAFB-C540-F741-8D8C-7AA5177636DE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BAB5-92B1-7D49-8320-386F8584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05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1DAFB-C540-F741-8D8C-7AA5177636DE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BAB5-92B1-7D49-8320-386F8584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778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1DAFB-C540-F741-8D8C-7AA5177636DE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BAB5-92B1-7D49-8320-386F8584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50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1DAFB-C540-F741-8D8C-7AA5177636DE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BAB5-92B1-7D49-8320-386F8584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405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1DAFB-C540-F741-8D8C-7AA5177636DE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BAB5-92B1-7D49-8320-386F8584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061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1DAFB-C540-F741-8D8C-7AA5177636DE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BAB5-92B1-7D49-8320-386F8584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3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1DAFB-C540-F741-8D8C-7AA5177636DE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BAB5-92B1-7D49-8320-386F8584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62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mplate -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900000" y="619542"/>
            <a:ext cx="8244000" cy="443198"/>
          </a:xfrm>
        </p:spPr>
        <p:txBody>
          <a:bodyPr wrap="square" lIns="0" tIns="0" rIns="0" bIns="0" anchor="t" anchorCtr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cxnSp>
        <p:nvCxnSpPr>
          <p:cNvPr id="6" name="Lige forbindelse 5"/>
          <p:cNvCxnSpPr/>
          <p:nvPr userDrawn="1"/>
        </p:nvCxnSpPr>
        <p:spPr>
          <a:xfrm>
            <a:off x="854242" y="1275347"/>
            <a:ext cx="3924000" cy="0"/>
          </a:xfrm>
          <a:prstGeom prst="line">
            <a:avLst/>
          </a:prstGeom>
          <a:ln w="25400">
            <a:solidFill>
              <a:srgbClr val="F265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vinklet trekant 6"/>
          <p:cNvSpPr/>
          <p:nvPr userDrawn="1"/>
        </p:nvSpPr>
        <p:spPr>
          <a:xfrm rot="2700000">
            <a:off x="11537692" y="2764800"/>
            <a:ext cx="1309838" cy="1309838"/>
          </a:xfrm>
          <a:prstGeom prst="rtTriangle">
            <a:avLst/>
          </a:prstGeom>
          <a:solidFill>
            <a:srgbClr val="F2653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F26531"/>
              </a:solidFill>
            </a:endParaRPr>
          </a:p>
        </p:txBody>
      </p:sp>
      <p:sp>
        <p:nvSpPr>
          <p:cNvPr id="9" name="Pladsholder til tekst 2"/>
          <p:cNvSpPr>
            <a:spLocks noGrp="1"/>
          </p:cNvSpPr>
          <p:nvPr>
            <p:ph type="body" sz="quarter" idx="14"/>
          </p:nvPr>
        </p:nvSpPr>
        <p:spPr>
          <a:xfrm>
            <a:off x="900000" y="1728000"/>
            <a:ext cx="9540000" cy="483690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31866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7710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ontpage - E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felt 5"/>
          <p:cNvSpPr txBox="1"/>
          <p:nvPr userDrawn="1"/>
        </p:nvSpPr>
        <p:spPr>
          <a:xfrm>
            <a:off x="853199" y="576000"/>
            <a:ext cx="445673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UNFPA</a:t>
            </a:r>
          </a:p>
        </p:txBody>
      </p:sp>
    </p:spTree>
    <p:extLst>
      <p:ext uri="{BB962C8B-B14F-4D97-AF65-F5344CB8AC3E}">
        <p14:creationId xmlns:p14="http://schemas.microsoft.com/office/powerpoint/2010/main" val="1298069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hape 11"/>
          <p:cNvSpPr>
            <a:spLocks noGrp="1"/>
          </p:cNvSpPr>
          <p:nvPr>
            <p:ph type="sldNum" sz="quarter" idx="2"/>
          </p:nvPr>
        </p:nvSpPr>
        <p:spPr>
          <a:xfrm>
            <a:off x="11504245" y="6408285"/>
            <a:ext cx="431417" cy="208856"/>
          </a:xfrm>
          <a:prstGeom prst="rect">
            <a:avLst/>
          </a:prstGeom>
        </p:spPr>
        <p:txBody>
          <a:bodyPr anchor="ctr"/>
          <a:lstStyle>
            <a:lvl1pPr algn="r">
              <a:defRPr sz="933">
                <a:latin typeface="UNFPA-Text" charset="0"/>
                <a:ea typeface="UNFPA-Text" charset="0"/>
                <a:cs typeface="UNFPA-Text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8443" y="401683"/>
            <a:ext cx="1047295" cy="487011"/>
          </a:xfrm>
          <a:prstGeom prst="rect">
            <a:avLst/>
          </a:prstGeom>
        </p:spPr>
      </p:pic>
      <p:sp>
        <p:nvSpPr>
          <p:cNvPr id="12" name="Shape 190"/>
          <p:cNvSpPr>
            <a:spLocks noGrp="1"/>
          </p:cNvSpPr>
          <p:nvPr>
            <p:ph type="title" hasCustomPrompt="1"/>
          </p:nvPr>
        </p:nvSpPr>
        <p:spPr>
          <a:xfrm>
            <a:off x="6146045" y="829457"/>
            <a:ext cx="3997300" cy="509665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5333" b="1" i="0" spc="-168" baseline="8928">
                <a:solidFill>
                  <a:schemeClr val="tx1">
                    <a:lumMod val="85000"/>
                    <a:lumOff val="15000"/>
                  </a:schemeClr>
                </a:solidFill>
                <a:latin typeface="UNFPA-Bold" charset="0"/>
                <a:ea typeface="UNFPA-Bold" charset="0"/>
                <a:cs typeface="UNFPA-Bold" charset="0"/>
              </a:defRPr>
            </a:lvl1pPr>
          </a:lstStyle>
          <a:p>
            <a:r>
              <a:rPr lang="en-GB" dirty="0"/>
              <a:t>Lorem Ipsum</a:t>
            </a:r>
            <a:endParaRPr dirty="0"/>
          </a:p>
        </p:txBody>
      </p:sp>
      <p:sp>
        <p:nvSpPr>
          <p:cNvPr id="13" name="Shape 191"/>
          <p:cNvSpPr>
            <a:spLocks noGrp="1"/>
          </p:cNvSpPr>
          <p:nvPr>
            <p:ph type="body" sz="quarter" idx="1" hasCustomPrompt="1"/>
          </p:nvPr>
        </p:nvSpPr>
        <p:spPr>
          <a:xfrm>
            <a:off x="6146044" y="1678900"/>
            <a:ext cx="5215880" cy="4502800"/>
          </a:xfrm>
          <a:prstGeom prst="rect">
            <a:avLst/>
          </a:prstGeom>
        </p:spPr>
        <p:txBody>
          <a:bodyPr anchor="t"/>
          <a:lstStyle>
            <a:lvl1pPr>
              <a:defRPr sz="1600">
                <a:solidFill>
                  <a:schemeClr val="bg1">
                    <a:lumMod val="50000"/>
                  </a:schemeClr>
                </a:solidFill>
                <a:latin typeface="UNFPA-Text" charset="0"/>
                <a:ea typeface="UNFPA-Text" charset="0"/>
                <a:cs typeface="UNFPA-Text" charset="0"/>
              </a:defRPr>
            </a:lvl1pPr>
            <a:lvl2pPr>
              <a:defRPr>
                <a:latin typeface="UNFPA-Text" charset="0"/>
                <a:ea typeface="UNFPA-Text" charset="0"/>
                <a:cs typeface="UNFPA-Text" charset="0"/>
              </a:defRPr>
            </a:lvl2pPr>
            <a:lvl3pPr>
              <a:defRPr>
                <a:latin typeface="UNFPA-Text" charset="0"/>
                <a:ea typeface="UNFPA-Text" charset="0"/>
                <a:cs typeface="UNFPA-Text" charset="0"/>
              </a:defRPr>
            </a:lvl3pPr>
            <a:lvl4pPr>
              <a:defRPr>
                <a:latin typeface="UNFPA-Text" charset="0"/>
                <a:ea typeface="UNFPA-Text" charset="0"/>
                <a:cs typeface="UNFPA-Text" charset="0"/>
              </a:defRPr>
            </a:lvl4pPr>
            <a:lvl5pPr>
              <a:defRPr>
                <a:latin typeface="UNFPA-Text" charset="0"/>
                <a:ea typeface="UNFPA-Text" charset="0"/>
                <a:cs typeface="UNFPA-Text" charset="0"/>
              </a:defRPr>
            </a:lvl5pPr>
          </a:lstStyle>
          <a:p>
            <a:pPr lvl="0"/>
            <a:r>
              <a:rPr lang="en-GB" dirty="0"/>
              <a:t>Text here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3368943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 flipH="1">
            <a:off x="880321" y="0"/>
            <a:ext cx="1971400" cy="6858000"/>
          </a:xfrm>
          <a:prstGeom prst="line">
            <a:avLst/>
          </a:prstGeom>
          <a:noFill/>
          <a:ln w="12700" cap="flat">
            <a:solidFill>
              <a:srgbClr val="FF992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Rectangle 1"/>
          <p:cNvSpPr/>
          <p:nvPr userDrawn="1"/>
        </p:nvSpPr>
        <p:spPr>
          <a:xfrm>
            <a:off x="799554" y="3546935"/>
            <a:ext cx="9433732" cy="79344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3" tIns="67733" rIns="67733" bIns="67733" numCol="1" spcCol="38100" rtlCol="0" anchor="ctr">
            <a:spAutoFit/>
          </a:bodyPr>
          <a:lstStyle/>
          <a:p>
            <a:pPr marL="0" marR="0" indent="0" algn="l" defTabSz="110063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67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hape 11"/>
          <p:cNvSpPr>
            <a:spLocks noGrp="1"/>
          </p:cNvSpPr>
          <p:nvPr>
            <p:ph type="sldNum" sz="quarter" idx="2"/>
          </p:nvPr>
        </p:nvSpPr>
        <p:spPr>
          <a:xfrm>
            <a:off x="11504245" y="6408285"/>
            <a:ext cx="431417" cy="208856"/>
          </a:xfrm>
          <a:prstGeom prst="rect">
            <a:avLst/>
          </a:prstGeom>
        </p:spPr>
        <p:txBody>
          <a:bodyPr anchor="ctr"/>
          <a:lstStyle>
            <a:lvl1pPr algn="r">
              <a:defRPr sz="933">
                <a:latin typeface="UNFPA-Text" charset="0"/>
                <a:ea typeface="UNFPA-Text" charset="0"/>
                <a:cs typeface="UNFPA-Text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8443" y="401683"/>
            <a:ext cx="1047295" cy="487011"/>
          </a:xfrm>
          <a:prstGeom prst="rect">
            <a:avLst/>
          </a:prstGeom>
        </p:spPr>
      </p:pic>
      <p:sp>
        <p:nvSpPr>
          <p:cNvPr id="10" name="Shape 190"/>
          <p:cNvSpPr>
            <a:spLocks noGrp="1"/>
          </p:cNvSpPr>
          <p:nvPr>
            <p:ph type="title" hasCustomPrompt="1"/>
          </p:nvPr>
        </p:nvSpPr>
        <p:spPr>
          <a:xfrm>
            <a:off x="789559" y="829457"/>
            <a:ext cx="9433733" cy="509665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5333" b="1" i="0" spc="-168" baseline="8928">
                <a:solidFill>
                  <a:schemeClr val="tx1">
                    <a:lumMod val="85000"/>
                    <a:lumOff val="15000"/>
                  </a:schemeClr>
                </a:solidFill>
                <a:latin typeface="UNFPA-Bold" charset="0"/>
                <a:ea typeface="UNFPA-Bold" charset="0"/>
                <a:cs typeface="UNFPA-Bold" charset="0"/>
              </a:defRPr>
            </a:lvl1pPr>
          </a:lstStyle>
          <a:p>
            <a:r>
              <a:rPr lang="en-GB" dirty="0"/>
              <a:t>Lorem Ipsum</a:t>
            </a:r>
            <a:endParaRPr dirty="0"/>
          </a:p>
        </p:txBody>
      </p:sp>
      <p:sp>
        <p:nvSpPr>
          <p:cNvPr id="13" name="Shape 191"/>
          <p:cNvSpPr>
            <a:spLocks noGrp="1"/>
          </p:cNvSpPr>
          <p:nvPr>
            <p:ph type="body" sz="quarter" idx="1" hasCustomPrompt="1"/>
          </p:nvPr>
        </p:nvSpPr>
        <p:spPr>
          <a:xfrm>
            <a:off x="789559" y="1678900"/>
            <a:ext cx="10602965" cy="4502800"/>
          </a:xfrm>
          <a:prstGeom prst="rect">
            <a:avLst/>
          </a:prstGeom>
        </p:spPr>
        <p:txBody>
          <a:bodyPr anchor="t"/>
          <a:lstStyle>
            <a:lvl1pPr marL="228594" indent="-228594">
              <a:buClr>
                <a:srgbClr val="EB8B2D"/>
              </a:buClr>
              <a:buSzPct val="150000"/>
              <a:buFont typeface="Arial" charset="0"/>
              <a:buChar char="•"/>
              <a:defRPr sz="1600">
                <a:solidFill>
                  <a:schemeClr val="bg1">
                    <a:lumMod val="50000"/>
                  </a:schemeClr>
                </a:solidFill>
                <a:latin typeface="UNFPA-Text" charset="0"/>
                <a:ea typeface="UNFPA-Text" charset="0"/>
                <a:cs typeface="UNFPA-Text" charset="0"/>
              </a:defRPr>
            </a:lvl1pPr>
            <a:lvl2pPr>
              <a:defRPr>
                <a:latin typeface="UNFPA-Text" charset="0"/>
                <a:ea typeface="UNFPA-Text" charset="0"/>
                <a:cs typeface="UNFPA-Text" charset="0"/>
              </a:defRPr>
            </a:lvl2pPr>
            <a:lvl3pPr>
              <a:defRPr>
                <a:latin typeface="UNFPA-Text" charset="0"/>
                <a:ea typeface="UNFPA-Text" charset="0"/>
                <a:cs typeface="UNFPA-Text" charset="0"/>
              </a:defRPr>
            </a:lvl3pPr>
            <a:lvl4pPr>
              <a:defRPr>
                <a:latin typeface="UNFPA-Text" charset="0"/>
                <a:ea typeface="UNFPA-Text" charset="0"/>
                <a:cs typeface="UNFPA-Text" charset="0"/>
              </a:defRPr>
            </a:lvl4pPr>
            <a:lvl5pPr>
              <a:defRPr>
                <a:latin typeface="UNFPA-Text" charset="0"/>
                <a:ea typeface="UNFPA-Text" charset="0"/>
                <a:cs typeface="UNFPA-Text" charset="0"/>
              </a:defRPr>
            </a:lvl5pPr>
          </a:lstStyle>
          <a:p>
            <a:pPr lvl="0"/>
            <a:r>
              <a:rPr lang="en-GB" dirty="0"/>
              <a:t>Text here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497633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1"/>
          <p:cNvSpPr>
            <a:spLocks noGrp="1"/>
          </p:cNvSpPr>
          <p:nvPr>
            <p:ph type="sldNum" sz="quarter" idx="2"/>
          </p:nvPr>
        </p:nvSpPr>
        <p:spPr>
          <a:xfrm>
            <a:off x="11504245" y="6408285"/>
            <a:ext cx="431417" cy="208856"/>
          </a:xfrm>
          <a:prstGeom prst="rect">
            <a:avLst/>
          </a:prstGeom>
        </p:spPr>
        <p:txBody>
          <a:bodyPr anchor="ctr"/>
          <a:lstStyle>
            <a:lvl1pPr algn="r">
              <a:defRPr sz="933">
                <a:latin typeface="UNFPA-Text" charset="0"/>
                <a:ea typeface="UNFPA-Text" charset="0"/>
                <a:cs typeface="UNFPA-Text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8443" y="401683"/>
            <a:ext cx="1047295" cy="487011"/>
          </a:xfrm>
          <a:prstGeom prst="rect">
            <a:avLst/>
          </a:prstGeom>
        </p:spPr>
      </p:pic>
      <p:sp>
        <p:nvSpPr>
          <p:cNvPr id="8" name="Shape 190"/>
          <p:cNvSpPr>
            <a:spLocks noGrp="1"/>
          </p:cNvSpPr>
          <p:nvPr>
            <p:ph type="title" hasCustomPrompt="1"/>
          </p:nvPr>
        </p:nvSpPr>
        <p:spPr>
          <a:xfrm>
            <a:off x="789559" y="829457"/>
            <a:ext cx="9433733" cy="509665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5333" b="1" i="0" spc="-168" baseline="8928">
                <a:solidFill>
                  <a:schemeClr val="tx1">
                    <a:lumMod val="85000"/>
                    <a:lumOff val="15000"/>
                  </a:schemeClr>
                </a:solidFill>
                <a:latin typeface="UNFPA-Bold" charset="0"/>
                <a:ea typeface="UNFPA-Bold" charset="0"/>
                <a:cs typeface="UNFPA-Bold" charset="0"/>
              </a:defRPr>
            </a:lvl1pPr>
          </a:lstStyle>
          <a:p>
            <a:r>
              <a:rPr lang="en-GB" dirty="0"/>
              <a:t>Lorem Ipsum</a:t>
            </a:r>
            <a:endParaRPr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789560" y="1678899"/>
            <a:ext cx="10502531" cy="450176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433166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11"/>
          <p:cNvSpPr>
            <a:spLocks noGrp="1"/>
          </p:cNvSpPr>
          <p:nvPr>
            <p:ph type="sldNum" sz="quarter" idx="2"/>
          </p:nvPr>
        </p:nvSpPr>
        <p:spPr>
          <a:xfrm>
            <a:off x="11504245" y="6408285"/>
            <a:ext cx="431417" cy="208856"/>
          </a:xfrm>
          <a:prstGeom prst="rect">
            <a:avLst/>
          </a:prstGeom>
        </p:spPr>
        <p:txBody>
          <a:bodyPr anchor="ctr"/>
          <a:lstStyle>
            <a:lvl1pPr algn="r">
              <a:defRPr sz="933">
                <a:latin typeface="UNFPA-Text" charset="0"/>
                <a:ea typeface="UNFPA-Text" charset="0"/>
                <a:cs typeface="UNFPA-Text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8443" y="401683"/>
            <a:ext cx="1047295" cy="487011"/>
          </a:xfrm>
          <a:prstGeom prst="rect">
            <a:avLst/>
          </a:prstGeom>
        </p:spPr>
      </p:pic>
      <p:sp>
        <p:nvSpPr>
          <p:cNvPr id="10" name="Shape 191"/>
          <p:cNvSpPr>
            <a:spLocks noGrp="1"/>
          </p:cNvSpPr>
          <p:nvPr>
            <p:ph type="body" sz="quarter" idx="1" hasCustomPrompt="1"/>
          </p:nvPr>
        </p:nvSpPr>
        <p:spPr>
          <a:xfrm>
            <a:off x="789560" y="1678900"/>
            <a:ext cx="5186521" cy="4502800"/>
          </a:xfrm>
          <a:prstGeom prst="rect">
            <a:avLst/>
          </a:prstGeom>
        </p:spPr>
        <p:txBody>
          <a:bodyPr anchor="t"/>
          <a:lstStyle>
            <a:lvl1pPr>
              <a:defRPr sz="1600">
                <a:solidFill>
                  <a:schemeClr val="bg1">
                    <a:lumMod val="50000"/>
                  </a:schemeClr>
                </a:solidFill>
                <a:latin typeface="UNFPA-Text" charset="0"/>
                <a:ea typeface="UNFPA-Text" charset="0"/>
                <a:cs typeface="UNFPA-Text" charset="0"/>
              </a:defRPr>
            </a:lvl1pPr>
            <a:lvl2pPr>
              <a:defRPr>
                <a:latin typeface="UNFPA-Text" charset="0"/>
                <a:ea typeface="UNFPA-Text" charset="0"/>
                <a:cs typeface="UNFPA-Text" charset="0"/>
              </a:defRPr>
            </a:lvl2pPr>
            <a:lvl3pPr>
              <a:defRPr>
                <a:latin typeface="UNFPA-Text" charset="0"/>
                <a:ea typeface="UNFPA-Text" charset="0"/>
                <a:cs typeface="UNFPA-Text" charset="0"/>
              </a:defRPr>
            </a:lvl3pPr>
            <a:lvl4pPr>
              <a:defRPr>
                <a:latin typeface="UNFPA-Text" charset="0"/>
                <a:ea typeface="UNFPA-Text" charset="0"/>
                <a:cs typeface="UNFPA-Text" charset="0"/>
              </a:defRPr>
            </a:lvl4pPr>
            <a:lvl5pPr>
              <a:defRPr>
                <a:latin typeface="UNFPA-Text" charset="0"/>
                <a:ea typeface="UNFPA-Text" charset="0"/>
                <a:cs typeface="UNFPA-Text" charset="0"/>
              </a:defRPr>
            </a:lvl5pPr>
          </a:lstStyle>
          <a:p>
            <a:pPr lvl="0"/>
            <a:r>
              <a:rPr lang="en-GB" dirty="0"/>
              <a:t>Text here</a:t>
            </a:r>
            <a:endParaRPr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75404" y="1679934"/>
            <a:ext cx="5186520" cy="450176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Shape 190"/>
          <p:cNvSpPr>
            <a:spLocks noGrp="1"/>
          </p:cNvSpPr>
          <p:nvPr>
            <p:ph type="title" hasCustomPrompt="1"/>
          </p:nvPr>
        </p:nvSpPr>
        <p:spPr>
          <a:xfrm>
            <a:off x="789559" y="829457"/>
            <a:ext cx="9433733" cy="509665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5333" b="1" i="0" spc="-168" baseline="8928">
                <a:solidFill>
                  <a:schemeClr val="tx1">
                    <a:lumMod val="85000"/>
                    <a:lumOff val="15000"/>
                  </a:schemeClr>
                </a:solidFill>
                <a:latin typeface="UNFPA-Bold" charset="0"/>
                <a:ea typeface="UNFPA-Bold" charset="0"/>
                <a:cs typeface="UNFPA-Bold" charset="0"/>
              </a:defRPr>
            </a:lvl1pPr>
          </a:lstStyle>
          <a:p>
            <a:r>
              <a:rPr lang="en-GB" dirty="0"/>
              <a:t>Lorem Ipsum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9946697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page - E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illede 21">
            <a:hlinkClick r:id="rId3"/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794" y="5962379"/>
            <a:ext cx="552450" cy="552450"/>
          </a:xfrm>
          <a:prstGeom prst="rect">
            <a:avLst/>
          </a:prstGeom>
        </p:spPr>
      </p:pic>
      <p:pic>
        <p:nvPicPr>
          <p:cNvPr id="23" name="Billede 22">
            <a:hlinkClick r:id="rId5"/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0768" y="5962379"/>
            <a:ext cx="552450" cy="552450"/>
          </a:xfrm>
          <a:prstGeom prst="rect">
            <a:avLst/>
          </a:prstGeom>
        </p:spPr>
      </p:pic>
      <p:pic>
        <p:nvPicPr>
          <p:cNvPr id="24" name="Billede 23">
            <a:hlinkClick r:id="rId7"/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4720" y="5962379"/>
            <a:ext cx="552450" cy="552450"/>
          </a:xfrm>
          <a:prstGeom prst="rect">
            <a:avLst/>
          </a:prstGeom>
        </p:spPr>
      </p:pic>
      <p:pic>
        <p:nvPicPr>
          <p:cNvPr id="25" name="Billede 24">
            <a:hlinkClick r:id="rId9"/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8672" y="5962379"/>
            <a:ext cx="552450" cy="552450"/>
          </a:xfrm>
          <a:prstGeom prst="rect">
            <a:avLst/>
          </a:prstGeom>
        </p:spPr>
      </p:pic>
      <p:pic>
        <p:nvPicPr>
          <p:cNvPr id="26" name="Billede 25">
            <a:hlinkClick r:id="rId11"/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648" y="5962379"/>
            <a:ext cx="552450" cy="552450"/>
          </a:xfrm>
          <a:prstGeom prst="rect">
            <a:avLst/>
          </a:prstGeom>
        </p:spPr>
      </p:pic>
      <p:pic>
        <p:nvPicPr>
          <p:cNvPr id="27" name="Billede 26">
            <a:hlinkClick r:id="rId13"/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6696" y="5962379"/>
            <a:ext cx="552450" cy="552450"/>
          </a:xfrm>
          <a:prstGeom prst="rect">
            <a:avLst/>
          </a:prstGeom>
        </p:spPr>
      </p:pic>
      <p:pic>
        <p:nvPicPr>
          <p:cNvPr id="28" name="Billede 27">
            <a:hlinkClick r:id="rId15"/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2744" y="5962379"/>
            <a:ext cx="552450" cy="552450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379" y="234586"/>
            <a:ext cx="4953474" cy="3210232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270" y="3846623"/>
            <a:ext cx="2020342" cy="906003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553" y="4986155"/>
            <a:ext cx="4566300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066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mplate - Text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7861" y="363318"/>
            <a:ext cx="1271019" cy="569977"/>
          </a:xfrm>
          <a:prstGeom prst="rect">
            <a:avLst/>
          </a:prstGeom>
        </p:spPr>
      </p:pic>
      <p:sp>
        <p:nvSpPr>
          <p:cNvPr id="7" name="Retvinklet trekant 6"/>
          <p:cNvSpPr/>
          <p:nvPr userDrawn="1"/>
        </p:nvSpPr>
        <p:spPr>
          <a:xfrm rot="2700000">
            <a:off x="11537692" y="2764800"/>
            <a:ext cx="1309838" cy="1309838"/>
          </a:xfrm>
          <a:prstGeom prst="rtTriangle">
            <a:avLst/>
          </a:prstGeom>
          <a:solidFill>
            <a:srgbClr val="F2653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F26531"/>
              </a:solidFill>
            </a:endParaRPr>
          </a:p>
        </p:txBody>
      </p:sp>
      <p:cxnSp>
        <p:nvCxnSpPr>
          <p:cNvPr id="8" name="Lige forbindelse 7"/>
          <p:cNvCxnSpPr/>
          <p:nvPr userDrawn="1"/>
        </p:nvCxnSpPr>
        <p:spPr>
          <a:xfrm>
            <a:off x="4885353" y="1275347"/>
            <a:ext cx="3924000" cy="0"/>
          </a:xfrm>
          <a:prstGeom prst="line">
            <a:avLst/>
          </a:prstGeom>
          <a:ln w="25400">
            <a:solidFill>
              <a:srgbClr val="F265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931111" y="619542"/>
            <a:ext cx="5143330" cy="443198"/>
          </a:xfrm>
        </p:spPr>
        <p:txBody>
          <a:bodyPr wrap="square" lIns="0" tIns="0" rIns="0" bIns="0" anchor="t" anchorCtr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12" name="Pladsholder til billede 2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330800" cy="685800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  <p:sp>
        <p:nvSpPr>
          <p:cNvPr id="13" name="Pladsholder til tekst 2"/>
          <p:cNvSpPr>
            <a:spLocks noGrp="1"/>
          </p:cNvSpPr>
          <p:nvPr>
            <p:ph type="body" sz="quarter" idx="14"/>
          </p:nvPr>
        </p:nvSpPr>
        <p:spPr>
          <a:xfrm>
            <a:off x="4931110" y="1728000"/>
            <a:ext cx="5508889" cy="48369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958248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mplate -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900000" y="619542"/>
            <a:ext cx="8244000" cy="443198"/>
          </a:xfrm>
        </p:spPr>
        <p:txBody>
          <a:bodyPr wrap="square" lIns="0" tIns="0" rIns="0" bIns="0" anchor="t" anchorCtr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cxnSp>
        <p:nvCxnSpPr>
          <p:cNvPr id="6" name="Lige forbindelse 5"/>
          <p:cNvCxnSpPr/>
          <p:nvPr userDrawn="1"/>
        </p:nvCxnSpPr>
        <p:spPr>
          <a:xfrm>
            <a:off x="854242" y="1275347"/>
            <a:ext cx="3924000" cy="0"/>
          </a:xfrm>
          <a:prstGeom prst="line">
            <a:avLst/>
          </a:prstGeom>
          <a:ln w="25400">
            <a:solidFill>
              <a:srgbClr val="F265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vinklet trekant 4"/>
          <p:cNvSpPr/>
          <p:nvPr userDrawn="1"/>
        </p:nvSpPr>
        <p:spPr>
          <a:xfrm rot="2700000">
            <a:off x="11537692" y="2764800"/>
            <a:ext cx="1309838" cy="1309838"/>
          </a:xfrm>
          <a:prstGeom prst="rtTriangle">
            <a:avLst/>
          </a:prstGeom>
          <a:solidFill>
            <a:srgbClr val="F2653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F26531"/>
              </a:solidFill>
            </a:endParaRPr>
          </a:p>
        </p:txBody>
      </p:sp>
      <p:sp>
        <p:nvSpPr>
          <p:cNvPr id="7" name="Pladsholder til billede 2"/>
          <p:cNvSpPr>
            <a:spLocks noGrp="1"/>
          </p:cNvSpPr>
          <p:nvPr>
            <p:ph type="pic" sz="quarter" idx="15"/>
          </p:nvPr>
        </p:nvSpPr>
        <p:spPr>
          <a:xfrm>
            <a:off x="899999" y="1728000"/>
            <a:ext cx="9540000" cy="4838400"/>
          </a:xfrm>
        </p:spPr>
        <p:txBody>
          <a:bodyPr anchor="ctr" anchorCtr="1"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314816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303" y="356866"/>
            <a:ext cx="10515600" cy="610248"/>
          </a:xfrm>
        </p:spPr>
        <p:txBody>
          <a:bodyPr>
            <a:normAutofit/>
          </a:bodyPr>
          <a:lstStyle>
            <a:lvl1pPr>
              <a:defRPr sz="5400" b="1">
                <a:solidFill>
                  <a:schemeClr val="bg2">
                    <a:lumMod val="25000"/>
                  </a:schemeClr>
                </a:solidFill>
                <a:latin typeface="News Gothic MT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232" y="2530171"/>
            <a:ext cx="10515600" cy="3164822"/>
          </a:xfrm>
        </p:spPr>
        <p:txBody>
          <a:bodyPr/>
          <a:lstStyle>
            <a:lvl1pPr>
              <a:defRPr>
                <a:latin typeface="Avenir Next"/>
              </a:defRPr>
            </a:lvl1pPr>
            <a:lvl2pPr>
              <a:defRPr>
                <a:latin typeface="Avenir Next"/>
              </a:defRPr>
            </a:lvl2pPr>
            <a:lvl3pPr>
              <a:defRPr>
                <a:latin typeface="Avenir Next"/>
              </a:defRPr>
            </a:lvl3pPr>
            <a:lvl4pPr>
              <a:defRPr>
                <a:latin typeface="Avenir Next"/>
              </a:defRPr>
            </a:lvl4pPr>
            <a:lvl5pPr>
              <a:defRPr>
                <a:latin typeface="Avenir Nex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9A780-6B6A-446B-83A0-8262FA103F92}" type="datetime1">
              <a:rPr lang="en-US" smtClean="0"/>
              <a:t>9/30/2018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27F84-F6F6-427C-84BC-2C8E7345C6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77231" y="1343512"/>
            <a:ext cx="11437535" cy="52530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2">
                    <a:lumMod val="25000"/>
                  </a:schemeClr>
                </a:solidFill>
                <a:latin typeface="Avenir Next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595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303" y="356866"/>
            <a:ext cx="10515600" cy="610248"/>
          </a:xfrm>
        </p:spPr>
        <p:txBody>
          <a:bodyPr>
            <a:normAutofit/>
          </a:bodyPr>
          <a:lstStyle>
            <a:lvl1pPr>
              <a:defRPr sz="5400" b="1">
                <a:solidFill>
                  <a:schemeClr val="bg2">
                    <a:lumMod val="25000"/>
                  </a:schemeClr>
                </a:solidFill>
                <a:latin typeface="News Gothic MT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232" y="2530171"/>
            <a:ext cx="10515600" cy="3164822"/>
          </a:xfrm>
        </p:spPr>
        <p:txBody>
          <a:bodyPr/>
          <a:lstStyle>
            <a:lvl1pPr>
              <a:defRPr>
                <a:latin typeface="Avenir Next"/>
              </a:defRPr>
            </a:lvl1pPr>
            <a:lvl2pPr>
              <a:defRPr>
                <a:latin typeface="Avenir Next"/>
              </a:defRPr>
            </a:lvl2pPr>
            <a:lvl3pPr>
              <a:defRPr>
                <a:latin typeface="Avenir Next"/>
              </a:defRPr>
            </a:lvl3pPr>
            <a:lvl4pPr>
              <a:defRPr>
                <a:latin typeface="Avenir Next"/>
              </a:defRPr>
            </a:lvl4pPr>
            <a:lvl5pPr>
              <a:defRPr>
                <a:latin typeface="Avenir Nex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9A780-6B6A-446B-83A0-8262FA103F92}" type="datetime1">
              <a:rPr lang="en-US" smtClean="0"/>
              <a:t>9/30/2018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27F84-F6F6-427C-84BC-2C8E7345C6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77231" y="1343512"/>
            <a:ext cx="11437535" cy="525302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2">
                    <a:lumMod val="25000"/>
                  </a:schemeClr>
                </a:solidFill>
                <a:latin typeface="Avenir Next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822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with Master Narrative - E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379" y="234586"/>
            <a:ext cx="4953474" cy="321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508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1DAFB-C540-F741-8D8C-7AA5177636DE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4BAB5-92B1-7D49-8320-386F85842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3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8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7" r:id="rId20"/>
    <p:sldLayoutId id="2147483688" r:id="rId21"/>
    <p:sldLayoutId id="2147483689" r:id="rId22"/>
    <p:sldLayoutId id="2147483693" r:id="rId23"/>
    <p:sldLayoutId id="2147483698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35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10" Type="http://schemas.openxmlformats.org/officeDocument/2006/relationships/image" Target="../media/image29.jpg"/><Relationship Id="rId4" Type="http://schemas.openxmlformats.org/officeDocument/2006/relationships/image" Target="../media/image36.jpg"/><Relationship Id="rId9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9.png"/><Relationship Id="rId5" Type="http://schemas.openxmlformats.org/officeDocument/2006/relationships/image" Target="../media/image21.jpg"/><Relationship Id="rId4" Type="http://schemas.openxmlformats.org/officeDocument/2006/relationships/image" Target="../media/image23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emf"/><Relationship Id="rId5" Type="http://schemas.openxmlformats.org/officeDocument/2006/relationships/image" Target="../media/image61.emf"/><Relationship Id="rId4" Type="http://schemas.openxmlformats.org/officeDocument/2006/relationships/image" Target="../media/image60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7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0"/>
          <a:stretch/>
        </p:blipFill>
        <p:spPr>
          <a:xfrm>
            <a:off x="-444876" y="-358814"/>
            <a:ext cx="12716124" cy="76094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3633" y="296722"/>
            <a:ext cx="3952754" cy="186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246387" y="403484"/>
            <a:ext cx="457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 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EVERYONE 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COUNTS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3633" y="2373868"/>
            <a:ext cx="4572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EMERGING METHODOLOGIES FOR PHCs: </a:t>
            </a:r>
          </a:p>
          <a:p>
            <a:r>
              <a:rPr lang="en-US" sz="3600" b="1" dirty="0" smtClean="0">
                <a:solidFill>
                  <a:schemeClr val="accent2"/>
                </a:solidFill>
              </a:rPr>
              <a:t>Insights </a:t>
            </a:r>
            <a:r>
              <a:rPr lang="en-US" sz="3600" b="1" dirty="0">
                <a:solidFill>
                  <a:schemeClr val="accent2"/>
                </a:solidFill>
              </a:rPr>
              <a:t>into Hybrid Census </a:t>
            </a:r>
            <a:r>
              <a:rPr lang="en-US" sz="3600" b="1" dirty="0" smtClean="0">
                <a:solidFill>
                  <a:schemeClr val="accent2"/>
                </a:solidFill>
              </a:rPr>
              <a:t>Methodology &amp; UNFPA Population </a:t>
            </a:r>
            <a:r>
              <a:rPr lang="en-US" sz="3600" b="1" dirty="0">
                <a:solidFill>
                  <a:schemeClr val="accent2"/>
                </a:solidFill>
              </a:rPr>
              <a:t>Data </a:t>
            </a:r>
            <a:r>
              <a:rPr lang="en-US" sz="3600" b="1" dirty="0" smtClean="0">
                <a:solidFill>
                  <a:schemeClr val="accent2"/>
                </a:solidFill>
              </a:rPr>
              <a:t>Platform</a:t>
            </a:r>
          </a:p>
          <a:p>
            <a:r>
              <a:rPr lang="en-US" b="1" dirty="0" smtClean="0">
                <a:solidFill>
                  <a:schemeClr val="accent2"/>
                </a:solidFill>
              </a:rPr>
              <a:t>13</a:t>
            </a:r>
            <a:r>
              <a:rPr lang="en-US" b="1" baseline="30000" dirty="0" smtClean="0">
                <a:solidFill>
                  <a:schemeClr val="accent2"/>
                </a:solidFill>
              </a:rPr>
              <a:t>th</a:t>
            </a:r>
            <a:r>
              <a:rPr lang="en-US" b="1" dirty="0" smtClean="0">
                <a:solidFill>
                  <a:schemeClr val="accent2"/>
                </a:solidFill>
              </a:rPr>
              <a:t> </a:t>
            </a:r>
            <a:r>
              <a:rPr lang="en-US" b="1" dirty="0" smtClean="0">
                <a:solidFill>
                  <a:schemeClr val="accent2"/>
                </a:solidFill>
              </a:rPr>
              <a:t>ASSD | Addis Ababa | 1-2 October 2018</a:t>
            </a:r>
          </a:p>
          <a:p>
            <a:pPr algn="ctr"/>
            <a:endParaRPr lang="en-US" sz="36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3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005072"/>
            <a:ext cx="627278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 Census</a:t>
            </a:r>
            <a:endParaRPr lang="en-US" sz="4000" b="1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Why / What Census Hybrids?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Raleway" panose="020B0503030101060003" pitchFamily="34" charset="0"/>
              </a:rPr>
              <a:t>Hybrid Census - </a:t>
            </a:r>
            <a:r>
              <a:rPr lang="en-GB" b="1" dirty="0"/>
              <a:t>Population estimation from </a:t>
            </a:r>
            <a:r>
              <a:rPr lang="en-GB" b="1" dirty="0" err="1"/>
              <a:t>microcensus</a:t>
            </a:r>
            <a:r>
              <a:rPr lang="en-GB" b="1" dirty="0"/>
              <a:t> and satellite </a:t>
            </a:r>
            <a:r>
              <a:rPr lang="en-GB" b="1" dirty="0" smtClean="0"/>
              <a:t>imagery!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Raleway" panose="020B0503030101060003" pitchFamily="34" charset="0"/>
              </a:rPr>
              <a:t>Hybrid Census – Use Cases</a:t>
            </a:r>
          </a:p>
          <a:p>
            <a:pPr marL="514350" indent="-514350">
              <a:buAutoNum type="arabicPeriod"/>
            </a:pPr>
            <a:r>
              <a:rPr lang="en-US" smtClean="0">
                <a:solidFill>
                  <a:schemeClr val="bg2">
                    <a:lumMod val="25000"/>
                  </a:schemeClr>
                </a:solidFill>
                <a:latin typeface="Raleway" panose="020B0503030101060003" pitchFamily="34" charset="0"/>
              </a:rPr>
              <a:t>GRID</a:t>
            </a:r>
            <a:r>
              <a:rPr lang="en-US" baseline="30000" smtClean="0">
                <a:solidFill>
                  <a:schemeClr val="bg2">
                    <a:lumMod val="25000"/>
                  </a:schemeClr>
                </a:solidFill>
                <a:latin typeface="Raleway" panose="020B0503030101060003" pitchFamily="34" charset="0"/>
              </a:rPr>
              <a:t>3</a:t>
            </a:r>
            <a:r>
              <a:rPr lang="en-US" smtClean="0">
                <a:solidFill>
                  <a:schemeClr val="bg2">
                    <a:lumMod val="25000"/>
                  </a:schemeClr>
                </a:solidFill>
                <a:latin typeface="Raleway" panose="020B0503030101060003" pitchFamily="34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Raleway" panose="020B0503030101060003" pitchFamily="34" charset="0"/>
              </a:rPr>
              <a:t>Partnerships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Raleway" panose="020B0503030101060003" pitchFamily="34" charset="0"/>
              </a:rPr>
              <a:t>Focus countries </a:t>
            </a:r>
            <a:endParaRPr lang="en-US" dirty="0" smtClean="0">
              <a:solidFill>
                <a:schemeClr val="bg2">
                  <a:lumMod val="25000"/>
                </a:schemeClr>
              </a:solidFill>
              <a:latin typeface="Raleway" panose="020B0503030101060003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29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000" y="235494"/>
            <a:ext cx="9124946" cy="1495794"/>
          </a:xfrm>
        </p:spPr>
        <p:txBody>
          <a:bodyPr/>
          <a:lstStyle/>
          <a:p>
            <a:r>
              <a:rPr lang="en-GB" sz="3600" b="1" dirty="0" smtClean="0"/>
              <a:t>1.1. Census Hybrids / </a:t>
            </a:r>
            <a:r>
              <a:rPr lang="en-GB" sz="3600" b="1" dirty="0" smtClean="0"/>
              <a:t>Alternatives </a:t>
            </a:r>
            <a:r>
              <a:rPr lang="en-GB" sz="3600" b="1" dirty="0"/>
              <a:t>to the traditional </a:t>
            </a:r>
            <a:r>
              <a:rPr lang="en-GB" sz="3600" b="1" dirty="0" smtClean="0"/>
              <a:t>census – What / Why?</a:t>
            </a:r>
            <a:r>
              <a:rPr lang="en-GB" sz="3600" b="1" dirty="0"/>
              <a:t/>
            </a:r>
            <a:br>
              <a:rPr lang="en-GB" sz="3600" b="1" dirty="0"/>
            </a:br>
            <a:endParaRPr lang="en-US" sz="3600" b="1" dirty="0"/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743113" y="1417320"/>
            <a:ext cx="9671903" cy="419709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240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More </a:t>
            </a:r>
            <a:r>
              <a:rPr lang="en-US" sz="2800" dirty="0" smtClean="0"/>
              <a:t>countries </a:t>
            </a:r>
            <a:r>
              <a:rPr lang="en-US" sz="2800" dirty="0" smtClean="0"/>
              <a:t>are adopting alternative methodologies</a:t>
            </a:r>
            <a:r>
              <a:rPr lang="en-US" sz="2800" b="1" dirty="0" smtClean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Why </a:t>
            </a:r>
            <a:r>
              <a:rPr lang="en-US" sz="2800" b="1" dirty="0" smtClean="0"/>
              <a:t>alternatives to traditional census:</a:t>
            </a:r>
          </a:p>
          <a:p>
            <a:pPr marL="914400" lvl="1" indent="-457200">
              <a:buFontTx/>
              <a:buAutoNum type="alphaLcParenBoth"/>
            </a:pPr>
            <a:r>
              <a:rPr lang="en-US" sz="3200" dirty="0" smtClean="0"/>
              <a:t> N</a:t>
            </a:r>
            <a:r>
              <a:rPr lang="en-US" sz="3200" dirty="0" smtClean="0"/>
              <a:t>eed </a:t>
            </a:r>
            <a:r>
              <a:rPr lang="en-US" sz="3200" dirty="0" smtClean="0"/>
              <a:t>to produce more frequent and timely statistics; </a:t>
            </a:r>
          </a:p>
          <a:p>
            <a:pPr marL="914400" lvl="1" indent="-457200">
              <a:buFontTx/>
              <a:buAutoNum type="alphaLcParenBoth"/>
            </a:pPr>
            <a:r>
              <a:rPr lang="en-US" sz="3200" dirty="0" smtClean="0"/>
              <a:t> </a:t>
            </a:r>
            <a:r>
              <a:rPr lang="en-US" sz="3200" dirty="0" smtClean="0"/>
              <a:t>Budgetary </a:t>
            </a:r>
            <a:r>
              <a:rPr lang="en-US" sz="3200" dirty="0" smtClean="0"/>
              <a:t>limitations for census taking; </a:t>
            </a:r>
          </a:p>
          <a:p>
            <a:pPr marL="914400" lvl="1" indent="-457200">
              <a:buFontTx/>
              <a:buAutoNum type="alphaLcParenBoth"/>
            </a:pPr>
            <a:r>
              <a:rPr lang="en-US" sz="3200" dirty="0" smtClean="0"/>
              <a:t> Increasing r</a:t>
            </a:r>
            <a:r>
              <a:rPr lang="en-US" sz="3200" dirty="0" smtClean="0"/>
              <a:t>eluctance to </a:t>
            </a:r>
            <a:r>
              <a:rPr lang="en-US" sz="3200" dirty="0" smtClean="0"/>
              <a:t>participate in </a:t>
            </a:r>
            <a:r>
              <a:rPr lang="en-US" sz="3200" dirty="0" smtClean="0"/>
              <a:t>censuses (e.g. due to privacy concerns) </a:t>
            </a:r>
            <a:endParaRPr lang="en-US" sz="3200" dirty="0" smtClean="0"/>
          </a:p>
          <a:p>
            <a:pPr marL="914400" lvl="1" indent="-457200">
              <a:buFontTx/>
              <a:buAutoNum type="alphaLcParenBoth"/>
            </a:pPr>
            <a:r>
              <a:rPr lang="en-US" sz="3200" dirty="0" smtClean="0"/>
              <a:t> I</a:t>
            </a:r>
            <a:r>
              <a:rPr lang="en-US" sz="3200" dirty="0" smtClean="0"/>
              <a:t>ncreased </a:t>
            </a:r>
            <a:r>
              <a:rPr lang="en-US" sz="3200" dirty="0" smtClean="0"/>
              <a:t>technical capacities to manipulate data sources</a:t>
            </a:r>
            <a:endParaRPr lang="en-US" sz="3200" b="1" dirty="0" smtClean="0"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93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000" y="235494"/>
            <a:ext cx="8244000" cy="498598"/>
          </a:xfrm>
        </p:spPr>
        <p:txBody>
          <a:bodyPr/>
          <a:lstStyle/>
          <a:p>
            <a:r>
              <a:rPr lang="en-GB" sz="3600" b="1" dirty="0" smtClean="0"/>
              <a:t>1.2. The </a:t>
            </a:r>
            <a:r>
              <a:rPr lang="en-GB" sz="3600" b="1" dirty="0"/>
              <a:t>A</a:t>
            </a:r>
            <a:r>
              <a:rPr lang="en-GB" sz="3600" b="1" dirty="0" smtClean="0"/>
              <a:t>lternatives</a:t>
            </a:r>
            <a:endParaRPr lang="en-US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83464" y="1316520"/>
            <a:ext cx="10972800" cy="5431752"/>
          </a:xfrm>
        </p:spPr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b="1" dirty="0" smtClean="0">
                <a:cs typeface="Times New Roman" panose="02020603050405020304" pitchFamily="18" charset="0"/>
              </a:rPr>
              <a:t>Traditional census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b="1" dirty="0" smtClean="0"/>
              <a:t>Combined </a:t>
            </a:r>
            <a:r>
              <a:rPr lang="en-GB" sz="2800" b="1" dirty="0"/>
              <a:t>census methodology </a:t>
            </a:r>
            <a:r>
              <a:rPr lang="en-GB" sz="2800" b="1" dirty="0" smtClean="0"/>
              <a:t>/ Hybrids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GB" sz="2800" dirty="0" smtClean="0"/>
              <a:t>Field enumeration and registers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GB" sz="2800" dirty="0" smtClean="0"/>
              <a:t>Registers and sample surveys – (short form- register-based; long form sample survey)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GB" sz="2800" dirty="0" smtClean="0"/>
              <a:t>Field enumeration and rolling surveys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GB" sz="2800" dirty="0" smtClean="0"/>
              <a:t>Registers and existing sample surveys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b="1" dirty="0" smtClean="0"/>
              <a:t>Fully register-based- </a:t>
            </a:r>
            <a:r>
              <a:rPr lang="en-US" sz="2800" dirty="0">
                <a:cs typeface="Times New Roman" panose="02020603050405020304" pitchFamily="18" charset="0"/>
              </a:rPr>
              <a:t>a new method developed in the 2000 round of censuses. P</a:t>
            </a:r>
            <a:r>
              <a:rPr lang="en-US" altLang="ko-KR" sz="2800" dirty="0">
                <a:ea typeface="HY견고딕" pitchFamily="18" charset="-127"/>
                <a:cs typeface="Times New Roman" panose="02020603050405020304" pitchFamily="18" charset="0"/>
              </a:rPr>
              <a:t>roduces statistics by using administrative data which is related to population, household and housing, such as resident </a:t>
            </a:r>
            <a:r>
              <a:rPr lang="en-US" altLang="ko-KR" sz="2800" dirty="0" smtClean="0">
                <a:ea typeface="HY견고딕" pitchFamily="18" charset="-127"/>
                <a:cs typeface="Times New Roman" panose="02020603050405020304" pitchFamily="18" charset="0"/>
              </a:rPr>
              <a:t>registers </a:t>
            </a:r>
            <a:r>
              <a:rPr lang="en-US" altLang="ko-KR" sz="2800" dirty="0">
                <a:ea typeface="HY견고딕" pitchFamily="18" charset="-127"/>
                <a:cs typeface="Times New Roman" panose="02020603050405020304" pitchFamily="18" charset="0"/>
              </a:rPr>
              <a:t>and building </a:t>
            </a:r>
            <a:r>
              <a:rPr lang="en-US" altLang="ko-KR" sz="2800" dirty="0" smtClean="0">
                <a:ea typeface="HY견고딕" pitchFamily="18" charset="-127"/>
                <a:cs typeface="Times New Roman" panose="02020603050405020304" pitchFamily="18" charset="0"/>
              </a:rPr>
              <a:t>registers, </a:t>
            </a:r>
            <a:r>
              <a:rPr lang="en-US" altLang="ko-KR" sz="2800" dirty="0">
                <a:ea typeface="HY견고딕" pitchFamily="18" charset="-127"/>
                <a:cs typeface="Times New Roman" panose="02020603050405020304" pitchFamily="18" charset="0"/>
              </a:rPr>
              <a:t>without a field survey.”</a:t>
            </a:r>
            <a:endParaRPr lang="ko-KR" altLang="en-US" sz="2800" dirty="0">
              <a:ea typeface="HY견고딕" pitchFamily="18" charset="-127"/>
              <a:cs typeface="Times New Roman" panose="02020603050405020304" pitchFamily="18" charset="0"/>
            </a:endParaRPr>
          </a:p>
          <a:p>
            <a:pPr lvl="1"/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08869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000" y="619542"/>
            <a:ext cx="8244000" cy="498598"/>
          </a:xfrm>
        </p:spPr>
        <p:txBody>
          <a:bodyPr/>
          <a:lstStyle/>
          <a:p>
            <a:r>
              <a:rPr lang="en-US" sz="3600" b="1" dirty="0" smtClean="0"/>
              <a:t>1.3. Census </a:t>
            </a:r>
            <a:r>
              <a:rPr lang="en-US" sz="3600" b="1" dirty="0" smtClean="0"/>
              <a:t>methodologies</a:t>
            </a:r>
            <a:endParaRPr lang="en-US" sz="3600" b="1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="" xmlns:a16="http://schemas.microsoft.com/office/drawing/2014/main" id="{A6ACDD3B-1E50-4004-99D1-9C524F2A9DA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00520" y="2581528"/>
          <a:ext cx="5687632" cy="4011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="" xmlns:a16="http://schemas.microsoft.com/office/drawing/2014/main" id="{14BB3C7D-4C13-404C-8E85-FAFF9F005E5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852160" y="1271016"/>
          <a:ext cx="5907024" cy="4562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4817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000" y="235494"/>
            <a:ext cx="8244000" cy="498598"/>
          </a:xfrm>
        </p:spPr>
        <p:txBody>
          <a:bodyPr/>
          <a:lstStyle/>
          <a:p>
            <a:r>
              <a:rPr lang="en-GB" sz="3600" b="1" dirty="0" smtClean="0"/>
              <a:t>1.4. Other “Hybrids</a:t>
            </a:r>
            <a:r>
              <a:rPr lang="en-GB" sz="3600" b="1" dirty="0" smtClean="0"/>
              <a:t>”</a:t>
            </a:r>
            <a:endParaRPr lang="en-US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92608" y="1728000"/>
            <a:ext cx="10147392" cy="4836900"/>
          </a:xfrm>
        </p:spPr>
        <p:txBody>
          <a:bodyPr/>
          <a:lstStyle/>
          <a:p>
            <a:pPr lvl="1"/>
            <a:r>
              <a:rPr lang="en-GB" sz="4000" dirty="0" smtClean="0"/>
              <a:t>1. </a:t>
            </a:r>
            <a:r>
              <a:rPr lang="en-GB" sz="4000" b="1" dirty="0" smtClean="0"/>
              <a:t>Mixed data collection methods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4000" dirty="0" smtClean="0"/>
              <a:t>Paper based and CAPI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4000" dirty="0" smtClean="0"/>
              <a:t>Internet and CAPI</a:t>
            </a:r>
            <a:endParaRPr lang="en-GB" sz="4000" dirty="0"/>
          </a:p>
          <a:p>
            <a:pPr lvl="1"/>
            <a:endParaRPr lang="en-GB" sz="4000" dirty="0" smtClean="0">
              <a:solidFill>
                <a:srgbClr val="000090"/>
              </a:solidFill>
            </a:endParaRPr>
          </a:p>
          <a:p>
            <a:pPr lvl="1"/>
            <a:r>
              <a:rPr lang="en-GB" sz="4000" dirty="0" smtClean="0"/>
              <a:t>2</a:t>
            </a:r>
            <a:r>
              <a:rPr lang="en-GB" sz="4000" dirty="0" smtClean="0">
                <a:solidFill>
                  <a:srgbClr val="000090"/>
                </a:solidFill>
              </a:rPr>
              <a:t>. </a:t>
            </a:r>
            <a:r>
              <a:rPr lang="en-GB" sz="4000" b="1" dirty="0" smtClean="0"/>
              <a:t>Population estimation from </a:t>
            </a:r>
            <a:r>
              <a:rPr lang="en-GB" sz="4000" b="1" dirty="0" smtClean="0"/>
              <a:t>micro-census / </a:t>
            </a:r>
            <a:r>
              <a:rPr lang="en-GB" sz="4000" b="1" dirty="0" smtClean="0"/>
              <a:t>sample surveys </a:t>
            </a:r>
            <a:r>
              <a:rPr lang="en-GB" sz="4000" b="1" dirty="0" smtClean="0"/>
              <a:t>data and </a:t>
            </a:r>
            <a:r>
              <a:rPr lang="en-GB" sz="4000" b="1" dirty="0" smtClean="0"/>
              <a:t>satellite imagery</a:t>
            </a:r>
            <a:r>
              <a:rPr lang="en-GB" sz="4000" dirty="0" smtClean="0"/>
              <a:t>- the </a:t>
            </a:r>
            <a:r>
              <a:rPr lang="en-GB" sz="4000" dirty="0"/>
              <a:t>“Hybrid </a:t>
            </a:r>
            <a:r>
              <a:rPr lang="en-GB" sz="4000" dirty="0" smtClean="0"/>
              <a:t>Census methodology”</a:t>
            </a:r>
            <a:endParaRPr lang="en-GB" sz="4000" dirty="0"/>
          </a:p>
          <a:p>
            <a:r>
              <a:rPr lang="en-US" altLang="ko-KR" sz="4000" b="1" dirty="0" smtClean="0">
                <a:solidFill>
                  <a:schemeClr val="bg1"/>
                </a:solidFill>
                <a:latin typeface="+mn-lt"/>
                <a:ea typeface="HY견고딕" pitchFamily="18" charset="-127"/>
                <a:cs typeface="Times New Roman" panose="02020603050405020304" pitchFamily="18" charset="0"/>
              </a:rPr>
              <a:t>g  </a:t>
            </a:r>
            <a:endParaRPr lang="en-US" altLang="ko-KR" sz="4000" b="1" dirty="0">
              <a:solidFill>
                <a:schemeClr val="bg1"/>
              </a:solidFill>
              <a:latin typeface="+mn-lt"/>
              <a:ea typeface="HY견고딕" pitchFamily="18" charset="-127"/>
              <a:cs typeface="Times New Roman" panose="02020603050405020304" pitchFamily="18" charset="0"/>
            </a:endParaRPr>
          </a:p>
          <a:p>
            <a:pPr>
              <a:lnSpc>
                <a:spcPct val="70000"/>
              </a:lnSpc>
            </a:pPr>
            <a:r>
              <a:rPr lang="en-US" altLang="ko-KR" sz="4000" b="1" dirty="0">
                <a:solidFill>
                  <a:schemeClr val="bg1"/>
                </a:solidFill>
                <a:latin typeface="+mn-lt"/>
                <a:ea typeface="HY견고딕" pitchFamily="18" charset="-127"/>
                <a:cs typeface="Times New Roman" panose="02020603050405020304" pitchFamily="18" charset="0"/>
              </a:rPr>
              <a:t>        administrative data which is related to </a:t>
            </a:r>
          </a:p>
          <a:p>
            <a:pPr>
              <a:lnSpc>
                <a:spcPct val="70000"/>
              </a:lnSpc>
            </a:pPr>
            <a:r>
              <a:rPr lang="en-US" altLang="ko-KR" sz="4000" b="1" dirty="0">
                <a:solidFill>
                  <a:schemeClr val="bg1"/>
                </a:solidFill>
                <a:latin typeface="+mn-lt"/>
                <a:ea typeface="HY견고딕" pitchFamily="18" charset="-127"/>
                <a:cs typeface="Times New Roman" panose="02020603050405020304" pitchFamily="18" charset="0"/>
              </a:rPr>
              <a:t>        </a:t>
            </a:r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616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904" y="153876"/>
            <a:ext cx="9708681" cy="997196"/>
          </a:xfrm>
        </p:spPr>
        <p:txBody>
          <a:bodyPr/>
          <a:lstStyle/>
          <a:p>
            <a:r>
              <a:rPr lang="en-GB" sz="3600" b="1" dirty="0" smtClean="0"/>
              <a:t>2. Population </a:t>
            </a:r>
            <a:r>
              <a:rPr lang="en-GB" sz="3600" b="1" dirty="0"/>
              <a:t>estimation from </a:t>
            </a:r>
            <a:r>
              <a:rPr lang="en-GB" sz="3600" b="1" dirty="0" err="1" smtClean="0"/>
              <a:t>microcensus</a:t>
            </a:r>
            <a:r>
              <a:rPr lang="en-GB" sz="3600" b="1" dirty="0"/>
              <a:t> </a:t>
            </a:r>
            <a:r>
              <a:rPr lang="en-GB" sz="3600" b="1" dirty="0" smtClean="0"/>
              <a:t>and </a:t>
            </a:r>
            <a:r>
              <a:rPr lang="en-GB" sz="3600" b="1" dirty="0"/>
              <a:t>satellite </a:t>
            </a:r>
            <a:r>
              <a:rPr lang="en-GB" sz="3600" b="1" dirty="0" smtClean="0"/>
              <a:t>imagery- </a:t>
            </a:r>
            <a:r>
              <a:rPr lang="en-US" sz="3600" b="1" dirty="0" smtClean="0"/>
              <a:t>What is it?”</a:t>
            </a:r>
            <a:endParaRPr lang="en-US" sz="36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74904" y="1947672"/>
            <a:ext cx="10065095" cy="4617228"/>
          </a:xfrm>
        </p:spPr>
        <p:txBody>
          <a:bodyPr/>
          <a:lstStyle/>
          <a:p>
            <a:pPr marL="400050" indent="-400050">
              <a:buFont typeface="Arial" panose="020B0604020202020204" pitchFamily="34" charset="0"/>
              <a:buChar char="•"/>
            </a:pPr>
            <a:r>
              <a:rPr lang="en-US" sz="2800" dirty="0"/>
              <a:t>An </a:t>
            </a:r>
            <a:r>
              <a:rPr lang="en-US" sz="2800" u="sng" dirty="0"/>
              <a:t>innovative methodology</a:t>
            </a:r>
            <a:r>
              <a:rPr lang="en-US" sz="2800" dirty="0"/>
              <a:t> to estimate population counts for a country where a </a:t>
            </a:r>
            <a:r>
              <a:rPr lang="en-US" sz="2800" u="sng" dirty="0"/>
              <a:t>full census is not </a:t>
            </a:r>
            <a:r>
              <a:rPr lang="en-US" sz="2800" u="sng" dirty="0" smtClean="0"/>
              <a:t>feasible.</a:t>
            </a:r>
            <a:endParaRPr lang="en-US" sz="2800" u="sng" dirty="0"/>
          </a:p>
          <a:p>
            <a:pPr marL="400050" indent="-400050">
              <a:buFont typeface="Arial" panose="020B0604020202020204" pitchFamily="34" charset="0"/>
              <a:buChar char="•"/>
            </a:pPr>
            <a:endParaRPr lang="en-US" sz="2800" dirty="0">
              <a:cs typeface="Times New Roman" panose="02020603050405020304" pitchFamily="18" charset="0"/>
            </a:endParaRP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en-US" sz="2800" u="sng" dirty="0">
                <a:cs typeface="Times New Roman" panose="02020603050405020304" pitchFamily="18" charset="0"/>
              </a:rPr>
              <a:t>Statistical modellin</a:t>
            </a:r>
            <a:r>
              <a:rPr lang="en-US" sz="2800" dirty="0">
                <a:cs typeface="Times New Roman" panose="02020603050405020304" pitchFamily="18" charset="0"/>
              </a:rPr>
              <a:t>g </a:t>
            </a:r>
            <a:r>
              <a:rPr lang="en-US" sz="2800" dirty="0" smtClean="0">
                <a:cs typeface="Times New Roman" panose="02020603050405020304" pitchFamily="18" charset="0"/>
              </a:rPr>
              <a:t>method which requires </a:t>
            </a:r>
            <a:r>
              <a:rPr lang="en-US" sz="2800" dirty="0">
                <a:cs typeface="Times New Roman" panose="02020603050405020304" pitchFamily="18" charset="0"/>
              </a:rPr>
              <a:t>some data from </a:t>
            </a:r>
            <a:r>
              <a:rPr lang="en-US" sz="2800" dirty="0"/>
              <a:t>surveys, GIS data and satellite </a:t>
            </a:r>
            <a:r>
              <a:rPr lang="en-US" sz="2800" dirty="0" smtClean="0"/>
              <a:t>imagery.</a:t>
            </a:r>
            <a:endParaRPr lang="en-US" sz="2800" dirty="0"/>
          </a:p>
          <a:p>
            <a:pPr marL="400050" indent="-40005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2510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904" y="153876"/>
            <a:ext cx="9708681" cy="498598"/>
          </a:xfrm>
        </p:spPr>
        <p:txBody>
          <a:bodyPr/>
          <a:lstStyle/>
          <a:p>
            <a:r>
              <a:rPr lang="en-US" sz="3600" b="1" dirty="0" smtClean="0"/>
              <a:t>2.1. How </a:t>
            </a:r>
            <a:r>
              <a:rPr lang="en-US" sz="3600" b="1" dirty="0" smtClean="0"/>
              <a:t>does it work</a:t>
            </a:r>
            <a:r>
              <a:rPr lang="en-US" sz="3600" b="1" dirty="0" smtClean="0"/>
              <a:t>?</a:t>
            </a:r>
            <a:endParaRPr lang="en-US" sz="4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74904" y="763274"/>
            <a:ext cx="9317736" cy="32778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Core Steps: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Enumeration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of population with ground-based surveys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(micro-census/ sample surveys)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GB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Prediction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of EA population in un-surveyed areas using statistical models integrating population survey data and </a:t>
            </a:r>
            <a:r>
              <a:rPr lang="en-GB" sz="2400" u="sng" dirty="0">
                <a:latin typeface="Arial" panose="020B0604020202020204" pitchFamily="34" charset="0"/>
                <a:cs typeface="Arial" panose="020B0604020202020204" pitchFamily="34" charset="0"/>
              </a:rPr>
              <a:t>ancillary </a:t>
            </a:r>
            <a:r>
              <a:rPr lang="en-GB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datasets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(e.g. GIS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and satellite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imagery, topographical slope, night time lights; vegetation index)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GB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Spatial </a:t>
            </a:r>
            <a:r>
              <a:rPr lang="en-GB" sz="2400" u="sng" dirty="0">
                <a:latin typeface="Arial" panose="020B0604020202020204" pitchFamily="34" charset="0"/>
                <a:cs typeface="Arial" panose="020B0604020202020204" pitchFamily="34" charset="0"/>
              </a:rPr>
              <a:t>disaggregation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of population estimates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4904" y="4139184"/>
            <a:ext cx="9317736" cy="26161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7150">
              <a:spcAft>
                <a:spcPts val="600"/>
              </a:spcAft>
            </a:pP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Output dataset includes:</a:t>
            </a:r>
          </a:p>
          <a:p>
            <a:pPr marL="688975" lvl="1" indent="-1746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Population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counts at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EA level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88975" lvl="1" indent="-1746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100mx100m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gridded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population estimates; </a:t>
            </a:r>
          </a:p>
          <a:p>
            <a:pPr marL="688975" lvl="1" indent="-1746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Population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estimates disaggregated by sex and large age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groupings</a:t>
            </a:r>
          </a:p>
          <a:p>
            <a:pPr marL="688975" lvl="1" indent="-1746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Confidence intervals for modelled estimates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75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" y="244638"/>
            <a:ext cx="9893808" cy="997196"/>
          </a:xfrm>
        </p:spPr>
        <p:txBody>
          <a:bodyPr/>
          <a:lstStyle/>
          <a:p>
            <a:r>
              <a:rPr lang="en-US" sz="3600" b="1" dirty="0" smtClean="0"/>
              <a:t>2.2. When </a:t>
            </a:r>
            <a:r>
              <a:rPr lang="en-US" sz="3600" b="1" dirty="0" smtClean="0"/>
              <a:t>is </a:t>
            </a:r>
            <a:r>
              <a:rPr lang="en-US" sz="3600" b="1" dirty="0" smtClean="0"/>
              <a:t>“</a:t>
            </a:r>
            <a:r>
              <a:rPr lang="en-US" sz="3600" b="1" dirty="0" smtClean="0"/>
              <a:t>Hybrid Census” approach appropriate?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76071" y="1545336"/>
            <a:ext cx="10753568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For countries </a:t>
            </a:r>
            <a:r>
              <a:rPr lang="en-US" sz="3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where a traditional census is not possible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e.g. due to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insecurity;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For countries where a </a:t>
            </a:r>
            <a:r>
              <a:rPr lang="en-US" sz="3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 census enumeration is possible </a:t>
            </a:r>
            <a:r>
              <a:rPr lang="en-US" sz="3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only for parts </a:t>
            </a:r>
            <a:r>
              <a:rPr lang="en-US" sz="3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of the </a:t>
            </a:r>
            <a:r>
              <a:rPr lang="en-US" sz="3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country;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To generate inter-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censal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estimates;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May also be useful to inform census cartography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planning.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91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/>
          <p:nvPr/>
        </p:nvSpPr>
        <p:spPr>
          <a:xfrm>
            <a:off x="310852" y="5370659"/>
            <a:ext cx="4069762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Shape 137"/>
          <p:cNvSpPr txBox="1"/>
          <p:nvPr/>
        </p:nvSpPr>
        <p:spPr>
          <a:xfrm>
            <a:off x="4380614" y="5671636"/>
            <a:ext cx="4069762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Shape 1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12586" y="5383068"/>
            <a:ext cx="2514600" cy="97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Shape 1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51326" y="5350756"/>
            <a:ext cx="2223583" cy="101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Shape 1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78398" y="5548892"/>
            <a:ext cx="3065672" cy="692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Shape 1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76981" y="5287559"/>
            <a:ext cx="1121698" cy="1240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7221" y="5287559"/>
            <a:ext cx="1587079" cy="116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1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8904" y="654287"/>
            <a:ext cx="10568894" cy="388724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0255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2.3. Hybrid Census is supported by </a:t>
            </a:r>
            <a:r>
              <a:rPr lang="en-US" sz="3600" b="1" dirty="0" smtClean="0">
                <a:latin typeface="Raleway" panose="020B0503030101060003" pitchFamily="34" charset="0"/>
              </a:rPr>
              <a:t>GRID</a:t>
            </a:r>
            <a:r>
              <a:rPr lang="en-US" sz="3600" b="1" baseline="30000" dirty="0" smtClean="0">
                <a:latin typeface="Raleway" panose="020B0503030101060003" pitchFamily="34" charset="0"/>
              </a:rPr>
              <a:t>3 </a:t>
            </a:r>
            <a:r>
              <a:rPr lang="en-US" sz="3600" b="1" dirty="0" smtClean="0">
                <a:latin typeface="Raleway" panose="020B0503030101060003" pitchFamily="34" charset="0"/>
              </a:rPr>
              <a:t>Project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35380"/>
            <a:ext cx="10515600" cy="504158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73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2048886" y="3189463"/>
            <a:ext cx="8534030" cy="2160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3200" b="1" i="1" u="none" strike="noStrike" cap="none" dirty="0">
                <a:solidFill>
                  <a:schemeClr val="dk1"/>
                </a:solidFill>
                <a:latin typeface="Raleway"/>
                <a:ea typeface="Arial"/>
                <a:cs typeface="Raleway"/>
                <a:sym typeface="Arial"/>
              </a:rPr>
              <a:t>Enable all </a:t>
            </a:r>
            <a:r>
              <a:rPr lang="en-US" sz="3200" b="1" i="1" u="sng" strike="noStrike" cap="none" dirty="0">
                <a:solidFill>
                  <a:schemeClr val="dk1"/>
                </a:solidFill>
                <a:latin typeface="Raleway"/>
                <a:ea typeface="Arial"/>
                <a:cs typeface="Raleway"/>
                <a:sym typeface="Arial"/>
              </a:rPr>
              <a:t>governments</a:t>
            </a:r>
            <a:r>
              <a:rPr lang="en-US" sz="3200" b="1" i="1" u="none" strike="noStrike" cap="none" dirty="0">
                <a:solidFill>
                  <a:schemeClr val="dk1"/>
                </a:solidFill>
                <a:latin typeface="Raleway"/>
                <a:ea typeface="Arial"/>
                <a:cs typeface="Raleway"/>
                <a:sym typeface="Arial"/>
              </a:rPr>
              <a:t> to </a:t>
            </a:r>
            <a:r>
              <a:rPr lang="en-US" sz="3200" b="1" i="1" u="sng" strike="noStrike" cap="none" dirty="0">
                <a:solidFill>
                  <a:schemeClr val="dk1"/>
                </a:solidFill>
                <a:latin typeface="Raleway"/>
                <a:ea typeface="Arial"/>
                <a:cs typeface="Raleway"/>
                <a:sym typeface="Arial"/>
              </a:rPr>
              <a:t>collect</a:t>
            </a:r>
            <a:r>
              <a:rPr lang="en-US" sz="3200" b="1" i="1" u="none" strike="noStrike" cap="none" dirty="0">
                <a:solidFill>
                  <a:schemeClr val="dk1"/>
                </a:solidFill>
                <a:latin typeface="Raleway"/>
                <a:ea typeface="Arial"/>
                <a:cs typeface="Raleway"/>
                <a:sym typeface="Arial"/>
              </a:rPr>
              <a:t>, </a:t>
            </a:r>
            <a:r>
              <a:rPr lang="en-US" sz="3200" b="1" i="1" u="sng" strike="noStrike" cap="none" dirty="0">
                <a:solidFill>
                  <a:schemeClr val="dk1"/>
                </a:solidFill>
                <a:latin typeface="Raleway"/>
                <a:ea typeface="Arial"/>
                <a:cs typeface="Raleway"/>
                <a:sym typeface="Arial"/>
              </a:rPr>
              <a:t>use</a:t>
            </a:r>
            <a:r>
              <a:rPr lang="en-US" sz="3200" b="1" i="1" u="none" strike="noStrike" cap="none" dirty="0">
                <a:solidFill>
                  <a:schemeClr val="dk1"/>
                </a:solidFill>
                <a:latin typeface="Raleway"/>
                <a:ea typeface="Arial"/>
                <a:cs typeface="Raleway"/>
                <a:sym typeface="Arial"/>
              </a:rPr>
              <a:t>, and </a:t>
            </a:r>
            <a:r>
              <a:rPr lang="en-US" sz="3200" b="1" i="1" u="sng" strike="noStrike" cap="none" dirty="0">
                <a:solidFill>
                  <a:schemeClr val="dk1"/>
                </a:solidFill>
                <a:latin typeface="Raleway"/>
                <a:ea typeface="Arial"/>
                <a:cs typeface="Raleway"/>
                <a:sym typeface="Arial"/>
              </a:rPr>
              <a:t>share</a:t>
            </a:r>
            <a:r>
              <a:rPr lang="en-US" sz="3200" b="1" i="1" u="none" strike="noStrike" cap="none" dirty="0">
                <a:solidFill>
                  <a:schemeClr val="dk1"/>
                </a:solidFill>
                <a:latin typeface="Raleway"/>
                <a:ea typeface="Arial"/>
                <a:cs typeface="Raleway"/>
                <a:sym typeface="Arial"/>
              </a:rPr>
              <a:t> </a:t>
            </a:r>
            <a:r>
              <a:rPr lang="en-US" sz="3200" b="1" i="1" u="sng" strike="noStrike" cap="none" dirty="0">
                <a:solidFill>
                  <a:schemeClr val="dk1"/>
                </a:solidFill>
                <a:latin typeface="Raleway"/>
                <a:ea typeface="Arial"/>
                <a:cs typeface="Raleway"/>
                <a:sym typeface="Arial"/>
              </a:rPr>
              <a:t>geospatial data</a:t>
            </a:r>
            <a:r>
              <a:rPr lang="en-US" sz="3200" b="1" i="1" u="none" strike="noStrike" cap="none" dirty="0">
                <a:solidFill>
                  <a:schemeClr val="dk1"/>
                </a:solidFill>
                <a:latin typeface="Raleway"/>
                <a:ea typeface="Arial"/>
                <a:cs typeface="Raleway"/>
                <a:sym typeface="Arial"/>
              </a:rPr>
              <a:t> on population, settlement, and infrastructure</a:t>
            </a:r>
            <a:endParaRPr sz="3200" b="1" i="1" u="none" strike="noStrike" cap="none" dirty="0">
              <a:solidFill>
                <a:schemeClr val="dk1"/>
              </a:solidFill>
              <a:latin typeface="Raleway"/>
              <a:ea typeface="Arial"/>
              <a:cs typeface="Raleway"/>
              <a:sym typeface="Arial"/>
            </a:endParaRPr>
          </a:p>
          <a:p>
            <a:pPr marL="228600" marR="0" lvl="0" indent="-508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3200" b="1" i="1" u="none" strike="noStrike" cap="none" dirty="0">
              <a:solidFill>
                <a:schemeClr val="dk1"/>
              </a:solidFill>
              <a:latin typeface="Raleway"/>
              <a:cs typeface="Raleway"/>
              <a:sym typeface="Calibri"/>
            </a:endParaRPr>
          </a:p>
          <a:p>
            <a:pPr marL="685800" marR="0" lvl="1" indent="-76200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3200" b="1" i="1" u="none" strike="noStrike" cap="none" dirty="0">
              <a:solidFill>
                <a:schemeClr val="dk1"/>
              </a:solidFill>
              <a:latin typeface="Raleway"/>
              <a:cs typeface="Raleway"/>
              <a:sym typeface="Calibri"/>
            </a:endParaRPr>
          </a:p>
          <a:p>
            <a:pPr marL="228600" marR="0" lvl="0" indent="-508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3200" b="1" i="1" u="none" strike="noStrike" cap="none" dirty="0">
              <a:solidFill>
                <a:schemeClr val="dk1"/>
              </a:solidFill>
              <a:latin typeface="Raleway"/>
              <a:cs typeface="Raleway"/>
              <a:sym typeface="Calibri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59303" y="356866"/>
            <a:ext cx="10515600" cy="610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1" dirty="0" smtClean="0">
                <a:latin typeface="Raleway" panose="020B0503030101060003" pitchFamily="34" charset="0"/>
                <a:cs typeface="Calibri Light" panose="020F0302020204030204" pitchFamily="34" charset="0"/>
              </a:rPr>
              <a:t>2.3</a:t>
            </a:r>
            <a:r>
              <a:rPr lang="en-US" b="1" dirty="0" smtClean="0">
                <a:latin typeface="Raleway" panose="020B0503030101060003" pitchFamily="34" charset="0"/>
                <a:cs typeface="Calibri Light" panose="020F0302020204030204" pitchFamily="34" charset="0"/>
              </a:rPr>
              <a:t>.1</a:t>
            </a:r>
            <a:r>
              <a:rPr lang="en-US" b="1" dirty="0" smtClean="0">
                <a:latin typeface="Raleway" panose="020B0503030101060003" pitchFamily="34" charset="0"/>
                <a:cs typeface="Calibri Light" panose="020F0302020204030204" pitchFamily="34" charset="0"/>
              </a:rPr>
              <a:t>. </a:t>
            </a:r>
            <a:r>
              <a:rPr lang="en-US" b="1" dirty="0" smtClean="0">
                <a:latin typeface="Raleway" panose="020B0503030101060003" pitchFamily="34" charset="0"/>
                <a:cs typeface="Calibri Light" panose="020F0302020204030204" pitchFamily="34" charset="0"/>
              </a:rPr>
              <a:t>Goal of </a:t>
            </a:r>
            <a:r>
              <a:rPr lang="en-US" dirty="0" smtClean="0">
                <a:latin typeface="Raleway" panose="020B0503030101060003" pitchFamily="34" charset="0"/>
              </a:rPr>
              <a:t>GRID</a:t>
            </a:r>
            <a:r>
              <a:rPr lang="en-US" baseline="30000" dirty="0" smtClean="0">
                <a:latin typeface="Raleway" panose="020B0503030101060003" pitchFamily="34" charset="0"/>
              </a:rPr>
              <a:t>3 </a:t>
            </a:r>
            <a:r>
              <a:rPr lang="en-US" dirty="0" smtClean="0">
                <a:latin typeface="Raleway" panose="020B0503030101060003" pitchFamily="34" charset="0"/>
              </a:rPr>
              <a:t>Project</a:t>
            </a:r>
            <a:endParaRPr lang="en-US" b="1" baseline="30000" dirty="0">
              <a:latin typeface="Raleway" panose="020B0503030101060003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728" y="1867881"/>
            <a:ext cx="1515158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3900" b="1" dirty="0">
                <a:solidFill>
                  <a:srgbClr val="AB3933"/>
                </a:solidFill>
                <a:latin typeface="Raleway" panose="020B0503030101060003" pitchFamily="34" charset="0"/>
              </a:rPr>
              <a:t>“</a:t>
            </a:r>
            <a:endParaRPr lang="en-GB" sz="23900" dirty="0">
              <a:solidFill>
                <a:srgbClr val="AB3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8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73" y="0"/>
            <a:ext cx="12029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07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/>
          <p:nvPr/>
        </p:nvSpPr>
        <p:spPr>
          <a:xfrm>
            <a:off x="5351484" y="1459071"/>
            <a:ext cx="4953115" cy="78544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E38A15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</a:pPr>
            <a:r>
              <a:rPr lang="en-US" b="1" dirty="0">
                <a:solidFill>
                  <a:schemeClr val="dk1"/>
                </a:solidFill>
                <a:latin typeface="Cambria" panose="02040503050406030204" pitchFamily="18" charset="0"/>
              </a:rPr>
              <a:t>Output</a:t>
            </a:r>
          </a:p>
          <a:p>
            <a:pPr>
              <a:lnSpc>
                <a:spcPct val="115000"/>
              </a:lnSpc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  <a:latin typeface="Cambria" panose="02040503050406030204" pitchFamily="18" charset="0"/>
              </a:rPr>
              <a:t>•100mx100m grid population estimates</a:t>
            </a:r>
          </a:p>
        </p:txBody>
      </p:sp>
      <p:sp>
        <p:nvSpPr>
          <p:cNvPr id="224" name="Shape 224"/>
          <p:cNvSpPr/>
          <p:nvPr/>
        </p:nvSpPr>
        <p:spPr>
          <a:xfrm>
            <a:off x="587275" y="1481362"/>
            <a:ext cx="3943585" cy="481600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E38A15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</a:pPr>
            <a:endParaRPr sz="299">
              <a:solidFill>
                <a:schemeClr val="dk1"/>
              </a:solidFill>
              <a:latin typeface="Cambria" panose="0204050305040603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1525247" y="6392274"/>
            <a:ext cx="9142752" cy="2706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30325" tIns="15150" rIns="30325" bIns="15150" anchor="ctr" anchorCtr="0">
            <a:noAutofit/>
          </a:bodyPr>
          <a:lstStyle/>
          <a:p>
            <a:pPr algn="r">
              <a:buClr>
                <a:srgbClr val="000000"/>
              </a:buClr>
            </a:pPr>
            <a:endParaRPr sz="876" b="1">
              <a:solidFill>
                <a:schemeClr val="lt1"/>
              </a:solidFill>
              <a:latin typeface="Cambria" panose="0204050305040603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26" name="Shape 226"/>
          <p:cNvSpPr txBox="1"/>
          <p:nvPr/>
        </p:nvSpPr>
        <p:spPr>
          <a:xfrm>
            <a:off x="587275" y="6432090"/>
            <a:ext cx="7096195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just">
              <a:buClr>
                <a:srgbClr val="000000"/>
              </a:buClr>
              <a:buSzPct val="25000"/>
            </a:pPr>
            <a:r>
              <a:rPr lang="en-US" sz="1200" i="1" dirty="0">
                <a:solidFill>
                  <a:srgbClr val="000000"/>
                </a:solidFill>
                <a:latin typeface="Cambria" panose="02040503050406030204" pitchFamily="18" charset="0"/>
                <a:ea typeface="Arial"/>
                <a:cs typeface="Arial"/>
                <a:sym typeface="Arial"/>
              </a:rPr>
              <a:t>Partnership of UNFPA, </a:t>
            </a:r>
            <a:r>
              <a:rPr lang="en-US" sz="1200" i="1" dirty="0" err="1">
                <a:solidFill>
                  <a:srgbClr val="000000"/>
                </a:solidFill>
                <a:latin typeface="Cambria" panose="02040503050406030204" pitchFamily="18" charset="0"/>
                <a:ea typeface="Arial"/>
                <a:cs typeface="Arial"/>
                <a:sym typeface="Arial"/>
              </a:rPr>
              <a:t>WorldPop</a:t>
            </a:r>
            <a:r>
              <a:rPr lang="en-US" sz="1200" i="1" dirty="0">
                <a:solidFill>
                  <a:srgbClr val="000000"/>
                </a:solidFill>
                <a:latin typeface="Cambria" panose="02040503050406030204" pitchFamily="18" charset="0"/>
                <a:ea typeface="Arial"/>
                <a:cs typeface="Arial"/>
                <a:sym typeface="Arial"/>
              </a:rPr>
              <a:t>/</a:t>
            </a:r>
            <a:r>
              <a:rPr lang="en-US" sz="1200" i="1" dirty="0" err="1">
                <a:solidFill>
                  <a:srgbClr val="000000"/>
                </a:solidFill>
                <a:latin typeface="Cambria" panose="02040503050406030204" pitchFamily="18" charset="0"/>
                <a:ea typeface="Arial"/>
                <a:cs typeface="Arial"/>
                <a:sym typeface="Arial"/>
              </a:rPr>
              <a:t>Flowminder</a:t>
            </a:r>
            <a:r>
              <a:rPr lang="en-US" sz="1200" i="1" dirty="0">
                <a:solidFill>
                  <a:srgbClr val="000000"/>
                </a:solidFill>
                <a:latin typeface="Cambria" panose="02040503050406030204" pitchFamily="18" charset="0"/>
                <a:ea typeface="Arial"/>
                <a:cs typeface="Arial"/>
                <a:sym typeface="Arial"/>
              </a:rPr>
              <a:t>, and Afghanistan National Statistics Office..</a:t>
            </a:r>
          </a:p>
        </p:txBody>
      </p:sp>
      <p:sp>
        <p:nvSpPr>
          <p:cNvPr id="229" name="Shape 229"/>
          <p:cNvSpPr/>
          <p:nvPr/>
        </p:nvSpPr>
        <p:spPr>
          <a:xfrm>
            <a:off x="1850823" y="1044933"/>
            <a:ext cx="3299031" cy="525952"/>
          </a:xfrm>
          <a:prstGeom prst="rect">
            <a:avLst/>
          </a:prstGeom>
          <a:noFill/>
          <a:ln>
            <a:noFill/>
          </a:ln>
        </p:spPr>
        <p:txBody>
          <a:bodyPr lIns="30325" tIns="15150" rIns="30325" bIns="15150" anchor="ctr" anchorCtr="0">
            <a:noAutofit/>
          </a:bodyPr>
          <a:lstStyle/>
          <a:p>
            <a:pPr algn="ctr">
              <a:buClr>
                <a:srgbClr val="000000"/>
              </a:buClr>
            </a:pPr>
            <a:endParaRPr sz="598" b="1">
              <a:solidFill>
                <a:srgbClr val="000000"/>
              </a:solidFill>
              <a:latin typeface="Cambria" panose="0204050305040603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2809834" y="4194599"/>
            <a:ext cx="1620773" cy="3175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Settlements </a:t>
            </a:r>
          </a:p>
        </p:txBody>
      </p:sp>
      <p:sp>
        <p:nvSpPr>
          <p:cNvPr id="232" name="Shape 232"/>
          <p:cNvSpPr txBox="1"/>
          <p:nvPr/>
        </p:nvSpPr>
        <p:spPr>
          <a:xfrm>
            <a:off x="774051" y="3743387"/>
            <a:ext cx="1768438" cy="4489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Vegetation index</a:t>
            </a:r>
          </a:p>
        </p:txBody>
      </p:sp>
      <p:sp>
        <p:nvSpPr>
          <p:cNvPr id="233" name="Shape 233"/>
          <p:cNvSpPr txBox="1"/>
          <p:nvPr/>
        </p:nvSpPr>
        <p:spPr>
          <a:xfrm>
            <a:off x="787410" y="4194598"/>
            <a:ext cx="1638116" cy="2840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r>
              <a:rPr lang="en-US" sz="1600" dirty="0">
                <a:solidFill>
                  <a:srgbClr val="000000"/>
                </a:solidFill>
                <a:latin typeface="Cambria" panose="02040503050406030204" pitchFamily="18" charset="0"/>
              </a:rPr>
              <a:t>Night-time lights</a:t>
            </a:r>
          </a:p>
        </p:txBody>
      </p:sp>
      <p:sp>
        <p:nvSpPr>
          <p:cNvPr id="234" name="Shape 234"/>
          <p:cNvSpPr txBox="1"/>
          <p:nvPr/>
        </p:nvSpPr>
        <p:spPr>
          <a:xfrm>
            <a:off x="3780839" y="3251174"/>
            <a:ext cx="754200" cy="246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r>
              <a:rPr lang="en-US" sz="1000">
                <a:solidFill>
                  <a:srgbClr val="000000"/>
                </a:solidFill>
                <a:latin typeface="Cambria" panose="02040503050406030204" pitchFamily="18" charset="0"/>
              </a:rPr>
              <a:t>Slope</a:t>
            </a:r>
          </a:p>
        </p:txBody>
      </p:sp>
      <p:pic>
        <p:nvPicPr>
          <p:cNvPr id="235" name="Shape 2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76415" y="4512118"/>
            <a:ext cx="1704318" cy="1620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Shape 2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7917" y="2022098"/>
            <a:ext cx="1804572" cy="173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Shape 2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626" y="4512117"/>
            <a:ext cx="1654190" cy="162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Shape 2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10087" y="2022097"/>
            <a:ext cx="1503808" cy="1671154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Shape 239"/>
          <p:cNvSpPr/>
          <p:nvPr/>
        </p:nvSpPr>
        <p:spPr>
          <a:xfrm>
            <a:off x="854880" y="1554175"/>
            <a:ext cx="3642562" cy="5514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ct val="25000"/>
            </a:pPr>
            <a:r>
              <a:rPr lang="en-US" b="1" i="1" dirty="0">
                <a:solidFill>
                  <a:srgbClr val="000000"/>
                </a:solidFill>
                <a:latin typeface="Cambria" panose="02040503050406030204" pitchFamily="18" charset="0"/>
                <a:ea typeface="Arial"/>
                <a:cs typeface="Arial"/>
                <a:sym typeface="Arial"/>
              </a:rPr>
              <a:t>Ancillary geospatial data</a:t>
            </a:r>
          </a:p>
        </p:txBody>
      </p:sp>
      <p:pic>
        <p:nvPicPr>
          <p:cNvPr id="240" name="Shape 2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51485" y="2489178"/>
            <a:ext cx="4953115" cy="3725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Shape 2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55972" y="2954551"/>
            <a:ext cx="1228724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Shape 2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69888" y="5249705"/>
            <a:ext cx="2530404" cy="13742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826543" y="3743386"/>
            <a:ext cx="17043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Slope</a:t>
            </a:r>
          </a:p>
        </p:txBody>
      </p:sp>
      <p:sp>
        <p:nvSpPr>
          <p:cNvPr id="3" name="Rectangle 2"/>
          <p:cNvSpPr/>
          <p:nvPr/>
        </p:nvSpPr>
        <p:spPr>
          <a:xfrm>
            <a:off x="322728" y="-58453"/>
            <a:ext cx="99818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0069" lvl="1"/>
            <a:r>
              <a:rPr lang="en-US" sz="3600" b="1" dirty="0" smtClean="0">
                <a:ea typeface="+mj-ea"/>
                <a:cs typeface="+mj-cs"/>
              </a:rPr>
              <a:t>2.3.3. Focus on supporting </a:t>
            </a:r>
            <a:r>
              <a:rPr lang="en-US" sz="3600" b="1" dirty="0">
                <a:ea typeface="+mj-ea"/>
                <a:cs typeface="+mj-cs"/>
              </a:rPr>
              <a:t>H</a:t>
            </a:r>
            <a:r>
              <a:rPr lang="en-US" sz="3600" b="1" dirty="0" smtClean="0">
                <a:ea typeface="+mj-ea"/>
                <a:cs typeface="+mj-cs"/>
              </a:rPr>
              <a:t>ybrid </a:t>
            </a:r>
            <a:r>
              <a:rPr lang="en-US" sz="3600" b="1" dirty="0">
                <a:ea typeface="+mj-ea"/>
                <a:cs typeface="+mj-cs"/>
              </a:rPr>
              <a:t>C</a:t>
            </a:r>
            <a:r>
              <a:rPr lang="en-US" sz="3600" b="1" dirty="0" smtClean="0">
                <a:ea typeface="+mj-ea"/>
                <a:cs typeface="+mj-cs"/>
              </a:rPr>
              <a:t>ensus</a:t>
            </a:r>
            <a:r>
              <a:rPr lang="en-US" sz="3600" b="1" dirty="0">
                <a:ea typeface="+mj-ea"/>
                <a:cs typeface="+mj-cs"/>
              </a:rPr>
              <a:t>, where full enumeration is not possible</a:t>
            </a:r>
          </a:p>
        </p:txBody>
      </p:sp>
    </p:spTree>
    <p:extLst>
      <p:ext uri="{BB962C8B-B14F-4D97-AF65-F5344CB8AC3E}">
        <p14:creationId xmlns:p14="http://schemas.microsoft.com/office/powerpoint/2010/main" val="257421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457200" lvl="1" indent="0">
              <a:buNone/>
            </a:pPr>
            <a:r>
              <a:rPr lang="en-US" sz="4000" dirty="0" smtClean="0"/>
              <a:t>3.1. Case Study 1: Afghanistan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3382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/>
          <p:nvPr/>
        </p:nvSpPr>
        <p:spPr>
          <a:xfrm>
            <a:off x="-67" y="6778853"/>
            <a:ext cx="12192000" cy="99600"/>
          </a:xfrm>
          <a:prstGeom prst="rect">
            <a:avLst/>
          </a:prstGeom>
          <a:solidFill>
            <a:srgbClr val="A08C6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Shape 2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87868" y="6163355"/>
            <a:ext cx="1180033" cy="4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173175" y="1597233"/>
            <a:ext cx="6046321" cy="44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-US" sz="3200" b="1" i="0" u="none" strike="noStrike" cap="none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Last national </a:t>
            </a:r>
            <a:r>
              <a:rPr lang="en-US" sz="3200" b="1" i="0" u="none" strike="noStrike" cap="none" dirty="0" smtClean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census 1979</a:t>
            </a:r>
            <a:endParaRPr sz="3200" b="1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-US" sz="3200" b="1" u="sng" dirty="0" smtClean="0">
                <a:latin typeface="Roboto"/>
                <a:ea typeface="Roboto"/>
                <a:cs typeface="Roboto"/>
                <a:sym typeface="Roboto"/>
              </a:rPr>
              <a:t>1/3 </a:t>
            </a:r>
            <a:r>
              <a:rPr lang="en-US" sz="3200" b="1" i="0" u="sng" strike="noStrike" cap="none" dirty="0" smtClean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country </a:t>
            </a:r>
            <a:r>
              <a:rPr lang="en-US" sz="3200" b="1" i="0" u="sng" strike="noStrike" cap="none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covered by a rolling census</a:t>
            </a:r>
            <a:r>
              <a:rPr lang="en-US" sz="3200" b="1" i="0" u="none" strike="noStrike" cap="none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but insecurity </a:t>
            </a:r>
            <a:r>
              <a:rPr lang="en-US" sz="3200" b="1" i="0" u="none" strike="noStrike" cap="none" dirty="0" smtClean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prevented </a:t>
            </a:r>
            <a:r>
              <a:rPr lang="en-US" sz="3200" b="1" dirty="0" smtClean="0">
                <a:latin typeface="Roboto"/>
                <a:ea typeface="Roboto"/>
                <a:cs typeface="Roboto"/>
                <a:sym typeface="Roboto"/>
              </a:rPr>
              <a:t>full coverage </a:t>
            </a: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-US" sz="3200" b="1" i="0" u="none" strike="noStrike" cap="none" dirty="0" smtClean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President </a:t>
            </a:r>
            <a:r>
              <a:rPr lang="en-US" sz="3200" b="1" i="0" u="none" strike="noStrike" cap="none" dirty="0" err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Ghani</a:t>
            </a:r>
            <a:r>
              <a:rPr lang="en-US" sz="3200" b="1" i="0" u="none" strike="noStrike" cap="none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requested </a:t>
            </a:r>
            <a:r>
              <a:rPr lang="en-US" sz="3200" b="1" i="0" u="none" strike="noStrike" cap="none" dirty="0" smtClean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new methods for  population estimates</a:t>
            </a:r>
            <a:endParaRPr sz="3200" b="1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20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20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7" name="Shape 267"/>
          <p:cNvSpPr txBox="1"/>
          <p:nvPr/>
        </p:nvSpPr>
        <p:spPr>
          <a:xfrm>
            <a:off x="0" y="-15554"/>
            <a:ext cx="12283440" cy="983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4400" b="1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3.1. Case </a:t>
            </a:r>
            <a:r>
              <a:rPr lang="en-US" sz="44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study: </a:t>
            </a:r>
            <a:r>
              <a:rPr lang="en-US" sz="4400" b="1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Afghanistan</a:t>
            </a:r>
            <a:endParaRPr sz="4400" b="1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8" name="Shape 268"/>
          <p:cNvCxnSpPr/>
          <p:nvPr/>
        </p:nvCxnSpPr>
        <p:spPr>
          <a:xfrm>
            <a:off x="5764696" y="901164"/>
            <a:ext cx="4548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" name="Shape 327" descr="AFG_EAs_survey_pop_count.png"/>
          <p:cNvPicPr preferRelativeResize="0"/>
          <p:nvPr/>
        </p:nvPicPr>
        <p:blipFill rotWithShape="1">
          <a:blip r:embed="rId4">
            <a:alphaModFix/>
          </a:blip>
          <a:srcRect t="39" b="35"/>
          <a:stretch/>
        </p:blipFill>
        <p:spPr>
          <a:xfrm>
            <a:off x="6219497" y="1597233"/>
            <a:ext cx="5848404" cy="4753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451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/>
          <p:nvPr/>
        </p:nvSpPr>
        <p:spPr>
          <a:xfrm>
            <a:off x="3630505" y="3413231"/>
            <a:ext cx="2363895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Vegetation index</a:t>
            </a:r>
            <a:endParaRPr sz="11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6" name="Shape 296"/>
          <p:cNvSpPr txBox="1"/>
          <p:nvPr/>
        </p:nvSpPr>
        <p:spPr>
          <a:xfrm>
            <a:off x="6502400" y="2953797"/>
            <a:ext cx="2032000" cy="3796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Night-time lights</a:t>
            </a:r>
            <a:endParaRPr sz="11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7" name="Shape 297"/>
          <p:cNvSpPr txBox="1"/>
          <p:nvPr/>
        </p:nvSpPr>
        <p:spPr>
          <a:xfrm>
            <a:off x="9816945" y="2514600"/>
            <a:ext cx="1460660" cy="3796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Slope</a:t>
            </a:r>
            <a:endParaRPr sz="11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8" name="Shape 2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6405" y="4326394"/>
            <a:ext cx="3224100" cy="2303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Shape 2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76041" y="3915060"/>
            <a:ext cx="3224100" cy="2303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Shape 30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07953" y="3413244"/>
            <a:ext cx="3224100" cy="2303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Shape 30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51153" y="2979280"/>
            <a:ext cx="3224100" cy="2303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Shape 30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6405" y="1612040"/>
            <a:ext cx="3224100" cy="2303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Shape 30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76041" y="1110223"/>
            <a:ext cx="3224100" cy="2303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Shape 30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07953" y="668780"/>
            <a:ext cx="3224100" cy="2303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Shape 30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751153" y="287794"/>
            <a:ext cx="3224100" cy="2303021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Shape 306"/>
          <p:cNvSpPr/>
          <p:nvPr/>
        </p:nvSpPr>
        <p:spPr>
          <a:xfrm>
            <a:off x="7528560" y="6101129"/>
            <a:ext cx="4277360" cy="487519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rPr lang="en-US" sz="1867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&gt;100 geospatial layers</a:t>
            </a:r>
            <a:endParaRPr sz="1400" b="1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" name="Shape 307"/>
          <p:cNvSpPr txBox="1"/>
          <p:nvPr/>
        </p:nvSpPr>
        <p:spPr>
          <a:xfrm>
            <a:off x="203201" y="3869179"/>
            <a:ext cx="3136052" cy="66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Number of compounds &amp; area settled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Shape 308"/>
          <p:cNvSpPr/>
          <p:nvPr/>
        </p:nvSpPr>
        <p:spPr>
          <a:xfrm>
            <a:off x="-67" y="6778853"/>
            <a:ext cx="12192000" cy="99600"/>
          </a:xfrm>
          <a:prstGeom prst="rect">
            <a:avLst/>
          </a:prstGeom>
          <a:solidFill>
            <a:srgbClr val="A08C6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Shape 309"/>
          <p:cNvSpPr txBox="1"/>
          <p:nvPr/>
        </p:nvSpPr>
        <p:spPr>
          <a:xfrm>
            <a:off x="203201" y="244038"/>
            <a:ext cx="12395270" cy="64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4.1. Inputs: </a:t>
            </a:r>
            <a:r>
              <a:rPr lang="en-US" sz="3200" b="1" i="0" u="none" strike="noStrike" cap="none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Example – ancillary geospatial 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datasets</a:t>
            </a:r>
            <a:endParaRPr sz="3200" b="1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10" name="Shape 310"/>
          <p:cNvCxnSpPr/>
          <p:nvPr/>
        </p:nvCxnSpPr>
        <p:spPr>
          <a:xfrm>
            <a:off x="2422056" y="891004"/>
            <a:ext cx="4548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01121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Shape 317" descr="AFG_EAs_survey_pop_count.png"/>
          <p:cNvPicPr preferRelativeResize="0"/>
          <p:nvPr/>
        </p:nvPicPr>
        <p:blipFill rotWithShape="1">
          <a:blip r:embed="rId3">
            <a:alphaModFix/>
          </a:blip>
          <a:srcRect t="39" b="35"/>
          <a:stretch/>
        </p:blipFill>
        <p:spPr>
          <a:xfrm>
            <a:off x="308054" y="883673"/>
            <a:ext cx="6600092" cy="451755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3529"/>
              </a:srgbClr>
            </a:outerShdw>
          </a:effectLst>
        </p:spPr>
      </p:pic>
      <p:pic>
        <p:nvPicPr>
          <p:cNvPr id="318" name="Shape 3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90493" y="335749"/>
            <a:ext cx="4419600" cy="28067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3529"/>
              </a:srgbClr>
            </a:outerShdw>
          </a:effectLst>
        </p:spPr>
      </p:pic>
      <p:pic>
        <p:nvPicPr>
          <p:cNvPr id="319" name="Shape 3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22703" y="3419736"/>
            <a:ext cx="4355181" cy="246633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3529"/>
              </a:srgbClr>
            </a:outerShdw>
          </a:effectLst>
        </p:spPr>
      </p:pic>
      <p:pic>
        <p:nvPicPr>
          <p:cNvPr id="320" name="Shape 3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04647" y="2650256"/>
            <a:ext cx="2397631" cy="400529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3529"/>
              </a:srgbClr>
            </a:outerShdw>
          </a:effectLst>
        </p:spPr>
      </p:pic>
      <p:sp>
        <p:nvSpPr>
          <p:cNvPr id="321" name="Shape 321"/>
          <p:cNvSpPr/>
          <p:nvPr/>
        </p:nvSpPr>
        <p:spPr>
          <a:xfrm>
            <a:off x="-67" y="6778853"/>
            <a:ext cx="12192000" cy="99600"/>
          </a:xfrm>
          <a:prstGeom prst="rect">
            <a:avLst/>
          </a:prstGeom>
          <a:solidFill>
            <a:srgbClr val="A08C6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Shape 3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887868" y="6163355"/>
            <a:ext cx="1180033" cy="4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549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Shape 335" descr="AFG_EAs_pop_estimates_notadjusted.png"/>
          <p:cNvPicPr preferRelativeResize="0"/>
          <p:nvPr/>
        </p:nvPicPr>
        <p:blipFill rotWithShape="1">
          <a:blip r:embed="rId3">
            <a:alphaModFix/>
          </a:blip>
          <a:srcRect t="39" b="28"/>
          <a:stretch/>
        </p:blipFill>
        <p:spPr>
          <a:xfrm>
            <a:off x="0" y="139148"/>
            <a:ext cx="12192000" cy="658234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Shape 336"/>
          <p:cNvSpPr/>
          <p:nvPr/>
        </p:nvSpPr>
        <p:spPr>
          <a:xfrm>
            <a:off x="-67" y="6778853"/>
            <a:ext cx="12192000" cy="99600"/>
          </a:xfrm>
          <a:prstGeom prst="rect">
            <a:avLst/>
          </a:prstGeom>
          <a:solidFill>
            <a:srgbClr val="A08C6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7" name="Shape 3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87868" y="6163355"/>
            <a:ext cx="1180033" cy="4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042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</a:pPr>
            <a:endParaRPr sz="3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4" name="Shape 3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125" y="46000"/>
            <a:ext cx="11850330" cy="6766026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Shape 345"/>
          <p:cNvSpPr/>
          <p:nvPr/>
        </p:nvSpPr>
        <p:spPr>
          <a:xfrm>
            <a:off x="-67" y="6778853"/>
            <a:ext cx="12192000" cy="99600"/>
          </a:xfrm>
          <a:prstGeom prst="rect">
            <a:avLst/>
          </a:prstGeom>
          <a:solidFill>
            <a:srgbClr val="A08C6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994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186"/>
            <a:ext cx="12192000" cy="674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736"/>
            <a:ext cx="12192000" cy="675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7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457200" lvl="1" indent="0">
              <a:buNone/>
            </a:pPr>
            <a:r>
              <a:rPr lang="en-US" sz="4000" dirty="0" smtClean="0"/>
              <a:t>3.2. Case Study 2: Nigeria Polio Project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9246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2684"/>
            <a:ext cx="12192000" cy="684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2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890"/>
            <a:ext cx="12192000" cy="673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41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3" y="0"/>
            <a:ext cx="121451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6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23"/>
            <a:ext cx="12192000" cy="678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91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181"/>
            <a:ext cx="12192000" cy="677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55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4400" b="1" dirty="0">
                <a:latin typeface="Raleway" panose="020B0503030101060003" pitchFamily="34" charset="0"/>
              </a:rPr>
              <a:t>4</a:t>
            </a:r>
            <a:r>
              <a:rPr lang="en-US" sz="4400" b="1" dirty="0" smtClean="0">
                <a:latin typeface="Raleway" panose="020B0503030101060003" pitchFamily="34" charset="0"/>
              </a:rPr>
              <a:t>. GRID</a:t>
            </a:r>
            <a:r>
              <a:rPr lang="en-US" sz="4400" b="1" baseline="30000" dirty="0" smtClean="0">
                <a:latin typeface="Raleway" panose="020B0503030101060003" pitchFamily="34" charset="0"/>
              </a:rPr>
              <a:t>3 </a:t>
            </a:r>
            <a:r>
              <a:rPr lang="en-US" sz="4400" b="1" dirty="0">
                <a:latin typeface="Raleway" panose="020B0503030101060003" pitchFamily="34" charset="0"/>
              </a:rPr>
              <a:t>Project – </a:t>
            </a:r>
            <a:r>
              <a:rPr lang="en-US" sz="4400" b="1" dirty="0" smtClean="0">
                <a:latin typeface="Raleway" panose="020B0503030101060003" pitchFamily="34" charset="0"/>
              </a:rPr>
              <a:t>Partnerships!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9978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4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.1. </a:t>
            </a:r>
            <a:r>
              <a:rPr lang="en-US" dirty="0">
                <a:latin typeface="Raleway" panose="020B0503030101060003" pitchFamily="34" charset="0"/>
              </a:rPr>
              <a:t>GRID</a:t>
            </a:r>
            <a:r>
              <a:rPr lang="en-US" baseline="30000" dirty="0">
                <a:latin typeface="Raleway" panose="020B0503030101060003" pitchFamily="34" charset="0"/>
              </a:rPr>
              <a:t>3 </a:t>
            </a:r>
            <a:r>
              <a:rPr lang="en-US" baseline="30000" dirty="0" smtClean="0">
                <a:latin typeface="Raleway" panose="020B0503030101060003" pitchFamily="34" charset="0"/>
              </a:rPr>
              <a:t>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is A Global Partnership</a:t>
            </a:r>
            <a:endParaRPr lang="en-US" baseline="30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pic>
        <p:nvPicPr>
          <p:cNvPr id="10" name="Shape 1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9817" y="3303499"/>
            <a:ext cx="861115" cy="900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hape 1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2417" y="3309769"/>
            <a:ext cx="1125188" cy="783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1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61955" y="3374089"/>
            <a:ext cx="2636241" cy="537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hape 1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49757" y="3303499"/>
            <a:ext cx="1953966" cy="795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Shape 1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03895" y="3312993"/>
            <a:ext cx="1857887" cy="79450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483674" y="4502879"/>
            <a:ext cx="27488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chemeClr val="bg2">
                    <a:lumMod val="25000"/>
                  </a:schemeClr>
                </a:solidFill>
              </a:rPr>
              <a:t>Oversight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</a:rPr>
              <a:t> and Decision Making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00508" y="4502879"/>
            <a:ext cx="3606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>
                <a:solidFill>
                  <a:schemeClr val="bg2">
                    <a:lumMod val="25000"/>
                  </a:schemeClr>
                </a:solidFill>
              </a:rPr>
              <a:t>Technical Implementation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, Capacity Strengthening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53389" y="4502879"/>
            <a:ext cx="3317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Management, Networking, </a:t>
            </a:r>
            <a:r>
              <a:rPr lang="en-US" sz="2000" b="1" u="sng" dirty="0" smtClean="0">
                <a:solidFill>
                  <a:schemeClr val="bg2">
                    <a:lumMod val="25000"/>
                  </a:schemeClr>
                </a:solidFill>
              </a:rPr>
              <a:t>Advocacy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, Communication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79513" y="2365455"/>
            <a:ext cx="31571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+mj-lt"/>
                <a:cs typeface="Calibri Light" panose="020F0302020204030204" pitchFamily="34" charset="0"/>
              </a:rPr>
              <a:t>Funding Partners</a:t>
            </a:r>
            <a:endParaRPr 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0" name="Content Placeholder 7"/>
          <p:cNvSpPr>
            <a:spLocks noGrp="1"/>
          </p:cNvSpPr>
          <p:nvPr>
            <p:ph idx="1"/>
          </p:nvPr>
        </p:nvSpPr>
        <p:spPr>
          <a:xfrm>
            <a:off x="3927307" y="1757732"/>
            <a:ext cx="3952832" cy="607723"/>
          </a:xfrm>
        </p:spPr>
        <p:txBody>
          <a:bodyPr>
            <a:noAutofit/>
          </a:bodyPr>
          <a:lstStyle/>
          <a:p>
            <a:pPr marL="0" indent="0" algn="ctr">
              <a:lnSpc>
                <a:spcPct val="125000"/>
              </a:lnSpc>
              <a:spcBef>
                <a:spcPts val="0"/>
              </a:spcBef>
              <a:buNone/>
            </a:pPr>
            <a:r>
              <a:rPr lang="en-GB" b="1" dirty="0" smtClean="0">
                <a:solidFill>
                  <a:srgbClr val="F26517"/>
                </a:solidFill>
                <a:latin typeface="+mj-lt"/>
              </a:rPr>
              <a:t>Implementing Partners</a:t>
            </a:r>
          </a:p>
        </p:txBody>
      </p:sp>
      <p:sp>
        <p:nvSpPr>
          <p:cNvPr id="43" name="Content Placeholder 7"/>
          <p:cNvSpPr txBox="1">
            <a:spLocks/>
          </p:cNvSpPr>
          <p:nvPr/>
        </p:nvSpPr>
        <p:spPr>
          <a:xfrm>
            <a:off x="8261783" y="2063642"/>
            <a:ext cx="3444982" cy="11309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b="1" dirty="0" smtClean="0">
                <a:solidFill>
                  <a:srgbClr val="FCAF1C"/>
                </a:solidFill>
                <a:latin typeface="+mj-lt"/>
              </a:rPr>
              <a:t>Coordinating Partner</a:t>
            </a:r>
          </a:p>
        </p:txBody>
      </p:sp>
    </p:spTree>
    <p:extLst>
      <p:ext uri="{BB962C8B-B14F-4D97-AF65-F5344CB8AC3E}">
        <p14:creationId xmlns:p14="http://schemas.microsoft.com/office/powerpoint/2010/main" val="346373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Shape 524"/>
          <p:cNvSpPr txBox="1">
            <a:spLocks noGrp="1"/>
          </p:cNvSpPr>
          <p:nvPr>
            <p:ph type="title"/>
          </p:nvPr>
        </p:nvSpPr>
        <p:spPr>
          <a:xfrm>
            <a:off x="386500" y="76200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</a:pPr>
            <a:r>
              <a:rPr lang="en-US" sz="4000" b="1" dirty="0" smtClean="0">
                <a:solidFill>
                  <a:srgbClr val="AA3933"/>
                </a:solidFill>
              </a:rPr>
              <a:t>4</a:t>
            </a:r>
            <a:r>
              <a:rPr lang="en-US" sz="4000" b="1" i="0" u="none" strike="noStrike" cap="none" dirty="0" smtClean="0">
                <a:solidFill>
                  <a:srgbClr val="AA3933"/>
                </a:solidFill>
                <a:latin typeface="Arial"/>
                <a:ea typeface="Arial"/>
                <a:cs typeface="Arial"/>
                <a:sym typeface="Arial"/>
              </a:rPr>
              <a:t>.2. GRID</a:t>
            </a:r>
            <a:r>
              <a:rPr lang="en-US" sz="4000" b="1" i="0" u="none" strike="noStrike" cap="none" baseline="30000" dirty="0" smtClean="0">
                <a:solidFill>
                  <a:srgbClr val="AA3933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US" sz="4000" b="1" i="0" u="none" strike="noStrike" cap="none" dirty="0">
                <a:solidFill>
                  <a:srgbClr val="AA3933"/>
                </a:solidFill>
                <a:latin typeface="Arial"/>
                <a:ea typeface="Arial"/>
                <a:cs typeface="Arial"/>
                <a:sym typeface="Arial"/>
              </a:rPr>
              <a:t>Implementation Structure</a:t>
            </a:r>
            <a:endParaRPr sz="4000" b="1" i="0" u="none" strike="noStrike" cap="none" dirty="0">
              <a:solidFill>
                <a:srgbClr val="AA39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5" name="Shape 525"/>
          <p:cNvCxnSpPr/>
          <p:nvPr/>
        </p:nvCxnSpPr>
        <p:spPr>
          <a:xfrm>
            <a:off x="386491" y="827836"/>
            <a:ext cx="11759700" cy="0"/>
          </a:xfrm>
          <a:prstGeom prst="straightConnector1">
            <a:avLst/>
          </a:prstGeom>
          <a:noFill/>
          <a:ln w="38100" cap="flat" cmpd="sng">
            <a:solidFill>
              <a:srgbClr val="AA393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26" name="Shape 526"/>
          <p:cNvSpPr/>
          <p:nvPr/>
        </p:nvSpPr>
        <p:spPr>
          <a:xfrm>
            <a:off x="386491" y="2578666"/>
            <a:ext cx="2383984" cy="558069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0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BMGF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Shape 527"/>
          <p:cNvSpPr/>
          <p:nvPr/>
        </p:nvSpPr>
        <p:spPr>
          <a:xfrm>
            <a:off x="2980974" y="2578666"/>
            <a:ext cx="2313201" cy="558069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UK </a:t>
            </a:r>
            <a:r>
              <a:rPr lang="en-US" sz="20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DFID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Shape 528"/>
          <p:cNvSpPr txBox="1"/>
          <p:nvPr/>
        </p:nvSpPr>
        <p:spPr>
          <a:xfrm>
            <a:off x="1670275" y="1415258"/>
            <a:ext cx="27222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Global Level</a:t>
            </a:r>
            <a:endParaRPr sz="3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Shape 529"/>
          <p:cNvSpPr/>
          <p:nvPr/>
        </p:nvSpPr>
        <p:spPr>
          <a:xfrm>
            <a:off x="386500" y="4723075"/>
            <a:ext cx="2383975" cy="769302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Flowminder</a:t>
            </a:r>
            <a:r>
              <a:rPr lang="en-US" sz="20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000" b="0" i="0" u="none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WorldPop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Shape 530"/>
          <p:cNvSpPr/>
          <p:nvPr/>
        </p:nvSpPr>
        <p:spPr>
          <a:xfrm>
            <a:off x="2279940" y="3966976"/>
            <a:ext cx="1175100" cy="443666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CIESIN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Shape 531"/>
          <p:cNvSpPr/>
          <p:nvPr/>
        </p:nvSpPr>
        <p:spPr>
          <a:xfrm>
            <a:off x="3194115" y="4715900"/>
            <a:ext cx="2100059" cy="776477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UNFPA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Shape 534"/>
          <p:cNvSpPr txBox="1"/>
          <p:nvPr/>
        </p:nvSpPr>
        <p:spPr>
          <a:xfrm>
            <a:off x="2361875" y="1995716"/>
            <a:ext cx="1238100" cy="4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Funders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Shape 535"/>
          <p:cNvSpPr txBox="1"/>
          <p:nvPr/>
        </p:nvSpPr>
        <p:spPr>
          <a:xfrm>
            <a:off x="386500" y="4273177"/>
            <a:ext cx="4539461" cy="376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Implementing Partners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Shape 537"/>
          <p:cNvSpPr txBox="1"/>
          <p:nvPr/>
        </p:nvSpPr>
        <p:spPr>
          <a:xfrm>
            <a:off x="8102663" y="1995716"/>
            <a:ext cx="3644537" cy="727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National Level</a:t>
            </a:r>
            <a:endParaRPr sz="3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Shape 538"/>
          <p:cNvSpPr txBox="1"/>
          <p:nvPr/>
        </p:nvSpPr>
        <p:spPr>
          <a:xfrm>
            <a:off x="1670275" y="3300058"/>
            <a:ext cx="2722200" cy="3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Coordinating Partner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Shape 545"/>
          <p:cNvSpPr txBox="1"/>
          <p:nvPr/>
        </p:nvSpPr>
        <p:spPr>
          <a:xfrm>
            <a:off x="386500" y="5698249"/>
            <a:ext cx="4907674" cy="9162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>
              <a:buSzPts val="24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Project </a:t>
            </a:r>
            <a:r>
              <a:rPr lang="en-US" sz="2000" dirty="0">
                <a:solidFill>
                  <a:schemeClr val="tx1"/>
                </a:solidFill>
              </a:rPr>
              <a:t>Management </a:t>
            </a:r>
            <a:r>
              <a:rPr lang="en-US" sz="2000" dirty="0" smtClean="0">
                <a:solidFill>
                  <a:schemeClr val="tx1"/>
                </a:solidFill>
              </a:rPr>
              <a:t>Team</a:t>
            </a:r>
            <a:endParaRPr lang="en-US" sz="2000" dirty="0">
              <a:solidFill>
                <a:schemeClr val="tx1"/>
              </a:solidFill>
            </a:endParaRPr>
          </a:p>
          <a:p>
            <a:pPr marL="342900" lvl="0" indent="-342900">
              <a:buSzPts val="24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Sub-committees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Country implementation Teams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9" name="Shape 545"/>
          <p:cNvSpPr txBox="1"/>
          <p:nvPr/>
        </p:nvSpPr>
        <p:spPr>
          <a:xfrm>
            <a:off x="8102663" y="2971694"/>
            <a:ext cx="3644537" cy="103101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SzPts val="2400"/>
            </a:pPr>
            <a:r>
              <a:rPr lang="en-US" sz="2800" b="1" dirty="0" smtClean="0">
                <a:solidFill>
                  <a:schemeClr val="tx1"/>
                </a:solidFill>
              </a:rPr>
              <a:t>National Steering Committee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0" name="Shape 545"/>
          <p:cNvSpPr txBox="1"/>
          <p:nvPr/>
        </p:nvSpPr>
        <p:spPr>
          <a:xfrm>
            <a:off x="4598758" y="963538"/>
            <a:ext cx="3886816" cy="614451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SzPts val="2400"/>
            </a:pPr>
            <a:r>
              <a:rPr lang="en-US" sz="2400" b="1" dirty="0">
                <a:solidFill>
                  <a:schemeClr val="tx1"/>
                </a:solidFill>
              </a:rPr>
              <a:t>Global Advisory Group</a:t>
            </a:r>
          </a:p>
        </p:txBody>
      </p:sp>
      <p:sp>
        <p:nvSpPr>
          <p:cNvPr id="22" name="Shape 545"/>
          <p:cNvSpPr txBox="1"/>
          <p:nvPr/>
        </p:nvSpPr>
        <p:spPr>
          <a:xfrm>
            <a:off x="8102663" y="4346626"/>
            <a:ext cx="3644537" cy="1003143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SzPts val="2400"/>
            </a:pPr>
            <a:r>
              <a:rPr lang="en-US" sz="2800" b="1" dirty="0" smtClean="0">
                <a:solidFill>
                  <a:schemeClr val="tx1"/>
                </a:solidFill>
              </a:rPr>
              <a:t>Technical Support Team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1" name="Shape 545"/>
          <p:cNvSpPr txBox="1"/>
          <p:nvPr/>
        </p:nvSpPr>
        <p:spPr>
          <a:xfrm>
            <a:off x="8102663" y="5698249"/>
            <a:ext cx="3644537" cy="91620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SzPts val="2400"/>
            </a:pPr>
            <a:r>
              <a:rPr lang="en-US" sz="2800" b="1" i="1" dirty="0" smtClean="0">
                <a:solidFill>
                  <a:schemeClr val="tx1"/>
                </a:solidFill>
              </a:rPr>
              <a:t>GRID National Coordinator</a:t>
            </a:r>
            <a:endParaRPr lang="en-US" sz="28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8" t="3219" r="25186" b="17011"/>
          <a:stretch/>
        </p:blipFill>
        <p:spPr>
          <a:xfrm>
            <a:off x="7235530" y="1468107"/>
            <a:ext cx="4023125" cy="49155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+mj-lt"/>
                <a:cs typeface="Calibri Light" panose="020F0302020204030204" pitchFamily="34" charset="0"/>
              </a:rPr>
              <a:t>5</a:t>
            </a:r>
            <a:r>
              <a:rPr lang="en-US" dirty="0" smtClean="0">
                <a:latin typeface="+mj-lt"/>
                <a:cs typeface="Calibri Light" panose="020F0302020204030204" pitchFamily="34" charset="0"/>
              </a:rPr>
              <a:t>. </a:t>
            </a:r>
            <a:r>
              <a:rPr lang="en-US" b="0" dirty="0"/>
              <a:t>GRID</a:t>
            </a:r>
            <a:r>
              <a:rPr lang="en-US" b="0" baseline="30000" dirty="0"/>
              <a:t>3 </a:t>
            </a:r>
            <a:r>
              <a:rPr lang="en-US" dirty="0" smtClean="0">
                <a:latin typeface="+mj-lt"/>
                <a:cs typeface="Calibri Light" panose="020F0302020204030204" pitchFamily="34" charset="0"/>
              </a:rPr>
              <a:t>Current Focus Countries</a:t>
            </a:r>
            <a:endParaRPr lang="en-US" dirty="0">
              <a:latin typeface="+mj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3"/>
          </p:nvPr>
        </p:nvSpPr>
        <p:spPr>
          <a:xfrm>
            <a:off x="359303" y="1173870"/>
            <a:ext cx="11455463" cy="1035930"/>
          </a:xfrm>
        </p:spPr>
        <p:txBody>
          <a:bodyPr>
            <a:noAutofit/>
          </a:bodyPr>
          <a:lstStyle/>
          <a:p>
            <a:r>
              <a:rPr lang="en-US" sz="2800" b="0" dirty="0">
                <a:latin typeface="+mj-lt"/>
              </a:rPr>
              <a:t>GRID</a:t>
            </a:r>
            <a:r>
              <a:rPr lang="en-US" sz="2800" b="0" baseline="30000" dirty="0">
                <a:latin typeface="+mj-lt"/>
              </a:rPr>
              <a:t>3</a:t>
            </a:r>
            <a:r>
              <a:rPr lang="en-US" sz="2800" b="0" dirty="0">
                <a:latin typeface="+mj-lt"/>
              </a:rPr>
              <a:t> is underway </a:t>
            </a:r>
            <a:r>
              <a:rPr lang="en-US" sz="2800" b="0" dirty="0" smtClean="0">
                <a:latin typeface="+mj-lt"/>
              </a:rPr>
              <a:t>in 3 African countries, </a:t>
            </a:r>
          </a:p>
          <a:p>
            <a:r>
              <a:rPr lang="en-US" sz="2800" b="0" dirty="0" smtClean="0">
                <a:latin typeface="+mj-lt"/>
              </a:rPr>
              <a:t>Actively exploring 3 more:</a:t>
            </a:r>
            <a:endParaRPr lang="en-US" sz="2800" b="0" baseline="30000" dirty="0">
              <a:latin typeface="+mj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5797565" y="2676868"/>
            <a:ext cx="1907113" cy="3706818"/>
            <a:chOff x="5090223" y="2209800"/>
            <a:chExt cx="1907113" cy="3706818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5090223" y="2209800"/>
              <a:ext cx="0" cy="37068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241629" y="4148109"/>
              <a:ext cx="131202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6553658" y="3928243"/>
              <a:ext cx="443678" cy="2198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-208812" y="2444297"/>
            <a:ext cx="5705321" cy="5047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</a:rPr>
              <a:t>Nigeria</a:t>
            </a:r>
          </a:p>
          <a:p>
            <a:pPr algn="r">
              <a:lnSpc>
                <a:spcPct val="150000"/>
              </a:lnSpc>
            </a:pP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</a:rPr>
              <a:t>Zambia</a:t>
            </a:r>
          </a:p>
          <a:p>
            <a:pPr algn="r">
              <a:lnSpc>
                <a:spcPct val="150000"/>
              </a:lnSpc>
            </a:pP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</a:rPr>
              <a:t>Democratic Republic of the Congo</a:t>
            </a:r>
          </a:p>
          <a:p>
            <a:pPr algn="r">
              <a:lnSpc>
                <a:spcPct val="150000"/>
              </a:lnSpc>
            </a:pPr>
            <a:endParaRPr lang="en-GB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</a:rPr>
              <a:t>South Sudan</a:t>
            </a:r>
          </a:p>
          <a:p>
            <a:pPr algn="r">
              <a:lnSpc>
                <a:spcPct val="150000"/>
              </a:lnSpc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Mozambique</a:t>
            </a:r>
          </a:p>
          <a:p>
            <a:pPr algn="r">
              <a:lnSpc>
                <a:spcPct val="150000"/>
              </a:lnSpc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Tanzania</a:t>
            </a:r>
          </a:p>
          <a:p>
            <a:pPr algn="r">
              <a:lnSpc>
                <a:spcPct val="150000"/>
              </a:lnSpc>
            </a:pPr>
            <a:endParaRPr lang="en-GB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endParaRPr lang="en-GB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76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935557"/>
            <a:ext cx="12192000" cy="2093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360218" y="4804157"/>
            <a:ext cx="11471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For more information, contact us: </a:t>
            </a:r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info@grid3.org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227124"/>
            <a:ext cx="1219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+mj-lt"/>
                <a:cs typeface="Calibri Light" panose="020F0302020204030204" pitchFamily="34" charset="0"/>
              </a:rPr>
              <a:t>@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+mj-lt"/>
                <a:cs typeface="Calibri Light" panose="020F0302020204030204" pitchFamily="34" charset="0"/>
              </a:rPr>
              <a:t>Flowminder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+mj-lt"/>
                <a:cs typeface="Calibri Light" panose="020F0302020204030204" pitchFamily="34" charset="0"/>
              </a:rPr>
              <a:t>, @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+mj-lt"/>
                <a:cs typeface="Calibri Light" panose="020F0302020204030204" pitchFamily="34" charset="0"/>
              </a:rPr>
              <a:t>WorldPopProject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+mj-lt"/>
                <a:cs typeface="Calibri Light" panose="020F0302020204030204" pitchFamily="34" charset="0"/>
              </a:rPr>
              <a:t>, @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+mj-lt"/>
                <a:cs typeface="Calibri Light" panose="020F0302020204030204" pitchFamily="34" charset="0"/>
              </a:rPr>
              <a:t>PopDevUNFPA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+mj-lt"/>
                <a:cs typeface="Calibri Light" panose="020F0302020204030204" pitchFamily="34" charset="0"/>
              </a:rPr>
              <a:t>, and @CIESIN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790460"/>
            <a:ext cx="12192000" cy="383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AB3933"/>
                </a:solidFill>
                <a:latin typeface="+mj-lt"/>
                <a:cs typeface="Calibri Light" panose="020F0302020204030204" pitchFamily="34" charset="0"/>
              </a:rPr>
              <a:t>For project updates and announcements, follow the partners on Twitter or #</a:t>
            </a:r>
            <a:r>
              <a:rPr lang="en-US" b="1" dirty="0" smtClean="0">
                <a:solidFill>
                  <a:srgbClr val="AB3933"/>
                </a:solidFill>
                <a:latin typeface="+mj-lt"/>
              </a:rPr>
              <a:t>GRID</a:t>
            </a:r>
            <a:r>
              <a:rPr lang="en-US" b="1" baseline="30000" dirty="0" smtClean="0">
                <a:solidFill>
                  <a:srgbClr val="AB3933"/>
                </a:solidFill>
                <a:latin typeface="+mj-lt"/>
              </a:rPr>
              <a:t>3</a:t>
            </a:r>
            <a:endParaRPr lang="en-US" b="1" dirty="0">
              <a:solidFill>
                <a:srgbClr val="AB3933"/>
              </a:solidFill>
              <a:latin typeface="+mj-lt"/>
              <a:cs typeface="Calibri Light" panose="020F0302020204030204" pitchFamily="34" charset="0"/>
            </a:endParaRPr>
          </a:p>
        </p:txBody>
      </p:sp>
      <p:pic>
        <p:nvPicPr>
          <p:cNvPr id="7" name="Shape 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904" y="654287"/>
            <a:ext cx="10568894" cy="38872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664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3670" y="2195184"/>
            <a:ext cx="35663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 smtClean="0">
                <a:solidFill>
                  <a:schemeClr val="accent2"/>
                </a:solidFill>
              </a:rPr>
              <a:t>UNFPA Population </a:t>
            </a:r>
            <a:r>
              <a:rPr lang="en-US" sz="4200" b="1" dirty="0" smtClean="0">
                <a:solidFill>
                  <a:schemeClr val="accent2"/>
                </a:solidFill>
              </a:rPr>
              <a:t>Data Platform</a:t>
            </a:r>
            <a:endParaRPr lang="en-US" sz="4200" b="1" i="1" dirty="0">
              <a:solidFill>
                <a:schemeClr val="accent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6252" y="2912419"/>
            <a:ext cx="37011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endParaRPr lang="en-US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17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978295" y="4796136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Times New Roman" pitchFamily="18" charset="0"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086417" y="2012917"/>
            <a:ext cx="883126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8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        </a:t>
            </a:r>
            <a:r>
              <a:rPr lang="en-GB" sz="3200" b="1" dirty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UNFPA Population Data Platform (PDP):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3200" b="1" dirty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        General Description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2362200" y="4714874"/>
            <a:ext cx="7772400" cy="1129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15400" y="6400801"/>
            <a:ext cx="1752600" cy="457200"/>
          </a:xfrm>
        </p:spPr>
        <p:txBody>
          <a:bodyPr/>
          <a:lstStyle/>
          <a:p>
            <a:pPr algn="ctr"/>
            <a:fld id="{465F290C-8C44-4AFE-AE9B-3AE2DE9B0C62}" type="slidenum">
              <a:rPr lang="en-US" sz="100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pPr algn="ctr"/>
              <a:t>35</a:t>
            </a:fld>
            <a:endParaRPr lang="en-US" sz="1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2984"/>
            <a:ext cx="4533900" cy="508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39546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Outline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Introduction – why dissemination platforms?</a:t>
            </a:r>
          </a:p>
          <a:p>
            <a:pPr marL="514350" indent="-514350">
              <a:buAutoNum type="arabicPeriod"/>
            </a:pPr>
            <a:r>
              <a:rPr lang="en-US" dirty="0" smtClean="0"/>
              <a:t>PDP Overview </a:t>
            </a:r>
          </a:p>
          <a:p>
            <a:pPr marL="514350" indent="-514350">
              <a:buAutoNum type="arabicPeriod"/>
            </a:pPr>
            <a:r>
              <a:rPr lang="en-US" dirty="0" smtClean="0"/>
              <a:t>PDP Ecosystem, Building Blocks &amp; Functions</a:t>
            </a:r>
          </a:p>
          <a:p>
            <a:pPr marL="514350" indent="-514350">
              <a:buAutoNum type="arabicPeriod"/>
            </a:pPr>
            <a:r>
              <a:rPr lang="en-US" dirty="0" smtClean="0"/>
              <a:t>PDP Architecture</a:t>
            </a:r>
          </a:p>
          <a:p>
            <a:pPr marL="514350" indent="-514350">
              <a:buAutoNum type="arabicPeriod"/>
            </a:pPr>
            <a:r>
              <a:rPr lang="en-US" dirty="0" smtClean="0"/>
              <a:t>User Experience</a:t>
            </a:r>
          </a:p>
          <a:p>
            <a:pPr marL="514350" indent="-514350">
              <a:buAutoNum type="arabicPeriod"/>
            </a:pPr>
            <a:r>
              <a:rPr lang="en-US" dirty="0" smtClean="0"/>
              <a:t>Expected Functions – Examples</a:t>
            </a:r>
          </a:p>
          <a:p>
            <a:pPr marL="514350" indent="-514350">
              <a:buAutoNum type="arabicPeriod"/>
            </a:pPr>
            <a:r>
              <a:rPr lang="en-US" dirty="0" smtClean="0"/>
              <a:t>Partnerships</a:t>
            </a:r>
          </a:p>
          <a:p>
            <a:pPr marL="514350" indent="-514350">
              <a:buAutoNum type="arabicPeriod"/>
            </a:pPr>
            <a:r>
              <a:rPr lang="en-US" dirty="0" smtClean="0"/>
              <a:t>Concluding remarks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90C-8C44-4AFE-AE9B-3AE2DE9B0C62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36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32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1.1. SDGs </a:t>
            </a:r>
            <a:r>
              <a:rPr lang="en-US" sz="4000" dirty="0"/>
              <a:t>Agenda </a:t>
            </a:r>
            <a:r>
              <a:rPr lang="en-US" sz="4000" dirty="0" smtClean="0"/>
              <a:t>2030 &amp; Agenda 2063</a:t>
            </a:r>
            <a:endParaRPr lang="en-US" sz="4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>
          <a:xfrm>
            <a:off x="6135884" y="4592319"/>
            <a:ext cx="5215880" cy="2077060"/>
          </a:xfrm>
        </p:spPr>
        <p:txBody>
          <a:bodyPr/>
          <a:lstStyle/>
          <a:p>
            <a:r>
              <a:rPr lang="en-US" sz="3200" b="1" dirty="0"/>
              <a:t>230 </a:t>
            </a:r>
            <a:r>
              <a:rPr lang="en-US" b="1" dirty="0"/>
              <a:t>Indicators to monitor </a:t>
            </a:r>
            <a:r>
              <a:rPr lang="en-US" sz="3200" b="1" dirty="0"/>
              <a:t>17 </a:t>
            </a:r>
            <a:r>
              <a:rPr lang="en-US" b="1" dirty="0"/>
              <a:t>Goals and </a:t>
            </a:r>
            <a:r>
              <a:rPr lang="en-US" sz="3200" b="1" dirty="0"/>
              <a:t>169 </a:t>
            </a:r>
            <a:r>
              <a:rPr lang="en-US" b="1" dirty="0"/>
              <a:t>Targets of the Sustainable Development Goals (SDGs)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="" xmlns:a16="http://schemas.microsoft.com/office/drawing/2014/main" id="{3AD82246-E2F4-41CF-B34A-D4529AFCF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582915"/>
            <a:ext cx="5618480" cy="298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0103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89559" y="362097"/>
            <a:ext cx="9433733" cy="509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1.2. Explosion </a:t>
            </a:r>
            <a:r>
              <a:rPr lang="en-US" dirty="0"/>
              <a:t>of Data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59A99CA-3007-41DC-8A13-1DB6B3103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010" y="1172606"/>
            <a:ext cx="8691721" cy="55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5740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89559" y="-275129"/>
            <a:ext cx="9433733" cy="1817451"/>
          </a:xfrm>
        </p:spPr>
        <p:txBody>
          <a:bodyPr/>
          <a:lstStyle/>
          <a:p>
            <a:pPr algn="ctr"/>
            <a:r>
              <a:rPr lang="en-US" dirty="0" smtClean="0"/>
              <a:t>1.3. Availability </a:t>
            </a:r>
            <a:r>
              <a:rPr lang="en-US" dirty="0"/>
              <a:t>of, Access to, and Use of Quality Data – Lessons Learned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="" xmlns:a16="http://schemas.microsoft.com/office/drawing/2014/main" id="{5805EDE1-D0B1-47B7-BEE2-8ACD7845854D}"/>
              </a:ext>
            </a:extLst>
          </p:cNvPr>
          <p:cNvSpPr txBox="1">
            <a:spLocks/>
          </p:cNvSpPr>
          <p:nvPr/>
        </p:nvSpPr>
        <p:spPr bwMode="auto">
          <a:xfrm>
            <a:off x="527381" y="2231269"/>
            <a:ext cx="5280587" cy="398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UNFPA-Text" pitchFamily="82" charset="0"/>
              </a:rPr>
              <a:t>There is/are:</a:t>
            </a:r>
          </a:p>
          <a:p>
            <a:pPr lvl="0"/>
            <a:r>
              <a:rPr lang="en-US" sz="2400" u="sng" dirty="0">
                <a:latin typeface="UNFPA-Text" pitchFamily="82" charset="0"/>
              </a:rPr>
              <a:t>Increased availability</a:t>
            </a:r>
            <a:r>
              <a:rPr lang="en-US" sz="2400" dirty="0">
                <a:latin typeface="UNFPA-Text" pitchFamily="82" charset="0"/>
              </a:rPr>
              <a:t> of plenty of data (in any form, of any quality, or in any frequency)</a:t>
            </a:r>
          </a:p>
          <a:p>
            <a:pPr lvl="0"/>
            <a:r>
              <a:rPr lang="en-US" sz="2400" dirty="0">
                <a:latin typeface="UNFPA-Text" pitchFamily="82" charset="0"/>
              </a:rPr>
              <a:t>“Data Led” systems in place producing numerous data sets from various sources of data for development</a:t>
            </a:r>
          </a:p>
          <a:p>
            <a:pPr lvl="0"/>
            <a:r>
              <a:rPr lang="en-US" sz="2400" dirty="0">
                <a:latin typeface="UNFPA-Text" pitchFamily="82" charset="0"/>
              </a:rPr>
              <a:t>More </a:t>
            </a:r>
            <a:r>
              <a:rPr lang="en-US" sz="2400" u="sng" dirty="0">
                <a:latin typeface="UNFPA-Text" pitchFamily="82" charset="0"/>
              </a:rPr>
              <a:t>focus on M&amp;E</a:t>
            </a:r>
          </a:p>
          <a:p>
            <a:r>
              <a:rPr lang="en-US" sz="2400" dirty="0">
                <a:latin typeface="UNFPA-Text" pitchFamily="82" charset="0"/>
              </a:rPr>
              <a:t>Many data producers</a:t>
            </a:r>
            <a:endParaRPr lang="en-ZA" sz="2400" dirty="0">
              <a:latin typeface="UNFPA-Text" pitchFamily="82" charset="0"/>
            </a:endParaRPr>
          </a:p>
          <a:p>
            <a:pPr marL="609585" indent="-609585">
              <a:buSzPct val="120000"/>
            </a:pPr>
            <a:endParaRPr lang="en-ZA" sz="2400" dirty="0">
              <a:latin typeface="UNFPA-Text" pitchFamily="82" charset="0"/>
              <a:cs typeface="Calibri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="" xmlns:a16="http://schemas.microsoft.com/office/drawing/2014/main" id="{987C59CC-0A86-43FD-BC60-5C74E2174F16}"/>
              </a:ext>
            </a:extLst>
          </p:cNvPr>
          <p:cNvSpPr txBox="1">
            <a:spLocks/>
          </p:cNvSpPr>
          <p:nvPr/>
        </p:nvSpPr>
        <p:spPr bwMode="auto">
          <a:xfrm>
            <a:off x="5999990" y="1542322"/>
            <a:ext cx="5504255" cy="459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UNFPA-Text" pitchFamily="82" charset="0"/>
              </a:rPr>
              <a:t>But…</a:t>
            </a:r>
          </a:p>
          <a:p>
            <a:pPr lvl="0"/>
            <a:r>
              <a:rPr lang="en-US" sz="2400" dirty="0">
                <a:latin typeface="UNFPA-Text" pitchFamily="82" charset="0"/>
              </a:rPr>
              <a:t>Little evidence of data and information use</a:t>
            </a:r>
            <a:endParaRPr lang="en-ZA" sz="2400" dirty="0">
              <a:latin typeface="UNFPA-Text" pitchFamily="82" charset="0"/>
            </a:endParaRPr>
          </a:p>
          <a:p>
            <a:pPr lvl="0"/>
            <a:r>
              <a:rPr lang="en-US" sz="2400" dirty="0">
                <a:latin typeface="UNFPA-Text" pitchFamily="82" charset="0"/>
              </a:rPr>
              <a:t>Little focus on the information needs of the very </a:t>
            </a:r>
            <a:r>
              <a:rPr lang="en-US" sz="2400" u="sng" dirty="0">
                <a:latin typeface="UNFPA-Text" pitchFamily="82" charset="0"/>
              </a:rPr>
              <a:t>sub-national level</a:t>
            </a:r>
          </a:p>
          <a:p>
            <a:r>
              <a:rPr lang="en-US" sz="2400" dirty="0">
                <a:latin typeface="UNFPA-Text" pitchFamily="82" charset="0"/>
              </a:rPr>
              <a:t>Little </a:t>
            </a:r>
            <a:r>
              <a:rPr lang="en-US" sz="2400" u="sng" dirty="0">
                <a:latin typeface="UNFPA-Text" pitchFamily="82" charset="0"/>
              </a:rPr>
              <a:t>access</a:t>
            </a:r>
            <a:r>
              <a:rPr lang="en-US" sz="2400" dirty="0">
                <a:latin typeface="UNFPA-Text" pitchFamily="82" charset="0"/>
              </a:rPr>
              <a:t> and </a:t>
            </a:r>
            <a:r>
              <a:rPr lang="en-US" sz="2400" u="sng" dirty="0">
                <a:latin typeface="UNFPA-Text" pitchFamily="82" charset="0"/>
              </a:rPr>
              <a:t>utilization</a:t>
            </a:r>
            <a:r>
              <a:rPr lang="en-US" sz="2400" dirty="0">
                <a:latin typeface="UNFPA-Text" pitchFamily="82" charset="0"/>
              </a:rPr>
              <a:t> of credible data for informed decision making at all levels</a:t>
            </a:r>
          </a:p>
          <a:p>
            <a:r>
              <a:rPr lang="en-US" sz="2400" dirty="0">
                <a:latin typeface="UNFPA-Text" pitchFamily="82" charset="0"/>
              </a:rPr>
              <a:t>Little focus on P,M&amp;E</a:t>
            </a:r>
          </a:p>
          <a:p>
            <a:r>
              <a:rPr lang="en-US" sz="2400" u="sng" dirty="0">
                <a:latin typeface="UNFPA-Text" pitchFamily="82" charset="0"/>
              </a:rPr>
              <a:t>Weak coordination</a:t>
            </a:r>
            <a:r>
              <a:rPr lang="en-US" sz="2400" dirty="0">
                <a:latin typeface="UNFPA-Text" pitchFamily="82" charset="0"/>
              </a:rPr>
              <a:t> between data producers</a:t>
            </a:r>
            <a:endParaRPr lang="en-ZA" sz="2400" dirty="0">
              <a:latin typeface="UNFPA-Text" pitchFamily="82" charset="0"/>
              <a:cs typeface="Calibri" pitchFamily="34" charset="0"/>
            </a:endParaRPr>
          </a:p>
          <a:p>
            <a:pPr marL="609585" indent="-609585">
              <a:buSzPct val="120000"/>
            </a:pPr>
            <a:endParaRPr lang="en-US" sz="2400" dirty="0">
              <a:latin typeface="UNFPA-Text" pitchFamily="82" charset="0"/>
              <a:cs typeface="Calibri" pitchFamily="34" charset="0"/>
            </a:endParaRPr>
          </a:p>
          <a:p>
            <a:endParaRPr lang="en-US" sz="2400" dirty="0">
              <a:latin typeface="UNFPA-Text" pitchFamily="8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4201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9559" y="448452"/>
            <a:ext cx="9433733" cy="509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1.4. Data </a:t>
            </a:r>
            <a:r>
              <a:rPr lang="en-US" dirty="0"/>
              <a:t>Sources for Development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="" xmlns:a16="http://schemas.microsoft.com/office/drawing/2014/main" id="{270379D5-E989-430E-91BA-2FD8F80486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4500521"/>
              </p:ext>
            </p:extLst>
          </p:nvPr>
        </p:nvGraphicFramePr>
        <p:xfrm>
          <a:off x="1467691" y="1168400"/>
          <a:ext cx="7991269" cy="5229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38459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89559" y="-299405"/>
            <a:ext cx="9433733" cy="1841727"/>
          </a:xfrm>
        </p:spPr>
        <p:txBody>
          <a:bodyPr/>
          <a:lstStyle/>
          <a:p>
            <a:pPr algn="ctr"/>
            <a:r>
              <a:rPr lang="en-US" dirty="0" smtClean="0"/>
              <a:t>1.5. Challenges </a:t>
            </a:r>
            <a:r>
              <a:rPr lang="en-US" dirty="0"/>
              <a:t>&amp; Opportunities for Quality</a:t>
            </a:r>
            <a:br>
              <a:rPr lang="en-US" dirty="0"/>
            </a:br>
            <a:r>
              <a:rPr lang="en-US" dirty="0"/>
              <a:t>Data for Development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38CD7087-8A8F-419E-8A7E-86325C7DB4C2}"/>
              </a:ext>
            </a:extLst>
          </p:cNvPr>
          <p:cNvSpPr txBox="1">
            <a:spLocks/>
          </p:cNvSpPr>
          <p:nvPr/>
        </p:nvSpPr>
        <p:spPr bwMode="auto">
          <a:xfrm>
            <a:off x="527381" y="2036875"/>
            <a:ext cx="10945216" cy="3435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sz="2400" b="1" dirty="0">
                <a:latin typeface="UNFPA-Text" pitchFamily="82" charset="0"/>
              </a:rPr>
              <a:t>Increased demand for quality data</a:t>
            </a:r>
            <a:r>
              <a:rPr lang="en-US" sz="2400" dirty="0">
                <a:latin typeface="UNFPA-Text" pitchFamily="82" charset="0"/>
              </a:rPr>
              <a:t> at all levels especially in response to accurate and timely information for </a:t>
            </a:r>
            <a:r>
              <a:rPr lang="en-US" sz="2400" dirty="0" err="1">
                <a:latin typeface="UNFPA-Text" pitchFamily="82" charset="0"/>
              </a:rPr>
              <a:t>programme</a:t>
            </a:r>
            <a:r>
              <a:rPr lang="en-US" sz="2400" dirty="0">
                <a:latin typeface="UNFPA-Text" pitchFamily="82" charset="0"/>
              </a:rPr>
              <a:t> planning, implementation and monitoring and evaluation, including preparedness and response to humanitarian and emergency situations, and as a result of </a:t>
            </a:r>
            <a:r>
              <a:rPr lang="en-US" sz="2400" u="sng" dirty="0">
                <a:latin typeface="UNFPA-Text" pitchFamily="82" charset="0"/>
              </a:rPr>
              <a:t>greater </a:t>
            </a:r>
            <a:r>
              <a:rPr lang="en-ZA" sz="2400" u="sng" dirty="0">
                <a:latin typeface="UNFPA-Text" pitchFamily="82" charset="0"/>
              </a:rPr>
              <a:t>accountability for development outcomes</a:t>
            </a:r>
            <a:r>
              <a:rPr lang="en-US" sz="2400" dirty="0">
                <a:latin typeface="UNFPA-Text" pitchFamily="82" charset="0"/>
              </a:rPr>
              <a:t>; </a:t>
            </a:r>
            <a:endParaRPr lang="en-ZA" sz="2400" dirty="0">
              <a:latin typeface="UNFPA-Text" pitchFamily="82" charset="0"/>
            </a:endParaRPr>
          </a:p>
          <a:p>
            <a:pPr lvl="0"/>
            <a:r>
              <a:rPr lang="en-US" sz="2400" dirty="0">
                <a:latin typeface="UNFPA-Text" pitchFamily="82" charset="0"/>
              </a:rPr>
              <a:t>Time to </a:t>
            </a:r>
            <a:r>
              <a:rPr lang="en-US" sz="2400" b="1" dirty="0">
                <a:latin typeface="UNFPA-Text" pitchFamily="82" charset="0"/>
              </a:rPr>
              <a:t>move the region into a data revolution</a:t>
            </a:r>
            <a:r>
              <a:rPr lang="en-US" sz="2400" dirty="0">
                <a:latin typeface="UNFPA-Text" pitchFamily="82" charset="0"/>
              </a:rPr>
              <a:t> - Use of </a:t>
            </a:r>
            <a:r>
              <a:rPr lang="en-US" sz="2400" u="sng" dirty="0">
                <a:latin typeface="UNFPA-Text" pitchFamily="82" charset="0"/>
              </a:rPr>
              <a:t>new technologies to improve the quality and reduce the cost </a:t>
            </a:r>
            <a:r>
              <a:rPr lang="en-US" sz="2400" dirty="0">
                <a:latin typeface="UNFPA-Text" pitchFamily="82" charset="0"/>
              </a:rPr>
              <a:t>of the production, availability, dissemination, access and utilization of credible data for informed decision making at all levels.</a:t>
            </a:r>
            <a:endParaRPr lang="en-US" sz="2400" dirty="0">
              <a:latin typeface="UNFPA-Text" pitchFamily="82" charset="0"/>
              <a:cs typeface="Calibri" pitchFamily="34" charset="0"/>
            </a:endParaRPr>
          </a:p>
          <a:p>
            <a:endParaRPr lang="en-US" sz="2400" dirty="0">
              <a:latin typeface="UNFPA-Text" pitchFamily="8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5995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828" y="384873"/>
            <a:ext cx="8244000" cy="498598"/>
          </a:xfrm>
        </p:spPr>
        <p:txBody>
          <a:bodyPr/>
          <a:lstStyle/>
          <a:p>
            <a:r>
              <a:rPr lang="en-US" sz="3600" b="1" dirty="0" smtClean="0"/>
              <a:t>2. PDP Overview</a:t>
            </a:r>
            <a:endParaRPr lang="en-US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900000" y="1357886"/>
            <a:ext cx="10551771" cy="48369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dirty="0" smtClean="0">
                <a:latin typeface="+mn-lt"/>
              </a:rPr>
              <a:t>Capitalizes </a:t>
            </a:r>
            <a:r>
              <a:rPr lang="en-US" sz="2600" dirty="0" smtClean="0">
                <a:latin typeface="+mn-lt"/>
              </a:rPr>
              <a:t>on increased availability of </a:t>
            </a:r>
            <a:r>
              <a:rPr lang="en-US" sz="2600" b="1" dirty="0" smtClean="0">
                <a:latin typeface="+mn-lt"/>
              </a:rPr>
              <a:t>geo-spatial </a:t>
            </a:r>
            <a:r>
              <a:rPr lang="en-US" sz="2600" b="1" dirty="0" smtClean="0">
                <a:latin typeface="+mn-lt"/>
              </a:rPr>
              <a:t>database</a:t>
            </a:r>
            <a:endParaRPr lang="en-US" sz="2600" b="1" dirty="0"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dirty="0">
                <a:latin typeface="+mn-lt"/>
              </a:rPr>
              <a:t>New </a:t>
            </a:r>
            <a:r>
              <a:rPr lang="en-US" sz="2600" b="1" dirty="0">
                <a:latin typeface="+mn-lt"/>
              </a:rPr>
              <a:t>web-based, integrated, interoperable data platform</a:t>
            </a:r>
            <a:r>
              <a:rPr lang="en-US" sz="2600" dirty="0">
                <a:latin typeface="+mn-lt"/>
              </a:rPr>
              <a:t> for access to population, development, SRH, gender and related data for knowledge management, standardized reporting, analysis, applied research and informed decision making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b="1" dirty="0">
                <a:latin typeface="+mn-lt"/>
              </a:rPr>
              <a:t>Integrate multiple source data </a:t>
            </a:r>
            <a:r>
              <a:rPr lang="en-US" sz="2600" dirty="0" smtClean="0">
                <a:latin typeface="+mn-lt"/>
              </a:rPr>
              <a:t>– census </a:t>
            </a:r>
            <a:r>
              <a:rPr lang="en-US" sz="2600" dirty="0">
                <a:latin typeface="+mn-lt"/>
              </a:rPr>
              <a:t>microdata, survey, Humanitarian, geospatial, and other ICPD, UNFPA SP, SDG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b="1" dirty="0">
                <a:latin typeface="+mn-lt"/>
              </a:rPr>
              <a:t>Reliance on third-party microdata</a:t>
            </a:r>
            <a:r>
              <a:rPr lang="en-US" sz="2600" dirty="0">
                <a:latin typeface="+mn-lt"/>
              </a:rPr>
              <a:t> (i.e., cleaned and normalized): e.g., IPUMS; and indicators (e.g., UNESCO, UNPD, WPP, DHS, MICS)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dirty="0">
                <a:latin typeface="+mn-lt"/>
              </a:rPr>
              <a:t>Provide current, </a:t>
            </a:r>
            <a:r>
              <a:rPr lang="en-US" sz="2600" b="1" dirty="0">
                <a:latin typeface="+mn-lt"/>
              </a:rPr>
              <a:t>verified standard data</a:t>
            </a:r>
            <a:r>
              <a:rPr lang="en-US" sz="2600" dirty="0">
                <a:latin typeface="+mn-lt"/>
              </a:rPr>
              <a:t> for all UNFPA, external partners and experts, and general public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600" dirty="0">
              <a:latin typeface="+mn-lt"/>
              <a:ea typeface="Calibri" charset="0"/>
              <a:cs typeface="Calibri" charset="0"/>
            </a:endParaRPr>
          </a:p>
          <a:p>
            <a:endParaRPr lang="en-US" sz="2600" dirty="0">
              <a:latin typeface="+mn-lt"/>
            </a:endParaRPr>
          </a:p>
          <a:p>
            <a:endParaRPr lang="en-US" sz="2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689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72"/>
          <p:cNvGrpSpPr/>
          <p:nvPr/>
        </p:nvGrpSpPr>
        <p:grpSpPr>
          <a:xfrm>
            <a:off x="1238599" y="764129"/>
            <a:ext cx="8833161" cy="5703315"/>
            <a:chOff x="685801" y="1125539"/>
            <a:chExt cx="7156451" cy="3465518"/>
          </a:xfr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22000"/>
                </a:sysClr>
              </a:gs>
              <a:gs pos="100000">
                <a:schemeClr val="bg1">
                  <a:lumMod val="75000"/>
                  <a:alpha val="11000"/>
                </a:schemeClr>
              </a:gs>
            </a:gsLst>
            <a:lin ang="16200000" scaled="0"/>
            <a:tileRect/>
          </a:gradFill>
        </p:grpSpPr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808039" y="1968503"/>
              <a:ext cx="55563" cy="49213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34" y="0"/>
                </a:cxn>
                <a:cxn ang="0">
                  <a:pos x="35" y="4"/>
                </a:cxn>
                <a:cxn ang="0">
                  <a:pos x="35" y="12"/>
                </a:cxn>
                <a:cxn ang="0">
                  <a:pos x="34" y="20"/>
                </a:cxn>
                <a:cxn ang="0">
                  <a:pos x="32" y="26"/>
                </a:cxn>
                <a:cxn ang="0">
                  <a:pos x="28" y="28"/>
                </a:cxn>
                <a:cxn ang="0">
                  <a:pos x="20" y="30"/>
                </a:cxn>
                <a:cxn ang="0">
                  <a:pos x="11" y="31"/>
                </a:cxn>
                <a:cxn ang="0">
                  <a:pos x="2" y="30"/>
                </a:cxn>
                <a:cxn ang="0">
                  <a:pos x="0" y="28"/>
                </a:cxn>
                <a:cxn ang="0">
                  <a:pos x="4" y="24"/>
                </a:cxn>
                <a:cxn ang="0">
                  <a:pos x="9" y="22"/>
                </a:cxn>
                <a:cxn ang="0">
                  <a:pos x="17" y="19"/>
                </a:cxn>
                <a:cxn ang="0">
                  <a:pos x="20" y="17"/>
                </a:cxn>
                <a:cxn ang="0">
                  <a:pos x="24" y="13"/>
                </a:cxn>
                <a:cxn ang="0">
                  <a:pos x="24" y="9"/>
                </a:cxn>
                <a:cxn ang="0">
                  <a:pos x="27" y="4"/>
                </a:cxn>
                <a:cxn ang="0">
                  <a:pos x="27" y="1"/>
                </a:cxn>
                <a:cxn ang="0">
                  <a:pos x="28" y="0"/>
                </a:cxn>
              </a:cxnLst>
              <a:rect l="0" t="0" r="r" b="b"/>
              <a:pathLst>
                <a:path w="35" h="31">
                  <a:moveTo>
                    <a:pt x="28" y="0"/>
                  </a:moveTo>
                  <a:lnTo>
                    <a:pt x="34" y="0"/>
                  </a:lnTo>
                  <a:lnTo>
                    <a:pt x="35" y="4"/>
                  </a:lnTo>
                  <a:lnTo>
                    <a:pt x="35" y="12"/>
                  </a:lnTo>
                  <a:lnTo>
                    <a:pt x="34" y="20"/>
                  </a:lnTo>
                  <a:lnTo>
                    <a:pt x="32" y="26"/>
                  </a:lnTo>
                  <a:lnTo>
                    <a:pt x="28" y="28"/>
                  </a:lnTo>
                  <a:lnTo>
                    <a:pt x="20" y="30"/>
                  </a:lnTo>
                  <a:lnTo>
                    <a:pt x="11" y="31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4" y="24"/>
                  </a:lnTo>
                  <a:lnTo>
                    <a:pt x="9" y="22"/>
                  </a:lnTo>
                  <a:lnTo>
                    <a:pt x="17" y="19"/>
                  </a:lnTo>
                  <a:lnTo>
                    <a:pt x="20" y="17"/>
                  </a:lnTo>
                  <a:lnTo>
                    <a:pt x="24" y="13"/>
                  </a:lnTo>
                  <a:lnTo>
                    <a:pt x="24" y="9"/>
                  </a:lnTo>
                  <a:lnTo>
                    <a:pt x="27" y="4"/>
                  </a:lnTo>
                  <a:lnTo>
                    <a:pt x="27" y="1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685801" y="2012953"/>
              <a:ext cx="69850" cy="222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30" y="0"/>
                </a:cxn>
                <a:cxn ang="0">
                  <a:pos x="31" y="2"/>
                </a:cxn>
                <a:cxn ang="0">
                  <a:pos x="34" y="3"/>
                </a:cxn>
                <a:cxn ang="0">
                  <a:pos x="38" y="5"/>
                </a:cxn>
                <a:cxn ang="0">
                  <a:pos x="41" y="5"/>
                </a:cxn>
                <a:cxn ang="0">
                  <a:pos x="44" y="6"/>
                </a:cxn>
                <a:cxn ang="0">
                  <a:pos x="42" y="7"/>
                </a:cxn>
                <a:cxn ang="0">
                  <a:pos x="36" y="10"/>
                </a:cxn>
                <a:cxn ang="0">
                  <a:pos x="27" y="13"/>
                </a:cxn>
                <a:cxn ang="0">
                  <a:pos x="21" y="14"/>
                </a:cxn>
                <a:cxn ang="0">
                  <a:pos x="16" y="14"/>
                </a:cxn>
                <a:cxn ang="0">
                  <a:pos x="12" y="13"/>
                </a:cxn>
                <a:cxn ang="0">
                  <a:pos x="8" y="13"/>
                </a:cxn>
                <a:cxn ang="0">
                  <a:pos x="5" y="10"/>
                </a:cxn>
                <a:cxn ang="0">
                  <a:pos x="1" y="9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5" y="2"/>
                </a:cxn>
                <a:cxn ang="0">
                  <a:pos x="16" y="0"/>
                </a:cxn>
              </a:cxnLst>
              <a:rect l="0" t="0" r="r" b="b"/>
              <a:pathLst>
                <a:path w="44" h="14">
                  <a:moveTo>
                    <a:pt x="16" y="0"/>
                  </a:moveTo>
                  <a:lnTo>
                    <a:pt x="30" y="0"/>
                  </a:lnTo>
                  <a:lnTo>
                    <a:pt x="31" y="2"/>
                  </a:lnTo>
                  <a:lnTo>
                    <a:pt x="34" y="3"/>
                  </a:lnTo>
                  <a:lnTo>
                    <a:pt x="38" y="5"/>
                  </a:lnTo>
                  <a:lnTo>
                    <a:pt x="41" y="5"/>
                  </a:lnTo>
                  <a:lnTo>
                    <a:pt x="44" y="6"/>
                  </a:lnTo>
                  <a:lnTo>
                    <a:pt x="42" y="7"/>
                  </a:lnTo>
                  <a:lnTo>
                    <a:pt x="36" y="10"/>
                  </a:lnTo>
                  <a:lnTo>
                    <a:pt x="27" y="13"/>
                  </a:lnTo>
                  <a:lnTo>
                    <a:pt x="21" y="14"/>
                  </a:lnTo>
                  <a:lnTo>
                    <a:pt x="16" y="14"/>
                  </a:lnTo>
                  <a:lnTo>
                    <a:pt x="12" y="13"/>
                  </a:lnTo>
                  <a:lnTo>
                    <a:pt x="8" y="13"/>
                  </a:lnTo>
                  <a:lnTo>
                    <a:pt x="5" y="10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5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>
              <a:off x="841376" y="1830391"/>
              <a:ext cx="33338" cy="2222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20" y="0"/>
                </a:cxn>
                <a:cxn ang="0">
                  <a:pos x="20" y="2"/>
                </a:cxn>
                <a:cxn ang="0">
                  <a:pos x="21" y="4"/>
                </a:cxn>
                <a:cxn ang="0">
                  <a:pos x="20" y="6"/>
                </a:cxn>
                <a:cxn ang="0">
                  <a:pos x="18" y="9"/>
                </a:cxn>
                <a:cxn ang="0">
                  <a:pos x="17" y="10"/>
                </a:cxn>
                <a:cxn ang="0">
                  <a:pos x="15" y="13"/>
                </a:cxn>
                <a:cxn ang="0">
                  <a:pos x="14" y="14"/>
                </a:cxn>
                <a:cxn ang="0">
                  <a:pos x="11" y="14"/>
                </a:cxn>
                <a:cxn ang="0">
                  <a:pos x="3" y="10"/>
                </a:cxn>
                <a:cxn ang="0">
                  <a:pos x="0" y="7"/>
                </a:cxn>
                <a:cxn ang="0">
                  <a:pos x="0" y="6"/>
                </a:cxn>
                <a:cxn ang="0">
                  <a:pos x="2" y="4"/>
                </a:cxn>
                <a:cxn ang="0">
                  <a:pos x="7" y="2"/>
                </a:cxn>
                <a:cxn ang="0">
                  <a:pos x="9" y="2"/>
                </a:cxn>
                <a:cxn ang="0">
                  <a:pos x="10" y="0"/>
                </a:cxn>
              </a:cxnLst>
              <a:rect l="0" t="0" r="r" b="b"/>
              <a:pathLst>
                <a:path w="21" h="14">
                  <a:moveTo>
                    <a:pt x="10" y="0"/>
                  </a:moveTo>
                  <a:lnTo>
                    <a:pt x="20" y="0"/>
                  </a:lnTo>
                  <a:lnTo>
                    <a:pt x="20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7" y="10"/>
                  </a:lnTo>
                  <a:lnTo>
                    <a:pt x="15" y="13"/>
                  </a:lnTo>
                  <a:lnTo>
                    <a:pt x="14" y="14"/>
                  </a:lnTo>
                  <a:lnTo>
                    <a:pt x="11" y="14"/>
                  </a:lnTo>
                  <a:lnTo>
                    <a:pt x="3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7" y="2"/>
                  </a:lnTo>
                  <a:lnTo>
                    <a:pt x="9" y="2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50" name="Freeform 9"/>
            <p:cNvSpPr>
              <a:spLocks noEditPoints="1"/>
            </p:cNvSpPr>
            <p:nvPr/>
          </p:nvSpPr>
          <p:spPr bwMode="auto">
            <a:xfrm>
              <a:off x="828676" y="1482727"/>
              <a:ext cx="2687639" cy="3108330"/>
            </a:xfrm>
            <a:custGeom>
              <a:avLst/>
              <a:gdLst/>
              <a:ahLst/>
              <a:cxnLst>
                <a:cxn ang="0">
                  <a:pos x="1172" y="452"/>
                </a:cxn>
                <a:cxn ang="0">
                  <a:pos x="1105" y="463"/>
                </a:cxn>
                <a:cxn ang="0">
                  <a:pos x="986" y="406"/>
                </a:cxn>
                <a:cxn ang="0">
                  <a:pos x="565" y="385"/>
                </a:cxn>
                <a:cxn ang="0">
                  <a:pos x="684" y="22"/>
                </a:cxn>
                <a:cxn ang="0">
                  <a:pos x="823" y="59"/>
                </a:cxn>
                <a:cxn ang="0">
                  <a:pos x="905" y="74"/>
                </a:cxn>
                <a:cxn ang="0">
                  <a:pos x="968" y="67"/>
                </a:cxn>
                <a:cxn ang="0">
                  <a:pos x="1048" y="74"/>
                </a:cxn>
                <a:cxn ang="0">
                  <a:pos x="1065" y="22"/>
                </a:cxn>
                <a:cxn ang="0">
                  <a:pos x="1329" y="114"/>
                </a:cxn>
                <a:cxn ang="0">
                  <a:pos x="1307" y="186"/>
                </a:cxn>
                <a:cxn ang="0">
                  <a:pos x="1169" y="158"/>
                </a:cxn>
                <a:cxn ang="0">
                  <a:pos x="1156" y="117"/>
                </a:cxn>
                <a:cxn ang="0">
                  <a:pos x="1108" y="112"/>
                </a:cxn>
                <a:cxn ang="0">
                  <a:pos x="1116" y="169"/>
                </a:cxn>
                <a:cxn ang="0">
                  <a:pos x="1019" y="167"/>
                </a:cxn>
                <a:cxn ang="0">
                  <a:pos x="1090" y="297"/>
                </a:cxn>
                <a:cxn ang="0">
                  <a:pos x="1120" y="286"/>
                </a:cxn>
                <a:cxn ang="0">
                  <a:pos x="1152" y="188"/>
                </a:cxn>
                <a:cxn ang="0">
                  <a:pos x="1313" y="212"/>
                </a:cxn>
                <a:cxn ang="0">
                  <a:pos x="1410" y="367"/>
                </a:cxn>
                <a:cxn ang="0">
                  <a:pos x="1389" y="384"/>
                </a:cxn>
                <a:cxn ang="0">
                  <a:pos x="1316" y="370"/>
                </a:cxn>
                <a:cxn ang="0">
                  <a:pos x="1333" y="414"/>
                </a:cxn>
                <a:cxn ang="0">
                  <a:pos x="1288" y="448"/>
                </a:cxn>
                <a:cxn ang="0">
                  <a:pos x="1190" y="528"/>
                </a:cxn>
                <a:cxn ang="0">
                  <a:pos x="1116" y="713"/>
                </a:cxn>
                <a:cxn ang="0">
                  <a:pos x="998" y="676"/>
                </a:cxn>
                <a:cxn ang="0">
                  <a:pos x="905" y="818"/>
                </a:cxn>
                <a:cxn ang="0">
                  <a:pos x="1012" y="881"/>
                </a:cxn>
                <a:cxn ang="0">
                  <a:pos x="1139" y="980"/>
                </a:cxn>
                <a:cxn ang="0">
                  <a:pos x="1257" y="948"/>
                </a:cxn>
                <a:cxn ang="0">
                  <a:pos x="1358" y="962"/>
                </a:cxn>
                <a:cxn ang="0">
                  <a:pos x="1488" y="1084"/>
                </a:cxn>
                <a:cxn ang="0">
                  <a:pos x="1502" y="1151"/>
                </a:cxn>
                <a:cxn ang="0">
                  <a:pos x="1657" y="1189"/>
                </a:cxn>
                <a:cxn ang="0">
                  <a:pos x="1595" y="1469"/>
                </a:cxn>
                <a:cxn ang="0">
                  <a:pos x="1462" y="1627"/>
                </a:cxn>
                <a:cxn ang="0">
                  <a:pos x="1347" y="1710"/>
                </a:cxn>
                <a:cxn ang="0">
                  <a:pos x="1290" y="1825"/>
                </a:cxn>
                <a:cxn ang="0">
                  <a:pos x="1228" y="1949"/>
                </a:cxn>
                <a:cxn ang="0">
                  <a:pos x="1179" y="1883"/>
                </a:cxn>
                <a:cxn ang="0">
                  <a:pos x="1195" y="1684"/>
                </a:cxn>
                <a:cxn ang="0">
                  <a:pos x="1240" y="1463"/>
                </a:cxn>
                <a:cxn ang="0">
                  <a:pos x="1105" y="1128"/>
                </a:cxn>
                <a:cxn ang="0">
                  <a:pos x="1076" y="1000"/>
                </a:cxn>
                <a:cxn ang="0">
                  <a:pos x="918" y="889"/>
                </a:cxn>
                <a:cxn ang="0">
                  <a:pos x="745" y="732"/>
                </a:cxn>
                <a:cxn ang="0">
                  <a:pos x="713" y="755"/>
                </a:cxn>
                <a:cxn ang="0">
                  <a:pos x="583" y="581"/>
                </a:cxn>
                <a:cxn ang="0">
                  <a:pos x="475" y="311"/>
                </a:cxn>
                <a:cxn ang="0">
                  <a:pos x="372" y="234"/>
                </a:cxn>
                <a:cxn ang="0">
                  <a:pos x="196" y="222"/>
                </a:cxn>
                <a:cxn ang="0">
                  <a:pos x="77" y="302"/>
                </a:cxn>
                <a:cxn ang="0">
                  <a:pos x="90" y="241"/>
                </a:cxn>
                <a:cxn ang="0">
                  <a:pos x="89" y="162"/>
                </a:cxn>
                <a:cxn ang="0">
                  <a:pos x="71" y="115"/>
                </a:cxn>
                <a:cxn ang="0">
                  <a:pos x="129" y="54"/>
                </a:cxn>
                <a:cxn ang="0">
                  <a:pos x="343" y="74"/>
                </a:cxn>
                <a:cxn ang="0">
                  <a:pos x="516" y="63"/>
                </a:cxn>
                <a:cxn ang="0">
                  <a:pos x="636" y="59"/>
                </a:cxn>
                <a:cxn ang="0">
                  <a:pos x="603" y="6"/>
                </a:cxn>
              </a:cxnLst>
              <a:rect l="0" t="0" r="r" b="b"/>
              <a:pathLst>
                <a:path w="1693" h="1958">
                  <a:moveTo>
                    <a:pt x="1142" y="450"/>
                  </a:moveTo>
                  <a:lnTo>
                    <a:pt x="1139" y="451"/>
                  </a:lnTo>
                  <a:lnTo>
                    <a:pt x="1127" y="463"/>
                  </a:lnTo>
                  <a:lnTo>
                    <a:pt x="1121" y="470"/>
                  </a:lnTo>
                  <a:lnTo>
                    <a:pt x="1117" y="476"/>
                  </a:lnTo>
                  <a:lnTo>
                    <a:pt x="1116" y="478"/>
                  </a:lnTo>
                  <a:lnTo>
                    <a:pt x="1115" y="478"/>
                  </a:lnTo>
                  <a:lnTo>
                    <a:pt x="1113" y="480"/>
                  </a:lnTo>
                  <a:lnTo>
                    <a:pt x="1111" y="481"/>
                  </a:lnTo>
                  <a:lnTo>
                    <a:pt x="1106" y="482"/>
                  </a:lnTo>
                  <a:lnTo>
                    <a:pt x="1102" y="485"/>
                  </a:lnTo>
                  <a:lnTo>
                    <a:pt x="1100" y="487"/>
                  </a:lnTo>
                  <a:lnTo>
                    <a:pt x="1093" y="493"/>
                  </a:lnTo>
                  <a:lnTo>
                    <a:pt x="1091" y="493"/>
                  </a:lnTo>
                  <a:lnTo>
                    <a:pt x="1091" y="495"/>
                  </a:lnTo>
                  <a:lnTo>
                    <a:pt x="1094" y="500"/>
                  </a:lnTo>
                  <a:lnTo>
                    <a:pt x="1100" y="500"/>
                  </a:lnTo>
                  <a:lnTo>
                    <a:pt x="1104" y="499"/>
                  </a:lnTo>
                  <a:lnTo>
                    <a:pt x="1106" y="497"/>
                  </a:lnTo>
                  <a:lnTo>
                    <a:pt x="1111" y="495"/>
                  </a:lnTo>
                  <a:lnTo>
                    <a:pt x="1113" y="492"/>
                  </a:lnTo>
                  <a:lnTo>
                    <a:pt x="1121" y="485"/>
                  </a:lnTo>
                  <a:lnTo>
                    <a:pt x="1131" y="481"/>
                  </a:lnTo>
                  <a:lnTo>
                    <a:pt x="1138" y="476"/>
                  </a:lnTo>
                  <a:lnTo>
                    <a:pt x="1142" y="471"/>
                  </a:lnTo>
                  <a:lnTo>
                    <a:pt x="1147" y="469"/>
                  </a:lnTo>
                  <a:lnTo>
                    <a:pt x="1152" y="467"/>
                  </a:lnTo>
                  <a:lnTo>
                    <a:pt x="1157" y="465"/>
                  </a:lnTo>
                  <a:lnTo>
                    <a:pt x="1165" y="462"/>
                  </a:lnTo>
                  <a:lnTo>
                    <a:pt x="1171" y="459"/>
                  </a:lnTo>
                  <a:lnTo>
                    <a:pt x="1172" y="456"/>
                  </a:lnTo>
                  <a:lnTo>
                    <a:pt x="1173" y="455"/>
                  </a:lnTo>
                  <a:lnTo>
                    <a:pt x="1172" y="452"/>
                  </a:lnTo>
                  <a:lnTo>
                    <a:pt x="1167" y="450"/>
                  </a:lnTo>
                  <a:lnTo>
                    <a:pt x="1142" y="450"/>
                  </a:lnTo>
                  <a:close/>
                  <a:moveTo>
                    <a:pt x="1053" y="415"/>
                  </a:moveTo>
                  <a:lnTo>
                    <a:pt x="1044" y="418"/>
                  </a:lnTo>
                  <a:lnTo>
                    <a:pt x="1034" y="422"/>
                  </a:lnTo>
                  <a:lnTo>
                    <a:pt x="1027" y="430"/>
                  </a:lnTo>
                  <a:lnTo>
                    <a:pt x="1026" y="440"/>
                  </a:lnTo>
                  <a:lnTo>
                    <a:pt x="1026" y="489"/>
                  </a:lnTo>
                  <a:lnTo>
                    <a:pt x="1028" y="495"/>
                  </a:lnTo>
                  <a:lnTo>
                    <a:pt x="1033" y="497"/>
                  </a:lnTo>
                  <a:lnTo>
                    <a:pt x="1035" y="497"/>
                  </a:lnTo>
                  <a:lnTo>
                    <a:pt x="1041" y="495"/>
                  </a:lnTo>
                  <a:lnTo>
                    <a:pt x="1042" y="492"/>
                  </a:lnTo>
                  <a:lnTo>
                    <a:pt x="1042" y="477"/>
                  </a:lnTo>
                  <a:lnTo>
                    <a:pt x="1041" y="470"/>
                  </a:lnTo>
                  <a:lnTo>
                    <a:pt x="1044" y="451"/>
                  </a:lnTo>
                  <a:lnTo>
                    <a:pt x="1046" y="445"/>
                  </a:lnTo>
                  <a:lnTo>
                    <a:pt x="1056" y="436"/>
                  </a:lnTo>
                  <a:lnTo>
                    <a:pt x="1059" y="432"/>
                  </a:lnTo>
                  <a:lnTo>
                    <a:pt x="1067" y="429"/>
                  </a:lnTo>
                  <a:lnTo>
                    <a:pt x="1072" y="429"/>
                  </a:lnTo>
                  <a:lnTo>
                    <a:pt x="1076" y="430"/>
                  </a:lnTo>
                  <a:lnTo>
                    <a:pt x="1082" y="436"/>
                  </a:lnTo>
                  <a:lnTo>
                    <a:pt x="1085" y="440"/>
                  </a:lnTo>
                  <a:lnTo>
                    <a:pt x="1086" y="445"/>
                  </a:lnTo>
                  <a:lnTo>
                    <a:pt x="1086" y="460"/>
                  </a:lnTo>
                  <a:lnTo>
                    <a:pt x="1087" y="470"/>
                  </a:lnTo>
                  <a:lnTo>
                    <a:pt x="1091" y="473"/>
                  </a:lnTo>
                  <a:lnTo>
                    <a:pt x="1094" y="473"/>
                  </a:lnTo>
                  <a:lnTo>
                    <a:pt x="1097" y="470"/>
                  </a:lnTo>
                  <a:lnTo>
                    <a:pt x="1101" y="469"/>
                  </a:lnTo>
                  <a:lnTo>
                    <a:pt x="1104" y="466"/>
                  </a:lnTo>
                  <a:lnTo>
                    <a:pt x="1105" y="463"/>
                  </a:lnTo>
                  <a:lnTo>
                    <a:pt x="1106" y="459"/>
                  </a:lnTo>
                  <a:lnTo>
                    <a:pt x="1105" y="456"/>
                  </a:lnTo>
                  <a:lnTo>
                    <a:pt x="1104" y="450"/>
                  </a:lnTo>
                  <a:lnTo>
                    <a:pt x="1104" y="441"/>
                  </a:lnTo>
                  <a:lnTo>
                    <a:pt x="1105" y="434"/>
                  </a:lnTo>
                  <a:lnTo>
                    <a:pt x="1108" y="430"/>
                  </a:lnTo>
                  <a:lnTo>
                    <a:pt x="1108" y="436"/>
                  </a:lnTo>
                  <a:lnTo>
                    <a:pt x="1111" y="440"/>
                  </a:lnTo>
                  <a:lnTo>
                    <a:pt x="1112" y="443"/>
                  </a:lnTo>
                  <a:lnTo>
                    <a:pt x="1116" y="444"/>
                  </a:lnTo>
                  <a:lnTo>
                    <a:pt x="1119" y="445"/>
                  </a:lnTo>
                  <a:lnTo>
                    <a:pt x="1121" y="445"/>
                  </a:lnTo>
                  <a:lnTo>
                    <a:pt x="1123" y="443"/>
                  </a:lnTo>
                  <a:lnTo>
                    <a:pt x="1121" y="437"/>
                  </a:lnTo>
                  <a:lnTo>
                    <a:pt x="1117" y="429"/>
                  </a:lnTo>
                  <a:lnTo>
                    <a:pt x="1113" y="423"/>
                  </a:lnTo>
                  <a:lnTo>
                    <a:pt x="1109" y="421"/>
                  </a:lnTo>
                  <a:lnTo>
                    <a:pt x="1100" y="419"/>
                  </a:lnTo>
                  <a:lnTo>
                    <a:pt x="1089" y="419"/>
                  </a:lnTo>
                  <a:lnTo>
                    <a:pt x="1083" y="421"/>
                  </a:lnTo>
                  <a:lnTo>
                    <a:pt x="1079" y="421"/>
                  </a:lnTo>
                  <a:lnTo>
                    <a:pt x="1069" y="418"/>
                  </a:lnTo>
                  <a:lnTo>
                    <a:pt x="1061" y="415"/>
                  </a:lnTo>
                  <a:lnTo>
                    <a:pt x="1053" y="415"/>
                  </a:lnTo>
                  <a:close/>
                  <a:moveTo>
                    <a:pt x="1030" y="367"/>
                  </a:moveTo>
                  <a:lnTo>
                    <a:pt x="1024" y="370"/>
                  </a:lnTo>
                  <a:lnTo>
                    <a:pt x="1000" y="386"/>
                  </a:lnTo>
                  <a:lnTo>
                    <a:pt x="989" y="389"/>
                  </a:lnTo>
                  <a:lnTo>
                    <a:pt x="983" y="392"/>
                  </a:lnTo>
                  <a:lnTo>
                    <a:pt x="982" y="393"/>
                  </a:lnTo>
                  <a:lnTo>
                    <a:pt x="981" y="396"/>
                  </a:lnTo>
                  <a:lnTo>
                    <a:pt x="981" y="403"/>
                  </a:lnTo>
                  <a:lnTo>
                    <a:pt x="986" y="406"/>
                  </a:lnTo>
                  <a:lnTo>
                    <a:pt x="996" y="406"/>
                  </a:lnTo>
                  <a:lnTo>
                    <a:pt x="1009" y="399"/>
                  </a:lnTo>
                  <a:lnTo>
                    <a:pt x="1015" y="397"/>
                  </a:lnTo>
                  <a:lnTo>
                    <a:pt x="1019" y="396"/>
                  </a:lnTo>
                  <a:lnTo>
                    <a:pt x="1020" y="396"/>
                  </a:lnTo>
                  <a:lnTo>
                    <a:pt x="1022" y="397"/>
                  </a:lnTo>
                  <a:lnTo>
                    <a:pt x="1022" y="399"/>
                  </a:lnTo>
                  <a:lnTo>
                    <a:pt x="1024" y="402"/>
                  </a:lnTo>
                  <a:lnTo>
                    <a:pt x="1027" y="403"/>
                  </a:lnTo>
                  <a:lnTo>
                    <a:pt x="1031" y="403"/>
                  </a:lnTo>
                  <a:lnTo>
                    <a:pt x="1050" y="406"/>
                  </a:lnTo>
                  <a:lnTo>
                    <a:pt x="1056" y="406"/>
                  </a:lnTo>
                  <a:lnTo>
                    <a:pt x="1059" y="403"/>
                  </a:lnTo>
                  <a:lnTo>
                    <a:pt x="1061" y="397"/>
                  </a:lnTo>
                  <a:lnTo>
                    <a:pt x="1063" y="396"/>
                  </a:lnTo>
                  <a:lnTo>
                    <a:pt x="1064" y="393"/>
                  </a:lnTo>
                  <a:lnTo>
                    <a:pt x="1064" y="391"/>
                  </a:lnTo>
                  <a:lnTo>
                    <a:pt x="1061" y="388"/>
                  </a:lnTo>
                  <a:lnTo>
                    <a:pt x="1052" y="384"/>
                  </a:lnTo>
                  <a:lnTo>
                    <a:pt x="1042" y="377"/>
                  </a:lnTo>
                  <a:lnTo>
                    <a:pt x="1035" y="370"/>
                  </a:lnTo>
                  <a:lnTo>
                    <a:pt x="1030" y="367"/>
                  </a:lnTo>
                  <a:close/>
                  <a:moveTo>
                    <a:pt x="538" y="358"/>
                  </a:moveTo>
                  <a:lnTo>
                    <a:pt x="536" y="360"/>
                  </a:lnTo>
                  <a:lnTo>
                    <a:pt x="538" y="362"/>
                  </a:lnTo>
                  <a:lnTo>
                    <a:pt x="540" y="367"/>
                  </a:lnTo>
                  <a:lnTo>
                    <a:pt x="543" y="370"/>
                  </a:lnTo>
                  <a:lnTo>
                    <a:pt x="544" y="373"/>
                  </a:lnTo>
                  <a:lnTo>
                    <a:pt x="549" y="377"/>
                  </a:lnTo>
                  <a:lnTo>
                    <a:pt x="557" y="381"/>
                  </a:lnTo>
                  <a:lnTo>
                    <a:pt x="561" y="382"/>
                  </a:lnTo>
                  <a:lnTo>
                    <a:pt x="564" y="384"/>
                  </a:lnTo>
                  <a:lnTo>
                    <a:pt x="565" y="385"/>
                  </a:lnTo>
                  <a:lnTo>
                    <a:pt x="566" y="388"/>
                  </a:lnTo>
                  <a:lnTo>
                    <a:pt x="566" y="391"/>
                  </a:lnTo>
                  <a:lnTo>
                    <a:pt x="568" y="395"/>
                  </a:lnTo>
                  <a:lnTo>
                    <a:pt x="568" y="399"/>
                  </a:lnTo>
                  <a:lnTo>
                    <a:pt x="570" y="402"/>
                  </a:lnTo>
                  <a:lnTo>
                    <a:pt x="573" y="407"/>
                  </a:lnTo>
                  <a:lnTo>
                    <a:pt x="576" y="407"/>
                  </a:lnTo>
                  <a:lnTo>
                    <a:pt x="579" y="404"/>
                  </a:lnTo>
                  <a:lnTo>
                    <a:pt x="580" y="400"/>
                  </a:lnTo>
                  <a:lnTo>
                    <a:pt x="580" y="397"/>
                  </a:lnTo>
                  <a:lnTo>
                    <a:pt x="579" y="393"/>
                  </a:lnTo>
                  <a:lnTo>
                    <a:pt x="576" y="388"/>
                  </a:lnTo>
                  <a:lnTo>
                    <a:pt x="564" y="376"/>
                  </a:lnTo>
                  <a:lnTo>
                    <a:pt x="557" y="370"/>
                  </a:lnTo>
                  <a:lnTo>
                    <a:pt x="553" y="367"/>
                  </a:lnTo>
                  <a:lnTo>
                    <a:pt x="551" y="367"/>
                  </a:lnTo>
                  <a:lnTo>
                    <a:pt x="549" y="365"/>
                  </a:lnTo>
                  <a:lnTo>
                    <a:pt x="546" y="363"/>
                  </a:lnTo>
                  <a:lnTo>
                    <a:pt x="544" y="360"/>
                  </a:lnTo>
                  <a:lnTo>
                    <a:pt x="542" y="359"/>
                  </a:lnTo>
                  <a:lnTo>
                    <a:pt x="540" y="358"/>
                  </a:lnTo>
                  <a:lnTo>
                    <a:pt x="538" y="358"/>
                  </a:lnTo>
                  <a:close/>
                  <a:moveTo>
                    <a:pt x="633" y="0"/>
                  </a:moveTo>
                  <a:lnTo>
                    <a:pt x="646" y="0"/>
                  </a:lnTo>
                  <a:lnTo>
                    <a:pt x="650" y="1"/>
                  </a:lnTo>
                  <a:lnTo>
                    <a:pt x="651" y="3"/>
                  </a:lnTo>
                  <a:lnTo>
                    <a:pt x="652" y="3"/>
                  </a:lnTo>
                  <a:lnTo>
                    <a:pt x="652" y="4"/>
                  </a:lnTo>
                  <a:lnTo>
                    <a:pt x="654" y="6"/>
                  </a:lnTo>
                  <a:lnTo>
                    <a:pt x="655" y="8"/>
                  </a:lnTo>
                  <a:lnTo>
                    <a:pt x="666" y="14"/>
                  </a:lnTo>
                  <a:lnTo>
                    <a:pt x="673" y="18"/>
                  </a:lnTo>
                  <a:lnTo>
                    <a:pt x="684" y="22"/>
                  </a:lnTo>
                  <a:lnTo>
                    <a:pt x="688" y="23"/>
                  </a:lnTo>
                  <a:lnTo>
                    <a:pt x="691" y="26"/>
                  </a:lnTo>
                  <a:lnTo>
                    <a:pt x="692" y="26"/>
                  </a:lnTo>
                  <a:lnTo>
                    <a:pt x="693" y="28"/>
                  </a:lnTo>
                  <a:lnTo>
                    <a:pt x="695" y="28"/>
                  </a:lnTo>
                  <a:lnTo>
                    <a:pt x="696" y="29"/>
                  </a:lnTo>
                  <a:lnTo>
                    <a:pt x="703" y="29"/>
                  </a:lnTo>
                  <a:lnTo>
                    <a:pt x="732" y="25"/>
                  </a:lnTo>
                  <a:lnTo>
                    <a:pt x="741" y="25"/>
                  </a:lnTo>
                  <a:lnTo>
                    <a:pt x="750" y="26"/>
                  </a:lnTo>
                  <a:lnTo>
                    <a:pt x="756" y="30"/>
                  </a:lnTo>
                  <a:lnTo>
                    <a:pt x="760" y="38"/>
                  </a:lnTo>
                  <a:lnTo>
                    <a:pt x="763" y="47"/>
                  </a:lnTo>
                  <a:lnTo>
                    <a:pt x="767" y="54"/>
                  </a:lnTo>
                  <a:lnTo>
                    <a:pt x="770" y="54"/>
                  </a:lnTo>
                  <a:lnTo>
                    <a:pt x="770" y="51"/>
                  </a:lnTo>
                  <a:lnTo>
                    <a:pt x="769" y="43"/>
                  </a:lnTo>
                  <a:lnTo>
                    <a:pt x="766" y="34"/>
                  </a:lnTo>
                  <a:lnTo>
                    <a:pt x="763" y="21"/>
                  </a:lnTo>
                  <a:lnTo>
                    <a:pt x="765" y="17"/>
                  </a:lnTo>
                  <a:lnTo>
                    <a:pt x="769" y="15"/>
                  </a:lnTo>
                  <a:lnTo>
                    <a:pt x="776" y="17"/>
                  </a:lnTo>
                  <a:lnTo>
                    <a:pt x="781" y="18"/>
                  </a:lnTo>
                  <a:lnTo>
                    <a:pt x="788" y="19"/>
                  </a:lnTo>
                  <a:lnTo>
                    <a:pt x="796" y="19"/>
                  </a:lnTo>
                  <a:lnTo>
                    <a:pt x="803" y="18"/>
                  </a:lnTo>
                  <a:lnTo>
                    <a:pt x="808" y="18"/>
                  </a:lnTo>
                  <a:lnTo>
                    <a:pt x="811" y="21"/>
                  </a:lnTo>
                  <a:lnTo>
                    <a:pt x="810" y="25"/>
                  </a:lnTo>
                  <a:lnTo>
                    <a:pt x="804" y="36"/>
                  </a:lnTo>
                  <a:lnTo>
                    <a:pt x="807" y="44"/>
                  </a:lnTo>
                  <a:lnTo>
                    <a:pt x="815" y="54"/>
                  </a:lnTo>
                  <a:lnTo>
                    <a:pt x="823" y="59"/>
                  </a:lnTo>
                  <a:lnTo>
                    <a:pt x="832" y="60"/>
                  </a:lnTo>
                  <a:lnTo>
                    <a:pt x="837" y="60"/>
                  </a:lnTo>
                  <a:lnTo>
                    <a:pt x="841" y="62"/>
                  </a:lnTo>
                  <a:lnTo>
                    <a:pt x="844" y="62"/>
                  </a:lnTo>
                  <a:lnTo>
                    <a:pt x="849" y="65"/>
                  </a:lnTo>
                  <a:lnTo>
                    <a:pt x="852" y="67"/>
                  </a:lnTo>
                  <a:lnTo>
                    <a:pt x="852" y="73"/>
                  </a:lnTo>
                  <a:lnTo>
                    <a:pt x="851" y="77"/>
                  </a:lnTo>
                  <a:lnTo>
                    <a:pt x="844" y="84"/>
                  </a:lnTo>
                  <a:lnTo>
                    <a:pt x="836" y="86"/>
                  </a:lnTo>
                  <a:lnTo>
                    <a:pt x="826" y="89"/>
                  </a:lnTo>
                  <a:lnTo>
                    <a:pt x="808" y="89"/>
                  </a:lnTo>
                  <a:lnTo>
                    <a:pt x="804" y="91"/>
                  </a:lnTo>
                  <a:lnTo>
                    <a:pt x="801" y="92"/>
                  </a:lnTo>
                  <a:lnTo>
                    <a:pt x="797" y="93"/>
                  </a:lnTo>
                  <a:lnTo>
                    <a:pt x="795" y="99"/>
                  </a:lnTo>
                  <a:lnTo>
                    <a:pt x="795" y="102"/>
                  </a:lnTo>
                  <a:lnTo>
                    <a:pt x="800" y="106"/>
                  </a:lnTo>
                  <a:lnTo>
                    <a:pt x="808" y="107"/>
                  </a:lnTo>
                  <a:lnTo>
                    <a:pt x="818" y="106"/>
                  </a:lnTo>
                  <a:lnTo>
                    <a:pt x="837" y="106"/>
                  </a:lnTo>
                  <a:lnTo>
                    <a:pt x="849" y="107"/>
                  </a:lnTo>
                  <a:lnTo>
                    <a:pt x="877" y="107"/>
                  </a:lnTo>
                  <a:lnTo>
                    <a:pt x="885" y="106"/>
                  </a:lnTo>
                  <a:lnTo>
                    <a:pt x="890" y="100"/>
                  </a:lnTo>
                  <a:lnTo>
                    <a:pt x="892" y="93"/>
                  </a:lnTo>
                  <a:lnTo>
                    <a:pt x="889" y="86"/>
                  </a:lnTo>
                  <a:lnTo>
                    <a:pt x="882" y="82"/>
                  </a:lnTo>
                  <a:lnTo>
                    <a:pt x="877" y="80"/>
                  </a:lnTo>
                  <a:lnTo>
                    <a:pt x="877" y="78"/>
                  </a:lnTo>
                  <a:lnTo>
                    <a:pt x="878" y="75"/>
                  </a:lnTo>
                  <a:lnTo>
                    <a:pt x="879" y="74"/>
                  </a:lnTo>
                  <a:lnTo>
                    <a:pt x="905" y="74"/>
                  </a:lnTo>
                  <a:lnTo>
                    <a:pt x="908" y="73"/>
                  </a:lnTo>
                  <a:lnTo>
                    <a:pt x="910" y="73"/>
                  </a:lnTo>
                  <a:lnTo>
                    <a:pt x="910" y="80"/>
                  </a:lnTo>
                  <a:lnTo>
                    <a:pt x="911" y="88"/>
                  </a:lnTo>
                  <a:lnTo>
                    <a:pt x="911" y="102"/>
                  </a:lnTo>
                  <a:lnTo>
                    <a:pt x="912" y="106"/>
                  </a:lnTo>
                  <a:lnTo>
                    <a:pt x="914" y="108"/>
                  </a:lnTo>
                  <a:lnTo>
                    <a:pt x="916" y="111"/>
                  </a:lnTo>
                  <a:lnTo>
                    <a:pt x="922" y="111"/>
                  </a:lnTo>
                  <a:lnTo>
                    <a:pt x="925" y="110"/>
                  </a:lnTo>
                  <a:lnTo>
                    <a:pt x="927" y="107"/>
                  </a:lnTo>
                  <a:lnTo>
                    <a:pt x="929" y="104"/>
                  </a:lnTo>
                  <a:lnTo>
                    <a:pt x="933" y="100"/>
                  </a:lnTo>
                  <a:lnTo>
                    <a:pt x="935" y="99"/>
                  </a:lnTo>
                  <a:lnTo>
                    <a:pt x="940" y="96"/>
                  </a:lnTo>
                  <a:lnTo>
                    <a:pt x="941" y="89"/>
                  </a:lnTo>
                  <a:lnTo>
                    <a:pt x="940" y="80"/>
                  </a:lnTo>
                  <a:lnTo>
                    <a:pt x="937" y="71"/>
                  </a:lnTo>
                  <a:lnTo>
                    <a:pt x="931" y="58"/>
                  </a:lnTo>
                  <a:lnTo>
                    <a:pt x="930" y="47"/>
                  </a:lnTo>
                  <a:lnTo>
                    <a:pt x="931" y="44"/>
                  </a:lnTo>
                  <a:lnTo>
                    <a:pt x="934" y="43"/>
                  </a:lnTo>
                  <a:lnTo>
                    <a:pt x="938" y="41"/>
                  </a:lnTo>
                  <a:lnTo>
                    <a:pt x="942" y="43"/>
                  </a:lnTo>
                  <a:lnTo>
                    <a:pt x="946" y="43"/>
                  </a:lnTo>
                  <a:lnTo>
                    <a:pt x="956" y="52"/>
                  </a:lnTo>
                  <a:lnTo>
                    <a:pt x="959" y="56"/>
                  </a:lnTo>
                  <a:lnTo>
                    <a:pt x="961" y="59"/>
                  </a:lnTo>
                  <a:lnTo>
                    <a:pt x="963" y="62"/>
                  </a:lnTo>
                  <a:lnTo>
                    <a:pt x="966" y="63"/>
                  </a:lnTo>
                  <a:lnTo>
                    <a:pt x="966" y="65"/>
                  </a:lnTo>
                  <a:lnTo>
                    <a:pt x="967" y="65"/>
                  </a:lnTo>
                  <a:lnTo>
                    <a:pt x="968" y="67"/>
                  </a:lnTo>
                  <a:lnTo>
                    <a:pt x="971" y="69"/>
                  </a:lnTo>
                  <a:lnTo>
                    <a:pt x="974" y="73"/>
                  </a:lnTo>
                  <a:lnTo>
                    <a:pt x="977" y="75"/>
                  </a:lnTo>
                  <a:lnTo>
                    <a:pt x="982" y="84"/>
                  </a:lnTo>
                  <a:lnTo>
                    <a:pt x="983" y="88"/>
                  </a:lnTo>
                  <a:lnTo>
                    <a:pt x="985" y="91"/>
                  </a:lnTo>
                  <a:lnTo>
                    <a:pt x="987" y="91"/>
                  </a:lnTo>
                  <a:lnTo>
                    <a:pt x="993" y="88"/>
                  </a:lnTo>
                  <a:lnTo>
                    <a:pt x="996" y="85"/>
                  </a:lnTo>
                  <a:lnTo>
                    <a:pt x="1000" y="82"/>
                  </a:lnTo>
                  <a:lnTo>
                    <a:pt x="1002" y="81"/>
                  </a:lnTo>
                  <a:lnTo>
                    <a:pt x="1005" y="81"/>
                  </a:lnTo>
                  <a:lnTo>
                    <a:pt x="1011" y="84"/>
                  </a:lnTo>
                  <a:lnTo>
                    <a:pt x="1015" y="86"/>
                  </a:lnTo>
                  <a:lnTo>
                    <a:pt x="1018" y="92"/>
                  </a:lnTo>
                  <a:lnTo>
                    <a:pt x="1018" y="106"/>
                  </a:lnTo>
                  <a:lnTo>
                    <a:pt x="1016" y="110"/>
                  </a:lnTo>
                  <a:lnTo>
                    <a:pt x="1016" y="111"/>
                  </a:lnTo>
                  <a:lnTo>
                    <a:pt x="1020" y="111"/>
                  </a:lnTo>
                  <a:lnTo>
                    <a:pt x="1023" y="110"/>
                  </a:lnTo>
                  <a:lnTo>
                    <a:pt x="1028" y="104"/>
                  </a:lnTo>
                  <a:lnTo>
                    <a:pt x="1031" y="99"/>
                  </a:lnTo>
                  <a:lnTo>
                    <a:pt x="1034" y="96"/>
                  </a:lnTo>
                  <a:lnTo>
                    <a:pt x="1037" y="95"/>
                  </a:lnTo>
                  <a:lnTo>
                    <a:pt x="1039" y="95"/>
                  </a:lnTo>
                  <a:lnTo>
                    <a:pt x="1044" y="93"/>
                  </a:lnTo>
                  <a:lnTo>
                    <a:pt x="1046" y="92"/>
                  </a:lnTo>
                  <a:lnTo>
                    <a:pt x="1048" y="91"/>
                  </a:lnTo>
                  <a:lnTo>
                    <a:pt x="1049" y="88"/>
                  </a:lnTo>
                  <a:lnTo>
                    <a:pt x="1049" y="84"/>
                  </a:lnTo>
                  <a:lnTo>
                    <a:pt x="1050" y="80"/>
                  </a:lnTo>
                  <a:lnTo>
                    <a:pt x="1050" y="74"/>
                  </a:lnTo>
                  <a:lnTo>
                    <a:pt x="1048" y="74"/>
                  </a:lnTo>
                  <a:lnTo>
                    <a:pt x="1042" y="73"/>
                  </a:lnTo>
                  <a:lnTo>
                    <a:pt x="1033" y="71"/>
                  </a:lnTo>
                  <a:lnTo>
                    <a:pt x="1012" y="71"/>
                  </a:lnTo>
                  <a:lnTo>
                    <a:pt x="1004" y="69"/>
                  </a:lnTo>
                  <a:lnTo>
                    <a:pt x="994" y="62"/>
                  </a:lnTo>
                  <a:lnTo>
                    <a:pt x="989" y="55"/>
                  </a:lnTo>
                  <a:lnTo>
                    <a:pt x="987" y="49"/>
                  </a:lnTo>
                  <a:lnTo>
                    <a:pt x="987" y="43"/>
                  </a:lnTo>
                  <a:lnTo>
                    <a:pt x="985" y="37"/>
                  </a:lnTo>
                  <a:lnTo>
                    <a:pt x="985" y="32"/>
                  </a:lnTo>
                  <a:lnTo>
                    <a:pt x="989" y="28"/>
                  </a:lnTo>
                  <a:lnTo>
                    <a:pt x="997" y="23"/>
                  </a:lnTo>
                  <a:lnTo>
                    <a:pt x="1016" y="15"/>
                  </a:lnTo>
                  <a:lnTo>
                    <a:pt x="1024" y="12"/>
                  </a:lnTo>
                  <a:lnTo>
                    <a:pt x="1031" y="12"/>
                  </a:lnTo>
                  <a:lnTo>
                    <a:pt x="1037" y="15"/>
                  </a:lnTo>
                  <a:lnTo>
                    <a:pt x="1041" y="22"/>
                  </a:lnTo>
                  <a:lnTo>
                    <a:pt x="1041" y="32"/>
                  </a:lnTo>
                  <a:lnTo>
                    <a:pt x="1039" y="38"/>
                  </a:lnTo>
                  <a:lnTo>
                    <a:pt x="1038" y="43"/>
                  </a:lnTo>
                  <a:lnTo>
                    <a:pt x="1038" y="47"/>
                  </a:lnTo>
                  <a:lnTo>
                    <a:pt x="1042" y="47"/>
                  </a:lnTo>
                  <a:lnTo>
                    <a:pt x="1045" y="45"/>
                  </a:lnTo>
                  <a:lnTo>
                    <a:pt x="1050" y="44"/>
                  </a:lnTo>
                  <a:lnTo>
                    <a:pt x="1054" y="43"/>
                  </a:lnTo>
                  <a:lnTo>
                    <a:pt x="1057" y="40"/>
                  </a:lnTo>
                  <a:lnTo>
                    <a:pt x="1059" y="37"/>
                  </a:lnTo>
                  <a:lnTo>
                    <a:pt x="1057" y="34"/>
                  </a:lnTo>
                  <a:lnTo>
                    <a:pt x="1057" y="32"/>
                  </a:lnTo>
                  <a:lnTo>
                    <a:pt x="1056" y="29"/>
                  </a:lnTo>
                  <a:lnTo>
                    <a:pt x="1056" y="25"/>
                  </a:lnTo>
                  <a:lnTo>
                    <a:pt x="1057" y="23"/>
                  </a:lnTo>
                  <a:lnTo>
                    <a:pt x="1065" y="22"/>
                  </a:lnTo>
                  <a:lnTo>
                    <a:pt x="1085" y="19"/>
                  </a:lnTo>
                  <a:lnTo>
                    <a:pt x="1098" y="19"/>
                  </a:lnTo>
                  <a:lnTo>
                    <a:pt x="1109" y="18"/>
                  </a:lnTo>
                  <a:lnTo>
                    <a:pt x="1134" y="15"/>
                  </a:lnTo>
                  <a:lnTo>
                    <a:pt x="1142" y="15"/>
                  </a:lnTo>
                  <a:lnTo>
                    <a:pt x="1152" y="18"/>
                  </a:lnTo>
                  <a:lnTo>
                    <a:pt x="1162" y="23"/>
                  </a:lnTo>
                  <a:lnTo>
                    <a:pt x="1173" y="30"/>
                  </a:lnTo>
                  <a:lnTo>
                    <a:pt x="1183" y="36"/>
                  </a:lnTo>
                  <a:lnTo>
                    <a:pt x="1195" y="41"/>
                  </a:lnTo>
                  <a:lnTo>
                    <a:pt x="1208" y="45"/>
                  </a:lnTo>
                  <a:lnTo>
                    <a:pt x="1216" y="49"/>
                  </a:lnTo>
                  <a:lnTo>
                    <a:pt x="1223" y="52"/>
                  </a:lnTo>
                  <a:lnTo>
                    <a:pt x="1232" y="55"/>
                  </a:lnTo>
                  <a:lnTo>
                    <a:pt x="1244" y="58"/>
                  </a:lnTo>
                  <a:lnTo>
                    <a:pt x="1257" y="59"/>
                  </a:lnTo>
                  <a:lnTo>
                    <a:pt x="1266" y="62"/>
                  </a:lnTo>
                  <a:lnTo>
                    <a:pt x="1272" y="62"/>
                  </a:lnTo>
                  <a:lnTo>
                    <a:pt x="1275" y="66"/>
                  </a:lnTo>
                  <a:lnTo>
                    <a:pt x="1276" y="73"/>
                  </a:lnTo>
                  <a:lnTo>
                    <a:pt x="1277" y="82"/>
                  </a:lnTo>
                  <a:lnTo>
                    <a:pt x="1280" y="92"/>
                  </a:lnTo>
                  <a:lnTo>
                    <a:pt x="1281" y="96"/>
                  </a:lnTo>
                  <a:lnTo>
                    <a:pt x="1287" y="99"/>
                  </a:lnTo>
                  <a:lnTo>
                    <a:pt x="1290" y="99"/>
                  </a:lnTo>
                  <a:lnTo>
                    <a:pt x="1294" y="97"/>
                  </a:lnTo>
                  <a:lnTo>
                    <a:pt x="1296" y="97"/>
                  </a:lnTo>
                  <a:lnTo>
                    <a:pt x="1299" y="96"/>
                  </a:lnTo>
                  <a:lnTo>
                    <a:pt x="1301" y="96"/>
                  </a:lnTo>
                  <a:lnTo>
                    <a:pt x="1305" y="97"/>
                  </a:lnTo>
                  <a:lnTo>
                    <a:pt x="1318" y="106"/>
                  </a:lnTo>
                  <a:lnTo>
                    <a:pt x="1324" y="111"/>
                  </a:lnTo>
                  <a:lnTo>
                    <a:pt x="1329" y="114"/>
                  </a:lnTo>
                  <a:lnTo>
                    <a:pt x="1339" y="118"/>
                  </a:lnTo>
                  <a:lnTo>
                    <a:pt x="1350" y="119"/>
                  </a:lnTo>
                  <a:lnTo>
                    <a:pt x="1358" y="122"/>
                  </a:lnTo>
                  <a:lnTo>
                    <a:pt x="1361" y="122"/>
                  </a:lnTo>
                  <a:lnTo>
                    <a:pt x="1361" y="123"/>
                  </a:lnTo>
                  <a:lnTo>
                    <a:pt x="1359" y="125"/>
                  </a:lnTo>
                  <a:lnTo>
                    <a:pt x="1358" y="128"/>
                  </a:lnTo>
                  <a:lnTo>
                    <a:pt x="1355" y="130"/>
                  </a:lnTo>
                  <a:lnTo>
                    <a:pt x="1354" y="133"/>
                  </a:lnTo>
                  <a:lnTo>
                    <a:pt x="1347" y="140"/>
                  </a:lnTo>
                  <a:lnTo>
                    <a:pt x="1343" y="143"/>
                  </a:lnTo>
                  <a:lnTo>
                    <a:pt x="1337" y="145"/>
                  </a:lnTo>
                  <a:lnTo>
                    <a:pt x="1333" y="149"/>
                  </a:lnTo>
                  <a:lnTo>
                    <a:pt x="1327" y="151"/>
                  </a:lnTo>
                  <a:lnTo>
                    <a:pt x="1318" y="147"/>
                  </a:lnTo>
                  <a:lnTo>
                    <a:pt x="1310" y="141"/>
                  </a:lnTo>
                  <a:lnTo>
                    <a:pt x="1303" y="137"/>
                  </a:lnTo>
                  <a:lnTo>
                    <a:pt x="1295" y="134"/>
                  </a:lnTo>
                  <a:lnTo>
                    <a:pt x="1288" y="133"/>
                  </a:lnTo>
                  <a:lnTo>
                    <a:pt x="1283" y="134"/>
                  </a:lnTo>
                  <a:lnTo>
                    <a:pt x="1281" y="136"/>
                  </a:lnTo>
                  <a:lnTo>
                    <a:pt x="1281" y="137"/>
                  </a:lnTo>
                  <a:lnTo>
                    <a:pt x="1283" y="140"/>
                  </a:lnTo>
                  <a:lnTo>
                    <a:pt x="1283" y="143"/>
                  </a:lnTo>
                  <a:lnTo>
                    <a:pt x="1284" y="145"/>
                  </a:lnTo>
                  <a:lnTo>
                    <a:pt x="1290" y="149"/>
                  </a:lnTo>
                  <a:lnTo>
                    <a:pt x="1299" y="155"/>
                  </a:lnTo>
                  <a:lnTo>
                    <a:pt x="1309" y="162"/>
                  </a:lnTo>
                  <a:lnTo>
                    <a:pt x="1314" y="170"/>
                  </a:lnTo>
                  <a:lnTo>
                    <a:pt x="1317" y="178"/>
                  </a:lnTo>
                  <a:lnTo>
                    <a:pt x="1317" y="191"/>
                  </a:lnTo>
                  <a:lnTo>
                    <a:pt x="1316" y="191"/>
                  </a:lnTo>
                  <a:lnTo>
                    <a:pt x="1307" y="186"/>
                  </a:lnTo>
                  <a:lnTo>
                    <a:pt x="1305" y="184"/>
                  </a:lnTo>
                  <a:lnTo>
                    <a:pt x="1302" y="182"/>
                  </a:lnTo>
                  <a:lnTo>
                    <a:pt x="1298" y="181"/>
                  </a:lnTo>
                  <a:lnTo>
                    <a:pt x="1291" y="181"/>
                  </a:lnTo>
                  <a:lnTo>
                    <a:pt x="1287" y="185"/>
                  </a:lnTo>
                  <a:lnTo>
                    <a:pt x="1287" y="186"/>
                  </a:lnTo>
                  <a:lnTo>
                    <a:pt x="1286" y="189"/>
                  </a:lnTo>
                  <a:lnTo>
                    <a:pt x="1286" y="191"/>
                  </a:lnTo>
                  <a:lnTo>
                    <a:pt x="1281" y="191"/>
                  </a:lnTo>
                  <a:lnTo>
                    <a:pt x="1277" y="189"/>
                  </a:lnTo>
                  <a:lnTo>
                    <a:pt x="1261" y="189"/>
                  </a:lnTo>
                  <a:lnTo>
                    <a:pt x="1261" y="188"/>
                  </a:lnTo>
                  <a:lnTo>
                    <a:pt x="1258" y="185"/>
                  </a:lnTo>
                  <a:lnTo>
                    <a:pt x="1257" y="182"/>
                  </a:lnTo>
                  <a:lnTo>
                    <a:pt x="1253" y="180"/>
                  </a:lnTo>
                  <a:lnTo>
                    <a:pt x="1250" y="177"/>
                  </a:lnTo>
                  <a:lnTo>
                    <a:pt x="1244" y="177"/>
                  </a:lnTo>
                  <a:lnTo>
                    <a:pt x="1242" y="180"/>
                  </a:lnTo>
                  <a:lnTo>
                    <a:pt x="1242" y="181"/>
                  </a:lnTo>
                  <a:lnTo>
                    <a:pt x="1240" y="182"/>
                  </a:lnTo>
                  <a:lnTo>
                    <a:pt x="1239" y="182"/>
                  </a:lnTo>
                  <a:lnTo>
                    <a:pt x="1235" y="178"/>
                  </a:lnTo>
                  <a:lnTo>
                    <a:pt x="1231" y="175"/>
                  </a:lnTo>
                  <a:lnTo>
                    <a:pt x="1228" y="173"/>
                  </a:lnTo>
                  <a:lnTo>
                    <a:pt x="1225" y="171"/>
                  </a:lnTo>
                  <a:lnTo>
                    <a:pt x="1219" y="171"/>
                  </a:lnTo>
                  <a:lnTo>
                    <a:pt x="1217" y="170"/>
                  </a:lnTo>
                  <a:lnTo>
                    <a:pt x="1213" y="167"/>
                  </a:lnTo>
                  <a:lnTo>
                    <a:pt x="1208" y="162"/>
                  </a:lnTo>
                  <a:lnTo>
                    <a:pt x="1203" y="160"/>
                  </a:lnTo>
                  <a:lnTo>
                    <a:pt x="1193" y="160"/>
                  </a:lnTo>
                  <a:lnTo>
                    <a:pt x="1182" y="159"/>
                  </a:lnTo>
                  <a:lnTo>
                    <a:pt x="1169" y="158"/>
                  </a:lnTo>
                  <a:lnTo>
                    <a:pt x="1162" y="159"/>
                  </a:lnTo>
                  <a:lnTo>
                    <a:pt x="1157" y="160"/>
                  </a:lnTo>
                  <a:lnTo>
                    <a:pt x="1145" y="165"/>
                  </a:lnTo>
                  <a:lnTo>
                    <a:pt x="1141" y="163"/>
                  </a:lnTo>
                  <a:lnTo>
                    <a:pt x="1139" y="156"/>
                  </a:lnTo>
                  <a:lnTo>
                    <a:pt x="1139" y="147"/>
                  </a:lnTo>
                  <a:lnTo>
                    <a:pt x="1141" y="140"/>
                  </a:lnTo>
                  <a:lnTo>
                    <a:pt x="1145" y="136"/>
                  </a:lnTo>
                  <a:lnTo>
                    <a:pt x="1153" y="134"/>
                  </a:lnTo>
                  <a:lnTo>
                    <a:pt x="1165" y="136"/>
                  </a:lnTo>
                  <a:lnTo>
                    <a:pt x="1171" y="137"/>
                  </a:lnTo>
                  <a:lnTo>
                    <a:pt x="1177" y="137"/>
                  </a:lnTo>
                  <a:lnTo>
                    <a:pt x="1182" y="133"/>
                  </a:lnTo>
                  <a:lnTo>
                    <a:pt x="1183" y="130"/>
                  </a:lnTo>
                  <a:lnTo>
                    <a:pt x="1187" y="123"/>
                  </a:lnTo>
                  <a:lnTo>
                    <a:pt x="1194" y="118"/>
                  </a:lnTo>
                  <a:lnTo>
                    <a:pt x="1205" y="112"/>
                  </a:lnTo>
                  <a:lnTo>
                    <a:pt x="1209" y="111"/>
                  </a:lnTo>
                  <a:lnTo>
                    <a:pt x="1210" y="108"/>
                  </a:lnTo>
                  <a:lnTo>
                    <a:pt x="1212" y="107"/>
                  </a:lnTo>
                  <a:lnTo>
                    <a:pt x="1209" y="104"/>
                  </a:lnTo>
                  <a:lnTo>
                    <a:pt x="1203" y="102"/>
                  </a:lnTo>
                  <a:lnTo>
                    <a:pt x="1201" y="102"/>
                  </a:lnTo>
                  <a:lnTo>
                    <a:pt x="1199" y="100"/>
                  </a:lnTo>
                  <a:lnTo>
                    <a:pt x="1197" y="99"/>
                  </a:lnTo>
                  <a:lnTo>
                    <a:pt x="1195" y="97"/>
                  </a:lnTo>
                  <a:lnTo>
                    <a:pt x="1188" y="97"/>
                  </a:lnTo>
                  <a:lnTo>
                    <a:pt x="1187" y="100"/>
                  </a:lnTo>
                  <a:lnTo>
                    <a:pt x="1184" y="104"/>
                  </a:lnTo>
                  <a:lnTo>
                    <a:pt x="1183" y="108"/>
                  </a:lnTo>
                  <a:lnTo>
                    <a:pt x="1177" y="114"/>
                  </a:lnTo>
                  <a:lnTo>
                    <a:pt x="1176" y="117"/>
                  </a:lnTo>
                  <a:lnTo>
                    <a:pt x="1156" y="117"/>
                  </a:lnTo>
                  <a:lnTo>
                    <a:pt x="1152" y="115"/>
                  </a:lnTo>
                  <a:lnTo>
                    <a:pt x="1150" y="115"/>
                  </a:lnTo>
                  <a:lnTo>
                    <a:pt x="1149" y="114"/>
                  </a:lnTo>
                  <a:lnTo>
                    <a:pt x="1154" y="108"/>
                  </a:lnTo>
                  <a:lnTo>
                    <a:pt x="1157" y="107"/>
                  </a:lnTo>
                  <a:lnTo>
                    <a:pt x="1161" y="103"/>
                  </a:lnTo>
                  <a:lnTo>
                    <a:pt x="1164" y="96"/>
                  </a:lnTo>
                  <a:lnTo>
                    <a:pt x="1165" y="89"/>
                  </a:lnTo>
                  <a:lnTo>
                    <a:pt x="1164" y="85"/>
                  </a:lnTo>
                  <a:lnTo>
                    <a:pt x="1161" y="82"/>
                  </a:lnTo>
                  <a:lnTo>
                    <a:pt x="1158" y="81"/>
                  </a:lnTo>
                  <a:lnTo>
                    <a:pt x="1142" y="81"/>
                  </a:lnTo>
                  <a:lnTo>
                    <a:pt x="1141" y="80"/>
                  </a:lnTo>
                  <a:lnTo>
                    <a:pt x="1141" y="74"/>
                  </a:lnTo>
                  <a:lnTo>
                    <a:pt x="1139" y="73"/>
                  </a:lnTo>
                  <a:lnTo>
                    <a:pt x="1138" y="70"/>
                  </a:lnTo>
                  <a:lnTo>
                    <a:pt x="1135" y="67"/>
                  </a:lnTo>
                  <a:lnTo>
                    <a:pt x="1134" y="67"/>
                  </a:lnTo>
                  <a:lnTo>
                    <a:pt x="1132" y="69"/>
                  </a:lnTo>
                  <a:lnTo>
                    <a:pt x="1132" y="77"/>
                  </a:lnTo>
                  <a:lnTo>
                    <a:pt x="1130" y="80"/>
                  </a:lnTo>
                  <a:lnTo>
                    <a:pt x="1102" y="80"/>
                  </a:lnTo>
                  <a:lnTo>
                    <a:pt x="1100" y="81"/>
                  </a:lnTo>
                  <a:lnTo>
                    <a:pt x="1095" y="84"/>
                  </a:lnTo>
                  <a:lnTo>
                    <a:pt x="1093" y="85"/>
                  </a:lnTo>
                  <a:lnTo>
                    <a:pt x="1091" y="88"/>
                  </a:lnTo>
                  <a:lnTo>
                    <a:pt x="1090" y="89"/>
                  </a:lnTo>
                  <a:lnTo>
                    <a:pt x="1091" y="92"/>
                  </a:lnTo>
                  <a:lnTo>
                    <a:pt x="1093" y="93"/>
                  </a:lnTo>
                  <a:lnTo>
                    <a:pt x="1101" y="97"/>
                  </a:lnTo>
                  <a:lnTo>
                    <a:pt x="1106" y="103"/>
                  </a:lnTo>
                  <a:lnTo>
                    <a:pt x="1108" y="107"/>
                  </a:lnTo>
                  <a:lnTo>
                    <a:pt x="1108" y="112"/>
                  </a:lnTo>
                  <a:lnTo>
                    <a:pt x="1106" y="115"/>
                  </a:lnTo>
                  <a:lnTo>
                    <a:pt x="1104" y="118"/>
                  </a:lnTo>
                  <a:lnTo>
                    <a:pt x="1101" y="119"/>
                  </a:lnTo>
                  <a:lnTo>
                    <a:pt x="1098" y="119"/>
                  </a:lnTo>
                  <a:lnTo>
                    <a:pt x="1093" y="122"/>
                  </a:lnTo>
                  <a:lnTo>
                    <a:pt x="1091" y="122"/>
                  </a:lnTo>
                  <a:lnTo>
                    <a:pt x="1089" y="123"/>
                  </a:lnTo>
                  <a:lnTo>
                    <a:pt x="1086" y="123"/>
                  </a:lnTo>
                  <a:lnTo>
                    <a:pt x="1078" y="128"/>
                  </a:lnTo>
                  <a:lnTo>
                    <a:pt x="1076" y="129"/>
                  </a:lnTo>
                  <a:lnTo>
                    <a:pt x="1072" y="129"/>
                  </a:lnTo>
                  <a:lnTo>
                    <a:pt x="1067" y="126"/>
                  </a:lnTo>
                  <a:lnTo>
                    <a:pt x="1059" y="125"/>
                  </a:lnTo>
                  <a:lnTo>
                    <a:pt x="1045" y="125"/>
                  </a:lnTo>
                  <a:lnTo>
                    <a:pt x="1039" y="128"/>
                  </a:lnTo>
                  <a:lnTo>
                    <a:pt x="1038" y="129"/>
                  </a:lnTo>
                  <a:lnTo>
                    <a:pt x="1039" y="132"/>
                  </a:lnTo>
                  <a:lnTo>
                    <a:pt x="1042" y="134"/>
                  </a:lnTo>
                  <a:lnTo>
                    <a:pt x="1052" y="134"/>
                  </a:lnTo>
                  <a:lnTo>
                    <a:pt x="1052" y="136"/>
                  </a:lnTo>
                  <a:lnTo>
                    <a:pt x="1053" y="136"/>
                  </a:lnTo>
                  <a:lnTo>
                    <a:pt x="1054" y="137"/>
                  </a:lnTo>
                  <a:lnTo>
                    <a:pt x="1057" y="137"/>
                  </a:lnTo>
                  <a:lnTo>
                    <a:pt x="1059" y="138"/>
                  </a:lnTo>
                  <a:lnTo>
                    <a:pt x="1067" y="136"/>
                  </a:lnTo>
                  <a:lnTo>
                    <a:pt x="1068" y="134"/>
                  </a:lnTo>
                  <a:lnTo>
                    <a:pt x="1072" y="134"/>
                  </a:lnTo>
                  <a:lnTo>
                    <a:pt x="1087" y="149"/>
                  </a:lnTo>
                  <a:lnTo>
                    <a:pt x="1098" y="154"/>
                  </a:lnTo>
                  <a:lnTo>
                    <a:pt x="1111" y="159"/>
                  </a:lnTo>
                  <a:lnTo>
                    <a:pt x="1115" y="162"/>
                  </a:lnTo>
                  <a:lnTo>
                    <a:pt x="1116" y="166"/>
                  </a:lnTo>
                  <a:lnTo>
                    <a:pt x="1116" y="169"/>
                  </a:lnTo>
                  <a:lnTo>
                    <a:pt x="1115" y="171"/>
                  </a:lnTo>
                  <a:lnTo>
                    <a:pt x="1112" y="173"/>
                  </a:lnTo>
                  <a:lnTo>
                    <a:pt x="1109" y="175"/>
                  </a:lnTo>
                  <a:lnTo>
                    <a:pt x="1104" y="178"/>
                  </a:lnTo>
                  <a:lnTo>
                    <a:pt x="1097" y="178"/>
                  </a:lnTo>
                  <a:lnTo>
                    <a:pt x="1095" y="175"/>
                  </a:lnTo>
                  <a:lnTo>
                    <a:pt x="1093" y="174"/>
                  </a:lnTo>
                  <a:lnTo>
                    <a:pt x="1091" y="171"/>
                  </a:lnTo>
                  <a:lnTo>
                    <a:pt x="1089" y="163"/>
                  </a:lnTo>
                  <a:lnTo>
                    <a:pt x="1085" y="160"/>
                  </a:lnTo>
                  <a:lnTo>
                    <a:pt x="1079" y="160"/>
                  </a:lnTo>
                  <a:lnTo>
                    <a:pt x="1068" y="163"/>
                  </a:lnTo>
                  <a:lnTo>
                    <a:pt x="1067" y="165"/>
                  </a:lnTo>
                  <a:lnTo>
                    <a:pt x="1065" y="165"/>
                  </a:lnTo>
                  <a:lnTo>
                    <a:pt x="1064" y="166"/>
                  </a:lnTo>
                  <a:lnTo>
                    <a:pt x="1061" y="167"/>
                  </a:lnTo>
                  <a:lnTo>
                    <a:pt x="1057" y="170"/>
                  </a:lnTo>
                  <a:lnTo>
                    <a:pt x="1049" y="173"/>
                  </a:lnTo>
                  <a:lnTo>
                    <a:pt x="1041" y="173"/>
                  </a:lnTo>
                  <a:lnTo>
                    <a:pt x="1038" y="171"/>
                  </a:lnTo>
                  <a:lnTo>
                    <a:pt x="1037" y="170"/>
                  </a:lnTo>
                  <a:lnTo>
                    <a:pt x="1037" y="169"/>
                  </a:lnTo>
                  <a:lnTo>
                    <a:pt x="1042" y="163"/>
                  </a:lnTo>
                  <a:lnTo>
                    <a:pt x="1045" y="158"/>
                  </a:lnTo>
                  <a:lnTo>
                    <a:pt x="1034" y="147"/>
                  </a:lnTo>
                  <a:lnTo>
                    <a:pt x="1031" y="140"/>
                  </a:lnTo>
                  <a:lnTo>
                    <a:pt x="1031" y="137"/>
                  </a:lnTo>
                  <a:lnTo>
                    <a:pt x="1030" y="140"/>
                  </a:lnTo>
                  <a:lnTo>
                    <a:pt x="1027" y="147"/>
                  </a:lnTo>
                  <a:lnTo>
                    <a:pt x="1024" y="163"/>
                  </a:lnTo>
                  <a:lnTo>
                    <a:pt x="1024" y="169"/>
                  </a:lnTo>
                  <a:lnTo>
                    <a:pt x="1023" y="170"/>
                  </a:lnTo>
                  <a:lnTo>
                    <a:pt x="1019" y="167"/>
                  </a:lnTo>
                  <a:lnTo>
                    <a:pt x="1011" y="163"/>
                  </a:lnTo>
                  <a:lnTo>
                    <a:pt x="1000" y="163"/>
                  </a:lnTo>
                  <a:lnTo>
                    <a:pt x="990" y="166"/>
                  </a:lnTo>
                  <a:lnTo>
                    <a:pt x="985" y="169"/>
                  </a:lnTo>
                  <a:lnTo>
                    <a:pt x="972" y="181"/>
                  </a:lnTo>
                  <a:lnTo>
                    <a:pt x="960" y="191"/>
                  </a:lnTo>
                  <a:lnTo>
                    <a:pt x="951" y="197"/>
                  </a:lnTo>
                  <a:lnTo>
                    <a:pt x="945" y="203"/>
                  </a:lnTo>
                  <a:lnTo>
                    <a:pt x="944" y="206"/>
                  </a:lnTo>
                  <a:lnTo>
                    <a:pt x="944" y="214"/>
                  </a:lnTo>
                  <a:lnTo>
                    <a:pt x="945" y="221"/>
                  </a:lnTo>
                  <a:lnTo>
                    <a:pt x="945" y="239"/>
                  </a:lnTo>
                  <a:lnTo>
                    <a:pt x="946" y="241"/>
                  </a:lnTo>
                  <a:lnTo>
                    <a:pt x="951" y="244"/>
                  </a:lnTo>
                  <a:lnTo>
                    <a:pt x="956" y="247"/>
                  </a:lnTo>
                  <a:lnTo>
                    <a:pt x="957" y="249"/>
                  </a:lnTo>
                  <a:lnTo>
                    <a:pt x="957" y="254"/>
                  </a:lnTo>
                  <a:lnTo>
                    <a:pt x="961" y="262"/>
                  </a:lnTo>
                  <a:lnTo>
                    <a:pt x="963" y="263"/>
                  </a:lnTo>
                  <a:lnTo>
                    <a:pt x="966" y="263"/>
                  </a:lnTo>
                  <a:lnTo>
                    <a:pt x="977" y="260"/>
                  </a:lnTo>
                  <a:lnTo>
                    <a:pt x="983" y="260"/>
                  </a:lnTo>
                  <a:lnTo>
                    <a:pt x="993" y="265"/>
                  </a:lnTo>
                  <a:lnTo>
                    <a:pt x="1007" y="273"/>
                  </a:lnTo>
                  <a:lnTo>
                    <a:pt x="1019" y="277"/>
                  </a:lnTo>
                  <a:lnTo>
                    <a:pt x="1049" y="282"/>
                  </a:lnTo>
                  <a:lnTo>
                    <a:pt x="1061" y="282"/>
                  </a:lnTo>
                  <a:lnTo>
                    <a:pt x="1071" y="280"/>
                  </a:lnTo>
                  <a:lnTo>
                    <a:pt x="1075" y="280"/>
                  </a:lnTo>
                  <a:lnTo>
                    <a:pt x="1080" y="281"/>
                  </a:lnTo>
                  <a:lnTo>
                    <a:pt x="1085" y="284"/>
                  </a:lnTo>
                  <a:lnTo>
                    <a:pt x="1087" y="289"/>
                  </a:lnTo>
                  <a:lnTo>
                    <a:pt x="1090" y="297"/>
                  </a:lnTo>
                  <a:lnTo>
                    <a:pt x="1093" y="308"/>
                  </a:lnTo>
                  <a:lnTo>
                    <a:pt x="1095" y="313"/>
                  </a:lnTo>
                  <a:lnTo>
                    <a:pt x="1095" y="323"/>
                  </a:lnTo>
                  <a:lnTo>
                    <a:pt x="1097" y="323"/>
                  </a:lnTo>
                  <a:lnTo>
                    <a:pt x="1100" y="321"/>
                  </a:lnTo>
                  <a:lnTo>
                    <a:pt x="1102" y="315"/>
                  </a:lnTo>
                  <a:lnTo>
                    <a:pt x="1104" y="314"/>
                  </a:lnTo>
                  <a:lnTo>
                    <a:pt x="1105" y="311"/>
                  </a:lnTo>
                  <a:lnTo>
                    <a:pt x="1106" y="310"/>
                  </a:lnTo>
                  <a:lnTo>
                    <a:pt x="1108" y="313"/>
                  </a:lnTo>
                  <a:lnTo>
                    <a:pt x="1109" y="319"/>
                  </a:lnTo>
                  <a:lnTo>
                    <a:pt x="1109" y="328"/>
                  </a:lnTo>
                  <a:lnTo>
                    <a:pt x="1108" y="332"/>
                  </a:lnTo>
                  <a:lnTo>
                    <a:pt x="1106" y="333"/>
                  </a:lnTo>
                  <a:lnTo>
                    <a:pt x="1106" y="339"/>
                  </a:lnTo>
                  <a:lnTo>
                    <a:pt x="1108" y="341"/>
                  </a:lnTo>
                  <a:lnTo>
                    <a:pt x="1111" y="343"/>
                  </a:lnTo>
                  <a:lnTo>
                    <a:pt x="1112" y="344"/>
                  </a:lnTo>
                  <a:lnTo>
                    <a:pt x="1124" y="344"/>
                  </a:lnTo>
                  <a:lnTo>
                    <a:pt x="1127" y="345"/>
                  </a:lnTo>
                  <a:lnTo>
                    <a:pt x="1131" y="344"/>
                  </a:lnTo>
                  <a:lnTo>
                    <a:pt x="1134" y="341"/>
                  </a:lnTo>
                  <a:lnTo>
                    <a:pt x="1136" y="334"/>
                  </a:lnTo>
                  <a:lnTo>
                    <a:pt x="1135" y="325"/>
                  </a:lnTo>
                  <a:lnTo>
                    <a:pt x="1132" y="317"/>
                  </a:lnTo>
                  <a:lnTo>
                    <a:pt x="1131" y="308"/>
                  </a:lnTo>
                  <a:lnTo>
                    <a:pt x="1131" y="304"/>
                  </a:lnTo>
                  <a:lnTo>
                    <a:pt x="1130" y="302"/>
                  </a:lnTo>
                  <a:lnTo>
                    <a:pt x="1127" y="299"/>
                  </a:lnTo>
                  <a:lnTo>
                    <a:pt x="1126" y="296"/>
                  </a:lnTo>
                  <a:lnTo>
                    <a:pt x="1123" y="293"/>
                  </a:lnTo>
                  <a:lnTo>
                    <a:pt x="1121" y="289"/>
                  </a:lnTo>
                  <a:lnTo>
                    <a:pt x="1120" y="286"/>
                  </a:lnTo>
                  <a:lnTo>
                    <a:pt x="1121" y="284"/>
                  </a:lnTo>
                  <a:lnTo>
                    <a:pt x="1123" y="282"/>
                  </a:lnTo>
                  <a:lnTo>
                    <a:pt x="1127" y="282"/>
                  </a:lnTo>
                  <a:lnTo>
                    <a:pt x="1132" y="285"/>
                  </a:lnTo>
                  <a:lnTo>
                    <a:pt x="1135" y="291"/>
                  </a:lnTo>
                  <a:lnTo>
                    <a:pt x="1138" y="292"/>
                  </a:lnTo>
                  <a:lnTo>
                    <a:pt x="1141" y="292"/>
                  </a:lnTo>
                  <a:lnTo>
                    <a:pt x="1143" y="291"/>
                  </a:lnTo>
                  <a:lnTo>
                    <a:pt x="1147" y="288"/>
                  </a:lnTo>
                  <a:lnTo>
                    <a:pt x="1153" y="282"/>
                  </a:lnTo>
                  <a:lnTo>
                    <a:pt x="1157" y="280"/>
                  </a:lnTo>
                  <a:lnTo>
                    <a:pt x="1161" y="267"/>
                  </a:lnTo>
                  <a:lnTo>
                    <a:pt x="1161" y="265"/>
                  </a:lnTo>
                  <a:lnTo>
                    <a:pt x="1160" y="262"/>
                  </a:lnTo>
                  <a:lnTo>
                    <a:pt x="1156" y="258"/>
                  </a:lnTo>
                  <a:lnTo>
                    <a:pt x="1150" y="251"/>
                  </a:lnTo>
                  <a:lnTo>
                    <a:pt x="1143" y="244"/>
                  </a:lnTo>
                  <a:lnTo>
                    <a:pt x="1138" y="240"/>
                  </a:lnTo>
                  <a:lnTo>
                    <a:pt x="1135" y="237"/>
                  </a:lnTo>
                  <a:lnTo>
                    <a:pt x="1132" y="236"/>
                  </a:lnTo>
                  <a:lnTo>
                    <a:pt x="1132" y="234"/>
                  </a:lnTo>
                  <a:lnTo>
                    <a:pt x="1134" y="233"/>
                  </a:lnTo>
                  <a:lnTo>
                    <a:pt x="1135" y="233"/>
                  </a:lnTo>
                  <a:lnTo>
                    <a:pt x="1138" y="232"/>
                  </a:lnTo>
                  <a:lnTo>
                    <a:pt x="1142" y="230"/>
                  </a:lnTo>
                  <a:lnTo>
                    <a:pt x="1145" y="229"/>
                  </a:lnTo>
                  <a:lnTo>
                    <a:pt x="1146" y="228"/>
                  </a:lnTo>
                  <a:lnTo>
                    <a:pt x="1146" y="225"/>
                  </a:lnTo>
                  <a:lnTo>
                    <a:pt x="1145" y="222"/>
                  </a:lnTo>
                  <a:lnTo>
                    <a:pt x="1145" y="210"/>
                  </a:lnTo>
                  <a:lnTo>
                    <a:pt x="1147" y="197"/>
                  </a:lnTo>
                  <a:lnTo>
                    <a:pt x="1149" y="191"/>
                  </a:lnTo>
                  <a:lnTo>
                    <a:pt x="1152" y="188"/>
                  </a:lnTo>
                  <a:lnTo>
                    <a:pt x="1158" y="188"/>
                  </a:lnTo>
                  <a:lnTo>
                    <a:pt x="1168" y="186"/>
                  </a:lnTo>
                  <a:lnTo>
                    <a:pt x="1180" y="185"/>
                  </a:lnTo>
                  <a:lnTo>
                    <a:pt x="1193" y="185"/>
                  </a:lnTo>
                  <a:lnTo>
                    <a:pt x="1203" y="188"/>
                  </a:lnTo>
                  <a:lnTo>
                    <a:pt x="1220" y="199"/>
                  </a:lnTo>
                  <a:lnTo>
                    <a:pt x="1228" y="202"/>
                  </a:lnTo>
                  <a:lnTo>
                    <a:pt x="1236" y="203"/>
                  </a:lnTo>
                  <a:lnTo>
                    <a:pt x="1246" y="204"/>
                  </a:lnTo>
                  <a:lnTo>
                    <a:pt x="1254" y="207"/>
                  </a:lnTo>
                  <a:lnTo>
                    <a:pt x="1258" y="211"/>
                  </a:lnTo>
                  <a:lnTo>
                    <a:pt x="1258" y="215"/>
                  </a:lnTo>
                  <a:lnTo>
                    <a:pt x="1255" y="217"/>
                  </a:lnTo>
                  <a:lnTo>
                    <a:pt x="1251" y="221"/>
                  </a:lnTo>
                  <a:lnTo>
                    <a:pt x="1249" y="222"/>
                  </a:lnTo>
                  <a:lnTo>
                    <a:pt x="1247" y="225"/>
                  </a:lnTo>
                  <a:lnTo>
                    <a:pt x="1246" y="226"/>
                  </a:lnTo>
                  <a:lnTo>
                    <a:pt x="1246" y="229"/>
                  </a:lnTo>
                  <a:lnTo>
                    <a:pt x="1247" y="232"/>
                  </a:lnTo>
                  <a:lnTo>
                    <a:pt x="1253" y="237"/>
                  </a:lnTo>
                  <a:lnTo>
                    <a:pt x="1258" y="240"/>
                  </a:lnTo>
                  <a:lnTo>
                    <a:pt x="1265" y="241"/>
                  </a:lnTo>
                  <a:lnTo>
                    <a:pt x="1270" y="243"/>
                  </a:lnTo>
                  <a:lnTo>
                    <a:pt x="1277" y="244"/>
                  </a:lnTo>
                  <a:lnTo>
                    <a:pt x="1283" y="243"/>
                  </a:lnTo>
                  <a:lnTo>
                    <a:pt x="1290" y="237"/>
                  </a:lnTo>
                  <a:lnTo>
                    <a:pt x="1296" y="228"/>
                  </a:lnTo>
                  <a:lnTo>
                    <a:pt x="1301" y="222"/>
                  </a:lnTo>
                  <a:lnTo>
                    <a:pt x="1303" y="218"/>
                  </a:lnTo>
                  <a:lnTo>
                    <a:pt x="1306" y="215"/>
                  </a:lnTo>
                  <a:lnTo>
                    <a:pt x="1309" y="214"/>
                  </a:lnTo>
                  <a:lnTo>
                    <a:pt x="1310" y="212"/>
                  </a:lnTo>
                  <a:lnTo>
                    <a:pt x="1313" y="212"/>
                  </a:lnTo>
                  <a:lnTo>
                    <a:pt x="1318" y="218"/>
                  </a:lnTo>
                  <a:lnTo>
                    <a:pt x="1324" y="226"/>
                  </a:lnTo>
                  <a:lnTo>
                    <a:pt x="1331" y="236"/>
                  </a:lnTo>
                  <a:lnTo>
                    <a:pt x="1337" y="244"/>
                  </a:lnTo>
                  <a:lnTo>
                    <a:pt x="1343" y="251"/>
                  </a:lnTo>
                  <a:lnTo>
                    <a:pt x="1347" y="258"/>
                  </a:lnTo>
                  <a:lnTo>
                    <a:pt x="1350" y="266"/>
                  </a:lnTo>
                  <a:lnTo>
                    <a:pt x="1353" y="276"/>
                  </a:lnTo>
                  <a:lnTo>
                    <a:pt x="1354" y="282"/>
                  </a:lnTo>
                  <a:lnTo>
                    <a:pt x="1357" y="285"/>
                  </a:lnTo>
                  <a:lnTo>
                    <a:pt x="1362" y="286"/>
                  </a:lnTo>
                  <a:lnTo>
                    <a:pt x="1376" y="284"/>
                  </a:lnTo>
                  <a:lnTo>
                    <a:pt x="1380" y="284"/>
                  </a:lnTo>
                  <a:lnTo>
                    <a:pt x="1385" y="286"/>
                  </a:lnTo>
                  <a:lnTo>
                    <a:pt x="1392" y="292"/>
                  </a:lnTo>
                  <a:lnTo>
                    <a:pt x="1399" y="299"/>
                  </a:lnTo>
                  <a:lnTo>
                    <a:pt x="1403" y="306"/>
                  </a:lnTo>
                  <a:lnTo>
                    <a:pt x="1404" y="310"/>
                  </a:lnTo>
                  <a:lnTo>
                    <a:pt x="1407" y="314"/>
                  </a:lnTo>
                  <a:lnTo>
                    <a:pt x="1411" y="315"/>
                  </a:lnTo>
                  <a:lnTo>
                    <a:pt x="1417" y="318"/>
                  </a:lnTo>
                  <a:lnTo>
                    <a:pt x="1424" y="319"/>
                  </a:lnTo>
                  <a:lnTo>
                    <a:pt x="1429" y="323"/>
                  </a:lnTo>
                  <a:lnTo>
                    <a:pt x="1429" y="328"/>
                  </a:lnTo>
                  <a:lnTo>
                    <a:pt x="1426" y="334"/>
                  </a:lnTo>
                  <a:lnTo>
                    <a:pt x="1422" y="340"/>
                  </a:lnTo>
                  <a:lnTo>
                    <a:pt x="1420" y="345"/>
                  </a:lnTo>
                  <a:lnTo>
                    <a:pt x="1418" y="350"/>
                  </a:lnTo>
                  <a:lnTo>
                    <a:pt x="1415" y="355"/>
                  </a:lnTo>
                  <a:lnTo>
                    <a:pt x="1413" y="359"/>
                  </a:lnTo>
                  <a:lnTo>
                    <a:pt x="1409" y="367"/>
                  </a:lnTo>
                  <a:lnTo>
                    <a:pt x="1409" y="369"/>
                  </a:lnTo>
                  <a:lnTo>
                    <a:pt x="1410" y="367"/>
                  </a:lnTo>
                  <a:lnTo>
                    <a:pt x="1414" y="367"/>
                  </a:lnTo>
                  <a:lnTo>
                    <a:pt x="1415" y="369"/>
                  </a:lnTo>
                  <a:lnTo>
                    <a:pt x="1421" y="371"/>
                  </a:lnTo>
                  <a:lnTo>
                    <a:pt x="1422" y="373"/>
                  </a:lnTo>
                  <a:lnTo>
                    <a:pt x="1428" y="376"/>
                  </a:lnTo>
                  <a:lnTo>
                    <a:pt x="1436" y="373"/>
                  </a:lnTo>
                  <a:lnTo>
                    <a:pt x="1444" y="376"/>
                  </a:lnTo>
                  <a:lnTo>
                    <a:pt x="1447" y="378"/>
                  </a:lnTo>
                  <a:lnTo>
                    <a:pt x="1448" y="382"/>
                  </a:lnTo>
                  <a:lnTo>
                    <a:pt x="1454" y="392"/>
                  </a:lnTo>
                  <a:lnTo>
                    <a:pt x="1461" y="406"/>
                  </a:lnTo>
                  <a:lnTo>
                    <a:pt x="1461" y="411"/>
                  </a:lnTo>
                  <a:lnTo>
                    <a:pt x="1459" y="414"/>
                  </a:lnTo>
                  <a:lnTo>
                    <a:pt x="1456" y="414"/>
                  </a:lnTo>
                  <a:lnTo>
                    <a:pt x="1455" y="413"/>
                  </a:lnTo>
                  <a:lnTo>
                    <a:pt x="1450" y="410"/>
                  </a:lnTo>
                  <a:lnTo>
                    <a:pt x="1436" y="410"/>
                  </a:lnTo>
                  <a:lnTo>
                    <a:pt x="1435" y="411"/>
                  </a:lnTo>
                  <a:lnTo>
                    <a:pt x="1433" y="414"/>
                  </a:lnTo>
                  <a:lnTo>
                    <a:pt x="1430" y="415"/>
                  </a:lnTo>
                  <a:lnTo>
                    <a:pt x="1429" y="415"/>
                  </a:lnTo>
                  <a:lnTo>
                    <a:pt x="1428" y="414"/>
                  </a:lnTo>
                  <a:lnTo>
                    <a:pt x="1426" y="411"/>
                  </a:lnTo>
                  <a:lnTo>
                    <a:pt x="1424" y="410"/>
                  </a:lnTo>
                  <a:lnTo>
                    <a:pt x="1421" y="407"/>
                  </a:lnTo>
                  <a:lnTo>
                    <a:pt x="1414" y="407"/>
                  </a:lnTo>
                  <a:lnTo>
                    <a:pt x="1402" y="408"/>
                  </a:lnTo>
                  <a:lnTo>
                    <a:pt x="1383" y="408"/>
                  </a:lnTo>
                  <a:lnTo>
                    <a:pt x="1381" y="406"/>
                  </a:lnTo>
                  <a:lnTo>
                    <a:pt x="1381" y="402"/>
                  </a:lnTo>
                  <a:lnTo>
                    <a:pt x="1384" y="399"/>
                  </a:lnTo>
                  <a:lnTo>
                    <a:pt x="1387" y="392"/>
                  </a:lnTo>
                  <a:lnTo>
                    <a:pt x="1389" y="384"/>
                  </a:lnTo>
                  <a:lnTo>
                    <a:pt x="1394" y="374"/>
                  </a:lnTo>
                  <a:lnTo>
                    <a:pt x="1407" y="360"/>
                  </a:lnTo>
                  <a:lnTo>
                    <a:pt x="1407" y="354"/>
                  </a:lnTo>
                  <a:lnTo>
                    <a:pt x="1406" y="351"/>
                  </a:lnTo>
                  <a:lnTo>
                    <a:pt x="1403" y="348"/>
                  </a:lnTo>
                  <a:lnTo>
                    <a:pt x="1400" y="348"/>
                  </a:lnTo>
                  <a:lnTo>
                    <a:pt x="1395" y="351"/>
                  </a:lnTo>
                  <a:lnTo>
                    <a:pt x="1392" y="354"/>
                  </a:lnTo>
                  <a:lnTo>
                    <a:pt x="1389" y="358"/>
                  </a:lnTo>
                  <a:lnTo>
                    <a:pt x="1388" y="360"/>
                  </a:lnTo>
                  <a:lnTo>
                    <a:pt x="1385" y="362"/>
                  </a:lnTo>
                  <a:lnTo>
                    <a:pt x="1373" y="362"/>
                  </a:lnTo>
                  <a:lnTo>
                    <a:pt x="1366" y="360"/>
                  </a:lnTo>
                  <a:lnTo>
                    <a:pt x="1359" y="363"/>
                  </a:lnTo>
                  <a:lnTo>
                    <a:pt x="1355" y="366"/>
                  </a:lnTo>
                  <a:lnTo>
                    <a:pt x="1353" y="369"/>
                  </a:lnTo>
                  <a:lnTo>
                    <a:pt x="1348" y="370"/>
                  </a:lnTo>
                  <a:lnTo>
                    <a:pt x="1344" y="374"/>
                  </a:lnTo>
                  <a:lnTo>
                    <a:pt x="1344" y="376"/>
                  </a:lnTo>
                  <a:lnTo>
                    <a:pt x="1347" y="377"/>
                  </a:lnTo>
                  <a:lnTo>
                    <a:pt x="1348" y="378"/>
                  </a:lnTo>
                  <a:lnTo>
                    <a:pt x="1348" y="380"/>
                  </a:lnTo>
                  <a:lnTo>
                    <a:pt x="1344" y="384"/>
                  </a:lnTo>
                  <a:lnTo>
                    <a:pt x="1339" y="386"/>
                  </a:lnTo>
                  <a:lnTo>
                    <a:pt x="1335" y="388"/>
                  </a:lnTo>
                  <a:lnTo>
                    <a:pt x="1332" y="389"/>
                  </a:lnTo>
                  <a:lnTo>
                    <a:pt x="1329" y="389"/>
                  </a:lnTo>
                  <a:lnTo>
                    <a:pt x="1327" y="386"/>
                  </a:lnTo>
                  <a:lnTo>
                    <a:pt x="1325" y="380"/>
                  </a:lnTo>
                  <a:lnTo>
                    <a:pt x="1325" y="366"/>
                  </a:lnTo>
                  <a:lnTo>
                    <a:pt x="1324" y="365"/>
                  </a:lnTo>
                  <a:lnTo>
                    <a:pt x="1317" y="371"/>
                  </a:lnTo>
                  <a:lnTo>
                    <a:pt x="1316" y="370"/>
                  </a:lnTo>
                  <a:lnTo>
                    <a:pt x="1305" y="365"/>
                  </a:lnTo>
                  <a:lnTo>
                    <a:pt x="1298" y="365"/>
                  </a:lnTo>
                  <a:lnTo>
                    <a:pt x="1294" y="367"/>
                  </a:lnTo>
                  <a:lnTo>
                    <a:pt x="1286" y="371"/>
                  </a:lnTo>
                  <a:lnTo>
                    <a:pt x="1264" y="374"/>
                  </a:lnTo>
                  <a:lnTo>
                    <a:pt x="1255" y="378"/>
                  </a:lnTo>
                  <a:lnTo>
                    <a:pt x="1251" y="386"/>
                  </a:lnTo>
                  <a:lnTo>
                    <a:pt x="1247" y="396"/>
                  </a:lnTo>
                  <a:lnTo>
                    <a:pt x="1246" y="404"/>
                  </a:lnTo>
                  <a:lnTo>
                    <a:pt x="1244" y="407"/>
                  </a:lnTo>
                  <a:lnTo>
                    <a:pt x="1246" y="407"/>
                  </a:lnTo>
                  <a:lnTo>
                    <a:pt x="1247" y="406"/>
                  </a:lnTo>
                  <a:lnTo>
                    <a:pt x="1251" y="403"/>
                  </a:lnTo>
                  <a:lnTo>
                    <a:pt x="1257" y="402"/>
                  </a:lnTo>
                  <a:lnTo>
                    <a:pt x="1264" y="399"/>
                  </a:lnTo>
                  <a:lnTo>
                    <a:pt x="1280" y="393"/>
                  </a:lnTo>
                  <a:lnTo>
                    <a:pt x="1287" y="389"/>
                  </a:lnTo>
                  <a:lnTo>
                    <a:pt x="1295" y="385"/>
                  </a:lnTo>
                  <a:lnTo>
                    <a:pt x="1303" y="384"/>
                  </a:lnTo>
                  <a:lnTo>
                    <a:pt x="1310" y="386"/>
                  </a:lnTo>
                  <a:lnTo>
                    <a:pt x="1316" y="392"/>
                  </a:lnTo>
                  <a:lnTo>
                    <a:pt x="1318" y="396"/>
                  </a:lnTo>
                  <a:lnTo>
                    <a:pt x="1318" y="403"/>
                  </a:lnTo>
                  <a:lnTo>
                    <a:pt x="1317" y="406"/>
                  </a:lnTo>
                  <a:lnTo>
                    <a:pt x="1313" y="410"/>
                  </a:lnTo>
                  <a:lnTo>
                    <a:pt x="1313" y="411"/>
                  </a:lnTo>
                  <a:lnTo>
                    <a:pt x="1314" y="413"/>
                  </a:lnTo>
                  <a:lnTo>
                    <a:pt x="1317" y="418"/>
                  </a:lnTo>
                  <a:lnTo>
                    <a:pt x="1321" y="422"/>
                  </a:lnTo>
                  <a:lnTo>
                    <a:pt x="1324" y="423"/>
                  </a:lnTo>
                  <a:lnTo>
                    <a:pt x="1328" y="419"/>
                  </a:lnTo>
                  <a:lnTo>
                    <a:pt x="1329" y="417"/>
                  </a:lnTo>
                  <a:lnTo>
                    <a:pt x="1333" y="414"/>
                  </a:lnTo>
                  <a:lnTo>
                    <a:pt x="1336" y="413"/>
                  </a:lnTo>
                  <a:lnTo>
                    <a:pt x="1337" y="413"/>
                  </a:lnTo>
                  <a:lnTo>
                    <a:pt x="1339" y="414"/>
                  </a:lnTo>
                  <a:lnTo>
                    <a:pt x="1339" y="419"/>
                  </a:lnTo>
                  <a:lnTo>
                    <a:pt x="1340" y="422"/>
                  </a:lnTo>
                  <a:lnTo>
                    <a:pt x="1340" y="429"/>
                  </a:lnTo>
                  <a:lnTo>
                    <a:pt x="1343" y="432"/>
                  </a:lnTo>
                  <a:lnTo>
                    <a:pt x="1346" y="433"/>
                  </a:lnTo>
                  <a:lnTo>
                    <a:pt x="1348" y="433"/>
                  </a:lnTo>
                  <a:lnTo>
                    <a:pt x="1359" y="422"/>
                  </a:lnTo>
                  <a:lnTo>
                    <a:pt x="1361" y="419"/>
                  </a:lnTo>
                  <a:lnTo>
                    <a:pt x="1363" y="419"/>
                  </a:lnTo>
                  <a:lnTo>
                    <a:pt x="1365" y="421"/>
                  </a:lnTo>
                  <a:lnTo>
                    <a:pt x="1370" y="429"/>
                  </a:lnTo>
                  <a:lnTo>
                    <a:pt x="1374" y="443"/>
                  </a:lnTo>
                  <a:lnTo>
                    <a:pt x="1373" y="447"/>
                  </a:lnTo>
                  <a:lnTo>
                    <a:pt x="1368" y="450"/>
                  </a:lnTo>
                  <a:lnTo>
                    <a:pt x="1361" y="452"/>
                  </a:lnTo>
                  <a:lnTo>
                    <a:pt x="1353" y="454"/>
                  </a:lnTo>
                  <a:lnTo>
                    <a:pt x="1348" y="455"/>
                  </a:lnTo>
                  <a:lnTo>
                    <a:pt x="1343" y="456"/>
                  </a:lnTo>
                  <a:lnTo>
                    <a:pt x="1333" y="459"/>
                  </a:lnTo>
                  <a:lnTo>
                    <a:pt x="1325" y="460"/>
                  </a:lnTo>
                  <a:lnTo>
                    <a:pt x="1320" y="462"/>
                  </a:lnTo>
                  <a:lnTo>
                    <a:pt x="1316" y="465"/>
                  </a:lnTo>
                  <a:lnTo>
                    <a:pt x="1310" y="469"/>
                  </a:lnTo>
                  <a:lnTo>
                    <a:pt x="1305" y="474"/>
                  </a:lnTo>
                  <a:lnTo>
                    <a:pt x="1298" y="476"/>
                  </a:lnTo>
                  <a:lnTo>
                    <a:pt x="1292" y="473"/>
                  </a:lnTo>
                  <a:lnTo>
                    <a:pt x="1290" y="467"/>
                  </a:lnTo>
                  <a:lnTo>
                    <a:pt x="1290" y="459"/>
                  </a:lnTo>
                  <a:lnTo>
                    <a:pt x="1288" y="451"/>
                  </a:lnTo>
                  <a:lnTo>
                    <a:pt x="1288" y="448"/>
                  </a:lnTo>
                  <a:lnTo>
                    <a:pt x="1284" y="448"/>
                  </a:lnTo>
                  <a:lnTo>
                    <a:pt x="1283" y="450"/>
                  </a:lnTo>
                  <a:lnTo>
                    <a:pt x="1280" y="451"/>
                  </a:lnTo>
                  <a:lnTo>
                    <a:pt x="1279" y="452"/>
                  </a:lnTo>
                  <a:lnTo>
                    <a:pt x="1277" y="455"/>
                  </a:lnTo>
                  <a:lnTo>
                    <a:pt x="1275" y="458"/>
                  </a:lnTo>
                  <a:lnTo>
                    <a:pt x="1272" y="459"/>
                  </a:lnTo>
                  <a:lnTo>
                    <a:pt x="1265" y="459"/>
                  </a:lnTo>
                  <a:lnTo>
                    <a:pt x="1262" y="460"/>
                  </a:lnTo>
                  <a:lnTo>
                    <a:pt x="1258" y="460"/>
                  </a:lnTo>
                  <a:lnTo>
                    <a:pt x="1254" y="462"/>
                  </a:lnTo>
                  <a:lnTo>
                    <a:pt x="1249" y="465"/>
                  </a:lnTo>
                  <a:lnTo>
                    <a:pt x="1244" y="467"/>
                  </a:lnTo>
                  <a:lnTo>
                    <a:pt x="1242" y="470"/>
                  </a:lnTo>
                  <a:lnTo>
                    <a:pt x="1239" y="476"/>
                  </a:lnTo>
                  <a:lnTo>
                    <a:pt x="1238" y="480"/>
                  </a:lnTo>
                  <a:lnTo>
                    <a:pt x="1240" y="488"/>
                  </a:lnTo>
                  <a:lnTo>
                    <a:pt x="1249" y="502"/>
                  </a:lnTo>
                  <a:lnTo>
                    <a:pt x="1249" y="507"/>
                  </a:lnTo>
                  <a:lnTo>
                    <a:pt x="1243" y="510"/>
                  </a:lnTo>
                  <a:lnTo>
                    <a:pt x="1232" y="510"/>
                  </a:lnTo>
                  <a:lnTo>
                    <a:pt x="1221" y="508"/>
                  </a:lnTo>
                  <a:lnTo>
                    <a:pt x="1213" y="507"/>
                  </a:lnTo>
                  <a:lnTo>
                    <a:pt x="1205" y="507"/>
                  </a:lnTo>
                  <a:lnTo>
                    <a:pt x="1202" y="508"/>
                  </a:lnTo>
                  <a:lnTo>
                    <a:pt x="1199" y="511"/>
                  </a:lnTo>
                  <a:lnTo>
                    <a:pt x="1198" y="514"/>
                  </a:lnTo>
                  <a:lnTo>
                    <a:pt x="1198" y="517"/>
                  </a:lnTo>
                  <a:lnTo>
                    <a:pt x="1199" y="519"/>
                  </a:lnTo>
                  <a:lnTo>
                    <a:pt x="1199" y="524"/>
                  </a:lnTo>
                  <a:lnTo>
                    <a:pt x="1198" y="526"/>
                  </a:lnTo>
                  <a:lnTo>
                    <a:pt x="1195" y="528"/>
                  </a:lnTo>
                  <a:lnTo>
                    <a:pt x="1190" y="528"/>
                  </a:lnTo>
                  <a:lnTo>
                    <a:pt x="1187" y="529"/>
                  </a:lnTo>
                  <a:lnTo>
                    <a:pt x="1186" y="530"/>
                  </a:lnTo>
                  <a:lnTo>
                    <a:pt x="1184" y="533"/>
                  </a:lnTo>
                  <a:lnTo>
                    <a:pt x="1184" y="536"/>
                  </a:lnTo>
                  <a:lnTo>
                    <a:pt x="1187" y="541"/>
                  </a:lnTo>
                  <a:lnTo>
                    <a:pt x="1187" y="547"/>
                  </a:lnTo>
                  <a:lnTo>
                    <a:pt x="1186" y="550"/>
                  </a:lnTo>
                  <a:lnTo>
                    <a:pt x="1180" y="555"/>
                  </a:lnTo>
                  <a:lnTo>
                    <a:pt x="1177" y="556"/>
                  </a:lnTo>
                  <a:lnTo>
                    <a:pt x="1175" y="556"/>
                  </a:lnTo>
                  <a:lnTo>
                    <a:pt x="1171" y="552"/>
                  </a:lnTo>
                  <a:lnTo>
                    <a:pt x="1168" y="551"/>
                  </a:lnTo>
                  <a:lnTo>
                    <a:pt x="1165" y="551"/>
                  </a:lnTo>
                  <a:lnTo>
                    <a:pt x="1164" y="552"/>
                  </a:lnTo>
                  <a:lnTo>
                    <a:pt x="1164" y="555"/>
                  </a:lnTo>
                  <a:lnTo>
                    <a:pt x="1165" y="565"/>
                  </a:lnTo>
                  <a:lnTo>
                    <a:pt x="1176" y="584"/>
                  </a:lnTo>
                  <a:lnTo>
                    <a:pt x="1177" y="589"/>
                  </a:lnTo>
                  <a:lnTo>
                    <a:pt x="1172" y="593"/>
                  </a:lnTo>
                  <a:lnTo>
                    <a:pt x="1165" y="596"/>
                  </a:lnTo>
                  <a:lnTo>
                    <a:pt x="1157" y="600"/>
                  </a:lnTo>
                  <a:lnTo>
                    <a:pt x="1152" y="604"/>
                  </a:lnTo>
                  <a:lnTo>
                    <a:pt x="1145" y="613"/>
                  </a:lnTo>
                  <a:lnTo>
                    <a:pt x="1135" y="624"/>
                  </a:lnTo>
                  <a:lnTo>
                    <a:pt x="1126" y="636"/>
                  </a:lnTo>
                  <a:lnTo>
                    <a:pt x="1116" y="643"/>
                  </a:lnTo>
                  <a:lnTo>
                    <a:pt x="1108" y="648"/>
                  </a:lnTo>
                  <a:lnTo>
                    <a:pt x="1102" y="656"/>
                  </a:lnTo>
                  <a:lnTo>
                    <a:pt x="1100" y="663"/>
                  </a:lnTo>
                  <a:lnTo>
                    <a:pt x="1101" y="670"/>
                  </a:lnTo>
                  <a:lnTo>
                    <a:pt x="1105" y="678"/>
                  </a:lnTo>
                  <a:lnTo>
                    <a:pt x="1113" y="703"/>
                  </a:lnTo>
                  <a:lnTo>
                    <a:pt x="1116" y="713"/>
                  </a:lnTo>
                  <a:lnTo>
                    <a:pt x="1117" y="719"/>
                  </a:lnTo>
                  <a:lnTo>
                    <a:pt x="1117" y="728"/>
                  </a:lnTo>
                  <a:lnTo>
                    <a:pt x="1115" y="737"/>
                  </a:lnTo>
                  <a:lnTo>
                    <a:pt x="1112" y="743"/>
                  </a:lnTo>
                  <a:lnTo>
                    <a:pt x="1106" y="745"/>
                  </a:lnTo>
                  <a:lnTo>
                    <a:pt x="1101" y="743"/>
                  </a:lnTo>
                  <a:lnTo>
                    <a:pt x="1100" y="740"/>
                  </a:lnTo>
                  <a:lnTo>
                    <a:pt x="1098" y="736"/>
                  </a:lnTo>
                  <a:lnTo>
                    <a:pt x="1098" y="733"/>
                  </a:lnTo>
                  <a:lnTo>
                    <a:pt x="1097" y="729"/>
                  </a:lnTo>
                  <a:lnTo>
                    <a:pt x="1094" y="726"/>
                  </a:lnTo>
                  <a:lnTo>
                    <a:pt x="1091" y="725"/>
                  </a:lnTo>
                  <a:lnTo>
                    <a:pt x="1085" y="719"/>
                  </a:lnTo>
                  <a:lnTo>
                    <a:pt x="1080" y="708"/>
                  </a:lnTo>
                  <a:lnTo>
                    <a:pt x="1076" y="695"/>
                  </a:lnTo>
                  <a:lnTo>
                    <a:pt x="1075" y="682"/>
                  </a:lnTo>
                  <a:lnTo>
                    <a:pt x="1074" y="678"/>
                  </a:lnTo>
                  <a:lnTo>
                    <a:pt x="1074" y="676"/>
                  </a:lnTo>
                  <a:lnTo>
                    <a:pt x="1072" y="674"/>
                  </a:lnTo>
                  <a:lnTo>
                    <a:pt x="1071" y="674"/>
                  </a:lnTo>
                  <a:lnTo>
                    <a:pt x="1068" y="677"/>
                  </a:lnTo>
                  <a:lnTo>
                    <a:pt x="1067" y="680"/>
                  </a:lnTo>
                  <a:lnTo>
                    <a:pt x="1061" y="682"/>
                  </a:lnTo>
                  <a:lnTo>
                    <a:pt x="1056" y="680"/>
                  </a:lnTo>
                  <a:lnTo>
                    <a:pt x="1053" y="676"/>
                  </a:lnTo>
                  <a:lnTo>
                    <a:pt x="1050" y="673"/>
                  </a:lnTo>
                  <a:lnTo>
                    <a:pt x="1048" y="667"/>
                  </a:lnTo>
                  <a:lnTo>
                    <a:pt x="1045" y="666"/>
                  </a:lnTo>
                  <a:lnTo>
                    <a:pt x="1039" y="669"/>
                  </a:lnTo>
                  <a:lnTo>
                    <a:pt x="1031" y="671"/>
                  </a:lnTo>
                  <a:lnTo>
                    <a:pt x="1024" y="674"/>
                  </a:lnTo>
                  <a:lnTo>
                    <a:pt x="1002" y="674"/>
                  </a:lnTo>
                  <a:lnTo>
                    <a:pt x="998" y="676"/>
                  </a:lnTo>
                  <a:lnTo>
                    <a:pt x="997" y="677"/>
                  </a:lnTo>
                  <a:lnTo>
                    <a:pt x="996" y="680"/>
                  </a:lnTo>
                  <a:lnTo>
                    <a:pt x="996" y="682"/>
                  </a:lnTo>
                  <a:lnTo>
                    <a:pt x="994" y="685"/>
                  </a:lnTo>
                  <a:lnTo>
                    <a:pt x="994" y="687"/>
                  </a:lnTo>
                  <a:lnTo>
                    <a:pt x="992" y="689"/>
                  </a:lnTo>
                  <a:lnTo>
                    <a:pt x="989" y="689"/>
                  </a:lnTo>
                  <a:lnTo>
                    <a:pt x="986" y="688"/>
                  </a:lnTo>
                  <a:lnTo>
                    <a:pt x="982" y="687"/>
                  </a:lnTo>
                  <a:lnTo>
                    <a:pt x="974" y="682"/>
                  </a:lnTo>
                  <a:lnTo>
                    <a:pt x="963" y="680"/>
                  </a:lnTo>
                  <a:lnTo>
                    <a:pt x="937" y="680"/>
                  </a:lnTo>
                  <a:lnTo>
                    <a:pt x="931" y="682"/>
                  </a:lnTo>
                  <a:lnTo>
                    <a:pt x="929" y="688"/>
                  </a:lnTo>
                  <a:lnTo>
                    <a:pt x="923" y="693"/>
                  </a:lnTo>
                  <a:lnTo>
                    <a:pt x="916" y="699"/>
                  </a:lnTo>
                  <a:lnTo>
                    <a:pt x="910" y="702"/>
                  </a:lnTo>
                  <a:lnTo>
                    <a:pt x="907" y="703"/>
                  </a:lnTo>
                  <a:lnTo>
                    <a:pt x="904" y="706"/>
                  </a:lnTo>
                  <a:lnTo>
                    <a:pt x="900" y="707"/>
                  </a:lnTo>
                  <a:lnTo>
                    <a:pt x="897" y="710"/>
                  </a:lnTo>
                  <a:lnTo>
                    <a:pt x="894" y="714"/>
                  </a:lnTo>
                  <a:lnTo>
                    <a:pt x="893" y="715"/>
                  </a:lnTo>
                  <a:lnTo>
                    <a:pt x="893" y="718"/>
                  </a:lnTo>
                  <a:lnTo>
                    <a:pt x="899" y="724"/>
                  </a:lnTo>
                  <a:lnTo>
                    <a:pt x="900" y="732"/>
                  </a:lnTo>
                  <a:lnTo>
                    <a:pt x="900" y="741"/>
                  </a:lnTo>
                  <a:lnTo>
                    <a:pt x="897" y="751"/>
                  </a:lnTo>
                  <a:lnTo>
                    <a:pt x="894" y="763"/>
                  </a:lnTo>
                  <a:lnTo>
                    <a:pt x="894" y="778"/>
                  </a:lnTo>
                  <a:lnTo>
                    <a:pt x="896" y="796"/>
                  </a:lnTo>
                  <a:lnTo>
                    <a:pt x="900" y="809"/>
                  </a:lnTo>
                  <a:lnTo>
                    <a:pt x="905" y="818"/>
                  </a:lnTo>
                  <a:lnTo>
                    <a:pt x="914" y="828"/>
                  </a:lnTo>
                  <a:lnTo>
                    <a:pt x="930" y="844"/>
                  </a:lnTo>
                  <a:lnTo>
                    <a:pt x="937" y="848"/>
                  </a:lnTo>
                  <a:lnTo>
                    <a:pt x="944" y="847"/>
                  </a:lnTo>
                  <a:lnTo>
                    <a:pt x="951" y="843"/>
                  </a:lnTo>
                  <a:lnTo>
                    <a:pt x="959" y="837"/>
                  </a:lnTo>
                  <a:lnTo>
                    <a:pt x="966" y="837"/>
                  </a:lnTo>
                  <a:lnTo>
                    <a:pt x="967" y="839"/>
                  </a:lnTo>
                  <a:lnTo>
                    <a:pt x="968" y="839"/>
                  </a:lnTo>
                  <a:lnTo>
                    <a:pt x="970" y="840"/>
                  </a:lnTo>
                  <a:lnTo>
                    <a:pt x="972" y="840"/>
                  </a:lnTo>
                  <a:lnTo>
                    <a:pt x="975" y="839"/>
                  </a:lnTo>
                  <a:lnTo>
                    <a:pt x="977" y="836"/>
                  </a:lnTo>
                  <a:lnTo>
                    <a:pt x="979" y="832"/>
                  </a:lnTo>
                  <a:lnTo>
                    <a:pt x="979" y="822"/>
                  </a:lnTo>
                  <a:lnTo>
                    <a:pt x="978" y="817"/>
                  </a:lnTo>
                  <a:lnTo>
                    <a:pt x="979" y="811"/>
                  </a:lnTo>
                  <a:lnTo>
                    <a:pt x="981" y="807"/>
                  </a:lnTo>
                  <a:lnTo>
                    <a:pt x="985" y="803"/>
                  </a:lnTo>
                  <a:lnTo>
                    <a:pt x="989" y="802"/>
                  </a:lnTo>
                  <a:lnTo>
                    <a:pt x="1004" y="802"/>
                  </a:lnTo>
                  <a:lnTo>
                    <a:pt x="1015" y="799"/>
                  </a:lnTo>
                  <a:lnTo>
                    <a:pt x="1024" y="799"/>
                  </a:lnTo>
                  <a:lnTo>
                    <a:pt x="1028" y="802"/>
                  </a:lnTo>
                  <a:lnTo>
                    <a:pt x="1031" y="818"/>
                  </a:lnTo>
                  <a:lnTo>
                    <a:pt x="1030" y="828"/>
                  </a:lnTo>
                  <a:lnTo>
                    <a:pt x="1024" y="835"/>
                  </a:lnTo>
                  <a:lnTo>
                    <a:pt x="1019" y="843"/>
                  </a:lnTo>
                  <a:lnTo>
                    <a:pt x="1016" y="852"/>
                  </a:lnTo>
                  <a:lnTo>
                    <a:pt x="1018" y="862"/>
                  </a:lnTo>
                  <a:lnTo>
                    <a:pt x="1016" y="872"/>
                  </a:lnTo>
                  <a:lnTo>
                    <a:pt x="1015" y="876"/>
                  </a:lnTo>
                  <a:lnTo>
                    <a:pt x="1012" y="881"/>
                  </a:lnTo>
                  <a:lnTo>
                    <a:pt x="1012" y="883"/>
                  </a:lnTo>
                  <a:lnTo>
                    <a:pt x="1011" y="884"/>
                  </a:lnTo>
                  <a:lnTo>
                    <a:pt x="1011" y="885"/>
                  </a:lnTo>
                  <a:lnTo>
                    <a:pt x="1023" y="885"/>
                  </a:lnTo>
                  <a:lnTo>
                    <a:pt x="1026" y="887"/>
                  </a:lnTo>
                  <a:lnTo>
                    <a:pt x="1027" y="887"/>
                  </a:lnTo>
                  <a:lnTo>
                    <a:pt x="1030" y="889"/>
                  </a:lnTo>
                  <a:lnTo>
                    <a:pt x="1033" y="889"/>
                  </a:lnTo>
                  <a:lnTo>
                    <a:pt x="1041" y="888"/>
                  </a:lnTo>
                  <a:lnTo>
                    <a:pt x="1048" y="883"/>
                  </a:lnTo>
                  <a:lnTo>
                    <a:pt x="1056" y="880"/>
                  </a:lnTo>
                  <a:lnTo>
                    <a:pt x="1061" y="883"/>
                  </a:lnTo>
                  <a:lnTo>
                    <a:pt x="1068" y="887"/>
                  </a:lnTo>
                  <a:lnTo>
                    <a:pt x="1074" y="895"/>
                  </a:lnTo>
                  <a:lnTo>
                    <a:pt x="1078" y="903"/>
                  </a:lnTo>
                  <a:lnTo>
                    <a:pt x="1079" y="910"/>
                  </a:lnTo>
                  <a:lnTo>
                    <a:pt x="1076" y="922"/>
                  </a:lnTo>
                  <a:lnTo>
                    <a:pt x="1074" y="937"/>
                  </a:lnTo>
                  <a:lnTo>
                    <a:pt x="1074" y="954"/>
                  </a:lnTo>
                  <a:lnTo>
                    <a:pt x="1075" y="965"/>
                  </a:lnTo>
                  <a:lnTo>
                    <a:pt x="1079" y="973"/>
                  </a:lnTo>
                  <a:lnTo>
                    <a:pt x="1082" y="977"/>
                  </a:lnTo>
                  <a:lnTo>
                    <a:pt x="1085" y="983"/>
                  </a:lnTo>
                  <a:lnTo>
                    <a:pt x="1090" y="988"/>
                  </a:lnTo>
                  <a:lnTo>
                    <a:pt x="1093" y="989"/>
                  </a:lnTo>
                  <a:lnTo>
                    <a:pt x="1097" y="991"/>
                  </a:lnTo>
                  <a:lnTo>
                    <a:pt x="1101" y="989"/>
                  </a:lnTo>
                  <a:lnTo>
                    <a:pt x="1112" y="984"/>
                  </a:lnTo>
                  <a:lnTo>
                    <a:pt x="1119" y="980"/>
                  </a:lnTo>
                  <a:lnTo>
                    <a:pt x="1124" y="974"/>
                  </a:lnTo>
                  <a:lnTo>
                    <a:pt x="1128" y="974"/>
                  </a:lnTo>
                  <a:lnTo>
                    <a:pt x="1134" y="976"/>
                  </a:lnTo>
                  <a:lnTo>
                    <a:pt x="1139" y="980"/>
                  </a:lnTo>
                  <a:lnTo>
                    <a:pt x="1145" y="985"/>
                  </a:lnTo>
                  <a:lnTo>
                    <a:pt x="1146" y="988"/>
                  </a:lnTo>
                  <a:lnTo>
                    <a:pt x="1146" y="989"/>
                  </a:lnTo>
                  <a:lnTo>
                    <a:pt x="1149" y="992"/>
                  </a:lnTo>
                  <a:lnTo>
                    <a:pt x="1156" y="992"/>
                  </a:lnTo>
                  <a:lnTo>
                    <a:pt x="1160" y="991"/>
                  </a:lnTo>
                  <a:lnTo>
                    <a:pt x="1164" y="988"/>
                  </a:lnTo>
                  <a:lnTo>
                    <a:pt x="1167" y="985"/>
                  </a:lnTo>
                  <a:lnTo>
                    <a:pt x="1172" y="977"/>
                  </a:lnTo>
                  <a:lnTo>
                    <a:pt x="1176" y="972"/>
                  </a:lnTo>
                  <a:lnTo>
                    <a:pt x="1183" y="962"/>
                  </a:lnTo>
                  <a:lnTo>
                    <a:pt x="1191" y="955"/>
                  </a:lnTo>
                  <a:lnTo>
                    <a:pt x="1198" y="951"/>
                  </a:lnTo>
                  <a:lnTo>
                    <a:pt x="1203" y="948"/>
                  </a:lnTo>
                  <a:lnTo>
                    <a:pt x="1210" y="943"/>
                  </a:lnTo>
                  <a:lnTo>
                    <a:pt x="1219" y="937"/>
                  </a:lnTo>
                  <a:lnTo>
                    <a:pt x="1225" y="936"/>
                  </a:lnTo>
                  <a:lnTo>
                    <a:pt x="1228" y="939"/>
                  </a:lnTo>
                  <a:lnTo>
                    <a:pt x="1228" y="943"/>
                  </a:lnTo>
                  <a:lnTo>
                    <a:pt x="1225" y="948"/>
                  </a:lnTo>
                  <a:lnTo>
                    <a:pt x="1223" y="955"/>
                  </a:lnTo>
                  <a:lnTo>
                    <a:pt x="1221" y="959"/>
                  </a:lnTo>
                  <a:lnTo>
                    <a:pt x="1221" y="977"/>
                  </a:lnTo>
                  <a:lnTo>
                    <a:pt x="1223" y="985"/>
                  </a:lnTo>
                  <a:lnTo>
                    <a:pt x="1225" y="989"/>
                  </a:lnTo>
                  <a:lnTo>
                    <a:pt x="1228" y="988"/>
                  </a:lnTo>
                  <a:lnTo>
                    <a:pt x="1228" y="981"/>
                  </a:lnTo>
                  <a:lnTo>
                    <a:pt x="1229" y="972"/>
                  </a:lnTo>
                  <a:lnTo>
                    <a:pt x="1232" y="963"/>
                  </a:lnTo>
                  <a:lnTo>
                    <a:pt x="1239" y="954"/>
                  </a:lnTo>
                  <a:lnTo>
                    <a:pt x="1247" y="948"/>
                  </a:lnTo>
                  <a:lnTo>
                    <a:pt x="1254" y="946"/>
                  </a:lnTo>
                  <a:lnTo>
                    <a:pt x="1257" y="948"/>
                  </a:lnTo>
                  <a:lnTo>
                    <a:pt x="1258" y="951"/>
                  </a:lnTo>
                  <a:lnTo>
                    <a:pt x="1261" y="954"/>
                  </a:lnTo>
                  <a:lnTo>
                    <a:pt x="1262" y="958"/>
                  </a:lnTo>
                  <a:lnTo>
                    <a:pt x="1265" y="963"/>
                  </a:lnTo>
                  <a:lnTo>
                    <a:pt x="1268" y="965"/>
                  </a:lnTo>
                  <a:lnTo>
                    <a:pt x="1269" y="966"/>
                  </a:lnTo>
                  <a:lnTo>
                    <a:pt x="1272" y="965"/>
                  </a:lnTo>
                  <a:lnTo>
                    <a:pt x="1279" y="961"/>
                  </a:lnTo>
                  <a:lnTo>
                    <a:pt x="1286" y="959"/>
                  </a:lnTo>
                  <a:lnTo>
                    <a:pt x="1292" y="961"/>
                  </a:lnTo>
                  <a:lnTo>
                    <a:pt x="1298" y="966"/>
                  </a:lnTo>
                  <a:lnTo>
                    <a:pt x="1299" y="970"/>
                  </a:lnTo>
                  <a:lnTo>
                    <a:pt x="1302" y="974"/>
                  </a:lnTo>
                  <a:lnTo>
                    <a:pt x="1303" y="976"/>
                  </a:lnTo>
                  <a:lnTo>
                    <a:pt x="1303" y="977"/>
                  </a:lnTo>
                  <a:lnTo>
                    <a:pt x="1305" y="974"/>
                  </a:lnTo>
                  <a:lnTo>
                    <a:pt x="1307" y="973"/>
                  </a:lnTo>
                  <a:lnTo>
                    <a:pt x="1309" y="969"/>
                  </a:lnTo>
                  <a:lnTo>
                    <a:pt x="1309" y="966"/>
                  </a:lnTo>
                  <a:lnTo>
                    <a:pt x="1311" y="961"/>
                  </a:lnTo>
                  <a:lnTo>
                    <a:pt x="1318" y="958"/>
                  </a:lnTo>
                  <a:lnTo>
                    <a:pt x="1328" y="956"/>
                  </a:lnTo>
                  <a:lnTo>
                    <a:pt x="1337" y="961"/>
                  </a:lnTo>
                  <a:lnTo>
                    <a:pt x="1342" y="963"/>
                  </a:lnTo>
                  <a:lnTo>
                    <a:pt x="1344" y="966"/>
                  </a:lnTo>
                  <a:lnTo>
                    <a:pt x="1346" y="969"/>
                  </a:lnTo>
                  <a:lnTo>
                    <a:pt x="1346" y="970"/>
                  </a:lnTo>
                  <a:lnTo>
                    <a:pt x="1347" y="970"/>
                  </a:lnTo>
                  <a:lnTo>
                    <a:pt x="1347" y="972"/>
                  </a:lnTo>
                  <a:lnTo>
                    <a:pt x="1351" y="972"/>
                  </a:lnTo>
                  <a:lnTo>
                    <a:pt x="1353" y="969"/>
                  </a:lnTo>
                  <a:lnTo>
                    <a:pt x="1355" y="966"/>
                  </a:lnTo>
                  <a:lnTo>
                    <a:pt x="1358" y="962"/>
                  </a:lnTo>
                  <a:lnTo>
                    <a:pt x="1359" y="958"/>
                  </a:lnTo>
                  <a:lnTo>
                    <a:pt x="1363" y="954"/>
                  </a:lnTo>
                  <a:lnTo>
                    <a:pt x="1365" y="956"/>
                  </a:lnTo>
                  <a:lnTo>
                    <a:pt x="1363" y="965"/>
                  </a:lnTo>
                  <a:lnTo>
                    <a:pt x="1361" y="976"/>
                  </a:lnTo>
                  <a:lnTo>
                    <a:pt x="1354" y="989"/>
                  </a:lnTo>
                  <a:lnTo>
                    <a:pt x="1354" y="993"/>
                  </a:lnTo>
                  <a:lnTo>
                    <a:pt x="1355" y="993"/>
                  </a:lnTo>
                  <a:lnTo>
                    <a:pt x="1357" y="995"/>
                  </a:lnTo>
                  <a:lnTo>
                    <a:pt x="1359" y="993"/>
                  </a:lnTo>
                  <a:lnTo>
                    <a:pt x="1362" y="993"/>
                  </a:lnTo>
                  <a:lnTo>
                    <a:pt x="1363" y="995"/>
                  </a:lnTo>
                  <a:lnTo>
                    <a:pt x="1365" y="998"/>
                  </a:lnTo>
                  <a:lnTo>
                    <a:pt x="1366" y="999"/>
                  </a:lnTo>
                  <a:lnTo>
                    <a:pt x="1372" y="999"/>
                  </a:lnTo>
                  <a:lnTo>
                    <a:pt x="1374" y="998"/>
                  </a:lnTo>
                  <a:lnTo>
                    <a:pt x="1380" y="998"/>
                  </a:lnTo>
                  <a:lnTo>
                    <a:pt x="1383" y="999"/>
                  </a:lnTo>
                  <a:lnTo>
                    <a:pt x="1384" y="1002"/>
                  </a:lnTo>
                  <a:lnTo>
                    <a:pt x="1389" y="1007"/>
                  </a:lnTo>
                  <a:lnTo>
                    <a:pt x="1395" y="1015"/>
                  </a:lnTo>
                  <a:lnTo>
                    <a:pt x="1402" y="1026"/>
                  </a:lnTo>
                  <a:lnTo>
                    <a:pt x="1407" y="1032"/>
                  </a:lnTo>
                  <a:lnTo>
                    <a:pt x="1413" y="1032"/>
                  </a:lnTo>
                  <a:lnTo>
                    <a:pt x="1420" y="1028"/>
                  </a:lnTo>
                  <a:lnTo>
                    <a:pt x="1429" y="1025"/>
                  </a:lnTo>
                  <a:lnTo>
                    <a:pt x="1440" y="1026"/>
                  </a:lnTo>
                  <a:lnTo>
                    <a:pt x="1451" y="1035"/>
                  </a:lnTo>
                  <a:lnTo>
                    <a:pt x="1462" y="1046"/>
                  </a:lnTo>
                  <a:lnTo>
                    <a:pt x="1473" y="1058"/>
                  </a:lnTo>
                  <a:lnTo>
                    <a:pt x="1480" y="1069"/>
                  </a:lnTo>
                  <a:lnTo>
                    <a:pt x="1484" y="1078"/>
                  </a:lnTo>
                  <a:lnTo>
                    <a:pt x="1488" y="1084"/>
                  </a:lnTo>
                  <a:lnTo>
                    <a:pt x="1492" y="1087"/>
                  </a:lnTo>
                  <a:lnTo>
                    <a:pt x="1497" y="1089"/>
                  </a:lnTo>
                  <a:lnTo>
                    <a:pt x="1500" y="1092"/>
                  </a:lnTo>
                  <a:lnTo>
                    <a:pt x="1502" y="1096"/>
                  </a:lnTo>
                  <a:lnTo>
                    <a:pt x="1502" y="1099"/>
                  </a:lnTo>
                  <a:lnTo>
                    <a:pt x="1503" y="1103"/>
                  </a:lnTo>
                  <a:lnTo>
                    <a:pt x="1503" y="1106"/>
                  </a:lnTo>
                  <a:lnTo>
                    <a:pt x="1500" y="1111"/>
                  </a:lnTo>
                  <a:lnTo>
                    <a:pt x="1492" y="1117"/>
                  </a:lnTo>
                  <a:lnTo>
                    <a:pt x="1482" y="1122"/>
                  </a:lnTo>
                  <a:lnTo>
                    <a:pt x="1473" y="1125"/>
                  </a:lnTo>
                  <a:lnTo>
                    <a:pt x="1467" y="1128"/>
                  </a:lnTo>
                  <a:lnTo>
                    <a:pt x="1466" y="1131"/>
                  </a:lnTo>
                  <a:lnTo>
                    <a:pt x="1466" y="1135"/>
                  </a:lnTo>
                  <a:lnTo>
                    <a:pt x="1467" y="1136"/>
                  </a:lnTo>
                  <a:lnTo>
                    <a:pt x="1470" y="1136"/>
                  </a:lnTo>
                  <a:lnTo>
                    <a:pt x="1474" y="1137"/>
                  </a:lnTo>
                  <a:lnTo>
                    <a:pt x="1485" y="1135"/>
                  </a:lnTo>
                  <a:lnTo>
                    <a:pt x="1488" y="1133"/>
                  </a:lnTo>
                  <a:lnTo>
                    <a:pt x="1492" y="1129"/>
                  </a:lnTo>
                  <a:lnTo>
                    <a:pt x="1493" y="1126"/>
                  </a:lnTo>
                  <a:lnTo>
                    <a:pt x="1497" y="1122"/>
                  </a:lnTo>
                  <a:lnTo>
                    <a:pt x="1500" y="1121"/>
                  </a:lnTo>
                  <a:lnTo>
                    <a:pt x="1504" y="1120"/>
                  </a:lnTo>
                  <a:lnTo>
                    <a:pt x="1508" y="1121"/>
                  </a:lnTo>
                  <a:lnTo>
                    <a:pt x="1514" y="1124"/>
                  </a:lnTo>
                  <a:lnTo>
                    <a:pt x="1515" y="1128"/>
                  </a:lnTo>
                  <a:lnTo>
                    <a:pt x="1515" y="1132"/>
                  </a:lnTo>
                  <a:lnTo>
                    <a:pt x="1514" y="1136"/>
                  </a:lnTo>
                  <a:lnTo>
                    <a:pt x="1511" y="1141"/>
                  </a:lnTo>
                  <a:lnTo>
                    <a:pt x="1508" y="1146"/>
                  </a:lnTo>
                  <a:lnTo>
                    <a:pt x="1504" y="1148"/>
                  </a:lnTo>
                  <a:lnTo>
                    <a:pt x="1502" y="1151"/>
                  </a:lnTo>
                  <a:lnTo>
                    <a:pt x="1497" y="1154"/>
                  </a:lnTo>
                  <a:lnTo>
                    <a:pt x="1495" y="1155"/>
                  </a:lnTo>
                  <a:lnTo>
                    <a:pt x="1493" y="1157"/>
                  </a:lnTo>
                  <a:lnTo>
                    <a:pt x="1493" y="1159"/>
                  </a:lnTo>
                  <a:lnTo>
                    <a:pt x="1496" y="1159"/>
                  </a:lnTo>
                  <a:lnTo>
                    <a:pt x="1500" y="1161"/>
                  </a:lnTo>
                  <a:lnTo>
                    <a:pt x="1510" y="1161"/>
                  </a:lnTo>
                  <a:lnTo>
                    <a:pt x="1511" y="1159"/>
                  </a:lnTo>
                  <a:lnTo>
                    <a:pt x="1511" y="1155"/>
                  </a:lnTo>
                  <a:lnTo>
                    <a:pt x="1514" y="1147"/>
                  </a:lnTo>
                  <a:lnTo>
                    <a:pt x="1519" y="1139"/>
                  </a:lnTo>
                  <a:lnTo>
                    <a:pt x="1522" y="1136"/>
                  </a:lnTo>
                  <a:lnTo>
                    <a:pt x="1523" y="1133"/>
                  </a:lnTo>
                  <a:lnTo>
                    <a:pt x="1525" y="1133"/>
                  </a:lnTo>
                  <a:lnTo>
                    <a:pt x="1526" y="1132"/>
                  </a:lnTo>
                  <a:lnTo>
                    <a:pt x="1528" y="1132"/>
                  </a:lnTo>
                  <a:lnTo>
                    <a:pt x="1529" y="1133"/>
                  </a:lnTo>
                  <a:lnTo>
                    <a:pt x="1532" y="1133"/>
                  </a:lnTo>
                  <a:lnTo>
                    <a:pt x="1540" y="1135"/>
                  </a:lnTo>
                  <a:lnTo>
                    <a:pt x="1549" y="1137"/>
                  </a:lnTo>
                  <a:lnTo>
                    <a:pt x="1558" y="1141"/>
                  </a:lnTo>
                  <a:lnTo>
                    <a:pt x="1566" y="1147"/>
                  </a:lnTo>
                  <a:lnTo>
                    <a:pt x="1575" y="1154"/>
                  </a:lnTo>
                  <a:lnTo>
                    <a:pt x="1586" y="1161"/>
                  </a:lnTo>
                  <a:lnTo>
                    <a:pt x="1595" y="1165"/>
                  </a:lnTo>
                  <a:lnTo>
                    <a:pt x="1604" y="1165"/>
                  </a:lnTo>
                  <a:lnTo>
                    <a:pt x="1612" y="1162"/>
                  </a:lnTo>
                  <a:lnTo>
                    <a:pt x="1619" y="1162"/>
                  </a:lnTo>
                  <a:lnTo>
                    <a:pt x="1627" y="1166"/>
                  </a:lnTo>
                  <a:lnTo>
                    <a:pt x="1636" y="1173"/>
                  </a:lnTo>
                  <a:lnTo>
                    <a:pt x="1642" y="1180"/>
                  </a:lnTo>
                  <a:lnTo>
                    <a:pt x="1649" y="1185"/>
                  </a:lnTo>
                  <a:lnTo>
                    <a:pt x="1657" y="1189"/>
                  </a:lnTo>
                  <a:lnTo>
                    <a:pt x="1666" y="1192"/>
                  </a:lnTo>
                  <a:lnTo>
                    <a:pt x="1672" y="1195"/>
                  </a:lnTo>
                  <a:lnTo>
                    <a:pt x="1682" y="1202"/>
                  </a:lnTo>
                  <a:lnTo>
                    <a:pt x="1689" y="1214"/>
                  </a:lnTo>
                  <a:lnTo>
                    <a:pt x="1693" y="1226"/>
                  </a:lnTo>
                  <a:lnTo>
                    <a:pt x="1693" y="1236"/>
                  </a:lnTo>
                  <a:lnTo>
                    <a:pt x="1690" y="1247"/>
                  </a:lnTo>
                  <a:lnTo>
                    <a:pt x="1686" y="1258"/>
                  </a:lnTo>
                  <a:lnTo>
                    <a:pt x="1682" y="1268"/>
                  </a:lnTo>
                  <a:lnTo>
                    <a:pt x="1681" y="1273"/>
                  </a:lnTo>
                  <a:lnTo>
                    <a:pt x="1678" y="1278"/>
                  </a:lnTo>
                  <a:lnTo>
                    <a:pt x="1672" y="1287"/>
                  </a:lnTo>
                  <a:lnTo>
                    <a:pt x="1666" y="1296"/>
                  </a:lnTo>
                  <a:lnTo>
                    <a:pt x="1656" y="1307"/>
                  </a:lnTo>
                  <a:lnTo>
                    <a:pt x="1646" y="1317"/>
                  </a:lnTo>
                  <a:lnTo>
                    <a:pt x="1638" y="1329"/>
                  </a:lnTo>
                  <a:lnTo>
                    <a:pt x="1637" y="1342"/>
                  </a:lnTo>
                  <a:lnTo>
                    <a:pt x="1640" y="1351"/>
                  </a:lnTo>
                  <a:lnTo>
                    <a:pt x="1641" y="1358"/>
                  </a:lnTo>
                  <a:lnTo>
                    <a:pt x="1641" y="1365"/>
                  </a:lnTo>
                  <a:lnTo>
                    <a:pt x="1638" y="1374"/>
                  </a:lnTo>
                  <a:lnTo>
                    <a:pt x="1636" y="1385"/>
                  </a:lnTo>
                  <a:lnTo>
                    <a:pt x="1633" y="1394"/>
                  </a:lnTo>
                  <a:lnTo>
                    <a:pt x="1633" y="1400"/>
                  </a:lnTo>
                  <a:lnTo>
                    <a:pt x="1634" y="1407"/>
                  </a:lnTo>
                  <a:lnTo>
                    <a:pt x="1631" y="1414"/>
                  </a:lnTo>
                  <a:lnTo>
                    <a:pt x="1627" y="1422"/>
                  </a:lnTo>
                  <a:lnTo>
                    <a:pt x="1622" y="1429"/>
                  </a:lnTo>
                  <a:lnTo>
                    <a:pt x="1616" y="1440"/>
                  </a:lnTo>
                  <a:lnTo>
                    <a:pt x="1612" y="1453"/>
                  </a:lnTo>
                  <a:lnTo>
                    <a:pt x="1607" y="1462"/>
                  </a:lnTo>
                  <a:lnTo>
                    <a:pt x="1603" y="1466"/>
                  </a:lnTo>
                  <a:lnTo>
                    <a:pt x="1595" y="1469"/>
                  </a:lnTo>
                  <a:lnTo>
                    <a:pt x="1586" y="1469"/>
                  </a:lnTo>
                  <a:lnTo>
                    <a:pt x="1577" y="1472"/>
                  </a:lnTo>
                  <a:lnTo>
                    <a:pt x="1570" y="1474"/>
                  </a:lnTo>
                  <a:lnTo>
                    <a:pt x="1563" y="1476"/>
                  </a:lnTo>
                  <a:lnTo>
                    <a:pt x="1559" y="1479"/>
                  </a:lnTo>
                  <a:lnTo>
                    <a:pt x="1558" y="1480"/>
                  </a:lnTo>
                  <a:lnTo>
                    <a:pt x="1556" y="1480"/>
                  </a:lnTo>
                  <a:lnTo>
                    <a:pt x="1554" y="1481"/>
                  </a:lnTo>
                  <a:lnTo>
                    <a:pt x="1548" y="1485"/>
                  </a:lnTo>
                  <a:lnTo>
                    <a:pt x="1538" y="1489"/>
                  </a:lnTo>
                  <a:lnTo>
                    <a:pt x="1530" y="1496"/>
                  </a:lnTo>
                  <a:lnTo>
                    <a:pt x="1521" y="1502"/>
                  </a:lnTo>
                  <a:lnTo>
                    <a:pt x="1517" y="1509"/>
                  </a:lnTo>
                  <a:lnTo>
                    <a:pt x="1517" y="1517"/>
                  </a:lnTo>
                  <a:lnTo>
                    <a:pt x="1519" y="1526"/>
                  </a:lnTo>
                  <a:lnTo>
                    <a:pt x="1521" y="1536"/>
                  </a:lnTo>
                  <a:lnTo>
                    <a:pt x="1519" y="1544"/>
                  </a:lnTo>
                  <a:lnTo>
                    <a:pt x="1517" y="1548"/>
                  </a:lnTo>
                  <a:lnTo>
                    <a:pt x="1514" y="1551"/>
                  </a:lnTo>
                  <a:lnTo>
                    <a:pt x="1512" y="1551"/>
                  </a:lnTo>
                  <a:lnTo>
                    <a:pt x="1510" y="1553"/>
                  </a:lnTo>
                  <a:lnTo>
                    <a:pt x="1508" y="1553"/>
                  </a:lnTo>
                  <a:lnTo>
                    <a:pt x="1506" y="1554"/>
                  </a:lnTo>
                  <a:lnTo>
                    <a:pt x="1499" y="1568"/>
                  </a:lnTo>
                  <a:lnTo>
                    <a:pt x="1496" y="1572"/>
                  </a:lnTo>
                  <a:lnTo>
                    <a:pt x="1492" y="1576"/>
                  </a:lnTo>
                  <a:lnTo>
                    <a:pt x="1489" y="1577"/>
                  </a:lnTo>
                  <a:lnTo>
                    <a:pt x="1488" y="1579"/>
                  </a:lnTo>
                  <a:lnTo>
                    <a:pt x="1485" y="1580"/>
                  </a:lnTo>
                  <a:lnTo>
                    <a:pt x="1478" y="1590"/>
                  </a:lnTo>
                  <a:lnTo>
                    <a:pt x="1476" y="1605"/>
                  </a:lnTo>
                  <a:lnTo>
                    <a:pt x="1471" y="1614"/>
                  </a:lnTo>
                  <a:lnTo>
                    <a:pt x="1462" y="1627"/>
                  </a:lnTo>
                  <a:lnTo>
                    <a:pt x="1450" y="1640"/>
                  </a:lnTo>
                  <a:lnTo>
                    <a:pt x="1440" y="1648"/>
                  </a:lnTo>
                  <a:lnTo>
                    <a:pt x="1430" y="1651"/>
                  </a:lnTo>
                  <a:lnTo>
                    <a:pt x="1421" y="1650"/>
                  </a:lnTo>
                  <a:lnTo>
                    <a:pt x="1411" y="1647"/>
                  </a:lnTo>
                  <a:lnTo>
                    <a:pt x="1406" y="1642"/>
                  </a:lnTo>
                  <a:lnTo>
                    <a:pt x="1402" y="1633"/>
                  </a:lnTo>
                  <a:lnTo>
                    <a:pt x="1399" y="1622"/>
                  </a:lnTo>
                  <a:lnTo>
                    <a:pt x="1398" y="1613"/>
                  </a:lnTo>
                  <a:lnTo>
                    <a:pt x="1398" y="1606"/>
                  </a:lnTo>
                  <a:lnTo>
                    <a:pt x="1396" y="1606"/>
                  </a:lnTo>
                  <a:lnTo>
                    <a:pt x="1395" y="1613"/>
                  </a:lnTo>
                  <a:lnTo>
                    <a:pt x="1391" y="1622"/>
                  </a:lnTo>
                  <a:lnTo>
                    <a:pt x="1389" y="1632"/>
                  </a:lnTo>
                  <a:lnTo>
                    <a:pt x="1389" y="1637"/>
                  </a:lnTo>
                  <a:lnTo>
                    <a:pt x="1392" y="1643"/>
                  </a:lnTo>
                  <a:lnTo>
                    <a:pt x="1406" y="1657"/>
                  </a:lnTo>
                  <a:lnTo>
                    <a:pt x="1411" y="1661"/>
                  </a:lnTo>
                  <a:lnTo>
                    <a:pt x="1414" y="1664"/>
                  </a:lnTo>
                  <a:lnTo>
                    <a:pt x="1415" y="1666"/>
                  </a:lnTo>
                  <a:lnTo>
                    <a:pt x="1414" y="1669"/>
                  </a:lnTo>
                  <a:lnTo>
                    <a:pt x="1414" y="1673"/>
                  </a:lnTo>
                  <a:lnTo>
                    <a:pt x="1411" y="1677"/>
                  </a:lnTo>
                  <a:lnTo>
                    <a:pt x="1409" y="1683"/>
                  </a:lnTo>
                  <a:lnTo>
                    <a:pt x="1403" y="1690"/>
                  </a:lnTo>
                  <a:lnTo>
                    <a:pt x="1399" y="1698"/>
                  </a:lnTo>
                  <a:lnTo>
                    <a:pt x="1394" y="1705"/>
                  </a:lnTo>
                  <a:lnTo>
                    <a:pt x="1391" y="1707"/>
                  </a:lnTo>
                  <a:lnTo>
                    <a:pt x="1385" y="1709"/>
                  </a:lnTo>
                  <a:lnTo>
                    <a:pt x="1376" y="1710"/>
                  </a:lnTo>
                  <a:lnTo>
                    <a:pt x="1365" y="1711"/>
                  </a:lnTo>
                  <a:lnTo>
                    <a:pt x="1354" y="1711"/>
                  </a:lnTo>
                  <a:lnTo>
                    <a:pt x="1347" y="1710"/>
                  </a:lnTo>
                  <a:lnTo>
                    <a:pt x="1344" y="1709"/>
                  </a:lnTo>
                  <a:lnTo>
                    <a:pt x="1342" y="1710"/>
                  </a:lnTo>
                  <a:lnTo>
                    <a:pt x="1339" y="1716"/>
                  </a:lnTo>
                  <a:lnTo>
                    <a:pt x="1339" y="1732"/>
                  </a:lnTo>
                  <a:lnTo>
                    <a:pt x="1340" y="1735"/>
                  </a:lnTo>
                  <a:lnTo>
                    <a:pt x="1340" y="1739"/>
                  </a:lnTo>
                  <a:lnTo>
                    <a:pt x="1339" y="1740"/>
                  </a:lnTo>
                  <a:lnTo>
                    <a:pt x="1333" y="1740"/>
                  </a:lnTo>
                  <a:lnTo>
                    <a:pt x="1325" y="1737"/>
                  </a:lnTo>
                  <a:lnTo>
                    <a:pt x="1318" y="1736"/>
                  </a:lnTo>
                  <a:lnTo>
                    <a:pt x="1311" y="1733"/>
                  </a:lnTo>
                  <a:lnTo>
                    <a:pt x="1306" y="1733"/>
                  </a:lnTo>
                  <a:lnTo>
                    <a:pt x="1305" y="1735"/>
                  </a:lnTo>
                  <a:lnTo>
                    <a:pt x="1305" y="1739"/>
                  </a:lnTo>
                  <a:lnTo>
                    <a:pt x="1309" y="1751"/>
                  </a:lnTo>
                  <a:lnTo>
                    <a:pt x="1311" y="1754"/>
                  </a:lnTo>
                  <a:lnTo>
                    <a:pt x="1314" y="1755"/>
                  </a:lnTo>
                  <a:lnTo>
                    <a:pt x="1320" y="1755"/>
                  </a:lnTo>
                  <a:lnTo>
                    <a:pt x="1321" y="1754"/>
                  </a:lnTo>
                  <a:lnTo>
                    <a:pt x="1324" y="1754"/>
                  </a:lnTo>
                  <a:lnTo>
                    <a:pt x="1325" y="1755"/>
                  </a:lnTo>
                  <a:lnTo>
                    <a:pt x="1325" y="1757"/>
                  </a:lnTo>
                  <a:lnTo>
                    <a:pt x="1321" y="1765"/>
                  </a:lnTo>
                  <a:lnTo>
                    <a:pt x="1316" y="1773"/>
                  </a:lnTo>
                  <a:lnTo>
                    <a:pt x="1309" y="1780"/>
                  </a:lnTo>
                  <a:lnTo>
                    <a:pt x="1303" y="1787"/>
                  </a:lnTo>
                  <a:lnTo>
                    <a:pt x="1298" y="1796"/>
                  </a:lnTo>
                  <a:lnTo>
                    <a:pt x="1284" y="1810"/>
                  </a:lnTo>
                  <a:lnTo>
                    <a:pt x="1280" y="1813"/>
                  </a:lnTo>
                  <a:lnTo>
                    <a:pt x="1279" y="1817"/>
                  </a:lnTo>
                  <a:lnTo>
                    <a:pt x="1279" y="1824"/>
                  </a:lnTo>
                  <a:lnTo>
                    <a:pt x="1283" y="1825"/>
                  </a:lnTo>
                  <a:lnTo>
                    <a:pt x="1290" y="1825"/>
                  </a:lnTo>
                  <a:lnTo>
                    <a:pt x="1296" y="1827"/>
                  </a:lnTo>
                  <a:lnTo>
                    <a:pt x="1301" y="1827"/>
                  </a:lnTo>
                  <a:lnTo>
                    <a:pt x="1301" y="1831"/>
                  </a:lnTo>
                  <a:lnTo>
                    <a:pt x="1299" y="1839"/>
                  </a:lnTo>
                  <a:lnTo>
                    <a:pt x="1296" y="1846"/>
                  </a:lnTo>
                  <a:lnTo>
                    <a:pt x="1294" y="1851"/>
                  </a:lnTo>
                  <a:lnTo>
                    <a:pt x="1288" y="1857"/>
                  </a:lnTo>
                  <a:lnTo>
                    <a:pt x="1279" y="1865"/>
                  </a:lnTo>
                  <a:lnTo>
                    <a:pt x="1270" y="1873"/>
                  </a:lnTo>
                  <a:lnTo>
                    <a:pt x="1264" y="1879"/>
                  </a:lnTo>
                  <a:lnTo>
                    <a:pt x="1260" y="1884"/>
                  </a:lnTo>
                  <a:lnTo>
                    <a:pt x="1257" y="1891"/>
                  </a:lnTo>
                  <a:lnTo>
                    <a:pt x="1257" y="1899"/>
                  </a:lnTo>
                  <a:lnTo>
                    <a:pt x="1258" y="1906"/>
                  </a:lnTo>
                  <a:lnTo>
                    <a:pt x="1262" y="1914"/>
                  </a:lnTo>
                  <a:lnTo>
                    <a:pt x="1269" y="1924"/>
                  </a:lnTo>
                  <a:lnTo>
                    <a:pt x="1279" y="1932"/>
                  </a:lnTo>
                  <a:lnTo>
                    <a:pt x="1287" y="1936"/>
                  </a:lnTo>
                  <a:lnTo>
                    <a:pt x="1295" y="1939"/>
                  </a:lnTo>
                  <a:lnTo>
                    <a:pt x="1305" y="1940"/>
                  </a:lnTo>
                  <a:lnTo>
                    <a:pt x="1313" y="1940"/>
                  </a:lnTo>
                  <a:lnTo>
                    <a:pt x="1314" y="1943"/>
                  </a:lnTo>
                  <a:lnTo>
                    <a:pt x="1310" y="1946"/>
                  </a:lnTo>
                  <a:lnTo>
                    <a:pt x="1291" y="1951"/>
                  </a:lnTo>
                  <a:lnTo>
                    <a:pt x="1286" y="1953"/>
                  </a:lnTo>
                  <a:lnTo>
                    <a:pt x="1281" y="1954"/>
                  </a:lnTo>
                  <a:lnTo>
                    <a:pt x="1273" y="1955"/>
                  </a:lnTo>
                  <a:lnTo>
                    <a:pt x="1265" y="1958"/>
                  </a:lnTo>
                  <a:lnTo>
                    <a:pt x="1257" y="1958"/>
                  </a:lnTo>
                  <a:lnTo>
                    <a:pt x="1250" y="1957"/>
                  </a:lnTo>
                  <a:lnTo>
                    <a:pt x="1240" y="1954"/>
                  </a:lnTo>
                  <a:lnTo>
                    <a:pt x="1234" y="1950"/>
                  </a:lnTo>
                  <a:lnTo>
                    <a:pt x="1228" y="1949"/>
                  </a:lnTo>
                  <a:lnTo>
                    <a:pt x="1227" y="1949"/>
                  </a:lnTo>
                  <a:lnTo>
                    <a:pt x="1228" y="1947"/>
                  </a:lnTo>
                  <a:lnTo>
                    <a:pt x="1229" y="1944"/>
                  </a:lnTo>
                  <a:lnTo>
                    <a:pt x="1236" y="1938"/>
                  </a:lnTo>
                  <a:lnTo>
                    <a:pt x="1242" y="1933"/>
                  </a:lnTo>
                  <a:lnTo>
                    <a:pt x="1244" y="1931"/>
                  </a:lnTo>
                  <a:lnTo>
                    <a:pt x="1246" y="1927"/>
                  </a:lnTo>
                  <a:lnTo>
                    <a:pt x="1246" y="1924"/>
                  </a:lnTo>
                  <a:lnTo>
                    <a:pt x="1244" y="1922"/>
                  </a:lnTo>
                  <a:lnTo>
                    <a:pt x="1243" y="1920"/>
                  </a:lnTo>
                  <a:lnTo>
                    <a:pt x="1242" y="1918"/>
                  </a:lnTo>
                  <a:lnTo>
                    <a:pt x="1239" y="1918"/>
                  </a:lnTo>
                  <a:lnTo>
                    <a:pt x="1238" y="1920"/>
                  </a:lnTo>
                  <a:lnTo>
                    <a:pt x="1235" y="1925"/>
                  </a:lnTo>
                  <a:lnTo>
                    <a:pt x="1234" y="1932"/>
                  </a:lnTo>
                  <a:lnTo>
                    <a:pt x="1231" y="1938"/>
                  </a:lnTo>
                  <a:lnTo>
                    <a:pt x="1225" y="1943"/>
                  </a:lnTo>
                  <a:lnTo>
                    <a:pt x="1223" y="1943"/>
                  </a:lnTo>
                  <a:lnTo>
                    <a:pt x="1220" y="1942"/>
                  </a:lnTo>
                  <a:lnTo>
                    <a:pt x="1216" y="1940"/>
                  </a:lnTo>
                  <a:lnTo>
                    <a:pt x="1213" y="1936"/>
                  </a:lnTo>
                  <a:lnTo>
                    <a:pt x="1208" y="1931"/>
                  </a:lnTo>
                  <a:lnTo>
                    <a:pt x="1203" y="1928"/>
                  </a:lnTo>
                  <a:lnTo>
                    <a:pt x="1198" y="1924"/>
                  </a:lnTo>
                  <a:lnTo>
                    <a:pt x="1194" y="1917"/>
                  </a:lnTo>
                  <a:lnTo>
                    <a:pt x="1193" y="1907"/>
                  </a:lnTo>
                  <a:lnTo>
                    <a:pt x="1193" y="1899"/>
                  </a:lnTo>
                  <a:lnTo>
                    <a:pt x="1190" y="1894"/>
                  </a:lnTo>
                  <a:lnTo>
                    <a:pt x="1188" y="1892"/>
                  </a:lnTo>
                  <a:lnTo>
                    <a:pt x="1183" y="1890"/>
                  </a:lnTo>
                  <a:lnTo>
                    <a:pt x="1180" y="1887"/>
                  </a:lnTo>
                  <a:lnTo>
                    <a:pt x="1179" y="1884"/>
                  </a:lnTo>
                  <a:lnTo>
                    <a:pt x="1179" y="1883"/>
                  </a:lnTo>
                  <a:lnTo>
                    <a:pt x="1180" y="1880"/>
                  </a:lnTo>
                  <a:lnTo>
                    <a:pt x="1186" y="1875"/>
                  </a:lnTo>
                  <a:lnTo>
                    <a:pt x="1187" y="1872"/>
                  </a:lnTo>
                  <a:lnTo>
                    <a:pt x="1187" y="1869"/>
                  </a:lnTo>
                  <a:lnTo>
                    <a:pt x="1186" y="1866"/>
                  </a:lnTo>
                  <a:lnTo>
                    <a:pt x="1183" y="1865"/>
                  </a:lnTo>
                  <a:lnTo>
                    <a:pt x="1182" y="1865"/>
                  </a:lnTo>
                  <a:lnTo>
                    <a:pt x="1176" y="1862"/>
                  </a:lnTo>
                  <a:lnTo>
                    <a:pt x="1175" y="1861"/>
                  </a:lnTo>
                  <a:lnTo>
                    <a:pt x="1173" y="1858"/>
                  </a:lnTo>
                  <a:lnTo>
                    <a:pt x="1175" y="1851"/>
                  </a:lnTo>
                  <a:lnTo>
                    <a:pt x="1177" y="1843"/>
                  </a:lnTo>
                  <a:lnTo>
                    <a:pt x="1180" y="1836"/>
                  </a:lnTo>
                  <a:lnTo>
                    <a:pt x="1183" y="1832"/>
                  </a:lnTo>
                  <a:lnTo>
                    <a:pt x="1183" y="1829"/>
                  </a:lnTo>
                  <a:lnTo>
                    <a:pt x="1182" y="1827"/>
                  </a:lnTo>
                  <a:lnTo>
                    <a:pt x="1179" y="1822"/>
                  </a:lnTo>
                  <a:lnTo>
                    <a:pt x="1176" y="1814"/>
                  </a:lnTo>
                  <a:lnTo>
                    <a:pt x="1177" y="1807"/>
                  </a:lnTo>
                  <a:lnTo>
                    <a:pt x="1180" y="1801"/>
                  </a:lnTo>
                  <a:lnTo>
                    <a:pt x="1194" y="1781"/>
                  </a:lnTo>
                  <a:lnTo>
                    <a:pt x="1199" y="1772"/>
                  </a:lnTo>
                  <a:lnTo>
                    <a:pt x="1201" y="1765"/>
                  </a:lnTo>
                  <a:lnTo>
                    <a:pt x="1199" y="1758"/>
                  </a:lnTo>
                  <a:lnTo>
                    <a:pt x="1197" y="1747"/>
                  </a:lnTo>
                  <a:lnTo>
                    <a:pt x="1195" y="1736"/>
                  </a:lnTo>
                  <a:lnTo>
                    <a:pt x="1197" y="1728"/>
                  </a:lnTo>
                  <a:lnTo>
                    <a:pt x="1199" y="1720"/>
                  </a:lnTo>
                  <a:lnTo>
                    <a:pt x="1202" y="1709"/>
                  </a:lnTo>
                  <a:lnTo>
                    <a:pt x="1202" y="1699"/>
                  </a:lnTo>
                  <a:lnTo>
                    <a:pt x="1197" y="1694"/>
                  </a:lnTo>
                  <a:lnTo>
                    <a:pt x="1195" y="1691"/>
                  </a:lnTo>
                  <a:lnTo>
                    <a:pt x="1195" y="1684"/>
                  </a:lnTo>
                  <a:lnTo>
                    <a:pt x="1197" y="1683"/>
                  </a:lnTo>
                  <a:lnTo>
                    <a:pt x="1198" y="1680"/>
                  </a:lnTo>
                  <a:lnTo>
                    <a:pt x="1201" y="1679"/>
                  </a:lnTo>
                  <a:lnTo>
                    <a:pt x="1202" y="1677"/>
                  </a:lnTo>
                  <a:lnTo>
                    <a:pt x="1203" y="1674"/>
                  </a:lnTo>
                  <a:lnTo>
                    <a:pt x="1203" y="1669"/>
                  </a:lnTo>
                  <a:lnTo>
                    <a:pt x="1205" y="1659"/>
                  </a:lnTo>
                  <a:lnTo>
                    <a:pt x="1209" y="1650"/>
                  </a:lnTo>
                  <a:lnTo>
                    <a:pt x="1213" y="1643"/>
                  </a:lnTo>
                  <a:lnTo>
                    <a:pt x="1217" y="1628"/>
                  </a:lnTo>
                  <a:lnTo>
                    <a:pt x="1223" y="1613"/>
                  </a:lnTo>
                  <a:lnTo>
                    <a:pt x="1224" y="1605"/>
                  </a:lnTo>
                  <a:lnTo>
                    <a:pt x="1223" y="1595"/>
                  </a:lnTo>
                  <a:lnTo>
                    <a:pt x="1220" y="1585"/>
                  </a:lnTo>
                  <a:lnTo>
                    <a:pt x="1219" y="1580"/>
                  </a:lnTo>
                  <a:lnTo>
                    <a:pt x="1219" y="1579"/>
                  </a:lnTo>
                  <a:lnTo>
                    <a:pt x="1224" y="1573"/>
                  </a:lnTo>
                  <a:lnTo>
                    <a:pt x="1227" y="1572"/>
                  </a:lnTo>
                  <a:lnTo>
                    <a:pt x="1228" y="1569"/>
                  </a:lnTo>
                  <a:lnTo>
                    <a:pt x="1228" y="1566"/>
                  </a:lnTo>
                  <a:lnTo>
                    <a:pt x="1225" y="1561"/>
                  </a:lnTo>
                  <a:lnTo>
                    <a:pt x="1225" y="1557"/>
                  </a:lnTo>
                  <a:lnTo>
                    <a:pt x="1228" y="1555"/>
                  </a:lnTo>
                  <a:lnTo>
                    <a:pt x="1231" y="1553"/>
                  </a:lnTo>
                  <a:lnTo>
                    <a:pt x="1236" y="1550"/>
                  </a:lnTo>
                  <a:lnTo>
                    <a:pt x="1239" y="1547"/>
                  </a:lnTo>
                  <a:lnTo>
                    <a:pt x="1240" y="1542"/>
                  </a:lnTo>
                  <a:lnTo>
                    <a:pt x="1240" y="1532"/>
                  </a:lnTo>
                  <a:lnTo>
                    <a:pt x="1238" y="1521"/>
                  </a:lnTo>
                  <a:lnTo>
                    <a:pt x="1236" y="1510"/>
                  </a:lnTo>
                  <a:lnTo>
                    <a:pt x="1238" y="1496"/>
                  </a:lnTo>
                  <a:lnTo>
                    <a:pt x="1239" y="1481"/>
                  </a:lnTo>
                  <a:lnTo>
                    <a:pt x="1240" y="1463"/>
                  </a:lnTo>
                  <a:lnTo>
                    <a:pt x="1242" y="1448"/>
                  </a:lnTo>
                  <a:lnTo>
                    <a:pt x="1243" y="1436"/>
                  </a:lnTo>
                  <a:lnTo>
                    <a:pt x="1243" y="1411"/>
                  </a:lnTo>
                  <a:lnTo>
                    <a:pt x="1239" y="1400"/>
                  </a:lnTo>
                  <a:lnTo>
                    <a:pt x="1231" y="1387"/>
                  </a:lnTo>
                  <a:lnTo>
                    <a:pt x="1214" y="1374"/>
                  </a:lnTo>
                  <a:lnTo>
                    <a:pt x="1208" y="1369"/>
                  </a:lnTo>
                  <a:lnTo>
                    <a:pt x="1202" y="1365"/>
                  </a:lnTo>
                  <a:lnTo>
                    <a:pt x="1198" y="1362"/>
                  </a:lnTo>
                  <a:lnTo>
                    <a:pt x="1193" y="1361"/>
                  </a:lnTo>
                  <a:lnTo>
                    <a:pt x="1182" y="1357"/>
                  </a:lnTo>
                  <a:lnTo>
                    <a:pt x="1172" y="1350"/>
                  </a:lnTo>
                  <a:lnTo>
                    <a:pt x="1164" y="1342"/>
                  </a:lnTo>
                  <a:lnTo>
                    <a:pt x="1160" y="1332"/>
                  </a:lnTo>
                  <a:lnTo>
                    <a:pt x="1157" y="1315"/>
                  </a:lnTo>
                  <a:lnTo>
                    <a:pt x="1150" y="1300"/>
                  </a:lnTo>
                  <a:lnTo>
                    <a:pt x="1146" y="1287"/>
                  </a:lnTo>
                  <a:lnTo>
                    <a:pt x="1143" y="1277"/>
                  </a:lnTo>
                  <a:lnTo>
                    <a:pt x="1138" y="1266"/>
                  </a:lnTo>
                  <a:lnTo>
                    <a:pt x="1132" y="1254"/>
                  </a:lnTo>
                  <a:lnTo>
                    <a:pt x="1128" y="1243"/>
                  </a:lnTo>
                  <a:lnTo>
                    <a:pt x="1127" y="1233"/>
                  </a:lnTo>
                  <a:lnTo>
                    <a:pt x="1124" y="1226"/>
                  </a:lnTo>
                  <a:lnTo>
                    <a:pt x="1104" y="1210"/>
                  </a:lnTo>
                  <a:lnTo>
                    <a:pt x="1100" y="1203"/>
                  </a:lnTo>
                  <a:lnTo>
                    <a:pt x="1100" y="1191"/>
                  </a:lnTo>
                  <a:lnTo>
                    <a:pt x="1102" y="1180"/>
                  </a:lnTo>
                  <a:lnTo>
                    <a:pt x="1106" y="1170"/>
                  </a:lnTo>
                  <a:lnTo>
                    <a:pt x="1108" y="1162"/>
                  </a:lnTo>
                  <a:lnTo>
                    <a:pt x="1106" y="1152"/>
                  </a:lnTo>
                  <a:lnTo>
                    <a:pt x="1105" y="1141"/>
                  </a:lnTo>
                  <a:lnTo>
                    <a:pt x="1104" y="1135"/>
                  </a:lnTo>
                  <a:lnTo>
                    <a:pt x="1105" y="1128"/>
                  </a:lnTo>
                  <a:lnTo>
                    <a:pt x="1109" y="1118"/>
                  </a:lnTo>
                  <a:lnTo>
                    <a:pt x="1115" y="1110"/>
                  </a:lnTo>
                  <a:lnTo>
                    <a:pt x="1120" y="1104"/>
                  </a:lnTo>
                  <a:lnTo>
                    <a:pt x="1126" y="1100"/>
                  </a:lnTo>
                  <a:lnTo>
                    <a:pt x="1132" y="1094"/>
                  </a:lnTo>
                  <a:lnTo>
                    <a:pt x="1138" y="1089"/>
                  </a:lnTo>
                  <a:lnTo>
                    <a:pt x="1142" y="1087"/>
                  </a:lnTo>
                  <a:lnTo>
                    <a:pt x="1145" y="1084"/>
                  </a:lnTo>
                  <a:lnTo>
                    <a:pt x="1146" y="1078"/>
                  </a:lnTo>
                  <a:lnTo>
                    <a:pt x="1147" y="1069"/>
                  </a:lnTo>
                  <a:lnTo>
                    <a:pt x="1150" y="1059"/>
                  </a:lnTo>
                  <a:lnTo>
                    <a:pt x="1152" y="1048"/>
                  </a:lnTo>
                  <a:lnTo>
                    <a:pt x="1150" y="1037"/>
                  </a:lnTo>
                  <a:lnTo>
                    <a:pt x="1147" y="1028"/>
                  </a:lnTo>
                  <a:lnTo>
                    <a:pt x="1145" y="1024"/>
                  </a:lnTo>
                  <a:lnTo>
                    <a:pt x="1142" y="1017"/>
                  </a:lnTo>
                  <a:lnTo>
                    <a:pt x="1138" y="1007"/>
                  </a:lnTo>
                  <a:lnTo>
                    <a:pt x="1132" y="999"/>
                  </a:lnTo>
                  <a:lnTo>
                    <a:pt x="1130" y="996"/>
                  </a:lnTo>
                  <a:lnTo>
                    <a:pt x="1116" y="996"/>
                  </a:lnTo>
                  <a:lnTo>
                    <a:pt x="1116" y="1004"/>
                  </a:lnTo>
                  <a:lnTo>
                    <a:pt x="1115" y="1007"/>
                  </a:lnTo>
                  <a:lnTo>
                    <a:pt x="1112" y="1011"/>
                  </a:lnTo>
                  <a:lnTo>
                    <a:pt x="1109" y="1014"/>
                  </a:lnTo>
                  <a:lnTo>
                    <a:pt x="1105" y="1017"/>
                  </a:lnTo>
                  <a:lnTo>
                    <a:pt x="1102" y="1017"/>
                  </a:lnTo>
                  <a:lnTo>
                    <a:pt x="1100" y="1015"/>
                  </a:lnTo>
                  <a:lnTo>
                    <a:pt x="1097" y="1013"/>
                  </a:lnTo>
                  <a:lnTo>
                    <a:pt x="1095" y="1010"/>
                  </a:lnTo>
                  <a:lnTo>
                    <a:pt x="1094" y="1009"/>
                  </a:lnTo>
                  <a:lnTo>
                    <a:pt x="1089" y="1006"/>
                  </a:lnTo>
                  <a:lnTo>
                    <a:pt x="1080" y="1003"/>
                  </a:lnTo>
                  <a:lnTo>
                    <a:pt x="1076" y="1000"/>
                  </a:lnTo>
                  <a:lnTo>
                    <a:pt x="1074" y="998"/>
                  </a:lnTo>
                  <a:lnTo>
                    <a:pt x="1069" y="992"/>
                  </a:lnTo>
                  <a:lnTo>
                    <a:pt x="1064" y="987"/>
                  </a:lnTo>
                  <a:lnTo>
                    <a:pt x="1053" y="978"/>
                  </a:lnTo>
                  <a:lnTo>
                    <a:pt x="1046" y="976"/>
                  </a:lnTo>
                  <a:lnTo>
                    <a:pt x="1039" y="972"/>
                  </a:lnTo>
                  <a:lnTo>
                    <a:pt x="1034" y="966"/>
                  </a:lnTo>
                  <a:lnTo>
                    <a:pt x="1033" y="956"/>
                  </a:lnTo>
                  <a:lnTo>
                    <a:pt x="1030" y="943"/>
                  </a:lnTo>
                  <a:lnTo>
                    <a:pt x="1026" y="935"/>
                  </a:lnTo>
                  <a:lnTo>
                    <a:pt x="1020" y="929"/>
                  </a:lnTo>
                  <a:lnTo>
                    <a:pt x="1018" y="928"/>
                  </a:lnTo>
                  <a:lnTo>
                    <a:pt x="1015" y="925"/>
                  </a:lnTo>
                  <a:lnTo>
                    <a:pt x="1011" y="924"/>
                  </a:lnTo>
                  <a:lnTo>
                    <a:pt x="1008" y="922"/>
                  </a:lnTo>
                  <a:lnTo>
                    <a:pt x="1004" y="922"/>
                  </a:lnTo>
                  <a:lnTo>
                    <a:pt x="1001" y="924"/>
                  </a:lnTo>
                  <a:lnTo>
                    <a:pt x="997" y="924"/>
                  </a:lnTo>
                  <a:lnTo>
                    <a:pt x="990" y="922"/>
                  </a:lnTo>
                  <a:lnTo>
                    <a:pt x="985" y="918"/>
                  </a:lnTo>
                  <a:lnTo>
                    <a:pt x="979" y="917"/>
                  </a:lnTo>
                  <a:lnTo>
                    <a:pt x="972" y="915"/>
                  </a:lnTo>
                  <a:lnTo>
                    <a:pt x="956" y="902"/>
                  </a:lnTo>
                  <a:lnTo>
                    <a:pt x="951" y="896"/>
                  </a:lnTo>
                  <a:lnTo>
                    <a:pt x="948" y="892"/>
                  </a:lnTo>
                  <a:lnTo>
                    <a:pt x="945" y="889"/>
                  </a:lnTo>
                  <a:lnTo>
                    <a:pt x="942" y="885"/>
                  </a:lnTo>
                  <a:lnTo>
                    <a:pt x="940" y="883"/>
                  </a:lnTo>
                  <a:lnTo>
                    <a:pt x="931" y="880"/>
                  </a:lnTo>
                  <a:lnTo>
                    <a:pt x="927" y="880"/>
                  </a:lnTo>
                  <a:lnTo>
                    <a:pt x="922" y="883"/>
                  </a:lnTo>
                  <a:lnTo>
                    <a:pt x="919" y="885"/>
                  </a:lnTo>
                  <a:lnTo>
                    <a:pt x="918" y="889"/>
                  </a:lnTo>
                  <a:lnTo>
                    <a:pt x="915" y="893"/>
                  </a:lnTo>
                  <a:lnTo>
                    <a:pt x="912" y="896"/>
                  </a:lnTo>
                  <a:lnTo>
                    <a:pt x="910" y="896"/>
                  </a:lnTo>
                  <a:lnTo>
                    <a:pt x="907" y="895"/>
                  </a:lnTo>
                  <a:lnTo>
                    <a:pt x="894" y="883"/>
                  </a:lnTo>
                  <a:lnTo>
                    <a:pt x="890" y="881"/>
                  </a:lnTo>
                  <a:lnTo>
                    <a:pt x="884" y="883"/>
                  </a:lnTo>
                  <a:lnTo>
                    <a:pt x="864" y="885"/>
                  </a:lnTo>
                  <a:lnTo>
                    <a:pt x="858" y="883"/>
                  </a:lnTo>
                  <a:lnTo>
                    <a:pt x="849" y="869"/>
                  </a:lnTo>
                  <a:lnTo>
                    <a:pt x="847" y="861"/>
                  </a:lnTo>
                  <a:lnTo>
                    <a:pt x="847" y="856"/>
                  </a:lnTo>
                  <a:lnTo>
                    <a:pt x="844" y="848"/>
                  </a:lnTo>
                  <a:lnTo>
                    <a:pt x="837" y="843"/>
                  </a:lnTo>
                  <a:lnTo>
                    <a:pt x="827" y="839"/>
                  </a:lnTo>
                  <a:lnTo>
                    <a:pt x="818" y="836"/>
                  </a:lnTo>
                  <a:lnTo>
                    <a:pt x="810" y="835"/>
                  </a:lnTo>
                  <a:lnTo>
                    <a:pt x="804" y="832"/>
                  </a:lnTo>
                  <a:lnTo>
                    <a:pt x="799" y="825"/>
                  </a:lnTo>
                  <a:lnTo>
                    <a:pt x="795" y="817"/>
                  </a:lnTo>
                  <a:lnTo>
                    <a:pt x="792" y="809"/>
                  </a:lnTo>
                  <a:lnTo>
                    <a:pt x="793" y="803"/>
                  </a:lnTo>
                  <a:lnTo>
                    <a:pt x="793" y="798"/>
                  </a:lnTo>
                  <a:lnTo>
                    <a:pt x="792" y="789"/>
                  </a:lnTo>
                  <a:lnTo>
                    <a:pt x="788" y="781"/>
                  </a:lnTo>
                  <a:lnTo>
                    <a:pt x="788" y="780"/>
                  </a:lnTo>
                  <a:lnTo>
                    <a:pt x="781" y="773"/>
                  </a:lnTo>
                  <a:lnTo>
                    <a:pt x="778" y="769"/>
                  </a:lnTo>
                  <a:lnTo>
                    <a:pt x="773" y="763"/>
                  </a:lnTo>
                  <a:lnTo>
                    <a:pt x="767" y="761"/>
                  </a:lnTo>
                  <a:lnTo>
                    <a:pt x="763" y="758"/>
                  </a:lnTo>
                  <a:lnTo>
                    <a:pt x="759" y="751"/>
                  </a:lnTo>
                  <a:lnTo>
                    <a:pt x="745" y="732"/>
                  </a:lnTo>
                  <a:lnTo>
                    <a:pt x="740" y="722"/>
                  </a:lnTo>
                  <a:lnTo>
                    <a:pt x="734" y="715"/>
                  </a:lnTo>
                  <a:lnTo>
                    <a:pt x="728" y="707"/>
                  </a:lnTo>
                  <a:lnTo>
                    <a:pt x="718" y="698"/>
                  </a:lnTo>
                  <a:lnTo>
                    <a:pt x="702" y="678"/>
                  </a:lnTo>
                  <a:lnTo>
                    <a:pt x="698" y="670"/>
                  </a:lnTo>
                  <a:lnTo>
                    <a:pt x="692" y="654"/>
                  </a:lnTo>
                  <a:lnTo>
                    <a:pt x="689" y="648"/>
                  </a:lnTo>
                  <a:lnTo>
                    <a:pt x="685" y="648"/>
                  </a:lnTo>
                  <a:lnTo>
                    <a:pt x="683" y="650"/>
                  </a:lnTo>
                  <a:lnTo>
                    <a:pt x="677" y="656"/>
                  </a:lnTo>
                  <a:lnTo>
                    <a:pt x="678" y="663"/>
                  </a:lnTo>
                  <a:lnTo>
                    <a:pt x="684" y="670"/>
                  </a:lnTo>
                  <a:lnTo>
                    <a:pt x="691" y="678"/>
                  </a:lnTo>
                  <a:lnTo>
                    <a:pt x="696" y="685"/>
                  </a:lnTo>
                  <a:lnTo>
                    <a:pt x="700" y="693"/>
                  </a:lnTo>
                  <a:lnTo>
                    <a:pt x="706" y="703"/>
                  </a:lnTo>
                  <a:lnTo>
                    <a:pt x="722" y="722"/>
                  </a:lnTo>
                  <a:lnTo>
                    <a:pt x="725" y="732"/>
                  </a:lnTo>
                  <a:lnTo>
                    <a:pt x="726" y="740"/>
                  </a:lnTo>
                  <a:lnTo>
                    <a:pt x="729" y="747"/>
                  </a:lnTo>
                  <a:lnTo>
                    <a:pt x="734" y="751"/>
                  </a:lnTo>
                  <a:lnTo>
                    <a:pt x="748" y="765"/>
                  </a:lnTo>
                  <a:lnTo>
                    <a:pt x="751" y="772"/>
                  </a:lnTo>
                  <a:lnTo>
                    <a:pt x="748" y="778"/>
                  </a:lnTo>
                  <a:lnTo>
                    <a:pt x="743" y="781"/>
                  </a:lnTo>
                  <a:lnTo>
                    <a:pt x="737" y="778"/>
                  </a:lnTo>
                  <a:lnTo>
                    <a:pt x="732" y="773"/>
                  </a:lnTo>
                  <a:lnTo>
                    <a:pt x="728" y="767"/>
                  </a:lnTo>
                  <a:lnTo>
                    <a:pt x="725" y="765"/>
                  </a:lnTo>
                  <a:lnTo>
                    <a:pt x="724" y="765"/>
                  </a:lnTo>
                  <a:lnTo>
                    <a:pt x="715" y="761"/>
                  </a:lnTo>
                  <a:lnTo>
                    <a:pt x="713" y="755"/>
                  </a:lnTo>
                  <a:lnTo>
                    <a:pt x="713" y="752"/>
                  </a:lnTo>
                  <a:lnTo>
                    <a:pt x="710" y="745"/>
                  </a:lnTo>
                  <a:lnTo>
                    <a:pt x="703" y="737"/>
                  </a:lnTo>
                  <a:lnTo>
                    <a:pt x="696" y="728"/>
                  </a:lnTo>
                  <a:lnTo>
                    <a:pt x="693" y="724"/>
                  </a:lnTo>
                  <a:lnTo>
                    <a:pt x="688" y="721"/>
                  </a:lnTo>
                  <a:lnTo>
                    <a:pt x="683" y="721"/>
                  </a:lnTo>
                  <a:lnTo>
                    <a:pt x="680" y="722"/>
                  </a:lnTo>
                  <a:lnTo>
                    <a:pt x="673" y="722"/>
                  </a:lnTo>
                  <a:lnTo>
                    <a:pt x="672" y="721"/>
                  </a:lnTo>
                  <a:lnTo>
                    <a:pt x="672" y="715"/>
                  </a:lnTo>
                  <a:lnTo>
                    <a:pt x="676" y="707"/>
                  </a:lnTo>
                  <a:lnTo>
                    <a:pt x="678" y="704"/>
                  </a:lnTo>
                  <a:lnTo>
                    <a:pt x="681" y="699"/>
                  </a:lnTo>
                  <a:lnTo>
                    <a:pt x="681" y="696"/>
                  </a:lnTo>
                  <a:lnTo>
                    <a:pt x="680" y="693"/>
                  </a:lnTo>
                  <a:lnTo>
                    <a:pt x="674" y="688"/>
                  </a:lnTo>
                  <a:lnTo>
                    <a:pt x="670" y="685"/>
                  </a:lnTo>
                  <a:lnTo>
                    <a:pt x="667" y="684"/>
                  </a:lnTo>
                  <a:lnTo>
                    <a:pt x="663" y="680"/>
                  </a:lnTo>
                  <a:lnTo>
                    <a:pt x="659" y="670"/>
                  </a:lnTo>
                  <a:lnTo>
                    <a:pt x="654" y="659"/>
                  </a:lnTo>
                  <a:lnTo>
                    <a:pt x="650" y="647"/>
                  </a:lnTo>
                  <a:lnTo>
                    <a:pt x="644" y="635"/>
                  </a:lnTo>
                  <a:lnTo>
                    <a:pt x="636" y="619"/>
                  </a:lnTo>
                  <a:lnTo>
                    <a:pt x="628" y="611"/>
                  </a:lnTo>
                  <a:lnTo>
                    <a:pt x="620" y="608"/>
                  </a:lnTo>
                  <a:lnTo>
                    <a:pt x="611" y="607"/>
                  </a:lnTo>
                  <a:lnTo>
                    <a:pt x="602" y="604"/>
                  </a:lnTo>
                  <a:lnTo>
                    <a:pt x="594" y="600"/>
                  </a:lnTo>
                  <a:lnTo>
                    <a:pt x="587" y="596"/>
                  </a:lnTo>
                  <a:lnTo>
                    <a:pt x="584" y="591"/>
                  </a:lnTo>
                  <a:lnTo>
                    <a:pt x="583" y="581"/>
                  </a:lnTo>
                  <a:lnTo>
                    <a:pt x="577" y="559"/>
                  </a:lnTo>
                  <a:lnTo>
                    <a:pt x="572" y="550"/>
                  </a:lnTo>
                  <a:lnTo>
                    <a:pt x="564" y="537"/>
                  </a:lnTo>
                  <a:lnTo>
                    <a:pt x="558" y="524"/>
                  </a:lnTo>
                  <a:lnTo>
                    <a:pt x="554" y="510"/>
                  </a:lnTo>
                  <a:lnTo>
                    <a:pt x="553" y="497"/>
                  </a:lnTo>
                  <a:lnTo>
                    <a:pt x="554" y="487"/>
                  </a:lnTo>
                  <a:lnTo>
                    <a:pt x="554" y="474"/>
                  </a:lnTo>
                  <a:lnTo>
                    <a:pt x="555" y="459"/>
                  </a:lnTo>
                  <a:lnTo>
                    <a:pt x="557" y="448"/>
                  </a:lnTo>
                  <a:lnTo>
                    <a:pt x="557" y="440"/>
                  </a:lnTo>
                  <a:lnTo>
                    <a:pt x="555" y="432"/>
                  </a:lnTo>
                  <a:lnTo>
                    <a:pt x="553" y="422"/>
                  </a:lnTo>
                  <a:lnTo>
                    <a:pt x="550" y="415"/>
                  </a:lnTo>
                  <a:lnTo>
                    <a:pt x="549" y="410"/>
                  </a:lnTo>
                  <a:lnTo>
                    <a:pt x="549" y="407"/>
                  </a:lnTo>
                  <a:lnTo>
                    <a:pt x="544" y="395"/>
                  </a:lnTo>
                  <a:lnTo>
                    <a:pt x="542" y="393"/>
                  </a:lnTo>
                  <a:lnTo>
                    <a:pt x="538" y="391"/>
                  </a:lnTo>
                  <a:lnTo>
                    <a:pt x="529" y="386"/>
                  </a:lnTo>
                  <a:lnTo>
                    <a:pt x="523" y="381"/>
                  </a:lnTo>
                  <a:lnTo>
                    <a:pt x="514" y="380"/>
                  </a:lnTo>
                  <a:lnTo>
                    <a:pt x="508" y="377"/>
                  </a:lnTo>
                  <a:lnTo>
                    <a:pt x="503" y="370"/>
                  </a:lnTo>
                  <a:lnTo>
                    <a:pt x="502" y="360"/>
                  </a:lnTo>
                  <a:lnTo>
                    <a:pt x="503" y="352"/>
                  </a:lnTo>
                  <a:lnTo>
                    <a:pt x="503" y="345"/>
                  </a:lnTo>
                  <a:lnTo>
                    <a:pt x="499" y="337"/>
                  </a:lnTo>
                  <a:lnTo>
                    <a:pt x="495" y="332"/>
                  </a:lnTo>
                  <a:lnTo>
                    <a:pt x="490" y="329"/>
                  </a:lnTo>
                  <a:lnTo>
                    <a:pt x="486" y="326"/>
                  </a:lnTo>
                  <a:lnTo>
                    <a:pt x="480" y="319"/>
                  </a:lnTo>
                  <a:lnTo>
                    <a:pt x="475" y="311"/>
                  </a:lnTo>
                  <a:lnTo>
                    <a:pt x="472" y="303"/>
                  </a:lnTo>
                  <a:lnTo>
                    <a:pt x="471" y="300"/>
                  </a:lnTo>
                  <a:lnTo>
                    <a:pt x="466" y="296"/>
                  </a:lnTo>
                  <a:lnTo>
                    <a:pt x="462" y="296"/>
                  </a:lnTo>
                  <a:lnTo>
                    <a:pt x="462" y="299"/>
                  </a:lnTo>
                  <a:lnTo>
                    <a:pt x="464" y="302"/>
                  </a:lnTo>
                  <a:lnTo>
                    <a:pt x="464" y="313"/>
                  </a:lnTo>
                  <a:lnTo>
                    <a:pt x="465" y="315"/>
                  </a:lnTo>
                  <a:lnTo>
                    <a:pt x="471" y="321"/>
                  </a:lnTo>
                  <a:lnTo>
                    <a:pt x="473" y="329"/>
                  </a:lnTo>
                  <a:lnTo>
                    <a:pt x="473" y="336"/>
                  </a:lnTo>
                  <a:lnTo>
                    <a:pt x="472" y="341"/>
                  </a:lnTo>
                  <a:lnTo>
                    <a:pt x="468" y="341"/>
                  </a:lnTo>
                  <a:lnTo>
                    <a:pt x="462" y="339"/>
                  </a:lnTo>
                  <a:lnTo>
                    <a:pt x="456" y="333"/>
                  </a:lnTo>
                  <a:lnTo>
                    <a:pt x="447" y="328"/>
                  </a:lnTo>
                  <a:lnTo>
                    <a:pt x="442" y="322"/>
                  </a:lnTo>
                  <a:lnTo>
                    <a:pt x="441" y="313"/>
                  </a:lnTo>
                  <a:lnTo>
                    <a:pt x="439" y="304"/>
                  </a:lnTo>
                  <a:lnTo>
                    <a:pt x="441" y="295"/>
                  </a:lnTo>
                  <a:lnTo>
                    <a:pt x="441" y="289"/>
                  </a:lnTo>
                  <a:lnTo>
                    <a:pt x="438" y="284"/>
                  </a:lnTo>
                  <a:lnTo>
                    <a:pt x="432" y="281"/>
                  </a:lnTo>
                  <a:lnTo>
                    <a:pt x="425" y="278"/>
                  </a:lnTo>
                  <a:lnTo>
                    <a:pt x="419" y="277"/>
                  </a:lnTo>
                  <a:lnTo>
                    <a:pt x="412" y="277"/>
                  </a:lnTo>
                  <a:lnTo>
                    <a:pt x="406" y="271"/>
                  </a:lnTo>
                  <a:lnTo>
                    <a:pt x="406" y="267"/>
                  </a:lnTo>
                  <a:lnTo>
                    <a:pt x="405" y="262"/>
                  </a:lnTo>
                  <a:lnTo>
                    <a:pt x="401" y="251"/>
                  </a:lnTo>
                  <a:lnTo>
                    <a:pt x="394" y="243"/>
                  </a:lnTo>
                  <a:lnTo>
                    <a:pt x="386" y="237"/>
                  </a:lnTo>
                  <a:lnTo>
                    <a:pt x="372" y="234"/>
                  </a:lnTo>
                  <a:lnTo>
                    <a:pt x="360" y="232"/>
                  </a:lnTo>
                  <a:lnTo>
                    <a:pt x="346" y="228"/>
                  </a:lnTo>
                  <a:lnTo>
                    <a:pt x="334" y="225"/>
                  </a:lnTo>
                  <a:lnTo>
                    <a:pt x="324" y="223"/>
                  </a:lnTo>
                  <a:lnTo>
                    <a:pt x="317" y="222"/>
                  </a:lnTo>
                  <a:lnTo>
                    <a:pt x="304" y="214"/>
                  </a:lnTo>
                  <a:lnTo>
                    <a:pt x="297" y="211"/>
                  </a:lnTo>
                  <a:lnTo>
                    <a:pt x="286" y="214"/>
                  </a:lnTo>
                  <a:lnTo>
                    <a:pt x="272" y="206"/>
                  </a:lnTo>
                  <a:lnTo>
                    <a:pt x="267" y="204"/>
                  </a:lnTo>
                  <a:lnTo>
                    <a:pt x="263" y="207"/>
                  </a:lnTo>
                  <a:lnTo>
                    <a:pt x="261" y="214"/>
                  </a:lnTo>
                  <a:lnTo>
                    <a:pt x="257" y="222"/>
                  </a:lnTo>
                  <a:lnTo>
                    <a:pt x="252" y="230"/>
                  </a:lnTo>
                  <a:lnTo>
                    <a:pt x="244" y="233"/>
                  </a:lnTo>
                  <a:lnTo>
                    <a:pt x="237" y="230"/>
                  </a:lnTo>
                  <a:lnTo>
                    <a:pt x="230" y="226"/>
                  </a:lnTo>
                  <a:lnTo>
                    <a:pt x="226" y="228"/>
                  </a:lnTo>
                  <a:lnTo>
                    <a:pt x="223" y="229"/>
                  </a:lnTo>
                  <a:lnTo>
                    <a:pt x="220" y="232"/>
                  </a:lnTo>
                  <a:lnTo>
                    <a:pt x="215" y="234"/>
                  </a:lnTo>
                  <a:lnTo>
                    <a:pt x="208" y="234"/>
                  </a:lnTo>
                  <a:lnTo>
                    <a:pt x="207" y="232"/>
                  </a:lnTo>
                  <a:lnTo>
                    <a:pt x="207" y="229"/>
                  </a:lnTo>
                  <a:lnTo>
                    <a:pt x="208" y="225"/>
                  </a:lnTo>
                  <a:lnTo>
                    <a:pt x="209" y="219"/>
                  </a:lnTo>
                  <a:lnTo>
                    <a:pt x="211" y="215"/>
                  </a:lnTo>
                  <a:lnTo>
                    <a:pt x="212" y="212"/>
                  </a:lnTo>
                  <a:lnTo>
                    <a:pt x="212" y="210"/>
                  </a:lnTo>
                  <a:lnTo>
                    <a:pt x="208" y="210"/>
                  </a:lnTo>
                  <a:lnTo>
                    <a:pt x="205" y="211"/>
                  </a:lnTo>
                  <a:lnTo>
                    <a:pt x="201" y="214"/>
                  </a:lnTo>
                  <a:lnTo>
                    <a:pt x="196" y="222"/>
                  </a:lnTo>
                  <a:lnTo>
                    <a:pt x="194" y="228"/>
                  </a:lnTo>
                  <a:lnTo>
                    <a:pt x="194" y="234"/>
                  </a:lnTo>
                  <a:lnTo>
                    <a:pt x="192" y="237"/>
                  </a:lnTo>
                  <a:lnTo>
                    <a:pt x="190" y="240"/>
                  </a:lnTo>
                  <a:lnTo>
                    <a:pt x="186" y="243"/>
                  </a:lnTo>
                  <a:lnTo>
                    <a:pt x="182" y="247"/>
                  </a:lnTo>
                  <a:lnTo>
                    <a:pt x="179" y="248"/>
                  </a:lnTo>
                  <a:lnTo>
                    <a:pt x="200" y="248"/>
                  </a:lnTo>
                  <a:lnTo>
                    <a:pt x="201" y="249"/>
                  </a:lnTo>
                  <a:lnTo>
                    <a:pt x="201" y="252"/>
                  </a:lnTo>
                  <a:lnTo>
                    <a:pt x="200" y="255"/>
                  </a:lnTo>
                  <a:lnTo>
                    <a:pt x="200" y="258"/>
                  </a:lnTo>
                  <a:lnTo>
                    <a:pt x="199" y="262"/>
                  </a:lnTo>
                  <a:lnTo>
                    <a:pt x="189" y="271"/>
                  </a:lnTo>
                  <a:lnTo>
                    <a:pt x="181" y="277"/>
                  </a:lnTo>
                  <a:lnTo>
                    <a:pt x="173" y="278"/>
                  </a:lnTo>
                  <a:lnTo>
                    <a:pt x="168" y="277"/>
                  </a:lnTo>
                  <a:lnTo>
                    <a:pt x="166" y="274"/>
                  </a:lnTo>
                  <a:lnTo>
                    <a:pt x="164" y="271"/>
                  </a:lnTo>
                  <a:lnTo>
                    <a:pt x="162" y="269"/>
                  </a:lnTo>
                  <a:lnTo>
                    <a:pt x="160" y="266"/>
                  </a:lnTo>
                  <a:lnTo>
                    <a:pt x="157" y="265"/>
                  </a:lnTo>
                  <a:lnTo>
                    <a:pt x="153" y="267"/>
                  </a:lnTo>
                  <a:lnTo>
                    <a:pt x="148" y="274"/>
                  </a:lnTo>
                  <a:lnTo>
                    <a:pt x="140" y="284"/>
                  </a:lnTo>
                  <a:lnTo>
                    <a:pt x="127" y="293"/>
                  </a:lnTo>
                  <a:lnTo>
                    <a:pt x="118" y="297"/>
                  </a:lnTo>
                  <a:lnTo>
                    <a:pt x="111" y="296"/>
                  </a:lnTo>
                  <a:lnTo>
                    <a:pt x="106" y="293"/>
                  </a:lnTo>
                  <a:lnTo>
                    <a:pt x="101" y="292"/>
                  </a:lnTo>
                  <a:lnTo>
                    <a:pt x="97" y="292"/>
                  </a:lnTo>
                  <a:lnTo>
                    <a:pt x="89" y="296"/>
                  </a:lnTo>
                  <a:lnTo>
                    <a:pt x="77" y="302"/>
                  </a:lnTo>
                  <a:lnTo>
                    <a:pt x="63" y="306"/>
                  </a:lnTo>
                  <a:lnTo>
                    <a:pt x="54" y="308"/>
                  </a:lnTo>
                  <a:lnTo>
                    <a:pt x="51" y="308"/>
                  </a:lnTo>
                  <a:lnTo>
                    <a:pt x="48" y="307"/>
                  </a:lnTo>
                  <a:lnTo>
                    <a:pt x="47" y="304"/>
                  </a:lnTo>
                  <a:lnTo>
                    <a:pt x="47" y="299"/>
                  </a:lnTo>
                  <a:lnTo>
                    <a:pt x="48" y="297"/>
                  </a:lnTo>
                  <a:lnTo>
                    <a:pt x="49" y="295"/>
                  </a:lnTo>
                  <a:lnTo>
                    <a:pt x="51" y="295"/>
                  </a:lnTo>
                  <a:lnTo>
                    <a:pt x="58" y="293"/>
                  </a:lnTo>
                  <a:lnTo>
                    <a:pt x="66" y="288"/>
                  </a:lnTo>
                  <a:lnTo>
                    <a:pt x="75" y="284"/>
                  </a:lnTo>
                  <a:lnTo>
                    <a:pt x="89" y="276"/>
                  </a:lnTo>
                  <a:lnTo>
                    <a:pt x="100" y="270"/>
                  </a:lnTo>
                  <a:lnTo>
                    <a:pt x="110" y="265"/>
                  </a:lnTo>
                  <a:lnTo>
                    <a:pt x="118" y="262"/>
                  </a:lnTo>
                  <a:lnTo>
                    <a:pt x="122" y="259"/>
                  </a:lnTo>
                  <a:lnTo>
                    <a:pt x="125" y="256"/>
                  </a:lnTo>
                  <a:lnTo>
                    <a:pt x="129" y="254"/>
                  </a:lnTo>
                  <a:lnTo>
                    <a:pt x="132" y="251"/>
                  </a:lnTo>
                  <a:lnTo>
                    <a:pt x="133" y="247"/>
                  </a:lnTo>
                  <a:lnTo>
                    <a:pt x="132" y="244"/>
                  </a:lnTo>
                  <a:lnTo>
                    <a:pt x="129" y="241"/>
                  </a:lnTo>
                  <a:lnTo>
                    <a:pt x="123" y="241"/>
                  </a:lnTo>
                  <a:lnTo>
                    <a:pt x="119" y="243"/>
                  </a:lnTo>
                  <a:lnTo>
                    <a:pt x="116" y="244"/>
                  </a:lnTo>
                  <a:lnTo>
                    <a:pt x="115" y="245"/>
                  </a:lnTo>
                  <a:lnTo>
                    <a:pt x="112" y="247"/>
                  </a:lnTo>
                  <a:lnTo>
                    <a:pt x="99" y="233"/>
                  </a:lnTo>
                  <a:lnTo>
                    <a:pt x="97" y="233"/>
                  </a:lnTo>
                  <a:lnTo>
                    <a:pt x="96" y="234"/>
                  </a:lnTo>
                  <a:lnTo>
                    <a:pt x="93" y="236"/>
                  </a:lnTo>
                  <a:lnTo>
                    <a:pt x="90" y="241"/>
                  </a:lnTo>
                  <a:lnTo>
                    <a:pt x="89" y="243"/>
                  </a:lnTo>
                  <a:lnTo>
                    <a:pt x="89" y="244"/>
                  </a:lnTo>
                  <a:lnTo>
                    <a:pt x="86" y="244"/>
                  </a:lnTo>
                  <a:lnTo>
                    <a:pt x="85" y="243"/>
                  </a:lnTo>
                  <a:lnTo>
                    <a:pt x="82" y="241"/>
                  </a:lnTo>
                  <a:lnTo>
                    <a:pt x="81" y="239"/>
                  </a:lnTo>
                  <a:lnTo>
                    <a:pt x="78" y="236"/>
                  </a:lnTo>
                  <a:lnTo>
                    <a:pt x="78" y="218"/>
                  </a:lnTo>
                  <a:lnTo>
                    <a:pt x="75" y="215"/>
                  </a:lnTo>
                  <a:lnTo>
                    <a:pt x="71" y="215"/>
                  </a:lnTo>
                  <a:lnTo>
                    <a:pt x="70" y="217"/>
                  </a:lnTo>
                  <a:lnTo>
                    <a:pt x="69" y="219"/>
                  </a:lnTo>
                  <a:lnTo>
                    <a:pt x="66" y="223"/>
                  </a:lnTo>
                  <a:lnTo>
                    <a:pt x="60" y="228"/>
                  </a:lnTo>
                  <a:lnTo>
                    <a:pt x="54" y="230"/>
                  </a:lnTo>
                  <a:lnTo>
                    <a:pt x="49" y="232"/>
                  </a:lnTo>
                  <a:lnTo>
                    <a:pt x="47" y="229"/>
                  </a:lnTo>
                  <a:lnTo>
                    <a:pt x="44" y="223"/>
                  </a:lnTo>
                  <a:lnTo>
                    <a:pt x="37" y="217"/>
                  </a:lnTo>
                  <a:lnTo>
                    <a:pt x="30" y="208"/>
                  </a:lnTo>
                  <a:lnTo>
                    <a:pt x="25" y="200"/>
                  </a:lnTo>
                  <a:lnTo>
                    <a:pt x="23" y="196"/>
                  </a:lnTo>
                  <a:lnTo>
                    <a:pt x="23" y="193"/>
                  </a:lnTo>
                  <a:lnTo>
                    <a:pt x="28" y="189"/>
                  </a:lnTo>
                  <a:lnTo>
                    <a:pt x="30" y="188"/>
                  </a:lnTo>
                  <a:lnTo>
                    <a:pt x="36" y="182"/>
                  </a:lnTo>
                  <a:lnTo>
                    <a:pt x="40" y="180"/>
                  </a:lnTo>
                  <a:lnTo>
                    <a:pt x="51" y="173"/>
                  </a:lnTo>
                  <a:lnTo>
                    <a:pt x="63" y="170"/>
                  </a:lnTo>
                  <a:lnTo>
                    <a:pt x="80" y="170"/>
                  </a:lnTo>
                  <a:lnTo>
                    <a:pt x="84" y="169"/>
                  </a:lnTo>
                  <a:lnTo>
                    <a:pt x="86" y="166"/>
                  </a:lnTo>
                  <a:lnTo>
                    <a:pt x="89" y="162"/>
                  </a:lnTo>
                  <a:lnTo>
                    <a:pt x="92" y="156"/>
                  </a:lnTo>
                  <a:lnTo>
                    <a:pt x="92" y="154"/>
                  </a:lnTo>
                  <a:lnTo>
                    <a:pt x="90" y="152"/>
                  </a:lnTo>
                  <a:lnTo>
                    <a:pt x="81" y="152"/>
                  </a:lnTo>
                  <a:lnTo>
                    <a:pt x="77" y="154"/>
                  </a:lnTo>
                  <a:lnTo>
                    <a:pt x="71" y="156"/>
                  </a:lnTo>
                  <a:lnTo>
                    <a:pt x="65" y="160"/>
                  </a:lnTo>
                  <a:lnTo>
                    <a:pt x="58" y="162"/>
                  </a:lnTo>
                  <a:lnTo>
                    <a:pt x="45" y="162"/>
                  </a:lnTo>
                  <a:lnTo>
                    <a:pt x="36" y="160"/>
                  </a:lnTo>
                  <a:lnTo>
                    <a:pt x="25" y="158"/>
                  </a:lnTo>
                  <a:lnTo>
                    <a:pt x="15" y="154"/>
                  </a:lnTo>
                  <a:lnTo>
                    <a:pt x="11" y="151"/>
                  </a:lnTo>
                  <a:lnTo>
                    <a:pt x="6" y="143"/>
                  </a:lnTo>
                  <a:lnTo>
                    <a:pt x="3" y="140"/>
                  </a:lnTo>
                  <a:lnTo>
                    <a:pt x="2" y="137"/>
                  </a:lnTo>
                  <a:lnTo>
                    <a:pt x="0" y="136"/>
                  </a:lnTo>
                  <a:lnTo>
                    <a:pt x="0" y="134"/>
                  </a:lnTo>
                  <a:lnTo>
                    <a:pt x="3" y="133"/>
                  </a:lnTo>
                  <a:lnTo>
                    <a:pt x="11" y="130"/>
                  </a:lnTo>
                  <a:lnTo>
                    <a:pt x="22" y="128"/>
                  </a:lnTo>
                  <a:lnTo>
                    <a:pt x="34" y="125"/>
                  </a:lnTo>
                  <a:lnTo>
                    <a:pt x="47" y="118"/>
                  </a:lnTo>
                  <a:lnTo>
                    <a:pt x="54" y="125"/>
                  </a:lnTo>
                  <a:lnTo>
                    <a:pt x="66" y="132"/>
                  </a:lnTo>
                  <a:lnTo>
                    <a:pt x="81" y="134"/>
                  </a:lnTo>
                  <a:lnTo>
                    <a:pt x="86" y="134"/>
                  </a:lnTo>
                  <a:lnTo>
                    <a:pt x="88" y="132"/>
                  </a:lnTo>
                  <a:lnTo>
                    <a:pt x="88" y="128"/>
                  </a:lnTo>
                  <a:lnTo>
                    <a:pt x="85" y="123"/>
                  </a:lnTo>
                  <a:lnTo>
                    <a:pt x="80" y="118"/>
                  </a:lnTo>
                  <a:lnTo>
                    <a:pt x="74" y="115"/>
                  </a:lnTo>
                  <a:lnTo>
                    <a:pt x="71" y="115"/>
                  </a:lnTo>
                  <a:lnTo>
                    <a:pt x="69" y="114"/>
                  </a:lnTo>
                  <a:lnTo>
                    <a:pt x="66" y="114"/>
                  </a:lnTo>
                  <a:lnTo>
                    <a:pt x="58" y="108"/>
                  </a:lnTo>
                  <a:lnTo>
                    <a:pt x="52" y="106"/>
                  </a:lnTo>
                  <a:lnTo>
                    <a:pt x="41" y="104"/>
                  </a:lnTo>
                  <a:lnTo>
                    <a:pt x="36" y="104"/>
                  </a:lnTo>
                  <a:lnTo>
                    <a:pt x="32" y="103"/>
                  </a:lnTo>
                  <a:lnTo>
                    <a:pt x="29" y="102"/>
                  </a:lnTo>
                  <a:lnTo>
                    <a:pt x="26" y="96"/>
                  </a:lnTo>
                  <a:lnTo>
                    <a:pt x="26" y="93"/>
                  </a:lnTo>
                  <a:lnTo>
                    <a:pt x="25" y="92"/>
                  </a:lnTo>
                  <a:lnTo>
                    <a:pt x="25" y="86"/>
                  </a:lnTo>
                  <a:lnTo>
                    <a:pt x="29" y="82"/>
                  </a:lnTo>
                  <a:lnTo>
                    <a:pt x="33" y="80"/>
                  </a:lnTo>
                  <a:lnTo>
                    <a:pt x="36" y="78"/>
                  </a:lnTo>
                  <a:lnTo>
                    <a:pt x="40" y="77"/>
                  </a:lnTo>
                  <a:lnTo>
                    <a:pt x="43" y="75"/>
                  </a:lnTo>
                  <a:lnTo>
                    <a:pt x="55" y="75"/>
                  </a:lnTo>
                  <a:lnTo>
                    <a:pt x="58" y="74"/>
                  </a:lnTo>
                  <a:lnTo>
                    <a:pt x="62" y="74"/>
                  </a:lnTo>
                  <a:lnTo>
                    <a:pt x="63" y="73"/>
                  </a:lnTo>
                  <a:lnTo>
                    <a:pt x="65" y="73"/>
                  </a:lnTo>
                  <a:lnTo>
                    <a:pt x="67" y="71"/>
                  </a:lnTo>
                  <a:lnTo>
                    <a:pt x="75" y="69"/>
                  </a:lnTo>
                  <a:lnTo>
                    <a:pt x="84" y="65"/>
                  </a:lnTo>
                  <a:lnTo>
                    <a:pt x="92" y="62"/>
                  </a:lnTo>
                  <a:lnTo>
                    <a:pt x="96" y="62"/>
                  </a:lnTo>
                  <a:lnTo>
                    <a:pt x="101" y="63"/>
                  </a:lnTo>
                  <a:lnTo>
                    <a:pt x="108" y="62"/>
                  </a:lnTo>
                  <a:lnTo>
                    <a:pt x="116" y="60"/>
                  </a:lnTo>
                  <a:lnTo>
                    <a:pt x="123" y="58"/>
                  </a:lnTo>
                  <a:lnTo>
                    <a:pt x="126" y="56"/>
                  </a:lnTo>
                  <a:lnTo>
                    <a:pt x="129" y="54"/>
                  </a:lnTo>
                  <a:lnTo>
                    <a:pt x="132" y="49"/>
                  </a:lnTo>
                  <a:lnTo>
                    <a:pt x="134" y="44"/>
                  </a:lnTo>
                  <a:lnTo>
                    <a:pt x="136" y="43"/>
                  </a:lnTo>
                  <a:lnTo>
                    <a:pt x="136" y="41"/>
                  </a:lnTo>
                  <a:lnTo>
                    <a:pt x="137" y="41"/>
                  </a:lnTo>
                  <a:lnTo>
                    <a:pt x="138" y="43"/>
                  </a:lnTo>
                  <a:lnTo>
                    <a:pt x="144" y="45"/>
                  </a:lnTo>
                  <a:lnTo>
                    <a:pt x="148" y="48"/>
                  </a:lnTo>
                  <a:lnTo>
                    <a:pt x="153" y="54"/>
                  </a:lnTo>
                  <a:lnTo>
                    <a:pt x="163" y="54"/>
                  </a:lnTo>
                  <a:lnTo>
                    <a:pt x="168" y="51"/>
                  </a:lnTo>
                  <a:lnTo>
                    <a:pt x="173" y="51"/>
                  </a:lnTo>
                  <a:lnTo>
                    <a:pt x="177" y="52"/>
                  </a:lnTo>
                  <a:lnTo>
                    <a:pt x="181" y="52"/>
                  </a:lnTo>
                  <a:lnTo>
                    <a:pt x="185" y="54"/>
                  </a:lnTo>
                  <a:lnTo>
                    <a:pt x="188" y="54"/>
                  </a:lnTo>
                  <a:lnTo>
                    <a:pt x="190" y="55"/>
                  </a:lnTo>
                  <a:lnTo>
                    <a:pt x="194" y="55"/>
                  </a:lnTo>
                  <a:lnTo>
                    <a:pt x="201" y="54"/>
                  </a:lnTo>
                  <a:lnTo>
                    <a:pt x="218" y="51"/>
                  </a:lnTo>
                  <a:lnTo>
                    <a:pt x="224" y="51"/>
                  </a:lnTo>
                  <a:lnTo>
                    <a:pt x="234" y="54"/>
                  </a:lnTo>
                  <a:lnTo>
                    <a:pt x="253" y="62"/>
                  </a:lnTo>
                  <a:lnTo>
                    <a:pt x="260" y="63"/>
                  </a:lnTo>
                  <a:lnTo>
                    <a:pt x="267" y="63"/>
                  </a:lnTo>
                  <a:lnTo>
                    <a:pt x="278" y="62"/>
                  </a:lnTo>
                  <a:lnTo>
                    <a:pt x="290" y="60"/>
                  </a:lnTo>
                  <a:lnTo>
                    <a:pt x="302" y="58"/>
                  </a:lnTo>
                  <a:lnTo>
                    <a:pt x="312" y="56"/>
                  </a:lnTo>
                  <a:lnTo>
                    <a:pt x="317" y="55"/>
                  </a:lnTo>
                  <a:lnTo>
                    <a:pt x="322" y="58"/>
                  </a:lnTo>
                  <a:lnTo>
                    <a:pt x="335" y="69"/>
                  </a:lnTo>
                  <a:lnTo>
                    <a:pt x="343" y="74"/>
                  </a:lnTo>
                  <a:lnTo>
                    <a:pt x="352" y="74"/>
                  </a:lnTo>
                  <a:lnTo>
                    <a:pt x="361" y="73"/>
                  </a:lnTo>
                  <a:lnTo>
                    <a:pt x="367" y="74"/>
                  </a:lnTo>
                  <a:lnTo>
                    <a:pt x="378" y="80"/>
                  </a:lnTo>
                  <a:lnTo>
                    <a:pt x="379" y="80"/>
                  </a:lnTo>
                  <a:lnTo>
                    <a:pt x="382" y="81"/>
                  </a:lnTo>
                  <a:lnTo>
                    <a:pt x="390" y="89"/>
                  </a:lnTo>
                  <a:lnTo>
                    <a:pt x="393" y="91"/>
                  </a:lnTo>
                  <a:lnTo>
                    <a:pt x="398" y="88"/>
                  </a:lnTo>
                  <a:lnTo>
                    <a:pt x="402" y="85"/>
                  </a:lnTo>
                  <a:lnTo>
                    <a:pt x="405" y="82"/>
                  </a:lnTo>
                  <a:lnTo>
                    <a:pt x="409" y="80"/>
                  </a:lnTo>
                  <a:lnTo>
                    <a:pt x="410" y="77"/>
                  </a:lnTo>
                  <a:lnTo>
                    <a:pt x="412" y="75"/>
                  </a:lnTo>
                  <a:lnTo>
                    <a:pt x="412" y="73"/>
                  </a:lnTo>
                  <a:lnTo>
                    <a:pt x="413" y="73"/>
                  </a:lnTo>
                  <a:lnTo>
                    <a:pt x="416" y="71"/>
                  </a:lnTo>
                  <a:lnTo>
                    <a:pt x="424" y="71"/>
                  </a:lnTo>
                  <a:lnTo>
                    <a:pt x="434" y="74"/>
                  </a:lnTo>
                  <a:lnTo>
                    <a:pt x="447" y="75"/>
                  </a:lnTo>
                  <a:lnTo>
                    <a:pt x="457" y="75"/>
                  </a:lnTo>
                  <a:lnTo>
                    <a:pt x="462" y="73"/>
                  </a:lnTo>
                  <a:lnTo>
                    <a:pt x="466" y="70"/>
                  </a:lnTo>
                  <a:lnTo>
                    <a:pt x="475" y="66"/>
                  </a:lnTo>
                  <a:lnTo>
                    <a:pt x="484" y="65"/>
                  </a:lnTo>
                  <a:lnTo>
                    <a:pt x="492" y="67"/>
                  </a:lnTo>
                  <a:lnTo>
                    <a:pt x="499" y="70"/>
                  </a:lnTo>
                  <a:lnTo>
                    <a:pt x="505" y="71"/>
                  </a:lnTo>
                  <a:lnTo>
                    <a:pt x="506" y="70"/>
                  </a:lnTo>
                  <a:lnTo>
                    <a:pt x="509" y="69"/>
                  </a:lnTo>
                  <a:lnTo>
                    <a:pt x="513" y="65"/>
                  </a:lnTo>
                  <a:lnTo>
                    <a:pt x="514" y="65"/>
                  </a:lnTo>
                  <a:lnTo>
                    <a:pt x="516" y="63"/>
                  </a:lnTo>
                  <a:lnTo>
                    <a:pt x="517" y="65"/>
                  </a:lnTo>
                  <a:lnTo>
                    <a:pt x="518" y="67"/>
                  </a:lnTo>
                  <a:lnTo>
                    <a:pt x="520" y="71"/>
                  </a:lnTo>
                  <a:lnTo>
                    <a:pt x="523" y="74"/>
                  </a:lnTo>
                  <a:lnTo>
                    <a:pt x="524" y="77"/>
                  </a:lnTo>
                  <a:lnTo>
                    <a:pt x="525" y="78"/>
                  </a:lnTo>
                  <a:lnTo>
                    <a:pt x="525" y="80"/>
                  </a:lnTo>
                  <a:lnTo>
                    <a:pt x="528" y="78"/>
                  </a:lnTo>
                  <a:lnTo>
                    <a:pt x="533" y="73"/>
                  </a:lnTo>
                  <a:lnTo>
                    <a:pt x="536" y="71"/>
                  </a:lnTo>
                  <a:lnTo>
                    <a:pt x="540" y="69"/>
                  </a:lnTo>
                  <a:lnTo>
                    <a:pt x="543" y="67"/>
                  </a:lnTo>
                  <a:lnTo>
                    <a:pt x="551" y="67"/>
                  </a:lnTo>
                  <a:lnTo>
                    <a:pt x="561" y="69"/>
                  </a:lnTo>
                  <a:lnTo>
                    <a:pt x="588" y="69"/>
                  </a:lnTo>
                  <a:lnTo>
                    <a:pt x="596" y="70"/>
                  </a:lnTo>
                  <a:lnTo>
                    <a:pt x="606" y="73"/>
                  </a:lnTo>
                  <a:lnTo>
                    <a:pt x="611" y="77"/>
                  </a:lnTo>
                  <a:lnTo>
                    <a:pt x="618" y="80"/>
                  </a:lnTo>
                  <a:lnTo>
                    <a:pt x="626" y="82"/>
                  </a:lnTo>
                  <a:lnTo>
                    <a:pt x="636" y="84"/>
                  </a:lnTo>
                  <a:lnTo>
                    <a:pt x="643" y="88"/>
                  </a:lnTo>
                  <a:lnTo>
                    <a:pt x="646" y="89"/>
                  </a:lnTo>
                  <a:lnTo>
                    <a:pt x="652" y="89"/>
                  </a:lnTo>
                  <a:lnTo>
                    <a:pt x="657" y="85"/>
                  </a:lnTo>
                  <a:lnTo>
                    <a:pt x="658" y="82"/>
                  </a:lnTo>
                  <a:lnTo>
                    <a:pt x="658" y="81"/>
                  </a:lnTo>
                  <a:lnTo>
                    <a:pt x="657" y="80"/>
                  </a:lnTo>
                  <a:lnTo>
                    <a:pt x="651" y="77"/>
                  </a:lnTo>
                  <a:lnTo>
                    <a:pt x="646" y="71"/>
                  </a:lnTo>
                  <a:lnTo>
                    <a:pt x="643" y="70"/>
                  </a:lnTo>
                  <a:lnTo>
                    <a:pt x="640" y="65"/>
                  </a:lnTo>
                  <a:lnTo>
                    <a:pt x="636" y="59"/>
                  </a:lnTo>
                  <a:lnTo>
                    <a:pt x="625" y="45"/>
                  </a:lnTo>
                  <a:lnTo>
                    <a:pt x="622" y="41"/>
                  </a:lnTo>
                  <a:lnTo>
                    <a:pt x="620" y="38"/>
                  </a:lnTo>
                  <a:lnTo>
                    <a:pt x="617" y="40"/>
                  </a:lnTo>
                  <a:lnTo>
                    <a:pt x="616" y="43"/>
                  </a:lnTo>
                  <a:lnTo>
                    <a:pt x="613" y="47"/>
                  </a:lnTo>
                  <a:lnTo>
                    <a:pt x="607" y="54"/>
                  </a:lnTo>
                  <a:lnTo>
                    <a:pt x="599" y="56"/>
                  </a:lnTo>
                  <a:lnTo>
                    <a:pt x="575" y="59"/>
                  </a:lnTo>
                  <a:lnTo>
                    <a:pt x="566" y="59"/>
                  </a:lnTo>
                  <a:lnTo>
                    <a:pt x="562" y="56"/>
                  </a:lnTo>
                  <a:lnTo>
                    <a:pt x="559" y="52"/>
                  </a:lnTo>
                  <a:lnTo>
                    <a:pt x="555" y="48"/>
                  </a:lnTo>
                  <a:lnTo>
                    <a:pt x="547" y="47"/>
                  </a:lnTo>
                  <a:lnTo>
                    <a:pt x="542" y="45"/>
                  </a:lnTo>
                  <a:lnTo>
                    <a:pt x="538" y="45"/>
                  </a:lnTo>
                  <a:lnTo>
                    <a:pt x="535" y="44"/>
                  </a:lnTo>
                  <a:lnTo>
                    <a:pt x="533" y="43"/>
                  </a:lnTo>
                  <a:lnTo>
                    <a:pt x="535" y="41"/>
                  </a:lnTo>
                  <a:lnTo>
                    <a:pt x="535" y="40"/>
                  </a:lnTo>
                  <a:lnTo>
                    <a:pt x="536" y="38"/>
                  </a:lnTo>
                  <a:lnTo>
                    <a:pt x="539" y="37"/>
                  </a:lnTo>
                  <a:lnTo>
                    <a:pt x="540" y="37"/>
                  </a:lnTo>
                  <a:lnTo>
                    <a:pt x="544" y="34"/>
                  </a:lnTo>
                  <a:lnTo>
                    <a:pt x="549" y="29"/>
                  </a:lnTo>
                  <a:lnTo>
                    <a:pt x="554" y="12"/>
                  </a:lnTo>
                  <a:lnTo>
                    <a:pt x="557" y="8"/>
                  </a:lnTo>
                  <a:lnTo>
                    <a:pt x="561" y="6"/>
                  </a:lnTo>
                  <a:lnTo>
                    <a:pt x="569" y="6"/>
                  </a:lnTo>
                  <a:lnTo>
                    <a:pt x="579" y="7"/>
                  </a:lnTo>
                  <a:lnTo>
                    <a:pt x="588" y="7"/>
                  </a:lnTo>
                  <a:lnTo>
                    <a:pt x="595" y="6"/>
                  </a:lnTo>
                  <a:lnTo>
                    <a:pt x="603" y="6"/>
                  </a:lnTo>
                  <a:lnTo>
                    <a:pt x="613" y="7"/>
                  </a:lnTo>
                  <a:lnTo>
                    <a:pt x="621" y="6"/>
                  </a:lnTo>
                  <a:lnTo>
                    <a:pt x="626" y="3"/>
                  </a:lnTo>
                  <a:lnTo>
                    <a:pt x="6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51" name="Freeform 10"/>
            <p:cNvSpPr>
              <a:spLocks/>
            </p:cNvSpPr>
            <p:nvPr/>
          </p:nvSpPr>
          <p:spPr bwMode="auto">
            <a:xfrm>
              <a:off x="2528889" y="1765302"/>
              <a:ext cx="25400" cy="1746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1" y="2"/>
                </a:cxn>
                <a:cxn ang="0">
                  <a:pos x="16" y="4"/>
                </a:cxn>
                <a:cxn ang="0">
                  <a:pos x="16" y="10"/>
                </a:cxn>
                <a:cxn ang="0">
                  <a:pos x="15" y="11"/>
                </a:cxn>
                <a:cxn ang="0">
                  <a:pos x="9" y="11"/>
                </a:cxn>
                <a:cxn ang="0">
                  <a:pos x="5" y="10"/>
                </a:cxn>
                <a:cxn ang="0">
                  <a:pos x="3" y="8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" h="11">
                  <a:moveTo>
                    <a:pt x="7" y="0"/>
                  </a:moveTo>
                  <a:lnTo>
                    <a:pt x="11" y="2"/>
                  </a:lnTo>
                  <a:lnTo>
                    <a:pt x="16" y="4"/>
                  </a:lnTo>
                  <a:lnTo>
                    <a:pt x="16" y="10"/>
                  </a:lnTo>
                  <a:lnTo>
                    <a:pt x="15" y="11"/>
                  </a:lnTo>
                  <a:lnTo>
                    <a:pt x="9" y="11"/>
                  </a:lnTo>
                  <a:lnTo>
                    <a:pt x="5" y="10"/>
                  </a:lnTo>
                  <a:lnTo>
                    <a:pt x="3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52" name="Freeform 11"/>
            <p:cNvSpPr>
              <a:spLocks/>
            </p:cNvSpPr>
            <p:nvPr/>
          </p:nvSpPr>
          <p:spPr bwMode="auto">
            <a:xfrm>
              <a:off x="2587626" y="1785940"/>
              <a:ext cx="23813" cy="1746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5" y="9"/>
                </a:cxn>
                <a:cxn ang="0">
                  <a:pos x="12" y="11"/>
                </a:cxn>
                <a:cxn ang="0">
                  <a:pos x="7" y="11"/>
                </a:cxn>
                <a:cxn ang="0">
                  <a:pos x="1" y="8"/>
                </a:cxn>
                <a:cxn ang="0">
                  <a:pos x="0" y="5"/>
                </a:cxn>
                <a:cxn ang="0">
                  <a:pos x="1" y="4"/>
                </a:cxn>
                <a:cxn ang="0">
                  <a:pos x="3" y="1"/>
                </a:cxn>
                <a:cxn ang="0">
                  <a:pos x="5" y="0"/>
                </a:cxn>
              </a:cxnLst>
              <a:rect l="0" t="0" r="r" b="b"/>
              <a:pathLst>
                <a:path w="15" h="11">
                  <a:moveTo>
                    <a:pt x="5" y="0"/>
                  </a:moveTo>
                  <a:lnTo>
                    <a:pt x="12" y="0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9"/>
                  </a:lnTo>
                  <a:lnTo>
                    <a:pt x="12" y="11"/>
                  </a:lnTo>
                  <a:lnTo>
                    <a:pt x="7" y="11"/>
                  </a:lnTo>
                  <a:lnTo>
                    <a:pt x="1" y="8"/>
                  </a:lnTo>
                  <a:lnTo>
                    <a:pt x="0" y="5"/>
                  </a:lnTo>
                  <a:lnTo>
                    <a:pt x="1" y="4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1744665" y="1409702"/>
              <a:ext cx="347663" cy="96838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85" y="8"/>
                </a:cxn>
                <a:cxn ang="0">
                  <a:pos x="90" y="15"/>
                </a:cxn>
                <a:cxn ang="0">
                  <a:pos x="111" y="17"/>
                </a:cxn>
                <a:cxn ang="0">
                  <a:pos x="125" y="19"/>
                </a:cxn>
                <a:cxn ang="0">
                  <a:pos x="132" y="24"/>
                </a:cxn>
                <a:cxn ang="0">
                  <a:pos x="141" y="30"/>
                </a:cxn>
                <a:cxn ang="0">
                  <a:pos x="148" y="31"/>
                </a:cxn>
                <a:cxn ang="0">
                  <a:pos x="157" y="24"/>
                </a:cxn>
                <a:cxn ang="0">
                  <a:pos x="162" y="20"/>
                </a:cxn>
                <a:cxn ang="0">
                  <a:pos x="168" y="15"/>
                </a:cxn>
                <a:cxn ang="0">
                  <a:pos x="181" y="13"/>
                </a:cxn>
                <a:cxn ang="0">
                  <a:pos x="185" y="17"/>
                </a:cxn>
                <a:cxn ang="0">
                  <a:pos x="189" y="24"/>
                </a:cxn>
                <a:cxn ang="0">
                  <a:pos x="196" y="27"/>
                </a:cxn>
                <a:cxn ang="0">
                  <a:pos x="204" y="24"/>
                </a:cxn>
                <a:cxn ang="0">
                  <a:pos x="211" y="20"/>
                </a:cxn>
                <a:cxn ang="0">
                  <a:pos x="216" y="21"/>
                </a:cxn>
                <a:cxn ang="0">
                  <a:pos x="219" y="26"/>
                </a:cxn>
                <a:cxn ang="0">
                  <a:pos x="216" y="34"/>
                </a:cxn>
                <a:cxn ang="0">
                  <a:pos x="215" y="47"/>
                </a:cxn>
                <a:cxn ang="0">
                  <a:pos x="209" y="54"/>
                </a:cxn>
                <a:cxn ang="0">
                  <a:pos x="205" y="58"/>
                </a:cxn>
                <a:cxn ang="0">
                  <a:pos x="194" y="61"/>
                </a:cxn>
                <a:cxn ang="0">
                  <a:pos x="173" y="57"/>
                </a:cxn>
                <a:cxn ang="0">
                  <a:pos x="149" y="56"/>
                </a:cxn>
                <a:cxn ang="0">
                  <a:pos x="132" y="58"/>
                </a:cxn>
                <a:cxn ang="0">
                  <a:pos x="115" y="57"/>
                </a:cxn>
                <a:cxn ang="0">
                  <a:pos x="111" y="53"/>
                </a:cxn>
                <a:cxn ang="0">
                  <a:pos x="107" y="43"/>
                </a:cxn>
                <a:cxn ang="0">
                  <a:pos x="101" y="39"/>
                </a:cxn>
                <a:cxn ang="0">
                  <a:pos x="92" y="43"/>
                </a:cxn>
                <a:cxn ang="0">
                  <a:pos x="84" y="49"/>
                </a:cxn>
                <a:cxn ang="0">
                  <a:pos x="80" y="47"/>
                </a:cxn>
                <a:cxn ang="0">
                  <a:pos x="71" y="38"/>
                </a:cxn>
                <a:cxn ang="0">
                  <a:pos x="70" y="31"/>
                </a:cxn>
                <a:cxn ang="0">
                  <a:pos x="63" y="27"/>
                </a:cxn>
                <a:cxn ang="0">
                  <a:pos x="49" y="31"/>
                </a:cxn>
                <a:cxn ang="0">
                  <a:pos x="39" y="34"/>
                </a:cxn>
                <a:cxn ang="0">
                  <a:pos x="8" y="35"/>
                </a:cxn>
                <a:cxn ang="0">
                  <a:pos x="2" y="34"/>
                </a:cxn>
                <a:cxn ang="0">
                  <a:pos x="0" y="30"/>
                </a:cxn>
                <a:cxn ang="0">
                  <a:pos x="4" y="24"/>
                </a:cxn>
                <a:cxn ang="0">
                  <a:pos x="17" y="23"/>
                </a:cxn>
                <a:cxn ang="0">
                  <a:pos x="18" y="19"/>
                </a:cxn>
                <a:cxn ang="0">
                  <a:pos x="17" y="16"/>
                </a:cxn>
                <a:cxn ang="0">
                  <a:pos x="15" y="12"/>
                </a:cxn>
                <a:cxn ang="0">
                  <a:pos x="22" y="10"/>
                </a:cxn>
                <a:cxn ang="0">
                  <a:pos x="41" y="5"/>
                </a:cxn>
                <a:cxn ang="0">
                  <a:pos x="65" y="0"/>
                </a:cxn>
              </a:cxnLst>
              <a:rect l="0" t="0" r="r" b="b"/>
              <a:pathLst>
                <a:path w="219" h="61">
                  <a:moveTo>
                    <a:pt x="65" y="0"/>
                  </a:moveTo>
                  <a:lnTo>
                    <a:pt x="74" y="0"/>
                  </a:lnTo>
                  <a:lnTo>
                    <a:pt x="81" y="4"/>
                  </a:lnTo>
                  <a:lnTo>
                    <a:pt x="85" y="8"/>
                  </a:lnTo>
                  <a:lnTo>
                    <a:pt x="86" y="12"/>
                  </a:lnTo>
                  <a:lnTo>
                    <a:pt x="90" y="15"/>
                  </a:lnTo>
                  <a:lnTo>
                    <a:pt x="100" y="16"/>
                  </a:lnTo>
                  <a:lnTo>
                    <a:pt x="111" y="17"/>
                  </a:lnTo>
                  <a:lnTo>
                    <a:pt x="119" y="19"/>
                  </a:lnTo>
                  <a:lnTo>
                    <a:pt x="125" y="19"/>
                  </a:lnTo>
                  <a:lnTo>
                    <a:pt x="129" y="23"/>
                  </a:lnTo>
                  <a:lnTo>
                    <a:pt x="132" y="24"/>
                  </a:lnTo>
                  <a:lnTo>
                    <a:pt x="136" y="27"/>
                  </a:lnTo>
                  <a:lnTo>
                    <a:pt x="141" y="30"/>
                  </a:lnTo>
                  <a:lnTo>
                    <a:pt x="142" y="31"/>
                  </a:lnTo>
                  <a:lnTo>
                    <a:pt x="148" y="31"/>
                  </a:lnTo>
                  <a:lnTo>
                    <a:pt x="156" y="27"/>
                  </a:lnTo>
                  <a:lnTo>
                    <a:pt x="157" y="24"/>
                  </a:lnTo>
                  <a:lnTo>
                    <a:pt x="160" y="23"/>
                  </a:lnTo>
                  <a:lnTo>
                    <a:pt x="162" y="20"/>
                  </a:lnTo>
                  <a:lnTo>
                    <a:pt x="164" y="17"/>
                  </a:lnTo>
                  <a:lnTo>
                    <a:pt x="168" y="15"/>
                  </a:lnTo>
                  <a:lnTo>
                    <a:pt x="174" y="13"/>
                  </a:lnTo>
                  <a:lnTo>
                    <a:pt x="181" y="13"/>
                  </a:lnTo>
                  <a:lnTo>
                    <a:pt x="182" y="16"/>
                  </a:lnTo>
                  <a:lnTo>
                    <a:pt x="185" y="17"/>
                  </a:lnTo>
                  <a:lnTo>
                    <a:pt x="188" y="23"/>
                  </a:lnTo>
                  <a:lnTo>
                    <a:pt x="189" y="24"/>
                  </a:lnTo>
                  <a:lnTo>
                    <a:pt x="192" y="26"/>
                  </a:lnTo>
                  <a:lnTo>
                    <a:pt x="196" y="27"/>
                  </a:lnTo>
                  <a:lnTo>
                    <a:pt x="199" y="27"/>
                  </a:lnTo>
                  <a:lnTo>
                    <a:pt x="204" y="24"/>
                  </a:lnTo>
                  <a:lnTo>
                    <a:pt x="208" y="21"/>
                  </a:lnTo>
                  <a:lnTo>
                    <a:pt x="211" y="20"/>
                  </a:lnTo>
                  <a:lnTo>
                    <a:pt x="214" y="20"/>
                  </a:lnTo>
                  <a:lnTo>
                    <a:pt x="216" y="21"/>
                  </a:lnTo>
                  <a:lnTo>
                    <a:pt x="218" y="24"/>
                  </a:lnTo>
                  <a:lnTo>
                    <a:pt x="219" y="26"/>
                  </a:lnTo>
                  <a:lnTo>
                    <a:pt x="219" y="28"/>
                  </a:lnTo>
                  <a:lnTo>
                    <a:pt x="216" y="34"/>
                  </a:lnTo>
                  <a:lnTo>
                    <a:pt x="215" y="42"/>
                  </a:lnTo>
                  <a:lnTo>
                    <a:pt x="215" y="47"/>
                  </a:lnTo>
                  <a:lnTo>
                    <a:pt x="214" y="50"/>
                  </a:lnTo>
                  <a:lnTo>
                    <a:pt x="209" y="54"/>
                  </a:lnTo>
                  <a:lnTo>
                    <a:pt x="207" y="56"/>
                  </a:lnTo>
                  <a:lnTo>
                    <a:pt x="205" y="58"/>
                  </a:lnTo>
                  <a:lnTo>
                    <a:pt x="201" y="61"/>
                  </a:lnTo>
                  <a:lnTo>
                    <a:pt x="194" y="61"/>
                  </a:lnTo>
                  <a:lnTo>
                    <a:pt x="186" y="60"/>
                  </a:lnTo>
                  <a:lnTo>
                    <a:pt x="173" y="57"/>
                  </a:lnTo>
                  <a:lnTo>
                    <a:pt x="162" y="56"/>
                  </a:lnTo>
                  <a:lnTo>
                    <a:pt x="149" y="56"/>
                  </a:lnTo>
                  <a:lnTo>
                    <a:pt x="140" y="57"/>
                  </a:lnTo>
                  <a:lnTo>
                    <a:pt x="132" y="58"/>
                  </a:lnTo>
                  <a:lnTo>
                    <a:pt x="122" y="58"/>
                  </a:lnTo>
                  <a:lnTo>
                    <a:pt x="115" y="57"/>
                  </a:lnTo>
                  <a:lnTo>
                    <a:pt x="112" y="56"/>
                  </a:lnTo>
                  <a:lnTo>
                    <a:pt x="111" y="53"/>
                  </a:lnTo>
                  <a:lnTo>
                    <a:pt x="110" y="49"/>
                  </a:lnTo>
                  <a:lnTo>
                    <a:pt x="107" y="43"/>
                  </a:lnTo>
                  <a:lnTo>
                    <a:pt x="104" y="41"/>
                  </a:lnTo>
                  <a:lnTo>
                    <a:pt x="101" y="39"/>
                  </a:lnTo>
                  <a:lnTo>
                    <a:pt x="96" y="42"/>
                  </a:lnTo>
                  <a:lnTo>
                    <a:pt x="92" y="43"/>
                  </a:lnTo>
                  <a:lnTo>
                    <a:pt x="89" y="46"/>
                  </a:lnTo>
                  <a:lnTo>
                    <a:pt x="84" y="49"/>
                  </a:lnTo>
                  <a:lnTo>
                    <a:pt x="82" y="49"/>
                  </a:lnTo>
                  <a:lnTo>
                    <a:pt x="80" y="47"/>
                  </a:lnTo>
                  <a:lnTo>
                    <a:pt x="74" y="42"/>
                  </a:lnTo>
                  <a:lnTo>
                    <a:pt x="71" y="38"/>
                  </a:lnTo>
                  <a:lnTo>
                    <a:pt x="70" y="35"/>
                  </a:lnTo>
                  <a:lnTo>
                    <a:pt x="70" y="31"/>
                  </a:lnTo>
                  <a:lnTo>
                    <a:pt x="69" y="28"/>
                  </a:lnTo>
                  <a:lnTo>
                    <a:pt x="63" y="27"/>
                  </a:lnTo>
                  <a:lnTo>
                    <a:pt x="56" y="28"/>
                  </a:lnTo>
                  <a:lnTo>
                    <a:pt x="49" y="31"/>
                  </a:lnTo>
                  <a:lnTo>
                    <a:pt x="45" y="32"/>
                  </a:lnTo>
                  <a:lnTo>
                    <a:pt x="39" y="34"/>
                  </a:lnTo>
                  <a:lnTo>
                    <a:pt x="28" y="35"/>
                  </a:lnTo>
                  <a:lnTo>
                    <a:pt x="8" y="35"/>
                  </a:lnTo>
                  <a:lnTo>
                    <a:pt x="4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2" y="27"/>
                  </a:lnTo>
                  <a:lnTo>
                    <a:pt x="4" y="24"/>
                  </a:lnTo>
                  <a:lnTo>
                    <a:pt x="7" y="23"/>
                  </a:lnTo>
                  <a:lnTo>
                    <a:pt x="17" y="23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7" y="17"/>
                  </a:lnTo>
                  <a:lnTo>
                    <a:pt x="17" y="16"/>
                  </a:lnTo>
                  <a:lnTo>
                    <a:pt x="15" y="13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22" y="10"/>
                  </a:lnTo>
                  <a:lnTo>
                    <a:pt x="30" y="8"/>
                  </a:lnTo>
                  <a:lnTo>
                    <a:pt x="41" y="5"/>
                  </a:lnTo>
                  <a:lnTo>
                    <a:pt x="54" y="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54" name="Freeform 13"/>
            <p:cNvSpPr>
              <a:spLocks/>
            </p:cNvSpPr>
            <p:nvPr/>
          </p:nvSpPr>
          <p:spPr bwMode="auto">
            <a:xfrm>
              <a:off x="1931990" y="1377952"/>
              <a:ext cx="69850" cy="4445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2" y="2"/>
                </a:cxn>
                <a:cxn ang="0">
                  <a:pos x="44" y="7"/>
                </a:cxn>
                <a:cxn ang="0">
                  <a:pos x="44" y="13"/>
                </a:cxn>
                <a:cxn ang="0">
                  <a:pos x="42" y="18"/>
                </a:cxn>
                <a:cxn ang="0">
                  <a:pos x="42" y="24"/>
                </a:cxn>
                <a:cxn ang="0">
                  <a:pos x="41" y="25"/>
                </a:cxn>
                <a:cxn ang="0">
                  <a:pos x="38" y="26"/>
                </a:cxn>
                <a:cxn ang="0">
                  <a:pos x="37" y="28"/>
                </a:cxn>
                <a:cxn ang="0">
                  <a:pos x="33" y="28"/>
                </a:cxn>
                <a:cxn ang="0">
                  <a:pos x="31" y="26"/>
                </a:cxn>
                <a:cxn ang="0">
                  <a:pos x="29" y="25"/>
                </a:cxn>
                <a:cxn ang="0">
                  <a:pos x="23" y="24"/>
                </a:cxn>
                <a:cxn ang="0">
                  <a:pos x="9" y="26"/>
                </a:cxn>
                <a:cxn ang="0">
                  <a:pos x="4" y="28"/>
                </a:cxn>
                <a:cxn ang="0">
                  <a:pos x="1" y="26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5" y="14"/>
                </a:cxn>
                <a:cxn ang="0">
                  <a:pos x="15" y="10"/>
                </a:cxn>
                <a:cxn ang="0">
                  <a:pos x="23" y="4"/>
                </a:cxn>
                <a:cxn ang="0">
                  <a:pos x="31" y="2"/>
                </a:cxn>
                <a:cxn ang="0">
                  <a:pos x="38" y="0"/>
                </a:cxn>
              </a:cxnLst>
              <a:rect l="0" t="0" r="r" b="b"/>
              <a:pathLst>
                <a:path w="44" h="28">
                  <a:moveTo>
                    <a:pt x="38" y="0"/>
                  </a:moveTo>
                  <a:lnTo>
                    <a:pt x="42" y="2"/>
                  </a:lnTo>
                  <a:lnTo>
                    <a:pt x="44" y="7"/>
                  </a:lnTo>
                  <a:lnTo>
                    <a:pt x="44" y="13"/>
                  </a:lnTo>
                  <a:lnTo>
                    <a:pt x="42" y="18"/>
                  </a:lnTo>
                  <a:lnTo>
                    <a:pt x="42" y="24"/>
                  </a:lnTo>
                  <a:lnTo>
                    <a:pt x="41" y="25"/>
                  </a:lnTo>
                  <a:lnTo>
                    <a:pt x="38" y="26"/>
                  </a:lnTo>
                  <a:lnTo>
                    <a:pt x="37" y="28"/>
                  </a:lnTo>
                  <a:lnTo>
                    <a:pt x="33" y="28"/>
                  </a:lnTo>
                  <a:lnTo>
                    <a:pt x="31" y="26"/>
                  </a:lnTo>
                  <a:lnTo>
                    <a:pt x="29" y="25"/>
                  </a:lnTo>
                  <a:lnTo>
                    <a:pt x="23" y="24"/>
                  </a:lnTo>
                  <a:lnTo>
                    <a:pt x="9" y="26"/>
                  </a:lnTo>
                  <a:lnTo>
                    <a:pt x="4" y="28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5" y="14"/>
                  </a:lnTo>
                  <a:lnTo>
                    <a:pt x="15" y="10"/>
                  </a:lnTo>
                  <a:lnTo>
                    <a:pt x="23" y="4"/>
                  </a:lnTo>
                  <a:lnTo>
                    <a:pt x="31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55" name="Freeform 14"/>
            <p:cNvSpPr>
              <a:spLocks/>
            </p:cNvSpPr>
            <p:nvPr/>
          </p:nvSpPr>
          <p:spPr bwMode="auto">
            <a:xfrm>
              <a:off x="2092327" y="1365252"/>
              <a:ext cx="122238" cy="53975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55" y="4"/>
                </a:cxn>
                <a:cxn ang="0">
                  <a:pos x="60" y="6"/>
                </a:cxn>
                <a:cxn ang="0">
                  <a:pos x="66" y="8"/>
                </a:cxn>
                <a:cxn ang="0">
                  <a:pos x="70" y="12"/>
                </a:cxn>
                <a:cxn ang="0">
                  <a:pos x="71" y="15"/>
                </a:cxn>
                <a:cxn ang="0">
                  <a:pos x="74" y="19"/>
                </a:cxn>
                <a:cxn ang="0">
                  <a:pos x="75" y="22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5" y="34"/>
                </a:cxn>
                <a:cxn ang="0">
                  <a:pos x="68" y="34"/>
                </a:cxn>
                <a:cxn ang="0">
                  <a:pos x="64" y="33"/>
                </a:cxn>
                <a:cxn ang="0">
                  <a:pos x="60" y="33"/>
                </a:cxn>
                <a:cxn ang="0">
                  <a:pos x="53" y="32"/>
                </a:cxn>
                <a:cxn ang="0">
                  <a:pos x="49" y="30"/>
                </a:cxn>
                <a:cxn ang="0">
                  <a:pos x="47" y="29"/>
                </a:cxn>
                <a:cxn ang="0">
                  <a:pos x="44" y="26"/>
                </a:cxn>
                <a:cxn ang="0">
                  <a:pos x="44" y="22"/>
                </a:cxn>
                <a:cxn ang="0">
                  <a:pos x="40" y="21"/>
                </a:cxn>
                <a:cxn ang="0">
                  <a:pos x="31" y="21"/>
                </a:cxn>
                <a:cxn ang="0">
                  <a:pos x="23" y="22"/>
                </a:cxn>
                <a:cxn ang="0">
                  <a:pos x="11" y="22"/>
                </a:cxn>
                <a:cxn ang="0">
                  <a:pos x="7" y="21"/>
                </a:cxn>
                <a:cxn ang="0">
                  <a:pos x="3" y="18"/>
                </a:cxn>
                <a:cxn ang="0">
                  <a:pos x="1" y="15"/>
                </a:cxn>
                <a:cxn ang="0">
                  <a:pos x="0" y="11"/>
                </a:cxn>
                <a:cxn ang="0">
                  <a:pos x="1" y="7"/>
                </a:cxn>
                <a:cxn ang="0">
                  <a:pos x="4" y="4"/>
                </a:cxn>
                <a:cxn ang="0">
                  <a:pos x="7" y="3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21" y="1"/>
                </a:cxn>
                <a:cxn ang="0">
                  <a:pos x="36" y="0"/>
                </a:cxn>
              </a:cxnLst>
              <a:rect l="0" t="0" r="r" b="b"/>
              <a:pathLst>
                <a:path w="77" h="34">
                  <a:moveTo>
                    <a:pt x="36" y="0"/>
                  </a:moveTo>
                  <a:lnTo>
                    <a:pt x="55" y="4"/>
                  </a:lnTo>
                  <a:lnTo>
                    <a:pt x="60" y="6"/>
                  </a:lnTo>
                  <a:lnTo>
                    <a:pt x="66" y="8"/>
                  </a:lnTo>
                  <a:lnTo>
                    <a:pt x="70" y="12"/>
                  </a:lnTo>
                  <a:lnTo>
                    <a:pt x="71" y="15"/>
                  </a:lnTo>
                  <a:lnTo>
                    <a:pt x="74" y="19"/>
                  </a:lnTo>
                  <a:lnTo>
                    <a:pt x="75" y="22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5" y="34"/>
                  </a:lnTo>
                  <a:lnTo>
                    <a:pt x="68" y="34"/>
                  </a:lnTo>
                  <a:lnTo>
                    <a:pt x="64" y="33"/>
                  </a:lnTo>
                  <a:lnTo>
                    <a:pt x="60" y="33"/>
                  </a:lnTo>
                  <a:lnTo>
                    <a:pt x="53" y="32"/>
                  </a:lnTo>
                  <a:lnTo>
                    <a:pt x="49" y="30"/>
                  </a:lnTo>
                  <a:lnTo>
                    <a:pt x="47" y="29"/>
                  </a:lnTo>
                  <a:lnTo>
                    <a:pt x="44" y="26"/>
                  </a:lnTo>
                  <a:lnTo>
                    <a:pt x="44" y="22"/>
                  </a:lnTo>
                  <a:lnTo>
                    <a:pt x="40" y="21"/>
                  </a:lnTo>
                  <a:lnTo>
                    <a:pt x="31" y="21"/>
                  </a:lnTo>
                  <a:lnTo>
                    <a:pt x="23" y="22"/>
                  </a:lnTo>
                  <a:lnTo>
                    <a:pt x="11" y="22"/>
                  </a:lnTo>
                  <a:lnTo>
                    <a:pt x="7" y="21"/>
                  </a:lnTo>
                  <a:lnTo>
                    <a:pt x="3" y="18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1" y="7"/>
                  </a:lnTo>
                  <a:lnTo>
                    <a:pt x="4" y="4"/>
                  </a:lnTo>
                  <a:lnTo>
                    <a:pt x="7" y="3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21" y="1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56" name="Freeform 15"/>
            <p:cNvSpPr>
              <a:spLocks/>
            </p:cNvSpPr>
            <p:nvPr/>
          </p:nvSpPr>
          <p:spPr bwMode="auto">
            <a:xfrm>
              <a:off x="2111376" y="1439865"/>
              <a:ext cx="130175" cy="55563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70" y="0"/>
                </a:cxn>
                <a:cxn ang="0">
                  <a:pos x="78" y="2"/>
                </a:cxn>
                <a:cxn ang="0">
                  <a:pos x="82" y="7"/>
                </a:cxn>
                <a:cxn ang="0">
                  <a:pos x="82" y="13"/>
                </a:cxn>
                <a:cxn ang="0">
                  <a:pos x="77" y="22"/>
                </a:cxn>
                <a:cxn ang="0">
                  <a:pos x="69" y="27"/>
                </a:cxn>
                <a:cxn ang="0">
                  <a:pos x="58" y="27"/>
                </a:cxn>
                <a:cxn ang="0">
                  <a:pos x="55" y="28"/>
                </a:cxn>
                <a:cxn ang="0">
                  <a:pos x="54" y="28"/>
                </a:cxn>
                <a:cxn ang="0">
                  <a:pos x="52" y="27"/>
                </a:cxn>
                <a:cxn ang="0">
                  <a:pos x="52" y="24"/>
                </a:cxn>
                <a:cxn ang="0">
                  <a:pos x="51" y="22"/>
                </a:cxn>
                <a:cxn ang="0">
                  <a:pos x="47" y="18"/>
                </a:cxn>
                <a:cxn ang="0">
                  <a:pos x="40" y="16"/>
                </a:cxn>
                <a:cxn ang="0">
                  <a:pos x="32" y="16"/>
                </a:cxn>
                <a:cxn ang="0">
                  <a:pos x="25" y="18"/>
                </a:cxn>
                <a:cxn ang="0">
                  <a:pos x="21" y="18"/>
                </a:cxn>
                <a:cxn ang="0">
                  <a:pos x="18" y="19"/>
                </a:cxn>
                <a:cxn ang="0">
                  <a:pos x="17" y="20"/>
                </a:cxn>
                <a:cxn ang="0">
                  <a:pos x="15" y="24"/>
                </a:cxn>
                <a:cxn ang="0">
                  <a:pos x="13" y="27"/>
                </a:cxn>
                <a:cxn ang="0">
                  <a:pos x="11" y="31"/>
                </a:cxn>
                <a:cxn ang="0">
                  <a:pos x="10" y="34"/>
                </a:cxn>
                <a:cxn ang="0">
                  <a:pos x="7" y="35"/>
                </a:cxn>
                <a:cxn ang="0">
                  <a:pos x="3" y="35"/>
                </a:cxn>
                <a:cxn ang="0">
                  <a:pos x="2" y="34"/>
                </a:cxn>
                <a:cxn ang="0">
                  <a:pos x="0" y="31"/>
                </a:cxn>
                <a:cxn ang="0">
                  <a:pos x="0" y="28"/>
                </a:cxn>
                <a:cxn ang="0">
                  <a:pos x="2" y="24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3" y="4"/>
                </a:cxn>
                <a:cxn ang="0">
                  <a:pos x="9" y="2"/>
                </a:cxn>
                <a:cxn ang="0">
                  <a:pos x="18" y="1"/>
                </a:cxn>
                <a:cxn ang="0">
                  <a:pos x="55" y="1"/>
                </a:cxn>
                <a:cxn ang="0">
                  <a:pos x="65" y="0"/>
                </a:cxn>
              </a:cxnLst>
              <a:rect l="0" t="0" r="r" b="b"/>
              <a:pathLst>
                <a:path w="82" h="35">
                  <a:moveTo>
                    <a:pt x="65" y="0"/>
                  </a:moveTo>
                  <a:lnTo>
                    <a:pt x="70" y="0"/>
                  </a:lnTo>
                  <a:lnTo>
                    <a:pt x="78" y="2"/>
                  </a:lnTo>
                  <a:lnTo>
                    <a:pt x="82" y="7"/>
                  </a:lnTo>
                  <a:lnTo>
                    <a:pt x="82" y="13"/>
                  </a:lnTo>
                  <a:lnTo>
                    <a:pt x="77" y="22"/>
                  </a:lnTo>
                  <a:lnTo>
                    <a:pt x="69" y="27"/>
                  </a:lnTo>
                  <a:lnTo>
                    <a:pt x="58" y="27"/>
                  </a:lnTo>
                  <a:lnTo>
                    <a:pt x="55" y="28"/>
                  </a:lnTo>
                  <a:lnTo>
                    <a:pt x="54" y="28"/>
                  </a:lnTo>
                  <a:lnTo>
                    <a:pt x="52" y="27"/>
                  </a:lnTo>
                  <a:lnTo>
                    <a:pt x="52" y="24"/>
                  </a:lnTo>
                  <a:lnTo>
                    <a:pt x="51" y="22"/>
                  </a:lnTo>
                  <a:lnTo>
                    <a:pt x="47" y="18"/>
                  </a:lnTo>
                  <a:lnTo>
                    <a:pt x="40" y="16"/>
                  </a:lnTo>
                  <a:lnTo>
                    <a:pt x="32" y="16"/>
                  </a:lnTo>
                  <a:lnTo>
                    <a:pt x="25" y="18"/>
                  </a:lnTo>
                  <a:lnTo>
                    <a:pt x="21" y="18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5" y="24"/>
                  </a:lnTo>
                  <a:lnTo>
                    <a:pt x="13" y="27"/>
                  </a:lnTo>
                  <a:lnTo>
                    <a:pt x="11" y="31"/>
                  </a:lnTo>
                  <a:lnTo>
                    <a:pt x="10" y="34"/>
                  </a:lnTo>
                  <a:lnTo>
                    <a:pt x="7" y="35"/>
                  </a:lnTo>
                  <a:lnTo>
                    <a:pt x="3" y="35"/>
                  </a:lnTo>
                  <a:lnTo>
                    <a:pt x="2" y="34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2" y="24"/>
                  </a:lnTo>
                  <a:lnTo>
                    <a:pt x="0" y="18"/>
                  </a:lnTo>
                  <a:lnTo>
                    <a:pt x="0" y="9"/>
                  </a:lnTo>
                  <a:lnTo>
                    <a:pt x="3" y="4"/>
                  </a:lnTo>
                  <a:lnTo>
                    <a:pt x="9" y="2"/>
                  </a:lnTo>
                  <a:lnTo>
                    <a:pt x="18" y="1"/>
                  </a:lnTo>
                  <a:lnTo>
                    <a:pt x="55" y="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57" name="Freeform 16"/>
            <p:cNvSpPr>
              <a:spLocks/>
            </p:cNvSpPr>
            <p:nvPr/>
          </p:nvSpPr>
          <p:spPr bwMode="auto">
            <a:xfrm>
              <a:off x="2155826" y="1509715"/>
              <a:ext cx="106363" cy="66675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53" y="1"/>
                </a:cxn>
                <a:cxn ang="0">
                  <a:pos x="58" y="2"/>
                </a:cxn>
                <a:cxn ang="0">
                  <a:pos x="63" y="8"/>
                </a:cxn>
                <a:cxn ang="0">
                  <a:pos x="65" y="16"/>
                </a:cxn>
                <a:cxn ang="0">
                  <a:pos x="67" y="23"/>
                </a:cxn>
                <a:cxn ang="0">
                  <a:pos x="65" y="26"/>
                </a:cxn>
                <a:cxn ang="0">
                  <a:pos x="63" y="28"/>
                </a:cxn>
                <a:cxn ang="0">
                  <a:pos x="61" y="31"/>
                </a:cxn>
                <a:cxn ang="0">
                  <a:pos x="58" y="34"/>
                </a:cxn>
                <a:cxn ang="0">
                  <a:pos x="56" y="38"/>
                </a:cxn>
                <a:cxn ang="0">
                  <a:pos x="50" y="41"/>
                </a:cxn>
                <a:cxn ang="0">
                  <a:pos x="46" y="42"/>
                </a:cxn>
                <a:cxn ang="0">
                  <a:pos x="43" y="42"/>
                </a:cxn>
                <a:cxn ang="0">
                  <a:pos x="41" y="41"/>
                </a:cxn>
                <a:cxn ang="0">
                  <a:pos x="35" y="35"/>
                </a:cxn>
                <a:cxn ang="0">
                  <a:pos x="34" y="32"/>
                </a:cxn>
                <a:cxn ang="0">
                  <a:pos x="32" y="28"/>
                </a:cxn>
                <a:cxn ang="0">
                  <a:pos x="30" y="23"/>
                </a:cxn>
                <a:cxn ang="0">
                  <a:pos x="30" y="20"/>
                </a:cxn>
                <a:cxn ang="0">
                  <a:pos x="27" y="19"/>
                </a:cxn>
                <a:cxn ang="0">
                  <a:pos x="13" y="21"/>
                </a:cxn>
                <a:cxn ang="0">
                  <a:pos x="8" y="21"/>
                </a:cxn>
                <a:cxn ang="0">
                  <a:pos x="2" y="19"/>
                </a:cxn>
                <a:cxn ang="0">
                  <a:pos x="1" y="15"/>
                </a:cxn>
                <a:cxn ang="0">
                  <a:pos x="0" y="12"/>
                </a:cxn>
                <a:cxn ang="0">
                  <a:pos x="0" y="6"/>
                </a:cxn>
                <a:cxn ang="0">
                  <a:pos x="1" y="5"/>
                </a:cxn>
                <a:cxn ang="0">
                  <a:pos x="8" y="2"/>
                </a:cxn>
                <a:cxn ang="0">
                  <a:pos x="30" y="2"/>
                </a:cxn>
                <a:cxn ang="0">
                  <a:pos x="35" y="1"/>
                </a:cxn>
                <a:cxn ang="0">
                  <a:pos x="43" y="0"/>
                </a:cxn>
              </a:cxnLst>
              <a:rect l="0" t="0" r="r" b="b"/>
              <a:pathLst>
                <a:path w="67" h="42">
                  <a:moveTo>
                    <a:pt x="43" y="0"/>
                  </a:moveTo>
                  <a:lnTo>
                    <a:pt x="53" y="1"/>
                  </a:lnTo>
                  <a:lnTo>
                    <a:pt x="58" y="2"/>
                  </a:lnTo>
                  <a:lnTo>
                    <a:pt x="63" y="8"/>
                  </a:lnTo>
                  <a:lnTo>
                    <a:pt x="65" y="16"/>
                  </a:lnTo>
                  <a:lnTo>
                    <a:pt x="67" y="23"/>
                  </a:lnTo>
                  <a:lnTo>
                    <a:pt x="65" y="26"/>
                  </a:lnTo>
                  <a:lnTo>
                    <a:pt x="63" y="28"/>
                  </a:lnTo>
                  <a:lnTo>
                    <a:pt x="61" y="31"/>
                  </a:lnTo>
                  <a:lnTo>
                    <a:pt x="58" y="34"/>
                  </a:lnTo>
                  <a:lnTo>
                    <a:pt x="56" y="38"/>
                  </a:lnTo>
                  <a:lnTo>
                    <a:pt x="50" y="41"/>
                  </a:lnTo>
                  <a:lnTo>
                    <a:pt x="46" y="42"/>
                  </a:lnTo>
                  <a:lnTo>
                    <a:pt x="43" y="42"/>
                  </a:lnTo>
                  <a:lnTo>
                    <a:pt x="41" y="41"/>
                  </a:lnTo>
                  <a:lnTo>
                    <a:pt x="35" y="35"/>
                  </a:lnTo>
                  <a:lnTo>
                    <a:pt x="34" y="32"/>
                  </a:lnTo>
                  <a:lnTo>
                    <a:pt x="32" y="28"/>
                  </a:lnTo>
                  <a:lnTo>
                    <a:pt x="30" y="23"/>
                  </a:lnTo>
                  <a:lnTo>
                    <a:pt x="30" y="20"/>
                  </a:lnTo>
                  <a:lnTo>
                    <a:pt x="27" y="19"/>
                  </a:lnTo>
                  <a:lnTo>
                    <a:pt x="13" y="21"/>
                  </a:lnTo>
                  <a:lnTo>
                    <a:pt x="8" y="21"/>
                  </a:lnTo>
                  <a:lnTo>
                    <a:pt x="2" y="19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6"/>
                  </a:lnTo>
                  <a:lnTo>
                    <a:pt x="1" y="5"/>
                  </a:lnTo>
                  <a:lnTo>
                    <a:pt x="8" y="2"/>
                  </a:lnTo>
                  <a:lnTo>
                    <a:pt x="30" y="2"/>
                  </a:lnTo>
                  <a:lnTo>
                    <a:pt x="35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58" name="Freeform 17"/>
            <p:cNvSpPr>
              <a:spLocks/>
            </p:cNvSpPr>
            <p:nvPr/>
          </p:nvSpPr>
          <p:spPr bwMode="auto">
            <a:xfrm>
              <a:off x="2287589" y="1498602"/>
              <a:ext cx="77788" cy="3810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3" y="0"/>
                </a:cxn>
                <a:cxn ang="0">
                  <a:pos x="36" y="1"/>
                </a:cxn>
                <a:cxn ang="0">
                  <a:pos x="38" y="4"/>
                </a:cxn>
                <a:cxn ang="0">
                  <a:pos x="42" y="5"/>
                </a:cxn>
                <a:cxn ang="0">
                  <a:pos x="45" y="5"/>
                </a:cxn>
                <a:cxn ang="0">
                  <a:pos x="48" y="7"/>
                </a:cxn>
                <a:cxn ang="0">
                  <a:pos x="49" y="8"/>
                </a:cxn>
                <a:cxn ang="0">
                  <a:pos x="49" y="18"/>
                </a:cxn>
                <a:cxn ang="0">
                  <a:pos x="48" y="19"/>
                </a:cxn>
                <a:cxn ang="0">
                  <a:pos x="45" y="20"/>
                </a:cxn>
                <a:cxn ang="0">
                  <a:pos x="32" y="22"/>
                </a:cxn>
                <a:cxn ang="0">
                  <a:pos x="15" y="24"/>
                </a:cxn>
                <a:cxn ang="0">
                  <a:pos x="6" y="24"/>
                </a:cxn>
                <a:cxn ang="0">
                  <a:pos x="3" y="23"/>
                </a:cxn>
                <a:cxn ang="0">
                  <a:pos x="0" y="20"/>
                </a:cxn>
                <a:cxn ang="0">
                  <a:pos x="0" y="19"/>
                </a:cxn>
                <a:cxn ang="0">
                  <a:pos x="1" y="15"/>
                </a:cxn>
                <a:cxn ang="0">
                  <a:pos x="6" y="11"/>
                </a:cxn>
                <a:cxn ang="0">
                  <a:pos x="14" y="7"/>
                </a:cxn>
                <a:cxn ang="0">
                  <a:pos x="21" y="2"/>
                </a:cxn>
                <a:cxn ang="0">
                  <a:pos x="26" y="0"/>
                </a:cxn>
              </a:cxnLst>
              <a:rect l="0" t="0" r="r" b="b"/>
              <a:pathLst>
                <a:path w="49" h="24">
                  <a:moveTo>
                    <a:pt x="26" y="0"/>
                  </a:moveTo>
                  <a:lnTo>
                    <a:pt x="33" y="0"/>
                  </a:lnTo>
                  <a:lnTo>
                    <a:pt x="36" y="1"/>
                  </a:lnTo>
                  <a:lnTo>
                    <a:pt x="38" y="4"/>
                  </a:lnTo>
                  <a:lnTo>
                    <a:pt x="42" y="5"/>
                  </a:lnTo>
                  <a:lnTo>
                    <a:pt x="45" y="5"/>
                  </a:lnTo>
                  <a:lnTo>
                    <a:pt x="48" y="7"/>
                  </a:lnTo>
                  <a:lnTo>
                    <a:pt x="49" y="8"/>
                  </a:lnTo>
                  <a:lnTo>
                    <a:pt x="49" y="18"/>
                  </a:lnTo>
                  <a:lnTo>
                    <a:pt x="48" y="19"/>
                  </a:lnTo>
                  <a:lnTo>
                    <a:pt x="45" y="20"/>
                  </a:lnTo>
                  <a:lnTo>
                    <a:pt x="32" y="22"/>
                  </a:lnTo>
                  <a:lnTo>
                    <a:pt x="15" y="24"/>
                  </a:lnTo>
                  <a:lnTo>
                    <a:pt x="6" y="24"/>
                  </a:lnTo>
                  <a:lnTo>
                    <a:pt x="3" y="23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6" y="11"/>
                  </a:lnTo>
                  <a:lnTo>
                    <a:pt x="14" y="7"/>
                  </a:lnTo>
                  <a:lnTo>
                    <a:pt x="21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59" name="Freeform 18"/>
            <p:cNvSpPr>
              <a:spLocks/>
            </p:cNvSpPr>
            <p:nvPr/>
          </p:nvSpPr>
          <p:spPr bwMode="auto">
            <a:xfrm>
              <a:off x="2282826" y="1463677"/>
              <a:ext cx="39688" cy="2381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3" y="0"/>
                </a:cxn>
                <a:cxn ang="0">
                  <a:pos x="21" y="3"/>
                </a:cxn>
                <a:cxn ang="0">
                  <a:pos x="25" y="9"/>
                </a:cxn>
                <a:cxn ang="0">
                  <a:pos x="25" y="13"/>
                </a:cxn>
                <a:cxn ang="0">
                  <a:pos x="19" y="15"/>
                </a:cxn>
                <a:cxn ang="0">
                  <a:pos x="13" y="15"/>
                </a:cxn>
                <a:cxn ang="0">
                  <a:pos x="6" y="12"/>
                </a:cxn>
                <a:cxn ang="0">
                  <a:pos x="2" y="9"/>
                </a:cxn>
                <a:cxn ang="0">
                  <a:pos x="0" y="5"/>
                </a:cxn>
                <a:cxn ang="0">
                  <a:pos x="6" y="0"/>
                </a:cxn>
              </a:cxnLst>
              <a:rect l="0" t="0" r="r" b="b"/>
              <a:pathLst>
                <a:path w="25" h="15">
                  <a:moveTo>
                    <a:pt x="6" y="0"/>
                  </a:moveTo>
                  <a:lnTo>
                    <a:pt x="13" y="0"/>
                  </a:lnTo>
                  <a:lnTo>
                    <a:pt x="21" y="3"/>
                  </a:lnTo>
                  <a:lnTo>
                    <a:pt x="25" y="9"/>
                  </a:lnTo>
                  <a:lnTo>
                    <a:pt x="25" y="13"/>
                  </a:lnTo>
                  <a:lnTo>
                    <a:pt x="19" y="15"/>
                  </a:lnTo>
                  <a:lnTo>
                    <a:pt x="13" y="15"/>
                  </a:lnTo>
                  <a:lnTo>
                    <a:pt x="6" y="12"/>
                  </a:lnTo>
                  <a:lnTo>
                    <a:pt x="2" y="9"/>
                  </a:lnTo>
                  <a:lnTo>
                    <a:pt x="0" y="5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60" name="Freeform 19"/>
            <p:cNvSpPr>
              <a:spLocks/>
            </p:cNvSpPr>
            <p:nvPr/>
          </p:nvSpPr>
          <p:spPr bwMode="auto">
            <a:xfrm>
              <a:off x="2251076" y="1389065"/>
              <a:ext cx="349250" cy="10477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" y="3"/>
                </a:cxn>
                <a:cxn ang="0">
                  <a:pos x="11" y="4"/>
                </a:cxn>
                <a:cxn ang="0">
                  <a:pos x="19" y="7"/>
                </a:cxn>
                <a:cxn ang="0">
                  <a:pos x="26" y="10"/>
                </a:cxn>
                <a:cxn ang="0">
                  <a:pos x="35" y="13"/>
                </a:cxn>
                <a:cxn ang="0">
                  <a:pos x="42" y="14"/>
                </a:cxn>
                <a:cxn ang="0">
                  <a:pos x="46" y="15"/>
                </a:cxn>
                <a:cxn ang="0">
                  <a:pos x="52" y="17"/>
                </a:cxn>
                <a:cxn ang="0">
                  <a:pos x="59" y="19"/>
                </a:cxn>
                <a:cxn ang="0">
                  <a:pos x="67" y="25"/>
                </a:cxn>
                <a:cxn ang="0">
                  <a:pos x="74" y="32"/>
                </a:cxn>
                <a:cxn ang="0">
                  <a:pos x="81" y="36"/>
                </a:cxn>
                <a:cxn ang="0">
                  <a:pos x="87" y="41"/>
                </a:cxn>
                <a:cxn ang="0">
                  <a:pos x="94" y="45"/>
                </a:cxn>
                <a:cxn ang="0">
                  <a:pos x="102" y="47"/>
                </a:cxn>
                <a:cxn ang="0">
                  <a:pos x="117" y="45"/>
                </a:cxn>
                <a:cxn ang="0">
                  <a:pos x="135" y="47"/>
                </a:cxn>
                <a:cxn ang="0">
                  <a:pos x="145" y="47"/>
                </a:cxn>
                <a:cxn ang="0">
                  <a:pos x="157" y="48"/>
                </a:cxn>
                <a:cxn ang="0">
                  <a:pos x="171" y="48"/>
                </a:cxn>
                <a:cxn ang="0">
                  <a:pos x="182" y="47"/>
                </a:cxn>
                <a:cxn ang="0">
                  <a:pos x="195" y="47"/>
                </a:cxn>
                <a:cxn ang="0">
                  <a:pos x="204" y="48"/>
                </a:cxn>
                <a:cxn ang="0">
                  <a:pos x="212" y="51"/>
                </a:cxn>
                <a:cxn ang="0">
                  <a:pos x="219" y="54"/>
                </a:cxn>
                <a:cxn ang="0">
                  <a:pos x="220" y="56"/>
                </a:cxn>
                <a:cxn ang="0">
                  <a:pos x="220" y="58"/>
                </a:cxn>
                <a:cxn ang="0">
                  <a:pos x="213" y="65"/>
                </a:cxn>
                <a:cxn ang="0">
                  <a:pos x="209" y="65"/>
                </a:cxn>
                <a:cxn ang="0">
                  <a:pos x="204" y="66"/>
                </a:cxn>
                <a:cxn ang="0">
                  <a:pos x="187" y="65"/>
                </a:cxn>
                <a:cxn ang="0">
                  <a:pos x="167" y="63"/>
                </a:cxn>
                <a:cxn ang="0">
                  <a:pos x="149" y="62"/>
                </a:cxn>
                <a:cxn ang="0">
                  <a:pos x="137" y="62"/>
                </a:cxn>
                <a:cxn ang="0">
                  <a:pos x="126" y="63"/>
                </a:cxn>
                <a:cxn ang="0">
                  <a:pos x="119" y="65"/>
                </a:cxn>
                <a:cxn ang="0">
                  <a:pos x="116" y="65"/>
                </a:cxn>
                <a:cxn ang="0">
                  <a:pos x="94" y="62"/>
                </a:cxn>
                <a:cxn ang="0">
                  <a:pos x="91" y="60"/>
                </a:cxn>
                <a:cxn ang="0">
                  <a:pos x="83" y="58"/>
                </a:cxn>
                <a:cxn ang="0">
                  <a:pos x="75" y="52"/>
                </a:cxn>
                <a:cxn ang="0">
                  <a:pos x="68" y="47"/>
                </a:cxn>
                <a:cxn ang="0">
                  <a:pos x="63" y="41"/>
                </a:cxn>
                <a:cxn ang="0">
                  <a:pos x="44" y="36"/>
                </a:cxn>
                <a:cxn ang="0">
                  <a:pos x="35" y="33"/>
                </a:cxn>
                <a:cxn ang="0">
                  <a:pos x="26" y="28"/>
                </a:cxn>
                <a:cxn ang="0">
                  <a:pos x="15" y="22"/>
                </a:cxn>
                <a:cxn ang="0">
                  <a:pos x="5" y="17"/>
                </a:cxn>
                <a:cxn ang="0">
                  <a:pos x="3" y="14"/>
                </a:cxn>
                <a:cxn ang="0">
                  <a:pos x="0" y="8"/>
                </a:cxn>
                <a:cxn ang="0">
                  <a:pos x="0" y="4"/>
                </a:cxn>
                <a:cxn ang="0">
                  <a:pos x="1" y="2"/>
                </a:cxn>
                <a:cxn ang="0">
                  <a:pos x="1" y="0"/>
                </a:cxn>
              </a:cxnLst>
              <a:rect l="0" t="0" r="r" b="b"/>
              <a:pathLst>
                <a:path w="220" h="66">
                  <a:moveTo>
                    <a:pt x="1" y="0"/>
                  </a:moveTo>
                  <a:lnTo>
                    <a:pt x="4" y="3"/>
                  </a:lnTo>
                  <a:lnTo>
                    <a:pt x="11" y="4"/>
                  </a:lnTo>
                  <a:lnTo>
                    <a:pt x="19" y="7"/>
                  </a:lnTo>
                  <a:lnTo>
                    <a:pt x="26" y="10"/>
                  </a:lnTo>
                  <a:lnTo>
                    <a:pt x="35" y="13"/>
                  </a:lnTo>
                  <a:lnTo>
                    <a:pt x="42" y="14"/>
                  </a:lnTo>
                  <a:lnTo>
                    <a:pt x="46" y="15"/>
                  </a:lnTo>
                  <a:lnTo>
                    <a:pt x="52" y="17"/>
                  </a:lnTo>
                  <a:lnTo>
                    <a:pt x="59" y="19"/>
                  </a:lnTo>
                  <a:lnTo>
                    <a:pt x="67" y="25"/>
                  </a:lnTo>
                  <a:lnTo>
                    <a:pt x="74" y="32"/>
                  </a:lnTo>
                  <a:lnTo>
                    <a:pt x="81" y="36"/>
                  </a:lnTo>
                  <a:lnTo>
                    <a:pt x="87" y="41"/>
                  </a:lnTo>
                  <a:lnTo>
                    <a:pt x="94" y="45"/>
                  </a:lnTo>
                  <a:lnTo>
                    <a:pt x="102" y="47"/>
                  </a:lnTo>
                  <a:lnTo>
                    <a:pt x="117" y="45"/>
                  </a:lnTo>
                  <a:lnTo>
                    <a:pt x="135" y="47"/>
                  </a:lnTo>
                  <a:lnTo>
                    <a:pt x="145" y="47"/>
                  </a:lnTo>
                  <a:lnTo>
                    <a:pt x="157" y="48"/>
                  </a:lnTo>
                  <a:lnTo>
                    <a:pt x="171" y="48"/>
                  </a:lnTo>
                  <a:lnTo>
                    <a:pt x="182" y="47"/>
                  </a:lnTo>
                  <a:lnTo>
                    <a:pt x="195" y="47"/>
                  </a:lnTo>
                  <a:lnTo>
                    <a:pt x="204" y="48"/>
                  </a:lnTo>
                  <a:lnTo>
                    <a:pt x="212" y="51"/>
                  </a:lnTo>
                  <a:lnTo>
                    <a:pt x="219" y="54"/>
                  </a:lnTo>
                  <a:lnTo>
                    <a:pt x="220" y="56"/>
                  </a:lnTo>
                  <a:lnTo>
                    <a:pt x="220" y="58"/>
                  </a:lnTo>
                  <a:lnTo>
                    <a:pt x="213" y="65"/>
                  </a:lnTo>
                  <a:lnTo>
                    <a:pt x="209" y="65"/>
                  </a:lnTo>
                  <a:lnTo>
                    <a:pt x="204" y="66"/>
                  </a:lnTo>
                  <a:lnTo>
                    <a:pt x="187" y="65"/>
                  </a:lnTo>
                  <a:lnTo>
                    <a:pt x="167" y="63"/>
                  </a:lnTo>
                  <a:lnTo>
                    <a:pt x="149" y="62"/>
                  </a:lnTo>
                  <a:lnTo>
                    <a:pt x="137" y="62"/>
                  </a:lnTo>
                  <a:lnTo>
                    <a:pt x="126" y="63"/>
                  </a:lnTo>
                  <a:lnTo>
                    <a:pt x="119" y="65"/>
                  </a:lnTo>
                  <a:lnTo>
                    <a:pt x="116" y="65"/>
                  </a:lnTo>
                  <a:lnTo>
                    <a:pt x="94" y="62"/>
                  </a:lnTo>
                  <a:lnTo>
                    <a:pt x="91" y="60"/>
                  </a:lnTo>
                  <a:lnTo>
                    <a:pt x="83" y="58"/>
                  </a:lnTo>
                  <a:lnTo>
                    <a:pt x="75" y="52"/>
                  </a:lnTo>
                  <a:lnTo>
                    <a:pt x="68" y="47"/>
                  </a:lnTo>
                  <a:lnTo>
                    <a:pt x="63" y="41"/>
                  </a:lnTo>
                  <a:lnTo>
                    <a:pt x="44" y="36"/>
                  </a:lnTo>
                  <a:lnTo>
                    <a:pt x="35" y="33"/>
                  </a:lnTo>
                  <a:lnTo>
                    <a:pt x="26" y="28"/>
                  </a:lnTo>
                  <a:lnTo>
                    <a:pt x="15" y="22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0" y="8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61" name="Freeform 20"/>
            <p:cNvSpPr>
              <a:spLocks/>
            </p:cNvSpPr>
            <p:nvPr/>
          </p:nvSpPr>
          <p:spPr bwMode="auto">
            <a:xfrm>
              <a:off x="3713165" y="1681165"/>
              <a:ext cx="192088" cy="841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5" y="0"/>
                </a:cxn>
                <a:cxn ang="0">
                  <a:pos x="24" y="1"/>
                </a:cxn>
                <a:cxn ang="0">
                  <a:pos x="32" y="4"/>
                </a:cxn>
                <a:cxn ang="0">
                  <a:pos x="37" y="8"/>
                </a:cxn>
                <a:cxn ang="0">
                  <a:pos x="43" y="11"/>
                </a:cxn>
                <a:cxn ang="0">
                  <a:pos x="48" y="11"/>
                </a:cxn>
                <a:cxn ang="0">
                  <a:pos x="56" y="9"/>
                </a:cxn>
                <a:cxn ang="0">
                  <a:pos x="76" y="7"/>
                </a:cxn>
                <a:cxn ang="0">
                  <a:pos x="82" y="5"/>
                </a:cxn>
                <a:cxn ang="0">
                  <a:pos x="88" y="3"/>
                </a:cxn>
                <a:cxn ang="0">
                  <a:pos x="93" y="3"/>
                </a:cxn>
                <a:cxn ang="0">
                  <a:pos x="102" y="4"/>
                </a:cxn>
                <a:cxn ang="0">
                  <a:pos x="111" y="8"/>
                </a:cxn>
                <a:cxn ang="0">
                  <a:pos x="119" y="13"/>
                </a:cxn>
                <a:cxn ang="0">
                  <a:pos x="121" y="16"/>
                </a:cxn>
                <a:cxn ang="0">
                  <a:pos x="121" y="19"/>
                </a:cxn>
                <a:cxn ang="0">
                  <a:pos x="118" y="24"/>
                </a:cxn>
                <a:cxn ang="0">
                  <a:pos x="115" y="27"/>
                </a:cxn>
                <a:cxn ang="0">
                  <a:pos x="114" y="30"/>
                </a:cxn>
                <a:cxn ang="0">
                  <a:pos x="110" y="34"/>
                </a:cxn>
                <a:cxn ang="0">
                  <a:pos x="100" y="34"/>
                </a:cxn>
                <a:cxn ang="0">
                  <a:pos x="92" y="37"/>
                </a:cxn>
                <a:cxn ang="0">
                  <a:pos x="87" y="40"/>
                </a:cxn>
                <a:cxn ang="0">
                  <a:pos x="81" y="44"/>
                </a:cxn>
                <a:cxn ang="0">
                  <a:pos x="73" y="48"/>
                </a:cxn>
                <a:cxn ang="0">
                  <a:pos x="62" y="52"/>
                </a:cxn>
                <a:cxn ang="0">
                  <a:pos x="56" y="53"/>
                </a:cxn>
                <a:cxn ang="0">
                  <a:pos x="52" y="53"/>
                </a:cxn>
                <a:cxn ang="0">
                  <a:pos x="47" y="50"/>
                </a:cxn>
                <a:cxn ang="0">
                  <a:pos x="44" y="48"/>
                </a:cxn>
                <a:cxn ang="0">
                  <a:pos x="41" y="42"/>
                </a:cxn>
                <a:cxn ang="0">
                  <a:pos x="37" y="38"/>
                </a:cxn>
                <a:cxn ang="0">
                  <a:pos x="30" y="37"/>
                </a:cxn>
                <a:cxn ang="0">
                  <a:pos x="24" y="37"/>
                </a:cxn>
                <a:cxn ang="0">
                  <a:pos x="18" y="38"/>
                </a:cxn>
                <a:cxn ang="0">
                  <a:pos x="13" y="35"/>
                </a:cxn>
                <a:cxn ang="0">
                  <a:pos x="9" y="31"/>
                </a:cxn>
                <a:cxn ang="0">
                  <a:pos x="3" y="20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9"/>
                </a:cxn>
                <a:cxn ang="0">
                  <a:pos x="2" y="7"/>
                </a:cxn>
                <a:cxn ang="0">
                  <a:pos x="9" y="0"/>
                </a:cxn>
              </a:cxnLst>
              <a:rect l="0" t="0" r="r" b="b"/>
              <a:pathLst>
                <a:path w="121" h="53">
                  <a:moveTo>
                    <a:pt x="9" y="0"/>
                  </a:moveTo>
                  <a:lnTo>
                    <a:pt x="15" y="0"/>
                  </a:lnTo>
                  <a:lnTo>
                    <a:pt x="24" y="1"/>
                  </a:lnTo>
                  <a:lnTo>
                    <a:pt x="32" y="4"/>
                  </a:lnTo>
                  <a:lnTo>
                    <a:pt x="37" y="8"/>
                  </a:lnTo>
                  <a:lnTo>
                    <a:pt x="43" y="11"/>
                  </a:lnTo>
                  <a:lnTo>
                    <a:pt x="48" y="11"/>
                  </a:lnTo>
                  <a:lnTo>
                    <a:pt x="56" y="9"/>
                  </a:lnTo>
                  <a:lnTo>
                    <a:pt x="76" y="7"/>
                  </a:lnTo>
                  <a:lnTo>
                    <a:pt x="82" y="5"/>
                  </a:lnTo>
                  <a:lnTo>
                    <a:pt x="88" y="3"/>
                  </a:lnTo>
                  <a:lnTo>
                    <a:pt x="93" y="3"/>
                  </a:lnTo>
                  <a:lnTo>
                    <a:pt x="102" y="4"/>
                  </a:lnTo>
                  <a:lnTo>
                    <a:pt x="111" y="8"/>
                  </a:lnTo>
                  <a:lnTo>
                    <a:pt x="119" y="13"/>
                  </a:lnTo>
                  <a:lnTo>
                    <a:pt x="121" y="16"/>
                  </a:lnTo>
                  <a:lnTo>
                    <a:pt x="121" y="19"/>
                  </a:lnTo>
                  <a:lnTo>
                    <a:pt x="118" y="24"/>
                  </a:lnTo>
                  <a:lnTo>
                    <a:pt x="115" y="27"/>
                  </a:lnTo>
                  <a:lnTo>
                    <a:pt x="114" y="30"/>
                  </a:lnTo>
                  <a:lnTo>
                    <a:pt x="110" y="34"/>
                  </a:lnTo>
                  <a:lnTo>
                    <a:pt x="100" y="34"/>
                  </a:lnTo>
                  <a:lnTo>
                    <a:pt x="92" y="37"/>
                  </a:lnTo>
                  <a:lnTo>
                    <a:pt x="87" y="40"/>
                  </a:lnTo>
                  <a:lnTo>
                    <a:pt x="81" y="44"/>
                  </a:lnTo>
                  <a:lnTo>
                    <a:pt x="73" y="48"/>
                  </a:lnTo>
                  <a:lnTo>
                    <a:pt x="62" y="52"/>
                  </a:lnTo>
                  <a:lnTo>
                    <a:pt x="56" y="53"/>
                  </a:lnTo>
                  <a:lnTo>
                    <a:pt x="52" y="53"/>
                  </a:lnTo>
                  <a:lnTo>
                    <a:pt x="47" y="50"/>
                  </a:lnTo>
                  <a:lnTo>
                    <a:pt x="44" y="48"/>
                  </a:lnTo>
                  <a:lnTo>
                    <a:pt x="41" y="42"/>
                  </a:lnTo>
                  <a:lnTo>
                    <a:pt x="37" y="38"/>
                  </a:lnTo>
                  <a:lnTo>
                    <a:pt x="30" y="37"/>
                  </a:lnTo>
                  <a:lnTo>
                    <a:pt x="24" y="37"/>
                  </a:lnTo>
                  <a:lnTo>
                    <a:pt x="18" y="38"/>
                  </a:lnTo>
                  <a:lnTo>
                    <a:pt x="13" y="35"/>
                  </a:lnTo>
                  <a:lnTo>
                    <a:pt x="9" y="31"/>
                  </a:lnTo>
                  <a:lnTo>
                    <a:pt x="3" y="20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2" y="7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62" name="Freeform 21"/>
            <p:cNvSpPr>
              <a:spLocks/>
            </p:cNvSpPr>
            <p:nvPr/>
          </p:nvSpPr>
          <p:spPr bwMode="auto">
            <a:xfrm>
              <a:off x="2747965" y="1125539"/>
              <a:ext cx="1104900" cy="711201"/>
            </a:xfrm>
            <a:custGeom>
              <a:avLst/>
              <a:gdLst/>
              <a:ahLst/>
              <a:cxnLst>
                <a:cxn ang="0">
                  <a:pos x="498" y="13"/>
                </a:cxn>
                <a:cxn ang="0">
                  <a:pos x="472" y="26"/>
                </a:cxn>
                <a:cxn ang="0">
                  <a:pos x="401" y="33"/>
                </a:cxn>
                <a:cxn ang="0">
                  <a:pos x="468" y="35"/>
                </a:cxn>
                <a:cxn ang="0">
                  <a:pos x="524" y="20"/>
                </a:cxn>
                <a:cxn ang="0">
                  <a:pos x="558" y="20"/>
                </a:cxn>
                <a:cxn ang="0">
                  <a:pos x="582" y="66"/>
                </a:cxn>
                <a:cxn ang="0">
                  <a:pos x="619" y="105"/>
                </a:cxn>
                <a:cxn ang="0">
                  <a:pos x="692" y="80"/>
                </a:cxn>
                <a:cxn ang="0">
                  <a:pos x="659" y="121"/>
                </a:cxn>
                <a:cxn ang="0">
                  <a:pos x="619" y="180"/>
                </a:cxn>
                <a:cxn ang="0">
                  <a:pos x="637" y="191"/>
                </a:cxn>
                <a:cxn ang="0">
                  <a:pos x="623" y="226"/>
                </a:cxn>
                <a:cxn ang="0">
                  <a:pos x="578" y="239"/>
                </a:cxn>
                <a:cxn ang="0">
                  <a:pos x="585" y="276"/>
                </a:cxn>
                <a:cxn ang="0">
                  <a:pos x="574" y="300"/>
                </a:cxn>
                <a:cxn ang="0">
                  <a:pos x="559" y="277"/>
                </a:cxn>
                <a:cxn ang="0">
                  <a:pos x="539" y="288"/>
                </a:cxn>
                <a:cxn ang="0">
                  <a:pos x="566" y="310"/>
                </a:cxn>
                <a:cxn ang="0">
                  <a:pos x="550" y="311"/>
                </a:cxn>
                <a:cxn ang="0">
                  <a:pos x="465" y="328"/>
                </a:cxn>
                <a:cxn ang="0">
                  <a:pos x="440" y="359"/>
                </a:cxn>
                <a:cxn ang="0">
                  <a:pos x="375" y="373"/>
                </a:cxn>
                <a:cxn ang="0">
                  <a:pos x="373" y="390"/>
                </a:cxn>
                <a:cxn ang="0">
                  <a:pos x="358" y="402"/>
                </a:cxn>
                <a:cxn ang="0">
                  <a:pos x="346" y="439"/>
                </a:cxn>
                <a:cxn ang="0">
                  <a:pos x="317" y="440"/>
                </a:cxn>
                <a:cxn ang="0">
                  <a:pos x="310" y="432"/>
                </a:cxn>
                <a:cxn ang="0">
                  <a:pos x="279" y="422"/>
                </a:cxn>
                <a:cxn ang="0">
                  <a:pos x="249" y="381"/>
                </a:cxn>
                <a:cxn ang="0">
                  <a:pos x="231" y="370"/>
                </a:cxn>
                <a:cxn ang="0">
                  <a:pos x="221" y="333"/>
                </a:cxn>
                <a:cxn ang="0">
                  <a:pos x="228" y="318"/>
                </a:cxn>
                <a:cxn ang="0">
                  <a:pos x="215" y="287"/>
                </a:cxn>
                <a:cxn ang="0">
                  <a:pos x="239" y="303"/>
                </a:cxn>
                <a:cxn ang="0">
                  <a:pos x="249" y="313"/>
                </a:cxn>
                <a:cxn ang="0">
                  <a:pos x="249" y="287"/>
                </a:cxn>
                <a:cxn ang="0">
                  <a:pos x="219" y="269"/>
                </a:cxn>
                <a:cxn ang="0">
                  <a:pos x="205" y="287"/>
                </a:cxn>
                <a:cxn ang="0">
                  <a:pos x="194" y="243"/>
                </a:cxn>
                <a:cxn ang="0">
                  <a:pos x="146" y="210"/>
                </a:cxn>
                <a:cxn ang="0">
                  <a:pos x="79" y="205"/>
                </a:cxn>
                <a:cxn ang="0">
                  <a:pos x="71" y="184"/>
                </a:cxn>
                <a:cxn ang="0">
                  <a:pos x="52" y="214"/>
                </a:cxn>
                <a:cxn ang="0">
                  <a:pos x="16" y="188"/>
                </a:cxn>
                <a:cxn ang="0">
                  <a:pos x="27" y="174"/>
                </a:cxn>
                <a:cxn ang="0">
                  <a:pos x="57" y="148"/>
                </a:cxn>
                <a:cxn ang="0">
                  <a:pos x="86" y="126"/>
                </a:cxn>
                <a:cxn ang="0">
                  <a:pos x="113" y="111"/>
                </a:cxn>
                <a:cxn ang="0">
                  <a:pos x="127" y="92"/>
                </a:cxn>
                <a:cxn ang="0">
                  <a:pos x="211" y="80"/>
                </a:cxn>
                <a:cxn ang="0">
                  <a:pos x="256" y="68"/>
                </a:cxn>
                <a:cxn ang="0">
                  <a:pos x="268" y="42"/>
                </a:cxn>
                <a:cxn ang="0">
                  <a:pos x="279" y="58"/>
                </a:cxn>
                <a:cxn ang="0">
                  <a:pos x="305" y="28"/>
                </a:cxn>
                <a:cxn ang="0">
                  <a:pos x="377" y="6"/>
                </a:cxn>
              </a:cxnLst>
              <a:rect l="0" t="0" r="r" b="b"/>
              <a:pathLst>
                <a:path w="696" h="448">
                  <a:moveTo>
                    <a:pt x="420" y="0"/>
                  </a:moveTo>
                  <a:lnTo>
                    <a:pt x="435" y="0"/>
                  </a:lnTo>
                  <a:lnTo>
                    <a:pt x="455" y="3"/>
                  </a:lnTo>
                  <a:lnTo>
                    <a:pt x="477" y="9"/>
                  </a:lnTo>
                  <a:lnTo>
                    <a:pt x="496" y="11"/>
                  </a:lnTo>
                  <a:lnTo>
                    <a:pt x="498" y="13"/>
                  </a:lnTo>
                  <a:lnTo>
                    <a:pt x="500" y="13"/>
                  </a:lnTo>
                  <a:lnTo>
                    <a:pt x="504" y="17"/>
                  </a:lnTo>
                  <a:lnTo>
                    <a:pt x="502" y="20"/>
                  </a:lnTo>
                  <a:lnTo>
                    <a:pt x="498" y="21"/>
                  </a:lnTo>
                  <a:lnTo>
                    <a:pt x="487" y="24"/>
                  </a:lnTo>
                  <a:lnTo>
                    <a:pt x="472" y="26"/>
                  </a:lnTo>
                  <a:lnTo>
                    <a:pt x="457" y="31"/>
                  </a:lnTo>
                  <a:lnTo>
                    <a:pt x="443" y="33"/>
                  </a:lnTo>
                  <a:lnTo>
                    <a:pt x="431" y="35"/>
                  </a:lnTo>
                  <a:lnTo>
                    <a:pt x="418" y="35"/>
                  </a:lnTo>
                  <a:lnTo>
                    <a:pt x="407" y="33"/>
                  </a:lnTo>
                  <a:lnTo>
                    <a:pt x="401" y="33"/>
                  </a:lnTo>
                  <a:lnTo>
                    <a:pt x="406" y="35"/>
                  </a:lnTo>
                  <a:lnTo>
                    <a:pt x="416" y="36"/>
                  </a:lnTo>
                  <a:lnTo>
                    <a:pt x="428" y="39"/>
                  </a:lnTo>
                  <a:lnTo>
                    <a:pt x="444" y="39"/>
                  </a:lnTo>
                  <a:lnTo>
                    <a:pt x="463" y="36"/>
                  </a:lnTo>
                  <a:lnTo>
                    <a:pt x="468" y="35"/>
                  </a:lnTo>
                  <a:lnTo>
                    <a:pt x="474" y="32"/>
                  </a:lnTo>
                  <a:lnTo>
                    <a:pt x="484" y="29"/>
                  </a:lnTo>
                  <a:lnTo>
                    <a:pt x="495" y="31"/>
                  </a:lnTo>
                  <a:lnTo>
                    <a:pt x="502" y="29"/>
                  </a:lnTo>
                  <a:lnTo>
                    <a:pt x="511" y="25"/>
                  </a:lnTo>
                  <a:lnTo>
                    <a:pt x="524" y="20"/>
                  </a:lnTo>
                  <a:lnTo>
                    <a:pt x="532" y="18"/>
                  </a:lnTo>
                  <a:lnTo>
                    <a:pt x="540" y="20"/>
                  </a:lnTo>
                  <a:lnTo>
                    <a:pt x="547" y="21"/>
                  </a:lnTo>
                  <a:lnTo>
                    <a:pt x="552" y="21"/>
                  </a:lnTo>
                  <a:lnTo>
                    <a:pt x="555" y="20"/>
                  </a:lnTo>
                  <a:lnTo>
                    <a:pt x="558" y="20"/>
                  </a:lnTo>
                  <a:lnTo>
                    <a:pt x="563" y="18"/>
                  </a:lnTo>
                  <a:lnTo>
                    <a:pt x="569" y="20"/>
                  </a:lnTo>
                  <a:lnTo>
                    <a:pt x="571" y="25"/>
                  </a:lnTo>
                  <a:lnTo>
                    <a:pt x="573" y="35"/>
                  </a:lnTo>
                  <a:lnTo>
                    <a:pt x="578" y="57"/>
                  </a:lnTo>
                  <a:lnTo>
                    <a:pt x="582" y="66"/>
                  </a:lnTo>
                  <a:lnTo>
                    <a:pt x="588" y="74"/>
                  </a:lnTo>
                  <a:lnTo>
                    <a:pt x="592" y="83"/>
                  </a:lnTo>
                  <a:lnTo>
                    <a:pt x="596" y="92"/>
                  </a:lnTo>
                  <a:lnTo>
                    <a:pt x="602" y="99"/>
                  </a:lnTo>
                  <a:lnTo>
                    <a:pt x="610" y="105"/>
                  </a:lnTo>
                  <a:lnTo>
                    <a:pt x="619" y="105"/>
                  </a:lnTo>
                  <a:lnTo>
                    <a:pt x="629" y="99"/>
                  </a:lnTo>
                  <a:lnTo>
                    <a:pt x="647" y="81"/>
                  </a:lnTo>
                  <a:lnTo>
                    <a:pt x="658" y="76"/>
                  </a:lnTo>
                  <a:lnTo>
                    <a:pt x="671" y="74"/>
                  </a:lnTo>
                  <a:lnTo>
                    <a:pt x="682" y="77"/>
                  </a:lnTo>
                  <a:lnTo>
                    <a:pt x="692" y="80"/>
                  </a:lnTo>
                  <a:lnTo>
                    <a:pt x="696" y="84"/>
                  </a:lnTo>
                  <a:lnTo>
                    <a:pt x="696" y="91"/>
                  </a:lnTo>
                  <a:lnTo>
                    <a:pt x="692" y="98"/>
                  </a:lnTo>
                  <a:lnTo>
                    <a:pt x="685" y="105"/>
                  </a:lnTo>
                  <a:lnTo>
                    <a:pt x="669" y="113"/>
                  </a:lnTo>
                  <a:lnTo>
                    <a:pt x="659" y="121"/>
                  </a:lnTo>
                  <a:lnTo>
                    <a:pt x="640" y="140"/>
                  </a:lnTo>
                  <a:lnTo>
                    <a:pt x="633" y="148"/>
                  </a:lnTo>
                  <a:lnTo>
                    <a:pt x="625" y="157"/>
                  </a:lnTo>
                  <a:lnTo>
                    <a:pt x="621" y="163"/>
                  </a:lnTo>
                  <a:lnTo>
                    <a:pt x="618" y="170"/>
                  </a:lnTo>
                  <a:lnTo>
                    <a:pt x="619" y="180"/>
                  </a:lnTo>
                  <a:lnTo>
                    <a:pt x="622" y="184"/>
                  </a:lnTo>
                  <a:lnTo>
                    <a:pt x="623" y="187"/>
                  </a:lnTo>
                  <a:lnTo>
                    <a:pt x="626" y="188"/>
                  </a:lnTo>
                  <a:lnTo>
                    <a:pt x="633" y="188"/>
                  </a:lnTo>
                  <a:lnTo>
                    <a:pt x="636" y="189"/>
                  </a:lnTo>
                  <a:lnTo>
                    <a:pt x="637" y="191"/>
                  </a:lnTo>
                  <a:lnTo>
                    <a:pt x="637" y="192"/>
                  </a:lnTo>
                  <a:lnTo>
                    <a:pt x="632" y="198"/>
                  </a:lnTo>
                  <a:lnTo>
                    <a:pt x="629" y="202"/>
                  </a:lnTo>
                  <a:lnTo>
                    <a:pt x="628" y="205"/>
                  </a:lnTo>
                  <a:lnTo>
                    <a:pt x="625" y="214"/>
                  </a:lnTo>
                  <a:lnTo>
                    <a:pt x="623" y="226"/>
                  </a:lnTo>
                  <a:lnTo>
                    <a:pt x="623" y="240"/>
                  </a:lnTo>
                  <a:lnTo>
                    <a:pt x="622" y="244"/>
                  </a:lnTo>
                  <a:lnTo>
                    <a:pt x="617" y="244"/>
                  </a:lnTo>
                  <a:lnTo>
                    <a:pt x="592" y="236"/>
                  </a:lnTo>
                  <a:lnTo>
                    <a:pt x="584" y="236"/>
                  </a:lnTo>
                  <a:lnTo>
                    <a:pt x="578" y="239"/>
                  </a:lnTo>
                  <a:lnTo>
                    <a:pt x="576" y="244"/>
                  </a:lnTo>
                  <a:lnTo>
                    <a:pt x="576" y="251"/>
                  </a:lnTo>
                  <a:lnTo>
                    <a:pt x="578" y="258"/>
                  </a:lnTo>
                  <a:lnTo>
                    <a:pt x="581" y="266"/>
                  </a:lnTo>
                  <a:lnTo>
                    <a:pt x="582" y="272"/>
                  </a:lnTo>
                  <a:lnTo>
                    <a:pt x="585" y="276"/>
                  </a:lnTo>
                  <a:lnTo>
                    <a:pt x="587" y="280"/>
                  </a:lnTo>
                  <a:lnTo>
                    <a:pt x="588" y="281"/>
                  </a:lnTo>
                  <a:lnTo>
                    <a:pt x="588" y="290"/>
                  </a:lnTo>
                  <a:lnTo>
                    <a:pt x="585" y="295"/>
                  </a:lnTo>
                  <a:lnTo>
                    <a:pt x="582" y="298"/>
                  </a:lnTo>
                  <a:lnTo>
                    <a:pt x="574" y="300"/>
                  </a:lnTo>
                  <a:lnTo>
                    <a:pt x="566" y="298"/>
                  </a:lnTo>
                  <a:lnTo>
                    <a:pt x="562" y="294"/>
                  </a:lnTo>
                  <a:lnTo>
                    <a:pt x="562" y="290"/>
                  </a:lnTo>
                  <a:lnTo>
                    <a:pt x="561" y="287"/>
                  </a:lnTo>
                  <a:lnTo>
                    <a:pt x="561" y="283"/>
                  </a:lnTo>
                  <a:lnTo>
                    <a:pt x="559" y="277"/>
                  </a:lnTo>
                  <a:lnTo>
                    <a:pt x="546" y="269"/>
                  </a:lnTo>
                  <a:lnTo>
                    <a:pt x="539" y="266"/>
                  </a:lnTo>
                  <a:lnTo>
                    <a:pt x="535" y="265"/>
                  </a:lnTo>
                  <a:lnTo>
                    <a:pt x="533" y="268"/>
                  </a:lnTo>
                  <a:lnTo>
                    <a:pt x="536" y="281"/>
                  </a:lnTo>
                  <a:lnTo>
                    <a:pt x="539" y="288"/>
                  </a:lnTo>
                  <a:lnTo>
                    <a:pt x="544" y="291"/>
                  </a:lnTo>
                  <a:lnTo>
                    <a:pt x="552" y="294"/>
                  </a:lnTo>
                  <a:lnTo>
                    <a:pt x="556" y="298"/>
                  </a:lnTo>
                  <a:lnTo>
                    <a:pt x="559" y="302"/>
                  </a:lnTo>
                  <a:lnTo>
                    <a:pt x="566" y="309"/>
                  </a:lnTo>
                  <a:lnTo>
                    <a:pt x="566" y="310"/>
                  </a:lnTo>
                  <a:lnTo>
                    <a:pt x="563" y="311"/>
                  </a:lnTo>
                  <a:lnTo>
                    <a:pt x="561" y="311"/>
                  </a:lnTo>
                  <a:lnTo>
                    <a:pt x="558" y="313"/>
                  </a:lnTo>
                  <a:lnTo>
                    <a:pt x="555" y="313"/>
                  </a:lnTo>
                  <a:lnTo>
                    <a:pt x="552" y="311"/>
                  </a:lnTo>
                  <a:lnTo>
                    <a:pt x="550" y="311"/>
                  </a:lnTo>
                  <a:lnTo>
                    <a:pt x="543" y="313"/>
                  </a:lnTo>
                  <a:lnTo>
                    <a:pt x="521" y="324"/>
                  </a:lnTo>
                  <a:lnTo>
                    <a:pt x="507" y="328"/>
                  </a:lnTo>
                  <a:lnTo>
                    <a:pt x="495" y="329"/>
                  </a:lnTo>
                  <a:lnTo>
                    <a:pt x="483" y="328"/>
                  </a:lnTo>
                  <a:lnTo>
                    <a:pt x="465" y="328"/>
                  </a:lnTo>
                  <a:lnTo>
                    <a:pt x="461" y="331"/>
                  </a:lnTo>
                  <a:lnTo>
                    <a:pt x="455" y="337"/>
                  </a:lnTo>
                  <a:lnTo>
                    <a:pt x="450" y="346"/>
                  </a:lnTo>
                  <a:lnTo>
                    <a:pt x="446" y="354"/>
                  </a:lnTo>
                  <a:lnTo>
                    <a:pt x="443" y="358"/>
                  </a:lnTo>
                  <a:lnTo>
                    <a:pt x="440" y="359"/>
                  </a:lnTo>
                  <a:lnTo>
                    <a:pt x="424" y="359"/>
                  </a:lnTo>
                  <a:lnTo>
                    <a:pt x="416" y="358"/>
                  </a:lnTo>
                  <a:lnTo>
                    <a:pt x="409" y="358"/>
                  </a:lnTo>
                  <a:lnTo>
                    <a:pt x="401" y="361"/>
                  </a:lnTo>
                  <a:lnTo>
                    <a:pt x="391" y="368"/>
                  </a:lnTo>
                  <a:lnTo>
                    <a:pt x="375" y="373"/>
                  </a:lnTo>
                  <a:lnTo>
                    <a:pt x="372" y="374"/>
                  </a:lnTo>
                  <a:lnTo>
                    <a:pt x="370" y="377"/>
                  </a:lnTo>
                  <a:lnTo>
                    <a:pt x="370" y="380"/>
                  </a:lnTo>
                  <a:lnTo>
                    <a:pt x="372" y="383"/>
                  </a:lnTo>
                  <a:lnTo>
                    <a:pt x="372" y="385"/>
                  </a:lnTo>
                  <a:lnTo>
                    <a:pt x="373" y="390"/>
                  </a:lnTo>
                  <a:lnTo>
                    <a:pt x="373" y="396"/>
                  </a:lnTo>
                  <a:lnTo>
                    <a:pt x="372" y="400"/>
                  </a:lnTo>
                  <a:lnTo>
                    <a:pt x="370" y="402"/>
                  </a:lnTo>
                  <a:lnTo>
                    <a:pt x="365" y="405"/>
                  </a:lnTo>
                  <a:lnTo>
                    <a:pt x="361" y="403"/>
                  </a:lnTo>
                  <a:lnTo>
                    <a:pt x="358" y="402"/>
                  </a:lnTo>
                  <a:lnTo>
                    <a:pt x="355" y="403"/>
                  </a:lnTo>
                  <a:lnTo>
                    <a:pt x="354" y="403"/>
                  </a:lnTo>
                  <a:lnTo>
                    <a:pt x="353" y="406"/>
                  </a:lnTo>
                  <a:lnTo>
                    <a:pt x="353" y="422"/>
                  </a:lnTo>
                  <a:lnTo>
                    <a:pt x="351" y="431"/>
                  </a:lnTo>
                  <a:lnTo>
                    <a:pt x="346" y="439"/>
                  </a:lnTo>
                  <a:lnTo>
                    <a:pt x="342" y="443"/>
                  </a:lnTo>
                  <a:lnTo>
                    <a:pt x="338" y="446"/>
                  </a:lnTo>
                  <a:lnTo>
                    <a:pt x="335" y="448"/>
                  </a:lnTo>
                  <a:lnTo>
                    <a:pt x="323" y="448"/>
                  </a:lnTo>
                  <a:lnTo>
                    <a:pt x="320" y="446"/>
                  </a:lnTo>
                  <a:lnTo>
                    <a:pt x="317" y="440"/>
                  </a:lnTo>
                  <a:lnTo>
                    <a:pt x="317" y="437"/>
                  </a:lnTo>
                  <a:lnTo>
                    <a:pt x="316" y="435"/>
                  </a:lnTo>
                  <a:lnTo>
                    <a:pt x="316" y="432"/>
                  </a:lnTo>
                  <a:lnTo>
                    <a:pt x="314" y="431"/>
                  </a:lnTo>
                  <a:lnTo>
                    <a:pt x="312" y="431"/>
                  </a:lnTo>
                  <a:lnTo>
                    <a:pt x="310" y="432"/>
                  </a:lnTo>
                  <a:lnTo>
                    <a:pt x="305" y="435"/>
                  </a:lnTo>
                  <a:lnTo>
                    <a:pt x="301" y="436"/>
                  </a:lnTo>
                  <a:lnTo>
                    <a:pt x="295" y="439"/>
                  </a:lnTo>
                  <a:lnTo>
                    <a:pt x="293" y="436"/>
                  </a:lnTo>
                  <a:lnTo>
                    <a:pt x="287" y="429"/>
                  </a:lnTo>
                  <a:lnTo>
                    <a:pt x="279" y="422"/>
                  </a:lnTo>
                  <a:lnTo>
                    <a:pt x="269" y="416"/>
                  </a:lnTo>
                  <a:lnTo>
                    <a:pt x="256" y="405"/>
                  </a:lnTo>
                  <a:lnTo>
                    <a:pt x="250" y="395"/>
                  </a:lnTo>
                  <a:lnTo>
                    <a:pt x="246" y="387"/>
                  </a:lnTo>
                  <a:lnTo>
                    <a:pt x="246" y="383"/>
                  </a:lnTo>
                  <a:lnTo>
                    <a:pt x="249" y="381"/>
                  </a:lnTo>
                  <a:lnTo>
                    <a:pt x="250" y="381"/>
                  </a:lnTo>
                  <a:lnTo>
                    <a:pt x="253" y="379"/>
                  </a:lnTo>
                  <a:lnTo>
                    <a:pt x="249" y="379"/>
                  </a:lnTo>
                  <a:lnTo>
                    <a:pt x="236" y="374"/>
                  </a:lnTo>
                  <a:lnTo>
                    <a:pt x="234" y="372"/>
                  </a:lnTo>
                  <a:lnTo>
                    <a:pt x="231" y="370"/>
                  </a:lnTo>
                  <a:lnTo>
                    <a:pt x="228" y="363"/>
                  </a:lnTo>
                  <a:lnTo>
                    <a:pt x="226" y="355"/>
                  </a:lnTo>
                  <a:lnTo>
                    <a:pt x="221" y="346"/>
                  </a:lnTo>
                  <a:lnTo>
                    <a:pt x="220" y="339"/>
                  </a:lnTo>
                  <a:lnTo>
                    <a:pt x="220" y="336"/>
                  </a:lnTo>
                  <a:lnTo>
                    <a:pt x="221" y="333"/>
                  </a:lnTo>
                  <a:lnTo>
                    <a:pt x="227" y="328"/>
                  </a:lnTo>
                  <a:lnTo>
                    <a:pt x="228" y="324"/>
                  </a:lnTo>
                  <a:lnTo>
                    <a:pt x="231" y="322"/>
                  </a:lnTo>
                  <a:lnTo>
                    <a:pt x="231" y="320"/>
                  </a:lnTo>
                  <a:lnTo>
                    <a:pt x="230" y="318"/>
                  </a:lnTo>
                  <a:lnTo>
                    <a:pt x="228" y="318"/>
                  </a:lnTo>
                  <a:lnTo>
                    <a:pt x="224" y="317"/>
                  </a:lnTo>
                  <a:lnTo>
                    <a:pt x="215" y="317"/>
                  </a:lnTo>
                  <a:lnTo>
                    <a:pt x="211" y="313"/>
                  </a:lnTo>
                  <a:lnTo>
                    <a:pt x="209" y="303"/>
                  </a:lnTo>
                  <a:lnTo>
                    <a:pt x="212" y="291"/>
                  </a:lnTo>
                  <a:lnTo>
                    <a:pt x="215" y="287"/>
                  </a:lnTo>
                  <a:lnTo>
                    <a:pt x="219" y="284"/>
                  </a:lnTo>
                  <a:lnTo>
                    <a:pt x="221" y="281"/>
                  </a:lnTo>
                  <a:lnTo>
                    <a:pt x="238" y="281"/>
                  </a:lnTo>
                  <a:lnTo>
                    <a:pt x="241" y="284"/>
                  </a:lnTo>
                  <a:lnTo>
                    <a:pt x="242" y="290"/>
                  </a:lnTo>
                  <a:lnTo>
                    <a:pt x="239" y="303"/>
                  </a:lnTo>
                  <a:lnTo>
                    <a:pt x="239" y="307"/>
                  </a:lnTo>
                  <a:lnTo>
                    <a:pt x="241" y="309"/>
                  </a:lnTo>
                  <a:lnTo>
                    <a:pt x="242" y="309"/>
                  </a:lnTo>
                  <a:lnTo>
                    <a:pt x="243" y="310"/>
                  </a:lnTo>
                  <a:lnTo>
                    <a:pt x="246" y="310"/>
                  </a:lnTo>
                  <a:lnTo>
                    <a:pt x="249" y="313"/>
                  </a:lnTo>
                  <a:lnTo>
                    <a:pt x="253" y="309"/>
                  </a:lnTo>
                  <a:lnTo>
                    <a:pt x="253" y="306"/>
                  </a:lnTo>
                  <a:lnTo>
                    <a:pt x="254" y="303"/>
                  </a:lnTo>
                  <a:lnTo>
                    <a:pt x="254" y="300"/>
                  </a:lnTo>
                  <a:lnTo>
                    <a:pt x="253" y="294"/>
                  </a:lnTo>
                  <a:lnTo>
                    <a:pt x="249" y="287"/>
                  </a:lnTo>
                  <a:lnTo>
                    <a:pt x="243" y="280"/>
                  </a:lnTo>
                  <a:lnTo>
                    <a:pt x="239" y="274"/>
                  </a:lnTo>
                  <a:lnTo>
                    <a:pt x="234" y="269"/>
                  </a:lnTo>
                  <a:lnTo>
                    <a:pt x="230" y="268"/>
                  </a:lnTo>
                  <a:lnTo>
                    <a:pt x="220" y="268"/>
                  </a:lnTo>
                  <a:lnTo>
                    <a:pt x="219" y="269"/>
                  </a:lnTo>
                  <a:lnTo>
                    <a:pt x="216" y="274"/>
                  </a:lnTo>
                  <a:lnTo>
                    <a:pt x="213" y="277"/>
                  </a:lnTo>
                  <a:lnTo>
                    <a:pt x="212" y="280"/>
                  </a:lnTo>
                  <a:lnTo>
                    <a:pt x="209" y="284"/>
                  </a:lnTo>
                  <a:lnTo>
                    <a:pt x="206" y="285"/>
                  </a:lnTo>
                  <a:lnTo>
                    <a:pt x="205" y="287"/>
                  </a:lnTo>
                  <a:lnTo>
                    <a:pt x="202" y="288"/>
                  </a:lnTo>
                  <a:lnTo>
                    <a:pt x="201" y="287"/>
                  </a:lnTo>
                  <a:lnTo>
                    <a:pt x="200" y="281"/>
                  </a:lnTo>
                  <a:lnTo>
                    <a:pt x="198" y="269"/>
                  </a:lnTo>
                  <a:lnTo>
                    <a:pt x="197" y="255"/>
                  </a:lnTo>
                  <a:lnTo>
                    <a:pt x="194" y="243"/>
                  </a:lnTo>
                  <a:lnTo>
                    <a:pt x="191" y="233"/>
                  </a:lnTo>
                  <a:lnTo>
                    <a:pt x="185" y="226"/>
                  </a:lnTo>
                  <a:lnTo>
                    <a:pt x="175" y="221"/>
                  </a:lnTo>
                  <a:lnTo>
                    <a:pt x="164" y="218"/>
                  </a:lnTo>
                  <a:lnTo>
                    <a:pt x="156" y="214"/>
                  </a:lnTo>
                  <a:lnTo>
                    <a:pt x="146" y="210"/>
                  </a:lnTo>
                  <a:lnTo>
                    <a:pt x="133" y="207"/>
                  </a:lnTo>
                  <a:lnTo>
                    <a:pt x="120" y="205"/>
                  </a:lnTo>
                  <a:lnTo>
                    <a:pt x="112" y="203"/>
                  </a:lnTo>
                  <a:lnTo>
                    <a:pt x="105" y="203"/>
                  </a:lnTo>
                  <a:lnTo>
                    <a:pt x="86" y="206"/>
                  </a:lnTo>
                  <a:lnTo>
                    <a:pt x="79" y="205"/>
                  </a:lnTo>
                  <a:lnTo>
                    <a:pt x="77" y="203"/>
                  </a:lnTo>
                  <a:lnTo>
                    <a:pt x="75" y="200"/>
                  </a:lnTo>
                  <a:lnTo>
                    <a:pt x="72" y="196"/>
                  </a:lnTo>
                  <a:lnTo>
                    <a:pt x="72" y="194"/>
                  </a:lnTo>
                  <a:lnTo>
                    <a:pt x="71" y="189"/>
                  </a:lnTo>
                  <a:lnTo>
                    <a:pt x="71" y="184"/>
                  </a:lnTo>
                  <a:lnTo>
                    <a:pt x="70" y="187"/>
                  </a:lnTo>
                  <a:lnTo>
                    <a:pt x="68" y="194"/>
                  </a:lnTo>
                  <a:lnTo>
                    <a:pt x="66" y="202"/>
                  </a:lnTo>
                  <a:lnTo>
                    <a:pt x="63" y="207"/>
                  </a:lnTo>
                  <a:lnTo>
                    <a:pt x="60" y="211"/>
                  </a:lnTo>
                  <a:lnTo>
                    <a:pt x="52" y="214"/>
                  </a:lnTo>
                  <a:lnTo>
                    <a:pt x="48" y="213"/>
                  </a:lnTo>
                  <a:lnTo>
                    <a:pt x="44" y="209"/>
                  </a:lnTo>
                  <a:lnTo>
                    <a:pt x="38" y="200"/>
                  </a:lnTo>
                  <a:lnTo>
                    <a:pt x="31" y="194"/>
                  </a:lnTo>
                  <a:lnTo>
                    <a:pt x="25" y="189"/>
                  </a:lnTo>
                  <a:lnTo>
                    <a:pt x="16" y="188"/>
                  </a:lnTo>
                  <a:lnTo>
                    <a:pt x="10" y="188"/>
                  </a:lnTo>
                  <a:lnTo>
                    <a:pt x="3" y="184"/>
                  </a:lnTo>
                  <a:lnTo>
                    <a:pt x="0" y="180"/>
                  </a:lnTo>
                  <a:lnTo>
                    <a:pt x="3" y="177"/>
                  </a:lnTo>
                  <a:lnTo>
                    <a:pt x="8" y="174"/>
                  </a:lnTo>
                  <a:lnTo>
                    <a:pt x="27" y="174"/>
                  </a:lnTo>
                  <a:lnTo>
                    <a:pt x="34" y="172"/>
                  </a:lnTo>
                  <a:lnTo>
                    <a:pt x="42" y="169"/>
                  </a:lnTo>
                  <a:lnTo>
                    <a:pt x="49" y="165"/>
                  </a:lnTo>
                  <a:lnTo>
                    <a:pt x="52" y="159"/>
                  </a:lnTo>
                  <a:lnTo>
                    <a:pt x="55" y="151"/>
                  </a:lnTo>
                  <a:lnTo>
                    <a:pt x="57" y="148"/>
                  </a:lnTo>
                  <a:lnTo>
                    <a:pt x="61" y="146"/>
                  </a:lnTo>
                  <a:lnTo>
                    <a:pt x="79" y="146"/>
                  </a:lnTo>
                  <a:lnTo>
                    <a:pt x="82" y="143"/>
                  </a:lnTo>
                  <a:lnTo>
                    <a:pt x="85" y="137"/>
                  </a:lnTo>
                  <a:lnTo>
                    <a:pt x="86" y="133"/>
                  </a:lnTo>
                  <a:lnTo>
                    <a:pt x="86" y="126"/>
                  </a:lnTo>
                  <a:lnTo>
                    <a:pt x="87" y="120"/>
                  </a:lnTo>
                  <a:lnTo>
                    <a:pt x="93" y="114"/>
                  </a:lnTo>
                  <a:lnTo>
                    <a:pt x="100" y="110"/>
                  </a:lnTo>
                  <a:lnTo>
                    <a:pt x="105" y="109"/>
                  </a:lnTo>
                  <a:lnTo>
                    <a:pt x="111" y="110"/>
                  </a:lnTo>
                  <a:lnTo>
                    <a:pt x="113" y="111"/>
                  </a:lnTo>
                  <a:lnTo>
                    <a:pt x="119" y="111"/>
                  </a:lnTo>
                  <a:lnTo>
                    <a:pt x="123" y="110"/>
                  </a:lnTo>
                  <a:lnTo>
                    <a:pt x="126" y="109"/>
                  </a:lnTo>
                  <a:lnTo>
                    <a:pt x="128" y="103"/>
                  </a:lnTo>
                  <a:lnTo>
                    <a:pt x="127" y="99"/>
                  </a:lnTo>
                  <a:lnTo>
                    <a:pt x="127" y="92"/>
                  </a:lnTo>
                  <a:lnTo>
                    <a:pt x="134" y="87"/>
                  </a:lnTo>
                  <a:lnTo>
                    <a:pt x="146" y="83"/>
                  </a:lnTo>
                  <a:lnTo>
                    <a:pt x="160" y="78"/>
                  </a:lnTo>
                  <a:lnTo>
                    <a:pt x="193" y="76"/>
                  </a:lnTo>
                  <a:lnTo>
                    <a:pt x="204" y="77"/>
                  </a:lnTo>
                  <a:lnTo>
                    <a:pt x="211" y="80"/>
                  </a:lnTo>
                  <a:lnTo>
                    <a:pt x="215" y="83"/>
                  </a:lnTo>
                  <a:lnTo>
                    <a:pt x="223" y="85"/>
                  </a:lnTo>
                  <a:lnTo>
                    <a:pt x="232" y="85"/>
                  </a:lnTo>
                  <a:lnTo>
                    <a:pt x="243" y="83"/>
                  </a:lnTo>
                  <a:lnTo>
                    <a:pt x="252" y="77"/>
                  </a:lnTo>
                  <a:lnTo>
                    <a:pt x="256" y="68"/>
                  </a:lnTo>
                  <a:lnTo>
                    <a:pt x="256" y="57"/>
                  </a:lnTo>
                  <a:lnTo>
                    <a:pt x="257" y="48"/>
                  </a:lnTo>
                  <a:lnTo>
                    <a:pt x="261" y="42"/>
                  </a:lnTo>
                  <a:lnTo>
                    <a:pt x="264" y="40"/>
                  </a:lnTo>
                  <a:lnTo>
                    <a:pt x="265" y="40"/>
                  </a:lnTo>
                  <a:lnTo>
                    <a:pt x="268" y="42"/>
                  </a:lnTo>
                  <a:lnTo>
                    <a:pt x="269" y="43"/>
                  </a:lnTo>
                  <a:lnTo>
                    <a:pt x="271" y="46"/>
                  </a:lnTo>
                  <a:lnTo>
                    <a:pt x="272" y="50"/>
                  </a:lnTo>
                  <a:lnTo>
                    <a:pt x="275" y="52"/>
                  </a:lnTo>
                  <a:lnTo>
                    <a:pt x="276" y="55"/>
                  </a:lnTo>
                  <a:lnTo>
                    <a:pt x="279" y="58"/>
                  </a:lnTo>
                  <a:lnTo>
                    <a:pt x="283" y="58"/>
                  </a:lnTo>
                  <a:lnTo>
                    <a:pt x="287" y="54"/>
                  </a:lnTo>
                  <a:lnTo>
                    <a:pt x="291" y="46"/>
                  </a:lnTo>
                  <a:lnTo>
                    <a:pt x="297" y="36"/>
                  </a:lnTo>
                  <a:lnTo>
                    <a:pt x="301" y="29"/>
                  </a:lnTo>
                  <a:lnTo>
                    <a:pt x="305" y="28"/>
                  </a:lnTo>
                  <a:lnTo>
                    <a:pt x="313" y="26"/>
                  </a:lnTo>
                  <a:lnTo>
                    <a:pt x="323" y="22"/>
                  </a:lnTo>
                  <a:lnTo>
                    <a:pt x="334" y="17"/>
                  </a:lnTo>
                  <a:lnTo>
                    <a:pt x="346" y="10"/>
                  </a:lnTo>
                  <a:lnTo>
                    <a:pt x="361" y="7"/>
                  </a:lnTo>
                  <a:lnTo>
                    <a:pt x="377" y="6"/>
                  </a:lnTo>
                  <a:lnTo>
                    <a:pt x="392" y="6"/>
                  </a:lnTo>
                  <a:lnTo>
                    <a:pt x="407" y="3"/>
                  </a:lnTo>
                  <a:lnTo>
                    <a:pt x="4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63" name="Freeform 22"/>
            <p:cNvSpPr>
              <a:spLocks/>
            </p:cNvSpPr>
            <p:nvPr/>
          </p:nvSpPr>
          <p:spPr bwMode="auto">
            <a:xfrm>
              <a:off x="2517776" y="2711454"/>
              <a:ext cx="182563" cy="76200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8" y="0"/>
                </a:cxn>
                <a:cxn ang="0">
                  <a:pos x="47" y="2"/>
                </a:cxn>
                <a:cxn ang="0">
                  <a:pos x="56" y="4"/>
                </a:cxn>
                <a:cxn ang="0">
                  <a:pos x="63" y="10"/>
                </a:cxn>
                <a:cxn ang="0">
                  <a:pos x="71" y="17"/>
                </a:cxn>
                <a:cxn ang="0">
                  <a:pos x="79" y="22"/>
                </a:cxn>
                <a:cxn ang="0">
                  <a:pos x="89" y="26"/>
                </a:cxn>
                <a:cxn ang="0">
                  <a:pos x="96" y="28"/>
                </a:cxn>
                <a:cxn ang="0">
                  <a:pos x="98" y="28"/>
                </a:cxn>
                <a:cxn ang="0">
                  <a:pos x="101" y="29"/>
                </a:cxn>
                <a:cxn ang="0">
                  <a:pos x="105" y="32"/>
                </a:cxn>
                <a:cxn ang="0">
                  <a:pos x="113" y="40"/>
                </a:cxn>
                <a:cxn ang="0">
                  <a:pos x="115" y="43"/>
                </a:cxn>
                <a:cxn ang="0">
                  <a:pos x="115" y="45"/>
                </a:cxn>
                <a:cxn ang="0">
                  <a:pos x="111" y="48"/>
                </a:cxn>
                <a:cxn ang="0">
                  <a:pos x="105" y="48"/>
                </a:cxn>
                <a:cxn ang="0">
                  <a:pos x="97" y="47"/>
                </a:cxn>
                <a:cxn ang="0">
                  <a:pos x="92" y="44"/>
                </a:cxn>
                <a:cxn ang="0">
                  <a:pos x="85" y="40"/>
                </a:cxn>
                <a:cxn ang="0">
                  <a:pos x="77" y="33"/>
                </a:cxn>
                <a:cxn ang="0">
                  <a:pos x="68" y="28"/>
                </a:cxn>
                <a:cxn ang="0">
                  <a:pos x="63" y="22"/>
                </a:cxn>
                <a:cxn ang="0">
                  <a:pos x="56" y="18"/>
                </a:cxn>
                <a:cxn ang="0">
                  <a:pos x="5" y="18"/>
                </a:cxn>
                <a:cxn ang="0">
                  <a:pos x="1" y="17"/>
                </a:cxn>
                <a:cxn ang="0">
                  <a:pos x="0" y="10"/>
                </a:cxn>
                <a:cxn ang="0">
                  <a:pos x="3" y="8"/>
                </a:cxn>
                <a:cxn ang="0">
                  <a:pos x="10" y="7"/>
                </a:cxn>
                <a:cxn ang="0">
                  <a:pos x="18" y="3"/>
                </a:cxn>
                <a:cxn ang="0">
                  <a:pos x="27" y="2"/>
                </a:cxn>
                <a:cxn ang="0">
                  <a:pos x="33" y="0"/>
                </a:cxn>
              </a:cxnLst>
              <a:rect l="0" t="0" r="r" b="b"/>
              <a:pathLst>
                <a:path w="115" h="48">
                  <a:moveTo>
                    <a:pt x="33" y="0"/>
                  </a:moveTo>
                  <a:lnTo>
                    <a:pt x="38" y="0"/>
                  </a:lnTo>
                  <a:lnTo>
                    <a:pt x="47" y="2"/>
                  </a:lnTo>
                  <a:lnTo>
                    <a:pt x="56" y="4"/>
                  </a:lnTo>
                  <a:lnTo>
                    <a:pt x="63" y="10"/>
                  </a:lnTo>
                  <a:lnTo>
                    <a:pt x="71" y="17"/>
                  </a:lnTo>
                  <a:lnTo>
                    <a:pt x="79" y="22"/>
                  </a:lnTo>
                  <a:lnTo>
                    <a:pt x="89" y="26"/>
                  </a:lnTo>
                  <a:lnTo>
                    <a:pt x="96" y="28"/>
                  </a:lnTo>
                  <a:lnTo>
                    <a:pt x="98" y="28"/>
                  </a:lnTo>
                  <a:lnTo>
                    <a:pt x="101" y="29"/>
                  </a:lnTo>
                  <a:lnTo>
                    <a:pt x="105" y="32"/>
                  </a:lnTo>
                  <a:lnTo>
                    <a:pt x="113" y="40"/>
                  </a:lnTo>
                  <a:lnTo>
                    <a:pt x="115" y="43"/>
                  </a:lnTo>
                  <a:lnTo>
                    <a:pt x="115" y="45"/>
                  </a:lnTo>
                  <a:lnTo>
                    <a:pt x="111" y="48"/>
                  </a:lnTo>
                  <a:lnTo>
                    <a:pt x="105" y="48"/>
                  </a:lnTo>
                  <a:lnTo>
                    <a:pt x="97" y="47"/>
                  </a:lnTo>
                  <a:lnTo>
                    <a:pt x="92" y="44"/>
                  </a:lnTo>
                  <a:lnTo>
                    <a:pt x="85" y="40"/>
                  </a:lnTo>
                  <a:lnTo>
                    <a:pt x="77" y="33"/>
                  </a:lnTo>
                  <a:lnTo>
                    <a:pt x="68" y="28"/>
                  </a:lnTo>
                  <a:lnTo>
                    <a:pt x="63" y="22"/>
                  </a:lnTo>
                  <a:lnTo>
                    <a:pt x="56" y="18"/>
                  </a:lnTo>
                  <a:lnTo>
                    <a:pt x="5" y="18"/>
                  </a:lnTo>
                  <a:lnTo>
                    <a:pt x="1" y="17"/>
                  </a:lnTo>
                  <a:lnTo>
                    <a:pt x="0" y="10"/>
                  </a:lnTo>
                  <a:lnTo>
                    <a:pt x="3" y="8"/>
                  </a:lnTo>
                  <a:lnTo>
                    <a:pt x="10" y="7"/>
                  </a:lnTo>
                  <a:lnTo>
                    <a:pt x="18" y="3"/>
                  </a:lnTo>
                  <a:lnTo>
                    <a:pt x="27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64" name="Freeform 23"/>
            <p:cNvSpPr>
              <a:spLocks/>
            </p:cNvSpPr>
            <p:nvPr/>
          </p:nvSpPr>
          <p:spPr bwMode="auto">
            <a:xfrm>
              <a:off x="2632076" y="2670179"/>
              <a:ext cx="26988" cy="2063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0" y="0"/>
                </a:cxn>
                <a:cxn ang="0">
                  <a:pos x="13" y="2"/>
                </a:cxn>
                <a:cxn ang="0">
                  <a:pos x="14" y="3"/>
                </a:cxn>
                <a:cxn ang="0">
                  <a:pos x="17" y="4"/>
                </a:cxn>
                <a:cxn ang="0">
                  <a:pos x="17" y="10"/>
                </a:cxn>
                <a:cxn ang="0">
                  <a:pos x="11" y="13"/>
                </a:cxn>
                <a:cxn ang="0">
                  <a:pos x="5" y="13"/>
                </a:cxn>
                <a:cxn ang="0">
                  <a:pos x="0" y="8"/>
                </a:cxn>
                <a:cxn ang="0">
                  <a:pos x="0" y="3"/>
                </a:cxn>
                <a:cxn ang="0">
                  <a:pos x="6" y="0"/>
                </a:cxn>
              </a:cxnLst>
              <a:rect l="0" t="0" r="r" b="b"/>
              <a:pathLst>
                <a:path w="17" h="13">
                  <a:moveTo>
                    <a:pt x="6" y="0"/>
                  </a:moveTo>
                  <a:lnTo>
                    <a:pt x="10" y="0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7" y="4"/>
                  </a:lnTo>
                  <a:lnTo>
                    <a:pt x="17" y="10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8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65" name="Freeform 24"/>
            <p:cNvSpPr>
              <a:spLocks/>
            </p:cNvSpPr>
            <p:nvPr/>
          </p:nvSpPr>
          <p:spPr bwMode="auto">
            <a:xfrm>
              <a:off x="2641600" y="2838454"/>
              <a:ext cx="25400" cy="3175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8" y="0"/>
                </a:cxn>
                <a:cxn ang="0">
                  <a:pos x="14" y="2"/>
                </a:cxn>
                <a:cxn ang="0">
                  <a:pos x="15" y="5"/>
                </a:cxn>
                <a:cxn ang="0">
                  <a:pos x="16" y="9"/>
                </a:cxn>
                <a:cxn ang="0">
                  <a:pos x="16" y="12"/>
                </a:cxn>
                <a:cxn ang="0">
                  <a:pos x="15" y="16"/>
                </a:cxn>
                <a:cxn ang="0">
                  <a:pos x="12" y="19"/>
                </a:cxn>
                <a:cxn ang="0">
                  <a:pos x="10" y="20"/>
                </a:cxn>
                <a:cxn ang="0">
                  <a:pos x="7" y="20"/>
                </a:cxn>
                <a:cxn ang="0">
                  <a:pos x="1" y="18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3" y="1"/>
                </a:cxn>
                <a:cxn ang="0">
                  <a:pos x="5" y="0"/>
                </a:cxn>
              </a:cxnLst>
              <a:rect l="0" t="0" r="r" b="b"/>
              <a:pathLst>
                <a:path w="16" h="20">
                  <a:moveTo>
                    <a:pt x="5" y="0"/>
                  </a:moveTo>
                  <a:lnTo>
                    <a:pt x="8" y="0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6" y="9"/>
                  </a:lnTo>
                  <a:lnTo>
                    <a:pt x="16" y="12"/>
                  </a:lnTo>
                  <a:lnTo>
                    <a:pt x="15" y="16"/>
                  </a:lnTo>
                  <a:lnTo>
                    <a:pt x="12" y="19"/>
                  </a:lnTo>
                  <a:lnTo>
                    <a:pt x="10" y="20"/>
                  </a:lnTo>
                  <a:lnTo>
                    <a:pt x="7" y="20"/>
                  </a:lnTo>
                  <a:lnTo>
                    <a:pt x="1" y="18"/>
                  </a:lnTo>
                  <a:lnTo>
                    <a:pt x="0" y="13"/>
                  </a:lnTo>
                  <a:lnTo>
                    <a:pt x="0" y="7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66" name="Freeform 25"/>
            <p:cNvSpPr>
              <a:spLocks/>
            </p:cNvSpPr>
            <p:nvPr/>
          </p:nvSpPr>
          <p:spPr bwMode="auto">
            <a:xfrm>
              <a:off x="2867026" y="2816229"/>
              <a:ext cx="26988" cy="3333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8" y="0"/>
                </a:cxn>
                <a:cxn ang="0">
                  <a:pos x="14" y="3"/>
                </a:cxn>
                <a:cxn ang="0">
                  <a:pos x="15" y="6"/>
                </a:cxn>
                <a:cxn ang="0">
                  <a:pos x="17" y="10"/>
                </a:cxn>
                <a:cxn ang="0">
                  <a:pos x="17" y="12"/>
                </a:cxn>
                <a:cxn ang="0">
                  <a:pos x="15" y="16"/>
                </a:cxn>
                <a:cxn ang="0">
                  <a:pos x="12" y="19"/>
                </a:cxn>
                <a:cxn ang="0">
                  <a:pos x="10" y="21"/>
                </a:cxn>
                <a:cxn ang="0">
                  <a:pos x="7" y="21"/>
                </a:cxn>
                <a:cxn ang="0">
                  <a:pos x="2" y="18"/>
                </a:cxn>
                <a:cxn ang="0">
                  <a:pos x="0" y="14"/>
                </a:cxn>
                <a:cxn ang="0">
                  <a:pos x="0" y="7"/>
                </a:cxn>
                <a:cxn ang="0">
                  <a:pos x="3" y="1"/>
                </a:cxn>
                <a:cxn ang="0">
                  <a:pos x="6" y="0"/>
                </a:cxn>
              </a:cxnLst>
              <a:rect l="0" t="0" r="r" b="b"/>
              <a:pathLst>
                <a:path w="17" h="21">
                  <a:moveTo>
                    <a:pt x="6" y="0"/>
                  </a:moveTo>
                  <a:lnTo>
                    <a:pt x="8" y="0"/>
                  </a:lnTo>
                  <a:lnTo>
                    <a:pt x="14" y="3"/>
                  </a:lnTo>
                  <a:lnTo>
                    <a:pt x="15" y="6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5" y="16"/>
                  </a:lnTo>
                  <a:lnTo>
                    <a:pt x="12" y="19"/>
                  </a:lnTo>
                  <a:lnTo>
                    <a:pt x="10" y="21"/>
                  </a:lnTo>
                  <a:lnTo>
                    <a:pt x="7" y="21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7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67" name="Freeform 26"/>
            <p:cNvSpPr>
              <a:spLocks/>
            </p:cNvSpPr>
            <p:nvPr/>
          </p:nvSpPr>
          <p:spPr bwMode="auto">
            <a:xfrm>
              <a:off x="2722564" y="2787654"/>
              <a:ext cx="112713" cy="57150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49" y="2"/>
                </a:cxn>
                <a:cxn ang="0">
                  <a:pos x="56" y="4"/>
                </a:cxn>
                <a:cxn ang="0">
                  <a:pos x="62" y="8"/>
                </a:cxn>
                <a:cxn ang="0">
                  <a:pos x="68" y="17"/>
                </a:cxn>
                <a:cxn ang="0">
                  <a:pos x="71" y="28"/>
                </a:cxn>
                <a:cxn ang="0">
                  <a:pos x="71" y="32"/>
                </a:cxn>
                <a:cxn ang="0">
                  <a:pos x="69" y="34"/>
                </a:cxn>
                <a:cxn ang="0">
                  <a:pos x="68" y="36"/>
                </a:cxn>
                <a:cxn ang="0">
                  <a:pos x="67" y="34"/>
                </a:cxn>
                <a:cxn ang="0">
                  <a:pos x="65" y="34"/>
                </a:cxn>
                <a:cxn ang="0">
                  <a:pos x="64" y="32"/>
                </a:cxn>
                <a:cxn ang="0">
                  <a:pos x="61" y="29"/>
                </a:cxn>
                <a:cxn ang="0">
                  <a:pos x="60" y="29"/>
                </a:cxn>
                <a:cxn ang="0">
                  <a:pos x="56" y="30"/>
                </a:cxn>
                <a:cxn ang="0">
                  <a:pos x="42" y="36"/>
                </a:cxn>
                <a:cxn ang="0">
                  <a:pos x="36" y="34"/>
                </a:cxn>
                <a:cxn ang="0">
                  <a:pos x="32" y="32"/>
                </a:cxn>
                <a:cxn ang="0">
                  <a:pos x="30" y="29"/>
                </a:cxn>
                <a:cxn ang="0">
                  <a:pos x="26" y="28"/>
                </a:cxn>
                <a:cxn ang="0">
                  <a:pos x="23" y="25"/>
                </a:cxn>
                <a:cxn ang="0">
                  <a:pos x="15" y="25"/>
                </a:cxn>
                <a:cxn ang="0">
                  <a:pos x="10" y="24"/>
                </a:cxn>
                <a:cxn ang="0">
                  <a:pos x="2" y="24"/>
                </a:cxn>
                <a:cxn ang="0">
                  <a:pos x="1" y="22"/>
                </a:cxn>
                <a:cxn ang="0">
                  <a:pos x="0" y="22"/>
                </a:cxn>
                <a:cxn ang="0">
                  <a:pos x="6" y="15"/>
                </a:cxn>
                <a:cxn ang="0">
                  <a:pos x="13" y="10"/>
                </a:cxn>
                <a:cxn ang="0">
                  <a:pos x="19" y="4"/>
                </a:cxn>
                <a:cxn ang="0">
                  <a:pos x="35" y="0"/>
                </a:cxn>
              </a:cxnLst>
              <a:rect l="0" t="0" r="r" b="b"/>
              <a:pathLst>
                <a:path w="71" h="36">
                  <a:moveTo>
                    <a:pt x="35" y="0"/>
                  </a:moveTo>
                  <a:lnTo>
                    <a:pt x="49" y="2"/>
                  </a:lnTo>
                  <a:lnTo>
                    <a:pt x="56" y="4"/>
                  </a:lnTo>
                  <a:lnTo>
                    <a:pt x="62" y="8"/>
                  </a:lnTo>
                  <a:lnTo>
                    <a:pt x="68" y="17"/>
                  </a:lnTo>
                  <a:lnTo>
                    <a:pt x="71" y="28"/>
                  </a:lnTo>
                  <a:lnTo>
                    <a:pt x="71" y="32"/>
                  </a:lnTo>
                  <a:lnTo>
                    <a:pt x="69" y="34"/>
                  </a:lnTo>
                  <a:lnTo>
                    <a:pt x="68" y="36"/>
                  </a:lnTo>
                  <a:lnTo>
                    <a:pt x="67" y="34"/>
                  </a:lnTo>
                  <a:lnTo>
                    <a:pt x="65" y="34"/>
                  </a:lnTo>
                  <a:lnTo>
                    <a:pt x="64" y="32"/>
                  </a:lnTo>
                  <a:lnTo>
                    <a:pt x="61" y="29"/>
                  </a:lnTo>
                  <a:lnTo>
                    <a:pt x="60" y="29"/>
                  </a:lnTo>
                  <a:lnTo>
                    <a:pt x="56" y="30"/>
                  </a:lnTo>
                  <a:lnTo>
                    <a:pt x="42" y="36"/>
                  </a:lnTo>
                  <a:lnTo>
                    <a:pt x="36" y="34"/>
                  </a:lnTo>
                  <a:lnTo>
                    <a:pt x="32" y="32"/>
                  </a:lnTo>
                  <a:lnTo>
                    <a:pt x="30" y="29"/>
                  </a:lnTo>
                  <a:lnTo>
                    <a:pt x="26" y="28"/>
                  </a:lnTo>
                  <a:lnTo>
                    <a:pt x="23" y="25"/>
                  </a:lnTo>
                  <a:lnTo>
                    <a:pt x="15" y="25"/>
                  </a:lnTo>
                  <a:lnTo>
                    <a:pt x="10" y="24"/>
                  </a:lnTo>
                  <a:lnTo>
                    <a:pt x="2" y="24"/>
                  </a:lnTo>
                  <a:lnTo>
                    <a:pt x="1" y="22"/>
                  </a:lnTo>
                  <a:lnTo>
                    <a:pt x="0" y="22"/>
                  </a:lnTo>
                  <a:lnTo>
                    <a:pt x="6" y="15"/>
                  </a:lnTo>
                  <a:lnTo>
                    <a:pt x="13" y="10"/>
                  </a:lnTo>
                  <a:lnTo>
                    <a:pt x="19" y="4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68" name="Freeform 27"/>
            <p:cNvSpPr>
              <a:spLocks/>
            </p:cNvSpPr>
            <p:nvPr/>
          </p:nvSpPr>
          <p:spPr bwMode="auto">
            <a:xfrm>
              <a:off x="5089526" y="3557593"/>
              <a:ext cx="141288" cy="320676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75" y="0"/>
                </a:cxn>
                <a:cxn ang="0">
                  <a:pos x="81" y="4"/>
                </a:cxn>
                <a:cxn ang="0">
                  <a:pos x="85" y="14"/>
                </a:cxn>
                <a:cxn ang="0">
                  <a:pos x="88" y="24"/>
                </a:cxn>
                <a:cxn ang="0">
                  <a:pos x="89" y="35"/>
                </a:cxn>
                <a:cxn ang="0">
                  <a:pos x="89" y="47"/>
                </a:cxn>
                <a:cxn ang="0">
                  <a:pos x="86" y="61"/>
                </a:cxn>
                <a:cxn ang="0">
                  <a:pos x="84" y="73"/>
                </a:cxn>
                <a:cxn ang="0">
                  <a:pos x="78" y="89"/>
                </a:cxn>
                <a:cxn ang="0">
                  <a:pos x="70" y="119"/>
                </a:cxn>
                <a:cxn ang="0">
                  <a:pos x="65" y="132"/>
                </a:cxn>
                <a:cxn ang="0">
                  <a:pos x="58" y="154"/>
                </a:cxn>
                <a:cxn ang="0">
                  <a:pos x="51" y="178"/>
                </a:cxn>
                <a:cxn ang="0">
                  <a:pos x="47" y="189"/>
                </a:cxn>
                <a:cxn ang="0">
                  <a:pos x="41" y="196"/>
                </a:cxn>
                <a:cxn ang="0">
                  <a:pos x="34" y="200"/>
                </a:cxn>
                <a:cxn ang="0">
                  <a:pos x="25" y="202"/>
                </a:cxn>
                <a:cxn ang="0">
                  <a:pos x="15" y="200"/>
                </a:cxn>
                <a:cxn ang="0">
                  <a:pos x="10" y="195"/>
                </a:cxn>
                <a:cxn ang="0">
                  <a:pos x="6" y="188"/>
                </a:cxn>
                <a:cxn ang="0">
                  <a:pos x="6" y="169"/>
                </a:cxn>
                <a:cxn ang="0">
                  <a:pos x="0" y="147"/>
                </a:cxn>
                <a:cxn ang="0">
                  <a:pos x="0" y="137"/>
                </a:cxn>
                <a:cxn ang="0">
                  <a:pos x="2" y="130"/>
                </a:cxn>
                <a:cxn ang="0">
                  <a:pos x="6" y="122"/>
                </a:cxn>
                <a:cxn ang="0">
                  <a:pos x="8" y="110"/>
                </a:cxn>
                <a:cxn ang="0">
                  <a:pos x="7" y="96"/>
                </a:cxn>
                <a:cxn ang="0">
                  <a:pos x="3" y="82"/>
                </a:cxn>
                <a:cxn ang="0">
                  <a:pos x="2" y="73"/>
                </a:cxn>
                <a:cxn ang="0">
                  <a:pos x="6" y="65"/>
                </a:cxn>
                <a:cxn ang="0">
                  <a:pos x="13" y="59"/>
                </a:cxn>
                <a:cxn ang="0">
                  <a:pos x="19" y="55"/>
                </a:cxn>
                <a:cxn ang="0">
                  <a:pos x="24" y="55"/>
                </a:cxn>
                <a:cxn ang="0">
                  <a:pos x="28" y="54"/>
                </a:cxn>
                <a:cxn ang="0">
                  <a:pos x="34" y="50"/>
                </a:cxn>
                <a:cxn ang="0">
                  <a:pos x="43" y="41"/>
                </a:cxn>
                <a:cxn ang="0">
                  <a:pos x="49" y="30"/>
                </a:cxn>
                <a:cxn ang="0">
                  <a:pos x="55" y="22"/>
                </a:cxn>
                <a:cxn ang="0">
                  <a:pos x="59" y="13"/>
                </a:cxn>
                <a:cxn ang="0">
                  <a:pos x="63" y="6"/>
                </a:cxn>
                <a:cxn ang="0">
                  <a:pos x="69" y="0"/>
                </a:cxn>
              </a:cxnLst>
              <a:rect l="0" t="0" r="r" b="b"/>
              <a:pathLst>
                <a:path w="89" h="202">
                  <a:moveTo>
                    <a:pt x="69" y="0"/>
                  </a:moveTo>
                  <a:lnTo>
                    <a:pt x="75" y="0"/>
                  </a:lnTo>
                  <a:lnTo>
                    <a:pt x="81" y="4"/>
                  </a:lnTo>
                  <a:lnTo>
                    <a:pt x="85" y="14"/>
                  </a:lnTo>
                  <a:lnTo>
                    <a:pt x="88" y="24"/>
                  </a:lnTo>
                  <a:lnTo>
                    <a:pt x="89" y="35"/>
                  </a:lnTo>
                  <a:lnTo>
                    <a:pt x="89" y="47"/>
                  </a:lnTo>
                  <a:lnTo>
                    <a:pt x="86" y="61"/>
                  </a:lnTo>
                  <a:lnTo>
                    <a:pt x="84" y="73"/>
                  </a:lnTo>
                  <a:lnTo>
                    <a:pt x="78" y="89"/>
                  </a:lnTo>
                  <a:lnTo>
                    <a:pt x="70" y="119"/>
                  </a:lnTo>
                  <a:lnTo>
                    <a:pt x="65" y="132"/>
                  </a:lnTo>
                  <a:lnTo>
                    <a:pt x="58" y="154"/>
                  </a:lnTo>
                  <a:lnTo>
                    <a:pt x="51" y="178"/>
                  </a:lnTo>
                  <a:lnTo>
                    <a:pt x="47" y="189"/>
                  </a:lnTo>
                  <a:lnTo>
                    <a:pt x="41" y="196"/>
                  </a:lnTo>
                  <a:lnTo>
                    <a:pt x="34" y="200"/>
                  </a:lnTo>
                  <a:lnTo>
                    <a:pt x="25" y="202"/>
                  </a:lnTo>
                  <a:lnTo>
                    <a:pt x="15" y="200"/>
                  </a:lnTo>
                  <a:lnTo>
                    <a:pt x="10" y="195"/>
                  </a:lnTo>
                  <a:lnTo>
                    <a:pt x="6" y="188"/>
                  </a:lnTo>
                  <a:lnTo>
                    <a:pt x="6" y="169"/>
                  </a:lnTo>
                  <a:lnTo>
                    <a:pt x="0" y="147"/>
                  </a:lnTo>
                  <a:lnTo>
                    <a:pt x="0" y="137"/>
                  </a:lnTo>
                  <a:lnTo>
                    <a:pt x="2" y="130"/>
                  </a:lnTo>
                  <a:lnTo>
                    <a:pt x="6" y="122"/>
                  </a:lnTo>
                  <a:lnTo>
                    <a:pt x="8" y="110"/>
                  </a:lnTo>
                  <a:lnTo>
                    <a:pt x="7" y="96"/>
                  </a:lnTo>
                  <a:lnTo>
                    <a:pt x="3" y="82"/>
                  </a:lnTo>
                  <a:lnTo>
                    <a:pt x="2" y="73"/>
                  </a:lnTo>
                  <a:lnTo>
                    <a:pt x="6" y="65"/>
                  </a:lnTo>
                  <a:lnTo>
                    <a:pt x="13" y="59"/>
                  </a:lnTo>
                  <a:lnTo>
                    <a:pt x="19" y="55"/>
                  </a:lnTo>
                  <a:lnTo>
                    <a:pt x="24" y="55"/>
                  </a:lnTo>
                  <a:lnTo>
                    <a:pt x="28" y="54"/>
                  </a:lnTo>
                  <a:lnTo>
                    <a:pt x="34" y="50"/>
                  </a:lnTo>
                  <a:lnTo>
                    <a:pt x="43" y="41"/>
                  </a:lnTo>
                  <a:lnTo>
                    <a:pt x="49" y="30"/>
                  </a:lnTo>
                  <a:lnTo>
                    <a:pt x="55" y="22"/>
                  </a:lnTo>
                  <a:lnTo>
                    <a:pt x="59" y="13"/>
                  </a:lnTo>
                  <a:lnTo>
                    <a:pt x="63" y="6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69" name="Freeform 28"/>
            <p:cNvSpPr>
              <a:spLocks/>
            </p:cNvSpPr>
            <p:nvPr/>
          </p:nvSpPr>
          <p:spPr bwMode="auto">
            <a:xfrm>
              <a:off x="5816601" y="3038480"/>
              <a:ext cx="41275" cy="11112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4" y="0"/>
                </a:cxn>
                <a:cxn ang="0">
                  <a:pos x="17" y="5"/>
                </a:cxn>
                <a:cxn ang="0">
                  <a:pos x="19" y="12"/>
                </a:cxn>
                <a:cxn ang="0">
                  <a:pos x="22" y="20"/>
                </a:cxn>
                <a:cxn ang="0">
                  <a:pos x="25" y="26"/>
                </a:cxn>
                <a:cxn ang="0">
                  <a:pos x="26" y="31"/>
                </a:cxn>
                <a:cxn ang="0">
                  <a:pos x="25" y="41"/>
                </a:cxn>
                <a:cxn ang="0">
                  <a:pos x="22" y="52"/>
                </a:cxn>
                <a:cxn ang="0">
                  <a:pos x="18" y="61"/>
                </a:cxn>
                <a:cxn ang="0">
                  <a:pos x="14" y="68"/>
                </a:cxn>
                <a:cxn ang="0">
                  <a:pos x="7" y="70"/>
                </a:cxn>
                <a:cxn ang="0">
                  <a:pos x="3" y="64"/>
                </a:cxn>
                <a:cxn ang="0">
                  <a:pos x="0" y="55"/>
                </a:cxn>
                <a:cxn ang="0">
                  <a:pos x="0" y="41"/>
                </a:cxn>
                <a:cxn ang="0">
                  <a:pos x="2" y="27"/>
                </a:cxn>
                <a:cxn ang="0">
                  <a:pos x="3" y="15"/>
                </a:cxn>
                <a:cxn ang="0">
                  <a:pos x="6" y="5"/>
                </a:cxn>
                <a:cxn ang="0">
                  <a:pos x="9" y="0"/>
                </a:cxn>
              </a:cxnLst>
              <a:rect l="0" t="0" r="r" b="b"/>
              <a:pathLst>
                <a:path w="26" h="70">
                  <a:moveTo>
                    <a:pt x="9" y="0"/>
                  </a:moveTo>
                  <a:lnTo>
                    <a:pt x="14" y="0"/>
                  </a:lnTo>
                  <a:lnTo>
                    <a:pt x="17" y="5"/>
                  </a:lnTo>
                  <a:lnTo>
                    <a:pt x="19" y="12"/>
                  </a:lnTo>
                  <a:lnTo>
                    <a:pt x="22" y="20"/>
                  </a:lnTo>
                  <a:lnTo>
                    <a:pt x="25" y="26"/>
                  </a:lnTo>
                  <a:lnTo>
                    <a:pt x="26" y="31"/>
                  </a:lnTo>
                  <a:lnTo>
                    <a:pt x="25" y="41"/>
                  </a:lnTo>
                  <a:lnTo>
                    <a:pt x="22" y="52"/>
                  </a:lnTo>
                  <a:lnTo>
                    <a:pt x="18" y="61"/>
                  </a:lnTo>
                  <a:lnTo>
                    <a:pt x="14" y="68"/>
                  </a:lnTo>
                  <a:lnTo>
                    <a:pt x="7" y="70"/>
                  </a:lnTo>
                  <a:lnTo>
                    <a:pt x="3" y="64"/>
                  </a:lnTo>
                  <a:lnTo>
                    <a:pt x="0" y="55"/>
                  </a:lnTo>
                  <a:lnTo>
                    <a:pt x="0" y="41"/>
                  </a:lnTo>
                  <a:lnTo>
                    <a:pt x="2" y="27"/>
                  </a:lnTo>
                  <a:lnTo>
                    <a:pt x="3" y="15"/>
                  </a:lnTo>
                  <a:lnTo>
                    <a:pt x="6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70" name="Freeform 29"/>
            <p:cNvSpPr>
              <a:spLocks/>
            </p:cNvSpPr>
            <p:nvPr/>
          </p:nvSpPr>
          <p:spPr bwMode="auto">
            <a:xfrm>
              <a:off x="4373564" y="2282828"/>
              <a:ext cx="34925" cy="46038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5" y="3"/>
                </a:cxn>
                <a:cxn ang="0">
                  <a:pos x="21" y="7"/>
                </a:cxn>
                <a:cxn ang="0">
                  <a:pos x="22" y="15"/>
                </a:cxn>
                <a:cxn ang="0">
                  <a:pos x="21" y="22"/>
                </a:cxn>
                <a:cxn ang="0">
                  <a:pos x="18" y="26"/>
                </a:cxn>
                <a:cxn ang="0">
                  <a:pos x="15" y="29"/>
                </a:cxn>
                <a:cxn ang="0">
                  <a:pos x="7" y="29"/>
                </a:cxn>
                <a:cxn ang="0">
                  <a:pos x="3" y="26"/>
                </a:cxn>
                <a:cxn ang="0">
                  <a:pos x="0" y="20"/>
                </a:cxn>
                <a:cxn ang="0">
                  <a:pos x="1" y="11"/>
                </a:cxn>
                <a:cxn ang="0">
                  <a:pos x="4" y="3"/>
                </a:cxn>
                <a:cxn ang="0">
                  <a:pos x="11" y="0"/>
                </a:cxn>
              </a:cxnLst>
              <a:rect l="0" t="0" r="r" b="b"/>
              <a:pathLst>
                <a:path w="22" h="29">
                  <a:moveTo>
                    <a:pt x="11" y="0"/>
                  </a:moveTo>
                  <a:lnTo>
                    <a:pt x="15" y="3"/>
                  </a:lnTo>
                  <a:lnTo>
                    <a:pt x="21" y="7"/>
                  </a:lnTo>
                  <a:lnTo>
                    <a:pt x="22" y="15"/>
                  </a:lnTo>
                  <a:lnTo>
                    <a:pt x="21" y="22"/>
                  </a:lnTo>
                  <a:lnTo>
                    <a:pt x="18" y="26"/>
                  </a:lnTo>
                  <a:lnTo>
                    <a:pt x="15" y="29"/>
                  </a:lnTo>
                  <a:lnTo>
                    <a:pt x="7" y="29"/>
                  </a:lnTo>
                  <a:lnTo>
                    <a:pt x="3" y="26"/>
                  </a:lnTo>
                  <a:lnTo>
                    <a:pt x="0" y="20"/>
                  </a:lnTo>
                  <a:lnTo>
                    <a:pt x="1" y="11"/>
                  </a:lnTo>
                  <a:lnTo>
                    <a:pt x="4" y="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71" name="Freeform 30"/>
            <p:cNvSpPr>
              <a:spLocks/>
            </p:cNvSpPr>
            <p:nvPr/>
          </p:nvSpPr>
          <p:spPr bwMode="auto">
            <a:xfrm>
              <a:off x="4262439" y="2305053"/>
              <a:ext cx="15875" cy="190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9" y="0"/>
                </a:cxn>
                <a:cxn ang="0">
                  <a:pos x="10" y="1"/>
                </a:cxn>
                <a:cxn ang="0">
                  <a:pos x="10" y="8"/>
                </a:cxn>
                <a:cxn ang="0">
                  <a:pos x="7" y="11"/>
                </a:cxn>
                <a:cxn ang="0">
                  <a:pos x="4" y="12"/>
                </a:cxn>
                <a:cxn ang="0">
                  <a:pos x="2" y="11"/>
                </a:cxn>
                <a:cxn ang="0">
                  <a:pos x="0" y="11"/>
                </a:cxn>
                <a:cxn ang="0">
                  <a:pos x="0" y="7"/>
                </a:cxn>
                <a:cxn ang="0">
                  <a:pos x="2" y="3"/>
                </a:cxn>
                <a:cxn ang="0">
                  <a:pos x="4" y="0"/>
                </a:cxn>
              </a:cxnLst>
              <a:rect l="0" t="0" r="r" b="b"/>
              <a:pathLst>
                <a:path w="10" h="12">
                  <a:moveTo>
                    <a:pt x="4" y="0"/>
                  </a:moveTo>
                  <a:lnTo>
                    <a:pt x="9" y="0"/>
                  </a:lnTo>
                  <a:lnTo>
                    <a:pt x="10" y="1"/>
                  </a:lnTo>
                  <a:lnTo>
                    <a:pt x="10" y="8"/>
                  </a:lnTo>
                  <a:lnTo>
                    <a:pt x="7" y="11"/>
                  </a:lnTo>
                  <a:lnTo>
                    <a:pt x="4" y="1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72" name="Freeform 31"/>
            <p:cNvSpPr>
              <a:spLocks/>
            </p:cNvSpPr>
            <p:nvPr/>
          </p:nvSpPr>
          <p:spPr bwMode="auto">
            <a:xfrm>
              <a:off x="4462464" y="2347916"/>
              <a:ext cx="68263" cy="412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4" y="0"/>
                </a:cxn>
                <a:cxn ang="0">
                  <a:pos x="21" y="2"/>
                </a:cxn>
                <a:cxn ang="0">
                  <a:pos x="29" y="2"/>
                </a:cxn>
                <a:cxn ang="0">
                  <a:pos x="37" y="6"/>
                </a:cxn>
                <a:cxn ang="0">
                  <a:pos x="38" y="10"/>
                </a:cxn>
                <a:cxn ang="0">
                  <a:pos x="41" y="14"/>
                </a:cxn>
                <a:cxn ang="0">
                  <a:pos x="43" y="18"/>
                </a:cxn>
                <a:cxn ang="0">
                  <a:pos x="40" y="24"/>
                </a:cxn>
                <a:cxn ang="0">
                  <a:pos x="34" y="26"/>
                </a:cxn>
                <a:cxn ang="0">
                  <a:pos x="27" y="26"/>
                </a:cxn>
                <a:cxn ang="0">
                  <a:pos x="22" y="24"/>
                </a:cxn>
                <a:cxn ang="0">
                  <a:pos x="14" y="16"/>
                </a:cxn>
                <a:cxn ang="0">
                  <a:pos x="11" y="14"/>
                </a:cxn>
                <a:cxn ang="0">
                  <a:pos x="8" y="11"/>
                </a:cxn>
                <a:cxn ang="0">
                  <a:pos x="6" y="10"/>
                </a:cxn>
                <a:cxn ang="0">
                  <a:pos x="1" y="6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7" y="0"/>
                </a:cxn>
              </a:cxnLst>
              <a:rect l="0" t="0" r="r" b="b"/>
              <a:pathLst>
                <a:path w="43" h="26">
                  <a:moveTo>
                    <a:pt x="7" y="0"/>
                  </a:moveTo>
                  <a:lnTo>
                    <a:pt x="14" y="0"/>
                  </a:lnTo>
                  <a:lnTo>
                    <a:pt x="21" y="2"/>
                  </a:lnTo>
                  <a:lnTo>
                    <a:pt x="29" y="2"/>
                  </a:lnTo>
                  <a:lnTo>
                    <a:pt x="37" y="6"/>
                  </a:lnTo>
                  <a:lnTo>
                    <a:pt x="38" y="10"/>
                  </a:lnTo>
                  <a:lnTo>
                    <a:pt x="41" y="14"/>
                  </a:lnTo>
                  <a:lnTo>
                    <a:pt x="43" y="18"/>
                  </a:lnTo>
                  <a:lnTo>
                    <a:pt x="40" y="24"/>
                  </a:lnTo>
                  <a:lnTo>
                    <a:pt x="34" y="26"/>
                  </a:lnTo>
                  <a:lnTo>
                    <a:pt x="27" y="26"/>
                  </a:lnTo>
                  <a:lnTo>
                    <a:pt x="22" y="24"/>
                  </a:lnTo>
                  <a:lnTo>
                    <a:pt x="14" y="16"/>
                  </a:lnTo>
                  <a:lnTo>
                    <a:pt x="11" y="14"/>
                  </a:lnTo>
                  <a:lnTo>
                    <a:pt x="8" y="11"/>
                  </a:lnTo>
                  <a:lnTo>
                    <a:pt x="6" y="10"/>
                  </a:lnTo>
                  <a:lnTo>
                    <a:pt x="1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73" name="Freeform 32"/>
            <p:cNvSpPr>
              <a:spLocks/>
            </p:cNvSpPr>
            <p:nvPr/>
          </p:nvSpPr>
          <p:spPr bwMode="auto">
            <a:xfrm>
              <a:off x="4006851" y="1941516"/>
              <a:ext cx="88900" cy="103188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41" y="0"/>
                </a:cxn>
                <a:cxn ang="0">
                  <a:pos x="49" y="6"/>
                </a:cxn>
                <a:cxn ang="0">
                  <a:pos x="53" y="11"/>
                </a:cxn>
                <a:cxn ang="0">
                  <a:pos x="56" y="21"/>
                </a:cxn>
                <a:cxn ang="0">
                  <a:pos x="56" y="32"/>
                </a:cxn>
                <a:cxn ang="0">
                  <a:pos x="55" y="40"/>
                </a:cxn>
                <a:cxn ang="0">
                  <a:pos x="49" y="47"/>
                </a:cxn>
                <a:cxn ang="0">
                  <a:pos x="38" y="55"/>
                </a:cxn>
                <a:cxn ang="0">
                  <a:pos x="30" y="59"/>
                </a:cxn>
                <a:cxn ang="0">
                  <a:pos x="20" y="63"/>
                </a:cxn>
                <a:cxn ang="0">
                  <a:pos x="12" y="65"/>
                </a:cxn>
                <a:cxn ang="0">
                  <a:pos x="7" y="62"/>
                </a:cxn>
                <a:cxn ang="0">
                  <a:pos x="4" y="59"/>
                </a:cxn>
                <a:cxn ang="0">
                  <a:pos x="1" y="55"/>
                </a:cxn>
                <a:cxn ang="0">
                  <a:pos x="0" y="52"/>
                </a:cxn>
                <a:cxn ang="0">
                  <a:pos x="0" y="50"/>
                </a:cxn>
                <a:cxn ang="0">
                  <a:pos x="1" y="47"/>
                </a:cxn>
                <a:cxn ang="0">
                  <a:pos x="5" y="43"/>
                </a:cxn>
                <a:cxn ang="0">
                  <a:pos x="5" y="34"/>
                </a:cxn>
                <a:cxn ang="0">
                  <a:pos x="3" y="26"/>
                </a:cxn>
                <a:cxn ang="0">
                  <a:pos x="3" y="19"/>
                </a:cxn>
                <a:cxn ang="0">
                  <a:pos x="7" y="15"/>
                </a:cxn>
                <a:cxn ang="0">
                  <a:pos x="8" y="15"/>
                </a:cxn>
                <a:cxn ang="0">
                  <a:pos x="11" y="14"/>
                </a:cxn>
                <a:cxn ang="0">
                  <a:pos x="14" y="14"/>
                </a:cxn>
                <a:cxn ang="0">
                  <a:pos x="19" y="11"/>
                </a:cxn>
                <a:cxn ang="0">
                  <a:pos x="20" y="8"/>
                </a:cxn>
                <a:cxn ang="0">
                  <a:pos x="23" y="6"/>
                </a:cxn>
                <a:cxn ang="0">
                  <a:pos x="25" y="3"/>
                </a:cxn>
                <a:cxn ang="0">
                  <a:pos x="27" y="2"/>
                </a:cxn>
                <a:cxn ang="0">
                  <a:pos x="31" y="0"/>
                </a:cxn>
              </a:cxnLst>
              <a:rect l="0" t="0" r="r" b="b"/>
              <a:pathLst>
                <a:path w="56" h="65">
                  <a:moveTo>
                    <a:pt x="31" y="0"/>
                  </a:moveTo>
                  <a:lnTo>
                    <a:pt x="41" y="0"/>
                  </a:lnTo>
                  <a:lnTo>
                    <a:pt x="49" y="6"/>
                  </a:lnTo>
                  <a:lnTo>
                    <a:pt x="53" y="11"/>
                  </a:lnTo>
                  <a:lnTo>
                    <a:pt x="56" y="21"/>
                  </a:lnTo>
                  <a:lnTo>
                    <a:pt x="56" y="32"/>
                  </a:lnTo>
                  <a:lnTo>
                    <a:pt x="55" y="40"/>
                  </a:lnTo>
                  <a:lnTo>
                    <a:pt x="49" y="47"/>
                  </a:lnTo>
                  <a:lnTo>
                    <a:pt x="38" y="55"/>
                  </a:lnTo>
                  <a:lnTo>
                    <a:pt x="30" y="59"/>
                  </a:lnTo>
                  <a:lnTo>
                    <a:pt x="20" y="63"/>
                  </a:lnTo>
                  <a:lnTo>
                    <a:pt x="12" y="65"/>
                  </a:lnTo>
                  <a:lnTo>
                    <a:pt x="7" y="62"/>
                  </a:lnTo>
                  <a:lnTo>
                    <a:pt x="4" y="59"/>
                  </a:lnTo>
                  <a:lnTo>
                    <a:pt x="1" y="55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1" y="47"/>
                  </a:lnTo>
                  <a:lnTo>
                    <a:pt x="5" y="43"/>
                  </a:lnTo>
                  <a:lnTo>
                    <a:pt x="5" y="34"/>
                  </a:lnTo>
                  <a:lnTo>
                    <a:pt x="3" y="26"/>
                  </a:lnTo>
                  <a:lnTo>
                    <a:pt x="3" y="19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9" y="11"/>
                  </a:lnTo>
                  <a:lnTo>
                    <a:pt x="20" y="8"/>
                  </a:lnTo>
                  <a:lnTo>
                    <a:pt x="23" y="6"/>
                  </a:lnTo>
                  <a:lnTo>
                    <a:pt x="25" y="3"/>
                  </a:lnTo>
                  <a:lnTo>
                    <a:pt x="27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74" name="Freeform 33"/>
            <p:cNvSpPr>
              <a:spLocks/>
            </p:cNvSpPr>
            <p:nvPr/>
          </p:nvSpPr>
          <p:spPr bwMode="auto">
            <a:xfrm>
              <a:off x="4067176" y="1862141"/>
              <a:ext cx="184150" cy="206375"/>
            </a:xfrm>
            <a:custGeom>
              <a:avLst/>
              <a:gdLst/>
              <a:ahLst/>
              <a:cxnLst>
                <a:cxn ang="0">
                  <a:pos x="45" y="2"/>
                </a:cxn>
                <a:cxn ang="0">
                  <a:pos x="60" y="5"/>
                </a:cxn>
                <a:cxn ang="0">
                  <a:pos x="78" y="8"/>
                </a:cxn>
                <a:cxn ang="0">
                  <a:pos x="85" y="17"/>
                </a:cxn>
                <a:cxn ang="0">
                  <a:pos x="71" y="34"/>
                </a:cxn>
                <a:cxn ang="0">
                  <a:pos x="67" y="42"/>
                </a:cxn>
                <a:cxn ang="0">
                  <a:pos x="80" y="58"/>
                </a:cxn>
                <a:cxn ang="0">
                  <a:pos x="95" y="76"/>
                </a:cxn>
                <a:cxn ang="0">
                  <a:pos x="108" y="89"/>
                </a:cxn>
                <a:cxn ang="0">
                  <a:pos x="116" y="104"/>
                </a:cxn>
                <a:cxn ang="0">
                  <a:pos x="110" y="119"/>
                </a:cxn>
                <a:cxn ang="0">
                  <a:pos x="95" y="127"/>
                </a:cxn>
                <a:cxn ang="0">
                  <a:pos x="77" y="123"/>
                </a:cxn>
                <a:cxn ang="0">
                  <a:pos x="58" y="120"/>
                </a:cxn>
                <a:cxn ang="0">
                  <a:pos x="49" y="127"/>
                </a:cxn>
                <a:cxn ang="0">
                  <a:pos x="45" y="130"/>
                </a:cxn>
                <a:cxn ang="0">
                  <a:pos x="41" y="128"/>
                </a:cxn>
                <a:cxn ang="0">
                  <a:pos x="41" y="124"/>
                </a:cxn>
                <a:cxn ang="0">
                  <a:pos x="43" y="119"/>
                </a:cxn>
                <a:cxn ang="0">
                  <a:pos x="41" y="117"/>
                </a:cxn>
                <a:cxn ang="0">
                  <a:pos x="25" y="119"/>
                </a:cxn>
                <a:cxn ang="0">
                  <a:pos x="17" y="113"/>
                </a:cxn>
                <a:cxn ang="0">
                  <a:pos x="36" y="89"/>
                </a:cxn>
                <a:cxn ang="0">
                  <a:pos x="52" y="76"/>
                </a:cxn>
                <a:cxn ang="0">
                  <a:pos x="49" y="69"/>
                </a:cxn>
                <a:cxn ang="0">
                  <a:pos x="34" y="63"/>
                </a:cxn>
                <a:cxn ang="0">
                  <a:pos x="17" y="53"/>
                </a:cxn>
                <a:cxn ang="0">
                  <a:pos x="4" y="35"/>
                </a:cxn>
                <a:cxn ang="0">
                  <a:pos x="0" y="23"/>
                </a:cxn>
                <a:cxn ang="0">
                  <a:pos x="6" y="12"/>
                </a:cxn>
                <a:cxn ang="0">
                  <a:pos x="14" y="13"/>
                </a:cxn>
                <a:cxn ang="0">
                  <a:pos x="30" y="4"/>
                </a:cxn>
              </a:cxnLst>
              <a:rect l="0" t="0" r="r" b="b"/>
              <a:pathLst>
                <a:path w="116" h="130">
                  <a:moveTo>
                    <a:pt x="37" y="0"/>
                  </a:moveTo>
                  <a:lnTo>
                    <a:pt x="45" y="2"/>
                  </a:lnTo>
                  <a:lnTo>
                    <a:pt x="52" y="5"/>
                  </a:lnTo>
                  <a:lnTo>
                    <a:pt x="60" y="5"/>
                  </a:lnTo>
                  <a:lnTo>
                    <a:pt x="70" y="6"/>
                  </a:lnTo>
                  <a:lnTo>
                    <a:pt x="78" y="8"/>
                  </a:lnTo>
                  <a:lnTo>
                    <a:pt x="84" y="12"/>
                  </a:lnTo>
                  <a:lnTo>
                    <a:pt x="85" y="17"/>
                  </a:lnTo>
                  <a:lnTo>
                    <a:pt x="82" y="23"/>
                  </a:lnTo>
                  <a:lnTo>
                    <a:pt x="71" y="34"/>
                  </a:lnTo>
                  <a:lnTo>
                    <a:pt x="67" y="39"/>
                  </a:lnTo>
                  <a:lnTo>
                    <a:pt x="67" y="42"/>
                  </a:lnTo>
                  <a:lnTo>
                    <a:pt x="73" y="49"/>
                  </a:lnTo>
                  <a:lnTo>
                    <a:pt x="80" y="58"/>
                  </a:lnTo>
                  <a:lnTo>
                    <a:pt x="88" y="69"/>
                  </a:lnTo>
                  <a:lnTo>
                    <a:pt x="95" y="76"/>
                  </a:lnTo>
                  <a:lnTo>
                    <a:pt x="101" y="82"/>
                  </a:lnTo>
                  <a:lnTo>
                    <a:pt x="108" y="89"/>
                  </a:lnTo>
                  <a:lnTo>
                    <a:pt x="114" y="97"/>
                  </a:lnTo>
                  <a:lnTo>
                    <a:pt x="116" y="104"/>
                  </a:lnTo>
                  <a:lnTo>
                    <a:pt x="115" y="112"/>
                  </a:lnTo>
                  <a:lnTo>
                    <a:pt x="110" y="119"/>
                  </a:lnTo>
                  <a:lnTo>
                    <a:pt x="101" y="124"/>
                  </a:lnTo>
                  <a:lnTo>
                    <a:pt x="95" y="127"/>
                  </a:lnTo>
                  <a:lnTo>
                    <a:pt x="86" y="126"/>
                  </a:lnTo>
                  <a:lnTo>
                    <a:pt x="77" y="123"/>
                  </a:lnTo>
                  <a:lnTo>
                    <a:pt x="60" y="120"/>
                  </a:lnTo>
                  <a:lnTo>
                    <a:pt x="58" y="120"/>
                  </a:lnTo>
                  <a:lnTo>
                    <a:pt x="54" y="123"/>
                  </a:lnTo>
                  <a:lnTo>
                    <a:pt x="49" y="127"/>
                  </a:lnTo>
                  <a:lnTo>
                    <a:pt x="47" y="128"/>
                  </a:lnTo>
                  <a:lnTo>
                    <a:pt x="45" y="130"/>
                  </a:lnTo>
                  <a:lnTo>
                    <a:pt x="43" y="130"/>
                  </a:lnTo>
                  <a:lnTo>
                    <a:pt x="41" y="128"/>
                  </a:lnTo>
                  <a:lnTo>
                    <a:pt x="40" y="126"/>
                  </a:lnTo>
                  <a:lnTo>
                    <a:pt x="41" y="124"/>
                  </a:lnTo>
                  <a:lnTo>
                    <a:pt x="41" y="121"/>
                  </a:lnTo>
                  <a:lnTo>
                    <a:pt x="43" y="119"/>
                  </a:lnTo>
                  <a:lnTo>
                    <a:pt x="44" y="117"/>
                  </a:lnTo>
                  <a:lnTo>
                    <a:pt x="41" y="117"/>
                  </a:lnTo>
                  <a:lnTo>
                    <a:pt x="33" y="119"/>
                  </a:lnTo>
                  <a:lnTo>
                    <a:pt x="25" y="119"/>
                  </a:lnTo>
                  <a:lnTo>
                    <a:pt x="18" y="117"/>
                  </a:lnTo>
                  <a:lnTo>
                    <a:pt x="17" y="113"/>
                  </a:lnTo>
                  <a:lnTo>
                    <a:pt x="19" y="108"/>
                  </a:lnTo>
                  <a:lnTo>
                    <a:pt x="36" y="89"/>
                  </a:lnTo>
                  <a:lnTo>
                    <a:pt x="45" y="80"/>
                  </a:lnTo>
                  <a:lnTo>
                    <a:pt x="52" y="76"/>
                  </a:lnTo>
                  <a:lnTo>
                    <a:pt x="54" y="74"/>
                  </a:lnTo>
                  <a:lnTo>
                    <a:pt x="49" y="69"/>
                  </a:lnTo>
                  <a:lnTo>
                    <a:pt x="43" y="67"/>
                  </a:lnTo>
                  <a:lnTo>
                    <a:pt x="34" y="63"/>
                  </a:lnTo>
                  <a:lnTo>
                    <a:pt x="26" y="60"/>
                  </a:lnTo>
                  <a:lnTo>
                    <a:pt x="17" y="53"/>
                  </a:lnTo>
                  <a:lnTo>
                    <a:pt x="10" y="43"/>
                  </a:lnTo>
                  <a:lnTo>
                    <a:pt x="4" y="35"/>
                  </a:lnTo>
                  <a:lnTo>
                    <a:pt x="2" y="30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6" y="12"/>
                  </a:lnTo>
                  <a:lnTo>
                    <a:pt x="11" y="12"/>
                  </a:lnTo>
                  <a:lnTo>
                    <a:pt x="14" y="13"/>
                  </a:lnTo>
                  <a:lnTo>
                    <a:pt x="21" y="13"/>
                  </a:lnTo>
                  <a:lnTo>
                    <a:pt x="30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75" name="Freeform 34"/>
            <p:cNvSpPr>
              <a:spLocks noEditPoints="1"/>
            </p:cNvSpPr>
            <p:nvPr/>
          </p:nvSpPr>
          <p:spPr bwMode="auto">
            <a:xfrm>
              <a:off x="3859214" y="1409702"/>
              <a:ext cx="3976689" cy="2686054"/>
            </a:xfrm>
            <a:custGeom>
              <a:avLst/>
              <a:gdLst/>
              <a:ahLst/>
              <a:cxnLst>
                <a:cxn ang="0">
                  <a:pos x="578" y="560"/>
                </a:cxn>
                <a:cxn ang="0">
                  <a:pos x="697" y="476"/>
                </a:cxn>
                <a:cxn ang="0">
                  <a:pos x="823" y="469"/>
                </a:cxn>
                <a:cxn ang="0">
                  <a:pos x="902" y="574"/>
                </a:cxn>
                <a:cxn ang="0">
                  <a:pos x="908" y="469"/>
                </a:cxn>
                <a:cxn ang="0">
                  <a:pos x="1567" y="16"/>
                </a:cxn>
                <a:cxn ang="0">
                  <a:pos x="1810" y="57"/>
                </a:cxn>
                <a:cxn ang="0">
                  <a:pos x="1998" y="63"/>
                </a:cxn>
                <a:cxn ang="0">
                  <a:pos x="2051" y="31"/>
                </a:cxn>
                <a:cxn ang="0">
                  <a:pos x="2147" y="101"/>
                </a:cxn>
                <a:cxn ang="0">
                  <a:pos x="2461" y="121"/>
                </a:cxn>
                <a:cxn ang="0">
                  <a:pos x="2412" y="252"/>
                </a:cxn>
                <a:cxn ang="0">
                  <a:pos x="2192" y="427"/>
                </a:cxn>
                <a:cxn ang="0">
                  <a:pos x="2256" y="258"/>
                </a:cxn>
                <a:cxn ang="0">
                  <a:pos x="1998" y="311"/>
                </a:cxn>
                <a:cxn ang="0">
                  <a:pos x="2025" y="363"/>
                </a:cxn>
                <a:cxn ang="0">
                  <a:pos x="2032" y="475"/>
                </a:cxn>
                <a:cxn ang="0">
                  <a:pos x="1864" y="561"/>
                </a:cxn>
                <a:cxn ang="0">
                  <a:pos x="1805" y="609"/>
                </a:cxn>
                <a:cxn ang="0">
                  <a:pos x="1721" y="582"/>
                </a:cxn>
                <a:cxn ang="0">
                  <a:pos x="1732" y="786"/>
                </a:cxn>
                <a:cxn ang="0">
                  <a:pos x="1601" y="874"/>
                </a:cxn>
                <a:cxn ang="0">
                  <a:pos x="1564" y="1050"/>
                </a:cxn>
                <a:cxn ang="0">
                  <a:pos x="1464" y="919"/>
                </a:cxn>
                <a:cxn ang="0">
                  <a:pos x="1363" y="844"/>
                </a:cxn>
                <a:cxn ang="0">
                  <a:pos x="1179" y="992"/>
                </a:cxn>
                <a:cxn ang="0">
                  <a:pos x="1067" y="787"/>
                </a:cxn>
                <a:cxn ang="0">
                  <a:pos x="838" y="726"/>
                </a:cxn>
                <a:cxn ang="0">
                  <a:pos x="982" y="828"/>
                </a:cxn>
                <a:cxn ang="0">
                  <a:pos x="752" y="892"/>
                </a:cxn>
                <a:cxn ang="0">
                  <a:pos x="725" y="922"/>
                </a:cxn>
                <a:cxn ang="0">
                  <a:pos x="827" y="1115"/>
                </a:cxn>
                <a:cxn ang="0">
                  <a:pos x="689" y="1442"/>
                </a:cxn>
                <a:cxn ang="0">
                  <a:pos x="543" y="1673"/>
                </a:cxn>
                <a:cxn ang="0">
                  <a:pos x="391" y="1470"/>
                </a:cxn>
                <a:cxn ang="0">
                  <a:pos x="339" y="1098"/>
                </a:cxn>
                <a:cxn ang="0">
                  <a:pos x="122" y="1111"/>
                </a:cxn>
                <a:cxn ang="0">
                  <a:pos x="22" y="878"/>
                </a:cxn>
                <a:cxn ang="0">
                  <a:pos x="198" y="635"/>
                </a:cxn>
                <a:cxn ang="0">
                  <a:pos x="373" y="672"/>
                </a:cxn>
                <a:cxn ang="0">
                  <a:pos x="573" y="720"/>
                </a:cxn>
                <a:cxn ang="0">
                  <a:pos x="614" y="623"/>
                </a:cxn>
                <a:cxn ang="0">
                  <a:pos x="520" y="613"/>
                </a:cxn>
                <a:cxn ang="0">
                  <a:pos x="435" y="546"/>
                </a:cxn>
                <a:cxn ang="0">
                  <a:pos x="350" y="512"/>
                </a:cxn>
                <a:cxn ang="0">
                  <a:pos x="194" y="616"/>
                </a:cxn>
                <a:cxn ang="0">
                  <a:pos x="105" y="546"/>
                </a:cxn>
                <a:cxn ang="0">
                  <a:pos x="245" y="412"/>
                </a:cxn>
                <a:cxn ang="0">
                  <a:pos x="360" y="316"/>
                </a:cxn>
                <a:cxn ang="0">
                  <a:pos x="526" y="295"/>
                </a:cxn>
                <a:cxn ang="0">
                  <a:pos x="514" y="211"/>
                </a:cxn>
                <a:cxn ang="0">
                  <a:pos x="451" y="283"/>
                </a:cxn>
                <a:cxn ang="0">
                  <a:pos x="298" y="286"/>
                </a:cxn>
                <a:cxn ang="0">
                  <a:pos x="613" y="109"/>
                </a:cxn>
                <a:cxn ang="0">
                  <a:pos x="689" y="200"/>
                </a:cxn>
                <a:cxn ang="0">
                  <a:pos x="785" y="178"/>
                </a:cxn>
                <a:cxn ang="0">
                  <a:pos x="905" y="143"/>
                </a:cxn>
                <a:cxn ang="0">
                  <a:pos x="1095" y="135"/>
                </a:cxn>
                <a:cxn ang="0">
                  <a:pos x="1132" y="164"/>
                </a:cxn>
                <a:cxn ang="0">
                  <a:pos x="1201" y="120"/>
                </a:cxn>
                <a:cxn ang="0">
                  <a:pos x="1191" y="102"/>
                </a:cxn>
                <a:cxn ang="0">
                  <a:pos x="1244" y="71"/>
                </a:cxn>
                <a:cxn ang="0">
                  <a:pos x="1475" y="26"/>
                </a:cxn>
              </a:cxnLst>
              <a:rect l="0" t="0" r="r" b="b"/>
              <a:pathLst>
                <a:path w="2505" h="1692">
                  <a:moveTo>
                    <a:pt x="643" y="1161"/>
                  </a:moveTo>
                  <a:lnTo>
                    <a:pt x="634" y="1163"/>
                  </a:lnTo>
                  <a:lnTo>
                    <a:pt x="630" y="1167"/>
                  </a:lnTo>
                  <a:lnTo>
                    <a:pt x="629" y="1174"/>
                  </a:lnTo>
                  <a:lnTo>
                    <a:pt x="628" y="1182"/>
                  </a:lnTo>
                  <a:lnTo>
                    <a:pt x="628" y="1193"/>
                  </a:lnTo>
                  <a:lnTo>
                    <a:pt x="629" y="1201"/>
                  </a:lnTo>
                  <a:lnTo>
                    <a:pt x="633" y="1205"/>
                  </a:lnTo>
                  <a:lnTo>
                    <a:pt x="640" y="1203"/>
                  </a:lnTo>
                  <a:lnTo>
                    <a:pt x="647" y="1196"/>
                  </a:lnTo>
                  <a:lnTo>
                    <a:pt x="652" y="1185"/>
                  </a:lnTo>
                  <a:lnTo>
                    <a:pt x="656" y="1172"/>
                  </a:lnTo>
                  <a:lnTo>
                    <a:pt x="655" y="1164"/>
                  </a:lnTo>
                  <a:lnTo>
                    <a:pt x="651" y="1161"/>
                  </a:lnTo>
                  <a:lnTo>
                    <a:pt x="643" y="1161"/>
                  </a:lnTo>
                  <a:close/>
                  <a:moveTo>
                    <a:pt x="619" y="467"/>
                  </a:moveTo>
                  <a:lnTo>
                    <a:pt x="617" y="468"/>
                  </a:lnTo>
                  <a:lnTo>
                    <a:pt x="613" y="469"/>
                  </a:lnTo>
                  <a:lnTo>
                    <a:pt x="610" y="474"/>
                  </a:lnTo>
                  <a:lnTo>
                    <a:pt x="606" y="479"/>
                  </a:lnTo>
                  <a:lnTo>
                    <a:pt x="599" y="491"/>
                  </a:lnTo>
                  <a:lnTo>
                    <a:pt x="592" y="502"/>
                  </a:lnTo>
                  <a:lnTo>
                    <a:pt x="580" y="515"/>
                  </a:lnTo>
                  <a:lnTo>
                    <a:pt x="576" y="522"/>
                  </a:lnTo>
                  <a:lnTo>
                    <a:pt x="574" y="528"/>
                  </a:lnTo>
                  <a:lnTo>
                    <a:pt x="580" y="537"/>
                  </a:lnTo>
                  <a:lnTo>
                    <a:pt x="580" y="543"/>
                  </a:lnTo>
                  <a:lnTo>
                    <a:pt x="578" y="550"/>
                  </a:lnTo>
                  <a:lnTo>
                    <a:pt x="577" y="556"/>
                  </a:lnTo>
                  <a:lnTo>
                    <a:pt x="577" y="559"/>
                  </a:lnTo>
                  <a:lnTo>
                    <a:pt x="578" y="560"/>
                  </a:lnTo>
                  <a:lnTo>
                    <a:pt x="580" y="559"/>
                  </a:lnTo>
                  <a:lnTo>
                    <a:pt x="588" y="554"/>
                  </a:lnTo>
                  <a:lnTo>
                    <a:pt x="591" y="552"/>
                  </a:lnTo>
                  <a:lnTo>
                    <a:pt x="595" y="550"/>
                  </a:lnTo>
                  <a:lnTo>
                    <a:pt x="606" y="550"/>
                  </a:lnTo>
                  <a:lnTo>
                    <a:pt x="617" y="552"/>
                  </a:lnTo>
                  <a:lnTo>
                    <a:pt x="625" y="550"/>
                  </a:lnTo>
                  <a:lnTo>
                    <a:pt x="632" y="545"/>
                  </a:lnTo>
                  <a:lnTo>
                    <a:pt x="637" y="539"/>
                  </a:lnTo>
                  <a:lnTo>
                    <a:pt x="647" y="537"/>
                  </a:lnTo>
                  <a:lnTo>
                    <a:pt x="658" y="537"/>
                  </a:lnTo>
                  <a:lnTo>
                    <a:pt x="669" y="538"/>
                  </a:lnTo>
                  <a:lnTo>
                    <a:pt x="693" y="549"/>
                  </a:lnTo>
                  <a:lnTo>
                    <a:pt x="704" y="553"/>
                  </a:lnTo>
                  <a:lnTo>
                    <a:pt x="726" y="553"/>
                  </a:lnTo>
                  <a:lnTo>
                    <a:pt x="738" y="550"/>
                  </a:lnTo>
                  <a:lnTo>
                    <a:pt x="748" y="549"/>
                  </a:lnTo>
                  <a:lnTo>
                    <a:pt x="752" y="545"/>
                  </a:lnTo>
                  <a:lnTo>
                    <a:pt x="752" y="537"/>
                  </a:lnTo>
                  <a:lnTo>
                    <a:pt x="748" y="528"/>
                  </a:lnTo>
                  <a:lnTo>
                    <a:pt x="740" y="520"/>
                  </a:lnTo>
                  <a:lnTo>
                    <a:pt x="726" y="509"/>
                  </a:lnTo>
                  <a:lnTo>
                    <a:pt x="714" y="500"/>
                  </a:lnTo>
                  <a:lnTo>
                    <a:pt x="701" y="491"/>
                  </a:lnTo>
                  <a:lnTo>
                    <a:pt x="696" y="490"/>
                  </a:lnTo>
                  <a:lnTo>
                    <a:pt x="693" y="487"/>
                  </a:lnTo>
                  <a:lnTo>
                    <a:pt x="690" y="486"/>
                  </a:lnTo>
                  <a:lnTo>
                    <a:pt x="688" y="483"/>
                  </a:lnTo>
                  <a:lnTo>
                    <a:pt x="688" y="482"/>
                  </a:lnTo>
                  <a:lnTo>
                    <a:pt x="689" y="480"/>
                  </a:lnTo>
                  <a:lnTo>
                    <a:pt x="697" y="476"/>
                  </a:lnTo>
                  <a:lnTo>
                    <a:pt x="701" y="472"/>
                  </a:lnTo>
                  <a:lnTo>
                    <a:pt x="703" y="469"/>
                  </a:lnTo>
                  <a:lnTo>
                    <a:pt x="703" y="468"/>
                  </a:lnTo>
                  <a:lnTo>
                    <a:pt x="701" y="467"/>
                  </a:lnTo>
                  <a:lnTo>
                    <a:pt x="699" y="467"/>
                  </a:lnTo>
                  <a:lnTo>
                    <a:pt x="689" y="468"/>
                  </a:lnTo>
                  <a:lnTo>
                    <a:pt x="681" y="471"/>
                  </a:lnTo>
                  <a:lnTo>
                    <a:pt x="677" y="476"/>
                  </a:lnTo>
                  <a:lnTo>
                    <a:pt x="675" y="482"/>
                  </a:lnTo>
                  <a:lnTo>
                    <a:pt x="671" y="486"/>
                  </a:lnTo>
                  <a:lnTo>
                    <a:pt x="669" y="490"/>
                  </a:lnTo>
                  <a:lnTo>
                    <a:pt x="665" y="493"/>
                  </a:lnTo>
                  <a:lnTo>
                    <a:pt x="663" y="494"/>
                  </a:lnTo>
                  <a:lnTo>
                    <a:pt x="660" y="496"/>
                  </a:lnTo>
                  <a:lnTo>
                    <a:pt x="658" y="498"/>
                  </a:lnTo>
                  <a:lnTo>
                    <a:pt x="652" y="501"/>
                  </a:lnTo>
                  <a:lnTo>
                    <a:pt x="648" y="501"/>
                  </a:lnTo>
                  <a:lnTo>
                    <a:pt x="643" y="490"/>
                  </a:lnTo>
                  <a:lnTo>
                    <a:pt x="632" y="471"/>
                  </a:lnTo>
                  <a:lnTo>
                    <a:pt x="626" y="467"/>
                  </a:lnTo>
                  <a:lnTo>
                    <a:pt x="619" y="467"/>
                  </a:lnTo>
                  <a:close/>
                  <a:moveTo>
                    <a:pt x="875" y="453"/>
                  </a:moveTo>
                  <a:lnTo>
                    <a:pt x="874" y="454"/>
                  </a:lnTo>
                  <a:lnTo>
                    <a:pt x="871" y="456"/>
                  </a:lnTo>
                  <a:lnTo>
                    <a:pt x="864" y="463"/>
                  </a:lnTo>
                  <a:lnTo>
                    <a:pt x="860" y="465"/>
                  </a:lnTo>
                  <a:lnTo>
                    <a:pt x="856" y="469"/>
                  </a:lnTo>
                  <a:lnTo>
                    <a:pt x="848" y="471"/>
                  </a:lnTo>
                  <a:lnTo>
                    <a:pt x="838" y="469"/>
                  </a:lnTo>
                  <a:lnTo>
                    <a:pt x="830" y="468"/>
                  </a:lnTo>
                  <a:lnTo>
                    <a:pt x="823" y="469"/>
                  </a:lnTo>
                  <a:lnTo>
                    <a:pt x="812" y="480"/>
                  </a:lnTo>
                  <a:lnTo>
                    <a:pt x="808" y="491"/>
                  </a:lnTo>
                  <a:lnTo>
                    <a:pt x="811" y="502"/>
                  </a:lnTo>
                  <a:lnTo>
                    <a:pt x="815" y="509"/>
                  </a:lnTo>
                  <a:lnTo>
                    <a:pt x="820" y="519"/>
                  </a:lnTo>
                  <a:lnTo>
                    <a:pt x="827" y="530"/>
                  </a:lnTo>
                  <a:lnTo>
                    <a:pt x="834" y="538"/>
                  </a:lnTo>
                  <a:lnTo>
                    <a:pt x="840" y="542"/>
                  </a:lnTo>
                  <a:lnTo>
                    <a:pt x="845" y="543"/>
                  </a:lnTo>
                  <a:lnTo>
                    <a:pt x="861" y="549"/>
                  </a:lnTo>
                  <a:lnTo>
                    <a:pt x="866" y="554"/>
                  </a:lnTo>
                  <a:lnTo>
                    <a:pt x="863" y="561"/>
                  </a:lnTo>
                  <a:lnTo>
                    <a:pt x="852" y="572"/>
                  </a:lnTo>
                  <a:lnTo>
                    <a:pt x="846" y="575"/>
                  </a:lnTo>
                  <a:lnTo>
                    <a:pt x="840" y="575"/>
                  </a:lnTo>
                  <a:lnTo>
                    <a:pt x="835" y="576"/>
                  </a:lnTo>
                  <a:lnTo>
                    <a:pt x="834" y="582"/>
                  </a:lnTo>
                  <a:lnTo>
                    <a:pt x="837" y="598"/>
                  </a:lnTo>
                  <a:lnTo>
                    <a:pt x="840" y="604"/>
                  </a:lnTo>
                  <a:lnTo>
                    <a:pt x="842" y="608"/>
                  </a:lnTo>
                  <a:lnTo>
                    <a:pt x="850" y="611"/>
                  </a:lnTo>
                  <a:lnTo>
                    <a:pt x="861" y="615"/>
                  </a:lnTo>
                  <a:lnTo>
                    <a:pt x="872" y="617"/>
                  </a:lnTo>
                  <a:lnTo>
                    <a:pt x="881" y="620"/>
                  </a:lnTo>
                  <a:lnTo>
                    <a:pt x="889" y="620"/>
                  </a:lnTo>
                  <a:lnTo>
                    <a:pt x="898" y="619"/>
                  </a:lnTo>
                  <a:lnTo>
                    <a:pt x="908" y="615"/>
                  </a:lnTo>
                  <a:lnTo>
                    <a:pt x="911" y="611"/>
                  </a:lnTo>
                  <a:lnTo>
                    <a:pt x="909" y="601"/>
                  </a:lnTo>
                  <a:lnTo>
                    <a:pt x="907" y="587"/>
                  </a:lnTo>
                  <a:lnTo>
                    <a:pt x="902" y="574"/>
                  </a:lnTo>
                  <a:lnTo>
                    <a:pt x="897" y="564"/>
                  </a:lnTo>
                  <a:lnTo>
                    <a:pt x="896" y="561"/>
                  </a:lnTo>
                  <a:lnTo>
                    <a:pt x="896" y="560"/>
                  </a:lnTo>
                  <a:lnTo>
                    <a:pt x="898" y="554"/>
                  </a:lnTo>
                  <a:lnTo>
                    <a:pt x="902" y="550"/>
                  </a:lnTo>
                  <a:lnTo>
                    <a:pt x="905" y="545"/>
                  </a:lnTo>
                  <a:lnTo>
                    <a:pt x="901" y="541"/>
                  </a:lnTo>
                  <a:lnTo>
                    <a:pt x="896" y="538"/>
                  </a:lnTo>
                  <a:lnTo>
                    <a:pt x="891" y="537"/>
                  </a:lnTo>
                  <a:lnTo>
                    <a:pt x="886" y="531"/>
                  </a:lnTo>
                  <a:lnTo>
                    <a:pt x="883" y="527"/>
                  </a:lnTo>
                  <a:lnTo>
                    <a:pt x="882" y="523"/>
                  </a:lnTo>
                  <a:lnTo>
                    <a:pt x="879" y="519"/>
                  </a:lnTo>
                  <a:lnTo>
                    <a:pt x="878" y="515"/>
                  </a:lnTo>
                  <a:lnTo>
                    <a:pt x="874" y="511"/>
                  </a:lnTo>
                  <a:lnTo>
                    <a:pt x="871" y="509"/>
                  </a:lnTo>
                  <a:lnTo>
                    <a:pt x="867" y="509"/>
                  </a:lnTo>
                  <a:lnTo>
                    <a:pt x="866" y="511"/>
                  </a:lnTo>
                  <a:lnTo>
                    <a:pt x="864" y="511"/>
                  </a:lnTo>
                  <a:lnTo>
                    <a:pt x="864" y="509"/>
                  </a:lnTo>
                  <a:lnTo>
                    <a:pt x="863" y="508"/>
                  </a:lnTo>
                  <a:lnTo>
                    <a:pt x="863" y="502"/>
                  </a:lnTo>
                  <a:lnTo>
                    <a:pt x="866" y="493"/>
                  </a:lnTo>
                  <a:lnTo>
                    <a:pt x="872" y="486"/>
                  </a:lnTo>
                  <a:lnTo>
                    <a:pt x="879" y="485"/>
                  </a:lnTo>
                  <a:lnTo>
                    <a:pt x="893" y="490"/>
                  </a:lnTo>
                  <a:lnTo>
                    <a:pt x="901" y="491"/>
                  </a:lnTo>
                  <a:lnTo>
                    <a:pt x="909" y="490"/>
                  </a:lnTo>
                  <a:lnTo>
                    <a:pt x="916" y="487"/>
                  </a:lnTo>
                  <a:lnTo>
                    <a:pt x="916" y="483"/>
                  </a:lnTo>
                  <a:lnTo>
                    <a:pt x="908" y="469"/>
                  </a:lnTo>
                  <a:lnTo>
                    <a:pt x="904" y="464"/>
                  </a:lnTo>
                  <a:lnTo>
                    <a:pt x="898" y="459"/>
                  </a:lnTo>
                  <a:lnTo>
                    <a:pt x="890" y="454"/>
                  </a:lnTo>
                  <a:lnTo>
                    <a:pt x="881" y="453"/>
                  </a:lnTo>
                  <a:lnTo>
                    <a:pt x="875" y="453"/>
                  </a:lnTo>
                  <a:close/>
                  <a:moveTo>
                    <a:pt x="624" y="243"/>
                  </a:moveTo>
                  <a:lnTo>
                    <a:pt x="617" y="245"/>
                  </a:lnTo>
                  <a:lnTo>
                    <a:pt x="613" y="250"/>
                  </a:lnTo>
                  <a:lnTo>
                    <a:pt x="614" y="257"/>
                  </a:lnTo>
                  <a:lnTo>
                    <a:pt x="621" y="261"/>
                  </a:lnTo>
                  <a:lnTo>
                    <a:pt x="629" y="265"/>
                  </a:lnTo>
                  <a:lnTo>
                    <a:pt x="637" y="265"/>
                  </a:lnTo>
                  <a:lnTo>
                    <a:pt x="643" y="263"/>
                  </a:lnTo>
                  <a:lnTo>
                    <a:pt x="643" y="257"/>
                  </a:lnTo>
                  <a:lnTo>
                    <a:pt x="639" y="252"/>
                  </a:lnTo>
                  <a:lnTo>
                    <a:pt x="632" y="246"/>
                  </a:lnTo>
                  <a:lnTo>
                    <a:pt x="624" y="243"/>
                  </a:lnTo>
                  <a:close/>
                  <a:moveTo>
                    <a:pt x="1520" y="0"/>
                  </a:moveTo>
                  <a:lnTo>
                    <a:pt x="1522" y="1"/>
                  </a:lnTo>
                  <a:lnTo>
                    <a:pt x="1522" y="2"/>
                  </a:lnTo>
                  <a:lnTo>
                    <a:pt x="1526" y="5"/>
                  </a:lnTo>
                  <a:lnTo>
                    <a:pt x="1531" y="5"/>
                  </a:lnTo>
                  <a:lnTo>
                    <a:pt x="1540" y="4"/>
                  </a:lnTo>
                  <a:lnTo>
                    <a:pt x="1551" y="5"/>
                  </a:lnTo>
                  <a:lnTo>
                    <a:pt x="1563" y="9"/>
                  </a:lnTo>
                  <a:lnTo>
                    <a:pt x="1567" y="12"/>
                  </a:lnTo>
                  <a:lnTo>
                    <a:pt x="1570" y="13"/>
                  </a:lnTo>
                  <a:lnTo>
                    <a:pt x="1572" y="13"/>
                  </a:lnTo>
                  <a:lnTo>
                    <a:pt x="1572" y="15"/>
                  </a:lnTo>
                  <a:lnTo>
                    <a:pt x="1567" y="15"/>
                  </a:lnTo>
                  <a:lnTo>
                    <a:pt x="1567" y="16"/>
                  </a:lnTo>
                  <a:lnTo>
                    <a:pt x="1568" y="17"/>
                  </a:lnTo>
                  <a:lnTo>
                    <a:pt x="1572" y="20"/>
                  </a:lnTo>
                  <a:lnTo>
                    <a:pt x="1578" y="19"/>
                  </a:lnTo>
                  <a:lnTo>
                    <a:pt x="1583" y="16"/>
                  </a:lnTo>
                  <a:lnTo>
                    <a:pt x="1593" y="13"/>
                  </a:lnTo>
                  <a:lnTo>
                    <a:pt x="1607" y="12"/>
                  </a:lnTo>
                  <a:lnTo>
                    <a:pt x="1619" y="13"/>
                  </a:lnTo>
                  <a:lnTo>
                    <a:pt x="1638" y="16"/>
                  </a:lnTo>
                  <a:lnTo>
                    <a:pt x="1649" y="16"/>
                  </a:lnTo>
                  <a:lnTo>
                    <a:pt x="1660" y="19"/>
                  </a:lnTo>
                  <a:lnTo>
                    <a:pt x="1669" y="23"/>
                  </a:lnTo>
                  <a:lnTo>
                    <a:pt x="1672" y="28"/>
                  </a:lnTo>
                  <a:lnTo>
                    <a:pt x="1671" y="35"/>
                  </a:lnTo>
                  <a:lnTo>
                    <a:pt x="1667" y="42"/>
                  </a:lnTo>
                  <a:lnTo>
                    <a:pt x="1661" y="49"/>
                  </a:lnTo>
                  <a:lnTo>
                    <a:pt x="1656" y="54"/>
                  </a:lnTo>
                  <a:lnTo>
                    <a:pt x="1657" y="56"/>
                  </a:lnTo>
                  <a:lnTo>
                    <a:pt x="1659" y="58"/>
                  </a:lnTo>
                  <a:lnTo>
                    <a:pt x="1661" y="58"/>
                  </a:lnTo>
                  <a:lnTo>
                    <a:pt x="1664" y="60"/>
                  </a:lnTo>
                  <a:lnTo>
                    <a:pt x="1700" y="60"/>
                  </a:lnTo>
                  <a:lnTo>
                    <a:pt x="1713" y="61"/>
                  </a:lnTo>
                  <a:lnTo>
                    <a:pt x="1726" y="63"/>
                  </a:lnTo>
                  <a:lnTo>
                    <a:pt x="1739" y="67"/>
                  </a:lnTo>
                  <a:lnTo>
                    <a:pt x="1749" y="71"/>
                  </a:lnTo>
                  <a:lnTo>
                    <a:pt x="1756" y="74"/>
                  </a:lnTo>
                  <a:lnTo>
                    <a:pt x="1764" y="72"/>
                  </a:lnTo>
                  <a:lnTo>
                    <a:pt x="1773" y="69"/>
                  </a:lnTo>
                  <a:lnTo>
                    <a:pt x="1787" y="61"/>
                  </a:lnTo>
                  <a:lnTo>
                    <a:pt x="1798" y="58"/>
                  </a:lnTo>
                  <a:lnTo>
                    <a:pt x="1810" y="57"/>
                  </a:lnTo>
                  <a:lnTo>
                    <a:pt x="1820" y="56"/>
                  </a:lnTo>
                  <a:lnTo>
                    <a:pt x="1839" y="56"/>
                  </a:lnTo>
                  <a:lnTo>
                    <a:pt x="1850" y="57"/>
                  </a:lnTo>
                  <a:lnTo>
                    <a:pt x="1855" y="58"/>
                  </a:lnTo>
                  <a:lnTo>
                    <a:pt x="1858" y="64"/>
                  </a:lnTo>
                  <a:lnTo>
                    <a:pt x="1860" y="74"/>
                  </a:lnTo>
                  <a:lnTo>
                    <a:pt x="1861" y="84"/>
                  </a:lnTo>
                  <a:lnTo>
                    <a:pt x="1862" y="89"/>
                  </a:lnTo>
                  <a:lnTo>
                    <a:pt x="1864" y="94"/>
                  </a:lnTo>
                  <a:lnTo>
                    <a:pt x="1870" y="101"/>
                  </a:lnTo>
                  <a:lnTo>
                    <a:pt x="1875" y="104"/>
                  </a:lnTo>
                  <a:lnTo>
                    <a:pt x="1879" y="105"/>
                  </a:lnTo>
                  <a:lnTo>
                    <a:pt x="1886" y="104"/>
                  </a:lnTo>
                  <a:lnTo>
                    <a:pt x="1894" y="98"/>
                  </a:lnTo>
                  <a:lnTo>
                    <a:pt x="1901" y="91"/>
                  </a:lnTo>
                  <a:lnTo>
                    <a:pt x="1906" y="87"/>
                  </a:lnTo>
                  <a:lnTo>
                    <a:pt x="1909" y="87"/>
                  </a:lnTo>
                  <a:lnTo>
                    <a:pt x="1910" y="89"/>
                  </a:lnTo>
                  <a:lnTo>
                    <a:pt x="1913" y="90"/>
                  </a:lnTo>
                  <a:lnTo>
                    <a:pt x="1917" y="94"/>
                  </a:lnTo>
                  <a:lnTo>
                    <a:pt x="1920" y="95"/>
                  </a:lnTo>
                  <a:lnTo>
                    <a:pt x="1921" y="94"/>
                  </a:lnTo>
                  <a:lnTo>
                    <a:pt x="1925" y="93"/>
                  </a:lnTo>
                  <a:lnTo>
                    <a:pt x="1954" y="93"/>
                  </a:lnTo>
                  <a:lnTo>
                    <a:pt x="1962" y="90"/>
                  </a:lnTo>
                  <a:lnTo>
                    <a:pt x="1969" y="87"/>
                  </a:lnTo>
                  <a:lnTo>
                    <a:pt x="1984" y="87"/>
                  </a:lnTo>
                  <a:lnTo>
                    <a:pt x="1994" y="78"/>
                  </a:lnTo>
                  <a:lnTo>
                    <a:pt x="1996" y="71"/>
                  </a:lnTo>
                  <a:lnTo>
                    <a:pt x="1998" y="65"/>
                  </a:lnTo>
                  <a:lnTo>
                    <a:pt x="1998" y="63"/>
                  </a:lnTo>
                  <a:lnTo>
                    <a:pt x="2000" y="57"/>
                  </a:lnTo>
                  <a:lnTo>
                    <a:pt x="2000" y="54"/>
                  </a:lnTo>
                  <a:lnTo>
                    <a:pt x="1998" y="49"/>
                  </a:lnTo>
                  <a:lnTo>
                    <a:pt x="1992" y="45"/>
                  </a:lnTo>
                  <a:lnTo>
                    <a:pt x="1984" y="43"/>
                  </a:lnTo>
                  <a:lnTo>
                    <a:pt x="1974" y="43"/>
                  </a:lnTo>
                  <a:lnTo>
                    <a:pt x="1962" y="41"/>
                  </a:lnTo>
                  <a:lnTo>
                    <a:pt x="1959" y="39"/>
                  </a:lnTo>
                  <a:lnTo>
                    <a:pt x="1957" y="37"/>
                  </a:lnTo>
                  <a:lnTo>
                    <a:pt x="1955" y="32"/>
                  </a:lnTo>
                  <a:lnTo>
                    <a:pt x="1957" y="30"/>
                  </a:lnTo>
                  <a:lnTo>
                    <a:pt x="1957" y="26"/>
                  </a:lnTo>
                  <a:lnTo>
                    <a:pt x="1958" y="23"/>
                  </a:lnTo>
                  <a:lnTo>
                    <a:pt x="1962" y="19"/>
                  </a:lnTo>
                  <a:lnTo>
                    <a:pt x="1965" y="19"/>
                  </a:lnTo>
                  <a:lnTo>
                    <a:pt x="1966" y="20"/>
                  </a:lnTo>
                  <a:lnTo>
                    <a:pt x="1968" y="23"/>
                  </a:lnTo>
                  <a:lnTo>
                    <a:pt x="1972" y="27"/>
                  </a:lnTo>
                  <a:lnTo>
                    <a:pt x="1979" y="26"/>
                  </a:lnTo>
                  <a:lnTo>
                    <a:pt x="2003" y="26"/>
                  </a:lnTo>
                  <a:lnTo>
                    <a:pt x="2004" y="24"/>
                  </a:lnTo>
                  <a:lnTo>
                    <a:pt x="2004" y="23"/>
                  </a:lnTo>
                  <a:lnTo>
                    <a:pt x="2006" y="23"/>
                  </a:lnTo>
                  <a:lnTo>
                    <a:pt x="2006" y="21"/>
                  </a:lnTo>
                  <a:lnTo>
                    <a:pt x="2007" y="21"/>
                  </a:lnTo>
                  <a:lnTo>
                    <a:pt x="2014" y="23"/>
                  </a:lnTo>
                  <a:lnTo>
                    <a:pt x="2024" y="24"/>
                  </a:lnTo>
                  <a:lnTo>
                    <a:pt x="2035" y="27"/>
                  </a:lnTo>
                  <a:lnTo>
                    <a:pt x="2043" y="28"/>
                  </a:lnTo>
                  <a:lnTo>
                    <a:pt x="2047" y="28"/>
                  </a:lnTo>
                  <a:lnTo>
                    <a:pt x="2051" y="31"/>
                  </a:lnTo>
                  <a:lnTo>
                    <a:pt x="2054" y="32"/>
                  </a:lnTo>
                  <a:lnTo>
                    <a:pt x="2058" y="35"/>
                  </a:lnTo>
                  <a:lnTo>
                    <a:pt x="2059" y="38"/>
                  </a:lnTo>
                  <a:lnTo>
                    <a:pt x="2062" y="39"/>
                  </a:lnTo>
                  <a:lnTo>
                    <a:pt x="2063" y="42"/>
                  </a:lnTo>
                  <a:lnTo>
                    <a:pt x="2061" y="43"/>
                  </a:lnTo>
                  <a:lnTo>
                    <a:pt x="2052" y="46"/>
                  </a:lnTo>
                  <a:lnTo>
                    <a:pt x="2033" y="52"/>
                  </a:lnTo>
                  <a:lnTo>
                    <a:pt x="2026" y="53"/>
                  </a:lnTo>
                  <a:lnTo>
                    <a:pt x="2024" y="53"/>
                  </a:lnTo>
                  <a:lnTo>
                    <a:pt x="2024" y="54"/>
                  </a:lnTo>
                  <a:lnTo>
                    <a:pt x="2022" y="57"/>
                  </a:lnTo>
                  <a:lnTo>
                    <a:pt x="2024" y="58"/>
                  </a:lnTo>
                  <a:lnTo>
                    <a:pt x="2025" y="61"/>
                  </a:lnTo>
                  <a:lnTo>
                    <a:pt x="2026" y="63"/>
                  </a:lnTo>
                  <a:lnTo>
                    <a:pt x="2029" y="63"/>
                  </a:lnTo>
                  <a:lnTo>
                    <a:pt x="2033" y="64"/>
                  </a:lnTo>
                  <a:lnTo>
                    <a:pt x="2039" y="65"/>
                  </a:lnTo>
                  <a:lnTo>
                    <a:pt x="2044" y="68"/>
                  </a:lnTo>
                  <a:lnTo>
                    <a:pt x="2050" y="72"/>
                  </a:lnTo>
                  <a:lnTo>
                    <a:pt x="2056" y="75"/>
                  </a:lnTo>
                  <a:lnTo>
                    <a:pt x="2067" y="75"/>
                  </a:lnTo>
                  <a:lnTo>
                    <a:pt x="2080" y="74"/>
                  </a:lnTo>
                  <a:lnTo>
                    <a:pt x="2089" y="72"/>
                  </a:lnTo>
                  <a:lnTo>
                    <a:pt x="2095" y="72"/>
                  </a:lnTo>
                  <a:lnTo>
                    <a:pt x="2107" y="76"/>
                  </a:lnTo>
                  <a:lnTo>
                    <a:pt x="2115" y="82"/>
                  </a:lnTo>
                  <a:lnTo>
                    <a:pt x="2125" y="89"/>
                  </a:lnTo>
                  <a:lnTo>
                    <a:pt x="2137" y="95"/>
                  </a:lnTo>
                  <a:lnTo>
                    <a:pt x="2144" y="100"/>
                  </a:lnTo>
                  <a:lnTo>
                    <a:pt x="2147" y="101"/>
                  </a:lnTo>
                  <a:lnTo>
                    <a:pt x="2158" y="101"/>
                  </a:lnTo>
                  <a:lnTo>
                    <a:pt x="2170" y="100"/>
                  </a:lnTo>
                  <a:lnTo>
                    <a:pt x="2197" y="97"/>
                  </a:lnTo>
                  <a:lnTo>
                    <a:pt x="2223" y="97"/>
                  </a:lnTo>
                  <a:lnTo>
                    <a:pt x="2230" y="100"/>
                  </a:lnTo>
                  <a:lnTo>
                    <a:pt x="2241" y="106"/>
                  </a:lnTo>
                  <a:lnTo>
                    <a:pt x="2255" y="116"/>
                  </a:lnTo>
                  <a:lnTo>
                    <a:pt x="2263" y="121"/>
                  </a:lnTo>
                  <a:lnTo>
                    <a:pt x="2271" y="121"/>
                  </a:lnTo>
                  <a:lnTo>
                    <a:pt x="2281" y="120"/>
                  </a:lnTo>
                  <a:lnTo>
                    <a:pt x="2298" y="117"/>
                  </a:lnTo>
                  <a:lnTo>
                    <a:pt x="2316" y="116"/>
                  </a:lnTo>
                  <a:lnTo>
                    <a:pt x="2337" y="116"/>
                  </a:lnTo>
                  <a:lnTo>
                    <a:pt x="2349" y="117"/>
                  </a:lnTo>
                  <a:lnTo>
                    <a:pt x="2361" y="120"/>
                  </a:lnTo>
                  <a:lnTo>
                    <a:pt x="2368" y="126"/>
                  </a:lnTo>
                  <a:lnTo>
                    <a:pt x="2371" y="131"/>
                  </a:lnTo>
                  <a:lnTo>
                    <a:pt x="2375" y="134"/>
                  </a:lnTo>
                  <a:lnTo>
                    <a:pt x="2378" y="135"/>
                  </a:lnTo>
                  <a:lnTo>
                    <a:pt x="2382" y="135"/>
                  </a:lnTo>
                  <a:lnTo>
                    <a:pt x="2383" y="132"/>
                  </a:lnTo>
                  <a:lnTo>
                    <a:pt x="2386" y="128"/>
                  </a:lnTo>
                  <a:lnTo>
                    <a:pt x="2389" y="121"/>
                  </a:lnTo>
                  <a:lnTo>
                    <a:pt x="2393" y="115"/>
                  </a:lnTo>
                  <a:lnTo>
                    <a:pt x="2397" y="111"/>
                  </a:lnTo>
                  <a:lnTo>
                    <a:pt x="2401" y="111"/>
                  </a:lnTo>
                  <a:lnTo>
                    <a:pt x="2408" y="112"/>
                  </a:lnTo>
                  <a:lnTo>
                    <a:pt x="2416" y="115"/>
                  </a:lnTo>
                  <a:lnTo>
                    <a:pt x="2423" y="119"/>
                  </a:lnTo>
                  <a:lnTo>
                    <a:pt x="2432" y="121"/>
                  </a:lnTo>
                  <a:lnTo>
                    <a:pt x="2461" y="121"/>
                  </a:lnTo>
                  <a:lnTo>
                    <a:pt x="2475" y="120"/>
                  </a:lnTo>
                  <a:lnTo>
                    <a:pt x="2484" y="121"/>
                  </a:lnTo>
                  <a:lnTo>
                    <a:pt x="2493" y="126"/>
                  </a:lnTo>
                  <a:lnTo>
                    <a:pt x="2501" y="131"/>
                  </a:lnTo>
                  <a:lnTo>
                    <a:pt x="2505" y="139"/>
                  </a:lnTo>
                  <a:lnTo>
                    <a:pt x="2499" y="153"/>
                  </a:lnTo>
                  <a:lnTo>
                    <a:pt x="2499" y="161"/>
                  </a:lnTo>
                  <a:lnTo>
                    <a:pt x="2505" y="178"/>
                  </a:lnTo>
                  <a:lnTo>
                    <a:pt x="2505" y="184"/>
                  </a:lnTo>
                  <a:lnTo>
                    <a:pt x="2504" y="189"/>
                  </a:lnTo>
                  <a:lnTo>
                    <a:pt x="2498" y="194"/>
                  </a:lnTo>
                  <a:lnTo>
                    <a:pt x="2495" y="195"/>
                  </a:lnTo>
                  <a:lnTo>
                    <a:pt x="2491" y="197"/>
                  </a:lnTo>
                  <a:lnTo>
                    <a:pt x="2489" y="198"/>
                  </a:lnTo>
                  <a:lnTo>
                    <a:pt x="2484" y="198"/>
                  </a:lnTo>
                  <a:lnTo>
                    <a:pt x="2482" y="201"/>
                  </a:lnTo>
                  <a:lnTo>
                    <a:pt x="2484" y="205"/>
                  </a:lnTo>
                  <a:lnTo>
                    <a:pt x="2489" y="212"/>
                  </a:lnTo>
                  <a:lnTo>
                    <a:pt x="2495" y="217"/>
                  </a:lnTo>
                  <a:lnTo>
                    <a:pt x="2501" y="223"/>
                  </a:lnTo>
                  <a:lnTo>
                    <a:pt x="2504" y="228"/>
                  </a:lnTo>
                  <a:lnTo>
                    <a:pt x="2502" y="231"/>
                  </a:lnTo>
                  <a:lnTo>
                    <a:pt x="2501" y="232"/>
                  </a:lnTo>
                  <a:lnTo>
                    <a:pt x="2491" y="232"/>
                  </a:lnTo>
                  <a:lnTo>
                    <a:pt x="2489" y="231"/>
                  </a:lnTo>
                  <a:lnTo>
                    <a:pt x="2482" y="230"/>
                  </a:lnTo>
                  <a:lnTo>
                    <a:pt x="2469" y="231"/>
                  </a:lnTo>
                  <a:lnTo>
                    <a:pt x="2456" y="235"/>
                  </a:lnTo>
                  <a:lnTo>
                    <a:pt x="2438" y="239"/>
                  </a:lnTo>
                  <a:lnTo>
                    <a:pt x="2424" y="245"/>
                  </a:lnTo>
                  <a:lnTo>
                    <a:pt x="2412" y="252"/>
                  </a:lnTo>
                  <a:lnTo>
                    <a:pt x="2402" y="257"/>
                  </a:lnTo>
                  <a:lnTo>
                    <a:pt x="2390" y="261"/>
                  </a:lnTo>
                  <a:lnTo>
                    <a:pt x="2376" y="264"/>
                  </a:lnTo>
                  <a:lnTo>
                    <a:pt x="2353" y="264"/>
                  </a:lnTo>
                  <a:lnTo>
                    <a:pt x="2345" y="263"/>
                  </a:lnTo>
                  <a:lnTo>
                    <a:pt x="2330" y="263"/>
                  </a:lnTo>
                  <a:lnTo>
                    <a:pt x="2313" y="264"/>
                  </a:lnTo>
                  <a:lnTo>
                    <a:pt x="2304" y="267"/>
                  </a:lnTo>
                  <a:lnTo>
                    <a:pt x="2298" y="272"/>
                  </a:lnTo>
                  <a:lnTo>
                    <a:pt x="2292" y="286"/>
                  </a:lnTo>
                  <a:lnTo>
                    <a:pt x="2290" y="290"/>
                  </a:lnTo>
                  <a:lnTo>
                    <a:pt x="2290" y="295"/>
                  </a:lnTo>
                  <a:lnTo>
                    <a:pt x="2292" y="297"/>
                  </a:lnTo>
                  <a:lnTo>
                    <a:pt x="2292" y="300"/>
                  </a:lnTo>
                  <a:lnTo>
                    <a:pt x="2293" y="301"/>
                  </a:lnTo>
                  <a:lnTo>
                    <a:pt x="2293" y="304"/>
                  </a:lnTo>
                  <a:lnTo>
                    <a:pt x="2292" y="306"/>
                  </a:lnTo>
                  <a:lnTo>
                    <a:pt x="2286" y="322"/>
                  </a:lnTo>
                  <a:lnTo>
                    <a:pt x="2283" y="337"/>
                  </a:lnTo>
                  <a:lnTo>
                    <a:pt x="2281" y="342"/>
                  </a:lnTo>
                  <a:lnTo>
                    <a:pt x="2272" y="345"/>
                  </a:lnTo>
                  <a:lnTo>
                    <a:pt x="2264" y="349"/>
                  </a:lnTo>
                  <a:lnTo>
                    <a:pt x="2257" y="354"/>
                  </a:lnTo>
                  <a:lnTo>
                    <a:pt x="2249" y="365"/>
                  </a:lnTo>
                  <a:lnTo>
                    <a:pt x="2237" y="380"/>
                  </a:lnTo>
                  <a:lnTo>
                    <a:pt x="2212" y="405"/>
                  </a:lnTo>
                  <a:lnTo>
                    <a:pt x="2203" y="413"/>
                  </a:lnTo>
                  <a:lnTo>
                    <a:pt x="2196" y="423"/>
                  </a:lnTo>
                  <a:lnTo>
                    <a:pt x="2192" y="428"/>
                  </a:lnTo>
                  <a:lnTo>
                    <a:pt x="2190" y="431"/>
                  </a:lnTo>
                  <a:lnTo>
                    <a:pt x="2192" y="427"/>
                  </a:lnTo>
                  <a:lnTo>
                    <a:pt x="2193" y="419"/>
                  </a:lnTo>
                  <a:lnTo>
                    <a:pt x="2197" y="406"/>
                  </a:lnTo>
                  <a:lnTo>
                    <a:pt x="2203" y="394"/>
                  </a:lnTo>
                  <a:lnTo>
                    <a:pt x="2205" y="385"/>
                  </a:lnTo>
                  <a:lnTo>
                    <a:pt x="2203" y="374"/>
                  </a:lnTo>
                  <a:lnTo>
                    <a:pt x="2195" y="352"/>
                  </a:lnTo>
                  <a:lnTo>
                    <a:pt x="2192" y="341"/>
                  </a:lnTo>
                  <a:lnTo>
                    <a:pt x="2192" y="330"/>
                  </a:lnTo>
                  <a:lnTo>
                    <a:pt x="2196" y="322"/>
                  </a:lnTo>
                  <a:lnTo>
                    <a:pt x="2201" y="313"/>
                  </a:lnTo>
                  <a:lnTo>
                    <a:pt x="2208" y="304"/>
                  </a:lnTo>
                  <a:lnTo>
                    <a:pt x="2219" y="294"/>
                  </a:lnTo>
                  <a:lnTo>
                    <a:pt x="2233" y="287"/>
                  </a:lnTo>
                  <a:lnTo>
                    <a:pt x="2245" y="280"/>
                  </a:lnTo>
                  <a:lnTo>
                    <a:pt x="2256" y="275"/>
                  </a:lnTo>
                  <a:lnTo>
                    <a:pt x="2262" y="271"/>
                  </a:lnTo>
                  <a:lnTo>
                    <a:pt x="2271" y="264"/>
                  </a:lnTo>
                  <a:lnTo>
                    <a:pt x="2282" y="256"/>
                  </a:lnTo>
                  <a:lnTo>
                    <a:pt x="2301" y="239"/>
                  </a:lnTo>
                  <a:lnTo>
                    <a:pt x="2308" y="234"/>
                  </a:lnTo>
                  <a:lnTo>
                    <a:pt x="2311" y="232"/>
                  </a:lnTo>
                  <a:lnTo>
                    <a:pt x="2309" y="232"/>
                  </a:lnTo>
                  <a:lnTo>
                    <a:pt x="2308" y="234"/>
                  </a:lnTo>
                  <a:lnTo>
                    <a:pt x="2305" y="235"/>
                  </a:lnTo>
                  <a:lnTo>
                    <a:pt x="2301" y="238"/>
                  </a:lnTo>
                  <a:lnTo>
                    <a:pt x="2296" y="241"/>
                  </a:lnTo>
                  <a:lnTo>
                    <a:pt x="2292" y="243"/>
                  </a:lnTo>
                  <a:lnTo>
                    <a:pt x="2281" y="250"/>
                  </a:lnTo>
                  <a:lnTo>
                    <a:pt x="2268" y="256"/>
                  </a:lnTo>
                  <a:lnTo>
                    <a:pt x="2259" y="258"/>
                  </a:lnTo>
                  <a:lnTo>
                    <a:pt x="2256" y="258"/>
                  </a:lnTo>
                  <a:lnTo>
                    <a:pt x="2255" y="256"/>
                  </a:lnTo>
                  <a:lnTo>
                    <a:pt x="2253" y="254"/>
                  </a:lnTo>
                  <a:lnTo>
                    <a:pt x="2252" y="250"/>
                  </a:lnTo>
                  <a:lnTo>
                    <a:pt x="2252" y="238"/>
                  </a:lnTo>
                  <a:lnTo>
                    <a:pt x="2249" y="234"/>
                  </a:lnTo>
                  <a:lnTo>
                    <a:pt x="2244" y="234"/>
                  </a:lnTo>
                  <a:lnTo>
                    <a:pt x="2236" y="235"/>
                  </a:lnTo>
                  <a:lnTo>
                    <a:pt x="2229" y="241"/>
                  </a:lnTo>
                  <a:lnTo>
                    <a:pt x="2214" y="256"/>
                  </a:lnTo>
                  <a:lnTo>
                    <a:pt x="2201" y="264"/>
                  </a:lnTo>
                  <a:lnTo>
                    <a:pt x="2186" y="275"/>
                  </a:lnTo>
                  <a:lnTo>
                    <a:pt x="2182" y="279"/>
                  </a:lnTo>
                  <a:lnTo>
                    <a:pt x="2178" y="282"/>
                  </a:lnTo>
                  <a:lnTo>
                    <a:pt x="2177" y="285"/>
                  </a:lnTo>
                  <a:lnTo>
                    <a:pt x="2174" y="287"/>
                  </a:lnTo>
                  <a:lnTo>
                    <a:pt x="2170" y="287"/>
                  </a:lnTo>
                  <a:lnTo>
                    <a:pt x="2169" y="289"/>
                  </a:lnTo>
                  <a:lnTo>
                    <a:pt x="2158" y="289"/>
                  </a:lnTo>
                  <a:lnTo>
                    <a:pt x="2148" y="285"/>
                  </a:lnTo>
                  <a:lnTo>
                    <a:pt x="2140" y="280"/>
                  </a:lnTo>
                  <a:lnTo>
                    <a:pt x="2133" y="275"/>
                  </a:lnTo>
                  <a:lnTo>
                    <a:pt x="2126" y="274"/>
                  </a:lnTo>
                  <a:lnTo>
                    <a:pt x="2119" y="276"/>
                  </a:lnTo>
                  <a:lnTo>
                    <a:pt x="2108" y="279"/>
                  </a:lnTo>
                  <a:lnTo>
                    <a:pt x="2093" y="282"/>
                  </a:lnTo>
                  <a:lnTo>
                    <a:pt x="2076" y="282"/>
                  </a:lnTo>
                  <a:lnTo>
                    <a:pt x="2058" y="280"/>
                  </a:lnTo>
                  <a:lnTo>
                    <a:pt x="2033" y="280"/>
                  </a:lnTo>
                  <a:lnTo>
                    <a:pt x="2026" y="283"/>
                  </a:lnTo>
                  <a:lnTo>
                    <a:pt x="2009" y="301"/>
                  </a:lnTo>
                  <a:lnTo>
                    <a:pt x="1998" y="311"/>
                  </a:lnTo>
                  <a:lnTo>
                    <a:pt x="1988" y="320"/>
                  </a:lnTo>
                  <a:lnTo>
                    <a:pt x="1979" y="326"/>
                  </a:lnTo>
                  <a:lnTo>
                    <a:pt x="1969" y="330"/>
                  </a:lnTo>
                  <a:lnTo>
                    <a:pt x="1959" y="335"/>
                  </a:lnTo>
                  <a:lnTo>
                    <a:pt x="1951" y="341"/>
                  </a:lnTo>
                  <a:lnTo>
                    <a:pt x="1947" y="346"/>
                  </a:lnTo>
                  <a:lnTo>
                    <a:pt x="1947" y="352"/>
                  </a:lnTo>
                  <a:lnTo>
                    <a:pt x="1948" y="354"/>
                  </a:lnTo>
                  <a:lnTo>
                    <a:pt x="1954" y="354"/>
                  </a:lnTo>
                  <a:lnTo>
                    <a:pt x="1961" y="348"/>
                  </a:lnTo>
                  <a:lnTo>
                    <a:pt x="1963" y="346"/>
                  </a:lnTo>
                  <a:lnTo>
                    <a:pt x="1966" y="343"/>
                  </a:lnTo>
                  <a:lnTo>
                    <a:pt x="1969" y="343"/>
                  </a:lnTo>
                  <a:lnTo>
                    <a:pt x="1969" y="353"/>
                  </a:lnTo>
                  <a:lnTo>
                    <a:pt x="1968" y="356"/>
                  </a:lnTo>
                  <a:lnTo>
                    <a:pt x="1969" y="359"/>
                  </a:lnTo>
                  <a:lnTo>
                    <a:pt x="1969" y="361"/>
                  </a:lnTo>
                  <a:lnTo>
                    <a:pt x="1970" y="363"/>
                  </a:lnTo>
                  <a:lnTo>
                    <a:pt x="1973" y="363"/>
                  </a:lnTo>
                  <a:lnTo>
                    <a:pt x="1981" y="361"/>
                  </a:lnTo>
                  <a:lnTo>
                    <a:pt x="1989" y="357"/>
                  </a:lnTo>
                  <a:lnTo>
                    <a:pt x="1998" y="354"/>
                  </a:lnTo>
                  <a:lnTo>
                    <a:pt x="2002" y="354"/>
                  </a:lnTo>
                  <a:lnTo>
                    <a:pt x="2007" y="356"/>
                  </a:lnTo>
                  <a:lnTo>
                    <a:pt x="2011" y="360"/>
                  </a:lnTo>
                  <a:lnTo>
                    <a:pt x="2017" y="371"/>
                  </a:lnTo>
                  <a:lnTo>
                    <a:pt x="2017" y="368"/>
                  </a:lnTo>
                  <a:lnTo>
                    <a:pt x="2018" y="365"/>
                  </a:lnTo>
                  <a:lnTo>
                    <a:pt x="2020" y="364"/>
                  </a:lnTo>
                  <a:lnTo>
                    <a:pt x="2022" y="364"/>
                  </a:lnTo>
                  <a:lnTo>
                    <a:pt x="2025" y="363"/>
                  </a:lnTo>
                  <a:lnTo>
                    <a:pt x="2040" y="363"/>
                  </a:lnTo>
                  <a:lnTo>
                    <a:pt x="2041" y="364"/>
                  </a:lnTo>
                  <a:lnTo>
                    <a:pt x="2041" y="365"/>
                  </a:lnTo>
                  <a:lnTo>
                    <a:pt x="2043" y="368"/>
                  </a:lnTo>
                  <a:lnTo>
                    <a:pt x="2043" y="369"/>
                  </a:lnTo>
                  <a:lnTo>
                    <a:pt x="2046" y="372"/>
                  </a:lnTo>
                  <a:lnTo>
                    <a:pt x="2046" y="376"/>
                  </a:lnTo>
                  <a:lnTo>
                    <a:pt x="2043" y="382"/>
                  </a:lnTo>
                  <a:lnTo>
                    <a:pt x="2040" y="383"/>
                  </a:lnTo>
                  <a:lnTo>
                    <a:pt x="2037" y="386"/>
                  </a:lnTo>
                  <a:lnTo>
                    <a:pt x="2037" y="389"/>
                  </a:lnTo>
                  <a:lnTo>
                    <a:pt x="2040" y="390"/>
                  </a:lnTo>
                  <a:lnTo>
                    <a:pt x="2041" y="393"/>
                  </a:lnTo>
                  <a:lnTo>
                    <a:pt x="2044" y="397"/>
                  </a:lnTo>
                  <a:lnTo>
                    <a:pt x="2047" y="400"/>
                  </a:lnTo>
                  <a:lnTo>
                    <a:pt x="2051" y="409"/>
                  </a:lnTo>
                  <a:lnTo>
                    <a:pt x="2054" y="419"/>
                  </a:lnTo>
                  <a:lnTo>
                    <a:pt x="2054" y="428"/>
                  </a:lnTo>
                  <a:lnTo>
                    <a:pt x="2052" y="432"/>
                  </a:lnTo>
                  <a:lnTo>
                    <a:pt x="2050" y="434"/>
                  </a:lnTo>
                  <a:lnTo>
                    <a:pt x="2047" y="437"/>
                  </a:lnTo>
                  <a:lnTo>
                    <a:pt x="2043" y="439"/>
                  </a:lnTo>
                  <a:lnTo>
                    <a:pt x="2041" y="443"/>
                  </a:lnTo>
                  <a:lnTo>
                    <a:pt x="2040" y="446"/>
                  </a:lnTo>
                  <a:lnTo>
                    <a:pt x="2041" y="452"/>
                  </a:lnTo>
                  <a:lnTo>
                    <a:pt x="2044" y="468"/>
                  </a:lnTo>
                  <a:lnTo>
                    <a:pt x="2044" y="475"/>
                  </a:lnTo>
                  <a:lnTo>
                    <a:pt x="2043" y="479"/>
                  </a:lnTo>
                  <a:lnTo>
                    <a:pt x="2037" y="479"/>
                  </a:lnTo>
                  <a:lnTo>
                    <a:pt x="2035" y="478"/>
                  </a:lnTo>
                  <a:lnTo>
                    <a:pt x="2032" y="475"/>
                  </a:lnTo>
                  <a:lnTo>
                    <a:pt x="2029" y="474"/>
                  </a:lnTo>
                  <a:lnTo>
                    <a:pt x="2028" y="471"/>
                  </a:lnTo>
                  <a:lnTo>
                    <a:pt x="2026" y="469"/>
                  </a:lnTo>
                  <a:lnTo>
                    <a:pt x="2025" y="463"/>
                  </a:lnTo>
                  <a:lnTo>
                    <a:pt x="2024" y="449"/>
                  </a:lnTo>
                  <a:lnTo>
                    <a:pt x="2024" y="408"/>
                  </a:lnTo>
                  <a:lnTo>
                    <a:pt x="2022" y="394"/>
                  </a:lnTo>
                  <a:lnTo>
                    <a:pt x="2018" y="378"/>
                  </a:lnTo>
                  <a:lnTo>
                    <a:pt x="2017" y="391"/>
                  </a:lnTo>
                  <a:lnTo>
                    <a:pt x="2013" y="404"/>
                  </a:lnTo>
                  <a:lnTo>
                    <a:pt x="2009" y="420"/>
                  </a:lnTo>
                  <a:lnTo>
                    <a:pt x="2003" y="438"/>
                  </a:lnTo>
                  <a:lnTo>
                    <a:pt x="1995" y="454"/>
                  </a:lnTo>
                  <a:lnTo>
                    <a:pt x="1981" y="471"/>
                  </a:lnTo>
                  <a:lnTo>
                    <a:pt x="1958" y="494"/>
                  </a:lnTo>
                  <a:lnTo>
                    <a:pt x="1946" y="505"/>
                  </a:lnTo>
                  <a:lnTo>
                    <a:pt x="1936" y="516"/>
                  </a:lnTo>
                  <a:lnTo>
                    <a:pt x="1931" y="523"/>
                  </a:lnTo>
                  <a:lnTo>
                    <a:pt x="1924" y="526"/>
                  </a:lnTo>
                  <a:lnTo>
                    <a:pt x="1916" y="526"/>
                  </a:lnTo>
                  <a:lnTo>
                    <a:pt x="1907" y="523"/>
                  </a:lnTo>
                  <a:lnTo>
                    <a:pt x="1902" y="519"/>
                  </a:lnTo>
                  <a:lnTo>
                    <a:pt x="1901" y="517"/>
                  </a:lnTo>
                  <a:lnTo>
                    <a:pt x="1899" y="519"/>
                  </a:lnTo>
                  <a:lnTo>
                    <a:pt x="1896" y="520"/>
                  </a:lnTo>
                  <a:lnTo>
                    <a:pt x="1884" y="533"/>
                  </a:lnTo>
                  <a:lnTo>
                    <a:pt x="1881" y="534"/>
                  </a:lnTo>
                  <a:lnTo>
                    <a:pt x="1875" y="539"/>
                  </a:lnTo>
                  <a:lnTo>
                    <a:pt x="1869" y="546"/>
                  </a:lnTo>
                  <a:lnTo>
                    <a:pt x="1866" y="556"/>
                  </a:lnTo>
                  <a:lnTo>
                    <a:pt x="1864" y="561"/>
                  </a:lnTo>
                  <a:lnTo>
                    <a:pt x="1858" y="564"/>
                  </a:lnTo>
                  <a:lnTo>
                    <a:pt x="1854" y="565"/>
                  </a:lnTo>
                  <a:lnTo>
                    <a:pt x="1849" y="568"/>
                  </a:lnTo>
                  <a:lnTo>
                    <a:pt x="1847" y="571"/>
                  </a:lnTo>
                  <a:lnTo>
                    <a:pt x="1846" y="572"/>
                  </a:lnTo>
                  <a:lnTo>
                    <a:pt x="1847" y="579"/>
                  </a:lnTo>
                  <a:lnTo>
                    <a:pt x="1853" y="589"/>
                  </a:lnTo>
                  <a:lnTo>
                    <a:pt x="1864" y="605"/>
                  </a:lnTo>
                  <a:lnTo>
                    <a:pt x="1865" y="613"/>
                  </a:lnTo>
                  <a:lnTo>
                    <a:pt x="1865" y="623"/>
                  </a:lnTo>
                  <a:lnTo>
                    <a:pt x="1862" y="634"/>
                  </a:lnTo>
                  <a:lnTo>
                    <a:pt x="1858" y="642"/>
                  </a:lnTo>
                  <a:lnTo>
                    <a:pt x="1853" y="649"/>
                  </a:lnTo>
                  <a:lnTo>
                    <a:pt x="1846" y="653"/>
                  </a:lnTo>
                  <a:lnTo>
                    <a:pt x="1840" y="657"/>
                  </a:lnTo>
                  <a:lnTo>
                    <a:pt x="1834" y="657"/>
                  </a:lnTo>
                  <a:lnTo>
                    <a:pt x="1825" y="653"/>
                  </a:lnTo>
                  <a:lnTo>
                    <a:pt x="1820" y="648"/>
                  </a:lnTo>
                  <a:lnTo>
                    <a:pt x="1821" y="641"/>
                  </a:lnTo>
                  <a:lnTo>
                    <a:pt x="1825" y="634"/>
                  </a:lnTo>
                  <a:lnTo>
                    <a:pt x="1829" y="626"/>
                  </a:lnTo>
                  <a:lnTo>
                    <a:pt x="1831" y="616"/>
                  </a:lnTo>
                  <a:lnTo>
                    <a:pt x="1828" y="609"/>
                  </a:lnTo>
                  <a:lnTo>
                    <a:pt x="1824" y="604"/>
                  </a:lnTo>
                  <a:lnTo>
                    <a:pt x="1821" y="600"/>
                  </a:lnTo>
                  <a:lnTo>
                    <a:pt x="1819" y="600"/>
                  </a:lnTo>
                  <a:lnTo>
                    <a:pt x="1816" y="602"/>
                  </a:lnTo>
                  <a:lnTo>
                    <a:pt x="1813" y="604"/>
                  </a:lnTo>
                  <a:lnTo>
                    <a:pt x="1809" y="608"/>
                  </a:lnTo>
                  <a:lnTo>
                    <a:pt x="1806" y="609"/>
                  </a:lnTo>
                  <a:lnTo>
                    <a:pt x="1805" y="609"/>
                  </a:lnTo>
                  <a:lnTo>
                    <a:pt x="1803" y="608"/>
                  </a:lnTo>
                  <a:lnTo>
                    <a:pt x="1803" y="598"/>
                  </a:lnTo>
                  <a:lnTo>
                    <a:pt x="1806" y="590"/>
                  </a:lnTo>
                  <a:lnTo>
                    <a:pt x="1808" y="583"/>
                  </a:lnTo>
                  <a:lnTo>
                    <a:pt x="1806" y="575"/>
                  </a:lnTo>
                  <a:lnTo>
                    <a:pt x="1803" y="568"/>
                  </a:lnTo>
                  <a:lnTo>
                    <a:pt x="1801" y="564"/>
                  </a:lnTo>
                  <a:lnTo>
                    <a:pt x="1797" y="565"/>
                  </a:lnTo>
                  <a:lnTo>
                    <a:pt x="1790" y="570"/>
                  </a:lnTo>
                  <a:lnTo>
                    <a:pt x="1782" y="576"/>
                  </a:lnTo>
                  <a:lnTo>
                    <a:pt x="1775" y="580"/>
                  </a:lnTo>
                  <a:lnTo>
                    <a:pt x="1768" y="582"/>
                  </a:lnTo>
                  <a:lnTo>
                    <a:pt x="1765" y="579"/>
                  </a:lnTo>
                  <a:lnTo>
                    <a:pt x="1764" y="572"/>
                  </a:lnTo>
                  <a:lnTo>
                    <a:pt x="1765" y="565"/>
                  </a:lnTo>
                  <a:lnTo>
                    <a:pt x="1768" y="557"/>
                  </a:lnTo>
                  <a:lnTo>
                    <a:pt x="1771" y="552"/>
                  </a:lnTo>
                  <a:lnTo>
                    <a:pt x="1771" y="549"/>
                  </a:lnTo>
                  <a:lnTo>
                    <a:pt x="1768" y="549"/>
                  </a:lnTo>
                  <a:lnTo>
                    <a:pt x="1765" y="550"/>
                  </a:lnTo>
                  <a:lnTo>
                    <a:pt x="1762" y="553"/>
                  </a:lnTo>
                  <a:lnTo>
                    <a:pt x="1760" y="554"/>
                  </a:lnTo>
                  <a:lnTo>
                    <a:pt x="1757" y="557"/>
                  </a:lnTo>
                  <a:lnTo>
                    <a:pt x="1750" y="563"/>
                  </a:lnTo>
                  <a:lnTo>
                    <a:pt x="1743" y="570"/>
                  </a:lnTo>
                  <a:lnTo>
                    <a:pt x="1736" y="575"/>
                  </a:lnTo>
                  <a:lnTo>
                    <a:pt x="1731" y="576"/>
                  </a:lnTo>
                  <a:lnTo>
                    <a:pt x="1728" y="576"/>
                  </a:lnTo>
                  <a:lnTo>
                    <a:pt x="1727" y="578"/>
                  </a:lnTo>
                  <a:lnTo>
                    <a:pt x="1724" y="579"/>
                  </a:lnTo>
                  <a:lnTo>
                    <a:pt x="1721" y="582"/>
                  </a:lnTo>
                  <a:lnTo>
                    <a:pt x="1720" y="585"/>
                  </a:lnTo>
                  <a:lnTo>
                    <a:pt x="1720" y="587"/>
                  </a:lnTo>
                  <a:lnTo>
                    <a:pt x="1721" y="591"/>
                  </a:lnTo>
                  <a:lnTo>
                    <a:pt x="1738" y="608"/>
                  </a:lnTo>
                  <a:lnTo>
                    <a:pt x="1741" y="609"/>
                  </a:lnTo>
                  <a:lnTo>
                    <a:pt x="1749" y="609"/>
                  </a:lnTo>
                  <a:lnTo>
                    <a:pt x="1757" y="607"/>
                  </a:lnTo>
                  <a:lnTo>
                    <a:pt x="1765" y="605"/>
                  </a:lnTo>
                  <a:lnTo>
                    <a:pt x="1768" y="605"/>
                  </a:lnTo>
                  <a:lnTo>
                    <a:pt x="1771" y="607"/>
                  </a:lnTo>
                  <a:lnTo>
                    <a:pt x="1773" y="609"/>
                  </a:lnTo>
                  <a:lnTo>
                    <a:pt x="1775" y="612"/>
                  </a:lnTo>
                  <a:lnTo>
                    <a:pt x="1775" y="622"/>
                  </a:lnTo>
                  <a:lnTo>
                    <a:pt x="1771" y="626"/>
                  </a:lnTo>
                  <a:lnTo>
                    <a:pt x="1762" y="631"/>
                  </a:lnTo>
                  <a:lnTo>
                    <a:pt x="1754" y="635"/>
                  </a:lnTo>
                  <a:lnTo>
                    <a:pt x="1747" y="638"/>
                  </a:lnTo>
                  <a:lnTo>
                    <a:pt x="1742" y="642"/>
                  </a:lnTo>
                  <a:lnTo>
                    <a:pt x="1742" y="646"/>
                  </a:lnTo>
                  <a:lnTo>
                    <a:pt x="1747" y="654"/>
                  </a:lnTo>
                  <a:lnTo>
                    <a:pt x="1757" y="667"/>
                  </a:lnTo>
                  <a:lnTo>
                    <a:pt x="1765" y="683"/>
                  </a:lnTo>
                  <a:lnTo>
                    <a:pt x="1771" y="701"/>
                  </a:lnTo>
                  <a:lnTo>
                    <a:pt x="1772" y="719"/>
                  </a:lnTo>
                  <a:lnTo>
                    <a:pt x="1773" y="734"/>
                  </a:lnTo>
                  <a:lnTo>
                    <a:pt x="1772" y="742"/>
                  </a:lnTo>
                  <a:lnTo>
                    <a:pt x="1765" y="752"/>
                  </a:lnTo>
                  <a:lnTo>
                    <a:pt x="1757" y="761"/>
                  </a:lnTo>
                  <a:lnTo>
                    <a:pt x="1747" y="772"/>
                  </a:lnTo>
                  <a:lnTo>
                    <a:pt x="1739" y="781"/>
                  </a:lnTo>
                  <a:lnTo>
                    <a:pt x="1732" y="786"/>
                  </a:lnTo>
                  <a:lnTo>
                    <a:pt x="1726" y="796"/>
                  </a:lnTo>
                  <a:lnTo>
                    <a:pt x="1717" y="807"/>
                  </a:lnTo>
                  <a:lnTo>
                    <a:pt x="1708" y="818"/>
                  </a:lnTo>
                  <a:lnTo>
                    <a:pt x="1697" y="827"/>
                  </a:lnTo>
                  <a:lnTo>
                    <a:pt x="1686" y="833"/>
                  </a:lnTo>
                  <a:lnTo>
                    <a:pt x="1672" y="838"/>
                  </a:lnTo>
                  <a:lnTo>
                    <a:pt x="1659" y="841"/>
                  </a:lnTo>
                  <a:lnTo>
                    <a:pt x="1648" y="844"/>
                  </a:lnTo>
                  <a:lnTo>
                    <a:pt x="1641" y="842"/>
                  </a:lnTo>
                  <a:lnTo>
                    <a:pt x="1638" y="841"/>
                  </a:lnTo>
                  <a:lnTo>
                    <a:pt x="1633" y="844"/>
                  </a:lnTo>
                  <a:lnTo>
                    <a:pt x="1628" y="846"/>
                  </a:lnTo>
                  <a:lnTo>
                    <a:pt x="1626" y="849"/>
                  </a:lnTo>
                  <a:lnTo>
                    <a:pt x="1623" y="853"/>
                  </a:lnTo>
                  <a:lnTo>
                    <a:pt x="1622" y="857"/>
                  </a:lnTo>
                  <a:lnTo>
                    <a:pt x="1622" y="863"/>
                  </a:lnTo>
                  <a:lnTo>
                    <a:pt x="1623" y="868"/>
                  </a:lnTo>
                  <a:lnTo>
                    <a:pt x="1626" y="874"/>
                  </a:lnTo>
                  <a:lnTo>
                    <a:pt x="1630" y="878"/>
                  </a:lnTo>
                  <a:lnTo>
                    <a:pt x="1630" y="879"/>
                  </a:lnTo>
                  <a:lnTo>
                    <a:pt x="1628" y="885"/>
                  </a:lnTo>
                  <a:lnTo>
                    <a:pt x="1624" y="892"/>
                  </a:lnTo>
                  <a:lnTo>
                    <a:pt x="1619" y="898"/>
                  </a:lnTo>
                  <a:lnTo>
                    <a:pt x="1615" y="905"/>
                  </a:lnTo>
                  <a:lnTo>
                    <a:pt x="1613" y="907"/>
                  </a:lnTo>
                  <a:lnTo>
                    <a:pt x="1608" y="907"/>
                  </a:lnTo>
                  <a:lnTo>
                    <a:pt x="1602" y="904"/>
                  </a:lnTo>
                  <a:lnTo>
                    <a:pt x="1601" y="901"/>
                  </a:lnTo>
                  <a:lnTo>
                    <a:pt x="1598" y="897"/>
                  </a:lnTo>
                  <a:lnTo>
                    <a:pt x="1598" y="886"/>
                  </a:lnTo>
                  <a:lnTo>
                    <a:pt x="1601" y="874"/>
                  </a:lnTo>
                  <a:lnTo>
                    <a:pt x="1605" y="864"/>
                  </a:lnTo>
                  <a:lnTo>
                    <a:pt x="1608" y="857"/>
                  </a:lnTo>
                  <a:lnTo>
                    <a:pt x="1609" y="850"/>
                  </a:lnTo>
                  <a:lnTo>
                    <a:pt x="1608" y="846"/>
                  </a:lnTo>
                  <a:lnTo>
                    <a:pt x="1607" y="844"/>
                  </a:lnTo>
                  <a:lnTo>
                    <a:pt x="1604" y="841"/>
                  </a:lnTo>
                  <a:lnTo>
                    <a:pt x="1601" y="839"/>
                  </a:lnTo>
                  <a:lnTo>
                    <a:pt x="1598" y="839"/>
                  </a:lnTo>
                  <a:lnTo>
                    <a:pt x="1596" y="841"/>
                  </a:lnTo>
                  <a:lnTo>
                    <a:pt x="1587" y="849"/>
                  </a:lnTo>
                  <a:lnTo>
                    <a:pt x="1581" y="857"/>
                  </a:lnTo>
                  <a:lnTo>
                    <a:pt x="1566" y="872"/>
                  </a:lnTo>
                  <a:lnTo>
                    <a:pt x="1570" y="881"/>
                  </a:lnTo>
                  <a:lnTo>
                    <a:pt x="1572" y="890"/>
                  </a:lnTo>
                  <a:lnTo>
                    <a:pt x="1578" y="898"/>
                  </a:lnTo>
                  <a:lnTo>
                    <a:pt x="1583" y="905"/>
                  </a:lnTo>
                  <a:lnTo>
                    <a:pt x="1592" y="915"/>
                  </a:lnTo>
                  <a:lnTo>
                    <a:pt x="1601" y="929"/>
                  </a:lnTo>
                  <a:lnTo>
                    <a:pt x="1612" y="945"/>
                  </a:lnTo>
                  <a:lnTo>
                    <a:pt x="1618" y="959"/>
                  </a:lnTo>
                  <a:lnTo>
                    <a:pt x="1618" y="972"/>
                  </a:lnTo>
                  <a:lnTo>
                    <a:pt x="1615" y="985"/>
                  </a:lnTo>
                  <a:lnTo>
                    <a:pt x="1612" y="996"/>
                  </a:lnTo>
                  <a:lnTo>
                    <a:pt x="1608" y="1004"/>
                  </a:lnTo>
                  <a:lnTo>
                    <a:pt x="1602" y="1008"/>
                  </a:lnTo>
                  <a:lnTo>
                    <a:pt x="1596" y="1011"/>
                  </a:lnTo>
                  <a:lnTo>
                    <a:pt x="1589" y="1012"/>
                  </a:lnTo>
                  <a:lnTo>
                    <a:pt x="1583" y="1015"/>
                  </a:lnTo>
                  <a:lnTo>
                    <a:pt x="1578" y="1020"/>
                  </a:lnTo>
                  <a:lnTo>
                    <a:pt x="1572" y="1031"/>
                  </a:lnTo>
                  <a:lnTo>
                    <a:pt x="1564" y="1050"/>
                  </a:lnTo>
                  <a:lnTo>
                    <a:pt x="1560" y="1059"/>
                  </a:lnTo>
                  <a:lnTo>
                    <a:pt x="1556" y="1064"/>
                  </a:lnTo>
                  <a:lnTo>
                    <a:pt x="1555" y="1064"/>
                  </a:lnTo>
                  <a:lnTo>
                    <a:pt x="1552" y="1059"/>
                  </a:lnTo>
                  <a:lnTo>
                    <a:pt x="1549" y="1048"/>
                  </a:lnTo>
                  <a:lnTo>
                    <a:pt x="1545" y="1037"/>
                  </a:lnTo>
                  <a:lnTo>
                    <a:pt x="1542" y="1026"/>
                  </a:lnTo>
                  <a:lnTo>
                    <a:pt x="1540" y="1018"/>
                  </a:lnTo>
                  <a:lnTo>
                    <a:pt x="1534" y="1007"/>
                  </a:lnTo>
                  <a:lnTo>
                    <a:pt x="1529" y="997"/>
                  </a:lnTo>
                  <a:lnTo>
                    <a:pt x="1523" y="989"/>
                  </a:lnTo>
                  <a:lnTo>
                    <a:pt x="1507" y="972"/>
                  </a:lnTo>
                  <a:lnTo>
                    <a:pt x="1503" y="970"/>
                  </a:lnTo>
                  <a:lnTo>
                    <a:pt x="1500" y="968"/>
                  </a:lnTo>
                  <a:lnTo>
                    <a:pt x="1499" y="968"/>
                  </a:lnTo>
                  <a:lnTo>
                    <a:pt x="1496" y="971"/>
                  </a:lnTo>
                  <a:lnTo>
                    <a:pt x="1496" y="975"/>
                  </a:lnTo>
                  <a:lnTo>
                    <a:pt x="1494" y="985"/>
                  </a:lnTo>
                  <a:lnTo>
                    <a:pt x="1492" y="997"/>
                  </a:lnTo>
                  <a:lnTo>
                    <a:pt x="1489" y="1008"/>
                  </a:lnTo>
                  <a:lnTo>
                    <a:pt x="1488" y="1016"/>
                  </a:lnTo>
                  <a:lnTo>
                    <a:pt x="1486" y="1016"/>
                  </a:lnTo>
                  <a:lnTo>
                    <a:pt x="1482" y="1012"/>
                  </a:lnTo>
                  <a:lnTo>
                    <a:pt x="1478" y="1005"/>
                  </a:lnTo>
                  <a:lnTo>
                    <a:pt x="1473" y="997"/>
                  </a:lnTo>
                  <a:lnTo>
                    <a:pt x="1468" y="987"/>
                  </a:lnTo>
                  <a:lnTo>
                    <a:pt x="1467" y="981"/>
                  </a:lnTo>
                  <a:lnTo>
                    <a:pt x="1467" y="964"/>
                  </a:lnTo>
                  <a:lnTo>
                    <a:pt x="1466" y="945"/>
                  </a:lnTo>
                  <a:lnTo>
                    <a:pt x="1466" y="926"/>
                  </a:lnTo>
                  <a:lnTo>
                    <a:pt x="1464" y="919"/>
                  </a:lnTo>
                  <a:lnTo>
                    <a:pt x="1462" y="916"/>
                  </a:lnTo>
                  <a:lnTo>
                    <a:pt x="1458" y="916"/>
                  </a:lnTo>
                  <a:lnTo>
                    <a:pt x="1452" y="919"/>
                  </a:lnTo>
                  <a:lnTo>
                    <a:pt x="1448" y="922"/>
                  </a:lnTo>
                  <a:lnTo>
                    <a:pt x="1444" y="923"/>
                  </a:lnTo>
                  <a:lnTo>
                    <a:pt x="1443" y="924"/>
                  </a:lnTo>
                  <a:lnTo>
                    <a:pt x="1441" y="927"/>
                  </a:lnTo>
                  <a:lnTo>
                    <a:pt x="1437" y="937"/>
                  </a:lnTo>
                  <a:lnTo>
                    <a:pt x="1433" y="948"/>
                  </a:lnTo>
                  <a:lnTo>
                    <a:pt x="1427" y="957"/>
                  </a:lnTo>
                  <a:lnTo>
                    <a:pt x="1423" y="967"/>
                  </a:lnTo>
                  <a:lnTo>
                    <a:pt x="1419" y="970"/>
                  </a:lnTo>
                  <a:lnTo>
                    <a:pt x="1418" y="967"/>
                  </a:lnTo>
                  <a:lnTo>
                    <a:pt x="1417" y="959"/>
                  </a:lnTo>
                  <a:lnTo>
                    <a:pt x="1418" y="946"/>
                  </a:lnTo>
                  <a:lnTo>
                    <a:pt x="1418" y="934"/>
                  </a:lnTo>
                  <a:lnTo>
                    <a:pt x="1419" y="922"/>
                  </a:lnTo>
                  <a:lnTo>
                    <a:pt x="1421" y="912"/>
                  </a:lnTo>
                  <a:lnTo>
                    <a:pt x="1419" y="898"/>
                  </a:lnTo>
                  <a:lnTo>
                    <a:pt x="1415" y="886"/>
                  </a:lnTo>
                  <a:lnTo>
                    <a:pt x="1411" y="878"/>
                  </a:lnTo>
                  <a:lnTo>
                    <a:pt x="1407" y="871"/>
                  </a:lnTo>
                  <a:lnTo>
                    <a:pt x="1399" y="861"/>
                  </a:lnTo>
                  <a:lnTo>
                    <a:pt x="1392" y="850"/>
                  </a:lnTo>
                  <a:lnTo>
                    <a:pt x="1386" y="838"/>
                  </a:lnTo>
                  <a:lnTo>
                    <a:pt x="1385" y="834"/>
                  </a:lnTo>
                  <a:lnTo>
                    <a:pt x="1384" y="831"/>
                  </a:lnTo>
                  <a:lnTo>
                    <a:pt x="1382" y="830"/>
                  </a:lnTo>
                  <a:lnTo>
                    <a:pt x="1378" y="830"/>
                  </a:lnTo>
                  <a:lnTo>
                    <a:pt x="1367" y="841"/>
                  </a:lnTo>
                  <a:lnTo>
                    <a:pt x="1363" y="844"/>
                  </a:lnTo>
                  <a:lnTo>
                    <a:pt x="1355" y="845"/>
                  </a:lnTo>
                  <a:lnTo>
                    <a:pt x="1341" y="845"/>
                  </a:lnTo>
                  <a:lnTo>
                    <a:pt x="1329" y="848"/>
                  </a:lnTo>
                  <a:lnTo>
                    <a:pt x="1321" y="852"/>
                  </a:lnTo>
                  <a:lnTo>
                    <a:pt x="1314" y="860"/>
                  </a:lnTo>
                  <a:lnTo>
                    <a:pt x="1310" y="868"/>
                  </a:lnTo>
                  <a:lnTo>
                    <a:pt x="1303" y="875"/>
                  </a:lnTo>
                  <a:lnTo>
                    <a:pt x="1284" y="897"/>
                  </a:lnTo>
                  <a:lnTo>
                    <a:pt x="1276" y="908"/>
                  </a:lnTo>
                  <a:lnTo>
                    <a:pt x="1265" y="916"/>
                  </a:lnTo>
                  <a:lnTo>
                    <a:pt x="1252" y="924"/>
                  </a:lnTo>
                  <a:lnTo>
                    <a:pt x="1246" y="933"/>
                  </a:lnTo>
                  <a:lnTo>
                    <a:pt x="1243" y="941"/>
                  </a:lnTo>
                  <a:lnTo>
                    <a:pt x="1244" y="950"/>
                  </a:lnTo>
                  <a:lnTo>
                    <a:pt x="1246" y="964"/>
                  </a:lnTo>
                  <a:lnTo>
                    <a:pt x="1247" y="979"/>
                  </a:lnTo>
                  <a:lnTo>
                    <a:pt x="1246" y="992"/>
                  </a:lnTo>
                  <a:lnTo>
                    <a:pt x="1239" y="1011"/>
                  </a:lnTo>
                  <a:lnTo>
                    <a:pt x="1226" y="1029"/>
                  </a:lnTo>
                  <a:lnTo>
                    <a:pt x="1221" y="1039"/>
                  </a:lnTo>
                  <a:lnTo>
                    <a:pt x="1217" y="1049"/>
                  </a:lnTo>
                  <a:lnTo>
                    <a:pt x="1211" y="1059"/>
                  </a:lnTo>
                  <a:lnTo>
                    <a:pt x="1206" y="1061"/>
                  </a:lnTo>
                  <a:lnTo>
                    <a:pt x="1202" y="1059"/>
                  </a:lnTo>
                  <a:lnTo>
                    <a:pt x="1199" y="1052"/>
                  </a:lnTo>
                  <a:lnTo>
                    <a:pt x="1198" y="1042"/>
                  </a:lnTo>
                  <a:lnTo>
                    <a:pt x="1198" y="1033"/>
                  </a:lnTo>
                  <a:lnTo>
                    <a:pt x="1196" y="1024"/>
                  </a:lnTo>
                  <a:lnTo>
                    <a:pt x="1191" y="1013"/>
                  </a:lnTo>
                  <a:lnTo>
                    <a:pt x="1184" y="1002"/>
                  </a:lnTo>
                  <a:lnTo>
                    <a:pt x="1179" y="992"/>
                  </a:lnTo>
                  <a:lnTo>
                    <a:pt x="1175" y="985"/>
                  </a:lnTo>
                  <a:lnTo>
                    <a:pt x="1172" y="978"/>
                  </a:lnTo>
                  <a:lnTo>
                    <a:pt x="1168" y="968"/>
                  </a:lnTo>
                  <a:lnTo>
                    <a:pt x="1162" y="957"/>
                  </a:lnTo>
                  <a:lnTo>
                    <a:pt x="1158" y="948"/>
                  </a:lnTo>
                  <a:lnTo>
                    <a:pt x="1155" y="939"/>
                  </a:lnTo>
                  <a:lnTo>
                    <a:pt x="1153" y="934"/>
                  </a:lnTo>
                  <a:lnTo>
                    <a:pt x="1151" y="926"/>
                  </a:lnTo>
                  <a:lnTo>
                    <a:pt x="1149" y="915"/>
                  </a:lnTo>
                  <a:lnTo>
                    <a:pt x="1146" y="902"/>
                  </a:lnTo>
                  <a:lnTo>
                    <a:pt x="1143" y="892"/>
                  </a:lnTo>
                  <a:lnTo>
                    <a:pt x="1143" y="839"/>
                  </a:lnTo>
                  <a:lnTo>
                    <a:pt x="1142" y="842"/>
                  </a:lnTo>
                  <a:lnTo>
                    <a:pt x="1136" y="846"/>
                  </a:lnTo>
                  <a:lnTo>
                    <a:pt x="1131" y="853"/>
                  </a:lnTo>
                  <a:lnTo>
                    <a:pt x="1124" y="857"/>
                  </a:lnTo>
                  <a:lnTo>
                    <a:pt x="1118" y="859"/>
                  </a:lnTo>
                  <a:lnTo>
                    <a:pt x="1112" y="853"/>
                  </a:lnTo>
                  <a:lnTo>
                    <a:pt x="1106" y="842"/>
                  </a:lnTo>
                  <a:lnTo>
                    <a:pt x="1105" y="827"/>
                  </a:lnTo>
                  <a:lnTo>
                    <a:pt x="1105" y="822"/>
                  </a:lnTo>
                  <a:lnTo>
                    <a:pt x="1102" y="816"/>
                  </a:lnTo>
                  <a:lnTo>
                    <a:pt x="1099" y="813"/>
                  </a:lnTo>
                  <a:lnTo>
                    <a:pt x="1097" y="812"/>
                  </a:lnTo>
                  <a:lnTo>
                    <a:pt x="1094" y="812"/>
                  </a:lnTo>
                  <a:lnTo>
                    <a:pt x="1090" y="811"/>
                  </a:lnTo>
                  <a:lnTo>
                    <a:pt x="1087" y="811"/>
                  </a:lnTo>
                  <a:lnTo>
                    <a:pt x="1084" y="809"/>
                  </a:lnTo>
                  <a:lnTo>
                    <a:pt x="1079" y="804"/>
                  </a:lnTo>
                  <a:lnTo>
                    <a:pt x="1073" y="796"/>
                  </a:lnTo>
                  <a:lnTo>
                    <a:pt x="1067" y="787"/>
                  </a:lnTo>
                  <a:lnTo>
                    <a:pt x="1062" y="783"/>
                  </a:lnTo>
                  <a:lnTo>
                    <a:pt x="1057" y="783"/>
                  </a:lnTo>
                  <a:lnTo>
                    <a:pt x="1054" y="785"/>
                  </a:lnTo>
                  <a:lnTo>
                    <a:pt x="1051" y="787"/>
                  </a:lnTo>
                  <a:lnTo>
                    <a:pt x="1049" y="791"/>
                  </a:lnTo>
                  <a:lnTo>
                    <a:pt x="1043" y="796"/>
                  </a:lnTo>
                  <a:lnTo>
                    <a:pt x="1024" y="798"/>
                  </a:lnTo>
                  <a:lnTo>
                    <a:pt x="1009" y="798"/>
                  </a:lnTo>
                  <a:lnTo>
                    <a:pt x="995" y="797"/>
                  </a:lnTo>
                  <a:lnTo>
                    <a:pt x="980" y="796"/>
                  </a:lnTo>
                  <a:lnTo>
                    <a:pt x="969" y="793"/>
                  </a:lnTo>
                  <a:lnTo>
                    <a:pt x="963" y="787"/>
                  </a:lnTo>
                  <a:lnTo>
                    <a:pt x="954" y="778"/>
                  </a:lnTo>
                  <a:lnTo>
                    <a:pt x="949" y="768"/>
                  </a:lnTo>
                  <a:lnTo>
                    <a:pt x="943" y="763"/>
                  </a:lnTo>
                  <a:lnTo>
                    <a:pt x="939" y="764"/>
                  </a:lnTo>
                  <a:lnTo>
                    <a:pt x="933" y="767"/>
                  </a:lnTo>
                  <a:lnTo>
                    <a:pt x="927" y="771"/>
                  </a:lnTo>
                  <a:lnTo>
                    <a:pt x="920" y="775"/>
                  </a:lnTo>
                  <a:lnTo>
                    <a:pt x="916" y="775"/>
                  </a:lnTo>
                  <a:lnTo>
                    <a:pt x="909" y="771"/>
                  </a:lnTo>
                  <a:lnTo>
                    <a:pt x="901" y="765"/>
                  </a:lnTo>
                  <a:lnTo>
                    <a:pt x="882" y="752"/>
                  </a:lnTo>
                  <a:lnTo>
                    <a:pt x="874" y="745"/>
                  </a:lnTo>
                  <a:lnTo>
                    <a:pt x="867" y="735"/>
                  </a:lnTo>
                  <a:lnTo>
                    <a:pt x="863" y="724"/>
                  </a:lnTo>
                  <a:lnTo>
                    <a:pt x="859" y="715"/>
                  </a:lnTo>
                  <a:lnTo>
                    <a:pt x="855" y="712"/>
                  </a:lnTo>
                  <a:lnTo>
                    <a:pt x="848" y="713"/>
                  </a:lnTo>
                  <a:lnTo>
                    <a:pt x="842" y="719"/>
                  </a:lnTo>
                  <a:lnTo>
                    <a:pt x="838" y="726"/>
                  </a:lnTo>
                  <a:lnTo>
                    <a:pt x="837" y="734"/>
                  </a:lnTo>
                  <a:lnTo>
                    <a:pt x="841" y="742"/>
                  </a:lnTo>
                  <a:lnTo>
                    <a:pt x="855" y="759"/>
                  </a:lnTo>
                  <a:lnTo>
                    <a:pt x="860" y="765"/>
                  </a:lnTo>
                  <a:lnTo>
                    <a:pt x="863" y="772"/>
                  </a:lnTo>
                  <a:lnTo>
                    <a:pt x="864" y="778"/>
                  </a:lnTo>
                  <a:lnTo>
                    <a:pt x="867" y="782"/>
                  </a:lnTo>
                  <a:lnTo>
                    <a:pt x="871" y="787"/>
                  </a:lnTo>
                  <a:lnTo>
                    <a:pt x="883" y="800"/>
                  </a:lnTo>
                  <a:lnTo>
                    <a:pt x="885" y="802"/>
                  </a:lnTo>
                  <a:lnTo>
                    <a:pt x="886" y="807"/>
                  </a:lnTo>
                  <a:lnTo>
                    <a:pt x="886" y="815"/>
                  </a:lnTo>
                  <a:lnTo>
                    <a:pt x="889" y="816"/>
                  </a:lnTo>
                  <a:lnTo>
                    <a:pt x="894" y="815"/>
                  </a:lnTo>
                  <a:lnTo>
                    <a:pt x="901" y="811"/>
                  </a:lnTo>
                  <a:lnTo>
                    <a:pt x="909" y="804"/>
                  </a:lnTo>
                  <a:lnTo>
                    <a:pt x="922" y="796"/>
                  </a:lnTo>
                  <a:lnTo>
                    <a:pt x="924" y="793"/>
                  </a:lnTo>
                  <a:lnTo>
                    <a:pt x="926" y="790"/>
                  </a:lnTo>
                  <a:lnTo>
                    <a:pt x="928" y="787"/>
                  </a:lnTo>
                  <a:lnTo>
                    <a:pt x="928" y="785"/>
                  </a:lnTo>
                  <a:lnTo>
                    <a:pt x="931" y="783"/>
                  </a:lnTo>
                  <a:lnTo>
                    <a:pt x="933" y="783"/>
                  </a:lnTo>
                  <a:lnTo>
                    <a:pt x="935" y="786"/>
                  </a:lnTo>
                  <a:lnTo>
                    <a:pt x="939" y="794"/>
                  </a:lnTo>
                  <a:lnTo>
                    <a:pt x="941" y="798"/>
                  </a:lnTo>
                  <a:lnTo>
                    <a:pt x="946" y="801"/>
                  </a:lnTo>
                  <a:lnTo>
                    <a:pt x="954" y="804"/>
                  </a:lnTo>
                  <a:lnTo>
                    <a:pt x="965" y="811"/>
                  </a:lnTo>
                  <a:lnTo>
                    <a:pt x="975" y="820"/>
                  </a:lnTo>
                  <a:lnTo>
                    <a:pt x="982" y="828"/>
                  </a:lnTo>
                  <a:lnTo>
                    <a:pt x="983" y="835"/>
                  </a:lnTo>
                  <a:lnTo>
                    <a:pt x="980" y="841"/>
                  </a:lnTo>
                  <a:lnTo>
                    <a:pt x="976" y="848"/>
                  </a:lnTo>
                  <a:lnTo>
                    <a:pt x="972" y="853"/>
                  </a:lnTo>
                  <a:lnTo>
                    <a:pt x="968" y="863"/>
                  </a:lnTo>
                  <a:lnTo>
                    <a:pt x="961" y="875"/>
                  </a:lnTo>
                  <a:lnTo>
                    <a:pt x="953" y="889"/>
                  </a:lnTo>
                  <a:lnTo>
                    <a:pt x="945" y="898"/>
                  </a:lnTo>
                  <a:lnTo>
                    <a:pt x="937" y="907"/>
                  </a:lnTo>
                  <a:lnTo>
                    <a:pt x="927" y="915"/>
                  </a:lnTo>
                  <a:lnTo>
                    <a:pt x="916" y="922"/>
                  </a:lnTo>
                  <a:lnTo>
                    <a:pt x="905" y="926"/>
                  </a:lnTo>
                  <a:lnTo>
                    <a:pt x="896" y="930"/>
                  </a:lnTo>
                  <a:lnTo>
                    <a:pt x="889" y="935"/>
                  </a:lnTo>
                  <a:lnTo>
                    <a:pt x="883" y="939"/>
                  </a:lnTo>
                  <a:lnTo>
                    <a:pt x="875" y="942"/>
                  </a:lnTo>
                  <a:lnTo>
                    <a:pt x="864" y="945"/>
                  </a:lnTo>
                  <a:lnTo>
                    <a:pt x="852" y="950"/>
                  </a:lnTo>
                  <a:lnTo>
                    <a:pt x="827" y="963"/>
                  </a:lnTo>
                  <a:lnTo>
                    <a:pt x="820" y="967"/>
                  </a:lnTo>
                  <a:lnTo>
                    <a:pt x="815" y="970"/>
                  </a:lnTo>
                  <a:lnTo>
                    <a:pt x="805" y="974"/>
                  </a:lnTo>
                  <a:lnTo>
                    <a:pt x="794" y="976"/>
                  </a:lnTo>
                  <a:lnTo>
                    <a:pt x="785" y="978"/>
                  </a:lnTo>
                  <a:lnTo>
                    <a:pt x="778" y="978"/>
                  </a:lnTo>
                  <a:lnTo>
                    <a:pt x="773" y="971"/>
                  </a:lnTo>
                  <a:lnTo>
                    <a:pt x="768" y="959"/>
                  </a:lnTo>
                  <a:lnTo>
                    <a:pt x="763" y="929"/>
                  </a:lnTo>
                  <a:lnTo>
                    <a:pt x="759" y="912"/>
                  </a:lnTo>
                  <a:lnTo>
                    <a:pt x="755" y="901"/>
                  </a:lnTo>
                  <a:lnTo>
                    <a:pt x="752" y="892"/>
                  </a:lnTo>
                  <a:lnTo>
                    <a:pt x="748" y="886"/>
                  </a:lnTo>
                  <a:lnTo>
                    <a:pt x="742" y="879"/>
                  </a:lnTo>
                  <a:lnTo>
                    <a:pt x="736" y="871"/>
                  </a:lnTo>
                  <a:lnTo>
                    <a:pt x="725" y="860"/>
                  </a:lnTo>
                  <a:lnTo>
                    <a:pt x="722" y="855"/>
                  </a:lnTo>
                  <a:lnTo>
                    <a:pt x="718" y="845"/>
                  </a:lnTo>
                  <a:lnTo>
                    <a:pt x="710" y="823"/>
                  </a:lnTo>
                  <a:lnTo>
                    <a:pt x="708" y="813"/>
                  </a:lnTo>
                  <a:lnTo>
                    <a:pt x="707" y="807"/>
                  </a:lnTo>
                  <a:lnTo>
                    <a:pt x="704" y="804"/>
                  </a:lnTo>
                  <a:lnTo>
                    <a:pt x="696" y="798"/>
                  </a:lnTo>
                  <a:lnTo>
                    <a:pt x="693" y="791"/>
                  </a:lnTo>
                  <a:lnTo>
                    <a:pt x="690" y="781"/>
                  </a:lnTo>
                  <a:lnTo>
                    <a:pt x="686" y="768"/>
                  </a:lnTo>
                  <a:lnTo>
                    <a:pt x="681" y="757"/>
                  </a:lnTo>
                  <a:lnTo>
                    <a:pt x="678" y="749"/>
                  </a:lnTo>
                  <a:lnTo>
                    <a:pt x="674" y="746"/>
                  </a:lnTo>
                  <a:lnTo>
                    <a:pt x="667" y="746"/>
                  </a:lnTo>
                  <a:lnTo>
                    <a:pt x="659" y="748"/>
                  </a:lnTo>
                  <a:lnTo>
                    <a:pt x="651" y="750"/>
                  </a:lnTo>
                  <a:lnTo>
                    <a:pt x="655" y="756"/>
                  </a:lnTo>
                  <a:lnTo>
                    <a:pt x="669" y="790"/>
                  </a:lnTo>
                  <a:lnTo>
                    <a:pt x="681" y="819"/>
                  </a:lnTo>
                  <a:lnTo>
                    <a:pt x="684" y="831"/>
                  </a:lnTo>
                  <a:lnTo>
                    <a:pt x="685" y="846"/>
                  </a:lnTo>
                  <a:lnTo>
                    <a:pt x="685" y="875"/>
                  </a:lnTo>
                  <a:lnTo>
                    <a:pt x="689" y="885"/>
                  </a:lnTo>
                  <a:lnTo>
                    <a:pt x="697" y="893"/>
                  </a:lnTo>
                  <a:lnTo>
                    <a:pt x="708" y="901"/>
                  </a:lnTo>
                  <a:lnTo>
                    <a:pt x="718" y="911"/>
                  </a:lnTo>
                  <a:lnTo>
                    <a:pt x="725" y="922"/>
                  </a:lnTo>
                  <a:lnTo>
                    <a:pt x="730" y="933"/>
                  </a:lnTo>
                  <a:lnTo>
                    <a:pt x="737" y="942"/>
                  </a:lnTo>
                  <a:lnTo>
                    <a:pt x="744" y="950"/>
                  </a:lnTo>
                  <a:lnTo>
                    <a:pt x="748" y="953"/>
                  </a:lnTo>
                  <a:lnTo>
                    <a:pt x="752" y="957"/>
                  </a:lnTo>
                  <a:lnTo>
                    <a:pt x="757" y="965"/>
                  </a:lnTo>
                  <a:lnTo>
                    <a:pt x="768" y="985"/>
                  </a:lnTo>
                  <a:lnTo>
                    <a:pt x="771" y="992"/>
                  </a:lnTo>
                  <a:lnTo>
                    <a:pt x="771" y="1009"/>
                  </a:lnTo>
                  <a:lnTo>
                    <a:pt x="774" y="1015"/>
                  </a:lnTo>
                  <a:lnTo>
                    <a:pt x="782" y="1018"/>
                  </a:lnTo>
                  <a:lnTo>
                    <a:pt x="794" y="1016"/>
                  </a:lnTo>
                  <a:lnTo>
                    <a:pt x="805" y="1012"/>
                  </a:lnTo>
                  <a:lnTo>
                    <a:pt x="815" y="1008"/>
                  </a:lnTo>
                  <a:lnTo>
                    <a:pt x="834" y="998"/>
                  </a:lnTo>
                  <a:lnTo>
                    <a:pt x="846" y="994"/>
                  </a:lnTo>
                  <a:lnTo>
                    <a:pt x="857" y="990"/>
                  </a:lnTo>
                  <a:lnTo>
                    <a:pt x="867" y="990"/>
                  </a:lnTo>
                  <a:lnTo>
                    <a:pt x="872" y="992"/>
                  </a:lnTo>
                  <a:lnTo>
                    <a:pt x="874" y="998"/>
                  </a:lnTo>
                  <a:lnTo>
                    <a:pt x="872" y="1009"/>
                  </a:lnTo>
                  <a:lnTo>
                    <a:pt x="870" y="1022"/>
                  </a:lnTo>
                  <a:lnTo>
                    <a:pt x="866" y="1033"/>
                  </a:lnTo>
                  <a:lnTo>
                    <a:pt x="864" y="1041"/>
                  </a:lnTo>
                  <a:lnTo>
                    <a:pt x="861" y="1048"/>
                  </a:lnTo>
                  <a:lnTo>
                    <a:pt x="855" y="1059"/>
                  </a:lnTo>
                  <a:lnTo>
                    <a:pt x="848" y="1072"/>
                  </a:lnTo>
                  <a:lnTo>
                    <a:pt x="840" y="1085"/>
                  </a:lnTo>
                  <a:lnTo>
                    <a:pt x="833" y="1097"/>
                  </a:lnTo>
                  <a:lnTo>
                    <a:pt x="830" y="1105"/>
                  </a:lnTo>
                  <a:lnTo>
                    <a:pt x="827" y="1115"/>
                  </a:lnTo>
                  <a:lnTo>
                    <a:pt x="819" y="1126"/>
                  </a:lnTo>
                  <a:lnTo>
                    <a:pt x="809" y="1134"/>
                  </a:lnTo>
                  <a:lnTo>
                    <a:pt x="800" y="1140"/>
                  </a:lnTo>
                  <a:lnTo>
                    <a:pt x="792" y="1145"/>
                  </a:lnTo>
                  <a:lnTo>
                    <a:pt x="781" y="1155"/>
                  </a:lnTo>
                  <a:lnTo>
                    <a:pt x="762" y="1179"/>
                  </a:lnTo>
                  <a:lnTo>
                    <a:pt x="755" y="1189"/>
                  </a:lnTo>
                  <a:lnTo>
                    <a:pt x="749" y="1197"/>
                  </a:lnTo>
                  <a:lnTo>
                    <a:pt x="736" y="1216"/>
                  </a:lnTo>
                  <a:lnTo>
                    <a:pt x="730" y="1224"/>
                  </a:lnTo>
                  <a:lnTo>
                    <a:pt x="725" y="1229"/>
                  </a:lnTo>
                  <a:lnTo>
                    <a:pt x="722" y="1234"/>
                  </a:lnTo>
                  <a:lnTo>
                    <a:pt x="719" y="1242"/>
                  </a:lnTo>
                  <a:lnTo>
                    <a:pt x="716" y="1253"/>
                  </a:lnTo>
                  <a:lnTo>
                    <a:pt x="715" y="1264"/>
                  </a:lnTo>
                  <a:lnTo>
                    <a:pt x="716" y="1270"/>
                  </a:lnTo>
                  <a:lnTo>
                    <a:pt x="719" y="1277"/>
                  </a:lnTo>
                  <a:lnTo>
                    <a:pt x="725" y="1298"/>
                  </a:lnTo>
                  <a:lnTo>
                    <a:pt x="730" y="1308"/>
                  </a:lnTo>
                  <a:lnTo>
                    <a:pt x="738" y="1318"/>
                  </a:lnTo>
                  <a:lnTo>
                    <a:pt x="741" y="1327"/>
                  </a:lnTo>
                  <a:lnTo>
                    <a:pt x="740" y="1335"/>
                  </a:lnTo>
                  <a:lnTo>
                    <a:pt x="737" y="1344"/>
                  </a:lnTo>
                  <a:lnTo>
                    <a:pt x="738" y="1355"/>
                  </a:lnTo>
                  <a:lnTo>
                    <a:pt x="740" y="1368"/>
                  </a:lnTo>
                  <a:lnTo>
                    <a:pt x="740" y="1381"/>
                  </a:lnTo>
                  <a:lnTo>
                    <a:pt x="736" y="1393"/>
                  </a:lnTo>
                  <a:lnTo>
                    <a:pt x="727" y="1405"/>
                  </a:lnTo>
                  <a:lnTo>
                    <a:pt x="708" y="1425"/>
                  </a:lnTo>
                  <a:lnTo>
                    <a:pt x="699" y="1433"/>
                  </a:lnTo>
                  <a:lnTo>
                    <a:pt x="689" y="1442"/>
                  </a:lnTo>
                  <a:lnTo>
                    <a:pt x="681" y="1452"/>
                  </a:lnTo>
                  <a:lnTo>
                    <a:pt x="673" y="1464"/>
                  </a:lnTo>
                  <a:lnTo>
                    <a:pt x="667" y="1474"/>
                  </a:lnTo>
                  <a:lnTo>
                    <a:pt x="667" y="1482"/>
                  </a:lnTo>
                  <a:lnTo>
                    <a:pt x="669" y="1489"/>
                  </a:lnTo>
                  <a:lnTo>
                    <a:pt x="671" y="1499"/>
                  </a:lnTo>
                  <a:lnTo>
                    <a:pt x="674" y="1511"/>
                  </a:lnTo>
                  <a:lnTo>
                    <a:pt x="677" y="1520"/>
                  </a:lnTo>
                  <a:lnTo>
                    <a:pt x="677" y="1527"/>
                  </a:lnTo>
                  <a:lnTo>
                    <a:pt x="673" y="1531"/>
                  </a:lnTo>
                  <a:lnTo>
                    <a:pt x="665" y="1535"/>
                  </a:lnTo>
                  <a:lnTo>
                    <a:pt x="655" y="1538"/>
                  </a:lnTo>
                  <a:lnTo>
                    <a:pt x="645" y="1542"/>
                  </a:lnTo>
                  <a:lnTo>
                    <a:pt x="639" y="1545"/>
                  </a:lnTo>
                  <a:lnTo>
                    <a:pt x="636" y="1549"/>
                  </a:lnTo>
                  <a:lnTo>
                    <a:pt x="637" y="1555"/>
                  </a:lnTo>
                  <a:lnTo>
                    <a:pt x="639" y="1562"/>
                  </a:lnTo>
                  <a:lnTo>
                    <a:pt x="643" y="1570"/>
                  </a:lnTo>
                  <a:lnTo>
                    <a:pt x="644" y="1577"/>
                  </a:lnTo>
                  <a:lnTo>
                    <a:pt x="643" y="1585"/>
                  </a:lnTo>
                  <a:lnTo>
                    <a:pt x="637" y="1594"/>
                  </a:lnTo>
                  <a:lnTo>
                    <a:pt x="629" y="1604"/>
                  </a:lnTo>
                  <a:lnTo>
                    <a:pt x="622" y="1612"/>
                  </a:lnTo>
                  <a:lnTo>
                    <a:pt x="615" y="1619"/>
                  </a:lnTo>
                  <a:lnTo>
                    <a:pt x="607" y="1630"/>
                  </a:lnTo>
                  <a:lnTo>
                    <a:pt x="599" y="1642"/>
                  </a:lnTo>
                  <a:lnTo>
                    <a:pt x="588" y="1655"/>
                  </a:lnTo>
                  <a:lnTo>
                    <a:pt x="580" y="1663"/>
                  </a:lnTo>
                  <a:lnTo>
                    <a:pt x="569" y="1668"/>
                  </a:lnTo>
                  <a:lnTo>
                    <a:pt x="557" y="1671"/>
                  </a:lnTo>
                  <a:lnTo>
                    <a:pt x="543" y="1673"/>
                  </a:lnTo>
                  <a:lnTo>
                    <a:pt x="532" y="1671"/>
                  </a:lnTo>
                  <a:lnTo>
                    <a:pt x="521" y="1673"/>
                  </a:lnTo>
                  <a:lnTo>
                    <a:pt x="507" y="1677"/>
                  </a:lnTo>
                  <a:lnTo>
                    <a:pt x="496" y="1683"/>
                  </a:lnTo>
                  <a:lnTo>
                    <a:pt x="490" y="1689"/>
                  </a:lnTo>
                  <a:lnTo>
                    <a:pt x="483" y="1692"/>
                  </a:lnTo>
                  <a:lnTo>
                    <a:pt x="476" y="1692"/>
                  </a:lnTo>
                  <a:lnTo>
                    <a:pt x="466" y="1688"/>
                  </a:lnTo>
                  <a:lnTo>
                    <a:pt x="458" y="1681"/>
                  </a:lnTo>
                  <a:lnTo>
                    <a:pt x="454" y="1670"/>
                  </a:lnTo>
                  <a:lnTo>
                    <a:pt x="451" y="1645"/>
                  </a:lnTo>
                  <a:lnTo>
                    <a:pt x="450" y="1638"/>
                  </a:lnTo>
                  <a:lnTo>
                    <a:pt x="448" y="1636"/>
                  </a:lnTo>
                  <a:lnTo>
                    <a:pt x="448" y="1631"/>
                  </a:lnTo>
                  <a:lnTo>
                    <a:pt x="446" y="1623"/>
                  </a:lnTo>
                  <a:lnTo>
                    <a:pt x="442" y="1612"/>
                  </a:lnTo>
                  <a:lnTo>
                    <a:pt x="436" y="1603"/>
                  </a:lnTo>
                  <a:lnTo>
                    <a:pt x="428" y="1593"/>
                  </a:lnTo>
                  <a:lnTo>
                    <a:pt x="423" y="1582"/>
                  </a:lnTo>
                  <a:lnTo>
                    <a:pt x="417" y="1574"/>
                  </a:lnTo>
                  <a:lnTo>
                    <a:pt x="416" y="1567"/>
                  </a:lnTo>
                  <a:lnTo>
                    <a:pt x="418" y="1559"/>
                  </a:lnTo>
                  <a:lnTo>
                    <a:pt x="421" y="1549"/>
                  </a:lnTo>
                  <a:lnTo>
                    <a:pt x="425" y="1540"/>
                  </a:lnTo>
                  <a:lnTo>
                    <a:pt x="427" y="1530"/>
                  </a:lnTo>
                  <a:lnTo>
                    <a:pt x="423" y="1519"/>
                  </a:lnTo>
                  <a:lnTo>
                    <a:pt x="416" y="1508"/>
                  </a:lnTo>
                  <a:lnTo>
                    <a:pt x="407" y="1499"/>
                  </a:lnTo>
                  <a:lnTo>
                    <a:pt x="401" y="1490"/>
                  </a:lnTo>
                  <a:lnTo>
                    <a:pt x="397" y="1482"/>
                  </a:lnTo>
                  <a:lnTo>
                    <a:pt x="391" y="1470"/>
                  </a:lnTo>
                  <a:lnTo>
                    <a:pt x="384" y="1457"/>
                  </a:lnTo>
                  <a:lnTo>
                    <a:pt x="380" y="1449"/>
                  </a:lnTo>
                  <a:lnTo>
                    <a:pt x="376" y="1437"/>
                  </a:lnTo>
                  <a:lnTo>
                    <a:pt x="372" y="1419"/>
                  </a:lnTo>
                  <a:lnTo>
                    <a:pt x="372" y="1397"/>
                  </a:lnTo>
                  <a:lnTo>
                    <a:pt x="375" y="1379"/>
                  </a:lnTo>
                  <a:lnTo>
                    <a:pt x="380" y="1366"/>
                  </a:lnTo>
                  <a:lnTo>
                    <a:pt x="386" y="1356"/>
                  </a:lnTo>
                  <a:lnTo>
                    <a:pt x="392" y="1349"/>
                  </a:lnTo>
                  <a:lnTo>
                    <a:pt x="398" y="1341"/>
                  </a:lnTo>
                  <a:lnTo>
                    <a:pt x="397" y="1330"/>
                  </a:lnTo>
                  <a:lnTo>
                    <a:pt x="390" y="1316"/>
                  </a:lnTo>
                  <a:lnTo>
                    <a:pt x="387" y="1307"/>
                  </a:lnTo>
                  <a:lnTo>
                    <a:pt x="387" y="1274"/>
                  </a:lnTo>
                  <a:lnTo>
                    <a:pt x="386" y="1267"/>
                  </a:lnTo>
                  <a:lnTo>
                    <a:pt x="381" y="1257"/>
                  </a:lnTo>
                  <a:lnTo>
                    <a:pt x="371" y="1224"/>
                  </a:lnTo>
                  <a:lnTo>
                    <a:pt x="364" y="1209"/>
                  </a:lnTo>
                  <a:lnTo>
                    <a:pt x="357" y="1200"/>
                  </a:lnTo>
                  <a:lnTo>
                    <a:pt x="350" y="1196"/>
                  </a:lnTo>
                  <a:lnTo>
                    <a:pt x="343" y="1193"/>
                  </a:lnTo>
                  <a:lnTo>
                    <a:pt x="339" y="1190"/>
                  </a:lnTo>
                  <a:lnTo>
                    <a:pt x="338" y="1183"/>
                  </a:lnTo>
                  <a:lnTo>
                    <a:pt x="339" y="1175"/>
                  </a:lnTo>
                  <a:lnTo>
                    <a:pt x="342" y="1161"/>
                  </a:lnTo>
                  <a:lnTo>
                    <a:pt x="345" y="1137"/>
                  </a:lnTo>
                  <a:lnTo>
                    <a:pt x="350" y="1127"/>
                  </a:lnTo>
                  <a:lnTo>
                    <a:pt x="354" y="1119"/>
                  </a:lnTo>
                  <a:lnTo>
                    <a:pt x="356" y="1112"/>
                  </a:lnTo>
                  <a:lnTo>
                    <a:pt x="351" y="1107"/>
                  </a:lnTo>
                  <a:lnTo>
                    <a:pt x="339" y="1098"/>
                  </a:lnTo>
                  <a:lnTo>
                    <a:pt x="335" y="1094"/>
                  </a:lnTo>
                  <a:lnTo>
                    <a:pt x="334" y="1094"/>
                  </a:lnTo>
                  <a:lnTo>
                    <a:pt x="332" y="1093"/>
                  </a:lnTo>
                  <a:lnTo>
                    <a:pt x="331" y="1094"/>
                  </a:lnTo>
                  <a:lnTo>
                    <a:pt x="328" y="1096"/>
                  </a:lnTo>
                  <a:lnTo>
                    <a:pt x="325" y="1098"/>
                  </a:lnTo>
                  <a:lnTo>
                    <a:pt x="317" y="1104"/>
                  </a:lnTo>
                  <a:lnTo>
                    <a:pt x="310" y="1108"/>
                  </a:lnTo>
                  <a:lnTo>
                    <a:pt x="302" y="1108"/>
                  </a:lnTo>
                  <a:lnTo>
                    <a:pt x="295" y="1104"/>
                  </a:lnTo>
                  <a:lnTo>
                    <a:pt x="291" y="1096"/>
                  </a:lnTo>
                  <a:lnTo>
                    <a:pt x="289" y="1087"/>
                  </a:lnTo>
                  <a:lnTo>
                    <a:pt x="284" y="1079"/>
                  </a:lnTo>
                  <a:lnTo>
                    <a:pt x="276" y="1071"/>
                  </a:lnTo>
                  <a:lnTo>
                    <a:pt x="265" y="1066"/>
                  </a:lnTo>
                  <a:lnTo>
                    <a:pt x="252" y="1064"/>
                  </a:lnTo>
                  <a:lnTo>
                    <a:pt x="241" y="1066"/>
                  </a:lnTo>
                  <a:lnTo>
                    <a:pt x="234" y="1067"/>
                  </a:lnTo>
                  <a:lnTo>
                    <a:pt x="230" y="1071"/>
                  </a:lnTo>
                  <a:lnTo>
                    <a:pt x="223" y="1079"/>
                  </a:lnTo>
                  <a:lnTo>
                    <a:pt x="215" y="1087"/>
                  </a:lnTo>
                  <a:lnTo>
                    <a:pt x="204" y="1093"/>
                  </a:lnTo>
                  <a:lnTo>
                    <a:pt x="190" y="1094"/>
                  </a:lnTo>
                  <a:lnTo>
                    <a:pt x="163" y="1092"/>
                  </a:lnTo>
                  <a:lnTo>
                    <a:pt x="152" y="1092"/>
                  </a:lnTo>
                  <a:lnTo>
                    <a:pt x="142" y="1093"/>
                  </a:lnTo>
                  <a:lnTo>
                    <a:pt x="135" y="1097"/>
                  </a:lnTo>
                  <a:lnTo>
                    <a:pt x="129" y="1111"/>
                  </a:lnTo>
                  <a:lnTo>
                    <a:pt x="127" y="1112"/>
                  </a:lnTo>
                  <a:lnTo>
                    <a:pt x="124" y="1112"/>
                  </a:lnTo>
                  <a:lnTo>
                    <a:pt x="122" y="1111"/>
                  </a:lnTo>
                  <a:lnTo>
                    <a:pt x="118" y="1108"/>
                  </a:lnTo>
                  <a:lnTo>
                    <a:pt x="103" y="1093"/>
                  </a:lnTo>
                  <a:lnTo>
                    <a:pt x="94" y="1086"/>
                  </a:lnTo>
                  <a:lnTo>
                    <a:pt x="90" y="1081"/>
                  </a:lnTo>
                  <a:lnTo>
                    <a:pt x="88" y="1078"/>
                  </a:lnTo>
                  <a:lnTo>
                    <a:pt x="86" y="1075"/>
                  </a:lnTo>
                  <a:lnTo>
                    <a:pt x="82" y="1068"/>
                  </a:lnTo>
                  <a:lnTo>
                    <a:pt x="78" y="1059"/>
                  </a:lnTo>
                  <a:lnTo>
                    <a:pt x="72" y="1046"/>
                  </a:lnTo>
                  <a:lnTo>
                    <a:pt x="64" y="1027"/>
                  </a:lnTo>
                  <a:lnTo>
                    <a:pt x="57" y="1019"/>
                  </a:lnTo>
                  <a:lnTo>
                    <a:pt x="48" y="1012"/>
                  </a:lnTo>
                  <a:lnTo>
                    <a:pt x="36" y="1007"/>
                  </a:lnTo>
                  <a:lnTo>
                    <a:pt x="21" y="1000"/>
                  </a:lnTo>
                  <a:lnTo>
                    <a:pt x="12" y="993"/>
                  </a:lnTo>
                  <a:lnTo>
                    <a:pt x="8" y="986"/>
                  </a:lnTo>
                  <a:lnTo>
                    <a:pt x="8" y="979"/>
                  </a:lnTo>
                  <a:lnTo>
                    <a:pt x="10" y="971"/>
                  </a:lnTo>
                  <a:lnTo>
                    <a:pt x="10" y="963"/>
                  </a:lnTo>
                  <a:lnTo>
                    <a:pt x="8" y="957"/>
                  </a:lnTo>
                  <a:lnTo>
                    <a:pt x="5" y="953"/>
                  </a:lnTo>
                  <a:lnTo>
                    <a:pt x="4" y="950"/>
                  </a:lnTo>
                  <a:lnTo>
                    <a:pt x="0" y="946"/>
                  </a:lnTo>
                  <a:lnTo>
                    <a:pt x="0" y="945"/>
                  </a:lnTo>
                  <a:lnTo>
                    <a:pt x="1" y="944"/>
                  </a:lnTo>
                  <a:lnTo>
                    <a:pt x="4" y="942"/>
                  </a:lnTo>
                  <a:lnTo>
                    <a:pt x="11" y="929"/>
                  </a:lnTo>
                  <a:lnTo>
                    <a:pt x="18" y="916"/>
                  </a:lnTo>
                  <a:lnTo>
                    <a:pt x="23" y="902"/>
                  </a:lnTo>
                  <a:lnTo>
                    <a:pt x="25" y="890"/>
                  </a:lnTo>
                  <a:lnTo>
                    <a:pt x="22" y="878"/>
                  </a:lnTo>
                  <a:lnTo>
                    <a:pt x="21" y="870"/>
                  </a:lnTo>
                  <a:lnTo>
                    <a:pt x="18" y="860"/>
                  </a:lnTo>
                  <a:lnTo>
                    <a:pt x="14" y="850"/>
                  </a:lnTo>
                  <a:lnTo>
                    <a:pt x="14" y="839"/>
                  </a:lnTo>
                  <a:lnTo>
                    <a:pt x="18" y="827"/>
                  </a:lnTo>
                  <a:lnTo>
                    <a:pt x="23" y="815"/>
                  </a:lnTo>
                  <a:lnTo>
                    <a:pt x="29" y="800"/>
                  </a:lnTo>
                  <a:lnTo>
                    <a:pt x="38" y="771"/>
                  </a:lnTo>
                  <a:lnTo>
                    <a:pt x="44" y="761"/>
                  </a:lnTo>
                  <a:lnTo>
                    <a:pt x="53" y="753"/>
                  </a:lnTo>
                  <a:lnTo>
                    <a:pt x="66" y="746"/>
                  </a:lnTo>
                  <a:lnTo>
                    <a:pt x="90" y="734"/>
                  </a:lnTo>
                  <a:lnTo>
                    <a:pt x="96" y="728"/>
                  </a:lnTo>
                  <a:lnTo>
                    <a:pt x="97" y="722"/>
                  </a:lnTo>
                  <a:lnTo>
                    <a:pt x="98" y="713"/>
                  </a:lnTo>
                  <a:lnTo>
                    <a:pt x="98" y="702"/>
                  </a:lnTo>
                  <a:lnTo>
                    <a:pt x="101" y="691"/>
                  </a:lnTo>
                  <a:lnTo>
                    <a:pt x="107" y="679"/>
                  </a:lnTo>
                  <a:lnTo>
                    <a:pt x="112" y="671"/>
                  </a:lnTo>
                  <a:lnTo>
                    <a:pt x="118" y="665"/>
                  </a:lnTo>
                  <a:lnTo>
                    <a:pt x="120" y="664"/>
                  </a:lnTo>
                  <a:lnTo>
                    <a:pt x="124" y="661"/>
                  </a:lnTo>
                  <a:lnTo>
                    <a:pt x="130" y="656"/>
                  </a:lnTo>
                  <a:lnTo>
                    <a:pt x="138" y="649"/>
                  </a:lnTo>
                  <a:lnTo>
                    <a:pt x="148" y="642"/>
                  </a:lnTo>
                  <a:lnTo>
                    <a:pt x="155" y="639"/>
                  </a:lnTo>
                  <a:lnTo>
                    <a:pt x="164" y="639"/>
                  </a:lnTo>
                  <a:lnTo>
                    <a:pt x="172" y="641"/>
                  </a:lnTo>
                  <a:lnTo>
                    <a:pt x="185" y="641"/>
                  </a:lnTo>
                  <a:lnTo>
                    <a:pt x="190" y="638"/>
                  </a:lnTo>
                  <a:lnTo>
                    <a:pt x="198" y="635"/>
                  </a:lnTo>
                  <a:lnTo>
                    <a:pt x="208" y="631"/>
                  </a:lnTo>
                  <a:lnTo>
                    <a:pt x="224" y="623"/>
                  </a:lnTo>
                  <a:lnTo>
                    <a:pt x="234" y="619"/>
                  </a:lnTo>
                  <a:lnTo>
                    <a:pt x="246" y="613"/>
                  </a:lnTo>
                  <a:lnTo>
                    <a:pt x="256" y="611"/>
                  </a:lnTo>
                  <a:lnTo>
                    <a:pt x="261" y="609"/>
                  </a:lnTo>
                  <a:lnTo>
                    <a:pt x="308" y="609"/>
                  </a:lnTo>
                  <a:lnTo>
                    <a:pt x="320" y="608"/>
                  </a:lnTo>
                  <a:lnTo>
                    <a:pt x="327" y="607"/>
                  </a:lnTo>
                  <a:lnTo>
                    <a:pt x="332" y="605"/>
                  </a:lnTo>
                  <a:lnTo>
                    <a:pt x="340" y="604"/>
                  </a:lnTo>
                  <a:lnTo>
                    <a:pt x="350" y="604"/>
                  </a:lnTo>
                  <a:lnTo>
                    <a:pt x="358" y="607"/>
                  </a:lnTo>
                  <a:lnTo>
                    <a:pt x="366" y="613"/>
                  </a:lnTo>
                  <a:lnTo>
                    <a:pt x="372" y="626"/>
                  </a:lnTo>
                  <a:lnTo>
                    <a:pt x="375" y="637"/>
                  </a:lnTo>
                  <a:lnTo>
                    <a:pt x="373" y="642"/>
                  </a:lnTo>
                  <a:lnTo>
                    <a:pt x="369" y="645"/>
                  </a:lnTo>
                  <a:lnTo>
                    <a:pt x="364" y="646"/>
                  </a:lnTo>
                  <a:lnTo>
                    <a:pt x="358" y="646"/>
                  </a:lnTo>
                  <a:lnTo>
                    <a:pt x="354" y="648"/>
                  </a:lnTo>
                  <a:lnTo>
                    <a:pt x="351" y="650"/>
                  </a:lnTo>
                  <a:lnTo>
                    <a:pt x="350" y="653"/>
                  </a:lnTo>
                  <a:lnTo>
                    <a:pt x="351" y="656"/>
                  </a:lnTo>
                  <a:lnTo>
                    <a:pt x="353" y="657"/>
                  </a:lnTo>
                  <a:lnTo>
                    <a:pt x="354" y="660"/>
                  </a:lnTo>
                  <a:lnTo>
                    <a:pt x="357" y="663"/>
                  </a:lnTo>
                  <a:lnTo>
                    <a:pt x="360" y="664"/>
                  </a:lnTo>
                  <a:lnTo>
                    <a:pt x="361" y="664"/>
                  </a:lnTo>
                  <a:lnTo>
                    <a:pt x="366" y="667"/>
                  </a:lnTo>
                  <a:lnTo>
                    <a:pt x="373" y="672"/>
                  </a:lnTo>
                  <a:lnTo>
                    <a:pt x="381" y="678"/>
                  </a:lnTo>
                  <a:lnTo>
                    <a:pt x="388" y="681"/>
                  </a:lnTo>
                  <a:lnTo>
                    <a:pt x="395" y="682"/>
                  </a:lnTo>
                  <a:lnTo>
                    <a:pt x="403" y="685"/>
                  </a:lnTo>
                  <a:lnTo>
                    <a:pt x="414" y="690"/>
                  </a:lnTo>
                  <a:lnTo>
                    <a:pt x="416" y="691"/>
                  </a:lnTo>
                  <a:lnTo>
                    <a:pt x="421" y="696"/>
                  </a:lnTo>
                  <a:lnTo>
                    <a:pt x="428" y="701"/>
                  </a:lnTo>
                  <a:lnTo>
                    <a:pt x="435" y="705"/>
                  </a:lnTo>
                  <a:lnTo>
                    <a:pt x="448" y="708"/>
                  </a:lnTo>
                  <a:lnTo>
                    <a:pt x="455" y="712"/>
                  </a:lnTo>
                  <a:lnTo>
                    <a:pt x="464" y="716"/>
                  </a:lnTo>
                  <a:lnTo>
                    <a:pt x="472" y="717"/>
                  </a:lnTo>
                  <a:lnTo>
                    <a:pt x="479" y="713"/>
                  </a:lnTo>
                  <a:lnTo>
                    <a:pt x="495" y="685"/>
                  </a:lnTo>
                  <a:lnTo>
                    <a:pt x="500" y="678"/>
                  </a:lnTo>
                  <a:lnTo>
                    <a:pt x="506" y="676"/>
                  </a:lnTo>
                  <a:lnTo>
                    <a:pt x="517" y="681"/>
                  </a:lnTo>
                  <a:lnTo>
                    <a:pt x="529" y="687"/>
                  </a:lnTo>
                  <a:lnTo>
                    <a:pt x="541" y="690"/>
                  </a:lnTo>
                  <a:lnTo>
                    <a:pt x="581" y="690"/>
                  </a:lnTo>
                  <a:lnTo>
                    <a:pt x="587" y="693"/>
                  </a:lnTo>
                  <a:lnTo>
                    <a:pt x="585" y="697"/>
                  </a:lnTo>
                  <a:lnTo>
                    <a:pt x="581" y="704"/>
                  </a:lnTo>
                  <a:lnTo>
                    <a:pt x="573" y="711"/>
                  </a:lnTo>
                  <a:lnTo>
                    <a:pt x="561" y="723"/>
                  </a:lnTo>
                  <a:lnTo>
                    <a:pt x="559" y="726"/>
                  </a:lnTo>
                  <a:lnTo>
                    <a:pt x="562" y="728"/>
                  </a:lnTo>
                  <a:lnTo>
                    <a:pt x="563" y="728"/>
                  </a:lnTo>
                  <a:lnTo>
                    <a:pt x="566" y="727"/>
                  </a:lnTo>
                  <a:lnTo>
                    <a:pt x="573" y="720"/>
                  </a:lnTo>
                  <a:lnTo>
                    <a:pt x="577" y="715"/>
                  </a:lnTo>
                  <a:lnTo>
                    <a:pt x="587" y="707"/>
                  </a:lnTo>
                  <a:lnTo>
                    <a:pt x="596" y="701"/>
                  </a:lnTo>
                  <a:lnTo>
                    <a:pt x="606" y="698"/>
                  </a:lnTo>
                  <a:lnTo>
                    <a:pt x="617" y="696"/>
                  </a:lnTo>
                  <a:lnTo>
                    <a:pt x="621" y="696"/>
                  </a:lnTo>
                  <a:lnTo>
                    <a:pt x="626" y="698"/>
                  </a:lnTo>
                  <a:lnTo>
                    <a:pt x="629" y="701"/>
                  </a:lnTo>
                  <a:lnTo>
                    <a:pt x="632" y="705"/>
                  </a:lnTo>
                  <a:lnTo>
                    <a:pt x="634" y="704"/>
                  </a:lnTo>
                  <a:lnTo>
                    <a:pt x="648" y="704"/>
                  </a:lnTo>
                  <a:lnTo>
                    <a:pt x="651" y="702"/>
                  </a:lnTo>
                  <a:lnTo>
                    <a:pt x="655" y="694"/>
                  </a:lnTo>
                  <a:lnTo>
                    <a:pt x="658" y="690"/>
                  </a:lnTo>
                  <a:lnTo>
                    <a:pt x="662" y="685"/>
                  </a:lnTo>
                  <a:lnTo>
                    <a:pt x="669" y="672"/>
                  </a:lnTo>
                  <a:lnTo>
                    <a:pt x="673" y="659"/>
                  </a:lnTo>
                  <a:lnTo>
                    <a:pt x="675" y="644"/>
                  </a:lnTo>
                  <a:lnTo>
                    <a:pt x="677" y="630"/>
                  </a:lnTo>
                  <a:lnTo>
                    <a:pt x="677" y="622"/>
                  </a:lnTo>
                  <a:lnTo>
                    <a:pt x="675" y="620"/>
                  </a:lnTo>
                  <a:lnTo>
                    <a:pt x="673" y="619"/>
                  </a:lnTo>
                  <a:lnTo>
                    <a:pt x="671" y="619"/>
                  </a:lnTo>
                  <a:lnTo>
                    <a:pt x="669" y="620"/>
                  </a:lnTo>
                  <a:lnTo>
                    <a:pt x="666" y="620"/>
                  </a:lnTo>
                  <a:lnTo>
                    <a:pt x="660" y="623"/>
                  </a:lnTo>
                  <a:lnTo>
                    <a:pt x="641" y="628"/>
                  </a:lnTo>
                  <a:lnTo>
                    <a:pt x="634" y="628"/>
                  </a:lnTo>
                  <a:lnTo>
                    <a:pt x="629" y="627"/>
                  </a:lnTo>
                  <a:lnTo>
                    <a:pt x="622" y="624"/>
                  </a:lnTo>
                  <a:lnTo>
                    <a:pt x="614" y="623"/>
                  </a:lnTo>
                  <a:lnTo>
                    <a:pt x="606" y="626"/>
                  </a:lnTo>
                  <a:lnTo>
                    <a:pt x="598" y="626"/>
                  </a:lnTo>
                  <a:lnTo>
                    <a:pt x="589" y="623"/>
                  </a:lnTo>
                  <a:lnTo>
                    <a:pt x="578" y="615"/>
                  </a:lnTo>
                  <a:lnTo>
                    <a:pt x="569" y="609"/>
                  </a:lnTo>
                  <a:lnTo>
                    <a:pt x="561" y="604"/>
                  </a:lnTo>
                  <a:lnTo>
                    <a:pt x="557" y="600"/>
                  </a:lnTo>
                  <a:lnTo>
                    <a:pt x="555" y="594"/>
                  </a:lnTo>
                  <a:lnTo>
                    <a:pt x="555" y="574"/>
                  </a:lnTo>
                  <a:lnTo>
                    <a:pt x="554" y="564"/>
                  </a:lnTo>
                  <a:lnTo>
                    <a:pt x="552" y="557"/>
                  </a:lnTo>
                  <a:lnTo>
                    <a:pt x="550" y="554"/>
                  </a:lnTo>
                  <a:lnTo>
                    <a:pt x="544" y="554"/>
                  </a:lnTo>
                  <a:lnTo>
                    <a:pt x="540" y="556"/>
                  </a:lnTo>
                  <a:lnTo>
                    <a:pt x="535" y="561"/>
                  </a:lnTo>
                  <a:lnTo>
                    <a:pt x="532" y="563"/>
                  </a:lnTo>
                  <a:lnTo>
                    <a:pt x="529" y="565"/>
                  </a:lnTo>
                  <a:lnTo>
                    <a:pt x="525" y="567"/>
                  </a:lnTo>
                  <a:lnTo>
                    <a:pt x="522" y="570"/>
                  </a:lnTo>
                  <a:lnTo>
                    <a:pt x="518" y="571"/>
                  </a:lnTo>
                  <a:lnTo>
                    <a:pt x="517" y="572"/>
                  </a:lnTo>
                  <a:lnTo>
                    <a:pt x="515" y="575"/>
                  </a:lnTo>
                  <a:lnTo>
                    <a:pt x="521" y="580"/>
                  </a:lnTo>
                  <a:lnTo>
                    <a:pt x="528" y="585"/>
                  </a:lnTo>
                  <a:lnTo>
                    <a:pt x="532" y="591"/>
                  </a:lnTo>
                  <a:lnTo>
                    <a:pt x="533" y="598"/>
                  </a:lnTo>
                  <a:lnTo>
                    <a:pt x="532" y="602"/>
                  </a:lnTo>
                  <a:lnTo>
                    <a:pt x="529" y="607"/>
                  </a:lnTo>
                  <a:lnTo>
                    <a:pt x="526" y="609"/>
                  </a:lnTo>
                  <a:lnTo>
                    <a:pt x="524" y="611"/>
                  </a:lnTo>
                  <a:lnTo>
                    <a:pt x="520" y="613"/>
                  </a:lnTo>
                  <a:lnTo>
                    <a:pt x="513" y="620"/>
                  </a:lnTo>
                  <a:lnTo>
                    <a:pt x="499" y="631"/>
                  </a:lnTo>
                  <a:lnTo>
                    <a:pt x="492" y="635"/>
                  </a:lnTo>
                  <a:lnTo>
                    <a:pt x="490" y="634"/>
                  </a:lnTo>
                  <a:lnTo>
                    <a:pt x="487" y="627"/>
                  </a:lnTo>
                  <a:lnTo>
                    <a:pt x="485" y="615"/>
                  </a:lnTo>
                  <a:lnTo>
                    <a:pt x="484" y="601"/>
                  </a:lnTo>
                  <a:lnTo>
                    <a:pt x="483" y="589"/>
                  </a:lnTo>
                  <a:lnTo>
                    <a:pt x="481" y="582"/>
                  </a:lnTo>
                  <a:lnTo>
                    <a:pt x="476" y="575"/>
                  </a:lnTo>
                  <a:lnTo>
                    <a:pt x="469" y="564"/>
                  </a:lnTo>
                  <a:lnTo>
                    <a:pt x="465" y="553"/>
                  </a:lnTo>
                  <a:lnTo>
                    <a:pt x="459" y="543"/>
                  </a:lnTo>
                  <a:lnTo>
                    <a:pt x="450" y="537"/>
                  </a:lnTo>
                  <a:lnTo>
                    <a:pt x="435" y="522"/>
                  </a:lnTo>
                  <a:lnTo>
                    <a:pt x="424" y="513"/>
                  </a:lnTo>
                  <a:lnTo>
                    <a:pt x="413" y="504"/>
                  </a:lnTo>
                  <a:lnTo>
                    <a:pt x="405" y="496"/>
                  </a:lnTo>
                  <a:lnTo>
                    <a:pt x="398" y="490"/>
                  </a:lnTo>
                  <a:lnTo>
                    <a:pt x="392" y="486"/>
                  </a:lnTo>
                  <a:lnTo>
                    <a:pt x="386" y="485"/>
                  </a:lnTo>
                  <a:lnTo>
                    <a:pt x="381" y="485"/>
                  </a:lnTo>
                  <a:lnTo>
                    <a:pt x="380" y="490"/>
                  </a:lnTo>
                  <a:lnTo>
                    <a:pt x="381" y="498"/>
                  </a:lnTo>
                  <a:lnTo>
                    <a:pt x="388" y="505"/>
                  </a:lnTo>
                  <a:lnTo>
                    <a:pt x="395" y="511"/>
                  </a:lnTo>
                  <a:lnTo>
                    <a:pt x="401" y="519"/>
                  </a:lnTo>
                  <a:lnTo>
                    <a:pt x="409" y="530"/>
                  </a:lnTo>
                  <a:lnTo>
                    <a:pt x="420" y="538"/>
                  </a:lnTo>
                  <a:lnTo>
                    <a:pt x="429" y="543"/>
                  </a:lnTo>
                  <a:lnTo>
                    <a:pt x="435" y="546"/>
                  </a:lnTo>
                  <a:lnTo>
                    <a:pt x="448" y="557"/>
                  </a:lnTo>
                  <a:lnTo>
                    <a:pt x="454" y="561"/>
                  </a:lnTo>
                  <a:lnTo>
                    <a:pt x="457" y="563"/>
                  </a:lnTo>
                  <a:lnTo>
                    <a:pt x="454" y="564"/>
                  </a:lnTo>
                  <a:lnTo>
                    <a:pt x="451" y="564"/>
                  </a:lnTo>
                  <a:lnTo>
                    <a:pt x="448" y="565"/>
                  </a:lnTo>
                  <a:lnTo>
                    <a:pt x="440" y="565"/>
                  </a:lnTo>
                  <a:lnTo>
                    <a:pt x="439" y="567"/>
                  </a:lnTo>
                  <a:lnTo>
                    <a:pt x="439" y="572"/>
                  </a:lnTo>
                  <a:lnTo>
                    <a:pt x="440" y="579"/>
                  </a:lnTo>
                  <a:lnTo>
                    <a:pt x="443" y="589"/>
                  </a:lnTo>
                  <a:lnTo>
                    <a:pt x="444" y="596"/>
                  </a:lnTo>
                  <a:lnTo>
                    <a:pt x="444" y="602"/>
                  </a:lnTo>
                  <a:lnTo>
                    <a:pt x="442" y="605"/>
                  </a:lnTo>
                  <a:lnTo>
                    <a:pt x="440" y="605"/>
                  </a:lnTo>
                  <a:lnTo>
                    <a:pt x="438" y="604"/>
                  </a:lnTo>
                  <a:lnTo>
                    <a:pt x="435" y="601"/>
                  </a:lnTo>
                  <a:lnTo>
                    <a:pt x="433" y="598"/>
                  </a:lnTo>
                  <a:lnTo>
                    <a:pt x="431" y="596"/>
                  </a:lnTo>
                  <a:lnTo>
                    <a:pt x="429" y="591"/>
                  </a:lnTo>
                  <a:lnTo>
                    <a:pt x="428" y="589"/>
                  </a:lnTo>
                  <a:lnTo>
                    <a:pt x="420" y="570"/>
                  </a:lnTo>
                  <a:lnTo>
                    <a:pt x="416" y="563"/>
                  </a:lnTo>
                  <a:lnTo>
                    <a:pt x="402" y="556"/>
                  </a:lnTo>
                  <a:lnTo>
                    <a:pt x="392" y="553"/>
                  </a:lnTo>
                  <a:lnTo>
                    <a:pt x="379" y="546"/>
                  </a:lnTo>
                  <a:lnTo>
                    <a:pt x="373" y="542"/>
                  </a:lnTo>
                  <a:lnTo>
                    <a:pt x="365" y="535"/>
                  </a:lnTo>
                  <a:lnTo>
                    <a:pt x="358" y="527"/>
                  </a:lnTo>
                  <a:lnTo>
                    <a:pt x="354" y="519"/>
                  </a:lnTo>
                  <a:lnTo>
                    <a:pt x="350" y="512"/>
                  </a:lnTo>
                  <a:lnTo>
                    <a:pt x="343" y="509"/>
                  </a:lnTo>
                  <a:lnTo>
                    <a:pt x="336" y="508"/>
                  </a:lnTo>
                  <a:lnTo>
                    <a:pt x="331" y="508"/>
                  </a:lnTo>
                  <a:lnTo>
                    <a:pt x="325" y="512"/>
                  </a:lnTo>
                  <a:lnTo>
                    <a:pt x="319" y="517"/>
                  </a:lnTo>
                  <a:lnTo>
                    <a:pt x="310" y="523"/>
                  </a:lnTo>
                  <a:lnTo>
                    <a:pt x="304" y="526"/>
                  </a:lnTo>
                  <a:lnTo>
                    <a:pt x="294" y="524"/>
                  </a:lnTo>
                  <a:lnTo>
                    <a:pt x="284" y="520"/>
                  </a:lnTo>
                  <a:lnTo>
                    <a:pt x="275" y="517"/>
                  </a:lnTo>
                  <a:lnTo>
                    <a:pt x="269" y="520"/>
                  </a:lnTo>
                  <a:lnTo>
                    <a:pt x="267" y="526"/>
                  </a:lnTo>
                  <a:lnTo>
                    <a:pt x="264" y="535"/>
                  </a:lnTo>
                  <a:lnTo>
                    <a:pt x="263" y="543"/>
                  </a:lnTo>
                  <a:lnTo>
                    <a:pt x="258" y="549"/>
                  </a:lnTo>
                  <a:lnTo>
                    <a:pt x="252" y="550"/>
                  </a:lnTo>
                  <a:lnTo>
                    <a:pt x="243" y="552"/>
                  </a:lnTo>
                  <a:lnTo>
                    <a:pt x="238" y="556"/>
                  </a:lnTo>
                  <a:lnTo>
                    <a:pt x="231" y="563"/>
                  </a:lnTo>
                  <a:lnTo>
                    <a:pt x="224" y="568"/>
                  </a:lnTo>
                  <a:lnTo>
                    <a:pt x="220" y="575"/>
                  </a:lnTo>
                  <a:lnTo>
                    <a:pt x="220" y="580"/>
                  </a:lnTo>
                  <a:lnTo>
                    <a:pt x="223" y="586"/>
                  </a:lnTo>
                  <a:lnTo>
                    <a:pt x="224" y="587"/>
                  </a:lnTo>
                  <a:lnTo>
                    <a:pt x="224" y="591"/>
                  </a:lnTo>
                  <a:lnTo>
                    <a:pt x="222" y="593"/>
                  </a:lnTo>
                  <a:lnTo>
                    <a:pt x="219" y="596"/>
                  </a:lnTo>
                  <a:lnTo>
                    <a:pt x="212" y="601"/>
                  </a:lnTo>
                  <a:lnTo>
                    <a:pt x="206" y="608"/>
                  </a:lnTo>
                  <a:lnTo>
                    <a:pt x="201" y="613"/>
                  </a:lnTo>
                  <a:lnTo>
                    <a:pt x="194" y="616"/>
                  </a:lnTo>
                  <a:lnTo>
                    <a:pt x="185" y="617"/>
                  </a:lnTo>
                  <a:lnTo>
                    <a:pt x="174" y="619"/>
                  </a:lnTo>
                  <a:lnTo>
                    <a:pt x="167" y="617"/>
                  </a:lnTo>
                  <a:lnTo>
                    <a:pt x="164" y="617"/>
                  </a:lnTo>
                  <a:lnTo>
                    <a:pt x="160" y="622"/>
                  </a:lnTo>
                  <a:lnTo>
                    <a:pt x="157" y="630"/>
                  </a:lnTo>
                  <a:lnTo>
                    <a:pt x="155" y="633"/>
                  </a:lnTo>
                  <a:lnTo>
                    <a:pt x="153" y="635"/>
                  </a:lnTo>
                  <a:lnTo>
                    <a:pt x="152" y="635"/>
                  </a:lnTo>
                  <a:lnTo>
                    <a:pt x="148" y="631"/>
                  </a:lnTo>
                  <a:lnTo>
                    <a:pt x="146" y="627"/>
                  </a:lnTo>
                  <a:lnTo>
                    <a:pt x="144" y="624"/>
                  </a:lnTo>
                  <a:lnTo>
                    <a:pt x="142" y="620"/>
                  </a:lnTo>
                  <a:lnTo>
                    <a:pt x="139" y="617"/>
                  </a:lnTo>
                  <a:lnTo>
                    <a:pt x="134" y="615"/>
                  </a:lnTo>
                  <a:lnTo>
                    <a:pt x="127" y="613"/>
                  </a:lnTo>
                  <a:lnTo>
                    <a:pt x="120" y="615"/>
                  </a:lnTo>
                  <a:lnTo>
                    <a:pt x="116" y="615"/>
                  </a:lnTo>
                  <a:lnTo>
                    <a:pt x="113" y="613"/>
                  </a:lnTo>
                  <a:lnTo>
                    <a:pt x="112" y="611"/>
                  </a:lnTo>
                  <a:lnTo>
                    <a:pt x="107" y="602"/>
                  </a:lnTo>
                  <a:lnTo>
                    <a:pt x="105" y="600"/>
                  </a:lnTo>
                  <a:lnTo>
                    <a:pt x="100" y="594"/>
                  </a:lnTo>
                  <a:lnTo>
                    <a:pt x="98" y="590"/>
                  </a:lnTo>
                  <a:lnTo>
                    <a:pt x="98" y="582"/>
                  </a:lnTo>
                  <a:lnTo>
                    <a:pt x="100" y="579"/>
                  </a:lnTo>
                  <a:lnTo>
                    <a:pt x="103" y="576"/>
                  </a:lnTo>
                  <a:lnTo>
                    <a:pt x="107" y="571"/>
                  </a:lnTo>
                  <a:lnTo>
                    <a:pt x="108" y="564"/>
                  </a:lnTo>
                  <a:lnTo>
                    <a:pt x="107" y="554"/>
                  </a:lnTo>
                  <a:lnTo>
                    <a:pt x="105" y="546"/>
                  </a:lnTo>
                  <a:lnTo>
                    <a:pt x="105" y="526"/>
                  </a:lnTo>
                  <a:lnTo>
                    <a:pt x="108" y="517"/>
                  </a:lnTo>
                  <a:lnTo>
                    <a:pt x="112" y="512"/>
                  </a:lnTo>
                  <a:lnTo>
                    <a:pt x="123" y="511"/>
                  </a:lnTo>
                  <a:lnTo>
                    <a:pt x="137" y="511"/>
                  </a:lnTo>
                  <a:lnTo>
                    <a:pt x="150" y="512"/>
                  </a:lnTo>
                  <a:lnTo>
                    <a:pt x="171" y="512"/>
                  </a:lnTo>
                  <a:lnTo>
                    <a:pt x="180" y="513"/>
                  </a:lnTo>
                  <a:lnTo>
                    <a:pt x="197" y="513"/>
                  </a:lnTo>
                  <a:lnTo>
                    <a:pt x="201" y="509"/>
                  </a:lnTo>
                  <a:lnTo>
                    <a:pt x="206" y="491"/>
                  </a:lnTo>
                  <a:lnTo>
                    <a:pt x="208" y="474"/>
                  </a:lnTo>
                  <a:lnTo>
                    <a:pt x="204" y="465"/>
                  </a:lnTo>
                  <a:lnTo>
                    <a:pt x="194" y="459"/>
                  </a:lnTo>
                  <a:lnTo>
                    <a:pt x="182" y="453"/>
                  </a:lnTo>
                  <a:lnTo>
                    <a:pt x="165" y="449"/>
                  </a:lnTo>
                  <a:lnTo>
                    <a:pt x="163" y="448"/>
                  </a:lnTo>
                  <a:lnTo>
                    <a:pt x="161" y="445"/>
                  </a:lnTo>
                  <a:lnTo>
                    <a:pt x="161" y="442"/>
                  </a:lnTo>
                  <a:lnTo>
                    <a:pt x="164" y="441"/>
                  </a:lnTo>
                  <a:lnTo>
                    <a:pt x="168" y="439"/>
                  </a:lnTo>
                  <a:lnTo>
                    <a:pt x="174" y="438"/>
                  </a:lnTo>
                  <a:lnTo>
                    <a:pt x="182" y="437"/>
                  </a:lnTo>
                  <a:lnTo>
                    <a:pt x="189" y="434"/>
                  </a:lnTo>
                  <a:lnTo>
                    <a:pt x="194" y="431"/>
                  </a:lnTo>
                  <a:lnTo>
                    <a:pt x="201" y="428"/>
                  </a:lnTo>
                  <a:lnTo>
                    <a:pt x="220" y="424"/>
                  </a:lnTo>
                  <a:lnTo>
                    <a:pt x="237" y="420"/>
                  </a:lnTo>
                  <a:lnTo>
                    <a:pt x="241" y="419"/>
                  </a:lnTo>
                  <a:lnTo>
                    <a:pt x="245" y="415"/>
                  </a:lnTo>
                  <a:lnTo>
                    <a:pt x="245" y="412"/>
                  </a:lnTo>
                  <a:lnTo>
                    <a:pt x="246" y="408"/>
                  </a:lnTo>
                  <a:lnTo>
                    <a:pt x="246" y="401"/>
                  </a:lnTo>
                  <a:lnTo>
                    <a:pt x="249" y="397"/>
                  </a:lnTo>
                  <a:lnTo>
                    <a:pt x="256" y="394"/>
                  </a:lnTo>
                  <a:lnTo>
                    <a:pt x="264" y="393"/>
                  </a:lnTo>
                  <a:lnTo>
                    <a:pt x="271" y="391"/>
                  </a:lnTo>
                  <a:lnTo>
                    <a:pt x="273" y="391"/>
                  </a:lnTo>
                  <a:lnTo>
                    <a:pt x="275" y="390"/>
                  </a:lnTo>
                  <a:lnTo>
                    <a:pt x="279" y="385"/>
                  </a:lnTo>
                  <a:lnTo>
                    <a:pt x="297" y="367"/>
                  </a:lnTo>
                  <a:lnTo>
                    <a:pt x="306" y="363"/>
                  </a:lnTo>
                  <a:lnTo>
                    <a:pt x="320" y="363"/>
                  </a:lnTo>
                  <a:lnTo>
                    <a:pt x="332" y="364"/>
                  </a:lnTo>
                  <a:lnTo>
                    <a:pt x="335" y="365"/>
                  </a:lnTo>
                  <a:lnTo>
                    <a:pt x="336" y="364"/>
                  </a:lnTo>
                  <a:lnTo>
                    <a:pt x="338" y="364"/>
                  </a:lnTo>
                  <a:lnTo>
                    <a:pt x="336" y="363"/>
                  </a:lnTo>
                  <a:lnTo>
                    <a:pt x="336" y="360"/>
                  </a:lnTo>
                  <a:lnTo>
                    <a:pt x="334" y="359"/>
                  </a:lnTo>
                  <a:lnTo>
                    <a:pt x="332" y="356"/>
                  </a:lnTo>
                  <a:lnTo>
                    <a:pt x="328" y="352"/>
                  </a:lnTo>
                  <a:lnTo>
                    <a:pt x="327" y="349"/>
                  </a:lnTo>
                  <a:lnTo>
                    <a:pt x="325" y="343"/>
                  </a:lnTo>
                  <a:lnTo>
                    <a:pt x="325" y="335"/>
                  </a:lnTo>
                  <a:lnTo>
                    <a:pt x="327" y="328"/>
                  </a:lnTo>
                  <a:lnTo>
                    <a:pt x="330" y="322"/>
                  </a:lnTo>
                  <a:lnTo>
                    <a:pt x="334" y="316"/>
                  </a:lnTo>
                  <a:lnTo>
                    <a:pt x="342" y="312"/>
                  </a:lnTo>
                  <a:lnTo>
                    <a:pt x="350" y="311"/>
                  </a:lnTo>
                  <a:lnTo>
                    <a:pt x="357" y="312"/>
                  </a:lnTo>
                  <a:lnTo>
                    <a:pt x="360" y="316"/>
                  </a:lnTo>
                  <a:lnTo>
                    <a:pt x="360" y="322"/>
                  </a:lnTo>
                  <a:lnTo>
                    <a:pt x="358" y="328"/>
                  </a:lnTo>
                  <a:lnTo>
                    <a:pt x="358" y="337"/>
                  </a:lnTo>
                  <a:lnTo>
                    <a:pt x="361" y="345"/>
                  </a:lnTo>
                  <a:lnTo>
                    <a:pt x="364" y="349"/>
                  </a:lnTo>
                  <a:lnTo>
                    <a:pt x="368" y="353"/>
                  </a:lnTo>
                  <a:lnTo>
                    <a:pt x="376" y="352"/>
                  </a:lnTo>
                  <a:lnTo>
                    <a:pt x="401" y="352"/>
                  </a:lnTo>
                  <a:lnTo>
                    <a:pt x="407" y="350"/>
                  </a:lnTo>
                  <a:lnTo>
                    <a:pt x="416" y="349"/>
                  </a:lnTo>
                  <a:lnTo>
                    <a:pt x="425" y="348"/>
                  </a:lnTo>
                  <a:lnTo>
                    <a:pt x="433" y="348"/>
                  </a:lnTo>
                  <a:lnTo>
                    <a:pt x="439" y="346"/>
                  </a:lnTo>
                  <a:lnTo>
                    <a:pt x="446" y="345"/>
                  </a:lnTo>
                  <a:lnTo>
                    <a:pt x="457" y="346"/>
                  </a:lnTo>
                  <a:lnTo>
                    <a:pt x="472" y="350"/>
                  </a:lnTo>
                  <a:lnTo>
                    <a:pt x="477" y="352"/>
                  </a:lnTo>
                  <a:lnTo>
                    <a:pt x="480" y="350"/>
                  </a:lnTo>
                  <a:lnTo>
                    <a:pt x="481" y="346"/>
                  </a:lnTo>
                  <a:lnTo>
                    <a:pt x="481" y="328"/>
                  </a:lnTo>
                  <a:lnTo>
                    <a:pt x="484" y="320"/>
                  </a:lnTo>
                  <a:lnTo>
                    <a:pt x="490" y="311"/>
                  </a:lnTo>
                  <a:lnTo>
                    <a:pt x="495" y="305"/>
                  </a:lnTo>
                  <a:lnTo>
                    <a:pt x="502" y="302"/>
                  </a:lnTo>
                  <a:lnTo>
                    <a:pt x="513" y="305"/>
                  </a:lnTo>
                  <a:lnTo>
                    <a:pt x="522" y="306"/>
                  </a:lnTo>
                  <a:lnTo>
                    <a:pt x="531" y="305"/>
                  </a:lnTo>
                  <a:lnTo>
                    <a:pt x="532" y="302"/>
                  </a:lnTo>
                  <a:lnTo>
                    <a:pt x="532" y="301"/>
                  </a:lnTo>
                  <a:lnTo>
                    <a:pt x="531" y="298"/>
                  </a:lnTo>
                  <a:lnTo>
                    <a:pt x="526" y="295"/>
                  </a:lnTo>
                  <a:lnTo>
                    <a:pt x="524" y="293"/>
                  </a:lnTo>
                  <a:lnTo>
                    <a:pt x="520" y="291"/>
                  </a:lnTo>
                  <a:lnTo>
                    <a:pt x="514" y="286"/>
                  </a:lnTo>
                  <a:lnTo>
                    <a:pt x="518" y="283"/>
                  </a:lnTo>
                  <a:lnTo>
                    <a:pt x="526" y="282"/>
                  </a:lnTo>
                  <a:lnTo>
                    <a:pt x="539" y="282"/>
                  </a:lnTo>
                  <a:lnTo>
                    <a:pt x="552" y="280"/>
                  </a:lnTo>
                  <a:lnTo>
                    <a:pt x="569" y="279"/>
                  </a:lnTo>
                  <a:lnTo>
                    <a:pt x="581" y="279"/>
                  </a:lnTo>
                  <a:lnTo>
                    <a:pt x="591" y="278"/>
                  </a:lnTo>
                  <a:lnTo>
                    <a:pt x="593" y="275"/>
                  </a:lnTo>
                  <a:lnTo>
                    <a:pt x="593" y="272"/>
                  </a:lnTo>
                  <a:lnTo>
                    <a:pt x="591" y="267"/>
                  </a:lnTo>
                  <a:lnTo>
                    <a:pt x="588" y="264"/>
                  </a:lnTo>
                  <a:lnTo>
                    <a:pt x="587" y="261"/>
                  </a:lnTo>
                  <a:lnTo>
                    <a:pt x="582" y="257"/>
                  </a:lnTo>
                  <a:lnTo>
                    <a:pt x="576" y="257"/>
                  </a:lnTo>
                  <a:lnTo>
                    <a:pt x="566" y="258"/>
                  </a:lnTo>
                  <a:lnTo>
                    <a:pt x="546" y="258"/>
                  </a:lnTo>
                  <a:lnTo>
                    <a:pt x="535" y="260"/>
                  </a:lnTo>
                  <a:lnTo>
                    <a:pt x="524" y="265"/>
                  </a:lnTo>
                  <a:lnTo>
                    <a:pt x="513" y="269"/>
                  </a:lnTo>
                  <a:lnTo>
                    <a:pt x="507" y="267"/>
                  </a:lnTo>
                  <a:lnTo>
                    <a:pt x="503" y="261"/>
                  </a:lnTo>
                  <a:lnTo>
                    <a:pt x="500" y="253"/>
                  </a:lnTo>
                  <a:lnTo>
                    <a:pt x="496" y="246"/>
                  </a:lnTo>
                  <a:lnTo>
                    <a:pt x="494" y="239"/>
                  </a:lnTo>
                  <a:lnTo>
                    <a:pt x="492" y="231"/>
                  </a:lnTo>
                  <a:lnTo>
                    <a:pt x="495" y="224"/>
                  </a:lnTo>
                  <a:lnTo>
                    <a:pt x="502" y="217"/>
                  </a:lnTo>
                  <a:lnTo>
                    <a:pt x="514" y="211"/>
                  </a:lnTo>
                  <a:lnTo>
                    <a:pt x="528" y="201"/>
                  </a:lnTo>
                  <a:lnTo>
                    <a:pt x="539" y="191"/>
                  </a:lnTo>
                  <a:lnTo>
                    <a:pt x="546" y="184"/>
                  </a:lnTo>
                  <a:lnTo>
                    <a:pt x="546" y="182"/>
                  </a:lnTo>
                  <a:lnTo>
                    <a:pt x="540" y="179"/>
                  </a:lnTo>
                  <a:lnTo>
                    <a:pt x="520" y="179"/>
                  </a:lnTo>
                  <a:lnTo>
                    <a:pt x="507" y="180"/>
                  </a:lnTo>
                  <a:lnTo>
                    <a:pt x="500" y="180"/>
                  </a:lnTo>
                  <a:lnTo>
                    <a:pt x="499" y="183"/>
                  </a:lnTo>
                  <a:lnTo>
                    <a:pt x="499" y="193"/>
                  </a:lnTo>
                  <a:lnTo>
                    <a:pt x="498" y="200"/>
                  </a:lnTo>
                  <a:lnTo>
                    <a:pt x="491" y="211"/>
                  </a:lnTo>
                  <a:lnTo>
                    <a:pt x="483" y="219"/>
                  </a:lnTo>
                  <a:lnTo>
                    <a:pt x="474" y="223"/>
                  </a:lnTo>
                  <a:lnTo>
                    <a:pt x="461" y="226"/>
                  </a:lnTo>
                  <a:lnTo>
                    <a:pt x="454" y="228"/>
                  </a:lnTo>
                  <a:lnTo>
                    <a:pt x="447" y="234"/>
                  </a:lnTo>
                  <a:lnTo>
                    <a:pt x="443" y="238"/>
                  </a:lnTo>
                  <a:lnTo>
                    <a:pt x="442" y="241"/>
                  </a:lnTo>
                  <a:lnTo>
                    <a:pt x="440" y="245"/>
                  </a:lnTo>
                  <a:lnTo>
                    <a:pt x="440" y="246"/>
                  </a:lnTo>
                  <a:lnTo>
                    <a:pt x="442" y="248"/>
                  </a:lnTo>
                  <a:lnTo>
                    <a:pt x="443" y="250"/>
                  </a:lnTo>
                  <a:lnTo>
                    <a:pt x="446" y="252"/>
                  </a:lnTo>
                  <a:lnTo>
                    <a:pt x="448" y="252"/>
                  </a:lnTo>
                  <a:lnTo>
                    <a:pt x="457" y="254"/>
                  </a:lnTo>
                  <a:lnTo>
                    <a:pt x="462" y="258"/>
                  </a:lnTo>
                  <a:lnTo>
                    <a:pt x="464" y="264"/>
                  </a:lnTo>
                  <a:lnTo>
                    <a:pt x="462" y="271"/>
                  </a:lnTo>
                  <a:lnTo>
                    <a:pt x="457" y="279"/>
                  </a:lnTo>
                  <a:lnTo>
                    <a:pt x="451" y="283"/>
                  </a:lnTo>
                  <a:lnTo>
                    <a:pt x="440" y="300"/>
                  </a:lnTo>
                  <a:lnTo>
                    <a:pt x="439" y="308"/>
                  </a:lnTo>
                  <a:lnTo>
                    <a:pt x="439" y="312"/>
                  </a:lnTo>
                  <a:lnTo>
                    <a:pt x="438" y="315"/>
                  </a:lnTo>
                  <a:lnTo>
                    <a:pt x="435" y="319"/>
                  </a:lnTo>
                  <a:lnTo>
                    <a:pt x="432" y="320"/>
                  </a:lnTo>
                  <a:lnTo>
                    <a:pt x="431" y="323"/>
                  </a:lnTo>
                  <a:lnTo>
                    <a:pt x="425" y="326"/>
                  </a:lnTo>
                  <a:lnTo>
                    <a:pt x="417" y="327"/>
                  </a:lnTo>
                  <a:lnTo>
                    <a:pt x="407" y="330"/>
                  </a:lnTo>
                  <a:lnTo>
                    <a:pt x="397" y="331"/>
                  </a:lnTo>
                  <a:lnTo>
                    <a:pt x="387" y="334"/>
                  </a:lnTo>
                  <a:lnTo>
                    <a:pt x="380" y="335"/>
                  </a:lnTo>
                  <a:lnTo>
                    <a:pt x="377" y="335"/>
                  </a:lnTo>
                  <a:lnTo>
                    <a:pt x="375" y="334"/>
                  </a:lnTo>
                  <a:lnTo>
                    <a:pt x="372" y="328"/>
                  </a:lnTo>
                  <a:lnTo>
                    <a:pt x="372" y="326"/>
                  </a:lnTo>
                  <a:lnTo>
                    <a:pt x="373" y="322"/>
                  </a:lnTo>
                  <a:lnTo>
                    <a:pt x="372" y="313"/>
                  </a:lnTo>
                  <a:lnTo>
                    <a:pt x="364" y="285"/>
                  </a:lnTo>
                  <a:lnTo>
                    <a:pt x="362" y="282"/>
                  </a:lnTo>
                  <a:lnTo>
                    <a:pt x="361" y="280"/>
                  </a:lnTo>
                  <a:lnTo>
                    <a:pt x="360" y="280"/>
                  </a:lnTo>
                  <a:lnTo>
                    <a:pt x="354" y="283"/>
                  </a:lnTo>
                  <a:lnTo>
                    <a:pt x="349" y="289"/>
                  </a:lnTo>
                  <a:lnTo>
                    <a:pt x="342" y="302"/>
                  </a:lnTo>
                  <a:lnTo>
                    <a:pt x="332" y="304"/>
                  </a:lnTo>
                  <a:lnTo>
                    <a:pt x="323" y="304"/>
                  </a:lnTo>
                  <a:lnTo>
                    <a:pt x="312" y="301"/>
                  </a:lnTo>
                  <a:lnTo>
                    <a:pt x="304" y="294"/>
                  </a:lnTo>
                  <a:lnTo>
                    <a:pt x="298" y="286"/>
                  </a:lnTo>
                  <a:lnTo>
                    <a:pt x="295" y="278"/>
                  </a:lnTo>
                  <a:lnTo>
                    <a:pt x="295" y="268"/>
                  </a:lnTo>
                  <a:lnTo>
                    <a:pt x="294" y="260"/>
                  </a:lnTo>
                  <a:lnTo>
                    <a:pt x="291" y="252"/>
                  </a:lnTo>
                  <a:lnTo>
                    <a:pt x="290" y="245"/>
                  </a:lnTo>
                  <a:lnTo>
                    <a:pt x="291" y="239"/>
                  </a:lnTo>
                  <a:lnTo>
                    <a:pt x="297" y="231"/>
                  </a:lnTo>
                  <a:lnTo>
                    <a:pt x="305" y="220"/>
                  </a:lnTo>
                  <a:lnTo>
                    <a:pt x="314" y="211"/>
                  </a:lnTo>
                  <a:lnTo>
                    <a:pt x="324" y="202"/>
                  </a:lnTo>
                  <a:lnTo>
                    <a:pt x="335" y="197"/>
                  </a:lnTo>
                  <a:lnTo>
                    <a:pt x="357" y="190"/>
                  </a:lnTo>
                  <a:lnTo>
                    <a:pt x="377" y="179"/>
                  </a:lnTo>
                  <a:lnTo>
                    <a:pt x="394" y="167"/>
                  </a:lnTo>
                  <a:lnTo>
                    <a:pt x="405" y="154"/>
                  </a:lnTo>
                  <a:lnTo>
                    <a:pt x="413" y="142"/>
                  </a:lnTo>
                  <a:lnTo>
                    <a:pt x="418" y="135"/>
                  </a:lnTo>
                  <a:lnTo>
                    <a:pt x="423" y="132"/>
                  </a:lnTo>
                  <a:lnTo>
                    <a:pt x="432" y="126"/>
                  </a:lnTo>
                  <a:lnTo>
                    <a:pt x="446" y="119"/>
                  </a:lnTo>
                  <a:lnTo>
                    <a:pt x="462" y="109"/>
                  </a:lnTo>
                  <a:lnTo>
                    <a:pt x="480" y="101"/>
                  </a:lnTo>
                  <a:lnTo>
                    <a:pt x="496" y="94"/>
                  </a:lnTo>
                  <a:lnTo>
                    <a:pt x="511" y="87"/>
                  </a:lnTo>
                  <a:lnTo>
                    <a:pt x="524" y="84"/>
                  </a:lnTo>
                  <a:lnTo>
                    <a:pt x="537" y="84"/>
                  </a:lnTo>
                  <a:lnTo>
                    <a:pt x="552" y="87"/>
                  </a:lnTo>
                  <a:lnTo>
                    <a:pt x="570" y="93"/>
                  </a:lnTo>
                  <a:lnTo>
                    <a:pt x="587" y="98"/>
                  </a:lnTo>
                  <a:lnTo>
                    <a:pt x="602" y="104"/>
                  </a:lnTo>
                  <a:lnTo>
                    <a:pt x="613" y="109"/>
                  </a:lnTo>
                  <a:lnTo>
                    <a:pt x="633" y="117"/>
                  </a:lnTo>
                  <a:lnTo>
                    <a:pt x="643" y="121"/>
                  </a:lnTo>
                  <a:lnTo>
                    <a:pt x="658" y="128"/>
                  </a:lnTo>
                  <a:lnTo>
                    <a:pt x="675" y="132"/>
                  </a:lnTo>
                  <a:lnTo>
                    <a:pt x="692" y="132"/>
                  </a:lnTo>
                  <a:lnTo>
                    <a:pt x="707" y="131"/>
                  </a:lnTo>
                  <a:lnTo>
                    <a:pt x="719" y="131"/>
                  </a:lnTo>
                  <a:lnTo>
                    <a:pt x="729" y="135"/>
                  </a:lnTo>
                  <a:lnTo>
                    <a:pt x="738" y="141"/>
                  </a:lnTo>
                  <a:lnTo>
                    <a:pt x="745" y="149"/>
                  </a:lnTo>
                  <a:lnTo>
                    <a:pt x="752" y="154"/>
                  </a:lnTo>
                  <a:lnTo>
                    <a:pt x="756" y="158"/>
                  </a:lnTo>
                  <a:lnTo>
                    <a:pt x="753" y="161"/>
                  </a:lnTo>
                  <a:lnTo>
                    <a:pt x="744" y="167"/>
                  </a:lnTo>
                  <a:lnTo>
                    <a:pt x="729" y="172"/>
                  </a:lnTo>
                  <a:lnTo>
                    <a:pt x="712" y="176"/>
                  </a:lnTo>
                  <a:lnTo>
                    <a:pt x="699" y="178"/>
                  </a:lnTo>
                  <a:lnTo>
                    <a:pt x="686" y="176"/>
                  </a:lnTo>
                  <a:lnTo>
                    <a:pt x="675" y="174"/>
                  </a:lnTo>
                  <a:lnTo>
                    <a:pt x="667" y="171"/>
                  </a:lnTo>
                  <a:lnTo>
                    <a:pt x="665" y="169"/>
                  </a:lnTo>
                  <a:lnTo>
                    <a:pt x="662" y="169"/>
                  </a:lnTo>
                  <a:lnTo>
                    <a:pt x="660" y="171"/>
                  </a:lnTo>
                  <a:lnTo>
                    <a:pt x="660" y="172"/>
                  </a:lnTo>
                  <a:lnTo>
                    <a:pt x="665" y="176"/>
                  </a:lnTo>
                  <a:lnTo>
                    <a:pt x="670" y="183"/>
                  </a:lnTo>
                  <a:lnTo>
                    <a:pt x="673" y="189"/>
                  </a:lnTo>
                  <a:lnTo>
                    <a:pt x="673" y="201"/>
                  </a:lnTo>
                  <a:lnTo>
                    <a:pt x="674" y="204"/>
                  </a:lnTo>
                  <a:lnTo>
                    <a:pt x="681" y="204"/>
                  </a:lnTo>
                  <a:lnTo>
                    <a:pt x="689" y="200"/>
                  </a:lnTo>
                  <a:lnTo>
                    <a:pt x="690" y="198"/>
                  </a:lnTo>
                  <a:lnTo>
                    <a:pt x="692" y="198"/>
                  </a:lnTo>
                  <a:lnTo>
                    <a:pt x="693" y="197"/>
                  </a:lnTo>
                  <a:lnTo>
                    <a:pt x="693" y="195"/>
                  </a:lnTo>
                  <a:lnTo>
                    <a:pt x="695" y="195"/>
                  </a:lnTo>
                  <a:lnTo>
                    <a:pt x="696" y="194"/>
                  </a:lnTo>
                  <a:lnTo>
                    <a:pt x="700" y="194"/>
                  </a:lnTo>
                  <a:lnTo>
                    <a:pt x="703" y="195"/>
                  </a:lnTo>
                  <a:lnTo>
                    <a:pt x="707" y="198"/>
                  </a:lnTo>
                  <a:lnTo>
                    <a:pt x="715" y="202"/>
                  </a:lnTo>
                  <a:lnTo>
                    <a:pt x="721" y="204"/>
                  </a:lnTo>
                  <a:lnTo>
                    <a:pt x="729" y="201"/>
                  </a:lnTo>
                  <a:lnTo>
                    <a:pt x="732" y="198"/>
                  </a:lnTo>
                  <a:lnTo>
                    <a:pt x="732" y="183"/>
                  </a:lnTo>
                  <a:lnTo>
                    <a:pt x="733" y="180"/>
                  </a:lnTo>
                  <a:lnTo>
                    <a:pt x="738" y="178"/>
                  </a:lnTo>
                  <a:lnTo>
                    <a:pt x="742" y="176"/>
                  </a:lnTo>
                  <a:lnTo>
                    <a:pt x="747" y="176"/>
                  </a:lnTo>
                  <a:lnTo>
                    <a:pt x="752" y="174"/>
                  </a:lnTo>
                  <a:lnTo>
                    <a:pt x="755" y="171"/>
                  </a:lnTo>
                  <a:lnTo>
                    <a:pt x="759" y="169"/>
                  </a:lnTo>
                  <a:lnTo>
                    <a:pt x="764" y="167"/>
                  </a:lnTo>
                  <a:lnTo>
                    <a:pt x="770" y="165"/>
                  </a:lnTo>
                  <a:lnTo>
                    <a:pt x="771" y="165"/>
                  </a:lnTo>
                  <a:lnTo>
                    <a:pt x="773" y="167"/>
                  </a:lnTo>
                  <a:lnTo>
                    <a:pt x="774" y="169"/>
                  </a:lnTo>
                  <a:lnTo>
                    <a:pt x="775" y="174"/>
                  </a:lnTo>
                  <a:lnTo>
                    <a:pt x="778" y="179"/>
                  </a:lnTo>
                  <a:lnTo>
                    <a:pt x="781" y="180"/>
                  </a:lnTo>
                  <a:lnTo>
                    <a:pt x="783" y="180"/>
                  </a:lnTo>
                  <a:lnTo>
                    <a:pt x="785" y="178"/>
                  </a:lnTo>
                  <a:lnTo>
                    <a:pt x="785" y="168"/>
                  </a:lnTo>
                  <a:lnTo>
                    <a:pt x="783" y="164"/>
                  </a:lnTo>
                  <a:lnTo>
                    <a:pt x="783" y="161"/>
                  </a:lnTo>
                  <a:lnTo>
                    <a:pt x="782" y="160"/>
                  </a:lnTo>
                  <a:lnTo>
                    <a:pt x="779" y="152"/>
                  </a:lnTo>
                  <a:lnTo>
                    <a:pt x="779" y="143"/>
                  </a:lnTo>
                  <a:lnTo>
                    <a:pt x="781" y="137"/>
                  </a:lnTo>
                  <a:lnTo>
                    <a:pt x="786" y="134"/>
                  </a:lnTo>
                  <a:lnTo>
                    <a:pt x="796" y="132"/>
                  </a:lnTo>
                  <a:lnTo>
                    <a:pt x="805" y="132"/>
                  </a:lnTo>
                  <a:lnTo>
                    <a:pt x="812" y="135"/>
                  </a:lnTo>
                  <a:lnTo>
                    <a:pt x="814" y="141"/>
                  </a:lnTo>
                  <a:lnTo>
                    <a:pt x="811" y="149"/>
                  </a:lnTo>
                  <a:lnTo>
                    <a:pt x="807" y="157"/>
                  </a:lnTo>
                  <a:lnTo>
                    <a:pt x="807" y="164"/>
                  </a:lnTo>
                  <a:lnTo>
                    <a:pt x="808" y="167"/>
                  </a:lnTo>
                  <a:lnTo>
                    <a:pt x="812" y="167"/>
                  </a:lnTo>
                  <a:lnTo>
                    <a:pt x="814" y="164"/>
                  </a:lnTo>
                  <a:lnTo>
                    <a:pt x="819" y="158"/>
                  </a:lnTo>
                  <a:lnTo>
                    <a:pt x="820" y="154"/>
                  </a:lnTo>
                  <a:lnTo>
                    <a:pt x="823" y="152"/>
                  </a:lnTo>
                  <a:lnTo>
                    <a:pt x="829" y="149"/>
                  </a:lnTo>
                  <a:lnTo>
                    <a:pt x="846" y="149"/>
                  </a:lnTo>
                  <a:lnTo>
                    <a:pt x="860" y="148"/>
                  </a:lnTo>
                  <a:lnTo>
                    <a:pt x="868" y="145"/>
                  </a:lnTo>
                  <a:lnTo>
                    <a:pt x="874" y="142"/>
                  </a:lnTo>
                  <a:lnTo>
                    <a:pt x="882" y="137"/>
                  </a:lnTo>
                  <a:lnTo>
                    <a:pt x="887" y="137"/>
                  </a:lnTo>
                  <a:lnTo>
                    <a:pt x="896" y="139"/>
                  </a:lnTo>
                  <a:lnTo>
                    <a:pt x="901" y="141"/>
                  </a:lnTo>
                  <a:lnTo>
                    <a:pt x="905" y="143"/>
                  </a:lnTo>
                  <a:lnTo>
                    <a:pt x="909" y="143"/>
                  </a:lnTo>
                  <a:lnTo>
                    <a:pt x="911" y="145"/>
                  </a:lnTo>
                  <a:lnTo>
                    <a:pt x="912" y="145"/>
                  </a:lnTo>
                  <a:lnTo>
                    <a:pt x="913" y="143"/>
                  </a:lnTo>
                  <a:lnTo>
                    <a:pt x="915" y="141"/>
                  </a:lnTo>
                  <a:lnTo>
                    <a:pt x="916" y="139"/>
                  </a:lnTo>
                  <a:lnTo>
                    <a:pt x="922" y="137"/>
                  </a:lnTo>
                  <a:lnTo>
                    <a:pt x="938" y="137"/>
                  </a:lnTo>
                  <a:lnTo>
                    <a:pt x="946" y="135"/>
                  </a:lnTo>
                  <a:lnTo>
                    <a:pt x="950" y="134"/>
                  </a:lnTo>
                  <a:lnTo>
                    <a:pt x="953" y="132"/>
                  </a:lnTo>
                  <a:lnTo>
                    <a:pt x="956" y="132"/>
                  </a:lnTo>
                  <a:lnTo>
                    <a:pt x="958" y="134"/>
                  </a:lnTo>
                  <a:lnTo>
                    <a:pt x="964" y="139"/>
                  </a:lnTo>
                  <a:lnTo>
                    <a:pt x="967" y="141"/>
                  </a:lnTo>
                  <a:lnTo>
                    <a:pt x="974" y="141"/>
                  </a:lnTo>
                  <a:lnTo>
                    <a:pt x="982" y="137"/>
                  </a:lnTo>
                  <a:lnTo>
                    <a:pt x="987" y="130"/>
                  </a:lnTo>
                  <a:lnTo>
                    <a:pt x="991" y="126"/>
                  </a:lnTo>
                  <a:lnTo>
                    <a:pt x="997" y="123"/>
                  </a:lnTo>
                  <a:lnTo>
                    <a:pt x="1013" y="120"/>
                  </a:lnTo>
                  <a:lnTo>
                    <a:pt x="1021" y="121"/>
                  </a:lnTo>
                  <a:lnTo>
                    <a:pt x="1031" y="124"/>
                  </a:lnTo>
                  <a:lnTo>
                    <a:pt x="1039" y="127"/>
                  </a:lnTo>
                  <a:lnTo>
                    <a:pt x="1049" y="128"/>
                  </a:lnTo>
                  <a:lnTo>
                    <a:pt x="1056" y="130"/>
                  </a:lnTo>
                  <a:lnTo>
                    <a:pt x="1064" y="132"/>
                  </a:lnTo>
                  <a:lnTo>
                    <a:pt x="1075" y="138"/>
                  </a:lnTo>
                  <a:lnTo>
                    <a:pt x="1088" y="141"/>
                  </a:lnTo>
                  <a:lnTo>
                    <a:pt x="1094" y="139"/>
                  </a:lnTo>
                  <a:lnTo>
                    <a:pt x="1095" y="135"/>
                  </a:lnTo>
                  <a:lnTo>
                    <a:pt x="1094" y="132"/>
                  </a:lnTo>
                  <a:lnTo>
                    <a:pt x="1091" y="128"/>
                  </a:lnTo>
                  <a:lnTo>
                    <a:pt x="1086" y="123"/>
                  </a:lnTo>
                  <a:lnTo>
                    <a:pt x="1077" y="119"/>
                  </a:lnTo>
                  <a:lnTo>
                    <a:pt x="1069" y="111"/>
                  </a:lnTo>
                  <a:lnTo>
                    <a:pt x="1068" y="102"/>
                  </a:lnTo>
                  <a:lnTo>
                    <a:pt x="1071" y="95"/>
                  </a:lnTo>
                  <a:lnTo>
                    <a:pt x="1077" y="93"/>
                  </a:lnTo>
                  <a:lnTo>
                    <a:pt x="1082" y="91"/>
                  </a:lnTo>
                  <a:lnTo>
                    <a:pt x="1084" y="90"/>
                  </a:lnTo>
                  <a:lnTo>
                    <a:pt x="1086" y="89"/>
                  </a:lnTo>
                  <a:lnTo>
                    <a:pt x="1087" y="86"/>
                  </a:lnTo>
                  <a:lnTo>
                    <a:pt x="1092" y="80"/>
                  </a:lnTo>
                  <a:lnTo>
                    <a:pt x="1099" y="75"/>
                  </a:lnTo>
                  <a:lnTo>
                    <a:pt x="1106" y="67"/>
                  </a:lnTo>
                  <a:lnTo>
                    <a:pt x="1112" y="61"/>
                  </a:lnTo>
                  <a:lnTo>
                    <a:pt x="1118" y="60"/>
                  </a:lnTo>
                  <a:lnTo>
                    <a:pt x="1132" y="68"/>
                  </a:lnTo>
                  <a:lnTo>
                    <a:pt x="1146" y="78"/>
                  </a:lnTo>
                  <a:lnTo>
                    <a:pt x="1151" y="83"/>
                  </a:lnTo>
                  <a:lnTo>
                    <a:pt x="1150" y="89"/>
                  </a:lnTo>
                  <a:lnTo>
                    <a:pt x="1144" y="100"/>
                  </a:lnTo>
                  <a:lnTo>
                    <a:pt x="1144" y="108"/>
                  </a:lnTo>
                  <a:lnTo>
                    <a:pt x="1146" y="117"/>
                  </a:lnTo>
                  <a:lnTo>
                    <a:pt x="1147" y="128"/>
                  </a:lnTo>
                  <a:lnTo>
                    <a:pt x="1150" y="134"/>
                  </a:lnTo>
                  <a:lnTo>
                    <a:pt x="1151" y="138"/>
                  </a:lnTo>
                  <a:lnTo>
                    <a:pt x="1149" y="145"/>
                  </a:lnTo>
                  <a:lnTo>
                    <a:pt x="1144" y="152"/>
                  </a:lnTo>
                  <a:lnTo>
                    <a:pt x="1139" y="158"/>
                  </a:lnTo>
                  <a:lnTo>
                    <a:pt x="1132" y="164"/>
                  </a:lnTo>
                  <a:lnTo>
                    <a:pt x="1125" y="171"/>
                  </a:lnTo>
                  <a:lnTo>
                    <a:pt x="1121" y="178"/>
                  </a:lnTo>
                  <a:lnTo>
                    <a:pt x="1121" y="180"/>
                  </a:lnTo>
                  <a:lnTo>
                    <a:pt x="1125" y="180"/>
                  </a:lnTo>
                  <a:lnTo>
                    <a:pt x="1132" y="178"/>
                  </a:lnTo>
                  <a:lnTo>
                    <a:pt x="1140" y="174"/>
                  </a:lnTo>
                  <a:lnTo>
                    <a:pt x="1147" y="171"/>
                  </a:lnTo>
                  <a:lnTo>
                    <a:pt x="1150" y="169"/>
                  </a:lnTo>
                  <a:lnTo>
                    <a:pt x="1151" y="167"/>
                  </a:lnTo>
                  <a:lnTo>
                    <a:pt x="1157" y="161"/>
                  </a:lnTo>
                  <a:lnTo>
                    <a:pt x="1162" y="153"/>
                  </a:lnTo>
                  <a:lnTo>
                    <a:pt x="1168" y="146"/>
                  </a:lnTo>
                  <a:lnTo>
                    <a:pt x="1173" y="141"/>
                  </a:lnTo>
                  <a:lnTo>
                    <a:pt x="1177" y="138"/>
                  </a:lnTo>
                  <a:lnTo>
                    <a:pt x="1181" y="137"/>
                  </a:lnTo>
                  <a:lnTo>
                    <a:pt x="1184" y="135"/>
                  </a:lnTo>
                  <a:lnTo>
                    <a:pt x="1188" y="137"/>
                  </a:lnTo>
                  <a:lnTo>
                    <a:pt x="1190" y="138"/>
                  </a:lnTo>
                  <a:lnTo>
                    <a:pt x="1191" y="142"/>
                  </a:lnTo>
                  <a:lnTo>
                    <a:pt x="1196" y="148"/>
                  </a:lnTo>
                  <a:lnTo>
                    <a:pt x="1205" y="149"/>
                  </a:lnTo>
                  <a:lnTo>
                    <a:pt x="1216" y="146"/>
                  </a:lnTo>
                  <a:lnTo>
                    <a:pt x="1220" y="145"/>
                  </a:lnTo>
                  <a:lnTo>
                    <a:pt x="1220" y="141"/>
                  </a:lnTo>
                  <a:lnTo>
                    <a:pt x="1218" y="138"/>
                  </a:lnTo>
                  <a:lnTo>
                    <a:pt x="1217" y="134"/>
                  </a:lnTo>
                  <a:lnTo>
                    <a:pt x="1216" y="131"/>
                  </a:lnTo>
                  <a:lnTo>
                    <a:pt x="1214" y="126"/>
                  </a:lnTo>
                  <a:lnTo>
                    <a:pt x="1213" y="121"/>
                  </a:lnTo>
                  <a:lnTo>
                    <a:pt x="1207" y="120"/>
                  </a:lnTo>
                  <a:lnTo>
                    <a:pt x="1201" y="120"/>
                  </a:lnTo>
                  <a:lnTo>
                    <a:pt x="1194" y="123"/>
                  </a:lnTo>
                  <a:lnTo>
                    <a:pt x="1187" y="124"/>
                  </a:lnTo>
                  <a:lnTo>
                    <a:pt x="1179" y="127"/>
                  </a:lnTo>
                  <a:lnTo>
                    <a:pt x="1170" y="135"/>
                  </a:lnTo>
                  <a:lnTo>
                    <a:pt x="1168" y="137"/>
                  </a:lnTo>
                  <a:lnTo>
                    <a:pt x="1166" y="138"/>
                  </a:lnTo>
                  <a:lnTo>
                    <a:pt x="1165" y="137"/>
                  </a:lnTo>
                  <a:lnTo>
                    <a:pt x="1164" y="134"/>
                  </a:lnTo>
                  <a:lnTo>
                    <a:pt x="1164" y="130"/>
                  </a:lnTo>
                  <a:lnTo>
                    <a:pt x="1165" y="126"/>
                  </a:lnTo>
                  <a:lnTo>
                    <a:pt x="1165" y="109"/>
                  </a:lnTo>
                  <a:lnTo>
                    <a:pt x="1162" y="101"/>
                  </a:lnTo>
                  <a:lnTo>
                    <a:pt x="1161" y="94"/>
                  </a:lnTo>
                  <a:lnTo>
                    <a:pt x="1161" y="91"/>
                  </a:lnTo>
                  <a:lnTo>
                    <a:pt x="1162" y="90"/>
                  </a:lnTo>
                  <a:lnTo>
                    <a:pt x="1162" y="89"/>
                  </a:lnTo>
                  <a:lnTo>
                    <a:pt x="1164" y="86"/>
                  </a:lnTo>
                  <a:lnTo>
                    <a:pt x="1169" y="80"/>
                  </a:lnTo>
                  <a:lnTo>
                    <a:pt x="1173" y="72"/>
                  </a:lnTo>
                  <a:lnTo>
                    <a:pt x="1175" y="71"/>
                  </a:lnTo>
                  <a:lnTo>
                    <a:pt x="1177" y="74"/>
                  </a:lnTo>
                  <a:lnTo>
                    <a:pt x="1179" y="76"/>
                  </a:lnTo>
                  <a:lnTo>
                    <a:pt x="1179" y="89"/>
                  </a:lnTo>
                  <a:lnTo>
                    <a:pt x="1180" y="91"/>
                  </a:lnTo>
                  <a:lnTo>
                    <a:pt x="1180" y="95"/>
                  </a:lnTo>
                  <a:lnTo>
                    <a:pt x="1181" y="100"/>
                  </a:lnTo>
                  <a:lnTo>
                    <a:pt x="1183" y="102"/>
                  </a:lnTo>
                  <a:lnTo>
                    <a:pt x="1184" y="102"/>
                  </a:lnTo>
                  <a:lnTo>
                    <a:pt x="1185" y="104"/>
                  </a:lnTo>
                  <a:lnTo>
                    <a:pt x="1188" y="104"/>
                  </a:lnTo>
                  <a:lnTo>
                    <a:pt x="1191" y="102"/>
                  </a:lnTo>
                  <a:lnTo>
                    <a:pt x="1192" y="101"/>
                  </a:lnTo>
                  <a:lnTo>
                    <a:pt x="1195" y="101"/>
                  </a:lnTo>
                  <a:lnTo>
                    <a:pt x="1199" y="98"/>
                  </a:lnTo>
                  <a:lnTo>
                    <a:pt x="1201" y="91"/>
                  </a:lnTo>
                  <a:lnTo>
                    <a:pt x="1202" y="83"/>
                  </a:lnTo>
                  <a:lnTo>
                    <a:pt x="1205" y="76"/>
                  </a:lnTo>
                  <a:lnTo>
                    <a:pt x="1211" y="72"/>
                  </a:lnTo>
                  <a:lnTo>
                    <a:pt x="1221" y="72"/>
                  </a:lnTo>
                  <a:lnTo>
                    <a:pt x="1232" y="79"/>
                  </a:lnTo>
                  <a:lnTo>
                    <a:pt x="1239" y="84"/>
                  </a:lnTo>
                  <a:lnTo>
                    <a:pt x="1243" y="87"/>
                  </a:lnTo>
                  <a:lnTo>
                    <a:pt x="1255" y="91"/>
                  </a:lnTo>
                  <a:lnTo>
                    <a:pt x="1261" y="94"/>
                  </a:lnTo>
                  <a:lnTo>
                    <a:pt x="1265" y="95"/>
                  </a:lnTo>
                  <a:lnTo>
                    <a:pt x="1268" y="98"/>
                  </a:lnTo>
                  <a:lnTo>
                    <a:pt x="1269" y="101"/>
                  </a:lnTo>
                  <a:lnTo>
                    <a:pt x="1269" y="105"/>
                  </a:lnTo>
                  <a:lnTo>
                    <a:pt x="1270" y="109"/>
                  </a:lnTo>
                  <a:lnTo>
                    <a:pt x="1270" y="113"/>
                  </a:lnTo>
                  <a:lnTo>
                    <a:pt x="1272" y="117"/>
                  </a:lnTo>
                  <a:lnTo>
                    <a:pt x="1277" y="120"/>
                  </a:lnTo>
                  <a:lnTo>
                    <a:pt x="1283" y="120"/>
                  </a:lnTo>
                  <a:lnTo>
                    <a:pt x="1285" y="119"/>
                  </a:lnTo>
                  <a:lnTo>
                    <a:pt x="1287" y="113"/>
                  </a:lnTo>
                  <a:lnTo>
                    <a:pt x="1287" y="106"/>
                  </a:lnTo>
                  <a:lnTo>
                    <a:pt x="1285" y="100"/>
                  </a:lnTo>
                  <a:lnTo>
                    <a:pt x="1283" y="94"/>
                  </a:lnTo>
                  <a:lnTo>
                    <a:pt x="1277" y="90"/>
                  </a:lnTo>
                  <a:lnTo>
                    <a:pt x="1266" y="84"/>
                  </a:lnTo>
                  <a:lnTo>
                    <a:pt x="1254" y="78"/>
                  </a:lnTo>
                  <a:lnTo>
                    <a:pt x="1244" y="71"/>
                  </a:lnTo>
                  <a:lnTo>
                    <a:pt x="1243" y="68"/>
                  </a:lnTo>
                  <a:lnTo>
                    <a:pt x="1242" y="67"/>
                  </a:lnTo>
                  <a:lnTo>
                    <a:pt x="1244" y="64"/>
                  </a:lnTo>
                  <a:lnTo>
                    <a:pt x="1247" y="64"/>
                  </a:lnTo>
                  <a:lnTo>
                    <a:pt x="1250" y="63"/>
                  </a:lnTo>
                  <a:lnTo>
                    <a:pt x="1277" y="63"/>
                  </a:lnTo>
                  <a:lnTo>
                    <a:pt x="1284" y="64"/>
                  </a:lnTo>
                  <a:lnTo>
                    <a:pt x="1287" y="64"/>
                  </a:lnTo>
                  <a:lnTo>
                    <a:pt x="1289" y="63"/>
                  </a:lnTo>
                  <a:lnTo>
                    <a:pt x="1299" y="60"/>
                  </a:lnTo>
                  <a:lnTo>
                    <a:pt x="1309" y="56"/>
                  </a:lnTo>
                  <a:lnTo>
                    <a:pt x="1318" y="50"/>
                  </a:lnTo>
                  <a:lnTo>
                    <a:pt x="1328" y="43"/>
                  </a:lnTo>
                  <a:lnTo>
                    <a:pt x="1347" y="35"/>
                  </a:lnTo>
                  <a:lnTo>
                    <a:pt x="1359" y="32"/>
                  </a:lnTo>
                  <a:lnTo>
                    <a:pt x="1374" y="32"/>
                  </a:lnTo>
                  <a:lnTo>
                    <a:pt x="1386" y="34"/>
                  </a:lnTo>
                  <a:lnTo>
                    <a:pt x="1396" y="32"/>
                  </a:lnTo>
                  <a:lnTo>
                    <a:pt x="1406" y="28"/>
                  </a:lnTo>
                  <a:lnTo>
                    <a:pt x="1415" y="23"/>
                  </a:lnTo>
                  <a:lnTo>
                    <a:pt x="1421" y="19"/>
                  </a:lnTo>
                  <a:lnTo>
                    <a:pt x="1425" y="13"/>
                  </a:lnTo>
                  <a:lnTo>
                    <a:pt x="1434" y="4"/>
                  </a:lnTo>
                  <a:lnTo>
                    <a:pt x="1437" y="4"/>
                  </a:lnTo>
                  <a:lnTo>
                    <a:pt x="1440" y="6"/>
                  </a:lnTo>
                  <a:lnTo>
                    <a:pt x="1441" y="17"/>
                  </a:lnTo>
                  <a:lnTo>
                    <a:pt x="1444" y="20"/>
                  </a:lnTo>
                  <a:lnTo>
                    <a:pt x="1452" y="23"/>
                  </a:lnTo>
                  <a:lnTo>
                    <a:pt x="1462" y="24"/>
                  </a:lnTo>
                  <a:lnTo>
                    <a:pt x="1470" y="26"/>
                  </a:lnTo>
                  <a:lnTo>
                    <a:pt x="1475" y="26"/>
                  </a:lnTo>
                  <a:lnTo>
                    <a:pt x="1482" y="24"/>
                  </a:lnTo>
                  <a:lnTo>
                    <a:pt x="1492" y="20"/>
                  </a:lnTo>
                  <a:lnTo>
                    <a:pt x="1507" y="13"/>
                  </a:lnTo>
                  <a:lnTo>
                    <a:pt x="1512" y="9"/>
                  </a:lnTo>
                  <a:lnTo>
                    <a:pt x="1516" y="6"/>
                  </a:lnTo>
                  <a:lnTo>
                    <a:pt x="1519" y="2"/>
                  </a:lnTo>
                  <a:lnTo>
                    <a:pt x="15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76" name="Freeform 35"/>
            <p:cNvSpPr>
              <a:spLocks/>
            </p:cNvSpPr>
            <p:nvPr/>
          </p:nvSpPr>
          <p:spPr bwMode="auto">
            <a:xfrm>
              <a:off x="6270626" y="1398590"/>
              <a:ext cx="4763" cy="11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3" y="1"/>
                </a:cxn>
                <a:cxn ang="0">
                  <a:pos x="3" y="4"/>
                </a:cxn>
                <a:cxn ang="0">
                  <a:pos x="1" y="7"/>
                </a:cxn>
                <a:cxn ang="0">
                  <a:pos x="0" y="4"/>
                </a:cxn>
                <a:cxn ang="0">
                  <a:pos x="0" y="0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77" name="Freeform 36"/>
            <p:cNvSpPr>
              <a:spLocks/>
            </p:cNvSpPr>
            <p:nvPr/>
          </p:nvSpPr>
          <p:spPr bwMode="auto">
            <a:xfrm>
              <a:off x="5248276" y="1422402"/>
              <a:ext cx="352425" cy="166688"/>
            </a:xfrm>
            <a:custGeom>
              <a:avLst/>
              <a:gdLst/>
              <a:ahLst/>
              <a:cxnLst>
                <a:cxn ang="0">
                  <a:pos x="211" y="0"/>
                </a:cxn>
                <a:cxn ang="0">
                  <a:pos x="217" y="1"/>
                </a:cxn>
                <a:cxn ang="0">
                  <a:pos x="222" y="5"/>
                </a:cxn>
                <a:cxn ang="0">
                  <a:pos x="222" y="9"/>
                </a:cxn>
                <a:cxn ang="0">
                  <a:pos x="217" y="16"/>
                </a:cxn>
                <a:cxn ang="0">
                  <a:pos x="209" y="24"/>
                </a:cxn>
                <a:cxn ang="0">
                  <a:pos x="201" y="31"/>
                </a:cxn>
                <a:cxn ang="0">
                  <a:pos x="192" y="35"/>
                </a:cxn>
                <a:cxn ang="0">
                  <a:pos x="183" y="35"/>
                </a:cxn>
                <a:cxn ang="0">
                  <a:pos x="174" y="34"/>
                </a:cxn>
                <a:cxn ang="0">
                  <a:pos x="160" y="33"/>
                </a:cxn>
                <a:cxn ang="0">
                  <a:pos x="144" y="33"/>
                </a:cxn>
                <a:cxn ang="0">
                  <a:pos x="130" y="34"/>
                </a:cxn>
                <a:cxn ang="0">
                  <a:pos x="118" y="35"/>
                </a:cxn>
                <a:cxn ang="0">
                  <a:pos x="101" y="41"/>
                </a:cxn>
                <a:cxn ang="0">
                  <a:pos x="86" y="49"/>
                </a:cxn>
                <a:cxn ang="0">
                  <a:pos x="73" y="59"/>
                </a:cxn>
                <a:cxn ang="0">
                  <a:pos x="67" y="63"/>
                </a:cxn>
                <a:cxn ang="0">
                  <a:pos x="64" y="66"/>
                </a:cxn>
                <a:cxn ang="0">
                  <a:pos x="63" y="70"/>
                </a:cxn>
                <a:cxn ang="0">
                  <a:pos x="63" y="76"/>
                </a:cxn>
                <a:cxn ang="0">
                  <a:pos x="64" y="78"/>
                </a:cxn>
                <a:cxn ang="0">
                  <a:pos x="70" y="81"/>
                </a:cxn>
                <a:cxn ang="0">
                  <a:pos x="74" y="89"/>
                </a:cxn>
                <a:cxn ang="0">
                  <a:pos x="74" y="97"/>
                </a:cxn>
                <a:cxn ang="0">
                  <a:pos x="71" y="100"/>
                </a:cxn>
                <a:cxn ang="0">
                  <a:pos x="64" y="105"/>
                </a:cxn>
                <a:cxn ang="0">
                  <a:pos x="55" y="105"/>
                </a:cxn>
                <a:cxn ang="0">
                  <a:pos x="45" y="104"/>
                </a:cxn>
                <a:cxn ang="0">
                  <a:pos x="36" y="100"/>
                </a:cxn>
                <a:cxn ang="0">
                  <a:pos x="23" y="93"/>
                </a:cxn>
                <a:cxn ang="0">
                  <a:pos x="11" y="90"/>
                </a:cxn>
                <a:cxn ang="0">
                  <a:pos x="3" y="87"/>
                </a:cxn>
                <a:cxn ang="0">
                  <a:pos x="0" y="83"/>
                </a:cxn>
                <a:cxn ang="0">
                  <a:pos x="1" y="76"/>
                </a:cxn>
                <a:cxn ang="0">
                  <a:pos x="6" y="70"/>
                </a:cxn>
                <a:cxn ang="0">
                  <a:pos x="11" y="66"/>
                </a:cxn>
                <a:cxn ang="0">
                  <a:pos x="30" y="56"/>
                </a:cxn>
                <a:cxn ang="0">
                  <a:pos x="42" y="49"/>
                </a:cxn>
                <a:cxn ang="0">
                  <a:pos x="55" y="44"/>
                </a:cxn>
                <a:cxn ang="0">
                  <a:pos x="64" y="37"/>
                </a:cxn>
                <a:cxn ang="0">
                  <a:pos x="71" y="29"/>
                </a:cxn>
                <a:cxn ang="0">
                  <a:pos x="78" y="23"/>
                </a:cxn>
                <a:cxn ang="0">
                  <a:pos x="85" y="20"/>
                </a:cxn>
                <a:cxn ang="0">
                  <a:pos x="93" y="19"/>
                </a:cxn>
                <a:cxn ang="0">
                  <a:pos x="107" y="18"/>
                </a:cxn>
                <a:cxn ang="0">
                  <a:pos x="122" y="15"/>
                </a:cxn>
                <a:cxn ang="0">
                  <a:pos x="135" y="12"/>
                </a:cxn>
                <a:cxn ang="0">
                  <a:pos x="146" y="9"/>
                </a:cxn>
                <a:cxn ang="0">
                  <a:pos x="153" y="9"/>
                </a:cxn>
                <a:cxn ang="0">
                  <a:pos x="160" y="11"/>
                </a:cxn>
                <a:cxn ang="0">
                  <a:pos x="170" y="12"/>
                </a:cxn>
                <a:cxn ang="0">
                  <a:pos x="182" y="12"/>
                </a:cxn>
                <a:cxn ang="0">
                  <a:pos x="192" y="9"/>
                </a:cxn>
                <a:cxn ang="0">
                  <a:pos x="198" y="5"/>
                </a:cxn>
                <a:cxn ang="0">
                  <a:pos x="204" y="1"/>
                </a:cxn>
                <a:cxn ang="0">
                  <a:pos x="211" y="0"/>
                </a:cxn>
              </a:cxnLst>
              <a:rect l="0" t="0" r="r" b="b"/>
              <a:pathLst>
                <a:path w="222" h="105">
                  <a:moveTo>
                    <a:pt x="211" y="0"/>
                  </a:moveTo>
                  <a:lnTo>
                    <a:pt x="217" y="1"/>
                  </a:lnTo>
                  <a:lnTo>
                    <a:pt x="222" y="5"/>
                  </a:lnTo>
                  <a:lnTo>
                    <a:pt x="222" y="9"/>
                  </a:lnTo>
                  <a:lnTo>
                    <a:pt x="217" y="16"/>
                  </a:lnTo>
                  <a:lnTo>
                    <a:pt x="209" y="24"/>
                  </a:lnTo>
                  <a:lnTo>
                    <a:pt x="201" y="31"/>
                  </a:lnTo>
                  <a:lnTo>
                    <a:pt x="192" y="35"/>
                  </a:lnTo>
                  <a:lnTo>
                    <a:pt x="183" y="35"/>
                  </a:lnTo>
                  <a:lnTo>
                    <a:pt x="174" y="34"/>
                  </a:lnTo>
                  <a:lnTo>
                    <a:pt x="160" y="33"/>
                  </a:lnTo>
                  <a:lnTo>
                    <a:pt x="144" y="33"/>
                  </a:lnTo>
                  <a:lnTo>
                    <a:pt x="130" y="34"/>
                  </a:lnTo>
                  <a:lnTo>
                    <a:pt x="118" y="35"/>
                  </a:lnTo>
                  <a:lnTo>
                    <a:pt x="101" y="41"/>
                  </a:lnTo>
                  <a:lnTo>
                    <a:pt x="86" y="49"/>
                  </a:lnTo>
                  <a:lnTo>
                    <a:pt x="73" y="59"/>
                  </a:lnTo>
                  <a:lnTo>
                    <a:pt x="67" y="63"/>
                  </a:lnTo>
                  <a:lnTo>
                    <a:pt x="64" y="66"/>
                  </a:lnTo>
                  <a:lnTo>
                    <a:pt x="63" y="70"/>
                  </a:lnTo>
                  <a:lnTo>
                    <a:pt x="63" y="76"/>
                  </a:lnTo>
                  <a:lnTo>
                    <a:pt x="64" y="78"/>
                  </a:lnTo>
                  <a:lnTo>
                    <a:pt x="70" y="81"/>
                  </a:lnTo>
                  <a:lnTo>
                    <a:pt x="74" y="89"/>
                  </a:lnTo>
                  <a:lnTo>
                    <a:pt x="74" y="97"/>
                  </a:lnTo>
                  <a:lnTo>
                    <a:pt x="71" y="100"/>
                  </a:lnTo>
                  <a:lnTo>
                    <a:pt x="64" y="105"/>
                  </a:lnTo>
                  <a:lnTo>
                    <a:pt x="55" y="105"/>
                  </a:lnTo>
                  <a:lnTo>
                    <a:pt x="45" y="104"/>
                  </a:lnTo>
                  <a:lnTo>
                    <a:pt x="36" y="100"/>
                  </a:lnTo>
                  <a:lnTo>
                    <a:pt x="23" y="93"/>
                  </a:lnTo>
                  <a:lnTo>
                    <a:pt x="11" y="90"/>
                  </a:lnTo>
                  <a:lnTo>
                    <a:pt x="3" y="87"/>
                  </a:lnTo>
                  <a:lnTo>
                    <a:pt x="0" y="83"/>
                  </a:lnTo>
                  <a:lnTo>
                    <a:pt x="1" y="76"/>
                  </a:lnTo>
                  <a:lnTo>
                    <a:pt x="6" y="70"/>
                  </a:lnTo>
                  <a:lnTo>
                    <a:pt x="11" y="66"/>
                  </a:lnTo>
                  <a:lnTo>
                    <a:pt x="30" y="56"/>
                  </a:lnTo>
                  <a:lnTo>
                    <a:pt x="42" y="49"/>
                  </a:lnTo>
                  <a:lnTo>
                    <a:pt x="55" y="44"/>
                  </a:lnTo>
                  <a:lnTo>
                    <a:pt x="64" y="37"/>
                  </a:lnTo>
                  <a:lnTo>
                    <a:pt x="71" y="29"/>
                  </a:lnTo>
                  <a:lnTo>
                    <a:pt x="78" y="23"/>
                  </a:lnTo>
                  <a:lnTo>
                    <a:pt x="85" y="20"/>
                  </a:lnTo>
                  <a:lnTo>
                    <a:pt x="93" y="19"/>
                  </a:lnTo>
                  <a:lnTo>
                    <a:pt x="107" y="18"/>
                  </a:lnTo>
                  <a:lnTo>
                    <a:pt x="122" y="15"/>
                  </a:lnTo>
                  <a:lnTo>
                    <a:pt x="135" y="12"/>
                  </a:lnTo>
                  <a:lnTo>
                    <a:pt x="146" y="9"/>
                  </a:lnTo>
                  <a:lnTo>
                    <a:pt x="153" y="9"/>
                  </a:lnTo>
                  <a:lnTo>
                    <a:pt x="160" y="11"/>
                  </a:lnTo>
                  <a:lnTo>
                    <a:pt x="170" y="12"/>
                  </a:lnTo>
                  <a:lnTo>
                    <a:pt x="182" y="12"/>
                  </a:lnTo>
                  <a:lnTo>
                    <a:pt x="192" y="9"/>
                  </a:lnTo>
                  <a:lnTo>
                    <a:pt x="198" y="5"/>
                  </a:lnTo>
                  <a:lnTo>
                    <a:pt x="204" y="1"/>
                  </a:lnTo>
                  <a:lnTo>
                    <a:pt x="2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78" name="Freeform 37"/>
            <p:cNvSpPr>
              <a:spLocks/>
            </p:cNvSpPr>
            <p:nvPr/>
          </p:nvSpPr>
          <p:spPr bwMode="auto">
            <a:xfrm>
              <a:off x="7021515" y="2189166"/>
              <a:ext cx="134938" cy="7461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7" y="0"/>
                </a:cxn>
                <a:cxn ang="0">
                  <a:pos x="40" y="3"/>
                </a:cxn>
                <a:cxn ang="0">
                  <a:pos x="43" y="5"/>
                </a:cxn>
                <a:cxn ang="0">
                  <a:pos x="47" y="9"/>
                </a:cxn>
                <a:cxn ang="0">
                  <a:pos x="49" y="10"/>
                </a:cxn>
                <a:cxn ang="0">
                  <a:pos x="52" y="13"/>
                </a:cxn>
                <a:cxn ang="0">
                  <a:pos x="66" y="13"/>
                </a:cxn>
                <a:cxn ang="0">
                  <a:pos x="74" y="15"/>
                </a:cxn>
                <a:cxn ang="0">
                  <a:pos x="81" y="20"/>
                </a:cxn>
                <a:cxn ang="0">
                  <a:pos x="85" y="25"/>
                </a:cxn>
                <a:cxn ang="0">
                  <a:pos x="85" y="28"/>
                </a:cxn>
                <a:cxn ang="0">
                  <a:pos x="82" y="33"/>
                </a:cxn>
                <a:cxn ang="0">
                  <a:pos x="79" y="35"/>
                </a:cxn>
                <a:cxn ang="0">
                  <a:pos x="77" y="35"/>
                </a:cxn>
                <a:cxn ang="0">
                  <a:pos x="74" y="36"/>
                </a:cxn>
                <a:cxn ang="0">
                  <a:pos x="66" y="36"/>
                </a:cxn>
                <a:cxn ang="0">
                  <a:pos x="63" y="37"/>
                </a:cxn>
                <a:cxn ang="0">
                  <a:pos x="56" y="39"/>
                </a:cxn>
                <a:cxn ang="0">
                  <a:pos x="47" y="42"/>
                </a:cxn>
                <a:cxn ang="0">
                  <a:pos x="25" y="44"/>
                </a:cxn>
                <a:cxn ang="0">
                  <a:pos x="17" y="47"/>
                </a:cxn>
                <a:cxn ang="0">
                  <a:pos x="8" y="47"/>
                </a:cxn>
                <a:cxn ang="0">
                  <a:pos x="2" y="42"/>
                </a:cxn>
                <a:cxn ang="0">
                  <a:pos x="0" y="36"/>
                </a:cxn>
                <a:cxn ang="0">
                  <a:pos x="4" y="31"/>
                </a:cxn>
                <a:cxn ang="0">
                  <a:pos x="12" y="26"/>
                </a:cxn>
                <a:cxn ang="0">
                  <a:pos x="19" y="22"/>
                </a:cxn>
                <a:cxn ang="0">
                  <a:pos x="22" y="20"/>
                </a:cxn>
                <a:cxn ang="0">
                  <a:pos x="22" y="18"/>
                </a:cxn>
                <a:cxn ang="0">
                  <a:pos x="23" y="15"/>
                </a:cxn>
                <a:cxn ang="0">
                  <a:pos x="23" y="11"/>
                </a:cxn>
                <a:cxn ang="0">
                  <a:pos x="25" y="9"/>
                </a:cxn>
                <a:cxn ang="0">
                  <a:pos x="28" y="5"/>
                </a:cxn>
                <a:cxn ang="0">
                  <a:pos x="30" y="2"/>
                </a:cxn>
                <a:cxn ang="0">
                  <a:pos x="33" y="0"/>
                </a:cxn>
              </a:cxnLst>
              <a:rect l="0" t="0" r="r" b="b"/>
              <a:pathLst>
                <a:path w="85" h="47">
                  <a:moveTo>
                    <a:pt x="33" y="0"/>
                  </a:moveTo>
                  <a:lnTo>
                    <a:pt x="37" y="0"/>
                  </a:lnTo>
                  <a:lnTo>
                    <a:pt x="40" y="3"/>
                  </a:lnTo>
                  <a:lnTo>
                    <a:pt x="43" y="5"/>
                  </a:lnTo>
                  <a:lnTo>
                    <a:pt x="47" y="9"/>
                  </a:lnTo>
                  <a:lnTo>
                    <a:pt x="49" y="10"/>
                  </a:lnTo>
                  <a:lnTo>
                    <a:pt x="52" y="13"/>
                  </a:lnTo>
                  <a:lnTo>
                    <a:pt x="66" y="13"/>
                  </a:lnTo>
                  <a:lnTo>
                    <a:pt x="74" y="15"/>
                  </a:lnTo>
                  <a:lnTo>
                    <a:pt x="81" y="20"/>
                  </a:lnTo>
                  <a:lnTo>
                    <a:pt x="85" y="25"/>
                  </a:lnTo>
                  <a:lnTo>
                    <a:pt x="85" y="28"/>
                  </a:lnTo>
                  <a:lnTo>
                    <a:pt x="82" y="33"/>
                  </a:lnTo>
                  <a:lnTo>
                    <a:pt x="79" y="35"/>
                  </a:lnTo>
                  <a:lnTo>
                    <a:pt x="77" y="35"/>
                  </a:lnTo>
                  <a:lnTo>
                    <a:pt x="74" y="36"/>
                  </a:lnTo>
                  <a:lnTo>
                    <a:pt x="66" y="36"/>
                  </a:lnTo>
                  <a:lnTo>
                    <a:pt x="63" y="37"/>
                  </a:lnTo>
                  <a:lnTo>
                    <a:pt x="56" y="39"/>
                  </a:lnTo>
                  <a:lnTo>
                    <a:pt x="47" y="42"/>
                  </a:lnTo>
                  <a:lnTo>
                    <a:pt x="25" y="44"/>
                  </a:lnTo>
                  <a:lnTo>
                    <a:pt x="17" y="47"/>
                  </a:lnTo>
                  <a:lnTo>
                    <a:pt x="8" y="47"/>
                  </a:lnTo>
                  <a:lnTo>
                    <a:pt x="2" y="42"/>
                  </a:lnTo>
                  <a:lnTo>
                    <a:pt x="0" y="36"/>
                  </a:lnTo>
                  <a:lnTo>
                    <a:pt x="4" y="31"/>
                  </a:lnTo>
                  <a:lnTo>
                    <a:pt x="12" y="26"/>
                  </a:lnTo>
                  <a:lnTo>
                    <a:pt x="19" y="22"/>
                  </a:lnTo>
                  <a:lnTo>
                    <a:pt x="22" y="20"/>
                  </a:lnTo>
                  <a:lnTo>
                    <a:pt x="22" y="18"/>
                  </a:lnTo>
                  <a:lnTo>
                    <a:pt x="23" y="15"/>
                  </a:lnTo>
                  <a:lnTo>
                    <a:pt x="23" y="11"/>
                  </a:lnTo>
                  <a:lnTo>
                    <a:pt x="25" y="9"/>
                  </a:lnTo>
                  <a:lnTo>
                    <a:pt x="28" y="5"/>
                  </a:lnTo>
                  <a:lnTo>
                    <a:pt x="30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79" name="Freeform 38"/>
            <p:cNvSpPr>
              <a:spLocks/>
            </p:cNvSpPr>
            <p:nvPr/>
          </p:nvSpPr>
          <p:spPr bwMode="auto">
            <a:xfrm>
              <a:off x="6818314" y="2265366"/>
              <a:ext cx="254000" cy="250825"/>
            </a:xfrm>
            <a:custGeom>
              <a:avLst/>
              <a:gdLst/>
              <a:ahLst/>
              <a:cxnLst>
                <a:cxn ang="0">
                  <a:pos x="146" y="3"/>
                </a:cxn>
                <a:cxn ang="0">
                  <a:pos x="151" y="18"/>
                </a:cxn>
                <a:cxn ang="0">
                  <a:pos x="158" y="35"/>
                </a:cxn>
                <a:cxn ang="0">
                  <a:pos x="160" y="44"/>
                </a:cxn>
                <a:cxn ang="0">
                  <a:pos x="153" y="48"/>
                </a:cxn>
                <a:cxn ang="0">
                  <a:pos x="149" y="54"/>
                </a:cxn>
                <a:cxn ang="0">
                  <a:pos x="147" y="72"/>
                </a:cxn>
                <a:cxn ang="0">
                  <a:pos x="146" y="87"/>
                </a:cxn>
                <a:cxn ang="0">
                  <a:pos x="131" y="98"/>
                </a:cxn>
                <a:cxn ang="0">
                  <a:pos x="108" y="109"/>
                </a:cxn>
                <a:cxn ang="0">
                  <a:pos x="95" y="115"/>
                </a:cxn>
                <a:cxn ang="0">
                  <a:pos x="94" y="120"/>
                </a:cxn>
                <a:cxn ang="0">
                  <a:pos x="91" y="124"/>
                </a:cxn>
                <a:cxn ang="0">
                  <a:pos x="86" y="126"/>
                </a:cxn>
                <a:cxn ang="0">
                  <a:pos x="78" y="126"/>
                </a:cxn>
                <a:cxn ang="0">
                  <a:pos x="72" y="122"/>
                </a:cxn>
                <a:cxn ang="0">
                  <a:pos x="71" y="115"/>
                </a:cxn>
                <a:cxn ang="0">
                  <a:pos x="69" y="117"/>
                </a:cxn>
                <a:cxn ang="0">
                  <a:pos x="65" y="128"/>
                </a:cxn>
                <a:cxn ang="0">
                  <a:pos x="58" y="136"/>
                </a:cxn>
                <a:cxn ang="0">
                  <a:pos x="49" y="137"/>
                </a:cxn>
                <a:cxn ang="0">
                  <a:pos x="38" y="133"/>
                </a:cxn>
                <a:cxn ang="0">
                  <a:pos x="32" y="139"/>
                </a:cxn>
                <a:cxn ang="0">
                  <a:pos x="31" y="148"/>
                </a:cxn>
                <a:cxn ang="0">
                  <a:pos x="26" y="155"/>
                </a:cxn>
                <a:cxn ang="0">
                  <a:pos x="17" y="158"/>
                </a:cxn>
                <a:cxn ang="0">
                  <a:pos x="4" y="143"/>
                </a:cxn>
                <a:cxn ang="0">
                  <a:pos x="0" y="121"/>
                </a:cxn>
                <a:cxn ang="0">
                  <a:pos x="4" y="117"/>
                </a:cxn>
                <a:cxn ang="0">
                  <a:pos x="9" y="115"/>
                </a:cxn>
                <a:cxn ang="0">
                  <a:pos x="15" y="114"/>
                </a:cxn>
                <a:cxn ang="0">
                  <a:pos x="27" y="103"/>
                </a:cxn>
                <a:cxn ang="0">
                  <a:pos x="35" y="94"/>
                </a:cxn>
                <a:cxn ang="0">
                  <a:pos x="46" y="92"/>
                </a:cxn>
                <a:cxn ang="0">
                  <a:pos x="64" y="95"/>
                </a:cxn>
                <a:cxn ang="0">
                  <a:pos x="78" y="94"/>
                </a:cxn>
                <a:cxn ang="0">
                  <a:pos x="94" y="81"/>
                </a:cxn>
                <a:cxn ang="0">
                  <a:pos x="110" y="76"/>
                </a:cxn>
                <a:cxn ang="0">
                  <a:pos x="117" y="66"/>
                </a:cxn>
                <a:cxn ang="0">
                  <a:pos x="127" y="46"/>
                </a:cxn>
                <a:cxn ang="0">
                  <a:pos x="131" y="25"/>
                </a:cxn>
                <a:cxn ang="0">
                  <a:pos x="132" y="9"/>
                </a:cxn>
                <a:cxn ang="0">
                  <a:pos x="142" y="0"/>
                </a:cxn>
              </a:cxnLst>
              <a:rect l="0" t="0" r="r" b="b"/>
              <a:pathLst>
                <a:path w="160" h="158">
                  <a:moveTo>
                    <a:pt x="142" y="0"/>
                  </a:moveTo>
                  <a:lnTo>
                    <a:pt x="146" y="3"/>
                  </a:lnTo>
                  <a:lnTo>
                    <a:pt x="149" y="10"/>
                  </a:lnTo>
                  <a:lnTo>
                    <a:pt x="151" y="18"/>
                  </a:lnTo>
                  <a:lnTo>
                    <a:pt x="156" y="29"/>
                  </a:lnTo>
                  <a:lnTo>
                    <a:pt x="158" y="35"/>
                  </a:lnTo>
                  <a:lnTo>
                    <a:pt x="160" y="39"/>
                  </a:lnTo>
                  <a:lnTo>
                    <a:pt x="160" y="44"/>
                  </a:lnTo>
                  <a:lnTo>
                    <a:pt x="156" y="48"/>
                  </a:lnTo>
                  <a:lnTo>
                    <a:pt x="153" y="48"/>
                  </a:lnTo>
                  <a:lnTo>
                    <a:pt x="151" y="50"/>
                  </a:lnTo>
                  <a:lnTo>
                    <a:pt x="149" y="54"/>
                  </a:lnTo>
                  <a:lnTo>
                    <a:pt x="147" y="62"/>
                  </a:lnTo>
                  <a:lnTo>
                    <a:pt x="147" y="72"/>
                  </a:lnTo>
                  <a:lnTo>
                    <a:pt x="146" y="81"/>
                  </a:lnTo>
                  <a:lnTo>
                    <a:pt x="146" y="87"/>
                  </a:lnTo>
                  <a:lnTo>
                    <a:pt x="140" y="92"/>
                  </a:lnTo>
                  <a:lnTo>
                    <a:pt x="131" y="98"/>
                  </a:lnTo>
                  <a:lnTo>
                    <a:pt x="117" y="106"/>
                  </a:lnTo>
                  <a:lnTo>
                    <a:pt x="108" y="109"/>
                  </a:lnTo>
                  <a:lnTo>
                    <a:pt x="99" y="113"/>
                  </a:lnTo>
                  <a:lnTo>
                    <a:pt x="95" y="115"/>
                  </a:lnTo>
                  <a:lnTo>
                    <a:pt x="95" y="117"/>
                  </a:lnTo>
                  <a:lnTo>
                    <a:pt x="94" y="120"/>
                  </a:lnTo>
                  <a:lnTo>
                    <a:pt x="94" y="122"/>
                  </a:lnTo>
                  <a:lnTo>
                    <a:pt x="91" y="124"/>
                  </a:lnTo>
                  <a:lnTo>
                    <a:pt x="90" y="126"/>
                  </a:lnTo>
                  <a:lnTo>
                    <a:pt x="86" y="126"/>
                  </a:lnTo>
                  <a:lnTo>
                    <a:pt x="82" y="128"/>
                  </a:lnTo>
                  <a:lnTo>
                    <a:pt x="78" y="126"/>
                  </a:lnTo>
                  <a:lnTo>
                    <a:pt x="75" y="124"/>
                  </a:lnTo>
                  <a:lnTo>
                    <a:pt x="72" y="122"/>
                  </a:lnTo>
                  <a:lnTo>
                    <a:pt x="71" y="118"/>
                  </a:lnTo>
                  <a:lnTo>
                    <a:pt x="71" y="115"/>
                  </a:lnTo>
                  <a:lnTo>
                    <a:pt x="69" y="115"/>
                  </a:lnTo>
                  <a:lnTo>
                    <a:pt x="69" y="117"/>
                  </a:lnTo>
                  <a:lnTo>
                    <a:pt x="68" y="124"/>
                  </a:lnTo>
                  <a:lnTo>
                    <a:pt x="65" y="128"/>
                  </a:lnTo>
                  <a:lnTo>
                    <a:pt x="63" y="133"/>
                  </a:lnTo>
                  <a:lnTo>
                    <a:pt x="58" y="136"/>
                  </a:lnTo>
                  <a:lnTo>
                    <a:pt x="54" y="137"/>
                  </a:lnTo>
                  <a:lnTo>
                    <a:pt x="49" y="137"/>
                  </a:lnTo>
                  <a:lnTo>
                    <a:pt x="43" y="135"/>
                  </a:lnTo>
                  <a:lnTo>
                    <a:pt x="38" y="133"/>
                  </a:lnTo>
                  <a:lnTo>
                    <a:pt x="34" y="133"/>
                  </a:lnTo>
                  <a:lnTo>
                    <a:pt x="32" y="139"/>
                  </a:lnTo>
                  <a:lnTo>
                    <a:pt x="32" y="144"/>
                  </a:lnTo>
                  <a:lnTo>
                    <a:pt x="31" y="148"/>
                  </a:lnTo>
                  <a:lnTo>
                    <a:pt x="28" y="152"/>
                  </a:lnTo>
                  <a:lnTo>
                    <a:pt x="26" y="155"/>
                  </a:lnTo>
                  <a:lnTo>
                    <a:pt x="20" y="158"/>
                  </a:lnTo>
                  <a:lnTo>
                    <a:pt x="17" y="158"/>
                  </a:lnTo>
                  <a:lnTo>
                    <a:pt x="11" y="154"/>
                  </a:lnTo>
                  <a:lnTo>
                    <a:pt x="4" y="143"/>
                  </a:lnTo>
                  <a:lnTo>
                    <a:pt x="0" y="129"/>
                  </a:lnTo>
                  <a:lnTo>
                    <a:pt x="0" y="121"/>
                  </a:lnTo>
                  <a:lnTo>
                    <a:pt x="2" y="120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9" y="115"/>
                  </a:lnTo>
                  <a:lnTo>
                    <a:pt x="13" y="114"/>
                  </a:lnTo>
                  <a:lnTo>
                    <a:pt x="15" y="114"/>
                  </a:lnTo>
                  <a:lnTo>
                    <a:pt x="17" y="113"/>
                  </a:lnTo>
                  <a:lnTo>
                    <a:pt x="27" y="103"/>
                  </a:lnTo>
                  <a:lnTo>
                    <a:pt x="31" y="98"/>
                  </a:lnTo>
                  <a:lnTo>
                    <a:pt x="35" y="94"/>
                  </a:lnTo>
                  <a:lnTo>
                    <a:pt x="39" y="92"/>
                  </a:lnTo>
                  <a:lnTo>
                    <a:pt x="46" y="92"/>
                  </a:lnTo>
                  <a:lnTo>
                    <a:pt x="56" y="94"/>
                  </a:lnTo>
                  <a:lnTo>
                    <a:pt x="64" y="95"/>
                  </a:lnTo>
                  <a:lnTo>
                    <a:pt x="72" y="95"/>
                  </a:lnTo>
                  <a:lnTo>
                    <a:pt x="78" y="94"/>
                  </a:lnTo>
                  <a:lnTo>
                    <a:pt x="84" y="87"/>
                  </a:lnTo>
                  <a:lnTo>
                    <a:pt x="94" y="81"/>
                  </a:lnTo>
                  <a:lnTo>
                    <a:pt x="105" y="77"/>
                  </a:lnTo>
                  <a:lnTo>
                    <a:pt x="110" y="76"/>
                  </a:lnTo>
                  <a:lnTo>
                    <a:pt x="113" y="73"/>
                  </a:lnTo>
                  <a:lnTo>
                    <a:pt x="117" y="66"/>
                  </a:lnTo>
                  <a:lnTo>
                    <a:pt x="121" y="57"/>
                  </a:lnTo>
                  <a:lnTo>
                    <a:pt x="127" y="46"/>
                  </a:lnTo>
                  <a:lnTo>
                    <a:pt x="130" y="36"/>
                  </a:lnTo>
                  <a:lnTo>
                    <a:pt x="131" y="25"/>
                  </a:lnTo>
                  <a:lnTo>
                    <a:pt x="131" y="15"/>
                  </a:lnTo>
                  <a:lnTo>
                    <a:pt x="132" y="9"/>
                  </a:lnTo>
                  <a:lnTo>
                    <a:pt x="136" y="3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80" name="Freeform 39"/>
            <p:cNvSpPr>
              <a:spLocks/>
            </p:cNvSpPr>
            <p:nvPr/>
          </p:nvSpPr>
          <p:spPr bwMode="auto">
            <a:xfrm>
              <a:off x="6629402" y="2668592"/>
              <a:ext cx="38100" cy="66675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3" y="1"/>
                </a:cxn>
                <a:cxn ang="0">
                  <a:pos x="24" y="7"/>
                </a:cxn>
                <a:cxn ang="0">
                  <a:pos x="23" y="15"/>
                </a:cxn>
                <a:cxn ang="0">
                  <a:pos x="20" y="25"/>
                </a:cxn>
                <a:cxn ang="0">
                  <a:pos x="16" y="33"/>
                </a:cxn>
                <a:cxn ang="0">
                  <a:pos x="11" y="40"/>
                </a:cxn>
                <a:cxn ang="0">
                  <a:pos x="5" y="42"/>
                </a:cxn>
                <a:cxn ang="0">
                  <a:pos x="1" y="40"/>
                </a:cxn>
                <a:cxn ang="0">
                  <a:pos x="0" y="31"/>
                </a:cxn>
                <a:cxn ang="0">
                  <a:pos x="1" y="22"/>
                </a:cxn>
                <a:cxn ang="0">
                  <a:pos x="5" y="12"/>
                </a:cxn>
                <a:cxn ang="0">
                  <a:pos x="11" y="4"/>
                </a:cxn>
                <a:cxn ang="0">
                  <a:pos x="19" y="0"/>
                </a:cxn>
              </a:cxnLst>
              <a:rect l="0" t="0" r="r" b="b"/>
              <a:pathLst>
                <a:path w="24" h="42">
                  <a:moveTo>
                    <a:pt x="19" y="0"/>
                  </a:moveTo>
                  <a:lnTo>
                    <a:pt x="23" y="1"/>
                  </a:lnTo>
                  <a:lnTo>
                    <a:pt x="24" y="7"/>
                  </a:lnTo>
                  <a:lnTo>
                    <a:pt x="23" y="15"/>
                  </a:lnTo>
                  <a:lnTo>
                    <a:pt x="20" y="25"/>
                  </a:lnTo>
                  <a:lnTo>
                    <a:pt x="16" y="33"/>
                  </a:lnTo>
                  <a:lnTo>
                    <a:pt x="11" y="40"/>
                  </a:lnTo>
                  <a:lnTo>
                    <a:pt x="5" y="42"/>
                  </a:lnTo>
                  <a:lnTo>
                    <a:pt x="1" y="40"/>
                  </a:lnTo>
                  <a:lnTo>
                    <a:pt x="0" y="31"/>
                  </a:lnTo>
                  <a:lnTo>
                    <a:pt x="1" y="22"/>
                  </a:lnTo>
                  <a:lnTo>
                    <a:pt x="5" y="12"/>
                  </a:lnTo>
                  <a:lnTo>
                    <a:pt x="11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81" name="Freeform 40"/>
            <p:cNvSpPr>
              <a:spLocks/>
            </p:cNvSpPr>
            <p:nvPr/>
          </p:nvSpPr>
          <p:spPr bwMode="auto">
            <a:xfrm>
              <a:off x="7707315" y="4097343"/>
              <a:ext cx="95250" cy="1539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3" y="4"/>
                </a:cxn>
                <a:cxn ang="0">
                  <a:pos x="15" y="10"/>
                </a:cxn>
                <a:cxn ang="0">
                  <a:pos x="18" y="17"/>
                </a:cxn>
                <a:cxn ang="0">
                  <a:pos x="22" y="25"/>
                </a:cxn>
                <a:cxn ang="0">
                  <a:pos x="25" y="29"/>
                </a:cxn>
                <a:cxn ang="0">
                  <a:pos x="26" y="32"/>
                </a:cxn>
                <a:cxn ang="0">
                  <a:pos x="28" y="33"/>
                </a:cxn>
                <a:cxn ang="0">
                  <a:pos x="28" y="36"/>
                </a:cxn>
                <a:cxn ang="0">
                  <a:pos x="29" y="36"/>
                </a:cxn>
                <a:cxn ang="0">
                  <a:pos x="30" y="37"/>
                </a:cxn>
                <a:cxn ang="0">
                  <a:pos x="33" y="38"/>
                </a:cxn>
                <a:cxn ang="0">
                  <a:pos x="36" y="41"/>
                </a:cxn>
                <a:cxn ang="0">
                  <a:pos x="40" y="44"/>
                </a:cxn>
                <a:cxn ang="0">
                  <a:pos x="47" y="44"/>
                </a:cxn>
                <a:cxn ang="0">
                  <a:pos x="49" y="43"/>
                </a:cxn>
                <a:cxn ang="0">
                  <a:pos x="51" y="41"/>
                </a:cxn>
                <a:cxn ang="0">
                  <a:pos x="54" y="41"/>
                </a:cxn>
                <a:cxn ang="0">
                  <a:pos x="58" y="45"/>
                </a:cxn>
                <a:cxn ang="0">
                  <a:pos x="59" y="49"/>
                </a:cxn>
                <a:cxn ang="0">
                  <a:pos x="60" y="52"/>
                </a:cxn>
                <a:cxn ang="0">
                  <a:pos x="59" y="55"/>
                </a:cxn>
                <a:cxn ang="0">
                  <a:pos x="56" y="58"/>
                </a:cxn>
                <a:cxn ang="0">
                  <a:pos x="48" y="67"/>
                </a:cxn>
                <a:cxn ang="0">
                  <a:pos x="41" y="80"/>
                </a:cxn>
                <a:cxn ang="0">
                  <a:pos x="40" y="84"/>
                </a:cxn>
                <a:cxn ang="0">
                  <a:pos x="37" y="88"/>
                </a:cxn>
                <a:cxn ang="0">
                  <a:pos x="36" y="90"/>
                </a:cxn>
                <a:cxn ang="0">
                  <a:pos x="33" y="95"/>
                </a:cxn>
                <a:cxn ang="0">
                  <a:pos x="28" y="97"/>
                </a:cxn>
                <a:cxn ang="0">
                  <a:pos x="23" y="97"/>
                </a:cxn>
                <a:cxn ang="0">
                  <a:pos x="21" y="96"/>
                </a:cxn>
                <a:cxn ang="0">
                  <a:pos x="19" y="95"/>
                </a:cxn>
                <a:cxn ang="0">
                  <a:pos x="19" y="92"/>
                </a:cxn>
                <a:cxn ang="0">
                  <a:pos x="21" y="89"/>
                </a:cxn>
                <a:cxn ang="0">
                  <a:pos x="21" y="86"/>
                </a:cxn>
                <a:cxn ang="0">
                  <a:pos x="22" y="84"/>
                </a:cxn>
                <a:cxn ang="0">
                  <a:pos x="23" y="80"/>
                </a:cxn>
                <a:cxn ang="0">
                  <a:pos x="25" y="77"/>
                </a:cxn>
                <a:cxn ang="0">
                  <a:pos x="25" y="74"/>
                </a:cxn>
                <a:cxn ang="0">
                  <a:pos x="21" y="73"/>
                </a:cxn>
                <a:cxn ang="0">
                  <a:pos x="8" y="73"/>
                </a:cxn>
                <a:cxn ang="0">
                  <a:pos x="3" y="70"/>
                </a:cxn>
                <a:cxn ang="0">
                  <a:pos x="0" y="67"/>
                </a:cxn>
                <a:cxn ang="0">
                  <a:pos x="0" y="64"/>
                </a:cxn>
                <a:cxn ang="0">
                  <a:pos x="2" y="62"/>
                </a:cxn>
                <a:cxn ang="0">
                  <a:pos x="4" y="60"/>
                </a:cxn>
                <a:cxn ang="0">
                  <a:pos x="7" y="58"/>
                </a:cxn>
                <a:cxn ang="0">
                  <a:pos x="10" y="56"/>
                </a:cxn>
                <a:cxn ang="0">
                  <a:pos x="14" y="52"/>
                </a:cxn>
                <a:cxn ang="0">
                  <a:pos x="14" y="44"/>
                </a:cxn>
                <a:cxn ang="0">
                  <a:pos x="11" y="32"/>
                </a:cxn>
                <a:cxn ang="0">
                  <a:pos x="8" y="23"/>
                </a:cxn>
                <a:cxn ang="0">
                  <a:pos x="4" y="18"/>
                </a:cxn>
                <a:cxn ang="0">
                  <a:pos x="2" y="11"/>
                </a:cxn>
                <a:cxn ang="0">
                  <a:pos x="2" y="6"/>
                </a:cxn>
                <a:cxn ang="0">
                  <a:pos x="3" y="1"/>
                </a:cxn>
                <a:cxn ang="0">
                  <a:pos x="8" y="0"/>
                </a:cxn>
              </a:cxnLst>
              <a:rect l="0" t="0" r="r" b="b"/>
              <a:pathLst>
                <a:path w="60" h="97">
                  <a:moveTo>
                    <a:pt x="8" y="0"/>
                  </a:moveTo>
                  <a:lnTo>
                    <a:pt x="13" y="4"/>
                  </a:lnTo>
                  <a:lnTo>
                    <a:pt x="15" y="10"/>
                  </a:lnTo>
                  <a:lnTo>
                    <a:pt x="18" y="17"/>
                  </a:lnTo>
                  <a:lnTo>
                    <a:pt x="22" y="25"/>
                  </a:lnTo>
                  <a:lnTo>
                    <a:pt x="25" y="29"/>
                  </a:lnTo>
                  <a:lnTo>
                    <a:pt x="26" y="32"/>
                  </a:lnTo>
                  <a:lnTo>
                    <a:pt x="28" y="33"/>
                  </a:lnTo>
                  <a:lnTo>
                    <a:pt x="28" y="36"/>
                  </a:lnTo>
                  <a:lnTo>
                    <a:pt x="29" y="36"/>
                  </a:lnTo>
                  <a:lnTo>
                    <a:pt x="30" y="37"/>
                  </a:lnTo>
                  <a:lnTo>
                    <a:pt x="33" y="38"/>
                  </a:lnTo>
                  <a:lnTo>
                    <a:pt x="36" y="41"/>
                  </a:lnTo>
                  <a:lnTo>
                    <a:pt x="40" y="44"/>
                  </a:lnTo>
                  <a:lnTo>
                    <a:pt x="47" y="44"/>
                  </a:lnTo>
                  <a:lnTo>
                    <a:pt x="49" y="43"/>
                  </a:lnTo>
                  <a:lnTo>
                    <a:pt x="51" y="41"/>
                  </a:lnTo>
                  <a:lnTo>
                    <a:pt x="54" y="41"/>
                  </a:lnTo>
                  <a:lnTo>
                    <a:pt x="58" y="45"/>
                  </a:lnTo>
                  <a:lnTo>
                    <a:pt x="59" y="49"/>
                  </a:lnTo>
                  <a:lnTo>
                    <a:pt x="60" y="52"/>
                  </a:lnTo>
                  <a:lnTo>
                    <a:pt x="59" y="55"/>
                  </a:lnTo>
                  <a:lnTo>
                    <a:pt x="56" y="58"/>
                  </a:lnTo>
                  <a:lnTo>
                    <a:pt x="48" y="67"/>
                  </a:lnTo>
                  <a:lnTo>
                    <a:pt x="41" y="80"/>
                  </a:lnTo>
                  <a:lnTo>
                    <a:pt x="40" y="84"/>
                  </a:lnTo>
                  <a:lnTo>
                    <a:pt x="37" y="88"/>
                  </a:lnTo>
                  <a:lnTo>
                    <a:pt x="36" y="90"/>
                  </a:lnTo>
                  <a:lnTo>
                    <a:pt x="33" y="95"/>
                  </a:lnTo>
                  <a:lnTo>
                    <a:pt x="28" y="97"/>
                  </a:lnTo>
                  <a:lnTo>
                    <a:pt x="23" y="97"/>
                  </a:lnTo>
                  <a:lnTo>
                    <a:pt x="21" y="96"/>
                  </a:lnTo>
                  <a:lnTo>
                    <a:pt x="19" y="95"/>
                  </a:lnTo>
                  <a:lnTo>
                    <a:pt x="19" y="92"/>
                  </a:lnTo>
                  <a:lnTo>
                    <a:pt x="21" y="89"/>
                  </a:lnTo>
                  <a:lnTo>
                    <a:pt x="21" y="86"/>
                  </a:lnTo>
                  <a:lnTo>
                    <a:pt x="22" y="84"/>
                  </a:lnTo>
                  <a:lnTo>
                    <a:pt x="23" y="80"/>
                  </a:lnTo>
                  <a:lnTo>
                    <a:pt x="25" y="77"/>
                  </a:lnTo>
                  <a:lnTo>
                    <a:pt x="25" y="74"/>
                  </a:lnTo>
                  <a:lnTo>
                    <a:pt x="21" y="73"/>
                  </a:lnTo>
                  <a:lnTo>
                    <a:pt x="8" y="73"/>
                  </a:lnTo>
                  <a:lnTo>
                    <a:pt x="3" y="70"/>
                  </a:lnTo>
                  <a:lnTo>
                    <a:pt x="0" y="67"/>
                  </a:lnTo>
                  <a:lnTo>
                    <a:pt x="0" y="64"/>
                  </a:lnTo>
                  <a:lnTo>
                    <a:pt x="2" y="62"/>
                  </a:lnTo>
                  <a:lnTo>
                    <a:pt x="4" y="60"/>
                  </a:lnTo>
                  <a:lnTo>
                    <a:pt x="7" y="58"/>
                  </a:lnTo>
                  <a:lnTo>
                    <a:pt x="10" y="56"/>
                  </a:lnTo>
                  <a:lnTo>
                    <a:pt x="14" y="52"/>
                  </a:lnTo>
                  <a:lnTo>
                    <a:pt x="14" y="44"/>
                  </a:lnTo>
                  <a:lnTo>
                    <a:pt x="11" y="32"/>
                  </a:lnTo>
                  <a:lnTo>
                    <a:pt x="8" y="23"/>
                  </a:lnTo>
                  <a:lnTo>
                    <a:pt x="4" y="18"/>
                  </a:lnTo>
                  <a:lnTo>
                    <a:pt x="2" y="11"/>
                  </a:lnTo>
                  <a:lnTo>
                    <a:pt x="2" y="6"/>
                  </a:lnTo>
                  <a:lnTo>
                    <a:pt x="3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82" name="Freeform 41"/>
            <p:cNvSpPr>
              <a:spLocks/>
            </p:cNvSpPr>
            <p:nvPr/>
          </p:nvSpPr>
          <p:spPr bwMode="auto">
            <a:xfrm>
              <a:off x="7569202" y="4230694"/>
              <a:ext cx="155575" cy="149225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5" y="0"/>
                </a:cxn>
                <a:cxn ang="0">
                  <a:pos x="87" y="1"/>
                </a:cxn>
                <a:cxn ang="0">
                  <a:pos x="89" y="4"/>
                </a:cxn>
                <a:cxn ang="0">
                  <a:pos x="94" y="9"/>
                </a:cxn>
                <a:cxn ang="0">
                  <a:pos x="97" y="11"/>
                </a:cxn>
                <a:cxn ang="0">
                  <a:pos x="98" y="13"/>
                </a:cxn>
                <a:cxn ang="0">
                  <a:pos x="98" y="16"/>
                </a:cxn>
                <a:cxn ang="0">
                  <a:pos x="97" y="24"/>
                </a:cxn>
                <a:cxn ang="0">
                  <a:pos x="93" y="35"/>
                </a:cxn>
                <a:cxn ang="0">
                  <a:pos x="85" y="45"/>
                </a:cxn>
                <a:cxn ang="0">
                  <a:pos x="71" y="57"/>
                </a:cxn>
                <a:cxn ang="0">
                  <a:pos x="60" y="68"/>
                </a:cxn>
                <a:cxn ang="0">
                  <a:pos x="48" y="82"/>
                </a:cxn>
                <a:cxn ang="0">
                  <a:pos x="42" y="89"/>
                </a:cxn>
                <a:cxn ang="0">
                  <a:pos x="38" y="93"/>
                </a:cxn>
                <a:cxn ang="0">
                  <a:pos x="35" y="94"/>
                </a:cxn>
                <a:cxn ang="0">
                  <a:pos x="31" y="94"/>
                </a:cxn>
                <a:cxn ang="0">
                  <a:pos x="23" y="93"/>
                </a:cxn>
                <a:cxn ang="0">
                  <a:pos x="12" y="91"/>
                </a:cxn>
                <a:cxn ang="0">
                  <a:pos x="4" y="87"/>
                </a:cxn>
                <a:cxn ang="0">
                  <a:pos x="0" y="80"/>
                </a:cxn>
                <a:cxn ang="0">
                  <a:pos x="1" y="74"/>
                </a:cxn>
                <a:cxn ang="0">
                  <a:pos x="8" y="64"/>
                </a:cxn>
                <a:cxn ang="0">
                  <a:pos x="19" y="54"/>
                </a:cxn>
                <a:cxn ang="0">
                  <a:pos x="46" y="35"/>
                </a:cxn>
                <a:cxn ang="0">
                  <a:pos x="54" y="28"/>
                </a:cxn>
                <a:cxn ang="0">
                  <a:pos x="60" y="24"/>
                </a:cxn>
                <a:cxn ang="0">
                  <a:pos x="61" y="20"/>
                </a:cxn>
                <a:cxn ang="0">
                  <a:pos x="63" y="17"/>
                </a:cxn>
                <a:cxn ang="0">
                  <a:pos x="65" y="13"/>
                </a:cxn>
                <a:cxn ang="0">
                  <a:pos x="68" y="11"/>
                </a:cxn>
                <a:cxn ang="0">
                  <a:pos x="72" y="8"/>
                </a:cxn>
                <a:cxn ang="0">
                  <a:pos x="75" y="6"/>
                </a:cxn>
                <a:cxn ang="0">
                  <a:pos x="78" y="4"/>
                </a:cxn>
                <a:cxn ang="0">
                  <a:pos x="80" y="2"/>
                </a:cxn>
                <a:cxn ang="0">
                  <a:pos x="82" y="0"/>
                </a:cxn>
              </a:cxnLst>
              <a:rect l="0" t="0" r="r" b="b"/>
              <a:pathLst>
                <a:path w="98" h="94">
                  <a:moveTo>
                    <a:pt x="82" y="0"/>
                  </a:moveTo>
                  <a:lnTo>
                    <a:pt x="85" y="0"/>
                  </a:lnTo>
                  <a:lnTo>
                    <a:pt x="87" y="1"/>
                  </a:lnTo>
                  <a:lnTo>
                    <a:pt x="89" y="4"/>
                  </a:lnTo>
                  <a:lnTo>
                    <a:pt x="94" y="9"/>
                  </a:lnTo>
                  <a:lnTo>
                    <a:pt x="97" y="11"/>
                  </a:lnTo>
                  <a:lnTo>
                    <a:pt x="98" y="13"/>
                  </a:lnTo>
                  <a:lnTo>
                    <a:pt x="98" y="16"/>
                  </a:lnTo>
                  <a:lnTo>
                    <a:pt x="97" y="24"/>
                  </a:lnTo>
                  <a:lnTo>
                    <a:pt x="93" y="35"/>
                  </a:lnTo>
                  <a:lnTo>
                    <a:pt x="85" y="45"/>
                  </a:lnTo>
                  <a:lnTo>
                    <a:pt x="71" y="57"/>
                  </a:lnTo>
                  <a:lnTo>
                    <a:pt x="60" y="68"/>
                  </a:lnTo>
                  <a:lnTo>
                    <a:pt x="48" y="82"/>
                  </a:lnTo>
                  <a:lnTo>
                    <a:pt x="42" y="89"/>
                  </a:lnTo>
                  <a:lnTo>
                    <a:pt x="38" y="93"/>
                  </a:lnTo>
                  <a:lnTo>
                    <a:pt x="35" y="94"/>
                  </a:lnTo>
                  <a:lnTo>
                    <a:pt x="31" y="94"/>
                  </a:lnTo>
                  <a:lnTo>
                    <a:pt x="23" y="93"/>
                  </a:lnTo>
                  <a:lnTo>
                    <a:pt x="12" y="91"/>
                  </a:lnTo>
                  <a:lnTo>
                    <a:pt x="4" y="87"/>
                  </a:lnTo>
                  <a:lnTo>
                    <a:pt x="0" y="80"/>
                  </a:lnTo>
                  <a:lnTo>
                    <a:pt x="1" y="74"/>
                  </a:lnTo>
                  <a:lnTo>
                    <a:pt x="8" y="64"/>
                  </a:lnTo>
                  <a:lnTo>
                    <a:pt x="19" y="54"/>
                  </a:lnTo>
                  <a:lnTo>
                    <a:pt x="46" y="35"/>
                  </a:lnTo>
                  <a:lnTo>
                    <a:pt x="54" y="28"/>
                  </a:lnTo>
                  <a:lnTo>
                    <a:pt x="60" y="24"/>
                  </a:lnTo>
                  <a:lnTo>
                    <a:pt x="61" y="20"/>
                  </a:lnTo>
                  <a:lnTo>
                    <a:pt x="63" y="17"/>
                  </a:lnTo>
                  <a:lnTo>
                    <a:pt x="65" y="13"/>
                  </a:lnTo>
                  <a:lnTo>
                    <a:pt x="68" y="11"/>
                  </a:lnTo>
                  <a:lnTo>
                    <a:pt x="72" y="8"/>
                  </a:lnTo>
                  <a:lnTo>
                    <a:pt x="75" y="6"/>
                  </a:lnTo>
                  <a:lnTo>
                    <a:pt x="78" y="4"/>
                  </a:lnTo>
                  <a:lnTo>
                    <a:pt x="80" y="2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83" name="Freeform 42"/>
            <p:cNvSpPr>
              <a:spLocks/>
            </p:cNvSpPr>
            <p:nvPr/>
          </p:nvSpPr>
          <p:spPr bwMode="auto">
            <a:xfrm>
              <a:off x="7123114" y="4233869"/>
              <a:ext cx="79375" cy="73025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50" y="2"/>
                </a:cxn>
                <a:cxn ang="0">
                  <a:pos x="50" y="9"/>
                </a:cxn>
                <a:cxn ang="0">
                  <a:pos x="47" y="18"/>
                </a:cxn>
                <a:cxn ang="0">
                  <a:pos x="43" y="29"/>
                </a:cxn>
                <a:cxn ang="0">
                  <a:pos x="37" y="37"/>
                </a:cxn>
                <a:cxn ang="0">
                  <a:pos x="32" y="43"/>
                </a:cxn>
                <a:cxn ang="0">
                  <a:pos x="29" y="43"/>
                </a:cxn>
                <a:cxn ang="0">
                  <a:pos x="25" y="44"/>
                </a:cxn>
                <a:cxn ang="0">
                  <a:pos x="22" y="44"/>
                </a:cxn>
                <a:cxn ang="0">
                  <a:pos x="20" y="46"/>
                </a:cxn>
                <a:cxn ang="0">
                  <a:pos x="17" y="44"/>
                </a:cxn>
                <a:cxn ang="0">
                  <a:pos x="14" y="44"/>
                </a:cxn>
                <a:cxn ang="0">
                  <a:pos x="13" y="41"/>
                </a:cxn>
                <a:cxn ang="0">
                  <a:pos x="13" y="29"/>
                </a:cxn>
                <a:cxn ang="0">
                  <a:pos x="5" y="21"/>
                </a:cxn>
                <a:cxn ang="0">
                  <a:pos x="2" y="17"/>
                </a:cxn>
                <a:cxn ang="0">
                  <a:pos x="0" y="13"/>
                </a:cxn>
                <a:cxn ang="0">
                  <a:pos x="3" y="7"/>
                </a:cxn>
                <a:cxn ang="0">
                  <a:pos x="5" y="7"/>
                </a:cxn>
                <a:cxn ang="0">
                  <a:pos x="6" y="9"/>
                </a:cxn>
                <a:cxn ang="0">
                  <a:pos x="11" y="11"/>
                </a:cxn>
                <a:cxn ang="0">
                  <a:pos x="15" y="13"/>
                </a:cxn>
                <a:cxn ang="0">
                  <a:pos x="18" y="13"/>
                </a:cxn>
                <a:cxn ang="0">
                  <a:pos x="21" y="14"/>
                </a:cxn>
                <a:cxn ang="0">
                  <a:pos x="25" y="13"/>
                </a:cxn>
                <a:cxn ang="0">
                  <a:pos x="31" y="10"/>
                </a:cxn>
                <a:cxn ang="0">
                  <a:pos x="37" y="6"/>
                </a:cxn>
                <a:cxn ang="0">
                  <a:pos x="43" y="2"/>
                </a:cxn>
                <a:cxn ang="0">
                  <a:pos x="47" y="0"/>
                </a:cxn>
              </a:cxnLst>
              <a:rect l="0" t="0" r="r" b="b"/>
              <a:pathLst>
                <a:path w="50" h="46">
                  <a:moveTo>
                    <a:pt x="47" y="0"/>
                  </a:moveTo>
                  <a:lnTo>
                    <a:pt x="50" y="2"/>
                  </a:lnTo>
                  <a:lnTo>
                    <a:pt x="50" y="9"/>
                  </a:lnTo>
                  <a:lnTo>
                    <a:pt x="47" y="18"/>
                  </a:lnTo>
                  <a:lnTo>
                    <a:pt x="43" y="29"/>
                  </a:lnTo>
                  <a:lnTo>
                    <a:pt x="37" y="37"/>
                  </a:lnTo>
                  <a:lnTo>
                    <a:pt x="32" y="43"/>
                  </a:lnTo>
                  <a:lnTo>
                    <a:pt x="29" y="43"/>
                  </a:lnTo>
                  <a:lnTo>
                    <a:pt x="25" y="44"/>
                  </a:lnTo>
                  <a:lnTo>
                    <a:pt x="22" y="44"/>
                  </a:lnTo>
                  <a:lnTo>
                    <a:pt x="20" y="46"/>
                  </a:lnTo>
                  <a:lnTo>
                    <a:pt x="17" y="44"/>
                  </a:lnTo>
                  <a:lnTo>
                    <a:pt x="14" y="44"/>
                  </a:lnTo>
                  <a:lnTo>
                    <a:pt x="13" y="41"/>
                  </a:lnTo>
                  <a:lnTo>
                    <a:pt x="13" y="29"/>
                  </a:lnTo>
                  <a:lnTo>
                    <a:pt x="5" y="21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3" y="7"/>
                  </a:lnTo>
                  <a:lnTo>
                    <a:pt x="5" y="7"/>
                  </a:lnTo>
                  <a:lnTo>
                    <a:pt x="6" y="9"/>
                  </a:lnTo>
                  <a:lnTo>
                    <a:pt x="11" y="11"/>
                  </a:lnTo>
                  <a:lnTo>
                    <a:pt x="15" y="13"/>
                  </a:lnTo>
                  <a:lnTo>
                    <a:pt x="18" y="13"/>
                  </a:lnTo>
                  <a:lnTo>
                    <a:pt x="21" y="14"/>
                  </a:lnTo>
                  <a:lnTo>
                    <a:pt x="25" y="13"/>
                  </a:lnTo>
                  <a:lnTo>
                    <a:pt x="31" y="10"/>
                  </a:lnTo>
                  <a:lnTo>
                    <a:pt x="37" y="6"/>
                  </a:lnTo>
                  <a:lnTo>
                    <a:pt x="43" y="2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84" name="Freeform 43"/>
            <p:cNvSpPr>
              <a:spLocks/>
            </p:cNvSpPr>
            <p:nvPr/>
          </p:nvSpPr>
          <p:spPr bwMode="auto">
            <a:xfrm>
              <a:off x="6470652" y="3516318"/>
              <a:ext cx="857250" cy="690564"/>
            </a:xfrm>
            <a:custGeom>
              <a:avLst/>
              <a:gdLst/>
              <a:ahLst/>
              <a:cxnLst>
                <a:cxn ang="0">
                  <a:pos x="390" y="21"/>
                </a:cxn>
                <a:cxn ang="0">
                  <a:pos x="421" y="69"/>
                </a:cxn>
                <a:cxn ang="0">
                  <a:pos x="435" y="117"/>
                </a:cxn>
                <a:cxn ang="0">
                  <a:pos x="461" y="140"/>
                </a:cxn>
                <a:cxn ang="0">
                  <a:pos x="489" y="154"/>
                </a:cxn>
                <a:cxn ang="0">
                  <a:pos x="504" y="208"/>
                </a:cxn>
                <a:cxn ang="0">
                  <a:pos x="539" y="289"/>
                </a:cxn>
                <a:cxn ang="0">
                  <a:pos x="515" y="339"/>
                </a:cxn>
                <a:cxn ang="0">
                  <a:pos x="483" y="392"/>
                </a:cxn>
                <a:cxn ang="0">
                  <a:pos x="469" y="413"/>
                </a:cxn>
                <a:cxn ang="0">
                  <a:pos x="436" y="429"/>
                </a:cxn>
                <a:cxn ang="0">
                  <a:pos x="416" y="422"/>
                </a:cxn>
                <a:cxn ang="0">
                  <a:pos x="396" y="432"/>
                </a:cxn>
                <a:cxn ang="0">
                  <a:pos x="387" y="428"/>
                </a:cxn>
                <a:cxn ang="0">
                  <a:pos x="358" y="413"/>
                </a:cxn>
                <a:cxn ang="0">
                  <a:pos x="353" y="383"/>
                </a:cxn>
                <a:cxn ang="0">
                  <a:pos x="340" y="372"/>
                </a:cxn>
                <a:cxn ang="0">
                  <a:pos x="334" y="358"/>
                </a:cxn>
                <a:cxn ang="0">
                  <a:pos x="325" y="363"/>
                </a:cxn>
                <a:cxn ang="0">
                  <a:pos x="318" y="340"/>
                </a:cxn>
                <a:cxn ang="0">
                  <a:pos x="302" y="361"/>
                </a:cxn>
                <a:cxn ang="0">
                  <a:pos x="284" y="366"/>
                </a:cxn>
                <a:cxn ang="0">
                  <a:pos x="287" y="341"/>
                </a:cxn>
                <a:cxn ang="0">
                  <a:pos x="253" y="322"/>
                </a:cxn>
                <a:cxn ang="0">
                  <a:pos x="238" y="310"/>
                </a:cxn>
                <a:cxn ang="0">
                  <a:pos x="194" y="325"/>
                </a:cxn>
                <a:cxn ang="0">
                  <a:pos x="176" y="322"/>
                </a:cxn>
                <a:cxn ang="0">
                  <a:pos x="154" y="347"/>
                </a:cxn>
                <a:cxn ang="0">
                  <a:pos x="148" y="369"/>
                </a:cxn>
                <a:cxn ang="0">
                  <a:pos x="98" y="363"/>
                </a:cxn>
                <a:cxn ang="0">
                  <a:pos x="63" y="378"/>
                </a:cxn>
                <a:cxn ang="0">
                  <a:pos x="37" y="363"/>
                </a:cxn>
                <a:cxn ang="0">
                  <a:pos x="53" y="326"/>
                </a:cxn>
                <a:cxn ang="0">
                  <a:pos x="37" y="296"/>
                </a:cxn>
                <a:cxn ang="0">
                  <a:pos x="20" y="258"/>
                </a:cxn>
                <a:cxn ang="0">
                  <a:pos x="23" y="232"/>
                </a:cxn>
                <a:cxn ang="0">
                  <a:pos x="0" y="204"/>
                </a:cxn>
                <a:cxn ang="0">
                  <a:pos x="26" y="169"/>
                </a:cxn>
                <a:cxn ang="0">
                  <a:pos x="61" y="144"/>
                </a:cxn>
                <a:cxn ang="0">
                  <a:pos x="111" y="136"/>
                </a:cxn>
                <a:cxn ang="0">
                  <a:pos x="116" y="113"/>
                </a:cxn>
                <a:cxn ang="0">
                  <a:pos x="130" y="78"/>
                </a:cxn>
                <a:cxn ang="0">
                  <a:pos x="157" y="82"/>
                </a:cxn>
                <a:cxn ang="0">
                  <a:pos x="172" y="52"/>
                </a:cxn>
                <a:cxn ang="0">
                  <a:pos x="194" y="52"/>
                </a:cxn>
                <a:cxn ang="0">
                  <a:pos x="217" y="56"/>
                </a:cxn>
                <a:cxn ang="0">
                  <a:pos x="221" y="47"/>
                </a:cxn>
                <a:cxn ang="0">
                  <a:pos x="231" y="33"/>
                </a:cxn>
                <a:cxn ang="0">
                  <a:pos x="236" y="17"/>
                </a:cxn>
                <a:cxn ang="0">
                  <a:pos x="253" y="37"/>
                </a:cxn>
                <a:cxn ang="0">
                  <a:pos x="261" y="13"/>
                </a:cxn>
                <a:cxn ang="0">
                  <a:pos x="273" y="25"/>
                </a:cxn>
                <a:cxn ang="0">
                  <a:pos x="308" y="22"/>
                </a:cxn>
                <a:cxn ang="0">
                  <a:pos x="303" y="62"/>
                </a:cxn>
                <a:cxn ang="0">
                  <a:pos x="338" y="91"/>
                </a:cxn>
                <a:cxn ang="0">
                  <a:pos x="368" y="100"/>
                </a:cxn>
                <a:cxn ang="0">
                  <a:pos x="373" y="41"/>
                </a:cxn>
                <a:cxn ang="0">
                  <a:pos x="381" y="0"/>
                </a:cxn>
              </a:cxnLst>
              <a:rect l="0" t="0" r="r" b="b"/>
              <a:pathLst>
                <a:path w="540" h="435">
                  <a:moveTo>
                    <a:pt x="381" y="0"/>
                  </a:moveTo>
                  <a:lnTo>
                    <a:pt x="383" y="2"/>
                  </a:lnTo>
                  <a:lnTo>
                    <a:pt x="385" y="10"/>
                  </a:lnTo>
                  <a:lnTo>
                    <a:pt x="390" y="21"/>
                  </a:lnTo>
                  <a:lnTo>
                    <a:pt x="395" y="33"/>
                  </a:lnTo>
                  <a:lnTo>
                    <a:pt x="401" y="43"/>
                  </a:lnTo>
                  <a:lnTo>
                    <a:pt x="411" y="56"/>
                  </a:lnTo>
                  <a:lnTo>
                    <a:pt x="421" y="69"/>
                  </a:lnTo>
                  <a:lnTo>
                    <a:pt x="428" y="82"/>
                  </a:lnTo>
                  <a:lnTo>
                    <a:pt x="431" y="92"/>
                  </a:lnTo>
                  <a:lnTo>
                    <a:pt x="433" y="104"/>
                  </a:lnTo>
                  <a:lnTo>
                    <a:pt x="435" y="117"/>
                  </a:lnTo>
                  <a:lnTo>
                    <a:pt x="439" y="126"/>
                  </a:lnTo>
                  <a:lnTo>
                    <a:pt x="444" y="133"/>
                  </a:lnTo>
                  <a:lnTo>
                    <a:pt x="451" y="137"/>
                  </a:lnTo>
                  <a:lnTo>
                    <a:pt x="461" y="140"/>
                  </a:lnTo>
                  <a:lnTo>
                    <a:pt x="472" y="143"/>
                  </a:lnTo>
                  <a:lnTo>
                    <a:pt x="480" y="145"/>
                  </a:lnTo>
                  <a:lnTo>
                    <a:pt x="487" y="148"/>
                  </a:lnTo>
                  <a:lnTo>
                    <a:pt x="489" y="154"/>
                  </a:lnTo>
                  <a:lnTo>
                    <a:pt x="489" y="163"/>
                  </a:lnTo>
                  <a:lnTo>
                    <a:pt x="492" y="177"/>
                  </a:lnTo>
                  <a:lnTo>
                    <a:pt x="498" y="192"/>
                  </a:lnTo>
                  <a:lnTo>
                    <a:pt x="504" y="208"/>
                  </a:lnTo>
                  <a:lnTo>
                    <a:pt x="511" y="222"/>
                  </a:lnTo>
                  <a:lnTo>
                    <a:pt x="519" y="237"/>
                  </a:lnTo>
                  <a:lnTo>
                    <a:pt x="533" y="273"/>
                  </a:lnTo>
                  <a:lnTo>
                    <a:pt x="539" y="289"/>
                  </a:lnTo>
                  <a:lnTo>
                    <a:pt x="540" y="302"/>
                  </a:lnTo>
                  <a:lnTo>
                    <a:pt x="536" y="314"/>
                  </a:lnTo>
                  <a:lnTo>
                    <a:pt x="526" y="326"/>
                  </a:lnTo>
                  <a:lnTo>
                    <a:pt x="515" y="339"/>
                  </a:lnTo>
                  <a:lnTo>
                    <a:pt x="503" y="351"/>
                  </a:lnTo>
                  <a:lnTo>
                    <a:pt x="495" y="361"/>
                  </a:lnTo>
                  <a:lnTo>
                    <a:pt x="487" y="377"/>
                  </a:lnTo>
                  <a:lnTo>
                    <a:pt x="483" y="392"/>
                  </a:lnTo>
                  <a:lnTo>
                    <a:pt x="478" y="403"/>
                  </a:lnTo>
                  <a:lnTo>
                    <a:pt x="477" y="406"/>
                  </a:lnTo>
                  <a:lnTo>
                    <a:pt x="472" y="411"/>
                  </a:lnTo>
                  <a:lnTo>
                    <a:pt x="469" y="413"/>
                  </a:lnTo>
                  <a:lnTo>
                    <a:pt x="465" y="414"/>
                  </a:lnTo>
                  <a:lnTo>
                    <a:pt x="459" y="415"/>
                  </a:lnTo>
                  <a:lnTo>
                    <a:pt x="443" y="424"/>
                  </a:lnTo>
                  <a:lnTo>
                    <a:pt x="436" y="429"/>
                  </a:lnTo>
                  <a:lnTo>
                    <a:pt x="431" y="432"/>
                  </a:lnTo>
                  <a:lnTo>
                    <a:pt x="428" y="430"/>
                  </a:lnTo>
                  <a:lnTo>
                    <a:pt x="422" y="426"/>
                  </a:lnTo>
                  <a:lnTo>
                    <a:pt x="416" y="422"/>
                  </a:lnTo>
                  <a:lnTo>
                    <a:pt x="409" y="421"/>
                  </a:lnTo>
                  <a:lnTo>
                    <a:pt x="403" y="422"/>
                  </a:lnTo>
                  <a:lnTo>
                    <a:pt x="399" y="430"/>
                  </a:lnTo>
                  <a:lnTo>
                    <a:pt x="396" y="432"/>
                  </a:lnTo>
                  <a:lnTo>
                    <a:pt x="395" y="435"/>
                  </a:lnTo>
                  <a:lnTo>
                    <a:pt x="391" y="435"/>
                  </a:lnTo>
                  <a:lnTo>
                    <a:pt x="390" y="432"/>
                  </a:lnTo>
                  <a:lnTo>
                    <a:pt x="387" y="428"/>
                  </a:lnTo>
                  <a:lnTo>
                    <a:pt x="380" y="420"/>
                  </a:lnTo>
                  <a:lnTo>
                    <a:pt x="370" y="415"/>
                  </a:lnTo>
                  <a:lnTo>
                    <a:pt x="364" y="414"/>
                  </a:lnTo>
                  <a:lnTo>
                    <a:pt x="358" y="413"/>
                  </a:lnTo>
                  <a:lnTo>
                    <a:pt x="357" y="409"/>
                  </a:lnTo>
                  <a:lnTo>
                    <a:pt x="355" y="400"/>
                  </a:lnTo>
                  <a:lnTo>
                    <a:pt x="355" y="385"/>
                  </a:lnTo>
                  <a:lnTo>
                    <a:pt x="353" y="383"/>
                  </a:lnTo>
                  <a:lnTo>
                    <a:pt x="351" y="380"/>
                  </a:lnTo>
                  <a:lnTo>
                    <a:pt x="349" y="377"/>
                  </a:lnTo>
                  <a:lnTo>
                    <a:pt x="343" y="374"/>
                  </a:lnTo>
                  <a:lnTo>
                    <a:pt x="340" y="372"/>
                  </a:lnTo>
                  <a:lnTo>
                    <a:pt x="336" y="363"/>
                  </a:lnTo>
                  <a:lnTo>
                    <a:pt x="336" y="356"/>
                  </a:lnTo>
                  <a:lnTo>
                    <a:pt x="335" y="356"/>
                  </a:lnTo>
                  <a:lnTo>
                    <a:pt x="334" y="358"/>
                  </a:lnTo>
                  <a:lnTo>
                    <a:pt x="334" y="361"/>
                  </a:lnTo>
                  <a:lnTo>
                    <a:pt x="328" y="366"/>
                  </a:lnTo>
                  <a:lnTo>
                    <a:pt x="327" y="366"/>
                  </a:lnTo>
                  <a:lnTo>
                    <a:pt x="325" y="363"/>
                  </a:lnTo>
                  <a:lnTo>
                    <a:pt x="324" y="356"/>
                  </a:lnTo>
                  <a:lnTo>
                    <a:pt x="324" y="340"/>
                  </a:lnTo>
                  <a:lnTo>
                    <a:pt x="323" y="339"/>
                  </a:lnTo>
                  <a:lnTo>
                    <a:pt x="318" y="340"/>
                  </a:lnTo>
                  <a:lnTo>
                    <a:pt x="312" y="346"/>
                  </a:lnTo>
                  <a:lnTo>
                    <a:pt x="306" y="351"/>
                  </a:lnTo>
                  <a:lnTo>
                    <a:pt x="303" y="355"/>
                  </a:lnTo>
                  <a:lnTo>
                    <a:pt x="302" y="361"/>
                  </a:lnTo>
                  <a:lnTo>
                    <a:pt x="298" y="365"/>
                  </a:lnTo>
                  <a:lnTo>
                    <a:pt x="295" y="365"/>
                  </a:lnTo>
                  <a:lnTo>
                    <a:pt x="291" y="366"/>
                  </a:lnTo>
                  <a:lnTo>
                    <a:pt x="284" y="366"/>
                  </a:lnTo>
                  <a:lnTo>
                    <a:pt x="282" y="363"/>
                  </a:lnTo>
                  <a:lnTo>
                    <a:pt x="283" y="356"/>
                  </a:lnTo>
                  <a:lnTo>
                    <a:pt x="286" y="350"/>
                  </a:lnTo>
                  <a:lnTo>
                    <a:pt x="287" y="341"/>
                  </a:lnTo>
                  <a:lnTo>
                    <a:pt x="283" y="335"/>
                  </a:lnTo>
                  <a:lnTo>
                    <a:pt x="275" y="329"/>
                  </a:lnTo>
                  <a:lnTo>
                    <a:pt x="264" y="326"/>
                  </a:lnTo>
                  <a:lnTo>
                    <a:pt x="253" y="322"/>
                  </a:lnTo>
                  <a:lnTo>
                    <a:pt x="247" y="317"/>
                  </a:lnTo>
                  <a:lnTo>
                    <a:pt x="247" y="313"/>
                  </a:lnTo>
                  <a:lnTo>
                    <a:pt x="245" y="311"/>
                  </a:lnTo>
                  <a:lnTo>
                    <a:pt x="238" y="310"/>
                  </a:lnTo>
                  <a:lnTo>
                    <a:pt x="228" y="311"/>
                  </a:lnTo>
                  <a:lnTo>
                    <a:pt x="212" y="317"/>
                  </a:lnTo>
                  <a:lnTo>
                    <a:pt x="201" y="321"/>
                  </a:lnTo>
                  <a:lnTo>
                    <a:pt x="194" y="325"/>
                  </a:lnTo>
                  <a:lnTo>
                    <a:pt x="193" y="326"/>
                  </a:lnTo>
                  <a:lnTo>
                    <a:pt x="190" y="325"/>
                  </a:lnTo>
                  <a:lnTo>
                    <a:pt x="184" y="324"/>
                  </a:lnTo>
                  <a:lnTo>
                    <a:pt x="176" y="322"/>
                  </a:lnTo>
                  <a:lnTo>
                    <a:pt x="168" y="322"/>
                  </a:lnTo>
                  <a:lnTo>
                    <a:pt x="161" y="326"/>
                  </a:lnTo>
                  <a:lnTo>
                    <a:pt x="157" y="335"/>
                  </a:lnTo>
                  <a:lnTo>
                    <a:pt x="154" y="347"/>
                  </a:lnTo>
                  <a:lnTo>
                    <a:pt x="152" y="358"/>
                  </a:lnTo>
                  <a:lnTo>
                    <a:pt x="150" y="366"/>
                  </a:lnTo>
                  <a:lnTo>
                    <a:pt x="150" y="370"/>
                  </a:lnTo>
                  <a:lnTo>
                    <a:pt x="148" y="369"/>
                  </a:lnTo>
                  <a:lnTo>
                    <a:pt x="141" y="367"/>
                  </a:lnTo>
                  <a:lnTo>
                    <a:pt x="112" y="359"/>
                  </a:lnTo>
                  <a:lnTo>
                    <a:pt x="107" y="359"/>
                  </a:lnTo>
                  <a:lnTo>
                    <a:pt x="98" y="363"/>
                  </a:lnTo>
                  <a:lnTo>
                    <a:pt x="90" y="369"/>
                  </a:lnTo>
                  <a:lnTo>
                    <a:pt x="79" y="374"/>
                  </a:lnTo>
                  <a:lnTo>
                    <a:pt x="71" y="377"/>
                  </a:lnTo>
                  <a:lnTo>
                    <a:pt x="63" y="378"/>
                  </a:lnTo>
                  <a:lnTo>
                    <a:pt x="55" y="378"/>
                  </a:lnTo>
                  <a:lnTo>
                    <a:pt x="48" y="376"/>
                  </a:lnTo>
                  <a:lnTo>
                    <a:pt x="42" y="370"/>
                  </a:lnTo>
                  <a:lnTo>
                    <a:pt x="37" y="363"/>
                  </a:lnTo>
                  <a:lnTo>
                    <a:pt x="34" y="356"/>
                  </a:lnTo>
                  <a:lnTo>
                    <a:pt x="34" y="350"/>
                  </a:lnTo>
                  <a:lnTo>
                    <a:pt x="50" y="333"/>
                  </a:lnTo>
                  <a:lnTo>
                    <a:pt x="53" y="326"/>
                  </a:lnTo>
                  <a:lnTo>
                    <a:pt x="52" y="319"/>
                  </a:lnTo>
                  <a:lnTo>
                    <a:pt x="45" y="310"/>
                  </a:lnTo>
                  <a:lnTo>
                    <a:pt x="40" y="303"/>
                  </a:lnTo>
                  <a:lnTo>
                    <a:pt x="37" y="296"/>
                  </a:lnTo>
                  <a:lnTo>
                    <a:pt x="37" y="287"/>
                  </a:lnTo>
                  <a:lnTo>
                    <a:pt x="34" y="280"/>
                  </a:lnTo>
                  <a:lnTo>
                    <a:pt x="27" y="270"/>
                  </a:lnTo>
                  <a:lnTo>
                    <a:pt x="20" y="258"/>
                  </a:lnTo>
                  <a:lnTo>
                    <a:pt x="18" y="247"/>
                  </a:lnTo>
                  <a:lnTo>
                    <a:pt x="19" y="239"/>
                  </a:lnTo>
                  <a:lnTo>
                    <a:pt x="23" y="235"/>
                  </a:lnTo>
                  <a:lnTo>
                    <a:pt x="23" y="232"/>
                  </a:lnTo>
                  <a:lnTo>
                    <a:pt x="19" y="226"/>
                  </a:lnTo>
                  <a:lnTo>
                    <a:pt x="5" y="215"/>
                  </a:lnTo>
                  <a:lnTo>
                    <a:pt x="1" y="210"/>
                  </a:lnTo>
                  <a:lnTo>
                    <a:pt x="0" y="204"/>
                  </a:lnTo>
                  <a:lnTo>
                    <a:pt x="3" y="196"/>
                  </a:lnTo>
                  <a:lnTo>
                    <a:pt x="14" y="180"/>
                  </a:lnTo>
                  <a:lnTo>
                    <a:pt x="19" y="174"/>
                  </a:lnTo>
                  <a:lnTo>
                    <a:pt x="26" y="169"/>
                  </a:lnTo>
                  <a:lnTo>
                    <a:pt x="35" y="161"/>
                  </a:lnTo>
                  <a:lnTo>
                    <a:pt x="46" y="152"/>
                  </a:lnTo>
                  <a:lnTo>
                    <a:pt x="56" y="147"/>
                  </a:lnTo>
                  <a:lnTo>
                    <a:pt x="61" y="144"/>
                  </a:lnTo>
                  <a:lnTo>
                    <a:pt x="79" y="144"/>
                  </a:lnTo>
                  <a:lnTo>
                    <a:pt x="89" y="141"/>
                  </a:lnTo>
                  <a:lnTo>
                    <a:pt x="94" y="139"/>
                  </a:lnTo>
                  <a:lnTo>
                    <a:pt x="111" y="136"/>
                  </a:lnTo>
                  <a:lnTo>
                    <a:pt x="116" y="135"/>
                  </a:lnTo>
                  <a:lnTo>
                    <a:pt x="119" y="132"/>
                  </a:lnTo>
                  <a:lnTo>
                    <a:pt x="119" y="125"/>
                  </a:lnTo>
                  <a:lnTo>
                    <a:pt x="116" y="113"/>
                  </a:lnTo>
                  <a:lnTo>
                    <a:pt x="116" y="87"/>
                  </a:lnTo>
                  <a:lnTo>
                    <a:pt x="117" y="80"/>
                  </a:lnTo>
                  <a:lnTo>
                    <a:pt x="122" y="78"/>
                  </a:lnTo>
                  <a:lnTo>
                    <a:pt x="130" y="78"/>
                  </a:lnTo>
                  <a:lnTo>
                    <a:pt x="138" y="81"/>
                  </a:lnTo>
                  <a:lnTo>
                    <a:pt x="146" y="82"/>
                  </a:lnTo>
                  <a:lnTo>
                    <a:pt x="153" y="84"/>
                  </a:lnTo>
                  <a:lnTo>
                    <a:pt x="157" y="82"/>
                  </a:lnTo>
                  <a:lnTo>
                    <a:pt x="160" y="76"/>
                  </a:lnTo>
                  <a:lnTo>
                    <a:pt x="164" y="66"/>
                  </a:lnTo>
                  <a:lnTo>
                    <a:pt x="168" y="58"/>
                  </a:lnTo>
                  <a:lnTo>
                    <a:pt x="172" y="52"/>
                  </a:lnTo>
                  <a:lnTo>
                    <a:pt x="178" y="48"/>
                  </a:lnTo>
                  <a:lnTo>
                    <a:pt x="182" y="45"/>
                  </a:lnTo>
                  <a:lnTo>
                    <a:pt x="187" y="45"/>
                  </a:lnTo>
                  <a:lnTo>
                    <a:pt x="194" y="52"/>
                  </a:lnTo>
                  <a:lnTo>
                    <a:pt x="201" y="61"/>
                  </a:lnTo>
                  <a:lnTo>
                    <a:pt x="208" y="65"/>
                  </a:lnTo>
                  <a:lnTo>
                    <a:pt x="213" y="63"/>
                  </a:lnTo>
                  <a:lnTo>
                    <a:pt x="217" y="56"/>
                  </a:lnTo>
                  <a:lnTo>
                    <a:pt x="219" y="52"/>
                  </a:lnTo>
                  <a:lnTo>
                    <a:pt x="220" y="50"/>
                  </a:lnTo>
                  <a:lnTo>
                    <a:pt x="220" y="48"/>
                  </a:lnTo>
                  <a:lnTo>
                    <a:pt x="221" y="47"/>
                  </a:lnTo>
                  <a:lnTo>
                    <a:pt x="221" y="44"/>
                  </a:lnTo>
                  <a:lnTo>
                    <a:pt x="225" y="40"/>
                  </a:lnTo>
                  <a:lnTo>
                    <a:pt x="228" y="36"/>
                  </a:lnTo>
                  <a:lnTo>
                    <a:pt x="231" y="33"/>
                  </a:lnTo>
                  <a:lnTo>
                    <a:pt x="232" y="29"/>
                  </a:lnTo>
                  <a:lnTo>
                    <a:pt x="232" y="14"/>
                  </a:lnTo>
                  <a:lnTo>
                    <a:pt x="234" y="14"/>
                  </a:lnTo>
                  <a:lnTo>
                    <a:pt x="236" y="17"/>
                  </a:lnTo>
                  <a:lnTo>
                    <a:pt x="245" y="28"/>
                  </a:lnTo>
                  <a:lnTo>
                    <a:pt x="249" y="32"/>
                  </a:lnTo>
                  <a:lnTo>
                    <a:pt x="250" y="34"/>
                  </a:lnTo>
                  <a:lnTo>
                    <a:pt x="253" y="37"/>
                  </a:lnTo>
                  <a:lnTo>
                    <a:pt x="253" y="21"/>
                  </a:lnTo>
                  <a:lnTo>
                    <a:pt x="256" y="15"/>
                  </a:lnTo>
                  <a:lnTo>
                    <a:pt x="258" y="13"/>
                  </a:lnTo>
                  <a:lnTo>
                    <a:pt x="261" y="13"/>
                  </a:lnTo>
                  <a:lnTo>
                    <a:pt x="267" y="18"/>
                  </a:lnTo>
                  <a:lnTo>
                    <a:pt x="269" y="19"/>
                  </a:lnTo>
                  <a:lnTo>
                    <a:pt x="272" y="22"/>
                  </a:lnTo>
                  <a:lnTo>
                    <a:pt x="273" y="25"/>
                  </a:lnTo>
                  <a:lnTo>
                    <a:pt x="275" y="25"/>
                  </a:lnTo>
                  <a:lnTo>
                    <a:pt x="279" y="24"/>
                  </a:lnTo>
                  <a:lnTo>
                    <a:pt x="288" y="22"/>
                  </a:lnTo>
                  <a:lnTo>
                    <a:pt x="308" y="22"/>
                  </a:lnTo>
                  <a:lnTo>
                    <a:pt x="313" y="26"/>
                  </a:lnTo>
                  <a:lnTo>
                    <a:pt x="313" y="33"/>
                  </a:lnTo>
                  <a:lnTo>
                    <a:pt x="305" y="52"/>
                  </a:lnTo>
                  <a:lnTo>
                    <a:pt x="303" y="62"/>
                  </a:lnTo>
                  <a:lnTo>
                    <a:pt x="305" y="69"/>
                  </a:lnTo>
                  <a:lnTo>
                    <a:pt x="314" y="76"/>
                  </a:lnTo>
                  <a:lnTo>
                    <a:pt x="327" y="84"/>
                  </a:lnTo>
                  <a:lnTo>
                    <a:pt x="338" y="91"/>
                  </a:lnTo>
                  <a:lnTo>
                    <a:pt x="351" y="102"/>
                  </a:lnTo>
                  <a:lnTo>
                    <a:pt x="358" y="106"/>
                  </a:lnTo>
                  <a:lnTo>
                    <a:pt x="364" y="106"/>
                  </a:lnTo>
                  <a:lnTo>
                    <a:pt x="368" y="100"/>
                  </a:lnTo>
                  <a:lnTo>
                    <a:pt x="372" y="88"/>
                  </a:lnTo>
                  <a:lnTo>
                    <a:pt x="376" y="74"/>
                  </a:lnTo>
                  <a:lnTo>
                    <a:pt x="379" y="61"/>
                  </a:lnTo>
                  <a:lnTo>
                    <a:pt x="373" y="41"/>
                  </a:lnTo>
                  <a:lnTo>
                    <a:pt x="373" y="28"/>
                  </a:lnTo>
                  <a:lnTo>
                    <a:pt x="376" y="15"/>
                  </a:lnTo>
                  <a:lnTo>
                    <a:pt x="379" y="4"/>
                  </a:lnTo>
                  <a:lnTo>
                    <a:pt x="3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85" name="Freeform 44"/>
            <p:cNvSpPr>
              <a:spLocks/>
            </p:cNvSpPr>
            <p:nvPr/>
          </p:nvSpPr>
          <p:spPr bwMode="auto">
            <a:xfrm>
              <a:off x="7793039" y="3649669"/>
              <a:ext cx="49213" cy="4286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8" y="0"/>
                </a:cxn>
                <a:cxn ang="0">
                  <a:pos x="31" y="4"/>
                </a:cxn>
                <a:cxn ang="0">
                  <a:pos x="28" y="9"/>
                </a:cxn>
                <a:cxn ang="0">
                  <a:pos x="23" y="18"/>
                </a:cxn>
                <a:cxn ang="0">
                  <a:pos x="15" y="23"/>
                </a:cxn>
                <a:cxn ang="0">
                  <a:pos x="8" y="27"/>
                </a:cxn>
                <a:cxn ang="0">
                  <a:pos x="0" y="26"/>
                </a:cxn>
                <a:cxn ang="0">
                  <a:pos x="1" y="23"/>
                </a:cxn>
                <a:cxn ang="0">
                  <a:pos x="5" y="18"/>
                </a:cxn>
                <a:cxn ang="0">
                  <a:pos x="11" y="11"/>
                </a:cxn>
                <a:cxn ang="0">
                  <a:pos x="16" y="5"/>
                </a:cxn>
                <a:cxn ang="0">
                  <a:pos x="23" y="0"/>
                </a:cxn>
              </a:cxnLst>
              <a:rect l="0" t="0" r="r" b="b"/>
              <a:pathLst>
                <a:path w="31" h="27">
                  <a:moveTo>
                    <a:pt x="23" y="0"/>
                  </a:moveTo>
                  <a:lnTo>
                    <a:pt x="28" y="0"/>
                  </a:lnTo>
                  <a:lnTo>
                    <a:pt x="31" y="4"/>
                  </a:lnTo>
                  <a:lnTo>
                    <a:pt x="28" y="9"/>
                  </a:lnTo>
                  <a:lnTo>
                    <a:pt x="23" y="18"/>
                  </a:lnTo>
                  <a:lnTo>
                    <a:pt x="15" y="23"/>
                  </a:lnTo>
                  <a:lnTo>
                    <a:pt x="8" y="27"/>
                  </a:lnTo>
                  <a:lnTo>
                    <a:pt x="0" y="26"/>
                  </a:lnTo>
                  <a:lnTo>
                    <a:pt x="1" y="23"/>
                  </a:lnTo>
                  <a:lnTo>
                    <a:pt x="5" y="18"/>
                  </a:lnTo>
                  <a:lnTo>
                    <a:pt x="11" y="11"/>
                  </a:lnTo>
                  <a:lnTo>
                    <a:pt x="16" y="5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86" name="Freeform 45"/>
            <p:cNvSpPr>
              <a:spLocks/>
            </p:cNvSpPr>
            <p:nvPr/>
          </p:nvSpPr>
          <p:spPr bwMode="auto">
            <a:xfrm>
              <a:off x="7524753" y="3757618"/>
              <a:ext cx="50800" cy="46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10" y="2"/>
                </a:cxn>
                <a:cxn ang="0">
                  <a:pos x="21" y="6"/>
                </a:cxn>
                <a:cxn ang="0">
                  <a:pos x="28" y="11"/>
                </a:cxn>
                <a:cxn ang="0">
                  <a:pos x="30" y="17"/>
                </a:cxn>
                <a:cxn ang="0">
                  <a:pos x="32" y="22"/>
                </a:cxn>
                <a:cxn ang="0">
                  <a:pos x="28" y="28"/>
                </a:cxn>
                <a:cxn ang="0">
                  <a:pos x="22" y="29"/>
                </a:cxn>
                <a:cxn ang="0">
                  <a:pos x="15" y="25"/>
                </a:cxn>
                <a:cxn ang="0">
                  <a:pos x="10" y="17"/>
                </a:cxn>
                <a:cxn ang="0">
                  <a:pos x="9" y="14"/>
                </a:cxn>
                <a:cxn ang="0">
                  <a:pos x="6" y="11"/>
                </a:cxn>
                <a:cxn ang="0">
                  <a:pos x="4" y="9"/>
                </a:cxn>
                <a:cxn ang="0">
                  <a:pos x="0" y="4"/>
                </a:cxn>
                <a:cxn ang="0">
                  <a:pos x="0" y="0"/>
                </a:cxn>
              </a:cxnLst>
              <a:rect l="0" t="0" r="r" b="b"/>
              <a:pathLst>
                <a:path w="32" h="29">
                  <a:moveTo>
                    <a:pt x="0" y="0"/>
                  </a:moveTo>
                  <a:lnTo>
                    <a:pt x="6" y="0"/>
                  </a:lnTo>
                  <a:lnTo>
                    <a:pt x="10" y="2"/>
                  </a:lnTo>
                  <a:lnTo>
                    <a:pt x="21" y="6"/>
                  </a:lnTo>
                  <a:lnTo>
                    <a:pt x="28" y="11"/>
                  </a:lnTo>
                  <a:lnTo>
                    <a:pt x="30" y="17"/>
                  </a:lnTo>
                  <a:lnTo>
                    <a:pt x="32" y="22"/>
                  </a:lnTo>
                  <a:lnTo>
                    <a:pt x="28" y="28"/>
                  </a:lnTo>
                  <a:lnTo>
                    <a:pt x="22" y="29"/>
                  </a:lnTo>
                  <a:lnTo>
                    <a:pt x="15" y="25"/>
                  </a:lnTo>
                  <a:lnTo>
                    <a:pt x="10" y="17"/>
                  </a:lnTo>
                  <a:lnTo>
                    <a:pt x="9" y="14"/>
                  </a:lnTo>
                  <a:lnTo>
                    <a:pt x="6" y="11"/>
                  </a:lnTo>
                  <a:lnTo>
                    <a:pt x="4" y="9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87" name="Freeform 46"/>
            <p:cNvSpPr>
              <a:spLocks/>
            </p:cNvSpPr>
            <p:nvPr/>
          </p:nvSpPr>
          <p:spPr bwMode="auto">
            <a:xfrm>
              <a:off x="6129340" y="3133729"/>
              <a:ext cx="228600" cy="28098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1" y="0"/>
                </a:cxn>
                <a:cxn ang="0">
                  <a:pos x="21" y="4"/>
                </a:cxn>
                <a:cxn ang="0">
                  <a:pos x="30" y="11"/>
                </a:cxn>
                <a:cxn ang="0">
                  <a:pos x="41" y="21"/>
                </a:cxn>
                <a:cxn ang="0">
                  <a:pos x="54" y="32"/>
                </a:cxn>
                <a:cxn ang="0">
                  <a:pos x="67" y="47"/>
                </a:cxn>
                <a:cxn ang="0">
                  <a:pos x="80" y="60"/>
                </a:cxn>
                <a:cxn ang="0">
                  <a:pos x="93" y="71"/>
                </a:cxn>
                <a:cxn ang="0">
                  <a:pos x="105" y="82"/>
                </a:cxn>
                <a:cxn ang="0">
                  <a:pos x="115" y="92"/>
                </a:cxn>
                <a:cxn ang="0">
                  <a:pos x="123" y="101"/>
                </a:cxn>
                <a:cxn ang="0">
                  <a:pos x="129" y="108"/>
                </a:cxn>
                <a:cxn ang="0">
                  <a:pos x="136" y="111"/>
                </a:cxn>
                <a:cxn ang="0">
                  <a:pos x="138" y="111"/>
                </a:cxn>
                <a:cxn ang="0">
                  <a:pos x="141" y="112"/>
                </a:cxn>
                <a:cxn ang="0">
                  <a:pos x="144" y="118"/>
                </a:cxn>
                <a:cxn ang="0">
                  <a:pos x="144" y="122"/>
                </a:cxn>
                <a:cxn ang="0">
                  <a:pos x="142" y="125"/>
                </a:cxn>
                <a:cxn ang="0">
                  <a:pos x="141" y="129"/>
                </a:cxn>
                <a:cxn ang="0">
                  <a:pos x="137" y="138"/>
                </a:cxn>
                <a:cxn ang="0">
                  <a:pos x="134" y="152"/>
                </a:cxn>
                <a:cxn ang="0">
                  <a:pos x="133" y="167"/>
                </a:cxn>
                <a:cxn ang="0">
                  <a:pos x="133" y="171"/>
                </a:cxn>
                <a:cxn ang="0">
                  <a:pos x="130" y="177"/>
                </a:cxn>
                <a:cxn ang="0">
                  <a:pos x="127" y="177"/>
                </a:cxn>
                <a:cxn ang="0">
                  <a:pos x="125" y="175"/>
                </a:cxn>
                <a:cxn ang="0">
                  <a:pos x="121" y="171"/>
                </a:cxn>
                <a:cxn ang="0">
                  <a:pos x="119" y="167"/>
                </a:cxn>
                <a:cxn ang="0">
                  <a:pos x="114" y="162"/>
                </a:cxn>
                <a:cxn ang="0">
                  <a:pos x="103" y="156"/>
                </a:cxn>
                <a:cxn ang="0">
                  <a:pos x="90" y="152"/>
                </a:cxn>
                <a:cxn ang="0">
                  <a:pos x="80" y="148"/>
                </a:cxn>
                <a:cxn ang="0">
                  <a:pos x="73" y="144"/>
                </a:cxn>
                <a:cxn ang="0">
                  <a:pos x="69" y="137"/>
                </a:cxn>
                <a:cxn ang="0">
                  <a:pos x="64" y="123"/>
                </a:cxn>
                <a:cxn ang="0">
                  <a:pos x="62" y="107"/>
                </a:cxn>
                <a:cxn ang="0">
                  <a:pos x="59" y="92"/>
                </a:cxn>
                <a:cxn ang="0">
                  <a:pos x="58" y="81"/>
                </a:cxn>
                <a:cxn ang="0">
                  <a:pos x="55" y="73"/>
                </a:cxn>
                <a:cxn ang="0">
                  <a:pos x="49" y="63"/>
                </a:cxn>
                <a:cxn ang="0">
                  <a:pos x="43" y="54"/>
                </a:cxn>
                <a:cxn ang="0">
                  <a:pos x="36" y="45"/>
                </a:cxn>
                <a:cxn ang="0">
                  <a:pos x="29" y="38"/>
                </a:cxn>
                <a:cxn ang="0">
                  <a:pos x="26" y="34"/>
                </a:cxn>
                <a:cxn ang="0">
                  <a:pos x="18" y="26"/>
                </a:cxn>
                <a:cxn ang="0">
                  <a:pos x="11" y="21"/>
                </a:cxn>
                <a:cxn ang="0">
                  <a:pos x="0" y="7"/>
                </a:cxn>
                <a:cxn ang="0">
                  <a:pos x="0" y="3"/>
                </a:cxn>
                <a:cxn ang="0">
                  <a:pos x="3" y="0"/>
                </a:cxn>
              </a:cxnLst>
              <a:rect l="0" t="0" r="r" b="b"/>
              <a:pathLst>
                <a:path w="144" h="177">
                  <a:moveTo>
                    <a:pt x="3" y="0"/>
                  </a:moveTo>
                  <a:lnTo>
                    <a:pt x="11" y="0"/>
                  </a:lnTo>
                  <a:lnTo>
                    <a:pt x="21" y="4"/>
                  </a:lnTo>
                  <a:lnTo>
                    <a:pt x="30" y="11"/>
                  </a:lnTo>
                  <a:lnTo>
                    <a:pt x="41" y="21"/>
                  </a:lnTo>
                  <a:lnTo>
                    <a:pt x="54" y="32"/>
                  </a:lnTo>
                  <a:lnTo>
                    <a:pt x="67" y="47"/>
                  </a:lnTo>
                  <a:lnTo>
                    <a:pt x="80" y="60"/>
                  </a:lnTo>
                  <a:lnTo>
                    <a:pt x="93" y="71"/>
                  </a:lnTo>
                  <a:lnTo>
                    <a:pt x="105" y="82"/>
                  </a:lnTo>
                  <a:lnTo>
                    <a:pt x="115" y="92"/>
                  </a:lnTo>
                  <a:lnTo>
                    <a:pt x="123" y="101"/>
                  </a:lnTo>
                  <a:lnTo>
                    <a:pt x="129" y="108"/>
                  </a:lnTo>
                  <a:lnTo>
                    <a:pt x="136" y="111"/>
                  </a:lnTo>
                  <a:lnTo>
                    <a:pt x="138" y="111"/>
                  </a:lnTo>
                  <a:lnTo>
                    <a:pt x="141" y="112"/>
                  </a:lnTo>
                  <a:lnTo>
                    <a:pt x="144" y="118"/>
                  </a:lnTo>
                  <a:lnTo>
                    <a:pt x="144" y="122"/>
                  </a:lnTo>
                  <a:lnTo>
                    <a:pt x="142" y="125"/>
                  </a:lnTo>
                  <a:lnTo>
                    <a:pt x="141" y="129"/>
                  </a:lnTo>
                  <a:lnTo>
                    <a:pt x="137" y="138"/>
                  </a:lnTo>
                  <a:lnTo>
                    <a:pt x="134" y="152"/>
                  </a:lnTo>
                  <a:lnTo>
                    <a:pt x="133" y="167"/>
                  </a:lnTo>
                  <a:lnTo>
                    <a:pt x="133" y="171"/>
                  </a:lnTo>
                  <a:lnTo>
                    <a:pt x="130" y="177"/>
                  </a:lnTo>
                  <a:lnTo>
                    <a:pt x="127" y="177"/>
                  </a:lnTo>
                  <a:lnTo>
                    <a:pt x="125" y="175"/>
                  </a:lnTo>
                  <a:lnTo>
                    <a:pt x="121" y="171"/>
                  </a:lnTo>
                  <a:lnTo>
                    <a:pt x="119" y="167"/>
                  </a:lnTo>
                  <a:lnTo>
                    <a:pt x="114" y="162"/>
                  </a:lnTo>
                  <a:lnTo>
                    <a:pt x="103" y="156"/>
                  </a:lnTo>
                  <a:lnTo>
                    <a:pt x="90" y="152"/>
                  </a:lnTo>
                  <a:lnTo>
                    <a:pt x="80" y="148"/>
                  </a:lnTo>
                  <a:lnTo>
                    <a:pt x="73" y="144"/>
                  </a:lnTo>
                  <a:lnTo>
                    <a:pt x="69" y="137"/>
                  </a:lnTo>
                  <a:lnTo>
                    <a:pt x="64" y="123"/>
                  </a:lnTo>
                  <a:lnTo>
                    <a:pt x="62" y="107"/>
                  </a:lnTo>
                  <a:lnTo>
                    <a:pt x="59" y="92"/>
                  </a:lnTo>
                  <a:lnTo>
                    <a:pt x="58" y="81"/>
                  </a:lnTo>
                  <a:lnTo>
                    <a:pt x="55" y="73"/>
                  </a:lnTo>
                  <a:lnTo>
                    <a:pt x="49" y="63"/>
                  </a:lnTo>
                  <a:lnTo>
                    <a:pt x="43" y="54"/>
                  </a:lnTo>
                  <a:lnTo>
                    <a:pt x="36" y="45"/>
                  </a:lnTo>
                  <a:lnTo>
                    <a:pt x="29" y="38"/>
                  </a:lnTo>
                  <a:lnTo>
                    <a:pt x="26" y="34"/>
                  </a:lnTo>
                  <a:lnTo>
                    <a:pt x="18" y="26"/>
                  </a:lnTo>
                  <a:lnTo>
                    <a:pt x="11" y="21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88" name="Freeform 47"/>
            <p:cNvSpPr>
              <a:spLocks/>
            </p:cNvSpPr>
            <p:nvPr/>
          </p:nvSpPr>
          <p:spPr bwMode="auto">
            <a:xfrm>
              <a:off x="6189663" y="3025779"/>
              <a:ext cx="133350" cy="2190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9" y="2"/>
                </a:cxn>
                <a:cxn ang="0">
                  <a:pos x="14" y="6"/>
                </a:cxn>
                <a:cxn ang="0">
                  <a:pos x="28" y="23"/>
                </a:cxn>
                <a:cxn ang="0">
                  <a:pos x="32" y="30"/>
                </a:cxn>
                <a:cxn ang="0">
                  <a:pos x="37" y="38"/>
                </a:cxn>
                <a:cxn ang="0">
                  <a:pos x="46" y="46"/>
                </a:cxn>
                <a:cxn ang="0">
                  <a:pos x="54" y="58"/>
                </a:cxn>
                <a:cxn ang="0">
                  <a:pos x="61" y="74"/>
                </a:cxn>
                <a:cxn ang="0">
                  <a:pos x="66" y="87"/>
                </a:cxn>
                <a:cxn ang="0">
                  <a:pos x="72" y="106"/>
                </a:cxn>
                <a:cxn ang="0">
                  <a:pos x="83" y="126"/>
                </a:cxn>
                <a:cxn ang="0">
                  <a:pos x="84" y="128"/>
                </a:cxn>
                <a:cxn ang="0">
                  <a:pos x="80" y="137"/>
                </a:cxn>
                <a:cxn ang="0">
                  <a:pos x="76" y="138"/>
                </a:cxn>
                <a:cxn ang="0">
                  <a:pos x="70" y="135"/>
                </a:cxn>
                <a:cxn ang="0">
                  <a:pos x="63" y="130"/>
                </a:cxn>
                <a:cxn ang="0">
                  <a:pos x="55" y="122"/>
                </a:cxn>
                <a:cxn ang="0">
                  <a:pos x="47" y="115"/>
                </a:cxn>
                <a:cxn ang="0">
                  <a:pos x="42" y="108"/>
                </a:cxn>
                <a:cxn ang="0">
                  <a:pos x="37" y="98"/>
                </a:cxn>
                <a:cxn ang="0">
                  <a:pos x="32" y="85"/>
                </a:cxn>
                <a:cxn ang="0">
                  <a:pos x="26" y="69"/>
                </a:cxn>
                <a:cxn ang="0">
                  <a:pos x="21" y="53"/>
                </a:cxn>
                <a:cxn ang="0">
                  <a:pos x="17" y="42"/>
                </a:cxn>
                <a:cxn ang="0">
                  <a:pos x="14" y="35"/>
                </a:cxn>
                <a:cxn ang="0">
                  <a:pos x="6" y="30"/>
                </a:cxn>
                <a:cxn ang="0">
                  <a:pos x="3" y="27"/>
                </a:cxn>
                <a:cxn ang="0">
                  <a:pos x="0" y="20"/>
                </a:cxn>
                <a:cxn ang="0">
                  <a:pos x="0" y="12"/>
                </a:cxn>
                <a:cxn ang="0">
                  <a:pos x="3" y="4"/>
                </a:cxn>
                <a:cxn ang="0">
                  <a:pos x="7" y="0"/>
                </a:cxn>
              </a:cxnLst>
              <a:rect l="0" t="0" r="r" b="b"/>
              <a:pathLst>
                <a:path w="84" h="138">
                  <a:moveTo>
                    <a:pt x="7" y="0"/>
                  </a:moveTo>
                  <a:lnTo>
                    <a:pt x="9" y="2"/>
                  </a:lnTo>
                  <a:lnTo>
                    <a:pt x="14" y="6"/>
                  </a:lnTo>
                  <a:lnTo>
                    <a:pt x="28" y="23"/>
                  </a:lnTo>
                  <a:lnTo>
                    <a:pt x="32" y="30"/>
                  </a:lnTo>
                  <a:lnTo>
                    <a:pt x="37" y="38"/>
                  </a:lnTo>
                  <a:lnTo>
                    <a:pt x="46" y="46"/>
                  </a:lnTo>
                  <a:lnTo>
                    <a:pt x="54" y="58"/>
                  </a:lnTo>
                  <a:lnTo>
                    <a:pt x="61" y="74"/>
                  </a:lnTo>
                  <a:lnTo>
                    <a:pt x="66" y="87"/>
                  </a:lnTo>
                  <a:lnTo>
                    <a:pt x="72" y="106"/>
                  </a:lnTo>
                  <a:lnTo>
                    <a:pt x="83" y="126"/>
                  </a:lnTo>
                  <a:lnTo>
                    <a:pt x="84" y="128"/>
                  </a:lnTo>
                  <a:lnTo>
                    <a:pt x="80" y="137"/>
                  </a:lnTo>
                  <a:lnTo>
                    <a:pt x="76" y="138"/>
                  </a:lnTo>
                  <a:lnTo>
                    <a:pt x="70" y="135"/>
                  </a:lnTo>
                  <a:lnTo>
                    <a:pt x="63" y="130"/>
                  </a:lnTo>
                  <a:lnTo>
                    <a:pt x="55" y="122"/>
                  </a:lnTo>
                  <a:lnTo>
                    <a:pt x="47" y="115"/>
                  </a:lnTo>
                  <a:lnTo>
                    <a:pt x="42" y="108"/>
                  </a:lnTo>
                  <a:lnTo>
                    <a:pt x="37" y="98"/>
                  </a:lnTo>
                  <a:lnTo>
                    <a:pt x="32" y="85"/>
                  </a:lnTo>
                  <a:lnTo>
                    <a:pt x="26" y="69"/>
                  </a:lnTo>
                  <a:lnTo>
                    <a:pt x="21" y="53"/>
                  </a:lnTo>
                  <a:lnTo>
                    <a:pt x="17" y="42"/>
                  </a:lnTo>
                  <a:lnTo>
                    <a:pt x="14" y="35"/>
                  </a:lnTo>
                  <a:lnTo>
                    <a:pt x="6" y="30"/>
                  </a:lnTo>
                  <a:lnTo>
                    <a:pt x="3" y="27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89" name="Freeform 48"/>
            <p:cNvSpPr>
              <a:spLocks/>
            </p:cNvSpPr>
            <p:nvPr/>
          </p:nvSpPr>
          <p:spPr bwMode="auto">
            <a:xfrm>
              <a:off x="6340474" y="3402018"/>
              <a:ext cx="182563" cy="6826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1" y="0"/>
                </a:cxn>
                <a:cxn ang="0">
                  <a:pos x="15" y="4"/>
                </a:cxn>
                <a:cxn ang="0">
                  <a:pos x="18" y="8"/>
                </a:cxn>
                <a:cxn ang="0">
                  <a:pos x="22" y="12"/>
                </a:cxn>
                <a:cxn ang="0">
                  <a:pos x="38" y="15"/>
                </a:cxn>
                <a:cxn ang="0">
                  <a:pos x="48" y="17"/>
                </a:cxn>
                <a:cxn ang="0">
                  <a:pos x="52" y="22"/>
                </a:cxn>
                <a:cxn ang="0">
                  <a:pos x="53" y="20"/>
                </a:cxn>
                <a:cxn ang="0">
                  <a:pos x="57" y="17"/>
                </a:cxn>
                <a:cxn ang="0">
                  <a:pos x="65" y="15"/>
                </a:cxn>
                <a:cxn ang="0">
                  <a:pos x="68" y="16"/>
                </a:cxn>
                <a:cxn ang="0">
                  <a:pos x="75" y="17"/>
                </a:cxn>
                <a:cxn ang="0">
                  <a:pos x="91" y="20"/>
                </a:cxn>
                <a:cxn ang="0">
                  <a:pos x="97" y="22"/>
                </a:cxn>
                <a:cxn ang="0">
                  <a:pos x="100" y="23"/>
                </a:cxn>
                <a:cxn ang="0">
                  <a:pos x="104" y="24"/>
                </a:cxn>
                <a:cxn ang="0">
                  <a:pos x="106" y="27"/>
                </a:cxn>
                <a:cxn ang="0">
                  <a:pos x="111" y="30"/>
                </a:cxn>
                <a:cxn ang="0">
                  <a:pos x="113" y="34"/>
                </a:cxn>
                <a:cxn ang="0">
                  <a:pos x="115" y="38"/>
                </a:cxn>
                <a:cxn ang="0">
                  <a:pos x="115" y="41"/>
                </a:cxn>
                <a:cxn ang="0">
                  <a:pos x="112" y="43"/>
                </a:cxn>
                <a:cxn ang="0">
                  <a:pos x="106" y="43"/>
                </a:cxn>
                <a:cxn ang="0">
                  <a:pos x="98" y="42"/>
                </a:cxn>
                <a:cxn ang="0">
                  <a:pos x="89" y="41"/>
                </a:cxn>
                <a:cxn ang="0">
                  <a:pos x="70" y="41"/>
                </a:cxn>
                <a:cxn ang="0">
                  <a:pos x="63" y="37"/>
                </a:cxn>
                <a:cxn ang="0">
                  <a:pos x="55" y="30"/>
                </a:cxn>
                <a:cxn ang="0">
                  <a:pos x="53" y="28"/>
                </a:cxn>
                <a:cxn ang="0">
                  <a:pos x="52" y="26"/>
                </a:cxn>
                <a:cxn ang="0">
                  <a:pos x="49" y="27"/>
                </a:cxn>
                <a:cxn ang="0">
                  <a:pos x="45" y="28"/>
                </a:cxn>
                <a:cxn ang="0">
                  <a:pos x="34" y="31"/>
                </a:cxn>
                <a:cxn ang="0">
                  <a:pos x="23" y="31"/>
                </a:cxn>
                <a:cxn ang="0">
                  <a:pos x="14" y="30"/>
                </a:cxn>
                <a:cxn ang="0">
                  <a:pos x="8" y="27"/>
                </a:cxn>
                <a:cxn ang="0">
                  <a:pos x="5" y="24"/>
                </a:cxn>
                <a:cxn ang="0">
                  <a:pos x="1" y="19"/>
                </a:cxn>
                <a:cxn ang="0">
                  <a:pos x="0" y="12"/>
                </a:cxn>
                <a:cxn ang="0">
                  <a:pos x="3" y="4"/>
                </a:cxn>
                <a:cxn ang="0">
                  <a:pos x="5" y="1"/>
                </a:cxn>
                <a:cxn ang="0">
                  <a:pos x="8" y="0"/>
                </a:cxn>
              </a:cxnLst>
              <a:rect l="0" t="0" r="r" b="b"/>
              <a:pathLst>
                <a:path w="115" h="43">
                  <a:moveTo>
                    <a:pt x="8" y="0"/>
                  </a:moveTo>
                  <a:lnTo>
                    <a:pt x="11" y="0"/>
                  </a:lnTo>
                  <a:lnTo>
                    <a:pt x="15" y="4"/>
                  </a:lnTo>
                  <a:lnTo>
                    <a:pt x="18" y="8"/>
                  </a:lnTo>
                  <a:lnTo>
                    <a:pt x="22" y="12"/>
                  </a:lnTo>
                  <a:lnTo>
                    <a:pt x="38" y="15"/>
                  </a:lnTo>
                  <a:lnTo>
                    <a:pt x="48" y="17"/>
                  </a:lnTo>
                  <a:lnTo>
                    <a:pt x="52" y="22"/>
                  </a:lnTo>
                  <a:lnTo>
                    <a:pt x="53" y="20"/>
                  </a:lnTo>
                  <a:lnTo>
                    <a:pt x="57" y="17"/>
                  </a:lnTo>
                  <a:lnTo>
                    <a:pt x="65" y="15"/>
                  </a:lnTo>
                  <a:lnTo>
                    <a:pt x="68" y="16"/>
                  </a:lnTo>
                  <a:lnTo>
                    <a:pt x="75" y="17"/>
                  </a:lnTo>
                  <a:lnTo>
                    <a:pt x="91" y="20"/>
                  </a:lnTo>
                  <a:lnTo>
                    <a:pt x="97" y="22"/>
                  </a:lnTo>
                  <a:lnTo>
                    <a:pt x="100" y="23"/>
                  </a:lnTo>
                  <a:lnTo>
                    <a:pt x="104" y="24"/>
                  </a:lnTo>
                  <a:lnTo>
                    <a:pt x="106" y="27"/>
                  </a:lnTo>
                  <a:lnTo>
                    <a:pt x="111" y="30"/>
                  </a:lnTo>
                  <a:lnTo>
                    <a:pt x="113" y="34"/>
                  </a:lnTo>
                  <a:lnTo>
                    <a:pt x="115" y="38"/>
                  </a:lnTo>
                  <a:lnTo>
                    <a:pt x="115" y="41"/>
                  </a:lnTo>
                  <a:lnTo>
                    <a:pt x="112" y="43"/>
                  </a:lnTo>
                  <a:lnTo>
                    <a:pt x="106" y="43"/>
                  </a:lnTo>
                  <a:lnTo>
                    <a:pt x="98" y="42"/>
                  </a:lnTo>
                  <a:lnTo>
                    <a:pt x="89" y="41"/>
                  </a:lnTo>
                  <a:lnTo>
                    <a:pt x="70" y="41"/>
                  </a:lnTo>
                  <a:lnTo>
                    <a:pt x="63" y="37"/>
                  </a:lnTo>
                  <a:lnTo>
                    <a:pt x="55" y="30"/>
                  </a:lnTo>
                  <a:lnTo>
                    <a:pt x="53" y="28"/>
                  </a:lnTo>
                  <a:lnTo>
                    <a:pt x="52" y="26"/>
                  </a:lnTo>
                  <a:lnTo>
                    <a:pt x="49" y="27"/>
                  </a:lnTo>
                  <a:lnTo>
                    <a:pt x="45" y="28"/>
                  </a:lnTo>
                  <a:lnTo>
                    <a:pt x="34" y="31"/>
                  </a:lnTo>
                  <a:lnTo>
                    <a:pt x="23" y="31"/>
                  </a:lnTo>
                  <a:lnTo>
                    <a:pt x="14" y="30"/>
                  </a:lnTo>
                  <a:lnTo>
                    <a:pt x="8" y="27"/>
                  </a:lnTo>
                  <a:lnTo>
                    <a:pt x="5" y="24"/>
                  </a:lnTo>
                  <a:lnTo>
                    <a:pt x="1" y="19"/>
                  </a:lnTo>
                  <a:lnTo>
                    <a:pt x="0" y="12"/>
                  </a:lnTo>
                  <a:lnTo>
                    <a:pt x="3" y="4"/>
                  </a:lnTo>
                  <a:lnTo>
                    <a:pt x="5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90" name="Freeform 49"/>
            <p:cNvSpPr>
              <a:spLocks/>
            </p:cNvSpPr>
            <p:nvPr/>
          </p:nvSpPr>
          <p:spPr bwMode="auto">
            <a:xfrm>
              <a:off x="6611937" y="3481393"/>
              <a:ext cx="25400" cy="2698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2" y="0"/>
                </a:cxn>
                <a:cxn ang="0">
                  <a:pos x="15" y="3"/>
                </a:cxn>
                <a:cxn ang="0">
                  <a:pos x="16" y="6"/>
                </a:cxn>
                <a:cxn ang="0">
                  <a:pos x="16" y="14"/>
                </a:cxn>
                <a:cxn ang="0">
                  <a:pos x="11" y="17"/>
                </a:cxn>
                <a:cxn ang="0">
                  <a:pos x="5" y="17"/>
                </a:cxn>
                <a:cxn ang="0">
                  <a:pos x="2" y="15"/>
                </a:cxn>
                <a:cxn ang="0">
                  <a:pos x="0" y="10"/>
                </a:cxn>
                <a:cxn ang="0">
                  <a:pos x="0" y="6"/>
                </a:cxn>
                <a:cxn ang="0">
                  <a:pos x="2" y="0"/>
                </a:cxn>
              </a:cxnLst>
              <a:rect l="0" t="0" r="r" b="b"/>
              <a:pathLst>
                <a:path w="16" h="17">
                  <a:moveTo>
                    <a:pt x="2" y="0"/>
                  </a:moveTo>
                  <a:lnTo>
                    <a:pt x="12" y="0"/>
                  </a:lnTo>
                  <a:lnTo>
                    <a:pt x="15" y="3"/>
                  </a:lnTo>
                  <a:lnTo>
                    <a:pt x="16" y="6"/>
                  </a:lnTo>
                  <a:lnTo>
                    <a:pt x="16" y="14"/>
                  </a:lnTo>
                  <a:lnTo>
                    <a:pt x="11" y="17"/>
                  </a:lnTo>
                  <a:lnTo>
                    <a:pt x="5" y="17"/>
                  </a:lnTo>
                  <a:lnTo>
                    <a:pt x="2" y="15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91" name="Freeform 50"/>
            <p:cNvSpPr>
              <a:spLocks/>
            </p:cNvSpPr>
            <p:nvPr/>
          </p:nvSpPr>
          <p:spPr bwMode="auto">
            <a:xfrm>
              <a:off x="6702425" y="3451230"/>
              <a:ext cx="63500" cy="6032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8" y="1"/>
                </a:cxn>
                <a:cxn ang="0">
                  <a:pos x="33" y="4"/>
                </a:cxn>
                <a:cxn ang="0">
                  <a:pos x="38" y="10"/>
                </a:cxn>
                <a:cxn ang="0">
                  <a:pos x="40" y="15"/>
                </a:cxn>
                <a:cxn ang="0">
                  <a:pos x="37" y="21"/>
                </a:cxn>
                <a:cxn ang="0">
                  <a:pos x="33" y="23"/>
                </a:cxn>
                <a:cxn ang="0">
                  <a:pos x="30" y="25"/>
                </a:cxn>
                <a:cxn ang="0">
                  <a:pos x="26" y="25"/>
                </a:cxn>
                <a:cxn ang="0">
                  <a:pos x="25" y="26"/>
                </a:cxn>
                <a:cxn ang="0">
                  <a:pos x="23" y="26"/>
                </a:cxn>
                <a:cxn ang="0">
                  <a:pos x="18" y="32"/>
                </a:cxn>
                <a:cxn ang="0">
                  <a:pos x="12" y="36"/>
                </a:cxn>
                <a:cxn ang="0">
                  <a:pos x="7" y="38"/>
                </a:cxn>
                <a:cxn ang="0">
                  <a:pos x="3" y="38"/>
                </a:cxn>
                <a:cxn ang="0">
                  <a:pos x="0" y="34"/>
                </a:cxn>
                <a:cxn ang="0">
                  <a:pos x="3" y="25"/>
                </a:cxn>
                <a:cxn ang="0">
                  <a:pos x="8" y="15"/>
                </a:cxn>
                <a:cxn ang="0">
                  <a:pos x="17" y="4"/>
                </a:cxn>
                <a:cxn ang="0">
                  <a:pos x="22" y="0"/>
                </a:cxn>
              </a:cxnLst>
              <a:rect l="0" t="0" r="r" b="b"/>
              <a:pathLst>
                <a:path w="40" h="38">
                  <a:moveTo>
                    <a:pt x="22" y="0"/>
                  </a:moveTo>
                  <a:lnTo>
                    <a:pt x="28" y="1"/>
                  </a:lnTo>
                  <a:lnTo>
                    <a:pt x="33" y="4"/>
                  </a:lnTo>
                  <a:lnTo>
                    <a:pt x="38" y="10"/>
                  </a:lnTo>
                  <a:lnTo>
                    <a:pt x="40" y="15"/>
                  </a:lnTo>
                  <a:lnTo>
                    <a:pt x="37" y="21"/>
                  </a:lnTo>
                  <a:lnTo>
                    <a:pt x="33" y="23"/>
                  </a:lnTo>
                  <a:lnTo>
                    <a:pt x="30" y="25"/>
                  </a:lnTo>
                  <a:lnTo>
                    <a:pt x="26" y="25"/>
                  </a:lnTo>
                  <a:lnTo>
                    <a:pt x="25" y="26"/>
                  </a:lnTo>
                  <a:lnTo>
                    <a:pt x="23" y="26"/>
                  </a:lnTo>
                  <a:lnTo>
                    <a:pt x="18" y="32"/>
                  </a:lnTo>
                  <a:lnTo>
                    <a:pt x="12" y="36"/>
                  </a:lnTo>
                  <a:lnTo>
                    <a:pt x="7" y="38"/>
                  </a:lnTo>
                  <a:lnTo>
                    <a:pt x="3" y="38"/>
                  </a:lnTo>
                  <a:lnTo>
                    <a:pt x="0" y="34"/>
                  </a:lnTo>
                  <a:lnTo>
                    <a:pt x="3" y="25"/>
                  </a:lnTo>
                  <a:lnTo>
                    <a:pt x="8" y="15"/>
                  </a:lnTo>
                  <a:lnTo>
                    <a:pt x="17" y="4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92" name="Freeform 51"/>
            <p:cNvSpPr>
              <a:spLocks/>
            </p:cNvSpPr>
            <p:nvPr/>
          </p:nvSpPr>
          <p:spPr bwMode="auto">
            <a:xfrm>
              <a:off x="6605587" y="3279779"/>
              <a:ext cx="95250" cy="11271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5" y="0"/>
                </a:cxn>
                <a:cxn ang="0">
                  <a:pos x="16" y="1"/>
                </a:cxn>
                <a:cxn ang="0">
                  <a:pos x="19" y="3"/>
                </a:cxn>
                <a:cxn ang="0">
                  <a:pos x="23" y="4"/>
                </a:cxn>
                <a:cxn ang="0">
                  <a:pos x="30" y="4"/>
                </a:cxn>
                <a:cxn ang="0">
                  <a:pos x="37" y="3"/>
                </a:cxn>
                <a:cxn ang="0">
                  <a:pos x="54" y="3"/>
                </a:cxn>
                <a:cxn ang="0">
                  <a:pos x="60" y="7"/>
                </a:cxn>
                <a:cxn ang="0">
                  <a:pos x="60" y="14"/>
                </a:cxn>
                <a:cxn ang="0">
                  <a:pos x="57" y="16"/>
                </a:cxn>
                <a:cxn ang="0">
                  <a:pos x="53" y="18"/>
                </a:cxn>
                <a:cxn ang="0">
                  <a:pos x="48" y="19"/>
                </a:cxn>
                <a:cxn ang="0">
                  <a:pos x="34" y="19"/>
                </a:cxn>
                <a:cxn ang="0">
                  <a:pos x="34" y="20"/>
                </a:cxn>
                <a:cxn ang="0">
                  <a:pos x="35" y="23"/>
                </a:cxn>
                <a:cxn ang="0">
                  <a:pos x="42" y="30"/>
                </a:cxn>
                <a:cxn ang="0">
                  <a:pos x="46" y="33"/>
                </a:cxn>
                <a:cxn ang="0">
                  <a:pos x="52" y="40"/>
                </a:cxn>
                <a:cxn ang="0">
                  <a:pos x="56" y="49"/>
                </a:cxn>
                <a:cxn ang="0">
                  <a:pos x="58" y="60"/>
                </a:cxn>
                <a:cxn ang="0">
                  <a:pos x="60" y="68"/>
                </a:cxn>
                <a:cxn ang="0">
                  <a:pos x="60" y="71"/>
                </a:cxn>
                <a:cxn ang="0">
                  <a:pos x="57" y="71"/>
                </a:cxn>
                <a:cxn ang="0">
                  <a:pos x="52" y="70"/>
                </a:cxn>
                <a:cxn ang="0">
                  <a:pos x="45" y="67"/>
                </a:cxn>
                <a:cxn ang="0">
                  <a:pos x="38" y="60"/>
                </a:cxn>
                <a:cxn ang="0">
                  <a:pos x="34" y="53"/>
                </a:cxn>
                <a:cxn ang="0">
                  <a:pos x="32" y="48"/>
                </a:cxn>
                <a:cxn ang="0">
                  <a:pos x="32" y="42"/>
                </a:cxn>
                <a:cxn ang="0">
                  <a:pos x="31" y="37"/>
                </a:cxn>
                <a:cxn ang="0">
                  <a:pos x="28" y="36"/>
                </a:cxn>
                <a:cxn ang="0">
                  <a:pos x="24" y="37"/>
                </a:cxn>
                <a:cxn ang="0">
                  <a:pos x="19" y="42"/>
                </a:cxn>
                <a:cxn ang="0">
                  <a:pos x="12" y="46"/>
                </a:cxn>
                <a:cxn ang="0">
                  <a:pos x="6" y="51"/>
                </a:cxn>
                <a:cxn ang="0">
                  <a:pos x="2" y="49"/>
                </a:cxn>
                <a:cxn ang="0">
                  <a:pos x="0" y="44"/>
                </a:cxn>
                <a:cxn ang="0">
                  <a:pos x="0" y="37"/>
                </a:cxn>
                <a:cxn ang="0">
                  <a:pos x="2" y="30"/>
                </a:cxn>
                <a:cxn ang="0">
                  <a:pos x="5" y="20"/>
                </a:cxn>
                <a:cxn ang="0">
                  <a:pos x="6" y="14"/>
                </a:cxn>
                <a:cxn ang="0">
                  <a:pos x="8" y="8"/>
                </a:cxn>
                <a:cxn ang="0">
                  <a:pos x="8" y="5"/>
                </a:cxn>
                <a:cxn ang="0">
                  <a:pos x="11" y="1"/>
                </a:cxn>
                <a:cxn ang="0">
                  <a:pos x="13" y="0"/>
                </a:cxn>
              </a:cxnLst>
              <a:rect l="0" t="0" r="r" b="b"/>
              <a:pathLst>
                <a:path w="60" h="71">
                  <a:moveTo>
                    <a:pt x="13" y="0"/>
                  </a:moveTo>
                  <a:lnTo>
                    <a:pt x="15" y="0"/>
                  </a:lnTo>
                  <a:lnTo>
                    <a:pt x="16" y="1"/>
                  </a:lnTo>
                  <a:lnTo>
                    <a:pt x="19" y="3"/>
                  </a:lnTo>
                  <a:lnTo>
                    <a:pt x="23" y="4"/>
                  </a:lnTo>
                  <a:lnTo>
                    <a:pt x="30" y="4"/>
                  </a:lnTo>
                  <a:lnTo>
                    <a:pt x="37" y="3"/>
                  </a:lnTo>
                  <a:lnTo>
                    <a:pt x="54" y="3"/>
                  </a:lnTo>
                  <a:lnTo>
                    <a:pt x="60" y="7"/>
                  </a:lnTo>
                  <a:lnTo>
                    <a:pt x="60" y="14"/>
                  </a:lnTo>
                  <a:lnTo>
                    <a:pt x="57" y="16"/>
                  </a:lnTo>
                  <a:lnTo>
                    <a:pt x="53" y="18"/>
                  </a:lnTo>
                  <a:lnTo>
                    <a:pt x="48" y="19"/>
                  </a:lnTo>
                  <a:lnTo>
                    <a:pt x="34" y="19"/>
                  </a:lnTo>
                  <a:lnTo>
                    <a:pt x="34" y="20"/>
                  </a:lnTo>
                  <a:lnTo>
                    <a:pt x="35" y="23"/>
                  </a:lnTo>
                  <a:lnTo>
                    <a:pt x="42" y="30"/>
                  </a:lnTo>
                  <a:lnTo>
                    <a:pt x="46" y="33"/>
                  </a:lnTo>
                  <a:lnTo>
                    <a:pt x="52" y="40"/>
                  </a:lnTo>
                  <a:lnTo>
                    <a:pt x="56" y="49"/>
                  </a:lnTo>
                  <a:lnTo>
                    <a:pt x="58" y="60"/>
                  </a:lnTo>
                  <a:lnTo>
                    <a:pt x="60" y="68"/>
                  </a:lnTo>
                  <a:lnTo>
                    <a:pt x="60" y="71"/>
                  </a:lnTo>
                  <a:lnTo>
                    <a:pt x="57" y="71"/>
                  </a:lnTo>
                  <a:lnTo>
                    <a:pt x="52" y="70"/>
                  </a:lnTo>
                  <a:lnTo>
                    <a:pt x="45" y="67"/>
                  </a:lnTo>
                  <a:lnTo>
                    <a:pt x="38" y="60"/>
                  </a:lnTo>
                  <a:lnTo>
                    <a:pt x="34" y="53"/>
                  </a:lnTo>
                  <a:lnTo>
                    <a:pt x="32" y="48"/>
                  </a:lnTo>
                  <a:lnTo>
                    <a:pt x="32" y="42"/>
                  </a:lnTo>
                  <a:lnTo>
                    <a:pt x="31" y="37"/>
                  </a:lnTo>
                  <a:lnTo>
                    <a:pt x="28" y="36"/>
                  </a:lnTo>
                  <a:lnTo>
                    <a:pt x="24" y="37"/>
                  </a:lnTo>
                  <a:lnTo>
                    <a:pt x="19" y="42"/>
                  </a:lnTo>
                  <a:lnTo>
                    <a:pt x="12" y="46"/>
                  </a:lnTo>
                  <a:lnTo>
                    <a:pt x="6" y="51"/>
                  </a:lnTo>
                  <a:lnTo>
                    <a:pt x="2" y="49"/>
                  </a:lnTo>
                  <a:lnTo>
                    <a:pt x="0" y="44"/>
                  </a:lnTo>
                  <a:lnTo>
                    <a:pt x="0" y="37"/>
                  </a:lnTo>
                  <a:lnTo>
                    <a:pt x="2" y="30"/>
                  </a:lnTo>
                  <a:lnTo>
                    <a:pt x="5" y="20"/>
                  </a:lnTo>
                  <a:lnTo>
                    <a:pt x="6" y="14"/>
                  </a:lnTo>
                  <a:lnTo>
                    <a:pt x="8" y="8"/>
                  </a:lnTo>
                  <a:lnTo>
                    <a:pt x="8" y="5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93" name="Freeform 52"/>
            <p:cNvSpPr>
              <a:spLocks/>
            </p:cNvSpPr>
            <p:nvPr/>
          </p:nvSpPr>
          <p:spPr bwMode="auto">
            <a:xfrm>
              <a:off x="6630987" y="3228979"/>
              <a:ext cx="104775" cy="34925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66" y="2"/>
                </a:cxn>
                <a:cxn ang="0">
                  <a:pos x="66" y="3"/>
                </a:cxn>
                <a:cxn ang="0">
                  <a:pos x="62" y="11"/>
                </a:cxn>
                <a:cxn ang="0">
                  <a:pos x="57" y="15"/>
                </a:cxn>
                <a:cxn ang="0">
                  <a:pos x="55" y="17"/>
                </a:cxn>
                <a:cxn ang="0">
                  <a:pos x="48" y="17"/>
                </a:cxn>
                <a:cxn ang="0">
                  <a:pos x="37" y="20"/>
                </a:cxn>
                <a:cxn ang="0">
                  <a:pos x="25" y="21"/>
                </a:cxn>
                <a:cxn ang="0">
                  <a:pos x="14" y="22"/>
                </a:cxn>
                <a:cxn ang="0">
                  <a:pos x="8" y="22"/>
                </a:cxn>
                <a:cxn ang="0">
                  <a:pos x="3" y="20"/>
                </a:cxn>
                <a:cxn ang="0">
                  <a:pos x="0" y="17"/>
                </a:cxn>
                <a:cxn ang="0">
                  <a:pos x="0" y="14"/>
                </a:cxn>
                <a:cxn ang="0">
                  <a:pos x="1" y="10"/>
                </a:cxn>
                <a:cxn ang="0">
                  <a:pos x="4" y="6"/>
                </a:cxn>
                <a:cxn ang="0">
                  <a:pos x="7" y="6"/>
                </a:cxn>
                <a:cxn ang="0">
                  <a:pos x="14" y="7"/>
                </a:cxn>
                <a:cxn ang="0">
                  <a:pos x="22" y="9"/>
                </a:cxn>
                <a:cxn ang="0">
                  <a:pos x="26" y="9"/>
                </a:cxn>
                <a:cxn ang="0">
                  <a:pos x="30" y="7"/>
                </a:cxn>
                <a:cxn ang="0">
                  <a:pos x="40" y="4"/>
                </a:cxn>
                <a:cxn ang="0">
                  <a:pos x="59" y="2"/>
                </a:cxn>
                <a:cxn ang="0">
                  <a:pos x="64" y="0"/>
                </a:cxn>
              </a:cxnLst>
              <a:rect l="0" t="0" r="r" b="b"/>
              <a:pathLst>
                <a:path w="66" h="22">
                  <a:moveTo>
                    <a:pt x="64" y="0"/>
                  </a:moveTo>
                  <a:lnTo>
                    <a:pt x="66" y="2"/>
                  </a:lnTo>
                  <a:lnTo>
                    <a:pt x="66" y="3"/>
                  </a:lnTo>
                  <a:lnTo>
                    <a:pt x="62" y="11"/>
                  </a:lnTo>
                  <a:lnTo>
                    <a:pt x="57" y="15"/>
                  </a:lnTo>
                  <a:lnTo>
                    <a:pt x="55" y="17"/>
                  </a:lnTo>
                  <a:lnTo>
                    <a:pt x="48" y="17"/>
                  </a:lnTo>
                  <a:lnTo>
                    <a:pt x="37" y="20"/>
                  </a:lnTo>
                  <a:lnTo>
                    <a:pt x="25" y="21"/>
                  </a:lnTo>
                  <a:lnTo>
                    <a:pt x="14" y="22"/>
                  </a:lnTo>
                  <a:lnTo>
                    <a:pt x="8" y="22"/>
                  </a:lnTo>
                  <a:lnTo>
                    <a:pt x="3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4" y="6"/>
                  </a:lnTo>
                  <a:lnTo>
                    <a:pt x="7" y="6"/>
                  </a:lnTo>
                  <a:lnTo>
                    <a:pt x="14" y="7"/>
                  </a:lnTo>
                  <a:lnTo>
                    <a:pt x="22" y="9"/>
                  </a:lnTo>
                  <a:lnTo>
                    <a:pt x="26" y="9"/>
                  </a:lnTo>
                  <a:lnTo>
                    <a:pt x="30" y="7"/>
                  </a:lnTo>
                  <a:lnTo>
                    <a:pt x="40" y="4"/>
                  </a:lnTo>
                  <a:lnTo>
                    <a:pt x="59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94" name="Freeform 53"/>
            <p:cNvSpPr>
              <a:spLocks/>
            </p:cNvSpPr>
            <p:nvPr/>
          </p:nvSpPr>
          <p:spPr bwMode="auto">
            <a:xfrm>
              <a:off x="6780212" y="3209929"/>
              <a:ext cx="34925" cy="74613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0" y="0"/>
                </a:cxn>
                <a:cxn ang="0">
                  <a:pos x="22" y="6"/>
                </a:cxn>
                <a:cxn ang="0">
                  <a:pos x="21" y="15"/>
                </a:cxn>
                <a:cxn ang="0">
                  <a:pos x="20" y="26"/>
                </a:cxn>
                <a:cxn ang="0">
                  <a:pos x="15" y="37"/>
                </a:cxn>
                <a:cxn ang="0">
                  <a:pos x="10" y="44"/>
                </a:cxn>
                <a:cxn ang="0">
                  <a:pos x="5" y="47"/>
                </a:cxn>
                <a:cxn ang="0">
                  <a:pos x="0" y="43"/>
                </a:cxn>
                <a:cxn ang="0">
                  <a:pos x="0" y="34"/>
                </a:cxn>
                <a:cxn ang="0">
                  <a:pos x="2" y="25"/>
                </a:cxn>
                <a:cxn ang="0">
                  <a:pos x="10" y="6"/>
                </a:cxn>
                <a:cxn ang="0">
                  <a:pos x="15" y="0"/>
                </a:cxn>
              </a:cxnLst>
              <a:rect l="0" t="0" r="r" b="b"/>
              <a:pathLst>
                <a:path w="22" h="47">
                  <a:moveTo>
                    <a:pt x="15" y="0"/>
                  </a:moveTo>
                  <a:lnTo>
                    <a:pt x="20" y="0"/>
                  </a:lnTo>
                  <a:lnTo>
                    <a:pt x="22" y="6"/>
                  </a:lnTo>
                  <a:lnTo>
                    <a:pt x="21" y="15"/>
                  </a:lnTo>
                  <a:lnTo>
                    <a:pt x="20" y="26"/>
                  </a:lnTo>
                  <a:lnTo>
                    <a:pt x="15" y="37"/>
                  </a:lnTo>
                  <a:lnTo>
                    <a:pt x="10" y="44"/>
                  </a:lnTo>
                  <a:lnTo>
                    <a:pt x="5" y="47"/>
                  </a:lnTo>
                  <a:lnTo>
                    <a:pt x="0" y="43"/>
                  </a:lnTo>
                  <a:lnTo>
                    <a:pt x="0" y="34"/>
                  </a:lnTo>
                  <a:lnTo>
                    <a:pt x="2" y="25"/>
                  </a:lnTo>
                  <a:lnTo>
                    <a:pt x="10" y="6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95" name="Freeform 54"/>
            <p:cNvSpPr>
              <a:spLocks/>
            </p:cNvSpPr>
            <p:nvPr/>
          </p:nvSpPr>
          <p:spPr bwMode="auto">
            <a:xfrm>
              <a:off x="6410326" y="3098804"/>
              <a:ext cx="198438" cy="25717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106" y="17"/>
                </a:cxn>
                <a:cxn ang="0">
                  <a:pos x="114" y="28"/>
                </a:cxn>
                <a:cxn ang="0">
                  <a:pos x="124" y="25"/>
                </a:cxn>
                <a:cxn ang="0">
                  <a:pos x="125" y="29"/>
                </a:cxn>
                <a:cxn ang="0">
                  <a:pos x="113" y="40"/>
                </a:cxn>
                <a:cxn ang="0">
                  <a:pos x="106" y="49"/>
                </a:cxn>
                <a:cxn ang="0">
                  <a:pos x="113" y="67"/>
                </a:cxn>
                <a:cxn ang="0">
                  <a:pos x="119" y="89"/>
                </a:cxn>
                <a:cxn ang="0">
                  <a:pos x="110" y="104"/>
                </a:cxn>
                <a:cxn ang="0">
                  <a:pos x="97" y="122"/>
                </a:cxn>
                <a:cxn ang="0">
                  <a:pos x="93" y="144"/>
                </a:cxn>
                <a:cxn ang="0">
                  <a:pos x="93" y="159"/>
                </a:cxn>
                <a:cxn ang="0">
                  <a:pos x="78" y="162"/>
                </a:cxn>
                <a:cxn ang="0">
                  <a:pos x="62" y="159"/>
                </a:cxn>
                <a:cxn ang="0">
                  <a:pos x="39" y="156"/>
                </a:cxn>
                <a:cxn ang="0">
                  <a:pos x="24" y="148"/>
                </a:cxn>
                <a:cxn ang="0">
                  <a:pos x="6" y="123"/>
                </a:cxn>
                <a:cxn ang="0">
                  <a:pos x="0" y="93"/>
                </a:cxn>
                <a:cxn ang="0">
                  <a:pos x="1" y="74"/>
                </a:cxn>
                <a:cxn ang="0">
                  <a:pos x="5" y="73"/>
                </a:cxn>
                <a:cxn ang="0">
                  <a:pos x="9" y="76"/>
                </a:cxn>
                <a:cxn ang="0">
                  <a:pos x="17" y="81"/>
                </a:cxn>
                <a:cxn ang="0">
                  <a:pos x="20" y="82"/>
                </a:cxn>
                <a:cxn ang="0">
                  <a:pos x="24" y="73"/>
                </a:cxn>
                <a:cxn ang="0">
                  <a:pos x="28" y="66"/>
                </a:cxn>
                <a:cxn ang="0">
                  <a:pos x="35" y="62"/>
                </a:cxn>
                <a:cxn ang="0">
                  <a:pos x="45" y="58"/>
                </a:cxn>
                <a:cxn ang="0">
                  <a:pos x="52" y="54"/>
                </a:cxn>
                <a:cxn ang="0">
                  <a:pos x="57" y="44"/>
                </a:cxn>
                <a:cxn ang="0">
                  <a:pos x="68" y="32"/>
                </a:cxn>
                <a:cxn ang="0">
                  <a:pos x="83" y="30"/>
                </a:cxn>
                <a:cxn ang="0">
                  <a:pos x="88" y="29"/>
                </a:cxn>
                <a:cxn ang="0">
                  <a:pos x="90" y="26"/>
                </a:cxn>
                <a:cxn ang="0">
                  <a:pos x="88" y="22"/>
                </a:cxn>
                <a:cxn ang="0">
                  <a:pos x="87" y="11"/>
                </a:cxn>
                <a:cxn ang="0">
                  <a:pos x="91" y="6"/>
                </a:cxn>
                <a:cxn ang="0">
                  <a:pos x="98" y="0"/>
                </a:cxn>
              </a:cxnLst>
              <a:rect l="0" t="0" r="r" b="b"/>
              <a:pathLst>
                <a:path w="125" h="162">
                  <a:moveTo>
                    <a:pt x="98" y="0"/>
                  </a:moveTo>
                  <a:lnTo>
                    <a:pt x="105" y="0"/>
                  </a:lnTo>
                  <a:lnTo>
                    <a:pt x="105" y="3"/>
                  </a:lnTo>
                  <a:lnTo>
                    <a:pt x="106" y="17"/>
                  </a:lnTo>
                  <a:lnTo>
                    <a:pt x="110" y="25"/>
                  </a:lnTo>
                  <a:lnTo>
                    <a:pt x="114" y="28"/>
                  </a:lnTo>
                  <a:lnTo>
                    <a:pt x="119" y="28"/>
                  </a:lnTo>
                  <a:lnTo>
                    <a:pt x="124" y="25"/>
                  </a:lnTo>
                  <a:lnTo>
                    <a:pt x="125" y="26"/>
                  </a:lnTo>
                  <a:lnTo>
                    <a:pt x="125" y="29"/>
                  </a:lnTo>
                  <a:lnTo>
                    <a:pt x="117" y="37"/>
                  </a:lnTo>
                  <a:lnTo>
                    <a:pt x="113" y="40"/>
                  </a:lnTo>
                  <a:lnTo>
                    <a:pt x="109" y="44"/>
                  </a:lnTo>
                  <a:lnTo>
                    <a:pt x="106" y="49"/>
                  </a:lnTo>
                  <a:lnTo>
                    <a:pt x="109" y="58"/>
                  </a:lnTo>
                  <a:lnTo>
                    <a:pt x="113" y="67"/>
                  </a:lnTo>
                  <a:lnTo>
                    <a:pt x="117" y="78"/>
                  </a:lnTo>
                  <a:lnTo>
                    <a:pt x="119" y="89"/>
                  </a:lnTo>
                  <a:lnTo>
                    <a:pt x="116" y="97"/>
                  </a:lnTo>
                  <a:lnTo>
                    <a:pt x="110" y="104"/>
                  </a:lnTo>
                  <a:lnTo>
                    <a:pt x="102" y="113"/>
                  </a:lnTo>
                  <a:lnTo>
                    <a:pt x="97" y="122"/>
                  </a:lnTo>
                  <a:lnTo>
                    <a:pt x="94" y="133"/>
                  </a:lnTo>
                  <a:lnTo>
                    <a:pt x="93" y="144"/>
                  </a:lnTo>
                  <a:lnTo>
                    <a:pt x="94" y="154"/>
                  </a:lnTo>
                  <a:lnTo>
                    <a:pt x="93" y="159"/>
                  </a:lnTo>
                  <a:lnTo>
                    <a:pt x="86" y="160"/>
                  </a:lnTo>
                  <a:lnTo>
                    <a:pt x="78" y="162"/>
                  </a:lnTo>
                  <a:lnTo>
                    <a:pt x="69" y="160"/>
                  </a:lnTo>
                  <a:lnTo>
                    <a:pt x="62" y="159"/>
                  </a:lnTo>
                  <a:lnTo>
                    <a:pt x="50" y="156"/>
                  </a:lnTo>
                  <a:lnTo>
                    <a:pt x="39" y="156"/>
                  </a:lnTo>
                  <a:lnTo>
                    <a:pt x="32" y="154"/>
                  </a:lnTo>
                  <a:lnTo>
                    <a:pt x="24" y="148"/>
                  </a:lnTo>
                  <a:lnTo>
                    <a:pt x="15" y="137"/>
                  </a:lnTo>
                  <a:lnTo>
                    <a:pt x="6" y="123"/>
                  </a:lnTo>
                  <a:lnTo>
                    <a:pt x="2" y="108"/>
                  </a:lnTo>
                  <a:lnTo>
                    <a:pt x="0" y="93"/>
                  </a:lnTo>
                  <a:lnTo>
                    <a:pt x="0" y="81"/>
                  </a:lnTo>
                  <a:lnTo>
                    <a:pt x="1" y="74"/>
                  </a:lnTo>
                  <a:lnTo>
                    <a:pt x="2" y="73"/>
                  </a:lnTo>
                  <a:lnTo>
                    <a:pt x="5" y="73"/>
                  </a:lnTo>
                  <a:lnTo>
                    <a:pt x="6" y="74"/>
                  </a:lnTo>
                  <a:lnTo>
                    <a:pt x="9" y="76"/>
                  </a:lnTo>
                  <a:lnTo>
                    <a:pt x="12" y="78"/>
                  </a:lnTo>
                  <a:lnTo>
                    <a:pt x="17" y="81"/>
                  </a:lnTo>
                  <a:lnTo>
                    <a:pt x="19" y="82"/>
                  </a:lnTo>
                  <a:lnTo>
                    <a:pt x="20" y="82"/>
                  </a:lnTo>
                  <a:lnTo>
                    <a:pt x="21" y="81"/>
                  </a:lnTo>
                  <a:lnTo>
                    <a:pt x="24" y="73"/>
                  </a:lnTo>
                  <a:lnTo>
                    <a:pt x="27" y="70"/>
                  </a:lnTo>
                  <a:lnTo>
                    <a:pt x="28" y="66"/>
                  </a:lnTo>
                  <a:lnTo>
                    <a:pt x="31" y="63"/>
                  </a:lnTo>
                  <a:lnTo>
                    <a:pt x="35" y="62"/>
                  </a:lnTo>
                  <a:lnTo>
                    <a:pt x="41" y="60"/>
                  </a:lnTo>
                  <a:lnTo>
                    <a:pt x="45" y="58"/>
                  </a:lnTo>
                  <a:lnTo>
                    <a:pt x="49" y="56"/>
                  </a:lnTo>
                  <a:lnTo>
                    <a:pt x="52" y="54"/>
                  </a:lnTo>
                  <a:lnTo>
                    <a:pt x="54" y="49"/>
                  </a:lnTo>
                  <a:lnTo>
                    <a:pt x="57" y="44"/>
                  </a:lnTo>
                  <a:lnTo>
                    <a:pt x="61" y="37"/>
                  </a:lnTo>
                  <a:lnTo>
                    <a:pt x="68" y="32"/>
                  </a:lnTo>
                  <a:lnTo>
                    <a:pt x="78" y="30"/>
                  </a:lnTo>
                  <a:lnTo>
                    <a:pt x="83" y="30"/>
                  </a:lnTo>
                  <a:lnTo>
                    <a:pt x="86" y="29"/>
                  </a:lnTo>
                  <a:lnTo>
                    <a:pt x="88" y="29"/>
                  </a:lnTo>
                  <a:lnTo>
                    <a:pt x="90" y="28"/>
                  </a:lnTo>
                  <a:lnTo>
                    <a:pt x="90" y="26"/>
                  </a:lnTo>
                  <a:lnTo>
                    <a:pt x="88" y="23"/>
                  </a:lnTo>
                  <a:lnTo>
                    <a:pt x="88" y="22"/>
                  </a:lnTo>
                  <a:lnTo>
                    <a:pt x="87" y="19"/>
                  </a:lnTo>
                  <a:lnTo>
                    <a:pt x="87" y="11"/>
                  </a:lnTo>
                  <a:lnTo>
                    <a:pt x="88" y="8"/>
                  </a:lnTo>
                  <a:lnTo>
                    <a:pt x="91" y="6"/>
                  </a:lnTo>
                  <a:lnTo>
                    <a:pt x="94" y="4"/>
                  </a:lnTo>
                  <a:lnTo>
                    <a:pt x="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96" name="Freeform 55"/>
            <p:cNvSpPr>
              <a:spLocks/>
            </p:cNvSpPr>
            <p:nvPr/>
          </p:nvSpPr>
          <p:spPr bwMode="auto">
            <a:xfrm>
              <a:off x="6618287" y="2817817"/>
              <a:ext cx="100013" cy="18573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9" y="0"/>
                </a:cxn>
                <a:cxn ang="0">
                  <a:pos x="37" y="5"/>
                </a:cxn>
                <a:cxn ang="0">
                  <a:pos x="42" y="13"/>
                </a:cxn>
                <a:cxn ang="0">
                  <a:pos x="44" y="20"/>
                </a:cxn>
                <a:cxn ang="0">
                  <a:pos x="44" y="26"/>
                </a:cxn>
                <a:cxn ang="0">
                  <a:pos x="41" y="32"/>
                </a:cxn>
                <a:cxn ang="0">
                  <a:pos x="35" y="36"/>
                </a:cxn>
                <a:cxn ang="0">
                  <a:pos x="30" y="42"/>
                </a:cxn>
                <a:cxn ang="0">
                  <a:pos x="26" y="51"/>
                </a:cxn>
                <a:cxn ang="0">
                  <a:pos x="24" y="55"/>
                </a:cxn>
                <a:cxn ang="0">
                  <a:pos x="24" y="61"/>
                </a:cxn>
                <a:cxn ang="0">
                  <a:pos x="26" y="62"/>
                </a:cxn>
                <a:cxn ang="0">
                  <a:pos x="30" y="62"/>
                </a:cxn>
                <a:cxn ang="0">
                  <a:pos x="31" y="61"/>
                </a:cxn>
                <a:cxn ang="0">
                  <a:pos x="37" y="61"/>
                </a:cxn>
                <a:cxn ang="0">
                  <a:pos x="40" y="59"/>
                </a:cxn>
                <a:cxn ang="0">
                  <a:pos x="42" y="61"/>
                </a:cxn>
                <a:cxn ang="0">
                  <a:pos x="48" y="62"/>
                </a:cxn>
                <a:cxn ang="0">
                  <a:pos x="52" y="65"/>
                </a:cxn>
                <a:cxn ang="0">
                  <a:pos x="56" y="66"/>
                </a:cxn>
                <a:cxn ang="0">
                  <a:pos x="60" y="66"/>
                </a:cxn>
                <a:cxn ang="0">
                  <a:pos x="61" y="68"/>
                </a:cxn>
                <a:cxn ang="0">
                  <a:pos x="63" y="68"/>
                </a:cxn>
                <a:cxn ang="0">
                  <a:pos x="63" y="69"/>
                </a:cxn>
                <a:cxn ang="0">
                  <a:pos x="60" y="74"/>
                </a:cxn>
                <a:cxn ang="0">
                  <a:pos x="56" y="77"/>
                </a:cxn>
                <a:cxn ang="0">
                  <a:pos x="49" y="78"/>
                </a:cxn>
                <a:cxn ang="0">
                  <a:pos x="41" y="80"/>
                </a:cxn>
                <a:cxn ang="0">
                  <a:pos x="34" y="85"/>
                </a:cxn>
                <a:cxn ang="0">
                  <a:pos x="30" y="91"/>
                </a:cxn>
                <a:cxn ang="0">
                  <a:pos x="24" y="98"/>
                </a:cxn>
                <a:cxn ang="0">
                  <a:pos x="11" y="111"/>
                </a:cxn>
                <a:cxn ang="0">
                  <a:pos x="5" y="115"/>
                </a:cxn>
                <a:cxn ang="0">
                  <a:pos x="1" y="117"/>
                </a:cxn>
                <a:cxn ang="0">
                  <a:pos x="1" y="114"/>
                </a:cxn>
                <a:cxn ang="0">
                  <a:pos x="5" y="106"/>
                </a:cxn>
                <a:cxn ang="0">
                  <a:pos x="11" y="98"/>
                </a:cxn>
                <a:cxn ang="0">
                  <a:pos x="24" y="84"/>
                </a:cxn>
                <a:cxn ang="0">
                  <a:pos x="24" y="80"/>
                </a:cxn>
                <a:cxn ang="0">
                  <a:pos x="20" y="74"/>
                </a:cxn>
                <a:cxn ang="0">
                  <a:pos x="14" y="68"/>
                </a:cxn>
                <a:cxn ang="0">
                  <a:pos x="7" y="59"/>
                </a:cxn>
                <a:cxn ang="0">
                  <a:pos x="1" y="51"/>
                </a:cxn>
                <a:cxn ang="0">
                  <a:pos x="0" y="43"/>
                </a:cxn>
                <a:cxn ang="0">
                  <a:pos x="1" y="37"/>
                </a:cxn>
                <a:cxn ang="0">
                  <a:pos x="5" y="32"/>
                </a:cxn>
                <a:cxn ang="0">
                  <a:pos x="11" y="28"/>
                </a:cxn>
                <a:cxn ang="0">
                  <a:pos x="18" y="22"/>
                </a:cxn>
                <a:cxn ang="0">
                  <a:pos x="22" y="17"/>
                </a:cxn>
                <a:cxn ang="0">
                  <a:pos x="23" y="11"/>
                </a:cxn>
                <a:cxn ang="0">
                  <a:pos x="23" y="6"/>
                </a:cxn>
                <a:cxn ang="0">
                  <a:pos x="24" y="2"/>
                </a:cxn>
                <a:cxn ang="0">
                  <a:pos x="27" y="0"/>
                </a:cxn>
              </a:cxnLst>
              <a:rect l="0" t="0" r="r" b="b"/>
              <a:pathLst>
                <a:path w="63" h="117">
                  <a:moveTo>
                    <a:pt x="27" y="0"/>
                  </a:moveTo>
                  <a:lnTo>
                    <a:pt x="29" y="0"/>
                  </a:lnTo>
                  <a:lnTo>
                    <a:pt x="37" y="5"/>
                  </a:lnTo>
                  <a:lnTo>
                    <a:pt x="42" y="13"/>
                  </a:lnTo>
                  <a:lnTo>
                    <a:pt x="44" y="20"/>
                  </a:lnTo>
                  <a:lnTo>
                    <a:pt x="44" y="26"/>
                  </a:lnTo>
                  <a:lnTo>
                    <a:pt x="41" y="32"/>
                  </a:lnTo>
                  <a:lnTo>
                    <a:pt x="35" y="36"/>
                  </a:lnTo>
                  <a:lnTo>
                    <a:pt x="30" y="42"/>
                  </a:lnTo>
                  <a:lnTo>
                    <a:pt x="26" y="51"/>
                  </a:lnTo>
                  <a:lnTo>
                    <a:pt x="24" y="55"/>
                  </a:lnTo>
                  <a:lnTo>
                    <a:pt x="24" y="61"/>
                  </a:lnTo>
                  <a:lnTo>
                    <a:pt x="26" y="62"/>
                  </a:lnTo>
                  <a:lnTo>
                    <a:pt x="30" y="62"/>
                  </a:lnTo>
                  <a:lnTo>
                    <a:pt x="31" y="61"/>
                  </a:lnTo>
                  <a:lnTo>
                    <a:pt x="37" y="61"/>
                  </a:lnTo>
                  <a:lnTo>
                    <a:pt x="40" y="59"/>
                  </a:lnTo>
                  <a:lnTo>
                    <a:pt x="42" y="61"/>
                  </a:lnTo>
                  <a:lnTo>
                    <a:pt x="48" y="62"/>
                  </a:lnTo>
                  <a:lnTo>
                    <a:pt x="52" y="65"/>
                  </a:lnTo>
                  <a:lnTo>
                    <a:pt x="56" y="66"/>
                  </a:lnTo>
                  <a:lnTo>
                    <a:pt x="60" y="66"/>
                  </a:lnTo>
                  <a:lnTo>
                    <a:pt x="61" y="68"/>
                  </a:lnTo>
                  <a:lnTo>
                    <a:pt x="63" y="68"/>
                  </a:lnTo>
                  <a:lnTo>
                    <a:pt x="63" y="69"/>
                  </a:lnTo>
                  <a:lnTo>
                    <a:pt x="60" y="74"/>
                  </a:lnTo>
                  <a:lnTo>
                    <a:pt x="56" y="77"/>
                  </a:lnTo>
                  <a:lnTo>
                    <a:pt x="49" y="78"/>
                  </a:lnTo>
                  <a:lnTo>
                    <a:pt x="41" y="80"/>
                  </a:lnTo>
                  <a:lnTo>
                    <a:pt x="34" y="85"/>
                  </a:lnTo>
                  <a:lnTo>
                    <a:pt x="30" y="91"/>
                  </a:lnTo>
                  <a:lnTo>
                    <a:pt x="24" y="98"/>
                  </a:lnTo>
                  <a:lnTo>
                    <a:pt x="11" y="111"/>
                  </a:lnTo>
                  <a:lnTo>
                    <a:pt x="5" y="115"/>
                  </a:lnTo>
                  <a:lnTo>
                    <a:pt x="1" y="117"/>
                  </a:lnTo>
                  <a:lnTo>
                    <a:pt x="1" y="114"/>
                  </a:lnTo>
                  <a:lnTo>
                    <a:pt x="5" y="106"/>
                  </a:lnTo>
                  <a:lnTo>
                    <a:pt x="11" y="98"/>
                  </a:lnTo>
                  <a:lnTo>
                    <a:pt x="24" y="84"/>
                  </a:lnTo>
                  <a:lnTo>
                    <a:pt x="24" y="80"/>
                  </a:lnTo>
                  <a:lnTo>
                    <a:pt x="20" y="74"/>
                  </a:lnTo>
                  <a:lnTo>
                    <a:pt x="14" y="68"/>
                  </a:lnTo>
                  <a:lnTo>
                    <a:pt x="7" y="59"/>
                  </a:lnTo>
                  <a:lnTo>
                    <a:pt x="1" y="51"/>
                  </a:lnTo>
                  <a:lnTo>
                    <a:pt x="0" y="43"/>
                  </a:lnTo>
                  <a:lnTo>
                    <a:pt x="1" y="37"/>
                  </a:lnTo>
                  <a:lnTo>
                    <a:pt x="5" y="32"/>
                  </a:lnTo>
                  <a:lnTo>
                    <a:pt x="11" y="28"/>
                  </a:lnTo>
                  <a:lnTo>
                    <a:pt x="18" y="22"/>
                  </a:lnTo>
                  <a:lnTo>
                    <a:pt x="22" y="17"/>
                  </a:lnTo>
                  <a:lnTo>
                    <a:pt x="23" y="11"/>
                  </a:lnTo>
                  <a:lnTo>
                    <a:pt x="23" y="6"/>
                  </a:lnTo>
                  <a:lnTo>
                    <a:pt x="24" y="2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97" name="Freeform 56"/>
            <p:cNvSpPr>
              <a:spLocks/>
            </p:cNvSpPr>
            <p:nvPr/>
          </p:nvSpPr>
          <p:spPr bwMode="auto">
            <a:xfrm>
              <a:off x="6665912" y="2994029"/>
              <a:ext cx="52388" cy="3968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5" y="0"/>
                </a:cxn>
                <a:cxn ang="0">
                  <a:pos x="29" y="14"/>
                </a:cxn>
                <a:cxn ang="0">
                  <a:pos x="33" y="21"/>
                </a:cxn>
                <a:cxn ang="0">
                  <a:pos x="33" y="24"/>
                </a:cxn>
                <a:cxn ang="0">
                  <a:pos x="29" y="25"/>
                </a:cxn>
                <a:cxn ang="0">
                  <a:pos x="22" y="25"/>
                </a:cxn>
                <a:cxn ang="0">
                  <a:pos x="14" y="24"/>
                </a:cxn>
                <a:cxn ang="0">
                  <a:pos x="5" y="24"/>
                </a:cxn>
                <a:cxn ang="0">
                  <a:pos x="0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4" y="3"/>
                </a:cxn>
                <a:cxn ang="0">
                  <a:pos x="7" y="0"/>
                </a:cxn>
              </a:cxnLst>
              <a:rect l="0" t="0" r="r" b="b"/>
              <a:pathLst>
                <a:path w="33" h="25">
                  <a:moveTo>
                    <a:pt x="7" y="0"/>
                  </a:moveTo>
                  <a:lnTo>
                    <a:pt x="15" y="0"/>
                  </a:lnTo>
                  <a:lnTo>
                    <a:pt x="29" y="14"/>
                  </a:lnTo>
                  <a:lnTo>
                    <a:pt x="33" y="21"/>
                  </a:lnTo>
                  <a:lnTo>
                    <a:pt x="33" y="24"/>
                  </a:lnTo>
                  <a:lnTo>
                    <a:pt x="29" y="25"/>
                  </a:lnTo>
                  <a:lnTo>
                    <a:pt x="22" y="25"/>
                  </a:lnTo>
                  <a:lnTo>
                    <a:pt x="14" y="24"/>
                  </a:lnTo>
                  <a:lnTo>
                    <a:pt x="5" y="24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4" y="3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98" name="Freeform 57"/>
            <p:cNvSpPr>
              <a:spLocks/>
            </p:cNvSpPr>
            <p:nvPr/>
          </p:nvSpPr>
          <p:spPr bwMode="auto">
            <a:xfrm>
              <a:off x="6718298" y="2963865"/>
              <a:ext cx="36513" cy="3968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6" y="3"/>
                </a:cxn>
                <a:cxn ang="0">
                  <a:pos x="20" y="7"/>
                </a:cxn>
                <a:cxn ang="0">
                  <a:pos x="23" y="13"/>
                </a:cxn>
                <a:cxn ang="0">
                  <a:pos x="22" y="18"/>
                </a:cxn>
                <a:cxn ang="0">
                  <a:pos x="18" y="22"/>
                </a:cxn>
                <a:cxn ang="0">
                  <a:pos x="9" y="25"/>
                </a:cxn>
                <a:cxn ang="0">
                  <a:pos x="2" y="23"/>
                </a:cxn>
                <a:cxn ang="0">
                  <a:pos x="0" y="19"/>
                </a:cxn>
                <a:cxn ang="0">
                  <a:pos x="1" y="13"/>
                </a:cxn>
                <a:cxn ang="0">
                  <a:pos x="4" y="6"/>
                </a:cxn>
                <a:cxn ang="0">
                  <a:pos x="7" y="2"/>
                </a:cxn>
                <a:cxn ang="0">
                  <a:pos x="9" y="0"/>
                </a:cxn>
              </a:cxnLst>
              <a:rect l="0" t="0" r="r" b="b"/>
              <a:pathLst>
                <a:path w="23" h="25">
                  <a:moveTo>
                    <a:pt x="9" y="0"/>
                  </a:moveTo>
                  <a:lnTo>
                    <a:pt x="16" y="3"/>
                  </a:lnTo>
                  <a:lnTo>
                    <a:pt x="20" y="7"/>
                  </a:lnTo>
                  <a:lnTo>
                    <a:pt x="23" y="13"/>
                  </a:lnTo>
                  <a:lnTo>
                    <a:pt x="22" y="18"/>
                  </a:lnTo>
                  <a:lnTo>
                    <a:pt x="18" y="22"/>
                  </a:lnTo>
                  <a:lnTo>
                    <a:pt x="9" y="25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1" y="13"/>
                  </a:lnTo>
                  <a:lnTo>
                    <a:pt x="4" y="6"/>
                  </a:lnTo>
                  <a:lnTo>
                    <a:pt x="7" y="2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99" name="Freeform 58"/>
            <p:cNvSpPr>
              <a:spLocks/>
            </p:cNvSpPr>
            <p:nvPr/>
          </p:nvSpPr>
          <p:spPr bwMode="auto">
            <a:xfrm>
              <a:off x="6659562" y="3038477"/>
              <a:ext cx="106363" cy="82550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" y="7"/>
                </a:cxn>
                <a:cxn ang="0">
                  <a:pos x="63" y="15"/>
                </a:cxn>
                <a:cxn ang="0">
                  <a:pos x="67" y="22"/>
                </a:cxn>
                <a:cxn ang="0">
                  <a:pos x="67" y="30"/>
                </a:cxn>
                <a:cxn ang="0">
                  <a:pos x="63" y="38"/>
                </a:cxn>
                <a:cxn ang="0">
                  <a:pos x="56" y="46"/>
                </a:cxn>
                <a:cxn ang="0">
                  <a:pos x="48" y="50"/>
                </a:cxn>
                <a:cxn ang="0">
                  <a:pos x="44" y="52"/>
                </a:cxn>
                <a:cxn ang="0">
                  <a:pos x="39" y="52"/>
                </a:cxn>
                <a:cxn ang="0">
                  <a:pos x="38" y="50"/>
                </a:cxn>
                <a:cxn ang="0">
                  <a:pos x="35" y="49"/>
                </a:cxn>
                <a:cxn ang="0">
                  <a:pos x="34" y="45"/>
                </a:cxn>
                <a:cxn ang="0">
                  <a:pos x="31" y="41"/>
                </a:cxn>
                <a:cxn ang="0">
                  <a:pos x="27" y="35"/>
                </a:cxn>
                <a:cxn ang="0">
                  <a:pos x="11" y="33"/>
                </a:cxn>
                <a:cxn ang="0">
                  <a:pos x="4" y="33"/>
                </a:cxn>
                <a:cxn ang="0">
                  <a:pos x="0" y="30"/>
                </a:cxn>
                <a:cxn ang="0">
                  <a:pos x="0" y="26"/>
                </a:cxn>
                <a:cxn ang="0">
                  <a:pos x="4" y="20"/>
                </a:cxn>
                <a:cxn ang="0">
                  <a:pos x="9" y="15"/>
                </a:cxn>
                <a:cxn ang="0">
                  <a:pos x="18" y="12"/>
                </a:cxn>
                <a:cxn ang="0">
                  <a:pos x="24" y="12"/>
                </a:cxn>
                <a:cxn ang="0">
                  <a:pos x="30" y="15"/>
                </a:cxn>
                <a:cxn ang="0">
                  <a:pos x="34" y="16"/>
                </a:cxn>
                <a:cxn ang="0">
                  <a:pos x="37" y="16"/>
                </a:cxn>
                <a:cxn ang="0">
                  <a:pos x="42" y="11"/>
                </a:cxn>
                <a:cxn ang="0">
                  <a:pos x="49" y="0"/>
                </a:cxn>
              </a:cxnLst>
              <a:rect l="0" t="0" r="r" b="b"/>
              <a:pathLst>
                <a:path w="67" h="52">
                  <a:moveTo>
                    <a:pt x="49" y="0"/>
                  </a:moveTo>
                  <a:lnTo>
                    <a:pt x="56" y="7"/>
                  </a:lnTo>
                  <a:lnTo>
                    <a:pt x="63" y="15"/>
                  </a:lnTo>
                  <a:lnTo>
                    <a:pt x="67" y="22"/>
                  </a:lnTo>
                  <a:lnTo>
                    <a:pt x="67" y="30"/>
                  </a:lnTo>
                  <a:lnTo>
                    <a:pt x="63" y="38"/>
                  </a:lnTo>
                  <a:lnTo>
                    <a:pt x="56" y="46"/>
                  </a:lnTo>
                  <a:lnTo>
                    <a:pt x="48" y="50"/>
                  </a:lnTo>
                  <a:lnTo>
                    <a:pt x="44" y="52"/>
                  </a:lnTo>
                  <a:lnTo>
                    <a:pt x="39" y="52"/>
                  </a:lnTo>
                  <a:lnTo>
                    <a:pt x="38" y="50"/>
                  </a:lnTo>
                  <a:lnTo>
                    <a:pt x="35" y="49"/>
                  </a:lnTo>
                  <a:lnTo>
                    <a:pt x="34" y="45"/>
                  </a:lnTo>
                  <a:lnTo>
                    <a:pt x="31" y="41"/>
                  </a:lnTo>
                  <a:lnTo>
                    <a:pt x="27" y="35"/>
                  </a:lnTo>
                  <a:lnTo>
                    <a:pt x="11" y="33"/>
                  </a:lnTo>
                  <a:lnTo>
                    <a:pt x="4" y="33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4" y="20"/>
                  </a:lnTo>
                  <a:lnTo>
                    <a:pt x="9" y="15"/>
                  </a:lnTo>
                  <a:lnTo>
                    <a:pt x="18" y="12"/>
                  </a:lnTo>
                  <a:lnTo>
                    <a:pt x="24" y="12"/>
                  </a:lnTo>
                  <a:lnTo>
                    <a:pt x="30" y="15"/>
                  </a:lnTo>
                  <a:lnTo>
                    <a:pt x="34" y="16"/>
                  </a:lnTo>
                  <a:lnTo>
                    <a:pt x="37" y="16"/>
                  </a:lnTo>
                  <a:lnTo>
                    <a:pt x="42" y="1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  <p:sp>
          <p:nvSpPr>
            <p:cNvPr id="100" name="Freeform 59"/>
            <p:cNvSpPr>
              <a:spLocks/>
            </p:cNvSpPr>
            <p:nvPr/>
          </p:nvSpPr>
          <p:spPr bwMode="auto">
            <a:xfrm>
              <a:off x="6843713" y="3263900"/>
              <a:ext cx="390525" cy="25876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6" y="4"/>
                </a:cxn>
                <a:cxn ang="0">
                  <a:pos x="30" y="13"/>
                </a:cxn>
                <a:cxn ang="0">
                  <a:pos x="52" y="17"/>
                </a:cxn>
                <a:cxn ang="0">
                  <a:pos x="64" y="25"/>
                </a:cxn>
                <a:cxn ang="0">
                  <a:pos x="66" y="22"/>
                </a:cxn>
                <a:cxn ang="0">
                  <a:pos x="81" y="18"/>
                </a:cxn>
                <a:cxn ang="0">
                  <a:pos x="111" y="21"/>
                </a:cxn>
                <a:cxn ang="0">
                  <a:pos x="137" y="35"/>
                </a:cxn>
                <a:cxn ang="0">
                  <a:pos x="160" y="47"/>
                </a:cxn>
                <a:cxn ang="0">
                  <a:pos x="178" y="59"/>
                </a:cxn>
                <a:cxn ang="0">
                  <a:pos x="189" y="74"/>
                </a:cxn>
                <a:cxn ang="0">
                  <a:pos x="196" y="80"/>
                </a:cxn>
                <a:cxn ang="0">
                  <a:pos x="202" y="84"/>
                </a:cxn>
                <a:cxn ang="0">
                  <a:pos x="208" y="92"/>
                </a:cxn>
                <a:cxn ang="0">
                  <a:pos x="216" y="111"/>
                </a:cxn>
                <a:cxn ang="0">
                  <a:pos x="231" y="126"/>
                </a:cxn>
                <a:cxn ang="0">
                  <a:pos x="242" y="143"/>
                </a:cxn>
                <a:cxn ang="0">
                  <a:pos x="246" y="161"/>
                </a:cxn>
                <a:cxn ang="0">
                  <a:pos x="237" y="162"/>
                </a:cxn>
                <a:cxn ang="0">
                  <a:pos x="217" y="152"/>
                </a:cxn>
                <a:cxn ang="0">
                  <a:pos x="200" y="133"/>
                </a:cxn>
                <a:cxn ang="0">
                  <a:pos x="193" y="117"/>
                </a:cxn>
                <a:cxn ang="0">
                  <a:pos x="172" y="117"/>
                </a:cxn>
                <a:cxn ang="0">
                  <a:pos x="163" y="128"/>
                </a:cxn>
                <a:cxn ang="0">
                  <a:pos x="150" y="147"/>
                </a:cxn>
                <a:cxn ang="0">
                  <a:pos x="135" y="148"/>
                </a:cxn>
                <a:cxn ang="0">
                  <a:pos x="124" y="130"/>
                </a:cxn>
                <a:cxn ang="0">
                  <a:pos x="118" y="122"/>
                </a:cxn>
                <a:cxn ang="0">
                  <a:pos x="94" y="124"/>
                </a:cxn>
                <a:cxn ang="0">
                  <a:pos x="93" y="118"/>
                </a:cxn>
                <a:cxn ang="0">
                  <a:pos x="103" y="110"/>
                </a:cxn>
                <a:cxn ang="0">
                  <a:pos x="109" y="109"/>
                </a:cxn>
                <a:cxn ang="0">
                  <a:pos x="105" y="98"/>
                </a:cxn>
                <a:cxn ang="0">
                  <a:pos x="97" y="88"/>
                </a:cxn>
                <a:cxn ang="0">
                  <a:pos x="89" y="80"/>
                </a:cxn>
                <a:cxn ang="0">
                  <a:pos x="67" y="70"/>
                </a:cxn>
                <a:cxn ang="0">
                  <a:pos x="56" y="69"/>
                </a:cxn>
                <a:cxn ang="0">
                  <a:pos x="51" y="65"/>
                </a:cxn>
                <a:cxn ang="0">
                  <a:pos x="47" y="58"/>
                </a:cxn>
                <a:cxn ang="0">
                  <a:pos x="29" y="61"/>
                </a:cxn>
                <a:cxn ang="0">
                  <a:pos x="19" y="58"/>
                </a:cxn>
                <a:cxn ang="0">
                  <a:pos x="29" y="36"/>
                </a:cxn>
                <a:cxn ang="0">
                  <a:pos x="33" y="30"/>
                </a:cxn>
                <a:cxn ang="0">
                  <a:pos x="32" y="28"/>
                </a:cxn>
                <a:cxn ang="0">
                  <a:pos x="25" y="25"/>
                </a:cxn>
                <a:cxn ang="0">
                  <a:pos x="12" y="22"/>
                </a:cxn>
                <a:cxn ang="0">
                  <a:pos x="3" y="19"/>
                </a:cxn>
                <a:cxn ang="0">
                  <a:pos x="0" y="15"/>
                </a:cxn>
                <a:cxn ang="0">
                  <a:pos x="15" y="2"/>
                </a:cxn>
              </a:cxnLst>
              <a:rect l="0" t="0" r="r" b="b"/>
              <a:pathLst>
                <a:path w="246" h="163">
                  <a:moveTo>
                    <a:pt x="18" y="0"/>
                  </a:moveTo>
                  <a:lnTo>
                    <a:pt x="21" y="0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7" y="9"/>
                  </a:lnTo>
                  <a:lnTo>
                    <a:pt x="30" y="13"/>
                  </a:lnTo>
                  <a:lnTo>
                    <a:pt x="36" y="14"/>
                  </a:lnTo>
                  <a:lnTo>
                    <a:pt x="52" y="17"/>
                  </a:lnTo>
                  <a:lnTo>
                    <a:pt x="60" y="21"/>
                  </a:lnTo>
                  <a:lnTo>
                    <a:pt x="64" y="25"/>
                  </a:lnTo>
                  <a:lnTo>
                    <a:pt x="66" y="25"/>
                  </a:lnTo>
                  <a:lnTo>
                    <a:pt x="66" y="22"/>
                  </a:lnTo>
                  <a:lnTo>
                    <a:pt x="71" y="19"/>
                  </a:lnTo>
                  <a:lnTo>
                    <a:pt x="81" y="18"/>
                  </a:lnTo>
                  <a:lnTo>
                    <a:pt x="96" y="18"/>
                  </a:lnTo>
                  <a:lnTo>
                    <a:pt x="111" y="21"/>
                  </a:lnTo>
                  <a:lnTo>
                    <a:pt x="123" y="26"/>
                  </a:lnTo>
                  <a:lnTo>
                    <a:pt x="137" y="35"/>
                  </a:lnTo>
                  <a:lnTo>
                    <a:pt x="146" y="41"/>
                  </a:lnTo>
                  <a:lnTo>
                    <a:pt x="160" y="47"/>
                  </a:lnTo>
                  <a:lnTo>
                    <a:pt x="171" y="51"/>
                  </a:lnTo>
                  <a:lnTo>
                    <a:pt x="178" y="59"/>
                  </a:lnTo>
                  <a:lnTo>
                    <a:pt x="183" y="67"/>
                  </a:lnTo>
                  <a:lnTo>
                    <a:pt x="189" y="74"/>
                  </a:lnTo>
                  <a:lnTo>
                    <a:pt x="191" y="77"/>
                  </a:lnTo>
                  <a:lnTo>
                    <a:pt x="196" y="80"/>
                  </a:lnTo>
                  <a:lnTo>
                    <a:pt x="198" y="81"/>
                  </a:lnTo>
                  <a:lnTo>
                    <a:pt x="202" y="84"/>
                  </a:lnTo>
                  <a:lnTo>
                    <a:pt x="205" y="87"/>
                  </a:lnTo>
                  <a:lnTo>
                    <a:pt x="208" y="92"/>
                  </a:lnTo>
                  <a:lnTo>
                    <a:pt x="211" y="100"/>
                  </a:lnTo>
                  <a:lnTo>
                    <a:pt x="216" y="111"/>
                  </a:lnTo>
                  <a:lnTo>
                    <a:pt x="224" y="121"/>
                  </a:lnTo>
                  <a:lnTo>
                    <a:pt x="231" y="126"/>
                  </a:lnTo>
                  <a:lnTo>
                    <a:pt x="237" y="133"/>
                  </a:lnTo>
                  <a:lnTo>
                    <a:pt x="242" y="143"/>
                  </a:lnTo>
                  <a:lnTo>
                    <a:pt x="246" y="154"/>
                  </a:lnTo>
                  <a:lnTo>
                    <a:pt x="246" y="161"/>
                  </a:lnTo>
                  <a:lnTo>
                    <a:pt x="243" y="163"/>
                  </a:lnTo>
                  <a:lnTo>
                    <a:pt x="237" y="162"/>
                  </a:lnTo>
                  <a:lnTo>
                    <a:pt x="227" y="158"/>
                  </a:lnTo>
                  <a:lnTo>
                    <a:pt x="217" y="152"/>
                  </a:lnTo>
                  <a:lnTo>
                    <a:pt x="207" y="143"/>
                  </a:lnTo>
                  <a:lnTo>
                    <a:pt x="200" y="133"/>
                  </a:lnTo>
                  <a:lnTo>
                    <a:pt x="196" y="122"/>
                  </a:lnTo>
                  <a:lnTo>
                    <a:pt x="193" y="117"/>
                  </a:lnTo>
                  <a:lnTo>
                    <a:pt x="186" y="114"/>
                  </a:lnTo>
                  <a:lnTo>
                    <a:pt x="172" y="117"/>
                  </a:lnTo>
                  <a:lnTo>
                    <a:pt x="167" y="121"/>
                  </a:lnTo>
                  <a:lnTo>
                    <a:pt x="163" y="128"/>
                  </a:lnTo>
                  <a:lnTo>
                    <a:pt x="157" y="137"/>
                  </a:lnTo>
                  <a:lnTo>
                    <a:pt x="150" y="147"/>
                  </a:lnTo>
                  <a:lnTo>
                    <a:pt x="144" y="151"/>
                  </a:lnTo>
                  <a:lnTo>
                    <a:pt x="135" y="148"/>
                  </a:lnTo>
                  <a:lnTo>
                    <a:pt x="129" y="140"/>
                  </a:lnTo>
                  <a:lnTo>
                    <a:pt x="124" y="130"/>
                  </a:lnTo>
                  <a:lnTo>
                    <a:pt x="122" y="124"/>
                  </a:lnTo>
                  <a:lnTo>
                    <a:pt x="118" y="122"/>
                  </a:lnTo>
                  <a:lnTo>
                    <a:pt x="111" y="124"/>
                  </a:lnTo>
                  <a:lnTo>
                    <a:pt x="94" y="124"/>
                  </a:lnTo>
                  <a:lnTo>
                    <a:pt x="92" y="121"/>
                  </a:lnTo>
                  <a:lnTo>
                    <a:pt x="93" y="118"/>
                  </a:lnTo>
                  <a:lnTo>
                    <a:pt x="100" y="111"/>
                  </a:lnTo>
                  <a:lnTo>
                    <a:pt x="103" y="110"/>
                  </a:lnTo>
                  <a:lnTo>
                    <a:pt x="107" y="110"/>
                  </a:lnTo>
                  <a:lnTo>
                    <a:pt x="109" y="109"/>
                  </a:lnTo>
                  <a:lnTo>
                    <a:pt x="108" y="104"/>
                  </a:lnTo>
                  <a:lnTo>
                    <a:pt x="105" y="98"/>
                  </a:lnTo>
                  <a:lnTo>
                    <a:pt x="101" y="92"/>
                  </a:lnTo>
                  <a:lnTo>
                    <a:pt x="97" y="88"/>
                  </a:lnTo>
                  <a:lnTo>
                    <a:pt x="94" y="84"/>
                  </a:lnTo>
                  <a:lnTo>
                    <a:pt x="89" y="80"/>
                  </a:lnTo>
                  <a:lnTo>
                    <a:pt x="81" y="74"/>
                  </a:lnTo>
                  <a:lnTo>
                    <a:pt x="67" y="70"/>
                  </a:lnTo>
                  <a:lnTo>
                    <a:pt x="60" y="69"/>
                  </a:lnTo>
                  <a:lnTo>
                    <a:pt x="56" y="69"/>
                  </a:lnTo>
                  <a:lnTo>
                    <a:pt x="53" y="67"/>
                  </a:lnTo>
                  <a:lnTo>
                    <a:pt x="51" y="65"/>
                  </a:lnTo>
                  <a:lnTo>
                    <a:pt x="51" y="61"/>
                  </a:lnTo>
                  <a:lnTo>
                    <a:pt x="47" y="58"/>
                  </a:lnTo>
                  <a:lnTo>
                    <a:pt x="38" y="59"/>
                  </a:lnTo>
                  <a:lnTo>
                    <a:pt x="29" y="61"/>
                  </a:lnTo>
                  <a:lnTo>
                    <a:pt x="22" y="61"/>
                  </a:lnTo>
                  <a:lnTo>
                    <a:pt x="19" y="58"/>
                  </a:lnTo>
                  <a:lnTo>
                    <a:pt x="21" y="52"/>
                  </a:lnTo>
                  <a:lnTo>
                    <a:pt x="29" y="36"/>
                  </a:lnTo>
                  <a:lnTo>
                    <a:pt x="32" y="33"/>
                  </a:lnTo>
                  <a:lnTo>
                    <a:pt x="33" y="30"/>
                  </a:lnTo>
                  <a:lnTo>
                    <a:pt x="33" y="29"/>
                  </a:lnTo>
                  <a:lnTo>
                    <a:pt x="32" y="28"/>
                  </a:lnTo>
                  <a:lnTo>
                    <a:pt x="29" y="26"/>
                  </a:lnTo>
                  <a:lnTo>
                    <a:pt x="25" y="25"/>
                  </a:lnTo>
                  <a:lnTo>
                    <a:pt x="19" y="24"/>
                  </a:lnTo>
                  <a:lnTo>
                    <a:pt x="12" y="22"/>
                  </a:lnTo>
                  <a:lnTo>
                    <a:pt x="7" y="21"/>
                  </a:lnTo>
                  <a:lnTo>
                    <a:pt x="3" y="19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11" y="4"/>
                  </a:lnTo>
                  <a:lnTo>
                    <a:pt x="15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 dirty="0"/>
            </a:p>
          </p:txBody>
        </p:sp>
      </p:grpSp>
      <p:graphicFrame>
        <p:nvGraphicFramePr>
          <p:cNvPr id="2" name="Diagram 1"/>
          <p:cNvGraphicFramePr/>
          <p:nvPr>
            <p:extLst/>
          </p:nvPr>
        </p:nvGraphicFramePr>
        <p:xfrm>
          <a:off x="8589560" y="1164692"/>
          <a:ext cx="3327860" cy="4847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3674705" y="843174"/>
            <a:ext cx="3783797" cy="6017440"/>
            <a:chOff x="4495800" y="764129"/>
            <a:chExt cx="2679700" cy="6446681"/>
          </a:xfrm>
        </p:grpSpPr>
        <p:sp>
          <p:nvSpPr>
            <p:cNvPr id="104" name="Diamond 103"/>
            <p:cNvSpPr/>
            <p:nvPr/>
          </p:nvSpPr>
          <p:spPr>
            <a:xfrm>
              <a:off x="4597400" y="5382486"/>
              <a:ext cx="2565400" cy="1828324"/>
            </a:xfrm>
            <a:prstGeom prst="diamond">
              <a:avLst/>
            </a:prstGeom>
            <a:solidFill>
              <a:schemeClr val="accent6"/>
            </a:solidFill>
            <a:ln>
              <a:noFill/>
            </a:ln>
            <a:effectLst>
              <a:outerShdw blurRad="228600" dist="38100" dir="5400000" sx="109000" sy="109000" algn="t" rotWithShape="0">
                <a:prstClr val="black">
                  <a:alpha val="40000"/>
                </a:prstClr>
              </a:outerShdw>
            </a:effectLst>
            <a:scene3d>
              <a:camera prst="perspectiveRelaxed">
                <a:rot lat="18873601" lon="0" rev="0"/>
              </a:camera>
              <a:lightRig rig="threePt" dir="t"/>
            </a:scene3d>
            <a:sp3d extrusionH="18415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Special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programme</a:t>
              </a:r>
              <a:r>
                <a:rPr 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indicators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Diamond 38"/>
            <p:cNvSpPr/>
            <p:nvPr/>
          </p:nvSpPr>
          <p:spPr>
            <a:xfrm>
              <a:off x="4495800" y="4377440"/>
              <a:ext cx="2679700" cy="1828324"/>
            </a:xfrm>
            <a:prstGeom prst="diamond">
              <a:avLst/>
            </a:prstGeom>
            <a:solidFill>
              <a:schemeClr val="accent6"/>
            </a:solidFill>
            <a:ln>
              <a:noFill/>
            </a:ln>
            <a:effectLst>
              <a:outerShdw blurRad="228600" dist="38100" dir="5400000" sx="109000" sy="109000" algn="t" rotWithShape="0">
                <a:prstClr val="black">
                  <a:alpha val="40000"/>
                </a:prstClr>
              </a:outerShdw>
            </a:effectLst>
            <a:scene3d>
              <a:camera prst="perspectiveRelaxed">
                <a:rot lat="18873601" lon="0" rev="0"/>
              </a:camera>
              <a:lightRig rig="threePt" dir="t"/>
            </a:scene3d>
            <a:sp3d extrusionH="18415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algn="ctr"/>
              <a:r>
                <a:rPr 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Humanitarian </a:t>
              </a: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etc. Indicators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Diamond 26"/>
            <p:cNvSpPr/>
            <p:nvPr/>
          </p:nvSpPr>
          <p:spPr>
            <a:xfrm>
              <a:off x="4559301" y="3521133"/>
              <a:ext cx="2546043" cy="1828324"/>
            </a:xfrm>
            <a:prstGeom prst="diamond">
              <a:avLst/>
            </a:prstGeom>
            <a:solidFill>
              <a:schemeClr val="accent6"/>
            </a:solidFill>
            <a:ln>
              <a:noFill/>
            </a:ln>
            <a:effectLst>
              <a:outerShdw blurRad="228600" dist="38100" dir="5400000" sx="109000" sy="109000" algn="t" rotWithShape="0">
                <a:prstClr val="black">
                  <a:alpha val="40000"/>
                </a:prstClr>
              </a:outerShdw>
            </a:effectLst>
            <a:scene3d>
              <a:camera prst="perspectiveRelaxed">
                <a:rot lat="18873601" lon="0" rev="0"/>
              </a:camera>
              <a:lightRig rig="threePt" dir="t"/>
            </a:scene3d>
            <a:sp3d extrusionH="18415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algn="ctr"/>
              <a:r>
                <a:rPr 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SDG</a:t>
              </a: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ICPD, DD Indicators</a:t>
              </a:r>
            </a:p>
          </p:txBody>
        </p:sp>
        <p:sp>
          <p:nvSpPr>
            <p:cNvPr id="29" name="Diamond 28"/>
            <p:cNvSpPr/>
            <p:nvPr/>
          </p:nvSpPr>
          <p:spPr>
            <a:xfrm>
              <a:off x="4559301" y="2637353"/>
              <a:ext cx="2546043" cy="1840665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  <a:scene3d>
              <a:camera prst="perspectiveRelaxed">
                <a:rot lat="18873601" lon="0" rev="0"/>
              </a:camera>
              <a:lightRig rig="threePt" dir="t"/>
            </a:scene3d>
            <a:sp3d extrusionH="18415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Other Geospatial Data </a:t>
              </a:r>
            </a:p>
          </p:txBody>
        </p:sp>
        <p:sp>
          <p:nvSpPr>
            <p:cNvPr id="30" name="Diamond 29"/>
            <p:cNvSpPr/>
            <p:nvPr/>
          </p:nvSpPr>
          <p:spPr>
            <a:xfrm>
              <a:off x="4546601" y="1662427"/>
              <a:ext cx="2558743" cy="1828324"/>
            </a:xfrm>
            <a:prstGeom prst="diamon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scene3d>
              <a:camera prst="perspectiveRelaxed">
                <a:rot lat="18873601" lon="0" rev="0"/>
              </a:camera>
              <a:lightRig rig="threePt" dir="t"/>
            </a:scene3d>
            <a:sp3d extrusionH="18415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endPara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914126"/>
              <a:r>
                <a:rPr lang="en-US" sz="16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Estimated </a:t>
              </a:r>
              <a:r>
                <a:rPr lang="en-US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Population</a:t>
              </a:r>
            </a:p>
          </p:txBody>
        </p:sp>
        <p:sp>
          <p:nvSpPr>
            <p:cNvPr id="35" name="Diamond 34"/>
            <p:cNvSpPr/>
            <p:nvPr/>
          </p:nvSpPr>
          <p:spPr>
            <a:xfrm>
              <a:off x="4584701" y="764129"/>
              <a:ext cx="2520643" cy="1828324"/>
            </a:xfrm>
            <a:prstGeom prst="diamond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scene3d>
              <a:camera prst="perspectiveRelaxed">
                <a:rot lat="18873601" lon="0" rev="0"/>
              </a:camera>
              <a:lightRig rig="threePt" dir="t"/>
            </a:scene3d>
            <a:sp3d extrusionH="18415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26"/>
              <a:r>
                <a:rPr lang="en-US" sz="16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Population </a:t>
              </a:r>
              <a:r>
                <a:rPr lang="en-US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base layer based on Census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295400" y="2857501"/>
            <a:ext cx="2120900" cy="646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surveys (e.g. DHS, MICS)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346200" y="4177147"/>
            <a:ext cx="2088006" cy="369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Satellite imagery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33501" y="5321301"/>
            <a:ext cx="2286000" cy="147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Roads, elevation, land use, settlement, hospitals, schools, environment, etc.</a:t>
            </a:r>
          </a:p>
        </p:txBody>
      </p:sp>
      <p:sp>
        <p:nvSpPr>
          <p:cNvPr id="15" name="Oval 14"/>
          <p:cNvSpPr/>
          <p:nvPr/>
        </p:nvSpPr>
        <p:spPr>
          <a:xfrm>
            <a:off x="915478" y="2922014"/>
            <a:ext cx="203676" cy="27156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999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15478" y="4196642"/>
            <a:ext cx="203676" cy="27156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999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940878" y="5523181"/>
            <a:ext cx="203676" cy="27156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999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906411" y="2368387"/>
            <a:ext cx="203676" cy="27156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999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902984" y="1596296"/>
            <a:ext cx="203676" cy="27156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999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354880" y="2346827"/>
            <a:ext cx="2184400" cy="369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CRVS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71600" y="1092200"/>
            <a:ext cx="2235201" cy="1199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Census, administrative boundaries/EAs/settlements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68565" y="1017842"/>
            <a:ext cx="1269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Traditional Data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3120" y="3486817"/>
            <a:ext cx="11356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Non-traditional data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28625" y="4669180"/>
            <a:ext cx="12350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Geospatial Data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493000" y="1797405"/>
            <a:ext cx="13208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Development Indicators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029804" y="2986234"/>
            <a:ext cx="95937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658101" y="3810000"/>
            <a:ext cx="126511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Humanitarian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670801" y="4660902"/>
            <a:ext cx="98122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Strategic Plan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022612" y="371006"/>
            <a:ext cx="9278178" cy="650324"/>
            <a:chOff x="-431453" y="347081"/>
            <a:chExt cx="12370894" cy="650324"/>
          </a:xfrm>
        </p:grpSpPr>
        <p:sp>
          <p:nvSpPr>
            <p:cNvPr id="18" name="Rectangle 17"/>
            <p:cNvSpPr/>
            <p:nvPr/>
          </p:nvSpPr>
          <p:spPr>
            <a:xfrm>
              <a:off x="-431453" y="347081"/>
              <a:ext cx="292247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126"/>
              <a:r>
                <a:rPr lang="en-US" sz="2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Inputs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31365" y="351382"/>
              <a:ext cx="3263647" cy="6460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126"/>
              <a:r>
                <a:rPr lang="en-US" sz="1799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Processed data (platform)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016970" y="387309"/>
              <a:ext cx="292247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126"/>
              <a:r>
                <a:rPr lang="en-US" sz="2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Products</a:t>
              </a:r>
            </a:p>
          </p:txBody>
        </p:sp>
        <p:sp>
          <p:nvSpPr>
            <p:cNvPr id="108" name="Right Arrow 107"/>
            <p:cNvSpPr/>
            <p:nvPr/>
          </p:nvSpPr>
          <p:spPr>
            <a:xfrm>
              <a:off x="2877289" y="445263"/>
              <a:ext cx="1021521" cy="216812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ight Arrow 113"/>
            <p:cNvSpPr/>
            <p:nvPr/>
          </p:nvSpPr>
          <p:spPr>
            <a:xfrm>
              <a:off x="7413563" y="455264"/>
              <a:ext cx="1021521" cy="216812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1" name="Rectangle 170"/>
          <p:cNvSpPr/>
          <p:nvPr/>
        </p:nvSpPr>
        <p:spPr>
          <a:xfrm>
            <a:off x="4006112" y="16313"/>
            <a:ext cx="41484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3.1. PDP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Ecosystem</a:t>
            </a:r>
          </a:p>
        </p:txBody>
      </p:sp>
    </p:spTree>
    <p:extLst>
      <p:ext uri="{BB962C8B-B14F-4D97-AF65-F5344CB8AC3E}">
        <p14:creationId xmlns:p14="http://schemas.microsoft.com/office/powerpoint/2010/main" val="282833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68" y="225880"/>
            <a:ext cx="12167308" cy="637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13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6C0D60-446C-4C44-AB80-D6FB18689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564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3.2. The </a:t>
            </a:r>
            <a:r>
              <a:rPr lang="en-US" sz="3600" b="1" dirty="0"/>
              <a:t>Functional Building Blocks of the PDP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84FAF334-ADE4-3942-A378-14619698E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90C-8C44-4AFE-AE9B-3AE2DE9B0C62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45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BDB3DF19-2376-CD48-9853-49DAE19846E4}"/>
              </a:ext>
            </a:extLst>
          </p:cNvPr>
          <p:cNvGrpSpPr/>
          <p:nvPr/>
        </p:nvGrpSpPr>
        <p:grpSpPr>
          <a:xfrm>
            <a:off x="1557679" y="2904713"/>
            <a:ext cx="3347358" cy="1194212"/>
            <a:chOff x="157843" y="2831894"/>
            <a:chExt cx="3347358" cy="1194212"/>
          </a:xfrm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47E975D5-7664-EB44-875C-1014BEA7C36D}"/>
                </a:ext>
              </a:extLst>
            </p:cNvPr>
            <p:cNvSpPr/>
            <p:nvPr/>
          </p:nvSpPr>
          <p:spPr bwMode="auto">
            <a:xfrm>
              <a:off x="157843" y="2831894"/>
              <a:ext cx="3347358" cy="1194212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Data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 Acquisition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6" name="Cloud 5">
              <a:extLst>
                <a:ext uri="{FF2B5EF4-FFF2-40B4-BE49-F238E27FC236}">
                  <a16:creationId xmlns="" xmlns:a16="http://schemas.microsoft.com/office/drawing/2014/main" id="{F35E05E9-AADC-934A-9D4B-5753240EAC60}"/>
                </a:ext>
              </a:extLst>
            </p:cNvPr>
            <p:cNvSpPr/>
            <p:nvPr/>
          </p:nvSpPr>
          <p:spPr bwMode="auto">
            <a:xfrm>
              <a:off x="394360" y="3290207"/>
              <a:ext cx="1143000" cy="609600"/>
            </a:xfrm>
            <a:prstGeom prst="cloud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7" name="Magnetic Disk 6">
              <a:extLst>
                <a:ext uri="{FF2B5EF4-FFF2-40B4-BE49-F238E27FC236}">
                  <a16:creationId xmlns="" xmlns:a16="http://schemas.microsoft.com/office/drawing/2014/main" id="{D4BC345D-07CA-A649-B906-A72C7045A842}"/>
                </a:ext>
              </a:extLst>
            </p:cNvPr>
            <p:cNvSpPr/>
            <p:nvPr/>
          </p:nvSpPr>
          <p:spPr bwMode="auto">
            <a:xfrm>
              <a:off x="1727860" y="3214007"/>
              <a:ext cx="685800" cy="685800"/>
            </a:xfrm>
            <a:prstGeom prst="flowChartMagneticDisk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8" name="Multidocument 7">
              <a:extLst>
                <a:ext uri="{FF2B5EF4-FFF2-40B4-BE49-F238E27FC236}">
                  <a16:creationId xmlns="" xmlns:a16="http://schemas.microsoft.com/office/drawing/2014/main" id="{59A47D83-29FD-1649-9371-4DF3C9A5123C}"/>
                </a:ext>
              </a:extLst>
            </p:cNvPr>
            <p:cNvSpPr/>
            <p:nvPr/>
          </p:nvSpPr>
          <p:spPr bwMode="auto">
            <a:xfrm>
              <a:off x="2590800" y="3175907"/>
              <a:ext cx="685800" cy="762000"/>
            </a:xfrm>
            <a:prstGeom prst="flowChartMultidocumen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821A1CAF-3D47-F340-8969-ECC845DDA717}"/>
              </a:ext>
            </a:extLst>
          </p:cNvPr>
          <p:cNvCxnSpPr>
            <a:stCxn id="58" idx="2"/>
            <a:endCxn id="5" idx="0"/>
          </p:cNvCxnSpPr>
          <p:nvPr/>
        </p:nvCxnSpPr>
        <p:spPr bwMode="auto">
          <a:xfrm>
            <a:off x="3231358" y="2651125"/>
            <a:ext cx="0" cy="253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4791623A-7C5E-744A-BDE3-7647E6FF9157}"/>
              </a:ext>
            </a:extLst>
          </p:cNvPr>
          <p:cNvSpPr/>
          <p:nvPr/>
        </p:nvSpPr>
        <p:spPr bwMode="auto">
          <a:xfrm>
            <a:off x="1557679" y="4404838"/>
            <a:ext cx="3347358" cy="532287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rPr>
              <a:t>Data Processing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rPr>
              <a:t> and Management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8FF199DE-3E9A-0640-9901-CFCF893A76E4}"/>
              </a:ext>
            </a:extLst>
          </p:cNvPr>
          <p:cNvCxnSpPr>
            <a:stCxn id="5" idx="2"/>
            <a:endCxn id="10" idx="0"/>
          </p:cNvCxnSpPr>
          <p:nvPr/>
        </p:nvCxnSpPr>
        <p:spPr bwMode="auto">
          <a:xfrm>
            <a:off x="3231358" y="4098925"/>
            <a:ext cx="0" cy="3059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C451F901-89DD-784B-A7F2-87CE406D0F72}"/>
              </a:ext>
            </a:extLst>
          </p:cNvPr>
          <p:cNvGrpSpPr/>
          <p:nvPr/>
        </p:nvGrpSpPr>
        <p:grpSpPr>
          <a:xfrm>
            <a:off x="5290489" y="1905000"/>
            <a:ext cx="2281547" cy="2105726"/>
            <a:chOff x="3890653" y="1905000"/>
            <a:chExt cx="2281547" cy="2105726"/>
          </a:xfrm>
        </p:grpSpPr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DE40E042-8356-7D4C-9598-5F8AFF03DC22}"/>
                </a:ext>
              </a:extLst>
            </p:cNvPr>
            <p:cNvSpPr/>
            <p:nvPr/>
          </p:nvSpPr>
          <p:spPr bwMode="auto">
            <a:xfrm>
              <a:off x="3890653" y="1905000"/>
              <a:ext cx="2281547" cy="2105726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Data Governance and Access Services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6FA917D1-64DB-F047-BC06-7E5F7A2C9B25}"/>
                </a:ext>
              </a:extLst>
            </p:cNvPr>
            <p:cNvSpPr/>
            <p:nvPr/>
          </p:nvSpPr>
          <p:spPr bwMode="auto">
            <a:xfrm>
              <a:off x="4100204" y="2514600"/>
              <a:ext cx="1862446" cy="1396093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Unified Data Storage and Management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A2943C5B-E6F7-4D47-AFC5-0F704E2BD615}"/>
                </a:ext>
              </a:extLst>
            </p:cNvPr>
            <p:cNvSpPr/>
            <p:nvPr/>
          </p:nvSpPr>
          <p:spPr bwMode="auto">
            <a:xfrm>
              <a:off x="4325835" y="2971800"/>
              <a:ext cx="1447800" cy="274233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Microdata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="" xmlns:a16="http://schemas.microsoft.com/office/drawing/2014/main" id="{7FB225CB-AE02-134B-9AE8-86753D9149D4}"/>
                </a:ext>
              </a:extLst>
            </p:cNvPr>
            <p:cNvSpPr/>
            <p:nvPr/>
          </p:nvSpPr>
          <p:spPr bwMode="auto">
            <a:xfrm>
              <a:off x="4325835" y="3282909"/>
              <a:ext cx="1447800" cy="274233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u="none" dirty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Indicator Data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cxnSp>
        <p:nvCxnSpPr>
          <p:cNvPr id="17" name="Elbow Connector 16">
            <a:extLst>
              <a:ext uri="{FF2B5EF4-FFF2-40B4-BE49-F238E27FC236}">
                <a16:creationId xmlns="" xmlns:a16="http://schemas.microsoft.com/office/drawing/2014/main" id="{F1F2EDCC-25D2-4645-AD1D-3B5565CFC87B}"/>
              </a:ext>
            </a:extLst>
          </p:cNvPr>
          <p:cNvCxnSpPr>
            <a:stCxn id="10" idx="3"/>
            <a:endCxn id="13" idx="1"/>
          </p:cNvCxnSpPr>
          <p:nvPr/>
        </p:nvCxnSpPr>
        <p:spPr bwMode="auto">
          <a:xfrm flipV="1">
            <a:off x="4905037" y="2957863"/>
            <a:ext cx="385452" cy="171311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F42EFF28-464F-3447-B9A7-3C78F975E75B}"/>
              </a:ext>
            </a:extLst>
          </p:cNvPr>
          <p:cNvSpPr/>
          <p:nvPr/>
        </p:nvSpPr>
        <p:spPr bwMode="auto">
          <a:xfrm>
            <a:off x="5290489" y="4404837"/>
            <a:ext cx="2281547" cy="532287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rPr>
              <a:t>Statistical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rPr>
              <a:t> Analysis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B90FF63A-DCB4-524A-8A4A-79BA7055C60E}"/>
              </a:ext>
            </a:extLst>
          </p:cNvPr>
          <p:cNvGrpSpPr/>
          <p:nvPr/>
        </p:nvGrpSpPr>
        <p:grpSpPr>
          <a:xfrm>
            <a:off x="1557679" y="5181600"/>
            <a:ext cx="3347358" cy="765310"/>
            <a:chOff x="350569" y="5258913"/>
            <a:chExt cx="3347358" cy="765310"/>
          </a:xfrm>
        </p:grpSpPr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EA35BF87-6066-0341-BD1F-CAA0ACF56AE1}"/>
                </a:ext>
              </a:extLst>
            </p:cNvPr>
            <p:cNvSpPr/>
            <p:nvPr/>
          </p:nvSpPr>
          <p:spPr bwMode="auto">
            <a:xfrm>
              <a:off x="350569" y="5258913"/>
              <a:ext cx="3347358" cy="765310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Source Data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 Archiving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1" name="Magnetic Disk 20">
              <a:extLst>
                <a:ext uri="{FF2B5EF4-FFF2-40B4-BE49-F238E27FC236}">
                  <a16:creationId xmlns="" xmlns:a16="http://schemas.microsoft.com/office/drawing/2014/main" id="{5C2803FD-0076-E843-BE04-D1B5D1ECDD91}"/>
                </a:ext>
              </a:extLst>
            </p:cNvPr>
            <p:cNvSpPr/>
            <p:nvPr/>
          </p:nvSpPr>
          <p:spPr bwMode="auto">
            <a:xfrm>
              <a:off x="431965" y="5423633"/>
              <a:ext cx="416874" cy="443767"/>
            </a:xfrm>
            <a:prstGeom prst="flowChartMagneticDisk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22" name="Multidocument 21">
              <a:extLst>
                <a:ext uri="{FF2B5EF4-FFF2-40B4-BE49-F238E27FC236}">
                  <a16:creationId xmlns="" xmlns:a16="http://schemas.microsoft.com/office/drawing/2014/main" id="{5C8BF854-8D4C-6140-8323-150897ACD0E1}"/>
                </a:ext>
              </a:extLst>
            </p:cNvPr>
            <p:cNvSpPr/>
            <p:nvPr/>
          </p:nvSpPr>
          <p:spPr bwMode="auto">
            <a:xfrm>
              <a:off x="3114180" y="5450526"/>
              <a:ext cx="416874" cy="493074"/>
            </a:xfrm>
            <a:prstGeom prst="flowChartMultidocumen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8541A6E0-46EE-694F-9228-21670C688B39}"/>
              </a:ext>
            </a:extLst>
          </p:cNvPr>
          <p:cNvCxnSpPr>
            <a:stCxn id="10" idx="2"/>
            <a:endCxn id="20" idx="0"/>
          </p:cNvCxnSpPr>
          <p:nvPr/>
        </p:nvCxnSpPr>
        <p:spPr bwMode="auto">
          <a:xfrm>
            <a:off x="3231358" y="4937125"/>
            <a:ext cx="0" cy="2444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="" xmlns:a16="http://schemas.microsoft.com/office/drawing/2014/main" id="{3CA8BEF4-7C2D-2D40-8631-472B804918A1}"/>
              </a:ext>
            </a:extLst>
          </p:cNvPr>
          <p:cNvCxnSpPr/>
          <p:nvPr/>
        </p:nvCxnSpPr>
        <p:spPr bwMode="auto">
          <a:xfrm flipV="1">
            <a:off x="7114836" y="4010726"/>
            <a:ext cx="0" cy="3941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="" xmlns:a16="http://schemas.microsoft.com/office/drawing/2014/main" id="{7CC15695-DAFA-864F-B2EB-810DC35E98A8}"/>
              </a:ext>
            </a:extLst>
          </p:cNvPr>
          <p:cNvCxnSpPr/>
          <p:nvPr/>
        </p:nvCxnSpPr>
        <p:spPr bwMode="auto">
          <a:xfrm>
            <a:off x="5743236" y="4010726"/>
            <a:ext cx="0" cy="3941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5520E62-5FEE-F647-A8D9-C38E809E4F83}"/>
              </a:ext>
            </a:extLst>
          </p:cNvPr>
          <p:cNvSpPr txBox="1"/>
          <p:nvPr/>
        </p:nvSpPr>
        <p:spPr>
          <a:xfrm>
            <a:off x="5667036" y="4095633"/>
            <a:ext cx="6527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u="none">
                <a:latin typeface="Calibri" charset="0"/>
                <a:ea typeface="Calibri" charset="0"/>
                <a:cs typeface="Calibri" charset="0"/>
              </a:rPr>
              <a:t>Use Data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F91DD0FE-047A-AD43-B5B7-40E81C22CF3E}"/>
              </a:ext>
            </a:extLst>
          </p:cNvPr>
          <p:cNvSpPr txBox="1"/>
          <p:nvPr/>
        </p:nvSpPr>
        <p:spPr>
          <a:xfrm>
            <a:off x="6387611" y="4095633"/>
            <a:ext cx="8034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u="none">
                <a:latin typeface="Calibri" charset="0"/>
                <a:ea typeface="Calibri" charset="0"/>
                <a:cs typeface="Calibri" charset="0"/>
              </a:rPr>
              <a:t>Create Data</a:t>
            </a:r>
            <a:endParaRPr lang="en-US" sz="1000" b="0" u="none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ECE64FF8-DD2D-6948-9843-2A34FE85BD69}"/>
              </a:ext>
            </a:extLst>
          </p:cNvPr>
          <p:cNvSpPr/>
          <p:nvPr/>
        </p:nvSpPr>
        <p:spPr bwMode="auto">
          <a:xfrm>
            <a:off x="5290489" y="5181600"/>
            <a:ext cx="2281547" cy="76531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rPr>
              <a:t>Code Repository and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rPr>
              <a:t>Version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rPr>
              <a:t> Control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="" xmlns:a16="http://schemas.microsoft.com/office/drawing/2014/main" id="{0086D5F5-55C4-CF47-A1A6-615F6C5D0128}"/>
              </a:ext>
            </a:extLst>
          </p:cNvPr>
          <p:cNvCxnSpPr>
            <a:stCxn id="18" idx="2"/>
            <a:endCxn id="28" idx="0"/>
          </p:cNvCxnSpPr>
          <p:nvPr/>
        </p:nvCxnSpPr>
        <p:spPr bwMode="auto">
          <a:xfrm>
            <a:off x="6431263" y="4937124"/>
            <a:ext cx="0" cy="2444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75D0428F-442F-9C41-B402-AE49D99751A3}"/>
              </a:ext>
            </a:extLst>
          </p:cNvPr>
          <p:cNvSpPr/>
          <p:nvPr/>
        </p:nvSpPr>
        <p:spPr bwMode="auto">
          <a:xfrm>
            <a:off x="1557679" y="6173313"/>
            <a:ext cx="3347358" cy="532287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rPr>
              <a:t>Manage Archive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0935383F-EAFB-9C44-A6C1-80BE889EB968}"/>
              </a:ext>
            </a:extLst>
          </p:cNvPr>
          <p:cNvSpPr/>
          <p:nvPr/>
        </p:nvSpPr>
        <p:spPr bwMode="auto">
          <a:xfrm>
            <a:off x="5279975" y="6173312"/>
            <a:ext cx="2292061" cy="532287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rPr>
              <a:t>“Model” Development Lifecycle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="" xmlns:a16="http://schemas.microsoft.com/office/drawing/2014/main" id="{1B5A63C3-5688-FA4E-B12F-4D5FEBCC03C2}"/>
              </a:ext>
            </a:extLst>
          </p:cNvPr>
          <p:cNvCxnSpPr>
            <a:stCxn id="30" idx="0"/>
            <a:endCxn id="20" idx="2"/>
          </p:cNvCxnSpPr>
          <p:nvPr/>
        </p:nvCxnSpPr>
        <p:spPr bwMode="auto">
          <a:xfrm flipV="1">
            <a:off x="3231358" y="5946910"/>
            <a:ext cx="0" cy="2264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4CE021B8-4124-5546-A166-FFC815BB9AB9}"/>
              </a:ext>
            </a:extLst>
          </p:cNvPr>
          <p:cNvCxnSpPr>
            <a:stCxn id="31" idx="0"/>
            <a:endCxn id="28" idx="2"/>
          </p:cNvCxnSpPr>
          <p:nvPr/>
        </p:nvCxnSpPr>
        <p:spPr bwMode="auto">
          <a:xfrm flipV="1">
            <a:off x="6426006" y="5946910"/>
            <a:ext cx="5257" cy="2264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B32C108C-79AB-BF44-816E-B54F1B769D41}"/>
              </a:ext>
            </a:extLst>
          </p:cNvPr>
          <p:cNvSpPr/>
          <p:nvPr/>
        </p:nvSpPr>
        <p:spPr bwMode="auto">
          <a:xfrm>
            <a:off x="5725671" y="3591427"/>
            <a:ext cx="1447800" cy="27423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b="0" u="none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Other TBD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16843DCF-5266-8B46-9A7B-C33BD3041537}"/>
              </a:ext>
            </a:extLst>
          </p:cNvPr>
          <p:cNvGrpSpPr/>
          <p:nvPr/>
        </p:nvGrpSpPr>
        <p:grpSpPr>
          <a:xfrm>
            <a:off x="5290489" y="1165225"/>
            <a:ext cx="5100947" cy="676792"/>
            <a:chOff x="3890653" y="1165225"/>
            <a:chExt cx="5100947" cy="676792"/>
          </a:xfrm>
        </p:grpSpPr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71B51E7F-833F-6F4E-9351-E2E36E56CE22}"/>
                </a:ext>
              </a:extLst>
            </p:cNvPr>
            <p:cNvSpPr/>
            <p:nvPr/>
          </p:nvSpPr>
          <p:spPr bwMode="auto">
            <a:xfrm>
              <a:off x="3890653" y="1165225"/>
              <a:ext cx="5100947" cy="676792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GIS Services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="" xmlns:a16="http://schemas.microsoft.com/office/drawing/2014/main" id="{2B87DBE3-5CB1-CB41-B111-7289C9262733}"/>
                </a:ext>
              </a:extLst>
            </p:cNvPr>
            <p:cNvSpPr/>
            <p:nvPr/>
          </p:nvSpPr>
          <p:spPr bwMode="auto">
            <a:xfrm>
              <a:off x="3962400" y="1456705"/>
              <a:ext cx="1752600" cy="35329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Manage Geospatial Data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="" xmlns:a16="http://schemas.microsoft.com/office/drawing/2014/main" id="{7220F831-3909-F644-8E8B-0F8973303833}"/>
                </a:ext>
              </a:extLst>
            </p:cNvPr>
            <p:cNvSpPr/>
            <p:nvPr/>
          </p:nvSpPr>
          <p:spPr bwMode="auto">
            <a:xfrm>
              <a:off x="5776851" y="1456705"/>
              <a:ext cx="1752600" cy="35329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Integrate “Value” Data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="" xmlns:a16="http://schemas.microsoft.com/office/drawing/2014/main" id="{6DB191BC-5D16-154A-A34C-002910E2900A}"/>
                </a:ext>
              </a:extLst>
            </p:cNvPr>
            <p:cNvSpPr/>
            <p:nvPr/>
          </p:nvSpPr>
          <p:spPr bwMode="auto">
            <a:xfrm>
              <a:off x="7595754" y="1456705"/>
              <a:ext cx="1319646" cy="35329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Analytic Tools/Services</a:t>
              </a:r>
            </a:p>
          </p:txBody>
        </p:sp>
      </p:grpSp>
      <p:cxnSp>
        <p:nvCxnSpPr>
          <p:cNvPr id="40" name="Elbow Connector 39">
            <a:extLst>
              <a:ext uri="{FF2B5EF4-FFF2-40B4-BE49-F238E27FC236}">
                <a16:creationId xmlns="" xmlns:a16="http://schemas.microsoft.com/office/drawing/2014/main" id="{271EAB4E-0236-F64B-868C-0B64631F9B99}"/>
              </a:ext>
            </a:extLst>
          </p:cNvPr>
          <p:cNvCxnSpPr>
            <a:stCxn id="13" idx="1"/>
            <a:endCxn id="36" idx="1"/>
          </p:cNvCxnSpPr>
          <p:nvPr/>
        </p:nvCxnSpPr>
        <p:spPr bwMode="auto">
          <a:xfrm rot="10800000">
            <a:off x="5290489" y="1503621"/>
            <a:ext cx="12700" cy="1454242"/>
          </a:xfrm>
          <a:prstGeom prst="bentConnector3">
            <a:avLst>
              <a:gd name="adj1" fmla="val 161299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41" name="Straight Arrow Connector 40">
            <a:extLst>
              <a:ext uri="{FF2B5EF4-FFF2-40B4-BE49-F238E27FC236}">
                <a16:creationId xmlns="" xmlns:a16="http://schemas.microsoft.com/office/drawing/2014/main" id="{0644BE6F-178F-5347-9DA0-D0CD16CE619B}"/>
              </a:ext>
            </a:extLst>
          </p:cNvPr>
          <p:cNvCxnSpPr>
            <a:stCxn id="44" idx="0"/>
          </p:cNvCxnSpPr>
          <p:nvPr/>
        </p:nvCxnSpPr>
        <p:spPr bwMode="auto">
          <a:xfrm flipH="1" flipV="1">
            <a:off x="9167319" y="1842018"/>
            <a:ext cx="8164" cy="3887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42" name="Straight Arrow Connector 41">
            <a:extLst>
              <a:ext uri="{FF2B5EF4-FFF2-40B4-BE49-F238E27FC236}">
                <a16:creationId xmlns="" xmlns:a16="http://schemas.microsoft.com/office/drawing/2014/main" id="{E1F65C56-2DA8-474A-8C65-59EDBB017232}"/>
              </a:ext>
            </a:extLst>
          </p:cNvPr>
          <p:cNvCxnSpPr>
            <a:stCxn id="13" idx="3"/>
          </p:cNvCxnSpPr>
          <p:nvPr/>
        </p:nvCxnSpPr>
        <p:spPr bwMode="auto">
          <a:xfrm>
            <a:off x="7572036" y="2957862"/>
            <a:ext cx="42253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49744CBF-BF70-3443-8FE1-130958CA8E77}"/>
              </a:ext>
            </a:extLst>
          </p:cNvPr>
          <p:cNvGrpSpPr/>
          <p:nvPr/>
        </p:nvGrpSpPr>
        <p:grpSpPr>
          <a:xfrm>
            <a:off x="7961200" y="2230742"/>
            <a:ext cx="2428566" cy="1779984"/>
            <a:chOff x="6594734" y="2230742"/>
            <a:chExt cx="2428566" cy="1779984"/>
          </a:xfrm>
        </p:grpSpPr>
        <p:sp>
          <p:nvSpPr>
            <p:cNvPr id="44" name="Rectangle 43">
              <a:extLst>
                <a:ext uri="{FF2B5EF4-FFF2-40B4-BE49-F238E27FC236}">
                  <a16:creationId xmlns="" xmlns:a16="http://schemas.microsoft.com/office/drawing/2014/main" id="{622F196C-4A3A-DE4B-9171-9913CD46CE86}"/>
                </a:ext>
              </a:extLst>
            </p:cNvPr>
            <p:cNvSpPr/>
            <p:nvPr/>
          </p:nvSpPr>
          <p:spPr bwMode="auto">
            <a:xfrm>
              <a:off x="6594734" y="2230742"/>
              <a:ext cx="2428566" cy="1779984"/>
            </a:xfrm>
            <a:prstGeom prst="rect">
              <a:avLst/>
            </a:prstGeom>
            <a:solidFill>
              <a:srgbClr val="7030A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Core User Functions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="" xmlns:a16="http://schemas.microsoft.com/office/drawing/2014/main" id="{03AA9CE3-01F3-0844-99C2-ED26D8A68D14}"/>
                </a:ext>
              </a:extLst>
            </p:cNvPr>
            <p:cNvSpPr/>
            <p:nvPr/>
          </p:nvSpPr>
          <p:spPr bwMode="auto">
            <a:xfrm>
              <a:off x="6734409" y="2667000"/>
              <a:ext cx="2149216" cy="23947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u="none" dirty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Data Search and Retrieval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="" xmlns:a16="http://schemas.microsoft.com/office/drawing/2014/main" id="{6A4DA6DE-C79C-E34A-AE3F-42CD1FF256BC}"/>
                </a:ext>
              </a:extLst>
            </p:cNvPr>
            <p:cNvSpPr/>
            <p:nvPr/>
          </p:nvSpPr>
          <p:spPr bwMode="auto">
            <a:xfrm>
              <a:off x="6734409" y="2971800"/>
              <a:ext cx="2149216" cy="23947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u="none" dirty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Static and Interactive Maps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="" xmlns:a16="http://schemas.microsoft.com/office/drawing/2014/main" id="{4501AEA7-256F-574B-8767-0AA7FBC676DB}"/>
                </a:ext>
              </a:extLst>
            </p:cNvPr>
            <p:cNvSpPr/>
            <p:nvPr/>
          </p:nvSpPr>
          <p:spPr bwMode="auto">
            <a:xfrm>
              <a:off x="6734409" y="3286317"/>
              <a:ext cx="2149216" cy="23947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u="none" dirty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Charting and Visualizations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="" xmlns:a16="http://schemas.microsoft.com/office/drawing/2014/main" id="{314FF54E-E595-7644-907F-2CE2B15FEE5C}"/>
                </a:ext>
              </a:extLst>
            </p:cNvPr>
            <p:cNvSpPr/>
            <p:nvPr/>
          </p:nvSpPr>
          <p:spPr bwMode="auto">
            <a:xfrm>
              <a:off x="6734409" y="3596710"/>
              <a:ext cx="2149216" cy="23947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u="none" dirty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Templated Outputs/Reports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017D4ED7-8137-B740-9401-C077B2E545AE}"/>
              </a:ext>
            </a:extLst>
          </p:cNvPr>
          <p:cNvGrpSpPr/>
          <p:nvPr/>
        </p:nvGrpSpPr>
        <p:grpSpPr>
          <a:xfrm>
            <a:off x="7961200" y="4309736"/>
            <a:ext cx="2428566" cy="2167264"/>
            <a:chOff x="6569529" y="4309736"/>
            <a:chExt cx="2428566" cy="2167264"/>
          </a:xfrm>
        </p:grpSpPr>
        <p:sp>
          <p:nvSpPr>
            <p:cNvPr id="50" name="Rectangle 49">
              <a:extLst>
                <a:ext uri="{FF2B5EF4-FFF2-40B4-BE49-F238E27FC236}">
                  <a16:creationId xmlns="" xmlns:a16="http://schemas.microsoft.com/office/drawing/2014/main" id="{B99A1709-0539-854B-B44E-493EB4084DB0}"/>
                </a:ext>
              </a:extLst>
            </p:cNvPr>
            <p:cNvSpPr/>
            <p:nvPr/>
          </p:nvSpPr>
          <p:spPr bwMode="auto">
            <a:xfrm>
              <a:off x="6569529" y="4309736"/>
              <a:ext cx="2428566" cy="2167264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b="0" u="none" dirty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Output Products &amp; Services Framework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="" xmlns:a16="http://schemas.microsoft.com/office/drawing/2014/main" id="{71FE6372-6A06-D04C-AB40-9D54071A6973}"/>
                </a:ext>
              </a:extLst>
            </p:cNvPr>
            <p:cNvSpPr/>
            <p:nvPr/>
          </p:nvSpPr>
          <p:spPr bwMode="auto">
            <a:xfrm>
              <a:off x="6709204" y="4876800"/>
              <a:ext cx="2149216" cy="23947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u="none" dirty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Demographic Dividend Profiles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="" xmlns:a16="http://schemas.microsoft.com/office/drawing/2014/main" id="{97F0845E-4381-8144-9951-32E4566C1241}"/>
                </a:ext>
              </a:extLst>
            </p:cNvPr>
            <p:cNvSpPr/>
            <p:nvPr/>
          </p:nvSpPr>
          <p:spPr bwMode="auto">
            <a:xfrm>
              <a:off x="6709204" y="5181600"/>
              <a:ext cx="2149216" cy="23947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u="none" dirty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DECA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4E8E0E32-B95E-2D4B-9369-A6E6DE9D2C82}"/>
                </a:ext>
              </a:extLst>
            </p:cNvPr>
            <p:cNvSpPr/>
            <p:nvPr/>
          </p:nvSpPr>
          <p:spPr bwMode="auto">
            <a:xfrm>
              <a:off x="6709204" y="5486400"/>
              <a:ext cx="2149216" cy="23947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u="none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Family Planning Profiles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="" xmlns:a16="http://schemas.microsoft.com/office/drawing/2014/main" id="{E2E28A3D-A4E4-5345-8CB1-0E782B57FCEB}"/>
                </a:ext>
              </a:extLst>
            </p:cNvPr>
            <p:cNvSpPr/>
            <p:nvPr/>
          </p:nvSpPr>
          <p:spPr bwMode="auto">
            <a:xfrm>
              <a:off x="6709204" y="5807420"/>
              <a:ext cx="2149216" cy="23947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u="none" dirty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UNFPA Website Profiles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="" xmlns:a16="http://schemas.microsoft.com/office/drawing/2014/main" id="{AC95DF4B-6FA9-C146-A43C-8578888F2EB2}"/>
                </a:ext>
              </a:extLst>
            </p:cNvPr>
            <p:cNvSpPr/>
            <p:nvPr/>
          </p:nvSpPr>
          <p:spPr bwMode="auto">
            <a:xfrm>
              <a:off x="6709204" y="6128440"/>
              <a:ext cx="2149216" cy="23947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0" u="none" dirty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Others TBD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cxnSp>
        <p:nvCxnSpPr>
          <p:cNvPr id="56" name="Straight Arrow Connector 55">
            <a:extLst>
              <a:ext uri="{FF2B5EF4-FFF2-40B4-BE49-F238E27FC236}">
                <a16:creationId xmlns="" xmlns:a16="http://schemas.microsoft.com/office/drawing/2014/main" id="{72FBBDC5-FFBA-1741-A24B-D6246AA1142F}"/>
              </a:ext>
            </a:extLst>
          </p:cNvPr>
          <p:cNvCxnSpPr>
            <a:stCxn id="44" idx="2"/>
            <a:endCxn id="50" idx="0"/>
          </p:cNvCxnSpPr>
          <p:nvPr/>
        </p:nvCxnSpPr>
        <p:spPr bwMode="auto">
          <a:xfrm>
            <a:off x="9175483" y="4010726"/>
            <a:ext cx="0" cy="2990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grpSp>
        <p:nvGrpSpPr>
          <p:cNvPr id="57" name="Group 56">
            <a:extLst>
              <a:ext uri="{FF2B5EF4-FFF2-40B4-BE49-F238E27FC236}">
                <a16:creationId xmlns="" xmlns:a16="http://schemas.microsoft.com/office/drawing/2014/main" id="{2B6AF06F-0F1A-8549-883F-62F4604446C5}"/>
              </a:ext>
            </a:extLst>
          </p:cNvPr>
          <p:cNvGrpSpPr/>
          <p:nvPr/>
        </p:nvGrpSpPr>
        <p:grpSpPr>
          <a:xfrm>
            <a:off x="1557679" y="1165225"/>
            <a:ext cx="3347358" cy="1485900"/>
            <a:chOff x="157843" y="1165225"/>
            <a:chExt cx="3347358" cy="1485900"/>
          </a:xfrm>
        </p:grpSpPr>
        <p:sp>
          <p:nvSpPr>
            <p:cNvPr id="58" name="Rectangle 57">
              <a:extLst>
                <a:ext uri="{FF2B5EF4-FFF2-40B4-BE49-F238E27FC236}">
                  <a16:creationId xmlns="" xmlns:a16="http://schemas.microsoft.com/office/drawing/2014/main" id="{8E1FE755-E221-704B-834B-13B4B694ABB9}"/>
                </a:ext>
              </a:extLst>
            </p:cNvPr>
            <p:cNvSpPr/>
            <p:nvPr/>
          </p:nvSpPr>
          <p:spPr bwMode="auto">
            <a:xfrm>
              <a:off x="157843" y="1165225"/>
              <a:ext cx="3347358" cy="1485900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Data</a:t>
              </a:r>
              <a:r>
                <a:rPr kumimoji="0" lang="en-US" sz="1600" b="0" i="0" u="none" strike="noStrike" cap="none" normalizeH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 Sources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="" xmlns:a16="http://schemas.microsoft.com/office/drawing/2014/main" id="{66FF1814-B632-9442-AD30-39FD8DA82172}"/>
                </a:ext>
              </a:extLst>
            </p:cNvPr>
            <p:cNvSpPr/>
            <p:nvPr/>
          </p:nvSpPr>
          <p:spPr bwMode="auto">
            <a:xfrm>
              <a:off x="304800" y="1565522"/>
              <a:ext cx="1447800" cy="24447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Census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="" xmlns:a16="http://schemas.microsoft.com/office/drawing/2014/main" id="{E3BA3E8A-3286-EA46-9A14-75FEA812D441}"/>
                </a:ext>
              </a:extLst>
            </p:cNvPr>
            <p:cNvSpPr/>
            <p:nvPr/>
          </p:nvSpPr>
          <p:spPr bwMode="auto">
            <a:xfrm>
              <a:off x="1866900" y="1565522"/>
              <a:ext cx="1447800" cy="24447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Household Surveys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="" xmlns:a16="http://schemas.microsoft.com/office/drawing/2014/main" id="{7E13D89B-55CA-884C-A125-2C7FE3611A29}"/>
                </a:ext>
              </a:extLst>
            </p:cNvPr>
            <p:cNvSpPr/>
            <p:nvPr/>
          </p:nvSpPr>
          <p:spPr bwMode="auto">
            <a:xfrm>
              <a:off x="1874817" y="1905000"/>
              <a:ext cx="1447800" cy="24447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Humanitarian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="" xmlns:a16="http://schemas.microsoft.com/office/drawing/2014/main" id="{F9034750-DBA0-D14B-8DB6-065DD542466E}"/>
                </a:ext>
              </a:extLst>
            </p:cNvPr>
            <p:cNvSpPr/>
            <p:nvPr/>
          </p:nvSpPr>
          <p:spPr bwMode="auto">
            <a:xfrm>
              <a:off x="304800" y="1905000"/>
              <a:ext cx="1447800" cy="24447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0" u="none" dirty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Programmes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="" xmlns:a16="http://schemas.microsoft.com/office/drawing/2014/main" id="{3B8EE60C-AA2A-8245-BCCE-EE9E9FD9925F}"/>
                </a:ext>
              </a:extLst>
            </p:cNvPr>
            <p:cNvSpPr/>
            <p:nvPr/>
          </p:nvSpPr>
          <p:spPr bwMode="auto">
            <a:xfrm>
              <a:off x="1874817" y="2244478"/>
              <a:ext cx="1447800" cy="27012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Others TBD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="" xmlns:a16="http://schemas.microsoft.com/office/drawing/2014/main" id="{BBEDAE53-5910-4245-B94C-76A8CF90CF73}"/>
                </a:ext>
              </a:extLst>
            </p:cNvPr>
            <p:cNvSpPr/>
            <p:nvPr/>
          </p:nvSpPr>
          <p:spPr bwMode="auto">
            <a:xfrm>
              <a:off x="304800" y="2244478"/>
              <a:ext cx="1447800" cy="24447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0" u="none" dirty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UN Partners</a:t>
              </a: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611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587" y="1026366"/>
            <a:ext cx="10515600" cy="5831633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Indicator data 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Indicator data (e.g. based on census, surveys) aggregated to boundaries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Gridded indicator data</a:t>
            </a:r>
          </a:p>
          <a:p>
            <a:r>
              <a:rPr lang="en-US" sz="2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Human settlement </a:t>
            </a:r>
          </a:p>
          <a:p>
            <a:r>
              <a:rPr lang="en-US" sz="2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Boundaries</a:t>
            </a:r>
          </a:p>
          <a:p>
            <a:r>
              <a:rPr lang="en-US" sz="2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Infrastructure data</a:t>
            </a:r>
            <a:r>
              <a:rPr lang="en-US" sz="24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US" sz="18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e.g. hospital, clinic, road, water system</a:t>
            </a:r>
          </a:p>
          <a:p>
            <a:r>
              <a:rPr lang="en-US" sz="2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High resolution population base layers 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Number of population by age and sex at EA level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Gridded population data by age and sex </a:t>
            </a:r>
          </a:p>
          <a:p>
            <a:r>
              <a:rPr lang="en-US" sz="2400" b="1" dirty="0" smtClean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Location </a:t>
            </a:r>
            <a:r>
              <a:rPr lang="en-US" sz="2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data</a:t>
            </a:r>
            <a:r>
              <a:rPr lang="en-US" sz="24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US" sz="18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e.g. census with HH-level GPS, survey cluster locations</a:t>
            </a:r>
            <a:endParaRPr lang="en-US" sz="2000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Other geospatial data</a:t>
            </a:r>
          </a:p>
          <a:p>
            <a:pPr lvl="1"/>
            <a:r>
              <a:rPr lang="en-US" sz="1800" dirty="0"/>
              <a:t>Topology data, e.g. </a:t>
            </a:r>
            <a:r>
              <a:rPr lang="en-US" sz="18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land use/cover, elevation 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Environmental data, e.g. vegetation index, surface temperature, precipitation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Risk boundary, e.g. natural disaster exposure areas, conflict zones</a:t>
            </a:r>
          </a:p>
          <a:p>
            <a:pPr>
              <a:lnSpc>
                <a:spcPct val="100000"/>
              </a:lnSpc>
            </a:pPr>
            <a:r>
              <a:rPr lang="en-US" sz="2400" b="1" dirty="0" err="1" smtClean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Basemaps</a:t>
            </a:r>
            <a:r>
              <a:rPr lang="en-US" sz="1800" dirty="0" smtClean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US" sz="18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e.g. Open Street Map</a:t>
            </a:r>
            <a:endParaRPr lang="en-US" sz="18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90550" y="278000"/>
            <a:ext cx="9858143" cy="39954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3.3. Geospatial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Data for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PDP - The Platform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073020"/>
            <a:ext cx="11001243" cy="5690528"/>
          </a:xfrm>
        </p:spPr>
        <p:txBody>
          <a:bodyPr>
            <a:noAutofit/>
          </a:bodyPr>
          <a:lstStyle/>
          <a:p>
            <a:pPr marL="0" indent="0">
              <a:spcAft>
                <a:spcPts val="2400"/>
              </a:spcAft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 platform </a:t>
            </a:r>
            <a:r>
              <a:rPr lang="en-US" sz="28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will have a </a:t>
            </a:r>
            <a:r>
              <a:rPr lang="en-US" sz="2800" u="sng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user-friendly public interface</a:t>
            </a:r>
            <a:r>
              <a:rPr lang="en-US" sz="28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with </a:t>
            </a:r>
            <a:r>
              <a:rPr lang="en-US" sz="2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 abilities to: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Visualize</a:t>
            </a:r>
            <a:r>
              <a:rPr lang="en-US" sz="28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including </a:t>
            </a:r>
            <a:r>
              <a:rPr lang="en-US" sz="28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overlay</a:t>
            </a:r>
            <a:r>
              <a:rPr lang="en-US" sz="28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various geospatial data </a:t>
            </a:r>
            <a:r>
              <a:rPr 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(e.g. vector, raster)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800" b="1" dirty="0">
                <a:latin typeface="Calibri" panose="020F0502020204030204" pitchFamily="34" charset="0"/>
                <a:cs typeface="Arial" panose="020B0604020202020204" pitchFamily="34" charset="0"/>
              </a:rPr>
              <a:t>Customize</a:t>
            </a:r>
            <a:r>
              <a:rPr 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 the maps </a:t>
            </a:r>
            <a:r>
              <a:rPr 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(e.g. title, legend, scale bar, north arrow, color categories, transparency)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800" b="1" dirty="0">
                <a:latin typeface="Calibri" panose="020F0502020204030204" pitchFamily="34" charset="0"/>
                <a:cs typeface="Arial" panose="020B0604020202020204" pitchFamily="34" charset="0"/>
              </a:rPr>
              <a:t>Adjust</a:t>
            </a:r>
            <a:r>
              <a:rPr 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 the interface </a:t>
            </a:r>
            <a:r>
              <a:rPr 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(e.g. zoom in/out/ to full extent, pan)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b="1" dirty="0">
                <a:latin typeface="Calibri" panose="020F0502020204030204" pitchFamily="34" charset="0"/>
                <a:cs typeface="Arial" panose="020B0604020202020204" pitchFamily="34" charset="0"/>
              </a:rPr>
              <a:t>Interactively</a:t>
            </a:r>
            <a:r>
              <a:rPr 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 show correspondent values for selected area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Has a “</a:t>
            </a:r>
            <a:r>
              <a:rPr lang="en-US" sz="2800" b="1" dirty="0">
                <a:latin typeface="Calibri" panose="020F0502020204030204" pitchFamily="34" charset="0"/>
                <a:cs typeface="Arial" panose="020B0604020202020204" pitchFamily="34" charset="0"/>
              </a:rPr>
              <a:t>query</a:t>
            </a:r>
            <a:r>
              <a:rPr 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” function to target priority areas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Conduct simple pre-designed </a:t>
            </a:r>
            <a:r>
              <a:rPr lang="en-US" sz="2800" b="1" dirty="0">
                <a:latin typeface="Calibri" panose="020F0502020204030204" pitchFamily="34" charset="0"/>
                <a:cs typeface="Arial" panose="020B0604020202020204" pitchFamily="34" charset="0"/>
              </a:rPr>
              <a:t>statistical</a:t>
            </a:r>
            <a:r>
              <a:rPr 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US" sz="2800" b="1" dirty="0">
                <a:latin typeface="Calibri" panose="020F0502020204030204" pitchFamily="34" charset="0"/>
                <a:cs typeface="Arial" panose="020B0604020202020204" pitchFamily="34" charset="0"/>
              </a:rPr>
              <a:t>geospatial analysis</a:t>
            </a:r>
            <a:r>
              <a:rPr 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(e.g. statistical summary, buffer, zonal statistics)</a:t>
            </a:r>
          </a:p>
          <a:p>
            <a:pPr>
              <a:lnSpc>
                <a:spcPct val="100000"/>
              </a:lnSpc>
            </a:pPr>
            <a:r>
              <a:rPr lang="en-US" sz="2800" b="1" dirty="0">
                <a:latin typeface="Calibri" panose="020F0502020204030204" pitchFamily="34" charset="0"/>
                <a:cs typeface="Arial" panose="020B0604020202020204" pitchFamily="34" charset="0"/>
              </a:rPr>
              <a:t>Export</a:t>
            </a:r>
            <a:r>
              <a:rPr 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 maps, data and tables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6902" y="214964"/>
            <a:ext cx="11120403" cy="84844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3.4. Expected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Geospatial Functions of a Public Interface </a:t>
            </a:r>
          </a:p>
        </p:txBody>
      </p:sp>
    </p:spTree>
    <p:extLst>
      <p:ext uri="{BB962C8B-B14F-4D97-AF65-F5344CB8AC3E}">
        <p14:creationId xmlns:p14="http://schemas.microsoft.com/office/powerpoint/2010/main" val="97664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034239" cy="675708"/>
          </a:xfrm>
        </p:spPr>
        <p:txBody>
          <a:bodyPr/>
          <a:lstStyle/>
          <a:p>
            <a:r>
              <a:rPr lang="en-US" sz="3600" b="1" dirty="0" smtClean="0"/>
              <a:t>4.1. Building </a:t>
            </a:r>
            <a:r>
              <a:rPr lang="en-US" sz="3600" b="1" dirty="0"/>
              <a:t>the Architecture – III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90C-8C44-4AFE-AE9B-3AE2DE9B0C62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48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63" y="1177358"/>
            <a:ext cx="10469237" cy="568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00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90C-8C44-4AFE-AE9B-3AE2DE9B0C62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49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981" y="1194816"/>
            <a:ext cx="8824725" cy="566318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363200" cy="838200"/>
          </a:xfrm>
        </p:spPr>
        <p:txBody>
          <a:bodyPr/>
          <a:lstStyle/>
          <a:p>
            <a:r>
              <a:rPr lang="en-US" sz="3600" b="1" dirty="0" smtClean="0"/>
              <a:t>4.2. Building </a:t>
            </a:r>
            <a:r>
              <a:rPr lang="en-US" sz="3600" b="1" dirty="0"/>
              <a:t>the Architecture – IV </a:t>
            </a:r>
          </a:p>
        </p:txBody>
      </p:sp>
    </p:spTree>
    <p:extLst>
      <p:ext uri="{BB962C8B-B14F-4D97-AF65-F5344CB8AC3E}">
        <p14:creationId xmlns:p14="http://schemas.microsoft.com/office/powerpoint/2010/main" val="404126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99" y="96456"/>
            <a:ext cx="9234017" cy="8382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5.1. User </a:t>
            </a:r>
            <a:r>
              <a:rPr lang="en-US" sz="3600" b="1" dirty="0"/>
              <a:t>Experience workshops – I (Users, Data classification, journeys, landing page)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90C-8C44-4AFE-AE9B-3AE2DE9B0C62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50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699" y="1144633"/>
            <a:ext cx="5876335" cy="24478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675" y="3592467"/>
            <a:ext cx="4265582" cy="23172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674" y="3675592"/>
            <a:ext cx="3590769" cy="21509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3677" y="1437242"/>
            <a:ext cx="4904447" cy="23785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2149" y="4318374"/>
            <a:ext cx="3614323" cy="193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648" y="152400"/>
            <a:ext cx="10741152" cy="8382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5.2. User </a:t>
            </a:r>
            <a:r>
              <a:rPr lang="en-US" sz="3600" b="1" dirty="0"/>
              <a:t>Experience workshops – II (Stories &amp; Navigation)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90C-8C44-4AFE-AE9B-3AE2DE9B0C62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51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80" y="1372894"/>
            <a:ext cx="5984160" cy="37026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152" y="1255776"/>
            <a:ext cx="6022848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1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3595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5.3. </a:t>
            </a:r>
            <a:r>
              <a:rPr lang="en-US" sz="3600" b="1" dirty="0" smtClean="0"/>
              <a:t>User </a:t>
            </a:r>
            <a:r>
              <a:rPr lang="en-US" sz="3600" b="1" dirty="0"/>
              <a:t>Experience Workshops – IV (Data structures)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90C-8C44-4AFE-AE9B-3AE2DE9B0C62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52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78894" b="81279"/>
          <a:stretch/>
        </p:blipFill>
        <p:spPr>
          <a:xfrm>
            <a:off x="537681" y="1323930"/>
            <a:ext cx="1822513" cy="7907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713" y="4815620"/>
            <a:ext cx="4260891" cy="19058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306" y="1250522"/>
            <a:ext cx="7143750" cy="33051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6652" y="4880559"/>
            <a:ext cx="4801895" cy="88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1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2462"/>
            <a:ext cx="10515600" cy="839207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5.4. </a:t>
            </a:r>
            <a:r>
              <a:rPr lang="en-US" sz="3600" b="1" dirty="0" smtClean="0"/>
              <a:t>User </a:t>
            </a:r>
            <a:r>
              <a:rPr lang="en-US" sz="3600" b="1" dirty="0"/>
              <a:t>Experience Workshops – V (Data dimensions)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90C-8C44-4AFE-AE9B-3AE2DE9B0C62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53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03087"/>
            <a:ext cx="10146825" cy="505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6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" y="1101079"/>
            <a:ext cx="8120826" cy="574759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" y="1"/>
            <a:ext cx="7905750" cy="1048854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6.1. Example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of Expected Functions - I: </a:t>
            </a:r>
            <a:r>
              <a:rPr lang="en-US" sz="3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Overlaying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Geospatial Data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19446"/>
            <a:ext cx="2750689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Arial" panose="020B0604020202020204" pitchFamily="34" charset="0"/>
              </a:rPr>
              <a:t>Source: UNFPA Indonesia country project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105273" y="1101079"/>
            <a:ext cx="4056098" cy="28084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200"/>
              </a:spcAft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Data shown in this map:</a:t>
            </a:r>
          </a:p>
          <a:p>
            <a:pPr>
              <a:spcAft>
                <a:spcPts val="1200"/>
              </a:spcAft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- Indicator data</a:t>
            </a:r>
          </a:p>
          <a:p>
            <a:pPr>
              <a:spcAft>
                <a:spcPts val="1200"/>
              </a:spcAft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- Boundaries (village)</a:t>
            </a:r>
          </a:p>
          <a:p>
            <a:pPr>
              <a:spcAft>
                <a:spcPts val="1200"/>
              </a:spcAft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- Infrastructure (hospitals, schools…)</a:t>
            </a:r>
          </a:p>
          <a:p>
            <a:pPr>
              <a:spcAft>
                <a:spcPts val="1200"/>
              </a:spcAft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- Road system, Water system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3322" y="5604362"/>
            <a:ext cx="1893838" cy="119208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2557" y="4726546"/>
            <a:ext cx="1808026" cy="207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9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399" y="-76200"/>
            <a:ext cx="9114264" cy="1074720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6.2. Example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of Expected Functions - II: </a:t>
            </a:r>
            <a:r>
              <a:rPr lang="en-US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Analyzing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Geospatial 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64" y="998520"/>
            <a:ext cx="7503196" cy="579792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519446"/>
            <a:ext cx="260084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Arial" panose="020B0604020202020204" pitchFamily="34" charset="0"/>
              </a:rPr>
              <a:t>Source: UNFPA Zambia country project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688424" y="1324947"/>
            <a:ext cx="4503576" cy="37229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200"/>
              </a:spcAft>
            </a:pP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Data shown in this map:</a:t>
            </a:r>
          </a:p>
          <a:p>
            <a:pPr>
              <a:spcAft>
                <a:spcPts val="1200"/>
              </a:spcAft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- Indicator data (estimated number of pregnant women)</a:t>
            </a:r>
          </a:p>
          <a:p>
            <a:pPr>
              <a:spcAft>
                <a:spcPts val="1200"/>
              </a:spcAft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- Administrative boundaries (districts)</a:t>
            </a:r>
          </a:p>
          <a:p>
            <a:pPr>
              <a:spcAft>
                <a:spcPts val="1200"/>
              </a:spcAft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- Hospitals</a:t>
            </a:r>
          </a:p>
          <a:p>
            <a:pPr>
              <a:spcAft>
                <a:spcPts val="1200"/>
              </a:spcAft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- Areas with 20km to health facilities</a:t>
            </a:r>
          </a:p>
          <a:p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22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827" y="325224"/>
            <a:ext cx="9027771" cy="498598"/>
          </a:xfrm>
        </p:spPr>
        <p:txBody>
          <a:bodyPr/>
          <a:lstStyle/>
          <a:p>
            <a:r>
              <a:rPr lang="en-US" sz="3600" b="1" dirty="0" smtClean="0"/>
              <a:t>7.1. Partnership – </a:t>
            </a:r>
            <a:r>
              <a:rPr lang="en-US" sz="3600" b="1" dirty="0"/>
              <a:t>IPUMS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899999" y="1817920"/>
            <a:ext cx="108783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/>
              <a:t>Standardization &amp; dissemination data for 85 countries, 301 Censuses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Typical 5% data from Censuses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/>
              <a:t>Use: mostly students (60%) - US; 50% Economic analysis; ~14,000 approved users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Each year: additional 20-25 censuses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Harmonization of maps with census coding. </a:t>
            </a:r>
            <a:endParaRPr lang="en-US" sz="28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Future</a:t>
            </a:r>
            <a:r>
              <a:rPr lang="en-US" sz="2800" dirty="0"/>
              <a:t>: more censuses from round 2020; also, labor force surveys; aggregate climate, agricultural information into Raster format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/>
              <a:t>P</a:t>
            </a:r>
            <a:r>
              <a:rPr lang="en-US" sz="2800" b="1" dirty="0" smtClean="0"/>
              <a:t>artnership </a:t>
            </a:r>
            <a:r>
              <a:rPr lang="en-US" sz="2800" b="1" dirty="0"/>
              <a:t>with </a:t>
            </a:r>
            <a:r>
              <a:rPr lang="en-US" sz="2800" b="1" dirty="0" smtClean="0"/>
              <a:t>UNFPA: </a:t>
            </a:r>
            <a:r>
              <a:rPr lang="en-US" sz="2800" u="sng" dirty="0" smtClean="0"/>
              <a:t>expand </a:t>
            </a:r>
            <a:r>
              <a:rPr lang="en-US" sz="2800" u="sng" dirty="0"/>
              <a:t>users</a:t>
            </a:r>
            <a:r>
              <a:rPr lang="en-US" sz="2800" dirty="0"/>
              <a:t>, diversify </a:t>
            </a:r>
            <a:r>
              <a:rPr lang="en-US" sz="2800" dirty="0" smtClean="0"/>
              <a:t>funding</a:t>
            </a:r>
            <a:r>
              <a:rPr lang="en-US" sz="2800" dirty="0"/>
              <a:t>; partnership on data acquisition &amp; utilization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0400" y="-14078"/>
            <a:ext cx="2641600" cy="156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70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999" y="352504"/>
            <a:ext cx="9027771" cy="498598"/>
          </a:xfrm>
        </p:spPr>
        <p:txBody>
          <a:bodyPr/>
          <a:lstStyle/>
          <a:p>
            <a:r>
              <a:rPr lang="en-US" sz="3600" b="1" dirty="0" smtClean="0"/>
              <a:t>7.2. Partnership – </a:t>
            </a:r>
            <a:r>
              <a:rPr lang="en-US" sz="3600" b="1" dirty="0" smtClean="0"/>
              <a:t>REDATAM / IMIS 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899999" y="1817920"/>
            <a:ext cx="108783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Solution from </a:t>
            </a:r>
            <a:r>
              <a:rPr lang="en-US" sz="2800" u="sng" dirty="0"/>
              <a:t>past 30 years for data input and primary analysis, indicator production and reporting</a:t>
            </a:r>
            <a:r>
              <a:rPr lang="en-US" sz="2800" dirty="0"/>
              <a:t>; widespread in LAC &amp; some countries in Africa and Asia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Each </a:t>
            </a:r>
            <a:r>
              <a:rPr lang="en-US" sz="2800" dirty="0"/>
              <a:t>microdata stored in customized database (issues of comparability, harmonization across dates within countries, countries, regions?)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Limited GIS capabilities but linkage possibilities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“</a:t>
            </a:r>
            <a:r>
              <a:rPr lang="en-US" sz="2800" dirty="0" err="1"/>
              <a:t>Redatam</a:t>
            </a:r>
            <a:r>
              <a:rPr lang="en-US" sz="2800" dirty="0"/>
              <a:t> 7”: improve processing engine, “centralize” services, add more web interfaces and functionalities, charting, </a:t>
            </a:r>
            <a:r>
              <a:rPr lang="en-US" sz="2800" dirty="0" smtClean="0"/>
              <a:t>GIS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Potential approach: </a:t>
            </a:r>
            <a:r>
              <a:rPr lang="en-US" sz="2800" u="sng" dirty="0" smtClean="0"/>
              <a:t>main source for micro census data and service for country census data dissemination </a:t>
            </a:r>
            <a:endParaRPr lang="en-US" sz="2800" u="sng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0200" y="21072"/>
            <a:ext cx="2971800" cy="191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5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>
          <a:xfrm>
            <a:off x="789560" y="1293353"/>
            <a:ext cx="5186521" cy="4502800"/>
          </a:xfrm>
        </p:spPr>
        <p:txBody>
          <a:bodyPr>
            <a:normAutofit/>
          </a:bodyPr>
          <a:lstStyle/>
          <a:p>
            <a:r>
              <a:rPr lang="en-US" sz="2400" b="1" kern="1200" dirty="0" err="1">
                <a:solidFill>
                  <a:schemeClr val="tx1"/>
                </a:solidFill>
                <a:latin typeface="UNFPA-Test"/>
              </a:rPr>
              <a:t>RE</a:t>
            </a:r>
            <a:r>
              <a:rPr lang="en-US" sz="2400" kern="1200" dirty="0" err="1">
                <a:solidFill>
                  <a:schemeClr val="tx1"/>
                </a:solidFill>
                <a:latin typeface="UNFPA-Test"/>
              </a:rPr>
              <a:t>trieval</a:t>
            </a:r>
            <a:r>
              <a:rPr lang="en-US" sz="2400" kern="1200" dirty="0">
                <a:solidFill>
                  <a:schemeClr val="tx1"/>
                </a:solidFill>
                <a:latin typeface="UNFPA-Test"/>
              </a:rPr>
              <a:t> of </a:t>
            </a:r>
            <a:r>
              <a:rPr lang="en-US" sz="2400" b="1" kern="1200" dirty="0" err="1">
                <a:solidFill>
                  <a:schemeClr val="tx1"/>
                </a:solidFill>
                <a:latin typeface="UNFPA-Test"/>
              </a:rPr>
              <a:t>DAT</a:t>
            </a:r>
            <a:r>
              <a:rPr lang="en-US" sz="2400" kern="1200" dirty="0" err="1">
                <a:solidFill>
                  <a:schemeClr val="tx1"/>
                </a:solidFill>
                <a:latin typeface="UNFPA-Test"/>
              </a:rPr>
              <a:t>a</a:t>
            </a:r>
            <a:r>
              <a:rPr lang="en-US" sz="2400" kern="1200" dirty="0">
                <a:solidFill>
                  <a:schemeClr val="tx1"/>
                </a:solidFill>
                <a:latin typeface="UNFPA-Test"/>
              </a:rPr>
              <a:t> for Small </a:t>
            </a:r>
            <a:r>
              <a:rPr lang="en-US" sz="2400" b="1" kern="1200" dirty="0">
                <a:solidFill>
                  <a:schemeClr val="tx1"/>
                </a:solidFill>
                <a:latin typeface="UNFPA-Test"/>
              </a:rPr>
              <a:t>A</a:t>
            </a:r>
            <a:r>
              <a:rPr lang="en-US" sz="2400" kern="1200" dirty="0">
                <a:solidFill>
                  <a:schemeClr val="tx1"/>
                </a:solidFill>
                <a:latin typeface="UNFPA-Test"/>
              </a:rPr>
              <a:t>reas by </a:t>
            </a:r>
            <a:r>
              <a:rPr lang="en-US" sz="2400" b="1" kern="1200" dirty="0">
                <a:solidFill>
                  <a:schemeClr val="tx1"/>
                </a:solidFill>
                <a:latin typeface="UNFPA-Test"/>
              </a:rPr>
              <a:t>M</a:t>
            </a:r>
            <a:r>
              <a:rPr lang="en-US" sz="2400" kern="1200" dirty="0">
                <a:solidFill>
                  <a:schemeClr val="tx1"/>
                </a:solidFill>
                <a:latin typeface="UNFPA-Test"/>
              </a:rPr>
              <a:t>icrocomputer (REDATAM)</a:t>
            </a:r>
          </a:p>
          <a:p>
            <a:pPr>
              <a:lnSpc>
                <a:spcPct val="100000"/>
              </a:lnSpc>
            </a:pPr>
            <a:endParaRPr lang="en-US" sz="2400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REDATAM </a:t>
            </a:r>
            <a:r>
              <a:rPr lang="en-US" sz="2400" dirty="0">
                <a:solidFill>
                  <a:schemeClr val="tx1"/>
                </a:solidFill>
              </a:rPr>
              <a:t>helps you handle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large volumes of microdata in a </a:t>
            </a:r>
            <a:r>
              <a:rPr lang="en-US" sz="2400" b="1" u="sng" dirty="0">
                <a:solidFill>
                  <a:schemeClr val="tx1"/>
                </a:solidFill>
              </a:rPr>
              <a:t>hierarchical structure</a:t>
            </a:r>
            <a:r>
              <a:rPr lang="en-US" sz="2400" dirty="0">
                <a:solidFill>
                  <a:schemeClr val="tx1"/>
                </a:solidFill>
              </a:rPr>
              <a:t>… </a:t>
            </a:r>
          </a:p>
          <a:p>
            <a:pPr>
              <a:lnSpc>
                <a:spcPct val="100000"/>
              </a:lnSpc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…</a:t>
            </a:r>
            <a:r>
              <a:rPr lang="en-US" sz="2400" dirty="0">
                <a:solidFill>
                  <a:schemeClr val="tx1"/>
                </a:solidFill>
              </a:rPr>
              <a:t>making it easy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to process data for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u="sng" dirty="0">
                <a:solidFill>
                  <a:schemeClr val="tx1"/>
                </a:solidFill>
              </a:rPr>
              <a:t>specific geographical units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89560" y="359010"/>
            <a:ext cx="9433733" cy="509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7.2.1. What </a:t>
            </a:r>
            <a:r>
              <a:rPr lang="en-US" dirty="0"/>
              <a:t>REDATAM Can Do with Any Dataset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="" xmlns:a16="http://schemas.microsoft.com/office/drawing/2014/main" id="{9D1366A1-C0E1-41D0-BE8C-2C7C7299DB26}"/>
              </a:ext>
            </a:extLst>
          </p:cNvPr>
          <p:cNvGraphicFramePr/>
          <p:nvPr>
            <p:extLst/>
          </p:nvPr>
        </p:nvGraphicFramePr>
        <p:xfrm>
          <a:off x="6580651" y="996058"/>
          <a:ext cx="5568619" cy="3603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D6002F5D-8A79-460B-9B78-27613F8C0EAC}"/>
              </a:ext>
            </a:extLst>
          </p:cNvPr>
          <p:cNvSpPr/>
          <p:nvPr/>
        </p:nvSpPr>
        <p:spPr>
          <a:xfrm>
            <a:off x="4864866" y="5041098"/>
            <a:ext cx="68957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i="1" dirty="0">
                <a:solidFill>
                  <a:srgbClr val="8DA0AD"/>
                </a:solidFill>
                <a:latin typeface="UNFPA-Text" pitchFamily="82" charset="0"/>
              </a:rPr>
              <a:t>Maximum disaggregation</a:t>
            </a:r>
          </a:p>
          <a:p>
            <a:pPr algn="ctr">
              <a:defRPr/>
            </a:pPr>
            <a:r>
              <a:rPr lang="en-US" sz="2400" b="1" i="1" dirty="0">
                <a:solidFill>
                  <a:srgbClr val="8DA0AD"/>
                </a:solidFill>
                <a:latin typeface="UNFPA-Text" pitchFamily="82" charset="0"/>
              </a:rPr>
              <a:t>No need to process the whole database</a:t>
            </a:r>
          </a:p>
        </p:txBody>
      </p:sp>
      <p:sp>
        <p:nvSpPr>
          <p:cNvPr id="12" name="Circular Arrow 5">
            <a:extLst>
              <a:ext uri="{FF2B5EF4-FFF2-40B4-BE49-F238E27FC236}">
                <a16:creationId xmlns="" xmlns:a16="http://schemas.microsoft.com/office/drawing/2014/main" id="{1FDBE06A-2905-4E91-BF0C-4E3F43B57650}"/>
              </a:ext>
            </a:extLst>
          </p:cNvPr>
          <p:cNvSpPr/>
          <p:nvPr/>
        </p:nvSpPr>
        <p:spPr>
          <a:xfrm rot="17188441">
            <a:off x="6392289" y="4339752"/>
            <a:ext cx="2731344" cy="1819979"/>
          </a:xfrm>
          <a:prstGeom prst="circularArrow">
            <a:avLst>
              <a:gd name="adj1" fmla="val 12500"/>
              <a:gd name="adj2" fmla="val 1117240"/>
              <a:gd name="adj3" fmla="val 20457681"/>
              <a:gd name="adj4" fmla="val 16336081"/>
              <a:gd name="adj5" fmla="val 12059"/>
            </a:avLst>
          </a:prstGeom>
          <a:solidFill>
            <a:srgbClr val="8DA0A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2433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05743" y="398154"/>
            <a:ext cx="9433733" cy="509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7.2.2.</a:t>
            </a:r>
            <a:r>
              <a:rPr lang="en-US" baseline="0" dirty="0" smtClean="0"/>
              <a:t> </a:t>
            </a:r>
            <a:r>
              <a:rPr lang="en-US" dirty="0" smtClean="0"/>
              <a:t>What </a:t>
            </a:r>
            <a:r>
              <a:rPr lang="en-US" dirty="0"/>
              <a:t>You Can Do with REDATAM… </a:t>
            </a:r>
          </a:p>
        </p:txBody>
      </p:sp>
      <p:graphicFrame>
        <p:nvGraphicFramePr>
          <p:cNvPr id="51" name="Diagram 50">
            <a:extLst>
              <a:ext uri="{FF2B5EF4-FFF2-40B4-BE49-F238E27FC236}">
                <a16:creationId xmlns="" xmlns:a16="http://schemas.microsoft.com/office/drawing/2014/main" id="{2F96E032-B354-4E75-82C4-63BFDBBBCD94}"/>
              </a:ext>
            </a:extLst>
          </p:cNvPr>
          <p:cNvGraphicFramePr/>
          <p:nvPr>
            <p:extLst/>
          </p:nvPr>
        </p:nvGraphicFramePr>
        <p:xfrm>
          <a:off x="1295467" y="1451615"/>
          <a:ext cx="9505056" cy="5335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2" name="Picture 51">
            <a:extLst>
              <a:ext uri="{FF2B5EF4-FFF2-40B4-BE49-F238E27FC236}">
                <a16:creationId xmlns="" xmlns:a16="http://schemas.microsoft.com/office/drawing/2014/main" id="{156FE38A-54CB-45CF-B241-F41F5B3416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2" y="1289976"/>
            <a:ext cx="1321493" cy="180987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="" xmlns:a16="http://schemas.microsoft.com/office/drawing/2014/main" id="{3869CCD5-D39D-45D6-8AFD-55B33A9B554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400" y="4115911"/>
            <a:ext cx="1944609" cy="187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257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89559" y="454472"/>
            <a:ext cx="9433733" cy="509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                   7.2.3. REDATAM </a:t>
            </a:r>
            <a:r>
              <a:rPr lang="en-US" dirty="0" err="1"/>
              <a:t>WebServer</a:t>
            </a:r>
            <a:endParaRPr lang="en-US" dirty="0"/>
          </a:p>
        </p:txBody>
      </p:sp>
      <p:sp>
        <p:nvSpPr>
          <p:cNvPr id="24" name="Pentagon 22">
            <a:extLst>
              <a:ext uri="{FF2B5EF4-FFF2-40B4-BE49-F238E27FC236}">
                <a16:creationId xmlns:a16="http://schemas.microsoft.com/office/drawing/2014/main" xmlns="" id="{27B201C2-8E28-45C2-98AD-06DFE0D46003}"/>
              </a:ext>
            </a:extLst>
          </p:cNvPr>
          <p:cNvSpPr/>
          <p:nvPr/>
        </p:nvSpPr>
        <p:spPr>
          <a:xfrm rot="10800000">
            <a:off x="1174571" y="1789306"/>
            <a:ext cx="10009995" cy="563873"/>
          </a:xfrm>
          <a:prstGeom prst="homePlate">
            <a:avLst/>
          </a:prstGeom>
          <a:solidFill>
            <a:schemeClr val="bg2">
              <a:lumMod val="90000"/>
              <a:alpha val="50000"/>
            </a:schemeClr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Pentagon 4">
            <a:extLst>
              <a:ext uri="{FF2B5EF4-FFF2-40B4-BE49-F238E27FC236}">
                <a16:creationId xmlns:a16="http://schemas.microsoft.com/office/drawing/2014/main" xmlns="" id="{69D74BA5-6B30-4B1D-A087-F32CF5F77D08}"/>
              </a:ext>
            </a:extLst>
          </p:cNvPr>
          <p:cNvSpPr/>
          <p:nvPr/>
        </p:nvSpPr>
        <p:spPr>
          <a:xfrm>
            <a:off x="1174571" y="1776058"/>
            <a:ext cx="9497852" cy="56387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87791" tIns="193040" rIns="360341" bIns="193040" numCol="1" spcCol="1270" anchor="ctr" anchorCtr="0">
            <a:noAutofit/>
          </a:bodyPr>
          <a:lstStyle/>
          <a:p>
            <a:pPr defTabSz="225207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33" dirty="0">
                <a:solidFill>
                  <a:schemeClr val="bg2">
                    <a:lumMod val="25000"/>
                  </a:schemeClr>
                </a:solidFill>
              </a:rPr>
              <a:t>Easy and friendly interface</a:t>
            </a:r>
          </a:p>
        </p:txBody>
      </p:sp>
      <p:sp>
        <p:nvSpPr>
          <p:cNvPr id="26" name="Pentagon 24">
            <a:extLst>
              <a:ext uri="{FF2B5EF4-FFF2-40B4-BE49-F238E27FC236}">
                <a16:creationId xmlns:a16="http://schemas.microsoft.com/office/drawing/2014/main" xmlns="" id="{0463C10B-03E1-4E4A-A468-E31CC4096EC1}"/>
              </a:ext>
            </a:extLst>
          </p:cNvPr>
          <p:cNvSpPr/>
          <p:nvPr/>
        </p:nvSpPr>
        <p:spPr>
          <a:xfrm rot="10800000">
            <a:off x="1174571" y="2339794"/>
            <a:ext cx="10009995" cy="563873"/>
          </a:xfrm>
          <a:prstGeom prst="homePlate">
            <a:avLst/>
          </a:prstGeom>
          <a:solidFill>
            <a:schemeClr val="bg2">
              <a:lumMod val="90000"/>
              <a:alpha val="50000"/>
            </a:schemeClr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Pentagon 4">
            <a:extLst>
              <a:ext uri="{FF2B5EF4-FFF2-40B4-BE49-F238E27FC236}">
                <a16:creationId xmlns:a16="http://schemas.microsoft.com/office/drawing/2014/main" xmlns="" id="{B22A38E7-A5FD-42A2-A0EE-1010416D3EE0}"/>
              </a:ext>
            </a:extLst>
          </p:cNvPr>
          <p:cNvSpPr/>
          <p:nvPr/>
        </p:nvSpPr>
        <p:spPr>
          <a:xfrm>
            <a:off x="1174571" y="2326546"/>
            <a:ext cx="9497852" cy="56387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87791" tIns="193040" rIns="360341" bIns="193040" numCol="1" spcCol="1270" anchor="ctr" anchorCtr="0">
            <a:noAutofit/>
          </a:bodyPr>
          <a:lstStyle/>
          <a:p>
            <a:pPr defTabSz="225207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33" b="1" dirty="0">
                <a:solidFill>
                  <a:schemeClr val="bg2">
                    <a:lumMod val="25000"/>
                  </a:schemeClr>
                </a:solidFill>
              </a:rPr>
              <a:t>No programming skills required</a:t>
            </a:r>
          </a:p>
        </p:txBody>
      </p:sp>
      <p:sp>
        <p:nvSpPr>
          <p:cNvPr id="28" name="Pentagon 26">
            <a:extLst>
              <a:ext uri="{FF2B5EF4-FFF2-40B4-BE49-F238E27FC236}">
                <a16:creationId xmlns:a16="http://schemas.microsoft.com/office/drawing/2014/main" xmlns="" id="{4F75AB6B-00DB-4361-881E-88728A0D6611}"/>
              </a:ext>
            </a:extLst>
          </p:cNvPr>
          <p:cNvSpPr/>
          <p:nvPr/>
        </p:nvSpPr>
        <p:spPr>
          <a:xfrm rot="10800000">
            <a:off x="1174572" y="2907913"/>
            <a:ext cx="10009995" cy="563873"/>
          </a:xfrm>
          <a:prstGeom prst="homePlate">
            <a:avLst/>
          </a:prstGeom>
          <a:solidFill>
            <a:schemeClr val="bg2">
              <a:lumMod val="90000"/>
              <a:alpha val="50000"/>
            </a:schemeClr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9" name="Pentagon 4">
            <a:extLst>
              <a:ext uri="{FF2B5EF4-FFF2-40B4-BE49-F238E27FC236}">
                <a16:creationId xmlns:a16="http://schemas.microsoft.com/office/drawing/2014/main" xmlns="" id="{071F39A9-E2CC-40DB-B809-4344DC5AB05C}"/>
              </a:ext>
            </a:extLst>
          </p:cNvPr>
          <p:cNvSpPr/>
          <p:nvPr/>
        </p:nvSpPr>
        <p:spPr>
          <a:xfrm>
            <a:off x="1174571" y="2894665"/>
            <a:ext cx="9497852" cy="56387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87791" tIns="193040" rIns="360341" bIns="193040" numCol="1" spcCol="1270" anchor="ctr" anchorCtr="0">
            <a:noAutofit/>
          </a:bodyPr>
          <a:lstStyle/>
          <a:p>
            <a:pPr defTabSz="225207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33" dirty="0">
                <a:solidFill>
                  <a:schemeClr val="bg2">
                    <a:lumMod val="25000"/>
                  </a:schemeClr>
                </a:solidFill>
              </a:rPr>
              <a:t>Customized parameters</a:t>
            </a:r>
          </a:p>
        </p:txBody>
      </p:sp>
      <p:sp>
        <p:nvSpPr>
          <p:cNvPr id="30" name="Pentagon 28">
            <a:extLst>
              <a:ext uri="{FF2B5EF4-FFF2-40B4-BE49-F238E27FC236}">
                <a16:creationId xmlns:a16="http://schemas.microsoft.com/office/drawing/2014/main" xmlns="" id="{649202F7-0642-49E3-A330-7006857E416B}"/>
              </a:ext>
            </a:extLst>
          </p:cNvPr>
          <p:cNvSpPr/>
          <p:nvPr/>
        </p:nvSpPr>
        <p:spPr>
          <a:xfrm rot="10800000">
            <a:off x="1174572" y="3427920"/>
            <a:ext cx="10009995" cy="563873"/>
          </a:xfrm>
          <a:prstGeom prst="homePlate">
            <a:avLst/>
          </a:prstGeom>
          <a:solidFill>
            <a:schemeClr val="bg2">
              <a:lumMod val="90000"/>
              <a:alpha val="50000"/>
            </a:schemeClr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1" name="Pentagon 4">
            <a:extLst>
              <a:ext uri="{FF2B5EF4-FFF2-40B4-BE49-F238E27FC236}">
                <a16:creationId xmlns:a16="http://schemas.microsoft.com/office/drawing/2014/main" xmlns="" id="{7EA06627-3AAC-4EE5-86A8-5290324C600A}"/>
              </a:ext>
            </a:extLst>
          </p:cNvPr>
          <p:cNvSpPr/>
          <p:nvPr/>
        </p:nvSpPr>
        <p:spPr>
          <a:xfrm>
            <a:off x="1174571" y="3414672"/>
            <a:ext cx="9497852" cy="56387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87791" tIns="193040" rIns="360341" bIns="193040" numCol="1" spcCol="1270" anchor="ctr" anchorCtr="0">
            <a:noAutofit/>
          </a:bodyPr>
          <a:lstStyle/>
          <a:p>
            <a:pPr defTabSz="225207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33" dirty="0">
                <a:solidFill>
                  <a:schemeClr val="bg2">
                    <a:lumMod val="25000"/>
                  </a:schemeClr>
                </a:solidFill>
              </a:rPr>
              <a:t>Predefined indicators for quick results</a:t>
            </a:r>
          </a:p>
        </p:txBody>
      </p:sp>
      <p:sp>
        <p:nvSpPr>
          <p:cNvPr id="32" name="Pentagon 30">
            <a:extLst>
              <a:ext uri="{FF2B5EF4-FFF2-40B4-BE49-F238E27FC236}">
                <a16:creationId xmlns:a16="http://schemas.microsoft.com/office/drawing/2014/main" xmlns="" id="{1E975BE4-F8EE-4322-A322-46F63F94742A}"/>
              </a:ext>
            </a:extLst>
          </p:cNvPr>
          <p:cNvSpPr/>
          <p:nvPr/>
        </p:nvSpPr>
        <p:spPr>
          <a:xfrm rot="10800000">
            <a:off x="1174572" y="3988565"/>
            <a:ext cx="10009995" cy="563873"/>
          </a:xfrm>
          <a:prstGeom prst="homePlate">
            <a:avLst/>
          </a:prstGeom>
          <a:solidFill>
            <a:schemeClr val="bg2">
              <a:lumMod val="90000"/>
              <a:alpha val="50000"/>
            </a:schemeClr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3" name="Pentagon 4">
            <a:extLst>
              <a:ext uri="{FF2B5EF4-FFF2-40B4-BE49-F238E27FC236}">
                <a16:creationId xmlns:a16="http://schemas.microsoft.com/office/drawing/2014/main" xmlns="" id="{AFA346B1-7762-4CA2-86FC-8981864B8017}"/>
              </a:ext>
            </a:extLst>
          </p:cNvPr>
          <p:cNvSpPr/>
          <p:nvPr/>
        </p:nvSpPr>
        <p:spPr>
          <a:xfrm>
            <a:off x="1174571" y="3975317"/>
            <a:ext cx="9497852" cy="56387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87791" tIns="193040" rIns="360341" bIns="193040" numCol="1" spcCol="1270" anchor="ctr" anchorCtr="0">
            <a:noAutofit/>
          </a:bodyPr>
          <a:lstStyle/>
          <a:p>
            <a:pPr defTabSz="225207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33" dirty="0">
                <a:solidFill>
                  <a:schemeClr val="bg2">
                    <a:lumMod val="25000"/>
                  </a:schemeClr>
                </a:solidFill>
              </a:rPr>
              <a:t>Graph and Theme mapping</a:t>
            </a:r>
          </a:p>
        </p:txBody>
      </p:sp>
      <p:sp>
        <p:nvSpPr>
          <p:cNvPr id="34" name="Pentagon 32">
            <a:extLst>
              <a:ext uri="{FF2B5EF4-FFF2-40B4-BE49-F238E27FC236}">
                <a16:creationId xmlns:a16="http://schemas.microsoft.com/office/drawing/2014/main" xmlns="" id="{0621C40F-0BA4-4B56-8BBB-C08D5B92C5EF}"/>
              </a:ext>
            </a:extLst>
          </p:cNvPr>
          <p:cNvSpPr/>
          <p:nvPr/>
        </p:nvSpPr>
        <p:spPr>
          <a:xfrm rot="10800000">
            <a:off x="1174572" y="4557001"/>
            <a:ext cx="10009995" cy="563873"/>
          </a:xfrm>
          <a:prstGeom prst="homePlate">
            <a:avLst/>
          </a:prstGeom>
          <a:solidFill>
            <a:schemeClr val="bg2">
              <a:lumMod val="90000"/>
              <a:alpha val="50000"/>
            </a:schemeClr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5" name="Pentagon 4">
            <a:extLst>
              <a:ext uri="{FF2B5EF4-FFF2-40B4-BE49-F238E27FC236}">
                <a16:creationId xmlns:a16="http://schemas.microsoft.com/office/drawing/2014/main" xmlns="" id="{C86C33C1-578D-4202-8E8C-F6BD1469C8EF}"/>
              </a:ext>
            </a:extLst>
          </p:cNvPr>
          <p:cNvSpPr/>
          <p:nvPr/>
        </p:nvSpPr>
        <p:spPr>
          <a:xfrm>
            <a:off x="1174571" y="4543753"/>
            <a:ext cx="9497852" cy="56387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87791" tIns="193040" rIns="360341" bIns="193040" numCol="1" spcCol="1270" anchor="ctr" anchorCtr="0">
            <a:noAutofit/>
          </a:bodyPr>
          <a:lstStyle/>
          <a:p>
            <a:pPr defTabSz="225207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33" dirty="0">
                <a:solidFill>
                  <a:schemeClr val="bg2">
                    <a:lumMod val="25000"/>
                  </a:schemeClr>
                </a:solidFill>
              </a:rPr>
              <a:t>Multipurpose: census, survey etc.</a:t>
            </a:r>
          </a:p>
        </p:txBody>
      </p:sp>
      <p:sp>
        <p:nvSpPr>
          <p:cNvPr id="36" name="Pentagon 34">
            <a:extLst>
              <a:ext uri="{FF2B5EF4-FFF2-40B4-BE49-F238E27FC236}">
                <a16:creationId xmlns:a16="http://schemas.microsoft.com/office/drawing/2014/main" xmlns="" id="{BD9EE091-E74C-4632-9FCB-512B09748C5B}"/>
              </a:ext>
            </a:extLst>
          </p:cNvPr>
          <p:cNvSpPr/>
          <p:nvPr/>
        </p:nvSpPr>
        <p:spPr>
          <a:xfrm rot="10800000">
            <a:off x="1174572" y="5136304"/>
            <a:ext cx="10009995" cy="563873"/>
          </a:xfrm>
          <a:prstGeom prst="homePlate">
            <a:avLst/>
          </a:prstGeom>
          <a:solidFill>
            <a:schemeClr val="bg2">
              <a:lumMod val="90000"/>
              <a:alpha val="50000"/>
            </a:schemeClr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7" name="Pentagon 4">
            <a:extLst>
              <a:ext uri="{FF2B5EF4-FFF2-40B4-BE49-F238E27FC236}">
                <a16:creationId xmlns:a16="http://schemas.microsoft.com/office/drawing/2014/main" xmlns="" id="{5CEAF222-CEFB-4D59-97B6-88072F280889}"/>
              </a:ext>
            </a:extLst>
          </p:cNvPr>
          <p:cNvSpPr/>
          <p:nvPr/>
        </p:nvSpPr>
        <p:spPr>
          <a:xfrm>
            <a:off x="1174571" y="5123056"/>
            <a:ext cx="9497852" cy="56387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87791" tIns="193040" rIns="360341" bIns="193040" numCol="1" spcCol="1270" anchor="ctr" anchorCtr="0">
            <a:noAutofit/>
          </a:bodyPr>
          <a:lstStyle/>
          <a:p>
            <a:pPr defTabSz="225207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33" dirty="0">
                <a:solidFill>
                  <a:schemeClr val="bg2">
                    <a:lumMod val="25000"/>
                  </a:schemeClr>
                </a:solidFill>
              </a:rPr>
              <a:t>Data remains safe and confidential</a:t>
            </a:r>
          </a:p>
        </p:txBody>
      </p:sp>
      <p:sp>
        <p:nvSpPr>
          <p:cNvPr id="38" name="Pentagon 41">
            <a:extLst>
              <a:ext uri="{FF2B5EF4-FFF2-40B4-BE49-F238E27FC236}">
                <a16:creationId xmlns:a16="http://schemas.microsoft.com/office/drawing/2014/main" xmlns="" id="{E388C997-0283-4BEF-96CA-0CBF305A235E}"/>
              </a:ext>
            </a:extLst>
          </p:cNvPr>
          <p:cNvSpPr/>
          <p:nvPr/>
        </p:nvSpPr>
        <p:spPr>
          <a:xfrm rot="10800000">
            <a:off x="1174572" y="1227301"/>
            <a:ext cx="10009995" cy="563873"/>
          </a:xfrm>
          <a:prstGeom prst="homePlate">
            <a:avLst/>
          </a:prstGeom>
          <a:solidFill>
            <a:schemeClr val="bg2">
              <a:lumMod val="90000"/>
              <a:alpha val="50000"/>
            </a:schemeClr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9" name="Pentagon 4">
            <a:extLst>
              <a:ext uri="{FF2B5EF4-FFF2-40B4-BE49-F238E27FC236}">
                <a16:creationId xmlns:a16="http://schemas.microsoft.com/office/drawing/2014/main" xmlns="" id="{01F4A07C-E6E9-4880-9DE5-182152F6F513}"/>
              </a:ext>
            </a:extLst>
          </p:cNvPr>
          <p:cNvSpPr/>
          <p:nvPr/>
        </p:nvSpPr>
        <p:spPr>
          <a:xfrm>
            <a:off x="1174571" y="1214053"/>
            <a:ext cx="9497852" cy="56387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87791" tIns="193040" rIns="360341" bIns="193040" numCol="1" spcCol="1270" anchor="ctr" anchorCtr="0">
            <a:noAutofit/>
          </a:bodyPr>
          <a:lstStyle/>
          <a:p>
            <a:pPr defTabSz="225207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133" dirty="0">
                <a:solidFill>
                  <a:schemeClr val="bg2">
                    <a:lumMod val="25000"/>
                  </a:schemeClr>
                </a:solidFill>
              </a:rPr>
              <a:t>Online processing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xmlns="" id="{36140C88-B204-4EBC-B9B7-4C33E95832A4}"/>
              </a:ext>
            </a:extLst>
          </p:cNvPr>
          <p:cNvSpPr/>
          <p:nvPr/>
        </p:nvSpPr>
        <p:spPr>
          <a:xfrm>
            <a:off x="2379168" y="117404"/>
            <a:ext cx="1106169" cy="110616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626085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999" y="619542"/>
            <a:ext cx="9027771" cy="443198"/>
          </a:xfrm>
        </p:spPr>
        <p:txBody>
          <a:bodyPr/>
          <a:lstStyle/>
          <a:p>
            <a:r>
              <a:rPr lang="en-US" b="1" dirty="0" smtClean="0"/>
              <a:t>7.3. Partnership – National Statistical Offices  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899999" y="1404263"/>
            <a:ext cx="1087834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 smtClean="0"/>
              <a:t>Country </a:t>
            </a:r>
            <a:r>
              <a:rPr lang="en-US" sz="2800" b="1" dirty="0"/>
              <a:t>able to analyze </a:t>
            </a:r>
            <a:r>
              <a:rPr lang="en-US" sz="2800" b="1" dirty="0" smtClean="0"/>
              <a:t>and disseminate census </a:t>
            </a:r>
            <a:r>
              <a:rPr lang="en-US" sz="2800" b="1" dirty="0"/>
              <a:t>and survey results to the public in a secure, accurate </a:t>
            </a:r>
            <a:r>
              <a:rPr lang="en-US" sz="2800" b="1" dirty="0" smtClean="0"/>
              <a:t>matter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 smtClean="0"/>
              <a:t>Country specific website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Willingness </a:t>
            </a:r>
            <a:r>
              <a:rPr lang="en-US" sz="2800" dirty="0"/>
              <a:t>to share microdata – legal, political and </a:t>
            </a:r>
            <a:r>
              <a:rPr lang="en-US" sz="2800" dirty="0" smtClean="0"/>
              <a:t>cultural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/>
              <a:t>Country Has Laws/Policies Restricting Sharing </a:t>
            </a:r>
            <a:r>
              <a:rPr lang="en-US" sz="1600" dirty="0" smtClean="0"/>
              <a:t>Microdata?</a:t>
            </a:r>
            <a:endParaRPr lang="en-US" sz="16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/>
              <a:t>Level of Aggregation/Processing Required to Share Microdata outside of country borders (if applicable)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/>
              <a:t>Country Willingness to Share Microdata with ECLAC and/or UNFPA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/>
              <a:t>NSO Internet Access Availability &amp; Quality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/>
              <a:t>Census Data Collection Mechanism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/>
              <a:t>Census Data Consolidation Mechanism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/>
              <a:t>Historic REDATAM/IMIS User?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/>
              <a:t>REDATAM Already Planned for Next Census?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/>
              <a:t>If historic REDATAM/IMIS User, last census year used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/>
              <a:t>If NOT historic REDATAM/IMIS User, Software Used for Tabulation, Indicator generation, dissemination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/>
              <a:t>If NOT historic REDATAM/IMIS User, REDATAM Candidate?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/>
              <a:t>NSO willing to share what other survey/vital statistics microdata?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380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4208" y="417241"/>
            <a:ext cx="9027771" cy="498598"/>
          </a:xfrm>
        </p:spPr>
        <p:txBody>
          <a:bodyPr/>
          <a:lstStyle/>
          <a:p>
            <a:r>
              <a:rPr lang="en-US" sz="3600" b="1" dirty="0" smtClean="0"/>
              <a:t>8.1. Core </a:t>
            </a:r>
            <a:r>
              <a:rPr lang="en-US" sz="3600" b="1" dirty="0"/>
              <a:t>functionalities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899999" y="1417874"/>
            <a:ext cx="915840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000" b="1" dirty="0"/>
              <a:t>Data search and retrieval</a:t>
            </a:r>
            <a:r>
              <a:rPr lang="en-US" sz="3000" dirty="0"/>
              <a:t> (supporting </a:t>
            </a:r>
            <a:r>
              <a:rPr lang="en-US" sz="3000" b="1" dirty="0"/>
              <a:t>multiple modes</a:t>
            </a:r>
            <a:r>
              <a:rPr lang="en-US" sz="3000" dirty="0"/>
              <a:t>, e.g., HTML, XML (SDMX standards), JSON, CSV/Excel downloadable)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000" dirty="0"/>
              <a:t>Interactive </a:t>
            </a:r>
            <a:r>
              <a:rPr lang="en-US" sz="3000" b="1" dirty="0"/>
              <a:t>visualization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000" b="1" dirty="0"/>
              <a:t>Report</a:t>
            </a:r>
            <a:r>
              <a:rPr lang="en-US" sz="3000" dirty="0"/>
              <a:t> generation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000" b="1" dirty="0"/>
              <a:t>Model construction, estimation, evaluation</a:t>
            </a:r>
            <a:r>
              <a:rPr lang="en-US" sz="3000" dirty="0"/>
              <a:t> (retrospectively and prospectively; e.g., linking datasets, generating estimates)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000" dirty="0"/>
              <a:t>App destinations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000" b="1" dirty="0"/>
              <a:t>Geospatial mapping and analysis</a:t>
            </a:r>
            <a:r>
              <a:rPr lang="en-US" sz="3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566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999" y="404602"/>
            <a:ext cx="9027771" cy="498598"/>
          </a:xfrm>
        </p:spPr>
        <p:txBody>
          <a:bodyPr/>
          <a:lstStyle/>
          <a:p>
            <a:r>
              <a:rPr lang="en-US" sz="3600" b="1" dirty="0" smtClean="0"/>
              <a:t>8.2. Core geospatial functionalities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355712" y="1526731"/>
            <a:ext cx="11368202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Provide online and/or offline analytic tools/software for contributor users</a:t>
            </a:r>
          </a:p>
          <a:p>
            <a:pPr marL="400050" lvl="1" indent="0">
              <a:buNone/>
            </a:pPr>
            <a:r>
              <a:rPr lang="en-US" sz="2400" dirty="0"/>
              <a:t>- for generation of UNFPA geodatabase, e.g. base population data, core indicator data, other geospatial data</a:t>
            </a:r>
          </a:p>
          <a:p>
            <a:pPr marL="400050" lvl="1" indent="0">
              <a:buNone/>
            </a:pPr>
            <a:r>
              <a:rPr lang="en-US" sz="2400" dirty="0"/>
              <a:t>- for analysis and utilization of geodatabase, e.g. mapping hotspots or core indicators, integrating population and health facility data and other geo-spatial data </a:t>
            </a:r>
          </a:p>
          <a:p>
            <a:pPr>
              <a:spcBef>
                <a:spcPts val="1800"/>
              </a:spcBef>
            </a:pPr>
            <a:r>
              <a:rPr lang="en-US" sz="2400" b="1" dirty="0"/>
              <a:t>Provide an online “geospatial repository” to disseminate geospatial data and analytical results</a:t>
            </a:r>
          </a:p>
          <a:p>
            <a:pPr marL="400050" lvl="1" indent="0">
              <a:buNone/>
            </a:pPr>
            <a:r>
              <a:rPr lang="en-US" sz="2400" dirty="0"/>
              <a:t>- Disseminate geodatabase, </a:t>
            </a:r>
            <a:r>
              <a:rPr lang="en-US" sz="2400" dirty="0" err="1"/>
              <a:t>medadata</a:t>
            </a:r>
            <a:r>
              <a:rPr lang="en-US" sz="2400" dirty="0"/>
              <a:t>, methodology</a:t>
            </a:r>
          </a:p>
          <a:p>
            <a:pPr marL="400050" lvl="1" indent="0">
              <a:buNone/>
            </a:pPr>
            <a:r>
              <a:rPr lang="en-US" sz="2400" dirty="0"/>
              <a:t>- A simple online interface to visualization geospatial data and analytical results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/>
              <a:t>Provide </a:t>
            </a:r>
            <a:r>
              <a:rPr lang="en-US" sz="2400" b="1" dirty="0"/>
              <a:t>the capability to create specialized interactive mapping "apps“, e.g. cell phone apps</a:t>
            </a:r>
            <a:endParaRPr lang="en-US" sz="2400" dirty="0"/>
          </a:p>
          <a:p>
            <a:pPr marL="1654175" lvl="2" indent="-454025">
              <a:buFont typeface="Wingdings" panose="05000000000000000000" pitchFamily="2" charset="2"/>
              <a:buChar char="Ø"/>
            </a:pPr>
            <a:endParaRPr lang="en-US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16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999" y="312044"/>
            <a:ext cx="9027771" cy="498598"/>
          </a:xfrm>
        </p:spPr>
        <p:txBody>
          <a:bodyPr/>
          <a:lstStyle/>
          <a:p>
            <a:r>
              <a:rPr lang="en-US" sz="3600" b="1" dirty="0" smtClean="0"/>
              <a:t>8.3. Ideal </a:t>
            </a:r>
            <a:r>
              <a:rPr lang="en-US" sz="3600" b="1" dirty="0"/>
              <a:t>scenarios for PDP</a:t>
            </a:r>
          </a:p>
        </p:txBody>
      </p:sp>
      <p:sp>
        <p:nvSpPr>
          <p:cNvPr id="5" name="Rectangle 4"/>
          <p:cNvSpPr/>
          <p:nvPr/>
        </p:nvSpPr>
        <p:spPr>
          <a:xfrm>
            <a:off x="899999" y="1474426"/>
            <a:ext cx="11052515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dirty="0"/>
              <a:t>Data capture would use some standard and uniform code (e.g., IPUMS)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dirty="0"/>
              <a:t>Other platforms collecting Census /survey microdata (e.g., REDATAM/IMIS) would be able to transfer them to uniform </a:t>
            </a:r>
            <a:r>
              <a:rPr lang="en-US" sz="2600" dirty="0" smtClean="0"/>
              <a:t>codes </a:t>
            </a:r>
            <a:r>
              <a:rPr lang="en-US" sz="2600" dirty="0"/>
              <a:t>-&gt; new data cleaned and harmonized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b="1" dirty="0"/>
              <a:t>Countries would allow full use of Census data to UNFPA (</a:t>
            </a:r>
            <a:r>
              <a:rPr lang="en-US" sz="2600" b="1" dirty="0" err="1"/>
              <a:t>MoU</a:t>
            </a:r>
            <a:r>
              <a:rPr lang="en-US" sz="2600" b="1" dirty="0"/>
              <a:t>)</a:t>
            </a:r>
            <a:r>
              <a:rPr lang="en-US" sz="2600" dirty="0"/>
              <a:t>, transfer/convert them using such uniform codes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dirty="0"/>
              <a:t>PDP uses this </a:t>
            </a:r>
            <a:r>
              <a:rPr lang="en-US" sz="2600" dirty="0" smtClean="0"/>
              <a:t>process </a:t>
            </a:r>
            <a:r>
              <a:rPr lang="en-US" sz="2600" dirty="0"/>
              <a:t>as source of harmonized Census and Survey microdata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dirty="0"/>
              <a:t>PDP creates different types of users (registration) and access to data (full, sample), plus analytical capabilities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dirty="0"/>
              <a:t>PDP data, as much as possible, is </a:t>
            </a:r>
            <a:r>
              <a:rPr lang="en-US" sz="2600" b="1" dirty="0"/>
              <a:t>standard and interoperable</a:t>
            </a:r>
            <a:r>
              <a:rPr lang="en-US" sz="2600" dirty="0"/>
              <a:t>, allowing &amp; facilitating ample cross country/regional </a:t>
            </a:r>
            <a:r>
              <a:rPr lang="en-US" sz="2600" dirty="0" smtClean="0"/>
              <a:t>comparisons, including combination of survey - census data with geocodes for small area estimation (</a:t>
            </a:r>
            <a:r>
              <a:rPr lang="en-US" sz="2600" b="1" dirty="0" smtClean="0"/>
              <a:t>SAE).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359742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290C-8C44-4AFE-AE9B-3AE2DE9B0C62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574" y="3068772"/>
            <a:ext cx="8970264" cy="17543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THANK YOU</a:t>
            </a:r>
          </a:p>
          <a:p>
            <a:endParaRPr lang="en-US" sz="3600" b="1" dirty="0"/>
          </a:p>
          <a:p>
            <a:pPr algn="ctr"/>
            <a:r>
              <a:rPr lang="en-US" sz="3600" b="1" dirty="0"/>
              <a:t>QUESTIONS AND COMMENTS</a:t>
            </a:r>
          </a:p>
        </p:txBody>
      </p:sp>
    </p:spTree>
    <p:extLst>
      <p:ext uri="{BB962C8B-B14F-4D97-AF65-F5344CB8AC3E}">
        <p14:creationId xmlns:p14="http://schemas.microsoft.com/office/powerpoint/2010/main" val="102408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18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2676</TotalTime>
  <Words>2805</Words>
  <Application>Microsoft Office PowerPoint</Application>
  <PresentationFormat>Widescreen</PresentationFormat>
  <Paragraphs>432</Paragraphs>
  <Slides>66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87" baseType="lpstr">
      <vt:lpstr>MS Gothic</vt:lpstr>
      <vt:lpstr>SimSun</vt:lpstr>
      <vt:lpstr>Arial</vt:lpstr>
      <vt:lpstr>Arial</vt:lpstr>
      <vt:lpstr>Avenir Next</vt:lpstr>
      <vt:lpstr>Calibri</vt:lpstr>
      <vt:lpstr>Calibri Light</vt:lpstr>
      <vt:lpstr>Cambria</vt:lpstr>
      <vt:lpstr>Courier New</vt:lpstr>
      <vt:lpstr>Helvetica</vt:lpstr>
      <vt:lpstr>HY견고딕</vt:lpstr>
      <vt:lpstr>News Gothic MT</vt:lpstr>
      <vt:lpstr>Raleway</vt:lpstr>
      <vt:lpstr>Roboto</vt:lpstr>
      <vt:lpstr>Times</vt:lpstr>
      <vt:lpstr>Times New Roman</vt:lpstr>
      <vt:lpstr>UNFPA-Bold</vt:lpstr>
      <vt:lpstr>UNFPA-Test</vt:lpstr>
      <vt:lpstr>UNFPA-Text</vt:lpstr>
      <vt:lpstr>Wingdings</vt:lpstr>
      <vt:lpstr>Office Theme</vt:lpstr>
      <vt:lpstr>PowerPoint Presentation</vt:lpstr>
      <vt:lpstr>PowerPoint Presentation</vt:lpstr>
      <vt:lpstr>Outline</vt:lpstr>
      <vt:lpstr>1.1. Census Hybrids / Alternatives to the traditional census – What / Why? </vt:lpstr>
      <vt:lpstr>1.2. The Alternatives</vt:lpstr>
      <vt:lpstr>1.3. Census methodologies</vt:lpstr>
      <vt:lpstr>1.4. Other “Hybrids”</vt:lpstr>
      <vt:lpstr>2. Population estimation from microcensus and satellite imagery- What is it?”</vt:lpstr>
      <vt:lpstr>2.1. How does it work?</vt:lpstr>
      <vt:lpstr>2.2. When is “Hybrid Census” approach appropriate?</vt:lpstr>
      <vt:lpstr>2.3. Hybrid Census is supported by GRID3 Project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4.1. GRID3  is A Global Partnership</vt:lpstr>
      <vt:lpstr>4.2. GRID3 Implementation Structure</vt:lpstr>
      <vt:lpstr>5. GRID3 Current Focus Countries</vt:lpstr>
      <vt:lpstr>PowerPoint Presentation</vt:lpstr>
      <vt:lpstr>PowerPoint Presentation</vt:lpstr>
      <vt:lpstr>PowerPoint Presentation</vt:lpstr>
      <vt:lpstr>Outline</vt:lpstr>
      <vt:lpstr>1.1. SDGs Agenda 2030 &amp; Agenda 2063</vt:lpstr>
      <vt:lpstr>1.2. Explosion of Data</vt:lpstr>
      <vt:lpstr>1.3. Availability of, Access to, and Use of Quality Data – Lessons Learned </vt:lpstr>
      <vt:lpstr>1.4. Data Sources for Development</vt:lpstr>
      <vt:lpstr>1.5. Challenges &amp; Opportunities for Quality Data for Development </vt:lpstr>
      <vt:lpstr>2. PDP Overview</vt:lpstr>
      <vt:lpstr>PowerPoint Presentation</vt:lpstr>
      <vt:lpstr>PowerPoint Presentation</vt:lpstr>
      <vt:lpstr>3.2. The Functional Building Blocks of the PDP</vt:lpstr>
      <vt:lpstr>3.3. Geospatial Data for PDP - The Platform</vt:lpstr>
      <vt:lpstr>3.4. Expected Geospatial Functions of a Public Interface </vt:lpstr>
      <vt:lpstr>4.1. Building the Architecture – III </vt:lpstr>
      <vt:lpstr>4.2. Building the Architecture – IV </vt:lpstr>
      <vt:lpstr>5.1. User Experience workshops – I (Users, Data classification, journeys, landing page)</vt:lpstr>
      <vt:lpstr>5.2. User Experience workshops – II (Stories &amp; Navigation)  </vt:lpstr>
      <vt:lpstr>5.3. User Experience Workshops – IV (Data structures)</vt:lpstr>
      <vt:lpstr>5.4. User Experience Workshops – V (Data dimensions)</vt:lpstr>
      <vt:lpstr>6.1. Example of Expected Functions - I: Overlaying Geospatial Data</vt:lpstr>
      <vt:lpstr>6.2. Example of Expected Functions - II: Analyzing Geospatial Data</vt:lpstr>
      <vt:lpstr>7.1. Partnership – IPUMS </vt:lpstr>
      <vt:lpstr>7.2. Partnership – REDATAM / IMIS </vt:lpstr>
      <vt:lpstr>7.2.1. What REDATAM Can Do with Any Dataset</vt:lpstr>
      <vt:lpstr>7.2.2. What You Can Do with REDATAM… </vt:lpstr>
      <vt:lpstr>                    7.2.3. REDATAM WebServer</vt:lpstr>
      <vt:lpstr>7.3. Partnership – National Statistical Offices  </vt:lpstr>
      <vt:lpstr>8.1. Core functionalities</vt:lpstr>
      <vt:lpstr>8.2. Core geospatial functionalities</vt:lpstr>
      <vt:lpstr>8.3. Ideal scenarios for PDP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Collins Opiyo</cp:lastModifiedBy>
  <cp:revision>85</cp:revision>
  <cp:lastPrinted>2018-10-01T04:10:43Z</cp:lastPrinted>
  <dcterms:created xsi:type="dcterms:W3CDTF">2018-08-28T13:01:30Z</dcterms:created>
  <dcterms:modified xsi:type="dcterms:W3CDTF">2018-10-01T05:14:36Z</dcterms:modified>
</cp:coreProperties>
</file>