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77" r:id="rId2"/>
    <p:sldId id="278" r:id="rId3"/>
    <p:sldId id="257" r:id="rId4"/>
    <p:sldId id="258" r:id="rId5"/>
    <p:sldId id="259" r:id="rId6"/>
    <p:sldId id="260" r:id="rId7"/>
    <p:sldId id="261" r:id="rId8"/>
    <p:sldId id="268" r:id="rId9"/>
    <p:sldId id="284" r:id="rId10"/>
    <p:sldId id="262" r:id="rId11"/>
    <p:sldId id="263" r:id="rId12"/>
    <p:sldId id="264" r:id="rId13"/>
    <p:sldId id="282" r:id="rId14"/>
    <p:sldId id="283" r:id="rId15"/>
    <p:sldId id="280" r:id="rId16"/>
    <p:sldId id="281" r:id="rId17"/>
    <p:sldId id="285" r:id="rId18"/>
    <p:sldId id="286" r:id="rId19"/>
    <p:sldId id="28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257" autoAdjust="0"/>
  </p:normalViewPr>
  <p:slideViewPr>
    <p:cSldViewPr>
      <p:cViewPr varScale="1">
        <p:scale>
          <a:sx n="42" d="100"/>
          <a:sy n="42" d="100"/>
        </p:scale>
        <p:origin x="-1348" y="-84"/>
      </p:cViewPr>
      <p:guideLst>
        <p:guide orient="horz" pos="2160"/>
        <p:guide pos="2880"/>
      </p:guideLst>
    </p:cSldViewPr>
  </p:slideViewPr>
  <p:notesTextViewPr>
    <p:cViewPr>
      <p:scale>
        <a:sx n="100" d="100"/>
        <a:sy n="100" d="100"/>
      </p:scale>
      <p:origin x="0" y="0"/>
    </p:cViewPr>
  </p:notesTextViewPr>
  <p:notesViewPr>
    <p:cSldViewPr>
      <p:cViewPr varScale="1">
        <p:scale>
          <a:sx n="52" d="100"/>
          <a:sy n="52" d="100"/>
        </p:scale>
        <p:origin x="-2716" y="-6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A5E715F-1113-4316-883A-BE228A00CAAA}" type="datetimeFigureOut">
              <a:rPr lang="en-US" smtClean="0"/>
              <a:pPr/>
              <a:t>10/2/2018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5171305-C93A-4D15-ADF6-E55AD1B32918}"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7270AC-37F9-48DD-B29B-BD8D14B8F21E}" type="datetimeFigureOut">
              <a:rPr lang="en-US" smtClean="0"/>
              <a:pPr/>
              <a:t>10/2/2018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A4D61D-8AA5-4777-94CA-26807E4B0AF9}"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mailto:Jemalalibeshir@gmail.com"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mailto:3CBDR@Ethionet.et"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dirty="0"/>
          </a:p>
        </p:txBody>
      </p:sp>
      <p:sp>
        <p:nvSpPr>
          <p:cNvPr id="4" name="Slide Number Placeholder 3"/>
          <p:cNvSpPr>
            <a:spLocks noGrp="1"/>
          </p:cNvSpPr>
          <p:nvPr>
            <p:ph type="sldNum" sz="quarter" idx="10"/>
          </p:nvPr>
        </p:nvSpPr>
        <p:spPr/>
        <p:txBody>
          <a:bodyPr/>
          <a:lstStyle/>
          <a:p>
            <a:fld id="{8DA4D61D-8AA5-4777-94CA-26807E4B0AF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b="1" i="0" kern="1200" dirty="0" smtClean="0">
                <a:solidFill>
                  <a:schemeClr val="tx1"/>
                </a:solidFill>
                <a:latin typeface="+mn-lt"/>
                <a:ea typeface="+mn-ea"/>
                <a:cs typeface="+mn-cs"/>
              </a:rPr>
              <a:t/>
            </a:r>
            <a:br>
              <a:rPr lang="en-US" sz="1200" b="1" i="0" kern="1200" dirty="0" smtClean="0">
                <a:solidFill>
                  <a:schemeClr val="tx1"/>
                </a:solidFill>
                <a:latin typeface="+mn-lt"/>
                <a:ea typeface="+mn-ea"/>
                <a:cs typeface="+mn-cs"/>
              </a:rPr>
            </a:br>
            <a:r>
              <a:rPr lang="en-US" sz="1200" b="1" i="0" kern="1200" dirty="0" smtClean="0">
                <a:solidFill>
                  <a:schemeClr val="tx1"/>
                </a:solidFill>
                <a:latin typeface="+mn-lt"/>
                <a:ea typeface="+mn-ea"/>
                <a:cs typeface="+mn-cs"/>
              </a:rPr>
              <a:t>BIRD'S-EYE VIEW OF AFRICAN LOCAL GEOSPATIAL PRIVATE SECTOR CHALLENGE</a:t>
            </a:r>
          </a:p>
          <a:p>
            <a:r>
              <a:rPr lang="en-US" sz="1200" b="1" i="0" kern="1200" dirty="0" smtClean="0">
                <a:solidFill>
                  <a:schemeClr val="tx1"/>
                </a:solidFill>
                <a:latin typeface="+mn-lt"/>
                <a:ea typeface="+mn-ea"/>
                <a:cs typeface="+mn-cs"/>
              </a:rPr>
              <a:t> </a:t>
            </a:r>
          </a:p>
          <a:p>
            <a:r>
              <a:rPr lang="en-US" sz="1200" b="1" i="0" kern="1200" dirty="0" smtClean="0">
                <a:solidFill>
                  <a:schemeClr val="tx1"/>
                </a:solidFill>
                <a:latin typeface="+mn-lt"/>
                <a:ea typeface="+mn-ea"/>
                <a:cs typeface="+mn-cs"/>
              </a:rPr>
              <a:t>Presentation Content:</a:t>
            </a:r>
          </a:p>
          <a:p>
            <a:r>
              <a:rPr lang="en-US" sz="1200" b="1" i="0" kern="1200" dirty="0" smtClean="0">
                <a:solidFill>
                  <a:schemeClr val="tx1"/>
                </a:solidFill>
                <a:latin typeface="+mn-lt"/>
                <a:ea typeface="+mn-ea"/>
                <a:cs typeface="+mn-cs"/>
              </a:rPr>
              <a:t>1.</a:t>
            </a:r>
            <a:r>
              <a:rPr lang="en-US" sz="1200" b="0" i="0" kern="1200" dirty="0" smtClean="0">
                <a:solidFill>
                  <a:schemeClr val="tx1"/>
                </a:solidFill>
                <a:latin typeface="+mn-lt"/>
                <a:ea typeface="+mn-ea"/>
                <a:cs typeface="+mn-cs"/>
              </a:rPr>
              <a:t>      </a:t>
            </a:r>
            <a:r>
              <a:rPr lang="en-US" sz="1200" b="1" i="0" kern="1200" dirty="0" smtClean="0">
                <a:solidFill>
                  <a:schemeClr val="tx1"/>
                </a:solidFill>
                <a:latin typeface="+mn-lt"/>
                <a:ea typeface="+mn-ea"/>
                <a:cs typeface="+mn-cs"/>
              </a:rPr>
              <a:t>Introducing 3C PLC</a:t>
            </a:r>
          </a:p>
          <a:p>
            <a:r>
              <a:rPr lang="en-US" sz="1200" b="1" i="0" kern="1200" dirty="0" smtClean="0">
                <a:solidFill>
                  <a:schemeClr val="tx1"/>
                </a:solidFill>
                <a:latin typeface="+mn-lt"/>
                <a:ea typeface="+mn-ea"/>
                <a:cs typeface="+mn-cs"/>
              </a:rPr>
              <a:t>2.</a:t>
            </a:r>
            <a:r>
              <a:rPr lang="en-US" sz="1200" b="0" i="0" kern="1200" dirty="0" smtClean="0">
                <a:solidFill>
                  <a:schemeClr val="tx1"/>
                </a:solidFill>
                <a:latin typeface="+mn-lt"/>
                <a:ea typeface="+mn-ea"/>
                <a:cs typeface="+mn-cs"/>
              </a:rPr>
              <a:t>      </a:t>
            </a:r>
            <a:r>
              <a:rPr lang="en-US" sz="1200" b="1" i="0" kern="1200" dirty="0" smtClean="0">
                <a:solidFill>
                  <a:schemeClr val="tx1"/>
                </a:solidFill>
                <a:latin typeface="+mn-lt"/>
                <a:ea typeface="+mn-ea"/>
                <a:cs typeface="+mn-cs"/>
              </a:rPr>
              <a:t>Pros &amp; Cons of African Local Geospatial Private Sector</a:t>
            </a:r>
          </a:p>
          <a:p>
            <a:r>
              <a:rPr lang="en-US" sz="1200" b="1" i="0" kern="1200" dirty="0" smtClean="0">
                <a:solidFill>
                  <a:schemeClr val="tx1"/>
                </a:solidFill>
                <a:latin typeface="+mn-lt"/>
                <a:ea typeface="+mn-ea"/>
                <a:cs typeface="+mn-cs"/>
              </a:rPr>
              <a:t>My Definition: AFRICAN LOCAL GEOSPATIAL PRIVATE SECTOR (ALGPS) = Geospatial private companies owned by Africans and working in Africa</a:t>
            </a:r>
          </a:p>
          <a:p>
            <a:r>
              <a:rPr lang="en-US" sz="1200" b="1" i="0" kern="1200" dirty="0" smtClean="0">
                <a:solidFill>
                  <a:schemeClr val="tx1"/>
                </a:solidFill>
                <a:latin typeface="+mn-lt"/>
                <a:ea typeface="+mn-ea"/>
                <a:cs typeface="+mn-cs"/>
              </a:rPr>
              <a:t> </a:t>
            </a:r>
          </a:p>
          <a:p>
            <a:r>
              <a:rPr lang="en-US" sz="1200" b="1" i="0" kern="1200" dirty="0" smtClean="0">
                <a:solidFill>
                  <a:schemeClr val="tx1"/>
                </a:solidFill>
                <a:latin typeface="+mn-lt"/>
                <a:ea typeface="+mn-ea"/>
                <a:cs typeface="+mn-cs"/>
              </a:rPr>
              <a:t>Draft Abstract</a:t>
            </a:r>
          </a:p>
          <a:p>
            <a:r>
              <a:rPr lang="en-US" sz="1200" b="1" i="0" kern="1200" dirty="0" smtClean="0">
                <a:solidFill>
                  <a:schemeClr val="tx1"/>
                </a:solidFill>
                <a:latin typeface="+mn-lt"/>
                <a:ea typeface="+mn-ea"/>
                <a:cs typeface="+mn-cs"/>
              </a:rPr>
              <a:t> </a:t>
            </a:r>
          </a:p>
          <a:p>
            <a:r>
              <a:rPr lang="en-US" sz="1200" b="1" i="0" kern="1200" dirty="0" smtClean="0">
                <a:solidFill>
                  <a:schemeClr val="tx1"/>
                </a:solidFill>
                <a:latin typeface="+mn-lt"/>
                <a:ea typeface="+mn-ea"/>
                <a:cs typeface="+mn-cs"/>
              </a:rPr>
              <a:t>It is inevitable that ALGPS have or will have enormous prospects and advantages in the New Emerging Africa.  But the question needs to be address is, do ALGPS really have got the chance to catch the prospects and grow their companies, countries and Africa in large?</a:t>
            </a:r>
          </a:p>
          <a:p>
            <a:r>
              <a:rPr lang="en-US" sz="1200" b="1" i="0" kern="1200" dirty="0" smtClean="0">
                <a:solidFill>
                  <a:schemeClr val="tx1"/>
                </a:solidFill>
                <a:latin typeface="+mn-lt"/>
                <a:ea typeface="+mn-ea"/>
                <a:cs typeface="+mn-cs"/>
              </a:rPr>
              <a:t> </a:t>
            </a:r>
          </a:p>
          <a:p>
            <a:r>
              <a:rPr lang="en-US" sz="1200" b="1" i="0" kern="1200" dirty="0" smtClean="0">
                <a:solidFill>
                  <a:schemeClr val="tx1"/>
                </a:solidFill>
                <a:latin typeface="+mn-lt"/>
                <a:ea typeface="+mn-ea"/>
                <a:cs typeface="+mn-cs"/>
              </a:rPr>
              <a:t>Participation and involvement of ALGPS in the government, Regional/International organizations and donors geospatial programs is very crucial to successfully turn Geospatial Information Technology into a real Sustainable Development Enabler in Africa.  However, the ALGPS have facing many challenges hindering their growth and active participation in the geospatial industry and activities in Africa.</a:t>
            </a:r>
          </a:p>
          <a:p>
            <a:r>
              <a:rPr lang="en-US" sz="1200" b="1" i="0" kern="1200" dirty="0" smtClean="0">
                <a:solidFill>
                  <a:schemeClr val="tx1"/>
                </a:solidFill>
                <a:latin typeface="+mn-lt"/>
                <a:ea typeface="+mn-ea"/>
                <a:cs typeface="+mn-cs"/>
              </a:rPr>
              <a:t> </a:t>
            </a:r>
          </a:p>
          <a:p>
            <a:r>
              <a:rPr lang="en-US" sz="1200" b="1" i="0" kern="1200" dirty="0" smtClean="0">
                <a:solidFill>
                  <a:schemeClr val="tx1"/>
                </a:solidFill>
                <a:latin typeface="+mn-lt"/>
                <a:ea typeface="+mn-ea"/>
                <a:cs typeface="+mn-cs"/>
              </a:rPr>
              <a:t>Since 3C PLC is one of the ALGPS actively working for about 20 Years in the geospatial industry, we would like to share our birds'-eye view of the challenges we facing or observed for discussion and also discus on other ALGPS challenges and recommend the UN-</a:t>
            </a:r>
            <a:r>
              <a:rPr lang="en-US" sz="1200" b="1" i="0" kern="1200" dirty="0" err="1" smtClean="0">
                <a:solidFill>
                  <a:schemeClr val="tx1"/>
                </a:solidFill>
                <a:latin typeface="+mn-lt"/>
                <a:ea typeface="+mn-ea"/>
                <a:cs typeface="+mn-cs"/>
              </a:rPr>
              <a:t>GGIM:Africa</a:t>
            </a:r>
            <a:r>
              <a:rPr lang="en-US" sz="1200" b="1" i="0" kern="1200" dirty="0" smtClean="0">
                <a:solidFill>
                  <a:schemeClr val="tx1"/>
                </a:solidFill>
                <a:latin typeface="+mn-lt"/>
                <a:ea typeface="+mn-ea"/>
                <a:cs typeface="+mn-cs"/>
              </a:rPr>
              <a:t> to conduct professional studies in member states and outline the way forward in solving our CONS.</a:t>
            </a:r>
          </a:p>
          <a:p>
            <a:r>
              <a:rPr lang="en-US" sz="1200" b="1" i="0" kern="1200" dirty="0" smtClean="0">
                <a:solidFill>
                  <a:schemeClr val="tx1"/>
                </a:solidFill>
                <a:latin typeface="+mn-lt"/>
                <a:ea typeface="+mn-ea"/>
                <a:cs typeface="+mn-cs"/>
              </a:rPr>
              <a:t> </a:t>
            </a:r>
          </a:p>
          <a:p>
            <a:r>
              <a:rPr lang="en-US" sz="1200" b="1" i="0" kern="1200" dirty="0" smtClean="0">
                <a:solidFill>
                  <a:schemeClr val="tx1"/>
                </a:solidFill>
                <a:latin typeface="+mn-lt"/>
                <a:ea typeface="+mn-ea"/>
                <a:cs typeface="+mn-cs"/>
              </a:rPr>
              <a:t>THANK YOU FOR THE OPPORTUNITY! and apologize for my late request..</a:t>
            </a:r>
            <a:endParaRPr lang="en-US" sz="1200" b="0" i="0" kern="1200" dirty="0" smtClean="0">
              <a:solidFill>
                <a:schemeClr val="tx1"/>
              </a:solidFill>
              <a:latin typeface="+mn-lt"/>
              <a:ea typeface="+mn-ea"/>
              <a:cs typeface="+mn-cs"/>
            </a:endParaRPr>
          </a:p>
          <a:p>
            <a:pPr rtl="0"/>
            <a:r>
              <a:rPr lang="en-US" sz="1200" b="1" i="0" kern="1200" dirty="0" err="1" smtClean="0">
                <a:solidFill>
                  <a:schemeClr val="tx1"/>
                </a:solidFill>
                <a:latin typeface="+mn-lt"/>
                <a:ea typeface="+mn-ea"/>
                <a:cs typeface="+mn-cs"/>
              </a:rPr>
              <a:t>Jemal</a:t>
            </a:r>
            <a:r>
              <a:rPr lang="en-US" sz="1200" b="1" i="0" kern="1200" dirty="0" smtClean="0">
                <a:solidFill>
                  <a:schemeClr val="tx1"/>
                </a:solidFill>
                <a:latin typeface="+mn-lt"/>
                <a:ea typeface="+mn-ea"/>
                <a:cs typeface="+mn-cs"/>
              </a:rPr>
              <a:t> Ali </a:t>
            </a:r>
            <a:r>
              <a:rPr lang="en-US" sz="1200" b="1" i="0" kern="1200" dirty="0" err="1" smtClean="0">
                <a:solidFill>
                  <a:schemeClr val="tx1"/>
                </a:solidFill>
                <a:latin typeface="+mn-lt"/>
                <a:ea typeface="+mn-ea"/>
                <a:cs typeface="+mn-cs"/>
              </a:rPr>
              <a:t>Beshir</a:t>
            </a:r>
            <a:r>
              <a:rPr lang="en-US" sz="1200" b="0" i="0" kern="1200" dirty="0" smtClean="0">
                <a:solidFill>
                  <a:schemeClr val="tx1"/>
                </a:solidFill>
                <a:latin typeface="+mn-lt"/>
                <a:ea typeface="+mn-ea"/>
                <a:cs typeface="+mn-cs"/>
              </a:rPr>
              <a:t> /</a:t>
            </a:r>
            <a:r>
              <a:rPr lang="en-US" sz="1200" b="1" i="1" kern="1200" dirty="0" smtClean="0">
                <a:solidFill>
                  <a:schemeClr val="tx1"/>
                </a:solidFill>
                <a:latin typeface="+mn-lt"/>
                <a:ea typeface="+mn-ea"/>
                <a:cs typeface="+mn-cs"/>
              </a:rPr>
              <a:t>Manager</a:t>
            </a:r>
            <a:endParaRPr lang="en-US" sz="1200" b="0" i="0" kern="1200" dirty="0" smtClean="0">
              <a:solidFill>
                <a:schemeClr val="tx1"/>
              </a:solidFill>
              <a:latin typeface="+mn-lt"/>
              <a:ea typeface="+mn-ea"/>
              <a:cs typeface="+mn-cs"/>
            </a:endParaRPr>
          </a:p>
          <a:p>
            <a:pPr rtl="0"/>
            <a:r>
              <a:rPr lang="en-US" sz="1200" b="1" i="0" kern="1200" dirty="0" smtClean="0">
                <a:solidFill>
                  <a:schemeClr val="tx1"/>
                </a:solidFill>
                <a:latin typeface="+mn-lt"/>
                <a:ea typeface="+mn-ea"/>
                <a:cs typeface="+mn-cs"/>
              </a:rPr>
              <a:t>Corporate Computer Center (3C) PLC</a:t>
            </a:r>
            <a:endParaRPr lang="en-US" sz="1200" b="0" i="0" kern="1200" dirty="0" smtClean="0">
              <a:solidFill>
                <a:schemeClr val="tx1"/>
              </a:solidFill>
              <a:latin typeface="+mn-lt"/>
              <a:ea typeface="+mn-ea"/>
              <a:cs typeface="+mn-cs"/>
            </a:endParaRPr>
          </a:p>
          <a:p>
            <a:pPr rtl="0"/>
            <a:r>
              <a:rPr lang="en-US" sz="1200" b="1" i="0" kern="1200" dirty="0" err="1" smtClean="0">
                <a:solidFill>
                  <a:schemeClr val="tx1"/>
                </a:solidFill>
                <a:latin typeface="+mn-lt"/>
                <a:ea typeface="+mn-ea"/>
                <a:cs typeface="+mn-cs"/>
              </a:rPr>
              <a:t>Meskel</a:t>
            </a:r>
            <a:r>
              <a:rPr lang="en-US" sz="1200" b="1" i="0" kern="1200" dirty="0" smtClean="0">
                <a:solidFill>
                  <a:schemeClr val="tx1"/>
                </a:solidFill>
                <a:latin typeface="+mn-lt"/>
                <a:ea typeface="+mn-ea"/>
                <a:cs typeface="+mn-cs"/>
              </a:rPr>
              <a:t> Square, Lion Building, 6th Floor, House No. 6B, </a:t>
            </a:r>
            <a:endParaRPr lang="en-US" sz="1200" b="0" i="0" kern="1200" dirty="0" smtClean="0">
              <a:solidFill>
                <a:schemeClr val="tx1"/>
              </a:solidFill>
              <a:latin typeface="+mn-lt"/>
              <a:ea typeface="+mn-ea"/>
              <a:cs typeface="+mn-cs"/>
            </a:endParaRPr>
          </a:p>
          <a:p>
            <a:pPr rtl="0"/>
            <a:r>
              <a:rPr lang="en-US" sz="1200" b="1" i="0" kern="1200" dirty="0" err="1" smtClean="0">
                <a:solidFill>
                  <a:schemeClr val="tx1"/>
                </a:solidFill>
                <a:latin typeface="+mn-lt"/>
                <a:ea typeface="+mn-ea"/>
                <a:cs typeface="+mn-cs"/>
              </a:rPr>
              <a:t>Kirkos</a:t>
            </a:r>
            <a:r>
              <a:rPr lang="en-US" sz="1200" b="1" i="0" kern="1200" dirty="0" smtClean="0">
                <a:solidFill>
                  <a:schemeClr val="tx1"/>
                </a:solidFill>
                <a:latin typeface="+mn-lt"/>
                <a:ea typeface="+mn-ea"/>
                <a:cs typeface="+mn-cs"/>
              </a:rPr>
              <a:t> Sub-city </a:t>
            </a:r>
            <a:r>
              <a:rPr lang="en-US" sz="1200" b="1" i="0" kern="1200" dirty="0" err="1" smtClean="0">
                <a:solidFill>
                  <a:schemeClr val="tx1"/>
                </a:solidFill>
                <a:latin typeface="+mn-lt"/>
                <a:ea typeface="+mn-ea"/>
                <a:cs typeface="+mn-cs"/>
              </a:rPr>
              <a:t>Kebele</a:t>
            </a:r>
            <a:r>
              <a:rPr lang="en-US" sz="1200" b="1" i="0" kern="1200" dirty="0" smtClean="0">
                <a:solidFill>
                  <a:schemeClr val="tx1"/>
                </a:solidFill>
                <a:latin typeface="+mn-lt"/>
                <a:ea typeface="+mn-ea"/>
                <a:cs typeface="+mn-cs"/>
              </a:rPr>
              <a:t> 20, Addis Ababa, Ethiopia</a:t>
            </a:r>
            <a:endParaRPr lang="en-US" sz="1200" b="0" i="0" kern="1200" dirty="0" smtClean="0">
              <a:solidFill>
                <a:schemeClr val="tx1"/>
              </a:solidFill>
              <a:latin typeface="+mn-lt"/>
              <a:ea typeface="+mn-ea"/>
              <a:cs typeface="+mn-cs"/>
            </a:endParaRPr>
          </a:p>
          <a:p>
            <a:pPr rtl="0"/>
            <a:r>
              <a:rPr lang="en-US" sz="1200" b="1" i="0" kern="1200" dirty="0" smtClean="0">
                <a:solidFill>
                  <a:schemeClr val="tx1"/>
                </a:solidFill>
                <a:latin typeface="+mn-lt"/>
                <a:ea typeface="+mn-ea"/>
                <a:cs typeface="+mn-cs"/>
              </a:rPr>
              <a:t>Tel:  +251 11 552 11433, Fax: +251 11 552 1434</a:t>
            </a:r>
            <a:endParaRPr lang="en-US" sz="1200" b="0" i="0" kern="1200" dirty="0" smtClean="0">
              <a:solidFill>
                <a:schemeClr val="tx1"/>
              </a:solidFill>
              <a:latin typeface="+mn-lt"/>
              <a:ea typeface="+mn-ea"/>
              <a:cs typeface="+mn-cs"/>
            </a:endParaRPr>
          </a:p>
          <a:p>
            <a:pPr rtl="0"/>
            <a:r>
              <a:rPr lang="en-US" sz="1200" b="1" i="0" kern="1200" dirty="0" smtClean="0">
                <a:solidFill>
                  <a:schemeClr val="tx1"/>
                </a:solidFill>
                <a:latin typeface="+mn-lt"/>
                <a:ea typeface="+mn-ea"/>
                <a:cs typeface="+mn-cs"/>
              </a:rPr>
              <a:t>Mobile No: +251 911 210472</a:t>
            </a:r>
            <a:endParaRPr lang="en-US" sz="1200" b="0" i="0" kern="1200" dirty="0" smtClean="0">
              <a:solidFill>
                <a:schemeClr val="tx1"/>
              </a:solidFill>
              <a:latin typeface="+mn-lt"/>
              <a:ea typeface="+mn-ea"/>
              <a:cs typeface="+mn-cs"/>
            </a:endParaRPr>
          </a:p>
          <a:p>
            <a:pPr rtl="0"/>
            <a:r>
              <a:rPr lang="en-US" sz="1200" b="1" i="0" kern="1200" dirty="0" smtClean="0">
                <a:solidFill>
                  <a:schemeClr val="tx1"/>
                </a:solidFill>
                <a:latin typeface="+mn-lt"/>
                <a:ea typeface="+mn-ea"/>
                <a:cs typeface="+mn-cs"/>
              </a:rPr>
              <a:t>E-mail</a:t>
            </a:r>
            <a:r>
              <a:rPr lang="en-US" sz="1200" b="0" i="0" kern="1200" dirty="0" smtClean="0">
                <a:solidFill>
                  <a:schemeClr val="tx1"/>
                </a:solidFill>
                <a:latin typeface="+mn-lt"/>
                <a:ea typeface="+mn-ea"/>
                <a:cs typeface="+mn-cs"/>
              </a:rPr>
              <a:t>:  </a:t>
            </a:r>
            <a:r>
              <a:rPr lang="en-US" sz="1200" b="1" i="0" u="sng" kern="1200" dirty="0" smtClean="0">
                <a:solidFill>
                  <a:schemeClr val="tx1"/>
                </a:solidFill>
                <a:latin typeface="+mn-lt"/>
                <a:ea typeface="+mn-ea"/>
                <a:cs typeface="+mn-cs"/>
                <a:hlinkClick r:id="rId3"/>
              </a:rPr>
              <a:t>Jemalalibeshir@gmail.com</a:t>
            </a:r>
            <a:r>
              <a:rPr lang="en-US" sz="1200" b="0" i="0" kern="1200" dirty="0" smtClean="0">
                <a:solidFill>
                  <a:schemeClr val="tx1"/>
                </a:solidFill>
                <a:latin typeface="+mn-lt"/>
                <a:ea typeface="+mn-ea"/>
                <a:cs typeface="+mn-cs"/>
              </a:rPr>
              <a:t>   or  </a:t>
            </a:r>
            <a:r>
              <a:rPr lang="en-US" sz="1200" b="1" i="0" kern="1200" dirty="0" smtClean="0">
                <a:solidFill>
                  <a:schemeClr val="tx1"/>
                </a:solidFill>
                <a:latin typeface="+mn-lt"/>
                <a:ea typeface="+mn-ea"/>
                <a:cs typeface="+mn-cs"/>
                <a:hlinkClick r:id="rId4"/>
              </a:rPr>
              <a:t>3cbdr@ethionet.et</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DA4D61D-8AA5-4777-94CA-26807E4B0AF9}"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A4D61D-8AA5-4777-94CA-26807E4B0AF9}" type="slidenum">
              <a:rPr lang="en-US" smtClean="0"/>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A4D61D-8AA5-4777-94CA-26807E4B0AF9}" type="slidenum">
              <a:rPr lang="en-US" smtClean="0"/>
              <a:pPr/>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A4D61D-8AA5-4777-94CA-26807E4B0AF9}" type="slidenum">
              <a:rPr lang="en-US" smtClean="0"/>
              <a:pPr/>
              <a:t>14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MAINSTREAM OF OUR POTENTIAL &amp; PROVISIONS:--  GEOSPATIAL PRODUCT  SATELLITE IMAGERY  PHOTOGRAMMETRIC SOFTWARE &amp; HARDWARE  ULTRACAM DIGITAL AERIAL CAMERA SYSTEMS  GEOSPATIAL SERVICES  DIGITAL AERIAL ACQUISITION  DIGITAL PHOTOGRAMMETRY  GEOSPATIAL CONSULTANCY  GEOSPATIAL TRAINING </a:t>
            </a:r>
          </a:p>
          <a:p>
            <a:endParaRPr lang="en-US" dirty="0"/>
          </a:p>
        </p:txBody>
      </p:sp>
      <p:sp>
        <p:nvSpPr>
          <p:cNvPr id="4" name="Slide Number Placeholder 3"/>
          <p:cNvSpPr>
            <a:spLocks noGrp="1"/>
          </p:cNvSpPr>
          <p:nvPr>
            <p:ph type="sldNum" sz="quarter" idx="10"/>
          </p:nvPr>
        </p:nvSpPr>
        <p:spPr/>
        <p:txBody>
          <a:bodyPr/>
          <a:lstStyle/>
          <a:p>
            <a:fld id="{8DA4D61D-8AA5-4777-94CA-26807E4B0AF9}" type="slidenum">
              <a:rPr lang="en-US" smtClean="0"/>
              <a:pPr/>
              <a:t>15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A4D61D-8AA5-4777-94CA-26807E4B0AF9}" type="slidenum">
              <a:rPr lang="en-US" smtClean="0"/>
              <a:pPr/>
              <a:t>16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A4D61D-8AA5-4777-94CA-26807E4B0AF9}" type="slidenum">
              <a:rPr lang="en-US" smtClean="0"/>
              <a:pPr/>
              <a:t>17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227C6D-21D1-46CF-9583-2C82708698D2}" type="datetimeFigureOut">
              <a:rPr lang="en-US" smtClean="0"/>
              <a:pPr/>
              <a:t>10/2/2018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897F12-31A5-4783-BFF5-5D2C97F5EBC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8227C6D-21D1-46CF-9583-2C82708698D2}" type="datetimeFigureOut">
              <a:rPr lang="en-US" smtClean="0"/>
              <a:pPr/>
              <a:t>10/2/2018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897F12-31A5-4783-BFF5-5D2C97F5EBC8}" type="slidenum">
              <a:rPr lang="en-US" smtClean="0"/>
              <a:pPr/>
              <a:t>‹#›</a:t>
            </a:fld>
            <a:endParaRPr lang="en-US" dirty="0"/>
          </a:p>
        </p:txBody>
      </p:sp>
      <p:grpSp>
        <p:nvGrpSpPr>
          <p:cNvPr id="7" name="Group 6"/>
          <p:cNvGrpSpPr/>
          <p:nvPr userDrawn="1"/>
        </p:nvGrpSpPr>
        <p:grpSpPr>
          <a:xfrm>
            <a:off x="228600" y="228600"/>
            <a:ext cx="8686800" cy="6477000"/>
            <a:chOff x="457200" y="1600200"/>
            <a:chExt cx="8229600" cy="4525963"/>
          </a:xfrm>
        </p:grpSpPr>
        <p:grpSp>
          <p:nvGrpSpPr>
            <p:cNvPr id="8" name="Group 3"/>
            <p:cNvGrpSpPr>
              <a:grpSpLocks/>
            </p:cNvGrpSpPr>
            <p:nvPr/>
          </p:nvGrpSpPr>
          <p:grpSpPr bwMode="auto">
            <a:xfrm rot="10800000">
              <a:off x="457200" y="1600200"/>
              <a:ext cx="5363076" cy="4525963"/>
              <a:chOff x="4581" y="690"/>
              <a:chExt cx="7016" cy="13650"/>
            </a:xfrm>
            <a:solidFill>
              <a:srgbClr val="D8D8D8">
                <a:alpha val="14000"/>
              </a:srgbClr>
            </a:solidFill>
          </p:grpSpPr>
          <p:sp>
            <p:nvSpPr>
              <p:cNvPr id="10" name="Freeform 4"/>
              <p:cNvSpPr>
                <a:spLocks/>
              </p:cNvSpPr>
              <p:nvPr/>
            </p:nvSpPr>
            <p:spPr bwMode="auto">
              <a:xfrm>
                <a:off x="4581" y="690"/>
                <a:ext cx="7016" cy="13155"/>
              </a:xfrm>
              <a:custGeom>
                <a:avLst/>
                <a:gdLst/>
                <a:ahLst/>
                <a:cxnLst>
                  <a:cxn ang="0">
                    <a:pos x="0" y="0"/>
                  </a:cxn>
                  <a:cxn ang="0">
                    <a:pos x="1376" y="0"/>
                  </a:cxn>
                  <a:cxn ang="0">
                    <a:pos x="1376" y="3365"/>
                  </a:cxn>
                  <a:cxn ang="0">
                    <a:pos x="1363" y="3134"/>
                  </a:cxn>
                  <a:cxn ang="0">
                    <a:pos x="1351" y="2914"/>
                  </a:cxn>
                  <a:cxn ang="0">
                    <a:pos x="1338" y="2706"/>
                  </a:cxn>
                  <a:cxn ang="0">
                    <a:pos x="1325" y="2507"/>
                  </a:cxn>
                  <a:cxn ang="0">
                    <a:pos x="1310" y="2320"/>
                  </a:cxn>
                  <a:cxn ang="0">
                    <a:pos x="1295" y="2141"/>
                  </a:cxn>
                  <a:cxn ang="0">
                    <a:pos x="1277" y="1973"/>
                  </a:cxn>
                  <a:cxn ang="0">
                    <a:pos x="1260" y="1813"/>
                  </a:cxn>
                  <a:cxn ang="0">
                    <a:pos x="1240" y="1663"/>
                  </a:cxn>
                  <a:cxn ang="0">
                    <a:pos x="1218" y="1523"/>
                  </a:cxn>
                  <a:cxn ang="0">
                    <a:pos x="1195" y="1389"/>
                  </a:cxn>
                  <a:cxn ang="0">
                    <a:pos x="1169" y="1265"/>
                  </a:cxn>
                  <a:cxn ang="0">
                    <a:pos x="1142" y="1149"/>
                  </a:cxn>
                  <a:cxn ang="0">
                    <a:pos x="1112" y="1039"/>
                  </a:cxn>
                  <a:cxn ang="0">
                    <a:pos x="1080" y="937"/>
                  </a:cxn>
                  <a:cxn ang="0">
                    <a:pos x="1046" y="842"/>
                  </a:cxn>
                  <a:cxn ang="0">
                    <a:pos x="1008" y="753"/>
                  </a:cxn>
                  <a:cxn ang="0">
                    <a:pos x="967" y="671"/>
                  </a:cxn>
                  <a:cxn ang="0">
                    <a:pos x="924" y="595"/>
                  </a:cxn>
                  <a:cxn ang="0">
                    <a:pos x="877" y="524"/>
                  </a:cxn>
                  <a:cxn ang="0">
                    <a:pos x="826" y="458"/>
                  </a:cxn>
                  <a:cxn ang="0">
                    <a:pos x="772" y="398"/>
                  </a:cxn>
                  <a:cxn ang="0">
                    <a:pos x="714" y="342"/>
                  </a:cxn>
                  <a:cxn ang="0">
                    <a:pos x="653" y="291"/>
                  </a:cxn>
                  <a:cxn ang="0">
                    <a:pos x="587" y="243"/>
                  </a:cxn>
                  <a:cxn ang="0">
                    <a:pos x="517" y="199"/>
                  </a:cxn>
                  <a:cxn ang="0">
                    <a:pos x="443" y="159"/>
                  </a:cxn>
                  <a:cxn ang="0">
                    <a:pos x="364" y="123"/>
                  </a:cxn>
                  <a:cxn ang="0">
                    <a:pos x="280" y="89"/>
                  </a:cxn>
                  <a:cxn ang="0">
                    <a:pos x="192" y="57"/>
                  </a:cxn>
                  <a:cxn ang="0">
                    <a:pos x="98" y="27"/>
                  </a:cxn>
                  <a:cxn ang="0">
                    <a:pos x="0" y="0"/>
                  </a:cxn>
                </a:cxnLst>
                <a:rect l="0" t="0" r="r" b="b"/>
                <a:pathLst>
                  <a:path w="1376" h="3365">
                    <a:moveTo>
                      <a:pt x="0" y="0"/>
                    </a:moveTo>
                    <a:lnTo>
                      <a:pt x="1376" y="0"/>
                    </a:lnTo>
                    <a:lnTo>
                      <a:pt x="1376" y="3365"/>
                    </a:lnTo>
                    <a:lnTo>
                      <a:pt x="1363" y="3134"/>
                    </a:lnTo>
                    <a:lnTo>
                      <a:pt x="1351" y="2914"/>
                    </a:lnTo>
                    <a:lnTo>
                      <a:pt x="1338" y="2706"/>
                    </a:lnTo>
                    <a:lnTo>
                      <a:pt x="1325" y="2507"/>
                    </a:lnTo>
                    <a:lnTo>
                      <a:pt x="1310" y="2320"/>
                    </a:lnTo>
                    <a:lnTo>
                      <a:pt x="1295" y="2141"/>
                    </a:lnTo>
                    <a:lnTo>
                      <a:pt x="1277" y="1973"/>
                    </a:lnTo>
                    <a:lnTo>
                      <a:pt x="1260" y="1813"/>
                    </a:lnTo>
                    <a:lnTo>
                      <a:pt x="1240" y="1663"/>
                    </a:lnTo>
                    <a:lnTo>
                      <a:pt x="1218" y="1523"/>
                    </a:lnTo>
                    <a:lnTo>
                      <a:pt x="1195" y="1389"/>
                    </a:lnTo>
                    <a:lnTo>
                      <a:pt x="1169" y="1265"/>
                    </a:lnTo>
                    <a:lnTo>
                      <a:pt x="1142" y="1149"/>
                    </a:lnTo>
                    <a:lnTo>
                      <a:pt x="1112" y="1039"/>
                    </a:lnTo>
                    <a:lnTo>
                      <a:pt x="1080" y="937"/>
                    </a:lnTo>
                    <a:lnTo>
                      <a:pt x="1046" y="842"/>
                    </a:lnTo>
                    <a:lnTo>
                      <a:pt x="1008" y="753"/>
                    </a:lnTo>
                    <a:lnTo>
                      <a:pt x="967" y="671"/>
                    </a:lnTo>
                    <a:lnTo>
                      <a:pt x="924" y="595"/>
                    </a:lnTo>
                    <a:lnTo>
                      <a:pt x="877" y="524"/>
                    </a:lnTo>
                    <a:lnTo>
                      <a:pt x="826" y="458"/>
                    </a:lnTo>
                    <a:lnTo>
                      <a:pt x="772" y="398"/>
                    </a:lnTo>
                    <a:lnTo>
                      <a:pt x="714" y="342"/>
                    </a:lnTo>
                    <a:lnTo>
                      <a:pt x="653" y="291"/>
                    </a:lnTo>
                    <a:lnTo>
                      <a:pt x="587" y="243"/>
                    </a:lnTo>
                    <a:lnTo>
                      <a:pt x="517" y="199"/>
                    </a:lnTo>
                    <a:lnTo>
                      <a:pt x="443" y="159"/>
                    </a:lnTo>
                    <a:lnTo>
                      <a:pt x="364" y="123"/>
                    </a:lnTo>
                    <a:lnTo>
                      <a:pt x="280" y="89"/>
                    </a:lnTo>
                    <a:lnTo>
                      <a:pt x="192" y="57"/>
                    </a:lnTo>
                    <a:lnTo>
                      <a:pt x="98" y="27"/>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5"/>
              <p:cNvSpPr>
                <a:spLocks/>
              </p:cNvSpPr>
              <p:nvPr/>
            </p:nvSpPr>
            <p:spPr bwMode="auto">
              <a:xfrm>
                <a:off x="6539" y="690"/>
                <a:ext cx="5058" cy="13650"/>
              </a:xfrm>
              <a:custGeom>
                <a:avLst/>
                <a:gdLst/>
                <a:ahLst/>
                <a:cxnLst>
                  <a:cxn ang="0">
                    <a:pos x="0" y="0"/>
                  </a:cxn>
                  <a:cxn ang="0">
                    <a:pos x="1376" y="0"/>
                  </a:cxn>
                  <a:cxn ang="0">
                    <a:pos x="1376" y="3365"/>
                  </a:cxn>
                  <a:cxn ang="0">
                    <a:pos x="1363" y="3134"/>
                  </a:cxn>
                  <a:cxn ang="0">
                    <a:pos x="1351" y="2914"/>
                  </a:cxn>
                  <a:cxn ang="0">
                    <a:pos x="1338" y="2706"/>
                  </a:cxn>
                  <a:cxn ang="0">
                    <a:pos x="1325" y="2507"/>
                  </a:cxn>
                  <a:cxn ang="0">
                    <a:pos x="1310" y="2320"/>
                  </a:cxn>
                  <a:cxn ang="0">
                    <a:pos x="1295" y="2141"/>
                  </a:cxn>
                  <a:cxn ang="0">
                    <a:pos x="1277" y="1973"/>
                  </a:cxn>
                  <a:cxn ang="0">
                    <a:pos x="1260" y="1813"/>
                  </a:cxn>
                  <a:cxn ang="0">
                    <a:pos x="1240" y="1663"/>
                  </a:cxn>
                  <a:cxn ang="0">
                    <a:pos x="1218" y="1523"/>
                  </a:cxn>
                  <a:cxn ang="0">
                    <a:pos x="1195" y="1389"/>
                  </a:cxn>
                  <a:cxn ang="0">
                    <a:pos x="1169" y="1265"/>
                  </a:cxn>
                  <a:cxn ang="0">
                    <a:pos x="1142" y="1149"/>
                  </a:cxn>
                  <a:cxn ang="0">
                    <a:pos x="1112" y="1039"/>
                  </a:cxn>
                  <a:cxn ang="0">
                    <a:pos x="1080" y="937"/>
                  </a:cxn>
                  <a:cxn ang="0">
                    <a:pos x="1046" y="842"/>
                  </a:cxn>
                  <a:cxn ang="0">
                    <a:pos x="1008" y="753"/>
                  </a:cxn>
                  <a:cxn ang="0">
                    <a:pos x="967" y="671"/>
                  </a:cxn>
                  <a:cxn ang="0">
                    <a:pos x="924" y="595"/>
                  </a:cxn>
                  <a:cxn ang="0">
                    <a:pos x="877" y="524"/>
                  </a:cxn>
                  <a:cxn ang="0">
                    <a:pos x="826" y="458"/>
                  </a:cxn>
                  <a:cxn ang="0">
                    <a:pos x="772" y="398"/>
                  </a:cxn>
                  <a:cxn ang="0">
                    <a:pos x="714" y="342"/>
                  </a:cxn>
                  <a:cxn ang="0">
                    <a:pos x="653" y="291"/>
                  </a:cxn>
                  <a:cxn ang="0">
                    <a:pos x="587" y="243"/>
                  </a:cxn>
                  <a:cxn ang="0">
                    <a:pos x="517" y="199"/>
                  </a:cxn>
                  <a:cxn ang="0">
                    <a:pos x="443" y="159"/>
                  </a:cxn>
                  <a:cxn ang="0">
                    <a:pos x="364" y="123"/>
                  </a:cxn>
                  <a:cxn ang="0">
                    <a:pos x="280" y="89"/>
                  </a:cxn>
                  <a:cxn ang="0">
                    <a:pos x="192" y="57"/>
                  </a:cxn>
                  <a:cxn ang="0">
                    <a:pos x="98" y="27"/>
                  </a:cxn>
                  <a:cxn ang="0">
                    <a:pos x="0" y="0"/>
                  </a:cxn>
                </a:cxnLst>
                <a:rect l="0" t="0" r="r" b="b"/>
                <a:pathLst>
                  <a:path w="1376" h="3365">
                    <a:moveTo>
                      <a:pt x="0" y="0"/>
                    </a:moveTo>
                    <a:lnTo>
                      <a:pt x="1376" y="0"/>
                    </a:lnTo>
                    <a:lnTo>
                      <a:pt x="1376" y="3365"/>
                    </a:lnTo>
                    <a:lnTo>
                      <a:pt x="1363" y="3134"/>
                    </a:lnTo>
                    <a:lnTo>
                      <a:pt x="1351" y="2914"/>
                    </a:lnTo>
                    <a:lnTo>
                      <a:pt x="1338" y="2706"/>
                    </a:lnTo>
                    <a:lnTo>
                      <a:pt x="1325" y="2507"/>
                    </a:lnTo>
                    <a:lnTo>
                      <a:pt x="1310" y="2320"/>
                    </a:lnTo>
                    <a:lnTo>
                      <a:pt x="1295" y="2141"/>
                    </a:lnTo>
                    <a:lnTo>
                      <a:pt x="1277" y="1973"/>
                    </a:lnTo>
                    <a:lnTo>
                      <a:pt x="1260" y="1813"/>
                    </a:lnTo>
                    <a:lnTo>
                      <a:pt x="1240" y="1663"/>
                    </a:lnTo>
                    <a:lnTo>
                      <a:pt x="1218" y="1523"/>
                    </a:lnTo>
                    <a:lnTo>
                      <a:pt x="1195" y="1389"/>
                    </a:lnTo>
                    <a:lnTo>
                      <a:pt x="1169" y="1265"/>
                    </a:lnTo>
                    <a:lnTo>
                      <a:pt x="1142" y="1149"/>
                    </a:lnTo>
                    <a:lnTo>
                      <a:pt x="1112" y="1039"/>
                    </a:lnTo>
                    <a:lnTo>
                      <a:pt x="1080" y="937"/>
                    </a:lnTo>
                    <a:lnTo>
                      <a:pt x="1046" y="842"/>
                    </a:lnTo>
                    <a:lnTo>
                      <a:pt x="1008" y="753"/>
                    </a:lnTo>
                    <a:lnTo>
                      <a:pt x="967" y="671"/>
                    </a:lnTo>
                    <a:lnTo>
                      <a:pt x="924" y="595"/>
                    </a:lnTo>
                    <a:lnTo>
                      <a:pt x="877" y="524"/>
                    </a:lnTo>
                    <a:lnTo>
                      <a:pt x="826" y="458"/>
                    </a:lnTo>
                    <a:lnTo>
                      <a:pt x="772" y="398"/>
                    </a:lnTo>
                    <a:lnTo>
                      <a:pt x="714" y="342"/>
                    </a:lnTo>
                    <a:lnTo>
                      <a:pt x="653" y="291"/>
                    </a:lnTo>
                    <a:lnTo>
                      <a:pt x="587" y="243"/>
                    </a:lnTo>
                    <a:lnTo>
                      <a:pt x="517" y="199"/>
                    </a:lnTo>
                    <a:lnTo>
                      <a:pt x="443" y="159"/>
                    </a:lnTo>
                    <a:lnTo>
                      <a:pt x="364" y="123"/>
                    </a:lnTo>
                    <a:lnTo>
                      <a:pt x="280" y="89"/>
                    </a:lnTo>
                    <a:lnTo>
                      <a:pt x="192" y="57"/>
                    </a:lnTo>
                    <a:lnTo>
                      <a:pt x="98" y="27"/>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9" name="Freeform 6"/>
            <p:cNvSpPr>
              <a:spLocks/>
            </p:cNvSpPr>
            <p:nvPr/>
          </p:nvSpPr>
          <p:spPr bwMode="auto">
            <a:xfrm>
              <a:off x="4820432" y="1600200"/>
              <a:ext cx="3866368" cy="4525963"/>
            </a:xfrm>
            <a:custGeom>
              <a:avLst/>
              <a:gdLst/>
              <a:ahLst/>
              <a:cxnLst>
                <a:cxn ang="0">
                  <a:pos x="0" y="0"/>
                </a:cxn>
                <a:cxn ang="0">
                  <a:pos x="1376" y="0"/>
                </a:cxn>
                <a:cxn ang="0">
                  <a:pos x="1376" y="3365"/>
                </a:cxn>
                <a:cxn ang="0">
                  <a:pos x="1363" y="3134"/>
                </a:cxn>
                <a:cxn ang="0">
                  <a:pos x="1351" y="2914"/>
                </a:cxn>
                <a:cxn ang="0">
                  <a:pos x="1338" y="2706"/>
                </a:cxn>
                <a:cxn ang="0">
                  <a:pos x="1325" y="2507"/>
                </a:cxn>
                <a:cxn ang="0">
                  <a:pos x="1310" y="2320"/>
                </a:cxn>
                <a:cxn ang="0">
                  <a:pos x="1295" y="2141"/>
                </a:cxn>
                <a:cxn ang="0">
                  <a:pos x="1277" y="1973"/>
                </a:cxn>
                <a:cxn ang="0">
                  <a:pos x="1260" y="1813"/>
                </a:cxn>
                <a:cxn ang="0">
                  <a:pos x="1240" y="1663"/>
                </a:cxn>
                <a:cxn ang="0">
                  <a:pos x="1218" y="1523"/>
                </a:cxn>
                <a:cxn ang="0">
                  <a:pos x="1195" y="1389"/>
                </a:cxn>
                <a:cxn ang="0">
                  <a:pos x="1169" y="1265"/>
                </a:cxn>
                <a:cxn ang="0">
                  <a:pos x="1142" y="1149"/>
                </a:cxn>
                <a:cxn ang="0">
                  <a:pos x="1112" y="1039"/>
                </a:cxn>
                <a:cxn ang="0">
                  <a:pos x="1080" y="937"/>
                </a:cxn>
                <a:cxn ang="0">
                  <a:pos x="1046" y="842"/>
                </a:cxn>
                <a:cxn ang="0">
                  <a:pos x="1008" y="753"/>
                </a:cxn>
                <a:cxn ang="0">
                  <a:pos x="967" y="671"/>
                </a:cxn>
                <a:cxn ang="0">
                  <a:pos x="924" y="595"/>
                </a:cxn>
                <a:cxn ang="0">
                  <a:pos x="877" y="524"/>
                </a:cxn>
                <a:cxn ang="0">
                  <a:pos x="826" y="458"/>
                </a:cxn>
                <a:cxn ang="0">
                  <a:pos x="772" y="398"/>
                </a:cxn>
                <a:cxn ang="0">
                  <a:pos x="714" y="342"/>
                </a:cxn>
                <a:cxn ang="0">
                  <a:pos x="653" y="291"/>
                </a:cxn>
                <a:cxn ang="0">
                  <a:pos x="587" y="243"/>
                </a:cxn>
                <a:cxn ang="0">
                  <a:pos x="517" y="199"/>
                </a:cxn>
                <a:cxn ang="0">
                  <a:pos x="443" y="159"/>
                </a:cxn>
                <a:cxn ang="0">
                  <a:pos x="364" y="123"/>
                </a:cxn>
                <a:cxn ang="0">
                  <a:pos x="280" y="89"/>
                </a:cxn>
                <a:cxn ang="0">
                  <a:pos x="192" y="57"/>
                </a:cxn>
                <a:cxn ang="0">
                  <a:pos x="98" y="27"/>
                </a:cxn>
                <a:cxn ang="0">
                  <a:pos x="0" y="0"/>
                </a:cxn>
              </a:cxnLst>
              <a:rect l="0" t="0" r="r" b="b"/>
              <a:pathLst>
                <a:path w="1376" h="3365">
                  <a:moveTo>
                    <a:pt x="0" y="0"/>
                  </a:moveTo>
                  <a:lnTo>
                    <a:pt x="1376" y="0"/>
                  </a:lnTo>
                  <a:lnTo>
                    <a:pt x="1376" y="3365"/>
                  </a:lnTo>
                  <a:lnTo>
                    <a:pt x="1363" y="3134"/>
                  </a:lnTo>
                  <a:lnTo>
                    <a:pt x="1351" y="2914"/>
                  </a:lnTo>
                  <a:lnTo>
                    <a:pt x="1338" y="2706"/>
                  </a:lnTo>
                  <a:lnTo>
                    <a:pt x="1325" y="2507"/>
                  </a:lnTo>
                  <a:lnTo>
                    <a:pt x="1310" y="2320"/>
                  </a:lnTo>
                  <a:lnTo>
                    <a:pt x="1295" y="2141"/>
                  </a:lnTo>
                  <a:lnTo>
                    <a:pt x="1277" y="1973"/>
                  </a:lnTo>
                  <a:lnTo>
                    <a:pt x="1260" y="1813"/>
                  </a:lnTo>
                  <a:lnTo>
                    <a:pt x="1240" y="1663"/>
                  </a:lnTo>
                  <a:lnTo>
                    <a:pt x="1218" y="1523"/>
                  </a:lnTo>
                  <a:lnTo>
                    <a:pt x="1195" y="1389"/>
                  </a:lnTo>
                  <a:lnTo>
                    <a:pt x="1169" y="1265"/>
                  </a:lnTo>
                  <a:lnTo>
                    <a:pt x="1142" y="1149"/>
                  </a:lnTo>
                  <a:lnTo>
                    <a:pt x="1112" y="1039"/>
                  </a:lnTo>
                  <a:lnTo>
                    <a:pt x="1080" y="937"/>
                  </a:lnTo>
                  <a:lnTo>
                    <a:pt x="1046" y="842"/>
                  </a:lnTo>
                  <a:lnTo>
                    <a:pt x="1008" y="753"/>
                  </a:lnTo>
                  <a:lnTo>
                    <a:pt x="967" y="671"/>
                  </a:lnTo>
                  <a:lnTo>
                    <a:pt x="924" y="595"/>
                  </a:lnTo>
                  <a:lnTo>
                    <a:pt x="877" y="524"/>
                  </a:lnTo>
                  <a:lnTo>
                    <a:pt x="826" y="458"/>
                  </a:lnTo>
                  <a:lnTo>
                    <a:pt x="772" y="398"/>
                  </a:lnTo>
                  <a:lnTo>
                    <a:pt x="714" y="342"/>
                  </a:lnTo>
                  <a:lnTo>
                    <a:pt x="653" y="291"/>
                  </a:lnTo>
                  <a:lnTo>
                    <a:pt x="587" y="243"/>
                  </a:lnTo>
                  <a:lnTo>
                    <a:pt x="517" y="199"/>
                  </a:lnTo>
                  <a:lnTo>
                    <a:pt x="443" y="159"/>
                  </a:lnTo>
                  <a:lnTo>
                    <a:pt x="364" y="123"/>
                  </a:lnTo>
                  <a:lnTo>
                    <a:pt x="280" y="89"/>
                  </a:lnTo>
                  <a:lnTo>
                    <a:pt x="192" y="57"/>
                  </a:lnTo>
                  <a:lnTo>
                    <a:pt x="98" y="27"/>
                  </a:lnTo>
                  <a:lnTo>
                    <a:pt x="0" y="0"/>
                  </a:lnTo>
                  <a:close/>
                </a:path>
              </a:pathLst>
            </a:custGeom>
            <a:solidFill>
              <a:srgbClr val="D8D8D8">
                <a:alpha val="24000"/>
              </a:srgb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pic>
        <p:nvPicPr>
          <p:cNvPr id="12" name="Picture 2" descr="3clogo"/>
          <p:cNvPicPr>
            <a:picLocks noChangeAspect="1" noChangeArrowheads="1"/>
          </p:cNvPicPr>
          <p:nvPr userDrawn="1"/>
        </p:nvPicPr>
        <p:blipFill>
          <a:blip r:embed="rId2" cstate="print"/>
          <a:srcRect/>
          <a:stretch>
            <a:fillRect/>
          </a:stretch>
        </p:blipFill>
        <p:spPr bwMode="auto">
          <a:xfrm>
            <a:off x="8347074" y="0"/>
            <a:ext cx="796926" cy="995786"/>
          </a:xfrm>
          <a:prstGeom prst="rect">
            <a:avLst/>
          </a:prstGeom>
          <a:noFill/>
          <a:ln w="9525">
            <a:noFill/>
            <a:miter lim="800000"/>
            <a:headEnd/>
            <a:tailEnd/>
          </a:ln>
        </p:spPr>
      </p:pic>
      <p:sp>
        <p:nvSpPr>
          <p:cNvPr id="13" name="Title 1"/>
          <p:cNvSpPr txBox="1">
            <a:spLocks/>
          </p:cNvSpPr>
          <p:nvPr userDrawn="1"/>
        </p:nvSpPr>
        <p:spPr>
          <a:xfrm>
            <a:off x="304800" y="0"/>
            <a:ext cx="2209800" cy="792162"/>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dirty="0" smtClean="0">
                <a:ln>
                  <a:noFill/>
                </a:ln>
                <a:solidFill>
                  <a:srgbClr val="0070C0"/>
                </a:solidFill>
                <a:effectLst>
                  <a:outerShdw blurRad="50800" dist="38100" algn="tr" rotWithShape="0">
                    <a:prstClr val="black">
                      <a:alpha val="40000"/>
                    </a:prstClr>
                  </a:outerShdw>
                </a:effectLst>
                <a:uLnTx/>
                <a:uFillTx/>
                <a:latin typeface="+mj-lt"/>
                <a:ea typeface="+mj-ea"/>
                <a:cs typeface="+mj-cs"/>
              </a:rPr>
              <a:t>3C PLC </a:t>
            </a:r>
            <a:endParaRPr kumimoji="0" lang="en-US" sz="1800" b="0"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227C6D-21D1-46CF-9583-2C82708698D2}" type="datetimeFigureOut">
              <a:rPr lang="en-US" smtClean="0"/>
              <a:pPr/>
              <a:t>10/2/2018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897F12-31A5-4783-BFF5-5D2C97F5EBC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227C6D-21D1-46CF-9583-2C82708698D2}" type="datetimeFigureOut">
              <a:rPr lang="en-US" smtClean="0"/>
              <a:pPr/>
              <a:t>10/2/2018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897F12-31A5-4783-BFF5-5D2C97F5EBC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227C6D-21D1-46CF-9583-2C82708698D2}" type="datetimeFigureOut">
              <a:rPr lang="en-US" smtClean="0"/>
              <a:pPr/>
              <a:t>10/2/2018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897F12-31A5-4783-BFF5-5D2C97F5EBC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227C6D-21D1-46CF-9583-2C82708698D2}" type="datetimeFigureOut">
              <a:rPr lang="en-US" smtClean="0"/>
              <a:pPr/>
              <a:t>10/2/2018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897F12-31A5-4783-BFF5-5D2C97F5EBC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227C6D-21D1-46CF-9583-2C82708698D2}" type="datetimeFigureOut">
              <a:rPr lang="en-US" smtClean="0"/>
              <a:pPr/>
              <a:t>10/2/2018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897F12-31A5-4783-BFF5-5D2C97F5EBC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227C6D-21D1-46CF-9583-2C82708698D2}" type="datetimeFigureOut">
              <a:rPr lang="en-US" smtClean="0"/>
              <a:pPr/>
              <a:t>10/2/2018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897F12-31A5-4783-BFF5-5D2C97F5EBC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227C6D-21D1-46CF-9583-2C82708698D2}" type="datetimeFigureOut">
              <a:rPr lang="en-US" smtClean="0"/>
              <a:pPr/>
              <a:t>10/2/2018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897F12-31A5-4783-BFF5-5D2C97F5EBC8}"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227C6D-21D1-46CF-9583-2C82708698D2}" type="datetimeFigureOut">
              <a:rPr lang="en-US" smtClean="0"/>
              <a:pPr/>
              <a:t>10/2/2018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897F12-31A5-4783-BFF5-5D2C97F5EBC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227C6D-21D1-46CF-9583-2C82708698D2}" type="datetimeFigureOut">
              <a:rPr lang="en-US" smtClean="0"/>
              <a:pPr/>
              <a:t>10/2/2018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897F12-31A5-4783-BFF5-5D2C97F5EBC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227C6D-21D1-46CF-9583-2C82708698D2}" type="datetimeFigureOut">
              <a:rPr lang="en-US" smtClean="0"/>
              <a:pPr/>
              <a:t>10/2/2018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897F12-31A5-4783-BFF5-5D2C97F5EBC8}" type="slidenum">
              <a:rPr lang="en-US" smtClean="0"/>
              <a:pPr/>
              <a:t>‹#›</a:t>
            </a:fld>
            <a:endParaRPr lang="en-US" dirty="0"/>
          </a:p>
        </p:txBody>
      </p:sp>
      <p:grpSp>
        <p:nvGrpSpPr>
          <p:cNvPr id="7" name="Group 6"/>
          <p:cNvGrpSpPr/>
          <p:nvPr userDrawn="1"/>
        </p:nvGrpSpPr>
        <p:grpSpPr>
          <a:xfrm>
            <a:off x="228600" y="228600"/>
            <a:ext cx="8686800" cy="6477000"/>
            <a:chOff x="457200" y="1600200"/>
            <a:chExt cx="8229600" cy="4525963"/>
          </a:xfrm>
        </p:grpSpPr>
        <p:grpSp>
          <p:nvGrpSpPr>
            <p:cNvPr id="8" name="Group 3"/>
            <p:cNvGrpSpPr>
              <a:grpSpLocks/>
            </p:cNvGrpSpPr>
            <p:nvPr/>
          </p:nvGrpSpPr>
          <p:grpSpPr bwMode="auto">
            <a:xfrm rot="10800000">
              <a:off x="457200" y="1600200"/>
              <a:ext cx="5363076" cy="4525963"/>
              <a:chOff x="4581" y="690"/>
              <a:chExt cx="7016" cy="13650"/>
            </a:xfrm>
            <a:solidFill>
              <a:srgbClr val="D8D8D8">
                <a:alpha val="14000"/>
              </a:srgbClr>
            </a:solidFill>
          </p:grpSpPr>
          <p:sp>
            <p:nvSpPr>
              <p:cNvPr id="10" name="Freeform 4"/>
              <p:cNvSpPr>
                <a:spLocks/>
              </p:cNvSpPr>
              <p:nvPr/>
            </p:nvSpPr>
            <p:spPr bwMode="auto">
              <a:xfrm>
                <a:off x="4581" y="690"/>
                <a:ext cx="7016" cy="13155"/>
              </a:xfrm>
              <a:custGeom>
                <a:avLst/>
                <a:gdLst/>
                <a:ahLst/>
                <a:cxnLst>
                  <a:cxn ang="0">
                    <a:pos x="0" y="0"/>
                  </a:cxn>
                  <a:cxn ang="0">
                    <a:pos x="1376" y="0"/>
                  </a:cxn>
                  <a:cxn ang="0">
                    <a:pos x="1376" y="3365"/>
                  </a:cxn>
                  <a:cxn ang="0">
                    <a:pos x="1363" y="3134"/>
                  </a:cxn>
                  <a:cxn ang="0">
                    <a:pos x="1351" y="2914"/>
                  </a:cxn>
                  <a:cxn ang="0">
                    <a:pos x="1338" y="2706"/>
                  </a:cxn>
                  <a:cxn ang="0">
                    <a:pos x="1325" y="2507"/>
                  </a:cxn>
                  <a:cxn ang="0">
                    <a:pos x="1310" y="2320"/>
                  </a:cxn>
                  <a:cxn ang="0">
                    <a:pos x="1295" y="2141"/>
                  </a:cxn>
                  <a:cxn ang="0">
                    <a:pos x="1277" y="1973"/>
                  </a:cxn>
                  <a:cxn ang="0">
                    <a:pos x="1260" y="1813"/>
                  </a:cxn>
                  <a:cxn ang="0">
                    <a:pos x="1240" y="1663"/>
                  </a:cxn>
                  <a:cxn ang="0">
                    <a:pos x="1218" y="1523"/>
                  </a:cxn>
                  <a:cxn ang="0">
                    <a:pos x="1195" y="1389"/>
                  </a:cxn>
                  <a:cxn ang="0">
                    <a:pos x="1169" y="1265"/>
                  </a:cxn>
                  <a:cxn ang="0">
                    <a:pos x="1142" y="1149"/>
                  </a:cxn>
                  <a:cxn ang="0">
                    <a:pos x="1112" y="1039"/>
                  </a:cxn>
                  <a:cxn ang="0">
                    <a:pos x="1080" y="937"/>
                  </a:cxn>
                  <a:cxn ang="0">
                    <a:pos x="1046" y="842"/>
                  </a:cxn>
                  <a:cxn ang="0">
                    <a:pos x="1008" y="753"/>
                  </a:cxn>
                  <a:cxn ang="0">
                    <a:pos x="967" y="671"/>
                  </a:cxn>
                  <a:cxn ang="0">
                    <a:pos x="924" y="595"/>
                  </a:cxn>
                  <a:cxn ang="0">
                    <a:pos x="877" y="524"/>
                  </a:cxn>
                  <a:cxn ang="0">
                    <a:pos x="826" y="458"/>
                  </a:cxn>
                  <a:cxn ang="0">
                    <a:pos x="772" y="398"/>
                  </a:cxn>
                  <a:cxn ang="0">
                    <a:pos x="714" y="342"/>
                  </a:cxn>
                  <a:cxn ang="0">
                    <a:pos x="653" y="291"/>
                  </a:cxn>
                  <a:cxn ang="0">
                    <a:pos x="587" y="243"/>
                  </a:cxn>
                  <a:cxn ang="0">
                    <a:pos x="517" y="199"/>
                  </a:cxn>
                  <a:cxn ang="0">
                    <a:pos x="443" y="159"/>
                  </a:cxn>
                  <a:cxn ang="0">
                    <a:pos x="364" y="123"/>
                  </a:cxn>
                  <a:cxn ang="0">
                    <a:pos x="280" y="89"/>
                  </a:cxn>
                  <a:cxn ang="0">
                    <a:pos x="192" y="57"/>
                  </a:cxn>
                  <a:cxn ang="0">
                    <a:pos x="98" y="27"/>
                  </a:cxn>
                  <a:cxn ang="0">
                    <a:pos x="0" y="0"/>
                  </a:cxn>
                </a:cxnLst>
                <a:rect l="0" t="0" r="r" b="b"/>
                <a:pathLst>
                  <a:path w="1376" h="3365">
                    <a:moveTo>
                      <a:pt x="0" y="0"/>
                    </a:moveTo>
                    <a:lnTo>
                      <a:pt x="1376" y="0"/>
                    </a:lnTo>
                    <a:lnTo>
                      <a:pt x="1376" y="3365"/>
                    </a:lnTo>
                    <a:lnTo>
                      <a:pt x="1363" y="3134"/>
                    </a:lnTo>
                    <a:lnTo>
                      <a:pt x="1351" y="2914"/>
                    </a:lnTo>
                    <a:lnTo>
                      <a:pt x="1338" y="2706"/>
                    </a:lnTo>
                    <a:lnTo>
                      <a:pt x="1325" y="2507"/>
                    </a:lnTo>
                    <a:lnTo>
                      <a:pt x="1310" y="2320"/>
                    </a:lnTo>
                    <a:lnTo>
                      <a:pt x="1295" y="2141"/>
                    </a:lnTo>
                    <a:lnTo>
                      <a:pt x="1277" y="1973"/>
                    </a:lnTo>
                    <a:lnTo>
                      <a:pt x="1260" y="1813"/>
                    </a:lnTo>
                    <a:lnTo>
                      <a:pt x="1240" y="1663"/>
                    </a:lnTo>
                    <a:lnTo>
                      <a:pt x="1218" y="1523"/>
                    </a:lnTo>
                    <a:lnTo>
                      <a:pt x="1195" y="1389"/>
                    </a:lnTo>
                    <a:lnTo>
                      <a:pt x="1169" y="1265"/>
                    </a:lnTo>
                    <a:lnTo>
                      <a:pt x="1142" y="1149"/>
                    </a:lnTo>
                    <a:lnTo>
                      <a:pt x="1112" y="1039"/>
                    </a:lnTo>
                    <a:lnTo>
                      <a:pt x="1080" y="937"/>
                    </a:lnTo>
                    <a:lnTo>
                      <a:pt x="1046" y="842"/>
                    </a:lnTo>
                    <a:lnTo>
                      <a:pt x="1008" y="753"/>
                    </a:lnTo>
                    <a:lnTo>
                      <a:pt x="967" y="671"/>
                    </a:lnTo>
                    <a:lnTo>
                      <a:pt x="924" y="595"/>
                    </a:lnTo>
                    <a:lnTo>
                      <a:pt x="877" y="524"/>
                    </a:lnTo>
                    <a:lnTo>
                      <a:pt x="826" y="458"/>
                    </a:lnTo>
                    <a:lnTo>
                      <a:pt x="772" y="398"/>
                    </a:lnTo>
                    <a:lnTo>
                      <a:pt x="714" y="342"/>
                    </a:lnTo>
                    <a:lnTo>
                      <a:pt x="653" y="291"/>
                    </a:lnTo>
                    <a:lnTo>
                      <a:pt x="587" y="243"/>
                    </a:lnTo>
                    <a:lnTo>
                      <a:pt x="517" y="199"/>
                    </a:lnTo>
                    <a:lnTo>
                      <a:pt x="443" y="159"/>
                    </a:lnTo>
                    <a:lnTo>
                      <a:pt x="364" y="123"/>
                    </a:lnTo>
                    <a:lnTo>
                      <a:pt x="280" y="89"/>
                    </a:lnTo>
                    <a:lnTo>
                      <a:pt x="192" y="57"/>
                    </a:lnTo>
                    <a:lnTo>
                      <a:pt x="98" y="27"/>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5"/>
              <p:cNvSpPr>
                <a:spLocks/>
              </p:cNvSpPr>
              <p:nvPr/>
            </p:nvSpPr>
            <p:spPr bwMode="auto">
              <a:xfrm>
                <a:off x="6539" y="690"/>
                <a:ext cx="5058" cy="13650"/>
              </a:xfrm>
              <a:custGeom>
                <a:avLst/>
                <a:gdLst/>
                <a:ahLst/>
                <a:cxnLst>
                  <a:cxn ang="0">
                    <a:pos x="0" y="0"/>
                  </a:cxn>
                  <a:cxn ang="0">
                    <a:pos x="1376" y="0"/>
                  </a:cxn>
                  <a:cxn ang="0">
                    <a:pos x="1376" y="3365"/>
                  </a:cxn>
                  <a:cxn ang="0">
                    <a:pos x="1363" y="3134"/>
                  </a:cxn>
                  <a:cxn ang="0">
                    <a:pos x="1351" y="2914"/>
                  </a:cxn>
                  <a:cxn ang="0">
                    <a:pos x="1338" y="2706"/>
                  </a:cxn>
                  <a:cxn ang="0">
                    <a:pos x="1325" y="2507"/>
                  </a:cxn>
                  <a:cxn ang="0">
                    <a:pos x="1310" y="2320"/>
                  </a:cxn>
                  <a:cxn ang="0">
                    <a:pos x="1295" y="2141"/>
                  </a:cxn>
                  <a:cxn ang="0">
                    <a:pos x="1277" y="1973"/>
                  </a:cxn>
                  <a:cxn ang="0">
                    <a:pos x="1260" y="1813"/>
                  </a:cxn>
                  <a:cxn ang="0">
                    <a:pos x="1240" y="1663"/>
                  </a:cxn>
                  <a:cxn ang="0">
                    <a:pos x="1218" y="1523"/>
                  </a:cxn>
                  <a:cxn ang="0">
                    <a:pos x="1195" y="1389"/>
                  </a:cxn>
                  <a:cxn ang="0">
                    <a:pos x="1169" y="1265"/>
                  </a:cxn>
                  <a:cxn ang="0">
                    <a:pos x="1142" y="1149"/>
                  </a:cxn>
                  <a:cxn ang="0">
                    <a:pos x="1112" y="1039"/>
                  </a:cxn>
                  <a:cxn ang="0">
                    <a:pos x="1080" y="937"/>
                  </a:cxn>
                  <a:cxn ang="0">
                    <a:pos x="1046" y="842"/>
                  </a:cxn>
                  <a:cxn ang="0">
                    <a:pos x="1008" y="753"/>
                  </a:cxn>
                  <a:cxn ang="0">
                    <a:pos x="967" y="671"/>
                  </a:cxn>
                  <a:cxn ang="0">
                    <a:pos x="924" y="595"/>
                  </a:cxn>
                  <a:cxn ang="0">
                    <a:pos x="877" y="524"/>
                  </a:cxn>
                  <a:cxn ang="0">
                    <a:pos x="826" y="458"/>
                  </a:cxn>
                  <a:cxn ang="0">
                    <a:pos x="772" y="398"/>
                  </a:cxn>
                  <a:cxn ang="0">
                    <a:pos x="714" y="342"/>
                  </a:cxn>
                  <a:cxn ang="0">
                    <a:pos x="653" y="291"/>
                  </a:cxn>
                  <a:cxn ang="0">
                    <a:pos x="587" y="243"/>
                  </a:cxn>
                  <a:cxn ang="0">
                    <a:pos x="517" y="199"/>
                  </a:cxn>
                  <a:cxn ang="0">
                    <a:pos x="443" y="159"/>
                  </a:cxn>
                  <a:cxn ang="0">
                    <a:pos x="364" y="123"/>
                  </a:cxn>
                  <a:cxn ang="0">
                    <a:pos x="280" y="89"/>
                  </a:cxn>
                  <a:cxn ang="0">
                    <a:pos x="192" y="57"/>
                  </a:cxn>
                  <a:cxn ang="0">
                    <a:pos x="98" y="27"/>
                  </a:cxn>
                  <a:cxn ang="0">
                    <a:pos x="0" y="0"/>
                  </a:cxn>
                </a:cxnLst>
                <a:rect l="0" t="0" r="r" b="b"/>
                <a:pathLst>
                  <a:path w="1376" h="3365">
                    <a:moveTo>
                      <a:pt x="0" y="0"/>
                    </a:moveTo>
                    <a:lnTo>
                      <a:pt x="1376" y="0"/>
                    </a:lnTo>
                    <a:lnTo>
                      <a:pt x="1376" y="3365"/>
                    </a:lnTo>
                    <a:lnTo>
                      <a:pt x="1363" y="3134"/>
                    </a:lnTo>
                    <a:lnTo>
                      <a:pt x="1351" y="2914"/>
                    </a:lnTo>
                    <a:lnTo>
                      <a:pt x="1338" y="2706"/>
                    </a:lnTo>
                    <a:lnTo>
                      <a:pt x="1325" y="2507"/>
                    </a:lnTo>
                    <a:lnTo>
                      <a:pt x="1310" y="2320"/>
                    </a:lnTo>
                    <a:lnTo>
                      <a:pt x="1295" y="2141"/>
                    </a:lnTo>
                    <a:lnTo>
                      <a:pt x="1277" y="1973"/>
                    </a:lnTo>
                    <a:lnTo>
                      <a:pt x="1260" y="1813"/>
                    </a:lnTo>
                    <a:lnTo>
                      <a:pt x="1240" y="1663"/>
                    </a:lnTo>
                    <a:lnTo>
                      <a:pt x="1218" y="1523"/>
                    </a:lnTo>
                    <a:lnTo>
                      <a:pt x="1195" y="1389"/>
                    </a:lnTo>
                    <a:lnTo>
                      <a:pt x="1169" y="1265"/>
                    </a:lnTo>
                    <a:lnTo>
                      <a:pt x="1142" y="1149"/>
                    </a:lnTo>
                    <a:lnTo>
                      <a:pt x="1112" y="1039"/>
                    </a:lnTo>
                    <a:lnTo>
                      <a:pt x="1080" y="937"/>
                    </a:lnTo>
                    <a:lnTo>
                      <a:pt x="1046" y="842"/>
                    </a:lnTo>
                    <a:lnTo>
                      <a:pt x="1008" y="753"/>
                    </a:lnTo>
                    <a:lnTo>
                      <a:pt x="967" y="671"/>
                    </a:lnTo>
                    <a:lnTo>
                      <a:pt x="924" y="595"/>
                    </a:lnTo>
                    <a:lnTo>
                      <a:pt x="877" y="524"/>
                    </a:lnTo>
                    <a:lnTo>
                      <a:pt x="826" y="458"/>
                    </a:lnTo>
                    <a:lnTo>
                      <a:pt x="772" y="398"/>
                    </a:lnTo>
                    <a:lnTo>
                      <a:pt x="714" y="342"/>
                    </a:lnTo>
                    <a:lnTo>
                      <a:pt x="653" y="291"/>
                    </a:lnTo>
                    <a:lnTo>
                      <a:pt x="587" y="243"/>
                    </a:lnTo>
                    <a:lnTo>
                      <a:pt x="517" y="199"/>
                    </a:lnTo>
                    <a:lnTo>
                      <a:pt x="443" y="159"/>
                    </a:lnTo>
                    <a:lnTo>
                      <a:pt x="364" y="123"/>
                    </a:lnTo>
                    <a:lnTo>
                      <a:pt x="280" y="89"/>
                    </a:lnTo>
                    <a:lnTo>
                      <a:pt x="192" y="57"/>
                    </a:lnTo>
                    <a:lnTo>
                      <a:pt x="98" y="27"/>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9" name="Freeform 6"/>
            <p:cNvSpPr>
              <a:spLocks/>
            </p:cNvSpPr>
            <p:nvPr/>
          </p:nvSpPr>
          <p:spPr bwMode="auto">
            <a:xfrm>
              <a:off x="4820432" y="1600200"/>
              <a:ext cx="3866368" cy="4525963"/>
            </a:xfrm>
            <a:custGeom>
              <a:avLst/>
              <a:gdLst/>
              <a:ahLst/>
              <a:cxnLst>
                <a:cxn ang="0">
                  <a:pos x="0" y="0"/>
                </a:cxn>
                <a:cxn ang="0">
                  <a:pos x="1376" y="0"/>
                </a:cxn>
                <a:cxn ang="0">
                  <a:pos x="1376" y="3365"/>
                </a:cxn>
                <a:cxn ang="0">
                  <a:pos x="1363" y="3134"/>
                </a:cxn>
                <a:cxn ang="0">
                  <a:pos x="1351" y="2914"/>
                </a:cxn>
                <a:cxn ang="0">
                  <a:pos x="1338" y="2706"/>
                </a:cxn>
                <a:cxn ang="0">
                  <a:pos x="1325" y="2507"/>
                </a:cxn>
                <a:cxn ang="0">
                  <a:pos x="1310" y="2320"/>
                </a:cxn>
                <a:cxn ang="0">
                  <a:pos x="1295" y="2141"/>
                </a:cxn>
                <a:cxn ang="0">
                  <a:pos x="1277" y="1973"/>
                </a:cxn>
                <a:cxn ang="0">
                  <a:pos x="1260" y="1813"/>
                </a:cxn>
                <a:cxn ang="0">
                  <a:pos x="1240" y="1663"/>
                </a:cxn>
                <a:cxn ang="0">
                  <a:pos x="1218" y="1523"/>
                </a:cxn>
                <a:cxn ang="0">
                  <a:pos x="1195" y="1389"/>
                </a:cxn>
                <a:cxn ang="0">
                  <a:pos x="1169" y="1265"/>
                </a:cxn>
                <a:cxn ang="0">
                  <a:pos x="1142" y="1149"/>
                </a:cxn>
                <a:cxn ang="0">
                  <a:pos x="1112" y="1039"/>
                </a:cxn>
                <a:cxn ang="0">
                  <a:pos x="1080" y="937"/>
                </a:cxn>
                <a:cxn ang="0">
                  <a:pos x="1046" y="842"/>
                </a:cxn>
                <a:cxn ang="0">
                  <a:pos x="1008" y="753"/>
                </a:cxn>
                <a:cxn ang="0">
                  <a:pos x="967" y="671"/>
                </a:cxn>
                <a:cxn ang="0">
                  <a:pos x="924" y="595"/>
                </a:cxn>
                <a:cxn ang="0">
                  <a:pos x="877" y="524"/>
                </a:cxn>
                <a:cxn ang="0">
                  <a:pos x="826" y="458"/>
                </a:cxn>
                <a:cxn ang="0">
                  <a:pos x="772" y="398"/>
                </a:cxn>
                <a:cxn ang="0">
                  <a:pos x="714" y="342"/>
                </a:cxn>
                <a:cxn ang="0">
                  <a:pos x="653" y="291"/>
                </a:cxn>
                <a:cxn ang="0">
                  <a:pos x="587" y="243"/>
                </a:cxn>
                <a:cxn ang="0">
                  <a:pos x="517" y="199"/>
                </a:cxn>
                <a:cxn ang="0">
                  <a:pos x="443" y="159"/>
                </a:cxn>
                <a:cxn ang="0">
                  <a:pos x="364" y="123"/>
                </a:cxn>
                <a:cxn ang="0">
                  <a:pos x="280" y="89"/>
                </a:cxn>
                <a:cxn ang="0">
                  <a:pos x="192" y="57"/>
                </a:cxn>
                <a:cxn ang="0">
                  <a:pos x="98" y="27"/>
                </a:cxn>
                <a:cxn ang="0">
                  <a:pos x="0" y="0"/>
                </a:cxn>
              </a:cxnLst>
              <a:rect l="0" t="0" r="r" b="b"/>
              <a:pathLst>
                <a:path w="1376" h="3365">
                  <a:moveTo>
                    <a:pt x="0" y="0"/>
                  </a:moveTo>
                  <a:lnTo>
                    <a:pt x="1376" y="0"/>
                  </a:lnTo>
                  <a:lnTo>
                    <a:pt x="1376" y="3365"/>
                  </a:lnTo>
                  <a:lnTo>
                    <a:pt x="1363" y="3134"/>
                  </a:lnTo>
                  <a:lnTo>
                    <a:pt x="1351" y="2914"/>
                  </a:lnTo>
                  <a:lnTo>
                    <a:pt x="1338" y="2706"/>
                  </a:lnTo>
                  <a:lnTo>
                    <a:pt x="1325" y="2507"/>
                  </a:lnTo>
                  <a:lnTo>
                    <a:pt x="1310" y="2320"/>
                  </a:lnTo>
                  <a:lnTo>
                    <a:pt x="1295" y="2141"/>
                  </a:lnTo>
                  <a:lnTo>
                    <a:pt x="1277" y="1973"/>
                  </a:lnTo>
                  <a:lnTo>
                    <a:pt x="1260" y="1813"/>
                  </a:lnTo>
                  <a:lnTo>
                    <a:pt x="1240" y="1663"/>
                  </a:lnTo>
                  <a:lnTo>
                    <a:pt x="1218" y="1523"/>
                  </a:lnTo>
                  <a:lnTo>
                    <a:pt x="1195" y="1389"/>
                  </a:lnTo>
                  <a:lnTo>
                    <a:pt x="1169" y="1265"/>
                  </a:lnTo>
                  <a:lnTo>
                    <a:pt x="1142" y="1149"/>
                  </a:lnTo>
                  <a:lnTo>
                    <a:pt x="1112" y="1039"/>
                  </a:lnTo>
                  <a:lnTo>
                    <a:pt x="1080" y="937"/>
                  </a:lnTo>
                  <a:lnTo>
                    <a:pt x="1046" y="842"/>
                  </a:lnTo>
                  <a:lnTo>
                    <a:pt x="1008" y="753"/>
                  </a:lnTo>
                  <a:lnTo>
                    <a:pt x="967" y="671"/>
                  </a:lnTo>
                  <a:lnTo>
                    <a:pt x="924" y="595"/>
                  </a:lnTo>
                  <a:lnTo>
                    <a:pt x="877" y="524"/>
                  </a:lnTo>
                  <a:lnTo>
                    <a:pt x="826" y="458"/>
                  </a:lnTo>
                  <a:lnTo>
                    <a:pt x="772" y="398"/>
                  </a:lnTo>
                  <a:lnTo>
                    <a:pt x="714" y="342"/>
                  </a:lnTo>
                  <a:lnTo>
                    <a:pt x="653" y="291"/>
                  </a:lnTo>
                  <a:lnTo>
                    <a:pt x="587" y="243"/>
                  </a:lnTo>
                  <a:lnTo>
                    <a:pt x="517" y="199"/>
                  </a:lnTo>
                  <a:lnTo>
                    <a:pt x="443" y="159"/>
                  </a:lnTo>
                  <a:lnTo>
                    <a:pt x="364" y="123"/>
                  </a:lnTo>
                  <a:lnTo>
                    <a:pt x="280" y="89"/>
                  </a:lnTo>
                  <a:lnTo>
                    <a:pt x="192" y="57"/>
                  </a:lnTo>
                  <a:lnTo>
                    <a:pt x="98" y="27"/>
                  </a:lnTo>
                  <a:lnTo>
                    <a:pt x="0" y="0"/>
                  </a:lnTo>
                  <a:close/>
                </a:path>
              </a:pathLst>
            </a:custGeom>
            <a:solidFill>
              <a:srgbClr val="D8D8D8">
                <a:alpha val="24000"/>
              </a:srgb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JemalAlibeshir@gmail.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datem.com/"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hyperlink" Target="http://www.microsoft.com/ultracam/en-us/Partners.aspx" TargetMode="External"/><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datem.com/" TargetMode="Externa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cid:image004.png@01CD4325.7C530940" TargetMode="Externa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hyperlink" Target="http://www.microsoft.com/ultracam/en-us/Partners.aspx"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ailto:Jemalalibeshir@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4419600"/>
            <a:ext cx="8077200" cy="646331"/>
          </a:xfrm>
        </p:spPr>
        <p:txBody>
          <a:bodyPr>
            <a:spAutoFit/>
          </a:bodyPr>
          <a:lstStyle/>
          <a:p>
            <a:r>
              <a:rPr lang="en-US" sz="3600" b="1" i="1" dirty="0">
                <a:solidFill>
                  <a:srgbClr val="0070C0"/>
                </a:solidFill>
                <a:effectLst>
                  <a:outerShdw blurRad="50800" dist="38100" algn="tr" rotWithShape="0">
                    <a:prstClr val="black">
                      <a:alpha val="40000"/>
                    </a:prstClr>
                  </a:outerShdw>
                </a:effectLst>
              </a:rPr>
              <a:t>Geospatial Product &amp; Service </a:t>
            </a:r>
            <a:r>
              <a:rPr lang="en-US" sz="3600" b="1" i="1" dirty="0" smtClean="0">
                <a:solidFill>
                  <a:srgbClr val="0070C0"/>
                </a:solidFill>
                <a:effectLst>
                  <a:outerShdw blurRad="50800" dist="38100" algn="tr" rotWithShape="0">
                    <a:prstClr val="black">
                      <a:alpha val="40000"/>
                    </a:prstClr>
                  </a:outerShdw>
                </a:effectLst>
              </a:rPr>
              <a:t>Provider</a:t>
            </a:r>
            <a:endParaRPr lang="en-US" sz="3600" dirty="0">
              <a:solidFill>
                <a:srgbClr val="0070C0"/>
              </a:solidFill>
            </a:endParaRPr>
          </a:p>
        </p:txBody>
      </p:sp>
      <p:pic>
        <p:nvPicPr>
          <p:cNvPr id="1026" name="Picture 2" descr="3clogo"/>
          <p:cNvPicPr>
            <a:picLocks noChangeAspect="1" noChangeArrowheads="1"/>
          </p:cNvPicPr>
          <p:nvPr/>
        </p:nvPicPr>
        <p:blipFill>
          <a:blip r:embed="rId3" cstate="print"/>
          <a:srcRect/>
          <a:stretch>
            <a:fillRect/>
          </a:stretch>
        </p:blipFill>
        <p:spPr bwMode="auto">
          <a:xfrm>
            <a:off x="457200" y="1600200"/>
            <a:ext cx="2098676" cy="2622370"/>
          </a:xfrm>
          <a:prstGeom prst="rect">
            <a:avLst/>
          </a:prstGeom>
          <a:noFill/>
          <a:ln w="9525">
            <a:noFill/>
            <a:miter lim="800000"/>
            <a:headEnd/>
            <a:tailEnd/>
          </a:ln>
        </p:spPr>
      </p:pic>
      <p:sp>
        <p:nvSpPr>
          <p:cNvPr id="6" name="Title 1"/>
          <p:cNvSpPr txBox="1">
            <a:spLocks/>
          </p:cNvSpPr>
          <p:nvPr/>
        </p:nvSpPr>
        <p:spPr>
          <a:xfrm>
            <a:off x="2819400" y="2133600"/>
            <a:ext cx="5181600" cy="1015663"/>
          </a:xfrm>
          <a:prstGeom prst="rect">
            <a:avLst/>
          </a:prstGeom>
        </p:spPr>
        <p:txBody>
          <a:bodyPr vert="horz" wrap="square" lIns="91440" tIns="45720" rIns="91440" bIns="45720" rtlCol="0" anchor="ctr">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1" u="none" strike="noStrike" kern="1200" cap="none" spc="0" normalizeH="0" baseline="0" noProof="0" dirty="0" smtClean="0">
                <a:ln>
                  <a:noFill/>
                </a:ln>
                <a:solidFill>
                  <a:srgbClr val="0070C0"/>
                </a:solidFill>
                <a:effectLst>
                  <a:outerShdw blurRad="50800" dist="38100" algn="tr" rotWithShape="0">
                    <a:prstClr val="black">
                      <a:alpha val="40000"/>
                    </a:prstClr>
                  </a:outerShdw>
                </a:effectLst>
                <a:uLnTx/>
                <a:uFillTx/>
                <a:latin typeface="+mj-lt"/>
                <a:ea typeface="+mj-ea"/>
                <a:cs typeface="+mj-cs"/>
              </a:rPr>
              <a:t>3C PLC</a:t>
            </a:r>
            <a:endParaRPr kumimoji="0" lang="en-US" sz="60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Subtitle 2"/>
          <p:cNvSpPr txBox="1">
            <a:spLocks/>
          </p:cNvSpPr>
          <p:nvPr/>
        </p:nvSpPr>
        <p:spPr>
          <a:xfrm>
            <a:off x="2057400" y="914400"/>
            <a:ext cx="4724400" cy="338554"/>
          </a:xfrm>
          <a:prstGeom prst="rect">
            <a:avLst/>
          </a:prstGeom>
        </p:spPr>
        <p:txBody>
          <a:bodyPr vert="horz" wrap="square" lIns="91440" tIns="45720" rIns="91440" bIns="45720" rtlCol="0">
            <a:sp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defRPr/>
            </a:pPr>
            <a:r>
              <a:rPr kumimoji="0" lang="en-US" sz="1600" b="1" i="1" u="none" strike="noStrike" kern="1200" cap="none" spc="0" normalizeH="0" baseline="0" noProof="0" dirty="0" smtClean="0">
                <a:ln>
                  <a:noFill/>
                </a:ln>
                <a:solidFill>
                  <a:srgbClr val="0070C0"/>
                </a:solidFill>
                <a:effectLst>
                  <a:outerShdw blurRad="50800" dist="38100" algn="tr" rotWithShape="0">
                    <a:prstClr val="black">
                      <a:alpha val="40000"/>
                    </a:prstClr>
                  </a:outerShdw>
                </a:effectLst>
                <a:uLnTx/>
                <a:uFillTx/>
                <a:latin typeface="+mn-lt"/>
                <a:ea typeface="+mn-ea"/>
                <a:cs typeface="+mn-cs"/>
              </a:rPr>
              <a:t>JEMAL ALI BESHIR</a:t>
            </a:r>
            <a:endParaRPr kumimoji="0" lang="en-US" sz="1600" b="0" i="0" u="none" strike="noStrike" kern="1200" cap="none" spc="0" normalizeH="0" baseline="0" noProof="0" dirty="0">
              <a:ln>
                <a:noFill/>
              </a:ln>
              <a:solidFill>
                <a:srgbClr val="0070C0"/>
              </a:solidFill>
              <a:effectLst/>
              <a:uLnTx/>
              <a:uFillTx/>
              <a:latin typeface="+mn-lt"/>
              <a:ea typeface="+mn-ea"/>
              <a:cs typeface="+mn-cs"/>
            </a:endParaRPr>
          </a:p>
        </p:txBody>
      </p:sp>
      <p:sp>
        <p:nvSpPr>
          <p:cNvPr id="8" name="Rectangle 1"/>
          <p:cNvSpPr>
            <a:spLocks noChangeArrowheads="1"/>
          </p:cNvSpPr>
          <p:nvPr/>
        </p:nvSpPr>
        <p:spPr bwMode="auto">
          <a:xfrm>
            <a:off x="838200" y="5073879"/>
            <a:ext cx="7924800" cy="1477279"/>
          </a:xfrm>
          <a:prstGeom prst="rect">
            <a:avLst/>
          </a:prstGeom>
          <a:noFill/>
          <a:ln w="9525">
            <a:noFill/>
            <a:miter lim="800000"/>
            <a:headEnd/>
            <a:tailEnd/>
          </a:ln>
          <a:effectLst/>
        </p:spPr>
        <p:txBody>
          <a:bodyPr vert="horz" wrap="square" lIns="0" tIns="76176" rIns="0" bIns="76176"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effectLst/>
                <a:latin typeface="Times New Roman Bold"/>
                <a:cs typeface="Times New Roman" pitchFamily="18" charset="0"/>
              </a:rPr>
              <a:t>OFFICE   LOCATIONS</a:t>
            </a:r>
          </a:p>
          <a:p>
            <a:pPr marL="342900" indent="-342900">
              <a:buFont typeface="Arial" pitchFamily="34" charset="0"/>
              <a:buChar char="•"/>
            </a:pPr>
            <a:r>
              <a:rPr lang="en-US" b="1" dirty="0" smtClean="0"/>
              <a:t>ADDIS ABABA</a:t>
            </a:r>
            <a:r>
              <a:rPr lang="en-US" sz="1600" b="1" dirty="0" smtClean="0"/>
              <a:t>, </a:t>
            </a:r>
            <a:r>
              <a:rPr lang="en-US" sz="1400" b="1" dirty="0" err="1" smtClean="0"/>
              <a:t>Meskel</a:t>
            </a:r>
            <a:r>
              <a:rPr lang="en-US" sz="1400" b="1" dirty="0" smtClean="0"/>
              <a:t> Square, Lion Building, 6th F, H No. 6B, </a:t>
            </a:r>
            <a:r>
              <a:rPr lang="en-US" sz="1400" b="1" dirty="0" err="1" smtClean="0"/>
              <a:t>Kirkos</a:t>
            </a:r>
            <a:r>
              <a:rPr lang="en-US" sz="1400" b="1" dirty="0" smtClean="0"/>
              <a:t> Sub-city </a:t>
            </a:r>
            <a:r>
              <a:rPr lang="en-US" sz="1400" b="1" dirty="0" err="1" smtClean="0"/>
              <a:t>Kebele</a:t>
            </a:r>
            <a:r>
              <a:rPr lang="en-US" sz="1400" b="1" dirty="0" smtClean="0"/>
              <a:t> 20</a:t>
            </a:r>
            <a:endParaRPr lang="en-US" sz="1600" b="1" dirty="0" smtClean="0"/>
          </a:p>
          <a:p>
            <a:pPr lvl="1"/>
            <a:r>
              <a:rPr lang="en-US" sz="1600" b="1" dirty="0" smtClean="0">
                <a:sym typeface="Wingdings 2"/>
              </a:rPr>
              <a:t></a:t>
            </a:r>
            <a:r>
              <a:rPr lang="en-US" sz="1600" b="1" dirty="0" smtClean="0"/>
              <a:t>:+251 11 552 11433, </a:t>
            </a:r>
            <a:r>
              <a:rPr lang="en-US" sz="1600" b="1" dirty="0" smtClean="0">
                <a:sym typeface="Webdings"/>
              </a:rPr>
              <a:t></a:t>
            </a:r>
            <a:r>
              <a:rPr lang="en-US" sz="1600" b="1" dirty="0" smtClean="0"/>
              <a:t>:+251 911 210472, Fax: +251 11 552 1434 </a:t>
            </a:r>
          </a:p>
          <a:p>
            <a:r>
              <a:rPr lang="en-US" sz="3200" b="1" dirty="0" smtClean="0"/>
              <a:t>E-mail</a:t>
            </a:r>
            <a:r>
              <a:rPr lang="en-US" sz="3200" dirty="0" smtClean="0"/>
              <a:t>: </a:t>
            </a:r>
            <a:r>
              <a:rPr lang="en-US" sz="3200" b="1" u="sng" dirty="0" smtClean="0">
                <a:hlinkClick r:id="rId4"/>
              </a:rPr>
              <a:t>JemalAliBeshir@gmail.com</a:t>
            </a:r>
            <a:r>
              <a:rPr lang="en-US" sz="3200" b="1" dirty="0" smtClean="0"/>
              <a:t> </a:t>
            </a:r>
            <a:endParaRPr kumimoji="0" lang="en-US" sz="32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Title 1"/>
          <p:cNvSpPr txBox="1">
            <a:spLocks/>
          </p:cNvSpPr>
          <p:nvPr/>
        </p:nvSpPr>
        <p:spPr>
          <a:xfrm>
            <a:off x="304800" y="0"/>
            <a:ext cx="8458200" cy="1015663"/>
          </a:xfrm>
          <a:prstGeom prst="rect">
            <a:avLst/>
          </a:prstGeom>
        </p:spPr>
        <p:txBody>
          <a:bodyPr vert="horz" lIns="91440" tIns="45720" rIns="91440" bIns="45720" rtlCol="0" anchor="ctr">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000" b="1" i="0" u="none" strike="noStrike" kern="1200" cap="none" spc="0" normalizeH="0" baseline="0" noProof="0" dirty="0" smtClean="0">
                <a:ln>
                  <a:noFill/>
                </a:ln>
                <a:solidFill>
                  <a:srgbClr val="0070C0"/>
                </a:solidFill>
                <a:effectLst>
                  <a:outerShdw blurRad="50800" dist="38100" algn="tr" rotWithShape="0">
                    <a:prstClr val="black">
                      <a:alpha val="40000"/>
                    </a:prstClr>
                  </a:outerShdw>
                </a:effectLst>
                <a:uLnTx/>
                <a:uFillTx/>
                <a:latin typeface="+mj-lt"/>
                <a:ea typeface="+mj-ea"/>
                <a:cs typeface="+mj-cs"/>
              </a:rPr>
              <a:t>The 4th UN-GGIM: Africa meeting </a:t>
            </a:r>
            <a:br>
              <a:rPr kumimoji="0" lang="en-US" sz="3000" b="1" i="0" u="none" strike="noStrike" kern="1200" cap="none" spc="0" normalizeH="0" baseline="0" noProof="0" dirty="0" smtClean="0">
                <a:ln>
                  <a:noFill/>
                </a:ln>
                <a:solidFill>
                  <a:srgbClr val="0070C0"/>
                </a:solidFill>
                <a:effectLst>
                  <a:outerShdw blurRad="50800" dist="38100" algn="tr" rotWithShape="0">
                    <a:prstClr val="black">
                      <a:alpha val="40000"/>
                    </a:prstClr>
                  </a:outerShdw>
                </a:effectLst>
                <a:uLnTx/>
                <a:uFillTx/>
                <a:latin typeface="+mj-lt"/>
                <a:ea typeface="+mj-ea"/>
                <a:cs typeface="+mj-cs"/>
              </a:rPr>
            </a:br>
            <a:r>
              <a:rPr kumimoji="0" lang="en-US" sz="3000" b="1" i="0" u="none" strike="noStrike" kern="1200" cap="none" spc="0" normalizeH="0" baseline="0" noProof="0" dirty="0" smtClean="0">
                <a:ln>
                  <a:noFill/>
                </a:ln>
                <a:solidFill>
                  <a:srgbClr val="0070C0"/>
                </a:solidFill>
                <a:effectLst>
                  <a:outerShdw blurRad="50800" dist="38100" algn="tr" rotWithShape="0">
                    <a:prstClr val="black">
                      <a:alpha val="40000"/>
                    </a:prstClr>
                  </a:outerShdw>
                </a:effectLst>
                <a:uLnTx/>
                <a:uFillTx/>
                <a:latin typeface="+mj-lt"/>
                <a:ea typeface="+mj-ea"/>
                <a:cs typeface="+mj-cs"/>
              </a:rPr>
              <a:t> </a:t>
            </a:r>
            <a:r>
              <a:rPr kumimoji="0" lang="en-US" sz="2000" b="1" i="0" u="none" strike="noStrike" kern="1200" cap="none" spc="0" normalizeH="0" baseline="0" noProof="0" dirty="0" smtClean="0">
                <a:ln>
                  <a:noFill/>
                </a:ln>
                <a:solidFill>
                  <a:srgbClr val="0070C0"/>
                </a:solidFill>
                <a:effectLst>
                  <a:outerShdw blurRad="50800" dist="38100" algn="tr" rotWithShape="0">
                    <a:prstClr val="black">
                      <a:alpha val="40000"/>
                    </a:prstClr>
                  </a:outerShdw>
                </a:effectLst>
                <a:uLnTx/>
                <a:uFillTx/>
                <a:latin typeface="+mj-lt"/>
                <a:ea typeface="+mj-ea"/>
                <a:cs typeface="+mj-cs"/>
              </a:rPr>
              <a:t>1-4 October. 2018, in AA, Ethiopia</a:t>
            </a: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checkerboard(across)">
                                      <p:cBhvr>
                                        <p:cTn id="13" dur="500"/>
                                        <p:tgtEl>
                                          <p:spTgt spid="1026"/>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checkerboard(across)">
                                      <p:cBhvr>
                                        <p:cTn id="16" dur="500"/>
                                        <p:tgtEl>
                                          <p:spTgt spid="6"/>
                                        </p:tgtEl>
                                      </p:cBhvr>
                                    </p:animEffect>
                                  </p:childTnLst>
                                </p:cTn>
                              </p:par>
                              <p:par>
                                <p:cTn id="17" presetID="2" presetClass="entr" presetSubtype="4" fill="hold" grpId="0" nodeType="with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58579"/>
            <a:ext cx="8458200" cy="1508105"/>
          </a:xfrm>
        </p:spPr>
        <p:txBody>
          <a:bodyPr>
            <a:spAutoFit/>
          </a:bodyPr>
          <a:lstStyle/>
          <a:p>
            <a:r>
              <a:rPr lang="en-US" sz="3000" b="1" dirty="0" smtClean="0">
                <a:solidFill>
                  <a:srgbClr val="0070C0"/>
                </a:solidFill>
                <a:effectLst>
                  <a:outerShdw blurRad="50800" dist="38100" algn="tr" rotWithShape="0">
                    <a:prstClr val="black">
                      <a:alpha val="40000"/>
                    </a:prstClr>
                  </a:outerShdw>
                </a:effectLst>
              </a:rPr>
              <a:t>BIRD'S-EYE VIEW OF </a:t>
            </a:r>
            <a:br>
              <a:rPr lang="en-US" sz="3000" b="1" dirty="0" smtClean="0">
                <a:solidFill>
                  <a:srgbClr val="0070C0"/>
                </a:solidFill>
                <a:effectLst>
                  <a:outerShdw blurRad="50800" dist="38100" algn="tr" rotWithShape="0">
                    <a:prstClr val="black">
                      <a:alpha val="40000"/>
                    </a:prstClr>
                  </a:outerShdw>
                </a:effectLst>
              </a:rPr>
            </a:br>
            <a:r>
              <a:rPr lang="en-US" sz="3000" b="1" dirty="0" smtClean="0">
                <a:solidFill>
                  <a:srgbClr val="0070C0"/>
                </a:solidFill>
                <a:effectLst>
                  <a:outerShdw blurRad="50800" dist="38100" algn="tr" rotWithShape="0">
                    <a:prstClr val="black">
                      <a:alpha val="40000"/>
                    </a:prstClr>
                  </a:outerShdw>
                </a:effectLst>
              </a:rPr>
              <a:t>AFRICAN LOCAL GEOSPATIAL PRIVATE SECTOR CHALLENGES &amp; OPPORTUNITIES</a:t>
            </a:r>
          </a:p>
        </p:txBody>
      </p:sp>
      <p:sp>
        <p:nvSpPr>
          <p:cNvPr id="11" name="Rectangle 10"/>
          <p:cNvSpPr/>
          <p:nvPr/>
        </p:nvSpPr>
        <p:spPr>
          <a:xfrm>
            <a:off x="228600" y="1600200"/>
            <a:ext cx="8382000" cy="1831271"/>
          </a:xfrm>
          <a:prstGeom prst="rect">
            <a:avLst/>
          </a:prstGeom>
        </p:spPr>
        <p:txBody>
          <a:bodyPr wrap="square">
            <a:spAutoFit/>
          </a:bodyPr>
          <a:lstStyle/>
          <a:p>
            <a:r>
              <a:rPr lang="en-US" sz="2400" b="1" dirty="0" smtClean="0">
                <a:latin typeface="Arial Black" pitchFamily="34" charset="0"/>
              </a:rPr>
              <a:t>Presentation Content:</a:t>
            </a:r>
          </a:p>
          <a:p>
            <a:pPr lvl="1" indent="-457200">
              <a:spcBef>
                <a:spcPts val="600"/>
              </a:spcBef>
              <a:spcAft>
                <a:spcPts val="600"/>
              </a:spcAft>
              <a:buFont typeface="Arial" pitchFamily="34" charset="0"/>
              <a:buChar char="•"/>
              <a:tabLst>
                <a:tab pos="404813" algn="l"/>
              </a:tabLst>
            </a:pPr>
            <a:r>
              <a:rPr lang="en-US" sz="2400" b="1" dirty="0" smtClean="0">
                <a:latin typeface="Arial" pitchFamily="34" charset="0"/>
                <a:cs typeface="Arial" pitchFamily="34" charset="0"/>
              </a:rPr>
              <a:t>1.    </a:t>
            </a:r>
            <a:r>
              <a:rPr lang="en-US" sz="2000" b="1" dirty="0" smtClean="0">
                <a:latin typeface="Arial" pitchFamily="34" charset="0"/>
                <a:cs typeface="Arial" pitchFamily="34" charset="0"/>
              </a:rPr>
              <a:t>Introducing 3C PLC</a:t>
            </a:r>
          </a:p>
          <a:p>
            <a:pPr lvl="1" indent="-457200">
              <a:spcBef>
                <a:spcPts val="600"/>
              </a:spcBef>
              <a:spcAft>
                <a:spcPts val="600"/>
              </a:spcAft>
              <a:buFont typeface="Arial" pitchFamily="34" charset="0"/>
              <a:buChar char="•"/>
              <a:tabLst>
                <a:tab pos="404813" algn="l"/>
              </a:tabLst>
            </a:pPr>
            <a:r>
              <a:rPr lang="en-US" sz="2000" b="1" dirty="0" smtClean="0">
                <a:latin typeface="Arial" pitchFamily="34" charset="0"/>
                <a:cs typeface="Arial" pitchFamily="34" charset="0"/>
              </a:rPr>
              <a:t>2.      Pros &amp; Cons of African Local Geospatial Private Sector</a:t>
            </a:r>
            <a:endParaRPr lang="en-US" sz="2400" b="1" dirty="0" smtClean="0">
              <a:latin typeface="Arial" pitchFamily="34" charset="0"/>
              <a:cs typeface="Arial" pitchFamily="34" charset="0"/>
            </a:endParaRPr>
          </a:p>
          <a:p>
            <a:pPr lvl="1" indent="-457200">
              <a:spcBef>
                <a:spcPts val="600"/>
              </a:spcBef>
              <a:spcAft>
                <a:spcPts val="600"/>
              </a:spcAft>
              <a:buFont typeface="Arial" pitchFamily="34" charset="0"/>
              <a:buChar char="•"/>
              <a:tabLst>
                <a:tab pos="404813" algn="l"/>
              </a:tabLst>
            </a:pPr>
            <a:endParaRPr lang="en-US" sz="2000" b="1" dirty="0" smtClean="0">
              <a:latin typeface="Arial" pitchFamily="34" charset="0"/>
              <a:cs typeface="Arial" pitchFamily="34" charset="0"/>
            </a:endParaRPr>
          </a:p>
        </p:txBody>
      </p:sp>
      <p:sp>
        <p:nvSpPr>
          <p:cNvPr id="4" name="Rectangle 3"/>
          <p:cNvSpPr/>
          <p:nvPr/>
        </p:nvSpPr>
        <p:spPr>
          <a:xfrm>
            <a:off x="381000" y="3505200"/>
            <a:ext cx="8458200" cy="707886"/>
          </a:xfrm>
          <a:prstGeom prst="rect">
            <a:avLst/>
          </a:prstGeom>
        </p:spPr>
        <p:txBody>
          <a:bodyPr wrap="square">
            <a:spAutoFit/>
          </a:bodyPr>
          <a:lstStyle/>
          <a:p>
            <a:pPr marL="2574925" indent="-2574925"/>
            <a:r>
              <a:rPr lang="en-US" sz="2000" b="1" dirty="0" smtClean="0"/>
              <a:t>My Definition: ALGPS = Geospatial private companies owned by Africans &amp; working in Africa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4800" y="1752600"/>
            <a:ext cx="8610600" cy="4001095"/>
          </a:xfrm>
          <a:prstGeom prst="rect">
            <a:avLst/>
          </a:prstGeom>
        </p:spPr>
        <p:txBody>
          <a:bodyPr wrap="square">
            <a:spAutoFit/>
          </a:bodyPr>
          <a:lstStyle/>
          <a:p>
            <a:pPr marL="457200" indent="-457200">
              <a:spcBef>
                <a:spcPts val="600"/>
              </a:spcBef>
              <a:spcAft>
                <a:spcPts val="600"/>
              </a:spcAft>
              <a:buFont typeface="Arial" pitchFamily="34" charset="0"/>
              <a:buChar char="•"/>
              <a:tabLst>
                <a:tab pos="404813" algn="l"/>
              </a:tabLst>
            </a:pPr>
            <a:r>
              <a:rPr lang="en-US" sz="2800" b="1" dirty="0">
                <a:latin typeface="Arial" pitchFamily="34" charset="0"/>
                <a:cs typeface="Arial" pitchFamily="34" charset="0"/>
              </a:rPr>
              <a:t>Established in 1998</a:t>
            </a:r>
          </a:p>
          <a:p>
            <a:pPr marL="457200" lvl="0" indent="-457200">
              <a:spcBef>
                <a:spcPts val="600"/>
              </a:spcBef>
              <a:spcAft>
                <a:spcPts val="600"/>
              </a:spcAft>
              <a:buFont typeface="Arial" pitchFamily="34" charset="0"/>
              <a:buChar char="•"/>
              <a:tabLst>
                <a:tab pos="404813" algn="l"/>
              </a:tabLst>
            </a:pPr>
            <a:r>
              <a:rPr lang="en-US" sz="2800" b="1" dirty="0" smtClean="0">
                <a:latin typeface="Arial" pitchFamily="34" charset="0"/>
                <a:cs typeface="Arial" pitchFamily="34" charset="0"/>
              </a:rPr>
              <a:t>Leading </a:t>
            </a:r>
            <a:r>
              <a:rPr lang="en-US" sz="2800" b="1" dirty="0">
                <a:latin typeface="Arial" pitchFamily="34" charset="0"/>
                <a:cs typeface="Arial" pitchFamily="34" charset="0"/>
              </a:rPr>
              <a:t>provider of geospatial </a:t>
            </a:r>
            <a:r>
              <a:rPr lang="en-US" sz="2800" b="1" dirty="0" smtClean="0">
                <a:latin typeface="Arial" pitchFamily="34" charset="0"/>
                <a:cs typeface="Arial" pitchFamily="34" charset="0"/>
              </a:rPr>
              <a:t>products &amp; services in Ethiopia</a:t>
            </a:r>
          </a:p>
          <a:p>
            <a:pPr marL="457200" indent="-457200">
              <a:spcBef>
                <a:spcPts val="600"/>
              </a:spcBef>
              <a:spcAft>
                <a:spcPts val="600"/>
              </a:spcAft>
              <a:buFont typeface="Arial" pitchFamily="34" charset="0"/>
              <a:buChar char="•"/>
              <a:tabLst>
                <a:tab pos="404813" algn="l"/>
              </a:tabLst>
            </a:pPr>
            <a:r>
              <a:rPr lang="en-US" sz="2800" b="1" dirty="0" smtClean="0">
                <a:latin typeface="Arial" pitchFamily="34" charset="0"/>
                <a:cs typeface="Arial" pitchFamily="34" charset="0"/>
              </a:rPr>
              <a:t>Realize </a:t>
            </a:r>
            <a:r>
              <a:rPr lang="en-US" sz="2800" b="1" dirty="0">
                <a:latin typeface="Arial" pitchFamily="34" charset="0"/>
                <a:cs typeface="Arial" pitchFamily="34" charset="0"/>
              </a:rPr>
              <a:t>the ideal combination of HW, SW &amp; </a:t>
            </a:r>
            <a:r>
              <a:rPr lang="en-US" sz="2800" b="1" dirty="0" err="1">
                <a:latin typeface="Arial" pitchFamily="34" charset="0"/>
                <a:cs typeface="Arial" pitchFamily="34" charset="0"/>
              </a:rPr>
              <a:t>Prol</a:t>
            </a:r>
            <a:r>
              <a:rPr lang="en-US" sz="2800" b="1" dirty="0">
                <a:latin typeface="Arial" pitchFamily="34" charset="0"/>
                <a:cs typeface="Arial" pitchFamily="34" charset="0"/>
              </a:rPr>
              <a:t>. skills to meet client requirements</a:t>
            </a:r>
          </a:p>
          <a:p>
            <a:pPr marL="457200" indent="-457200">
              <a:spcBef>
                <a:spcPts val="600"/>
              </a:spcBef>
              <a:spcAft>
                <a:spcPts val="600"/>
              </a:spcAft>
              <a:buFont typeface="Arial" pitchFamily="34" charset="0"/>
              <a:buChar char="•"/>
              <a:tabLst>
                <a:tab pos="404813" algn="l"/>
              </a:tabLst>
            </a:pPr>
            <a:r>
              <a:rPr lang="en-US" sz="2800" b="1" dirty="0">
                <a:latin typeface="Arial" pitchFamily="34" charset="0"/>
                <a:cs typeface="Arial" pitchFamily="34" charset="0"/>
              </a:rPr>
              <a:t>T</a:t>
            </a:r>
            <a:r>
              <a:rPr lang="en-US" sz="2800" b="1" dirty="0" smtClean="0">
                <a:latin typeface="Arial" pitchFamily="34" charset="0"/>
                <a:cs typeface="Arial" pitchFamily="34" charset="0"/>
              </a:rPr>
              <a:t>akes </a:t>
            </a:r>
            <a:r>
              <a:rPr lang="en-US" sz="2800" b="1" dirty="0">
                <a:latin typeface="Arial" pitchFamily="34" charset="0"/>
                <a:cs typeface="Arial" pitchFamily="34" charset="0"/>
              </a:rPr>
              <a:t>a lion market share in Ethiopia </a:t>
            </a:r>
            <a:r>
              <a:rPr lang="en-US" sz="2800" b="1" dirty="0" smtClean="0">
                <a:latin typeface="Arial" pitchFamily="34" charset="0"/>
                <a:cs typeface="Arial" pitchFamily="34" charset="0"/>
              </a:rPr>
              <a:t>&amp; has </a:t>
            </a:r>
            <a:r>
              <a:rPr lang="en-US" sz="2800" b="1" dirty="0">
                <a:latin typeface="Arial" pitchFamily="34" charset="0"/>
                <a:cs typeface="Arial" pitchFamily="34" charset="0"/>
              </a:rPr>
              <a:t>progressed to emerge as one of the most </a:t>
            </a:r>
            <a:r>
              <a:rPr lang="en-US" sz="2800" b="1" dirty="0">
                <a:solidFill>
                  <a:srgbClr val="C00000"/>
                </a:solidFill>
                <a:latin typeface="Arial" pitchFamily="34" charset="0"/>
                <a:cs typeface="Arial" pitchFamily="34" charset="0"/>
              </a:rPr>
              <a:t>trusted names </a:t>
            </a:r>
            <a:r>
              <a:rPr lang="en-US" sz="2800" b="1" dirty="0">
                <a:latin typeface="Arial" pitchFamily="34" charset="0"/>
                <a:cs typeface="Arial" pitchFamily="34" charset="0"/>
              </a:rPr>
              <a:t>in the market.</a:t>
            </a:r>
          </a:p>
        </p:txBody>
      </p:sp>
      <p:sp>
        <p:nvSpPr>
          <p:cNvPr id="11" name="Title 10"/>
          <p:cNvSpPr>
            <a:spLocks noGrp="1"/>
          </p:cNvSpPr>
          <p:nvPr>
            <p:ph type="title"/>
          </p:nvPr>
        </p:nvSpPr>
        <p:spPr>
          <a:xfrm>
            <a:off x="457200" y="685800"/>
            <a:ext cx="7543800" cy="1143000"/>
          </a:xfrm>
        </p:spPr>
        <p:txBody>
          <a:bodyPr>
            <a:normAutofit/>
          </a:bodyPr>
          <a:lstStyle/>
          <a:p>
            <a:r>
              <a:rPr lang="en-US" b="1" dirty="0" smtClean="0">
                <a:solidFill>
                  <a:schemeClr val="tx2"/>
                </a:solidFill>
                <a:latin typeface="Arial Black" pitchFamily="34" charset="0"/>
              </a:rPr>
              <a:t>INTRODUCING 3C PLC</a:t>
            </a:r>
            <a:endParaRPr lang="en-US" b="1"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additive="base">
                                        <p:cTn id="12"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xEl>
                                              <p:pRg st="1" end="1"/>
                                            </p:txEl>
                                          </p:spTgt>
                                        </p:tgtEl>
                                        <p:attrNameLst>
                                          <p:attrName>style.visibility</p:attrName>
                                        </p:attrNameLst>
                                      </p:cBhvr>
                                      <p:to>
                                        <p:strVal val="visible"/>
                                      </p:to>
                                    </p:set>
                                    <p:anim calcmode="lin" valueType="num">
                                      <p:cBhvr additive="base">
                                        <p:cTn id="18"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0">
                                            <p:txEl>
                                              <p:pRg st="2" end="2"/>
                                            </p:txEl>
                                          </p:spTgt>
                                        </p:tgtEl>
                                        <p:attrNameLst>
                                          <p:attrName>style.visibility</p:attrName>
                                        </p:attrNameLst>
                                      </p:cBhvr>
                                      <p:to>
                                        <p:strVal val="visible"/>
                                      </p:to>
                                    </p:set>
                                    <p:anim calcmode="lin" valueType="num">
                                      <p:cBhvr additive="base">
                                        <p:cTn id="24"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0">
                                            <p:txEl>
                                              <p:pRg st="3" end="3"/>
                                            </p:txEl>
                                          </p:spTgt>
                                        </p:tgtEl>
                                        <p:attrNameLst>
                                          <p:attrName>style.visibility</p:attrName>
                                        </p:attrNameLst>
                                      </p:cBhvr>
                                      <p:to>
                                        <p:strVal val="visible"/>
                                      </p:to>
                                    </p:set>
                                    <p:anim calcmode="lin" valueType="num">
                                      <p:cBhvr additive="base">
                                        <p:cTn id="30"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4800" y="1752600"/>
            <a:ext cx="8610600" cy="2062103"/>
          </a:xfrm>
          <a:prstGeom prst="rect">
            <a:avLst/>
          </a:prstGeom>
        </p:spPr>
        <p:txBody>
          <a:bodyPr wrap="square">
            <a:spAutoFit/>
          </a:bodyPr>
          <a:lstStyle/>
          <a:p>
            <a:r>
              <a:rPr lang="en-US" sz="3200" b="1" dirty="0" smtClean="0"/>
              <a:t>VISION: </a:t>
            </a:r>
            <a:endParaRPr lang="en-US" sz="4400" dirty="0" smtClean="0"/>
          </a:p>
          <a:p>
            <a:pPr marL="914400" lvl="1" indent="-457200">
              <a:buFont typeface="Arial" pitchFamily="34" charset="0"/>
              <a:buChar char="•"/>
            </a:pPr>
            <a:r>
              <a:rPr lang="en-US" sz="2400" b="1" dirty="0" smtClean="0"/>
              <a:t>To have </a:t>
            </a:r>
            <a:r>
              <a:rPr lang="en-US" sz="2400" b="1" dirty="0" smtClean="0">
                <a:solidFill>
                  <a:srgbClr val="FF0000"/>
                </a:solidFill>
              </a:rPr>
              <a:t>a leading presence </a:t>
            </a:r>
            <a:r>
              <a:rPr lang="en-US" sz="2400" b="1" dirty="0" smtClean="0"/>
              <a:t>in the geospatial market &amp; establish proper, effective &amp; efficient utilization of GP&amp;S in all sectors of the economy to the benefit of decision-makers, professionals &amp; citizens at large.</a:t>
            </a:r>
          </a:p>
        </p:txBody>
      </p:sp>
      <p:sp>
        <p:nvSpPr>
          <p:cNvPr id="11" name="Title 10"/>
          <p:cNvSpPr>
            <a:spLocks noGrp="1"/>
          </p:cNvSpPr>
          <p:nvPr>
            <p:ph type="title"/>
          </p:nvPr>
        </p:nvSpPr>
        <p:spPr>
          <a:xfrm>
            <a:off x="457200" y="685800"/>
            <a:ext cx="8229600" cy="1143000"/>
          </a:xfrm>
        </p:spPr>
        <p:txBody>
          <a:bodyPr>
            <a:normAutofit/>
          </a:bodyPr>
          <a:lstStyle/>
          <a:p>
            <a:pPr algn="l"/>
            <a:r>
              <a:rPr lang="en-US" b="1" dirty="0" smtClean="0"/>
              <a:t>VISION, MISSION &amp; VALUES</a:t>
            </a:r>
            <a:endParaRPr lang="en-US" b="1" dirty="0"/>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4800" y="1752600"/>
            <a:ext cx="8610600" cy="4278094"/>
          </a:xfrm>
          <a:prstGeom prst="rect">
            <a:avLst/>
          </a:prstGeom>
        </p:spPr>
        <p:txBody>
          <a:bodyPr wrap="square">
            <a:spAutoFit/>
          </a:bodyPr>
          <a:lstStyle/>
          <a:p>
            <a:r>
              <a:rPr lang="en-US" sz="3200" b="1" dirty="0" smtClean="0"/>
              <a:t>MISSION</a:t>
            </a:r>
            <a:r>
              <a:rPr lang="en-US" b="1" dirty="0" smtClean="0"/>
              <a:t>: </a:t>
            </a:r>
            <a:endParaRPr lang="en-US" sz="2800" dirty="0" smtClean="0"/>
          </a:p>
          <a:p>
            <a:pPr marL="914400" lvl="1" indent="-457200">
              <a:buFont typeface="Arial" pitchFamily="34" charset="0"/>
              <a:buChar char="•"/>
            </a:pPr>
            <a:r>
              <a:rPr lang="en-US" sz="2400" b="1" dirty="0" smtClean="0"/>
              <a:t>To provide quality, most usable &amp; reliable GP&amp;S on the latest technologies.</a:t>
            </a:r>
          </a:p>
          <a:p>
            <a:pPr marL="914400" lvl="1" indent="-457200">
              <a:buFont typeface="Arial" pitchFamily="34" charset="0"/>
              <a:buChar char="•"/>
            </a:pPr>
            <a:r>
              <a:rPr lang="en-US" sz="2400" b="1" dirty="0" smtClean="0"/>
              <a:t>Promote /establish effective &amp; efficient use of GP&amp;S by using a variety of methodologies customized to the needs of the client.</a:t>
            </a:r>
          </a:p>
          <a:p>
            <a:pPr marL="914400" lvl="1" indent="-457200">
              <a:buFont typeface="Arial" pitchFamily="34" charset="0"/>
              <a:buChar char="•"/>
            </a:pPr>
            <a:r>
              <a:rPr lang="en-US" sz="2400" b="1" dirty="0" smtClean="0"/>
              <a:t>To earn long term loyalty of our stakeholders, customers and employees through continued satisfaction.</a:t>
            </a:r>
          </a:p>
          <a:p>
            <a:pPr marL="914400" lvl="1" indent="-457200">
              <a:buFont typeface="Arial" pitchFamily="34" charset="0"/>
              <a:buChar char="•"/>
            </a:pPr>
            <a:r>
              <a:rPr lang="en-US" sz="2400" b="1" dirty="0" smtClean="0"/>
              <a:t>To grow our business in a sustainable way and actively contributes to fast economic development in Ethiopia and Africa at large. </a:t>
            </a:r>
          </a:p>
        </p:txBody>
      </p:sp>
      <p:sp>
        <p:nvSpPr>
          <p:cNvPr id="11" name="Title 10"/>
          <p:cNvSpPr>
            <a:spLocks noGrp="1"/>
          </p:cNvSpPr>
          <p:nvPr>
            <p:ph type="title"/>
          </p:nvPr>
        </p:nvSpPr>
        <p:spPr>
          <a:xfrm>
            <a:off x="457200" y="685800"/>
            <a:ext cx="8229600" cy="1143000"/>
          </a:xfrm>
        </p:spPr>
        <p:txBody>
          <a:bodyPr>
            <a:normAutofit/>
          </a:bodyPr>
          <a:lstStyle/>
          <a:p>
            <a:pPr algn="l"/>
            <a:r>
              <a:rPr lang="en-US" sz="3200" b="1" dirty="0" smtClean="0"/>
              <a:t>VISION, MISSION &amp; VALUES (Cond.)</a:t>
            </a:r>
            <a:endParaRPr lang="en-US" sz="3200" b="1" dirty="0"/>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04800" y="1752600"/>
            <a:ext cx="8610600" cy="2062103"/>
          </a:xfrm>
          <a:prstGeom prst="rect">
            <a:avLst/>
          </a:prstGeom>
        </p:spPr>
        <p:txBody>
          <a:bodyPr wrap="square">
            <a:spAutoFit/>
          </a:bodyPr>
          <a:lstStyle/>
          <a:p>
            <a:r>
              <a:rPr lang="en-US" sz="3200" b="1" dirty="0" smtClean="0"/>
              <a:t>VALUES:</a:t>
            </a:r>
          </a:p>
          <a:p>
            <a:pPr marL="914400" lvl="1" indent="-457200">
              <a:buFont typeface="Arial" pitchFamily="34" charset="0"/>
              <a:buChar char="•"/>
            </a:pPr>
            <a:r>
              <a:rPr lang="en-US" sz="2400" b="1" dirty="0" smtClean="0"/>
              <a:t>We value </a:t>
            </a:r>
            <a:r>
              <a:rPr lang="en-US" sz="2400" b="1" dirty="0" smtClean="0">
                <a:solidFill>
                  <a:srgbClr val="FF0000"/>
                </a:solidFill>
              </a:rPr>
              <a:t>trust/respect</a:t>
            </a:r>
            <a:r>
              <a:rPr lang="en-US" sz="2400" b="1" dirty="0" smtClean="0"/>
              <a:t> each other &amp; work together as a team</a:t>
            </a:r>
          </a:p>
          <a:p>
            <a:pPr marL="914400" lvl="1" indent="-457200">
              <a:buFont typeface="Arial" pitchFamily="34" charset="0"/>
              <a:buChar char="•"/>
            </a:pPr>
            <a:r>
              <a:rPr lang="en-US" sz="2400" b="1" dirty="0" smtClean="0"/>
              <a:t>We value innovation and discovery</a:t>
            </a:r>
          </a:p>
          <a:p>
            <a:pPr marL="914400" lvl="1" indent="-457200">
              <a:buFont typeface="Arial" pitchFamily="34" charset="0"/>
              <a:buChar char="•"/>
            </a:pPr>
            <a:r>
              <a:rPr lang="en-US" sz="2400" b="1" dirty="0" smtClean="0"/>
              <a:t>We are committed to achieving outstanding results.</a:t>
            </a:r>
          </a:p>
        </p:txBody>
      </p:sp>
      <p:sp>
        <p:nvSpPr>
          <p:cNvPr id="11" name="Title 10"/>
          <p:cNvSpPr>
            <a:spLocks noGrp="1"/>
          </p:cNvSpPr>
          <p:nvPr>
            <p:ph type="title"/>
          </p:nvPr>
        </p:nvSpPr>
        <p:spPr>
          <a:xfrm>
            <a:off x="457200" y="685800"/>
            <a:ext cx="8229600" cy="1143000"/>
          </a:xfrm>
        </p:spPr>
        <p:txBody>
          <a:bodyPr>
            <a:normAutofit/>
          </a:bodyPr>
          <a:lstStyle/>
          <a:p>
            <a:pPr algn="l"/>
            <a:r>
              <a:rPr lang="en-US" sz="3200" b="1" dirty="0" smtClean="0"/>
              <a:t>VISION, MISSION &amp; VALUES (Cond.)</a:t>
            </a:r>
            <a:endParaRPr lang="en-US" sz="3200" b="1"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457200" y="685800"/>
            <a:ext cx="8229600" cy="838200"/>
          </a:xfrm>
        </p:spPr>
        <p:txBody>
          <a:bodyPr>
            <a:normAutofit fontScale="90000"/>
          </a:bodyPr>
          <a:lstStyle/>
          <a:p>
            <a:pPr algn="l"/>
            <a:r>
              <a:rPr lang="en-US" b="1" dirty="0" smtClean="0"/>
              <a:t>INTERNATIONAL BUSINESS PARTNERS</a:t>
            </a:r>
            <a:endParaRPr lang="en-US" b="1" dirty="0"/>
          </a:p>
        </p:txBody>
      </p:sp>
      <p:pic>
        <p:nvPicPr>
          <p:cNvPr id="19458" name="Picture 2"/>
          <p:cNvPicPr>
            <a:picLocks noChangeAspect="1" noChangeArrowheads="1"/>
          </p:cNvPicPr>
          <p:nvPr/>
        </p:nvPicPr>
        <p:blipFill>
          <a:blip r:embed="rId2" cstate="print"/>
          <a:srcRect/>
          <a:stretch>
            <a:fillRect/>
          </a:stretch>
        </p:blipFill>
        <p:spPr bwMode="auto">
          <a:xfrm>
            <a:off x="4800600" y="2304920"/>
            <a:ext cx="3536950" cy="2651852"/>
          </a:xfrm>
          <a:prstGeom prst="rect">
            <a:avLst/>
          </a:prstGeom>
          <a:noFill/>
          <a:ln w="9525">
            <a:noFill/>
            <a:miter lim="800000"/>
            <a:headEnd/>
            <a:tailEnd/>
          </a:ln>
        </p:spPr>
      </p:pic>
      <p:sp>
        <p:nvSpPr>
          <p:cNvPr id="19459" name="Rectangle 3"/>
          <p:cNvSpPr>
            <a:spLocks noChangeArrowheads="1"/>
          </p:cNvSpPr>
          <p:nvPr/>
        </p:nvSpPr>
        <p:spPr bwMode="auto">
          <a:xfrm>
            <a:off x="304800" y="5613485"/>
            <a:ext cx="8458200" cy="5078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effectLst/>
                <a:latin typeface="BNENPN+TimesNewRoman"/>
                <a:ea typeface="Times New Roman" pitchFamily="18" charset="0"/>
                <a:cs typeface="Times New Roman" pitchFamily="18" charset="0"/>
              </a:rPr>
              <a:t>An Authorized Certified </a:t>
            </a:r>
            <a:r>
              <a:rPr kumimoji="0" lang="en-US" sz="1600" b="1" i="0" u="none" strike="noStrike" cap="none" normalizeH="0" baseline="0" dirty="0" err="1" smtClean="0">
                <a:ln>
                  <a:noFill/>
                </a:ln>
                <a:effectLst/>
                <a:latin typeface="BNENPN+TimesNewRoman"/>
                <a:ea typeface="Times New Roman" pitchFamily="18" charset="0"/>
                <a:cs typeface="Times New Roman" pitchFamily="18" charset="0"/>
              </a:rPr>
              <a:t>DigitalGlobe</a:t>
            </a:r>
            <a:r>
              <a:rPr kumimoji="0" lang="en-US" sz="1600" b="1" i="0" u="none" strike="noStrike" cap="none" normalizeH="0" baseline="0" dirty="0" smtClean="0">
                <a:ln>
                  <a:noFill/>
                </a:ln>
                <a:effectLst/>
                <a:latin typeface="BNENPN+TimesNewRoman"/>
                <a:ea typeface="Times New Roman" pitchFamily="18" charset="0"/>
                <a:cs typeface="Times New Roman" pitchFamily="18" charset="0"/>
              </a:rPr>
              <a:t> Reseller</a:t>
            </a:r>
            <a:endParaRPr kumimoji="0" lang="en-US" sz="1050" b="0"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sng" strike="noStrike" cap="none" normalizeH="0" baseline="0" dirty="0" smtClean="0">
                <a:ln>
                  <a:noFill/>
                </a:ln>
                <a:solidFill>
                  <a:srgbClr val="0000FF"/>
                </a:solidFill>
                <a:effectLst/>
                <a:latin typeface="Arial" pitchFamily="34" charset="0"/>
                <a:ea typeface="Times New Roman" pitchFamily="18" charset="0"/>
                <a:cs typeface="Arial" pitchFamily="34" charset="0"/>
              </a:rPr>
              <a:t>http://www.digitalglobe.com/partners/global-resellers#country-ethiopia</a:t>
            </a:r>
            <a:r>
              <a:rPr kumimoji="0" lang="en-US" sz="800" b="0" i="0" u="none" strike="noStrike" cap="none" normalizeH="0" baseline="0" dirty="0" smtClean="0">
                <a:ln>
                  <a:noFill/>
                </a:ln>
                <a:solidFill>
                  <a:schemeClr val="tx1"/>
                </a:solidFill>
                <a:effectLst/>
                <a:latin typeface="Arial" pitchFamily="34" charset="0"/>
                <a:cs typeface="Arial" pitchFamily="34" charset="0"/>
              </a:rPr>
              <a:t>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 name="Picture 5" descr="DG_Certified_Reseller_Logo_DarkGrey.png"/>
          <p:cNvPicPr/>
          <p:nvPr/>
        </p:nvPicPr>
        <p:blipFill>
          <a:blip r:embed="rId3" cstate="print"/>
          <a:stretch>
            <a:fillRect/>
          </a:stretch>
        </p:blipFill>
        <p:spPr>
          <a:xfrm>
            <a:off x="838200" y="2209800"/>
            <a:ext cx="3479768" cy="971550"/>
          </a:xfrm>
          <a:prstGeom prst="rect">
            <a:avLst/>
          </a:prstGeom>
        </p:spPr>
      </p:pic>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457200" y="685800"/>
            <a:ext cx="8229600" cy="838200"/>
          </a:xfrm>
        </p:spPr>
        <p:txBody>
          <a:bodyPr>
            <a:normAutofit fontScale="90000"/>
          </a:bodyPr>
          <a:lstStyle/>
          <a:p>
            <a:pPr algn="l"/>
            <a:r>
              <a:rPr lang="en-US" b="1" dirty="0" smtClean="0"/>
              <a:t>INTERNATIONAL BUSINESS PARTNERS</a:t>
            </a:r>
            <a:endParaRPr lang="en-US" b="1" dirty="0"/>
          </a:p>
        </p:txBody>
      </p:sp>
      <p:sp>
        <p:nvSpPr>
          <p:cNvPr id="19459" name="Rectangle 3"/>
          <p:cNvSpPr>
            <a:spLocks noChangeArrowheads="1"/>
          </p:cNvSpPr>
          <p:nvPr/>
        </p:nvSpPr>
        <p:spPr bwMode="auto">
          <a:xfrm>
            <a:off x="381000" y="5562600"/>
            <a:ext cx="8534400" cy="7540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1600" b="1" dirty="0" smtClean="0">
                <a:latin typeface="BNENPN+TimesNewRoman"/>
                <a:ea typeface="Times New Roman" pitchFamily="18" charset="0"/>
                <a:cs typeface="Times New Roman" pitchFamily="18" charset="0"/>
              </a:rPr>
              <a:t>An Authorized Reseller of </a:t>
            </a:r>
            <a:r>
              <a:rPr lang="en-US" sz="1600" b="1" dirty="0" smtClean="0">
                <a:solidFill>
                  <a:schemeClr val="tx2"/>
                </a:solidFill>
                <a:latin typeface="BNENPN+TimesNewRoman"/>
                <a:ea typeface="Times New Roman" pitchFamily="18" charset="0"/>
                <a:cs typeface="Times New Roman" pitchFamily="18" charset="0"/>
              </a:rPr>
              <a:t>Trimble Geospatial and Surveying product and services</a:t>
            </a:r>
            <a:endParaRPr lang="en-US" sz="1600" b="1" dirty="0" smtClean="0">
              <a:latin typeface="BNENPN+TimesNewRoman"/>
              <a:ea typeface="Times New Roman" pitchFamily="18" charset="0"/>
              <a:cs typeface="Times New Roman" pitchFamily="18" charset="0"/>
            </a:endParaRPr>
          </a:p>
          <a:p>
            <a:r>
              <a:rPr lang="en-US" sz="1600" b="1" dirty="0" smtClean="0">
                <a:latin typeface="BNENPN+TimesNewRoman"/>
                <a:ea typeface="Times New Roman" pitchFamily="18" charset="0"/>
                <a:cs typeface="Times New Roman" pitchFamily="18" charset="0"/>
              </a:rPr>
              <a:t> </a:t>
            </a:r>
            <a:r>
              <a:rPr lang="en-US" sz="1100" u="sng" dirty="0" smtClean="0">
                <a:hlinkClick r:id="rId2"/>
              </a:rPr>
              <a:t>http://dealerlocator.trimble.com/locator.aspx</a:t>
            </a:r>
          </a:p>
          <a:p>
            <a:endParaRPr lang="en-US" sz="1100" u="sng" dirty="0" smtClean="0">
              <a:solidFill>
                <a:srgbClr val="0000FF"/>
              </a:solidFill>
              <a:latin typeface="Arial" pitchFamily="34" charset="0"/>
              <a:ea typeface="Times New Roman" pitchFamily="18" charset="0"/>
              <a:cs typeface="Arial"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76800" y="2095500"/>
            <a:ext cx="3606800" cy="2705100"/>
          </a:xfrm>
          <a:prstGeom prst="rect">
            <a:avLst/>
          </a:prstGeom>
        </p:spPr>
      </p:pic>
      <p:pic>
        <p:nvPicPr>
          <p:cNvPr id="1026" name="Picture 6" descr="Trimble"/>
          <p:cNvPicPr>
            <a:picLocks noChangeAspect="1" noChangeArrowheads="1"/>
          </p:cNvPicPr>
          <p:nvPr/>
        </p:nvPicPr>
        <p:blipFill>
          <a:blip r:embed="rId4" cstate="print"/>
          <a:srcRect/>
          <a:stretch>
            <a:fillRect/>
          </a:stretch>
        </p:blipFill>
        <p:spPr bwMode="auto">
          <a:xfrm>
            <a:off x="533400" y="2362200"/>
            <a:ext cx="3853240" cy="1190626"/>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457200" y="685800"/>
            <a:ext cx="8229600" cy="838200"/>
          </a:xfrm>
        </p:spPr>
        <p:txBody>
          <a:bodyPr>
            <a:normAutofit fontScale="90000"/>
          </a:bodyPr>
          <a:lstStyle/>
          <a:p>
            <a:pPr algn="l"/>
            <a:r>
              <a:rPr lang="en-US" b="1" dirty="0" smtClean="0"/>
              <a:t>INTERNATIONAL BUSINESS PARTNERS</a:t>
            </a:r>
            <a:endParaRPr lang="en-US" b="1" dirty="0"/>
          </a:p>
        </p:txBody>
      </p:sp>
      <p:sp>
        <p:nvSpPr>
          <p:cNvPr id="19459" name="Rectangle 3"/>
          <p:cNvSpPr>
            <a:spLocks noChangeArrowheads="1"/>
          </p:cNvSpPr>
          <p:nvPr/>
        </p:nvSpPr>
        <p:spPr bwMode="auto">
          <a:xfrm>
            <a:off x="304800" y="5956386"/>
            <a:ext cx="4495800" cy="5078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1600" b="1" dirty="0" smtClean="0">
                <a:latin typeface="BNENPN+TimesNewRoman"/>
                <a:ea typeface="Times New Roman" pitchFamily="18" charset="0"/>
                <a:cs typeface="Times New Roman" pitchFamily="18" charset="0"/>
              </a:rPr>
              <a:t>An authorized distributor for </a:t>
            </a:r>
            <a:r>
              <a:rPr lang="en-US" sz="1600" b="1" dirty="0" err="1" smtClean="0">
                <a:solidFill>
                  <a:schemeClr val="tx2"/>
                </a:solidFill>
                <a:latin typeface="BNENPN+TimesNewRoman"/>
                <a:ea typeface="Times New Roman" pitchFamily="18" charset="0"/>
                <a:cs typeface="Times New Roman" pitchFamily="18" charset="0"/>
              </a:rPr>
              <a:t>Vexcel</a:t>
            </a:r>
            <a:r>
              <a:rPr lang="en-US" sz="1600" b="1" dirty="0" smtClean="0">
                <a:solidFill>
                  <a:schemeClr val="tx2"/>
                </a:solidFill>
                <a:latin typeface="BNENPN+TimesNewRoman"/>
                <a:ea typeface="Times New Roman" pitchFamily="18" charset="0"/>
                <a:cs typeface="Times New Roman" pitchFamily="18" charset="0"/>
              </a:rPr>
              <a:t> Imaging</a:t>
            </a:r>
          </a:p>
          <a:p>
            <a:r>
              <a:rPr lang="en-US" sz="1100" u="sng" dirty="0" smtClean="0">
                <a:hlinkClick r:id="rId3"/>
              </a:rPr>
              <a:t>http://www.microsoft.com/ultracam/en-us/Partners.aspx</a:t>
            </a:r>
            <a:endParaRPr lang="en-US" sz="1100" u="sng" dirty="0" smtClean="0">
              <a:solidFill>
                <a:srgbClr val="0000FF"/>
              </a:solidFill>
              <a:latin typeface="Arial" pitchFamily="34" charset="0"/>
              <a:ea typeface="Times New Roman" pitchFamily="18" charset="0"/>
              <a:cs typeface="Arial" pitchFamily="34" charset="0"/>
            </a:endParaRPr>
          </a:p>
        </p:txBody>
      </p:sp>
      <p:pic>
        <p:nvPicPr>
          <p:cNvPr id="7" name="Picture 6" descr="vexcel-blue_logo.jpg"/>
          <p:cNvPicPr>
            <a:picLocks noChangeAspect="1"/>
          </p:cNvPicPr>
          <p:nvPr/>
        </p:nvPicPr>
        <p:blipFill>
          <a:blip r:embed="rId4" cstate="print"/>
          <a:stretch>
            <a:fillRect/>
          </a:stretch>
        </p:blipFill>
        <p:spPr>
          <a:xfrm>
            <a:off x="304800" y="1447800"/>
            <a:ext cx="2540000" cy="895350"/>
          </a:xfrm>
          <a:prstGeom prst="rect">
            <a:avLst/>
          </a:prstGeom>
        </p:spPr>
      </p:pic>
      <p:pic>
        <p:nvPicPr>
          <p:cNvPr id="2052" name="Picture 4" descr="UltraCam Osprey"/>
          <p:cNvPicPr>
            <a:picLocks noChangeAspect="1" noChangeArrowheads="1"/>
          </p:cNvPicPr>
          <p:nvPr/>
        </p:nvPicPr>
        <p:blipFill>
          <a:blip r:embed="rId5" cstate="print"/>
          <a:srcRect/>
          <a:stretch>
            <a:fillRect/>
          </a:stretch>
        </p:blipFill>
        <p:spPr bwMode="auto">
          <a:xfrm>
            <a:off x="7620000" y="2895600"/>
            <a:ext cx="1295400" cy="1428750"/>
          </a:xfrm>
          <a:prstGeom prst="rect">
            <a:avLst/>
          </a:prstGeom>
          <a:noFill/>
        </p:spPr>
      </p:pic>
      <p:pic>
        <p:nvPicPr>
          <p:cNvPr id="2056" name="Picture 8" descr="UltraCam Falcon"/>
          <p:cNvPicPr>
            <a:picLocks noChangeAspect="1" noChangeArrowheads="1"/>
          </p:cNvPicPr>
          <p:nvPr/>
        </p:nvPicPr>
        <p:blipFill>
          <a:blip r:embed="rId6" cstate="print"/>
          <a:srcRect/>
          <a:stretch>
            <a:fillRect/>
          </a:stretch>
        </p:blipFill>
        <p:spPr bwMode="auto">
          <a:xfrm>
            <a:off x="7620000" y="1371600"/>
            <a:ext cx="1295400" cy="1428750"/>
          </a:xfrm>
          <a:prstGeom prst="rect">
            <a:avLst/>
          </a:prstGeom>
          <a:noFill/>
        </p:spPr>
      </p:pic>
      <p:pic>
        <p:nvPicPr>
          <p:cNvPr id="2058" name="Picture 10" descr="UltraCam Hawk"/>
          <p:cNvPicPr>
            <a:picLocks noChangeAspect="1" noChangeArrowheads="1"/>
          </p:cNvPicPr>
          <p:nvPr/>
        </p:nvPicPr>
        <p:blipFill>
          <a:blip r:embed="rId7" cstate="print"/>
          <a:srcRect/>
          <a:stretch>
            <a:fillRect/>
          </a:stretch>
        </p:blipFill>
        <p:spPr bwMode="auto">
          <a:xfrm>
            <a:off x="7620000" y="4343400"/>
            <a:ext cx="1295400" cy="1428750"/>
          </a:xfrm>
          <a:prstGeom prst="rect">
            <a:avLst/>
          </a:prstGeom>
          <a:noFill/>
        </p:spPr>
      </p:pic>
      <p:pic>
        <p:nvPicPr>
          <p:cNvPr id="2064" name="Picture 16" descr="UltraCam Eagle"/>
          <p:cNvPicPr>
            <a:picLocks noChangeAspect="1" noChangeArrowheads="1"/>
          </p:cNvPicPr>
          <p:nvPr/>
        </p:nvPicPr>
        <p:blipFill>
          <a:blip r:embed="rId8" cstate="print"/>
          <a:srcRect/>
          <a:stretch>
            <a:fillRect/>
          </a:stretch>
        </p:blipFill>
        <p:spPr bwMode="auto">
          <a:xfrm>
            <a:off x="1295400" y="2438400"/>
            <a:ext cx="5562600" cy="1511576"/>
          </a:xfrm>
          <a:prstGeom prst="rect">
            <a:avLst/>
          </a:prstGeom>
          <a:noFill/>
        </p:spPr>
      </p:pic>
      <p:pic>
        <p:nvPicPr>
          <p:cNvPr id="2066" name="Picture 18" descr="UltraMap"/>
          <p:cNvPicPr>
            <a:picLocks noChangeAspect="1" noChangeArrowheads="1"/>
          </p:cNvPicPr>
          <p:nvPr/>
        </p:nvPicPr>
        <p:blipFill>
          <a:blip r:embed="rId9" cstate="print"/>
          <a:srcRect/>
          <a:stretch>
            <a:fillRect/>
          </a:stretch>
        </p:blipFill>
        <p:spPr bwMode="auto">
          <a:xfrm>
            <a:off x="1295400" y="4038600"/>
            <a:ext cx="4343400" cy="1180272"/>
          </a:xfrm>
          <a:prstGeom prst="rect">
            <a:avLst/>
          </a:prstGeom>
          <a:noFill/>
        </p:spPr>
      </p:pic>
      <p:pic>
        <p:nvPicPr>
          <p:cNvPr id="2070" name="Picture 22" descr="UltraCam Supplies"/>
          <p:cNvPicPr>
            <a:picLocks noChangeAspect="1" noChangeArrowheads="1"/>
          </p:cNvPicPr>
          <p:nvPr/>
        </p:nvPicPr>
        <p:blipFill>
          <a:blip r:embed="rId10" cstate="print"/>
          <a:srcRect/>
          <a:stretch>
            <a:fillRect/>
          </a:stretch>
        </p:blipFill>
        <p:spPr bwMode="auto">
          <a:xfrm>
            <a:off x="4953000" y="5429250"/>
            <a:ext cx="1295400" cy="1428750"/>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19459"/>
                                        </p:tgtEl>
                                        <p:attrNameLst>
                                          <p:attrName>style.visibility</p:attrName>
                                        </p:attrNameLst>
                                      </p:cBhvr>
                                      <p:to>
                                        <p:strVal val="visible"/>
                                      </p:to>
                                    </p:set>
                                    <p:anim calcmode="lin" valueType="num">
                                      <p:cBhvr additive="base">
                                        <p:cTn id="16" dur="500" fill="hold"/>
                                        <p:tgtEl>
                                          <p:spTgt spid="19459"/>
                                        </p:tgtEl>
                                        <p:attrNameLst>
                                          <p:attrName>ppt_x</p:attrName>
                                        </p:attrNameLst>
                                      </p:cBhvr>
                                      <p:tavLst>
                                        <p:tav tm="0">
                                          <p:val>
                                            <p:strVal val="#ppt_x"/>
                                          </p:val>
                                        </p:tav>
                                        <p:tav tm="100000">
                                          <p:val>
                                            <p:strVal val="#ppt_x"/>
                                          </p:val>
                                        </p:tav>
                                      </p:tavLst>
                                    </p:anim>
                                    <p:anim calcmode="lin" valueType="num">
                                      <p:cBhvr additive="base">
                                        <p:cTn id="17" dur="500" fill="hold"/>
                                        <p:tgtEl>
                                          <p:spTgt spid="19459"/>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6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056"/>
                                        </p:tgtEl>
                                        <p:attrNameLst>
                                          <p:attrName>style.visibility</p:attrName>
                                        </p:attrNameLst>
                                      </p:cBhvr>
                                      <p:to>
                                        <p:strVal val="visible"/>
                                      </p:to>
                                    </p:set>
                                    <p:anim calcmode="lin" valueType="num">
                                      <p:cBhvr additive="base">
                                        <p:cTn id="26" dur="500" fill="hold"/>
                                        <p:tgtEl>
                                          <p:spTgt spid="2056"/>
                                        </p:tgtEl>
                                        <p:attrNameLst>
                                          <p:attrName>ppt_x</p:attrName>
                                        </p:attrNameLst>
                                      </p:cBhvr>
                                      <p:tavLst>
                                        <p:tav tm="0">
                                          <p:val>
                                            <p:strVal val="#ppt_x"/>
                                          </p:val>
                                        </p:tav>
                                        <p:tav tm="100000">
                                          <p:val>
                                            <p:strVal val="#ppt_x"/>
                                          </p:val>
                                        </p:tav>
                                      </p:tavLst>
                                    </p:anim>
                                    <p:anim calcmode="lin" valueType="num">
                                      <p:cBhvr additive="base">
                                        <p:cTn id="27" dur="500" fill="hold"/>
                                        <p:tgtEl>
                                          <p:spTgt spid="2056"/>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2052"/>
                                        </p:tgtEl>
                                        <p:attrNameLst>
                                          <p:attrName>style.visibility</p:attrName>
                                        </p:attrNameLst>
                                      </p:cBhvr>
                                      <p:to>
                                        <p:strVal val="visible"/>
                                      </p:to>
                                    </p:set>
                                    <p:anim calcmode="lin" valueType="num">
                                      <p:cBhvr additive="base">
                                        <p:cTn id="30" dur="500" fill="hold"/>
                                        <p:tgtEl>
                                          <p:spTgt spid="2052"/>
                                        </p:tgtEl>
                                        <p:attrNameLst>
                                          <p:attrName>ppt_x</p:attrName>
                                        </p:attrNameLst>
                                      </p:cBhvr>
                                      <p:tavLst>
                                        <p:tav tm="0">
                                          <p:val>
                                            <p:strVal val="#ppt_x"/>
                                          </p:val>
                                        </p:tav>
                                        <p:tav tm="100000">
                                          <p:val>
                                            <p:strVal val="#ppt_x"/>
                                          </p:val>
                                        </p:tav>
                                      </p:tavLst>
                                    </p:anim>
                                    <p:anim calcmode="lin" valueType="num">
                                      <p:cBhvr additive="base">
                                        <p:cTn id="31" dur="500" fill="hold"/>
                                        <p:tgtEl>
                                          <p:spTgt spid="2052"/>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2058"/>
                                        </p:tgtEl>
                                        <p:attrNameLst>
                                          <p:attrName>style.visibility</p:attrName>
                                        </p:attrNameLst>
                                      </p:cBhvr>
                                      <p:to>
                                        <p:strVal val="visible"/>
                                      </p:to>
                                    </p:set>
                                    <p:anim calcmode="lin" valueType="num">
                                      <p:cBhvr additive="base">
                                        <p:cTn id="34" dur="500" fill="hold"/>
                                        <p:tgtEl>
                                          <p:spTgt spid="2058"/>
                                        </p:tgtEl>
                                        <p:attrNameLst>
                                          <p:attrName>ppt_x</p:attrName>
                                        </p:attrNameLst>
                                      </p:cBhvr>
                                      <p:tavLst>
                                        <p:tav tm="0">
                                          <p:val>
                                            <p:strVal val="#ppt_x"/>
                                          </p:val>
                                        </p:tav>
                                        <p:tav tm="100000">
                                          <p:val>
                                            <p:strVal val="#ppt_x"/>
                                          </p:val>
                                        </p:tav>
                                      </p:tavLst>
                                    </p:anim>
                                    <p:anim calcmode="lin" valueType="num">
                                      <p:cBhvr additive="base">
                                        <p:cTn id="35" dur="500" fill="hold"/>
                                        <p:tgtEl>
                                          <p:spTgt spid="205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06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0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45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6" name="Picture 6"/>
          <p:cNvPicPr>
            <a:picLocks noChangeAspect="1" noChangeArrowheads="1"/>
          </p:cNvPicPr>
          <p:nvPr/>
        </p:nvPicPr>
        <p:blipFill>
          <a:blip r:embed="rId2" cstate="print"/>
          <a:srcRect/>
          <a:stretch>
            <a:fillRect/>
          </a:stretch>
        </p:blipFill>
        <p:spPr bwMode="auto">
          <a:xfrm>
            <a:off x="4591050" y="1413904"/>
            <a:ext cx="4552950" cy="5444096"/>
          </a:xfrm>
          <a:prstGeom prst="rect">
            <a:avLst/>
          </a:prstGeom>
          <a:noFill/>
          <a:ln w="9525">
            <a:noFill/>
            <a:miter lim="800000"/>
            <a:headEnd/>
            <a:tailEnd/>
          </a:ln>
        </p:spPr>
      </p:pic>
      <p:sp>
        <p:nvSpPr>
          <p:cNvPr id="11" name="Title 10"/>
          <p:cNvSpPr>
            <a:spLocks noGrp="1"/>
          </p:cNvSpPr>
          <p:nvPr>
            <p:ph type="title"/>
          </p:nvPr>
        </p:nvSpPr>
        <p:spPr>
          <a:xfrm>
            <a:off x="457200" y="685800"/>
            <a:ext cx="8229600" cy="838200"/>
          </a:xfrm>
        </p:spPr>
        <p:txBody>
          <a:bodyPr>
            <a:normAutofit fontScale="90000"/>
          </a:bodyPr>
          <a:lstStyle/>
          <a:p>
            <a:pPr algn="l"/>
            <a:r>
              <a:rPr lang="en-US" b="1" dirty="0" smtClean="0"/>
              <a:t>INTERNATIONAL BUSINESS PARTNERS</a:t>
            </a:r>
            <a:endParaRPr lang="en-US" b="1" dirty="0"/>
          </a:p>
        </p:txBody>
      </p:sp>
      <p:sp>
        <p:nvSpPr>
          <p:cNvPr id="19459" name="Rectangle 3"/>
          <p:cNvSpPr>
            <a:spLocks noChangeArrowheads="1"/>
          </p:cNvSpPr>
          <p:nvPr/>
        </p:nvSpPr>
        <p:spPr bwMode="auto">
          <a:xfrm>
            <a:off x="304800" y="6350169"/>
            <a:ext cx="8534400" cy="5078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sz="1600" b="1" dirty="0" smtClean="0">
                <a:latin typeface="BNENPN+TimesNewRoman"/>
                <a:ea typeface="Times New Roman" pitchFamily="18" charset="0"/>
                <a:cs typeface="Times New Roman" pitchFamily="18" charset="0"/>
              </a:rPr>
              <a:t>An Authorized Reseller of </a:t>
            </a:r>
            <a:r>
              <a:rPr lang="en-US" sz="1600" b="1" dirty="0" smtClean="0">
                <a:solidFill>
                  <a:srgbClr val="FF0000"/>
                </a:solidFill>
                <a:latin typeface="BNENPN+TimesNewRoman"/>
                <a:ea typeface="Times New Roman" pitchFamily="18" charset="0"/>
                <a:cs typeface="Times New Roman" pitchFamily="18" charset="0"/>
              </a:rPr>
              <a:t>PCI </a:t>
            </a:r>
            <a:r>
              <a:rPr lang="en-US" sz="1600" b="1" dirty="0" err="1" smtClean="0">
                <a:solidFill>
                  <a:srgbClr val="FF0000"/>
                </a:solidFill>
                <a:latin typeface="BNENPN+TimesNewRoman"/>
                <a:ea typeface="Times New Roman" pitchFamily="18" charset="0"/>
                <a:cs typeface="Times New Roman" pitchFamily="18" charset="0"/>
              </a:rPr>
              <a:t>Geomatics</a:t>
            </a:r>
            <a:r>
              <a:rPr lang="en-US" sz="1600" b="1" dirty="0" smtClean="0">
                <a:solidFill>
                  <a:srgbClr val="FF0000"/>
                </a:solidFill>
                <a:latin typeface="BNENPN+TimesNewRoman"/>
                <a:ea typeface="Times New Roman" pitchFamily="18" charset="0"/>
                <a:cs typeface="Times New Roman" pitchFamily="18" charset="0"/>
              </a:rPr>
              <a:t> Enterprises Inc. </a:t>
            </a:r>
            <a:r>
              <a:rPr lang="en-US" sz="1600" b="1" dirty="0" smtClean="0">
                <a:latin typeface="BNENPN+TimesNewRoman"/>
                <a:ea typeface="Times New Roman" pitchFamily="18" charset="0"/>
                <a:cs typeface="Times New Roman" pitchFamily="18" charset="0"/>
              </a:rPr>
              <a:t>product for Ethiopia.</a:t>
            </a:r>
          </a:p>
          <a:p>
            <a:r>
              <a:rPr lang="en-US" sz="1100" u="sng" dirty="0" smtClean="0">
                <a:solidFill>
                  <a:srgbClr val="0000FF"/>
                </a:solidFill>
                <a:latin typeface="Arial" pitchFamily="34" charset="0"/>
                <a:ea typeface="Times New Roman" pitchFamily="18" charset="0"/>
                <a:cs typeface="Arial" pitchFamily="34" charset="0"/>
              </a:rPr>
              <a:t>http://www.pcigeomatics.com</a:t>
            </a:r>
          </a:p>
        </p:txBody>
      </p:sp>
      <p:pic>
        <p:nvPicPr>
          <p:cNvPr id="20482" name="Picture 8" descr="PCIAuthorizedResellerLogos.jpg"/>
          <p:cNvPicPr>
            <a:picLocks noGrp="1" noChangeAspect="1" noChangeArrowheads="1"/>
          </p:cNvPicPr>
          <p:nvPr/>
        </p:nvPicPr>
        <p:blipFill>
          <a:blip r:embed="rId3" cstate="print"/>
          <a:srcRect/>
          <a:stretch>
            <a:fillRect/>
          </a:stretch>
        </p:blipFill>
        <p:spPr bwMode="auto">
          <a:xfrm>
            <a:off x="838200" y="1828800"/>
            <a:ext cx="2580946" cy="1403350"/>
          </a:xfrm>
          <a:prstGeom prst="rect">
            <a:avLst/>
          </a:prstGeom>
          <a:noFill/>
          <a:ln w="9525">
            <a:noFill/>
            <a:miter lim="800000"/>
            <a:headEnd/>
            <a:tailEnd/>
          </a:ln>
        </p:spPr>
      </p:pic>
      <p:pic>
        <p:nvPicPr>
          <p:cNvPr id="20487" name="Picture 7"/>
          <p:cNvPicPr>
            <a:picLocks noChangeAspect="1" noChangeArrowheads="1"/>
          </p:cNvPicPr>
          <p:nvPr/>
        </p:nvPicPr>
        <p:blipFill>
          <a:blip r:embed="rId4" cstate="print"/>
          <a:srcRect/>
          <a:stretch>
            <a:fillRect/>
          </a:stretch>
        </p:blipFill>
        <p:spPr bwMode="auto">
          <a:xfrm>
            <a:off x="609600" y="3657600"/>
            <a:ext cx="2895600" cy="221987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7"/>
                                        </p:tgtEl>
                                        <p:attrNameLst>
                                          <p:attrName>style.visibility</p:attrName>
                                        </p:attrNameLst>
                                      </p:cBhvr>
                                      <p:to>
                                        <p:strVal val="visible"/>
                                      </p:to>
                                    </p:set>
                                  </p:childTnLst>
                                </p:cTn>
                              </p:par>
                              <p:par>
                                <p:cTn id="15" presetID="2" presetClass="entr" presetSubtype="4" fill="hold" grpId="0" nodeType="withEffect">
                                  <p:stCondLst>
                                    <p:cond delay="0"/>
                                  </p:stCondLst>
                                  <p:childTnLst>
                                    <p:set>
                                      <p:cBhvr>
                                        <p:cTn id="16" dur="1" fill="hold">
                                          <p:stCondLst>
                                            <p:cond delay="0"/>
                                          </p:stCondLst>
                                        </p:cTn>
                                        <p:tgtEl>
                                          <p:spTgt spid="19459"/>
                                        </p:tgtEl>
                                        <p:attrNameLst>
                                          <p:attrName>style.visibility</p:attrName>
                                        </p:attrNameLst>
                                      </p:cBhvr>
                                      <p:to>
                                        <p:strVal val="visible"/>
                                      </p:to>
                                    </p:set>
                                    <p:anim calcmode="lin" valueType="num">
                                      <p:cBhvr additive="base">
                                        <p:cTn id="17" dur="500" fill="hold"/>
                                        <p:tgtEl>
                                          <p:spTgt spid="19459"/>
                                        </p:tgtEl>
                                        <p:attrNameLst>
                                          <p:attrName>ppt_x</p:attrName>
                                        </p:attrNameLst>
                                      </p:cBhvr>
                                      <p:tavLst>
                                        <p:tav tm="0">
                                          <p:val>
                                            <p:strVal val="#ppt_x"/>
                                          </p:val>
                                        </p:tav>
                                        <p:tav tm="100000">
                                          <p:val>
                                            <p:strVal val="#ppt_x"/>
                                          </p:val>
                                        </p:tav>
                                      </p:tavLst>
                                    </p:anim>
                                    <p:anim calcmode="lin" valueType="num">
                                      <p:cBhvr additive="base">
                                        <p:cTn id="18" dur="500" fill="hold"/>
                                        <p:tgtEl>
                                          <p:spTgt spid="194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457200" y="685800"/>
            <a:ext cx="8229600" cy="838200"/>
          </a:xfrm>
        </p:spPr>
        <p:txBody>
          <a:bodyPr>
            <a:normAutofit fontScale="90000"/>
          </a:bodyPr>
          <a:lstStyle/>
          <a:p>
            <a:pPr algn="l"/>
            <a:r>
              <a:rPr lang="en-US" b="1" dirty="0" smtClean="0"/>
              <a:t>INTERNATIONAL BUSINESS PARTNERS</a:t>
            </a:r>
            <a:endParaRPr lang="en-US" b="1" dirty="0"/>
          </a:p>
        </p:txBody>
      </p:sp>
      <p:sp>
        <p:nvSpPr>
          <p:cNvPr id="19459" name="Rectangle 3"/>
          <p:cNvSpPr>
            <a:spLocks noChangeArrowheads="1"/>
          </p:cNvSpPr>
          <p:nvPr/>
        </p:nvSpPr>
        <p:spPr bwMode="auto">
          <a:xfrm>
            <a:off x="304800" y="6350169"/>
            <a:ext cx="8534400" cy="5078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sz="1600" b="1" dirty="0" smtClean="0">
                <a:latin typeface="BNENPN+TimesNewRoman"/>
                <a:ea typeface="Times New Roman" pitchFamily="18" charset="0"/>
                <a:cs typeface="Times New Roman" pitchFamily="18" charset="0"/>
              </a:rPr>
              <a:t>An Authorized Reseller of </a:t>
            </a:r>
            <a:r>
              <a:rPr lang="en-US" sz="1600" b="1" dirty="0" smtClean="0">
                <a:solidFill>
                  <a:srgbClr val="FF0000"/>
                </a:solidFill>
                <a:latin typeface="BNENPN+TimesNewRoman"/>
                <a:ea typeface="Times New Roman" pitchFamily="18" charset="0"/>
                <a:cs typeface="Times New Roman" pitchFamily="18" charset="0"/>
              </a:rPr>
              <a:t>PCI </a:t>
            </a:r>
            <a:r>
              <a:rPr lang="en-US" sz="1600" b="1" dirty="0" err="1" smtClean="0">
                <a:solidFill>
                  <a:srgbClr val="FF0000"/>
                </a:solidFill>
                <a:latin typeface="BNENPN+TimesNewRoman"/>
                <a:ea typeface="Times New Roman" pitchFamily="18" charset="0"/>
                <a:cs typeface="Times New Roman" pitchFamily="18" charset="0"/>
              </a:rPr>
              <a:t>Geomatics</a:t>
            </a:r>
            <a:r>
              <a:rPr lang="en-US" sz="1600" b="1" dirty="0" smtClean="0">
                <a:solidFill>
                  <a:srgbClr val="FF0000"/>
                </a:solidFill>
                <a:latin typeface="BNENPN+TimesNewRoman"/>
                <a:ea typeface="Times New Roman" pitchFamily="18" charset="0"/>
                <a:cs typeface="Times New Roman" pitchFamily="18" charset="0"/>
              </a:rPr>
              <a:t> Enterprises Inc. </a:t>
            </a:r>
            <a:r>
              <a:rPr lang="en-US" sz="1600" b="1" dirty="0" smtClean="0">
                <a:latin typeface="BNENPN+TimesNewRoman"/>
                <a:ea typeface="Times New Roman" pitchFamily="18" charset="0"/>
                <a:cs typeface="Times New Roman" pitchFamily="18" charset="0"/>
              </a:rPr>
              <a:t>product for Ethiopia.</a:t>
            </a:r>
          </a:p>
          <a:p>
            <a:r>
              <a:rPr lang="en-US" sz="1100" u="sng" dirty="0" smtClean="0">
                <a:solidFill>
                  <a:srgbClr val="0000FF"/>
                </a:solidFill>
                <a:latin typeface="Arial" pitchFamily="34" charset="0"/>
                <a:ea typeface="Times New Roman" pitchFamily="18" charset="0"/>
                <a:cs typeface="Arial" pitchFamily="34" charset="0"/>
              </a:rPr>
              <a:t>http://www.pcigeomatics.com</a:t>
            </a:r>
          </a:p>
        </p:txBody>
      </p:sp>
      <p:pic>
        <p:nvPicPr>
          <p:cNvPr id="20482" name="Picture 8" descr="PCIAuthorizedResellerLogos.jpg"/>
          <p:cNvPicPr>
            <a:picLocks noGrp="1" noChangeAspect="1" noChangeArrowheads="1"/>
          </p:cNvPicPr>
          <p:nvPr/>
        </p:nvPicPr>
        <p:blipFill>
          <a:blip r:embed="rId2" cstate="print"/>
          <a:srcRect/>
          <a:stretch>
            <a:fillRect/>
          </a:stretch>
        </p:blipFill>
        <p:spPr bwMode="auto">
          <a:xfrm>
            <a:off x="838200" y="1828800"/>
            <a:ext cx="2580946" cy="1403350"/>
          </a:xfrm>
          <a:prstGeom prst="rect">
            <a:avLst/>
          </a:prstGeom>
          <a:noFill/>
          <a:ln w="9525">
            <a:noFill/>
            <a:miter lim="800000"/>
            <a:headEnd/>
            <a:tailEnd/>
          </a:ln>
        </p:spPr>
      </p:pic>
      <p:pic>
        <p:nvPicPr>
          <p:cNvPr id="20489" name="Picture 9"/>
          <p:cNvPicPr>
            <a:picLocks noChangeAspect="1" noChangeArrowheads="1"/>
          </p:cNvPicPr>
          <p:nvPr/>
        </p:nvPicPr>
        <p:blipFill>
          <a:blip r:embed="rId3" cstate="print"/>
          <a:srcRect/>
          <a:stretch>
            <a:fillRect/>
          </a:stretch>
        </p:blipFill>
        <p:spPr bwMode="auto">
          <a:xfrm>
            <a:off x="3581399" y="1752600"/>
            <a:ext cx="4709233" cy="3803944"/>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childTnLst>
                                </p:cTn>
                              </p:par>
                              <p:par>
                                <p:cTn id="7" presetID="2" presetClass="entr" presetSubtype="4" fill="hold" nodeType="withEffect">
                                  <p:stCondLst>
                                    <p:cond delay="0"/>
                                  </p:stCondLst>
                                  <p:childTnLst>
                                    <p:set>
                                      <p:cBhvr>
                                        <p:cTn id="8" dur="1" fill="hold">
                                          <p:stCondLst>
                                            <p:cond delay="0"/>
                                          </p:stCondLst>
                                        </p:cTn>
                                        <p:tgtEl>
                                          <p:spTgt spid="20489"/>
                                        </p:tgtEl>
                                        <p:attrNameLst>
                                          <p:attrName>style.visibility</p:attrName>
                                        </p:attrNameLst>
                                      </p:cBhvr>
                                      <p:to>
                                        <p:strVal val="visible"/>
                                      </p:to>
                                    </p:set>
                                    <p:anim calcmode="lin" valueType="num">
                                      <p:cBhvr additive="base">
                                        <p:cTn id="9" dur="500" fill="hold"/>
                                        <p:tgtEl>
                                          <p:spTgt spid="20489"/>
                                        </p:tgtEl>
                                        <p:attrNameLst>
                                          <p:attrName>ppt_x</p:attrName>
                                        </p:attrNameLst>
                                      </p:cBhvr>
                                      <p:tavLst>
                                        <p:tav tm="0">
                                          <p:val>
                                            <p:strVal val="#ppt_x"/>
                                          </p:val>
                                        </p:tav>
                                        <p:tav tm="100000">
                                          <p:val>
                                            <p:strVal val="#ppt_x"/>
                                          </p:val>
                                        </p:tav>
                                      </p:tavLst>
                                    </p:anim>
                                    <p:anim calcmode="lin" valueType="num">
                                      <p:cBhvr additive="base">
                                        <p:cTn id="10" dur="500" fill="hold"/>
                                        <p:tgtEl>
                                          <p:spTgt spid="20489"/>
                                        </p:tgtEl>
                                        <p:attrNameLst>
                                          <p:attrName>ppt_y</p:attrName>
                                        </p:attrNameLst>
                                      </p:cBhvr>
                                      <p:tavLst>
                                        <p:tav tm="0">
                                          <p:val>
                                            <p:strVal val="1+#ppt_h/2"/>
                                          </p:val>
                                        </p:tav>
                                        <p:tav tm="100000">
                                          <p:val>
                                            <p:strVal val="#ppt_y"/>
                                          </p:val>
                                        </p:tav>
                                      </p:tavLst>
                                    </p:anim>
                                  </p:childTnLst>
                                </p:cTn>
                              </p:par>
                              <p:par>
                                <p:cTn id="11" presetID="1" presetClass="entr" presetSubtype="0" fill="hold" grpId="0" nodeType="withEffect">
                                  <p:stCondLst>
                                    <p:cond delay="0"/>
                                  </p:stCondLst>
                                  <p:childTnLst>
                                    <p:set>
                                      <p:cBhvr>
                                        <p:cTn id="12" dur="1" fill="hold">
                                          <p:stCondLst>
                                            <p:cond delay="0"/>
                                          </p:stCondLst>
                                        </p:cTn>
                                        <p:tgtEl>
                                          <p:spTgt spid="194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p:cNvPicPr>
            <a:picLocks noChangeAspect="1" noChangeArrowheads="1"/>
          </p:cNvPicPr>
          <p:nvPr/>
        </p:nvPicPr>
        <p:blipFill>
          <a:blip r:embed="rId2" cstate="print"/>
          <a:srcRect/>
          <a:stretch>
            <a:fillRect/>
          </a:stretch>
        </p:blipFill>
        <p:spPr bwMode="auto">
          <a:xfrm>
            <a:off x="5029200" y="1371600"/>
            <a:ext cx="3917950" cy="5340350"/>
          </a:xfrm>
          <a:prstGeom prst="rect">
            <a:avLst/>
          </a:prstGeom>
          <a:noFill/>
          <a:ln w="9525">
            <a:noFill/>
            <a:miter lim="800000"/>
            <a:headEnd/>
            <a:tailEnd/>
          </a:ln>
        </p:spPr>
      </p:pic>
      <p:sp>
        <p:nvSpPr>
          <p:cNvPr id="11" name="Title 10"/>
          <p:cNvSpPr>
            <a:spLocks noGrp="1"/>
          </p:cNvSpPr>
          <p:nvPr>
            <p:ph type="title"/>
          </p:nvPr>
        </p:nvSpPr>
        <p:spPr>
          <a:xfrm>
            <a:off x="457200" y="685800"/>
            <a:ext cx="8229600" cy="838200"/>
          </a:xfrm>
        </p:spPr>
        <p:txBody>
          <a:bodyPr>
            <a:normAutofit fontScale="90000"/>
          </a:bodyPr>
          <a:lstStyle/>
          <a:p>
            <a:pPr algn="l"/>
            <a:r>
              <a:rPr lang="en-US" b="1" dirty="0" smtClean="0"/>
              <a:t>INTERNATIONAL BUSINESS PARTNERS</a:t>
            </a:r>
            <a:endParaRPr lang="en-US" b="1" dirty="0"/>
          </a:p>
        </p:txBody>
      </p:sp>
      <p:sp>
        <p:nvSpPr>
          <p:cNvPr id="19459" name="Rectangle 3"/>
          <p:cNvSpPr>
            <a:spLocks noChangeArrowheads="1"/>
          </p:cNvSpPr>
          <p:nvPr/>
        </p:nvSpPr>
        <p:spPr bwMode="auto">
          <a:xfrm>
            <a:off x="304800" y="5617831"/>
            <a:ext cx="8534400" cy="118494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1600" b="1" dirty="0" smtClean="0">
                <a:latin typeface="BNENPN+TimesNewRoman"/>
                <a:ea typeface="Times New Roman" pitchFamily="18" charset="0"/>
                <a:cs typeface="Times New Roman" pitchFamily="18" charset="0"/>
              </a:rPr>
              <a:t>An authorized distributor for </a:t>
            </a:r>
          </a:p>
          <a:p>
            <a:r>
              <a:rPr lang="en-US" sz="1600" b="1" dirty="0" smtClean="0">
                <a:solidFill>
                  <a:schemeClr val="tx2"/>
                </a:solidFill>
                <a:latin typeface="BNENPN+TimesNewRoman"/>
                <a:ea typeface="Times New Roman" pitchFamily="18" charset="0"/>
                <a:cs typeface="Times New Roman" pitchFamily="18" charset="0"/>
              </a:rPr>
              <a:t>DAT/EM Systems International</a:t>
            </a:r>
          </a:p>
          <a:p>
            <a:r>
              <a:rPr lang="en-US" sz="1400" b="1" dirty="0" smtClean="0"/>
              <a:t>DAT/EM is one of the world robust photogrammetric software </a:t>
            </a:r>
          </a:p>
          <a:p>
            <a:r>
              <a:rPr lang="en-US" sz="1400" b="1" dirty="0" smtClean="0"/>
              <a:t>&amp; hardware provider.</a:t>
            </a:r>
          </a:p>
          <a:p>
            <a:r>
              <a:rPr lang="en-US" sz="1100" u="sng" dirty="0" smtClean="0">
                <a:hlinkClick r:id="rId3"/>
              </a:rPr>
              <a:t>www.datem.com</a:t>
            </a:r>
            <a:endParaRPr lang="en-US" sz="1100" u="sng" dirty="0" smtClean="0">
              <a:solidFill>
                <a:srgbClr val="0000FF"/>
              </a:solidFill>
              <a:latin typeface="Arial" pitchFamily="34" charset="0"/>
              <a:ea typeface="Times New Roman" pitchFamily="18" charset="0"/>
              <a:cs typeface="Arial" pitchFamily="34" charset="0"/>
            </a:endParaRPr>
          </a:p>
        </p:txBody>
      </p:sp>
      <p:pic>
        <p:nvPicPr>
          <p:cNvPr id="21506" name="Picture 2" descr="cid:image004.png@01CD4325.7C530940"/>
          <p:cNvPicPr>
            <a:picLocks noGrp="1" noChangeAspect="1" noChangeArrowheads="1"/>
          </p:cNvPicPr>
          <p:nvPr/>
        </p:nvPicPr>
        <p:blipFill>
          <a:blip r:embed="rId4" r:link="rId5" cstate="print"/>
          <a:srcRect/>
          <a:stretch>
            <a:fillRect/>
          </a:stretch>
        </p:blipFill>
        <p:spPr bwMode="auto">
          <a:xfrm>
            <a:off x="457200" y="1676400"/>
            <a:ext cx="3508196" cy="1098550"/>
          </a:xfrm>
          <a:prstGeom prst="rect">
            <a:avLst/>
          </a:prstGeom>
          <a:noFill/>
          <a:ln w="9525">
            <a:noFill/>
            <a:miter lim="800000"/>
            <a:headEnd/>
            <a:tailEnd/>
          </a:ln>
        </p:spPr>
      </p:pic>
      <p:pic>
        <p:nvPicPr>
          <p:cNvPr id="21510" name="Picture 6"/>
          <p:cNvPicPr>
            <a:picLocks noChangeAspect="1" noChangeArrowheads="1"/>
          </p:cNvPicPr>
          <p:nvPr/>
        </p:nvPicPr>
        <p:blipFill>
          <a:blip r:embed="rId6" cstate="print"/>
          <a:srcRect/>
          <a:stretch>
            <a:fillRect/>
          </a:stretch>
        </p:blipFill>
        <p:spPr bwMode="auto">
          <a:xfrm>
            <a:off x="1066800" y="2895600"/>
            <a:ext cx="3200400" cy="2494646"/>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150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150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9459"/>
                                        </p:tgtEl>
                                        <p:attrNameLst>
                                          <p:attrName>style.visibility</p:attrName>
                                        </p:attrNameLst>
                                      </p:cBhvr>
                                      <p:to>
                                        <p:strVal val="visible"/>
                                      </p:to>
                                    </p:set>
                                    <p:anim calcmode="lin" valueType="num">
                                      <p:cBhvr additive="base">
                                        <p:cTn id="20" dur="500" fill="hold"/>
                                        <p:tgtEl>
                                          <p:spTgt spid="19459"/>
                                        </p:tgtEl>
                                        <p:attrNameLst>
                                          <p:attrName>ppt_x</p:attrName>
                                        </p:attrNameLst>
                                      </p:cBhvr>
                                      <p:tavLst>
                                        <p:tav tm="0">
                                          <p:val>
                                            <p:strVal val="#ppt_x"/>
                                          </p:val>
                                        </p:tav>
                                        <p:tav tm="100000">
                                          <p:val>
                                            <p:strVal val="#ppt_x"/>
                                          </p:val>
                                        </p:tav>
                                      </p:tavLst>
                                    </p:anim>
                                    <p:anim calcmode="lin" valueType="num">
                                      <p:cBhvr additive="base">
                                        <p:cTn id="21" dur="500" fill="hold"/>
                                        <p:tgtEl>
                                          <p:spTgt spid="1945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15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45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457200" y="685800"/>
            <a:ext cx="8229600" cy="838200"/>
          </a:xfrm>
        </p:spPr>
        <p:txBody>
          <a:bodyPr>
            <a:normAutofit fontScale="90000"/>
          </a:bodyPr>
          <a:lstStyle/>
          <a:p>
            <a:pPr algn="l"/>
            <a:r>
              <a:rPr lang="en-US" b="1" dirty="0" smtClean="0"/>
              <a:t>INTERNATIONAL BUSINESS PARTNERS</a:t>
            </a:r>
            <a:endParaRPr lang="en-US" b="1" dirty="0"/>
          </a:p>
        </p:txBody>
      </p:sp>
      <p:pic>
        <p:nvPicPr>
          <p:cNvPr id="30722" name="Picture 2"/>
          <p:cNvPicPr>
            <a:picLocks noChangeAspect="1" noChangeArrowheads="1"/>
          </p:cNvPicPr>
          <p:nvPr/>
        </p:nvPicPr>
        <p:blipFill>
          <a:blip r:embed="rId3" cstate="print"/>
          <a:srcRect/>
          <a:stretch>
            <a:fillRect/>
          </a:stretch>
        </p:blipFill>
        <p:spPr bwMode="auto">
          <a:xfrm>
            <a:off x="304800" y="1295400"/>
            <a:ext cx="2552700" cy="1590675"/>
          </a:xfrm>
          <a:prstGeom prst="rect">
            <a:avLst/>
          </a:prstGeom>
          <a:noFill/>
          <a:ln w="9525">
            <a:noFill/>
            <a:miter lim="800000"/>
            <a:headEnd/>
            <a:tailEnd/>
          </a:ln>
        </p:spPr>
      </p:pic>
      <p:sp>
        <p:nvSpPr>
          <p:cNvPr id="12" name="Rectangle 11"/>
          <p:cNvSpPr/>
          <p:nvPr/>
        </p:nvSpPr>
        <p:spPr>
          <a:xfrm>
            <a:off x="381000" y="6019800"/>
            <a:ext cx="7772400" cy="646331"/>
          </a:xfrm>
          <a:prstGeom prst="rect">
            <a:avLst/>
          </a:prstGeom>
        </p:spPr>
        <p:txBody>
          <a:bodyPr wrap="square">
            <a:spAutoFit/>
          </a:bodyPr>
          <a:lstStyle/>
          <a:p>
            <a:r>
              <a:rPr lang="en-US" b="1" dirty="0" smtClean="0"/>
              <a:t>An authorized DELL Reseller in Ethiopia. </a:t>
            </a:r>
          </a:p>
          <a:p>
            <a:r>
              <a:rPr lang="en-US" sz="1100" u="sng" dirty="0" smtClean="0">
                <a:hlinkClick r:id="rId4"/>
              </a:rPr>
              <a:t>http://www1.euro.dell.com/content/topics/topic.aspx/emea/contact/edb/ethiopia?c=ed&amp;l=en&amp;s=bsd </a:t>
            </a:r>
            <a:r>
              <a:rPr lang="en-US" dirty="0" smtClean="0"/>
              <a:t>	</a:t>
            </a:r>
          </a:p>
        </p:txBody>
      </p:sp>
      <p:pic>
        <p:nvPicPr>
          <p:cNvPr id="20" name="Content Placeholder 3" descr="DSC01054.JPG"/>
          <p:cNvPicPr>
            <a:picLocks noGrp="1" noChangeAspect="1"/>
          </p:cNvPicPr>
          <p:nvPr>
            <p:ph idx="1"/>
          </p:nvPr>
        </p:nvPicPr>
        <p:blipFill>
          <a:blip r:embed="rId5" cstate="print"/>
          <a:stretch>
            <a:fillRect/>
          </a:stretch>
        </p:blipFill>
        <p:spPr>
          <a:xfrm>
            <a:off x="2971800" y="1524000"/>
            <a:ext cx="5618688" cy="4214018"/>
          </a:xfrm>
        </p:spPr>
      </p:pic>
      <p:grpSp>
        <p:nvGrpSpPr>
          <p:cNvPr id="27" name="Group 26"/>
          <p:cNvGrpSpPr/>
          <p:nvPr/>
        </p:nvGrpSpPr>
        <p:grpSpPr>
          <a:xfrm>
            <a:off x="1752600" y="2590800"/>
            <a:ext cx="7162800" cy="3708975"/>
            <a:chOff x="1752600" y="2590800"/>
            <a:chExt cx="7162800" cy="3708975"/>
          </a:xfrm>
        </p:grpSpPr>
        <p:sp>
          <p:nvSpPr>
            <p:cNvPr id="22" name="Line Callout 1 21"/>
            <p:cNvSpPr/>
            <p:nvPr/>
          </p:nvSpPr>
          <p:spPr>
            <a:xfrm>
              <a:off x="7239000" y="5715000"/>
              <a:ext cx="1676400" cy="584775"/>
            </a:xfrm>
            <a:prstGeom prst="borderCallout1">
              <a:avLst>
                <a:gd name="adj1" fmla="val 18750"/>
                <a:gd name="adj2" fmla="val -8333"/>
                <a:gd name="adj3" fmla="val -56245"/>
                <a:gd name="adj4" fmla="val -6310"/>
              </a:avLst>
            </a:prstGeom>
            <a:solidFill>
              <a:schemeClr val="accent3"/>
            </a:solidFill>
            <a:ln w="50800">
              <a:solidFill>
                <a:srgbClr val="FFFF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fontAlgn="ctr"/>
              <a:r>
                <a:rPr lang="en-US" sz="1600" b="1" dirty="0">
                  <a:solidFill>
                    <a:srgbClr val="000000"/>
                  </a:solidFill>
                  <a:latin typeface="Arial"/>
                </a:rPr>
                <a:t>Dell Precision </a:t>
              </a:r>
              <a:endParaRPr lang="en-US" sz="1600" b="1" dirty="0" smtClean="0">
                <a:solidFill>
                  <a:srgbClr val="000000"/>
                </a:solidFill>
                <a:latin typeface="Arial"/>
              </a:endParaRPr>
            </a:p>
            <a:p>
              <a:pPr fontAlgn="ctr"/>
              <a:r>
                <a:rPr lang="en-US" sz="1600" b="1" dirty="0" smtClean="0">
                  <a:solidFill>
                    <a:srgbClr val="000000"/>
                  </a:solidFill>
                  <a:latin typeface="Arial"/>
                </a:rPr>
                <a:t>T7400</a:t>
              </a:r>
              <a:endParaRPr lang="en-US" sz="1600" b="1" dirty="0">
                <a:solidFill>
                  <a:srgbClr val="000000"/>
                </a:solidFill>
                <a:latin typeface="Arial"/>
              </a:endParaRPr>
            </a:p>
          </p:txBody>
        </p:sp>
        <p:sp>
          <p:nvSpPr>
            <p:cNvPr id="23" name="Line Callout 1 22"/>
            <p:cNvSpPr/>
            <p:nvPr/>
          </p:nvSpPr>
          <p:spPr>
            <a:xfrm>
              <a:off x="1752600" y="2590800"/>
              <a:ext cx="1219200" cy="584775"/>
            </a:xfrm>
            <a:prstGeom prst="borderCallout1">
              <a:avLst>
                <a:gd name="adj1" fmla="val 40532"/>
                <a:gd name="adj2" fmla="val 99120"/>
                <a:gd name="adj3" fmla="val 138179"/>
                <a:gd name="adj4" fmla="val 162515"/>
              </a:avLst>
            </a:prstGeom>
            <a:solidFill>
              <a:schemeClr val="accent3"/>
            </a:solidFill>
            <a:ln w="50800">
              <a:solidFill>
                <a:srgbClr val="FFFF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fontAlgn="ctr"/>
              <a:r>
                <a:rPr lang="en-US" sz="1600" b="1" dirty="0">
                  <a:solidFill>
                    <a:srgbClr val="000000"/>
                  </a:solidFill>
                  <a:latin typeface="Arial"/>
                </a:rPr>
                <a:t>Dell </a:t>
              </a:r>
              <a:r>
                <a:rPr lang="en-US" sz="1600" b="1" dirty="0" smtClean="0">
                  <a:solidFill>
                    <a:srgbClr val="000000"/>
                  </a:solidFill>
                  <a:latin typeface="Arial"/>
                </a:rPr>
                <a:t>Side</a:t>
              </a:r>
            </a:p>
            <a:p>
              <a:pPr fontAlgn="ctr"/>
              <a:r>
                <a:rPr lang="en-US" sz="1600" b="1" dirty="0" smtClean="0">
                  <a:solidFill>
                    <a:srgbClr val="000000"/>
                  </a:solidFill>
                  <a:latin typeface="Arial"/>
                </a:rPr>
                <a:t> Monitor</a:t>
              </a:r>
              <a:endParaRPr lang="en-US" sz="1600" b="1" dirty="0">
                <a:solidFill>
                  <a:srgbClr val="000000"/>
                </a:solidFill>
                <a:latin typeface="Arial"/>
              </a:endParaRPr>
            </a:p>
          </p:txBody>
        </p:sp>
        <p:sp>
          <p:nvSpPr>
            <p:cNvPr id="24" name="Line Callout 1 23"/>
            <p:cNvSpPr/>
            <p:nvPr/>
          </p:nvSpPr>
          <p:spPr>
            <a:xfrm>
              <a:off x="1752600" y="3733800"/>
              <a:ext cx="1219200" cy="584775"/>
            </a:xfrm>
            <a:prstGeom prst="borderCallout1">
              <a:avLst>
                <a:gd name="adj1" fmla="val 49244"/>
                <a:gd name="adj2" fmla="val 101122"/>
                <a:gd name="adj3" fmla="val -992"/>
                <a:gd name="adj4" fmla="val 257538"/>
              </a:avLst>
            </a:prstGeom>
            <a:solidFill>
              <a:schemeClr val="accent3"/>
            </a:solidFill>
            <a:ln w="50800">
              <a:solidFill>
                <a:srgbClr val="FFFF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fontAlgn="ctr"/>
              <a:r>
                <a:rPr lang="en-US" sz="1600" b="1" dirty="0" smtClean="0">
                  <a:solidFill>
                    <a:srgbClr val="000000"/>
                  </a:solidFill>
                  <a:latin typeface="Arial"/>
                </a:rPr>
                <a:t>Planar </a:t>
              </a:r>
              <a:r>
                <a:rPr lang="en-US" sz="1600" b="1" dirty="0">
                  <a:solidFill>
                    <a:srgbClr val="000000"/>
                  </a:solidFill>
                  <a:latin typeface="Arial"/>
                </a:rPr>
                <a:t>‘SD2220’ </a:t>
              </a:r>
            </a:p>
          </p:txBody>
        </p:sp>
        <p:sp>
          <p:nvSpPr>
            <p:cNvPr id="25" name="Line Callout 1 24"/>
            <p:cNvSpPr/>
            <p:nvPr/>
          </p:nvSpPr>
          <p:spPr>
            <a:xfrm>
              <a:off x="2286000" y="4724400"/>
              <a:ext cx="1905000" cy="338554"/>
            </a:xfrm>
            <a:prstGeom prst="borderCallout1">
              <a:avLst>
                <a:gd name="adj1" fmla="val 49244"/>
                <a:gd name="adj2" fmla="val 101122"/>
                <a:gd name="adj3" fmla="val -53955"/>
                <a:gd name="adj4" fmla="val 159941"/>
              </a:avLst>
            </a:prstGeom>
            <a:solidFill>
              <a:schemeClr val="accent3"/>
            </a:solidFill>
            <a:ln w="50800">
              <a:solidFill>
                <a:srgbClr val="FFFF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fontAlgn="ctr"/>
              <a:r>
                <a:rPr lang="en-US" sz="1600" b="1" dirty="0" smtClean="0">
                  <a:solidFill>
                    <a:srgbClr val="000000"/>
                  </a:solidFill>
                  <a:latin typeface="Arial"/>
                </a:rPr>
                <a:t>3D </a:t>
              </a:r>
              <a:r>
                <a:rPr lang="en-US" sz="1600" b="1" dirty="0">
                  <a:solidFill>
                    <a:srgbClr val="000000"/>
                  </a:solidFill>
                  <a:latin typeface="Arial"/>
                </a:rPr>
                <a:t>Mouse </a:t>
              </a:r>
            </a:p>
          </p:txBody>
        </p:sp>
      </p:grpSp>
      <p:sp>
        <p:nvSpPr>
          <p:cNvPr id="26" name="Title 1"/>
          <p:cNvSpPr txBox="1">
            <a:spLocks/>
          </p:cNvSpPr>
          <p:nvPr/>
        </p:nvSpPr>
        <p:spPr>
          <a:xfrm>
            <a:off x="381000" y="5562600"/>
            <a:ext cx="5181600" cy="6397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smtClean="0">
                <a:ln>
                  <a:noFill/>
                </a:ln>
                <a:solidFill>
                  <a:schemeClr val="tx1"/>
                </a:solidFill>
                <a:effectLst/>
                <a:uLnTx/>
                <a:uFillTx/>
                <a:latin typeface="+mj-lt"/>
                <a:ea typeface="+mj-ea"/>
                <a:cs typeface="+mj-cs"/>
              </a:rPr>
              <a:t>DIGITAL   PHOTOGRAMMETRY SYSTEM</a:t>
            </a:r>
            <a:endParaRPr kumimoji="0" lang="en-US" sz="20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457200" y="685800"/>
            <a:ext cx="8229600" cy="838200"/>
          </a:xfrm>
        </p:spPr>
        <p:txBody>
          <a:bodyPr>
            <a:normAutofit fontScale="90000"/>
          </a:bodyPr>
          <a:lstStyle/>
          <a:p>
            <a:pPr algn="l"/>
            <a:r>
              <a:rPr lang="en-US" b="1" dirty="0" smtClean="0"/>
              <a:t>INTERNATIONAL BUSINESS PARTNERS</a:t>
            </a:r>
            <a:endParaRPr lang="en-US" b="1" dirty="0"/>
          </a:p>
        </p:txBody>
      </p:sp>
      <p:sp>
        <p:nvSpPr>
          <p:cNvPr id="26" name="Title 1"/>
          <p:cNvSpPr txBox="1">
            <a:spLocks/>
          </p:cNvSpPr>
          <p:nvPr/>
        </p:nvSpPr>
        <p:spPr>
          <a:xfrm>
            <a:off x="381000" y="5562600"/>
            <a:ext cx="5181600" cy="639762"/>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smtClean="0">
                <a:ln>
                  <a:noFill/>
                </a:ln>
                <a:solidFill>
                  <a:schemeClr val="tx1"/>
                </a:solidFill>
                <a:effectLst/>
                <a:uLnTx/>
                <a:uFillTx/>
                <a:latin typeface="+mj-lt"/>
                <a:ea typeface="+mj-ea"/>
                <a:cs typeface="+mj-cs"/>
              </a:rPr>
              <a:t>DIGITAL   PHOTOGRAMMETRY SYSTEM</a:t>
            </a:r>
            <a:endParaRPr kumimoji="0" lang="en-US" sz="2000" b="1" i="0" u="none" strike="noStrike" kern="1200" cap="none" spc="0" normalizeH="0" baseline="0" noProof="0" dirty="0">
              <a:ln>
                <a:noFill/>
              </a:ln>
              <a:solidFill>
                <a:schemeClr val="tx1"/>
              </a:solidFill>
              <a:effectLst/>
              <a:uLnTx/>
              <a:uFillTx/>
              <a:latin typeface="+mj-lt"/>
              <a:ea typeface="+mj-ea"/>
              <a:cs typeface="+mj-cs"/>
            </a:endParaRPr>
          </a:p>
        </p:txBody>
      </p:sp>
      <p:pic>
        <p:nvPicPr>
          <p:cNvPr id="14" name="Content Placeholder 5" descr="c01737443.jpg"/>
          <p:cNvPicPr>
            <a:picLocks noGrp="1" noChangeAspect="1"/>
          </p:cNvPicPr>
          <p:nvPr>
            <p:ph idx="1"/>
          </p:nvPr>
        </p:nvPicPr>
        <p:blipFill>
          <a:blip r:embed="rId3" cstate="print"/>
          <a:stretch>
            <a:fillRect/>
          </a:stretch>
        </p:blipFill>
        <p:spPr>
          <a:xfrm>
            <a:off x="762000" y="1524000"/>
            <a:ext cx="3810000" cy="3810000"/>
          </a:xfrm>
        </p:spPr>
      </p:pic>
      <p:pic>
        <p:nvPicPr>
          <p:cNvPr id="31747" name="Picture 3"/>
          <p:cNvPicPr>
            <a:picLocks noChangeAspect="1" noChangeArrowheads="1"/>
          </p:cNvPicPr>
          <p:nvPr/>
        </p:nvPicPr>
        <p:blipFill>
          <a:blip r:embed="rId4" cstate="print"/>
          <a:srcRect/>
          <a:stretch>
            <a:fillRect/>
          </a:stretch>
        </p:blipFill>
        <p:spPr bwMode="auto">
          <a:xfrm>
            <a:off x="5105400" y="1905000"/>
            <a:ext cx="3837633" cy="356870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457200" y="762000"/>
            <a:ext cx="8229600" cy="838200"/>
          </a:xfrm>
        </p:spPr>
        <p:txBody>
          <a:bodyPr>
            <a:noAutofit/>
          </a:bodyPr>
          <a:lstStyle/>
          <a:p>
            <a:pPr algn="l"/>
            <a:r>
              <a:rPr lang="en-US" sz="2800" b="1" dirty="0" smtClean="0"/>
              <a:t>MAINSTREAM OF OUR POTENTIAL &amp; PROVISIONS</a:t>
            </a:r>
            <a:endParaRPr lang="en-US" sz="2800" b="1" dirty="0"/>
          </a:p>
        </p:txBody>
      </p:sp>
      <p:sp>
        <p:nvSpPr>
          <p:cNvPr id="12" name="Rectangle 11"/>
          <p:cNvSpPr/>
          <p:nvPr/>
        </p:nvSpPr>
        <p:spPr>
          <a:xfrm>
            <a:off x="609600" y="1676400"/>
            <a:ext cx="8077200" cy="5093702"/>
          </a:xfrm>
          <a:prstGeom prst="rect">
            <a:avLst/>
          </a:prstGeom>
        </p:spPr>
        <p:txBody>
          <a:bodyPr wrap="square">
            <a:spAutoFit/>
          </a:bodyPr>
          <a:lstStyle/>
          <a:p>
            <a:pPr>
              <a:spcBef>
                <a:spcPts val="600"/>
              </a:spcBef>
              <a:spcAft>
                <a:spcPts val="600"/>
              </a:spcAft>
            </a:pPr>
            <a:r>
              <a:rPr lang="en-US" sz="2000" b="1" dirty="0" smtClean="0">
                <a:solidFill>
                  <a:schemeClr val="tx2"/>
                </a:solidFill>
                <a:latin typeface="Arial Black" pitchFamily="34" charset="0"/>
                <a:ea typeface="Times New Roman" pitchFamily="18" charset="0"/>
                <a:cs typeface="Times New Roman" pitchFamily="18" charset="0"/>
              </a:rPr>
              <a:t>GEOSPATIAL PRODUCT :</a:t>
            </a:r>
          </a:p>
          <a:p>
            <a:pPr marL="855663" indent="-347663">
              <a:lnSpc>
                <a:spcPct val="150000"/>
              </a:lnSpc>
              <a:buFont typeface="Arial" pitchFamily="34" charset="0"/>
              <a:buChar char="•"/>
            </a:pPr>
            <a:r>
              <a:rPr lang="en-US" sz="2000" b="1" dirty="0" smtClean="0">
                <a:solidFill>
                  <a:schemeClr val="tx2"/>
                </a:solidFill>
                <a:latin typeface="Arial Black" pitchFamily="34" charset="0"/>
                <a:ea typeface="Times New Roman" pitchFamily="18" charset="0"/>
                <a:cs typeface="Times New Roman" pitchFamily="18" charset="0"/>
              </a:rPr>
              <a:t>HR SATELLITE IMAGERY </a:t>
            </a:r>
          </a:p>
          <a:p>
            <a:pPr marL="855663" indent="-347663">
              <a:lnSpc>
                <a:spcPct val="150000"/>
              </a:lnSpc>
              <a:buFont typeface="Arial" pitchFamily="34" charset="0"/>
              <a:buChar char="•"/>
            </a:pPr>
            <a:r>
              <a:rPr lang="en-US" sz="2000" b="1" dirty="0" smtClean="0">
                <a:solidFill>
                  <a:schemeClr val="tx2"/>
                </a:solidFill>
                <a:latin typeface="Arial Black" pitchFamily="34" charset="0"/>
                <a:ea typeface="Times New Roman" pitchFamily="18" charset="0"/>
                <a:cs typeface="Times New Roman" pitchFamily="18" charset="0"/>
              </a:rPr>
              <a:t>GEOSPATIAL &amp; SURVEYING PRODUCT &amp; SERVICES</a:t>
            </a:r>
          </a:p>
          <a:p>
            <a:pPr marL="855663" indent="-347663">
              <a:lnSpc>
                <a:spcPct val="150000"/>
              </a:lnSpc>
              <a:buFont typeface="Arial" pitchFamily="34" charset="0"/>
              <a:buChar char="•"/>
            </a:pPr>
            <a:r>
              <a:rPr lang="en-US" sz="2000" b="1" dirty="0" smtClean="0">
                <a:solidFill>
                  <a:schemeClr val="tx2"/>
                </a:solidFill>
                <a:latin typeface="Arial Black" pitchFamily="34" charset="0"/>
                <a:ea typeface="Times New Roman" pitchFamily="18" charset="0"/>
                <a:cs typeface="Times New Roman" pitchFamily="18" charset="0"/>
              </a:rPr>
              <a:t>PHOTOGRAMMETRIC SOFTWARE &amp; HARDWARE </a:t>
            </a:r>
          </a:p>
          <a:p>
            <a:pPr marL="855663" indent="-347663">
              <a:lnSpc>
                <a:spcPct val="150000"/>
              </a:lnSpc>
              <a:buFont typeface="Arial" pitchFamily="34" charset="0"/>
              <a:buChar char="•"/>
            </a:pPr>
            <a:r>
              <a:rPr lang="en-US" sz="2000" b="1" dirty="0" smtClean="0">
                <a:solidFill>
                  <a:schemeClr val="tx2"/>
                </a:solidFill>
                <a:latin typeface="Arial Black" pitchFamily="34" charset="0"/>
                <a:ea typeface="Times New Roman" pitchFamily="18" charset="0"/>
                <a:cs typeface="Times New Roman" pitchFamily="18" charset="0"/>
              </a:rPr>
              <a:t>DIGITAL AERIAL CAMERA SYSTEMS </a:t>
            </a:r>
          </a:p>
          <a:p>
            <a:pPr marL="406400" indent="-347663">
              <a:spcBef>
                <a:spcPts val="600"/>
              </a:spcBef>
              <a:spcAft>
                <a:spcPts val="600"/>
              </a:spcAft>
            </a:pPr>
            <a:r>
              <a:rPr lang="en-US" sz="2000" b="1" dirty="0" smtClean="0">
                <a:solidFill>
                  <a:srgbClr val="C00000"/>
                </a:solidFill>
                <a:latin typeface="Arial Black" pitchFamily="34" charset="0"/>
                <a:ea typeface="Times New Roman" pitchFamily="18" charset="0"/>
                <a:cs typeface="Times New Roman" pitchFamily="18" charset="0"/>
              </a:rPr>
              <a:t>GEOSPATIAL SERVICES :</a:t>
            </a:r>
          </a:p>
          <a:p>
            <a:pPr marL="855663" indent="-347663">
              <a:lnSpc>
                <a:spcPct val="150000"/>
              </a:lnSpc>
              <a:buFont typeface="Arial" pitchFamily="34" charset="0"/>
              <a:buChar char="•"/>
            </a:pPr>
            <a:r>
              <a:rPr lang="en-US" sz="2000" b="1" dirty="0" smtClean="0">
                <a:solidFill>
                  <a:srgbClr val="C00000"/>
                </a:solidFill>
                <a:latin typeface="Arial Black" pitchFamily="34" charset="0"/>
                <a:ea typeface="Times New Roman" pitchFamily="18" charset="0"/>
                <a:cs typeface="Times New Roman" pitchFamily="18" charset="0"/>
              </a:rPr>
              <a:t>SATELLITE &amp; AERIAL IMAGERY ACQUISITION </a:t>
            </a:r>
          </a:p>
          <a:p>
            <a:pPr marL="855663" indent="-347663">
              <a:lnSpc>
                <a:spcPct val="150000"/>
              </a:lnSpc>
              <a:buFont typeface="Arial" pitchFamily="34" charset="0"/>
              <a:buChar char="•"/>
            </a:pPr>
            <a:r>
              <a:rPr lang="en-US" sz="2000" b="1" dirty="0" smtClean="0">
                <a:solidFill>
                  <a:srgbClr val="C00000"/>
                </a:solidFill>
                <a:latin typeface="Arial Black" pitchFamily="34" charset="0"/>
                <a:ea typeface="Times New Roman" pitchFamily="18" charset="0"/>
                <a:cs typeface="Times New Roman" pitchFamily="18" charset="0"/>
              </a:rPr>
              <a:t>DIGITAL PHOTOGRAMMETRY </a:t>
            </a:r>
          </a:p>
          <a:p>
            <a:pPr marL="855663" indent="-347663">
              <a:lnSpc>
                <a:spcPct val="150000"/>
              </a:lnSpc>
              <a:buFont typeface="Arial" pitchFamily="34" charset="0"/>
              <a:buChar char="•"/>
            </a:pPr>
            <a:r>
              <a:rPr lang="en-US" sz="2000" b="1" dirty="0" smtClean="0">
                <a:solidFill>
                  <a:srgbClr val="C00000"/>
                </a:solidFill>
                <a:latin typeface="Arial Black" pitchFamily="34" charset="0"/>
                <a:ea typeface="Times New Roman" pitchFamily="18" charset="0"/>
                <a:cs typeface="Times New Roman" pitchFamily="18" charset="0"/>
              </a:rPr>
              <a:t>GEOSPATIAL CONSULTANCY </a:t>
            </a:r>
          </a:p>
          <a:p>
            <a:pPr marL="855663" indent="-347663">
              <a:lnSpc>
                <a:spcPct val="150000"/>
              </a:lnSpc>
              <a:buFont typeface="Arial" pitchFamily="34" charset="0"/>
              <a:buChar char="•"/>
            </a:pPr>
            <a:r>
              <a:rPr lang="en-US" sz="2000" b="1" dirty="0" smtClean="0">
                <a:solidFill>
                  <a:srgbClr val="C00000"/>
                </a:solidFill>
                <a:latin typeface="Arial Black" pitchFamily="34" charset="0"/>
                <a:ea typeface="Times New Roman" pitchFamily="18" charset="0"/>
                <a:cs typeface="Times New Roman" pitchFamily="18" charset="0"/>
              </a:rPr>
              <a:t>GEOSPATIAL TRAINING </a:t>
            </a:r>
          </a:p>
        </p:txBody>
      </p:sp>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457200" y="762000"/>
            <a:ext cx="8229600" cy="838200"/>
          </a:xfrm>
        </p:spPr>
        <p:txBody>
          <a:bodyPr>
            <a:noAutofit/>
          </a:bodyPr>
          <a:lstStyle/>
          <a:p>
            <a:pPr algn="l"/>
            <a:r>
              <a:rPr lang="en-US" sz="2800" b="1" dirty="0" smtClean="0"/>
              <a:t>WORK EXPERIANCE</a:t>
            </a:r>
            <a:endParaRPr lang="en-US" sz="2800" b="1" dirty="0"/>
          </a:p>
        </p:txBody>
      </p:sp>
      <p:sp>
        <p:nvSpPr>
          <p:cNvPr id="12" name="Rectangle 11"/>
          <p:cNvSpPr/>
          <p:nvPr/>
        </p:nvSpPr>
        <p:spPr>
          <a:xfrm>
            <a:off x="609600" y="1676400"/>
            <a:ext cx="8077200" cy="3539430"/>
          </a:xfrm>
          <a:prstGeom prst="rect">
            <a:avLst/>
          </a:prstGeom>
        </p:spPr>
        <p:txBody>
          <a:bodyPr wrap="square">
            <a:spAutoFit/>
          </a:bodyPr>
          <a:lstStyle/>
          <a:p>
            <a:r>
              <a:rPr lang="en-US" sz="3200" b="1" i="1" dirty="0" smtClean="0"/>
              <a:t>Successful contract Detail.pdf</a:t>
            </a:r>
          </a:p>
          <a:p>
            <a:pPr lvl="1"/>
            <a:r>
              <a:rPr lang="en-US" sz="3200" dirty="0" smtClean="0"/>
              <a:t>Major Awards/ contracts and successfully accomplished by 3C PLC &amp; 3C PLC together with its International partners. </a:t>
            </a:r>
          </a:p>
          <a:p>
            <a:endParaRPr lang="en-US" sz="3200" b="1" dirty="0" smtClean="0"/>
          </a:p>
          <a:p>
            <a:r>
              <a:rPr lang="en-US" sz="3200" b="1" i="1" dirty="0" smtClean="0"/>
              <a:t>Company Profile 3C PLC.pdf</a:t>
            </a:r>
          </a:p>
          <a:p>
            <a:pPr lvl="1"/>
            <a:r>
              <a:rPr lang="en-US" sz="3200" dirty="0" smtClean="0"/>
              <a:t>3C PLC Company Profile</a:t>
            </a:r>
            <a:endParaRPr lang="en-US" sz="3200" b="1" dirty="0" smtClean="0">
              <a:solidFill>
                <a:srgbClr val="C00000"/>
              </a:solidFill>
              <a:latin typeface="Arial Black" pitchFamily="34" charset="0"/>
              <a:ea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228600" y="762000"/>
            <a:ext cx="8915400" cy="609600"/>
          </a:xfrm>
        </p:spPr>
        <p:txBody>
          <a:bodyPr>
            <a:noAutofit/>
          </a:bodyPr>
          <a:lstStyle/>
          <a:p>
            <a:pPr marL="742950" indent="-742950"/>
            <a:r>
              <a:rPr lang="en-US" sz="2800" b="1" dirty="0" smtClean="0">
                <a:solidFill>
                  <a:schemeClr val="tx2"/>
                </a:solidFill>
                <a:latin typeface="Arial Black" pitchFamily="34" charset="0"/>
              </a:rPr>
              <a:t>Pros </a:t>
            </a:r>
            <a:r>
              <a:rPr lang="en-US" sz="2800" b="1" dirty="0" smtClean="0">
                <a:solidFill>
                  <a:schemeClr val="tx2"/>
                </a:solidFill>
                <a:latin typeface="Arial Black" pitchFamily="34" charset="0"/>
              </a:rPr>
              <a:t>&amp; Cons of African Local Geospatial Private Sector</a:t>
            </a:r>
          </a:p>
        </p:txBody>
      </p:sp>
      <p:sp>
        <p:nvSpPr>
          <p:cNvPr id="3073" name="Rectangle 1"/>
          <p:cNvSpPr>
            <a:spLocks noChangeArrowheads="1"/>
          </p:cNvSpPr>
          <p:nvPr/>
        </p:nvSpPr>
        <p:spPr bwMode="auto">
          <a:xfrm>
            <a:off x="685800" y="1379577"/>
            <a:ext cx="8153400" cy="54784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fontAlgn="base">
              <a:lnSpc>
                <a:spcPct val="100000"/>
              </a:lnSpc>
              <a:spcBef>
                <a:spcPct val="0"/>
              </a:spcBef>
              <a:spcAft>
                <a:spcPct val="0"/>
              </a:spcAft>
              <a:buClr>
                <a:srgbClr val="C00000"/>
              </a:buClr>
              <a:buSzPct val="90000"/>
              <a:buFont typeface="Visual Geez Unicode" pitchFamily="2" charset="0"/>
              <a:buChar char="ች"/>
              <a:tabLst/>
            </a:pPr>
            <a:r>
              <a:rPr lang="en-US" sz="2800" b="1" dirty="0" smtClean="0">
                <a:solidFill>
                  <a:srgbClr val="000000"/>
                </a:solidFill>
                <a:latin typeface="Times New Roman" pitchFamily="18" charset="0"/>
                <a:ea typeface="Calibri" pitchFamily="34" charset="0"/>
                <a:cs typeface="Times New Roman" pitchFamily="18" charset="0"/>
              </a:rPr>
              <a:t>Institutional </a:t>
            </a:r>
            <a:r>
              <a:rPr lang="en-US" sz="2800" b="1" dirty="0" smtClean="0">
                <a:solidFill>
                  <a:srgbClr val="000000"/>
                </a:solidFill>
                <a:latin typeface="Times New Roman" pitchFamily="18" charset="0"/>
                <a:ea typeface="Calibri" pitchFamily="34" charset="0"/>
                <a:cs typeface="Times New Roman" pitchFamily="18" charset="0"/>
              </a:rPr>
              <a:t>&amp; Legal Challenges</a:t>
            </a:r>
          </a:p>
          <a:p>
            <a:pPr marL="914400" lvl="1" indent="-457200" eaLnBrk="0" fontAlgn="base" hangingPunct="0">
              <a:spcBef>
                <a:spcPct val="0"/>
              </a:spcBef>
              <a:spcAft>
                <a:spcPct val="0"/>
              </a:spcAft>
              <a:buFontTx/>
              <a:buChar char="•"/>
            </a:pPr>
            <a:r>
              <a:rPr kumimoji="0" lang="en-US" sz="20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Government Monopoly on Geospatial Information Production</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914400" lvl="1" indent="-457200" eaLnBrk="0" fontAlgn="base" hangingPunct="0">
              <a:spcBef>
                <a:spcPct val="0"/>
              </a:spcBef>
              <a:spcAft>
                <a:spcPct val="0"/>
              </a:spcAft>
              <a:buFontTx/>
              <a:buChar char="•"/>
            </a:pPr>
            <a:r>
              <a:rPr lang="en-US" sz="1400" b="1" dirty="0" smtClean="0">
                <a:solidFill>
                  <a:srgbClr val="000000"/>
                </a:solidFill>
                <a:latin typeface="Times New Roman" pitchFamily="18" charset="0"/>
                <a:ea typeface="Calibri" pitchFamily="34" charset="0"/>
                <a:cs typeface="Times New Roman" pitchFamily="18" charset="0"/>
              </a:rPr>
              <a:t>un-</a:t>
            </a:r>
            <a:r>
              <a:rPr lang="en-US" sz="1400" b="1" dirty="0" err="1" smtClean="0">
                <a:solidFill>
                  <a:srgbClr val="000000"/>
                </a:solidFill>
                <a:latin typeface="Times New Roman" pitchFamily="18" charset="0"/>
                <a:ea typeface="Calibri" pitchFamily="34" charset="0"/>
                <a:cs typeface="Times New Roman" pitchFamily="18" charset="0"/>
              </a:rPr>
              <a:t>ggim</a:t>
            </a:r>
            <a:r>
              <a:rPr lang="en-US" sz="1400" b="1" dirty="0" smtClean="0">
                <a:solidFill>
                  <a:srgbClr val="000000"/>
                </a:solidFill>
                <a:latin typeface="Times New Roman" pitchFamily="18" charset="0"/>
                <a:ea typeface="Calibri" pitchFamily="34" charset="0"/>
                <a:cs typeface="Times New Roman" pitchFamily="18" charset="0"/>
              </a:rPr>
              <a:t>_-_</a:t>
            </a:r>
            <a:r>
              <a:rPr lang="en-US" sz="1400" b="1" dirty="0" err="1" smtClean="0">
                <a:solidFill>
                  <a:srgbClr val="000000"/>
                </a:solidFill>
                <a:latin typeface="Times New Roman" pitchFamily="18" charset="0"/>
                <a:ea typeface="Calibri" pitchFamily="34" charset="0"/>
                <a:cs typeface="Times New Roman" pitchFamily="18" charset="0"/>
              </a:rPr>
              <a:t>geospatial_information_for_sustainable_development_in_africa</a:t>
            </a:r>
            <a:r>
              <a:rPr lang="en-US" sz="1400" b="1" dirty="0" smtClean="0">
                <a:solidFill>
                  <a:srgbClr val="000000"/>
                </a:solidFill>
                <a:latin typeface="Times New Roman" pitchFamily="18" charset="0"/>
                <a:ea typeface="Calibri" pitchFamily="34" charset="0"/>
                <a:cs typeface="Times New Roman" pitchFamily="18" charset="0"/>
              </a:rPr>
              <a:t>-Page 24</a:t>
            </a:r>
          </a:p>
          <a:p>
            <a:pPr marL="457200" indent="-457200" fontAlgn="base">
              <a:spcBef>
                <a:spcPct val="0"/>
              </a:spcBef>
              <a:spcAft>
                <a:spcPct val="0"/>
              </a:spcAft>
              <a:buClr>
                <a:srgbClr val="C00000"/>
              </a:buClr>
              <a:buSzPct val="90000"/>
              <a:buFont typeface="Visual Geez Unicode" pitchFamily="2" charset="0"/>
              <a:buChar char="ች"/>
            </a:pPr>
            <a:r>
              <a:rPr lang="en-US" sz="2800" b="1" dirty="0" smtClean="0">
                <a:solidFill>
                  <a:srgbClr val="000000"/>
                </a:solidFill>
                <a:latin typeface="Times New Roman" pitchFamily="18" charset="0"/>
                <a:ea typeface="Calibri" pitchFamily="34" charset="0"/>
                <a:cs typeface="Times New Roman" pitchFamily="18" charset="0"/>
              </a:rPr>
              <a:t>No </a:t>
            </a:r>
            <a:r>
              <a:rPr lang="en-US" sz="2800" b="1" dirty="0" smtClean="0">
                <a:solidFill>
                  <a:srgbClr val="000000"/>
                </a:solidFill>
                <a:latin typeface="Times New Roman" pitchFamily="18" charset="0"/>
                <a:ea typeface="Calibri" pitchFamily="34" charset="0"/>
                <a:cs typeface="Times New Roman" pitchFamily="18" charset="0"/>
              </a:rPr>
              <a:t>- Govt. </a:t>
            </a:r>
            <a:r>
              <a:rPr lang="en-US" sz="2800" b="1" dirty="0" smtClean="0">
                <a:solidFill>
                  <a:srgbClr val="000000"/>
                </a:solidFill>
                <a:latin typeface="Times New Roman" pitchFamily="18" charset="0"/>
                <a:ea typeface="Calibri" pitchFamily="34" charset="0"/>
                <a:cs typeface="Times New Roman" pitchFamily="18" charset="0"/>
              </a:rPr>
              <a:t>Incentive for the Geospatial Sector</a:t>
            </a:r>
          </a:p>
          <a:p>
            <a:pPr marL="457200" indent="-457200" fontAlgn="base">
              <a:spcBef>
                <a:spcPct val="0"/>
              </a:spcBef>
              <a:spcAft>
                <a:spcPct val="0"/>
              </a:spcAft>
              <a:buClr>
                <a:srgbClr val="C00000"/>
              </a:buClr>
              <a:buSzPct val="90000"/>
              <a:buFont typeface="Visual Geez Unicode" pitchFamily="2" charset="0"/>
              <a:buChar char="ች"/>
            </a:pPr>
            <a:r>
              <a:rPr lang="en-US" sz="2800" b="1" dirty="0" smtClean="0">
                <a:solidFill>
                  <a:srgbClr val="000000"/>
                </a:solidFill>
                <a:latin typeface="Times New Roman" pitchFamily="18" charset="0"/>
                <a:ea typeface="Calibri" pitchFamily="34" charset="0"/>
                <a:cs typeface="Times New Roman" pitchFamily="18" charset="0"/>
              </a:rPr>
              <a:t>Geospatial products &amp; Services Abuse</a:t>
            </a:r>
          </a:p>
          <a:p>
            <a:pPr marL="457200" marR="0" lvl="0" indent="-457200" fontAlgn="base">
              <a:lnSpc>
                <a:spcPct val="100000"/>
              </a:lnSpc>
              <a:spcBef>
                <a:spcPct val="0"/>
              </a:spcBef>
              <a:spcAft>
                <a:spcPct val="0"/>
              </a:spcAft>
              <a:buClr>
                <a:srgbClr val="C00000"/>
              </a:buClr>
              <a:buSzPct val="90000"/>
              <a:buFont typeface="Visual Geez Unicode" pitchFamily="2" charset="0"/>
              <a:buChar char="ች"/>
              <a:tabLst/>
            </a:pPr>
            <a:r>
              <a:rPr lang="en-US" sz="2800" b="1" dirty="0" smtClean="0">
                <a:solidFill>
                  <a:srgbClr val="000000"/>
                </a:solidFill>
                <a:latin typeface="Times New Roman" pitchFamily="18" charset="0"/>
                <a:ea typeface="Calibri" pitchFamily="34" charset="0"/>
                <a:cs typeface="Times New Roman" pitchFamily="18" charset="0"/>
              </a:rPr>
              <a:t>Bid Regulations</a:t>
            </a:r>
          </a:p>
          <a:p>
            <a:pPr marL="914400" marR="0" lvl="1" indent="-457200" eaLnBrk="0" fontAlgn="base" hangingPunct="0">
              <a:lnSpc>
                <a:spcPct val="100000"/>
              </a:lnSpc>
              <a:spcBef>
                <a:spcPct val="0"/>
              </a:spcBef>
              <a:spcAft>
                <a:spcPct val="0"/>
              </a:spcAft>
              <a:buClrTx/>
              <a:buSzTx/>
              <a:buFontTx/>
              <a:buChar char="•"/>
              <a:tabLst/>
            </a:pPr>
            <a:r>
              <a:rPr lang="en-US" sz="2000" b="1" dirty="0" smtClean="0">
                <a:solidFill>
                  <a:srgbClr val="000000"/>
                </a:solidFill>
                <a:latin typeface="Times New Roman" pitchFamily="18" charset="0"/>
                <a:ea typeface="Calibri" pitchFamily="34" charset="0"/>
                <a:cs typeface="Times New Roman" pitchFamily="18" charset="0"/>
              </a:rPr>
              <a:t>Technical Specifications &amp; TOR</a:t>
            </a:r>
          </a:p>
          <a:p>
            <a:pPr marL="914400" marR="0" lvl="1" indent="-457200" eaLnBrk="0" fontAlgn="base" hangingPunct="0">
              <a:lnSpc>
                <a:spcPct val="100000"/>
              </a:lnSpc>
              <a:spcBef>
                <a:spcPct val="0"/>
              </a:spcBef>
              <a:spcAft>
                <a:spcPct val="0"/>
              </a:spcAft>
              <a:buClrTx/>
              <a:buSzTx/>
              <a:buFontTx/>
              <a:buChar char="•"/>
              <a:tabLst/>
            </a:pPr>
            <a:r>
              <a:rPr lang="en-US" sz="2000" b="1" dirty="0" smtClean="0">
                <a:solidFill>
                  <a:srgbClr val="000000"/>
                </a:solidFill>
                <a:latin typeface="Times New Roman" pitchFamily="18" charset="0"/>
                <a:ea typeface="Calibri" pitchFamily="34" charset="0"/>
                <a:cs typeface="Times New Roman" pitchFamily="18" charset="0"/>
              </a:rPr>
              <a:t>Least bidder policy</a:t>
            </a:r>
          </a:p>
          <a:p>
            <a:pPr marL="914400" marR="0" lvl="1" indent="-457200" eaLnBrk="0" fontAlgn="base" hangingPunct="0">
              <a:lnSpc>
                <a:spcPct val="100000"/>
              </a:lnSpc>
              <a:spcBef>
                <a:spcPct val="0"/>
              </a:spcBef>
              <a:spcAft>
                <a:spcPct val="0"/>
              </a:spcAft>
              <a:buClrTx/>
              <a:buSzTx/>
              <a:buFontTx/>
              <a:buChar char="•"/>
              <a:tabLst/>
            </a:pPr>
            <a:r>
              <a:rPr lang="en-US" sz="2000" b="1" dirty="0" smtClean="0">
                <a:solidFill>
                  <a:srgbClr val="000000"/>
                </a:solidFill>
                <a:latin typeface="Times New Roman" pitchFamily="18" charset="0"/>
                <a:ea typeface="Calibri" pitchFamily="34" charset="0"/>
                <a:cs typeface="Times New Roman" pitchFamily="18" charset="0"/>
              </a:rPr>
              <a:t>Evaluation time </a:t>
            </a:r>
          </a:p>
          <a:p>
            <a:pPr marL="914400" marR="0" lvl="1" indent="-457200" eaLnBrk="0" fontAlgn="base" hangingPunct="0">
              <a:lnSpc>
                <a:spcPct val="100000"/>
              </a:lnSpc>
              <a:spcBef>
                <a:spcPct val="0"/>
              </a:spcBef>
              <a:spcAft>
                <a:spcPct val="0"/>
              </a:spcAft>
              <a:buClrTx/>
              <a:buSzTx/>
              <a:buFontTx/>
              <a:buChar char="•"/>
              <a:tabLst/>
            </a:pPr>
            <a:r>
              <a:rPr lang="en-US" sz="2000" b="1" dirty="0" smtClean="0">
                <a:solidFill>
                  <a:srgbClr val="000000"/>
                </a:solidFill>
                <a:latin typeface="Times New Roman" pitchFamily="18" charset="0"/>
                <a:ea typeface="Calibri" pitchFamily="34" charset="0"/>
                <a:cs typeface="Times New Roman" pitchFamily="18" charset="0"/>
              </a:rPr>
              <a:t>Bid cancelation &amp; Re-bid</a:t>
            </a:r>
          </a:p>
          <a:p>
            <a:pPr marL="914400" marR="0" lvl="1" indent="-457200" eaLnBrk="0" fontAlgn="base" hangingPunct="0">
              <a:lnSpc>
                <a:spcPct val="100000"/>
              </a:lnSpc>
              <a:spcBef>
                <a:spcPct val="0"/>
              </a:spcBef>
              <a:spcAft>
                <a:spcPct val="0"/>
              </a:spcAft>
              <a:buClrTx/>
              <a:buSzTx/>
              <a:buFontTx/>
              <a:buChar char="•"/>
              <a:tabLst/>
            </a:pPr>
            <a:r>
              <a:rPr lang="en-US" sz="2000" b="1" dirty="0" smtClean="0">
                <a:solidFill>
                  <a:srgbClr val="000000"/>
                </a:solidFill>
                <a:latin typeface="Times New Roman" pitchFamily="18" charset="0"/>
                <a:ea typeface="Calibri" pitchFamily="34" charset="0"/>
                <a:cs typeface="Times New Roman" pitchFamily="18" charset="0"/>
              </a:rPr>
              <a:t>Expected Bid bonds</a:t>
            </a:r>
          </a:p>
          <a:p>
            <a:pPr marL="914400" marR="0" lvl="1" indent="-457200" eaLnBrk="0" fontAlgn="base" hangingPunct="0">
              <a:lnSpc>
                <a:spcPct val="100000"/>
              </a:lnSpc>
              <a:spcBef>
                <a:spcPct val="0"/>
              </a:spcBef>
              <a:spcAft>
                <a:spcPct val="0"/>
              </a:spcAft>
              <a:buClrTx/>
              <a:buSzTx/>
              <a:buFontTx/>
              <a:buChar char="•"/>
              <a:tabLst/>
            </a:pPr>
            <a:r>
              <a:rPr lang="en-US" sz="2000" b="1" dirty="0" smtClean="0">
                <a:solidFill>
                  <a:srgbClr val="000000"/>
                </a:solidFill>
                <a:latin typeface="Times New Roman" pitchFamily="18" charset="0"/>
                <a:ea typeface="Calibri" pitchFamily="34" charset="0"/>
                <a:cs typeface="Times New Roman" pitchFamily="18" charset="0"/>
              </a:rPr>
              <a:t>etc</a:t>
            </a:r>
          </a:p>
          <a:p>
            <a:pPr marL="457200" marR="0" lvl="0" indent="-457200" fontAlgn="base">
              <a:lnSpc>
                <a:spcPct val="100000"/>
              </a:lnSpc>
              <a:spcBef>
                <a:spcPct val="0"/>
              </a:spcBef>
              <a:spcAft>
                <a:spcPct val="0"/>
              </a:spcAft>
              <a:buClr>
                <a:srgbClr val="C00000"/>
              </a:buClr>
              <a:buSzPct val="90000"/>
              <a:buFont typeface="Visual Geez Unicode" pitchFamily="2" charset="0"/>
              <a:buChar char="ች"/>
              <a:tabLst/>
            </a:pPr>
            <a:r>
              <a:rPr lang="en-US" sz="2800" b="1" dirty="0" smtClean="0">
                <a:solidFill>
                  <a:srgbClr val="000000"/>
                </a:solidFill>
                <a:latin typeface="Times New Roman" pitchFamily="18" charset="0"/>
                <a:ea typeface="Calibri" pitchFamily="34" charset="0"/>
                <a:cs typeface="Times New Roman" pitchFamily="18" charset="0"/>
              </a:rPr>
              <a:t>Lack of Budget Allocation for Support &amp; Update</a:t>
            </a:r>
          </a:p>
          <a:p>
            <a:pPr marL="457200" marR="0" lvl="0" indent="-457200" fontAlgn="base">
              <a:lnSpc>
                <a:spcPct val="100000"/>
              </a:lnSpc>
              <a:spcBef>
                <a:spcPct val="0"/>
              </a:spcBef>
              <a:spcAft>
                <a:spcPct val="0"/>
              </a:spcAft>
              <a:buClr>
                <a:srgbClr val="C00000"/>
              </a:buClr>
              <a:buSzPct val="90000"/>
              <a:buFont typeface="Visual Geez Unicode" pitchFamily="2" charset="0"/>
              <a:buChar char="ች"/>
              <a:tabLst/>
            </a:pPr>
            <a:r>
              <a:rPr lang="en-US" sz="2800" b="1" dirty="0" smtClean="0">
                <a:solidFill>
                  <a:srgbClr val="000000"/>
                </a:solidFill>
                <a:latin typeface="Times New Roman" pitchFamily="18" charset="0"/>
                <a:ea typeface="Calibri" pitchFamily="34" charset="0"/>
                <a:cs typeface="Times New Roman" pitchFamily="18" charset="0"/>
              </a:rPr>
              <a:t>Internet Connectivity &amp; Speed</a:t>
            </a:r>
          </a:p>
          <a:p>
            <a:pPr marL="457200" marR="0" lvl="0" indent="-457200" fontAlgn="base">
              <a:lnSpc>
                <a:spcPct val="100000"/>
              </a:lnSpc>
              <a:spcBef>
                <a:spcPct val="0"/>
              </a:spcBef>
              <a:spcAft>
                <a:spcPct val="0"/>
              </a:spcAft>
              <a:buClr>
                <a:srgbClr val="C00000"/>
              </a:buClr>
              <a:buSzPct val="90000"/>
              <a:buFont typeface="Visual Geez Unicode" pitchFamily="2" charset="0"/>
              <a:buChar char="ች"/>
              <a:tabLst/>
            </a:pPr>
            <a:r>
              <a:rPr lang="en-US" sz="2800" b="1" dirty="0" smtClean="0">
                <a:solidFill>
                  <a:srgbClr val="000000"/>
                </a:solidFill>
                <a:latin typeface="Times New Roman" pitchFamily="18" charset="0"/>
                <a:ea typeface="Calibri" pitchFamily="34" charset="0"/>
                <a:cs typeface="Times New Roman" pitchFamily="18" charset="0"/>
              </a:rPr>
              <a:t>etc</a:t>
            </a:r>
            <a:endParaRPr lang="en-US" sz="2800" b="1" dirty="0" smtClean="0">
              <a:solidFill>
                <a:srgbClr val="000000"/>
              </a:solidFill>
              <a:latin typeface="Times New Roman" pitchFamily="18" charset="0"/>
              <a:ea typeface="Calibri" pitchFamily="34" charset="0"/>
              <a:cs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073">
                                            <p:txEl>
                                              <p:pRg st="0" end="0"/>
                                            </p:txEl>
                                          </p:spTgt>
                                        </p:tgtEl>
                                        <p:attrNameLst>
                                          <p:attrName>style.visibility</p:attrName>
                                        </p:attrNameLst>
                                      </p:cBhvr>
                                      <p:to>
                                        <p:strVal val="visible"/>
                                      </p:to>
                                    </p:set>
                                    <p:anim calcmode="lin" valueType="num">
                                      <p:cBhvr additive="base">
                                        <p:cTn id="12" dur="500" fill="hold"/>
                                        <p:tgtEl>
                                          <p:spTgt spid="307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07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073">
                                            <p:txEl>
                                              <p:pRg st="1" end="1"/>
                                            </p:txEl>
                                          </p:spTgt>
                                        </p:tgtEl>
                                        <p:attrNameLst>
                                          <p:attrName>style.visibility</p:attrName>
                                        </p:attrNameLst>
                                      </p:cBhvr>
                                      <p:to>
                                        <p:strVal val="visible"/>
                                      </p:to>
                                    </p:set>
                                    <p:anim calcmode="lin" valueType="num">
                                      <p:cBhvr additive="base">
                                        <p:cTn id="18" dur="500" fill="hold"/>
                                        <p:tgtEl>
                                          <p:spTgt spid="307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07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073">
                                            <p:txEl>
                                              <p:pRg st="2" end="2"/>
                                            </p:txEl>
                                          </p:spTgt>
                                        </p:tgtEl>
                                        <p:attrNameLst>
                                          <p:attrName>style.visibility</p:attrName>
                                        </p:attrNameLst>
                                      </p:cBhvr>
                                      <p:to>
                                        <p:strVal val="visible"/>
                                      </p:to>
                                    </p:set>
                                    <p:anim calcmode="lin" valueType="num">
                                      <p:cBhvr additive="base">
                                        <p:cTn id="24" dur="500" fill="hold"/>
                                        <p:tgtEl>
                                          <p:spTgt spid="307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07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073">
                                            <p:txEl>
                                              <p:pRg st="3" end="3"/>
                                            </p:txEl>
                                          </p:spTgt>
                                        </p:tgtEl>
                                        <p:attrNameLst>
                                          <p:attrName>style.visibility</p:attrName>
                                        </p:attrNameLst>
                                      </p:cBhvr>
                                      <p:to>
                                        <p:strVal val="visible"/>
                                      </p:to>
                                    </p:set>
                                    <p:anim calcmode="lin" valueType="num">
                                      <p:cBhvr additive="base">
                                        <p:cTn id="30" dur="500" fill="hold"/>
                                        <p:tgtEl>
                                          <p:spTgt spid="307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07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073">
                                            <p:txEl>
                                              <p:pRg st="4" end="4"/>
                                            </p:txEl>
                                          </p:spTgt>
                                        </p:tgtEl>
                                        <p:attrNameLst>
                                          <p:attrName>style.visibility</p:attrName>
                                        </p:attrNameLst>
                                      </p:cBhvr>
                                      <p:to>
                                        <p:strVal val="visible"/>
                                      </p:to>
                                    </p:set>
                                    <p:anim calcmode="lin" valueType="num">
                                      <p:cBhvr additive="base">
                                        <p:cTn id="36" dur="500" fill="hold"/>
                                        <p:tgtEl>
                                          <p:spTgt spid="307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07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3073">
                                            <p:txEl>
                                              <p:pRg st="5" end="5"/>
                                            </p:txEl>
                                          </p:spTgt>
                                        </p:tgtEl>
                                        <p:attrNameLst>
                                          <p:attrName>style.visibility</p:attrName>
                                        </p:attrNameLst>
                                      </p:cBhvr>
                                      <p:to>
                                        <p:strVal val="visible"/>
                                      </p:to>
                                    </p:set>
                                    <p:anim calcmode="lin" valueType="num">
                                      <p:cBhvr additive="base">
                                        <p:cTn id="42" dur="500" fill="hold"/>
                                        <p:tgtEl>
                                          <p:spTgt spid="3073">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07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073">
                                            <p:txEl>
                                              <p:pRg st="6" end="6"/>
                                            </p:txEl>
                                          </p:spTgt>
                                        </p:tgtEl>
                                        <p:attrNameLst>
                                          <p:attrName>style.visibility</p:attrName>
                                        </p:attrNameLst>
                                      </p:cBhvr>
                                      <p:to>
                                        <p:strVal val="visible"/>
                                      </p:to>
                                    </p:set>
                                    <p:anim calcmode="lin" valueType="num">
                                      <p:cBhvr additive="base">
                                        <p:cTn id="48" dur="500" fill="hold"/>
                                        <p:tgtEl>
                                          <p:spTgt spid="3073">
                                            <p:txEl>
                                              <p:pRg st="6" end="6"/>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07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073">
                                            <p:txEl>
                                              <p:pRg st="7" end="7"/>
                                            </p:txEl>
                                          </p:spTgt>
                                        </p:tgtEl>
                                        <p:attrNameLst>
                                          <p:attrName>style.visibility</p:attrName>
                                        </p:attrNameLst>
                                      </p:cBhvr>
                                      <p:to>
                                        <p:strVal val="visible"/>
                                      </p:to>
                                    </p:set>
                                    <p:anim calcmode="lin" valueType="num">
                                      <p:cBhvr additive="base">
                                        <p:cTn id="54" dur="500" fill="hold"/>
                                        <p:tgtEl>
                                          <p:spTgt spid="3073">
                                            <p:txEl>
                                              <p:pRg st="7" end="7"/>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07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3073">
                                            <p:txEl>
                                              <p:pRg st="8" end="8"/>
                                            </p:txEl>
                                          </p:spTgt>
                                        </p:tgtEl>
                                        <p:attrNameLst>
                                          <p:attrName>style.visibility</p:attrName>
                                        </p:attrNameLst>
                                      </p:cBhvr>
                                      <p:to>
                                        <p:strVal val="visible"/>
                                      </p:to>
                                    </p:set>
                                    <p:anim calcmode="lin" valueType="num">
                                      <p:cBhvr additive="base">
                                        <p:cTn id="60" dur="500" fill="hold"/>
                                        <p:tgtEl>
                                          <p:spTgt spid="3073">
                                            <p:txEl>
                                              <p:pRg st="8" end="8"/>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07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3073">
                                            <p:txEl>
                                              <p:pRg st="9" end="9"/>
                                            </p:txEl>
                                          </p:spTgt>
                                        </p:tgtEl>
                                        <p:attrNameLst>
                                          <p:attrName>style.visibility</p:attrName>
                                        </p:attrNameLst>
                                      </p:cBhvr>
                                      <p:to>
                                        <p:strVal val="visible"/>
                                      </p:to>
                                    </p:set>
                                    <p:anim calcmode="lin" valueType="num">
                                      <p:cBhvr additive="base">
                                        <p:cTn id="66" dur="500" fill="hold"/>
                                        <p:tgtEl>
                                          <p:spTgt spid="3073">
                                            <p:txEl>
                                              <p:pRg st="9" end="9"/>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07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3073">
                                            <p:txEl>
                                              <p:pRg st="10" end="10"/>
                                            </p:txEl>
                                          </p:spTgt>
                                        </p:tgtEl>
                                        <p:attrNameLst>
                                          <p:attrName>style.visibility</p:attrName>
                                        </p:attrNameLst>
                                      </p:cBhvr>
                                      <p:to>
                                        <p:strVal val="visible"/>
                                      </p:to>
                                    </p:set>
                                    <p:anim calcmode="lin" valueType="num">
                                      <p:cBhvr additive="base">
                                        <p:cTn id="72" dur="500" fill="hold"/>
                                        <p:tgtEl>
                                          <p:spTgt spid="3073">
                                            <p:txEl>
                                              <p:pRg st="10" end="10"/>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307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3073">
                                            <p:txEl>
                                              <p:pRg st="11" end="11"/>
                                            </p:txEl>
                                          </p:spTgt>
                                        </p:tgtEl>
                                        <p:attrNameLst>
                                          <p:attrName>style.visibility</p:attrName>
                                        </p:attrNameLst>
                                      </p:cBhvr>
                                      <p:to>
                                        <p:strVal val="visible"/>
                                      </p:to>
                                    </p:set>
                                    <p:anim calcmode="lin" valueType="num">
                                      <p:cBhvr additive="base">
                                        <p:cTn id="78" dur="500" fill="hold"/>
                                        <p:tgtEl>
                                          <p:spTgt spid="3073">
                                            <p:txEl>
                                              <p:pRg st="11" end="11"/>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307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3073">
                                            <p:txEl>
                                              <p:pRg st="12" end="12"/>
                                            </p:txEl>
                                          </p:spTgt>
                                        </p:tgtEl>
                                        <p:attrNameLst>
                                          <p:attrName>style.visibility</p:attrName>
                                        </p:attrNameLst>
                                      </p:cBhvr>
                                      <p:to>
                                        <p:strVal val="visible"/>
                                      </p:to>
                                    </p:set>
                                    <p:anim calcmode="lin" valueType="num">
                                      <p:cBhvr additive="base">
                                        <p:cTn id="84" dur="500" fill="hold"/>
                                        <p:tgtEl>
                                          <p:spTgt spid="3073">
                                            <p:txEl>
                                              <p:pRg st="12" end="12"/>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307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nodeType="clickEffect">
                                  <p:stCondLst>
                                    <p:cond delay="0"/>
                                  </p:stCondLst>
                                  <p:childTnLst>
                                    <p:set>
                                      <p:cBhvr>
                                        <p:cTn id="89" dur="1" fill="hold">
                                          <p:stCondLst>
                                            <p:cond delay="0"/>
                                          </p:stCondLst>
                                        </p:cTn>
                                        <p:tgtEl>
                                          <p:spTgt spid="3073">
                                            <p:txEl>
                                              <p:pRg st="13" end="13"/>
                                            </p:txEl>
                                          </p:spTgt>
                                        </p:tgtEl>
                                        <p:attrNameLst>
                                          <p:attrName>style.visibility</p:attrName>
                                        </p:attrNameLst>
                                      </p:cBhvr>
                                      <p:to>
                                        <p:strVal val="visible"/>
                                      </p:to>
                                    </p:set>
                                    <p:anim calcmode="lin" valueType="num">
                                      <p:cBhvr additive="base">
                                        <p:cTn id="90" dur="500" fill="hold"/>
                                        <p:tgtEl>
                                          <p:spTgt spid="3073">
                                            <p:txEl>
                                              <p:pRg st="13" end="13"/>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307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3073">
                                            <p:txEl>
                                              <p:pRg st="14" end="14"/>
                                            </p:txEl>
                                          </p:spTgt>
                                        </p:tgtEl>
                                        <p:attrNameLst>
                                          <p:attrName>style.visibility</p:attrName>
                                        </p:attrNameLst>
                                      </p:cBhvr>
                                      <p:to>
                                        <p:strVal val="visible"/>
                                      </p:to>
                                    </p:set>
                                    <p:anim calcmode="lin" valueType="num">
                                      <p:cBhvr additive="base">
                                        <p:cTn id="96" dur="500" fill="hold"/>
                                        <p:tgtEl>
                                          <p:spTgt spid="3073">
                                            <p:txEl>
                                              <p:pRg st="14" end="14"/>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307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533400" y="1143000"/>
            <a:ext cx="7543800" cy="1143000"/>
          </a:xfrm>
        </p:spPr>
        <p:txBody>
          <a:bodyPr>
            <a:normAutofit/>
          </a:bodyPr>
          <a:lstStyle/>
          <a:p>
            <a:pPr marL="742950" indent="-742950"/>
            <a:r>
              <a:rPr lang="en-US" b="1" dirty="0" smtClean="0">
                <a:solidFill>
                  <a:schemeClr val="tx2"/>
                </a:solidFill>
                <a:latin typeface="Arial Black" pitchFamily="34" charset="0"/>
              </a:rPr>
              <a:t>RECOMMENDATION</a:t>
            </a:r>
            <a:endParaRPr lang="en-US" b="1" dirty="0" smtClean="0">
              <a:solidFill>
                <a:schemeClr val="tx2"/>
              </a:solidFill>
              <a:latin typeface="Arial Black" pitchFamily="34" charset="0"/>
            </a:endParaRPr>
          </a:p>
        </p:txBody>
      </p:sp>
      <p:sp>
        <p:nvSpPr>
          <p:cNvPr id="3" name="Rectangle 2"/>
          <p:cNvSpPr/>
          <p:nvPr/>
        </p:nvSpPr>
        <p:spPr>
          <a:xfrm>
            <a:off x="685800" y="2286000"/>
            <a:ext cx="8077200" cy="1569660"/>
          </a:xfrm>
          <a:prstGeom prst="rect">
            <a:avLst/>
          </a:prstGeom>
        </p:spPr>
        <p:txBody>
          <a:bodyPr wrap="square">
            <a:spAutoFit/>
          </a:bodyPr>
          <a:lstStyle/>
          <a:p>
            <a:r>
              <a:rPr lang="en-US" sz="3200" b="1" dirty="0" smtClean="0">
                <a:latin typeface="Times New Roman" pitchFamily="18" charset="0"/>
                <a:cs typeface="Times New Roman" pitchFamily="18" charset="0"/>
              </a:rPr>
              <a:t>UN-</a:t>
            </a:r>
            <a:r>
              <a:rPr lang="en-US" sz="3200" b="1" dirty="0" err="1" smtClean="0">
                <a:latin typeface="Times New Roman" pitchFamily="18" charset="0"/>
                <a:cs typeface="Times New Roman" pitchFamily="18" charset="0"/>
              </a:rPr>
              <a:t>GGIM:Africa</a:t>
            </a:r>
            <a:r>
              <a:rPr lang="en-US" sz="3200" b="1" dirty="0" smtClean="0">
                <a:latin typeface="Times New Roman" pitchFamily="18" charset="0"/>
                <a:cs typeface="Times New Roman" pitchFamily="18" charset="0"/>
              </a:rPr>
              <a:t> to conduct professional studies in member states and outline the way forward in solving our CONS.</a:t>
            </a:r>
            <a:endParaRPr lang="en-US" sz="3200" dirty="0">
              <a:latin typeface="Times New Roman" pitchFamily="18" charset="0"/>
              <a:cs typeface="Times New Roman"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1066800"/>
            <a:ext cx="8077200" cy="1077218"/>
          </a:xfrm>
          <a:prstGeom prst="rect">
            <a:avLst/>
          </a:prstGeom>
        </p:spPr>
        <p:txBody>
          <a:bodyPr wrap="square">
            <a:spAutoFit/>
          </a:bodyPr>
          <a:lstStyle/>
          <a:p>
            <a:pPr marL="742950" indent="-742950" algn="ctr">
              <a:spcBef>
                <a:spcPct val="0"/>
              </a:spcBef>
            </a:pPr>
            <a:r>
              <a:rPr lang="en-US" sz="3200" b="1" dirty="0" smtClean="0">
                <a:solidFill>
                  <a:schemeClr val="tx2"/>
                </a:solidFill>
                <a:latin typeface="Arial Black" pitchFamily="34" charset="0"/>
                <a:ea typeface="+mj-ea"/>
                <a:cs typeface="+mj-cs"/>
              </a:rPr>
              <a:t>THANK YOU </a:t>
            </a:r>
            <a:endParaRPr lang="en-US" sz="3200" b="1" dirty="0" smtClean="0">
              <a:solidFill>
                <a:schemeClr val="tx2"/>
              </a:solidFill>
              <a:latin typeface="Arial Black" pitchFamily="34" charset="0"/>
              <a:ea typeface="+mj-ea"/>
              <a:cs typeface="+mj-cs"/>
            </a:endParaRPr>
          </a:p>
          <a:p>
            <a:pPr marL="742950" indent="-742950" algn="ctr">
              <a:spcBef>
                <a:spcPct val="0"/>
              </a:spcBef>
            </a:pPr>
            <a:r>
              <a:rPr lang="en-US" sz="3200" b="1" dirty="0" smtClean="0">
                <a:solidFill>
                  <a:schemeClr val="tx2"/>
                </a:solidFill>
                <a:latin typeface="Arial Black" pitchFamily="34" charset="0"/>
                <a:ea typeface="+mj-ea"/>
                <a:cs typeface="+mj-cs"/>
              </a:rPr>
              <a:t>FOR </a:t>
            </a:r>
            <a:r>
              <a:rPr lang="en-US" sz="3200" b="1" dirty="0" smtClean="0">
                <a:solidFill>
                  <a:schemeClr val="tx2"/>
                </a:solidFill>
                <a:latin typeface="Arial Black" pitchFamily="34" charset="0"/>
                <a:ea typeface="+mj-ea"/>
                <a:cs typeface="+mj-cs"/>
              </a:rPr>
              <a:t>THE OPPORTUNITY! </a:t>
            </a:r>
            <a:endParaRPr lang="en-US" sz="3200" b="1" dirty="0" smtClean="0">
              <a:solidFill>
                <a:schemeClr val="tx2"/>
              </a:solidFill>
              <a:latin typeface="Arial Black" pitchFamily="34" charset="0"/>
              <a:ea typeface="+mj-ea"/>
              <a:cs typeface="+mj-cs"/>
            </a:endParaRPr>
          </a:p>
        </p:txBody>
      </p:sp>
      <p:sp>
        <p:nvSpPr>
          <p:cNvPr id="4" name="Rectangle 3"/>
          <p:cNvSpPr/>
          <p:nvPr/>
        </p:nvSpPr>
        <p:spPr>
          <a:xfrm>
            <a:off x="1066800" y="2514600"/>
            <a:ext cx="7467600" cy="1938992"/>
          </a:xfrm>
          <a:prstGeom prst="rect">
            <a:avLst/>
          </a:prstGeom>
        </p:spPr>
        <p:txBody>
          <a:bodyPr wrap="square">
            <a:spAutoFit/>
          </a:bodyPr>
          <a:lstStyle/>
          <a:p>
            <a:r>
              <a:rPr lang="en-US" sz="4000" b="1" dirty="0" err="1" smtClean="0"/>
              <a:t>Jemal</a:t>
            </a:r>
            <a:r>
              <a:rPr lang="en-US" sz="4000" b="1" dirty="0" smtClean="0"/>
              <a:t> </a:t>
            </a:r>
            <a:r>
              <a:rPr lang="en-US" sz="4000" b="1" dirty="0" smtClean="0"/>
              <a:t>Ali </a:t>
            </a:r>
            <a:r>
              <a:rPr lang="en-US" sz="4000" b="1" dirty="0" err="1" smtClean="0"/>
              <a:t>Beshir</a:t>
            </a:r>
            <a:r>
              <a:rPr lang="en-US" sz="4000" dirty="0" smtClean="0"/>
              <a:t> /</a:t>
            </a:r>
            <a:r>
              <a:rPr lang="en-US" sz="4000" b="1" i="1" dirty="0" smtClean="0"/>
              <a:t>Manager</a:t>
            </a:r>
            <a:endParaRPr lang="en-US" sz="4000" dirty="0" smtClean="0"/>
          </a:p>
          <a:p>
            <a:r>
              <a:rPr lang="en-US" sz="2800" b="1" dirty="0" smtClean="0"/>
              <a:t>Mobile </a:t>
            </a:r>
            <a:r>
              <a:rPr lang="en-US" sz="2800" b="1" dirty="0" smtClean="0"/>
              <a:t>No: +251 911 210472</a:t>
            </a:r>
            <a:endParaRPr lang="en-US" sz="2800" dirty="0" smtClean="0"/>
          </a:p>
          <a:p>
            <a:r>
              <a:rPr lang="en-US" sz="2800" b="1" dirty="0" smtClean="0"/>
              <a:t>E-mail</a:t>
            </a:r>
            <a:r>
              <a:rPr lang="en-US" sz="2800" dirty="0" smtClean="0"/>
              <a:t>:  </a:t>
            </a:r>
            <a:r>
              <a:rPr lang="en-US" sz="2800" b="1" u="sng" dirty="0" smtClean="0">
                <a:hlinkClick r:id="rId2"/>
              </a:rPr>
              <a:t>Jemalalibeshir@gmail.com</a:t>
            </a:r>
            <a:r>
              <a:rPr lang="en-US" sz="2800" dirty="0" smtClean="0"/>
              <a:t>  </a:t>
            </a:r>
          </a:p>
          <a:p>
            <a:endParaRPr lang="en-US" sz="2400" dirty="0">
              <a:latin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554</TotalTime>
  <Words>639</Words>
  <Application>Microsoft Office PowerPoint</Application>
  <PresentationFormat>On-screen Show (4:3)</PresentationFormat>
  <Paragraphs>137</Paragraphs>
  <Slides>19</Slides>
  <Notes>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BIRD'S-EYE VIEW OF  AFRICAN LOCAL GEOSPATIAL PRIVATE SECTOR CHALLENGES &amp; OPPORTUNITIES</vt:lpstr>
      <vt:lpstr>INTRODUCING 3C PLC</vt:lpstr>
      <vt:lpstr>VISION, MISSION &amp; VALUES</vt:lpstr>
      <vt:lpstr>VISION, MISSION &amp; VALUES (Cond.)</vt:lpstr>
      <vt:lpstr>VISION, MISSION &amp; VALUES (Cond.)</vt:lpstr>
      <vt:lpstr>INTERNATIONAL BUSINESS PARTNERS</vt:lpstr>
      <vt:lpstr>INTERNATIONAL BUSINESS PARTNERS</vt:lpstr>
      <vt:lpstr>INTERNATIONAL BUSINESS PARTNERS</vt:lpstr>
      <vt:lpstr>INTERNATIONAL BUSINESS PARTNERS</vt:lpstr>
      <vt:lpstr>INTERNATIONAL BUSINESS PARTNERS</vt:lpstr>
      <vt:lpstr>INTERNATIONAL BUSINESS PARTNERS</vt:lpstr>
      <vt:lpstr>INTERNATIONAL BUSINESS PARTNERS</vt:lpstr>
      <vt:lpstr>INTERNATIONAL BUSINESS PARTNERS</vt:lpstr>
      <vt:lpstr>MAINSTREAM OF OUR POTENTIAL &amp; PROVISIONS</vt:lpstr>
      <vt:lpstr>WORK EXPERIANCE</vt:lpstr>
      <vt:lpstr>Pros &amp; Cons of African Local Geospatial Private Sector</vt:lpstr>
      <vt:lpstr>RECOMMENDATION</vt:lpstr>
      <vt:lpstr>Slide 19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COMPUTER CENTER (3C PLC)</dc:title>
  <dc:creator>ElizaJemal</dc:creator>
  <cp:lastModifiedBy>ElizaJemal</cp:lastModifiedBy>
  <cp:revision>17</cp:revision>
  <dcterms:created xsi:type="dcterms:W3CDTF">2014-11-16T18:26:24Z</dcterms:created>
  <dcterms:modified xsi:type="dcterms:W3CDTF">2018-10-02T12:25:55Z</dcterms:modified>
</cp:coreProperties>
</file>