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6" r:id="rId2"/>
  </p:sldMasterIdLst>
  <p:notesMasterIdLst>
    <p:notesMasterId r:id="rId5"/>
  </p:notesMasterIdLst>
  <p:handoutMasterIdLst>
    <p:handoutMasterId r:id="rId6"/>
  </p:handoutMasterIdLst>
  <p:sldIdLst>
    <p:sldId id="464" r:id="rId3"/>
    <p:sldId id="465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99"/>
    <a:srgbClr val="FF9900"/>
    <a:srgbClr val="FF6600"/>
    <a:srgbClr val="FFFFFF"/>
    <a:srgbClr val="FFFF99"/>
    <a:srgbClr val="FFFFCC"/>
    <a:srgbClr val="CCCCFF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82" autoAdjust="0"/>
    <p:restoredTop sz="94434" autoAdjust="0"/>
  </p:normalViewPr>
  <p:slideViewPr>
    <p:cSldViewPr snapToGrid="0">
      <p:cViewPr varScale="1">
        <p:scale>
          <a:sx n="122" d="100"/>
          <a:sy n="122" d="100"/>
        </p:scale>
        <p:origin x="90" y="2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6" d="100"/>
          <a:sy n="76" d="100"/>
        </p:scale>
        <p:origin x="177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8C66D5-35F2-4B2B-B66A-28018F619124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6073D5-63C2-4933-B970-D96552757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4818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4B7E8A-1102-47A1-B1C3-36AE88809383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A11EAB-687D-4AE4-B775-678A923E9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03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11EAB-687D-4AE4-B775-678A923E943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686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048" y="0"/>
            <a:ext cx="12188952" cy="6858000"/>
            <a:chOff x="3048" y="0"/>
            <a:chExt cx="12188952" cy="6858000"/>
          </a:xfrm>
        </p:grpSpPr>
        <p:sp>
          <p:nvSpPr>
            <p:cNvPr id="4" name="Rectangle 3"/>
            <p:cNvSpPr/>
            <p:nvPr/>
          </p:nvSpPr>
          <p:spPr>
            <a:xfrm>
              <a:off x="3048" y="0"/>
              <a:ext cx="1218895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1574798" y="3537161"/>
              <a:ext cx="9144001" cy="196717"/>
              <a:chOff x="1523999" y="4379129"/>
              <a:chExt cx="9144001" cy="196717"/>
            </a:xfrm>
          </p:grpSpPr>
          <p:sp>
            <p:nvSpPr>
              <p:cNvPr id="19" name="Rectangle 18" descr="Gold bar"/>
              <p:cNvSpPr>
                <a:spLocks noChangeArrowheads="1"/>
              </p:cNvSpPr>
              <p:nvPr/>
            </p:nvSpPr>
            <p:spPr bwMode="auto">
              <a:xfrm rot="16200000" flipH="1">
                <a:off x="2949872" y="2953256"/>
                <a:ext cx="196717" cy="3048463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>
                <a:reflection blurRad="6350" stA="50000" endA="300" endPos="38500" dist="50800" dir="5400000" sy="-100000" algn="bl" rotWithShape="0"/>
              </a:effectLst>
              <a:extLst/>
            </p:spPr>
            <p:txBody>
              <a:bodyPr wrap="none" anchor="ctr"/>
              <a:lstStyle/>
              <a:p>
                <a:pPr algn="ctr" eaLnBrk="1" hangingPunct="1"/>
                <a:endParaRPr 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0" name="Rectangle 19" descr="Orange bar"/>
              <p:cNvSpPr>
                <a:spLocks noChangeArrowheads="1"/>
              </p:cNvSpPr>
              <p:nvPr/>
            </p:nvSpPr>
            <p:spPr bwMode="auto">
              <a:xfrm rot="16200000" flipH="1">
                <a:off x="5998335" y="2953256"/>
                <a:ext cx="196717" cy="3048463"/>
              </a:xfrm>
              <a:prstGeom prst="rect">
                <a:avLst/>
              </a:prstGeom>
              <a:solidFill>
                <a:schemeClr val="accent4"/>
              </a:solidFill>
              <a:ln w="9525">
                <a:noFill/>
                <a:miter lim="800000"/>
                <a:headEnd/>
                <a:tailEnd/>
              </a:ln>
              <a:effectLst>
                <a:reflection blurRad="6350" stA="50000" endA="300" endPos="38500" dist="50800" dir="5400000" sy="-100000" algn="bl" rotWithShape="0"/>
              </a:effectLst>
              <a:extLst/>
            </p:spPr>
            <p:txBody>
              <a:bodyPr wrap="none" anchor="ctr"/>
              <a:lstStyle/>
              <a:p>
                <a:pPr algn="ctr" eaLnBrk="1" hangingPunct="1"/>
                <a:endParaRPr 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" name="Rectangle 20" descr="Slate bar"/>
              <p:cNvSpPr>
                <a:spLocks noChangeArrowheads="1"/>
              </p:cNvSpPr>
              <p:nvPr/>
            </p:nvSpPr>
            <p:spPr bwMode="auto">
              <a:xfrm rot="16200000" flipH="1">
                <a:off x="9045410" y="2953256"/>
                <a:ext cx="196717" cy="3048463"/>
              </a:xfrm>
              <a:prstGeom prst="rect">
                <a:avLst/>
              </a:prstGeom>
              <a:solidFill>
                <a:schemeClr val="accent6"/>
              </a:solidFill>
              <a:ln w="9525">
                <a:noFill/>
                <a:miter lim="800000"/>
                <a:headEnd/>
                <a:tailEnd/>
              </a:ln>
              <a:effectLst>
                <a:reflection blurRad="6350" stA="50000" endA="300" endPos="38500" dist="50800" dir="5400000" sy="-100000" algn="bl" rotWithShape="0"/>
              </a:effectLst>
              <a:extLst/>
            </p:spPr>
            <p:txBody>
              <a:bodyPr wrap="none" anchor="ctr"/>
              <a:lstStyle/>
              <a:p>
                <a:pPr algn="ctr" eaLnBrk="1" hangingPunct="1"/>
                <a:endParaRPr lang="en-US" sz="24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56115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912610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5DE3B5DE-687E-4601-9C25-48F7ABE0D7C5}" type="datetime1">
              <a:rPr lang="en-US" smtClean="0"/>
              <a:t>10/1/2018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08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3450" y="20302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1664363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96AC42F1-294F-4AFB-8F78-2EF579F09459}" type="datetime1">
              <a:rPr lang="en-US" smtClean="0"/>
              <a:pPr/>
              <a:t>10/1/2018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47436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SIG.2016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03363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669753" y="6273843"/>
            <a:ext cx="11510210" cy="36429"/>
          </a:xfrm>
          <a:prstGeom prst="line">
            <a:avLst/>
          </a:prstGeom>
          <a:ln w="38100" cmpd="sng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681790" y="1358689"/>
            <a:ext cx="11510210" cy="36429"/>
          </a:xfrm>
          <a:prstGeom prst="line">
            <a:avLst/>
          </a:prstGeom>
          <a:ln w="38100" cmpd="sng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52" y="6310272"/>
            <a:ext cx="3940347" cy="520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Picture 105" descr="GGIM-logo-title-on-side copy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25"/>
          <a:stretch>
            <a:fillRect/>
          </a:stretch>
        </p:blipFill>
        <p:spPr bwMode="auto">
          <a:xfrm>
            <a:off x="11153774" y="6384927"/>
            <a:ext cx="1038225" cy="4409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807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62262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1580A6EB-69F5-4723-B5E3-A6D9E36A957A}" type="datetime1">
              <a:rPr lang="en-US" smtClean="0"/>
              <a:t>10/1/2018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14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0FB02ED0-9CAE-481B-8D1D-B242F0282967}" type="datetime1">
              <a:rPr lang="en-US" smtClean="0"/>
              <a:t>10/1/2018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809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663" y="2193925"/>
            <a:ext cx="5157787" cy="3978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663" y="1489075"/>
            <a:ext cx="5157787" cy="6413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1850" y="2193925"/>
            <a:ext cx="5156200" cy="3978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1489075"/>
            <a:ext cx="5156200" cy="6413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274638"/>
            <a:ext cx="10515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4696AB3F-7B84-45BD-A122-497866A73F4B}" type="datetime1">
              <a:rPr lang="en-US" smtClean="0"/>
              <a:t>10/1/2018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62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6395E536-1457-4CE4-8497-197239F05587}" type="datetime1">
              <a:rPr lang="en-US" smtClean="0"/>
              <a:t>10/1/2018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2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A4AF2F65-2726-4707-A7A6-DE21D14E80C5}" type="datetime1">
              <a:rPr lang="en-US" smtClean="0"/>
              <a:t>10/1/2018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SIG.2016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81790" y="6356350"/>
            <a:ext cx="11510210" cy="0"/>
          </a:xfrm>
          <a:prstGeom prst="line">
            <a:avLst/>
          </a:prstGeom>
          <a:ln w="38100" cmpd="sng">
            <a:solidFill>
              <a:srgbClr val="31859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2341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1FA85564-6B99-4FC4-9CE3-22E750398B2E}" type="datetime1">
              <a:rPr lang="en-US" smtClean="0"/>
              <a:t>10/1/2018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9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2BCD2BEA-7F40-407D-B082-13022E8B2C99}" type="datetime1">
              <a:rPr lang="en-US" smtClean="0"/>
              <a:t>10/1/2018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50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BFD467DE-D084-42AA-B27F-22F6084CB8BB}" type="datetime1">
              <a:rPr lang="en-US" smtClean="0"/>
              <a:t>10/1/2018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29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3782E027-C2A0-4932-A761-986BAD82B671}" type="datetime1">
              <a:rPr lang="en-US" smtClean="0"/>
              <a:t>10/1/2018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126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6"/>
            <a:ext cx="12188952" cy="6858006"/>
            <a:chOff x="-2728" y="-5"/>
            <a:chExt cx="12188952" cy="6858006"/>
          </a:xfrm>
        </p:grpSpPr>
        <p:sp>
          <p:nvSpPr>
            <p:cNvPr id="26" name="Rectangle 25"/>
            <p:cNvSpPr/>
            <p:nvPr/>
          </p:nvSpPr>
          <p:spPr>
            <a:xfrm>
              <a:off x="-2728" y="1"/>
              <a:ext cx="1218895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-2727" y="-5"/>
              <a:ext cx="716424" cy="6858000"/>
              <a:chOff x="-2727" y="-5"/>
              <a:chExt cx="716424" cy="6858000"/>
            </a:xfrm>
          </p:grpSpPr>
          <p:grpSp>
            <p:nvGrpSpPr>
              <p:cNvPr id="40" name="Group 39"/>
              <p:cNvGrpSpPr/>
              <p:nvPr/>
            </p:nvGrpSpPr>
            <p:grpSpPr>
              <a:xfrm>
                <a:off x="-2727" y="-5"/>
                <a:ext cx="571473" cy="6858000"/>
                <a:chOff x="6048440" y="-936481"/>
                <a:chExt cx="196717" cy="9144001"/>
              </a:xfrm>
            </p:grpSpPr>
            <p:sp>
              <p:nvSpPr>
                <p:cNvPr id="46" name="Rectangle 45" descr="Gold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5159057"/>
                  <a:ext cx="196717" cy="3048463"/>
                </a:xfrm>
                <a:prstGeom prst="rect">
                  <a:avLst/>
                </a:prstGeom>
                <a:solidFill>
                  <a:schemeClr val="accent6"/>
                </a:soli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algn="ctr" eaLnBrk="1" hangingPunct="1"/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7" name="Rectangle 46" descr="Orange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2110594"/>
                  <a:ext cx="196717" cy="3048463"/>
                </a:xfrm>
                <a:prstGeom prst="rect">
                  <a:avLst/>
                </a:prstGeom>
                <a:solidFill>
                  <a:schemeClr val="accent4"/>
                </a:soli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algn="ctr" eaLnBrk="1" hangingPunct="1"/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8" name="Rectangle 47" descr="Slate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-936481"/>
                  <a:ext cx="196717" cy="3048463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algn="ctr" eaLnBrk="1" hangingPunct="1"/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41" name="Group 40"/>
              <p:cNvGrpSpPr/>
              <p:nvPr/>
            </p:nvGrpSpPr>
            <p:grpSpPr>
              <a:xfrm>
                <a:off x="566005" y="-5"/>
                <a:ext cx="147692" cy="6858000"/>
                <a:chOff x="6048440" y="-936481"/>
                <a:chExt cx="196717" cy="9144001"/>
              </a:xfrm>
            </p:grpSpPr>
            <p:sp>
              <p:nvSpPr>
                <p:cNvPr id="43" name="Rectangle 42" descr="Gold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5159057"/>
                  <a:ext cx="196717" cy="3048463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6">
                        <a:lumMod val="40000"/>
                        <a:lumOff val="60000"/>
                      </a:schemeClr>
                    </a:gs>
                    <a:gs pos="100000">
                      <a:prstClr val="white"/>
                    </a:gs>
                  </a:gsLst>
                  <a:lin ang="0" scaled="1"/>
                  <a:tileRect/>
                </a:gra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lvl="0" algn="ctr"/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4" name="Rectangle 43" descr="Orange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2110594"/>
                  <a:ext cx="196717" cy="3048463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4">
                        <a:lumMod val="40000"/>
                        <a:lumOff val="60000"/>
                      </a:schemeClr>
                    </a:gs>
                    <a:gs pos="100000">
                      <a:prstClr val="white"/>
                    </a:gs>
                  </a:gsLst>
                  <a:lin ang="0" scaled="1"/>
                  <a:tileRect/>
                </a:gra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algn="ctr" eaLnBrk="1" hangingPunct="1"/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5" name="Rectangle 44" descr="Slate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-936481"/>
                  <a:ext cx="196717" cy="3048463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0" scaled="1"/>
                  <a:tileRect/>
                </a:gra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algn="ctr" eaLnBrk="1" hangingPunct="1"/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2" name="Rectangle 41"/>
              <p:cNvSpPr/>
              <p:nvPr/>
            </p:nvSpPr>
            <p:spPr>
              <a:xfrm>
                <a:off x="646782" y="-5"/>
                <a:ext cx="45719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CA734DBA-6852-4C6A-AB8B-E28C0C52CB53}" type="datetime1">
              <a:rPr lang="en-US" smtClean="0"/>
              <a:t>10/1/2018</a:t>
            </a:fld>
            <a:endParaRPr lang="en-US"/>
          </a:p>
        </p:txBody>
      </p:sp>
      <p:sp>
        <p:nvSpPr>
          <p:cNvPr id="3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3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8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908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90654" y="1344082"/>
            <a:ext cx="2725454" cy="4795534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GB" sz="1600" b="1" dirty="0" err="1"/>
              <a:t>UN-GGIM:Africa</a:t>
            </a:r>
            <a:r>
              <a:rPr lang="en-GB" sz="1600" b="1" dirty="0"/>
              <a:t> Pillars</a:t>
            </a:r>
          </a:p>
          <a:p>
            <a:pPr>
              <a:lnSpc>
                <a:spcPct val="120000"/>
              </a:lnSpc>
            </a:pPr>
            <a:r>
              <a:rPr lang="en-GB" sz="1600" dirty="0"/>
              <a:t>SDI : Frameworks with related policies &amp; structures</a:t>
            </a:r>
          </a:p>
          <a:p>
            <a:pPr>
              <a:lnSpc>
                <a:spcPct val="120000"/>
              </a:lnSpc>
            </a:pPr>
            <a:r>
              <a:rPr lang="en-GB" sz="1600" dirty="0"/>
              <a:t>FDS : Fundamental Geospatial Datasets</a:t>
            </a:r>
          </a:p>
          <a:p>
            <a:pPr>
              <a:lnSpc>
                <a:spcPct val="120000"/>
              </a:lnSpc>
            </a:pPr>
            <a:r>
              <a:rPr lang="en-GB" sz="1600" dirty="0"/>
              <a:t>AFREF : African Geodetic Reference Frame</a:t>
            </a:r>
          </a:p>
          <a:p>
            <a:pPr>
              <a:lnSpc>
                <a:spcPct val="120000"/>
              </a:lnSpc>
            </a:pPr>
            <a:r>
              <a:rPr lang="en-GB" sz="1600" dirty="0"/>
              <a:t>SALB :  Second Administrative Level Boundaries</a:t>
            </a:r>
          </a:p>
          <a:p>
            <a:pPr>
              <a:lnSpc>
                <a:spcPct val="120000"/>
              </a:lnSpc>
            </a:pPr>
            <a:r>
              <a:rPr lang="en-GB" sz="1600" dirty="0" err="1"/>
              <a:t>GeoNyms</a:t>
            </a:r>
            <a:r>
              <a:rPr lang="en-GB" sz="1600" dirty="0"/>
              <a:t> : Geographic Names</a:t>
            </a:r>
          </a:p>
          <a:p>
            <a:pPr>
              <a:lnSpc>
                <a:spcPct val="120000"/>
              </a:lnSpc>
            </a:pPr>
            <a:r>
              <a:rPr lang="en-GB" sz="1600" dirty="0"/>
              <a:t>Geo-Stats : Locate - Count</a:t>
            </a:r>
          </a:p>
          <a:p>
            <a:pPr>
              <a:lnSpc>
                <a:spcPct val="120000"/>
              </a:lnSpc>
            </a:pPr>
            <a:endParaRPr lang="en-GB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37236" y="5195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The African Action Plan : </a:t>
            </a:r>
            <a:br>
              <a:rPr lang="en-US" dirty="0"/>
            </a:br>
            <a:r>
              <a:rPr lang="en-US" dirty="0" smtClean="0"/>
              <a:t>Mechanisms &amp; Frameworks</a:t>
            </a:r>
            <a:endParaRPr lang="en-GB" dirty="0"/>
          </a:p>
        </p:txBody>
      </p:sp>
      <p:grpSp>
        <p:nvGrpSpPr>
          <p:cNvPr id="37" name="Group 36"/>
          <p:cNvGrpSpPr/>
          <p:nvPr/>
        </p:nvGrpSpPr>
        <p:grpSpPr>
          <a:xfrm>
            <a:off x="3204361" y="1578758"/>
            <a:ext cx="5778053" cy="4600451"/>
            <a:chOff x="3204361" y="1578759"/>
            <a:chExt cx="5778053" cy="3701272"/>
          </a:xfrm>
        </p:grpSpPr>
        <p:grpSp>
          <p:nvGrpSpPr>
            <p:cNvPr id="4" name="Group 3"/>
            <p:cNvGrpSpPr>
              <a:grpSpLocks/>
            </p:cNvGrpSpPr>
            <p:nvPr/>
          </p:nvGrpSpPr>
          <p:grpSpPr bwMode="auto">
            <a:xfrm>
              <a:off x="3204361" y="1578759"/>
              <a:ext cx="5778053" cy="3197948"/>
              <a:chOff x="304800" y="696913"/>
              <a:chExt cx="8590598" cy="5341865"/>
            </a:xfrm>
          </p:grpSpPr>
          <p:sp>
            <p:nvSpPr>
              <p:cNvPr id="5" name="Rectangle 4"/>
              <p:cNvSpPr/>
              <p:nvPr/>
            </p:nvSpPr>
            <p:spPr bwMode="auto">
              <a:xfrm>
                <a:off x="304800" y="701676"/>
                <a:ext cx="1439969" cy="782626"/>
              </a:xfrm>
              <a:prstGeom prst="rect">
                <a:avLst/>
              </a:prstGeom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AU" sz="750" dirty="0">
                    <a:solidFill>
                      <a:srgbClr val="FFFFFF"/>
                    </a:solidFill>
                    <a:latin typeface="Trebuchet MS" pitchFamily="34" charset="0"/>
                  </a:rPr>
                  <a:t>UN-GGIM Asia-Pacific</a:t>
                </a:r>
              </a:p>
              <a:p>
                <a:pPr algn="ctr">
                  <a:defRPr/>
                </a:pPr>
                <a:r>
                  <a:rPr lang="en-AU" sz="750" dirty="0">
                    <a:solidFill>
                      <a:srgbClr val="FFFFFF"/>
                    </a:solidFill>
                    <a:latin typeface="Trebuchet MS" pitchFamily="34" charset="0"/>
                  </a:rPr>
                  <a:t>(2012)</a:t>
                </a:r>
              </a:p>
            </p:txBody>
          </p:sp>
          <p:sp>
            <p:nvSpPr>
              <p:cNvPr id="6" name="Rectangle 6"/>
              <p:cNvSpPr>
                <a:spLocks noChangeArrowheads="1"/>
              </p:cNvSpPr>
              <p:nvPr/>
            </p:nvSpPr>
            <p:spPr bwMode="auto">
              <a:xfrm>
                <a:off x="2033715" y="701676"/>
                <a:ext cx="1513000" cy="782626"/>
              </a:xfrm>
              <a:prstGeom prst="rect">
                <a:avLst/>
              </a:prstGeom>
              <a:solidFill>
                <a:srgbClr val="0070C0"/>
              </a:solidFill>
              <a:ln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rgbClr val="0066FF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rgbClr val="0066FF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rgbClr val="0066FF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n-AU" altLang="en-US" sz="750" dirty="0">
                    <a:solidFill>
                      <a:srgbClr val="FFFFFF"/>
                    </a:solidFill>
                    <a:latin typeface="Trebuchet MS" pitchFamily="34" charset="0"/>
                  </a:rPr>
                  <a:t>UN-GGIM Africa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n-AU" altLang="en-US" sz="750" dirty="0">
                    <a:solidFill>
                      <a:srgbClr val="FFFFFF"/>
                    </a:solidFill>
                    <a:latin typeface="Trebuchet MS" pitchFamily="34" charset="0"/>
                  </a:rPr>
                  <a:t>(2015)</a:t>
                </a:r>
              </a:p>
            </p:txBody>
          </p:sp>
          <p:sp>
            <p:nvSpPr>
              <p:cNvPr id="7" name="Rectangle 7"/>
              <p:cNvSpPr>
                <a:spLocks noChangeArrowheads="1"/>
              </p:cNvSpPr>
              <p:nvPr/>
            </p:nvSpPr>
            <p:spPr bwMode="auto">
              <a:xfrm>
                <a:off x="3834073" y="701676"/>
                <a:ext cx="1511412" cy="782626"/>
              </a:xfrm>
              <a:prstGeom prst="rect">
                <a:avLst/>
              </a:prstGeom>
              <a:solidFill>
                <a:srgbClr val="0070C0"/>
              </a:solidFill>
              <a:ln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rgbClr val="0066FF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rgbClr val="0066FF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rgbClr val="0066FF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n-AU" altLang="en-US" sz="750" dirty="0">
                    <a:solidFill>
                      <a:srgbClr val="FFFFFF"/>
                    </a:solidFill>
                    <a:latin typeface="Trebuchet MS" pitchFamily="34" charset="0"/>
                  </a:rPr>
                  <a:t>UN-GGIM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n-AU" altLang="en-US" sz="750" dirty="0">
                    <a:solidFill>
                      <a:srgbClr val="FFFFFF"/>
                    </a:solidFill>
                    <a:latin typeface="Trebuchet MS" pitchFamily="34" charset="0"/>
                  </a:rPr>
                  <a:t>Arab States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n-AU" altLang="en-US" sz="750" dirty="0">
                    <a:solidFill>
                      <a:srgbClr val="FFFFFF"/>
                    </a:solidFill>
                    <a:latin typeface="Trebuchet MS" pitchFamily="34" charset="0"/>
                  </a:rPr>
                  <a:t>(2014)</a:t>
                </a:r>
              </a:p>
            </p:txBody>
          </p:sp>
          <p:sp>
            <p:nvSpPr>
              <p:cNvPr id="8" name="Rectangle 7"/>
              <p:cNvSpPr/>
              <p:nvPr/>
            </p:nvSpPr>
            <p:spPr bwMode="auto">
              <a:xfrm>
                <a:off x="5636020" y="701676"/>
                <a:ext cx="1511412" cy="782626"/>
              </a:xfrm>
              <a:prstGeom prst="rect">
                <a:avLst/>
              </a:prstGeom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AU" sz="750" dirty="0">
                    <a:solidFill>
                      <a:srgbClr val="FFFFFF"/>
                    </a:solidFill>
                    <a:latin typeface="Trebuchet MS" pitchFamily="34" charset="0"/>
                  </a:rPr>
                  <a:t>UN-GGIM Americas</a:t>
                </a:r>
              </a:p>
              <a:p>
                <a:pPr algn="ctr">
                  <a:defRPr/>
                </a:pPr>
                <a:r>
                  <a:rPr lang="en-AU" sz="750" dirty="0">
                    <a:solidFill>
                      <a:srgbClr val="FFFFFF"/>
                    </a:solidFill>
                    <a:latin typeface="Trebuchet MS" pitchFamily="34" charset="0"/>
                  </a:rPr>
                  <a:t>(2013)</a:t>
                </a:r>
              </a:p>
            </p:txBody>
          </p:sp>
          <p:sp>
            <p:nvSpPr>
              <p:cNvPr id="9" name="Rectangle 9"/>
              <p:cNvSpPr>
                <a:spLocks noChangeArrowheads="1"/>
              </p:cNvSpPr>
              <p:nvPr/>
            </p:nvSpPr>
            <p:spPr bwMode="auto">
              <a:xfrm>
                <a:off x="7436378" y="696913"/>
                <a:ext cx="1439969" cy="787389"/>
              </a:xfrm>
              <a:prstGeom prst="rect">
                <a:avLst/>
              </a:prstGeom>
              <a:solidFill>
                <a:srgbClr val="0070C0"/>
              </a:solidFill>
              <a:ln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rgbClr val="0066FF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rgbClr val="0066FF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rgbClr val="0066FF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n-AU" altLang="en-US" sz="750">
                    <a:solidFill>
                      <a:srgbClr val="FFFFFF"/>
                    </a:solidFill>
                    <a:latin typeface="Trebuchet MS" pitchFamily="34" charset="0"/>
                  </a:rPr>
                  <a:t>UN-GGIM Europe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n-AU" altLang="en-US" sz="750">
                    <a:solidFill>
                      <a:srgbClr val="FFFFFF"/>
                    </a:solidFill>
                    <a:latin typeface="Trebuchet MS" pitchFamily="34" charset="0"/>
                  </a:rPr>
                  <a:t>(2014)</a:t>
                </a:r>
              </a:p>
            </p:txBody>
          </p:sp>
          <p:sp>
            <p:nvSpPr>
              <p:cNvPr id="10" name="Rectangle 10"/>
              <p:cNvSpPr/>
              <p:nvPr/>
            </p:nvSpPr>
            <p:spPr bwMode="auto">
              <a:xfrm>
                <a:off x="322263" y="4302077"/>
                <a:ext cx="1441557" cy="782626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AU" sz="750" b="1" dirty="0">
                    <a:solidFill>
                      <a:srgbClr val="000066"/>
                    </a:solidFill>
                    <a:latin typeface="Trebuchet MS" pitchFamily="34" charset="0"/>
                  </a:rPr>
                  <a:t>WG 3</a:t>
                </a:r>
              </a:p>
              <a:p>
                <a:pPr algn="ctr">
                  <a:defRPr/>
                </a:pPr>
                <a:r>
                  <a:rPr lang="en-AU" sz="750" b="1" dirty="0">
                    <a:solidFill>
                      <a:srgbClr val="000066"/>
                    </a:solidFill>
                    <a:latin typeface="Trebuchet MS" pitchFamily="34" charset="0"/>
                  </a:rPr>
                  <a:t>Place-Based Information for Economic Growth</a:t>
                </a:r>
              </a:p>
            </p:txBody>
          </p:sp>
          <p:sp>
            <p:nvSpPr>
              <p:cNvPr id="11" name="Rectangle 11"/>
              <p:cNvSpPr/>
              <p:nvPr/>
            </p:nvSpPr>
            <p:spPr bwMode="auto">
              <a:xfrm>
                <a:off x="322263" y="2430439"/>
                <a:ext cx="1441557" cy="782627"/>
              </a:xfrm>
              <a:prstGeom prst="rect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AU" sz="750" b="1" dirty="0">
                    <a:solidFill>
                      <a:srgbClr val="FFFFFF"/>
                    </a:solidFill>
                    <a:latin typeface="Trebuchet MS" pitchFamily="34" charset="0"/>
                  </a:rPr>
                  <a:t>WG 1</a:t>
                </a:r>
              </a:p>
              <a:p>
                <a:pPr algn="ctr">
                  <a:defRPr/>
                </a:pPr>
                <a:r>
                  <a:rPr lang="en-AU" sz="750" b="1" dirty="0">
                    <a:solidFill>
                      <a:srgbClr val="FFFFFF"/>
                    </a:solidFill>
                    <a:latin typeface="Trebuchet MS" pitchFamily="34" charset="0"/>
                  </a:rPr>
                  <a:t>Geodetic Reference Frame for SD</a:t>
                </a:r>
              </a:p>
            </p:txBody>
          </p:sp>
          <p:sp>
            <p:nvSpPr>
              <p:cNvPr id="12" name="Rectangle 12"/>
              <p:cNvSpPr/>
              <p:nvPr/>
            </p:nvSpPr>
            <p:spPr bwMode="auto">
              <a:xfrm>
                <a:off x="322263" y="3367052"/>
                <a:ext cx="1441557" cy="782627"/>
              </a:xfrm>
              <a:prstGeom prst="rect">
                <a:avLst/>
              </a:prstGeom>
              <a:solidFill>
                <a:srgbClr val="000066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AU" sz="750" b="1" dirty="0">
                    <a:solidFill>
                      <a:srgbClr val="FFFFFF"/>
                    </a:solidFill>
                    <a:latin typeface="Trebuchet MS" pitchFamily="34" charset="0"/>
                  </a:rPr>
                  <a:t>WG 2</a:t>
                </a:r>
              </a:p>
              <a:p>
                <a:pPr algn="ctr">
                  <a:defRPr/>
                </a:pPr>
                <a:r>
                  <a:rPr lang="en-AU" sz="750" b="1" dirty="0">
                    <a:solidFill>
                      <a:srgbClr val="FFFFFF"/>
                    </a:solidFill>
                    <a:latin typeface="Trebuchet MS" pitchFamily="34" charset="0"/>
                  </a:rPr>
                  <a:t>Data Sharing &amp; Integration for Disaster </a:t>
                </a:r>
                <a:r>
                  <a:rPr lang="en-AU" sz="750" b="1" dirty="0" err="1">
                    <a:solidFill>
                      <a:srgbClr val="FFFFFF"/>
                    </a:solidFill>
                    <a:latin typeface="Trebuchet MS" pitchFamily="34" charset="0"/>
                  </a:rPr>
                  <a:t>Mgt</a:t>
                </a:r>
                <a:endParaRPr lang="en-AU" sz="750" b="1" dirty="0">
                  <a:solidFill>
                    <a:srgbClr val="FFFFFF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13" name="Rectangle 10"/>
              <p:cNvSpPr>
                <a:spLocks noChangeArrowheads="1"/>
              </p:cNvSpPr>
              <p:nvPr/>
            </p:nvSpPr>
            <p:spPr bwMode="auto">
              <a:xfrm>
                <a:off x="322263" y="1628763"/>
                <a:ext cx="1441557" cy="649278"/>
              </a:xfrm>
              <a:prstGeom prst="rect">
                <a:avLst/>
              </a:prstGeom>
              <a:ln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rgbClr val="0066FF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rgbClr val="0066FF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rgbClr val="0066FF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n-AU" altLang="en-US" sz="750" b="1" dirty="0">
                    <a:solidFill>
                      <a:schemeClr val="tx1"/>
                    </a:solidFill>
                    <a:latin typeface="Trebuchet MS" pitchFamily="34" charset="0"/>
                  </a:rPr>
                  <a:t>Japan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n-AU" altLang="en-US" sz="750" b="1" dirty="0">
                    <a:solidFill>
                      <a:schemeClr val="tx1"/>
                    </a:solidFill>
                    <a:latin typeface="Trebuchet MS" pitchFamily="34" charset="0"/>
                  </a:rPr>
                  <a:t>ROK/Mongolia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n-AU" altLang="en-US" sz="750" b="1" i="1" dirty="0">
                    <a:solidFill>
                      <a:schemeClr val="tx1"/>
                    </a:solidFill>
                    <a:latin typeface="Trebuchet MS" pitchFamily="34" charset="0"/>
                  </a:rPr>
                  <a:t>China</a:t>
                </a:r>
              </a:p>
            </p:txBody>
          </p:sp>
          <p:sp>
            <p:nvSpPr>
              <p:cNvPr id="14" name="Rectangle 10"/>
              <p:cNvSpPr>
                <a:spLocks noChangeArrowheads="1"/>
              </p:cNvSpPr>
              <p:nvPr/>
            </p:nvSpPr>
            <p:spPr bwMode="auto">
              <a:xfrm>
                <a:off x="3849949" y="1628763"/>
                <a:ext cx="1513000" cy="649278"/>
              </a:xfrm>
              <a:prstGeom prst="rect">
                <a:avLst/>
              </a:prstGeom>
              <a:ln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rgbClr val="0066FF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rgbClr val="0066FF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rgbClr val="0066FF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n-AU" altLang="en-US" sz="750" b="1" dirty="0">
                    <a:solidFill>
                      <a:schemeClr val="tx1"/>
                    </a:solidFill>
                    <a:latin typeface="Trebuchet MS" pitchFamily="34" charset="0"/>
                  </a:rPr>
                  <a:t>Saudi Arabia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n-AU" altLang="en-US" sz="750" b="1" dirty="0">
                    <a:solidFill>
                      <a:schemeClr val="tx1"/>
                    </a:solidFill>
                    <a:latin typeface="Trebuchet MS" pitchFamily="34" charset="0"/>
                  </a:rPr>
                  <a:t>Algeria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n-AU" altLang="en-US" sz="750" b="1" dirty="0">
                    <a:solidFill>
                      <a:schemeClr val="tx1"/>
                    </a:solidFill>
                    <a:latin typeface="Trebuchet MS" pitchFamily="34" charset="0"/>
                  </a:rPr>
                  <a:t>Jordan</a:t>
                </a:r>
              </a:p>
            </p:txBody>
          </p:sp>
          <p:sp>
            <p:nvSpPr>
              <p:cNvPr id="15" name="Rectangle 12"/>
              <p:cNvSpPr/>
              <p:nvPr/>
            </p:nvSpPr>
            <p:spPr bwMode="auto">
              <a:xfrm>
                <a:off x="2092458" y="2423841"/>
                <a:ext cx="1513000" cy="792151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AU" sz="750" b="1" dirty="0">
                    <a:solidFill>
                      <a:schemeClr val="bg1"/>
                    </a:solidFill>
                    <a:latin typeface="Trebuchet MS" pitchFamily="34" charset="0"/>
                  </a:rPr>
                  <a:t>WG 1 Geodetic infrastructure Standards</a:t>
                </a:r>
              </a:p>
            </p:txBody>
          </p:sp>
          <p:sp>
            <p:nvSpPr>
              <p:cNvPr id="16" name="Rectangle 10"/>
              <p:cNvSpPr>
                <a:spLocks noChangeArrowheads="1"/>
              </p:cNvSpPr>
              <p:nvPr/>
            </p:nvSpPr>
            <p:spPr bwMode="auto">
              <a:xfrm>
                <a:off x="2051179" y="1628763"/>
                <a:ext cx="1512999" cy="649278"/>
              </a:xfrm>
              <a:prstGeom prst="rect">
                <a:avLst/>
              </a:prstGeom>
              <a:ln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rgbClr val="0066FF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rgbClr val="0066FF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rgbClr val="0066FF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  <a:defRPr/>
                </a:pPr>
                <a:r>
                  <a:rPr lang="en-AU" altLang="en-US" sz="750" b="1" dirty="0" smtClean="0">
                    <a:solidFill>
                      <a:schemeClr val="tx1"/>
                    </a:solidFill>
                    <a:latin typeface="Trebuchet MS" pitchFamily="34" charset="0"/>
                  </a:rPr>
                  <a:t>Ethiopia, Burkina</a:t>
                </a:r>
                <a:endParaRPr lang="en-AU" altLang="en-US" sz="750" b="1" dirty="0">
                  <a:solidFill>
                    <a:schemeClr val="tx1"/>
                  </a:solidFill>
                  <a:latin typeface="Trebuchet MS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None/>
                  <a:defRPr/>
                </a:pPr>
                <a:r>
                  <a:rPr lang="en-AU" altLang="en-US" sz="750" b="1" dirty="0" smtClean="0">
                    <a:solidFill>
                      <a:schemeClr val="tx1"/>
                    </a:solidFill>
                    <a:latin typeface="Trebuchet MS" pitchFamily="34" charset="0"/>
                  </a:rPr>
                  <a:t>South Africa, Morocco, Cameroon, </a:t>
                </a:r>
                <a:r>
                  <a:rPr lang="en-AU" altLang="en-US" sz="750" b="1" dirty="0">
                    <a:solidFill>
                      <a:schemeClr val="tx1"/>
                    </a:solidFill>
                    <a:latin typeface="Trebuchet MS" pitchFamily="34" charset="0"/>
                  </a:rPr>
                  <a:t>ECA</a:t>
                </a:r>
                <a:endParaRPr lang="en-AU" altLang="en-US" sz="750" b="1" i="1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17" name="Rectangle 11"/>
              <p:cNvSpPr/>
              <p:nvPr/>
            </p:nvSpPr>
            <p:spPr bwMode="auto">
              <a:xfrm>
                <a:off x="7463367" y="2457427"/>
                <a:ext cx="1430444" cy="792151"/>
              </a:xfrm>
              <a:prstGeom prst="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AU" sz="750" b="1" dirty="0">
                    <a:solidFill>
                      <a:schemeClr val="bg1"/>
                    </a:solidFill>
                    <a:latin typeface="Trebuchet MS" pitchFamily="34" charset="0"/>
                  </a:rPr>
                  <a:t>European Commission</a:t>
                </a:r>
              </a:p>
              <a:p>
                <a:pPr algn="ctr">
                  <a:defRPr/>
                </a:pPr>
                <a:r>
                  <a:rPr lang="en-AU" sz="750" b="1" dirty="0">
                    <a:solidFill>
                      <a:schemeClr val="bg1"/>
                    </a:solidFill>
                    <a:latin typeface="Trebuchet MS" pitchFamily="34" charset="0"/>
                  </a:rPr>
                  <a:t>+ </a:t>
                </a:r>
                <a:r>
                  <a:rPr lang="en-AU" sz="750" b="1" dirty="0" err="1">
                    <a:solidFill>
                      <a:schemeClr val="bg1"/>
                    </a:solidFill>
                    <a:latin typeface="Trebuchet MS" pitchFamily="34" charset="0"/>
                  </a:rPr>
                  <a:t>Eurostat</a:t>
                </a:r>
                <a:endParaRPr lang="en-AU" sz="750" b="1" dirty="0">
                  <a:solidFill>
                    <a:schemeClr val="bg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18" name="Rectangle 12"/>
              <p:cNvSpPr/>
              <p:nvPr/>
            </p:nvSpPr>
            <p:spPr bwMode="auto">
              <a:xfrm>
                <a:off x="7453841" y="3367052"/>
                <a:ext cx="1428856" cy="792152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AU" sz="750" b="1" dirty="0">
                    <a:solidFill>
                      <a:srgbClr val="000066"/>
                    </a:solidFill>
                    <a:latin typeface="Trebuchet MS" pitchFamily="34" charset="0"/>
                  </a:rPr>
                  <a:t>Euro</a:t>
                </a:r>
              </a:p>
              <a:p>
                <a:pPr algn="ctr">
                  <a:defRPr/>
                </a:pPr>
                <a:r>
                  <a:rPr lang="en-AU" sz="750" b="1" dirty="0" err="1">
                    <a:solidFill>
                      <a:srgbClr val="000066"/>
                    </a:solidFill>
                    <a:latin typeface="Trebuchet MS" pitchFamily="34" charset="0"/>
                  </a:rPr>
                  <a:t>Geographics</a:t>
                </a:r>
                <a:endParaRPr lang="en-AU" sz="750" b="1" dirty="0">
                  <a:solidFill>
                    <a:srgbClr val="000066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19" name="Rectangle 10"/>
              <p:cNvSpPr>
                <a:spLocks noChangeArrowheads="1"/>
              </p:cNvSpPr>
              <p:nvPr/>
            </p:nvSpPr>
            <p:spPr bwMode="auto">
              <a:xfrm>
                <a:off x="7453841" y="1628763"/>
                <a:ext cx="1439970" cy="649278"/>
              </a:xfrm>
              <a:prstGeom prst="rect">
                <a:avLst/>
              </a:prstGeom>
              <a:ln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rgbClr val="0066FF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rgbClr val="0066FF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rgbClr val="0066FF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n-AU" altLang="en-US" sz="750" b="1" dirty="0">
                    <a:solidFill>
                      <a:schemeClr val="tx1"/>
                    </a:solidFill>
                    <a:latin typeface="Trebuchet MS" pitchFamily="34" charset="0"/>
                  </a:rPr>
                  <a:t>Sweden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n-AU" altLang="en-US" sz="750" b="1" dirty="0">
                    <a:solidFill>
                      <a:schemeClr val="tx1"/>
                    </a:solidFill>
                    <a:latin typeface="Trebuchet MS" pitchFamily="34" charset="0"/>
                  </a:rPr>
                  <a:t>Netherlands/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n-AU" altLang="en-US" sz="750" b="1" i="1" dirty="0" err="1">
                    <a:solidFill>
                      <a:schemeClr val="tx1"/>
                    </a:solidFill>
                    <a:latin typeface="Trebuchet MS" pitchFamily="34" charset="0"/>
                  </a:rPr>
                  <a:t>EuroGeographics</a:t>
                </a:r>
                <a:endParaRPr lang="en-AU" altLang="en-US" sz="750" b="1" i="1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 bwMode="auto">
              <a:xfrm>
                <a:off x="5653483" y="4302077"/>
                <a:ext cx="1500299" cy="792151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AU" sz="750" b="1" dirty="0">
                    <a:solidFill>
                      <a:srgbClr val="000066"/>
                    </a:solidFill>
                    <a:latin typeface="Trebuchet MS" pitchFamily="34" charset="0"/>
                  </a:rPr>
                  <a:t>WG</a:t>
                </a:r>
              </a:p>
              <a:p>
                <a:pPr algn="ctr">
                  <a:defRPr/>
                </a:pPr>
                <a:r>
                  <a:rPr lang="en-AU" sz="750" b="1" dirty="0">
                    <a:solidFill>
                      <a:srgbClr val="000066"/>
                    </a:solidFill>
                    <a:latin typeface="Trebuchet MS" pitchFamily="34" charset="0"/>
                  </a:rPr>
                  <a:t>Regional Coordination &amp; Cooperation</a:t>
                </a:r>
              </a:p>
            </p:txBody>
          </p:sp>
          <p:sp>
            <p:nvSpPr>
              <p:cNvPr id="21" name="Rectangle 20"/>
              <p:cNvSpPr/>
              <p:nvPr/>
            </p:nvSpPr>
            <p:spPr bwMode="auto">
              <a:xfrm>
                <a:off x="5663009" y="2430439"/>
                <a:ext cx="1501886" cy="792152"/>
              </a:xfrm>
              <a:prstGeom prst="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AU" sz="750" b="1" dirty="0">
                    <a:solidFill>
                      <a:srgbClr val="FFFFFF"/>
                    </a:solidFill>
                    <a:latin typeface="Trebuchet MS" pitchFamily="34" charset="0"/>
                  </a:rPr>
                  <a:t>WG</a:t>
                </a:r>
              </a:p>
              <a:p>
                <a:pPr algn="ctr">
                  <a:defRPr/>
                </a:pPr>
                <a:r>
                  <a:rPr lang="en-AU" sz="750" b="1" dirty="0">
                    <a:solidFill>
                      <a:srgbClr val="FFFFFF"/>
                    </a:solidFill>
                    <a:latin typeface="Trebuchet MS" pitchFamily="34" charset="0"/>
                  </a:rPr>
                  <a:t>NSDI</a:t>
                </a:r>
              </a:p>
            </p:txBody>
          </p:sp>
          <p:sp>
            <p:nvSpPr>
              <p:cNvPr id="22" name="Rectangle 21"/>
              <p:cNvSpPr/>
              <p:nvPr/>
            </p:nvSpPr>
            <p:spPr bwMode="auto">
              <a:xfrm>
                <a:off x="5653483" y="3367052"/>
                <a:ext cx="1500299" cy="792152"/>
              </a:xfrm>
              <a:prstGeom prst="rect">
                <a:avLst/>
              </a:prstGeom>
              <a:solidFill>
                <a:srgbClr val="00B05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AU" sz="750" b="1" dirty="0">
                    <a:solidFill>
                      <a:srgbClr val="FFFFFF"/>
                    </a:solidFill>
                    <a:latin typeface="Trebuchet MS" pitchFamily="34" charset="0"/>
                  </a:rPr>
                  <a:t>WG </a:t>
                </a:r>
              </a:p>
              <a:p>
                <a:pPr algn="ctr">
                  <a:defRPr/>
                </a:pPr>
                <a:r>
                  <a:rPr lang="en-AU" sz="750" b="1" dirty="0">
                    <a:solidFill>
                      <a:srgbClr val="FFFFFF"/>
                    </a:solidFill>
                    <a:latin typeface="Trebuchet MS" pitchFamily="34" charset="0"/>
                  </a:rPr>
                  <a:t>Integration </a:t>
                </a:r>
              </a:p>
              <a:p>
                <a:pPr algn="ctr">
                  <a:defRPr/>
                </a:pPr>
                <a:r>
                  <a:rPr lang="en-AU" sz="750" b="1" dirty="0">
                    <a:solidFill>
                      <a:srgbClr val="FFFFFF"/>
                    </a:solidFill>
                    <a:latin typeface="Trebuchet MS" pitchFamily="34" charset="0"/>
                  </a:rPr>
                  <a:t>Stat &amp; Geo</a:t>
                </a:r>
              </a:p>
            </p:txBody>
          </p:sp>
          <p:sp>
            <p:nvSpPr>
              <p:cNvPr id="23" name="Rectangle 10"/>
              <p:cNvSpPr>
                <a:spLocks noChangeArrowheads="1"/>
              </p:cNvSpPr>
              <p:nvPr/>
            </p:nvSpPr>
            <p:spPr bwMode="auto">
              <a:xfrm>
                <a:off x="5651896" y="1628763"/>
                <a:ext cx="1512999" cy="649278"/>
              </a:xfrm>
              <a:prstGeom prst="rect">
                <a:avLst/>
              </a:prstGeom>
              <a:ln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rgbClr val="0066FF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rgbClr val="0066FF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rgbClr val="0066FF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0066FF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n-AU" altLang="en-US" sz="750" b="1" dirty="0">
                    <a:solidFill>
                      <a:schemeClr val="tx1"/>
                    </a:solidFill>
                    <a:latin typeface="Trebuchet MS" pitchFamily="34" charset="0"/>
                  </a:rPr>
                  <a:t>Mexico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n-AU" altLang="en-US" sz="750" b="1" dirty="0">
                    <a:solidFill>
                      <a:schemeClr val="tx1"/>
                    </a:solidFill>
                    <a:latin typeface="Trebuchet MS" pitchFamily="34" charset="0"/>
                  </a:rPr>
                  <a:t>Chile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n-AU" altLang="en-US" sz="750" b="1" i="1" dirty="0">
                    <a:solidFill>
                      <a:schemeClr val="tx1"/>
                    </a:solidFill>
                    <a:latin typeface="Trebuchet MS" pitchFamily="34" charset="0"/>
                  </a:rPr>
                  <a:t>Mexico</a:t>
                </a:r>
              </a:p>
            </p:txBody>
          </p:sp>
          <p:sp>
            <p:nvSpPr>
              <p:cNvPr id="24" name="Rectangle 10"/>
              <p:cNvSpPr/>
              <p:nvPr/>
            </p:nvSpPr>
            <p:spPr bwMode="auto">
              <a:xfrm>
                <a:off x="5653483" y="5216464"/>
                <a:ext cx="1500299" cy="792151"/>
              </a:xfrm>
              <a:prstGeom prst="rect">
                <a:avLst/>
              </a:prstGeom>
              <a:solidFill>
                <a:srgbClr val="000066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AU" sz="750" b="1" dirty="0">
                    <a:solidFill>
                      <a:srgbClr val="FFFFFF"/>
                    </a:solidFill>
                    <a:latin typeface="Trebuchet MS" pitchFamily="34" charset="0"/>
                  </a:rPr>
                  <a:t>WG</a:t>
                </a:r>
              </a:p>
              <a:p>
                <a:pPr algn="ctr">
                  <a:defRPr/>
                </a:pPr>
                <a:r>
                  <a:rPr lang="en-AU" sz="750" b="1" dirty="0">
                    <a:solidFill>
                      <a:srgbClr val="FFFFFF"/>
                    </a:solidFill>
                    <a:latin typeface="Trebuchet MS" pitchFamily="34" charset="0"/>
                  </a:rPr>
                  <a:t>GI in DDR</a:t>
                </a:r>
              </a:p>
            </p:txBody>
          </p:sp>
          <p:sp>
            <p:nvSpPr>
              <p:cNvPr id="25" name="Rectangle 10"/>
              <p:cNvSpPr/>
              <p:nvPr/>
            </p:nvSpPr>
            <p:spPr bwMode="auto">
              <a:xfrm>
                <a:off x="7466542" y="4290964"/>
                <a:ext cx="1428856" cy="792152"/>
              </a:xfrm>
              <a:prstGeom prst="rect">
                <a:avLst/>
              </a:prstGeom>
              <a:solidFill>
                <a:srgbClr val="00B0F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AU" sz="750" b="1" dirty="0">
                    <a:solidFill>
                      <a:srgbClr val="FFFFFF"/>
                    </a:solidFill>
                    <a:latin typeface="Trebuchet MS" pitchFamily="34" charset="0"/>
                  </a:rPr>
                  <a:t>WG A</a:t>
                </a:r>
              </a:p>
              <a:p>
                <a:pPr algn="ctr">
                  <a:defRPr/>
                </a:pPr>
                <a:r>
                  <a:rPr lang="en-AU" sz="750" b="1" dirty="0">
                    <a:solidFill>
                      <a:srgbClr val="FFFFFF"/>
                    </a:solidFill>
                    <a:latin typeface="Trebuchet MS" pitchFamily="34" charset="0"/>
                  </a:rPr>
                  <a:t>Core Data</a:t>
                </a:r>
              </a:p>
              <a:p>
                <a:pPr>
                  <a:defRPr/>
                </a:pPr>
                <a:endParaRPr lang="en-AU" sz="750" b="1" dirty="0">
                  <a:solidFill>
                    <a:srgbClr val="FFFFFF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26" name="Rectangle 10"/>
              <p:cNvSpPr/>
              <p:nvPr/>
            </p:nvSpPr>
            <p:spPr bwMode="auto">
              <a:xfrm>
                <a:off x="7458605" y="5218051"/>
                <a:ext cx="1428856" cy="792152"/>
              </a:xfrm>
              <a:prstGeom prst="rect">
                <a:avLst/>
              </a:prstGeom>
              <a:solidFill>
                <a:srgbClr val="00B05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AU" sz="750" b="1" dirty="0">
                    <a:solidFill>
                      <a:srgbClr val="FFFFFF"/>
                    </a:solidFill>
                    <a:latin typeface="Trebuchet MS" pitchFamily="34" charset="0"/>
                  </a:rPr>
                  <a:t>WG B</a:t>
                </a:r>
              </a:p>
              <a:p>
                <a:pPr algn="ctr">
                  <a:defRPr/>
                </a:pPr>
                <a:r>
                  <a:rPr lang="en-AU" sz="750" b="1" dirty="0">
                    <a:solidFill>
                      <a:srgbClr val="FFFFFF"/>
                    </a:solidFill>
                    <a:latin typeface="Trebuchet MS" pitchFamily="34" charset="0"/>
                  </a:rPr>
                  <a:t>Data Integration</a:t>
                </a:r>
              </a:p>
            </p:txBody>
          </p:sp>
          <p:sp>
            <p:nvSpPr>
              <p:cNvPr id="27" name="Rectangle 12"/>
              <p:cNvSpPr/>
              <p:nvPr/>
            </p:nvSpPr>
            <p:spPr bwMode="auto">
              <a:xfrm>
                <a:off x="2084519" y="4314777"/>
                <a:ext cx="1513000" cy="792151"/>
              </a:xfrm>
              <a:prstGeom prst="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AU" sz="750" b="1" dirty="0">
                    <a:solidFill>
                      <a:srgbClr val="FFFFFF"/>
                    </a:solidFill>
                    <a:latin typeface="Trebuchet MS" pitchFamily="34" charset="0"/>
                  </a:rPr>
                  <a:t>WG 3</a:t>
                </a:r>
              </a:p>
              <a:p>
                <a:pPr algn="ctr">
                  <a:defRPr/>
                </a:pPr>
                <a:r>
                  <a:rPr lang="en-AU" sz="750" b="1" dirty="0">
                    <a:solidFill>
                      <a:srgbClr val="FFFFFF"/>
                    </a:solidFill>
                    <a:latin typeface="Trebuchet MS" pitchFamily="34" charset="0"/>
                  </a:rPr>
                  <a:t>Institutional</a:t>
                </a:r>
              </a:p>
              <a:p>
                <a:pPr algn="ctr">
                  <a:defRPr/>
                </a:pPr>
                <a:r>
                  <a:rPr lang="en-AU" sz="750" b="1" dirty="0">
                    <a:solidFill>
                      <a:srgbClr val="FFFFFF"/>
                    </a:solidFill>
                    <a:latin typeface="Trebuchet MS" pitchFamily="34" charset="0"/>
                  </a:rPr>
                  <a:t>&amp; Legal</a:t>
                </a:r>
              </a:p>
            </p:txBody>
          </p:sp>
          <p:sp>
            <p:nvSpPr>
              <p:cNvPr id="28" name="Rectangle 12"/>
              <p:cNvSpPr/>
              <p:nvPr/>
            </p:nvSpPr>
            <p:spPr bwMode="auto">
              <a:xfrm>
                <a:off x="2092457" y="5175190"/>
                <a:ext cx="1512999" cy="790564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AU" sz="750" b="1" dirty="0">
                    <a:solidFill>
                      <a:srgbClr val="000066"/>
                    </a:solidFill>
                    <a:latin typeface="Trebuchet MS" pitchFamily="34" charset="0"/>
                  </a:rPr>
                  <a:t>WG 4</a:t>
                </a:r>
              </a:p>
              <a:p>
                <a:pPr algn="ctr">
                  <a:defRPr/>
                </a:pPr>
                <a:r>
                  <a:rPr lang="en-AU" sz="750" b="1" dirty="0">
                    <a:solidFill>
                      <a:srgbClr val="000066"/>
                    </a:solidFill>
                    <a:latin typeface="Trebuchet MS" pitchFamily="34" charset="0"/>
                  </a:rPr>
                  <a:t>Capacity Building</a:t>
                </a:r>
              </a:p>
            </p:txBody>
          </p:sp>
          <p:sp>
            <p:nvSpPr>
              <p:cNvPr id="29" name="Rectangle 12"/>
              <p:cNvSpPr/>
              <p:nvPr/>
            </p:nvSpPr>
            <p:spPr bwMode="auto">
              <a:xfrm>
                <a:off x="3849949" y="2447902"/>
                <a:ext cx="1513000" cy="792151"/>
              </a:xfrm>
              <a:prstGeom prst="rect">
                <a:avLst/>
              </a:prstGeom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AU" sz="750" b="1" dirty="0">
                    <a:solidFill>
                      <a:srgbClr val="FFFFFF"/>
                    </a:solidFill>
                    <a:latin typeface="Trebuchet MS" pitchFamily="34" charset="0"/>
                  </a:rPr>
                  <a:t>WG </a:t>
                </a:r>
              </a:p>
              <a:p>
                <a:pPr algn="ctr">
                  <a:defRPr/>
                </a:pPr>
                <a:r>
                  <a:rPr lang="en-AU" sz="750" b="1" dirty="0">
                    <a:solidFill>
                      <a:srgbClr val="FFFFFF"/>
                    </a:solidFill>
                    <a:latin typeface="Trebuchet MS" pitchFamily="34" charset="0"/>
                  </a:rPr>
                  <a:t>Institutional, Legal, Policy</a:t>
                </a:r>
              </a:p>
            </p:txBody>
          </p:sp>
          <p:sp>
            <p:nvSpPr>
              <p:cNvPr id="30" name="Rectangle 12"/>
              <p:cNvSpPr/>
              <p:nvPr/>
            </p:nvSpPr>
            <p:spPr bwMode="auto">
              <a:xfrm>
                <a:off x="3851538" y="3374989"/>
                <a:ext cx="1512999" cy="792151"/>
              </a:xfrm>
              <a:prstGeom prst="rect">
                <a:avLst/>
              </a:prstGeom>
              <a:solidFill>
                <a:srgbClr val="00B0F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AU" sz="750" b="1" dirty="0">
                    <a:solidFill>
                      <a:srgbClr val="FFFFFF"/>
                    </a:solidFill>
                    <a:latin typeface="Trebuchet MS" pitchFamily="34" charset="0"/>
                  </a:rPr>
                  <a:t>WG</a:t>
                </a:r>
              </a:p>
              <a:p>
                <a:pPr algn="ctr">
                  <a:defRPr/>
                </a:pPr>
                <a:r>
                  <a:rPr lang="en-AU" sz="750" b="1" dirty="0">
                    <a:solidFill>
                      <a:srgbClr val="FFFFFF"/>
                    </a:solidFill>
                    <a:latin typeface="Trebuchet MS" pitchFamily="34" charset="0"/>
                  </a:rPr>
                  <a:t>Fundamental Data &amp; Geo Standards</a:t>
                </a:r>
              </a:p>
            </p:txBody>
          </p:sp>
          <p:sp>
            <p:nvSpPr>
              <p:cNvPr id="31" name="Rectangle 12"/>
              <p:cNvSpPr/>
              <p:nvPr/>
            </p:nvSpPr>
            <p:spPr bwMode="auto">
              <a:xfrm>
                <a:off x="3843599" y="4317952"/>
                <a:ext cx="1511412" cy="792151"/>
              </a:xfrm>
              <a:prstGeom prst="rect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AU" sz="750" b="1" dirty="0">
                    <a:solidFill>
                      <a:srgbClr val="FFFFFF"/>
                    </a:solidFill>
                    <a:latin typeface="Trebuchet MS" pitchFamily="34" charset="0"/>
                  </a:rPr>
                  <a:t>WG</a:t>
                </a:r>
              </a:p>
              <a:p>
                <a:pPr algn="ctr">
                  <a:defRPr/>
                </a:pPr>
                <a:r>
                  <a:rPr lang="en-AU" sz="750" b="1" dirty="0">
                    <a:solidFill>
                      <a:srgbClr val="FFFFFF"/>
                    </a:solidFill>
                    <a:latin typeface="Trebuchet MS" pitchFamily="34" charset="0"/>
                  </a:rPr>
                  <a:t>Geodetic Reference</a:t>
                </a:r>
              </a:p>
            </p:txBody>
          </p:sp>
          <p:sp>
            <p:nvSpPr>
              <p:cNvPr id="32" name="Rectangle 12"/>
              <p:cNvSpPr/>
              <p:nvPr/>
            </p:nvSpPr>
            <p:spPr bwMode="auto">
              <a:xfrm>
                <a:off x="3851538" y="5246626"/>
                <a:ext cx="1512999" cy="792152"/>
              </a:xfrm>
              <a:prstGeom prst="rect">
                <a:avLst/>
              </a:prstGeom>
              <a:solidFill>
                <a:srgbClr val="00B05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AU" sz="750" b="1" dirty="0">
                    <a:solidFill>
                      <a:srgbClr val="FFFFFF"/>
                    </a:solidFill>
                    <a:latin typeface="Trebuchet MS" pitchFamily="34" charset="0"/>
                  </a:rPr>
                  <a:t>WG</a:t>
                </a:r>
              </a:p>
              <a:p>
                <a:pPr algn="ctr">
                  <a:defRPr/>
                </a:pPr>
                <a:r>
                  <a:rPr lang="en-AU" sz="750" b="1" dirty="0">
                    <a:solidFill>
                      <a:srgbClr val="FFFFFF"/>
                    </a:solidFill>
                    <a:latin typeface="Trebuchet MS" pitchFamily="34" charset="0"/>
                  </a:rPr>
                  <a:t>Integration </a:t>
                </a:r>
                <a:r>
                  <a:rPr lang="en-AU" sz="750" b="1" dirty="0" err="1">
                    <a:solidFill>
                      <a:srgbClr val="FFFFFF"/>
                    </a:solidFill>
                    <a:latin typeface="Trebuchet MS" pitchFamily="34" charset="0"/>
                  </a:rPr>
                  <a:t>Stat&amp;Geo</a:t>
                </a:r>
                <a:endParaRPr lang="en-AU" sz="750" b="1" dirty="0">
                  <a:solidFill>
                    <a:srgbClr val="FFFFFF"/>
                  </a:solidFill>
                  <a:latin typeface="Trebuchet MS" pitchFamily="34" charset="0"/>
                </a:endParaRPr>
              </a:p>
            </p:txBody>
          </p:sp>
        </p:grpSp>
        <p:sp>
          <p:nvSpPr>
            <p:cNvPr id="34" name="Rectangle 12"/>
            <p:cNvSpPr/>
            <p:nvPr/>
          </p:nvSpPr>
          <p:spPr bwMode="auto">
            <a:xfrm>
              <a:off x="4421255" y="4805804"/>
              <a:ext cx="1017647" cy="474227"/>
            </a:xfrm>
            <a:prstGeom prst="rect">
              <a:avLst/>
            </a:prstGeom>
            <a:solidFill>
              <a:srgbClr val="00B05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AU" sz="750" b="1" dirty="0">
                  <a:solidFill>
                    <a:schemeClr val="bg1"/>
                  </a:solidFill>
                  <a:latin typeface="Trebuchet MS" pitchFamily="34" charset="0"/>
                </a:rPr>
                <a:t>WG 5</a:t>
              </a:r>
            </a:p>
            <a:p>
              <a:pPr algn="ctr">
                <a:defRPr/>
              </a:pPr>
              <a:r>
                <a:rPr lang="en-AU" sz="750" b="1" dirty="0">
                  <a:solidFill>
                    <a:schemeClr val="bg1"/>
                  </a:solidFill>
                  <a:latin typeface="Trebuchet MS" pitchFamily="34" charset="0"/>
                </a:rPr>
                <a:t>Integration of Geospatial &amp; Stats</a:t>
              </a:r>
            </a:p>
          </p:txBody>
        </p:sp>
        <p:sp>
          <p:nvSpPr>
            <p:cNvPr id="35" name="Rectangle 12"/>
            <p:cNvSpPr/>
            <p:nvPr/>
          </p:nvSpPr>
          <p:spPr bwMode="auto">
            <a:xfrm>
              <a:off x="4406742" y="3178176"/>
              <a:ext cx="1017647" cy="474228"/>
            </a:xfrm>
            <a:prstGeom prst="rect">
              <a:avLst/>
            </a:prstGeom>
            <a:solidFill>
              <a:srgbClr val="00B0F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AU" sz="750" b="1" dirty="0">
                  <a:solidFill>
                    <a:schemeClr val="bg1"/>
                  </a:solidFill>
                  <a:latin typeface="Trebuchet MS" pitchFamily="34" charset="0"/>
                </a:rPr>
                <a:t>WG 2</a:t>
              </a:r>
            </a:p>
            <a:p>
              <a:pPr algn="ctr">
                <a:defRPr/>
              </a:pPr>
              <a:r>
                <a:rPr lang="en-AU" sz="750" b="1" dirty="0">
                  <a:solidFill>
                    <a:schemeClr val="bg1"/>
                  </a:solidFill>
                  <a:latin typeface="Trebuchet MS" pitchFamily="34" charset="0"/>
                </a:rPr>
                <a:t>Fundamental Datasets and Standards</a:t>
              </a:r>
            </a:p>
          </p:txBody>
        </p:sp>
      </p:grpSp>
      <p:pic>
        <p:nvPicPr>
          <p:cNvPr id="33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5522" y="1402914"/>
            <a:ext cx="3046478" cy="49077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8" name="TextBox 37"/>
          <p:cNvSpPr txBox="1"/>
          <p:nvPr/>
        </p:nvSpPr>
        <p:spPr>
          <a:xfrm>
            <a:off x="5821458" y="5699825"/>
            <a:ext cx="314814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Working Groups</a:t>
            </a:r>
            <a:endParaRPr lang="en-GB" sz="2800" dirty="0" err="1" smtClean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14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35001" y="1442672"/>
            <a:ext cx="11463214" cy="470022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Making the WGs more effective</a:t>
            </a:r>
          </a:p>
          <a:p>
            <a:pPr lvl="1"/>
            <a:r>
              <a:rPr lang="en-US" dirty="0" smtClean="0"/>
              <a:t>Why the WG are not fulfilling their functions? – Need for Evaluation</a:t>
            </a:r>
          </a:p>
          <a:p>
            <a:pPr lvl="1"/>
            <a:r>
              <a:rPr lang="en-US" dirty="0" smtClean="0"/>
              <a:t>What are the best means of communication? Face-to-face meetings, WebEx, Online Platform – Need for a modus operandi</a:t>
            </a:r>
          </a:p>
          <a:p>
            <a:r>
              <a:rPr lang="en-US" dirty="0" smtClean="0"/>
              <a:t>Matching the Terms of Reference</a:t>
            </a:r>
          </a:p>
          <a:p>
            <a:pPr lvl="1"/>
            <a:r>
              <a:rPr lang="en-US" dirty="0" smtClean="0"/>
              <a:t>Are the current terms of reference fitting to the mandate?</a:t>
            </a:r>
          </a:p>
          <a:p>
            <a:pPr lvl="1"/>
            <a:r>
              <a:rPr lang="en-US" dirty="0" smtClean="0"/>
              <a:t>Is the current membership fitting-for-purpose?</a:t>
            </a:r>
          </a:p>
          <a:p>
            <a:r>
              <a:rPr lang="en-US" dirty="0" smtClean="0"/>
              <a:t>Engaging the WGs</a:t>
            </a:r>
          </a:p>
          <a:p>
            <a:pPr lvl="1"/>
            <a:r>
              <a:rPr lang="en-US" dirty="0" smtClean="0"/>
              <a:t>Participation </a:t>
            </a:r>
            <a:r>
              <a:rPr lang="en-US" dirty="0"/>
              <a:t>to the work of various Expert and Working </a:t>
            </a:r>
            <a:r>
              <a:rPr lang="en-US" dirty="0" smtClean="0"/>
              <a:t>Groups at global level: </a:t>
            </a:r>
            <a:r>
              <a:rPr lang="en-US" dirty="0"/>
              <a:t>Updates, issues and opportunities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Translating </a:t>
            </a:r>
            <a:r>
              <a:rPr lang="en-US" dirty="0"/>
              <a:t>the </a:t>
            </a:r>
            <a:r>
              <a:rPr lang="en-US" dirty="0" smtClean="0"/>
              <a:t>African action </a:t>
            </a:r>
            <a:r>
              <a:rPr lang="en-US" dirty="0"/>
              <a:t>plan into concrete </a:t>
            </a:r>
            <a:r>
              <a:rPr lang="en-US" dirty="0" smtClean="0"/>
              <a:t>actionable projects</a:t>
            </a:r>
            <a:endParaRPr lang="en-US" dirty="0"/>
          </a:p>
          <a:p>
            <a:pPr lvl="1"/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and Issues for Discussion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52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esentation level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tx2">
              <a:lumMod val="20000"/>
              <a:lumOff val="80000"/>
            </a:schemeClr>
          </a:solidFill>
        </a:ln>
      </a:spPr>
      <a:bodyPr wrap="none" rtlCol="0">
        <a:spAutoFit/>
      </a:bodyPr>
      <a:lstStyle>
        <a:defPPr>
          <a:defRPr dirty="0" err="1" smtClean="0">
            <a:ln>
              <a:solidFill>
                <a:schemeClr val="accent1">
                  <a:lumMod val="20000"/>
                  <a:lumOff val="80000"/>
                </a:schemeClr>
              </a:solidFill>
            </a:ln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 level design" id="{00E2FDB5-77A3-416C-8232-A2B8AB0B9A01}" vid="{6E3E8A63-E899-4F92-AFE5-C80B3CCFC0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63AA760-FEA7-44E2-BB85-0893DB8CD7D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 design slides (Level design)</Template>
  <TotalTime>0</TotalTime>
  <Words>291</Words>
  <Application>Microsoft Office PowerPoint</Application>
  <PresentationFormat>Widescreen</PresentationFormat>
  <Paragraphs>88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Century Gothic</vt:lpstr>
      <vt:lpstr>Times New Roman</vt:lpstr>
      <vt:lpstr>Trebuchet MS</vt:lpstr>
      <vt:lpstr>Wingdings</vt:lpstr>
      <vt:lpstr>Presentation level design</vt:lpstr>
      <vt:lpstr>The African Action Plan :  Mechanisms &amp; Frameworks</vt:lpstr>
      <vt:lpstr>Challenges and Issues for Discussion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2016-11-12T13:36:42Z</dcterms:created>
  <dcterms:modified xsi:type="dcterms:W3CDTF">2018-10-01T17:13:56Z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TC034605409991</vt:lpwstr>
  </property>
</Properties>
</file>