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6" r:id="rId2"/>
  </p:sldMasterIdLst>
  <p:notesMasterIdLst>
    <p:notesMasterId r:id="rId6"/>
  </p:notesMasterIdLst>
  <p:handoutMasterIdLst>
    <p:handoutMasterId r:id="rId7"/>
  </p:handoutMasterIdLst>
  <p:sldIdLst>
    <p:sldId id="257" r:id="rId3"/>
    <p:sldId id="370" r:id="rId4"/>
    <p:sldId id="4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8" autoAdjust="0"/>
    <p:restoredTop sz="94660"/>
  </p:normalViewPr>
  <p:slideViewPr>
    <p:cSldViewPr snapToGrid="0">
      <p:cViewPr varScale="1">
        <p:scale>
          <a:sx n="58" d="100"/>
          <a:sy n="58" d="100"/>
        </p:scale>
        <p:origin x="240" y="4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6" d="100"/>
          <a:sy n="76" d="100"/>
        </p:scale>
        <p:origin x="177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8C66D5-35F2-4B2B-B66A-28018F619124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6073D5-63C2-4933-B970-D96552757D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818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B7E8A-1102-47A1-B1C3-36AE88809383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11EAB-687D-4AE4-B775-678A923E9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03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33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14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1EAB-687D-4AE4-B775-678A923E94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498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48" y="0"/>
            <a:ext cx="12188952" cy="6858000"/>
            <a:chOff x="3048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3048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574798" y="3537161"/>
              <a:ext cx="9144001" cy="196717"/>
              <a:chOff x="1523999" y="4379129"/>
              <a:chExt cx="9144001" cy="196717"/>
            </a:xfrm>
          </p:grpSpPr>
          <p:sp>
            <p:nvSpPr>
              <p:cNvPr id="19" name="Rectangle 18" descr="Gold bar"/>
              <p:cNvSpPr>
                <a:spLocks noChangeArrowheads="1"/>
              </p:cNvSpPr>
              <p:nvPr/>
            </p:nvSpPr>
            <p:spPr bwMode="auto">
              <a:xfrm rot="16200000" flipH="1">
                <a:off x="2949872" y="2953256"/>
                <a:ext cx="196717" cy="3048463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0" name="Rectangle 19" descr="Orange bar"/>
              <p:cNvSpPr>
                <a:spLocks noChangeArrowheads="1"/>
              </p:cNvSpPr>
              <p:nvPr/>
            </p:nvSpPr>
            <p:spPr bwMode="auto">
              <a:xfrm rot="16200000" flipH="1">
                <a:off x="5998335" y="2953256"/>
                <a:ext cx="196717" cy="3048463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" name="Rectangle 20" descr="Slate bar"/>
              <p:cNvSpPr>
                <a:spLocks noChangeArrowheads="1"/>
              </p:cNvSpPr>
              <p:nvPr/>
            </p:nvSpPr>
            <p:spPr bwMode="auto">
              <a:xfrm rot="16200000" flipH="1">
                <a:off x="9045410" y="2953256"/>
                <a:ext cx="196717" cy="3048463"/>
              </a:xfrm>
              <a:prstGeom prst="rect">
                <a:avLst/>
              </a:prstGeom>
              <a:solidFill>
                <a:schemeClr val="accent6"/>
              </a:solidFill>
              <a:ln w="9525">
                <a:noFill/>
                <a:miter lim="800000"/>
                <a:headEnd/>
                <a:tailEnd/>
              </a:ln>
              <a:effectLst>
                <a:reflection blurRad="6350" stA="50000" endA="300" endPos="38500" dist="50800" dir="5400000" sy="-100000" algn="bl" rotWithShape="0"/>
              </a:effectLst>
              <a:extLst/>
            </p:spPr>
            <p:txBody>
              <a:bodyPr wrap="none" anchor="ctr"/>
              <a:lstStyle/>
              <a:p>
                <a:pPr algn="ctr" eaLnBrk="1" hangingPunct="1"/>
                <a:endParaRPr 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561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2610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5DE3B5DE-687E-4601-9C25-48F7ABE0D7C5}" type="datetime1">
              <a:rPr lang="en-US" smtClean="0"/>
              <a:t>10/3/2018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0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3450" y="20302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1664363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96AC42F1-294F-4AFB-8F78-2EF579F09459}" type="datetime1">
              <a:rPr lang="en-US" smtClean="0"/>
              <a:pPr/>
              <a:t>10/3/2018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7436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SIG.2016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03363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9753" y="6273843"/>
            <a:ext cx="11510210" cy="36429"/>
          </a:xfrm>
          <a:prstGeom prst="line">
            <a:avLst/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681790" y="1358689"/>
            <a:ext cx="11510210" cy="36429"/>
          </a:xfrm>
          <a:prstGeom prst="line">
            <a:avLst/>
          </a:prstGeom>
          <a:ln w="38100" cmpd="sng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52" y="6310272"/>
            <a:ext cx="3940347" cy="5209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05" descr="GGIM-logo-title-on-side copy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25"/>
          <a:stretch>
            <a:fillRect/>
          </a:stretch>
        </p:blipFill>
        <p:spPr bwMode="auto">
          <a:xfrm>
            <a:off x="11153774" y="6384927"/>
            <a:ext cx="1038225" cy="440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07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1580A6EB-69F5-4723-B5E3-A6D9E36A957A}" type="datetime1">
              <a:rPr lang="en-US" smtClean="0"/>
              <a:t>10/3/2018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14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0FB02ED0-9CAE-481B-8D1D-B242F0282967}" type="datetime1">
              <a:rPr lang="en-US" smtClean="0"/>
              <a:t>10/3/2018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0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4696AB3F-7B84-45BD-A122-497866A73F4B}" type="datetime1">
              <a:rPr lang="en-US" smtClean="0"/>
              <a:t>10/3/2018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2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6395E536-1457-4CE4-8497-197239F05587}" type="datetime1">
              <a:rPr lang="en-US" smtClean="0"/>
              <a:t>10/3/2018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A4AF2F65-2726-4707-A7A6-DE21D14E80C5}" type="datetime1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SIG.2016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81790" y="6356350"/>
            <a:ext cx="11510210" cy="0"/>
          </a:xfrm>
          <a:prstGeom prst="line">
            <a:avLst/>
          </a:prstGeom>
          <a:ln w="38100" cmpd="sng">
            <a:solidFill>
              <a:srgbClr val="31859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234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1FA85564-6B99-4FC4-9CE3-22E750398B2E}" type="datetime1">
              <a:rPr lang="en-US" smtClean="0"/>
              <a:t>10/3/2018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9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2BCD2BEA-7F40-407D-B082-13022E8B2C99}" type="datetime1">
              <a:rPr lang="en-US" smtClean="0"/>
              <a:t>10/3/2018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50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BFD467DE-D084-42AA-B27F-22F6084CB8BB}" type="datetime1">
              <a:rPr lang="en-US" smtClean="0"/>
              <a:t>10/3/2018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9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3782E027-C2A0-4932-A761-986BAD82B671}" type="datetime1">
              <a:rPr lang="en-US" smtClean="0"/>
              <a:t>10/3/2018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2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6"/>
            <a:ext cx="12188952" cy="6858006"/>
            <a:chOff x="-2728" y="-5"/>
            <a:chExt cx="12188952" cy="6858006"/>
          </a:xfrm>
        </p:grpSpPr>
        <p:sp>
          <p:nvSpPr>
            <p:cNvPr id="26" name="Rectangle 25"/>
            <p:cNvSpPr/>
            <p:nvPr/>
          </p:nvSpPr>
          <p:spPr>
            <a:xfrm>
              <a:off x="-2728" y="1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-2727" y="-5"/>
              <a:ext cx="716424" cy="6858000"/>
              <a:chOff x="-2727" y="-5"/>
              <a:chExt cx="716424" cy="6858000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-2727" y="-5"/>
                <a:ext cx="571473" cy="6858000"/>
                <a:chOff x="6048440" y="-936481"/>
                <a:chExt cx="196717" cy="9144001"/>
              </a:xfrm>
            </p:grpSpPr>
            <p:sp>
              <p:nvSpPr>
                <p:cNvPr id="46" name="Rectangle 45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solidFill>
                  <a:schemeClr val="accent6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46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solidFill>
                  <a:schemeClr val="accent4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47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" name="Group 40"/>
              <p:cNvGrpSpPr/>
              <p:nvPr/>
            </p:nvGrpSpPr>
            <p:grpSpPr>
              <a:xfrm>
                <a:off x="566005" y="-5"/>
                <a:ext cx="147692" cy="6858000"/>
                <a:chOff x="6048440" y="-936481"/>
                <a:chExt cx="196717" cy="9144001"/>
              </a:xfrm>
            </p:grpSpPr>
            <p:sp>
              <p:nvSpPr>
                <p:cNvPr id="43" name="Rectangle 42" descr="Gold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5159057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6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lvl="0" algn="ctr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43" descr="Orang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2110594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prstClr val="white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5" name="Rectangle 44" descr="Slate bar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048440" y="-936481"/>
                  <a:ext cx="196717" cy="304846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  <a:ln w="9525">
                  <a:noFill/>
                  <a:miter lim="800000"/>
                  <a:headEnd/>
                  <a:tailEnd/>
                </a:ln>
                <a:effectLst/>
                <a:extLst/>
              </p:spPr>
              <p:txBody>
                <a:bodyPr wrap="none" anchor="ctr"/>
                <a:lstStyle/>
                <a:p>
                  <a:pPr algn="ctr" eaLnBrk="1" hangingPunct="1"/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2" name="Rectangle 41"/>
              <p:cNvSpPr/>
              <p:nvPr/>
            </p:nvSpPr>
            <p:spPr>
              <a:xfrm>
                <a:off x="646782" y="-5"/>
                <a:ext cx="45719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3"/>
                </a:solidFill>
              </a:defRPr>
            </a:lvl1pPr>
          </a:lstStyle>
          <a:p>
            <a:fld id="{CA734DBA-6852-4C6A-AB8B-E28C0C52CB53}" type="datetime1">
              <a:rPr lang="en-US" smtClean="0"/>
              <a:t>10/3/2018</a:t>
            </a:fld>
            <a:endParaRPr lang="en-US"/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10E4A4DB-036F-4816-A98C-42C4167E83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90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8032" y="2372286"/>
            <a:ext cx="8904742" cy="1105010"/>
          </a:xfrm>
        </p:spPr>
        <p:txBody>
          <a:bodyPr>
            <a:noAutofit/>
          </a:bodyPr>
          <a:lstStyle/>
          <a:p>
            <a:pPr algn="l"/>
            <a:r>
              <a:rPr lang="fr-FR" dirty="0" smtClean="0"/>
              <a:t>UN-GGIM:Africa – </a:t>
            </a:r>
            <a:endParaRPr lang="fr-FR" dirty="0"/>
          </a:p>
        </p:txBody>
      </p:sp>
      <p:pic>
        <p:nvPicPr>
          <p:cNvPr id="4" name="Picture 105" descr="GGIM-logo-title-on-side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25"/>
          <a:stretch>
            <a:fillRect/>
          </a:stretch>
        </p:blipFill>
        <p:spPr bwMode="auto">
          <a:xfrm>
            <a:off x="9103201" y="5550127"/>
            <a:ext cx="3079274" cy="130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4921939"/>
            <a:ext cx="2527637" cy="18668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en-GB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United Nations Economic Commission for Africa</a:t>
            </a:r>
          </a:p>
          <a:p>
            <a:pPr marL="0" indent="0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en-GB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___________________</a:t>
            </a:r>
          </a:p>
          <a:p>
            <a:pPr marL="0" indent="0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en-GB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UN-GGIM: Africa</a:t>
            </a:r>
          </a:p>
          <a:p>
            <a:pPr marL="0" indent="0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en-GB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___________________</a:t>
            </a:r>
          </a:p>
          <a:p>
            <a:pPr marL="0" indent="0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en-GB" alt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Andre Nonguierma</a:t>
            </a:r>
            <a:endParaRPr lang="en-US" altLang="en-US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949727" y="5957841"/>
            <a:ext cx="27296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6600"/>
              </a:buClr>
              <a:buFont typeface="Wingdings 2" panose="05020102010507070707" pitchFamily="18" charset="2"/>
              <a:buChar char="§"/>
              <a:defRPr sz="3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6666"/>
              </a:buClr>
              <a:buFont typeface="Wingdings" panose="05000000000000000000" pitchFamily="2" charset="2"/>
              <a:buChar char="l"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292929"/>
              </a:buClr>
              <a:buChar char="•"/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en-US" sz="1600" dirty="0" err="1">
                <a:solidFill>
                  <a:srgbClr val="4D4D4D"/>
                </a:solidFill>
                <a:latin typeface="Arial Narrow" panose="020B0606020202030204" pitchFamily="34" charset="0"/>
              </a:rPr>
              <a:t>UN-GGIM:Africa</a:t>
            </a:r>
            <a:r>
              <a:rPr lang="en-US" altLang="en-US" sz="1600" dirty="0">
                <a:solidFill>
                  <a:srgbClr val="4D4D4D"/>
                </a:solidFill>
                <a:latin typeface="Arial Narrow" panose="020B0606020202030204" pitchFamily="34" charset="0"/>
              </a:rPr>
              <a:t> 2018</a:t>
            </a:r>
          </a:p>
          <a:p>
            <a:pPr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en-US" sz="1600" dirty="0" smtClean="0">
                <a:solidFill>
                  <a:srgbClr val="4D4D4D"/>
                </a:solidFill>
                <a:latin typeface="Arial Narrow" panose="020B0606020202030204" pitchFamily="34" charset="0"/>
              </a:rPr>
              <a:t>Addis Ababa, Ethiopia</a:t>
            </a:r>
            <a:endParaRPr lang="en-US" altLang="en-US" sz="1600" dirty="0">
              <a:solidFill>
                <a:srgbClr val="4D4D4D"/>
              </a:solidFill>
              <a:latin typeface="Arial Narrow" panose="020B0606020202030204" pitchFamily="34" charset="0"/>
            </a:endParaRPr>
          </a:p>
          <a:p>
            <a:pPr>
              <a:spcBef>
                <a:spcPct val="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en-US" sz="1600" dirty="0" smtClean="0">
                <a:solidFill>
                  <a:srgbClr val="4D4D4D"/>
                </a:solidFill>
                <a:latin typeface="Arial Narrow" panose="020B0606020202030204" pitchFamily="34" charset="0"/>
              </a:rPr>
              <a:t>03 October 2018</a:t>
            </a:r>
            <a:endParaRPr lang="en-US" altLang="en-US" sz="1600" dirty="0">
              <a:solidFill>
                <a:srgbClr val="4D4D4D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68032" y="3820682"/>
            <a:ext cx="8774806" cy="934985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>
                <a:solidFill>
                  <a:srgbClr val="44546A"/>
                </a:solidFill>
                <a:ea typeface="+mj-ea"/>
                <a:cs typeface="+mj-cs"/>
              </a:rPr>
              <a:t>Report on Invitations</a:t>
            </a:r>
            <a:endParaRPr lang="en-GB" dirty="0"/>
          </a:p>
        </p:txBody>
      </p:sp>
      <p:pic>
        <p:nvPicPr>
          <p:cNvPr id="10" name="Picture 105" descr="GGIM-logo-title-on-side cop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" r="67433"/>
          <a:stretch/>
        </p:blipFill>
        <p:spPr bwMode="auto">
          <a:xfrm>
            <a:off x="206062" y="2939271"/>
            <a:ext cx="1281128" cy="13078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198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9047" y="20302"/>
            <a:ext cx="11512951" cy="1325563"/>
          </a:xfrm>
        </p:spPr>
        <p:txBody>
          <a:bodyPr>
            <a:normAutofit/>
          </a:bodyPr>
          <a:lstStyle/>
          <a:p>
            <a:r>
              <a:rPr lang="en-US" sz="3800" dirty="0" smtClean="0"/>
              <a:t>Report </a:t>
            </a:r>
            <a:r>
              <a:rPr lang="en-US" sz="3800" smtClean="0"/>
              <a:t>on Invitations….</a:t>
            </a:r>
            <a:endParaRPr lang="en-GB" sz="3800" dirty="0"/>
          </a:p>
        </p:txBody>
      </p:sp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679048" y="5875206"/>
            <a:ext cx="988162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679047" y="1762569"/>
            <a:ext cx="6519299" cy="411263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en-GB"/>
          </a:p>
        </p:txBody>
      </p:sp>
      <p:sp>
        <p:nvSpPr>
          <p:cNvPr id="8" name="Line 7"/>
          <p:cNvSpPr>
            <a:spLocks noChangeShapeType="1"/>
          </p:cNvSpPr>
          <p:nvPr/>
        </p:nvSpPr>
        <p:spPr bwMode="auto">
          <a:xfrm>
            <a:off x="679048" y="1430819"/>
            <a:ext cx="0" cy="4444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1942081" y="4883620"/>
            <a:ext cx="228600" cy="236537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fr-FR" altLang="en-US"/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739341" y="3978316"/>
            <a:ext cx="323537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sz="1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Announcement</a:t>
            </a:r>
            <a:endParaRPr lang="en-US" sz="12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200" dirty="0" smtClean="0">
                <a:ea typeface="Verdana" panose="020B0604030504040204" pitchFamily="34" charset="0"/>
                <a:cs typeface="Verdana" panose="020B0604030504040204" pitchFamily="34" charset="0"/>
              </a:rPr>
              <a:t>Message sent via e-mail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Announcement Letter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Concept Note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Work Programme</a:t>
            </a:r>
            <a:endParaRPr lang="en-US" sz="10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5313601" y="3007191"/>
            <a:ext cx="304372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sz="1200" b="1" dirty="0" smtClean="0"/>
              <a:t>Individual Invitations</a:t>
            </a:r>
            <a:endParaRPr lang="en-US" sz="1200" b="1" dirty="0"/>
          </a:p>
          <a:p>
            <a:r>
              <a:rPr lang="en-US" sz="1200" dirty="0" smtClean="0"/>
              <a:t>30 Countries</a:t>
            </a:r>
          </a:p>
          <a:p>
            <a:r>
              <a:rPr lang="en-US" sz="1200" dirty="0" smtClean="0"/>
              <a:t>10 Non-Government Entities</a:t>
            </a:r>
          </a:p>
          <a:p>
            <a:r>
              <a:rPr lang="en-US" sz="1200" dirty="0" smtClean="0"/>
              <a:t>10 Partners</a:t>
            </a:r>
          </a:p>
          <a:p>
            <a:endParaRPr lang="en-US" sz="1200" dirty="0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3436833" y="3933217"/>
            <a:ext cx="228600" cy="236537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fr-FR" alt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 flipV="1">
            <a:off x="7036986" y="1430818"/>
            <a:ext cx="792162" cy="457200"/>
          </a:xfrm>
          <a:prstGeom prst="line">
            <a:avLst/>
          </a:prstGeom>
          <a:noFill/>
          <a:ln w="25400">
            <a:solidFill>
              <a:srgbClr val="FF99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4952308" y="2984064"/>
            <a:ext cx="228600" cy="23495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fr-FR" altLang="en-US"/>
          </a:p>
        </p:txBody>
      </p:sp>
      <p:sp>
        <p:nvSpPr>
          <p:cNvPr id="27" name="Content Placeholder 1"/>
          <p:cNvSpPr txBox="1">
            <a:spLocks/>
          </p:cNvSpPr>
          <p:nvPr/>
        </p:nvSpPr>
        <p:spPr>
          <a:xfrm>
            <a:off x="957402" y="4374327"/>
            <a:ext cx="1098979" cy="3741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/>
              <a:t>Thu 19/07/2018 16:00</a:t>
            </a: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2170681" y="5028436"/>
            <a:ext cx="28269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sz="1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Executive Board</a:t>
            </a:r>
            <a:endParaRPr lang="en-US" sz="12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200" dirty="0" smtClean="0">
                <a:ea typeface="Verdana" panose="020B0604030504040204" pitchFamily="34" charset="0"/>
                <a:cs typeface="Verdana" panose="020B0604030504040204" pitchFamily="34" charset="0"/>
              </a:rPr>
              <a:t>Message Sent via E-mail include: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Concept Note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Work </a:t>
            </a: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Programme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 smtClean="0">
                <a:ea typeface="Verdana" panose="020B0604030504040204" pitchFamily="34" charset="0"/>
                <a:cs typeface="Verdana" panose="020B0604030504040204" pitchFamily="34" charset="0"/>
              </a:rPr>
              <a:t>Annotaed</a:t>
            </a: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 Agenda</a:t>
            </a:r>
            <a:endParaRPr lang="en-US" sz="100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7036986" y="1692132"/>
            <a:ext cx="228600" cy="234950"/>
          </a:xfrm>
          <a:prstGeom prst="ellipse">
            <a:avLst/>
          </a:prstGeom>
          <a:gradFill>
            <a:gsLst>
              <a:gs pos="0">
                <a:srgbClr val="FFFF00"/>
              </a:gs>
              <a:gs pos="100000">
                <a:schemeClr val="accent2">
                  <a:shade val="48000"/>
                  <a:satMod val="180000"/>
                  <a:lumMod val="94000"/>
                </a:schemeClr>
              </a:gs>
              <a:gs pos="100000">
                <a:schemeClr val="accent2">
                  <a:shade val="48000"/>
                  <a:satMod val="180000"/>
                  <a:lumMod val="94000"/>
                </a:schemeClr>
              </a:gs>
            </a:gsLst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fr-FR" altLang="en-US"/>
          </a:p>
        </p:txBody>
      </p:sp>
      <p:sp>
        <p:nvSpPr>
          <p:cNvPr id="33" name="Content Placeholder 1">
            <a:extLst>
              <a:ext uri="{FF2B5EF4-FFF2-40B4-BE49-F238E27FC236}">
                <a16:creationId xmlns="" xmlns:a16="http://schemas.microsoft.com/office/drawing/2014/main" id="{F44D0139-7DA8-45C7-A582-D5E1808EBC08}"/>
              </a:ext>
            </a:extLst>
          </p:cNvPr>
          <p:cNvSpPr txBox="1">
            <a:spLocks/>
          </p:cNvSpPr>
          <p:nvPr/>
        </p:nvSpPr>
        <p:spPr>
          <a:xfrm>
            <a:off x="3601682" y="2548524"/>
            <a:ext cx="1442698" cy="8125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Thu 23/08/2018 12:11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="" xmlns:a16="http://schemas.microsoft.com/office/drawing/2014/main" id="{6C504A3D-6048-4C9B-A162-3227E951D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88" y="1447325"/>
            <a:ext cx="1484735" cy="226270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5" name="Content Placeholder 1">
            <a:extLst>
              <a:ext uri="{FF2B5EF4-FFF2-40B4-BE49-F238E27FC236}">
                <a16:creationId xmlns="" xmlns:a16="http://schemas.microsoft.com/office/drawing/2014/main" id="{43B4D5D2-4CC0-4571-86EC-F2A65E7FA7F6}"/>
              </a:ext>
            </a:extLst>
          </p:cNvPr>
          <p:cNvSpPr txBox="1">
            <a:spLocks/>
          </p:cNvSpPr>
          <p:nvPr/>
        </p:nvSpPr>
        <p:spPr>
          <a:xfrm>
            <a:off x="2119131" y="3426726"/>
            <a:ext cx="1556731" cy="613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/>
              <a:t>Wed </a:t>
            </a:r>
            <a:r>
              <a:rPr lang="en-US" sz="1600" b="1" dirty="0"/>
              <a:t>08/08/2018 18:07</a:t>
            </a:r>
          </a:p>
        </p:txBody>
      </p:sp>
      <p:sp>
        <p:nvSpPr>
          <p:cNvPr id="36" name="Content Placeholder 1">
            <a:extLst>
              <a:ext uri="{FF2B5EF4-FFF2-40B4-BE49-F238E27FC236}">
                <a16:creationId xmlns="" xmlns:a16="http://schemas.microsoft.com/office/drawing/2014/main" id="{E53BDD95-DD9E-4B42-ABAD-ABF480542CEF}"/>
              </a:ext>
            </a:extLst>
          </p:cNvPr>
          <p:cNvSpPr txBox="1">
            <a:spLocks/>
          </p:cNvSpPr>
          <p:nvPr/>
        </p:nvSpPr>
        <p:spPr>
          <a:xfrm>
            <a:off x="6023044" y="1536575"/>
            <a:ext cx="946702" cy="61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2018</a:t>
            </a:r>
          </a:p>
        </p:txBody>
      </p:sp>
      <p:sp>
        <p:nvSpPr>
          <p:cNvPr id="38" name="Text Box 13">
            <a:extLst>
              <a:ext uri="{FF2B5EF4-FFF2-40B4-BE49-F238E27FC236}">
                <a16:creationId xmlns="" xmlns:a16="http://schemas.microsoft.com/office/drawing/2014/main" id="{7E691B26-531F-4ACA-86C7-BAE86E5E2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9738" y="1766780"/>
            <a:ext cx="320093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sz="1200" b="1" dirty="0" smtClean="0"/>
              <a:t>Member States Attendance</a:t>
            </a:r>
          </a:p>
          <a:p>
            <a:r>
              <a:rPr lang="en-US" sz="1000" dirty="0" smtClean="0"/>
              <a:t>Algeria, Botswana</a:t>
            </a:r>
            <a:r>
              <a:rPr lang="en-US" sz="1000" dirty="0"/>
              <a:t>, Burkina Faso, Cameroon, Côte d'Ivoire, Ethiopia, eSwatini, Kenya, Madagascar, Mali</a:t>
            </a:r>
            <a:r>
              <a:rPr lang="en-US" sz="1000" dirty="0" smtClean="0"/>
              <a:t>, </a:t>
            </a:r>
            <a:r>
              <a:rPr lang="en-US" sz="1000" dirty="0"/>
              <a:t>Niger, Nigeria, Senegal, South Africa, South Sudan</a:t>
            </a:r>
            <a:r>
              <a:rPr lang="en-US" sz="1000" dirty="0" smtClean="0"/>
              <a:t>, </a:t>
            </a:r>
            <a:r>
              <a:rPr lang="en-US" sz="1000" dirty="0"/>
              <a:t>Togo, Uganda</a:t>
            </a: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6812128" y="4079951"/>
            <a:ext cx="323537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sz="1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Responses</a:t>
            </a:r>
            <a:endParaRPr lang="en-US" sz="12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Uganda [Comments on Work Programme]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Niger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South Sudan</a:t>
            </a: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5313601" y="5191303"/>
            <a:ext cx="32353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sz="1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Responses</a:t>
            </a:r>
            <a:endParaRPr lang="en-US" sz="12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Cameroon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 smtClean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auto">
          <a:xfrm>
            <a:off x="7829148" y="2995020"/>
            <a:ext cx="323537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sz="1200" b="1" dirty="0" smtClean="0">
                <a:ea typeface="Verdana" panose="020B0604030504040204" pitchFamily="34" charset="0"/>
                <a:cs typeface="Verdana" panose="020B0604030504040204" pitchFamily="34" charset="0"/>
              </a:rPr>
              <a:t>Presences</a:t>
            </a:r>
            <a:endParaRPr lang="en-US" sz="1200" b="1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17 Countries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9 Non-Government Entities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r>
              <a:rPr lang="en-US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 Partners</a:t>
            </a:r>
          </a:p>
        </p:txBody>
      </p:sp>
    </p:spTree>
    <p:extLst>
      <p:ext uri="{BB962C8B-B14F-4D97-AF65-F5344CB8AC3E}">
        <p14:creationId xmlns:p14="http://schemas.microsoft.com/office/powerpoint/2010/main" val="10348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F304CC5E-5FBD-44BD-84EF-0B41894F2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539" y="1470782"/>
            <a:ext cx="7364105" cy="477564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UN-GGIM:Africa Action </a:t>
            </a:r>
            <a:r>
              <a:rPr lang="en-US" sz="3000" dirty="0"/>
              <a:t>Plan </a:t>
            </a:r>
            <a:r>
              <a:rPr lang="en-US" sz="3000" dirty="0" smtClean="0"/>
              <a:t>:</a:t>
            </a:r>
            <a:endParaRPr lang="en-US" sz="3000" dirty="0"/>
          </a:p>
          <a:p>
            <a:endParaRPr lang="en-US" sz="3000" dirty="0"/>
          </a:p>
          <a:p>
            <a:r>
              <a:rPr lang="en-US" sz="3000" dirty="0"/>
              <a:t>English : </a:t>
            </a:r>
            <a:r>
              <a:rPr lang="en-US" sz="2000" dirty="0"/>
              <a:t>www.uneca.org/sites/default/files/PublicationFiles/un-ggim_-_geospatial_information_for_sustainable_development_in_africa-20171115.pdf</a:t>
            </a:r>
          </a:p>
          <a:p>
            <a:r>
              <a:rPr lang="en-US" sz="3000" dirty="0"/>
              <a:t>French : </a:t>
            </a:r>
            <a:r>
              <a:rPr lang="en-US" sz="2000" dirty="0"/>
              <a:t>www.uneca.org/sites/default/files/PublicationFiles/geospatial_information_for_sustainable_development_in_africa_fre-20171115.pdf</a:t>
            </a: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C9D2946B-B48B-4167-9024-01B197F43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85" y="18255"/>
            <a:ext cx="11090228" cy="1325563"/>
          </a:xfrm>
        </p:spPr>
        <p:txBody>
          <a:bodyPr>
            <a:normAutofit/>
          </a:bodyPr>
          <a:lstStyle/>
          <a:p>
            <a:r>
              <a:rPr lang="en-US" dirty="0"/>
              <a:t>Thank You [www.un-ggim-Africa.org]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56F0959-BFF9-4D4E-9FD5-E5C9F35764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94" t="9930" r="39889" b="4181"/>
          <a:stretch/>
        </p:blipFill>
        <p:spPr>
          <a:xfrm>
            <a:off x="7956645" y="1379492"/>
            <a:ext cx="4059986" cy="48669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2088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level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tx2">
              <a:lumMod val="20000"/>
              <a:lumOff val="80000"/>
            </a:schemeClr>
          </a:solidFill>
        </a:ln>
      </a:spPr>
      <a:bodyPr wrap="none" rtlCol="0">
        <a:spAutoFit/>
      </a:bodyPr>
      <a:lstStyle>
        <a:defPPr>
          <a:defRPr dirty="0" err="1" smtClean="0">
            <a:ln>
              <a:solidFill>
                <a:schemeClr val="accent1">
                  <a:lumMod val="20000"/>
                  <a:lumOff val="80000"/>
                </a:schemeClr>
              </a:solidFill>
            </a:ln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level design" id="{00E2FDB5-77A3-416C-8232-A2B8AB0B9A01}" vid="{6E3E8A63-E899-4F92-AFE5-C80B3CCFC0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3AA760-FEA7-44E2-BB85-0893DB8CD7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design slides (Level design)</Template>
  <TotalTime>0</TotalTime>
  <Words>158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Arial Narrow</vt:lpstr>
      <vt:lpstr>Century Gothic</vt:lpstr>
      <vt:lpstr>Courier New</vt:lpstr>
      <vt:lpstr>Times New Roman</vt:lpstr>
      <vt:lpstr>Verdana</vt:lpstr>
      <vt:lpstr>Wingdings</vt:lpstr>
      <vt:lpstr>Wingdings 2</vt:lpstr>
      <vt:lpstr>Presentation level design</vt:lpstr>
      <vt:lpstr>UN-GGIM:Africa – </vt:lpstr>
      <vt:lpstr>Report on Invitations….</vt:lpstr>
      <vt:lpstr>Thank You [www.un-ggim-Africa.org]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2016-11-12T13:36:42Z</dcterms:created>
  <dcterms:modified xsi:type="dcterms:W3CDTF">2018-10-03T08:09:01Z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TC034605409991</vt:lpwstr>
  </property>
</Properties>
</file>