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2"/>
  </p:sldMasterIdLst>
  <p:notesMasterIdLst>
    <p:notesMasterId r:id="rId18"/>
  </p:notesMasterIdLst>
  <p:handoutMasterIdLst>
    <p:handoutMasterId r:id="rId19"/>
  </p:handoutMasterIdLst>
  <p:sldIdLst>
    <p:sldId id="369" r:id="rId3"/>
    <p:sldId id="404" r:id="rId4"/>
    <p:sldId id="470" r:id="rId5"/>
    <p:sldId id="400" r:id="rId6"/>
    <p:sldId id="420" r:id="rId7"/>
    <p:sldId id="451" r:id="rId8"/>
    <p:sldId id="458" r:id="rId9"/>
    <p:sldId id="431" r:id="rId10"/>
    <p:sldId id="462" r:id="rId11"/>
    <p:sldId id="394" r:id="rId12"/>
    <p:sldId id="459" r:id="rId13"/>
    <p:sldId id="424" r:id="rId14"/>
    <p:sldId id="469" r:id="rId15"/>
    <p:sldId id="471" r:id="rId16"/>
    <p:sldId id="46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1222"/>
    <a:srgbClr val="66FF99"/>
    <a:srgbClr val="FF9900"/>
    <a:srgbClr val="FF6600"/>
    <a:srgbClr val="FFFFFF"/>
    <a:srgbClr val="FFFF99"/>
    <a:srgbClr val="FFFFCC"/>
    <a:srgbClr val="CCCC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2" autoAdjust="0"/>
    <p:restoredTop sz="94434" autoAdjust="0"/>
  </p:normalViewPr>
  <p:slideViewPr>
    <p:cSldViewPr snapToGrid="0">
      <p:cViewPr varScale="1">
        <p:scale>
          <a:sx n="97" d="100"/>
          <a:sy n="97" d="100"/>
        </p:scale>
        <p:origin x="-120" y="-184"/>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showGuides="1">
      <p:cViewPr varScale="1">
        <p:scale>
          <a:sx n="76" d="100"/>
          <a:sy n="76" d="100"/>
        </p:scale>
        <p:origin x="1770"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8C66D5-35F2-4B2B-B66A-28018F619124}" type="datetimeFigureOut">
              <a:rPr lang="en-US" smtClean="0"/>
              <a:t>10/4/18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6073D5-63C2-4933-B970-D96552757D44}" type="slidenum">
              <a:rPr lang="en-US" smtClean="0"/>
              <a:t>‹#›</a:t>
            </a:fld>
            <a:endParaRPr lang="en-US"/>
          </a:p>
        </p:txBody>
      </p:sp>
    </p:spTree>
    <p:extLst>
      <p:ext uri="{BB962C8B-B14F-4D97-AF65-F5344CB8AC3E}">
        <p14:creationId xmlns:p14="http://schemas.microsoft.com/office/powerpoint/2010/main" val="1000481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B7E8A-1102-47A1-B1C3-36AE88809383}" type="datetimeFigureOut">
              <a:rPr lang="en-US" smtClean="0"/>
              <a:t>10/4/18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A11EAB-687D-4AE4-B775-678A923E9436}" type="slidenum">
              <a:rPr lang="en-US" smtClean="0"/>
              <a:t>‹#›</a:t>
            </a:fld>
            <a:endParaRPr lang="en-US"/>
          </a:p>
        </p:txBody>
      </p:sp>
    </p:spTree>
    <p:extLst>
      <p:ext uri="{BB962C8B-B14F-4D97-AF65-F5344CB8AC3E}">
        <p14:creationId xmlns:p14="http://schemas.microsoft.com/office/powerpoint/2010/main" val="430103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A11EAB-687D-4AE4-B775-678A923E9436}" type="slidenum">
              <a:rPr lang="en-US" smtClean="0"/>
              <a:t>1</a:t>
            </a:fld>
            <a:endParaRPr lang="en-US" dirty="0"/>
          </a:p>
        </p:txBody>
      </p:sp>
    </p:spTree>
    <p:extLst>
      <p:ext uri="{BB962C8B-B14F-4D97-AF65-F5344CB8AC3E}">
        <p14:creationId xmlns:p14="http://schemas.microsoft.com/office/powerpoint/2010/main" val="3159160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a:t>
            </a:fld>
            <a:endParaRPr lang="en-US"/>
          </a:p>
        </p:txBody>
      </p:sp>
    </p:spTree>
    <p:extLst>
      <p:ext uri="{BB962C8B-B14F-4D97-AF65-F5344CB8AC3E}">
        <p14:creationId xmlns:p14="http://schemas.microsoft.com/office/powerpoint/2010/main" val="3511123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3</a:t>
            </a:fld>
            <a:endParaRPr lang="en-US"/>
          </a:p>
        </p:txBody>
      </p:sp>
    </p:spTree>
    <p:extLst>
      <p:ext uri="{BB962C8B-B14F-4D97-AF65-F5344CB8AC3E}">
        <p14:creationId xmlns:p14="http://schemas.microsoft.com/office/powerpoint/2010/main" val="2542309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4</a:t>
            </a:fld>
            <a:endParaRPr lang="en-US"/>
          </a:p>
        </p:txBody>
      </p:sp>
    </p:spTree>
    <p:extLst>
      <p:ext uri="{BB962C8B-B14F-4D97-AF65-F5344CB8AC3E}">
        <p14:creationId xmlns:p14="http://schemas.microsoft.com/office/powerpoint/2010/main" val="4057499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5</a:t>
            </a:fld>
            <a:endParaRPr lang="en-US"/>
          </a:p>
        </p:txBody>
      </p:sp>
    </p:spTree>
    <p:extLst>
      <p:ext uri="{BB962C8B-B14F-4D97-AF65-F5344CB8AC3E}">
        <p14:creationId xmlns:p14="http://schemas.microsoft.com/office/powerpoint/2010/main" val="1814643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6</a:t>
            </a:fld>
            <a:endParaRPr lang="en-US"/>
          </a:p>
        </p:txBody>
      </p:sp>
    </p:spTree>
    <p:extLst>
      <p:ext uri="{BB962C8B-B14F-4D97-AF65-F5344CB8AC3E}">
        <p14:creationId xmlns:p14="http://schemas.microsoft.com/office/powerpoint/2010/main" val="2647063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7</a:t>
            </a:fld>
            <a:endParaRPr lang="en-US"/>
          </a:p>
        </p:txBody>
      </p:sp>
    </p:spTree>
    <p:extLst>
      <p:ext uri="{BB962C8B-B14F-4D97-AF65-F5344CB8AC3E}">
        <p14:creationId xmlns:p14="http://schemas.microsoft.com/office/powerpoint/2010/main" val="1928091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8</a:t>
            </a:fld>
            <a:endParaRPr lang="en-US" dirty="0"/>
          </a:p>
        </p:txBody>
      </p:sp>
    </p:spTree>
    <p:extLst>
      <p:ext uri="{BB962C8B-B14F-4D97-AF65-F5344CB8AC3E}">
        <p14:creationId xmlns:p14="http://schemas.microsoft.com/office/powerpoint/2010/main" val="2276818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9</a:t>
            </a:fld>
            <a:endParaRPr lang="en-US" dirty="0"/>
          </a:p>
        </p:txBody>
      </p:sp>
    </p:spTree>
    <p:extLst>
      <p:ext uri="{BB962C8B-B14F-4D97-AF65-F5344CB8AC3E}">
        <p14:creationId xmlns:p14="http://schemas.microsoft.com/office/powerpoint/2010/main" val="3997104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10</a:t>
            </a:fld>
            <a:endParaRPr lang="en-US" dirty="0"/>
          </a:p>
        </p:txBody>
      </p:sp>
    </p:spTree>
    <p:extLst>
      <p:ext uri="{BB962C8B-B14F-4D97-AF65-F5344CB8AC3E}">
        <p14:creationId xmlns:p14="http://schemas.microsoft.com/office/powerpoint/2010/main" val="1828135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11</a:t>
            </a:fld>
            <a:endParaRPr lang="en-US" dirty="0"/>
          </a:p>
        </p:txBody>
      </p:sp>
    </p:spTree>
    <p:extLst>
      <p:ext uri="{BB962C8B-B14F-4D97-AF65-F5344CB8AC3E}">
        <p14:creationId xmlns:p14="http://schemas.microsoft.com/office/powerpoint/2010/main" val="593548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12</a:t>
            </a:fld>
            <a:endParaRPr lang="en-US" dirty="0"/>
          </a:p>
        </p:txBody>
      </p:sp>
    </p:spTree>
    <p:extLst>
      <p:ext uri="{BB962C8B-B14F-4D97-AF65-F5344CB8AC3E}">
        <p14:creationId xmlns:p14="http://schemas.microsoft.com/office/powerpoint/2010/main" val="49779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13</a:t>
            </a:fld>
            <a:endParaRPr lang="en-US"/>
          </a:p>
        </p:txBody>
      </p:sp>
    </p:spTree>
    <p:extLst>
      <p:ext uri="{BB962C8B-B14F-4D97-AF65-F5344CB8AC3E}">
        <p14:creationId xmlns:p14="http://schemas.microsoft.com/office/powerpoint/2010/main" val="3666331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14</a:t>
            </a:fld>
            <a:endParaRPr lang="en-US"/>
          </a:p>
        </p:txBody>
      </p:sp>
    </p:spTree>
    <p:extLst>
      <p:ext uri="{BB962C8B-B14F-4D97-AF65-F5344CB8AC3E}">
        <p14:creationId xmlns:p14="http://schemas.microsoft.com/office/powerpoint/2010/main" val="3666331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15</a:t>
            </a:fld>
            <a:endParaRPr lang="en-US"/>
          </a:p>
        </p:txBody>
      </p:sp>
    </p:spTree>
    <p:extLst>
      <p:ext uri="{BB962C8B-B14F-4D97-AF65-F5344CB8AC3E}">
        <p14:creationId xmlns:p14="http://schemas.microsoft.com/office/powerpoint/2010/main" val="1820056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3048" y="0"/>
            <a:ext cx="12188952" cy="6858000"/>
            <a:chOff x="3048" y="0"/>
            <a:chExt cx="12188952" cy="6858000"/>
          </a:xfrm>
        </p:grpSpPr>
        <p:sp>
          <p:nvSpPr>
            <p:cNvPr id="4" name="Rectangle 3"/>
            <p:cNvSpPr/>
            <p:nvPr/>
          </p:nvSpPr>
          <p:spPr>
            <a:xfrm>
              <a:off x="3048" y="0"/>
              <a:ext cx="12188952"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nvGrpSpPr>
            <p:cNvPr id="18" name="Group 17"/>
            <p:cNvGrpSpPr/>
            <p:nvPr/>
          </p:nvGrpSpPr>
          <p:grpSpPr>
            <a:xfrm>
              <a:off x="1574798" y="3537161"/>
              <a:ext cx="9144001" cy="196717"/>
              <a:chOff x="1523999" y="4379129"/>
              <a:chExt cx="9144001" cy="196717"/>
            </a:xfrm>
          </p:grpSpPr>
          <p:sp>
            <p:nvSpPr>
              <p:cNvPr id="19" name="Rectangle 18" descr="Gold bar"/>
              <p:cNvSpPr>
                <a:spLocks noChangeArrowheads="1"/>
              </p:cNvSpPr>
              <p:nvPr/>
            </p:nvSpPr>
            <p:spPr bwMode="auto">
              <a:xfrm rot="16200000" flipH="1">
                <a:off x="2949872" y="2953256"/>
                <a:ext cx="196717" cy="3048463"/>
              </a:xfrm>
              <a:prstGeom prst="rect">
                <a:avLst/>
              </a:prstGeom>
              <a:solidFill>
                <a:schemeClr val="accent1"/>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0" name="Rectangle 19" descr="Orange bar"/>
              <p:cNvSpPr>
                <a:spLocks noChangeArrowheads="1"/>
              </p:cNvSpPr>
              <p:nvPr/>
            </p:nvSpPr>
            <p:spPr bwMode="auto">
              <a:xfrm rot="16200000" flipH="1">
                <a:off x="5998335" y="2953256"/>
                <a:ext cx="196717" cy="3048463"/>
              </a:xfrm>
              <a:prstGeom prst="rect">
                <a:avLst/>
              </a:prstGeom>
              <a:solidFill>
                <a:schemeClr val="accent4"/>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1" name="Rectangle 20" descr="Slate bar"/>
              <p:cNvSpPr>
                <a:spLocks noChangeArrowheads="1"/>
              </p:cNvSpPr>
              <p:nvPr/>
            </p:nvSpPr>
            <p:spPr bwMode="auto">
              <a:xfrm rot="16200000" flipH="1">
                <a:off x="9045410" y="2953256"/>
                <a:ext cx="196717" cy="3048463"/>
              </a:xfrm>
              <a:prstGeom prst="rect">
                <a:avLst/>
              </a:prstGeom>
              <a:solidFill>
                <a:schemeClr val="accent6"/>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grpSp>
      </p:grpSp>
      <p:sp>
        <p:nvSpPr>
          <p:cNvPr id="3" name="Subtitle 2"/>
          <p:cNvSpPr>
            <a:spLocks noGrp="1"/>
          </p:cNvSpPr>
          <p:nvPr>
            <p:ph type="subTitle" idx="1"/>
          </p:nvPr>
        </p:nvSpPr>
        <p:spPr>
          <a:xfrm>
            <a:off x="1524000" y="4056115"/>
            <a:ext cx="9144000" cy="1655762"/>
          </a:xfrm>
          <a:prstGeom prst="rect">
            <a:avLst/>
          </a:prstGeo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le 1"/>
          <p:cNvSpPr>
            <a:spLocks noGrp="1"/>
          </p:cNvSpPr>
          <p:nvPr>
            <p:ph type="ctrTitle"/>
          </p:nvPr>
        </p:nvSpPr>
        <p:spPr>
          <a:xfrm>
            <a:off x="1524000" y="912610"/>
            <a:ext cx="9144000" cy="2387600"/>
          </a:xfrm>
          <a:prstGeom prst="rect">
            <a:avLst/>
          </a:prstGeom>
        </p:spPr>
        <p:txBody>
          <a:bodyPr anchor="b"/>
          <a:lstStyle>
            <a:lvl1pPr algn="ctr">
              <a:defRPr sz="6000">
                <a:solidFill>
                  <a:schemeClr val="tx2"/>
                </a:solidFill>
              </a:defRPr>
            </a:lvl1pPr>
          </a:lstStyle>
          <a:p>
            <a:r>
              <a:rPr lang="en-US"/>
              <a:t>Click to edit Master title style</a:t>
            </a:r>
          </a:p>
        </p:txBody>
      </p:sp>
      <p:sp>
        <p:nvSpPr>
          <p:cNvPr id="11"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5DE3B5DE-687E-4601-9C25-48F7ABE0D7C5}" type="datetime1">
              <a:rPr lang="en-US" smtClean="0"/>
              <a:t>10/4/18</a:t>
            </a:fld>
            <a:endParaRPr lang="en-US"/>
          </a:p>
        </p:txBody>
      </p:sp>
      <p:sp>
        <p:nvSpPr>
          <p:cNvPr id="12"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3"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81080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933450" y="20302"/>
            <a:ext cx="10515600" cy="1325563"/>
          </a:xfrm>
          <a:prstGeom prst="rect">
            <a:avLst/>
          </a:prstGeom>
        </p:spPr>
        <p:txBody>
          <a:bodyPr/>
          <a:lstStyle/>
          <a:p>
            <a:r>
              <a:rPr lang="en-US"/>
              <a:t>Click to edit Master title style</a:t>
            </a:r>
          </a:p>
        </p:txBody>
      </p:sp>
      <p:sp>
        <p:nvSpPr>
          <p:cNvPr id="7" name="Date Placeholder 3"/>
          <p:cNvSpPr>
            <a:spLocks noGrp="1"/>
          </p:cNvSpPr>
          <p:nvPr>
            <p:ph type="dt" sz="half" idx="2"/>
          </p:nvPr>
        </p:nvSpPr>
        <p:spPr>
          <a:xfrm>
            <a:off x="1664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96AC42F1-294F-4AFB-8F78-2EF579F09459}" type="datetime1">
              <a:rPr lang="en-US" smtClean="0"/>
              <a:pPr/>
              <a:t>10/4/18</a:t>
            </a:fld>
            <a:endParaRPr lang="en-US" dirty="0"/>
          </a:p>
        </p:txBody>
      </p:sp>
      <p:sp>
        <p:nvSpPr>
          <p:cNvPr id="8" name="Footer Placeholder 4"/>
          <p:cNvSpPr>
            <a:spLocks noGrp="1"/>
          </p:cNvSpPr>
          <p:nvPr>
            <p:ph type="ftr" sz="quarter" idx="3"/>
          </p:nvPr>
        </p:nvSpPr>
        <p:spPr>
          <a:xfrm>
            <a:off x="5474363"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a:t>SIG.2016</a:t>
            </a:r>
          </a:p>
        </p:txBody>
      </p:sp>
      <p:sp>
        <p:nvSpPr>
          <p:cNvPr id="9" name="Slide Number Placeholder 5"/>
          <p:cNvSpPr>
            <a:spLocks noGrp="1"/>
          </p:cNvSpPr>
          <p:nvPr>
            <p:ph type="sldNum" sz="quarter" idx="4"/>
          </p:nvPr>
        </p:nvSpPr>
        <p:spPr>
          <a:xfrm>
            <a:off x="8903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10" name="Straight Connector 9"/>
          <p:cNvCxnSpPr/>
          <p:nvPr userDrawn="1"/>
        </p:nvCxnSpPr>
        <p:spPr>
          <a:xfrm>
            <a:off x="669753" y="6273843"/>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681790" y="1358689"/>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13" name="Picture 12"/>
          <p:cNvPicPr/>
          <p:nvPr userDrawn="1"/>
        </p:nvPicPr>
        <p:blipFill>
          <a:blip r:embed="rId2">
            <a:extLst>
              <a:ext uri="{28A0092B-C50C-407E-A947-70E740481C1C}">
                <a14:useLocalDpi xmlns:a14="http://schemas.microsoft.com/office/drawing/2010/main" val="0"/>
              </a:ext>
            </a:extLst>
          </a:blip>
          <a:stretch>
            <a:fillRect/>
          </a:stretch>
        </p:blipFill>
        <p:spPr>
          <a:xfrm>
            <a:off x="631652" y="6310272"/>
            <a:ext cx="3940347" cy="5209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05" descr="GGIM-logo-title-on-side copy"/>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r="28125"/>
          <a:stretch>
            <a:fillRect/>
          </a:stretch>
        </p:blipFill>
        <p:spPr bwMode="auto">
          <a:xfrm>
            <a:off x="11153774" y="6384927"/>
            <a:ext cx="1038225" cy="440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07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2" name="Title 1"/>
          <p:cNvSpPr>
            <a:spLocks noGrp="1"/>
          </p:cNvSpPr>
          <p:nvPr>
            <p:ph type="title"/>
          </p:nvPr>
        </p:nvSpPr>
        <p:spPr>
          <a:xfrm>
            <a:off x="831850" y="1709738"/>
            <a:ext cx="10515600" cy="2862262"/>
          </a:xfrm>
          <a:prstGeom prst="rect">
            <a:avLst/>
          </a:prstGeom>
        </p:spPr>
        <p:txBody>
          <a:bodyPr anchor="b"/>
          <a:lstStyle>
            <a:lvl1pPr>
              <a:defRPr sz="6000"/>
            </a:lvl1pPr>
          </a:lstStyle>
          <a:p>
            <a:r>
              <a:rPr lang="en-US"/>
              <a:t>Click to edit Master title style</a:t>
            </a:r>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580A6EB-69F5-4723-B5E3-A6D9E36A957A}" type="datetime1">
              <a:rPr lang="en-US" smtClean="0"/>
              <a:t>10/4/18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29414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72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0FB02ED0-9CAE-481B-8D1D-B242F0282967}" type="datetime1">
              <a:rPr lang="en-US" smtClean="0"/>
              <a:t>10/4/18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71780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89663" y="2193925"/>
            <a:ext cx="5157787"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9663" y="1489075"/>
            <a:ext cx="5157787"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0" y="2193925"/>
            <a:ext cx="5156200"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p:nvPr>
        </p:nvSpPr>
        <p:spPr>
          <a:xfrm>
            <a:off x="831850" y="1489075"/>
            <a:ext cx="5156200"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p:cNvSpPr>
            <a:spLocks noGrp="1"/>
          </p:cNvSpPr>
          <p:nvPr>
            <p:ph type="title"/>
          </p:nvPr>
        </p:nvSpPr>
        <p:spPr>
          <a:xfrm>
            <a:off x="831850" y="274638"/>
            <a:ext cx="10515600" cy="1143000"/>
          </a:xfrm>
          <a:prstGeom prst="rect">
            <a:avLst/>
          </a:prstGeom>
        </p:spPr>
        <p:txBody>
          <a:bodyPr/>
          <a:lstStyle/>
          <a:p>
            <a:r>
              <a:rPr lang="en-US"/>
              <a:t>Click to edit Master title style</a:t>
            </a:r>
          </a:p>
        </p:txBody>
      </p:sp>
      <p:sp>
        <p:nvSpPr>
          <p:cNvPr id="10"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4696AB3F-7B84-45BD-A122-497866A73F4B}" type="datetime1">
              <a:rPr lang="en-US" smtClean="0"/>
              <a:t>10/4/18</a:t>
            </a:fld>
            <a:endParaRPr lang="en-US"/>
          </a:p>
        </p:txBody>
      </p:sp>
      <p:sp>
        <p:nvSpPr>
          <p:cNvPr id="11" name="Footer Placeholder 4"/>
          <p:cNvSpPr>
            <a:spLocks noGrp="1"/>
          </p:cNvSpPr>
          <p:nvPr>
            <p:ph type="ftr" sz="quarter" idx="11"/>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2" name="Slide Number Placeholder 5"/>
          <p:cNvSpPr>
            <a:spLocks noGrp="1"/>
          </p:cNvSpPr>
          <p:nvPr>
            <p:ph type="sldNum" sz="quarter" idx="12"/>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51062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6"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6395E536-1457-4CE4-8497-197239F05587}" type="datetime1">
              <a:rPr lang="en-US" smtClean="0"/>
              <a:t>10/4/18</a:t>
            </a:fld>
            <a:endParaRPr lang="en-US"/>
          </a:p>
        </p:txBody>
      </p:sp>
      <p:sp>
        <p:nvSpPr>
          <p:cNvPr id="7"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8"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9402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A4AF2F65-2726-4707-A7A6-DE21D14E80C5}" type="datetime1">
              <a:rPr lang="en-US" smtClean="0"/>
              <a:t>10/4/18</a:t>
            </a:fld>
            <a:endParaRPr lang="en-US"/>
          </a:p>
        </p:txBody>
      </p:sp>
      <p:sp>
        <p:nvSpPr>
          <p:cNvPr id="6"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a:t>SIG.2016</a:t>
            </a:r>
          </a:p>
        </p:txBody>
      </p:sp>
      <p:sp>
        <p:nvSpPr>
          <p:cNvPr id="7"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8" name="Straight Connector 7"/>
          <p:cNvCxnSpPr/>
          <p:nvPr userDrawn="1"/>
        </p:nvCxnSpPr>
        <p:spPr>
          <a:xfrm>
            <a:off x="681790" y="6356350"/>
            <a:ext cx="11510210" cy="0"/>
          </a:xfrm>
          <a:prstGeom prst="line">
            <a:avLst/>
          </a:prstGeom>
          <a:ln w="38100" cmpd="sng">
            <a:solidFill>
              <a:srgbClr val="31859C"/>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2341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FA85564-6B99-4FC4-9CE3-22E750398B2E}" type="datetime1">
              <a:rPr lang="en-US" smtClean="0"/>
              <a:t>10/4/18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01459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2BCD2BEA-7F40-407D-B082-13022E8B2C99}" type="datetime1">
              <a:rPr lang="en-US" smtClean="0"/>
              <a:t>10/4/18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59550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BFD467DE-D084-42AA-B27F-22F6084CB8BB}" type="datetime1">
              <a:rPr lang="en-US" smtClean="0"/>
              <a:t>10/4/18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43929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3782E027-C2A0-4932-A761-986BAD82B671}" type="datetime1">
              <a:rPr lang="en-US" smtClean="0"/>
              <a:t>10/4/18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29712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6"/>
            <a:ext cx="12188952" cy="6858006"/>
            <a:chOff x="-2728" y="-5"/>
            <a:chExt cx="12188952" cy="6858006"/>
          </a:xfrm>
        </p:grpSpPr>
        <p:sp>
          <p:nvSpPr>
            <p:cNvPr id="26" name="Rectangle 25"/>
            <p:cNvSpPr/>
            <p:nvPr/>
          </p:nvSpPr>
          <p:spPr>
            <a:xfrm>
              <a:off x="-2728" y="1"/>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2727" y="-5"/>
              <a:ext cx="716424" cy="6858000"/>
              <a:chOff x="-2727" y="-5"/>
              <a:chExt cx="716424" cy="6858000"/>
            </a:xfrm>
          </p:grpSpPr>
          <p:grpSp>
            <p:nvGrpSpPr>
              <p:cNvPr id="40" name="Group 39"/>
              <p:cNvGrpSpPr/>
              <p:nvPr/>
            </p:nvGrpSpPr>
            <p:grpSpPr>
              <a:xfrm>
                <a:off x="-2727" y="-5"/>
                <a:ext cx="571473" cy="6858000"/>
                <a:chOff x="6048440" y="-936481"/>
                <a:chExt cx="196717" cy="9144001"/>
              </a:xfrm>
            </p:grpSpPr>
            <p:sp>
              <p:nvSpPr>
                <p:cNvPr id="46" name="Rectangle 45" descr="Gold bar"/>
                <p:cNvSpPr>
                  <a:spLocks noChangeArrowheads="1"/>
                </p:cNvSpPr>
                <p:nvPr/>
              </p:nvSpPr>
              <p:spPr bwMode="auto">
                <a:xfrm rot="10800000" flipH="1">
                  <a:off x="6048440" y="5159057"/>
                  <a:ext cx="196717" cy="3048463"/>
                </a:xfrm>
                <a:prstGeom prst="rect">
                  <a:avLst/>
                </a:prstGeom>
                <a:solidFill>
                  <a:schemeClr val="accent6"/>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7" name="Rectangle 46" descr="Orange bar"/>
                <p:cNvSpPr>
                  <a:spLocks noChangeArrowheads="1"/>
                </p:cNvSpPr>
                <p:nvPr/>
              </p:nvSpPr>
              <p:spPr bwMode="auto">
                <a:xfrm rot="10800000" flipH="1">
                  <a:off x="6048440" y="2110594"/>
                  <a:ext cx="196717" cy="3048463"/>
                </a:xfrm>
                <a:prstGeom prst="rect">
                  <a:avLst/>
                </a:prstGeom>
                <a:solidFill>
                  <a:schemeClr val="accent4"/>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8" name="Rectangle 47" descr="Slate bar"/>
                <p:cNvSpPr>
                  <a:spLocks noChangeArrowheads="1"/>
                </p:cNvSpPr>
                <p:nvPr/>
              </p:nvSpPr>
              <p:spPr bwMode="auto">
                <a:xfrm rot="10800000" flipH="1">
                  <a:off x="6048440" y="-936481"/>
                  <a:ext cx="196717" cy="3048463"/>
                </a:xfrm>
                <a:prstGeom prst="rect">
                  <a:avLst/>
                </a:prstGeom>
                <a:solidFill>
                  <a:schemeClr val="accent1"/>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grpSp>
            <p:nvGrpSpPr>
              <p:cNvPr id="41" name="Group 40"/>
              <p:cNvGrpSpPr/>
              <p:nvPr/>
            </p:nvGrpSpPr>
            <p:grpSpPr>
              <a:xfrm>
                <a:off x="566005" y="-5"/>
                <a:ext cx="147692" cy="6858000"/>
                <a:chOff x="6048440" y="-936481"/>
                <a:chExt cx="196717" cy="9144001"/>
              </a:xfrm>
            </p:grpSpPr>
            <p:sp>
              <p:nvSpPr>
                <p:cNvPr id="43" name="Rectangle 42" descr="Gold bar"/>
                <p:cNvSpPr>
                  <a:spLocks noChangeArrowheads="1"/>
                </p:cNvSpPr>
                <p:nvPr/>
              </p:nvSpPr>
              <p:spPr bwMode="auto">
                <a:xfrm rot="10800000" flipH="1">
                  <a:off x="6048440" y="5159057"/>
                  <a:ext cx="196717" cy="3048463"/>
                </a:xfrm>
                <a:prstGeom prst="rect">
                  <a:avLst/>
                </a:prstGeom>
                <a:gradFill flip="none" rotWithShape="1">
                  <a:gsLst>
                    <a:gs pos="0">
                      <a:schemeClr val="accent6">
                        <a:lumMod val="40000"/>
                        <a:lumOff val="60000"/>
                      </a:schemeClr>
                    </a:gs>
                    <a:gs pos="100000">
                      <a:prstClr val="white"/>
                    </a:gs>
                  </a:gsLst>
                  <a:lin ang="0" scaled="1"/>
                  <a:tileRect/>
                </a:gradFill>
                <a:ln w="9525">
                  <a:noFill/>
                  <a:miter lim="800000"/>
                  <a:headEnd/>
                  <a:tailEnd/>
                </a:ln>
                <a:effectLst/>
                <a:extLst/>
              </p:spPr>
              <p:txBody>
                <a:bodyPr wrap="none" anchor="ctr"/>
                <a:lstStyle/>
                <a:p>
                  <a:pPr lvl="0" algn="ctr"/>
                  <a:endParaRPr lang="en-US" sz="2400">
                    <a:latin typeface="Times New Roman" panose="02020603050405020304" pitchFamily="18" charset="0"/>
                  </a:endParaRPr>
                </a:p>
              </p:txBody>
            </p:sp>
            <p:sp>
              <p:nvSpPr>
                <p:cNvPr id="44" name="Rectangle 43" descr="Orange bar"/>
                <p:cNvSpPr>
                  <a:spLocks noChangeArrowheads="1"/>
                </p:cNvSpPr>
                <p:nvPr/>
              </p:nvSpPr>
              <p:spPr bwMode="auto">
                <a:xfrm rot="10800000" flipH="1">
                  <a:off x="6048440" y="2110594"/>
                  <a:ext cx="196717" cy="3048463"/>
                </a:xfrm>
                <a:prstGeom prst="rect">
                  <a:avLst/>
                </a:prstGeom>
                <a:gradFill flip="none" rotWithShape="1">
                  <a:gsLst>
                    <a:gs pos="0">
                      <a:schemeClr val="accent4">
                        <a:lumMod val="40000"/>
                        <a:lumOff val="60000"/>
                      </a:schemeClr>
                    </a:gs>
                    <a:gs pos="100000">
                      <a:prstClr val="white"/>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5" name="Rectangle 44" descr="Slate bar"/>
                <p:cNvSpPr>
                  <a:spLocks noChangeArrowheads="1"/>
                </p:cNvSpPr>
                <p:nvPr/>
              </p:nvSpPr>
              <p:spPr bwMode="auto">
                <a:xfrm rot="10800000" flipH="1">
                  <a:off x="6048440" y="-936481"/>
                  <a:ext cx="196717" cy="3048463"/>
                </a:xfrm>
                <a:prstGeom prst="rect">
                  <a:avLst/>
                </a:prstGeom>
                <a:gradFill flip="none" rotWithShape="1">
                  <a:gsLst>
                    <a:gs pos="0">
                      <a:schemeClr val="accent1">
                        <a:lumMod val="60000"/>
                        <a:lumOff val="40000"/>
                      </a:schemeClr>
                    </a:gs>
                    <a:gs pos="100000">
                      <a:schemeClr val="bg1"/>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sp>
            <p:nvSpPr>
              <p:cNvPr id="42" name="Rectangle 41"/>
              <p:cNvSpPr/>
              <p:nvPr/>
            </p:nvSpPr>
            <p:spPr>
              <a:xfrm>
                <a:off x="646782" y="-5"/>
                <a:ext cx="45719"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grpSp>
      <p:sp>
        <p:nvSpPr>
          <p:cNvPr id="3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CA734DBA-6852-4C6A-AB8B-E28C0C52CB53}" type="datetime1">
              <a:rPr lang="en-US" smtClean="0"/>
              <a:t>10/4/18</a:t>
            </a:fld>
            <a:endParaRPr lang="en-US"/>
          </a:p>
        </p:txBody>
      </p:sp>
      <p:sp>
        <p:nvSpPr>
          <p:cNvPr id="3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3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
        <p:nvSpPr>
          <p:cNvPr id="3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8"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1719088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jpe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5" Type="http://schemas.openxmlformats.org/officeDocument/2006/relationships/image" Target="../media/image12.png"/><Relationship Id="rId6" Type="http://schemas.openxmlformats.org/officeDocument/2006/relationships/image" Target="../media/image13.jpeg"/><Relationship Id="rId7"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wmf"/><Relationship Id="rId4" Type="http://schemas.openxmlformats.org/officeDocument/2006/relationships/image" Target="../media/image19.wmf"/><Relationship Id="rId5" Type="http://schemas.openxmlformats.org/officeDocument/2006/relationships/image" Target="../media/image20.jpeg"/><Relationship Id="rId6" Type="http://schemas.openxmlformats.org/officeDocument/2006/relationships/image" Target="../media/image21.jpeg"/><Relationship Id="rId7"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81400" y="3623906"/>
            <a:ext cx="5696581" cy="1469673"/>
          </a:xfrm>
        </p:spPr>
        <p:txBody>
          <a:bodyPr>
            <a:noAutofit/>
          </a:bodyPr>
          <a:lstStyle/>
          <a:p>
            <a:pPr algn="l"/>
            <a:r>
              <a:rPr lang="en-US" sz="4800" dirty="0">
                <a:solidFill>
                  <a:srgbClr val="0000FF"/>
                </a:solidFill>
                <a:latin typeface="Haettenschweiler" panose="020B0706040902060204" pitchFamily="34" charset="0"/>
                <a:ea typeface="Times New Roman" panose="02020603050405020304" pitchFamily="18" charset="0"/>
                <a:cs typeface="Times New Roman" panose="02020603050405020304" pitchFamily="18" charset="0"/>
              </a:rPr>
              <a:t>The African Spatial Statistical Framework</a:t>
            </a:r>
            <a:endParaRPr lang="en-US" sz="4800" b="1" dirty="0">
              <a:solidFill>
                <a:srgbClr val="0000FF"/>
              </a:solidFill>
              <a:latin typeface="Haettenschweiler" panose="020B0706040902060204" pitchFamily="34" charset="0"/>
            </a:endParaRPr>
          </a:p>
        </p:txBody>
      </p:sp>
      <p:sp>
        <p:nvSpPr>
          <p:cNvPr id="2" name="Title 1"/>
          <p:cNvSpPr>
            <a:spLocks noGrp="1"/>
          </p:cNvSpPr>
          <p:nvPr>
            <p:ph type="ctrTitle"/>
          </p:nvPr>
        </p:nvSpPr>
        <p:spPr>
          <a:xfrm>
            <a:off x="3581400" y="227899"/>
            <a:ext cx="4356652" cy="3028137"/>
          </a:xfrm>
        </p:spPr>
        <p:txBody>
          <a:bodyPr>
            <a:noAutofit/>
          </a:bodyPr>
          <a:lstStyle/>
          <a:p>
            <a:pPr algn="l"/>
            <a:r>
              <a:rPr lang="en-US" sz="4800" dirty="0">
                <a:solidFill>
                  <a:srgbClr val="000090"/>
                </a:solidFill>
              </a:rPr>
              <a:t>Integration of Geospatial and Statistical Information</a:t>
            </a:r>
          </a:p>
        </p:txBody>
      </p:sp>
      <p:pic>
        <p:nvPicPr>
          <p:cNvPr id="4" name="Picture 105" descr="GGIM-logo-title-on-side copy"/>
          <p:cNvPicPr>
            <a:picLocks noChangeAspect="1" noChangeArrowheads="1"/>
          </p:cNvPicPr>
          <p:nvPr/>
        </p:nvPicPr>
        <p:blipFill>
          <a:blip r:embed="rId3" cstate="print">
            <a:extLst>
              <a:ext uri="{28A0092B-C50C-407E-A947-70E740481C1C}">
                <a14:useLocalDpi xmlns:a14="http://schemas.microsoft.com/office/drawing/2010/main" val="0"/>
              </a:ext>
            </a:extLst>
          </a:blip>
          <a:srcRect r="28125"/>
          <a:stretch>
            <a:fillRect/>
          </a:stretch>
        </p:blipFill>
        <p:spPr bwMode="auto">
          <a:xfrm>
            <a:off x="9103201" y="5550127"/>
            <a:ext cx="3079274" cy="1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a:xfrm>
            <a:off x="-13037" y="4991100"/>
            <a:ext cx="2527637" cy="18668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lnSpc>
                <a:spcPct val="80000"/>
              </a:lnSpc>
              <a:buFont typeface="Wingdings 2" panose="05020102010507070707" pitchFamily="18" charset="2"/>
              <a:buNone/>
            </a:pPr>
            <a:r>
              <a:rPr lang="en-GB" altLang="en-US" sz="1400" b="1" dirty="0" smtClean="0">
                <a:solidFill>
                  <a:srgbClr val="000090"/>
                </a:solidFill>
                <a:latin typeface="Arial"/>
                <a:cs typeface="Arial"/>
              </a:rPr>
              <a:t>Sultan Mohammed </a:t>
            </a:r>
            <a:r>
              <a:rPr lang="en-GB" altLang="en-US" sz="1400" b="1" dirty="0" err="1" smtClean="0">
                <a:solidFill>
                  <a:srgbClr val="000090"/>
                </a:solidFill>
                <a:latin typeface="Arial"/>
                <a:cs typeface="Arial"/>
              </a:rPr>
              <a:t>Alya</a:t>
            </a:r>
            <a:endParaRPr lang="en-GB" altLang="en-US" sz="1400" b="1" dirty="0">
              <a:solidFill>
                <a:srgbClr val="000090"/>
              </a:solidFill>
              <a:latin typeface="Arial"/>
              <a:cs typeface="Arial"/>
            </a:endParaRPr>
          </a:p>
          <a:p>
            <a:pPr marL="0" indent="0">
              <a:lnSpc>
                <a:spcPct val="80000"/>
              </a:lnSpc>
              <a:buFont typeface="Wingdings 2" panose="05020102010507070707" pitchFamily="18" charset="2"/>
              <a:buNone/>
            </a:pPr>
            <a:r>
              <a:rPr lang="en-GB" altLang="en-US" sz="1400" dirty="0">
                <a:latin typeface="Courier New" panose="02070309020205020404" pitchFamily="49" charset="0"/>
                <a:cs typeface="Courier New" panose="02070309020205020404" pitchFamily="49" charset="0"/>
              </a:rPr>
              <a:t>___________________</a:t>
            </a:r>
          </a:p>
          <a:p>
            <a:pPr marL="0" indent="0">
              <a:lnSpc>
                <a:spcPct val="80000"/>
              </a:lnSpc>
              <a:buFont typeface="Wingdings 2" panose="05020102010507070707" pitchFamily="18" charset="2"/>
              <a:buNone/>
            </a:pPr>
            <a:r>
              <a:rPr lang="en-GB" altLang="en-US" sz="1400" b="1" dirty="0" smtClean="0">
                <a:solidFill>
                  <a:srgbClr val="3366FF"/>
                </a:solidFill>
                <a:latin typeface="Courier New" panose="02070309020205020404" pitchFamily="49" charset="0"/>
                <a:cs typeface="Courier New" panose="02070309020205020404" pitchFamily="49" charset="0"/>
              </a:rPr>
              <a:t>UN-GGIM: Africa</a:t>
            </a:r>
            <a:endParaRPr lang="en-GB" altLang="en-US" sz="1400" b="1" dirty="0">
              <a:solidFill>
                <a:srgbClr val="3366FF"/>
              </a:solidFill>
              <a:latin typeface="Courier New" panose="02070309020205020404" pitchFamily="49" charset="0"/>
              <a:cs typeface="Courier New" panose="02070309020205020404" pitchFamily="49" charset="0"/>
            </a:endParaRP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___________________</a:t>
            </a:r>
            <a:endParaRPr lang="en-GB" altLang="en-US" sz="1400" dirty="0">
              <a:latin typeface="Courier New" panose="02070309020205020404" pitchFamily="49" charset="0"/>
              <a:cs typeface="Courier New" panose="02070309020205020404" pitchFamily="49" charset="0"/>
            </a:endParaRPr>
          </a:p>
        </p:txBody>
      </p:sp>
      <p:sp>
        <p:nvSpPr>
          <p:cNvPr id="9" name="Rectangle 4"/>
          <p:cNvSpPr>
            <a:spLocks noChangeArrowheads="1"/>
          </p:cNvSpPr>
          <p:nvPr/>
        </p:nvSpPr>
        <p:spPr bwMode="auto">
          <a:xfrm>
            <a:off x="5444399" y="5678333"/>
            <a:ext cx="38358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lr>
                <a:srgbClr val="FF6600"/>
              </a:buClr>
              <a:buFont typeface="Wingdings 2" panose="05020102010507070707" pitchFamily="18" charset="2"/>
              <a:buChar char="§"/>
              <a:defRPr sz="3000">
                <a:solidFill>
                  <a:schemeClr val="tx2"/>
                </a:solidFill>
                <a:latin typeface="Arial" panose="020B0604020202020204" pitchFamily="34" charset="0"/>
                <a:cs typeface="Arial" panose="020B0604020202020204" pitchFamily="34" charset="0"/>
              </a:defRPr>
            </a:lvl1pPr>
            <a:lvl2pPr marL="742950" indent="-285750">
              <a:spcBef>
                <a:spcPct val="20000"/>
              </a:spcBef>
              <a:buClr>
                <a:srgbClr val="006666"/>
              </a:buClr>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spcBef>
                <a:spcPct val="20000"/>
              </a:spcBef>
              <a:buClr>
                <a:srgbClr val="292929"/>
              </a:buClr>
              <a:buChar char="•"/>
              <a:defRPr sz="2400">
                <a:solidFill>
                  <a:schemeClr val="tx2"/>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a:spcBef>
                <a:spcPct val="0"/>
              </a:spcBef>
              <a:buClr>
                <a:schemeClr val="accent2"/>
              </a:buClr>
              <a:buFont typeface="Wingdings" panose="05000000000000000000" pitchFamily="2" charset="2"/>
              <a:buNone/>
            </a:pPr>
            <a:r>
              <a:rPr lang="en-US" altLang="en-US" sz="1600" b="1" dirty="0" smtClean="0">
                <a:solidFill>
                  <a:srgbClr val="008000"/>
                </a:solidFill>
                <a:latin typeface="Arial Narrow" panose="020B0606020202030204" pitchFamily="34" charset="0"/>
              </a:rPr>
              <a:t>StatCom-Africa 2018</a:t>
            </a:r>
            <a:endParaRPr lang="en-US" altLang="en-US" sz="1600" b="1" dirty="0">
              <a:solidFill>
                <a:srgbClr val="008000"/>
              </a:solidFill>
              <a:latin typeface="Arial Narrow" panose="020B0606020202030204" pitchFamily="34" charset="0"/>
            </a:endParaRPr>
          </a:p>
          <a:p>
            <a:pPr>
              <a:spcBef>
                <a:spcPct val="0"/>
              </a:spcBef>
              <a:buClr>
                <a:schemeClr val="accent2"/>
              </a:buClr>
              <a:buFont typeface="Wingdings" panose="05000000000000000000" pitchFamily="2" charset="2"/>
              <a:buNone/>
            </a:pPr>
            <a:r>
              <a:rPr lang="en-US" altLang="en-US" sz="1600" b="1" dirty="0" smtClean="0">
                <a:solidFill>
                  <a:srgbClr val="008000"/>
                </a:solidFill>
                <a:latin typeface="Arial Narrow" panose="020B0606020202030204" pitchFamily="34" charset="0"/>
              </a:rPr>
              <a:t>Integration of Statistics and Geospatial</a:t>
            </a:r>
          </a:p>
          <a:p>
            <a:pPr>
              <a:spcBef>
                <a:spcPct val="0"/>
              </a:spcBef>
              <a:buClr>
                <a:schemeClr val="accent2"/>
              </a:buClr>
              <a:buFont typeface="Wingdings" panose="05000000000000000000" pitchFamily="2" charset="2"/>
              <a:buNone/>
            </a:pPr>
            <a:r>
              <a:rPr lang="en-US" altLang="en-US" sz="1600" b="1" dirty="0" smtClean="0">
                <a:solidFill>
                  <a:srgbClr val="008000"/>
                </a:solidFill>
                <a:latin typeface="Arial Narrow" panose="020B0606020202030204" pitchFamily="34" charset="0"/>
              </a:rPr>
              <a:t>04 October 2018 – Addis </a:t>
            </a:r>
            <a:r>
              <a:rPr lang="en-US" altLang="en-US" sz="1600" b="1" dirty="0" err="1" smtClean="0">
                <a:solidFill>
                  <a:srgbClr val="008000"/>
                </a:solidFill>
                <a:latin typeface="Arial Narrow" panose="020B0606020202030204" pitchFamily="34" charset="0"/>
              </a:rPr>
              <a:t>Abeba</a:t>
            </a:r>
            <a:r>
              <a:rPr lang="en-US" altLang="en-US" sz="1600" b="1" dirty="0" smtClean="0">
                <a:solidFill>
                  <a:srgbClr val="008000"/>
                </a:solidFill>
                <a:latin typeface="Arial Narrow" panose="020B0606020202030204" pitchFamily="34" charset="0"/>
              </a:rPr>
              <a:t>, Ethiopia</a:t>
            </a:r>
            <a:endParaRPr lang="en-US" altLang="en-US" sz="1600" b="1" dirty="0">
              <a:solidFill>
                <a:srgbClr val="008000"/>
              </a:solidFill>
              <a:latin typeface="Arial Narrow" panose="020B0606020202030204" pitchFamily="34" charset="0"/>
            </a:endParaRPr>
          </a:p>
        </p:txBody>
      </p:sp>
      <p:pic>
        <p:nvPicPr>
          <p:cNvPr id="11" name="Picture 4" descr="Learning to Think">
            <a:extLst>
              <a:ext uri="{FF2B5EF4-FFF2-40B4-BE49-F238E27FC236}">
                <a16:creationId xmlns:a16="http://schemas.microsoft.com/office/drawing/2014/main" xmlns="" id="{FB12188D-2684-48EA-94C8-114196909F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581400" cy="48335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85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7896" y="1490775"/>
            <a:ext cx="2942426" cy="4668750"/>
          </a:xfrm>
          <a:solidFill>
            <a:srgbClr val="FFFF99"/>
          </a:solidFill>
          <a:effectLst>
            <a:outerShdw blurRad="50800" dist="38100" dir="2700000" algn="tl" rotWithShape="0">
              <a:prstClr val="black">
                <a:alpha val="40000"/>
              </a:prstClr>
            </a:outerShdw>
          </a:effectLst>
        </p:spPr>
        <p:txBody>
          <a:bodyPr>
            <a:noAutofit/>
          </a:bodyPr>
          <a:lstStyle/>
          <a:p>
            <a:pPr>
              <a:lnSpc>
                <a:spcPct val="120000"/>
              </a:lnSpc>
              <a:spcBef>
                <a:spcPts val="600"/>
              </a:spcBef>
              <a:spcAft>
                <a:spcPts val="600"/>
              </a:spcAft>
            </a:pPr>
            <a:r>
              <a:rPr lang="en-US" sz="1800" dirty="0">
                <a:solidFill>
                  <a:srgbClr val="000090"/>
                </a:solidFill>
                <a:latin typeface="Arial"/>
                <a:cs typeface="Arial"/>
              </a:rPr>
              <a:t>A right decision making requires the gathering and reviewing of up-to-date, </a:t>
            </a:r>
            <a:r>
              <a:rPr lang="en-US" sz="1800" dirty="0" smtClean="0">
                <a:solidFill>
                  <a:srgbClr val="000090"/>
                </a:solidFill>
                <a:latin typeface="Arial"/>
                <a:cs typeface="Arial"/>
              </a:rPr>
              <a:t>and accurate data.</a:t>
            </a:r>
            <a:endParaRPr lang="en-US" sz="1800" dirty="0">
              <a:solidFill>
                <a:srgbClr val="000090"/>
              </a:solidFill>
              <a:latin typeface="Arial"/>
              <a:cs typeface="Arial"/>
            </a:endParaRPr>
          </a:p>
          <a:p>
            <a:pPr>
              <a:lnSpc>
                <a:spcPct val="120000"/>
              </a:lnSpc>
              <a:spcBef>
                <a:spcPts val="600"/>
              </a:spcBef>
              <a:spcAft>
                <a:spcPts val="600"/>
              </a:spcAft>
            </a:pPr>
            <a:r>
              <a:rPr lang="en-US" sz="1800" dirty="0">
                <a:solidFill>
                  <a:schemeClr val="accent6">
                    <a:lumMod val="75000"/>
                  </a:schemeClr>
                </a:solidFill>
                <a:latin typeface="Arial"/>
                <a:cs typeface="Arial"/>
              </a:rPr>
              <a:t>For the </a:t>
            </a:r>
            <a:r>
              <a:rPr lang="en-US" sz="1800" dirty="0" smtClean="0">
                <a:solidFill>
                  <a:schemeClr val="accent6">
                    <a:lumMod val="75000"/>
                  </a:schemeClr>
                </a:solidFill>
                <a:latin typeface="Arial"/>
                <a:cs typeface="Arial"/>
              </a:rPr>
              <a:t>data </a:t>
            </a:r>
            <a:r>
              <a:rPr lang="en-US" sz="1800" dirty="0" smtClean="0">
                <a:solidFill>
                  <a:schemeClr val="accent6">
                    <a:lumMod val="75000"/>
                  </a:schemeClr>
                </a:solidFill>
                <a:latin typeface="Arial"/>
                <a:cs typeface="Arial"/>
              </a:rPr>
              <a:t>to be </a:t>
            </a:r>
            <a:r>
              <a:rPr lang="en-US" sz="1800" dirty="0">
                <a:solidFill>
                  <a:schemeClr val="accent6">
                    <a:lumMod val="75000"/>
                  </a:schemeClr>
                </a:solidFill>
                <a:latin typeface="Arial"/>
                <a:cs typeface="Arial"/>
              </a:rPr>
              <a:t>interpreted, understood, and linked to our goals and to our decisions, </a:t>
            </a:r>
            <a:r>
              <a:rPr lang="en-US" sz="1800" dirty="0" smtClean="0">
                <a:solidFill>
                  <a:schemeClr val="accent6">
                    <a:lumMod val="75000"/>
                  </a:schemeClr>
                </a:solidFill>
                <a:latin typeface="Arial"/>
                <a:cs typeface="Arial"/>
              </a:rPr>
              <a:t>it needs </a:t>
            </a:r>
            <a:r>
              <a:rPr lang="en-US" sz="1800" dirty="0">
                <a:solidFill>
                  <a:schemeClr val="accent6">
                    <a:lumMod val="75000"/>
                  </a:schemeClr>
                </a:solidFill>
                <a:latin typeface="Arial"/>
                <a:cs typeface="Arial"/>
              </a:rPr>
              <a:t>to </a:t>
            </a:r>
            <a:r>
              <a:rPr lang="en-US" sz="1800" dirty="0" smtClean="0">
                <a:solidFill>
                  <a:schemeClr val="accent6">
                    <a:lumMod val="75000"/>
                  </a:schemeClr>
                </a:solidFill>
                <a:latin typeface="Arial"/>
                <a:cs typeface="Arial"/>
              </a:rPr>
              <a:t>be </a:t>
            </a:r>
            <a:r>
              <a:rPr lang="en-US" sz="1800" dirty="0">
                <a:solidFill>
                  <a:schemeClr val="accent6">
                    <a:lumMod val="75000"/>
                  </a:schemeClr>
                </a:solidFill>
                <a:latin typeface="Arial"/>
                <a:cs typeface="Arial"/>
              </a:rPr>
              <a:t>linked with the one thing they have in common</a:t>
            </a:r>
            <a:r>
              <a:rPr lang="en-US" sz="1800" dirty="0">
                <a:solidFill>
                  <a:schemeClr val="accent2"/>
                </a:solidFill>
                <a:latin typeface="Arial"/>
                <a:cs typeface="Arial"/>
              </a:rPr>
              <a:t>: </a:t>
            </a:r>
            <a:r>
              <a:rPr lang="en-US" sz="1800" dirty="0" smtClean="0">
                <a:solidFill>
                  <a:schemeClr val="accent2"/>
                </a:solidFill>
                <a:latin typeface="Arial"/>
                <a:cs typeface="Arial"/>
              </a:rPr>
              <a:t>Location</a:t>
            </a:r>
            <a:r>
              <a:rPr lang="en-US" sz="1800" dirty="0">
                <a:latin typeface="Arial"/>
                <a:cs typeface="Arial"/>
              </a:rPr>
              <a:t> </a:t>
            </a:r>
            <a:r>
              <a:rPr lang="en-US" sz="1800" dirty="0" smtClean="0">
                <a:latin typeface="Arial"/>
                <a:cs typeface="Arial"/>
              </a:rPr>
              <a:t>(</a:t>
            </a:r>
            <a:r>
              <a:rPr lang="en-US" sz="1800" b="1" dirty="0" smtClean="0">
                <a:latin typeface="Arial"/>
                <a:cs typeface="Arial"/>
              </a:rPr>
              <a:t>Where?</a:t>
            </a:r>
            <a:r>
              <a:rPr lang="en-US" sz="1800" dirty="0" smtClean="0">
                <a:latin typeface="Arial"/>
                <a:cs typeface="Arial"/>
              </a:rPr>
              <a:t>)</a:t>
            </a:r>
            <a:endParaRPr lang="en-US" sz="1800" dirty="0">
              <a:latin typeface="Arial"/>
              <a:cs typeface="Arial"/>
            </a:endParaRPr>
          </a:p>
        </p:txBody>
      </p:sp>
      <p:sp>
        <p:nvSpPr>
          <p:cNvPr id="3" name="Title 2"/>
          <p:cNvSpPr>
            <a:spLocks noGrp="1"/>
          </p:cNvSpPr>
          <p:nvPr>
            <p:ph type="title"/>
          </p:nvPr>
        </p:nvSpPr>
        <p:spPr/>
        <p:txBody>
          <a:bodyPr>
            <a:normAutofit/>
          </a:bodyPr>
          <a:lstStyle/>
          <a:p>
            <a:r>
              <a:rPr lang="en-GB" sz="4000" b="1" dirty="0">
                <a:solidFill>
                  <a:srgbClr val="3366FF"/>
                </a:solidFill>
              </a:rPr>
              <a:t>Outlines – Spatially-Enabled Statistics</a:t>
            </a:r>
          </a:p>
        </p:txBody>
      </p:sp>
      <p:sp>
        <p:nvSpPr>
          <p:cNvPr id="4" name="Rectangle 3"/>
          <p:cNvSpPr>
            <a:spLocks noChangeArrowheads="1"/>
          </p:cNvSpPr>
          <p:nvPr/>
        </p:nvSpPr>
        <p:spPr bwMode="auto">
          <a:xfrm>
            <a:off x="3656706" y="1490775"/>
            <a:ext cx="4113213" cy="1962430"/>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a:solidFill>
                  <a:schemeClr val="tx2"/>
                </a:solidFill>
              </a:rPr>
              <a:t>Overview</a:t>
            </a:r>
          </a:p>
          <a:p>
            <a:pPr>
              <a:lnSpc>
                <a:spcPct val="100000"/>
              </a:lnSpc>
            </a:pPr>
            <a:r>
              <a:rPr lang="en-US" altLang="en-US" sz="1250" dirty="0">
                <a:solidFill>
                  <a:srgbClr val="000000"/>
                </a:solidFill>
                <a:cs typeface="Times New Roman" panose="02020603050405020304" pitchFamily="18" charset="0"/>
              </a:rPr>
              <a:t>Everything that happens, happens somewhere over space and time</a:t>
            </a:r>
          </a:p>
          <a:p>
            <a:pPr>
              <a:lnSpc>
                <a:spcPct val="100000"/>
              </a:lnSpc>
            </a:pPr>
            <a:r>
              <a:rPr lang="en-US" altLang="en-US" sz="1250" dirty="0">
                <a:solidFill>
                  <a:srgbClr val="000000"/>
                </a:solidFill>
                <a:cs typeface="Times New Roman" panose="02020603050405020304" pitchFamily="18" charset="0"/>
              </a:rPr>
              <a:t>Most decisions need to be anchored to geography </a:t>
            </a:r>
          </a:p>
          <a:p>
            <a:pPr>
              <a:lnSpc>
                <a:spcPct val="100000"/>
              </a:lnSpc>
            </a:pPr>
            <a:r>
              <a:rPr lang="en-US" altLang="en-US" sz="1250" dirty="0">
                <a:solidFill>
                  <a:srgbClr val="000000"/>
                </a:solidFill>
                <a:cs typeface="Times New Roman" panose="02020603050405020304" pitchFamily="18" charset="0"/>
              </a:rPr>
              <a:t>Where is “it”?</a:t>
            </a:r>
          </a:p>
          <a:p>
            <a:pPr>
              <a:lnSpc>
                <a:spcPct val="100000"/>
              </a:lnSpc>
            </a:pPr>
            <a:r>
              <a:rPr lang="en-US" altLang="en-US" sz="1250" dirty="0">
                <a:solidFill>
                  <a:srgbClr val="000000"/>
                </a:solidFill>
                <a:cs typeface="Times New Roman" panose="02020603050405020304" pitchFamily="18" charset="0"/>
              </a:rPr>
              <a:t>How far is A from B?</a:t>
            </a:r>
          </a:p>
          <a:p>
            <a:pPr>
              <a:lnSpc>
                <a:spcPct val="100000"/>
              </a:lnSpc>
            </a:pPr>
            <a:r>
              <a:rPr lang="en-US" altLang="en-US" sz="1250" dirty="0">
                <a:solidFill>
                  <a:srgbClr val="000000"/>
                </a:solidFill>
                <a:cs typeface="Times New Roman" panose="02020603050405020304" pitchFamily="18" charset="0"/>
              </a:rPr>
              <a:t>What is the extent/territory of some phenomenon?</a:t>
            </a:r>
          </a:p>
          <a:p>
            <a:pPr>
              <a:lnSpc>
                <a:spcPct val="100000"/>
              </a:lnSpc>
            </a:pPr>
            <a:r>
              <a:rPr lang="en-US" altLang="en-US" sz="1250" dirty="0">
                <a:solidFill>
                  <a:srgbClr val="000000"/>
                </a:solidFill>
                <a:cs typeface="Times New Roman" panose="02020603050405020304" pitchFamily="18" charset="0"/>
              </a:rPr>
              <a:t>How do I get from A to B?</a:t>
            </a:r>
          </a:p>
          <a:p>
            <a:pPr>
              <a:lnSpc>
                <a:spcPct val="100000"/>
              </a:lnSpc>
            </a:pPr>
            <a:r>
              <a:rPr lang="en-US" altLang="en-US" sz="1250" dirty="0">
                <a:solidFill>
                  <a:srgbClr val="000000"/>
                </a:solidFill>
                <a:cs typeface="Times New Roman" panose="02020603050405020304" pitchFamily="18" charset="0"/>
              </a:rPr>
              <a:t>What areas are suitable for </a:t>
            </a:r>
            <a:r>
              <a:rPr lang="en-US" altLang="en-US" sz="1250" dirty="0" smtClean="0">
                <a:solidFill>
                  <a:srgbClr val="000000"/>
                </a:solidFill>
                <a:cs typeface="Times New Roman" panose="02020603050405020304" pitchFamily="18" charset="0"/>
              </a:rPr>
              <a:t>certain </a:t>
            </a:r>
            <a:r>
              <a:rPr lang="en-US" altLang="en-US" sz="1250" dirty="0">
                <a:solidFill>
                  <a:srgbClr val="000000"/>
                </a:solidFill>
                <a:cs typeface="Times New Roman" panose="02020603050405020304" pitchFamily="18" charset="0"/>
              </a:rPr>
              <a:t>activities?</a:t>
            </a:r>
          </a:p>
          <a:p>
            <a:pPr>
              <a:lnSpc>
                <a:spcPct val="100000"/>
              </a:lnSpc>
            </a:pPr>
            <a:endParaRPr lang="en-US" altLang="en-US" sz="1250" dirty="0">
              <a:solidFill>
                <a:srgbClr val="000000"/>
              </a:solidFill>
              <a:cs typeface="Times New Roman" panose="02020603050405020304" pitchFamily="18" charset="0"/>
            </a:endParaRPr>
          </a:p>
        </p:txBody>
      </p:sp>
      <p:sp>
        <p:nvSpPr>
          <p:cNvPr id="5" name="Rectangle 4"/>
          <p:cNvSpPr>
            <a:spLocks noChangeArrowheads="1"/>
          </p:cNvSpPr>
          <p:nvPr/>
        </p:nvSpPr>
        <p:spPr bwMode="auto">
          <a:xfrm>
            <a:off x="7925493" y="1490775"/>
            <a:ext cx="4113212" cy="1962430"/>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a:solidFill>
                  <a:schemeClr val="tx2"/>
                </a:solidFill>
              </a:rPr>
              <a:t>Purpose</a:t>
            </a:r>
          </a:p>
          <a:p>
            <a:r>
              <a:rPr lang="en-US" altLang="en-US" sz="1050" dirty="0">
                <a:solidFill>
                  <a:srgbClr val="000000"/>
                </a:solidFill>
                <a:cs typeface="Times New Roman" panose="02020603050405020304" pitchFamily="18" charset="0"/>
              </a:rPr>
              <a:t>Expanding the locational management of information" refers to the idea of integrating spatial information with other data products to enable decision makers and general users to exploit the locational attributes for better targeting of interventions and more efficient service delivery. </a:t>
            </a:r>
          </a:p>
          <a:p>
            <a:r>
              <a:rPr lang="en-US" altLang="en-US" sz="1050" dirty="0">
                <a:solidFill>
                  <a:srgbClr val="000000"/>
                </a:solidFill>
                <a:cs typeface="Times New Roman" panose="02020603050405020304" pitchFamily="18" charset="0"/>
              </a:rPr>
              <a:t>This will require leadership, combined collaborative global leadership, with appropriate frameworks and methods and close collaboration between national statistical and geospatial and earth observation communities to deliver seamless data for national to </a:t>
            </a:r>
            <a:r>
              <a:rPr lang="en-US" altLang="en-US" sz="1050" dirty="0" smtClean="0">
                <a:solidFill>
                  <a:srgbClr val="000000"/>
                </a:solidFill>
                <a:cs typeface="Times New Roman" panose="02020603050405020304" pitchFamily="18" charset="0"/>
              </a:rPr>
              <a:t>regional to global </a:t>
            </a:r>
            <a:r>
              <a:rPr lang="en-US" altLang="en-US" sz="1050" dirty="0">
                <a:solidFill>
                  <a:srgbClr val="000000"/>
                </a:solidFill>
                <a:cs typeface="Times New Roman" panose="02020603050405020304" pitchFamily="18" charset="0"/>
              </a:rPr>
              <a:t>objectives and aspirations. </a:t>
            </a:r>
          </a:p>
          <a:p>
            <a:pPr>
              <a:lnSpc>
                <a:spcPct val="100000"/>
              </a:lnSpc>
            </a:pPr>
            <a:endParaRPr lang="sv-SE" altLang="en-US" sz="1050" dirty="0">
              <a:solidFill>
                <a:schemeClr val="tx2"/>
              </a:solidFill>
            </a:endParaRPr>
          </a:p>
        </p:txBody>
      </p:sp>
      <p:sp>
        <p:nvSpPr>
          <p:cNvPr id="6" name="Rectangle 5"/>
          <p:cNvSpPr>
            <a:spLocks noChangeArrowheads="1"/>
          </p:cNvSpPr>
          <p:nvPr/>
        </p:nvSpPr>
        <p:spPr bwMode="auto">
          <a:xfrm>
            <a:off x="3656706" y="3579010"/>
            <a:ext cx="2678113" cy="2580515"/>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300" b="1" dirty="0">
                <a:solidFill>
                  <a:schemeClr val="tx2"/>
                </a:solidFill>
              </a:rPr>
              <a:t>Issues and Challenges</a:t>
            </a:r>
          </a:p>
          <a:p>
            <a:pPr>
              <a:lnSpc>
                <a:spcPct val="100000"/>
              </a:lnSpc>
            </a:pPr>
            <a:r>
              <a:rPr lang="en-US" altLang="en-US" sz="800" b="1" dirty="0"/>
              <a:t>Availability</a:t>
            </a:r>
          </a:p>
          <a:p>
            <a:pPr>
              <a:lnSpc>
                <a:spcPct val="100000"/>
              </a:lnSpc>
            </a:pPr>
            <a:r>
              <a:rPr lang="en-US" altLang="en-US" sz="800" dirty="0"/>
              <a:t>Finding the appropriate information at the required time and at the relevant scale of aggregation.</a:t>
            </a:r>
          </a:p>
          <a:p>
            <a:pPr>
              <a:lnSpc>
                <a:spcPct val="100000"/>
              </a:lnSpc>
            </a:pPr>
            <a:r>
              <a:rPr lang="en-US" altLang="en-US" sz="800" b="1" dirty="0"/>
              <a:t>Accessibility</a:t>
            </a:r>
          </a:p>
          <a:p>
            <a:pPr>
              <a:lnSpc>
                <a:spcPct val="100000"/>
              </a:lnSpc>
            </a:pPr>
            <a:r>
              <a:rPr lang="en-US" altLang="en-US" sz="800" dirty="0"/>
              <a:t>Even where information is available, it may not be easily accessible, either because of the lack of technology for effective access or because of associated costs</a:t>
            </a:r>
          </a:p>
          <a:p>
            <a:pPr>
              <a:lnSpc>
                <a:spcPct val="100000"/>
              </a:lnSpc>
            </a:pPr>
            <a:r>
              <a:rPr lang="en-US" altLang="en-US" sz="800" b="1" dirty="0"/>
              <a:t>Transformability</a:t>
            </a:r>
          </a:p>
          <a:p>
            <a:pPr>
              <a:lnSpc>
                <a:spcPct val="100000"/>
              </a:lnSpc>
            </a:pPr>
            <a:r>
              <a:rPr lang="en-US" altLang="en-US" sz="800" dirty="0"/>
              <a:t>There is a general lack of infrastructure capacities for the collection and assessment of data, for their transformation into useful information and for their dissemination.  </a:t>
            </a:r>
          </a:p>
          <a:p>
            <a:pPr>
              <a:lnSpc>
                <a:spcPct val="100000"/>
              </a:lnSpc>
            </a:pPr>
            <a:r>
              <a:rPr lang="en-US" altLang="en-US" sz="800" b="1" dirty="0"/>
              <a:t>Governance</a:t>
            </a:r>
          </a:p>
          <a:p>
            <a:pPr>
              <a:lnSpc>
                <a:spcPct val="100000"/>
              </a:lnSpc>
            </a:pPr>
            <a:r>
              <a:rPr lang="en-US" altLang="en-US" sz="800" dirty="0"/>
              <a:t>There is also need for improved coordination among environmental, demographic, social and developmental data information, applications and services.</a:t>
            </a:r>
          </a:p>
        </p:txBody>
      </p:sp>
      <p:sp>
        <p:nvSpPr>
          <p:cNvPr id="7" name="Rectangle 6"/>
          <p:cNvSpPr>
            <a:spLocks noChangeArrowheads="1"/>
          </p:cNvSpPr>
          <p:nvPr/>
        </p:nvSpPr>
        <p:spPr bwMode="auto">
          <a:xfrm>
            <a:off x="6507856" y="3579011"/>
            <a:ext cx="2678113" cy="2580514"/>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wrap="square">
            <a:normAutofit fontScale="70000" lnSpcReduction="20000"/>
          </a:bodyPr>
          <a:lstStyle>
            <a:lvl1pPr marL="114300" indent="-114300">
              <a:defRPr sz="2400">
                <a:solidFill>
                  <a:schemeClr val="tx1"/>
                </a:solidFill>
                <a:latin typeface="Times New Roman" panose="02020603050405020304" pitchFamily="18" charset="0"/>
              </a:defRPr>
            </a:lvl1pPr>
            <a:lvl2pPr marL="977900" indent="-457200">
              <a:defRPr sz="2400">
                <a:solidFill>
                  <a:schemeClr val="tx1"/>
                </a:solidFill>
                <a:latin typeface="Times New Roman" panose="02020603050405020304" pitchFamily="18" charset="0"/>
              </a:defRPr>
            </a:lvl2pPr>
            <a:lvl3pPr marL="1549400" indent="-457200">
              <a:defRPr sz="2400">
                <a:solidFill>
                  <a:schemeClr val="tx1"/>
                </a:solidFill>
                <a:latin typeface="Times New Roman" panose="02020603050405020304" pitchFamily="18" charset="0"/>
              </a:defRPr>
            </a:lvl3pPr>
            <a:lvl4pPr marL="2120900" indent="-457200">
              <a:defRPr sz="2400">
                <a:solidFill>
                  <a:schemeClr val="tx1"/>
                </a:solidFill>
                <a:latin typeface="Times New Roman" panose="02020603050405020304" pitchFamily="18" charset="0"/>
              </a:defRPr>
            </a:lvl4pPr>
            <a:lvl5pPr marL="2692400" indent="-457200">
              <a:defRPr sz="2400">
                <a:solidFill>
                  <a:schemeClr val="tx1"/>
                </a:solidFill>
                <a:latin typeface="Times New Roman" panose="02020603050405020304" pitchFamily="18" charset="0"/>
              </a:defRPr>
            </a:lvl5pPr>
            <a:lvl6pPr marL="3149600" indent="-457200" eaLnBrk="0" fontAlgn="base" hangingPunct="0">
              <a:spcBef>
                <a:spcPct val="0"/>
              </a:spcBef>
              <a:spcAft>
                <a:spcPct val="0"/>
              </a:spcAft>
              <a:defRPr sz="2400">
                <a:solidFill>
                  <a:schemeClr val="tx1"/>
                </a:solidFill>
                <a:latin typeface="Times New Roman" panose="02020603050405020304" pitchFamily="18" charset="0"/>
              </a:defRPr>
            </a:lvl6pPr>
            <a:lvl7pPr marL="3606800" indent="-457200" eaLnBrk="0" fontAlgn="base" hangingPunct="0">
              <a:spcBef>
                <a:spcPct val="0"/>
              </a:spcBef>
              <a:spcAft>
                <a:spcPct val="0"/>
              </a:spcAft>
              <a:defRPr sz="2400">
                <a:solidFill>
                  <a:schemeClr val="tx1"/>
                </a:solidFill>
                <a:latin typeface="Times New Roman" panose="02020603050405020304" pitchFamily="18" charset="0"/>
              </a:defRPr>
            </a:lvl7pPr>
            <a:lvl8pPr marL="4064000" indent="-457200" eaLnBrk="0" fontAlgn="base" hangingPunct="0">
              <a:spcBef>
                <a:spcPct val="0"/>
              </a:spcBef>
              <a:spcAft>
                <a:spcPct val="0"/>
              </a:spcAft>
              <a:defRPr sz="2400">
                <a:solidFill>
                  <a:schemeClr val="tx1"/>
                </a:solidFill>
                <a:latin typeface="Times New Roman" panose="02020603050405020304" pitchFamily="18" charset="0"/>
              </a:defRPr>
            </a:lvl8pPr>
            <a:lvl9pPr marL="452120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r>
              <a:rPr lang="en-GB" altLang="en-US" sz="1800" b="1" dirty="0">
                <a:solidFill>
                  <a:schemeClr val="tx2"/>
                </a:solidFill>
                <a:latin typeface="+mn-lt"/>
              </a:rPr>
              <a:t>Integration Dimensions</a:t>
            </a:r>
          </a:p>
          <a:p>
            <a:pPr indent="0"/>
            <a:r>
              <a:rPr lang="en-US" sz="1400" kern="0" dirty="0"/>
              <a:t>Scale : The scope of the geographic space in </a:t>
            </a:r>
            <a:r>
              <a:rPr lang="en-US" sz="1600" kern="0" dirty="0"/>
              <a:t>which the integration is due to take place. </a:t>
            </a:r>
          </a:p>
          <a:p>
            <a:pPr indent="0"/>
            <a:r>
              <a:rPr lang="en-US" sz="1600" kern="0" dirty="0"/>
              <a:t>Policy : The policy dimension necessary at all levels on the Scale axis to initiate and </a:t>
            </a:r>
            <a:r>
              <a:rPr lang="en-US" sz="1600" kern="0" dirty="0" smtClean="0"/>
              <a:t>harmonize </a:t>
            </a:r>
            <a:r>
              <a:rPr lang="en-US" sz="1600" kern="0" dirty="0"/>
              <a:t>the strategies and related regulations in order to smoothly achieve full integration</a:t>
            </a:r>
          </a:p>
          <a:p>
            <a:pPr indent="0"/>
            <a:r>
              <a:rPr lang="en-US" sz="1600" kern="0" dirty="0"/>
              <a:t>Institutional : The institutional arrangements necessary to achieve real integration, in accordance with the orientation of the two compatible policies.</a:t>
            </a:r>
          </a:p>
          <a:p>
            <a:pPr indent="0"/>
            <a:r>
              <a:rPr lang="en-US" sz="1600" kern="0" dirty="0"/>
              <a:t>Modelling : The component of the integration process dealing with the technical, technological, scientific abstraction and their related functional and procedural interactions : ) GSGF</a:t>
            </a:r>
          </a:p>
          <a:p>
            <a:pPr marL="36000" indent="0"/>
            <a:r>
              <a:rPr lang="en-US" sz="1600" kern="0" dirty="0"/>
              <a:t> </a:t>
            </a:r>
          </a:p>
          <a:p>
            <a:endParaRPr lang="en-US" sz="1200" kern="0" dirty="0"/>
          </a:p>
          <a:p>
            <a:endParaRPr lang="en-GB" sz="1200" kern="0" dirty="0"/>
          </a:p>
          <a:p>
            <a:endParaRPr lang="en-GB" altLang="en-US" sz="1200" kern="0" dirty="0">
              <a:solidFill>
                <a:schemeClr val="tx2"/>
              </a:solidFill>
              <a:latin typeface="Arial" panose="020B0604020202020204" pitchFamily="34" charset="0"/>
            </a:endParaRPr>
          </a:p>
        </p:txBody>
      </p:sp>
      <p:sp>
        <p:nvSpPr>
          <p:cNvPr id="8" name="Rectangle 7"/>
          <p:cNvSpPr>
            <a:spLocks noChangeArrowheads="1"/>
          </p:cNvSpPr>
          <p:nvPr/>
        </p:nvSpPr>
        <p:spPr bwMode="auto">
          <a:xfrm>
            <a:off x="9360593" y="3579010"/>
            <a:ext cx="2678112" cy="2580515"/>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a:solidFill>
                  <a:schemeClr val="tx2"/>
                </a:solidFill>
              </a:rPr>
              <a:t>Way Forward</a:t>
            </a:r>
          </a:p>
          <a:p>
            <a:pPr>
              <a:lnSpc>
                <a:spcPct val="100000"/>
              </a:lnSpc>
            </a:pPr>
            <a:endParaRPr lang="en-GB" altLang="en-US" sz="1200" dirty="0">
              <a:solidFill>
                <a:schemeClr val="tx2"/>
              </a:solidFill>
            </a:endParaRPr>
          </a:p>
          <a:p>
            <a:pPr>
              <a:lnSpc>
                <a:spcPct val="100000"/>
              </a:lnSpc>
            </a:pPr>
            <a:r>
              <a:rPr lang="en-GB" altLang="en-US" sz="1000" dirty="0">
                <a:solidFill>
                  <a:schemeClr val="tx2"/>
                </a:solidFill>
              </a:rPr>
              <a:t>.. </a:t>
            </a:r>
          </a:p>
        </p:txBody>
      </p:sp>
      <p:pic>
        <p:nvPicPr>
          <p:cNvPr id="18" name="Picture 17"/>
          <p:cNvPicPr>
            <a:picLocks noChangeAspect="1"/>
          </p:cNvPicPr>
          <p:nvPr/>
        </p:nvPicPr>
        <p:blipFill>
          <a:blip r:embed="rId3"/>
          <a:stretch>
            <a:fillRect/>
          </a:stretch>
        </p:blipFill>
        <p:spPr>
          <a:xfrm>
            <a:off x="10518417" y="3766767"/>
            <a:ext cx="1520288" cy="2355611"/>
          </a:xfrm>
          <a:prstGeom prst="rect">
            <a:avLst/>
          </a:prstGeom>
        </p:spPr>
      </p:pic>
      <p:sp>
        <p:nvSpPr>
          <p:cNvPr id="28" name="Rectangle 27"/>
          <p:cNvSpPr/>
          <p:nvPr/>
        </p:nvSpPr>
        <p:spPr>
          <a:xfrm>
            <a:off x="9266819" y="3825150"/>
            <a:ext cx="1340222" cy="2252924"/>
          </a:xfrm>
          <a:prstGeom prst="rect">
            <a:avLst/>
          </a:prstGeom>
        </p:spPr>
        <p:txBody>
          <a:bodyPr wrap="square">
            <a:spAutoFit/>
          </a:bodyPr>
          <a:lstStyle/>
          <a:p>
            <a:pPr>
              <a:lnSpc>
                <a:spcPct val="130000"/>
              </a:lnSpc>
            </a:pPr>
            <a:r>
              <a:rPr lang="en-US" altLang="en-US" sz="600" dirty="0">
                <a:latin typeface="Century Gothic" panose="020B0502020202020204" pitchFamily="34" charset="0"/>
              </a:rPr>
              <a:t>Policy : Institutional mechanisms aligned with national efforts, while taking into account international perspectives </a:t>
            </a:r>
          </a:p>
          <a:p>
            <a:pPr>
              <a:lnSpc>
                <a:spcPct val="130000"/>
              </a:lnSpc>
            </a:pPr>
            <a:r>
              <a:rPr lang="en-US" altLang="en-US" sz="600" dirty="0">
                <a:latin typeface="Century Gothic" panose="020B0502020202020204" pitchFamily="34" charset="0"/>
              </a:rPr>
              <a:t>Data democracy : Ubiquitous availability of relevant spatial data/information as common goods. Adhering to agreed standards : metadata, data models, encoding, interoperability</a:t>
            </a:r>
          </a:p>
          <a:p>
            <a:pPr>
              <a:lnSpc>
                <a:spcPct val="130000"/>
              </a:lnSpc>
            </a:pPr>
            <a:r>
              <a:rPr lang="en-US" altLang="en-US" sz="600" dirty="0">
                <a:latin typeface="Century Gothic" panose="020B0502020202020204" pitchFamily="34" charset="0"/>
              </a:rPr>
              <a:t>People : High Level Education to empower African youth in geospatial science and technology culture at all education levels (schools, universities)</a:t>
            </a:r>
            <a:endParaRPr lang="en-GB" sz="600" dirty="0"/>
          </a:p>
        </p:txBody>
      </p:sp>
    </p:spTree>
    <p:extLst>
      <p:ext uri="{BB962C8B-B14F-4D97-AF65-F5344CB8AC3E}">
        <p14:creationId xmlns:p14="http://schemas.microsoft.com/office/powerpoint/2010/main" val="4177245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9258" y="1465017"/>
            <a:ext cx="3472267" cy="4716842"/>
          </a:xfrm>
        </p:spPr>
        <p:txBody>
          <a:bodyPr>
            <a:normAutofit fontScale="92500"/>
          </a:bodyPr>
          <a:lstStyle/>
          <a:p>
            <a:pPr>
              <a:lnSpc>
                <a:spcPct val="110000"/>
              </a:lnSpc>
            </a:pPr>
            <a:r>
              <a:rPr lang="en-US" dirty="0" smtClean="0">
                <a:solidFill>
                  <a:schemeClr val="tx2"/>
                </a:solidFill>
              </a:rPr>
              <a:t>Targets </a:t>
            </a:r>
            <a:r>
              <a:rPr lang="en-US" dirty="0">
                <a:solidFill>
                  <a:schemeClr val="tx2"/>
                </a:solidFill>
              </a:rPr>
              <a:t>and Indicators that </a:t>
            </a:r>
            <a:r>
              <a:rPr lang="en-US" dirty="0" smtClean="0">
                <a:solidFill>
                  <a:schemeClr val="tx2"/>
                </a:solidFill>
              </a:rPr>
              <a:t>Geospatial </a:t>
            </a:r>
            <a:r>
              <a:rPr lang="en-US" dirty="0">
                <a:solidFill>
                  <a:schemeClr val="tx2"/>
                </a:solidFill>
              </a:rPr>
              <a:t>can contribute to (directly or indirectly</a:t>
            </a:r>
            <a:r>
              <a:rPr lang="en-US" dirty="0" smtClean="0">
                <a:solidFill>
                  <a:schemeClr val="tx2"/>
                </a:solidFill>
              </a:rPr>
              <a:t>)</a:t>
            </a:r>
            <a:endParaRPr lang="en-US" dirty="0">
              <a:solidFill>
                <a:schemeClr val="tx2"/>
              </a:solidFill>
            </a:endParaRPr>
          </a:p>
          <a:p>
            <a:pPr>
              <a:lnSpc>
                <a:spcPct val="110000"/>
              </a:lnSpc>
            </a:pPr>
            <a:r>
              <a:rPr lang="en-US" dirty="0" smtClean="0">
                <a:solidFill>
                  <a:srgbClr val="000090"/>
                </a:solidFill>
              </a:rPr>
              <a:t>Alignments </a:t>
            </a:r>
            <a:r>
              <a:rPr lang="en-US" dirty="0">
                <a:solidFill>
                  <a:srgbClr val="000090"/>
                </a:solidFill>
              </a:rPr>
              <a:t>of the Goals with specific types of </a:t>
            </a:r>
            <a:r>
              <a:rPr lang="en-US" dirty="0" smtClean="0">
                <a:solidFill>
                  <a:srgbClr val="000090"/>
                </a:solidFill>
              </a:rPr>
              <a:t>geospatial information</a:t>
            </a:r>
            <a:endParaRPr lang="en-GB" dirty="0">
              <a:solidFill>
                <a:srgbClr val="000090"/>
              </a:solidFill>
            </a:endParaRPr>
          </a:p>
        </p:txBody>
      </p:sp>
      <p:sp>
        <p:nvSpPr>
          <p:cNvPr id="3" name="Title 2"/>
          <p:cNvSpPr>
            <a:spLocks noGrp="1"/>
          </p:cNvSpPr>
          <p:nvPr>
            <p:ph type="title"/>
          </p:nvPr>
        </p:nvSpPr>
        <p:spPr/>
        <p:txBody>
          <a:bodyPr>
            <a:normAutofit/>
          </a:bodyPr>
          <a:lstStyle/>
          <a:p>
            <a:r>
              <a:rPr lang="en-US" sz="3600" b="1" dirty="0" smtClean="0">
                <a:solidFill>
                  <a:srgbClr val="3366FF"/>
                </a:solidFill>
              </a:rPr>
              <a:t>Why We Need Geospatial Information for Sustainable Development (GI4SD)</a:t>
            </a:r>
            <a:endParaRPr lang="en-GB" sz="3600" b="1" dirty="0">
              <a:solidFill>
                <a:srgbClr val="3366FF"/>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91525" y="1439884"/>
            <a:ext cx="3725952" cy="4741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p:cNvGrpSpPr/>
          <p:nvPr/>
        </p:nvGrpSpPr>
        <p:grpSpPr>
          <a:xfrm>
            <a:off x="8114673" y="1427005"/>
            <a:ext cx="3977140" cy="4754854"/>
            <a:chOff x="8114673" y="1427005"/>
            <a:chExt cx="3977140" cy="4754854"/>
          </a:xfrm>
        </p:grpSpPr>
        <p:pic>
          <p:nvPicPr>
            <p:cNvPr id="4" name="Picture 20" descr="SDG_al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14673" y="1439884"/>
              <a:ext cx="3977140" cy="4741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27551" y="1427005"/>
              <a:ext cx="1480088" cy="13095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5674407" y="6273224"/>
            <a:ext cx="5341122" cy="584775"/>
          </a:xfrm>
          <a:prstGeom prst="rect">
            <a:avLst/>
          </a:prstGeom>
          <a:solidFill>
            <a:schemeClr val="accent2">
              <a:lumMod val="40000"/>
              <a:lumOff val="60000"/>
            </a:schemeClr>
          </a:solidFill>
          <a:ln>
            <a:solidFill>
              <a:schemeClr val="tx2">
                <a:lumMod val="20000"/>
                <a:lumOff val="80000"/>
              </a:schemeClr>
            </a:solidFill>
          </a:ln>
        </p:spPr>
        <p:txBody>
          <a:bodyPr wrap="square" rtlCol="0">
            <a:spAutoFit/>
          </a:bodyPr>
          <a:lstStyle/>
          <a:p>
            <a:pPr marL="285750" indent="-285750">
              <a:buFont typeface="Arial" panose="020B0604020202020204" pitchFamily="34" charset="0"/>
              <a:buChar char="•"/>
            </a:pPr>
            <a:r>
              <a:rPr lang="en-ZA" sz="1600" b="1" dirty="0" smtClean="0">
                <a:ln>
                  <a:solidFill>
                    <a:schemeClr val="accent1">
                      <a:lumMod val="20000"/>
                      <a:lumOff val="80000"/>
                    </a:schemeClr>
                  </a:solidFill>
                </a:ln>
              </a:rPr>
              <a:t>Sample indices related to Earth </a:t>
            </a:r>
            <a:r>
              <a:rPr lang="en-ZA" sz="1600" b="1" dirty="0">
                <a:ln>
                  <a:solidFill>
                    <a:schemeClr val="accent1">
                      <a:lumMod val="20000"/>
                      <a:lumOff val="80000"/>
                    </a:schemeClr>
                  </a:solidFill>
                </a:ln>
              </a:rPr>
              <a:t>O</a:t>
            </a:r>
            <a:r>
              <a:rPr lang="en-ZA" sz="1600" b="1" dirty="0" smtClean="0">
                <a:ln>
                  <a:solidFill>
                    <a:schemeClr val="accent1">
                      <a:lumMod val="20000"/>
                      <a:lumOff val="80000"/>
                    </a:schemeClr>
                  </a:solidFill>
                </a:ln>
              </a:rPr>
              <a:t>bservations.</a:t>
            </a:r>
            <a:endParaRPr lang="en-ZA" sz="1600" b="1" dirty="0">
              <a:ln>
                <a:solidFill>
                  <a:schemeClr val="accent1">
                    <a:lumMod val="20000"/>
                    <a:lumOff val="80000"/>
                  </a:schemeClr>
                </a:solidFill>
              </a:ln>
            </a:endParaRPr>
          </a:p>
          <a:p>
            <a:pPr marL="285750" indent="-285750">
              <a:buFont typeface="Arial" panose="020B0604020202020204" pitchFamily="34" charset="0"/>
              <a:buChar char="•"/>
            </a:pPr>
            <a:r>
              <a:rPr lang="en-ZA" sz="1600" b="1" dirty="0" smtClean="0">
                <a:ln>
                  <a:solidFill>
                    <a:schemeClr val="accent1">
                      <a:lumMod val="20000"/>
                      <a:lumOff val="80000"/>
                    </a:schemeClr>
                  </a:solidFill>
                </a:ln>
              </a:rPr>
              <a:t>More indicators are under discussion.</a:t>
            </a:r>
          </a:p>
        </p:txBody>
      </p:sp>
    </p:spTree>
    <p:extLst>
      <p:ext uri="{BB962C8B-B14F-4D97-AF65-F5344CB8AC3E}">
        <p14:creationId xmlns:p14="http://schemas.microsoft.com/office/powerpoint/2010/main" val="191696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8176" y="1398873"/>
            <a:ext cx="2661756" cy="4819342"/>
          </a:xfrm>
        </p:spPr>
        <p:txBody>
          <a:bodyPr>
            <a:normAutofit fontScale="70000" lnSpcReduction="20000"/>
          </a:bodyPr>
          <a:lstStyle/>
          <a:p>
            <a:pPr>
              <a:lnSpc>
                <a:spcPct val="150000"/>
              </a:lnSpc>
            </a:pPr>
            <a:r>
              <a:rPr lang="en-US" sz="2000" b="1" dirty="0">
                <a:solidFill>
                  <a:srgbClr val="008000"/>
                </a:solidFill>
              </a:rPr>
              <a:t>The question is no longer about the ingestion of geospatial technology, but what are some of challenges and commonalities in Africa.</a:t>
            </a:r>
          </a:p>
          <a:p>
            <a:pPr>
              <a:lnSpc>
                <a:spcPct val="150000"/>
              </a:lnSpc>
            </a:pPr>
            <a:r>
              <a:rPr lang="en-US" sz="2000" b="1" dirty="0">
                <a:solidFill>
                  <a:srgbClr val="FF6600"/>
                </a:solidFill>
              </a:rPr>
              <a:t>Adoption and sound application of GIS, Remote Sensing and other geospatial solutions, tools and techniques (including standard and interoperability) in the creation, analysis and presentation of statistical data.</a:t>
            </a:r>
            <a:endParaRPr lang="en-GB" sz="2000" b="1" dirty="0">
              <a:solidFill>
                <a:srgbClr val="FF6600"/>
              </a:solidFill>
            </a:endParaRPr>
          </a:p>
        </p:txBody>
      </p:sp>
      <p:sp>
        <p:nvSpPr>
          <p:cNvPr id="3" name="Title 2"/>
          <p:cNvSpPr>
            <a:spLocks noGrp="1"/>
          </p:cNvSpPr>
          <p:nvPr>
            <p:ph type="title"/>
          </p:nvPr>
        </p:nvSpPr>
        <p:spPr>
          <a:xfrm>
            <a:off x="708338" y="20302"/>
            <a:ext cx="11217498" cy="1325563"/>
          </a:xfrm>
        </p:spPr>
        <p:txBody>
          <a:bodyPr>
            <a:normAutofit/>
          </a:bodyPr>
          <a:lstStyle/>
          <a:p>
            <a:r>
              <a:rPr lang="en-US" sz="3600" b="1" dirty="0">
                <a:solidFill>
                  <a:srgbClr val="0000FF"/>
                </a:solidFill>
              </a:rPr>
              <a:t>Assessment of the Status of Mainstreaming Geospatial into Statistical Processes in Africa</a:t>
            </a:r>
            <a:endParaRPr lang="en-GB" sz="3600" b="1" dirty="0">
              <a:solidFill>
                <a:srgbClr val="0000FF"/>
              </a:solidFill>
            </a:endParaRPr>
          </a:p>
        </p:txBody>
      </p:sp>
      <p:sp>
        <p:nvSpPr>
          <p:cNvPr id="4" name="Rectangle 3"/>
          <p:cNvSpPr>
            <a:spLocks noChangeArrowheads="1"/>
          </p:cNvSpPr>
          <p:nvPr/>
        </p:nvSpPr>
        <p:spPr bwMode="auto">
          <a:xfrm rot="16200000" flipH="1">
            <a:off x="2165186" y="2205202"/>
            <a:ext cx="1998946" cy="355225"/>
          </a:xfrm>
          <a:prstGeom prst="rect">
            <a:avLst/>
          </a:prstGeom>
          <a:noFill/>
          <a:ln>
            <a:noFill/>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109538" tIns="53975" rIns="109538"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r>
              <a:rPr lang="en-US" altLang="en-US" sz="1600" dirty="0">
                <a:latin typeface="Arial" panose="020B0604020202020204" pitchFamily="34" charset="0"/>
              </a:rPr>
              <a:t>Degree of ingestion</a:t>
            </a:r>
          </a:p>
        </p:txBody>
      </p:sp>
      <p:sp>
        <p:nvSpPr>
          <p:cNvPr id="5" name="Freeform 9"/>
          <p:cNvSpPr>
            <a:spLocks/>
          </p:cNvSpPr>
          <p:nvPr/>
        </p:nvSpPr>
        <p:spPr bwMode="auto">
          <a:xfrm>
            <a:off x="7012331" y="1831953"/>
            <a:ext cx="869950" cy="2039937"/>
          </a:xfrm>
          <a:custGeom>
            <a:avLst/>
            <a:gdLst>
              <a:gd name="T0" fmla="*/ 0 w 548"/>
              <a:gd name="T1" fmla="*/ 344 h 1285"/>
              <a:gd name="T2" fmla="*/ 547 w 548"/>
              <a:gd name="T3" fmla="*/ 0 h 1285"/>
              <a:gd name="T4" fmla="*/ 547 w 548"/>
              <a:gd name="T5" fmla="*/ 939 h 1285"/>
              <a:gd name="T6" fmla="*/ 0 w 548"/>
              <a:gd name="T7" fmla="*/ 1284 h 1285"/>
              <a:gd name="T8" fmla="*/ 0 w 548"/>
              <a:gd name="T9" fmla="*/ 344 h 1285"/>
            </a:gdLst>
            <a:ahLst/>
            <a:cxnLst>
              <a:cxn ang="0">
                <a:pos x="T0" y="T1"/>
              </a:cxn>
              <a:cxn ang="0">
                <a:pos x="T2" y="T3"/>
              </a:cxn>
              <a:cxn ang="0">
                <a:pos x="T4" y="T5"/>
              </a:cxn>
              <a:cxn ang="0">
                <a:pos x="T6" y="T7"/>
              </a:cxn>
              <a:cxn ang="0">
                <a:pos x="T8" y="T9"/>
              </a:cxn>
            </a:cxnLst>
            <a:rect l="0" t="0" r="r" b="b"/>
            <a:pathLst>
              <a:path w="548" h="1285">
                <a:moveTo>
                  <a:pt x="0" y="344"/>
                </a:moveTo>
                <a:lnTo>
                  <a:pt x="547" y="0"/>
                </a:lnTo>
                <a:lnTo>
                  <a:pt x="547" y="939"/>
                </a:lnTo>
                <a:lnTo>
                  <a:pt x="0" y="1284"/>
                </a:lnTo>
                <a:lnTo>
                  <a:pt x="0" y="344"/>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Freeform 10"/>
          <p:cNvSpPr>
            <a:spLocks/>
          </p:cNvSpPr>
          <p:nvPr/>
        </p:nvSpPr>
        <p:spPr bwMode="auto">
          <a:xfrm>
            <a:off x="8828431" y="1658914"/>
            <a:ext cx="1011238" cy="1231900"/>
          </a:xfrm>
          <a:custGeom>
            <a:avLst/>
            <a:gdLst>
              <a:gd name="T0" fmla="*/ 0 w 637"/>
              <a:gd name="T1" fmla="*/ 0 h 776"/>
              <a:gd name="T2" fmla="*/ 636 w 637"/>
              <a:gd name="T3" fmla="*/ 0 h 776"/>
              <a:gd name="T4" fmla="*/ 636 w 637"/>
              <a:gd name="T5" fmla="*/ 775 h 776"/>
              <a:gd name="T6" fmla="*/ 0 w 637"/>
              <a:gd name="T7" fmla="*/ 775 h 776"/>
              <a:gd name="T8" fmla="*/ 0 w 637"/>
              <a:gd name="T9" fmla="*/ 0 h 776"/>
            </a:gdLst>
            <a:ahLst/>
            <a:cxnLst>
              <a:cxn ang="0">
                <a:pos x="T0" y="T1"/>
              </a:cxn>
              <a:cxn ang="0">
                <a:pos x="T2" y="T3"/>
              </a:cxn>
              <a:cxn ang="0">
                <a:pos x="T4" y="T5"/>
              </a:cxn>
              <a:cxn ang="0">
                <a:pos x="T6" y="T7"/>
              </a:cxn>
              <a:cxn ang="0">
                <a:pos x="T8" y="T9"/>
              </a:cxn>
            </a:cxnLst>
            <a:rect l="0" t="0" r="r" b="b"/>
            <a:pathLst>
              <a:path w="637" h="776">
                <a:moveTo>
                  <a:pt x="0" y="0"/>
                </a:moveTo>
                <a:lnTo>
                  <a:pt x="636" y="0"/>
                </a:lnTo>
                <a:lnTo>
                  <a:pt x="636" y="775"/>
                </a:lnTo>
                <a:lnTo>
                  <a:pt x="0" y="775"/>
                </a:lnTo>
                <a:lnTo>
                  <a:pt x="0" y="0"/>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 name="Freeform 11"/>
          <p:cNvSpPr>
            <a:spLocks/>
          </p:cNvSpPr>
          <p:nvPr/>
        </p:nvSpPr>
        <p:spPr bwMode="auto">
          <a:xfrm>
            <a:off x="9838081" y="1662089"/>
            <a:ext cx="990600" cy="1231900"/>
          </a:xfrm>
          <a:custGeom>
            <a:avLst/>
            <a:gdLst>
              <a:gd name="T0" fmla="*/ 0 w 624"/>
              <a:gd name="T1" fmla="*/ 0 h 776"/>
              <a:gd name="T2" fmla="*/ 623 w 624"/>
              <a:gd name="T3" fmla="*/ 0 h 776"/>
              <a:gd name="T4" fmla="*/ 623 w 624"/>
              <a:gd name="T5" fmla="*/ 775 h 776"/>
              <a:gd name="T6" fmla="*/ 0 w 624"/>
              <a:gd name="T7" fmla="*/ 775 h 776"/>
              <a:gd name="T8" fmla="*/ 0 w 624"/>
              <a:gd name="T9" fmla="*/ 0 h 776"/>
            </a:gdLst>
            <a:ahLst/>
            <a:cxnLst>
              <a:cxn ang="0">
                <a:pos x="T0" y="T1"/>
              </a:cxn>
              <a:cxn ang="0">
                <a:pos x="T2" y="T3"/>
              </a:cxn>
              <a:cxn ang="0">
                <a:pos x="T4" y="T5"/>
              </a:cxn>
              <a:cxn ang="0">
                <a:pos x="T6" y="T7"/>
              </a:cxn>
              <a:cxn ang="0">
                <a:pos x="T8" y="T9"/>
              </a:cxn>
            </a:cxnLst>
            <a:rect l="0" t="0" r="r" b="b"/>
            <a:pathLst>
              <a:path w="624" h="776">
                <a:moveTo>
                  <a:pt x="0" y="0"/>
                </a:moveTo>
                <a:lnTo>
                  <a:pt x="623" y="0"/>
                </a:lnTo>
                <a:lnTo>
                  <a:pt x="623" y="775"/>
                </a:lnTo>
                <a:lnTo>
                  <a:pt x="0" y="775"/>
                </a:lnTo>
                <a:lnTo>
                  <a:pt x="0" y="0"/>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 name="Freeform 12"/>
          <p:cNvSpPr>
            <a:spLocks/>
          </p:cNvSpPr>
          <p:nvPr/>
        </p:nvSpPr>
        <p:spPr bwMode="auto">
          <a:xfrm>
            <a:off x="4413594" y="3486127"/>
            <a:ext cx="862012" cy="2038350"/>
          </a:xfrm>
          <a:custGeom>
            <a:avLst/>
            <a:gdLst>
              <a:gd name="T0" fmla="*/ 0 w 543"/>
              <a:gd name="T1" fmla="*/ 344 h 1284"/>
              <a:gd name="T2" fmla="*/ 542 w 543"/>
              <a:gd name="T3" fmla="*/ 0 h 1284"/>
              <a:gd name="T4" fmla="*/ 542 w 543"/>
              <a:gd name="T5" fmla="*/ 938 h 1284"/>
              <a:gd name="T6" fmla="*/ 0 w 543"/>
              <a:gd name="T7" fmla="*/ 1283 h 1284"/>
              <a:gd name="T8" fmla="*/ 0 w 543"/>
              <a:gd name="T9" fmla="*/ 344 h 1284"/>
            </a:gdLst>
            <a:ahLst/>
            <a:cxnLst>
              <a:cxn ang="0">
                <a:pos x="T0" y="T1"/>
              </a:cxn>
              <a:cxn ang="0">
                <a:pos x="T2" y="T3"/>
              </a:cxn>
              <a:cxn ang="0">
                <a:pos x="T4" y="T5"/>
              </a:cxn>
              <a:cxn ang="0">
                <a:pos x="T6" y="T7"/>
              </a:cxn>
              <a:cxn ang="0">
                <a:pos x="T8" y="T9"/>
              </a:cxn>
            </a:cxnLst>
            <a:rect l="0" t="0" r="r" b="b"/>
            <a:pathLst>
              <a:path w="543" h="1284">
                <a:moveTo>
                  <a:pt x="0" y="344"/>
                </a:moveTo>
                <a:lnTo>
                  <a:pt x="542" y="0"/>
                </a:lnTo>
                <a:lnTo>
                  <a:pt x="542" y="938"/>
                </a:lnTo>
                <a:lnTo>
                  <a:pt x="0" y="1283"/>
                </a:lnTo>
                <a:lnTo>
                  <a:pt x="0" y="344"/>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 name="Freeform 13"/>
          <p:cNvSpPr>
            <a:spLocks/>
          </p:cNvSpPr>
          <p:nvPr/>
        </p:nvSpPr>
        <p:spPr bwMode="auto">
          <a:xfrm>
            <a:off x="5269256" y="2933678"/>
            <a:ext cx="882650" cy="2047875"/>
          </a:xfrm>
          <a:custGeom>
            <a:avLst/>
            <a:gdLst>
              <a:gd name="T0" fmla="*/ 0 w 556"/>
              <a:gd name="T1" fmla="*/ 346 h 1290"/>
              <a:gd name="T2" fmla="*/ 555 w 556"/>
              <a:gd name="T3" fmla="*/ 0 h 1290"/>
              <a:gd name="T4" fmla="*/ 555 w 556"/>
              <a:gd name="T5" fmla="*/ 943 h 1290"/>
              <a:gd name="T6" fmla="*/ 0 w 556"/>
              <a:gd name="T7" fmla="*/ 1289 h 1290"/>
              <a:gd name="T8" fmla="*/ 0 w 556"/>
              <a:gd name="T9" fmla="*/ 346 h 1290"/>
            </a:gdLst>
            <a:ahLst/>
            <a:cxnLst>
              <a:cxn ang="0">
                <a:pos x="T0" y="T1"/>
              </a:cxn>
              <a:cxn ang="0">
                <a:pos x="T2" y="T3"/>
              </a:cxn>
              <a:cxn ang="0">
                <a:pos x="T4" y="T5"/>
              </a:cxn>
              <a:cxn ang="0">
                <a:pos x="T6" y="T7"/>
              </a:cxn>
              <a:cxn ang="0">
                <a:pos x="T8" y="T9"/>
              </a:cxn>
            </a:cxnLst>
            <a:rect l="0" t="0" r="r" b="b"/>
            <a:pathLst>
              <a:path w="556" h="1290">
                <a:moveTo>
                  <a:pt x="0" y="346"/>
                </a:moveTo>
                <a:lnTo>
                  <a:pt x="555" y="0"/>
                </a:lnTo>
                <a:lnTo>
                  <a:pt x="555" y="943"/>
                </a:lnTo>
                <a:lnTo>
                  <a:pt x="0" y="1289"/>
                </a:lnTo>
                <a:lnTo>
                  <a:pt x="0" y="346"/>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Freeform 14"/>
          <p:cNvSpPr>
            <a:spLocks/>
          </p:cNvSpPr>
          <p:nvPr/>
        </p:nvSpPr>
        <p:spPr bwMode="auto">
          <a:xfrm>
            <a:off x="6147144" y="2382814"/>
            <a:ext cx="868362" cy="2039938"/>
          </a:xfrm>
          <a:custGeom>
            <a:avLst/>
            <a:gdLst>
              <a:gd name="T0" fmla="*/ 0 w 547"/>
              <a:gd name="T1" fmla="*/ 343 h 1285"/>
              <a:gd name="T2" fmla="*/ 546 w 547"/>
              <a:gd name="T3" fmla="*/ 0 h 1285"/>
              <a:gd name="T4" fmla="*/ 546 w 547"/>
              <a:gd name="T5" fmla="*/ 939 h 1285"/>
              <a:gd name="T6" fmla="*/ 0 w 547"/>
              <a:gd name="T7" fmla="*/ 1284 h 1285"/>
              <a:gd name="T8" fmla="*/ 0 w 547"/>
              <a:gd name="T9" fmla="*/ 343 h 1285"/>
            </a:gdLst>
            <a:ahLst/>
            <a:cxnLst>
              <a:cxn ang="0">
                <a:pos x="T0" y="T1"/>
              </a:cxn>
              <a:cxn ang="0">
                <a:pos x="T2" y="T3"/>
              </a:cxn>
              <a:cxn ang="0">
                <a:pos x="T4" y="T5"/>
              </a:cxn>
              <a:cxn ang="0">
                <a:pos x="T6" y="T7"/>
              </a:cxn>
              <a:cxn ang="0">
                <a:pos x="T8" y="T9"/>
              </a:cxn>
            </a:cxnLst>
            <a:rect l="0" t="0" r="r" b="b"/>
            <a:pathLst>
              <a:path w="547" h="1285">
                <a:moveTo>
                  <a:pt x="0" y="343"/>
                </a:moveTo>
                <a:lnTo>
                  <a:pt x="546" y="0"/>
                </a:lnTo>
                <a:lnTo>
                  <a:pt x="546" y="939"/>
                </a:lnTo>
                <a:lnTo>
                  <a:pt x="0" y="1284"/>
                </a:lnTo>
                <a:lnTo>
                  <a:pt x="0" y="343"/>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Freeform 15"/>
          <p:cNvSpPr>
            <a:spLocks/>
          </p:cNvSpPr>
          <p:nvPr/>
        </p:nvSpPr>
        <p:spPr bwMode="auto">
          <a:xfrm>
            <a:off x="7874344" y="1655739"/>
            <a:ext cx="965200" cy="1665288"/>
          </a:xfrm>
          <a:custGeom>
            <a:avLst/>
            <a:gdLst>
              <a:gd name="T0" fmla="*/ 0 w 608"/>
              <a:gd name="T1" fmla="*/ 109 h 1049"/>
              <a:gd name="T2" fmla="*/ 13 w 608"/>
              <a:gd name="T3" fmla="*/ 103 h 1049"/>
              <a:gd name="T4" fmla="*/ 26 w 608"/>
              <a:gd name="T5" fmla="*/ 96 h 1049"/>
              <a:gd name="T6" fmla="*/ 40 w 608"/>
              <a:gd name="T7" fmla="*/ 88 h 1049"/>
              <a:gd name="T8" fmla="*/ 55 w 608"/>
              <a:gd name="T9" fmla="*/ 83 h 1049"/>
              <a:gd name="T10" fmla="*/ 68 w 608"/>
              <a:gd name="T11" fmla="*/ 76 h 1049"/>
              <a:gd name="T12" fmla="*/ 82 w 608"/>
              <a:gd name="T13" fmla="*/ 71 h 1049"/>
              <a:gd name="T14" fmla="*/ 97 w 608"/>
              <a:gd name="T15" fmla="*/ 66 h 1049"/>
              <a:gd name="T16" fmla="*/ 111 w 608"/>
              <a:gd name="T17" fmla="*/ 60 h 1049"/>
              <a:gd name="T18" fmla="*/ 127 w 608"/>
              <a:gd name="T19" fmla="*/ 55 h 1049"/>
              <a:gd name="T20" fmla="*/ 143 w 608"/>
              <a:gd name="T21" fmla="*/ 50 h 1049"/>
              <a:gd name="T22" fmla="*/ 159 w 608"/>
              <a:gd name="T23" fmla="*/ 47 h 1049"/>
              <a:gd name="T24" fmla="*/ 174 w 608"/>
              <a:gd name="T25" fmla="*/ 42 h 1049"/>
              <a:gd name="T26" fmla="*/ 191 w 608"/>
              <a:gd name="T27" fmla="*/ 37 h 1049"/>
              <a:gd name="T28" fmla="*/ 207 w 608"/>
              <a:gd name="T29" fmla="*/ 33 h 1049"/>
              <a:gd name="T30" fmla="*/ 224 w 608"/>
              <a:gd name="T31" fmla="*/ 30 h 1049"/>
              <a:gd name="T32" fmla="*/ 241 w 608"/>
              <a:gd name="T33" fmla="*/ 25 h 1049"/>
              <a:gd name="T34" fmla="*/ 260 w 608"/>
              <a:gd name="T35" fmla="*/ 23 h 1049"/>
              <a:gd name="T36" fmla="*/ 279 w 608"/>
              <a:gd name="T37" fmla="*/ 19 h 1049"/>
              <a:gd name="T38" fmla="*/ 297 w 608"/>
              <a:gd name="T39" fmla="*/ 17 h 1049"/>
              <a:gd name="T40" fmla="*/ 317 w 608"/>
              <a:gd name="T41" fmla="*/ 14 h 1049"/>
              <a:gd name="T42" fmla="*/ 338 w 608"/>
              <a:gd name="T43" fmla="*/ 12 h 1049"/>
              <a:gd name="T44" fmla="*/ 359 w 608"/>
              <a:gd name="T45" fmla="*/ 10 h 1049"/>
              <a:gd name="T46" fmla="*/ 379 w 608"/>
              <a:gd name="T47" fmla="*/ 7 h 1049"/>
              <a:gd name="T48" fmla="*/ 402 w 608"/>
              <a:gd name="T49" fmla="*/ 6 h 1049"/>
              <a:gd name="T50" fmla="*/ 425 w 608"/>
              <a:gd name="T51" fmla="*/ 5 h 1049"/>
              <a:gd name="T52" fmla="*/ 449 w 608"/>
              <a:gd name="T53" fmla="*/ 3 h 1049"/>
              <a:gd name="T54" fmla="*/ 472 w 608"/>
              <a:gd name="T55" fmla="*/ 1 h 1049"/>
              <a:gd name="T56" fmla="*/ 497 w 608"/>
              <a:gd name="T57" fmla="*/ 1 h 1049"/>
              <a:gd name="T58" fmla="*/ 524 w 608"/>
              <a:gd name="T59" fmla="*/ 0 h 1049"/>
              <a:gd name="T60" fmla="*/ 551 w 608"/>
              <a:gd name="T61" fmla="*/ 0 h 1049"/>
              <a:gd name="T62" fmla="*/ 577 w 608"/>
              <a:gd name="T63" fmla="*/ 0 h 1049"/>
              <a:gd name="T64" fmla="*/ 607 w 608"/>
              <a:gd name="T65" fmla="*/ 0 h 1049"/>
              <a:gd name="T66" fmla="*/ 607 w 608"/>
              <a:gd name="T67" fmla="*/ 264 h 1049"/>
              <a:gd name="T68" fmla="*/ 607 w 608"/>
              <a:gd name="T69" fmla="*/ 515 h 1049"/>
              <a:gd name="T70" fmla="*/ 607 w 608"/>
              <a:gd name="T71" fmla="*/ 704 h 1049"/>
              <a:gd name="T72" fmla="*/ 607 w 608"/>
              <a:gd name="T73" fmla="*/ 777 h 1049"/>
              <a:gd name="T74" fmla="*/ 574 w 608"/>
              <a:gd name="T75" fmla="*/ 779 h 1049"/>
              <a:gd name="T76" fmla="*/ 543 w 608"/>
              <a:gd name="T77" fmla="*/ 781 h 1049"/>
              <a:gd name="T78" fmla="*/ 512 w 608"/>
              <a:gd name="T79" fmla="*/ 786 h 1049"/>
              <a:gd name="T80" fmla="*/ 484 w 608"/>
              <a:gd name="T81" fmla="*/ 791 h 1049"/>
              <a:gd name="T82" fmla="*/ 458 w 608"/>
              <a:gd name="T83" fmla="*/ 796 h 1049"/>
              <a:gd name="T84" fmla="*/ 433 w 608"/>
              <a:gd name="T85" fmla="*/ 803 h 1049"/>
              <a:gd name="T86" fmla="*/ 412 w 608"/>
              <a:gd name="T87" fmla="*/ 810 h 1049"/>
              <a:gd name="T88" fmla="*/ 391 w 608"/>
              <a:gd name="T89" fmla="*/ 818 h 1049"/>
              <a:gd name="T90" fmla="*/ 373 w 608"/>
              <a:gd name="T91" fmla="*/ 825 h 1049"/>
              <a:gd name="T92" fmla="*/ 358 w 608"/>
              <a:gd name="T93" fmla="*/ 832 h 1049"/>
              <a:gd name="T94" fmla="*/ 343 w 608"/>
              <a:gd name="T95" fmla="*/ 839 h 1049"/>
              <a:gd name="T96" fmla="*/ 332 w 608"/>
              <a:gd name="T97" fmla="*/ 845 h 1049"/>
              <a:gd name="T98" fmla="*/ 323 w 608"/>
              <a:gd name="T99" fmla="*/ 850 h 1049"/>
              <a:gd name="T100" fmla="*/ 316 w 608"/>
              <a:gd name="T101" fmla="*/ 854 h 1049"/>
              <a:gd name="T102" fmla="*/ 311 w 608"/>
              <a:gd name="T103" fmla="*/ 857 h 1049"/>
              <a:gd name="T104" fmla="*/ 311 w 608"/>
              <a:gd name="T105" fmla="*/ 857 h 1049"/>
              <a:gd name="T106" fmla="*/ 0 w 608"/>
              <a:gd name="T107" fmla="*/ 1048 h 1049"/>
              <a:gd name="T108" fmla="*/ 0 w 608"/>
              <a:gd name="T109" fmla="*/ 109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8" h="1049">
                <a:moveTo>
                  <a:pt x="0" y="109"/>
                </a:moveTo>
                <a:lnTo>
                  <a:pt x="13" y="103"/>
                </a:lnTo>
                <a:lnTo>
                  <a:pt x="26" y="96"/>
                </a:lnTo>
                <a:lnTo>
                  <a:pt x="40" y="88"/>
                </a:lnTo>
                <a:lnTo>
                  <a:pt x="55" y="83"/>
                </a:lnTo>
                <a:lnTo>
                  <a:pt x="68" y="76"/>
                </a:lnTo>
                <a:lnTo>
                  <a:pt x="82" y="71"/>
                </a:lnTo>
                <a:lnTo>
                  <a:pt x="97" y="66"/>
                </a:lnTo>
                <a:lnTo>
                  <a:pt x="111" y="60"/>
                </a:lnTo>
                <a:lnTo>
                  <a:pt x="127" y="55"/>
                </a:lnTo>
                <a:lnTo>
                  <a:pt x="143" y="50"/>
                </a:lnTo>
                <a:lnTo>
                  <a:pt x="159" y="47"/>
                </a:lnTo>
                <a:lnTo>
                  <a:pt x="174" y="42"/>
                </a:lnTo>
                <a:lnTo>
                  <a:pt x="191" y="37"/>
                </a:lnTo>
                <a:lnTo>
                  <a:pt x="207" y="33"/>
                </a:lnTo>
                <a:lnTo>
                  <a:pt x="224" y="30"/>
                </a:lnTo>
                <a:lnTo>
                  <a:pt x="241" y="25"/>
                </a:lnTo>
                <a:lnTo>
                  <a:pt x="260" y="23"/>
                </a:lnTo>
                <a:lnTo>
                  <a:pt x="279" y="19"/>
                </a:lnTo>
                <a:lnTo>
                  <a:pt x="297" y="17"/>
                </a:lnTo>
                <a:lnTo>
                  <a:pt x="317" y="14"/>
                </a:lnTo>
                <a:lnTo>
                  <a:pt x="338" y="12"/>
                </a:lnTo>
                <a:lnTo>
                  <a:pt x="359" y="10"/>
                </a:lnTo>
                <a:lnTo>
                  <a:pt x="379" y="7"/>
                </a:lnTo>
                <a:lnTo>
                  <a:pt x="402" y="6"/>
                </a:lnTo>
                <a:lnTo>
                  <a:pt x="425" y="5"/>
                </a:lnTo>
                <a:lnTo>
                  <a:pt x="449" y="3"/>
                </a:lnTo>
                <a:lnTo>
                  <a:pt x="472" y="1"/>
                </a:lnTo>
                <a:lnTo>
                  <a:pt x="497" y="1"/>
                </a:lnTo>
                <a:lnTo>
                  <a:pt x="524" y="0"/>
                </a:lnTo>
                <a:lnTo>
                  <a:pt x="551" y="0"/>
                </a:lnTo>
                <a:lnTo>
                  <a:pt x="577" y="0"/>
                </a:lnTo>
                <a:lnTo>
                  <a:pt x="607" y="0"/>
                </a:lnTo>
                <a:lnTo>
                  <a:pt x="607" y="264"/>
                </a:lnTo>
                <a:lnTo>
                  <a:pt x="607" y="515"/>
                </a:lnTo>
                <a:lnTo>
                  <a:pt x="607" y="704"/>
                </a:lnTo>
                <a:lnTo>
                  <a:pt x="607" y="777"/>
                </a:lnTo>
                <a:lnTo>
                  <a:pt x="574" y="779"/>
                </a:lnTo>
                <a:lnTo>
                  <a:pt x="543" y="781"/>
                </a:lnTo>
                <a:lnTo>
                  <a:pt x="512" y="786"/>
                </a:lnTo>
                <a:lnTo>
                  <a:pt x="484" y="791"/>
                </a:lnTo>
                <a:lnTo>
                  <a:pt x="458" y="796"/>
                </a:lnTo>
                <a:lnTo>
                  <a:pt x="433" y="803"/>
                </a:lnTo>
                <a:lnTo>
                  <a:pt x="412" y="810"/>
                </a:lnTo>
                <a:lnTo>
                  <a:pt x="391" y="818"/>
                </a:lnTo>
                <a:lnTo>
                  <a:pt x="373" y="825"/>
                </a:lnTo>
                <a:lnTo>
                  <a:pt x="358" y="832"/>
                </a:lnTo>
                <a:lnTo>
                  <a:pt x="343" y="839"/>
                </a:lnTo>
                <a:lnTo>
                  <a:pt x="332" y="845"/>
                </a:lnTo>
                <a:lnTo>
                  <a:pt x="323" y="850"/>
                </a:lnTo>
                <a:lnTo>
                  <a:pt x="316" y="854"/>
                </a:lnTo>
                <a:lnTo>
                  <a:pt x="311" y="857"/>
                </a:lnTo>
                <a:lnTo>
                  <a:pt x="311" y="857"/>
                </a:lnTo>
                <a:lnTo>
                  <a:pt x="0" y="1048"/>
                </a:lnTo>
                <a:lnTo>
                  <a:pt x="0" y="109"/>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 name="Freeform 16"/>
          <p:cNvSpPr>
            <a:spLocks/>
          </p:cNvSpPr>
          <p:nvPr/>
        </p:nvSpPr>
        <p:spPr bwMode="auto">
          <a:xfrm>
            <a:off x="3557931" y="4036989"/>
            <a:ext cx="857250" cy="2039938"/>
          </a:xfrm>
          <a:custGeom>
            <a:avLst/>
            <a:gdLst>
              <a:gd name="T0" fmla="*/ 0 w 540"/>
              <a:gd name="T1" fmla="*/ 343 h 1285"/>
              <a:gd name="T2" fmla="*/ 539 w 540"/>
              <a:gd name="T3" fmla="*/ 0 h 1285"/>
              <a:gd name="T4" fmla="*/ 539 w 540"/>
              <a:gd name="T5" fmla="*/ 939 h 1285"/>
              <a:gd name="T6" fmla="*/ 0 w 540"/>
              <a:gd name="T7" fmla="*/ 1284 h 1285"/>
              <a:gd name="T8" fmla="*/ 0 w 540"/>
              <a:gd name="T9" fmla="*/ 343 h 1285"/>
            </a:gdLst>
            <a:ahLst/>
            <a:cxnLst>
              <a:cxn ang="0">
                <a:pos x="T0" y="T1"/>
              </a:cxn>
              <a:cxn ang="0">
                <a:pos x="T2" y="T3"/>
              </a:cxn>
              <a:cxn ang="0">
                <a:pos x="T4" y="T5"/>
              </a:cxn>
              <a:cxn ang="0">
                <a:pos x="T6" y="T7"/>
              </a:cxn>
              <a:cxn ang="0">
                <a:pos x="T8" y="T9"/>
              </a:cxn>
            </a:cxnLst>
            <a:rect l="0" t="0" r="r" b="b"/>
            <a:pathLst>
              <a:path w="540" h="1285">
                <a:moveTo>
                  <a:pt x="0" y="343"/>
                </a:moveTo>
                <a:lnTo>
                  <a:pt x="539" y="0"/>
                </a:lnTo>
                <a:lnTo>
                  <a:pt x="539" y="939"/>
                </a:lnTo>
                <a:lnTo>
                  <a:pt x="0" y="1284"/>
                </a:lnTo>
                <a:lnTo>
                  <a:pt x="0" y="343"/>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 name="Oval 18"/>
          <p:cNvSpPr>
            <a:spLocks noChangeArrowheads="1"/>
          </p:cNvSpPr>
          <p:nvPr/>
        </p:nvSpPr>
        <p:spPr bwMode="auto">
          <a:xfrm>
            <a:off x="9052273" y="1735114"/>
            <a:ext cx="1154113" cy="1055688"/>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 name="Rectangle 19"/>
          <p:cNvSpPr>
            <a:spLocks noChangeArrowheads="1"/>
          </p:cNvSpPr>
          <p:nvPr/>
        </p:nvSpPr>
        <p:spPr bwMode="auto">
          <a:xfrm>
            <a:off x="9311031" y="1928111"/>
            <a:ext cx="488950"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endParaRPr lang="en-US" altLang="en-US" sz="1400" dirty="0">
              <a:latin typeface="Arial" panose="020B0604020202020204" pitchFamily="34" charset="0"/>
            </a:endParaRPr>
          </a:p>
          <a:p>
            <a:pPr>
              <a:lnSpc>
                <a:spcPct val="100000"/>
              </a:lnSpc>
            </a:pPr>
            <a:r>
              <a:rPr lang="en-US" altLang="en-US" sz="1400" dirty="0">
                <a:latin typeface="Arial" panose="020B0604020202020204" pitchFamily="34" charset="0"/>
              </a:rPr>
              <a:t>GPS</a:t>
            </a:r>
          </a:p>
        </p:txBody>
      </p:sp>
      <p:grpSp>
        <p:nvGrpSpPr>
          <p:cNvPr id="16" name="Group 20"/>
          <p:cNvGrpSpPr>
            <a:grpSpLocks/>
          </p:cNvGrpSpPr>
          <p:nvPr/>
        </p:nvGrpSpPr>
        <p:grpSpPr bwMode="auto">
          <a:xfrm>
            <a:off x="7002806" y="2171677"/>
            <a:ext cx="1174750" cy="1168400"/>
            <a:chOff x="3308" y="1009"/>
            <a:chExt cx="740" cy="736"/>
          </a:xfrm>
        </p:grpSpPr>
        <p:sp>
          <p:nvSpPr>
            <p:cNvPr id="17" name="Oval 21"/>
            <p:cNvSpPr>
              <a:spLocks noChangeArrowheads="1"/>
            </p:cNvSpPr>
            <p:nvPr/>
          </p:nvSpPr>
          <p:spPr bwMode="auto">
            <a:xfrm>
              <a:off x="3308" y="1009"/>
              <a:ext cx="740" cy="736"/>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 name="Rectangle 22"/>
            <p:cNvSpPr>
              <a:spLocks noChangeArrowheads="1"/>
            </p:cNvSpPr>
            <p:nvPr/>
          </p:nvSpPr>
          <p:spPr bwMode="auto">
            <a:xfrm>
              <a:off x="3541" y="1276"/>
              <a:ext cx="264"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100000"/>
                </a:lnSpc>
              </a:pPr>
              <a:r>
                <a:rPr lang="en-US" altLang="en-US" sz="1400" dirty="0">
                  <a:latin typeface="Arial" panose="020B0604020202020204" pitchFamily="34" charset="0"/>
                </a:rPr>
                <a:t>GIS</a:t>
              </a:r>
            </a:p>
          </p:txBody>
        </p:sp>
      </p:grpSp>
      <p:grpSp>
        <p:nvGrpSpPr>
          <p:cNvPr id="19" name="Group 23"/>
          <p:cNvGrpSpPr>
            <a:grpSpLocks/>
          </p:cNvGrpSpPr>
          <p:nvPr/>
        </p:nvGrpSpPr>
        <p:grpSpPr bwMode="auto">
          <a:xfrm>
            <a:off x="5358156" y="3262290"/>
            <a:ext cx="1212850" cy="1114425"/>
            <a:chOff x="1888" y="1912"/>
            <a:chExt cx="764" cy="702"/>
          </a:xfrm>
        </p:grpSpPr>
        <p:sp>
          <p:nvSpPr>
            <p:cNvPr id="20" name="Oval 24"/>
            <p:cNvSpPr>
              <a:spLocks noChangeArrowheads="1"/>
            </p:cNvSpPr>
            <p:nvPr/>
          </p:nvSpPr>
          <p:spPr bwMode="auto">
            <a:xfrm>
              <a:off x="1888" y="1912"/>
              <a:ext cx="764" cy="702"/>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 name="Rectangle 25"/>
            <p:cNvSpPr>
              <a:spLocks noChangeArrowheads="1"/>
            </p:cNvSpPr>
            <p:nvPr/>
          </p:nvSpPr>
          <p:spPr bwMode="auto">
            <a:xfrm>
              <a:off x="2073" y="2021"/>
              <a:ext cx="476" cy="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100000"/>
                </a:lnSpc>
              </a:pPr>
              <a:r>
                <a:rPr lang="en-US" altLang="en-US" sz="1400" dirty="0">
                  <a:latin typeface="Arial" panose="020B0604020202020204" pitchFamily="34" charset="0"/>
                </a:rPr>
                <a:t>Satellite</a:t>
              </a:r>
            </a:p>
            <a:p>
              <a:pPr algn="ctr">
                <a:lnSpc>
                  <a:spcPct val="100000"/>
                </a:lnSpc>
              </a:pPr>
              <a:r>
                <a:rPr lang="en-US" altLang="en-US" sz="1400" dirty="0">
                  <a:latin typeface="Arial" panose="020B0604020202020204" pitchFamily="34" charset="0"/>
                </a:rPr>
                <a:t>Imagery</a:t>
              </a:r>
            </a:p>
          </p:txBody>
        </p:sp>
      </p:grpSp>
      <p:grpSp>
        <p:nvGrpSpPr>
          <p:cNvPr id="22" name="Group 26"/>
          <p:cNvGrpSpPr>
            <a:grpSpLocks/>
          </p:cNvGrpSpPr>
          <p:nvPr/>
        </p:nvGrpSpPr>
        <p:grpSpPr bwMode="auto">
          <a:xfrm>
            <a:off x="3605557" y="4340203"/>
            <a:ext cx="1174751" cy="1171575"/>
            <a:chOff x="784" y="2591"/>
            <a:chExt cx="740" cy="738"/>
          </a:xfrm>
        </p:grpSpPr>
        <p:sp>
          <p:nvSpPr>
            <p:cNvPr id="23" name="Oval 27"/>
            <p:cNvSpPr>
              <a:spLocks noChangeArrowheads="1"/>
            </p:cNvSpPr>
            <p:nvPr/>
          </p:nvSpPr>
          <p:spPr bwMode="auto">
            <a:xfrm>
              <a:off x="784" y="2591"/>
              <a:ext cx="740" cy="738"/>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 name="Rectangle 28"/>
            <p:cNvSpPr>
              <a:spLocks noChangeArrowheads="1"/>
            </p:cNvSpPr>
            <p:nvPr/>
          </p:nvSpPr>
          <p:spPr bwMode="auto">
            <a:xfrm>
              <a:off x="865" y="2661"/>
              <a:ext cx="651" cy="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endParaRPr lang="en-US" altLang="en-US" sz="1400" dirty="0">
                <a:latin typeface="Arial" panose="020B0604020202020204" pitchFamily="34" charset="0"/>
              </a:endParaRPr>
            </a:p>
            <a:p>
              <a:pPr>
                <a:lnSpc>
                  <a:spcPct val="100000"/>
                </a:lnSpc>
              </a:pPr>
              <a:r>
                <a:rPr lang="en-US" altLang="en-US" sz="1400" dirty="0">
                  <a:latin typeface="Arial" panose="020B0604020202020204" pitchFamily="34" charset="0"/>
                </a:rPr>
                <a:t>Aerial</a:t>
              </a:r>
            </a:p>
            <a:p>
              <a:pPr>
                <a:lnSpc>
                  <a:spcPct val="100000"/>
                </a:lnSpc>
              </a:pPr>
              <a:r>
                <a:rPr lang="en-US" altLang="en-US" sz="1400" dirty="0">
                  <a:latin typeface="Arial" panose="020B0604020202020204" pitchFamily="34" charset="0"/>
                </a:rPr>
                <a:t>Photograph</a:t>
              </a:r>
            </a:p>
          </p:txBody>
        </p:sp>
      </p:grpSp>
      <p:sp>
        <p:nvSpPr>
          <p:cNvPr id="25" name="Rectangle 29"/>
          <p:cNvSpPr>
            <a:spLocks noChangeArrowheads="1"/>
          </p:cNvSpPr>
          <p:nvPr/>
        </p:nvSpPr>
        <p:spPr bwMode="auto">
          <a:xfrm>
            <a:off x="4514580" y="5256190"/>
            <a:ext cx="2858113" cy="831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a:latin typeface="Arial" panose="020B0604020202020204" pitchFamily="34" charset="0"/>
              </a:rPr>
              <a:t>Seamless mosaic coverage of very large part of a </a:t>
            </a:r>
            <a:r>
              <a:rPr lang="en-US" altLang="en-US" sz="1200" dirty="0" smtClean="0">
                <a:latin typeface="Arial" panose="020B0604020202020204" pitchFamily="34" charset="0"/>
              </a:rPr>
              <a:t>territory </a:t>
            </a:r>
            <a:r>
              <a:rPr lang="en-US" altLang="en-US" sz="1200" dirty="0">
                <a:latin typeface="Arial" panose="020B0604020202020204" pitchFamily="34" charset="0"/>
              </a:rPr>
              <a:t>that can be used for census cartography and other analytical processes. </a:t>
            </a:r>
          </a:p>
        </p:txBody>
      </p:sp>
      <p:sp>
        <p:nvSpPr>
          <p:cNvPr id="26" name="Rectangle 30"/>
          <p:cNvSpPr>
            <a:spLocks noChangeArrowheads="1"/>
          </p:cNvSpPr>
          <p:nvPr/>
        </p:nvSpPr>
        <p:spPr bwMode="auto">
          <a:xfrm>
            <a:off x="6188420" y="4200502"/>
            <a:ext cx="2196628" cy="831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a:latin typeface="Arial" panose="020B0604020202020204" pitchFamily="34" charset="0"/>
              </a:rPr>
              <a:t>For most census applications, 5m or better spatial resolution is needed to identify housing units.</a:t>
            </a:r>
          </a:p>
        </p:txBody>
      </p:sp>
      <p:sp>
        <p:nvSpPr>
          <p:cNvPr id="27" name="Rectangle 31"/>
          <p:cNvSpPr>
            <a:spLocks noChangeArrowheads="1"/>
          </p:cNvSpPr>
          <p:nvPr/>
        </p:nvSpPr>
        <p:spPr bwMode="auto">
          <a:xfrm>
            <a:off x="9564234" y="2827718"/>
            <a:ext cx="2487558" cy="1016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a:latin typeface="Arial" panose="020B0604020202020204" pitchFamily="34" charset="0"/>
              </a:rPr>
              <a:t>Enable tabulations and spatial aggregations to be referenced to any small geographic or administrative subdivisions and, if possible, population grids. </a:t>
            </a:r>
          </a:p>
        </p:txBody>
      </p:sp>
      <p:sp>
        <p:nvSpPr>
          <p:cNvPr id="28" name="Rectangle 32"/>
          <p:cNvSpPr>
            <a:spLocks noChangeArrowheads="1"/>
          </p:cNvSpPr>
          <p:nvPr/>
        </p:nvSpPr>
        <p:spPr bwMode="auto">
          <a:xfrm>
            <a:off x="7590181" y="3293673"/>
            <a:ext cx="2181545" cy="1016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a:latin typeface="Arial" panose="020B0604020202020204" pitchFamily="34" charset="0"/>
              </a:rPr>
              <a:t>Fundamental role in the creation of Enumeration Area (EA) maps for a seamless collection of census data</a:t>
            </a:r>
          </a:p>
        </p:txBody>
      </p:sp>
      <p:sp>
        <p:nvSpPr>
          <p:cNvPr id="32" name="Text Box 38"/>
          <p:cNvSpPr txBox="1">
            <a:spLocks noChangeArrowheads="1"/>
          </p:cNvSpPr>
          <p:nvPr/>
        </p:nvSpPr>
        <p:spPr bwMode="auto">
          <a:xfrm>
            <a:off x="10866837" y="6013192"/>
            <a:ext cx="1058999" cy="307777"/>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0000"/>
              </a:lnSpc>
            </a:pPr>
            <a:r>
              <a:rPr lang="en-US" altLang="en-US" sz="1400" i="1" dirty="0"/>
              <a:t>Time</a:t>
            </a:r>
          </a:p>
        </p:txBody>
      </p:sp>
      <p:sp>
        <p:nvSpPr>
          <p:cNvPr id="33" name="Line 39"/>
          <p:cNvSpPr>
            <a:spLocks noChangeShapeType="1"/>
          </p:cNvSpPr>
          <p:nvPr/>
        </p:nvSpPr>
        <p:spPr bwMode="auto">
          <a:xfrm flipH="1" flipV="1">
            <a:off x="3329331" y="1331890"/>
            <a:ext cx="19050" cy="4886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 name="Line 40"/>
          <p:cNvSpPr>
            <a:spLocks noChangeShapeType="1"/>
          </p:cNvSpPr>
          <p:nvPr/>
        </p:nvSpPr>
        <p:spPr bwMode="auto">
          <a:xfrm flipV="1">
            <a:off x="3348382" y="6189639"/>
            <a:ext cx="7477125" cy="19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27787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Straight Connector 51"/>
          <p:cNvCxnSpPr/>
          <p:nvPr/>
        </p:nvCxnSpPr>
        <p:spPr>
          <a:xfrm flipH="1" flipV="1">
            <a:off x="11096666" y="2532332"/>
            <a:ext cx="30740" cy="1518607"/>
          </a:xfrm>
          <a:prstGeom prst="line">
            <a:avLst/>
          </a:prstGeom>
          <a:noFill/>
          <a:ln w="38100" cap="flat" cmpd="sng" algn="ctr">
            <a:solidFill>
              <a:srgbClr val="2A5656">
                <a:lumMod val="20000"/>
                <a:lumOff val="80000"/>
              </a:srgbClr>
            </a:solidFill>
            <a:prstDash val="solid"/>
          </a:ln>
          <a:effectLst>
            <a:outerShdw blurRad="40000" dist="23000" dir="5400000" rotWithShape="0">
              <a:srgbClr val="000000">
                <a:alpha val="35000"/>
              </a:srgbClr>
            </a:outerShdw>
          </a:effectLst>
        </p:spPr>
      </p:cxnSp>
      <p:sp>
        <p:nvSpPr>
          <p:cNvPr id="75" name="Flowchart: Connector 74"/>
          <p:cNvSpPr/>
          <p:nvPr/>
        </p:nvSpPr>
        <p:spPr>
          <a:xfrm>
            <a:off x="11017239" y="2647769"/>
            <a:ext cx="169052" cy="168771"/>
          </a:xfrm>
          <a:prstGeom prst="flowChartConnector">
            <a:avLst/>
          </a:prstGeom>
          <a:solidFill>
            <a:srgbClr val="FFFF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cxnSp>
        <p:nvCxnSpPr>
          <p:cNvPr id="50" name="Straight Connector 49"/>
          <p:cNvCxnSpPr/>
          <p:nvPr/>
        </p:nvCxnSpPr>
        <p:spPr>
          <a:xfrm flipH="1" flipV="1">
            <a:off x="7143685" y="6189012"/>
            <a:ext cx="3584416" cy="16347"/>
          </a:xfrm>
          <a:prstGeom prst="line">
            <a:avLst/>
          </a:prstGeom>
          <a:noFill/>
          <a:ln w="38100" cap="flat" cmpd="sng" algn="ctr">
            <a:solidFill>
              <a:srgbClr val="336666"/>
            </a:solidFill>
            <a:prstDash val="solid"/>
          </a:ln>
          <a:effectLst>
            <a:outerShdw blurRad="40000" dist="23000" dir="5400000" rotWithShape="0">
              <a:srgbClr val="000000">
                <a:alpha val="35000"/>
              </a:srgbClr>
            </a:outerShdw>
          </a:effectLst>
        </p:spPr>
      </p:cxnSp>
      <p:cxnSp>
        <p:nvCxnSpPr>
          <p:cNvPr id="54" name="Straight Connector 53"/>
          <p:cNvCxnSpPr/>
          <p:nvPr/>
        </p:nvCxnSpPr>
        <p:spPr>
          <a:xfrm flipV="1">
            <a:off x="4632315" y="4019661"/>
            <a:ext cx="0" cy="1473897"/>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cxnSp>
        <p:nvCxnSpPr>
          <p:cNvPr id="78" name="Straight Connector 77"/>
          <p:cNvCxnSpPr/>
          <p:nvPr/>
        </p:nvCxnSpPr>
        <p:spPr>
          <a:xfrm flipV="1">
            <a:off x="4139199" y="1676397"/>
            <a:ext cx="2977546" cy="38246"/>
          </a:xfrm>
          <a:prstGeom prst="line">
            <a:avLst/>
          </a:prstGeom>
          <a:noFill/>
          <a:ln w="38100" cap="flat" cmpd="sng" algn="ctr">
            <a:solidFill>
              <a:srgbClr val="FF9900"/>
            </a:solidFill>
            <a:prstDash val="solid"/>
          </a:ln>
          <a:effectLst>
            <a:outerShdw blurRad="40000" dist="23000" dir="5400000" rotWithShape="0">
              <a:srgbClr val="000000">
                <a:alpha val="35000"/>
              </a:srgbClr>
            </a:outerShdw>
          </a:effectLst>
        </p:spPr>
      </p:cxnSp>
      <p:pic>
        <p:nvPicPr>
          <p:cNvPr id="6144" name="Picture 6143"/>
          <p:cNvPicPr>
            <a:picLocks noChangeAspect="1"/>
          </p:cNvPicPr>
          <p:nvPr/>
        </p:nvPicPr>
        <p:blipFill rotWithShape="1">
          <a:blip r:embed="rId3"/>
          <a:srcRect t="14540"/>
          <a:stretch/>
        </p:blipFill>
        <p:spPr>
          <a:xfrm>
            <a:off x="3573895" y="4865617"/>
            <a:ext cx="1872193" cy="1118204"/>
          </a:xfrm>
          <a:prstGeom prst="rect">
            <a:avLst/>
          </a:prstGeom>
          <a:ln>
            <a:noFill/>
          </a:ln>
          <a:effectLst>
            <a:outerShdw blurRad="292100" dist="139700" dir="2700000" algn="tl" rotWithShape="0">
              <a:srgbClr val="333333">
                <a:alpha val="65000"/>
              </a:srgbClr>
            </a:outerShdw>
          </a:effectLst>
        </p:spPr>
      </p:pic>
      <p:pic>
        <p:nvPicPr>
          <p:cNvPr id="6146" name="Picture 2" descr="Image result for Cooperation cartoon pictur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82435" y="1405589"/>
            <a:ext cx="1817499" cy="14136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4" name="Picture 93"/>
          <p:cNvPicPr>
            <a:picLocks noChangeAspect="1"/>
          </p:cNvPicPr>
          <p:nvPr/>
        </p:nvPicPr>
        <p:blipFill rotWithShape="1">
          <a:blip r:embed="rId5"/>
          <a:srcRect t="15178"/>
          <a:stretch/>
        </p:blipFill>
        <p:spPr>
          <a:xfrm>
            <a:off x="3187231" y="1454299"/>
            <a:ext cx="2136935" cy="1219700"/>
          </a:xfrm>
          <a:prstGeom prst="rect">
            <a:avLst/>
          </a:prstGeom>
          <a:ln>
            <a:noFill/>
          </a:ln>
          <a:effectLst>
            <a:outerShdw blurRad="292100" dist="139700" dir="2700000" algn="tl" rotWithShape="0">
              <a:srgbClr val="333333">
                <a:alpha val="65000"/>
              </a:srgbClr>
            </a:outerShdw>
          </a:effectLst>
        </p:spPr>
      </p:pic>
      <p:sp>
        <p:nvSpPr>
          <p:cNvPr id="2" name="Content Placeholder 1"/>
          <p:cNvSpPr>
            <a:spLocks noGrp="1"/>
          </p:cNvSpPr>
          <p:nvPr>
            <p:ph idx="1"/>
          </p:nvPr>
        </p:nvSpPr>
        <p:spPr>
          <a:xfrm>
            <a:off x="555465" y="1412772"/>
            <a:ext cx="2587383" cy="4792587"/>
          </a:xfrm>
        </p:spPr>
        <p:txBody>
          <a:bodyPr>
            <a:noAutofit/>
          </a:bodyPr>
          <a:lstStyle/>
          <a:p>
            <a:pPr>
              <a:lnSpc>
                <a:spcPct val="120000"/>
              </a:lnSpc>
            </a:pPr>
            <a:r>
              <a:rPr lang="en-US" sz="1400" b="1" dirty="0">
                <a:solidFill>
                  <a:srgbClr val="008000"/>
                </a:solidFill>
              </a:rPr>
              <a:t>Lack of suitable base maps in scale and currency</a:t>
            </a:r>
          </a:p>
          <a:p>
            <a:pPr>
              <a:lnSpc>
                <a:spcPct val="120000"/>
              </a:lnSpc>
            </a:pPr>
            <a:r>
              <a:rPr lang="en-US" sz="1400" b="1" dirty="0">
                <a:solidFill>
                  <a:srgbClr val="FF9900"/>
                </a:solidFill>
              </a:rPr>
              <a:t>Lack of coordination: there is no linkages between the statistical systems and the geospatial systems and infrastructures</a:t>
            </a:r>
          </a:p>
          <a:p>
            <a:pPr>
              <a:lnSpc>
                <a:spcPct val="120000"/>
              </a:lnSpc>
            </a:pPr>
            <a:r>
              <a:rPr lang="en-US" sz="1400" b="1" dirty="0">
                <a:solidFill>
                  <a:srgbClr val="CC1222"/>
                </a:solidFill>
              </a:rPr>
              <a:t>Duplication of Effort: the statistical offices create their own data on administrative boundaries and topographic maps</a:t>
            </a:r>
          </a:p>
          <a:p>
            <a:pPr>
              <a:lnSpc>
                <a:spcPct val="120000"/>
              </a:lnSpc>
            </a:pPr>
            <a:r>
              <a:rPr lang="en-US" sz="1400" b="1" dirty="0">
                <a:solidFill>
                  <a:srgbClr val="000090"/>
                </a:solidFill>
              </a:rPr>
              <a:t>Counting and Locating</a:t>
            </a:r>
          </a:p>
          <a:p>
            <a:pPr>
              <a:lnSpc>
                <a:spcPct val="120000"/>
              </a:lnSpc>
            </a:pPr>
            <a:r>
              <a:rPr lang="en-US" sz="1400" b="1" dirty="0">
                <a:solidFill>
                  <a:srgbClr val="3366FF"/>
                </a:solidFill>
              </a:rPr>
              <a:t>Counting in Real Time</a:t>
            </a:r>
          </a:p>
          <a:p>
            <a:pPr>
              <a:lnSpc>
                <a:spcPct val="120000"/>
              </a:lnSpc>
            </a:pPr>
            <a:endParaRPr lang="en-US" sz="1400" b="1" dirty="0"/>
          </a:p>
          <a:p>
            <a:endParaRPr lang="en-GB" sz="1400" dirty="0"/>
          </a:p>
        </p:txBody>
      </p:sp>
      <p:sp>
        <p:nvSpPr>
          <p:cNvPr id="3" name="Title 2"/>
          <p:cNvSpPr>
            <a:spLocks noGrp="1"/>
          </p:cNvSpPr>
          <p:nvPr>
            <p:ph type="title"/>
          </p:nvPr>
        </p:nvSpPr>
        <p:spPr>
          <a:xfrm>
            <a:off x="933449" y="20302"/>
            <a:ext cx="11191491" cy="1325563"/>
          </a:xfrm>
        </p:spPr>
        <p:txBody>
          <a:bodyPr>
            <a:normAutofit/>
          </a:bodyPr>
          <a:lstStyle/>
          <a:p>
            <a:r>
              <a:rPr lang="en-US" sz="3600" b="1" dirty="0">
                <a:solidFill>
                  <a:srgbClr val="0000FF"/>
                </a:solidFill>
              </a:rPr>
              <a:t>Nexus Issues in Linking Geography </a:t>
            </a:r>
            <a:r>
              <a:rPr lang="en-US" sz="3600" b="1" dirty="0" smtClean="0">
                <a:solidFill>
                  <a:srgbClr val="0000FF"/>
                </a:solidFill>
              </a:rPr>
              <a:t>and </a:t>
            </a:r>
            <a:r>
              <a:rPr lang="en-US" sz="3600" b="1" dirty="0">
                <a:solidFill>
                  <a:srgbClr val="0000FF"/>
                </a:solidFill>
              </a:rPr>
              <a:t>Statistics</a:t>
            </a:r>
            <a:endParaRPr lang="en-GB" sz="3600" b="1" dirty="0">
              <a:solidFill>
                <a:srgbClr val="0000FF"/>
              </a:solidFill>
            </a:endParaRPr>
          </a:p>
        </p:txBody>
      </p:sp>
      <p:pic>
        <p:nvPicPr>
          <p:cNvPr id="49" name="Picture 2" descr="Team Work"/>
          <p:cNvPicPr>
            <a:picLocks noChangeAspect="1" noChangeArrowheads="1"/>
          </p:cNvPicPr>
          <p:nvPr/>
        </p:nvPicPr>
        <p:blipFill>
          <a:blip r:embed="rId6" cstate="print"/>
          <a:srcRect t="11415" b="3996"/>
          <a:stretch>
            <a:fillRect/>
          </a:stretch>
        </p:blipFill>
        <p:spPr bwMode="auto">
          <a:xfrm>
            <a:off x="5477314" y="2262690"/>
            <a:ext cx="3788680" cy="3235409"/>
          </a:xfrm>
          <a:prstGeom prst="ellipse">
            <a:avLst/>
          </a:prstGeom>
          <a:ln>
            <a:noFill/>
          </a:ln>
          <a:effectLst>
            <a:softEdge rad="112500"/>
          </a:effectLst>
        </p:spPr>
      </p:pic>
      <p:cxnSp>
        <p:nvCxnSpPr>
          <p:cNvPr id="51" name="Straight Connector 50"/>
          <p:cNvCxnSpPr/>
          <p:nvPr/>
        </p:nvCxnSpPr>
        <p:spPr>
          <a:xfrm flipH="1">
            <a:off x="7143683" y="5580077"/>
            <a:ext cx="13928" cy="651040"/>
          </a:xfrm>
          <a:prstGeom prst="line">
            <a:avLst/>
          </a:prstGeom>
          <a:noFill/>
          <a:ln w="38100" cap="flat" cmpd="sng" algn="ctr">
            <a:solidFill>
              <a:srgbClr val="336666"/>
            </a:solidFill>
            <a:prstDash val="solid"/>
          </a:ln>
          <a:effectLst>
            <a:outerShdw blurRad="40000" dist="23000" dir="5400000" rotWithShape="0">
              <a:srgbClr val="000000">
                <a:alpha val="35000"/>
              </a:srgbClr>
            </a:outerShdw>
          </a:effectLst>
        </p:spPr>
      </p:cxnSp>
      <p:cxnSp>
        <p:nvCxnSpPr>
          <p:cNvPr id="53" name="Straight Connector 52"/>
          <p:cNvCxnSpPr/>
          <p:nvPr/>
        </p:nvCxnSpPr>
        <p:spPr>
          <a:xfrm flipH="1">
            <a:off x="9170387" y="4069755"/>
            <a:ext cx="1945748" cy="23234"/>
          </a:xfrm>
          <a:prstGeom prst="line">
            <a:avLst/>
          </a:prstGeom>
          <a:noFill/>
          <a:ln w="38100" cap="flat" cmpd="sng" algn="ctr">
            <a:solidFill>
              <a:srgbClr val="2A5656">
                <a:lumMod val="20000"/>
                <a:lumOff val="80000"/>
              </a:srgbClr>
            </a:solidFill>
            <a:prstDash val="solid"/>
          </a:ln>
          <a:effectLst>
            <a:outerShdw blurRad="40000" dist="23000" dir="5400000" rotWithShape="0">
              <a:srgbClr val="000000">
                <a:alpha val="35000"/>
              </a:srgbClr>
            </a:outerShdw>
          </a:effectLst>
        </p:spPr>
      </p:cxnSp>
      <p:cxnSp>
        <p:nvCxnSpPr>
          <p:cNvPr id="55" name="Straight Connector 54"/>
          <p:cNvCxnSpPr>
            <a:stCxn id="60" idx="1"/>
          </p:cNvCxnSpPr>
          <p:nvPr/>
        </p:nvCxnSpPr>
        <p:spPr>
          <a:xfrm>
            <a:off x="4569853" y="3948596"/>
            <a:ext cx="868221" cy="13501"/>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pic>
        <p:nvPicPr>
          <p:cNvPr id="56" name="Picture 5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89779" y="4843398"/>
            <a:ext cx="1535161" cy="1338461"/>
          </a:xfrm>
          <a:prstGeom prst="rect">
            <a:avLst/>
          </a:prstGeom>
          <a:ln>
            <a:noFill/>
          </a:ln>
          <a:effectLst>
            <a:outerShdw blurRad="292100" dist="139700" dir="2700000" algn="tl" rotWithShape="0">
              <a:srgbClr val="333333">
                <a:alpha val="65000"/>
              </a:srgbClr>
            </a:outerShdw>
          </a:effectLst>
        </p:spPr>
      </p:pic>
      <p:sp>
        <p:nvSpPr>
          <p:cNvPr id="57" name="Flowchart: Connector 56"/>
          <p:cNvSpPr/>
          <p:nvPr/>
        </p:nvSpPr>
        <p:spPr>
          <a:xfrm>
            <a:off x="7094684" y="6117711"/>
            <a:ext cx="169052" cy="168771"/>
          </a:xfrm>
          <a:prstGeom prst="flowChartConnector">
            <a:avLst/>
          </a:prstGeom>
          <a:solidFill>
            <a:srgbClr val="FF00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sp>
        <p:nvSpPr>
          <p:cNvPr id="59" name="Flowchart: Connector 58"/>
          <p:cNvSpPr/>
          <p:nvPr/>
        </p:nvSpPr>
        <p:spPr>
          <a:xfrm>
            <a:off x="7094683" y="5520965"/>
            <a:ext cx="169052" cy="168771"/>
          </a:xfrm>
          <a:prstGeom prst="flowChartConnector">
            <a:avLst/>
          </a:prstGeom>
          <a:solidFill>
            <a:srgbClr val="FF00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sp>
        <p:nvSpPr>
          <p:cNvPr id="60" name="Flowchart: Connector 59"/>
          <p:cNvSpPr/>
          <p:nvPr/>
        </p:nvSpPr>
        <p:spPr>
          <a:xfrm>
            <a:off x="4545096" y="3923880"/>
            <a:ext cx="169052" cy="168771"/>
          </a:xfrm>
          <a:prstGeom prst="flowChartConnector">
            <a:avLst/>
          </a:prstGeom>
          <a:solidFill>
            <a:srgbClr val="00B0F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sp>
        <p:nvSpPr>
          <p:cNvPr id="61" name="Flowchart: Connector 60"/>
          <p:cNvSpPr/>
          <p:nvPr/>
        </p:nvSpPr>
        <p:spPr>
          <a:xfrm>
            <a:off x="5368515" y="3896760"/>
            <a:ext cx="169052" cy="168771"/>
          </a:xfrm>
          <a:prstGeom prst="flowChartConnector">
            <a:avLst/>
          </a:prstGeom>
          <a:solidFill>
            <a:srgbClr val="00B0F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sp>
        <p:nvSpPr>
          <p:cNvPr id="62" name="Flowchart: Connector 61"/>
          <p:cNvSpPr/>
          <p:nvPr/>
        </p:nvSpPr>
        <p:spPr>
          <a:xfrm>
            <a:off x="4099776" y="5426198"/>
            <a:ext cx="169052" cy="168771"/>
          </a:xfrm>
          <a:prstGeom prst="flowChartConnector">
            <a:avLst/>
          </a:prstGeom>
          <a:solidFill>
            <a:srgbClr val="00B0F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sp>
        <p:nvSpPr>
          <p:cNvPr id="63" name="Flowchart: Connector 62"/>
          <p:cNvSpPr/>
          <p:nvPr/>
        </p:nvSpPr>
        <p:spPr>
          <a:xfrm>
            <a:off x="9058053" y="4010038"/>
            <a:ext cx="169052" cy="168771"/>
          </a:xfrm>
          <a:prstGeom prst="flowChartConnector">
            <a:avLst/>
          </a:prstGeom>
          <a:solidFill>
            <a:srgbClr val="FFFF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sp>
        <p:nvSpPr>
          <p:cNvPr id="64" name="Flowchart: Connector 63"/>
          <p:cNvSpPr/>
          <p:nvPr/>
        </p:nvSpPr>
        <p:spPr>
          <a:xfrm>
            <a:off x="11032515" y="4003091"/>
            <a:ext cx="169052" cy="168771"/>
          </a:xfrm>
          <a:prstGeom prst="flowChartConnector">
            <a:avLst/>
          </a:prstGeom>
          <a:solidFill>
            <a:srgbClr val="FFFF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cxnSp>
        <p:nvCxnSpPr>
          <p:cNvPr id="79" name="Straight Connector 78"/>
          <p:cNvCxnSpPr/>
          <p:nvPr/>
        </p:nvCxnSpPr>
        <p:spPr>
          <a:xfrm>
            <a:off x="7116745" y="1720920"/>
            <a:ext cx="16266" cy="581492"/>
          </a:xfrm>
          <a:prstGeom prst="line">
            <a:avLst/>
          </a:prstGeom>
          <a:noFill/>
          <a:ln w="38100" cap="flat" cmpd="sng" algn="ctr">
            <a:solidFill>
              <a:srgbClr val="FF9900"/>
            </a:solidFill>
            <a:prstDash val="solid"/>
          </a:ln>
          <a:effectLst>
            <a:outerShdw blurRad="40000" dist="23000" dir="5400000" rotWithShape="0">
              <a:srgbClr val="000000">
                <a:alpha val="35000"/>
              </a:srgbClr>
            </a:outerShdw>
          </a:effectLst>
        </p:spPr>
      </p:cxnSp>
      <p:sp>
        <p:nvSpPr>
          <p:cNvPr id="80" name="Flowchart: Connector 79"/>
          <p:cNvSpPr/>
          <p:nvPr/>
        </p:nvSpPr>
        <p:spPr>
          <a:xfrm>
            <a:off x="7008330" y="1587159"/>
            <a:ext cx="169052" cy="168771"/>
          </a:xfrm>
          <a:prstGeom prst="flowChartConnector">
            <a:avLst/>
          </a:prstGeom>
          <a:solidFill>
            <a:srgbClr val="FF00FF"/>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sp>
        <p:nvSpPr>
          <p:cNvPr id="81" name="Flowchart: Connector 80"/>
          <p:cNvSpPr/>
          <p:nvPr/>
        </p:nvSpPr>
        <p:spPr>
          <a:xfrm>
            <a:off x="7032800" y="2224976"/>
            <a:ext cx="169052" cy="168771"/>
          </a:xfrm>
          <a:prstGeom prst="flowChartConnector">
            <a:avLst/>
          </a:prstGeom>
          <a:solidFill>
            <a:srgbClr val="FF00FF"/>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Arial"/>
              <a:cs typeface="Arial"/>
            </a:endParaRPr>
          </a:p>
        </p:txBody>
      </p:sp>
      <p:sp>
        <p:nvSpPr>
          <p:cNvPr id="90" name="TextBox 89"/>
          <p:cNvSpPr txBox="1"/>
          <p:nvPr/>
        </p:nvSpPr>
        <p:spPr>
          <a:xfrm>
            <a:off x="3112625" y="2739829"/>
            <a:ext cx="2211541" cy="769441"/>
          </a:xfrm>
          <a:prstGeom prst="rect">
            <a:avLst/>
          </a:prstGeom>
          <a:noFill/>
        </p:spPr>
        <p:txBody>
          <a:bodyPr wrap="square" rtlCol="0">
            <a:spAutoFit/>
          </a:bodyPr>
          <a:lstStyle/>
          <a:p>
            <a:pPr eaLnBrk="0" fontAlgn="base" hangingPunct="0">
              <a:spcBef>
                <a:spcPct val="0"/>
              </a:spcBef>
              <a:spcAft>
                <a:spcPct val="0"/>
              </a:spcAft>
            </a:pPr>
            <a:r>
              <a:rPr lang="en-US" sz="2400" b="1" dirty="0">
                <a:solidFill>
                  <a:srgbClr val="FF0000"/>
                </a:solidFill>
                <a:latin typeface="Arial" panose="020B0604020202020204" pitchFamily="34" charset="0"/>
                <a:cs typeface="Arial" panose="020B0604020202020204" pitchFamily="34" charset="0"/>
              </a:rPr>
              <a:t>Leadership</a:t>
            </a:r>
          </a:p>
          <a:p>
            <a:pPr eaLnBrk="0" fontAlgn="base" hangingPunct="0">
              <a:spcBef>
                <a:spcPct val="0"/>
              </a:spcBef>
              <a:spcAft>
                <a:spcPct val="0"/>
              </a:spcAft>
            </a:pPr>
            <a:r>
              <a:rPr lang="en-US" sz="1000" b="1" dirty="0">
                <a:solidFill>
                  <a:srgbClr val="FF0000"/>
                </a:solidFill>
                <a:latin typeface="Arial" panose="020B0604020202020204" pitchFamily="34" charset="0"/>
                <a:cs typeface="Arial" panose="020B0604020202020204" pitchFamily="34" charset="0"/>
              </a:rPr>
              <a:t>Leadership: Establishment of effective national leadership </a:t>
            </a:r>
          </a:p>
        </p:txBody>
      </p:sp>
      <p:sp>
        <p:nvSpPr>
          <p:cNvPr id="91" name="TextBox 90"/>
          <p:cNvSpPr txBox="1"/>
          <p:nvPr/>
        </p:nvSpPr>
        <p:spPr>
          <a:xfrm>
            <a:off x="7899512" y="1319769"/>
            <a:ext cx="2161510" cy="1384995"/>
          </a:xfrm>
          <a:prstGeom prst="rect">
            <a:avLst/>
          </a:prstGeom>
          <a:noFill/>
        </p:spPr>
        <p:txBody>
          <a:bodyPr wrap="square" rtlCol="0">
            <a:spAutoFit/>
          </a:bodyPr>
          <a:lstStyle/>
          <a:p>
            <a:pPr eaLnBrk="0" fontAlgn="base" hangingPunct="0">
              <a:spcBef>
                <a:spcPct val="0"/>
              </a:spcBef>
              <a:spcAft>
                <a:spcPct val="0"/>
              </a:spcAft>
            </a:pPr>
            <a:r>
              <a:rPr lang="en-US" sz="2400" b="1" dirty="0">
                <a:solidFill>
                  <a:srgbClr val="FF0000"/>
                </a:solidFill>
                <a:latin typeface="Arial" panose="020B0604020202020204" pitchFamily="34" charset="0"/>
                <a:cs typeface="Arial" panose="020B0604020202020204" pitchFamily="34" charset="0"/>
              </a:rPr>
              <a:t>Cooperation</a:t>
            </a:r>
          </a:p>
          <a:p>
            <a:pPr eaLnBrk="0" fontAlgn="base" hangingPunct="0">
              <a:spcBef>
                <a:spcPct val="0"/>
              </a:spcBef>
              <a:spcAft>
                <a:spcPct val="0"/>
              </a:spcAft>
            </a:pPr>
            <a:r>
              <a:rPr lang="en-US" sz="1000" b="1" dirty="0">
                <a:solidFill>
                  <a:srgbClr val="FF0000"/>
                </a:solidFill>
                <a:latin typeface="Arial" panose="020B0604020202020204" pitchFamily="34" charset="0"/>
                <a:cs typeface="Arial" panose="020B0604020202020204" pitchFamily="34" charset="0"/>
              </a:rPr>
              <a:t>institutional arrangements for operationalizing an integrated and coherent approach with other information infrastructures</a:t>
            </a:r>
          </a:p>
          <a:p>
            <a:pPr eaLnBrk="0" fontAlgn="base" hangingPunct="0">
              <a:spcBef>
                <a:spcPct val="0"/>
              </a:spcBef>
              <a:spcAft>
                <a:spcPct val="0"/>
              </a:spcAft>
            </a:pPr>
            <a:endParaRPr lang="en-GB" sz="1000" b="1" dirty="0">
              <a:solidFill>
                <a:srgbClr val="FF0000"/>
              </a:solidFill>
              <a:latin typeface="Arial" panose="020B0604020202020204" pitchFamily="34" charset="0"/>
              <a:cs typeface="Arial" panose="020B0604020202020204" pitchFamily="34" charset="0"/>
            </a:endParaRPr>
          </a:p>
        </p:txBody>
      </p:sp>
      <p:sp>
        <p:nvSpPr>
          <p:cNvPr id="92" name="TextBox 91"/>
          <p:cNvSpPr txBox="1"/>
          <p:nvPr/>
        </p:nvSpPr>
        <p:spPr>
          <a:xfrm>
            <a:off x="8868756" y="5130726"/>
            <a:ext cx="2014607" cy="1077218"/>
          </a:xfrm>
          <a:prstGeom prst="rect">
            <a:avLst/>
          </a:prstGeom>
          <a:noFill/>
        </p:spPr>
        <p:txBody>
          <a:bodyPr wrap="square" rtlCol="0">
            <a:spAutoFit/>
          </a:bodyPr>
          <a:lstStyle/>
          <a:p>
            <a:pPr eaLnBrk="0" fontAlgn="base" hangingPunct="0">
              <a:spcBef>
                <a:spcPct val="0"/>
              </a:spcBef>
              <a:spcAft>
                <a:spcPct val="0"/>
              </a:spcAft>
            </a:pPr>
            <a:r>
              <a:rPr lang="en-US" sz="2400" b="1" dirty="0">
                <a:solidFill>
                  <a:srgbClr val="FF0000"/>
                </a:solidFill>
                <a:latin typeface="Arial" panose="020B0604020202020204" pitchFamily="34" charset="0"/>
                <a:cs typeface="Arial" panose="020B0604020202020204" pitchFamily="34" charset="0"/>
              </a:rPr>
              <a:t>Capabilities</a:t>
            </a:r>
          </a:p>
          <a:p>
            <a:pPr eaLnBrk="0" fontAlgn="base" hangingPunct="0">
              <a:spcBef>
                <a:spcPct val="0"/>
              </a:spcBef>
              <a:spcAft>
                <a:spcPct val="0"/>
              </a:spcAft>
            </a:pPr>
            <a:r>
              <a:rPr lang="en-US" sz="1000" b="1" dirty="0">
                <a:solidFill>
                  <a:srgbClr val="FF0000"/>
                </a:solidFill>
                <a:latin typeface="Arial" panose="020B0604020202020204" pitchFamily="34" charset="0"/>
                <a:cs typeface="Arial" panose="020B0604020202020204" pitchFamily="34" charset="0"/>
              </a:rPr>
              <a:t>Member States capabilities to ensure geospatial data, products and services are readily available</a:t>
            </a:r>
          </a:p>
        </p:txBody>
      </p:sp>
      <p:sp>
        <p:nvSpPr>
          <p:cNvPr id="93" name="TextBox 92"/>
          <p:cNvSpPr txBox="1"/>
          <p:nvPr/>
        </p:nvSpPr>
        <p:spPr>
          <a:xfrm>
            <a:off x="5404706" y="4982356"/>
            <a:ext cx="1897265" cy="1077218"/>
          </a:xfrm>
          <a:prstGeom prst="rect">
            <a:avLst/>
          </a:prstGeom>
          <a:noFill/>
        </p:spPr>
        <p:txBody>
          <a:bodyPr wrap="square" rtlCol="0">
            <a:spAutoFit/>
          </a:bodyPr>
          <a:lstStyle/>
          <a:p>
            <a:pPr eaLnBrk="0" fontAlgn="base" hangingPunct="0">
              <a:spcBef>
                <a:spcPct val="0"/>
              </a:spcBef>
              <a:spcAft>
                <a:spcPct val="0"/>
              </a:spcAft>
            </a:pPr>
            <a:r>
              <a:rPr lang="en-US" sz="2400" b="1" dirty="0">
                <a:solidFill>
                  <a:srgbClr val="FF0000"/>
                </a:solidFill>
                <a:latin typeface="Arial" panose="020B0604020202020204" pitchFamily="34" charset="0"/>
                <a:cs typeface="Arial" panose="020B0604020202020204" pitchFamily="34" charset="0"/>
              </a:rPr>
              <a:t>Resources</a:t>
            </a:r>
          </a:p>
          <a:p>
            <a:pPr eaLnBrk="0" fontAlgn="base" hangingPunct="0">
              <a:spcBef>
                <a:spcPct val="0"/>
              </a:spcBef>
              <a:spcAft>
                <a:spcPct val="0"/>
              </a:spcAft>
            </a:pPr>
            <a:r>
              <a:rPr lang="en-US" sz="1000" b="1" dirty="0">
                <a:solidFill>
                  <a:srgbClr val="FF0000"/>
                </a:solidFill>
                <a:latin typeface="Arial" panose="020B0604020202020204" pitchFamily="34" charset="0"/>
                <a:cs typeface="Arial" panose="020B0604020202020204" pitchFamily="34" charset="0"/>
              </a:rPr>
              <a:t>Mobilization of resources needed to effectively produce development information</a:t>
            </a:r>
            <a:endParaRPr lang="en-GB" sz="1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5582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0868" y="1348685"/>
            <a:ext cx="3241278" cy="4910263"/>
          </a:xfrm>
        </p:spPr>
        <p:txBody>
          <a:bodyPr>
            <a:noAutofit/>
          </a:bodyPr>
          <a:lstStyle/>
          <a:p>
            <a:pPr>
              <a:lnSpc>
                <a:spcPct val="120000"/>
              </a:lnSpc>
            </a:pPr>
            <a:r>
              <a:rPr lang="en-US" sz="1600" b="1" dirty="0">
                <a:solidFill>
                  <a:srgbClr val="008000"/>
                </a:solidFill>
              </a:rPr>
              <a:t>Integration of Statistical and Geospatial Information : Overarching Principles</a:t>
            </a:r>
          </a:p>
          <a:p>
            <a:pPr>
              <a:lnSpc>
                <a:spcPct val="120000"/>
              </a:lnSpc>
            </a:pPr>
            <a:r>
              <a:rPr lang="en-US" sz="1600" b="1" dirty="0">
                <a:solidFill>
                  <a:srgbClr val="FF9933"/>
                </a:solidFill>
              </a:rPr>
              <a:t>Mainstreaming the enabling capabilities of geospatial technology into National Statistics Offices activities (all the way through training, data and processes)</a:t>
            </a:r>
          </a:p>
          <a:p>
            <a:pPr>
              <a:lnSpc>
                <a:spcPct val="120000"/>
              </a:lnSpc>
            </a:pPr>
            <a:r>
              <a:rPr lang="en-US" sz="1600" b="1" dirty="0">
                <a:solidFill>
                  <a:srgbClr val="CC1222"/>
                </a:solidFill>
              </a:rPr>
              <a:t>Linking NSDs and NSDI: National statistical, planning and </a:t>
            </a:r>
            <a:r>
              <a:rPr lang="en-US" sz="1600" b="1" dirty="0" smtClean="0">
                <a:solidFill>
                  <a:srgbClr val="CC1222"/>
                </a:solidFill>
              </a:rPr>
              <a:t>geospatial </a:t>
            </a:r>
            <a:r>
              <a:rPr lang="en-US" sz="1600" b="1" dirty="0">
                <a:solidFill>
                  <a:srgbClr val="CC1222"/>
                </a:solidFill>
              </a:rPr>
              <a:t>authorities have effective collaboration between them in the development </a:t>
            </a:r>
            <a:r>
              <a:rPr lang="en-US" sz="1600" b="1" dirty="0" smtClean="0">
                <a:solidFill>
                  <a:srgbClr val="CC1222"/>
                </a:solidFill>
              </a:rPr>
              <a:t>of respective </a:t>
            </a:r>
            <a:r>
              <a:rPr lang="en-US" sz="1600" b="1" dirty="0">
                <a:solidFill>
                  <a:srgbClr val="CC1222"/>
                </a:solidFill>
              </a:rPr>
              <a:t>data infrastructures </a:t>
            </a:r>
            <a:endParaRPr lang="en-GB" sz="1600" b="1" dirty="0">
              <a:solidFill>
                <a:srgbClr val="CC1222"/>
              </a:solidFill>
            </a:endParaRPr>
          </a:p>
        </p:txBody>
      </p:sp>
      <p:sp>
        <p:nvSpPr>
          <p:cNvPr id="3" name="Title 2"/>
          <p:cNvSpPr>
            <a:spLocks noGrp="1"/>
          </p:cNvSpPr>
          <p:nvPr>
            <p:ph type="title"/>
          </p:nvPr>
        </p:nvSpPr>
        <p:spPr>
          <a:xfrm>
            <a:off x="570868" y="20302"/>
            <a:ext cx="10878182" cy="1325563"/>
          </a:xfrm>
        </p:spPr>
        <p:txBody>
          <a:bodyPr>
            <a:normAutofit/>
          </a:bodyPr>
          <a:lstStyle/>
          <a:p>
            <a:r>
              <a:rPr lang="en-US" sz="3600" b="1" dirty="0">
                <a:solidFill>
                  <a:srgbClr val="3366FF"/>
                </a:solidFill>
              </a:rPr>
              <a:t>The African Statistical Spatial </a:t>
            </a:r>
            <a:r>
              <a:rPr lang="en-US" sz="3600" b="1" dirty="0" smtClean="0">
                <a:solidFill>
                  <a:srgbClr val="3366FF"/>
                </a:solidFill>
              </a:rPr>
              <a:t>Framework: Overarching </a:t>
            </a:r>
            <a:r>
              <a:rPr lang="en-US" sz="3600" b="1" dirty="0">
                <a:solidFill>
                  <a:srgbClr val="3366FF"/>
                </a:solidFill>
              </a:rPr>
              <a:t>Principles (From the GSGF)</a:t>
            </a:r>
            <a:endParaRPr lang="en-GB" sz="3600" b="1" dirty="0">
              <a:solidFill>
                <a:srgbClr val="3366FF"/>
              </a:solidFill>
            </a:endParaRPr>
          </a:p>
        </p:txBody>
      </p:sp>
      <p:pic>
        <p:nvPicPr>
          <p:cNvPr id="1026" name="Picture 2" descr="Image result for stairs cartoons 5 ste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1961" y="1473440"/>
            <a:ext cx="8495763" cy="47788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805390" y="5481207"/>
            <a:ext cx="4386609" cy="738664"/>
          </a:xfrm>
          <a:prstGeom prst="rect">
            <a:avLst/>
          </a:prstGeom>
          <a:solidFill>
            <a:schemeClr val="bg1">
              <a:lumMod val="95000"/>
            </a:schemeClr>
          </a:solidFill>
          <a:effectLst>
            <a:softEdge rad="12700"/>
          </a:effectLst>
        </p:spPr>
        <p:txBody>
          <a:bodyPr wrap="square" rtlCol="0">
            <a:spAutoFit/>
          </a:bodyPr>
          <a:lstStyle/>
          <a:p>
            <a:pPr lvl="0">
              <a:defRPr/>
            </a:pPr>
            <a:r>
              <a:rPr lang="fr-FR" sz="1400" b="1" kern="0" dirty="0" err="1">
                <a:ln w="0"/>
                <a:solidFill>
                  <a:schemeClr val="accent1">
                    <a:lumMod val="75000"/>
                  </a:schemeClr>
                </a:solidFill>
                <a:effectLst>
                  <a:reflection blurRad="6350" stA="53000" endA="300" endPos="35500" dir="5400000" sy="-90000" algn="bl" rotWithShape="0"/>
                </a:effectLst>
                <a:latin typeface="Calibri"/>
              </a:rPr>
              <a:t>Principle</a:t>
            </a:r>
            <a:r>
              <a:rPr lang="fr-FR" sz="1400" b="1" kern="0" dirty="0">
                <a:ln w="0"/>
                <a:solidFill>
                  <a:schemeClr val="accent1">
                    <a:lumMod val="75000"/>
                  </a:schemeClr>
                </a:solidFill>
                <a:effectLst>
                  <a:reflection blurRad="6350" stA="53000" endA="300" endPos="35500" dir="5400000" sy="-90000" algn="bl" rotWithShape="0"/>
                </a:effectLst>
                <a:latin typeface="Calibri"/>
              </a:rPr>
              <a:t> 1: </a:t>
            </a:r>
            <a:r>
              <a:rPr lang="en-US" sz="1400" b="1" kern="0" dirty="0">
                <a:ln w="0"/>
                <a:solidFill>
                  <a:schemeClr val="accent1">
                    <a:lumMod val="75000"/>
                  </a:schemeClr>
                </a:solidFill>
                <a:effectLst>
                  <a:reflection blurRad="6350" stA="53000" endA="300" endPos="35500" dir="5400000" sy="-90000" algn="bl" rotWithShape="0"/>
                </a:effectLst>
                <a:latin typeface="Calibri"/>
              </a:rPr>
              <a:t>Policies </a:t>
            </a:r>
            <a:r>
              <a:rPr lang="en-US" sz="1400" b="1" kern="0" dirty="0" smtClean="0">
                <a:ln w="0"/>
                <a:solidFill>
                  <a:schemeClr val="accent1">
                    <a:lumMod val="75000"/>
                  </a:schemeClr>
                </a:solidFill>
                <a:effectLst>
                  <a:reflection blurRad="6350" stA="53000" endA="300" endPos="35500" dir="5400000" sy="-90000" algn="bl" rotWithShape="0"/>
                </a:effectLst>
                <a:latin typeface="Calibri"/>
              </a:rPr>
              <a:t>- More </a:t>
            </a:r>
            <a:r>
              <a:rPr lang="en-US" sz="1400" b="1" kern="0" dirty="0">
                <a:ln w="0"/>
                <a:solidFill>
                  <a:schemeClr val="accent1">
                    <a:lumMod val="75000"/>
                  </a:schemeClr>
                </a:solidFill>
                <a:effectLst>
                  <a:reflection blurRad="6350" stA="53000" endA="300" endPos="35500" dir="5400000" sy="-90000" algn="bl" rotWithShape="0"/>
                </a:effectLst>
                <a:latin typeface="Calibri"/>
              </a:rPr>
              <a:t>institutional</a:t>
            </a:r>
          </a:p>
          <a:p>
            <a:pPr lvl="0">
              <a:defRPr/>
            </a:pPr>
            <a:r>
              <a:rPr lang="en-US" sz="1400" b="1" kern="0" dirty="0">
                <a:ln w="0"/>
                <a:solidFill>
                  <a:schemeClr val="accent1">
                    <a:lumMod val="75000"/>
                  </a:schemeClr>
                </a:solidFill>
                <a:effectLst>
                  <a:reflection blurRad="6350" stA="53000" endA="300" endPos="35500" dir="5400000" sy="-90000" algn="bl" rotWithShape="0"/>
                </a:effectLst>
                <a:latin typeface="Calibri"/>
              </a:rPr>
              <a:t>Political leadership and  support</a:t>
            </a:r>
          </a:p>
          <a:p>
            <a:pPr marL="0" marR="0" lvl="0" indent="0" defTabSz="914400" eaLnBrk="1" fontAlgn="auto" latinLnBrk="0" hangingPunct="1">
              <a:lnSpc>
                <a:spcPct val="100000"/>
              </a:lnSpc>
              <a:spcBef>
                <a:spcPts val="0"/>
              </a:spcBef>
              <a:spcAft>
                <a:spcPts val="0"/>
              </a:spcAft>
              <a:buClrTx/>
              <a:buSzTx/>
              <a:buFontTx/>
              <a:buNone/>
              <a:tabLst/>
              <a:defRPr/>
            </a:pPr>
            <a:r>
              <a:rPr kumimoji="0" lang="en-ZA" sz="1400" i="0" u="none" strike="noStrike" kern="0" normalizeH="0" baseline="0" noProof="0" dirty="0">
                <a:ln w="0"/>
                <a:solidFill>
                  <a:schemeClr val="accent1">
                    <a:lumMod val="75000"/>
                  </a:schemeClr>
                </a:solidFill>
                <a:effectLst>
                  <a:reflection blurRad="6350" stA="53000" endA="300" endPos="35500" dir="5400000" sy="-90000" algn="bl" rotWithShape="0"/>
                </a:effectLst>
                <a:uLnTx/>
                <a:uFillTx/>
                <a:latin typeface="Calibri"/>
              </a:rPr>
              <a:t>(NSDI, integration)</a:t>
            </a:r>
          </a:p>
        </p:txBody>
      </p:sp>
      <p:sp>
        <p:nvSpPr>
          <p:cNvPr id="6" name="TextBox 5"/>
          <p:cNvSpPr txBox="1"/>
          <p:nvPr/>
        </p:nvSpPr>
        <p:spPr>
          <a:xfrm>
            <a:off x="8381683" y="4399688"/>
            <a:ext cx="3810317" cy="738664"/>
          </a:xfrm>
          <a:prstGeom prst="rect">
            <a:avLst/>
          </a:prstGeom>
          <a:solidFill>
            <a:schemeClr val="bg1">
              <a:lumMod val="95000"/>
            </a:schemeClr>
          </a:solidFill>
          <a:effectLst>
            <a:softEdge rad="12700"/>
          </a:effectLst>
        </p:spPr>
        <p:txBody>
          <a:bodyPr wrap="square" rtlCol="0">
            <a:spAutoFit/>
          </a:bodyPr>
          <a:lstStyle/>
          <a:p>
            <a:pPr lvl="0">
              <a:defRPr/>
            </a:pPr>
            <a:r>
              <a:rPr lang="fr-FR" sz="1400" b="1" kern="0" dirty="0" err="1">
                <a:ln w="0"/>
                <a:solidFill>
                  <a:schemeClr val="accent1">
                    <a:lumMod val="75000"/>
                  </a:schemeClr>
                </a:solidFill>
                <a:effectLst>
                  <a:reflection blurRad="6350" stA="53000" endA="300" endPos="35500" dir="5400000" sy="-90000" algn="bl" rotWithShape="0"/>
                </a:effectLst>
                <a:latin typeface="Calibri"/>
              </a:rPr>
              <a:t>Principle</a:t>
            </a:r>
            <a:r>
              <a:rPr lang="fr-FR" sz="1400" b="1" kern="0" dirty="0">
                <a:ln w="0"/>
                <a:solidFill>
                  <a:schemeClr val="accent1">
                    <a:lumMod val="75000"/>
                  </a:schemeClr>
                </a:solidFill>
                <a:effectLst>
                  <a:reflection blurRad="6350" stA="53000" endA="300" endPos="35500" dir="5400000" sy="-90000" algn="bl" rotWithShape="0"/>
                </a:effectLst>
                <a:latin typeface="Calibri"/>
              </a:rPr>
              <a:t> 2: </a:t>
            </a:r>
            <a:r>
              <a:rPr lang="en-US" sz="1400" b="1" kern="0" dirty="0">
                <a:ln w="0"/>
                <a:solidFill>
                  <a:schemeClr val="accent1">
                    <a:lumMod val="75000"/>
                  </a:schemeClr>
                </a:solidFill>
                <a:effectLst>
                  <a:reflection blurRad="6350" stA="53000" endA="300" endPos="35500" dir="5400000" sy="-90000" algn="bl" rotWithShape="0"/>
                </a:effectLst>
                <a:latin typeface="Calibri"/>
              </a:rPr>
              <a:t>Geocoded unit record data in a data management environment</a:t>
            </a:r>
            <a:r>
              <a:rPr lang="fr-FR" sz="1400" b="1" kern="0" dirty="0">
                <a:ln w="0"/>
                <a:solidFill>
                  <a:schemeClr val="accent1">
                    <a:lumMod val="75000"/>
                  </a:schemeClr>
                </a:solidFill>
                <a:effectLst>
                  <a:reflection blurRad="6350" stA="53000" endA="300" endPos="35500" dir="5400000" sy="-90000" algn="bl" rotWithShape="0"/>
                </a:effectLst>
                <a:latin typeface="Calibri"/>
              </a:rPr>
              <a:t> </a:t>
            </a:r>
          </a:p>
          <a:p>
            <a:pPr lvl="0">
              <a:defRPr/>
            </a:pPr>
            <a:r>
              <a:rPr lang="en-ZA" sz="1400" kern="0" dirty="0">
                <a:ln w="0"/>
                <a:solidFill>
                  <a:schemeClr val="accent1">
                    <a:lumMod val="75000"/>
                  </a:schemeClr>
                </a:solidFill>
                <a:effectLst>
                  <a:reflection blurRad="6350" stA="53000" endA="300" endPos="35500" dir="5400000" sy="-90000" algn="bl" rotWithShape="0"/>
                </a:effectLst>
                <a:latin typeface="Calibri"/>
              </a:rPr>
              <a:t>Unique identifiers</a:t>
            </a:r>
            <a:endParaRPr kumimoji="0" lang="en-ZA" sz="1400" i="0" u="none" strike="noStrike" kern="0" normalizeH="0" baseline="0" noProof="0" dirty="0">
              <a:ln w="0"/>
              <a:solidFill>
                <a:schemeClr val="accent1">
                  <a:lumMod val="75000"/>
                </a:schemeClr>
              </a:solidFill>
              <a:effectLst>
                <a:reflection blurRad="6350" stA="53000" endA="300" endPos="35500" dir="5400000" sy="-90000" algn="bl" rotWithShape="0"/>
              </a:effectLst>
              <a:uLnTx/>
              <a:uFillTx/>
              <a:latin typeface="Calibri"/>
            </a:endParaRPr>
          </a:p>
        </p:txBody>
      </p:sp>
      <p:sp>
        <p:nvSpPr>
          <p:cNvPr id="7" name="TextBox 6"/>
          <p:cNvSpPr txBox="1"/>
          <p:nvPr/>
        </p:nvSpPr>
        <p:spPr>
          <a:xfrm>
            <a:off x="9019268" y="3494935"/>
            <a:ext cx="3172731" cy="738664"/>
          </a:xfrm>
          <a:prstGeom prst="rect">
            <a:avLst/>
          </a:prstGeom>
          <a:solidFill>
            <a:schemeClr val="bg1">
              <a:lumMod val="95000"/>
            </a:schemeClr>
          </a:solidFill>
          <a:effectLst>
            <a:softEdge rad="12700"/>
          </a:effectLst>
        </p:spPr>
        <p:txBody>
          <a:bodyPr wrap="square" rtlCol="0">
            <a:spAutoFit/>
          </a:bodyPr>
          <a:lstStyle/>
          <a:p>
            <a:pPr lvl="0">
              <a:defRPr/>
            </a:pPr>
            <a:r>
              <a:rPr lang="fr-FR" sz="1400" b="1" kern="0" dirty="0" err="1">
                <a:ln w="0"/>
                <a:solidFill>
                  <a:schemeClr val="accent1">
                    <a:lumMod val="75000"/>
                  </a:schemeClr>
                </a:solidFill>
                <a:effectLst>
                  <a:reflection blurRad="6350" stA="53000" endA="300" endPos="35500" dir="5400000" sy="-90000" algn="bl" rotWithShape="0"/>
                </a:effectLst>
                <a:latin typeface="Calibri"/>
              </a:rPr>
              <a:t>Principle</a:t>
            </a:r>
            <a:r>
              <a:rPr lang="fr-FR" sz="1400" b="1" kern="0" dirty="0">
                <a:ln w="0"/>
                <a:solidFill>
                  <a:schemeClr val="accent1">
                    <a:lumMod val="75000"/>
                  </a:schemeClr>
                </a:solidFill>
                <a:effectLst>
                  <a:reflection blurRad="6350" stA="53000" endA="300" endPos="35500" dir="5400000" sy="-90000" algn="bl" rotWithShape="0"/>
                </a:effectLst>
                <a:latin typeface="Calibri"/>
              </a:rPr>
              <a:t> 3: </a:t>
            </a:r>
            <a:r>
              <a:rPr lang="en-US" sz="1400" b="1" kern="0" dirty="0">
                <a:ln w="0"/>
                <a:solidFill>
                  <a:schemeClr val="accent1">
                    <a:lumMod val="75000"/>
                  </a:schemeClr>
                </a:solidFill>
                <a:effectLst>
                  <a:reflection blurRad="6350" stA="53000" endA="300" endPos="35500" dir="5400000" sy="-90000" algn="bl" rotWithShape="0"/>
                </a:effectLst>
                <a:latin typeface="Calibri"/>
              </a:rPr>
              <a:t>Common geographies for the dissemination of statistics</a:t>
            </a:r>
            <a:r>
              <a:rPr kumimoji="0" lang="en-ZA" sz="1400" b="1" i="0" u="none" strike="noStrike" kern="0" normalizeH="0" baseline="0" noProof="0" dirty="0">
                <a:ln w="0"/>
                <a:solidFill>
                  <a:schemeClr val="accent1">
                    <a:lumMod val="75000"/>
                  </a:schemeClr>
                </a:solidFill>
                <a:effectLst>
                  <a:reflection blurRad="6350" stA="53000" endA="300" endPos="35500" dir="5400000" sy="-90000" algn="bl" rotWithShape="0"/>
                </a:effectLst>
                <a:uLnTx/>
                <a:uFillTx/>
                <a:latin typeface="Calibri"/>
              </a:rPr>
              <a:t> </a:t>
            </a:r>
          </a:p>
          <a:p>
            <a:pPr lvl="0">
              <a:defRPr/>
            </a:pPr>
            <a:r>
              <a:rPr lang="en-ZA" sz="1400" b="1" kern="0" dirty="0" smtClean="0">
                <a:ln w="0"/>
                <a:solidFill>
                  <a:schemeClr val="accent1">
                    <a:lumMod val="75000"/>
                  </a:schemeClr>
                </a:solidFill>
                <a:effectLst>
                  <a:reflection blurRad="6350" stA="53000" endA="300" endPos="35500" dir="5400000" sy="-90000" algn="bl" rotWithShape="0"/>
                </a:effectLst>
                <a:latin typeface="Calibri"/>
              </a:rPr>
              <a:t>(G</a:t>
            </a: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eographic Areas)</a:t>
            </a:r>
            <a:endParaRPr kumimoji="0" lang="en-ZA" sz="1400" i="0" u="none" strike="noStrike" kern="0" normalizeH="0" baseline="0" noProof="0" dirty="0">
              <a:ln w="0"/>
              <a:solidFill>
                <a:schemeClr val="accent1">
                  <a:lumMod val="75000"/>
                </a:schemeClr>
              </a:solidFill>
              <a:effectLst>
                <a:reflection blurRad="6350" stA="53000" endA="300" endPos="35500" dir="5400000" sy="-90000" algn="bl" rotWithShape="0"/>
              </a:effectLst>
              <a:uLnTx/>
              <a:uFillTx/>
              <a:latin typeface="Calibri"/>
            </a:endParaRPr>
          </a:p>
        </p:txBody>
      </p:sp>
      <p:sp>
        <p:nvSpPr>
          <p:cNvPr id="8" name="TextBox 7"/>
          <p:cNvSpPr txBox="1"/>
          <p:nvPr/>
        </p:nvSpPr>
        <p:spPr>
          <a:xfrm>
            <a:off x="9694164" y="2663938"/>
            <a:ext cx="2497836" cy="738664"/>
          </a:xfrm>
          <a:prstGeom prst="rect">
            <a:avLst/>
          </a:prstGeom>
          <a:solidFill>
            <a:schemeClr val="bg1">
              <a:lumMod val="95000"/>
            </a:schemeClr>
          </a:solidFill>
          <a:effectLst>
            <a:softEdge rad="12700"/>
          </a:effectLst>
        </p:spPr>
        <p:txBody>
          <a:bodyPr wrap="square" rtlCol="0">
            <a:spAutoFit/>
          </a:bodyPr>
          <a:lstStyle/>
          <a:p>
            <a:pPr lvl="0">
              <a:defRPr/>
            </a:pPr>
            <a:r>
              <a:rPr lang="fr-FR" sz="1400" b="1" kern="0" dirty="0" err="1">
                <a:ln w="0"/>
                <a:solidFill>
                  <a:schemeClr val="accent1">
                    <a:lumMod val="75000"/>
                  </a:schemeClr>
                </a:solidFill>
                <a:effectLst>
                  <a:reflection blurRad="6350" stA="53000" endA="300" endPos="35500" dir="5400000" sy="-90000" algn="bl" rotWithShape="0"/>
                </a:effectLst>
                <a:latin typeface="Calibri"/>
              </a:rPr>
              <a:t>Principle</a:t>
            </a:r>
            <a:r>
              <a:rPr lang="fr-FR" sz="1400" b="1" kern="0" dirty="0">
                <a:ln w="0"/>
                <a:solidFill>
                  <a:schemeClr val="accent1">
                    <a:lumMod val="75000"/>
                  </a:schemeClr>
                </a:solidFill>
                <a:effectLst>
                  <a:reflection blurRad="6350" stA="53000" endA="300" endPos="35500" dir="5400000" sy="-90000" algn="bl" rotWithShape="0"/>
                </a:effectLst>
                <a:latin typeface="Calibri"/>
              </a:rPr>
              <a:t> 4: </a:t>
            </a:r>
            <a:r>
              <a:rPr lang="fr-FR" sz="1400" b="1" kern="0" dirty="0" err="1">
                <a:ln w="0"/>
                <a:solidFill>
                  <a:schemeClr val="accent1">
                    <a:lumMod val="75000"/>
                  </a:schemeClr>
                </a:solidFill>
                <a:effectLst>
                  <a:reflection blurRad="6350" stA="53000" endA="300" endPos="35500" dir="5400000" sy="-90000" algn="bl" rotWithShape="0"/>
                </a:effectLst>
                <a:latin typeface="Calibri"/>
              </a:rPr>
              <a:t>Statistical</a:t>
            </a:r>
            <a:r>
              <a:rPr lang="fr-FR" sz="1400" b="1" kern="0" dirty="0">
                <a:ln w="0"/>
                <a:solidFill>
                  <a:schemeClr val="accent1">
                    <a:lumMod val="75000"/>
                  </a:schemeClr>
                </a:solidFill>
                <a:effectLst>
                  <a:reflection blurRad="6350" stA="53000" endA="300" endPos="35500" dir="5400000" sy="-90000" algn="bl" rotWithShape="0"/>
                </a:effectLst>
                <a:latin typeface="Calibri"/>
              </a:rPr>
              <a:t> and </a:t>
            </a:r>
            <a:r>
              <a:rPr lang="fr-FR" sz="1400" b="1" kern="0" dirty="0" err="1">
                <a:ln w="0"/>
                <a:solidFill>
                  <a:schemeClr val="accent1">
                    <a:lumMod val="75000"/>
                  </a:schemeClr>
                </a:solidFill>
                <a:effectLst>
                  <a:reflection blurRad="6350" stA="53000" endA="300" endPos="35500" dir="5400000" sy="-90000" algn="bl" rotWithShape="0"/>
                </a:effectLst>
                <a:latin typeface="Calibri"/>
              </a:rPr>
              <a:t>Geospatial</a:t>
            </a:r>
            <a:r>
              <a:rPr lang="fr-FR" sz="1400" b="1" kern="0" dirty="0">
                <a:ln w="0"/>
                <a:solidFill>
                  <a:schemeClr val="accent1">
                    <a:lumMod val="75000"/>
                  </a:schemeClr>
                </a:solidFill>
                <a:effectLst>
                  <a:reflection blurRad="6350" stA="53000" endA="300" endPos="35500" dir="5400000" sy="-90000" algn="bl" rotWithShape="0"/>
                </a:effectLst>
                <a:latin typeface="Calibri"/>
              </a:rPr>
              <a:t> </a:t>
            </a:r>
            <a:r>
              <a:rPr lang="fr-FR" sz="1400" b="1" kern="0" dirty="0" err="1">
                <a:ln w="0"/>
                <a:solidFill>
                  <a:schemeClr val="accent1">
                    <a:lumMod val="75000"/>
                  </a:schemeClr>
                </a:solidFill>
                <a:effectLst>
                  <a:reflection blurRad="6350" stA="53000" endA="300" endPos="35500" dir="5400000" sy="-90000" algn="bl" rotWithShape="0"/>
                </a:effectLst>
                <a:latin typeface="Calibri"/>
              </a:rPr>
              <a:t>Interoperability</a:t>
            </a:r>
            <a:endParaRPr kumimoji="0" lang="en-ZA" sz="1400" b="1" i="0" u="none" strike="noStrike" kern="0" normalizeH="0" baseline="0" noProof="0" dirty="0">
              <a:ln w="0"/>
              <a:solidFill>
                <a:schemeClr val="accent1">
                  <a:lumMod val="75000"/>
                </a:schemeClr>
              </a:solidFill>
              <a:effectLst>
                <a:reflection blurRad="6350" stA="53000" endA="300" endPos="35500" dir="5400000" sy="-90000" algn="bl" rotWithShape="0"/>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ZA" sz="1400" i="0" u="none" strike="noStrike" kern="0" normalizeH="0" baseline="0" noProof="0" dirty="0">
                <a:ln w="0"/>
                <a:solidFill>
                  <a:schemeClr val="accent1">
                    <a:lumMod val="75000"/>
                  </a:schemeClr>
                </a:solidFill>
                <a:effectLst>
                  <a:reflection blurRad="6350" stA="53000" endA="300" endPos="35500" dir="5400000" sy="-90000" algn="bl" rotWithShape="0"/>
                </a:effectLst>
                <a:uLnTx/>
                <a:uFillTx/>
                <a:latin typeface="Calibri"/>
              </a:rPr>
              <a:t> Standards techniques</a:t>
            </a:r>
          </a:p>
        </p:txBody>
      </p:sp>
      <p:sp>
        <p:nvSpPr>
          <p:cNvPr id="9" name="TextBox 8"/>
          <p:cNvSpPr txBox="1"/>
          <p:nvPr/>
        </p:nvSpPr>
        <p:spPr>
          <a:xfrm>
            <a:off x="10418557" y="1832941"/>
            <a:ext cx="1799167" cy="646331"/>
          </a:xfrm>
          <a:prstGeom prst="rect">
            <a:avLst/>
          </a:prstGeom>
          <a:solidFill>
            <a:schemeClr val="bg1">
              <a:lumMod val="95000"/>
            </a:schemeClr>
          </a:solidFill>
          <a:effectLst>
            <a:softEdge rad="12700"/>
          </a:effectLst>
        </p:spPr>
        <p:txBody>
          <a:bodyPr wrap="square" rtlCol="0">
            <a:spAutoFit/>
          </a:bodyPr>
          <a:lstStyle/>
          <a:p>
            <a:pPr lvl="0">
              <a:defRPr/>
            </a:pPr>
            <a:r>
              <a:rPr lang="fr-FR" sz="1200" b="1" kern="0" dirty="0" err="1">
                <a:ln w="0"/>
                <a:solidFill>
                  <a:schemeClr val="accent1">
                    <a:lumMod val="75000"/>
                  </a:schemeClr>
                </a:solidFill>
                <a:effectLst>
                  <a:reflection blurRad="6350" stA="53000" endA="300" endPos="35500" dir="5400000" sy="-90000" algn="bl" rotWithShape="0"/>
                </a:effectLst>
                <a:latin typeface="Calibri"/>
              </a:rPr>
              <a:t>Principlee</a:t>
            </a:r>
            <a:r>
              <a:rPr lang="fr-FR" sz="1200" b="1" kern="0" dirty="0">
                <a:ln w="0"/>
                <a:solidFill>
                  <a:schemeClr val="accent1">
                    <a:lumMod val="75000"/>
                  </a:schemeClr>
                </a:solidFill>
                <a:effectLst>
                  <a:reflection blurRad="6350" stA="53000" endA="300" endPos="35500" dir="5400000" sy="-90000" algn="bl" rotWithShape="0"/>
                </a:effectLst>
                <a:latin typeface="Calibri"/>
              </a:rPr>
              <a:t> 5: </a:t>
            </a:r>
            <a:r>
              <a:rPr lang="en-US" sz="1200" b="1" kern="0" dirty="0">
                <a:ln w="0"/>
                <a:solidFill>
                  <a:schemeClr val="accent1">
                    <a:lumMod val="75000"/>
                  </a:schemeClr>
                </a:solidFill>
                <a:effectLst>
                  <a:reflection blurRad="6350" stA="53000" endA="300" endPos="35500" dir="5400000" sy="-90000" algn="bl" rotWithShape="0"/>
                </a:effectLst>
                <a:latin typeface="Calibri"/>
              </a:rPr>
              <a:t>Accessible and usable geospatial statistics - </a:t>
            </a:r>
            <a:r>
              <a:rPr kumimoji="0" lang="en-ZA" sz="1200" i="0" u="none" strike="noStrike" kern="0" normalizeH="0" baseline="0" noProof="0" dirty="0">
                <a:ln w="0"/>
                <a:solidFill>
                  <a:schemeClr val="accent1">
                    <a:lumMod val="75000"/>
                  </a:schemeClr>
                </a:solidFill>
                <a:effectLst>
                  <a:reflection blurRad="6350" stA="53000" endA="300" endPos="35500" dir="5400000" sy="-90000" algn="bl" rotWithShape="0"/>
                </a:effectLst>
                <a:uLnTx/>
                <a:uFillTx/>
                <a:latin typeface="Calibri"/>
              </a:rPr>
              <a:t>Analyse</a:t>
            </a:r>
          </a:p>
        </p:txBody>
      </p:sp>
      <p:sp>
        <p:nvSpPr>
          <p:cNvPr id="10" name="TextBox 9"/>
          <p:cNvSpPr txBox="1"/>
          <p:nvPr/>
        </p:nvSpPr>
        <p:spPr>
          <a:xfrm>
            <a:off x="3721962" y="5329828"/>
            <a:ext cx="2781232" cy="76944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en-US" sz="1100" dirty="0">
                <a:solidFill>
                  <a:prstClr val="black"/>
                </a:solidFill>
                <a:latin typeface="Calibri"/>
              </a:rPr>
              <a:t>Assign each statistical unit precise and unambiguous location information from authoritative, relevant and nationally agreed basic data sources</a:t>
            </a:r>
            <a:endParaRPr lang="en-ZA" sz="1100" dirty="0">
              <a:solidFill>
                <a:prstClr val="black"/>
              </a:solidFill>
              <a:latin typeface="Calibri"/>
            </a:endParaRPr>
          </a:p>
        </p:txBody>
      </p:sp>
      <p:sp>
        <p:nvSpPr>
          <p:cNvPr id="11" name="TextBox 10"/>
          <p:cNvSpPr txBox="1"/>
          <p:nvPr/>
        </p:nvSpPr>
        <p:spPr>
          <a:xfrm>
            <a:off x="3721961" y="4399688"/>
            <a:ext cx="3477329" cy="64633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en-US" sz="1200" dirty="0">
                <a:solidFill>
                  <a:prstClr val="black"/>
                </a:solidFill>
                <a:latin typeface="Calibri"/>
              </a:rPr>
              <a:t>Establish persistent storage of geocoded statistical microdata in a relational database management system</a:t>
            </a:r>
            <a:endParaRPr lang="en-ZA" sz="1200" dirty="0">
              <a:solidFill>
                <a:prstClr val="black"/>
              </a:solidFill>
              <a:latin typeface="Calibri"/>
            </a:endParaRPr>
          </a:p>
        </p:txBody>
      </p:sp>
      <p:sp>
        <p:nvSpPr>
          <p:cNvPr id="12" name="TextBox 11"/>
          <p:cNvSpPr txBox="1"/>
          <p:nvPr/>
        </p:nvSpPr>
        <p:spPr>
          <a:xfrm>
            <a:off x="3721962" y="3515997"/>
            <a:ext cx="4222156" cy="5232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en-US" sz="1400" dirty="0">
                <a:solidFill>
                  <a:prstClr val="black"/>
                </a:solidFill>
                <a:latin typeface="Calibri"/>
              </a:rPr>
              <a:t>Make use of authoritative geographies to disseminate all statistical results</a:t>
            </a:r>
            <a:endParaRPr lang="fr-FR" sz="1400" dirty="0">
              <a:solidFill>
                <a:prstClr val="black"/>
              </a:solidFill>
              <a:latin typeface="Calibri"/>
            </a:endParaRPr>
          </a:p>
        </p:txBody>
      </p:sp>
      <p:sp>
        <p:nvSpPr>
          <p:cNvPr id="13" name="TextBox 12"/>
          <p:cNvSpPr txBox="1"/>
          <p:nvPr/>
        </p:nvSpPr>
        <p:spPr>
          <a:xfrm>
            <a:off x="3721963" y="2714567"/>
            <a:ext cx="4954134" cy="60016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en-US" sz="1100" dirty="0">
                <a:solidFill>
                  <a:prstClr val="black"/>
                </a:solidFill>
                <a:latin typeface="Calibri"/>
              </a:rPr>
              <a:t>Overcoming structural, syntactic and semantic barriers between statistical and geospatial data and metadata</a:t>
            </a:r>
          </a:p>
          <a:p>
            <a:pPr algn="r"/>
            <a:r>
              <a:rPr lang="en-US" sz="1100" dirty="0">
                <a:solidFill>
                  <a:prstClr val="black"/>
                </a:solidFill>
                <a:latin typeface="Calibri"/>
              </a:rPr>
              <a:t>ISO Standards - OGC Standards - Statistics Principles</a:t>
            </a:r>
            <a:endParaRPr lang="en-ZA" sz="1100" dirty="0">
              <a:solidFill>
                <a:prstClr val="black"/>
              </a:solidFill>
              <a:latin typeface="Calibri"/>
            </a:endParaRPr>
          </a:p>
        </p:txBody>
      </p:sp>
      <p:sp>
        <p:nvSpPr>
          <p:cNvPr id="14" name="TextBox 13"/>
          <p:cNvSpPr txBox="1"/>
          <p:nvPr/>
        </p:nvSpPr>
        <p:spPr>
          <a:xfrm>
            <a:off x="3721962" y="1740933"/>
            <a:ext cx="5678528" cy="64633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en-US" sz="1200" dirty="0">
                <a:solidFill>
                  <a:prstClr val="black"/>
                </a:solidFill>
                <a:latin typeface="Calibri"/>
              </a:rPr>
              <a:t>Support the publication, access, analysis and visualization of geospatial information</a:t>
            </a:r>
          </a:p>
          <a:p>
            <a:pPr algn="r"/>
            <a:r>
              <a:rPr lang="en-US" sz="1200" dirty="0">
                <a:solidFill>
                  <a:prstClr val="black"/>
                </a:solidFill>
                <a:latin typeface="Calibri"/>
              </a:rPr>
              <a:t>The user can easily draw conclusions and make full use of the data available for local action</a:t>
            </a:r>
            <a:endParaRPr lang="en-ZA" sz="1200" dirty="0">
              <a:solidFill>
                <a:prstClr val="black"/>
              </a:solidFill>
              <a:latin typeface="Calibri"/>
            </a:endParaRPr>
          </a:p>
        </p:txBody>
      </p:sp>
    </p:spTree>
    <p:extLst>
      <p:ext uri="{BB962C8B-B14F-4D97-AF65-F5344CB8AC3E}">
        <p14:creationId xmlns:p14="http://schemas.microsoft.com/office/powerpoint/2010/main" val="309162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1499" y="1406826"/>
            <a:ext cx="7034373" cy="4839230"/>
          </a:xfrm>
        </p:spPr>
        <p:txBody>
          <a:bodyPr>
            <a:normAutofit fontScale="55000" lnSpcReduction="20000"/>
          </a:bodyPr>
          <a:lstStyle/>
          <a:p>
            <a:pPr>
              <a:lnSpc>
                <a:spcPct val="120000"/>
              </a:lnSpc>
            </a:pPr>
            <a:r>
              <a:rPr lang="en-US" sz="3200" b="1" dirty="0">
                <a:solidFill>
                  <a:srgbClr val="008000"/>
                </a:solidFill>
              </a:rPr>
              <a:t>A successful integration of geospatial information and Statistical Information requires to look at the following dimensions: </a:t>
            </a:r>
            <a:r>
              <a:rPr lang="en-US" sz="3200" b="1" dirty="0">
                <a:solidFill>
                  <a:srgbClr val="CC1222"/>
                </a:solidFill>
              </a:rPr>
              <a:t>(1) Scale</a:t>
            </a:r>
            <a:r>
              <a:rPr lang="en-US" sz="3200" b="1" dirty="0">
                <a:solidFill>
                  <a:srgbClr val="008000"/>
                </a:solidFill>
              </a:rPr>
              <a:t>; </a:t>
            </a:r>
            <a:r>
              <a:rPr lang="en-US" sz="3200" b="1" dirty="0">
                <a:solidFill>
                  <a:srgbClr val="0000FF"/>
                </a:solidFill>
              </a:rPr>
              <a:t>(2) Policy</a:t>
            </a:r>
            <a:r>
              <a:rPr lang="en-US" sz="3200" b="1" dirty="0">
                <a:solidFill>
                  <a:srgbClr val="008000"/>
                </a:solidFill>
              </a:rPr>
              <a:t>; </a:t>
            </a:r>
            <a:r>
              <a:rPr lang="en-US" sz="3200" b="1" dirty="0">
                <a:solidFill>
                  <a:srgbClr val="000090"/>
                </a:solidFill>
              </a:rPr>
              <a:t>(3) Institutional</a:t>
            </a:r>
            <a:r>
              <a:rPr lang="en-US" sz="3200" b="1" dirty="0">
                <a:solidFill>
                  <a:srgbClr val="008000"/>
                </a:solidFill>
              </a:rPr>
              <a:t>; </a:t>
            </a:r>
            <a:r>
              <a:rPr lang="en-US" sz="3200" b="1" dirty="0" smtClean="0">
                <a:solidFill>
                  <a:srgbClr val="008000"/>
                </a:solidFill>
              </a:rPr>
              <a:t>     </a:t>
            </a:r>
            <a:r>
              <a:rPr lang="en-US" sz="3200" b="1" dirty="0" smtClean="0">
                <a:solidFill>
                  <a:srgbClr val="660066"/>
                </a:solidFill>
              </a:rPr>
              <a:t>(</a:t>
            </a:r>
            <a:r>
              <a:rPr lang="en-US" sz="3200" b="1" dirty="0">
                <a:solidFill>
                  <a:srgbClr val="660066"/>
                </a:solidFill>
              </a:rPr>
              <a:t>4</a:t>
            </a:r>
            <a:r>
              <a:rPr lang="en-US" sz="3200" b="1" dirty="0" smtClean="0">
                <a:solidFill>
                  <a:srgbClr val="660066"/>
                </a:solidFill>
              </a:rPr>
              <a:t>) </a:t>
            </a:r>
            <a:r>
              <a:rPr lang="en-US" sz="3200" b="1" dirty="0" err="1" smtClean="0">
                <a:solidFill>
                  <a:srgbClr val="660066"/>
                </a:solidFill>
              </a:rPr>
              <a:t>Modelling</a:t>
            </a:r>
            <a:r>
              <a:rPr lang="en-US" sz="3200" b="1" dirty="0">
                <a:solidFill>
                  <a:srgbClr val="008000"/>
                </a:solidFill>
              </a:rPr>
              <a:t>.</a:t>
            </a:r>
          </a:p>
          <a:p>
            <a:pPr lvl="1">
              <a:lnSpc>
                <a:spcPct val="120000"/>
              </a:lnSpc>
            </a:pPr>
            <a:r>
              <a:rPr lang="en-US" sz="2900" b="1" dirty="0" smtClean="0">
                <a:solidFill>
                  <a:srgbClr val="CC1222"/>
                </a:solidFill>
              </a:rPr>
              <a:t>Scale:</a:t>
            </a:r>
            <a:r>
              <a:rPr lang="en-US" sz="2900" b="1" dirty="0" smtClean="0"/>
              <a:t> </a:t>
            </a:r>
            <a:r>
              <a:rPr lang="en-US" sz="2900" b="1" dirty="0"/>
              <a:t>The scope of the geographic space in which the integration is due to take place</a:t>
            </a:r>
            <a:r>
              <a:rPr lang="en-US" sz="2900" b="1" dirty="0" smtClean="0"/>
              <a:t>.</a:t>
            </a:r>
            <a:endParaRPr lang="en-US" sz="2900" b="1" dirty="0"/>
          </a:p>
          <a:p>
            <a:pPr lvl="1">
              <a:lnSpc>
                <a:spcPct val="120000"/>
              </a:lnSpc>
            </a:pPr>
            <a:r>
              <a:rPr lang="en-US" sz="2900" b="1" dirty="0" smtClean="0">
                <a:solidFill>
                  <a:srgbClr val="3366FF"/>
                </a:solidFill>
              </a:rPr>
              <a:t>Policy</a:t>
            </a:r>
            <a:r>
              <a:rPr lang="en-US" sz="2900" b="1" dirty="0" smtClean="0"/>
              <a:t>: </a:t>
            </a:r>
            <a:r>
              <a:rPr lang="en-US" sz="2900" b="1" dirty="0"/>
              <a:t>The policy dimension necessary at all levels on the Scale axis to initiate and </a:t>
            </a:r>
            <a:r>
              <a:rPr lang="en-US" sz="2900" b="1" dirty="0" smtClean="0"/>
              <a:t>harmonize </a:t>
            </a:r>
            <a:r>
              <a:rPr lang="en-US" sz="2900" b="1" dirty="0"/>
              <a:t>the strategies and related regulations in order to smoothly achieve full integration</a:t>
            </a:r>
          </a:p>
          <a:p>
            <a:pPr lvl="1">
              <a:lnSpc>
                <a:spcPct val="120000"/>
              </a:lnSpc>
            </a:pPr>
            <a:r>
              <a:rPr lang="en-US" sz="2900" b="1" dirty="0" smtClean="0">
                <a:solidFill>
                  <a:srgbClr val="000090"/>
                </a:solidFill>
              </a:rPr>
              <a:t>Institutional:</a:t>
            </a:r>
            <a:r>
              <a:rPr lang="en-US" sz="2900" b="1" dirty="0" smtClean="0"/>
              <a:t> </a:t>
            </a:r>
            <a:r>
              <a:rPr lang="en-US" sz="2900" b="1" dirty="0"/>
              <a:t>The institutional arrangements necessary to achieve real integration, in accordance with the orientation of the two compatible policies [Custodianship Principles].</a:t>
            </a:r>
          </a:p>
          <a:p>
            <a:pPr lvl="1">
              <a:lnSpc>
                <a:spcPct val="120000"/>
              </a:lnSpc>
            </a:pPr>
            <a:r>
              <a:rPr lang="en-US" sz="2900" b="1" dirty="0" err="1" smtClean="0">
                <a:solidFill>
                  <a:srgbClr val="660066"/>
                </a:solidFill>
              </a:rPr>
              <a:t>Modelling</a:t>
            </a:r>
            <a:r>
              <a:rPr lang="en-US" sz="2900" b="1" dirty="0" smtClean="0">
                <a:solidFill>
                  <a:srgbClr val="660066"/>
                </a:solidFill>
              </a:rPr>
              <a:t>:</a:t>
            </a:r>
            <a:r>
              <a:rPr lang="en-US" sz="2900" b="1" dirty="0" smtClean="0"/>
              <a:t> </a:t>
            </a:r>
            <a:r>
              <a:rPr lang="en-GB" sz="2900" b="1" dirty="0"/>
              <a:t>The component of the integration process dealing with the technical, technological, scientific abstraction and their related functional and procedural interactions</a:t>
            </a:r>
            <a:endParaRPr lang="en-US" sz="2900" b="1" dirty="0"/>
          </a:p>
        </p:txBody>
      </p:sp>
      <p:sp>
        <p:nvSpPr>
          <p:cNvPr id="3" name="Title 2"/>
          <p:cNvSpPr>
            <a:spLocks noGrp="1"/>
          </p:cNvSpPr>
          <p:nvPr>
            <p:ph type="title"/>
          </p:nvPr>
        </p:nvSpPr>
        <p:spPr>
          <a:xfrm>
            <a:off x="681990" y="20302"/>
            <a:ext cx="10767060" cy="1325563"/>
          </a:xfrm>
        </p:spPr>
        <p:txBody>
          <a:bodyPr>
            <a:normAutofit/>
          </a:bodyPr>
          <a:lstStyle/>
          <a:p>
            <a:r>
              <a:rPr lang="en-US" sz="3600" b="1" dirty="0">
                <a:solidFill>
                  <a:srgbClr val="3366FF"/>
                </a:solidFill>
              </a:rPr>
              <a:t>The African Statistical Spatial Framework</a:t>
            </a:r>
            <a:r>
              <a:rPr lang="fr-FR" sz="3600" b="1" dirty="0" smtClean="0">
                <a:solidFill>
                  <a:srgbClr val="3366FF"/>
                </a:solidFill>
              </a:rPr>
              <a:t> </a:t>
            </a:r>
            <a:r>
              <a:rPr lang="en-US" sz="3600" b="1" dirty="0">
                <a:solidFill>
                  <a:srgbClr val="3366FF"/>
                </a:solidFill>
              </a:rPr>
              <a:t>: Dimensions</a:t>
            </a:r>
          </a:p>
        </p:txBody>
      </p:sp>
      <p:pic>
        <p:nvPicPr>
          <p:cNvPr id="1026" name="Picture 2" descr="Image result for Puzzle parts">
            <a:extLst>
              <a:ext uri="{FF2B5EF4-FFF2-40B4-BE49-F238E27FC236}">
                <a16:creationId xmlns:a16="http://schemas.microsoft.com/office/drawing/2014/main" xmlns="" id="{2DADCCE5-4F2C-44E0-B215-9F8AC43660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39" t="15035" r="15273" b="15040"/>
          <a:stretch/>
        </p:blipFill>
        <p:spPr bwMode="auto">
          <a:xfrm>
            <a:off x="7584675" y="1393731"/>
            <a:ext cx="4607325" cy="46563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xmlns="" id="{43C71C1F-D959-41FF-8D25-9CCBF16BB524}"/>
              </a:ext>
            </a:extLst>
          </p:cNvPr>
          <p:cNvSpPr/>
          <p:nvPr/>
        </p:nvSpPr>
        <p:spPr>
          <a:xfrm>
            <a:off x="10706282" y="4622968"/>
            <a:ext cx="1016625" cy="461665"/>
          </a:xfrm>
          <a:prstGeom prst="rect">
            <a:avLst/>
          </a:prstGeom>
        </p:spPr>
        <p:txBody>
          <a:bodyPr wrap="none">
            <a:spAutoFit/>
          </a:bodyPr>
          <a:lstStyle/>
          <a:p>
            <a:r>
              <a:rPr lang="fr-FR" sz="2400" b="1" dirty="0" err="1">
                <a:solidFill>
                  <a:schemeClr val="bg1">
                    <a:lumMod val="95000"/>
                  </a:schemeClr>
                </a:solidFill>
              </a:rPr>
              <a:t>Scale</a:t>
            </a:r>
            <a:endParaRPr lang="en-GB" sz="2400" b="1" dirty="0">
              <a:solidFill>
                <a:schemeClr val="bg1">
                  <a:lumMod val="95000"/>
                </a:schemeClr>
              </a:solidFill>
            </a:endParaRPr>
          </a:p>
        </p:txBody>
      </p:sp>
      <p:sp>
        <p:nvSpPr>
          <p:cNvPr id="12" name="Rectangle 11">
            <a:extLst>
              <a:ext uri="{FF2B5EF4-FFF2-40B4-BE49-F238E27FC236}">
                <a16:creationId xmlns:a16="http://schemas.microsoft.com/office/drawing/2014/main" xmlns="" id="{1402F26B-EA74-46CE-8EA5-1AB115FFF470}"/>
              </a:ext>
            </a:extLst>
          </p:cNvPr>
          <p:cNvSpPr/>
          <p:nvPr/>
        </p:nvSpPr>
        <p:spPr>
          <a:xfrm>
            <a:off x="7693452" y="2383860"/>
            <a:ext cx="1077539" cy="461665"/>
          </a:xfrm>
          <a:prstGeom prst="rect">
            <a:avLst/>
          </a:prstGeom>
        </p:spPr>
        <p:txBody>
          <a:bodyPr wrap="none">
            <a:spAutoFit/>
          </a:bodyPr>
          <a:lstStyle/>
          <a:p>
            <a:r>
              <a:rPr lang="fr-FR" sz="2400" b="1" dirty="0">
                <a:solidFill>
                  <a:schemeClr val="bg1">
                    <a:lumMod val="95000"/>
                  </a:schemeClr>
                </a:solidFill>
              </a:rPr>
              <a:t>Policy</a:t>
            </a:r>
            <a:endParaRPr lang="en-GB" sz="2400" b="1" dirty="0">
              <a:solidFill>
                <a:schemeClr val="bg1">
                  <a:lumMod val="95000"/>
                </a:schemeClr>
              </a:solidFill>
            </a:endParaRPr>
          </a:p>
        </p:txBody>
      </p:sp>
      <p:sp>
        <p:nvSpPr>
          <p:cNvPr id="13" name="Rectangle 12">
            <a:extLst>
              <a:ext uri="{FF2B5EF4-FFF2-40B4-BE49-F238E27FC236}">
                <a16:creationId xmlns:a16="http://schemas.microsoft.com/office/drawing/2014/main" xmlns="" id="{3A6F272D-02FA-4C35-82DC-0483C29E5177}"/>
              </a:ext>
            </a:extLst>
          </p:cNvPr>
          <p:cNvSpPr/>
          <p:nvPr/>
        </p:nvSpPr>
        <p:spPr>
          <a:xfrm>
            <a:off x="10232936" y="2153027"/>
            <a:ext cx="1859805" cy="461665"/>
          </a:xfrm>
          <a:prstGeom prst="rect">
            <a:avLst/>
          </a:prstGeom>
        </p:spPr>
        <p:txBody>
          <a:bodyPr wrap="none">
            <a:spAutoFit/>
          </a:bodyPr>
          <a:lstStyle/>
          <a:p>
            <a:r>
              <a:rPr lang="fr-FR" sz="2400" b="1" dirty="0" err="1">
                <a:solidFill>
                  <a:schemeClr val="bg1">
                    <a:lumMod val="95000"/>
                  </a:schemeClr>
                </a:solidFill>
              </a:rPr>
              <a:t>Institutional</a:t>
            </a:r>
            <a:endParaRPr lang="en-GB" sz="2400" b="1" dirty="0">
              <a:solidFill>
                <a:schemeClr val="bg1">
                  <a:lumMod val="95000"/>
                </a:schemeClr>
              </a:solidFill>
            </a:endParaRPr>
          </a:p>
        </p:txBody>
      </p:sp>
      <p:sp>
        <p:nvSpPr>
          <p:cNvPr id="14" name="Rectangle 13">
            <a:extLst>
              <a:ext uri="{FF2B5EF4-FFF2-40B4-BE49-F238E27FC236}">
                <a16:creationId xmlns:a16="http://schemas.microsoft.com/office/drawing/2014/main" xmlns="" id="{A3E19AB7-AAF5-4AC4-8F33-1953CD21147F}"/>
              </a:ext>
            </a:extLst>
          </p:cNvPr>
          <p:cNvSpPr/>
          <p:nvPr/>
        </p:nvSpPr>
        <p:spPr>
          <a:xfrm>
            <a:off x="7823295" y="4622968"/>
            <a:ext cx="1669047" cy="461665"/>
          </a:xfrm>
          <a:prstGeom prst="rect">
            <a:avLst/>
          </a:prstGeom>
        </p:spPr>
        <p:txBody>
          <a:bodyPr wrap="none">
            <a:spAutoFit/>
          </a:bodyPr>
          <a:lstStyle/>
          <a:p>
            <a:r>
              <a:rPr lang="fr-FR" sz="2400" b="1" dirty="0" err="1">
                <a:solidFill>
                  <a:schemeClr val="bg1">
                    <a:lumMod val="95000"/>
                  </a:schemeClr>
                </a:solidFill>
              </a:rPr>
              <a:t>Modelling</a:t>
            </a:r>
            <a:endParaRPr lang="en-GB" sz="2400" b="1" dirty="0">
              <a:solidFill>
                <a:schemeClr val="bg1">
                  <a:lumMod val="95000"/>
                </a:schemeClr>
              </a:solidFill>
            </a:endParaRPr>
          </a:p>
        </p:txBody>
      </p:sp>
    </p:spTree>
    <p:extLst>
      <p:ext uri="{BB962C8B-B14F-4D97-AF65-F5344CB8AC3E}">
        <p14:creationId xmlns:p14="http://schemas.microsoft.com/office/powerpoint/2010/main" val="56568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9433" y="4429664"/>
            <a:ext cx="1008162" cy="372120"/>
          </a:xfrm>
        </p:spPr>
        <p:txBody>
          <a:bodyPr vert="horz" lIns="91440" tIns="45720" rIns="91440" bIns="45720" rtlCol="0">
            <a:normAutofit/>
          </a:bodyPr>
          <a:lstStyle/>
          <a:p>
            <a:pPr marL="0" indent="0">
              <a:buNone/>
            </a:pPr>
            <a:r>
              <a:rPr lang="en-US" sz="2000" b="1" dirty="0"/>
              <a:t>SO.2</a:t>
            </a:r>
          </a:p>
        </p:txBody>
      </p:sp>
      <p:sp>
        <p:nvSpPr>
          <p:cNvPr id="3" name="Title 2"/>
          <p:cNvSpPr>
            <a:spLocks noGrp="1"/>
          </p:cNvSpPr>
          <p:nvPr>
            <p:ph type="title"/>
          </p:nvPr>
        </p:nvSpPr>
        <p:spPr>
          <a:xfrm>
            <a:off x="679048" y="20302"/>
            <a:ext cx="10770002" cy="1325563"/>
          </a:xfrm>
        </p:spPr>
        <p:txBody>
          <a:bodyPr>
            <a:normAutofit/>
          </a:bodyPr>
          <a:lstStyle/>
          <a:p>
            <a:r>
              <a:rPr lang="en-US" sz="3600" b="1" dirty="0">
                <a:solidFill>
                  <a:srgbClr val="3366FF"/>
                </a:solidFill>
              </a:rPr>
              <a:t>The African Statistical Spatial Framework: Strategic Objectives</a:t>
            </a:r>
            <a:endParaRPr lang="en-GB" sz="3600" b="1" dirty="0">
              <a:solidFill>
                <a:srgbClr val="3366FF"/>
              </a:solidFill>
            </a:endParaRPr>
          </a:p>
        </p:txBody>
      </p:sp>
      <p:sp>
        <p:nvSpPr>
          <p:cNvPr id="4" name="Line 3"/>
          <p:cNvSpPr>
            <a:spLocks noChangeShapeType="1"/>
          </p:cNvSpPr>
          <p:nvPr/>
        </p:nvSpPr>
        <p:spPr bwMode="auto">
          <a:xfrm>
            <a:off x="679048" y="5875206"/>
            <a:ext cx="9881628" cy="0"/>
          </a:xfrm>
          <a:prstGeom prst="line">
            <a:avLst/>
          </a:prstGeom>
          <a:noFill/>
          <a:ln w="12700">
            <a:solidFill>
              <a:schemeClr val="tx1"/>
            </a:solidFill>
            <a:round/>
            <a:headEnd/>
            <a:tailEnd type="triangle" w="lg" len="sm"/>
          </a:ln>
          <a:extLst>
            <a:ext uri="{909E8E84-426E-40dd-AFC4-6F175D3DCCD1}">
              <a14:hiddenFill xmlns:a14="http://schemas.microsoft.com/office/drawing/2010/main">
                <a:noFill/>
              </a14:hiddenFill>
            </a:ext>
          </a:extLst>
        </p:spPr>
        <p:txBody>
          <a:bodyPr wrap="none"/>
          <a:lstStyle/>
          <a:p>
            <a:endParaRPr lang="en-GB" dirty="0"/>
          </a:p>
        </p:txBody>
      </p:sp>
      <p:sp>
        <p:nvSpPr>
          <p:cNvPr id="5" name="Line 4"/>
          <p:cNvSpPr>
            <a:spLocks noChangeShapeType="1"/>
          </p:cNvSpPr>
          <p:nvPr/>
        </p:nvSpPr>
        <p:spPr bwMode="auto">
          <a:xfrm flipV="1">
            <a:off x="679048" y="1972972"/>
            <a:ext cx="6198270" cy="3902234"/>
          </a:xfrm>
          <a:prstGeom prst="line">
            <a:avLst/>
          </a:prstGeom>
          <a:ln>
            <a:headEnd/>
            <a:tailEnd/>
          </a:ln>
        </p:spPr>
        <p:style>
          <a:lnRef idx="3">
            <a:schemeClr val="dk1"/>
          </a:lnRef>
          <a:fillRef idx="0">
            <a:schemeClr val="dk1"/>
          </a:fillRef>
          <a:effectRef idx="2">
            <a:schemeClr val="dk1"/>
          </a:effectRef>
          <a:fontRef idx="minor">
            <a:schemeClr val="tx1"/>
          </a:fontRef>
        </p:style>
        <p:txBody>
          <a:bodyPr wrap="none"/>
          <a:lstStyle/>
          <a:p>
            <a:endParaRPr lang="en-GB" dirty="0"/>
          </a:p>
        </p:txBody>
      </p:sp>
      <p:sp>
        <p:nvSpPr>
          <p:cNvPr id="8" name="Line 7"/>
          <p:cNvSpPr>
            <a:spLocks noChangeShapeType="1"/>
          </p:cNvSpPr>
          <p:nvPr/>
        </p:nvSpPr>
        <p:spPr bwMode="auto">
          <a:xfrm>
            <a:off x="679048" y="1430819"/>
            <a:ext cx="0" cy="44443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GB" dirty="0"/>
          </a:p>
        </p:txBody>
      </p:sp>
      <p:sp>
        <p:nvSpPr>
          <p:cNvPr id="9" name="Oval 8"/>
          <p:cNvSpPr>
            <a:spLocks noChangeArrowheads="1"/>
          </p:cNvSpPr>
          <p:nvPr/>
        </p:nvSpPr>
        <p:spPr bwMode="auto">
          <a:xfrm>
            <a:off x="944848" y="5498725"/>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dirty="0"/>
          </a:p>
        </p:txBody>
      </p:sp>
      <p:sp>
        <p:nvSpPr>
          <p:cNvPr id="10" name="Oval 9"/>
          <p:cNvSpPr>
            <a:spLocks noChangeArrowheads="1"/>
          </p:cNvSpPr>
          <p:nvPr/>
        </p:nvSpPr>
        <p:spPr bwMode="auto">
          <a:xfrm>
            <a:off x="2459650" y="4529183"/>
            <a:ext cx="228600" cy="236537"/>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dirty="0"/>
          </a:p>
        </p:txBody>
      </p:sp>
      <p:sp>
        <p:nvSpPr>
          <p:cNvPr id="11" name="Oval 10"/>
          <p:cNvSpPr>
            <a:spLocks noChangeArrowheads="1"/>
          </p:cNvSpPr>
          <p:nvPr/>
        </p:nvSpPr>
        <p:spPr bwMode="auto">
          <a:xfrm>
            <a:off x="5454289" y="2659111"/>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dirty="0"/>
          </a:p>
        </p:txBody>
      </p:sp>
      <p:sp>
        <p:nvSpPr>
          <p:cNvPr id="13" name="Text Box 12"/>
          <p:cNvSpPr txBox="1">
            <a:spLocks noChangeArrowheads="1"/>
          </p:cNvSpPr>
          <p:nvPr/>
        </p:nvSpPr>
        <p:spPr bwMode="auto">
          <a:xfrm>
            <a:off x="2656623" y="4609286"/>
            <a:ext cx="381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altLang="en-US" sz="1200" b="1" dirty="0">
                <a:ea typeface="Verdana" panose="020B0604030504040204" pitchFamily="34" charset="0"/>
                <a:cs typeface="Verdana" panose="020B0604030504040204" pitchFamily="34" charset="0"/>
              </a:rPr>
              <a:t>Advocacy for Policy Level Engagement </a:t>
            </a:r>
          </a:p>
          <a:p>
            <a:r>
              <a:rPr lang="en-US" sz="1200" dirty="0">
                <a:ea typeface="Verdana" panose="020B0604030504040204" pitchFamily="34" charset="0"/>
                <a:cs typeface="Verdana" panose="020B0604030504040204" pitchFamily="34" charset="0"/>
              </a:rPr>
              <a:t>Adoption at National Level</a:t>
            </a:r>
          </a:p>
          <a:p>
            <a:r>
              <a:rPr lang="en-US" sz="1200" dirty="0">
                <a:ea typeface="Verdana" panose="020B0604030504040204" pitchFamily="34" charset="0"/>
                <a:cs typeface="Verdana" panose="020B0604030504040204" pitchFamily="34" charset="0"/>
              </a:rPr>
              <a:t>Appropriation by the RECs</a:t>
            </a:r>
            <a:endParaRPr lang="en-US" altLang="en-US" sz="1200" b="1" dirty="0">
              <a:ea typeface="Verdana" panose="020B0604030504040204" pitchFamily="34" charset="0"/>
              <a:cs typeface="Verdana" panose="020B0604030504040204" pitchFamily="34" charset="0"/>
            </a:endParaRPr>
          </a:p>
        </p:txBody>
      </p:sp>
      <p:sp>
        <p:nvSpPr>
          <p:cNvPr id="14" name="Text Box 13"/>
          <p:cNvSpPr txBox="1">
            <a:spLocks noChangeArrowheads="1"/>
          </p:cNvSpPr>
          <p:nvPr/>
        </p:nvSpPr>
        <p:spPr bwMode="auto">
          <a:xfrm>
            <a:off x="5595093" y="2723088"/>
            <a:ext cx="28377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sz="1200" b="1" dirty="0"/>
              <a:t>Effective implementation </a:t>
            </a:r>
          </a:p>
          <a:p>
            <a:r>
              <a:rPr lang="en-US" sz="1200" dirty="0"/>
              <a:t>Knowledge generation and dissemination </a:t>
            </a:r>
          </a:p>
          <a:p>
            <a:r>
              <a:rPr lang="en-US" altLang="en-US" sz="1200" dirty="0"/>
              <a:t>Capacity and skills development</a:t>
            </a:r>
          </a:p>
        </p:txBody>
      </p:sp>
      <p:sp>
        <p:nvSpPr>
          <p:cNvPr id="15" name="Text Box 14"/>
          <p:cNvSpPr txBox="1">
            <a:spLocks noChangeArrowheads="1"/>
          </p:cNvSpPr>
          <p:nvPr/>
        </p:nvSpPr>
        <p:spPr bwMode="auto">
          <a:xfrm>
            <a:off x="7036986" y="1785774"/>
            <a:ext cx="30437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sz="1200" b="1" dirty="0"/>
              <a:t>Knowledge Management</a:t>
            </a:r>
          </a:p>
          <a:p>
            <a:r>
              <a:rPr lang="en-US" sz="1200" dirty="0"/>
              <a:t>Spatially-Enabled Statistical applications, standards, methods and tools development</a:t>
            </a:r>
            <a:endParaRPr lang="en-US" altLang="en-US" sz="1200" b="1" dirty="0"/>
          </a:p>
        </p:txBody>
      </p:sp>
      <p:sp>
        <p:nvSpPr>
          <p:cNvPr id="16" name="Oval 15"/>
          <p:cNvSpPr>
            <a:spLocks noChangeArrowheads="1"/>
          </p:cNvSpPr>
          <p:nvPr/>
        </p:nvSpPr>
        <p:spPr bwMode="auto">
          <a:xfrm>
            <a:off x="4157675" y="3495266"/>
            <a:ext cx="228600" cy="236537"/>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dirty="0"/>
          </a:p>
        </p:txBody>
      </p:sp>
      <p:sp>
        <p:nvSpPr>
          <p:cNvPr id="17" name="Text Box 16"/>
          <p:cNvSpPr txBox="1">
            <a:spLocks noChangeArrowheads="1"/>
          </p:cNvSpPr>
          <p:nvPr/>
        </p:nvSpPr>
        <p:spPr bwMode="auto">
          <a:xfrm>
            <a:off x="4084359" y="3727274"/>
            <a:ext cx="40993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altLang="en-US" sz="1200" b="1" dirty="0">
                <a:ea typeface="Verdana" panose="020B0604030504040204" pitchFamily="34" charset="0"/>
                <a:cs typeface="Verdana" panose="020B0604030504040204" pitchFamily="34" charset="0"/>
              </a:rPr>
              <a:t>Linkages with Global Frameworks</a:t>
            </a:r>
            <a:endParaRPr lang="en-US" sz="1200" dirty="0">
              <a:ea typeface="Verdana" panose="020B0604030504040204" pitchFamily="34" charset="0"/>
              <a:cs typeface="Verdana" panose="020B0604030504040204" pitchFamily="34" charset="0"/>
            </a:endParaRPr>
          </a:p>
          <a:p>
            <a:r>
              <a:rPr lang="en-US" sz="1200" dirty="0">
                <a:ea typeface="Verdana" panose="020B0604030504040204" pitchFamily="34" charset="0"/>
                <a:cs typeface="Verdana" panose="020B0604030504040204" pitchFamily="34" charset="0"/>
              </a:rPr>
              <a:t>Mainstreaming of NSSFs into Africa’s agenda </a:t>
            </a:r>
          </a:p>
          <a:p>
            <a:r>
              <a:rPr lang="en-US" sz="1200" dirty="0">
                <a:ea typeface="Verdana" panose="020B0604030504040204" pitchFamily="34" charset="0"/>
                <a:cs typeface="Verdana" panose="020B0604030504040204" pitchFamily="34" charset="0"/>
              </a:rPr>
              <a:t> Synergies and coordination are enhanced, and resources mobilized </a:t>
            </a:r>
            <a:endParaRPr lang="en-US" altLang="en-US" sz="1200" b="1" dirty="0">
              <a:ea typeface="Verdana" panose="020B0604030504040204" pitchFamily="34" charset="0"/>
              <a:cs typeface="Verdana" panose="020B0604030504040204" pitchFamily="34" charset="0"/>
            </a:endParaRPr>
          </a:p>
        </p:txBody>
      </p:sp>
      <p:sp>
        <p:nvSpPr>
          <p:cNvPr id="22" name="Line 21"/>
          <p:cNvSpPr>
            <a:spLocks noChangeShapeType="1"/>
          </p:cNvSpPr>
          <p:nvPr/>
        </p:nvSpPr>
        <p:spPr bwMode="auto">
          <a:xfrm flipV="1">
            <a:off x="7036986" y="1430818"/>
            <a:ext cx="792162" cy="457200"/>
          </a:xfrm>
          <a:prstGeom prst="line">
            <a:avLst/>
          </a:prstGeom>
          <a:noFill/>
          <a:ln w="25400">
            <a:solidFill>
              <a:srgbClr val="FF9900"/>
            </a:solidFill>
            <a:prstDash val="dash"/>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3" name="Content Placeholder 1"/>
          <p:cNvSpPr txBox="1">
            <a:spLocks/>
          </p:cNvSpPr>
          <p:nvPr/>
        </p:nvSpPr>
        <p:spPr>
          <a:xfrm>
            <a:off x="3344033" y="3415620"/>
            <a:ext cx="902184" cy="3868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buNone/>
            </a:pPr>
            <a:r>
              <a:rPr lang="en-US" sz="2000" b="1" dirty="0"/>
              <a:t>SO.3</a:t>
            </a:r>
          </a:p>
        </p:txBody>
      </p:sp>
      <p:sp>
        <p:nvSpPr>
          <p:cNvPr id="24" name="Content Placeholder 1"/>
          <p:cNvSpPr txBox="1">
            <a:spLocks/>
          </p:cNvSpPr>
          <p:nvPr/>
        </p:nvSpPr>
        <p:spPr>
          <a:xfrm>
            <a:off x="4723618" y="2612270"/>
            <a:ext cx="937932" cy="3204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buNone/>
            </a:pPr>
            <a:r>
              <a:rPr lang="en-US" sz="2000" b="1" dirty="0"/>
              <a:t>SO.4</a:t>
            </a:r>
          </a:p>
        </p:txBody>
      </p:sp>
      <p:sp>
        <p:nvSpPr>
          <p:cNvPr id="25" name="Content Placeholder 1"/>
          <p:cNvSpPr txBox="1">
            <a:spLocks/>
          </p:cNvSpPr>
          <p:nvPr/>
        </p:nvSpPr>
        <p:spPr>
          <a:xfrm>
            <a:off x="6134016" y="1711896"/>
            <a:ext cx="937686" cy="4162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buNone/>
            </a:pPr>
            <a:r>
              <a:rPr lang="en-US" sz="2000" b="1" dirty="0"/>
              <a:t>SO.5</a:t>
            </a:r>
          </a:p>
        </p:txBody>
      </p:sp>
      <p:sp>
        <p:nvSpPr>
          <p:cNvPr id="26" name="Oval 25"/>
          <p:cNvSpPr>
            <a:spLocks noChangeArrowheads="1"/>
          </p:cNvSpPr>
          <p:nvPr/>
        </p:nvSpPr>
        <p:spPr bwMode="auto">
          <a:xfrm>
            <a:off x="6870881" y="1793551"/>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dirty="0"/>
          </a:p>
        </p:txBody>
      </p:sp>
      <p:sp>
        <p:nvSpPr>
          <p:cNvPr id="27" name="Content Placeholder 1"/>
          <p:cNvSpPr txBox="1">
            <a:spLocks/>
          </p:cNvSpPr>
          <p:nvPr/>
        </p:nvSpPr>
        <p:spPr>
          <a:xfrm>
            <a:off x="611115" y="5189809"/>
            <a:ext cx="859938" cy="2546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buNone/>
            </a:pPr>
            <a:r>
              <a:rPr lang="en-US" sz="2000" b="1" dirty="0"/>
              <a:t>SO.1</a:t>
            </a:r>
          </a:p>
        </p:txBody>
      </p:sp>
      <p:sp>
        <p:nvSpPr>
          <p:cNvPr id="28" name="Text Box 12"/>
          <p:cNvSpPr txBox="1">
            <a:spLocks noChangeArrowheads="1"/>
          </p:cNvSpPr>
          <p:nvPr/>
        </p:nvSpPr>
        <p:spPr bwMode="auto">
          <a:xfrm>
            <a:off x="1137320" y="5447664"/>
            <a:ext cx="62997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spcBef>
                <a:spcPct val="50000"/>
              </a:spcBef>
            </a:pPr>
            <a:r>
              <a:rPr lang="en-US" altLang="en-US" sz="1200" b="1" dirty="0">
                <a:ea typeface="Verdana" panose="020B0604030504040204" pitchFamily="34" charset="0"/>
                <a:cs typeface="Verdana" panose="020B0604030504040204" pitchFamily="34" charset="0"/>
              </a:rPr>
              <a:t>Design of Both ASSF and NSSFs </a:t>
            </a:r>
          </a:p>
          <a:p>
            <a:r>
              <a:rPr lang="en-US" sz="1200" dirty="0">
                <a:ea typeface="Verdana" panose="020B0604030504040204" pitchFamily="34" charset="0"/>
                <a:cs typeface="Verdana" panose="020B0604030504040204" pitchFamily="34" charset="0"/>
              </a:rPr>
              <a:t>Validated by the African geospatial and statistical communities</a:t>
            </a:r>
            <a:endParaRPr lang="en-US" altLang="en-US" sz="1200" b="1" dirty="0">
              <a:ea typeface="Verdana" panose="020B0604030504040204" pitchFamily="34" charset="0"/>
              <a:cs typeface="Verdana" panose="020B0604030504040204" pitchFamily="34" charset="0"/>
            </a:endParaRPr>
          </a:p>
        </p:txBody>
      </p:sp>
      <p:sp>
        <p:nvSpPr>
          <p:cNvPr id="30" name="Content Placeholder 1"/>
          <p:cNvSpPr txBox="1">
            <a:spLocks/>
          </p:cNvSpPr>
          <p:nvPr/>
        </p:nvSpPr>
        <p:spPr>
          <a:xfrm>
            <a:off x="767914" y="1516953"/>
            <a:ext cx="3796036" cy="11421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r>
              <a:rPr lang="en-US" sz="1800" b="1" dirty="0">
                <a:solidFill>
                  <a:srgbClr val="000090"/>
                </a:solidFill>
              </a:rPr>
              <a:t>The integration process will be based on the following strategic objectives (SO) and expected results </a:t>
            </a:r>
            <a:r>
              <a:rPr lang="en-US" sz="1800" b="1" dirty="0" smtClean="0">
                <a:solidFill>
                  <a:srgbClr val="000090"/>
                </a:solidFill>
              </a:rPr>
              <a:t>(R)</a:t>
            </a:r>
            <a:endParaRPr lang="en-US" sz="1800" b="1" dirty="0">
              <a:solidFill>
                <a:srgbClr val="000090"/>
              </a:solidFill>
            </a:endParaRPr>
          </a:p>
        </p:txBody>
      </p:sp>
    </p:spTree>
    <p:extLst>
      <p:ext uri="{BB962C8B-B14F-4D97-AF65-F5344CB8AC3E}">
        <p14:creationId xmlns:p14="http://schemas.microsoft.com/office/powerpoint/2010/main" val="3195538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56259" y="1358959"/>
            <a:ext cx="7082326" cy="4913014"/>
          </a:xfrm>
        </p:spPr>
        <p:txBody>
          <a:bodyPr>
            <a:normAutofit fontScale="85000" lnSpcReduction="20000"/>
          </a:bodyPr>
          <a:lstStyle/>
          <a:p>
            <a:pPr>
              <a:lnSpc>
                <a:spcPct val="120000"/>
              </a:lnSpc>
            </a:pPr>
            <a:r>
              <a:rPr lang="en-US" b="1" dirty="0">
                <a:solidFill>
                  <a:srgbClr val="000090"/>
                </a:solidFill>
              </a:rPr>
              <a:t>The strategy includes a deconvolution mechanism to downscale the framework at national level</a:t>
            </a:r>
          </a:p>
          <a:p>
            <a:pPr>
              <a:lnSpc>
                <a:spcPct val="120000"/>
              </a:lnSpc>
            </a:pPr>
            <a:r>
              <a:rPr lang="en-US" b="1" dirty="0">
                <a:solidFill>
                  <a:srgbClr val="66FF99"/>
                </a:solidFill>
              </a:rPr>
              <a:t>Member States can adopt, adapt and apply their own National Statistical Spatial Framework (NSSF)</a:t>
            </a:r>
          </a:p>
          <a:p>
            <a:pPr>
              <a:lnSpc>
                <a:spcPct val="120000"/>
              </a:lnSpc>
            </a:pPr>
            <a:r>
              <a:rPr lang="en-US" b="1" dirty="0">
                <a:solidFill>
                  <a:srgbClr val="CC1222"/>
                </a:solidFill>
              </a:rPr>
              <a:t>Building the National Development Information Infrastructure (NDII)</a:t>
            </a:r>
          </a:p>
          <a:p>
            <a:pPr lvl="1">
              <a:lnSpc>
                <a:spcPct val="120000"/>
              </a:lnSpc>
            </a:pPr>
            <a:r>
              <a:rPr lang="en-US" b="1" dirty="0">
                <a:solidFill>
                  <a:srgbClr val="008000"/>
                </a:solidFill>
              </a:rPr>
              <a:t>The foundational, authoritative and up-to-date spatially-enabled statistical information that are consistently available and accessible over time for informed decision-making at the local, national, regional, and global levels.</a:t>
            </a:r>
          </a:p>
        </p:txBody>
      </p:sp>
      <p:sp>
        <p:nvSpPr>
          <p:cNvPr id="3" name="Title 2"/>
          <p:cNvSpPr>
            <a:spLocks noGrp="1"/>
          </p:cNvSpPr>
          <p:nvPr>
            <p:ph type="title"/>
          </p:nvPr>
        </p:nvSpPr>
        <p:spPr>
          <a:xfrm>
            <a:off x="640080" y="20302"/>
            <a:ext cx="10808970" cy="1325563"/>
          </a:xfrm>
        </p:spPr>
        <p:txBody>
          <a:bodyPr>
            <a:normAutofit/>
          </a:bodyPr>
          <a:lstStyle/>
          <a:p>
            <a:r>
              <a:rPr lang="en-US" sz="3600" b="1" dirty="0">
                <a:solidFill>
                  <a:srgbClr val="3366FF"/>
                </a:solidFill>
              </a:rPr>
              <a:t>Next </a:t>
            </a:r>
            <a:r>
              <a:rPr lang="en-US" sz="3600" b="1" dirty="0" smtClean="0">
                <a:solidFill>
                  <a:srgbClr val="3366FF"/>
                </a:solidFill>
              </a:rPr>
              <a:t>Step: </a:t>
            </a:r>
            <a:r>
              <a:rPr lang="en-US" sz="3600" b="1" dirty="0">
                <a:solidFill>
                  <a:srgbClr val="3366FF"/>
                </a:solidFill>
              </a:rPr>
              <a:t>From Global to </a:t>
            </a:r>
            <a:r>
              <a:rPr lang="en-US" sz="3600" b="1" dirty="0" smtClean="0">
                <a:solidFill>
                  <a:srgbClr val="3366FF"/>
                </a:solidFill>
              </a:rPr>
              <a:t>Local - Downscaling </a:t>
            </a:r>
            <a:r>
              <a:rPr lang="en-US" sz="3600" b="1" dirty="0">
                <a:solidFill>
                  <a:srgbClr val="3366FF"/>
                </a:solidFill>
              </a:rPr>
              <a:t>into NSSF</a:t>
            </a:r>
          </a:p>
        </p:txBody>
      </p:sp>
      <p:pic>
        <p:nvPicPr>
          <p:cNvPr id="233" name="Picture 232"/>
          <p:cNvPicPr>
            <a:picLocks noChangeAspect="1"/>
          </p:cNvPicPr>
          <p:nvPr/>
        </p:nvPicPr>
        <p:blipFill>
          <a:blip r:embed="rId3"/>
          <a:stretch>
            <a:fillRect/>
          </a:stretch>
        </p:blipFill>
        <p:spPr>
          <a:xfrm>
            <a:off x="7638586" y="683083"/>
            <a:ext cx="4709532" cy="5612818"/>
          </a:xfrm>
          <a:prstGeom prst="rect">
            <a:avLst/>
          </a:prstGeom>
          <a:ln>
            <a:noFill/>
          </a:ln>
          <a:effectLst>
            <a:softEdge rad="112500"/>
          </a:effectLst>
        </p:spPr>
      </p:pic>
    </p:spTree>
    <p:extLst>
      <p:ext uri="{BB962C8B-B14F-4D97-AF65-F5344CB8AC3E}">
        <p14:creationId xmlns:p14="http://schemas.microsoft.com/office/powerpoint/2010/main" val="3818765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3300" y="1377457"/>
            <a:ext cx="2720444" cy="4907679"/>
          </a:xfrm>
        </p:spPr>
        <p:txBody>
          <a:bodyPr>
            <a:noAutofit/>
          </a:bodyPr>
          <a:lstStyle/>
          <a:p>
            <a:pPr>
              <a:lnSpc>
                <a:spcPct val="150000"/>
              </a:lnSpc>
            </a:pPr>
            <a:r>
              <a:rPr lang="en-US" sz="1500" b="1" dirty="0">
                <a:solidFill>
                  <a:srgbClr val="008000"/>
                </a:solidFill>
              </a:rPr>
              <a:t>Leveraging the enabling capabilities of geospatial information technologies in statistical data collection, processing, analysis and dissemination. While ensuring that spatial information infrastructures are harmonized with national statistical development s</a:t>
            </a:r>
            <a:r>
              <a:rPr lang="en-US" sz="1500" b="1" dirty="0" smtClean="0">
                <a:solidFill>
                  <a:srgbClr val="008000"/>
                </a:solidFill>
              </a:rPr>
              <a:t>trategies</a:t>
            </a:r>
            <a:r>
              <a:rPr lang="en-US" sz="1500" b="1" dirty="0">
                <a:solidFill>
                  <a:srgbClr val="008000"/>
                </a:solidFill>
              </a:rPr>
              <a:t>. </a:t>
            </a:r>
            <a:endParaRPr lang="en-GB" sz="1500" b="1" dirty="0">
              <a:solidFill>
                <a:srgbClr val="008000"/>
              </a:solidFill>
            </a:endParaRPr>
          </a:p>
        </p:txBody>
      </p:sp>
      <p:sp>
        <p:nvSpPr>
          <p:cNvPr id="3" name="Title 2"/>
          <p:cNvSpPr>
            <a:spLocks noGrp="1"/>
          </p:cNvSpPr>
          <p:nvPr>
            <p:ph type="title"/>
          </p:nvPr>
        </p:nvSpPr>
        <p:spPr>
          <a:xfrm>
            <a:off x="657896" y="20302"/>
            <a:ext cx="11361604" cy="1325563"/>
          </a:xfrm>
        </p:spPr>
        <p:txBody>
          <a:bodyPr>
            <a:normAutofit/>
          </a:bodyPr>
          <a:lstStyle/>
          <a:p>
            <a:r>
              <a:rPr lang="en-US" sz="3600" b="1" dirty="0">
                <a:solidFill>
                  <a:srgbClr val="3366FF"/>
                </a:solidFill>
              </a:rPr>
              <a:t>Next </a:t>
            </a:r>
            <a:r>
              <a:rPr lang="en-US" sz="3600" b="1" dirty="0" smtClean="0">
                <a:solidFill>
                  <a:srgbClr val="3366FF"/>
                </a:solidFill>
              </a:rPr>
              <a:t>Step: </a:t>
            </a:r>
            <a:r>
              <a:rPr lang="en-US" sz="3600" b="1" dirty="0">
                <a:solidFill>
                  <a:srgbClr val="3366FF"/>
                </a:solidFill>
              </a:rPr>
              <a:t>Leveraging the </a:t>
            </a:r>
            <a:r>
              <a:rPr lang="en-US" sz="3600" b="1" dirty="0" smtClean="0">
                <a:solidFill>
                  <a:srgbClr val="3366FF"/>
                </a:solidFill>
              </a:rPr>
              <a:t>Spatially-enabled Statistics Dimensions</a:t>
            </a:r>
            <a:endParaRPr lang="en-GB" sz="3600" b="1" dirty="0">
              <a:solidFill>
                <a:srgbClr val="3366FF"/>
              </a:solidFill>
            </a:endParaRPr>
          </a:p>
        </p:txBody>
      </p:sp>
      <p:pic>
        <p:nvPicPr>
          <p:cNvPr id="4" name="Picture 8" descr="j02991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5687" y="1999154"/>
            <a:ext cx="1100138"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9"/>
          <p:cNvSpPr txBox="1">
            <a:spLocks noChangeArrowheads="1"/>
          </p:cNvSpPr>
          <p:nvPr/>
        </p:nvSpPr>
        <p:spPr bwMode="auto">
          <a:xfrm>
            <a:off x="3793947" y="1571922"/>
            <a:ext cx="302037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b="1" dirty="0">
                <a:solidFill>
                  <a:srgbClr val="000090"/>
                </a:solidFill>
              </a:rPr>
              <a:t>Policy and Governance</a:t>
            </a:r>
          </a:p>
        </p:txBody>
      </p:sp>
      <p:sp>
        <p:nvSpPr>
          <p:cNvPr id="6" name="Text Box 14"/>
          <p:cNvSpPr txBox="1">
            <a:spLocks noChangeArrowheads="1"/>
          </p:cNvSpPr>
          <p:nvPr/>
        </p:nvSpPr>
        <p:spPr bwMode="auto">
          <a:xfrm>
            <a:off x="3968305" y="4439556"/>
            <a:ext cx="209744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b="1" dirty="0">
                <a:solidFill>
                  <a:srgbClr val="660066"/>
                </a:solidFill>
              </a:rPr>
              <a:t>Partnership</a:t>
            </a:r>
          </a:p>
        </p:txBody>
      </p:sp>
      <p:sp>
        <p:nvSpPr>
          <p:cNvPr id="7" name="Line 15"/>
          <p:cNvSpPr>
            <a:spLocks noChangeShapeType="1"/>
          </p:cNvSpPr>
          <p:nvPr/>
        </p:nvSpPr>
        <p:spPr bwMode="auto">
          <a:xfrm>
            <a:off x="4258212" y="2070591"/>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pic>
        <p:nvPicPr>
          <p:cNvPr id="8" name="Picture 17" descr="j023465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4453" y="4812619"/>
            <a:ext cx="1008063"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2"/>
          <p:cNvSpPr txBox="1">
            <a:spLocks noChangeArrowheads="1"/>
          </p:cNvSpPr>
          <p:nvPr/>
        </p:nvSpPr>
        <p:spPr bwMode="auto">
          <a:xfrm>
            <a:off x="4245792" y="2007574"/>
            <a:ext cx="2652994"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Geo-enabling NSDS</a:t>
            </a:r>
          </a:p>
          <a:p>
            <a:r>
              <a:rPr lang="en-US" altLang="en-US" dirty="0"/>
              <a:t>[</a:t>
            </a:r>
            <a:r>
              <a:rPr lang="en-US" altLang="en-US" sz="1600" dirty="0">
                <a:solidFill>
                  <a:srgbClr val="FF0000"/>
                </a:solidFill>
              </a:rPr>
              <a:t>Before NSDS, NSDI was</a:t>
            </a:r>
            <a:r>
              <a:rPr lang="en-US" altLang="en-US" dirty="0"/>
              <a:t>]</a:t>
            </a:r>
          </a:p>
          <a:p>
            <a:r>
              <a:rPr lang="en-US" altLang="en-US" sz="1400" dirty="0"/>
              <a:t>Ensuring effective collaboration between statistical and geospatial community</a:t>
            </a:r>
          </a:p>
        </p:txBody>
      </p:sp>
      <p:sp>
        <p:nvSpPr>
          <p:cNvPr id="10" name="Line 23"/>
          <p:cNvSpPr>
            <a:spLocks noChangeShapeType="1"/>
          </p:cNvSpPr>
          <p:nvPr/>
        </p:nvSpPr>
        <p:spPr bwMode="auto">
          <a:xfrm>
            <a:off x="4365541" y="4812619"/>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1" name="Text Box 24"/>
          <p:cNvSpPr txBox="1">
            <a:spLocks noChangeArrowheads="1"/>
          </p:cNvSpPr>
          <p:nvPr/>
        </p:nvSpPr>
        <p:spPr bwMode="auto">
          <a:xfrm>
            <a:off x="4398341" y="4889234"/>
            <a:ext cx="223637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Ensuring linkages and cooperation with various initiatives</a:t>
            </a:r>
          </a:p>
        </p:txBody>
      </p:sp>
      <p:sp>
        <p:nvSpPr>
          <p:cNvPr id="12" name="Line 25"/>
          <p:cNvSpPr>
            <a:spLocks noChangeShapeType="1"/>
          </p:cNvSpPr>
          <p:nvPr/>
        </p:nvSpPr>
        <p:spPr bwMode="auto">
          <a:xfrm>
            <a:off x="9082625" y="4951904"/>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3" name="Text Box 26"/>
          <p:cNvSpPr txBox="1">
            <a:spLocks noChangeArrowheads="1"/>
          </p:cNvSpPr>
          <p:nvPr/>
        </p:nvSpPr>
        <p:spPr bwMode="auto">
          <a:xfrm>
            <a:off x="8678715" y="4439081"/>
            <a:ext cx="206355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b="1" dirty="0">
                <a:solidFill>
                  <a:srgbClr val="008000"/>
                </a:solidFill>
              </a:rPr>
              <a:t>Capacities</a:t>
            </a:r>
          </a:p>
        </p:txBody>
      </p:sp>
      <p:sp>
        <p:nvSpPr>
          <p:cNvPr id="14" name="Text Box 27"/>
          <p:cNvSpPr txBox="1">
            <a:spLocks noChangeArrowheads="1"/>
          </p:cNvSpPr>
          <p:nvPr/>
        </p:nvSpPr>
        <p:spPr bwMode="auto">
          <a:xfrm>
            <a:off x="9298525" y="4951904"/>
            <a:ext cx="272096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t>Making geospatial analysis a core competency in any Census Office</a:t>
            </a:r>
          </a:p>
        </p:txBody>
      </p:sp>
      <p:sp>
        <p:nvSpPr>
          <p:cNvPr id="15" name="Line 28"/>
          <p:cNvSpPr>
            <a:spLocks noChangeShapeType="1"/>
          </p:cNvSpPr>
          <p:nvPr/>
        </p:nvSpPr>
        <p:spPr bwMode="auto">
          <a:xfrm>
            <a:off x="9535752" y="2060575"/>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6" name="Text Box 29"/>
          <p:cNvSpPr txBox="1">
            <a:spLocks noChangeArrowheads="1"/>
          </p:cNvSpPr>
          <p:nvPr/>
        </p:nvSpPr>
        <p:spPr bwMode="auto">
          <a:xfrm>
            <a:off x="8779635" y="1547372"/>
            <a:ext cx="29368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b="1" dirty="0">
                <a:solidFill>
                  <a:srgbClr val="CC1222"/>
                </a:solidFill>
              </a:rPr>
              <a:t>Data, Common Tools</a:t>
            </a:r>
          </a:p>
        </p:txBody>
      </p:sp>
      <p:sp>
        <p:nvSpPr>
          <p:cNvPr id="17" name="Text Box 30"/>
          <p:cNvSpPr txBox="1">
            <a:spLocks noChangeArrowheads="1"/>
          </p:cNvSpPr>
          <p:nvPr/>
        </p:nvSpPr>
        <p:spPr bwMode="auto">
          <a:xfrm>
            <a:off x="9645636" y="1988450"/>
            <a:ext cx="236061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t>Building on Basic Data Themes</a:t>
            </a:r>
          </a:p>
          <a:p>
            <a:r>
              <a:rPr lang="en-US" altLang="en-US" sz="2000" dirty="0"/>
              <a:t>Use of common specifications and standards</a:t>
            </a:r>
          </a:p>
        </p:txBody>
      </p:sp>
      <p:pic>
        <p:nvPicPr>
          <p:cNvPr id="18" name="Picture 32" descr="DTS [1]"/>
          <p:cNvPicPr>
            <a:picLocks noChangeAspect="1" noChangeArrowheads="1"/>
          </p:cNvPicPr>
          <p:nvPr/>
        </p:nvPicPr>
        <p:blipFill>
          <a:blip r:embed="rId5">
            <a:extLst>
              <a:ext uri="{28A0092B-C50C-407E-A947-70E740481C1C}">
                <a14:useLocalDpi xmlns:a14="http://schemas.microsoft.com/office/drawing/2010/main" val="0"/>
              </a:ext>
            </a:extLst>
          </a:blip>
          <a:srcRect r="10558"/>
          <a:stretch>
            <a:fillRect/>
          </a:stretch>
        </p:blipFill>
        <p:spPr bwMode="auto">
          <a:xfrm>
            <a:off x="7998085" y="1849428"/>
            <a:ext cx="148272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5" descr="DSS [2]"/>
          <p:cNvPicPr>
            <a:picLocks noChangeAspect="1" noChangeArrowheads="1"/>
          </p:cNvPicPr>
          <p:nvPr/>
        </p:nvPicPr>
        <p:blipFill>
          <a:blip r:embed="rId6">
            <a:extLst>
              <a:ext uri="{28A0092B-C50C-407E-A947-70E740481C1C}">
                <a14:useLocalDpi xmlns:a14="http://schemas.microsoft.com/office/drawing/2010/main" val="0"/>
              </a:ext>
            </a:extLst>
          </a:blip>
          <a:srcRect l="62508" b="-3313"/>
          <a:stretch>
            <a:fillRect/>
          </a:stretch>
        </p:blipFill>
        <p:spPr bwMode="auto">
          <a:xfrm>
            <a:off x="7714200" y="4951904"/>
            <a:ext cx="1368425"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descr="https://previews.123rf.com/images/naschy/naschy1611/naschy161100007/67318621-vector-illustration-des-couches-sig-des-donn%C3%A9es-spatiales-concept-pour-l-analyse-d-affaires-syst.jpg">
            <a:extLst>
              <a:ext uri="{FF2B5EF4-FFF2-40B4-BE49-F238E27FC236}">
                <a16:creationId xmlns:a16="http://schemas.microsoft.com/office/drawing/2014/main" xmlns="" id="{FF94E885-48F6-4619-A406-CFBA302D9E57}"/>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893" t="12341" r="7550" b="12123"/>
          <a:stretch/>
        </p:blipFill>
        <p:spPr bwMode="auto">
          <a:xfrm>
            <a:off x="6112802" y="3099819"/>
            <a:ext cx="2268709" cy="20266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085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6669" y="1345865"/>
            <a:ext cx="4441865" cy="4891013"/>
          </a:xfrm>
        </p:spPr>
        <p:txBody>
          <a:bodyPr>
            <a:noAutofit/>
          </a:bodyPr>
          <a:lstStyle/>
          <a:p>
            <a:pPr>
              <a:lnSpc>
                <a:spcPct val="100000"/>
              </a:lnSpc>
            </a:pPr>
            <a:r>
              <a:rPr lang="en-US" sz="2000" b="1" dirty="0">
                <a:solidFill>
                  <a:srgbClr val="000090"/>
                </a:solidFill>
              </a:rPr>
              <a:t>SALB </a:t>
            </a:r>
            <a:r>
              <a:rPr lang="en-US" sz="2000" b="1" dirty="0" smtClean="0">
                <a:solidFill>
                  <a:srgbClr val="000090"/>
                </a:solidFill>
              </a:rPr>
              <a:t>Project: </a:t>
            </a:r>
            <a:endParaRPr lang="en-US" sz="2000" b="1" dirty="0">
              <a:solidFill>
                <a:srgbClr val="000090"/>
              </a:solidFill>
            </a:endParaRPr>
          </a:p>
          <a:p>
            <a:pPr lvl="1">
              <a:lnSpc>
                <a:spcPct val="100000"/>
              </a:lnSpc>
            </a:pPr>
            <a:r>
              <a:rPr lang="en-US" sz="2000" dirty="0"/>
              <a:t>Building, updating and sharing common administrative boundaries. </a:t>
            </a:r>
          </a:p>
          <a:p>
            <a:pPr>
              <a:lnSpc>
                <a:spcPct val="100000"/>
              </a:lnSpc>
            </a:pPr>
            <a:r>
              <a:rPr lang="en-US" sz="2000" b="1" dirty="0" err="1">
                <a:solidFill>
                  <a:srgbClr val="008000"/>
                </a:solidFill>
              </a:rPr>
              <a:t>GeoNyms</a:t>
            </a:r>
            <a:r>
              <a:rPr lang="en-US" sz="2000" b="1" dirty="0">
                <a:solidFill>
                  <a:srgbClr val="008000"/>
                </a:solidFill>
              </a:rPr>
              <a:t> </a:t>
            </a:r>
            <a:r>
              <a:rPr lang="en-US" sz="2000" b="1" dirty="0" smtClean="0">
                <a:solidFill>
                  <a:srgbClr val="008000"/>
                </a:solidFill>
              </a:rPr>
              <a:t>Project:</a:t>
            </a:r>
            <a:endParaRPr lang="en-US" sz="2000" b="1" dirty="0">
              <a:solidFill>
                <a:srgbClr val="008000"/>
              </a:solidFill>
            </a:endParaRPr>
          </a:p>
          <a:p>
            <a:pPr lvl="1">
              <a:lnSpc>
                <a:spcPct val="100000"/>
              </a:lnSpc>
            </a:pPr>
            <a:r>
              <a:rPr lang="en-US" sz="2000" dirty="0"/>
              <a:t>Standard web-based application to record and edit geographic names in a harmonized manner. </a:t>
            </a:r>
          </a:p>
          <a:p>
            <a:pPr>
              <a:lnSpc>
                <a:spcPct val="100000"/>
              </a:lnSpc>
            </a:pPr>
            <a:r>
              <a:rPr lang="en-US" sz="2000" b="1" dirty="0">
                <a:solidFill>
                  <a:srgbClr val="CC1222"/>
                </a:solidFill>
              </a:rPr>
              <a:t>2020 Round of </a:t>
            </a:r>
            <a:r>
              <a:rPr lang="en-US" sz="2000" b="1" dirty="0" smtClean="0">
                <a:solidFill>
                  <a:srgbClr val="CC1222"/>
                </a:solidFill>
              </a:rPr>
              <a:t>Censuses:</a:t>
            </a:r>
            <a:endParaRPr lang="en-US" sz="2000" b="1" dirty="0">
              <a:solidFill>
                <a:srgbClr val="CC1222"/>
              </a:solidFill>
            </a:endParaRPr>
          </a:p>
          <a:p>
            <a:pPr lvl="1">
              <a:lnSpc>
                <a:spcPct val="100000"/>
              </a:lnSpc>
            </a:pPr>
            <a:r>
              <a:rPr lang="en-US" sz="2000" dirty="0"/>
              <a:t>Fostering geospatially-enabled censuses. </a:t>
            </a:r>
          </a:p>
          <a:p>
            <a:pPr lvl="1">
              <a:lnSpc>
                <a:spcPct val="100000"/>
              </a:lnSpc>
            </a:pPr>
            <a:r>
              <a:rPr lang="en-US" sz="2000" dirty="0"/>
              <a:t>Building geo-referenced dwelling frames</a:t>
            </a:r>
          </a:p>
          <a:p>
            <a:pPr lvl="1">
              <a:lnSpc>
                <a:spcPct val="100000"/>
              </a:lnSpc>
            </a:pPr>
            <a:endParaRPr lang="en-US" sz="2000" dirty="0"/>
          </a:p>
          <a:p>
            <a:pPr>
              <a:lnSpc>
                <a:spcPct val="100000"/>
              </a:lnSpc>
            </a:pPr>
            <a:endParaRPr lang="en-US" sz="2000" dirty="0"/>
          </a:p>
          <a:p>
            <a:pPr>
              <a:lnSpc>
                <a:spcPct val="100000"/>
              </a:lnSpc>
            </a:pPr>
            <a:endParaRPr lang="en-GB" sz="2000" dirty="0"/>
          </a:p>
        </p:txBody>
      </p:sp>
      <p:sp>
        <p:nvSpPr>
          <p:cNvPr id="3" name="Title 2"/>
          <p:cNvSpPr>
            <a:spLocks noGrp="1"/>
          </p:cNvSpPr>
          <p:nvPr>
            <p:ph type="title"/>
          </p:nvPr>
        </p:nvSpPr>
        <p:spPr>
          <a:xfrm>
            <a:off x="695459" y="20302"/>
            <a:ext cx="10753591" cy="1325563"/>
          </a:xfrm>
        </p:spPr>
        <p:txBody>
          <a:bodyPr>
            <a:normAutofit/>
          </a:bodyPr>
          <a:lstStyle/>
          <a:p>
            <a:r>
              <a:rPr lang="en-US" sz="3600" b="1" dirty="0">
                <a:solidFill>
                  <a:srgbClr val="3366FF"/>
                </a:solidFill>
              </a:rPr>
              <a:t>Next </a:t>
            </a:r>
            <a:r>
              <a:rPr lang="en-US" sz="3600" b="1" dirty="0" smtClean="0">
                <a:solidFill>
                  <a:srgbClr val="3366FF"/>
                </a:solidFill>
              </a:rPr>
              <a:t>Steps: </a:t>
            </a:r>
            <a:r>
              <a:rPr lang="en-US" sz="3600" b="1" dirty="0">
                <a:solidFill>
                  <a:srgbClr val="3366FF"/>
                </a:solidFill>
              </a:rPr>
              <a:t>Implementing Quick Wins</a:t>
            </a:r>
            <a:endParaRPr lang="en-GB" sz="3600" b="1" dirty="0">
              <a:solidFill>
                <a:srgbClr val="3366FF"/>
              </a:solidFill>
            </a:endParaRPr>
          </a:p>
        </p:txBody>
      </p:sp>
      <p:sp>
        <p:nvSpPr>
          <p:cNvPr id="4" name="TextBox 3"/>
          <p:cNvSpPr txBox="1"/>
          <p:nvPr/>
        </p:nvSpPr>
        <p:spPr>
          <a:xfrm>
            <a:off x="9891821" y="5990657"/>
            <a:ext cx="2347117" cy="246221"/>
          </a:xfrm>
          <a:prstGeom prst="rect">
            <a:avLst/>
          </a:prstGeom>
          <a:noFill/>
          <a:ln>
            <a:noFill/>
          </a:ln>
        </p:spPr>
        <p:txBody>
          <a:bodyPr wrap="none" rtlCol="0">
            <a:spAutoFit/>
          </a:bodyPr>
          <a:lstStyle/>
          <a:p>
            <a:r>
              <a:rPr lang="en-US" sz="1000" b="1" dirty="0">
                <a:ln>
                  <a:solidFill>
                    <a:schemeClr val="accent1">
                      <a:lumMod val="20000"/>
                      <a:lumOff val="80000"/>
                    </a:schemeClr>
                  </a:solidFill>
                </a:ln>
                <a:solidFill>
                  <a:schemeClr val="tx2">
                    <a:lumMod val="50000"/>
                  </a:schemeClr>
                </a:solidFill>
              </a:rPr>
              <a:t>Adapted from G. Luis Morales 2018</a:t>
            </a:r>
          </a:p>
        </p:txBody>
      </p:sp>
      <p:grpSp>
        <p:nvGrpSpPr>
          <p:cNvPr id="34" name="Group 33">
            <a:extLst>
              <a:ext uri="{FF2B5EF4-FFF2-40B4-BE49-F238E27FC236}">
                <a16:creationId xmlns:a16="http://schemas.microsoft.com/office/drawing/2014/main" xmlns="" id="{A11CF43A-7A44-4E7D-9FF9-8A33E3196EF1}"/>
              </a:ext>
            </a:extLst>
          </p:cNvPr>
          <p:cNvGrpSpPr/>
          <p:nvPr/>
        </p:nvGrpSpPr>
        <p:grpSpPr>
          <a:xfrm>
            <a:off x="5175959" y="1448569"/>
            <a:ext cx="6745763" cy="4788309"/>
            <a:chOff x="1691822" y="229890"/>
            <a:chExt cx="6691897" cy="4788309"/>
          </a:xfrm>
        </p:grpSpPr>
        <p:sp>
          <p:nvSpPr>
            <p:cNvPr id="35" name="Rectangle 34">
              <a:extLst>
                <a:ext uri="{FF2B5EF4-FFF2-40B4-BE49-F238E27FC236}">
                  <a16:creationId xmlns:a16="http://schemas.microsoft.com/office/drawing/2014/main" xmlns="" id="{75A9781A-3348-45E5-B40F-56BC8E410494}"/>
                </a:ext>
              </a:extLst>
            </p:cNvPr>
            <p:cNvSpPr/>
            <p:nvPr/>
          </p:nvSpPr>
          <p:spPr>
            <a:xfrm>
              <a:off x="1691822" y="1277866"/>
              <a:ext cx="1164771" cy="664028"/>
            </a:xfrm>
            <a:prstGeom prst="rect">
              <a:avLst/>
            </a:prstGeom>
            <a:solidFill>
              <a:schemeClr val="accent3">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Admin. Registers</a:t>
              </a:r>
            </a:p>
          </p:txBody>
        </p:sp>
        <p:sp>
          <p:nvSpPr>
            <p:cNvPr id="36" name="Rectangle 35">
              <a:extLst>
                <a:ext uri="{FF2B5EF4-FFF2-40B4-BE49-F238E27FC236}">
                  <a16:creationId xmlns:a16="http://schemas.microsoft.com/office/drawing/2014/main" xmlns="" id="{CD55FBA0-E3DA-4293-9F74-6C3C614A5B7A}"/>
                </a:ext>
              </a:extLst>
            </p:cNvPr>
            <p:cNvSpPr/>
            <p:nvPr/>
          </p:nvSpPr>
          <p:spPr>
            <a:xfrm>
              <a:off x="3131460" y="1161011"/>
              <a:ext cx="3749436" cy="2903645"/>
            </a:xfrm>
            <a:prstGeom prst="rect">
              <a:avLst/>
            </a:prstGeom>
            <a:solidFill>
              <a:schemeClr val="accent1">
                <a:lumMod val="20000"/>
                <a:lumOff val="80000"/>
              </a:schemeClr>
            </a:solidFill>
            <a:ln w="127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0" rIns="68580" bIns="34290" numCol="1" spcCol="0" rtlCol="0" fromWordArt="0" anchor="t" anchorCtr="0" forceAA="0" compatLnSpc="1">
              <a:prstTxWarp prst="textNoShape">
                <a:avLst/>
              </a:prstTxWarp>
              <a:noAutofit/>
            </a:bodyPr>
            <a:lstStyle/>
            <a:p>
              <a:pPr algn="ctr"/>
              <a:endParaRPr lang="en-US" sz="1650" b="1" dirty="0">
                <a:solidFill>
                  <a:schemeClr val="tx1">
                    <a:lumMod val="75000"/>
                    <a:lumOff val="25000"/>
                  </a:schemeClr>
                </a:solidFill>
              </a:endParaRPr>
            </a:p>
          </p:txBody>
        </p:sp>
        <p:sp>
          <p:nvSpPr>
            <p:cNvPr id="37" name="Rectangle: Rounded Corners 36">
              <a:extLst>
                <a:ext uri="{FF2B5EF4-FFF2-40B4-BE49-F238E27FC236}">
                  <a16:creationId xmlns:a16="http://schemas.microsoft.com/office/drawing/2014/main" xmlns="" id="{84DD4F18-59C3-4764-B66E-8B9F590456FE}"/>
                </a:ext>
              </a:extLst>
            </p:cNvPr>
            <p:cNvSpPr/>
            <p:nvPr/>
          </p:nvSpPr>
          <p:spPr>
            <a:xfrm>
              <a:off x="3707681" y="1438791"/>
              <a:ext cx="1001486" cy="680355"/>
            </a:xfrm>
            <a:prstGeom prst="roundRect">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People</a:t>
              </a:r>
            </a:p>
          </p:txBody>
        </p:sp>
        <p:sp>
          <p:nvSpPr>
            <p:cNvPr id="38" name="Rectangle: Rounded Corners 37">
              <a:extLst>
                <a:ext uri="{FF2B5EF4-FFF2-40B4-BE49-F238E27FC236}">
                  <a16:creationId xmlns:a16="http://schemas.microsoft.com/office/drawing/2014/main" xmlns="" id="{AC51CE2B-C9E0-435C-A3DD-676DF34F6079}"/>
                </a:ext>
              </a:extLst>
            </p:cNvPr>
            <p:cNvSpPr/>
            <p:nvPr/>
          </p:nvSpPr>
          <p:spPr>
            <a:xfrm>
              <a:off x="5408574" y="1438791"/>
              <a:ext cx="1001486" cy="680355"/>
            </a:xfrm>
            <a:prstGeom prst="roundRect">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00" dirty="0">
                  <a:solidFill>
                    <a:schemeClr val="tx1">
                      <a:lumMod val="75000"/>
                      <a:lumOff val="25000"/>
                    </a:schemeClr>
                  </a:solidFill>
                </a:rPr>
                <a:t>Businesses</a:t>
              </a:r>
            </a:p>
          </p:txBody>
        </p:sp>
        <p:sp>
          <p:nvSpPr>
            <p:cNvPr id="39" name="Rectangle: Rounded Corners 38">
              <a:extLst>
                <a:ext uri="{FF2B5EF4-FFF2-40B4-BE49-F238E27FC236}">
                  <a16:creationId xmlns:a16="http://schemas.microsoft.com/office/drawing/2014/main" xmlns="" id="{395AE597-177C-4CA2-9ABA-997FAD8CAAD8}"/>
                </a:ext>
              </a:extLst>
            </p:cNvPr>
            <p:cNvSpPr/>
            <p:nvPr/>
          </p:nvSpPr>
          <p:spPr>
            <a:xfrm>
              <a:off x="4554045" y="2724283"/>
              <a:ext cx="1001486" cy="685800"/>
            </a:xfrm>
            <a:prstGeom prst="roundRect">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Location</a:t>
              </a:r>
            </a:p>
          </p:txBody>
        </p:sp>
        <p:cxnSp>
          <p:nvCxnSpPr>
            <p:cNvPr id="40" name="Connector: Elbow 39">
              <a:extLst>
                <a:ext uri="{FF2B5EF4-FFF2-40B4-BE49-F238E27FC236}">
                  <a16:creationId xmlns:a16="http://schemas.microsoft.com/office/drawing/2014/main" xmlns="" id="{6C4A6768-97C8-4A8B-A5E6-769113E6195A}"/>
                </a:ext>
              </a:extLst>
            </p:cNvPr>
            <p:cNvCxnSpPr>
              <a:cxnSpLocks/>
              <a:stCxn id="39" idx="0"/>
              <a:endCxn id="38" idx="2"/>
            </p:cNvCxnSpPr>
            <p:nvPr/>
          </p:nvCxnSpPr>
          <p:spPr>
            <a:xfrm rot="5400000" flipH="1" flipV="1">
              <a:off x="5179484" y="1994451"/>
              <a:ext cx="605137" cy="854529"/>
            </a:xfrm>
            <a:prstGeom prst="bentConnector3">
              <a:avLst>
                <a:gd name="adj1" fmla="val 50000"/>
              </a:avLst>
            </a:prstGeom>
            <a:ln>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41" name="Connector: Elbow 40">
              <a:extLst>
                <a:ext uri="{FF2B5EF4-FFF2-40B4-BE49-F238E27FC236}">
                  <a16:creationId xmlns:a16="http://schemas.microsoft.com/office/drawing/2014/main" xmlns="" id="{036F07AF-8A33-4B78-9E86-6DEC8BD4D87C}"/>
                </a:ext>
              </a:extLst>
            </p:cNvPr>
            <p:cNvCxnSpPr>
              <a:stCxn id="39" idx="0"/>
              <a:endCxn id="37" idx="2"/>
            </p:cNvCxnSpPr>
            <p:nvPr/>
          </p:nvCxnSpPr>
          <p:spPr>
            <a:xfrm rot="16200000" flipV="1">
              <a:off x="4329038" y="1998533"/>
              <a:ext cx="605137" cy="846364"/>
            </a:xfrm>
            <a:prstGeom prst="bentConnector3">
              <a:avLst/>
            </a:prstGeom>
            <a:ln>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xmlns="" id="{813033E6-EF3F-4FBE-ACA8-EC6E2058FA5E}"/>
                </a:ext>
              </a:extLst>
            </p:cNvPr>
            <p:cNvSpPr txBox="1"/>
            <p:nvPr/>
          </p:nvSpPr>
          <p:spPr>
            <a:xfrm>
              <a:off x="4546374" y="2300445"/>
              <a:ext cx="1241267" cy="300082"/>
            </a:xfrm>
            <a:prstGeom prst="rect">
              <a:avLst/>
            </a:prstGeom>
            <a:solidFill>
              <a:schemeClr val="accent1">
                <a:lumMod val="20000"/>
                <a:lumOff val="80000"/>
              </a:schemeClr>
            </a:solidFill>
          </p:spPr>
          <p:txBody>
            <a:bodyPr wrap="square" rtlCol="0">
              <a:spAutoFit/>
            </a:bodyPr>
            <a:lstStyle/>
            <a:p>
              <a:r>
                <a:rPr lang="en-US" sz="1350" b="1" i="1" dirty="0"/>
                <a:t>Geo-coding</a:t>
              </a:r>
            </a:p>
          </p:txBody>
        </p:sp>
        <p:cxnSp>
          <p:nvCxnSpPr>
            <p:cNvPr id="44" name="Straight Arrow Connector 43">
              <a:extLst>
                <a:ext uri="{FF2B5EF4-FFF2-40B4-BE49-F238E27FC236}">
                  <a16:creationId xmlns:a16="http://schemas.microsoft.com/office/drawing/2014/main" xmlns="" id="{6C0533DA-C908-439F-9B23-32657A1C7519}"/>
                </a:ext>
              </a:extLst>
            </p:cNvPr>
            <p:cNvCxnSpPr>
              <a:endCxn id="36" idx="1"/>
            </p:cNvCxnSpPr>
            <p:nvPr/>
          </p:nvCxnSpPr>
          <p:spPr>
            <a:xfrm>
              <a:off x="2830783" y="2608195"/>
              <a:ext cx="300677" cy="4639"/>
            </a:xfrm>
            <a:prstGeom prst="straightConnector1">
              <a:avLst/>
            </a:prstGeom>
            <a:ln>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xmlns="" id="{92E13C8E-859F-4C64-8A3C-7FEEE4A6C7F2}"/>
                </a:ext>
              </a:extLst>
            </p:cNvPr>
            <p:cNvSpPr/>
            <p:nvPr/>
          </p:nvSpPr>
          <p:spPr>
            <a:xfrm>
              <a:off x="3714526" y="229890"/>
              <a:ext cx="1164771" cy="664028"/>
            </a:xfrm>
            <a:prstGeom prst="rect">
              <a:avLst/>
            </a:prstGeom>
            <a:solidFill>
              <a:srgbClr val="FFFFCC"/>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Sample</a:t>
              </a:r>
              <a:br>
                <a:rPr lang="en-US" sz="1350" dirty="0">
                  <a:solidFill>
                    <a:schemeClr val="tx1">
                      <a:lumMod val="75000"/>
                      <a:lumOff val="25000"/>
                    </a:schemeClr>
                  </a:solidFill>
                </a:rPr>
              </a:br>
              <a:r>
                <a:rPr lang="en-US" sz="1350" dirty="0">
                  <a:solidFill>
                    <a:schemeClr val="tx1">
                      <a:lumMod val="75000"/>
                      <a:lumOff val="25000"/>
                    </a:schemeClr>
                  </a:solidFill>
                </a:rPr>
                <a:t>survey data</a:t>
              </a:r>
            </a:p>
          </p:txBody>
        </p:sp>
        <p:sp>
          <p:nvSpPr>
            <p:cNvPr id="46" name="Rectangle 45">
              <a:extLst>
                <a:ext uri="{FF2B5EF4-FFF2-40B4-BE49-F238E27FC236}">
                  <a16:creationId xmlns:a16="http://schemas.microsoft.com/office/drawing/2014/main" xmlns="" id="{6A005E05-CC47-48AD-9003-43D61A1A4983}"/>
                </a:ext>
              </a:extLst>
            </p:cNvPr>
            <p:cNvSpPr/>
            <p:nvPr/>
          </p:nvSpPr>
          <p:spPr>
            <a:xfrm>
              <a:off x="5205256" y="233140"/>
              <a:ext cx="1164771" cy="664028"/>
            </a:xfrm>
            <a:prstGeom prst="rect">
              <a:avLst/>
            </a:prstGeom>
            <a:solidFill>
              <a:srgbClr val="FFFFCC"/>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Census data</a:t>
              </a:r>
            </a:p>
          </p:txBody>
        </p:sp>
        <p:cxnSp>
          <p:nvCxnSpPr>
            <p:cNvPr id="47" name="Straight Arrow Connector 46">
              <a:extLst>
                <a:ext uri="{FF2B5EF4-FFF2-40B4-BE49-F238E27FC236}">
                  <a16:creationId xmlns:a16="http://schemas.microsoft.com/office/drawing/2014/main" xmlns="" id="{7FF42DAA-93D4-4258-BA64-250C6EB6B5BB}"/>
                </a:ext>
              </a:extLst>
            </p:cNvPr>
            <p:cNvCxnSpPr/>
            <p:nvPr/>
          </p:nvCxnSpPr>
          <p:spPr>
            <a:xfrm flipV="1">
              <a:off x="4296912" y="893390"/>
              <a:ext cx="0" cy="264373"/>
            </a:xfrm>
            <a:prstGeom prst="straightConnector1">
              <a:avLst/>
            </a:prstGeom>
            <a:ln>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xmlns="" id="{F23B34DA-EA9E-4849-B12F-D8742963AF6E}"/>
                </a:ext>
              </a:extLst>
            </p:cNvPr>
            <p:cNvCxnSpPr/>
            <p:nvPr/>
          </p:nvCxnSpPr>
          <p:spPr>
            <a:xfrm flipV="1">
              <a:off x="5787641" y="893390"/>
              <a:ext cx="0" cy="264373"/>
            </a:xfrm>
            <a:prstGeom prst="straightConnector1">
              <a:avLst/>
            </a:prstGeom>
            <a:ln>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xmlns="" id="{921F76B6-E089-47A0-8C0D-DC3AEC1C9D4B}"/>
                </a:ext>
              </a:extLst>
            </p:cNvPr>
            <p:cNvSpPr/>
            <p:nvPr/>
          </p:nvSpPr>
          <p:spPr>
            <a:xfrm>
              <a:off x="3714526" y="4354171"/>
              <a:ext cx="1164771" cy="664028"/>
            </a:xfrm>
            <a:prstGeom prst="rect">
              <a:avLst/>
            </a:prstGeom>
            <a:solidFill>
              <a:schemeClr val="accent3">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EO</a:t>
              </a:r>
            </a:p>
          </p:txBody>
        </p:sp>
        <p:cxnSp>
          <p:nvCxnSpPr>
            <p:cNvPr id="50" name="Straight Arrow Connector 49">
              <a:extLst>
                <a:ext uri="{FF2B5EF4-FFF2-40B4-BE49-F238E27FC236}">
                  <a16:creationId xmlns:a16="http://schemas.microsoft.com/office/drawing/2014/main" xmlns="" id="{ED5DB1FD-AA9B-4225-A1B8-A879C80889AE}"/>
                </a:ext>
              </a:extLst>
            </p:cNvPr>
            <p:cNvCxnSpPr/>
            <p:nvPr/>
          </p:nvCxnSpPr>
          <p:spPr>
            <a:xfrm flipV="1">
              <a:off x="4295735" y="4070789"/>
              <a:ext cx="0" cy="264373"/>
            </a:xfrm>
            <a:prstGeom prst="straightConnector1">
              <a:avLst/>
            </a:prstGeom>
            <a:ln>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Arrow: Right 50">
              <a:extLst>
                <a:ext uri="{FF2B5EF4-FFF2-40B4-BE49-F238E27FC236}">
                  <a16:creationId xmlns:a16="http://schemas.microsoft.com/office/drawing/2014/main" xmlns="" id="{B9F5C723-8470-4342-B179-09E4D5FB96F2}"/>
                </a:ext>
              </a:extLst>
            </p:cNvPr>
            <p:cNvSpPr/>
            <p:nvPr/>
          </p:nvSpPr>
          <p:spPr>
            <a:xfrm>
              <a:off x="7014229" y="2509362"/>
              <a:ext cx="300790" cy="322107"/>
            </a:xfrm>
            <a:prstGeom prst="rightArrow">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chemeClr val="tx1">
                    <a:lumMod val="75000"/>
                    <a:lumOff val="25000"/>
                  </a:schemeClr>
                </a:solidFill>
              </a:endParaRPr>
            </a:p>
          </p:txBody>
        </p:sp>
        <p:sp>
          <p:nvSpPr>
            <p:cNvPr id="52" name="Rectangle 51">
              <a:extLst>
                <a:ext uri="{FF2B5EF4-FFF2-40B4-BE49-F238E27FC236}">
                  <a16:creationId xmlns:a16="http://schemas.microsoft.com/office/drawing/2014/main" xmlns="" id="{41D1C8AC-5689-4E8F-A37E-D1729FE5BEAC}"/>
                </a:ext>
              </a:extLst>
            </p:cNvPr>
            <p:cNvSpPr/>
            <p:nvPr/>
          </p:nvSpPr>
          <p:spPr>
            <a:xfrm rot="16200000">
              <a:off x="6308098" y="2186165"/>
              <a:ext cx="3185378" cy="965864"/>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b="1" dirty="0">
                  <a:solidFill>
                    <a:schemeClr val="tx1">
                      <a:lumMod val="75000"/>
                      <a:lumOff val="25000"/>
                    </a:schemeClr>
                  </a:solidFill>
                </a:rPr>
                <a:t>Statistical Indicators</a:t>
              </a:r>
            </a:p>
            <a:p>
              <a:pPr algn="ctr"/>
              <a:r>
                <a:rPr lang="en-US" b="1" dirty="0">
                  <a:solidFill>
                    <a:schemeClr val="tx1">
                      <a:lumMod val="75000"/>
                      <a:lumOff val="25000"/>
                    </a:schemeClr>
                  </a:solidFill>
                </a:rPr>
                <a:t>Maps</a:t>
              </a:r>
            </a:p>
            <a:p>
              <a:pPr algn="ctr"/>
              <a:r>
                <a:rPr lang="en-US" b="1" dirty="0">
                  <a:solidFill>
                    <a:schemeClr val="tx1">
                      <a:lumMod val="75000"/>
                      <a:lumOff val="25000"/>
                    </a:schemeClr>
                  </a:solidFill>
                </a:rPr>
                <a:t>Geo-Visualizations</a:t>
              </a:r>
            </a:p>
          </p:txBody>
        </p:sp>
        <p:sp>
          <p:nvSpPr>
            <p:cNvPr id="53" name="Rectangle 52">
              <a:extLst>
                <a:ext uri="{FF2B5EF4-FFF2-40B4-BE49-F238E27FC236}">
                  <a16:creationId xmlns:a16="http://schemas.microsoft.com/office/drawing/2014/main" xmlns="" id="{6AB69C9C-3500-4B4E-A38E-9DA811EB65C8}"/>
                </a:ext>
              </a:extLst>
            </p:cNvPr>
            <p:cNvSpPr/>
            <p:nvPr/>
          </p:nvSpPr>
          <p:spPr>
            <a:xfrm>
              <a:off x="5205256" y="4354171"/>
              <a:ext cx="1164771" cy="664028"/>
            </a:xfrm>
            <a:prstGeom prst="rect">
              <a:avLst/>
            </a:prstGeom>
            <a:solidFill>
              <a:schemeClr val="accent3">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Other sources of data</a:t>
              </a:r>
            </a:p>
          </p:txBody>
        </p:sp>
        <p:cxnSp>
          <p:nvCxnSpPr>
            <p:cNvPr id="54" name="Straight Arrow Connector 53">
              <a:extLst>
                <a:ext uri="{FF2B5EF4-FFF2-40B4-BE49-F238E27FC236}">
                  <a16:creationId xmlns:a16="http://schemas.microsoft.com/office/drawing/2014/main" xmlns="" id="{B0533972-27C8-4B40-9ECC-4BB3D30A4DC0}"/>
                </a:ext>
              </a:extLst>
            </p:cNvPr>
            <p:cNvCxnSpPr/>
            <p:nvPr/>
          </p:nvCxnSpPr>
          <p:spPr>
            <a:xfrm flipV="1">
              <a:off x="5787641" y="4064657"/>
              <a:ext cx="0" cy="264373"/>
            </a:xfrm>
            <a:prstGeom prst="straightConnector1">
              <a:avLst/>
            </a:prstGeom>
            <a:ln>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Rectangle: Rounded Corners 54">
              <a:extLst>
                <a:ext uri="{FF2B5EF4-FFF2-40B4-BE49-F238E27FC236}">
                  <a16:creationId xmlns:a16="http://schemas.microsoft.com/office/drawing/2014/main" xmlns="" id="{9133347B-0599-49B1-9998-A405A84026CB}"/>
                </a:ext>
              </a:extLst>
            </p:cNvPr>
            <p:cNvSpPr/>
            <p:nvPr/>
          </p:nvSpPr>
          <p:spPr>
            <a:xfrm>
              <a:off x="1855107" y="2268016"/>
              <a:ext cx="1001486" cy="680355"/>
            </a:xfrm>
            <a:prstGeom prst="roundRect">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Primary statistical registers</a:t>
              </a:r>
            </a:p>
          </p:txBody>
        </p:sp>
        <p:cxnSp>
          <p:nvCxnSpPr>
            <p:cNvPr id="56" name="Straight Connector 55">
              <a:extLst>
                <a:ext uri="{FF2B5EF4-FFF2-40B4-BE49-F238E27FC236}">
                  <a16:creationId xmlns:a16="http://schemas.microsoft.com/office/drawing/2014/main" xmlns="" id="{DE7930FD-DFDB-4AB7-BD5D-B6A8BEB724DA}"/>
                </a:ext>
              </a:extLst>
            </p:cNvPr>
            <p:cNvCxnSpPr>
              <a:cxnSpLocks/>
              <a:stCxn id="37" idx="3"/>
              <a:endCxn id="38" idx="1"/>
            </p:cNvCxnSpPr>
            <p:nvPr/>
          </p:nvCxnSpPr>
          <p:spPr>
            <a:xfrm>
              <a:off x="4709167" y="1778968"/>
              <a:ext cx="699407" cy="0"/>
            </a:xfrm>
            <a:prstGeom prst="line">
              <a:avLst/>
            </a:prstGeom>
            <a:ln>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xmlns="" id="{2C5085A6-7450-4FD5-8FD6-71537D47B2C2}"/>
                </a:ext>
              </a:extLst>
            </p:cNvPr>
            <p:cNvSpPr txBox="1"/>
            <p:nvPr/>
          </p:nvSpPr>
          <p:spPr>
            <a:xfrm rot="18528205">
              <a:off x="3076626" y="2733426"/>
              <a:ext cx="1285113" cy="507831"/>
            </a:xfrm>
            <a:prstGeom prst="rect">
              <a:avLst/>
            </a:prstGeom>
            <a:noFill/>
          </p:spPr>
          <p:txBody>
            <a:bodyPr wrap="square" rtlCol="0">
              <a:spAutoFit/>
            </a:bodyPr>
            <a:lstStyle/>
            <a:p>
              <a:pPr algn="ctr"/>
              <a:r>
                <a:rPr lang="en-US" sz="1350" dirty="0"/>
                <a:t>Common </a:t>
              </a:r>
            </a:p>
            <a:p>
              <a:pPr algn="ctr"/>
              <a:r>
                <a:rPr lang="en-US" sz="1350" dirty="0"/>
                <a:t>geographies</a:t>
              </a:r>
            </a:p>
          </p:txBody>
        </p:sp>
        <p:sp>
          <p:nvSpPr>
            <p:cNvPr id="58" name="TextBox 57">
              <a:extLst>
                <a:ext uri="{FF2B5EF4-FFF2-40B4-BE49-F238E27FC236}">
                  <a16:creationId xmlns:a16="http://schemas.microsoft.com/office/drawing/2014/main" xmlns="" id="{B6087307-BFE2-43FB-9703-2E6A026257E9}"/>
                </a:ext>
              </a:extLst>
            </p:cNvPr>
            <p:cNvSpPr txBox="1"/>
            <p:nvPr/>
          </p:nvSpPr>
          <p:spPr>
            <a:xfrm rot="2990652">
              <a:off x="5695258" y="2819469"/>
              <a:ext cx="1434737" cy="507831"/>
            </a:xfrm>
            <a:prstGeom prst="rect">
              <a:avLst/>
            </a:prstGeom>
            <a:noFill/>
          </p:spPr>
          <p:txBody>
            <a:bodyPr wrap="square" rtlCol="0">
              <a:spAutoFit/>
            </a:bodyPr>
            <a:lstStyle/>
            <a:p>
              <a:pPr algn="ctr"/>
              <a:r>
                <a:rPr lang="en-US" sz="1350" dirty="0"/>
                <a:t>Standard </a:t>
              </a:r>
              <a:br>
                <a:rPr lang="en-US" sz="1350" dirty="0"/>
              </a:br>
              <a:r>
                <a:rPr lang="en-US" sz="1350" dirty="0"/>
                <a:t>classifications</a:t>
              </a:r>
            </a:p>
          </p:txBody>
        </p:sp>
        <p:sp>
          <p:nvSpPr>
            <p:cNvPr id="59" name="TextBox 58">
              <a:extLst>
                <a:ext uri="{FF2B5EF4-FFF2-40B4-BE49-F238E27FC236}">
                  <a16:creationId xmlns:a16="http://schemas.microsoft.com/office/drawing/2014/main" xmlns="" id="{613B6AB8-E250-4DF0-9276-2FFB361034C3}"/>
                </a:ext>
              </a:extLst>
            </p:cNvPr>
            <p:cNvSpPr txBox="1"/>
            <p:nvPr/>
          </p:nvSpPr>
          <p:spPr>
            <a:xfrm>
              <a:off x="4321816" y="3488889"/>
              <a:ext cx="1526380" cy="507831"/>
            </a:xfrm>
            <a:prstGeom prst="rect">
              <a:avLst/>
            </a:prstGeom>
            <a:noFill/>
          </p:spPr>
          <p:txBody>
            <a:bodyPr wrap="none" rtlCol="0">
              <a:spAutoFit/>
            </a:bodyPr>
            <a:lstStyle/>
            <a:p>
              <a:pPr algn="ctr"/>
              <a:r>
                <a:rPr lang="en-US" sz="1350" dirty="0"/>
                <a:t>Fundamental </a:t>
              </a:r>
              <a:br>
                <a:rPr lang="en-US" sz="1350" dirty="0"/>
              </a:br>
              <a:r>
                <a:rPr lang="en-US" sz="1350" dirty="0"/>
                <a:t>Geospatial Themes</a:t>
              </a:r>
            </a:p>
          </p:txBody>
        </p:sp>
        <p:sp>
          <p:nvSpPr>
            <p:cNvPr id="60" name="TextBox 59">
              <a:extLst>
                <a:ext uri="{FF2B5EF4-FFF2-40B4-BE49-F238E27FC236}">
                  <a16:creationId xmlns:a16="http://schemas.microsoft.com/office/drawing/2014/main" xmlns="" id="{5A874836-B473-42FD-A240-F5A603CFAC12}"/>
                </a:ext>
              </a:extLst>
            </p:cNvPr>
            <p:cNvSpPr txBox="1"/>
            <p:nvPr/>
          </p:nvSpPr>
          <p:spPr>
            <a:xfrm>
              <a:off x="3531878" y="1105244"/>
              <a:ext cx="2963312" cy="338554"/>
            </a:xfrm>
            <a:prstGeom prst="rect">
              <a:avLst/>
            </a:prstGeom>
            <a:noFill/>
          </p:spPr>
          <p:txBody>
            <a:bodyPr wrap="none" rtlCol="0">
              <a:spAutoFit/>
            </a:bodyPr>
            <a:lstStyle/>
            <a:p>
              <a:r>
                <a:rPr lang="en-US" sz="1600" b="1" dirty="0">
                  <a:solidFill>
                    <a:schemeClr val="tx1">
                      <a:lumMod val="75000"/>
                      <a:lumOff val="25000"/>
                    </a:schemeClr>
                  </a:solidFill>
                </a:rPr>
                <a:t>Statistical-Geospatial Integration</a:t>
              </a:r>
            </a:p>
          </p:txBody>
        </p:sp>
      </p:grpSp>
      <p:cxnSp>
        <p:nvCxnSpPr>
          <p:cNvPr id="61" name="Straight Arrow Connector 60">
            <a:extLst>
              <a:ext uri="{FF2B5EF4-FFF2-40B4-BE49-F238E27FC236}">
                <a16:creationId xmlns:a16="http://schemas.microsoft.com/office/drawing/2014/main" xmlns="" id="{98E12777-E3C9-4924-8A80-F9D1426357CA}"/>
              </a:ext>
            </a:extLst>
          </p:cNvPr>
          <p:cNvCxnSpPr>
            <a:cxnSpLocks/>
          </p:cNvCxnSpPr>
          <p:nvPr/>
        </p:nvCxnSpPr>
        <p:spPr>
          <a:xfrm>
            <a:off x="5611040" y="3146518"/>
            <a:ext cx="0" cy="340177"/>
          </a:xfrm>
          <a:prstGeom prst="straightConnector1">
            <a:avLst/>
          </a:prstGeom>
          <a:ln>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458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5672" y="1439259"/>
            <a:ext cx="6816031" cy="4739338"/>
          </a:xfrm>
        </p:spPr>
        <p:txBody>
          <a:bodyPr>
            <a:noAutofit/>
          </a:bodyPr>
          <a:lstStyle/>
          <a:p>
            <a:pPr algn="just">
              <a:lnSpc>
                <a:spcPct val="110000"/>
              </a:lnSpc>
            </a:pPr>
            <a:r>
              <a:rPr lang="en-US" sz="2200" b="1" dirty="0">
                <a:solidFill>
                  <a:srgbClr val="000090"/>
                </a:solidFill>
              </a:rPr>
              <a:t>Invariably, GIS have modified the way in which data from national statistics offices are collected and stored and are produced.</a:t>
            </a:r>
            <a:r>
              <a:rPr lang="en-US" sz="2200" dirty="0"/>
              <a:t> </a:t>
            </a:r>
          </a:p>
          <a:p>
            <a:pPr algn="just">
              <a:lnSpc>
                <a:spcPct val="110000"/>
              </a:lnSpc>
            </a:pPr>
            <a:r>
              <a:rPr lang="en-US" sz="2200" b="1" dirty="0">
                <a:solidFill>
                  <a:srgbClr val="008000"/>
                </a:solidFill>
              </a:rPr>
              <a:t>In Africa more and more countries are integrating GIS into their census mapping processes and household listings in some regard.</a:t>
            </a:r>
          </a:p>
          <a:p>
            <a:pPr algn="just">
              <a:lnSpc>
                <a:spcPct val="110000"/>
              </a:lnSpc>
            </a:pPr>
            <a:r>
              <a:rPr lang="en-US" sz="2200" b="1" dirty="0">
                <a:solidFill>
                  <a:srgbClr val="CC1222"/>
                </a:solidFill>
              </a:rPr>
              <a:t>Many now have developed a solid geo-referenced (GPS) database of dwelling locations, clearly delineated enumeration area boundaries and a complimentary set of high-resolution satellite imagery.</a:t>
            </a:r>
          </a:p>
        </p:txBody>
      </p:sp>
      <p:sp>
        <p:nvSpPr>
          <p:cNvPr id="3" name="Title 2"/>
          <p:cNvSpPr>
            <a:spLocks noGrp="1"/>
          </p:cNvSpPr>
          <p:nvPr>
            <p:ph type="title"/>
          </p:nvPr>
        </p:nvSpPr>
        <p:spPr>
          <a:xfrm>
            <a:off x="655320" y="20302"/>
            <a:ext cx="11254740" cy="1325563"/>
          </a:xfrm>
        </p:spPr>
        <p:txBody>
          <a:bodyPr>
            <a:normAutofit/>
          </a:bodyPr>
          <a:lstStyle/>
          <a:p>
            <a:r>
              <a:rPr lang="en-US" sz="3600" b="1" dirty="0">
                <a:solidFill>
                  <a:srgbClr val="3366FF"/>
                </a:solidFill>
              </a:rPr>
              <a:t>Concluding Remarks</a:t>
            </a:r>
            <a:endParaRPr lang="en-GB" sz="3600" b="1" dirty="0">
              <a:solidFill>
                <a:srgbClr val="3366FF"/>
              </a:solidFill>
            </a:endParaRPr>
          </a:p>
        </p:txBody>
      </p:sp>
      <p:pic>
        <p:nvPicPr>
          <p:cNvPr id="5" name="Picture 4">
            <a:extLst>
              <a:ext uri="{FF2B5EF4-FFF2-40B4-BE49-F238E27FC236}">
                <a16:creationId xmlns:a16="http://schemas.microsoft.com/office/drawing/2014/main" xmlns="" id="{7FCAA977-46F9-43D7-9AE5-7702FD6F82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1703" y="1465747"/>
            <a:ext cx="4744280" cy="4739338"/>
          </a:xfrm>
          <a:prstGeom prst="ellipse">
            <a:avLst/>
          </a:prstGeom>
          <a:ln>
            <a:noFill/>
          </a:ln>
          <a:effectLst>
            <a:softEdge rad="112500"/>
          </a:effectLst>
        </p:spPr>
      </p:pic>
    </p:spTree>
    <p:extLst>
      <p:ext uri="{BB962C8B-B14F-4D97-AF65-F5344CB8AC3E}">
        <p14:creationId xmlns:p14="http://schemas.microsoft.com/office/powerpoint/2010/main" val="2447027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6423" y="1345865"/>
            <a:ext cx="11508346" cy="4794115"/>
          </a:xfrm>
        </p:spPr>
        <p:txBody>
          <a:bodyPr>
            <a:noAutofit/>
          </a:bodyPr>
          <a:lstStyle/>
          <a:p>
            <a:pPr algn="just">
              <a:lnSpc>
                <a:spcPct val="120000"/>
              </a:lnSpc>
            </a:pPr>
            <a:r>
              <a:rPr lang="en-US" sz="2400" dirty="0" smtClean="0">
                <a:latin typeface="Arial"/>
                <a:cs typeface="Arial"/>
              </a:rPr>
              <a:t>We</a:t>
            </a:r>
            <a:r>
              <a:rPr lang="en-US" sz="2400" dirty="0">
                <a:latin typeface="Arial"/>
                <a:cs typeface="Arial"/>
              </a:rPr>
              <a:t>, the representatives of National </a:t>
            </a:r>
            <a:r>
              <a:rPr lang="en-US" sz="2400" dirty="0" smtClean="0">
                <a:latin typeface="Arial"/>
                <a:cs typeface="Arial"/>
              </a:rPr>
              <a:t>Geospatial Information/Mapping </a:t>
            </a:r>
            <a:r>
              <a:rPr lang="en-US" sz="2400" dirty="0">
                <a:latin typeface="Arial"/>
                <a:cs typeface="Arial"/>
              </a:rPr>
              <a:t>Authorities (NMAs) of African States, supported by the African Union Commission (AUC), the United Nations Economic Commission for Africa (ECA), the United Nations Geospatial Information Management (UN-GGIM) Secretariat, and other partners, gathered in </a:t>
            </a:r>
            <a:r>
              <a:rPr lang="en-US" sz="2400" dirty="0" smtClean="0">
                <a:latin typeface="Arial"/>
                <a:cs typeface="Arial"/>
              </a:rPr>
              <a:t>Addis </a:t>
            </a:r>
            <a:r>
              <a:rPr lang="en-US" sz="2400" dirty="0" err="1" smtClean="0">
                <a:latin typeface="Arial"/>
                <a:cs typeface="Arial"/>
              </a:rPr>
              <a:t>Abeba</a:t>
            </a:r>
            <a:r>
              <a:rPr lang="en-US" sz="2400" dirty="0" smtClean="0">
                <a:latin typeface="Arial"/>
                <a:cs typeface="Arial"/>
              </a:rPr>
              <a:t>, Ethiopia from 1-4 October 2018, for </a:t>
            </a:r>
            <a:r>
              <a:rPr lang="en-US" sz="2400" dirty="0">
                <a:latin typeface="Arial"/>
                <a:cs typeface="Arial"/>
              </a:rPr>
              <a:t>the F</a:t>
            </a:r>
            <a:r>
              <a:rPr lang="en-US" sz="2400" dirty="0" smtClean="0">
                <a:latin typeface="Arial"/>
                <a:cs typeface="Arial"/>
              </a:rPr>
              <a:t>ourth meeting </a:t>
            </a:r>
            <a:r>
              <a:rPr lang="en-US" sz="2400" dirty="0">
                <a:latin typeface="Arial"/>
                <a:cs typeface="Arial"/>
              </a:rPr>
              <a:t>of the </a:t>
            </a:r>
            <a:r>
              <a:rPr lang="en-US" sz="2400" b="1" dirty="0">
                <a:solidFill>
                  <a:srgbClr val="3366FF"/>
                </a:solidFill>
                <a:latin typeface="Arial"/>
                <a:cs typeface="Arial"/>
              </a:rPr>
              <a:t>United Nations </a:t>
            </a:r>
            <a:r>
              <a:rPr lang="en-US" sz="2400" b="1" dirty="0" smtClean="0">
                <a:solidFill>
                  <a:srgbClr val="3366FF"/>
                </a:solidFill>
                <a:latin typeface="Arial"/>
                <a:cs typeface="Arial"/>
              </a:rPr>
              <a:t>Global Geospatial </a:t>
            </a:r>
            <a:r>
              <a:rPr lang="en-US" sz="2400" b="1" dirty="0">
                <a:solidFill>
                  <a:srgbClr val="3366FF"/>
                </a:solidFill>
                <a:latin typeface="Arial"/>
                <a:cs typeface="Arial"/>
              </a:rPr>
              <a:t>Information Management for Africa (</a:t>
            </a:r>
            <a:r>
              <a:rPr lang="en-US" sz="2400" b="1" dirty="0" err="1">
                <a:solidFill>
                  <a:srgbClr val="3366FF"/>
                </a:solidFill>
                <a:latin typeface="Arial"/>
                <a:cs typeface="Arial"/>
              </a:rPr>
              <a:t>UN-</a:t>
            </a:r>
            <a:r>
              <a:rPr lang="en-US" sz="2400" b="1" dirty="0" err="1" smtClean="0">
                <a:solidFill>
                  <a:srgbClr val="3366FF"/>
                </a:solidFill>
                <a:latin typeface="Arial"/>
                <a:cs typeface="Arial"/>
              </a:rPr>
              <a:t>GGIM:Africa</a:t>
            </a:r>
            <a:r>
              <a:rPr lang="en-US" sz="2400" dirty="0">
                <a:solidFill>
                  <a:srgbClr val="3366FF"/>
                </a:solidFill>
                <a:latin typeface="Arial"/>
                <a:cs typeface="Arial"/>
              </a:rPr>
              <a:t>)</a:t>
            </a:r>
            <a:endParaRPr lang="en-US" sz="2400" dirty="0" smtClean="0">
              <a:solidFill>
                <a:srgbClr val="3366FF"/>
              </a:solidFill>
              <a:latin typeface="Arial"/>
              <a:cs typeface="Arial"/>
            </a:endParaRPr>
          </a:p>
          <a:p>
            <a:pPr lvl="1" algn="just">
              <a:lnSpc>
                <a:spcPct val="120000"/>
              </a:lnSpc>
            </a:pPr>
            <a:r>
              <a:rPr lang="en-US" sz="2000" dirty="0" smtClean="0">
                <a:latin typeface="Arial"/>
                <a:cs typeface="Arial"/>
              </a:rPr>
              <a:t>Acknowledging </a:t>
            </a:r>
            <a:r>
              <a:rPr lang="en-US" sz="2000" dirty="0">
                <a:latin typeface="Arial"/>
                <a:cs typeface="Arial"/>
              </a:rPr>
              <a:t>that geospatial information science and technology and related disciplines are now commonly found as the driving force of many applications and services in industrial and socio-economic development, offering a radically different way in which we produce and use information required to manage our communities and economic </a:t>
            </a:r>
            <a:r>
              <a:rPr lang="en-US" sz="2000" dirty="0" smtClean="0">
                <a:latin typeface="Arial"/>
                <a:cs typeface="Arial"/>
              </a:rPr>
              <a:t>activities</a:t>
            </a:r>
            <a:r>
              <a:rPr lang="en-US" sz="2000" dirty="0">
                <a:latin typeface="Arial"/>
                <a:cs typeface="Arial"/>
              </a:rPr>
              <a:t>,</a:t>
            </a:r>
            <a:endParaRPr lang="en-US" sz="2000" dirty="0" smtClean="0">
              <a:latin typeface="Arial"/>
              <a:cs typeface="Arial"/>
            </a:endParaRPr>
          </a:p>
        </p:txBody>
      </p:sp>
      <p:sp>
        <p:nvSpPr>
          <p:cNvPr id="3" name="Title 2"/>
          <p:cNvSpPr>
            <a:spLocks noGrp="1"/>
          </p:cNvSpPr>
          <p:nvPr>
            <p:ph type="title"/>
          </p:nvPr>
        </p:nvSpPr>
        <p:spPr/>
        <p:txBody>
          <a:bodyPr>
            <a:normAutofit/>
          </a:bodyPr>
          <a:lstStyle/>
          <a:p>
            <a:r>
              <a:rPr lang="en-US" sz="3600" b="1" dirty="0" smtClean="0">
                <a:solidFill>
                  <a:srgbClr val="3366FF"/>
                </a:solidFill>
              </a:rPr>
              <a:t>Recommendations</a:t>
            </a:r>
            <a:endParaRPr lang="en-GB" sz="3600" b="1" dirty="0">
              <a:solidFill>
                <a:srgbClr val="3366FF"/>
              </a:solidFill>
            </a:endParaRPr>
          </a:p>
        </p:txBody>
      </p:sp>
    </p:spTree>
    <p:extLst>
      <p:ext uri="{BB962C8B-B14F-4D97-AF65-F5344CB8AC3E}">
        <p14:creationId xmlns:p14="http://schemas.microsoft.com/office/powerpoint/2010/main" val="130088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6423" y="1345865"/>
            <a:ext cx="11508346" cy="4794115"/>
          </a:xfrm>
        </p:spPr>
        <p:txBody>
          <a:bodyPr>
            <a:noAutofit/>
          </a:bodyPr>
          <a:lstStyle/>
          <a:p>
            <a:pPr marL="514350" indent="-514350" algn="just">
              <a:lnSpc>
                <a:spcPct val="120000"/>
              </a:lnSpc>
              <a:buFont typeface="+mj-lt"/>
              <a:buAutoNum type="arabicPeriod"/>
            </a:pPr>
            <a:r>
              <a:rPr lang="en-US" sz="2000" dirty="0">
                <a:latin typeface="Arial"/>
                <a:cs typeface="Arial"/>
              </a:rPr>
              <a:t>Request the ECA and the AUC to work collaboratively in the furtherance of advocating the importance of geospatial information in the achievement of the sustainable development </a:t>
            </a:r>
            <a:r>
              <a:rPr lang="en-US" sz="2000" dirty="0" smtClean="0">
                <a:latin typeface="Arial"/>
                <a:cs typeface="Arial"/>
              </a:rPr>
              <a:t>goals </a:t>
            </a:r>
            <a:r>
              <a:rPr lang="en-US" sz="2000" dirty="0">
                <a:latin typeface="Arial"/>
                <a:cs typeface="Arial"/>
              </a:rPr>
              <a:t>at national, regional and </a:t>
            </a:r>
            <a:r>
              <a:rPr lang="en-US" sz="2000" dirty="0" smtClean="0">
                <a:latin typeface="Arial"/>
                <a:cs typeface="Arial"/>
              </a:rPr>
              <a:t>global </a:t>
            </a:r>
            <a:r>
              <a:rPr lang="en-US" sz="2000" dirty="0">
                <a:latin typeface="Arial"/>
                <a:cs typeface="Arial"/>
              </a:rPr>
              <a:t>levels among </a:t>
            </a:r>
            <a:r>
              <a:rPr lang="en-US" sz="2000" dirty="0" smtClean="0">
                <a:latin typeface="Arial"/>
                <a:cs typeface="Arial"/>
              </a:rPr>
              <a:t>Member </a:t>
            </a:r>
            <a:r>
              <a:rPr lang="en-US" sz="2000" dirty="0">
                <a:latin typeface="Arial"/>
                <a:cs typeface="Arial"/>
              </a:rPr>
              <a:t>States, NGOs, academia, private sector and other stakeholders</a:t>
            </a:r>
            <a:r>
              <a:rPr lang="en-US" sz="2000" dirty="0" smtClean="0">
                <a:latin typeface="Arial"/>
                <a:cs typeface="Arial"/>
              </a:rPr>
              <a:t>.</a:t>
            </a:r>
          </a:p>
          <a:p>
            <a:pPr marL="514350" indent="-514350" algn="just">
              <a:lnSpc>
                <a:spcPct val="120000"/>
              </a:lnSpc>
              <a:buFont typeface="+mj-lt"/>
              <a:buAutoNum type="arabicPeriod"/>
            </a:pPr>
            <a:r>
              <a:rPr lang="en-US" sz="2000" dirty="0" smtClean="0">
                <a:latin typeface="Arial"/>
                <a:cs typeface="Arial"/>
              </a:rPr>
              <a:t>Request StatCom-Africa convey to the consideration of the African </a:t>
            </a:r>
            <a:r>
              <a:rPr lang="en-US" sz="2000" dirty="0">
                <a:latin typeface="Arial"/>
                <a:cs typeface="Arial"/>
              </a:rPr>
              <a:t>Conference of Ministers responsible for Finance, Economic and Social Development and Planning, </a:t>
            </a:r>
            <a:r>
              <a:rPr lang="en-US" sz="2000" dirty="0" smtClean="0">
                <a:latin typeface="Arial"/>
                <a:cs typeface="Arial"/>
              </a:rPr>
              <a:t>the formal endorsement of the Regional </a:t>
            </a:r>
            <a:r>
              <a:rPr lang="en-US" sz="2000" dirty="0">
                <a:latin typeface="Arial"/>
                <a:cs typeface="Arial"/>
              </a:rPr>
              <a:t>Committee of the </a:t>
            </a:r>
            <a:r>
              <a:rPr lang="en-US" sz="2000" b="1" dirty="0">
                <a:solidFill>
                  <a:srgbClr val="3366FF"/>
                </a:solidFill>
                <a:latin typeface="Arial"/>
                <a:cs typeface="Arial"/>
              </a:rPr>
              <a:t>United Nations Geospatial Information Management for Africa (UN-GGIM: Africa)</a:t>
            </a:r>
            <a:r>
              <a:rPr lang="en-US" sz="2000" dirty="0">
                <a:latin typeface="Arial"/>
                <a:cs typeface="Arial"/>
              </a:rPr>
              <a:t>, as an overarching governance framework in the field of geospatial information management, science and technology, in order to ensure that UN-GGIM: Africa is able to </a:t>
            </a:r>
            <a:r>
              <a:rPr lang="en-US" sz="2000" dirty="0" err="1">
                <a:latin typeface="Arial"/>
                <a:cs typeface="Arial"/>
              </a:rPr>
              <a:t>mould</a:t>
            </a:r>
            <a:r>
              <a:rPr lang="en-US" sz="2000" dirty="0">
                <a:latin typeface="Arial"/>
                <a:cs typeface="Arial"/>
              </a:rPr>
              <a:t> policy and strategic actions, suited to African issues and ensure that national bodies are capable of addressing their unique concerns</a:t>
            </a:r>
            <a:r>
              <a:rPr lang="en-US" sz="2000" dirty="0" smtClean="0">
                <a:latin typeface="Arial"/>
                <a:cs typeface="Arial"/>
              </a:rPr>
              <a:t>.</a:t>
            </a:r>
          </a:p>
        </p:txBody>
      </p:sp>
      <p:sp>
        <p:nvSpPr>
          <p:cNvPr id="3" name="Title 2"/>
          <p:cNvSpPr>
            <a:spLocks noGrp="1"/>
          </p:cNvSpPr>
          <p:nvPr>
            <p:ph type="title"/>
          </p:nvPr>
        </p:nvSpPr>
        <p:spPr/>
        <p:txBody>
          <a:bodyPr/>
          <a:lstStyle/>
          <a:p>
            <a:r>
              <a:rPr lang="en-US" b="1" dirty="0" smtClean="0">
                <a:solidFill>
                  <a:srgbClr val="3366FF"/>
                </a:solidFill>
              </a:rPr>
              <a:t>Recommendations</a:t>
            </a:r>
            <a:endParaRPr lang="en-GB" b="1" dirty="0">
              <a:solidFill>
                <a:srgbClr val="3366FF"/>
              </a:solidFill>
            </a:endParaRPr>
          </a:p>
        </p:txBody>
      </p:sp>
    </p:spTree>
    <p:extLst>
      <p:ext uri="{BB962C8B-B14F-4D97-AF65-F5344CB8AC3E}">
        <p14:creationId xmlns:p14="http://schemas.microsoft.com/office/powerpoint/2010/main" val="170514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F304CC5E-5FBD-44BD-84EF-0B41894F222C}"/>
              </a:ext>
            </a:extLst>
          </p:cNvPr>
          <p:cNvSpPr>
            <a:spLocks noGrp="1"/>
          </p:cNvSpPr>
          <p:nvPr>
            <p:ph idx="1"/>
          </p:nvPr>
        </p:nvSpPr>
        <p:spPr>
          <a:xfrm>
            <a:off x="592539" y="1470782"/>
            <a:ext cx="7364105" cy="4775645"/>
          </a:xfrm>
        </p:spPr>
        <p:txBody>
          <a:bodyPr>
            <a:normAutofit/>
          </a:bodyPr>
          <a:lstStyle/>
          <a:p>
            <a:r>
              <a:rPr lang="en-US" sz="3000" dirty="0" smtClean="0"/>
              <a:t>A framework for Action: the UN-GGIM:Africa Action Plan</a:t>
            </a:r>
            <a:endParaRPr lang="en-US" sz="3000" dirty="0"/>
          </a:p>
          <a:p>
            <a:r>
              <a:rPr lang="en-US" sz="3000" dirty="0" smtClean="0"/>
              <a:t>English: </a:t>
            </a:r>
            <a:r>
              <a:rPr lang="en-US" sz="2000" dirty="0"/>
              <a:t>www.uneca.org/sites/default/files/PublicationFiles/un-ggim_-_geospatial_information_for_sustainable_development_in_africa-20171115.pdf</a:t>
            </a:r>
          </a:p>
          <a:p>
            <a:r>
              <a:rPr lang="en-US" sz="3000" dirty="0" smtClean="0"/>
              <a:t>French: </a:t>
            </a:r>
            <a:r>
              <a:rPr lang="en-US" sz="2000" dirty="0" smtClean="0"/>
              <a:t>www.uneca.org/sites/default/files/PublicationFiles/geospatial_information_for_sustainable_development_in_africa_fre-20171115.pdf</a:t>
            </a:r>
          </a:p>
          <a:p>
            <a:r>
              <a:rPr lang="en-US" sz="2000" dirty="0" smtClean="0"/>
              <a:t>Nonguierma@un.org</a:t>
            </a:r>
            <a:endParaRPr lang="en-US" sz="2000" dirty="0"/>
          </a:p>
        </p:txBody>
      </p:sp>
      <p:sp>
        <p:nvSpPr>
          <p:cNvPr id="3" name="Title 2">
            <a:extLst>
              <a:ext uri="{FF2B5EF4-FFF2-40B4-BE49-F238E27FC236}">
                <a16:creationId xmlns:a16="http://schemas.microsoft.com/office/drawing/2014/main" xmlns="" id="{C9D2946B-B48B-4167-9024-01B197F43AE2}"/>
              </a:ext>
            </a:extLst>
          </p:cNvPr>
          <p:cNvSpPr>
            <a:spLocks noGrp="1"/>
          </p:cNvSpPr>
          <p:nvPr>
            <p:ph type="title"/>
          </p:nvPr>
        </p:nvSpPr>
        <p:spPr>
          <a:xfrm>
            <a:off x="715085" y="18255"/>
            <a:ext cx="11090228" cy="1325563"/>
          </a:xfrm>
        </p:spPr>
        <p:txBody>
          <a:bodyPr>
            <a:normAutofit/>
          </a:bodyPr>
          <a:lstStyle/>
          <a:p>
            <a:r>
              <a:rPr lang="en-US" b="1" dirty="0">
                <a:solidFill>
                  <a:srgbClr val="FF6600"/>
                </a:solidFill>
              </a:rPr>
              <a:t>Thank You </a:t>
            </a:r>
            <a:r>
              <a:rPr lang="en-US" dirty="0"/>
              <a:t>[www.un-ggim-Africa.org]</a:t>
            </a:r>
            <a:endParaRPr lang="en-GB"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8816541" y="1401062"/>
            <a:ext cx="3375459" cy="4897168"/>
          </a:xfrm>
          <a:prstGeom prst="rect">
            <a:avLst/>
          </a:prstGeom>
          <a:noFill/>
          <a:ln>
            <a:noFill/>
          </a:ln>
        </p:spPr>
      </p:pic>
    </p:spTree>
    <p:extLst>
      <p:ext uri="{BB962C8B-B14F-4D97-AF65-F5344CB8AC3E}">
        <p14:creationId xmlns:p14="http://schemas.microsoft.com/office/powerpoint/2010/main" val="3971079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esentation level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tx2">
              <a:lumMod val="20000"/>
              <a:lumOff val="80000"/>
            </a:schemeClr>
          </a:solidFill>
        </a:ln>
      </a:spPr>
      <a:bodyPr wrap="none" rtlCol="0">
        <a:spAutoFit/>
      </a:bodyPr>
      <a:lstStyle>
        <a:defPPr>
          <a:defRPr dirty="0" err="1" smtClean="0">
            <a:ln>
              <a:solidFill>
                <a:schemeClr val="accent1">
                  <a:lumMod val="20000"/>
                  <a:lumOff val="80000"/>
                </a:schemeClr>
              </a:solidFill>
            </a:ln>
          </a:defRPr>
        </a:defPPr>
      </a:lstStyle>
    </a:txDef>
  </a:objectDefaults>
  <a:extraClrSchemeLst/>
  <a:extLst>
    <a:ext uri="{05A4C25C-085E-4340-85A3-A5531E510DB2}">
      <thm15:themeFamily xmlns:thm15="http://schemas.microsoft.com/office/thememl/2012/main" xmlns="" name="Presentation level design" id="{00E2FDB5-77A3-416C-8232-A2B8AB0B9A01}" vid="{6E3E8A63-E899-4F92-AFE5-C80B3CCFC0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3AA760-FEA7-44E2-BB85-0893DB8CD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 design slides (Level design)</Template>
  <TotalTime>0</TotalTime>
  <Words>2042</Words>
  <Application>Microsoft Macintosh PowerPoint</Application>
  <PresentationFormat>Custom</PresentationFormat>
  <Paragraphs>208</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Presentation level design</vt:lpstr>
      <vt:lpstr>Integration of Geospatial and Statistical Information</vt:lpstr>
      <vt:lpstr>Outlines – Spatially-Enabled Statistics</vt:lpstr>
      <vt:lpstr>Why We Need Geospatial Information for Sustainable Development (GI4SD)</vt:lpstr>
      <vt:lpstr>Assessment of the Status of Mainstreaming Geospatial into Statistical Processes in Africa</vt:lpstr>
      <vt:lpstr>Nexus Issues in Linking Geography and Statistics</vt:lpstr>
      <vt:lpstr>The African Statistical Spatial Framework: Overarching Principles (From the GSGF)</vt:lpstr>
      <vt:lpstr>The African Statistical Spatial Framework : Dimensions</vt:lpstr>
      <vt:lpstr>The African Statistical Spatial Framework: Strategic Objectives</vt:lpstr>
      <vt:lpstr>Next Step: From Global to Local - Downscaling into NSSF</vt:lpstr>
      <vt:lpstr>Next Step: Leveraging the Spatially-enabled Statistics Dimensions</vt:lpstr>
      <vt:lpstr>Next Steps: Implementing Quick Wins</vt:lpstr>
      <vt:lpstr>Concluding Remarks</vt:lpstr>
      <vt:lpstr>Recommendations</vt:lpstr>
      <vt:lpstr>Recommendations</vt:lpstr>
      <vt:lpstr>Thank You [www.un-ggim-Africa.org]</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Jntegration of Geospatial and Statistics</dc:title>
  <dc:subject>Integration of Geospatial and Statistics</dc:subject>
  <dc:creator>SM</dc:creator>
  <cp:keywords/>
  <dc:description/>
  <cp:lastModifiedBy/>
  <cp:revision>1</cp:revision>
  <dcterms:created xsi:type="dcterms:W3CDTF">2016-11-12T13:36:42Z</dcterms:created>
  <dcterms:modified xsi:type="dcterms:W3CDTF">2018-10-04T05:34:33Z</dcterms:modified>
  <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TC034605409991</vt:lpwstr>
  </property>
</Properties>
</file>