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  <p:sldMasterId id="2147483672" r:id="rId7"/>
  </p:sldMasterIdLst>
  <p:notesMasterIdLst>
    <p:notesMasterId r:id="rId17"/>
  </p:notesMasterIdLst>
  <p:sldIdLst>
    <p:sldId id="290" r:id="rId8"/>
    <p:sldId id="401" r:id="rId9"/>
    <p:sldId id="299" r:id="rId10"/>
    <p:sldId id="360" r:id="rId11"/>
    <p:sldId id="362" r:id="rId12"/>
    <p:sldId id="349" r:id="rId13"/>
    <p:sldId id="406" r:id="rId14"/>
    <p:sldId id="407" r:id="rId15"/>
    <p:sldId id="312" r:id="rId16"/>
  </p:sldIdLst>
  <p:sldSz cx="9144000" cy="6858000" type="screen4x3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51ACDA9-30AF-4245-BAF6-AB10B1C1A8AA}">
          <p14:sldIdLst>
            <p14:sldId id="290"/>
            <p14:sldId id="401"/>
            <p14:sldId id="299"/>
            <p14:sldId id="360"/>
            <p14:sldId id="362"/>
            <p14:sldId id="349"/>
            <p14:sldId id="406"/>
            <p14:sldId id="407"/>
            <p14:sldId id="3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288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N Julia, DCD/FSD" initials="BJD" lastIdx="3" clrIdx="0">
    <p:extLst>
      <p:ext uri="{19B8F6BF-5375-455C-9EA6-DF929625EA0E}">
        <p15:presenceInfo xmlns:p15="http://schemas.microsoft.com/office/powerpoint/2012/main" userId="S-1-5-21-2146598497-832928401-1254845835-25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6BA42C"/>
    <a:srgbClr val="903060"/>
    <a:srgbClr val="C04080"/>
    <a:srgbClr val="661533"/>
    <a:srgbClr val="7A2851"/>
    <a:srgbClr val="82C836"/>
    <a:srgbClr val="ECECEC"/>
    <a:srgbClr val="F2F2F2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503" autoAdjust="0"/>
    <p:restoredTop sz="92138" autoAdjust="0"/>
  </p:normalViewPr>
  <p:slideViewPr>
    <p:cSldViewPr snapToGrid="0" snapToObjects="1">
      <p:cViewPr varScale="1">
        <p:scale>
          <a:sx n="84" d="100"/>
          <a:sy n="84" d="100"/>
        </p:scale>
        <p:origin x="206" y="86"/>
      </p:cViewPr>
      <p:guideLst>
        <p:guide orient="horz" pos="2205"/>
        <p:guide pos="2887"/>
      </p:guideLst>
    </p:cSldViewPr>
  </p:slideViewPr>
  <p:outlineViewPr>
    <p:cViewPr>
      <p:scale>
        <a:sx n="33" d="100"/>
        <a:sy n="33" d="100"/>
      </p:scale>
      <p:origin x="0" y="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-3918" y="-78"/>
      </p:cViewPr>
      <p:guideLst>
        <p:guide orient="horz" pos="3132"/>
        <p:guide pos="2144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4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9099" cy="497205"/>
          </a:xfrm>
          <a:prstGeom prst="rect">
            <a:avLst/>
          </a:prstGeom>
        </p:spPr>
        <p:txBody>
          <a:bodyPr vert="horz" lIns="91675" tIns="45838" rIns="91675" bIns="45838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43" y="0"/>
            <a:ext cx="2949099" cy="497205"/>
          </a:xfrm>
          <a:prstGeom prst="rect">
            <a:avLst/>
          </a:prstGeom>
        </p:spPr>
        <p:txBody>
          <a:bodyPr vert="horz" lIns="91675" tIns="45838" rIns="91675" bIns="45838" rtlCol="0"/>
          <a:lstStyle>
            <a:lvl1pPr algn="r">
              <a:defRPr sz="1200"/>
            </a:lvl1pPr>
          </a:lstStyle>
          <a:p>
            <a:fld id="{943F19C9-0A61-46E8-927C-07C72396AB1E}" type="datetimeFigureOut">
              <a:rPr lang="en-GB" smtClean="0"/>
              <a:t>04/10/2018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75" tIns="45838" rIns="91675" bIns="458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23451"/>
            <a:ext cx="5444490" cy="4474845"/>
          </a:xfrm>
          <a:prstGeom prst="rect">
            <a:avLst/>
          </a:prstGeom>
        </p:spPr>
        <p:txBody>
          <a:bodyPr vert="horz" lIns="91675" tIns="45838" rIns="91675" bIns="458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45169"/>
            <a:ext cx="2949099" cy="497205"/>
          </a:xfrm>
          <a:prstGeom prst="rect">
            <a:avLst/>
          </a:prstGeom>
        </p:spPr>
        <p:txBody>
          <a:bodyPr vert="horz" lIns="91675" tIns="45838" rIns="91675" bIns="45838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43" y="9445169"/>
            <a:ext cx="2949099" cy="497205"/>
          </a:xfrm>
          <a:prstGeom prst="rect">
            <a:avLst/>
          </a:prstGeom>
        </p:spPr>
        <p:txBody>
          <a:bodyPr vert="horz" lIns="91675" tIns="45838" rIns="91675" bIns="45838" rtlCol="0" anchor="b"/>
          <a:lstStyle>
            <a:lvl1pPr algn="r">
              <a:defRPr sz="1200"/>
            </a:lvl1pPr>
          </a:lstStyle>
          <a:p>
            <a:fld id="{93F70B30-CD6B-4225-9025-E96FB6AA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642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B8CC3-394E-4518-947B-AB7AAE0D419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714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>
              <a:latin typeface="HelveticaNeueLT Std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E5B42-778B-4805-8AA3-E4BD0B1237DC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0304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6952">
              <a:defRPr/>
            </a:pPr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35B7C-341E-4DE4-BF80-197F46169B3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170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61938" lvl="1" indent="0">
              <a:spcAft>
                <a:spcPts val="600"/>
              </a:spcAft>
              <a:buFont typeface="Courier New" panose="02070309020205020404" pitchFamily="49" charset="0"/>
              <a:buNone/>
            </a:pPr>
            <a:endParaRPr lang="en-GB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35B7C-341E-4DE4-BF80-197F46169B3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170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>
              <a:latin typeface="HelveticaNeueLT Std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E5B42-778B-4805-8AA3-E4BD0B1237DC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0304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>
              <a:latin typeface="HelveticaNeueLT Std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E5B42-778B-4805-8AA3-E4BD0B1237DC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0414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>
              <a:latin typeface="HelveticaNeueLT Std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E5B42-778B-4805-8AA3-E4BD0B1237DC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4604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462" y="2130425"/>
            <a:ext cx="7772400" cy="1470025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3462" y="3433194"/>
            <a:ext cx="6400800" cy="643855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6560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913"/>
            <a:ext cx="8229600" cy="1143000"/>
          </a:xfrm>
        </p:spPr>
        <p:txBody>
          <a:bodyPr/>
          <a:lstStyle>
            <a:lvl1pPr>
              <a:defRPr>
                <a:solidFill>
                  <a:srgbClr val="00999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2086"/>
            <a:ext cx="8229600" cy="4525963"/>
          </a:xfrm>
        </p:spPr>
        <p:txBody>
          <a:bodyPr/>
          <a:lstStyle>
            <a:lvl1pPr>
              <a:buClr>
                <a:srgbClr val="009999"/>
              </a:buClr>
              <a:defRPr sz="2800">
                <a:latin typeface="+mj-lt"/>
              </a:defRPr>
            </a:lvl1pPr>
            <a:lvl2pPr>
              <a:buClr>
                <a:srgbClr val="BEA56E"/>
              </a:buClr>
              <a:defRPr sz="2400">
                <a:latin typeface="+mj-lt"/>
              </a:defRPr>
            </a:lvl2pPr>
            <a:lvl3pPr>
              <a:buClr>
                <a:schemeClr val="bg1">
                  <a:lumMod val="65000"/>
                </a:schemeClr>
              </a:buClr>
              <a:defRPr sz="2000">
                <a:latin typeface="+mj-lt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41349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419" y="442367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6419" y="292349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12A3E4-044F-450C-91BD-FAA0A7B488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59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70C0"/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0070C0"/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12A3E4-044F-450C-91BD-FAA0A7B488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469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12A3E4-044F-450C-91BD-FAA0A7B488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651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676" y="6498639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900" b="0"/>
            </a:lvl1pPr>
          </a:lstStyle>
          <a:p>
            <a:fld id="{F312A3E4-044F-450C-91BD-FAA0A7B4880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8739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12A3E4-044F-450C-91BD-FAA0A7B488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76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12A3E4-044F-450C-91BD-FAA0A7B488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24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12A3E4-044F-450C-91BD-FAA0A7B488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26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12A3E4-044F-450C-91BD-FAA0A7B488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090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312A3E4-044F-450C-91BD-FAA0A7B488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25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8C46-5388-4B7C-9E01-7BDC4E5D3321}" type="datetimeFigureOut">
              <a:rPr lang="en-GB" smtClean="0"/>
              <a:t>04/10/2018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FECD5-C448-4AB8-80A8-EF872379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336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8C46-5388-4B7C-9E01-7BDC4E5D3321}" type="datetimeFigureOut">
              <a:rPr lang="en-GB" smtClean="0"/>
              <a:t>04/10/2018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FECD5-C448-4AB8-80A8-EF872379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687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8C46-5388-4B7C-9E01-7BDC4E5D3321}" type="datetimeFigureOut">
              <a:rPr lang="en-GB" smtClean="0"/>
              <a:t>04/10/2018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FECD5-C448-4AB8-80A8-EF872379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529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8C46-5388-4B7C-9E01-7BDC4E5D3321}" type="datetimeFigureOut">
              <a:rPr lang="en-GB" smtClean="0"/>
              <a:t>04/10/2018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FECD5-C448-4AB8-80A8-EF872379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329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8C46-5388-4B7C-9E01-7BDC4E5D3321}" type="datetimeFigureOut">
              <a:rPr lang="en-GB" smtClean="0"/>
              <a:t>04/10/2018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FECD5-C448-4AB8-80A8-EF872379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6438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8C46-5388-4B7C-9E01-7BDC4E5D3321}" type="datetimeFigureOut">
              <a:rPr lang="en-GB" smtClean="0"/>
              <a:t>04/10/2018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FECD5-C448-4AB8-80A8-EF872379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300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8C46-5388-4B7C-9E01-7BDC4E5D3321}" type="datetimeFigureOut">
              <a:rPr lang="en-GB" smtClean="0"/>
              <a:t>04/10/2018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FECD5-C448-4AB8-80A8-EF872379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471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8C46-5388-4B7C-9E01-7BDC4E5D3321}" type="datetimeFigureOut">
              <a:rPr lang="en-GB" smtClean="0"/>
              <a:t>04/10/2018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FECD5-C448-4AB8-80A8-EF872379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7644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8C46-5388-4B7C-9E01-7BDC4E5D3321}" type="datetimeFigureOut">
              <a:rPr lang="en-GB" smtClean="0"/>
              <a:t>04/10/2018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FECD5-C448-4AB8-80A8-EF872379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41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8C46-5388-4B7C-9E01-7BDC4E5D3321}" type="datetimeFigureOut">
              <a:rPr lang="en-GB" smtClean="0"/>
              <a:t>04/10/2018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FECD5-C448-4AB8-80A8-EF872379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0872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48C46-5388-4B7C-9E01-7BDC4E5D3321}" type="datetimeFigureOut">
              <a:rPr lang="en-GB" smtClean="0"/>
              <a:t>04/10/2018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FECD5-C448-4AB8-80A8-EF872379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01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49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8208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1122"/>
            <a:ext cx="914400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8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000" b="1" kern="1200">
          <a:solidFill>
            <a:srgbClr val="0070C0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9999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669940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48C46-5388-4B7C-9E01-7BDC4E5D3321}" type="datetimeFigureOut">
              <a:rPr lang="en-GB" smtClean="0"/>
              <a:t>04/10/2018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FECD5-C448-4AB8-80A8-EF8723795B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723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2A3E4-044F-450C-91BD-FAA0A7B48803}" type="slidenum">
              <a:rPr lang="en-GB" smtClean="0"/>
              <a:t>1</a:t>
            </a:fld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952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74811" y="5213350"/>
            <a:ext cx="8770406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70C0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2000" i="1" dirty="0" err="1">
                <a:latin typeface="Arial" charset="0"/>
                <a:ea typeface="MS PGothic" pitchFamily="34" charset="-128"/>
              </a:rPr>
              <a:t>Pali</a:t>
            </a:r>
            <a:r>
              <a:rPr lang="en-US" sz="2000" i="1" dirty="0">
                <a:latin typeface="Arial" charset="0"/>
                <a:ea typeface="MS PGothic" pitchFamily="34" charset="-128"/>
              </a:rPr>
              <a:t> </a:t>
            </a:r>
            <a:r>
              <a:rPr lang="en-US" sz="2000" i="1" dirty="0" err="1">
                <a:latin typeface="Arial" charset="0"/>
                <a:ea typeface="MS PGothic" pitchFamily="34" charset="-128"/>
              </a:rPr>
              <a:t>Lehohla</a:t>
            </a:r>
            <a:endParaRPr lang="en-US" sz="2000" i="1" dirty="0">
              <a:latin typeface="Arial" charset="0"/>
              <a:ea typeface="MS PGothic" pitchFamily="34" charset="-128"/>
            </a:endParaRPr>
          </a:p>
          <a:p>
            <a:pPr algn="l" fontAlgn="base">
              <a:lnSpc>
                <a:spcPct val="120000"/>
              </a:lnSpc>
              <a:spcAft>
                <a:spcPct val="0"/>
              </a:spcAft>
              <a:buClr>
                <a:srgbClr val="009999"/>
              </a:buClr>
            </a:pPr>
            <a:r>
              <a:rPr lang="en-US" sz="2000" b="0" i="1" dirty="0"/>
              <a:t>Expert and member of the TOSSD Task Force </a:t>
            </a:r>
            <a:endParaRPr lang="en-GB" sz="2000" b="0" i="1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74811" y="3310293"/>
            <a:ext cx="8874596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70C0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GB" sz="2400" dirty="0"/>
              <a:t>Presentation of the new statistical measure </a:t>
            </a:r>
          </a:p>
          <a:p>
            <a:pPr algn="l">
              <a:lnSpc>
                <a:spcPct val="120000"/>
              </a:lnSpc>
            </a:pPr>
            <a:r>
              <a:rPr lang="en-GB" sz="2400" dirty="0"/>
              <a:t>Total Official Support for Sustainable Development (TOSSD)</a:t>
            </a:r>
          </a:p>
          <a:p>
            <a:pPr algn="l">
              <a:lnSpc>
                <a:spcPct val="120000"/>
              </a:lnSpc>
            </a:pPr>
            <a:endParaRPr lang="en-GB" sz="2400" dirty="0"/>
          </a:p>
          <a:p>
            <a:pPr algn="l">
              <a:lnSpc>
                <a:spcPct val="120000"/>
              </a:lnSpc>
            </a:pPr>
            <a:r>
              <a:rPr lang="fr-FR" sz="2000" dirty="0"/>
              <a:t>Addis </a:t>
            </a:r>
            <a:r>
              <a:rPr lang="fr-FR" sz="2000" dirty="0" err="1"/>
              <a:t>Ababa</a:t>
            </a:r>
            <a:r>
              <a:rPr lang="fr-FR" sz="2000" dirty="0"/>
              <a:t>, 4 </a:t>
            </a:r>
            <a:r>
              <a:rPr lang="fr-FR" sz="2000" dirty="0" err="1"/>
              <a:t>October</a:t>
            </a:r>
            <a:r>
              <a:rPr lang="fr-FR" sz="2000" dirty="0"/>
              <a:t> 2018</a:t>
            </a:r>
            <a:endParaRPr lang="en-GB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11" y="78440"/>
            <a:ext cx="5924550" cy="297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29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014" y="261093"/>
            <a:ext cx="8400197" cy="5425332"/>
          </a:xfrm>
        </p:spPr>
        <p:txBody>
          <a:bodyPr>
            <a:noAutofit/>
          </a:bodyPr>
          <a:lstStyle/>
          <a:p>
            <a:pPr marL="0" indent="0" algn="ctr">
              <a:buClr>
                <a:srgbClr val="0070C0"/>
              </a:buClr>
              <a:buNone/>
            </a:pPr>
            <a:r>
              <a:rPr lang="en-US" sz="3600" b="1" dirty="0">
                <a:solidFill>
                  <a:srgbClr val="0070C0"/>
                </a:solidFill>
              </a:rPr>
              <a:t>Outline</a:t>
            </a:r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Clr>
                <a:srgbClr val="0070C0"/>
              </a:buClr>
              <a:buFont typeface="+mj-lt"/>
              <a:buAutoNum type="arabicPeriod"/>
            </a:pPr>
            <a:endParaRPr lang="en-US" b="1" dirty="0"/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Clr>
                <a:srgbClr val="0070C0"/>
              </a:buClr>
              <a:buFont typeface="+mj-lt"/>
              <a:buAutoNum type="arabicPeriod"/>
            </a:pPr>
            <a:r>
              <a:rPr lang="en-US" b="1" dirty="0"/>
              <a:t>What is TOSSD?</a:t>
            </a:r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Clr>
                <a:srgbClr val="0070C0"/>
              </a:buClr>
              <a:buFont typeface="+mj-lt"/>
              <a:buAutoNum type="arabicPeriod"/>
            </a:pPr>
            <a:r>
              <a:rPr lang="en-US" b="1" dirty="0"/>
              <a:t>Work of the International Task Force</a:t>
            </a:r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Clr>
                <a:srgbClr val="0070C0"/>
              </a:buClr>
              <a:buFont typeface="+mj-lt"/>
              <a:buAutoNum type="arabicPeriod"/>
            </a:pPr>
            <a:r>
              <a:rPr lang="en-US" b="1" dirty="0"/>
              <a:t>Timeline of TOSSD development</a:t>
            </a:r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Clr>
                <a:srgbClr val="0070C0"/>
              </a:buClr>
              <a:buFont typeface="+mj-lt"/>
              <a:buAutoNum type="arabicPeriod"/>
            </a:pPr>
            <a:r>
              <a:rPr lang="en-US" b="1" dirty="0"/>
              <a:t>Potential of TOSSD to fill statistical data gaps</a:t>
            </a:r>
          </a:p>
          <a:p>
            <a:pPr marL="514350" indent="-514350" algn="just">
              <a:spcBef>
                <a:spcPts val="1200"/>
              </a:spcBef>
              <a:spcAft>
                <a:spcPts val="1200"/>
              </a:spcAft>
              <a:buClr>
                <a:srgbClr val="0070C0"/>
              </a:buClr>
              <a:buFont typeface="+mj-lt"/>
              <a:buAutoNum type="arabicPeriod"/>
            </a:pPr>
            <a:r>
              <a:rPr lang="en-US" b="1" dirty="0"/>
              <a:t>TOSSD and global SDG monitoring framework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84326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188" y="0"/>
            <a:ext cx="8229600" cy="817956"/>
          </a:xfrm>
        </p:spPr>
        <p:txBody>
          <a:bodyPr>
            <a:normAutofit/>
          </a:bodyPr>
          <a:lstStyle/>
          <a:p>
            <a:pPr marL="0" indent="0"/>
            <a:r>
              <a:rPr lang="en-US" sz="3200" dirty="0">
                <a:solidFill>
                  <a:srgbClr val="0070C0"/>
                </a:solidFill>
              </a:rPr>
              <a:t>1. What is TOSSD?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815030"/>
            <a:ext cx="9033641" cy="5393658"/>
          </a:xfrm>
        </p:spPr>
        <p:txBody>
          <a:bodyPr>
            <a:noAutofit/>
          </a:bodyPr>
          <a:lstStyle/>
          <a:p>
            <a:pPr lvl="0" algn="just">
              <a:spcAft>
                <a:spcPts val="600"/>
              </a:spcAft>
            </a:pPr>
            <a:r>
              <a:rPr lang="en-GB" sz="2400" b="1" dirty="0"/>
              <a:t>TOSSD is a statistical measure that includes all officially-supported resource flows to promote sustainable development in developing countries, to support development enablers and to address global challenges at regional or global levels.</a:t>
            </a:r>
          </a:p>
          <a:p>
            <a:pPr lvl="1" algn="just">
              <a:spcBef>
                <a:spcPts val="0"/>
              </a:spcBef>
            </a:pPr>
            <a:endParaRPr lang="en-GB" sz="800" dirty="0"/>
          </a:p>
          <a:p>
            <a:pPr lvl="1" algn="just">
              <a:spcBef>
                <a:spcPts val="0"/>
              </a:spcBef>
            </a:pPr>
            <a:r>
              <a:rPr lang="en-GB" sz="2200" dirty="0"/>
              <a:t>Official bilateral and multilateral institutions.</a:t>
            </a:r>
          </a:p>
          <a:p>
            <a:pPr lvl="1" algn="just">
              <a:spcBef>
                <a:spcPts val="0"/>
              </a:spcBef>
            </a:pPr>
            <a:r>
              <a:rPr lang="en-GB" sz="2200" dirty="0"/>
              <a:t>Traditional donors and emerging economies, including through south-south co-operation and triangular co-operation. </a:t>
            </a:r>
          </a:p>
          <a:p>
            <a:pPr lvl="1" algn="just">
              <a:spcBef>
                <a:spcPts val="0"/>
              </a:spcBef>
            </a:pPr>
            <a:r>
              <a:rPr lang="en-GB" sz="2200" dirty="0"/>
              <a:t>All instruments (concessional and non concessional).</a:t>
            </a:r>
          </a:p>
          <a:p>
            <a:pPr lvl="1" algn="just">
              <a:spcBef>
                <a:spcPts val="0"/>
              </a:spcBef>
            </a:pPr>
            <a:r>
              <a:rPr lang="en-GB" sz="2200" dirty="0"/>
              <a:t>Also captures private resources that are mobilised through official means .</a:t>
            </a:r>
          </a:p>
          <a:p>
            <a:pPr algn="just">
              <a:spcAft>
                <a:spcPts val="600"/>
              </a:spcAft>
            </a:pPr>
            <a:r>
              <a:rPr lang="en-GB" sz="2400" b="1" dirty="0"/>
              <a:t>TOSSD is complementary to ODA. It covers a broader range of flows is focused on sustainable development.</a:t>
            </a:r>
          </a:p>
          <a:p>
            <a:pPr lvl="1" algn="just">
              <a:spcAft>
                <a:spcPts val="600"/>
              </a:spcAft>
            </a:pPr>
            <a:r>
              <a:rPr lang="en-GB" sz="2200" dirty="0"/>
              <a:t>Need to move “from billions to trillions” of financing to achieve the SDGs. </a:t>
            </a:r>
          </a:p>
          <a:p>
            <a:pPr marL="0" indent="0" algn="just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83563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1" r="2272"/>
          <a:stretch/>
        </p:blipFill>
        <p:spPr bwMode="auto">
          <a:xfrm>
            <a:off x="1667615" y="830896"/>
            <a:ext cx="5432623" cy="2289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22696" y="897231"/>
            <a:ext cx="11755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/>
              <a:t>Resources to developing countries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7269657" y="897231"/>
            <a:ext cx="13939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/>
              <a:t>Global level expenditures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76" y="3018626"/>
            <a:ext cx="3806852" cy="292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029" y="2975946"/>
            <a:ext cx="3817147" cy="33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396987" y="140146"/>
            <a:ext cx="29000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1. What is TOSSD?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303561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4" y="1124744"/>
            <a:ext cx="89644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en-GB" sz="2200" dirty="0"/>
              <a:t>Established in 2017 following the call at the </a:t>
            </a:r>
            <a:r>
              <a:rPr lang="en-GB" sz="2200" b="1" dirty="0"/>
              <a:t>3</a:t>
            </a:r>
            <a:r>
              <a:rPr lang="en-GB" sz="2200" b="1" baseline="30000" dirty="0"/>
              <a:t>rd</a:t>
            </a:r>
            <a:r>
              <a:rPr lang="en-GB" sz="2200" b="1" dirty="0"/>
              <a:t> International Conference on Financing for Development </a:t>
            </a:r>
            <a:r>
              <a:rPr lang="en-GB" sz="2200" dirty="0"/>
              <a:t>to develop the TOSSD framework in an open, inclusive and transparent manner. </a:t>
            </a:r>
          </a:p>
          <a:p>
            <a:pPr lvl="0">
              <a:spcAft>
                <a:spcPts val="600"/>
              </a:spcAft>
            </a:pPr>
            <a:endParaRPr lang="en-GB" sz="8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200" b="1" dirty="0"/>
              <a:t>Co-chairs: </a:t>
            </a:r>
            <a:r>
              <a:rPr lang="fr-FR" sz="2200" dirty="0"/>
              <a:t>Mr </a:t>
            </a:r>
            <a:r>
              <a:rPr lang="fr-FR" sz="2200" dirty="0" err="1"/>
              <a:t>Risenga</a:t>
            </a:r>
            <a:r>
              <a:rPr lang="fr-FR" sz="2200" dirty="0"/>
              <a:t> </a:t>
            </a:r>
            <a:r>
              <a:rPr lang="fr-FR" sz="2200" dirty="0" err="1"/>
              <a:t>Maluleke</a:t>
            </a:r>
            <a:r>
              <a:rPr lang="fr-FR" sz="2200" dirty="0"/>
              <a:t> (South </a:t>
            </a:r>
            <a:r>
              <a:rPr lang="fr-FR" sz="2200" dirty="0" err="1"/>
              <a:t>Africa</a:t>
            </a:r>
            <a:r>
              <a:rPr lang="fr-FR" sz="2200" dirty="0"/>
              <a:t>) and Mr Laurent Sarazin (EU).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200" b="1" dirty="0" err="1"/>
              <a:t>Members</a:t>
            </a:r>
            <a:r>
              <a:rPr lang="fr-FR" sz="2200" b="1" dirty="0"/>
              <a:t>: </a:t>
            </a:r>
            <a:r>
              <a:rPr lang="fr-FR" sz="2200" dirty="0"/>
              <a:t>25 experts </a:t>
            </a:r>
            <a:r>
              <a:rPr lang="fr-FR" sz="2200" dirty="0" err="1"/>
              <a:t>from</a:t>
            </a:r>
            <a:r>
              <a:rPr lang="fr-FR" sz="2200" dirty="0"/>
              <a:t> </a:t>
            </a:r>
            <a:r>
              <a:rPr lang="fr-FR" sz="2200" dirty="0" err="1"/>
              <a:t>traditional</a:t>
            </a:r>
            <a:r>
              <a:rPr lang="fr-FR" sz="2200" dirty="0"/>
              <a:t> and </a:t>
            </a:r>
            <a:r>
              <a:rPr lang="fr-FR" sz="2200" dirty="0" err="1"/>
              <a:t>emerging</a:t>
            </a:r>
            <a:r>
              <a:rPr lang="fr-FR" sz="2200" dirty="0"/>
              <a:t> p</a:t>
            </a:r>
            <a:r>
              <a:rPr lang="en-GB" sz="2200" dirty="0" err="1"/>
              <a:t>rovider</a:t>
            </a:r>
            <a:r>
              <a:rPr lang="en-GB" sz="2200" dirty="0"/>
              <a:t> and partner countries as well as international organisations (8 experts from </a:t>
            </a:r>
            <a:r>
              <a:rPr lang="fr-FR" sz="2200" dirty="0" err="1"/>
              <a:t>NSOs</a:t>
            </a:r>
            <a:r>
              <a:rPr lang="fr-FR" sz="2200" dirty="0"/>
              <a:t>).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200" b="1" dirty="0"/>
              <a:t>Mandate: </a:t>
            </a:r>
            <a:r>
              <a:rPr lang="en-GB" sz="2200" dirty="0"/>
              <a:t>develop the TOSSD statistical framework (d</a:t>
            </a:r>
            <a:r>
              <a:rPr lang="en-US" sz="2200" dirty="0" err="1"/>
              <a:t>efinitions</a:t>
            </a:r>
            <a:r>
              <a:rPr lang="en-US" sz="2200" dirty="0"/>
              <a:t>, measurement parameters and methodologies, eligibility criteria). 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Task Force website</a:t>
            </a:r>
            <a:r>
              <a:rPr lang="en-US" sz="2200" dirty="0"/>
              <a:t>: all documents are posted there to allow for “open, inclusive and transparent” discussions.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200" b="1" dirty="0"/>
              <a:t>Consultations:  </a:t>
            </a:r>
            <a:r>
              <a:rPr lang="fr-FR" sz="2200" dirty="0"/>
              <a:t>country pilots (</a:t>
            </a:r>
            <a:r>
              <a:rPr lang="fr-FR" sz="2200" dirty="0" err="1"/>
              <a:t>e.g</a:t>
            </a:r>
            <a:r>
              <a:rPr lang="fr-FR" sz="2200" dirty="0"/>
              <a:t>. </a:t>
            </a:r>
            <a:r>
              <a:rPr lang="fr-FR" sz="2200" dirty="0" err="1"/>
              <a:t>Senegal</a:t>
            </a:r>
            <a:r>
              <a:rPr lang="fr-FR" sz="2200" dirty="0"/>
              <a:t>, Nigeria), </a:t>
            </a:r>
            <a:r>
              <a:rPr lang="fr-FR" sz="2200" dirty="0" err="1"/>
              <a:t>outreach</a:t>
            </a:r>
            <a:r>
              <a:rPr lang="fr-FR" sz="2200" dirty="0"/>
              <a:t> </a:t>
            </a:r>
            <a:r>
              <a:rPr lang="fr-FR" sz="2200" dirty="0" err="1"/>
              <a:t>events</a:t>
            </a:r>
            <a:r>
              <a:rPr lang="fr-FR" sz="2200" dirty="0"/>
              <a:t> (</a:t>
            </a:r>
            <a:r>
              <a:rPr lang="fr-FR" sz="2200" dirty="0" err="1"/>
              <a:t>e.g</a:t>
            </a:r>
            <a:r>
              <a:rPr lang="fr-FR" sz="2200" dirty="0"/>
              <a:t>. UN </a:t>
            </a:r>
            <a:r>
              <a:rPr lang="fr-FR" sz="2200" dirty="0" err="1"/>
              <a:t>StatCom</a:t>
            </a:r>
            <a:r>
              <a:rPr lang="fr-FR" sz="2200" dirty="0"/>
              <a:t>, </a:t>
            </a:r>
            <a:r>
              <a:rPr lang="fr-FR" sz="2200"/>
              <a:t>FFD Forum)</a:t>
            </a:r>
            <a:r>
              <a:rPr lang="en-GB" sz="2200" dirty="0"/>
              <a:t>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48320" y="332656"/>
            <a:ext cx="8229600" cy="79208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0070C0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/>
              <a:t>2. Work of the International TOSSD Task Force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37934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3200" dirty="0">
                <a:solidFill>
                  <a:srgbClr val="0070C0"/>
                </a:solidFill>
              </a:rPr>
              <a:t>3. Timeline of TOSSD development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92282" y="1571669"/>
            <a:ext cx="8094518" cy="4540694"/>
          </a:xfrm>
        </p:spPr>
        <p:txBody>
          <a:bodyPr>
            <a:normAutofit/>
          </a:bodyPr>
          <a:lstStyle/>
          <a:p>
            <a:pPr lvl="0" algn="just">
              <a:spcAft>
                <a:spcPts val="1200"/>
              </a:spcAft>
            </a:pPr>
            <a:r>
              <a:rPr lang="en-GB" sz="2400" b="1" dirty="0"/>
              <a:t>By the end of 2018: </a:t>
            </a:r>
            <a:r>
              <a:rPr lang="en-GB" sz="2400" dirty="0"/>
              <a:t>finalise the methodology for the TOSSD “cross-border resource flows” pillar.</a:t>
            </a:r>
          </a:p>
          <a:p>
            <a:pPr lvl="0" algn="just">
              <a:spcAft>
                <a:spcPts val="1200"/>
              </a:spcAft>
            </a:pPr>
            <a:r>
              <a:rPr lang="en-GB" sz="2400" b="1" dirty="0"/>
              <a:t>Early 2019: </a:t>
            </a:r>
            <a:r>
              <a:rPr lang="en-GB" sz="2400" dirty="0"/>
              <a:t>conclude work on the TOSSD methodology including on “development enablers/global challenges” pillar. </a:t>
            </a:r>
          </a:p>
          <a:p>
            <a:pPr lvl="0" algn="just">
              <a:spcAft>
                <a:spcPts val="1200"/>
              </a:spcAft>
            </a:pPr>
            <a:r>
              <a:rPr lang="en-GB" sz="2400" b="1" dirty="0"/>
              <a:t>Throughout 2019: </a:t>
            </a:r>
            <a:r>
              <a:rPr lang="en-GB" sz="2400" dirty="0"/>
              <a:t>TOSSD data collection from provider countries and institutions. Regional consultations in Africa, Latin America, Asia.</a:t>
            </a:r>
            <a:endParaRPr lang="en-GB" sz="2400" b="1" dirty="0"/>
          </a:p>
          <a:p>
            <a:pPr lvl="0" algn="just">
              <a:spcAft>
                <a:spcPts val="1200"/>
              </a:spcAft>
            </a:pPr>
            <a:r>
              <a:rPr lang="en-GB" sz="2400" b="1" dirty="0"/>
              <a:t>From 2020: </a:t>
            </a:r>
            <a:r>
              <a:rPr lang="en-GB" sz="2400" dirty="0"/>
              <a:t>TOSSD data available for possible use in monitoring SDG finance. </a:t>
            </a:r>
            <a:endParaRPr lang="en-US" sz="2400" dirty="0"/>
          </a:p>
          <a:p>
            <a:pPr marL="0" indent="0" algn="just">
              <a:spcAft>
                <a:spcPts val="1200"/>
              </a:spcAft>
              <a:buNone/>
            </a:pP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4285819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24" y="64913"/>
            <a:ext cx="9017876" cy="1143000"/>
          </a:xfrm>
        </p:spPr>
        <p:txBody>
          <a:bodyPr>
            <a:normAutofit/>
          </a:bodyPr>
          <a:lstStyle/>
          <a:p>
            <a:pPr marL="0" indent="0"/>
            <a:r>
              <a:rPr lang="en-US" sz="3200" dirty="0">
                <a:solidFill>
                  <a:srgbClr val="0070C0"/>
                </a:solidFill>
              </a:rPr>
              <a:t>4. Potential of TOSSD to fill statistical data gaps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6124" y="1207912"/>
            <a:ext cx="8735487" cy="4492801"/>
          </a:xfrm>
        </p:spPr>
        <p:txBody>
          <a:bodyPr>
            <a:noAutofit/>
          </a:bodyPr>
          <a:lstStyle/>
          <a:p>
            <a:pPr algn="just"/>
            <a:r>
              <a:rPr lang="en-US" sz="2600" dirty="0"/>
              <a:t>Access to </a:t>
            </a:r>
            <a:r>
              <a:rPr lang="en-US" sz="2600" b="1" dirty="0"/>
              <a:t>comprehensive data </a:t>
            </a:r>
            <a:r>
              <a:rPr lang="en-US" sz="2600" dirty="0"/>
              <a:t>on all sources of development finance, reported by </a:t>
            </a:r>
            <a:r>
              <a:rPr lang="en-US" sz="2600" b="1" dirty="0"/>
              <a:t>both traditional donors and emerging economies</a:t>
            </a:r>
            <a:r>
              <a:rPr lang="en-US" sz="2600" dirty="0"/>
              <a:t>.</a:t>
            </a:r>
          </a:p>
          <a:p>
            <a:pPr lvl="0" algn="just"/>
            <a:endParaRPr lang="en-GB" sz="800" dirty="0"/>
          </a:p>
          <a:p>
            <a:pPr algn="just"/>
            <a:endParaRPr lang="en-US" sz="800" dirty="0"/>
          </a:p>
          <a:p>
            <a:pPr algn="just"/>
            <a:r>
              <a:rPr lang="en-US" sz="2600" dirty="0"/>
              <a:t>TOSSD is also specifically designed to look at the </a:t>
            </a:r>
            <a:r>
              <a:rPr lang="en-US" sz="2600" b="1" dirty="0"/>
              <a:t>sustainability aspects </a:t>
            </a:r>
            <a:r>
              <a:rPr lang="en-US" sz="2600" dirty="0"/>
              <a:t>of development co operation.</a:t>
            </a:r>
          </a:p>
          <a:p>
            <a:pPr algn="just"/>
            <a:endParaRPr lang="en-US" sz="800" dirty="0"/>
          </a:p>
          <a:p>
            <a:pPr algn="just"/>
            <a:endParaRPr lang="en-US" sz="800" dirty="0"/>
          </a:p>
          <a:p>
            <a:pPr algn="just"/>
            <a:r>
              <a:rPr lang="en-US" sz="2600" dirty="0"/>
              <a:t>Potential confirmed by a recent pilot study in Nigeria: </a:t>
            </a:r>
            <a:r>
              <a:rPr lang="en-US" sz="2600" b="1" dirty="0"/>
              <a:t>TOSSD would fill a critical information gap </a:t>
            </a:r>
            <a:r>
              <a:rPr lang="en-US" sz="2600" dirty="0"/>
              <a:t>related to SDG finance</a:t>
            </a:r>
            <a:r>
              <a:rPr lang="en-US" sz="2600" b="1" dirty="0"/>
              <a:t>.</a:t>
            </a:r>
            <a:r>
              <a:rPr lang="en-US" sz="2600" dirty="0"/>
              <a:t> </a:t>
            </a:r>
            <a:endParaRPr lang="en-GB" sz="2600" dirty="0"/>
          </a:p>
        </p:txBody>
      </p:sp>
      <p:sp>
        <p:nvSpPr>
          <p:cNvPr id="3" name="Rectangle 2"/>
          <p:cNvSpPr/>
          <p:nvPr/>
        </p:nvSpPr>
        <p:spPr>
          <a:xfrm>
            <a:off x="361950" y="3969940"/>
            <a:ext cx="8420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9999"/>
              </a:buClr>
              <a:buFont typeface="Wingdings"/>
              <a:buChar char="è"/>
            </a:pPr>
            <a:endParaRPr lang="en-US" i="1" dirty="0">
              <a:solidFill>
                <a:srgbClr val="009999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>
              <a:buClr>
                <a:srgbClr val="009999"/>
              </a:buClr>
              <a:buFont typeface="Wingdings"/>
              <a:buChar char="è"/>
            </a:pPr>
            <a:endParaRPr lang="en-US" i="1" dirty="0">
              <a:solidFill>
                <a:srgbClr val="009999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161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0026" y="54522"/>
            <a:ext cx="9586913" cy="11430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5. </a:t>
            </a:r>
            <a:r>
              <a:rPr lang="en-GB" sz="3200" dirty="0">
                <a:solidFill>
                  <a:srgbClr val="0070C0"/>
                </a:solidFill>
              </a:rPr>
              <a:t>TOSSD and global SDG monitoring framework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1950" y="1342994"/>
            <a:ext cx="8499661" cy="4808483"/>
          </a:xfrm>
        </p:spPr>
        <p:txBody>
          <a:bodyPr>
            <a:noAutofit/>
          </a:bodyPr>
          <a:lstStyle/>
          <a:p>
            <a:pPr algn="just">
              <a:spcAft>
                <a:spcPts val="1200"/>
              </a:spcAft>
            </a:pPr>
            <a:r>
              <a:rPr lang="en-GB" sz="2400" dirty="0"/>
              <a:t>TOSSD could </a:t>
            </a:r>
            <a:r>
              <a:rPr lang="en-GB" sz="2400" b="1" dirty="0"/>
              <a:t>supplement or update existing SDG financing indicators</a:t>
            </a:r>
            <a:r>
              <a:rPr lang="en-GB" sz="2400" dirty="0"/>
              <a:t> where scope broader than ODA (e.g. 9.a.1 “total official international support to infrastructure”).</a:t>
            </a:r>
          </a:p>
          <a:p>
            <a:pPr lvl="1" algn="just">
              <a:spcAft>
                <a:spcPts val="1200"/>
              </a:spcAft>
            </a:pPr>
            <a:r>
              <a:rPr lang="fr-FR" dirty="0" err="1"/>
              <a:t>Reporting</a:t>
            </a:r>
            <a:r>
              <a:rPr lang="fr-FR" dirty="0"/>
              <a:t> by provider countries and institutions.</a:t>
            </a:r>
          </a:p>
          <a:p>
            <a:pPr lvl="1" algn="just">
              <a:spcAft>
                <a:spcPts val="1200"/>
              </a:spcAft>
            </a:pPr>
            <a:r>
              <a:rPr lang="fr-FR" dirty="0"/>
              <a:t>No </a:t>
            </a:r>
            <a:r>
              <a:rPr lang="fr-FR" dirty="0" err="1"/>
              <a:t>additional</a:t>
            </a:r>
            <a:r>
              <a:rPr lang="fr-FR" dirty="0"/>
              <a:t> </a:t>
            </a:r>
            <a:r>
              <a:rPr lang="fr-FR" dirty="0" err="1"/>
              <a:t>reporting</a:t>
            </a:r>
            <a:r>
              <a:rPr lang="fr-FR" dirty="0"/>
              <a:t> </a:t>
            </a:r>
            <a:r>
              <a:rPr lang="fr-FR" dirty="0" err="1"/>
              <a:t>burden</a:t>
            </a:r>
            <a:r>
              <a:rPr lang="fr-FR" dirty="0"/>
              <a:t> for </a:t>
            </a:r>
            <a:r>
              <a:rPr lang="fr-FR" dirty="0" err="1"/>
              <a:t>developing</a:t>
            </a:r>
            <a:r>
              <a:rPr lang="fr-FR" dirty="0"/>
              <a:t> countries.</a:t>
            </a:r>
          </a:p>
          <a:p>
            <a:pPr algn="just">
              <a:spcAft>
                <a:spcPts val="1200"/>
              </a:spcAft>
            </a:pPr>
            <a:r>
              <a:rPr lang="en-US" sz="2400" b="1" dirty="0"/>
              <a:t>Next steps: </a:t>
            </a:r>
          </a:p>
          <a:p>
            <a:pPr lvl="1" algn="just">
              <a:spcAft>
                <a:spcPts val="1200"/>
              </a:spcAft>
            </a:pPr>
            <a:r>
              <a:rPr lang="en-US" dirty="0"/>
              <a:t>TOSSD Task Force interaction with </a:t>
            </a:r>
            <a:r>
              <a:rPr lang="en-US" b="1" dirty="0"/>
              <a:t>Inter Agency Expert Group on SDG Indicators </a:t>
            </a:r>
            <a:r>
              <a:rPr lang="en-US" dirty="0"/>
              <a:t> (November,  Stockholm).</a:t>
            </a:r>
          </a:p>
          <a:p>
            <a:pPr lvl="1" algn="just">
              <a:spcAft>
                <a:spcPts val="1200"/>
              </a:spcAft>
            </a:pPr>
            <a:r>
              <a:rPr lang="en-US" dirty="0"/>
              <a:t>Present TOSSD data and metadata to IAEG-SDGs.</a:t>
            </a:r>
          </a:p>
          <a:p>
            <a:pPr algn="just">
              <a:spcAft>
                <a:spcPts val="1200"/>
              </a:spcAft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361950" y="3969940"/>
            <a:ext cx="8420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9999"/>
              </a:buClr>
              <a:buFont typeface="Wingdings"/>
              <a:buChar char="è"/>
            </a:pPr>
            <a:endParaRPr lang="en-US" i="1" dirty="0">
              <a:solidFill>
                <a:srgbClr val="009999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>
              <a:buClr>
                <a:srgbClr val="009999"/>
              </a:buClr>
              <a:buFont typeface="Wingdings"/>
              <a:buChar char="è"/>
            </a:pPr>
            <a:endParaRPr lang="en-US" i="1" dirty="0">
              <a:solidFill>
                <a:srgbClr val="009999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87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2497285"/>
            <a:ext cx="8229600" cy="2006306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fr-FR" sz="4400" b="1" i="1" dirty="0" err="1">
                <a:solidFill>
                  <a:srgbClr val="0070C0"/>
                </a:solidFill>
                <a:latin typeface="+mn-lt"/>
                <a:ea typeface="+mj-ea"/>
              </a:rPr>
              <a:t>Thank</a:t>
            </a:r>
            <a:r>
              <a:rPr lang="fr-FR" sz="4400" b="1" i="1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fr-FR" sz="4400" b="1" i="1" dirty="0" err="1">
                <a:solidFill>
                  <a:srgbClr val="0070C0"/>
                </a:solidFill>
                <a:latin typeface="+mn-lt"/>
                <a:ea typeface="+mj-ea"/>
              </a:rPr>
              <a:t>you</a:t>
            </a:r>
            <a:r>
              <a:rPr lang="fr-FR" sz="4400" b="1" i="1" dirty="0">
                <a:solidFill>
                  <a:srgbClr val="0070C0"/>
                </a:solidFill>
                <a:latin typeface="+mn-lt"/>
                <a:ea typeface="+mj-ea"/>
              </a:rPr>
              <a:t>!</a:t>
            </a:r>
          </a:p>
          <a:p>
            <a:pPr marL="0" indent="0" algn="ctr">
              <a:spcBef>
                <a:spcPct val="0"/>
              </a:spcBef>
              <a:buNone/>
            </a:pPr>
            <a:endParaRPr lang="fr-FR" sz="2000" b="1" i="1" dirty="0">
              <a:solidFill>
                <a:srgbClr val="0070C0"/>
              </a:solidFill>
              <a:latin typeface="+mn-lt"/>
              <a:ea typeface="+mj-ea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GB" sz="2000" b="1" i="1" dirty="0">
                <a:solidFill>
                  <a:srgbClr val="0070C0"/>
                </a:solidFill>
                <a:latin typeface="+mn-lt"/>
                <a:ea typeface="+mj-ea"/>
              </a:rPr>
              <a:t>http://www.oecd.org/dac/financing-sustainable-development/development-finance-standards/tossd-task-force.htm</a:t>
            </a:r>
          </a:p>
        </p:txBody>
      </p:sp>
    </p:spTree>
    <p:extLst>
      <p:ext uri="{BB962C8B-B14F-4D97-AF65-F5344CB8AC3E}">
        <p14:creationId xmlns:p14="http://schemas.microsoft.com/office/powerpoint/2010/main" val="848072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27ec883c-a62c-444f-a935-fcddb579e39d" ContentTypeId="0x0101008B4DD370EC31429186F3AD49F0D3098F004A77CEA22D3A40738DB9741B0FD4187A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resentation" ma:contentTypeID="0x0101008B4DD370EC31429186F3AD49F0D3098F004A77CEA22D3A40738DB9741B0FD4187A0081A297DA330C4955888849EBD611C226006018A33D2EFD2B49BC6C177AF3D0097E" ma:contentTypeVersion="344" ma:contentTypeDescription="" ma:contentTypeScope="" ma:versionID="4f7a0fe5c50950e8e353b0b6d9454bb9">
  <xsd:schema xmlns:xsd="http://www.w3.org/2001/XMLSchema" xmlns:xs="http://www.w3.org/2001/XMLSchema" xmlns:p="http://schemas.microsoft.com/office/2006/metadata/properties" xmlns:ns1="http://schemas.microsoft.com/sharepoint/v3" xmlns:ns2="54c4cd27-f286-408f-9ce0-33c1e0f3ab39" xmlns:ns3="3e8be076-f08f-4743-861f-4e327af0d5b9" xmlns:ns4="ca82dde9-3436-4d3d-bddd-d31447390034" xmlns:ns5="bac24aee-c3c6-421c-80f4-4b66ef3c1524" xmlns:ns6="c9f238dd-bb73-4aef-a7a5-d644ad823e52" targetNamespace="http://schemas.microsoft.com/office/2006/metadata/properties" ma:root="true" ma:fieldsID="040ccf8f048eff76e4eadcc2e9bf93ce" ns1:_="" ns2:_="" ns3:_="" ns4:_="" ns5:_="" ns6:_="">
    <xsd:import namespace="http://schemas.microsoft.com/sharepoint/v3"/>
    <xsd:import namespace="54c4cd27-f286-408f-9ce0-33c1e0f3ab39"/>
    <xsd:import namespace="3e8be076-f08f-4743-861f-4e327af0d5b9"/>
    <xsd:import namespace="ca82dde9-3436-4d3d-bddd-d31447390034"/>
    <xsd:import namespace="bac24aee-c3c6-421c-80f4-4b66ef3c1524"/>
    <xsd:import namespace="c9f238dd-bb73-4aef-a7a5-d644ad823e52"/>
    <xsd:element name="properties">
      <xsd:complexType>
        <xsd:sequence>
          <xsd:element name="documentManagement">
            <xsd:complexType>
              <xsd:all>
                <xsd:element ref="ns2:OECDMeetingDate" minOccurs="0"/>
                <xsd:element ref="ns4:OECDlanguage" minOccurs="0"/>
                <xsd:element ref="ns3:OECDExpirationDate" minOccurs="0"/>
                <xsd:element ref="ns5:OECDProjectLookup" minOccurs="0"/>
                <xsd:element ref="ns5:OECDProjectManager" minOccurs="0"/>
                <xsd:element ref="ns5:OECDProjectMembers" minOccurs="0"/>
                <xsd:element ref="ns5:OECDMainProject" minOccurs="0"/>
                <xsd:element ref="ns5:OECDPinnedBy" minOccurs="0"/>
                <xsd:element ref="ns2:OECDKimStatus" minOccurs="0"/>
                <xsd:element ref="ns5:OECDTagsCache" minOccurs="0"/>
                <xsd:element ref="ns6:eShareKeywordsTaxHTField0" minOccurs="0"/>
                <xsd:element ref="ns6:eShareTopicTaxHTField0" minOccurs="0"/>
                <xsd:element ref="ns6:eShareCountryTaxHTField0" minOccurs="0"/>
                <xsd:element ref="ns5:ae36a3ffbc694c3abe07f98ac039f7fd" minOccurs="0"/>
                <xsd:element ref="ns5:la7711aa934748bb87e5f2c63fedaa50" minOccurs="0"/>
                <xsd:element ref="ns4:TaxCatchAllLabel" minOccurs="0"/>
                <xsd:element ref="ns2:OECDKimProvenance" minOccurs="0"/>
                <xsd:element ref="ns5:Project_x003a_Project_x0020_status" minOccurs="0"/>
                <xsd:element ref="ns4:TaxCatchAll" minOccurs="0"/>
                <xsd:element ref="ns2:OECDKimBussinessContext" minOccurs="0"/>
                <xsd:element ref="ns6:eSharePWBTaxHTField0" minOccurs="0"/>
                <xsd:element ref="ns6:eShareCommitteeTaxHTField0" minOccurs="0"/>
                <xsd:element ref="ns3:gb49509ed4b547c3a776a54197a04d05" minOccurs="0"/>
                <xsd:element ref="ns5:ib47e70ad3914e2a95ae7a85fde5d52a" minOccurs="0"/>
                <xsd:element ref="ns1:DocumentSetDescrip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ocumentSetDescription" ma:index="40" nillable="true" ma:displayName="Description" ma:description="A description of the Document Set" ma:internalName="DocumentSetDescription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c4cd27-f286-408f-9ce0-33c1e0f3ab39" elementFormDefault="qualified">
    <xsd:import namespace="http://schemas.microsoft.com/office/2006/documentManagement/types"/>
    <xsd:import namespace="http://schemas.microsoft.com/office/infopath/2007/PartnerControls"/>
    <xsd:element name="OECDMeetingDate" ma:index="5" nillable="true" ma:displayName="Meeting Date" ma:default="" ma:format="DateOnly" ma:hidden="true" ma:internalName="OECDMeetingDate" ma:readOnly="false">
      <xsd:simpleType>
        <xsd:restriction base="dms:DateTime"/>
      </xsd:simpleType>
    </xsd:element>
    <xsd:element name="OECDKimStatus" ma:index="17" nillable="true" ma:displayName="Kim status" ma:default="Draft" ma:description="" ma:format="Dropdown" ma:hidden="true" ma:internalName="OECDKimStatus">
      <xsd:simpleType>
        <xsd:restriction base="dms:Choice">
          <xsd:enumeration value="Draft"/>
          <xsd:enumeration value="Final"/>
        </xsd:restriction>
      </xsd:simpleType>
    </xsd:element>
    <xsd:element name="OECDKimProvenance" ma:index="30" nillable="true" ma:displayName="Kim provenance" ma:description="" ma:hidden="true" ma:internalName="OECDKimProvenance" ma:readOnly="false">
      <xsd:simpleType>
        <xsd:restriction base="dms:Text">
          <xsd:maxLength value="255"/>
        </xsd:restriction>
      </xsd:simpleType>
    </xsd:element>
    <xsd:element name="OECDKimBussinessContext" ma:index="34" nillable="true" ma:displayName="Kim business context" ma:description="" ma:hidden="true" ma:internalName="OECDKimBussinessContext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8be076-f08f-4743-861f-4e327af0d5b9" elementFormDefault="qualified">
    <xsd:import namespace="http://schemas.microsoft.com/office/2006/documentManagement/types"/>
    <xsd:import namespace="http://schemas.microsoft.com/office/infopath/2007/PartnerControls"/>
    <xsd:element name="OECDExpirationDate" ma:index="9" nillable="true" ma:displayName="Highlights" ma:default="" ma:description="" ma:format="DateOnly" ma:hidden="true" ma:indexed="true" ma:internalName="OECDExpirationDate">
      <xsd:simpleType>
        <xsd:restriction base="dms:DateTime"/>
      </xsd:simpleType>
    </xsd:element>
    <xsd:element name="gb49509ed4b547c3a776a54197a04d05" ma:index="37" nillable="true" ma:taxonomy="true" ma:internalName="gb49509ed4b547c3a776a54197a04d05" ma:taxonomyFieldName="OECDHorizontalProjects" ma:displayName="Horizontal project" ma:readOnly="false" ma:default="" ma:fieldId="0b49509e-d4b5-47c3-a776-a54197a04d05" ma:taxonomyMulti="true" ma:sspId="27ec883c-a62c-444f-a935-fcddb579e39d" ma:termSetId="d3ca0e0e-65f9-44bf-9d98-5271504f6d6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2dde9-3436-4d3d-bddd-d31447390034" elementFormDefault="qualified">
    <xsd:import namespace="http://schemas.microsoft.com/office/2006/documentManagement/types"/>
    <xsd:import namespace="http://schemas.microsoft.com/office/infopath/2007/PartnerControls"/>
    <xsd:element name="OECDlanguage" ma:index="6" nillable="true" ma:displayName="Document language" ma:default="English" ma:description="" ma:format="Dropdown" ma:hidden="true" ma:internalName="OECDlanguage" ma:readOnly="false">
      <xsd:simpleType>
        <xsd:restriction base="dms:Choice">
          <xsd:enumeration value="English"/>
          <xsd:enumeration value="French"/>
        </xsd:restriction>
      </xsd:simpleType>
    </xsd:element>
    <xsd:element name="TaxCatchAllLabel" ma:index="28" nillable="true" ma:displayName="Taxonomy Catch All Column1" ma:hidden="true" ma:list="{362277b6-0334-4fe8-bf9a-6a5dba1ba3c3}" ma:internalName="TaxCatchAllLabel" ma:readOnly="true" ma:showField="CatchAllDataLabel" ma:web="3e8be076-f08f-4743-861f-4e327af0d5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32" nillable="true" ma:displayName="Taxonomy Catch All Column" ma:hidden="true" ma:list="{362277b6-0334-4fe8-bf9a-6a5dba1ba3c3}" ma:internalName="TaxCatchAll" ma:showField="CatchAllData" ma:web="3e8be076-f08f-4743-861f-4e327af0d5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c24aee-c3c6-421c-80f4-4b66ef3c1524" elementFormDefault="qualified">
    <xsd:import namespace="http://schemas.microsoft.com/office/2006/documentManagement/types"/>
    <xsd:import namespace="http://schemas.microsoft.com/office/infopath/2007/PartnerControls"/>
    <xsd:element name="OECDProjectLookup" ma:index="10" nillable="true" ma:displayName="Project" ma:description="" ma:hidden="true" ma:indexed="true" ma:list="d7c62838-b964-49db-983e-a9b6b18df504" ma:internalName="OECDProjectLookup" ma:readOnly="false" ma:showField="OECDShortProjectName" ma:web="bac24aee-c3c6-421c-80f4-4b66ef3c1524">
      <xsd:simpleType>
        <xsd:restriction base="dms:Unknown"/>
      </xsd:simpleType>
    </xsd:element>
    <xsd:element name="OECDProjectManager" ma:index="11" nillable="true" ma:displayName="Project manager" ma:description="" ma:hidden="true" ma:indexed="true" ma:internalName="OECDProjectManag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ProjectMembers" ma:index="12" nillable="true" ma:displayName="Project members" ma:description="" ma:hidden="true" ma:internalName="OECDProjectMembers" ma:readOnly="fals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MainProject" ma:index="15" nillable="true" ma:displayName="Main project" ma:description="" ma:hidden="true" ma:indexed="true" ma:list="d7c62838-b964-49db-983e-a9b6b18df504" ma:internalName="OECDMainProject" ma:readOnly="false" ma:showField="OECDShortProjectName">
      <xsd:simpleType>
        <xsd:restriction base="dms:Unknown"/>
      </xsd:simpleType>
    </xsd:element>
    <xsd:element name="OECDPinnedBy" ma:index="16" nillable="true" ma:displayName="Pinned by" ma:description="" ma:hidden="true" ma:internalName="OECDPinn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TagsCache" ma:index="18" nillable="true" ma:displayName="Tags cache" ma:description="" ma:hidden="true" ma:internalName="OECDTagsCache">
      <xsd:simpleType>
        <xsd:restriction base="dms:Note"/>
      </xsd:simpleType>
    </xsd:element>
    <xsd:element name="ae36a3ffbc694c3abe07f98ac039f7fd" ma:index="26" nillable="true" ma:displayName="Deliverable partners_0" ma:hidden="true" ma:internalName="ae36a3ffbc694c3abe07f98ac039f7fd">
      <xsd:simpleType>
        <xsd:restriction base="dms:Note"/>
      </xsd:simpleType>
    </xsd:element>
    <xsd:element name="la7711aa934748bb87e5f2c63fedaa50" ma:index="27" nillable="true" ma:displayName="Deliverable owner_0" ma:hidden="true" ma:internalName="la7711aa934748bb87e5f2c63fedaa50">
      <xsd:simpleType>
        <xsd:restriction base="dms:Note"/>
      </xsd:simpleType>
    </xsd:element>
    <xsd:element name="Project_x003a_Project_x0020_status" ma:index="31" nillable="true" ma:displayName="Project:Project status" ma:hidden="true" ma:list="d7c62838-b964-49db-983e-a9b6b18df504" ma:internalName="Project_x003A_Project_x0020_status" ma:readOnly="true" ma:showField="OECDProjectStatus" ma:web="bac24aee-c3c6-421c-80f4-4b66ef3c1524">
      <xsd:simpleType>
        <xsd:restriction base="dms:Lookup"/>
      </xsd:simpleType>
    </xsd:element>
    <xsd:element name="ib47e70ad3914e2a95ae7a85fde5d52a" ma:index="38" nillable="true" ma:taxonomy="true" ma:internalName="ib47e70ad3914e2a95ae7a85fde5d52a" ma:taxonomyFieldName="OECDProjectOwnerStructure" ma:displayName="Project owner" ma:readOnly="false" ma:default="" ma:fieldId="2b47e70a-d391-4e2a-95ae-7a85fde5d52a" ma:taxonomyMulti="true" ma:sspId="27ec883c-a62c-444f-a935-fcddb579e39d" ma:termSetId="aeec4dcb-19ee-4bc0-941f-681845b568c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f238dd-bb73-4aef-a7a5-d644ad823e52" elementFormDefault="qualified">
    <xsd:import namespace="http://schemas.microsoft.com/office/2006/documentManagement/types"/>
    <xsd:import namespace="http://schemas.microsoft.com/office/infopath/2007/PartnerControls"/>
    <xsd:element name="eShareKeywordsTaxHTField0" ma:index="23" nillable="true" ma:taxonomy="true" ma:internalName="eShareKeywordsTaxHTField0" ma:taxonomyFieldName="OECDKeywords" ma:displayName="Keywords" ma:default="" ma:fieldId="{8a7c3663-990d-467c-b1b8-bb4b775674ad}" ma:taxonomyMulti="true" ma:sspId="27ec883c-a62c-444f-a935-fcddb579e39d" ma:termSetId="f51791ee-8e04-4654-a875-fc747102cd45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eShareTopicTaxHTField0" ma:index="24" nillable="true" ma:taxonomy="true" ma:internalName="eShareTopicTaxHTField0" ma:taxonomyFieldName="OECDTopic" ma:displayName="Topic" ma:readOnly="false" ma:default="" ma:fieldId="{9b5335f8-765c-484a-86dd-d10580650a95}" ma:taxonomyMulti="true" ma:sspId="27ec883c-a62c-444f-a935-fcddb579e39d" ma:termSetId="d0043ed9-7fdc-4b21-8641-a864cc50d2b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CountryTaxHTField0" ma:index="25" nillable="true" ma:taxonomy="true" ma:internalName="eShareCountryTaxHTField0" ma:taxonomyFieldName="OECDCountry" ma:displayName="Country" ma:readOnly="false" ma:default="" ma:fieldId="{aa366335-bba6-4f71-86c6-f91b1ae503c2}" ma:taxonomyMulti="true" ma:sspId="27ec883c-a62c-444f-a935-fcddb579e39d" ma:termSetId="e1026e78-e24d-4b33-a8f4-6ff75b8e5a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PWBTaxHTField0" ma:index="35" nillable="true" ma:taxonomy="true" ma:internalName="eSharePWBTaxHTField0" ma:taxonomyFieldName="OECDPWB" ma:displayName="PWB" ma:readOnly="false" ma:default="" ma:fieldId="{fe327ce1-b783-48aa-9b0b-52ad26d1c9f6}" ma:taxonomyMulti="true" ma:sspId="27ec883c-a62c-444f-a935-fcddb579e39d" ma:termSetId="7bc7477d-4ef0-4820-a158-bb7b3cda138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CommitteeTaxHTField0" ma:index="36" nillable="true" ma:taxonomy="true" ma:internalName="eShareCommitteeTaxHTField0" ma:taxonomyFieldName="OECDCommittee" ma:displayName="Committee" ma:readOnly="false" ma:default="" ma:fieldId="{29494d90-e667-47b5-adc1-d09dfb5832ab}" ma:sspId="27ec883c-a62c-444f-a935-fcddb579e39d" ma:termSetId="87919aae-be42-4481-84cf-2389a5c84ac4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CtFieldPriority xmlns="http://www.oecd.org/eshare/projectsentre/CtFieldPriority/" xmlns:i="http://www.w3.org/2001/XMLSchema-instance">
  <PriorityFields xmlns:a="http://schemas.microsoft.com/2003/10/Serialization/Arrays">
    <a:string>FileLeafRef</a:string>
    <a:string>Title</a:string>
    <a:string>OECDCountry</a:string>
    <a:string>OECDTopic</a:string>
    <a:string>OECDKeywords</a:string>
  </PriorityFields>
</CtFieldPriority>
</file>

<file path=customXml/item4.xml><?xml version="1.0" encoding="utf-8"?>
<?mso-contentType ?>
<FormTemplates xmlns="http://schemas.microsoft.com/sharepoint/v3/contenttype/forms">
  <Display>OECDListFormCollapsible</Display>
  <Edit>OECDListFormCollapsible</Edit>
  <New>OECDListFormCollapsible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e36a3ffbc694c3abe07f98ac039f7fd xmlns="bac24aee-c3c6-421c-80f4-4b66ef3c1524" xsi:nil="true"/>
    <OECDKimBussinessContext xmlns="54c4cd27-f286-408f-9ce0-33c1e0f3ab39" xsi:nil="true"/>
    <OECDlanguage xmlns="ca82dde9-3436-4d3d-bddd-d31447390034">English</OECDlanguage>
    <eSharePWBTaxHTField0 xmlns="c9f238dd-bb73-4aef-a7a5-d644ad823e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5.1.1 Policies for Poverty Reduction and Sustainable, Inclusive Growth and Engagement for Policy Coherence</TermName>
          <TermId xmlns="http://schemas.microsoft.com/office/infopath/2007/PartnerControls">90ba69ec-31cb-4344-85c8-49ab05c0bb19</TermId>
        </TermInfo>
      </Terms>
    </eSharePWBTaxHTField0>
    <ib47e70ad3914e2a95ae7a85fde5d52a xmlns="bac24aee-c3c6-421c-80f4-4b66ef3c1524">
      <Terms xmlns="http://schemas.microsoft.com/office/infopath/2007/PartnerControls">
        <TermInfo xmlns="http://schemas.microsoft.com/office/infopath/2007/PartnerControls">
          <TermName xmlns="http://schemas.microsoft.com/office/infopath/2007/PartnerControls">DCD/MCC/Admin</TermName>
          <TermId xmlns="http://schemas.microsoft.com/office/infopath/2007/PartnerControls">96428b57-4d8c-47a9-8c9a-c9f1f067e418</TermId>
        </TermInfo>
      </Terms>
    </ib47e70ad3914e2a95ae7a85fde5d52a>
    <OECDProjectMembers xmlns="bac24aee-c3c6-421c-80f4-4b66ef3c1524">
      <UserInfo>
        <DisplayName>BALBUENA Hilary, DCD/MCC</DisplayName>
        <AccountId>71</AccountId>
        <AccountType/>
      </UserInfo>
      <UserInfo>
        <DisplayName>GARCIA Marie-Laure, DCD/MCC</DisplayName>
        <AccountId>89</AccountId>
        <AccountType/>
      </UserInfo>
      <UserInfo>
        <DisplayName>MUSARRA Patrizia, DAF</DisplayName>
        <AccountId>207</AccountId>
        <AccountType/>
      </UserInfo>
      <UserInfo>
        <DisplayName>TIMM Heather, DCD/P21</DisplayName>
        <AccountId>311</AccountId>
        <AccountType/>
      </UserInfo>
      <UserInfo>
        <DisplayName>WALTER Sylvie, DCD/MCC</DisplayName>
        <AccountId>170</AccountId>
        <AccountType/>
      </UserInfo>
      <UserInfo>
        <DisplayName>DU CREST Jennifer, DCD/MCC</DisplayName>
        <AccountId>560</AccountId>
        <AccountType/>
      </UserInfo>
      <UserInfo>
        <DisplayName>KELLER Anne, DCD/MCC</DisplayName>
        <AccountId>428</AccountId>
        <AccountType/>
      </UserInfo>
      <UserInfo>
        <DisplayName>BENSEL Eric, DCD/MCC</DisplayName>
        <AccountId>88</AccountId>
        <AccountType/>
      </UserInfo>
      <UserInfo>
        <DisplayName>SAZAMA Kristin, DCD/REED</DisplayName>
        <AccountId>611</AccountId>
        <AccountType/>
      </UserInfo>
      <UserInfo>
        <DisplayName>CRISHNA MORGADO Naeeda, DCD/GPP</DisplayName>
        <AccountId>684</AccountId>
        <AccountType/>
      </UserInfo>
      <UserInfo>
        <DisplayName>CORFEE-MORLOT Jan, DCD/GPP</DisplayName>
        <AccountId>125</AccountId>
        <AccountType/>
      </UserInfo>
    </OECDProjectMembers>
    <DocumentSetDescription xmlns="http://schemas.microsoft.com/sharepoint/v3" xsi:nil="true"/>
    <OECDProjectLookup xmlns="bac24aee-c3c6-421c-80f4-4b66ef3c1524">55</OECDProjectLookup>
    <OECDMainProject xmlns="bac24aee-c3c6-421c-80f4-4b66ef3c1524" xsi:nil="true"/>
    <OECDMeetingDate xmlns="54c4cd27-f286-408f-9ce0-33c1e0f3ab39" xsi:nil="true"/>
    <OECDProjectManager xmlns="bac24aee-c3c6-421c-80f4-4b66ef3c1524">
      <UserInfo>
        <DisplayName>BALBUENA Hilary, DCD/MCC</DisplayName>
        <AccountId>71</AccountId>
        <AccountType/>
      </UserInfo>
    </OECDProjectManager>
    <OECDExpirationDate xmlns="3e8be076-f08f-4743-861f-4e327af0d5b9" xsi:nil="true"/>
    <OECDPinnedBy xmlns="bac24aee-c3c6-421c-80f4-4b66ef3c1524">
      <UserInfo>
        <DisplayName/>
        <AccountId xsi:nil="true"/>
        <AccountType/>
      </UserInfo>
    </OECDPinnedBy>
    <eShareCommitteeTaxHTField0 xmlns="c9f238dd-bb73-4aef-a7a5-d644ad823e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Development Assistance Committee</TermName>
          <TermId xmlns="http://schemas.microsoft.com/office/infopath/2007/PartnerControls">2faf91c1-e6dc-4693-9cb6-cb3efe104dc9</TermId>
        </TermInfo>
      </Terms>
    </eShareCommitteeTaxHTField0>
    <gb49509ed4b547c3a776a54197a04d05 xmlns="3e8be076-f08f-4743-861f-4e327af0d5b9">
      <Terms xmlns="http://schemas.microsoft.com/office/infopath/2007/PartnerControls"/>
    </gb49509ed4b547c3a776a54197a04d05>
    <OECDKimProvenance xmlns="54c4cd27-f286-408f-9ce0-33c1e0f3ab39" xsi:nil="true"/>
    <la7711aa934748bb87e5f2c63fedaa50 xmlns="bac24aee-c3c6-421c-80f4-4b66ef3c1524" xsi:nil="true"/>
    <OECDTagsCache xmlns="bac24aee-c3c6-421c-80f4-4b66ef3c1524" xsi:nil="true"/>
    <OECDKimStatus xmlns="54c4cd27-f286-408f-9ce0-33c1e0f3ab39">Draft</OECDKimStatus>
    <eShareCountryTaxHTField0 xmlns="c9f238dd-bb73-4aef-a7a5-d644ad823e52">
      <Terms xmlns="http://schemas.microsoft.com/office/infopath/2007/PartnerControls"/>
    </eShareCountryTaxHTField0>
    <eShareTopicTaxHTField0 xmlns="c9f238dd-bb73-4aef-a7a5-d644ad823e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Development co-operation</TermName>
          <TermId xmlns="http://schemas.microsoft.com/office/infopath/2007/PartnerControls">838733ca-3f54-49b8-8e91-67307ccb8cf5</TermId>
        </TermInfo>
      </Terms>
    </eShareTopicTaxHTField0>
    <eShareKeywordsTaxHTField0 xmlns="c9f238dd-bb73-4aef-a7a5-d644ad823e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Programme of work and budget</TermName>
          <TermId xmlns="http://schemas.microsoft.com/office/infopath/2007/PartnerControls">b8690771-6628-4f17-b4ad-8fa389178759</TermId>
        </TermInfo>
      </Terms>
    </eShareKeywordsTaxHTField0>
    <TaxCatchAll xmlns="ca82dde9-3436-4d3d-bddd-d31447390034">
      <Value>175</Value>
      <Value>174</Value>
      <Value>867</Value>
      <Value>170</Value>
      <Value>51</Value>
    </TaxCatchAll>
  </documentManagement>
</p:properties>
</file>

<file path=customXml/itemProps1.xml><?xml version="1.0" encoding="utf-8"?>
<ds:datastoreItem xmlns:ds="http://schemas.openxmlformats.org/officeDocument/2006/customXml" ds:itemID="{ABFA7100-F4ED-48EA-B0EE-023A5E297749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71A4B896-3683-4A1F-B519-9D12E3D1EE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4c4cd27-f286-408f-9ce0-33c1e0f3ab39"/>
    <ds:schemaRef ds:uri="3e8be076-f08f-4743-861f-4e327af0d5b9"/>
    <ds:schemaRef ds:uri="ca82dde9-3436-4d3d-bddd-d31447390034"/>
    <ds:schemaRef ds:uri="bac24aee-c3c6-421c-80f4-4b66ef3c1524"/>
    <ds:schemaRef ds:uri="c9f238dd-bb73-4aef-a7a5-d644ad823e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000568B-A84B-42E9-A678-AB122E2716D6}">
  <ds:schemaRefs>
    <ds:schemaRef ds:uri="http://www.oecd.org/eshare/projectsentre/CtFieldPriority/"/>
    <ds:schemaRef ds:uri="http://schemas.microsoft.com/2003/10/Serialization/Arrays"/>
  </ds:schemaRefs>
</ds:datastoreItem>
</file>

<file path=customXml/itemProps4.xml><?xml version="1.0" encoding="utf-8"?>
<ds:datastoreItem xmlns:ds="http://schemas.openxmlformats.org/officeDocument/2006/customXml" ds:itemID="{EB38941F-7125-4E65-8511-65B0832C2867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8296F8A6-FA68-4BB6-B4D7-02ADA91340DC}">
  <ds:schemaRefs>
    <ds:schemaRef ds:uri="bac24aee-c3c6-421c-80f4-4b66ef3c1524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54c4cd27-f286-408f-9ce0-33c1e0f3ab39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c9f238dd-bb73-4aef-a7a5-d644ad823e52"/>
    <ds:schemaRef ds:uri="http://purl.org/dc/terms/"/>
    <ds:schemaRef ds:uri="ca82dde9-3436-4d3d-bddd-d31447390034"/>
    <ds:schemaRef ds:uri="3e8be076-f08f-4743-861f-4e327af0d5b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8369</TotalTime>
  <Words>591</Words>
  <Application>Microsoft Office PowerPoint</Application>
  <PresentationFormat>On-screen Show (4:3)</PresentationFormat>
  <Paragraphs>64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MS PGothic</vt:lpstr>
      <vt:lpstr>Arial</vt:lpstr>
      <vt:lpstr>Calibri</vt:lpstr>
      <vt:lpstr>Courier New</vt:lpstr>
      <vt:lpstr>HelveticaNeueLT Std</vt:lpstr>
      <vt:lpstr>Wingdings</vt:lpstr>
      <vt:lpstr>Office Theme</vt:lpstr>
      <vt:lpstr>Custom Design</vt:lpstr>
      <vt:lpstr>PowerPoint Presentation</vt:lpstr>
      <vt:lpstr>PowerPoint Presentation</vt:lpstr>
      <vt:lpstr>1. What is TOSSD?</vt:lpstr>
      <vt:lpstr>PowerPoint Presentation</vt:lpstr>
      <vt:lpstr>PowerPoint Presentation</vt:lpstr>
      <vt:lpstr>3. Timeline of TOSSD development</vt:lpstr>
      <vt:lpstr>4. Potential of TOSSD to fill statistical data gaps</vt:lpstr>
      <vt:lpstr>5. TOSSD and global SDG monitoring framework</vt:lpstr>
      <vt:lpstr>PowerPoint Presentation</vt:lpstr>
    </vt:vector>
  </TitlesOfParts>
  <Company>OECD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COIC Stephanie</dc:creator>
  <cp:lastModifiedBy>Uneca1</cp:lastModifiedBy>
  <cp:revision>650</cp:revision>
  <cp:lastPrinted>2017-07-05T16:56:59Z</cp:lastPrinted>
  <dcterms:created xsi:type="dcterms:W3CDTF">2014-04-22T14:24:24Z</dcterms:created>
  <dcterms:modified xsi:type="dcterms:W3CDTF">2018-10-04T08:10:38Z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0x0101008B4DD370EC31429186F3AD49F0D3098F004A77CEA22D3A40738DB9741B0FD4187A0081A297DA330C4955888849EBD611C226006018A33D2EFD2B49BC6C177AF3D0097E</vt:lpwstr>
  </property>
  <property fmtid="{D5CDD505-2E9C-101B-9397-08002B2CF9AE}" pid="3" name="OECDProjectOwnerStructure">
    <vt:lpwstr>51;#DCD/MCC/Admin|96428b57-4d8c-47a9-8c9a-c9f1f067e418</vt:lpwstr>
  </property>
  <property fmtid="{D5CDD505-2E9C-101B-9397-08002B2CF9AE}" pid="4" name="OECDCommittee">
    <vt:lpwstr>175;#Development Assistance Committee|2faf91c1-e6dc-4693-9cb6-cb3efe104dc9</vt:lpwstr>
  </property>
  <property fmtid="{D5CDD505-2E9C-101B-9397-08002B2CF9AE}" pid="5" name="OECDHorizontalProjects">
    <vt:lpwstr/>
  </property>
  <property fmtid="{D5CDD505-2E9C-101B-9397-08002B2CF9AE}" pid="6" name="OECDCountry">
    <vt:lpwstr/>
  </property>
  <property fmtid="{D5CDD505-2E9C-101B-9397-08002B2CF9AE}" pid="7" name="OECDTopic">
    <vt:lpwstr>170;#Development co-operation|838733ca-3f54-49b8-8e91-67307ccb8cf5</vt:lpwstr>
  </property>
  <property fmtid="{D5CDD505-2E9C-101B-9397-08002B2CF9AE}" pid="8" name="OECDPWB">
    <vt:lpwstr>867;#5.1.1 Policies for Poverty Reduction and Sustainable, Inclusive Growth and Engagement for Policy Coherence|90ba69ec-31cb-4344-85c8-49ab05c0bb19</vt:lpwstr>
  </property>
  <property fmtid="{D5CDD505-2E9C-101B-9397-08002B2CF9AE}" pid="9" name="OECDKeywords">
    <vt:lpwstr>174;#Programme of work and budget|b8690771-6628-4f17-b4ad-8fa389178759</vt:lpwstr>
  </property>
  <property fmtid="{D5CDD505-2E9C-101B-9397-08002B2CF9AE}" pid="10" name="eShareOrganisationTaxHTField0">
    <vt:lpwstr/>
  </property>
  <property fmtid="{D5CDD505-2E9C-101B-9397-08002B2CF9AE}" pid="11" name="d0b6f6ac229144c2899590f0436d9385">
    <vt:lpwstr/>
  </property>
  <property fmtid="{D5CDD505-2E9C-101B-9397-08002B2CF9AE}" pid="12" name="OECDProject">
    <vt:lpwstr/>
  </property>
  <property fmtid="{D5CDD505-2E9C-101B-9397-08002B2CF9AE}" pid="13" name="OECDOrganisation">
    <vt:lpwstr/>
  </property>
  <property fmtid="{D5CDD505-2E9C-101B-9397-08002B2CF9AE}" pid="14" name="_docset_NoMedatataSyncRequired">
    <vt:lpwstr>False</vt:lpwstr>
  </property>
</Properties>
</file>